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3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Masters/slideMaster2.xml" ContentType="application/vnd.openxmlformats-officedocument.presentationml.slideMaster+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 id="2147483686" r:id="rId2"/>
  </p:sldMasterIdLst>
  <p:notesMasterIdLst>
    <p:notesMasterId r:id="rId50"/>
  </p:notesMasterIdLst>
  <p:handoutMasterIdLst>
    <p:handoutMasterId r:id="rId51"/>
  </p:handoutMasterIdLst>
  <p:sldIdLst>
    <p:sldId id="295" r:id="rId3"/>
    <p:sldId id="457" r:id="rId4"/>
    <p:sldId id="459" r:id="rId5"/>
    <p:sldId id="460" r:id="rId6"/>
    <p:sldId id="461" r:id="rId7"/>
    <p:sldId id="462" r:id="rId8"/>
    <p:sldId id="463" r:id="rId9"/>
    <p:sldId id="464" r:id="rId10"/>
    <p:sldId id="465" r:id="rId11"/>
    <p:sldId id="466" r:id="rId12"/>
    <p:sldId id="467" r:id="rId13"/>
    <p:sldId id="471" r:id="rId14"/>
    <p:sldId id="472" r:id="rId15"/>
    <p:sldId id="473" r:id="rId16"/>
    <p:sldId id="474" r:id="rId17"/>
    <p:sldId id="475" r:id="rId18"/>
    <p:sldId id="476" r:id="rId19"/>
    <p:sldId id="477" r:id="rId20"/>
    <p:sldId id="478" r:id="rId21"/>
    <p:sldId id="479" r:id="rId22"/>
    <p:sldId id="480" r:id="rId23"/>
    <p:sldId id="481" r:id="rId24"/>
    <p:sldId id="468" r:id="rId25"/>
    <p:sldId id="469" r:id="rId26"/>
    <p:sldId id="482" r:id="rId27"/>
    <p:sldId id="484" r:id="rId28"/>
    <p:sldId id="483" r:id="rId29"/>
    <p:sldId id="485" r:id="rId30"/>
    <p:sldId id="486" r:id="rId31"/>
    <p:sldId id="487" r:id="rId32"/>
    <p:sldId id="488" r:id="rId33"/>
    <p:sldId id="489" r:id="rId34"/>
    <p:sldId id="490" r:id="rId35"/>
    <p:sldId id="491" r:id="rId36"/>
    <p:sldId id="492" r:id="rId37"/>
    <p:sldId id="493" r:id="rId38"/>
    <p:sldId id="494" r:id="rId39"/>
    <p:sldId id="495" r:id="rId40"/>
    <p:sldId id="496" r:id="rId41"/>
    <p:sldId id="497" r:id="rId42"/>
    <p:sldId id="498" r:id="rId43"/>
    <p:sldId id="499" r:id="rId44"/>
    <p:sldId id="500" r:id="rId45"/>
    <p:sldId id="501" r:id="rId46"/>
    <p:sldId id="502" r:id="rId47"/>
    <p:sldId id="503" r:id="rId48"/>
    <p:sldId id="455" r:id="rId49"/>
  </p:sldIdLst>
  <p:sldSz cx="12188825" cy="6858000"/>
  <p:notesSz cx="6858000" cy="9144000"/>
  <p:defaultTextStyle>
    <a:defPPr>
      <a:defRPr lang="en-US"/>
    </a:defPPr>
    <a:lvl1pPr marL="0" algn="l" defTabSz="609410" rtl="0" eaLnBrk="1" latinLnBrk="0" hangingPunct="1">
      <a:defRPr sz="2400" kern="1200">
        <a:solidFill>
          <a:schemeClr val="tx1"/>
        </a:solidFill>
        <a:latin typeface="+mn-lt"/>
        <a:ea typeface="+mn-ea"/>
        <a:cs typeface="+mn-cs"/>
      </a:defRPr>
    </a:lvl1pPr>
    <a:lvl2pPr marL="609410" algn="l" defTabSz="609410" rtl="0" eaLnBrk="1" latinLnBrk="0" hangingPunct="1">
      <a:defRPr sz="2400" kern="1200">
        <a:solidFill>
          <a:schemeClr val="tx1"/>
        </a:solidFill>
        <a:latin typeface="+mn-lt"/>
        <a:ea typeface="+mn-ea"/>
        <a:cs typeface="+mn-cs"/>
      </a:defRPr>
    </a:lvl2pPr>
    <a:lvl3pPr marL="1218823" algn="l" defTabSz="609410" rtl="0" eaLnBrk="1" latinLnBrk="0" hangingPunct="1">
      <a:defRPr sz="2400" kern="1200">
        <a:solidFill>
          <a:schemeClr val="tx1"/>
        </a:solidFill>
        <a:latin typeface="+mn-lt"/>
        <a:ea typeface="+mn-ea"/>
        <a:cs typeface="+mn-cs"/>
      </a:defRPr>
    </a:lvl3pPr>
    <a:lvl4pPr marL="1828233" algn="l" defTabSz="609410" rtl="0" eaLnBrk="1" latinLnBrk="0" hangingPunct="1">
      <a:defRPr sz="2400" kern="1200">
        <a:solidFill>
          <a:schemeClr val="tx1"/>
        </a:solidFill>
        <a:latin typeface="+mn-lt"/>
        <a:ea typeface="+mn-ea"/>
        <a:cs typeface="+mn-cs"/>
      </a:defRPr>
    </a:lvl4pPr>
    <a:lvl5pPr marL="2437643" algn="l" defTabSz="609410" rtl="0" eaLnBrk="1" latinLnBrk="0" hangingPunct="1">
      <a:defRPr sz="2400" kern="1200">
        <a:solidFill>
          <a:schemeClr val="tx1"/>
        </a:solidFill>
        <a:latin typeface="+mn-lt"/>
        <a:ea typeface="+mn-ea"/>
        <a:cs typeface="+mn-cs"/>
      </a:defRPr>
    </a:lvl5pPr>
    <a:lvl6pPr marL="3047054" algn="l" defTabSz="609410" rtl="0" eaLnBrk="1" latinLnBrk="0" hangingPunct="1">
      <a:defRPr sz="2400" kern="1200">
        <a:solidFill>
          <a:schemeClr val="tx1"/>
        </a:solidFill>
        <a:latin typeface="+mn-lt"/>
        <a:ea typeface="+mn-ea"/>
        <a:cs typeface="+mn-cs"/>
      </a:defRPr>
    </a:lvl6pPr>
    <a:lvl7pPr marL="3656463" algn="l" defTabSz="609410" rtl="0" eaLnBrk="1" latinLnBrk="0" hangingPunct="1">
      <a:defRPr sz="2400" kern="1200">
        <a:solidFill>
          <a:schemeClr val="tx1"/>
        </a:solidFill>
        <a:latin typeface="+mn-lt"/>
        <a:ea typeface="+mn-ea"/>
        <a:cs typeface="+mn-cs"/>
      </a:defRPr>
    </a:lvl7pPr>
    <a:lvl8pPr marL="4265875" algn="l" defTabSz="609410" rtl="0" eaLnBrk="1" latinLnBrk="0" hangingPunct="1">
      <a:defRPr sz="2400" kern="1200">
        <a:solidFill>
          <a:schemeClr val="tx1"/>
        </a:solidFill>
        <a:latin typeface="+mn-lt"/>
        <a:ea typeface="+mn-ea"/>
        <a:cs typeface="+mn-cs"/>
      </a:defRPr>
    </a:lvl8pPr>
    <a:lvl9pPr marL="4875285" algn="l" defTabSz="60941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BA1"/>
    <a:srgbClr val="E2EAF6"/>
    <a:srgbClr val="F58223"/>
    <a:srgbClr val="199CFF"/>
    <a:srgbClr val="F79443"/>
    <a:srgbClr val="F3F3F3"/>
    <a:srgbClr val="F7994B"/>
    <a:srgbClr val="F58345"/>
    <a:srgbClr val="EEF3FA"/>
    <a:srgbClr val="F7F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24" autoAdjust="0"/>
    <p:restoredTop sz="95064" autoAdjust="0"/>
  </p:normalViewPr>
  <p:slideViewPr>
    <p:cSldViewPr snapToGrid="0" snapToObjects="1">
      <p:cViewPr varScale="1">
        <p:scale>
          <a:sx n="69" d="100"/>
          <a:sy n="69" d="100"/>
        </p:scale>
        <p:origin x="846" y="48"/>
      </p:cViewPr>
      <p:guideLst>
        <p:guide orient="horz" pos="4319"/>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30024"/>
    </p:cViewPr>
  </p:sorterViewPr>
  <p:notesViewPr>
    <p:cSldViewPr snapToGrid="0" snapToObjects="1">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8" Type="http://schemas.openxmlformats.org/officeDocument/2006/relationships/customXml" Target="../customXml/item2.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customXml" Target="../customXml/item3.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customXml" Target="../customXml/item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11116F-C964-A842-8C0B-A3EC71278A5B}" type="datetimeFigureOut">
              <a:rPr lang="en-US" smtClean="0"/>
              <a:t>5/9/2018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7A3D5F-FCE8-7045-A9AB-B2A73CB409E1}" type="slidenum">
              <a:rPr lang="en-US" smtClean="0"/>
              <a:t>‹#›</a:t>
            </a:fld>
            <a:endParaRPr lang="en-US" dirty="0"/>
          </a:p>
        </p:txBody>
      </p:sp>
    </p:spTree>
    <p:extLst>
      <p:ext uri="{BB962C8B-B14F-4D97-AF65-F5344CB8AC3E}">
        <p14:creationId xmlns:p14="http://schemas.microsoft.com/office/powerpoint/2010/main" val="19098602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5D22DC-3AA2-FD46-BFD6-DC46E9E9B760}" type="datetimeFigureOut">
              <a:rPr lang="en-US" smtClean="0"/>
              <a:t>5/9/2018</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7E365E-E4E3-CE44-A987-7FC63394D273}" type="slidenum">
              <a:rPr lang="en-US" smtClean="0"/>
              <a:t>‹#›</a:t>
            </a:fld>
            <a:endParaRPr lang="en-US" dirty="0"/>
          </a:p>
        </p:txBody>
      </p:sp>
    </p:spTree>
    <p:extLst>
      <p:ext uri="{BB962C8B-B14F-4D97-AF65-F5344CB8AC3E}">
        <p14:creationId xmlns:p14="http://schemas.microsoft.com/office/powerpoint/2010/main" val="570457988"/>
      </p:ext>
    </p:extLst>
  </p:cSld>
  <p:clrMap bg1="lt1" tx1="dk1" bg2="lt2" tx2="dk2" accent1="accent1" accent2="accent2" accent3="accent3" accent4="accent4" accent5="accent5" accent6="accent6" hlink="hlink" folHlink="folHlink"/>
  <p:hf hdr="0" ftr="0" dt="0"/>
  <p:notesStyle>
    <a:lvl1pPr marL="0" algn="l" defTabSz="609410" rtl="0" eaLnBrk="1" latinLnBrk="0" hangingPunct="1">
      <a:defRPr sz="1500" kern="1200">
        <a:solidFill>
          <a:schemeClr val="tx1"/>
        </a:solidFill>
        <a:latin typeface="+mn-lt"/>
        <a:ea typeface="+mn-ea"/>
        <a:cs typeface="+mn-cs"/>
      </a:defRPr>
    </a:lvl1pPr>
    <a:lvl2pPr marL="609410" algn="l" defTabSz="609410" rtl="0" eaLnBrk="1" latinLnBrk="0" hangingPunct="1">
      <a:defRPr sz="1500" kern="1200">
        <a:solidFill>
          <a:schemeClr val="tx1"/>
        </a:solidFill>
        <a:latin typeface="+mn-lt"/>
        <a:ea typeface="+mn-ea"/>
        <a:cs typeface="+mn-cs"/>
      </a:defRPr>
    </a:lvl2pPr>
    <a:lvl3pPr marL="1218823" algn="l" defTabSz="609410" rtl="0" eaLnBrk="1" latinLnBrk="0" hangingPunct="1">
      <a:defRPr sz="1500" kern="1200">
        <a:solidFill>
          <a:schemeClr val="tx1"/>
        </a:solidFill>
        <a:latin typeface="+mn-lt"/>
        <a:ea typeface="+mn-ea"/>
        <a:cs typeface="+mn-cs"/>
      </a:defRPr>
    </a:lvl3pPr>
    <a:lvl4pPr marL="1828233" algn="l" defTabSz="609410" rtl="0" eaLnBrk="1" latinLnBrk="0" hangingPunct="1">
      <a:defRPr sz="1500" kern="1200">
        <a:solidFill>
          <a:schemeClr val="tx1"/>
        </a:solidFill>
        <a:latin typeface="+mn-lt"/>
        <a:ea typeface="+mn-ea"/>
        <a:cs typeface="+mn-cs"/>
      </a:defRPr>
    </a:lvl4pPr>
    <a:lvl5pPr marL="2437643" algn="l" defTabSz="609410" rtl="0" eaLnBrk="1" latinLnBrk="0" hangingPunct="1">
      <a:defRPr sz="1500" kern="1200">
        <a:solidFill>
          <a:schemeClr val="tx1"/>
        </a:solidFill>
        <a:latin typeface="+mn-lt"/>
        <a:ea typeface="+mn-ea"/>
        <a:cs typeface="+mn-cs"/>
      </a:defRPr>
    </a:lvl5pPr>
    <a:lvl6pPr marL="3047054" algn="l" defTabSz="609410" rtl="0" eaLnBrk="1" latinLnBrk="0" hangingPunct="1">
      <a:defRPr sz="1500" kern="1200">
        <a:solidFill>
          <a:schemeClr val="tx1"/>
        </a:solidFill>
        <a:latin typeface="+mn-lt"/>
        <a:ea typeface="+mn-ea"/>
        <a:cs typeface="+mn-cs"/>
      </a:defRPr>
    </a:lvl6pPr>
    <a:lvl7pPr marL="3656463" algn="l" defTabSz="609410" rtl="0" eaLnBrk="1" latinLnBrk="0" hangingPunct="1">
      <a:defRPr sz="1500" kern="1200">
        <a:solidFill>
          <a:schemeClr val="tx1"/>
        </a:solidFill>
        <a:latin typeface="+mn-lt"/>
        <a:ea typeface="+mn-ea"/>
        <a:cs typeface="+mn-cs"/>
      </a:defRPr>
    </a:lvl7pPr>
    <a:lvl8pPr marL="4265875" algn="l" defTabSz="609410" rtl="0" eaLnBrk="1" latinLnBrk="0" hangingPunct="1">
      <a:defRPr sz="1500" kern="1200">
        <a:solidFill>
          <a:schemeClr val="tx1"/>
        </a:solidFill>
        <a:latin typeface="+mn-lt"/>
        <a:ea typeface="+mn-ea"/>
        <a:cs typeface="+mn-cs"/>
      </a:defRPr>
    </a:lvl8pPr>
    <a:lvl9pPr marL="4875285" algn="l" defTabSz="609410" rtl="0" eaLnBrk="1" latinLnBrk="0" hangingPunct="1">
      <a:defRPr sz="1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Rectangle 5"/>
          <p:cNvSpPr/>
          <p:nvPr/>
        </p:nvSpPr>
        <p:spPr>
          <a:xfrm>
            <a:off x="2225" y="3"/>
            <a:ext cx="12188952" cy="23117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a:endParaRPr lang="en-US" dirty="0"/>
          </a:p>
        </p:txBody>
      </p:sp>
      <p:sp>
        <p:nvSpPr>
          <p:cNvPr id="39" name="Rectangle 38"/>
          <p:cNvSpPr/>
          <p:nvPr userDrawn="1"/>
        </p:nvSpPr>
        <p:spPr>
          <a:xfrm>
            <a:off x="2225" y="3"/>
            <a:ext cx="12188952" cy="23117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a:endParaRPr lang="en-US" dirty="0"/>
          </a:p>
        </p:txBody>
      </p:sp>
      <p:pic>
        <p:nvPicPr>
          <p:cNvPr id="40" name="Picture 3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225" y="2314673"/>
            <a:ext cx="12188952" cy="4540384"/>
          </a:xfrm>
          <a:prstGeom prst="rect">
            <a:avLst/>
          </a:prstGeom>
        </p:spPr>
      </p:pic>
      <p:cxnSp>
        <p:nvCxnSpPr>
          <p:cNvPr id="50" name="Straight Connector 49"/>
          <p:cNvCxnSpPr/>
          <p:nvPr/>
        </p:nvCxnSpPr>
        <p:spPr>
          <a:xfrm>
            <a:off x="5391150" y="877890"/>
            <a:ext cx="0" cy="216376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35" name="Text Placeholder 34"/>
          <p:cNvSpPr>
            <a:spLocks noGrp="1"/>
          </p:cNvSpPr>
          <p:nvPr>
            <p:ph type="body" sz="quarter" idx="13" hasCustomPrompt="1"/>
          </p:nvPr>
        </p:nvSpPr>
        <p:spPr>
          <a:xfrm>
            <a:off x="5765664" y="877888"/>
            <a:ext cx="5014418" cy="825836"/>
          </a:xfrm>
          <a:prstGeom prst="rect">
            <a:avLst/>
          </a:prstGeom>
        </p:spPr>
        <p:txBody>
          <a:bodyPr lIns="0" anchor="ctr">
            <a:normAutofit/>
          </a:bodyPr>
          <a:lstStyle>
            <a:lvl1pPr marL="0" indent="0">
              <a:buNone/>
              <a:defRPr sz="3200" b="1" baseline="0">
                <a:solidFill>
                  <a:schemeClr val="accent2"/>
                </a:solidFill>
                <a:latin typeface="+mj-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TITLE</a:t>
            </a:r>
            <a:endParaRPr lang="en-IN" dirty="0"/>
          </a:p>
        </p:txBody>
      </p:sp>
      <p:sp>
        <p:nvSpPr>
          <p:cNvPr id="36" name="Text Placeholder 34"/>
          <p:cNvSpPr>
            <a:spLocks noGrp="1"/>
          </p:cNvSpPr>
          <p:nvPr>
            <p:ph type="body" sz="quarter" idx="14" hasCustomPrompt="1"/>
          </p:nvPr>
        </p:nvSpPr>
        <p:spPr>
          <a:xfrm>
            <a:off x="5765664" y="1798977"/>
            <a:ext cx="5009182" cy="339388"/>
          </a:xfrm>
          <a:prstGeom prst="rect">
            <a:avLst/>
          </a:prstGeom>
        </p:spPr>
        <p:txBody>
          <a:bodyPr anchor="ctr"/>
          <a:lstStyle>
            <a:lvl1pPr marL="0" indent="0">
              <a:buNone/>
              <a:defRPr sz="1800" b="0" baseline="0">
                <a:solidFill>
                  <a:schemeClr val="accent6">
                    <a:lumMod val="75000"/>
                  </a:schemeClr>
                </a:solidFill>
                <a:latin typeface="+mn-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Presenter Name and Designation</a:t>
            </a:r>
            <a:endParaRPr lang="en-IN" dirty="0"/>
          </a:p>
        </p:txBody>
      </p:sp>
      <p:sp>
        <p:nvSpPr>
          <p:cNvPr id="53" name="Text Placeholder 34"/>
          <p:cNvSpPr>
            <a:spLocks noGrp="1"/>
          </p:cNvSpPr>
          <p:nvPr>
            <p:ph type="body" sz="quarter" idx="15" hasCustomPrompt="1"/>
          </p:nvPr>
        </p:nvSpPr>
        <p:spPr>
          <a:xfrm>
            <a:off x="5765664" y="2701925"/>
            <a:ext cx="5009182" cy="339388"/>
          </a:xfrm>
          <a:prstGeom prst="rect">
            <a:avLst/>
          </a:prstGeom>
        </p:spPr>
        <p:txBody>
          <a:bodyPr anchor="ctr"/>
          <a:lstStyle>
            <a:lvl1pPr marL="0" indent="0">
              <a:buNone/>
              <a:defRPr sz="1800" b="0" baseline="0">
                <a:solidFill>
                  <a:schemeClr val="accent6">
                    <a:lumMod val="75000"/>
                  </a:schemeClr>
                </a:solidFill>
                <a:latin typeface="+mn-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Time and Date</a:t>
            </a:r>
            <a:endParaRPr lang="en-IN" dirty="0"/>
          </a:p>
        </p:txBody>
      </p:sp>
      <p:cxnSp>
        <p:nvCxnSpPr>
          <p:cNvPr id="71" name="Straight Connector 70"/>
          <p:cNvCxnSpPr/>
          <p:nvPr userDrawn="1"/>
        </p:nvCxnSpPr>
        <p:spPr>
          <a:xfrm>
            <a:off x="5391150" y="877890"/>
            <a:ext cx="0" cy="216376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pic>
        <p:nvPicPr>
          <p:cNvPr id="1027" name="Picture 3" descr="J:\yash-branding\logo\YASH-SM-logo\yash-tagline-SM-logo.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1541487" y="514215"/>
            <a:ext cx="4060402" cy="278186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375621" y="6489810"/>
            <a:ext cx="8125883" cy="276987"/>
          </a:xfrm>
          <a:prstGeom prst="rect">
            <a:avLst/>
          </a:prstGeom>
        </p:spPr>
        <p:txBody>
          <a:bodyPr lIns="91427" tIns="45714" rIns="91427" bIns="45714">
            <a:spAutoFit/>
          </a:bodyPr>
          <a:lstStyle/>
          <a:p>
            <a:pPr algn="l"/>
            <a:r>
              <a:rPr lang="en-US" sz="1200" dirty="0">
                <a:solidFill>
                  <a:schemeClr val="tx1">
                    <a:lumMod val="75000"/>
                  </a:schemeClr>
                </a:solidFill>
                <a:latin typeface="+mj-lt"/>
              </a:rPr>
              <a:t>© 2017  YASH Technologies | www.yash.com | Confidential</a:t>
            </a:r>
            <a:endParaRPr lang="en-IN" sz="1200" dirty="0">
              <a:solidFill>
                <a:schemeClr val="tx1">
                  <a:lumMod val="75000"/>
                </a:schemeClr>
              </a:solidFill>
              <a:latin typeface="+mj-lt"/>
            </a:endParaRPr>
          </a:p>
        </p:txBody>
      </p:sp>
    </p:spTree>
    <p:extLst>
      <p:ext uri="{BB962C8B-B14F-4D97-AF65-F5344CB8AC3E}">
        <p14:creationId xmlns:p14="http://schemas.microsoft.com/office/powerpoint/2010/main" val="2912641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cxnSp>
        <p:nvCxnSpPr>
          <p:cNvPr id="8" name="Straight Connector 7"/>
          <p:cNvCxnSpPr/>
          <p:nvPr userDrawn="1"/>
        </p:nvCxnSpPr>
        <p:spPr>
          <a:xfrm>
            <a:off x="568657" y="687394"/>
            <a:ext cx="1142772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Text Placeholder 34"/>
          <p:cNvSpPr>
            <a:spLocks noGrp="1"/>
          </p:cNvSpPr>
          <p:nvPr>
            <p:ph type="body" sz="quarter" idx="14" hasCustomPrompt="1"/>
          </p:nvPr>
        </p:nvSpPr>
        <p:spPr>
          <a:xfrm>
            <a:off x="614151" y="1102937"/>
            <a:ext cx="5009182" cy="339388"/>
          </a:xfrm>
          <a:prstGeom prst="rect">
            <a:avLst/>
          </a:prstGeom>
        </p:spPr>
        <p:txBody>
          <a:bodyPr anchor="ctr">
            <a:noAutofit/>
          </a:bodyPr>
          <a:lstStyle>
            <a:lvl1pPr marL="0" indent="0">
              <a:buNone/>
              <a:defRPr sz="2400" b="0" baseline="0">
                <a:solidFill>
                  <a:schemeClr val="accent6">
                    <a:lumMod val="75000"/>
                  </a:schemeClr>
                </a:solidFill>
                <a:latin typeface="+mn-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Put Great Subtitle Here</a:t>
            </a:r>
            <a:endParaRPr lang="en-IN" dirty="0"/>
          </a:p>
        </p:txBody>
      </p:sp>
    </p:spTree>
    <p:extLst>
      <p:ext uri="{BB962C8B-B14F-4D97-AF65-F5344CB8AC3E}">
        <p14:creationId xmlns:p14="http://schemas.microsoft.com/office/powerpoint/2010/main" val="139015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18" name="Rectangle 17"/>
          <p:cNvSpPr/>
          <p:nvPr userDrawn="1"/>
        </p:nvSpPr>
        <p:spPr>
          <a:xfrm>
            <a:off x="2225" y="1"/>
            <a:ext cx="12188952" cy="178525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956" y="2336292"/>
            <a:ext cx="12185218" cy="4521708"/>
          </a:xfrm>
          <a:prstGeom prst="rect">
            <a:avLst/>
          </a:prstGeom>
        </p:spPr>
      </p:pic>
      <p:sp>
        <p:nvSpPr>
          <p:cNvPr id="35" name="Text Placeholder 34"/>
          <p:cNvSpPr>
            <a:spLocks noGrp="1"/>
          </p:cNvSpPr>
          <p:nvPr>
            <p:ph type="body" sz="quarter" idx="13" hasCustomPrompt="1"/>
          </p:nvPr>
        </p:nvSpPr>
        <p:spPr>
          <a:xfrm>
            <a:off x="5607052" y="1372341"/>
            <a:ext cx="5804008" cy="825836"/>
          </a:xfrm>
          <a:prstGeom prst="rect">
            <a:avLst/>
          </a:prstGeom>
        </p:spPr>
        <p:txBody>
          <a:bodyPr lIns="0" anchor="ctr"/>
          <a:lstStyle>
            <a:lvl1pPr marL="0" indent="0">
              <a:buNone/>
              <a:defRPr sz="2900" b="1">
                <a:solidFill>
                  <a:schemeClr val="tx1"/>
                </a:solidFill>
                <a:latin typeface="+mj-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THANK YOU</a:t>
            </a:r>
            <a:endParaRPr lang="en-IN" dirty="0"/>
          </a:p>
        </p:txBody>
      </p:sp>
      <p:sp>
        <p:nvSpPr>
          <p:cNvPr id="36" name="Text Placeholder 34"/>
          <p:cNvSpPr>
            <a:spLocks noGrp="1"/>
          </p:cNvSpPr>
          <p:nvPr>
            <p:ph type="body" sz="quarter" idx="14" hasCustomPrompt="1"/>
          </p:nvPr>
        </p:nvSpPr>
        <p:spPr>
          <a:xfrm>
            <a:off x="5614424" y="2293426"/>
            <a:ext cx="5797948" cy="339388"/>
          </a:xfrm>
          <a:prstGeom prst="rect">
            <a:avLst/>
          </a:prstGeom>
        </p:spPr>
        <p:txBody>
          <a:bodyPr anchor="ctr"/>
          <a:lstStyle>
            <a:lvl1pPr marL="0" indent="0">
              <a:buNone/>
              <a:defRPr sz="1800" baseline="0">
                <a:solidFill>
                  <a:schemeClr val="tx1"/>
                </a:solidFill>
                <a:latin typeface="+mn-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Name &amp; Designation</a:t>
            </a:r>
            <a:endParaRPr lang="en-IN" dirty="0"/>
          </a:p>
        </p:txBody>
      </p:sp>
      <p:grpSp>
        <p:nvGrpSpPr>
          <p:cNvPr id="14" name="Group 13"/>
          <p:cNvGrpSpPr/>
          <p:nvPr userDrawn="1"/>
        </p:nvGrpSpPr>
        <p:grpSpPr>
          <a:xfrm>
            <a:off x="6509897" y="4529507"/>
            <a:ext cx="1762126" cy="431800"/>
            <a:chOff x="5213350" y="3213100"/>
            <a:chExt cx="1762125" cy="431800"/>
          </a:xfrm>
        </p:grpSpPr>
        <p:sp>
          <p:nvSpPr>
            <p:cNvPr id="7" name="Freeform 5"/>
            <p:cNvSpPr>
              <a:spLocks/>
            </p:cNvSpPr>
            <p:nvPr userDrawn="1"/>
          </p:nvSpPr>
          <p:spPr bwMode="auto">
            <a:xfrm>
              <a:off x="5878513" y="3213100"/>
              <a:ext cx="431800" cy="431800"/>
            </a:xfrm>
            <a:custGeom>
              <a:avLst/>
              <a:gdLst>
                <a:gd name="T0" fmla="*/ 2247 w 4078"/>
                <a:gd name="T1" fmla="*/ 4070 h 4080"/>
                <a:gd name="T2" fmla="*/ 2549 w 4078"/>
                <a:gd name="T3" fmla="*/ 4015 h 4080"/>
                <a:gd name="T4" fmla="*/ 2833 w 4078"/>
                <a:gd name="T5" fmla="*/ 3920 h 4080"/>
                <a:gd name="T6" fmla="*/ 3096 w 4078"/>
                <a:gd name="T7" fmla="*/ 3784 h 4080"/>
                <a:gd name="T8" fmla="*/ 3336 w 4078"/>
                <a:gd name="T9" fmla="*/ 3615 h 4080"/>
                <a:gd name="T10" fmla="*/ 3548 w 4078"/>
                <a:gd name="T11" fmla="*/ 3412 h 4080"/>
                <a:gd name="T12" fmla="*/ 3730 w 4078"/>
                <a:gd name="T13" fmla="*/ 3181 h 4080"/>
                <a:gd name="T14" fmla="*/ 3877 w 4078"/>
                <a:gd name="T15" fmla="*/ 2924 h 4080"/>
                <a:gd name="T16" fmla="*/ 3986 w 4078"/>
                <a:gd name="T17" fmla="*/ 2646 h 4080"/>
                <a:gd name="T18" fmla="*/ 4055 w 4078"/>
                <a:gd name="T19" fmla="*/ 2351 h 4080"/>
                <a:gd name="T20" fmla="*/ 4078 w 4078"/>
                <a:gd name="T21" fmla="*/ 2039 h 4080"/>
                <a:gd name="T22" fmla="*/ 4055 w 4078"/>
                <a:gd name="T23" fmla="*/ 1729 h 4080"/>
                <a:gd name="T24" fmla="*/ 3986 w 4078"/>
                <a:gd name="T25" fmla="*/ 1434 h 4080"/>
                <a:gd name="T26" fmla="*/ 3877 w 4078"/>
                <a:gd name="T27" fmla="*/ 1156 h 4080"/>
                <a:gd name="T28" fmla="*/ 3730 w 4078"/>
                <a:gd name="T29" fmla="*/ 899 h 4080"/>
                <a:gd name="T30" fmla="*/ 3548 w 4078"/>
                <a:gd name="T31" fmla="*/ 668 h 4080"/>
                <a:gd name="T32" fmla="*/ 3336 w 4078"/>
                <a:gd name="T33" fmla="*/ 465 h 4080"/>
                <a:gd name="T34" fmla="*/ 3096 w 4078"/>
                <a:gd name="T35" fmla="*/ 296 h 4080"/>
                <a:gd name="T36" fmla="*/ 2833 w 4078"/>
                <a:gd name="T37" fmla="*/ 160 h 4080"/>
                <a:gd name="T38" fmla="*/ 2549 w 4078"/>
                <a:gd name="T39" fmla="*/ 65 h 4080"/>
                <a:gd name="T40" fmla="*/ 2247 w 4078"/>
                <a:gd name="T41" fmla="*/ 10 h 4080"/>
                <a:gd name="T42" fmla="*/ 1934 w 4078"/>
                <a:gd name="T43" fmla="*/ 3 h 4080"/>
                <a:gd name="T44" fmla="*/ 1628 w 4078"/>
                <a:gd name="T45" fmla="*/ 42 h 4080"/>
                <a:gd name="T46" fmla="*/ 1338 w 4078"/>
                <a:gd name="T47" fmla="*/ 124 h 4080"/>
                <a:gd name="T48" fmla="*/ 1067 w 4078"/>
                <a:gd name="T49" fmla="*/ 247 h 4080"/>
                <a:gd name="T50" fmla="*/ 819 w 4078"/>
                <a:gd name="T51" fmla="*/ 405 h 4080"/>
                <a:gd name="T52" fmla="*/ 597 w 4078"/>
                <a:gd name="T53" fmla="*/ 598 h 4080"/>
                <a:gd name="T54" fmla="*/ 405 w 4078"/>
                <a:gd name="T55" fmla="*/ 819 h 4080"/>
                <a:gd name="T56" fmla="*/ 246 w 4078"/>
                <a:gd name="T57" fmla="*/ 1068 h 4080"/>
                <a:gd name="T58" fmla="*/ 123 w 4078"/>
                <a:gd name="T59" fmla="*/ 1339 h 4080"/>
                <a:gd name="T60" fmla="*/ 41 w 4078"/>
                <a:gd name="T61" fmla="*/ 1629 h 4080"/>
                <a:gd name="T62" fmla="*/ 2 w 4078"/>
                <a:gd name="T63" fmla="*/ 1935 h 4080"/>
                <a:gd name="T64" fmla="*/ 11 w 4078"/>
                <a:gd name="T65" fmla="*/ 2249 h 4080"/>
                <a:gd name="T66" fmla="*/ 64 w 4078"/>
                <a:gd name="T67" fmla="*/ 2550 h 4080"/>
                <a:gd name="T68" fmla="*/ 161 w 4078"/>
                <a:gd name="T69" fmla="*/ 2834 h 4080"/>
                <a:gd name="T70" fmla="*/ 295 w 4078"/>
                <a:gd name="T71" fmla="*/ 3098 h 4080"/>
                <a:gd name="T72" fmla="*/ 466 w 4078"/>
                <a:gd name="T73" fmla="*/ 3338 h 4080"/>
                <a:gd name="T74" fmla="*/ 668 w 4078"/>
                <a:gd name="T75" fmla="*/ 3550 h 4080"/>
                <a:gd name="T76" fmla="*/ 898 w 4078"/>
                <a:gd name="T77" fmla="*/ 3731 h 4080"/>
                <a:gd name="T78" fmla="*/ 1154 w 4078"/>
                <a:gd name="T79" fmla="*/ 3879 h 4080"/>
                <a:gd name="T80" fmla="*/ 1432 w 4078"/>
                <a:gd name="T81" fmla="*/ 3988 h 4080"/>
                <a:gd name="T82" fmla="*/ 1729 w 4078"/>
                <a:gd name="T83" fmla="*/ 4056 h 4080"/>
                <a:gd name="T84" fmla="*/ 2039 w 4078"/>
                <a:gd name="T85" fmla="*/ 4080 h 4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78" h="4080">
                  <a:moveTo>
                    <a:pt x="2039" y="4080"/>
                  </a:moveTo>
                  <a:lnTo>
                    <a:pt x="2144" y="4077"/>
                  </a:lnTo>
                  <a:lnTo>
                    <a:pt x="2247" y="4070"/>
                  </a:lnTo>
                  <a:lnTo>
                    <a:pt x="2349" y="4056"/>
                  </a:lnTo>
                  <a:lnTo>
                    <a:pt x="2450" y="4038"/>
                  </a:lnTo>
                  <a:lnTo>
                    <a:pt x="2549" y="4015"/>
                  </a:lnTo>
                  <a:lnTo>
                    <a:pt x="2646" y="3988"/>
                  </a:lnTo>
                  <a:lnTo>
                    <a:pt x="2740" y="3956"/>
                  </a:lnTo>
                  <a:lnTo>
                    <a:pt x="2833" y="3920"/>
                  </a:lnTo>
                  <a:lnTo>
                    <a:pt x="2922" y="3879"/>
                  </a:lnTo>
                  <a:lnTo>
                    <a:pt x="3011" y="3834"/>
                  </a:lnTo>
                  <a:lnTo>
                    <a:pt x="3096" y="3784"/>
                  </a:lnTo>
                  <a:lnTo>
                    <a:pt x="3178" y="3731"/>
                  </a:lnTo>
                  <a:lnTo>
                    <a:pt x="3259" y="3675"/>
                  </a:lnTo>
                  <a:lnTo>
                    <a:pt x="3336" y="3615"/>
                  </a:lnTo>
                  <a:lnTo>
                    <a:pt x="3410" y="3550"/>
                  </a:lnTo>
                  <a:lnTo>
                    <a:pt x="3480" y="3482"/>
                  </a:lnTo>
                  <a:lnTo>
                    <a:pt x="3548" y="3412"/>
                  </a:lnTo>
                  <a:lnTo>
                    <a:pt x="3612" y="3338"/>
                  </a:lnTo>
                  <a:lnTo>
                    <a:pt x="3673" y="3261"/>
                  </a:lnTo>
                  <a:lnTo>
                    <a:pt x="3730" y="3181"/>
                  </a:lnTo>
                  <a:lnTo>
                    <a:pt x="3783" y="3098"/>
                  </a:lnTo>
                  <a:lnTo>
                    <a:pt x="3832" y="3013"/>
                  </a:lnTo>
                  <a:lnTo>
                    <a:pt x="3877" y="2924"/>
                  </a:lnTo>
                  <a:lnTo>
                    <a:pt x="3917" y="2834"/>
                  </a:lnTo>
                  <a:lnTo>
                    <a:pt x="3954" y="2741"/>
                  </a:lnTo>
                  <a:lnTo>
                    <a:pt x="3986" y="2646"/>
                  </a:lnTo>
                  <a:lnTo>
                    <a:pt x="4014" y="2550"/>
                  </a:lnTo>
                  <a:lnTo>
                    <a:pt x="4037" y="2451"/>
                  </a:lnTo>
                  <a:lnTo>
                    <a:pt x="4055" y="2351"/>
                  </a:lnTo>
                  <a:lnTo>
                    <a:pt x="4067" y="2249"/>
                  </a:lnTo>
                  <a:lnTo>
                    <a:pt x="4076" y="2145"/>
                  </a:lnTo>
                  <a:lnTo>
                    <a:pt x="4078" y="2039"/>
                  </a:lnTo>
                  <a:lnTo>
                    <a:pt x="4076" y="1935"/>
                  </a:lnTo>
                  <a:lnTo>
                    <a:pt x="4067" y="1831"/>
                  </a:lnTo>
                  <a:lnTo>
                    <a:pt x="4055" y="1729"/>
                  </a:lnTo>
                  <a:lnTo>
                    <a:pt x="4037" y="1629"/>
                  </a:lnTo>
                  <a:lnTo>
                    <a:pt x="4014" y="1530"/>
                  </a:lnTo>
                  <a:lnTo>
                    <a:pt x="3986" y="1434"/>
                  </a:lnTo>
                  <a:lnTo>
                    <a:pt x="3954" y="1339"/>
                  </a:lnTo>
                  <a:lnTo>
                    <a:pt x="3917" y="1246"/>
                  </a:lnTo>
                  <a:lnTo>
                    <a:pt x="3877" y="1156"/>
                  </a:lnTo>
                  <a:lnTo>
                    <a:pt x="3832" y="1068"/>
                  </a:lnTo>
                  <a:lnTo>
                    <a:pt x="3783" y="982"/>
                  </a:lnTo>
                  <a:lnTo>
                    <a:pt x="3730" y="899"/>
                  </a:lnTo>
                  <a:lnTo>
                    <a:pt x="3673" y="819"/>
                  </a:lnTo>
                  <a:lnTo>
                    <a:pt x="3612" y="742"/>
                  </a:lnTo>
                  <a:lnTo>
                    <a:pt x="3548" y="668"/>
                  </a:lnTo>
                  <a:lnTo>
                    <a:pt x="3480" y="598"/>
                  </a:lnTo>
                  <a:lnTo>
                    <a:pt x="3410" y="530"/>
                  </a:lnTo>
                  <a:lnTo>
                    <a:pt x="3336" y="465"/>
                  </a:lnTo>
                  <a:lnTo>
                    <a:pt x="3259" y="405"/>
                  </a:lnTo>
                  <a:lnTo>
                    <a:pt x="3178" y="349"/>
                  </a:lnTo>
                  <a:lnTo>
                    <a:pt x="3096" y="296"/>
                  </a:lnTo>
                  <a:lnTo>
                    <a:pt x="3011" y="247"/>
                  </a:lnTo>
                  <a:lnTo>
                    <a:pt x="2922" y="201"/>
                  </a:lnTo>
                  <a:lnTo>
                    <a:pt x="2833" y="160"/>
                  </a:lnTo>
                  <a:lnTo>
                    <a:pt x="2740" y="124"/>
                  </a:lnTo>
                  <a:lnTo>
                    <a:pt x="2646" y="92"/>
                  </a:lnTo>
                  <a:lnTo>
                    <a:pt x="2549" y="65"/>
                  </a:lnTo>
                  <a:lnTo>
                    <a:pt x="2450" y="42"/>
                  </a:lnTo>
                  <a:lnTo>
                    <a:pt x="2349" y="24"/>
                  </a:lnTo>
                  <a:lnTo>
                    <a:pt x="2247" y="10"/>
                  </a:lnTo>
                  <a:lnTo>
                    <a:pt x="2144" y="3"/>
                  </a:lnTo>
                  <a:lnTo>
                    <a:pt x="2039" y="0"/>
                  </a:lnTo>
                  <a:lnTo>
                    <a:pt x="1934" y="3"/>
                  </a:lnTo>
                  <a:lnTo>
                    <a:pt x="1831" y="10"/>
                  </a:lnTo>
                  <a:lnTo>
                    <a:pt x="1729" y="24"/>
                  </a:lnTo>
                  <a:lnTo>
                    <a:pt x="1628" y="42"/>
                  </a:lnTo>
                  <a:lnTo>
                    <a:pt x="1529" y="65"/>
                  </a:lnTo>
                  <a:lnTo>
                    <a:pt x="1432" y="92"/>
                  </a:lnTo>
                  <a:lnTo>
                    <a:pt x="1338" y="124"/>
                  </a:lnTo>
                  <a:lnTo>
                    <a:pt x="1245" y="160"/>
                  </a:lnTo>
                  <a:lnTo>
                    <a:pt x="1154" y="201"/>
                  </a:lnTo>
                  <a:lnTo>
                    <a:pt x="1067" y="247"/>
                  </a:lnTo>
                  <a:lnTo>
                    <a:pt x="982" y="296"/>
                  </a:lnTo>
                  <a:lnTo>
                    <a:pt x="898" y="349"/>
                  </a:lnTo>
                  <a:lnTo>
                    <a:pt x="819" y="405"/>
                  </a:lnTo>
                  <a:lnTo>
                    <a:pt x="742" y="465"/>
                  </a:lnTo>
                  <a:lnTo>
                    <a:pt x="668" y="530"/>
                  </a:lnTo>
                  <a:lnTo>
                    <a:pt x="597" y="598"/>
                  </a:lnTo>
                  <a:lnTo>
                    <a:pt x="530" y="668"/>
                  </a:lnTo>
                  <a:lnTo>
                    <a:pt x="466" y="742"/>
                  </a:lnTo>
                  <a:lnTo>
                    <a:pt x="405" y="819"/>
                  </a:lnTo>
                  <a:lnTo>
                    <a:pt x="348" y="899"/>
                  </a:lnTo>
                  <a:lnTo>
                    <a:pt x="295" y="982"/>
                  </a:lnTo>
                  <a:lnTo>
                    <a:pt x="246" y="1068"/>
                  </a:lnTo>
                  <a:lnTo>
                    <a:pt x="201" y="1156"/>
                  </a:lnTo>
                  <a:lnTo>
                    <a:pt x="161" y="1246"/>
                  </a:lnTo>
                  <a:lnTo>
                    <a:pt x="123" y="1339"/>
                  </a:lnTo>
                  <a:lnTo>
                    <a:pt x="92" y="1434"/>
                  </a:lnTo>
                  <a:lnTo>
                    <a:pt x="64" y="1530"/>
                  </a:lnTo>
                  <a:lnTo>
                    <a:pt x="41" y="1629"/>
                  </a:lnTo>
                  <a:lnTo>
                    <a:pt x="23" y="1729"/>
                  </a:lnTo>
                  <a:lnTo>
                    <a:pt x="11" y="1831"/>
                  </a:lnTo>
                  <a:lnTo>
                    <a:pt x="2" y="1935"/>
                  </a:lnTo>
                  <a:lnTo>
                    <a:pt x="0" y="2039"/>
                  </a:lnTo>
                  <a:lnTo>
                    <a:pt x="2" y="2145"/>
                  </a:lnTo>
                  <a:lnTo>
                    <a:pt x="11" y="2249"/>
                  </a:lnTo>
                  <a:lnTo>
                    <a:pt x="23" y="2351"/>
                  </a:lnTo>
                  <a:lnTo>
                    <a:pt x="41" y="2451"/>
                  </a:lnTo>
                  <a:lnTo>
                    <a:pt x="64" y="2550"/>
                  </a:lnTo>
                  <a:lnTo>
                    <a:pt x="92" y="2646"/>
                  </a:lnTo>
                  <a:lnTo>
                    <a:pt x="123" y="2741"/>
                  </a:lnTo>
                  <a:lnTo>
                    <a:pt x="161" y="2834"/>
                  </a:lnTo>
                  <a:lnTo>
                    <a:pt x="201" y="2924"/>
                  </a:lnTo>
                  <a:lnTo>
                    <a:pt x="246" y="3013"/>
                  </a:lnTo>
                  <a:lnTo>
                    <a:pt x="295" y="3098"/>
                  </a:lnTo>
                  <a:lnTo>
                    <a:pt x="348" y="3181"/>
                  </a:lnTo>
                  <a:lnTo>
                    <a:pt x="405" y="3261"/>
                  </a:lnTo>
                  <a:lnTo>
                    <a:pt x="466" y="3338"/>
                  </a:lnTo>
                  <a:lnTo>
                    <a:pt x="530" y="3412"/>
                  </a:lnTo>
                  <a:lnTo>
                    <a:pt x="597" y="3482"/>
                  </a:lnTo>
                  <a:lnTo>
                    <a:pt x="668" y="3550"/>
                  </a:lnTo>
                  <a:lnTo>
                    <a:pt x="742" y="3615"/>
                  </a:lnTo>
                  <a:lnTo>
                    <a:pt x="819" y="3675"/>
                  </a:lnTo>
                  <a:lnTo>
                    <a:pt x="898" y="3731"/>
                  </a:lnTo>
                  <a:lnTo>
                    <a:pt x="982" y="3784"/>
                  </a:lnTo>
                  <a:lnTo>
                    <a:pt x="1067" y="3834"/>
                  </a:lnTo>
                  <a:lnTo>
                    <a:pt x="1154" y="3879"/>
                  </a:lnTo>
                  <a:lnTo>
                    <a:pt x="1245" y="3920"/>
                  </a:lnTo>
                  <a:lnTo>
                    <a:pt x="1338" y="3956"/>
                  </a:lnTo>
                  <a:lnTo>
                    <a:pt x="1432" y="3988"/>
                  </a:lnTo>
                  <a:lnTo>
                    <a:pt x="1529" y="4015"/>
                  </a:lnTo>
                  <a:lnTo>
                    <a:pt x="1628" y="4038"/>
                  </a:lnTo>
                  <a:lnTo>
                    <a:pt x="1729" y="4056"/>
                  </a:lnTo>
                  <a:lnTo>
                    <a:pt x="1831" y="4070"/>
                  </a:lnTo>
                  <a:lnTo>
                    <a:pt x="1934" y="4077"/>
                  </a:lnTo>
                  <a:lnTo>
                    <a:pt x="2039" y="408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sp>
          <p:nvSpPr>
            <p:cNvPr id="9" name="Freeform 6"/>
            <p:cNvSpPr>
              <a:spLocks/>
            </p:cNvSpPr>
            <p:nvPr userDrawn="1"/>
          </p:nvSpPr>
          <p:spPr bwMode="auto">
            <a:xfrm>
              <a:off x="5986463" y="3351213"/>
              <a:ext cx="215900" cy="176213"/>
            </a:xfrm>
            <a:custGeom>
              <a:avLst/>
              <a:gdLst>
                <a:gd name="T0" fmla="*/ 1926 w 2043"/>
                <a:gd name="T1" fmla="*/ 238 h 1661"/>
                <a:gd name="T2" fmla="*/ 1818 w 2043"/>
                <a:gd name="T3" fmla="*/ 253 h 1661"/>
                <a:gd name="T4" fmla="*/ 1890 w 2043"/>
                <a:gd name="T5" fmla="*/ 192 h 1661"/>
                <a:gd name="T6" fmla="*/ 1947 w 2043"/>
                <a:gd name="T7" fmla="*/ 117 h 1661"/>
                <a:gd name="T8" fmla="*/ 1987 w 2043"/>
                <a:gd name="T9" fmla="*/ 31 h 1661"/>
                <a:gd name="T10" fmla="*/ 1825 w 2043"/>
                <a:gd name="T11" fmla="*/ 105 h 1661"/>
                <a:gd name="T12" fmla="*/ 1690 w 2043"/>
                <a:gd name="T13" fmla="*/ 104 h 1661"/>
                <a:gd name="T14" fmla="*/ 1603 w 2043"/>
                <a:gd name="T15" fmla="*/ 44 h 1661"/>
                <a:gd name="T16" fmla="*/ 1503 w 2043"/>
                <a:gd name="T17" fmla="*/ 9 h 1661"/>
                <a:gd name="T18" fmla="*/ 1393 w 2043"/>
                <a:gd name="T19" fmla="*/ 1 h 1661"/>
                <a:gd name="T20" fmla="*/ 1290 w 2043"/>
                <a:gd name="T21" fmla="*/ 18 h 1661"/>
                <a:gd name="T22" fmla="*/ 1197 w 2043"/>
                <a:gd name="T23" fmla="*/ 61 h 1661"/>
                <a:gd name="T24" fmla="*/ 1118 w 2043"/>
                <a:gd name="T25" fmla="*/ 122 h 1661"/>
                <a:gd name="T26" fmla="*/ 1056 w 2043"/>
                <a:gd name="T27" fmla="*/ 202 h 1661"/>
                <a:gd name="T28" fmla="*/ 1015 w 2043"/>
                <a:gd name="T29" fmla="*/ 294 h 1661"/>
                <a:gd name="T30" fmla="*/ 996 w 2043"/>
                <a:gd name="T31" fmla="*/ 397 h 1661"/>
                <a:gd name="T32" fmla="*/ 1006 w 2043"/>
                <a:gd name="T33" fmla="*/ 515 h 1661"/>
                <a:gd name="T34" fmla="*/ 846 w 2043"/>
                <a:gd name="T35" fmla="*/ 496 h 1661"/>
                <a:gd name="T36" fmla="*/ 693 w 2043"/>
                <a:gd name="T37" fmla="*/ 457 h 1661"/>
                <a:gd name="T38" fmla="*/ 549 w 2043"/>
                <a:gd name="T39" fmla="*/ 398 h 1661"/>
                <a:gd name="T40" fmla="*/ 415 w 2043"/>
                <a:gd name="T41" fmla="*/ 322 h 1661"/>
                <a:gd name="T42" fmla="*/ 293 w 2043"/>
                <a:gd name="T43" fmla="*/ 230 h 1661"/>
                <a:gd name="T44" fmla="*/ 182 w 2043"/>
                <a:gd name="T45" fmla="*/ 124 h 1661"/>
                <a:gd name="T46" fmla="*/ 108 w 2043"/>
                <a:gd name="T47" fmla="*/ 151 h 1661"/>
                <a:gd name="T48" fmla="*/ 86 w 2043"/>
                <a:gd name="T49" fmla="*/ 288 h 1661"/>
                <a:gd name="T50" fmla="*/ 106 w 2043"/>
                <a:gd name="T51" fmla="*/ 418 h 1661"/>
                <a:gd name="T52" fmla="*/ 164 w 2043"/>
                <a:gd name="T53" fmla="*/ 532 h 1661"/>
                <a:gd name="T54" fmla="*/ 252 w 2043"/>
                <a:gd name="T55" fmla="*/ 622 h 1661"/>
                <a:gd name="T56" fmla="*/ 173 w 2043"/>
                <a:gd name="T57" fmla="*/ 621 h 1661"/>
                <a:gd name="T58" fmla="*/ 82 w 2043"/>
                <a:gd name="T59" fmla="*/ 589 h 1661"/>
                <a:gd name="T60" fmla="*/ 93 w 2043"/>
                <a:gd name="T61" fmla="*/ 682 h 1661"/>
                <a:gd name="T62" fmla="*/ 122 w 2043"/>
                <a:gd name="T63" fmla="*/ 767 h 1661"/>
                <a:gd name="T64" fmla="*/ 168 w 2043"/>
                <a:gd name="T65" fmla="*/ 843 h 1661"/>
                <a:gd name="T66" fmla="*/ 228 w 2043"/>
                <a:gd name="T67" fmla="*/ 907 h 1661"/>
                <a:gd name="T68" fmla="*/ 301 w 2043"/>
                <a:gd name="T69" fmla="*/ 957 h 1661"/>
                <a:gd name="T70" fmla="*/ 383 w 2043"/>
                <a:gd name="T71" fmla="*/ 992 h 1661"/>
                <a:gd name="T72" fmla="*/ 336 w 2043"/>
                <a:gd name="T73" fmla="*/ 1015 h 1661"/>
                <a:gd name="T74" fmla="*/ 229 w 2043"/>
                <a:gd name="T75" fmla="*/ 1007 h 1661"/>
                <a:gd name="T76" fmla="*/ 261 w 2043"/>
                <a:gd name="T77" fmla="*/ 1082 h 1661"/>
                <a:gd name="T78" fmla="*/ 307 w 2043"/>
                <a:gd name="T79" fmla="*/ 1148 h 1661"/>
                <a:gd name="T80" fmla="*/ 363 w 2043"/>
                <a:gd name="T81" fmla="*/ 1204 h 1661"/>
                <a:gd name="T82" fmla="*/ 430 w 2043"/>
                <a:gd name="T83" fmla="*/ 1249 h 1661"/>
                <a:gd name="T84" fmla="*/ 505 w 2043"/>
                <a:gd name="T85" fmla="*/ 1280 h 1661"/>
                <a:gd name="T86" fmla="*/ 587 w 2043"/>
                <a:gd name="T87" fmla="*/ 1297 h 1661"/>
                <a:gd name="T88" fmla="*/ 536 w 2043"/>
                <a:gd name="T89" fmla="*/ 1357 h 1661"/>
                <a:gd name="T90" fmla="*/ 380 w 2043"/>
                <a:gd name="T91" fmla="*/ 1431 h 1661"/>
                <a:gd name="T92" fmla="*/ 209 w 2043"/>
                <a:gd name="T93" fmla="*/ 1472 h 1661"/>
                <a:gd name="T94" fmla="*/ 50 w 2043"/>
                <a:gd name="T95" fmla="*/ 1477 h 1661"/>
                <a:gd name="T96" fmla="*/ 108 w 2043"/>
                <a:gd name="T97" fmla="*/ 1534 h 1661"/>
                <a:gd name="T98" fmla="*/ 302 w 2043"/>
                <a:gd name="T99" fmla="*/ 1611 h 1661"/>
                <a:gd name="T100" fmla="*/ 511 w 2043"/>
                <a:gd name="T101" fmla="*/ 1654 h 1661"/>
                <a:gd name="T102" fmla="*/ 783 w 2043"/>
                <a:gd name="T103" fmla="*/ 1653 h 1661"/>
                <a:gd name="T104" fmla="*/ 1098 w 2043"/>
                <a:gd name="T105" fmla="*/ 1577 h 1661"/>
                <a:gd name="T106" fmla="*/ 1359 w 2043"/>
                <a:gd name="T107" fmla="*/ 1429 h 1661"/>
                <a:gd name="T108" fmla="*/ 1564 w 2043"/>
                <a:gd name="T109" fmla="*/ 1228 h 1661"/>
                <a:gd name="T110" fmla="*/ 1714 w 2043"/>
                <a:gd name="T111" fmla="*/ 990 h 1661"/>
                <a:gd name="T112" fmla="*/ 1805 w 2043"/>
                <a:gd name="T113" fmla="*/ 732 h 1661"/>
                <a:gd name="T114" fmla="*/ 1835 w 2043"/>
                <a:gd name="T115" fmla="*/ 468 h 1661"/>
                <a:gd name="T116" fmla="*/ 1864 w 2043"/>
                <a:gd name="T117" fmla="*/ 391 h 1661"/>
                <a:gd name="T118" fmla="*/ 1998 w 2043"/>
                <a:gd name="T119" fmla="*/ 258 h 1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43" h="1661">
                  <a:moveTo>
                    <a:pt x="2043" y="196"/>
                  </a:moveTo>
                  <a:lnTo>
                    <a:pt x="2015" y="209"/>
                  </a:lnTo>
                  <a:lnTo>
                    <a:pt x="1986" y="219"/>
                  </a:lnTo>
                  <a:lnTo>
                    <a:pt x="1957" y="230"/>
                  </a:lnTo>
                  <a:lnTo>
                    <a:pt x="1926" y="238"/>
                  </a:lnTo>
                  <a:lnTo>
                    <a:pt x="1896" y="246"/>
                  </a:lnTo>
                  <a:lnTo>
                    <a:pt x="1865" y="253"/>
                  </a:lnTo>
                  <a:lnTo>
                    <a:pt x="1834" y="258"/>
                  </a:lnTo>
                  <a:lnTo>
                    <a:pt x="1803" y="263"/>
                  </a:lnTo>
                  <a:lnTo>
                    <a:pt x="1818" y="253"/>
                  </a:lnTo>
                  <a:lnTo>
                    <a:pt x="1834" y="242"/>
                  </a:lnTo>
                  <a:lnTo>
                    <a:pt x="1848" y="231"/>
                  </a:lnTo>
                  <a:lnTo>
                    <a:pt x="1863" y="218"/>
                  </a:lnTo>
                  <a:lnTo>
                    <a:pt x="1877" y="206"/>
                  </a:lnTo>
                  <a:lnTo>
                    <a:pt x="1890" y="192"/>
                  </a:lnTo>
                  <a:lnTo>
                    <a:pt x="1903" y="179"/>
                  </a:lnTo>
                  <a:lnTo>
                    <a:pt x="1915" y="164"/>
                  </a:lnTo>
                  <a:lnTo>
                    <a:pt x="1926" y="149"/>
                  </a:lnTo>
                  <a:lnTo>
                    <a:pt x="1937" y="133"/>
                  </a:lnTo>
                  <a:lnTo>
                    <a:pt x="1947" y="117"/>
                  </a:lnTo>
                  <a:lnTo>
                    <a:pt x="1957" y="101"/>
                  </a:lnTo>
                  <a:lnTo>
                    <a:pt x="1965" y="84"/>
                  </a:lnTo>
                  <a:lnTo>
                    <a:pt x="1973" y="66"/>
                  </a:lnTo>
                  <a:lnTo>
                    <a:pt x="1980" y="49"/>
                  </a:lnTo>
                  <a:lnTo>
                    <a:pt x="1987" y="31"/>
                  </a:lnTo>
                  <a:lnTo>
                    <a:pt x="1956" y="49"/>
                  </a:lnTo>
                  <a:lnTo>
                    <a:pt x="1924" y="64"/>
                  </a:lnTo>
                  <a:lnTo>
                    <a:pt x="1892" y="79"/>
                  </a:lnTo>
                  <a:lnTo>
                    <a:pt x="1859" y="92"/>
                  </a:lnTo>
                  <a:lnTo>
                    <a:pt x="1825" y="105"/>
                  </a:lnTo>
                  <a:lnTo>
                    <a:pt x="1791" y="115"/>
                  </a:lnTo>
                  <a:lnTo>
                    <a:pt x="1756" y="125"/>
                  </a:lnTo>
                  <a:lnTo>
                    <a:pt x="1720" y="132"/>
                  </a:lnTo>
                  <a:lnTo>
                    <a:pt x="1706" y="117"/>
                  </a:lnTo>
                  <a:lnTo>
                    <a:pt x="1690" y="104"/>
                  </a:lnTo>
                  <a:lnTo>
                    <a:pt x="1675" y="90"/>
                  </a:lnTo>
                  <a:lnTo>
                    <a:pt x="1657" y="78"/>
                  </a:lnTo>
                  <a:lnTo>
                    <a:pt x="1640" y="65"/>
                  </a:lnTo>
                  <a:lnTo>
                    <a:pt x="1621" y="55"/>
                  </a:lnTo>
                  <a:lnTo>
                    <a:pt x="1603" y="44"/>
                  </a:lnTo>
                  <a:lnTo>
                    <a:pt x="1584" y="36"/>
                  </a:lnTo>
                  <a:lnTo>
                    <a:pt x="1564" y="28"/>
                  </a:lnTo>
                  <a:lnTo>
                    <a:pt x="1544" y="20"/>
                  </a:lnTo>
                  <a:lnTo>
                    <a:pt x="1524" y="14"/>
                  </a:lnTo>
                  <a:lnTo>
                    <a:pt x="1503" y="9"/>
                  </a:lnTo>
                  <a:lnTo>
                    <a:pt x="1481" y="5"/>
                  </a:lnTo>
                  <a:lnTo>
                    <a:pt x="1459" y="3"/>
                  </a:lnTo>
                  <a:lnTo>
                    <a:pt x="1437" y="1"/>
                  </a:lnTo>
                  <a:lnTo>
                    <a:pt x="1414" y="0"/>
                  </a:lnTo>
                  <a:lnTo>
                    <a:pt x="1393" y="1"/>
                  </a:lnTo>
                  <a:lnTo>
                    <a:pt x="1372" y="2"/>
                  </a:lnTo>
                  <a:lnTo>
                    <a:pt x="1351" y="5"/>
                  </a:lnTo>
                  <a:lnTo>
                    <a:pt x="1330" y="9"/>
                  </a:lnTo>
                  <a:lnTo>
                    <a:pt x="1309" y="13"/>
                  </a:lnTo>
                  <a:lnTo>
                    <a:pt x="1290" y="18"/>
                  </a:lnTo>
                  <a:lnTo>
                    <a:pt x="1271" y="26"/>
                  </a:lnTo>
                  <a:lnTo>
                    <a:pt x="1251" y="33"/>
                  </a:lnTo>
                  <a:lnTo>
                    <a:pt x="1233" y="41"/>
                  </a:lnTo>
                  <a:lnTo>
                    <a:pt x="1215" y="51"/>
                  </a:lnTo>
                  <a:lnTo>
                    <a:pt x="1197" y="61"/>
                  </a:lnTo>
                  <a:lnTo>
                    <a:pt x="1180" y="71"/>
                  </a:lnTo>
                  <a:lnTo>
                    <a:pt x="1164" y="83"/>
                  </a:lnTo>
                  <a:lnTo>
                    <a:pt x="1148" y="95"/>
                  </a:lnTo>
                  <a:lnTo>
                    <a:pt x="1132" y="109"/>
                  </a:lnTo>
                  <a:lnTo>
                    <a:pt x="1118" y="122"/>
                  </a:lnTo>
                  <a:lnTo>
                    <a:pt x="1104" y="137"/>
                  </a:lnTo>
                  <a:lnTo>
                    <a:pt x="1091" y="153"/>
                  </a:lnTo>
                  <a:lnTo>
                    <a:pt x="1079" y="168"/>
                  </a:lnTo>
                  <a:lnTo>
                    <a:pt x="1067" y="185"/>
                  </a:lnTo>
                  <a:lnTo>
                    <a:pt x="1056" y="202"/>
                  </a:lnTo>
                  <a:lnTo>
                    <a:pt x="1046" y="219"/>
                  </a:lnTo>
                  <a:lnTo>
                    <a:pt x="1037" y="237"/>
                  </a:lnTo>
                  <a:lnTo>
                    <a:pt x="1028" y="256"/>
                  </a:lnTo>
                  <a:lnTo>
                    <a:pt x="1021" y="276"/>
                  </a:lnTo>
                  <a:lnTo>
                    <a:pt x="1015" y="294"/>
                  </a:lnTo>
                  <a:lnTo>
                    <a:pt x="1009" y="314"/>
                  </a:lnTo>
                  <a:lnTo>
                    <a:pt x="1004" y="335"/>
                  </a:lnTo>
                  <a:lnTo>
                    <a:pt x="1000" y="356"/>
                  </a:lnTo>
                  <a:lnTo>
                    <a:pt x="998" y="377"/>
                  </a:lnTo>
                  <a:lnTo>
                    <a:pt x="996" y="397"/>
                  </a:lnTo>
                  <a:lnTo>
                    <a:pt x="996" y="419"/>
                  </a:lnTo>
                  <a:lnTo>
                    <a:pt x="996" y="444"/>
                  </a:lnTo>
                  <a:lnTo>
                    <a:pt x="998" y="468"/>
                  </a:lnTo>
                  <a:lnTo>
                    <a:pt x="1001" y="491"/>
                  </a:lnTo>
                  <a:lnTo>
                    <a:pt x="1006" y="515"/>
                  </a:lnTo>
                  <a:lnTo>
                    <a:pt x="974" y="513"/>
                  </a:lnTo>
                  <a:lnTo>
                    <a:pt x="942" y="510"/>
                  </a:lnTo>
                  <a:lnTo>
                    <a:pt x="910" y="506"/>
                  </a:lnTo>
                  <a:lnTo>
                    <a:pt x="877" y="501"/>
                  </a:lnTo>
                  <a:lnTo>
                    <a:pt x="846" y="496"/>
                  </a:lnTo>
                  <a:lnTo>
                    <a:pt x="815" y="489"/>
                  </a:lnTo>
                  <a:lnTo>
                    <a:pt x="784" y="483"/>
                  </a:lnTo>
                  <a:lnTo>
                    <a:pt x="754" y="474"/>
                  </a:lnTo>
                  <a:lnTo>
                    <a:pt x="723" y="466"/>
                  </a:lnTo>
                  <a:lnTo>
                    <a:pt x="693" y="457"/>
                  </a:lnTo>
                  <a:lnTo>
                    <a:pt x="664" y="446"/>
                  </a:lnTo>
                  <a:lnTo>
                    <a:pt x="635" y="435"/>
                  </a:lnTo>
                  <a:lnTo>
                    <a:pt x="606" y="423"/>
                  </a:lnTo>
                  <a:lnTo>
                    <a:pt x="577" y="411"/>
                  </a:lnTo>
                  <a:lnTo>
                    <a:pt x="549" y="398"/>
                  </a:lnTo>
                  <a:lnTo>
                    <a:pt x="522" y="384"/>
                  </a:lnTo>
                  <a:lnTo>
                    <a:pt x="494" y="369"/>
                  </a:lnTo>
                  <a:lnTo>
                    <a:pt x="467" y="355"/>
                  </a:lnTo>
                  <a:lnTo>
                    <a:pt x="441" y="339"/>
                  </a:lnTo>
                  <a:lnTo>
                    <a:pt x="415" y="322"/>
                  </a:lnTo>
                  <a:lnTo>
                    <a:pt x="389" y="305"/>
                  </a:lnTo>
                  <a:lnTo>
                    <a:pt x="364" y="287"/>
                  </a:lnTo>
                  <a:lnTo>
                    <a:pt x="339" y="268"/>
                  </a:lnTo>
                  <a:lnTo>
                    <a:pt x="315" y="249"/>
                  </a:lnTo>
                  <a:lnTo>
                    <a:pt x="293" y="230"/>
                  </a:lnTo>
                  <a:lnTo>
                    <a:pt x="270" y="210"/>
                  </a:lnTo>
                  <a:lnTo>
                    <a:pt x="247" y="189"/>
                  </a:lnTo>
                  <a:lnTo>
                    <a:pt x="225" y="167"/>
                  </a:lnTo>
                  <a:lnTo>
                    <a:pt x="203" y="145"/>
                  </a:lnTo>
                  <a:lnTo>
                    <a:pt x="182" y="124"/>
                  </a:lnTo>
                  <a:lnTo>
                    <a:pt x="163" y="101"/>
                  </a:lnTo>
                  <a:lnTo>
                    <a:pt x="143" y="77"/>
                  </a:lnTo>
                  <a:lnTo>
                    <a:pt x="130" y="101"/>
                  </a:lnTo>
                  <a:lnTo>
                    <a:pt x="119" y="125"/>
                  </a:lnTo>
                  <a:lnTo>
                    <a:pt x="108" y="151"/>
                  </a:lnTo>
                  <a:lnTo>
                    <a:pt x="101" y="177"/>
                  </a:lnTo>
                  <a:lnTo>
                    <a:pt x="94" y="204"/>
                  </a:lnTo>
                  <a:lnTo>
                    <a:pt x="90" y="231"/>
                  </a:lnTo>
                  <a:lnTo>
                    <a:pt x="87" y="259"/>
                  </a:lnTo>
                  <a:lnTo>
                    <a:pt x="86" y="288"/>
                  </a:lnTo>
                  <a:lnTo>
                    <a:pt x="87" y="315"/>
                  </a:lnTo>
                  <a:lnTo>
                    <a:pt x="90" y="341"/>
                  </a:lnTo>
                  <a:lnTo>
                    <a:pt x="94" y="367"/>
                  </a:lnTo>
                  <a:lnTo>
                    <a:pt x="99" y="393"/>
                  </a:lnTo>
                  <a:lnTo>
                    <a:pt x="106" y="418"/>
                  </a:lnTo>
                  <a:lnTo>
                    <a:pt x="116" y="442"/>
                  </a:lnTo>
                  <a:lnTo>
                    <a:pt x="125" y="466"/>
                  </a:lnTo>
                  <a:lnTo>
                    <a:pt x="137" y="488"/>
                  </a:lnTo>
                  <a:lnTo>
                    <a:pt x="150" y="510"/>
                  </a:lnTo>
                  <a:lnTo>
                    <a:pt x="164" y="532"/>
                  </a:lnTo>
                  <a:lnTo>
                    <a:pt x="179" y="551"/>
                  </a:lnTo>
                  <a:lnTo>
                    <a:pt x="196" y="570"/>
                  </a:lnTo>
                  <a:lnTo>
                    <a:pt x="214" y="589"/>
                  </a:lnTo>
                  <a:lnTo>
                    <a:pt x="232" y="606"/>
                  </a:lnTo>
                  <a:lnTo>
                    <a:pt x="252" y="622"/>
                  </a:lnTo>
                  <a:lnTo>
                    <a:pt x="273" y="637"/>
                  </a:lnTo>
                  <a:lnTo>
                    <a:pt x="247" y="635"/>
                  </a:lnTo>
                  <a:lnTo>
                    <a:pt x="222" y="632"/>
                  </a:lnTo>
                  <a:lnTo>
                    <a:pt x="197" y="627"/>
                  </a:lnTo>
                  <a:lnTo>
                    <a:pt x="173" y="621"/>
                  </a:lnTo>
                  <a:lnTo>
                    <a:pt x="149" y="614"/>
                  </a:lnTo>
                  <a:lnTo>
                    <a:pt x="126" y="606"/>
                  </a:lnTo>
                  <a:lnTo>
                    <a:pt x="104" y="595"/>
                  </a:lnTo>
                  <a:lnTo>
                    <a:pt x="82" y="584"/>
                  </a:lnTo>
                  <a:lnTo>
                    <a:pt x="82" y="589"/>
                  </a:lnTo>
                  <a:lnTo>
                    <a:pt x="82" y="609"/>
                  </a:lnTo>
                  <a:lnTo>
                    <a:pt x="84" y="627"/>
                  </a:lnTo>
                  <a:lnTo>
                    <a:pt x="87" y="645"/>
                  </a:lnTo>
                  <a:lnTo>
                    <a:pt x="89" y="664"/>
                  </a:lnTo>
                  <a:lnTo>
                    <a:pt x="93" y="682"/>
                  </a:lnTo>
                  <a:lnTo>
                    <a:pt x="97" y="699"/>
                  </a:lnTo>
                  <a:lnTo>
                    <a:pt x="102" y="717"/>
                  </a:lnTo>
                  <a:lnTo>
                    <a:pt x="108" y="734"/>
                  </a:lnTo>
                  <a:lnTo>
                    <a:pt x="115" y="750"/>
                  </a:lnTo>
                  <a:lnTo>
                    <a:pt x="122" y="767"/>
                  </a:lnTo>
                  <a:lnTo>
                    <a:pt x="129" y="783"/>
                  </a:lnTo>
                  <a:lnTo>
                    <a:pt x="139" y="798"/>
                  </a:lnTo>
                  <a:lnTo>
                    <a:pt x="147" y="814"/>
                  </a:lnTo>
                  <a:lnTo>
                    <a:pt x="157" y="828"/>
                  </a:lnTo>
                  <a:lnTo>
                    <a:pt x="168" y="843"/>
                  </a:lnTo>
                  <a:lnTo>
                    <a:pt x="178" y="856"/>
                  </a:lnTo>
                  <a:lnTo>
                    <a:pt x="191" y="870"/>
                  </a:lnTo>
                  <a:lnTo>
                    <a:pt x="202" y="882"/>
                  </a:lnTo>
                  <a:lnTo>
                    <a:pt x="215" y="895"/>
                  </a:lnTo>
                  <a:lnTo>
                    <a:pt x="228" y="907"/>
                  </a:lnTo>
                  <a:lnTo>
                    <a:pt x="242" y="918"/>
                  </a:lnTo>
                  <a:lnTo>
                    <a:pt x="256" y="929"/>
                  </a:lnTo>
                  <a:lnTo>
                    <a:pt x="270" y="939"/>
                  </a:lnTo>
                  <a:lnTo>
                    <a:pt x="285" y="948"/>
                  </a:lnTo>
                  <a:lnTo>
                    <a:pt x="301" y="957"/>
                  </a:lnTo>
                  <a:lnTo>
                    <a:pt x="317" y="966"/>
                  </a:lnTo>
                  <a:lnTo>
                    <a:pt x="332" y="973"/>
                  </a:lnTo>
                  <a:lnTo>
                    <a:pt x="349" y="980"/>
                  </a:lnTo>
                  <a:lnTo>
                    <a:pt x="366" y="987"/>
                  </a:lnTo>
                  <a:lnTo>
                    <a:pt x="383" y="992"/>
                  </a:lnTo>
                  <a:lnTo>
                    <a:pt x="401" y="996"/>
                  </a:lnTo>
                  <a:lnTo>
                    <a:pt x="419" y="1000"/>
                  </a:lnTo>
                  <a:lnTo>
                    <a:pt x="391" y="1006"/>
                  </a:lnTo>
                  <a:lnTo>
                    <a:pt x="364" y="1012"/>
                  </a:lnTo>
                  <a:lnTo>
                    <a:pt x="336" y="1015"/>
                  </a:lnTo>
                  <a:lnTo>
                    <a:pt x="308" y="1015"/>
                  </a:lnTo>
                  <a:lnTo>
                    <a:pt x="288" y="1015"/>
                  </a:lnTo>
                  <a:lnTo>
                    <a:pt x="269" y="1014"/>
                  </a:lnTo>
                  <a:lnTo>
                    <a:pt x="249" y="1011"/>
                  </a:lnTo>
                  <a:lnTo>
                    <a:pt x="229" y="1007"/>
                  </a:lnTo>
                  <a:lnTo>
                    <a:pt x="234" y="1023"/>
                  </a:lnTo>
                  <a:lnTo>
                    <a:pt x="241" y="1039"/>
                  </a:lnTo>
                  <a:lnTo>
                    <a:pt x="247" y="1053"/>
                  </a:lnTo>
                  <a:lnTo>
                    <a:pt x="254" y="1068"/>
                  </a:lnTo>
                  <a:lnTo>
                    <a:pt x="261" y="1082"/>
                  </a:lnTo>
                  <a:lnTo>
                    <a:pt x="270" y="1096"/>
                  </a:lnTo>
                  <a:lnTo>
                    <a:pt x="278" y="1109"/>
                  </a:lnTo>
                  <a:lnTo>
                    <a:pt x="287" y="1123"/>
                  </a:lnTo>
                  <a:lnTo>
                    <a:pt x="297" y="1135"/>
                  </a:lnTo>
                  <a:lnTo>
                    <a:pt x="307" y="1148"/>
                  </a:lnTo>
                  <a:lnTo>
                    <a:pt x="318" y="1160"/>
                  </a:lnTo>
                  <a:lnTo>
                    <a:pt x="328" y="1172"/>
                  </a:lnTo>
                  <a:lnTo>
                    <a:pt x="339" y="1183"/>
                  </a:lnTo>
                  <a:lnTo>
                    <a:pt x="352" y="1194"/>
                  </a:lnTo>
                  <a:lnTo>
                    <a:pt x="363" y="1204"/>
                  </a:lnTo>
                  <a:lnTo>
                    <a:pt x="376" y="1215"/>
                  </a:lnTo>
                  <a:lnTo>
                    <a:pt x="389" y="1224"/>
                  </a:lnTo>
                  <a:lnTo>
                    <a:pt x="403" y="1232"/>
                  </a:lnTo>
                  <a:lnTo>
                    <a:pt x="416" y="1242"/>
                  </a:lnTo>
                  <a:lnTo>
                    <a:pt x="430" y="1249"/>
                  </a:lnTo>
                  <a:lnTo>
                    <a:pt x="445" y="1256"/>
                  </a:lnTo>
                  <a:lnTo>
                    <a:pt x="459" y="1264"/>
                  </a:lnTo>
                  <a:lnTo>
                    <a:pt x="475" y="1270"/>
                  </a:lnTo>
                  <a:lnTo>
                    <a:pt x="489" y="1275"/>
                  </a:lnTo>
                  <a:lnTo>
                    <a:pt x="505" y="1280"/>
                  </a:lnTo>
                  <a:lnTo>
                    <a:pt x="522" y="1285"/>
                  </a:lnTo>
                  <a:lnTo>
                    <a:pt x="537" y="1288"/>
                  </a:lnTo>
                  <a:lnTo>
                    <a:pt x="554" y="1292"/>
                  </a:lnTo>
                  <a:lnTo>
                    <a:pt x="570" y="1295"/>
                  </a:lnTo>
                  <a:lnTo>
                    <a:pt x="587" y="1297"/>
                  </a:lnTo>
                  <a:lnTo>
                    <a:pt x="604" y="1298"/>
                  </a:lnTo>
                  <a:lnTo>
                    <a:pt x="620" y="1299"/>
                  </a:lnTo>
                  <a:lnTo>
                    <a:pt x="593" y="1320"/>
                  </a:lnTo>
                  <a:lnTo>
                    <a:pt x="565" y="1338"/>
                  </a:lnTo>
                  <a:lnTo>
                    <a:pt x="536" y="1357"/>
                  </a:lnTo>
                  <a:lnTo>
                    <a:pt x="507" y="1374"/>
                  </a:lnTo>
                  <a:lnTo>
                    <a:pt x="476" y="1391"/>
                  </a:lnTo>
                  <a:lnTo>
                    <a:pt x="445" y="1405"/>
                  </a:lnTo>
                  <a:lnTo>
                    <a:pt x="413" y="1419"/>
                  </a:lnTo>
                  <a:lnTo>
                    <a:pt x="380" y="1431"/>
                  </a:lnTo>
                  <a:lnTo>
                    <a:pt x="348" y="1442"/>
                  </a:lnTo>
                  <a:lnTo>
                    <a:pt x="313" y="1451"/>
                  </a:lnTo>
                  <a:lnTo>
                    <a:pt x="279" y="1459"/>
                  </a:lnTo>
                  <a:lnTo>
                    <a:pt x="245" y="1465"/>
                  </a:lnTo>
                  <a:lnTo>
                    <a:pt x="209" y="1472"/>
                  </a:lnTo>
                  <a:lnTo>
                    <a:pt x="173" y="1475"/>
                  </a:lnTo>
                  <a:lnTo>
                    <a:pt x="137" y="1477"/>
                  </a:lnTo>
                  <a:lnTo>
                    <a:pt x="100" y="1478"/>
                  </a:lnTo>
                  <a:lnTo>
                    <a:pt x="75" y="1478"/>
                  </a:lnTo>
                  <a:lnTo>
                    <a:pt x="50" y="1477"/>
                  </a:lnTo>
                  <a:lnTo>
                    <a:pt x="25" y="1475"/>
                  </a:lnTo>
                  <a:lnTo>
                    <a:pt x="0" y="1473"/>
                  </a:lnTo>
                  <a:lnTo>
                    <a:pt x="36" y="1494"/>
                  </a:lnTo>
                  <a:lnTo>
                    <a:pt x="72" y="1514"/>
                  </a:lnTo>
                  <a:lnTo>
                    <a:pt x="108" y="1534"/>
                  </a:lnTo>
                  <a:lnTo>
                    <a:pt x="146" y="1552"/>
                  </a:lnTo>
                  <a:lnTo>
                    <a:pt x="184" y="1569"/>
                  </a:lnTo>
                  <a:lnTo>
                    <a:pt x="223" y="1584"/>
                  </a:lnTo>
                  <a:lnTo>
                    <a:pt x="262" y="1599"/>
                  </a:lnTo>
                  <a:lnTo>
                    <a:pt x="302" y="1611"/>
                  </a:lnTo>
                  <a:lnTo>
                    <a:pt x="344" y="1623"/>
                  </a:lnTo>
                  <a:lnTo>
                    <a:pt x="384" y="1632"/>
                  </a:lnTo>
                  <a:lnTo>
                    <a:pt x="426" y="1641"/>
                  </a:lnTo>
                  <a:lnTo>
                    <a:pt x="468" y="1648"/>
                  </a:lnTo>
                  <a:lnTo>
                    <a:pt x="511" y="1654"/>
                  </a:lnTo>
                  <a:lnTo>
                    <a:pt x="555" y="1657"/>
                  </a:lnTo>
                  <a:lnTo>
                    <a:pt x="599" y="1660"/>
                  </a:lnTo>
                  <a:lnTo>
                    <a:pt x="642" y="1661"/>
                  </a:lnTo>
                  <a:lnTo>
                    <a:pt x="714" y="1659"/>
                  </a:lnTo>
                  <a:lnTo>
                    <a:pt x="783" y="1653"/>
                  </a:lnTo>
                  <a:lnTo>
                    <a:pt x="850" y="1645"/>
                  </a:lnTo>
                  <a:lnTo>
                    <a:pt x="915" y="1632"/>
                  </a:lnTo>
                  <a:lnTo>
                    <a:pt x="978" y="1616"/>
                  </a:lnTo>
                  <a:lnTo>
                    <a:pt x="1039" y="1598"/>
                  </a:lnTo>
                  <a:lnTo>
                    <a:pt x="1098" y="1577"/>
                  </a:lnTo>
                  <a:lnTo>
                    <a:pt x="1154" y="1552"/>
                  </a:lnTo>
                  <a:lnTo>
                    <a:pt x="1208" y="1525"/>
                  </a:lnTo>
                  <a:lnTo>
                    <a:pt x="1260" y="1496"/>
                  </a:lnTo>
                  <a:lnTo>
                    <a:pt x="1311" y="1463"/>
                  </a:lnTo>
                  <a:lnTo>
                    <a:pt x="1359" y="1429"/>
                  </a:lnTo>
                  <a:lnTo>
                    <a:pt x="1404" y="1393"/>
                  </a:lnTo>
                  <a:lnTo>
                    <a:pt x="1448" y="1354"/>
                  </a:lnTo>
                  <a:lnTo>
                    <a:pt x="1489" y="1315"/>
                  </a:lnTo>
                  <a:lnTo>
                    <a:pt x="1528" y="1272"/>
                  </a:lnTo>
                  <a:lnTo>
                    <a:pt x="1564" y="1228"/>
                  </a:lnTo>
                  <a:lnTo>
                    <a:pt x="1599" y="1183"/>
                  </a:lnTo>
                  <a:lnTo>
                    <a:pt x="1631" y="1137"/>
                  </a:lnTo>
                  <a:lnTo>
                    <a:pt x="1661" y="1089"/>
                  </a:lnTo>
                  <a:lnTo>
                    <a:pt x="1688" y="1040"/>
                  </a:lnTo>
                  <a:lnTo>
                    <a:pt x="1714" y="990"/>
                  </a:lnTo>
                  <a:lnTo>
                    <a:pt x="1737" y="940"/>
                  </a:lnTo>
                  <a:lnTo>
                    <a:pt x="1757" y="888"/>
                  </a:lnTo>
                  <a:lnTo>
                    <a:pt x="1775" y="836"/>
                  </a:lnTo>
                  <a:lnTo>
                    <a:pt x="1791" y="784"/>
                  </a:lnTo>
                  <a:lnTo>
                    <a:pt x="1805" y="732"/>
                  </a:lnTo>
                  <a:lnTo>
                    <a:pt x="1815" y="678"/>
                  </a:lnTo>
                  <a:lnTo>
                    <a:pt x="1824" y="625"/>
                  </a:lnTo>
                  <a:lnTo>
                    <a:pt x="1830" y="572"/>
                  </a:lnTo>
                  <a:lnTo>
                    <a:pt x="1834" y="520"/>
                  </a:lnTo>
                  <a:lnTo>
                    <a:pt x="1835" y="468"/>
                  </a:lnTo>
                  <a:lnTo>
                    <a:pt x="1835" y="455"/>
                  </a:lnTo>
                  <a:lnTo>
                    <a:pt x="1835" y="441"/>
                  </a:lnTo>
                  <a:lnTo>
                    <a:pt x="1835" y="428"/>
                  </a:lnTo>
                  <a:lnTo>
                    <a:pt x="1834" y="414"/>
                  </a:lnTo>
                  <a:lnTo>
                    <a:pt x="1864" y="391"/>
                  </a:lnTo>
                  <a:lnTo>
                    <a:pt x="1893" y="366"/>
                  </a:lnTo>
                  <a:lnTo>
                    <a:pt x="1921" y="341"/>
                  </a:lnTo>
                  <a:lnTo>
                    <a:pt x="1948" y="314"/>
                  </a:lnTo>
                  <a:lnTo>
                    <a:pt x="1974" y="287"/>
                  </a:lnTo>
                  <a:lnTo>
                    <a:pt x="1998" y="258"/>
                  </a:lnTo>
                  <a:lnTo>
                    <a:pt x="2021" y="228"/>
                  </a:lnTo>
                  <a:lnTo>
                    <a:pt x="2043" y="196"/>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sp>
          <p:nvSpPr>
            <p:cNvPr id="10" name="Freeform 7"/>
            <p:cNvSpPr>
              <a:spLocks/>
            </p:cNvSpPr>
            <p:nvPr userDrawn="1"/>
          </p:nvSpPr>
          <p:spPr bwMode="auto">
            <a:xfrm>
              <a:off x="5213350" y="3213100"/>
              <a:ext cx="431800" cy="431800"/>
            </a:xfrm>
            <a:custGeom>
              <a:avLst/>
              <a:gdLst>
                <a:gd name="T0" fmla="*/ 2248 w 4078"/>
                <a:gd name="T1" fmla="*/ 4070 h 4080"/>
                <a:gd name="T2" fmla="*/ 2548 w 4078"/>
                <a:gd name="T3" fmla="*/ 4015 h 4080"/>
                <a:gd name="T4" fmla="*/ 2833 w 4078"/>
                <a:gd name="T5" fmla="*/ 3920 h 4080"/>
                <a:gd name="T6" fmla="*/ 3096 w 4078"/>
                <a:gd name="T7" fmla="*/ 3784 h 4080"/>
                <a:gd name="T8" fmla="*/ 3336 w 4078"/>
                <a:gd name="T9" fmla="*/ 3615 h 4080"/>
                <a:gd name="T10" fmla="*/ 3549 w 4078"/>
                <a:gd name="T11" fmla="*/ 3412 h 4080"/>
                <a:gd name="T12" fmla="*/ 3730 w 4078"/>
                <a:gd name="T13" fmla="*/ 3181 h 4080"/>
                <a:gd name="T14" fmla="*/ 3877 w 4078"/>
                <a:gd name="T15" fmla="*/ 2924 h 4080"/>
                <a:gd name="T16" fmla="*/ 3987 w 4078"/>
                <a:gd name="T17" fmla="*/ 2646 h 4080"/>
                <a:gd name="T18" fmla="*/ 4054 w 4078"/>
                <a:gd name="T19" fmla="*/ 2351 h 4080"/>
                <a:gd name="T20" fmla="*/ 4078 w 4078"/>
                <a:gd name="T21" fmla="*/ 2039 h 4080"/>
                <a:gd name="T22" fmla="*/ 4054 w 4078"/>
                <a:gd name="T23" fmla="*/ 1729 h 4080"/>
                <a:gd name="T24" fmla="*/ 3987 w 4078"/>
                <a:gd name="T25" fmla="*/ 1434 h 4080"/>
                <a:gd name="T26" fmla="*/ 3877 w 4078"/>
                <a:gd name="T27" fmla="*/ 1156 h 4080"/>
                <a:gd name="T28" fmla="*/ 3730 w 4078"/>
                <a:gd name="T29" fmla="*/ 899 h 4080"/>
                <a:gd name="T30" fmla="*/ 3549 w 4078"/>
                <a:gd name="T31" fmla="*/ 668 h 4080"/>
                <a:gd name="T32" fmla="*/ 3336 w 4078"/>
                <a:gd name="T33" fmla="*/ 465 h 4080"/>
                <a:gd name="T34" fmla="*/ 3096 w 4078"/>
                <a:gd name="T35" fmla="*/ 296 h 4080"/>
                <a:gd name="T36" fmla="*/ 2833 w 4078"/>
                <a:gd name="T37" fmla="*/ 160 h 4080"/>
                <a:gd name="T38" fmla="*/ 2548 w 4078"/>
                <a:gd name="T39" fmla="*/ 65 h 4080"/>
                <a:gd name="T40" fmla="*/ 2248 w 4078"/>
                <a:gd name="T41" fmla="*/ 10 h 4080"/>
                <a:gd name="T42" fmla="*/ 1935 w 4078"/>
                <a:gd name="T43" fmla="*/ 3 h 4080"/>
                <a:gd name="T44" fmla="*/ 1628 w 4078"/>
                <a:gd name="T45" fmla="*/ 42 h 4080"/>
                <a:gd name="T46" fmla="*/ 1338 w 4078"/>
                <a:gd name="T47" fmla="*/ 124 h 4080"/>
                <a:gd name="T48" fmla="*/ 1067 w 4078"/>
                <a:gd name="T49" fmla="*/ 247 h 4080"/>
                <a:gd name="T50" fmla="*/ 819 w 4078"/>
                <a:gd name="T51" fmla="*/ 405 h 4080"/>
                <a:gd name="T52" fmla="*/ 597 w 4078"/>
                <a:gd name="T53" fmla="*/ 598 h 4080"/>
                <a:gd name="T54" fmla="*/ 405 w 4078"/>
                <a:gd name="T55" fmla="*/ 819 h 4080"/>
                <a:gd name="T56" fmla="*/ 246 w 4078"/>
                <a:gd name="T57" fmla="*/ 1067 h 4080"/>
                <a:gd name="T58" fmla="*/ 124 w 4078"/>
                <a:gd name="T59" fmla="*/ 1339 h 4080"/>
                <a:gd name="T60" fmla="*/ 42 w 4078"/>
                <a:gd name="T61" fmla="*/ 1629 h 4080"/>
                <a:gd name="T62" fmla="*/ 3 w 4078"/>
                <a:gd name="T63" fmla="*/ 1935 h 4080"/>
                <a:gd name="T64" fmla="*/ 10 w 4078"/>
                <a:gd name="T65" fmla="*/ 2249 h 4080"/>
                <a:gd name="T66" fmla="*/ 65 w 4078"/>
                <a:gd name="T67" fmla="*/ 2550 h 4080"/>
                <a:gd name="T68" fmla="*/ 160 w 4078"/>
                <a:gd name="T69" fmla="*/ 2834 h 4080"/>
                <a:gd name="T70" fmla="*/ 296 w 4078"/>
                <a:gd name="T71" fmla="*/ 3098 h 4080"/>
                <a:gd name="T72" fmla="*/ 465 w 4078"/>
                <a:gd name="T73" fmla="*/ 3338 h 4080"/>
                <a:gd name="T74" fmla="*/ 668 w 4078"/>
                <a:gd name="T75" fmla="*/ 3550 h 4080"/>
                <a:gd name="T76" fmla="*/ 899 w 4078"/>
                <a:gd name="T77" fmla="*/ 3731 h 4080"/>
                <a:gd name="T78" fmla="*/ 1155 w 4078"/>
                <a:gd name="T79" fmla="*/ 3879 h 4080"/>
                <a:gd name="T80" fmla="*/ 1433 w 4078"/>
                <a:gd name="T81" fmla="*/ 3988 h 4080"/>
                <a:gd name="T82" fmla="*/ 1728 w 4078"/>
                <a:gd name="T83" fmla="*/ 4056 h 4080"/>
                <a:gd name="T84" fmla="*/ 2039 w 4078"/>
                <a:gd name="T85" fmla="*/ 4080 h 4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78" h="4080">
                  <a:moveTo>
                    <a:pt x="2039" y="4080"/>
                  </a:moveTo>
                  <a:lnTo>
                    <a:pt x="2144" y="4077"/>
                  </a:lnTo>
                  <a:lnTo>
                    <a:pt x="2248" y="4070"/>
                  </a:lnTo>
                  <a:lnTo>
                    <a:pt x="2350" y="4056"/>
                  </a:lnTo>
                  <a:lnTo>
                    <a:pt x="2450" y="4038"/>
                  </a:lnTo>
                  <a:lnTo>
                    <a:pt x="2548" y="4015"/>
                  </a:lnTo>
                  <a:lnTo>
                    <a:pt x="2645" y="3988"/>
                  </a:lnTo>
                  <a:lnTo>
                    <a:pt x="2740" y="3956"/>
                  </a:lnTo>
                  <a:lnTo>
                    <a:pt x="2833" y="3920"/>
                  </a:lnTo>
                  <a:lnTo>
                    <a:pt x="2923" y="3879"/>
                  </a:lnTo>
                  <a:lnTo>
                    <a:pt x="3011" y="3833"/>
                  </a:lnTo>
                  <a:lnTo>
                    <a:pt x="3096" y="3784"/>
                  </a:lnTo>
                  <a:lnTo>
                    <a:pt x="3179" y="3731"/>
                  </a:lnTo>
                  <a:lnTo>
                    <a:pt x="3259" y="3675"/>
                  </a:lnTo>
                  <a:lnTo>
                    <a:pt x="3336" y="3615"/>
                  </a:lnTo>
                  <a:lnTo>
                    <a:pt x="3410" y="3550"/>
                  </a:lnTo>
                  <a:lnTo>
                    <a:pt x="3481" y="3482"/>
                  </a:lnTo>
                  <a:lnTo>
                    <a:pt x="3549" y="3412"/>
                  </a:lnTo>
                  <a:lnTo>
                    <a:pt x="3612" y="3338"/>
                  </a:lnTo>
                  <a:lnTo>
                    <a:pt x="3673" y="3261"/>
                  </a:lnTo>
                  <a:lnTo>
                    <a:pt x="3730" y="3181"/>
                  </a:lnTo>
                  <a:lnTo>
                    <a:pt x="3783" y="3098"/>
                  </a:lnTo>
                  <a:lnTo>
                    <a:pt x="3832" y="3012"/>
                  </a:lnTo>
                  <a:lnTo>
                    <a:pt x="3877" y="2924"/>
                  </a:lnTo>
                  <a:lnTo>
                    <a:pt x="3918" y="2834"/>
                  </a:lnTo>
                  <a:lnTo>
                    <a:pt x="3954" y="2741"/>
                  </a:lnTo>
                  <a:lnTo>
                    <a:pt x="3987" y="2646"/>
                  </a:lnTo>
                  <a:lnTo>
                    <a:pt x="4014" y="2550"/>
                  </a:lnTo>
                  <a:lnTo>
                    <a:pt x="4037" y="2451"/>
                  </a:lnTo>
                  <a:lnTo>
                    <a:pt x="4054" y="2351"/>
                  </a:lnTo>
                  <a:lnTo>
                    <a:pt x="4068" y="2249"/>
                  </a:lnTo>
                  <a:lnTo>
                    <a:pt x="4075" y="2145"/>
                  </a:lnTo>
                  <a:lnTo>
                    <a:pt x="4078" y="2039"/>
                  </a:lnTo>
                  <a:lnTo>
                    <a:pt x="4075" y="1935"/>
                  </a:lnTo>
                  <a:lnTo>
                    <a:pt x="4068" y="1831"/>
                  </a:lnTo>
                  <a:lnTo>
                    <a:pt x="4054" y="1729"/>
                  </a:lnTo>
                  <a:lnTo>
                    <a:pt x="4037" y="1629"/>
                  </a:lnTo>
                  <a:lnTo>
                    <a:pt x="4014" y="1530"/>
                  </a:lnTo>
                  <a:lnTo>
                    <a:pt x="3987" y="1434"/>
                  </a:lnTo>
                  <a:lnTo>
                    <a:pt x="3954" y="1339"/>
                  </a:lnTo>
                  <a:lnTo>
                    <a:pt x="3918" y="1246"/>
                  </a:lnTo>
                  <a:lnTo>
                    <a:pt x="3877" y="1156"/>
                  </a:lnTo>
                  <a:lnTo>
                    <a:pt x="3832" y="1067"/>
                  </a:lnTo>
                  <a:lnTo>
                    <a:pt x="3783" y="982"/>
                  </a:lnTo>
                  <a:lnTo>
                    <a:pt x="3730" y="899"/>
                  </a:lnTo>
                  <a:lnTo>
                    <a:pt x="3673" y="819"/>
                  </a:lnTo>
                  <a:lnTo>
                    <a:pt x="3612" y="742"/>
                  </a:lnTo>
                  <a:lnTo>
                    <a:pt x="3549" y="668"/>
                  </a:lnTo>
                  <a:lnTo>
                    <a:pt x="3481" y="598"/>
                  </a:lnTo>
                  <a:lnTo>
                    <a:pt x="3410" y="530"/>
                  </a:lnTo>
                  <a:lnTo>
                    <a:pt x="3336" y="465"/>
                  </a:lnTo>
                  <a:lnTo>
                    <a:pt x="3259" y="405"/>
                  </a:lnTo>
                  <a:lnTo>
                    <a:pt x="3179" y="349"/>
                  </a:lnTo>
                  <a:lnTo>
                    <a:pt x="3096" y="296"/>
                  </a:lnTo>
                  <a:lnTo>
                    <a:pt x="3011" y="247"/>
                  </a:lnTo>
                  <a:lnTo>
                    <a:pt x="2923" y="201"/>
                  </a:lnTo>
                  <a:lnTo>
                    <a:pt x="2833" y="160"/>
                  </a:lnTo>
                  <a:lnTo>
                    <a:pt x="2740" y="124"/>
                  </a:lnTo>
                  <a:lnTo>
                    <a:pt x="2645" y="92"/>
                  </a:lnTo>
                  <a:lnTo>
                    <a:pt x="2548" y="65"/>
                  </a:lnTo>
                  <a:lnTo>
                    <a:pt x="2450" y="42"/>
                  </a:lnTo>
                  <a:lnTo>
                    <a:pt x="2350" y="24"/>
                  </a:lnTo>
                  <a:lnTo>
                    <a:pt x="2248" y="10"/>
                  </a:lnTo>
                  <a:lnTo>
                    <a:pt x="2144" y="3"/>
                  </a:lnTo>
                  <a:lnTo>
                    <a:pt x="2039" y="0"/>
                  </a:lnTo>
                  <a:lnTo>
                    <a:pt x="1935" y="3"/>
                  </a:lnTo>
                  <a:lnTo>
                    <a:pt x="1830" y="10"/>
                  </a:lnTo>
                  <a:lnTo>
                    <a:pt x="1728" y="24"/>
                  </a:lnTo>
                  <a:lnTo>
                    <a:pt x="1628" y="42"/>
                  </a:lnTo>
                  <a:lnTo>
                    <a:pt x="1530" y="65"/>
                  </a:lnTo>
                  <a:lnTo>
                    <a:pt x="1433" y="92"/>
                  </a:lnTo>
                  <a:lnTo>
                    <a:pt x="1338" y="124"/>
                  </a:lnTo>
                  <a:lnTo>
                    <a:pt x="1246" y="160"/>
                  </a:lnTo>
                  <a:lnTo>
                    <a:pt x="1155" y="201"/>
                  </a:lnTo>
                  <a:lnTo>
                    <a:pt x="1067" y="247"/>
                  </a:lnTo>
                  <a:lnTo>
                    <a:pt x="981" y="296"/>
                  </a:lnTo>
                  <a:lnTo>
                    <a:pt x="899" y="349"/>
                  </a:lnTo>
                  <a:lnTo>
                    <a:pt x="819" y="405"/>
                  </a:lnTo>
                  <a:lnTo>
                    <a:pt x="742" y="465"/>
                  </a:lnTo>
                  <a:lnTo>
                    <a:pt x="668" y="530"/>
                  </a:lnTo>
                  <a:lnTo>
                    <a:pt x="597" y="598"/>
                  </a:lnTo>
                  <a:lnTo>
                    <a:pt x="530" y="668"/>
                  </a:lnTo>
                  <a:lnTo>
                    <a:pt x="465" y="742"/>
                  </a:lnTo>
                  <a:lnTo>
                    <a:pt x="405" y="819"/>
                  </a:lnTo>
                  <a:lnTo>
                    <a:pt x="349" y="899"/>
                  </a:lnTo>
                  <a:lnTo>
                    <a:pt x="296" y="982"/>
                  </a:lnTo>
                  <a:lnTo>
                    <a:pt x="246" y="1067"/>
                  </a:lnTo>
                  <a:lnTo>
                    <a:pt x="201" y="1156"/>
                  </a:lnTo>
                  <a:lnTo>
                    <a:pt x="160" y="1246"/>
                  </a:lnTo>
                  <a:lnTo>
                    <a:pt x="124" y="1339"/>
                  </a:lnTo>
                  <a:lnTo>
                    <a:pt x="92" y="1434"/>
                  </a:lnTo>
                  <a:lnTo>
                    <a:pt x="65" y="1530"/>
                  </a:lnTo>
                  <a:lnTo>
                    <a:pt x="42" y="1629"/>
                  </a:lnTo>
                  <a:lnTo>
                    <a:pt x="24" y="1729"/>
                  </a:lnTo>
                  <a:lnTo>
                    <a:pt x="10" y="1831"/>
                  </a:lnTo>
                  <a:lnTo>
                    <a:pt x="3" y="1935"/>
                  </a:lnTo>
                  <a:lnTo>
                    <a:pt x="0" y="2039"/>
                  </a:lnTo>
                  <a:lnTo>
                    <a:pt x="3" y="2145"/>
                  </a:lnTo>
                  <a:lnTo>
                    <a:pt x="10" y="2249"/>
                  </a:lnTo>
                  <a:lnTo>
                    <a:pt x="24" y="2351"/>
                  </a:lnTo>
                  <a:lnTo>
                    <a:pt x="42" y="2451"/>
                  </a:lnTo>
                  <a:lnTo>
                    <a:pt x="65" y="2550"/>
                  </a:lnTo>
                  <a:lnTo>
                    <a:pt x="92" y="2646"/>
                  </a:lnTo>
                  <a:lnTo>
                    <a:pt x="124" y="2741"/>
                  </a:lnTo>
                  <a:lnTo>
                    <a:pt x="160" y="2834"/>
                  </a:lnTo>
                  <a:lnTo>
                    <a:pt x="201" y="2924"/>
                  </a:lnTo>
                  <a:lnTo>
                    <a:pt x="246" y="3012"/>
                  </a:lnTo>
                  <a:lnTo>
                    <a:pt x="296" y="3098"/>
                  </a:lnTo>
                  <a:lnTo>
                    <a:pt x="349" y="3181"/>
                  </a:lnTo>
                  <a:lnTo>
                    <a:pt x="405" y="3261"/>
                  </a:lnTo>
                  <a:lnTo>
                    <a:pt x="465" y="3338"/>
                  </a:lnTo>
                  <a:lnTo>
                    <a:pt x="530" y="3412"/>
                  </a:lnTo>
                  <a:lnTo>
                    <a:pt x="597" y="3482"/>
                  </a:lnTo>
                  <a:lnTo>
                    <a:pt x="668" y="3550"/>
                  </a:lnTo>
                  <a:lnTo>
                    <a:pt x="742" y="3615"/>
                  </a:lnTo>
                  <a:lnTo>
                    <a:pt x="819" y="3675"/>
                  </a:lnTo>
                  <a:lnTo>
                    <a:pt x="899" y="3731"/>
                  </a:lnTo>
                  <a:lnTo>
                    <a:pt x="981" y="3784"/>
                  </a:lnTo>
                  <a:lnTo>
                    <a:pt x="1067" y="3833"/>
                  </a:lnTo>
                  <a:lnTo>
                    <a:pt x="1155" y="3879"/>
                  </a:lnTo>
                  <a:lnTo>
                    <a:pt x="1246" y="3920"/>
                  </a:lnTo>
                  <a:lnTo>
                    <a:pt x="1338" y="3956"/>
                  </a:lnTo>
                  <a:lnTo>
                    <a:pt x="1433" y="3988"/>
                  </a:lnTo>
                  <a:lnTo>
                    <a:pt x="1530" y="4015"/>
                  </a:lnTo>
                  <a:lnTo>
                    <a:pt x="1628" y="4038"/>
                  </a:lnTo>
                  <a:lnTo>
                    <a:pt x="1728" y="4056"/>
                  </a:lnTo>
                  <a:lnTo>
                    <a:pt x="1830" y="4070"/>
                  </a:lnTo>
                  <a:lnTo>
                    <a:pt x="1935" y="4077"/>
                  </a:lnTo>
                  <a:lnTo>
                    <a:pt x="2039" y="408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sp>
          <p:nvSpPr>
            <p:cNvPr id="11" name="Freeform 8"/>
            <p:cNvSpPr>
              <a:spLocks noEditPoints="1"/>
            </p:cNvSpPr>
            <p:nvPr userDrawn="1"/>
          </p:nvSpPr>
          <p:spPr bwMode="auto">
            <a:xfrm>
              <a:off x="5321300" y="3321050"/>
              <a:ext cx="215900" cy="198438"/>
            </a:xfrm>
            <a:custGeom>
              <a:avLst/>
              <a:gdLst>
                <a:gd name="T0" fmla="*/ 448 w 2038"/>
                <a:gd name="T1" fmla="*/ 1873 h 1873"/>
                <a:gd name="T2" fmla="*/ 210 w 2038"/>
                <a:gd name="T3" fmla="*/ 441 h 1873"/>
                <a:gd name="T4" fmla="*/ 150 w 2038"/>
                <a:gd name="T5" fmla="*/ 428 h 1873"/>
                <a:gd name="T6" fmla="*/ 99 w 2038"/>
                <a:gd name="T7" fmla="*/ 404 h 1873"/>
                <a:gd name="T8" fmla="*/ 57 w 2038"/>
                <a:gd name="T9" fmla="*/ 370 h 1873"/>
                <a:gd name="T10" fmla="*/ 26 w 2038"/>
                <a:gd name="T11" fmla="*/ 327 h 1873"/>
                <a:gd name="T12" fmla="*/ 6 w 2038"/>
                <a:gd name="T13" fmla="*/ 276 h 1873"/>
                <a:gd name="T14" fmla="*/ 0 w 2038"/>
                <a:gd name="T15" fmla="*/ 221 h 1873"/>
                <a:gd name="T16" fmla="*/ 6 w 2038"/>
                <a:gd name="T17" fmla="*/ 165 h 1873"/>
                <a:gd name="T18" fmla="*/ 26 w 2038"/>
                <a:gd name="T19" fmla="*/ 114 h 1873"/>
                <a:gd name="T20" fmla="*/ 58 w 2038"/>
                <a:gd name="T21" fmla="*/ 71 h 1873"/>
                <a:gd name="T22" fmla="*/ 101 w 2038"/>
                <a:gd name="T23" fmla="*/ 37 h 1873"/>
                <a:gd name="T24" fmla="*/ 154 w 2038"/>
                <a:gd name="T25" fmla="*/ 13 h 1873"/>
                <a:gd name="T26" fmla="*/ 215 w 2038"/>
                <a:gd name="T27" fmla="*/ 1 h 1873"/>
                <a:gd name="T28" fmla="*/ 282 w 2038"/>
                <a:gd name="T29" fmla="*/ 2 h 1873"/>
                <a:gd name="T30" fmla="*/ 341 w 2038"/>
                <a:gd name="T31" fmla="*/ 17 h 1873"/>
                <a:gd name="T32" fmla="*/ 391 w 2038"/>
                <a:gd name="T33" fmla="*/ 43 h 1873"/>
                <a:gd name="T34" fmla="*/ 431 w 2038"/>
                <a:gd name="T35" fmla="*/ 78 h 1873"/>
                <a:gd name="T36" fmla="*/ 460 w 2038"/>
                <a:gd name="T37" fmla="*/ 123 h 1873"/>
                <a:gd name="T38" fmla="*/ 476 w 2038"/>
                <a:gd name="T39" fmla="*/ 175 h 1873"/>
                <a:gd name="T40" fmla="*/ 480 w 2038"/>
                <a:gd name="T41" fmla="*/ 254 h 1873"/>
                <a:gd name="T42" fmla="*/ 465 w 2038"/>
                <a:gd name="T43" fmla="*/ 307 h 1873"/>
                <a:gd name="T44" fmla="*/ 438 w 2038"/>
                <a:gd name="T45" fmla="*/ 353 h 1873"/>
                <a:gd name="T46" fmla="*/ 400 w 2038"/>
                <a:gd name="T47" fmla="*/ 392 h 1873"/>
                <a:gd name="T48" fmla="*/ 352 w 2038"/>
                <a:gd name="T49" fmla="*/ 420 h 1873"/>
                <a:gd name="T50" fmla="*/ 292 w 2038"/>
                <a:gd name="T51" fmla="*/ 438 h 1873"/>
                <a:gd name="T52" fmla="*/ 2038 w 2038"/>
                <a:gd name="T53" fmla="*/ 1873 h 1873"/>
                <a:gd name="T54" fmla="*/ 1585 w 2038"/>
                <a:gd name="T55" fmla="*/ 1153 h 1873"/>
                <a:gd name="T56" fmla="*/ 1562 w 2038"/>
                <a:gd name="T57" fmla="*/ 1059 h 1873"/>
                <a:gd name="T58" fmla="*/ 1534 w 2038"/>
                <a:gd name="T59" fmla="*/ 1005 h 1873"/>
                <a:gd name="T60" fmla="*/ 1493 w 2038"/>
                <a:gd name="T61" fmla="*/ 964 h 1873"/>
                <a:gd name="T62" fmla="*/ 1441 w 2038"/>
                <a:gd name="T63" fmla="*/ 936 h 1873"/>
                <a:gd name="T64" fmla="*/ 1377 w 2038"/>
                <a:gd name="T65" fmla="*/ 925 h 1873"/>
                <a:gd name="T66" fmla="*/ 1283 w 2038"/>
                <a:gd name="T67" fmla="*/ 938 h 1873"/>
                <a:gd name="T68" fmla="*/ 1209 w 2038"/>
                <a:gd name="T69" fmla="*/ 985 h 1873"/>
                <a:gd name="T70" fmla="*/ 1160 w 2038"/>
                <a:gd name="T71" fmla="*/ 1052 h 1873"/>
                <a:gd name="T72" fmla="*/ 1139 w 2038"/>
                <a:gd name="T73" fmla="*/ 1115 h 1873"/>
                <a:gd name="T74" fmla="*/ 691 w 2038"/>
                <a:gd name="T75" fmla="*/ 1873 h 1873"/>
                <a:gd name="T76" fmla="*/ 692 w 2038"/>
                <a:gd name="T77" fmla="*/ 1599 h 1873"/>
                <a:gd name="T78" fmla="*/ 694 w 2038"/>
                <a:gd name="T79" fmla="*/ 1050 h 1873"/>
                <a:gd name="T80" fmla="*/ 692 w 2038"/>
                <a:gd name="T81" fmla="*/ 632 h 1873"/>
                <a:gd name="T82" fmla="*/ 1143 w 2038"/>
                <a:gd name="T83" fmla="*/ 783 h 1873"/>
                <a:gd name="T84" fmla="*/ 1195 w 2038"/>
                <a:gd name="T85" fmla="*/ 712 h 1873"/>
                <a:gd name="T86" fmla="*/ 1287 w 2038"/>
                <a:gd name="T87" fmla="*/ 647 h 1873"/>
                <a:gd name="T88" fmla="*/ 1363 w 2038"/>
                <a:gd name="T89" fmla="*/ 614 h 1873"/>
                <a:gd name="T90" fmla="*/ 1453 w 2038"/>
                <a:gd name="T91" fmla="*/ 594 h 1873"/>
                <a:gd name="T92" fmla="*/ 1561 w 2038"/>
                <a:gd name="T93" fmla="*/ 588 h 1873"/>
                <a:gd name="T94" fmla="*/ 1686 w 2038"/>
                <a:gd name="T95" fmla="*/ 608 h 1873"/>
                <a:gd name="T96" fmla="*/ 1797 w 2038"/>
                <a:gd name="T97" fmla="*/ 654 h 1873"/>
                <a:gd name="T98" fmla="*/ 1893 w 2038"/>
                <a:gd name="T99" fmla="*/ 729 h 1873"/>
                <a:gd name="T100" fmla="*/ 1967 w 2038"/>
                <a:gd name="T101" fmla="*/ 833 h 1873"/>
                <a:gd name="T102" fmla="*/ 2017 w 2038"/>
                <a:gd name="T103" fmla="*/ 966 h 1873"/>
                <a:gd name="T104" fmla="*/ 2037 w 2038"/>
                <a:gd name="T105" fmla="*/ 1129 h 1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38" h="1873">
                  <a:moveTo>
                    <a:pt x="448" y="1873"/>
                  </a:moveTo>
                  <a:lnTo>
                    <a:pt x="51" y="1873"/>
                  </a:lnTo>
                  <a:lnTo>
                    <a:pt x="51" y="601"/>
                  </a:lnTo>
                  <a:lnTo>
                    <a:pt x="448" y="601"/>
                  </a:lnTo>
                  <a:lnTo>
                    <a:pt x="448" y="1873"/>
                  </a:lnTo>
                  <a:close/>
                  <a:moveTo>
                    <a:pt x="239" y="442"/>
                  </a:moveTo>
                  <a:lnTo>
                    <a:pt x="239" y="442"/>
                  </a:lnTo>
                  <a:lnTo>
                    <a:pt x="237" y="442"/>
                  </a:lnTo>
                  <a:lnTo>
                    <a:pt x="224" y="442"/>
                  </a:lnTo>
                  <a:lnTo>
                    <a:pt x="210" y="441"/>
                  </a:lnTo>
                  <a:lnTo>
                    <a:pt x="198" y="439"/>
                  </a:lnTo>
                  <a:lnTo>
                    <a:pt x="185" y="438"/>
                  </a:lnTo>
                  <a:lnTo>
                    <a:pt x="173" y="434"/>
                  </a:lnTo>
                  <a:lnTo>
                    <a:pt x="161" y="431"/>
                  </a:lnTo>
                  <a:lnTo>
                    <a:pt x="150" y="428"/>
                  </a:lnTo>
                  <a:lnTo>
                    <a:pt x="139" y="424"/>
                  </a:lnTo>
                  <a:lnTo>
                    <a:pt x="128" y="420"/>
                  </a:lnTo>
                  <a:lnTo>
                    <a:pt x="117" y="416"/>
                  </a:lnTo>
                  <a:lnTo>
                    <a:pt x="108" y="409"/>
                  </a:lnTo>
                  <a:lnTo>
                    <a:pt x="99" y="404"/>
                  </a:lnTo>
                  <a:lnTo>
                    <a:pt x="89" y="398"/>
                  </a:lnTo>
                  <a:lnTo>
                    <a:pt x="80" y="392"/>
                  </a:lnTo>
                  <a:lnTo>
                    <a:pt x="72" y="384"/>
                  </a:lnTo>
                  <a:lnTo>
                    <a:pt x="64" y="377"/>
                  </a:lnTo>
                  <a:lnTo>
                    <a:pt x="57" y="370"/>
                  </a:lnTo>
                  <a:lnTo>
                    <a:pt x="50" y="362"/>
                  </a:lnTo>
                  <a:lnTo>
                    <a:pt x="42" y="353"/>
                  </a:lnTo>
                  <a:lnTo>
                    <a:pt x="36" y="345"/>
                  </a:lnTo>
                  <a:lnTo>
                    <a:pt x="31" y="335"/>
                  </a:lnTo>
                  <a:lnTo>
                    <a:pt x="26" y="327"/>
                  </a:lnTo>
                  <a:lnTo>
                    <a:pt x="21" y="317"/>
                  </a:lnTo>
                  <a:lnTo>
                    <a:pt x="16" y="307"/>
                  </a:lnTo>
                  <a:lnTo>
                    <a:pt x="12" y="297"/>
                  </a:lnTo>
                  <a:lnTo>
                    <a:pt x="9" y="287"/>
                  </a:lnTo>
                  <a:lnTo>
                    <a:pt x="6" y="276"/>
                  </a:lnTo>
                  <a:lnTo>
                    <a:pt x="4" y="266"/>
                  </a:lnTo>
                  <a:lnTo>
                    <a:pt x="2" y="255"/>
                  </a:lnTo>
                  <a:lnTo>
                    <a:pt x="1" y="244"/>
                  </a:lnTo>
                  <a:lnTo>
                    <a:pt x="0" y="232"/>
                  </a:lnTo>
                  <a:lnTo>
                    <a:pt x="0" y="221"/>
                  </a:lnTo>
                  <a:lnTo>
                    <a:pt x="0" y="210"/>
                  </a:lnTo>
                  <a:lnTo>
                    <a:pt x="1" y="198"/>
                  </a:lnTo>
                  <a:lnTo>
                    <a:pt x="2" y="187"/>
                  </a:lnTo>
                  <a:lnTo>
                    <a:pt x="4" y="175"/>
                  </a:lnTo>
                  <a:lnTo>
                    <a:pt x="6" y="165"/>
                  </a:lnTo>
                  <a:lnTo>
                    <a:pt x="9" y="154"/>
                  </a:lnTo>
                  <a:lnTo>
                    <a:pt x="12" y="144"/>
                  </a:lnTo>
                  <a:lnTo>
                    <a:pt x="16" y="134"/>
                  </a:lnTo>
                  <a:lnTo>
                    <a:pt x="22" y="123"/>
                  </a:lnTo>
                  <a:lnTo>
                    <a:pt x="26" y="114"/>
                  </a:lnTo>
                  <a:lnTo>
                    <a:pt x="32" y="104"/>
                  </a:lnTo>
                  <a:lnTo>
                    <a:pt x="37" y="96"/>
                  </a:lnTo>
                  <a:lnTo>
                    <a:pt x="44" y="88"/>
                  </a:lnTo>
                  <a:lnTo>
                    <a:pt x="51" y="79"/>
                  </a:lnTo>
                  <a:lnTo>
                    <a:pt x="58" y="71"/>
                  </a:lnTo>
                  <a:lnTo>
                    <a:pt x="65" y="64"/>
                  </a:lnTo>
                  <a:lnTo>
                    <a:pt x="74" y="56"/>
                  </a:lnTo>
                  <a:lnTo>
                    <a:pt x="83" y="49"/>
                  </a:lnTo>
                  <a:lnTo>
                    <a:pt x="91" y="43"/>
                  </a:lnTo>
                  <a:lnTo>
                    <a:pt x="101" y="37"/>
                  </a:lnTo>
                  <a:lnTo>
                    <a:pt x="111" y="31"/>
                  </a:lnTo>
                  <a:lnTo>
                    <a:pt x="121" y="26"/>
                  </a:lnTo>
                  <a:lnTo>
                    <a:pt x="132" y="21"/>
                  </a:lnTo>
                  <a:lnTo>
                    <a:pt x="142" y="17"/>
                  </a:lnTo>
                  <a:lnTo>
                    <a:pt x="154" y="13"/>
                  </a:lnTo>
                  <a:lnTo>
                    <a:pt x="165" y="10"/>
                  </a:lnTo>
                  <a:lnTo>
                    <a:pt x="178" y="7"/>
                  </a:lnTo>
                  <a:lnTo>
                    <a:pt x="189" y="4"/>
                  </a:lnTo>
                  <a:lnTo>
                    <a:pt x="203" y="2"/>
                  </a:lnTo>
                  <a:lnTo>
                    <a:pt x="215" y="1"/>
                  </a:lnTo>
                  <a:lnTo>
                    <a:pt x="229" y="0"/>
                  </a:lnTo>
                  <a:lnTo>
                    <a:pt x="242" y="0"/>
                  </a:lnTo>
                  <a:lnTo>
                    <a:pt x="256" y="0"/>
                  </a:lnTo>
                  <a:lnTo>
                    <a:pt x="269" y="1"/>
                  </a:lnTo>
                  <a:lnTo>
                    <a:pt x="282" y="2"/>
                  </a:lnTo>
                  <a:lnTo>
                    <a:pt x="294" y="4"/>
                  </a:lnTo>
                  <a:lnTo>
                    <a:pt x="307" y="7"/>
                  </a:lnTo>
                  <a:lnTo>
                    <a:pt x="318" y="10"/>
                  </a:lnTo>
                  <a:lnTo>
                    <a:pt x="330" y="13"/>
                  </a:lnTo>
                  <a:lnTo>
                    <a:pt x="341" y="17"/>
                  </a:lnTo>
                  <a:lnTo>
                    <a:pt x="352" y="21"/>
                  </a:lnTo>
                  <a:lnTo>
                    <a:pt x="362" y="26"/>
                  </a:lnTo>
                  <a:lnTo>
                    <a:pt x="372" y="31"/>
                  </a:lnTo>
                  <a:lnTo>
                    <a:pt x="382" y="37"/>
                  </a:lnTo>
                  <a:lnTo>
                    <a:pt x="391" y="43"/>
                  </a:lnTo>
                  <a:lnTo>
                    <a:pt x="399" y="49"/>
                  </a:lnTo>
                  <a:lnTo>
                    <a:pt x="408" y="56"/>
                  </a:lnTo>
                  <a:lnTo>
                    <a:pt x="416" y="63"/>
                  </a:lnTo>
                  <a:lnTo>
                    <a:pt x="423" y="71"/>
                  </a:lnTo>
                  <a:lnTo>
                    <a:pt x="431" y="78"/>
                  </a:lnTo>
                  <a:lnTo>
                    <a:pt x="437" y="87"/>
                  </a:lnTo>
                  <a:lnTo>
                    <a:pt x="443" y="96"/>
                  </a:lnTo>
                  <a:lnTo>
                    <a:pt x="449" y="104"/>
                  </a:lnTo>
                  <a:lnTo>
                    <a:pt x="455" y="114"/>
                  </a:lnTo>
                  <a:lnTo>
                    <a:pt x="460" y="123"/>
                  </a:lnTo>
                  <a:lnTo>
                    <a:pt x="464" y="134"/>
                  </a:lnTo>
                  <a:lnTo>
                    <a:pt x="468" y="143"/>
                  </a:lnTo>
                  <a:lnTo>
                    <a:pt x="471" y="153"/>
                  </a:lnTo>
                  <a:lnTo>
                    <a:pt x="474" y="165"/>
                  </a:lnTo>
                  <a:lnTo>
                    <a:pt x="476" y="175"/>
                  </a:lnTo>
                  <a:lnTo>
                    <a:pt x="481" y="197"/>
                  </a:lnTo>
                  <a:lnTo>
                    <a:pt x="482" y="221"/>
                  </a:lnTo>
                  <a:lnTo>
                    <a:pt x="482" y="232"/>
                  </a:lnTo>
                  <a:lnTo>
                    <a:pt x="481" y="244"/>
                  </a:lnTo>
                  <a:lnTo>
                    <a:pt x="480" y="254"/>
                  </a:lnTo>
                  <a:lnTo>
                    <a:pt x="477" y="266"/>
                  </a:lnTo>
                  <a:lnTo>
                    <a:pt x="475" y="276"/>
                  </a:lnTo>
                  <a:lnTo>
                    <a:pt x="472" y="287"/>
                  </a:lnTo>
                  <a:lnTo>
                    <a:pt x="469" y="297"/>
                  </a:lnTo>
                  <a:lnTo>
                    <a:pt x="465" y="307"/>
                  </a:lnTo>
                  <a:lnTo>
                    <a:pt x="461" y="317"/>
                  </a:lnTo>
                  <a:lnTo>
                    <a:pt x="456" y="326"/>
                  </a:lnTo>
                  <a:lnTo>
                    <a:pt x="450" y="335"/>
                  </a:lnTo>
                  <a:lnTo>
                    <a:pt x="444" y="345"/>
                  </a:lnTo>
                  <a:lnTo>
                    <a:pt x="438" y="353"/>
                  </a:lnTo>
                  <a:lnTo>
                    <a:pt x="432" y="362"/>
                  </a:lnTo>
                  <a:lnTo>
                    <a:pt x="424" y="370"/>
                  </a:lnTo>
                  <a:lnTo>
                    <a:pt x="417" y="377"/>
                  </a:lnTo>
                  <a:lnTo>
                    <a:pt x="409" y="384"/>
                  </a:lnTo>
                  <a:lnTo>
                    <a:pt x="400" y="392"/>
                  </a:lnTo>
                  <a:lnTo>
                    <a:pt x="391" y="398"/>
                  </a:lnTo>
                  <a:lnTo>
                    <a:pt x="382" y="404"/>
                  </a:lnTo>
                  <a:lnTo>
                    <a:pt x="372" y="409"/>
                  </a:lnTo>
                  <a:lnTo>
                    <a:pt x="362" y="415"/>
                  </a:lnTo>
                  <a:lnTo>
                    <a:pt x="352" y="420"/>
                  </a:lnTo>
                  <a:lnTo>
                    <a:pt x="340" y="424"/>
                  </a:lnTo>
                  <a:lnTo>
                    <a:pt x="329" y="428"/>
                  </a:lnTo>
                  <a:lnTo>
                    <a:pt x="317" y="431"/>
                  </a:lnTo>
                  <a:lnTo>
                    <a:pt x="305" y="434"/>
                  </a:lnTo>
                  <a:lnTo>
                    <a:pt x="292" y="438"/>
                  </a:lnTo>
                  <a:lnTo>
                    <a:pt x="280" y="439"/>
                  </a:lnTo>
                  <a:lnTo>
                    <a:pt x="267" y="441"/>
                  </a:lnTo>
                  <a:lnTo>
                    <a:pt x="254" y="442"/>
                  </a:lnTo>
                  <a:lnTo>
                    <a:pt x="239" y="442"/>
                  </a:lnTo>
                  <a:close/>
                  <a:moveTo>
                    <a:pt x="2038" y="1873"/>
                  </a:moveTo>
                  <a:lnTo>
                    <a:pt x="2038" y="1873"/>
                  </a:lnTo>
                  <a:lnTo>
                    <a:pt x="1588" y="1873"/>
                  </a:lnTo>
                  <a:lnTo>
                    <a:pt x="1588" y="1215"/>
                  </a:lnTo>
                  <a:lnTo>
                    <a:pt x="1587" y="1183"/>
                  </a:lnTo>
                  <a:lnTo>
                    <a:pt x="1585" y="1153"/>
                  </a:lnTo>
                  <a:lnTo>
                    <a:pt x="1581" y="1124"/>
                  </a:lnTo>
                  <a:lnTo>
                    <a:pt x="1574" y="1097"/>
                  </a:lnTo>
                  <a:lnTo>
                    <a:pt x="1571" y="1084"/>
                  </a:lnTo>
                  <a:lnTo>
                    <a:pt x="1567" y="1072"/>
                  </a:lnTo>
                  <a:lnTo>
                    <a:pt x="1562" y="1059"/>
                  </a:lnTo>
                  <a:lnTo>
                    <a:pt x="1558" y="1048"/>
                  </a:lnTo>
                  <a:lnTo>
                    <a:pt x="1552" y="1036"/>
                  </a:lnTo>
                  <a:lnTo>
                    <a:pt x="1546" y="1025"/>
                  </a:lnTo>
                  <a:lnTo>
                    <a:pt x="1540" y="1015"/>
                  </a:lnTo>
                  <a:lnTo>
                    <a:pt x="1534" y="1005"/>
                  </a:lnTo>
                  <a:lnTo>
                    <a:pt x="1526" y="996"/>
                  </a:lnTo>
                  <a:lnTo>
                    <a:pt x="1518" y="987"/>
                  </a:lnTo>
                  <a:lnTo>
                    <a:pt x="1511" y="979"/>
                  </a:lnTo>
                  <a:lnTo>
                    <a:pt x="1501" y="971"/>
                  </a:lnTo>
                  <a:lnTo>
                    <a:pt x="1493" y="964"/>
                  </a:lnTo>
                  <a:lnTo>
                    <a:pt x="1484" y="957"/>
                  </a:lnTo>
                  <a:lnTo>
                    <a:pt x="1473" y="951"/>
                  </a:lnTo>
                  <a:lnTo>
                    <a:pt x="1463" y="946"/>
                  </a:lnTo>
                  <a:lnTo>
                    <a:pt x="1453" y="941"/>
                  </a:lnTo>
                  <a:lnTo>
                    <a:pt x="1441" y="936"/>
                  </a:lnTo>
                  <a:lnTo>
                    <a:pt x="1429" y="933"/>
                  </a:lnTo>
                  <a:lnTo>
                    <a:pt x="1416" y="930"/>
                  </a:lnTo>
                  <a:lnTo>
                    <a:pt x="1404" y="928"/>
                  </a:lnTo>
                  <a:lnTo>
                    <a:pt x="1390" y="926"/>
                  </a:lnTo>
                  <a:lnTo>
                    <a:pt x="1377" y="925"/>
                  </a:lnTo>
                  <a:lnTo>
                    <a:pt x="1362" y="925"/>
                  </a:lnTo>
                  <a:lnTo>
                    <a:pt x="1341" y="926"/>
                  </a:lnTo>
                  <a:lnTo>
                    <a:pt x="1320" y="928"/>
                  </a:lnTo>
                  <a:lnTo>
                    <a:pt x="1301" y="932"/>
                  </a:lnTo>
                  <a:lnTo>
                    <a:pt x="1283" y="938"/>
                  </a:lnTo>
                  <a:lnTo>
                    <a:pt x="1266" y="946"/>
                  </a:lnTo>
                  <a:lnTo>
                    <a:pt x="1251" y="954"/>
                  </a:lnTo>
                  <a:lnTo>
                    <a:pt x="1235" y="963"/>
                  </a:lnTo>
                  <a:lnTo>
                    <a:pt x="1222" y="974"/>
                  </a:lnTo>
                  <a:lnTo>
                    <a:pt x="1209" y="985"/>
                  </a:lnTo>
                  <a:lnTo>
                    <a:pt x="1198" y="998"/>
                  </a:lnTo>
                  <a:lnTo>
                    <a:pt x="1187" y="1010"/>
                  </a:lnTo>
                  <a:lnTo>
                    <a:pt x="1177" y="1024"/>
                  </a:lnTo>
                  <a:lnTo>
                    <a:pt x="1168" y="1038"/>
                  </a:lnTo>
                  <a:lnTo>
                    <a:pt x="1160" y="1052"/>
                  </a:lnTo>
                  <a:lnTo>
                    <a:pt x="1153" y="1066"/>
                  </a:lnTo>
                  <a:lnTo>
                    <a:pt x="1148" y="1081"/>
                  </a:lnTo>
                  <a:lnTo>
                    <a:pt x="1143" y="1091"/>
                  </a:lnTo>
                  <a:lnTo>
                    <a:pt x="1140" y="1103"/>
                  </a:lnTo>
                  <a:lnTo>
                    <a:pt x="1139" y="1115"/>
                  </a:lnTo>
                  <a:lnTo>
                    <a:pt x="1138" y="1129"/>
                  </a:lnTo>
                  <a:lnTo>
                    <a:pt x="1137" y="1156"/>
                  </a:lnTo>
                  <a:lnTo>
                    <a:pt x="1137" y="1185"/>
                  </a:lnTo>
                  <a:lnTo>
                    <a:pt x="1137" y="1873"/>
                  </a:lnTo>
                  <a:lnTo>
                    <a:pt x="691" y="1873"/>
                  </a:lnTo>
                  <a:lnTo>
                    <a:pt x="691" y="1860"/>
                  </a:lnTo>
                  <a:lnTo>
                    <a:pt x="691" y="1823"/>
                  </a:lnTo>
                  <a:lnTo>
                    <a:pt x="692" y="1765"/>
                  </a:lnTo>
                  <a:lnTo>
                    <a:pt x="692" y="1689"/>
                  </a:lnTo>
                  <a:lnTo>
                    <a:pt x="692" y="1599"/>
                  </a:lnTo>
                  <a:lnTo>
                    <a:pt x="693" y="1498"/>
                  </a:lnTo>
                  <a:lnTo>
                    <a:pt x="693" y="1390"/>
                  </a:lnTo>
                  <a:lnTo>
                    <a:pt x="693" y="1277"/>
                  </a:lnTo>
                  <a:lnTo>
                    <a:pt x="693" y="1162"/>
                  </a:lnTo>
                  <a:lnTo>
                    <a:pt x="694" y="1050"/>
                  </a:lnTo>
                  <a:lnTo>
                    <a:pt x="694" y="942"/>
                  </a:lnTo>
                  <a:lnTo>
                    <a:pt x="693" y="845"/>
                  </a:lnTo>
                  <a:lnTo>
                    <a:pt x="693" y="757"/>
                  </a:lnTo>
                  <a:lnTo>
                    <a:pt x="693" y="686"/>
                  </a:lnTo>
                  <a:lnTo>
                    <a:pt x="692" y="632"/>
                  </a:lnTo>
                  <a:lnTo>
                    <a:pt x="691" y="601"/>
                  </a:lnTo>
                  <a:lnTo>
                    <a:pt x="1137" y="601"/>
                  </a:lnTo>
                  <a:lnTo>
                    <a:pt x="1137" y="801"/>
                  </a:lnTo>
                  <a:lnTo>
                    <a:pt x="1140" y="793"/>
                  </a:lnTo>
                  <a:lnTo>
                    <a:pt x="1143" y="783"/>
                  </a:lnTo>
                  <a:lnTo>
                    <a:pt x="1148" y="775"/>
                  </a:lnTo>
                  <a:lnTo>
                    <a:pt x="1153" y="766"/>
                  </a:lnTo>
                  <a:lnTo>
                    <a:pt x="1164" y="749"/>
                  </a:lnTo>
                  <a:lnTo>
                    <a:pt x="1179" y="730"/>
                  </a:lnTo>
                  <a:lnTo>
                    <a:pt x="1195" y="712"/>
                  </a:lnTo>
                  <a:lnTo>
                    <a:pt x="1214" y="695"/>
                  </a:lnTo>
                  <a:lnTo>
                    <a:pt x="1236" y="678"/>
                  </a:lnTo>
                  <a:lnTo>
                    <a:pt x="1260" y="661"/>
                  </a:lnTo>
                  <a:lnTo>
                    <a:pt x="1274" y="654"/>
                  </a:lnTo>
                  <a:lnTo>
                    <a:pt x="1287" y="647"/>
                  </a:lnTo>
                  <a:lnTo>
                    <a:pt x="1301" y="639"/>
                  </a:lnTo>
                  <a:lnTo>
                    <a:pt x="1315" y="632"/>
                  </a:lnTo>
                  <a:lnTo>
                    <a:pt x="1331" y="626"/>
                  </a:lnTo>
                  <a:lnTo>
                    <a:pt x="1346" y="620"/>
                  </a:lnTo>
                  <a:lnTo>
                    <a:pt x="1363" y="614"/>
                  </a:lnTo>
                  <a:lnTo>
                    <a:pt x="1380" y="609"/>
                  </a:lnTo>
                  <a:lnTo>
                    <a:pt x="1397" y="604"/>
                  </a:lnTo>
                  <a:lnTo>
                    <a:pt x="1415" y="601"/>
                  </a:lnTo>
                  <a:lnTo>
                    <a:pt x="1434" y="597"/>
                  </a:lnTo>
                  <a:lnTo>
                    <a:pt x="1453" y="594"/>
                  </a:lnTo>
                  <a:lnTo>
                    <a:pt x="1472" y="592"/>
                  </a:lnTo>
                  <a:lnTo>
                    <a:pt x="1492" y="590"/>
                  </a:lnTo>
                  <a:lnTo>
                    <a:pt x="1513" y="588"/>
                  </a:lnTo>
                  <a:lnTo>
                    <a:pt x="1534" y="588"/>
                  </a:lnTo>
                  <a:lnTo>
                    <a:pt x="1561" y="588"/>
                  </a:lnTo>
                  <a:lnTo>
                    <a:pt x="1587" y="591"/>
                  </a:lnTo>
                  <a:lnTo>
                    <a:pt x="1612" y="594"/>
                  </a:lnTo>
                  <a:lnTo>
                    <a:pt x="1637" y="597"/>
                  </a:lnTo>
                  <a:lnTo>
                    <a:pt x="1662" y="602"/>
                  </a:lnTo>
                  <a:lnTo>
                    <a:pt x="1686" y="608"/>
                  </a:lnTo>
                  <a:lnTo>
                    <a:pt x="1710" y="614"/>
                  </a:lnTo>
                  <a:lnTo>
                    <a:pt x="1732" y="623"/>
                  </a:lnTo>
                  <a:lnTo>
                    <a:pt x="1754" y="632"/>
                  </a:lnTo>
                  <a:lnTo>
                    <a:pt x="1776" y="643"/>
                  </a:lnTo>
                  <a:lnTo>
                    <a:pt x="1797" y="654"/>
                  </a:lnTo>
                  <a:lnTo>
                    <a:pt x="1818" y="668"/>
                  </a:lnTo>
                  <a:lnTo>
                    <a:pt x="1838" y="681"/>
                  </a:lnTo>
                  <a:lnTo>
                    <a:pt x="1856" y="696"/>
                  </a:lnTo>
                  <a:lnTo>
                    <a:pt x="1875" y="712"/>
                  </a:lnTo>
                  <a:lnTo>
                    <a:pt x="1893" y="729"/>
                  </a:lnTo>
                  <a:lnTo>
                    <a:pt x="1908" y="748"/>
                  </a:lnTo>
                  <a:lnTo>
                    <a:pt x="1925" y="768"/>
                  </a:lnTo>
                  <a:lnTo>
                    <a:pt x="1940" y="788"/>
                  </a:lnTo>
                  <a:lnTo>
                    <a:pt x="1953" y="810"/>
                  </a:lnTo>
                  <a:lnTo>
                    <a:pt x="1967" y="833"/>
                  </a:lnTo>
                  <a:lnTo>
                    <a:pt x="1978" y="857"/>
                  </a:lnTo>
                  <a:lnTo>
                    <a:pt x="1989" y="882"/>
                  </a:lnTo>
                  <a:lnTo>
                    <a:pt x="1999" y="909"/>
                  </a:lnTo>
                  <a:lnTo>
                    <a:pt x="2008" y="937"/>
                  </a:lnTo>
                  <a:lnTo>
                    <a:pt x="2017" y="966"/>
                  </a:lnTo>
                  <a:lnTo>
                    <a:pt x="2023" y="997"/>
                  </a:lnTo>
                  <a:lnTo>
                    <a:pt x="2028" y="1028"/>
                  </a:lnTo>
                  <a:lnTo>
                    <a:pt x="2033" y="1060"/>
                  </a:lnTo>
                  <a:lnTo>
                    <a:pt x="2036" y="1094"/>
                  </a:lnTo>
                  <a:lnTo>
                    <a:pt x="2037" y="1129"/>
                  </a:lnTo>
                  <a:lnTo>
                    <a:pt x="2038" y="1165"/>
                  </a:lnTo>
                  <a:lnTo>
                    <a:pt x="2038" y="1873"/>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sp>
          <p:nvSpPr>
            <p:cNvPr id="12" name="Freeform 9"/>
            <p:cNvSpPr>
              <a:spLocks/>
            </p:cNvSpPr>
            <p:nvPr userDrawn="1"/>
          </p:nvSpPr>
          <p:spPr bwMode="auto">
            <a:xfrm>
              <a:off x="6543675" y="3213100"/>
              <a:ext cx="431800" cy="431800"/>
            </a:xfrm>
            <a:custGeom>
              <a:avLst/>
              <a:gdLst>
                <a:gd name="T0" fmla="*/ 2248 w 4078"/>
                <a:gd name="T1" fmla="*/ 4070 h 4080"/>
                <a:gd name="T2" fmla="*/ 2548 w 4078"/>
                <a:gd name="T3" fmla="*/ 4015 h 4080"/>
                <a:gd name="T4" fmla="*/ 2832 w 4078"/>
                <a:gd name="T5" fmla="*/ 3920 h 4080"/>
                <a:gd name="T6" fmla="*/ 3097 w 4078"/>
                <a:gd name="T7" fmla="*/ 3784 h 4080"/>
                <a:gd name="T8" fmla="*/ 3336 w 4078"/>
                <a:gd name="T9" fmla="*/ 3615 h 4080"/>
                <a:gd name="T10" fmla="*/ 3548 w 4078"/>
                <a:gd name="T11" fmla="*/ 3412 h 4080"/>
                <a:gd name="T12" fmla="*/ 3729 w 4078"/>
                <a:gd name="T13" fmla="*/ 3181 h 4080"/>
                <a:gd name="T14" fmla="*/ 3877 w 4078"/>
                <a:gd name="T15" fmla="*/ 2924 h 4080"/>
                <a:gd name="T16" fmla="*/ 3986 w 4078"/>
                <a:gd name="T17" fmla="*/ 2646 h 4080"/>
                <a:gd name="T18" fmla="*/ 4054 w 4078"/>
                <a:gd name="T19" fmla="*/ 2351 h 4080"/>
                <a:gd name="T20" fmla="*/ 4078 w 4078"/>
                <a:gd name="T21" fmla="*/ 2039 h 4080"/>
                <a:gd name="T22" fmla="*/ 4054 w 4078"/>
                <a:gd name="T23" fmla="*/ 1729 h 4080"/>
                <a:gd name="T24" fmla="*/ 3986 w 4078"/>
                <a:gd name="T25" fmla="*/ 1434 h 4080"/>
                <a:gd name="T26" fmla="*/ 3877 w 4078"/>
                <a:gd name="T27" fmla="*/ 1156 h 4080"/>
                <a:gd name="T28" fmla="*/ 3729 w 4078"/>
                <a:gd name="T29" fmla="*/ 899 h 4080"/>
                <a:gd name="T30" fmla="*/ 3548 w 4078"/>
                <a:gd name="T31" fmla="*/ 668 h 4080"/>
                <a:gd name="T32" fmla="*/ 3336 w 4078"/>
                <a:gd name="T33" fmla="*/ 465 h 4080"/>
                <a:gd name="T34" fmla="*/ 3097 w 4078"/>
                <a:gd name="T35" fmla="*/ 296 h 4080"/>
                <a:gd name="T36" fmla="*/ 2832 w 4078"/>
                <a:gd name="T37" fmla="*/ 160 h 4080"/>
                <a:gd name="T38" fmla="*/ 2548 w 4078"/>
                <a:gd name="T39" fmla="*/ 65 h 4080"/>
                <a:gd name="T40" fmla="*/ 2248 w 4078"/>
                <a:gd name="T41" fmla="*/ 10 h 4080"/>
                <a:gd name="T42" fmla="*/ 1934 w 4078"/>
                <a:gd name="T43" fmla="*/ 3 h 4080"/>
                <a:gd name="T44" fmla="*/ 1628 w 4078"/>
                <a:gd name="T45" fmla="*/ 42 h 4080"/>
                <a:gd name="T46" fmla="*/ 1338 w 4078"/>
                <a:gd name="T47" fmla="*/ 124 h 4080"/>
                <a:gd name="T48" fmla="*/ 1067 w 4078"/>
                <a:gd name="T49" fmla="*/ 247 h 4080"/>
                <a:gd name="T50" fmla="*/ 819 w 4078"/>
                <a:gd name="T51" fmla="*/ 405 h 4080"/>
                <a:gd name="T52" fmla="*/ 597 w 4078"/>
                <a:gd name="T53" fmla="*/ 598 h 4080"/>
                <a:gd name="T54" fmla="*/ 405 w 4078"/>
                <a:gd name="T55" fmla="*/ 819 h 4080"/>
                <a:gd name="T56" fmla="*/ 246 w 4078"/>
                <a:gd name="T57" fmla="*/ 1068 h 4080"/>
                <a:gd name="T58" fmla="*/ 124 w 4078"/>
                <a:gd name="T59" fmla="*/ 1339 h 4080"/>
                <a:gd name="T60" fmla="*/ 41 w 4078"/>
                <a:gd name="T61" fmla="*/ 1629 h 4080"/>
                <a:gd name="T62" fmla="*/ 3 w 4078"/>
                <a:gd name="T63" fmla="*/ 1935 h 4080"/>
                <a:gd name="T64" fmla="*/ 10 w 4078"/>
                <a:gd name="T65" fmla="*/ 2249 h 4080"/>
                <a:gd name="T66" fmla="*/ 64 w 4078"/>
                <a:gd name="T67" fmla="*/ 2550 h 4080"/>
                <a:gd name="T68" fmla="*/ 160 w 4078"/>
                <a:gd name="T69" fmla="*/ 2834 h 4080"/>
                <a:gd name="T70" fmla="*/ 295 w 4078"/>
                <a:gd name="T71" fmla="*/ 3098 h 4080"/>
                <a:gd name="T72" fmla="*/ 466 w 4078"/>
                <a:gd name="T73" fmla="*/ 3338 h 4080"/>
                <a:gd name="T74" fmla="*/ 668 w 4078"/>
                <a:gd name="T75" fmla="*/ 3550 h 4080"/>
                <a:gd name="T76" fmla="*/ 899 w 4078"/>
                <a:gd name="T77" fmla="*/ 3731 h 4080"/>
                <a:gd name="T78" fmla="*/ 1155 w 4078"/>
                <a:gd name="T79" fmla="*/ 3879 h 4080"/>
                <a:gd name="T80" fmla="*/ 1433 w 4078"/>
                <a:gd name="T81" fmla="*/ 3988 h 4080"/>
                <a:gd name="T82" fmla="*/ 1728 w 4078"/>
                <a:gd name="T83" fmla="*/ 4056 h 4080"/>
                <a:gd name="T84" fmla="*/ 2039 w 4078"/>
                <a:gd name="T85" fmla="*/ 4080 h 4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78" h="4080">
                  <a:moveTo>
                    <a:pt x="2039" y="4080"/>
                  </a:moveTo>
                  <a:lnTo>
                    <a:pt x="2143" y="4077"/>
                  </a:lnTo>
                  <a:lnTo>
                    <a:pt x="2248" y="4070"/>
                  </a:lnTo>
                  <a:lnTo>
                    <a:pt x="2350" y="4056"/>
                  </a:lnTo>
                  <a:lnTo>
                    <a:pt x="2449" y="4038"/>
                  </a:lnTo>
                  <a:lnTo>
                    <a:pt x="2548" y="4015"/>
                  </a:lnTo>
                  <a:lnTo>
                    <a:pt x="2645" y="3988"/>
                  </a:lnTo>
                  <a:lnTo>
                    <a:pt x="2740" y="3956"/>
                  </a:lnTo>
                  <a:lnTo>
                    <a:pt x="2832" y="3920"/>
                  </a:lnTo>
                  <a:lnTo>
                    <a:pt x="2923" y="3879"/>
                  </a:lnTo>
                  <a:lnTo>
                    <a:pt x="3011" y="3834"/>
                  </a:lnTo>
                  <a:lnTo>
                    <a:pt x="3097" y="3784"/>
                  </a:lnTo>
                  <a:lnTo>
                    <a:pt x="3179" y="3731"/>
                  </a:lnTo>
                  <a:lnTo>
                    <a:pt x="3259" y="3675"/>
                  </a:lnTo>
                  <a:lnTo>
                    <a:pt x="3336" y="3615"/>
                  </a:lnTo>
                  <a:lnTo>
                    <a:pt x="3410" y="3550"/>
                  </a:lnTo>
                  <a:lnTo>
                    <a:pt x="3481" y="3482"/>
                  </a:lnTo>
                  <a:lnTo>
                    <a:pt x="3548" y="3412"/>
                  </a:lnTo>
                  <a:lnTo>
                    <a:pt x="3613" y="3338"/>
                  </a:lnTo>
                  <a:lnTo>
                    <a:pt x="3673" y="3261"/>
                  </a:lnTo>
                  <a:lnTo>
                    <a:pt x="3729" y="3181"/>
                  </a:lnTo>
                  <a:lnTo>
                    <a:pt x="3782" y="3098"/>
                  </a:lnTo>
                  <a:lnTo>
                    <a:pt x="3832" y="3013"/>
                  </a:lnTo>
                  <a:lnTo>
                    <a:pt x="3877" y="2924"/>
                  </a:lnTo>
                  <a:lnTo>
                    <a:pt x="3918" y="2834"/>
                  </a:lnTo>
                  <a:lnTo>
                    <a:pt x="3954" y="2741"/>
                  </a:lnTo>
                  <a:lnTo>
                    <a:pt x="3986" y="2646"/>
                  </a:lnTo>
                  <a:lnTo>
                    <a:pt x="4013" y="2550"/>
                  </a:lnTo>
                  <a:lnTo>
                    <a:pt x="4036" y="2451"/>
                  </a:lnTo>
                  <a:lnTo>
                    <a:pt x="4054" y="2351"/>
                  </a:lnTo>
                  <a:lnTo>
                    <a:pt x="4068" y="2249"/>
                  </a:lnTo>
                  <a:lnTo>
                    <a:pt x="4075" y="2145"/>
                  </a:lnTo>
                  <a:lnTo>
                    <a:pt x="4078" y="2039"/>
                  </a:lnTo>
                  <a:lnTo>
                    <a:pt x="4075" y="1935"/>
                  </a:lnTo>
                  <a:lnTo>
                    <a:pt x="4068" y="1831"/>
                  </a:lnTo>
                  <a:lnTo>
                    <a:pt x="4054" y="1729"/>
                  </a:lnTo>
                  <a:lnTo>
                    <a:pt x="4036" y="1629"/>
                  </a:lnTo>
                  <a:lnTo>
                    <a:pt x="4013" y="1530"/>
                  </a:lnTo>
                  <a:lnTo>
                    <a:pt x="3986" y="1434"/>
                  </a:lnTo>
                  <a:lnTo>
                    <a:pt x="3954" y="1339"/>
                  </a:lnTo>
                  <a:lnTo>
                    <a:pt x="3918" y="1246"/>
                  </a:lnTo>
                  <a:lnTo>
                    <a:pt x="3877" y="1156"/>
                  </a:lnTo>
                  <a:lnTo>
                    <a:pt x="3832" y="1068"/>
                  </a:lnTo>
                  <a:lnTo>
                    <a:pt x="3782" y="982"/>
                  </a:lnTo>
                  <a:lnTo>
                    <a:pt x="3729" y="899"/>
                  </a:lnTo>
                  <a:lnTo>
                    <a:pt x="3673" y="819"/>
                  </a:lnTo>
                  <a:lnTo>
                    <a:pt x="3613" y="742"/>
                  </a:lnTo>
                  <a:lnTo>
                    <a:pt x="3548" y="668"/>
                  </a:lnTo>
                  <a:lnTo>
                    <a:pt x="3481" y="598"/>
                  </a:lnTo>
                  <a:lnTo>
                    <a:pt x="3410" y="530"/>
                  </a:lnTo>
                  <a:lnTo>
                    <a:pt x="3336" y="465"/>
                  </a:lnTo>
                  <a:lnTo>
                    <a:pt x="3259" y="405"/>
                  </a:lnTo>
                  <a:lnTo>
                    <a:pt x="3179" y="349"/>
                  </a:lnTo>
                  <a:lnTo>
                    <a:pt x="3097" y="296"/>
                  </a:lnTo>
                  <a:lnTo>
                    <a:pt x="3011" y="247"/>
                  </a:lnTo>
                  <a:lnTo>
                    <a:pt x="2923" y="201"/>
                  </a:lnTo>
                  <a:lnTo>
                    <a:pt x="2832" y="160"/>
                  </a:lnTo>
                  <a:lnTo>
                    <a:pt x="2740" y="124"/>
                  </a:lnTo>
                  <a:lnTo>
                    <a:pt x="2645" y="92"/>
                  </a:lnTo>
                  <a:lnTo>
                    <a:pt x="2548" y="65"/>
                  </a:lnTo>
                  <a:lnTo>
                    <a:pt x="2449" y="42"/>
                  </a:lnTo>
                  <a:lnTo>
                    <a:pt x="2350" y="24"/>
                  </a:lnTo>
                  <a:lnTo>
                    <a:pt x="2248" y="10"/>
                  </a:lnTo>
                  <a:lnTo>
                    <a:pt x="2143" y="3"/>
                  </a:lnTo>
                  <a:lnTo>
                    <a:pt x="2039" y="0"/>
                  </a:lnTo>
                  <a:lnTo>
                    <a:pt x="1934" y="3"/>
                  </a:lnTo>
                  <a:lnTo>
                    <a:pt x="1830" y="10"/>
                  </a:lnTo>
                  <a:lnTo>
                    <a:pt x="1728" y="24"/>
                  </a:lnTo>
                  <a:lnTo>
                    <a:pt x="1628" y="42"/>
                  </a:lnTo>
                  <a:lnTo>
                    <a:pt x="1530" y="65"/>
                  </a:lnTo>
                  <a:lnTo>
                    <a:pt x="1433" y="92"/>
                  </a:lnTo>
                  <a:lnTo>
                    <a:pt x="1338" y="124"/>
                  </a:lnTo>
                  <a:lnTo>
                    <a:pt x="1245" y="160"/>
                  </a:lnTo>
                  <a:lnTo>
                    <a:pt x="1155" y="201"/>
                  </a:lnTo>
                  <a:lnTo>
                    <a:pt x="1067" y="247"/>
                  </a:lnTo>
                  <a:lnTo>
                    <a:pt x="982" y="296"/>
                  </a:lnTo>
                  <a:lnTo>
                    <a:pt x="899" y="349"/>
                  </a:lnTo>
                  <a:lnTo>
                    <a:pt x="819" y="405"/>
                  </a:lnTo>
                  <a:lnTo>
                    <a:pt x="742" y="465"/>
                  </a:lnTo>
                  <a:lnTo>
                    <a:pt x="668" y="530"/>
                  </a:lnTo>
                  <a:lnTo>
                    <a:pt x="597" y="598"/>
                  </a:lnTo>
                  <a:lnTo>
                    <a:pt x="529" y="668"/>
                  </a:lnTo>
                  <a:lnTo>
                    <a:pt x="466" y="742"/>
                  </a:lnTo>
                  <a:lnTo>
                    <a:pt x="405" y="819"/>
                  </a:lnTo>
                  <a:lnTo>
                    <a:pt x="348" y="899"/>
                  </a:lnTo>
                  <a:lnTo>
                    <a:pt x="295" y="982"/>
                  </a:lnTo>
                  <a:lnTo>
                    <a:pt x="246" y="1068"/>
                  </a:lnTo>
                  <a:lnTo>
                    <a:pt x="201" y="1156"/>
                  </a:lnTo>
                  <a:lnTo>
                    <a:pt x="160" y="1246"/>
                  </a:lnTo>
                  <a:lnTo>
                    <a:pt x="124" y="1339"/>
                  </a:lnTo>
                  <a:lnTo>
                    <a:pt x="91" y="1434"/>
                  </a:lnTo>
                  <a:lnTo>
                    <a:pt x="64" y="1530"/>
                  </a:lnTo>
                  <a:lnTo>
                    <a:pt x="41" y="1629"/>
                  </a:lnTo>
                  <a:lnTo>
                    <a:pt x="24" y="1729"/>
                  </a:lnTo>
                  <a:lnTo>
                    <a:pt x="10" y="1831"/>
                  </a:lnTo>
                  <a:lnTo>
                    <a:pt x="3" y="1935"/>
                  </a:lnTo>
                  <a:lnTo>
                    <a:pt x="0" y="2039"/>
                  </a:lnTo>
                  <a:lnTo>
                    <a:pt x="3" y="2145"/>
                  </a:lnTo>
                  <a:lnTo>
                    <a:pt x="10" y="2249"/>
                  </a:lnTo>
                  <a:lnTo>
                    <a:pt x="24" y="2351"/>
                  </a:lnTo>
                  <a:lnTo>
                    <a:pt x="41" y="2451"/>
                  </a:lnTo>
                  <a:lnTo>
                    <a:pt x="64" y="2550"/>
                  </a:lnTo>
                  <a:lnTo>
                    <a:pt x="91" y="2646"/>
                  </a:lnTo>
                  <a:lnTo>
                    <a:pt x="124" y="2741"/>
                  </a:lnTo>
                  <a:lnTo>
                    <a:pt x="160" y="2834"/>
                  </a:lnTo>
                  <a:lnTo>
                    <a:pt x="201" y="2924"/>
                  </a:lnTo>
                  <a:lnTo>
                    <a:pt x="246" y="3013"/>
                  </a:lnTo>
                  <a:lnTo>
                    <a:pt x="295" y="3098"/>
                  </a:lnTo>
                  <a:lnTo>
                    <a:pt x="348" y="3181"/>
                  </a:lnTo>
                  <a:lnTo>
                    <a:pt x="405" y="3261"/>
                  </a:lnTo>
                  <a:lnTo>
                    <a:pt x="466" y="3338"/>
                  </a:lnTo>
                  <a:lnTo>
                    <a:pt x="529" y="3412"/>
                  </a:lnTo>
                  <a:lnTo>
                    <a:pt x="597" y="3482"/>
                  </a:lnTo>
                  <a:lnTo>
                    <a:pt x="668" y="3550"/>
                  </a:lnTo>
                  <a:lnTo>
                    <a:pt x="742" y="3615"/>
                  </a:lnTo>
                  <a:lnTo>
                    <a:pt x="819" y="3675"/>
                  </a:lnTo>
                  <a:lnTo>
                    <a:pt x="899" y="3731"/>
                  </a:lnTo>
                  <a:lnTo>
                    <a:pt x="982" y="3784"/>
                  </a:lnTo>
                  <a:lnTo>
                    <a:pt x="1067" y="3834"/>
                  </a:lnTo>
                  <a:lnTo>
                    <a:pt x="1155" y="3879"/>
                  </a:lnTo>
                  <a:lnTo>
                    <a:pt x="1245" y="3920"/>
                  </a:lnTo>
                  <a:lnTo>
                    <a:pt x="1338" y="3956"/>
                  </a:lnTo>
                  <a:lnTo>
                    <a:pt x="1433" y="3988"/>
                  </a:lnTo>
                  <a:lnTo>
                    <a:pt x="1530" y="4015"/>
                  </a:lnTo>
                  <a:lnTo>
                    <a:pt x="1628" y="4038"/>
                  </a:lnTo>
                  <a:lnTo>
                    <a:pt x="1728" y="4056"/>
                  </a:lnTo>
                  <a:lnTo>
                    <a:pt x="1830" y="4070"/>
                  </a:lnTo>
                  <a:lnTo>
                    <a:pt x="1934" y="4077"/>
                  </a:lnTo>
                  <a:lnTo>
                    <a:pt x="2039" y="408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sp>
          <p:nvSpPr>
            <p:cNvPr id="13" name="Freeform 10"/>
            <p:cNvSpPr>
              <a:spLocks/>
            </p:cNvSpPr>
            <p:nvPr userDrawn="1"/>
          </p:nvSpPr>
          <p:spPr bwMode="auto">
            <a:xfrm>
              <a:off x="6707188" y="3321050"/>
              <a:ext cx="104775" cy="215900"/>
            </a:xfrm>
            <a:custGeom>
              <a:avLst/>
              <a:gdLst>
                <a:gd name="T0" fmla="*/ 210 w 984"/>
                <a:gd name="T1" fmla="*/ 675 h 2040"/>
                <a:gd name="T2" fmla="*/ 211 w 984"/>
                <a:gd name="T3" fmla="*/ 433 h 2040"/>
                <a:gd name="T4" fmla="*/ 214 w 984"/>
                <a:gd name="T5" fmla="*/ 374 h 2040"/>
                <a:gd name="T6" fmla="*/ 218 w 984"/>
                <a:gd name="T7" fmla="*/ 331 h 2040"/>
                <a:gd name="T8" fmla="*/ 224 w 984"/>
                <a:gd name="T9" fmla="*/ 289 h 2040"/>
                <a:gd name="T10" fmla="*/ 234 w 984"/>
                <a:gd name="T11" fmla="*/ 247 h 2040"/>
                <a:gd name="T12" fmla="*/ 248 w 984"/>
                <a:gd name="T13" fmla="*/ 207 h 2040"/>
                <a:gd name="T14" fmla="*/ 268 w 984"/>
                <a:gd name="T15" fmla="*/ 170 h 2040"/>
                <a:gd name="T16" fmla="*/ 292 w 984"/>
                <a:gd name="T17" fmla="*/ 137 h 2040"/>
                <a:gd name="T18" fmla="*/ 321 w 984"/>
                <a:gd name="T19" fmla="*/ 105 h 2040"/>
                <a:gd name="T20" fmla="*/ 352 w 984"/>
                <a:gd name="T21" fmla="*/ 77 h 2040"/>
                <a:gd name="T22" fmla="*/ 388 w 984"/>
                <a:gd name="T23" fmla="*/ 53 h 2040"/>
                <a:gd name="T24" fmla="*/ 428 w 984"/>
                <a:gd name="T25" fmla="*/ 33 h 2040"/>
                <a:gd name="T26" fmla="*/ 472 w 984"/>
                <a:gd name="T27" fmla="*/ 17 h 2040"/>
                <a:gd name="T28" fmla="*/ 522 w 984"/>
                <a:gd name="T29" fmla="*/ 7 h 2040"/>
                <a:gd name="T30" fmla="*/ 576 w 984"/>
                <a:gd name="T31" fmla="*/ 0 h 2040"/>
                <a:gd name="T32" fmla="*/ 654 w 984"/>
                <a:gd name="T33" fmla="*/ 0 h 2040"/>
                <a:gd name="T34" fmla="*/ 740 w 984"/>
                <a:gd name="T35" fmla="*/ 3 h 2040"/>
                <a:gd name="T36" fmla="*/ 812 w 984"/>
                <a:gd name="T37" fmla="*/ 9 h 2040"/>
                <a:gd name="T38" fmla="*/ 870 w 984"/>
                <a:gd name="T39" fmla="*/ 16 h 2040"/>
                <a:gd name="T40" fmla="*/ 935 w 984"/>
                <a:gd name="T41" fmla="*/ 26 h 2040"/>
                <a:gd name="T42" fmla="*/ 978 w 984"/>
                <a:gd name="T43" fmla="*/ 37 h 2040"/>
                <a:gd name="T44" fmla="*/ 932 w 984"/>
                <a:gd name="T45" fmla="*/ 350 h 2040"/>
                <a:gd name="T46" fmla="*/ 916 w 984"/>
                <a:gd name="T47" fmla="*/ 346 h 2040"/>
                <a:gd name="T48" fmla="*/ 877 w 984"/>
                <a:gd name="T49" fmla="*/ 338 h 2040"/>
                <a:gd name="T50" fmla="*/ 822 w 984"/>
                <a:gd name="T51" fmla="*/ 329 h 2040"/>
                <a:gd name="T52" fmla="*/ 761 w 984"/>
                <a:gd name="T53" fmla="*/ 325 h 2040"/>
                <a:gd name="T54" fmla="*/ 731 w 984"/>
                <a:gd name="T55" fmla="*/ 326 h 2040"/>
                <a:gd name="T56" fmla="*/ 703 w 984"/>
                <a:gd name="T57" fmla="*/ 331 h 2040"/>
                <a:gd name="T58" fmla="*/ 677 w 984"/>
                <a:gd name="T59" fmla="*/ 339 h 2040"/>
                <a:gd name="T60" fmla="*/ 653 w 984"/>
                <a:gd name="T61" fmla="*/ 350 h 2040"/>
                <a:gd name="T62" fmla="*/ 634 w 984"/>
                <a:gd name="T63" fmla="*/ 365 h 2040"/>
                <a:gd name="T64" fmla="*/ 618 w 984"/>
                <a:gd name="T65" fmla="*/ 384 h 2040"/>
                <a:gd name="T66" fmla="*/ 609 w 984"/>
                <a:gd name="T67" fmla="*/ 408 h 2040"/>
                <a:gd name="T68" fmla="*/ 606 w 984"/>
                <a:gd name="T69" fmla="*/ 436 h 2040"/>
                <a:gd name="T70" fmla="*/ 942 w 984"/>
                <a:gd name="T71" fmla="*/ 675 h 2040"/>
                <a:gd name="T72" fmla="*/ 606 w 984"/>
                <a:gd name="T73" fmla="*/ 980 h 2040"/>
                <a:gd name="T74" fmla="*/ 210 w 984"/>
                <a:gd name="T75" fmla="*/ 2040 h 2040"/>
                <a:gd name="T76" fmla="*/ 0 w 984"/>
                <a:gd name="T77" fmla="*/ 980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84" h="2040">
                  <a:moveTo>
                    <a:pt x="0" y="675"/>
                  </a:moveTo>
                  <a:lnTo>
                    <a:pt x="210" y="675"/>
                  </a:lnTo>
                  <a:lnTo>
                    <a:pt x="210" y="470"/>
                  </a:lnTo>
                  <a:lnTo>
                    <a:pt x="211" y="433"/>
                  </a:lnTo>
                  <a:lnTo>
                    <a:pt x="212" y="394"/>
                  </a:lnTo>
                  <a:lnTo>
                    <a:pt x="214" y="374"/>
                  </a:lnTo>
                  <a:lnTo>
                    <a:pt x="215" y="352"/>
                  </a:lnTo>
                  <a:lnTo>
                    <a:pt x="218" y="331"/>
                  </a:lnTo>
                  <a:lnTo>
                    <a:pt x="220" y="311"/>
                  </a:lnTo>
                  <a:lnTo>
                    <a:pt x="224" y="289"/>
                  </a:lnTo>
                  <a:lnTo>
                    <a:pt x="228" y="268"/>
                  </a:lnTo>
                  <a:lnTo>
                    <a:pt x="234" y="247"/>
                  </a:lnTo>
                  <a:lnTo>
                    <a:pt x="241" y="226"/>
                  </a:lnTo>
                  <a:lnTo>
                    <a:pt x="248" y="207"/>
                  </a:lnTo>
                  <a:lnTo>
                    <a:pt x="257" y="188"/>
                  </a:lnTo>
                  <a:lnTo>
                    <a:pt x="268" y="170"/>
                  </a:lnTo>
                  <a:lnTo>
                    <a:pt x="279" y="153"/>
                  </a:lnTo>
                  <a:lnTo>
                    <a:pt x="292" y="137"/>
                  </a:lnTo>
                  <a:lnTo>
                    <a:pt x="306" y="121"/>
                  </a:lnTo>
                  <a:lnTo>
                    <a:pt x="321" y="105"/>
                  </a:lnTo>
                  <a:lnTo>
                    <a:pt x="336" y="91"/>
                  </a:lnTo>
                  <a:lnTo>
                    <a:pt x="352" y="77"/>
                  </a:lnTo>
                  <a:lnTo>
                    <a:pt x="370" y="65"/>
                  </a:lnTo>
                  <a:lnTo>
                    <a:pt x="388" y="53"/>
                  </a:lnTo>
                  <a:lnTo>
                    <a:pt x="407" y="43"/>
                  </a:lnTo>
                  <a:lnTo>
                    <a:pt x="428" y="33"/>
                  </a:lnTo>
                  <a:lnTo>
                    <a:pt x="449" y="24"/>
                  </a:lnTo>
                  <a:lnTo>
                    <a:pt x="472" y="17"/>
                  </a:lnTo>
                  <a:lnTo>
                    <a:pt x="496" y="11"/>
                  </a:lnTo>
                  <a:lnTo>
                    <a:pt x="522" y="7"/>
                  </a:lnTo>
                  <a:lnTo>
                    <a:pt x="548" y="2"/>
                  </a:lnTo>
                  <a:lnTo>
                    <a:pt x="576" y="0"/>
                  </a:lnTo>
                  <a:lnTo>
                    <a:pt x="606" y="0"/>
                  </a:lnTo>
                  <a:lnTo>
                    <a:pt x="654" y="0"/>
                  </a:lnTo>
                  <a:lnTo>
                    <a:pt x="698" y="1"/>
                  </a:lnTo>
                  <a:lnTo>
                    <a:pt x="740" y="3"/>
                  </a:lnTo>
                  <a:lnTo>
                    <a:pt x="778" y="5"/>
                  </a:lnTo>
                  <a:lnTo>
                    <a:pt x="812" y="9"/>
                  </a:lnTo>
                  <a:lnTo>
                    <a:pt x="842" y="12"/>
                  </a:lnTo>
                  <a:lnTo>
                    <a:pt x="870" y="16"/>
                  </a:lnTo>
                  <a:lnTo>
                    <a:pt x="895" y="19"/>
                  </a:lnTo>
                  <a:lnTo>
                    <a:pt x="935" y="26"/>
                  </a:lnTo>
                  <a:lnTo>
                    <a:pt x="963" y="31"/>
                  </a:lnTo>
                  <a:lnTo>
                    <a:pt x="978" y="37"/>
                  </a:lnTo>
                  <a:lnTo>
                    <a:pt x="984" y="38"/>
                  </a:lnTo>
                  <a:lnTo>
                    <a:pt x="932" y="350"/>
                  </a:lnTo>
                  <a:lnTo>
                    <a:pt x="927" y="349"/>
                  </a:lnTo>
                  <a:lnTo>
                    <a:pt x="916" y="346"/>
                  </a:lnTo>
                  <a:lnTo>
                    <a:pt x="899" y="343"/>
                  </a:lnTo>
                  <a:lnTo>
                    <a:pt x="877" y="338"/>
                  </a:lnTo>
                  <a:lnTo>
                    <a:pt x="851" y="333"/>
                  </a:lnTo>
                  <a:lnTo>
                    <a:pt x="822" y="329"/>
                  </a:lnTo>
                  <a:lnTo>
                    <a:pt x="792" y="326"/>
                  </a:lnTo>
                  <a:lnTo>
                    <a:pt x="761" y="325"/>
                  </a:lnTo>
                  <a:lnTo>
                    <a:pt x="746" y="325"/>
                  </a:lnTo>
                  <a:lnTo>
                    <a:pt x="731" y="326"/>
                  </a:lnTo>
                  <a:lnTo>
                    <a:pt x="716" y="328"/>
                  </a:lnTo>
                  <a:lnTo>
                    <a:pt x="703" y="331"/>
                  </a:lnTo>
                  <a:lnTo>
                    <a:pt x="689" y="334"/>
                  </a:lnTo>
                  <a:lnTo>
                    <a:pt x="677" y="339"/>
                  </a:lnTo>
                  <a:lnTo>
                    <a:pt x="664" y="344"/>
                  </a:lnTo>
                  <a:lnTo>
                    <a:pt x="653" y="350"/>
                  </a:lnTo>
                  <a:lnTo>
                    <a:pt x="642" y="357"/>
                  </a:lnTo>
                  <a:lnTo>
                    <a:pt x="634" y="365"/>
                  </a:lnTo>
                  <a:lnTo>
                    <a:pt x="626" y="374"/>
                  </a:lnTo>
                  <a:lnTo>
                    <a:pt x="618" y="384"/>
                  </a:lnTo>
                  <a:lnTo>
                    <a:pt x="613" y="396"/>
                  </a:lnTo>
                  <a:lnTo>
                    <a:pt x="609" y="408"/>
                  </a:lnTo>
                  <a:lnTo>
                    <a:pt x="607" y="422"/>
                  </a:lnTo>
                  <a:lnTo>
                    <a:pt x="606" y="436"/>
                  </a:lnTo>
                  <a:lnTo>
                    <a:pt x="606" y="675"/>
                  </a:lnTo>
                  <a:lnTo>
                    <a:pt x="942" y="675"/>
                  </a:lnTo>
                  <a:lnTo>
                    <a:pt x="919" y="980"/>
                  </a:lnTo>
                  <a:lnTo>
                    <a:pt x="606" y="980"/>
                  </a:lnTo>
                  <a:lnTo>
                    <a:pt x="606" y="2040"/>
                  </a:lnTo>
                  <a:lnTo>
                    <a:pt x="210" y="2040"/>
                  </a:lnTo>
                  <a:lnTo>
                    <a:pt x="210" y="980"/>
                  </a:lnTo>
                  <a:lnTo>
                    <a:pt x="0" y="980"/>
                  </a:lnTo>
                  <a:lnTo>
                    <a:pt x="0" y="675"/>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grpSp>
      <p:sp>
        <p:nvSpPr>
          <p:cNvPr id="17" name="Rectangle 16"/>
          <p:cNvSpPr/>
          <p:nvPr userDrawn="1"/>
        </p:nvSpPr>
        <p:spPr>
          <a:xfrm>
            <a:off x="375621" y="6489810"/>
            <a:ext cx="8125883" cy="276987"/>
          </a:xfrm>
          <a:prstGeom prst="rect">
            <a:avLst/>
          </a:prstGeom>
        </p:spPr>
        <p:txBody>
          <a:bodyPr lIns="91427" tIns="45714" rIns="91427" bIns="45714">
            <a:spAutoFit/>
          </a:bodyPr>
          <a:lstStyle/>
          <a:p>
            <a:pPr algn="l"/>
            <a:r>
              <a:rPr lang="en-US" sz="1200" dirty="0">
                <a:solidFill>
                  <a:schemeClr val="tx1">
                    <a:lumMod val="75000"/>
                  </a:schemeClr>
                </a:solidFill>
                <a:latin typeface="+mj-lt"/>
              </a:rPr>
              <a:t>© 2017  YASH Technologies | www.yash.com | Confidential</a:t>
            </a:r>
            <a:endParaRPr lang="en-IN" sz="1200" dirty="0">
              <a:solidFill>
                <a:schemeClr val="tx1">
                  <a:lumMod val="75000"/>
                </a:schemeClr>
              </a:solidFill>
              <a:latin typeface="+mj-lt"/>
            </a:endParaRPr>
          </a:p>
        </p:txBody>
      </p:sp>
      <p:cxnSp>
        <p:nvCxnSpPr>
          <p:cNvPr id="54" name="Straight Connector 53"/>
          <p:cNvCxnSpPr/>
          <p:nvPr userDrawn="1"/>
        </p:nvCxnSpPr>
        <p:spPr>
          <a:xfrm>
            <a:off x="5391150" y="877890"/>
            <a:ext cx="0" cy="216376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pic>
        <p:nvPicPr>
          <p:cNvPr id="57" name="Picture 3" descr="J:\yash-branding\logo\YASH-SM-logo\yash-tagline-SM-logo.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1705261" y="664402"/>
            <a:ext cx="3781426" cy="2590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146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5138" y="1414463"/>
            <a:ext cx="4709160" cy="823912"/>
          </a:xfrm>
          <a:prstGeom prst="rect">
            <a:avLst/>
          </a:prstGeom>
        </p:spPr>
        <p:txBody>
          <a:bodyPr anchor="b">
            <a:noAutofit/>
          </a:bodyPr>
          <a:lstStyle>
            <a:lvl1pPr marL="0" indent="0">
              <a:spcBef>
                <a:spcPts val="0"/>
              </a:spcBef>
              <a:spcAft>
                <a:spcPts val="0"/>
              </a:spcAft>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a:t>Click to edit Master </a:t>
            </a:r>
            <a:br>
              <a:rPr lang="en-US" dirty="0"/>
            </a:br>
            <a:r>
              <a:rPr lang="en-US" dirty="0"/>
              <a:t>text styles</a:t>
            </a:r>
          </a:p>
        </p:txBody>
      </p:sp>
      <p:sp>
        <p:nvSpPr>
          <p:cNvPr id="4" name="Content Placeholder 3"/>
          <p:cNvSpPr>
            <a:spLocks noGrp="1"/>
          </p:cNvSpPr>
          <p:nvPr>
            <p:ph sz="half" idx="2"/>
          </p:nvPr>
        </p:nvSpPr>
        <p:spPr>
          <a:xfrm>
            <a:off x="465138" y="2438402"/>
            <a:ext cx="4709160" cy="3484563"/>
          </a:xfrm>
          <a:prstGeom prst="rect">
            <a:avLst/>
          </a:prstGeom>
        </p:spPr>
        <p:txBody>
          <a:bodyPr>
            <a:normAutofit/>
          </a:bodyPr>
          <a:lstStyle>
            <a:lvl1pPr>
              <a:defRPr sz="1999"/>
            </a:lvl1pPr>
            <a:lvl2pPr>
              <a:defRPr sz="1799"/>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Text Placeholder 4"/>
          <p:cNvSpPr>
            <a:spLocks noGrp="1"/>
          </p:cNvSpPr>
          <p:nvPr>
            <p:ph type="body" sz="quarter" idx="3" hasCustomPrompt="1"/>
          </p:nvPr>
        </p:nvSpPr>
        <p:spPr>
          <a:xfrm>
            <a:off x="5728653" y="1414463"/>
            <a:ext cx="4709160" cy="823912"/>
          </a:xfrm>
          <a:prstGeom prst="rect">
            <a:avLst/>
          </a:prstGeom>
        </p:spPr>
        <p:txBody>
          <a:bodyPr anchor="b">
            <a:noAutofit/>
          </a:bodyPr>
          <a:lstStyle>
            <a:lvl1pPr marL="0" indent="0">
              <a:spcBef>
                <a:spcPts val="0"/>
              </a:spcBef>
              <a:spcAft>
                <a:spcPts val="0"/>
              </a:spcAft>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a:t>Click to edit Master </a:t>
            </a:r>
            <a:br>
              <a:rPr lang="en-US" dirty="0"/>
            </a:br>
            <a:r>
              <a:rPr lang="en-US" dirty="0"/>
              <a:t>text styles</a:t>
            </a:r>
          </a:p>
        </p:txBody>
      </p:sp>
      <p:sp>
        <p:nvSpPr>
          <p:cNvPr id="6" name="Content Placeholder 5"/>
          <p:cNvSpPr>
            <a:spLocks noGrp="1"/>
          </p:cNvSpPr>
          <p:nvPr>
            <p:ph sz="quarter" idx="4"/>
          </p:nvPr>
        </p:nvSpPr>
        <p:spPr>
          <a:xfrm>
            <a:off x="5728653" y="2438402"/>
            <a:ext cx="4709160" cy="3484563"/>
          </a:xfrm>
          <a:prstGeom prst="rect">
            <a:avLst/>
          </a:prstGeom>
        </p:spPr>
        <p:txBody>
          <a:bodyPr>
            <a:normAutofit/>
          </a:bodyPr>
          <a:lstStyle>
            <a:lvl1pPr>
              <a:defRPr sz="1999"/>
            </a:lvl1pPr>
            <a:lvl2pPr>
              <a:defRPr sz="1799"/>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1" name="Title 1"/>
          <p:cNvSpPr>
            <a:spLocks noGrp="1"/>
          </p:cNvSpPr>
          <p:nvPr>
            <p:ph type="title" hasCustomPrompt="1"/>
          </p:nvPr>
        </p:nvSpPr>
        <p:spPr>
          <a:xfrm>
            <a:off x="465139" y="273053"/>
            <a:ext cx="9958847" cy="625475"/>
          </a:xfrm>
          <a:prstGeom prst="rect">
            <a:avLst/>
          </a:prstGeom>
        </p:spPr>
        <p:txBody>
          <a:bodyPr/>
          <a:lstStyle>
            <a:lvl1pPr marL="0" indent="0" algn="l">
              <a:buFont typeface="Arial" panose="020B0604020202020204" pitchFamily="34" charset="0"/>
              <a:buNone/>
              <a:defRPr/>
            </a:lvl1pPr>
          </a:lstStyle>
          <a:p>
            <a:r>
              <a:rPr lang="en-US" dirty="0"/>
              <a:t>Click to Edit Master Title Style</a:t>
            </a:r>
            <a:endParaRPr lang="en-IN" dirty="0"/>
          </a:p>
        </p:txBody>
      </p:sp>
    </p:spTree>
    <p:extLst>
      <p:ext uri="{BB962C8B-B14F-4D97-AF65-F5344CB8AC3E}">
        <p14:creationId xmlns:p14="http://schemas.microsoft.com/office/powerpoint/2010/main" val="3677709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723900"/>
            <a:ext cx="12188825" cy="6134100"/>
          </a:xfrm>
          <a:prstGeom prst="rect">
            <a:avLst/>
          </a:prstGeom>
        </p:spPr>
        <p:txBody>
          <a:bodyPr lIns="91427" tIns="45714" rIns="91427" bIns="45714"/>
          <a:lstStyle/>
          <a:p>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98453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ext Placeholder 3"/>
          <p:cNvSpPr>
            <a:spLocks noGrp="1"/>
          </p:cNvSpPr>
          <p:nvPr>
            <p:ph type="body" sz="half" idx="2"/>
          </p:nvPr>
        </p:nvSpPr>
        <p:spPr>
          <a:xfrm>
            <a:off x="533400" y="1600201"/>
            <a:ext cx="8153400" cy="381000"/>
          </a:xfrm>
          <a:prstGeom prst="rect">
            <a:avLst/>
          </a:prstGeom>
        </p:spPr>
        <p:txBody>
          <a:bodyPr lIns="91427" tIns="45714" rIns="91427" bIns="45714"/>
          <a:lstStyle>
            <a:lvl1pPr>
              <a:buClr>
                <a:srgbClr val="E23827"/>
              </a:buClr>
              <a:defRPr/>
            </a:lvl1pPr>
          </a:lstStyle>
          <a:p>
            <a:pPr lvl="0"/>
            <a:r>
              <a:rPr lang="en-US" dirty="0"/>
              <a:t>Click to edit Master text styles</a:t>
            </a:r>
          </a:p>
        </p:txBody>
      </p:sp>
      <p:sp>
        <p:nvSpPr>
          <p:cNvPr id="6" name="Text Placeholder 3"/>
          <p:cNvSpPr>
            <a:spLocks noGrp="1"/>
          </p:cNvSpPr>
          <p:nvPr>
            <p:ph type="body" sz="half" idx="13"/>
          </p:nvPr>
        </p:nvSpPr>
        <p:spPr>
          <a:xfrm>
            <a:off x="533400" y="2209801"/>
            <a:ext cx="8153400" cy="381000"/>
          </a:xfrm>
          <a:prstGeom prst="rect">
            <a:avLst/>
          </a:prstGeom>
        </p:spPr>
        <p:txBody>
          <a:bodyPr lIns="91427" tIns="45714" rIns="91427" bIns="45714"/>
          <a:lstStyle>
            <a:lvl1pPr>
              <a:buClr>
                <a:srgbClr val="E23827"/>
              </a:buClr>
              <a:defRPr sz="1500">
                <a:solidFill>
                  <a:srgbClr val="3B3B3B"/>
                </a:solidFill>
              </a:defRPr>
            </a:lvl1pPr>
          </a:lstStyle>
          <a:p>
            <a:pPr lvl="0"/>
            <a:r>
              <a:rPr lang="en-US" dirty="0"/>
              <a:t>Click to edit Master text styles</a:t>
            </a:r>
          </a:p>
        </p:txBody>
      </p:sp>
      <p:sp>
        <p:nvSpPr>
          <p:cNvPr id="7" name="Text Placeholder 3"/>
          <p:cNvSpPr>
            <a:spLocks noGrp="1"/>
          </p:cNvSpPr>
          <p:nvPr>
            <p:ph type="body" sz="half" idx="14"/>
          </p:nvPr>
        </p:nvSpPr>
        <p:spPr>
          <a:xfrm>
            <a:off x="533400" y="2819401"/>
            <a:ext cx="8153400" cy="381000"/>
          </a:xfrm>
          <a:prstGeom prst="rect">
            <a:avLst/>
          </a:prstGeom>
        </p:spPr>
        <p:txBody>
          <a:bodyPr lIns="91427" tIns="45714" rIns="91427" bIns="45714"/>
          <a:lstStyle>
            <a:lvl1pPr>
              <a:buClr>
                <a:srgbClr val="E23827"/>
              </a:buClr>
              <a:defRPr sz="1400"/>
            </a:lvl1pPr>
          </a:lstStyle>
          <a:p>
            <a:pPr lvl="0"/>
            <a:r>
              <a:rPr lang="en-US" dirty="0"/>
              <a:t>Click to edit Master text styles</a:t>
            </a:r>
          </a:p>
        </p:txBody>
      </p:sp>
      <p:sp>
        <p:nvSpPr>
          <p:cNvPr id="8" name="Text Placeholder 3"/>
          <p:cNvSpPr>
            <a:spLocks noGrp="1"/>
          </p:cNvSpPr>
          <p:nvPr>
            <p:ph type="body" sz="half" idx="15"/>
          </p:nvPr>
        </p:nvSpPr>
        <p:spPr>
          <a:xfrm>
            <a:off x="533400" y="3429001"/>
            <a:ext cx="8153400" cy="381000"/>
          </a:xfrm>
          <a:prstGeom prst="rect">
            <a:avLst/>
          </a:prstGeom>
        </p:spPr>
        <p:txBody>
          <a:bodyPr lIns="91427" tIns="45714" rIns="91427" bIns="45714"/>
          <a:lstStyle>
            <a:lvl1pPr>
              <a:buClr>
                <a:srgbClr val="E23827"/>
              </a:buClr>
              <a:defRPr sz="1200"/>
            </a:lvl1pPr>
          </a:lstStyle>
          <a:p>
            <a:pPr lvl="0"/>
            <a:r>
              <a:rPr lang="en-US" dirty="0"/>
              <a:t>Click to edit Master text styles</a:t>
            </a:r>
          </a:p>
        </p:txBody>
      </p:sp>
      <p:sp>
        <p:nvSpPr>
          <p:cNvPr id="9" name="Text Placeholder 3"/>
          <p:cNvSpPr>
            <a:spLocks noGrp="1"/>
          </p:cNvSpPr>
          <p:nvPr>
            <p:ph type="body" sz="half" idx="16"/>
          </p:nvPr>
        </p:nvSpPr>
        <p:spPr>
          <a:xfrm>
            <a:off x="533400" y="4038600"/>
            <a:ext cx="8153400" cy="381000"/>
          </a:xfrm>
          <a:prstGeom prst="rect">
            <a:avLst/>
          </a:prstGeom>
        </p:spPr>
        <p:txBody>
          <a:bodyPr lIns="91427" tIns="45714" rIns="91427" bIns="45714"/>
          <a:lstStyle>
            <a:lvl1pPr>
              <a:buClr>
                <a:srgbClr val="E23827"/>
              </a:buClr>
              <a:defRPr sz="1000"/>
            </a:lvl1pPr>
          </a:lstStyle>
          <a:p>
            <a:pPr lvl="0"/>
            <a:r>
              <a:rPr lang="en-US" dirty="0"/>
              <a:t>Click to edit Master text styles</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9762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568328" y="933450"/>
            <a:ext cx="11242675" cy="4991100"/>
          </a:xfrm>
          <a:prstGeom prst="rect">
            <a:avLst/>
          </a:prstGeom>
        </p:spPr>
        <p:txBody>
          <a:bodyPr lIns="91427" tIns="45714" rIns="91427" bIns="45714"/>
          <a:lstStyle>
            <a:lvl1pPr>
              <a:buClr>
                <a:srgbClr val="E23827"/>
              </a:buClr>
              <a:defRPr/>
            </a:lvl1pPr>
            <a:lvl2pPr>
              <a:buClr>
                <a:srgbClr val="E23827"/>
              </a:buClr>
              <a:defRPr/>
            </a:lvl2pPr>
            <a:lvl3pPr>
              <a:buClr>
                <a:srgbClr val="E23827"/>
              </a:buClr>
              <a:defRPr/>
            </a:lvl3pPr>
            <a:lvl4pPr>
              <a:buClr>
                <a:srgbClr val="E23827"/>
              </a:buClr>
              <a:defRPr/>
            </a:lvl4pPr>
            <a:lvl5pPr>
              <a:buClr>
                <a:srgbClr val="E23827"/>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359382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half" idx="2"/>
          </p:nvPr>
        </p:nvSpPr>
        <p:spPr>
          <a:xfrm>
            <a:off x="426720" y="3398520"/>
            <a:ext cx="11460480" cy="381000"/>
          </a:xfrm>
          <a:prstGeom prst="rect">
            <a:avLst/>
          </a:prstGeom>
        </p:spPr>
        <p:txBody>
          <a:bodyPr lIns="91427" tIns="45714" rIns="91427" bIns="45714"/>
          <a:lstStyle>
            <a:lvl1pPr>
              <a:buClr>
                <a:srgbClr val="E23827"/>
              </a:buClr>
              <a:defRPr sz="1800"/>
            </a:lvl1pPr>
          </a:lstStyle>
          <a:p>
            <a:pPr lvl="0"/>
            <a:r>
              <a:rPr lang="en-US" dirty="0"/>
              <a:t>Click to edit Master text styles</a:t>
            </a:r>
          </a:p>
        </p:txBody>
      </p:sp>
      <p:sp>
        <p:nvSpPr>
          <p:cNvPr id="7" name="Text Placeholder 3"/>
          <p:cNvSpPr>
            <a:spLocks noGrp="1"/>
          </p:cNvSpPr>
          <p:nvPr>
            <p:ph type="body" sz="quarter" idx="10"/>
          </p:nvPr>
        </p:nvSpPr>
        <p:spPr>
          <a:xfrm>
            <a:off x="473077" y="736600"/>
            <a:ext cx="11250613" cy="2372360"/>
          </a:xfrm>
          <a:prstGeom prst="rect">
            <a:avLst/>
          </a:prstGeom>
        </p:spPr>
        <p:txBody>
          <a:bodyPr lIns="91427" tIns="45714" rIns="91427" bIns="45714">
            <a:normAutofit/>
          </a:bodyPr>
          <a:lstStyle>
            <a:lvl1pPr marL="0" indent="0">
              <a:buNone/>
              <a:defRPr sz="1800">
                <a:solidFill>
                  <a:schemeClr val="tx1">
                    <a:lumMod val="50000"/>
                  </a:schemeClr>
                </a:solidFill>
              </a:defRPr>
            </a:lvl1pPr>
            <a:lvl2pPr marL="609365" indent="0">
              <a:buNone/>
              <a:defRPr/>
            </a:lvl2pPr>
            <a:lvl3pPr marL="1218729" indent="0">
              <a:buNone/>
              <a:defRPr/>
            </a:lvl3pPr>
            <a:lvl4pPr marL="1828095" indent="0">
              <a:buNone/>
              <a:defRPr/>
            </a:lvl4pPr>
            <a:lvl5pPr marL="2437459" indent="0">
              <a:buNone/>
              <a:defRPr/>
            </a:lvl5pPr>
          </a:lstStyle>
          <a:p>
            <a:pPr lvl="0"/>
            <a:r>
              <a:rPr lang="en-US" dirty="0"/>
              <a:t>Click to edit Master text styles</a:t>
            </a:r>
          </a:p>
        </p:txBody>
      </p:sp>
    </p:spTree>
    <p:extLst>
      <p:ext uri="{BB962C8B-B14F-4D97-AF65-F5344CB8AC3E}">
        <p14:creationId xmlns:p14="http://schemas.microsoft.com/office/powerpoint/2010/main" val="370972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half" idx="2"/>
          </p:nvPr>
        </p:nvSpPr>
        <p:spPr>
          <a:xfrm>
            <a:off x="426720" y="3398520"/>
            <a:ext cx="5667694" cy="381000"/>
          </a:xfrm>
          <a:prstGeom prst="rect">
            <a:avLst/>
          </a:prstGeom>
        </p:spPr>
        <p:txBody>
          <a:bodyPr lIns="91427" tIns="45714" rIns="91427" bIns="45714"/>
          <a:lstStyle>
            <a:lvl1pPr>
              <a:buClr>
                <a:srgbClr val="E23827"/>
              </a:buClr>
              <a:defRPr sz="1800"/>
            </a:lvl1pPr>
          </a:lstStyle>
          <a:p>
            <a:pPr lvl="0"/>
            <a:r>
              <a:rPr lang="en-US" dirty="0"/>
              <a:t>Click to edit Master text styles</a:t>
            </a:r>
          </a:p>
        </p:txBody>
      </p:sp>
      <p:sp>
        <p:nvSpPr>
          <p:cNvPr id="7" name="Text Placeholder 3"/>
          <p:cNvSpPr>
            <a:spLocks noGrp="1"/>
          </p:cNvSpPr>
          <p:nvPr>
            <p:ph type="body" sz="quarter" idx="10"/>
          </p:nvPr>
        </p:nvSpPr>
        <p:spPr>
          <a:xfrm>
            <a:off x="426723" y="736600"/>
            <a:ext cx="5667693" cy="2372360"/>
          </a:xfrm>
          <a:prstGeom prst="rect">
            <a:avLst/>
          </a:prstGeom>
        </p:spPr>
        <p:txBody>
          <a:bodyPr lIns="91427" tIns="45714" rIns="91427" bIns="45714">
            <a:normAutofit/>
          </a:bodyPr>
          <a:lstStyle>
            <a:lvl1pPr marL="0" indent="0">
              <a:buNone/>
              <a:defRPr sz="1800">
                <a:solidFill>
                  <a:schemeClr val="tx1">
                    <a:lumMod val="50000"/>
                  </a:schemeClr>
                </a:solidFill>
              </a:defRPr>
            </a:lvl1pPr>
            <a:lvl2pPr marL="609365" indent="0">
              <a:buNone/>
              <a:defRPr/>
            </a:lvl2pPr>
            <a:lvl3pPr marL="1218729" indent="0">
              <a:buNone/>
              <a:defRPr/>
            </a:lvl3pPr>
            <a:lvl4pPr marL="1828095" indent="0">
              <a:buNone/>
              <a:defRPr/>
            </a:lvl4pPr>
            <a:lvl5pPr marL="2437459" indent="0">
              <a:buNone/>
              <a:defRPr/>
            </a:lvl5pPr>
          </a:lstStyle>
          <a:p>
            <a:pPr lvl="0"/>
            <a:r>
              <a:rPr lang="en-US" dirty="0"/>
              <a:t>Click to edit Master text styles</a:t>
            </a:r>
          </a:p>
        </p:txBody>
      </p:sp>
      <p:sp>
        <p:nvSpPr>
          <p:cNvPr id="5" name="Text Placeholder 3"/>
          <p:cNvSpPr>
            <a:spLocks noGrp="1"/>
          </p:cNvSpPr>
          <p:nvPr>
            <p:ph type="body" sz="quarter" idx="11"/>
          </p:nvPr>
        </p:nvSpPr>
        <p:spPr>
          <a:xfrm>
            <a:off x="6246816" y="736600"/>
            <a:ext cx="5621337" cy="2372360"/>
          </a:xfrm>
          <a:prstGeom prst="rect">
            <a:avLst/>
          </a:prstGeom>
        </p:spPr>
        <p:txBody>
          <a:bodyPr lIns="91427" tIns="45714" rIns="91427" bIns="45714">
            <a:normAutofit/>
          </a:bodyPr>
          <a:lstStyle>
            <a:lvl1pPr marL="0" indent="0">
              <a:buNone/>
              <a:defRPr sz="1800">
                <a:solidFill>
                  <a:schemeClr val="tx1">
                    <a:lumMod val="50000"/>
                  </a:schemeClr>
                </a:solidFill>
              </a:defRPr>
            </a:lvl1pPr>
            <a:lvl2pPr marL="609365" indent="0">
              <a:buNone/>
              <a:defRPr/>
            </a:lvl2pPr>
            <a:lvl3pPr marL="1218729" indent="0">
              <a:buNone/>
              <a:defRPr/>
            </a:lvl3pPr>
            <a:lvl4pPr marL="1828095" indent="0">
              <a:buNone/>
              <a:defRPr/>
            </a:lvl4pPr>
            <a:lvl5pPr marL="2437459" indent="0">
              <a:buNone/>
              <a:defRPr/>
            </a:lvl5pPr>
          </a:lstStyle>
          <a:p>
            <a:pPr lvl="0"/>
            <a:r>
              <a:rPr lang="en-US" dirty="0"/>
              <a:t>Click to edit Master text styles</a:t>
            </a:r>
          </a:p>
        </p:txBody>
      </p:sp>
      <p:sp>
        <p:nvSpPr>
          <p:cNvPr id="6" name="Text Placeholder 3"/>
          <p:cNvSpPr>
            <a:spLocks noGrp="1"/>
          </p:cNvSpPr>
          <p:nvPr>
            <p:ph type="body" sz="half" idx="12"/>
          </p:nvPr>
        </p:nvSpPr>
        <p:spPr>
          <a:xfrm>
            <a:off x="6246814" y="3413760"/>
            <a:ext cx="5667694" cy="381000"/>
          </a:xfrm>
          <a:prstGeom prst="rect">
            <a:avLst/>
          </a:prstGeom>
        </p:spPr>
        <p:txBody>
          <a:bodyPr lIns="91427" tIns="45714" rIns="91427" bIns="45714"/>
          <a:lstStyle>
            <a:lvl1pPr>
              <a:buClr>
                <a:srgbClr val="E23827"/>
              </a:buClr>
              <a:defRPr sz="1800"/>
            </a:lvl1pPr>
          </a:lstStyle>
          <a:p>
            <a:pPr lvl="0"/>
            <a:r>
              <a:rPr lang="en-US" dirty="0"/>
              <a:t>Click to edit Master text styles</a:t>
            </a:r>
          </a:p>
        </p:txBody>
      </p:sp>
    </p:spTree>
    <p:extLst>
      <p:ext uri="{BB962C8B-B14F-4D97-AF65-F5344CB8AC3E}">
        <p14:creationId xmlns:p14="http://schemas.microsoft.com/office/powerpoint/2010/main" val="3537266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C">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73077" y="736599"/>
            <a:ext cx="11250613" cy="4832350"/>
          </a:xfrm>
        </p:spPr>
        <p:txBody>
          <a:bodyPr>
            <a:normAutofit/>
          </a:bodyPr>
          <a:lstStyle>
            <a:lvl1pPr marL="0" indent="0">
              <a:buNone/>
              <a:defRPr sz="1800">
                <a:solidFill>
                  <a:schemeClr val="tx1">
                    <a:lumMod val="50000"/>
                  </a:schemeClr>
                </a:solidFill>
              </a:defRPr>
            </a:lvl1pPr>
            <a:lvl2pPr marL="609365" indent="0">
              <a:buNone/>
              <a:defRPr/>
            </a:lvl2pPr>
            <a:lvl3pPr marL="1218729" indent="0">
              <a:buNone/>
              <a:defRPr/>
            </a:lvl3pPr>
            <a:lvl4pPr marL="1828095" indent="0">
              <a:buNone/>
              <a:defRPr/>
            </a:lvl4pPr>
            <a:lvl5pPr marL="2437459" indent="0">
              <a:buNone/>
              <a:defRPr/>
            </a:lvl5pPr>
          </a:lstStyle>
          <a:p>
            <a:pPr lvl="0"/>
            <a:r>
              <a:rPr lang="en-US"/>
              <a:t>Click to edit Master text styles</a:t>
            </a:r>
          </a:p>
        </p:txBody>
      </p:sp>
      <p:sp>
        <p:nvSpPr>
          <p:cNvPr id="3" name="Title 2"/>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20916182"/>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0"/>
          </p:nvPr>
        </p:nvSpPr>
        <p:spPr>
          <a:xfrm>
            <a:off x="568330" y="928687"/>
            <a:ext cx="10969624" cy="5008562"/>
          </a:xfrm>
        </p:spPr>
        <p:txBody>
          <a:bodyPr/>
          <a:lstStyle>
            <a:lvl1pPr>
              <a:buClr>
                <a:srgbClr val="E23827"/>
              </a:buClr>
              <a:defRPr>
                <a:solidFill>
                  <a:schemeClr val="tx1">
                    <a:lumMod val="50000"/>
                  </a:schemeClr>
                </a:solidFill>
              </a:defRPr>
            </a:lvl1pPr>
            <a:lvl2pPr>
              <a:buClr>
                <a:srgbClr val="E23827"/>
              </a:buClr>
              <a:defRPr>
                <a:solidFill>
                  <a:schemeClr val="tx1">
                    <a:lumMod val="50000"/>
                  </a:schemeClr>
                </a:solidFill>
              </a:defRPr>
            </a:lvl2pPr>
            <a:lvl3pPr>
              <a:buClr>
                <a:srgbClr val="E23827"/>
              </a:buClr>
              <a:defRPr>
                <a:solidFill>
                  <a:schemeClr val="tx1">
                    <a:lumMod val="50000"/>
                  </a:schemeClr>
                </a:solidFill>
              </a:defRPr>
            </a:lvl3pPr>
            <a:lvl4pPr>
              <a:buClr>
                <a:srgbClr val="E23827"/>
              </a:buClr>
              <a:defRPr>
                <a:solidFill>
                  <a:schemeClr val="tx1">
                    <a:lumMod val="50000"/>
                  </a:schemeClr>
                </a:solidFill>
              </a:defRPr>
            </a:lvl4pPr>
            <a:lvl5pPr>
              <a:buClr>
                <a:srgbClr val="E23827"/>
              </a:buClr>
              <a:defRPr>
                <a:solidFill>
                  <a:schemeClr val="tx1">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0074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Seperater">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225" y="2314673"/>
            <a:ext cx="12188952" cy="4540384"/>
          </a:xfrm>
          <a:prstGeom prst="rect">
            <a:avLst/>
          </a:prstGeom>
        </p:spPr>
      </p:pic>
      <p:sp>
        <p:nvSpPr>
          <p:cNvPr id="17" name="Rectangle 16"/>
          <p:cNvSpPr/>
          <p:nvPr userDrawn="1"/>
        </p:nvSpPr>
        <p:spPr>
          <a:xfrm>
            <a:off x="2225" y="1"/>
            <a:ext cx="12188952" cy="106527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a:endParaRPr lang="en-US" dirty="0"/>
          </a:p>
        </p:txBody>
      </p:sp>
      <p:sp>
        <p:nvSpPr>
          <p:cNvPr id="2" name="Title 1"/>
          <p:cNvSpPr>
            <a:spLocks noGrp="1"/>
          </p:cNvSpPr>
          <p:nvPr>
            <p:ph type="title" hasCustomPrompt="1"/>
          </p:nvPr>
        </p:nvSpPr>
        <p:spPr>
          <a:xfrm>
            <a:off x="755877" y="2035212"/>
            <a:ext cx="8764586" cy="639761"/>
          </a:xfrm>
          <a:prstGeom prst="rect">
            <a:avLst/>
          </a:prstGeom>
        </p:spPr>
        <p:txBody>
          <a:bodyPr/>
          <a:lstStyle>
            <a:lvl1pPr algn="l">
              <a:defRPr b="1"/>
            </a:lvl1pPr>
          </a:lstStyle>
          <a:p>
            <a:pPr lvl="0"/>
            <a:r>
              <a:rPr lang="en-US" dirty="0"/>
              <a:t>Section Name Here</a:t>
            </a:r>
            <a:endParaRPr lang="en-IN" dirty="0"/>
          </a:p>
        </p:txBody>
      </p:sp>
      <p:sp>
        <p:nvSpPr>
          <p:cNvPr id="4" name="Text Placeholder 4"/>
          <p:cNvSpPr>
            <a:spLocks noGrp="1"/>
          </p:cNvSpPr>
          <p:nvPr>
            <p:ph type="body" sz="quarter" idx="11" hasCustomPrompt="1"/>
          </p:nvPr>
        </p:nvSpPr>
        <p:spPr>
          <a:xfrm>
            <a:off x="755877" y="2811497"/>
            <a:ext cx="8764586" cy="508000"/>
          </a:xfrm>
          <a:prstGeom prst="rect">
            <a:avLst/>
          </a:prstGeom>
        </p:spPr>
        <p:txBody>
          <a:bodyPr anchor="ctr">
            <a:normAutofit/>
          </a:bodyPr>
          <a:lstStyle>
            <a:lvl1pPr marL="0" indent="0" algn="l">
              <a:buNone/>
              <a:defRPr sz="2400" b="0" baseline="0">
                <a:solidFill>
                  <a:schemeClr val="accent6">
                    <a:lumMod val="50000"/>
                  </a:schemeClr>
                </a:solidFill>
                <a:latin typeface="+mn-lt"/>
              </a:defRPr>
            </a:lvl1pPr>
          </a:lstStyle>
          <a:p>
            <a:pPr lvl="0"/>
            <a:r>
              <a:rPr lang="en-US" dirty="0"/>
              <a:t>Insert Subtitle Here</a:t>
            </a:r>
            <a:endParaRPr lang="en-IN" dirty="0"/>
          </a:p>
        </p:txBody>
      </p:sp>
      <p:sp>
        <p:nvSpPr>
          <p:cNvPr id="6" name="Rectangle 5"/>
          <p:cNvSpPr/>
          <p:nvPr/>
        </p:nvSpPr>
        <p:spPr>
          <a:xfrm>
            <a:off x="2225" y="1"/>
            <a:ext cx="12188952" cy="106527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a:endParaRPr lang="en-US" dirty="0"/>
          </a:p>
        </p:txBody>
      </p:sp>
      <p:sp>
        <p:nvSpPr>
          <p:cNvPr id="15" name="Rectangle 14"/>
          <p:cNvSpPr/>
          <p:nvPr/>
        </p:nvSpPr>
        <p:spPr>
          <a:xfrm>
            <a:off x="10435788" y="6517266"/>
            <a:ext cx="1515301" cy="276987"/>
          </a:xfrm>
          <a:prstGeom prst="rect">
            <a:avLst/>
          </a:prstGeom>
        </p:spPr>
        <p:txBody>
          <a:bodyPr wrap="square" lIns="91427" tIns="45714" rIns="91427" bIns="45714">
            <a:spAutoFit/>
          </a:bodyPr>
          <a:lstStyle/>
          <a:p>
            <a:pPr algn="ctr"/>
            <a:fld id="{74838859-96C6-4195-B61C-5C9EE7AAD6E5}" type="slidenum">
              <a:rPr lang="en-US" sz="1200" smtClean="0"/>
              <a:pPr/>
              <a:t>‹#›</a:t>
            </a:fld>
            <a:endParaRPr lang="en-IN" sz="1200" dirty="0">
              <a:solidFill>
                <a:schemeClr val="tx1">
                  <a:lumMod val="75000"/>
                </a:schemeClr>
              </a:solidFill>
              <a:latin typeface="+mj-lt"/>
            </a:endParaRPr>
          </a:p>
        </p:txBody>
      </p:sp>
      <p:sp>
        <p:nvSpPr>
          <p:cNvPr id="25" name="Rectangle 24"/>
          <p:cNvSpPr/>
          <p:nvPr userDrawn="1"/>
        </p:nvSpPr>
        <p:spPr>
          <a:xfrm>
            <a:off x="10435788" y="6517266"/>
            <a:ext cx="1515301" cy="276987"/>
          </a:xfrm>
          <a:prstGeom prst="rect">
            <a:avLst/>
          </a:prstGeom>
        </p:spPr>
        <p:txBody>
          <a:bodyPr wrap="square" lIns="91427" tIns="45714" rIns="91427" bIns="45714">
            <a:spAutoFit/>
          </a:bodyPr>
          <a:lstStyle/>
          <a:p>
            <a:pPr algn="ctr"/>
            <a:fld id="{74838859-96C6-4195-B61C-5C9EE7AAD6E5}" type="slidenum">
              <a:rPr lang="en-US" sz="1200" smtClean="0"/>
              <a:pPr/>
              <a:t>‹#›</a:t>
            </a:fld>
            <a:endParaRPr lang="en-IN" sz="1200" dirty="0">
              <a:solidFill>
                <a:schemeClr val="tx1">
                  <a:lumMod val="75000"/>
                </a:schemeClr>
              </a:solidFill>
              <a:latin typeface="+mj-lt"/>
            </a:endParaRPr>
          </a:p>
        </p:txBody>
      </p:sp>
      <p:pic>
        <p:nvPicPr>
          <p:cNvPr id="26" name="Picture 4" descr="J:\yash-branding\logo\YASH-SM-logo\yash-witout-tagline.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9762102" y="215030"/>
            <a:ext cx="2066159" cy="120376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375621" y="6489810"/>
            <a:ext cx="8125883" cy="276987"/>
          </a:xfrm>
          <a:prstGeom prst="rect">
            <a:avLst/>
          </a:prstGeom>
        </p:spPr>
        <p:txBody>
          <a:bodyPr lIns="91427" tIns="45714" rIns="91427" bIns="45714">
            <a:spAutoFit/>
          </a:bodyPr>
          <a:lstStyle/>
          <a:p>
            <a:pPr algn="l"/>
            <a:r>
              <a:rPr lang="en-US" sz="1200" dirty="0">
                <a:solidFill>
                  <a:schemeClr val="tx1">
                    <a:lumMod val="75000"/>
                  </a:schemeClr>
                </a:solidFill>
                <a:latin typeface="+mj-lt"/>
              </a:rPr>
              <a:t>© 2016  YASH Technologies | www.yash.com | Confidential</a:t>
            </a:r>
            <a:endParaRPr lang="en-IN" sz="1200" dirty="0">
              <a:solidFill>
                <a:schemeClr val="tx1">
                  <a:lumMod val="75000"/>
                </a:schemeClr>
              </a:solidFill>
              <a:latin typeface="+mj-lt"/>
            </a:endParaRPr>
          </a:p>
        </p:txBody>
      </p:sp>
    </p:spTree>
    <p:extLst>
      <p:ext uri="{BB962C8B-B14F-4D97-AF65-F5344CB8AC3E}">
        <p14:creationId xmlns:p14="http://schemas.microsoft.com/office/powerpoint/2010/main" val="1053557738"/>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3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34250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568330" y="831850"/>
            <a:ext cx="10969624" cy="4941888"/>
          </a:xfrm>
        </p:spPr>
        <p:txBody>
          <a:bodyPr/>
          <a:lstStyle/>
          <a:p>
            <a:r>
              <a:rPr lang="en-US" dirty="0"/>
              <a:t>Click icon to add table</a:t>
            </a: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91048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68330" y="804863"/>
            <a:ext cx="10969624" cy="4818062"/>
          </a:xfrm>
        </p:spPr>
        <p:txBody>
          <a:bodyPr/>
          <a:lstStyle>
            <a:lvl1pPr>
              <a:buClr>
                <a:srgbClr val="C00000"/>
              </a:buClr>
              <a:defRPr>
                <a:solidFill>
                  <a:srgbClr val="3B3B3B"/>
                </a:solidFill>
              </a:defRPr>
            </a:lvl1pPr>
            <a:lvl2pPr>
              <a:buClr>
                <a:srgbClr val="C00000"/>
              </a:buClr>
              <a:defRPr>
                <a:solidFill>
                  <a:srgbClr val="3B3B3B"/>
                </a:solidFill>
              </a:defRPr>
            </a:lvl2pPr>
            <a:lvl3pPr>
              <a:buClr>
                <a:srgbClr val="C00000"/>
              </a:buClr>
              <a:defRPr>
                <a:solidFill>
                  <a:srgbClr val="3B3B3B"/>
                </a:solidFill>
              </a:defRPr>
            </a:lvl3pPr>
            <a:lvl4pPr>
              <a:buClr>
                <a:srgbClr val="C00000"/>
              </a:buClr>
              <a:defRPr>
                <a:solidFill>
                  <a:srgbClr val="3B3B3B"/>
                </a:solidFill>
              </a:defRPr>
            </a:lvl4pPr>
            <a:lvl5pPr>
              <a:buClr>
                <a:srgbClr val="C00000"/>
              </a:buClr>
              <a:defRPr>
                <a:solidFill>
                  <a:srgbClr val="3B3B3B"/>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903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Picture Placeholder 3"/>
          <p:cNvSpPr>
            <a:spLocks noGrp="1"/>
          </p:cNvSpPr>
          <p:nvPr>
            <p:ph type="pic" sz="quarter" idx="10"/>
          </p:nvPr>
        </p:nvSpPr>
        <p:spPr>
          <a:xfrm>
            <a:off x="6094417" y="792164"/>
            <a:ext cx="5614987" cy="4884737"/>
          </a:xfrm>
        </p:spPr>
        <p:txBody>
          <a:bodyPr/>
          <a:lstStyle/>
          <a:p>
            <a:r>
              <a:rPr lang="en-US" dirty="0"/>
              <a:t>Click icon to add picture</a:t>
            </a:r>
          </a:p>
        </p:txBody>
      </p:sp>
      <p:sp>
        <p:nvSpPr>
          <p:cNvPr id="6" name="Text Placeholder 5"/>
          <p:cNvSpPr>
            <a:spLocks noGrp="1"/>
          </p:cNvSpPr>
          <p:nvPr>
            <p:ph type="body" sz="quarter" idx="11"/>
          </p:nvPr>
        </p:nvSpPr>
        <p:spPr>
          <a:xfrm>
            <a:off x="568325" y="792164"/>
            <a:ext cx="5354637" cy="4884737"/>
          </a:xfrm>
        </p:spPr>
        <p:txBody>
          <a:bodyPr>
            <a:normAutofit/>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1899200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1"/>
          </p:nvPr>
        </p:nvSpPr>
        <p:spPr>
          <a:xfrm>
            <a:off x="568325" y="792163"/>
            <a:ext cx="5354637" cy="5008562"/>
          </a:xfrm>
        </p:spPr>
        <p:txBody>
          <a:bodyPr>
            <a:normAutofit/>
          </a:bodyPr>
          <a:lstStyle>
            <a:lvl1pPr marL="0" indent="0">
              <a:buNone/>
              <a:defRPr sz="1800"/>
            </a:lvl1pPr>
          </a:lstStyle>
          <a:p>
            <a:pPr lvl="0"/>
            <a:r>
              <a:rPr lang="en-US"/>
              <a:t>Click to edit Master text styles</a:t>
            </a:r>
          </a:p>
        </p:txBody>
      </p:sp>
      <p:sp>
        <p:nvSpPr>
          <p:cNvPr id="5" name="Text Placeholder 4"/>
          <p:cNvSpPr>
            <a:spLocks noGrp="1"/>
          </p:cNvSpPr>
          <p:nvPr>
            <p:ph type="body" sz="quarter" idx="12"/>
          </p:nvPr>
        </p:nvSpPr>
        <p:spPr>
          <a:xfrm>
            <a:off x="6094411" y="792163"/>
            <a:ext cx="5656263" cy="5008562"/>
          </a:xfrm>
        </p:spPr>
        <p:txBody>
          <a:bodyPr>
            <a:normAutofit/>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4052986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2.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Rectangle 23"/>
          <p:cNvSpPr/>
          <p:nvPr/>
        </p:nvSpPr>
        <p:spPr>
          <a:xfrm>
            <a:off x="11098221" y="185083"/>
            <a:ext cx="1515301" cy="323153"/>
          </a:xfrm>
          <a:prstGeom prst="rect">
            <a:avLst/>
          </a:prstGeom>
        </p:spPr>
        <p:txBody>
          <a:bodyPr wrap="square" lIns="91427" tIns="45714" rIns="91427" bIns="45714">
            <a:spAutoFit/>
          </a:bodyPr>
          <a:lstStyle/>
          <a:p>
            <a:pPr algn="ctr"/>
            <a:fld id="{74838859-96C6-4195-B61C-5C9EE7AAD6E5}" type="slidenum">
              <a:rPr lang="en-US" sz="1500" smtClean="0"/>
              <a:pPr/>
              <a:t>‹#›</a:t>
            </a:fld>
            <a:endParaRPr lang="en-IN" sz="1500" dirty="0">
              <a:solidFill>
                <a:schemeClr val="tx1">
                  <a:lumMod val="75000"/>
                </a:schemeClr>
              </a:solidFill>
              <a:latin typeface="+mj-lt"/>
            </a:endParaRPr>
          </a:p>
        </p:txBody>
      </p:sp>
      <p:pic>
        <p:nvPicPr>
          <p:cNvPr id="2" name="Picture 1"/>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8575" y="571232"/>
            <a:ext cx="12173138" cy="6285620"/>
          </a:xfrm>
          <a:prstGeom prst="rect">
            <a:avLst/>
          </a:prstGeom>
        </p:spPr>
      </p:pic>
      <p:sp>
        <p:nvSpPr>
          <p:cNvPr id="3" name="Title Placeholder 2"/>
          <p:cNvSpPr>
            <a:spLocks noGrp="1"/>
          </p:cNvSpPr>
          <p:nvPr>
            <p:ph type="title"/>
          </p:nvPr>
        </p:nvSpPr>
        <p:spPr>
          <a:xfrm>
            <a:off x="568659" y="56271"/>
            <a:ext cx="10969624" cy="516932"/>
          </a:xfrm>
          <a:prstGeom prst="rect">
            <a:avLst/>
          </a:prstGeom>
        </p:spPr>
        <p:txBody>
          <a:bodyPr vert="horz" lIns="91427" tIns="45714" rIns="91427" bIns="45714" rtlCol="0" anchor="ctr">
            <a:normAutofit/>
          </a:bodyPr>
          <a:lstStyle/>
          <a:p>
            <a:r>
              <a:rPr lang="en-US"/>
              <a:t>Click to edit Master title style</a:t>
            </a:r>
            <a:endParaRPr lang="en-US" dirty="0"/>
          </a:p>
        </p:txBody>
      </p:sp>
      <p:sp>
        <p:nvSpPr>
          <p:cNvPr id="5" name="Text Placeholder 4"/>
          <p:cNvSpPr>
            <a:spLocks noGrp="1"/>
          </p:cNvSpPr>
          <p:nvPr>
            <p:ph type="body" idx="1"/>
          </p:nvPr>
        </p:nvSpPr>
        <p:spPr>
          <a:xfrm>
            <a:off x="609603" y="1108873"/>
            <a:ext cx="10969624" cy="4525963"/>
          </a:xfrm>
          <a:prstGeom prst="rect">
            <a:avLst/>
          </a:prstGeom>
        </p:spPr>
        <p:txBody>
          <a:bodyPr vert="horz" lIns="91427" tIns="45714" rIns="91427" bIns="4571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p:nvPicPr>
        <p:blipFill>
          <a:blip r:embed="rId15">
            <a:extLst>
              <a:ext uri="{28A0092B-C50C-407E-A947-70E740481C1C}">
                <a14:useLocalDpi xmlns:a14="http://schemas.microsoft.com/office/drawing/2010/main"/>
              </a:ext>
            </a:extLst>
          </a:blip>
          <a:stretch>
            <a:fillRect/>
          </a:stretch>
        </p:blipFill>
        <p:spPr>
          <a:xfrm rot="10800000">
            <a:off x="102278" y="129326"/>
            <a:ext cx="471658" cy="389905"/>
          </a:xfrm>
          <a:prstGeom prst="rect">
            <a:avLst/>
          </a:prstGeom>
        </p:spPr>
      </p:pic>
      <p:pic>
        <p:nvPicPr>
          <p:cNvPr id="9" name="Picture 3" descr="J:\yash-branding\logo\YASH-SM-logo\yash-tagline-SM-logo.png"/>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10318767" y="5816228"/>
            <a:ext cx="1870060" cy="128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68627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9" r:id="rId3"/>
    <p:sldLayoutId id="2147483677" r:id="rId4"/>
    <p:sldLayoutId id="2147483678" r:id="rId5"/>
    <p:sldLayoutId id="2147483681" r:id="rId6"/>
    <p:sldLayoutId id="2147483682" r:id="rId7"/>
    <p:sldLayoutId id="2147483683" r:id="rId8"/>
    <p:sldLayoutId id="2147483684" r:id="rId9"/>
    <p:sldLayoutId id="2147483685" r:id="rId10"/>
    <p:sldLayoutId id="2147483680" r:id="rId11"/>
    <p:sldLayoutId id="2147483781" r:id="rId12"/>
  </p:sldLayoutIdLst>
  <p:hf hdr="0" ftr="0" dt="0"/>
  <p:txStyles>
    <p:titleStyle>
      <a:lvl1pPr algn="l" defTabSz="609365" rtl="0" eaLnBrk="1" latinLnBrk="0" hangingPunct="1">
        <a:spcBef>
          <a:spcPct val="0"/>
        </a:spcBef>
        <a:buNone/>
        <a:defRPr lang="en-US" sz="2800" b="0" kern="1200" baseline="0" dirty="0">
          <a:solidFill>
            <a:schemeClr val="accent2"/>
          </a:solidFill>
          <a:latin typeface="+mj-lt"/>
          <a:ea typeface="Tahoma" panose="020B0604030504040204" pitchFamily="34" charset="0"/>
          <a:cs typeface="Tahoma" panose="020B0604030504040204" pitchFamily="34" charset="0"/>
        </a:defRPr>
      </a:lvl1pPr>
    </p:titleStyle>
    <p:bodyStyle>
      <a:lvl1pPr marL="457025" indent="-457025" algn="l" defTabSz="609365" rtl="0" eaLnBrk="1" latinLnBrk="0" hangingPunct="1">
        <a:spcBef>
          <a:spcPts val="1200"/>
        </a:spcBef>
        <a:spcAft>
          <a:spcPts val="600"/>
        </a:spcAft>
        <a:buFont typeface="Wingdings" panose="05000000000000000000" pitchFamily="2" charset="2"/>
        <a:buChar char="§"/>
        <a:defRPr sz="2400" kern="1200">
          <a:solidFill>
            <a:srgbClr val="4B4B4B"/>
          </a:solidFill>
          <a:latin typeface="+mj-lt"/>
          <a:ea typeface="+mn-ea"/>
          <a:cs typeface="+mn-cs"/>
        </a:defRPr>
      </a:lvl1pPr>
      <a:lvl2pPr marL="990217" indent="-380854" algn="l" defTabSz="609365" rtl="0" eaLnBrk="1" latinLnBrk="0" hangingPunct="1">
        <a:spcBef>
          <a:spcPts val="1200"/>
        </a:spcBef>
        <a:spcAft>
          <a:spcPts val="600"/>
        </a:spcAft>
        <a:buFont typeface="Wingdings" panose="05000000000000000000" pitchFamily="2" charset="2"/>
        <a:buChar char="§"/>
        <a:defRPr sz="2100" kern="1200">
          <a:solidFill>
            <a:srgbClr val="4B4B4B"/>
          </a:solidFill>
          <a:latin typeface="+mj-lt"/>
          <a:ea typeface="+mn-ea"/>
          <a:cs typeface="+mn-cs"/>
        </a:defRPr>
      </a:lvl2pPr>
      <a:lvl3pPr marL="1523412" indent="-304683" algn="l" defTabSz="609365" rtl="0" eaLnBrk="1" latinLnBrk="0" hangingPunct="1">
        <a:spcBef>
          <a:spcPts val="1200"/>
        </a:spcBef>
        <a:spcAft>
          <a:spcPts val="600"/>
        </a:spcAft>
        <a:buFont typeface="Wingdings" panose="05000000000000000000" pitchFamily="2" charset="2"/>
        <a:buChar char="§"/>
        <a:defRPr sz="1500" kern="1200">
          <a:solidFill>
            <a:srgbClr val="4B4B4B"/>
          </a:solidFill>
          <a:latin typeface="+mj-lt"/>
          <a:ea typeface="+mn-ea"/>
          <a:cs typeface="+mn-cs"/>
        </a:defRPr>
      </a:lvl3pPr>
      <a:lvl4pPr marL="2132778" indent="-304683" algn="l" defTabSz="609365" rtl="0" eaLnBrk="1" latinLnBrk="0" hangingPunct="1">
        <a:spcBef>
          <a:spcPts val="1200"/>
        </a:spcBef>
        <a:spcAft>
          <a:spcPts val="600"/>
        </a:spcAft>
        <a:buFont typeface="Wingdings" panose="05000000000000000000" pitchFamily="2" charset="2"/>
        <a:buChar char="§"/>
        <a:defRPr sz="1400" kern="1200">
          <a:solidFill>
            <a:srgbClr val="4B4B4B"/>
          </a:solidFill>
          <a:latin typeface="+mj-lt"/>
          <a:ea typeface="+mn-ea"/>
          <a:cs typeface="+mn-cs"/>
        </a:defRPr>
      </a:lvl4pPr>
      <a:lvl5pPr marL="2742142" indent="-304683" algn="l" defTabSz="609365" rtl="0" eaLnBrk="1" latinLnBrk="0" hangingPunct="1">
        <a:spcBef>
          <a:spcPts val="1200"/>
        </a:spcBef>
        <a:spcAft>
          <a:spcPts val="600"/>
        </a:spcAft>
        <a:buFont typeface="Wingdings" panose="05000000000000000000" pitchFamily="2" charset="2"/>
        <a:buChar char="§"/>
        <a:defRPr sz="1400" kern="1200">
          <a:solidFill>
            <a:srgbClr val="4B4B4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365" rtl="0" eaLnBrk="1" latinLnBrk="0" hangingPunct="1">
        <a:defRPr sz="2400" kern="1200">
          <a:solidFill>
            <a:schemeClr val="tx1"/>
          </a:solidFill>
          <a:latin typeface="+mn-lt"/>
          <a:ea typeface="+mn-ea"/>
          <a:cs typeface="+mn-cs"/>
        </a:defRPr>
      </a:lvl1pPr>
      <a:lvl2pPr marL="609365" algn="l" defTabSz="609365" rtl="0" eaLnBrk="1" latinLnBrk="0" hangingPunct="1">
        <a:defRPr sz="2400" kern="1200">
          <a:solidFill>
            <a:schemeClr val="tx1"/>
          </a:solidFill>
          <a:latin typeface="+mn-lt"/>
          <a:ea typeface="+mn-ea"/>
          <a:cs typeface="+mn-cs"/>
        </a:defRPr>
      </a:lvl2pPr>
      <a:lvl3pPr marL="1218729" algn="l" defTabSz="609365" rtl="0" eaLnBrk="1" latinLnBrk="0" hangingPunct="1">
        <a:defRPr sz="2400" kern="1200">
          <a:solidFill>
            <a:schemeClr val="tx1"/>
          </a:solidFill>
          <a:latin typeface="+mn-lt"/>
          <a:ea typeface="+mn-ea"/>
          <a:cs typeface="+mn-cs"/>
        </a:defRPr>
      </a:lvl3pPr>
      <a:lvl4pPr marL="1828095" algn="l" defTabSz="609365" rtl="0" eaLnBrk="1" latinLnBrk="0" hangingPunct="1">
        <a:defRPr sz="2400" kern="1200">
          <a:solidFill>
            <a:schemeClr val="tx1"/>
          </a:solidFill>
          <a:latin typeface="+mn-lt"/>
          <a:ea typeface="+mn-ea"/>
          <a:cs typeface="+mn-cs"/>
        </a:defRPr>
      </a:lvl4pPr>
      <a:lvl5pPr marL="2437459" algn="l" defTabSz="609365" rtl="0" eaLnBrk="1" latinLnBrk="0" hangingPunct="1">
        <a:defRPr sz="2400" kern="1200">
          <a:solidFill>
            <a:schemeClr val="tx1"/>
          </a:solidFill>
          <a:latin typeface="+mn-lt"/>
          <a:ea typeface="+mn-ea"/>
          <a:cs typeface="+mn-cs"/>
        </a:defRPr>
      </a:lvl5pPr>
      <a:lvl6pPr marL="3046825" algn="l" defTabSz="609365" rtl="0" eaLnBrk="1" latinLnBrk="0" hangingPunct="1">
        <a:defRPr sz="2400" kern="1200">
          <a:solidFill>
            <a:schemeClr val="tx1"/>
          </a:solidFill>
          <a:latin typeface="+mn-lt"/>
          <a:ea typeface="+mn-ea"/>
          <a:cs typeface="+mn-cs"/>
        </a:defRPr>
      </a:lvl6pPr>
      <a:lvl7pPr marL="3656190" algn="l" defTabSz="609365" rtl="0" eaLnBrk="1" latinLnBrk="0" hangingPunct="1">
        <a:defRPr sz="2400" kern="1200">
          <a:solidFill>
            <a:schemeClr val="tx1"/>
          </a:solidFill>
          <a:latin typeface="+mn-lt"/>
          <a:ea typeface="+mn-ea"/>
          <a:cs typeface="+mn-cs"/>
        </a:defRPr>
      </a:lvl7pPr>
      <a:lvl8pPr marL="4265554" algn="l" defTabSz="609365" rtl="0" eaLnBrk="1" latinLnBrk="0" hangingPunct="1">
        <a:defRPr sz="2400" kern="1200">
          <a:solidFill>
            <a:schemeClr val="tx1"/>
          </a:solidFill>
          <a:latin typeface="+mn-lt"/>
          <a:ea typeface="+mn-ea"/>
          <a:cs typeface="+mn-cs"/>
        </a:defRPr>
      </a:lvl8pPr>
      <a:lvl9pPr marL="4874920" algn="l" defTabSz="609365"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4" name="Rectangle 23"/>
          <p:cNvSpPr/>
          <p:nvPr/>
        </p:nvSpPr>
        <p:spPr>
          <a:xfrm>
            <a:off x="-141231" y="6601840"/>
            <a:ext cx="1515301" cy="276987"/>
          </a:xfrm>
          <a:prstGeom prst="rect">
            <a:avLst/>
          </a:prstGeom>
        </p:spPr>
        <p:txBody>
          <a:bodyPr wrap="square" lIns="91427" tIns="45714" rIns="91427" bIns="45714">
            <a:spAutoFit/>
          </a:bodyPr>
          <a:lstStyle/>
          <a:p>
            <a:pPr algn="ctr"/>
            <a:fld id="{74838859-96C6-4195-B61C-5C9EE7AAD6E5}" type="slidenum">
              <a:rPr lang="en-US" sz="1200" smtClean="0"/>
              <a:pPr/>
              <a:t>‹#›</a:t>
            </a:fld>
            <a:endParaRPr lang="en-IN" sz="1200" dirty="0">
              <a:solidFill>
                <a:schemeClr val="tx1">
                  <a:lumMod val="75000"/>
                </a:schemeClr>
              </a:solidFill>
              <a:latin typeface="+mj-lt"/>
            </a:endParaRPr>
          </a:p>
        </p:txBody>
      </p:sp>
      <p:sp>
        <p:nvSpPr>
          <p:cNvPr id="3" name="Title Placeholder 2"/>
          <p:cNvSpPr>
            <a:spLocks noGrp="1"/>
          </p:cNvSpPr>
          <p:nvPr>
            <p:ph type="title"/>
          </p:nvPr>
        </p:nvSpPr>
        <p:spPr>
          <a:xfrm>
            <a:off x="568659" y="56271"/>
            <a:ext cx="10969624" cy="516932"/>
          </a:xfrm>
          <a:prstGeom prst="rect">
            <a:avLst/>
          </a:prstGeom>
        </p:spPr>
        <p:txBody>
          <a:bodyPr vert="horz" lIns="91427" tIns="45714" rIns="91427" bIns="45714" rtlCol="0" anchor="ctr">
            <a:normAutofit/>
          </a:bodyPr>
          <a:lstStyle/>
          <a:p>
            <a:r>
              <a:rPr lang="en-US" dirty="0"/>
              <a:t>Click to edit Master title style</a:t>
            </a:r>
          </a:p>
        </p:txBody>
      </p:sp>
      <p:pic>
        <p:nvPicPr>
          <p:cNvPr id="6" name="Picture 5"/>
          <p:cNvPicPr>
            <a:picLocks noChangeAspect="1"/>
          </p:cNvPicPr>
          <p:nvPr/>
        </p:nvPicPr>
        <p:blipFill>
          <a:blip r:embed="rId7">
            <a:extLst>
              <a:ext uri="{28A0092B-C50C-407E-A947-70E740481C1C}">
                <a14:useLocalDpi xmlns:a14="http://schemas.microsoft.com/office/drawing/2010/main"/>
              </a:ext>
            </a:extLst>
          </a:blip>
          <a:stretch>
            <a:fillRect/>
          </a:stretch>
        </p:blipFill>
        <p:spPr>
          <a:xfrm rot="10800000">
            <a:off x="102278" y="129326"/>
            <a:ext cx="471658" cy="389905"/>
          </a:xfrm>
          <a:prstGeom prst="rect">
            <a:avLst/>
          </a:prstGeom>
        </p:spPr>
      </p:pic>
      <p:sp>
        <p:nvSpPr>
          <p:cNvPr id="9" name="Content Placeholder 3"/>
          <p:cNvSpPr txBox="1">
            <a:spLocks/>
          </p:cNvSpPr>
          <p:nvPr/>
        </p:nvSpPr>
        <p:spPr>
          <a:xfrm>
            <a:off x="568325" y="1028700"/>
            <a:ext cx="10969625" cy="5181600"/>
          </a:xfrm>
          <a:prstGeom prst="rect">
            <a:avLst/>
          </a:prstGeom>
        </p:spPr>
        <p:txBody>
          <a:bodyPr lIns="91427" tIns="45714" rIns="91427" bIns="45714"/>
          <a:lstStyle>
            <a:lvl1pPr marL="457086" indent="-457086" algn="l" defTabSz="609448" rtl="0" eaLnBrk="1" latinLnBrk="0" hangingPunct="1">
              <a:spcBef>
                <a:spcPts val="1200"/>
              </a:spcBef>
              <a:spcAft>
                <a:spcPts val="600"/>
              </a:spcAft>
              <a:buClr>
                <a:srgbClr val="E23827"/>
              </a:buClr>
              <a:buFont typeface="Wingdings" panose="05000000000000000000" pitchFamily="2" charset="2"/>
              <a:buChar char="§"/>
              <a:defRPr sz="2400" kern="1200">
                <a:solidFill>
                  <a:srgbClr val="4B4B4B"/>
                </a:solidFill>
                <a:latin typeface="+mj-lt"/>
                <a:ea typeface="+mn-ea"/>
                <a:cs typeface="+mn-cs"/>
              </a:defRPr>
            </a:lvl1pPr>
            <a:lvl2pPr marL="990352" indent="-380905" algn="l" defTabSz="609448" rtl="0" eaLnBrk="1" latinLnBrk="0" hangingPunct="1">
              <a:spcBef>
                <a:spcPts val="1200"/>
              </a:spcBef>
              <a:spcAft>
                <a:spcPts val="600"/>
              </a:spcAft>
              <a:buClr>
                <a:srgbClr val="E23827"/>
              </a:buClr>
              <a:buFont typeface="Wingdings" panose="05000000000000000000" pitchFamily="2" charset="2"/>
              <a:buChar char="§"/>
              <a:defRPr sz="2000" kern="1200">
                <a:solidFill>
                  <a:srgbClr val="4B4B4B"/>
                </a:solidFill>
                <a:latin typeface="+mj-lt"/>
                <a:ea typeface="+mn-ea"/>
                <a:cs typeface="+mn-cs"/>
              </a:defRPr>
            </a:lvl2pPr>
            <a:lvl3pPr marL="1523619" indent="-304724" algn="l" defTabSz="609448" rtl="0" eaLnBrk="1" latinLnBrk="0" hangingPunct="1">
              <a:spcBef>
                <a:spcPts val="1200"/>
              </a:spcBef>
              <a:spcAft>
                <a:spcPts val="600"/>
              </a:spcAft>
              <a:buClr>
                <a:srgbClr val="E23827"/>
              </a:buClr>
              <a:buFont typeface="Wingdings" panose="05000000000000000000" pitchFamily="2" charset="2"/>
              <a:buChar char="§"/>
              <a:defRPr sz="1600" kern="1200">
                <a:solidFill>
                  <a:srgbClr val="4B4B4B"/>
                </a:solidFill>
                <a:latin typeface="+mj-lt"/>
                <a:ea typeface="+mn-ea"/>
                <a:cs typeface="+mn-cs"/>
              </a:defRPr>
            </a:lvl3pPr>
            <a:lvl4pPr marL="2133067" indent="-304724" algn="l" defTabSz="609448" rtl="0" eaLnBrk="1" latinLnBrk="0" hangingPunct="1">
              <a:spcBef>
                <a:spcPts val="1200"/>
              </a:spcBef>
              <a:spcAft>
                <a:spcPts val="600"/>
              </a:spcAft>
              <a:buClr>
                <a:srgbClr val="E23827"/>
              </a:buClr>
              <a:buFont typeface="Wingdings" panose="05000000000000000000" pitchFamily="2" charset="2"/>
              <a:buChar char="§"/>
              <a:defRPr sz="1400" kern="1200">
                <a:solidFill>
                  <a:srgbClr val="4B4B4B"/>
                </a:solidFill>
                <a:latin typeface="+mj-lt"/>
                <a:ea typeface="+mn-ea"/>
                <a:cs typeface="+mn-cs"/>
              </a:defRPr>
            </a:lvl4pPr>
            <a:lvl5pPr marL="2742514" indent="-304724" algn="l" defTabSz="609448" rtl="0" eaLnBrk="1" latinLnBrk="0" hangingPunct="1">
              <a:spcBef>
                <a:spcPts val="1200"/>
              </a:spcBef>
              <a:spcAft>
                <a:spcPts val="600"/>
              </a:spcAft>
              <a:buClr>
                <a:srgbClr val="E23827"/>
              </a:buClr>
              <a:buFont typeface="Wingdings" panose="05000000000000000000" pitchFamily="2" charset="2"/>
              <a:buChar char="§"/>
              <a:defRPr sz="1400" kern="1200">
                <a:solidFill>
                  <a:srgbClr val="4B4B4B"/>
                </a:solidFill>
                <a:latin typeface="+mj-lt"/>
                <a:ea typeface="+mn-ea"/>
                <a:cs typeface="+mn-cs"/>
              </a:defRPr>
            </a:lvl5pPr>
            <a:lvl6pPr marL="3351962" indent="-304724" algn="l" defTabSz="609448" rtl="0" eaLnBrk="1" latinLnBrk="0" hangingPunct="1">
              <a:spcBef>
                <a:spcPct val="20000"/>
              </a:spcBef>
              <a:buFont typeface="Arial"/>
              <a:buChar char="•"/>
              <a:defRPr sz="2666" kern="1200">
                <a:solidFill>
                  <a:schemeClr val="tx1"/>
                </a:solidFill>
                <a:latin typeface="+mn-lt"/>
                <a:ea typeface="+mn-ea"/>
                <a:cs typeface="+mn-cs"/>
              </a:defRPr>
            </a:lvl6pPr>
            <a:lvl7pPr marL="3961409" indent="-304724" algn="l" defTabSz="609448" rtl="0" eaLnBrk="1" latinLnBrk="0" hangingPunct="1">
              <a:spcBef>
                <a:spcPct val="20000"/>
              </a:spcBef>
              <a:buFont typeface="Arial"/>
              <a:buChar char="•"/>
              <a:defRPr sz="2666" kern="1200">
                <a:solidFill>
                  <a:schemeClr val="tx1"/>
                </a:solidFill>
                <a:latin typeface="+mn-lt"/>
                <a:ea typeface="+mn-ea"/>
                <a:cs typeface="+mn-cs"/>
              </a:defRPr>
            </a:lvl7pPr>
            <a:lvl8pPr marL="4570857" indent="-304724" algn="l" defTabSz="609448" rtl="0" eaLnBrk="1" latinLnBrk="0" hangingPunct="1">
              <a:spcBef>
                <a:spcPct val="20000"/>
              </a:spcBef>
              <a:buFont typeface="Arial"/>
              <a:buChar char="•"/>
              <a:defRPr sz="2666" kern="1200">
                <a:solidFill>
                  <a:schemeClr val="tx1"/>
                </a:solidFill>
                <a:latin typeface="+mn-lt"/>
                <a:ea typeface="+mn-ea"/>
                <a:cs typeface="+mn-cs"/>
              </a:defRPr>
            </a:lvl8pPr>
            <a:lvl9pPr marL="5180305" indent="-304724" algn="l" defTabSz="609448" rtl="0" eaLnBrk="1" latinLnBrk="0" hangingPunct="1">
              <a:spcBef>
                <a:spcPct val="20000"/>
              </a:spcBef>
              <a:buFont typeface="Arial"/>
              <a:buChar char="•"/>
              <a:defRPr sz="2666"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69098412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6" r:id="rId4"/>
    <p:sldLayoutId id="2147483697" r:id="rId5"/>
  </p:sldLayoutIdLst>
  <p:hf hdr="0" ftr="0" dt="0"/>
  <p:txStyles>
    <p:titleStyle>
      <a:lvl1pPr algn="l" defTabSz="609365" rtl="0" eaLnBrk="1" latinLnBrk="0" hangingPunct="1">
        <a:spcBef>
          <a:spcPct val="0"/>
        </a:spcBef>
        <a:buNone/>
        <a:defRPr lang="en-US" sz="2800" b="0" kern="1200" baseline="0" dirty="0">
          <a:solidFill>
            <a:schemeClr val="accent2"/>
          </a:solidFill>
          <a:latin typeface="+mj-lt"/>
          <a:ea typeface="Tahoma" panose="020B0604030504040204" pitchFamily="34" charset="0"/>
          <a:cs typeface="Tahoma" panose="020B0604030504040204" pitchFamily="34" charset="0"/>
        </a:defRPr>
      </a:lvl1pPr>
    </p:titleStyle>
    <p:bodyStyle>
      <a:lvl1pPr marL="457025" indent="-457025" algn="l" defTabSz="609365" rtl="0" eaLnBrk="1" latinLnBrk="0" hangingPunct="1">
        <a:spcBef>
          <a:spcPts val="1200"/>
        </a:spcBef>
        <a:spcAft>
          <a:spcPts val="600"/>
        </a:spcAft>
        <a:buFont typeface="Wingdings" panose="05000000000000000000" pitchFamily="2" charset="2"/>
        <a:buChar char="§"/>
        <a:defRPr sz="2400" kern="1200">
          <a:solidFill>
            <a:srgbClr val="4B4B4B"/>
          </a:solidFill>
          <a:latin typeface="+mj-lt"/>
          <a:ea typeface="+mn-ea"/>
          <a:cs typeface="+mn-cs"/>
        </a:defRPr>
      </a:lvl1pPr>
      <a:lvl2pPr marL="990217" indent="-380854" algn="l" defTabSz="609365" rtl="0" eaLnBrk="1" latinLnBrk="0" hangingPunct="1">
        <a:spcBef>
          <a:spcPts val="1200"/>
        </a:spcBef>
        <a:spcAft>
          <a:spcPts val="600"/>
        </a:spcAft>
        <a:buFont typeface="Wingdings" panose="05000000000000000000" pitchFamily="2" charset="2"/>
        <a:buChar char="§"/>
        <a:defRPr sz="2100" kern="1200">
          <a:solidFill>
            <a:srgbClr val="4B4B4B"/>
          </a:solidFill>
          <a:latin typeface="+mj-lt"/>
          <a:ea typeface="+mn-ea"/>
          <a:cs typeface="+mn-cs"/>
        </a:defRPr>
      </a:lvl2pPr>
      <a:lvl3pPr marL="1523412" indent="-304683" algn="l" defTabSz="609365" rtl="0" eaLnBrk="1" latinLnBrk="0" hangingPunct="1">
        <a:spcBef>
          <a:spcPts val="1200"/>
        </a:spcBef>
        <a:spcAft>
          <a:spcPts val="600"/>
        </a:spcAft>
        <a:buFont typeface="Wingdings" panose="05000000000000000000" pitchFamily="2" charset="2"/>
        <a:buChar char="§"/>
        <a:defRPr sz="1500" kern="1200">
          <a:solidFill>
            <a:srgbClr val="4B4B4B"/>
          </a:solidFill>
          <a:latin typeface="+mj-lt"/>
          <a:ea typeface="+mn-ea"/>
          <a:cs typeface="+mn-cs"/>
        </a:defRPr>
      </a:lvl3pPr>
      <a:lvl4pPr marL="2132778" indent="-304683" algn="l" defTabSz="609365" rtl="0" eaLnBrk="1" latinLnBrk="0" hangingPunct="1">
        <a:spcBef>
          <a:spcPts val="1200"/>
        </a:spcBef>
        <a:spcAft>
          <a:spcPts val="600"/>
        </a:spcAft>
        <a:buFont typeface="Wingdings" panose="05000000000000000000" pitchFamily="2" charset="2"/>
        <a:buChar char="§"/>
        <a:defRPr sz="1400" kern="1200">
          <a:solidFill>
            <a:srgbClr val="4B4B4B"/>
          </a:solidFill>
          <a:latin typeface="+mj-lt"/>
          <a:ea typeface="+mn-ea"/>
          <a:cs typeface="+mn-cs"/>
        </a:defRPr>
      </a:lvl4pPr>
      <a:lvl5pPr marL="2742142" indent="-304683" algn="l" defTabSz="609365" rtl="0" eaLnBrk="1" latinLnBrk="0" hangingPunct="1">
        <a:spcBef>
          <a:spcPts val="1200"/>
        </a:spcBef>
        <a:spcAft>
          <a:spcPts val="600"/>
        </a:spcAft>
        <a:buFont typeface="Wingdings" panose="05000000000000000000" pitchFamily="2" charset="2"/>
        <a:buChar char="§"/>
        <a:defRPr sz="1400" kern="1200">
          <a:solidFill>
            <a:srgbClr val="4B4B4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365" rtl="0" eaLnBrk="1" latinLnBrk="0" hangingPunct="1">
        <a:defRPr sz="2400" kern="1200">
          <a:solidFill>
            <a:schemeClr val="tx1"/>
          </a:solidFill>
          <a:latin typeface="+mn-lt"/>
          <a:ea typeface="+mn-ea"/>
          <a:cs typeface="+mn-cs"/>
        </a:defRPr>
      </a:lvl1pPr>
      <a:lvl2pPr marL="609365" algn="l" defTabSz="609365" rtl="0" eaLnBrk="1" latinLnBrk="0" hangingPunct="1">
        <a:defRPr sz="2400" kern="1200">
          <a:solidFill>
            <a:schemeClr val="tx1"/>
          </a:solidFill>
          <a:latin typeface="+mn-lt"/>
          <a:ea typeface="+mn-ea"/>
          <a:cs typeface="+mn-cs"/>
        </a:defRPr>
      </a:lvl2pPr>
      <a:lvl3pPr marL="1218729" algn="l" defTabSz="609365" rtl="0" eaLnBrk="1" latinLnBrk="0" hangingPunct="1">
        <a:defRPr sz="2400" kern="1200">
          <a:solidFill>
            <a:schemeClr val="tx1"/>
          </a:solidFill>
          <a:latin typeface="+mn-lt"/>
          <a:ea typeface="+mn-ea"/>
          <a:cs typeface="+mn-cs"/>
        </a:defRPr>
      </a:lvl3pPr>
      <a:lvl4pPr marL="1828095" algn="l" defTabSz="609365" rtl="0" eaLnBrk="1" latinLnBrk="0" hangingPunct="1">
        <a:defRPr sz="2400" kern="1200">
          <a:solidFill>
            <a:schemeClr val="tx1"/>
          </a:solidFill>
          <a:latin typeface="+mn-lt"/>
          <a:ea typeface="+mn-ea"/>
          <a:cs typeface="+mn-cs"/>
        </a:defRPr>
      </a:lvl4pPr>
      <a:lvl5pPr marL="2437459" algn="l" defTabSz="609365" rtl="0" eaLnBrk="1" latinLnBrk="0" hangingPunct="1">
        <a:defRPr sz="2400" kern="1200">
          <a:solidFill>
            <a:schemeClr val="tx1"/>
          </a:solidFill>
          <a:latin typeface="+mn-lt"/>
          <a:ea typeface="+mn-ea"/>
          <a:cs typeface="+mn-cs"/>
        </a:defRPr>
      </a:lvl5pPr>
      <a:lvl6pPr marL="3046825" algn="l" defTabSz="609365" rtl="0" eaLnBrk="1" latinLnBrk="0" hangingPunct="1">
        <a:defRPr sz="2400" kern="1200">
          <a:solidFill>
            <a:schemeClr val="tx1"/>
          </a:solidFill>
          <a:latin typeface="+mn-lt"/>
          <a:ea typeface="+mn-ea"/>
          <a:cs typeface="+mn-cs"/>
        </a:defRPr>
      </a:lvl6pPr>
      <a:lvl7pPr marL="3656190" algn="l" defTabSz="609365" rtl="0" eaLnBrk="1" latinLnBrk="0" hangingPunct="1">
        <a:defRPr sz="2400" kern="1200">
          <a:solidFill>
            <a:schemeClr val="tx1"/>
          </a:solidFill>
          <a:latin typeface="+mn-lt"/>
          <a:ea typeface="+mn-ea"/>
          <a:cs typeface="+mn-cs"/>
        </a:defRPr>
      </a:lvl7pPr>
      <a:lvl8pPr marL="4265554" algn="l" defTabSz="609365" rtl="0" eaLnBrk="1" latinLnBrk="0" hangingPunct="1">
        <a:defRPr sz="2400" kern="1200">
          <a:solidFill>
            <a:schemeClr val="tx1"/>
          </a:solidFill>
          <a:latin typeface="+mn-lt"/>
          <a:ea typeface="+mn-ea"/>
          <a:cs typeface="+mn-cs"/>
        </a:defRPr>
      </a:lvl8pPr>
      <a:lvl9pPr marL="4874920" algn="l" defTabSz="609365"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0.png"/><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png"/><Relationship Id="rId1" Type="http://schemas.openxmlformats.org/officeDocument/2006/relationships/slideLayout" Target="../slideLayouts/slideLayout1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webutech/Java_Track/blob/master/STSWS/ClassObjectDemo/src/Dog.java" TargetMode="Externa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webutech/Java_Track/blob/master/STSWS/ClassObjectDemo/src/Dog.java" TargetMode="Externa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2.xml"/><Relationship Id="rId4" Type="http://schemas.openxmlformats.org/officeDocument/2006/relationships/hyperlink" Target="https://github.com/webutech/Java_Track/tree/master/STSWS/InheritanceDemo"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12.xml"/><Relationship Id="rId4" Type="http://schemas.openxmlformats.org/officeDocument/2006/relationships/hyperlink" Target="https://github.com/webutech/Java_Track/tree/master/STSWS/PolymorphismDemo"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webutech/Java_Track/tree/master/STSWS/AbstractionDemo" TargetMode="External"/><Relationship Id="rId2" Type="http://schemas.openxmlformats.org/officeDocument/2006/relationships/slide" Target="slide9.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image" Target="../media/image7.e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5486403" y="1302327"/>
            <a:ext cx="6766220" cy="1071276"/>
          </a:xfrm>
        </p:spPr>
        <p:txBody>
          <a:bodyPr>
            <a:noAutofit/>
          </a:bodyPr>
          <a:lstStyle/>
          <a:p>
            <a:r>
              <a:rPr lang="en-IN" sz="2400" b="0" dirty="0">
                <a:solidFill>
                  <a:srgbClr val="005BA1"/>
                </a:solidFill>
                <a:ea typeface="+mn-ea"/>
                <a:cs typeface="+mn-cs"/>
              </a:rPr>
              <a:t>Object Oriented Analysis and Design</a:t>
            </a:r>
            <a:endParaRPr lang="en-US" dirty="0">
              <a:solidFill>
                <a:srgbClr val="005BA1"/>
              </a:solidFill>
            </a:endParaRPr>
          </a:p>
        </p:txBody>
      </p:sp>
      <p:sp>
        <p:nvSpPr>
          <p:cNvPr id="3" name="TextBox 2"/>
          <p:cNvSpPr txBox="1"/>
          <p:nvPr/>
        </p:nvSpPr>
        <p:spPr>
          <a:xfrm>
            <a:off x="7014177" y="4321646"/>
            <a:ext cx="1461294" cy="338554"/>
          </a:xfrm>
          <a:prstGeom prst="rect">
            <a:avLst/>
          </a:prstGeom>
          <a:noFill/>
        </p:spPr>
        <p:txBody>
          <a:bodyPr wrap="square" rtlCol="0">
            <a:spAutoFit/>
          </a:bodyPr>
          <a:lstStyle/>
          <a:p>
            <a:r>
              <a:rPr lang="en-IN" sz="1600" b="1" dirty="0">
                <a:solidFill>
                  <a:srgbClr val="005BA1"/>
                </a:solidFill>
              </a:rPr>
              <a:t>Prepared by:</a:t>
            </a:r>
          </a:p>
        </p:txBody>
      </p:sp>
      <p:sp>
        <p:nvSpPr>
          <p:cNvPr id="5" name="TextBox 4"/>
          <p:cNvSpPr txBox="1"/>
          <p:nvPr/>
        </p:nvSpPr>
        <p:spPr>
          <a:xfrm>
            <a:off x="8349825" y="4324068"/>
            <a:ext cx="3434344" cy="584775"/>
          </a:xfrm>
          <a:prstGeom prst="rect">
            <a:avLst/>
          </a:prstGeom>
          <a:noFill/>
        </p:spPr>
        <p:txBody>
          <a:bodyPr wrap="square" rtlCol="0">
            <a:spAutoFit/>
          </a:bodyPr>
          <a:lstStyle/>
          <a:p>
            <a:r>
              <a:rPr lang="en-IN" sz="1600" dirty="0">
                <a:solidFill>
                  <a:srgbClr val="005BA1"/>
                </a:solidFill>
              </a:rPr>
              <a:t>Pankaj Sharma</a:t>
            </a:r>
            <a:br>
              <a:rPr lang="en-IN" sz="1600" dirty="0">
                <a:solidFill>
                  <a:srgbClr val="005BA1"/>
                </a:solidFill>
              </a:rPr>
            </a:br>
            <a:endParaRPr lang="en-IN" sz="1600" dirty="0">
              <a:solidFill>
                <a:srgbClr val="005BA1"/>
              </a:solidFill>
            </a:endParaRPr>
          </a:p>
        </p:txBody>
      </p:sp>
    </p:spTree>
    <p:extLst>
      <p:ext uri="{BB962C8B-B14F-4D97-AF65-F5344CB8AC3E}">
        <p14:creationId xmlns:p14="http://schemas.microsoft.com/office/powerpoint/2010/main" val="297962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a:bodyPr>
          <a:lstStyle/>
          <a:p>
            <a:r>
              <a:rPr lang="en-IN" b="1" dirty="0"/>
              <a:t>Problem with procedural languages</a:t>
            </a:r>
          </a:p>
        </p:txBody>
      </p:sp>
      <p:pic>
        <p:nvPicPr>
          <p:cNvPr id="2" name="Picture 1">
            <a:extLst>
              <a:ext uri="{FF2B5EF4-FFF2-40B4-BE49-F238E27FC236}">
                <a16:creationId xmlns:a16="http://schemas.microsoft.com/office/drawing/2014/main" id="{578ECAF1-525A-41E9-AA9F-6E0F62FC8E64}"/>
              </a:ext>
            </a:extLst>
          </p:cNvPr>
          <p:cNvPicPr>
            <a:picLocks noChangeAspect="1"/>
          </p:cNvPicPr>
          <p:nvPr/>
        </p:nvPicPr>
        <p:blipFill>
          <a:blip r:embed="rId2"/>
          <a:stretch>
            <a:fillRect/>
          </a:stretch>
        </p:blipFill>
        <p:spPr>
          <a:xfrm>
            <a:off x="647410" y="1059439"/>
            <a:ext cx="6667942" cy="3277034"/>
          </a:xfrm>
          <a:prstGeom prst="rect">
            <a:avLst/>
          </a:prstGeom>
        </p:spPr>
      </p:pic>
      <p:pic>
        <p:nvPicPr>
          <p:cNvPr id="3" name="Picture 2">
            <a:extLst>
              <a:ext uri="{FF2B5EF4-FFF2-40B4-BE49-F238E27FC236}">
                <a16:creationId xmlns:a16="http://schemas.microsoft.com/office/drawing/2014/main" id="{963A936B-5D2A-4716-8FAF-EB3EDCC03231}"/>
              </a:ext>
            </a:extLst>
          </p:cNvPr>
          <p:cNvPicPr>
            <a:picLocks noChangeAspect="1"/>
          </p:cNvPicPr>
          <p:nvPr/>
        </p:nvPicPr>
        <p:blipFill>
          <a:blip r:embed="rId3"/>
          <a:stretch>
            <a:fillRect/>
          </a:stretch>
        </p:blipFill>
        <p:spPr>
          <a:xfrm>
            <a:off x="5777922" y="3013797"/>
            <a:ext cx="4945496" cy="2889632"/>
          </a:xfrm>
          <a:prstGeom prst="rect">
            <a:avLst/>
          </a:prstGeom>
        </p:spPr>
      </p:pic>
      <p:sp>
        <p:nvSpPr>
          <p:cNvPr id="4" name="TextBox 3">
            <a:extLst>
              <a:ext uri="{FF2B5EF4-FFF2-40B4-BE49-F238E27FC236}">
                <a16:creationId xmlns:a16="http://schemas.microsoft.com/office/drawing/2014/main" id="{E8D62749-ACE6-43FF-B421-E9CFDF2DAF8C}"/>
              </a:ext>
            </a:extLst>
          </p:cNvPr>
          <p:cNvSpPr txBox="1"/>
          <p:nvPr/>
        </p:nvSpPr>
        <p:spPr>
          <a:xfrm>
            <a:off x="1108364" y="4710545"/>
            <a:ext cx="4669558" cy="923330"/>
          </a:xfrm>
          <a:prstGeom prst="rect">
            <a:avLst/>
          </a:prstGeom>
          <a:noFill/>
        </p:spPr>
        <p:txBody>
          <a:bodyPr wrap="square" rtlCol="0">
            <a:spAutoFit/>
          </a:bodyPr>
          <a:lstStyle/>
          <a:p>
            <a:r>
              <a:rPr lang="en-IN" sz="1800" dirty="0"/>
              <a:t>Compiler has no way of knowing about the structure which is going to allow different functions. </a:t>
            </a:r>
          </a:p>
        </p:txBody>
      </p:sp>
    </p:spTree>
    <p:extLst>
      <p:ext uri="{BB962C8B-B14F-4D97-AF65-F5344CB8AC3E}">
        <p14:creationId xmlns:p14="http://schemas.microsoft.com/office/powerpoint/2010/main" val="338706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a:bodyPr>
          <a:lstStyle/>
          <a:p>
            <a:r>
              <a:rPr lang="en-IN" b="1" dirty="0"/>
              <a:t>The story of object oriented programming</a:t>
            </a:r>
          </a:p>
        </p:txBody>
      </p:sp>
      <p:sp>
        <p:nvSpPr>
          <p:cNvPr id="11" name="TextBox 10">
            <a:extLst>
              <a:ext uri="{FF2B5EF4-FFF2-40B4-BE49-F238E27FC236}">
                <a16:creationId xmlns:a16="http://schemas.microsoft.com/office/drawing/2014/main" id="{2D0DC6DD-F0A6-4ECA-ADFB-8A1132796950}"/>
              </a:ext>
            </a:extLst>
          </p:cNvPr>
          <p:cNvSpPr txBox="1"/>
          <p:nvPr/>
        </p:nvSpPr>
        <p:spPr>
          <a:xfrm>
            <a:off x="539123" y="1108533"/>
            <a:ext cx="10070824" cy="1754326"/>
          </a:xfrm>
          <a:prstGeom prst="rect">
            <a:avLst/>
          </a:prstGeom>
          <a:noFill/>
        </p:spPr>
        <p:txBody>
          <a:bodyPr wrap="square" rtlCol="0">
            <a:spAutoFit/>
          </a:bodyPr>
          <a:lstStyle/>
          <a:p>
            <a:r>
              <a:rPr lang="en-IN" sz="1800" dirty="0"/>
              <a:t>In object oriented programming, program will be….</a:t>
            </a:r>
          </a:p>
          <a:p>
            <a:endParaRPr lang="en-IN" sz="1800" dirty="0"/>
          </a:p>
          <a:p>
            <a:pPr marL="285750" indent="-285750">
              <a:buFont typeface="Arial" panose="020B0604020202020204" pitchFamily="34" charset="0"/>
              <a:buChar char="•"/>
            </a:pPr>
            <a:r>
              <a:rPr lang="en-IN" sz="1800" dirty="0"/>
              <a:t>Split into several small, manageable, reusable programs.</a:t>
            </a:r>
          </a:p>
          <a:p>
            <a:endParaRPr lang="en-IN" sz="1800" dirty="0"/>
          </a:p>
          <a:p>
            <a:pPr marL="285750" indent="-285750">
              <a:buFont typeface="Arial" panose="020B0604020202020204" pitchFamily="34" charset="0"/>
              <a:buChar char="•"/>
            </a:pPr>
            <a:r>
              <a:rPr lang="en-IN" sz="1800" dirty="0"/>
              <a:t>Each small program has its own identity, data, logic and how it’s going to communicate with rest of the other programs. </a:t>
            </a:r>
          </a:p>
        </p:txBody>
      </p:sp>
    </p:spTree>
    <p:extLst>
      <p:ext uri="{BB962C8B-B14F-4D97-AF65-F5344CB8AC3E}">
        <p14:creationId xmlns:p14="http://schemas.microsoft.com/office/powerpoint/2010/main" val="225006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fontScale="90000"/>
          </a:bodyPr>
          <a:lstStyle/>
          <a:p>
            <a:r>
              <a:rPr lang="en-IN" b="1" dirty="0"/>
              <a:t>The story of object oriented programming – Practical case</a:t>
            </a:r>
          </a:p>
        </p:txBody>
      </p:sp>
      <p:sp>
        <p:nvSpPr>
          <p:cNvPr id="4" name="TextBox 3">
            <a:extLst>
              <a:ext uri="{FF2B5EF4-FFF2-40B4-BE49-F238E27FC236}">
                <a16:creationId xmlns:a16="http://schemas.microsoft.com/office/drawing/2014/main" id="{9C79D58F-9365-4515-8166-CC1459B357A7}"/>
              </a:ext>
            </a:extLst>
          </p:cNvPr>
          <p:cNvSpPr txBox="1"/>
          <p:nvPr/>
        </p:nvSpPr>
        <p:spPr>
          <a:xfrm>
            <a:off x="2520459" y="1198037"/>
            <a:ext cx="6488876" cy="1015663"/>
          </a:xfrm>
          <a:prstGeom prst="rect">
            <a:avLst/>
          </a:prstGeom>
          <a:noFill/>
        </p:spPr>
        <p:txBody>
          <a:bodyPr wrap="square" rtlCol="0">
            <a:spAutoFit/>
          </a:bodyPr>
          <a:lstStyle/>
          <a:p>
            <a:r>
              <a:rPr lang="en-IN" sz="2000" dirty="0" err="1">
                <a:latin typeface="Times New Roman" panose="02020603050405020304" pitchFamily="18" charset="0"/>
                <a:cs typeface="Times New Roman" panose="02020603050405020304" pitchFamily="18" charset="0"/>
              </a:rPr>
              <a:t>Abhinav</a:t>
            </a:r>
            <a:r>
              <a:rPr lang="en-IN" sz="2000" dirty="0">
                <a:latin typeface="Times New Roman" panose="02020603050405020304" pitchFamily="18" charset="0"/>
                <a:cs typeface="Times New Roman" panose="02020603050405020304" pitchFamily="18" charset="0"/>
              </a:rPr>
              <a:t> is a project manager, and once he gave the same specification to two of his programmers, Rajesh and Dinesh. He gave both of them a dead line to complete that</a:t>
            </a:r>
          </a:p>
        </p:txBody>
      </p:sp>
      <p:pic>
        <p:nvPicPr>
          <p:cNvPr id="5" name="Picture 4">
            <a:extLst>
              <a:ext uri="{FF2B5EF4-FFF2-40B4-BE49-F238E27FC236}">
                <a16:creationId xmlns:a16="http://schemas.microsoft.com/office/drawing/2014/main" id="{FCFCB7A5-7AB5-404E-9891-5334DC6AFB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357" y="1365730"/>
            <a:ext cx="1718661" cy="1718661"/>
          </a:xfrm>
          <a:prstGeom prst="rect">
            <a:avLst/>
          </a:prstGeom>
        </p:spPr>
      </p:pic>
      <p:pic>
        <p:nvPicPr>
          <p:cNvPr id="7" name="Picture 2">
            <a:extLst>
              <a:ext uri="{FF2B5EF4-FFF2-40B4-BE49-F238E27FC236}">
                <a16:creationId xmlns:a16="http://schemas.microsoft.com/office/drawing/2014/main" id="{E40084F8-8E6F-48A7-8E1D-044AC00B83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110333">
            <a:off x="2637340" y="2633354"/>
            <a:ext cx="3208918" cy="2325424"/>
          </a:xfrm>
          <a:prstGeom prst="rect">
            <a:avLst/>
          </a:prstGeom>
          <a:noFill/>
          <a:ln>
            <a:noFill/>
          </a:ln>
          <a:effectLst>
            <a:glow rad="63500">
              <a:schemeClr val="tx1">
                <a:lumMod val="65000"/>
                <a:lumOff val="35000"/>
                <a:alpha val="40000"/>
              </a:schemeClr>
            </a:glow>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a:extLst>
              <a:ext uri="{FF2B5EF4-FFF2-40B4-BE49-F238E27FC236}">
                <a16:creationId xmlns:a16="http://schemas.microsoft.com/office/drawing/2014/main" id="{C613713F-1FD7-4FA4-8520-C335FE1104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31104" y="2226346"/>
            <a:ext cx="1440160" cy="1716090"/>
          </a:xfrm>
          <a:prstGeom prst="rect">
            <a:avLst/>
          </a:prstGeom>
        </p:spPr>
      </p:pic>
      <p:pic>
        <p:nvPicPr>
          <p:cNvPr id="9" name="Picture 8">
            <a:extLst>
              <a:ext uri="{FF2B5EF4-FFF2-40B4-BE49-F238E27FC236}">
                <a16:creationId xmlns:a16="http://schemas.microsoft.com/office/drawing/2014/main" id="{BBF58D59-B37C-4C03-A4DF-669D4F1EE59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04957" y="4269223"/>
            <a:ext cx="1899530" cy="1811090"/>
          </a:xfrm>
          <a:prstGeom prst="rect">
            <a:avLst/>
          </a:prstGeom>
        </p:spPr>
      </p:pic>
      <p:sp>
        <p:nvSpPr>
          <p:cNvPr id="10" name="TextBox 9">
            <a:extLst>
              <a:ext uri="{FF2B5EF4-FFF2-40B4-BE49-F238E27FC236}">
                <a16:creationId xmlns:a16="http://schemas.microsoft.com/office/drawing/2014/main" id="{C9BBFB67-6A25-4B3D-A480-759791F72882}"/>
              </a:ext>
            </a:extLst>
          </p:cNvPr>
          <p:cNvSpPr txBox="1"/>
          <p:nvPr/>
        </p:nvSpPr>
        <p:spPr>
          <a:xfrm>
            <a:off x="8465197" y="3917658"/>
            <a:ext cx="1213331" cy="1138773"/>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Rajesh</a:t>
            </a:r>
          </a:p>
          <a:p>
            <a:r>
              <a:rPr lang="en-IN" sz="1600" dirty="0">
                <a:latin typeface="Times New Roman" panose="02020603050405020304" pitchFamily="18" charset="0"/>
                <a:cs typeface="Times New Roman" panose="02020603050405020304" pitchFamily="18" charset="0"/>
              </a:rPr>
              <a:t>Expert in:</a:t>
            </a:r>
          </a:p>
          <a:p>
            <a:r>
              <a:rPr lang="en-IN" sz="1200" dirty="0">
                <a:latin typeface="Times New Roman" panose="02020603050405020304" pitchFamily="18" charset="0"/>
                <a:cs typeface="Times New Roman" panose="02020603050405020304" pitchFamily="18" charset="0"/>
              </a:rPr>
              <a:t>Procedure Oriented Programming</a:t>
            </a:r>
            <a:endParaRPr lang="en-IN" sz="1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E5D3340-7816-4148-AC47-3B0220FBDCFB}"/>
              </a:ext>
            </a:extLst>
          </p:cNvPr>
          <p:cNvSpPr txBox="1"/>
          <p:nvPr/>
        </p:nvSpPr>
        <p:spPr>
          <a:xfrm>
            <a:off x="5152829" y="5056431"/>
            <a:ext cx="1224136" cy="86177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Dinesh</a:t>
            </a:r>
          </a:p>
          <a:p>
            <a:r>
              <a:rPr lang="en-IN" sz="1600" dirty="0">
                <a:latin typeface="Times New Roman" panose="02020603050405020304" pitchFamily="18" charset="0"/>
                <a:cs typeface="Times New Roman" panose="02020603050405020304" pitchFamily="18" charset="0"/>
              </a:rPr>
              <a:t>Expert in:</a:t>
            </a:r>
          </a:p>
          <a:p>
            <a:r>
              <a:rPr lang="en-IN" sz="1600" dirty="0">
                <a:latin typeface="Times New Roman" panose="02020603050405020304" pitchFamily="18" charset="0"/>
                <a:cs typeface="Times New Roman" panose="02020603050405020304" pitchFamily="18" charset="0"/>
              </a:rPr>
              <a:t>OOPs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149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a:bodyPr>
          <a:lstStyle/>
          <a:p>
            <a:r>
              <a:rPr lang="en-IN" b="1" dirty="0"/>
              <a:t>The story of object oriented programming</a:t>
            </a:r>
          </a:p>
        </p:txBody>
      </p:sp>
      <p:sp>
        <p:nvSpPr>
          <p:cNvPr id="11" name="TextBox 10">
            <a:extLst>
              <a:ext uri="{FF2B5EF4-FFF2-40B4-BE49-F238E27FC236}">
                <a16:creationId xmlns:a16="http://schemas.microsoft.com/office/drawing/2014/main" id="{96B3C611-3737-46DE-89A7-3C8E04462D74}"/>
              </a:ext>
            </a:extLst>
          </p:cNvPr>
          <p:cNvSpPr txBox="1"/>
          <p:nvPr/>
        </p:nvSpPr>
        <p:spPr>
          <a:xfrm>
            <a:off x="1650831" y="1196752"/>
            <a:ext cx="8496944"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Rajesh and Dinesh went in their Cubical and started to create application structure with their know how. </a:t>
            </a:r>
          </a:p>
        </p:txBody>
      </p:sp>
      <p:pic>
        <p:nvPicPr>
          <p:cNvPr id="13" name="Picture 12">
            <a:extLst>
              <a:ext uri="{FF2B5EF4-FFF2-40B4-BE49-F238E27FC236}">
                <a16:creationId xmlns:a16="http://schemas.microsoft.com/office/drawing/2014/main" id="{9E626371-830E-4A56-AF94-64213EF87C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6815" y="1772816"/>
            <a:ext cx="1152128" cy="1372872"/>
          </a:xfrm>
          <a:prstGeom prst="rect">
            <a:avLst/>
          </a:prstGeom>
        </p:spPr>
      </p:pic>
      <p:pic>
        <p:nvPicPr>
          <p:cNvPr id="14" name="Picture 13">
            <a:extLst>
              <a:ext uri="{FF2B5EF4-FFF2-40B4-BE49-F238E27FC236}">
                <a16:creationId xmlns:a16="http://schemas.microsoft.com/office/drawing/2014/main" id="{A18F5F30-3B1B-4547-8667-BD9FBA844C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98148" y="1843083"/>
            <a:ext cx="1008112" cy="961175"/>
          </a:xfrm>
          <a:prstGeom prst="rect">
            <a:avLst/>
          </a:prstGeom>
        </p:spPr>
      </p:pic>
      <p:cxnSp>
        <p:nvCxnSpPr>
          <p:cNvPr id="15" name="Straight Connector 14">
            <a:extLst>
              <a:ext uri="{FF2B5EF4-FFF2-40B4-BE49-F238E27FC236}">
                <a16:creationId xmlns:a16="http://schemas.microsoft.com/office/drawing/2014/main" id="{C39648FD-8BEC-48CD-8348-23A5E6283DE5}"/>
              </a:ext>
            </a:extLst>
          </p:cNvPr>
          <p:cNvCxnSpPr/>
          <p:nvPr/>
        </p:nvCxnSpPr>
        <p:spPr>
          <a:xfrm>
            <a:off x="5899303" y="1891225"/>
            <a:ext cx="0" cy="4322221"/>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A653676-3227-4510-8851-D6B4DC672A63}"/>
              </a:ext>
            </a:extLst>
          </p:cNvPr>
          <p:cNvSpPr txBox="1"/>
          <p:nvPr/>
        </p:nvSpPr>
        <p:spPr>
          <a:xfrm>
            <a:off x="1512017" y="3156191"/>
            <a:ext cx="4248472" cy="2862322"/>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move(</a:t>
            </a:r>
            <a:r>
              <a:rPr lang="en-IN" sz="2000" dirty="0" err="1">
                <a:latin typeface="Times New Roman" panose="02020603050405020304" pitchFamily="18" charset="0"/>
                <a:cs typeface="Times New Roman" panose="02020603050405020304" pitchFamily="18" charset="0"/>
              </a:rPr>
              <a:t>ToyType</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 toy is moving</a:t>
            </a:r>
          </a:p>
          <a:p>
            <a:r>
              <a:rPr lang="en-IN" sz="20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dirty="0" err="1">
                <a:latin typeface="Times New Roman" panose="02020603050405020304" pitchFamily="18" charset="0"/>
                <a:cs typeface="Times New Roman" panose="02020603050405020304" pitchFamily="18" charset="0"/>
              </a:rPr>
              <a:t>makeSound</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ToyType</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 use </a:t>
            </a:r>
            <a:r>
              <a:rPr lang="en-IN" sz="2000" dirty="0" err="1">
                <a:latin typeface="Times New Roman" panose="02020603050405020304" pitchFamily="18" charset="0"/>
                <a:cs typeface="Times New Roman" panose="02020603050405020304" pitchFamily="18" charset="0"/>
              </a:rPr>
              <a:t>toytype</a:t>
            </a:r>
            <a:r>
              <a:rPr lang="en-IN" sz="2000" dirty="0">
                <a:latin typeface="Times New Roman" panose="02020603050405020304" pitchFamily="18" charset="0"/>
                <a:cs typeface="Times New Roman" panose="02020603050405020304" pitchFamily="18" charset="0"/>
              </a:rPr>
              <a:t> to make the toy specific       </a:t>
            </a:r>
          </a:p>
          <a:p>
            <a:r>
              <a:rPr lang="en-IN" sz="2000" dirty="0">
                <a:latin typeface="Times New Roman" panose="02020603050405020304" pitchFamily="18" charset="0"/>
                <a:cs typeface="Times New Roman" panose="02020603050405020304" pitchFamily="18" charset="0"/>
              </a:rPr>
              <a:t>   //sound</a:t>
            </a:r>
          </a:p>
          <a:p>
            <a:r>
              <a:rPr lang="en-IN" sz="2000" dirty="0">
                <a:latin typeface="Times New Roman" panose="02020603050405020304" pitchFamily="18" charset="0"/>
                <a:cs typeface="Times New Roman" panose="02020603050405020304" pitchFamily="18" charset="0"/>
              </a:rPr>
              <a:t>}</a:t>
            </a:r>
          </a:p>
        </p:txBody>
      </p:sp>
      <p:pic>
        <p:nvPicPr>
          <p:cNvPr id="17" name="Picture 2">
            <a:extLst>
              <a:ext uri="{FF2B5EF4-FFF2-40B4-BE49-F238E27FC236}">
                <a16:creationId xmlns:a16="http://schemas.microsoft.com/office/drawing/2014/main" id="{8CD396C7-277E-41B9-B80F-2305B378EE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3319" y="2804258"/>
            <a:ext cx="1493251" cy="1479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3">
            <a:extLst>
              <a:ext uri="{FF2B5EF4-FFF2-40B4-BE49-F238E27FC236}">
                <a16:creationId xmlns:a16="http://schemas.microsoft.com/office/drawing/2014/main" id="{24F77948-7413-464A-9D8E-1FE9EC0231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9609" y="3156191"/>
            <a:ext cx="1459340" cy="1479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4">
            <a:extLst>
              <a:ext uri="{FF2B5EF4-FFF2-40B4-BE49-F238E27FC236}">
                <a16:creationId xmlns:a16="http://schemas.microsoft.com/office/drawing/2014/main" id="{DEF6060C-220A-4BB0-9A0C-2AC4EE2274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7987" y="3494049"/>
            <a:ext cx="1445198" cy="1472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4731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a:bodyPr>
          <a:lstStyle/>
          <a:p>
            <a:r>
              <a:rPr lang="en-IN" b="1" dirty="0"/>
              <a:t>The story of object oriented programming </a:t>
            </a:r>
          </a:p>
        </p:txBody>
      </p:sp>
      <p:sp>
        <p:nvSpPr>
          <p:cNvPr id="12" name="TextBox 11">
            <a:extLst>
              <a:ext uri="{FF2B5EF4-FFF2-40B4-BE49-F238E27FC236}">
                <a16:creationId xmlns:a16="http://schemas.microsoft.com/office/drawing/2014/main" id="{6A454B7D-DA43-47F2-BDB9-912126FD2576}"/>
              </a:ext>
            </a:extLst>
          </p:cNvPr>
          <p:cNvSpPr txBox="1"/>
          <p:nvPr/>
        </p:nvSpPr>
        <p:spPr>
          <a:xfrm>
            <a:off x="1276760" y="1196752"/>
            <a:ext cx="8496944" cy="1015663"/>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Now Initially Rajesh is able to finish the task fast. But now there is a small change from Project Manager. Truck and Car will move forward and </a:t>
            </a:r>
            <a:r>
              <a:rPr lang="en-IN" sz="2000" dirty="0" err="1">
                <a:latin typeface="Times New Roman" panose="02020603050405020304" pitchFamily="18" charset="0"/>
                <a:cs typeface="Times New Roman" panose="02020603050405020304" pitchFamily="18" charset="0"/>
              </a:rPr>
              <a:t>BackWord</a:t>
            </a:r>
            <a:r>
              <a:rPr lang="en-IN" sz="2000" dirty="0">
                <a:latin typeface="Times New Roman" panose="02020603050405020304" pitchFamily="18" charset="0"/>
                <a:cs typeface="Times New Roman" panose="02020603050405020304" pitchFamily="18" charset="0"/>
              </a:rPr>
              <a:t>, where as Ball will </a:t>
            </a:r>
            <a:r>
              <a:rPr lang="en-IN" sz="2000" dirty="0" err="1">
                <a:latin typeface="Times New Roman" panose="02020603050405020304" pitchFamily="18" charset="0"/>
                <a:cs typeface="Times New Roman" panose="02020603050405020304" pitchFamily="18" charset="0"/>
              </a:rPr>
              <a:t>bounse</a:t>
            </a:r>
            <a:r>
              <a:rPr lang="en-IN" sz="2000" dirty="0">
                <a:latin typeface="Times New Roman" panose="02020603050405020304" pitchFamily="18" charset="0"/>
                <a:cs typeface="Times New Roman" panose="02020603050405020304" pitchFamily="18" charset="0"/>
              </a:rPr>
              <a:t> up and down, while moving. </a:t>
            </a:r>
          </a:p>
        </p:txBody>
      </p:sp>
      <p:cxnSp>
        <p:nvCxnSpPr>
          <p:cNvPr id="20" name="Straight Connector 19">
            <a:extLst>
              <a:ext uri="{FF2B5EF4-FFF2-40B4-BE49-F238E27FC236}">
                <a16:creationId xmlns:a16="http://schemas.microsoft.com/office/drawing/2014/main" id="{EC590544-3755-41A9-B217-0E7B46E5D43E}"/>
              </a:ext>
            </a:extLst>
          </p:cNvPr>
          <p:cNvCxnSpPr>
            <a:cxnSpLocks/>
            <a:stCxn id="12" idx="2"/>
          </p:cNvCxnSpPr>
          <p:nvPr/>
        </p:nvCxnSpPr>
        <p:spPr>
          <a:xfrm>
            <a:off x="5525232" y="2212415"/>
            <a:ext cx="0" cy="4001031"/>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A097DD-EE8D-4894-8B44-1F4343483154}"/>
              </a:ext>
            </a:extLst>
          </p:cNvPr>
          <p:cNvSpPr txBox="1"/>
          <p:nvPr/>
        </p:nvSpPr>
        <p:spPr>
          <a:xfrm>
            <a:off x="1276760" y="3620326"/>
            <a:ext cx="4248472" cy="2246769"/>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move(</a:t>
            </a:r>
            <a:r>
              <a:rPr lang="en-IN" sz="2000" dirty="0" err="1">
                <a:latin typeface="Times New Roman" panose="02020603050405020304" pitchFamily="18" charset="0"/>
                <a:cs typeface="Times New Roman" panose="02020603050405020304" pitchFamily="18" charset="0"/>
              </a:rPr>
              <a:t>ToyType</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 toy is moving</a:t>
            </a:r>
          </a:p>
          <a:p>
            <a:r>
              <a:rPr lang="en-IN" sz="20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Rajesh need to make appropriate changes in move, which will stop functioning of other two. </a:t>
            </a:r>
          </a:p>
        </p:txBody>
      </p:sp>
      <p:pic>
        <p:nvPicPr>
          <p:cNvPr id="22" name="Picture 2">
            <a:extLst>
              <a:ext uri="{FF2B5EF4-FFF2-40B4-BE49-F238E27FC236}">
                <a16:creationId xmlns:a16="http://schemas.microsoft.com/office/drawing/2014/main" id="{DCA286BB-13DC-4B42-B0CB-0E8A21FCF5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9248" y="3707802"/>
            <a:ext cx="1493251" cy="1479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3">
            <a:extLst>
              <a:ext uri="{FF2B5EF4-FFF2-40B4-BE49-F238E27FC236}">
                <a16:creationId xmlns:a16="http://schemas.microsoft.com/office/drawing/2014/main" id="{EB2A8E98-EC99-419A-8954-A710832849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5538" y="4059735"/>
            <a:ext cx="1459340" cy="1479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
            <a:extLst>
              <a:ext uri="{FF2B5EF4-FFF2-40B4-BE49-F238E27FC236}">
                <a16:creationId xmlns:a16="http://schemas.microsoft.com/office/drawing/2014/main" id="{AE19F7BF-FF43-4F08-9EB4-19364D1427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1854" y="4332544"/>
            <a:ext cx="1512168" cy="1472720"/>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pic>
        <p:nvPicPr>
          <p:cNvPr id="25" name="Picture 24">
            <a:extLst>
              <a:ext uri="{FF2B5EF4-FFF2-40B4-BE49-F238E27FC236}">
                <a16:creationId xmlns:a16="http://schemas.microsoft.com/office/drawing/2014/main" id="{9E8B52CA-17D2-4D14-8ACA-15BE8BC03DF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32744" y="2128136"/>
            <a:ext cx="1152128" cy="1372872"/>
          </a:xfrm>
          <a:prstGeom prst="rect">
            <a:avLst/>
          </a:prstGeom>
        </p:spPr>
      </p:pic>
      <p:pic>
        <p:nvPicPr>
          <p:cNvPr id="26" name="Picture 25">
            <a:extLst>
              <a:ext uri="{FF2B5EF4-FFF2-40B4-BE49-F238E27FC236}">
                <a16:creationId xmlns:a16="http://schemas.microsoft.com/office/drawing/2014/main" id="{F9C04141-9B30-4772-895A-F4B69F4E3FE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24077" y="2198403"/>
            <a:ext cx="1008112" cy="961175"/>
          </a:xfrm>
          <a:prstGeom prst="rect">
            <a:avLst/>
          </a:prstGeom>
        </p:spPr>
      </p:pic>
    </p:spTree>
    <p:extLst>
      <p:ext uri="{BB962C8B-B14F-4D97-AF65-F5344CB8AC3E}">
        <p14:creationId xmlns:p14="http://schemas.microsoft.com/office/powerpoint/2010/main" val="302172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a:bodyPr>
          <a:lstStyle/>
          <a:p>
            <a:r>
              <a:rPr lang="en-IN" b="1" dirty="0"/>
              <a:t>The story of object oriented programming</a:t>
            </a:r>
          </a:p>
        </p:txBody>
      </p:sp>
      <p:sp>
        <p:nvSpPr>
          <p:cNvPr id="11" name="TextBox 10">
            <a:extLst>
              <a:ext uri="{FF2B5EF4-FFF2-40B4-BE49-F238E27FC236}">
                <a16:creationId xmlns:a16="http://schemas.microsoft.com/office/drawing/2014/main" id="{3F2F128B-8D98-4ED5-981D-10582E16FC0B}"/>
              </a:ext>
            </a:extLst>
          </p:cNvPr>
          <p:cNvSpPr txBox="1"/>
          <p:nvPr/>
        </p:nvSpPr>
        <p:spPr>
          <a:xfrm>
            <a:off x="1304473" y="990020"/>
            <a:ext cx="8496944"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Which approach is better, Procedural or OOPs? </a:t>
            </a:r>
          </a:p>
          <a:p>
            <a:r>
              <a:rPr lang="en-IN" sz="2000" dirty="0">
                <a:latin typeface="Times New Roman" panose="02020603050405020304" pitchFamily="18" charset="0"/>
                <a:cs typeface="Times New Roman" panose="02020603050405020304" pitchFamily="18" charset="0"/>
              </a:rPr>
              <a:t>Conversation between Rajesh and Dinesh</a:t>
            </a:r>
          </a:p>
        </p:txBody>
      </p:sp>
      <p:cxnSp>
        <p:nvCxnSpPr>
          <p:cNvPr id="13" name="Straight Connector 12">
            <a:extLst>
              <a:ext uri="{FF2B5EF4-FFF2-40B4-BE49-F238E27FC236}">
                <a16:creationId xmlns:a16="http://schemas.microsoft.com/office/drawing/2014/main" id="{2A09A28C-F02E-4AFC-889D-FAFF265F2607}"/>
              </a:ext>
            </a:extLst>
          </p:cNvPr>
          <p:cNvCxnSpPr/>
          <p:nvPr/>
        </p:nvCxnSpPr>
        <p:spPr>
          <a:xfrm>
            <a:off x="5552945" y="1891225"/>
            <a:ext cx="0" cy="4322221"/>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2D2CDDA-2694-474C-8DDA-236153FAF954}"/>
              </a:ext>
            </a:extLst>
          </p:cNvPr>
          <p:cNvSpPr txBox="1"/>
          <p:nvPr/>
        </p:nvSpPr>
        <p:spPr>
          <a:xfrm>
            <a:off x="1304473" y="3140968"/>
            <a:ext cx="4248472" cy="707886"/>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You have duplicate code, move procedure in all three toy things. </a:t>
            </a:r>
          </a:p>
        </p:txBody>
      </p:sp>
      <p:pic>
        <p:nvPicPr>
          <p:cNvPr id="15" name="Picture 14">
            <a:extLst>
              <a:ext uri="{FF2B5EF4-FFF2-40B4-BE49-F238E27FC236}">
                <a16:creationId xmlns:a16="http://schemas.microsoft.com/office/drawing/2014/main" id="{AB8033CF-991B-4211-A7EC-3D20C7A035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2953" y="1566084"/>
            <a:ext cx="1152128" cy="1372872"/>
          </a:xfrm>
          <a:prstGeom prst="rect">
            <a:avLst/>
          </a:prstGeom>
        </p:spPr>
      </p:pic>
      <p:pic>
        <p:nvPicPr>
          <p:cNvPr id="16" name="Picture 15">
            <a:extLst>
              <a:ext uri="{FF2B5EF4-FFF2-40B4-BE49-F238E27FC236}">
                <a16:creationId xmlns:a16="http://schemas.microsoft.com/office/drawing/2014/main" id="{252A0940-5CDF-4EBC-83C1-4DEE7B2D91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44286" y="1636351"/>
            <a:ext cx="1008112" cy="961175"/>
          </a:xfrm>
          <a:prstGeom prst="rect">
            <a:avLst/>
          </a:prstGeom>
        </p:spPr>
      </p:pic>
      <p:sp>
        <p:nvSpPr>
          <p:cNvPr id="17" name="TextBox 16">
            <a:extLst>
              <a:ext uri="{FF2B5EF4-FFF2-40B4-BE49-F238E27FC236}">
                <a16:creationId xmlns:a16="http://schemas.microsoft.com/office/drawing/2014/main" id="{E1893729-A46B-48DC-A3DF-7F037612EAB8}"/>
              </a:ext>
            </a:extLst>
          </p:cNvPr>
          <p:cNvSpPr txBox="1"/>
          <p:nvPr/>
        </p:nvSpPr>
        <p:spPr>
          <a:xfrm>
            <a:off x="5696961" y="3155677"/>
            <a:ext cx="4248472" cy="1015663"/>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It’s a method not a procedure, and Car, Truck and Ball are classes not things.</a:t>
            </a:r>
          </a:p>
        </p:txBody>
      </p:sp>
      <p:sp>
        <p:nvSpPr>
          <p:cNvPr id="18" name="TextBox 17">
            <a:extLst>
              <a:ext uri="{FF2B5EF4-FFF2-40B4-BE49-F238E27FC236}">
                <a16:creationId xmlns:a16="http://schemas.microsoft.com/office/drawing/2014/main" id="{4830042C-D222-47A3-8CDF-A6BFF123C844}"/>
              </a:ext>
            </a:extLst>
          </p:cNvPr>
          <p:cNvSpPr txBox="1"/>
          <p:nvPr/>
        </p:nvSpPr>
        <p:spPr>
          <a:xfrm>
            <a:off x="1304473" y="4100879"/>
            <a:ext cx="4248472" cy="1323439"/>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 do not agree with you. It is not a good design. You have to maintain three different move() methods. How it can be good?</a:t>
            </a:r>
          </a:p>
        </p:txBody>
      </p:sp>
      <p:sp>
        <p:nvSpPr>
          <p:cNvPr id="19" name="TextBox 18">
            <a:extLst>
              <a:ext uri="{FF2B5EF4-FFF2-40B4-BE49-F238E27FC236}">
                <a16:creationId xmlns:a16="http://schemas.microsoft.com/office/drawing/2014/main" id="{070FB0A7-94BA-42EF-9898-4BFE3EF61E38}"/>
              </a:ext>
            </a:extLst>
          </p:cNvPr>
          <p:cNvSpPr txBox="1"/>
          <p:nvPr/>
        </p:nvSpPr>
        <p:spPr>
          <a:xfrm>
            <a:off x="5696961" y="4054712"/>
            <a:ext cx="4248472" cy="1015663"/>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My friend, you have not seen the final design. Let me show you how OOPs principal (Inheritance) works. </a:t>
            </a:r>
          </a:p>
        </p:txBody>
      </p:sp>
    </p:spTree>
    <p:extLst>
      <p:ext uri="{BB962C8B-B14F-4D97-AF65-F5344CB8AC3E}">
        <p14:creationId xmlns:p14="http://schemas.microsoft.com/office/powerpoint/2010/main" val="40127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7" grpId="0"/>
      <p:bldP spid="18"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fontScale="90000"/>
          </a:bodyPr>
          <a:lstStyle/>
          <a:p>
            <a:r>
              <a:rPr lang="en-IN" b="1" dirty="0"/>
              <a:t>The story of object oriented programming – Inheritance and introduction</a:t>
            </a:r>
          </a:p>
        </p:txBody>
      </p:sp>
      <p:pic>
        <p:nvPicPr>
          <p:cNvPr id="12" name="Picture 11">
            <a:extLst>
              <a:ext uri="{FF2B5EF4-FFF2-40B4-BE49-F238E27FC236}">
                <a16:creationId xmlns:a16="http://schemas.microsoft.com/office/drawing/2014/main" id="{FF42CFC8-B5F5-4EB9-B786-759A96DD41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8259" y="1636350"/>
            <a:ext cx="1008112" cy="961175"/>
          </a:xfrm>
          <a:prstGeom prst="rect">
            <a:avLst/>
          </a:prstGeom>
        </p:spPr>
      </p:pic>
      <p:sp>
        <p:nvSpPr>
          <p:cNvPr id="20" name="Cloud Callout 3">
            <a:extLst>
              <a:ext uri="{FF2B5EF4-FFF2-40B4-BE49-F238E27FC236}">
                <a16:creationId xmlns:a16="http://schemas.microsoft.com/office/drawing/2014/main" id="{C264ED50-CC21-493C-B0C9-08DE77C88B87}"/>
              </a:ext>
            </a:extLst>
          </p:cNvPr>
          <p:cNvSpPr/>
          <p:nvPr/>
        </p:nvSpPr>
        <p:spPr>
          <a:xfrm>
            <a:off x="3362435" y="1124744"/>
            <a:ext cx="3024336" cy="992193"/>
          </a:xfrm>
          <a:prstGeom prst="cloudCallout">
            <a:avLst>
              <a:gd name="adj1" fmla="val -67819"/>
              <a:gd name="adj2" fmla="val 126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Look for the common things in all three toys.</a:t>
            </a:r>
          </a:p>
        </p:txBody>
      </p:sp>
      <p:pic>
        <p:nvPicPr>
          <p:cNvPr id="21" name="Picture 2">
            <a:extLst>
              <a:ext uri="{FF2B5EF4-FFF2-40B4-BE49-F238E27FC236}">
                <a16:creationId xmlns:a16="http://schemas.microsoft.com/office/drawing/2014/main" id="{5A3F3C6C-D981-4655-B3B5-165BED69CA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0387" y="2708920"/>
            <a:ext cx="5976664" cy="1864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Box 21">
            <a:extLst>
              <a:ext uri="{FF2B5EF4-FFF2-40B4-BE49-F238E27FC236}">
                <a16:creationId xmlns:a16="http://schemas.microsoft.com/office/drawing/2014/main" id="{93007FAE-FAE0-42F2-8A2D-2C5BCE981789}"/>
              </a:ext>
            </a:extLst>
          </p:cNvPr>
          <p:cNvSpPr txBox="1"/>
          <p:nvPr/>
        </p:nvSpPr>
        <p:spPr>
          <a:xfrm>
            <a:off x="2928693" y="4725144"/>
            <a:ext cx="6624736" cy="1569660"/>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They all are toys. </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They have some common features</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 can take these common features out and put into common place</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And make available that common place to all type of toys.</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So finally how my design will look like now</a:t>
            </a: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690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xEl>
                                              <p:pRg st="0" end="0"/>
                                            </p:txEl>
                                          </p:spTgt>
                                        </p:tgtEl>
                                        <p:attrNameLst>
                                          <p:attrName>style.visibility</p:attrName>
                                        </p:attrNameLst>
                                      </p:cBhvr>
                                      <p:to>
                                        <p:strVal val="visible"/>
                                      </p:to>
                                    </p:set>
                                    <p:animEffect transition="in" filter="fade">
                                      <p:cBhvr>
                                        <p:cTn id="22" dur="500"/>
                                        <p:tgtEl>
                                          <p:spTgt spid="2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xEl>
                                              <p:pRg st="1" end="1"/>
                                            </p:txEl>
                                          </p:spTgt>
                                        </p:tgtEl>
                                        <p:attrNameLst>
                                          <p:attrName>style.visibility</p:attrName>
                                        </p:attrNameLst>
                                      </p:cBhvr>
                                      <p:to>
                                        <p:strVal val="visible"/>
                                      </p:to>
                                    </p:set>
                                    <p:animEffect transition="in" filter="fade">
                                      <p:cBhvr>
                                        <p:cTn id="27" dur="500"/>
                                        <p:tgtEl>
                                          <p:spTgt spid="2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
                                            <p:txEl>
                                              <p:pRg st="2" end="2"/>
                                            </p:txEl>
                                          </p:spTgt>
                                        </p:tgtEl>
                                        <p:attrNameLst>
                                          <p:attrName>style.visibility</p:attrName>
                                        </p:attrNameLst>
                                      </p:cBhvr>
                                      <p:to>
                                        <p:strVal val="visible"/>
                                      </p:to>
                                    </p:set>
                                    <p:animEffect transition="in" filter="fade">
                                      <p:cBhvr>
                                        <p:cTn id="32" dur="500"/>
                                        <p:tgtEl>
                                          <p:spTgt spid="22">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
                                            <p:txEl>
                                              <p:pRg st="3" end="3"/>
                                            </p:txEl>
                                          </p:spTgt>
                                        </p:tgtEl>
                                        <p:attrNameLst>
                                          <p:attrName>style.visibility</p:attrName>
                                        </p:attrNameLst>
                                      </p:cBhvr>
                                      <p:to>
                                        <p:strVal val="visible"/>
                                      </p:to>
                                    </p:set>
                                    <p:animEffect transition="in" filter="fade">
                                      <p:cBhvr>
                                        <p:cTn id="37" dur="500"/>
                                        <p:tgtEl>
                                          <p:spTgt spid="22">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2">
                                            <p:txEl>
                                              <p:pRg st="4" end="4"/>
                                            </p:txEl>
                                          </p:spTgt>
                                        </p:tgtEl>
                                        <p:attrNameLst>
                                          <p:attrName>style.visibility</p:attrName>
                                        </p:attrNameLst>
                                      </p:cBhvr>
                                      <p:to>
                                        <p:strVal val="visible"/>
                                      </p:to>
                                    </p:set>
                                    <p:animEffect transition="in" filter="fade">
                                      <p:cBhvr>
                                        <p:cTn id="42"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fontScale="90000"/>
          </a:bodyPr>
          <a:lstStyle/>
          <a:p>
            <a:r>
              <a:rPr lang="en-IN" b="1" dirty="0"/>
              <a:t>The story of object oriented programming – Inheritance and introduction</a:t>
            </a:r>
          </a:p>
        </p:txBody>
      </p:sp>
      <p:pic>
        <p:nvPicPr>
          <p:cNvPr id="7" name="Picture 6">
            <a:extLst>
              <a:ext uri="{FF2B5EF4-FFF2-40B4-BE49-F238E27FC236}">
                <a16:creationId xmlns:a16="http://schemas.microsoft.com/office/drawing/2014/main" id="{7BC33A4D-8EDA-4A6F-81AE-9EDEA14549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8877" y="1636350"/>
            <a:ext cx="1008112" cy="961175"/>
          </a:xfrm>
          <a:prstGeom prst="rect">
            <a:avLst/>
          </a:prstGeom>
        </p:spPr>
      </p:pic>
      <p:sp>
        <p:nvSpPr>
          <p:cNvPr id="8" name="Cloud Callout 3">
            <a:extLst>
              <a:ext uri="{FF2B5EF4-FFF2-40B4-BE49-F238E27FC236}">
                <a16:creationId xmlns:a16="http://schemas.microsoft.com/office/drawing/2014/main" id="{C0155F83-F299-4133-8273-4DFF533B27F4}"/>
              </a:ext>
            </a:extLst>
          </p:cNvPr>
          <p:cNvSpPr/>
          <p:nvPr/>
        </p:nvSpPr>
        <p:spPr>
          <a:xfrm>
            <a:off x="3113053" y="1124744"/>
            <a:ext cx="3024336" cy="992193"/>
          </a:xfrm>
          <a:prstGeom prst="cloudCallout">
            <a:avLst>
              <a:gd name="adj1" fmla="val -67819"/>
              <a:gd name="adj2" fmla="val 126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Now my final design will look like</a:t>
            </a:r>
          </a:p>
        </p:txBody>
      </p:sp>
      <p:pic>
        <p:nvPicPr>
          <p:cNvPr id="9" name="Picture 2">
            <a:extLst>
              <a:ext uri="{FF2B5EF4-FFF2-40B4-BE49-F238E27FC236}">
                <a16:creationId xmlns:a16="http://schemas.microsoft.com/office/drawing/2014/main" id="{D52DCB89-E437-4552-AFD0-DDF4C807E7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1085" y="2492896"/>
            <a:ext cx="1447800"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a:extLst>
              <a:ext uri="{FF2B5EF4-FFF2-40B4-BE49-F238E27FC236}">
                <a16:creationId xmlns:a16="http://schemas.microsoft.com/office/drawing/2014/main" id="{9A58B170-8D55-4242-BDF0-E579B983FF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4549" y="4869160"/>
            <a:ext cx="4943475"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Straight Arrow Connector 10">
            <a:extLst>
              <a:ext uri="{FF2B5EF4-FFF2-40B4-BE49-F238E27FC236}">
                <a16:creationId xmlns:a16="http://schemas.microsoft.com/office/drawing/2014/main" id="{0146902B-1EAD-4153-91E5-B756D231AC27}"/>
              </a:ext>
            </a:extLst>
          </p:cNvPr>
          <p:cNvCxnSpPr/>
          <p:nvPr/>
        </p:nvCxnSpPr>
        <p:spPr>
          <a:xfrm flipV="1">
            <a:off x="2544629" y="3845446"/>
            <a:ext cx="1224136" cy="10237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362B167-968B-4225-9604-F8D922D9A6C0}"/>
              </a:ext>
            </a:extLst>
          </p:cNvPr>
          <p:cNvCxnSpPr>
            <a:stCxn id="10" idx="0"/>
          </p:cNvCxnSpPr>
          <p:nvPr/>
        </p:nvCxnSpPr>
        <p:spPr>
          <a:xfrm flipH="1" flipV="1">
            <a:off x="4296286" y="3845446"/>
            <a:ext cx="1" cy="10237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7A9DB24-2A41-449C-9B6B-9D9052D6C2BF}"/>
              </a:ext>
            </a:extLst>
          </p:cNvPr>
          <p:cNvCxnSpPr/>
          <p:nvPr/>
        </p:nvCxnSpPr>
        <p:spPr>
          <a:xfrm flipH="1" flipV="1">
            <a:off x="4632861" y="3845446"/>
            <a:ext cx="1296144" cy="10237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076E2B9-348A-4447-A7D5-75F1E0344AD2}"/>
              </a:ext>
            </a:extLst>
          </p:cNvPr>
          <p:cNvSpPr txBox="1"/>
          <p:nvPr/>
        </p:nvSpPr>
        <p:spPr>
          <a:xfrm>
            <a:off x="6073154" y="1876509"/>
            <a:ext cx="4650264" cy="2554545"/>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You can call them as Truck IS-A Toy, or Car IS-A Toy.</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So I do not need to maintain move() and </a:t>
            </a:r>
            <a:r>
              <a:rPr lang="en-IN" sz="2000" dirty="0" err="1">
                <a:latin typeface="Times New Roman" panose="02020603050405020304" pitchFamily="18" charset="0"/>
                <a:cs typeface="Times New Roman" panose="02020603050405020304" pitchFamily="18" charset="0"/>
              </a:rPr>
              <a:t>makeSound</a:t>
            </a:r>
            <a:r>
              <a:rPr lang="en-IN" sz="2000" dirty="0">
                <a:latin typeface="Times New Roman" panose="02020603050405020304" pitchFamily="18" charset="0"/>
                <a:cs typeface="Times New Roman" panose="02020603050405020304" pitchFamily="18" charset="0"/>
              </a:rPr>
              <a:t>() methods separately for all three toys. </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They will be getting the same functionality as toy, while they are different objects. </a:t>
            </a:r>
          </a:p>
        </p:txBody>
      </p:sp>
    </p:spTree>
    <p:extLst>
      <p:ext uri="{BB962C8B-B14F-4D97-AF65-F5344CB8AC3E}">
        <p14:creationId xmlns:p14="http://schemas.microsoft.com/office/powerpoint/2010/main" val="91466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5">
                                            <p:txEl>
                                              <p:pRg st="0" end="0"/>
                                            </p:txEl>
                                          </p:spTgt>
                                        </p:tgtEl>
                                        <p:attrNameLst>
                                          <p:attrName>style.visibility</p:attrName>
                                        </p:attrNameLst>
                                      </p:cBhvr>
                                      <p:to>
                                        <p:strVal val="visible"/>
                                      </p:to>
                                    </p:set>
                                    <p:animEffect transition="in" filter="fade">
                                      <p:cBhvr>
                                        <p:cTn id="24" dur="500"/>
                                        <p:tgtEl>
                                          <p:spTgt spid="15">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5">
                                            <p:txEl>
                                              <p:pRg st="1" end="1"/>
                                            </p:txEl>
                                          </p:spTgt>
                                        </p:tgtEl>
                                        <p:attrNameLst>
                                          <p:attrName>style.visibility</p:attrName>
                                        </p:attrNameLst>
                                      </p:cBhvr>
                                      <p:to>
                                        <p:strVal val="visible"/>
                                      </p:to>
                                    </p:set>
                                    <p:animEffect transition="in" filter="fade">
                                      <p:cBhvr>
                                        <p:cTn id="29" dur="500"/>
                                        <p:tgtEl>
                                          <p:spTgt spid="1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5">
                                            <p:txEl>
                                              <p:pRg st="2" end="2"/>
                                            </p:txEl>
                                          </p:spTgt>
                                        </p:tgtEl>
                                        <p:attrNameLst>
                                          <p:attrName>style.visibility</p:attrName>
                                        </p:attrNameLst>
                                      </p:cBhvr>
                                      <p:to>
                                        <p:strVal val="visible"/>
                                      </p:to>
                                    </p:set>
                                    <p:animEffect transition="in" filter="fade">
                                      <p:cBhvr>
                                        <p:cTn id="34"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fontScale="90000"/>
          </a:bodyPr>
          <a:lstStyle/>
          <a:p>
            <a:r>
              <a:rPr lang="en-IN" b="1" dirty="0"/>
              <a:t>The story of object oriented programming – Method overriding</a:t>
            </a:r>
          </a:p>
        </p:txBody>
      </p:sp>
      <p:sp>
        <p:nvSpPr>
          <p:cNvPr id="12" name="TextBox 11">
            <a:extLst>
              <a:ext uri="{FF2B5EF4-FFF2-40B4-BE49-F238E27FC236}">
                <a16:creationId xmlns:a16="http://schemas.microsoft.com/office/drawing/2014/main" id="{F1E05577-AA92-4674-A35D-9635C015AF94}"/>
              </a:ext>
            </a:extLst>
          </p:cNvPr>
          <p:cNvSpPr txBox="1"/>
          <p:nvPr/>
        </p:nvSpPr>
        <p:spPr>
          <a:xfrm>
            <a:off x="2816717" y="990020"/>
            <a:ext cx="4508722"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What about the change in the requirement. </a:t>
            </a:r>
          </a:p>
        </p:txBody>
      </p:sp>
      <p:cxnSp>
        <p:nvCxnSpPr>
          <p:cNvPr id="16" name="Straight Connector 15">
            <a:extLst>
              <a:ext uri="{FF2B5EF4-FFF2-40B4-BE49-F238E27FC236}">
                <a16:creationId xmlns:a16="http://schemas.microsoft.com/office/drawing/2014/main" id="{588ADC4E-9439-40E9-996D-930D20627D23}"/>
              </a:ext>
            </a:extLst>
          </p:cNvPr>
          <p:cNvCxnSpPr/>
          <p:nvPr/>
        </p:nvCxnSpPr>
        <p:spPr>
          <a:xfrm>
            <a:off x="5525238" y="1891225"/>
            <a:ext cx="0" cy="4322221"/>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630B67E-D539-4714-B26D-FC512C357651}"/>
              </a:ext>
            </a:extLst>
          </p:cNvPr>
          <p:cNvSpPr txBox="1"/>
          <p:nvPr/>
        </p:nvSpPr>
        <p:spPr>
          <a:xfrm>
            <a:off x="1117642" y="2611703"/>
            <a:ext cx="4248472" cy="1938992"/>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Don’t you think that it is a real problem.</a:t>
            </a:r>
          </a:p>
          <a:p>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Ball will bounce up and down, and will not make the same sound as car or truck toy may sound. </a:t>
            </a:r>
          </a:p>
        </p:txBody>
      </p:sp>
      <p:pic>
        <p:nvPicPr>
          <p:cNvPr id="18" name="Picture 17">
            <a:extLst>
              <a:ext uri="{FF2B5EF4-FFF2-40B4-BE49-F238E27FC236}">
                <a16:creationId xmlns:a16="http://schemas.microsoft.com/office/drawing/2014/main" id="{3CF774BC-9BB1-4FAE-82AE-E5182AF5BE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9969" y="1174686"/>
            <a:ext cx="1152128" cy="1372872"/>
          </a:xfrm>
          <a:prstGeom prst="rect">
            <a:avLst/>
          </a:prstGeom>
        </p:spPr>
      </p:pic>
      <p:pic>
        <p:nvPicPr>
          <p:cNvPr id="19" name="Picture 18">
            <a:extLst>
              <a:ext uri="{FF2B5EF4-FFF2-40B4-BE49-F238E27FC236}">
                <a16:creationId xmlns:a16="http://schemas.microsoft.com/office/drawing/2014/main" id="{00ADC723-20C7-4538-A90D-EEE019FA60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20635" y="1174686"/>
            <a:ext cx="1008112" cy="961175"/>
          </a:xfrm>
          <a:prstGeom prst="rect">
            <a:avLst/>
          </a:prstGeom>
        </p:spPr>
      </p:pic>
      <p:sp>
        <p:nvSpPr>
          <p:cNvPr id="20" name="TextBox 19">
            <a:extLst>
              <a:ext uri="{FF2B5EF4-FFF2-40B4-BE49-F238E27FC236}">
                <a16:creationId xmlns:a16="http://schemas.microsoft.com/office/drawing/2014/main" id="{B033C67B-19CB-481D-A4A1-145796DB390D}"/>
              </a:ext>
            </a:extLst>
          </p:cNvPr>
          <p:cNvSpPr txBox="1"/>
          <p:nvPr/>
        </p:nvSpPr>
        <p:spPr>
          <a:xfrm>
            <a:off x="5690520" y="2315070"/>
            <a:ext cx="5379262" cy="1631216"/>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That is the next step of my design. Ball class will </a:t>
            </a:r>
            <a:r>
              <a:rPr lang="en-IN" sz="2000" b="1" dirty="0">
                <a:latin typeface="Times New Roman" panose="02020603050405020304" pitchFamily="18" charset="0"/>
                <a:cs typeface="Times New Roman" panose="02020603050405020304" pitchFamily="18" charset="0"/>
              </a:rPr>
              <a:t>override</a:t>
            </a:r>
            <a:r>
              <a:rPr lang="en-IN" sz="2000" dirty="0">
                <a:latin typeface="Times New Roman" panose="02020603050405020304" pitchFamily="18" charset="0"/>
                <a:cs typeface="Times New Roman" panose="02020603050405020304" pitchFamily="18" charset="0"/>
              </a:rPr>
              <a:t> the move() and </a:t>
            </a:r>
            <a:r>
              <a:rPr lang="en-IN" sz="2000" dirty="0" err="1">
                <a:latin typeface="Times New Roman" panose="02020603050405020304" pitchFamily="18" charset="0"/>
                <a:cs typeface="Times New Roman" panose="02020603050405020304" pitchFamily="18" charset="0"/>
              </a:rPr>
              <a:t>makeSound</a:t>
            </a:r>
            <a:r>
              <a:rPr lang="en-IN" sz="2000" dirty="0">
                <a:latin typeface="Times New Roman" panose="02020603050405020304" pitchFamily="18" charset="0"/>
                <a:cs typeface="Times New Roman" panose="02020603050405020304" pitchFamily="18" charset="0"/>
              </a:rPr>
              <a:t>() method from Toy class. Then on run time JVM will know exactly which method of which object need to be called. </a:t>
            </a:r>
          </a:p>
        </p:txBody>
      </p:sp>
      <p:pic>
        <p:nvPicPr>
          <p:cNvPr id="21" name="Picture 2">
            <a:extLst>
              <a:ext uri="{FF2B5EF4-FFF2-40B4-BE49-F238E27FC236}">
                <a16:creationId xmlns:a16="http://schemas.microsoft.com/office/drawing/2014/main" id="{6FCEA04B-A708-47FC-AA08-1D88EC1856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0856" y="4052336"/>
            <a:ext cx="882654" cy="807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3">
            <a:extLst>
              <a:ext uri="{FF2B5EF4-FFF2-40B4-BE49-F238E27FC236}">
                <a16:creationId xmlns:a16="http://schemas.microsoft.com/office/drawing/2014/main" id="{BE732D51-B9E5-4B70-AE84-78D38F63D9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7286" y="5457936"/>
            <a:ext cx="3403079" cy="755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3" name="Straight Arrow Connector 22">
            <a:extLst>
              <a:ext uri="{FF2B5EF4-FFF2-40B4-BE49-F238E27FC236}">
                <a16:creationId xmlns:a16="http://schemas.microsoft.com/office/drawing/2014/main" id="{4F730218-CD52-4D5D-A7AF-5B6623BEDB18}"/>
              </a:ext>
            </a:extLst>
          </p:cNvPr>
          <p:cNvCxnSpPr/>
          <p:nvPr/>
        </p:nvCxnSpPr>
        <p:spPr>
          <a:xfrm flipV="1">
            <a:off x="6461342" y="4859500"/>
            <a:ext cx="864096" cy="5984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B887978-A93D-4ABB-AADC-306C46E029BC}"/>
              </a:ext>
            </a:extLst>
          </p:cNvPr>
          <p:cNvCxnSpPr>
            <a:stCxn id="22" idx="0"/>
          </p:cNvCxnSpPr>
          <p:nvPr/>
        </p:nvCxnSpPr>
        <p:spPr>
          <a:xfrm flipH="1" flipV="1">
            <a:off x="7658825" y="4859500"/>
            <a:ext cx="1" cy="5984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C640C5F-AF9D-4736-86D7-9111B0685CC4}"/>
              </a:ext>
            </a:extLst>
          </p:cNvPr>
          <p:cNvCxnSpPr/>
          <p:nvPr/>
        </p:nvCxnSpPr>
        <p:spPr>
          <a:xfrm flipH="1" flipV="1">
            <a:off x="7814756" y="4859500"/>
            <a:ext cx="1022850" cy="5984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67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
                                            <p:txEl>
                                              <p:pRg st="2" end="2"/>
                                            </p:txEl>
                                          </p:spTgt>
                                        </p:tgtEl>
                                        <p:attrNameLst>
                                          <p:attrName>style.visibility</p:attrName>
                                        </p:attrNameLst>
                                      </p:cBhvr>
                                      <p:to>
                                        <p:strVal val="visible"/>
                                      </p:to>
                                    </p:set>
                                    <p:animEffect transition="in" filter="fade">
                                      <p:cBhvr>
                                        <p:cTn id="25" dur="500"/>
                                        <p:tgtEl>
                                          <p:spTgt spid="17">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fontScale="90000"/>
          </a:bodyPr>
          <a:lstStyle/>
          <a:p>
            <a:r>
              <a:rPr lang="en-IN" b="1" dirty="0"/>
              <a:t>The story of object oriented programming – OOPs advantages</a:t>
            </a:r>
          </a:p>
        </p:txBody>
      </p:sp>
      <p:pic>
        <p:nvPicPr>
          <p:cNvPr id="14" name="Picture 13">
            <a:extLst>
              <a:ext uri="{FF2B5EF4-FFF2-40B4-BE49-F238E27FC236}">
                <a16:creationId xmlns:a16="http://schemas.microsoft.com/office/drawing/2014/main" id="{F40302C2-1B47-49A9-B1EC-6ADB61AEF9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7639" y="990020"/>
            <a:ext cx="1718661" cy="1718661"/>
          </a:xfrm>
          <a:prstGeom prst="rect">
            <a:avLst/>
          </a:prstGeom>
        </p:spPr>
      </p:pic>
      <p:sp>
        <p:nvSpPr>
          <p:cNvPr id="15" name="Oval Callout 3">
            <a:extLst>
              <a:ext uri="{FF2B5EF4-FFF2-40B4-BE49-F238E27FC236}">
                <a16:creationId xmlns:a16="http://schemas.microsoft.com/office/drawing/2014/main" id="{222365A4-A807-4290-ADAC-9AEEA4ABC9EA}"/>
              </a:ext>
            </a:extLst>
          </p:cNvPr>
          <p:cNvSpPr/>
          <p:nvPr/>
        </p:nvSpPr>
        <p:spPr>
          <a:xfrm>
            <a:off x="3134391" y="908720"/>
            <a:ext cx="2160240" cy="1089412"/>
          </a:xfrm>
          <a:prstGeom prst="wedgeEllipseCallout">
            <a:avLst>
              <a:gd name="adj1" fmla="val -96338"/>
              <a:gd name="adj2" fmla="val 205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t>What do you like most about OOPs.</a:t>
            </a:r>
          </a:p>
        </p:txBody>
      </p:sp>
      <p:sp>
        <p:nvSpPr>
          <p:cNvPr id="26" name="TextBox 25">
            <a:extLst>
              <a:ext uri="{FF2B5EF4-FFF2-40B4-BE49-F238E27FC236}">
                <a16:creationId xmlns:a16="http://schemas.microsoft.com/office/drawing/2014/main" id="{0A1767B8-2150-42AE-A1EC-2A9510DA6241}"/>
              </a:ext>
            </a:extLst>
          </p:cNvPr>
          <p:cNvSpPr txBox="1"/>
          <p:nvPr/>
        </p:nvSpPr>
        <p:spPr>
          <a:xfrm>
            <a:off x="3170395" y="2587916"/>
            <a:ext cx="6251652" cy="2862322"/>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is easy to imagine, and helps to design the problem in more natural way.</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Each feature is tested and run separately, so it is easy to add new feature.</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 like that the data and methods(), that operate on that data live together in one class. </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“Reusing the code in other applications.” when I write a new class, I can make it flexible enough to be used in something new later. </a:t>
            </a:r>
          </a:p>
        </p:txBody>
      </p:sp>
    </p:spTree>
    <p:extLst>
      <p:ext uri="{BB962C8B-B14F-4D97-AF65-F5344CB8AC3E}">
        <p14:creationId xmlns:p14="http://schemas.microsoft.com/office/powerpoint/2010/main" val="573478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6">
                                            <p:txEl>
                                              <p:pRg st="0" end="0"/>
                                            </p:txEl>
                                          </p:spTgt>
                                        </p:tgtEl>
                                        <p:attrNameLst>
                                          <p:attrName>style.visibility</p:attrName>
                                        </p:attrNameLst>
                                      </p:cBhvr>
                                      <p:to>
                                        <p:strVal val="visible"/>
                                      </p:to>
                                    </p:set>
                                    <p:animEffect transition="in" filter="fade">
                                      <p:cBhvr>
                                        <p:cTn id="15" dur="500"/>
                                        <p:tgtEl>
                                          <p:spTgt spid="2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6">
                                            <p:txEl>
                                              <p:pRg st="1" end="1"/>
                                            </p:txEl>
                                          </p:spTgt>
                                        </p:tgtEl>
                                        <p:attrNameLst>
                                          <p:attrName>style.visibility</p:attrName>
                                        </p:attrNameLst>
                                      </p:cBhvr>
                                      <p:to>
                                        <p:strVal val="visible"/>
                                      </p:to>
                                    </p:set>
                                    <p:animEffect transition="in" filter="fade">
                                      <p:cBhvr>
                                        <p:cTn id="20" dur="500"/>
                                        <p:tgtEl>
                                          <p:spTgt spid="2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6">
                                            <p:txEl>
                                              <p:pRg st="2" end="2"/>
                                            </p:txEl>
                                          </p:spTgt>
                                        </p:tgtEl>
                                        <p:attrNameLst>
                                          <p:attrName>style.visibility</p:attrName>
                                        </p:attrNameLst>
                                      </p:cBhvr>
                                      <p:to>
                                        <p:strVal val="visible"/>
                                      </p:to>
                                    </p:set>
                                    <p:animEffect transition="in" filter="fade">
                                      <p:cBhvr>
                                        <p:cTn id="25" dur="500"/>
                                        <p:tgtEl>
                                          <p:spTgt spid="26">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6">
                                            <p:txEl>
                                              <p:pRg st="3" end="3"/>
                                            </p:txEl>
                                          </p:spTgt>
                                        </p:tgtEl>
                                        <p:attrNameLst>
                                          <p:attrName>style.visibility</p:attrName>
                                        </p:attrNameLst>
                                      </p:cBhvr>
                                      <p:to>
                                        <p:strVal val="visible"/>
                                      </p:to>
                                    </p:set>
                                    <p:animEffect transition="in" filter="fade">
                                      <p:cBhvr>
                                        <p:cTn id="30" dur="500"/>
                                        <p:tgtEl>
                                          <p:spTgt spid="2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lstStyle/>
          <a:p>
            <a:r>
              <a:rPr lang="en-IN" b="1" dirty="0"/>
              <a:t>Agenda</a:t>
            </a:r>
          </a:p>
        </p:txBody>
      </p:sp>
      <p:sp>
        <p:nvSpPr>
          <p:cNvPr id="117" name="TextBox 116"/>
          <p:cNvSpPr txBox="1"/>
          <p:nvPr/>
        </p:nvSpPr>
        <p:spPr>
          <a:xfrm>
            <a:off x="261885" y="1040130"/>
            <a:ext cx="10882365" cy="3508653"/>
          </a:xfrm>
          <a:prstGeom prst="rect">
            <a:avLst/>
          </a:prstGeom>
          <a:noFill/>
        </p:spPr>
        <p:txBody>
          <a:bodyPr wrap="square" rtlCol="0">
            <a:spAutoFit/>
          </a:bodyPr>
          <a:lstStyle/>
          <a:p>
            <a:pPr marL="285750" indent="-285750">
              <a:buFont typeface="Arial" panose="020B0604020202020204" pitchFamily="34" charset="0"/>
              <a:buChar char="•"/>
            </a:pPr>
            <a:r>
              <a:rPr lang="en-IN" sz="1800" dirty="0"/>
              <a:t>Problem with Procedural Language</a:t>
            </a:r>
          </a:p>
          <a:p>
            <a:pPr marL="285750" indent="-285750">
              <a:buFont typeface="Arial" panose="020B0604020202020204" pitchFamily="34" charset="0"/>
              <a:buChar char="•"/>
            </a:pPr>
            <a:r>
              <a:rPr lang="en-IN" sz="1800" dirty="0"/>
              <a:t>Abstraction overview</a:t>
            </a:r>
          </a:p>
          <a:p>
            <a:pPr marL="285750" indent="-285750">
              <a:buFont typeface="Arial" panose="020B0604020202020204" pitchFamily="34" charset="0"/>
              <a:buChar char="•"/>
            </a:pPr>
            <a:r>
              <a:rPr lang="en-IN" sz="1800" dirty="0"/>
              <a:t>The story of object oriented programming</a:t>
            </a:r>
          </a:p>
          <a:p>
            <a:pPr marL="285750" indent="-285750">
              <a:buFont typeface="Arial" panose="020B0604020202020204" pitchFamily="34" charset="0"/>
              <a:buChar char="•"/>
            </a:pPr>
            <a:r>
              <a:rPr lang="en-IN" sz="1800" dirty="0"/>
              <a:t>Practical use case on class and object  </a:t>
            </a:r>
          </a:p>
          <a:p>
            <a:pPr marL="285750" indent="-285750">
              <a:buFont typeface="Arial" panose="020B0604020202020204" pitchFamily="34" charset="0"/>
              <a:buChar char="•"/>
            </a:pPr>
            <a:r>
              <a:rPr lang="en-IN" sz="1800" dirty="0"/>
              <a:t>Introduction to object oriented analysis and design</a:t>
            </a:r>
          </a:p>
          <a:p>
            <a:pPr marL="285750" indent="-285750">
              <a:buFont typeface="Arial" panose="020B0604020202020204" pitchFamily="34" charset="0"/>
              <a:buChar char="•"/>
            </a:pPr>
            <a:r>
              <a:rPr lang="en-IN" sz="1800" dirty="0"/>
              <a:t>System modelling</a:t>
            </a:r>
          </a:p>
          <a:p>
            <a:pPr marL="285750" indent="-285750">
              <a:buFont typeface="Arial" panose="020B0604020202020204" pitchFamily="34" charset="0"/>
              <a:buChar char="•"/>
            </a:pPr>
            <a:r>
              <a:rPr lang="en-IN" sz="1800" dirty="0"/>
              <a:t>UML</a:t>
            </a:r>
          </a:p>
          <a:p>
            <a:pPr marL="285750" indent="-285750">
              <a:buFont typeface="Arial" panose="020B0604020202020204" pitchFamily="34" charset="0"/>
              <a:buChar char="•"/>
            </a:pPr>
            <a:r>
              <a:rPr lang="en-IN" sz="1800" dirty="0"/>
              <a:t>Design principles and design patterns – concept</a:t>
            </a:r>
          </a:p>
          <a:p>
            <a:pPr marL="285750" indent="-285750">
              <a:buFont typeface="Arial" panose="020B0604020202020204" pitchFamily="34" charset="0"/>
              <a:buChar char="•"/>
            </a:pPr>
            <a:r>
              <a:rPr lang="en-IN" sz="1800" dirty="0"/>
              <a:t>Design principles and design patterns </a:t>
            </a:r>
            <a:r>
              <a:rPr lang="en-IN" sz="1800"/>
              <a:t>- Practical</a:t>
            </a:r>
            <a:endParaRPr lang="en-IN" sz="1800" dirty="0"/>
          </a:p>
          <a:p>
            <a:pPr marL="285750" indent="-285750">
              <a:buFont typeface="Arial" panose="020B0604020202020204" pitchFamily="34" charset="0"/>
              <a:buChar char="•"/>
            </a:pPr>
            <a:r>
              <a:rPr lang="en-IN" sz="1800" dirty="0"/>
              <a:t>Case study</a:t>
            </a:r>
          </a:p>
          <a:p>
            <a:pPr marL="285750" indent="-285750">
              <a:buFont typeface="Arial" panose="020B0604020202020204" pitchFamily="34" charset="0"/>
              <a:buChar char="•"/>
            </a:pPr>
            <a:r>
              <a:rPr lang="en-IN" sz="1800" dirty="0"/>
              <a:t>References</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3595767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fontScale="90000"/>
          </a:bodyPr>
          <a:lstStyle/>
          <a:p>
            <a:r>
              <a:rPr lang="en-IN" b="1" dirty="0"/>
              <a:t>The story of object oriented programming – Think about this</a:t>
            </a:r>
          </a:p>
        </p:txBody>
      </p:sp>
      <p:pic>
        <p:nvPicPr>
          <p:cNvPr id="7" name="Picture 6">
            <a:extLst>
              <a:ext uri="{FF2B5EF4-FFF2-40B4-BE49-F238E27FC236}">
                <a16:creationId xmlns:a16="http://schemas.microsoft.com/office/drawing/2014/main" id="{4A2ABF41-4988-42E8-9ED4-5F0CD65B60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8258" y="990020"/>
            <a:ext cx="1718661" cy="1718661"/>
          </a:xfrm>
          <a:prstGeom prst="rect">
            <a:avLst/>
          </a:prstGeom>
        </p:spPr>
      </p:pic>
      <p:sp>
        <p:nvSpPr>
          <p:cNvPr id="8" name="TextBox 7">
            <a:extLst>
              <a:ext uri="{FF2B5EF4-FFF2-40B4-BE49-F238E27FC236}">
                <a16:creationId xmlns:a16="http://schemas.microsoft.com/office/drawing/2014/main" id="{416A6A33-4337-4A80-B1F8-B91F6B272E60}"/>
              </a:ext>
            </a:extLst>
          </p:cNvPr>
          <p:cNvSpPr txBox="1"/>
          <p:nvPr/>
        </p:nvSpPr>
        <p:spPr>
          <a:xfrm>
            <a:off x="2921014" y="1412776"/>
            <a:ext cx="5747596" cy="1631216"/>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What are the basic things you need to think about when you design a Java class. </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What are the questions you need to ask to yourself. </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If you could  design a checklist to use when you’re designing a class, what would be on the checklist. </a:t>
            </a:r>
          </a:p>
        </p:txBody>
      </p:sp>
    </p:spTree>
    <p:extLst>
      <p:ext uri="{BB962C8B-B14F-4D97-AF65-F5344CB8AC3E}">
        <p14:creationId xmlns:p14="http://schemas.microsoft.com/office/powerpoint/2010/main" val="81415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fade">
                                      <p:cBhvr>
                                        <p:cTn id="2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fontScale="90000"/>
          </a:bodyPr>
          <a:lstStyle/>
          <a:p>
            <a:r>
              <a:rPr lang="en-IN" b="1" dirty="0"/>
              <a:t>The story of object oriented programming – What is there in the class</a:t>
            </a:r>
          </a:p>
        </p:txBody>
      </p:sp>
      <p:pic>
        <p:nvPicPr>
          <p:cNvPr id="5" name="Picture 4">
            <a:extLst>
              <a:ext uri="{FF2B5EF4-FFF2-40B4-BE49-F238E27FC236}">
                <a16:creationId xmlns:a16="http://schemas.microsoft.com/office/drawing/2014/main" id="{00626EDB-1DDB-436B-885A-8B316830E7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3051" y="990020"/>
            <a:ext cx="1718661" cy="1718661"/>
          </a:xfrm>
          <a:prstGeom prst="rect">
            <a:avLst/>
          </a:prstGeom>
        </p:spPr>
      </p:pic>
      <p:sp>
        <p:nvSpPr>
          <p:cNvPr id="9" name="TextBox 8">
            <a:extLst>
              <a:ext uri="{FF2B5EF4-FFF2-40B4-BE49-F238E27FC236}">
                <a16:creationId xmlns:a16="http://schemas.microsoft.com/office/drawing/2014/main" id="{7CBFD3FB-458B-4EEE-9CAC-CE094502C87C}"/>
              </a:ext>
            </a:extLst>
          </p:cNvPr>
          <p:cNvSpPr txBox="1"/>
          <p:nvPr/>
        </p:nvSpPr>
        <p:spPr>
          <a:xfrm>
            <a:off x="3212763" y="2204864"/>
            <a:ext cx="5747596" cy="1323439"/>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When you design a class, think about the objects that will be created from that class type. Think about</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Things the object knows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Things the object does</a:t>
            </a:r>
          </a:p>
        </p:txBody>
      </p:sp>
      <p:sp>
        <p:nvSpPr>
          <p:cNvPr id="10" name="Oval Callout 1">
            <a:extLst>
              <a:ext uri="{FF2B5EF4-FFF2-40B4-BE49-F238E27FC236}">
                <a16:creationId xmlns:a16="http://schemas.microsoft.com/office/drawing/2014/main" id="{18EA3780-BBDA-4048-9889-29E2E72F4658}"/>
              </a:ext>
            </a:extLst>
          </p:cNvPr>
          <p:cNvSpPr/>
          <p:nvPr/>
        </p:nvSpPr>
        <p:spPr>
          <a:xfrm>
            <a:off x="3572803" y="990020"/>
            <a:ext cx="1656184" cy="1070828"/>
          </a:xfrm>
          <a:prstGeom prst="wedgeEllipseCallout">
            <a:avLst>
              <a:gd name="adj1" fmla="val -128271"/>
              <a:gd name="adj2" fmla="val 94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Let me tell you</a:t>
            </a:r>
          </a:p>
        </p:txBody>
      </p:sp>
      <p:pic>
        <p:nvPicPr>
          <p:cNvPr id="11" name="Picture 2">
            <a:extLst>
              <a:ext uri="{FF2B5EF4-FFF2-40B4-BE49-F238E27FC236}">
                <a16:creationId xmlns:a16="http://schemas.microsoft.com/office/drawing/2014/main" id="{9F0740A1-A0E2-456C-A356-9004B373ED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1708" y="3789040"/>
            <a:ext cx="167640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a:extLst>
              <a:ext uri="{FF2B5EF4-FFF2-40B4-BE49-F238E27FC236}">
                <a16:creationId xmlns:a16="http://schemas.microsoft.com/office/drawing/2014/main" id="{11DACBAD-49E1-45FE-A2C3-24DF6857EF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931" y="3789040"/>
            <a:ext cx="1638300"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a:extLst>
              <a:ext uri="{FF2B5EF4-FFF2-40B4-BE49-F238E27FC236}">
                <a16:creationId xmlns:a16="http://schemas.microsoft.com/office/drawing/2014/main" id="{09951F3B-205C-48D9-85D6-EB996B56EB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3243" y="3780990"/>
            <a:ext cx="1628775"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C8ECF956-B994-43F9-B5D6-946CC8BEDFC9}"/>
              </a:ext>
            </a:extLst>
          </p:cNvPr>
          <p:cNvSpPr txBox="1"/>
          <p:nvPr/>
        </p:nvSpPr>
        <p:spPr>
          <a:xfrm>
            <a:off x="3738108" y="4293096"/>
            <a:ext cx="914815"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knows</a:t>
            </a:r>
          </a:p>
        </p:txBody>
      </p:sp>
      <p:sp>
        <p:nvSpPr>
          <p:cNvPr id="15" name="TextBox 14">
            <a:extLst>
              <a:ext uri="{FF2B5EF4-FFF2-40B4-BE49-F238E27FC236}">
                <a16:creationId xmlns:a16="http://schemas.microsoft.com/office/drawing/2014/main" id="{3F5D118B-56D3-4894-BCF9-2161A0CDA4DC}"/>
              </a:ext>
            </a:extLst>
          </p:cNvPr>
          <p:cNvSpPr txBox="1"/>
          <p:nvPr/>
        </p:nvSpPr>
        <p:spPr>
          <a:xfrm>
            <a:off x="3738108" y="5157192"/>
            <a:ext cx="914815"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does</a:t>
            </a:r>
          </a:p>
        </p:txBody>
      </p:sp>
      <p:sp>
        <p:nvSpPr>
          <p:cNvPr id="16" name="TextBox 15">
            <a:extLst>
              <a:ext uri="{FF2B5EF4-FFF2-40B4-BE49-F238E27FC236}">
                <a16:creationId xmlns:a16="http://schemas.microsoft.com/office/drawing/2014/main" id="{AEDCFE88-44AF-4B86-AD88-FF21158EB16F}"/>
              </a:ext>
            </a:extLst>
          </p:cNvPr>
          <p:cNvSpPr txBox="1"/>
          <p:nvPr/>
        </p:nvSpPr>
        <p:spPr>
          <a:xfrm>
            <a:off x="6525131" y="4293096"/>
            <a:ext cx="914815"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knows</a:t>
            </a:r>
          </a:p>
        </p:txBody>
      </p:sp>
      <p:sp>
        <p:nvSpPr>
          <p:cNvPr id="17" name="TextBox 16">
            <a:extLst>
              <a:ext uri="{FF2B5EF4-FFF2-40B4-BE49-F238E27FC236}">
                <a16:creationId xmlns:a16="http://schemas.microsoft.com/office/drawing/2014/main" id="{4DD6BF8B-71EB-4C30-8440-F715F45B4BAF}"/>
              </a:ext>
            </a:extLst>
          </p:cNvPr>
          <p:cNvSpPr txBox="1"/>
          <p:nvPr/>
        </p:nvSpPr>
        <p:spPr>
          <a:xfrm>
            <a:off x="6525131" y="5157192"/>
            <a:ext cx="914815"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does</a:t>
            </a:r>
          </a:p>
        </p:txBody>
      </p:sp>
      <p:sp>
        <p:nvSpPr>
          <p:cNvPr id="18" name="TextBox 17">
            <a:extLst>
              <a:ext uri="{FF2B5EF4-FFF2-40B4-BE49-F238E27FC236}">
                <a16:creationId xmlns:a16="http://schemas.microsoft.com/office/drawing/2014/main" id="{642379AA-CED9-4EF7-B87F-BD63F7B3EBE1}"/>
              </a:ext>
            </a:extLst>
          </p:cNvPr>
          <p:cNvSpPr txBox="1"/>
          <p:nvPr/>
        </p:nvSpPr>
        <p:spPr>
          <a:xfrm>
            <a:off x="9261435" y="4293096"/>
            <a:ext cx="914815"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knows</a:t>
            </a:r>
          </a:p>
        </p:txBody>
      </p:sp>
      <p:sp>
        <p:nvSpPr>
          <p:cNvPr id="19" name="TextBox 18">
            <a:extLst>
              <a:ext uri="{FF2B5EF4-FFF2-40B4-BE49-F238E27FC236}">
                <a16:creationId xmlns:a16="http://schemas.microsoft.com/office/drawing/2014/main" id="{E4D505FC-2F3C-45D1-ADDA-B56AC468F869}"/>
              </a:ext>
            </a:extLst>
          </p:cNvPr>
          <p:cNvSpPr txBox="1"/>
          <p:nvPr/>
        </p:nvSpPr>
        <p:spPr>
          <a:xfrm>
            <a:off x="9261435" y="5157192"/>
            <a:ext cx="914815"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does</a:t>
            </a:r>
          </a:p>
        </p:txBody>
      </p:sp>
      <p:sp>
        <p:nvSpPr>
          <p:cNvPr id="20" name="TextBox 19">
            <a:extLst>
              <a:ext uri="{FF2B5EF4-FFF2-40B4-BE49-F238E27FC236}">
                <a16:creationId xmlns:a16="http://schemas.microsoft.com/office/drawing/2014/main" id="{893F94D1-71BA-467D-9629-9D2E152DE51E}"/>
              </a:ext>
            </a:extLst>
          </p:cNvPr>
          <p:cNvSpPr txBox="1"/>
          <p:nvPr/>
        </p:nvSpPr>
        <p:spPr>
          <a:xfrm>
            <a:off x="2092381" y="4247216"/>
            <a:ext cx="1258612" cy="307777"/>
          </a:xfrm>
          <a:prstGeom prst="rect">
            <a:avLst/>
          </a:prstGeom>
          <a:noFill/>
        </p:spPr>
        <p:txBody>
          <a:bodyPr wrap="square" rtlCol="0">
            <a:spAutoFit/>
          </a:bodyPr>
          <a:lstStyle/>
          <a:p>
            <a:r>
              <a:rPr lang="en-IN" sz="1400" dirty="0" err="1">
                <a:latin typeface="Times New Roman" panose="02020603050405020304" pitchFamily="18" charset="0"/>
                <a:cs typeface="Times New Roman" panose="02020603050405020304" pitchFamily="18" charset="0"/>
              </a:rPr>
              <a:t>cartContents</a:t>
            </a:r>
            <a:endParaRPr lang="en-IN" sz="14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76E8BFC9-CD92-4A37-BD6F-09CDF66B0F36}"/>
              </a:ext>
            </a:extLst>
          </p:cNvPr>
          <p:cNvSpPr txBox="1"/>
          <p:nvPr/>
        </p:nvSpPr>
        <p:spPr>
          <a:xfrm>
            <a:off x="2092381" y="4856918"/>
            <a:ext cx="1645727" cy="738664"/>
          </a:xfrm>
          <a:prstGeom prst="rect">
            <a:avLst/>
          </a:prstGeom>
          <a:noFill/>
        </p:spPr>
        <p:txBody>
          <a:bodyPr wrap="square" rtlCol="0">
            <a:spAutoFit/>
          </a:bodyPr>
          <a:lstStyle/>
          <a:p>
            <a:r>
              <a:rPr lang="en-IN" sz="1400" dirty="0" err="1">
                <a:latin typeface="Times New Roman" panose="02020603050405020304" pitchFamily="18" charset="0"/>
                <a:cs typeface="Times New Roman" panose="02020603050405020304" pitchFamily="18" charset="0"/>
              </a:rPr>
              <a:t>addToCart</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removeFromCart</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checkOut</a:t>
            </a:r>
            <a:r>
              <a:rPr lang="en-IN" sz="1400" dirty="0">
                <a:latin typeface="Times New Roman" panose="02020603050405020304" pitchFamily="18" charset="0"/>
                <a:cs typeface="Times New Roman" panose="02020603050405020304" pitchFamily="18" charset="0"/>
              </a:rPr>
              <a:t>()</a:t>
            </a:r>
          </a:p>
        </p:txBody>
      </p:sp>
      <p:sp>
        <p:nvSpPr>
          <p:cNvPr id="22" name="TextBox 21">
            <a:extLst>
              <a:ext uri="{FF2B5EF4-FFF2-40B4-BE49-F238E27FC236}">
                <a16:creationId xmlns:a16="http://schemas.microsoft.com/office/drawing/2014/main" id="{695C6926-E0C1-44E5-8B5A-5D31977F7D46}"/>
              </a:ext>
            </a:extLst>
          </p:cNvPr>
          <p:cNvSpPr txBox="1"/>
          <p:nvPr/>
        </p:nvSpPr>
        <p:spPr>
          <a:xfrm>
            <a:off x="4879404" y="4269901"/>
            <a:ext cx="1258612" cy="523220"/>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label</a:t>
            </a:r>
          </a:p>
          <a:p>
            <a:r>
              <a:rPr lang="en-IN" sz="1400" dirty="0" err="1">
                <a:latin typeface="Times New Roman" panose="02020603050405020304" pitchFamily="18" charset="0"/>
                <a:cs typeface="Times New Roman" panose="02020603050405020304" pitchFamily="18" charset="0"/>
              </a:rPr>
              <a:t>color</a:t>
            </a:r>
            <a:endParaRPr lang="en-IN" sz="14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13523B9B-4435-4B69-AE40-2E49E8B4DF5E}"/>
              </a:ext>
            </a:extLst>
          </p:cNvPr>
          <p:cNvSpPr txBox="1"/>
          <p:nvPr/>
        </p:nvSpPr>
        <p:spPr>
          <a:xfrm>
            <a:off x="4879404" y="4879603"/>
            <a:ext cx="1645727" cy="954107"/>
          </a:xfrm>
          <a:prstGeom prst="rect">
            <a:avLst/>
          </a:prstGeom>
          <a:noFill/>
        </p:spPr>
        <p:txBody>
          <a:bodyPr wrap="square" rtlCol="0">
            <a:spAutoFit/>
          </a:bodyPr>
          <a:lstStyle/>
          <a:p>
            <a:r>
              <a:rPr lang="en-IN" sz="1400" dirty="0" err="1">
                <a:latin typeface="Times New Roman" panose="02020603050405020304" pitchFamily="18" charset="0"/>
                <a:cs typeface="Times New Roman" panose="02020603050405020304" pitchFamily="18" charset="0"/>
              </a:rPr>
              <a:t>setColor</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setLabel</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clickOnButton</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doubleClick</a:t>
            </a:r>
            <a:r>
              <a:rPr lang="en-IN" sz="1400" dirty="0">
                <a:latin typeface="Times New Roman" panose="02020603050405020304" pitchFamily="18" charset="0"/>
                <a:cs typeface="Times New Roman" panose="02020603050405020304" pitchFamily="18" charset="0"/>
              </a:rPr>
              <a:t>()</a:t>
            </a:r>
          </a:p>
        </p:txBody>
      </p:sp>
      <p:sp>
        <p:nvSpPr>
          <p:cNvPr id="24" name="TextBox 23">
            <a:extLst>
              <a:ext uri="{FF2B5EF4-FFF2-40B4-BE49-F238E27FC236}">
                <a16:creationId xmlns:a16="http://schemas.microsoft.com/office/drawing/2014/main" id="{3EFC93DE-5205-44E6-9A53-D6A0817D884C}"/>
              </a:ext>
            </a:extLst>
          </p:cNvPr>
          <p:cNvSpPr txBox="1"/>
          <p:nvPr/>
        </p:nvSpPr>
        <p:spPr>
          <a:xfrm>
            <a:off x="7615708" y="4269901"/>
            <a:ext cx="1258612" cy="523220"/>
          </a:xfrm>
          <a:prstGeom prst="rect">
            <a:avLst/>
          </a:prstGeom>
          <a:noFill/>
        </p:spPr>
        <p:txBody>
          <a:bodyPr wrap="square" rtlCol="0">
            <a:spAutoFit/>
          </a:bodyPr>
          <a:lstStyle/>
          <a:p>
            <a:r>
              <a:rPr lang="en-IN" sz="1400" dirty="0" err="1">
                <a:latin typeface="Times New Roman" panose="02020603050405020304" pitchFamily="18" charset="0"/>
                <a:cs typeface="Times New Roman" panose="02020603050405020304" pitchFamily="18" charset="0"/>
              </a:rPr>
              <a:t>alarmTime</a:t>
            </a:r>
            <a:endParaRPr lang="en-IN" sz="1400" dirty="0">
              <a:latin typeface="Times New Roman" panose="02020603050405020304" pitchFamily="18" charset="0"/>
              <a:cs typeface="Times New Roman" panose="02020603050405020304" pitchFamily="18" charset="0"/>
            </a:endParaRPr>
          </a:p>
          <a:p>
            <a:r>
              <a:rPr lang="en-IN" sz="1400" dirty="0" err="1">
                <a:latin typeface="Times New Roman" panose="02020603050405020304" pitchFamily="18" charset="0"/>
                <a:cs typeface="Times New Roman" panose="02020603050405020304" pitchFamily="18" charset="0"/>
              </a:rPr>
              <a:t>alarmMode</a:t>
            </a:r>
            <a:endParaRPr lang="en-IN" sz="14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5868D81E-68DD-4B8A-9428-FF85BEA1393D}"/>
              </a:ext>
            </a:extLst>
          </p:cNvPr>
          <p:cNvSpPr txBox="1"/>
          <p:nvPr/>
        </p:nvSpPr>
        <p:spPr>
          <a:xfrm>
            <a:off x="7615708" y="4725144"/>
            <a:ext cx="1645727" cy="1169551"/>
          </a:xfrm>
          <a:prstGeom prst="rect">
            <a:avLst/>
          </a:prstGeom>
          <a:noFill/>
        </p:spPr>
        <p:txBody>
          <a:bodyPr wrap="square" rtlCol="0">
            <a:spAutoFit/>
          </a:bodyPr>
          <a:lstStyle/>
          <a:p>
            <a:r>
              <a:rPr lang="en-IN" sz="1400" dirty="0" err="1">
                <a:latin typeface="Times New Roman" panose="02020603050405020304" pitchFamily="18" charset="0"/>
                <a:cs typeface="Times New Roman" panose="02020603050405020304" pitchFamily="18" charset="0"/>
              </a:rPr>
              <a:t>setAlarmTime</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getAlarmTime</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isAlarmSet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snooze()</a:t>
            </a:r>
          </a:p>
          <a:p>
            <a:r>
              <a:rPr lang="en-IN" sz="1400" dirty="0" err="1">
                <a:latin typeface="Times New Roman" panose="02020603050405020304" pitchFamily="18" charset="0"/>
                <a:cs typeface="Times New Roman" panose="02020603050405020304" pitchFamily="18" charset="0"/>
              </a:rPr>
              <a:t>stopAlarm</a:t>
            </a:r>
            <a:r>
              <a:rPr lang="en-IN"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5179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animEffect transition="in" filter="fade">
                                      <p:cBhvr>
                                        <p:cTn id="20" dur="500"/>
                                        <p:tgtEl>
                                          <p:spTgt spid="9">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Effect transition="in" filter="fade">
                                      <p:cBhvr>
                                        <p:cTn id="25" dur="500"/>
                                        <p:tgtEl>
                                          <p:spTgt spid="9">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500"/>
                                        <p:tgtEl>
                                          <p:spTgt spid="2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500"/>
                                        <p:tgtEl>
                                          <p:spTgt spid="22"/>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fade">
                                      <p:cBhvr>
                                        <p:cTn id="81" dur="500"/>
                                        <p:tgtEl>
                                          <p:spTgt spid="24"/>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P spid="14" grpId="0"/>
      <p:bldP spid="15" grpId="0"/>
      <p:bldP spid="16" grpId="0"/>
      <p:bldP spid="17" grpId="0"/>
      <p:bldP spid="18" grpId="0"/>
      <p:bldP spid="19" grpId="0"/>
      <p:bldP spid="20" grpId="0"/>
      <p:bldP spid="21" grpId="0"/>
      <p:bldP spid="22" grpId="0"/>
      <p:bldP spid="23" grpId="0"/>
      <p:bldP spid="24" grpId="0"/>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fontScale="90000"/>
          </a:bodyPr>
          <a:lstStyle/>
          <a:p>
            <a:r>
              <a:rPr lang="en-IN" b="1" dirty="0"/>
              <a:t>The story of object oriented programming – What is there in the class</a:t>
            </a:r>
          </a:p>
        </p:txBody>
      </p:sp>
      <p:pic>
        <p:nvPicPr>
          <p:cNvPr id="26" name="Picture 25">
            <a:extLst>
              <a:ext uri="{FF2B5EF4-FFF2-40B4-BE49-F238E27FC236}">
                <a16:creationId xmlns:a16="http://schemas.microsoft.com/office/drawing/2014/main" id="{DCA83B8F-4DFA-4B6F-8C21-2D296E4588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9311" y="990020"/>
            <a:ext cx="1718661" cy="1718661"/>
          </a:xfrm>
          <a:prstGeom prst="rect">
            <a:avLst/>
          </a:prstGeom>
        </p:spPr>
      </p:pic>
      <p:sp>
        <p:nvSpPr>
          <p:cNvPr id="27" name="TextBox 26">
            <a:extLst>
              <a:ext uri="{FF2B5EF4-FFF2-40B4-BE49-F238E27FC236}">
                <a16:creationId xmlns:a16="http://schemas.microsoft.com/office/drawing/2014/main" id="{37656F8B-D53B-4D59-9BD0-106186643566}"/>
              </a:ext>
            </a:extLst>
          </p:cNvPr>
          <p:cNvSpPr txBox="1"/>
          <p:nvPr/>
        </p:nvSpPr>
        <p:spPr>
          <a:xfrm>
            <a:off x="3344145" y="2276872"/>
            <a:ext cx="5747596" cy="2031325"/>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Things that object knows about itself are called</a:t>
            </a:r>
          </a:p>
          <a:p>
            <a:r>
              <a:rPr lang="en-IN" sz="1800" b="1" dirty="0">
                <a:latin typeface="Times New Roman" panose="02020603050405020304" pitchFamily="18" charset="0"/>
                <a:cs typeface="Times New Roman" panose="02020603050405020304" pitchFamily="18" charset="0"/>
              </a:rPr>
              <a:t>Instance Variable</a:t>
            </a:r>
          </a:p>
          <a:p>
            <a:r>
              <a:rPr lang="en-IN" sz="1800" dirty="0">
                <a:latin typeface="Times New Roman" panose="02020603050405020304" pitchFamily="18" charset="0"/>
                <a:cs typeface="Times New Roman" panose="02020603050405020304" pitchFamily="18" charset="0"/>
              </a:rPr>
              <a:t>To identity the instance variables, think about the adjectives. </a:t>
            </a:r>
          </a:p>
          <a:p>
            <a:endParaRPr lang="en-IN" sz="1800" b="1"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Things an object can do is called</a:t>
            </a:r>
          </a:p>
          <a:p>
            <a:r>
              <a:rPr lang="en-IN" sz="1800" b="1" dirty="0">
                <a:latin typeface="Times New Roman" panose="02020603050405020304" pitchFamily="18" charset="0"/>
                <a:cs typeface="Times New Roman" panose="02020603050405020304" pitchFamily="18" charset="0"/>
              </a:rPr>
              <a:t>Method</a:t>
            </a:r>
          </a:p>
          <a:p>
            <a:r>
              <a:rPr lang="en-IN" sz="1800" dirty="0">
                <a:latin typeface="Times New Roman" panose="02020603050405020304" pitchFamily="18" charset="0"/>
                <a:cs typeface="Times New Roman" panose="02020603050405020304" pitchFamily="18" charset="0"/>
              </a:rPr>
              <a:t>To identify the methods, think about the verbs. </a:t>
            </a:r>
          </a:p>
        </p:txBody>
      </p:sp>
      <p:sp>
        <p:nvSpPr>
          <p:cNvPr id="28" name="Oval Callout 1">
            <a:extLst>
              <a:ext uri="{FF2B5EF4-FFF2-40B4-BE49-F238E27FC236}">
                <a16:creationId xmlns:a16="http://schemas.microsoft.com/office/drawing/2014/main" id="{ECA297C4-0832-4DD1-BF07-513446316749}"/>
              </a:ext>
            </a:extLst>
          </p:cNvPr>
          <p:cNvSpPr/>
          <p:nvPr/>
        </p:nvSpPr>
        <p:spPr>
          <a:xfrm>
            <a:off x="3739063" y="990020"/>
            <a:ext cx="1656184" cy="1070828"/>
          </a:xfrm>
          <a:prstGeom prst="wedgeEllipseCallout">
            <a:avLst>
              <a:gd name="adj1" fmla="val -128271"/>
              <a:gd name="adj2" fmla="val 94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t>Let me tell you</a:t>
            </a:r>
          </a:p>
        </p:txBody>
      </p:sp>
      <p:pic>
        <p:nvPicPr>
          <p:cNvPr id="29" name="Picture 2">
            <a:extLst>
              <a:ext uri="{FF2B5EF4-FFF2-40B4-BE49-F238E27FC236}">
                <a16:creationId xmlns:a16="http://schemas.microsoft.com/office/drawing/2014/main" id="{E038F184-7FDA-4D02-95ED-BF83A90796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445" y="4520983"/>
            <a:ext cx="1196156" cy="156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TextBox 29">
            <a:extLst>
              <a:ext uri="{FF2B5EF4-FFF2-40B4-BE49-F238E27FC236}">
                <a16:creationId xmlns:a16="http://schemas.microsoft.com/office/drawing/2014/main" id="{1498547F-63B2-4946-BD98-7FC606E38469}"/>
              </a:ext>
            </a:extLst>
          </p:cNvPr>
          <p:cNvSpPr txBox="1"/>
          <p:nvPr/>
        </p:nvSpPr>
        <p:spPr>
          <a:xfrm>
            <a:off x="2827029" y="4949442"/>
            <a:ext cx="4335416" cy="369332"/>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Let’s take the challenge and think about this. </a:t>
            </a:r>
          </a:p>
        </p:txBody>
      </p:sp>
    </p:spTree>
    <p:extLst>
      <p:ext uri="{BB962C8B-B14F-4D97-AF65-F5344CB8AC3E}">
        <p14:creationId xmlns:p14="http://schemas.microsoft.com/office/powerpoint/2010/main" val="99287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7">
                                            <p:txEl>
                                              <p:pRg st="0" end="0"/>
                                            </p:txEl>
                                          </p:spTgt>
                                        </p:tgtEl>
                                        <p:attrNameLst>
                                          <p:attrName>style.visibility</p:attrName>
                                        </p:attrNameLst>
                                      </p:cBhvr>
                                      <p:to>
                                        <p:strVal val="visible"/>
                                      </p:to>
                                    </p:set>
                                    <p:animEffect transition="in" filter="fade">
                                      <p:cBhvr>
                                        <p:cTn id="15" dur="500"/>
                                        <p:tgtEl>
                                          <p:spTgt spid="2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7">
                                            <p:txEl>
                                              <p:pRg st="1" end="1"/>
                                            </p:txEl>
                                          </p:spTgt>
                                        </p:tgtEl>
                                        <p:attrNameLst>
                                          <p:attrName>style.visibility</p:attrName>
                                        </p:attrNameLst>
                                      </p:cBhvr>
                                      <p:to>
                                        <p:strVal val="visible"/>
                                      </p:to>
                                    </p:set>
                                    <p:animEffect transition="in" filter="fade">
                                      <p:cBhvr>
                                        <p:cTn id="20" dur="500"/>
                                        <p:tgtEl>
                                          <p:spTgt spid="2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7">
                                            <p:txEl>
                                              <p:pRg st="2" end="2"/>
                                            </p:txEl>
                                          </p:spTgt>
                                        </p:tgtEl>
                                        <p:attrNameLst>
                                          <p:attrName>style.visibility</p:attrName>
                                        </p:attrNameLst>
                                      </p:cBhvr>
                                      <p:to>
                                        <p:strVal val="visible"/>
                                      </p:to>
                                    </p:set>
                                    <p:animEffect transition="in" filter="fade">
                                      <p:cBhvr>
                                        <p:cTn id="25" dur="500"/>
                                        <p:tgtEl>
                                          <p:spTgt spid="27">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7">
                                            <p:txEl>
                                              <p:pRg st="4" end="4"/>
                                            </p:txEl>
                                          </p:spTgt>
                                        </p:tgtEl>
                                        <p:attrNameLst>
                                          <p:attrName>style.visibility</p:attrName>
                                        </p:attrNameLst>
                                      </p:cBhvr>
                                      <p:to>
                                        <p:strVal val="visible"/>
                                      </p:to>
                                    </p:set>
                                    <p:animEffect transition="in" filter="fade">
                                      <p:cBhvr>
                                        <p:cTn id="30" dur="500"/>
                                        <p:tgtEl>
                                          <p:spTgt spid="2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7">
                                            <p:txEl>
                                              <p:pRg st="5" end="5"/>
                                            </p:txEl>
                                          </p:spTgt>
                                        </p:tgtEl>
                                        <p:attrNameLst>
                                          <p:attrName>style.visibility</p:attrName>
                                        </p:attrNameLst>
                                      </p:cBhvr>
                                      <p:to>
                                        <p:strVal val="visible"/>
                                      </p:to>
                                    </p:set>
                                    <p:animEffect transition="in" filter="fade">
                                      <p:cBhvr>
                                        <p:cTn id="35" dur="500"/>
                                        <p:tgtEl>
                                          <p:spTgt spid="2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7">
                                            <p:txEl>
                                              <p:pRg st="6" end="6"/>
                                            </p:txEl>
                                          </p:spTgt>
                                        </p:tgtEl>
                                        <p:attrNameLst>
                                          <p:attrName>style.visibility</p:attrName>
                                        </p:attrNameLst>
                                      </p:cBhvr>
                                      <p:to>
                                        <p:strVal val="visible"/>
                                      </p:to>
                                    </p:set>
                                    <p:animEffect transition="in" filter="fade">
                                      <p:cBhvr>
                                        <p:cTn id="40" dur="500"/>
                                        <p:tgtEl>
                                          <p:spTgt spid="2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0">
                                            <p:txEl>
                                              <p:pRg st="0" end="0"/>
                                            </p:txEl>
                                          </p:spTgt>
                                        </p:tgtEl>
                                        <p:attrNameLst>
                                          <p:attrName>style.visibility</p:attrName>
                                        </p:attrNameLst>
                                      </p:cBhvr>
                                      <p:to>
                                        <p:strVal val="visible"/>
                                      </p:to>
                                    </p:set>
                                    <p:animEffect transition="in" filter="fade">
                                      <p:cBhvr>
                                        <p:cTn id="45" dur="500"/>
                                        <p:tgtEl>
                                          <p:spTgt spid="30">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P spid="28" grpId="0" animBg="1"/>
      <p:bldP spid="30"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a:bodyPr>
          <a:lstStyle/>
          <a:p>
            <a:r>
              <a:rPr lang="en-IN" b="1" dirty="0"/>
              <a:t>Objects</a:t>
            </a:r>
          </a:p>
        </p:txBody>
      </p:sp>
      <p:sp>
        <p:nvSpPr>
          <p:cNvPr id="11" name="TextBox 10">
            <a:extLst>
              <a:ext uri="{FF2B5EF4-FFF2-40B4-BE49-F238E27FC236}">
                <a16:creationId xmlns:a16="http://schemas.microsoft.com/office/drawing/2014/main" id="{2D0DC6DD-F0A6-4ECA-ADFB-8A1132796950}"/>
              </a:ext>
            </a:extLst>
          </p:cNvPr>
          <p:cNvSpPr txBox="1"/>
          <p:nvPr/>
        </p:nvSpPr>
        <p:spPr>
          <a:xfrm>
            <a:off x="539123" y="1108533"/>
            <a:ext cx="10070824" cy="923330"/>
          </a:xfrm>
          <a:prstGeom prst="rect">
            <a:avLst/>
          </a:prstGeom>
          <a:noFill/>
        </p:spPr>
        <p:txBody>
          <a:bodyPr wrap="square" rtlCol="0">
            <a:spAutoFit/>
          </a:bodyPr>
          <a:lstStyle/>
          <a:p>
            <a:pPr marL="285750" indent="-285750">
              <a:buFont typeface="Arial" panose="020B0604020202020204" pitchFamily="34" charset="0"/>
              <a:buChar char="•"/>
            </a:pPr>
            <a:r>
              <a:rPr lang="en-IN" sz="1800" dirty="0"/>
              <a:t>Think about the real world situations.</a:t>
            </a:r>
          </a:p>
          <a:p>
            <a:pPr marL="285750" indent="-285750">
              <a:buFont typeface="Arial" panose="020B0604020202020204" pitchFamily="34" charset="0"/>
              <a:buChar char="•"/>
            </a:pPr>
            <a:r>
              <a:rPr lang="en-IN" sz="1800" dirty="0"/>
              <a:t>Object-orientation was intended to be closer to the real world, hence, make it easier and more realistic.</a:t>
            </a:r>
          </a:p>
        </p:txBody>
      </p:sp>
      <p:sp>
        <p:nvSpPr>
          <p:cNvPr id="4" name="TextBox 3">
            <a:extLst>
              <a:ext uri="{FF2B5EF4-FFF2-40B4-BE49-F238E27FC236}">
                <a16:creationId xmlns:a16="http://schemas.microsoft.com/office/drawing/2014/main" id="{D6DBC88B-52BF-4B81-8EF8-B0CA6F4D4DEC}"/>
              </a:ext>
            </a:extLst>
          </p:cNvPr>
          <p:cNvSpPr txBox="1"/>
          <p:nvPr/>
        </p:nvSpPr>
        <p:spPr>
          <a:xfrm>
            <a:off x="539123" y="2070971"/>
            <a:ext cx="10070824" cy="1200329"/>
          </a:xfrm>
          <a:prstGeom prst="rect">
            <a:avLst/>
          </a:prstGeom>
          <a:noFill/>
        </p:spPr>
        <p:txBody>
          <a:bodyPr wrap="square" rtlCol="0">
            <a:spAutoFit/>
          </a:bodyPr>
          <a:lstStyle/>
          <a:p>
            <a:r>
              <a:rPr lang="en-IN" sz="1800" dirty="0">
                <a:solidFill>
                  <a:srgbClr val="005BA1"/>
                </a:solidFill>
              </a:rPr>
              <a:t>What are the object?</a:t>
            </a:r>
          </a:p>
          <a:p>
            <a:pPr marL="285750" indent="-285750">
              <a:buFont typeface="Arial" panose="020B0604020202020204" pitchFamily="34" charset="0"/>
              <a:buChar char="•"/>
            </a:pPr>
            <a:r>
              <a:rPr lang="en-IN" sz="1800" dirty="0"/>
              <a:t>Something visible for you, like car, phone, apple, duck etc.</a:t>
            </a:r>
          </a:p>
          <a:p>
            <a:pPr marL="285750" indent="-285750">
              <a:buFont typeface="Arial" panose="020B0604020202020204" pitchFamily="34" charset="0"/>
              <a:buChar char="•"/>
            </a:pPr>
            <a:r>
              <a:rPr lang="en-IN" sz="1800" dirty="0"/>
              <a:t>Something that you can’t touch like Time, Event, Account.</a:t>
            </a:r>
          </a:p>
          <a:p>
            <a:pPr marL="285750" indent="-285750">
              <a:buFont typeface="Arial" panose="020B0604020202020204" pitchFamily="34" charset="0"/>
              <a:buChar char="•"/>
            </a:pPr>
            <a:r>
              <a:rPr lang="en-IN" sz="1800" dirty="0"/>
              <a:t>“It is an instance of a class”</a:t>
            </a:r>
          </a:p>
        </p:txBody>
      </p:sp>
      <p:pic>
        <p:nvPicPr>
          <p:cNvPr id="3" name="Picture 2">
            <a:extLst>
              <a:ext uri="{FF2B5EF4-FFF2-40B4-BE49-F238E27FC236}">
                <a16:creationId xmlns:a16="http://schemas.microsoft.com/office/drawing/2014/main" id="{41C4E8FC-2F85-46D3-9E66-4509D010E5BE}"/>
              </a:ext>
            </a:extLst>
          </p:cNvPr>
          <p:cNvPicPr>
            <a:picLocks noChangeAspect="1"/>
          </p:cNvPicPr>
          <p:nvPr/>
        </p:nvPicPr>
        <p:blipFill>
          <a:blip r:embed="rId2"/>
          <a:stretch>
            <a:fillRect/>
          </a:stretch>
        </p:blipFill>
        <p:spPr>
          <a:xfrm>
            <a:off x="2544185" y="3507472"/>
            <a:ext cx="3343997" cy="2507998"/>
          </a:xfrm>
          <a:prstGeom prst="rect">
            <a:avLst/>
          </a:prstGeom>
        </p:spPr>
      </p:pic>
      <p:sp>
        <p:nvSpPr>
          <p:cNvPr id="7" name="TextBox 6">
            <a:extLst>
              <a:ext uri="{FF2B5EF4-FFF2-40B4-BE49-F238E27FC236}">
                <a16:creationId xmlns:a16="http://schemas.microsoft.com/office/drawing/2014/main" id="{F9FC2F4F-5814-4AEE-87BD-294491EC64CD}"/>
              </a:ext>
            </a:extLst>
          </p:cNvPr>
          <p:cNvSpPr txBox="1"/>
          <p:nvPr/>
        </p:nvSpPr>
        <p:spPr>
          <a:xfrm>
            <a:off x="6316468" y="3486857"/>
            <a:ext cx="5367532" cy="1200329"/>
          </a:xfrm>
          <a:prstGeom prst="rect">
            <a:avLst/>
          </a:prstGeom>
          <a:noFill/>
        </p:spPr>
        <p:txBody>
          <a:bodyPr wrap="square" rtlCol="0">
            <a:spAutoFit/>
          </a:bodyPr>
          <a:lstStyle/>
          <a:p>
            <a:pPr marL="285750" indent="-285750">
              <a:buFont typeface="Arial" panose="020B0604020202020204" pitchFamily="34" charset="0"/>
              <a:buChar char="•"/>
            </a:pPr>
            <a:r>
              <a:rPr lang="en-IN" sz="1800" dirty="0"/>
              <a:t>Each object has it’s own attribute and behaviour.</a:t>
            </a:r>
          </a:p>
          <a:p>
            <a:pPr marL="285750" indent="-285750">
              <a:buFont typeface="Arial" panose="020B0604020202020204" pitchFamily="34" charset="0"/>
              <a:buChar char="•"/>
            </a:pPr>
            <a:r>
              <a:rPr lang="en-IN" sz="1800" dirty="0"/>
              <a:t>Each object is separate from other</a:t>
            </a:r>
          </a:p>
          <a:p>
            <a:pPr marL="285750" indent="-285750">
              <a:buFont typeface="Arial" panose="020B0604020202020204" pitchFamily="34" charset="0"/>
              <a:buChar char="•"/>
            </a:pPr>
            <a:r>
              <a:rPr lang="en-IN" sz="1800" dirty="0"/>
              <a:t>Each object has it’s own identity and existence</a:t>
            </a:r>
          </a:p>
        </p:txBody>
      </p:sp>
    </p:spTree>
    <p:extLst>
      <p:ext uri="{BB962C8B-B14F-4D97-AF65-F5344CB8AC3E}">
        <p14:creationId xmlns:p14="http://schemas.microsoft.com/office/powerpoint/2010/main" val="406339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a:bodyPr>
          <a:lstStyle/>
          <a:p>
            <a:r>
              <a:rPr lang="en-IN" b="1" dirty="0"/>
              <a:t>Attribute and behaviour</a:t>
            </a:r>
          </a:p>
        </p:txBody>
      </p:sp>
      <p:sp>
        <p:nvSpPr>
          <p:cNvPr id="11" name="TextBox 10">
            <a:extLst>
              <a:ext uri="{FF2B5EF4-FFF2-40B4-BE49-F238E27FC236}">
                <a16:creationId xmlns:a16="http://schemas.microsoft.com/office/drawing/2014/main" id="{2D0DC6DD-F0A6-4ECA-ADFB-8A1132796950}"/>
              </a:ext>
            </a:extLst>
          </p:cNvPr>
          <p:cNvSpPr txBox="1"/>
          <p:nvPr/>
        </p:nvSpPr>
        <p:spPr>
          <a:xfrm>
            <a:off x="539123" y="1108533"/>
            <a:ext cx="10070824" cy="646331"/>
          </a:xfrm>
          <a:prstGeom prst="rect">
            <a:avLst/>
          </a:prstGeom>
          <a:noFill/>
        </p:spPr>
        <p:txBody>
          <a:bodyPr wrap="square" rtlCol="0">
            <a:spAutoFit/>
          </a:bodyPr>
          <a:lstStyle/>
          <a:p>
            <a:pPr marL="285750" indent="-285750">
              <a:buFont typeface="Arial" panose="020B0604020202020204" pitchFamily="34" charset="0"/>
              <a:buChar char="•"/>
            </a:pPr>
            <a:r>
              <a:rPr lang="en-IN" sz="1800" dirty="0"/>
              <a:t>Attribute is something that describe the object.</a:t>
            </a:r>
          </a:p>
          <a:p>
            <a:pPr marL="285750" indent="-285750">
              <a:buFont typeface="Arial" panose="020B0604020202020204" pitchFamily="34" charset="0"/>
              <a:buChar char="•"/>
            </a:pPr>
            <a:r>
              <a:rPr lang="en-IN" sz="1800" dirty="0"/>
              <a:t>Behaviour is something that shows the operation performed by the object.</a:t>
            </a:r>
          </a:p>
        </p:txBody>
      </p:sp>
      <p:pic>
        <p:nvPicPr>
          <p:cNvPr id="2" name="Picture 1">
            <a:extLst>
              <a:ext uri="{FF2B5EF4-FFF2-40B4-BE49-F238E27FC236}">
                <a16:creationId xmlns:a16="http://schemas.microsoft.com/office/drawing/2014/main" id="{3627A403-CF1E-46C9-928A-CC1C6CA55BBA}"/>
              </a:ext>
            </a:extLst>
          </p:cNvPr>
          <p:cNvPicPr>
            <a:picLocks noChangeAspect="1"/>
          </p:cNvPicPr>
          <p:nvPr/>
        </p:nvPicPr>
        <p:blipFill>
          <a:blip r:embed="rId2"/>
          <a:stretch>
            <a:fillRect/>
          </a:stretch>
        </p:blipFill>
        <p:spPr>
          <a:xfrm>
            <a:off x="1332365" y="2195666"/>
            <a:ext cx="8722328" cy="2797248"/>
          </a:xfrm>
          <a:prstGeom prst="rect">
            <a:avLst/>
          </a:prstGeom>
        </p:spPr>
      </p:pic>
    </p:spTree>
    <p:extLst>
      <p:ext uri="{BB962C8B-B14F-4D97-AF65-F5344CB8AC3E}">
        <p14:creationId xmlns:p14="http://schemas.microsoft.com/office/powerpoint/2010/main" val="215589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fontScale="90000"/>
          </a:bodyPr>
          <a:lstStyle/>
          <a:p>
            <a:r>
              <a:rPr lang="en-IN" b="1" dirty="0"/>
              <a:t>The story of object oriented programming – Difference between class and object</a:t>
            </a:r>
          </a:p>
        </p:txBody>
      </p:sp>
      <p:pic>
        <p:nvPicPr>
          <p:cNvPr id="8" name="Picture 7">
            <a:extLst>
              <a:ext uri="{FF2B5EF4-FFF2-40B4-BE49-F238E27FC236}">
                <a16:creationId xmlns:a16="http://schemas.microsoft.com/office/drawing/2014/main" id="{C3C588E2-38A2-4EA5-8421-1409DE93DF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14" y="990020"/>
            <a:ext cx="1718661" cy="1718661"/>
          </a:xfrm>
          <a:prstGeom prst="rect">
            <a:avLst/>
          </a:prstGeom>
        </p:spPr>
      </p:pic>
      <p:sp>
        <p:nvSpPr>
          <p:cNvPr id="9" name="Oval Callout 1">
            <a:extLst>
              <a:ext uri="{FF2B5EF4-FFF2-40B4-BE49-F238E27FC236}">
                <a16:creationId xmlns:a16="http://schemas.microsoft.com/office/drawing/2014/main" id="{B90678B0-A12F-4300-BE62-A8AD056A1088}"/>
              </a:ext>
            </a:extLst>
          </p:cNvPr>
          <p:cNvSpPr/>
          <p:nvPr/>
        </p:nvSpPr>
        <p:spPr>
          <a:xfrm>
            <a:off x="3586666" y="990020"/>
            <a:ext cx="1656184" cy="1070828"/>
          </a:xfrm>
          <a:prstGeom prst="wedgeEllipseCallout">
            <a:avLst>
              <a:gd name="adj1" fmla="val -128271"/>
              <a:gd name="adj2" fmla="val 94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Let’s think about</a:t>
            </a:r>
          </a:p>
        </p:txBody>
      </p:sp>
      <p:pic>
        <p:nvPicPr>
          <p:cNvPr id="10" name="Picture 2">
            <a:extLst>
              <a:ext uri="{FF2B5EF4-FFF2-40B4-BE49-F238E27FC236}">
                <a16:creationId xmlns:a16="http://schemas.microsoft.com/office/drawing/2014/main" id="{B6948A7D-AA2C-418B-ABFD-791E6B257C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7105" y="2204864"/>
            <a:ext cx="2347913" cy="1367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a:extLst>
              <a:ext uri="{FF2B5EF4-FFF2-40B4-BE49-F238E27FC236}">
                <a16:creationId xmlns:a16="http://schemas.microsoft.com/office/drawing/2014/main" id="{805CD166-1FE0-4D53-9070-A7E2901ABE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7941" y="3933056"/>
            <a:ext cx="245745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4">
            <a:extLst>
              <a:ext uri="{FF2B5EF4-FFF2-40B4-BE49-F238E27FC236}">
                <a16:creationId xmlns:a16="http://schemas.microsoft.com/office/drawing/2014/main" id="{DC590DF6-4F09-43A5-9BAC-5A90E62343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6826" y="3968213"/>
            <a:ext cx="244792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5">
            <a:extLst>
              <a:ext uri="{FF2B5EF4-FFF2-40B4-BE49-F238E27FC236}">
                <a16:creationId xmlns:a16="http://schemas.microsoft.com/office/drawing/2014/main" id="{FFC126D1-A2BA-4B23-AC6C-48D4525582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1122" y="3960341"/>
            <a:ext cx="246697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395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fontScale="90000"/>
          </a:bodyPr>
          <a:lstStyle/>
          <a:p>
            <a:r>
              <a:rPr lang="en-IN" b="1" dirty="0"/>
              <a:t>Practical use case on class and object – testing components using traditional approach</a:t>
            </a:r>
          </a:p>
        </p:txBody>
      </p:sp>
      <p:pic>
        <p:nvPicPr>
          <p:cNvPr id="14" name="Picture 13">
            <a:extLst>
              <a:ext uri="{FF2B5EF4-FFF2-40B4-BE49-F238E27FC236}">
                <a16:creationId xmlns:a16="http://schemas.microsoft.com/office/drawing/2014/main" id="{2352B273-1D30-4A85-BFFB-26F1CE73EA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2222" y="990020"/>
            <a:ext cx="1718661" cy="1718661"/>
          </a:xfrm>
          <a:prstGeom prst="rect">
            <a:avLst/>
          </a:prstGeom>
        </p:spPr>
      </p:pic>
      <p:sp>
        <p:nvSpPr>
          <p:cNvPr id="15" name="Oval Callout 1">
            <a:extLst>
              <a:ext uri="{FF2B5EF4-FFF2-40B4-BE49-F238E27FC236}">
                <a16:creationId xmlns:a16="http://schemas.microsoft.com/office/drawing/2014/main" id="{BD43CC66-B077-4DA0-84BD-4B1DC4C2C5E9}"/>
              </a:ext>
            </a:extLst>
          </p:cNvPr>
          <p:cNvSpPr/>
          <p:nvPr/>
        </p:nvSpPr>
        <p:spPr>
          <a:xfrm>
            <a:off x="3453504" y="990020"/>
            <a:ext cx="1656184" cy="1070828"/>
          </a:xfrm>
          <a:prstGeom prst="wedgeEllipseCallout">
            <a:avLst>
              <a:gd name="adj1" fmla="val -128271"/>
              <a:gd name="adj2" fmla="val 94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Let’s try to attempt this requirement.</a:t>
            </a:r>
          </a:p>
        </p:txBody>
      </p:sp>
      <p:sp>
        <p:nvSpPr>
          <p:cNvPr id="16" name="TextBox 15">
            <a:extLst>
              <a:ext uri="{FF2B5EF4-FFF2-40B4-BE49-F238E27FC236}">
                <a16:creationId xmlns:a16="http://schemas.microsoft.com/office/drawing/2014/main" id="{5535328E-90DE-46A0-A143-89F313F8D88D}"/>
              </a:ext>
            </a:extLst>
          </p:cNvPr>
          <p:cNvSpPr txBox="1"/>
          <p:nvPr/>
        </p:nvSpPr>
        <p:spPr>
          <a:xfrm>
            <a:off x="3173942" y="2636912"/>
            <a:ext cx="5976664" cy="2246769"/>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Create a Movie class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Create two fields as </a:t>
            </a:r>
            <a:r>
              <a:rPr lang="en-IN" sz="2000" dirty="0" err="1">
                <a:latin typeface="Times New Roman" panose="02020603050405020304" pitchFamily="18" charset="0"/>
                <a:cs typeface="Times New Roman" panose="02020603050405020304" pitchFamily="18" charset="0"/>
              </a:rPr>
              <a:t>movieName</a:t>
            </a:r>
            <a:r>
              <a:rPr lang="en-IN" sz="2000" dirty="0">
                <a:latin typeface="Times New Roman" panose="02020603050405020304" pitchFamily="18" charset="0"/>
                <a:cs typeface="Times New Roman" panose="02020603050405020304" pitchFamily="18" charset="0"/>
              </a:rPr>
              <a:t> (String) and rating (</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Create </a:t>
            </a:r>
            <a:r>
              <a:rPr lang="en-IN" sz="2000" dirty="0" err="1">
                <a:latin typeface="Times New Roman" panose="02020603050405020304" pitchFamily="18" charset="0"/>
                <a:cs typeface="Times New Roman" panose="02020603050405020304" pitchFamily="18" charset="0"/>
              </a:rPr>
              <a:t>playMovie</a:t>
            </a:r>
            <a:r>
              <a:rPr lang="en-IN" sz="2000" dirty="0">
                <a:latin typeface="Times New Roman" panose="02020603050405020304" pitchFamily="18" charset="0"/>
                <a:cs typeface="Times New Roman" panose="02020603050405020304" pitchFamily="18" charset="0"/>
              </a:rPr>
              <a:t>() method</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Create </a:t>
            </a:r>
            <a:r>
              <a:rPr lang="en-IN" sz="2000" dirty="0" err="1">
                <a:latin typeface="Times New Roman" panose="02020603050405020304" pitchFamily="18" charset="0"/>
                <a:cs typeface="Times New Roman" panose="02020603050405020304" pitchFamily="18" charset="0"/>
              </a:rPr>
              <a:t>MovieTestDrive</a:t>
            </a:r>
            <a:r>
              <a:rPr lang="en-IN" sz="2000" dirty="0">
                <a:latin typeface="Times New Roman" panose="02020603050405020304" pitchFamily="18" charset="0"/>
                <a:cs typeface="Times New Roman" panose="02020603050405020304" pitchFamily="18" charset="0"/>
              </a:rPr>
              <a:t> class to check Movie.</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Create three movie objects and test movies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Attempt it using traditional testing approach</a:t>
            </a:r>
          </a:p>
        </p:txBody>
      </p:sp>
    </p:spTree>
    <p:extLst>
      <p:ext uri="{BB962C8B-B14F-4D97-AF65-F5344CB8AC3E}">
        <p14:creationId xmlns:p14="http://schemas.microsoft.com/office/powerpoint/2010/main" val="250233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fontScale="90000"/>
          </a:bodyPr>
          <a:lstStyle/>
          <a:p>
            <a:r>
              <a:rPr lang="en-IN" b="1" dirty="0"/>
              <a:t>Practical use case on class and object – use of main method</a:t>
            </a:r>
          </a:p>
        </p:txBody>
      </p:sp>
      <p:pic>
        <p:nvPicPr>
          <p:cNvPr id="17" name="Picture 16">
            <a:extLst>
              <a:ext uri="{FF2B5EF4-FFF2-40B4-BE49-F238E27FC236}">
                <a16:creationId xmlns:a16="http://schemas.microsoft.com/office/drawing/2014/main" id="{3E8FC773-937E-4715-8ACE-449E55AB7C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9311" y="990020"/>
            <a:ext cx="1718661" cy="1718661"/>
          </a:xfrm>
          <a:prstGeom prst="rect">
            <a:avLst/>
          </a:prstGeom>
        </p:spPr>
      </p:pic>
      <p:sp>
        <p:nvSpPr>
          <p:cNvPr id="18" name="Oval Callout 1">
            <a:extLst>
              <a:ext uri="{FF2B5EF4-FFF2-40B4-BE49-F238E27FC236}">
                <a16:creationId xmlns:a16="http://schemas.microsoft.com/office/drawing/2014/main" id="{9D142278-F5ED-4241-8AA7-171BEC081F31}"/>
              </a:ext>
            </a:extLst>
          </p:cNvPr>
          <p:cNvSpPr/>
          <p:nvPr/>
        </p:nvSpPr>
        <p:spPr>
          <a:xfrm>
            <a:off x="3730593" y="990020"/>
            <a:ext cx="1656184" cy="1070828"/>
          </a:xfrm>
          <a:prstGeom prst="wedgeEllipseCallout">
            <a:avLst>
              <a:gd name="adj1" fmla="val -128271"/>
              <a:gd name="adj2" fmla="val 94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Let’s discuss the use of main and objects</a:t>
            </a:r>
          </a:p>
        </p:txBody>
      </p:sp>
      <p:sp>
        <p:nvSpPr>
          <p:cNvPr id="19" name="TextBox 18">
            <a:extLst>
              <a:ext uri="{FF2B5EF4-FFF2-40B4-BE49-F238E27FC236}">
                <a16:creationId xmlns:a16="http://schemas.microsoft.com/office/drawing/2014/main" id="{683E073D-B63C-4DCC-A525-38C97037F66F}"/>
              </a:ext>
            </a:extLst>
          </p:cNvPr>
          <p:cNvSpPr txBox="1"/>
          <p:nvPr/>
        </p:nvSpPr>
        <p:spPr>
          <a:xfrm>
            <a:off x="3307015" y="2564904"/>
            <a:ext cx="5976664" cy="2800767"/>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If you are in main(), you can not experience the real use of Object Oriented ness. </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In real Object Oriented Environment, Objects talk to each other, which you will not experience in main() method.</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There are basically two uses of main() method</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To test your real class</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To launch or start your application</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When we say Objects talk to each other, they call the method of other objects. </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Let me introduce the sample application to get the real feel of Object Oriented world</a:t>
            </a:r>
          </a:p>
        </p:txBody>
      </p:sp>
    </p:spTree>
    <p:extLst>
      <p:ext uri="{BB962C8B-B14F-4D97-AF65-F5344CB8AC3E}">
        <p14:creationId xmlns:p14="http://schemas.microsoft.com/office/powerpoint/2010/main" val="360632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xEl>
                                              <p:pRg st="0" end="0"/>
                                            </p:txEl>
                                          </p:spTgt>
                                        </p:tgtEl>
                                        <p:attrNameLst>
                                          <p:attrName>style.visibility</p:attrName>
                                        </p:attrNameLst>
                                      </p:cBhvr>
                                      <p:to>
                                        <p:strVal val="visible"/>
                                      </p:to>
                                    </p:set>
                                    <p:animEffect transition="in" filter="fade">
                                      <p:cBhvr>
                                        <p:cTn id="15" dur="500"/>
                                        <p:tgtEl>
                                          <p:spTgt spid="1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9">
                                            <p:txEl>
                                              <p:pRg st="1" end="1"/>
                                            </p:txEl>
                                          </p:spTgt>
                                        </p:tgtEl>
                                        <p:attrNameLst>
                                          <p:attrName>style.visibility</p:attrName>
                                        </p:attrNameLst>
                                      </p:cBhvr>
                                      <p:to>
                                        <p:strVal val="visible"/>
                                      </p:to>
                                    </p:set>
                                    <p:animEffect transition="in" filter="fade">
                                      <p:cBhvr>
                                        <p:cTn id="20" dur="500"/>
                                        <p:tgtEl>
                                          <p:spTgt spid="19">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9">
                                            <p:txEl>
                                              <p:pRg st="2" end="2"/>
                                            </p:txEl>
                                          </p:spTgt>
                                        </p:tgtEl>
                                        <p:attrNameLst>
                                          <p:attrName>style.visibility</p:attrName>
                                        </p:attrNameLst>
                                      </p:cBhvr>
                                      <p:to>
                                        <p:strVal val="visible"/>
                                      </p:to>
                                    </p:set>
                                    <p:animEffect transition="in" filter="fade">
                                      <p:cBhvr>
                                        <p:cTn id="25" dur="500"/>
                                        <p:tgtEl>
                                          <p:spTgt spid="19">
                                            <p:txEl>
                                              <p:pRg st="2" end="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xEl>
                                              <p:pRg st="3" end="3"/>
                                            </p:txEl>
                                          </p:spTgt>
                                        </p:tgtEl>
                                        <p:attrNameLst>
                                          <p:attrName>style.visibility</p:attrName>
                                        </p:attrNameLst>
                                      </p:cBhvr>
                                      <p:to>
                                        <p:strVal val="visible"/>
                                      </p:to>
                                    </p:set>
                                    <p:animEffect transition="in" filter="fade">
                                      <p:cBhvr>
                                        <p:cTn id="28" dur="500"/>
                                        <p:tgtEl>
                                          <p:spTgt spid="19">
                                            <p:txEl>
                                              <p:pRg st="3" end="3"/>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xEl>
                                              <p:pRg st="4" end="4"/>
                                            </p:txEl>
                                          </p:spTgt>
                                        </p:tgtEl>
                                        <p:attrNameLst>
                                          <p:attrName>style.visibility</p:attrName>
                                        </p:attrNameLst>
                                      </p:cBhvr>
                                      <p:to>
                                        <p:strVal val="visible"/>
                                      </p:to>
                                    </p:set>
                                    <p:animEffect transition="in" filter="fade">
                                      <p:cBhvr>
                                        <p:cTn id="31" dur="500"/>
                                        <p:tgtEl>
                                          <p:spTgt spid="19">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
                                            <p:txEl>
                                              <p:pRg st="5" end="5"/>
                                            </p:txEl>
                                          </p:spTgt>
                                        </p:tgtEl>
                                        <p:attrNameLst>
                                          <p:attrName>style.visibility</p:attrName>
                                        </p:attrNameLst>
                                      </p:cBhvr>
                                      <p:to>
                                        <p:strVal val="visible"/>
                                      </p:to>
                                    </p:set>
                                    <p:animEffect transition="in" filter="fade">
                                      <p:cBhvr>
                                        <p:cTn id="36" dur="500"/>
                                        <p:tgtEl>
                                          <p:spTgt spid="19">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
                                            <p:txEl>
                                              <p:pRg st="6" end="6"/>
                                            </p:txEl>
                                          </p:spTgt>
                                        </p:tgtEl>
                                        <p:attrNameLst>
                                          <p:attrName>style.visibility</p:attrName>
                                        </p:attrNameLst>
                                      </p:cBhvr>
                                      <p:to>
                                        <p:strVal val="visible"/>
                                      </p:to>
                                    </p:set>
                                    <p:animEffect transition="in" filter="fade">
                                      <p:cBhvr>
                                        <p:cTn id="41" dur="500"/>
                                        <p:tgtEl>
                                          <p:spTgt spid="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a:bodyPr>
          <a:lstStyle/>
          <a:p>
            <a:r>
              <a:rPr lang="en-IN" b="1" dirty="0"/>
              <a:t>Practical use case on class and object – Case study</a:t>
            </a:r>
          </a:p>
        </p:txBody>
      </p:sp>
      <p:pic>
        <p:nvPicPr>
          <p:cNvPr id="7" name="Picture 6">
            <a:extLst>
              <a:ext uri="{FF2B5EF4-FFF2-40B4-BE49-F238E27FC236}">
                <a16:creationId xmlns:a16="http://schemas.microsoft.com/office/drawing/2014/main" id="{136E5D04-AAA3-4444-B70A-E5B6B43475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7738" y="1211696"/>
            <a:ext cx="1718661" cy="1718661"/>
          </a:xfrm>
          <a:prstGeom prst="rect">
            <a:avLst/>
          </a:prstGeom>
        </p:spPr>
      </p:pic>
      <p:sp>
        <p:nvSpPr>
          <p:cNvPr id="8" name="Oval Callout 1">
            <a:extLst>
              <a:ext uri="{FF2B5EF4-FFF2-40B4-BE49-F238E27FC236}">
                <a16:creationId xmlns:a16="http://schemas.microsoft.com/office/drawing/2014/main" id="{19340BF3-41FA-4A91-9E98-0C7D8F107FBB}"/>
              </a:ext>
            </a:extLst>
          </p:cNvPr>
          <p:cNvSpPr/>
          <p:nvPr/>
        </p:nvSpPr>
        <p:spPr>
          <a:xfrm>
            <a:off x="3076399" y="916755"/>
            <a:ext cx="1296144" cy="859330"/>
          </a:xfrm>
          <a:prstGeom prst="wedgeEllipseCallout">
            <a:avLst>
              <a:gd name="adj1" fmla="val -109204"/>
              <a:gd name="adj2" fmla="val 669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Number Guessing Game</a:t>
            </a:r>
          </a:p>
        </p:txBody>
      </p:sp>
      <p:sp>
        <p:nvSpPr>
          <p:cNvPr id="9" name="TextBox 8">
            <a:extLst>
              <a:ext uri="{FF2B5EF4-FFF2-40B4-BE49-F238E27FC236}">
                <a16:creationId xmlns:a16="http://schemas.microsoft.com/office/drawing/2014/main" id="{6D3AD90A-91EB-4D15-93F3-1BD3369EC694}"/>
              </a:ext>
            </a:extLst>
          </p:cNvPr>
          <p:cNvSpPr txBox="1"/>
          <p:nvPr/>
        </p:nvSpPr>
        <p:spPr>
          <a:xfrm>
            <a:off x="3874868" y="1682224"/>
            <a:ext cx="5976664" cy="1077218"/>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This game will have Game object and Three Players object. The game will generates a random number between 0 to 9 , and three players will guess the number. Game object will keep on producing number until Player Objects does not guess the correct number. </a:t>
            </a:r>
          </a:p>
        </p:txBody>
      </p:sp>
      <p:sp>
        <p:nvSpPr>
          <p:cNvPr id="10" name="TextBox 9">
            <a:extLst>
              <a:ext uri="{FF2B5EF4-FFF2-40B4-BE49-F238E27FC236}">
                <a16:creationId xmlns:a16="http://schemas.microsoft.com/office/drawing/2014/main" id="{73326A28-97A8-4ABE-8DBE-C50292D9F596}"/>
              </a:ext>
            </a:extLst>
          </p:cNvPr>
          <p:cNvSpPr txBox="1"/>
          <p:nvPr/>
        </p:nvSpPr>
        <p:spPr>
          <a:xfrm>
            <a:off x="3992671" y="3356992"/>
            <a:ext cx="5976664" cy="369332"/>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GuessGame.java	    Player.java	GameLauncher.java</a:t>
            </a:r>
          </a:p>
        </p:txBody>
      </p:sp>
      <p:sp>
        <p:nvSpPr>
          <p:cNvPr id="11" name="TextBox 10">
            <a:extLst>
              <a:ext uri="{FF2B5EF4-FFF2-40B4-BE49-F238E27FC236}">
                <a16:creationId xmlns:a16="http://schemas.microsoft.com/office/drawing/2014/main" id="{3654977E-8C0B-4032-92EE-C2185871CC61}"/>
              </a:ext>
            </a:extLst>
          </p:cNvPr>
          <p:cNvSpPr txBox="1"/>
          <p:nvPr/>
        </p:nvSpPr>
        <p:spPr>
          <a:xfrm>
            <a:off x="2074668" y="3726324"/>
            <a:ext cx="8352928" cy="2308324"/>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Logic:</a:t>
            </a:r>
          </a:p>
          <a:p>
            <a:pPr marL="342900" indent="-342900">
              <a:buFont typeface="+mj-lt"/>
              <a:buAutoNum type="arabicPeriod"/>
            </a:pPr>
            <a:r>
              <a:rPr lang="en-IN" sz="1800" dirty="0">
                <a:latin typeface="Times New Roman" panose="02020603050405020304" pitchFamily="18" charset="0"/>
                <a:cs typeface="Times New Roman" panose="02020603050405020304" pitchFamily="18" charset="0"/>
              </a:rPr>
              <a:t>The </a:t>
            </a:r>
            <a:r>
              <a:rPr lang="en-IN" sz="1800" dirty="0" err="1">
                <a:latin typeface="Times New Roman" panose="02020603050405020304" pitchFamily="18" charset="0"/>
                <a:cs typeface="Times New Roman" panose="02020603050405020304" pitchFamily="18" charset="0"/>
              </a:rPr>
              <a:t>GameLaucher</a:t>
            </a:r>
            <a:r>
              <a:rPr lang="en-IN" sz="1800" dirty="0">
                <a:latin typeface="Times New Roman" panose="02020603050405020304" pitchFamily="18" charset="0"/>
                <a:cs typeface="Times New Roman" panose="02020603050405020304" pitchFamily="18" charset="0"/>
              </a:rPr>
              <a:t> class is a class that will start the Game (having main() method)</a:t>
            </a:r>
          </a:p>
          <a:p>
            <a:pPr marL="342900" indent="-342900">
              <a:buFont typeface="+mj-lt"/>
              <a:buAutoNum type="arabicPeriod"/>
            </a:pPr>
            <a:r>
              <a:rPr lang="en-IN" sz="1800" dirty="0">
                <a:latin typeface="Times New Roman" panose="02020603050405020304" pitchFamily="18" charset="0"/>
                <a:cs typeface="Times New Roman" panose="02020603050405020304" pitchFamily="18" charset="0"/>
              </a:rPr>
              <a:t>In the main () method, a </a:t>
            </a:r>
            <a:r>
              <a:rPr lang="en-IN" sz="1800" dirty="0" err="1">
                <a:latin typeface="Times New Roman" panose="02020603050405020304" pitchFamily="18" charset="0"/>
                <a:cs typeface="Times New Roman" panose="02020603050405020304" pitchFamily="18" charset="0"/>
              </a:rPr>
              <a:t>GuessGame</a:t>
            </a:r>
            <a:r>
              <a:rPr lang="en-IN" sz="1800" dirty="0">
                <a:latin typeface="Times New Roman" panose="02020603050405020304" pitchFamily="18" charset="0"/>
                <a:cs typeface="Times New Roman" panose="02020603050405020304" pitchFamily="18" charset="0"/>
              </a:rPr>
              <a:t> object is created and it’s </a:t>
            </a:r>
            <a:r>
              <a:rPr lang="en-IN" sz="1800" dirty="0" err="1">
                <a:latin typeface="Times New Roman" panose="02020603050405020304" pitchFamily="18" charset="0"/>
                <a:cs typeface="Times New Roman" panose="02020603050405020304" pitchFamily="18" charset="0"/>
              </a:rPr>
              <a:t>startGame</a:t>
            </a:r>
            <a:r>
              <a:rPr lang="en-IN" sz="1800" dirty="0">
                <a:latin typeface="Times New Roman" panose="02020603050405020304" pitchFamily="18" charset="0"/>
                <a:cs typeface="Times New Roman" panose="02020603050405020304" pitchFamily="18" charset="0"/>
              </a:rPr>
              <a:t> is called.</a:t>
            </a:r>
          </a:p>
          <a:p>
            <a:pPr marL="342900" indent="-342900">
              <a:buFont typeface="+mj-lt"/>
              <a:buAutoNum type="arabicPeriod"/>
            </a:pPr>
            <a:r>
              <a:rPr lang="en-IN" sz="1800" dirty="0">
                <a:latin typeface="Times New Roman" panose="02020603050405020304" pitchFamily="18" charset="0"/>
                <a:cs typeface="Times New Roman" panose="02020603050405020304" pitchFamily="18" charset="0"/>
              </a:rPr>
              <a:t>The </a:t>
            </a:r>
            <a:r>
              <a:rPr lang="en-IN" sz="1800" dirty="0" err="1">
                <a:latin typeface="Times New Roman" panose="02020603050405020304" pitchFamily="18" charset="0"/>
                <a:cs typeface="Times New Roman" panose="02020603050405020304" pitchFamily="18" charset="0"/>
              </a:rPr>
              <a:t>GuessGame</a:t>
            </a:r>
            <a:r>
              <a:rPr lang="en-IN" sz="1800" dirty="0">
                <a:latin typeface="Times New Roman" panose="02020603050405020304" pitchFamily="18" charset="0"/>
                <a:cs typeface="Times New Roman" panose="02020603050405020304" pitchFamily="18" charset="0"/>
              </a:rPr>
              <a:t> object’s </a:t>
            </a:r>
            <a:r>
              <a:rPr lang="en-IN" sz="1800" dirty="0" err="1">
                <a:latin typeface="Times New Roman" panose="02020603050405020304" pitchFamily="18" charset="0"/>
                <a:cs typeface="Times New Roman" panose="02020603050405020304" pitchFamily="18" charset="0"/>
              </a:rPr>
              <a:t>startGame</a:t>
            </a:r>
            <a:r>
              <a:rPr lang="en-IN" sz="1800" dirty="0">
                <a:latin typeface="Times New Roman" panose="02020603050405020304" pitchFamily="18" charset="0"/>
                <a:cs typeface="Times New Roman" panose="02020603050405020304" pitchFamily="18" charset="0"/>
              </a:rPr>
              <a:t>() method is where the entire game plays out. It creates three players, then think of a random number (the target of the players to guess). It then asks each player to guess, check the result, and either prints out information about the winning player(s) or ask them to guess again.</a:t>
            </a:r>
          </a:p>
          <a:p>
            <a:pPr marL="342900" indent="-342900">
              <a:buFont typeface="+mj-lt"/>
              <a:buAutoNum type="arabicPeriod"/>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816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Effect transition="in" filter="fade">
                                      <p:cBhvr>
                                        <p:cTn id="25" dur="500"/>
                                        <p:tgtEl>
                                          <p:spTgt spid="11">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animEffect transition="in" filter="fade">
                                      <p:cBhvr>
                                        <p:cTn id="35" dur="500"/>
                                        <p:tgtEl>
                                          <p:spTgt spid="11">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
                                            <p:txEl>
                                              <p:pRg st="3" end="3"/>
                                            </p:txEl>
                                          </p:spTgt>
                                        </p:tgtEl>
                                        <p:attrNameLst>
                                          <p:attrName>style.visibility</p:attrName>
                                        </p:attrNameLst>
                                      </p:cBhvr>
                                      <p:to>
                                        <p:strVal val="visible"/>
                                      </p:to>
                                    </p:set>
                                    <p:animEffect transition="in" filter="fade">
                                      <p:cBhvr>
                                        <p:cTn id="40"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a:bodyPr>
          <a:lstStyle/>
          <a:p>
            <a:r>
              <a:rPr lang="en-IN" b="1" dirty="0"/>
              <a:t>The story of object oriented programming – APIE</a:t>
            </a:r>
          </a:p>
        </p:txBody>
      </p:sp>
      <p:pic>
        <p:nvPicPr>
          <p:cNvPr id="26" name="Picture 25">
            <a:extLst>
              <a:ext uri="{FF2B5EF4-FFF2-40B4-BE49-F238E27FC236}">
                <a16:creationId xmlns:a16="http://schemas.microsoft.com/office/drawing/2014/main" id="{DCA83B8F-4DFA-4B6F-8C21-2D296E4588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536" y="990020"/>
            <a:ext cx="1718661" cy="1718661"/>
          </a:xfrm>
          <a:prstGeom prst="rect">
            <a:avLst/>
          </a:prstGeom>
        </p:spPr>
      </p:pic>
      <p:sp>
        <p:nvSpPr>
          <p:cNvPr id="27" name="TextBox 26">
            <a:extLst>
              <a:ext uri="{FF2B5EF4-FFF2-40B4-BE49-F238E27FC236}">
                <a16:creationId xmlns:a16="http://schemas.microsoft.com/office/drawing/2014/main" id="{37656F8B-D53B-4D59-9BD0-106186643566}"/>
              </a:ext>
            </a:extLst>
          </p:cNvPr>
          <p:cNvSpPr txBox="1"/>
          <p:nvPr/>
        </p:nvSpPr>
        <p:spPr>
          <a:xfrm>
            <a:off x="4212995" y="2456981"/>
            <a:ext cx="2363928" cy="1200329"/>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A – Abstraction</a:t>
            </a:r>
          </a:p>
          <a:p>
            <a:r>
              <a:rPr lang="en-IN" sz="1800" dirty="0">
                <a:latin typeface="Times New Roman" panose="02020603050405020304" pitchFamily="18" charset="0"/>
                <a:cs typeface="Times New Roman" panose="02020603050405020304" pitchFamily="18" charset="0"/>
              </a:rPr>
              <a:t>P – Polymorphism</a:t>
            </a:r>
          </a:p>
          <a:p>
            <a:r>
              <a:rPr lang="en-IN" sz="1800" dirty="0">
                <a:latin typeface="Times New Roman" panose="02020603050405020304" pitchFamily="18" charset="0"/>
                <a:cs typeface="Times New Roman" panose="02020603050405020304" pitchFamily="18" charset="0"/>
              </a:rPr>
              <a:t>I – Inheritance</a:t>
            </a:r>
          </a:p>
          <a:p>
            <a:r>
              <a:rPr lang="en-IN" sz="1800" dirty="0">
                <a:latin typeface="Times New Roman" panose="02020603050405020304" pitchFamily="18" charset="0"/>
                <a:cs typeface="Times New Roman" panose="02020603050405020304" pitchFamily="18" charset="0"/>
              </a:rPr>
              <a:t>E – Encapsulation</a:t>
            </a:r>
          </a:p>
        </p:txBody>
      </p:sp>
      <p:sp>
        <p:nvSpPr>
          <p:cNvPr id="28" name="Oval Callout 1">
            <a:extLst>
              <a:ext uri="{FF2B5EF4-FFF2-40B4-BE49-F238E27FC236}">
                <a16:creationId xmlns:a16="http://schemas.microsoft.com/office/drawing/2014/main" id="{ECA297C4-0832-4DD1-BF07-513446316749}"/>
              </a:ext>
            </a:extLst>
          </p:cNvPr>
          <p:cNvSpPr/>
          <p:nvPr/>
        </p:nvSpPr>
        <p:spPr>
          <a:xfrm>
            <a:off x="2910971" y="990020"/>
            <a:ext cx="1656184" cy="1070828"/>
          </a:xfrm>
          <a:prstGeom prst="wedgeEllipseCallout">
            <a:avLst>
              <a:gd name="adj1" fmla="val -128271"/>
              <a:gd name="adj2" fmla="val 94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Let me tell you about APIE</a:t>
            </a:r>
          </a:p>
        </p:txBody>
      </p:sp>
      <p:cxnSp>
        <p:nvCxnSpPr>
          <p:cNvPr id="3" name="Straight Arrow Connector 2">
            <a:extLst>
              <a:ext uri="{FF2B5EF4-FFF2-40B4-BE49-F238E27FC236}">
                <a16:creationId xmlns:a16="http://schemas.microsoft.com/office/drawing/2014/main" id="{5D38561C-F4BD-4553-B323-0D3319E16DE8}"/>
              </a:ext>
            </a:extLst>
          </p:cNvPr>
          <p:cNvCxnSpPr/>
          <p:nvPr/>
        </p:nvCxnSpPr>
        <p:spPr>
          <a:xfrm>
            <a:off x="3865418" y="2456981"/>
            <a:ext cx="0" cy="120032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1757A9DE-6470-4E23-B4B2-A9CC94AA2013}"/>
              </a:ext>
            </a:extLst>
          </p:cNvPr>
          <p:cNvCxnSpPr/>
          <p:nvPr/>
        </p:nvCxnSpPr>
        <p:spPr>
          <a:xfrm flipV="1">
            <a:off x="6576923" y="2456981"/>
            <a:ext cx="0" cy="120032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3231B9EA-BF65-4D3B-92C1-DEFB9E3C8D98}"/>
              </a:ext>
            </a:extLst>
          </p:cNvPr>
          <p:cNvSpPr txBox="1"/>
          <p:nvPr/>
        </p:nvSpPr>
        <p:spPr>
          <a:xfrm>
            <a:off x="2354871" y="2504649"/>
            <a:ext cx="1526210" cy="369332"/>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While reading</a:t>
            </a:r>
          </a:p>
        </p:txBody>
      </p:sp>
      <p:sp>
        <p:nvSpPr>
          <p:cNvPr id="13" name="TextBox 12">
            <a:extLst>
              <a:ext uri="{FF2B5EF4-FFF2-40B4-BE49-F238E27FC236}">
                <a16:creationId xmlns:a16="http://schemas.microsoft.com/office/drawing/2014/main" id="{BDE55AE8-95BB-429F-B465-28FC53310646}"/>
              </a:ext>
            </a:extLst>
          </p:cNvPr>
          <p:cNvSpPr txBox="1"/>
          <p:nvPr/>
        </p:nvSpPr>
        <p:spPr>
          <a:xfrm>
            <a:off x="6691343" y="2524015"/>
            <a:ext cx="1690658" cy="646331"/>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While understanding</a:t>
            </a:r>
          </a:p>
        </p:txBody>
      </p:sp>
    </p:spTree>
    <p:extLst>
      <p:ext uri="{BB962C8B-B14F-4D97-AF65-F5344CB8AC3E}">
        <p14:creationId xmlns:p14="http://schemas.microsoft.com/office/powerpoint/2010/main" val="80877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7">
                                            <p:txEl>
                                              <p:pRg st="0" end="0"/>
                                            </p:txEl>
                                          </p:spTgt>
                                        </p:tgtEl>
                                        <p:attrNameLst>
                                          <p:attrName>style.visibility</p:attrName>
                                        </p:attrNameLst>
                                      </p:cBhvr>
                                      <p:to>
                                        <p:strVal val="visible"/>
                                      </p:to>
                                    </p:set>
                                    <p:animEffect transition="in" filter="fade">
                                      <p:cBhvr>
                                        <p:cTn id="15" dur="500"/>
                                        <p:tgtEl>
                                          <p:spTgt spid="2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7">
                                            <p:txEl>
                                              <p:pRg st="1" end="1"/>
                                            </p:txEl>
                                          </p:spTgt>
                                        </p:tgtEl>
                                        <p:attrNameLst>
                                          <p:attrName>style.visibility</p:attrName>
                                        </p:attrNameLst>
                                      </p:cBhvr>
                                      <p:to>
                                        <p:strVal val="visible"/>
                                      </p:to>
                                    </p:set>
                                    <p:animEffect transition="in" filter="fade">
                                      <p:cBhvr>
                                        <p:cTn id="20" dur="500"/>
                                        <p:tgtEl>
                                          <p:spTgt spid="2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7">
                                            <p:txEl>
                                              <p:pRg st="2" end="2"/>
                                            </p:txEl>
                                          </p:spTgt>
                                        </p:tgtEl>
                                        <p:attrNameLst>
                                          <p:attrName>style.visibility</p:attrName>
                                        </p:attrNameLst>
                                      </p:cBhvr>
                                      <p:to>
                                        <p:strVal val="visible"/>
                                      </p:to>
                                    </p:set>
                                    <p:animEffect transition="in" filter="fade">
                                      <p:cBhvr>
                                        <p:cTn id="25" dur="500"/>
                                        <p:tgtEl>
                                          <p:spTgt spid="27">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7">
                                            <p:txEl>
                                              <p:pRg st="3" end="3"/>
                                            </p:txEl>
                                          </p:spTgt>
                                        </p:tgtEl>
                                        <p:attrNameLst>
                                          <p:attrName>style.visibility</p:attrName>
                                        </p:attrNameLst>
                                      </p:cBhvr>
                                      <p:to>
                                        <p:strVal val="visible"/>
                                      </p:to>
                                    </p:set>
                                    <p:animEffect transition="in" filter="fade">
                                      <p:cBhvr>
                                        <p:cTn id="30" dur="500"/>
                                        <p:tgtEl>
                                          <p:spTgt spid="2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animEffect transition="in" filter="fade">
                                      <p:cBhvr>
                                        <p:cTn id="35" dur="500"/>
                                        <p:tgtEl>
                                          <p:spTgt spid="12">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xEl>
                                              <p:pRg st="0" end="0"/>
                                            </p:txEl>
                                          </p:spTgt>
                                        </p:tgtEl>
                                        <p:attrNameLst>
                                          <p:attrName>style.visibility</p:attrName>
                                        </p:attrNameLst>
                                      </p:cBhvr>
                                      <p:to>
                                        <p:strVal val="visible"/>
                                      </p:to>
                                    </p:set>
                                    <p:animEffect transition="in" filter="fade">
                                      <p:cBhvr>
                                        <p:cTn id="40"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P spid="28" grpId="0" animBg="1"/>
      <p:bldP spid="12" grpId="0" build="p"/>
      <p:bldP spid="1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a:bodyPr>
          <a:lstStyle/>
          <a:p>
            <a:r>
              <a:rPr lang="en-IN" b="1" dirty="0"/>
              <a:t>Problem with procedural languages</a:t>
            </a:r>
          </a:p>
        </p:txBody>
      </p:sp>
      <p:sp>
        <p:nvSpPr>
          <p:cNvPr id="117" name="TextBox 116"/>
          <p:cNvSpPr txBox="1"/>
          <p:nvPr/>
        </p:nvSpPr>
        <p:spPr>
          <a:xfrm>
            <a:off x="539123" y="1108533"/>
            <a:ext cx="10070824" cy="2308324"/>
          </a:xfrm>
          <a:prstGeom prst="rect">
            <a:avLst/>
          </a:prstGeom>
          <a:noFill/>
        </p:spPr>
        <p:txBody>
          <a:bodyPr wrap="square" rtlCol="0">
            <a:spAutoFit/>
          </a:bodyPr>
          <a:lstStyle/>
          <a:p>
            <a:pPr marL="285750" indent="-285750">
              <a:buFont typeface="Arial" panose="020B0604020202020204" pitchFamily="34" charset="0"/>
              <a:buChar char="•"/>
            </a:pPr>
            <a:r>
              <a:rPr lang="en-IN" dirty="0"/>
              <a:t>Data does not have an owner</a:t>
            </a:r>
          </a:p>
          <a:p>
            <a:pPr marL="285750" indent="-285750">
              <a:buFont typeface="Arial" panose="020B0604020202020204" pitchFamily="34" charset="0"/>
              <a:buChar char="•"/>
            </a:pPr>
            <a:r>
              <a:rPr lang="en-IN" dirty="0">
                <a:solidFill>
                  <a:srgbClr val="005BA1"/>
                </a:solidFill>
              </a:rPr>
              <a:t>Difficult to maintain data integrity</a:t>
            </a:r>
          </a:p>
          <a:p>
            <a:pPr marL="285750" indent="-285750">
              <a:buFont typeface="Arial" panose="020B0604020202020204" pitchFamily="34" charset="0"/>
              <a:buChar char="•"/>
            </a:pPr>
            <a:r>
              <a:rPr lang="en-IN" dirty="0"/>
              <a:t>Functions are the building blocks</a:t>
            </a:r>
          </a:p>
          <a:p>
            <a:pPr marL="285750" indent="-285750">
              <a:buFont typeface="Arial" panose="020B0604020202020204" pitchFamily="34" charset="0"/>
              <a:buChar char="•"/>
            </a:pPr>
            <a:r>
              <a:rPr lang="en-IN" dirty="0">
                <a:solidFill>
                  <a:srgbClr val="005BA1"/>
                </a:solidFill>
              </a:rPr>
              <a:t>Many functions can modify a given block of code</a:t>
            </a:r>
          </a:p>
          <a:p>
            <a:pPr marL="285750" indent="-285750">
              <a:buFont typeface="Arial" panose="020B0604020202020204" pitchFamily="34" charset="0"/>
              <a:buChar char="•"/>
            </a:pPr>
            <a:r>
              <a:rPr lang="en-IN" dirty="0"/>
              <a:t>Difficult to pinpoint bug sources when data is corrupted</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4555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fontScale="90000"/>
          </a:bodyPr>
          <a:lstStyle/>
          <a:p>
            <a:r>
              <a:rPr lang="en-IN" b="1" dirty="0"/>
              <a:t>The story of object oriented programming – Encapsulation</a:t>
            </a:r>
          </a:p>
        </p:txBody>
      </p:sp>
      <p:sp>
        <p:nvSpPr>
          <p:cNvPr id="12" name="TextBox 11">
            <a:extLst>
              <a:ext uri="{FF2B5EF4-FFF2-40B4-BE49-F238E27FC236}">
                <a16:creationId xmlns:a16="http://schemas.microsoft.com/office/drawing/2014/main" id="{3231B9EA-BF65-4D3B-92C1-DEFB9E3C8D98}"/>
              </a:ext>
            </a:extLst>
          </p:cNvPr>
          <p:cNvSpPr txBox="1"/>
          <p:nvPr/>
        </p:nvSpPr>
        <p:spPr>
          <a:xfrm>
            <a:off x="526071" y="983270"/>
            <a:ext cx="10225056" cy="1508105"/>
          </a:xfrm>
          <a:prstGeom prst="rect">
            <a:avLst/>
          </a:prstGeom>
          <a:noFill/>
        </p:spPr>
        <p:txBody>
          <a:bodyPr wrap="square" rtlCol="0">
            <a:spAutoFit/>
          </a:bodyPr>
          <a:lstStyle/>
          <a:p>
            <a:r>
              <a:rPr lang="en-IN" sz="1800" dirty="0"/>
              <a:t>Encapsulation implies the idea of hiding the content of a Class, unless it’s necessary to expose. </a:t>
            </a:r>
            <a:r>
              <a:rPr lang="en-IN" sz="1800" dirty="0">
                <a:highlight>
                  <a:srgbClr val="E2EAF6"/>
                </a:highlight>
              </a:rPr>
              <a:t>We need to restrict the access to our class as much as we can, so that we can change the properties and the behaviours only from inside the class.</a:t>
            </a:r>
          </a:p>
          <a:p>
            <a:endParaRPr lang="en-IN" sz="1800" dirty="0">
              <a:highlight>
                <a:srgbClr val="E2EAF6"/>
              </a:highlight>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hlinkClick r:id="rId2"/>
              </a:rPr>
              <a:t>Demo of Encapsulation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795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fontScale="90000"/>
          </a:bodyPr>
          <a:lstStyle/>
          <a:p>
            <a:r>
              <a:rPr lang="en-IN" b="1" dirty="0"/>
              <a:t>The story of object oriented programming – Encapsulation</a:t>
            </a:r>
          </a:p>
        </p:txBody>
      </p:sp>
      <p:sp>
        <p:nvSpPr>
          <p:cNvPr id="12" name="TextBox 11">
            <a:extLst>
              <a:ext uri="{FF2B5EF4-FFF2-40B4-BE49-F238E27FC236}">
                <a16:creationId xmlns:a16="http://schemas.microsoft.com/office/drawing/2014/main" id="{3231B9EA-BF65-4D3B-92C1-DEFB9E3C8D98}"/>
              </a:ext>
            </a:extLst>
          </p:cNvPr>
          <p:cNvSpPr txBox="1"/>
          <p:nvPr/>
        </p:nvSpPr>
        <p:spPr>
          <a:xfrm>
            <a:off x="526071" y="983270"/>
            <a:ext cx="10225056" cy="2308324"/>
          </a:xfrm>
          <a:prstGeom prst="rect">
            <a:avLst/>
          </a:prstGeom>
          <a:noFill/>
        </p:spPr>
        <p:txBody>
          <a:bodyPr wrap="square" rtlCol="0">
            <a:spAutoFit/>
          </a:bodyPr>
          <a:lstStyle/>
          <a:p>
            <a:r>
              <a:rPr lang="en-IN" sz="1800" dirty="0"/>
              <a:t>Encapsulation implies the idea of hiding the content of a Class, unless it’s necessary to expose. </a:t>
            </a:r>
            <a:r>
              <a:rPr lang="en-IN" sz="1800" dirty="0">
                <a:highlight>
                  <a:srgbClr val="E2EAF6"/>
                </a:highlight>
              </a:rPr>
              <a:t>We need to restrict the access to our class as much as we can, so that we can change the properties and the behaviours only from inside the class.</a:t>
            </a:r>
          </a:p>
          <a:p>
            <a:endParaRPr lang="en-IN" sz="1800" dirty="0">
              <a:highlight>
                <a:srgbClr val="E2EAF6"/>
              </a:highlight>
            </a:endParaRPr>
          </a:p>
          <a:p>
            <a:r>
              <a:rPr lang="en-IN" sz="1800" b="1" dirty="0"/>
              <a:t>Purpose of Encapsulation:</a:t>
            </a:r>
          </a:p>
          <a:p>
            <a:pPr marL="285750" indent="-285750">
              <a:buFont typeface="Arial" panose="020B0604020202020204" pitchFamily="34" charset="0"/>
              <a:buChar char="•"/>
            </a:pPr>
            <a:r>
              <a:rPr lang="en-IN" sz="1800" dirty="0"/>
              <a:t>To achieve robustness</a:t>
            </a:r>
          </a:p>
          <a:p>
            <a:endParaRPr lang="en-IN" sz="1800" dirty="0">
              <a:highlight>
                <a:srgbClr val="E2EAF6"/>
              </a:highlight>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hlinkClick r:id="rId2"/>
              </a:rPr>
              <a:t>Demo of Encapsulation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9112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fade">
                                      <p:cBhvr>
                                        <p:cTn id="17" dur="500"/>
                                        <p:tgtEl>
                                          <p:spTgt spid="1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5" end="5"/>
                                            </p:txEl>
                                          </p:spTgt>
                                        </p:tgtEl>
                                        <p:attrNameLst>
                                          <p:attrName>style.visibility</p:attrName>
                                        </p:attrNameLst>
                                      </p:cBhvr>
                                      <p:to>
                                        <p:strVal val="visible"/>
                                      </p:to>
                                    </p:set>
                                    <p:animEffect transition="in" filter="fade">
                                      <p:cBhvr>
                                        <p:cTn id="22"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fontScale="90000"/>
          </a:bodyPr>
          <a:lstStyle/>
          <a:p>
            <a:r>
              <a:rPr lang="en-IN" b="1" dirty="0"/>
              <a:t>The story of object oriented programming – Inheritance (IS-A Relation)</a:t>
            </a:r>
          </a:p>
        </p:txBody>
      </p:sp>
      <p:sp>
        <p:nvSpPr>
          <p:cNvPr id="12" name="TextBox 11">
            <a:extLst>
              <a:ext uri="{FF2B5EF4-FFF2-40B4-BE49-F238E27FC236}">
                <a16:creationId xmlns:a16="http://schemas.microsoft.com/office/drawing/2014/main" id="{3231B9EA-BF65-4D3B-92C1-DEFB9E3C8D98}"/>
              </a:ext>
            </a:extLst>
          </p:cNvPr>
          <p:cNvSpPr txBox="1"/>
          <p:nvPr/>
        </p:nvSpPr>
        <p:spPr>
          <a:xfrm>
            <a:off x="526071" y="983270"/>
            <a:ext cx="10225056" cy="1969770"/>
          </a:xfrm>
          <a:prstGeom prst="rect">
            <a:avLst/>
          </a:prstGeom>
          <a:noFill/>
        </p:spPr>
        <p:txBody>
          <a:bodyPr wrap="square" rtlCol="0">
            <a:spAutoFit/>
          </a:bodyPr>
          <a:lstStyle/>
          <a:p>
            <a:r>
              <a:rPr lang="en-IN" sz="1800" dirty="0"/>
              <a:t>Inheritance is inheriting the common properties and behaviours, so that we can create a new class, but instead of writing it from scratch, we can base it on an existing class.</a:t>
            </a:r>
          </a:p>
          <a:p>
            <a:endParaRPr lang="en-IN" sz="1400" dirty="0">
              <a:highlight>
                <a:srgbClr val="E2EAF6"/>
              </a:highlight>
            </a:endParaRPr>
          </a:p>
          <a:p>
            <a:r>
              <a:rPr lang="en-IN" sz="1800" b="1" dirty="0"/>
              <a:t>Purpose of Inheritance:</a:t>
            </a:r>
          </a:p>
          <a:p>
            <a:pPr marL="285750" indent="-285750">
              <a:buFont typeface="Arial" panose="020B0604020202020204" pitchFamily="34" charset="0"/>
              <a:buChar char="•"/>
            </a:pPr>
            <a:r>
              <a:rPr lang="en-IN" sz="1800" dirty="0"/>
              <a:t>Reusability of code</a:t>
            </a:r>
          </a:p>
          <a:p>
            <a:pPr marL="285750" indent="-285750">
              <a:buFont typeface="Arial" panose="020B0604020202020204" pitchFamily="34" charset="0"/>
              <a:buChar char="•"/>
            </a:pPr>
            <a:r>
              <a:rPr lang="en-IN" sz="1800" dirty="0"/>
              <a:t>Extensibility of features</a:t>
            </a:r>
          </a:p>
          <a:p>
            <a:pPr marL="285750" indent="-285750">
              <a:buFont typeface="Arial" panose="020B0604020202020204" pitchFamily="34" charset="0"/>
              <a:buChar char="•"/>
            </a:pPr>
            <a:r>
              <a:rPr lang="en-IN" sz="1800" dirty="0"/>
              <a:t>Customization in application for future changes.</a:t>
            </a:r>
          </a:p>
        </p:txBody>
      </p:sp>
      <p:pic>
        <p:nvPicPr>
          <p:cNvPr id="2" name="Picture 1">
            <a:extLst>
              <a:ext uri="{FF2B5EF4-FFF2-40B4-BE49-F238E27FC236}">
                <a16:creationId xmlns:a16="http://schemas.microsoft.com/office/drawing/2014/main" id="{58AC0EC8-76DA-435B-BAE2-23E286BE82C2}"/>
              </a:ext>
            </a:extLst>
          </p:cNvPr>
          <p:cNvPicPr>
            <a:picLocks noChangeAspect="1"/>
          </p:cNvPicPr>
          <p:nvPr/>
        </p:nvPicPr>
        <p:blipFill>
          <a:blip r:embed="rId2"/>
          <a:stretch>
            <a:fillRect/>
          </a:stretch>
        </p:blipFill>
        <p:spPr>
          <a:xfrm>
            <a:off x="415536" y="2991581"/>
            <a:ext cx="1880141" cy="1012384"/>
          </a:xfrm>
          <a:prstGeom prst="rect">
            <a:avLst/>
          </a:prstGeom>
        </p:spPr>
      </p:pic>
      <p:pic>
        <p:nvPicPr>
          <p:cNvPr id="3" name="Picture 2">
            <a:extLst>
              <a:ext uri="{FF2B5EF4-FFF2-40B4-BE49-F238E27FC236}">
                <a16:creationId xmlns:a16="http://schemas.microsoft.com/office/drawing/2014/main" id="{3E2E309E-BB31-4695-8475-ACE6F59B1B09}"/>
              </a:ext>
            </a:extLst>
          </p:cNvPr>
          <p:cNvPicPr>
            <a:picLocks noChangeAspect="1"/>
          </p:cNvPicPr>
          <p:nvPr/>
        </p:nvPicPr>
        <p:blipFill>
          <a:blip r:embed="rId3"/>
          <a:stretch>
            <a:fillRect/>
          </a:stretch>
        </p:blipFill>
        <p:spPr>
          <a:xfrm>
            <a:off x="2542800" y="3089564"/>
            <a:ext cx="6191598" cy="3089318"/>
          </a:xfrm>
          <a:prstGeom prst="rect">
            <a:avLst/>
          </a:prstGeom>
        </p:spPr>
      </p:pic>
      <p:sp>
        <p:nvSpPr>
          <p:cNvPr id="7" name="TextBox 6">
            <a:extLst>
              <a:ext uri="{FF2B5EF4-FFF2-40B4-BE49-F238E27FC236}">
                <a16:creationId xmlns:a16="http://schemas.microsoft.com/office/drawing/2014/main" id="{32BB8B6D-BBFE-49CD-91F6-261DA73BC055}"/>
              </a:ext>
            </a:extLst>
          </p:cNvPr>
          <p:cNvSpPr txBox="1"/>
          <p:nvPr/>
        </p:nvSpPr>
        <p:spPr>
          <a:xfrm>
            <a:off x="7455724" y="2591470"/>
            <a:ext cx="2200894" cy="400110"/>
          </a:xfrm>
          <a:prstGeom prst="rect">
            <a:avLst/>
          </a:prstGeom>
          <a:noFill/>
        </p:spPr>
        <p:txBody>
          <a:bodyPr wrap="square" rtlCol="0">
            <a:spAutoFit/>
          </a:bodyPr>
          <a:lstStyle/>
          <a:p>
            <a:r>
              <a:rPr lang="en-IN" sz="2000" dirty="0">
                <a:hlinkClick r:id="rId4"/>
              </a:rPr>
              <a:t>Inheritance Demo</a:t>
            </a:r>
            <a:endParaRPr lang="en-IN" sz="2000" dirty="0"/>
          </a:p>
        </p:txBody>
      </p:sp>
    </p:spTree>
    <p:extLst>
      <p:ext uri="{BB962C8B-B14F-4D97-AF65-F5344CB8AC3E}">
        <p14:creationId xmlns:p14="http://schemas.microsoft.com/office/powerpoint/2010/main" val="177691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fade">
                                      <p:cBhvr>
                                        <p:cTn id="7" dur="500"/>
                                        <p:tgtEl>
                                          <p:spTgt spid="1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3" end="3"/>
                                            </p:txEl>
                                          </p:spTgt>
                                        </p:tgtEl>
                                        <p:attrNameLst>
                                          <p:attrName>style.visibility</p:attrName>
                                        </p:attrNameLst>
                                      </p:cBhvr>
                                      <p:to>
                                        <p:strVal val="visible"/>
                                      </p:to>
                                    </p:set>
                                    <p:animEffect transition="in" filter="fade">
                                      <p:cBhvr>
                                        <p:cTn id="12" dur="500"/>
                                        <p:tgtEl>
                                          <p:spTgt spid="1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animEffect transition="in" filter="fade">
                                      <p:cBhvr>
                                        <p:cTn id="17" dur="500"/>
                                        <p:tgtEl>
                                          <p:spTgt spid="1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5" end="5"/>
                                            </p:txEl>
                                          </p:spTgt>
                                        </p:tgtEl>
                                        <p:attrNameLst>
                                          <p:attrName>style.visibility</p:attrName>
                                        </p:attrNameLst>
                                      </p:cBhvr>
                                      <p:to>
                                        <p:strVal val="visible"/>
                                      </p:to>
                                    </p:set>
                                    <p:animEffect transition="in" filter="fade">
                                      <p:cBhvr>
                                        <p:cTn id="22" dur="500"/>
                                        <p:tgtEl>
                                          <p:spTgt spid="1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fontScale="90000"/>
          </a:bodyPr>
          <a:lstStyle/>
          <a:p>
            <a:r>
              <a:rPr lang="en-IN" b="1" dirty="0"/>
              <a:t>The story of object oriented programming – Polymorphism)</a:t>
            </a:r>
          </a:p>
        </p:txBody>
      </p:sp>
      <p:sp>
        <p:nvSpPr>
          <p:cNvPr id="12" name="TextBox 11">
            <a:extLst>
              <a:ext uri="{FF2B5EF4-FFF2-40B4-BE49-F238E27FC236}">
                <a16:creationId xmlns:a16="http://schemas.microsoft.com/office/drawing/2014/main" id="{3231B9EA-BF65-4D3B-92C1-DEFB9E3C8D98}"/>
              </a:ext>
            </a:extLst>
          </p:cNvPr>
          <p:cNvSpPr txBox="1"/>
          <p:nvPr/>
        </p:nvSpPr>
        <p:spPr>
          <a:xfrm>
            <a:off x="526071" y="983270"/>
            <a:ext cx="10225056" cy="646331"/>
          </a:xfrm>
          <a:prstGeom prst="rect">
            <a:avLst/>
          </a:prstGeom>
          <a:noFill/>
        </p:spPr>
        <p:txBody>
          <a:bodyPr wrap="square" rtlCol="0">
            <a:spAutoFit/>
          </a:bodyPr>
          <a:lstStyle/>
          <a:p>
            <a:r>
              <a:rPr lang="en-IN" sz="1800" dirty="0"/>
              <a:t>Polymorphism; is the state where an object can take the shape of many different forms, and lets us do the right thing at the right time.</a:t>
            </a:r>
            <a:endParaRPr lang="en-IN" sz="1400" dirty="0"/>
          </a:p>
        </p:txBody>
      </p:sp>
      <p:pic>
        <p:nvPicPr>
          <p:cNvPr id="5" name="Picture 4">
            <a:extLst>
              <a:ext uri="{FF2B5EF4-FFF2-40B4-BE49-F238E27FC236}">
                <a16:creationId xmlns:a16="http://schemas.microsoft.com/office/drawing/2014/main" id="{C6D4EBAB-26A5-47BA-B0A6-9F632F6A1EE0}"/>
              </a:ext>
            </a:extLst>
          </p:cNvPr>
          <p:cNvPicPr>
            <a:picLocks noChangeAspect="1"/>
          </p:cNvPicPr>
          <p:nvPr/>
        </p:nvPicPr>
        <p:blipFill>
          <a:blip r:embed="rId2"/>
          <a:stretch>
            <a:fillRect/>
          </a:stretch>
        </p:blipFill>
        <p:spPr>
          <a:xfrm>
            <a:off x="526071" y="1870363"/>
            <a:ext cx="3886200" cy="3810000"/>
          </a:xfrm>
          <a:prstGeom prst="rect">
            <a:avLst/>
          </a:prstGeom>
        </p:spPr>
      </p:pic>
      <p:sp>
        <p:nvSpPr>
          <p:cNvPr id="9" name="TextBox 8">
            <a:extLst>
              <a:ext uri="{FF2B5EF4-FFF2-40B4-BE49-F238E27FC236}">
                <a16:creationId xmlns:a16="http://schemas.microsoft.com/office/drawing/2014/main" id="{ABDE5CF6-B1F7-4367-9C17-68EAAE9D0821}"/>
              </a:ext>
            </a:extLst>
          </p:cNvPr>
          <p:cNvSpPr txBox="1"/>
          <p:nvPr/>
        </p:nvSpPr>
        <p:spPr>
          <a:xfrm>
            <a:off x="4412271" y="1870363"/>
            <a:ext cx="7274039" cy="923330"/>
          </a:xfrm>
          <a:prstGeom prst="rect">
            <a:avLst/>
          </a:prstGeom>
          <a:noFill/>
        </p:spPr>
        <p:txBody>
          <a:bodyPr wrap="square" rtlCol="0">
            <a:spAutoFit/>
          </a:bodyPr>
          <a:lstStyle/>
          <a:p>
            <a:r>
              <a:rPr lang="en-IN" sz="1800" i="1" dirty="0"/>
              <a:t>If you have Animal class, and inheriting classes; Dog, Cat, &amp; Duck. Each of the inheriting classes override the </a:t>
            </a:r>
            <a:r>
              <a:rPr lang="en-IN" sz="1800" b="1" i="1" dirty="0"/>
              <a:t>speak </a:t>
            </a:r>
            <a:r>
              <a:rPr lang="en-IN" sz="1800" i="1" dirty="0"/>
              <a:t>method (as each animal has a different voice).</a:t>
            </a:r>
            <a:endParaRPr lang="en-IN" sz="1100" dirty="0"/>
          </a:p>
        </p:txBody>
      </p:sp>
      <p:sp>
        <p:nvSpPr>
          <p:cNvPr id="10" name="TextBox 9">
            <a:extLst>
              <a:ext uri="{FF2B5EF4-FFF2-40B4-BE49-F238E27FC236}">
                <a16:creationId xmlns:a16="http://schemas.microsoft.com/office/drawing/2014/main" id="{68CE331A-EED9-438C-9433-8F74EC1317DE}"/>
              </a:ext>
            </a:extLst>
          </p:cNvPr>
          <p:cNvSpPr txBox="1"/>
          <p:nvPr/>
        </p:nvSpPr>
        <p:spPr>
          <a:xfrm>
            <a:off x="4412270" y="3034455"/>
            <a:ext cx="7274039" cy="923330"/>
          </a:xfrm>
          <a:prstGeom prst="rect">
            <a:avLst/>
          </a:prstGeom>
          <a:noFill/>
        </p:spPr>
        <p:txBody>
          <a:bodyPr wrap="square" rtlCol="0">
            <a:spAutoFit/>
          </a:bodyPr>
          <a:lstStyle/>
          <a:p>
            <a:r>
              <a:rPr lang="en-IN" sz="1800" i="1" dirty="0"/>
              <a:t>Now, we can call the speak method on any animal object, without knowing exactly what class the animal object was instantiated from, and it will do the correct behaviour.</a:t>
            </a:r>
            <a:endParaRPr lang="en-IN" sz="1000" dirty="0"/>
          </a:p>
        </p:txBody>
      </p:sp>
      <p:sp>
        <p:nvSpPr>
          <p:cNvPr id="11" name="TextBox 10">
            <a:extLst>
              <a:ext uri="{FF2B5EF4-FFF2-40B4-BE49-F238E27FC236}">
                <a16:creationId xmlns:a16="http://schemas.microsoft.com/office/drawing/2014/main" id="{A8F4C307-FD6B-49E6-ADD1-F0354AE9C6F5}"/>
              </a:ext>
            </a:extLst>
          </p:cNvPr>
          <p:cNvSpPr txBox="1"/>
          <p:nvPr/>
        </p:nvSpPr>
        <p:spPr>
          <a:xfrm>
            <a:off x="4412269" y="4185002"/>
            <a:ext cx="7274039" cy="369332"/>
          </a:xfrm>
          <a:prstGeom prst="rect">
            <a:avLst/>
          </a:prstGeom>
          <a:noFill/>
        </p:spPr>
        <p:txBody>
          <a:bodyPr wrap="square" rtlCol="0">
            <a:spAutoFit/>
          </a:bodyPr>
          <a:lstStyle/>
          <a:p>
            <a:r>
              <a:rPr lang="en-IN" sz="1800" dirty="0"/>
              <a:t>Polymorphism is the flexibility, that triggers the correct behaviour.</a:t>
            </a:r>
            <a:endParaRPr lang="en-IN" sz="800" dirty="0"/>
          </a:p>
        </p:txBody>
      </p:sp>
    </p:spTree>
    <p:extLst>
      <p:ext uri="{BB962C8B-B14F-4D97-AF65-F5344CB8AC3E}">
        <p14:creationId xmlns:p14="http://schemas.microsoft.com/office/powerpoint/2010/main" val="381822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P spid="10" grpId="0"/>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fontScale="90000"/>
          </a:bodyPr>
          <a:lstStyle/>
          <a:p>
            <a:r>
              <a:rPr lang="en-IN" b="1" dirty="0"/>
              <a:t>The story of object oriented programming – Polymorphism)</a:t>
            </a:r>
          </a:p>
        </p:txBody>
      </p:sp>
      <p:sp>
        <p:nvSpPr>
          <p:cNvPr id="12" name="TextBox 11">
            <a:extLst>
              <a:ext uri="{FF2B5EF4-FFF2-40B4-BE49-F238E27FC236}">
                <a16:creationId xmlns:a16="http://schemas.microsoft.com/office/drawing/2014/main" id="{3231B9EA-BF65-4D3B-92C1-DEFB9E3C8D98}"/>
              </a:ext>
            </a:extLst>
          </p:cNvPr>
          <p:cNvSpPr txBox="1"/>
          <p:nvPr/>
        </p:nvSpPr>
        <p:spPr>
          <a:xfrm>
            <a:off x="3653117" y="937866"/>
            <a:ext cx="2508074" cy="369332"/>
          </a:xfrm>
          <a:prstGeom prst="rect">
            <a:avLst/>
          </a:prstGeom>
          <a:noFill/>
          <a:ln>
            <a:solidFill>
              <a:schemeClr val="accent1"/>
            </a:solidFill>
          </a:ln>
        </p:spPr>
        <p:txBody>
          <a:bodyPr wrap="square" rtlCol="0">
            <a:spAutoFit/>
          </a:bodyPr>
          <a:lstStyle/>
          <a:p>
            <a:r>
              <a:rPr lang="en-IN" sz="1800" dirty="0"/>
              <a:t>Type of polymorphism</a:t>
            </a:r>
          </a:p>
        </p:txBody>
      </p:sp>
      <p:sp>
        <p:nvSpPr>
          <p:cNvPr id="8" name="TextBox 7">
            <a:extLst>
              <a:ext uri="{FF2B5EF4-FFF2-40B4-BE49-F238E27FC236}">
                <a16:creationId xmlns:a16="http://schemas.microsoft.com/office/drawing/2014/main" id="{08248149-4B8A-4FC0-8150-1E7B5E708B7D}"/>
              </a:ext>
            </a:extLst>
          </p:cNvPr>
          <p:cNvSpPr txBox="1"/>
          <p:nvPr/>
        </p:nvSpPr>
        <p:spPr>
          <a:xfrm>
            <a:off x="1145043" y="1887376"/>
            <a:ext cx="2508074" cy="1477328"/>
          </a:xfrm>
          <a:prstGeom prst="rect">
            <a:avLst/>
          </a:prstGeom>
          <a:noFill/>
          <a:ln>
            <a:solidFill>
              <a:schemeClr val="accent1"/>
            </a:solidFill>
          </a:ln>
        </p:spPr>
        <p:txBody>
          <a:bodyPr wrap="square" rtlCol="0">
            <a:spAutoFit/>
          </a:bodyPr>
          <a:lstStyle/>
          <a:p>
            <a:r>
              <a:rPr lang="en-IN" sz="1800" dirty="0"/>
              <a:t>Compile time</a:t>
            </a:r>
          </a:p>
          <a:p>
            <a:r>
              <a:rPr lang="en-IN" sz="1800" dirty="0"/>
              <a:t>Static linking</a:t>
            </a:r>
          </a:p>
          <a:p>
            <a:r>
              <a:rPr lang="en-IN" sz="1800" dirty="0"/>
              <a:t>Early binding</a:t>
            </a:r>
          </a:p>
          <a:p>
            <a:r>
              <a:rPr lang="en-IN" sz="1800" dirty="0"/>
              <a:t>------------------------</a:t>
            </a:r>
          </a:p>
          <a:p>
            <a:r>
              <a:rPr lang="en-IN" sz="1800" dirty="0"/>
              <a:t>Method overloading</a:t>
            </a:r>
          </a:p>
        </p:txBody>
      </p:sp>
      <p:sp>
        <p:nvSpPr>
          <p:cNvPr id="13" name="TextBox 12">
            <a:extLst>
              <a:ext uri="{FF2B5EF4-FFF2-40B4-BE49-F238E27FC236}">
                <a16:creationId xmlns:a16="http://schemas.microsoft.com/office/drawing/2014/main" id="{1667CB5A-30E2-4F70-973D-8C6D55BE35B0}"/>
              </a:ext>
            </a:extLst>
          </p:cNvPr>
          <p:cNvSpPr txBox="1"/>
          <p:nvPr/>
        </p:nvSpPr>
        <p:spPr>
          <a:xfrm>
            <a:off x="6132679" y="1887376"/>
            <a:ext cx="2508074" cy="1477328"/>
          </a:xfrm>
          <a:prstGeom prst="rect">
            <a:avLst/>
          </a:prstGeom>
          <a:noFill/>
          <a:ln>
            <a:solidFill>
              <a:schemeClr val="accent1"/>
            </a:solidFill>
          </a:ln>
        </p:spPr>
        <p:txBody>
          <a:bodyPr wrap="square" rtlCol="0">
            <a:spAutoFit/>
          </a:bodyPr>
          <a:lstStyle/>
          <a:p>
            <a:r>
              <a:rPr lang="en-IN" sz="1800" dirty="0"/>
              <a:t>Runtime</a:t>
            </a:r>
          </a:p>
          <a:p>
            <a:r>
              <a:rPr lang="en-IN" sz="1800" dirty="0"/>
              <a:t>Dynamic linking</a:t>
            </a:r>
          </a:p>
          <a:p>
            <a:r>
              <a:rPr lang="en-IN" sz="1800" dirty="0"/>
              <a:t>Dynamic binding</a:t>
            </a:r>
          </a:p>
          <a:p>
            <a:r>
              <a:rPr lang="en-IN" sz="1800" dirty="0"/>
              <a:t>------------------------</a:t>
            </a:r>
          </a:p>
          <a:p>
            <a:r>
              <a:rPr lang="en-IN" sz="1800" dirty="0"/>
              <a:t>Method overriding</a:t>
            </a:r>
          </a:p>
        </p:txBody>
      </p:sp>
      <p:cxnSp>
        <p:nvCxnSpPr>
          <p:cNvPr id="4" name="Straight Connector 3">
            <a:extLst>
              <a:ext uri="{FF2B5EF4-FFF2-40B4-BE49-F238E27FC236}">
                <a16:creationId xmlns:a16="http://schemas.microsoft.com/office/drawing/2014/main" id="{A13D57D6-FC47-4525-8227-0D33AAFAF12F}"/>
              </a:ext>
            </a:extLst>
          </p:cNvPr>
          <p:cNvCxnSpPr/>
          <p:nvPr/>
        </p:nvCxnSpPr>
        <p:spPr>
          <a:xfrm>
            <a:off x="2399080" y="1640119"/>
            <a:ext cx="4829036"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C1E6287-21D4-40D8-93EE-161B60867FC6}"/>
              </a:ext>
            </a:extLst>
          </p:cNvPr>
          <p:cNvCxnSpPr/>
          <p:nvPr/>
        </p:nvCxnSpPr>
        <p:spPr>
          <a:xfrm>
            <a:off x="7228116" y="1640119"/>
            <a:ext cx="0" cy="24725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BE35C1C-8880-4DF9-9B95-D9B232C13B75}"/>
              </a:ext>
            </a:extLst>
          </p:cNvPr>
          <p:cNvCxnSpPr>
            <a:endCxn id="8" idx="0"/>
          </p:cNvCxnSpPr>
          <p:nvPr/>
        </p:nvCxnSpPr>
        <p:spPr>
          <a:xfrm>
            <a:off x="2399080" y="1640119"/>
            <a:ext cx="0" cy="24725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C6975147-67F7-41D9-B1EB-174A7952FF2B}"/>
              </a:ext>
            </a:extLst>
          </p:cNvPr>
          <p:cNvCxnSpPr>
            <a:stCxn id="12" idx="2"/>
          </p:cNvCxnSpPr>
          <p:nvPr/>
        </p:nvCxnSpPr>
        <p:spPr>
          <a:xfrm>
            <a:off x="4907154" y="1307198"/>
            <a:ext cx="0" cy="33292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B16AD2ED-7864-4E4E-AF1E-629EA6E1B95C}"/>
              </a:ext>
            </a:extLst>
          </p:cNvPr>
          <p:cNvSpPr txBox="1"/>
          <p:nvPr/>
        </p:nvSpPr>
        <p:spPr>
          <a:xfrm>
            <a:off x="1086987" y="3367318"/>
            <a:ext cx="4225244" cy="584775"/>
          </a:xfrm>
          <a:prstGeom prst="rect">
            <a:avLst/>
          </a:prstGeom>
          <a:noFill/>
        </p:spPr>
        <p:txBody>
          <a:bodyPr wrap="square" rtlCol="0">
            <a:spAutoFit/>
          </a:bodyPr>
          <a:lstStyle/>
          <a:p>
            <a:r>
              <a:rPr lang="en-IN" sz="1600" dirty="0"/>
              <a:t>Purpose</a:t>
            </a:r>
          </a:p>
          <a:p>
            <a:r>
              <a:rPr lang="en-IN" sz="1600" dirty="0"/>
              <a:t>To utilize the system more than its capacity</a:t>
            </a:r>
          </a:p>
        </p:txBody>
      </p:sp>
      <p:sp>
        <p:nvSpPr>
          <p:cNvPr id="20" name="TextBox 19">
            <a:extLst>
              <a:ext uri="{FF2B5EF4-FFF2-40B4-BE49-F238E27FC236}">
                <a16:creationId xmlns:a16="http://schemas.microsoft.com/office/drawing/2014/main" id="{58143C14-2D9C-4816-80B5-452ED21DC4FF}"/>
              </a:ext>
            </a:extLst>
          </p:cNvPr>
          <p:cNvSpPr txBox="1"/>
          <p:nvPr/>
        </p:nvSpPr>
        <p:spPr>
          <a:xfrm>
            <a:off x="6074623" y="3367316"/>
            <a:ext cx="4225244" cy="584775"/>
          </a:xfrm>
          <a:prstGeom prst="rect">
            <a:avLst/>
          </a:prstGeom>
          <a:noFill/>
        </p:spPr>
        <p:txBody>
          <a:bodyPr wrap="square" rtlCol="0">
            <a:spAutoFit/>
          </a:bodyPr>
          <a:lstStyle/>
          <a:p>
            <a:r>
              <a:rPr lang="en-IN" sz="1600" dirty="0"/>
              <a:t>Purpose</a:t>
            </a:r>
          </a:p>
          <a:p>
            <a:r>
              <a:rPr lang="en-IN" sz="1600" dirty="0"/>
              <a:t>To achieve the customization in application</a:t>
            </a:r>
          </a:p>
        </p:txBody>
      </p:sp>
      <p:pic>
        <p:nvPicPr>
          <p:cNvPr id="22" name="Picture 21">
            <a:extLst>
              <a:ext uri="{FF2B5EF4-FFF2-40B4-BE49-F238E27FC236}">
                <a16:creationId xmlns:a16="http://schemas.microsoft.com/office/drawing/2014/main" id="{E84EE552-0293-4F2B-A8F1-F02C749ACB87}"/>
              </a:ext>
            </a:extLst>
          </p:cNvPr>
          <p:cNvPicPr>
            <a:picLocks noChangeAspect="1"/>
          </p:cNvPicPr>
          <p:nvPr/>
        </p:nvPicPr>
        <p:blipFill>
          <a:blip r:embed="rId2"/>
          <a:stretch>
            <a:fillRect/>
          </a:stretch>
        </p:blipFill>
        <p:spPr>
          <a:xfrm>
            <a:off x="1179797" y="3952092"/>
            <a:ext cx="2322454" cy="1791607"/>
          </a:xfrm>
          <a:prstGeom prst="rect">
            <a:avLst/>
          </a:prstGeom>
        </p:spPr>
      </p:pic>
      <p:pic>
        <p:nvPicPr>
          <p:cNvPr id="24" name="Picture 23">
            <a:extLst>
              <a:ext uri="{FF2B5EF4-FFF2-40B4-BE49-F238E27FC236}">
                <a16:creationId xmlns:a16="http://schemas.microsoft.com/office/drawing/2014/main" id="{4F713B97-EEC9-4F42-9B7D-A17A2640C612}"/>
              </a:ext>
            </a:extLst>
          </p:cNvPr>
          <p:cNvPicPr>
            <a:picLocks noChangeAspect="1"/>
          </p:cNvPicPr>
          <p:nvPr/>
        </p:nvPicPr>
        <p:blipFill>
          <a:blip r:embed="rId3"/>
          <a:stretch>
            <a:fillRect/>
          </a:stretch>
        </p:blipFill>
        <p:spPr>
          <a:xfrm>
            <a:off x="6103135" y="3952093"/>
            <a:ext cx="3340677" cy="1879131"/>
          </a:xfrm>
          <a:prstGeom prst="rect">
            <a:avLst/>
          </a:prstGeom>
        </p:spPr>
      </p:pic>
      <p:sp>
        <p:nvSpPr>
          <p:cNvPr id="25" name="TextBox 24">
            <a:extLst>
              <a:ext uri="{FF2B5EF4-FFF2-40B4-BE49-F238E27FC236}">
                <a16:creationId xmlns:a16="http://schemas.microsoft.com/office/drawing/2014/main" id="{40AD97AC-5AFB-433B-868E-7113E49EB4AB}"/>
              </a:ext>
            </a:extLst>
          </p:cNvPr>
          <p:cNvSpPr txBox="1"/>
          <p:nvPr/>
        </p:nvSpPr>
        <p:spPr>
          <a:xfrm>
            <a:off x="1179797" y="5831224"/>
            <a:ext cx="4225244" cy="400110"/>
          </a:xfrm>
          <a:prstGeom prst="rect">
            <a:avLst/>
          </a:prstGeom>
          <a:noFill/>
        </p:spPr>
        <p:txBody>
          <a:bodyPr wrap="square" rtlCol="0">
            <a:spAutoFit/>
          </a:bodyPr>
          <a:lstStyle/>
          <a:p>
            <a:r>
              <a:rPr lang="en-IN" sz="2000" dirty="0">
                <a:hlinkClick r:id="rId4"/>
              </a:rPr>
              <a:t>Polymorphism Demo</a:t>
            </a:r>
            <a:endParaRPr lang="en-IN" sz="2000" dirty="0"/>
          </a:p>
        </p:txBody>
      </p:sp>
    </p:spTree>
    <p:extLst>
      <p:ext uri="{BB962C8B-B14F-4D97-AF65-F5344CB8AC3E}">
        <p14:creationId xmlns:p14="http://schemas.microsoft.com/office/powerpoint/2010/main" val="233855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P spid="13" grpId="0" animBg="1"/>
      <p:bldP spid="19" grpId="0"/>
      <p:bldP spid="20" grpId="0"/>
      <p:bldP spid="2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a:bodyPr>
          <a:lstStyle/>
          <a:p>
            <a:r>
              <a:rPr lang="en-IN" b="1" dirty="0"/>
              <a:t>The story of object oriented programming – Abstraction)</a:t>
            </a:r>
          </a:p>
        </p:txBody>
      </p:sp>
      <p:sp>
        <p:nvSpPr>
          <p:cNvPr id="19" name="TextBox 18">
            <a:extLst>
              <a:ext uri="{FF2B5EF4-FFF2-40B4-BE49-F238E27FC236}">
                <a16:creationId xmlns:a16="http://schemas.microsoft.com/office/drawing/2014/main" id="{B16AD2ED-7864-4E4E-AF1E-629EA6E1B95C}"/>
              </a:ext>
            </a:extLst>
          </p:cNvPr>
          <p:cNvSpPr txBox="1"/>
          <p:nvPr/>
        </p:nvSpPr>
        <p:spPr>
          <a:xfrm>
            <a:off x="941844" y="1013924"/>
            <a:ext cx="1815870" cy="369332"/>
          </a:xfrm>
          <a:prstGeom prst="rect">
            <a:avLst/>
          </a:prstGeom>
          <a:noFill/>
          <a:ln>
            <a:solidFill>
              <a:schemeClr val="accent1"/>
            </a:solidFill>
          </a:ln>
        </p:spPr>
        <p:txBody>
          <a:bodyPr wrap="square" rtlCol="0">
            <a:spAutoFit/>
          </a:bodyPr>
          <a:lstStyle/>
          <a:p>
            <a:r>
              <a:rPr lang="en-IN" sz="1800" dirty="0"/>
              <a:t>Abstract class</a:t>
            </a:r>
          </a:p>
        </p:txBody>
      </p:sp>
      <p:sp>
        <p:nvSpPr>
          <p:cNvPr id="15" name="TextBox 14">
            <a:extLst>
              <a:ext uri="{FF2B5EF4-FFF2-40B4-BE49-F238E27FC236}">
                <a16:creationId xmlns:a16="http://schemas.microsoft.com/office/drawing/2014/main" id="{6592E64A-9F2F-4A18-AE0B-B4DB4C2F55A3}"/>
              </a:ext>
            </a:extLst>
          </p:cNvPr>
          <p:cNvSpPr txBox="1"/>
          <p:nvPr/>
        </p:nvSpPr>
        <p:spPr>
          <a:xfrm>
            <a:off x="5365930" y="1013924"/>
            <a:ext cx="1815870" cy="369332"/>
          </a:xfrm>
          <a:prstGeom prst="rect">
            <a:avLst/>
          </a:prstGeom>
          <a:noFill/>
          <a:ln>
            <a:solidFill>
              <a:schemeClr val="accent1"/>
            </a:solidFill>
          </a:ln>
        </p:spPr>
        <p:txBody>
          <a:bodyPr wrap="square" rtlCol="0">
            <a:spAutoFit/>
          </a:bodyPr>
          <a:lstStyle/>
          <a:p>
            <a:r>
              <a:rPr lang="en-IN" sz="1800" dirty="0"/>
              <a:t>Interface</a:t>
            </a:r>
          </a:p>
        </p:txBody>
      </p:sp>
      <p:sp>
        <p:nvSpPr>
          <p:cNvPr id="17" name="TextBox 16">
            <a:extLst>
              <a:ext uri="{FF2B5EF4-FFF2-40B4-BE49-F238E27FC236}">
                <a16:creationId xmlns:a16="http://schemas.microsoft.com/office/drawing/2014/main" id="{C1669AD2-6F68-4611-8EA2-0B3B0711227E}"/>
              </a:ext>
            </a:extLst>
          </p:cNvPr>
          <p:cNvSpPr txBox="1"/>
          <p:nvPr/>
        </p:nvSpPr>
        <p:spPr>
          <a:xfrm>
            <a:off x="941844" y="1596954"/>
            <a:ext cx="3731756" cy="923330"/>
          </a:xfrm>
          <a:prstGeom prst="rect">
            <a:avLst/>
          </a:prstGeom>
          <a:noFill/>
          <a:ln>
            <a:noFill/>
          </a:ln>
        </p:spPr>
        <p:txBody>
          <a:bodyPr wrap="square" rtlCol="0">
            <a:spAutoFit/>
          </a:bodyPr>
          <a:lstStyle/>
          <a:p>
            <a:r>
              <a:rPr lang="en-IN" sz="1800" dirty="0"/>
              <a:t>Purpose :</a:t>
            </a:r>
          </a:p>
          <a:p>
            <a:r>
              <a:rPr lang="en-IN" sz="1800" dirty="0"/>
              <a:t>To share the common or default features among multiple objects</a:t>
            </a:r>
          </a:p>
        </p:txBody>
      </p:sp>
      <p:sp>
        <p:nvSpPr>
          <p:cNvPr id="21" name="TextBox 20">
            <a:extLst>
              <a:ext uri="{FF2B5EF4-FFF2-40B4-BE49-F238E27FC236}">
                <a16:creationId xmlns:a16="http://schemas.microsoft.com/office/drawing/2014/main" id="{8A156D99-59E3-4B96-ADEE-19E2B7F72BCF}"/>
              </a:ext>
            </a:extLst>
          </p:cNvPr>
          <p:cNvSpPr txBox="1"/>
          <p:nvPr/>
        </p:nvSpPr>
        <p:spPr>
          <a:xfrm>
            <a:off x="5315922" y="1611212"/>
            <a:ext cx="3731756" cy="923330"/>
          </a:xfrm>
          <a:prstGeom prst="rect">
            <a:avLst/>
          </a:prstGeom>
          <a:noFill/>
          <a:ln>
            <a:noFill/>
          </a:ln>
        </p:spPr>
        <p:txBody>
          <a:bodyPr wrap="square" rtlCol="0">
            <a:spAutoFit/>
          </a:bodyPr>
          <a:lstStyle/>
          <a:p>
            <a:r>
              <a:rPr lang="en-IN" sz="1800" dirty="0"/>
              <a:t>Purpose :</a:t>
            </a:r>
          </a:p>
          <a:p>
            <a:r>
              <a:rPr lang="en-IN" sz="1800" dirty="0"/>
              <a:t>It works as a contract and provides the highest level of abstraction</a:t>
            </a:r>
          </a:p>
        </p:txBody>
      </p:sp>
      <p:sp>
        <p:nvSpPr>
          <p:cNvPr id="23" name="TextBox 22">
            <a:extLst>
              <a:ext uri="{FF2B5EF4-FFF2-40B4-BE49-F238E27FC236}">
                <a16:creationId xmlns:a16="http://schemas.microsoft.com/office/drawing/2014/main" id="{9C783953-3D7E-45AB-8DC9-79A1670E28B3}"/>
              </a:ext>
            </a:extLst>
          </p:cNvPr>
          <p:cNvSpPr txBox="1"/>
          <p:nvPr/>
        </p:nvSpPr>
        <p:spPr>
          <a:xfrm>
            <a:off x="941844" y="2748879"/>
            <a:ext cx="2352899" cy="369332"/>
          </a:xfrm>
          <a:prstGeom prst="rect">
            <a:avLst/>
          </a:prstGeom>
          <a:noFill/>
          <a:ln>
            <a:noFill/>
          </a:ln>
        </p:spPr>
        <p:txBody>
          <a:bodyPr wrap="square" rtlCol="0">
            <a:spAutoFit/>
          </a:bodyPr>
          <a:lstStyle/>
          <a:p>
            <a:r>
              <a:rPr lang="en-IN" sz="1800" dirty="0">
                <a:hlinkClick r:id="rId2" action="ppaction://hlinksldjump"/>
              </a:rPr>
              <a:t>Abstraction Example</a:t>
            </a:r>
            <a:endParaRPr lang="en-IN" sz="1800" dirty="0"/>
          </a:p>
        </p:txBody>
      </p:sp>
      <p:sp>
        <p:nvSpPr>
          <p:cNvPr id="26" name="TextBox 25">
            <a:extLst>
              <a:ext uri="{FF2B5EF4-FFF2-40B4-BE49-F238E27FC236}">
                <a16:creationId xmlns:a16="http://schemas.microsoft.com/office/drawing/2014/main" id="{241E7B76-0CB4-40CF-933E-9BAAB5FB1FA6}"/>
              </a:ext>
            </a:extLst>
          </p:cNvPr>
          <p:cNvSpPr txBox="1"/>
          <p:nvPr/>
        </p:nvSpPr>
        <p:spPr>
          <a:xfrm>
            <a:off x="941843" y="3576193"/>
            <a:ext cx="2352899" cy="369332"/>
          </a:xfrm>
          <a:prstGeom prst="rect">
            <a:avLst/>
          </a:prstGeom>
          <a:noFill/>
          <a:ln>
            <a:noFill/>
          </a:ln>
        </p:spPr>
        <p:txBody>
          <a:bodyPr wrap="square" rtlCol="0">
            <a:spAutoFit/>
          </a:bodyPr>
          <a:lstStyle/>
          <a:p>
            <a:r>
              <a:rPr lang="en-IN" sz="1800" dirty="0">
                <a:hlinkClick r:id="rId3"/>
              </a:rPr>
              <a:t>Abstraction Demo</a:t>
            </a:r>
            <a:endParaRPr lang="en-IN" sz="1800" dirty="0"/>
          </a:p>
        </p:txBody>
      </p:sp>
    </p:spTree>
    <p:extLst>
      <p:ext uri="{BB962C8B-B14F-4D97-AF65-F5344CB8AC3E}">
        <p14:creationId xmlns:p14="http://schemas.microsoft.com/office/powerpoint/2010/main" val="312285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5" grpId="0" animBg="1"/>
      <p:bldP spid="17" grpId="0"/>
      <p:bldP spid="21" grpId="0"/>
      <p:bldP spid="23" grpId="0"/>
      <p:bldP spid="2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a:bodyPr>
          <a:lstStyle/>
          <a:p>
            <a:r>
              <a:rPr lang="en-IN" b="1" dirty="0"/>
              <a:t>System modelling</a:t>
            </a:r>
          </a:p>
        </p:txBody>
      </p:sp>
      <p:sp>
        <p:nvSpPr>
          <p:cNvPr id="17" name="TextBox 16">
            <a:extLst>
              <a:ext uri="{FF2B5EF4-FFF2-40B4-BE49-F238E27FC236}">
                <a16:creationId xmlns:a16="http://schemas.microsoft.com/office/drawing/2014/main" id="{C1669AD2-6F68-4611-8EA2-0B3B0711227E}"/>
              </a:ext>
            </a:extLst>
          </p:cNvPr>
          <p:cNvSpPr txBox="1"/>
          <p:nvPr/>
        </p:nvSpPr>
        <p:spPr>
          <a:xfrm>
            <a:off x="581625" y="944730"/>
            <a:ext cx="10571283" cy="2308324"/>
          </a:xfrm>
          <a:prstGeom prst="rect">
            <a:avLst/>
          </a:prstGeom>
          <a:noFill/>
          <a:ln>
            <a:noFill/>
          </a:ln>
        </p:spPr>
        <p:txBody>
          <a:bodyPr wrap="square" rtlCol="0">
            <a:spAutoFit/>
          </a:bodyPr>
          <a:lstStyle/>
          <a:p>
            <a:pPr marL="285750" indent="-285750">
              <a:buFont typeface="Arial" panose="020B0604020202020204" pitchFamily="34" charset="0"/>
              <a:buChar char="•"/>
            </a:pPr>
            <a:r>
              <a:rPr lang="en-IN" sz="1800" dirty="0"/>
              <a:t>System modelling is a process of developing models for the system.</a:t>
            </a:r>
          </a:p>
          <a:p>
            <a:pPr marL="285750" indent="-285750">
              <a:buFont typeface="Arial" panose="020B0604020202020204" pitchFamily="34" charset="0"/>
              <a:buChar char="•"/>
            </a:pPr>
            <a:r>
              <a:rPr lang="en-IN" sz="1800" dirty="0"/>
              <a:t>Each model represents different perspective of the system.</a:t>
            </a:r>
          </a:p>
          <a:p>
            <a:pPr marL="285750" indent="-285750">
              <a:buFont typeface="Arial" panose="020B0604020202020204" pitchFamily="34" charset="0"/>
              <a:buChar char="•"/>
            </a:pPr>
            <a:r>
              <a:rPr lang="en-IN" sz="1800" dirty="0"/>
              <a:t>System modelling provides the detail and represents the abstract representation of the system.</a:t>
            </a:r>
          </a:p>
          <a:p>
            <a:pPr marL="285750" indent="-285750">
              <a:buFont typeface="Arial" panose="020B0604020202020204" pitchFamily="34" charset="0"/>
              <a:buChar char="•"/>
            </a:pPr>
            <a:r>
              <a:rPr lang="en-IN" sz="1800" dirty="0"/>
              <a:t>UML</a:t>
            </a:r>
          </a:p>
          <a:p>
            <a:pPr marL="285750" indent="-285750">
              <a:buFont typeface="Arial" panose="020B0604020202020204" pitchFamily="34" charset="0"/>
              <a:buChar char="•"/>
            </a:pPr>
            <a:r>
              <a:rPr lang="en-IN" sz="1800" dirty="0"/>
              <a:t>Advantages</a:t>
            </a:r>
          </a:p>
          <a:p>
            <a:pPr marL="895160" lvl="1" indent="-285750">
              <a:buFont typeface="Arial" panose="020B0604020202020204" pitchFamily="34" charset="0"/>
              <a:buChar char="•"/>
            </a:pPr>
            <a:r>
              <a:rPr lang="en-IN" sz="1800" dirty="0"/>
              <a:t>Used during the analysis process to extract the requirement</a:t>
            </a:r>
          </a:p>
          <a:p>
            <a:pPr marL="895160" lvl="1" indent="-285750">
              <a:buFont typeface="Arial" panose="020B0604020202020204" pitchFamily="34" charset="0"/>
              <a:buChar char="•"/>
            </a:pPr>
            <a:r>
              <a:rPr lang="en-IN" sz="1800" dirty="0"/>
              <a:t>During the design process to describe the system to engineers</a:t>
            </a:r>
          </a:p>
          <a:p>
            <a:pPr marL="895160" lvl="1" indent="-285750">
              <a:buFont typeface="Arial" panose="020B0604020202020204" pitchFamily="34" charset="0"/>
              <a:buChar char="•"/>
            </a:pPr>
            <a:r>
              <a:rPr lang="en-IN" sz="1800" dirty="0"/>
              <a:t>After implementation to document the system structure and operation</a:t>
            </a:r>
          </a:p>
        </p:txBody>
      </p:sp>
    </p:spTree>
    <p:extLst>
      <p:ext uri="{BB962C8B-B14F-4D97-AF65-F5344CB8AC3E}">
        <p14:creationId xmlns:p14="http://schemas.microsoft.com/office/powerpoint/2010/main" val="284012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a:bodyPr>
          <a:lstStyle/>
          <a:p>
            <a:r>
              <a:rPr lang="en-IN" b="1" dirty="0"/>
              <a:t>UML</a:t>
            </a:r>
          </a:p>
        </p:txBody>
      </p:sp>
      <p:sp>
        <p:nvSpPr>
          <p:cNvPr id="17" name="TextBox 16">
            <a:extLst>
              <a:ext uri="{FF2B5EF4-FFF2-40B4-BE49-F238E27FC236}">
                <a16:creationId xmlns:a16="http://schemas.microsoft.com/office/drawing/2014/main" id="{C1669AD2-6F68-4611-8EA2-0B3B0711227E}"/>
              </a:ext>
            </a:extLst>
          </p:cNvPr>
          <p:cNvSpPr txBox="1"/>
          <p:nvPr/>
        </p:nvSpPr>
        <p:spPr>
          <a:xfrm>
            <a:off x="581625" y="944730"/>
            <a:ext cx="10571283" cy="3693319"/>
          </a:xfrm>
          <a:prstGeom prst="rect">
            <a:avLst/>
          </a:prstGeom>
          <a:noFill/>
          <a:ln>
            <a:noFill/>
          </a:ln>
        </p:spPr>
        <p:txBody>
          <a:bodyPr wrap="square" rtlCol="0">
            <a:spAutoFit/>
          </a:bodyPr>
          <a:lstStyle/>
          <a:p>
            <a:pPr marL="285750" indent="-285750">
              <a:buFont typeface="Arial" panose="020B0604020202020204" pitchFamily="34" charset="0"/>
              <a:buChar char="•"/>
            </a:pPr>
            <a:r>
              <a:rPr lang="en-IN" sz="1800" dirty="0"/>
              <a:t>Standard modelling language for Object-Oriented modelling</a:t>
            </a:r>
          </a:p>
          <a:p>
            <a:pPr marL="285750" indent="-285750">
              <a:buFont typeface="Arial" panose="020B0604020202020204" pitchFamily="34" charset="0"/>
              <a:buChar char="•"/>
            </a:pPr>
            <a:r>
              <a:rPr lang="en-IN" sz="1800" dirty="0"/>
              <a:t>Many diagrams</a:t>
            </a:r>
          </a:p>
          <a:p>
            <a:pPr marL="895160" lvl="1" indent="-285750">
              <a:buFont typeface="Arial" panose="020B0604020202020204" pitchFamily="34" charset="0"/>
              <a:buChar char="•"/>
            </a:pPr>
            <a:r>
              <a:rPr lang="en-IN" sz="1800" dirty="0"/>
              <a:t>Use Case Diagram</a:t>
            </a:r>
          </a:p>
          <a:p>
            <a:pPr marL="1504573" lvl="2" indent="-285750">
              <a:buFont typeface="Arial" panose="020B0604020202020204" pitchFamily="34" charset="0"/>
              <a:buChar char="•"/>
            </a:pPr>
            <a:r>
              <a:rPr lang="en-IN" sz="1800" dirty="0"/>
              <a:t>Shows the interaction between system and its environment(users or system)</a:t>
            </a:r>
          </a:p>
          <a:p>
            <a:pPr marL="895160" lvl="1" indent="-285750">
              <a:buFont typeface="Arial" panose="020B0604020202020204" pitchFamily="34" charset="0"/>
              <a:buChar char="•"/>
            </a:pPr>
            <a:r>
              <a:rPr lang="en-IN" sz="1800" dirty="0"/>
              <a:t>Class Diagram</a:t>
            </a:r>
          </a:p>
          <a:p>
            <a:pPr marL="1504573" lvl="2" indent="-285750">
              <a:buFont typeface="Arial" panose="020B0604020202020204" pitchFamily="34" charset="0"/>
              <a:buChar char="•"/>
            </a:pPr>
            <a:r>
              <a:rPr lang="en-IN" sz="1800" dirty="0"/>
              <a:t>Shows different objects, their relationship, their attributes and behaviour</a:t>
            </a:r>
          </a:p>
          <a:p>
            <a:pPr marL="895160" lvl="1" indent="-285750">
              <a:buFont typeface="Arial" panose="020B0604020202020204" pitchFamily="34" charset="0"/>
              <a:buChar char="•"/>
            </a:pPr>
            <a:r>
              <a:rPr lang="en-IN" sz="1800" dirty="0"/>
              <a:t>Sequence Diagram</a:t>
            </a:r>
          </a:p>
          <a:p>
            <a:pPr marL="1504573" lvl="2" indent="-285750">
              <a:buFont typeface="Arial" panose="020B0604020202020204" pitchFamily="34" charset="0"/>
              <a:buChar char="•"/>
            </a:pPr>
            <a:r>
              <a:rPr lang="en-IN" sz="1800" dirty="0"/>
              <a:t>Shows the interaction between different objects in the system, and between actors and the objects in a system</a:t>
            </a:r>
          </a:p>
          <a:p>
            <a:pPr marL="895160" lvl="1" indent="-285750">
              <a:buFont typeface="Arial" panose="020B0604020202020204" pitchFamily="34" charset="0"/>
              <a:buChar char="•"/>
            </a:pPr>
            <a:r>
              <a:rPr lang="en-IN" sz="1800" dirty="0"/>
              <a:t>State machine Diagram</a:t>
            </a:r>
          </a:p>
          <a:p>
            <a:pPr marL="1504573" lvl="2" indent="-285750">
              <a:buFont typeface="Arial" panose="020B0604020202020204" pitchFamily="34" charset="0"/>
              <a:buChar char="•"/>
            </a:pPr>
            <a:r>
              <a:rPr lang="en-IN" sz="1800" dirty="0"/>
              <a:t>Shows how the system respond to external and internal events.</a:t>
            </a:r>
          </a:p>
          <a:p>
            <a:pPr marL="895160" lvl="1" indent="-285750">
              <a:buFont typeface="Arial" panose="020B0604020202020204" pitchFamily="34" charset="0"/>
              <a:buChar char="•"/>
            </a:pPr>
            <a:r>
              <a:rPr lang="en-IN" sz="1800" dirty="0"/>
              <a:t>Activity Diagram</a:t>
            </a:r>
          </a:p>
          <a:p>
            <a:pPr marL="1504573" lvl="2" indent="-285750">
              <a:buFont typeface="Arial" panose="020B0604020202020204" pitchFamily="34" charset="0"/>
              <a:buChar char="•"/>
            </a:pPr>
            <a:r>
              <a:rPr lang="en-IN" sz="1800" dirty="0"/>
              <a:t>Shows the flow of the data between the process in the system</a:t>
            </a:r>
          </a:p>
        </p:txBody>
      </p:sp>
    </p:spTree>
    <p:extLst>
      <p:ext uri="{BB962C8B-B14F-4D97-AF65-F5344CB8AC3E}">
        <p14:creationId xmlns:p14="http://schemas.microsoft.com/office/powerpoint/2010/main" val="14586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fade">
                                      <p:cBhvr>
                                        <p:cTn id="12" dur="500"/>
                                        <p:tgtEl>
                                          <p:spTgt spid="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xEl>
                                              <p:pRg st="2" end="2"/>
                                            </p:txEl>
                                          </p:spTgt>
                                        </p:tgtEl>
                                        <p:attrNameLst>
                                          <p:attrName>style.visibility</p:attrName>
                                        </p:attrNameLst>
                                      </p:cBhvr>
                                      <p:to>
                                        <p:strVal val="visible"/>
                                      </p:to>
                                    </p:set>
                                    <p:animEffect transition="in" filter="fade">
                                      <p:cBhvr>
                                        <p:cTn id="17" dur="500"/>
                                        <p:tgtEl>
                                          <p:spTgt spid="1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
                                            <p:txEl>
                                              <p:pRg st="3" end="3"/>
                                            </p:txEl>
                                          </p:spTgt>
                                        </p:tgtEl>
                                        <p:attrNameLst>
                                          <p:attrName>style.visibility</p:attrName>
                                        </p:attrNameLst>
                                      </p:cBhvr>
                                      <p:to>
                                        <p:strVal val="visible"/>
                                      </p:to>
                                    </p:set>
                                    <p:animEffect transition="in" filter="fade">
                                      <p:cBhvr>
                                        <p:cTn id="20" dur="500"/>
                                        <p:tgtEl>
                                          <p:spTgt spid="1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
                                            <p:txEl>
                                              <p:pRg st="4" end="4"/>
                                            </p:txEl>
                                          </p:spTgt>
                                        </p:tgtEl>
                                        <p:attrNameLst>
                                          <p:attrName>style.visibility</p:attrName>
                                        </p:attrNameLst>
                                      </p:cBhvr>
                                      <p:to>
                                        <p:strVal val="visible"/>
                                      </p:to>
                                    </p:set>
                                    <p:animEffect transition="in" filter="fade">
                                      <p:cBhvr>
                                        <p:cTn id="25" dur="500"/>
                                        <p:tgtEl>
                                          <p:spTgt spid="17">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xEl>
                                              <p:pRg st="5" end="5"/>
                                            </p:txEl>
                                          </p:spTgt>
                                        </p:tgtEl>
                                        <p:attrNameLst>
                                          <p:attrName>style.visibility</p:attrName>
                                        </p:attrNameLst>
                                      </p:cBhvr>
                                      <p:to>
                                        <p:strVal val="visible"/>
                                      </p:to>
                                    </p:set>
                                    <p:animEffect transition="in" filter="fade">
                                      <p:cBhvr>
                                        <p:cTn id="28" dur="500"/>
                                        <p:tgtEl>
                                          <p:spTgt spid="17">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7">
                                            <p:txEl>
                                              <p:pRg st="6" end="6"/>
                                            </p:txEl>
                                          </p:spTgt>
                                        </p:tgtEl>
                                        <p:attrNameLst>
                                          <p:attrName>style.visibility</p:attrName>
                                        </p:attrNameLst>
                                      </p:cBhvr>
                                      <p:to>
                                        <p:strVal val="visible"/>
                                      </p:to>
                                    </p:set>
                                    <p:animEffect transition="in" filter="fade">
                                      <p:cBhvr>
                                        <p:cTn id="33" dur="500"/>
                                        <p:tgtEl>
                                          <p:spTgt spid="17">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xEl>
                                              <p:pRg st="7" end="7"/>
                                            </p:txEl>
                                          </p:spTgt>
                                        </p:tgtEl>
                                        <p:attrNameLst>
                                          <p:attrName>style.visibility</p:attrName>
                                        </p:attrNameLst>
                                      </p:cBhvr>
                                      <p:to>
                                        <p:strVal val="visible"/>
                                      </p:to>
                                    </p:set>
                                    <p:animEffect transition="in" filter="fade">
                                      <p:cBhvr>
                                        <p:cTn id="36" dur="500"/>
                                        <p:tgtEl>
                                          <p:spTgt spid="1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7">
                                            <p:txEl>
                                              <p:pRg st="8" end="8"/>
                                            </p:txEl>
                                          </p:spTgt>
                                        </p:tgtEl>
                                        <p:attrNameLst>
                                          <p:attrName>style.visibility</p:attrName>
                                        </p:attrNameLst>
                                      </p:cBhvr>
                                      <p:to>
                                        <p:strVal val="visible"/>
                                      </p:to>
                                    </p:set>
                                    <p:animEffect transition="in" filter="fade">
                                      <p:cBhvr>
                                        <p:cTn id="41" dur="500"/>
                                        <p:tgtEl>
                                          <p:spTgt spid="17">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xEl>
                                              <p:pRg st="9" end="9"/>
                                            </p:txEl>
                                          </p:spTgt>
                                        </p:tgtEl>
                                        <p:attrNameLst>
                                          <p:attrName>style.visibility</p:attrName>
                                        </p:attrNameLst>
                                      </p:cBhvr>
                                      <p:to>
                                        <p:strVal val="visible"/>
                                      </p:to>
                                    </p:set>
                                    <p:animEffect transition="in" filter="fade">
                                      <p:cBhvr>
                                        <p:cTn id="44" dur="500"/>
                                        <p:tgtEl>
                                          <p:spTgt spid="17">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7">
                                            <p:txEl>
                                              <p:pRg st="10" end="10"/>
                                            </p:txEl>
                                          </p:spTgt>
                                        </p:tgtEl>
                                        <p:attrNameLst>
                                          <p:attrName>style.visibility</p:attrName>
                                        </p:attrNameLst>
                                      </p:cBhvr>
                                      <p:to>
                                        <p:strVal val="visible"/>
                                      </p:to>
                                    </p:set>
                                    <p:animEffect transition="in" filter="fade">
                                      <p:cBhvr>
                                        <p:cTn id="49" dur="500"/>
                                        <p:tgtEl>
                                          <p:spTgt spid="1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7">
                                            <p:txEl>
                                              <p:pRg st="11" end="11"/>
                                            </p:txEl>
                                          </p:spTgt>
                                        </p:tgtEl>
                                        <p:attrNameLst>
                                          <p:attrName>style.visibility</p:attrName>
                                        </p:attrNameLst>
                                      </p:cBhvr>
                                      <p:to>
                                        <p:strVal val="visible"/>
                                      </p:to>
                                    </p:set>
                                    <p:animEffect transition="in" filter="fade">
                                      <p:cBhvr>
                                        <p:cTn id="52" dur="500"/>
                                        <p:tgtEl>
                                          <p:spTgt spid="1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bldLvl="2"/>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a:bodyPr>
          <a:lstStyle/>
          <a:p>
            <a:r>
              <a:rPr lang="en-IN" b="1" dirty="0"/>
              <a:t>Design Principles</a:t>
            </a:r>
          </a:p>
        </p:txBody>
      </p:sp>
      <p:sp>
        <p:nvSpPr>
          <p:cNvPr id="17" name="TextBox 16">
            <a:extLst>
              <a:ext uri="{FF2B5EF4-FFF2-40B4-BE49-F238E27FC236}">
                <a16:creationId xmlns:a16="http://schemas.microsoft.com/office/drawing/2014/main" id="{C1669AD2-6F68-4611-8EA2-0B3B0711227E}"/>
              </a:ext>
            </a:extLst>
          </p:cNvPr>
          <p:cNvSpPr txBox="1"/>
          <p:nvPr/>
        </p:nvSpPr>
        <p:spPr>
          <a:xfrm>
            <a:off x="581625" y="944730"/>
            <a:ext cx="10571283" cy="400110"/>
          </a:xfrm>
          <a:prstGeom prst="rect">
            <a:avLst/>
          </a:prstGeom>
          <a:noFill/>
          <a:ln>
            <a:noFill/>
          </a:ln>
        </p:spPr>
        <p:txBody>
          <a:bodyPr wrap="square" rtlCol="0">
            <a:spAutoFit/>
          </a:bodyPr>
          <a:lstStyle/>
          <a:p>
            <a:r>
              <a:rPr lang="en-IN" sz="2000" dirty="0"/>
              <a:t>“Set of guidelines whose purpose is to have better design”</a:t>
            </a:r>
          </a:p>
        </p:txBody>
      </p:sp>
      <p:sp>
        <p:nvSpPr>
          <p:cNvPr id="4" name="TextBox 3">
            <a:extLst>
              <a:ext uri="{FF2B5EF4-FFF2-40B4-BE49-F238E27FC236}">
                <a16:creationId xmlns:a16="http://schemas.microsoft.com/office/drawing/2014/main" id="{3F8415AB-2655-4B77-99EC-6E73E4D4A790}"/>
              </a:ext>
            </a:extLst>
          </p:cNvPr>
          <p:cNvSpPr txBox="1"/>
          <p:nvPr/>
        </p:nvSpPr>
        <p:spPr>
          <a:xfrm>
            <a:off x="692461" y="1558971"/>
            <a:ext cx="10571283" cy="400110"/>
          </a:xfrm>
          <a:prstGeom prst="rect">
            <a:avLst/>
          </a:prstGeom>
          <a:noFill/>
          <a:ln>
            <a:noFill/>
          </a:ln>
        </p:spPr>
        <p:txBody>
          <a:bodyPr wrap="square" rtlCol="0">
            <a:spAutoFit/>
          </a:bodyPr>
          <a:lstStyle/>
          <a:p>
            <a:r>
              <a:rPr lang="en-IN" sz="2000" dirty="0"/>
              <a:t>Why principles are required?</a:t>
            </a:r>
          </a:p>
        </p:txBody>
      </p:sp>
      <p:sp>
        <p:nvSpPr>
          <p:cNvPr id="5" name="TextBox 4">
            <a:extLst>
              <a:ext uri="{FF2B5EF4-FFF2-40B4-BE49-F238E27FC236}">
                <a16:creationId xmlns:a16="http://schemas.microsoft.com/office/drawing/2014/main" id="{996C69C1-A085-4F02-8BE2-E32DD4551428}"/>
              </a:ext>
            </a:extLst>
          </p:cNvPr>
          <p:cNvSpPr txBox="1"/>
          <p:nvPr/>
        </p:nvSpPr>
        <p:spPr>
          <a:xfrm>
            <a:off x="692461" y="2177853"/>
            <a:ext cx="10571283" cy="1938992"/>
          </a:xfrm>
          <a:prstGeom prst="rect">
            <a:avLst/>
          </a:prstGeom>
          <a:noFill/>
          <a:ln>
            <a:noFill/>
          </a:ln>
        </p:spPr>
        <p:txBody>
          <a:bodyPr wrap="square" rtlCol="0">
            <a:spAutoFit/>
          </a:bodyPr>
          <a:lstStyle/>
          <a:p>
            <a:pPr marL="342900" indent="-342900">
              <a:buFont typeface="Arial" panose="020B0604020202020204" pitchFamily="34" charset="0"/>
              <a:buChar char="•"/>
            </a:pPr>
            <a:r>
              <a:rPr lang="en-IN" sz="2000" dirty="0"/>
              <a:t>If you have a situation where inheritance can be used, but if you don’t use instead you create multiple classes, then what will happen?</a:t>
            </a:r>
          </a:p>
          <a:p>
            <a:pPr marL="342900" indent="-342900">
              <a:buFont typeface="Arial" panose="020B0604020202020204" pitchFamily="34" charset="0"/>
              <a:buChar char="•"/>
            </a:pPr>
            <a:r>
              <a:rPr lang="en-IN" sz="2000" dirty="0"/>
              <a:t>If you make every member of a class as public and violate the encapsulation rule, what will happen?</a:t>
            </a:r>
          </a:p>
          <a:p>
            <a:pPr marL="342900" indent="-342900">
              <a:buFont typeface="Arial" panose="020B0604020202020204" pitchFamily="34" charset="0"/>
              <a:buChar char="•"/>
            </a:pPr>
            <a:r>
              <a:rPr lang="en-IN" sz="2000" dirty="0"/>
              <a:t>If you combine every single concept in your application into one massive class that acts like a completely procedural concept, what will happen?</a:t>
            </a:r>
          </a:p>
        </p:txBody>
      </p:sp>
    </p:spTree>
    <p:extLst>
      <p:ext uri="{BB962C8B-B14F-4D97-AF65-F5344CB8AC3E}">
        <p14:creationId xmlns:p14="http://schemas.microsoft.com/office/powerpoint/2010/main" val="50003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4" grpId="0"/>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a:bodyPr>
          <a:lstStyle/>
          <a:p>
            <a:r>
              <a:rPr lang="en-IN" b="1" dirty="0"/>
              <a:t>Design Principles…..</a:t>
            </a:r>
          </a:p>
        </p:txBody>
      </p:sp>
      <p:sp>
        <p:nvSpPr>
          <p:cNvPr id="4" name="TextBox 3">
            <a:extLst>
              <a:ext uri="{FF2B5EF4-FFF2-40B4-BE49-F238E27FC236}">
                <a16:creationId xmlns:a16="http://schemas.microsoft.com/office/drawing/2014/main" id="{3F8415AB-2655-4B77-99EC-6E73E4D4A790}"/>
              </a:ext>
            </a:extLst>
          </p:cNvPr>
          <p:cNvSpPr txBox="1"/>
          <p:nvPr/>
        </p:nvSpPr>
        <p:spPr>
          <a:xfrm>
            <a:off x="692461" y="1138414"/>
            <a:ext cx="10571283" cy="707886"/>
          </a:xfrm>
          <a:prstGeom prst="rect">
            <a:avLst/>
          </a:prstGeom>
          <a:noFill/>
          <a:ln>
            <a:noFill/>
          </a:ln>
        </p:spPr>
        <p:txBody>
          <a:bodyPr wrap="square" rtlCol="0">
            <a:spAutoFit/>
          </a:bodyPr>
          <a:lstStyle/>
          <a:p>
            <a:r>
              <a:rPr lang="en-IN" sz="2000" dirty="0"/>
              <a:t>In each case,  application will still work. But ! There are certain issues that your will encounter.</a:t>
            </a:r>
          </a:p>
        </p:txBody>
      </p:sp>
      <p:sp>
        <p:nvSpPr>
          <p:cNvPr id="5" name="TextBox 4">
            <a:extLst>
              <a:ext uri="{FF2B5EF4-FFF2-40B4-BE49-F238E27FC236}">
                <a16:creationId xmlns:a16="http://schemas.microsoft.com/office/drawing/2014/main" id="{996C69C1-A085-4F02-8BE2-E32DD4551428}"/>
              </a:ext>
            </a:extLst>
          </p:cNvPr>
          <p:cNvSpPr txBox="1"/>
          <p:nvPr/>
        </p:nvSpPr>
        <p:spPr>
          <a:xfrm>
            <a:off x="692461" y="1732208"/>
            <a:ext cx="10571283" cy="1631216"/>
          </a:xfrm>
          <a:prstGeom prst="rect">
            <a:avLst/>
          </a:prstGeom>
          <a:noFill/>
          <a:ln>
            <a:noFill/>
          </a:ln>
        </p:spPr>
        <p:txBody>
          <a:bodyPr wrap="square" rtlCol="0">
            <a:spAutoFit/>
          </a:bodyPr>
          <a:lstStyle/>
          <a:p>
            <a:pPr marL="342900" indent="-342900">
              <a:buFont typeface="Arial" panose="020B0604020202020204" pitchFamily="34" charset="0"/>
              <a:buChar char="•"/>
            </a:pPr>
            <a:r>
              <a:rPr lang="en-IN" sz="2000" dirty="0"/>
              <a:t>You will be creating code that is hard to read.</a:t>
            </a:r>
          </a:p>
          <a:p>
            <a:pPr marL="342900" indent="-342900">
              <a:buFont typeface="Arial" panose="020B0604020202020204" pitchFamily="34" charset="0"/>
              <a:buChar char="•"/>
            </a:pPr>
            <a:r>
              <a:rPr lang="en-IN" sz="2000" dirty="0"/>
              <a:t>Code that can be broken easily.</a:t>
            </a:r>
          </a:p>
          <a:p>
            <a:pPr marL="342900" indent="-342900">
              <a:buFont typeface="Arial" panose="020B0604020202020204" pitchFamily="34" charset="0"/>
              <a:buChar char="•"/>
            </a:pPr>
            <a:r>
              <a:rPr lang="en-IN" sz="2000" dirty="0"/>
              <a:t>Code will be much harder to maintain.</a:t>
            </a:r>
          </a:p>
          <a:p>
            <a:pPr marL="342900" indent="-342900">
              <a:buFont typeface="Arial" panose="020B0604020202020204" pitchFamily="34" charset="0"/>
              <a:buChar char="•"/>
            </a:pPr>
            <a:r>
              <a:rPr lang="en-IN" sz="2000" dirty="0"/>
              <a:t>Basic bug fixing or adding new feature will be a tedious job.</a:t>
            </a:r>
          </a:p>
          <a:p>
            <a:pPr marL="342900" indent="-342900">
              <a:buFont typeface="Arial" panose="020B0604020202020204" pitchFamily="34" charset="0"/>
              <a:buChar char="•"/>
            </a:pPr>
            <a:r>
              <a:rPr lang="en-IN" sz="2000" dirty="0"/>
              <a:t>There are chances that small change can break the whole system.</a:t>
            </a:r>
          </a:p>
        </p:txBody>
      </p:sp>
      <p:sp>
        <p:nvSpPr>
          <p:cNvPr id="7" name="TextBox 6">
            <a:extLst>
              <a:ext uri="{FF2B5EF4-FFF2-40B4-BE49-F238E27FC236}">
                <a16:creationId xmlns:a16="http://schemas.microsoft.com/office/drawing/2014/main" id="{1C1D99C1-D539-4381-9C55-52DFA895D9B5}"/>
              </a:ext>
            </a:extLst>
          </p:cNvPr>
          <p:cNvSpPr txBox="1"/>
          <p:nvPr/>
        </p:nvSpPr>
        <p:spPr>
          <a:xfrm>
            <a:off x="692461" y="3559449"/>
            <a:ext cx="10571283" cy="707886"/>
          </a:xfrm>
          <a:prstGeom prst="rect">
            <a:avLst/>
          </a:prstGeom>
          <a:noFill/>
          <a:ln>
            <a:noFill/>
          </a:ln>
        </p:spPr>
        <p:txBody>
          <a:bodyPr wrap="square" rtlCol="0">
            <a:spAutoFit/>
          </a:bodyPr>
          <a:lstStyle/>
          <a:p>
            <a:r>
              <a:rPr lang="en-IN" sz="2000" dirty="0"/>
              <a:t>For minimising the above issues, there are certain object oriented guidelines which will result the better design.</a:t>
            </a:r>
          </a:p>
        </p:txBody>
      </p:sp>
    </p:spTree>
    <p:extLst>
      <p:ext uri="{BB962C8B-B14F-4D97-AF65-F5344CB8AC3E}">
        <p14:creationId xmlns:p14="http://schemas.microsoft.com/office/powerpoint/2010/main" val="2100952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a:bodyPr>
          <a:lstStyle/>
          <a:p>
            <a:r>
              <a:rPr lang="en-IN" b="1" dirty="0"/>
              <a:t>Problem with procedural languages</a:t>
            </a:r>
          </a:p>
        </p:txBody>
      </p:sp>
      <p:sp>
        <p:nvSpPr>
          <p:cNvPr id="2" name="Rectangle: Diagonal Corners Rounded 1">
            <a:extLst>
              <a:ext uri="{FF2B5EF4-FFF2-40B4-BE49-F238E27FC236}">
                <a16:creationId xmlns:a16="http://schemas.microsoft.com/office/drawing/2014/main" id="{60395951-CD6A-4022-BFB8-A977DD257A99}"/>
              </a:ext>
            </a:extLst>
          </p:cNvPr>
          <p:cNvSpPr/>
          <p:nvPr/>
        </p:nvSpPr>
        <p:spPr>
          <a:xfrm>
            <a:off x="4419600" y="2618509"/>
            <a:ext cx="2022764" cy="1039091"/>
          </a:xfrm>
          <a:prstGeom prst="round2Diag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t>Data</a:t>
            </a:r>
          </a:p>
        </p:txBody>
      </p:sp>
      <p:sp>
        <p:nvSpPr>
          <p:cNvPr id="3" name="Rectangle 2">
            <a:extLst>
              <a:ext uri="{FF2B5EF4-FFF2-40B4-BE49-F238E27FC236}">
                <a16:creationId xmlns:a16="http://schemas.microsoft.com/office/drawing/2014/main" id="{ADE01929-1913-4F3E-8FEB-FFB21B057465}"/>
              </a:ext>
            </a:extLst>
          </p:cNvPr>
          <p:cNvSpPr/>
          <p:nvPr/>
        </p:nvSpPr>
        <p:spPr>
          <a:xfrm>
            <a:off x="1593273" y="1510145"/>
            <a:ext cx="1773382" cy="8035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t>Function 1</a:t>
            </a:r>
          </a:p>
        </p:txBody>
      </p:sp>
      <p:sp>
        <p:nvSpPr>
          <p:cNvPr id="7" name="Rectangle 6">
            <a:extLst>
              <a:ext uri="{FF2B5EF4-FFF2-40B4-BE49-F238E27FC236}">
                <a16:creationId xmlns:a16="http://schemas.microsoft.com/office/drawing/2014/main" id="{28C9AC58-DE2F-4EDF-8922-349F673E10F8}"/>
              </a:ext>
            </a:extLst>
          </p:cNvPr>
          <p:cNvSpPr/>
          <p:nvPr/>
        </p:nvSpPr>
        <p:spPr>
          <a:xfrm>
            <a:off x="1634838" y="4142509"/>
            <a:ext cx="1773382" cy="8035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t>Function 2</a:t>
            </a:r>
          </a:p>
        </p:txBody>
      </p:sp>
      <p:sp>
        <p:nvSpPr>
          <p:cNvPr id="8" name="Rectangle 7">
            <a:extLst>
              <a:ext uri="{FF2B5EF4-FFF2-40B4-BE49-F238E27FC236}">
                <a16:creationId xmlns:a16="http://schemas.microsoft.com/office/drawing/2014/main" id="{49DD9A7F-B274-4A6D-80F2-2161286144F6}"/>
              </a:ext>
            </a:extLst>
          </p:cNvPr>
          <p:cNvSpPr/>
          <p:nvPr/>
        </p:nvSpPr>
        <p:spPr>
          <a:xfrm>
            <a:off x="7121236" y="1379837"/>
            <a:ext cx="1773382" cy="8035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t>Function 3</a:t>
            </a:r>
          </a:p>
        </p:txBody>
      </p:sp>
      <p:sp>
        <p:nvSpPr>
          <p:cNvPr id="4" name="Arrow: Right 3">
            <a:extLst>
              <a:ext uri="{FF2B5EF4-FFF2-40B4-BE49-F238E27FC236}">
                <a16:creationId xmlns:a16="http://schemas.microsoft.com/office/drawing/2014/main" id="{66280F36-7939-4331-A71F-B0EBD29D772C}"/>
              </a:ext>
            </a:extLst>
          </p:cNvPr>
          <p:cNvSpPr/>
          <p:nvPr/>
        </p:nvSpPr>
        <p:spPr>
          <a:xfrm rot="2208710">
            <a:off x="3364097" y="2013368"/>
            <a:ext cx="1233054" cy="401782"/>
          </a:xfrm>
          <a:prstGeom prst="rightArrow">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F68857D3-6601-4DAE-88A8-A479B1383B00}"/>
              </a:ext>
            </a:extLst>
          </p:cNvPr>
          <p:cNvSpPr/>
          <p:nvPr/>
        </p:nvSpPr>
        <p:spPr>
          <a:xfrm rot="8106823">
            <a:off x="6047508" y="1950368"/>
            <a:ext cx="1233054" cy="401782"/>
          </a:xfrm>
          <a:prstGeom prst="rightArrow">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4F9AD739-23F1-4286-A11C-9AEEB76C0971}"/>
              </a:ext>
            </a:extLst>
          </p:cNvPr>
          <p:cNvSpPr/>
          <p:nvPr/>
        </p:nvSpPr>
        <p:spPr>
          <a:xfrm rot="18828791">
            <a:off x="3321919" y="3711623"/>
            <a:ext cx="1233054" cy="401782"/>
          </a:xfrm>
          <a:prstGeom prst="rightArrow">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77839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a:bodyPr>
          <a:lstStyle/>
          <a:p>
            <a:r>
              <a:rPr lang="en-IN" b="1" dirty="0"/>
              <a:t>Design Principles…..</a:t>
            </a:r>
          </a:p>
        </p:txBody>
      </p:sp>
      <p:sp>
        <p:nvSpPr>
          <p:cNvPr id="4" name="TextBox 3">
            <a:extLst>
              <a:ext uri="{FF2B5EF4-FFF2-40B4-BE49-F238E27FC236}">
                <a16:creationId xmlns:a16="http://schemas.microsoft.com/office/drawing/2014/main" id="{3F8415AB-2655-4B77-99EC-6E73E4D4A790}"/>
              </a:ext>
            </a:extLst>
          </p:cNvPr>
          <p:cNvSpPr txBox="1"/>
          <p:nvPr/>
        </p:nvSpPr>
        <p:spPr>
          <a:xfrm>
            <a:off x="692462" y="1138414"/>
            <a:ext cx="1441138" cy="523220"/>
          </a:xfrm>
          <a:prstGeom prst="rect">
            <a:avLst/>
          </a:prstGeom>
          <a:noFill/>
          <a:ln>
            <a:noFill/>
          </a:ln>
        </p:spPr>
        <p:txBody>
          <a:bodyPr wrap="square" rtlCol="0">
            <a:spAutoFit/>
          </a:bodyPr>
          <a:lstStyle/>
          <a:p>
            <a:r>
              <a:rPr lang="en-IN" sz="2800" dirty="0">
                <a:solidFill>
                  <a:srgbClr val="005BA1"/>
                </a:solidFill>
              </a:rPr>
              <a:t>KISS</a:t>
            </a:r>
          </a:p>
        </p:txBody>
      </p:sp>
      <p:sp>
        <p:nvSpPr>
          <p:cNvPr id="5" name="TextBox 4">
            <a:extLst>
              <a:ext uri="{FF2B5EF4-FFF2-40B4-BE49-F238E27FC236}">
                <a16:creationId xmlns:a16="http://schemas.microsoft.com/office/drawing/2014/main" id="{996C69C1-A085-4F02-8BE2-E32DD4551428}"/>
              </a:ext>
            </a:extLst>
          </p:cNvPr>
          <p:cNvSpPr txBox="1"/>
          <p:nvPr/>
        </p:nvSpPr>
        <p:spPr>
          <a:xfrm>
            <a:off x="692461" y="1732208"/>
            <a:ext cx="10571283" cy="2554545"/>
          </a:xfrm>
          <a:prstGeom prst="rect">
            <a:avLst/>
          </a:prstGeom>
          <a:noFill/>
          <a:ln>
            <a:noFill/>
          </a:ln>
        </p:spPr>
        <p:txBody>
          <a:bodyPr wrap="square" rtlCol="0">
            <a:spAutoFit/>
          </a:bodyPr>
          <a:lstStyle/>
          <a:p>
            <a:pPr marL="342900" indent="-342900">
              <a:buFont typeface="Arial" panose="020B0604020202020204" pitchFamily="34" charset="0"/>
              <a:buChar char="•"/>
            </a:pPr>
            <a:r>
              <a:rPr lang="en-IN" sz="2000" dirty="0"/>
              <a:t>It means “Keep It Simple and Short”</a:t>
            </a:r>
          </a:p>
          <a:p>
            <a:pPr marL="342900" indent="-342900">
              <a:buFont typeface="Arial" panose="020B0604020202020204" pitchFamily="34" charset="0"/>
              <a:buChar char="•"/>
            </a:pPr>
            <a:r>
              <a:rPr lang="en-IN" sz="2000" dirty="0"/>
              <a:t>Most systems work best if they are kept simple rather than complex.</a:t>
            </a:r>
          </a:p>
          <a:p>
            <a:pPr marL="342900" indent="-342900">
              <a:buFont typeface="Arial" panose="020B0604020202020204" pitchFamily="34" charset="0"/>
              <a:buChar char="•"/>
            </a:pPr>
            <a:r>
              <a:rPr lang="en-IN" sz="2000" dirty="0"/>
              <a:t>Simplicity should be a key goal in design and unnecessary complexity should be avoided.</a:t>
            </a:r>
          </a:p>
          <a:p>
            <a:pPr marL="342900" indent="-342900">
              <a:buFont typeface="Arial" panose="020B0604020202020204" pitchFamily="34" charset="0"/>
              <a:buChar char="•"/>
            </a:pPr>
            <a:r>
              <a:rPr lang="en-IN" sz="2000" dirty="0"/>
              <a:t>Advantages of Simplicity</a:t>
            </a:r>
          </a:p>
          <a:p>
            <a:pPr marL="952310" lvl="1" indent="-342900">
              <a:buFont typeface="Arial" panose="020B0604020202020204" pitchFamily="34" charset="0"/>
              <a:buChar char="•"/>
            </a:pPr>
            <a:r>
              <a:rPr lang="en-IN" sz="2000" dirty="0"/>
              <a:t>System will be easier to maintain and debug</a:t>
            </a:r>
          </a:p>
          <a:p>
            <a:pPr marL="952310" lvl="1" indent="-342900">
              <a:buFont typeface="Arial" panose="020B0604020202020204" pitchFamily="34" charset="0"/>
              <a:buChar char="•"/>
            </a:pPr>
            <a:r>
              <a:rPr lang="en-IN" sz="2000" dirty="0"/>
              <a:t>System will be easier to test</a:t>
            </a:r>
          </a:p>
          <a:p>
            <a:pPr marL="952310" lvl="1" indent="-342900">
              <a:buFont typeface="Arial" panose="020B0604020202020204" pitchFamily="34" charset="0"/>
              <a:buChar char="•"/>
            </a:pPr>
            <a:r>
              <a:rPr lang="en-IN" sz="2000" dirty="0"/>
              <a:t>Easier to be documented</a:t>
            </a:r>
          </a:p>
          <a:p>
            <a:pPr marL="342900" indent="-342900">
              <a:buFont typeface="Arial" panose="020B0604020202020204" pitchFamily="34" charset="0"/>
              <a:buChar char="•"/>
            </a:pPr>
            <a:r>
              <a:rPr lang="en-IN" sz="2000" dirty="0"/>
              <a:t>Imagine if after few weeks of development you are asked to fix some of the issues.</a:t>
            </a:r>
          </a:p>
        </p:txBody>
      </p:sp>
    </p:spTree>
    <p:extLst>
      <p:ext uri="{BB962C8B-B14F-4D97-AF65-F5344CB8AC3E}">
        <p14:creationId xmlns:p14="http://schemas.microsoft.com/office/powerpoint/2010/main" val="211926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a:bodyPr>
          <a:lstStyle/>
          <a:p>
            <a:r>
              <a:rPr lang="en-IN" b="1" dirty="0"/>
              <a:t>Design Principles…..</a:t>
            </a:r>
          </a:p>
        </p:txBody>
      </p:sp>
      <p:sp>
        <p:nvSpPr>
          <p:cNvPr id="4" name="TextBox 3">
            <a:extLst>
              <a:ext uri="{FF2B5EF4-FFF2-40B4-BE49-F238E27FC236}">
                <a16:creationId xmlns:a16="http://schemas.microsoft.com/office/drawing/2014/main" id="{3F8415AB-2655-4B77-99EC-6E73E4D4A790}"/>
              </a:ext>
            </a:extLst>
          </p:cNvPr>
          <p:cNvSpPr txBox="1"/>
          <p:nvPr/>
        </p:nvSpPr>
        <p:spPr>
          <a:xfrm>
            <a:off x="692462" y="1138414"/>
            <a:ext cx="1441138" cy="523220"/>
          </a:xfrm>
          <a:prstGeom prst="rect">
            <a:avLst/>
          </a:prstGeom>
          <a:noFill/>
          <a:ln>
            <a:noFill/>
          </a:ln>
        </p:spPr>
        <p:txBody>
          <a:bodyPr wrap="square" rtlCol="0">
            <a:spAutoFit/>
          </a:bodyPr>
          <a:lstStyle/>
          <a:p>
            <a:r>
              <a:rPr lang="en-IN" sz="2800" dirty="0">
                <a:solidFill>
                  <a:srgbClr val="005BA1"/>
                </a:solidFill>
              </a:rPr>
              <a:t>DRY</a:t>
            </a:r>
          </a:p>
        </p:txBody>
      </p:sp>
      <p:sp>
        <p:nvSpPr>
          <p:cNvPr id="5" name="TextBox 4">
            <a:extLst>
              <a:ext uri="{FF2B5EF4-FFF2-40B4-BE49-F238E27FC236}">
                <a16:creationId xmlns:a16="http://schemas.microsoft.com/office/drawing/2014/main" id="{996C69C1-A085-4F02-8BE2-E32DD4551428}"/>
              </a:ext>
            </a:extLst>
          </p:cNvPr>
          <p:cNvSpPr txBox="1"/>
          <p:nvPr/>
        </p:nvSpPr>
        <p:spPr>
          <a:xfrm>
            <a:off x="692461" y="1732208"/>
            <a:ext cx="10571283" cy="1938992"/>
          </a:xfrm>
          <a:prstGeom prst="rect">
            <a:avLst/>
          </a:prstGeom>
          <a:noFill/>
          <a:ln>
            <a:noFill/>
          </a:ln>
        </p:spPr>
        <p:txBody>
          <a:bodyPr wrap="square" rtlCol="0">
            <a:spAutoFit/>
          </a:bodyPr>
          <a:lstStyle/>
          <a:p>
            <a:pPr marL="342900" indent="-342900">
              <a:buFont typeface="Arial" panose="020B0604020202020204" pitchFamily="34" charset="0"/>
              <a:buChar char="•"/>
            </a:pPr>
            <a:r>
              <a:rPr lang="en-IN" sz="2000" dirty="0"/>
              <a:t>It means “Don’t Repeat Yourself”</a:t>
            </a:r>
          </a:p>
          <a:p>
            <a:pPr marL="342900" indent="-342900">
              <a:buFont typeface="Arial" panose="020B0604020202020204" pitchFamily="34" charset="0"/>
              <a:buChar char="•"/>
            </a:pPr>
            <a:r>
              <a:rPr lang="en-IN" sz="2000" dirty="0"/>
              <a:t>Try to avoid any duplicates. Instead you put them into a single part of the system or a method.</a:t>
            </a:r>
          </a:p>
          <a:p>
            <a:pPr marL="342900" indent="-342900">
              <a:buFont typeface="Arial" panose="020B0604020202020204" pitchFamily="34" charset="0"/>
              <a:buChar char="•"/>
            </a:pPr>
            <a:r>
              <a:rPr lang="en-IN" sz="2000" dirty="0"/>
              <a:t>Imagine that you have copy pasted the same code on 100 places, now what will happen in case of change. </a:t>
            </a:r>
          </a:p>
          <a:p>
            <a:pPr marL="342900" indent="-342900">
              <a:buFont typeface="Arial" panose="020B0604020202020204" pitchFamily="34" charset="0"/>
              <a:buChar char="•"/>
            </a:pPr>
            <a:r>
              <a:rPr lang="en-IN" sz="2000" dirty="0"/>
              <a:t>Single Source of Truth</a:t>
            </a:r>
          </a:p>
        </p:txBody>
      </p:sp>
    </p:spTree>
    <p:extLst>
      <p:ext uri="{BB962C8B-B14F-4D97-AF65-F5344CB8AC3E}">
        <p14:creationId xmlns:p14="http://schemas.microsoft.com/office/powerpoint/2010/main" val="110291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a:bodyPr>
          <a:lstStyle/>
          <a:p>
            <a:r>
              <a:rPr lang="en-IN" b="1" dirty="0"/>
              <a:t>Design Principles…..</a:t>
            </a:r>
          </a:p>
        </p:txBody>
      </p:sp>
      <p:sp>
        <p:nvSpPr>
          <p:cNvPr id="4" name="TextBox 3">
            <a:extLst>
              <a:ext uri="{FF2B5EF4-FFF2-40B4-BE49-F238E27FC236}">
                <a16:creationId xmlns:a16="http://schemas.microsoft.com/office/drawing/2014/main" id="{3F8415AB-2655-4B77-99EC-6E73E4D4A790}"/>
              </a:ext>
            </a:extLst>
          </p:cNvPr>
          <p:cNvSpPr txBox="1"/>
          <p:nvPr/>
        </p:nvSpPr>
        <p:spPr>
          <a:xfrm>
            <a:off x="692461" y="1138414"/>
            <a:ext cx="9961683" cy="2062103"/>
          </a:xfrm>
          <a:prstGeom prst="rect">
            <a:avLst/>
          </a:prstGeom>
          <a:noFill/>
          <a:ln>
            <a:noFill/>
          </a:ln>
        </p:spPr>
        <p:txBody>
          <a:bodyPr wrap="square" rtlCol="0">
            <a:spAutoFit/>
          </a:bodyPr>
          <a:lstStyle/>
          <a:p>
            <a:r>
              <a:rPr lang="en-IN" sz="2800" dirty="0">
                <a:solidFill>
                  <a:srgbClr val="005BA1"/>
                </a:solidFill>
              </a:rPr>
              <a:t>SOLID</a:t>
            </a:r>
          </a:p>
          <a:p>
            <a:r>
              <a:rPr lang="en-IN" sz="2000" dirty="0">
                <a:solidFill>
                  <a:srgbClr val="005BA1"/>
                </a:solidFill>
              </a:rPr>
              <a:t>S – Single Responsibility</a:t>
            </a:r>
          </a:p>
          <a:p>
            <a:r>
              <a:rPr lang="en-IN" sz="2000" dirty="0">
                <a:solidFill>
                  <a:srgbClr val="005BA1"/>
                </a:solidFill>
              </a:rPr>
              <a:t>O – Open/ Closed Principle</a:t>
            </a:r>
          </a:p>
          <a:p>
            <a:r>
              <a:rPr lang="en-IN" sz="2000" dirty="0">
                <a:solidFill>
                  <a:srgbClr val="005BA1"/>
                </a:solidFill>
              </a:rPr>
              <a:t>L – </a:t>
            </a:r>
            <a:r>
              <a:rPr lang="en-IN" sz="2000" dirty="0" err="1">
                <a:solidFill>
                  <a:srgbClr val="005BA1"/>
                </a:solidFill>
              </a:rPr>
              <a:t>Liskov</a:t>
            </a:r>
            <a:r>
              <a:rPr lang="en-IN" sz="2000" dirty="0">
                <a:solidFill>
                  <a:srgbClr val="005BA1"/>
                </a:solidFill>
              </a:rPr>
              <a:t> Substitution principle</a:t>
            </a:r>
          </a:p>
          <a:p>
            <a:r>
              <a:rPr lang="en-IN" sz="2000" dirty="0">
                <a:solidFill>
                  <a:srgbClr val="005BA1"/>
                </a:solidFill>
              </a:rPr>
              <a:t>I – Interface segregation principle</a:t>
            </a:r>
          </a:p>
          <a:p>
            <a:r>
              <a:rPr lang="en-IN" sz="2000" dirty="0">
                <a:solidFill>
                  <a:srgbClr val="005BA1"/>
                </a:solidFill>
              </a:rPr>
              <a:t>D – dependency inversion principle</a:t>
            </a:r>
            <a:endParaRPr lang="en-IN" sz="2800" dirty="0">
              <a:solidFill>
                <a:srgbClr val="005BA1"/>
              </a:solidFill>
            </a:endParaRPr>
          </a:p>
        </p:txBody>
      </p:sp>
      <p:sp>
        <p:nvSpPr>
          <p:cNvPr id="5" name="TextBox 4">
            <a:extLst>
              <a:ext uri="{FF2B5EF4-FFF2-40B4-BE49-F238E27FC236}">
                <a16:creationId xmlns:a16="http://schemas.microsoft.com/office/drawing/2014/main" id="{996C69C1-A085-4F02-8BE2-E32DD4551428}"/>
              </a:ext>
            </a:extLst>
          </p:cNvPr>
          <p:cNvSpPr txBox="1"/>
          <p:nvPr/>
        </p:nvSpPr>
        <p:spPr>
          <a:xfrm>
            <a:off x="692461" y="3602409"/>
            <a:ext cx="10571283" cy="1631216"/>
          </a:xfrm>
          <a:prstGeom prst="rect">
            <a:avLst/>
          </a:prstGeom>
          <a:noFill/>
          <a:ln>
            <a:noFill/>
          </a:ln>
        </p:spPr>
        <p:txBody>
          <a:bodyPr wrap="square" rtlCol="0">
            <a:spAutoFit/>
          </a:bodyPr>
          <a:lstStyle/>
          <a:p>
            <a:pPr marL="342900" indent="-342900">
              <a:buFont typeface="Arial" panose="020B0604020202020204" pitchFamily="34" charset="0"/>
              <a:buChar char="•"/>
            </a:pPr>
            <a:r>
              <a:rPr lang="en-IN" sz="2000" dirty="0"/>
              <a:t>Single Responsibility Principle</a:t>
            </a:r>
          </a:p>
          <a:p>
            <a:pPr marL="952310" lvl="1" indent="-342900">
              <a:buFont typeface="Arial" panose="020B0604020202020204" pitchFamily="34" charset="0"/>
              <a:buChar char="•"/>
            </a:pPr>
            <a:r>
              <a:rPr lang="en-IN" sz="2000" dirty="0"/>
              <a:t>An object should have one and only one responsibility</a:t>
            </a:r>
          </a:p>
          <a:p>
            <a:pPr marL="952310" lvl="1" indent="-342900">
              <a:buFont typeface="Arial" panose="020B0604020202020204" pitchFamily="34" charset="0"/>
              <a:buChar char="•"/>
            </a:pPr>
            <a:r>
              <a:rPr lang="en-IN" sz="2000" dirty="0"/>
              <a:t>One object can have multiple methods, but all those methods will be having relevant functionality</a:t>
            </a:r>
          </a:p>
          <a:p>
            <a:pPr marL="952310" lvl="1" indent="-342900">
              <a:buFont typeface="Arial" panose="020B0604020202020204" pitchFamily="34" charset="0"/>
              <a:buChar char="•"/>
            </a:pPr>
            <a:r>
              <a:rPr lang="en-IN" sz="2000" dirty="0"/>
              <a:t>In case of change that need to happen only intended object need to be modified.</a:t>
            </a:r>
          </a:p>
        </p:txBody>
      </p:sp>
    </p:spTree>
    <p:extLst>
      <p:ext uri="{BB962C8B-B14F-4D97-AF65-F5344CB8AC3E}">
        <p14:creationId xmlns:p14="http://schemas.microsoft.com/office/powerpoint/2010/main" val="137856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a:bodyPr>
          <a:lstStyle/>
          <a:p>
            <a:r>
              <a:rPr lang="en-IN" b="1" dirty="0"/>
              <a:t>Design Principles…..</a:t>
            </a:r>
          </a:p>
        </p:txBody>
      </p:sp>
      <p:sp>
        <p:nvSpPr>
          <p:cNvPr id="4" name="TextBox 3">
            <a:extLst>
              <a:ext uri="{FF2B5EF4-FFF2-40B4-BE49-F238E27FC236}">
                <a16:creationId xmlns:a16="http://schemas.microsoft.com/office/drawing/2014/main" id="{3F8415AB-2655-4B77-99EC-6E73E4D4A790}"/>
              </a:ext>
            </a:extLst>
          </p:cNvPr>
          <p:cNvSpPr txBox="1"/>
          <p:nvPr/>
        </p:nvSpPr>
        <p:spPr>
          <a:xfrm>
            <a:off x="692461" y="1138414"/>
            <a:ext cx="9961683" cy="2062103"/>
          </a:xfrm>
          <a:prstGeom prst="rect">
            <a:avLst/>
          </a:prstGeom>
          <a:noFill/>
          <a:ln>
            <a:noFill/>
          </a:ln>
        </p:spPr>
        <p:txBody>
          <a:bodyPr wrap="square" rtlCol="0">
            <a:spAutoFit/>
          </a:bodyPr>
          <a:lstStyle/>
          <a:p>
            <a:r>
              <a:rPr lang="en-IN" sz="2800" dirty="0">
                <a:solidFill>
                  <a:srgbClr val="005BA1"/>
                </a:solidFill>
              </a:rPr>
              <a:t>SOLID</a:t>
            </a:r>
          </a:p>
          <a:p>
            <a:r>
              <a:rPr lang="en-IN" sz="2000" dirty="0">
                <a:solidFill>
                  <a:srgbClr val="005BA1"/>
                </a:solidFill>
              </a:rPr>
              <a:t>S – Single Responsibility</a:t>
            </a:r>
          </a:p>
          <a:p>
            <a:r>
              <a:rPr lang="en-IN" sz="2000" dirty="0">
                <a:solidFill>
                  <a:srgbClr val="005BA1"/>
                </a:solidFill>
              </a:rPr>
              <a:t>O – Open/ Closed Principle</a:t>
            </a:r>
          </a:p>
          <a:p>
            <a:r>
              <a:rPr lang="en-IN" sz="2000" dirty="0">
                <a:solidFill>
                  <a:srgbClr val="005BA1"/>
                </a:solidFill>
              </a:rPr>
              <a:t>L – </a:t>
            </a:r>
            <a:r>
              <a:rPr lang="en-IN" sz="2000" dirty="0" err="1">
                <a:solidFill>
                  <a:srgbClr val="005BA1"/>
                </a:solidFill>
              </a:rPr>
              <a:t>Liskov</a:t>
            </a:r>
            <a:r>
              <a:rPr lang="en-IN" sz="2000" dirty="0">
                <a:solidFill>
                  <a:srgbClr val="005BA1"/>
                </a:solidFill>
              </a:rPr>
              <a:t> Substitution principle</a:t>
            </a:r>
          </a:p>
          <a:p>
            <a:r>
              <a:rPr lang="en-IN" sz="2000" dirty="0">
                <a:solidFill>
                  <a:srgbClr val="005BA1"/>
                </a:solidFill>
              </a:rPr>
              <a:t>I – Interface segregation principle</a:t>
            </a:r>
          </a:p>
          <a:p>
            <a:r>
              <a:rPr lang="en-IN" sz="2000" dirty="0">
                <a:solidFill>
                  <a:srgbClr val="005BA1"/>
                </a:solidFill>
              </a:rPr>
              <a:t>D – dependency inversion principle</a:t>
            </a:r>
            <a:endParaRPr lang="en-IN" sz="2800" dirty="0">
              <a:solidFill>
                <a:srgbClr val="005BA1"/>
              </a:solidFill>
            </a:endParaRPr>
          </a:p>
        </p:txBody>
      </p:sp>
      <p:sp>
        <p:nvSpPr>
          <p:cNvPr id="5" name="TextBox 4">
            <a:extLst>
              <a:ext uri="{FF2B5EF4-FFF2-40B4-BE49-F238E27FC236}">
                <a16:creationId xmlns:a16="http://schemas.microsoft.com/office/drawing/2014/main" id="{996C69C1-A085-4F02-8BE2-E32DD4551428}"/>
              </a:ext>
            </a:extLst>
          </p:cNvPr>
          <p:cNvSpPr txBox="1"/>
          <p:nvPr/>
        </p:nvSpPr>
        <p:spPr>
          <a:xfrm>
            <a:off x="692461" y="3602409"/>
            <a:ext cx="10571283" cy="1938992"/>
          </a:xfrm>
          <a:prstGeom prst="rect">
            <a:avLst/>
          </a:prstGeom>
          <a:noFill/>
          <a:ln>
            <a:noFill/>
          </a:ln>
        </p:spPr>
        <p:txBody>
          <a:bodyPr wrap="square" rtlCol="0">
            <a:spAutoFit/>
          </a:bodyPr>
          <a:lstStyle/>
          <a:p>
            <a:pPr marL="342900" indent="-342900">
              <a:buFont typeface="Arial" panose="020B0604020202020204" pitchFamily="34" charset="0"/>
              <a:buChar char="•"/>
            </a:pPr>
            <a:r>
              <a:rPr lang="en-IN" sz="2000" dirty="0"/>
              <a:t>Open / Closed Principle</a:t>
            </a:r>
          </a:p>
          <a:p>
            <a:pPr marL="952310" lvl="1" indent="-342900">
              <a:buFont typeface="Arial" panose="020B0604020202020204" pitchFamily="34" charset="0"/>
              <a:buChar char="•"/>
            </a:pPr>
            <a:r>
              <a:rPr lang="en-IN" sz="2000" dirty="0"/>
              <a:t>Software entities (class, modules, functions etc) must be open for extension and close for modification.</a:t>
            </a:r>
          </a:p>
          <a:p>
            <a:pPr marL="952310" lvl="1" indent="-342900">
              <a:buFont typeface="Arial" panose="020B0604020202020204" pitchFamily="34" charset="0"/>
              <a:buChar char="•"/>
            </a:pPr>
            <a:r>
              <a:rPr lang="en-IN" sz="2000" dirty="0"/>
              <a:t>In case you want to add additional behaviour, or methods you should not modify the existing one, rather you should write the new functionality.</a:t>
            </a:r>
          </a:p>
          <a:p>
            <a:pPr marL="952310" lvl="1" indent="-342900">
              <a:buFont typeface="Arial" panose="020B0604020202020204" pitchFamily="34" charset="0"/>
              <a:buChar char="•"/>
            </a:pPr>
            <a:r>
              <a:rPr lang="en-IN" sz="2000" dirty="0"/>
              <a:t>DI in Spring</a:t>
            </a:r>
          </a:p>
        </p:txBody>
      </p:sp>
    </p:spTree>
    <p:extLst>
      <p:ext uri="{BB962C8B-B14F-4D97-AF65-F5344CB8AC3E}">
        <p14:creationId xmlns:p14="http://schemas.microsoft.com/office/powerpoint/2010/main" val="211744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a:bodyPr>
          <a:lstStyle/>
          <a:p>
            <a:r>
              <a:rPr lang="en-IN" b="1" dirty="0"/>
              <a:t>Design Principles…..</a:t>
            </a:r>
          </a:p>
        </p:txBody>
      </p:sp>
      <p:sp>
        <p:nvSpPr>
          <p:cNvPr id="4" name="TextBox 3">
            <a:extLst>
              <a:ext uri="{FF2B5EF4-FFF2-40B4-BE49-F238E27FC236}">
                <a16:creationId xmlns:a16="http://schemas.microsoft.com/office/drawing/2014/main" id="{3F8415AB-2655-4B77-99EC-6E73E4D4A790}"/>
              </a:ext>
            </a:extLst>
          </p:cNvPr>
          <p:cNvSpPr txBox="1"/>
          <p:nvPr/>
        </p:nvSpPr>
        <p:spPr>
          <a:xfrm>
            <a:off x="692461" y="1138414"/>
            <a:ext cx="9961683" cy="2062103"/>
          </a:xfrm>
          <a:prstGeom prst="rect">
            <a:avLst/>
          </a:prstGeom>
          <a:noFill/>
          <a:ln>
            <a:noFill/>
          </a:ln>
        </p:spPr>
        <p:txBody>
          <a:bodyPr wrap="square" rtlCol="0">
            <a:spAutoFit/>
          </a:bodyPr>
          <a:lstStyle/>
          <a:p>
            <a:r>
              <a:rPr lang="en-IN" sz="2800" dirty="0">
                <a:solidFill>
                  <a:srgbClr val="005BA1"/>
                </a:solidFill>
              </a:rPr>
              <a:t>SOLID</a:t>
            </a:r>
          </a:p>
          <a:p>
            <a:r>
              <a:rPr lang="en-IN" sz="2000" dirty="0">
                <a:solidFill>
                  <a:srgbClr val="005BA1"/>
                </a:solidFill>
              </a:rPr>
              <a:t>S – Single Responsibility</a:t>
            </a:r>
          </a:p>
          <a:p>
            <a:r>
              <a:rPr lang="en-IN" sz="2000" dirty="0">
                <a:solidFill>
                  <a:srgbClr val="005BA1"/>
                </a:solidFill>
              </a:rPr>
              <a:t>O – Open/ Closed Principle</a:t>
            </a:r>
          </a:p>
          <a:p>
            <a:r>
              <a:rPr lang="en-IN" sz="2000" dirty="0">
                <a:solidFill>
                  <a:srgbClr val="005BA1"/>
                </a:solidFill>
              </a:rPr>
              <a:t>L – </a:t>
            </a:r>
            <a:r>
              <a:rPr lang="en-IN" sz="2000" dirty="0" err="1">
                <a:solidFill>
                  <a:srgbClr val="005BA1"/>
                </a:solidFill>
              </a:rPr>
              <a:t>Liskov</a:t>
            </a:r>
            <a:r>
              <a:rPr lang="en-IN" sz="2000" dirty="0">
                <a:solidFill>
                  <a:srgbClr val="005BA1"/>
                </a:solidFill>
              </a:rPr>
              <a:t> Substitution principle</a:t>
            </a:r>
          </a:p>
          <a:p>
            <a:r>
              <a:rPr lang="en-IN" sz="2000" dirty="0">
                <a:solidFill>
                  <a:srgbClr val="005BA1"/>
                </a:solidFill>
              </a:rPr>
              <a:t>I – Interface segregation principle</a:t>
            </a:r>
          </a:p>
          <a:p>
            <a:r>
              <a:rPr lang="en-IN" sz="2000" dirty="0">
                <a:solidFill>
                  <a:srgbClr val="005BA1"/>
                </a:solidFill>
              </a:rPr>
              <a:t>D – dependency inversion principle</a:t>
            </a:r>
            <a:endParaRPr lang="en-IN" sz="2800" dirty="0">
              <a:solidFill>
                <a:srgbClr val="005BA1"/>
              </a:solidFill>
            </a:endParaRPr>
          </a:p>
        </p:txBody>
      </p:sp>
      <p:sp>
        <p:nvSpPr>
          <p:cNvPr id="5" name="TextBox 4">
            <a:extLst>
              <a:ext uri="{FF2B5EF4-FFF2-40B4-BE49-F238E27FC236}">
                <a16:creationId xmlns:a16="http://schemas.microsoft.com/office/drawing/2014/main" id="{996C69C1-A085-4F02-8BE2-E32DD4551428}"/>
              </a:ext>
            </a:extLst>
          </p:cNvPr>
          <p:cNvSpPr txBox="1"/>
          <p:nvPr/>
        </p:nvSpPr>
        <p:spPr>
          <a:xfrm>
            <a:off x="692461" y="3602409"/>
            <a:ext cx="10571283" cy="1015663"/>
          </a:xfrm>
          <a:prstGeom prst="rect">
            <a:avLst/>
          </a:prstGeom>
          <a:noFill/>
          <a:ln>
            <a:noFill/>
          </a:ln>
        </p:spPr>
        <p:txBody>
          <a:bodyPr wrap="square" rtlCol="0">
            <a:spAutoFit/>
          </a:bodyPr>
          <a:lstStyle/>
          <a:p>
            <a:pPr marL="342900" indent="-342900">
              <a:buFont typeface="Arial" panose="020B0604020202020204" pitchFamily="34" charset="0"/>
              <a:buChar char="•"/>
            </a:pPr>
            <a:r>
              <a:rPr lang="en-IN" sz="2000" dirty="0" err="1"/>
              <a:t>Liskov</a:t>
            </a:r>
            <a:r>
              <a:rPr lang="en-IN" sz="2000" dirty="0"/>
              <a:t> Substitution Principle</a:t>
            </a:r>
          </a:p>
          <a:p>
            <a:pPr marL="952310" lvl="1" indent="-342900">
              <a:buFont typeface="Arial" panose="020B0604020202020204" pitchFamily="34" charset="0"/>
              <a:buChar char="•"/>
            </a:pPr>
            <a:r>
              <a:rPr lang="en-IN" sz="2000" dirty="0"/>
              <a:t>parent class functionality can be used as it is by child class. </a:t>
            </a:r>
          </a:p>
          <a:p>
            <a:pPr marL="952310" lvl="1" indent="-342900">
              <a:buFont typeface="Arial" panose="020B0604020202020204" pitchFamily="34" charset="0"/>
              <a:buChar char="•"/>
            </a:pPr>
            <a:endParaRPr lang="en-IN" sz="2000" dirty="0"/>
          </a:p>
        </p:txBody>
      </p:sp>
    </p:spTree>
    <p:extLst>
      <p:ext uri="{BB962C8B-B14F-4D97-AF65-F5344CB8AC3E}">
        <p14:creationId xmlns:p14="http://schemas.microsoft.com/office/powerpoint/2010/main" val="316261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a:bodyPr>
          <a:lstStyle/>
          <a:p>
            <a:r>
              <a:rPr lang="en-IN" b="1" dirty="0"/>
              <a:t>Design Principles…..</a:t>
            </a:r>
          </a:p>
        </p:txBody>
      </p:sp>
      <p:sp>
        <p:nvSpPr>
          <p:cNvPr id="4" name="TextBox 3">
            <a:extLst>
              <a:ext uri="{FF2B5EF4-FFF2-40B4-BE49-F238E27FC236}">
                <a16:creationId xmlns:a16="http://schemas.microsoft.com/office/drawing/2014/main" id="{3F8415AB-2655-4B77-99EC-6E73E4D4A790}"/>
              </a:ext>
            </a:extLst>
          </p:cNvPr>
          <p:cNvSpPr txBox="1"/>
          <p:nvPr/>
        </p:nvSpPr>
        <p:spPr>
          <a:xfrm>
            <a:off x="692461" y="1138414"/>
            <a:ext cx="9961683" cy="2062103"/>
          </a:xfrm>
          <a:prstGeom prst="rect">
            <a:avLst/>
          </a:prstGeom>
          <a:noFill/>
          <a:ln>
            <a:noFill/>
          </a:ln>
        </p:spPr>
        <p:txBody>
          <a:bodyPr wrap="square" rtlCol="0">
            <a:spAutoFit/>
          </a:bodyPr>
          <a:lstStyle/>
          <a:p>
            <a:r>
              <a:rPr lang="en-IN" sz="2800" dirty="0">
                <a:solidFill>
                  <a:srgbClr val="005BA1"/>
                </a:solidFill>
              </a:rPr>
              <a:t>SOLID</a:t>
            </a:r>
          </a:p>
          <a:p>
            <a:r>
              <a:rPr lang="en-IN" sz="2000" dirty="0">
                <a:solidFill>
                  <a:srgbClr val="005BA1"/>
                </a:solidFill>
              </a:rPr>
              <a:t>S – Single Responsibility</a:t>
            </a:r>
          </a:p>
          <a:p>
            <a:r>
              <a:rPr lang="en-IN" sz="2000" dirty="0">
                <a:solidFill>
                  <a:srgbClr val="005BA1"/>
                </a:solidFill>
              </a:rPr>
              <a:t>O – Open/ Closed Principle</a:t>
            </a:r>
          </a:p>
          <a:p>
            <a:r>
              <a:rPr lang="en-IN" sz="2000" dirty="0">
                <a:solidFill>
                  <a:srgbClr val="005BA1"/>
                </a:solidFill>
              </a:rPr>
              <a:t>L – </a:t>
            </a:r>
            <a:r>
              <a:rPr lang="en-IN" sz="2000" dirty="0" err="1">
                <a:solidFill>
                  <a:srgbClr val="005BA1"/>
                </a:solidFill>
              </a:rPr>
              <a:t>Liskov</a:t>
            </a:r>
            <a:r>
              <a:rPr lang="en-IN" sz="2000" dirty="0">
                <a:solidFill>
                  <a:srgbClr val="005BA1"/>
                </a:solidFill>
              </a:rPr>
              <a:t> Substitution principle</a:t>
            </a:r>
          </a:p>
          <a:p>
            <a:r>
              <a:rPr lang="en-IN" sz="2000" dirty="0">
                <a:solidFill>
                  <a:srgbClr val="005BA1"/>
                </a:solidFill>
              </a:rPr>
              <a:t>I – Interface segregation principle</a:t>
            </a:r>
          </a:p>
          <a:p>
            <a:r>
              <a:rPr lang="en-IN" sz="2000" dirty="0">
                <a:solidFill>
                  <a:srgbClr val="005BA1"/>
                </a:solidFill>
              </a:rPr>
              <a:t>D – dependency inversion principle</a:t>
            </a:r>
            <a:endParaRPr lang="en-IN" sz="2800" dirty="0">
              <a:solidFill>
                <a:srgbClr val="005BA1"/>
              </a:solidFill>
            </a:endParaRPr>
          </a:p>
        </p:txBody>
      </p:sp>
      <p:sp>
        <p:nvSpPr>
          <p:cNvPr id="5" name="TextBox 4">
            <a:extLst>
              <a:ext uri="{FF2B5EF4-FFF2-40B4-BE49-F238E27FC236}">
                <a16:creationId xmlns:a16="http://schemas.microsoft.com/office/drawing/2014/main" id="{996C69C1-A085-4F02-8BE2-E32DD4551428}"/>
              </a:ext>
            </a:extLst>
          </p:cNvPr>
          <p:cNvSpPr txBox="1"/>
          <p:nvPr/>
        </p:nvSpPr>
        <p:spPr>
          <a:xfrm>
            <a:off x="692461" y="3602409"/>
            <a:ext cx="10571283" cy="1323439"/>
          </a:xfrm>
          <a:prstGeom prst="rect">
            <a:avLst/>
          </a:prstGeom>
          <a:noFill/>
          <a:ln>
            <a:noFill/>
          </a:ln>
        </p:spPr>
        <p:txBody>
          <a:bodyPr wrap="square" rtlCol="0">
            <a:spAutoFit/>
          </a:bodyPr>
          <a:lstStyle/>
          <a:p>
            <a:pPr marL="342900" indent="-342900">
              <a:buFont typeface="Arial" panose="020B0604020202020204" pitchFamily="34" charset="0"/>
              <a:buChar char="•"/>
            </a:pPr>
            <a:r>
              <a:rPr lang="en-IN" sz="2000" dirty="0"/>
              <a:t>Interface Segregation Principle</a:t>
            </a:r>
          </a:p>
          <a:p>
            <a:pPr marL="952310" lvl="1" indent="-342900">
              <a:buFont typeface="Arial" panose="020B0604020202020204" pitchFamily="34" charset="0"/>
              <a:buChar char="•"/>
            </a:pPr>
            <a:r>
              <a:rPr lang="en-IN" sz="2000" dirty="0"/>
              <a:t>Interfaces should be specific rather than doing many and different things.</a:t>
            </a:r>
          </a:p>
          <a:p>
            <a:pPr marL="952310" lvl="1" indent="-342900">
              <a:buFont typeface="Arial" panose="020B0604020202020204" pitchFamily="34" charset="0"/>
              <a:buChar char="•"/>
            </a:pPr>
            <a:r>
              <a:rPr lang="en-IN" sz="2000" dirty="0"/>
              <a:t>Large specific interfaces should be decompose into smaller, more specific one</a:t>
            </a:r>
          </a:p>
          <a:p>
            <a:pPr marL="952310" lvl="1" indent="-342900">
              <a:buFont typeface="Arial" panose="020B0604020202020204" pitchFamily="34" charset="0"/>
              <a:buChar char="•"/>
            </a:pPr>
            <a:endParaRPr lang="en-IN" sz="2000" dirty="0"/>
          </a:p>
        </p:txBody>
      </p:sp>
    </p:spTree>
    <p:extLst>
      <p:ext uri="{BB962C8B-B14F-4D97-AF65-F5344CB8AC3E}">
        <p14:creationId xmlns:p14="http://schemas.microsoft.com/office/powerpoint/2010/main" val="269502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a:bodyPr>
          <a:lstStyle/>
          <a:p>
            <a:r>
              <a:rPr lang="en-IN" b="1" dirty="0"/>
              <a:t>Design Principles…..</a:t>
            </a:r>
          </a:p>
        </p:txBody>
      </p:sp>
      <p:sp>
        <p:nvSpPr>
          <p:cNvPr id="4" name="TextBox 3">
            <a:extLst>
              <a:ext uri="{FF2B5EF4-FFF2-40B4-BE49-F238E27FC236}">
                <a16:creationId xmlns:a16="http://schemas.microsoft.com/office/drawing/2014/main" id="{3F8415AB-2655-4B77-99EC-6E73E4D4A790}"/>
              </a:ext>
            </a:extLst>
          </p:cNvPr>
          <p:cNvSpPr txBox="1"/>
          <p:nvPr/>
        </p:nvSpPr>
        <p:spPr>
          <a:xfrm>
            <a:off x="692461" y="1138414"/>
            <a:ext cx="9961683" cy="523220"/>
          </a:xfrm>
          <a:prstGeom prst="rect">
            <a:avLst/>
          </a:prstGeom>
          <a:noFill/>
          <a:ln>
            <a:noFill/>
          </a:ln>
        </p:spPr>
        <p:txBody>
          <a:bodyPr wrap="square" rtlCol="0">
            <a:spAutoFit/>
          </a:bodyPr>
          <a:lstStyle/>
          <a:p>
            <a:r>
              <a:rPr lang="en-IN" sz="2800" dirty="0">
                <a:solidFill>
                  <a:srgbClr val="005BA1"/>
                </a:solidFill>
              </a:rPr>
              <a:t>Coupling and Cohesion</a:t>
            </a:r>
          </a:p>
        </p:txBody>
      </p:sp>
      <p:sp>
        <p:nvSpPr>
          <p:cNvPr id="5" name="TextBox 4">
            <a:extLst>
              <a:ext uri="{FF2B5EF4-FFF2-40B4-BE49-F238E27FC236}">
                <a16:creationId xmlns:a16="http://schemas.microsoft.com/office/drawing/2014/main" id="{996C69C1-A085-4F02-8BE2-E32DD4551428}"/>
              </a:ext>
            </a:extLst>
          </p:cNvPr>
          <p:cNvSpPr txBox="1"/>
          <p:nvPr/>
        </p:nvSpPr>
        <p:spPr>
          <a:xfrm>
            <a:off x="692461" y="1855318"/>
            <a:ext cx="10571283" cy="400110"/>
          </a:xfrm>
          <a:prstGeom prst="rect">
            <a:avLst/>
          </a:prstGeom>
          <a:noFill/>
          <a:ln>
            <a:noFill/>
          </a:ln>
        </p:spPr>
        <p:txBody>
          <a:bodyPr wrap="square" rtlCol="0">
            <a:spAutoFit/>
          </a:bodyPr>
          <a:lstStyle/>
          <a:p>
            <a:pPr marL="342900" indent="-342900">
              <a:buFont typeface="Arial" panose="020B0604020202020204" pitchFamily="34" charset="0"/>
              <a:buChar char="•"/>
            </a:pPr>
            <a:r>
              <a:rPr lang="en-IN" sz="2000" dirty="0"/>
              <a:t>Loose coupling and high cohesion is recommended</a:t>
            </a:r>
          </a:p>
        </p:txBody>
      </p:sp>
    </p:spTree>
    <p:extLst>
      <p:ext uri="{BB962C8B-B14F-4D97-AF65-F5344CB8AC3E}">
        <p14:creationId xmlns:p14="http://schemas.microsoft.com/office/powerpoint/2010/main" val="1278637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76554" y="1648496"/>
            <a:ext cx="4494727" cy="584775"/>
          </a:xfrm>
          <a:prstGeom prst="rect">
            <a:avLst/>
          </a:prstGeom>
          <a:noFill/>
        </p:spPr>
        <p:txBody>
          <a:bodyPr wrap="square" rtlCol="0">
            <a:spAutoFit/>
          </a:bodyPr>
          <a:lstStyle/>
          <a:p>
            <a:r>
              <a:rPr lang="en-IN" sz="3200" b="1" dirty="0">
                <a:solidFill>
                  <a:srgbClr val="005BA1"/>
                </a:solidFill>
                <a:latin typeface="+mj-lt"/>
              </a:rPr>
              <a:t>Thank you!</a:t>
            </a:r>
          </a:p>
        </p:txBody>
      </p:sp>
    </p:spTree>
    <p:extLst>
      <p:ext uri="{BB962C8B-B14F-4D97-AF65-F5344CB8AC3E}">
        <p14:creationId xmlns:p14="http://schemas.microsoft.com/office/powerpoint/2010/main" val="2599059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a:bodyPr>
          <a:lstStyle/>
          <a:p>
            <a:r>
              <a:rPr lang="en-IN" b="1" dirty="0"/>
              <a:t>Problem with procedural languages</a:t>
            </a:r>
          </a:p>
        </p:txBody>
      </p:sp>
      <p:sp>
        <p:nvSpPr>
          <p:cNvPr id="11" name="TextBox 10">
            <a:extLst>
              <a:ext uri="{FF2B5EF4-FFF2-40B4-BE49-F238E27FC236}">
                <a16:creationId xmlns:a16="http://schemas.microsoft.com/office/drawing/2014/main" id="{2D0DC6DD-F0A6-4ECA-ADFB-8A1132796950}"/>
              </a:ext>
            </a:extLst>
          </p:cNvPr>
          <p:cNvSpPr txBox="1"/>
          <p:nvPr/>
        </p:nvSpPr>
        <p:spPr>
          <a:xfrm>
            <a:off x="539123" y="1108533"/>
            <a:ext cx="10070824" cy="461665"/>
          </a:xfrm>
          <a:prstGeom prst="rect">
            <a:avLst/>
          </a:prstGeom>
          <a:noFill/>
        </p:spPr>
        <p:txBody>
          <a:bodyPr wrap="square" rtlCol="0">
            <a:spAutoFit/>
          </a:bodyPr>
          <a:lstStyle/>
          <a:p>
            <a:r>
              <a:rPr lang="en-IN" dirty="0">
                <a:solidFill>
                  <a:srgbClr val="005BA1"/>
                </a:solidFill>
              </a:rPr>
              <a:t>Uninitialized variables</a:t>
            </a:r>
          </a:p>
        </p:txBody>
      </p:sp>
      <p:sp>
        <p:nvSpPr>
          <p:cNvPr id="12" name="TextBox 11">
            <a:extLst>
              <a:ext uri="{FF2B5EF4-FFF2-40B4-BE49-F238E27FC236}">
                <a16:creationId xmlns:a16="http://schemas.microsoft.com/office/drawing/2014/main" id="{CFAAF812-D454-4296-BEA7-2BCE5323395F}"/>
              </a:ext>
            </a:extLst>
          </p:cNvPr>
          <p:cNvSpPr txBox="1"/>
          <p:nvPr/>
        </p:nvSpPr>
        <p:spPr>
          <a:xfrm>
            <a:off x="539123" y="1734001"/>
            <a:ext cx="10070824" cy="1200329"/>
          </a:xfrm>
          <a:prstGeom prst="rect">
            <a:avLst/>
          </a:prstGeom>
          <a:noFill/>
        </p:spPr>
        <p:txBody>
          <a:bodyPr wrap="square" rtlCol="0">
            <a:spAutoFit/>
          </a:bodyPr>
          <a:lstStyle/>
          <a:p>
            <a:r>
              <a:rPr lang="en-IN" dirty="0" err="1"/>
              <a:t>int</a:t>
            </a:r>
            <a:r>
              <a:rPr lang="en-IN" dirty="0"/>
              <a:t> k;</a:t>
            </a:r>
          </a:p>
          <a:p>
            <a:endParaRPr lang="en-IN" dirty="0"/>
          </a:p>
          <a:p>
            <a:r>
              <a:rPr lang="en-IN" dirty="0" err="1"/>
              <a:t>printf</a:t>
            </a:r>
            <a:r>
              <a:rPr lang="en-IN" dirty="0"/>
              <a:t>(“%</a:t>
            </a:r>
            <a:r>
              <a:rPr lang="en-IN" dirty="0" err="1"/>
              <a:t>d”,k</a:t>
            </a:r>
            <a:r>
              <a:rPr lang="en-IN" dirty="0"/>
              <a:t>);</a:t>
            </a:r>
          </a:p>
        </p:txBody>
      </p:sp>
    </p:spTree>
    <p:extLst>
      <p:ext uri="{BB962C8B-B14F-4D97-AF65-F5344CB8AC3E}">
        <p14:creationId xmlns:p14="http://schemas.microsoft.com/office/powerpoint/2010/main" val="409869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a:bodyPr>
          <a:lstStyle/>
          <a:p>
            <a:r>
              <a:rPr lang="en-IN" b="1" dirty="0"/>
              <a:t>Problem with procedural languages</a:t>
            </a:r>
          </a:p>
        </p:txBody>
      </p:sp>
      <p:sp>
        <p:nvSpPr>
          <p:cNvPr id="11" name="TextBox 10">
            <a:extLst>
              <a:ext uri="{FF2B5EF4-FFF2-40B4-BE49-F238E27FC236}">
                <a16:creationId xmlns:a16="http://schemas.microsoft.com/office/drawing/2014/main" id="{2D0DC6DD-F0A6-4ECA-ADFB-8A1132796950}"/>
              </a:ext>
            </a:extLst>
          </p:cNvPr>
          <p:cNvSpPr txBox="1"/>
          <p:nvPr/>
        </p:nvSpPr>
        <p:spPr>
          <a:xfrm>
            <a:off x="539123" y="1108533"/>
            <a:ext cx="10070824" cy="1200329"/>
          </a:xfrm>
          <a:prstGeom prst="rect">
            <a:avLst/>
          </a:prstGeom>
          <a:noFill/>
        </p:spPr>
        <p:txBody>
          <a:bodyPr wrap="square" rtlCol="0">
            <a:spAutoFit/>
          </a:bodyPr>
          <a:lstStyle/>
          <a:p>
            <a:r>
              <a:rPr lang="en-IN" dirty="0">
                <a:solidFill>
                  <a:srgbClr val="005BA1"/>
                </a:solidFill>
              </a:rPr>
              <a:t>Resource deallocation problems</a:t>
            </a:r>
          </a:p>
          <a:p>
            <a:r>
              <a:rPr lang="en-IN" dirty="0"/>
              <a:t>Example: memory leaks, open files, open database connections, open network connections.</a:t>
            </a:r>
          </a:p>
        </p:txBody>
      </p:sp>
      <p:sp>
        <p:nvSpPr>
          <p:cNvPr id="12" name="TextBox 11">
            <a:extLst>
              <a:ext uri="{FF2B5EF4-FFF2-40B4-BE49-F238E27FC236}">
                <a16:creationId xmlns:a16="http://schemas.microsoft.com/office/drawing/2014/main" id="{CFAAF812-D454-4296-BEA7-2BCE5323395F}"/>
              </a:ext>
            </a:extLst>
          </p:cNvPr>
          <p:cNvSpPr txBox="1"/>
          <p:nvPr/>
        </p:nvSpPr>
        <p:spPr>
          <a:xfrm>
            <a:off x="539123" y="2455977"/>
            <a:ext cx="10070824" cy="1569660"/>
          </a:xfrm>
          <a:prstGeom prst="rect">
            <a:avLst/>
          </a:prstGeom>
          <a:noFill/>
        </p:spPr>
        <p:txBody>
          <a:bodyPr wrap="square" rtlCol="0">
            <a:spAutoFit/>
          </a:bodyPr>
          <a:lstStyle/>
          <a:p>
            <a:r>
              <a:rPr lang="en-IN" dirty="0" err="1"/>
              <a:t>int</a:t>
            </a:r>
            <a:r>
              <a:rPr lang="en-IN" dirty="0"/>
              <a:t> *p;</a:t>
            </a:r>
          </a:p>
          <a:p>
            <a:r>
              <a:rPr lang="en-IN" dirty="0"/>
              <a:t>p=(</a:t>
            </a:r>
            <a:r>
              <a:rPr lang="en-IN" dirty="0" err="1"/>
              <a:t>int</a:t>
            </a:r>
            <a:r>
              <a:rPr lang="en-IN" dirty="0"/>
              <a:t>*) malloc(1000);</a:t>
            </a:r>
          </a:p>
          <a:p>
            <a:r>
              <a:rPr lang="en-IN" dirty="0"/>
              <a:t>p=(</a:t>
            </a:r>
            <a:r>
              <a:rPr lang="en-IN" dirty="0" err="1"/>
              <a:t>int</a:t>
            </a:r>
            <a:r>
              <a:rPr lang="en-IN" dirty="0"/>
              <a:t>*) malloc(1000);</a:t>
            </a:r>
          </a:p>
          <a:p>
            <a:r>
              <a:rPr lang="en-IN" dirty="0"/>
              <a:t>p=(</a:t>
            </a:r>
            <a:r>
              <a:rPr lang="en-IN" dirty="0" err="1"/>
              <a:t>int</a:t>
            </a:r>
            <a:r>
              <a:rPr lang="en-IN" dirty="0"/>
              <a:t>*) malloc(1000);</a:t>
            </a:r>
          </a:p>
        </p:txBody>
      </p:sp>
    </p:spTree>
    <p:extLst>
      <p:ext uri="{BB962C8B-B14F-4D97-AF65-F5344CB8AC3E}">
        <p14:creationId xmlns:p14="http://schemas.microsoft.com/office/powerpoint/2010/main" val="274521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a:bodyPr>
          <a:lstStyle/>
          <a:p>
            <a:r>
              <a:rPr lang="en-IN" b="1" dirty="0"/>
              <a:t>Problem with procedural languages</a:t>
            </a:r>
          </a:p>
        </p:txBody>
      </p:sp>
      <p:sp>
        <p:nvSpPr>
          <p:cNvPr id="11" name="TextBox 10">
            <a:extLst>
              <a:ext uri="{FF2B5EF4-FFF2-40B4-BE49-F238E27FC236}">
                <a16:creationId xmlns:a16="http://schemas.microsoft.com/office/drawing/2014/main" id="{2D0DC6DD-F0A6-4ECA-ADFB-8A1132796950}"/>
              </a:ext>
            </a:extLst>
          </p:cNvPr>
          <p:cNvSpPr txBox="1"/>
          <p:nvPr/>
        </p:nvSpPr>
        <p:spPr>
          <a:xfrm>
            <a:off x="539123" y="1108533"/>
            <a:ext cx="10070824" cy="1569660"/>
          </a:xfrm>
          <a:prstGeom prst="rect">
            <a:avLst/>
          </a:prstGeom>
          <a:noFill/>
        </p:spPr>
        <p:txBody>
          <a:bodyPr wrap="square" rtlCol="0">
            <a:spAutoFit/>
          </a:bodyPr>
          <a:lstStyle/>
          <a:p>
            <a:r>
              <a:rPr lang="en-IN" dirty="0">
                <a:solidFill>
                  <a:srgbClr val="005BA1"/>
                </a:solidFill>
              </a:rPr>
              <a:t>Not enough support for abstraction</a:t>
            </a:r>
          </a:p>
          <a:p>
            <a:r>
              <a:rPr lang="en-IN" dirty="0"/>
              <a:t>ADT = data + function</a:t>
            </a:r>
          </a:p>
          <a:p>
            <a:r>
              <a:rPr lang="en-IN" dirty="0"/>
              <a:t>data :  modelled as structure</a:t>
            </a:r>
          </a:p>
          <a:p>
            <a:r>
              <a:rPr lang="en-IN" dirty="0"/>
              <a:t>functions: global, not related to structure</a:t>
            </a:r>
          </a:p>
        </p:txBody>
      </p:sp>
    </p:spTree>
    <p:extLst>
      <p:ext uri="{BB962C8B-B14F-4D97-AF65-F5344CB8AC3E}">
        <p14:creationId xmlns:p14="http://schemas.microsoft.com/office/powerpoint/2010/main" val="213702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a:bodyPr>
          <a:lstStyle/>
          <a:p>
            <a:r>
              <a:rPr lang="en-IN" b="1" dirty="0"/>
              <a:t>Abstraction Overview</a:t>
            </a:r>
          </a:p>
        </p:txBody>
      </p:sp>
      <p:sp>
        <p:nvSpPr>
          <p:cNvPr id="11" name="TextBox 10">
            <a:extLst>
              <a:ext uri="{FF2B5EF4-FFF2-40B4-BE49-F238E27FC236}">
                <a16:creationId xmlns:a16="http://schemas.microsoft.com/office/drawing/2014/main" id="{2D0DC6DD-F0A6-4ECA-ADFB-8A1132796950}"/>
              </a:ext>
            </a:extLst>
          </p:cNvPr>
          <p:cNvSpPr txBox="1"/>
          <p:nvPr/>
        </p:nvSpPr>
        <p:spPr>
          <a:xfrm>
            <a:off x="539123" y="1108533"/>
            <a:ext cx="10070824" cy="1569660"/>
          </a:xfrm>
          <a:prstGeom prst="rect">
            <a:avLst/>
          </a:prstGeom>
          <a:noFill/>
        </p:spPr>
        <p:txBody>
          <a:bodyPr wrap="square" rtlCol="0">
            <a:spAutoFit/>
          </a:bodyPr>
          <a:lstStyle/>
          <a:p>
            <a:r>
              <a:rPr lang="en-IN" dirty="0">
                <a:solidFill>
                  <a:srgbClr val="005BA1"/>
                </a:solidFill>
              </a:rPr>
              <a:t>“Abstraction focuses upon the essential characteristics of some object, relative to the perspective of the viewer”</a:t>
            </a:r>
          </a:p>
          <a:p>
            <a:endParaRPr lang="en-IN" dirty="0">
              <a:solidFill>
                <a:srgbClr val="005BA1"/>
              </a:solidFill>
            </a:endParaRPr>
          </a:p>
          <a:p>
            <a:r>
              <a:rPr lang="en-IN" dirty="0">
                <a:solidFill>
                  <a:srgbClr val="005BA1"/>
                </a:solidFill>
              </a:rPr>
              <a:t>By Grady </a:t>
            </a:r>
            <a:r>
              <a:rPr lang="en-IN" dirty="0" err="1">
                <a:solidFill>
                  <a:srgbClr val="005BA1"/>
                </a:solidFill>
              </a:rPr>
              <a:t>Booch</a:t>
            </a:r>
            <a:endParaRPr lang="en-IN" dirty="0"/>
          </a:p>
        </p:txBody>
      </p:sp>
    </p:spTree>
    <p:extLst>
      <p:ext uri="{BB962C8B-B14F-4D97-AF65-F5344CB8AC3E}">
        <p14:creationId xmlns:p14="http://schemas.microsoft.com/office/powerpoint/2010/main" val="38965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536" y="319255"/>
            <a:ext cx="9958847" cy="625475"/>
          </a:xfrm>
        </p:spPr>
        <p:txBody>
          <a:bodyPr>
            <a:normAutofit/>
          </a:bodyPr>
          <a:lstStyle/>
          <a:p>
            <a:r>
              <a:rPr lang="en-IN" b="1" dirty="0"/>
              <a:t>Abstraction Overview</a:t>
            </a:r>
          </a:p>
        </p:txBody>
      </p:sp>
      <p:pic>
        <p:nvPicPr>
          <p:cNvPr id="2" name="Picture 1">
            <a:extLst>
              <a:ext uri="{FF2B5EF4-FFF2-40B4-BE49-F238E27FC236}">
                <a16:creationId xmlns:a16="http://schemas.microsoft.com/office/drawing/2014/main" id="{D7A65577-9B52-4649-88D7-99AC2A67B8FD}"/>
              </a:ext>
            </a:extLst>
          </p:cNvPr>
          <p:cNvPicPr>
            <a:picLocks noChangeAspect="1"/>
          </p:cNvPicPr>
          <p:nvPr/>
        </p:nvPicPr>
        <p:blipFill>
          <a:blip r:embed="rId2"/>
          <a:stretch>
            <a:fillRect/>
          </a:stretch>
        </p:blipFill>
        <p:spPr>
          <a:xfrm>
            <a:off x="2050472" y="1055567"/>
            <a:ext cx="7377043" cy="4927620"/>
          </a:xfrm>
          <a:prstGeom prst="rect">
            <a:avLst/>
          </a:prstGeom>
        </p:spPr>
      </p:pic>
      <p:sp>
        <p:nvSpPr>
          <p:cNvPr id="3" name="TextBox 2">
            <a:extLst>
              <a:ext uri="{FF2B5EF4-FFF2-40B4-BE49-F238E27FC236}">
                <a16:creationId xmlns:a16="http://schemas.microsoft.com/office/drawing/2014/main" id="{DE0ACE83-6E4E-4102-9A34-DB093DEF571E}"/>
              </a:ext>
            </a:extLst>
          </p:cNvPr>
          <p:cNvSpPr txBox="1"/>
          <p:nvPr/>
        </p:nvSpPr>
        <p:spPr>
          <a:xfrm>
            <a:off x="9652000" y="5181600"/>
            <a:ext cx="1799771" cy="478971"/>
          </a:xfrm>
          <a:prstGeom prst="rect">
            <a:avLst/>
          </a:prstGeom>
          <a:noFill/>
        </p:spPr>
        <p:txBody>
          <a:bodyPr wrap="square" rtlCol="0">
            <a:spAutoFit/>
          </a:bodyPr>
          <a:lstStyle/>
          <a:p>
            <a:r>
              <a:rPr lang="en-IN" dirty="0">
                <a:hlinkClick r:id="rId3" action="ppaction://hlinksldjump"/>
              </a:rPr>
              <a:t>Abstraction</a:t>
            </a:r>
            <a:endParaRPr lang="en-IN" dirty="0"/>
          </a:p>
        </p:txBody>
      </p:sp>
    </p:spTree>
    <p:extLst>
      <p:ext uri="{BB962C8B-B14F-4D97-AF65-F5344CB8AC3E}">
        <p14:creationId xmlns:p14="http://schemas.microsoft.com/office/powerpoint/2010/main" val="1326185935"/>
      </p:ext>
    </p:extLst>
  </p:cSld>
  <p:clrMapOvr>
    <a:masterClrMapping/>
  </p:clrMapOvr>
</p:sld>
</file>

<file path=ppt/theme/theme1.xml><?xml version="1.0" encoding="utf-8"?>
<a:theme xmlns:a="http://schemas.openxmlformats.org/drawingml/2006/main" name="Corporate-PPT-Template-12-07-final">
  <a:themeElements>
    <a:clrScheme name="YASH Colors 2015">
      <a:dk1>
        <a:srgbClr val="4F4F4F"/>
      </a:dk1>
      <a:lt1>
        <a:sysClr val="window" lastClr="FFFFFF"/>
      </a:lt1>
      <a:dk2>
        <a:srgbClr val="009247"/>
      </a:dk2>
      <a:lt2>
        <a:srgbClr val="EFCE4A"/>
      </a:lt2>
      <a:accent1>
        <a:srgbClr val="D4342C"/>
      </a:accent1>
      <a:accent2>
        <a:srgbClr val="005BA1"/>
      </a:accent2>
      <a:accent3>
        <a:srgbClr val="A89044"/>
      </a:accent3>
      <a:accent4>
        <a:srgbClr val="9FCC3B"/>
      </a:accent4>
      <a:accent5>
        <a:srgbClr val="F58220"/>
      </a:accent5>
      <a:accent6>
        <a:srgbClr val="808080"/>
      </a:accent6>
      <a:hlink>
        <a:srgbClr val="544694"/>
      </a:hlink>
      <a:folHlink>
        <a:srgbClr val="32C0F0"/>
      </a:folHlink>
    </a:clrScheme>
    <a:fontScheme name="YASH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YASH Technologies Office Theme" id="{E1038A1C-3F56-4F66-9502-3BD6A32BADEA}" vid="{CA2C0D1C-CE09-490E-9901-E5F538ABAA3D}"/>
    </a:ext>
  </a:extLst>
</a:theme>
</file>

<file path=ppt/theme/theme2.xml><?xml version="1.0" encoding="utf-8"?>
<a:theme xmlns:a="http://schemas.openxmlformats.org/drawingml/2006/main" name="1_PPT-Template-250516">
  <a:themeElements>
    <a:clrScheme name="YASH Colors 2015">
      <a:dk1>
        <a:srgbClr val="4F4F4F"/>
      </a:dk1>
      <a:lt1>
        <a:sysClr val="window" lastClr="FFFFFF"/>
      </a:lt1>
      <a:dk2>
        <a:srgbClr val="009247"/>
      </a:dk2>
      <a:lt2>
        <a:srgbClr val="EFCE4A"/>
      </a:lt2>
      <a:accent1>
        <a:srgbClr val="D4342C"/>
      </a:accent1>
      <a:accent2>
        <a:srgbClr val="005BA1"/>
      </a:accent2>
      <a:accent3>
        <a:srgbClr val="A89044"/>
      </a:accent3>
      <a:accent4>
        <a:srgbClr val="9FCC3B"/>
      </a:accent4>
      <a:accent5>
        <a:srgbClr val="F58220"/>
      </a:accent5>
      <a:accent6>
        <a:srgbClr val="808080"/>
      </a:accent6>
      <a:hlink>
        <a:srgbClr val="544694"/>
      </a:hlink>
      <a:folHlink>
        <a:srgbClr val="32C0F0"/>
      </a:folHlink>
    </a:clrScheme>
    <a:fontScheme name="YASH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YASH Technologies Office Theme" id="{E1038A1C-3F56-4F66-9502-3BD6A32BADEA}" vid="{CA2C0D1C-CE09-490E-9901-E5F538ABAA3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3B3FDD0BD9C854CA4DA466D26F58CF8" ma:contentTypeVersion="4" ma:contentTypeDescription="Create a new document." ma:contentTypeScope="" ma:versionID="a8d8dccd05f7a6a4d59ab73a8843e033">
  <xsd:schema xmlns:xsd="http://www.w3.org/2001/XMLSchema" xmlns:xs="http://www.w3.org/2001/XMLSchema" xmlns:p="http://schemas.microsoft.com/office/2006/metadata/properties" xmlns:ns2="bb7df0ab-2f19-4ba2-ba86-9ec1e1a00af6" xmlns:ns3="57d01928-2fff-4680-854b-1c1bc947a157" targetNamespace="http://schemas.microsoft.com/office/2006/metadata/properties" ma:root="true" ma:fieldsID="0d827307a2a0052d84d56b9fff3589ba" ns2:_="" ns3:_="">
    <xsd:import namespace="bb7df0ab-2f19-4ba2-ba86-9ec1e1a00af6"/>
    <xsd:import namespace="57d01928-2fff-4680-854b-1c1bc947a15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7df0ab-2f19-4ba2-ba86-9ec1e1a00af6"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7d01928-2fff-4680-854b-1c1bc947a157"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FAAD07-4723-4002-8D96-6D974ECD93EA}"/>
</file>

<file path=customXml/itemProps2.xml><?xml version="1.0" encoding="utf-8"?>
<ds:datastoreItem xmlns:ds="http://schemas.openxmlformats.org/officeDocument/2006/customXml" ds:itemID="{0281DB29-233D-4116-9CC4-921C6DB1680F}"/>
</file>

<file path=customXml/itemProps3.xml><?xml version="1.0" encoding="utf-8"?>
<ds:datastoreItem xmlns:ds="http://schemas.openxmlformats.org/officeDocument/2006/customXml" ds:itemID="{DD9F0AAA-21A2-481D-B5F7-003E3DD5EC57}"/>
</file>

<file path=docProps/app.xml><?xml version="1.0" encoding="utf-8"?>
<Properties xmlns="http://schemas.openxmlformats.org/officeDocument/2006/extended-properties" xmlns:vt="http://schemas.openxmlformats.org/officeDocument/2006/docPropsVTypes">
  <Template>Corporate-PPT-Template-12-07-final</Template>
  <TotalTime>12312</TotalTime>
  <Words>2740</Words>
  <Application>Microsoft Office PowerPoint</Application>
  <PresentationFormat>Custom</PresentationFormat>
  <Paragraphs>350</Paragraphs>
  <Slides>47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47</vt:i4>
      </vt:variant>
    </vt:vector>
  </HeadingPairs>
  <TitlesOfParts>
    <vt:vector size="54" baseType="lpstr">
      <vt:lpstr>Arial</vt:lpstr>
      <vt:lpstr>Calibri</vt:lpstr>
      <vt:lpstr>Tahoma</vt:lpstr>
      <vt:lpstr>Times New Roman</vt:lpstr>
      <vt:lpstr>Wingdings</vt:lpstr>
      <vt:lpstr>Corporate-PPT-Template-12-07-final</vt:lpstr>
      <vt:lpstr>1_PPT-Template-250516</vt:lpstr>
      <vt:lpstr>PowerPoint Presentation</vt:lpstr>
      <vt:lpstr>Agenda</vt:lpstr>
      <vt:lpstr>Problem with procedural languages</vt:lpstr>
      <vt:lpstr>Problem with procedural languages</vt:lpstr>
      <vt:lpstr>Problem with procedural languages</vt:lpstr>
      <vt:lpstr>Problem with procedural languages</vt:lpstr>
      <vt:lpstr>Problem with procedural languages</vt:lpstr>
      <vt:lpstr>Abstraction Overview</vt:lpstr>
      <vt:lpstr>Abstraction Overview</vt:lpstr>
      <vt:lpstr>Problem with procedural languages</vt:lpstr>
      <vt:lpstr>The story of object oriented programming</vt:lpstr>
      <vt:lpstr>The story of object oriented programming – Practical case</vt:lpstr>
      <vt:lpstr>The story of object oriented programming</vt:lpstr>
      <vt:lpstr>The story of object oriented programming </vt:lpstr>
      <vt:lpstr>The story of object oriented programming</vt:lpstr>
      <vt:lpstr>The story of object oriented programming – Inheritance and introduction</vt:lpstr>
      <vt:lpstr>The story of object oriented programming – Inheritance and introduction</vt:lpstr>
      <vt:lpstr>The story of object oriented programming – Method overriding</vt:lpstr>
      <vt:lpstr>The story of object oriented programming – OOPs advantages</vt:lpstr>
      <vt:lpstr>The story of object oriented programming – Think about this</vt:lpstr>
      <vt:lpstr>The story of object oriented programming – What is there in the class</vt:lpstr>
      <vt:lpstr>The story of object oriented programming – What is there in the class</vt:lpstr>
      <vt:lpstr>Objects</vt:lpstr>
      <vt:lpstr>Attribute and behaviour</vt:lpstr>
      <vt:lpstr>The story of object oriented programming – Difference between class and object</vt:lpstr>
      <vt:lpstr>Practical use case on class and object – testing components using traditional approach</vt:lpstr>
      <vt:lpstr>Practical use case on class and object – use of main method</vt:lpstr>
      <vt:lpstr>Practical use case on class and object – Case study</vt:lpstr>
      <vt:lpstr>The story of object oriented programming – APIE</vt:lpstr>
      <vt:lpstr>The story of object oriented programming – Encapsulation</vt:lpstr>
      <vt:lpstr>The story of object oriented programming – Encapsulation</vt:lpstr>
      <vt:lpstr>The story of object oriented programming – Inheritance (IS-A Relation)</vt:lpstr>
      <vt:lpstr>The story of object oriented programming – Polymorphism)</vt:lpstr>
      <vt:lpstr>The story of object oriented programming – Polymorphism)</vt:lpstr>
      <vt:lpstr>The story of object oriented programming – Abstraction)</vt:lpstr>
      <vt:lpstr>System modelling</vt:lpstr>
      <vt:lpstr>UML</vt:lpstr>
      <vt:lpstr>Design Principles</vt:lpstr>
      <vt:lpstr>Design Principles…..</vt:lpstr>
      <vt:lpstr>Design Principles…..</vt:lpstr>
      <vt:lpstr>Design Principles…..</vt:lpstr>
      <vt:lpstr>Design Principles…..</vt:lpstr>
      <vt:lpstr>Design Principles…..</vt:lpstr>
      <vt:lpstr>Design Principles…..</vt:lpstr>
      <vt:lpstr>Design Principles…..</vt:lpstr>
      <vt:lpstr>Design Principles…..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 Garg</dc:creator>
  <cp:lastModifiedBy>Sharma Pankaj</cp:lastModifiedBy>
  <cp:revision>1134</cp:revision>
  <dcterms:created xsi:type="dcterms:W3CDTF">2016-07-13T12:11:53Z</dcterms:created>
  <dcterms:modified xsi:type="dcterms:W3CDTF">2018-05-09T05:35:23Z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910615</vt:lpwstr>
  </property>
  <property fmtid="{D5CDD505-2E9C-101B-9397-08002B2CF9AE}" pid="3" name="NXPowerLiteSettings">
    <vt:lpwstr>F7000400038000</vt:lpwstr>
  </property>
  <property fmtid="{D5CDD505-2E9C-101B-9397-08002B2CF9AE}" pid="4" name="NXPowerLiteVersion">
    <vt:lpwstr>D7.0.6</vt:lpwstr>
  </property>
  <property fmtid="{D5CDD505-2E9C-101B-9397-08002B2CF9AE}" pid="5" name="ContentTypeId">
    <vt:lpwstr>0x01010073B3FDD0BD9C854CA4DA466D26F58CF8</vt:lpwstr>
  </property>
</Properties>
</file>