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686" r:id="rId5"/>
  </p:sldMasterIdLst>
  <p:notesMasterIdLst>
    <p:notesMasterId r:id="rId23"/>
  </p:notesMasterIdLst>
  <p:handoutMasterIdLst>
    <p:handoutMasterId r:id="rId24"/>
  </p:handoutMasterIdLst>
  <p:sldIdLst>
    <p:sldId id="295" r:id="rId6"/>
    <p:sldId id="457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55" r:id="rId22"/>
  </p:sldIdLst>
  <p:sldSz cx="12188825" cy="6858000"/>
  <p:notesSz cx="6858000" cy="9144000"/>
  <p:defaultTextStyle>
    <a:defPPr>
      <a:defRPr lang="en-US"/>
    </a:defPPr>
    <a:lvl1pPr marL="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pan Badjatiya" initials="AB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1"/>
    <a:srgbClr val="199CFF"/>
    <a:srgbClr val="F79443"/>
    <a:srgbClr val="F3F3F3"/>
    <a:srgbClr val="F58223"/>
    <a:srgbClr val="F7994B"/>
    <a:srgbClr val="F58345"/>
    <a:srgbClr val="E2EAF6"/>
    <a:srgbClr val="EEF3FA"/>
    <a:srgbClr val="F7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5064" autoAdjust="0"/>
  </p:normalViewPr>
  <p:slideViewPr>
    <p:cSldViewPr snapToGrid="0" snapToObjects="1">
      <p:cViewPr varScale="1">
        <p:scale>
          <a:sx n="74" d="100"/>
          <a:sy n="74" d="100"/>
        </p:scale>
        <p:origin x="-732" y="-90"/>
      </p:cViewPr>
      <p:guideLst>
        <p:guide orient="horz" pos="431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024"/>
    </p:cViewPr>
  </p:sorterViewPr>
  <p:notesViewPr>
    <p:cSldViewPr snapToGrid="0" snapToObject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5" y="3"/>
            <a:ext cx="12188952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225" y="3"/>
            <a:ext cx="12188952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" y="2314673"/>
            <a:ext cx="12188952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4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4" y="1798977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4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5"/>
            <a:ext cx="4060402" cy="278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2017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64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7" y="687394"/>
            <a:ext cx="114277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15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2017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4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8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" y="2438402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8653" y="2438402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273053"/>
            <a:ext cx="9958847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0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45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76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38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2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161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30" y="928687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" y="2314673"/>
            <a:ext cx="12188952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5" y="1"/>
            <a:ext cx="12188952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7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7" y="2811497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5" y="1"/>
            <a:ext cx="12188952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5788" y="6517266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5788" y="6517266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2" y="215030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5577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5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0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0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20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8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3"/>
            <a:ext cx="1515301" cy="323153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500" smtClean="0"/>
              <a:pPr/>
              <a:t>‹#›</a:t>
            </a:fld>
            <a:endParaRPr lang="en-IN" sz="15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2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3" y="1108873"/>
            <a:ext cx="10969624" cy="4525963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7" y="5816228"/>
            <a:ext cx="1870060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9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0" r:id="rId11"/>
    <p:sldLayoutId id="2147483781" r:id="rId12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141231" y="6601840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  <p:sldLayoutId id="2147483697" r:id="rId5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3" y="1547767"/>
            <a:ext cx="6766220" cy="825836"/>
          </a:xfrm>
        </p:spPr>
        <p:txBody>
          <a:bodyPr>
            <a:noAutofit/>
          </a:bodyPr>
          <a:lstStyle/>
          <a:p>
            <a:r>
              <a:rPr lang="en-US" sz="2400" dirty="0"/>
              <a:t>Scaled </a:t>
            </a:r>
            <a:r>
              <a:rPr lang="en-US" sz="2400"/>
              <a:t>Agile Overview</a:t>
            </a:r>
            <a:br>
              <a:rPr lang="en-IN" dirty="0"/>
            </a:br>
            <a:endParaRPr lang="en-US" dirty="0">
              <a:solidFill>
                <a:srgbClr val="005BA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4177" y="4321646"/>
            <a:ext cx="146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5BA1"/>
                </a:solidFill>
              </a:rPr>
              <a:t>Prepared by: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9825" y="4324068"/>
            <a:ext cx="343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5BA1"/>
                </a:solidFill>
              </a:rPr>
              <a:t>Ritesh Mandlik</a:t>
            </a:r>
          </a:p>
        </p:txBody>
      </p:sp>
    </p:spTree>
    <p:extLst>
      <p:ext uri="{BB962C8B-B14F-4D97-AF65-F5344CB8AC3E}">
        <p14:creationId xmlns:p14="http://schemas.microsoft.com/office/powerpoint/2010/main" val="297962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3077" y="1007058"/>
            <a:ext cx="11250613" cy="4832350"/>
          </a:xfrm>
        </p:spPr>
        <p:txBody>
          <a:bodyPr>
            <a:normAutofit/>
          </a:bodyPr>
          <a:lstStyle/>
          <a:p>
            <a:endParaRPr lang="en-IN" sz="2100" b="1" dirty="0">
              <a:solidFill>
                <a:schemeClr val="tx1">
                  <a:lumMod val="50000"/>
                </a:schemeClr>
              </a:solidFill>
            </a:endParaRPr>
          </a:p>
          <a:p>
            <a:pPr marL="895115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8571" y="581694"/>
            <a:ext cx="8640762" cy="5909256"/>
          </a:xfrm>
          <a:prstGeom prst="rect">
            <a:avLst/>
          </a:prstGeom>
        </p:spPr>
        <p:txBody>
          <a:bodyPr/>
          <a:lstStyle>
            <a:lvl1pPr marL="457025" indent="-457025" algn="l" defTabSz="6093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217" indent="-380854" algn="l" defTabSz="6093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1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412" indent="-304683" algn="l" defTabSz="6093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5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2778" indent="-304683" algn="l" defTabSz="6093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142" indent="-304683" algn="l" defTabSz="6093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507" indent="-304683" algn="l" defTabSz="609365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871" indent="-304683" algn="l" defTabSz="609365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237" indent="-304683" algn="l" defTabSz="609365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603" indent="-304683" algn="l" defTabSz="609365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First step of planning is to review team member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Team Capacity Calculation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3" y="1584041"/>
            <a:ext cx="84613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Determines Capacity/Commitments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5751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Capacity Allocation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Second step is for team to agree on how they will allocate their known</a:t>
            </a:r>
            <a:br>
              <a:rPr lang="en-US" sz="2600" dirty="0"/>
            </a:br>
            <a:r>
              <a:rPr lang="en-US" sz="2600" dirty="0"/>
              <a:t>   capacity</a:t>
            </a:r>
          </a:p>
          <a:p>
            <a:pPr marL="455612" lvl="2"/>
            <a:r>
              <a:rPr lang="en-US" sz="2400" b="1" dirty="0"/>
              <a:t>Example</a:t>
            </a:r>
            <a:r>
              <a:rPr lang="en-US" sz="2400" dirty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Team A has 500 hours of capacity in Sprint 36-1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User Stories= 70% </a:t>
            </a:r>
            <a:r>
              <a:rPr lang="en-US" sz="2000" dirty="0"/>
              <a:t>(</a:t>
            </a:r>
            <a:r>
              <a:rPr lang="en-US" sz="2000" b="1" dirty="0"/>
              <a:t>approximately 70 points)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Defects=10%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Grooming=15%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Other?= 5%</a:t>
            </a:r>
            <a:r>
              <a:rPr lang="en-IN" sz="1500" dirty="0"/>
              <a:t> </a:t>
            </a:r>
            <a:endParaRPr lang="en-IN" sz="1500" dirty="0">
              <a:solidFill>
                <a:schemeClr val="tx1">
                  <a:lumMod val="50000"/>
                </a:schemeClr>
              </a:solidFill>
            </a:endParaRPr>
          </a:p>
          <a:p>
            <a:pPr marL="895115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895115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Determines Capacity/Commitments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7188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Story Allocation considering Capacity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Third step is to allocate stories to sprints, until Capacity is reached.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Utilize the PSI Plan board inside Rally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After each sprint is populated, team takes final “vote” using Fist of Five.</a:t>
            </a:r>
          </a:p>
          <a:p>
            <a:pPr marL="796925" lvl="3"/>
            <a:endParaRPr lang="en-US" sz="2200" dirty="0"/>
          </a:p>
          <a:p>
            <a:pPr marL="1749189" lvl="4" indent="-342900">
              <a:buFont typeface="Arial" panose="020B0604020202020204" pitchFamily="34" charset="0"/>
              <a:buChar char="•"/>
            </a:pPr>
            <a:r>
              <a:rPr lang="en-US" sz="2200" dirty="0"/>
              <a:t>What is Fist of Five: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000" dirty="0"/>
              <a:t>ensures alignment across Team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000" dirty="0"/>
              <a:t>ALL team members are </a:t>
            </a:r>
            <a:r>
              <a:rPr lang="en-US" sz="2000" b="1" dirty="0"/>
              <a:t>required</a:t>
            </a:r>
            <a:r>
              <a:rPr lang="en-US" sz="2000" dirty="0"/>
              <a:t> to participate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000" dirty="0"/>
              <a:t>Confidence of 4 or above by all team members is required for commitment.</a:t>
            </a:r>
            <a:endParaRPr lang="en-IN" sz="1500" dirty="0">
              <a:solidFill>
                <a:schemeClr val="tx1">
                  <a:lumMod val="50000"/>
                </a:schemeClr>
              </a:solidFill>
            </a:endParaRPr>
          </a:p>
          <a:p>
            <a:pPr marL="895115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895115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Determines Capacity/Commitments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335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IN" sz="1500" dirty="0">
              <a:solidFill>
                <a:schemeClr val="tx1">
                  <a:lumMod val="50000"/>
                </a:schemeClr>
              </a:solidFill>
            </a:endParaRPr>
          </a:p>
          <a:p>
            <a:pPr marL="895115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895115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PSI Plan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10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56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 Completion Activity</a:t>
            </a:r>
            <a:endParaRPr lang="en-IN" b="1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PO Report 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   Objectives Slide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8000" dirty="0"/>
              <a:t> What’s 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8000" dirty="0"/>
              <a:t> What’s OUT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8000" dirty="0"/>
              <a:t> Dependencies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8000" dirty="0"/>
              <a:t> Risks</a:t>
            </a:r>
          </a:p>
          <a:p>
            <a:pPr marL="342900" lvl="2" indent="-342900">
              <a:spcBef>
                <a:spcPct val="2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sz="8000" dirty="0"/>
              <a:t>DO - SAY ratio review for prior PSI (begins with Current PSI)%</a:t>
            </a:r>
          </a:p>
          <a:p>
            <a:pPr marL="1027112" lvl="4"/>
            <a:r>
              <a:rPr lang="en-US" sz="8000" dirty="0"/>
              <a:t>Example:  </a:t>
            </a:r>
          </a:p>
          <a:p>
            <a:pPr marL="1027112" lvl="4"/>
            <a:r>
              <a:rPr lang="en-US" sz="8000" dirty="0"/>
              <a:t>	Said we would do 20 stories</a:t>
            </a:r>
          </a:p>
          <a:p>
            <a:pPr marL="1027112" lvl="4"/>
            <a:r>
              <a:rPr lang="en-US" sz="8000" dirty="0"/>
              <a:t>	Did 15 stories</a:t>
            </a:r>
          </a:p>
          <a:p>
            <a:pPr marL="1027112" lvl="4"/>
            <a:r>
              <a:rPr lang="en-US" sz="8000" dirty="0"/>
              <a:t>	75% Do – Say</a:t>
            </a:r>
          </a:p>
          <a:p>
            <a:pPr lvl="2"/>
            <a:endParaRPr lang="en-IN" sz="6400" dirty="0">
              <a:solidFill>
                <a:schemeClr val="tx1">
                  <a:lumMod val="50000"/>
                </a:schemeClr>
              </a:solidFill>
            </a:endParaRPr>
          </a:p>
          <a:p>
            <a:pPr marL="895115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895115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92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Team/Train Interactions &amp; Dependencies</a:t>
            </a:r>
            <a:endParaRPr lang="en-IN" b="1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</p:spPr>
        <p:txBody>
          <a:bodyPr>
            <a:normAutofit/>
          </a:bodyPr>
          <a:lstStyle/>
          <a:p>
            <a:endParaRPr lang="en-US" sz="8000" dirty="0"/>
          </a:p>
          <a:p>
            <a:pPr lvl="2"/>
            <a:endParaRPr lang="en-IN" sz="6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60" y="811647"/>
            <a:ext cx="87122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29" y="3655687"/>
            <a:ext cx="9102725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43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Structure</a:t>
            </a:r>
            <a:endParaRPr lang="en-IN" b="1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5650" y="736599"/>
            <a:ext cx="11250613" cy="4832350"/>
          </a:xfrm>
        </p:spPr>
        <p:txBody>
          <a:bodyPr>
            <a:normAutofit/>
          </a:bodyPr>
          <a:lstStyle/>
          <a:p>
            <a:endParaRPr lang="en-US" sz="8000" dirty="0"/>
          </a:p>
          <a:p>
            <a:pPr lvl="2"/>
            <a:endParaRPr lang="en-IN" sz="6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89" y="762000"/>
            <a:ext cx="8724900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71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6554" y="1648496"/>
            <a:ext cx="449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5BA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905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4326" y="-15599"/>
            <a:ext cx="9958847" cy="625475"/>
          </a:xfrm>
        </p:spPr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1885" y="1040130"/>
            <a:ext cx="1088236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Brief Overview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Example of Scaled Agile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PSI Planning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Relative Sizing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Estimation Board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Team determines Capacity/Commitments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PSI Plan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Team Train Interaction &amp; Dependencies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 Agile Hierarchy</a:t>
            </a:r>
            <a:endParaRPr lang="en-IN" sz="2000" dirty="0"/>
          </a:p>
          <a:p>
            <a:pPr marL="952310" lvl="1" indent="-34290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76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Brief Overview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The goal of scaled agile is frequent delivery of valuable, working and fully tested increments of solution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37" y="1142872"/>
            <a:ext cx="10135778" cy="475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3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of Scaled Agile Methodology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3" y="762000"/>
            <a:ext cx="8033131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9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arenR"/>
            </a:pPr>
            <a:r>
              <a:rPr lang="en-US" sz="2400" dirty="0">
                <a:latin typeface="Calibri" panose="020F0502020204030204" pitchFamily="34" charset="0"/>
              </a:rPr>
              <a:t>PSI Planning</a:t>
            </a:r>
          </a:p>
          <a:p>
            <a:pPr marL="796925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Planning event scheduled  few days before PSI</a:t>
            </a:r>
          </a:p>
          <a:p>
            <a:pPr marL="796925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Relative sizing of stories (Estimation Board)</a:t>
            </a:r>
          </a:p>
          <a:p>
            <a:pPr marL="796925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Team determines Capacity and Commitment (Data Sheet; PSI Plan)</a:t>
            </a:r>
          </a:p>
          <a:p>
            <a:pPr marL="1082675" lvl="3" indent="-282575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Use Historical Data</a:t>
            </a:r>
          </a:p>
          <a:p>
            <a:pPr marL="1082675" lvl="3" indent="-282575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Do Not Overcommit</a:t>
            </a:r>
          </a:p>
          <a:p>
            <a:pPr marL="1082675" lvl="3" indent="-282575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Fist of Five</a:t>
            </a:r>
          </a:p>
          <a:p>
            <a:pPr marL="796925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Team commits to deliverables at PSI level</a:t>
            </a:r>
          </a:p>
          <a:p>
            <a:pPr marL="796925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Team level grooming and stand-up</a:t>
            </a:r>
          </a:p>
          <a:p>
            <a:pPr marL="796925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Team level retrospectives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PSI Planning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678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Welcome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Spot Light Topic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Release Vision		</a:t>
            </a:r>
          </a:p>
          <a:p>
            <a:r>
              <a:rPr lang="en-US" dirty="0"/>
              <a:t>	It is review of Objectives by team</a:t>
            </a:r>
          </a:p>
          <a:p>
            <a:pPr marL="520700" indent="228600">
              <a:buFont typeface="Wingdings" panose="05000000000000000000" pitchFamily="2" charset="2"/>
              <a:buChar char="Ø"/>
            </a:pPr>
            <a:r>
              <a:rPr lang="en-US" dirty="0"/>
              <a:t>	what is being asked for and the need it will meet.</a:t>
            </a:r>
            <a:endParaRPr lang="en-IN" dirty="0"/>
          </a:p>
          <a:p>
            <a:pPr marL="895115" lvl="1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First Day in PSI Planning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062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  <a:p>
            <a:endParaRPr lang="en-US" dirty="0"/>
          </a:p>
          <a:p>
            <a:r>
              <a:rPr lang="en-US" dirty="0"/>
              <a:t>Collaborating (Scrum of Scrums)</a:t>
            </a:r>
          </a:p>
          <a:p>
            <a:endParaRPr lang="en-US" dirty="0"/>
          </a:p>
          <a:p>
            <a:r>
              <a:rPr lang="en-US" dirty="0"/>
              <a:t>PSI Level Commitment by Team</a:t>
            </a: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Second Day in PSI Planning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4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team members participate in defining the size of the story.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Rally provides a tool (Estimation Board) to enable this activity.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Relative Sizing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1625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Estimation Board</a:t>
            </a:r>
            <a:endParaRPr lang="en-IN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2" y="714011"/>
            <a:ext cx="8488362" cy="45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47929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PPT-Template-12-07-final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2.xml><?xml version="1.0" encoding="utf-8"?>
<a:theme xmlns:a="http://schemas.openxmlformats.org/drawingml/2006/main" name="1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B3FDD0BD9C854CA4DA466D26F58CF8" ma:contentTypeVersion="4" ma:contentTypeDescription="Create a new document." ma:contentTypeScope="" ma:versionID="a8d8dccd05f7a6a4d59ab73a8843e033">
  <xsd:schema xmlns:xsd="http://www.w3.org/2001/XMLSchema" xmlns:xs="http://www.w3.org/2001/XMLSchema" xmlns:p="http://schemas.microsoft.com/office/2006/metadata/properties" xmlns:ns2="bb7df0ab-2f19-4ba2-ba86-9ec1e1a00af6" xmlns:ns3="57d01928-2fff-4680-854b-1c1bc947a157" targetNamespace="http://schemas.microsoft.com/office/2006/metadata/properties" ma:root="true" ma:fieldsID="0d827307a2a0052d84d56b9fff3589ba" ns2:_="" ns3:_="">
    <xsd:import namespace="bb7df0ab-2f19-4ba2-ba86-9ec1e1a00af6"/>
    <xsd:import namespace="57d01928-2fff-4680-854b-1c1bc947a1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df0ab-2f19-4ba2-ba86-9ec1e1a00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01928-2fff-4680-854b-1c1bc947a1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279B-8EDD-4AE4-86EE-BA52C26DF4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F8D4A4-CD6F-4754-BF42-38FD95F6A5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7df0ab-2f19-4ba2-ba86-9ec1e1a00af6"/>
    <ds:schemaRef ds:uri="57d01928-2fff-4680-854b-1c1bc947a1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3AA796-2B6E-48E7-BC41-0BF7149B8A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Corporate-PPT-Template-12-07-final</Template>
  <TotalTime>10985</TotalTime>
  <Words>334</Words>
  <Application>Microsoft Office PowerPoint</Application>
  <PresentationFormat>Custom</PresentationFormat>
  <Paragraphs>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Corporate-PPT-Template-12-07-final</vt:lpstr>
      <vt:lpstr>1_PPT-Template-250516</vt:lpstr>
      <vt:lpstr>PowerPoint Presentation</vt:lpstr>
      <vt:lpstr>Agenda</vt:lpstr>
      <vt:lpstr>Brief Overview</vt:lpstr>
      <vt:lpstr>Example of Scaled Agile Methodology</vt:lpstr>
      <vt:lpstr>PSI Planning</vt:lpstr>
      <vt:lpstr>First Day in PSI Planning</vt:lpstr>
      <vt:lpstr>Second Day in PSI Planning</vt:lpstr>
      <vt:lpstr>Relative Sizing</vt:lpstr>
      <vt:lpstr>Estimation Board</vt:lpstr>
      <vt:lpstr>Team Determines Capacity/Commitments </vt:lpstr>
      <vt:lpstr>Team Determines Capacity/Commitments</vt:lpstr>
      <vt:lpstr>Team Determines Capacity/Commitments</vt:lpstr>
      <vt:lpstr>PSI Plan</vt:lpstr>
      <vt:lpstr>Planning Completion Activity</vt:lpstr>
      <vt:lpstr>Team/Train Interactions &amp; Dependencies</vt:lpstr>
      <vt:lpstr>Agile Structure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Garg</dc:creator>
  <cp:lastModifiedBy>Ritesh Mandlik</cp:lastModifiedBy>
  <cp:revision>1266</cp:revision>
  <dcterms:created xsi:type="dcterms:W3CDTF">2016-07-13T12:11:53Z</dcterms:created>
  <dcterms:modified xsi:type="dcterms:W3CDTF">2018-05-09T12:00:15Z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910615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D7.0.6</vt:lpwstr>
  </property>
  <property fmtid="{D5CDD505-2E9C-101B-9397-08002B2CF9AE}" pid="5" name="ContentTypeId">
    <vt:lpwstr>0x01010073B3FDD0BD9C854CA4DA466D26F58CF8</vt:lpwstr>
  </property>
</Properties>
</file>