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sldIdLst>
    <p:sldId id="256" r:id="rId5"/>
    <p:sldId id="752" r:id="rId6"/>
    <p:sldId id="353" r:id="rId7"/>
    <p:sldId id="304" r:id="rId8"/>
    <p:sldId id="305" r:id="rId9"/>
    <p:sldId id="354" r:id="rId10"/>
    <p:sldId id="277" r:id="rId11"/>
    <p:sldId id="278" r:id="rId12"/>
    <p:sldId id="350" r:id="rId13"/>
    <p:sldId id="272" r:id="rId14"/>
    <p:sldId id="268" r:id="rId15"/>
    <p:sldId id="274" r:id="rId16"/>
    <p:sldId id="258" r:id="rId17"/>
    <p:sldId id="352" r:id="rId18"/>
    <p:sldId id="267" r:id="rId19"/>
    <p:sldId id="261" r:id="rId20"/>
    <p:sldId id="260" r:id="rId21"/>
    <p:sldId id="259" r:id="rId22"/>
    <p:sldId id="276" r:id="rId23"/>
    <p:sldId id="269" r:id="rId24"/>
    <p:sldId id="370" r:id="rId25"/>
    <p:sldId id="371" r:id="rId26"/>
    <p:sldId id="372" r:id="rId27"/>
    <p:sldId id="373" r:id="rId28"/>
    <p:sldId id="374" r:id="rId29"/>
    <p:sldId id="375" r:id="rId30"/>
    <p:sldId id="279" r:id="rId31"/>
    <p:sldId id="364" r:id="rId32"/>
    <p:sldId id="365" r:id="rId33"/>
    <p:sldId id="366" r:id="rId34"/>
    <p:sldId id="367" r:id="rId35"/>
    <p:sldId id="270" r:id="rId36"/>
    <p:sldId id="751" r:id="rId37"/>
    <p:sldId id="510" r:id="rId38"/>
    <p:sldId id="579" r:id="rId39"/>
    <p:sldId id="732" r:id="rId40"/>
    <p:sldId id="581" r:id="rId41"/>
    <p:sldId id="582" r:id="rId42"/>
    <p:sldId id="583" r:id="rId43"/>
    <p:sldId id="584" r:id="rId44"/>
    <p:sldId id="585" r:id="rId45"/>
    <p:sldId id="587" r:id="rId46"/>
    <p:sldId id="588" r:id="rId47"/>
    <p:sldId id="589" r:id="rId48"/>
    <p:sldId id="549" r:id="rId49"/>
    <p:sldId id="550" r:id="rId50"/>
    <p:sldId id="547" r:id="rId51"/>
    <p:sldId id="551" r:id="rId52"/>
    <p:sldId id="748" r:id="rId53"/>
    <p:sldId id="749" r:id="rId54"/>
    <p:sldId id="734" r:id="rId55"/>
    <p:sldId id="735" r:id="rId56"/>
    <p:sldId id="736" r:id="rId57"/>
    <p:sldId id="737" r:id="rId58"/>
    <p:sldId id="738" r:id="rId59"/>
    <p:sldId id="739" r:id="rId60"/>
    <p:sldId id="740" r:id="rId61"/>
    <p:sldId id="741" r:id="rId62"/>
    <p:sldId id="743" r:id="rId63"/>
    <p:sldId id="745" r:id="rId64"/>
    <p:sldId id="746" r:id="rId65"/>
    <p:sldId id="747" r:id="rId66"/>
    <p:sldId id="733" r:id="rId6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369C852-D13F-445F-9D01-40D05897C98D}">
          <p14:sldIdLst>
            <p14:sldId id="256"/>
            <p14:sldId id="752"/>
            <p14:sldId id="353"/>
            <p14:sldId id="304"/>
            <p14:sldId id="305"/>
            <p14:sldId id="354"/>
            <p14:sldId id="277"/>
            <p14:sldId id="278"/>
            <p14:sldId id="350"/>
            <p14:sldId id="272"/>
            <p14:sldId id="268"/>
            <p14:sldId id="274"/>
            <p14:sldId id="258"/>
            <p14:sldId id="352"/>
            <p14:sldId id="267"/>
            <p14:sldId id="261"/>
            <p14:sldId id="260"/>
            <p14:sldId id="259"/>
            <p14:sldId id="276"/>
            <p14:sldId id="269"/>
            <p14:sldId id="370"/>
            <p14:sldId id="371"/>
            <p14:sldId id="372"/>
            <p14:sldId id="373"/>
            <p14:sldId id="374"/>
            <p14:sldId id="375"/>
            <p14:sldId id="279"/>
            <p14:sldId id="364"/>
            <p14:sldId id="365"/>
            <p14:sldId id="366"/>
            <p14:sldId id="367"/>
            <p14:sldId id="270"/>
            <p14:sldId id="751"/>
            <p14:sldId id="510"/>
            <p14:sldId id="579"/>
            <p14:sldId id="732"/>
            <p14:sldId id="581"/>
            <p14:sldId id="582"/>
            <p14:sldId id="583"/>
            <p14:sldId id="584"/>
            <p14:sldId id="585"/>
            <p14:sldId id="587"/>
            <p14:sldId id="588"/>
            <p14:sldId id="589"/>
            <p14:sldId id="549"/>
            <p14:sldId id="550"/>
            <p14:sldId id="547"/>
            <p14:sldId id="551"/>
            <p14:sldId id="748"/>
          </p14:sldIdLst>
        </p14:section>
        <p14:section name="Metodologías" id="{D435A0AA-73AC-41D3-A2EC-624437738E96}">
          <p14:sldIdLst>
            <p14:sldId id="749"/>
            <p14:sldId id="734"/>
            <p14:sldId id="735"/>
            <p14:sldId id="736"/>
            <p14:sldId id="737"/>
            <p14:sldId id="738"/>
            <p14:sldId id="739"/>
            <p14:sldId id="740"/>
            <p14:sldId id="741"/>
            <p14:sldId id="743"/>
            <p14:sldId id="745"/>
            <p14:sldId id="746"/>
            <p14:sldId id="747"/>
            <p14:sldId id="7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Stella Carmona Rodriguez" userId="87f80b4c-8846-4b2f-a425-7e2724c03c21" providerId="ADAL" clId="{AE9B1D6A-D571-4D90-A847-4875B7C354E7}"/>
  </pc:docChgLst>
  <pc:docChgLst>
    <pc:chgData name="Claudia Stella Carmona Rodriguez" userId="87f80b4c-8846-4b2f-a425-7e2724c03c21" providerId="ADAL" clId="{90E2399E-77D8-4D77-98D0-52CA8F15DF15}"/>
    <pc:docChg chg="custSel addSld delSld modSld modSection">
      <pc:chgData name="Claudia Stella Carmona Rodriguez" userId="87f80b4c-8846-4b2f-a425-7e2724c03c21" providerId="ADAL" clId="{90E2399E-77D8-4D77-98D0-52CA8F15DF15}" dt="2024-02-08T19:03:33.213" v="75" actId="1076"/>
      <pc:docMkLst>
        <pc:docMk/>
      </pc:docMkLst>
      <pc:sldChg chg="modSp">
        <pc:chgData name="Claudia Stella Carmona Rodriguez" userId="87f80b4c-8846-4b2f-a425-7e2724c03c21" providerId="ADAL" clId="{90E2399E-77D8-4D77-98D0-52CA8F15DF15}" dt="2024-02-07T22:18:39.694" v="23" actId="14100"/>
        <pc:sldMkLst>
          <pc:docMk/>
          <pc:sldMk cId="2964103305" sldId="259"/>
        </pc:sldMkLst>
        <pc:spChg chg="mod">
          <ac:chgData name="Claudia Stella Carmona Rodriguez" userId="87f80b4c-8846-4b2f-a425-7e2724c03c21" providerId="ADAL" clId="{90E2399E-77D8-4D77-98D0-52CA8F15DF15}" dt="2024-02-07T22:18:39.694" v="23" actId="14100"/>
          <ac:spMkLst>
            <pc:docMk/>
            <pc:sldMk cId="2964103305" sldId="259"/>
            <ac:spMk id="3" creationId="{138AFF1B-A1A0-4A03-A03A-9255CC9DA60D}"/>
          </ac:spMkLst>
        </pc:spChg>
        <pc:spChg chg="mod">
          <ac:chgData name="Claudia Stella Carmona Rodriguez" userId="87f80b4c-8846-4b2f-a425-7e2724c03c21" providerId="ADAL" clId="{90E2399E-77D8-4D77-98D0-52CA8F15DF15}" dt="2024-02-07T22:18:19.046" v="17" actId="1076"/>
          <ac:spMkLst>
            <pc:docMk/>
            <pc:sldMk cId="2964103305" sldId="259"/>
            <ac:spMk id="4" creationId="{73AE1BE2-7C23-4620-B472-CDD2E5638EDA}"/>
          </ac:spMkLst>
        </pc:spChg>
        <pc:graphicFrameChg chg="mod">
          <ac:chgData name="Claudia Stella Carmona Rodriguez" userId="87f80b4c-8846-4b2f-a425-7e2724c03c21" providerId="ADAL" clId="{90E2399E-77D8-4D77-98D0-52CA8F15DF15}" dt="2024-02-07T22:18:29.334" v="19" actId="14100"/>
          <ac:graphicFrameMkLst>
            <pc:docMk/>
            <pc:sldMk cId="2964103305" sldId="259"/>
            <ac:graphicFrameMk id="5" creationId="{B0FAFC79-10B4-4C00-8DCF-AEB8F5EF9F32}"/>
          </ac:graphicFrameMkLst>
        </pc:graphicFrameChg>
      </pc:sldChg>
      <pc:sldChg chg="modSp">
        <pc:chgData name="Claudia Stella Carmona Rodriguez" userId="87f80b4c-8846-4b2f-a425-7e2724c03c21" providerId="ADAL" clId="{90E2399E-77D8-4D77-98D0-52CA8F15DF15}" dt="2024-02-08T19:03:33.213" v="75" actId="1076"/>
        <pc:sldMkLst>
          <pc:docMk/>
          <pc:sldMk cId="2197835307" sldId="268"/>
        </pc:sldMkLst>
        <pc:spChg chg="mod">
          <ac:chgData name="Claudia Stella Carmona Rodriguez" userId="87f80b4c-8846-4b2f-a425-7e2724c03c21" providerId="ADAL" clId="{90E2399E-77D8-4D77-98D0-52CA8F15DF15}" dt="2024-02-07T22:23:53.944" v="32" actId="27636"/>
          <ac:spMkLst>
            <pc:docMk/>
            <pc:sldMk cId="2197835307" sldId="268"/>
            <ac:spMk id="3" creationId="{FB529A73-69CE-422A-A0FC-88D081A479FB}"/>
          </ac:spMkLst>
        </pc:spChg>
        <pc:picChg chg="mod">
          <ac:chgData name="Claudia Stella Carmona Rodriguez" userId="87f80b4c-8846-4b2f-a425-7e2724c03c21" providerId="ADAL" clId="{90E2399E-77D8-4D77-98D0-52CA8F15DF15}" dt="2024-02-08T19:03:33.213" v="75" actId="1076"/>
          <ac:picMkLst>
            <pc:docMk/>
            <pc:sldMk cId="2197835307" sldId="268"/>
            <ac:picMk id="1026" creationId="{B1EF7383-EB74-4508-B556-99BA50D19CCA}"/>
          </ac:picMkLst>
        </pc:picChg>
      </pc:sldChg>
      <pc:sldChg chg="modSp">
        <pc:chgData name="Claudia Stella Carmona Rodriguez" userId="87f80b4c-8846-4b2f-a425-7e2724c03c21" providerId="ADAL" clId="{90E2399E-77D8-4D77-98D0-52CA8F15DF15}" dt="2024-02-07T22:17:12.776" v="13" actId="1076"/>
        <pc:sldMkLst>
          <pc:docMk/>
          <pc:sldMk cId="3632287824" sldId="277"/>
        </pc:sldMkLst>
        <pc:spChg chg="mod">
          <ac:chgData name="Claudia Stella Carmona Rodriguez" userId="87f80b4c-8846-4b2f-a425-7e2724c03c21" providerId="ADAL" clId="{90E2399E-77D8-4D77-98D0-52CA8F15DF15}" dt="2024-02-07T22:17:10.151" v="12" actId="1076"/>
          <ac:spMkLst>
            <pc:docMk/>
            <pc:sldMk cId="3632287824" sldId="277"/>
            <ac:spMk id="2" creationId="{00000000-0000-0000-0000-000000000000}"/>
          </ac:spMkLst>
        </pc:spChg>
        <pc:picChg chg="mod">
          <ac:chgData name="Claudia Stella Carmona Rodriguez" userId="87f80b4c-8846-4b2f-a425-7e2724c03c21" providerId="ADAL" clId="{90E2399E-77D8-4D77-98D0-52CA8F15DF15}" dt="2024-02-07T22:17:12.776" v="13" actId="1076"/>
          <ac:picMkLst>
            <pc:docMk/>
            <pc:sldMk cId="3632287824" sldId="277"/>
            <ac:picMk id="4" creationId="{00000000-0000-0000-0000-000000000000}"/>
          </ac:picMkLst>
        </pc:picChg>
      </pc:sldChg>
      <pc:sldChg chg="modSp">
        <pc:chgData name="Claudia Stella Carmona Rodriguez" userId="87f80b4c-8846-4b2f-a425-7e2724c03c21" providerId="ADAL" clId="{90E2399E-77D8-4D77-98D0-52CA8F15DF15}" dt="2024-02-07T22:17:21.992" v="16" actId="1076"/>
        <pc:sldMkLst>
          <pc:docMk/>
          <pc:sldMk cId="1473682071" sldId="278"/>
        </pc:sldMkLst>
        <pc:spChg chg="mod">
          <ac:chgData name="Claudia Stella Carmona Rodriguez" userId="87f80b4c-8846-4b2f-a425-7e2724c03c21" providerId="ADAL" clId="{90E2399E-77D8-4D77-98D0-52CA8F15DF15}" dt="2024-02-07T22:17:21.992" v="16" actId="1076"/>
          <ac:spMkLst>
            <pc:docMk/>
            <pc:sldMk cId="1473682071" sldId="278"/>
            <ac:spMk id="3" creationId="{00000000-0000-0000-0000-000000000000}"/>
          </ac:spMkLst>
        </pc:spChg>
      </pc:sldChg>
      <pc:sldChg chg="modSp">
        <pc:chgData name="Claudia Stella Carmona Rodriguez" userId="87f80b4c-8846-4b2f-a425-7e2724c03c21" providerId="ADAL" clId="{90E2399E-77D8-4D77-98D0-52CA8F15DF15}" dt="2024-02-08T16:11:18.888" v="73" actId="1076"/>
        <pc:sldMkLst>
          <pc:docMk/>
          <pc:sldMk cId="2089238025" sldId="304"/>
        </pc:sldMkLst>
        <pc:spChg chg="mod">
          <ac:chgData name="Claudia Stella Carmona Rodriguez" userId="87f80b4c-8846-4b2f-a425-7e2724c03c21" providerId="ADAL" clId="{90E2399E-77D8-4D77-98D0-52CA8F15DF15}" dt="2024-02-07T22:15:50.105" v="9" actId="1076"/>
          <ac:spMkLst>
            <pc:docMk/>
            <pc:sldMk cId="2089238025" sldId="304"/>
            <ac:spMk id="2" creationId="{A7954F8B-3C4F-45B8-8A6C-6E2CA4187A69}"/>
          </ac:spMkLst>
        </pc:spChg>
        <pc:spChg chg="mod">
          <ac:chgData name="Claudia Stella Carmona Rodriguez" userId="87f80b4c-8846-4b2f-a425-7e2724c03c21" providerId="ADAL" clId="{90E2399E-77D8-4D77-98D0-52CA8F15DF15}" dt="2024-02-08T16:11:18.888" v="73" actId="1076"/>
          <ac:spMkLst>
            <pc:docMk/>
            <pc:sldMk cId="2089238025" sldId="304"/>
            <ac:spMk id="3" creationId="{EBCA2FC1-C10B-42FE-8EEB-2F8756F2F390}"/>
          </ac:spMkLst>
        </pc:spChg>
      </pc:sldChg>
      <pc:sldChg chg="modSp">
        <pc:chgData name="Claudia Stella Carmona Rodriguez" userId="87f80b4c-8846-4b2f-a425-7e2724c03c21" providerId="ADAL" clId="{90E2399E-77D8-4D77-98D0-52CA8F15DF15}" dt="2024-02-07T22:15:54.378" v="10" actId="1076"/>
        <pc:sldMkLst>
          <pc:docMk/>
          <pc:sldMk cId="3880677247" sldId="305"/>
        </pc:sldMkLst>
        <pc:spChg chg="mod">
          <ac:chgData name="Claudia Stella Carmona Rodriguez" userId="87f80b4c-8846-4b2f-a425-7e2724c03c21" providerId="ADAL" clId="{90E2399E-77D8-4D77-98D0-52CA8F15DF15}" dt="2024-02-07T22:15:54.378" v="10" actId="1076"/>
          <ac:spMkLst>
            <pc:docMk/>
            <pc:sldMk cId="3880677247" sldId="305"/>
            <ac:spMk id="2" creationId="{A7954F8B-3C4F-45B8-8A6C-6E2CA4187A69}"/>
          </ac:spMkLst>
        </pc:spChg>
        <pc:spChg chg="mod">
          <ac:chgData name="Claudia Stella Carmona Rodriguez" userId="87f80b4c-8846-4b2f-a425-7e2724c03c21" providerId="ADAL" clId="{90E2399E-77D8-4D77-98D0-52CA8F15DF15}" dt="2024-02-07T22:15:44.314" v="8" actId="14100"/>
          <ac:spMkLst>
            <pc:docMk/>
            <pc:sldMk cId="3880677247" sldId="305"/>
            <ac:spMk id="3" creationId="{EBCA2FC1-C10B-42FE-8EEB-2F8756F2F390}"/>
          </ac:spMkLst>
        </pc:spChg>
      </pc:sldChg>
      <pc:sldChg chg="modSp">
        <pc:chgData name="Claudia Stella Carmona Rodriguez" userId="87f80b4c-8846-4b2f-a425-7e2724c03c21" providerId="ADAL" clId="{90E2399E-77D8-4D77-98D0-52CA8F15DF15}" dt="2024-02-08T16:10:43.407" v="72" actId="1076"/>
        <pc:sldMkLst>
          <pc:docMk/>
          <pc:sldMk cId="0" sldId="353"/>
        </pc:sldMkLst>
        <pc:spChg chg="mod">
          <ac:chgData name="Claudia Stella Carmona Rodriguez" userId="87f80b4c-8846-4b2f-a425-7e2724c03c21" providerId="ADAL" clId="{90E2399E-77D8-4D77-98D0-52CA8F15DF15}" dt="2024-02-08T16:10:43.407" v="72" actId="1076"/>
          <ac:spMkLst>
            <pc:docMk/>
            <pc:sldMk cId="0" sldId="353"/>
            <ac:spMk id="2" creationId="{A7954F8B-3C4F-45B8-8A6C-6E2CA4187A69}"/>
          </ac:spMkLst>
        </pc:spChg>
        <pc:spChg chg="mod">
          <ac:chgData name="Claudia Stella Carmona Rodriguez" userId="87f80b4c-8846-4b2f-a425-7e2724c03c21" providerId="ADAL" clId="{90E2399E-77D8-4D77-98D0-52CA8F15DF15}" dt="2024-02-08T16:10:40.098" v="71" actId="14100"/>
          <ac:spMkLst>
            <pc:docMk/>
            <pc:sldMk cId="0" sldId="353"/>
            <ac:spMk id="3" creationId="{EBCA2FC1-C10B-42FE-8EEB-2F8756F2F390}"/>
          </ac:spMkLst>
        </pc:spChg>
      </pc:sldChg>
      <pc:sldChg chg="modSp">
        <pc:chgData name="Claudia Stella Carmona Rodriguez" userId="87f80b4c-8846-4b2f-a425-7e2724c03c21" providerId="ADAL" clId="{90E2399E-77D8-4D77-98D0-52CA8F15DF15}" dt="2024-02-07T22:21:10.043" v="30" actId="1076"/>
        <pc:sldMkLst>
          <pc:docMk/>
          <pc:sldMk cId="3674835079" sldId="354"/>
        </pc:sldMkLst>
        <pc:spChg chg="mod">
          <ac:chgData name="Claudia Stella Carmona Rodriguez" userId="87f80b4c-8846-4b2f-a425-7e2724c03c21" providerId="ADAL" clId="{90E2399E-77D8-4D77-98D0-52CA8F15DF15}" dt="2024-02-07T22:17:02.168" v="11" actId="1076"/>
          <ac:spMkLst>
            <pc:docMk/>
            <pc:sldMk cId="3674835079" sldId="354"/>
            <ac:spMk id="2" creationId="{00000000-0000-0000-0000-000000000000}"/>
          </ac:spMkLst>
        </pc:spChg>
        <pc:spChg chg="mod">
          <ac:chgData name="Claudia Stella Carmona Rodriguez" userId="87f80b4c-8846-4b2f-a425-7e2724c03c21" providerId="ADAL" clId="{90E2399E-77D8-4D77-98D0-52CA8F15DF15}" dt="2024-02-07T22:21:10.043" v="30" actId="1076"/>
          <ac:spMkLst>
            <pc:docMk/>
            <pc:sldMk cId="3674835079" sldId="354"/>
            <ac:spMk id="3" creationId="{00000000-0000-0000-0000-000000000000}"/>
          </ac:spMkLst>
        </pc:spChg>
      </pc:sldChg>
      <pc:sldChg chg="modSp">
        <pc:chgData name="Claudia Stella Carmona Rodriguez" userId="87f80b4c-8846-4b2f-a425-7e2724c03c21" providerId="ADAL" clId="{90E2399E-77D8-4D77-98D0-52CA8F15DF15}" dt="2024-02-07T22:19:21.453" v="24" actId="14100"/>
        <pc:sldMkLst>
          <pc:docMk/>
          <pc:sldMk cId="1076304017" sldId="370"/>
        </pc:sldMkLst>
        <pc:spChg chg="mod">
          <ac:chgData name="Claudia Stella Carmona Rodriguez" userId="87f80b4c-8846-4b2f-a425-7e2724c03c21" providerId="ADAL" clId="{90E2399E-77D8-4D77-98D0-52CA8F15DF15}" dt="2024-02-07T22:19:21.453" v="24" actId="14100"/>
          <ac:spMkLst>
            <pc:docMk/>
            <pc:sldMk cId="1076304017" sldId="370"/>
            <ac:spMk id="2" creationId="{940971AF-E013-4E2C-BDD2-6C98BD705863}"/>
          </ac:spMkLst>
        </pc:spChg>
      </pc:sldChg>
      <pc:sldChg chg="modSp">
        <pc:chgData name="Claudia Stella Carmona Rodriguez" userId="87f80b4c-8846-4b2f-a425-7e2724c03c21" providerId="ADAL" clId="{90E2399E-77D8-4D77-98D0-52CA8F15DF15}" dt="2024-02-07T22:20:08.612" v="27" actId="14100"/>
        <pc:sldMkLst>
          <pc:docMk/>
          <pc:sldMk cId="1843059214" sldId="372"/>
        </pc:sldMkLst>
        <pc:spChg chg="mod">
          <ac:chgData name="Claudia Stella Carmona Rodriguez" userId="87f80b4c-8846-4b2f-a425-7e2724c03c21" providerId="ADAL" clId="{90E2399E-77D8-4D77-98D0-52CA8F15DF15}" dt="2024-02-07T22:20:08.612" v="27" actId="14100"/>
          <ac:spMkLst>
            <pc:docMk/>
            <pc:sldMk cId="1843059214" sldId="372"/>
            <ac:spMk id="2" creationId="{680F584D-7122-4BEE-B58D-6E7A23115CBB}"/>
          </ac:spMkLst>
        </pc:spChg>
      </pc:sldChg>
      <pc:sldChg chg="modSp">
        <pc:chgData name="Claudia Stella Carmona Rodriguez" userId="87f80b4c-8846-4b2f-a425-7e2724c03c21" providerId="ADAL" clId="{90E2399E-77D8-4D77-98D0-52CA8F15DF15}" dt="2024-02-07T22:20:12.860" v="28" actId="14100"/>
        <pc:sldMkLst>
          <pc:docMk/>
          <pc:sldMk cId="245540628" sldId="373"/>
        </pc:sldMkLst>
        <pc:spChg chg="mod">
          <ac:chgData name="Claudia Stella Carmona Rodriguez" userId="87f80b4c-8846-4b2f-a425-7e2724c03c21" providerId="ADAL" clId="{90E2399E-77D8-4D77-98D0-52CA8F15DF15}" dt="2024-02-07T22:20:12.860" v="28" actId="14100"/>
          <ac:spMkLst>
            <pc:docMk/>
            <pc:sldMk cId="245540628" sldId="373"/>
            <ac:spMk id="2" creationId="{4A39E2CB-5D00-4E09-8572-E66426FE66D3}"/>
          </ac:spMkLst>
        </pc:spChg>
      </pc:sldChg>
      <pc:sldChg chg="modSp">
        <pc:chgData name="Claudia Stella Carmona Rodriguez" userId="87f80b4c-8846-4b2f-a425-7e2724c03c21" providerId="ADAL" clId="{90E2399E-77D8-4D77-98D0-52CA8F15DF15}" dt="2024-02-07T22:20:20.149" v="29" actId="14100"/>
        <pc:sldMkLst>
          <pc:docMk/>
          <pc:sldMk cId="4097105046" sldId="375"/>
        </pc:sldMkLst>
        <pc:spChg chg="mod">
          <ac:chgData name="Claudia Stella Carmona Rodriguez" userId="87f80b4c-8846-4b2f-a425-7e2724c03c21" providerId="ADAL" clId="{90E2399E-77D8-4D77-98D0-52CA8F15DF15}" dt="2024-02-07T22:20:20.149" v="29" actId="14100"/>
          <ac:spMkLst>
            <pc:docMk/>
            <pc:sldMk cId="4097105046" sldId="375"/>
            <ac:spMk id="3" creationId="{00000000-0000-0000-0000-000000000000}"/>
          </ac:spMkLst>
        </pc:spChg>
      </pc:sldChg>
      <pc:sldChg chg="add">
        <pc:chgData name="Claudia Stella Carmona Rodriguez" userId="87f80b4c-8846-4b2f-a425-7e2724c03c21" providerId="ADAL" clId="{90E2399E-77D8-4D77-98D0-52CA8F15DF15}" dt="2024-02-08T16:09:43.515" v="68"/>
        <pc:sldMkLst>
          <pc:docMk/>
          <pc:sldMk cId="1735002103" sldId="510"/>
        </pc:sldMkLst>
      </pc:sldChg>
      <pc:sldChg chg="del">
        <pc:chgData name="Claudia Stella Carmona Rodriguez" userId="87f80b4c-8846-4b2f-a425-7e2724c03c21" providerId="ADAL" clId="{90E2399E-77D8-4D77-98D0-52CA8F15DF15}" dt="2024-02-08T16:09:29.279" v="53" actId="2696"/>
        <pc:sldMkLst>
          <pc:docMk/>
          <pc:sldMk cId="3465857311" sldId="510"/>
        </pc:sldMkLst>
      </pc:sldChg>
      <pc:sldChg chg="add">
        <pc:chgData name="Claudia Stella Carmona Rodriguez" userId="87f80b4c-8846-4b2f-a425-7e2724c03c21" providerId="ADAL" clId="{90E2399E-77D8-4D77-98D0-52CA8F15DF15}" dt="2024-02-08T16:09:43.515" v="68"/>
        <pc:sldMkLst>
          <pc:docMk/>
          <pc:sldMk cId="2936087296" sldId="547"/>
        </pc:sldMkLst>
      </pc:sldChg>
      <pc:sldChg chg="del">
        <pc:chgData name="Claudia Stella Carmona Rodriguez" userId="87f80b4c-8846-4b2f-a425-7e2724c03c21" providerId="ADAL" clId="{90E2399E-77D8-4D77-98D0-52CA8F15DF15}" dt="2024-02-08T16:09:29.291" v="66" actId="2696"/>
        <pc:sldMkLst>
          <pc:docMk/>
          <pc:sldMk cId="3581025046" sldId="547"/>
        </pc:sldMkLst>
      </pc:sldChg>
      <pc:sldChg chg="add">
        <pc:chgData name="Claudia Stella Carmona Rodriguez" userId="87f80b4c-8846-4b2f-a425-7e2724c03c21" providerId="ADAL" clId="{90E2399E-77D8-4D77-98D0-52CA8F15DF15}" dt="2024-02-08T16:09:43.515" v="68"/>
        <pc:sldMkLst>
          <pc:docMk/>
          <pc:sldMk cId="1101335464" sldId="549"/>
        </pc:sldMkLst>
      </pc:sldChg>
      <pc:sldChg chg="del">
        <pc:chgData name="Claudia Stella Carmona Rodriguez" userId="87f80b4c-8846-4b2f-a425-7e2724c03c21" providerId="ADAL" clId="{90E2399E-77D8-4D77-98D0-52CA8F15DF15}" dt="2024-02-08T16:09:29.290" v="64" actId="2696"/>
        <pc:sldMkLst>
          <pc:docMk/>
          <pc:sldMk cId="3408393523" sldId="549"/>
        </pc:sldMkLst>
      </pc:sldChg>
      <pc:sldChg chg="add">
        <pc:chgData name="Claudia Stella Carmona Rodriguez" userId="87f80b4c-8846-4b2f-a425-7e2724c03c21" providerId="ADAL" clId="{90E2399E-77D8-4D77-98D0-52CA8F15DF15}" dt="2024-02-08T16:09:43.515" v="68"/>
        <pc:sldMkLst>
          <pc:docMk/>
          <pc:sldMk cId="2743049956" sldId="550"/>
        </pc:sldMkLst>
      </pc:sldChg>
      <pc:sldChg chg="del">
        <pc:chgData name="Claudia Stella Carmona Rodriguez" userId="87f80b4c-8846-4b2f-a425-7e2724c03c21" providerId="ADAL" clId="{90E2399E-77D8-4D77-98D0-52CA8F15DF15}" dt="2024-02-08T16:09:29.291" v="65" actId="2696"/>
        <pc:sldMkLst>
          <pc:docMk/>
          <pc:sldMk cId="3387926051" sldId="550"/>
        </pc:sldMkLst>
      </pc:sldChg>
      <pc:sldChg chg="add">
        <pc:chgData name="Claudia Stella Carmona Rodriguez" userId="87f80b4c-8846-4b2f-a425-7e2724c03c21" providerId="ADAL" clId="{90E2399E-77D8-4D77-98D0-52CA8F15DF15}" dt="2024-02-08T16:09:43.515" v="68"/>
        <pc:sldMkLst>
          <pc:docMk/>
          <pc:sldMk cId="2458467543" sldId="551"/>
        </pc:sldMkLst>
      </pc:sldChg>
      <pc:sldChg chg="del">
        <pc:chgData name="Claudia Stella Carmona Rodriguez" userId="87f80b4c-8846-4b2f-a425-7e2724c03c21" providerId="ADAL" clId="{90E2399E-77D8-4D77-98D0-52CA8F15DF15}" dt="2024-02-08T16:09:29.295" v="67" actId="2696"/>
        <pc:sldMkLst>
          <pc:docMk/>
          <pc:sldMk cId="3809457756" sldId="551"/>
        </pc:sldMkLst>
      </pc:sldChg>
      <pc:sldChg chg="add">
        <pc:chgData name="Claudia Stella Carmona Rodriguez" userId="87f80b4c-8846-4b2f-a425-7e2724c03c21" providerId="ADAL" clId="{90E2399E-77D8-4D77-98D0-52CA8F15DF15}" dt="2024-02-08T16:09:43.515" v="68"/>
        <pc:sldMkLst>
          <pc:docMk/>
          <pc:sldMk cId="1887332797" sldId="579"/>
        </pc:sldMkLst>
      </pc:sldChg>
      <pc:sldChg chg="del">
        <pc:chgData name="Claudia Stella Carmona Rodriguez" userId="87f80b4c-8846-4b2f-a425-7e2724c03c21" providerId="ADAL" clId="{90E2399E-77D8-4D77-98D0-52CA8F15DF15}" dt="2024-02-08T16:09:29.280" v="54" actId="2696"/>
        <pc:sldMkLst>
          <pc:docMk/>
          <pc:sldMk cId="3288725214" sldId="579"/>
        </pc:sldMkLst>
      </pc:sldChg>
      <pc:sldChg chg="add">
        <pc:chgData name="Claudia Stella Carmona Rodriguez" userId="87f80b4c-8846-4b2f-a425-7e2724c03c21" providerId="ADAL" clId="{90E2399E-77D8-4D77-98D0-52CA8F15DF15}" dt="2024-02-08T16:09:43.515" v="68"/>
        <pc:sldMkLst>
          <pc:docMk/>
          <pc:sldMk cId="4089008347" sldId="581"/>
        </pc:sldMkLst>
      </pc:sldChg>
      <pc:sldChg chg="del">
        <pc:chgData name="Claudia Stella Carmona Rodriguez" userId="87f80b4c-8846-4b2f-a425-7e2724c03c21" providerId="ADAL" clId="{90E2399E-77D8-4D77-98D0-52CA8F15DF15}" dt="2024-02-08T16:09:29.282" v="56" actId="2696"/>
        <pc:sldMkLst>
          <pc:docMk/>
          <pc:sldMk cId="4136723872" sldId="581"/>
        </pc:sldMkLst>
      </pc:sldChg>
      <pc:sldChg chg="del">
        <pc:chgData name="Claudia Stella Carmona Rodriguez" userId="87f80b4c-8846-4b2f-a425-7e2724c03c21" providerId="ADAL" clId="{90E2399E-77D8-4D77-98D0-52CA8F15DF15}" dt="2024-02-08T16:09:29.283" v="57" actId="2696"/>
        <pc:sldMkLst>
          <pc:docMk/>
          <pc:sldMk cId="784358729" sldId="582"/>
        </pc:sldMkLst>
      </pc:sldChg>
      <pc:sldChg chg="add">
        <pc:chgData name="Claudia Stella Carmona Rodriguez" userId="87f80b4c-8846-4b2f-a425-7e2724c03c21" providerId="ADAL" clId="{90E2399E-77D8-4D77-98D0-52CA8F15DF15}" dt="2024-02-08T16:09:43.515" v="68"/>
        <pc:sldMkLst>
          <pc:docMk/>
          <pc:sldMk cId="2020132338" sldId="582"/>
        </pc:sldMkLst>
      </pc:sldChg>
      <pc:sldChg chg="del">
        <pc:chgData name="Claudia Stella Carmona Rodriguez" userId="87f80b4c-8846-4b2f-a425-7e2724c03c21" providerId="ADAL" clId="{90E2399E-77D8-4D77-98D0-52CA8F15DF15}" dt="2024-02-08T16:09:29.284" v="58" actId="2696"/>
        <pc:sldMkLst>
          <pc:docMk/>
          <pc:sldMk cId="1490170148" sldId="583"/>
        </pc:sldMkLst>
      </pc:sldChg>
      <pc:sldChg chg="add">
        <pc:chgData name="Claudia Stella Carmona Rodriguez" userId="87f80b4c-8846-4b2f-a425-7e2724c03c21" providerId="ADAL" clId="{90E2399E-77D8-4D77-98D0-52CA8F15DF15}" dt="2024-02-08T16:09:43.515" v="68"/>
        <pc:sldMkLst>
          <pc:docMk/>
          <pc:sldMk cId="3299403253" sldId="583"/>
        </pc:sldMkLst>
      </pc:sldChg>
      <pc:sldChg chg="del">
        <pc:chgData name="Claudia Stella Carmona Rodriguez" userId="87f80b4c-8846-4b2f-a425-7e2724c03c21" providerId="ADAL" clId="{90E2399E-77D8-4D77-98D0-52CA8F15DF15}" dt="2024-02-08T16:09:29.285" v="59" actId="2696"/>
        <pc:sldMkLst>
          <pc:docMk/>
          <pc:sldMk cId="402986674" sldId="584"/>
        </pc:sldMkLst>
      </pc:sldChg>
      <pc:sldChg chg="add">
        <pc:chgData name="Claudia Stella Carmona Rodriguez" userId="87f80b4c-8846-4b2f-a425-7e2724c03c21" providerId="ADAL" clId="{90E2399E-77D8-4D77-98D0-52CA8F15DF15}" dt="2024-02-08T16:09:43.515" v="68"/>
        <pc:sldMkLst>
          <pc:docMk/>
          <pc:sldMk cId="550402207" sldId="584"/>
        </pc:sldMkLst>
      </pc:sldChg>
      <pc:sldChg chg="add">
        <pc:chgData name="Claudia Stella Carmona Rodriguez" userId="87f80b4c-8846-4b2f-a425-7e2724c03c21" providerId="ADAL" clId="{90E2399E-77D8-4D77-98D0-52CA8F15DF15}" dt="2024-02-08T16:09:43.515" v="68"/>
        <pc:sldMkLst>
          <pc:docMk/>
          <pc:sldMk cId="369354472" sldId="585"/>
        </pc:sldMkLst>
      </pc:sldChg>
      <pc:sldChg chg="del">
        <pc:chgData name="Claudia Stella Carmona Rodriguez" userId="87f80b4c-8846-4b2f-a425-7e2724c03c21" providerId="ADAL" clId="{90E2399E-77D8-4D77-98D0-52CA8F15DF15}" dt="2024-02-08T16:09:29.285" v="60" actId="2696"/>
        <pc:sldMkLst>
          <pc:docMk/>
          <pc:sldMk cId="561748345" sldId="585"/>
        </pc:sldMkLst>
      </pc:sldChg>
      <pc:sldChg chg="add">
        <pc:chgData name="Claudia Stella Carmona Rodriguez" userId="87f80b4c-8846-4b2f-a425-7e2724c03c21" providerId="ADAL" clId="{90E2399E-77D8-4D77-98D0-52CA8F15DF15}" dt="2024-02-08T16:09:43.515" v="68"/>
        <pc:sldMkLst>
          <pc:docMk/>
          <pc:sldMk cId="1627449205" sldId="587"/>
        </pc:sldMkLst>
      </pc:sldChg>
      <pc:sldChg chg="del">
        <pc:chgData name="Claudia Stella Carmona Rodriguez" userId="87f80b4c-8846-4b2f-a425-7e2724c03c21" providerId="ADAL" clId="{90E2399E-77D8-4D77-98D0-52CA8F15DF15}" dt="2024-02-08T16:09:29.285" v="61" actId="2696"/>
        <pc:sldMkLst>
          <pc:docMk/>
          <pc:sldMk cId="1924438046" sldId="587"/>
        </pc:sldMkLst>
      </pc:sldChg>
      <pc:sldChg chg="del">
        <pc:chgData name="Claudia Stella Carmona Rodriguez" userId="87f80b4c-8846-4b2f-a425-7e2724c03c21" providerId="ADAL" clId="{90E2399E-77D8-4D77-98D0-52CA8F15DF15}" dt="2024-02-08T16:09:29.287" v="62" actId="2696"/>
        <pc:sldMkLst>
          <pc:docMk/>
          <pc:sldMk cId="697978262" sldId="588"/>
        </pc:sldMkLst>
      </pc:sldChg>
      <pc:sldChg chg="add">
        <pc:chgData name="Claudia Stella Carmona Rodriguez" userId="87f80b4c-8846-4b2f-a425-7e2724c03c21" providerId="ADAL" clId="{90E2399E-77D8-4D77-98D0-52CA8F15DF15}" dt="2024-02-08T16:09:43.515" v="68"/>
        <pc:sldMkLst>
          <pc:docMk/>
          <pc:sldMk cId="1737777985" sldId="588"/>
        </pc:sldMkLst>
      </pc:sldChg>
      <pc:sldChg chg="add">
        <pc:chgData name="Claudia Stella Carmona Rodriguez" userId="87f80b4c-8846-4b2f-a425-7e2724c03c21" providerId="ADAL" clId="{90E2399E-77D8-4D77-98D0-52CA8F15DF15}" dt="2024-02-08T16:09:43.515" v="68"/>
        <pc:sldMkLst>
          <pc:docMk/>
          <pc:sldMk cId="1218820735" sldId="589"/>
        </pc:sldMkLst>
      </pc:sldChg>
      <pc:sldChg chg="del">
        <pc:chgData name="Claudia Stella Carmona Rodriguez" userId="87f80b4c-8846-4b2f-a425-7e2724c03c21" providerId="ADAL" clId="{90E2399E-77D8-4D77-98D0-52CA8F15DF15}" dt="2024-02-08T16:09:29.288" v="63" actId="2696"/>
        <pc:sldMkLst>
          <pc:docMk/>
          <pc:sldMk cId="3477888691" sldId="589"/>
        </pc:sldMkLst>
      </pc:sldChg>
      <pc:sldChg chg="add">
        <pc:chgData name="Claudia Stella Carmona Rodriguez" userId="87f80b4c-8846-4b2f-a425-7e2724c03c21" providerId="ADAL" clId="{90E2399E-77D8-4D77-98D0-52CA8F15DF15}" dt="2024-02-08T16:09:43.515" v="68"/>
        <pc:sldMkLst>
          <pc:docMk/>
          <pc:sldMk cId="2907072381" sldId="732"/>
        </pc:sldMkLst>
      </pc:sldChg>
      <pc:sldChg chg="del">
        <pc:chgData name="Claudia Stella Carmona Rodriguez" userId="87f80b4c-8846-4b2f-a425-7e2724c03c21" providerId="ADAL" clId="{90E2399E-77D8-4D77-98D0-52CA8F15DF15}" dt="2024-02-08T16:09:29.281" v="55" actId="2696"/>
        <pc:sldMkLst>
          <pc:docMk/>
          <pc:sldMk cId="3218843027" sldId="732"/>
        </pc:sldMkLst>
      </pc:sldChg>
      <pc:sldChg chg="del">
        <pc:chgData name="Claudia Stella Carmona Rodriguez" userId="87f80b4c-8846-4b2f-a425-7e2724c03c21" providerId="ADAL" clId="{90E2399E-77D8-4D77-98D0-52CA8F15DF15}" dt="2024-02-08T16:09:29.275" v="51" actId="2696"/>
        <pc:sldMkLst>
          <pc:docMk/>
          <pc:sldMk cId="1208403265" sldId="748"/>
        </pc:sldMkLst>
      </pc:sldChg>
      <pc:sldChg chg="add">
        <pc:chgData name="Claudia Stella Carmona Rodriguez" userId="87f80b4c-8846-4b2f-a425-7e2724c03c21" providerId="ADAL" clId="{90E2399E-77D8-4D77-98D0-52CA8F15DF15}" dt="2024-02-08T16:09:43.515" v="68"/>
        <pc:sldMkLst>
          <pc:docMk/>
          <pc:sldMk cId="4210507819" sldId="748"/>
        </pc:sldMkLst>
      </pc:sldChg>
      <pc:sldChg chg="del">
        <pc:chgData name="Claudia Stella Carmona Rodriguez" userId="87f80b4c-8846-4b2f-a425-7e2724c03c21" providerId="ADAL" clId="{90E2399E-77D8-4D77-98D0-52CA8F15DF15}" dt="2024-02-08T16:09:29.276" v="52" actId="2696"/>
        <pc:sldMkLst>
          <pc:docMk/>
          <pc:sldMk cId="866322748" sldId="751"/>
        </pc:sldMkLst>
      </pc:sldChg>
      <pc:sldChg chg="add">
        <pc:chgData name="Claudia Stella Carmona Rodriguez" userId="87f80b4c-8846-4b2f-a425-7e2724c03c21" providerId="ADAL" clId="{90E2399E-77D8-4D77-98D0-52CA8F15DF15}" dt="2024-02-08T16:09:43.515" v="68"/>
        <pc:sldMkLst>
          <pc:docMk/>
          <pc:sldMk cId="3636634360" sldId="751"/>
        </pc:sldMkLst>
      </pc:sldChg>
      <pc:sldChg chg="modSp add">
        <pc:chgData name="Claudia Stella Carmona Rodriguez" userId="87f80b4c-8846-4b2f-a425-7e2724c03c21" providerId="ADAL" clId="{90E2399E-77D8-4D77-98D0-52CA8F15DF15}" dt="2024-02-08T16:10:35.106" v="70" actId="1076"/>
        <pc:sldMkLst>
          <pc:docMk/>
          <pc:sldMk cId="3519598135" sldId="752"/>
        </pc:sldMkLst>
        <pc:spChg chg="mod">
          <ac:chgData name="Claudia Stella Carmona Rodriguez" userId="87f80b4c-8846-4b2f-a425-7e2724c03c21" providerId="ADAL" clId="{90E2399E-77D8-4D77-98D0-52CA8F15DF15}" dt="2024-02-08T16:10:35.106" v="70" actId="1076"/>
          <ac:spMkLst>
            <pc:docMk/>
            <pc:sldMk cId="3519598135" sldId="752"/>
            <ac:spMk id="2" creationId="{B843C214-DD28-428B-88FA-A36C72575388}"/>
          </ac:spMkLst>
        </pc:spChg>
        <pc:spChg chg="mod">
          <ac:chgData name="Claudia Stella Carmona Rodriguez" userId="87f80b4c-8846-4b2f-a425-7e2724c03c21" providerId="ADAL" clId="{90E2399E-77D8-4D77-98D0-52CA8F15DF15}" dt="2024-02-08T16:10:28.422" v="69" actId="14100"/>
          <ac:spMkLst>
            <pc:docMk/>
            <pc:sldMk cId="3519598135" sldId="752"/>
            <ac:spMk id="3" creationId="{042C894C-CEB3-4B6C-BA31-ED07A1B7421C}"/>
          </ac:spMkLst>
        </pc:spChg>
      </pc:sldChg>
    </pc:docChg>
  </pc:docChgLst>
  <pc:docChgLst>
    <pc:chgData name="Claudia Stella Carmona Rodriguez" userId="S::claudia.carmona@upb.edu.co::87f80b4c-8846-4b2f-a425-7e2724c03c21" providerId="AD" clId="Web-{22191DB6-BAA9-3F78-4CC9-CD60D1798D0F}"/>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C7C4B-5256-4A53-A29F-06DFCACF1086}" type="doc">
      <dgm:prSet loTypeId="urn:microsoft.com/office/officeart/2009/layout/CircleArrowProcess" loCatId="cycle" qsTypeId="urn:microsoft.com/office/officeart/2005/8/quickstyle/simple1" qsCatId="simple" csTypeId="urn:microsoft.com/office/officeart/2005/8/colors/colorful1" csCatId="colorful" phldr="1"/>
      <dgm:spPr/>
      <dgm:t>
        <a:bodyPr/>
        <a:lstStyle/>
        <a:p>
          <a:endParaRPr lang="es-CO"/>
        </a:p>
      </dgm:t>
    </dgm:pt>
    <dgm:pt modelId="{E3179868-52F3-4D20-81A3-6B3361A3A5E5}">
      <dgm:prSet phldrT="[Texto]" custT="1"/>
      <dgm:spPr/>
      <dgm:t>
        <a:bodyPr/>
        <a:lstStyle/>
        <a:p>
          <a:pPr>
            <a:buFont typeface="+mj-lt"/>
            <a:buAutoNum type="arabicPeriod"/>
          </a:pPr>
          <a:r>
            <a:rPr lang="es-419" sz="1600" b="1" dirty="0"/>
            <a:t>Ordena las ideas antes de escribir</a:t>
          </a:r>
          <a:endParaRPr lang="es-CO" sz="1600" dirty="0"/>
        </a:p>
      </dgm:t>
    </dgm:pt>
    <dgm:pt modelId="{2FA8CD5A-5A85-4E29-8107-1A15610332A0}" type="parTrans" cxnId="{409FCBA1-541A-4F27-BEA9-60C7E35BA293}">
      <dgm:prSet/>
      <dgm:spPr/>
      <dgm:t>
        <a:bodyPr/>
        <a:lstStyle/>
        <a:p>
          <a:endParaRPr lang="es-CO" sz="2400"/>
        </a:p>
      </dgm:t>
    </dgm:pt>
    <dgm:pt modelId="{9B085121-F082-44BD-AA83-E3973D8B33C9}" type="sibTrans" cxnId="{409FCBA1-541A-4F27-BEA9-60C7E35BA293}">
      <dgm:prSet/>
      <dgm:spPr/>
      <dgm:t>
        <a:bodyPr/>
        <a:lstStyle/>
        <a:p>
          <a:endParaRPr lang="es-CO" sz="2400"/>
        </a:p>
      </dgm:t>
    </dgm:pt>
    <dgm:pt modelId="{5870719F-77EB-42FB-BA2C-01E5EAE4EF1A}">
      <dgm:prSet custT="1"/>
      <dgm:spPr/>
      <dgm:t>
        <a:bodyPr/>
        <a:lstStyle/>
        <a:p>
          <a:r>
            <a:rPr lang="es-CO" sz="1600" b="1" dirty="0"/>
            <a:t>Estilo breve y directo</a:t>
          </a:r>
        </a:p>
      </dgm:t>
    </dgm:pt>
    <dgm:pt modelId="{8B8069CA-3286-49CA-ADD8-2AF47416643E}" type="parTrans" cxnId="{9B9DFEFC-8F33-47D2-A619-88B62FA23DDA}">
      <dgm:prSet/>
      <dgm:spPr/>
      <dgm:t>
        <a:bodyPr/>
        <a:lstStyle/>
        <a:p>
          <a:endParaRPr lang="es-CO" sz="2400"/>
        </a:p>
      </dgm:t>
    </dgm:pt>
    <dgm:pt modelId="{22793806-B7A4-45F3-BA6C-58971B7BEFDF}" type="sibTrans" cxnId="{9B9DFEFC-8F33-47D2-A619-88B62FA23DDA}">
      <dgm:prSet/>
      <dgm:spPr/>
      <dgm:t>
        <a:bodyPr/>
        <a:lstStyle/>
        <a:p>
          <a:endParaRPr lang="es-CO" sz="2400"/>
        </a:p>
      </dgm:t>
    </dgm:pt>
    <dgm:pt modelId="{92D213C5-8551-4421-9817-51E98EB1D9DE}">
      <dgm:prSet custT="1"/>
      <dgm:spPr/>
      <dgm:t>
        <a:bodyPr/>
        <a:lstStyle/>
        <a:p>
          <a:r>
            <a:rPr lang="es-CO" sz="1600" b="1" dirty="0"/>
            <a:t>Las palabras en orden</a:t>
          </a:r>
        </a:p>
      </dgm:t>
    </dgm:pt>
    <dgm:pt modelId="{892FF405-DACE-41E5-9067-BC5F2FED43FB}" type="parTrans" cxnId="{DA02ADC3-5624-4169-A126-2AEC9C2C01FC}">
      <dgm:prSet/>
      <dgm:spPr/>
      <dgm:t>
        <a:bodyPr/>
        <a:lstStyle/>
        <a:p>
          <a:endParaRPr lang="es-CO" sz="2400"/>
        </a:p>
      </dgm:t>
    </dgm:pt>
    <dgm:pt modelId="{C18AD1EE-B005-464F-802A-E0066F978E69}" type="sibTrans" cxnId="{DA02ADC3-5624-4169-A126-2AEC9C2C01FC}">
      <dgm:prSet/>
      <dgm:spPr/>
      <dgm:t>
        <a:bodyPr/>
        <a:lstStyle/>
        <a:p>
          <a:endParaRPr lang="es-CO" sz="2400"/>
        </a:p>
      </dgm:t>
    </dgm:pt>
    <dgm:pt modelId="{BAA59751-362A-476D-837C-73C1E4CBDCAE}">
      <dgm:prSet custT="1"/>
      <dgm:spPr/>
      <dgm:t>
        <a:bodyPr/>
        <a:lstStyle/>
        <a:p>
          <a:r>
            <a:rPr lang="es-CO" sz="1600" b="1"/>
            <a:t>Usa las palabras exactas</a:t>
          </a:r>
          <a:endParaRPr lang="es-CO" sz="1600" b="1" dirty="0"/>
        </a:p>
      </dgm:t>
    </dgm:pt>
    <dgm:pt modelId="{4F61760C-4270-41CD-B561-55F1C50E671C}" type="parTrans" cxnId="{3A04EB4D-0084-4233-95F7-5DA248B65B67}">
      <dgm:prSet/>
      <dgm:spPr/>
      <dgm:t>
        <a:bodyPr/>
        <a:lstStyle/>
        <a:p>
          <a:endParaRPr lang="es-CO" sz="2400"/>
        </a:p>
      </dgm:t>
    </dgm:pt>
    <dgm:pt modelId="{A14C713D-528C-4DC4-BBB0-8E3589656CB9}" type="sibTrans" cxnId="{3A04EB4D-0084-4233-95F7-5DA248B65B67}">
      <dgm:prSet/>
      <dgm:spPr/>
      <dgm:t>
        <a:bodyPr/>
        <a:lstStyle/>
        <a:p>
          <a:endParaRPr lang="es-CO" sz="2400"/>
        </a:p>
      </dgm:t>
    </dgm:pt>
    <dgm:pt modelId="{18647BA9-5941-4A2F-A0B3-51C3E0BF69E5}">
      <dgm:prSet custT="1"/>
      <dgm:spPr/>
      <dgm:t>
        <a:bodyPr/>
        <a:lstStyle/>
        <a:p>
          <a:r>
            <a:rPr lang="es-419" sz="1600" b="1"/>
            <a:t>Cuidado con abusar de la coma</a:t>
          </a:r>
          <a:endParaRPr lang="es-419" sz="1600" b="1" dirty="0"/>
        </a:p>
      </dgm:t>
    </dgm:pt>
    <dgm:pt modelId="{1EE4C389-1077-4623-8682-46AC0A516BB0}" type="parTrans" cxnId="{A40E1C1E-4D91-4BBD-9C64-F3FA51CDF819}">
      <dgm:prSet/>
      <dgm:spPr/>
      <dgm:t>
        <a:bodyPr/>
        <a:lstStyle/>
        <a:p>
          <a:endParaRPr lang="es-CO" sz="2400"/>
        </a:p>
      </dgm:t>
    </dgm:pt>
    <dgm:pt modelId="{22BF2F49-147E-4131-95EC-889731D169E5}" type="sibTrans" cxnId="{A40E1C1E-4D91-4BBD-9C64-F3FA51CDF819}">
      <dgm:prSet/>
      <dgm:spPr/>
      <dgm:t>
        <a:bodyPr/>
        <a:lstStyle/>
        <a:p>
          <a:endParaRPr lang="es-CO" sz="2400"/>
        </a:p>
      </dgm:t>
    </dgm:pt>
    <dgm:pt modelId="{2C85364D-3F40-46FD-8DE2-F3791A229253}" type="pres">
      <dgm:prSet presAssocID="{4A5C7C4B-5256-4A53-A29F-06DFCACF1086}" presName="Name0" presStyleCnt="0">
        <dgm:presLayoutVars>
          <dgm:chMax val="7"/>
          <dgm:chPref val="7"/>
          <dgm:dir/>
          <dgm:animLvl val="lvl"/>
        </dgm:presLayoutVars>
      </dgm:prSet>
      <dgm:spPr/>
    </dgm:pt>
    <dgm:pt modelId="{9E31F89B-6BEB-4F05-8E9E-26A02338E6CF}" type="pres">
      <dgm:prSet presAssocID="{E3179868-52F3-4D20-81A3-6B3361A3A5E5}" presName="Accent1" presStyleCnt="0"/>
      <dgm:spPr/>
    </dgm:pt>
    <dgm:pt modelId="{633C5BC8-0D2E-4D7B-9887-D838CE977C1A}" type="pres">
      <dgm:prSet presAssocID="{E3179868-52F3-4D20-81A3-6B3361A3A5E5}" presName="Accent" presStyleLbl="node1" presStyleIdx="0" presStyleCnt="5"/>
      <dgm:spPr/>
    </dgm:pt>
    <dgm:pt modelId="{380C6D30-FB51-48CA-B33F-EE9F13910C1F}" type="pres">
      <dgm:prSet presAssocID="{E3179868-52F3-4D20-81A3-6B3361A3A5E5}" presName="Parent1" presStyleLbl="revTx" presStyleIdx="0" presStyleCnt="5">
        <dgm:presLayoutVars>
          <dgm:chMax val="1"/>
          <dgm:chPref val="1"/>
          <dgm:bulletEnabled val="1"/>
        </dgm:presLayoutVars>
      </dgm:prSet>
      <dgm:spPr/>
    </dgm:pt>
    <dgm:pt modelId="{19DB8621-FF41-436E-A32B-0CBA55C79349}" type="pres">
      <dgm:prSet presAssocID="{5870719F-77EB-42FB-BA2C-01E5EAE4EF1A}" presName="Accent2" presStyleCnt="0"/>
      <dgm:spPr/>
    </dgm:pt>
    <dgm:pt modelId="{012EED72-E588-4BB0-80EC-3B3A18B59AF3}" type="pres">
      <dgm:prSet presAssocID="{5870719F-77EB-42FB-BA2C-01E5EAE4EF1A}" presName="Accent" presStyleLbl="node1" presStyleIdx="1" presStyleCnt="5"/>
      <dgm:spPr/>
    </dgm:pt>
    <dgm:pt modelId="{C02F7CD3-20D4-462E-8D0C-17A77A73A480}" type="pres">
      <dgm:prSet presAssocID="{5870719F-77EB-42FB-BA2C-01E5EAE4EF1A}" presName="Parent2" presStyleLbl="revTx" presStyleIdx="1" presStyleCnt="5">
        <dgm:presLayoutVars>
          <dgm:chMax val="1"/>
          <dgm:chPref val="1"/>
          <dgm:bulletEnabled val="1"/>
        </dgm:presLayoutVars>
      </dgm:prSet>
      <dgm:spPr/>
    </dgm:pt>
    <dgm:pt modelId="{38082B0D-BD67-48EE-BCB7-50046EC6BA74}" type="pres">
      <dgm:prSet presAssocID="{92D213C5-8551-4421-9817-51E98EB1D9DE}" presName="Accent3" presStyleCnt="0"/>
      <dgm:spPr/>
    </dgm:pt>
    <dgm:pt modelId="{B8755630-6AB5-4075-B1D9-4A205F44FFA2}" type="pres">
      <dgm:prSet presAssocID="{92D213C5-8551-4421-9817-51E98EB1D9DE}" presName="Accent" presStyleLbl="node1" presStyleIdx="2" presStyleCnt="5"/>
      <dgm:spPr/>
    </dgm:pt>
    <dgm:pt modelId="{089F541B-501C-4E0B-83FF-0EEE564CCDA1}" type="pres">
      <dgm:prSet presAssocID="{92D213C5-8551-4421-9817-51E98EB1D9DE}" presName="Parent3" presStyleLbl="revTx" presStyleIdx="2" presStyleCnt="5">
        <dgm:presLayoutVars>
          <dgm:chMax val="1"/>
          <dgm:chPref val="1"/>
          <dgm:bulletEnabled val="1"/>
        </dgm:presLayoutVars>
      </dgm:prSet>
      <dgm:spPr/>
    </dgm:pt>
    <dgm:pt modelId="{D2149DB1-0091-4870-82AE-25EB5C2E2C9B}" type="pres">
      <dgm:prSet presAssocID="{BAA59751-362A-476D-837C-73C1E4CBDCAE}" presName="Accent4" presStyleCnt="0"/>
      <dgm:spPr/>
    </dgm:pt>
    <dgm:pt modelId="{412C33CF-1023-49C2-8993-BAA0384DCD95}" type="pres">
      <dgm:prSet presAssocID="{BAA59751-362A-476D-837C-73C1E4CBDCAE}" presName="Accent" presStyleLbl="node1" presStyleIdx="3" presStyleCnt="5"/>
      <dgm:spPr/>
    </dgm:pt>
    <dgm:pt modelId="{753BB91C-D9A4-4144-A6B1-5B2259EDC6DA}" type="pres">
      <dgm:prSet presAssocID="{BAA59751-362A-476D-837C-73C1E4CBDCAE}" presName="Parent4" presStyleLbl="revTx" presStyleIdx="3" presStyleCnt="5">
        <dgm:presLayoutVars>
          <dgm:chMax val="1"/>
          <dgm:chPref val="1"/>
          <dgm:bulletEnabled val="1"/>
        </dgm:presLayoutVars>
      </dgm:prSet>
      <dgm:spPr/>
    </dgm:pt>
    <dgm:pt modelId="{CE842304-78AA-4A95-9A62-773F160F89F4}" type="pres">
      <dgm:prSet presAssocID="{18647BA9-5941-4A2F-A0B3-51C3E0BF69E5}" presName="Accent5" presStyleCnt="0"/>
      <dgm:spPr/>
    </dgm:pt>
    <dgm:pt modelId="{814911D8-BD56-4C03-BC8E-020E2A53C51A}" type="pres">
      <dgm:prSet presAssocID="{18647BA9-5941-4A2F-A0B3-51C3E0BF69E5}" presName="Accent" presStyleLbl="node1" presStyleIdx="4" presStyleCnt="5"/>
      <dgm:spPr/>
    </dgm:pt>
    <dgm:pt modelId="{3771C5E7-E20A-42A6-9D26-00B95C9032BD}" type="pres">
      <dgm:prSet presAssocID="{18647BA9-5941-4A2F-A0B3-51C3E0BF69E5}" presName="Parent5" presStyleLbl="revTx" presStyleIdx="4" presStyleCnt="5">
        <dgm:presLayoutVars>
          <dgm:chMax val="1"/>
          <dgm:chPref val="1"/>
          <dgm:bulletEnabled val="1"/>
        </dgm:presLayoutVars>
      </dgm:prSet>
      <dgm:spPr/>
    </dgm:pt>
  </dgm:ptLst>
  <dgm:cxnLst>
    <dgm:cxn modelId="{D5732E1A-4FC6-4531-AD01-4BFDB63B62FA}" type="presOf" srcId="{5870719F-77EB-42FB-BA2C-01E5EAE4EF1A}" destId="{C02F7CD3-20D4-462E-8D0C-17A77A73A480}" srcOrd="0" destOrd="0" presId="urn:microsoft.com/office/officeart/2009/layout/CircleArrowProcess"/>
    <dgm:cxn modelId="{A40E1C1E-4D91-4BBD-9C64-F3FA51CDF819}" srcId="{4A5C7C4B-5256-4A53-A29F-06DFCACF1086}" destId="{18647BA9-5941-4A2F-A0B3-51C3E0BF69E5}" srcOrd="4" destOrd="0" parTransId="{1EE4C389-1077-4623-8682-46AC0A516BB0}" sibTransId="{22BF2F49-147E-4131-95EC-889731D169E5}"/>
    <dgm:cxn modelId="{3A04EB4D-0084-4233-95F7-5DA248B65B67}" srcId="{4A5C7C4B-5256-4A53-A29F-06DFCACF1086}" destId="{BAA59751-362A-476D-837C-73C1E4CBDCAE}" srcOrd="3" destOrd="0" parTransId="{4F61760C-4270-41CD-B561-55F1C50E671C}" sibTransId="{A14C713D-528C-4DC4-BBB0-8E3589656CB9}"/>
    <dgm:cxn modelId="{DEA5A26F-9E88-4578-A410-AE7EE3445F6C}" type="presOf" srcId="{92D213C5-8551-4421-9817-51E98EB1D9DE}" destId="{089F541B-501C-4E0B-83FF-0EEE564CCDA1}" srcOrd="0" destOrd="0" presId="urn:microsoft.com/office/officeart/2009/layout/CircleArrowProcess"/>
    <dgm:cxn modelId="{409FCBA1-541A-4F27-BEA9-60C7E35BA293}" srcId="{4A5C7C4B-5256-4A53-A29F-06DFCACF1086}" destId="{E3179868-52F3-4D20-81A3-6B3361A3A5E5}" srcOrd="0" destOrd="0" parTransId="{2FA8CD5A-5A85-4E29-8107-1A15610332A0}" sibTransId="{9B085121-F082-44BD-AA83-E3973D8B33C9}"/>
    <dgm:cxn modelId="{247C87AE-D7CD-4A47-A841-C978A3B27858}" type="presOf" srcId="{E3179868-52F3-4D20-81A3-6B3361A3A5E5}" destId="{380C6D30-FB51-48CA-B33F-EE9F13910C1F}" srcOrd="0" destOrd="0" presId="urn:microsoft.com/office/officeart/2009/layout/CircleArrowProcess"/>
    <dgm:cxn modelId="{8519D3C1-6710-48D1-8A7C-5260CBA8539A}" type="presOf" srcId="{4A5C7C4B-5256-4A53-A29F-06DFCACF1086}" destId="{2C85364D-3F40-46FD-8DE2-F3791A229253}" srcOrd="0" destOrd="0" presId="urn:microsoft.com/office/officeart/2009/layout/CircleArrowProcess"/>
    <dgm:cxn modelId="{DA02ADC3-5624-4169-A126-2AEC9C2C01FC}" srcId="{4A5C7C4B-5256-4A53-A29F-06DFCACF1086}" destId="{92D213C5-8551-4421-9817-51E98EB1D9DE}" srcOrd="2" destOrd="0" parTransId="{892FF405-DACE-41E5-9067-BC5F2FED43FB}" sibTransId="{C18AD1EE-B005-464F-802A-E0066F978E69}"/>
    <dgm:cxn modelId="{B3ED30D3-E59B-400A-9DC5-8DCDB416A17A}" type="presOf" srcId="{18647BA9-5941-4A2F-A0B3-51C3E0BF69E5}" destId="{3771C5E7-E20A-42A6-9D26-00B95C9032BD}" srcOrd="0" destOrd="0" presId="urn:microsoft.com/office/officeart/2009/layout/CircleArrowProcess"/>
    <dgm:cxn modelId="{9B9DFEFC-8F33-47D2-A619-88B62FA23DDA}" srcId="{4A5C7C4B-5256-4A53-A29F-06DFCACF1086}" destId="{5870719F-77EB-42FB-BA2C-01E5EAE4EF1A}" srcOrd="1" destOrd="0" parTransId="{8B8069CA-3286-49CA-ADD8-2AF47416643E}" sibTransId="{22793806-B7A4-45F3-BA6C-58971B7BEFDF}"/>
    <dgm:cxn modelId="{B24F5FFD-C62E-4980-97A6-038BB5EBBD63}" type="presOf" srcId="{BAA59751-362A-476D-837C-73C1E4CBDCAE}" destId="{753BB91C-D9A4-4144-A6B1-5B2259EDC6DA}" srcOrd="0" destOrd="0" presId="urn:microsoft.com/office/officeart/2009/layout/CircleArrowProcess"/>
    <dgm:cxn modelId="{E51F417E-8654-4EC7-8159-7ED5016EF8EC}" type="presParOf" srcId="{2C85364D-3F40-46FD-8DE2-F3791A229253}" destId="{9E31F89B-6BEB-4F05-8E9E-26A02338E6CF}" srcOrd="0" destOrd="0" presId="urn:microsoft.com/office/officeart/2009/layout/CircleArrowProcess"/>
    <dgm:cxn modelId="{7309A3D9-15E0-4DE1-A1CC-0176B3586FC9}" type="presParOf" srcId="{9E31F89B-6BEB-4F05-8E9E-26A02338E6CF}" destId="{633C5BC8-0D2E-4D7B-9887-D838CE977C1A}" srcOrd="0" destOrd="0" presId="urn:microsoft.com/office/officeart/2009/layout/CircleArrowProcess"/>
    <dgm:cxn modelId="{26A6081B-5172-40F5-AEA4-550A3477202B}" type="presParOf" srcId="{2C85364D-3F40-46FD-8DE2-F3791A229253}" destId="{380C6D30-FB51-48CA-B33F-EE9F13910C1F}" srcOrd="1" destOrd="0" presId="urn:microsoft.com/office/officeart/2009/layout/CircleArrowProcess"/>
    <dgm:cxn modelId="{28ACD474-DE8A-414A-86B8-0867D0673424}" type="presParOf" srcId="{2C85364D-3F40-46FD-8DE2-F3791A229253}" destId="{19DB8621-FF41-436E-A32B-0CBA55C79349}" srcOrd="2" destOrd="0" presId="urn:microsoft.com/office/officeart/2009/layout/CircleArrowProcess"/>
    <dgm:cxn modelId="{9E2F4954-A79D-4F7B-B025-0AB44037387C}" type="presParOf" srcId="{19DB8621-FF41-436E-A32B-0CBA55C79349}" destId="{012EED72-E588-4BB0-80EC-3B3A18B59AF3}" srcOrd="0" destOrd="0" presId="urn:microsoft.com/office/officeart/2009/layout/CircleArrowProcess"/>
    <dgm:cxn modelId="{6CE5F621-688D-4659-ADE1-9B9046AA9AB4}" type="presParOf" srcId="{2C85364D-3F40-46FD-8DE2-F3791A229253}" destId="{C02F7CD3-20D4-462E-8D0C-17A77A73A480}" srcOrd="3" destOrd="0" presId="urn:microsoft.com/office/officeart/2009/layout/CircleArrowProcess"/>
    <dgm:cxn modelId="{9892FFC8-C7B8-416E-8E48-0251E128A01C}" type="presParOf" srcId="{2C85364D-3F40-46FD-8DE2-F3791A229253}" destId="{38082B0D-BD67-48EE-BCB7-50046EC6BA74}" srcOrd="4" destOrd="0" presId="urn:microsoft.com/office/officeart/2009/layout/CircleArrowProcess"/>
    <dgm:cxn modelId="{0189BE63-CFF5-4511-AECA-47E72043D64D}" type="presParOf" srcId="{38082B0D-BD67-48EE-BCB7-50046EC6BA74}" destId="{B8755630-6AB5-4075-B1D9-4A205F44FFA2}" srcOrd="0" destOrd="0" presId="urn:microsoft.com/office/officeart/2009/layout/CircleArrowProcess"/>
    <dgm:cxn modelId="{204C81BA-5582-4B15-89FC-181EC536D4A4}" type="presParOf" srcId="{2C85364D-3F40-46FD-8DE2-F3791A229253}" destId="{089F541B-501C-4E0B-83FF-0EEE564CCDA1}" srcOrd="5" destOrd="0" presId="urn:microsoft.com/office/officeart/2009/layout/CircleArrowProcess"/>
    <dgm:cxn modelId="{6166C371-8EDE-43BF-8A71-4835EE4ED149}" type="presParOf" srcId="{2C85364D-3F40-46FD-8DE2-F3791A229253}" destId="{D2149DB1-0091-4870-82AE-25EB5C2E2C9B}" srcOrd="6" destOrd="0" presId="urn:microsoft.com/office/officeart/2009/layout/CircleArrowProcess"/>
    <dgm:cxn modelId="{0DC844FC-B400-4920-8E4F-E47B3286CAB1}" type="presParOf" srcId="{D2149DB1-0091-4870-82AE-25EB5C2E2C9B}" destId="{412C33CF-1023-49C2-8993-BAA0384DCD95}" srcOrd="0" destOrd="0" presId="urn:microsoft.com/office/officeart/2009/layout/CircleArrowProcess"/>
    <dgm:cxn modelId="{1672840E-0E2B-4164-94FE-AE0511074C40}" type="presParOf" srcId="{2C85364D-3F40-46FD-8DE2-F3791A229253}" destId="{753BB91C-D9A4-4144-A6B1-5B2259EDC6DA}" srcOrd="7" destOrd="0" presId="urn:microsoft.com/office/officeart/2009/layout/CircleArrowProcess"/>
    <dgm:cxn modelId="{F0D736E3-863A-4951-890D-3F6766AFA122}" type="presParOf" srcId="{2C85364D-3F40-46FD-8DE2-F3791A229253}" destId="{CE842304-78AA-4A95-9A62-773F160F89F4}" srcOrd="8" destOrd="0" presId="urn:microsoft.com/office/officeart/2009/layout/CircleArrowProcess"/>
    <dgm:cxn modelId="{EE2257D8-374A-47F7-9D3E-1BF4DBD5B2FD}" type="presParOf" srcId="{CE842304-78AA-4A95-9A62-773F160F89F4}" destId="{814911D8-BD56-4C03-BC8E-020E2A53C51A}" srcOrd="0" destOrd="0" presId="urn:microsoft.com/office/officeart/2009/layout/CircleArrowProcess"/>
    <dgm:cxn modelId="{17B4B747-0285-42F1-B808-F09B6350169C}" type="presParOf" srcId="{2C85364D-3F40-46FD-8DE2-F3791A229253}" destId="{3771C5E7-E20A-42A6-9D26-00B95C9032BD}"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C5BC8-0D2E-4D7B-9887-D838CE977C1A}">
      <dsp:nvSpPr>
        <dsp:cNvPr id="0" name=""/>
        <dsp:cNvSpPr/>
      </dsp:nvSpPr>
      <dsp:spPr>
        <a:xfrm>
          <a:off x="3402287" y="0"/>
          <a:ext cx="1832513" cy="1832605"/>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C6D30-FB51-48CA-B33F-EE9F13910C1F}">
      <dsp:nvSpPr>
        <dsp:cNvPr id="0" name=""/>
        <dsp:cNvSpPr/>
      </dsp:nvSpPr>
      <dsp:spPr>
        <a:xfrm>
          <a:off x="3806877" y="663713"/>
          <a:ext cx="1022646" cy="51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419" sz="1600" b="1" kern="1200" dirty="0"/>
            <a:t>Ordena las ideas antes de escribir</a:t>
          </a:r>
          <a:endParaRPr lang="es-CO" sz="1600" kern="1200" dirty="0"/>
        </a:p>
      </dsp:txBody>
      <dsp:txXfrm>
        <a:off x="3806877" y="663713"/>
        <a:ext cx="1022646" cy="511094"/>
      </dsp:txXfrm>
    </dsp:sp>
    <dsp:sp modelId="{012EED72-E588-4BB0-80EC-3B3A18B59AF3}">
      <dsp:nvSpPr>
        <dsp:cNvPr id="0" name=""/>
        <dsp:cNvSpPr/>
      </dsp:nvSpPr>
      <dsp:spPr>
        <a:xfrm>
          <a:off x="2893198" y="1052949"/>
          <a:ext cx="1832513" cy="1832605"/>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F7CD3-20D4-462E-8D0C-17A77A73A480}">
      <dsp:nvSpPr>
        <dsp:cNvPr id="0" name=""/>
        <dsp:cNvSpPr/>
      </dsp:nvSpPr>
      <dsp:spPr>
        <a:xfrm>
          <a:off x="3295726" y="1719028"/>
          <a:ext cx="1022646" cy="51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1" kern="1200" dirty="0"/>
            <a:t>Estilo breve y directo</a:t>
          </a:r>
        </a:p>
      </dsp:txBody>
      <dsp:txXfrm>
        <a:off x="3295726" y="1719028"/>
        <a:ext cx="1022646" cy="511094"/>
      </dsp:txXfrm>
    </dsp:sp>
    <dsp:sp modelId="{B8755630-6AB5-4075-B1D9-4A205F44FFA2}">
      <dsp:nvSpPr>
        <dsp:cNvPr id="0" name=""/>
        <dsp:cNvSpPr/>
      </dsp:nvSpPr>
      <dsp:spPr>
        <a:xfrm>
          <a:off x="3402287" y="2110631"/>
          <a:ext cx="1832513" cy="1832605"/>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9F541B-501C-4E0B-83FF-0EEE564CCDA1}">
      <dsp:nvSpPr>
        <dsp:cNvPr id="0" name=""/>
        <dsp:cNvSpPr/>
      </dsp:nvSpPr>
      <dsp:spPr>
        <a:xfrm>
          <a:off x="3806877" y="2773753"/>
          <a:ext cx="1022646" cy="51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1" kern="1200" dirty="0"/>
            <a:t>Las palabras en orden</a:t>
          </a:r>
        </a:p>
      </dsp:txBody>
      <dsp:txXfrm>
        <a:off x="3806877" y="2773753"/>
        <a:ext cx="1022646" cy="511094"/>
      </dsp:txXfrm>
    </dsp:sp>
    <dsp:sp modelId="{412C33CF-1023-49C2-8993-BAA0384DCD95}">
      <dsp:nvSpPr>
        <dsp:cNvPr id="0" name=""/>
        <dsp:cNvSpPr/>
      </dsp:nvSpPr>
      <dsp:spPr>
        <a:xfrm>
          <a:off x="2893198" y="3165355"/>
          <a:ext cx="1832513" cy="1832605"/>
        </a:xfrm>
        <a:prstGeom prst="leftCircularArrow">
          <a:avLst>
            <a:gd name="adj1" fmla="val 10980"/>
            <a:gd name="adj2" fmla="val 1142322"/>
            <a:gd name="adj3" fmla="val 6300000"/>
            <a:gd name="adj4" fmla="val 189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BB91C-D9A4-4144-A6B1-5B2259EDC6DA}">
      <dsp:nvSpPr>
        <dsp:cNvPr id="0" name=""/>
        <dsp:cNvSpPr/>
      </dsp:nvSpPr>
      <dsp:spPr>
        <a:xfrm>
          <a:off x="3295726" y="3829068"/>
          <a:ext cx="1022646" cy="51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1" kern="1200"/>
            <a:t>Usa las palabras exactas</a:t>
          </a:r>
          <a:endParaRPr lang="es-CO" sz="1600" b="1" kern="1200" dirty="0"/>
        </a:p>
      </dsp:txBody>
      <dsp:txXfrm>
        <a:off x="3295726" y="3829068"/>
        <a:ext cx="1022646" cy="511094"/>
      </dsp:txXfrm>
    </dsp:sp>
    <dsp:sp modelId="{814911D8-BD56-4C03-BC8E-020E2A53C51A}">
      <dsp:nvSpPr>
        <dsp:cNvPr id="0" name=""/>
        <dsp:cNvSpPr/>
      </dsp:nvSpPr>
      <dsp:spPr>
        <a:xfrm>
          <a:off x="3532567" y="4340163"/>
          <a:ext cx="1574359" cy="1575283"/>
        </a:xfrm>
        <a:prstGeom prst="blockArc">
          <a:avLst>
            <a:gd name="adj1" fmla="val 13500000"/>
            <a:gd name="adj2" fmla="val 10800000"/>
            <a:gd name="adj3" fmla="val 1274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71C5E7-E20A-42A6-9D26-00B95C9032BD}">
      <dsp:nvSpPr>
        <dsp:cNvPr id="0" name=""/>
        <dsp:cNvSpPr/>
      </dsp:nvSpPr>
      <dsp:spPr>
        <a:xfrm>
          <a:off x="3806877" y="4884384"/>
          <a:ext cx="1022646" cy="51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419" sz="1600" b="1" kern="1200"/>
            <a:t>Cuidado con abusar de la coma</a:t>
          </a:r>
          <a:endParaRPr lang="es-419" sz="1600" b="1" kern="1200" dirty="0"/>
        </a:p>
      </dsp:txBody>
      <dsp:txXfrm>
        <a:off x="3806877" y="4884384"/>
        <a:ext cx="1022646" cy="51109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B14D7-D81E-487D-A48A-F35A0C144CF9}" type="datetimeFigureOut">
              <a:rPr lang="es-CO" smtClean="0"/>
              <a:t>8/02/2024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F71E2-3EAE-46E5-A70E-939EE17E5944}" type="slidenum">
              <a:rPr lang="es-CO" smtClean="0"/>
              <a:t>‹Nº›</a:t>
            </a:fld>
            <a:endParaRPr lang="es-CO"/>
          </a:p>
        </p:txBody>
      </p:sp>
    </p:spTree>
    <p:extLst>
      <p:ext uri="{BB962C8B-B14F-4D97-AF65-F5344CB8AC3E}">
        <p14:creationId xmlns:p14="http://schemas.microsoft.com/office/powerpoint/2010/main" val="860603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C616DEE5-33A9-43F4-8E05-360ADD1F2378}" type="slidenum">
              <a:rPr lang="es-CO" smtClean="0"/>
              <a:t>35</a:t>
            </a:fld>
            <a:endParaRPr lang="es-CO"/>
          </a:p>
        </p:txBody>
      </p:sp>
    </p:spTree>
    <p:extLst>
      <p:ext uri="{BB962C8B-B14F-4D97-AF65-F5344CB8AC3E}">
        <p14:creationId xmlns:p14="http://schemas.microsoft.com/office/powerpoint/2010/main" val="80645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C616DEE5-33A9-43F4-8E05-360ADD1F2378}" type="slidenum">
              <a:rPr lang="es-CO" smtClean="0"/>
              <a:t>46</a:t>
            </a:fld>
            <a:endParaRPr lang="es-CO"/>
          </a:p>
        </p:txBody>
      </p:sp>
    </p:spTree>
    <p:extLst>
      <p:ext uri="{BB962C8B-B14F-4D97-AF65-F5344CB8AC3E}">
        <p14:creationId xmlns:p14="http://schemas.microsoft.com/office/powerpoint/2010/main" val="200804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935D4-6779-4323-85C6-84FB2B1E3EB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33C1656-7371-42C2-AD38-0E34564EC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5298F83-D44F-4E45-8428-6A3EB85488BD}"/>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5" name="Marcador de pie de página 4">
            <a:extLst>
              <a:ext uri="{FF2B5EF4-FFF2-40B4-BE49-F238E27FC236}">
                <a16:creationId xmlns:a16="http://schemas.microsoft.com/office/drawing/2014/main" id="{F0339C19-53ED-47C6-A4E8-6FA87C9DF1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641EB23-2100-439F-A8CF-01C945CFF225}"/>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94377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847D8-2718-4E76-8FE7-67AE22E1513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7C4282-B3B6-48B2-8470-490A2D10E11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DA83DF6-715C-4280-9C1F-4E5FF54B7231}"/>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5" name="Marcador de pie de página 4">
            <a:extLst>
              <a:ext uri="{FF2B5EF4-FFF2-40B4-BE49-F238E27FC236}">
                <a16:creationId xmlns:a16="http://schemas.microsoft.com/office/drawing/2014/main" id="{2EA1E442-AD9B-490D-B4E7-25EF0742CC4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128989-5032-4D7F-BC1E-31FF668898C0}"/>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220280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2D92EA2-632F-4E57-BC0E-52191C87D6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541AAEC-1950-46AF-BF24-E5CB8A07887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EF71918-2643-4533-A4CE-F8367DA3EA90}"/>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5" name="Marcador de pie de página 4">
            <a:extLst>
              <a:ext uri="{FF2B5EF4-FFF2-40B4-BE49-F238E27FC236}">
                <a16:creationId xmlns:a16="http://schemas.microsoft.com/office/drawing/2014/main" id="{DFBE2325-0AC9-416E-8423-5EAC1ABD37A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5ED18C-6D83-456D-993F-010A877001ED}"/>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15588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BAB4F-FC5C-4384-B029-5A36FAEA76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CD41162-4F66-413C-8451-71CB23BEA81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A15627-2CB1-430A-B5D9-82B7A124B5C0}"/>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5" name="Marcador de pie de página 4">
            <a:extLst>
              <a:ext uri="{FF2B5EF4-FFF2-40B4-BE49-F238E27FC236}">
                <a16:creationId xmlns:a16="http://schemas.microsoft.com/office/drawing/2014/main" id="{66C8B64F-F998-4C29-9630-4A3D1F17A0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BBE0BF-26ED-4E63-BAD5-0F5F0B63DBCB}"/>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25595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12491-7AF4-49AC-AD19-6FCBB5A1772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0F554D3-B4EF-40BA-AB55-7F1F7AF9B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5F8814C-309F-4A79-949C-C50E9B8EDB76}"/>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5" name="Marcador de pie de página 4">
            <a:extLst>
              <a:ext uri="{FF2B5EF4-FFF2-40B4-BE49-F238E27FC236}">
                <a16:creationId xmlns:a16="http://schemas.microsoft.com/office/drawing/2014/main" id="{499BA5C6-B3D5-4710-B1E4-6E15FF2D14B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BAD5DF-CFD6-4891-BD2E-3FBF17F82B62}"/>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814670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187A9-F731-4F05-9DFE-4DAA5974F06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B7E45C8-60AE-46DE-80AF-0A2B70AA127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E547B8F-FEB0-48E9-A7F6-588687BA211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74EDBBE-D039-451B-BEB1-EA15F18564A2}"/>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6" name="Marcador de pie de página 5">
            <a:extLst>
              <a:ext uri="{FF2B5EF4-FFF2-40B4-BE49-F238E27FC236}">
                <a16:creationId xmlns:a16="http://schemas.microsoft.com/office/drawing/2014/main" id="{51D5E170-A7C0-46C7-80F1-DDE6C2F250B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4EAE283-2DBA-4CCF-9811-1EF062F8999B}"/>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5394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F6708-1B74-492C-8575-45AAAD0F3E5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EEE1A0E-9624-443B-8255-08DDC334A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2379772-C50F-4E30-AA84-700AC6229F0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65F580A-A717-4B16-95B0-EB7321B80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3E714F1-A712-4CC5-8541-20A4904329F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54BFB60-1F11-4AF3-BC50-497BDFE4016A}"/>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8" name="Marcador de pie de página 7">
            <a:extLst>
              <a:ext uri="{FF2B5EF4-FFF2-40B4-BE49-F238E27FC236}">
                <a16:creationId xmlns:a16="http://schemas.microsoft.com/office/drawing/2014/main" id="{A8D62480-1734-42DB-AC1E-CF35BFDF676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19AA410-C8B4-42DC-9DE5-A9627140CC14}"/>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176234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9AC64-5037-4B7B-8050-634E581F73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9433299-3AAB-4DF3-9A26-92B32C732B2E}"/>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4" name="Marcador de pie de página 3">
            <a:extLst>
              <a:ext uri="{FF2B5EF4-FFF2-40B4-BE49-F238E27FC236}">
                <a16:creationId xmlns:a16="http://schemas.microsoft.com/office/drawing/2014/main" id="{6B3B17E2-876E-4D7E-82F9-166514FCDA8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EFC4AC-80BC-4F48-82BE-FB6A3401A860}"/>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25700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6F9BD0-5310-45AC-8271-C24B012E4301}"/>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3" name="Marcador de pie de página 2">
            <a:extLst>
              <a:ext uri="{FF2B5EF4-FFF2-40B4-BE49-F238E27FC236}">
                <a16:creationId xmlns:a16="http://schemas.microsoft.com/office/drawing/2014/main" id="{D699AC2A-B25A-46AE-93C7-33ABED73895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45ED058-D378-4492-B57A-12223770E6A3}"/>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5817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A9380-B343-4446-A692-D2667EF73E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9A65201-7593-45D8-AC65-2A039A46A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0013BF6-C166-42F9-AF21-35974150E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48BFB9A-3417-41CA-BE10-D2E90D86478A}"/>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6" name="Marcador de pie de página 5">
            <a:extLst>
              <a:ext uri="{FF2B5EF4-FFF2-40B4-BE49-F238E27FC236}">
                <a16:creationId xmlns:a16="http://schemas.microsoft.com/office/drawing/2014/main" id="{E7579D2D-4728-4344-AE01-93A5D52E52E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950744D-4CBA-4FCE-8E45-E6E05864A744}"/>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342274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A7A9F-D376-4CF6-9E88-070E5F406B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3F7552B-BF43-436B-8525-D8B10CC04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3DC66EA-1BB1-4CD4-931C-F284B3563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615A359-E5D5-456F-818C-5D84E1EC643D}"/>
              </a:ext>
            </a:extLst>
          </p:cNvPr>
          <p:cNvSpPr>
            <a:spLocks noGrp="1"/>
          </p:cNvSpPr>
          <p:nvPr>
            <p:ph type="dt" sz="half" idx="10"/>
          </p:nvPr>
        </p:nvSpPr>
        <p:spPr/>
        <p:txBody>
          <a:bodyPr/>
          <a:lstStyle/>
          <a:p>
            <a:fld id="{77B6C8DA-BD7B-456F-8FFB-36B514D77566}" type="datetimeFigureOut">
              <a:rPr lang="es-CO" smtClean="0"/>
              <a:t>8/02/2024</a:t>
            </a:fld>
            <a:endParaRPr lang="es-CO"/>
          </a:p>
        </p:txBody>
      </p:sp>
      <p:sp>
        <p:nvSpPr>
          <p:cNvPr id="6" name="Marcador de pie de página 5">
            <a:extLst>
              <a:ext uri="{FF2B5EF4-FFF2-40B4-BE49-F238E27FC236}">
                <a16:creationId xmlns:a16="http://schemas.microsoft.com/office/drawing/2014/main" id="{C39EA1B8-D633-42BE-8C95-14F61F01D2C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355EE69-01B2-4822-B125-7A804FF93594}"/>
              </a:ext>
            </a:extLst>
          </p:cNvPr>
          <p:cNvSpPr>
            <a:spLocks noGrp="1"/>
          </p:cNvSpPr>
          <p:nvPr>
            <p:ph type="sldNum" sz="quarter" idx="12"/>
          </p:nvPr>
        </p:nvSpPr>
        <p:spPr/>
        <p:txBody>
          <a:bodyPr/>
          <a:lstStyle/>
          <a:p>
            <a:fld id="{2DCD2922-E3EF-4291-B971-1BFA66174046}" type="slidenum">
              <a:rPr lang="es-CO" smtClean="0"/>
              <a:t>‹Nº›</a:t>
            </a:fld>
            <a:endParaRPr lang="es-CO"/>
          </a:p>
        </p:txBody>
      </p:sp>
    </p:spTree>
    <p:extLst>
      <p:ext uri="{BB962C8B-B14F-4D97-AF65-F5344CB8AC3E}">
        <p14:creationId xmlns:p14="http://schemas.microsoft.com/office/powerpoint/2010/main" val="354741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D9B768F-8BEF-43BA-A83D-DFFBF89AC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D2C16FE-323E-4A1E-AE51-D0F077F74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399B60-F283-408A-94AE-4D7152166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6C8DA-BD7B-456F-8FFB-36B514D77566}" type="datetimeFigureOut">
              <a:rPr lang="es-CO" smtClean="0"/>
              <a:t>8/02/2024</a:t>
            </a:fld>
            <a:endParaRPr lang="es-CO"/>
          </a:p>
        </p:txBody>
      </p:sp>
      <p:sp>
        <p:nvSpPr>
          <p:cNvPr id="5" name="Marcador de pie de página 4">
            <a:extLst>
              <a:ext uri="{FF2B5EF4-FFF2-40B4-BE49-F238E27FC236}">
                <a16:creationId xmlns:a16="http://schemas.microsoft.com/office/drawing/2014/main" id="{8AA36EAE-1E3C-4392-ADFA-27E944A8C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6C5C585-C202-48FB-86C2-80EA4332D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D2922-E3EF-4291-B971-1BFA66174046}" type="slidenum">
              <a:rPr lang="es-CO" smtClean="0"/>
              <a:t>‹Nº›</a:t>
            </a:fld>
            <a:endParaRPr lang="es-CO"/>
          </a:p>
        </p:txBody>
      </p:sp>
    </p:spTree>
    <p:extLst>
      <p:ext uri="{BB962C8B-B14F-4D97-AF65-F5344CB8AC3E}">
        <p14:creationId xmlns:p14="http://schemas.microsoft.com/office/powerpoint/2010/main" val="2169878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BC7A6-448F-45D2-A5FC-6715A78FF76A}"/>
              </a:ext>
            </a:extLst>
          </p:cNvPr>
          <p:cNvSpPr>
            <a:spLocks noGrp="1"/>
          </p:cNvSpPr>
          <p:nvPr>
            <p:ph type="ctrTitle"/>
          </p:nvPr>
        </p:nvSpPr>
        <p:spPr/>
        <p:txBody>
          <a:bodyPr/>
          <a:lstStyle/>
          <a:p>
            <a:r>
              <a:rPr lang="es-ES" dirty="0"/>
              <a:t>Presentación propuesta</a:t>
            </a:r>
            <a:endParaRPr lang="es-CO" dirty="0"/>
          </a:p>
        </p:txBody>
      </p:sp>
      <p:sp>
        <p:nvSpPr>
          <p:cNvPr id="3" name="Subtítulo 2">
            <a:extLst>
              <a:ext uri="{FF2B5EF4-FFF2-40B4-BE49-F238E27FC236}">
                <a16:creationId xmlns:a16="http://schemas.microsoft.com/office/drawing/2014/main" id="{B2D468D9-9D53-4E74-86CB-482040E5B494}"/>
              </a:ext>
            </a:extLst>
          </p:cNvPr>
          <p:cNvSpPr>
            <a:spLocks noGrp="1"/>
          </p:cNvSpPr>
          <p:nvPr>
            <p:ph type="subTitle" idx="1"/>
          </p:nvPr>
        </p:nvSpPr>
        <p:spPr/>
        <p:txBody>
          <a:bodyPr/>
          <a:lstStyle/>
          <a:p>
            <a:r>
              <a:rPr lang="es-ES" dirty="0"/>
              <a:t>Proyecto Aplicado en TIC 1</a:t>
            </a:r>
            <a:endParaRPr lang="es-CO" dirty="0"/>
          </a:p>
        </p:txBody>
      </p:sp>
    </p:spTree>
    <p:extLst>
      <p:ext uri="{BB962C8B-B14F-4D97-AF65-F5344CB8AC3E}">
        <p14:creationId xmlns:p14="http://schemas.microsoft.com/office/powerpoint/2010/main" val="59206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1B289-10EC-4E7E-B5E2-BB512FA4A66D}"/>
              </a:ext>
            </a:extLst>
          </p:cNvPr>
          <p:cNvSpPr>
            <a:spLocks noGrp="1"/>
          </p:cNvSpPr>
          <p:nvPr>
            <p:ph type="title"/>
          </p:nvPr>
        </p:nvSpPr>
        <p:spPr/>
        <p:txBody>
          <a:bodyPr/>
          <a:lstStyle/>
          <a:p>
            <a:r>
              <a:rPr lang="es-ES" dirty="0"/>
              <a:t>Redacción literaria y redacción científica</a:t>
            </a:r>
            <a:endParaRPr lang="es-CO" dirty="0"/>
          </a:p>
        </p:txBody>
      </p:sp>
      <p:sp>
        <p:nvSpPr>
          <p:cNvPr id="3" name="Marcador de contenido 2">
            <a:extLst>
              <a:ext uri="{FF2B5EF4-FFF2-40B4-BE49-F238E27FC236}">
                <a16:creationId xmlns:a16="http://schemas.microsoft.com/office/drawing/2014/main" id="{2BBAFC95-95BD-4FE0-A4FD-07C30F5751E2}"/>
              </a:ext>
            </a:extLst>
          </p:cNvPr>
          <p:cNvSpPr>
            <a:spLocks noGrp="1"/>
          </p:cNvSpPr>
          <p:nvPr>
            <p:ph idx="1"/>
          </p:nvPr>
        </p:nvSpPr>
        <p:spPr/>
        <p:txBody>
          <a:bodyPr>
            <a:normAutofit/>
          </a:bodyPr>
          <a:lstStyle/>
          <a:p>
            <a:r>
              <a:rPr lang="es-ES" dirty="0"/>
              <a:t>La redacción literaria tiene muchos y diversos propósitos:</a:t>
            </a:r>
          </a:p>
          <a:p>
            <a:pPr lvl="1"/>
            <a:r>
              <a:rPr lang="es-ES" sz="2800" dirty="0"/>
              <a:t> los poetas expresan sus sentimientos,</a:t>
            </a:r>
          </a:p>
          <a:p>
            <a:pPr lvl="1"/>
            <a:r>
              <a:rPr lang="es-ES" sz="2800" dirty="0"/>
              <a:t> los cuentistas nos entretienen con sus historias y </a:t>
            </a:r>
          </a:p>
          <a:p>
            <a:pPr lvl="1"/>
            <a:r>
              <a:rPr lang="es-ES" sz="2800" dirty="0"/>
              <a:t> los ensayistas analizan temas para expresar sus puntos de vista. </a:t>
            </a:r>
          </a:p>
          <a:p>
            <a:pPr marL="457211" lvl="1" indent="0">
              <a:buNone/>
            </a:pPr>
            <a:r>
              <a:rPr lang="es-ES" dirty="0"/>
              <a:t>Para alcanzar sus metas, estos autores utilizan metáforas, eufemismos, suspenso, vocabulario florido y varios otros recursos literarios.</a:t>
            </a:r>
          </a:p>
          <a:p>
            <a:r>
              <a:rPr lang="es-ES" dirty="0"/>
              <a:t>La redacción científica tiene </a:t>
            </a:r>
            <a:r>
              <a:rPr lang="es-ES" b="1" dirty="0"/>
              <a:t>un sólo propósito</a:t>
            </a:r>
            <a:r>
              <a:rPr lang="es-ES" dirty="0"/>
              <a:t>:  informar el resultado de una investigación. </a:t>
            </a:r>
          </a:p>
        </p:txBody>
      </p:sp>
    </p:spTree>
    <p:extLst>
      <p:ext uri="{BB962C8B-B14F-4D97-AF65-F5344CB8AC3E}">
        <p14:creationId xmlns:p14="http://schemas.microsoft.com/office/powerpoint/2010/main" val="85270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1DDAD-0577-4519-ACB1-65E73BE3D58A}"/>
              </a:ext>
            </a:extLst>
          </p:cNvPr>
          <p:cNvSpPr>
            <a:spLocks noGrp="1"/>
          </p:cNvSpPr>
          <p:nvPr>
            <p:ph type="title"/>
          </p:nvPr>
        </p:nvSpPr>
        <p:spPr/>
        <p:txBody>
          <a:bodyPr/>
          <a:lstStyle/>
          <a:p>
            <a:r>
              <a:rPr lang="es-ES" dirty="0"/>
              <a:t>¿Cómo escribir?</a:t>
            </a:r>
            <a:endParaRPr lang="es-CO" dirty="0"/>
          </a:p>
        </p:txBody>
      </p:sp>
      <p:sp>
        <p:nvSpPr>
          <p:cNvPr id="3" name="Marcador de contenido 2">
            <a:extLst>
              <a:ext uri="{FF2B5EF4-FFF2-40B4-BE49-F238E27FC236}">
                <a16:creationId xmlns:a16="http://schemas.microsoft.com/office/drawing/2014/main" id="{FB529A73-69CE-422A-A0FC-88D081A479FB}"/>
              </a:ext>
            </a:extLst>
          </p:cNvPr>
          <p:cNvSpPr>
            <a:spLocks noGrp="1"/>
          </p:cNvSpPr>
          <p:nvPr>
            <p:ph idx="1"/>
          </p:nvPr>
        </p:nvSpPr>
        <p:spPr/>
        <p:txBody>
          <a:bodyPr>
            <a:normAutofit/>
          </a:bodyPr>
          <a:lstStyle/>
          <a:p>
            <a:r>
              <a:rPr lang="es-ES" dirty="0"/>
              <a:t>A escribir se aprende escribiendo</a:t>
            </a:r>
          </a:p>
          <a:p>
            <a:r>
              <a:rPr lang="es-ES" dirty="0"/>
              <a:t>Práctica, práctica, práctica </a:t>
            </a:r>
          </a:p>
          <a:p>
            <a:r>
              <a:rPr lang="es-ES" dirty="0"/>
              <a:t>Elegir un buen modelo </a:t>
            </a:r>
          </a:p>
          <a:p>
            <a:r>
              <a:rPr lang="es-ES" dirty="0"/>
              <a:t>Estudiar buenos ejemplos </a:t>
            </a:r>
          </a:p>
          <a:p>
            <a:r>
              <a:rPr lang="es-ES" dirty="0"/>
              <a:t>Se te va a juzgar por lo que escribas </a:t>
            </a:r>
          </a:p>
          <a:p>
            <a:pPr lvl="1"/>
            <a:r>
              <a:rPr lang="es-ES" dirty="0"/>
              <a:t>Contenido </a:t>
            </a:r>
          </a:p>
          <a:p>
            <a:pPr lvl="1"/>
            <a:r>
              <a:rPr lang="es-ES" dirty="0"/>
              <a:t>Estructura </a:t>
            </a:r>
          </a:p>
          <a:p>
            <a:pPr lvl="1"/>
            <a:r>
              <a:rPr lang="es-ES" dirty="0"/>
              <a:t>Estilo</a:t>
            </a:r>
          </a:p>
          <a:p>
            <a:pPr lvl="1"/>
            <a:endParaRPr lang="es-ES" dirty="0"/>
          </a:p>
        </p:txBody>
      </p:sp>
      <p:pic>
        <p:nvPicPr>
          <p:cNvPr id="1026" name="Picture 2" descr="Ejercicios de grafomotricidad para aprender a escribir - Ejercicios de  grafomoticidad (A partir de los 3 años)">
            <a:extLst>
              <a:ext uri="{FF2B5EF4-FFF2-40B4-BE49-F238E27FC236}">
                <a16:creationId xmlns:a16="http://schemas.microsoft.com/office/drawing/2014/main" id="{B1EF7383-EB74-4508-B556-99BA50D19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387" y="413067"/>
            <a:ext cx="5398309" cy="282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83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1B289-10EC-4E7E-B5E2-BB512FA4A66D}"/>
              </a:ext>
            </a:extLst>
          </p:cNvPr>
          <p:cNvSpPr>
            <a:spLocks noGrp="1"/>
          </p:cNvSpPr>
          <p:nvPr>
            <p:ph type="title"/>
          </p:nvPr>
        </p:nvSpPr>
        <p:spPr/>
        <p:txBody>
          <a:bodyPr/>
          <a:lstStyle/>
          <a:p>
            <a:r>
              <a:rPr lang="es-ES" dirty="0"/>
              <a:t>¿Cómo Escribir?</a:t>
            </a:r>
            <a:endParaRPr lang="es-CO" dirty="0"/>
          </a:p>
        </p:txBody>
      </p:sp>
      <p:sp>
        <p:nvSpPr>
          <p:cNvPr id="3" name="Marcador de contenido 2">
            <a:extLst>
              <a:ext uri="{FF2B5EF4-FFF2-40B4-BE49-F238E27FC236}">
                <a16:creationId xmlns:a16="http://schemas.microsoft.com/office/drawing/2014/main" id="{2BBAFC95-95BD-4FE0-A4FD-07C30F5751E2}"/>
              </a:ext>
            </a:extLst>
          </p:cNvPr>
          <p:cNvSpPr>
            <a:spLocks noGrp="1"/>
          </p:cNvSpPr>
          <p:nvPr>
            <p:ph idx="1"/>
          </p:nvPr>
        </p:nvSpPr>
        <p:spPr/>
        <p:txBody>
          <a:bodyPr>
            <a:noAutofit/>
          </a:bodyPr>
          <a:lstStyle/>
          <a:p>
            <a:r>
              <a:rPr lang="es-ES" sz="2600" dirty="0"/>
              <a:t>Para escribir un buen artículo no tienes que nacer con un don o con una habilidad creativa especial, es una destreza que puedes aprender : </a:t>
            </a:r>
          </a:p>
          <a:p>
            <a:pPr lvl="1"/>
            <a:r>
              <a:rPr lang="es-ES" sz="2600" b="1" dirty="0"/>
              <a:t>Dominar el idioma</a:t>
            </a:r>
            <a:r>
              <a:rPr lang="es-ES" sz="2600" dirty="0"/>
              <a:t>: tienes que saber </a:t>
            </a:r>
          </a:p>
          <a:p>
            <a:pPr marL="1368285" lvl="2" indent="-453862">
              <a:buFont typeface="+mj-lt"/>
              <a:buAutoNum type="alphaLcParenR"/>
            </a:pPr>
            <a:r>
              <a:rPr lang="es-ES" sz="2400" dirty="0"/>
              <a:t>Escribir oraciones completas y coherentes</a:t>
            </a:r>
          </a:p>
          <a:p>
            <a:pPr marL="1368285" lvl="2" indent="-453862">
              <a:buFont typeface="+mj-lt"/>
              <a:buAutoNum type="alphaLcParenR"/>
            </a:pPr>
            <a:r>
              <a:rPr lang="es-ES" sz="2400" dirty="0"/>
              <a:t>Construir párrafos que lleven al lector lógicamente de un tema al próximo</a:t>
            </a:r>
          </a:p>
          <a:p>
            <a:pPr marL="1368285" lvl="2" indent="-453862">
              <a:buFont typeface="+mj-lt"/>
              <a:buAutoNum type="alphaLcParenR"/>
            </a:pPr>
            <a:r>
              <a:rPr lang="es-ES" sz="2400" dirty="0"/>
              <a:t>Usar con destreza las palabras y los signos de puntuación para producir texto sencillo, claro y fácil de entender. </a:t>
            </a:r>
          </a:p>
          <a:p>
            <a:pPr marL="914422" lvl="2" indent="0">
              <a:buNone/>
            </a:pPr>
            <a:r>
              <a:rPr lang="es-ES" sz="2400" dirty="0"/>
              <a:t>Si te expresas mal tendrás muchos contratiempos con los evaluadores, los editores y los lectores de tus artículos. </a:t>
            </a:r>
          </a:p>
        </p:txBody>
      </p:sp>
    </p:spTree>
    <p:extLst>
      <p:ext uri="{BB962C8B-B14F-4D97-AF65-F5344CB8AC3E}">
        <p14:creationId xmlns:p14="http://schemas.microsoft.com/office/powerpoint/2010/main" val="44159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1B289-10EC-4E7E-B5E2-BB512FA4A66D}"/>
              </a:ext>
            </a:extLst>
          </p:cNvPr>
          <p:cNvSpPr>
            <a:spLocks noGrp="1"/>
          </p:cNvSpPr>
          <p:nvPr>
            <p:ph type="title"/>
          </p:nvPr>
        </p:nvSpPr>
        <p:spPr/>
        <p:txBody>
          <a:bodyPr/>
          <a:lstStyle/>
          <a:p>
            <a:r>
              <a:rPr lang="es-ES" dirty="0"/>
              <a:t>¿Cómo Escribir?</a:t>
            </a:r>
            <a:endParaRPr lang="es-CO" dirty="0"/>
          </a:p>
        </p:txBody>
      </p:sp>
      <p:sp>
        <p:nvSpPr>
          <p:cNvPr id="3" name="Marcador de contenido 2">
            <a:extLst>
              <a:ext uri="{FF2B5EF4-FFF2-40B4-BE49-F238E27FC236}">
                <a16:creationId xmlns:a16="http://schemas.microsoft.com/office/drawing/2014/main" id="{2BBAFC95-95BD-4FE0-A4FD-07C30F5751E2}"/>
              </a:ext>
            </a:extLst>
          </p:cNvPr>
          <p:cNvSpPr>
            <a:spLocks noGrp="1"/>
          </p:cNvSpPr>
          <p:nvPr>
            <p:ph idx="1"/>
          </p:nvPr>
        </p:nvSpPr>
        <p:spPr/>
        <p:txBody>
          <a:bodyPr>
            <a:noAutofit/>
          </a:bodyPr>
          <a:lstStyle/>
          <a:p>
            <a:r>
              <a:rPr lang="es-ES" sz="3000" b="1" dirty="0"/>
              <a:t>Enfocarte en el trabajo</a:t>
            </a:r>
            <a:r>
              <a:rPr lang="es-ES" sz="3000" dirty="0"/>
              <a:t>: debes: </a:t>
            </a:r>
          </a:p>
          <a:p>
            <a:pPr marL="911074" lvl="1" indent="-453862">
              <a:buFont typeface="+mj-lt"/>
              <a:buAutoNum type="alphaLcParenR"/>
            </a:pPr>
            <a:r>
              <a:rPr lang="es-ES" sz="2600" dirty="0"/>
              <a:t>Establecer un plan de trabajo con fechas para comenzar y terminar el artículo. </a:t>
            </a:r>
          </a:p>
          <a:p>
            <a:pPr marL="911074" lvl="1" indent="-453862">
              <a:buFont typeface="+mj-lt"/>
              <a:buAutoNum type="alphaLcParenR"/>
            </a:pPr>
            <a:r>
              <a:rPr lang="es-ES" sz="2600" dirty="0"/>
              <a:t>Reserva tiempo para escribir y escribe; no busques excusas para posponer el trabajo. </a:t>
            </a:r>
          </a:p>
          <a:p>
            <a:pPr marL="911074" lvl="1" indent="-453862">
              <a:buFont typeface="+mj-lt"/>
              <a:buAutoNum type="alphaLcParenR"/>
            </a:pPr>
            <a:r>
              <a:rPr lang="es-ES" sz="2600" dirty="0"/>
              <a:t>Oblígate a cumplir con tus metas y termina el artículo según pautado. </a:t>
            </a:r>
          </a:p>
          <a:p>
            <a:pPr marL="457211" lvl="1" indent="0">
              <a:buNone/>
            </a:pPr>
            <a:endParaRPr lang="es-ES" sz="2600" dirty="0"/>
          </a:p>
          <a:p>
            <a:r>
              <a:rPr lang="es-ES" sz="3000" b="1" dirty="0"/>
              <a:t>Dedicarle tiempo a la revisión del manuscrito</a:t>
            </a:r>
            <a:r>
              <a:rPr lang="es-ES" sz="3000" dirty="0"/>
              <a:t>: tienes que d</a:t>
            </a:r>
            <a:r>
              <a:rPr lang="es-ES" sz="2600" dirty="0"/>
              <a:t>edicarle tiempo suficiente a la redacción y corrección del manuscrito. Los artículos efectivos no se escriben apresuradamente; la redacción efectiva es producto de una escritura y revisión cuidadosa, pausada y constante.</a:t>
            </a:r>
          </a:p>
          <a:p>
            <a:pPr lvl="1"/>
            <a:endParaRPr lang="es-CO" sz="2600" dirty="0"/>
          </a:p>
        </p:txBody>
      </p:sp>
    </p:spTree>
    <p:extLst>
      <p:ext uri="{BB962C8B-B14F-4D97-AF65-F5344CB8AC3E}">
        <p14:creationId xmlns:p14="http://schemas.microsoft.com/office/powerpoint/2010/main" val="263129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1B289-10EC-4E7E-B5E2-BB512FA4A66D}"/>
              </a:ext>
            </a:extLst>
          </p:cNvPr>
          <p:cNvSpPr>
            <a:spLocks noGrp="1"/>
          </p:cNvSpPr>
          <p:nvPr>
            <p:ph type="title"/>
          </p:nvPr>
        </p:nvSpPr>
        <p:spPr/>
        <p:txBody>
          <a:bodyPr/>
          <a:lstStyle/>
          <a:p>
            <a:r>
              <a:rPr lang="es-ES" dirty="0"/>
              <a:t>¿Cómo Escribir?</a:t>
            </a:r>
            <a:endParaRPr lang="es-CO" dirty="0"/>
          </a:p>
        </p:txBody>
      </p:sp>
      <p:sp>
        <p:nvSpPr>
          <p:cNvPr id="3" name="Marcador de contenido 2">
            <a:extLst>
              <a:ext uri="{FF2B5EF4-FFF2-40B4-BE49-F238E27FC236}">
                <a16:creationId xmlns:a16="http://schemas.microsoft.com/office/drawing/2014/main" id="{2BBAFC95-95BD-4FE0-A4FD-07C30F5751E2}"/>
              </a:ext>
            </a:extLst>
          </p:cNvPr>
          <p:cNvSpPr>
            <a:spLocks noGrp="1"/>
          </p:cNvSpPr>
          <p:nvPr>
            <p:ph idx="1"/>
          </p:nvPr>
        </p:nvSpPr>
        <p:spPr>
          <a:xfrm>
            <a:off x="471686" y="1425870"/>
            <a:ext cx="4734604" cy="4251960"/>
          </a:xfrm>
        </p:spPr>
        <p:txBody>
          <a:bodyPr>
            <a:noAutofit/>
          </a:bodyPr>
          <a:lstStyle/>
          <a:p>
            <a:r>
              <a:rPr lang="es-ES" sz="3000" dirty="0"/>
              <a:t>Entender y aplicar los principios fundamentales de la redacción de un artículo</a:t>
            </a:r>
          </a:p>
          <a:p>
            <a:pPr marL="911074" lvl="1" indent="-453862">
              <a:buFont typeface="+mj-lt"/>
              <a:buAutoNum type="alphaLcParenR"/>
            </a:pPr>
            <a:r>
              <a:rPr lang="es-ES" sz="2600" dirty="0"/>
              <a:t>Escribir con precisión</a:t>
            </a:r>
          </a:p>
          <a:p>
            <a:pPr marL="911074" lvl="1" indent="-453862">
              <a:buFont typeface="+mj-lt"/>
              <a:buAutoNum type="alphaLcParenR"/>
            </a:pPr>
            <a:r>
              <a:rPr lang="es-ES" sz="2600" dirty="0"/>
              <a:t>Escribir con claridad </a:t>
            </a:r>
          </a:p>
          <a:p>
            <a:pPr marL="911074" lvl="1" indent="-453862">
              <a:buFont typeface="+mj-lt"/>
              <a:buAutoNum type="alphaLcParenR"/>
            </a:pPr>
            <a:r>
              <a:rPr lang="es-ES" sz="2600" dirty="0"/>
              <a:t>Escribir con brevedad. </a:t>
            </a:r>
            <a:endParaRPr lang="es-CO" sz="2600" dirty="0"/>
          </a:p>
        </p:txBody>
      </p:sp>
      <p:pic>
        <p:nvPicPr>
          <p:cNvPr id="4" name="Imagen 3">
            <a:extLst>
              <a:ext uri="{FF2B5EF4-FFF2-40B4-BE49-F238E27FC236}">
                <a16:creationId xmlns:a16="http://schemas.microsoft.com/office/drawing/2014/main" id="{A61FAD0F-9099-4A57-8C8D-7185381155BD}"/>
              </a:ext>
            </a:extLst>
          </p:cNvPr>
          <p:cNvPicPr>
            <a:picLocks noChangeAspect="1"/>
          </p:cNvPicPr>
          <p:nvPr/>
        </p:nvPicPr>
        <p:blipFill>
          <a:blip r:embed="rId2"/>
          <a:stretch>
            <a:fillRect/>
          </a:stretch>
        </p:blipFill>
        <p:spPr>
          <a:xfrm>
            <a:off x="6156270" y="264597"/>
            <a:ext cx="5317836" cy="3538778"/>
          </a:xfrm>
          <a:prstGeom prst="rect">
            <a:avLst/>
          </a:prstGeom>
        </p:spPr>
      </p:pic>
    </p:spTree>
    <p:extLst>
      <p:ext uri="{BB962C8B-B14F-4D97-AF65-F5344CB8AC3E}">
        <p14:creationId xmlns:p14="http://schemas.microsoft.com/office/powerpoint/2010/main" val="41995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6655D-B151-4201-B655-0332435D7FC8}"/>
              </a:ext>
            </a:extLst>
          </p:cNvPr>
          <p:cNvSpPr>
            <a:spLocks noGrp="1"/>
          </p:cNvSpPr>
          <p:nvPr>
            <p:ph type="title"/>
          </p:nvPr>
        </p:nvSpPr>
        <p:spPr/>
        <p:txBody>
          <a:bodyPr/>
          <a:lstStyle/>
          <a:p>
            <a:r>
              <a:rPr lang="es-ES" dirty="0"/>
              <a:t>Características de la escritura científica</a:t>
            </a:r>
            <a:endParaRPr lang="es-CO" dirty="0"/>
          </a:p>
        </p:txBody>
      </p:sp>
      <p:sp>
        <p:nvSpPr>
          <p:cNvPr id="3" name="Marcador de contenido 2">
            <a:extLst>
              <a:ext uri="{FF2B5EF4-FFF2-40B4-BE49-F238E27FC236}">
                <a16:creationId xmlns:a16="http://schemas.microsoft.com/office/drawing/2014/main" id="{98330BE7-7CA8-4437-B5DB-EF748D1E29B9}"/>
              </a:ext>
            </a:extLst>
          </p:cNvPr>
          <p:cNvSpPr>
            <a:spLocks noGrp="1"/>
          </p:cNvSpPr>
          <p:nvPr>
            <p:ph idx="1"/>
          </p:nvPr>
        </p:nvSpPr>
        <p:spPr/>
        <p:txBody>
          <a:bodyPr>
            <a:normAutofit lnSpcReduction="10000"/>
          </a:bodyPr>
          <a:lstStyle/>
          <a:p>
            <a:r>
              <a:rPr lang="es-ES" dirty="0"/>
              <a:t>La </a:t>
            </a:r>
            <a:r>
              <a:rPr lang="es-ES" b="1" dirty="0"/>
              <a:t>precisión</a:t>
            </a:r>
            <a:r>
              <a:rPr lang="es-ES" dirty="0"/>
              <a:t> se consigue utilizando la palabra que expresa exactamente lo que se quiere decir, evitando expresiones coloquiales, palabras comodín que diluyen el significado. En lugar de decir “hacer un informe” podemos utilizar “redactar un informe”. </a:t>
            </a:r>
          </a:p>
          <a:p>
            <a:r>
              <a:rPr lang="es-ES" dirty="0"/>
              <a:t>La </a:t>
            </a:r>
            <a:r>
              <a:rPr lang="es-ES" b="1" dirty="0"/>
              <a:t>claridad</a:t>
            </a:r>
            <a:r>
              <a:rPr lang="es-ES" dirty="0"/>
              <a:t> es importante si queremos que el texto se entienda perfectamente. Por tanto, es conveniente huir de un lenguaje oscuro y ampuloso que oculte las ideas principales del autor, en beneficio de una redacción clara y directa, preferiblemente en voz activa, y siguiendo un orden lógico. </a:t>
            </a:r>
          </a:p>
          <a:p>
            <a:r>
              <a:rPr lang="es-ES" dirty="0"/>
              <a:t>La </a:t>
            </a:r>
            <a:r>
              <a:rPr lang="es-ES" b="1" dirty="0"/>
              <a:t>brevedad</a:t>
            </a:r>
            <a:r>
              <a:rPr lang="es-ES" dirty="0"/>
              <a:t> en la expresión de la información, diciendo únicamente lo que necesita ser dicho. </a:t>
            </a:r>
            <a:endParaRPr lang="es-CO" dirty="0"/>
          </a:p>
        </p:txBody>
      </p:sp>
    </p:spTree>
    <p:extLst>
      <p:ext uri="{BB962C8B-B14F-4D97-AF65-F5344CB8AC3E}">
        <p14:creationId xmlns:p14="http://schemas.microsoft.com/office/powerpoint/2010/main" val="372886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8E291-01D3-4382-B3D2-2F3A6CB8FE18}"/>
              </a:ext>
            </a:extLst>
          </p:cNvPr>
          <p:cNvSpPr>
            <a:spLocks noGrp="1"/>
          </p:cNvSpPr>
          <p:nvPr>
            <p:ph type="title"/>
          </p:nvPr>
        </p:nvSpPr>
        <p:spPr/>
        <p:txBody>
          <a:bodyPr/>
          <a:lstStyle/>
          <a:p>
            <a:r>
              <a:rPr lang="es-ES" dirty="0"/>
              <a:t>Brevedad</a:t>
            </a:r>
            <a:endParaRPr lang="es-CO" dirty="0"/>
          </a:p>
        </p:txBody>
      </p:sp>
      <p:sp>
        <p:nvSpPr>
          <p:cNvPr id="3" name="Marcador de contenido 2">
            <a:extLst>
              <a:ext uri="{FF2B5EF4-FFF2-40B4-BE49-F238E27FC236}">
                <a16:creationId xmlns:a16="http://schemas.microsoft.com/office/drawing/2014/main" id="{5C722347-04F1-4B3C-A422-45DCAB9EF480}"/>
              </a:ext>
            </a:extLst>
          </p:cNvPr>
          <p:cNvSpPr>
            <a:spLocks noGrp="1"/>
          </p:cNvSpPr>
          <p:nvPr>
            <p:ph idx="1"/>
          </p:nvPr>
        </p:nvSpPr>
        <p:spPr>
          <a:xfrm>
            <a:off x="365842" y="1280160"/>
            <a:ext cx="6060925" cy="4715691"/>
          </a:xfrm>
        </p:spPr>
        <p:txBody>
          <a:bodyPr/>
          <a:lstStyle/>
          <a:p>
            <a:r>
              <a:rPr lang="es-ES" dirty="0"/>
              <a:t>Significa incluir sólo información pertinente al contenido del artículo y comunicar dicha información usando el menor número posible de palabras. </a:t>
            </a:r>
          </a:p>
          <a:p>
            <a:pPr lvl="1"/>
            <a:r>
              <a:rPr lang="es-ES" sz="2600" dirty="0"/>
              <a:t>el texto innecesario desvía la atención del lector y afecta la claridad del mensaje.</a:t>
            </a:r>
          </a:p>
          <a:p>
            <a:pPr lvl="1"/>
            <a:r>
              <a:rPr lang="es-ES" sz="2600" dirty="0"/>
              <a:t>la publicación científica es costosa y cada palabra innecesaria aumenta el costo del artículo.</a:t>
            </a:r>
          </a:p>
          <a:p>
            <a:pPr marL="0" indent="0">
              <a:buNone/>
            </a:pPr>
            <a:endParaRPr lang="es-CO" dirty="0"/>
          </a:p>
        </p:txBody>
      </p:sp>
      <p:pic>
        <p:nvPicPr>
          <p:cNvPr id="1028" name="Picture 4" descr="Antón Chéjov: La brevedad es la hermana del talento....">
            <a:extLst>
              <a:ext uri="{FF2B5EF4-FFF2-40B4-BE49-F238E27FC236}">
                <a16:creationId xmlns:a16="http://schemas.microsoft.com/office/drawing/2014/main" id="{77375984-4A82-4754-91BF-A5ABAE043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9922" y="2040244"/>
            <a:ext cx="4473465" cy="210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75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343DA-3729-4D8C-BC89-380057BAFE5B}"/>
              </a:ext>
            </a:extLst>
          </p:cNvPr>
          <p:cNvSpPr>
            <a:spLocks noGrp="1"/>
          </p:cNvSpPr>
          <p:nvPr>
            <p:ph type="title"/>
          </p:nvPr>
        </p:nvSpPr>
        <p:spPr/>
        <p:txBody>
          <a:bodyPr/>
          <a:lstStyle/>
          <a:p>
            <a:r>
              <a:rPr lang="es-ES" dirty="0"/>
              <a:t>Claridad</a:t>
            </a:r>
            <a:endParaRPr lang="es-CO" dirty="0"/>
          </a:p>
        </p:txBody>
      </p:sp>
      <p:sp>
        <p:nvSpPr>
          <p:cNvPr id="3" name="Marcador de contenido 2">
            <a:extLst>
              <a:ext uri="{FF2B5EF4-FFF2-40B4-BE49-F238E27FC236}">
                <a16:creationId xmlns:a16="http://schemas.microsoft.com/office/drawing/2014/main" id="{AF8A2B15-106F-4D2C-A97F-59C664C6D400}"/>
              </a:ext>
            </a:extLst>
          </p:cNvPr>
          <p:cNvSpPr>
            <a:spLocks noGrp="1"/>
          </p:cNvSpPr>
          <p:nvPr>
            <p:ph idx="1"/>
          </p:nvPr>
        </p:nvSpPr>
        <p:spPr>
          <a:xfrm>
            <a:off x="471686" y="1303276"/>
            <a:ext cx="6274583" cy="4363792"/>
          </a:xfrm>
        </p:spPr>
        <p:txBody>
          <a:bodyPr>
            <a:normAutofit/>
          </a:bodyPr>
          <a:lstStyle/>
          <a:p>
            <a:r>
              <a:rPr lang="es-ES" dirty="0"/>
              <a:t>Significa que el texto se lee y se entiende rápidamente. </a:t>
            </a:r>
          </a:p>
          <a:p>
            <a:r>
              <a:rPr lang="es-ES" dirty="0"/>
              <a:t>El artículo es fácil de entender cuando: </a:t>
            </a:r>
          </a:p>
          <a:p>
            <a:pPr marL="453862" indent="-453862">
              <a:buFont typeface="+mj-lt"/>
              <a:buAutoNum type="alphaLcParenR"/>
            </a:pPr>
            <a:r>
              <a:rPr lang="es-ES" dirty="0"/>
              <a:t>El lenguaje es sencillo</a:t>
            </a:r>
          </a:p>
          <a:p>
            <a:pPr marL="453862" indent="-453862">
              <a:buFont typeface="+mj-lt"/>
              <a:buAutoNum type="alphaLcParenR"/>
            </a:pPr>
            <a:r>
              <a:rPr lang="es-ES" dirty="0"/>
              <a:t>Las oraciones están bien construidas </a:t>
            </a:r>
          </a:p>
          <a:p>
            <a:pPr marL="453862" indent="-453862">
              <a:buFont typeface="+mj-lt"/>
              <a:buAutoNum type="alphaLcParenR"/>
            </a:pPr>
            <a:r>
              <a:rPr lang="es-ES" dirty="0"/>
              <a:t>Cada párrafo desarrolla su tema siguiendo un orden lógico. </a:t>
            </a:r>
          </a:p>
        </p:txBody>
      </p:sp>
      <p:pic>
        <p:nvPicPr>
          <p:cNvPr id="3074" name="Picture 2" descr="Te falta claridad mental?">
            <a:extLst>
              <a:ext uri="{FF2B5EF4-FFF2-40B4-BE49-F238E27FC236}">
                <a16:creationId xmlns:a16="http://schemas.microsoft.com/office/drawing/2014/main" id="{C9B41BC2-B4C3-4C90-8D89-93380463E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522" y="1694322"/>
            <a:ext cx="4534693" cy="311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1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E3D62-F533-49F3-A385-AECB0158DF9C}"/>
              </a:ext>
            </a:extLst>
          </p:cNvPr>
          <p:cNvSpPr>
            <a:spLocks noGrp="1"/>
          </p:cNvSpPr>
          <p:nvPr>
            <p:ph type="title"/>
          </p:nvPr>
        </p:nvSpPr>
        <p:spPr/>
        <p:txBody>
          <a:bodyPr/>
          <a:lstStyle/>
          <a:p>
            <a:r>
              <a:rPr lang="es-ES" dirty="0"/>
              <a:t>Precisión</a:t>
            </a:r>
            <a:endParaRPr lang="es-CO" dirty="0"/>
          </a:p>
        </p:txBody>
      </p:sp>
      <p:sp>
        <p:nvSpPr>
          <p:cNvPr id="3" name="Marcador de contenido 2">
            <a:extLst>
              <a:ext uri="{FF2B5EF4-FFF2-40B4-BE49-F238E27FC236}">
                <a16:creationId xmlns:a16="http://schemas.microsoft.com/office/drawing/2014/main" id="{138AFF1B-A1A0-4A03-A03A-9255CC9DA60D}"/>
              </a:ext>
            </a:extLst>
          </p:cNvPr>
          <p:cNvSpPr>
            <a:spLocks noGrp="1"/>
          </p:cNvSpPr>
          <p:nvPr>
            <p:ph idx="1"/>
          </p:nvPr>
        </p:nvSpPr>
        <p:spPr>
          <a:xfrm>
            <a:off x="624923" y="1524000"/>
            <a:ext cx="5577757" cy="4968875"/>
          </a:xfrm>
        </p:spPr>
        <p:txBody>
          <a:bodyPr>
            <a:normAutofit fontScale="92500" lnSpcReduction="10000"/>
          </a:bodyPr>
          <a:lstStyle/>
          <a:p>
            <a:r>
              <a:rPr lang="es-ES" dirty="0"/>
              <a:t>Significa usar las palabras que comunican exactamente lo que quieres decir. </a:t>
            </a:r>
          </a:p>
          <a:p>
            <a:r>
              <a:rPr lang="es-ES" dirty="0"/>
              <a:t>El lector no puede levantar la mano para aclarar sus dudas, ni mucho menos leer la mente del autor; para escribir con precisión tienes que escribir para el lector.</a:t>
            </a:r>
          </a:p>
          <a:p>
            <a:r>
              <a:rPr lang="es-ES" dirty="0"/>
              <a:t>El uso de algunos términos ambiguos es aceptable si escribes sólo para especialistas, pero es inaceptable si el artículo tiene una audiencia más amplia. </a:t>
            </a:r>
            <a:endParaRPr lang="es-CO" dirty="0"/>
          </a:p>
        </p:txBody>
      </p:sp>
      <p:sp>
        <p:nvSpPr>
          <p:cNvPr id="4" name="CuadroTexto 3">
            <a:extLst>
              <a:ext uri="{FF2B5EF4-FFF2-40B4-BE49-F238E27FC236}">
                <a16:creationId xmlns:a16="http://schemas.microsoft.com/office/drawing/2014/main" id="{73AE1BE2-7C23-4620-B472-CDD2E5638EDA}"/>
              </a:ext>
            </a:extLst>
          </p:cNvPr>
          <p:cNvSpPr txBox="1"/>
          <p:nvPr/>
        </p:nvSpPr>
        <p:spPr>
          <a:xfrm>
            <a:off x="6096000" y="195259"/>
            <a:ext cx="4771388" cy="418256"/>
          </a:xfrm>
          <a:prstGeom prst="rect">
            <a:avLst/>
          </a:prstGeom>
          <a:noFill/>
        </p:spPr>
        <p:txBody>
          <a:bodyPr wrap="square" rtlCol="0">
            <a:spAutoFit/>
          </a:bodyPr>
          <a:lstStyle/>
          <a:p>
            <a:r>
              <a:rPr lang="es-419" sz="2118" dirty="0"/>
              <a:t>Cinco Claves para Escribir con </a:t>
            </a:r>
            <a:r>
              <a:rPr lang="es-419" sz="2118" b="1" dirty="0"/>
              <a:t>Precisión</a:t>
            </a:r>
          </a:p>
        </p:txBody>
      </p:sp>
      <p:graphicFrame>
        <p:nvGraphicFramePr>
          <p:cNvPr id="5" name="Diagrama 4">
            <a:extLst>
              <a:ext uri="{FF2B5EF4-FFF2-40B4-BE49-F238E27FC236}">
                <a16:creationId xmlns:a16="http://schemas.microsoft.com/office/drawing/2014/main" id="{B0FAFC79-10B4-4C00-8DCF-AEB8F5EF9F32}"/>
              </a:ext>
            </a:extLst>
          </p:cNvPr>
          <p:cNvGraphicFramePr/>
          <p:nvPr>
            <p:extLst>
              <p:ext uri="{D42A27DB-BD31-4B8C-83A1-F6EECF244321}">
                <p14:modId xmlns:p14="http://schemas.microsoft.com/office/powerpoint/2010/main" val="4082724804"/>
              </p:ext>
            </p:extLst>
          </p:nvPr>
        </p:nvGraphicFramePr>
        <p:xfrm>
          <a:off x="3923863" y="783381"/>
          <a:ext cx="8128000" cy="5915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10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A767F-FD11-4537-B239-2CC19D1A6FEC}"/>
              </a:ext>
            </a:extLst>
          </p:cNvPr>
          <p:cNvSpPr>
            <a:spLocks noGrp="1"/>
          </p:cNvSpPr>
          <p:nvPr>
            <p:ph type="title"/>
          </p:nvPr>
        </p:nvSpPr>
        <p:spPr/>
        <p:txBody>
          <a:bodyPr/>
          <a:lstStyle/>
          <a:p>
            <a:r>
              <a:rPr lang="es-ES" b="1" dirty="0"/>
              <a:t>Formalidad</a:t>
            </a:r>
            <a:endParaRPr lang="es-CO" dirty="0"/>
          </a:p>
        </p:txBody>
      </p:sp>
      <p:sp>
        <p:nvSpPr>
          <p:cNvPr id="3" name="Marcador de contenido 2">
            <a:extLst>
              <a:ext uri="{FF2B5EF4-FFF2-40B4-BE49-F238E27FC236}">
                <a16:creationId xmlns:a16="http://schemas.microsoft.com/office/drawing/2014/main" id="{5258C436-B013-44EB-9CE4-9584A2C0C66E}"/>
              </a:ext>
            </a:extLst>
          </p:cNvPr>
          <p:cNvSpPr>
            <a:spLocks noGrp="1"/>
          </p:cNvSpPr>
          <p:nvPr>
            <p:ph idx="1"/>
          </p:nvPr>
        </p:nvSpPr>
        <p:spPr/>
        <p:txBody>
          <a:bodyPr>
            <a:normAutofit/>
          </a:bodyPr>
          <a:lstStyle/>
          <a:p>
            <a:r>
              <a:rPr lang="es-ES" dirty="0"/>
              <a:t>Significa emplear el idioma al nivel adecuado para este tipo de comunicación. </a:t>
            </a:r>
          </a:p>
          <a:p>
            <a:r>
              <a:rPr lang="es-ES" dirty="0"/>
              <a:t>El artículo científico se redacta con un lenguaje libre de palabras y giros típicos de la conversación cotidiana: </a:t>
            </a:r>
          </a:p>
          <a:p>
            <a:pPr lvl="1"/>
            <a:r>
              <a:rPr lang="es-ES" sz="2600" dirty="0"/>
              <a:t>No escribimos en un artículo “recolectamos un montón de ejemplares”, ni  “recolectamos muchos ejemplares”.  </a:t>
            </a:r>
          </a:p>
          <a:p>
            <a:pPr lvl="2"/>
            <a:r>
              <a:rPr lang="es-ES" sz="2400" b="1" dirty="0">
                <a:solidFill>
                  <a:srgbClr val="002060"/>
                </a:solidFill>
              </a:rPr>
              <a:t>Se recolectaron muchos ejemplares</a:t>
            </a:r>
          </a:p>
          <a:p>
            <a:pPr lvl="1"/>
            <a:r>
              <a:rPr lang="es-ES" sz="2600" dirty="0"/>
              <a:t>Tampoco decimos “hicimos un boquete en la tierra”, ni  “excavamos un hueco en el terreno”.</a:t>
            </a:r>
          </a:p>
          <a:p>
            <a:pPr lvl="2"/>
            <a:r>
              <a:rPr lang="es-ES" sz="2400" b="1" dirty="0">
                <a:solidFill>
                  <a:srgbClr val="002060"/>
                </a:solidFill>
              </a:rPr>
              <a:t>Se excavó un hueco en el terreno</a:t>
            </a:r>
            <a:endParaRPr lang="es-CO" sz="2400" b="1" dirty="0">
              <a:solidFill>
                <a:srgbClr val="002060"/>
              </a:solidFill>
            </a:endParaRPr>
          </a:p>
        </p:txBody>
      </p:sp>
    </p:spTree>
    <p:extLst>
      <p:ext uri="{BB962C8B-B14F-4D97-AF65-F5344CB8AC3E}">
        <p14:creationId xmlns:p14="http://schemas.microsoft.com/office/powerpoint/2010/main" val="73225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3C214-DD28-428B-88FA-A36C72575388}"/>
              </a:ext>
            </a:extLst>
          </p:cNvPr>
          <p:cNvSpPr>
            <a:spLocks noGrp="1"/>
          </p:cNvSpPr>
          <p:nvPr>
            <p:ph type="title"/>
          </p:nvPr>
        </p:nvSpPr>
        <p:spPr>
          <a:xfrm>
            <a:off x="914400" y="993775"/>
            <a:ext cx="10515600" cy="1325563"/>
          </a:xfrm>
        </p:spPr>
        <p:txBody>
          <a:bodyPr>
            <a:normAutofit/>
          </a:bodyPr>
          <a:lstStyle/>
          <a:p>
            <a:pPr algn="ctr"/>
            <a:r>
              <a:rPr lang="es-ES" sz="6000" dirty="0"/>
              <a:t>Creatividad</a:t>
            </a:r>
            <a:endParaRPr lang="es-CO" sz="6000" dirty="0"/>
          </a:p>
        </p:txBody>
      </p:sp>
      <p:sp>
        <p:nvSpPr>
          <p:cNvPr id="3" name="Marcador de contenido 2">
            <a:extLst>
              <a:ext uri="{FF2B5EF4-FFF2-40B4-BE49-F238E27FC236}">
                <a16:creationId xmlns:a16="http://schemas.microsoft.com/office/drawing/2014/main" id="{042C894C-CEB3-4B6C-BA31-ED07A1B7421C}"/>
              </a:ext>
            </a:extLst>
          </p:cNvPr>
          <p:cNvSpPr>
            <a:spLocks noGrp="1"/>
          </p:cNvSpPr>
          <p:nvPr>
            <p:ph idx="1"/>
          </p:nvPr>
        </p:nvSpPr>
        <p:spPr>
          <a:xfrm>
            <a:off x="838200" y="2867025"/>
            <a:ext cx="10515600" cy="3309938"/>
          </a:xfrm>
        </p:spPr>
        <p:txBody>
          <a:bodyPr/>
          <a:lstStyle/>
          <a:p>
            <a:r>
              <a:rPr lang="es-CO" dirty="0"/>
              <a:t>https://www.youtube.com/watch?v=KBfs3ixrOTM</a:t>
            </a:r>
          </a:p>
          <a:p>
            <a:endParaRPr lang="es-CO" dirty="0"/>
          </a:p>
        </p:txBody>
      </p:sp>
    </p:spTree>
    <p:extLst>
      <p:ext uri="{BB962C8B-B14F-4D97-AF65-F5344CB8AC3E}">
        <p14:creationId xmlns:p14="http://schemas.microsoft.com/office/powerpoint/2010/main" val="3519598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02A3A-4A29-4E7B-8D48-9906C8BFA860}"/>
              </a:ext>
            </a:extLst>
          </p:cNvPr>
          <p:cNvSpPr>
            <a:spLocks noGrp="1"/>
          </p:cNvSpPr>
          <p:nvPr>
            <p:ph type="title"/>
          </p:nvPr>
        </p:nvSpPr>
        <p:spPr>
          <a:xfrm>
            <a:off x="4943060" y="256630"/>
            <a:ext cx="6269621" cy="858339"/>
          </a:xfrm>
        </p:spPr>
        <p:txBody>
          <a:bodyPr/>
          <a:lstStyle/>
          <a:p>
            <a:r>
              <a:rPr lang="es-ES" dirty="0"/>
              <a:t>En Resumen</a:t>
            </a:r>
            <a:endParaRPr lang="es-CO" dirty="0"/>
          </a:p>
        </p:txBody>
      </p:sp>
      <p:sp>
        <p:nvSpPr>
          <p:cNvPr id="3" name="Marcador de contenido 2">
            <a:extLst>
              <a:ext uri="{FF2B5EF4-FFF2-40B4-BE49-F238E27FC236}">
                <a16:creationId xmlns:a16="http://schemas.microsoft.com/office/drawing/2014/main" id="{ADFC938E-6C6C-4DBF-A4B7-65DCB40C1865}"/>
              </a:ext>
            </a:extLst>
          </p:cNvPr>
          <p:cNvSpPr>
            <a:spLocks noGrp="1"/>
          </p:cNvSpPr>
          <p:nvPr>
            <p:ph idx="1"/>
          </p:nvPr>
        </p:nvSpPr>
        <p:spPr>
          <a:xfrm>
            <a:off x="4943061" y="1577010"/>
            <a:ext cx="6185187" cy="4595191"/>
          </a:xfrm>
        </p:spPr>
        <p:txBody>
          <a:bodyPr>
            <a:normAutofit/>
          </a:bodyPr>
          <a:lstStyle/>
          <a:p>
            <a:r>
              <a:rPr lang="es-ES" sz="4000" dirty="0"/>
              <a:t>Antes de empezar a escribir, pregúntate ¿Qué quiero decir?</a:t>
            </a:r>
          </a:p>
          <a:p>
            <a:r>
              <a:rPr lang="es-ES" sz="4000" dirty="0"/>
              <a:t>Cuando acabes de escribir, pregúntate: ¿ He transmitido lo que quería?</a:t>
            </a:r>
            <a:endParaRPr lang="es-CO" sz="4000" dirty="0"/>
          </a:p>
        </p:txBody>
      </p:sp>
      <p:pic>
        <p:nvPicPr>
          <p:cNvPr id="2050" name="Picture 2" descr="Reflexiones sobre la brevedad en la escritura – El Búnker Literario">
            <a:extLst>
              <a:ext uri="{FF2B5EF4-FFF2-40B4-BE49-F238E27FC236}">
                <a16:creationId xmlns:a16="http://schemas.microsoft.com/office/drawing/2014/main" id="{9DC723A4-8612-4CCC-983B-71ED660B2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4684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11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0971AF-E013-4E2C-BDD2-6C98BD705863}"/>
              </a:ext>
            </a:extLst>
          </p:cNvPr>
          <p:cNvSpPr>
            <a:spLocks noGrp="1"/>
          </p:cNvSpPr>
          <p:nvPr>
            <p:ph idx="1"/>
          </p:nvPr>
        </p:nvSpPr>
        <p:spPr>
          <a:xfrm>
            <a:off x="1143000" y="2451349"/>
            <a:ext cx="9022080" cy="4183359"/>
          </a:xfrm>
        </p:spPr>
        <p:txBody>
          <a:bodyPr>
            <a:normAutofit/>
          </a:bodyPr>
          <a:lstStyle/>
          <a:p>
            <a:pPr marL="0" indent="0">
              <a:buNone/>
            </a:pPr>
            <a:r>
              <a:rPr lang="es-CO" dirty="0"/>
              <a:t>Una vez identificado el problema y sus principales factores causales, es posible plantearse algunas estrategias alternativas para resolverlo, puesto que bastaría con suprimir alguna de las causas necesarias para proveer una vía de solución de la situación </a:t>
            </a:r>
          </a:p>
        </p:txBody>
      </p:sp>
      <p:sp>
        <p:nvSpPr>
          <p:cNvPr id="3" name="Title 2">
            <a:extLst>
              <a:ext uri="{FF2B5EF4-FFF2-40B4-BE49-F238E27FC236}">
                <a16:creationId xmlns:a16="http://schemas.microsoft.com/office/drawing/2014/main" id="{08E2A372-24E2-4355-A217-5000771BF184}"/>
              </a:ext>
            </a:extLst>
          </p:cNvPr>
          <p:cNvSpPr>
            <a:spLocks noGrp="1"/>
          </p:cNvSpPr>
          <p:nvPr>
            <p:ph type="title"/>
          </p:nvPr>
        </p:nvSpPr>
        <p:spPr>
          <a:xfrm>
            <a:off x="876299" y="495300"/>
            <a:ext cx="10296525" cy="1819672"/>
          </a:xfrm>
        </p:spPr>
        <p:txBody>
          <a:bodyPr>
            <a:normAutofit/>
          </a:bodyPr>
          <a:lstStyle/>
          <a:p>
            <a:r>
              <a:rPr lang="es-CO" sz="4800" dirty="0"/>
              <a:t>Del árbol de problema a la solución</a:t>
            </a:r>
          </a:p>
        </p:txBody>
      </p:sp>
    </p:spTree>
    <p:extLst>
      <p:ext uri="{BB962C8B-B14F-4D97-AF65-F5344CB8AC3E}">
        <p14:creationId xmlns:p14="http://schemas.microsoft.com/office/powerpoint/2010/main" val="107630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De problema a objetivos</a:t>
            </a:r>
          </a:p>
        </p:txBody>
      </p:sp>
      <p:sp>
        <p:nvSpPr>
          <p:cNvPr id="3" name="2 Marcador de contenido"/>
          <p:cNvSpPr>
            <a:spLocks noGrp="1"/>
          </p:cNvSpPr>
          <p:nvPr>
            <p:ph idx="1"/>
          </p:nvPr>
        </p:nvSpPr>
        <p:spPr/>
        <p:txBody>
          <a:bodyPr/>
          <a:lstStyle/>
          <a:p>
            <a:endParaRPr lang="es-CO"/>
          </a:p>
        </p:txBody>
      </p:sp>
      <p:pic>
        <p:nvPicPr>
          <p:cNvPr id="2050" name="Picture 2" descr="http://www.virtual.unal.edu.co/cursos/eLearning/dnp/2/images/analisis-objetiv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432" y="1844824"/>
            <a:ext cx="9146569" cy="41044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82714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0F584D-7122-4BEE-B58D-6E7A23115CBB}"/>
              </a:ext>
            </a:extLst>
          </p:cNvPr>
          <p:cNvSpPr>
            <a:spLocks noGrp="1"/>
          </p:cNvSpPr>
          <p:nvPr>
            <p:ph idx="1"/>
          </p:nvPr>
        </p:nvSpPr>
        <p:spPr>
          <a:xfrm>
            <a:off x="984176" y="1647827"/>
            <a:ext cx="9028504" cy="4250054"/>
          </a:xfrm>
        </p:spPr>
        <p:txBody>
          <a:bodyPr>
            <a:normAutofit/>
          </a:bodyPr>
          <a:lstStyle/>
          <a:p>
            <a:r>
              <a:rPr lang="es-CO" sz="2400" dirty="0"/>
              <a:t>Se parte del árbol del problema</a:t>
            </a:r>
          </a:p>
          <a:p>
            <a:r>
              <a:rPr lang="es-CO" sz="2400" dirty="0"/>
              <a:t>Se buscan que para cada uno de los recuadros de dicho árbol la manifestación contraria a las allí indicadas. </a:t>
            </a:r>
          </a:p>
          <a:p>
            <a:pPr lvl="1"/>
            <a:r>
              <a:rPr lang="es-CO" sz="2000" dirty="0"/>
              <a:t>Si algo faltaba, ahora existirá; </a:t>
            </a:r>
          </a:p>
          <a:p>
            <a:pPr lvl="1"/>
            <a:r>
              <a:rPr lang="es-CO" sz="2000" dirty="0"/>
              <a:t>si un bien estaba deteriorado, ahora estará en buenas condiciones; </a:t>
            </a:r>
          </a:p>
          <a:p>
            <a:pPr lvl="1"/>
            <a:r>
              <a:rPr lang="es-CO" sz="2000" dirty="0"/>
              <a:t>si la población sufría, ya no lo hará más. </a:t>
            </a:r>
          </a:p>
          <a:p>
            <a:r>
              <a:rPr lang="es-CO" sz="2400" dirty="0"/>
              <a:t>Todo lo negativo se volverá positivo, como tocado por una varita mágica, como si se revelara el negativo de una fotografía. </a:t>
            </a:r>
          </a:p>
        </p:txBody>
      </p:sp>
      <p:sp>
        <p:nvSpPr>
          <p:cNvPr id="3" name="Title 2">
            <a:extLst>
              <a:ext uri="{FF2B5EF4-FFF2-40B4-BE49-F238E27FC236}">
                <a16:creationId xmlns:a16="http://schemas.microsoft.com/office/drawing/2014/main" id="{A107C96B-179A-4DFF-AEB4-013AEDC71381}"/>
              </a:ext>
            </a:extLst>
          </p:cNvPr>
          <p:cNvSpPr>
            <a:spLocks noGrp="1"/>
          </p:cNvSpPr>
          <p:nvPr>
            <p:ph type="title"/>
          </p:nvPr>
        </p:nvSpPr>
        <p:spPr>
          <a:xfrm>
            <a:off x="1201316" y="260202"/>
            <a:ext cx="4763616" cy="1387624"/>
          </a:xfrm>
        </p:spPr>
        <p:txBody>
          <a:bodyPr>
            <a:noAutofit/>
          </a:bodyPr>
          <a:lstStyle/>
          <a:p>
            <a:r>
              <a:rPr lang="es-CO" dirty="0"/>
              <a:t>Árbol de objetivos</a:t>
            </a:r>
          </a:p>
        </p:txBody>
      </p:sp>
    </p:spTree>
    <p:extLst>
      <p:ext uri="{BB962C8B-B14F-4D97-AF65-F5344CB8AC3E}">
        <p14:creationId xmlns:p14="http://schemas.microsoft.com/office/powerpoint/2010/main" val="184305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9E2CB-5D00-4E09-8572-E66426FE66D3}"/>
              </a:ext>
            </a:extLst>
          </p:cNvPr>
          <p:cNvSpPr>
            <a:spLocks noGrp="1"/>
          </p:cNvSpPr>
          <p:nvPr>
            <p:ph idx="1"/>
          </p:nvPr>
        </p:nvSpPr>
        <p:spPr>
          <a:xfrm>
            <a:off x="695324" y="2348881"/>
            <a:ext cx="8372475" cy="3823319"/>
          </a:xfrm>
        </p:spPr>
        <p:txBody>
          <a:bodyPr>
            <a:normAutofit/>
          </a:bodyPr>
          <a:lstStyle/>
          <a:p>
            <a:r>
              <a:rPr lang="es-CO" sz="2400" dirty="0"/>
              <a:t>Una vez completada la revisión el árbol del problema y del árbol de objetivos, se podrá estudiar cómo materializar los medios, cuya existencia garantizaría la solución del problema. </a:t>
            </a:r>
          </a:p>
          <a:p>
            <a:r>
              <a:rPr lang="es-CO" sz="2400" dirty="0"/>
              <a:t>Se deben estudiar los distintos medios anotados en el árbol de objetivos, y concentrarse en los de nivel inferior. </a:t>
            </a:r>
          </a:p>
          <a:p>
            <a:r>
              <a:rPr lang="es-CO" sz="2400" dirty="0"/>
              <a:t>Se configuran las distintas alternativas de solución del problema se agruparán acciones complementarias. </a:t>
            </a:r>
          </a:p>
        </p:txBody>
      </p:sp>
      <p:sp>
        <p:nvSpPr>
          <p:cNvPr id="3" name="Title 2">
            <a:extLst>
              <a:ext uri="{FF2B5EF4-FFF2-40B4-BE49-F238E27FC236}">
                <a16:creationId xmlns:a16="http://schemas.microsoft.com/office/drawing/2014/main" id="{6BDAE996-9D5A-4949-A42F-CA180E838E95}"/>
              </a:ext>
            </a:extLst>
          </p:cNvPr>
          <p:cNvSpPr>
            <a:spLocks noGrp="1"/>
          </p:cNvSpPr>
          <p:nvPr>
            <p:ph type="title"/>
          </p:nvPr>
        </p:nvSpPr>
        <p:spPr>
          <a:xfrm>
            <a:off x="463724" y="489857"/>
            <a:ext cx="6768752" cy="1859024"/>
          </a:xfrm>
        </p:spPr>
        <p:txBody>
          <a:bodyPr>
            <a:normAutofit/>
          </a:bodyPr>
          <a:lstStyle/>
          <a:p>
            <a:r>
              <a:rPr lang="es-CO" dirty="0"/>
              <a:t>Propuesta de solución</a:t>
            </a:r>
          </a:p>
        </p:txBody>
      </p:sp>
    </p:spTree>
    <p:extLst>
      <p:ext uri="{BB962C8B-B14F-4D97-AF65-F5344CB8AC3E}">
        <p14:creationId xmlns:p14="http://schemas.microsoft.com/office/powerpoint/2010/main" val="24554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833CD1F-C9DD-4A1F-BAF4-B4B59973B55E}"/>
              </a:ext>
            </a:extLst>
          </p:cNvPr>
          <p:cNvSpPr>
            <a:spLocks noGrp="1"/>
          </p:cNvSpPr>
          <p:nvPr>
            <p:ph idx="1"/>
          </p:nvPr>
        </p:nvSpPr>
        <p:spPr>
          <a:xfrm>
            <a:off x="1259421" y="2391942"/>
            <a:ext cx="7787208" cy="2887215"/>
          </a:xfrm>
        </p:spPr>
        <p:txBody>
          <a:bodyPr>
            <a:normAutofit/>
          </a:bodyPr>
          <a:lstStyle/>
          <a:p>
            <a:r>
              <a:rPr lang="es-CO" sz="2400" dirty="0"/>
              <a:t>Debe especificar el motivo por el qué y para qué se va a realizar el proyecto, indicar claramente el aporte concreto a la solución del problema y los beneficios obtenidos para la organización o comunidad académica para la cual se desarrollará el proyecto.</a:t>
            </a:r>
          </a:p>
        </p:txBody>
      </p:sp>
      <p:sp>
        <p:nvSpPr>
          <p:cNvPr id="3" name="Título 2">
            <a:extLst>
              <a:ext uri="{FF2B5EF4-FFF2-40B4-BE49-F238E27FC236}">
                <a16:creationId xmlns:a16="http://schemas.microsoft.com/office/drawing/2014/main" id="{CD66AEA0-8E56-49BC-8158-8CB6203FF24F}"/>
              </a:ext>
            </a:extLst>
          </p:cNvPr>
          <p:cNvSpPr>
            <a:spLocks noGrp="1"/>
          </p:cNvSpPr>
          <p:nvPr>
            <p:ph type="title"/>
          </p:nvPr>
        </p:nvSpPr>
        <p:spPr>
          <a:xfrm>
            <a:off x="1152525" y="1065051"/>
            <a:ext cx="6796608" cy="1027584"/>
          </a:xfrm>
        </p:spPr>
        <p:txBody>
          <a:bodyPr>
            <a:normAutofit/>
          </a:bodyPr>
          <a:lstStyle/>
          <a:p>
            <a:r>
              <a:rPr lang="es-ES" dirty="0"/>
              <a:t>Justificación</a:t>
            </a:r>
            <a:endParaRPr lang="es-CO" dirty="0"/>
          </a:p>
        </p:txBody>
      </p:sp>
    </p:spTree>
    <p:extLst>
      <p:ext uri="{BB962C8B-B14F-4D97-AF65-F5344CB8AC3E}">
        <p14:creationId xmlns:p14="http://schemas.microsoft.com/office/powerpoint/2010/main" val="3872479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09550"/>
            <a:ext cx="2819400" cy="1387624"/>
          </a:xfrm>
        </p:spPr>
        <p:txBody>
          <a:bodyPr/>
          <a:lstStyle/>
          <a:p>
            <a:r>
              <a:rPr lang="es-CO" dirty="0"/>
              <a:t>Objetivos</a:t>
            </a:r>
          </a:p>
        </p:txBody>
      </p:sp>
      <p:sp>
        <p:nvSpPr>
          <p:cNvPr id="3" name="2 Marcador de contenido"/>
          <p:cNvSpPr>
            <a:spLocks noGrp="1"/>
          </p:cNvSpPr>
          <p:nvPr>
            <p:ph idx="1"/>
          </p:nvPr>
        </p:nvSpPr>
        <p:spPr>
          <a:xfrm>
            <a:off x="944934" y="1747292"/>
            <a:ext cx="9540185" cy="5029200"/>
          </a:xfrm>
        </p:spPr>
        <p:txBody>
          <a:bodyPr>
            <a:normAutofit fontScale="47500" lnSpcReduction="20000"/>
          </a:bodyPr>
          <a:lstStyle/>
          <a:p>
            <a:pPr lvl="0" algn="just"/>
            <a:r>
              <a:rPr lang="es-ES_tradnl" sz="6000" dirty="0"/>
              <a:t>El producto del objetivo general debe aportar a la solución del </a:t>
            </a:r>
            <a:r>
              <a:rPr lang="es-ES_tradnl" sz="6000" u="sng" dirty="0"/>
              <a:t>problema</a:t>
            </a:r>
            <a:r>
              <a:rPr lang="es-ES_tradnl" sz="6000" dirty="0"/>
              <a:t>.</a:t>
            </a:r>
            <a:r>
              <a:rPr lang="es-ES" sz="6000" dirty="0"/>
              <a:t> </a:t>
            </a:r>
          </a:p>
          <a:p>
            <a:pPr lvl="0" algn="just"/>
            <a:r>
              <a:rPr lang="es-ES_tradnl" sz="6000" dirty="0"/>
              <a:t>El objetivo general debe ser alcanzable con los recursos disponibles: tiempo, materiales, horas recurso humano, preparación recurso humano.</a:t>
            </a:r>
            <a:r>
              <a:rPr lang="es-ES" sz="6000" dirty="0"/>
              <a:t> </a:t>
            </a:r>
          </a:p>
          <a:p>
            <a:pPr lvl="0" algn="just"/>
            <a:r>
              <a:rPr lang="es-ES_tradnl" sz="6000" dirty="0"/>
              <a:t>Cada objetivo, general o especifico, debe generar un producto.</a:t>
            </a:r>
            <a:r>
              <a:rPr lang="es-ES" sz="6000" dirty="0"/>
              <a:t> </a:t>
            </a:r>
          </a:p>
          <a:p>
            <a:pPr algn="just"/>
            <a:r>
              <a:rPr lang="es-ES_tradnl" sz="6000" dirty="0"/>
              <a:t>El producto del objetivo general se logra con todos los productos de los objetivos específicos propuestos.</a:t>
            </a:r>
            <a:endParaRPr lang="es-ES" sz="6000" dirty="0"/>
          </a:p>
          <a:p>
            <a:pPr lvl="0" algn="just"/>
            <a:r>
              <a:rPr lang="es-ES_tradnl" sz="6000" dirty="0"/>
              <a:t>Se deben enunciar al menos dos objetivos específicos.</a:t>
            </a:r>
            <a:r>
              <a:rPr lang="es-ES" sz="6000" dirty="0"/>
              <a:t> </a:t>
            </a:r>
          </a:p>
          <a:p>
            <a:pPr lvl="0" algn="just"/>
            <a:r>
              <a:rPr lang="es-ES_tradnl" sz="6000" dirty="0"/>
              <a:t>Los </a:t>
            </a:r>
            <a:r>
              <a:rPr lang="es-ES_tradnl" sz="6000" u="sng" dirty="0"/>
              <a:t>objetivos específicos</a:t>
            </a:r>
            <a:r>
              <a:rPr lang="es-ES_tradnl" sz="6000" dirty="0"/>
              <a:t> deben tener el mismo nivel de </a:t>
            </a:r>
            <a:r>
              <a:rPr lang="es-ES_tradnl" sz="6000" i="1" dirty="0"/>
              <a:t>complejidad</a:t>
            </a:r>
            <a:r>
              <a:rPr lang="es-ES_tradnl" sz="6000" dirty="0"/>
              <a:t> en cuanto a su alcance y a su nivel de dificultad. </a:t>
            </a:r>
            <a:endParaRPr lang="es-CO" sz="6000" dirty="0"/>
          </a:p>
        </p:txBody>
      </p:sp>
    </p:spTree>
    <p:extLst>
      <p:ext uri="{BB962C8B-B14F-4D97-AF65-F5344CB8AC3E}">
        <p14:creationId xmlns:p14="http://schemas.microsoft.com/office/powerpoint/2010/main" val="4097105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238125"/>
            <a:ext cx="2819400" cy="1243608"/>
          </a:xfrm>
        </p:spPr>
        <p:txBody>
          <a:bodyPr/>
          <a:lstStyle/>
          <a:p>
            <a:r>
              <a:rPr lang="es-CO" dirty="0"/>
              <a:t>Objetivos</a:t>
            </a:r>
          </a:p>
        </p:txBody>
      </p:sp>
      <p:sp>
        <p:nvSpPr>
          <p:cNvPr id="3" name="2 Marcador de contenido"/>
          <p:cNvSpPr>
            <a:spLocks noGrp="1"/>
          </p:cNvSpPr>
          <p:nvPr>
            <p:ph idx="1"/>
          </p:nvPr>
        </p:nvSpPr>
        <p:spPr>
          <a:xfrm>
            <a:off x="676275" y="1556793"/>
            <a:ext cx="9462517" cy="4525963"/>
          </a:xfrm>
        </p:spPr>
        <p:txBody>
          <a:bodyPr>
            <a:noAutofit/>
          </a:bodyPr>
          <a:lstStyle/>
          <a:p>
            <a:pPr lvl="0"/>
            <a:r>
              <a:rPr lang="es-ES_tradnl" sz="2400" dirty="0"/>
              <a:t>Los objetivos deben estar enunciados en orden lógico en el tiempo.</a:t>
            </a:r>
            <a:r>
              <a:rPr lang="es-ES" sz="2400" dirty="0"/>
              <a:t> </a:t>
            </a:r>
          </a:p>
          <a:p>
            <a:pPr lvl="0"/>
            <a:r>
              <a:rPr lang="es-ES_tradnl" sz="2400" dirty="0"/>
              <a:t>Los productos de los objetivos deben cumplir la propiedad de </a:t>
            </a:r>
            <a:r>
              <a:rPr lang="es-ES_tradnl" sz="2400" i="1" dirty="0"/>
              <a:t>completitud</a:t>
            </a:r>
            <a:r>
              <a:rPr lang="es-ES_tradnl" sz="2400" dirty="0"/>
              <a:t>. </a:t>
            </a:r>
          </a:p>
          <a:p>
            <a:pPr lvl="0"/>
            <a:r>
              <a:rPr lang="es-ES_tradnl" sz="2400" dirty="0"/>
              <a:t>El producto de cada objetivo específico debe ser diferente del producto del objetivo general.</a:t>
            </a:r>
            <a:r>
              <a:rPr lang="es-ES" sz="2400" dirty="0"/>
              <a:t> </a:t>
            </a:r>
          </a:p>
          <a:p>
            <a:pPr lvl="0"/>
            <a:r>
              <a:rPr lang="es-ES_tradnl" sz="2400" dirty="0"/>
              <a:t>No debe haber objetivos específicos con productos iguales.</a:t>
            </a:r>
            <a:r>
              <a:rPr lang="es-ES" sz="2400" dirty="0"/>
              <a:t> </a:t>
            </a:r>
          </a:p>
          <a:p>
            <a:r>
              <a:rPr lang="es-ES_tradnl" sz="2400" dirty="0"/>
              <a:t>Un objetivo no debe ser un requerimiento. Un objetivo puede dar pie al cumplimiento de un requerimiento, pero no es el requerimiento en si.</a:t>
            </a:r>
            <a:endParaRPr lang="es-ES" sz="2400" dirty="0"/>
          </a:p>
        </p:txBody>
      </p:sp>
    </p:spTree>
    <p:extLst>
      <p:ext uri="{BB962C8B-B14F-4D97-AF65-F5344CB8AC3E}">
        <p14:creationId xmlns:p14="http://schemas.microsoft.com/office/powerpoint/2010/main" val="2362764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6375" y="438150"/>
            <a:ext cx="2819400" cy="883568"/>
          </a:xfrm>
        </p:spPr>
        <p:txBody>
          <a:bodyPr/>
          <a:lstStyle/>
          <a:p>
            <a:r>
              <a:rPr lang="es-CO" dirty="0"/>
              <a:t>Objetivos</a:t>
            </a:r>
          </a:p>
        </p:txBody>
      </p:sp>
      <p:sp>
        <p:nvSpPr>
          <p:cNvPr id="3" name="2 Marcador de contenido"/>
          <p:cNvSpPr>
            <a:spLocks noGrp="1"/>
          </p:cNvSpPr>
          <p:nvPr>
            <p:ph idx="1"/>
          </p:nvPr>
        </p:nvSpPr>
        <p:spPr>
          <a:xfrm>
            <a:off x="962025" y="1411424"/>
            <a:ext cx="7643192" cy="3259832"/>
          </a:xfrm>
        </p:spPr>
        <p:txBody>
          <a:bodyPr>
            <a:noAutofit/>
          </a:bodyPr>
          <a:lstStyle/>
          <a:p>
            <a:pPr lvl="0"/>
            <a:r>
              <a:rPr lang="es-ES_tradnl" sz="2400" dirty="0"/>
              <a:t>La redacción de un objetivo específico, no debe incluir frases complementarias señalando el “cómo” se va lograr o el “para qué” se establece el objetivo. Un objetivo se debe concentrar en el “qué” se va a hacer.</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758" y="2780928"/>
            <a:ext cx="7477682" cy="3780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39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Objetivos</a:t>
            </a:r>
          </a:p>
        </p:txBody>
      </p:sp>
      <p:sp>
        <p:nvSpPr>
          <p:cNvPr id="3" name="2 Marcador de contenido"/>
          <p:cNvSpPr>
            <a:spLocks noGrp="1"/>
          </p:cNvSpPr>
          <p:nvPr>
            <p:ph idx="1"/>
          </p:nvPr>
        </p:nvSpPr>
        <p:spPr>
          <a:xfrm>
            <a:off x="1775520" y="1556792"/>
            <a:ext cx="3657600" cy="1459632"/>
          </a:xfrm>
        </p:spPr>
        <p:txBody>
          <a:bodyPr>
            <a:noAutofit/>
          </a:bodyPr>
          <a:lstStyle/>
          <a:p>
            <a:pPr lvl="0"/>
            <a:endParaRPr lang="es-E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288" y="1844824"/>
            <a:ext cx="7568798" cy="4704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75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54F8B-3C4F-45B8-8A6C-6E2CA4187A69}"/>
              </a:ext>
            </a:extLst>
          </p:cNvPr>
          <p:cNvSpPr>
            <a:spLocks noGrp="1"/>
          </p:cNvSpPr>
          <p:nvPr>
            <p:ph type="title"/>
          </p:nvPr>
        </p:nvSpPr>
        <p:spPr>
          <a:xfrm>
            <a:off x="2595563" y="833436"/>
            <a:ext cx="4673600" cy="608012"/>
          </a:xfrm>
        </p:spPr>
        <p:txBody>
          <a:bodyPr rtlCol="0">
            <a:noAutofit/>
          </a:bodyPr>
          <a:lstStyle/>
          <a:p>
            <a:pPr algn="r">
              <a:defRPr/>
            </a:pPr>
            <a:r>
              <a:rPr lang="es-ES" sz="4800" b="1" dirty="0">
                <a:solidFill>
                  <a:schemeClr val="tx1">
                    <a:lumMod val="50000"/>
                    <a:lumOff val="50000"/>
                  </a:schemeClr>
                </a:solidFill>
              </a:rPr>
              <a:t>PROBLEMA</a:t>
            </a:r>
          </a:p>
        </p:txBody>
      </p:sp>
      <p:sp>
        <p:nvSpPr>
          <p:cNvPr id="3" name="Marcador de contenido 2">
            <a:extLst>
              <a:ext uri="{FF2B5EF4-FFF2-40B4-BE49-F238E27FC236}">
                <a16:creationId xmlns:a16="http://schemas.microsoft.com/office/drawing/2014/main" id="{EBCA2FC1-C10B-42FE-8EEB-2F8756F2F390}"/>
              </a:ext>
            </a:extLst>
          </p:cNvPr>
          <p:cNvSpPr>
            <a:spLocks noGrp="1"/>
          </p:cNvSpPr>
          <p:nvPr>
            <p:ph idx="1"/>
          </p:nvPr>
        </p:nvSpPr>
        <p:spPr>
          <a:xfrm>
            <a:off x="1539240" y="2276474"/>
            <a:ext cx="8869680" cy="4033839"/>
          </a:xfrm>
        </p:spPr>
        <p:txBody>
          <a:bodyPr rtlCol="0">
            <a:noAutofit/>
          </a:bodyPr>
          <a:lstStyle/>
          <a:p>
            <a:pPr algn="just">
              <a:buFont typeface="Arial" charset="0"/>
              <a:buChar char="•"/>
              <a:defRPr/>
            </a:pPr>
            <a:r>
              <a:rPr lang="es-CO" sz="2800" dirty="0"/>
              <a:t>Al identificar el problema sobre el cual se va a concentrar un proyecto, se recomienda describir un obstáculo en el contexto de una necesidad insatisfecha. </a:t>
            </a:r>
          </a:p>
          <a:p>
            <a:pPr algn="just">
              <a:buFont typeface="Arial" charset="0"/>
              <a:buChar char="•"/>
              <a:defRPr/>
            </a:pPr>
            <a:r>
              <a:rPr lang="es-CO" sz="2800" dirty="0"/>
              <a:t>Un problema se </a:t>
            </a:r>
            <a:r>
              <a:rPr lang="es-CO" sz="2800" b="1" dirty="0"/>
              <a:t>soluciona</a:t>
            </a:r>
            <a:r>
              <a:rPr lang="es-CO" sz="2800" dirty="0"/>
              <a:t> para poder así </a:t>
            </a:r>
            <a:r>
              <a:rPr lang="es-CO" sz="2800" b="1" dirty="0"/>
              <a:t>satisfacer</a:t>
            </a:r>
            <a:r>
              <a:rPr lang="es-CO" sz="2800" dirty="0"/>
              <a:t> una necesidad. </a:t>
            </a:r>
          </a:p>
          <a:p>
            <a:pPr algn="just">
              <a:buFont typeface="Arial" charset="0"/>
              <a:buChar char="•"/>
              <a:defRPr/>
            </a:pPr>
            <a:endParaRPr lang="es-CO"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19150" y="501749"/>
            <a:ext cx="2819400" cy="955576"/>
          </a:xfrm>
        </p:spPr>
        <p:txBody>
          <a:bodyPr/>
          <a:lstStyle/>
          <a:p>
            <a:r>
              <a:rPr lang="es-CO" dirty="0"/>
              <a:t>Objetivos</a:t>
            </a:r>
          </a:p>
        </p:txBody>
      </p:sp>
      <p:sp>
        <p:nvSpPr>
          <p:cNvPr id="3" name="2 Marcador de contenido"/>
          <p:cNvSpPr>
            <a:spLocks noGrp="1"/>
          </p:cNvSpPr>
          <p:nvPr>
            <p:ph idx="1"/>
          </p:nvPr>
        </p:nvSpPr>
        <p:spPr>
          <a:xfrm>
            <a:off x="647700" y="1321296"/>
            <a:ext cx="6923112" cy="2107704"/>
          </a:xfrm>
        </p:spPr>
        <p:txBody>
          <a:bodyPr>
            <a:noAutofit/>
          </a:bodyPr>
          <a:lstStyle/>
          <a:p>
            <a:pPr lvl="0"/>
            <a:r>
              <a:rPr lang="es-ES" sz="2400" dirty="0"/>
              <a:t>Verbos utilizados para objetivos generales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050" y="2316757"/>
            <a:ext cx="55911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888" y="4509121"/>
            <a:ext cx="56102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0655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19175" y="708247"/>
            <a:ext cx="2819400" cy="739552"/>
          </a:xfrm>
        </p:spPr>
        <p:txBody>
          <a:bodyPr/>
          <a:lstStyle/>
          <a:p>
            <a:r>
              <a:rPr lang="es-CO" dirty="0"/>
              <a:t>Objetivos</a:t>
            </a:r>
          </a:p>
        </p:txBody>
      </p:sp>
      <p:sp>
        <p:nvSpPr>
          <p:cNvPr id="3" name="2 Marcador de contenido"/>
          <p:cNvSpPr>
            <a:spLocks noGrp="1"/>
          </p:cNvSpPr>
          <p:nvPr>
            <p:ph idx="1"/>
          </p:nvPr>
        </p:nvSpPr>
        <p:spPr>
          <a:xfrm>
            <a:off x="1019175" y="1447799"/>
            <a:ext cx="7355160" cy="1990726"/>
          </a:xfrm>
        </p:spPr>
        <p:txBody>
          <a:bodyPr>
            <a:noAutofit/>
          </a:bodyPr>
          <a:lstStyle/>
          <a:p>
            <a:pPr lvl="0"/>
            <a:r>
              <a:rPr lang="es-ES" sz="2400" dirty="0"/>
              <a:t>Verbos utilizados para objetivos específicos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2204865"/>
            <a:ext cx="56007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375" y="4399349"/>
            <a:ext cx="56292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803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BADA3-6909-4071-9219-C2C473B75C10}"/>
              </a:ext>
            </a:extLst>
          </p:cNvPr>
          <p:cNvSpPr>
            <a:spLocks noGrp="1"/>
          </p:cNvSpPr>
          <p:nvPr>
            <p:ph type="title"/>
          </p:nvPr>
        </p:nvSpPr>
        <p:spPr/>
        <p:txBody>
          <a:bodyPr/>
          <a:lstStyle/>
          <a:p>
            <a:r>
              <a:rPr lang="es-ES" dirty="0"/>
              <a:t>Comienza con un borrador</a:t>
            </a:r>
            <a:endParaRPr lang="es-CO" dirty="0"/>
          </a:p>
        </p:txBody>
      </p:sp>
      <p:sp>
        <p:nvSpPr>
          <p:cNvPr id="3" name="Marcador de contenido 2">
            <a:extLst>
              <a:ext uri="{FF2B5EF4-FFF2-40B4-BE49-F238E27FC236}">
                <a16:creationId xmlns:a16="http://schemas.microsoft.com/office/drawing/2014/main" id="{86D517BF-8118-4463-B071-C85A1FE5AB26}"/>
              </a:ext>
            </a:extLst>
          </p:cNvPr>
          <p:cNvSpPr>
            <a:spLocks noGrp="1"/>
          </p:cNvSpPr>
          <p:nvPr>
            <p:ph idx="1"/>
          </p:nvPr>
        </p:nvSpPr>
        <p:spPr/>
        <p:txBody>
          <a:bodyPr/>
          <a:lstStyle/>
          <a:p>
            <a:r>
              <a:rPr lang="es-ES" dirty="0"/>
              <a:t>1. Haz el ejercicio de escribir un borrador con lo que tienes en la cabeza en base a las figuras y tablas que has considerado más relevantes </a:t>
            </a:r>
          </a:p>
          <a:p>
            <a:r>
              <a:rPr lang="es-ES" dirty="0"/>
              <a:t>2. Que el borrador sea claro, no se quede con los detalles</a:t>
            </a:r>
          </a:p>
          <a:p>
            <a:r>
              <a:rPr lang="es-ES" dirty="0"/>
              <a:t>3. Mejóralo </a:t>
            </a:r>
          </a:p>
          <a:p>
            <a:r>
              <a:rPr lang="es-ES" dirty="0"/>
              <a:t>4. Revisa formato</a:t>
            </a:r>
            <a:endParaRPr lang="es-CO" dirty="0"/>
          </a:p>
        </p:txBody>
      </p:sp>
      <p:pic>
        <p:nvPicPr>
          <p:cNvPr id="4098" name="Picture 2" descr="Borrador de una escritura- Notario Francisco Rosales">
            <a:extLst>
              <a:ext uri="{FF2B5EF4-FFF2-40B4-BE49-F238E27FC236}">
                <a16:creationId xmlns:a16="http://schemas.microsoft.com/office/drawing/2014/main" id="{7816A8B7-6CE1-4E06-AE7B-A61DAF368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347" y="4161183"/>
            <a:ext cx="6544918" cy="254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9E28-7980-AE36-A44B-B641241D03C8}"/>
              </a:ext>
            </a:extLst>
          </p:cNvPr>
          <p:cNvSpPr>
            <a:spLocks noGrp="1"/>
          </p:cNvSpPr>
          <p:nvPr>
            <p:ph type="title"/>
          </p:nvPr>
        </p:nvSpPr>
        <p:spPr/>
        <p:txBody>
          <a:bodyPr/>
          <a:lstStyle/>
          <a:p>
            <a:r>
              <a:rPr lang="en-US" dirty="0" err="1">
                <a:cs typeface="Calibri Light"/>
              </a:rPr>
              <a:t>Análisis</a:t>
            </a:r>
            <a:r>
              <a:rPr lang="en-US" dirty="0">
                <a:cs typeface="Calibri Light"/>
              </a:rPr>
              <a:t> de </a:t>
            </a:r>
            <a:r>
              <a:rPr lang="en-US" dirty="0" err="1">
                <a:cs typeface="Calibri Light"/>
              </a:rPr>
              <a:t>riesgos</a:t>
            </a:r>
            <a:endParaRPr lang="en-US" dirty="0" err="1"/>
          </a:p>
        </p:txBody>
      </p:sp>
      <p:sp>
        <p:nvSpPr>
          <p:cNvPr id="3" name="Text Placeholder 2">
            <a:extLst>
              <a:ext uri="{FF2B5EF4-FFF2-40B4-BE49-F238E27FC236}">
                <a16:creationId xmlns:a16="http://schemas.microsoft.com/office/drawing/2014/main" id="{52021F58-8154-5755-C76F-E56109AD19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3663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C079-3E7D-40D9-8948-33AE49EBA0A5}"/>
              </a:ext>
            </a:extLst>
          </p:cNvPr>
          <p:cNvSpPr>
            <a:spLocks noGrp="1"/>
          </p:cNvSpPr>
          <p:nvPr>
            <p:ph type="title"/>
          </p:nvPr>
        </p:nvSpPr>
        <p:spPr/>
        <p:txBody>
          <a:bodyPr/>
          <a:lstStyle/>
          <a:p>
            <a:r>
              <a:rPr lang="es-CO" dirty="0"/>
              <a:t>Riesgo</a:t>
            </a:r>
          </a:p>
        </p:txBody>
      </p:sp>
      <p:sp>
        <p:nvSpPr>
          <p:cNvPr id="3" name="Content Placeholder 2">
            <a:extLst>
              <a:ext uri="{FF2B5EF4-FFF2-40B4-BE49-F238E27FC236}">
                <a16:creationId xmlns:a16="http://schemas.microsoft.com/office/drawing/2014/main" id="{BEB3DC1A-3AB6-49DA-84F4-D9B438142049}"/>
              </a:ext>
            </a:extLst>
          </p:cNvPr>
          <p:cNvSpPr>
            <a:spLocks noGrp="1"/>
          </p:cNvSpPr>
          <p:nvPr>
            <p:ph idx="1"/>
          </p:nvPr>
        </p:nvSpPr>
        <p:spPr/>
        <p:txBody>
          <a:bodyPr/>
          <a:lstStyle/>
          <a:p>
            <a:r>
              <a:rPr lang="es-CO" dirty="0"/>
              <a:t>Es un posible evento que podría causar daños o perdidas, o afectar la capacidad de alcanzar objetivos</a:t>
            </a:r>
          </a:p>
          <a:p>
            <a:r>
              <a:rPr lang="es-CO" dirty="0"/>
              <a:t>Un riesgo se mide por la probabilidad de una amenaza, la vulnerabilidad de los activos a esa amenaza, y el impacto que se tendría si ocurre.</a:t>
            </a:r>
          </a:p>
          <a:p>
            <a:r>
              <a:rPr lang="es-CO" dirty="0"/>
              <a:t>El riesgo también puede ser definido como la incertidumbre en el resultado y puede ser utilizado en el contexto de la medición de la probabilidad de resultados positivos, así como de resultados negativos.</a:t>
            </a:r>
          </a:p>
          <a:p>
            <a:endParaRPr lang="es-CO" dirty="0"/>
          </a:p>
        </p:txBody>
      </p:sp>
    </p:spTree>
    <p:extLst>
      <p:ext uri="{BB962C8B-B14F-4D97-AF65-F5344CB8AC3E}">
        <p14:creationId xmlns:p14="http://schemas.microsoft.com/office/powerpoint/2010/main" val="1735002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riesgos</a:t>
            </a:r>
            <a:endParaRPr lang="es-419" dirty="0"/>
          </a:p>
        </p:txBody>
      </p:sp>
      <p:sp>
        <p:nvSpPr>
          <p:cNvPr id="3" name="Marcador de contenido 2"/>
          <p:cNvSpPr>
            <a:spLocks noGrp="1"/>
          </p:cNvSpPr>
          <p:nvPr>
            <p:ph idx="1"/>
          </p:nvPr>
        </p:nvSpPr>
        <p:spPr/>
        <p:txBody>
          <a:bodyPr>
            <a:normAutofit/>
          </a:bodyPr>
          <a:lstStyle/>
          <a:p>
            <a:r>
              <a:rPr lang="es-ES" dirty="0"/>
              <a:t>Riesgos impuestos por el cliente del servicio (parte de la propuesta de valor). Estos pueden incluir fallas en el hardware del servidor del cliente o falta de personal disponibilidad. En algunos casos, un servicio solo puede reducir los riesgos de un cliente, pero el cliente puede determinar que esta reducción es suficiente para respaldar el valor proposición </a:t>
            </a:r>
          </a:p>
          <a:p>
            <a:r>
              <a:rPr lang="es-ES" dirty="0"/>
              <a:t>riesgos impuestos por el servicio a un cliente (riesgos de consumo del servicio). Un ejemplo de esto sería un proveedor de servicios que dejará de comerciar o experimentará una violación de la seguridad.</a:t>
            </a:r>
            <a:endParaRPr lang="es-419" dirty="0"/>
          </a:p>
        </p:txBody>
      </p:sp>
    </p:spTree>
    <p:extLst>
      <p:ext uri="{BB962C8B-B14F-4D97-AF65-F5344CB8AC3E}">
        <p14:creationId xmlns:p14="http://schemas.microsoft.com/office/powerpoint/2010/main" val="1887332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Análisis de riesgos</a:t>
            </a:r>
            <a:endParaRPr lang="es-419" dirty="0"/>
          </a:p>
        </p:txBody>
      </p:sp>
      <p:sp>
        <p:nvSpPr>
          <p:cNvPr id="3" name="Marcador de contenido 2"/>
          <p:cNvSpPr>
            <a:spLocks noGrp="1"/>
          </p:cNvSpPr>
          <p:nvPr>
            <p:ph idx="1"/>
          </p:nvPr>
        </p:nvSpPr>
        <p:spPr/>
        <p:txBody>
          <a:bodyPr>
            <a:normAutofit lnSpcReduction="10000"/>
          </a:bodyPr>
          <a:lstStyle/>
          <a:p>
            <a:r>
              <a:rPr lang="es-419" dirty="0"/>
              <a:t>Incertidumbres identificadas que afectarían el logro de objetivos dentro del contexto de una actividad organizacional particular. Estas incertidumbres deben considerarse y luego describirse para asegurar que haya un entendimiento común.</a:t>
            </a:r>
          </a:p>
          <a:p>
            <a:r>
              <a:rPr lang="es-419" dirty="0"/>
              <a:t>Evaluado La probabilidad, el impacto y la proximidad de los riesgos individuales deben estimarse para que se puedan priorizar y se entienda el nivel general de riesgo (exposición al riesgo) asociado con la actividad organizacional.</a:t>
            </a:r>
          </a:p>
          <a:p>
            <a:r>
              <a:rPr lang="es-419" dirty="0"/>
              <a:t>Se deben planificar las respuestas adecuadas a los riesgos, asignar propietarios y accionistas, y luego implementar, monitorear y controlar.</a:t>
            </a:r>
          </a:p>
        </p:txBody>
      </p:sp>
    </p:spTree>
    <p:extLst>
      <p:ext uri="{BB962C8B-B14F-4D97-AF65-F5344CB8AC3E}">
        <p14:creationId xmlns:p14="http://schemas.microsoft.com/office/powerpoint/2010/main" val="2907072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Gestión del riesgo</a:t>
            </a:r>
            <a:endParaRPr lang="es-419" dirty="0"/>
          </a:p>
        </p:txBody>
      </p:sp>
      <p:sp>
        <p:nvSpPr>
          <p:cNvPr id="3" name="Marcador de contenido 2"/>
          <p:cNvSpPr>
            <a:spLocks noGrp="1"/>
          </p:cNvSpPr>
          <p:nvPr>
            <p:ph idx="1"/>
          </p:nvPr>
        </p:nvSpPr>
        <p:spPr/>
        <p:txBody>
          <a:bodyPr>
            <a:normAutofit/>
          </a:bodyPr>
          <a:lstStyle/>
          <a:p>
            <a:r>
              <a:rPr lang="es-ES" dirty="0"/>
              <a:t>El propósito de la gestión de riesgos es asegurar que el organización (equipo de trabajo) comprende y maneja los riesgos de manera efectiva. </a:t>
            </a:r>
          </a:p>
          <a:p>
            <a:r>
              <a:rPr lang="es-ES" dirty="0"/>
              <a:t>Gestionar el riesgo es esencial para asegurar la sostenibilidad continua de una organización y crear valor para sus clientes.</a:t>
            </a:r>
          </a:p>
          <a:p>
            <a:r>
              <a:rPr lang="es-ES" dirty="0"/>
              <a:t> El riesgo normalmente se percibe como algo que debe evitarse debido a su asociación con amenazas, y aunque esto es generalmente cierto, el riesgo también está asociado con oportunidad.</a:t>
            </a:r>
            <a:endParaRPr lang="es-419" dirty="0"/>
          </a:p>
        </p:txBody>
      </p:sp>
    </p:spTree>
    <p:extLst>
      <p:ext uri="{BB962C8B-B14F-4D97-AF65-F5344CB8AC3E}">
        <p14:creationId xmlns:p14="http://schemas.microsoft.com/office/powerpoint/2010/main" val="4089008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Riesgo como oportunidad</a:t>
            </a:r>
            <a:endParaRPr lang="es-419" dirty="0"/>
          </a:p>
        </p:txBody>
      </p:sp>
      <p:sp>
        <p:nvSpPr>
          <p:cNvPr id="3" name="Marcador de contenido 2"/>
          <p:cNvSpPr>
            <a:spLocks noGrp="1"/>
          </p:cNvSpPr>
          <p:nvPr>
            <p:ph idx="1"/>
          </p:nvPr>
        </p:nvSpPr>
        <p:spPr/>
        <p:txBody>
          <a:bodyPr>
            <a:normAutofit/>
          </a:bodyPr>
          <a:lstStyle/>
          <a:p>
            <a:r>
              <a:rPr lang="es-ES" dirty="0"/>
              <a:t>No aprovechar las oportunidades puede ser un riesgo en sí mismo.</a:t>
            </a:r>
          </a:p>
          <a:p>
            <a:r>
              <a:rPr lang="es-ES" dirty="0"/>
              <a:t>La oportunidad de los espacios de mercado desatendidos y la demanda no satisfecha son un riesgo a evitar.</a:t>
            </a:r>
          </a:p>
          <a:p>
            <a:r>
              <a:rPr lang="es-ES" dirty="0"/>
              <a:t>Cuando la gestión del servicio es efectiva, los productos y servicios representan oportunidades para crear y capturar valor</a:t>
            </a:r>
          </a:p>
          <a:p>
            <a:r>
              <a:rPr lang="es-ES" dirty="0"/>
              <a:t>Los productos y los servicios pueden representar amenazas debido a la posibilidad de falla asociada con los patrones de demanda que atraen, los compromisos que requieren y los costos ellos generan. </a:t>
            </a:r>
            <a:endParaRPr lang="es-419" dirty="0"/>
          </a:p>
          <a:p>
            <a:pPr marL="0" indent="0">
              <a:buNone/>
            </a:pPr>
            <a:endParaRPr lang="es-419" dirty="0"/>
          </a:p>
        </p:txBody>
      </p:sp>
    </p:spTree>
    <p:extLst>
      <p:ext uri="{BB962C8B-B14F-4D97-AF65-F5344CB8AC3E}">
        <p14:creationId xmlns:p14="http://schemas.microsoft.com/office/powerpoint/2010/main" val="2020132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Gestión de riesgos</a:t>
            </a:r>
            <a:endParaRPr lang="es-419" dirty="0"/>
          </a:p>
        </p:txBody>
      </p:sp>
      <p:sp>
        <p:nvSpPr>
          <p:cNvPr id="3" name="Marcador de contenido 2"/>
          <p:cNvSpPr>
            <a:spLocks noGrp="1"/>
          </p:cNvSpPr>
          <p:nvPr>
            <p:ph idx="1"/>
          </p:nvPr>
        </p:nvSpPr>
        <p:spPr/>
        <p:txBody>
          <a:bodyPr>
            <a:normAutofit/>
          </a:bodyPr>
          <a:lstStyle/>
          <a:p>
            <a:r>
              <a:rPr lang="es-ES" dirty="0"/>
              <a:t>Las decisiones sobre el riesgo deben ser equilibradas para que los beneficios potenciales valen más para la organización que el costo para abordar el riesgo.</a:t>
            </a:r>
          </a:p>
          <a:p>
            <a:r>
              <a:rPr lang="es-ES" dirty="0"/>
              <a:t>La capacidad de la organización para limitar su exposición al riesgo también será relevante</a:t>
            </a:r>
          </a:p>
          <a:p>
            <a:r>
              <a:rPr lang="es-ES" dirty="0"/>
              <a:t> El objetivo debe ser hacer una evaluación precisa de los riesgos en una situación  y analizar los posibles beneficios.</a:t>
            </a:r>
          </a:p>
          <a:p>
            <a:r>
              <a:rPr lang="es-ES" dirty="0"/>
              <a:t> Los riesgos y oportunidades que presenta cada acción debe definirse para identificar respuestas apropiadas.</a:t>
            </a:r>
          </a:p>
        </p:txBody>
      </p:sp>
    </p:spTree>
    <p:extLst>
      <p:ext uri="{BB962C8B-B14F-4D97-AF65-F5344CB8AC3E}">
        <p14:creationId xmlns:p14="http://schemas.microsoft.com/office/powerpoint/2010/main" val="329940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54F8B-3C4F-45B8-8A6C-6E2CA4187A69}"/>
              </a:ext>
            </a:extLst>
          </p:cNvPr>
          <p:cNvSpPr>
            <a:spLocks noGrp="1"/>
          </p:cNvSpPr>
          <p:nvPr>
            <p:ph type="title"/>
          </p:nvPr>
        </p:nvSpPr>
        <p:spPr>
          <a:xfrm>
            <a:off x="3193733" y="671355"/>
            <a:ext cx="4673600" cy="608012"/>
          </a:xfrm>
        </p:spPr>
        <p:txBody>
          <a:bodyPr rtlCol="0">
            <a:noAutofit/>
          </a:bodyPr>
          <a:lstStyle/>
          <a:p>
            <a:pPr algn="r">
              <a:defRPr/>
            </a:pPr>
            <a:r>
              <a:rPr lang="es-ES" sz="4800" b="1" dirty="0">
                <a:solidFill>
                  <a:schemeClr val="tx1">
                    <a:lumMod val="50000"/>
                    <a:lumOff val="50000"/>
                  </a:schemeClr>
                </a:solidFill>
              </a:rPr>
              <a:t>PROBLEMA</a:t>
            </a:r>
          </a:p>
        </p:txBody>
      </p:sp>
      <p:sp>
        <p:nvSpPr>
          <p:cNvPr id="3" name="Marcador de contenido 2">
            <a:extLst>
              <a:ext uri="{FF2B5EF4-FFF2-40B4-BE49-F238E27FC236}">
                <a16:creationId xmlns:a16="http://schemas.microsoft.com/office/drawing/2014/main" id="{EBCA2FC1-C10B-42FE-8EEB-2F8756F2F390}"/>
              </a:ext>
            </a:extLst>
          </p:cNvPr>
          <p:cNvSpPr>
            <a:spLocks noGrp="1"/>
          </p:cNvSpPr>
          <p:nvPr>
            <p:ph idx="1"/>
          </p:nvPr>
        </p:nvSpPr>
        <p:spPr>
          <a:xfrm>
            <a:off x="1592580" y="2083904"/>
            <a:ext cx="8831912" cy="4332135"/>
          </a:xfrm>
        </p:spPr>
        <p:txBody>
          <a:bodyPr rtlCol="0">
            <a:noAutofit/>
          </a:bodyPr>
          <a:lstStyle/>
          <a:p>
            <a:pPr marL="0" indent="0" algn="just">
              <a:buNone/>
              <a:defRPr/>
            </a:pPr>
            <a:r>
              <a:rPr lang="es-CO" sz="2800" dirty="0"/>
              <a:t>Es importante destacar acá que la ausencia de algo, ya sea abstracto o concreto, no debe ser entendida como un problema. </a:t>
            </a:r>
          </a:p>
          <a:p>
            <a:pPr marL="0" indent="0" algn="just">
              <a:buNone/>
              <a:defRPr/>
            </a:pPr>
            <a:r>
              <a:rPr lang="es-CO" sz="2800" dirty="0"/>
              <a:t>En verdad dicha ausencia es la </a:t>
            </a:r>
            <a:r>
              <a:rPr lang="es-CO" sz="2800" i="1" dirty="0"/>
              <a:t>causa de un problema, </a:t>
            </a:r>
            <a:r>
              <a:rPr lang="es-CO" sz="2800" dirty="0"/>
              <a:t>problema éste que se puede identificar describiendo los obstáculos, dificultades, inconvenientes ocasionados cuando ese “algo” está ausente. </a:t>
            </a:r>
          </a:p>
          <a:p>
            <a:pPr marL="0" indent="0" algn="just">
              <a:buNone/>
              <a:defRPr/>
            </a:pPr>
            <a:r>
              <a:rPr lang="es-CO" sz="2800" dirty="0"/>
              <a:t>En términos concretos, por ejemplo, la ausencia de un paraguas no es un problema; en cambio, el que nos emparamemos o nos insolemos si es un problema.</a:t>
            </a:r>
          </a:p>
          <a:p>
            <a:pPr marL="0" indent="0" algn="just">
              <a:buClr>
                <a:schemeClr val="accent6"/>
              </a:buClr>
              <a:buNone/>
              <a:defRPr/>
            </a:pPr>
            <a:endParaRPr lang="es-ES" sz="2000" dirty="0"/>
          </a:p>
        </p:txBody>
      </p:sp>
    </p:spTree>
    <p:extLst>
      <p:ext uri="{BB962C8B-B14F-4D97-AF65-F5344CB8AC3E}">
        <p14:creationId xmlns:p14="http://schemas.microsoft.com/office/powerpoint/2010/main" val="2089238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Gestión de riesgos efectiva</a:t>
            </a:r>
            <a:endParaRPr lang="es-419" dirty="0"/>
          </a:p>
        </p:txBody>
      </p:sp>
      <p:sp>
        <p:nvSpPr>
          <p:cNvPr id="3" name="Marcador de contenido 2"/>
          <p:cNvSpPr>
            <a:spLocks noGrp="1"/>
          </p:cNvSpPr>
          <p:nvPr>
            <p:ph idx="1"/>
          </p:nvPr>
        </p:nvSpPr>
        <p:spPr/>
        <p:txBody>
          <a:bodyPr>
            <a:normAutofit fontScale="92500"/>
          </a:bodyPr>
          <a:lstStyle/>
          <a:p>
            <a:r>
              <a:rPr lang="es-ES" dirty="0"/>
              <a:t>Incertidumbres identificadas que afectarían el logro de objetivos dentro de  contexto de una actividad organizacional particular. Estas incertidumbres deben ser considerado y luego descrito para asegurar que haya un entendimiento común.</a:t>
            </a:r>
            <a:endParaRPr lang="es-419" dirty="0"/>
          </a:p>
          <a:p>
            <a:r>
              <a:rPr lang="es-ES" dirty="0"/>
              <a:t>Evaluar la probabilidad, el impacto y la proximidad de los riesgos individuales deben ser estimados para que puedan priorizarse y el nivel general de riesgo (exposición al riesgo) asociado a la actividad organizacional entendida.</a:t>
            </a:r>
          </a:p>
          <a:p>
            <a:r>
              <a:rPr lang="es-ES" dirty="0"/>
              <a:t>Se deben planificar respuestas apropiadas a los riesgos, asignando propietarios y gestores, y luego implementado, monitoreado y controlado.</a:t>
            </a:r>
            <a:br>
              <a:rPr lang="es-ES" dirty="0"/>
            </a:br>
            <a:endParaRPr lang="es-419" dirty="0"/>
          </a:p>
        </p:txBody>
      </p:sp>
    </p:spTree>
    <p:extLst>
      <p:ext uri="{BB962C8B-B14F-4D97-AF65-F5344CB8AC3E}">
        <p14:creationId xmlns:p14="http://schemas.microsoft.com/office/powerpoint/2010/main" val="550402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la gestión de riesgos</a:t>
            </a:r>
            <a:endParaRPr lang="es-419" dirty="0"/>
          </a:p>
        </p:txBody>
      </p:sp>
      <p:sp>
        <p:nvSpPr>
          <p:cNvPr id="3" name="Marcador de contenido 2"/>
          <p:cNvSpPr>
            <a:spLocks noGrp="1"/>
          </p:cNvSpPr>
          <p:nvPr>
            <p:ph idx="1"/>
          </p:nvPr>
        </p:nvSpPr>
        <p:spPr/>
        <p:txBody>
          <a:bodyPr>
            <a:normAutofit/>
          </a:bodyPr>
          <a:lstStyle/>
          <a:p>
            <a:r>
              <a:rPr lang="es-ES" dirty="0"/>
              <a:t>El riesgo es parte del negocio.</a:t>
            </a:r>
          </a:p>
          <a:p>
            <a:pPr marL="457211" lvl="1" indent="0">
              <a:buNone/>
            </a:pPr>
            <a:r>
              <a:rPr lang="es-ES" dirty="0"/>
              <a:t> La organización debe garantizar que los riesgos sean gestionado adecuadamente Esto no significa que se deban evitar todos los riesgos. En al contrario, se requiere asumir riesgos para garantizar la sostenibilidad a largo plazo.</a:t>
            </a:r>
          </a:p>
          <a:p>
            <a:pPr marL="457211" lvl="1" indent="0">
              <a:buNone/>
            </a:pPr>
            <a:r>
              <a:rPr lang="es-ES" dirty="0"/>
              <a:t>Los riesgos necesitan ser identificados, entendidos y evaluados contra los niveles de riesgo la organización está dispuesta a asumir (es decir, el apetito por el riesgo) y de manera adecuada gestionado y monitoreado.</a:t>
            </a:r>
            <a:endParaRPr lang="es-419" dirty="0"/>
          </a:p>
          <a:p>
            <a:endParaRPr lang="es-419" dirty="0"/>
          </a:p>
        </p:txBody>
      </p:sp>
    </p:spTree>
    <p:extLst>
      <p:ext uri="{BB962C8B-B14F-4D97-AF65-F5344CB8AC3E}">
        <p14:creationId xmlns:p14="http://schemas.microsoft.com/office/powerpoint/2010/main" val="369354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la gestión de riesgos</a:t>
            </a:r>
            <a:endParaRPr lang="es-419" dirty="0"/>
          </a:p>
        </p:txBody>
      </p:sp>
      <p:sp>
        <p:nvSpPr>
          <p:cNvPr id="3" name="Marcador de contenido 2"/>
          <p:cNvSpPr>
            <a:spLocks noGrp="1"/>
          </p:cNvSpPr>
          <p:nvPr>
            <p:ph idx="1"/>
          </p:nvPr>
        </p:nvSpPr>
        <p:spPr/>
        <p:txBody>
          <a:bodyPr>
            <a:normAutofit/>
          </a:bodyPr>
          <a:lstStyle/>
          <a:p>
            <a:r>
              <a:rPr lang="es-ES" dirty="0"/>
              <a:t>La gestión de riesgos debe ser coherente en toda la organización.</a:t>
            </a:r>
          </a:p>
          <a:p>
            <a:pPr marL="457211" lvl="1" indent="0">
              <a:buNone/>
            </a:pPr>
            <a:r>
              <a:rPr lang="es-ES" dirty="0"/>
              <a:t> Es vital que la práctica de gestión de riesgos se gestiona de manera integral para lograr consistencia toda la organización</a:t>
            </a:r>
          </a:p>
          <a:p>
            <a:pPr marL="457211" lvl="1" indent="0">
              <a:buNone/>
            </a:pPr>
            <a:r>
              <a:rPr lang="es-ES" dirty="0"/>
              <a:t> Para garantizar la efectividad, debe haber una continua consulta con las partes interesadas y flexibilidad adecuada para diferentes partes de la organización.</a:t>
            </a:r>
          </a:p>
          <a:p>
            <a:pPr marL="457211" lvl="1" indent="0">
              <a:buNone/>
            </a:pPr>
            <a:r>
              <a:rPr lang="es-ES" dirty="0"/>
              <a:t>Esta flexibilidad permitirá procedimientos de gestión de riesgos a medida, es decir, desarrollado de manera que las unidades organizativas y / o específicas del cliente abordan las circunstancias.</a:t>
            </a:r>
            <a:br>
              <a:rPr lang="es-ES" dirty="0"/>
            </a:br>
            <a:endParaRPr lang="es-419" dirty="0"/>
          </a:p>
        </p:txBody>
      </p:sp>
    </p:spTree>
    <p:extLst>
      <p:ext uri="{BB962C8B-B14F-4D97-AF65-F5344CB8AC3E}">
        <p14:creationId xmlns:p14="http://schemas.microsoft.com/office/powerpoint/2010/main" val="1627449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la gestión de riesgos</a:t>
            </a:r>
            <a:endParaRPr lang="es-419" dirty="0"/>
          </a:p>
        </p:txBody>
      </p:sp>
      <p:sp>
        <p:nvSpPr>
          <p:cNvPr id="3" name="Marcador de contenido 2"/>
          <p:cNvSpPr>
            <a:spLocks noGrp="1"/>
          </p:cNvSpPr>
          <p:nvPr>
            <p:ph idx="1"/>
          </p:nvPr>
        </p:nvSpPr>
        <p:spPr/>
        <p:txBody>
          <a:bodyPr>
            <a:normAutofit/>
          </a:bodyPr>
          <a:lstStyle/>
          <a:p>
            <a:r>
              <a:rPr lang="es-ES" dirty="0"/>
              <a:t>La cultura y los comportamientos de gestión de riesgos son importantes </a:t>
            </a:r>
          </a:p>
          <a:p>
            <a:pPr marL="457211" lvl="1" indent="0">
              <a:buNone/>
            </a:pPr>
            <a:r>
              <a:rPr lang="es-ES" dirty="0"/>
              <a:t>La cultura apropiada y los comportamientos demostrados por todos los niveles del personal de la organización son crítico y debe integrarse como parte de la "forma en que hacemos las cosas".</a:t>
            </a:r>
          </a:p>
          <a:p>
            <a:pPr marL="457211" lvl="1" indent="0">
              <a:buNone/>
            </a:pPr>
            <a:endParaRPr lang="es-419" dirty="0"/>
          </a:p>
        </p:txBody>
      </p:sp>
    </p:spTree>
    <p:extLst>
      <p:ext uri="{BB962C8B-B14F-4D97-AF65-F5344CB8AC3E}">
        <p14:creationId xmlns:p14="http://schemas.microsoft.com/office/powerpoint/2010/main" val="1737777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la gestión de riesgos</a:t>
            </a:r>
            <a:endParaRPr lang="es-419" dirty="0"/>
          </a:p>
        </p:txBody>
      </p:sp>
      <p:sp>
        <p:nvSpPr>
          <p:cNvPr id="3" name="Marcador de contenido 2"/>
          <p:cNvSpPr>
            <a:spLocks noGrp="1"/>
          </p:cNvSpPr>
          <p:nvPr>
            <p:ph idx="1"/>
          </p:nvPr>
        </p:nvSpPr>
        <p:spPr/>
        <p:txBody>
          <a:bodyPr>
            <a:normAutofit/>
          </a:bodyPr>
          <a:lstStyle/>
          <a:p>
            <a:r>
              <a:rPr lang="es-ES" dirty="0"/>
              <a:t>La cultura y los comportamientos de gestión de riesgos son importantes </a:t>
            </a:r>
          </a:p>
          <a:p>
            <a:pPr lvl="1"/>
            <a:r>
              <a:rPr lang="es-ES" dirty="0"/>
              <a:t>Comprender que la gestión eficaz del riesgo es vital para la sostenibilidad de</a:t>
            </a:r>
            <a:br>
              <a:rPr lang="es-ES" dirty="0"/>
            </a:br>
            <a:r>
              <a:rPr lang="es-ES" dirty="0"/>
              <a:t>la organización y apoya el logro de los objetivos comerciales utilizando comportamientos proactivos de gestión de riesgos</a:t>
            </a:r>
          </a:p>
          <a:p>
            <a:pPr lvl="1"/>
            <a:r>
              <a:rPr lang="es-ES" dirty="0"/>
              <a:t>Garantizar la transparencia y la claridad de los procedimientos de gestión de riesgos, roles, responsabilidades y responsabilidades alentando activamente y dando seguimiento a la notificación de riesgos, incidentes y oportunidades</a:t>
            </a:r>
          </a:p>
          <a:p>
            <a:pPr lvl="1"/>
            <a:r>
              <a:rPr lang="es-ES" dirty="0"/>
              <a:t>Asegurar que las estructuras de remuneración respalden los comportamientos deseados alentando activamente el aprendizaje y el crecimiento en madurez de la organización experiencias y las experiencias de otras organizaciones.</a:t>
            </a:r>
            <a:endParaRPr lang="es-419" dirty="0"/>
          </a:p>
        </p:txBody>
      </p:sp>
    </p:spTree>
    <p:extLst>
      <p:ext uri="{BB962C8B-B14F-4D97-AF65-F5344CB8AC3E}">
        <p14:creationId xmlns:p14="http://schemas.microsoft.com/office/powerpoint/2010/main" val="1218820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B6E2-FF5B-4ACD-87AB-2648CFE4842C}"/>
              </a:ext>
            </a:extLst>
          </p:cNvPr>
          <p:cNvSpPr>
            <a:spLocks noGrp="1"/>
          </p:cNvSpPr>
          <p:nvPr>
            <p:ph type="title"/>
          </p:nvPr>
        </p:nvSpPr>
        <p:spPr/>
        <p:txBody>
          <a:bodyPr/>
          <a:lstStyle/>
          <a:p>
            <a:r>
              <a:rPr lang="es-CO" dirty="0"/>
              <a:t>Análisis de riesgos</a:t>
            </a:r>
          </a:p>
        </p:txBody>
      </p:sp>
      <p:sp>
        <p:nvSpPr>
          <p:cNvPr id="3" name="Content Placeholder 2">
            <a:extLst>
              <a:ext uri="{FF2B5EF4-FFF2-40B4-BE49-F238E27FC236}">
                <a16:creationId xmlns:a16="http://schemas.microsoft.com/office/drawing/2014/main" id="{AD0B1914-C43C-43B8-B1C5-0D840033D855}"/>
              </a:ext>
            </a:extLst>
          </p:cNvPr>
          <p:cNvSpPr>
            <a:spLocks noGrp="1"/>
          </p:cNvSpPr>
          <p:nvPr>
            <p:ph idx="1"/>
          </p:nvPr>
        </p:nvSpPr>
        <p:spPr/>
        <p:txBody>
          <a:bodyPr>
            <a:normAutofit/>
          </a:bodyPr>
          <a:lstStyle/>
          <a:p>
            <a:r>
              <a:rPr lang="es-CO" b="1" dirty="0"/>
              <a:t>La identificación del riesgo: </a:t>
            </a:r>
            <a:r>
              <a:rPr lang="es-CO" dirty="0"/>
              <a:t>evaluar el efecto del riesgo contra la misión y objetivos de la organización en </a:t>
            </a:r>
            <a:r>
              <a:rPr lang="es-CO" b="1" dirty="0"/>
              <a:t>5 categorías:</a:t>
            </a:r>
            <a:endParaRPr lang="es-CO" dirty="0"/>
          </a:p>
          <a:p>
            <a:pPr lvl="1"/>
            <a:r>
              <a:rPr lang="es-CO" dirty="0"/>
              <a:t>Reputación/confianza del cliente</a:t>
            </a:r>
          </a:p>
          <a:p>
            <a:pPr lvl="1"/>
            <a:r>
              <a:rPr lang="es-CO" dirty="0"/>
              <a:t>Financiera</a:t>
            </a:r>
          </a:p>
          <a:p>
            <a:pPr lvl="1"/>
            <a:r>
              <a:rPr lang="es-CO" dirty="0"/>
              <a:t>Productividad</a:t>
            </a:r>
          </a:p>
          <a:p>
            <a:pPr lvl="1"/>
            <a:r>
              <a:rPr lang="es-CO" dirty="0"/>
              <a:t>Seguridad/salud</a:t>
            </a:r>
          </a:p>
          <a:p>
            <a:pPr lvl="1"/>
            <a:r>
              <a:rPr lang="es-CO" dirty="0"/>
              <a:t>Multas/penas legales</a:t>
            </a:r>
          </a:p>
          <a:p>
            <a:endParaRPr lang="es-CO" dirty="0"/>
          </a:p>
        </p:txBody>
      </p:sp>
    </p:spTree>
    <p:extLst>
      <p:ext uri="{BB962C8B-B14F-4D97-AF65-F5344CB8AC3E}">
        <p14:creationId xmlns:p14="http://schemas.microsoft.com/office/powerpoint/2010/main" val="1101335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88F3-9633-4974-A7AA-9193A3A3197C}"/>
              </a:ext>
            </a:extLst>
          </p:cNvPr>
          <p:cNvSpPr>
            <a:spLocks noGrp="1"/>
          </p:cNvSpPr>
          <p:nvPr>
            <p:ph type="title"/>
          </p:nvPr>
        </p:nvSpPr>
        <p:spPr/>
        <p:txBody>
          <a:bodyPr/>
          <a:lstStyle/>
          <a:p>
            <a:r>
              <a:rPr lang="es-CO" dirty="0"/>
              <a:t>Análisis de riesgos</a:t>
            </a:r>
          </a:p>
        </p:txBody>
      </p:sp>
      <p:sp>
        <p:nvSpPr>
          <p:cNvPr id="3" name="Content Placeholder 2">
            <a:extLst>
              <a:ext uri="{FF2B5EF4-FFF2-40B4-BE49-F238E27FC236}">
                <a16:creationId xmlns:a16="http://schemas.microsoft.com/office/drawing/2014/main" id="{5CBADEA4-4121-4EE2-8A04-6AB8A51D7BFA}"/>
              </a:ext>
            </a:extLst>
          </p:cNvPr>
          <p:cNvSpPr>
            <a:spLocks noGrp="1"/>
          </p:cNvSpPr>
          <p:nvPr>
            <p:ph idx="1"/>
          </p:nvPr>
        </p:nvSpPr>
        <p:spPr/>
        <p:txBody>
          <a:bodyPr>
            <a:normAutofit/>
          </a:bodyPr>
          <a:lstStyle/>
          <a:p>
            <a:pPr marL="0" indent="0">
              <a:buNone/>
            </a:pPr>
            <a:r>
              <a:rPr lang="es-CO" b="1" dirty="0"/>
              <a:t>El análisis del riesgo</a:t>
            </a:r>
            <a:endParaRPr lang="es-CO" dirty="0"/>
          </a:p>
          <a:p>
            <a:r>
              <a:rPr lang="es-CO" dirty="0"/>
              <a:t>Para cada criterio se deben generar</a:t>
            </a:r>
            <a:r>
              <a:rPr lang="es-CO" b="1" dirty="0"/>
              <a:t> áreas de impacto</a:t>
            </a:r>
            <a:r>
              <a:rPr lang="es-CO" dirty="0"/>
              <a:t>, es decir, condiciones de cómo la organización se verá afectada por algún incidente de seguridad. El impacto puede ser alto, medio o bajo, y esto deberá ser definido por el personal encargado de generar los criterios de medición del riesgo. </a:t>
            </a:r>
          </a:p>
          <a:p>
            <a:pPr marL="0" indent="0">
              <a:buNone/>
            </a:pPr>
            <a:endParaRPr lang="es-CO" dirty="0"/>
          </a:p>
        </p:txBody>
      </p:sp>
    </p:spTree>
    <p:extLst>
      <p:ext uri="{BB962C8B-B14F-4D97-AF65-F5344CB8AC3E}">
        <p14:creationId xmlns:p14="http://schemas.microsoft.com/office/powerpoint/2010/main" val="2743049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40FB-3866-4197-96EF-CBF4162853ED}"/>
              </a:ext>
            </a:extLst>
          </p:cNvPr>
          <p:cNvSpPr>
            <a:spLocks noGrp="1"/>
          </p:cNvSpPr>
          <p:nvPr>
            <p:ph type="title"/>
          </p:nvPr>
        </p:nvSpPr>
        <p:spPr/>
        <p:txBody>
          <a:bodyPr/>
          <a:lstStyle/>
          <a:p>
            <a:r>
              <a:rPr lang="es-CO" dirty="0"/>
              <a:t>Análisis de riesgos</a:t>
            </a:r>
          </a:p>
        </p:txBody>
      </p:sp>
      <p:sp>
        <p:nvSpPr>
          <p:cNvPr id="3" name="Content Placeholder 2">
            <a:extLst>
              <a:ext uri="{FF2B5EF4-FFF2-40B4-BE49-F238E27FC236}">
                <a16:creationId xmlns:a16="http://schemas.microsoft.com/office/drawing/2014/main" id="{004C2A2B-3784-4FB9-9E54-928A2D9B272C}"/>
              </a:ext>
            </a:extLst>
          </p:cNvPr>
          <p:cNvSpPr>
            <a:spLocks noGrp="1"/>
          </p:cNvSpPr>
          <p:nvPr>
            <p:ph idx="1"/>
          </p:nvPr>
        </p:nvSpPr>
        <p:spPr/>
        <p:txBody>
          <a:bodyPr>
            <a:normAutofit/>
          </a:bodyPr>
          <a:lstStyle/>
          <a:p>
            <a:pPr marL="0" indent="0">
              <a:buNone/>
            </a:pPr>
            <a:r>
              <a:rPr lang="es-CO" b="1" dirty="0"/>
              <a:t>La evaluación del riesgo</a:t>
            </a:r>
            <a:endParaRPr lang="es-CO" dirty="0"/>
          </a:p>
          <a:p>
            <a:r>
              <a:rPr lang="es-CO" dirty="0"/>
              <a:t>En la fase de evaluación se toman las decisiones sobre las acciones futuras basadas en el conocimiento del riesgo que se ha obtenido durante la fase de análisis.</a:t>
            </a:r>
          </a:p>
          <a:p>
            <a:r>
              <a:rPr lang="es-CO" dirty="0"/>
              <a:t>En la mayoría de las ocasiones, el criterio para tomar la decisión de, si se debe tratar el riesgo y cómo hacerlo, depende de los costes/beneficios de aceptar el riesgo y/o de implantar los controles pertinentes.</a:t>
            </a:r>
          </a:p>
          <a:p>
            <a:r>
              <a:rPr lang="es-CO" dirty="0"/>
              <a:t>El criterio de “tan bajo como razonablemente sea posible”(ALARP) es un clásico de este enfoque de criterio.</a:t>
            </a:r>
          </a:p>
          <a:p>
            <a:endParaRPr lang="es-CO" dirty="0"/>
          </a:p>
        </p:txBody>
      </p:sp>
    </p:spTree>
    <p:extLst>
      <p:ext uri="{BB962C8B-B14F-4D97-AF65-F5344CB8AC3E}">
        <p14:creationId xmlns:p14="http://schemas.microsoft.com/office/powerpoint/2010/main" val="2936087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D0EF-AA51-434B-B2B0-3F5D20B6F381}"/>
              </a:ext>
            </a:extLst>
          </p:cNvPr>
          <p:cNvSpPr>
            <a:spLocks noGrp="1"/>
          </p:cNvSpPr>
          <p:nvPr>
            <p:ph type="title"/>
          </p:nvPr>
        </p:nvSpPr>
        <p:spPr/>
        <p:txBody>
          <a:bodyPr/>
          <a:lstStyle/>
          <a:p>
            <a:r>
              <a:rPr lang="es-CO" dirty="0"/>
              <a:t>Análisis de riesgos</a:t>
            </a:r>
          </a:p>
        </p:txBody>
      </p:sp>
      <p:sp>
        <p:nvSpPr>
          <p:cNvPr id="3" name="Content Placeholder 2">
            <a:extLst>
              <a:ext uri="{FF2B5EF4-FFF2-40B4-BE49-F238E27FC236}">
                <a16:creationId xmlns:a16="http://schemas.microsoft.com/office/drawing/2014/main" id="{495D60A9-58B1-4EC7-A61A-5A3AD19E3793}"/>
              </a:ext>
            </a:extLst>
          </p:cNvPr>
          <p:cNvSpPr>
            <a:spLocks noGrp="1"/>
          </p:cNvSpPr>
          <p:nvPr>
            <p:ph idx="1"/>
          </p:nvPr>
        </p:nvSpPr>
        <p:spPr/>
        <p:txBody>
          <a:bodyPr/>
          <a:lstStyle/>
          <a:p>
            <a:r>
              <a:rPr lang="es-CO" dirty="0"/>
              <a:t>Identificación de controles </a:t>
            </a:r>
          </a:p>
          <a:p>
            <a:r>
              <a:rPr lang="es-CO" dirty="0"/>
              <a:t>Definición de políticas</a:t>
            </a:r>
          </a:p>
        </p:txBody>
      </p:sp>
    </p:spTree>
    <p:extLst>
      <p:ext uri="{BB962C8B-B14F-4D97-AF65-F5344CB8AC3E}">
        <p14:creationId xmlns:p14="http://schemas.microsoft.com/office/powerpoint/2010/main" val="2458467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9DEEA-5C0D-4B31-891B-656FDADBBA3B}"/>
              </a:ext>
            </a:extLst>
          </p:cNvPr>
          <p:cNvSpPr>
            <a:spLocks noGrp="1"/>
          </p:cNvSpPr>
          <p:nvPr>
            <p:ph type="title"/>
          </p:nvPr>
        </p:nvSpPr>
        <p:spPr/>
        <p:txBody>
          <a:bodyPr/>
          <a:lstStyle/>
          <a:p>
            <a:r>
              <a:rPr lang="es-ES" dirty="0"/>
              <a:t>Matriz de riesgos</a:t>
            </a:r>
            <a:endParaRPr lang="es-CO" dirty="0"/>
          </a:p>
        </p:txBody>
      </p:sp>
      <p:pic>
        <p:nvPicPr>
          <p:cNvPr id="5" name="Marcador de contenido 4">
            <a:extLst>
              <a:ext uri="{FF2B5EF4-FFF2-40B4-BE49-F238E27FC236}">
                <a16:creationId xmlns:a16="http://schemas.microsoft.com/office/drawing/2014/main" id="{EA15E015-CBB6-4F16-AF28-064160206C22}"/>
              </a:ext>
            </a:extLst>
          </p:cNvPr>
          <p:cNvPicPr>
            <a:picLocks noGrp="1" noChangeAspect="1"/>
          </p:cNvPicPr>
          <p:nvPr>
            <p:ph idx="1"/>
          </p:nvPr>
        </p:nvPicPr>
        <p:blipFill>
          <a:blip r:embed="rId2"/>
          <a:stretch>
            <a:fillRect/>
          </a:stretch>
        </p:blipFill>
        <p:spPr>
          <a:xfrm>
            <a:off x="1060802" y="1707621"/>
            <a:ext cx="9683399" cy="4569354"/>
          </a:xfrm>
          <a:prstGeom prst="rect">
            <a:avLst/>
          </a:prstGeom>
        </p:spPr>
      </p:pic>
      <p:sp>
        <p:nvSpPr>
          <p:cNvPr id="4" name="AutoShape 2" descr="https://www.ceolevel.com/wp-content/uploads/2016/11/matriz_riesgos_blog.jpg">
            <a:extLst>
              <a:ext uri="{FF2B5EF4-FFF2-40B4-BE49-F238E27FC236}">
                <a16:creationId xmlns:a16="http://schemas.microsoft.com/office/drawing/2014/main" id="{4F82BB62-9126-4F06-B636-4D70B14301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421050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54F8B-3C4F-45B8-8A6C-6E2CA4187A69}"/>
              </a:ext>
            </a:extLst>
          </p:cNvPr>
          <p:cNvSpPr>
            <a:spLocks noGrp="1"/>
          </p:cNvSpPr>
          <p:nvPr>
            <p:ph type="title"/>
          </p:nvPr>
        </p:nvSpPr>
        <p:spPr>
          <a:xfrm>
            <a:off x="3132773" y="670878"/>
            <a:ext cx="4673600" cy="608012"/>
          </a:xfrm>
        </p:spPr>
        <p:txBody>
          <a:bodyPr rtlCol="0">
            <a:noAutofit/>
          </a:bodyPr>
          <a:lstStyle/>
          <a:p>
            <a:pPr algn="r">
              <a:defRPr/>
            </a:pPr>
            <a:r>
              <a:rPr lang="es-ES" sz="4800" b="1" dirty="0">
                <a:solidFill>
                  <a:schemeClr val="tx1">
                    <a:lumMod val="50000"/>
                    <a:lumOff val="50000"/>
                  </a:schemeClr>
                </a:solidFill>
              </a:rPr>
              <a:t>PROBLEMA</a:t>
            </a:r>
          </a:p>
        </p:txBody>
      </p:sp>
      <p:sp>
        <p:nvSpPr>
          <p:cNvPr id="3" name="Marcador de contenido 2">
            <a:extLst>
              <a:ext uri="{FF2B5EF4-FFF2-40B4-BE49-F238E27FC236}">
                <a16:creationId xmlns:a16="http://schemas.microsoft.com/office/drawing/2014/main" id="{EBCA2FC1-C10B-42FE-8EEB-2F8756F2F390}"/>
              </a:ext>
            </a:extLst>
          </p:cNvPr>
          <p:cNvSpPr>
            <a:spLocks noGrp="1"/>
          </p:cNvSpPr>
          <p:nvPr>
            <p:ph idx="1"/>
          </p:nvPr>
        </p:nvSpPr>
        <p:spPr>
          <a:xfrm>
            <a:off x="1600200" y="1616765"/>
            <a:ext cx="9128760" cy="4693549"/>
          </a:xfrm>
        </p:spPr>
        <p:txBody>
          <a:bodyPr rtlCol="0">
            <a:noAutofit/>
          </a:bodyPr>
          <a:lstStyle/>
          <a:p>
            <a:pPr algn="just">
              <a:buFont typeface="Arial" charset="0"/>
              <a:buChar char="•"/>
              <a:defRPr/>
            </a:pPr>
            <a:r>
              <a:rPr lang="es-CO" sz="2800" dirty="0"/>
              <a:t>Un problema puede tener varias alternativas de solución. </a:t>
            </a:r>
          </a:p>
          <a:p>
            <a:pPr algn="just">
              <a:buFont typeface="Arial" charset="0"/>
              <a:buChar char="•"/>
              <a:defRPr/>
            </a:pPr>
            <a:r>
              <a:rPr lang="es-CO" sz="2800" dirty="0"/>
              <a:t>Al formular un proyecto se debe describir claramente cuál es la alternativa de solución escogida por los participantes en el proyecto. </a:t>
            </a:r>
          </a:p>
          <a:p>
            <a:pPr algn="just">
              <a:buFont typeface="Arial" charset="0"/>
              <a:buChar char="•"/>
              <a:defRPr/>
            </a:pPr>
            <a:r>
              <a:rPr lang="es-CO" sz="2800" dirty="0"/>
              <a:t>Una vez se ha escogido una alternativa de aporte a la solución al problema de interés, se tienen elementos para definir con claridad el objetivo de un proyecto.</a:t>
            </a:r>
          </a:p>
          <a:p>
            <a:pPr marL="0" indent="0" algn="just">
              <a:buClr>
                <a:schemeClr val="accent6"/>
              </a:buClr>
              <a:buNone/>
              <a:defRPr/>
            </a:pPr>
            <a:endParaRPr lang="es-ES" sz="2800" dirty="0"/>
          </a:p>
        </p:txBody>
      </p:sp>
    </p:spTree>
    <p:extLst>
      <p:ext uri="{BB962C8B-B14F-4D97-AF65-F5344CB8AC3E}">
        <p14:creationId xmlns:p14="http://schemas.microsoft.com/office/powerpoint/2010/main" val="3880677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47842A3-126C-4047-9C62-3127868F6E2D}"/>
              </a:ext>
            </a:extLst>
          </p:cNvPr>
          <p:cNvSpPr>
            <a:spLocks noGrp="1"/>
          </p:cNvSpPr>
          <p:nvPr>
            <p:ph type="title"/>
          </p:nvPr>
        </p:nvSpPr>
        <p:spPr/>
        <p:txBody>
          <a:bodyPr/>
          <a:lstStyle/>
          <a:p>
            <a:pPr algn="ctr"/>
            <a:r>
              <a:rPr lang="es-ES" dirty="0"/>
              <a:t>METODOLOGÍAS DE GESTIÓN DE PROYECTOS TÉCNOLÓGICOS</a:t>
            </a:r>
            <a:endParaRPr lang="es-CO" dirty="0"/>
          </a:p>
        </p:txBody>
      </p:sp>
      <p:sp>
        <p:nvSpPr>
          <p:cNvPr id="5" name="Marcador de texto 4">
            <a:extLst>
              <a:ext uri="{FF2B5EF4-FFF2-40B4-BE49-F238E27FC236}">
                <a16:creationId xmlns:a16="http://schemas.microsoft.com/office/drawing/2014/main" id="{1602B48D-0E0E-4942-879C-07C934A8E544}"/>
              </a:ext>
            </a:extLst>
          </p:cNvPr>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352329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74CF9-EBA4-4DCE-8F7B-24AAE2D2C984}"/>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C808C466-B594-460E-87E7-A3090421D382}"/>
              </a:ext>
            </a:extLst>
          </p:cNvPr>
          <p:cNvSpPr>
            <a:spLocks noGrp="1"/>
          </p:cNvSpPr>
          <p:nvPr>
            <p:ph idx="1"/>
          </p:nvPr>
        </p:nvSpPr>
        <p:spPr/>
        <p:txBody>
          <a:bodyPr/>
          <a:lstStyle/>
          <a:p>
            <a:endParaRPr lang="es-CO"/>
          </a:p>
        </p:txBody>
      </p:sp>
      <p:pic>
        <p:nvPicPr>
          <p:cNvPr id="4" name="Imagen 3">
            <a:extLst>
              <a:ext uri="{FF2B5EF4-FFF2-40B4-BE49-F238E27FC236}">
                <a16:creationId xmlns:a16="http://schemas.microsoft.com/office/drawing/2014/main" id="{B810C8EC-E65C-40B0-94E8-01C2A4273837}"/>
              </a:ext>
            </a:extLst>
          </p:cNvPr>
          <p:cNvPicPr>
            <a:picLocks noChangeAspect="1"/>
          </p:cNvPicPr>
          <p:nvPr/>
        </p:nvPicPr>
        <p:blipFill>
          <a:blip r:embed="rId2"/>
          <a:stretch>
            <a:fillRect/>
          </a:stretch>
        </p:blipFill>
        <p:spPr>
          <a:xfrm>
            <a:off x="1333500" y="637748"/>
            <a:ext cx="9525000" cy="5539215"/>
          </a:xfrm>
          <a:prstGeom prst="rect">
            <a:avLst/>
          </a:prstGeom>
        </p:spPr>
      </p:pic>
    </p:spTree>
    <p:extLst>
      <p:ext uri="{BB962C8B-B14F-4D97-AF65-F5344CB8AC3E}">
        <p14:creationId xmlns:p14="http://schemas.microsoft.com/office/powerpoint/2010/main" val="1551124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ED201DD-9E07-4E48-A36B-5ED1196FDD28}"/>
              </a:ext>
            </a:extLst>
          </p:cNvPr>
          <p:cNvSpPr/>
          <p:nvPr/>
        </p:nvSpPr>
        <p:spPr>
          <a:xfrm>
            <a:off x="762001" y="4453467"/>
            <a:ext cx="10515600" cy="158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Ágil</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p:txBody>
          <a:bodyPr>
            <a:normAutofit lnSpcReduction="10000"/>
          </a:bodyPr>
          <a:lstStyle/>
          <a:p>
            <a:pPr marL="0" indent="0">
              <a:buNone/>
            </a:pPr>
            <a:r>
              <a:rPr lang="es-ES" dirty="0"/>
              <a:t>Es uno de los procesos de gestión de proyectos más comunes. Pero lo cierto es que técnicamente no es una metodología, sino que se define mejor como un </a:t>
            </a:r>
            <a:r>
              <a:rPr lang="es-ES" dirty="0">
                <a:solidFill>
                  <a:srgbClr val="FF0000"/>
                </a:solidFill>
              </a:rPr>
              <a:t>principio de gestión de proyectos</a:t>
            </a:r>
            <a:r>
              <a:rPr lang="es-ES" dirty="0"/>
              <a:t>. La metodología ágil es:</a:t>
            </a:r>
          </a:p>
          <a:p>
            <a:pPr lvl="2"/>
            <a:r>
              <a:rPr lang="es-ES" dirty="0"/>
              <a:t>Colaborativa</a:t>
            </a:r>
          </a:p>
          <a:p>
            <a:pPr lvl="2"/>
            <a:r>
              <a:rPr lang="es-ES" dirty="0"/>
              <a:t>Rápida y efectiva</a:t>
            </a:r>
          </a:p>
          <a:p>
            <a:pPr lvl="2"/>
            <a:r>
              <a:rPr lang="es-ES" dirty="0"/>
              <a:t>Iterativa y está respaldada por datos</a:t>
            </a:r>
          </a:p>
          <a:p>
            <a:pPr lvl="2"/>
            <a:r>
              <a:rPr lang="es-ES" dirty="0"/>
              <a:t>Valora a las personas por encima de los procesos</a:t>
            </a:r>
          </a:p>
          <a:p>
            <a:pPr marL="0" indent="0">
              <a:buNone/>
            </a:pPr>
            <a:r>
              <a:rPr lang="es-ES" dirty="0"/>
              <a:t>Recomendado para: El marco ágil es adecuado para casi todos los equipos. Esto se debe a que el principio detrás de este método es bastante universal. El verdadero truco es decidir con qué metodología combinarlo.</a:t>
            </a:r>
            <a:endParaRPr lang="es-CO" dirty="0"/>
          </a:p>
        </p:txBody>
      </p:sp>
    </p:spTree>
    <p:extLst>
      <p:ext uri="{BB962C8B-B14F-4D97-AF65-F5344CB8AC3E}">
        <p14:creationId xmlns:p14="http://schemas.microsoft.com/office/powerpoint/2010/main" val="202167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F42AF64-96C0-4DF6-B787-D86C2B727196}"/>
              </a:ext>
            </a:extLst>
          </p:cNvPr>
          <p:cNvSpPr/>
          <p:nvPr/>
        </p:nvSpPr>
        <p:spPr>
          <a:xfrm>
            <a:off x="733425" y="4571747"/>
            <a:ext cx="10515600" cy="158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 Cascada</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454149"/>
            <a:ext cx="10205508" cy="4878917"/>
          </a:xfrm>
        </p:spPr>
        <p:txBody>
          <a:bodyPr>
            <a:normAutofit fontScale="92500" lnSpcReduction="20000"/>
          </a:bodyPr>
          <a:lstStyle/>
          <a:p>
            <a:pPr marL="0" indent="0">
              <a:buNone/>
            </a:pPr>
            <a:r>
              <a:rPr lang="es-ES" dirty="0"/>
              <a:t>Es muy sencillo de implementar. Se conoce también como como ciclo de vida de desarrollo de sistemas (SDLC), es un proceso lineal en el que el trabajo se realiza de manera escalonada (similar a una cascada) y en orden secuencial.</a:t>
            </a:r>
          </a:p>
          <a:p>
            <a:endParaRPr lang="es-ES" dirty="0"/>
          </a:p>
          <a:p>
            <a:endParaRPr lang="es-ES" dirty="0"/>
          </a:p>
          <a:p>
            <a:endParaRPr lang="es-ES" dirty="0"/>
          </a:p>
          <a:p>
            <a:endParaRPr lang="es-ES" dirty="0"/>
          </a:p>
          <a:p>
            <a:endParaRPr lang="es-ES" dirty="0"/>
          </a:p>
          <a:p>
            <a:pPr marL="0" indent="0">
              <a:buNone/>
            </a:pPr>
            <a:r>
              <a:rPr lang="es-ES" dirty="0"/>
              <a:t>Recomendado para: Dado que la metodología de gestión de proyectos en cascada es muy detallada, es ideal para trabajar en proyectos grandes que tienen muchas partes involucradas. Esto es porque existen pasos claros y dependencias a lo largo del proyecto que ayudan a dar seguimiento al trabajo necesario para alcanzar los objetivos.</a:t>
            </a:r>
            <a:endParaRPr lang="es-CO"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 name="Imagen 4">
            <a:extLst>
              <a:ext uri="{FF2B5EF4-FFF2-40B4-BE49-F238E27FC236}">
                <a16:creationId xmlns:a16="http://schemas.microsoft.com/office/drawing/2014/main" id="{CB5935C9-7DC8-4294-ADC4-DC8A732F57A4}"/>
              </a:ext>
            </a:extLst>
          </p:cNvPr>
          <p:cNvPicPr>
            <a:picLocks noChangeAspect="1"/>
          </p:cNvPicPr>
          <p:nvPr/>
        </p:nvPicPr>
        <p:blipFill>
          <a:blip r:embed="rId2"/>
          <a:stretch>
            <a:fillRect/>
          </a:stretch>
        </p:blipFill>
        <p:spPr>
          <a:xfrm>
            <a:off x="4761441" y="2420915"/>
            <a:ext cx="3722159" cy="2016169"/>
          </a:xfrm>
          <a:prstGeom prst="rect">
            <a:avLst/>
          </a:prstGeom>
        </p:spPr>
      </p:pic>
    </p:spTree>
    <p:extLst>
      <p:ext uri="{BB962C8B-B14F-4D97-AF65-F5344CB8AC3E}">
        <p14:creationId xmlns:p14="http://schemas.microsoft.com/office/powerpoint/2010/main" val="110008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89DF313-2314-406D-BF29-9DC680F7F4B6}"/>
              </a:ext>
            </a:extLst>
          </p:cNvPr>
          <p:cNvSpPr/>
          <p:nvPr/>
        </p:nvSpPr>
        <p:spPr>
          <a:xfrm>
            <a:off x="733425" y="4139947"/>
            <a:ext cx="10515600" cy="158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Scrum</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454150"/>
            <a:ext cx="10515600" cy="4351338"/>
          </a:xfrm>
        </p:spPr>
        <p:txBody>
          <a:bodyPr>
            <a:normAutofit/>
          </a:bodyPr>
          <a:lstStyle/>
          <a:p>
            <a:pPr marL="0" indent="0">
              <a:buNone/>
            </a:pPr>
            <a:r>
              <a:rPr lang="es-ES" dirty="0"/>
              <a:t>Se basa en “</a:t>
            </a:r>
            <a:r>
              <a:rPr lang="es-ES" dirty="0" err="1"/>
              <a:t>sprints</a:t>
            </a:r>
            <a:r>
              <a:rPr lang="es-ES" dirty="0"/>
              <a:t>” cortos que se usan para crear un ciclo de proyecto. Estos ciclos duran de una a dos semanas y se organizan con equipos de hasta 10 personas. Este enfoque es diferente al modelo de cascada, donde las tareas individuales se dividen y relacionan por dependencias.</a:t>
            </a:r>
          </a:p>
          <a:p>
            <a:endParaRPr lang="es-ES" dirty="0"/>
          </a:p>
          <a:p>
            <a:endParaRPr lang="es-ES" dirty="0"/>
          </a:p>
          <a:p>
            <a:pPr marL="0" indent="0">
              <a:buNone/>
            </a:pPr>
            <a:r>
              <a:rPr lang="es-ES" dirty="0"/>
              <a:t>Recomendado para: Los equipos que usen un enfoque ágil también deberían usar, o al menos probar, la metodología Scrum. Dado que los </a:t>
            </a:r>
            <a:r>
              <a:rPr lang="es-ES" dirty="0" err="1"/>
              <a:t>sprints</a:t>
            </a:r>
            <a:r>
              <a:rPr lang="es-ES" dirty="0"/>
              <a:t> se dividen en equipos pequeños, este enfoque puede ser adecuado tanto para equipos pequeños como grandes.</a:t>
            </a:r>
            <a:endParaRPr lang="es-CO"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1793722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32D8876-D2A1-4960-9C74-4A577D0684B5}"/>
              </a:ext>
            </a:extLst>
          </p:cNvPr>
          <p:cNvSpPr/>
          <p:nvPr/>
        </p:nvSpPr>
        <p:spPr>
          <a:xfrm>
            <a:off x="733425" y="4308476"/>
            <a:ext cx="10515600" cy="158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Kanban</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690688"/>
            <a:ext cx="10515600" cy="4351338"/>
          </a:xfrm>
        </p:spPr>
        <p:txBody>
          <a:bodyPr>
            <a:normAutofit fontScale="92500"/>
          </a:bodyPr>
          <a:lstStyle/>
          <a:p>
            <a:r>
              <a:rPr lang="es-ES" dirty="0"/>
              <a:t>Se representa las tareas pendientes ​​del proyecto usando elementos visuales como tableros. Los equipos ágiles usan este enfoque para visualizar mejor los flujos de trabajo y el progreso de los proyectos.</a:t>
            </a:r>
          </a:p>
          <a:p>
            <a:r>
              <a:rPr lang="es-ES" dirty="0"/>
              <a:t>Ayuda a reducir la probabilidad de que se generen cuellos de botella. </a:t>
            </a:r>
          </a:p>
          <a:p>
            <a:pPr marL="0" indent="0">
              <a:buNone/>
            </a:pPr>
            <a:endParaRPr lang="es-ES" dirty="0"/>
          </a:p>
          <a:p>
            <a:pPr marL="0" indent="0">
              <a:buNone/>
            </a:pPr>
            <a:endParaRPr lang="es-ES" dirty="0"/>
          </a:p>
          <a:p>
            <a:pPr marL="0" indent="0">
              <a:buNone/>
            </a:pPr>
            <a:r>
              <a:rPr lang="es-ES" dirty="0"/>
              <a:t>Recomendado para: Los tableros Kanban son ideales para equipos de todos los tamaños, especialmente para los equipos que trabajan remoto, ya que los tableros Kanban ayudan a los miembros del equipo a visualizar fácilmente el trabajo y a mantenerse al día sin importar desde dónde trabajen.</a:t>
            </a:r>
            <a:endParaRPr lang="es-CO"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243737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C25CC82-FAD6-48E6-AA4F-73F10B656F3B}"/>
              </a:ext>
            </a:extLst>
          </p:cNvPr>
          <p:cNvSpPr/>
          <p:nvPr/>
        </p:nvSpPr>
        <p:spPr>
          <a:xfrm>
            <a:off x="785813" y="4774143"/>
            <a:ext cx="10515600" cy="10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a:t>
            </a:r>
            <a:r>
              <a:rPr lang="es-ES" dirty="0" err="1"/>
              <a:t>Scrumban</a:t>
            </a:r>
            <a:r>
              <a:rPr lang="es-ES" dirty="0"/>
              <a:t> </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690688"/>
            <a:ext cx="10515600" cy="4351338"/>
          </a:xfrm>
        </p:spPr>
        <p:txBody>
          <a:bodyPr>
            <a:normAutofit fontScale="92500" lnSpcReduction="20000"/>
          </a:bodyPr>
          <a:lstStyle/>
          <a:p>
            <a:r>
              <a:rPr lang="es-ES" dirty="0"/>
              <a:t>Es una metodología que se inspira en los procesos Scrum y Kanban. Algunos lo consideran un enfoque híbrido que combina lo mejor de ambos métodos.</a:t>
            </a:r>
          </a:p>
          <a:p>
            <a:r>
              <a:rPr lang="es-ES" dirty="0"/>
              <a:t> </a:t>
            </a:r>
            <a:r>
              <a:rPr lang="es-ES" dirty="0" err="1"/>
              <a:t>Scrumban</a:t>
            </a:r>
            <a:r>
              <a:rPr lang="es-ES" dirty="0"/>
              <a:t> usa un ciclo de sprint similar al de la metodología Scrum, pero también permite que se agreguen tareas individuales al plan, como el método Kanban. </a:t>
            </a:r>
          </a:p>
          <a:p>
            <a:r>
              <a:rPr lang="es-ES" dirty="0"/>
              <a:t>Esto permite que los planes de proyectos mantengan una estructura simple y clara, y que además se pueda finalizar el trabajo más importante. </a:t>
            </a:r>
            <a:r>
              <a:rPr lang="es-ES" dirty="0" err="1"/>
              <a:t>Scrumban</a:t>
            </a:r>
            <a:r>
              <a:rPr lang="es-ES" dirty="0"/>
              <a:t> también organiza reuniones de Scrum para fortalecer la colaboración y mantener a los objetivos siempre presentes. </a:t>
            </a:r>
          </a:p>
          <a:p>
            <a:r>
              <a:rPr lang="es-ES" dirty="0"/>
              <a:t>Recomendado para: Si te gusta la idea de dividir un proyecto en tareas más pequeñas, pero también deseas mantenerlo visualmente simple, </a:t>
            </a:r>
            <a:r>
              <a:rPr lang="es-ES" dirty="0" err="1"/>
              <a:t>Scrumban</a:t>
            </a:r>
            <a:r>
              <a:rPr lang="es-ES" dirty="0"/>
              <a:t> es ideal para ti. Es la combinación perfecta entre simplicidad y claridad.  </a:t>
            </a:r>
            <a:endParaRPr lang="es-CO"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30224696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839A18-1362-4B19-96D5-835D1465F35B}"/>
              </a:ext>
            </a:extLst>
          </p:cNvPr>
          <p:cNvSpPr/>
          <p:nvPr/>
        </p:nvSpPr>
        <p:spPr>
          <a:xfrm>
            <a:off x="942975" y="5672137"/>
            <a:ext cx="10515600" cy="10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PRINCE2</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454149"/>
            <a:ext cx="10515600" cy="4760383"/>
          </a:xfrm>
        </p:spPr>
        <p:txBody>
          <a:bodyPr>
            <a:noAutofit/>
          </a:bodyPr>
          <a:lstStyle/>
          <a:p>
            <a:pPr fontAlgn="auto"/>
            <a:r>
              <a:rPr lang="es-ES" sz="2000" dirty="0"/>
              <a:t>Proviene del acrónimo en inglés </a:t>
            </a:r>
            <a:r>
              <a:rPr lang="es-ES" sz="2000" i="1" dirty="0" err="1"/>
              <a:t>PRojects</a:t>
            </a:r>
            <a:r>
              <a:rPr lang="es-ES" sz="2000" i="1" dirty="0"/>
              <a:t> IN </a:t>
            </a:r>
            <a:r>
              <a:rPr lang="es-ES" sz="2000" i="1" dirty="0" err="1"/>
              <a:t>Controlled</a:t>
            </a:r>
            <a:r>
              <a:rPr lang="es-ES" sz="2000" i="1" dirty="0"/>
              <a:t> </a:t>
            </a:r>
            <a:r>
              <a:rPr lang="es-ES" sz="2000" i="1" dirty="0" err="1"/>
              <a:t>Environments</a:t>
            </a:r>
            <a:r>
              <a:rPr lang="es-ES" sz="2000" dirty="0"/>
              <a:t> (proyectos en ambientes controlados), usa el método de cascada general para definir las etapas dentro de un proyecto. </a:t>
            </a:r>
          </a:p>
          <a:p>
            <a:pPr fontAlgn="auto"/>
            <a:r>
              <a:rPr lang="es-ES" sz="2000" dirty="0"/>
              <a:t>PRINCE2 fue originalmente desarrollado por el gobierno del Reino Unido para gestionar sus proyectos de TI y aún hoy sigue siendo más adecuado para gestionar grandes iniciativas de TI que para productos tradicionales o proyectos orientados al mercado. </a:t>
            </a:r>
          </a:p>
          <a:p>
            <a:pPr fontAlgn="auto"/>
            <a:r>
              <a:rPr lang="es-ES" sz="2000" dirty="0"/>
              <a:t>En la metodología PRINCE2, los proyectos se dividen en siete procesos:</a:t>
            </a:r>
          </a:p>
          <a:p>
            <a:pPr lvl="1"/>
            <a:r>
              <a:rPr lang="es-ES" sz="1800" dirty="0"/>
              <a:t>Puesta en marcha del proyecto</a:t>
            </a:r>
          </a:p>
          <a:p>
            <a:pPr lvl="1"/>
            <a:r>
              <a:rPr lang="es-ES" sz="1800" dirty="0"/>
              <a:t>Dirección del proyecto</a:t>
            </a:r>
          </a:p>
          <a:p>
            <a:pPr lvl="1"/>
            <a:r>
              <a:rPr lang="es-ES" sz="1800" dirty="0"/>
              <a:t>Inicio del proyecto</a:t>
            </a:r>
          </a:p>
          <a:p>
            <a:pPr lvl="1"/>
            <a:r>
              <a:rPr lang="es-ES" sz="1800" dirty="0"/>
              <a:t>Control del proyecto</a:t>
            </a:r>
          </a:p>
          <a:p>
            <a:pPr lvl="1"/>
            <a:r>
              <a:rPr lang="es-ES" sz="1800" dirty="0"/>
              <a:t>Gestión de la entrega de productos</a:t>
            </a:r>
          </a:p>
          <a:p>
            <a:pPr lvl="1"/>
            <a:r>
              <a:rPr lang="es-ES" sz="1800" dirty="0"/>
              <a:t>Gestión de los límites de cada fase</a:t>
            </a:r>
          </a:p>
          <a:p>
            <a:pPr lvl="1"/>
            <a:r>
              <a:rPr lang="es-ES" sz="1800" dirty="0"/>
              <a:t>Cierre del proyecto</a:t>
            </a:r>
          </a:p>
          <a:p>
            <a:r>
              <a:rPr lang="es-ES" sz="2000" dirty="0"/>
              <a:t>Recomendado para: Dada su naturaleza tan particular, la metodología PRINCE2 es más adecuada para grandes proyectos corporativos con muchos participantes. Si se implementa en proyectos pequeños, se puede correr el riesgo de alargar y complicar innecesariamente sus procesos. </a:t>
            </a:r>
            <a:endParaRPr lang="es-CO" sz="2000"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2240424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6CB29A9-035D-4BB5-AD1C-661F5167DF36}"/>
              </a:ext>
            </a:extLst>
          </p:cNvPr>
          <p:cNvSpPr/>
          <p:nvPr/>
        </p:nvSpPr>
        <p:spPr>
          <a:xfrm>
            <a:off x="942975" y="5773210"/>
            <a:ext cx="10515600" cy="10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a:t>
            </a:r>
            <a:r>
              <a:rPr lang="es-ES" dirty="0" err="1"/>
              <a:t>Six</a:t>
            </a:r>
            <a:r>
              <a:rPr lang="es-ES" dirty="0"/>
              <a:t> Sigma</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496483"/>
            <a:ext cx="10515600" cy="4870449"/>
          </a:xfrm>
        </p:spPr>
        <p:txBody>
          <a:bodyPr>
            <a:noAutofit/>
          </a:bodyPr>
          <a:lstStyle/>
          <a:p>
            <a:pPr fontAlgn="auto"/>
            <a:r>
              <a:rPr lang="es-ES" sz="2000" dirty="0" err="1"/>
              <a:t>Six</a:t>
            </a:r>
            <a:r>
              <a:rPr lang="es-ES" sz="2000" dirty="0"/>
              <a:t> Sigma se usa para la gestión de calidad. Generalmente se la describe como una filosofía más que como una metodología tradicional. A menudo se la combina con una metodología Lean o un marco ágil, también conocido como </a:t>
            </a:r>
            <a:r>
              <a:rPr lang="es-ES" sz="2000" dirty="0" err="1"/>
              <a:t>Six</a:t>
            </a:r>
            <a:r>
              <a:rPr lang="es-ES" sz="2000" dirty="0"/>
              <a:t> Sigma Lean y </a:t>
            </a:r>
            <a:r>
              <a:rPr lang="es-ES" sz="2000" dirty="0" err="1"/>
              <a:t>Six</a:t>
            </a:r>
            <a:r>
              <a:rPr lang="es-ES" sz="2000" dirty="0"/>
              <a:t> Sigma ágil. </a:t>
            </a:r>
          </a:p>
          <a:p>
            <a:pPr fontAlgn="auto"/>
            <a:r>
              <a:rPr lang="es-ES" sz="2000" dirty="0"/>
              <a:t>El objetivo principal de </a:t>
            </a:r>
            <a:r>
              <a:rPr lang="es-ES" sz="2000" dirty="0" err="1"/>
              <a:t>Six</a:t>
            </a:r>
            <a:r>
              <a:rPr lang="es-ES" sz="2000" dirty="0"/>
              <a:t> Sigma es la mejora continua de los procesos y la eliminación de fallas. Esto se logra a través de mejoras continuas por parte de expertos en la materia para definir, apoyar y controlar los procesos.</a:t>
            </a:r>
          </a:p>
          <a:p>
            <a:pPr fontAlgn="auto"/>
            <a:r>
              <a:rPr lang="es-ES" sz="2000" dirty="0"/>
              <a:t>Para llevar este método un paso más allá, puedes usar un proceso </a:t>
            </a:r>
            <a:r>
              <a:rPr lang="es-ES" sz="2000" dirty="0" err="1"/>
              <a:t>Six</a:t>
            </a:r>
            <a:r>
              <a:rPr lang="es-ES" sz="2000" dirty="0"/>
              <a:t> Sigma DMAIC, que crea un enfoque por fases. Estas fases son:</a:t>
            </a:r>
          </a:p>
          <a:p>
            <a:pPr lvl="1"/>
            <a:r>
              <a:rPr lang="es-ES" sz="1800" dirty="0"/>
              <a:t>Definición: Determinar el alcance del proyecto, crear el caso de negocios y organizar una reunión inicial de actualización.</a:t>
            </a:r>
          </a:p>
          <a:p>
            <a:pPr lvl="1"/>
            <a:r>
              <a:rPr lang="es-ES" sz="1800" dirty="0"/>
              <a:t>Evaluación: Reunir datos que ayuden a determinar las áreas a mejorar.</a:t>
            </a:r>
          </a:p>
          <a:p>
            <a:pPr lvl="1"/>
            <a:r>
              <a:rPr lang="es-ES" sz="1800" dirty="0"/>
              <a:t>Análisis: Identificar las causas fundamentales de los problemas. </a:t>
            </a:r>
          </a:p>
          <a:p>
            <a:pPr lvl="1"/>
            <a:r>
              <a:rPr lang="es-ES" sz="1800" dirty="0"/>
              <a:t>Mejora: Solucionar los problemas encontrados.</a:t>
            </a:r>
          </a:p>
          <a:p>
            <a:pPr lvl="1"/>
            <a:r>
              <a:rPr lang="es-ES" sz="1800" dirty="0"/>
              <a:t>Control: Trabajar para mantener las soluciones implementadas para futuros proyectos. </a:t>
            </a:r>
          </a:p>
          <a:p>
            <a:r>
              <a:rPr lang="es-ES" sz="2000" dirty="0"/>
              <a:t>Recomendado para: Esta metodología es más adecuada para empresas grandes, principalmente aquellas con varios cientos de empleados o incluso más. Es aquí donde la necesidad de eliminar los defectos del proyecto comienza a tener un mayor impacto en la empresa.</a:t>
            </a:r>
            <a:endParaRPr lang="es-CO" sz="2000"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2265144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1D8F5064-E7A0-47ED-A02A-AA6D42A9EEF5}"/>
              </a:ext>
            </a:extLst>
          </p:cNvPr>
          <p:cNvSpPr/>
          <p:nvPr/>
        </p:nvSpPr>
        <p:spPr>
          <a:xfrm>
            <a:off x="942975" y="4401610"/>
            <a:ext cx="10515600" cy="1389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a:xfrm>
            <a:off x="838200" y="365125"/>
            <a:ext cx="10515600" cy="1472142"/>
          </a:xfrm>
        </p:spPr>
        <p:txBody>
          <a:bodyPr>
            <a:normAutofit fontScale="90000"/>
          </a:bodyPr>
          <a:lstStyle/>
          <a:p>
            <a:r>
              <a:rPr lang="es-ES" dirty="0"/>
              <a:t>Metodologías gestión de proyectos:  Método de la ruta crítica (CPM)</a:t>
            </a:r>
            <a:br>
              <a:rPr lang="es-ES" dirty="0"/>
            </a:br>
            <a:r>
              <a:rPr lang="es-ES" dirty="0"/>
              <a:t> </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742016"/>
            <a:ext cx="10515600" cy="4351338"/>
          </a:xfrm>
        </p:spPr>
        <p:txBody>
          <a:bodyPr>
            <a:normAutofit fontScale="85000" lnSpcReduction="10000"/>
          </a:bodyPr>
          <a:lstStyle/>
          <a:p>
            <a:pPr fontAlgn="auto"/>
            <a:r>
              <a:rPr lang="es-ES" dirty="0"/>
              <a:t>El método de la ruta crítica permite identificar y planificar las tareas críticas dentro de un proyecto. </a:t>
            </a:r>
          </a:p>
          <a:p>
            <a:pPr fontAlgn="auto"/>
            <a:r>
              <a:rPr lang="es-ES" dirty="0"/>
              <a:t>Esto incluye la creación de dependencias de tareas, el seguimiento de los objetivos y el progreso del proyecto, la priorización de los entregables y la gestión de los plazos, que se asemejan a una estructura de desglose del trabajo.</a:t>
            </a:r>
          </a:p>
          <a:p>
            <a:pPr fontAlgn="auto"/>
            <a:r>
              <a:rPr lang="es-ES" dirty="0"/>
              <a:t>El objetivo de esta metodología es gestionar adecuadamente los proyectos exitosos de gran escala para que los hitos y los entregables se definan correctamente. </a:t>
            </a:r>
          </a:p>
          <a:p>
            <a:r>
              <a:rPr lang="es-ES" dirty="0"/>
              <a:t>Recomendado para: Este método es ideal para proyectos y equipos pequeños y medianos. Esto se debe a que los proyectos grandes involucran a muchos participantes y se deben realizar muchos entregables, y el método de la ruta crítica no está diseñado para gestionar proyectos complejos.</a:t>
            </a:r>
            <a:endParaRPr lang="es-CO"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184586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3471" y="472264"/>
            <a:ext cx="9535236" cy="1747664"/>
          </a:xfrm>
        </p:spPr>
        <p:txBody>
          <a:bodyPr>
            <a:normAutofit/>
          </a:bodyPr>
          <a:lstStyle/>
          <a:p>
            <a:r>
              <a:rPr lang="es-ES" sz="3600" dirty="0"/>
              <a:t>Estrategia para analizar el problema: Marco lógico</a:t>
            </a:r>
          </a:p>
        </p:txBody>
      </p:sp>
      <p:sp>
        <p:nvSpPr>
          <p:cNvPr id="3" name="Marcador de contenido 2"/>
          <p:cNvSpPr>
            <a:spLocks noGrp="1"/>
          </p:cNvSpPr>
          <p:nvPr>
            <p:ph idx="1"/>
          </p:nvPr>
        </p:nvSpPr>
        <p:spPr>
          <a:xfrm>
            <a:off x="1816289" y="2219928"/>
            <a:ext cx="8559421" cy="3174715"/>
          </a:xfrm>
        </p:spPr>
        <p:txBody>
          <a:bodyPr>
            <a:normAutofit/>
          </a:bodyPr>
          <a:lstStyle/>
          <a:p>
            <a:pPr algn="just"/>
            <a:r>
              <a:rPr lang="es-ES" sz="2400" dirty="0"/>
              <a:t>Identificar el problema </a:t>
            </a:r>
          </a:p>
          <a:p>
            <a:pPr algn="just"/>
            <a:r>
              <a:rPr lang="es-ES" sz="2400" dirty="0"/>
              <a:t>Examinar los efectos que provoca el  problema </a:t>
            </a:r>
          </a:p>
          <a:p>
            <a:pPr algn="just"/>
            <a:r>
              <a:rPr lang="es-ES" sz="2400" dirty="0"/>
              <a:t>Identificar las causas del problema </a:t>
            </a:r>
          </a:p>
          <a:p>
            <a:pPr algn="just"/>
            <a:r>
              <a:rPr lang="es-ES" sz="2400" dirty="0"/>
              <a:t>Establecer la </a:t>
            </a:r>
            <a:r>
              <a:rPr lang="es-ES" sz="2400" dirty="0" err="1"/>
              <a:t>situación</a:t>
            </a:r>
            <a:r>
              <a:rPr lang="es-ES" sz="2400" dirty="0"/>
              <a:t> deseada (objetivo) </a:t>
            </a:r>
          </a:p>
          <a:p>
            <a:pPr algn="just"/>
            <a:r>
              <a:rPr lang="es-ES" sz="2400" dirty="0"/>
              <a:t>Identificar medios para la </a:t>
            </a:r>
            <a:r>
              <a:rPr lang="es-ES" sz="2400" dirty="0" err="1"/>
              <a:t>solución</a:t>
            </a:r>
            <a:r>
              <a:rPr lang="es-ES" sz="2400" dirty="0"/>
              <a:t> del problema </a:t>
            </a:r>
          </a:p>
          <a:p>
            <a:pPr algn="just"/>
            <a:r>
              <a:rPr lang="es-ES" sz="2400" dirty="0"/>
              <a:t>Definir acciones y configurar alternativas </a:t>
            </a:r>
          </a:p>
          <a:p>
            <a:pPr algn="just"/>
            <a:endParaRPr lang="es-ES" dirty="0"/>
          </a:p>
        </p:txBody>
      </p:sp>
    </p:spTree>
    <p:extLst>
      <p:ext uri="{BB962C8B-B14F-4D97-AF65-F5344CB8AC3E}">
        <p14:creationId xmlns:p14="http://schemas.microsoft.com/office/powerpoint/2010/main" val="36748350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6AB3B4D-F9FB-4B24-B837-76E72CB49026}"/>
              </a:ext>
            </a:extLst>
          </p:cNvPr>
          <p:cNvSpPr/>
          <p:nvPr/>
        </p:nvSpPr>
        <p:spPr>
          <a:xfrm>
            <a:off x="885825" y="5403851"/>
            <a:ext cx="10515600" cy="108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Lean</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454149"/>
            <a:ext cx="10515600" cy="4853517"/>
          </a:xfrm>
        </p:spPr>
        <p:txBody>
          <a:bodyPr>
            <a:normAutofit fontScale="70000" lnSpcReduction="20000"/>
          </a:bodyPr>
          <a:lstStyle/>
          <a:p>
            <a:pPr fontAlgn="auto"/>
            <a:r>
              <a:rPr lang="es-ES" dirty="0"/>
              <a:t>Tiene como objetivo optimizar los procesos y crear un marco simple para cumplir con las necesidades del proyecto. En definitiva, significa lograr más con menos esfuerzo para maximizar la eficiencia y el trabajo en equipo. </a:t>
            </a:r>
          </a:p>
          <a:p>
            <a:pPr fontAlgn="auto"/>
            <a:r>
              <a:rPr lang="es-ES" dirty="0"/>
              <a:t>Si bien la eliminación de desperdicio se refería originalmente a los materiales y productos (que se remonta al método utilizado por Henry Ford y posteriormente por Toyota y Motorola), ahora se refiere al desperdicio en los procesos de trabajo. Este tipo de desperdicio se lo conoce en el método Lean como las tres M:</a:t>
            </a:r>
          </a:p>
          <a:p>
            <a:pPr lvl="1"/>
            <a:r>
              <a:rPr lang="es-ES" dirty="0"/>
              <a:t>Muda (desperdicio): prácticas que insumen recursos pero que no añaden ningún valor  </a:t>
            </a:r>
          </a:p>
          <a:p>
            <a:pPr lvl="1"/>
            <a:r>
              <a:rPr lang="es-ES" dirty="0"/>
              <a:t>Mura (discrepancia): surge a causa de la sobreproducción y deja residuos </a:t>
            </a:r>
          </a:p>
          <a:p>
            <a:pPr lvl="1"/>
            <a:r>
              <a:rPr lang="es-ES" dirty="0" err="1"/>
              <a:t>Muri</a:t>
            </a:r>
            <a:r>
              <a:rPr lang="es-ES" dirty="0"/>
              <a:t> (sobrecarga): surge cuando los recursos están sobrecargados </a:t>
            </a:r>
          </a:p>
          <a:p>
            <a:pPr fontAlgn="auto"/>
            <a:r>
              <a:rPr lang="es-ES" dirty="0"/>
              <a:t>Como gerente de proyectos, la prioridad es evitar las tres M para optimizar los procesos y ejecutar los proyectos con mayor eficiencia. </a:t>
            </a:r>
          </a:p>
          <a:p>
            <a:pPr fontAlgn="auto"/>
            <a:r>
              <a:rPr lang="es-ES" dirty="0"/>
              <a:t>La metodología Lean es similar al concepto de Proceso Unificado Racional (RUP, por sus siglas en inglés), que también tiene como objetivo reducir el desperdicio. La diferencia radica en que RUP tiene como objetivo reducir los costos de desarrollo en lugar de reducir el desperdicio en los procesos. </a:t>
            </a:r>
          </a:p>
          <a:p>
            <a:pPr fontAlgn="auto"/>
            <a:r>
              <a:rPr lang="es-ES" dirty="0"/>
              <a:t>Recomendado para: Dado que esta metodología se basa en reducir el desperdicio, es más adecuado para equipos que enfrentan problemas de eficiencia. Si bien tiene un mayor impacto en las empresas grandes, puede ser útil para equipos de proyectos de todos los tamaños.</a:t>
            </a:r>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2911841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D5CFEA8-6CE2-4BB3-AD08-492B925BBFDB}"/>
              </a:ext>
            </a:extLst>
          </p:cNvPr>
          <p:cNvSpPr/>
          <p:nvPr/>
        </p:nvSpPr>
        <p:spPr>
          <a:xfrm>
            <a:off x="885825" y="5099050"/>
            <a:ext cx="10515600" cy="1200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lstStyle/>
          <a:p>
            <a:r>
              <a:rPr lang="es-ES" dirty="0"/>
              <a:t>Metodologías gestión de proyectos : PMBOK</a:t>
            </a:r>
            <a:endParaRPr lang="es-CO" dirty="0"/>
          </a:p>
        </p:txBody>
      </p:sp>
      <p:sp>
        <p:nvSpPr>
          <p:cNvPr id="3" name="Marcador de contenido 2">
            <a:extLst>
              <a:ext uri="{FF2B5EF4-FFF2-40B4-BE49-F238E27FC236}">
                <a16:creationId xmlns:a16="http://schemas.microsoft.com/office/drawing/2014/main" id="{AEE2BAA8-CCCB-4A8C-9FE4-F631F6BFED3E}"/>
              </a:ext>
            </a:extLst>
          </p:cNvPr>
          <p:cNvSpPr>
            <a:spLocks noGrp="1"/>
          </p:cNvSpPr>
          <p:nvPr>
            <p:ph idx="1"/>
          </p:nvPr>
        </p:nvSpPr>
        <p:spPr>
          <a:xfrm>
            <a:off x="733425" y="1454149"/>
            <a:ext cx="10515600" cy="5038725"/>
          </a:xfrm>
        </p:spPr>
        <p:txBody>
          <a:bodyPr>
            <a:normAutofit fontScale="85000" lnSpcReduction="20000"/>
          </a:bodyPr>
          <a:lstStyle/>
          <a:p>
            <a:pPr fontAlgn="auto"/>
            <a:r>
              <a:rPr lang="es-ES" dirty="0"/>
              <a:t>Para la Guía de los fundamentos para la dirección de proyectos del PMI se considera una metodología de gestión de proyectos, está más estrechamente relacionada con un conjunto de mejores prácticas que tienen en cuenta varios procesos de desarrollo.</a:t>
            </a:r>
          </a:p>
          <a:p>
            <a:pPr fontAlgn="auto"/>
            <a:r>
              <a:rPr lang="es-ES" dirty="0"/>
              <a:t>Este marco se centra en la implementación de las cinco fases de la gestión de proyectos, todas las cuales contribuyen a gestionar fácilmente un proyecto de principio a fin usando un enfoque estructurado por fases. Estas cinco fases incluyen:</a:t>
            </a:r>
          </a:p>
          <a:p>
            <a:pPr lvl="1"/>
            <a:r>
              <a:rPr lang="es-ES" dirty="0"/>
              <a:t>Inicio del proyecto</a:t>
            </a:r>
          </a:p>
          <a:p>
            <a:pPr lvl="1"/>
            <a:r>
              <a:rPr lang="es-ES" dirty="0"/>
              <a:t>Planificación del proyecto</a:t>
            </a:r>
          </a:p>
          <a:p>
            <a:pPr lvl="1"/>
            <a:r>
              <a:rPr lang="es-ES" dirty="0"/>
              <a:t>Ejecución del proyecto</a:t>
            </a:r>
          </a:p>
          <a:p>
            <a:pPr lvl="1"/>
            <a:r>
              <a:rPr lang="es-ES" dirty="0"/>
              <a:t>Desempeño del proyecto</a:t>
            </a:r>
          </a:p>
          <a:p>
            <a:pPr lvl="1"/>
            <a:r>
              <a:rPr lang="es-ES" dirty="0"/>
              <a:t>Cierre del proyecto</a:t>
            </a:r>
          </a:p>
          <a:p>
            <a:pPr fontAlgn="auto"/>
            <a:r>
              <a:rPr lang="es-ES" dirty="0"/>
              <a:t>Recomendado para: La Guía del PMBOK® es una herramienta que puede ser usada por sí sola en equipos pequeños que gestionan proyectos estándar. Sin embargo, para equipos grandes que gestionan proyectos complejos, es recomendable combinarla con una metodología más detallada (como CPM).</a:t>
            </a:r>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2293469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FA3268D-D99C-4C03-A9F3-888AB7FFACFA}"/>
              </a:ext>
            </a:extLst>
          </p:cNvPr>
          <p:cNvPicPr>
            <a:picLocks noChangeAspect="1"/>
          </p:cNvPicPr>
          <p:nvPr/>
        </p:nvPicPr>
        <p:blipFill>
          <a:blip r:embed="rId2"/>
          <a:stretch>
            <a:fillRect/>
          </a:stretch>
        </p:blipFill>
        <p:spPr>
          <a:xfrm>
            <a:off x="7717026" y="690750"/>
            <a:ext cx="5131509" cy="4416765"/>
          </a:xfrm>
          <a:prstGeom prst="rect">
            <a:avLst/>
          </a:prstGeom>
        </p:spPr>
      </p:pic>
      <p:sp>
        <p:nvSpPr>
          <p:cNvPr id="11" name="Rectángulo 10">
            <a:extLst>
              <a:ext uri="{FF2B5EF4-FFF2-40B4-BE49-F238E27FC236}">
                <a16:creationId xmlns:a16="http://schemas.microsoft.com/office/drawing/2014/main" id="{4D48AE55-9D06-4B15-862D-5C9B998A2510}"/>
              </a:ext>
            </a:extLst>
          </p:cNvPr>
          <p:cNvSpPr/>
          <p:nvPr/>
        </p:nvSpPr>
        <p:spPr>
          <a:xfrm>
            <a:off x="743824" y="5107516"/>
            <a:ext cx="10515600" cy="1200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0D3B2E38-28F9-42EF-8F82-8311C8D80315}"/>
              </a:ext>
            </a:extLst>
          </p:cNvPr>
          <p:cNvSpPr>
            <a:spLocks noGrp="1"/>
          </p:cNvSpPr>
          <p:nvPr>
            <p:ph type="title"/>
          </p:nvPr>
        </p:nvSpPr>
        <p:spPr/>
        <p:txBody>
          <a:bodyPr>
            <a:normAutofit fontScale="90000"/>
          </a:bodyPr>
          <a:lstStyle/>
          <a:p>
            <a:r>
              <a:rPr lang="es-ES" dirty="0"/>
              <a:t>Metodologías gestión de proyectos: </a:t>
            </a:r>
            <a:r>
              <a:rPr lang="es-CO" altLang="es-CO" dirty="0">
                <a:solidFill>
                  <a:srgbClr val="151B26"/>
                </a:solidFill>
                <a:latin typeface="gordita"/>
              </a:rPr>
              <a:t>Programación extrema (XP)</a:t>
            </a:r>
            <a:br>
              <a:rPr lang="es-CO" altLang="es-CO" dirty="0">
                <a:solidFill>
                  <a:srgbClr val="151B26"/>
                </a:solidFill>
                <a:latin typeface="gordita"/>
              </a:rPr>
            </a:br>
            <a:endParaRPr lang="es-CO" dirty="0"/>
          </a:p>
        </p:txBody>
      </p:sp>
      <p:sp>
        <p:nvSpPr>
          <p:cNvPr id="4" name="AutoShape 2" descr="Metodología de gestión de proyectos en cascada">
            <a:extLst>
              <a:ext uri="{FF2B5EF4-FFF2-40B4-BE49-F238E27FC236}">
                <a16:creationId xmlns:a16="http://schemas.microsoft.com/office/drawing/2014/main" id="{5C2AA2D2-45F7-4EDB-8212-9CB184D81589}"/>
              </a:ext>
            </a:extLst>
          </p:cNvPr>
          <p:cNvSpPr>
            <a:spLocks noChangeAspect="1" noChangeArrowheads="1"/>
          </p:cNvSpPr>
          <p:nvPr/>
        </p:nvSpPr>
        <p:spPr bwMode="auto">
          <a:xfrm>
            <a:off x="5838825" y="2905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2" descr="Metodología de gestión de proyectos de programación extrema (XP)">
            <a:extLst>
              <a:ext uri="{FF2B5EF4-FFF2-40B4-BE49-F238E27FC236}">
                <a16:creationId xmlns:a16="http://schemas.microsoft.com/office/drawing/2014/main" id="{FE82CD93-1C2E-438D-85B7-ADC0CDABF826}"/>
              </a:ext>
            </a:extLst>
          </p:cNvPr>
          <p:cNvSpPr>
            <a:spLocks noChangeAspect="1" noChangeArrowheads="1"/>
          </p:cNvSpPr>
          <p:nvPr/>
        </p:nvSpPr>
        <p:spPr bwMode="auto">
          <a:xfrm>
            <a:off x="762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Marcador de contenido 7">
            <a:extLst>
              <a:ext uri="{FF2B5EF4-FFF2-40B4-BE49-F238E27FC236}">
                <a16:creationId xmlns:a16="http://schemas.microsoft.com/office/drawing/2014/main" id="{2C5FAF7D-9BEF-477B-8A6E-736B7EEAC231}"/>
              </a:ext>
            </a:extLst>
          </p:cNvPr>
          <p:cNvSpPr>
            <a:spLocks noGrp="1"/>
          </p:cNvSpPr>
          <p:nvPr>
            <p:ph idx="1"/>
          </p:nvPr>
        </p:nvSpPr>
        <p:spPr>
          <a:xfrm>
            <a:off x="838201" y="1354666"/>
            <a:ext cx="6878826" cy="3622071"/>
          </a:xfrm>
        </p:spPr>
        <p:txBody>
          <a:bodyPr>
            <a:normAutofit fontScale="77500" lnSpcReduction="20000"/>
          </a:bodyPr>
          <a:lstStyle/>
          <a:p>
            <a:pPr marL="0" lvl="0" indent="0" eaLnBrk="0" fontAlgn="base" hangingPunct="0">
              <a:lnSpc>
                <a:spcPct val="100000"/>
              </a:lnSpc>
              <a:spcBef>
                <a:spcPct val="0"/>
              </a:spcBef>
              <a:spcAft>
                <a:spcPct val="0"/>
              </a:spcAft>
              <a:buNone/>
            </a:pPr>
            <a:r>
              <a:rPr lang="es-CO" altLang="es-CO" dirty="0">
                <a:solidFill>
                  <a:srgbClr val="2A2B2C"/>
                </a:solidFill>
                <a:latin typeface="gordita"/>
              </a:rPr>
              <a:t>La programación extrema se usa para gestionar proyectos dinámicos con plazos ajustados. Este enfoque se basa en la creación de ciclos de desarrollo cortos con muchas versiones. Esto genera procesos más rápidos y una </a:t>
            </a:r>
            <a:r>
              <a:rPr lang="es-CO" altLang="es-CO" dirty="0">
                <a:solidFill>
                  <a:srgbClr val="2A2B2C"/>
                </a:solidFill>
                <a:latin typeface="inherit"/>
              </a:rPr>
              <a:t>mayor productividad</a:t>
            </a:r>
            <a:r>
              <a:rPr lang="es-CO" altLang="es-CO" dirty="0">
                <a:solidFill>
                  <a:srgbClr val="2A2B2C"/>
                </a:solidFill>
                <a:latin typeface="gordita"/>
              </a:rPr>
              <a:t>. </a:t>
            </a:r>
            <a:endParaRPr lang="es-CO" altLang="es-CO" sz="1400" dirty="0"/>
          </a:p>
          <a:p>
            <a:pPr marL="0" lvl="0" indent="0" eaLnBrk="0" fontAlgn="base" hangingPunct="0">
              <a:lnSpc>
                <a:spcPct val="100000"/>
              </a:lnSpc>
              <a:spcBef>
                <a:spcPct val="0"/>
              </a:spcBef>
              <a:spcAft>
                <a:spcPct val="0"/>
              </a:spcAft>
              <a:buNone/>
            </a:pPr>
            <a:r>
              <a:rPr lang="es-CO" altLang="es-CO" dirty="0">
                <a:solidFill>
                  <a:srgbClr val="646F79"/>
                </a:solidFill>
                <a:latin typeface="inherit"/>
              </a:rPr>
              <a:t>   </a:t>
            </a:r>
            <a:endParaRPr lang="es-CO" altLang="es-CO" sz="1400" dirty="0"/>
          </a:p>
          <a:p>
            <a:pPr marL="0" lvl="0" indent="0" eaLnBrk="0" fontAlgn="base" hangingPunct="0">
              <a:lnSpc>
                <a:spcPct val="100000"/>
              </a:lnSpc>
              <a:spcBef>
                <a:spcPct val="0"/>
              </a:spcBef>
              <a:spcAft>
                <a:spcPct val="0"/>
              </a:spcAft>
              <a:buNone/>
            </a:pPr>
            <a:r>
              <a:rPr lang="es-CO" altLang="es-CO" dirty="0">
                <a:solidFill>
                  <a:srgbClr val="2A2B2C"/>
                </a:solidFill>
                <a:latin typeface="gordita"/>
              </a:rPr>
              <a:t>La programación extrema se basa en algunos valores fundamentales, que incluyen: la simplicidad, la comunicación, los comentarios, el respeto y el coraje.</a:t>
            </a:r>
          </a:p>
          <a:p>
            <a:pPr marL="0" lvl="0" indent="0" eaLnBrk="0" fontAlgn="base" hangingPunct="0">
              <a:lnSpc>
                <a:spcPct val="100000"/>
              </a:lnSpc>
              <a:spcBef>
                <a:spcPct val="0"/>
              </a:spcBef>
              <a:spcAft>
                <a:spcPct val="0"/>
              </a:spcAft>
              <a:buNone/>
            </a:pPr>
            <a:endParaRPr lang="es-CO" altLang="es-CO" dirty="0">
              <a:solidFill>
                <a:srgbClr val="2A2B2C"/>
              </a:solidFill>
              <a:latin typeface="gordita"/>
            </a:endParaRPr>
          </a:p>
          <a:p>
            <a:pPr marL="0" lvl="0" indent="0" eaLnBrk="0" fontAlgn="base" hangingPunct="0">
              <a:lnSpc>
                <a:spcPct val="100000"/>
              </a:lnSpc>
              <a:spcBef>
                <a:spcPct val="0"/>
              </a:spcBef>
              <a:spcAft>
                <a:spcPct val="0"/>
              </a:spcAft>
              <a:buNone/>
            </a:pPr>
            <a:r>
              <a:rPr lang="es-CO" altLang="es-CO" dirty="0">
                <a:solidFill>
                  <a:srgbClr val="2A2B2C"/>
                </a:solidFill>
                <a:latin typeface="gordita"/>
              </a:rPr>
              <a:t>También incluye un conjunto específico de </a:t>
            </a:r>
            <a:r>
              <a:rPr lang="es-CO" altLang="es-CO" dirty="0">
                <a:solidFill>
                  <a:srgbClr val="2A2B2C"/>
                </a:solidFill>
                <a:latin typeface="inherit"/>
              </a:rPr>
              <a:t>reglas XP</a:t>
            </a:r>
            <a:r>
              <a:rPr lang="es-CO" altLang="es-CO" dirty="0">
                <a:solidFill>
                  <a:srgbClr val="2A2B2C"/>
                </a:solidFill>
                <a:latin typeface="gordita"/>
              </a:rPr>
              <a:t> que cubren todas las fases, desde la planificación hasta las pruebas. </a:t>
            </a:r>
          </a:p>
          <a:p>
            <a:pPr marL="0" lvl="0" indent="0" eaLnBrk="0" fontAlgn="base" hangingPunct="0">
              <a:lnSpc>
                <a:spcPct val="100000"/>
              </a:lnSpc>
              <a:spcBef>
                <a:spcPct val="0"/>
              </a:spcBef>
              <a:spcAft>
                <a:spcPct val="0"/>
              </a:spcAft>
              <a:buNone/>
            </a:pPr>
            <a:endParaRPr lang="es-ES" altLang="es-CO" sz="1400" dirty="0">
              <a:solidFill>
                <a:srgbClr val="2A2B2C"/>
              </a:solidFill>
              <a:latin typeface="gordita"/>
            </a:endParaRPr>
          </a:p>
          <a:p>
            <a:pPr marL="0" lvl="0" indent="0" eaLnBrk="0" fontAlgn="base" hangingPunct="0">
              <a:lnSpc>
                <a:spcPct val="100000"/>
              </a:lnSpc>
              <a:spcBef>
                <a:spcPct val="0"/>
              </a:spcBef>
              <a:spcAft>
                <a:spcPct val="0"/>
              </a:spcAft>
              <a:buNone/>
            </a:pPr>
            <a:endParaRPr lang="es-ES" altLang="es-CO" sz="1400" dirty="0"/>
          </a:p>
          <a:p>
            <a:pPr marL="0" lvl="0" indent="0" eaLnBrk="0" fontAlgn="base" hangingPunct="0">
              <a:lnSpc>
                <a:spcPct val="100000"/>
              </a:lnSpc>
              <a:spcBef>
                <a:spcPct val="0"/>
              </a:spcBef>
              <a:spcAft>
                <a:spcPct val="0"/>
              </a:spcAft>
              <a:buNone/>
            </a:pPr>
            <a:endParaRPr lang="es-ES" altLang="es-CO" sz="1400" dirty="0"/>
          </a:p>
          <a:p>
            <a:pPr marL="0" lvl="0" indent="0" eaLnBrk="0" fontAlgn="base" hangingPunct="0">
              <a:lnSpc>
                <a:spcPct val="100000"/>
              </a:lnSpc>
              <a:spcBef>
                <a:spcPct val="0"/>
              </a:spcBef>
              <a:spcAft>
                <a:spcPct val="0"/>
              </a:spcAft>
              <a:buNone/>
            </a:pPr>
            <a:endParaRPr lang="es-ES" altLang="es-CO" sz="1400" dirty="0"/>
          </a:p>
          <a:p>
            <a:pPr marL="0" lvl="0" indent="0" eaLnBrk="0" fontAlgn="base" hangingPunct="0">
              <a:lnSpc>
                <a:spcPct val="100000"/>
              </a:lnSpc>
              <a:spcBef>
                <a:spcPct val="0"/>
              </a:spcBef>
              <a:spcAft>
                <a:spcPct val="0"/>
              </a:spcAft>
              <a:buNone/>
            </a:pPr>
            <a:endParaRPr lang="es-ES" altLang="es-CO" sz="1400" dirty="0"/>
          </a:p>
          <a:p>
            <a:pPr marL="0" lvl="0" indent="0" eaLnBrk="0" fontAlgn="base" hangingPunct="0">
              <a:lnSpc>
                <a:spcPct val="100000"/>
              </a:lnSpc>
              <a:spcBef>
                <a:spcPct val="0"/>
              </a:spcBef>
              <a:spcAft>
                <a:spcPct val="0"/>
              </a:spcAft>
              <a:buNone/>
            </a:pPr>
            <a:endParaRPr lang="es-ES" altLang="es-CO" sz="1400" dirty="0"/>
          </a:p>
          <a:p>
            <a:pPr marL="0" lvl="0" indent="0" eaLnBrk="0" fontAlgn="base" hangingPunct="0">
              <a:lnSpc>
                <a:spcPct val="100000"/>
              </a:lnSpc>
              <a:spcBef>
                <a:spcPct val="0"/>
              </a:spcBef>
              <a:spcAft>
                <a:spcPct val="0"/>
              </a:spcAft>
              <a:buNone/>
            </a:pPr>
            <a:endParaRPr lang="es-ES" altLang="es-CO" sz="1400" dirty="0"/>
          </a:p>
          <a:p>
            <a:pPr marL="0" lvl="0" indent="0" eaLnBrk="0" fontAlgn="base" hangingPunct="0">
              <a:lnSpc>
                <a:spcPct val="100000"/>
              </a:lnSpc>
              <a:spcBef>
                <a:spcPct val="0"/>
              </a:spcBef>
              <a:spcAft>
                <a:spcPct val="0"/>
              </a:spcAft>
              <a:buNone/>
            </a:pPr>
            <a:endParaRPr lang="es-ES" altLang="es-CO" sz="1400" dirty="0"/>
          </a:p>
          <a:p>
            <a:pPr marL="0" lvl="0" indent="0" eaLnBrk="0" fontAlgn="base" hangingPunct="0">
              <a:lnSpc>
                <a:spcPct val="100000"/>
              </a:lnSpc>
              <a:spcBef>
                <a:spcPct val="0"/>
              </a:spcBef>
              <a:spcAft>
                <a:spcPct val="0"/>
              </a:spcAft>
              <a:buNone/>
            </a:pPr>
            <a:endParaRPr lang="es-ES" altLang="es-CO" sz="1400" dirty="0"/>
          </a:p>
          <a:p>
            <a:endParaRPr lang="es-CO" dirty="0"/>
          </a:p>
        </p:txBody>
      </p:sp>
      <p:sp>
        <p:nvSpPr>
          <p:cNvPr id="10" name="Rectángulo 9">
            <a:extLst>
              <a:ext uri="{FF2B5EF4-FFF2-40B4-BE49-F238E27FC236}">
                <a16:creationId xmlns:a16="http://schemas.microsoft.com/office/drawing/2014/main" id="{9FA5877D-5B12-4E95-9ADC-4A2F3363A038}"/>
              </a:ext>
            </a:extLst>
          </p:cNvPr>
          <p:cNvSpPr/>
          <p:nvPr/>
        </p:nvSpPr>
        <p:spPr>
          <a:xfrm>
            <a:off x="743824" y="4880086"/>
            <a:ext cx="10190001" cy="1338828"/>
          </a:xfrm>
          <a:prstGeom prst="rect">
            <a:avLst/>
          </a:prstGeom>
        </p:spPr>
        <p:txBody>
          <a:bodyPr wrap="square">
            <a:spAutoFit/>
          </a:bodyPr>
          <a:lstStyle/>
          <a:p>
            <a:pPr lvl="0" eaLnBrk="0" fontAlgn="base" hangingPunct="0">
              <a:spcBef>
                <a:spcPct val="0"/>
              </a:spcBef>
              <a:spcAft>
                <a:spcPct val="0"/>
              </a:spcAft>
            </a:pPr>
            <a:endParaRPr lang="es-ES" altLang="es-CO" sz="1050" dirty="0"/>
          </a:p>
          <a:p>
            <a:pPr lvl="0" eaLnBrk="0" fontAlgn="base" hangingPunct="0">
              <a:spcBef>
                <a:spcPct val="0"/>
              </a:spcBef>
              <a:spcAft>
                <a:spcPct val="0"/>
              </a:spcAft>
            </a:pPr>
            <a:endParaRPr lang="es-CO" altLang="es-CO" sz="1050" dirty="0"/>
          </a:p>
          <a:p>
            <a:pPr lvl="0" eaLnBrk="0" fontAlgn="base" hangingPunct="0">
              <a:spcBef>
                <a:spcPct val="0"/>
              </a:spcBef>
              <a:spcAft>
                <a:spcPct val="0"/>
              </a:spcAft>
            </a:pPr>
            <a:r>
              <a:rPr lang="es-CO" altLang="es-CO" sz="2000" dirty="0">
                <a:solidFill>
                  <a:srgbClr val="2A2B2C"/>
                </a:solidFill>
                <a:latin typeface="inherit"/>
              </a:rPr>
              <a:t>Recomendado para: </a:t>
            </a:r>
            <a:r>
              <a:rPr lang="es-CO" altLang="es-CO" sz="2000" dirty="0">
                <a:solidFill>
                  <a:srgbClr val="2A2B2C"/>
                </a:solidFill>
                <a:latin typeface="gordita"/>
              </a:rPr>
              <a:t>La programación extrema se puede usar para proyectos individuales con plazos ajustados, que generalmente son gestionados por equipos pequeños y medianos. Dado que XP es un método de ritmo rápido, debe usarse con prudencia para prevenir el </a:t>
            </a:r>
            <a:r>
              <a:rPr lang="es-CO" altLang="es-CO" sz="2000" dirty="0">
                <a:solidFill>
                  <a:srgbClr val="2A2B2C"/>
                </a:solidFill>
                <a:latin typeface="inherit"/>
              </a:rPr>
              <a:t>agotamiento</a:t>
            </a:r>
            <a:r>
              <a:rPr lang="es-CO" altLang="es-CO" sz="2000" dirty="0">
                <a:solidFill>
                  <a:srgbClr val="2A2B2C"/>
                </a:solidFill>
                <a:latin typeface="gordita"/>
              </a:rPr>
              <a:t>. </a:t>
            </a:r>
            <a:endParaRPr lang="es-CO" altLang="es-CO" sz="2000" dirty="0">
              <a:solidFill>
                <a:srgbClr val="646F79"/>
              </a:solidFill>
              <a:latin typeface="inherit"/>
            </a:endParaRPr>
          </a:p>
        </p:txBody>
      </p:sp>
    </p:spTree>
    <p:extLst>
      <p:ext uri="{BB962C8B-B14F-4D97-AF65-F5344CB8AC3E}">
        <p14:creationId xmlns:p14="http://schemas.microsoft.com/office/powerpoint/2010/main" val="2219973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F4A92-7B2D-4C07-AA9B-0D1ACC87B7AD}"/>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B03474CA-EEF5-42DD-B84A-65E5173A7B1A}"/>
              </a:ext>
            </a:extLst>
          </p:cNvPr>
          <p:cNvSpPr>
            <a:spLocks noGrp="1"/>
          </p:cNvSpPr>
          <p:nvPr>
            <p:ph idx="1"/>
          </p:nvPr>
        </p:nvSpPr>
        <p:spPr/>
        <p:txBody>
          <a:bodyPr/>
          <a:lstStyle/>
          <a:p>
            <a:endParaRPr lang="es-CO"/>
          </a:p>
        </p:txBody>
      </p:sp>
      <p:pic>
        <p:nvPicPr>
          <p:cNvPr id="1026" name="Picture 2" descr="https://www.redalyc.org/journal/4678/467862244003/467862244003_gf4.png">
            <a:extLst>
              <a:ext uri="{FF2B5EF4-FFF2-40B4-BE49-F238E27FC236}">
                <a16:creationId xmlns:a16="http://schemas.microsoft.com/office/drawing/2014/main" id="{036EA845-F695-45B6-8B15-A5338A7E6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034" y="281405"/>
            <a:ext cx="9925166" cy="657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93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6067" y="181151"/>
            <a:ext cx="9601196" cy="1303867"/>
          </a:xfrm>
        </p:spPr>
        <p:txBody>
          <a:bodyPr/>
          <a:lstStyle/>
          <a:p>
            <a:r>
              <a:rPr lang="es-CO" dirty="0"/>
              <a:t>Árbol de problemas</a:t>
            </a:r>
          </a:p>
        </p:txBody>
      </p:sp>
      <p:pic>
        <p:nvPicPr>
          <p:cNvPr id="4" name="Marcador de contenido 3" descr="c3a1rbol-del-problema.jpg"/>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691393" y="1350578"/>
            <a:ext cx="7315200" cy="5507422"/>
          </a:xfrm>
        </p:spPr>
      </p:pic>
    </p:spTree>
    <p:extLst>
      <p:ext uri="{BB962C8B-B14F-4D97-AF65-F5344CB8AC3E}">
        <p14:creationId xmlns:p14="http://schemas.microsoft.com/office/powerpoint/2010/main" val="363228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764704"/>
            <a:ext cx="2819400" cy="1368152"/>
          </a:xfrm>
        </p:spPr>
        <p:txBody>
          <a:bodyPr>
            <a:normAutofit/>
          </a:bodyPr>
          <a:lstStyle/>
          <a:p>
            <a:r>
              <a:rPr lang="es-CO" sz="3600" dirty="0"/>
              <a:t>El problema</a:t>
            </a:r>
          </a:p>
        </p:txBody>
      </p:sp>
      <p:sp>
        <p:nvSpPr>
          <p:cNvPr id="3" name="2 Marcador de contenido"/>
          <p:cNvSpPr>
            <a:spLocks noGrp="1"/>
          </p:cNvSpPr>
          <p:nvPr>
            <p:ph idx="1"/>
          </p:nvPr>
        </p:nvSpPr>
        <p:spPr>
          <a:xfrm>
            <a:off x="1325880" y="2132856"/>
            <a:ext cx="8854440" cy="3826565"/>
          </a:xfrm>
        </p:spPr>
        <p:txBody>
          <a:bodyPr>
            <a:normAutofit/>
          </a:bodyPr>
          <a:lstStyle/>
          <a:p>
            <a:r>
              <a:rPr lang="es-CO" sz="2400" dirty="0"/>
              <a:t>Identificar los problemas de la situación analizada. </a:t>
            </a:r>
          </a:p>
          <a:p>
            <a:r>
              <a:rPr lang="es-CO" sz="2400" dirty="0"/>
              <a:t>Centrar el análisis en el problema principal. </a:t>
            </a:r>
          </a:p>
          <a:p>
            <a:r>
              <a:rPr lang="es-CO" sz="2400" dirty="0"/>
              <a:t>Formular el problema como un estado negativo.</a:t>
            </a:r>
          </a:p>
          <a:p>
            <a:r>
              <a:rPr lang="es-CO" sz="2400" dirty="0"/>
              <a:t>Un problema no es la ausencia de una solución, sino un estado negativo existente.</a:t>
            </a:r>
          </a:p>
          <a:p>
            <a:pPr marL="0" indent="0">
              <a:buNone/>
            </a:pPr>
            <a:endParaRPr lang="es-CO" dirty="0"/>
          </a:p>
        </p:txBody>
      </p:sp>
    </p:spTree>
    <p:extLst>
      <p:ext uri="{BB962C8B-B14F-4D97-AF65-F5344CB8AC3E}">
        <p14:creationId xmlns:p14="http://schemas.microsoft.com/office/powerpoint/2010/main" val="147368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E24E8-AE9A-43F4-856D-766DE1937F31}"/>
              </a:ext>
            </a:extLst>
          </p:cNvPr>
          <p:cNvSpPr>
            <a:spLocks noGrp="1"/>
          </p:cNvSpPr>
          <p:nvPr>
            <p:ph type="ctrTitle"/>
          </p:nvPr>
        </p:nvSpPr>
        <p:spPr/>
        <p:txBody>
          <a:bodyPr/>
          <a:lstStyle/>
          <a:p>
            <a:r>
              <a:rPr lang="es-ES" dirty="0"/>
              <a:t>Redacción Científica</a:t>
            </a:r>
            <a:endParaRPr lang="es-CO" dirty="0"/>
          </a:p>
        </p:txBody>
      </p:sp>
      <p:sp>
        <p:nvSpPr>
          <p:cNvPr id="3" name="Subtítulo 2">
            <a:extLst>
              <a:ext uri="{FF2B5EF4-FFF2-40B4-BE49-F238E27FC236}">
                <a16:creationId xmlns:a16="http://schemas.microsoft.com/office/drawing/2014/main" id="{CB8ABA24-0612-4812-BE76-60198D64FC74}"/>
              </a:ext>
            </a:extLst>
          </p:cNvPr>
          <p:cNvSpPr>
            <a:spLocks noGrp="1"/>
          </p:cNvSpPr>
          <p:nvPr>
            <p:ph type="subTitle" idx="1"/>
          </p:nvPr>
        </p:nvSpPr>
        <p:spPr/>
        <p:txBody>
          <a:bodyPr/>
          <a:lstStyle/>
          <a:p>
            <a:endParaRPr lang="es-CO"/>
          </a:p>
        </p:txBody>
      </p:sp>
      <p:sp>
        <p:nvSpPr>
          <p:cNvPr id="4" name="Marcador de número de diapositiva 3">
            <a:extLst>
              <a:ext uri="{FF2B5EF4-FFF2-40B4-BE49-F238E27FC236}">
                <a16:creationId xmlns:a16="http://schemas.microsoft.com/office/drawing/2014/main" id="{CEAABC2B-7242-4028-A9BF-80B3075A8C66}"/>
              </a:ext>
            </a:extLst>
          </p:cNvPr>
          <p:cNvSpPr>
            <a:spLocks noGrp="1"/>
          </p:cNvSpPr>
          <p:nvPr>
            <p:ph type="sldNum" sz="quarter" idx="12"/>
          </p:nvPr>
        </p:nvSpPr>
        <p:spPr/>
        <p:txBody>
          <a:bodyPr/>
          <a:lstStyle/>
          <a:p>
            <a:fld id="{B453E7C7-8AE5-4AED-AD03-ACF7236A778A}" type="slidenum">
              <a:rPr lang="es-CO" smtClean="0"/>
              <a:pPr/>
              <a:t>9</a:t>
            </a:fld>
            <a:endParaRPr lang="es-CO" dirty="0"/>
          </a:p>
        </p:txBody>
      </p:sp>
    </p:spTree>
    <p:extLst>
      <p:ext uri="{BB962C8B-B14F-4D97-AF65-F5344CB8AC3E}">
        <p14:creationId xmlns:p14="http://schemas.microsoft.com/office/powerpoint/2010/main" val="36904543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CC81A2665C0F94A851C4CE0DEB16ED9" ma:contentTypeVersion="4" ma:contentTypeDescription="Crear nuevo documento." ma:contentTypeScope="" ma:versionID="5ba7b20d27b759fd13bb9782159f2011">
  <xsd:schema xmlns:xsd="http://www.w3.org/2001/XMLSchema" xmlns:xs="http://www.w3.org/2001/XMLSchema" xmlns:p="http://schemas.microsoft.com/office/2006/metadata/properties" xmlns:ns2="6d2ebef4-44eb-45bb-9e89-9cefde6b2d8a" targetNamespace="http://schemas.microsoft.com/office/2006/metadata/properties" ma:root="true" ma:fieldsID="fa7808bde10e4a670c36f2362c239bb0" ns2:_="">
    <xsd:import namespace="6d2ebef4-44eb-45bb-9e89-9cefde6b2d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2ebef4-44eb-45bb-9e89-9cefde6b2d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A87323-6562-4A00-9B58-DA981B2C9B87}"/>
</file>

<file path=customXml/itemProps2.xml><?xml version="1.0" encoding="utf-8"?>
<ds:datastoreItem xmlns:ds="http://schemas.openxmlformats.org/officeDocument/2006/customXml" ds:itemID="{78A3D2BB-891D-4174-81E3-EF82D67A4854}">
  <ds:schemaRefs>
    <ds:schemaRef ds:uri="http://schemas.microsoft.com/sharepoint/v3/contenttype/forms"/>
  </ds:schemaRefs>
</ds:datastoreItem>
</file>

<file path=customXml/itemProps3.xml><?xml version="1.0" encoding="utf-8"?>
<ds:datastoreItem xmlns:ds="http://schemas.openxmlformats.org/officeDocument/2006/customXml" ds:itemID="{DAC0889C-E8C7-4396-87F1-5B72C1F2DDF8}">
  <ds:schemaRefs>
    <ds:schemaRef ds:uri="475903d6-5b88-4d7a-ba78-d123e191ef42"/>
    <ds:schemaRef ds:uri="http://purl.org/dc/dcmitype/"/>
    <ds:schemaRef ds:uri="http://schemas.microsoft.com/office/2006/documentManagement/types"/>
    <ds:schemaRef ds:uri="http://schemas.microsoft.com/sharepoint/v3"/>
    <ds:schemaRef ds:uri="http://purl.org/dc/elements/1.1/"/>
    <ds:schemaRef ds:uri="1be38a3c-13c4-46e0-8a29-91f320e906cc"/>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1588</TotalTime>
  <Words>4535</Words>
  <Application>Microsoft Office PowerPoint</Application>
  <PresentationFormat>Panorámica</PresentationFormat>
  <Paragraphs>302</Paragraphs>
  <Slides>63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63</vt:i4>
      </vt:variant>
    </vt:vector>
  </HeadingPairs>
  <TitlesOfParts>
    <vt:vector size="69" baseType="lpstr">
      <vt:lpstr>Arial</vt:lpstr>
      <vt:lpstr>Calibri</vt:lpstr>
      <vt:lpstr>Calibri Light</vt:lpstr>
      <vt:lpstr>gordita</vt:lpstr>
      <vt:lpstr>inherit</vt:lpstr>
      <vt:lpstr>Tema de Office</vt:lpstr>
      <vt:lpstr>Presentación propuesta</vt:lpstr>
      <vt:lpstr>Creatividad</vt:lpstr>
      <vt:lpstr>PROBLEMA</vt:lpstr>
      <vt:lpstr>PROBLEMA</vt:lpstr>
      <vt:lpstr>PROBLEMA</vt:lpstr>
      <vt:lpstr>Estrategia para analizar el problema: Marco lógico</vt:lpstr>
      <vt:lpstr>Árbol de problemas</vt:lpstr>
      <vt:lpstr>El problema</vt:lpstr>
      <vt:lpstr>Redacción Científica</vt:lpstr>
      <vt:lpstr>Redacción literaria y redacción científica</vt:lpstr>
      <vt:lpstr>¿Cómo escribir?</vt:lpstr>
      <vt:lpstr>¿Cómo Escribir?</vt:lpstr>
      <vt:lpstr>¿Cómo Escribir?</vt:lpstr>
      <vt:lpstr>¿Cómo Escribir?</vt:lpstr>
      <vt:lpstr>Características de la escritura científica</vt:lpstr>
      <vt:lpstr>Brevedad</vt:lpstr>
      <vt:lpstr>Claridad</vt:lpstr>
      <vt:lpstr>Precisión</vt:lpstr>
      <vt:lpstr>Formalidad</vt:lpstr>
      <vt:lpstr>En Resumen</vt:lpstr>
      <vt:lpstr>Del árbol de problema a la solución</vt:lpstr>
      <vt:lpstr>De problema a objetivos</vt:lpstr>
      <vt:lpstr>Árbol de objetivos</vt:lpstr>
      <vt:lpstr>Propuesta de solución</vt:lpstr>
      <vt:lpstr>Justificación</vt:lpstr>
      <vt:lpstr>Objetivos</vt:lpstr>
      <vt:lpstr>Objetivos</vt:lpstr>
      <vt:lpstr>Objetivos</vt:lpstr>
      <vt:lpstr>Objetivos</vt:lpstr>
      <vt:lpstr>Objetivos</vt:lpstr>
      <vt:lpstr>Objetivos</vt:lpstr>
      <vt:lpstr>Comienza con un borrador</vt:lpstr>
      <vt:lpstr>Análisis de riesgos</vt:lpstr>
      <vt:lpstr>Riesgo</vt:lpstr>
      <vt:lpstr>Tipos de riesgos</vt:lpstr>
      <vt:lpstr>Análisis de riesgos</vt:lpstr>
      <vt:lpstr>Gestión del riesgo</vt:lpstr>
      <vt:lpstr>Riesgo como oportunidad</vt:lpstr>
      <vt:lpstr>Gestión de riesgos</vt:lpstr>
      <vt:lpstr>Gestión de riesgos efectiva</vt:lpstr>
      <vt:lpstr>Principios de la gestión de riesgos</vt:lpstr>
      <vt:lpstr>Principios de la gestión de riesgos</vt:lpstr>
      <vt:lpstr>Principios de la gestión de riesgos</vt:lpstr>
      <vt:lpstr>Principios de la gestión de riesgos</vt:lpstr>
      <vt:lpstr>Análisis de riesgos</vt:lpstr>
      <vt:lpstr>Análisis de riesgos</vt:lpstr>
      <vt:lpstr>Análisis de riesgos</vt:lpstr>
      <vt:lpstr>Análisis de riesgos</vt:lpstr>
      <vt:lpstr>Matriz de riesgos</vt:lpstr>
      <vt:lpstr>METODOLOGÍAS DE GESTIÓN DE PROYECTOS TÉCNOLÓGICOS</vt:lpstr>
      <vt:lpstr>Presentación de PowerPoint</vt:lpstr>
      <vt:lpstr>Metodologías gestión de proyectos: Ágil</vt:lpstr>
      <vt:lpstr>Metodologías gestión de proyectos : Cascada</vt:lpstr>
      <vt:lpstr>Metodologías gestión de proyectos: Scrum</vt:lpstr>
      <vt:lpstr>Metodologías gestión de proyectos: Kanban</vt:lpstr>
      <vt:lpstr>Metodologías gestión de proyectos: Scrumban </vt:lpstr>
      <vt:lpstr>Metodologías gestión de proyectos: PRINCE2</vt:lpstr>
      <vt:lpstr>Metodologías gestión de proyectos: Six Sigma</vt:lpstr>
      <vt:lpstr>Metodologías gestión de proyectos:  Método de la ruta crítica (CPM)  </vt:lpstr>
      <vt:lpstr>Metodologías gestión de proyectos: Lean</vt:lpstr>
      <vt:lpstr>Metodologías gestión de proyectos : PMBOK</vt:lpstr>
      <vt:lpstr>Metodologías gestión de proyectos: Programación extrema (XP)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propuesta</dc:title>
  <dc:creator>Claudia Stella Carmona Rodriguez</dc:creator>
  <cp:lastModifiedBy>Claudia Stella Carmona Rodriguez</cp:lastModifiedBy>
  <cp:revision>20</cp:revision>
  <dcterms:created xsi:type="dcterms:W3CDTF">2023-02-17T17:15:55Z</dcterms:created>
  <dcterms:modified xsi:type="dcterms:W3CDTF">2024-02-08T19:03:36Z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0x010100DCC81A2665C0F94A851C4CE0DEB16ED9</vt:lpwstr>
  </property>
</Properties>
</file>