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3/12/2020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88452B6-2BE9-4FBE-A3D5-E9F0257C9790}"/>
              </a:ext>
            </a:extLst>
          </p:cNvPr>
          <p:cNvSpPr txBox="1"/>
          <p:nvPr/>
        </p:nvSpPr>
        <p:spPr>
          <a:xfrm>
            <a:off x="4403189" y="2293035"/>
            <a:ext cx="561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/>
              <a:t>¿Para qué sirven los límites?</a:t>
            </a:r>
          </a:p>
        </p:txBody>
      </p:sp>
    </p:spTree>
    <p:extLst>
      <p:ext uri="{BB962C8B-B14F-4D97-AF65-F5344CB8AC3E}">
        <p14:creationId xmlns:p14="http://schemas.microsoft.com/office/powerpoint/2010/main" val="119270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22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C148F-21EF-4520-8B70-184FF07E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+mn-lt"/>
              </a:rPr>
              <a:t>El problema de  la tangente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75A0DA0-8D6C-4E83-9C9B-6942B8938AE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4400" dirty="0"/>
                  <a:t>Considere el problema de encontrar la pendiente </a:t>
                </a:r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O" sz="4400" dirty="0"/>
                  <a:t> de la recta tangente a una curva con ecuación </a:t>
                </a:r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4400" dirty="0"/>
                  <a:t> en un punto P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75A0DA0-8D6C-4E83-9C9B-6942B8938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842" t="-3832" r="-612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009311-58FC-42DA-97A7-016FC8F7A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1297" t="25419" r="65073" b="37992"/>
          <a:stretch/>
        </p:blipFill>
        <p:spPr>
          <a:xfrm>
            <a:off x="7114756" y="1705782"/>
            <a:ext cx="5336658" cy="46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1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8FC7D7-ACAD-4A9C-ABDD-2CC570C1E5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30131" y="1460972"/>
                <a:ext cx="5872480" cy="4931516"/>
              </a:xfrm>
            </p:spPr>
            <p:txBody>
              <a:bodyPr>
                <a:normAutofit/>
              </a:bodyPr>
              <a:lstStyle/>
              <a:p>
                <a:r>
                  <a:rPr lang="es-CO" sz="3600" dirty="0"/>
                  <a:t>Para sortear el problema encontramos en primer lugar una aproximación a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O" sz="3600" dirty="0"/>
                  <a:t> tomando un punto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CO" sz="3600" dirty="0"/>
                  <a:t> de la curva y calculamos la pendiente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sub>
                    </m:sSub>
                  </m:oMath>
                </a14:m>
                <a:r>
                  <a:rPr lang="es-CO" sz="3600" dirty="0"/>
                  <a:t> de la recta secante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sub>
                    </m:sSub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s-CO" sz="3600" dirty="0"/>
                  <a:t>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58FC7D7-ACAD-4A9C-ABDD-2CC570C1E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30131" y="1460972"/>
                <a:ext cx="5872480" cy="4931516"/>
              </a:xfrm>
              <a:blipFill>
                <a:blip r:embed="rId2"/>
                <a:stretch>
                  <a:fillRect l="-2908" t="-3090" r="-44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4FA72D-7F8B-4127-B98D-D18D88A0F9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1575" t="47669" r="65352" b="21181"/>
          <a:stretch/>
        </p:blipFill>
        <p:spPr>
          <a:xfrm>
            <a:off x="6776487" y="1943100"/>
            <a:ext cx="5275778" cy="40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347139-3790-4EFA-A0CE-EC0EBE37A7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36320" y="1730685"/>
                <a:ext cx="5872480" cy="49315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CO" sz="3600" dirty="0"/>
                  <a:t>Cuando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CO" sz="3600" dirty="0"/>
                  <a:t> se mueve a lo largo de la curva hacia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sz="3600" dirty="0"/>
                  <a:t> puede ver que la recta secante gira y se acerca a la recta tangente como su posición límite. Esto significa que la pendiente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𝑃𝑄</m:t>
                        </m:r>
                      </m:sub>
                    </m:sSub>
                  </m:oMath>
                </a14:m>
                <a:r>
                  <a:rPr lang="es-CO" sz="3600" dirty="0"/>
                  <a:t> de la recta secante se acerca más y más a la pendiente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CO" sz="3600" dirty="0"/>
                  <a:t> de la recta tangente.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8347139-3790-4EFA-A0CE-EC0EBE37A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36320" y="1730685"/>
                <a:ext cx="5872480" cy="4931516"/>
              </a:xfrm>
              <a:blipFill>
                <a:blip r:embed="rId2"/>
                <a:stretch>
                  <a:fillRect l="-2804" t="-3956" r="-29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184D79-EAA3-4349-9933-67B04C07DE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1297" t="46680" r="65630" b="18709"/>
          <a:stretch/>
        </p:blipFill>
        <p:spPr>
          <a:xfrm>
            <a:off x="6740437" y="1878636"/>
            <a:ext cx="5212078" cy="43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0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0657EB-4BB0-4C13-9523-AB48868B5B94}"/>
                  </a:ext>
                </a:extLst>
              </p:cNvPr>
              <p:cNvSpPr txBox="1"/>
              <p:nvPr/>
            </p:nvSpPr>
            <p:spPr>
              <a:xfrm>
                <a:off x="2024743" y="2286000"/>
                <a:ext cx="9046028" cy="286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4000" dirty="0"/>
                  <a:t>Puesto que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O" sz="4000" dirty="0"/>
                  <a:t> se aproxima a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O" sz="4000" dirty="0"/>
                  <a:t> cuando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CO" sz="4000" dirty="0"/>
                  <a:t> se aproxima a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sz="4000" dirty="0"/>
                  <a:t>, tenemos que:</a:t>
                </a:r>
              </a:p>
              <a:p>
                <a:endParaRPr lang="es-CO" sz="4000" dirty="0"/>
              </a:p>
              <a:p>
                <a:r>
                  <a:rPr lang="es-CO" sz="4000" dirty="0"/>
                  <a:t>         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CO" sz="4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CO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CO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s-CO" sz="4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0657EB-4BB0-4C13-9523-AB48868B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743" y="2286000"/>
                <a:ext cx="9046028" cy="2863989"/>
              </a:xfrm>
              <a:prstGeom prst="rect">
                <a:avLst/>
              </a:prstGeom>
              <a:blipFill>
                <a:blip r:embed="rId2"/>
                <a:stretch>
                  <a:fillRect l="-2358" t="-3830" r="-24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85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6B0C1-A0A7-401C-BA35-A6621A76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5400" dirty="0"/>
              <a:t>                             Velocidad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17A90D-D138-42E2-9220-421460B15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4000" dirty="0"/>
                  <a:t>Suponga que un objeto se mueve a lo largo de una línea recta, de acuerdo con una ecuación de movimiento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CO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O" sz="4000" dirty="0"/>
                  <a:t>, donde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O" sz="4000" dirty="0"/>
                  <a:t> es el desplazamiento del objeto respecto al origen, en el tiempo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O" sz="4000" b="0" dirty="0"/>
              </a:p>
              <a:p>
                <a:r>
                  <a:rPr lang="es-CO" sz="4000" dirty="0"/>
                  <a:t>Para tal caso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O" sz="4000" dirty="0"/>
                  <a:t> sería la variable independiente y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4000" dirty="0"/>
                  <a:t> la dependiente, la pendiente en este caso representa la velocidad instantánea en un tiempo </a:t>
                </a:r>
                <a14:m>
                  <m:oMath xmlns:m="http://schemas.openxmlformats.org/officeDocument/2006/math"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O" sz="4000" dirty="0"/>
                  <a:t> 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917A90D-D138-42E2-9220-421460B15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7" t="-34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6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66D6A57-64EC-41CD-B5C7-1D8DB9E0ED34}"/>
                  </a:ext>
                </a:extLst>
              </p:cNvPr>
              <p:cNvSpPr txBox="1"/>
              <p:nvPr/>
            </p:nvSpPr>
            <p:spPr>
              <a:xfrm>
                <a:off x="1645919" y="2278965"/>
                <a:ext cx="9861453" cy="2008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600" dirty="0"/>
                  <a:t>Así, la velocidad instantánea en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CO" sz="3600" dirty="0"/>
                  <a:t> está dada por:</a:t>
                </a:r>
              </a:p>
              <a:p>
                <a:endParaRPr lang="es-CO" sz="3600" dirty="0"/>
              </a:p>
              <a:p>
                <a:r>
                  <a:rPr lang="es-CO" sz="3600" dirty="0"/>
                  <a:t>           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CO" sz="36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s-CO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s-CO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s-CO" sz="3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66D6A57-64EC-41CD-B5C7-1D8DB9E0E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19" y="2278965"/>
                <a:ext cx="9861453" cy="2008435"/>
              </a:xfrm>
              <a:prstGeom prst="rect">
                <a:avLst/>
              </a:prstGeom>
              <a:blipFill>
                <a:blip r:embed="rId2"/>
                <a:stretch>
                  <a:fillRect l="-1854" t="-48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33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D54760-9BC2-40C7-8989-BDC9141A79D5}"/>
                  </a:ext>
                </a:extLst>
              </p:cNvPr>
              <p:cNvSpPr txBox="1"/>
              <p:nvPr/>
            </p:nvSpPr>
            <p:spPr>
              <a:xfrm>
                <a:off x="1322363" y="1448972"/>
                <a:ext cx="101850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3600" dirty="0"/>
                  <a:t>Veamos un ejemplo:</a:t>
                </a:r>
              </a:p>
              <a:p>
                <a:endParaRPr lang="es-CO" sz="3600" dirty="0"/>
              </a:p>
              <a:p>
                <a:r>
                  <a:rPr lang="es-CO" sz="3600" dirty="0"/>
                  <a:t>Si una pelota se lanza al aire verticalmente hacia arriba, con una velocidad de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40</m:t>
                    </m:r>
                    <m:f>
                      <m:fPr>
                        <m:type m:val="lin"/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𝑝𝑖𝑒𝑠</m:t>
                        </m:r>
                      </m:num>
                      <m:den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s-CO" sz="3600" dirty="0"/>
                  <a:t>, su altura una vez transcurren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CO" sz="3600" dirty="0"/>
                  <a:t> segundos, está dada por</a:t>
                </a:r>
              </a:p>
              <a:p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s-CO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s-CO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3600" dirty="0"/>
                  <a:t> </a:t>
                </a:r>
              </a:p>
              <a:p>
                <a:r>
                  <a:rPr lang="es-CO" sz="3600" dirty="0"/>
                  <a:t>Encuentre la velocidad cuando </a:t>
                </a:r>
                <a14:m>
                  <m:oMath xmlns:m="http://schemas.openxmlformats.org/officeDocument/2006/math"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sz="3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s-CO" sz="3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D54760-9BC2-40C7-8989-BDC9141A7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63" y="1448972"/>
                <a:ext cx="10185009" cy="3970318"/>
              </a:xfrm>
              <a:prstGeom prst="rect">
                <a:avLst/>
              </a:prstGeom>
              <a:blipFill>
                <a:blip r:embed="rId2"/>
                <a:stretch>
                  <a:fillRect l="-1855" t="-2458" r="-1436" b="-49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95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D23E638-83A3-41CB-926A-27112D2875CC}"/>
                  </a:ext>
                </a:extLst>
              </p:cNvPr>
              <p:cNvSpPr txBox="1"/>
              <p:nvPr/>
            </p:nvSpPr>
            <p:spPr>
              <a:xfrm>
                <a:off x="1378634" y="1406769"/>
                <a:ext cx="10297551" cy="5324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CO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num>
                          <m:den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s-CO" sz="32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→2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  <m:sSup>
                                      <m:sSupPr>
                                        <m:ctrlPr>
                                          <a:rPr lang="es-CO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s-CO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num>
                              <m:den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s-CO" sz="3200" dirty="0"/>
                  <a:t> </a:t>
                </a:r>
              </a:p>
              <a:p>
                <a:endParaRPr lang="es-CO" sz="3200" dirty="0"/>
              </a:p>
              <a:p>
                <a:r>
                  <a:rPr lang="es-CO" sz="3200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CO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CO" sz="3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CO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  <m:sSup>
                              <m:sSup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+40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−16</m:t>
                            </m:r>
                          </m:num>
                          <m:den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s-CO" sz="32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→2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−8(2</m:t>
                                </m:r>
                                <m:sSup>
                                  <m:sSupPr>
                                    <m:ctrlP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num>
                              <m:den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s-CO" sz="3200" dirty="0"/>
              </a:p>
              <a:p>
                <a:endParaRPr lang="es-CO" sz="3200" dirty="0"/>
              </a:p>
              <a:p>
                <a:r>
                  <a:rPr lang="es-CO" sz="3200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CO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CO" sz="3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s-CO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−8(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−2)(2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=−8</m:t>
                        </m:r>
                        <m:func>
                          <m:func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s-CO" sz="32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→2</m:t>
                                </m:r>
                              </m:lim>
                            </m:limLow>
                          </m:fName>
                          <m:e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func>
                      </m:e>
                    </m:func>
                  </m:oMath>
                </a14:m>
                <a:endParaRPr lang="es-CO" sz="3200" dirty="0"/>
              </a:p>
              <a:p>
                <a:endParaRPr lang="es-CO" sz="3200" dirty="0"/>
              </a:p>
              <a:p>
                <a:r>
                  <a:rPr lang="es-CO" sz="3200" dirty="0"/>
                  <a:t>=</a:t>
                </a:r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−8</m:t>
                    </m:r>
                    <m:d>
                      <m:d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=−24</m:t>
                    </m:r>
                  </m:oMath>
                </a14:m>
                <a:endParaRPr lang="es-CO" sz="3200" dirty="0"/>
              </a:p>
              <a:p>
                <a:endParaRPr lang="es-CO" sz="3200" dirty="0"/>
              </a:p>
              <a:p>
                <a:r>
                  <a:rPr lang="es-CO" sz="3200" dirty="0"/>
                  <a:t>La velocidad cuando </a:t>
                </a:r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CO" sz="3200" dirty="0"/>
                  <a:t> es </a:t>
                </a:r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−24</m:t>
                    </m:r>
                    <m:f>
                      <m:fPr>
                        <m:type m:val="lin"/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𝑝𝑖𝑒𝑠</m:t>
                        </m:r>
                      </m:num>
                      <m:den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s-CO" sz="32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D23E638-83A3-41CB-926A-27112D28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34" y="1406769"/>
                <a:ext cx="10297551" cy="5324343"/>
              </a:xfrm>
              <a:prstGeom prst="rect">
                <a:avLst/>
              </a:prstGeom>
              <a:blipFill>
                <a:blip r:embed="rId2"/>
                <a:stretch>
                  <a:fillRect l="-1480" b="-29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00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DA24C81B6EC6438BAF188CB9A25C0D" ma:contentTypeVersion="2" ma:contentTypeDescription="Crear nuevo documento." ma:contentTypeScope="" ma:versionID="84335fafb2762349e4ee5a46c1c11dfb">
  <xsd:schema xmlns:xsd="http://www.w3.org/2001/XMLSchema" xmlns:xs="http://www.w3.org/2001/XMLSchema" xmlns:p="http://schemas.microsoft.com/office/2006/metadata/properties" xmlns:ns2="42737c15-2b54-40fb-93f9-5353eb559997" targetNamespace="http://schemas.microsoft.com/office/2006/metadata/properties" ma:root="true" ma:fieldsID="dc2fe5c5d136cb72b41f59730c5b86af" ns2:_="">
    <xsd:import namespace="42737c15-2b54-40fb-93f9-5353eb559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37c15-2b54-40fb-93f9-5353eb559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4BED2A-CABE-4761-8CF9-0DB997287D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A1AF3-B1AC-409D-9836-A92212684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694488-8F1F-49DB-8EBD-8D9F5509D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737c15-2b54-40fb-93f9-5353eb5599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307</Words>
  <Application>Microsoft Office PowerPoint</Application>
  <PresentationFormat>Personalizado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El problema de  la tangente</vt:lpstr>
      <vt:lpstr>Presentación de PowerPoint</vt:lpstr>
      <vt:lpstr>Presentación de PowerPoint</vt:lpstr>
      <vt:lpstr>Presentación de PowerPoint</vt:lpstr>
      <vt:lpstr>                             Velocidad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Andres Builes</cp:lastModifiedBy>
  <cp:revision>49</cp:revision>
  <dcterms:created xsi:type="dcterms:W3CDTF">2017-09-01T21:22:22Z</dcterms:created>
  <dcterms:modified xsi:type="dcterms:W3CDTF">2020-12-03T18:31:25Z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0x010100F3DA24C81B6EC6438BAF188CB9A25C0D</vt:lpwstr>
  </property>
</Properties>
</file>