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51" r:id="rId4"/>
  </p:sldMasterIdLst>
  <p:notesMasterIdLst>
    <p:notesMasterId r:id="rId44"/>
  </p:notesMasterIdLst>
  <p:handoutMasterIdLst>
    <p:handoutMasterId r:id="rId45"/>
  </p:handoutMasterIdLst>
  <p:sldIdLst>
    <p:sldId id="324" r:id="rId5"/>
    <p:sldId id="275" r:id="rId6"/>
    <p:sldId id="361" r:id="rId7"/>
    <p:sldId id="347" r:id="rId8"/>
    <p:sldId id="348" r:id="rId9"/>
    <p:sldId id="349" r:id="rId10"/>
    <p:sldId id="350" r:id="rId11"/>
    <p:sldId id="352" r:id="rId12"/>
    <p:sldId id="353" r:id="rId13"/>
    <p:sldId id="354" r:id="rId14"/>
    <p:sldId id="362" r:id="rId15"/>
    <p:sldId id="328" r:id="rId16"/>
    <p:sldId id="331" r:id="rId17"/>
    <p:sldId id="329" r:id="rId18"/>
    <p:sldId id="346" r:id="rId19"/>
    <p:sldId id="339" r:id="rId20"/>
    <p:sldId id="340" r:id="rId21"/>
    <p:sldId id="332" r:id="rId22"/>
    <p:sldId id="341" r:id="rId23"/>
    <p:sldId id="342" r:id="rId24"/>
    <p:sldId id="343" r:id="rId25"/>
    <p:sldId id="330" r:id="rId26"/>
    <p:sldId id="333" r:id="rId27"/>
    <p:sldId id="335" r:id="rId28"/>
    <p:sldId id="337" r:id="rId29"/>
    <p:sldId id="355" r:id="rId30"/>
    <p:sldId id="356" r:id="rId31"/>
    <p:sldId id="344" r:id="rId32"/>
    <p:sldId id="357" r:id="rId33"/>
    <p:sldId id="345" r:id="rId34"/>
    <p:sldId id="358" r:id="rId35"/>
    <p:sldId id="359" r:id="rId36"/>
    <p:sldId id="360" r:id="rId37"/>
    <p:sldId id="363" r:id="rId38"/>
    <p:sldId id="364" r:id="rId39"/>
    <p:sldId id="366" r:id="rId40"/>
    <p:sldId id="367" r:id="rId41"/>
    <p:sldId id="368" r:id="rId42"/>
    <p:sldId id="369" r:id="rId43"/>
  </p:sldIdLst>
  <p:sldSz cx="9144000" cy="6858000" type="screen4x3"/>
  <p:notesSz cx="7053263" cy="9372600"/>
  <p:defaultTextStyle>
    <a:defPPr>
      <a:defRPr lang="es-ES"/>
    </a:defPPr>
    <a:lvl1pPr algn="l" rtl="0" fontAlgn="base">
      <a:spcBef>
        <a:spcPct val="0"/>
      </a:spcBef>
      <a:spcAft>
        <a:spcPct val="0"/>
      </a:spcAft>
      <a:defRPr kern="1200">
        <a:solidFill>
          <a:schemeClr val="tx1"/>
        </a:solidFill>
        <a:latin typeface="Verdana" pitchFamily="34" charset="0"/>
        <a:ea typeface="+mn-ea"/>
        <a:cs typeface="Arial" pitchFamily="34" charset="0"/>
      </a:defRPr>
    </a:lvl1pPr>
    <a:lvl2pPr marL="457200" algn="l" rtl="0" fontAlgn="base">
      <a:spcBef>
        <a:spcPct val="0"/>
      </a:spcBef>
      <a:spcAft>
        <a:spcPct val="0"/>
      </a:spcAft>
      <a:defRPr kern="1200">
        <a:solidFill>
          <a:schemeClr val="tx1"/>
        </a:solidFill>
        <a:latin typeface="Verdana" pitchFamily="34" charset="0"/>
        <a:ea typeface="+mn-ea"/>
        <a:cs typeface="Arial" pitchFamily="34" charset="0"/>
      </a:defRPr>
    </a:lvl2pPr>
    <a:lvl3pPr marL="914400" algn="l" rtl="0" fontAlgn="base">
      <a:spcBef>
        <a:spcPct val="0"/>
      </a:spcBef>
      <a:spcAft>
        <a:spcPct val="0"/>
      </a:spcAft>
      <a:defRPr kern="1200">
        <a:solidFill>
          <a:schemeClr val="tx1"/>
        </a:solidFill>
        <a:latin typeface="Verdana" pitchFamily="34" charset="0"/>
        <a:ea typeface="+mn-ea"/>
        <a:cs typeface="Arial" pitchFamily="34" charset="0"/>
      </a:defRPr>
    </a:lvl3pPr>
    <a:lvl4pPr marL="1371600" algn="l" rtl="0" fontAlgn="base">
      <a:spcBef>
        <a:spcPct val="0"/>
      </a:spcBef>
      <a:spcAft>
        <a:spcPct val="0"/>
      </a:spcAft>
      <a:defRPr kern="1200">
        <a:solidFill>
          <a:schemeClr val="tx1"/>
        </a:solidFill>
        <a:latin typeface="Verdana" pitchFamily="34" charset="0"/>
        <a:ea typeface="+mn-ea"/>
        <a:cs typeface="Arial" pitchFamily="34" charset="0"/>
      </a:defRPr>
    </a:lvl4pPr>
    <a:lvl5pPr marL="1828800" algn="l" rtl="0" fontAlgn="base">
      <a:spcBef>
        <a:spcPct val="0"/>
      </a:spcBef>
      <a:spcAft>
        <a:spcPct val="0"/>
      </a:spcAft>
      <a:defRPr kern="1200">
        <a:solidFill>
          <a:schemeClr val="tx1"/>
        </a:solidFill>
        <a:latin typeface="Verdana" pitchFamily="34" charset="0"/>
        <a:ea typeface="+mn-ea"/>
        <a:cs typeface="Arial" pitchFamily="34" charset="0"/>
      </a:defRPr>
    </a:lvl5pPr>
    <a:lvl6pPr marL="2286000" algn="l" defTabSz="914400" rtl="0" eaLnBrk="1" latinLnBrk="0" hangingPunct="1">
      <a:defRPr kern="1200">
        <a:solidFill>
          <a:schemeClr val="tx1"/>
        </a:solidFill>
        <a:latin typeface="Verdana" pitchFamily="34" charset="0"/>
        <a:ea typeface="+mn-ea"/>
        <a:cs typeface="Arial" pitchFamily="34" charset="0"/>
      </a:defRPr>
    </a:lvl6pPr>
    <a:lvl7pPr marL="2743200" algn="l" defTabSz="914400" rtl="0" eaLnBrk="1" latinLnBrk="0" hangingPunct="1">
      <a:defRPr kern="1200">
        <a:solidFill>
          <a:schemeClr val="tx1"/>
        </a:solidFill>
        <a:latin typeface="Verdana" pitchFamily="34" charset="0"/>
        <a:ea typeface="+mn-ea"/>
        <a:cs typeface="Arial" pitchFamily="34" charset="0"/>
      </a:defRPr>
    </a:lvl7pPr>
    <a:lvl8pPr marL="3200400" algn="l" defTabSz="914400" rtl="0" eaLnBrk="1" latinLnBrk="0" hangingPunct="1">
      <a:defRPr kern="1200">
        <a:solidFill>
          <a:schemeClr val="tx1"/>
        </a:solidFill>
        <a:latin typeface="Verdana" pitchFamily="34" charset="0"/>
        <a:ea typeface="+mn-ea"/>
        <a:cs typeface="Arial" pitchFamily="34" charset="0"/>
      </a:defRPr>
    </a:lvl8pPr>
    <a:lvl9pPr marL="3657600" algn="l" defTabSz="914400" rtl="0" eaLnBrk="1" latinLnBrk="0" hangingPunct="1">
      <a:defRPr kern="1200">
        <a:solidFill>
          <a:schemeClr val="tx1"/>
        </a:solidFill>
        <a:latin typeface="Verdana"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Estilo temático 1 - Énfasis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9" autoAdjust="0"/>
    <p:restoredTop sz="93041" autoAdjust="0"/>
  </p:normalViewPr>
  <p:slideViewPr>
    <p:cSldViewPr>
      <p:cViewPr varScale="1">
        <p:scale>
          <a:sx n="100" d="100"/>
          <a:sy n="100" d="100"/>
        </p:scale>
        <p:origin x="1956" y="90"/>
      </p:cViewPr>
      <p:guideLst>
        <p:guide orient="horz" pos="2160"/>
        <p:guide pos="2880"/>
      </p:guideLst>
    </p:cSldViewPr>
  </p:slideViewPr>
  <p:outlineViewPr>
    <p:cViewPr>
      <p:scale>
        <a:sx n="33" d="100"/>
        <a:sy n="33" d="100"/>
      </p:scale>
      <p:origin x="0" y="3840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dgm:t>
        <a:bodyPr/>
        <a:lstStyle/>
        <a:p>
          <a:pPr rtl="0"/>
          <a:r>
            <a:rPr lang="es-CO" sz="1800" b="0" dirty="0">
              <a:solidFill>
                <a:schemeClr val="tx1"/>
              </a:solidFill>
              <a:latin typeface="Arial" pitchFamily="34" charset="0"/>
              <a:cs typeface="Arial" pitchFamily="34" charset="0"/>
            </a:rPr>
            <a:t>Definición</a:t>
          </a: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4626735B-B7E9-5D4B-9631-BA1AA5D50551}">
      <dgm:prSet custT="1"/>
      <dgm:spPr/>
      <dgm:t>
        <a:bodyPr/>
        <a:lstStyle/>
        <a:p>
          <a:pPr rtl="0"/>
          <a:r>
            <a:rPr lang="es-CO" sz="1800" b="0" dirty="0">
              <a:solidFill>
                <a:schemeClr val="tx1"/>
              </a:solidFill>
              <a:latin typeface="Arial" pitchFamily="34" charset="0"/>
              <a:cs typeface="Arial" pitchFamily="34" charset="0"/>
            </a:rPr>
            <a:t>Tipos de Contabilidad</a:t>
          </a:r>
        </a:p>
      </dgm:t>
    </dgm:pt>
    <dgm:pt modelId="{B35A9A91-FD13-7C40-A891-C3CFBAA020AF}" type="parTrans" cxnId="{D5D7C2FB-FC44-FD43-9723-C8601A4799C4}">
      <dgm:prSet/>
      <dgm:spPr/>
    </dgm:pt>
    <dgm:pt modelId="{15FCBCBC-0588-0046-A87D-D99E6B433D89}" type="sibTrans" cxnId="{D5D7C2FB-FC44-FD43-9723-C8601A4799C4}">
      <dgm:prSet/>
      <dgm:spPr/>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2" custLinFactNeighborX="-51599">
        <dgm:presLayoutVars>
          <dgm:bulletEnabled val="1"/>
        </dgm:presLayoutVars>
      </dgm:prSet>
      <dgm:spPr/>
    </dgm:pt>
    <dgm:pt modelId="{23D3B4CB-9CFC-4867-BFC4-E566BFFD6D89}" type="pres">
      <dgm:prSet presAssocID="{7FDD1AD3-CC6D-46AC-9186-E0ABF632BE1D}" presName="sibTrans" presStyleCnt="0"/>
      <dgm:spPr/>
    </dgm:pt>
    <dgm:pt modelId="{67501DF1-8363-1B4F-BBE4-8CD10B0C2F8D}" type="pres">
      <dgm:prSet presAssocID="{4626735B-B7E9-5D4B-9631-BA1AA5D50551}" presName="node" presStyleLbl="node1" presStyleIdx="1" presStyleCnt="2">
        <dgm:presLayoutVars>
          <dgm:bulletEnabled val="1"/>
        </dgm:presLayoutVars>
      </dgm:prSet>
      <dgm:spPr/>
    </dgm:pt>
  </dgm:ptLst>
  <dgm:cxnLst>
    <dgm:cxn modelId="{64C62D09-4939-440C-B6CD-CD5CF0546CBF}" type="presOf" srcId="{984C3D82-1495-40EE-974A-36A6337058FD}" destId="{D23B792C-A5E6-4EC2-B92F-751C5B2A1B7E}" srcOrd="0" destOrd="0" presId="urn:microsoft.com/office/officeart/2005/8/layout/hList6"/>
    <dgm:cxn modelId="{292E2E16-AD2D-D143-B1C5-711A6C1AE5DF}" type="presOf" srcId="{4626735B-B7E9-5D4B-9631-BA1AA5D50551}" destId="{67501DF1-8363-1B4F-BBE4-8CD10B0C2F8D}" srcOrd="0" destOrd="0" presId="urn:microsoft.com/office/officeart/2005/8/layout/hList6"/>
    <dgm:cxn modelId="{FB2CED82-4953-419A-8E19-5F0919B453D7}" type="presOf" srcId="{15BE24FA-AD27-49ED-ACC6-0BB3BDB44726}" destId="{5D4A2A23-A8C6-4C22-AE6D-E9D9471D8CDB}"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D5D7C2FB-FC44-FD43-9723-C8601A4799C4}" srcId="{984C3D82-1495-40EE-974A-36A6337058FD}" destId="{4626735B-B7E9-5D4B-9631-BA1AA5D50551}" srcOrd="1" destOrd="0" parTransId="{B35A9A91-FD13-7C40-A891-C3CFBAA020AF}" sibTransId="{15FCBCBC-0588-0046-A87D-D99E6B433D89}"/>
    <dgm:cxn modelId="{3DCFD158-A688-43FF-9636-0EFC75FB258E}" type="presParOf" srcId="{D23B792C-A5E6-4EC2-B92F-751C5B2A1B7E}" destId="{5D4A2A23-A8C6-4C22-AE6D-E9D9471D8CDB}" srcOrd="0" destOrd="0" presId="urn:microsoft.com/office/officeart/2005/8/layout/hList6"/>
    <dgm:cxn modelId="{76D797CA-CBC1-A54A-807E-01D3A2465CA7}" type="presParOf" srcId="{D23B792C-A5E6-4EC2-B92F-751C5B2A1B7E}" destId="{23D3B4CB-9CFC-4867-BFC4-E566BFFD6D89}" srcOrd="1" destOrd="0" presId="urn:microsoft.com/office/officeart/2005/8/layout/hList6"/>
    <dgm:cxn modelId="{03A76191-02CA-1445-9C3A-C19ABBC0FAA1}" type="presParOf" srcId="{D23B792C-A5E6-4EC2-B92F-751C5B2A1B7E}" destId="{67501DF1-8363-1B4F-BBE4-8CD10B0C2F8D}"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a:solidFill>
          <a:srgbClr val="00B0F0"/>
        </a:solidFill>
      </dgm:spPr>
      <dgm:t>
        <a:bodyPr/>
        <a:lstStyle/>
        <a:p>
          <a:pPr rtl="0"/>
          <a:r>
            <a:rPr lang="es-CO" sz="1800" b="0">
              <a:solidFill>
                <a:schemeClr val="tx1"/>
              </a:solidFill>
              <a:latin typeface="Arial" pitchFamily="34" charset="0"/>
              <a:cs typeface="Arial" pitchFamily="34" charset="0"/>
            </a:rPr>
            <a:t>Definici</a:t>
          </a:r>
          <a:r>
            <a:rPr lang="es-ES" sz="1800" b="0">
              <a:solidFill>
                <a:schemeClr val="tx1"/>
              </a:solidFill>
              <a:latin typeface="Arial" pitchFamily="34" charset="0"/>
              <a:cs typeface="Arial" pitchFamily="34" charset="0"/>
            </a:rPr>
            <a:t>ón </a:t>
          </a:r>
          <a:endParaRPr lang="es-CO" sz="1800" b="0" dirty="0">
            <a:solidFill>
              <a:schemeClr val="tx1"/>
            </a:solidFill>
            <a:latin typeface="Arial" pitchFamily="34" charset="0"/>
            <a:cs typeface="Arial" pitchFamily="34" charset="0"/>
          </a:endParaRP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4626735B-B7E9-5D4B-9631-BA1AA5D50551}">
      <dgm:prSet custT="1"/>
      <dgm:spPr/>
      <dgm:t>
        <a:bodyPr/>
        <a:lstStyle/>
        <a:p>
          <a:pPr rtl="0"/>
          <a:r>
            <a:rPr lang="es-CO" sz="1800" b="0">
              <a:solidFill>
                <a:schemeClr val="tx1"/>
              </a:solidFill>
              <a:latin typeface="Arial" pitchFamily="34" charset="0"/>
              <a:cs typeface="Arial" pitchFamily="34" charset="0"/>
            </a:rPr>
            <a:t>Tipos de Contabilidad</a:t>
          </a:r>
          <a:endParaRPr lang="es-CO" sz="1800" b="0" dirty="0">
            <a:solidFill>
              <a:schemeClr val="tx1"/>
            </a:solidFill>
            <a:latin typeface="Arial" pitchFamily="34" charset="0"/>
            <a:cs typeface="Arial" pitchFamily="34" charset="0"/>
          </a:endParaRPr>
        </a:p>
      </dgm:t>
    </dgm:pt>
    <dgm:pt modelId="{B35A9A91-FD13-7C40-A891-C3CFBAA020AF}" type="parTrans" cxnId="{D5D7C2FB-FC44-FD43-9723-C8601A4799C4}">
      <dgm:prSet/>
      <dgm:spPr/>
      <dgm:t>
        <a:bodyPr/>
        <a:lstStyle/>
        <a:p>
          <a:endParaRPr lang="es-ES"/>
        </a:p>
      </dgm:t>
    </dgm:pt>
    <dgm:pt modelId="{15FCBCBC-0588-0046-A87D-D99E6B433D89}" type="sibTrans" cxnId="{D5D7C2FB-FC44-FD43-9723-C8601A4799C4}">
      <dgm:prSet/>
      <dgm:spPr/>
      <dgm:t>
        <a:bodyPr/>
        <a:lstStyle/>
        <a:p>
          <a:endParaRPr lang="es-ES"/>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2" custLinFactNeighborX="-51599">
        <dgm:presLayoutVars>
          <dgm:bulletEnabled val="1"/>
        </dgm:presLayoutVars>
      </dgm:prSet>
      <dgm:spPr/>
    </dgm:pt>
    <dgm:pt modelId="{23D3B4CB-9CFC-4867-BFC4-E566BFFD6D89}" type="pres">
      <dgm:prSet presAssocID="{7FDD1AD3-CC6D-46AC-9186-E0ABF632BE1D}" presName="sibTrans" presStyleCnt="0"/>
      <dgm:spPr/>
    </dgm:pt>
    <dgm:pt modelId="{67501DF1-8363-1B4F-BBE4-8CD10B0C2F8D}" type="pres">
      <dgm:prSet presAssocID="{4626735B-B7E9-5D4B-9631-BA1AA5D50551}" presName="node" presStyleLbl="node1" presStyleIdx="1" presStyleCnt="2">
        <dgm:presLayoutVars>
          <dgm:bulletEnabled val="1"/>
        </dgm:presLayoutVars>
      </dgm:prSet>
      <dgm:spPr/>
    </dgm:pt>
  </dgm:ptLst>
  <dgm:cxnLst>
    <dgm:cxn modelId="{64C62D09-4939-440C-B6CD-CD5CF0546CBF}" type="presOf" srcId="{984C3D82-1495-40EE-974A-36A6337058FD}" destId="{D23B792C-A5E6-4EC2-B92F-751C5B2A1B7E}" srcOrd="0" destOrd="0" presId="urn:microsoft.com/office/officeart/2005/8/layout/hList6"/>
    <dgm:cxn modelId="{292E2E16-AD2D-D143-B1C5-711A6C1AE5DF}" type="presOf" srcId="{4626735B-B7E9-5D4B-9631-BA1AA5D50551}" destId="{67501DF1-8363-1B4F-BBE4-8CD10B0C2F8D}" srcOrd="0" destOrd="0" presId="urn:microsoft.com/office/officeart/2005/8/layout/hList6"/>
    <dgm:cxn modelId="{FB2CED82-4953-419A-8E19-5F0919B453D7}" type="presOf" srcId="{15BE24FA-AD27-49ED-ACC6-0BB3BDB44726}" destId="{5D4A2A23-A8C6-4C22-AE6D-E9D9471D8CDB}"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D5D7C2FB-FC44-FD43-9723-C8601A4799C4}" srcId="{984C3D82-1495-40EE-974A-36A6337058FD}" destId="{4626735B-B7E9-5D4B-9631-BA1AA5D50551}" srcOrd="1" destOrd="0" parTransId="{B35A9A91-FD13-7C40-A891-C3CFBAA020AF}" sibTransId="{15FCBCBC-0588-0046-A87D-D99E6B433D89}"/>
    <dgm:cxn modelId="{3DCFD158-A688-43FF-9636-0EFC75FB258E}" type="presParOf" srcId="{D23B792C-A5E6-4EC2-B92F-751C5B2A1B7E}" destId="{5D4A2A23-A8C6-4C22-AE6D-E9D9471D8CDB}" srcOrd="0" destOrd="0" presId="urn:microsoft.com/office/officeart/2005/8/layout/hList6"/>
    <dgm:cxn modelId="{76D797CA-CBC1-A54A-807E-01D3A2465CA7}" type="presParOf" srcId="{D23B792C-A5E6-4EC2-B92F-751C5B2A1B7E}" destId="{23D3B4CB-9CFC-4867-BFC4-E566BFFD6D89}" srcOrd="1" destOrd="0" presId="urn:microsoft.com/office/officeart/2005/8/layout/hList6"/>
    <dgm:cxn modelId="{03A76191-02CA-1445-9C3A-C19ABBC0FAA1}" type="presParOf" srcId="{D23B792C-A5E6-4EC2-B92F-751C5B2A1B7E}" destId="{67501DF1-8363-1B4F-BBE4-8CD10B0C2F8D}"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F7E9EE-E180-4ACC-8213-029D1441904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ES"/>
        </a:p>
      </dgm:t>
    </dgm:pt>
    <dgm:pt modelId="{26075817-9856-4C16-BBEE-A4F8B5A2DFE1}">
      <dgm:prSet phldrT="[Texto]"/>
      <dgm:spPr/>
      <dgm:t>
        <a:bodyPr/>
        <a:lstStyle/>
        <a:p>
          <a:r>
            <a:rPr lang="es-ES" dirty="0"/>
            <a:t>Comprensible</a:t>
          </a:r>
        </a:p>
      </dgm:t>
    </dgm:pt>
    <dgm:pt modelId="{0BDB9B96-94C7-433C-98FA-3AD744A71F72}" type="parTrans" cxnId="{2CBE330F-B90B-4A18-931F-CD19BAC35583}">
      <dgm:prSet/>
      <dgm:spPr/>
      <dgm:t>
        <a:bodyPr/>
        <a:lstStyle/>
        <a:p>
          <a:endParaRPr lang="es-ES"/>
        </a:p>
      </dgm:t>
    </dgm:pt>
    <dgm:pt modelId="{0B603579-104D-4939-BAB8-B949BCF7614B}" type="sibTrans" cxnId="{2CBE330F-B90B-4A18-931F-CD19BAC35583}">
      <dgm:prSet/>
      <dgm:spPr/>
      <dgm:t>
        <a:bodyPr/>
        <a:lstStyle/>
        <a:p>
          <a:endParaRPr lang="es-ES"/>
        </a:p>
      </dgm:t>
    </dgm:pt>
    <dgm:pt modelId="{B599BD56-C680-42CF-8C18-2EC940B19D1C}">
      <dgm:prSet phldrT="[Texto]"/>
      <dgm:spPr/>
      <dgm:t>
        <a:bodyPr/>
        <a:lstStyle/>
        <a:p>
          <a:r>
            <a:rPr lang="es-ES" dirty="0"/>
            <a:t>Pertinente</a:t>
          </a:r>
        </a:p>
      </dgm:t>
    </dgm:pt>
    <dgm:pt modelId="{CD038961-2896-40A6-81C4-A95C25F8CD51}" type="parTrans" cxnId="{019F61F4-6439-4C7E-921B-A841985B34AC}">
      <dgm:prSet/>
      <dgm:spPr/>
      <dgm:t>
        <a:bodyPr/>
        <a:lstStyle/>
        <a:p>
          <a:endParaRPr lang="es-ES"/>
        </a:p>
      </dgm:t>
    </dgm:pt>
    <dgm:pt modelId="{43A61E67-F94A-44AB-93FA-F291958ABEFB}" type="sibTrans" cxnId="{019F61F4-6439-4C7E-921B-A841985B34AC}">
      <dgm:prSet/>
      <dgm:spPr/>
      <dgm:t>
        <a:bodyPr/>
        <a:lstStyle/>
        <a:p>
          <a:endParaRPr lang="es-ES"/>
        </a:p>
      </dgm:t>
    </dgm:pt>
    <dgm:pt modelId="{B1A97A6E-409B-4454-AA8D-00A7323886CB}">
      <dgm:prSet phldrT="[Texto]"/>
      <dgm:spPr/>
      <dgm:t>
        <a:bodyPr/>
        <a:lstStyle/>
        <a:p>
          <a:r>
            <a:rPr lang="es-ES" dirty="0"/>
            <a:t>Comparable</a:t>
          </a:r>
        </a:p>
      </dgm:t>
    </dgm:pt>
    <dgm:pt modelId="{1358D0F2-7FE0-4AEB-9593-2DD3226D0377}" type="parTrans" cxnId="{15051013-A8C9-4C61-9BE3-CF7687407750}">
      <dgm:prSet/>
      <dgm:spPr/>
      <dgm:t>
        <a:bodyPr/>
        <a:lstStyle/>
        <a:p>
          <a:endParaRPr lang="es-ES"/>
        </a:p>
      </dgm:t>
    </dgm:pt>
    <dgm:pt modelId="{D37A4506-5244-4C3C-B70E-2AC3A6DAD6F2}" type="sibTrans" cxnId="{15051013-A8C9-4C61-9BE3-CF7687407750}">
      <dgm:prSet/>
      <dgm:spPr/>
      <dgm:t>
        <a:bodyPr/>
        <a:lstStyle/>
        <a:p>
          <a:endParaRPr lang="es-ES"/>
        </a:p>
      </dgm:t>
    </dgm:pt>
    <dgm:pt modelId="{E09AB680-E49F-4B6E-9CB6-4216EAE62BC6}">
      <dgm:prSet phldrT="[Texto]"/>
      <dgm:spPr/>
      <dgm:t>
        <a:bodyPr/>
        <a:lstStyle/>
        <a:p>
          <a:r>
            <a:rPr lang="es-ES" dirty="0"/>
            <a:t>Puntual </a:t>
          </a:r>
        </a:p>
      </dgm:t>
    </dgm:pt>
    <dgm:pt modelId="{B396612C-8F45-4DC1-8703-CDE154B02F99}" type="parTrans" cxnId="{F713CA96-BD1B-4602-9566-513270572103}">
      <dgm:prSet/>
      <dgm:spPr/>
      <dgm:t>
        <a:bodyPr/>
        <a:lstStyle/>
        <a:p>
          <a:endParaRPr lang="es-ES"/>
        </a:p>
      </dgm:t>
    </dgm:pt>
    <dgm:pt modelId="{514C3463-8114-4E9E-A88A-2F0F11103AEA}" type="sibTrans" cxnId="{F713CA96-BD1B-4602-9566-513270572103}">
      <dgm:prSet/>
      <dgm:spPr/>
      <dgm:t>
        <a:bodyPr/>
        <a:lstStyle/>
        <a:p>
          <a:endParaRPr lang="es-ES"/>
        </a:p>
      </dgm:t>
    </dgm:pt>
    <dgm:pt modelId="{94F616A0-5552-43E2-A350-30C35B581878}">
      <dgm:prSet phldrT="[Texto]"/>
      <dgm:spPr/>
      <dgm:t>
        <a:bodyPr/>
        <a:lstStyle/>
        <a:p>
          <a:r>
            <a:rPr lang="es-419" b="0" i="0" dirty="0"/>
            <a:t>Debe ser fácilmente comprensible para los usuarios</a:t>
          </a:r>
          <a:endParaRPr lang="es-ES" dirty="0"/>
        </a:p>
      </dgm:t>
    </dgm:pt>
    <dgm:pt modelId="{287B8B3B-76AC-4270-9761-FAE426976875}" type="parTrans" cxnId="{F02503C6-24CC-4E07-A5FE-0B8D3910F773}">
      <dgm:prSet/>
      <dgm:spPr/>
      <dgm:t>
        <a:bodyPr/>
        <a:lstStyle/>
        <a:p>
          <a:endParaRPr lang="es-ES"/>
        </a:p>
      </dgm:t>
    </dgm:pt>
    <dgm:pt modelId="{546931DE-3601-4F0A-8F2E-E05881C19709}" type="sibTrans" cxnId="{F02503C6-24CC-4E07-A5FE-0B8D3910F773}">
      <dgm:prSet/>
      <dgm:spPr/>
      <dgm:t>
        <a:bodyPr/>
        <a:lstStyle/>
        <a:p>
          <a:endParaRPr lang="es-ES"/>
        </a:p>
      </dgm:t>
    </dgm:pt>
    <dgm:pt modelId="{A98B0570-681C-43BA-BB16-BF89E9CD256B}">
      <dgm:prSet/>
      <dgm:spPr/>
      <dgm:t>
        <a:bodyPr/>
        <a:lstStyle/>
        <a:p>
          <a:r>
            <a:rPr lang="es-419" b="0" i="0" dirty="0"/>
            <a:t>Debe ser presentada con claridad, con información adicional suministrada en las notas de pie de página, según sea necesario, para ayudar en su aclaración.</a:t>
          </a:r>
        </a:p>
      </dgm:t>
    </dgm:pt>
    <dgm:pt modelId="{0F6232C4-5DF9-4414-B4E8-80BC3F402F12}" type="parTrans" cxnId="{CCDDFA93-9BE6-4FFF-8D0C-96807D587E3B}">
      <dgm:prSet/>
      <dgm:spPr/>
      <dgm:t>
        <a:bodyPr/>
        <a:lstStyle/>
        <a:p>
          <a:endParaRPr lang="es-ES"/>
        </a:p>
      </dgm:t>
    </dgm:pt>
    <dgm:pt modelId="{019DF63C-3E4D-4F10-87DF-396D36B3C997}" type="sibTrans" cxnId="{CCDDFA93-9BE6-4FFF-8D0C-96807D587E3B}">
      <dgm:prSet/>
      <dgm:spPr/>
      <dgm:t>
        <a:bodyPr/>
        <a:lstStyle/>
        <a:p>
          <a:endParaRPr lang="es-ES"/>
        </a:p>
      </dgm:t>
    </dgm:pt>
    <dgm:pt modelId="{A7A604A9-E434-4705-8132-B5CC4B65268A}">
      <dgm:prSet phldrT="[Texto]"/>
      <dgm:spPr/>
      <dgm:t>
        <a:bodyPr/>
        <a:lstStyle/>
        <a:p>
          <a:r>
            <a:rPr lang="es-419" b="0" i="0" dirty="0"/>
            <a:t>Debe ser relevante para las necesidades de toma de decisiones de los usuarios.</a:t>
          </a:r>
          <a:endParaRPr lang="es-ES" dirty="0"/>
        </a:p>
      </dgm:t>
    </dgm:pt>
    <dgm:pt modelId="{1621DC11-A4D5-4EFB-88EC-9375062DE0FE}" type="parTrans" cxnId="{B5AEBFFC-2218-43EB-89B8-B46B56357464}">
      <dgm:prSet/>
      <dgm:spPr/>
      <dgm:t>
        <a:bodyPr/>
        <a:lstStyle/>
        <a:p>
          <a:endParaRPr lang="es-ES"/>
        </a:p>
      </dgm:t>
    </dgm:pt>
    <dgm:pt modelId="{EE9BC6AC-AFDD-4F34-A3F3-01351E6A2FED}" type="sibTrans" cxnId="{B5AEBFFC-2218-43EB-89B8-B46B56357464}">
      <dgm:prSet/>
      <dgm:spPr/>
      <dgm:t>
        <a:bodyPr/>
        <a:lstStyle/>
        <a:p>
          <a:endParaRPr lang="es-ES"/>
        </a:p>
      </dgm:t>
    </dgm:pt>
    <dgm:pt modelId="{D875C6E7-B81D-403F-AEF3-7B6723D7D134}">
      <dgm:prSet/>
      <dgm:spPr/>
      <dgm:t>
        <a:bodyPr/>
        <a:lstStyle/>
        <a:p>
          <a:r>
            <a:rPr lang="es-419" b="0" i="0" dirty="0"/>
            <a:t>Implica la presentación de información especialmente relevante, o información cuya omisión o inexactitud podría influir en las decisiones</a:t>
          </a:r>
        </a:p>
      </dgm:t>
    </dgm:pt>
    <dgm:pt modelId="{9316711B-4886-4994-8E0D-01548A0BF7CF}" type="parTrans" cxnId="{468E7A1E-30CA-4D51-8E56-B63202312EA3}">
      <dgm:prSet/>
      <dgm:spPr/>
      <dgm:t>
        <a:bodyPr/>
        <a:lstStyle/>
        <a:p>
          <a:endParaRPr lang="es-ES"/>
        </a:p>
      </dgm:t>
    </dgm:pt>
    <dgm:pt modelId="{BEFE30ED-FD2C-4365-A9E5-961765B57F14}" type="sibTrans" cxnId="{468E7A1E-30CA-4D51-8E56-B63202312EA3}">
      <dgm:prSet/>
      <dgm:spPr/>
      <dgm:t>
        <a:bodyPr/>
        <a:lstStyle/>
        <a:p>
          <a:endParaRPr lang="es-ES"/>
        </a:p>
      </dgm:t>
    </dgm:pt>
    <dgm:pt modelId="{B674CA50-8970-4294-ACA1-6FB7C6CA63D7}">
      <dgm:prSet/>
      <dgm:spPr/>
      <dgm:t>
        <a:bodyPr/>
        <a:lstStyle/>
        <a:p>
          <a:r>
            <a:rPr lang="es-ES" dirty="0"/>
            <a:t>Confiable</a:t>
          </a:r>
          <a:endParaRPr lang="es-419" b="0" i="0" dirty="0"/>
        </a:p>
      </dgm:t>
    </dgm:pt>
    <dgm:pt modelId="{FA3A928E-2D8E-4328-8E9F-61463D0CDE4D}" type="parTrans" cxnId="{0295639B-6C88-4F4C-A11F-8FBAC6C7EDAC}">
      <dgm:prSet/>
      <dgm:spPr/>
      <dgm:t>
        <a:bodyPr/>
        <a:lstStyle/>
        <a:p>
          <a:endParaRPr lang="es-ES"/>
        </a:p>
      </dgm:t>
    </dgm:pt>
    <dgm:pt modelId="{22DF532A-432D-4288-B4D0-E32E29FE4E41}" type="sibTrans" cxnId="{0295639B-6C88-4F4C-A11F-8FBAC6C7EDAC}">
      <dgm:prSet/>
      <dgm:spPr/>
      <dgm:t>
        <a:bodyPr/>
        <a:lstStyle/>
        <a:p>
          <a:endParaRPr lang="es-ES"/>
        </a:p>
      </dgm:t>
    </dgm:pt>
    <dgm:pt modelId="{E15A28EF-E98B-408C-A73A-7CF794017D35}">
      <dgm:prSet/>
      <dgm:spPr/>
      <dgm:t>
        <a:bodyPr/>
        <a:lstStyle/>
        <a:p>
          <a:r>
            <a:rPr lang="es-419" b="0" i="0" dirty="0"/>
            <a:t>Debe estar libre de errores materiales y de parcialidad, no debe ser engañosa.</a:t>
          </a:r>
        </a:p>
      </dgm:t>
    </dgm:pt>
    <dgm:pt modelId="{6644499F-636A-4870-A332-BA17DAF916DB}" type="parTrans" cxnId="{53BC5E07-5DAD-4816-B5FF-6C28D651EDF3}">
      <dgm:prSet/>
      <dgm:spPr/>
      <dgm:t>
        <a:bodyPr/>
        <a:lstStyle/>
        <a:p>
          <a:endParaRPr lang="es-ES"/>
        </a:p>
      </dgm:t>
    </dgm:pt>
    <dgm:pt modelId="{F85097FF-0034-4AF4-AF47-A332A522C088}" type="sibTrans" cxnId="{53BC5E07-5DAD-4816-B5FF-6C28D651EDF3}">
      <dgm:prSet/>
      <dgm:spPr/>
      <dgm:t>
        <a:bodyPr/>
        <a:lstStyle/>
        <a:p>
          <a:endParaRPr lang="es-ES"/>
        </a:p>
      </dgm:t>
    </dgm:pt>
    <dgm:pt modelId="{D34D2720-4765-4EB6-8DFC-B4EB6A33AAAC}">
      <dgm:prSet/>
      <dgm:spPr/>
      <dgm:t>
        <a:bodyPr/>
        <a:lstStyle/>
        <a:p>
          <a:r>
            <a:rPr lang="es-419" b="0" i="0" dirty="0"/>
            <a:t>Debe representar fielmente las transacciones</a:t>
          </a:r>
        </a:p>
      </dgm:t>
    </dgm:pt>
    <dgm:pt modelId="{D5A74527-DFA0-4273-B4E5-7710B1797365}" type="parTrans" cxnId="{A64F1B16-7130-4EE6-9200-BF8C18D25480}">
      <dgm:prSet/>
      <dgm:spPr/>
      <dgm:t>
        <a:bodyPr/>
        <a:lstStyle/>
        <a:p>
          <a:endParaRPr lang="es-ES"/>
        </a:p>
      </dgm:t>
    </dgm:pt>
    <dgm:pt modelId="{5659EC3C-2280-4098-A795-A4A188850D6E}" type="sibTrans" cxnId="{A64F1B16-7130-4EE6-9200-BF8C18D25480}">
      <dgm:prSet/>
      <dgm:spPr/>
      <dgm:t>
        <a:bodyPr/>
        <a:lstStyle/>
        <a:p>
          <a:endParaRPr lang="es-ES"/>
        </a:p>
      </dgm:t>
    </dgm:pt>
    <dgm:pt modelId="{30F52CC2-97EA-40BA-B907-5B6021C8A838}">
      <dgm:prSet phldrT="[Texto]"/>
      <dgm:spPr/>
      <dgm:t>
        <a:bodyPr/>
        <a:lstStyle/>
        <a:p>
          <a:r>
            <a:rPr lang="es-419" b="0" i="0" dirty="0"/>
            <a:t>Debe ser comparable a la información presentada para otros períodos contables, de modo que los usuarios puedan identificar tendencias en el desempeño, al igual que la posición financiera de la entidad que informa.</a:t>
          </a:r>
          <a:endParaRPr lang="es-ES" dirty="0"/>
        </a:p>
      </dgm:t>
    </dgm:pt>
    <dgm:pt modelId="{65135C7E-4CC1-44E2-88D8-EB92AED4701C}" type="parTrans" cxnId="{03CAE794-663A-4381-A74A-C441332F9545}">
      <dgm:prSet/>
      <dgm:spPr/>
      <dgm:t>
        <a:bodyPr/>
        <a:lstStyle/>
        <a:p>
          <a:endParaRPr lang="es-ES"/>
        </a:p>
      </dgm:t>
    </dgm:pt>
    <dgm:pt modelId="{C296EAD5-E261-465C-A0DF-D558825652E2}" type="sibTrans" cxnId="{03CAE794-663A-4381-A74A-C441332F9545}">
      <dgm:prSet/>
      <dgm:spPr/>
      <dgm:t>
        <a:bodyPr/>
        <a:lstStyle/>
        <a:p>
          <a:endParaRPr lang="es-ES"/>
        </a:p>
      </dgm:t>
    </dgm:pt>
    <dgm:pt modelId="{37812AB8-B0C9-4F5B-81C7-EA7EB030B272}">
      <dgm:prSet phldrT="[Texto]"/>
      <dgm:spPr/>
      <dgm:t>
        <a:bodyPr/>
        <a:lstStyle/>
        <a:p>
          <a:r>
            <a:rPr lang="es-419" b="0" i="0" dirty="0"/>
            <a:t>La divulgación de la información financiera no se demore excesivamente.</a:t>
          </a:r>
          <a:endParaRPr lang="es-ES" dirty="0"/>
        </a:p>
      </dgm:t>
    </dgm:pt>
    <dgm:pt modelId="{5A76A423-AFDC-4337-B42C-17F340767661}" type="parTrans" cxnId="{7C8F61C9-50B5-43A2-9FBF-021BE48F8209}">
      <dgm:prSet/>
      <dgm:spPr/>
      <dgm:t>
        <a:bodyPr/>
        <a:lstStyle/>
        <a:p>
          <a:endParaRPr lang="es-ES"/>
        </a:p>
      </dgm:t>
    </dgm:pt>
    <dgm:pt modelId="{D1FF4A14-CAAB-4B9A-B45B-F87B93274071}" type="sibTrans" cxnId="{7C8F61C9-50B5-43A2-9FBF-021BE48F8209}">
      <dgm:prSet/>
      <dgm:spPr/>
      <dgm:t>
        <a:bodyPr/>
        <a:lstStyle/>
        <a:p>
          <a:endParaRPr lang="es-ES"/>
        </a:p>
      </dgm:t>
    </dgm:pt>
    <dgm:pt modelId="{BA55DB88-D3BB-46C5-9C2E-0DC7638196A2}" type="pres">
      <dgm:prSet presAssocID="{84F7E9EE-E180-4ACC-8213-029D14419049}" presName="Name0" presStyleCnt="0">
        <dgm:presLayoutVars>
          <dgm:dir/>
          <dgm:animLvl val="lvl"/>
          <dgm:resizeHandles val="exact"/>
        </dgm:presLayoutVars>
      </dgm:prSet>
      <dgm:spPr/>
    </dgm:pt>
    <dgm:pt modelId="{D31F2BF5-3213-4967-9467-4D815207B7B2}" type="pres">
      <dgm:prSet presAssocID="{26075817-9856-4C16-BBEE-A4F8B5A2DFE1}" presName="linNode" presStyleCnt="0"/>
      <dgm:spPr/>
    </dgm:pt>
    <dgm:pt modelId="{769063BB-2E5A-4D11-AFE6-42C6F189371E}" type="pres">
      <dgm:prSet presAssocID="{26075817-9856-4C16-BBEE-A4F8B5A2DFE1}" presName="parentText" presStyleLbl="node1" presStyleIdx="0" presStyleCnt="5">
        <dgm:presLayoutVars>
          <dgm:chMax val="1"/>
          <dgm:bulletEnabled val="1"/>
        </dgm:presLayoutVars>
      </dgm:prSet>
      <dgm:spPr/>
    </dgm:pt>
    <dgm:pt modelId="{F975CCE4-B224-4052-87D0-E4FD6BD90507}" type="pres">
      <dgm:prSet presAssocID="{26075817-9856-4C16-BBEE-A4F8B5A2DFE1}" presName="descendantText" presStyleLbl="alignAccFollowNode1" presStyleIdx="0" presStyleCnt="5">
        <dgm:presLayoutVars>
          <dgm:bulletEnabled val="1"/>
        </dgm:presLayoutVars>
      </dgm:prSet>
      <dgm:spPr/>
    </dgm:pt>
    <dgm:pt modelId="{E26BA392-FFE3-49BB-B603-7897BC99AE70}" type="pres">
      <dgm:prSet presAssocID="{0B603579-104D-4939-BAB8-B949BCF7614B}" presName="sp" presStyleCnt="0"/>
      <dgm:spPr/>
    </dgm:pt>
    <dgm:pt modelId="{4FAF7FAF-1E4E-4DA6-83F6-E9F9B437DEEE}" type="pres">
      <dgm:prSet presAssocID="{B599BD56-C680-42CF-8C18-2EC940B19D1C}" presName="linNode" presStyleCnt="0"/>
      <dgm:spPr/>
    </dgm:pt>
    <dgm:pt modelId="{5846CEFD-690A-453D-B3BC-1EEBEFF5F7BF}" type="pres">
      <dgm:prSet presAssocID="{B599BD56-C680-42CF-8C18-2EC940B19D1C}" presName="parentText" presStyleLbl="node1" presStyleIdx="1" presStyleCnt="5">
        <dgm:presLayoutVars>
          <dgm:chMax val="1"/>
          <dgm:bulletEnabled val="1"/>
        </dgm:presLayoutVars>
      </dgm:prSet>
      <dgm:spPr/>
    </dgm:pt>
    <dgm:pt modelId="{193FB237-7F57-468C-8095-E4F5D5B3AACE}" type="pres">
      <dgm:prSet presAssocID="{B599BD56-C680-42CF-8C18-2EC940B19D1C}" presName="descendantText" presStyleLbl="alignAccFollowNode1" presStyleIdx="1" presStyleCnt="5">
        <dgm:presLayoutVars>
          <dgm:bulletEnabled val="1"/>
        </dgm:presLayoutVars>
      </dgm:prSet>
      <dgm:spPr/>
    </dgm:pt>
    <dgm:pt modelId="{7AD780A4-B62B-48C5-8093-C5DBE2039370}" type="pres">
      <dgm:prSet presAssocID="{43A61E67-F94A-44AB-93FA-F291958ABEFB}" presName="sp" presStyleCnt="0"/>
      <dgm:spPr/>
    </dgm:pt>
    <dgm:pt modelId="{7EF744E9-637C-4A94-B8C2-BCA981F36EFB}" type="pres">
      <dgm:prSet presAssocID="{B674CA50-8970-4294-ACA1-6FB7C6CA63D7}" presName="linNode" presStyleCnt="0"/>
      <dgm:spPr/>
    </dgm:pt>
    <dgm:pt modelId="{CAACA23D-8D19-4A77-9924-07C9C255815B}" type="pres">
      <dgm:prSet presAssocID="{B674CA50-8970-4294-ACA1-6FB7C6CA63D7}" presName="parentText" presStyleLbl="node1" presStyleIdx="2" presStyleCnt="5">
        <dgm:presLayoutVars>
          <dgm:chMax val="1"/>
          <dgm:bulletEnabled val="1"/>
        </dgm:presLayoutVars>
      </dgm:prSet>
      <dgm:spPr/>
    </dgm:pt>
    <dgm:pt modelId="{AC9B9C51-F25E-45B1-A6F2-D00C549FC09B}" type="pres">
      <dgm:prSet presAssocID="{B674CA50-8970-4294-ACA1-6FB7C6CA63D7}" presName="descendantText" presStyleLbl="alignAccFollowNode1" presStyleIdx="2" presStyleCnt="5">
        <dgm:presLayoutVars>
          <dgm:bulletEnabled val="1"/>
        </dgm:presLayoutVars>
      </dgm:prSet>
      <dgm:spPr/>
    </dgm:pt>
    <dgm:pt modelId="{4A2BF105-F34F-45A4-9D7D-301CEFDE2520}" type="pres">
      <dgm:prSet presAssocID="{22DF532A-432D-4288-B4D0-E32E29FE4E41}" presName="sp" presStyleCnt="0"/>
      <dgm:spPr/>
    </dgm:pt>
    <dgm:pt modelId="{1A440840-29C5-4C80-A27F-C195B7DE2D22}" type="pres">
      <dgm:prSet presAssocID="{B1A97A6E-409B-4454-AA8D-00A7323886CB}" presName="linNode" presStyleCnt="0"/>
      <dgm:spPr/>
    </dgm:pt>
    <dgm:pt modelId="{DA37242E-9DDE-4D8B-9345-117D055B702E}" type="pres">
      <dgm:prSet presAssocID="{B1A97A6E-409B-4454-AA8D-00A7323886CB}" presName="parentText" presStyleLbl="node1" presStyleIdx="3" presStyleCnt="5">
        <dgm:presLayoutVars>
          <dgm:chMax val="1"/>
          <dgm:bulletEnabled val="1"/>
        </dgm:presLayoutVars>
      </dgm:prSet>
      <dgm:spPr/>
    </dgm:pt>
    <dgm:pt modelId="{521C50EB-DBEC-42F3-BD94-96D0CEB162FA}" type="pres">
      <dgm:prSet presAssocID="{B1A97A6E-409B-4454-AA8D-00A7323886CB}" presName="descendantText" presStyleLbl="alignAccFollowNode1" presStyleIdx="3" presStyleCnt="5">
        <dgm:presLayoutVars>
          <dgm:bulletEnabled val="1"/>
        </dgm:presLayoutVars>
      </dgm:prSet>
      <dgm:spPr/>
    </dgm:pt>
    <dgm:pt modelId="{B56189CE-1A57-452B-B120-A5EB5CDBF320}" type="pres">
      <dgm:prSet presAssocID="{D37A4506-5244-4C3C-B70E-2AC3A6DAD6F2}" presName="sp" presStyleCnt="0"/>
      <dgm:spPr/>
    </dgm:pt>
    <dgm:pt modelId="{F3D63E62-C287-42A5-A9EF-C02E6DEE65DF}" type="pres">
      <dgm:prSet presAssocID="{E09AB680-E49F-4B6E-9CB6-4216EAE62BC6}" presName="linNode" presStyleCnt="0"/>
      <dgm:spPr/>
    </dgm:pt>
    <dgm:pt modelId="{4D8AB4CA-E917-4018-913D-06AF3FD1FEFF}" type="pres">
      <dgm:prSet presAssocID="{E09AB680-E49F-4B6E-9CB6-4216EAE62BC6}" presName="parentText" presStyleLbl="node1" presStyleIdx="4" presStyleCnt="5">
        <dgm:presLayoutVars>
          <dgm:chMax val="1"/>
          <dgm:bulletEnabled val="1"/>
        </dgm:presLayoutVars>
      </dgm:prSet>
      <dgm:spPr/>
    </dgm:pt>
    <dgm:pt modelId="{659DF329-1B71-44AA-8869-63E0984021FD}" type="pres">
      <dgm:prSet presAssocID="{E09AB680-E49F-4B6E-9CB6-4216EAE62BC6}" presName="descendantText" presStyleLbl="alignAccFollowNode1" presStyleIdx="4" presStyleCnt="5">
        <dgm:presLayoutVars>
          <dgm:bulletEnabled val="1"/>
        </dgm:presLayoutVars>
      </dgm:prSet>
      <dgm:spPr/>
    </dgm:pt>
  </dgm:ptLst>
  <dgm:cxnLst>
    <dgm:cxn modelId="{53BC5E07-5DAD-4816-B5FF-6C28D651EDF3}" srcId="{B674CA50-8970-4294-ACA1-6FB7C6CA63D7}" destId="{E15A28EF-E98B-408C-A73A-7CF794017D35}" srcOrd="0" destOrd="0" parTransId="{6644499F-636A-4870-A332-BA17DAF916DB}" sibTransId="{F85097FF-0034-4AF4-AF47-A332A522C088}"/>
    <dgm:cxn modelId="{2CBE330F-B90B-4A18-931F-CD19BAC35583}" srcId="{84F7E9EE-E180-4ACC-8213-029D14419049}" destId="{26075817-9856-4C16-BBEE-A4F8B5A2DFE1}" srcOrd="0" destOrd="0" parTransId="{0BDB9B96-94C7-433C-98FA-3AD744A71F72}" sibTransId="{0B603579-104D-4939-BAB8-B949BCF7614B}"/>
    <dgm:cxn modelId="{15051013-A8C9-4C61-9BE3-CF7687407750}" srcId="{84F7E9EE-E180-4ACC-8213-029D14419049}" destId="{B1A97A6E-409B-4454-AA8D-00A7323886CB}" srcOrd="3" destOrd="0" parTransId="{1358D0F2-7FE0-4AEB-9593-2DD3226D0377}" sibTransId="{D37A4506-5244-4C3C-B70E-2AC3A6DAD6F2}"/>
    <dgm:cxn modelId="{A64F1B16-7130-4EE6-9200-BF8C18D25480}" srcId="{B674CA50-8970-4294-ACA1-6FB7C6CA63D7}" destId="{D34D2720-4765-4EB6-8DFC-B4EB6A33AAAC}" srcOrd="1" destOrd="0" parTransId="{D5A74527-DFA0-4273-B4E5-7710B1797365}" sibTransId="{5659EC3C-2280-4098-A795-A4A188850D6E}"/>
    <dgm:cxn modelId="{468E7A1E-30CA-4D51-8E56-B63202312EA3}" srcId="{B599BD56-C680-42CF-8C18-2EC940B19D1C}" destId="{D875C6E7-B81D-403F-AEF3-7B6723D7D134}" srcOrd="1" destOrd="0" parTransId="{9316711B-4886-4994-8E0D-01548A0BF7CF}" sibTransId="{BEFE30ED-FD2C-4365-A9E5-961765B57F14}"/>
    <dgm:cxn modelId="{E12CBA21-BED9-44D8-86E3-EE5DCAD4A3BA}" type="presOf" srcId="{B674CA50-8970-4294-ACA1-6FB7C6CA63D7}" destId="{CAACA23D-8D19-4A77-9924-07C9C255815B}" srcOrd="0" destOrd="0" presId="urn:microsoft.com/office/officeart/2005/8/layout/vList5"/>
    <dgm:cxn modelId="{7FDE7B2E-E85E-426F-8563-93042AB3DC96}" type="presOf" srcId="{30F52CC2-97EA-40BA-B907-5B6021C8A838}" destId="{521C50EB-DBEC-42F3-BD94-96D0CEB162FA}" srcOrd="0" destOrd="0" presId="urn:microsoft.com/office/officeart/2005/8/layout/vList5"/>
    <dgm:cxn modelId="{46BB5232-9757-47BC-AC1C-7B022ACD19BE}" type="presOf" srcId="{A7A604A9-E434-4705-8132-B5CC4B65268A}" destId="{193FB237-7F57-468C-8095-E4F5D5B3AACE}" srcOrd="0" destOrd="0" presId="urn:microsoft.com/office/officeart/2005/8/layout/vList5"/>
    <dgm:cxn modelId="{DD62AF61-DCBD-4012-B7AE-77C7992D3101}" type="presOf" srcId="{B599BD56-C680-42CF-8C18-2EC940B19D1C}" destId="{5846CEFD-690A-453D-B3BC-1EEBEFF5F7BF}" srcOrd="0" destOrd="0" presId="urn:microsoft.com/office/officeart/2005/8/layout/vList5"/>
    <dgm:cxn modelId="{530D4A47-6CB0-4C41-B711-C1FD974924DF}" type="presOf" srcId="{D875C6E7-B81D-403F-AEF3-7B6723D7D134}" destId="{193FB237-7F57-468C-8095-E4F5D5B3AACE}" srcOrd="0" destOrd="1" presId="urn:microsoft.com/office/officeart/2005/8/layout/vList5"/>
    <dgm:cxn modelId="{389D6A75-AA68-4855-B9F2-D8C05FD94CC2}" type="presOf" srcId="{A98B0570-681C-43BA-BB16-BF89E9CD256B}" destId="{F975CCE4-B224-4052-87D0-E4FD6BD90507}" srcOrd="0" destOrd="1" presId="urn:microsoft.com/office/officeart/2005/8/layout/vList5"/>
    <dgm:cxn modelId="{01C2E07A-6C6B-4957-97F0-AE749A71CAD8}" type="presOf" srcId="{E09AB680-E49F-4B6E-9CB6-4216EAE62BC6}" destId="{4D8AB4CA-E917-4018-913D-06AF3FD1FEFF}" srcOrd="0" destOrd="0" presId="urn:microsoft.com/office/officeart/2005/8/layout/vList5"/>
    <dgm:cxn modelId="{016D437F-F6C8-478E-94BB-E5539782BE65}" type="presOf" srcId="{E15A28EF-E98B-408C-A73A-7CF794017D35}" destId="{AC9B9C51-F25E-45B1-A6F2-D00C549FC09B}" srcOrd="0" destOrd="0" presId="urn:microsoft.com/office/officeart/2005/8/layout/vList5"/>
    <dgm:cxn modelId="{CCDDFA93-9BE6-4FFF-8D0C-96807D587E3B}" srcId="{26075817-9856-4C16-BBEE-A4F8B5A2DFE1}" destId="{A98B0570-681C-43BA-BB16-BF89E9CD256B}" srcOrd="1" destOrd="0" parTransId="{0F6232C4-5DF9-4414-B4E8-80BC3F402F12}" sibTransId="{019DF63C-3E4D-4F10-87DF-396D36B3C997}"/>
    <dgm:cxn modelId="{03CAE794-663A-4381-A74A-C441332F9545}" srcId="{B1A97A6E-409B-4454-AA8D-00A7323886CB}" destId="{30F52CC2-97EA-40BA-B907-5B6021C8A838}" srcOrd="0" destOrd="0" parTransId="{65135C7E-4CC1-44E2-88D8-EB92AED4701C}" sibTransId="{C296EAD5-E261-465C-A0DF-D558825652E2}"/>
    <dgm:cxn modelId="{B7231496-C428-4BAA-BE5D-5A16C59B0AC7}" type="presOf" srcId="{84F7E9EE-E180-4ACC-8213-029D14419049}" destId="{BA55DB88-D3BB-46C5-9C2E-0DC7638196A2}" srcOrd="0" destOrd="0" presId="urn:microsoft.com/office/officeart/2005/8/layout/vList5"/>
    <dgm:cxn modelId="{F713CA96-BD1B-4602-9566-513270572103}" srcId="{84F7E9EE-E180-4ACC-8213-029D14419049}" destId="{E09AB680-E49F-4B6E-9CB6-4216EAE62BC6}" srcOrd="4" destOrd="0" parTransId="{B396612C-8F45-4DC1-8703-CDE154B02F99}" sibTransId="{514C3463-8114-4E9E-A88A-2F0F11103AEA}"/>
    <dgm:cxn modelId="{0295639B-6C88-4F4C-A11F-8FBAC6C7EDAC}" srcId="{84F7E9EE-E180-4ACC-8213-029D14419049}" destId="{B674CA50-8970-4294-ACA1-6FB7C6CA63D7}" srcOrd="2" destOrd="0" parTransId="{FA3A928E-2D8E-4328-8E9F-61463D0CDE4D}" sibTransId="{22DF532A-432D-4288-B4D0-E32E29FE4E41}"/>
    <dgm:cxn modelId="{870FCFAF-A1C7-44CD-91B5-1D04441355E3}" type="presOf" srcId="{37812AB8-B0C9-4F5B-81C7-EA7EB030B272}" destId="{659DF329-1B71-44AA-8869-63E0984021FD}" srcOrd="0" destOrd="0" presId="urn:microsoft.com/office/officeart/2005/8/layout/vList5"/>
    <dgm:cxn modelId="{357E8AB9-229B-4D62-B005-0BAAE6EF27E8}" type="presOf" srcId="{94F616A0-5552-43E2-A350-30C35B581878}" destId="{F975CCE4-B224-4052-87D0-E4FD6BD90507}" srcOrd="0" destOrd="0" presId="urn:microsoft.com/office/officeart/2005/8/layout/vList5"/>
    <dgm:cxn modelId="{F02503C6-24CC-4E07-A5FE-0B8D3910F773}" srcId="{26075817-9856-4C16-BBEE-A4F8B5A2DFE1}" destId="{94F616A0-5552-43E2-A350-30C35B581878}" srcOrd="0" destOrd="0" parTransId="{287B8B3B-76AC-4270-9761-FAE426976875}" sibTransId="{546931DE-3601-4F0A-8F2E-E05881C19709}"/>
    <dgm:cxn modelId="{7C8F61C9-50B5-43A2-9FBF-021BE48F8209}" srcId="{E09AB680-E49F-4B6E-9CB6-4216EAE62BC6}" destId="{37812AB8-B0C9-4F5B-81C7-EA7EB030B272}" srcOrd="0" destOrd="0" parTransId="{5A76A423-AFDC-4337-B42C-17F340767661}" sibTransId="{D1FF4A14-CAAB-4B9A-B45B-F87B93274071}"/>
    <dgm:cxn modelId="{27F4DFD4-F8CE-4E0A-A62C-F83175ACE30A}" type="presOf" srcId="{26075817-9856-4C16-BBEE-A4F8B5A2DFE1}" destId="{769063BB-2E5A-4D11-AFE6-42C6F189371E}" srcOrd="0" destOrd="0" presId="urn:microsoft.com/office/officeart/2005/8/layout/vList5"/>
    <dgm:cxn modelId="{3B4005E5-C43E-4517-80A1-53B57204EA1D}" type="presOf" srcId="{B1A97A6E-409B-4454-AA8D-00A7323886CB}" destId="{DA37242E-9DDE-4D8B-9345-117D055B702E}" srcOrd="0" destOrd="0" presId="urn:microsoft.com/office/officeart/2005/8/layout/vList5"/>
    <dgm:cxn modelId="{2BD169EC-5542-44DB-AFDF-CDE76AED35DC}" type="presOf" srcId="{D34D2720-4765-4EB6-8DFC-B4EB6A33AAAC}" destId="{AC9B9C51-F25E-45B1-A6F2-D00C549FC09B}" srcOrd="0" destOrd="1" presId="urn:microsoft.com/office/officeart/2005/8/layout/vList5"/>
    <dgm:cxn modelId="{019F61F4-6439-4C7E-921B-A841985B34AC}" srcId="{84F7E9EE-E180-4ACC-8213-029D14419049}" destId="{B599BD56-C680-42CF-8C18-2EC940B19D1C}" srcOrd="1" destOrd="0" parTransId="{CD038961-2896-40A6-81C4-A95C25F8CD51}" sibTransId="{43A61E67-F94A-44AB-93FA-F291958ABEFB}"/>
    <dgm:cxn modelId="{B5AEBFFC-2218-43EB-89B8-B46B56357464}" srcId="{B599BD56-C680-42CF-8C18-2EC940B19D1C}" destId="{A7A604A9-E434-4705-8132-B5CC4B65268A}" srcOrd="0" destOrd="0" parTransId="{1621DC11-A4D5-4EFB-88EC-9375062DE0FE}" sibTransId="{EE9BC6AC-AFDD-4F34-A3F3-01351E6A2FED}"/>
    <dgm:cxn modelId="{4F1E8A94-8250-425F-A045-2686485E6F74}" type="presParOf" srcId="{BA55DB88-D3BB-46C5-9C2E-0DC7638196A2}" destId="{D31F2BF5-3213-4967-9467-4D815207B7B2}" srcOrd="0" destOrd="0" presId="urn:microsoft.com/office/officeart/2005/8/layout/vList5"/>
    <dgm:cxn modelId="{FF3B1342-7800-4EE3-8ACA-E92BD73BCB3A}" type="presParOf" srcId="{D31F2BF5-3213-4967-9467-4D815207B7B2}" destId="{769063BB-2E5A-4D11-AFE6-42C6F189371E}" srcOrd="0" destOrd="0" presId="urn:microsoft.com/office/officeart/2005/8/layout/vList5"/>
    <dgm:cxn modelId="{704174B7-6DAB-43AF-B0D1-6A5A068603E0}" type="presParOf" srcId="{D31F2BF5-3213-4967-9467-4D815207B7B2}" destId="{F975CCE4-B224-4052-87D0-E4FD6BD90507}" srcOrd="1" destOrd="0" presId="urn:microsoft.com/office/officeart/2005/8/layout/vList5"/>
    <dgm:cxn modelId="{DFF63191-CCBC-49D5-A46A-A2E3CA0821E4}" type="presParOf" srcId="{BA55DB88-D3BB-46C5-9C2E-0DC7638196A2}" destId="{E26BA392-FFE3-49BB-B603-7897BC99AE70}" srcOrd="1" destOrd="0" presId="urn:microsoft.com/office/officeart/2005/8/layout/vList5"/>
    <dgm:cxn modelId="{3F4747A8-3953-4A81-A02F-277BAEBAD25D}" type="presParOf" srcId="{BA55DB88-D3BB-46C5-9C2E-0DC7638196A2}" destId="{4FAF7FAF-1E4E-4DA6-83F6-E9F9B437DEEE}" srcOrd="2" destOrd="0" presId="urn:microsoft.com/office/officeart/2005/8/layout/vList5"/>
    <dgm:cxn modelId="{AEB563BD-82D1-4A2D-B2F6-213D915196C5}" type="presParOf" srcId="{4FAF7FAF-1E4E-4DA6-83F6-E9F9B437DEEE}" destId="{5846CEFD-690A-453D-B3BC-1EEBEFF5F7BF}" srcOrd="0" destOrd="0" presId="urn:microsoft.com/office/officeart/2005/8/layout/vList5"/>
    <dgm:cxn modelId="{DA8CB21C-025A-4657-B872-F167B80DD713}" type="presParOf" srcId="{4FAF7FAF-1E4E-4DA6-83F6-E9F9B437DEEE}" destId="{193FB237-7F57-468C-8095-E4F5D5B3AACE}" srcOrd="1" destOrd="0" presId="urn:microsoft.com/office/officeart/2005/8/layout/vList5"/>
    <dgm:cxn modelId="{A2B27E5D-A2DB-44BC-8848-D2375A134B91}" type="presParOf" srcId="{BA55DB88-D3BB-46C5-9C2E-0DC7638196A2}" destId="{7AD780A4-B62B-48C5-8093-C5DBE2039370}" srcOrd="3" destOrd="0" presId="urn:microsoft.com/office/officeart/2005/8/layout/vList5"/>
    <dgm:cxn modelId="{0648ED77-326C-4390-B398-EF891A38C8E0}" type="presParOf" srcId="{BA55DB88-D3BB-46C5-9C2E-0DC7638196A2}" destId="{7EF744E9-637C-4A94-B8C2-BCA981F36EFB}" srcOrd="4" destOrd="0" presId="urn:microsoft.com/office/officeart/2005/8/layout/vList5"/>
    <dgm:cxn modelId="{DCD63DFF-351A-46FE-8001-B461CB0E16BB}" type="presParOf" srcId="{7EF744E9-637C-4A94-B8C2-BCA981F36EFB}" destId="{CAACA23D-8D19-4A77-9924-07C9C255815B}" srcOrd="0" destOrd="0" presId="urn:microsoft.com/office/officeart/2005/8/layout/vList5"/>
    <dgm:cxn modelId="{0EEE4F04-E6AF-4FED-AC42-78C69996714A}" type="presParOf" srcId="{7EF744E9-637C-4A94-B8C2-BCA981F36EFB}" destId="{AC9B9C51-F25E-45B1-A6F2-D00C549FC09B}" srcOrd="1" destOrd="0" presId="urn:microsoft.com/office/officeart/2005/8/layout/vList5"/>
    <dgm:cxn modelId="{09B320C4-2570-497D-9C4B-E4E31E2EDE07}" type="presParOf" srcId="{BA55DB88-D3BB-46C5-9C2E-0DC7638196A2}" destId="{4A2BF105-F34F-45A4-9D7D-301CEFDE2520}" srcOrd="5" destOrd="0" presId="urn:microsoft.com/office/officeart/2005/8/layout/vList5"/>
    <dgm:cxn modelId="{1CEFB1D0-A9B9-48C6-B23E-63187B248487}" type="presParOf" srcId="{BA55DB88-D3BB-46C5-9C2E-0DC7638196A2}" destId="{1A440840-29C5-4C80-A27F-C195B7DE2D22}" srcOrd="6" destOrd="0" presId="urn:microsoft.com/office/officeart/2005/8/layout/vList5"/>
    <dgm:cxn modelId="{3016F136-0A6A-470D-8EBB-D2306B98D341}" type="presParOf" srcId="{1A440840-29C5-4C80-A27F-C195B7DE2D22}" destId="{DA37242E-9DDE-4D8B-9345-117D055B702E}" srcOrd="0" destOrd="0" presId="urn:microsoft.com/office/officeart/2005/8/layout/vList5"/>
    <dgm:cxn modelId="{EFE0DD6E-5A7D-47B3-8EBE-C0133221445B}" type="presParOf" srcId="{1A440840-29C5-4C80-A27F-C195B7DE2D22}" destId="{521C50EB-DBEC-42F3-BD94-96D0CEB162FA}" srcOrd="1" destOrd="0" presId="urn:microsoft.com/office/officeart/2005/8/layout/vList5"/>
    <dgm:cxn modelId="{1BF7CA7E-138A-41C6-B51B-CB3F430D8D71}" type="presParOf" srcId="{BA55DB88-D3BB-46C5-9C2E-0DC7638196A2}" destId="{B56189CE-1A57-452B-B120-A5EB5CDBF320}" srcOrd="7" destOrd="0" presId="urn:microsoft.com/office/officeart/2005/8/layout/vList5"/>
    <dgm:cxn modelId="{E970B60B-7964-454A-A168-AB8B9AFB46B7}" type="presParOf" srcId="{BA55DB88-D3BB-46C5-9C2E-0DC7638196A2}" destId="{F3D63E62-C287-42A5-A9EF-C02E6DEE65DF}" srcOrd="8" destOrd="0" presId="urn:microsoft.com/office/officeart/2005/8/layout/vList5"/>
    <dgm:cxn modelId="{3895498B-385C-46F7-8A11-1B0EB600A73B}" type="presParOf" srcId="{F3D63E62-C287-42A5-A9EF-C02E6DEE65DF}" destId="{4D8AB4CA-E917-4018-913D-06AF3FD1FEFF}" srcOrd="0" destOrd="0" presId="urn:microsoft.com/office/officeart/2005/8/layout/vList5"/>
    <dgm:cxn modelId="{78D0609F-C389-4E2E-829B-53050854918E}" type="presParOf" srcId="{F3D63E62-C287-42A5-A9EF-C02E6DEE65DF}" destId="{659DF329-1B71-44AA-8869-63E0984021F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84C3D82-1495-40EE-974A-36A6337058FD}" type="doc">
      <dgm:prSet loTypeId="urn:microsoft.com/office/officeart/2005/8/layout/hList6" loCatId="list" qsTypeId="urn:microsoft.com/office/officeart/2005/8/quickstyle/3d5" qsCatId="3D" csTypeId="urn:microsoft.com/office/officeart/2005/8/colors/accent1_2" csCatId="accent1" phldr="1"/>
      <dgm:spPr/>
      <dgm:t>
        <a:bodyPr/>
        <a:lstStyle/>
        <a:p>
          <a:endParaRPr lang="es-CO"/>
        </a:p>
      </dgm:t>
    </dgm:pt>
    <dgm:pt modelId="{15BE24FA-AD27-49ED-ACC6-0BB3BDB44726}">
      <dgm:prSet custT="1"/>
      <dgm:spPr>
        <a:solidFill>
          <a:srgbClr val="92D050"/>
        </a:solidFill>
        <a:ln>
          <a:solidFill>
            <a:srgbClr val="92D050"/>
          </a:solidFill>
        </a:ln>
      </dgm:spPr>
      <dgm:t>
        <a:bodyPr/>
        <a:lstStyle/>
        <a:p>
          <a:pPr rtl="0"/>
          <a:r>
            <a:rPr lang="es-CO" sz="1800" b="0">
              <a:solidFill>
                <a:schemeClr val="tx1"/>
              </a:solidFill>
              <a:latin typeface="Arial" pitchFamily="34" charset="0"/>
              <a:cs typeface="Arial" pitchFamily="34" charset="0"/>
            </a:rPr>
            <a:t>Definici</a:t>
          </a:r>
          <a:r>
            <a:rPr lang="es-ES" sz="1800" b="0">
              <a:solidFill>
                <a:schemeClr val="tx1"/>
              </a:solidFill>
              <a:latin typeface="Arial" pitchFamily="34" charset="0"/>
              <a:cs typeface="Arial" pitchFamily="34" charset="0"/>
            </a:rPr>
            <a:t>ón </a:t>
          </a:r>
          <a:endParaRPr lang="es-CO" sz="1800" b="0" dirty="0">
            <a:solidFill>
              <a:schemeClr val="tx1"/>
            </a:solidFill>
            <a:latin typeface="Arial" pitchFamily="34" charset="0"/>
            <a:cs typeface="Arial" pitchFamily="34" charset="0"/>
          </a:endParaRPr>
        </a:p>
      </dgm:t>
    </dgm:pt>
    <dgm:pt modelId="{4A7D8136-86C8-4947-92FE-7337190436F0}" type="par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7FDD1AD3-CC6D-46AC-9186-E0ABF632BE1D}" type="sibTrans" cxnId="{FC197C90-CCEB-4EFD-9080-20BED52F4B68}">
      <dgm:prSet/>
      <dgm:spPr/>
      <dgm:t>
        <a:bodyPr/>
        <a:lstStyle/>
        <a:p>
          <a:endParaRPr lang="es-CO" sz="1000" b="0">
            <a:solidFill>
              <a:schemeClr val="tx1"/>
            </a:solidFill>
            <a:latin typeface="Arial" pitchFamily="34" charset="0"/>
            <a:cs typeface="Arial" pitchFamily="34" charset="0"/>
          </a:endParaRPr>
        </a:p>
      </dgm:t>
    </dgm:pt>
    <dgm:pt modelId="{4626735B-B7E9-5D4B-9631-BA1AA5D50551}">
      <dgm:prSet custT="1"/>
      <dgm:spPr>
        <a:solidFill>
          <a:srgbClr val="00B0F0"/>
        </a:solidFill>
      </dgm:spPr>
      <dgm:t>
        <a:bodyPr/>
        <a:lstStyle/>
        <a:p>
          <a:pPr rtl="0"/>
          <a:r>
            <a:rPr lang="es-CO" sz="1800" b="0">
              <a:solidFill>
                <a:schemeClr val="tx1"/>
              </a:solidFill>
              <a:latin typeface="Arial" pitchFamily="34" charset="0"/>
              <a:cs typeface="Arial" pitchFamily="34" charset="0"/>
            </a:rPr>
            <a:t>Tipos de Contabilidad</a:t>
          </a:r>
          <a:endParaRPr lang="es-CO" sz="1800" b="0" dirty="0">
            <a:solidFill>
              <a:schemeClr val="tx1"/>
            </a:solidFill>
            <a:latin typeface="Arial" pitchFamily="34" charset="0"/>
            <a:cs typeface="Arial" pitchFamily="34" charset="0"/>
          </a:endParaRPr>
        </a:p>
      </dgm:t>
    </dgm:pt>
    <dgm:pt modelId="{B35A9A91-FD13-7C40-A891-C3CFBAA020AF}" type="parTrans" cxnId="{D5D7C2FB-FC44-FD43-9723-C8601A4799C4}">
      <dgm:prSet/>
      <dgm:spPr/>
      <dgm:t>
        <a:bodyPr/>
        <a:lstStyle/>
        <a:p>
          <a:endParaRPr lang="es-ES"/>
        </a:p>
      </dgm:t>
    </dgm:pt>
    <dgm:pt modelId="{15FCBCBC-0588-0046-A87D-D99E6B433D89}" type="sibTrans" cxnId="{D5D7C2FB-FC44-FD43-9723-C8601A4799C4}">
      <dgm:prSet/>
      <dgm:spPr/>
      <dgm:t>
        <a:bodyPr/>
        <a:lstStyle/>
        <a:p>
          <a:endParaRPr lang="es-ES"/>
        </a:p>
      </dgm:t>
    </dgm:pt>
    <dgm:pt modelId="{D23B792C-A5E6-4EC2-B92F-751C5B2A1B7E}" type="pres">
      <dgm:prSet presAssocID="{984C3D82-1495-40EE-974A-36A6337058FD}" presName="Name0" presStyleCnt="0">
        <dgm:presLayoutVars>
          <dgm:dir/>
          <dgm:resizeHandles val="exact"/>
        </dgm:presLayoutVars>
      </dgm:prSet>
      <dgm:spPr/>
    </dgm:pt>
    <dgm:pt modelId="{5D4A2A23-A8C6-4C22-AE6D-E9D9471D8CDB}" type="pres">
      <dgm:prSet presAssocID="{15BE24FA-AD27-49ED-ACC6-0BB3BDB44726}" presName="node" presStyleLbl="node1" presStyleIdx="0" presStyleCnt="2" custLinFactNeighborX="-51599">
        <dgm:presLayoutVars>
          <dgm:bulletEnabled val="1"/>
        </dgm:presLayoutVars>
      </dgm:prSet>
      <dgm:spPr/>
    </dgm:pt>
    <dgm:pt modelId="{23D3B4CB-9CFC-4867-BFC4-E566BFFD6D89}" type="pres">
      <dgm:prSet presAssocID="{7FDD1AD3-CC6D-46AC-9186-E0ABF632BE1D}" presName="sibTrans" presStyleCnt="0"/>
      <dgm:spPr/>
    </dgm:pt>
    <dgm:pt modelId="{67501DF1-8363-1B4F-BBE4-8CD10B0C2F8D}" type="pres">
      <dgm:prSet presAssocID="{4626735B-B7E9-5D4B-9631-BA1AA5D50551}" presName="node" presStyleLbl="node1" presStyleIdx="1" presStyleCnt="2">
        <dgm:presLayoutVars>
          <dgm:bulletEnabled val="1"/>
        </dgm:presLayoutVars>
      </dgm:prSet>
      <dgm:spPr/>
    </dgm:pt>
  </dgm:ptLst>
  <dgm:cxnLst>
    <dgm:cxn modelId="{64C62D09-4939-440C-B6CD-CD5CF0546CBF}" type="presOf" srcId="{984C3D82-1495-40EE-974A-36A6337058FD}" destId="{D23B792C-A5E6-4EC2-B92F-751C5B2A1B7E}" srcOrd="0" destOrd="0" presId="urn:microsoft.com/office/officeart/2005/8/layout/hList6"/>
    <dgm:cxn modelId="{292E2E16-AD2D-D143-B1C5-711A6C1AE5DF}" type="presOf" srcId="{4626735B-B7E9-5D4B-9631-BA1AA5D50551}" destId="{67501DF1-8363-1B4F-BBE4-8CD10B0C2F8D}" srcOrd="0" destOrd="0" presId="urn:microsoft.com/office/officeart/2005/8/layout/hList6"/>
    <dgm:cxn modelId="{FB2CED82-4953-419A-8E19-5F0919B453D7}" type="presOf" srcId="{15BE24FA-AD27-49ED-ACC6-0BB3BDB44726}" destId="{5D4A2A23-A8C6-4C22-AE6D-E9D9471D8CDB}" srcOrd="0" destOrd="0" presId="urn:microsoft.com/office/officeart/2005/8/layout/hList6"/>
    <dgm:cxn modelId="{FC197C90-CCEB-4EFD-9080-20BED52F4B68}" srcId="{984C3D82-1495-40EE-974A-36A6337058FD}" destId="{15BE24FA-AD27-49ED-ACC6-0BB3BDB44726}" srcOrd="0" destOrd="0" parTransId="{4A7D8136-86C8-4947-92FE-7337190436F0}" sibTransId="{7FDD1AD3-CC6D-46AC-9186-E0ABF632BE1D}"/>
    <dgm:cxn modelId="{D5D7C2FB-FC44-FD43-9723-C8601A4799C4}" srcId="{984C3D82-1495-40EE-974A-36A6337058FD}" destId="{4626735B-B7E9-5D4B-9631-BA1AA5D50551}" srcOrd="1" destOrd="0" parTransId="{B35A9A91-FD13-7C40-A891-C3CFBAA020AF}" sibTransId="{15FCBCBC-0588-0046-A87D-D99E6B433D89}"/>
    <dgm:cxn modelId="{3DCFD158-A688-43FF-9636-0EFC75FB258E}" type="presParOf" srcId="{D23B792C-A5E6-4EC2-B92F-751C5B2A1B7E}" destId="{5D4A2A23-A8C6-4C22-AE6D-E9D9471D8CDB}" srcOrd="0" destOrd="0" presId="urn:microsoft.com/office/officeart/2005/8/layout/hList6"/>
    <dgm:cxn modelId="{76D797CA-CBC1-A54A-807E-01D3A2465CA7}" type="presParOf" srcId="{D23B792C-A5E6-4EC2-B92F-751C5B2A1B7E}" destId="{23D3B4CB-9CFC-4867-BFC4-E566BFFD6D89}" srcOrd="1" destOrd="0" presId="urn:microsoft.com/office/officeart/2005/8/layout/hList6"/>
    <dgm:cxn modelId="{03A76191-02CA-1445-9C3A-C19ABBC0FAA1}" type="presParOf" srcId="{D23B792C-A5E6-4EC2-B92F-751C5B2A1B7E}" destId="{67501DF1-8363-1B4F-BBE4-8CD10B0C2F8D}"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064036-BA10-4637-8F71-94D680790C95}"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s-ES"/>
        </a:p>
      </dgm:t>
    </dgm:pt>
    <dgm:pt modelId="{6554CD09-27C6-435B-96DD-EEE64AD1F389}">
      <dgm:prSet/>
      <dgm:spPr/>
      <dgm:t>
        <a:bodyPr/>
        <a:lstStyle/>
        <a:p>
          <a:r>
            <a:rPr lang="es-ES_tradnl" dirty="0">
              <a:solidFill>
                <a:schemeClr val="tx1"/>
              </a:solidFill>
              <a:latin typeface="+mn-lt"/>
            </a:rPr>
            <a:t>Establecer en términos monetarios, la cuantía de los bienes, deudas y el patrimonio que posee la empresa.</a:t>
          </a:r>
        </a:p>
      </dgm:t>
    </dgm:pt>
    <dgm:pt modelId="{A3928992-1079-4913-9B70-D383F3D2C124}" type="parTrans" cxnId="{1BE86EC7-D477-474D-BC3B-61ADE055CC6B}">
      <dgm:prSet/>
      <dgm:spPr/>
      <dgm:t>
        <a:bodyPr/>
        <a:lstStyle/>
        <a:p>
          <a:endParaRPr lang="es-ES">
            <a:solidFill>
              <a:schemeClr val="tx1"/>
            </a:solidFill>
          </a:endParaRPr>
        </a:p>
      </dgm:t>
    </dgm:pt>
    <dgm:pt modelId="{B89DB9F5-1793-4505-967E-0C81F07D3699}" type="sibTrans" cxnId="{1BE86EC7-D477-474D-BC3B-61ADE055CC6B}">
      <dgm:prSet/>
      <dgm:spPr/>
      <dgm:t>
        <a:bodyPr/>
        <a:lstStyle/>
        <a:p>
          <a:endParaRPr lang="es-ES">
            <a:solidFill>
              <a:schemeClr val="tx1"/>
            </a:solidFill>
          </a:endParaRPr>
        </a:p>
      </dgm:t>
    </dgm:pt>
    <dgm:pt modelId="{E0E37979-49AC-4ACF-B9F8-738581B518C1}">
      <dgm:prSet/>
      <dgm:spPr/>
      <dgm:t>
        <a:bodyPr/>
        <a:lstStyle/>
        <a:p>
          <a:r>
            <a:rPr lang="es-ES_tradnl" dirty="0">
              <a:solidFill>
                <a:schemeClr val="tx1"/>
              </a:solidFill>
              <a:latin typeface="+mn-lt"/>
            </a:rPr>
            <a:t>Llevar un control de todos los ingresos y egresos.</a:t>
          </a:r>
        </a:p>
      </dgm:t>
    </dgm:pt>
    <dgm:pt modelId="{0165BC83-D7EF-4701-B310-B31EAB646768}" type="parTrans" cxnId="{0C9C3B21-199D-4620-86FD-EA0B3A263FE3}">
      <dgm:prSet/>
      <dgm:spPr/>
      <dgm:t>
        <a:bodyPr/>
        <a:lstStyle/>
        <a:p>
          <a:endParaRPr lang="es-ES">
            <a:solidFill>
              <a:schemeClr val="tx1"/>
            </a:solidFill>
          </a:endParaRPr>
        </a:p>
      </dgm:t>
    </dgm:pt>
    <dgm:pt modelId="{E6AC9B77-5463-49F2-B27B-3CF015C931D1}" type="sibTrans" cxnId="{0C9C3B21-199D-4620-86FD-EA0B3A263FE3}">
      <dgm:prSet/>
      <dgm:spPr/>
      <dgm:t>
        <a:bodyPr/>
        <a:lstStyle/>
        <a:p>
          <a:endParaRPr lang="es-ES">
            <a:solidFill>
              <a:schemeClr val="tx1"/>
            </a:solidFill>
          </a:endParaRPr>
        </a:p>
      </dgm:t>
    </dgm:pt>
    <dgm:pt modelId="{B4A4D1E8-7071-4C9A-BADD-958C6B969CDD}">
      <dgm:prSet/>
      <dgm:spPr/>
      <dgm:t>
        <a:bodyPr/>
        <a:lstStyle/>
        <a:p>
          <a:r>
            <a:rPr lang="es-ES_tradnl" dirty="0">
              <a:solidFill>
                <a:schemeClr val="tx1"/>
              </a:solidFill>
              <a:latin typeface="+mn-lt"/>
            </a:rPr>
            <a:t>Facilitar la planeación, ya que no solamente da a conocer los efectos de una operación mercantil, sino que permite prever situaciones futuras.</a:t>
          </a:r>
        </a:p>
      </dgm:t>
    </dgm:pt>
    <dgm:pt modelId="{42DB4641-0B3E-41F7-BD92-0D49ACAFD2DE}" type="parTrans" cxnId="{1127F188-438E-4BAF-B967-86B3D65197D5}">
      <dgm:prSet/>
      <dgm:spPr/>
      <dgm:t>
        <a:bodyPr/>
        <a:lstStyle/>
        <a:p>
          <a:endParaRPr lang="es-ES">
            <a:solidFill>
              <a:schemeClr val="tx1"/>
            </a:solidFill>
          </a:endParaRPr>
        </a:p>
      </dgm:t>
    </dgm:pt>
    <dgm:pt modelId="{6479F1DD-8349-47CC-A897-86B97C8D2BFC}" type="sibTrans" cxnId="{1127F188-438E-4BAF-B967-86B3D65197D5}">
      <dgm:prSet/>
      <dgm:spPr/>
      <dgm:t>
        <a:bodyPr/>
        <a:lstStyle/>
        <a:p>
          <a:endParaRPr lang="es-ES">
            <a:solidFill>
              <a:schemeClr val="tx1"/>
            </a:solidFill>
          </a:endParaRPr>
        </a:p>
      </dgm:t>
    </dgm:pt>
    <dgm:pt modelId="{25E91374-9172-457D-8601-C71193BA2953}">
      <dgm:prSet/>
      <dgm:spPr/>
      <dgm:t>
        <a:bodyPr/>
        <a:lstStyle/>
        <a:p>
          <a:r>
            <a:rPr lang="es-ES_tradnl" dirty="0">
              <a:solidFill>
                <a:schemeClr val="tx1"/>
              </a:solidFill>
              <a:latin typeface="+mn-lt"/>
            </a:rPr>
            <a:t>Determinar las utilidades o pérdidas obtenidas al finalizar el ciclo contable.</a:t>
          </a:r>
        </a:p>
      </dgm:t>
    </dgm:pt>
    <dgm:pt modelId="{D0B6046F-3067-4A2F-9B61-97127AFF37B4}" type="parTrans" cxnId="{33C75F79-F6FF-415C-AAF4-05B7F5015634}">
      <dgm:prSet/>
      <dgm:spPr/>
      <dgm:t>
        <a:bodyPr/>
        <a:lstStyle/>
        <a:p>
          <a:endParaRPr lang="es-ES">
            <a:solidFill>
              <a:schemeClr val="tx1"/>
            </a:solidFill>
          </a:endParaRPr>
        </a:p>
      </dgm:t>
    </dgm:pt>
    <dgm:pt modelId="{97BEA0E9-A3AC-4162-BB96-88AD509DECCC}" type="sibTrans" cxnId="{33C75F79-F6FF-415C-AAF4-05B7F5015634}">
      <dgm:prSet/>
      <dgm:spPr/>
      <dgm:t>
        <a:bodyPr/>
        <a:lstStyle/>
        <a:p>
          <a:endParaRPr lang="es-ES">
            <a:solidFill>
              <a:schemeClr val="tx1"/>
            </a:solidFill>
          </a:endParaRPr>
        </a:p>
      </dgm:t>
    </dgm:pt>
    <dgm:pt modelId="{CBCBF338-6265-4ED9-B4F0-8B39AC01B43D}">
      <dgm:prSet/>
      <dgm:spPr/>
      <dgm:t>
        <a:bodyPr/>
        <a:lstStyle/>
        <a:p>
          <a:r>
            <a:rPr lang="es-ES_tradnl" dirty="0">
              <a:solidFill>
                <a:schemeClr val="tx1"/>
              </a:solidFill>
              <a:latin typeface="+mn-lt"/>
            </a:rPr>
            <a:t>Servir de fuente fidedigna de información ante terceros.</a:t>
          </a:r>
        </a:p>
      </dgm:t>
    </dgm:pt>
    <dgm:pt modelId="{2BFF59BA-7B22-4FDB-8E94-AF99022CD531}" type="parTrans" cxnId="{FB75BEE9-9D5C-42A6-97E3-BF0F365A1705}">
      <dgm:prSet/>
      <dgm:spPr/>
      <dgm:t>
        <a:bodyPr/>
        <a:lstStyle/>
        <a:p>
          <a:endParaRPr lang="es-ES">
            <a:solidFill>
              <a:schemeClr val="tx1"/>
            </a:solidFill>
          </a:endParaRPr>
        </a:p>
      </dgm:t>
    </dgm:pt>
    <dgm:pt modelId="{9FB7E476-1BBE-4209-AA77-B8D331D26FE4}" type="sibTrans" cxnId="{FB75BEE9-9D5C-42A6-97E3-BF0F365A1705}">
      <dgm:prSet/>
      <dgm:spPr/>
      <dgm:t>
        <a:bodyPr/>
        <a:lstStyle/>
        <a:p>
          <a:endParaRPr lang="es-ES">
            <a:solidFill>
              <a:schemeClr val="tx1"/>
            </a:solidFill>
          </a:endParaRPr>
        </a:p>
      </dgm:t>
    </dgm:pt>
    <dgm:pt modelId="{A148398B-54D9-4881-8854-E98A5968C567}">
      <dgm:prSet phldrT="[Texto]"/>
      <dgm:spPr/>
      <dgm:t>
        <a:bodyPr/>
        <a:lstStyle/>
        <a:p>
          <a:r>
            <a:rPr lang="es-ES_tradnl" dirty="0">
              <a:solidFill>
                <a:schemeClr val="tx1"/>
              </a:solidFill>
              <a:latin typeface="+mn-lt"/>
            </a:rPr>
            <a:t>Obtener en cualquier momento una información ordenada y sistemática sobre el desenvolvimiento económico y financiero de la empresa.</a:t>
          </a:r>
          <a:endParaRPr lang="es-ES" dirty="0">
            <a:solidFill>
              <a:schemeClr val="tx1"/>
            </a:solidFill>
          </a:endParaRPr>
        </a:p>
      </dgm:t>
    </dgm:pt>
    <dgm:pt modelId="{A30A596D-A57F-4A73-BCC1-EE9062BEE17D}" type="parTrans" cxnId="{E4A1E5D1-54B5-4CEE-B8B2-3DD0C4E5049C}">
      <dgm:prSet/>
      <dgm:spPr/>
      <dgm:t>
        <a:bodyPr/>
        <a:lstStyle/>
        <a:p>
          <a:endParaRPr lang="es-ES">
            <a:solidFill>
              <a:schemeClr val="tx1"/>
            </a:solidFill>
          </a:endParaRPr>
        </a:p>
      </dgm:t>
    </dgm:pt>
    <dgm:pt modelId="{E9ACA5BE-02C3-4369-9462-C2D74EFA462B}" type="sibTrans" cxnId="{E4A1E5D1-54B5-4CEE-B8B2-3DD0C4E5049C}">
      <dgm:prSet/>
      <dgm:spPr/>
      <dgm:t>
        <a:bodyPr/>
        <a:lstStyle/>
        <a:p>
          <a:endParaRPr lang="es-ES">
            <a:solidFill>
              <a:schemeClr val="tx1"/>
            </a:solidFill>
          </a:endParaRPr>
        </a:p>
      </dgm:t>
    </dgm:pt>
    <dgm:pt modelId="{51294E01-FE06-4B22-8379-8D7512770308}" type="pres">
      <dgm:prSet presAssocID="{02064036-BA10-4637-8F71-94D680790C95}" presName="Name0" presStyleCnt="0">
        <dgm:presLayoutVars>
          <dgm:chMax val="7"/>
          <dgm:chPref val="7"/>
          <dgm:dir/>
        </dgm:presLayoutVars>
      </dgm:prSet>
      <dgm:spPr/>
    </dgm:pt>
    <dgm:pt modelId="{36A67483-F225-428C-B3F4-F4DABCFAECDA}" type="pres">
      <dgm:prSet presAssocID="{02064036-BA10-4637-8F71-94D680790C95}" presName="Name1" presStyleCnt="0"/>
      <dgm:spPr/>
    </dgm:pt>
    <dgm:pt modelId="{A9D5F814-C32B-4D00-9DB6-81E7A3130DAC}" type="pres">
      <dgm:prSet presAssocID="{02064036-BA10-4637-8F71-94D680790C95}" presName="cycle" presStyleCnt="0"/>
      <dgm:spPr/>
    </dgm:pt>
    <dgm:pt modelId="{DBF49850-44BA-4181-87A6-FB5FEB3EB99D}" type="pres">
      <dgm:prSet presAssocID="{02064036-BA10-4637-8F71-94D680790C95}" presName="srcNode" presStyleLbl="node1" presStyleIdx="0" presStyleCnt="6"/>
      <dgm:spPr/>
    </dgm:pt>
    <dgm:pt modelId="{FAA18B17-06AB-43D3-AA10-399EEC1B0BE3}" type="pres">
      <dgm:prSet presAssocID="{02064036-BA10-4637-8F71-94D680790C95}" presName="conn" presStyleLbl="parChTrans1D2" presStyleIdx="0" presStyleCnt="1"/>
      <dgm:spPr/>
    </dgm:pt>
    <dgm:pt modelId="{46348B98-87B9-4C3D-9404-FA5A51C2C568}" type="pres">
      <dgm:prSet presAssocID="{02064036-BA10-4637-8F71-94D680790C95}" presName="extraNode" presStyleLbl="node1" presStyleIdx="0" presStyleCnt="6"/>
      <dgm:spPr/>
    </dgm:pt>
    <dgm:pt modelId="{8FABE548-A647-44B5-9FAE-0447AC95BB57}" type="pres">
      <dgm:prSet presAssocID="{02064036-BA10-4637-8F71-94D680790C95}" presName="dstNode" presStyleLbl="node1" presStyleIdx="0" presStyleCnt="6"/>
      <dgm:spPr/>
    </dgm:pt>
    <dgm:pt modelId="{79CD9FC7-3DCD-4899-8086-D2D952E69855}" type="pres">
      <dgm:prSet presAssocID="{A148398B-54D9-4881-8854-E98A5968C567}" presName="text_1" presStyleLbl="node1" presStyleIdx="0" presStyleCnt="6">
        <dgm:presLayoutVars>
          <dgm:bulletEnabled val="1"/>
        </dgm:presLayoutVars>
      </dgm:prSet>
      <dgm:spPr/>
    </dgm:pt>
    <dgm:pt modelId="{44B1350A-111B-429E-B611-8359D9562639}" type="pres">
      <dgm:prSet presAssocID="{A148398B-54D9-4881-8854-E98A5968C567}" presName="accent_1" presStyleCnt="0"/>
      <dgm:spPr/>
    </dgm:pt>
    <dgm:pt modelId="{52E54438-58B4-4BD8-B3E8-600E2BBED06B}" type="pres">
      <dgm:prSet presAssocID="{A148398B-54D9-4881-8854-E98A5968C567}" presName="accentRepeatNode" presStyleLbl="solidFgAcc1" presStyleIdx="0" presStyleCnt="6"/>
      <dgm:spPr/>
    </dgm:pt>
    <dgm:pt modelId="{9267D321-75BC-4F45-82EB-4968B6B59BF5}" type="pres">
      <dgm:prSet presAssocID="{6554CD09-27C6-435B-96DD-EEE64AD1F389}" presName="text_2" presStyleLbl="node1" presStyleIdx="1" presStyleCnt="6">
        <dgm:presLayoutVars>
          <dgm:bulletEnabled val="1"/>
        </dgm:presLayoutVars>
      </dgm:prSet>
      <dgm:spPr/>
    </dgm:pt>
    <dgm:pt modelId="{445229C4-10DF-40E8-9D8C-261E76A46792}" type="pres">
      <dgm:prSet presAssocID="{6554CD09-27C6-435B-96DD-EEE64AD1F389}" presName="accent_2" presStyleCnt="0"/>
      <dgm:spPr/>
    </dgm:pt>
    <dgm:pt modelId="{F1066AD2-8A08-4EC9-BB17-AD643DBCF1DA}" type="pres">
      <dgm:prSet presAssocID="{6554CD09-27C6-435B-96DD-EEE64AD1F389}" presName="accentRepeatNode" presStyleLbl="solidFgAcc1" presStyleIdx="1" presStyleCnt="6"/>
      <dgm:spPr/>
    </dgm:pt>
    <dgm:pt modelId="{96B1EACE-6EF1-4E36-8471-04B1DD46B4B9}" type="pres">
      <dgm:prSet presAssocID="{E0E37979-49AC-4ACF-B9F8-738581B518C1}" presName="text_3" presStyleLbl="node1" presStyleIdx="2" presStyleCnt="6">
        <dgm:presLayoutVars>
          <dgm:bulletEnabled val="1"/>
        </dgm:presLayoutVars>
      </dgm:prSet>
      <dgm:spPr/>
    </dgm:pt>
    <dgm:pt modelId="{841ADA8D-BE27-4B3E-BA73-1141181821E9}" type="pres">
      <dgm:prSet presAssocID="{E0E37979-49AC-4ACF-B9F8-738581B518C1}" presName="accent_3" presStyleCnt="0"/>
      <dgm:spPr/>
    </dgm:pt>
    <dgm:pt modelId="{B32FC97C-2209-44FB-9DA9-09EEC1636431}" type="pres">
      <dgm:prSet presAssocID="{E0E37979-49AC-4ACF-B9F8-738581B518C1}" presName="accentRepeatNode" presStyleLbl="solidFgAcc1" presStyleIdx="2" presStyleCnt="6"/>
      <dgm:spPr/>
    </dgm:pt>
    <dgm:pt modelId="{A2CEBDBB-4E58-4556-8A94-09D68BE2A1CC}" type="pres">
      <dgm:prSet presAssocID="{B4A4D1E8-7071-4C9A-BADD-958C6B969CDD}" presName="text_4" presStyleLbl="node1" presStyleIdx="3" presStyleCnt="6">
        <dgm:presLayoutVars>
          <dgm:bulletEnabled val="1"/>
        </dgm:presLayoutVars>
      </dgm:prSet>
      <dgm:spPr/>
    </dgm:pt>
    <dgm:pt modelId="{6AF59229-9F55-4E0D-A106-B3EDDC41A10C}" type="pres">
      <dgm:prSet presAssocID="{B4A4D1E8-7071-4C9A-BADD-958C6B969CDD}" presName="accent_4" presStyleCnt="0"/>
      <dgm:spPr/>
    </dgm:pt>
    <dgm:pt modelId="{D4A8B863-23FF-4AEF-8BE0-C27A3D0FB77D}" type="pres">
      <dgm:prSet presAssocID="{B4A4D1E8-7071-4C9A-BADD-958C6B969CDD}" presName="accentRepeatNode" presStyleLbl="solidFgAcc1" presStyleIdx="3" presStyleCnt="6"/>
      <dgm:spPr/>
    </dgm:pt>
    <dgm:pt modelId="{C091C9FC-029C-4BE9-8633-EEBA5606427F}" type="pres">
      <dgm:prSet presAssocID="{25E91374-9172-457D-8601-C71193BA2953}" presName="text_5" presStyleLbl="node1" presStyleIdx="4" presStyleCnt="6">
        <dgm:presLayoutVars>
          <dgm:bulletEnabled val="1"/>
        </dgm:presLayoutVars>
      </dgm:prSet>
      <dgm:spPr/>
    </dgm:pt>
    <dgm:pt modelId="{DBCD3122-8D7F-43F4-AE6A-52CA2C9E016B}" type="pres">
      <dgm:prSet presAssocID="{25E91374-9172-457D-8601-C71193BA2953}" presName="accent_5" presStyleCnt="0"/>
      <dgm:spPr/>
    </dgm:pt>
    <dgm:pt modelId="{E69B6BE4-4AB3-43C0-BEBB-E8ACE9443E7A}" type="pres">
      <dgm:prSet presAssocID="{25E91374-9172-457D-8601-C71193BA2953}" presName="accentRepeatNode" presStyleLbl="solidFgAcc1" presStyleIdx="4" presStyleCnt="6"/>
      <dgm:spPr/>
    </dgm:pt>
    <dgm:pt modelId="{1A214C2C-4686-429B-AD74-F896C75EC4C3}" type="pres">
      <dgm:prSet presAssocID="{CBCBF338-6265-4ED9-B4F0-8B39AC01B43D}" presName="text_6" presStyleLbl="node1" presStyleIdx="5" presStyleCnt="6">
        <dgm:presLayoutVars>
          <dgm:bulletEnabled val="1"/>
        </dgm:presLayoutVars>
      </dgm:prSet>
      <dgm:spPr/>
    </dgm:pt>
    <dgm:pt modelId="{BFF1B251-23E3-47B4-8106-A66AB6C169D4}" type="pres">
      <dgm:prSet presAssocID="{CBCBF338-6265-4ED9-B4F0-8B39AC01B43D}" presName="accent_6" presStyleCnt="0"/>
      <dgm:spPr/>
    </dgm:pt>
    <dgm:pt modelId="{10B2A2FB-C4DB-4C2B-A517-63CA64E41B99}" type="pres">
      <dgm:prSet presAssocID="{CBCBF338-6265-4ED9-B4F0-8B39AC01B43D}" presName="accentRepeatNode" presStyleLbl="solidFgAcc1" presStyleIdx="5" presStyleCnt="6"/>
      <dgm:spPr/>
    </dgm:pt>
  </dgm:ptLst>
  <dgm:cxnLst>
    <dgm:cxn modelId="{0C9C3B21-199D-4620-86FD-EA0B3A263FE3}" srcId="{02064036-BA10-4637-8F71-94D680790C95}" destId="{E0E37979-49AC-4ACF-B9F8-738581B518C1}" srcOrd="2" destOrd="0" parTransId="{0165BC83-D7EF-4701-B310-B31EAB646768}" sibTransId="{E6AC9B77-5463-49F2-B27B-3CF015C931D1}"/>
    <dgm:cxn modelId="{163D5928-0286-4E08-B039-286D82C07D45}" type="presOf" srcId="{E0E37979-49AC-4ACF-B9F8-738581B518C1}" destId="{96B1EACE-6EF1-4E36-8471-04B1DD46B4B9}" srcOrd="0" destOrd="0" presId="urn:microsoft.com/office/officeart/2008/layout/VerticalCurvedList"/>
    <dgm:cxn modelId="{446D5129-339B-4EF1-91D9-96E3FDFFA821}" type="presOf" srcId="{25E91374-9172-457D-8601-C71193BA2953}" destId="{C091C9FC-029C-4BE9-8633-EEBA5606427F}" srcOrd="0" destOrd="0" presId="urn:microsoft.com/office/officeart/2008/layout/VerticalCurvedList"/>
    <dgm:cxn modelId="{C726373B-9783-4442-8DA2-7E62DC0D501A}" type="presOf" srcId="{6554CD09-27C6-435B-96DD-EEE64AD1F389}" destId="{9267D321-75BC-4F45-82EB-4968B6B59BF5}" srcOrd="0" destOrd="0" presId="urn:microsoft.com/office/officeart/2008/layout/VerticalCurvedList"/>
    <dgm:cxn modelId="{9FCF7A71-21BC-42B3-9A3B-98BEDD0A2CF8}" type="presOf" srcId="{CBCBF338-6265-4ED9-B4F0-8B39AC01B43D}" destId="{1A214C2C-4686-429B-AD74-F896C75EC4C3}" srcOrd="0" destOrd="0" presId="urn:microsoft.com/office/officeart/2008/layout/VerticalCurvedList"/>
    <dgm:cxn modelId="{33C75F79-F6FF-415C-AAF4-05B7F5015634}" srcId="{02064036-BA10-4637-8F71-94D680790C95}" destId="{25E91374-9172-457D-8601-C71193BA2953}" srcOrd="4" destOrd="0" parTransId="{D0B6046F-3067-4A2F-9B61-97127AFF37B4}" sibTransId="{97BEA0E9-A3AC-4162-BB96-88AD509DECCC}"/>
    <dgm:cxn modelId="{1127F188-438E-4BAF-B967-86B3D65197D5}" srcId="{02064036-BA10-4637-8F71-94D680790C95}" destId="{B4A4D1E8-7071-4C9A-BADD-958C6B969CDD}" srcOrd="3" destOrd="0" parTransId="{42DB4641-0B3E-41F7-BD92-0D49ACAFD2DE}" sibTransId="{6479F1DD-8349-47CC-A897-86B97C8D2BFC}"/>
    <dgm:cxn modelId="{90B06495-73B9-475C-B297-437B69CC6E5C}" type="presOf" srcId="{B4A4D1E8-7071-4C9A-BADD-958C6B969CDD}" destId="{A2CEBDBB-4E58-4556-8A94-09D68BE2A1CC}" srcOrd="0" destOrd="0" presId="urn:microsoft.com/office/officeart/2008/layout/VerticalCurvedList"/>
    <dgm:cxn modelId="{00B96F95-D51D-496D-9889-23F2FE1F70D6}" type="presOf" srcId="{E9ACA5BE-02C3-4369-9462-C2D74EFA462B}" destId="{FAA18B17-06AB-43D3-AA10-399EEC1B0BE3}" srcOrd="0" destOrd="0" presId="urn:microsoft.com/office/officeart/2008/layout/VerticalCurvedList"/>
    <dgm:cxn modelId="{D297E4AF-E86B-4069-A74B-9DAAC72D2F81}" type="presOf" srcId="{A148398B-54D9-4881-8854-E98A5968C567}" destId="{79CD9FC7-3DCD-4899-8086-D2D952E69855}" srcOrd="0" destOrd="0" presId="urn:microsoft.com/office/officeart/2008/layout/VerticalCurvedList"/>
    <dgm:cxn modelId="{8AA6F8BF-A8BD-47DD-9BE4-86D9CBC54F45}" type="presOf" srcId="{02064036-BA10-4637-8F71-94D680790C95}" destId="{51294E01-FE06-4B22-8379-8D7512770308}" srcOrd="0" destOrd="0" presId="urn:microsoft.com/office/officeart/2008/layout/VerticalCurvedList"/>
    <dgm:cxn modelId="{1BE86EC7-D477-474D-BC3B-61ADE055CC6B}" srcId="{02064036-BA10-4637-8F71-94D680790C95}" destId="{6554CD09-27C6-435B-96DD-EEE64AD1F389}" srcOrd="1" destOrd="0" parTransId="{A3928992-1079-4913-9B70-D383F3D2C124}" sibTransId="{B89DB9F5-1793-4505-967E-0C81F07D3699}"/>
    <dgm:cxn modelId="{E4A1E5D1-54B5-4CEE-B8B2-3DD0C4E5049C}" srcId="{02064036-BA10-4637-8F71-94D680790C95}" destId="{A148398B-54D9-4881-8854-E98A5968C567}" srcOrd="0" destOrd="0" parTransId="{A30A596D-A57F-4A73-BCC1-EE9062BEE17D}" sibTransId="{E9ACA5BE-02C3-4369-9462-C2D74EFA462B}"/>
    <dgm:cxn modelId="{FB75BEE9-9D5C-42A6-97E3-BF0F365A1705}" srcId="{02064036-BA10-4637-8F71-94D680790C95}" destId="{CBCBF338-6265-4ED9-B4F0-8B39AC01B43D}" srcOrd="5" destOrd="0" parTransId="{2BFF59BA-7B22-4FDB-8E94-AF99022CD531}" sibTransId="{9FB7E476-1BBE-4209-AA77-B8D331D26FE4}"/>
    <dgm:cxn modelId="{716BE05E-A911-4452-912E-5F921B1BCBDD}" type="presParOf" srcId="{51294E01-FE06-4B22-8379-8D7512770308}" destId="{36A67483-F225-428C-B3F4-F4DABCFAECDA}" srcOrd="0" destOrd="0" presId="urn:microsoft.com/office/officeart/2008/layout/VerticalCurvedList"/>
    <dgm:cxn modelId="{F9150002-45E6-400C-86A6-96FAEE22D540}" type="presParOf" srcId="{36A67483-F225-428C-B3F4-F4DABCFAECDA}" destId="{A9D5F814-C32B-4D00-9DB6-81E7A3130DAC}" srcOrd="0" destOrd="0" presId="urn:microsoft.com/office/officeart/2008/layout/VerticalCurvedList"/>
    <dgm:cxn modelId="{2389FD2D-B97A-4AAD-936C-B5E8F539912F}" type="presParOf" srcId="{A9D5F814-C32B-4D00-9DB6-81E7A3130DAC}" destId="{DBF49850-44BA-4181-87A6-FB5FEB3EB99D}" srcOrd="0" destOrd="0" presId="urn:microsoft.com/office/officeart/2008/layout/VerticalCurvedList"/>
    <dgm:cxn modelId="{E1C7ACC6-38AA-4B72-B16D-F5817A59D07B}" type="presParOf" srcId="{A9D5F814-C32B-4D00-9DB6-81E7A3130DAC}" destId="{FAA18B17-06AB-43D3-AA10-399EEC1B0BE3}" srcOrd="1" destOrd="0" presId="urn:microsoft.com/office/officeart/2008/layout/VerticalCurvedList"/>
    <dgm:cxn modelId="{DECD6EF4-9277-46AA-B31B-AB4508AC29D9}" type="presParOf" srcId="{A9D5F814-C32B-4D00-9DB6-81E7A3130DAC}" destId="{46348B98-87B9-4C3D-9404-FA5A51C2C568}" srcOrd="2" destOrd="0" presId="urn:microsoft.com/office/officeart/2008/layout/VerticalCurvedList"/>
    <dgm:cxn modelId="{E079898D-E6CC-4ECB-9925-2D46FE5F96D6}" type="presParOf" srcId="{A9D5F814-C32B-4D00-9DB6-81E7A3130DAC}" destId="{8FABE548-A647-44B5-9FAE-0447AC95BB57}" srcOrd="3" destOrd="0" presId="urn:microsoft.com/office/officeart/2008/layout/VerticalCurvedList"/>
    <dgm:cxn modelId="{FBC4D07E-71B3-4DEF-ACD1-5CD93CA6C0B2}" type="presParOf" srcId="{36A67483-F225-428C-B3F4-F4DABCFAECDA}" destId="{79CD9FC7-3DCD-4899-8086-D2D952E69855}" srcOrd="1" destOrd="0" presId="urn:microsoft.com/office/officeart/2008/layout/VerticalCurvedList"/>
    <dgm:cxn modelId="{1A7658B5-4231-405F-98DE-A41FE43E9901}" type="presParOf" srcId="{36A67483-F225-428C-B3F4-F4DABCFAECDA}" destId="{44B1350A-111B-429E-B611-8359D9562639}" srcOrd="2" destOrd="0" presId="urn:microsoft.com/office/officeart/2008/layout/VerticalCurvedList"/>
    <dgm:cxn modelId="{D332FA3C-FCC4-41E2-BA9A-CAE38C1DC9BF}" type="presParOf" srcId="{44B1350A-111B-429E-B611-8359D9562639}" destId="{52E54438-58B4-4BD8-B3E8-600E2BBED06B}" srcOrd="0" destOrd="0" presId="urn:microsoft.com/office/officeart/2008/layout/VerticalCurvedList"/>
    <dgm:cxn modelId="{7D9D6885-31BA-439F-83DE-CFD218CBE3C1}" type="presParOf" srcId="{36A67483-F225-428C-B3F4-F4DABCFAECDA}" destId="{9267D321-75BC-4F45-82EB-4968B6B59BF5}" srcOrd="3" destOrd="0" presId="urn:microsoft.com/office/officeart/2008/layout/VerticalCurvedList"/>
    <dgm:cxn modelId="{79CF5320-7A13-4E5A-9111-FBA02161E99A}" type="presParOf" srcId="{36A67483-F225-428C-B3F4-F4DABCFAECDA}" destId="{445229C4-10DF-40E8-9D8C-261E76A46792}" srcOrd="4" destOrd="0" presId="urn:microsoft.com/office/officeart/2008/layout/VerticalCurvedList"/>
    <dgm:cxn modelId="{1E402832-5AF1-477A-B8D7-774BE1C7F96A}" type="presParOf" srcId="{445229C4-10DF-40E8-9D8C-261E76A46792}" destId="{F1066AD2-8A08-4EC9-BB17-AD643DBCF1DA}" srcOrd="0" destOrd="0" presId="urn:microsoft.com/office/officeart/2008/layout/VerticalCurvedList"/>
    <dgm:cxn modelId="{EB958396-CD60-47C4-B01A-A3A7B9218A60}" type="presParOf" srcId="{36A67483-F225-428C-B3F4-F4DABCFAECDA}" destId="{96B1EACE-6EF1-4E36-8471-04B1DD46B4B9}" srcOrd="5" destOrd="0" presId="urn:microsoft.com/office/officeart/2008/layout/VerticalCurvedList"/>
    <dgm:cxn modelId="{AE1D901A-C9CC-486A-93BD-592612B691DF}" type="presParOf" srcId="{36A67483-F225-428C-B3F4-F4DABCFAECDA}" destId="{841ADA8D-BE27-4B3E-BA73-1141181821E9}" srcOrd="6" destOrd="0" presId="urn:microsoft.com/office/officeart/2008/layout/VerticalCurvedList"/>
    <dgm:cxn modelId="{776470F1-947C-4066-A844-CF0B09EB18BA}" type="presParOf" srcId="{841ADA8D-BE27-4B3E-BA73-1141181821E9}" destId="{B32FC97C-2209-44FB-9DA9-09EEC1636431}" srcOrd="0" destOrd="0" presId="urn:microsoft.com/office/officeart/2008/layout/VerticalCurvedList"/>
    <dgm:cxn modelId="{6E9BC3C0-9B84-4173-B7D2-1631723A36B8}" type="presParOf" srcId="{36A67483-F225-428C-B3F4-F4DABCFAECDA}" destId="{A2CEBDBB-4E58-4556-8A94-09D68BE2A1CC}" srcOrd="7" destOrd="0" presId="urn:microsoft.com/office/officeart/2008/layout/VerticalCurvedList"/>
    <dgm:cxn modelId="{AC854332-FFD2-4F32-9D95-0D6AF4B12ECB}" type="presParOf" srcId="{36A67483-F225-428C-B3F4-F4DABCFAECDA}" destId="{6AF59229-9F55-4E0D-A106-B3EDDC41A10C}" srcOrd="8" destOrd="0" presId="urn:microsoft.com/office/officeart/2008/layout/VerticalCurvedList"/>
    <dgm:cxn modelId="{1E57355B-D4C5-449A-99BB-A67D02904AFC}" type="presParOf" srcId="{6AF59229-9F55-4E0D-A106-B3EDDC41A10C}" destId="{D4A8B863-23FF-4AEF-8BE0-C27A3D0FB77D}" srcOrd="0" destOrd="0" presId="urn:microsoft.com/office/officeart/2008/layout/VerticalCurvedList"/>
    <dgm:cxn modelId="{A355992F-2399-445C-A3B4-0BEF0973CD98}" type="presParOf" srcId="{36A67483-F225-428C-B3F4-F4DABCFAECDA}" destId="{C091C9FC-029C-4BE9-8633-EEBA5606427F}" srcOrd="9" destOrd="0" presId="urn:microsoft.com/office/officeart/2008/layout/VerticalCurvedList"/>
    <dgm:cxn modelId="{AA738BDF-504F-40F9-9335-C20017D8CD26}" type="presParOf" srcId="{36A67483-F225-428C-B3F4-F4DABCFAECDA}" destId="{DBCD3122-8D7F-43F4-AE6A-52CA2C9E016B}" srcOrd="10" destOrd="0" presId="urn:microsoft.com/office/officeart/2008/layout/VerticalCurvedList"/>
    <dgm:cxn modelId="{8370339C-AA7A-4874-8AE0-4B0EF50F1DCC}" type="presParOf" srcId="{DBCD3122-8D7F-43F4-AE6A-52CA2C9E016B}" destId="{E69B6BE4-4AB3-43C0-BEBB-E8ACE9443E7A}" srcOrd="0" destOrd="0" presId="urn:microsoft.com/office/officeart/2008/layout/VerticalCurvedList"/>
    <dgm:cxn modelId="{BB9AFEC6-FE33-4C2B-8014-09A8F08D807B}" type="presParOf" srcId="{36A67483-F225-428C-B3F4-F4DABCFAECDA}" destId="{1A214C2C-4686-429B-AD74-F896C75EC4C3}" srcOrd="11" destOrd="0" presId="urn:microsoft.com/office/officeart/2008/layout/VerticalCurvedList"/>
    <dgm:cxn modelId="{5C04B5B7-A6D4-4C4B-8924-091C1B378667}" type="presParOf" srcId="{36A67483-F225-428C-B3F4-F4DABCFAECDA}" destId="{BFF1B251-23E3-47B4-8106-A66AB6C169D4}" srcOrd="12" destOrd="0" presId="urn:microsoft.com/office/officeart/2008/layout/VerticalCurvedList"/>
    <dgm:cxn modelId="{B7B782D7-A43E-4442-978E-143744F4CAA9}" type="presParOf" srcId="{BFF1B251-23E3-47B4-8106-A66AB6C169D4}" destId="{10B2A2FB-C4DB-4C2B-A517-63CA64E41B9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BC74122C-6F75-494B-AAF3-5EABB5DC06E2}"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s-ES"/>
        </a:p>
      </dgm:t>
    </dgm:pt>
    <dgm:pt modelId="{D7A8AC12-9E55-4011-ADF5-E860EF5EB4FE}">
      <dgm:prSet phldrT="[Texto]"/>
      <dgm:spPr/>
      <dgm:t>
        <a:bodyPr/>
        <a:lstStyle/>
        <a:p>
          <a:r>
            <a:rPr lang="es-ES" dirty="0"/>
            <a:t>Balance General</a:t>
          </a:r>
        </a:p>
      </dgm:t>
    </dgm:pt>
    <dgm:pt modelId="{F01E6C1D-32F7-4E60-BABE-937DC3A036AA}" type="parTrans" cxnId="{3F426AD2-D685-4059-9818-3A3891ED57CC}">
      <dgm:prSet/>
      <dgm:spPr/>
      <dgm:t>
        <a:bodyPr/>
        <a:lstStyle/>
        <a:p>
          <a:endParaRPr lang="es-ES"/>
        </a:p>
      </dgm:t>
    </dgm:pt>
    <dgm:pt modelId="{9951F19A-AAAF-4A01-8EB4-2725CE9FDA87}" type="sibTrans" cxnId="{3F426AD2-D685-4059-9818-3A3891ED57CC}">
      <dgm:prSet/>
      <dgm:spPr/>
      <dgm:t>
        <a:bodyPr/>
        <a:lstStyle/>
        <a:p>
          <a:endParaRPr lang="es-ES"/>
        </a:p>
      </dgm:t>
    </dgm:pt>
    <dgm:pt modelId="{55CEC5D6-E80D-4653-BA40-1EC3E98FC115}">
      <dgm:prSet phldrT="[Texto]"/>
      <dgm:spPr/>
      <dgm:t>
        <a:bodyPr/>
        <a:lstStyle/>
        <a:p>
          <a:r>
            <a:rPr lang="es-ES" dirty="0"/>
            <a:t>Estado de Resultados</a:t>
          </a:r>
        </a:p>
      </dgm:t>
    </dgm:pt>
    <dgm:pt modelId="{94743D1B-D2C4-4DE1-B6EE-F538A54A24FE}" type="parTrans" cxnId="{8D86D0C7-9C2C-47DF-9E1B-7678F5E7442B}">
      <dgm:prSet/>
      <dgm:spPr/>
      <dgm:t>
        <a:bodyPr/>
        <a:lstStyle/>
        <a:p>
          <a:endParaRPr lang="es-ES"/>
        </a:p>
      </dgm:t>
    </dgm:pt>
    <dgm:pt modelId="{D3B6BB2F-49EA-49A3-99CB-3C443CAF32CD}" type="sibTrans" cxnId="{8D86D0C7-9C2C-47DF-9E1B-7678F5E7442B}">
      <dgm:prSet/>
      <dgm:spPr/>
      <dgm:t>
        <a:bodyPr/>
        <a:lstStyle/>
        <a:p>
          <a:endParaRPr lang="es-ES"/>
        </a:p>
      </dgm:t>
    </dgm:pt>
    <dgm:pt modelId="{4F69FD7D-49AE-4A01-8489-5B47C9AB86B4}">
      <dgm:prSet phldrT="[Texto]"/>
      <dgm:spPr/>
      <dgm:t>
        <a:bodyPr/>
        <a:lstStyle/>
        <a:p>
          <a:r>
            <a:rPr lang="es-ES" dirty="0"/>
            <a:t>Flujo de Efectivo</a:t>
          </a:r>
        </a:p>
      </dgm:t>
    </dgm:pt>
    <dgm:pt modelId="{57763158-338D-466D-8F42-CD25EBC9D913}" type="parTrans" cxnId="{2D339E2F-5D10-4CB6-A721-EA95679415E9}">
      <dgm:prSet/>
      <dgm:spPr/>
      <dgm:t>
        <a:bodyPr/>
        <a:lstStyle/>
        <a:p>
          <a:endParaRPr lang="es-ES"/>
        </a:p>
      </dgm:t>
    </dgm:pt>
    <dgm:pt modelId="{7CA06909-1A7A-40AD-B1B8-DE975CE2D954}" type="sibTrans" cxnId="{2D339E2F-5D10-4CB6-A721-EA95679415E9}">
      <dgm:prSet/>
      <dgm:spPr/>
      <dgm:t>
        <a:bodyPr/>
        <a:lstStyle/>
        <a:p>
          <a:endParaRPr lang="es-ES"/>
        </a:p>
      </dgm:t>
    </dgm:pt>
    <dgm:pt modelId="{AB6BD257-C676-4BB3-972F-CCCC06208AC2}" type="pres">
      <dgm:prSet presAssocID="{BC74122C-6F75-494B-AAF3-5EABB5DC06E2}" presName="Name0" presStyleCnt="0">
        <dgm:presLayoutVars>
          <dgm:chMax val="7"/>
          <dgm:chPref val="7"/>
          <dgm:dir/>
        </dgm:presLayoutVars>
      </dgm:prSet>
      <dgm:spPr/>
    </dgm:pt>
    <dgm:pt modelId="{FAF501E3-A403-48CF-9E8C-1C49C20BBDCA}" type="pres">
      <dgm:prSet presAssocID="{BC74122C-6F75-494B-AAF3-5EABB5DC06E2}" presName="Name1" presStyleCnt="0"/>
      <dgm:spPr/>
    </dgm:pt>
    <dgm:pt modelId="{0ED63972-4F32-4B9A-AC3C-31A3AE9D834D}" type="pres">
      <dgm:prSet presAssocID="{BC74122C-6F75-494B-AAF3-5EABB5DC06E2}" presName="cycle" presStyleCnt="0"/>
      <dgm:spPr/>
    </dgm:pt>
    <dgm:pt modelId="{636A6BA7-922D-40F0-9D89-0DB9F05FEB96}" type="pres">
      <dgm:prSet presAssocID="{BC74122C-6F75-494B-AAF3-5EABB5DC06E2}" presName="srcNode" presStyleLbl="node1" presStyleIdx="0" presStyleCnt="3"/>
      <dgm:spPr/>
    </dgm:pt>
    <dgm:pt modelId="{1D530D95-1864-4EF0-AC4D-4EED1B75396B}" type="pres">
      <dgm:prSet presAssocID="{BC74122C-6F75-494B-AAF3-5EABB5DC06E2}" presName="conn" presStyleLbl="parChTrans1D2" presStyleIdx="0" presStyleCnt="1"/>
      <dgm:spPr/>
    </dgm:pt>
    <dgm:pt modelId="{A68809EE-E254-4135-90A1-24269611A9E4}" type="pres">
      <dgm:prSet presAssocID="{BC74122C-6F75-494B-AAF3-5EABB5DC06E2}" presName="extraNode" presStyleLbl="node1" presStyleIdx="0" presStyleCnt="3"/>
      <dgm:spPr/>
    </dgm:pt>
    <dgm:pt modelId="{6BCE9204-1DED-4FFC-B7F7-0466553DD81E}" type="pres">
      <dgm:prSet presAssocID="{BC74122C-6F75-494B-AAF3-5EABB5DC06E2}" presName="dstNode" presStyleLbl="node1" presStyleIdx="0" presStyleCnt="3"/>
      <dgm:spPr/>
    </dgm:pt>
    <dgm:pt modelId="{5457EEE2-48A4-4407-9F8F-1E3414671730}" type="pres">
      <dgm:prSet presAssocID="{D7A8AC12-9E55-4011-ADF5-E860EF5EB4FE}" presName="text_1" presStyleLbl="node1" presStyleIdx="0" presStyleCnt="3">
        <dgm:presLayoutVars>
          <dgm:bulletEnabled val="1"/>
        </dgm:presLayoutVars>
      </dgm:prSet>
      <dgm:spPr/>
    </dgm:pt>
    <dgm:pt modelId="{3AF54B0A-0E44-4320-8A1B-16CFB9E91D84}" type="pres">
      <dgm:prSet presAssocID="{D7A8AC12-9E55-4011-ADF5-E860EF5EB4FE}" presName="accent_1" presStyleCnt="0"/>
      <dgm:spPr/>
    </dgm:pt>
    <dgm:pt modelId="{6997A36C-D441-4EE5-92A0-C8BB9E4F2768}" type="pres">
      <dgm:prSet presAssocID="{D7A8AC12-9E55-4011-ADF5-E860EF5EB4FE}" presName="accentRepeatNode" presStyleLbl="solidFgAcc1" presStyleIdx="0" presStyleCnt="3"/>
      <dgm:spPr/>
    </dgm:pt>
    <dgm:pt modelId="{8285B5AE-E25C-4158-8459-7C4E0AFFCE7E}" type="pres">
      <dgm:prSet presAssocID="{55CEC5D6-E80D-4653-BA40-1EC3E98FC115}" presName="text_2" presStyleLbl="node1" presStyleIdx="1" presStyleCnt="3">
        <dgm:presLayoutVars>
          <dgm:bulletEnabled val="1"/>
        </dgm:presLayoutVars>
      </dgm:prSet>
      <dgm:spPr/>
    </dgm:pt>
    <dgm:pt modelId="{8125DA7C-449A-4F9B-AE17-0F82CA789784}" type="pres">
      <dgm:prSet presAssocID="{55CEC5D6-E80D-4653-BA40-1EC3E98FC115}" presName="accent_2" presStyleCnt="0"/>
      <dgm:spPr/>
    </dgm:pt>
    <dgm:pt modelId="{8714CC1D-2B09-4BA6-ABA7-E4908C0ADF93}" type="pres">
      <dgm:prSet presAssocID="{55CEC5D6-E80D-4653-BA40-1EC3E98FC115}" presName="accentRepeatNode" presStyleLbl="solidFgAcc1" presStyleIdx="1" presStyleCnt="3"/>
      <dgm:spPr/>
    </dgm:pt>
    <dgm:pt modelId="{EE36FC18-A4CE-4AFA-B55B-7270E23F0D40}" type="pres">
      <dgm:prSet presAssocID="{4F69FD7D-49AE-4A01-8489-5B47C9AB86B4}" presName="text_3" presStyleLbl="node1" presStyleIdx="2" presStyleCnt="3">
        <dgm:presLayoutVars>
          <dgm:bulletEnabled val="1"/>
        </dgm:presLayoutVars>
      </dgm:prSet>
      <dgm:spPr/>
    </dgm:pt>
    <dgm:pt modelId="{F21DDFC3-77A2-4906-BCF4-3CBB7317F64B}" type="pres">
      <dgm:prSet presAssocID="{4F69FD7D-49AE-4A01-8489-5B47C9AB86B4}" presName="accent_3" presStyleCnt="0"/>
      <dgm:spPr/>
    </dgm:pt>
    <dgm:pt modelId="{F804A841-4EF8-4617-A1BE-1232C14DE79E}" type="pres">
      <dgm:prSet presAssocID="{4F69FD7D-49AE-4A01-8489-5B47C9AB86B4}" presName="accentRepeatNode" presStyleLbl="solidFgAcc1" presStyleIdx="2" presStyleCnt="3"/>
      <dgm:spPr/>
    </dgm:pt>
  </dgm:ptLst>
  <dgm:cxnLst>
    <dgm:cxn modelId="{4151CE0C-D552-4E25-8840-220BE146EE4E}" type="presOf" srcId="{BC74122C-6F75-494B-AAF3-5EABB5DC06E2}" destId="{AB6BD257-C676-4BB3-972F-CCCC06208AC2}" srcOrd="0" destOrd="0" presId="urn:microsoft.com/office/officeart/2008/layout/VerticalCurvedList"/>
    <dgm:cxn modelId="{2D339E2F-5D10-4CB6-A721-EA95679415E9}" srcId="{BC74122C-6F75-494B-AAF3-5EABB5DC06E2}" destId="{4F69FD7D-49AE-4A01-8489-5B47C9AB86B4}" srcOrd="2" destOrd="0" parTransId="{57763158-338D-466D-8F42-CD25EBC9D913}" sibTransId="{7CA06909-1A7A-40AD-B1B8-DE975CE2D954}"/>
    <dgm:cxn modelId="{4514DA5B-A505-4429-A139-4F62ABA06D62}" type="presOf" srcId="{4F69FD7D-49AE-4A01-8489-5B47C9AB86B4}" destId="{EE36FC18-A4CE-4AFA-B55B-7270E23F0D40}" srcOrd="0" destOrd="0" presId="urn:microsoft.com/office/officeart/2008/layout/VerticalCurvedList"/>
    <dgm:cxn modelId="{E5EAB142-DA30-404A-AE87-8D333A55132D}" type="presOf" srcId="{55CEC5D6-E80D-4653-BA40-1EC3E98FC115}" destId="{8285B5AE-E25C-4158-8459-7C4E0AFFCE7E}" srcOrd="0" destOrd="0" presId="urn:microsoft.com/office/officeart/2008/layout/VerticalCurvedList"/>
    <dgm:cxn modelId="{41CD6A45-D0F9-4EE0-942C-A2BE8B229898}" type="presOf" srcId="{D7A8AC12-9E55-4011-ADF5-E860EF5EB4FE}" destId="{5457EEE2-48A4-4407-9F8F-1E3414671730}" srcOrd="0" destOrd="0" presId="urn:microsoft.com/office/officeart/2008/layout/VerticalCurvedList"/>
    <dgm:cxn modelId="{7A2C3BB7-FDFE-4EEB-9F84-58ECE67FD0AA}" type="presOf" srcId="{9951F19A-AAAF-4A01-8EB4-2725CE9FDA87}" destId="{1D530D95-1864-4EF0-AC4D-4EED1B75396B}" srcOrd="0" destOrd="0" presId="urn:microsoft.com/office/officeart/2008/layout/VerticalCurvedList"/>
    <dgm:cxn modelId="{8D86D0C7-9C2C-47DF-9E1B-7678F5E7442B}" srcId="{BC74122C-6F75-494B-AAF3-5EABB5DC06E2}" destId="{55CEC5D6-E80D-4653-BA40-1EC3E98FC115}" srcOrd="1" destOrd="0" parTransId="{94743D1B-D2C4-4DE1-B6EE-F538A54A24FE}" sibTransId="{D3B6BB2F-49EA-49A3-99CB-3C443CAF32CD}"/>
    <dgm:cxn modelId="{3F426AD2-D685-4059-9818-3A3891ED57CC}" srcId="{BC74122C-6F75-494B-AAF3-5EABB5DC06E2}" destId="{D7A8AC12-9E55-4011-ADF5-E860EF5EB4FE}" srcOrd="0" destOrd="0" parTransId="{F01E6C1D-32F7-4E60-BABE-937DC3A036AA}" sibTransId="{9951F19A-AAAF-4A01-8EB4-2725CE9FDA87}"/>
    <dgm:cxn modelId="{7020DBEB-550A-47AA-BF7D-D129CDF22DD4}" type="presParOf" srcId="{AB6BD257-C676-4BB3-972F-CCCC06208AC2}" destId="{FAF501E3-A403-48CF-9E8C-1C49C20BBDCA}" srcOrd="0" destOrd="0" presId="urn:microsoft.com/office/officeart/2008/layout/VerticalCurvedList"/>
    <dgm:cxn modelId="{6C111A08-8F0E-4D66-A631-1C2C49D77C80}" type="presParOf" srcId="{FAF501E3-A403-48CF-9E8C-1C49C20BBDCA}" destId="{0ED63972-4F32-4B9A-AC3C-31A3AE9D834D}" srcOrd="0" destOrd="0" presId="urn:microsoft.com/office/officeart/2008/layout/VerticalCurvedList"/>
    <dgm:cxn modelId="{3C1E5F1B-CBB7-4B29-9CCD-A65D28CC2700}" type="presParOf" srcId="{0ED63972-4F32-4B9A-AC3C-31A3AE9D834D}" destId="{636A6BA7-922D-40F0-9D89-0DB9F05FEB96}" srcOrd="0" destOrd="0" presId="urn:microsoft.com/office/officeart/2008/layout/VerticalCurvedList"/>
    <dgm:cxn modelId="{D492B8A0-7489-4AA3-B20E-275437D81E29}" type="presParOf" srcId="{0ED63972-4F32-4B9A-AC3C-31A3AE9D834D}" destId="{1D530D95-1864-4EF0-AC4D-4EED1B75396B}" srcOrd="1" destOrd="0" presId="urn:microsoft.com/office/officeart/2008/layout/VerticalCurvedList"/>
    <dgm:cxn modelId="{D0ACEC7D-8E39-4A66-8CBC-1C77AD40822F}" type="presParOf" srcId="{0ED63972-4F32-4B9A-AC3C-31A3AE9D834D}" destId="{A68809EE-E254-4135-90A1-24269611A9E4}" srcOrd="2" destOrd="0" presId="urn:microsoft.com/office/officeart/2008/layout/VerticalCurvedList"/>
    <dgm:cxn modelId="{D1FB334E-58E2-4FA8-BE22-D4D2332FCA7D}" type="presParOf" srcId="{0ED63972-4F32-4B9A-AC3C-31A3AE9D834D}" destId="{6BCE9204-1DED-4FFC-B7F7-0466553DD81E}" srcOrd="3" destOrd="0" presId="urn:microsoft.com/office/officeart/2008/layout/VerticalCurvedList"/>
    <dgm:cxn modelId="{9D7A37DE-0AAB-4EC5-8599-9085F25C795B}" type="presParOf" srcId="{FAF501E3-A403-48CF-9E8C-1C49C20BBDCA}" destId="{5457EEE2-48A4-4407-9F8F-1E3414671730}" srcOrd="1" destOrd="0" presId="urn:microsoft.com/office/officeart/2008/layout/VerticalCurvedList"/>
    <dgm:cxn modelId="{25439735-F994-40FD-8EC2-FE037377AF46}" type="presParOf" srcId="{FAF501E3-A403-48CF-9E8C-1C49C20BBDCA}" destId="{3AF54B0A-0E44-4320-8A1B-16CFB9E91D84}" srcOrd="2" destOrd="0" presId="urn:microsoft.com/office/officeart/2008/layout/VerticalCurvedList"/>
    <dgm:cxn modelId="{82F7BBC9-FD1B-4184-A025-4E9CC0032608}" type="presParOf" srcId="{3AF54B0A-0E44-4320-8A1B-16CFB9E91D84}" destId="{6997A36C-D441-4EE5-92A0-C8BB9E4F2768}" srcOrd="0" destOrd="0" presId="urn:microsoft.com/office/officeart/2008/layout/VerticalCurvedList"/>
    <dgm:cxn modelId="{4B328090-62E7-49DE-8D3C-AA3F9595BC41}" type="presParOf" srcId="{FAF501E3-A403-48CF-9E8C-1C49C20BBDCA}" destId="{8285B5AE-E25C-4158-8459-7C4E0AFFCE7E}" srcOrd="3" destOrd="0" presId="urn:microsoft.com/office/officeart/2008/layout/VerticalCurvedList"/>
    <dgm:cxn modelId="{1DA4D650-FA80-490F-AC1A-79EF55227AD2}" type="presParOf" srcId="{FAF501E3-A403-48CF-9E8C-1C49C20BBDCA}" destId="{8125DA7C-449A-4F9B-AE17-0F82CA789784}" srcOrd="4" destOrd="0" presId="urn:microsoft.com/office/officeart/2008/layout/VerticalCurvedList"/>
    <dgm:cxn modelId="{8B2669BA-D58F-42CF-93D9-8D5E8CFB854E}" type="presParOf" srcId="{8125DA7C-449A-4F9B-AE17-0F82CA789784}" destId="{8714CC1D-2B09-4BA6-ABA7-E4908C0ADF93}" srcOrd="0" destOrd="0" presId="urn:microsoft.com/office/officeart/2008/layout/VerticalCurvedList"/>
    <dgm:cxn modelId="{A9BC113B-E291-4EB4-9A63-6D8FE3D370D6}" type="presParOf" srcId="{FAF501E3-A403-48CF-9E8C-1C49C20BBDCA}" destId="{EE36FC18-A4CE-4AFA-B55B-7270E23F0D40}" srcOrd="5" destOrd="0" presId="urn:microsoft.com/office/officeart/2008/layout/VerticalCurvedList"/>
    <dgm:cxn modelId="{F41998F8-9AD0-4519-8D08-E88DAE500691}" type="presParOf" srcId="{FAF501E3-A403-48CF-9E8C-1C49C20BBDCA}" destId="{F21DDFC3-77A2-4906-BCF4-3CBB7317F64B}" srcOrd="6" destOrd="0" presId="urn:microsoft.com/office/officeart/2008/layout/VerticalCurvedList"/>
    <dgm:cxn modelId="{057BED7E-8F01-4ED1-8E5B-515154893A68}" type="presParOf" srcId="{F21DDFC3-77A2-4906-BCF4-3CBB7317F64B}" destId="{F804A841-4EF8-4617-A1BE-1232C14DE79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E59FF90-5BCC-42F7-B54B-9AFF4EA2A5C3}" type="doc">
      <dgm:prSet loTypeId="urn:microsoft.com/office/officeart/2009/3/layout/HorizontalOrganizationChart" loCatId="hierarchy" qsTypeId="urn:microsoft.com/office/officeart/2005/8/quickstyle/simple1" qsCatId="simple" csTypeId="urn:microsoft.com/office/officeart/2005/8/colors/colorful5" csCatId="colorful" phldr="1"/>
      <dgm:spPr/>
      <dgm:t>
        <a:bodyPr/>
        <a:lstStyle/>
        <a:p>
          <a:endParaRPr lang="es-CO"/>
        </a:p>
      </dgm:t>
    </dgm:pt>
    <dgm:pt modelId="{9606CC3E-6B77-4DCD-B5A7-AD59629691B8}">
      <dgm:prSet phldrT="[Texto]"/>
      <dgm:spPr/>
      <dgm:t>
        <a:bodyPr/>
        <a:lstStyle/>
        <a:p>
          <a:r>
            <a:rPr lang="es-CO" dirty="0"/>
            <a:t>Presupuesto de Gastos</a:t>
          </a:r>
        </a:p>
      </dgm:t>
    </dgm:pt>
    <dgm:pt modelId="{B6165B4E-94FB-462D-80E2-79EA25E0733D}" type="parTrans" cxnId="{ABA1168F-3DDE-4535-8DE0-2604B23EB3B8}">
      <dgm:prSet/>
      <dgm:spPr/>
      <dgm:t>
        <a:bodyPr/>
        <a:lstStyle/>
        <a:p>
          <a:endParaRPr lang="es-CO"/>
        </a:p>
      </dgm:t>
    </dgm:pt>
    <dgm:pt modelId="{191EADA8-4A8B-44CD-9675-08C2A18CE759}" type="sibTrans" cxnId="{ABA1168F-3DDE-4535-8DE0-2604B23EB3B8}">
      <dgm:prSet/>
      <dgm:spPr/>
      <dgm:t>
        <a:bodyPr/>
        <a:lstStyle/>
        <a:p>
          <a:endParaRPr lang="es-CO"/>
        </a:p>
      </dgm:t>
    </dgm:pt>
    <dgm:pt modelId="{4A2C6614-5D95-428E-9595-07D0D5509E8D}">
      <dgm:prSet phldrT="[Texto]"/>
      <dgm:spPr/>
      <dgm:t>
        <a:bodyPr/>
        <a:lstStyle/>
        <a:p>
          <a:r>
            <a:rPr lang="es-CO" dirty="0"/>
            <a:t>Presupuesto</a:t>
          </a:r>
        </a:p>
      </dgm:t>
    </dgm:pt>
    <dgm:pt modelId="{2C33EC1B-8F52-4B7E-8823-462757C0D73C}" type="parTrans" cxnId="{CACA120C-247A-4C53-8FEA-A4332F266956}">
      <dgm:prSet/>
      <dgm:spPr/>
      <dgm:t>
        <a:bodyPr/>
        <a:lstStyle/>
        <a:p>
          <a:endParaRPr lang="es-CO"/>
        </a:p>
      </dgm:t>
    </dgm:pt>
    <dgm:pt modelId="{386D5C4A-6782-485B-8288-3D4928404984}" type="sibTrans" cxnId="{CACA120C-247A-4C53-8FEA-A4332F266956}">
      <dgm:prSet/>
      <dgm:spPr/>
      <dgm:t>
        <a:bodyPr/>
        <a:lstStyle/>
        <a:p>
          <a:endParaRPr lang="es-CO"/>
        </a:p>
      </dgm:t>
    </dgm:pt>
    <dgm:pt modelId="{316168D2-1B8B-45E2-813B-D7C530862918}">
      <dgm:prSet/>
      <dgm:spPr/>
      <dgm:t>
        <a:bodyPr/>
        <a:lstStyle/>
        <a:p>
          <a:pPr>
            <a:buFont typeface="Arial" panose="020B0604020202020204" pitchFamily="34" charset="0"/>
            <a:buChar char="•"/>
          </a:pPr>
          <a:r>
            <a:rPr lang="es-CO" b="0" i="0" dirty="0"/>
            <a:t>Presupuesto de Ingresos</a:t>
          </a:r>
        </a:p>
      </dgm:t>
    </dgm:pt>
    <dgm:pt modelId="{BB3CC034-8FE9-4C93-8046-34B4B28433C0}" type="parTrans" cxnId="{7C4B33EF-D827-418C-A456-B1B8511B7D9F}">
      <dgm:prSet/>
      <dgm:spPr/>
      <dgm:t>
        <a:bodyPr/>
        <a:lstStyle/>
        <a:p>
          <a:endParaRPr lang="es-CO"/>
        </a:p>
      </dgm:t>
    </dgm:pt>
    <dgm:pt modelId="{F5984152-77B1-4731-8E0F-F4423741A476}" type="sibTrans" cxnId="{7C4B33EF-D827-418C-A456-B1B8511B7D9F}">
      <dgm:prSet/>
      <dgm:spPr/>
      <dgm:t>
        <a:bodyPr/>
        <a:lstStyle/>
        <a:p>
          <a:endParaRPr lang="es-CO"/>
        </a:p>
      </dgm:t>
    </dgm:pt>
    <dgm:pt modelId="{3869FFDB-7030-464E-8947-6F3019F2DE65}">
      <dgm:prSet phldrT="[Texto]"/>
      <dgm:spPr/>
      <dgm:t>
        <a:bodyPr/>
        <a:lstStyle/>
        <a:p>
          <a:r>
            <a:rPr lang="es-CO" dirty="0"/>
            <a:t>Presupuesto de Inversiones</a:t>
          </a:r>
        </a:p>
      </dgm:t>
    </dgm:pt>
    <dgm:pt modelId="{87773B15-855C-41B2-8F47-2DDCB1E8CD37}" type="parTrans" cxnId="{17EFD995-2F17-4FAB-923D-160A0D62CBE4}">
      <dgm:prSet/>
      <dgm:spPr/>
      <dgm:t>
        <a:bodyPr/>
        <a:lstStyle/>
        <a:p>
          <a:endParaRPr lang="es-CO"/>
        </a:p>
      </dgm:t>
    </dgm:pt>
    <dgm:pt modelId="{8191A0E0-C774-4F4E-8C11-3B2FDF4E46C4}" type="sibTrans" cxnId="{17EFD995-2F17-4FAB-923D-160A0D62CBE4}">
      <dgm:prSet/>
      <dgm:spPr/>
      <dgm:t>
        <a:bodyPr/>
        <a:lstStyle/>
        <a:p>
          <a:endParaRPr lang="es-CO"/>
        </a:p>
      </dgm:t>
    </dgm:pt>
    <dgm:pt modelId="{B303FCA6-5227-4475-901D-1BF8E9F48744}" type="pres">
      <dgm:prSet presAssocID="{1E59FF90-5BCC-42F7-B54B-9AFF4EA2A5C3}" presName="hierChild1" presStyleCnt="0">
        <dgm:presLayoutVars>
          <dgm:orgChart val="1"/>
          <dgm:chPref val="1"/>
          <dgm:dir/>
          <dgm:animOne val="branch"/>
          <dgm:animLvl val="lvl"/>
          <dgm:resizeHandles/>
        </dgm:presLayoutVars>
      </dgm:prSet>
      <dgm:spPr/>
    </dgm:pt>
    <dgm:pt modelId="{FD76E789-9036-49B3-B6E7-8BB50B158E4C}" type="pres">
      <dgm:prSet presAssocID="{4A2C6614-5D95-428E-9595-07D0D5509E8D}" presName="hierRoot1" presStyleCnt="0">
        <dgm:presLayoutVars>
          <dgm:hierBranch val="init"/>
        </dgm:presLayoutVars>
      </dgm:prSet>
      <dgm:spPr/>
    </dgm:pt>
    <dgm:pt modelId="{14F863BB-2BB2-4150-916D-30E9C89007AC}" type="pres">
      <dgm:prSet presAssocID="{4A2C6614-5D95-428E-9595-07D0D5509E8D}" presName="rootComposite1" presStyleCnt="0"/>
      <dgm:spPr/>
    </dgm:pt>
    <dgm:pt modelId="{AAD0DF5F-2C9A-4154-8C4C-25B2D3B92529}" type="pres">
      <dgm:prSet presAssocID="{4A2C6614-5D95-428E-9595-07D0D5509E8D}" presName="rootText1" presStyleLbl="node0" presStyleIdx="0" presStyleCnt="1">
        <dgm:presLayoutVars>
          <dgm:chPref val="3"/>
        </dgm:presLayoutVars>
      </dgm:prSet>
      <dgm:spPr/>
    </dgm:pt>
    <dgm:pt modelId="{A4419410-A3FE-45FF-BED9-7CC47DFFAE43}" type="pres">
      <dgm:prSet presAssocID="{4A2C6614-5D95-428E-9595-07D0D5509E8D}" presName="rootConnector1" presStyleLbl="node1" presStyleIdx="0" presStyleCnt="0"/>
      <dgm:spPr/>
    </dgm:pt>
    <dgm:pt modelId="{00F5B316-042C-47B5-ACD6-A9CD13B8DEBA}" type="pres">
      <dgm:prSet presAssocID="{4A2C6614-5D95-428E-9595-07D0D5509E8D}" presName="hierChild2" presStyleCnt="0"/>
      <dgm:spPr/>
    </dgm:pt>
    <dgm:pt modelId="{CA2AFE9F-1A22-4D10-B57C-248FE9591513}" type="pres">
      <dgm:prSet presAssocID="{BB3CC034-8FE9-4C93-8046-34B4B28433C0}" presName="Name64" presStyleLbl="parChTrans1D2" presStyleIdx="0" presStyleCnt="3"/>
      <dgm:spPr/>
    </dgm:pt>
    <dgm:pt modelId="{FDE7C53A-1CD4-48A8-A240-9E6228C43F40}" type="pres">
      <dgm:prSet presAssocID="{316168D2-1B8B-45E2-813B-D7C530862918}" presName="hierRoot2" presStyleCnt="0">
        <dgm:presLayoutVars>
          <dgm:hierBranch val="init"/>
        </dgm:presLayoutVars>
      </dgm:prSet>
      <dgm:spPr/>
    </dgm:pt>
    <dgm:pt modelId="{C5C1DB55-8652-4DF4-84E6-737F73432D6E}" type="pres">
      <dgm:prSet presAssocID="{316168D2-1B8B-45E2-813B-D7C530862918}" presName="rootComposite" presStyleCnt="0"/>
      <dgm:spPr/>
    </dgm:pt>
    <dgm:pt modelId="{D183717A-7C64-4677-8453-DD0DBF1371FE}" type="pres">
      <dgm:prSet presAssocID="{316168D2-1B8B-45E2-813B-D7C530862918}" presName="rootText" presStyleLbl="node2" presStyleIdx="0" presStyleCnt="3">
        <dgm:presLayoutVars>
          <dgm:chPref val="3"/>
        </dgm:presLayoutVars>
      </dgm:prSet>
      <dgm:spPr/>
    </dgm:pt>
    <dgm:pt modelId="{DD40E23A-8CD1-483A-8CAE-E895A9515F4A}" type="pres">
      <dgm:prSet presAssocID="{316168D2-1B8B-45E2-813B-D7C530862918}" presName="rootConnector" presStyleLbl="node2" presStyleIdx="0" presStyleCnt="3"/>
      <dgm:spPr/>
    </dgm:pt>
    <dgm:pt modelId="{DD787279-C4C3-4968-A63D-A743740CC959}" type="pres">
      <dgm:prSet presAssocID="{316168D2-1B8B-45E2-813B-D7C530862918}" presName="hierChild4" presStyleCnt="0"/>
      <dgm:spPr/>
    </dgm:pt>
    <dgm:pt modelId="{50A9121E-6123-4090-BDE0-3A616AFD48EA}" type="pres">
      <dgm:prSet presAssocID="{316168D2-1B8B-45E2-813B-D7C530862918}" presName="hierChild5" presStyleCnt="0"/>
      <dgm:spPr/>
    </dgm:pt>
    <dgm:pt modelId="{A0326062-74A7-4C81-8B80-FFB8C5059B65}" type="pres">
      <dgm:prSet presAssocID="{B6165B4E-94FB-462D-80E2-79EA25E0733D}" presName="Name64" presStyleLbl="parChTrans1D2" presStyleIdx="1" presStyleCnt="3"/>
      <dgm:spPr/>
    </dgm:pt>
    <dgm:pt modelId="{FDF454B7-C5A6-4488-88FA-256E57467929}" type="pres">
      <dgm:prSet presAssocID="{9606CC3E-6B77-4DCD-B5A7-AD59629691B8}" presName="hierRoot2" presStyleCnt="0">
        <dgm:presLayoutVars>
          <dgm:hierBranch val="init"/>
        </dgm:presLayoutVars>
      </dgm:prSet>
      <dgm:spPr/>
    </dgm:pt>
    <dgm:pt modelId="{1CE0A394-E27F-4601-A527-AB9B0BE86E01}" type="pres">
      <dgm:prSet presAssocID="{9606CC3E-6B77-4DCD-B5A7-AD59629691B8}" presName="rootComposite" presStyleCnt="0"/>
      <dgm:spPr/>
    </dgm:pt>
    <dgm:pt modelId="{B33FC014-DD5A-4AC5-AD24-29049116AC19}" type="pres">
      <dgm:prSet presAssocID="{9606CC3E-6B77-4DCD-B5A7-AD59629691B8}" presName="rootText" presStyleLbl="node2" presStyleIdx="1" presStyleCnt="3">
        <dgm:presLayoutVars>
          <dgm:chPref val="3"/>
        </dgm:presLayoutVars>
      </dgm:prSet>
      <dgm:spPr/>
    </dgm:pt>
    <dgm:pt modelId="{741A36D6-C2C7-41EF-80B4-58BBB6AC18F1}" type="pres">
      <dgm:prSet presAssocID="{9606CC3E-6B77-4DCD-B5A7-AD59629691B8}" presName="rootConnector" presStyleLbl="node2" presStyleIdx="1" presStyleCnt="3"/>
      <dgm:spPr/>
    </dgm:pt>
    <dgm:pt modelId="{6E8951FA-DDA9-4D83-897C-A6C972CC02F0}" type="pres">
      <dgm:prSet presAssocID="{9606CC3E-6B77-4DCD-B5A7-AD59629691B8}" presName="hierChild4" presStyleCnt="0"/>
      <dgm:spPr/>
    </dgm:pt>
    <dgm:pt modelId="{B81929FC-4110-4805-A26B-ADF9D6484AC1}" type="pres">
      <dgm:prSet presAssocID="{9606CC3E-6B77-4DCD-B5A7-AD59629691B8}" presName="hierChild5" presStyleCnt="0"/>
      <dgm:spPr/>
    </dgm:pt>
    <dgm:pt modelId="{90971DB6-6EE3-43A6-B17C-51C1589634CF}" type="pres">
      <dgm:prSet presAssocID="{87773B15-855C-41B2-8F47-2DDCB1E8CD37}" presName="Name64" presStyleLbl="parChTrans1D2" presStyleIdx="2" presStyleCnt="3"/>
      <dgm:spPr/>
    </dgm:pt>
    <dgm:pt modelId="{30DA3C65-4CF5-4A61-A1A6-CABEEF490D15}" type="pres">
      <dgm:prSet presAssocID="{3869FFDB-7030-464E-8947-6F3019F2DE65}" presName="hierRoot2" presStyleCnt="0">
        <dgm:presLayoutVars>
          <dgm:hierBranch val="init"/>
        </dgm:presLayoutVars>
      </dgm:prSet>
      <dgm:spPr/>
    </dgm:pt>
    <dgm:pt modelId="{FA0E6A35-58E8-4258-9AD0-F0BD9F3B7BA8}" type="pres">
      <dgm:prSet presAssocID="{3869FFDB-7030-464E-8947-6F3019F2DE65}" presName="rootComposite" presStyleCnt="0"/>
      <dgm:spPr/>
    </dgm:pt>
    <dgm:pt modelId="{FE88967E-D06F-43D3-A774-53B4DC8A1AFB}" type="pres">
      <dgm:prSet presAssocID="{3869FFDB-7030-464E-8947-6F3019F2DE65}" presName="rootText" presStyleLbl="node2" presStyleIdx="2" presStyleCnt="3">
        <dgm:presLayoutVars>
          <dgm:chPref val="3"/>
        </dgm:presLayoutVars>
      </dgm:prSet>
      <dgm:spPr/>
    </dgm:pt>
    <dgm:pt modelId="{C3EF2BF7-8D24-4053-8EF5-1F6C38336CA3}" type="pres">
      <dgm:prSet presAssocID="{3869FFDB-7030-464E-8947-6F3019F2DE65}" presName="rootConnector" presStyleLbl="node2" presStyleIdx="2" presStyleCnt="3"/>
      <dgm:spPr/>
    </dgm:pt>
    <dgm:pt modelId="{882F5A54-BADB-4DB4-B7A9-356654E8A424}" type="pres">
      <dgm:prSet presAssocID="{3869FFDB-7030-464E-8947-6F3019F2DE65}" presName="hierChild4" presStyleCnt="0"/>
      <dgm:spPr/>
    </dgm:pt>
    <dgm:pt modelId="{0B2CDE4D-4782-4BBB-B4FB-D98D248B36D8}" type="pres">
      <dgm:prSet presAssocID="{3869FFDB-7030-464E-8947-6F3019F2DE65}" presName="hierChild5" presStyleCnt="0"/>
      <dgm:spPr/>
    </dgm:pt>
    <dgm:pt modelId="{20FC94AF-9050-41E1-82B5-7B6055D5E42F}" type="pres">
      <dgm:prSet presAssocID="{4A2C6614-5D95-428E-9595-07D0D5509E8D}" presName="hierChild3" presStyleCnt="0"/>
      <dgm:spPr/>
    </dgm:pt>
  </dgm:ptLst>
  <dgm:cxnLst>
    <dgm:cxn modelId="{CACA120C-247A-4C53-8FEA-A4332F266956}" srcId="{1E59FF90-5BCC-42F7-B54B-9AFF4EA2A5C3}" destId="{4A2C6614-5D95-428E-9595-07D0D5509E8D}" srcOrd="0" destOrd="0" parTransId="{2C33EC1B-8F52-4B7E-8823-462757C0D73C}" sibTransId="{386D5C4A-6782-485B-8288-3D4928404984}"/>
    <dgm:cxn modelId="{6A6F4224-09F8-4073-B604-E1CA8F2D51B1}" type="presOf" srcId="{87773B15-855C-41B2-8F47-2DDCB1E8CD37}" destId="{90971DB6-6EE3-43A6-B17C-51C1589634CF}" srcOrd="0" destOrd="0" presId="urn:microsoft.com/office/officeart/2009/3/layout/HorizontalOrganizationChart"/>
    <dgm:cxn modelId="{D0897C28-F89A-468A-96FB-1707A2FEC1FE}" type="presOf" srcId="{316168D2-1B8B-45E2-813B-D7C530862918}" destId="{D183717A-7C64-4677-8453-DD0DBF1371FE}" srcOrd="0" destOrd="0" presId="urn:microsoft.com/office/officeart/2009/3/layout/HorizontalOrganizationChart"/>
    <dgm:cxn modelId="{79BD972E-BA40-4EF0-B642-FFBC595CE681}" type="presOf" srcId="{9606CC3E-6B77-4DCD-B5A7-AD59629691B8}" destId="{741A36D6-C2C7-41EF-80B4-58BBB6AC18F1}" srcOrd="1" destOrd="0" presId="urn:microsoft.com/office/officeart/2009/3/layout/HorizontalOrganizationChart"/>
    <dgm:cxn modelId="{5EFA7C43-69ED-4CAA-A34E-2026562FB2B2}" type="presOf" srcId="{4A2C6614-5D95-428E-9595-07D0D5509E8D}" destId="{AAD0DF5F-2C9A-4154-8C4C-25B2D3B92529}" srcOrd="0" destOrd="0" presId="urn:microsoft.com/office/officeart/2009/3/layout/HorizontalOrganizationChart"/>
    <dgm:cxn modelId="{092FC64A-0D58-413F-9D3F-A21BA226A0D5}" type="presOf" srcId="{3869FFDB-7030-464E-8947-6F3019F2DE65}" destId="{FE88967E-D06F-43D3-A774-53B4DC8A1AFB}" srcOrd="0" destOrd="0" presId="urn:microsoft.com/office/officeart/2009/3/layout/HorizontalOrganizationChart"/>
    <dgm:cxn modelId="{96FC6A4D-5543-448D-A216-DD994A635FBC}" type="presOf" srcId="{B6165B4E-94FB-462D-80E2-79EA25E0733D}" destId="{A0326062-74A7-4C81-8B80-FFB8C5059B65}" srcOrd="0" destOrd="0" presId="urn:microsoft.com/office/officeart/2009/3/layout/HorizontalOrganizationChart"/>
    <dgm:cxn modelId="{ABA1168F-3DDE-4535-8DE0-2604B23EB3B8}" srcId="{4A2C6614-5D95-428E-9595-07D0D5509E8D}" destId="{9606CC3E-6B77-4DCD-B5A7-AD59629691B8}" srcOrd="1" destOrd="0" parTransId="{B6165B4E-94FB-462D-80E2-79EA25E0733D}" sibTransId="{191EADA8-4A8B-44CD-9675-08C2A18CE759}"/>
    <dgm:cxn modelId="{17EFD995-2F17-4FAB-923D-160A0D62CBE4}" srcId="{4A2C6614-5D95-428E-9595-07D0D5509E8D}" destId="{3869FFDB-7030-464E-8947-6F3019F2DE65}" srcOrd="2" destOrd="0" parTransId="{87773B15-855C-41B2-8F47-2DDCB1E8CD37}" sibTransId="{8191A0E0-C774-4F4E-8C11-3B2FDF4E46C4}"/>
    <dgm:cxn modelId="{7EE87497-F408-4825-B583-72196C87CAD1}" type="presOf" srcId="{1E59FF90-5BCC-42F7-B54B-9AFF4EA2A5C3}" destId="{B303FCA6-5227-4475-901D-1BF8E9F48744}" srcOrd="0" destOrd="0" presId="urn:microsoft.com/office/officeart/2009/3/layout/HorizontalOrganizationChart"/>
    <dgm:cxn modelId="{234944A0-C6AA-4EF9-B4AA-A97B23828DBC}" type="presOf" srcId="{9606CC3E-6B77-4DCD-B5A7-AD59629691B8}" destId="{B33FC014-DD5A-4AC5-AD24-29049116AC19}" srcOrd="0" destOrd="0" presId="urn:microsoft.com/office/officeart/2009/3/layout/HorizontalOrganizationChart"/>
    <dgm:cxn modelId="{7BD115A6-1354-4006-852D-D9DF0AB5EC75}" type="presOf" srcId="{BB3CC034-8FE9-4C93-8046-34B4B28433C0}" destId="{CA2AFE9F-1A22-4D10-B57C-248FE9591513}" srcOrd="0" destOrd="0" presId="urn:microsoft.com/office/officeart/2009/3/layout/HorizontalOrganizationChart"/>
    <dgm:cxn modelId="{2F5C62C5-4F25-43D8-B812-EAB198409D16}" type="presOf" srcId="{4A2C6614-5D95-428E-9595-07D0D5509E8D}" destId="{A4419410-A3FE-45FF-BED9-7CC47DFFAE43}" srcOrd="1" destOrd="0" presId="urn:microsoft.com/office/officeart/2009/3/layout/HorizontalOrganizationChart"/>
    <dgm:cxn modelId="{02F9C3CA-47C3-4D79-86A0-3906B8A84F18}" type="presOf" srcId="{316168D2-1B8B-45E2-813B-D7C530862918}" destId="{DD40E23A-8CD1-483A-8CAE-E895A9515F4A}" srcOrd="1" destOrd="0" presId="urn:microsoft.com/office/officeart/2009/3/layout/HorizontalOrganizationChart"/>
    <dgm:cxn modelId="{F56E5FE8-DC56-4ED7-9259-89D244AD5149}" type="presOf" srcId="{3869FFDB-7030-464E-8947-6F3019F2DE65}" destId="{C3EF2BF7-8D24-4053-8EF5-1F6C38336CA3}" srcOrd="1" destOrd="0" presId="urn:microsoft.com/office/officeart/2009/3/layout/HorizontalOrganizationChart"/>
    <dgm:cxn modelId="{7C4B33EF-D827-418C-A456-B1B8511B7D9F}" srcId="{4A2C6614-5D95-428E-9595-07D0D5509E8D}" destId="{316168D2-1B8B-45E2-813B-D7C530862918}" srcOrd="0" destOrd="0" parTransId="{BB3CC034-8FE9-4C93-8046-34B4B28433C0}" sibTransId="{F5984152-77B1-4731-8E0F-F4423741A476}"/>
    <dgm:cxn modelId="{094F58E6-A8C3-46DE-B23C-68BB5C4DC4A2}" type="presParOf" srcId="{B303FCA6-5227-4475-901D-1BF8E9F48744}" destId="{FD76E789-9036-49B3-B6E7-8BB50B158E4C}" srcOrd="0" destOrd="0" presId="urn:microsoft.com/office/officeart/2009/3/layout/HorizontalOrganizationChart"/>
    <dgm:cxn modelId="{7B4C383D-4A57-4769-8BF6-0FC472890A3B}" type="presParOf" srcId="{FD76E789-9036-49B3-B6E7-8BB50B158E4C}" destId="{14F863BB-2BB2-4150-916D-30E9C89007AC}" srcOrd="0" destOrd="0" presId="urn:microsoft.com/office/officeart/2009/3/layout/HorizontalOrganizationChart"/>
    <dgm:cxn modelId="{38097E94-81A4-4103-9ACD-CB19D281155D}" type="presParOf" srcId="{14F863BB-2BB2-4150-916D-30E9C89007AC}" destId="{AAD0DF5F-2C9A-4154-8C4C-25B2D3B92529}" srcOrd="0" destOrd="0" presId="urn:microsoft.com/office/officeart/2009/3/layout/HorizontalOrganizationChart"/>
    <dgm:cxn modelId="{EF2EA959-8496-4C28-B0CA-081315D9449F}" type="presParOf" srcId="{14F863BB-2BB2-4150-916D-30E9C89007AC}" destId="{A4419410-A3FE-45FF-BED9-7CC47DFFAE43}" srcOrd="1" destOrd="0" presId="urn:microsoft.com/office/officeart/2009/3/layout/HorizontalOrganizationChart"/>
    <dgm:cxn modelId="{AFD25009-D58B-45B6-9ACD-0EF6D06699A7}" type="presParOf" srcId="{FD76E789-9036-49B3-B6E7-8BB50B158E4C}" destId="{00F5B316-042C-47B5-ACD6-A9CD13B8DEBA}" srcOrd="1" destOrd="0" presId="urn:microsoft.com/office/officeart/2009/3/layout/HorizontalOrganizationChart"/>
    <dgm:cxn modelId="{9DA4D271-2B75-4A95-AE34-B69B8C93584D}" type="presParOf" srcId="{00F5B316-042C-47B5-ACD6-A9CD13B8DEBA}" destId="{CA2AFE9F-1A22-4D10-B57C-248FE9591513}" srcOrd="0" destOrd="0" presId="urn:microsoft.com/office/officeart/2009/3/layout/HorizontalOrganizationChart"/>
    <dgm:cxn modelId="{B53C325B-390B-437A-882F-0701E2A1A3D6}" type="presParOf" srcId="{00F5B316-042C-47B5-ACD6-A9CD13B8DEBA}" destId="{FDE7C53A-1CD4-48A8-A240-9E6228C43F40}" srcOrd="1" destOrd="0" presId="urn:microsoft.com/office/officeart/2009/3/layout/HorizontalOrganizationChart"/>
    <dgm:cxn modelId="{584861E0-B83B-40F3-88D4-987A19AF48B7}" type="presParOf" srcId="{FDE7C53A-1CD4-48A8-A240-9E6228C43F40}" destId="{C5C1DB55-8652-4DF4-84E6-737F73432D6E}" srcOrd="0" destOrd="0" presId="urn:microsoft.com/office/officeart/2009/3/layout/HorizontalOrganizationChart"/>
    <dgm:cxn modelId="{74B4E8D0-49B0-4229-A3C6-1793EC92755F}" type="presParOf" srcId="{C5C1DB55-8652-4DF4-84E6-737F73432D6E}" destId="{D183717A-7C64-4677-8453-DD0DBF1371FE}" srcOrd="0" destOrd="0" presId="urn:microsoft.com/office/officeart/2009/3/layout/HorizontalOrganizationChart"/>
    <dgm:cxn modelId="{ED1EAE71-83EF-4C46-B570-D5C46388D736}" type="presParOf" srcId="{C5C1DB55-8652-4DF4-84E6-737F73432D6E}" destId="{DD40E23A-8CD1-483A-8CAE-E895A9515F4A}" srcOrd="1" destOrd="0" presId="urn:microsoft.com/office/officeart/2009/3/layout/HorizontalOrganizationChart"/>
    <dgm:cxn modelId="{1C7EEE8A-6C4C-42D9-841A-68174B1075F6}" type="presParOf" srcId="{FDE7C53A-1CD4-48A8-A240-9E6228C43F40}" destId="{DD787279-C4C3-4968-A63D-A743740CC959}" srcOrd="1" destOrd="0" presId="urn:microsoft.com/office/officeart/2009/3/layout/HorizontalOrganizationChart"/>
    <dgm:cxn modelId="{F0B942DE-C19E-42BD-9C64-A2251C3C9CA3}" type="presParOf" srcId="{FDE7C53A-1CD4-48A8-A240-9E6228C43F40}" destId="{50A9121E-6123-4090-BDE0-3A616AFD48EA}" srcOrd="2" destOrd="0" presId="urn:microsoft.com/office/officeart/2009/3/layout/HorizontalOrganizationChart"/>
    <dgm:cxn modelId="{B47B2401-C370-4BCA-8C1C-123BDD0141DA}" type="presParOf" srcId="{00F5B316-042C-47B5-ACD6-A9CD13B8DEBA}" destId="{A0326062-74A7-4C81-8B80-FFB8C5059B65}" srcOrd="2" destOrd="0" presId="urn:microsoft.com/office/officeart/2009/3/layout/HorizontalOrganizationChart"/>
    <dgm:cxn modelId="{5B836C6C-E038-4AA1-98DD-46CAE36C13AB}" type="presParOf" srcId="{00F5B316-042C-47B5-ACD6-A9CD13B8DEBA}" destId="{FDF454B7-C5A6-4488-88FA-256E57467929}" srcOrd="3" destOrd="0" presId="urn:microsoft.com/office/officeart/2009/3/layout/HorizontalOrganizationChart"/>
    <dgm:cxn modelId="{3D5C8880-3400-45C9-91B3-FA1309DA8F34}" type="presParOf" srcId="{FDF454B7-C5A6-4488-88FA-256E57467929}" destId="{1CE0A394-E27F-4601-A527-AB9B0BE86E01}" srcOrd="0" destOrd="0" presId="urn:microsoft.com/office/officeart/2009/3/layout/HorizontalOrganizationChart"/>
    <dgm:cxn modelId="{13D838D7-9570-4F01-BD98-83979B2D8F7C}" type="presParOf" srcId="{1CE0A394-E27F-4601-A527-AB9B0BE86E01}" destId="{B33FC014-DD5A-4AC5-AD24-29049116AC19}" srcOrd="0" destOrd="0" presId="urn:microsoft.com/office/officeart/2009/3/layout/HorizontalOrganizationChart"/>
    <dgm:cxn modelId="{ED50087B-77CB-42FF-8CE3-E6AD056BC8D9}" type="presParOf" srcId="{1CE0A394-E27F-4601-A527-AB9B0BE86E01}" destId="{741A36D6-C2C7-41EF-80B4-58BBB6AC18F1}" srcOrd="1" destOrd="0" presId="urn:microsoft.com/office/officeart/2009/3/layout/HorizontalOrganizationChart"/>
    <dgm:cxn modelId="{C650E78F-B425-4B38-A55F-123034161B98}" type="presParOf" srcId="{FDF454B7-C5A6-4488-88FA-256E57467929}" destId="{6E8951FA-DDA9-4D83-897C-A6C972CC02F0}" srcOrd="1" destOrd="0" presId="urn:microsoft.com/office/officeart/2009/3/layout/HorizontalOrganizationChart"/>
    <dgm:cxn modelId="{9C0E73EC-FFCC-4547-A6E7-D0473F0BAE6C}" type="presParOf" srcId="{FDF454B7-C5A6-4488-88FA-256E57467929}" destId="{B81929FC-4110-4805-A26B-ADF9D6484AC1}" srcOrd="2" destOrd="0" presId="urn:microsoft.com/office/officeart/2009/3/layout/HorizontalOrganizationChart"/>
    <dgm:cxn modelId="{88056475-FEDB-4289-B21B-5E57B156D5D4}" type="presParOf" srcId="{00F5B316-042C-47B5-ACD6-A9CD13B8DEBA}" destId="{90971DB6-6EE3-43A6-B17C-51C1589634CF}" srcOrd="4" destOrd="0" presId="urn:microsoft.com/office/officeart/2009/3/layout/HorizontalOrganizationChart"/>
    <dgm:cxn modelId="{3C1E2F5F-CF5C-4E27-824D-062B86AE2645}" type="presParOf" srcId="{00F5B316-042C-47B5-ACD6-A9CD13B8DEBA}" destId="{30DA3C65-4CF5-4A61-A1A6-CABEEF490D15}" srcOrd="5" destOrd="0" presId="urn:microsoft.com/office/officeart/2009/3/layout/HorizontalOrganizationChart"/>
    <dgm:cxn modelId="{1E15DE1F-DB8F-47EA-A266-30058ECECE85}" type="presParOf" srcId="{30DA3C65-4CF5-4A61-A1A6-CABEEF490D15}" destId="{FA0E6A35-58E8-4258-9AD0-F0BD9F3B7BA8}" srcOrd="0" destOrd="0" presId="urn:microsoft.com/office/officeart/2009/3/layout/HorizontalOrganizationChart"/>
    <dgm:cxn modelId="{7886510E-7401-4B4B-8830-45238E1E4628}" type="presParOf" srcId="{FA0E6A35-58E8-4258-9AD0-F0BD9F3B7BA8}" destId="{FE88967E-D06F-43D3-A774-53B4DC8A1AFB}" srcOrd="0" destOrd="0" presId="urn:microsoft.com/office/officeart/2009/3/layout/HorizontalOrganizationChart"/>
    <dgm:cxn modelId="{3D3C71C3-65B0-4326-8F51-2A54E100A873}" type="presParOf" srcId="{FA0E6A35-58E8-4258-9AD0-F0BD9F3B7BA8}" destId="{C3EF2BF7-8D24-4053-8EF5-1F6C38336CA3}" srcOrd="1" destOrd="0" presId="urn:microsoft.com/office/officeart/2009/3/layout/HorizontalOrganizationChart"/>
    <dgm:cxn modelId="{615A834D-27AC-42EF-B4E6-8B8B74348169}" type="presParOf" srcId="{30DA3C65-4CF5-4A61-A1A6-CABEEF490D15}" destId="{882F5A54-BADB-4DB4-B7A9-356654E8A424}" srcOrd="1" destOrd="0" presId="urn:microsoft.com/office/officeart/2009/3/layout/HorizontalOrganizationChart"/>
    <dgm:cxn modelId="{B564E556-4D9E-4BFF-AADB-6971CA6C677E}" type="presParOf" srcId="{30DA3C65-4CF5-4A61-A1A6-CABEEF490D15}" destId="{0B2CDE4D-4782-4BBB-B4FB-D98D248B36D8}" srcOrd="2" destOrd="0" presId="urn:microsoft.com/office/officeart/2009/3/layout/HorizontalOrganizationChart"/>
    <dgm:cxn modelId="{65913269-1C5A-4423-8C41-EC8BAC3B7128}" type="presParOf" srcId="{FD76E789-9036-49B3-B6E7-8BB50B158E4C}" destId="{20FC94AF-9050-41E1-82B5-7B6055D5E42F}"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790924" y="-790924"/>
          <a:ext cx="3508388" cy="5090236"/>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Definición</a:t>
          </a:r>
        </a:p>
      </dsp:txBody>
      <dsp:txXfrm rot="5400000">
        <a:off x="0" y="701678"/>
        <a:ext cx="5090236" cy="2105032"/>
      </dsp:txXfrm>
    </dsp:sp>
    <dsp:sp modelId="{67501DF1-8363-1B4F-BBE4-8CD10B0C2F8D}">
      <dsp:nvSpPr>
        <dsp:cNvPr id="0" name=""/>
        <dsp:cNvSpPr/>
      </dsp:nvSpPr>
      <dsp:spPr>
        <a:xfrm rot="16200000">
          <a:off x="6268220" y="-790924"/>
          <a:ext cx="3508388" cy="5090236"/>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dirty="0">
              <a:solidFill>
                <a:schemeClr val="tx1"/>
              </a:solidFill>
              <a:latin typeface="Arial" pitchFamily="34" charset="0"/>
              <a:cs typeface="Arial" pitchFamily="34" charset="0"/>
            </a:rPr>
            <a:t>Tipos de Contabilidad</a:t>
          </a:r>
        </a:p>
      </dsp:txBody>
      <dsp:txXfrm rot="5400000">
        <a:off x="5477296" y="701678"/>
        <a:ext cx="5090236" cy="21050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790924" y="-790924"/>
          <a:ext cx="3508388" cy="5090236"/>
        </a:xfrm>
        <a:prstGeom prst="flowChartManualOperation">
          <a:avLst/>
        </a:prstGeom>
        <a:solidFill>
          <a:srgbClr val="00B0F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a:solidFill>
                <a:schemeClr val="tx1"/>
              </a:solidFill>
              <a:latin typeface="Arial" pitchFamily="34" charset="0"/>
              <a:cs typeface="Arial" pitchFamily="34" charset="0"/>
            </a:rPr>
            <a:t>Definici</a:t>
          </a:r>
          <a:r>
            <a:rPr lang="es-ES" sz="1800" b="0" kern="1200">
              <a:solidFill>
                <a:schemeClr val="tx1"/>
              </a:solidFill>
              <a:latin typeface="Arial" pitchFamily="34" charset="0"/>
              <a:cs typeface="Arial" pitchFamily="34" charset="0"/>
            </a:rPr>
            <a:t>ón </a:t>
          </a:r>
          <a:endParaRPr lang="es-CO" sz="1800" b="0" kern="1200" dirty="0">
            <a:solidFill>
              <a:schemeClr val="tx1"/>
            </a:solidFill>
            <a:latin typeface="Arial" pitchFamily="34" charset="0"/>
            <a:cs typeface="Arial" pitchFamily="34" charset="0"/>
          </a:endParaRPr>
        </a:p>
      </dsp:txBody>
      <dsp:txXfrm rot="5400000">
        <a:off x="0" y="701678"/>
        <a:ext cx="5090236" cy="2105032"/>
      </dsp:txXfrm>
    </dsp:sp>
    <dsp:sp modelId="{67501DF1-8363-1B4F-BBE4-8CD10B0C2F8D}">
      <dsp:nvSpPr>
        <dsp:cNvPr id="0" name=""/>
        <dsp:cNvSpPr/>
      </dsp:nvSpPr>
      <dsp:spPr>
        <a:xfrm rot="16200000">
          <a:off x="6268220" y="-790924"/>
          <a:ext cx="3508388" cy="5090236"/>
        </a:xfrm>
        <a:prstGeom prst="flowChartManualOperation">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a:solidFill>
                <a:schemeClr val="tx1"/>
              </a:solidFill>
              <a:latin typeface="Arial" pitchFamily="34" charset="0"/>
              <a:cs typeface="Arial" pitchFamily="34" charset="0"/>
            </a:rPr>
            <a:t>Tipos de Contabilidad</a:t>
          </a:r>
          <a:endParaRPr lang="es-CO" sz="1800" b="0" kern="1200" dirty="0">
            <a:solidFill>
              <a:schemeClr val="tx1"/>
            </a:solidFill>
            <a:latin typeface="Arial" pitchFamily="34" charset="0"/>
            <a:cs typeface="Arial" pitchFamily="34" charset="0"/>
          </a:endParaRPr>
        </a:p>
      </dsp:txBody>
      <dsp:txXfrm rot="5400000">
        <a:off x="5477296" y="701678"/>
        <a:ext cx="5090236" cy="21050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5CCE4-B224-4052-87D0-E4FD6BD90507}">
      <dsp:nvSpPr>
        <dsp:cNvPr id="0" name=""/>
        <dsp:cNvSpPr/>
      </dsp:nvSpPr>
      <dsp:spPr>
        <a:xfrm rot="5400000">
          <a:off x="5247917" y="-2196217"/>
          <a:ext cx="696421"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419" sz="1000" b="0" i="0" kern="1200" dirty="0"/>
            <a:t>Debe ser fácilmente comprensible para los usuarios</a:t>
          </a:r>
          <a:endParaRPr lang="es-ES" sz="1000" kern="1200" dirty="0"/>
        </a:p>
        <a:p>
          <a:pPr marL="57150" lvl="1" indent="-57150" algn="l" defTabSz="444500">
            <a:lnSpc>
              <a:spcPct val="90000"/>
            </a:lnSpc>
            <a:spcBef>
              <a:spcPct val="0"/>
            </a:spcBef>
            <a:spcAft>
              <a:spcPct val="15000"/>
            </a:spcAft>
            <a:buChar char="•"/>
          </a:pPr>
          <a:r>
            <a:rPr lang="es-419" sz="1000" b="0" i="0" kern="1200" dirty="0"/>
            <a:t>Debe ser presentada con claridad, con información adicional suministrada en las notas de pie de página, según sea necesario, para ayudar en su aclaración.</a:t>
          </a:r>
        </a:p>
      </dsp:txBody>
      <dsp:txXfrm rot="-5400000">
        <a:off x="2962656" y="123040"/>
        <a:ext cx="5232948" cy="628429"/>
      </dsp:txXfrm>
    </dsp:sp>
    <dsp:sp modelId="{769063BB-2E5A-4D11-AFE6-42C6F189371E}">
      <dsp:nvSpPr>
        <dsp:cNvPr id="0" name=""/>
        <dsp:cNvSpPr/>
      </dsp:nvSpPr>
      <dsp:spPr>
        <a:xfrm>
          <a:off x="0" y="1991"/>
          <a:ext cx="2962656" cy="8705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s-ES" sz="2800" kern="1200" dirty="0"/>
            <a:t>Comprensible</a:t>
          </a:r>
        </a:p>
      </dsp:txBody>
      <dsp:txXfrm>
        <a:off x="42496" y="44487"/>
        <a:ext cx="2877664" cy="785535"/>
      </dsp:txXfrm>
    </dsp:sp>
    <dsp:sp modelId="{193FB237-7F57-468C-8095-E4F5D5B3AACE}">
      <dsp:nvSpPr>
        <dsp:cNvPr id="0" name=""/>
        <dsp:cNvSpPr/>
      </dsp:nvSpPr>
      <dsp:spPr>
        <a:xfrm rot="5400000">
          <a:off x="5247917" y="-1282163"/>
          <a:ext cx="696421"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419" sz="1000" b="0" i="0" kern="1200" dirty="0"/>
            <a:t>Debe ser relevante para las necesidades de toma de decisiones de los usuarios.</a:t>
          </a:r>
          <a:endParaRPr lang="es-ES" sz="1000" kern="1200" dirty="0"/>
        </a:p>
        <a:p>
          <a:pPr marL="57150" lvl="1" indent="-57150" algn="l" defTabSz="444500">
            <a:lnSpc>
              <a:spcPct val="90000"/>
            </a:lnSpc>
            <a:spcBef>
              <a:spcPct val="0"/>
            </a:spcBef>
            <a:spcAft>
              <a:spcPct val="15000"/>
            </a:spcAft>
            <a:buChar char="•"/>
          </a:pPr>
          <a:r>
            <a:rPr lang="es-419" sz="1000" b="0" i="0" kern="1200" dirty="0"/>
            <a:t>Implica la presentación de información especialmente relevante, o información cuya omisión o inexactitud podría influir en las decisiones</a:t>
          </a:r>
        </a:p>
      </dsp:txBody>
      <dsp:txXfrm rot="-5400000">
        <a:off x="2962656" y="1037094"/>
        <a:ext cx="5232948" cy="628429"/>
      </dsp:txXfrm>
    </dsp:sp>
    <dsp:sp modelId="{5846CEFD-690A-453D-B3BC-1EEBEFF5F7BF}">
      <dsp:nvSpPr>
        <dsp:cNvPr id="0" name=""/>
        <dsp:cNvSpPr/>
      </dsp:nvSpPr>
      <dsp:spPr>
        <a:xfrm>
          <a:off x="0" y="916044"/>
          <a:ext cx="2962656" cy="8705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s-ES" sz="2800" kern="1200" dirty="0"/>
            <a:t>Pertinente</a:t>
          </a:r>
        </a:p>
      </dsp:txBody>
      <dsp:txXfrm>
        <a:off x="42496" y="958540"/>
        <a:ext cx="2877664" cy="785535"/>
      </dsp:txXfrm>
    </dsp:sp>
    <dsp:sp modelId="{AC9B9C51-F25E-45B1-A6F2-D00C549FC09B}">
      <dsp:nvSpPr>
        <dsp:cNvPr id="0" name=""/>
        <dsp:cNvSpPr/>
      </dsp:nvSpPr>
      <dsp:spPr>
        <a:xfrm rot="5400000">
          <a:off x="5247917" y="-368109"/>
          <a:ext cx="696421"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419" sz="1000" b="0" i="0" kern="1200" dirty="0"/>
            <a:t>Debe estar libre de errores materiales y de parcialidad, no debe ser engañosa.</a:t>
          </a:r>
        </a:p>
        <a:p>
          <a:pPr marL="57150" lvl="1" indent="-57150" algn="l" defTabSz="444500">
            <a:lnSpc>
              <a:spcPct val="90000"/>
            </a:lnSpc>
            <a:spcBef>
              <a:spcPct val="0"/>
            </a:spcBef>
            <a:spcAft>
              <a:spcPct val="15000"/>
            </a:spcAft>
            <a:buChar char="•"/>
          </a:pPr>
          <a:r>
            <a:rPr lang="es-419" sz="1000" b="0" i="0" kern="1200" dirty="0"/>
            <a:t>Debe representar fielmente las transacciones</a:t>
          </a:r>
        </a:p>
      </dsp:txBody>
      <dsp:txXfrm rot="-5400000">
        <a:off x="2962656" y="1951148"/>
        <a:ext cx="5232948" cy="628429"/>
      </dsp:txXfrm>
    </dsp:sp>
    <dsp:sp modelId="{CAACA23D-8D19-4A77-9924-07C9C255815B}">
      <dsp:nvSpPr>
        <dsp:cNvPr id="0" name=""/>
        <dsp:cNvSpPr/>
      </dsp:nvSpPr>
      <dsp:spPr>
        <a:xfrm>
          <a:off x="0" y="1830098"/>
          <a:ext cx="2962656" cy="8705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s-ES" sz="2800" kern="1200" dirty="0"/>
            <a:t>Confiable</a:t>
          </a:r>
          <a:endParaRPr lang="es-419" sz="2800" b="0" i="0" kern="1200" dirty="0"/>
        </a:p>
      </dsp:txBody>
      <dsp:txXfrm>
        <a:off x="42496" y="1872594"/>
        <a:ext cx="2877664" cy="785535"/>
      </dsp:txXfrm>
    </dsp:sp>
    <dsp:sp modelId="{521C50EB-DBEC-42F3-BD94-96D0CEB162FA}">
      <dsp:nvSpPr>
        <dsp:cNvPr id="0" name=""/>
        <dsp:cNvSpPr/>
      </dsp:nvSpPr>
      <dsp:spPr>
        <a:xfrm rot="5400000">
          <a:off x="5247917" y="545944"/>
          <a:ext cx="696421"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419" sz="1000" b="0" i="0" kern="1200" dirty="0"/>
            <a:t>Debe ser comparable a la información presentada para otros períodos contables, de modo que los usuarios puedan identificar tendencias en el desempeño, al igual que la posición financiera de la entidad que informa.</a:t>
          </a:r>
          <a:endParaRPr lang="es-ES" sz="1000" kern="1200" dirty="0"/>
        </a:p>
      </dsp:txBody>
      <dsp:txXfrm rot="-5400000">
        <a:off x="2962656" y="2865201"/>
        <a:ext cx="5232948" cy="628429"/>
      </dsp:txXfrm>
    </dsp:sp>
    <dsp:sp modelId="{DA37242E-9DDE-4D8B-9345-117D055B702E}">
      <dsp:nvSpPr>
        <dsp:cNvPr id="0" name=""/>
        <dsp:cNvSpPr/>
      </dsp:nvSpPr>
      <dsp:spPr>
        <a:xfrm>
          <a:off x="0" y="2744152"/>
          <a:ext cx="2962656" cy="8705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s-ES" sz="2800" kern="1200" dirty="0"/>
            <a:t>Comparable</a:t>
          </a:r>
        </a:p>
      </dsp:txBody>
      <dsp:txXfrm>
        <a:off x="42496" y="2786648"/>
        <a:ext cx="2877664" cy="785535"/>
      </dsp:txXfrm>
    </dsp:sp>
    <dsp:sp modelId="{659DF329-1B71-44AA-8869-63E0984021FD}">
      <dsp:nvSpPr>
        <dsp:cNvPr id="0" name=""/>
        <dsp:cNvSpPr/>
      </dsp:nvSpPr>
      <dsp:spPr>
        <a:xfrm rot="5400000">
          <a:off x="5247917" y="1459998"/>
          <a:ext cx="696421"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s-419" sz="1000" b="0" i="0" kern="1200" dirty="0"/>
            <a:t>La divulgación de la información financiera no se demore excesivamente.</a:t>
          </a:r>
          <a:endParaRPr lang="es-ES" sz="1000" kern="1200" dirty="0"/>
        </a:p>
      </dsp:txBody>
      <dsp:txXfrm rot="-5400000">
        <a:off x="2962656" y="3779255"/>
        <a:ext cx="5232948" cy="628429"/>
      </dsp:txXfrm>
    </dsp:sp>
    <dsp:sp modelId="{4D8AB4CA-E917-4018-913D-06AF3FD1FEFF}">
      <dsp:nvSpPr>
        <dsp:cNvPr id="0" name=""/>
        <dsp:cNvSpPr/>
      </dsp:nvSpPr>
      <dsp:spPr>
        <a:xfrm>
          <a:off x="0" y="3658206"/>
          <a:ext cx="2962656" cy="87052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s-ES" sz="2800" kern="1200" dirty="0"/>
            <a:t>Puntual </a:t>
          </a:r>
        </a:p>
      </dsp:txBody>
      <dsp:txXfrm>
        <a:off x="42496" y="3700702"/>
        <a:ext cx="2877664" cy="7855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A2A23-A8C6-4C22-AE6D-E9D9471D8CDB}">
      <dsp:nvSpPr>
        <dsp:cNvPr id="0" name=""/>
        <dsp:cNvSpPr/>
      </dsp:nvSpPr>
      <dsp:spPr>
        <a:xfrm rot="16200000">
          <a:off x="790924" y="-790924"/>
          <a:ext cx="3508388" cy="5090236"/>
        </a:xfrm>
        <a:prstGeom prst="flowChartManualOperation">
          <a:avLst/>
        </a:prstGeom>
        <a:solidFill>
          <a:srgbClr val="92D050"/>
        </a:solidFill>
        <a:ln>
          <a:solidFill>
            <a:srgbClr val="92D050"/>
          </a:solid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a:solidFill>
                <a:schemeClr val="tx1"/>
              </a:solidFill>
              <a:latin typeface="Arial" pitchFamily="34" charset="0"/>
              <a:cs typeface="Arial" pitchFamily="34" charset="0"/>
            </a:rPr>
            <a:t>Definici</a:t>
          </a:r>
          <a:r>
            <a:rPr lang="es-ES" sz="1800" b="0" kern="1200">
              <a:solidFill>
                <a:schemeClr val="tx1"/>
              </a:solidFill>
              <a:latin typeface="Arial" pitchFamily="34" charset="0"/>
              <a:cs typeface="Arial" pitchFamily="34" charset="0"/>
            </a:rPr>
            <a:t>ón </a:t>
          </a:r>
          <a:endParaRPr lang="es-CO" sz="1800" b="0" kern="1200" dirty="0">
            <a:solidFill>
              <a:schemeClr val="tx1"/>
            </a:solidFill>
            <a:latin typeface="Arial" pitchFamily="34" charset="0"/>
            <a:cs typeface="Arial" pitchFamily="34" charset="0"/>
          </a:endParaRPr>
        </a:p>
      </dsp:txBody>
      <dsp:txXfrm rot="5400000">
        <a:off x="0" y="701678"/>
        <a:ext cx="5090236" cy="2105032"/>
      </dsp:txXfrm>
    </dsp:sp>
    <dsp:sp modelId="{67501DF1-8363-1B4F-BBE4-8CD10B0C2F8D}">
      <dsp:nvSpPr>
        <dsp:cNvPr id="0" name=""/>
        <dsp:cNvSpPr/>
      </dsp:nvSpPr>
      <dsp:spPr>
        <a:xfrm rot="16200000">
          <a:off x="6268220" y="-790924"/>
          <a:ext cx="3508388" cy="5090236"/>
        </a:xfrm>
        <a:prstGeom prst="flowChartManualOperation">
          <a:avLst/>
        </a:prstGeom>
        <a:solidFill>
          <a:srgbClr val="00B0F0"/>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rtl="0">
            <a:lnSpc>
              <a:spcPct val="90000"/>
            </a:lnSpc>
            <a:spcBef>
              <a:spcPct val="0"/>
            </a:spcBef>
            <a:spcAft>
              <a:spcPct val="35000"/>
            </a:spcAft>
            <a:buNone/>
          </a:pPr>
          <a:r>
            <a:rPr lang="es-CO" sz="1800" b="0" kern="1200">
              <a:solidFill>
                <a:schemeClr val="tx1"/>
              </a:solidFill>
              <a:latin typeface="Arial" pitchFamily="34" charset="0"/>
              <a:cs typeface="Arial" pitchFamily="34" charset="0"/>
            </a:rPr>
            <a:t>Tipos de Contabilidad</a:t>
          </a:r>
          <a:endParaRPr lang="es-CO" sz="1800" b="0" kern="1200" dirty="0">
            <a:solidFill>
              <a:schemeClr val="tx1"/>
            </a:solidFill>
            <a:latin typeface="Arial" pitchFamily="34" charset="0"/>
            <a:cs typeface="Arial" pitchFamily="34" charset="0"/>
          </a:endParaRPr>
        </a:p>
      </dsp:txBody>
      <dsp:txXfrm rot="5400000">
        <a:off x="5477296" y="701678"/>
        <a:ext cx="5090236" cy="21050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A18B17-06AB-43D3-AA10-399EEC1B0BE3}">
      <dsp:nvSpPr>
        <dsp:cNvPr id="0" name=""/>
        <dsp:cNvSpPr/>
      </dsp:nvSpPr>
      <dsp:spPr>
        <a:xfrm>
          <a:off x="-5122379" y="-784684"/>
          <a:ext cx="6100094" cy="6100094"/>
        </a:xfrm>
        <a:prstGeom prst="blockArc">
          <a:avLst>
            <a:gd name="adj1" fmla="val 18900000"/>
            <a:gd name="adj2" fmla="val 2700000"/>
            <a:gd name="adj3" fmla="val 354"/>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CD9FC7-3DCD-4899-8086-D2D952E69855}">
      <dsp:nvSpPr>
        <dsp:cNvPr id="0" name=""/>
        <dsp:cNvSpPr/>
      </dsp:nvSpPr>
      <dsp:spPr>
        <a:xfrm>
          <a:off x="364689" y="238587"/>
          <a:ext cx="7802352" cy="47699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615" tIns="35560" rIns="35560" bIns="35560" numCol="1" spcCol="1270" anchor="ctr" anchorCtr="0">
          <a:noAutofit/>
        </a:bodyPr>
        <a:lstStyle/>
        <a:p>
          <a:pPr marL="0" lvl="0" indent="0" algn="l" defTabSz="622300">
            <a:lnSpc>
              <a:spcPct val="90000"/>
            </a:lnSpc>
            <a:spcBef>
              <a:spcPct val="0"/>
            </a:spcBef>
            <a:spcAft>
              <a:spcPct val="35000"/>
            </a:spcAft>
            <a:buNone/>
          </a:pPr>
          <a:r>
            <a:rPr lang="es-ES_tradnl" sz="1400" kern="1200" dirty="0">
              <a:solidFill>
                <a:schemeClr val="tx1"/>
              </a:solidFill>
              <a:latin typeface="+mn-lt"/>
            </a:rPr>
            <a:t>Obtener en cualquier momento una información ordenada y sistemática sobre el desenvolvimiento económico y financiero de la empresa.</a:t>
          </a:r>
          <a:endParaRPr lang="es-ES" sz="1400" kern="1200" dirty="0">
            <a:solidFill>
              <a:schemeClr val="tx1"/>
            </a:solidFill>
          </a:endParaRPr>
        </a:p>
      </dsp:txBody>
      <dsp:txXfrm>
        <a:off x="364689" y="238587"/>
        <a:ext cx="7802352" cy="476994"/>
      </dsp:txXfrm>
    </dsp:sp>
    <dsp:sp modelId="{52E54438-58B4-4BD8-B3E8-600E2BBED06B}">
      <dsp:nvSpPr>
        <dsp:cNvPr id="0" name=""/>
        <dsp:cNvSpPr/>
      </dsp:nvSpPr>
      <dsp:spPr>
        <a:xfrm>
          <a:off x="66567" y="178963"/>
          <a:ext cx="596243" cy="596243"/>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67D321-75BC-4F45-82EB-4968B6B59BF5}">
      <dsp:nvSpPr>
        <dsp:cNvPr id="0" name=""/>
        <dsp:cNvSpPr/>
      </dsp:nvSpPr>
      <dsp:spPr>
        <a:xfrm>
          <a:off x="757050" y="953989"/>
          <a:ext cx="7409991" cy="476994"/>
        </a:xfrm>
        <a:prstGeom prst="rect">
          <a:avLst/>
        </a:prstGeom>
        <a:solidFill>
          <a:schemeClr val="accent5">
            <a:hueOff val="-308567"/>
            <a:satOff val="-1841"/>
            <a:lumOff val="-4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615" tIns="35560" rIns="35560" bIns="35560" numCol="1" spcCol="1270" anchor="ctr" anchorCtr="0">
          <a:noAutofit/>
        </a:bodyPr>
        <a:lstStyle/>
        <a:p>
          <a:pPr marL="0" lvl="0" indent="0" algn="l" defTabSz="622300">
            <a:lnSpc>
              <a:spcPct val="90000"/>
            </a:lnSpc>
            <a:spcBef>
              <a:spcPct val="0"/>
            </a:spcBef>
            <a:spcAft>
              <a:spcPct val="35000"/>
            </a:spcAft>
            <a:buNone/>
          </a:pPr>
          <a:r>
            <a:rPr lang="es-ES_tradnl" sz="1400" kern="1200" dirty="0">
              <a:solidFill>
                <a:schemeClr val="tx1"/>
              </a:solidFill>
              <a:latin typeface="+mn-lt"/>
            </a:rPr>
            <a:t>Establecer en términos monetarios, la cuantía de los bienes, deudas y el patrimonio que posee la empresa.</a:t>
          </a:r>
        </a:p>
      </dsp:txBody>
      <dsp:txXfrm>
        <a:off x="757050" y="953989"/>
        <a:ext cx="7409991" cy="476994"/>
      </dsp:txXfrm>
    </dsp:sp>
    <dsp:sp modelId="{F1066AD2-8A08-4EC9-BB17-AD643DBCF1DA}">
      <dsp:nvSpPr>
        <dsp:cNvPr id="0" name=""/>
        <dsp:cNvSpPr/>
      </dsp:nvSpPr>
      <dsp:spPr>
        <a:xfrm>
          <a:off x="458928" y="894365"/>
          <a:ext cx="596243" cy="596243"/>
        </a:xfrm>
        <a:prstGeom prst="ellipse">
          <a:avLst/>
        </a:prstGeom>
        <a:solidFill>
          <a:schemeClr val="lt1">
            <a:hueOff val="0"/>
            <a:satOff val="0"/>
            <a:lumOff val="0"/>
            <a:alphaOff val="0"/>
          </a:schemeClr>
        </a:solidFill>
        <a:ln w="25400" cap="flat" cmpd="sng" algn="ctr">
          <a:solidFill>
            <a:schemeClr val="accent5">
              <a:hueOff val="-308567"/>
              <a:satOff val="-1841"/>
              <a:lumOff val="-4667"/>
              <a:alphaOff val="0"/>
            </a:schemeClr>
          </a:solidFill>
          <a:prstDash val="solid"/>
        </a:ln>
        <a:effectLst/>
      </dsp:spPr>
      <dsp:style>
        <a:lnRef idx="2">
          <a:scrgbClr r="0" g="0" b="0"/>
        </a:lnRef>
        <a:fillRef idx="1">
          <a:scrgbClr r="0" g="0" b="0"/>
        </a:fillRef>
        <a:effectRef idx="0">
          <a:scrgbClr r="0" g="0" b="0"/>
        </a:effectRef>
        <a:fontRef idx="minor"/>
      </dsp:style>
    </dsp:sp>
    <dsp:sp modelId="{96B1EACE-6EF1-4E36-8471-04B1DD46B4B9}">
      <dsp:nvSpPr>
        <dsp:cNvPr id="0" name=""/>
        <dsp:cNvSpPr/>
      </dsp:nvSpPr>
      <dsp:spPr>
        <a:xfrm>
          <a:off x="936466" y="1669390"/>
          <a:ext cx="7230575" cy="476994"/>
        </a:xfrm>
        <a:prstGeom prst="rect">
          <a:avLst/>
        </a:prstGeom>
        <a:solidFill>
          <a:schemeClr val="accent5">
            <a:hueOff val="-617134"/>
            <a:satOff val="-3683"/>
            <a:lumOff val="-9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615" tIns="35560" rIns="35560" bIns="35560" numCol="1" spcCol="1270" anchor="ctr" anchorCtr="0">
          <a:noAutofit/>
        </a:bodyPr>
        <a:lstStyle/>
        <a:p>
          <a:pPr marL="0" lvl="0" indent="0" algn="l" defTabSz="622300">
            <a:lnSpc>
              <a:spcPct val="90000"/>
            </a:lnSpc>
            <a:spcBef>
              <a:spcPct val="0"/>
            </a:spcBef>
            <a:spcAft>
              <a:spcPct val="35000"/>
            </a:spcAft>
            <a:buNone/>
          </a:pPr>
          <a:r>
            <a:rPr lang="es-ES_tradnl" sz="1400" kern="1200" dirty="0">
              <a:solidFill>
                <a:schemeClr val="tx1"/>
              </a:solidFill>
              <a:latin typeface="+mn-lt"/>
            </a:rPr>
            <a:t>Llevar un control de todos los ingresos y egresos.</a:t>
          </a:r>
        </a:p>
      </dsp:txBody>
      <dsp:txXfrm>
        <a:off x="936466" y="1669390"/>
        <a:ext cx="7230575" cy="476994"/>
      </dsp:txXfrm>
    </dsp:sp>
    <dsp:sp modelId="{B32FC97C-2209-44FB-9DA9-09EEC1636431}">
      <dsp:nvSpPr>
        <dsp:cNvPr id="0" name=""/>
        <dsp:cNvSpPr/>
      </dsp:nvSpPr>
      <dsp:spPr>
        <a:xfrm>
          <a:off x="638345" y="1609766"/>
          <a:ext cx="596243" cy="596243"/>
        </a:xfrm>
        <a:prstGeom prst="ellipse">
          <a:avLst/>
        </a:prstGeom>
        <a:solidFill>
          <a:schemeClr val="lt1">
            <a:hueOff val="0"/>
            <a:satOff val="0"/>
            <a:lumOff val="0"/>
            <a:alphaOff val="0"/>
          </a:schemeClr>
        </a:solidFill>
        <a:ln w="25400" cap="flat" cmpd="sng" algn="ctr">
          <a:solidFill>
            <a:schemeClr val="accent5">
              <a:hueOff val="-617134"/>
              <a:satOff val="-3683"/>
              <a:lumOff val="-9334"/>
              <a:alphaOff val="0"/>
            </a:schemeClr>
          </a:solidFill>
          <a:prstDash val="solid"/>
        </a:ln>
        <a:effectLst/>
      </dsp:spPr>
      <dsp:style>
        <a:lnRef idx="2">
          <a:scrgbClr r="0" g="0" b="0"/>
        </a:lnRef>
        <a:fillRef idx="1">
          <a:scrgbClr r="0" g="0" b="0"/>
        </a:fillRef>
        <a:effectRef idx="0">
          <a:scrgbClr r="0" g="0" b="0"/>
        </a:effectRef>
        <a:fontRef idx="minor"/>
      </dsp:style>
    </dsp:sp>
    <dsp:sp modelId="{A2CEBDBB-4E58-4556-8A94-09D68BE2A1CC}">
      <dsp:nvSpPr>
        <dsp:cNvPr id="0" name=""/>
        <dsp:cNvSpPr/>
      </dsp:nvSpPr>
      <dsp:spPr>
        <a:xfrm>
          <a:off x="936466" y="2384339"/>
          <a:ext cx="7230575" cy="476994"/>
        </a:xfrm>
        <a:prstGeom prst="rect">
          <a:avLst/>
        </a:prstGeom>
        <a:solidFill>
          <a:schemeClr val="accent5">
            <a:hueOff val="-925702"/>
            <a:satOff val="-5524"/>
            <a:lumOff val="-140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615" tIns="35560" rIns="35560" bIns="35560" numCol="1" spcCol="1270" anchor="ctr" anchorCtr="0">
          <a:noAutofit/>
        </a:bodyPr>
        <a:lstStyle/>
        <a:p>
          <a:pPr marL="0" lvl="0" indent="0" algn="l" defTabSz="622300">
            <a:lnSpc>
              <a:spcPct val="90000"/>
            </a:lnSpc>
            <a:spcBef>
              <a:spcPct val="0"/>
            </a:spcBef>
            <a:spcAft>
              <a:spcPct val="35000"/>
            </a:spcAft>
            <a:buNone/>
          </a:pPr>
          <a:r>
            <a:rPr lang="es-ES_tradnl" sz="1400" kern="1200" dirty="0">
              <a:solidFill>
                <a:schemeClr val="tx1"/>
              </a:solidFill>
              <a:latin typeface="+mn-lt"/>
            </a:rPr>
            <a:t>Facilitar la planeación, ya que no solamente da a conocer los efectos de una operación mercantil, sino que permite prever situaciones futuras.</a:t>
          </a:r>
        </a:p>
      </dsp:txBody>
      <dsp:txXfrm>
        <a:off x="936466" y="2384339"/>
        <a:ext cx="7230575" cy="476994"/>
      </dsp:txXfrm>
    </dsp:sp>
    <dsp:sp modelId="{D4A8B863-23FF-4AEF-8BE0-C27A3D0FB77D}">
      <dsp:nvSpPr>
        <dsp:cNvPr id="0" name=""/>
        <dsp:cNvSpPr/>
      </dsp:nvSpPr>
      <dsp:spPr>
        <a:xfrm>
          <a:off x="638345" y="2324714"/>
          <a:ext cx="596243" cy="596243"/>
        </a:xfrm>
        <a:prstGeom prst="ellipse">
          <a:avLst/>
        </a:prstGeom>
        <a:solidFill>
          <a:schemeClr val="lt1">
            <a:hueOff val="0"/>
            <a:satOff val="0"/>
            <a:lumOff val="0"/>
            <a:alphaOff val="0"/>
          </a:schemeClr>
        </a:solidFill>
        <a:ln w="25400" cap="flat" cmpd="sng" algn="ctr">
          <a:solidFill>
            <a:schemeClr val="accent5">
              <a:hueOff val="-925702"/>
              <a:satOff val="-5524"/>
              <a:lumOff val="-14000"/>
              <a:alphaOff val="0"/>
            </a:schemeClr>
          </a:solidFill>
          <a:prstDash val="solid"/>
        </a:ln>
        <a:effectLst/>
      </dsp:spPr>
      <dsp:style>
        <a:lnRef idx="2">
          <a:scrgbClr r="0" g="0" b="0"/>
        </a:lnRef>
        <a:fillRef idx="1">
          <a:scrgbClr r="0" g="0" b="0"/>
        </a:fillRef>
        <a:effectRef idx="0">
          <a:scrgbClr r="0" g="0" b="0"/>
        </a:effectRef>
        <a:fontRef idx="minor"/>
      </dsp:style>
    </dsp:sp>
    <dsp:sp modelId="{C091C9FC-029C-4BE9-8633-EEBA5606427F}">
      <dsp:nvSpPr>
        <dsp:cNvPr id="0" name=""/>
        <dsp:cNvSpPr/>
      </dsp:nvSpPr>
      <dsp:spPr>
        <a:xfrm>
          <a:off x="757050" y="3099740"/>
          <a:ext cx="7409991" cy="476994"/>
        </a:xfrm>
        <a:prstGeom prst="rect">
          <a:avLst/>
        </a:prstGeom>
        <a:solidFill>
          <a:schemeClr val="accent5">
            <a:hueOff val="-1234269"/>
            <a:satOff val="-7366"/>
            <a:lumOff val="-1866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615" tIns="35560" rIns="35560" bIns="35560" numCol="1" spcCol="1270" anchor="ctr" anchorCtr="0">
          <a:noAutofit/>
        </a:bodyPr>
        <a:lstStyle/>
        <a:p>
          <a:pPr marL="0" lvl="0" indent="0" algn="l" defTabSz="622300">
            <a:lnSpc>
              <a:spcPct val="90000"/>
            </a:lnSpc>
            <a:spcBef>
              <a:spcPct val="0"/>
            </a:spcBef>
            <a:spcAft>
              <a:spcPct val="35000"/>
            </a:spcAft>
            <a:buNone/>
          </a:pPr>
          <a:r>
            <a:rPr lang="es-ES_tradnl" sz="1400" kern="1200" dirty="0">
              <a:solidFill>
                <a:schemeClr val="tx1"/>
              </a:solidFill>
              <a:latin typeface="+mn-lt"/>
            </a:rPr>
            <a:t>Determinar las utilidades o pérdidas obtenidas al finalizar el ciclo contable.</a:t>
          </a:r>
        </a:p>
      </dsp:txBody>
      <dsp:txXfrm>
        <a:off x="757050" y="3099740"/>
        <a:ext cx="7409991" cy="476994"/>
      </dsp:txXfrm>
    </dsp:sp>
    <dsp:sp modelId="{E69B6BE4-4AB3-43C0-BEBB-E8ACE9443E7A}">
      <dsp:nvSpPr>
        <dsp:cNvPr id="0" name=""/>
        <dsp:cNvSpPr/>
      </dsp:nvSpPr>
      <dsp:spPr>
        <a:xfrm>
          <a:off x="458928" y="3040116"/>
          <a:ext cx="596243" cy="596243"/>
        </a:xfrm>
        <a:prstGeom prst="ellipse">
          <a:avLst/>
        </a:prstGeom>
        <a:solidFill>
          <a:schemeClr val="lt1">
            <a:hueOff val="0"/>
            <a:satOff val="0"/>
            <a:lumOff val="0"/>
            <a:alphaOff val="0"/>
          </a:schemeClr>
        </a:solidFill>
        <a:ln w="25400" cap="flat" cmpd="sng" algn="ctr">
          <a:solidFill>
            <a:schemeClr val="accent5">
              <a:hueOff val="-1234269"/>
              <a:satOff val="-7366"/>
              <a:lumOff val="-18667"/>
              <a:alphaOff val="0"/>
            </a:schemeClr>
          </a:solidFill>
          <a:prstDash val="solid"/>
        </a:ln>
        <a:effectLst/>
      </dsp:spPr>
      <dsp:style>
        <a:lnRef idx="2">
          <a:scrgbClr r="0" g="0" b="0"/>
        </a:lnRef>
        <a:fillRef idx="1">
          <a:scrgbClr r="0" g="0" b="0"/>
        </a:fillRef>
        <a:effectRef idx="0">
          <a:scrgbClr r="0" g="0" b="0"/>
        </a:effectRef>
        <a:fontRef idx="minor"/>
      </dsp:style>
    </dsp:sp>
    <dsp:sp modelId="{1A214C2C-4686-429B-AD74-F896C75EC4C3}">
      <dsp:nvSpPr>
        <dsp:cNvPr id="0" name=""/>
        <dsp:cNvSpPr/>
      </dsp:nvSpPr>
      <dsp:spPr>
        <a:xfrm>
          <a:off x="364689" y="3815142"/>
          <a:ext cx="7802352" cy="476994"/>
        </a:xfrm>
        <a:prstGeom prst="rect">
          <a:avLst/>
        </a:prstGeom>
        <a:solidFill>
          <a:schemeClr val="accent5">
            <a:hueOff val="-1542836"/>
            <a:satOff val="-9207"/>
            <a:lumOff val="-2333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8615" tIns="35560" rIns="35560" bIns="35560" numCol="1" spcCol="1270" anchor="ctr" anchorCtr="0">
          <a:noAutofit/>
        </a:bodyPr>
        <a:lstStyle/>
        <a:p>
          <a:pPr marL="0" lvl="0" indent="0" algn="l" defTabSz="622300">
            <a:lnSpc>
              <a:spcPct val="90000"/>
            </a:lnSpc>
            <a:spcBef>
              <a:spcPct val="0"/>
            </a:spcBef>
            <a:spcAft>
              <a:spcPct val="35000"/>
            </a:spcAft>
            <a:buNone/>
          </a:pPr>
          <a:r>
            <a:rPr lang="es-ES_tradnl" sz="1400" kern="1200" dirty="0">
              <a:solidFill>
                <a:schemeClr val="tx1"/>
              </a:solidFill>
              <a:latin typeface="+mn-lt"/>
            </a:rPr>
            <a:t>Servir de fuente fidedigna de información ante terceros.</a:t>
          </a:r>
        </a:p>
      </dsp:txBody>
      <dsp:txXfrm>
        <a:off x="364689" y="3815142"/>
        <a:ext cx="7802352" cy="476994"/>
      </dsp:txXfrm>
    </dsp:sp>
    <dsp:sp modelId="{10B2A2FB-C4DB-4C2B-A517-63CA64E41B99}">
      <dsp:nvSpPr>
        <dsp:cNvPr id="0" name=""/>
        <dsp:cNvSpPr/>
      </dsp:nvSpPr>
      <dsp:spPr>
        <a:xfrm>
          <a:off x="66567" y="3755517"/>
          <a:ext cx="596243" cy="596243"/>
        </a:xfrm>
        <a:prstGeom prst="ellipse">
          <a:avLst/>
        </a:prstGeom>
        <a:solidFill>
          <a:schemeClr val="lt1">
            <a:hueOff val="0"/>
            <a:satOff val="0"/>
            <a:lumOff val="0"/>
            <a:alphaOff val="0"/>
          </a:schemeClr>
        </a:solidFill>
        <a:ln w="25400" cap="flat" cmpd="sng" algn="ctr">
          <a:solidFill>
            <a:schemeClr val="accent5">
              <a:hueOff val="-1542836"/>
              <a:satOff val="-9207"/>
              <a:lumOff val="-23334"/>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30D95-1864-4EF0-AC4D-4EED1B75396B}">
      <dsp:nvSpPr>
        <dsp:cNvPr id="0" name=""/>
        <dsp:cNvSpPr/>
      </dsp:nvSpPr>
      <dsp:spPr>
        <a:xfrm>
          <a:off x="-5122345" y="-784684"/>
          <a:ext cx="6100094" cy="6100094"/>
        </a:xfrm>
        <a:prstGeom prst="blockArc">
          <a:avLst>
            <a:gd name="adj1" fmla="val 18900000"/>
            <a:gd name="adj2" fmla="val 2700000"/>
            <a:gd name="adj3" fmla="val 35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57EEE2-48A4-4407-9F8F-1E3414671730}">
      <dsp:nvSpPr>
        <dsp:cNvPr id="0" name=""/>
        <dsp:cNvSpPr/>
      </dsp:nvSpPr>
      <dsp:spPr>
        <a:xfrm>
          <a:off x="628864" y="453072"/>
          <a:ext cx="7538211" cy="9061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253" tIns="116840" rIns="116840" bIns="116840" numCol="1" spcCol="1270" anchor="ctr" anchorCtr="0">
          <a:noAutofit/>
        </a:bodyPr>
        <a:lstStyle/>
        <a:p>
          <a:pPr marL="0" lvl="0" indent="0" algn="l" defTabSz="2044700">
            <a:lnSpc>
              <a:spcPct val="90000"/>
            </a:lnSpc>
            <a:spcBef>
              <a:spcPct val="0"/>
            </a:spcBef>
            <a:spcAft>
              <a:spcPct val="35000"/>
            </a:spcAft>
            <a:buNone/>
          </a:pPr>
          <a:r>
            <a:rPr lang="es-ES" sz="4600" kern="1200" dirty="0"/>
            <a:t>Balance General</a:t>
          </a:r>
        </a:p>
      </dsp:txBody>
      <dsp:txXfrm>
        <a:off x="628864" y="453072"/>
        <a:ext cx="7538211" cy="906145"/>
      </dsp:txXfrm>
    </dsp:sp>
    <dsp:sp modelId="{6997A36C-D441-4EE5-92A0-C8BB9E4F2768}">
      <dsp:nvSpPr>
        <dsp:cNvPr id="0" name=""/>
        <dsp:cNvSpPr/>
      </dsp:nvSpPr>
      <dsp:spPr>
        <a:xfrm>
          <a:off x="62524" y="339804"/>
          <a:ext cx="1132681" cy="113268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85B5AE-E25C-4158-8459-7C4E0AFFCE7E}">
      <dsp:nvSpPr>
        <dsp:cNvPr id="0" name=""/>
        <dsp:cNvSpPr/>
      </dsp:nvSpPr>
      <dsp:spPr>
        <a:xfrm>
          <a:off x="958248" y="1812290"/>
          <a:ext cx="7208827" cy="9061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253" tIns="116840" rIns="116840" bIns="116840" numCol="1" spcCol="1270" anchor="ctr" anchorCtr="0">
          <a:noAutofit/>
        </a:bodyPr>
        <a:lstStyle/>
        <a:p>
          <a:pPr marL="0" lvl="0" indent="0" algn="l" defTabSz="2044700">
            <a:lnSpc>
              <a:spcPct val="90000"/>
            </a:lnSpc>
            <a:spcBef>
              <a:spcPct val="0"/>
            </a:spcBef>
            <a:spcAft>
              <a:spcPct val="35000"/>
            </a:spcAft>
            <a:buNone/>
          </a:pPr>
          <a:r>
            <a:rPr lang="es-ES" sz="4600" kern="1200" dirty="0"/>
            <a:t>Estado de Resultados</a:t>
          </a:r>
        </a:p>
      </dsp:txBody>
      <dsp:txXfrm>
        <a:off x="958248" y="1812290"/>
        <a:ext cx="7208827" cy="906145"/>
      </dsp:txXfrm>
    </dsp:sp>
    <dsp:sp modelId="{8714CC1D-2B09-4BA6-ABA7-E4908C0ADF93}">
      <dsp:nvSpPr>
        <dsp:cNvPr id="0" name=""/>
        <dsp:cNvSpPr/>
      </dsp:nvSpPr>
      <dsp:spPr>
        <a:xfrm>
          <a:off x="391907" y="1699021"/>
          <a:ext cx="1132681" cy="113268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36FC18-A4CE-4AFA-B55B-7270E23F0D40}">
      <dsp:nvSpPr>
        <dsp:cNvPr id="0" name=""/>
        <dsp:cNvSpPr/>
      </dsp:nvSpPr>
      <dsp:spPr>
        <a:xfrm>
          <a:off x="628864" y="3171507"/>
          <a:ext cx="7538211" cy="9061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9253" tIns="116840" rIns="116840" bIns="116840" numCol="1" spcCol="1270" anchor="ctr" anchorCtr="0">
          <a:noAutofit/>
        </a:bodyPr>
        <a:lstStyle/>
        <a:p>
          <a:pPr marL="0" lvl="0" indent="0" algn="l" defTabSz="2044700">
            <a:lnSpc>
              <a:spcPct val="90000"/>
            </a:lnSpc>
            <a:spcBef>
              <a:spcPct val="0"/>
            </a:spcBef>
            <a:spcAft>
              <a:spcPct val="35000"/>
            </a:spcAft>
            <a:buNone/>
          </a:pPr>
          <a:r>
            <a:rPr lang="es-ES" sz="4600" kern="1200" dirty="0"/>
            <a:t>Flujo de Efectivo</a:t>
          </a:r>
        </a:p>
      </dsp:txBody>
      <dsp:txXfrm>
        <a:off x="628864" y="3171507"/>
        <a:ext cx="7538211" cy="906145"/>
      </dsp:txXfrm>
    </dsp:sp>
    <dsp:sp modelId="{F804A841-4EF8-4617-A1BE-1232C14DE79E}">
      <dsp:nvSpPr>
        <dsp:cNvPr id="0" name=""/>
        <dsp:cNvSpPr/>
      </dsp:nvSpPr>
      <dsp:spPr>
        <a:xfrm>
          <a:off x="62524" y="3058239"/>
          <a:ext cx="1132681" cy="1132681"/>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71DB6-6EE3-43A6-B17C-51C1589634CF}">
      <dsp:nvSpPr>
        <dsp:cNvPr id="0" name=""/>
        <dsp:cNvSpPr/>
      </dsp:nvSpPr>
      <dsp:spPr>
        <a:xfrm>
          <a:off x="3698953" y="2730500"/>
          <a:ext cx="738996" cy="1588841"/>
        </a:xfrm>
        <a:custGeom>
          <a:avLst/>
          <a:gdLst/>
          <a:ahLst/>
          <a:cxnLst/>
          <a:rect l="0" t="0" r="0" b="0"/>
          <a:pathLst>
            <a:path>
              <a:moveTo>
                <a:pt x="0" y="0"/>
              </a:moveTo>
              <a:lnTo>
                <a:pt x="369498" y="0"/>
              </a:lnTo>
              <a:lnTo>
                <a:pt x="369498" y="1588841"/>
              </a:lnTo>
              <a:lnTo>
                <a:pt x="738996" y="158884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326062-74A7-4C81-8B80-FFB8C5059B65}">
      <dsp:nvSpPr>
        <dsp:cNvPr id="0" name=""/>
        <dsp:cNvSpPr/>
      </dsp:nvSpPr>
      <dsp:spPr>
        <a:xfrm>
          <a:off x="3698953" y="2684780"/>
          <a:ext cx="738996" cy="91440"/>
        </a:xfrm>
        <a:custGeom>
          <a:avLst/>
          <a:gdLst/>
          <a:ahLst/>
          <a:cxnLst/>
          <a:rect l="0" t="0" r="0" b="0"/>
          <a:pathLst>
            <a:path>
              <a:moveTo>
                <a:pt x="0" y="45720"/>
              </a:moveTo>
              <a:lnTo>
                <a:pt x="738996" y="4572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2AFE9F-1A22-4D10-B57C-248FE9591513}">
      <dsp:nvSpPr>
        <dsp:cNvPr id="0" name=""/>
        <dsp:cNvSpPr/>
      </dsp:nvSpPr>
      <dsp:spPr>
        <a:xfrm>
          <a:off x="3698953" y="1141658"/>
          <a:ext cx="738996" cy="1588841"/>
        </a:xfrm>
        <a:custGeom>
          <a:avLst/>
          <a:gdLst/>
          <a:ahLst/>
          <a:cxnLst/>
          <a:rect l="0" t="0" r="0" b="0"/>
          <a:pathLst>
            <a:path>
              <a:moveTo>
                <a:pt x="0" y="1588841"/>
              </a:moveTo>
              <a:lnTo>
                <a:pt x="369498" y="1588841"/>
              </a:lnTo>
              <a:lnTo>
                <a:pt x="369498" y="0"/>
              </a:lnTo>
              <a:lnTo>
                <a:pt x="738996"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D0DF5F-2C9A-4154-8C4C-25B2D3B92529}">
      <dsp:nvSpPr>
        <dsp:cNvPr id="0" name=""/>
        <dsp:cNvSpPr/>
      </dsp:nvSpPr>
      <dsp:spPr>
        <a:xfrm>
          <a:off x="3973" y="2167015"/>
          <a:ext cx="3694980" cy="112696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CO" sz="3800" kern="1200" dirty="0"/>
            <a:t>Presupuesto</a:t>
          </a:r>
        </a:p>
      </dsp:txBody>
      <dsp:txXfrm>
        <a:off x="3973" y="2167015"/>
        <a:ext cx="3694980" cy="1126969"/>
      </dsp:txXfrm>
    </dsp:sp>
    <dsp:sp modelId="{D183717A-7C64-4677-8453-DD0DBF1371FE}">
      <dsp:nvSpPr>
        <dsp:cNvPr id="0" name=""/>
        <dsp:cNvSpPr/>
      </dsp:nvSpPr>
      <dsp:spPr>
        <a:xfrm>
          <a:off x="4437950" y="578173"/>
          <a:ext cx="3694980" cy="112696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Font typeface="Arial" panose="020B0604020202020204" pitchFamily="34" charset="0"/>
            <a:buNone/>
          </a:pPr>
          <a:r>
            <a:rPr lang="es-CO" sz="3800" b="0" i="0" kern="1200" dirty="0"/>
            <a:t>Presupuesto de Ingresos</a:t>
          </a:r>
        </a:p>
      </dsp:txBody>
      <dsp:txXfrm>
        <a:off x="4437950" y="578173"/>
        <a:ext cx="3694980" cy="1126969"/>
      </dsp:txXfrm>
    </dsp:sp>
    <dsp:sp modelId="{B33FC014-DD5A-4AC5-AD24-29049116AC19}">
      <dsp:nvSpPr>
        <dsp:cNvPr id="0" name=""/>
        <dsp:cNvSpPr/>
      </dsp:nvSpPr>
      <dsp:spPr>
        <a:xfrm>
          <a:off x="4437950" y="2167015"/>
          <a:ext cx="3694980" cy="112696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CO" sz="3800" kern="1200" dirty="0"/>
            <a:t>Presupuesto de Gastos</a:t>
          </a:r>
        </a:p>
      </dsp:txBody>
      <dsp:txXfrm>
        <a:off x="4437950" y="2167015"/>
        <a:ext cx="3694980" cy="1126969"/>
      </dsp:txXfrm>
    </dsp:sp>
    <dsp:sp modelId="{FE88967E-D06F-43D3-A774-53B4DC8A1AFB}">
      <dsp:nvSpPr>
        <dsp:cNvPr id="0" name=""/>
        <dsp:cNvSpPr/>
      </dsp:nvSpPr>
      <dsp:spPr>
        <a:xfrm>
          <a:off x="4437950" y="3755857"/>
          <a:ext cx="3694980" cy="1126969"/>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s-CO" sz="3800" kern="1200" dirty="0"/>
            <a:t>Presupuesto de Inversiones</a:t>
          </a:r>
        </a:p>
      </dsp:txBody>
      <dsp:txXfrm>
        <a:off x="4437950" y="3755857"/>
        <a:ext cx="3694980" cy="112696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55938" cy="468313"/>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995738" y="0"/>
            <a:ext cx="3055937" cy="468313"/>
          </a:xfrm>
          <a:prstGeom prst="rect">
            <a:avLst/>
          </a:prstGeom>
        </p:spPr>
        <p:txBody>
          <a:bodyPr vert="horz" lIns="91440" tIns="45720" rIns="91440" bIns="45720" rtlCol="0"/>
          <a:lstStyle>
            <a:lvl1pPr algn="r">
              <a:defRPr sz="1200"/>
            </a:lvl1pPr>
          </a:lstStyle>
          <a:p>
            <a:fld id="{C8940FFE-E127-4616-9FAE-C605CD4DF227}" type="datetimeFigureOut">
              <a:rPr lang="es-CO" smtClean="0"/>
              <a:pPr/>
              <a:t>21/08/2024</a:t>
            </a:fld>
            <a:endParaRPr lang="es-CO"/>
          </a:p>
        </p:txBody>
      </p:sp>
      <p:sp>
        <p:nvSpPr>
          <p:cNvPr id="4" name="3 Marcador de pie de página"/>
          <p:cNvSpPr>
            <a:spLocks noGrp="1"/>
          </p:cNvSpPr>
          <p:nvPr>
            <p:ph type="ftr" sz="quarter" idx="2"/>
          </p:nvPr>
        </p:nvSpPr>
        <p:spPr>
          <a:xfrm>
            <a:off x="0" y="8902700"/>
            <a:ext cx="3055938" cy="468313"/>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995738" y="8902700"/>
            <a:ext cx="3055937" cy="468313"/>
          </a:xfrm>
          <a:prstGeom prst="rect">
            <a:avLst/>
          </a:prstGeom>
        </p:spPr>
        <p:txBody>
          <a:bodyPr vert="horz" lIns="91440" tIns="45720" rIns="91440" bIns="45720" rtlCol="0" anchor="b"/>
          <a:lstStyle>
            <a:lvl1pPr algn="r">
              <a:defRPr sz="1200"/>
            </a:lvl1pPr>
          </a:lstStyle>
          <a:p>
            <a:fld id="{D3A1D108-6514-4809-BCCE-D7756098145C}" type="slidenum">
              <a:rPr lang="es-CO" smtClean="0"/>
              <a:pPr/>
              <a:t>‹Nº›</a:t>
            </a:fld>
            <a:endParaRPr lang="es-CO"/>
          </a:p>
        </p:txBody>
      </p:sp>
    </p:spTree>
    <p:extLst>
      <p:ext uri="{BB962C8B-B14F-4D97-AF65-F5344CB8AC3E}">
        <p14:creationId xmlns:p14="http://schemas.microsoft.com/office/powerpoint/2010/main" val="3425112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56414" cy="468630"/>
          </a:xfrm>
          <a:prstGeom prst="rect">
            <a:avLst/>
          </a:prstGeom>
          <a:noFill/>
          <a:ln w="9525">
            <a:noFill/>
            <a:miter lim="800000"/>
            <a:headEnd/>
            <a:tailEnd/>
          </a:ln>
          <a:effectLst/>
        </p:spPr>
        <p:txBody>
          <a:bodyPr vert="horz" wrap="square" lIns="93854" tIns="46927" rIns="93854" bIns="46927" numCol="1" anchor="t" anchorCtr="0" compatLnSpc="1">
            <a:prstTxWarp prst="textNoShape">
              <a:avLst/>
            </a:prstTxWarp>
          </a:bodyPr>
          <a:lstStyle>
            <a:lvl1pPr eaLnBrk="0" hangingPunct="0">
              <a:defRPr sz="1200" smtClean="0">
                <a:latin typeface="Arial" charset="0"/>
                <a:cs typeface="Arial" charset="0"/>
              </a:defRPr>
            </a:lvl1pPr>
          </a:lstStyle>
          <a:p>
            <a:pPr>
              <a:defRPr/>
            </a:pPr>
            <a:endParaRPr lang="es-ES"/>
          </a:p>
        </p:txBody>
      </p:sp>
      <p:sp>
        <p:nvSpPr>
          <p:cNvPr id="64515" name="Rectangle 3"/>
          <p:cNvSpPr>
            <a:spLocks noGrp="1" noChangeArrowheads="1"/>
          </p:cNvSpPr>
          <p:nvPr>
            <p:ph type="dt" idx="1"/>
          </p:nvPr>
        </p:nvSpPr>
        <p:spPr bwMode="auto">
          <a:xfrm>
            <a:off x="3995217" y="0"/>
            <a:ext cx="3056414" cy="468630"/>
          </a:xfrm>
          <a:prstGeom prst="rect">
            <a:avLst/>
          </a:prstGeom>
          <a:noFill/>
          <a:ln w="9525">
            <a:noFill/>
            <a:miter lim="800000"/>
            <a:headEnd/>
            <a:tailEnd/>
          </a:ln>
          <a:effectLst/>
        </p:spPr>
        <p:txBody>
          <a:bodyPr vert="horz" wrap="square" lIns="93854" tIns="46927" rIns="93854" bIns="46927" numCol="1" anchor="t" anchorCtr="0" compatLnSpc="1">
            <a:prstTxWarp prst="textNoShape">
              <a:avLst/>
            </a:prstTxWarp>
          </a:bodyPr>
          <a:lstStyle>
            <a:lvl1pPr algn="r" eaLnBrk="0" hangingPunct="0">
              <a:defRPr sz="1200" smtClean="0">
                <a:latin typeface="Arial" charset="0"/>
                <a:cs typeface="Arial" charset="0"/>
              </a:defRPr>
            </a:lvl1pPr>
          </a:lstStyle>
          <a:p>
            <a:pPr>
              <a:defRPr/>
            </a:pPr>
            <a:fld id="{D71657BE-FCA3-4E46-81C4-CD4F7E58CE87}" type="datetimeFigureOut">
              <a:rPr lang="es-ES"/>
              <a:pPr>
                <a:defRPr/>
              </a:pPr>
              <a:t>21/08/2024</a:t>
            </a:fld>
            <a:endParaRPr lang="es-ES"/>
          </a:p>
        </p:txBody>
      </p:sp>
      <p:sp>
        <p:nvSpPr>
          <p:cNvPr id="33796" name="Rectangle 4"/>
          <p:cNvSpPr>
            <a:spLocks noGrp="1" noRot="1" noChangeAspect="1" noChangeArrowheads="1" noTextEdit="1"/>
          </p:cNvSpPr>
          <p:nvPr>
            <p:ph type="sldImg" idx="2"/>
          </p:nvPr>
        </p:nvSpPr>
        <p:spPr bwMode="auto">
          <a:xfrm>
            <a:off x="1184275" y="703263"/>
            <a:ext cx="4686300" cy="3514725"/>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705327" y="4451985"/>
            <a:ext cx="5642610" cy="4217670"/>
          </a:xfrm>
          <a:prstGeom prst="rect">
            <a:avLst/>
          </a:prstGeom>
          <a:noFill/>
          <a:ln w="9525">
            <a:noFill/>
            <a:miter lim="800000"/>
            <a:headEnd/>
            <a:tailEnd/>
          </a:ln>
          <a:effectLst/>
        </p:spPr>
        <p:txBody>
          <a:bodyPr vert="horz" wrap="square" lIns="93854" tIns="46927" rIns="93854" bIns="46927"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4518" name="Rectangle 6"/>
          <p:cNvSpPr>
            <a:spLocks noGrp="1" noChangeArrowheads="1"/>
          </p:cNvSpPr>
          <p:nvPr>
            <p:ph type="ftr" sz="quarter" idx="4"/>
          </p:nvPr>
        </p:nvSpPr>
        <p:spPr bwMode="auto">
          <a:xfrm>
            <a:off x="0" y="8902343"/>
            <a:ext cx="3056414" cy="468630"/>
          </a:xfrm>
          <a:prstGeom prst="rect">
            <a:avLst/>
          </a:prstGeom>
          <a:noFill/>
          <a:ln w="9525">
            <a:noFill/>
            <a:miter lim="800000"/>
            <a:headEnd/>
            <a:tailEnd/>
          </a:ln>
          <a:effectLst/>
        </p:spPr>
        <p:txBody>
          <a:bodyPr vert="horz" wrap="square" lIns="93854" tIns="46927" rIns="93854" bIns="46927" numCol="1" anchor="b" anchorCtr="0" compatLnSpc="1">
            <a:prstTxWarp prst="textNoShape">
              <a:avLst/>
            </a:prstTxWarp>
          </a:bodyPr>
          <a:lstStyle>
            <a:lvl1pPr eaLnBrk="0" hangingPunct="0">
              <a:defRPr sz="1200" smtClean="0">
                <a:latin typeface="Arial" charset="0"/>
                <a:cs typeface="Arial" charset="0"/>
              </a:defRPr>
            </a:lvl1pPr>
          </a:lstStyle>
          <a:p>
            <a:pPr>
              <a:defRPr/>
            </a:pPr>
            <a:endParaRPr lang="es-ES"/>
          </a:p>
        </p:txBody>
      </p:sp>
      <p:sp>
        <p:nvSpPr>
          <p:cNvPr id="64519" name="Rectangle 7"/>
          <p:cNvSpPr>
            <a:spLocks noGrp="1" noChangeArrowheads="1"/>
          </p:cNvSpPr>
          <p:nvPr>
            <p:ph type="sldNum" sz="quarter" idx="5"/>
          </p:nvPr>
        </p:nvSpPr>
        <p:spPr bwMode="auto">
          <a:xfrm>
            <a:off x="3995217" y="8902343"/>
            <a:ext cx="3056414" cy="468630"/>
          </a:xfrm>
          <a:prstGeom prst="rect">
            <a:avLst/>
          </a:prstGeom>
          <a:noFill/>
          <a:ln w="9525">
            <a:noFill/>
            <a:miter lim="800000"/>
            <a:headEnd/>
            <a:tailEnd/>
          </a:ln>
          <a:effectLst/>
        </p:spPr>
        <p:txBody>
          <a:bodyPr vert="horz" wrap="square" lIns="93854" tIns="46927" rIns="93854" bIns="46927" numCol="1" anchor="b" anchorCtr="0" compatLnSpc="1">
            <a:prstTxWarp prst="textNoShape">
              <a:avLst/>
            </a:prstTxWarp>
          </a:bodyPr>
          <a:lstStyle>
            <a:lvl1pPr algn="r" eaLnBrk="0" hangingPunct="0">
              <a:defRPr sz="1200" smtClean="0">
                <a:latin typeface="Arial" charset="0"/>
                <a:cs typeface="Arial" charset="0"/>
              </a:defRPr>
            </a:lvl1pPr>
          </a:lstStyle>
          <a:p>
            <a:pPr>
              <a:defRPr/>
            </a:pPr>
            <a:fld id="{413B2F5A-E65F-4691-99AF-08478FDE12F0}" type="slidenum">
              <a:rPr lang="es-ES"/>
              <a:pPr>
                <a:defRPr/>
              </a:pPr>
              <a:t>‹Nº›</a:t>
            </a:fld>
            <a:endParaRPr lang="es-ES"/>
          </a:p>
        </p:txBody>
      </p:sp>
    </p:spTree>
    <p:extLst>
      <p:ext uri="{BB962C8B-B14F-4D97-AF65-F5344CB8AC3E}">
        <p14:creationId xmlns:p14="http://schemas.microsoft.com/office/powerpoint/2010/main" val="34489456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Arial" charset="0"/>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Arial" charset="0"/>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2</a:t>
            </a:fld>
            <a:endParaRPr lang="es-ES"/>
          </a:p>
        </p:txBody>
      </p:sp>
    </p:spTree>
    <p:extLst>
      <p:ext uri="{BB962C8B-B14F-4D97-AF65-F5344CB8AC3E}">
        <p14:creationId xmlns:p14="http://schemas.microsoft.com/office/powerpoint/2010/main" val="2515870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3</a:t>
            </a:fld>
            <a:endParaRPr lang="es-ES"/>
          </a:p>
        </p:txBody>
      </p:sp>
    </p:spTree>
    <p:extLst>
      <p:ext uri="{BB962C8B-B14F-4D97-AF65-F5344CB8AC3E}">
        <p14:creationId xmlns:p14="http://schemas.microsoft.com/office/powerpoint/2010/main" val="315568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CO"/>
          </a:p>
        </p:txBody>
      </p:sp>
      <p:sp>
        <p:nvSpPr>
          <p:cNvPr id="4" name="3 Marcador de número de diapositiva"/>
          <p:cNvSpPr>
            <a:spLocks noGrp="1"/>
          </p:cNvSpPr>
          <p:nvPr>
            <p:ph type="sldNum" sz="quarter" idx="10"/>
          </p:nvPr>
        </p:nvSpPr>
        <p:spPr/>
        <p:txBody>
          <a:bodyPr/>
          <a:lstStyle/>
          <a:p>
            <a:pPr>
              <a:defRPr/>
            </a:pPr>
            <a:fld id="{413B2F5A-E65F-4691-99AF-08478FDE12F0}" type="slidenum">
              <a:rPr lang="es-ES" smtClean="0"/>
              <a:pPr>
                <a:defRPr/>
              </a:pPr>
              <a:t>11</a:t>
            </a:fld>
            <a:endParaRPr lang="es-ES"/>
          </a:p>
        </p:txBody>
      </p:sp>
    </p:spTree>
    <p:extLst>
      <p:ext uri="{BB962C8B-B14F-4D97-AF65-F5344CB8AC3E}">
        <p14:creationId xmlns:p14="http://schemas.microsoft.com/office/powerpoint/2010/main" val="4008855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7"/>
          <p:cNvGrpSpPr>
            <a:grpSpLocks/>
          </p:cNvGrpSpPr>
          <p:nvPr/>
        </p:nvGrpSpPr>
        <p:grpSpPr bwMode="auto">
          <a:xfrm>
            <a:off x="228600" y="2889250"/>
            <a:ext cx="8610600" cy="201613"/>
            <a:chOff x="144" y="1680"/>
            <a:chExt cx="5424" cy="144"/>
          </a:xfrm>
        </p:grpSpPr>
        <p:sp>
          <p:nvSpPr>
            <p:cNvPr id="5" name="Rectangle 8"/>
            <p:cNvSpPr>
              <a:spLocks noChangeArrowheads="1"/>
            </p:cNvSpPr>
            <p:nvPr userDrawn="1"/>
          </p:nvSpPr>
          <p:spPr bwMode="auto">
            <a:xfrm>
              <a:off x="144" y="1680"/>
              <a:ext cx="1808" cy="144"/>
            </a:xfrm>
            <a:prstGeom prst="rect">
              <a:avLst/>
            </a:prstGeom>
            <a:solidFill>
              <a:schemeClr val="bg2"/>
            </a:solidFill>
            <a:ln w="9525">
              <a:noFill/>
              <a:miter lim="800000"/>
              <a:headEnd/>
              <a:tailEnd/>
            </a:ln>
            <a:effectLst/>
          </p:spPr>
          <p:txBody>
            <a:bodyPr wrap="none" anchor="ctr"/>
            <a:lstStyle/>
            <a:p>
              <a:pPr>
                <a:defRPr/>
              </a:pPr>
              <a:endParaRPr lang="es-CO">
                <a:cs typeface="Arial" charset="0"/>
              </a:endParaRPr>
            </a:p>
          </p:txBody>
        </p:sp>
        <p:sp>
          <p:nvSpPr>
            <p:cNvPr id="6" name="Rectangle 9"/>
            <p:cNvSpPr>
              <a:spLocks noChangeArrowheads="1"/>
            </p:cNvSpPr>
            <p:nvPr userDrawn="1"/>
          </p:nvSpPr>
          <p:spPr bwMode="auto">
            <a:xfrm>
              <a:off x="1952" y="1680"/>
              <a:ext cx="1808" cy="144"/>
            </a:xfrm>
            <a:prstGeom prst="rect">
              <a:avLst/>
            </a:prstGeom>
            <a:solidFill>
              <a:schemeClr val="accent1"/>
            </a:solidFill>
            <a:ln w="9525">
              <a:noFill/>
              <a:miter lim="800000"/>
              <a:headEnd/>
              <a:tailEnd/>
            </a:ln>
            <a:effectLst/>
          </p:spPr>
          <p:txBody>
            <a:bodyPr wrap="none" anchor="ctr"/>
            <a:lstStyle/>
            <a:p>
              <a:pPr>
                <a:defRPr/>
              </a:pPr>
              <a:endParaRPr lang="es-CO">
                <a:cs typeface="Arial" charset="0"/>
              </a:endParaRPr>
            </a:p>
          </p:txBody>
        </p:sp>
        <p:sp>
          <p:nvSpPr>
            <p:cNvPr id="7" name="Rectangle 10"/>
            <p:cNvSpPr>
              <a:spLocks noChangeArrowheads="1"/>
            </p:cNvSpPr>
            <p:nvPr userDrawn="1"/>
          </p:nvSpPr>
          <p:spPr bwMode="auto">
            <a:xfrm>
              <a:off x="3760" y="1680"/>
              <a:ext cx="1808" cy="144"/>
            </a:xfrm>
            <a:prstGeom prst="rect">
              <a:avLst/>
            </a:prstGeom>
            <a:solidFill>
              <a:schemeClr val="tx2"/>
            </a:solidFill>
            <a:ln w="9525">
              <a:noFill/>
              <a:miter lim="800000"/>
              <a:headEnd/>
              <a:tailEnd/>
            </a:ln>
            <a:effectLst/>
          </p:spPr>
          <p:txBody>
            <a:bodyPr wrap="none" anchor="ctr"/>
            <a:lstStyle/>
            <a:p>
              <a:pPr>
                <a:defRPr/>
              </a:pPr>
              <a:endParaRPr lang="es-CO">
                <a:cs typeface="Arial" charset="0"/>
              </a:endParaRPr>
            </a:p>
          </p:txBody>
        </p:sp>
      </p:grpSp>
      <p:sp>
        <p:nvSpPr>
          <p:cNvPr id="41986" name="Rectangle 2"/>
          <p:cNvSpPr>
            <a:spLocks noGrp="1" noChangeArrowheads="1"/>
          </p:cNvSpPr>
          <p:nvPr>
            <p:ph type="ctrTitle"/>
          </p:nvPr>
        </p:nvSpPr>
        <p:spPr>
          <a:xfrm>
            <a:off x="685800" y="685800"/>
            <a:ext cx="7772400" cy="2127250"/>
          </a:xfrm>
        </p:spPr>
        <p:txBody>
          <a:bodyPr/>
          <a:lstStyle>
            <a:lvl1pPr algn="ctr">
              <a:defRPr sz="5800"/>
            </a:lvl1pPr>
          </a:lstStyle>
          <a:p>
            <a:r>
              <a:rPr lang="es-ES"/>
              <a:t>Haga clic para cambiar el estilo de título	</a:t>
            </a:r>
          </a:p>
        </p:txBody>
      </p:sp>
      <p:sp>
        <p:nvSpPr>
          <p:cNvPr id="41987"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r>
              <a:rPr lang="es-ES"/>
              <a:t>Haga clic para modificar el estilo de subtítulo del patrón</a:t>
            </a:r>
          </a:p>
        </p:txBody>
      </p:sp>
      <p:sp>
        <p:nvSpPr>
          <p:cNvPr id="8" name="Rectangle 4"/>
          <p:cNvSpPr>
            <a:spLocks noGrp="1" noChangeArrowheads="1"/>
          </p:cNvSpPr>
          <p:nvPr>
            <p:ph type="dt" sz="half" idx="10"/>
          </p:nvPr>
        </p:nvSpPr>
        <p:spPr/>
        <p:txBody>
          <a:bodyPr/>
          <a:lstStyle>
            <a:lvl1pPr>
              <a:defRPr smtClean="0"/>
            </a:lvl1pPr>
          </a:lstStyle>
          <a:p>
            <a:pPr>
              <a:defRPr/>
            </a:pPr>
            <a:fld id="{E551829E-9066-4543-AD08-0915C02243C6}" type="datetime10">
              <a:rPr lang="es-ES" smtClean="0"/>
              <a:pPr>
                <a:defRPr/>
              </a:pPr>
              <a:t>13:26</a:t>
            </a:fld>
            <a:endParaRPr lang="es-ES"/>
          </a:p>
        </p:txBody>
      </p:sp>
      <p:sp>
        <p:nvSpPr>
          <p:cNvPr id="9" name="Rectangle 5"/>
          <p:cNvSpPr>
            <a:spLocks noGrp="1" noChangeArrowheads="1"/>
          </p:cNvSpPr>
          <p:nvPr>
            <p:ph type="ftr" sz="quarter" idx="11"/>
          </p:nvPr>
        </p:nvSpPr>
        <p:spPr/>
        <p:txBody>
          <a:bodyPr/>
          <a:lstStyle>
            <a:lvl1pPr>
              <a:defRPr smtClean="0"/>
            </a:lvl1pPr>
          </a:lstStyle>
          <a:p>
            <a:pPr>
              <a:defRPr/>
            </a:pPr>
            <a:r>
              <a:rPr lang="es-CO"/>
              <a:t>Capítulo III: Liquidación de Nómina y Prestaciones Sociales</a:t>
            </a:r>
            <a:endParaRPr lang="es-ES"/>
          </a:p>
        </p:txBody>
      </p:sp>
      <p:sp>
        <p:nvSpPr>
          <p:cNvPr id="10" name="Rectangle 6"/>
          <p:cNvSpPr>
            <a:spLocks noGrp="1" noChangeArrowheads="1"/>
          </p:cNvSpPr>
          <p:nvPr>
            <p:ph type="sldNum" sz="quarter" idx="12"/>
          </p:nvPr>
        </p:nvSpPr>
        <p:spPr/>
        <p:txBody>
          <a:bodyPr/>
          <a:lstStyle>
            <a:lvl1pPr>
              <a:defRPr smtClean="0"/>
            </a:lvl1pPr>
          </a:lstStyle>
          <a:p>
            <a:pPr>
              <a:defRPr/>
            </a:pPr>
            <a:fld id="{DC0C4E26-4A1E-4C2A-8F30-EAA2A03FAE41}"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Rectangle 4"/>
          <p:cNvSpPr>
            <a:spLocks noGrp="1" noChangeArrowheads="1"/>
          </p:cNvSpPr>
          <p:nvPr>
            <p:ph type="dt" sz="half" idx="10"/>
          </p:nvPr>
        </p:nvSpPr>
        <p:spPr>
          <a:ln/>
        </p:spPr>
        <p:txBody>
          <a:bodyPr/>
          <a:lstStyle>
            <a:lvl1pPr>
              <a:defRPr/>
            </a:lvl1pPr>
          </a:lstStyle>
          <a:p>
            <a:pPr>
              <a:defRPr/>
            </a:pPr>
            <a:fld id="{DA29AE77-11E5-4CDB-BC0A-918DB80C9237}" type="datetime10">
              <a:rPr lang="es-ES" smtClean="0"/>
              <a:pPr>
                <a:defRPr/>
              </a:pPr>
              <a:t>13:26</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5BAF7B42-87EE-4B58-9AE7-44347D859481}" type="slidenum">
              <a:rPr lang="es-ES"/>
              <a:pPr>
                <a:defRPr/>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Rectangle 4"/>
          <p:cNvSpPr>
            <a:spLocks noGrp="1" noChangeArrowheads="1"/>
          </p:cNvSpPr>
          <p:nvPr>
            <p:ph type="dt" sz="half" idx="10"/>
          </p:nvPr>
        </p:nvSpPr>
        <p:spPr>
          <a:ln/>
        </p:spPr>
        <p:txBody>
          <a:bodyPr/>
          <a:lstStyle>
            <a:lvl1pPr>
              <a:defRPr/>
            </a:lvl1pPr>
          </a:lstStyle>
          <a:p>
            <a:pPr>
              <a:defRPr/>
            </a:pPr>
            <a:fld id="{DC050751-3279-4529-9C40-0E7A3D1537BE}" type="datetime10">
              <a:rPr lang="es-ES" smtClean="0"/>
              <a:pPr>
                <a:defRPr/>
              </a:pPr>
              <a:t>13:26</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35BBADEC-F8AE-41EC-B91C-0FC989FC908F}" type="slidenum">
              <a:rPr lang="es-ES"/>
              <a:pPr>
                <a:defRPr/>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Rectangle 4"/>
          <p:cNvSpPr>
            <a:spLocks noGrp="1" noChangeArrowheads="1"/>
          </p:cNvSpPr>
          <p:nvPr>
            <p:ph type="dt" sz="half" idx="10"/>
          </p:nvPr>
        </p:nvSpPr>
        <p:spPr>
          <a:ln/>
        </p:spPr>
        <p:txBody>
          <a:bodyPr/>
          <a:lstStyle>
            <a:lvl1pPr>
              <a:defRPr/>
            </a:lvl1pPr>
          </a:lstStyle>
          <a:p>
            <a:pPr>
              <a:defRPr/>
            </a:pPr>
            <a:fld id="{4948928A-F11D-432C-91FD-D9B5DE503C15}" type="datetime10">
              <a:rPr lang="es-ES" smtClean="0"/>
              <a:pPr>
                <a:defRPr/>
              </a:pPr>
              <a:t>13:26</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045B23F5-FAA9-4DF3-95EE-4475CA88447F}" type="slidenum">
              <a:rPr lang="es-ES"/>
              <a:pPr>
                <a:defRPr/>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O"/>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472F65C7-EC7B-45BB-A2BD-DDBED53F624C}" type="datetime10">
              <a:rPr lang="es-ES" smtClean="0"/>
              <a:pPr>
                <a:defRPr/>
              </a:pPr>
              <a:t>13:26</a:t>
            </a:fld>
            <a:endParaRPr lang="es-ES"/>
          </a:p>
        </p:txBody>
      </p:sp>
      <p:sp>
        <p:nvSpPr>
          <p:cNvPr id="5"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6" name="Rectangle 6"/>
          <p:cNvSpPr>
            <a:spLocks noGrp="1" noChangeArrowheads="1"/>
          </p:cNvSpPr>
          <p:nvPr>
            <p:ph type="sldNum" sz="quarter" idx="12"/>
          </p:nvPr>
        </p:nvSpPr>
        <p:spPr>
          <a:ln/>
        </p:spPr>
        <p:txBody>
          <a:bodyPr/>
          <a:lstStyle>
            <a:lvl1pPr>
              <a:defRPr/>
            </a:lvl1pPr>
          </a:lstStyle>
          <a:p>
            <a:pPr>
              <a:defRPr/>
            </a:pPr>
            <a:fld id="{A346EB40-8B74-4D96-A722-268960163CF3}" type="slidenum">
              <a:rPr lang="es-ES"/>
              <a:pPr>
                <a:defRPr/>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Rectangle 4"/>
          <p:cNvSpPr>
            <a:spLocks noGrp="1" noChangeArrowheads="1"/>
          </p:cNvSpPr>
          <p:nvPr>
            <p:ph type="dt" sz="half" idx="10"/>
          </p:nvPr>
        </p:nvSpPr>
        <p:spPr>
          <a:ln/>
        </p:spPr>
        <p:txBody>
          <a:bodyPr/>
          <a:lstStyle>
            <a:lvl1pPr>
              <a:defRPr/>
            </a:lvl1pPr>
          </a:lstStyle>
          <a:p>
            <a:pPr>
              <a:defRPr/>
            </a:pPr>
            <a:fld id="{F3F15F22-49BB-44E1-8BAA-FA9F6C863715}" type="datetime10">
              <a:rPr lang="es-ES" smtClean="0"/>
              <a:pPr>
                <a:defRPr/>
              </a:pPr>
              <a:t>13:26</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F5FC5DC6-AF7A-41FB-B01C-895ECBF7E191}" type="slidenum">
              <a:rPr lang="es-ES"/>
              <a:pPr>
                <a:defRPr/>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Rectangle 4"/>
          <p:cNvSpPr>
            <a:spLocks noGrp="1" noChangeArrowheads="1"/>
          </p:cNvSpPr>
          <p:nvPr>
            <p:ph type="dt" sz="half" idx="10"/>
          </p:nvPr>
        </p:nvSpPr>
        <p:spPr>
          <a:ln/>
        </p:spPr>
        <p:txBody>
          <a:bodyPr/>
          <a:lstStyle>
            <a:lvl1pPr>
              <a:defRPr/>
            </a:lvl1pPr>
          </a:lstStyle>
          <a:p>
            <a:pPr>
              <a:defRPr/>
            </a:pPr>
            <a:fld id="{88E3D3C0-1348-47DA-9C9C-EB7C0A57EFC4}" type="datetime10">
              <a:rPr lang="es-ES" smtClean="0"/>
              <a:pPr>
                <a:defRPr/>
              </a:pPr>
              <a:t>13:26</a:t>
            </a:fld>
            <a:endParaRPr lang="es-ES"/>
          </a:p>
        </p:txBody>
      </p:sp>
      <p:sp>
        <p:nvSpPr>
          <p:cNvPr id="8"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9" name="Rectangle 6"/>
          <p:cNvSpPr>
            <a:spLocks noGrp="1" noChangeArrowheads="1"/>
          </p:cNvSpPr>
          <p:nvPr>
            <p:ph type="sldNum" sz="quarter" idx="12"/>
          </p:nvPr>
        </p:nvSpPr>
        <p:spPr>
          <a:ln/>
        </p:spPr>
        <p:txBody>
          <a:bodyPr/>
          <a:lstStyle>
            <a:lvl1pPr>
              <a:defRPr/>
            </a:lvl1pPr>
          </a:lstStyle>
          <a:p>
            <a:pPr>
              <a:defRPr/>
            </a:pPr>
            <a:fld id="{B27F4913-5BB3-445B-B870-A0597A8A0F69}" type="slidenum">
              <a:rPr lang="es-ES"/>
              <a:pPr>
                <a:defRPr/>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O"/>
          </a:p>
        </p:txBody>
      </p:sp>
      <p:sp>
        <p:nvSpPr>
          <p:cNvPr id="3" name="Rectangle 4"/>
          <p:cNvSpPr>
            <a:spLocks noGrp="1" noChangeArrowheads="1"/>
          </p:cNvSpPr>
          <p:nvPr>
            <p:ph type="dt" sz="half" idx="10"/>
          </p:nvPr>
        </p:nvSpPr>
        <p:spPr>
          <a:ln/>
        </p:spPr>
        <p:txBody>
          <a:bodyPr/>
          <a:lstStyle>
            <a:lvl1pPr>
              <a:defRPr/>
            </a:lvl1pPr>
          </a:lstStyle>
          <a:p>
            <a:pPr>
              <a:defRPr/>
            </a:pPr>
            <a:fld id="{0F00BEAB-0EAA-4B55-9748-91D8C10C7765}" type="datetime10">
              <a:rPr lang="es-ES" smtClean="0"/>
              <a:pPr>
                <a:defRPr/>
              </a:pPr>
              <a:t>13:26</a:t>
            </a:fld>
            <a:endParaRPr lang="es-ES"/>
          </a:p>
        </p:txBody>
      </p:sp>
      <p:sp>
        <p:nvSpPr>
          <p:cNvPr id="4"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5" name="Rectangle 6"/>
          <p:cNvSpPr>
            <a:spLocks noGrp="1" noChangeArrowheads="1"/>
          </p:cNvSpPr>
          <p:nvPr>
            <p:ph type="sldNum" sz="quarter" idx="12"/>
          </p:nvPr>
        </p:nvSpPr>
        <p:spPr>
          <a:ln/>
        </p:spPr>
        <p:txBody>
          <a:bodyPr/>
          <a:lstStyle>
            <a:lvl1pPr>
              <a:defRPr/>
            </a:lvl1pPr>
          </a:lstStyle>
          <a:p>
            <a:pPr>
              <a:defRPr/>
            </a:pPr>
            <a:fld id="{05666BDD-810C-4A60-B45D-703718102780}" type="slidenum">
              <a:rPr lang="es-ES"/>
              <a:pPr>
                <a:defRPr/>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0586DCD-1C0F-474A-9DDF-4EBE7FA18AE2}" type="datetime10">
              <a:rPr lang="es-ES" smtClean="0"/>
              <a:pPr>
                <a:defRPr/>
              </a:pPr>
              <a:t>13:26</a:t>
            </a:fld>
            <a:endParaRPr lang="es-ES"/>
          </a:p>
        </p:txBody>
      </p:sp>
      <p:sp>
        <p:nvSpPr>
          <p:cNvPr id="3"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4" name="Rectangle 6"/>
          <p:cNvSpPr>
            <a:spLocks noGrp="1" noChangeArrowheads="1"/>
          </p:cNvSpPr>
          <p:nvPr>
            <p:ph type="sldNum" sz="quarter" idx="12"/>
          </p:nvPr>
        </p:nvSpPr>
        <p:spPr>
          <a:ln/>
        </p:spPr>
        <p:txBody>
          <a:bodyPr/>
          <a:lstStyle>
            <a:lvl1pPr>
              <a:defRPr/>
            </a:lvl1pPr>
          </a:lstStyle>
          <a:p>
            <a:pPr>
              <a:defRPr/>
            </a:pPr>
            <a:fld id="{248C33B7-7698-4D72-83D2-FEE6C3D005C4}" type="slidenum">
              <a:rPr lang="es-ES"/>
              <a:pPr>
                <a:defRPr/>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FDEFBAC7-CB06-45D7-AF0F-BB9B2AFC747B}" type="datetime10">
              <a:rPr lang="es-ES" smtClean="0"/>
              <a:pPr>
                <a:defRPr/>
              </a:pPr>
              <a:t>13:26</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BC2530EB-5E63-4D2F-AF7A-4A3D4065AF0E}" type="slidenum">
              <a:rPr lang="es-ES"/>
              <a:pPr>
                <a:defRPr/>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F7A8B49E-3EBC-47C0-BB17-F55039F79EA4}" type="datetime10">
              <a:rPr lang="es-ES" smtClean="0"/>
              <a:pPr>
                <a:defRPr/>
              </a:pPr>
              <a:t>13:26</a:t>
            </a:fld>
            <a:endParaRPr lang="es-ES"/>
          </a:p>
        </p:txBody>
      </p:sp>
      <p:sp>
        <p:nvSpPr>
          <p:cNvPr id="6" name="Rectangle 5"/>
          <p:cNvSpPr>
            <a:spLocks noGrp="1" noChangeArrowheads="1"/>
          </p:cNvSpPr>
          <p:nvPr>
            <p:ph type="ftr" sz="quarter" idx="11"/>
          </p:nvPr>
        </p:nvSpPr>
        <p:spPr>
          <a:ln/>
        </p:spPr>
        <p:txBody>
          <a:bodyPr/>
          <a:lstStyle>
            <a:lvl1pPr>
              <a:defRPr/>
            </a:lvl1pPr>
          </a:lstStyle>
          <a:p>
            <a:pPr>
              <a:defRPr/>
            </a:pPr>
            <a:r>
              <a:rPr lang="es-CO"/>
              <a:t>Capítulo III: Liquidación de Nómina y Prestaciones Sociales</a:t>
            </a: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5A847B36-03D0-4F09-B570-352CC94E4464}" type="slidenum">
              <a:rPr lang="es-ES"/>
              <a:pPr>
                <a:defRPr/>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096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cs typeface="Arial" charset="0"/>
              </a:defRPr>
            </a:lvl1pPr>
          </a:lstStyle>
          <a:p>
            <a:pPr>
              <a:defRPr/>
            </a:pPr>
            <a:fld id="{1FAB7034-3769-42A2-AEA8-DDC92DD30E34}" type="datetime10">
              <a:rPr lang="es-ES" smtClean="0"/>
              <a:pPr>
                <a:defRPr/>
              </a:pPr>
              <a:t>13:26</a:t>
            </a:fld>
            <a:endParaRPr lang="es-ES"/>
          </a:p>
        </p:txBody>
      </p:sp>
      <p:sp>
        <p:nvSpPr>
          <p:cNvPr id="4096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smtClean="0">
                <a:cs typeface="Arial" charset="0"/>
              </a:defRPr>
            </a:lvl1pPr>
          </a:lstStyle>
          <a:p>
            <a:pPr>
              <a:defRPr/>
            </a:pPr>
            <a:r>
              <a:rPr lang="es-CO"/>
              <a:t>Capítulo III: Liquidación de Nómina y Prestaciones Sociales</a:t>
            </a:r>
            <a:endParaRPr lang="es-ES"/>
          </a:p>
        </p:txBody>
      </p:sp>
      <p:sp>
        <p:nvSpPr>
          <p:cNvPr id="4096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cs typeface="Arial" charset="0"/>
              </a:defRPr>
            </a:lvl1pPr>
          </a:lstStyle>
          <a:p>
            <a:pPr>
              <a:defRPr/>
            </a:pPr>
            <a:fld id="{ADE2DA92-8B1D-4988-8CE5-AF2E43F13FC8}" type="slidenum">
              <a:rPr lang="es-ES"/>
              <a:pPr>
                <a:defRPr/>
              </a:pPr>
              <a:t>‹Nº›</a:t>
            </a:fld>
            <a:endParaRPr lang="es-ES"/>
          </a:p>
        </p:txBody>
      </p:sp>
      <p:sp>
        <p:nvSpPr>
          <p:cNvPr id="40967" name="Rectangle 7"/>
          <p:cNvSpPr>
            <a:spLocks noChangeArrowheads="1"/>
          </p:cNvSpPr>
          <p:nvPr/>
        </p:nvSpPr>
        <p:spPr bwMode="auto">
          <a:xfrm>
            <a:off x="0" y="0"/>
            <a:ext cx="228600" cy="2286000"/>
          </a:xfrm>
          <a:prstGeom prst="rect">
            <a:avLst/>
          </a:prstGeom>
          <a:solidFill>
            <a:schemeClr val="bg2"/>
          </a:solidFill>
          <a:ln w="9525">
            <a:noFill/>
            <a:miter lim="800000"/>
            <a:headEnd/>
            <a:tailEnd/>
          </a:ln>
          <a:effectLst/>
        </p:spPr>
        <p:txBody>
          <a:bodyPr wrap="none" anchor="ctr"/>
          <a:lstStyle/>
          <a:p>
            <a:pPr algn="ctr">
              <a:defRPr/>
            </a:pPr>
            <a:endParaRPr lang="es-CO" sz="2400">
              <a:latin typeface="Times New Roman" pitchFamily="18" charset="0"/>
              <a:cs typeface="Arial" charset="0"/>
            </a:endParaRPr>
          </a:p>
        </p:txBody>
      </p:sp>
      <p:sp>
        <p:nvSpPr>
          <p:cNvPr id="40968" name="Line 8"/>
          <p:cNvSpPr>
            <a:spLocks noChangeShapeType="1"/>
          </p:cNvSpPr>
          <p:nvPr/>
        </p:nvSpPr>
        <p:spPr bwMode="auto">
          <a:xfrm>
            <a:off x="457200" y="1447800"/>
            <a:ext cx="8077200" cy="0"/>
          </a:xfrm>
          <a:prstGeom prst="line">
            <a:avLst/>
          </a:prstGeom>
          <a:noFill/>
          <a:ln w="19050">
            <a:solidFill>
              <a:schemeClr val="tx2"/>
            </a:solidFill>
            <a:round/>
            <a:headEnd/>
            <a:tailEnd/>
          </a:ln>
          <a:effectLst/>
        </p:spPr>
        <p:txBody>
          <a:bodyPr/>
          <a:lstStyle/>
          <a:p>
            <a:pPr>
              <a:defRPr/>
            </a:pPr>
            <a:endParaRPr lang="es-CO">
              <a:cs typeface="Arial" charset="0"/>
            </a:endParaRPr>
          </a:p>
        </p:txBody>
      </p:sp>
      <p:sp>
        <p:nvSpPr>
          <p:cNvPr id="40969"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a:effectLst/>
        </p:spPr>
        <p:txBody>
          <a:bodyPr wrap="none" anchor="ctr"/>
          <a:lstStyle/>
          <a:p>
            <a:pPr algn="ctr">
              <a:defRPr/>
            </a:pPr>
            <a:endParaRPr lang="es-CO" sz="2400">
              <a:latin typeface="Times New Roman" pitchFamily="18" charset="0"/>
              <a:cs typeface="Arial" charset="0"/>
            </a:endParaRPr>
          </a:p>
        </p:txBody>
      </p:sp>
      <p:sp>
        <p:nvSpPr>
          <p:cNvPr id="40970"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a:effectLst/>
        </p:spPr>
        <p:txBody>
          <a:bodyPr wrap="none" anchor="ctr"/>
          <a:lstStyle/>
          <a:p>
            <a:pPr algn="ctr">
              <a:defRPr/>
            </a:pPr>
            <a:endParaRPr lang="es-CO" sz="2400">
              <a:latin typeface="Times New Roman" pitchFamily="18" charset="0"/>
              <a:cs typeface="Arial" charset="0"/>
            </a:endParaRPr>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itchFamily="18" charset="0"/>
          <a:cs typeface="Arial" charset="0"/>
        </a:defRPr>
      </a:lvl2pPr>
      <a:lvl3pPr algn="l" rtl="0" eaLnBrk="0" fontAlgn="base" hangingPunct="0">
        <a:spcBef>
          <a:spcPct val="0"/>
        </a:spcBef>
        <a:spcAft>
          <a:spcPct val="0"/>
        </a:spcAft>
        <a:defRPr sz="4400">
          <a:solidFill>
            <a:schemeClr val="tx2"/>
          </a:solidFill>
          <a:latin typeface="Garamond" pitchFamily="18" charset="0"/>
          <a:cs typeface="Arial" charset="0"/>
        </a:defRPr>
      </a:lvl3pPr>
      <a:lvl4pPr algn="l" rtl="0" eaLnBrk="0" fontAlgn="base" hangingPunct="0">
        <a:spcBef>
          <a:spcPct val="0"/>
        </a:spcBef>
        <a:spcAft>
          <a:spcPct val="0"/>
        </a:spcAft>
        <a:defRPr sz="4400">
          <a:solidFill>
            <a:schemeClr val="tx2"/>
          </a:solidFill>
          <a:latin typeface="Garamond" pitchFamily="18" charset="0"/>
          <a:cs typeface="Arial" charset="0"/>
        </a:defRPr>
      </a:lvl4pPr>
      <a:lvl5pPr algn="l" rtl="0" eaLnBrk="0" fontAlgn="base" hangingPunct="0">
        <a:spcBef>
          <a:spcPct val="0"/>
        </a:spcBef>
        <a:spcAft>
          <a:spcPct val="0"/>
        </a:spcAft>
        <a:defRPr sz="4400">
          <a:solidFill>
            <a:schemeClr val="tx2"/>
          </a:solidFill>
          <a:latin typeface="Garamond" pitchFamily="18" charset="0"/>
          <a:cs typeface="Arial" charset="0"/>
        </a:defRPr>
      </a:lvl5pPr>
      <a:lvl6pPr marL="457200" algn="l" rtl="0" fontAlgn="base">
        <a:spcBef>
          <a:spcPct val="0"/>
        </a:spcBef>
        <a:spcAft>
          <a:spcPct val="0"/>
        </a:spcAft>
        <a:defRPr sz="4400">
          <a:solidFill>
            <a:schemeClr val="tx2"/>
          </a:solidFill>
          <a:latin typeface="Garamond" pitchFamily="18" charset="0"/>
          <a:cs typeface="Arial" charset="0"/>
        </a:defRPr>
      </a:lvl6pPr>
      <a:lvl7pPr marL="914400" algn="l" rtl="0" fontAlgn="base">
        <a:spcBef>
          <a:spcPct val="0"/>
        </a:spcBef>
        <a:spcAft>
          <a:spcPct val="0"/>
        </a:spcAft>
        <a:defRPr sz="4400">
          <a:solidFill>
            <a:schemeClr val="tx2"/>
          </a:solidFill>
          <a:latin typeface="Garamond" pitchFamily="18" charset="0"/>
          <a:cs typeface="Arial" charset="0"/>
        </a:defRPr>
      </a:lvl7pPr>
      <a:lvl8pPr marL="1371600" algn="l" rtl="0" fontAlgn="base">
        <a:spcBef>
          <a:spcPct val="0"/>
        </a:spcBef>
        <a:spcAft>
          <a:spcPct val="0"/>
        </a:spcAft>
        <a:defRPr sz="4400">
          <a:solidFill>
            <a:schemeClr val="tx2"/>
          </a:solidFill>
          <a:latin typeface="Garamond" pitchFamily="18" charset="0"/>
          <a:cs typeface="Arial" charset="0"/>
        </a:defRPr>
      </a:lvl8pPr>
      <a:lvl9pPr marL="1828800" algn="l" rtl="0" fontAlgn="base">
        <a:spcBef>
          <a:spcPct val="0"/>
        </a:spcBef>
        <a:spcAft>
          <a:spcPct val="0"/>
        </a:spcAft>
        <a:defRPr sz="44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Wingdings" pitchFamily="2" charset="2"/>
        <a:buChar char="p"/>
        <a:defRPr sz="2000">
          <a:solidFill>
            <a:schemeClr val="tx1"/>
          </a:solidFill>
          <a:latin typeface="+mn-lt"/>
          <a:cs typeface="+mn-cs"/>
        </a:defRPr>
      </a:lvl3pPr>
      <a:lvl4pPr marL="16002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cs typeface="+mn-cs"/>
        </a:defRPr>
      </a:lvl4pPr>
      <a:lvl5pPr marL="2057400" indent="-228600" algn="l" rtl="0" eaLnBrk="0" fontAlgn="base" hangingPunct="0">
        <a:spcBef>
          <a:spcPct val="20000"/>
        </a:spcBef>
        <a:spcAft>
          <a:spcPct val="0"/>
        </a:spcAft>
        <a:buClr>
          <a:schemeClr val="tx2"/>
        </a:buClr>
        <a:buSzPct val="80000"/>
        <a:buFont typeface="Wingdings" pitchFamily="2" charset="2"/>
        <a:buChar char="§"/>
        <a:defRPr>
          <a:solidFill>
            <a:schemeClr val="tx1"/>
          </a:solidFill>
          <a:latin typeface="+mn-lt"/>
          <a:cs typeface="+mn-cs"/>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ctrTitle"/>
          </p:nvPr>
        </p:nvSpPr>
        <p:spPr/>
        <p:txBody>
          <a:bodyPr/>
          <a:lstStyle/>
          <a:p>
            <a:pPr lvl="0"/>
            <a:r>
              <a:rPr lang="es-ES" sz="3200" b="1" dirty="0">
                <a:solidFill>
                  <a:schemeClr val="bg2"/>
                </a:solidFill>
                <a:latin typeface="Verdana" pitchFamily="34" charset="0"/>
                <a:cs typeface="Tahoma" pitchFamily="34" charset="0"/>
              </a:rPr>
              <a:t>TI EN LAS ORGANIZACIONES</a:t>
            </a:r>
            <a:endParaRPr lang="es-CO" sz="3200" dirty="0">
              <a:solidFill>
                <a:schemeClr val="bg2"/>
              </a:solidFill>
            </a:endParaRPr>
          </a:p>
        </p:txBody>
      </p:sp>
      <p:sp>
        <p:nvSpPr>
          <p:cNvPr id="32770" name="Rectangle 2"/>
          <p:cNvSpPr>
            <a:spLocks noChangeArrowheads="1"/>
          </p:cNvSpPr>
          <p:nvPr/>
        </p:nvSpPr>
        <p:spPr bwMode="auto">
          <a:xfrm>
            <a:off x="1357290" y="3929066"/>
            <a:ext cx="6215106"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s-CO" sz="2800" dirty="0">
                <a:solidFill>
                  <a:schemeClr val="bg2"/>
                </a:solidFill>
                <a:latin typeface="Arial" pitchFamily="34" charset="0"/>
              </a:rPr>
              <a:t>Capítulo IV: </a:t>
            </a:r>
            <a:r>
              <a:rPr lang="es-ES" sz="2800" dirty="0">
                <a:solidFill>
                  <a:schemeClr val="bg2"/>
                </a:solidFill>
                <a:latin typeface="Arial" pitchFamily="34" charset="0"/>
              </a:rPr>
              <a:t>Información Financiera</a:t>
            </a:r>
            <a:endParaRPr lang="es-CO" sz="2800" dirty="0">
              <a:solidFill>
                <a:schemeClr val="bg2"/>
              </a:solidFill>
              <a:latin typeface="Arial" pitchFamily="34" charset="0"/>
            </a:endParaRPr>
          </a:p>
          <a:p>
            <a:pPr algn="ctr"/>
            <a:endParaRPr lang="es-CO" sz="2800" dirty="0">
              <a:solidFill>
                <a:schemeClr val="bg2"/>
              </a:solidFill>
              <a:latin typeface="Arial" pitchFamily="34" charset="0"/>
            </a:endParaRPr>
          </a:p>
          <a:p>
            <a:pPr lvl="0" algn="ctr" eaLnBrk="0" hangingPunct="0"/>
            <a:r>
              <a:rPr lang="es-ES" sz="2800" dirty="0">
                <a:cs typeface="Tahoma" pitchFamily="34" charset="0"/>
              </a:rPr>
              <a:t>Gloria Liliana Vélez S. PhD.</a:t>
            </a:r>
          </a:p>
          <a:p>
            <a:pPr lvl="0" algn="ctr" eaLnBrk="0" hangingPunct="0"/>
            <a:r>
              <a:rPr lang="es-ES" sz="2800" dirty="0">
                <a:cs typeface="Tahoma" pitchFamily="34" charset="0"/>
              </a:rPr>
              <a:t>2024-20</a:t>
            </a:r>
            <a:endParaRPr kumimoji="0" lang="es-CO" sz="2800" i="0" u="none" strike="noStrike" cap="none" normalizeH="0" baseline="0" dirty="0">
              <a:ln>
                <a:noFill/>
              </a:ln>
              <a:solidFill>
                <a:schemeClr val="tx1"/>
              </a:solidFill>
              <a:effectLst/>
              <a:latin typeface="Arial" pitchFamily="34" charset="0"/>
              <a:cs typeface="Arial" pitchFamily="34" charset="0"/>
            </a:endParaRPr>
          </a:p>
        </p:txBody>
      </p:sp>
      <p:sp>
        <p:nvSpPr>
          <p:cNvPr id="32771" name="Rectangle 3"/>
          <p:cNvSpPr>
            <a:spLocks noChangeArrowheads="1"/>
          </p:cNvSpPr>
          <p:nvPr/>
        </p:nvSpPr>
        <p:spPr bwMode="auto">
          <a:xfrm>
            <a:off x="-214346" y="578645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pic>
        <p:nvPicPr>
          <p:cNvPr id="43009" name="Picture 1" descr="C:\Users\Christine\Desktop\escudo upb.jpg"/>
          <p:cNvPicPr>
            <a:picLocks noChangeAspect="1" noChangeArrowheads="1"/>
          </p:cNvPicPr>
          <p:nvPr/>
        </p:nvPicPr>
        <p:blipFill>
          <a:blip r:embed="rId2" cstate="print"/>
          <a:srcRect/>
          <a:stretch>
            <a:fillRect/>
          </a:stretch>
        </p:blipFill>
        <p:spPr bwMode="auto">
          <a:xfrm>
            <a:off x="285720" y="3861048"/>
            <a:ext cx="1000125" cy="1047750"/>
          </a:xfrm>
          <a:prstGeom prst="rect">
            <a:avLst/>
          </a:prstGeom>
          <a:noFill/>
        </p:spPr>
      </p:pic>
      <p:pic>
        <p:nvPicPr>
          <p:cNvPr id="43010" name="Picture 2" descr="C:\Users\Christine\Desktop\escudo upb.jpg"/>
          <p:cNvPicPr>
            <a:picLocks noChangeAspect="1" noChangeArrowheads="1"/>
          </p:cNvPicPr>
          <p:nvPr/>
        </p:nvPicPr>
        <p:blipFill>
          <a:blip r:embed="rId2" cstate="print"/>
          <a:srcRect/>
          <a:stretch>
            <a:fillRect/>
          </a:stretch>
        </p:blipFill>
        <p:spPr bwMode="auto">
          <a:xfrm>
            <a:off x="7786710" y="3861048"/>
            <a:ext cx="1000125" cy="1047750"/>
          </a:xfrm>
          <a:prstGeom prst="rect">
            <a:avLst/>
          </a:prstGeom>
          <a:noFill/>
        </p:spPr>
      </p:pic>
    </p:spTree>
    <p:extLst>
      <p:ext uri="{BB962C8B-B14F-4D97-AF65-F5344CB8AC3E}">
        <p14:creationId xmlns:p14="http://schemas.microsoft.com/office/powerpoint/2010/main" val="87972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u="sng" dirty="0"/>
              <a:t>Flujo de información financiera</a:t>
            </a:r>
            <a:endParaRPr lang="es-419" dirty="0"/>
          </a:p>
        </p:txBody>
      </p:sp>
      <p:sp>
        <p:nvSpPr>
          <p:cNvPr id="3" name="Marcador de contenido 2"/>
          <p:cNvSpPr>
            <a:spLocks noGrp="1"/>
          </p:cNvSpPr>
          <p:nvPr>
            <p:ph idx="1"/>
          </p:nvPr>
        </p:nvSpPr>
        <p:spPr/>
        <p:txBody>
          <a:bodyPr/>
          <a:lstStyle/>
          <a:p>
            <a:r>
              <a:rPr lang="es-419" dirty="0"/>
              <a:t>Los resultados de los datos contables producidos por un sistema de información financiera pueden incluir:</a:t>
            </a:r>
          </a:p>
          <a:p>
            <a:pPr lvl="1"/>
            <a:r>
              <a:rPr lang="es-419" dirty="0"/>
              <a:t>– Presupuestos operativos y de capital.</a:t>
            </a:r>
          </a:p>
          <a:p>
            <a:pPr lvl="1"/>
            <a:r>
              <a:rPr lang="es-419" dirty="0"/>
              <a:t>– Informes de capital de trabajo.</a:t>
            </a:r>
          </a:p>
          <a:p>
            <a:pPr lvl="1"/>
            <a:r>
              <a:rPr lang="es-419" dirty="0"/>
              <a:t>– Informes de contabilidad.</a:t>
            </a:r>
          </a:p>
          <a:p>
            <a:pPr lvl="1"/>
            <a:r>
              <a:rPr lang="es-419" dirty="0"/>
              <a:t>– Pronósticos de flujo de caja.</a:t>
            </a:r>
          </a:p>
          <a:p>
            <a:endParaRPr lang="es-419" dirty="0"/>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10</a:t>
            </a:fld>
            <a:endParaRPr lang="es-ES"/>
          </a:p>
        </p:txBody>
      </p:sp>
      <p:sp>
        <p:nvSpPr>
          <p:cNvPr id="6" name="Marcador de pie de página 3">
            <a:extLst>
              <a:ext uri="{FF2B5EF4-FFF2-40B4-BE49-F238E27FC236}">
                <a16:creationId xmlns:a16="http://schemas.microsoft.com/office/drawing/2014/main" id="{9FB54321-6E41-1680-5F11-0659DE69ADEA}"/>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383164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solidFill>
                  <a:schemeClr val="bg2"/>
                </a:solidFill>
              </a:rPr>
              <a:t>Agenda</a:t>
            </a:r>
            <a:endParaRPr lang="es-ES" b="1" dirty="0">
              <a:solidFill>
                <a:schemeClr val="bg2"/>
              </a:solidFill>
            </a:endParaRP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612769785"/>
              </p:ext>
            </p:extLst>
          </p:nvPr>
        </p:nvGraphicFramePr>
        <p:xfrm>
          <a:off x="-714412" y="2143116"/>
          <a:ext cx="10572824"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11</a:t>
            </a:fld>
            <a:endParaRPr lang="es-ES" dirty="0">
              <a:cs typeface="Arial" pitchFamily="34" charset="0"/>
            </a:endParaRPr>
          </a:p>
        </p:txBody>
      </p:sp>
      <p:sp>
        <p:nvSpPr>
          <p:cNvPr id="2" name="Marcador de pie de página 3">
            <a:extLst>
              <a:ext uri="{FF2B5EF4-FFF2-40B4-BE49-F238E27FC236}">
                <a16:creationId xmlns:a16="http://schemas.microsoft.com/office/drawing/2014/main" id="{8542CB74-45C7-5000-0D8E-B532EFD07C27}"/>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1386064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vert="horz" wrap="square" lIns="91440" tIns="45720" rIns="91440" bIns="45720" numCol="1" anchor="b" anchorCtr="0" compatLnSpc="1">
            <a:prstTxWarp prst="textNoShape">
              <a:avLst/>
            </a:prstTxWarp>
            <a:normAutofit/>
          </a:bodyPr>
          <a:lstStyle/>
          <a:p>
            <a:r>
              <a:rPr lang="es-ES_tradnl" dirty="0"/>
              <a:t>Contabilidad</a:t>
            </a:r>
          </a:p>
        </p:txBody>
      </p:sp>
      <p:pic>
        <p:nvPicPr>
          <p:cNvPr id="1026" name="Picture 2" descr="Curso de Contabilidad Online: Lecciones en Vídeo - DBF Finance">
            <a:extLst>
              <a:ext uri="{FF2B5EF4-FFF2-40B4-BE49-F238E27FC236}">
                <a16:creationId xmlns:a16="http://schemas.microsoft.com/office/drawing/2014/main" id="{9727A967-D08E-BDE1-85A0-0A04F566655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1846262"/>
            <a:ext cx="4038600" cy="40386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6" name="Rectángulo 5"/>
          <p:cNvSpPr/>
          <p:nvPr/>
        </p:nvSpPr>
        <p:spPr bwMode="auto">
          <a:xfrm>
            <a:off x="4648200" y="1600200"/>
            <a:ext cx="4038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indent="-342900" eaLnBrk="0" hangingPunct="0">
              <a:lnSpc>
                <a:spcPct val="90000"/>
              </a:lnSpc>
              <a:spcBef>
                <a:spcPct val="20000"/>
              </a:spcBef>
              <a:buClr>
                <a:schemeClr val="bg2"/>
              </a:buClr>
              <a:buSzPct val="75000"/>
              <a:buFont typeface="Wingdings" pitchFamily="2" charset="2"/>
              <a:buChar char="p"/>
            </a:pPr>
            <a:r>
              <a:rPr lang="en-US" dirty="0">
                <a:latin typeface="+mn-lt"/>
                <a:cs typeface="+mn-cs"/>
              </a:rPr>
              <a:t>Es la </a:t>
            </a:r>
            <a:r>
              <a:rPr lang="en-US" dirty="0" err="1">
                <a:latin typeface="+mn-lt"/>
                <a:cs typeface="+mn-cs"/>
              </a:rPr>
              <a:t>metodología</a:t>
            </a:r>
            <a:r>
              <a:rPr lang="en-US" dirty="0">
                <a:latin typeface="+mn-lt"/>
                <a:cs typeface="+mn-cs"/>
              </a:rPr>
              <a:t> </a:t>
            </a:r>
            <a:r>
              <a:rPr lang="en-US" dirty="0" err="1">
                <a:latin typeface="+mn-lt"/>
                <a:cs typeface="+mn-cs"/>
              </a:rPr>
              <a:t>mediante</a:t>
            </a:r>
            <a:r>
              <a:rPr lang="en-US" dirty="0">
                <a:latin typeface="+mn-lt"/>
                <a:cs typeface="+mn-cs"/>
              </a:rPr>
              <a:t> la </a:t>
            </a:r>
            <a:r>
              <a:rPr lang="en-US" dirty="0" err="1">
                <a:latin typeface="+mn-lt"/>
                <a:cs typeface="+mn-cs"/>
              </a:rPr>
              <a:t>cual</a:t>
            </a:r>
            <a:r>
              <a:rPr lang="en-US" dirty="0">
                <a:latin typeface="+mn-lt"/>
                <a:cs typeface="+mn-cs"/>
              </a:rPr>
              <a:t> la </a:t>
            </a:r>
            <a:r>
              <a:rPr lang="en-US" dirty="0" err="1">
                <a:latin typeface="+mn-lt"/>
                <a:cs typeface="+mn-cs"/>
              </a:rPr>
              <a:t>información</a:t>
            </a:r>
            <a:r>
              <a:rPr lang="en-US" dirty="0">
                <a:latin typeface="+mn-lt"/>
                <a:cs typeface="+mn-cs"/>
              </a:rPr>
              <a:t> </a:t>
            </a:r>
            <a:r>
              <a:rPr lang="en-US" dirty="0" err="1">
                <a:latin typeface="+mn-lt"/>
                <a:cs typeface="+mn-cs"/>
              </a:rPr>
              <a:t>financiera</a:t>
            </a:r>
            <a:r>
              <a:rPr lang="en-US" dirty="0">
                <a:latin typeface="+mn-lt"/>
                <a:cs typeface="+mn-cs"/>
              </a:rPr>
              <a:t> de </a:t>
            </a:r>
            <a:r>
              <a:rPr lang="en-US" dirty="0" err="1">
                <a:latin typeface="+mn-lt"/>
                <a:cs typeface="+mn-cs"/>
              </a:rPr>
              <a:t>una</a:t>
            </a:r>
            <a:r>
              <a:rPr lang="en-US" dirty="0">
                <a:latin typeface="+mn-lt"/>
                <a:cs typeface="+mn-cs"/>
              </a:rPr>
              <a:t> </a:t>
            </a:r>
            <a:r>
              <a:rPr lang="en-US" dirty="0" err="1">
                <a:latin typeface="+mn-lt"/>
                <a:cs typeface="+mn-cs"/>
              </a:rPr>
              <a:t>organización</a:t>
            </a:r>
            <a:r>
              <a:rPr lang="en-US" dirty="0">
                <a:latin typeface="+mn-lt"/>
                <a:cs typeface="+mn-cs"/>
              </a:rPr>
              <a:t> o </a:t>
            </a:r>
            <a:r>
              <a:rPr lang="en-US" dirty="0" err="1">
                <a:latin typeface="+mn-lt"/>
                <a:cs typeface="+mn-cs"/>
              </a:rPr>
              <a:t>empresa</a:t>
            </a:r>
            <a:r>
              <a:rPr lang="en-US" dirty="0">
                <a:latin typeface="+mn-lt"/>
                <a:cs typeface="+mn-cs"/>
              </a:rPr>
              <a:t> es </a:t>
            </a:r>
            <a:r>
              <a:rPr lang="en-US" dirty="0" err="1">
                <a:latin typeface="+mn-lt"/>
                <a:cs typeface="+mn-cs"/>
              </a:rPr>
              <a:t>registrada</a:t>
            </a:r>
            <a:r>
              <a:rPr lang="en-US" dirty="0">
                <a:latin typeface="+mn-lt"/>
                <a:cs typeface="+mn-cs"/>
              </a:rPr>
              <a:t>, </a:t>
            </a:r>
            <a:r>
              <a:rPr lang="en-US" dirty="0" err="1">
                <a:latin typeface="+mn-lt"/>
                <a:cs typeface="+mn-cs"/>
              </a:rPr>
              <a:t>clasificada</a:t>
            </a:r>
            <a:r>
              <a:rPr lang="en-US" dirty="0">
                <a:latin typeface="+mn-lt"/>
                <a:cs typeface="+mn-cs"/>
              </a:rPr>
              <a:t>, </a:t>
            </a:r>
            <a:r>
              <a:rPr lang="en-US" dirty="0" err="1">
                <a:latin typeface="+mn-lt"/>
                <a:cs typeface="+mn-cs"/>
              </a:rPr>
              <a:t>interpretada</a:t>
            </a:r>
            <a:r>
              <a:rPr lang="en-US" dirty="0">
                <a:latin typeface="+mn-lt"/>
                <a:cs typeface="+mn-cs"/>
              </a:rPr>
              <a:t> y </a:t>
            </a:r>
            <a:r>
              <a:rPr lang="en-US" dirty="0" err="1">
                <a:latin typeface="+mn-lt"/>
                <a:cs typeface="+mn-cs"/>
              </a:rPr>
              <a:t>comunicada</a:t>
            </a:r>
            <a:r>
              <a:rPr lang="en-US" dirty="0">
                <a:latin typeface="+mn-lt"/>
                <a:cs typeface="+mn-cs"/>
              </a:rPr>
              <a:t>. </a:t>
            </a:r>
          </a:p>
          <a:p>
            <a:pPr marL="342900" indent="-342900" eaLnBrk="0" hangingPunct="0">
              <a:lnSpc>
                <a:spcPct val="90000"/>
              </a:lnSpc>
              <a:spcBef>
                <a:spcPct val="20000"/>
              </a:spcBef>
              <a:buClr>
                <a:schemeClr val="bg2"/>
              </a:buClr>
              <a:buSzPct val="75000"/>
              <a:buFont typeface="Wingdings" pitchFamily="2" charset="2"/>
              <a:buChar char="p"/>
            </a:pPr>
            <a:endParaRPr lang="en-US" dirty="0">
              <a:latin typeface="+mn-lt"/>
              <a:cs typeface="+mn-cs"/>
            </a:endParaRPr>
          </a:p>
          <a:p>
            <a:pPr marL="342900" indent="-342900" eaLnBrk="0" hangingPunct="0">
              <a:lnSpc>
                <a:spcPct val="90000"/>
              </a:lnSpc>
              <a:spcBef>
                <a:spcPct val="20000"/>
              </a:spcBef>
              <a:buClr>
                <a:schemeClr val="bg2"/>
              </a:buClr>
              <a:buSzPct val="75000"/>
              <a:buFont typeface="Wingdings" pitchFamily="2" charset="2"/>
              <a:buChar char="p"/>
            </a:pPr>
            <a:r>
              <a:rPr lang="en-US" dirty="0">
                <a:latin typeface="+mn-lt"/>
                <a:cs typeface="+mn-cs"/>
              </a:rPr>
              <a:t>Es un </a:t>
            </a:r>
            <a:r>
              <a:rPr lang="en-US" dirty="0" err="1">
                <a:latin typeface="+mn-lt"/>
                <a:cs typeface="+mn-cs"/>
              </a:rPr>
              <a:t>sistema</a:t>
            </a:r>
            <a:r>
              <a:rPr lang="en-US" dirty="0">
                <a:latin typeface="+mn-lt"/>
                <a:cs typeface="+mn-cs"/>
              </a:rPr>
              <a:t> de </a:t>
            </a:r>
            <a:r>
              <a:rPr lang="en-US" dirty="0" err="1">
                <a:latin typeface="+mn-lt"/>
                <a:cs typeface="+mn-cs"/>
              </a:rPr>
              <a:t>información</a:t>
            </a:r>
            <a:r>
              <a:rPr lang="en-US" dirty="0">
                <a:latin typeface="+mn-lt"/>
                <a:cs typeface="+mn-cs"/>
              </a:rPr>
              <a:t> </a:t>
            </a:r>
            <a:r>
              <a:rPr lang="en-US" dirty="0" err="1">
                <a:latin typeface="+mn-lt"/>
                <a:cs typeface="+mn-cs"/>
              </a:rPr>
              <a:t>integrado</a:t>
            </a:r>
            <a:r>
              <a:rPr lang="en-US" dirty="0">
                <a:latin typeface="+mn-lt"/>
                <a:cs typeface="+mn-cs"/>
              </a:rPr>
              <a:t> a la </a:t>
            </a:r>
            <a:r>
              <a:rPr lang="en-US" dirty="0" err="1">
                <a:latin typeface="+mn-lt"/>
                <a:cs typeface="+mn-cs"/>
              </a:rPr>
              <a:t>empresa</a:t>
            </a:r>
            <a:r>
              <a:rPr lang="en-US" dirty="0">
                <a:latin typeface="+mn-lt"/>
                <a:cs typeface="+mn-cs"/>
              </a:rPr>
              <a:t> </a:t>
            </a:r>
            <a:r>
              <a:rPr lang="en-US" dirty="0" err="1">
                <a:latin typeface="+mn-lt"/>
                <a:cs typeface="+mn-cs"/>
              </a:rPr>
              <a:t>cuyas</a:t>
            </a:r>
            <a:r>
              <a:rPr lang="en-US" dirty="0">
                <a:latin typeface="+mn-lt"/>
                <a:cs typeface="+mn-cs"/>
              </a:rPr>
              <a:t> </a:t>
            </a:r>
            <a:r>
              <a:rPr lang="en-US" dirty="0" err="1">
                <a:latin typeface="+mn-lt"/>
                <a:cs typeface="+mn-cs"/>
              </a:rPr>
              <a:t>funciones</a:t>
            </a:r>
            <a:r>
              <a:rPr lang="en-US" dirty="0">
                <a:latin typeface="+mn-lt"/>
                <a:cs typeface="+mn-cs"/>
              </a:rPr>
              <a:t> son: </a:t>
            </a:r>
            <a:r>
              <a:rPr lang="en-US" dirty="0" err="1">
                <a:latin typeface="+mn-lt"/>
                <a:cs typeface="+mn-cs"/>
              </a:rPr>
              <a:t>recolectar</a:t>
            </a:r>
            <a:r>
              <a:rPr lang="en-US" dirty="0">
                <a:latin typeface="+mn-lt"/>
                <a:cs typeface="+mn-cs"/>
              </a:rPr>
              <a:t>, </a:t>
            </a:r>
            <a:r>
              <a:rPr lang="en-US" dirty="0" err="1">
                <a:latin typeface="+mn-lt"/>
                <a:cs typeface="+mn-cs"/>
              </a:rPr>
              <a:t>clasificar</a:t>
            </a:r>
            <a:r>
              <a:rPr lang="en-US" dirty="0">
                <a:latin typeface="+mn-lt"/>
                <a:cs typeface="+mn-cs"/>
              </a:rPr>
              <a:t>, registrar, </a:t>
            </a:r>
            <a:r>
              <a:rPr lang="en-US" dirty="0" err="1">
                <a:latin typeface="+mn-lt"/>
                <a:cs typeface="+mn-cs"/>
              </a:rPr>
              <a:t>resumir</a:t>
            </a:r>
            <a:r>
              <a:rPr lang="en-US" dirty="0">
                <a:latin typeface="+mn-lt"/>
                <a:cs typeface="+mn-cs"/>
              </a:rPr>
              <a:t>, </a:t>
            </a:r>
            <a:r>
              <a:rPr lang="en-US" dirty="0" err="1">
                <a:latin typeface="+mn-lt"/>
                <a:cs typeface="+mn-cs"/>
              </a:rPr>
              <a:t>analizar</a:t>
            </a:r>
            <a:r>
              <a:rPr lang="en-US" dirty="0">
                <a:latin typeface="+mn-lt"/>
                <a:cs typeface="+mn-cs"/>
              </a:rPr>
              <a:t> e </a:t>
            </a:r>
            <a:r>
              <a:rPr lang="en-US" dirty="0" err="1">
                <a:latin typeface="+mn-lt"/>
                <a:cs typeface="+mn-cs"/>
              </a:rPr>
              <a:t>interpretar</a:t>
            </a:r>
            <a:r>
              <a:rPr lang="en-US" dirty="0">
                <a:latin typeface="+mn-lt"/>
                <a:cs typeface="+mn-cs"/>
              </a:rPr>
              <a:t> la </a:t>
            </a:r>
            <a:r>
              <a:rPr lang="en-US" dirty="0" err="1">
                <a:latin typeface="+mn-lt"/>
                <a:cs typeface="+mn-cs"/>
              </a:rPr>
              <a:t>información</a:t>
            </a:r>
            <a:r>
              <a:rPr lang="en-US" dirty="0">
                <a:latin typeface="+mn-lt"/>
                <a:cs typeface="+mn-cs"/>
              </a:rPr>
              <a:t> </a:t>
            </a:r>
            <a:r>
              <a:rPr lang="en-US" dirty="0" err="1">
                <a:latin typeface="+mn-lt"/>
                <a:cs typeface="+mn-cs"/>
              </a:rPr>
              <a:t>financiera</a:t>
            </a:r>
            <a:r>
              <a:rPr lang="en-US" dirty="0">
                <a:latin typeface="+mn-lt"/>
                <a:cs typeface="+mn-cs"/>
              </a:rPr>
              <a:t> de la </a:t>
            </a:r>
            <a:r>
              <a:rPr lang="en-US" dirty="0" err="1">
                <a:latin typeface="+mn-lt"/>
                <a:cs typeface="+mn-cs"/>
              </a:rPr>
              <a:t>organización</a:t>
            </a:r>
            <a:r>
              <a:rPr lang="en-US" dirty="0">
                <a:latin typeface="+mn-lt"/>
                <a:cs typeface="+mn-cs"/>
              </a:rPr>
              <a:t>. </a:t>
            </a:r>
          </a:p>
          <a:p>
            <a:pPr marL="342900" indent="-342900" eaLnBrk="0" hangingPunct="0">
              <a:lnSpc>
                <a:spcPct val="90000"/>
              </a:lnSpc>
              <a:spcBef>
                <a:spcPct val="20000"/>
              </a:spcBef>
              <a:buClr>
                <a:schemeClr val="bg2"/>
              </a:buClr>
              <a:buSzPct val="75000"/>
              <a:buFont typeface="Wingdings" pitchFamily="2" charset="2"/>
              <a:buChar char="p"/>
            </a:pPr>
            <a:br>
              <a:rPr lang="en-US" dirty="0">
                <a:latin typeface="+mn-lt"/>
                <a:cs typeface="+mn-cs"/>
              </a:rPr>
            </a:br>
            <a:endParaRPr lang="en-US" dirty="0">
              <a:latin typeface="+mn-lt"/>
              <a:cs typeface="+mn-cs"/>
            </a:endParaRPr>
          </a:p>
        </p:txBody>
      </p:sp>
      <p:sp>
        <p:nvSpPr>
          <p:cNvPr id="3" name="Marcador de pie de página 3">
            <a:extLst>
              <a:ext uri="{FF2B5EF4-FFF2-40B4-BE49-F238E27FC236}">
                <a16:creationId xmlns:a16="http://schemas.microsoft.com/office/drawing/2014/main" id="{57D6AFD2-1065-6F0A-6E8E-E5ED7C137FDD}"/>
              </a:ext>
            </a:extLst>
          </p:cNvPr>
          <p:cNvSpPr>
            <a:spLocks noGrp="1"/>
          </p:cNvSpPr>
          <p:nvPr>
            <p:ph type="ftr" sz="quarter" idx="11"/>
          </p:nvPr>
        </p:nvSpPr>
        <p:spPr>
          <a:xfrm>
            <a:off x="3124200" y="6248400"/>
            <a:ext cx="2895600" cy="457200"/>
          </a:xfrm>
        </p:spPr>
        <p:txBody>
          <a:bodyPr vert="horz" wrap="square" lIns="91440" tIns="45720" rIns="91440" bIns="45720" numCol="1" anchor="t" anchorCtr="0" compatLnSpc="1">
            <a:prstTxWarp prst="textNoShape">
              <a:avLst/>
            </a:prstTxWarp>
            <a:normAutofit/>
          </a:bodyPr>
          <a:lstStyle/>
          <a:p>
            <a:pPr>
              <a:spcAft>
                <a:spcPts val="600"/>
              </a:spcAft>
              <a:defRPr/>
            </a:pPr>
            <a:r>
              <a:rPr lang="es-CO" dirty="0"/>
              <a:t>Capítulo II: Información Financiera</a:t>
            </a:r>
            <a:endParaRPr lang="es-ES"/>
          </a:p>
        </p:txBody>
      </p:sp>
      <p:sp>
        <p:nvSpPr>
          <p:cNvPr id="5" name="Marcador de número de diapositiva 4"/>
          <p:cNvSpPr>
            <a:spLocks noGrp="1"/>
          </p:cNvSpPr>
          <p:nvPr>
            <p:ph type="sldNum" sz="quarter" idx="12"/>
          </p:nvPr>
        </p:nvSpPr>
        <p:spPr>
          <a:xfrm>
            <a:off x="6553200" y="6248400"/>
            <a:ext cx="2133600" cy="457200"/>
          </a:xfrm>
        </p:spPr>
        <p:txBody>
          <a:bodyPr vert="horz" wrap="square" lIns="91440" tIns="45720" rIns="91440" bIns="45720" numCol="1" anchor="t" anchorCtr="0" compatLnSpc="1">
            <a:prstTxWarp prst="textNoShape">
              <a:avLst/>
            </a:prstTxWarp>
            <a:normAutofit/>
          </a:bodyPr>
          <a:lstStyle/>
          <a:p>
            <a:pPr>
              <a:spcAft>
                <a:spcPts val="600"/>
              </a:spcAft>
              <a:defRPr/>
            </a:pPr>
            <a:fld id="{045B23F5-FAA9-4DF3-95EE-4475CA88447F}" type="slidenum">
              <a:rPr lang="es-ES" kern="1200">
                <a:latin typeface="Verdana" pitchFamily="34" charset="0"/>
                <a:ea typeface="+mn-ea"/>
                <a:cs typeface="Arial" charset="0"/>
              </a:rPr>
              <a:pPr>
                <a:spcAft>
                  <a:spcPts val="600"/>
                </a:spcAft>
                <a:defRPr/>
              </a:pPr>
              <a:t>12</a:t>
            </a:fld>
            <a:endParaRPr lang="es-ES" kern="1200">
              <a:latin typeface="Verdana" pitchFamily="34" charset="0"/>
              <a:ea typeface="+mn-ea"/>
              <a:cs typeface="Arial" charset="0"/>
            </a:endParaRPr>
          </a:p>
        </p:txBody>
      </p:sp>
    </p:spTree>
    <p:extLst>
      <p:ext uri="{BB962C8B-B14F-4D97-AF65-F5344CB8AC3E}">
        <p14:creationId xmlns:p14="http://schemas.microsoft.com/office/powerpoint/2010/main" val="1968963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vert="horz" wrap="square" lIns="91440" tIns="45720" rIns="91440" bIns="45720" numCol="1" anchor="b" anchorCtr="0" compatLnSpc="1">
            <a:prstTxWarp prst="textNoShape">
              <a:avLst/>
            </a:prstTxWarp>
            <a:normAutofit/>
          </a:bodyPr>
          <a:lstStyle/>
          <a:p>
            <a:r>
              <a:rPr lang="es-ES_tradnl" dirty="0"/>
              <a:t>Contabilidad</a:t>
            </a:r>
          </a:p>
        </p:txBody>
      </p:sp>
      <p:sp>
        <p:nvSpPr>
          <p:cNvPr id="6" name="Rectángulo 5"/>
          <p:cNvSpPr/>
          <p:nvPr/>
        </p:nvSpPr>
        <p:spPr bwMode="auto">
          <a:xfrm>
            <a:off x="457200" y="1600200"/>
            <a:ext cx="4038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indent="-342900" eaLnBrk="0" hangingPunct="0">
              <a:lnSpc>
                <a:spcPct val="90000"/>
              </a:lnSpc>
              <a:spcBef>
                <a:spcPct val="20000"/>
              </a:spcBef>
              <a:buClr>
                <a:schemeClr val="bg2"/>
              </a:buClr>
              <a:buSzPct val="75000"/>
              <a:buFont typeface="Wingdings" pitchFamily="2" charset="2"/>
              <a:buChar char="p"/>
            </a:pPr>
            <a:endParaRPr lang="en-US" sz="1500" dirty="0">
              <a:latin typeface="+mn-lt"/>
              <a:cs typeface="+mn-cs"/>
            </a:endParaRPr>
          </a:p>
          <a:p>
            <a:pPr marL="342900" indent="-342900" eaLnBrk="0" hangingPunct="0">
              <a:lnSpc>
                <a:spcPct val="90000"/>
              </a:lnSpc>
              <a:spcBef>
                <a:spcPct val="20000"/>
              </a:spcBef>
              <a:buClr>
                <a:schemeClr val="bg2"/>
              </a:buClr>
              <a:buSzPct val="75000"/>
              <a:buFont typeface="Wingdings" pitchFamily="2" charset="2"/>
              <a:buChar char="p"/>
            </a:pPr>
            <a:r>
              <a:rPr lang="en-US" sz="1500" dirty="0">
                <a:latin typeface="+mn-lt"/>
                <a:cs typeface="+mn-cs"/>
              </a:rPr>
              <a:t>El </a:t>
            </a:r>
            <a:r>
              <a:rPr lang="en-US" sz="1500" dirty="0" err="1">
                <a:latin typeface="+mn-lt"/>
                <a:cs typeface="+mn-cs"/>
              </a:rPr>
              <a:t>objetivo</a:t>
            </a:r>
            <a:r>
              <a:rPr lang="en-US" sz="1500" dirty="0">
                <a:latin typeface="+mn-lt"/>
                <a:cs typeface="+mn-cs"/>
              </a:rPr>
              <a:t> primordial de la </a:t>
            </a:r>
            <a:r>
              <a:rPr lang="en-US" sz="1500" dirty="0" err="1">
                <a:latin typeface="+mn-lt"/>
                <a:cs typeface="+mn-cs"/>
              </a:rPr>
              <a:t>contabilidad</a:t>
            </a:r>
            <a:r>
              <a:rPr lang="en-US" sz="1500" dirty="0">
                <a:latin typeface="+mn-lt"/>
                <a:cs typeface="+mn-cs"/>
              </a:rPr>
              <a:t> es </a:t>
            </a:r>
            <a:r>
              <a:rPr lang="en-US" sz="1500" dirty="0" err="1">
                <a:latin typeface="+mn-lt"/>
                <a:cs typeface="+mn-cs"/>
              </a:rPr>
              <a:t>el</a:t>
            </a:r>
            <a:r>
              <a:rPr lang="en-US" sz="1500" dirty="0">
                <a:latin typeface="+mn-lt"/>
                <a:cs typeface="+mn-cs"/>
              </a:rPr>
              <a:t> de </a:t>
            </a:r>
            <a:r>
              <a:rPr lang="en-US" sz="1500" dirty="0" err="1">
                <a:latin typeface="+mn-lt"/>
                <a:cs typeface="+mn-cs"/>
              </a:rPr>
              <a:t>proporcionar</a:t>
            </a:r>
            <a:r>
              <a:rPr lang="en-US" sz="1500" dirty="0">
                <a:latin typeface="+mn-lt"/>
                <a:cs typeface="+mn-cs"/>
              </a:rPr>
              <a:t> </a:t>
            </a:r>
            <a:r>
              <a:rPr lang="en-US" sz="1500" i="1" u="sng" dirty="0" err="1">
                <a:solidFill>
                  <a:srgbClr val="FF0000"/>
                </a:solidFill>
                <a:latin typeface="+mn-lt"/>
                <a:cs typeface="+mn-cs"/>
              </a:rPr>
              <a:t>información</a:t>
            </a:r>
            <a:r>
              <a:rPr lang="en-US" sz="1500" i="1" u="sng" dirty="0">
                <a:solidFill>
                  <a:srgbClr val="FF0000"/>
                </a:solidFill>
                <a:latin typeface="+mn-lt"/>
                <a:cs typeface="+mn-cs"/>
              </a:rPr>
              <a:t> </a:t>
            </a:r>
            <a:r>
              <a:rPr lang="en-US" sz="1500" i="1" u="sng" dirty="0" err="1">
                <a:solidFill>
                  <a:srgbClr val="FF0000"/>
                </a:solidFill>
                <a:latin typeface="+mn-lt"/>
                <a:cs typeface="+mn-cs"/>
              </a:rPr>
              <a:t>financiera</a:t>
            </a:r>
            <a:r>
              <a:rPr lang="en-US" sz="1500" i="1" u="sng" dirty="0">
                <a:solidFill>
                  <a:srgbClr val="FF0000"/>
                </a:solidFill>
                <a:latin typeface="+mn-lt"/>
                <a:cs typeface="+mn-cs"/>
              </a:rPr>
              <a:t> </a:t>
            </a:r>
            <a:r>
              <a:rPr lang="en-US" sz="1500" dirty="0">
                <a:latin typeface="+mn-lt"/>
                <a:cs typeface="+mn-cs"/>
              </a:rPr>
              <a:t>de la </a:t>
            </a:r>
            <a:r>
              <a:rPr lang="en-US" sz="1500" dirty="0" err="1">
                <a:latin typeface="+mn-lt"/>
                <a:cs typeface="+mn-cs"/>
              </a:rPr>
              <a:t>organización</a:t>
            </a:r>
            <a:r>
              <a:rPr lang="en-US" sz="1500" dirty="0">
                <a:latin typeface="+mn-lt"/>
                <a:cs typeface="+mn-cs"/>
              </a:rPr>
              <a:t> a personas naturales y </a:t>
            </a:r>
            <a:r>
              <a:rPr lang="en-US" sz="1500" dirty="0" err="1">
                <a:latin typeface="+mn-lt"/>
                <a:cs typeface="+mn-cs"/>
              </a:rPr>
              <a:t>entidades</a:t>
            </a:r>
            <a:r>
              <a:rPr lang="en-US" sz="1500" dirty="0">
                <a:latin typeface="+mn-lt"/>
                <a:cs typeface="+mn-cs"/>
              </a:rPr>
              <a:t> </a:t>
            </a:r>
            <a:r>
              <a:rPr lang="en-US" sz="1500" dirty="0" err="1">
                <a:latin typeface="+mn-lt"/>
                <a:cs typeface="+mn-cs"/>
              </a:rPr>
              <a:t>jurídicas</a:t>
            </a:r>
            <a:r>
              <a:rPr lang="en-US" sz="1500" dirty="0">
                <a:latin typeface="+mn-lt"/>
                <a:cs typeface="+mn-cs"/>
              </a:rPr>
              <a:t> </a:t>
            </a:r>
            <a:r>
              <a:rPr lang="en-US" sz="1500" dirty="0" err="1">
                <a:latin typeface="+mn-lt"/>
                <a:cs typeface="+mn-cs"/>
              </a:rPr>
              <a:t>interesadas</a:t>
            </a:r>
            <a:r>
              <a:rPr lang="en-US" sz="1500" dirty="0">
                <a:latin typeface="+mn-lt"/>
                <a:cs typeface="+mn-cs"/>
              </a:rPr>
              <a:t> </a:t>
            </a:r>
            <a:r>
              <a:rPr lang="en-US" sz="1500" dirty="0" err="1">
                <a:latin typeface="+mn-lt"/>
                <a:cs typeface="+mn-cs"/>
              </a:rPr>
              <a:t>en</a:t>
            </a:r>
            <a:r>
              <a:rPr lang="en-US" sz="1500" dirty="0">
                <a:latin typeface="+mn-lt"/>
                <a:cs typeface="+mn-cs"/>
              </a:rPr>
              <a:t> sus </a:t>
            </a:r>
            <a:r>
              <a:rPr lang="en-US" sz="1500" dirty="0" err="1">
                <a:latin typeface="+mn-lt"/>
                <a:cs typeface="+mn-cs"/>
              </a:rPr>
              <a:t>resultados</a:t>
            </a:r>
            <a:r>
              <a:rPr lang="en-US" sz="1500" dirty="0">
                <a:latin typeface="+mn-lt"/>
                <a:cs typeface="+mn-cs"/>
              </a:rPr>
              <a:t> </a:t>
            </a:r>
            <a:r>
              <a:rPr lang="en-US" sz="1500" dirty="0" err="1">
                <a:latin typeface="+mn-lt"/>
                <a:cs typeface="+mn-cs"/>
              </a:rPr>
              <a:t>operacionales</a:t>
            </a:r>
            <a:r>
              <a:rPr lang="en-US" sz="1500" dirty="0">
                <a:latin typeface="+mn-lt"/>
                <a:cs typeface="+mn-cs"/>
              </a:rPr>
              <a:t> y </a:t>
            </a:r>
            <a:r>
              <a:rPr lang="en-US" sz="1500" dirty="0" err="1">
                <a:latin typeface="+mn-lt"/>
                <a:cs typeface="+mn-cs"/>
              </a:rPr>
              <a:t>en</a:t>
            </a:r>
            <a:r>
              <a:rPr lang="en-US" sz="1500" dirty="0">
                <a:latin typeface="+mn-lt"/>
                <a:cs typeface="+mn-cs"/>
              </a:rPr>
              <a:t> </a:t>
            </a:r>
            <a:r>
              <a:rPr lang="en-US" sz="1500" dirty="0" err="1">
                <a:latin typeface="+mn-lt"/>
                <a:cs typeface="+mn-cs"/>
              </a:rPr>
              <a:t>su</a:t>
            </a:r>
            <a:r>
              <a:rPr lang="en-US" sz="1500" dirty="0">
                <a:latin typeface="+mn-lt"/>
                <a:cs typeface="+mn-cs"/>
              </a:rPr>
              <a:t> </a:t>
            </a:r>
            <a:r>
              <a:rPr lang="en-US" sz="1500" dirty="0" err="1">
                <a:latin typeface="+mn-lt"/>
                <a:cs typeface="+mn-cs"/>
              </a:rPr>
              <a:t>situación</a:t>
            </a:r>
            <a:r>
              <a:rPr lang="en-US" sz="1500" dirty="0">
                <a:latin typeface="+mn-lt"/>
                <a:cs typeface="+mn-cs"/>
              </a:rPr>
              <a:t> </a:t>
            </a:r>
            <a:r>
              <a:rPr lang="en-US" sz="1500" dirty="0" err="1">
                <a:latin typeface="+mn-lt"/>
                <a:cs typeface="+mn-cs"/>
              </a:rPr>
              <a:t>económica</a:t>
            </a:r>
            <a:r>
              <a:rPr lang="en-US" sz="1500" dirty="0">
                <a:latin typeface="+mn-lt"/>
                <a:cs typeface="+mn-cs"/>
              </a:rPr>
              <a:t>. </a:t>
            </a:r>
          </a:p>
          <a:p>
            <a:pPr marL="342900" indent="-342900" eaLnBrk="0" hangingPunct="0">
              <a:lnSpc>
                <a:spcPct val="90000"/>
              </a:lnSpc>
              <a:spcBef>
                <a:spcPct val="20000"/>
              </a:spcBef>
              <a:buClr>
                <a:schemeClr val="bg2"/>
              </a:buClr>
              <a:buSzPct val="75000"/>
              <a:buFont typeface="Wingdings" pitchFamily="2" charset="2"/>
              <a:buChar char="p"/>
            </a:pPr>
            <a:r>
              <a:rPr lang="en-US" sz="1500" dirty="0">
                <a:latin typeface="+mn-lt"/>
                <a:cs typeface="+mn-cs"/>
              </a:rPr>
              <a:t>Los </a:t>
            </a:r>
            <a:r>
              <a:rPr lang="en-US" sz="1500" dirty="0" err="1">
                <a:latin typeface="+mn-lt"/>
                <a:cs typeface="+mn-cs"/>
              </a:rPr>
              <a:t>administradores</a:t>
            </a:r>
            <a:r>
              <a:rPr lang="en-US" sz="1500" dirty="0">
                <a:latin typeface="+mn-lt"/>
                <a:cs typeface="+mn-cs"/>
              </a:rPr>
              <a:t> de la </a:t>
            </a:r>
            <a:r>
              <a:rPr lang="en-US" sz="1500" dirty="0" err="1">
                <a:latin typeface="+mn-lt"/>
                <a:cs typeface="+mn-cs"/>
              </a:rPr>
              <a:t>empresa</a:t>
            </a:r>
            <a:r>
              <a:rPr lang="en-US" sz="1500" dirty="0">
                <a:latin typeface="+mn-lt"/>
                <a:cs typeface="+mn-cs"/>
              </a:rPr>
              <a:t>, </a:t>
            </a:r>
            <a:r>
              <a:rPr lang="en-US" sz="1500" dirty="0" err="1">
                <a:latin typeface="+mn-lt"/>
                <a:cs typeface="+mn-cs"/>
              </a:rPr>
              <a:t>los</a:t>
            </a:r>
            <a:r>
              <a:rPr lang="en-US" sz="1500" dirty="0">
                <a:latin typeface="+mn-lt"/>
                <a:cs typeface="+mn-cs"/>
              </a:rPr>
              <a:t> </a:t>
            </a:r>
            <a:r>
              <a:rPr lang="en-US" sz="1500" dirty="0" err="1">
                <a:latin typeface="+mn-lt"/>
                <a:cs typeface="+mn-cs"/>
              </a:rPr>
              <a:t>accionistas</a:t>
            </a:r>
            <a:r>
              <a:rPr lang="en-US" sz="1500" dirty="0">
                <a:latin typeface="+mn-lt"/>
                <a:cs typeface="+mn-cs"/>
              </a:rPr>
              <a:t>,  </a:t>
            </a:r>
            <a:r>
              <a:rPr lang="en-US" sz="1500" dirty="0" err="1">
                <a:latin typeface="+mn-lt"/>
                <a:cs typeface="+mn-cs"/>
              </a:rPr>
              <a:t>el</a:t>
            </a:r>
            <a:r>
              <a:rPr lang="en-US" sz="1500" dirty="0">
                <a:latin typeface="+mn-lt"/>
                <a:cs typeface="+mn-cs"/>
              </a:rPr>
              <a:t> </a:t>
            </a:r>
            <a:r>
              <a:rPr lang="en-US" sz="1500" dirty="0" err="1">
                <a:latin typeface="+mn-lt"/>
                <a:cs typeface="+mn-cs"/>
              </a:rPr>
              <a:t>gobierno</a:t>
            </a:r>
            <a:r>
              <a:rPr lang="en-US" sz="1500" dirty="0">
                <a:latin typeface="+mn-lt"/>
                <a:cs typeface="+mn-cs"/>
              </a:rPr>
              <a:t>, las </a:t>
            </a:r>
            <a:r>
              <a:rPr lang="en-US" sz="1500" dirty="0" err="1">
                <a:latin typeface="+mn-lt"/>
                <a:cs typeface="+mn-cs"/>
              </a:rPr>
              <a:t>entidades</a:t>
            </a:r>
            <a:r>
              <a:rPr lang="en-US" sz="1500" dirty="0">
                <a:latin typeface="+mn-lt"/>
                <a:cs typeface="+mn-cs"/>
              </a:rPr>
              <a:t> </a:t>
            </a:r>
            <a:r>
              <a:rPr lang="en-US" sz="1500" dirty="0" err="1">
                <a:latin typeface="+mn-lt"/>
                <a:cs typeface="+mn-cs"/>
              </a:rPr>
              <a:t>crediticias</a:t>
            </a:r>
            <a:r>
              <a:rPr lang="en-US" sz="1500" dirty="0">
                <a:latin typeface="+mn-lt"/>
                <a:cs typeface="+mn-cs"/>
              </a:rPr>
              <a:t>, </a:t>
            </a:r>
            <a:r>
              <a:rPr lang="en-US" sz="1500" dirty="0" err="1">
                <a:latin typeface="+mn-lt"/>
                <a:cs typeface="+mn-cs"/>
              </a:rPr>
              <a:t>los</a:t>
            </a:r>
            <a:r>
              <a:rPr lang="en-US" sz="1500" dirty="0">
                <a:latin typeface="+mn-lt"/>
                <a:cs typeface="+mn-cs"/>
              </a:rPr>
              <a:t> </a:t>
            </a:r>
            <a:r>
              <a:rPr lang="en-US" sz="1500" dirty="0" err="1">
                <a:latin typeface="+mn-lt"/>
                <a:cs typeface="+mn-cs"/>
              </a:rPr>
              <a:t>proveedores</a:t>
            </a:r>
            <a:r>
              <a:rPr lang="en-US" sz="1500" dirty="0">
                <a:latin typeface="+mn-lt"/>
                <a:cs typeface="+mn-cs"/>
              </a:rPr>
              <a:t> y </a:t>
            </a:r>
            <a:r>
              <a:rPr lang="en-US" sz="1500" dirty="0" err="1">
                <a:latin typeface="+mn-lt"/>
                <a:cs typeface="+mn-cs"/>
              </a:rPr>
              <a:t>los</a:t>
            </a:r>
            <a:r>
              <a:rPr lang="en-US" sz="1500" dirty="0">
                <a:latin typeface="+mn-lt"/>
                <a:cs typeface="+mn-cs"/>
              </a:rPr>
              <a:t> </a:t>
            </a:r>
            <a:r>
              <a:rPr lang="en-US" sz="1500" dirty="0" err="1">
                <a:latin typeface="+mn-lt"/>
                <a:cs typeface="+mn-cs"/>
              </a:rPr>
              <a:t>empleados</a:t>
            </a:r>
            <a:r>
              <a:rPr lang="en-US" sz="1500" dirty="0">
                <a:latin typeface="+mn-lt"/>
                <a:cs typeface="+mn-cs"/>
              </a:rPr>
              <a:t> son personas e </a:t>
            </a:r>
            <a:r>
              <a:rPr lang="en-US" sz="1500" dirty="0" err="1">
                <a:latin typeface="+mn-lt"/>
                <a:cs typeface="+mn-cs"/>
              </a:rPr>
              <a:t>instituciones</a:t>
            </a:r>
            <a:r>
              <a:rPr lang="en-US" sz="1500" dirty="0">
                <a:latin typeface="+mn-lt"/>
                <a:cs typeface="+mn-cs"/>
              </a:rPr>
              <a:t> que </a:t>
            </a:r>
            <a:r>
              <a:rPr lang="en-US" sz="1500" dirty="0" err="1">
                <a:latin typeface="+mn-lt"/>
                <a:cs typeface="+mn-cs"/>
              </a:rPr>
              <a:t>constantemente</a:t>
            </a:r>
            <a:r>
              <a:rPr lang="en-US" sz="1500" dirty="0">
                <a:latin typeface="+mn-lt"/>
                <a:cs typeface="+mn-cs"/>
              </a:rPr>
              <a:t> </a:t>
            </a:r>
            <a:r>
              <a:rPr lang="en-US" sz="1500" dirty="0" err="1">
                <a:latin typeface="+mn-lt"/>
                <a:cs typeface="+mn-cs"/>
              </a:rPr>
              <a:t>requieren</a:t>
            </a:r>
            <a:r>
              <a:rPr lang="en-US" sz="1500" dirty="0">
                <a:latin typeface="+mn-lt"/>
                <a:cs typeface="+mn-cs"/>
              </a:rPr>
              <a:t> </a:t>
            </a:r>
            <a:r>
              <a:rPr lang="en-US" sz="1500" dirty="0" err="1">
                <a:latin typeface="+mn-lt"/>
                <a:cs typeface="+mn-cs"/>
              </a:rPr>
              <a:t>información</a:t>
            </a:r>
            <a:r>
              <a:rPr lang="en-US" sz="1500" dirty="0">
                <a:latin typeface="+mn-lt"/>
                <a:cs typeface="+mn-cs"/>
              </a:rPr>
              <a:t> </a:t>
            </a:r>
            <a:r>
              <a:rPr lang="en-US" sz="1500" dirty="0" err="1">
                <a:latin typeface="+mn-lt"/>
                <a:cs typeface="+mn-cs"/>
              </a:rPr>
              <a:t>financiera</a:t>
            </a:r>
            <a:r>
              <a:rPr lang="en-US" sz="1500" dirty="0">
                <a:latin typeface="+mn-lt"/>
                <a:cs typeface="+mn-cs"/>
              </a:rPr>
              <a:t> de la </a:t>
            </a:r>
            <a:r>
              <a:rPr lang="en-US" sz="1500" dirty="0" err="1">
                <a:latin typeface="+mn-lt"/>
                <a:cs typeface="+mn-cs"/>
              </a:rPr>
              <a:t>organización</a:t>
            </a:r>
            <a:r>
              <a:rPr lang="en-US" sz="1500" dirty="0">
                <a:latin typeface="+mn-lt"/>
                <a:cs typeface="+mn-cs"/>
              </a:rPr>
              <a:t> para sus </a:t>
            </a:r>
            <a:r>
              <a:rPr lang="en-US" sz="1500" dirty="0" err="1">
                <a:latin typeface="+mn-lt"/>
                <a:cs typeface="+mn-cs"/>
              </a:rPr>
              <a:t>respectivos</a:t>
            </a:r>
            <a:r>
              <a:rPr lang="en-US" sz="1500" dirty="0">
                <a:latin typeface="+mn-lt"/>
                <a:cs typeface="+mn-cs"/>
              </a:rPr>
              <a:t> </a:t>
            </a:r>
            <a:r>
              <a:rPr lang="en-US" sz="1500" dirty="0" err="1">
                <a:latin typeface="+mn-lt"/>
                <a:cs typeface="+mn-cs"/>
              </a:rPr>
              <a:t>análisis</a:t>
            </a:r>
            <a:r>
              <a:rPr lang="en-US" sz="1500" dirty="0">
                <a:latin typeface="+mn-lt"/>
                <a:cs typeface="+mn-cs"/>
              </a:rPr>
              <a:t>. </a:t>
            </a:r>
            <a:br>
              <a:rPr lang="en-US" sz="1500" dirty="0">
                <a:latin typeface="+mn-lt"/>
                <a:cs typeface="+mn-cs"/>
              </a:rPr>
            </a:br>
            <a:br>
              <a:rPr lang="en-US" sz="1500" dirty="0">
                <a:latin typeface="+mn-lt"/>
                <a:cs typeface="+mn-cs"/>
              </a:rPr>
            </a:br>
            <a:endParaRPr lang="en-US" sz="1500" dirty="0">
              <a:latin typeface="+mn-lt"/>
              <a:cs typeface="+mn-cs"/>
            </a:endParaRPr>
          </a:p>
        </p:txBody>
      </p:sp>
      <p:pic>
        <p:nvPicPr>
          <p:cNvPr id="2050" name="Picture 2" descr="Buenas prácticas para una información financiera eficiente - Wimi">
            <a:extLst>
              <a:ext uri="{FF2B5EF4-FFF2-40B4-BE49-F238E27FC236}">
                <a16:creationId xmlns:a16="http://schemas.microsoft.com/office/drawing/2014/main" id="{16540730-6FBC-A7F1-3688-CFB4419D57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2855912"/>
            <a:ext cx="4038600" cy="20193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87DC5233-FB6E-C7F3-A81F-28FBFDD6B3AA}"/>
              </a:ext>
            </a:extLst>
          </p:cNvPr>
          <p:cNvSpPr>
            <a:spLocks noGrp="1"/>
          </p:cNvSpPr>
          <p:nvPr>
            <p:ph type="ftr" sz="quarter" idx="11"/>
          </p:nvPr>
        </p:nvSpPr>
        <p:spPr>
          <a:xfrm>
            <a:off x="3124200" y="6248400"/>
            <a:ext cx="2895600" cy="457200"/>
          </a:xfrm>
        </p:spPr>
        <p:txBody>
          <a:bodyPr vert="horz" wrap="square" lIns="91440" tIns="45720" rIns="91440" bIns="45720" numCol="1" anchor="t" anchorCtr="0" compatLnSpc="1">
            <a:prstTxWarp prst="textNoShape">
              <a:avLst/>
            </a:prstTxWarp>
            <a:normAutofit/>
          </a:bodyPr>
          <a:lstStyle/>
          <a:p>
            <a:pPr>
              <a:spcAft>
                <a:spcPts val="600"/>
              </a:spcAft>
              <a:defRPr/>
            </a:pPr>
            <a:r>
              <a:rPr lang="es-CO" dirty="0"/>
              <a:t>Capítulo II: Información Financiera</a:t>
            </a:r>
            <a:endParaRPr lang="es-ES"/>
          </a:p>
        </p:txBody>
      </p:sp>
      <p:sp>
        <p:nvSpPr>
          <p:cNvPr id="5" name="Marcador de número de diapositiva 4"/>
          <p:cNvSpPr>
            <a:spLocks noGrp="1"/>
          </p:cNvSpPr>
          <p:nvPr>
            <p:ph type="sldNum" sz="quarter" idx="12"/>
          </p:nvPr>
        </p:nvSpPr>
        <p:spPr>
          <a:xfrm>
            <a:off x="6553200" y="6248400"/>
            <a:ext cx="2133600" cy="457200"/>
          </a:xfrm>
        </p:spPr>
        <p:txBody>
          <a:bodyPr vert="horz" wrap="square" lIns="91440" tIns="45720" rIns="91440" bIns="45720" numCol="1" anchor="t" anchorCtr="0" compatLnSpc="1">
            <a:prstTxWarp prst="textNoShape">
              <a:avLst/>
            </a:prstTxWarp>
            <a:normAutofit/>
          </a:bodyPr>
          <a:lstStyle/>
          <a:p>
            <a:pPr>
              <a:spcAft>
                <a:spcPts val="600"/>
              </a:spcAft>
              <a:defRPr/>
            </a:pPr>
            <a:fld id="{045B23F5-FAA9-4DF3-95EE-4475CA88447F}" type="slidenum">
              <a:rPr lang="es-ES" kern="1200">
                <a:latin typeface="Verdana" pitchFamily="34" charset="0"/>
                <a:ea typeface="+mn-ea"/>
                <a:cs typeface="Arial" charset="0"/>
              </a:rPr>
              <a:pPr>
                <a:spcAft>
                  <a:spcPts val="600"/>
                </a:spcAft>
                <a:defRPr/>
              </a:pPr>
              <a:t>13</a:t>
            </a:fld>
            <a:endParaRPr lang="es-ES" kern="1200">
              <a:latin typeface="Verdana" pitchFamily="34" charset="0"/>
              <a:ea typeface="+mn-ea"/>
              <a:cs typeface="Arial" charset="0"/>
            </a:endParaRPr>
          </a:p>
        </p:txBody>
      </p:sp>
    </p:spTree>
    <p:extLst>
      <p:ext uri="{BB962C8B-B14F-4D97-AF65-F5344CB8AC3E}">
        <p14:creationId xmlns:p14="http://schemas.microsoft.com/office/powerpoint/2010/main" val="851498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Contabilidad</a:t>
            </a:r>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14</a:t>
            </a:fld>
            <a:endParaRPr lang="es-ES"/>
          </a:p>
        </p:txBody>
      </p:sp>
      <p:sp>
        <p:nvSpPr>
          <p:cNvPr id="7" name="Rectángulo 6"/>
          <p:cNvSpPr/>
          <p:nvPr/>
        </p:nvSpPr>
        <p:spPr>
          <a:xfrm>
            <a:off x="476672" y="1556792"/>
            <a:ext cx="8229600" cy="3539430"/>
          </a:xfrm>
          <a:prstGeom prst="rect">
            <a:avLst/>
          </a:prstGeom>
        </p:spPr>
        <p:txBody>
          <a:bodyPr wrap="square">
            <a:spAutoFit/>
          </a:bodyPr>
          <a:lstStyle/>
          <a:p>
            <a:r>
              <a:rPr lang="es-ES_tradnl" sz="1600" dirty="0">
                <a:solidFill>
                  <a:srgbClr val="111111"/>
                </a:solidFill>
                <a:latin typeface="+mn-lt"/>
              </a:rPr>
              <a:t>Es la ciencia y técnica que enseña a recopilar, clasificar y registrar de una forma sistemática y estructural, las operaciones mercantiles realizadas por una empresa, con el fin de producir informes que, analizados e interpretados, permitan planear, controlar y tomar decisiones sobre la actividad de la empresa.</a:t>
            </a:r>
          </a:p>
          <a:p>
            <a:endParaRPr lang="es-ES_tradnl" sz="1600" dirty="0">
              <a:solidFill>
                <a:srgbClr val="111111"/>
              </a:solidFill>
              <a:latin typeface="+mn-lt"/>
            </a:endParaRPr>
          </a:p>
          <a:p>
            <a:r>
              <a:rPr lang="es-419" sz="1600" dirty="0"/>
              <a:t>Es una herramienta clave para conocer en qué situación y condiciones se encuentra una empresa y, con esta documentación, poder establecer las estrategias necesarias con el objeto de mejorar su rendimiento económico. Por ejemplo, si compramos madera para fabricar sillas tendremos que contabilizar esa compra para saber qué cantidad tenemos, cuanto nos ha costado, quién es el vendedor, en qué fecha la compramos, etc. De todo eso y más se encarga la contabilidad.</a:t>
            </a:r>
            <a:endParaRPr lang="es-ES_tradnl" sz="1600" dirty="0">
              <a:solidFill>
                <a:srgbClr val="111111"/>
              </a:solidFill>
              <a:latin typeface="+mn-lt"/>
            </a:endParaRPr>
          </a:p>
          <a:p>
            <a:endParaRPr lang="es-ES_tradnl" sz="1600" dirty="0">
              <a:latin typeface="+mn-lt"/>
            </a:endParaRPr>
          </a:p>
        </p:txBody>
      </p:sp>
      <p:sp>
        <p:nvSpPr>
          <p:cNvPr id="3" name="Marcador de pie de página 3">
            <a:extLst>
              <a:ext uri="{FF2B5EF4-FFF2-40B4-BE49-F238E27FC236}">
                <a16:creationId xmlns:a16="http://schemas.microsoft.com/office/drawing/2014/main" id="{66362637-00C3-3CE8-B403-6825F4F3263D}"/>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2110236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Contabilidad</a:t>
            </a:r>
            <a:endParaRPr lang="es-419" dirty="0"/>
          </a:p>
        </p:txBody>
      </p:sp>
      <p:sp>
        <p:nvSpPr>
          <p:cNvPr id="3" name="Marcador de contenido 2"/>
          <p:cNvSpPr>
            <a:spLocks noGrp="1"/>
          </p:cNvSpPr>
          <p:nvPr>
            <p:ph idx="1"/>
          </p:nvPr>
        </p:nvSpPr>
        <p:spPr/>
        <p:txBody>
          <a:bodyPr/>
          <a:lstStyle/>
          <a:p>
            <a:r>
              <a:rPr lang="es-419" dirty="0"/>
              <a:t>“Contabilidad es el arte de registrar, clasificar y resumir de manera significativa y en términos de dinero, transacciones y eventos que son en parte, por lo menos, de carácter financiero e interpretar los resultados de estos” [1] </a:t>
            </a:r>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15</a:t>
            </a:fld>
            <a:endParaRPr lang="es-ES"/>
          </a:p>
        </p:txBody>
      </p:sp>
      <p:sp>
        <p:nvSpPr>
          <p:cNvPr id="6" name="CuadroTexto 5"/>
          <p:cNvSpPr txBox="1"/>
          <p:nvPr/>
        </p:nvSpPr>
        <p:spPr>
          <a:xfrm>
            <a:off x="827584" y="6093296"/>
            <a:ext cx="2448272" cy="276999"/>
          </a:xfrm>
          <a:prstGeom prst="rect">
            <a:avLst/>
          </a:prstGeom>
          <a:noFill/>
        </p:spPr>
        <p:txBody>
          <a:bodyPr wrap="square" rtlCol="0">
            <a:spAutoFit/>
          </a:bodyPr>
          <a:lstStyle/>
          <a:p>
            <a:r>
              <a:rPr lang="es-419" sz="1200" dirty="0"/>
              <a:t>[1] Valdivia R., Román. 2012</a:t>
            </a:r>
          </a:p>
        </p:txBody>
      </p:sp>
      <p:sp>
        <p:nvSpPr>
          <p:cNvPr id="7" name="Marcador de pie de página 3">
            <a:extLst>
              <a:ext uri="{FF2B5EF4-FFF2-40B4-BE49-F238E27FC236}">
                <a16:creationId xmlns:a16="http://schemas.microsoft.com/office/drawing/2014/main" id="{E211DFC9-9D6D-7E1B-1A7C-8E04218C68D8}"/>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854174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Contabilidad - Objetivos</a:t>
            </a:r>
            <a:endParaRPr lang="es-419"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759077790"/>
              </p:ext>
            </p:extLst>
          </p:nvPr>
        </p:nvGraphicFramePr>
        <p:xfrm>
          <a:off x="457200" y="1600200"/>
          <a:ext cx="8229600" cy="4530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16</a:t>
            </a:fld>
            <a:endParaRPr lang="es-ES"/>
          </a:p>
        </p:txBody>
      </p:sp>
      <p:sp>
        <p:nvSpPr>
          <p:cNvPr id="3" name="Marcador de pie de página 3">
            <a:extLst>
              <a:ext uri="{FF2B5EF4-FFF2-40B4-BE49-F238E27FC236}">
                <a16:creationId xmlns:a16="http://schemas.microsoft.com/office/drawing/2014/main" id="{8B0225E4-C578-A2B3-A0CF-EBD287CA00F0}"/>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3552653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Tipos de contabilidad</a:t>
            </a:r>
            <a:endParaRPr lang="es-419"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290353695"/>
              </p:ext>
            </p:extLst>
          </p:nvPr>
        </p:nvGraphicFramePr>
        <p:xfrm>
          <a:off x="538162" y="1762442"/>
          <a:ext cx="8067675" cy="4206240"/>
        </p:xfrm>
        <a:graphic>
          <a:graphicData uri="http://schemas.openxmlformats.org/drawingml/2006/table">
            <a:tbl>
              <a:tblPr/>
              <a:tblGrid>
                <a:gridCol w="2689225">
                  <a:extLst>
                    <a:ext uri="{9D8B030D-6E8A-4147-A177-3AD203B41FA5}">
                      <a16:colId xmlns:a16="http://schemas.microsoft.com/office/drawing/2014/main" val="835128226"/>
                    </a:ext>
                  </a:extLst>
                </a:gridCol>
                <a:gridCol w="2689225">
                  <a:extLst>
                    <a:ext uri="{9D8B030D-6E8A-4147-A177-3AD203B41FA5}">
                      <a16:colId xmlns:a16="http://schemas.microsoft.com/office/drawing/2014/main" val="2230681325"/>
                    </a:ext>
                  </a:extLst>
                </a:gridCol>
                <a:gridCol w="2689225">
                  <a:extLst>
                    <a:ext uri="{9D8B030D-6E8A-4147-A177-3AD203B41FA5}">
                      <a16:colId xmlns:a16="http://schemas.microsoft.com/office/drawing/2014/main" val="4236313483"/>
                    </a:ext>
                  </a:extLst>
                </a:gridCol>
              </a:tblGrid>
              <a:tr h="0">
                <a:tc gridSpan="3">
                  <a:txBody>
                    <a:bodyPr/>
                    <a:lstStyle/>
                    <a:p>
                      <a:pPr algn="ctr" fontAlgn="b"/>
                      <a:r>
                        <a:rPr lang="es-419" sz="1800" b="0" dirty="0">
                          <a:solidFill>
                            <a:srgbClr val="000000"/>
                          </a:solidFill>
                          <a:effectLst/>
                        </a:rPr>
                        <a:t>Tipos de contabilidad</a:t>
                      </a:r>
                    </a:p>
                  </a:txBody>
                  <a:tcPr anchor="b">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7F7F7"/>
                    </a:solidFill>
                  </a:tcPr>
                </a:tc>
                <a:tc hMerge="1">
                  <a:txBody>
                    <a:bodyPr/>
                    <a:lstStyle/>
                    <a:p>
                      <a:endParaRPr lang="es-419"/>
                    </a:p>
                  </a:txBody>
                  <a:tcPr/>
                </a:tc>
                <a:tc hMerge="1">
                  <a:txBody>
                    <a:bodyPr/>
                    <a:lstStyle/>
                    <a:p>
                      <a:endParaRPr lang="es-419"/>
                    </a:p>
                  </a:txBody>
                  <a:tcPr/>
                </a:tc>
                <a:extLst>
                  <a:ext uri="{0D108BD9-81ED-4DB2-BD59-A6C34878D82A}">
                    <a16:rowId xmlns:a16="http://schemas.microsoft.com/office/drawing/2014/main" val="2821223437"/>
                  </a:ext>
                </a:extLst>
              </a:tr>
              <a:tr h="0">
                <a:tc>
                  <a:txBody>
                    <a:bodyPr/>
                    <a:lstStyle/>
                    <a:p>
                      <a:pPr algn="l"/>
                      <a:r>
                        <a:rPr lang="es-419" sz="1800" b="1">
                          <a:effectLst/>
                        </a:rPr>
                        <a:t> Según su origen</a:t>
                      </a:r>
                      <a:endParaRPr lang="es-419" sz="1800" b="0">
                        <a:effectLst/>
                      </a:endParaRP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s-419" sz="1800" b="1">
                          <a:effectLst/>
                        </a:rPr>
                        <a:t>Según la actividad </a:t>
                      </a:r>
                      <a:endParaRPr lang="es-419" sz="1800" b="0">
                        <a:effectLst/>
                      </a:endParaRP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s-419" sz="1800" b="1">
                          <a:effectLst/>
                        </a:rPr>
                        <a:t> Según la información</a:t>
                      </a:r>
                      <a:endParaRPr lang="es-419" sz="1800" b="0">
                        <a:effectLst/>
                      </a:endParaRP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4180815214"/>
                  </a:ext>
                </a:extLst>
              </a:tr>
              <a:tr h="0">
                <a:tc>
                  <a:txBody>
                    <a:bodyPr/>
                    <a:lstStyle/>
                    <a:p>
                      <a:pPr algn="l"/>
                      <a:r>
                        <a:rPr lang="es-419" sz="1800" b="0">
                          <a:effectLst/>
                        </a:rPr>
                        <a:t> Contabilidad pública</a:t>
                      </a: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s-419" sz="1800" b="0" dirty="0">
                          <a:effectLst/>
                        </a:rPr>
                        <a:t>Contabilidad industrial</a:t>
                      </a: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s-419" sz="1800" b="0" dirty="0">
                          <a:effectLst/>
                        </a:rPr>
                        <a:t>Contabilidad financiera</a:t>
                      </a: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2823928434"/>
                  </a:ext>
                </a:extLst>
              </a:tr>
              <a:tr h="0">
                <a:tc>
                  <a:txBody>
                    <a:bodyPr/>
                    <a:lstStyle/>
                    <a:p>
                      <a:pPr algn="l"/>
                      <a:r>
                        <a:rPr lang="es-419" sz="1800" b="0" dirty="0">
                          <a:effectLst/>
                        </a:rPr>
                        <a:t> Contabilidad privada</a:t>
                      </a: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s-419" sz="1800" b="0" dirty="0">
                          <a:effectLst/>
                        </a:rPr>
                        <a:t>Contabilidad comercial</a:t>
                      </a: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s-419" sz="1800" b="0" dirty="0">
                          <a:effectLst/>
                        </a:rPr>
                        <a:t>Contabilidad administrativa</a:t>
                      </a: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2301965924"/>
                  </a:ext>
                </a:extLst>
              </a:tr>
              <a:tr h="0">
                <a:tc>
                  <a:txBody>
                    <a:bodyPr/>
                    <a:lstStyle/>
                    <a:p>
                      <a:pPr algn="l"/>
                      <a:endParaRPr lang="es-419" sz="1800" b="0">
                        <a:effectLst/>
                      </a:endParaRP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s-419" sz="1800" b="0" dirty="0">
                          <a:effectLst/>
                        </a:rPr>
                        <a:t>Contabilidad de empresas extractivas</a:t>
                      </a: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s-419" sz="1800" b="0" dirty="0">
                          <a:effectLst/>
                        </a:rPr>
                        <a:t>Contabilidad fiscal</a:t>
                      </a: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2178832178"/>
                  </a:ext>
                </a:extLst>
              </a:tr>
              <a:tr h="0">
                <a:tc>
                  <a:txBody>
                    <a:bodyPr/>
                    <a:lstStyle/>
                    <a:p>
                      <a:pPr algn="l"/>
                      <a:endParaRPr lang="es-419" sz="1800" b="0">
                        <a:effectLst/>
                      </a:endParaRP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s-419" sz="1800" b="0" dirty="0">
                          <a:effectLst/>
                        </a:rPr>
                        <a:t>Contabilidad de servicios</a:t>
                      </a: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s-419" sz="1800" b="0" dirty="0">
                          <a:effectLst/>
                        </a:rPr>
                        <a:t>Contabilidad de costes</a:t>
                      </a: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3922972601"/>
                  </a:ext>
                </a:extLst>
              </a:tr>
              <a:tr h="0">
                <a:tc>
                  <a:txBody>
                    <a:bodyPr/>
                    <a:lstStyle/>
                    <a:p>
                      <a:pPr algn="l"/>
                      <a:endParaRPr lang="es-419" sz="1800" b="0">
                        <a:effectLst/>
                      </a:endParaRP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endParaRPr lang="es-419" sz="1800" b="0">
                        <a:effectLst/>
                      </a:endParaRP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tc>
                  <a:txBody>
                    <a:bodyPr/>
                    <a:lstStyle/>
                    <a:p>
                      <a:pPr algn="l"/>
                      <a:r>
                        <a:rPr lang="es-419" sz="1800" b="0" dirty="0">
                          <a:effectLst/>
                        </a:rPr>
                        <a:t>Contabilidad de gestión</a:t>
                      </a:r>
                    </a:p>
                  </a:txBody>
                  <a:tcPr anchor="ctr">
                    <a:lnL w="9525" cap="flat" cmpd="sng" algn="ctr">
                      <a:solidFill>
                        <a:srgbClr val="E2E2E2"/>
                      </a:solidFill>
                      <a:prstDash val="solid"/>
                      <a:round/>
                      <a:headEnd type="none" w="med" len="med"/>
                      <a:tailEnd type="none" w="med" len="med"/>
                    </a:lnL>
                    <a:lnR w="9525" cap="flat" cmpd="sng" algn="ctr">
                      <a:solidFill>
                        <a:srgbClr val="E2E2E2"/>
                      </a:solidFill>
                      <a:prstDash val="solid"/>
                      <a:round/>
                      <a:headEnd type="none" w="med" len="med"/>
                      <a:tailEnd type="none" w="med" len="med"/>
                    </a:lnR>
                    <a:lnT w="9525" cap="flat" cmpd="sng" algn="ctr">
                      <a:solidFill>
                        <a:srgbClr val="E2E2E2"/>
                      </a:solidFill>
                      <a:prstDash val="solid"/>
                      <a:round/>
                      <a:headEnd type="none" w="med" len="med"/>
                      <a:tailEnd type="none" w="med" len="med"/>
                    </a:lnT>
                    <a:lnB w="9525" cap="flat" cmpd="sng" algn="ctr">
                      <a:solidFill>
                        <a:srgbClr val="E2E2E2"/>
                      </a:solidFill>
                      <a:prstDash val="solid"/>
                      <a:round/>
                      <a:headEnd type="none" w="med" len="med"/>
                      <a:tailEnd type="none" w="med" len="med"/>
                    </a:lnB>
                    <a:solidFill>
                      <a:srgbClr val="FFFFFF"/>
                    </a:solidFill>
                  </a:tcPr>
                </a:tc>
                <a:extLst>
                  <a:ext uri="{0D108BD9-81ED-4DB2-BD59-A6C34878D82A}">
                    <a16:rowId xmlns:a16="http://schemas.microsoft.com/office/drawing/2014/main" val="1165254802"/>
                  </a:ext>
                </a:extLst>
              </a:tr>
            </a:tbl>
          </a:graphicData>
        </a:graphic>
      </p:graphicFrame>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17</a:t>
            </a:fld>
            <a:endParaRPr lang="es-ES"/>
          </a:p>
        </p:txBody>
      </p:sp>
      <p:sp>
        <p:nvSpPr>
          <p:cNvPr id="7" name="Rectangle 1"/>
          <p:cNvSpPr>
            <a:spLocks noChangeArrowheads="1"/>
          </p:cNvSpPr>
          <p:nvPr/>
        </p:nvSpPr>
        <p:spPr bwMode="auto">
          <a:xfrm>
            <a:off x="0" y="-23083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419" altLang="es-419" sz="1200" b="0" i="0" u="none" strike="noStrike" cap="none" normalizeH="0" baseline="0">
                <a:ln>
                  <a:noFill/>
                </a:ln>
                <a:solidFill>
                  <a:schemeClr val="tx1"/>
                </a:solidFill>
                <a:effectLst/>
                <a:latin typeface="Arial" panose="020B0604020202020204" pitchFamily="34" charset="0"/>
              </a:rPr>
            </a:br>
            <a:endParaRPr kumimoji="0" lang="es-419" altLang="es-419" sz="1200" b="0" i="0" u="none" strike="noStrike" cap="none" normalizeH="0" baseline="0">
              <a:ln>
                <a:noFill/>
              </a:ln>
              <a:solidFill>
                <a:schemeClr val="tx1"/>
              </a:solidFill>
              <a:effectLst/>
              <a:latin typeface="Arial" panose="020B0604020202020204" pitchFamily="34" charset="0"/>
            </a:endParaRPr>
          </a:p>
        </p:txBody>
      </p:sp>
      <p:sp>
        <p:nvSpPr>
          <p:cNvPr id="3" name="Marcador de pie de página 3">
            <a:extLst>
              <a:ext uri="{FF2B5EF4-FFF2-40B4-BE49-F238E27FC236}">
                <a16:creationId xmlns:a16="http://schemas.microsoft.com/office/drawing/2014/main" id="{0E832766-4203-BD40-656C-F95860059F16}"/>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3787885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sz="4000" dirty="0"/>
              <a:t>Tipos de Contabilidad – Según el origen</a:t>
            </a:r>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18</a:t>
            </a:fld>
            <a:endParaRPr lang="es-ES"/>
          </a:p>
        </p:txBody>
      </p:sp>
      <p:sp>
        <p:nvSpPr>
          <p:cNvPr id="6" name="Rectángulo 5"/>
          <p:cNvSpPr/>
          <p:nvPr/>
        </p:nvSpPr>
        <p:spPr>
          <a:xfrm>
            <a:off x="457200" y="2136339"/>
            <a:ext cx="8075240" cy="2677656"/>
          </a:xfrm>
          <a:prstGeom prst="rect">
            <a:avLst/>
          </a:prstGeom>
        </p:spPr>
        <p:txBody>
          <a:bodyPr wrap="square">
            <a:spAutoFit/>
          </a:bodyPr>
          <a:lstStyle/>
          <a:p>
            <a:pPr>
              <a:buFont typeface="+mj-lt"/>
              <a:buAutoNum type="arabicPeriod"/>
            </a:pPr>
            <a:r>
              <a:rPr lang="es-419" sz="2400" b="1" dirty="0">
                <a:solidFill>
                  <a:srgbClr val="343E47"/>
                </a:solidFill>
                <a:latin typeface="Source Sans Pro"/>
              </a:rPr>
              <a:t>Contabilidad pública</a:t>
            </a:r>
            <a:r>
              <a:rPr lang="es-419" sz="2400" dirty="0">
                <a:solidFill>
                  <a:srgbClr val="343E47"/>
                </a:solidFill>
                <a:latin typeface="Source Sans Pro"/>
              </a:rPr>
              <a:t>. Ésta se encarga de registrar y estructurar las operaciones que realizan todas aquellas instituciones públicas, es decir, las dependientes del Estado.</a:t>
            </a:r>
          </a:p>
          <a:p>
            <a:pPr>
              <a:buFont typeface="+mj-lt"/>
              <a:buAutoNum type="arabicPeriod"/>
            </a:pPr>
            <a:r>
              <a:rPr lang="es-419" sz="2400" b="1" dirty="0">
                <a:solidFill>
                  <a:srgbClr val="343E47"/>
                </a:solidFill>
                <a:latin typeface="Source Sans Pro"/>
              </a:rPr>
              <a:t>Contabilidad privada</a:t>
            </a:r>
            <a:r>
              <a:rPr lang="es-419" sz="2400" dirty="0">
                <a:solidFill>
                  <a:srgbClr val="343E47"/>
                </a:solidFill>
                <a:latin typeface="Source Sans Pro"/>
              </a:rPr>
              <a:t>. Por su parte, la contabilidad privada controla todas las operaciones realizadas por particulares, ya sean personas físicas o jurídicas.</a:t>
            </a:r>
            <a:endParaRPr lang="es-419" sz="2400" b="0" i="0" dirty="0">
              <a:solidFill>
                <a:srgbClr val="343E47"/>
              </a:solidFill>
              <a:effectLst/>
              <a:latin typeface="Source Sans Pro"/>
            </a:endParaRPr>
          </a:p>
        </p:txBody>
      </p:sp>
      <p:sp>
        <p:nvSpPr>
          <p:cNvPr id="3" name="Marcador de pie de página 3">
            <a:extLst>
              <a:ext uri="{FF2B5EF4-FFF2-40B4-BE49-F238E27FC236}">
                <a16:creationId xmlns:a16="http://schemas.microsoft.com/office/drawing/2014/main" id="{9259A46C-BB1C-5AB3-2B76-DBA902BECF4B}"/>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137678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19</a:t>
            </a:fld>
            <a:endParaRPr lang="es-ES"/>
          </a:p>
        </p:txBody>
      </p:sp>
      <p:sp>
        <p:nvSpPr>
          <p:cNvPr id="6" name="Título 1"/>
          <p:cNvSpPr>
            <a:spLocks noGrp="1"/>
          </p:cNvSpPr>
          <p:nvPr>
            <p:ph type="title"/>
          </p:nvPr>
        </p:nvSpPr>
        <p:spPr>
          <a:xfrm>
            <a:off x="457200" y="277813"/>
            <a:ext cx="8229600" cy="1139825"/>
          </a:xfrm>
        </p:spPr>
        <p:txBody>
          <a:bodyPr/>
          <a:lstStyle/>
          <a:p>
            <a:r>
              <a:rPr lang="es-ES_tradnl" sz="3600" dirty="0"/>
              <a:t>Tipos de Contabilidad – </a:t>
            </a:r>
            <a:br>
              <a:rPr lang="es-ES_tradnl" sz="3600" dirty="0"/>
            </a:br>
            <a:r>
              <a:rPr lang="es-419" sz="3600" dirty="0"/>
              <a:t>Según la actividad de la empresa</a:t>
            </a:r>
            <a:endParaRPr lang="es-ES_tradnl" sz="3600" dirty="0"/>
          </a:p>
        </p:txBody>
      </p:sp>
      <p:sp>
        <p:nvSpPr>
          <p:cNvPr id="7" name="Rectángulo 6"/>
          <p:cNvSpPr/>
          <p:nvPr/>
        </p:nvSpPr>
        <p:spPr>
          <a:xfrm>
            <a:off x="457200" y="1772816"/>
            <a:ext cx="8229600" cy="3416320"/>
          </a:xfrm>
          <a:prstGeom prst="rect">
            <a:avLst/>
          </a:prstGeom>
        </p:spPr>
        <p:txBody>
          <a:bodyPr wrap="square">
            <a:spAutoFit/>
          </a:bodyPr>
          <a:lstStyle/>
          <a:p>
            <a:r>
              <a:rPr lang="es-419" dirty="0">
                <a:solidFill>
                  <a:srgbClr val="343E47"/>
                </a:solidFill>
                <a:latin typeface="Source Sans Pro"/>
              </a:rPr>
              <a:t>Según el tipo de actividad de la compañía en cuestión, así deberá adaptarse la contabilidad. La </a:t>
            </a:r>
            <a:r>
              <a:rPr lang="es-419" b="1" dirty="0">
                <a:solidFill>
                  <a:srgbClr val="343E47"/>
                </a:solidFill>
                <a:latin typeface="Source Sans Pro"/>
              </a:rPr>
              <a:t>clasificación de los tipos de contabilidad</a:t>
            </a:r>
            <a:r>
              <a:rPr lang="es-419" dirty="0">
                <a:solidFill>
                  <a:srgbClr val="343E47"/>
                </a:solidFill>
                <a:latin typeface="Source Sans Pro"/>
              </a:rPr>
              <a:t> según la actividad, es la siguiente:</a:t>
            </a:r>
          </a:p>
          <a:p>
            <a:pPr>
              <a:buFont typeface="+mj-lt"/>
              <a:buAutoNum type="arabicPeriod"/>
            </a:pPr>
            <a:r>
              <a:rPr lang="es-419" b="1" dirty="0">
                <a:solidFill>
                  <a:srgbClr val="343E47"/>
                </a:solidFill>
                <a:latin typeface="Source Sans Pro"/>
              </a:rPr>
              <a:t>Contabilidad industrial</a:t>
            </a:r>
            <a:r>
              <a:rPr lang="es-419" dirty="0">
                <a:solidFill>
                  <a:srgbClr val="343E47"/>
                </a:solidFill>
                <a:latin typeface="Source Sans Pro"/>
              </a:rPr>
              <a:t>. Se aplica en empresas que transforman las materias primas en productos elaborados.</a:t>
            </a:r>
          </a:p>
          <a:p>
            <a:pPr>
              <a:buFont typeface="+mj-lt"/>
              <a:buAutoNum type="arabicPeriod"/>
            </a:pPr>
            <a:r>
              <a:rPr lang="es-419" b="1" dirty="0">
                <a:solidFill>
                  <a:srgbClr val="343E47"/>
                </a:solidFill>
                <a:latin typeface="Source Sans Pro"/>
              </a:rPr>
              <a:t>Contabilidad comercial</a:t>
            </a:r>
            <a:r>
              <a:rPr lang="es-419" dirty="0">
                <a:solidFill>
                  <a:srgbClr val="343E47"/>
                </a:solidFill>
                <a:latin typeface="Source Sans Pro"/>
              </a:rPr>
              <a:t>. Control de los movimientos económicos y financieros generados en una empresa que se dedica a comprar y vender un producto específico ya terminado, preparado para su consumo directo.</a:t>
            </a:r>
          </a:p>
          <a:p>
            <a:pPr>
              <a:buFont typeface="+mj-lt"/>
              <a:buAutoNum type="arabicPeriod"/>
            </a:pPr>
            <a:r>
              <a:rPr lang="es-419" b="1" dirty="0">
                <a:solidFill>
                  <a:srgbClr val="343E47"/>
                </a:solidFill>
                <a:latin typeface="Source Sans Pro"/>
              </a:rPr>
              <a:t>Contabilidad de empresas extractivas</a:t>
            </a:r>
            <a:r>
              <a:rPr lang="es-419" dirty="0">
                <a:solidFill>
                  <a:srgbClr val="343E47"/>
                </a:solidFill>
                <a:latin typeface="Source Sans Pro"/>
              </a:rPr>
              <a:t>. Es específica para aquellas empresas especializadas en la explotación de recursos naturales.</a:t>
            </a:r>
          </a:p>
          <a:p>
            <a:pPr>
              <a:buFont typeface="+mj-lt"/>
              <a:buAutoNum type="arabicPeriod"/>
            </a:pPr>
            <a:r>
              <a:rPr lang="es-419" b="1" dirty="0">
                <a:solidFill>
                  <a:srgbClr val="343E47"/>
                </a:solidFill>
                <a:latin typeface="Source Sans Pro"/>
              </a:rPr>
              <a:t>Contabilidad de servicios</a:t>
            </a:r>
            <a:r>
              <a:rPr lang="es-419" dirty="0">
                <a:solidFill>
                  <a:srgbClr val="343E47"/>
                </a:solidFill>
                <a:latin typeface="Source Sans Pro"/>
              </a:rPr>
              <a:t>. Especializada para aquellas empresas que se dedican a la prestación de servicios.</a:t>
            </a:r>
            <a:endParaRPr lang="es-419" b="0" i="0" dirty="0">
              <a:solidFill>
                <a:srgbClr val="343E47"/>
              </a:solidFill>
              <a:effectLst/>
              <a:latin typeface="Source Sans Pro"/>
            </a:endParaRPr>
          </a:p>
        </p:txBody>
      </p:sp>
      <p:sp>
        <p:nvSpPr>
          <p:cNvPr id="2" name="Marcador de pie de página 3">
            <a:extLst>
              <a:ext uri="{FF2B5EF4-FFF2-40B4-BE49-F238E27FC236}">
                <a16:creationId xmlns:a16="http://schemas.microsoft.com/office/drawing/2014/main" id="{337E302B-ABF3-D198-A34B-485AFAB98E86}"/>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2598579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solidFill>
                  <a:schemeClr val="bg2"/>
                </a:solidFill>
              </a:rPr>
              <a:t>Agenda</a:t>
            </a:r>
            <a:endParaRPr lang="es-ES" b="1" dirty="0">
              <a:solidFill>
                <a:schemeClr val="bg2"/>
              </a:solidFill>
            </a:endParaRP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3508847894"/>
              </p:ext>
            </p:extLst>
          </p:nvPr>
        </p:nvGraphicFramePr>
        <p:xfrm>
          <a:off x="-714412" y="2143116"/>
          <a:ext cx="10572824"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2</a:t>
            </a:fld>
            <a:endParaRPr lang="es-ES" dirty="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20</a:t>
            </a:fld>
            <a:endParaRPr lang="es-ES"/>
          </a:p>
        </p:txBody>
      </p:sp>
      <p:sp>
        <p:nvSpPr>
          <p:cNvPr id="6" name="Título 1"/>
          <p:cNvSpPr>
            <a:spLocks noGrp="1"/>
          </p:cNvSpPr>
          <p:nvPr>
            <p:ph type="title"/>
          </p:nvPr>
        </p:nvSpPr>
        <p:spPr>
          <a:xfrm>
            <a:off x="457200" y="277813"/>
            <a:ext cx="8229600" cy="1139825"/>
          </a:xfrm>
        </p:spPr>
        <p:txBody>
          <a:bodyPr/>
          <a:lstStyle/>
          <a:p>
            <a:r>
              <a:rPr lang="es-ES_tradnl" sz="3600" dirty="0"/>
              <a:t>Tipos de Contabilidad – </a:t>
            </a:r>
            <a:br>
              <a:rPr lang="es-ES_tradnl" sz="3600" dirty="0"/>
            </a:br>
            <a:r>
              <a:rPr lang="es-419" sz="3600" dirty="0"/>
              <a:t>Según la clase de información</a:t>
            </a:r>
            <a:endParaRPr lang="es-ES_tradnl" sz="3600" dirty="0"/>
          </a:p>
        </p:txBody>
      </p:sp>
      <p:sp>
        <p:nvSpPr>
          <p:cNvPr id="2" name="Rectángulo 1"/>
          <p:cNvSpPr/>
          <p:nvPr/>
        </p:nvSpPr>
        <p:spPr>
          <a:xfrm>
            <a:off x="575556" y="1844824"/>
            <a:ext cx="7992888" cy="2308324"/>
          </a:xfrm>
          <a:prstGeom prst="rect">
            <a:avLst/>
          </a:prstGeom>
        </p:spPr>
        <p:txBody>
          <a:bodyPr wrap="square">
            <a:spAutoFit/>
          </a:bodyPr>
          <a:lstStyle/>
          <a:p>
            <a:pPr>
              <a:buFont typeface="+mj-lt"/>
              <a:buAutoNum type="arabicPeriod"/>
            </a:pPr>
            <a:r>
              <a:rPr lang="es-419" b="1" dirty="0">
                <a:latin typeface="Source Sans Pro"/>
              </a:rPr>
              <a:t>Contabilidad financiera</a:t>
            </a:r>
            <a:r>
              <a:rPr lang="es-419" dirty="0">
                <a:latin typeface="Source Sans Pro"/>
              </a:rPr>
              <a:t>. Registra la información relacionada con el estado financiero de la compañía, tal y como su nombre indica. </a:t>
            </a:r>
          </a:p>
          <a:p>
            <a:pPr>
              <a:buFont typeface="+mj-lt"/>
              <a:buAutoNum type="arabicPeriod"/>
            </a:pPr>
            <a:r>
              <a:rPr lang="es-419" b="1" dirty="0">
                <a:latin typeface="Source Sans Pro"/>
              </a:rPr>
              <a:t>Contabilidad administrativa. </a:t>
            </a:r>
            <a:r>
              <a:rPr lang="es-419" dirty="0">
                <a:latin typeface="Source Sans Pro"/>
              </a:rPr>
              <a:t>Enfocado en los aspectos más administrativos de la empresa, y se emplea sobre todo para </a:t>
            </a:r>
            <a:r>
              <a:rPr lang="es-419" b="1" dirty="0">
                <a:latin typeface="Source Sans Pro"/>
              </a:rPr>
              <a:t>valorar el cumplimiento de los objetivos establecidos y cómo mejorar la estrategia implementada</a:t>
            </a:r>
            <a:r>
              <a:rPr lang="es-419" dirty="0">
                <a:latin typeface="Source Sans Pro"/>
              </a:rPr>
              <a:t>. Muy útil también para hacer previsiones y planificar las acciones y recursos a emplear.</a:t>
            </a:r>
          </a:p>
          <a:p>
            <a:pPr>
              <a:buFont typeface="+mj-lt"/>
              <a:buAutoNum type="arabicPeriod"/>
            </a:pPr>
            <a:r>
              <a:rPr lang="es-419" b="1" dirty="0">
                <a:latin typeface="Source Sans Pro"/>
              </a:rPr>
              <a:t>Contabilidad fiscal</a:t>
            </a:r>
            <a:r>
              <a:rPr lang="es-419" dirty="0">
                <a:latin typeface="Source Sans Pro"/>
              </a:rPr>
              <a:t>. Se emplea para registrar y preparar los informes relacionados con las declaraciones de renta y el pago de impuestos.</a:t>
            </a:r>
          </a:p>
        </p:txBody>
      </p:sp>
      <p:sp>
        <p:nvSpPr>
          <p:cNvPr id="3" name="Marcador de pie de página 3">
            <a:extLst>
              <a:ext uri="{FF2B5EF4-FFF2-40B4-BE49-F238E27FC236}">
                <a16:creationId xmlns:a16="http://schemas.microsoft.com/office/drawing/2014/main" id="{D2084268-BFB7-18BF-C460-1F0E14E44649}"/>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852856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21</a:t>
            </a:fld>
            <a:endParaRPr lang="es-ES"/>
          </a:p>
        </p:txBody>
      </p:sp>
      <p:sp>
        <p:nvSpPr>
          <p:cNvPr id="6" name="Título 1"/>
          <p:cNvSpPr>
            <a:spLocks noGrp="1"/>
          </p:cNvSpPr>
          <p:nvPr>
            <p:ph type="title"/>
          </p:nvPr>
        </p:nvSpPr>
        <p:spPr>
          <a:xfrm>
            <a:off x="457200" y="277813"/>
            <a:ext cx="8229600" cy="1139825"/>
          </a:xfrm>
        </p:spPr>
        <p:txBody>
          <a:bodyPr/>
          <a:lstStyle/>
          <a:p>
            <a:r>
              <a:rPr lang="es-ES_tradnl" sz="3600" dirty="0"/>
              <a:t>Tipos de Contabilidad – </a:t>
            </a:r>
            <a:br>
              <a:rPr lang="es-ES_tradnl" sz="3600" dirty="0"/>
            </a:br>
            <a:r>
              <a:rPr lang="es-419" sz="3600" dirty="0"/>
              <a:t>Según la clase de información</a:t>
            </a:r>
            <a:endParaRPr lang="es-ES_tradnl" sz="3600" dirty="0"/>
          </a:p>
        </p:txBody>
      </p:sp>
      <p:sp>
        <p:nvSpPr>
          <p:cNvPr id="2" name="Rectángulo 1"/>
          <p:cNvSpPr/>
          <p:nvPr/>
        </p:nvSpPr>
        <p:spPr>
          <a:xfrm>
            <a:off x="611560" y="1556792"/>
            <a:ext cx="7992888" cy="2308324"/>
          </a:xfrm>
          <a:prstGeom prst="rect">
            <a:avLst/>
          </a:prstGeom>
        </p:spPr>
        <p:txBody>
          <a:bodyPr wrap="square">
            <a:spAutoFit/>
          </a:bodyPr>
          <a:lstStyle/>
          <a:p>
            <a:pPr marL="342900" indent="-342900">
              <a:buFont typeface="+mj-lt"/>
              <a:buAutoNum type="arabicPeriod" startAt="4"/>
            </a:pPr>
            <a:r>
              <a:rPr lang="es-419" b="1" dirty="0">
                <a:latin typeface="Source Sans Pro"/>
              </a:rPr>
              <a:t>Contabilidad de costes</a:t>
            </a:r>
            <a:r>
              <a:rPr lang="es-419" dirty="0">
                <a:latin typeface="Source Sans Pro"/>
              </a:rPr>
              <a:t>. Está </a:t>
            </a:r>
            <a:r>
              <a:rPr lang="es-419" b="1" dirty="0">
                <a:latin typeface="Source Sans Pro"/>
              </a:rPr>
              <a:t>enfocada a empresas de carácter industrial</a:t>
            </a:r>
            <a:r>
              <a:rPr lang="es-419" dirty="0">
                <a:latin typeface="Source Sans Pro"/>
              </a:rPr>
              <a:t>, donde deben hacer un análisis minucioso de los costes unitarios de producción, su venta y, en general, del proceso productivo que realizar la compañía.</a:t>
            </a:r>
          </a:p>
          <a:p>
            <a:pPr marL="342900" indent="-342900">
              <a:buFont typeface="+mj-lt"/>
              <a:buAutoNum type="arabicPeriod" startAt="4"/>
            </a:pPr>
            <a:r>
              <a:rPr lang="es-419" b="1" dirty="0">
                <a:latin typeface="Source Sans Pro"/>
              </a:rPr>
              <a:t>Contabilidad de gestión</a:t>
            </a:r>
            <a:r>
              <a:rPr lang="es-419" dirty="0">
                <a:latin typeface="Source Sans Pro"/>
              </a:rPr>
              <a:t>. Posee una visión más amplia que la contabilidad de costes, ya que registra toda la información económica y financiera de la empresa para poder tomar decisiones. Suelen ofrecen información sobre cortos periodos de tiempo para analizar y decidir.</a:t>
            </a:r>
          </a:p>
        </p:txBody>
      </p:sp>
      <p:sp>
        <p:nvSpPr>
          <p:cNvPr id="3" name="Marcador de pie de página 3">
            <a:extLst>
              <a:ext uri="{FF2B5EF4-FFF2-40B4-BE49-F238E27FC236}">
                <a16:creationId xmlns:a16="http://schemas.microsoft.com/office/drawing/2014/main" id="{6BABEA89-811B-5CF5-C95C-025903F6B77A}"/>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3750244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vert="horz" wrap="square" lIns="91440" tIns="45720" rIns="91440" bIns="45720" numCol="1" anchor="b" anchorCtr="0" compatLnSpc="1">
            <a:prstTxWarp prst="textNoShape">
              <a:avLst/>
            </a:prstTxWarp>
            <a:normAutofit/>
          </a:bodyPr>
          <a:lstStyle/>
          <a:p>
            <a:r>
              <a:rPr lang="es-ES_tradnl" dirty="0"/>
              <a:t>Contabilidad de Causación</a:t>
            </a:r>
          </a:p>
        </p:txBody>
      </p:sp>
      <p:sp>
        <p:nvSpPr>
          <p:cNvPr id="8" name="CuadroTexto 7">
            <a:extLst>
              <a:ext uri="{FF2B5EF4-FFF2-40B4-BE49-F238E27FC236}">
                <a16:creationId xmlns:a16="http://schemas.microsoft.com/office/drawing/2014/main" id="{1EC15561-C646-DF14-DC25-D8BBA04601E7}"/>
              </a:ext>
            </a:extLst>
          </p:cNvPr>
          <p:cNvSpPr txBox="1"/>
          <p:nvPr/>
        </p:nvSpPr>
        <p:spPr bwMode="auto">
          <a:xfrm>
            <a:off x="457200" y="1600200"/>
            <a:ext cx="8147248"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indent="-342900" eaLnBrk="0" hangingPunct="0">
              <a:lnSpc>
                <a:spcPct val="90000"/>
              </a:lnSpc>
              <a:spcBef>
                <a:spcPct val="20000"/>
              </a:spcBef>
              <a:buClr>
                <a:schemeClr val="bg2"/>
              </a:buClr>
              <a:buSzPct val="75000"/>
              <a:buFont typeface="Wingdings" pitchFamily="2" charset="2"/>
              <a:buChar char="p"/>
            </a:pPr>
            <a:r>
              <a:rPr lang="en-US" sz="2400" b="0" i="0" dirty="0">
                <a:effectLst/>
                <a:highlight>
                  <a:srgbClr val="FFFFFF"/>
                </a:highlight>
                <a:latin typeface="+mn-lt"/>
                <a:cs typeface="+mn-cs"/>
              </a:rPr>
              <a:t>La </a:t>
            </a:r>
            <a:r>
              <a:rPr lang="en-US" sz="2400" b="0" i="0" dirty="0" err="1">
                <a:effectLst/>
                <a:highlight>
                  <a:srgbClr val="FFFFFF"/>
                </a:highlight>
                <a:latin typeface="+mn-lt"/>
                <a:cs typeface="+mn-cs"/>
              </a:rPr>
              <a:t>causación</a:t>
            </a:r>
            <a:r>
              <a:rPr lang="en-US" sz="2400" b="0" i="0" dirty="0">
                <a:effectLst/>
                <a:highlight>
                  <a:srgbClr val="FFFFFF"/>
                </a:highlight>
                <a:latin typeface="+mn-lt"/>
                <a:cs typeface="+mn-cs"/>
              </a:rPr>
              <a:t> </a:t>
            </a:r>
            <a:r>
              <a:rPr lang="en-US" sz="2400" b="0" i="0" dirty="0" err="1">
                <a:effectLst/>
                <a:highlight>
                  <a:srgbClr val="FFFFFF"/>
                </a:highlight>
                <a:latin typeface="+mn-lt"/>
                <a:cs typeface="+mn-cs"/>
              </a:rPr>
              <a:t>contable</a:t>
            </a:r>
            <a:r>
              <a:rPr lang="en-US" sz="2400" b="0" i="0" dirty="0">
                <a:effectLst/>
                <a:highlight>
                  <a:srgbClr val="FFFFFF"/>
                </a:highlight>
                <a:latin typeface="+mn-lt"/>
                <a:cs typeface="+mn-cs"/>
              </a:rPr>
              <a:t>, m</a:t>
            </a:r>
            <a:r>
              <a:rPr lang="en-US" sz="2400" dirty="0">
                <a:latin typeface="+mn-lt"/>
                <a:cs typeface="+mn-cs"/>
              </a:rPr>
              <a:t>as </a:t>
            </a:r>
            <a:r>
              <a:rPr lang="en-US" sz="2400" dirty="0" err="1">
                <a:latin typeface="+mn-lt"/>
                <a:cs typeface="+mn-cs"/>
              </a:rPr>
              <a:t>conocida</a:t>
            </a:r>
            <a:r>
              <a:rPr lang="en-US" sz="2400" dirty="0">
                <a:latin typeface="+mn-lt"/>
                <a:cs typeface="+mn-cs"/>
              </a:rPr>
              <a:t> </a:t>
            </a:r>
            <a:r>
              <a:rPr lang="en-US" sz="2400" dirty="0" err="1">
                <a:latin typeface="+mn-lt"/>
                <a:cs typeface="+mn-cs"/>
              </a:rPr>
              <a:t>como</a:t>
            </a:r>
            <a:r>
              <a:rPr lang="en-US" sz="2400" dirty="0">
                <a:latin typeface="+mn-lt"/>
                <a:cs typeface="+mn-cs"/>
              </a:rPr>
              <a:t> </a:t>
            </a:r>
            <a:r>
              <a:rPr lang="en-US" sz="2400" dirty="0" err="1">
                <a:latin typeface="+mn-lt"/>
                <a:cs typeface="+mn-cs"/>
              </a:rPr>
              <a:t>el</a:t>
            </a:r>
            <a:r>
              <a:rPr lang="en-US" sz="2400" dirty="0">
                <a:latin typeface="+mn-lt"/>
                <a:cs typeface="+mn-cs"/>
              </a:rPr>
              <a:t> Principio de </a:t>
            </a:r>
            <a:r>
              <a:rPr lang="en-US" sz="2400" dirty="0" err="1">
                <a:latin typeface="+mn-lt"/>
                <a:cs typeface="+mn-cs"/>
              </a:rPr>
              <a:t>causación</a:t>
            </a:r>
            <a:r>
              <a:rPr lang="en-US" sz="2400" dirty="0">
                <a:latin typeface="+mn-lt"/>
                <a:cs typeface="+mn-cs"/>
              </a:rPr>
              <a:t> </a:t>
            </a:r>
            <a:r>
              <a:rPr lang="en-US" sz="2400" b="0" i="0" dirty="0">
                <a:effectLst/>
                <a:highlight>
                  <a:srgbClr val="FFFFFF"/>
                </a:highlight>
                <a:latin typeface="+mn-lt"/>
                <a:cs typeface="+mn-cs"/>
              </a:rPr>
              <a:t> es </a:t>
            </a:r>
            <a:r>
              <a:rPr lang="en-US" sz="2400" b="0" i="0" dirty="0" err="1">
                <a:effectLst/>
                <a:highlight>
                  <a:srgbClr val="FFFFFF"/>
                </a:highlight>
                <a:latin typeface="+mn-lt"/>
                <a:cs typeface="+mn-cs"/>
              </a:rPr>
              <a:t>el</a:t>
            </a:r>
            <a:r>
              <a:rPr lang="en-US" sz="2400" b="0" i="0" dirty="0">
                <a:effectLst/>
                <a:highlight>
                  <a:srgbClr val="FFFFFF"/>
                </a:highlight>
                <a:latin typeface="+mn-lt"/>
                <a:cs typeface="+mn-cs"/>
              </a:rPr>
              <a:t> pilar </a:t>
            </a:r>
            <a:r>
              <a:rPr lang="en-US" sz="2400" b="0" i="0" dirty="0" err="1">
                <a:effectLst/>
                <a:highlight>
                  <a:srgbClr val="FFFFFF"/>
                </a:highlight>
                <a:latin typeface="+mn-lt"/>
                <a:cs typeface="+mn-cs"/>
              </a:rPr>
              <a:t>sobre</a:t>
            </a:r>
            <a:r>
              <a:rPr lang="en-US" sz="2400" b="0" i="0" dirty="0">
                <a:effectLst/>
                <a:highlight>
                  <a:srgbClr val="FFFFFF"/>
                </a:highlight>
                <a:latin typeface="+mn-lt"/>
                <a:cs typeface="+mn-cs"/>
              </a:rPr>
              <a:t> </a:t>
            </a:r>
            <a:r>
              <a:rPr lang="en-US" sz="2400" b="0" i="0" dirty="0" err="1">
                <a:effectLst/>
                <a:highlight>
                  <a:srgbClr val="FFFFFF"/>
                </a:highlight>
                <a:latin typeface="+mn-lt"/>
                <a:cs typeface="+mn-cs"/>
              </a:rPr>
              <a:t>el</a:t>
            </a:r>
            <a:r>
              <a:rPr lang="en-US" sz="2400" b="0" i="0" dirty="0">
                <a:effectLst/>
                <a:highlight>
                  <a:srgbClr val="FFFFFF"/>
                </a:highlight>
                <a:latin typeface="+mn-lt"/>
                <a:cs typeface="+mn-cs"/>
              </a:rPr>
              <a:t> </a:t>
            </a:r>
            <a:r>
              <a:rPr lang="en-US" sz="2400" b="0" i="0" dirty="0" err="1">
                <a:effectLst/>
                <a:highlight>
                  <a:srgbClr val="FFFFFF"/>
                </a:highlight>
                <a:latin typeface="+mn-lt"/>
                <a:cs typeface="+mn-cs"/>
              </a:rPr>
              <a:t>cual</a:t>
            </a:r>
            <a:r>
              <a:rPr lang="en-US" sz="2400" b="0" i="0" dirty="0">
                <a:effectLst/>
                <a:highlight>
                  <a:srgbClr val="FFFFFF"/>
                </a:highlight>
                <a:latin typeface="+mn-lt"/>
                <a:cs typeface="+mn-cs"/>
              </a:rPr>
              <a:t> se </a:t>
            </a:r>
            <a:r>
              <a:rPr lang="en-US" sz="2400" b="0" i="0" dirty="0" err="1">
                <a:effectLst/>
                <a:highlight>
                  <a:srgbClr val="FFFFFF"/>
                </a:highlight>
                <a:latin typeface="+mn-lt"/>
                <a:cs typeface="+mn-cs"/>
              </a:rPr>
              <a:t>rige</a:t>
            </a:r>
            <a:r>
              <a:rPr lang="en-US" sz="2400" b="0" i="0" dirty="0">
                <a:effectLst/>
                <a:highlight>
                  <a:srgbClr val="FFFFFF"/>
                </a:highlight>
                <a:latin typeface="+mn-lt"/>
                <a:cs typeface="+mn-cs"/>
              </a:rPr>
              <a:t> la </a:t>
            </a:r>
            <a:r>
              <a:rPr lang="en-US" sz="2400" b="0" i="0" dirty="0" err="1">
                <a:effectLst/>
                <a:highlight>
                  <a:srgbClr val="FFFFFF"/>
                </a:highlight>
                <a:latin typeface="+mn-lt"/>
                <a:cs typeface="+mn-cs"/>
              </a:rPr>
              <a:t>contabilidad</a:t>
            </a:r>
            <a:r>
              <a:rPr lang="en-US" sz="2400" b="0" i="0" dirty="0">
                <a:effectLst/>
                <a:highlight>
                  <a:srgbClr val="FFFFFF"/>
                </a:highlight>
                <a:latin typeface="+mn-lt"/>
                <a:cs typeface="+mn-cs"/>
              </a:rPr>
              <a:t> </a:t>
            </a:r>
            <a:r>
              <a:rPr lang="en-US" sz="2400" b="0" i="0" dirty="0" err="1">
                <a:effectLst/>
                <a:highlight>
                  <a:srgbClr val="FFFFFF"/>
                </a:highlight>
                <a:latin typeface="+mn-lt"/>
                <a:cs typeface="+mn-cs"/>
              </a:rPr>
              <a:t>moderna</a:t>
            </a:r>
            <a:r>
              <a:rPr lang="en-US" sz="2400" b="0" i="0" dirty="0">
                <a:effectLst/>
                <a:highlight>
                  <a:srgbClr val="FFFFFF"/>
                </a:highlight>
                <a:latin typeface="+mn-lt"/>
                <a:cs typeface="+mn-cs"/>
              </a:rPr>
              <a:t>. E</a:t>
            </a:r>
            <a:r>
              <a:rPr lang="en-US" sz="2400" b="0" i="0" dirty="0">
                <a:effectLst/>
                <a:highlight>
                  <a:srgbClr val="D3E3FD"/>
                </a:highlight>
                <a:latin typeface="+mn-lt"/>
                <a:cs typeface="+mn-cs"/>
              </a:rPr>
              <a:t>s </a:t>
            </a:r>
            <a:r>
              <a:rPr lang="en-US" sz="2400" b="0" i="0" dirty="0" err="1">
                <a:effectLst/>
                <a:highlight>
                  <a:srgbClr val="D3E3FD"/>
                </a:highlight>
                <a:latin typeface="+mn-lt"/>
                <a:cs typeface="+mn-cs"/>
              </a:rPr>
              <a:t>el</a:t>
            </a:r>
            <a:r>
              <a:rPr lang="en-US" sz="2400" b="0" i="0" dirty="0">
                <a:effectLst/>
                <a:highlight>
                  <a:srgbClr val="D3E3FD"/>
                </a:highlight>
                <a:latin typeface="+mn-lt"/>
                <a:cs typeface="+mn-cs"/>
              </a:rPr>
              <a:t> </a:t>
            </a:r>
            <a:r>
              <a:rPr lang="en-US" sz="2400" b="0" i="0" dirty="0" err="1">
                <a:effectLst/>
                <a:highlight>
                  <a:srgbClr val="D3E3FD"/>
                </a:highlight>
                <a:latin typeface="+mn-lt"/>
                <a:cs typeface="+mn-cs"/>
              </a:rPr>
              <a:t>proceso</a:t>
            </a:r>
            <a:r>
              <a:rPr lang="en-US" sz="2400" b="0" i="0" dirty="0">
                <a:effectLst/>
                <a:highlight>
                  <a:srgbClr val="D3E3FD"/>
                </a:highlight>
                <a:latin typeface="+mn-lt"/>
                <a:cs typeface="+mn-cs"/>
              </a:rPr>
              <a:t> de registrar </a:t>
            </a:r>
            <a:r>
              <a:rPr lang="en-US" sz="2400" b="0" i="0" dirty="0" err="1">
                <a:effectLst/>
                <a:highlight>
                  <a:srgbClr val="D3E3FD"/>
                </a:highlight>
                <a:latin typeface="+mn-lt"/>
                <a:cs typeface="+mn-cs"/>
              </a:rPr>
              <a:t>los</a:t>
            </a:r>
            <a:r>
              <a:rPr lang="en-US" sz="2400" b="0" i="0" dirty="0">
                <a:effectLst/>
                <a:highlight>
                  <a:srgbClr val="D3E3FD"/>
                </a:highlight>
                <a:latin typeface="+mn-lt"/>
                <a:cs typeface="+mn-cs"/>
              </a:rPr>
              <a:t> </a:t>
            </a:r>
            <a:r>
              <a:rPr lang="en-US" sz="2400" b="0" i="0" dirty="0" err="1">
                <a:effectLst/>
                <a:highlight>
                  <a:srgbClr val="D3E3FD"/>
                </a:highlight>
                <a:latin typeface="+mn-lt"/>
                <a:cs typeface="+mn-cs"/>
              </a:rPr>
              <a:t>hechos</a:t>
            </a:r>
            <a:r>
              <a:rPr lang="en-US" sz="2400" b="0" i="0" dirty="0">
                <a:effectLst/>
                <a:highlight>
                  <a:srgbClr val="D3E3FD"/>
                </a:highlight>
                <a:latin typeface="+mn-lt"/>
                <a:cs typeface="+mn-cs"/>
              </a:rPr>
              <a:t> </a:t>
            </a:r>
            <a:r>
              <a:rPr lang="en-US" sz="2400" b="0" i="0" dirty="0" err="1">
                <a:effectLst/>
                <a:highlight>
                  <a:srgbClr val="D3E3FD"/>
                </a:highlight>
                <a:latin typeface="+mn-lt"/>
                <a:cs typeface="+mn-cs"/>
              </a:rPr>
              <a:t>económicos</a:t>
            </a:r>
            <a:r>
              <a:rPr lang="en-US" sz="2400" b="0" i="0" dirty="0">
                <a:effectLst/>
                <a:highlight>
                  <a:srgbClr val="D3E3FD"/>
                </a:highlight>
                <a:latin typeface="+mn-lt"/>
                <a:cs typeface="+mn-cs"/>
              </a:rPr>
              <a:t> </a:t>
            </a:r>
            <a:r>
              <a:rPr lang="en-US" sz="2400" b="0" i="0" dirty="0" err="1">
                <a:effectLst/>
                <a:highlight>
                  <a:srgbClr val="D3E3FD"/>
                </a:highlight>
                <a:latin typeface="+mn-lt"/>
                <a:cs typeface="+mn-cs"/>
              </a:rPr>
              <a:t>en</a:t>
            </a:r>
            <a:r>
              <a:rPr lang="en-US" sz="2400" b="0" i="0" dirty="0">
                <a:effectLst/>
                <a:highlight>
                  <a:srgbClr val="D3E3FD"/>
                </a:highlight>
                <a:latin typeface="+mn-lt"/>
                <a:cs typeface="+mn-cs"/>
              </a:rPr>
              <a:t> </a:t>
            </a:r>
            <a:r>
              <a:rPr lang="en-US" sz="2400" b="0" i="0" dirty="0" err="1">
                <a:effectLst/>
                <a:highlight>
                  <a:srgbClr val="D3E3FD"/>
                </a:highlight>
                <a:latin typeface="+mn-lt"/>
                <a:cs typeface="+mn-cs"/>
              </a:rPr>
              <a:t>el</a:t>
            </a:r>
            <a:r>
              <a:rPr lang="en-US" sz="2400" b="0" i="0" dirty="0">
                <a:effectLst/>
                <a:highlight>
                  <a:srgbClr val="D3E3FD"/>
                </a:highlight>
                <a:latin typeface="+mn-lt"/>
                <a:cs typeface="+mn-cs"/>
              </a:rPr>
              <a:t> </a:t>
            </a:r>
            <a:r>
              <a:rPr lang="en-US" sz="2400" b="0" i="0" dirty="0" err="1">
                <a:effectLst/>
                <a:highlight>
                  <a:srgbClr val="D3E3FD"/>
                </a:highlight>
                <a:latin typeface="+mn-lt"/>
                <a:cs typeface="+mn-cs"/>
              </a:rPr>
              <a:t>momento</a:t>
            </a:r>
            <a:r>
              <a:rPr lang="en-US" sz="2400" b="0" i="0" dirty="0">
                <a:effectLst/>
                <a:highlight>
                  <a:srgbClr val="D3E3FD"/>
                </a:highlight>
                <a:latin typeface="+mn-lt"/>
                <a:cs typeface="+mn-cs"/>
              </a:rPr>
              <a:t> </a:t>
            </a:r>
            <a:r>
              <a:rPr lang="en-US" sz="2400" b="0" i="0" dirty="0" err="1">
                <a:effectLst/>
                <a:highlight>
                  <a:srgbClr val="D3E3FD"/>
                </a:highlight>
                <a:latin typeface="+mn-lt"/>
                <a:cs typeface="+mn-cs"/>
              </a:rPr>
              <a:t>en</a:t>
            </a:r>
            <a:r>
              <a:rPr lang="en-US" sz="2400" b="0" i="0" dirty="0">
                <a:effectLst/>
                <a:highlight>
                  <a:srgbClr val="D3E3FD"/>
                </a:highlight>
                <a:latin typeface="+mn-lt"/>
                <a:cs typeface="+mn-cs"/>
              </a:rPr>
              <a:t> que </a:t>
            </a:r>
            <a:r>
              <a:rPr lang="en-US" sz="2400" b="0" i="0" dirty="0" err="1">
                <a:effectLst/>
                <a:highlight>
                  <a:srgbClr val="D3E3FD"/>
                </a:highlight>
                <a:latin typeface="+mn-lt"/>
                <a:cs typeface="+mn-cs"/>
              </a:rPr>
              <a:t>ocurren</a:t>
            </a:r>
            <a:r>
              <a:rPr lang="en-US" sz="2400" b="0" i="0" dirty="0">
                <a:effectLst/>
                <a:highlight>
                  <a:srgbClr val="D3E3FD"/>
                </a:highlight>
                <a:latin typeface="+mn-lt"/>
                <a:cs typeface="+mn-cs"/>
              </a:rPr>
              <a:t>, </a:t>
            </a:r>
            <a:r>
              <a:rPr lang="en-US" sz="2400" b="0" i="0" dirty="0" err="1">
                <a:effectLst/>
                <a:highlight>
                  <a:srgbClr val="D3E3FD"/>
                </a:highlight>
                <a:latin typeface="+mn-lt"/>
                <a:cs typeface="+mn-cs"/>
              </a:rPr>
              <a:t>independientemente</a:t>
            </a:r>
            <a:r>
              <a:rPr lang="en-US" sz="2400" b="0" i="0" dirty="0">
                <a:effectLst/>
                <a:highlight>
                  <a:srgbClr val="D3E3FD"/>
                </a:highlight>
                <a:latin typeface="+mn-lt"/>
                <a:cs typeface="+mn-cs"/>
              </a:rPr>
              <a:t> de </a:t>
            </a:r>
            <a:r>
              <a:rPr lang="en-US" sz="2400" b="0" i="0" dirty="0" err="1">
                <a:effectLst/>
                <a:highlight>
                  <a:srgbClr val="D3E3FD"/>
                </a:highlight>
                <a:latin typeface="+mn-lt"/>
                <a:cs typeface="+mn-cs"/>
              </a:rPr>
              <a:t>si</a:t>
            </a:r>
            <a:r>
              <a:rPr lang="en-US" sz="2400" b="0" i="0" dirty="0">
                <a:effectLst/>
                <a:highlight>
                  <a:srgbClr val="D3E3FD"/>
                </a:highlight>
                <a:latin typeface="+mn-lt"/>
                <a:cs typeface="+mn-cs"/>
              </a:rPr>
              <a:t> se ha </a:t>
            </a:r>
            <a:r>
              <a:rPr lang="en-US" sz="2400" b="0" i="0" dirty="0" err="1">
                <a:effectLst/>
                <a:highlight>
                  <a:srgbClr val="D3E3FD"/>
                </a:highlight>
                <a:latin typeface="+mn-lt"/>
                <a:cs typeface="+mn-cs"/>
              </a:rPr>
              <a:t>realizado</a:t>
            </a:r>
            <a:r>
              <a:rPr lang="en-US" sz="2400" b="0" i="0" dirty="0">
                <a:effectLst/>
                <a:highlight>
                  <a:srgbClr val="D3E3FD"/>
                </a:highlight>
                <a:latin typeface="+mn-lt"/>
                <a:cs typeface="+mn-cs"/>
              </a:rPr>
              <a:t> un </a:t>
            </a:r>
            <a:r>
              <a:rPr lang="en-US" sz="2400" b="0" i="0" dirty="0" err="1">
                <a:effectLst/>
                <a:highlight>
                  <a:srgbClr val="D3E3FD"/>
                </a:highlight>
                <a:latin typeface="+mn-lt"/>
                <a:cs typeface="+mn-cs"/>
              </a:rPr>
              <a:t>desembolso</a:t>
            </a:r>
            <a:r>
              <a:rPr lang="en-US" sz="2400" b="0" i="0" dirty="0">
                <a:effectLst/>
                <a:highlight>
                  <a:srgbClr val="D3E3FD"/>
                </a:highlight>
                <a:latin typeface="+mn-lt"/>
                <a:cs typeface="+mn-cs"/>
              </a:rPr>
              <a:t> o </a:t>
            </a:r>
            <a:r>
              <a:rPr lang="en-US" sz="2400" b="0" i="0" dirty="0" err="1">
                <a:effectLst/>
                <a:highlight>
                  <a:srgbClr val="D3E3FD"/>
                </a:highlight>
                <a:latin typeface="+mn-lt"/>
                <a:cs typeface="+mn-cs"/>
              </a:rPr>
              <a:t>ingreso</a:t>
            </a:r>
            <a:r>
              <a:rPr lang="en-US" sz="2400" b="0" i="0" dirty="0">
                <a:effectLst/>
                <a:highlight>
                  <a:srgbClr val="D3E3FD"/>
                </a:highlight>
                <a:latin typeface="+mn-lt"/>
                <a:cs typeface="+mn-cs"/>
              </a:rPr>
              <a:t> de dinero</a:t>
            </a:r>
            <a:r>
              <a:rPr lang="en-US" sz="2400" b="0" i="0" dirty="0">
                <a:effectLst/>
                <a:highlight>
                  <a:srgbClr val="FFFFFF"/>
                </a:highlight>
                <a:latin typeface="+mn-lt"/>
                <a:cs typeface="+mn-cs"/>
              </a:rPr>
              <a:t>.</a:t>
            </a:r>
            <a:endParaRPr lang="en-US" sz="2400" dirty="0">
              <a:latin typeface="+mn-lt"/>
              <a:cs typeface="+mn-cs"/>
            </a:endParaRPr>
          </a:p>
        </p:txBody>
      </p:sp>
      <p:sp>
        <p:nvSpPr>
          <p:cNvPr id="6" name="Marcador de pie de página 3">
            <a:extLst>
              <a:ext uri="{FF2B5EF4-FFF2-40B4-BE49-F238E27FC236}">
                <a16:creationId xmlns:a16="http://schemas.microsoft.com/office/drawing/2014/main" id="{B1508DBE-CCCB-E9C7-C631-1CF9EF89CB9F}"/>
              </a:ext>
            </a:extLst>
          </p:cNvPr>
          <p:cNvSpPr>
            <a:spLocks noGrp="1"/>
          </p:cNvSpPr>
          <p:nvPr>
            <p:ph type="ftr" sz="quarter" idx="11"/>
          </p:nvPr>
        </p:nvSpPr>
        <p:spPr>
          <a:xfrm>
            <a:off x="3124200" y="6248400"/>
            <a:ext cx="2895600" cy="457200"/>
          </a:xfrm>
        </p:spPr>
        <p:txBody>
          <a:bodyPr vert="horz" wrap="square" lIns="91440" tIns="45720" rIns="91440" bIns="45720" numCol="1" anchor="t" anchorCtr="0" compatLnSpc="1">
            <a:prstTxWarp prst="textNoShape">
              <a:avLst/>
            </a:prstTxWarp>
            <a:normAutofit/>
          </a:bodyPr>
          <a:lstStyle/>
          <a:p>
            <a:pPr>
              <a:spcAft>
                <a:spcPts val="600"/>
              </a:spcAft>
              <a:defRPr/>
            </a:pPr>
            <a:r>
              <a:rPr lang="es-CO" dirty="0"/>
              <a:t>Capítulo II: Información Financiera</a:t>
            </a:r>
            <a:endParaRPr lang="es-ES"/>
          </a:p>
        </p:txBody>
      </p:sp>
      <p:sp>
        <p:nvSpPr>
          <p:cNvPr id="5" name="Marcador de número de diapositiva 4"/>
          <p:cNvSpPr>
            <a:spLocks noGrp="1"/>
          </p:cNvSpPr>
          <p:nvPr>
            <p:ph type="sldNum" sz="quarter" idx="12"/>
          </p:nvPr>
        </p:nvSpPr>
        <p:spPr>
          <a:xfrm>
            <a:off x="6553200" y="6248400"/>
            <a:ext cx="2133600" cy="457200"/>
          </a:xfrm>
        </p:spPr>
        <p:txBody>
          <a:bodyPr vert="horz" wrap="square" lIns="91440" tIns="45720" rIns="91440" bIns="45720" numCol="1" anchor="t" anchorCtr="0" compatLnSpc="1">
            <a:prstTxWarp prst="textNoShape">
              <a:avLst/>
            </a:prstTxWarp>
            <a:normAutofit/>
          </a:bodyPr>
          <a:lstStyle/>
          <a:p>
            <a:pPr>
              <a:spcAft>
                <a:spcPts val="600"/>
              </a:spcAft>
              <a:defRPr/>
            </a:pPr>
            <a:fld id="{045B23F5-FAA9-4DF3-95EE-4475CA88447F}" type="slidenum">
              <a:rPr lang="es-ES" kern="1200">
                <a:latin typeface="Verdana" pitchFamily="34" charset="0"/>
                <a:ea typeface="+mn-ea"/>
                <a:cs typeface="Arial" charset="0"/>
              </a:rPr>
              <a:pPr>
                <a:spcAft>
                  <a:spcPts val="600"/>
                </a:spcAft>
                <a:defRPr/>
              </a:pPr>
              <a:t>22</a:t>
            </a:fld>
            <a:endParaRPr lang="es-ES" kern="1200">
              <a:latin typeface="Verdana" pitchFamily="34" charset="0"/>
              <a:ea typeface="+mn-ea"/>
              <a:cs typeface="Arial" charset="0"/>
            </a:endParaRPr>
          </a:p>
        </p:txBody>
      </p:sp>
    </p:spTree>
    <p:extLst>
      <p:ext uri="{BB962C8B-B14F-4D97-AF65-F5344CB8AC3E}">
        <p14:creationId xmlns:p14="http://schemas.microsoft.com/office/powerpoint/2010/main" val="1910950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Contabilidad de Causación</a:t>
            </a:r>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23</a:t>
            </a:fld>
            <a:endParaRPr lang="es-ES"/>
          </a:p>
        </p:txBody>
      </p:sp>
      <p:sp>
        <p:nvSpPr>
          <p:cNvPr id="6" name="Rectángulo 5"/>
          <p:cNvSpPr/>
          <p:nvPr/>
        </p:nvSpPr>
        <p:spPr>
          <a:xfrm>
            <a:off x="481027" y="2132856"/>
            <a:ext cx="8075240" cy="3693319"/>
          </a:xfrm>
          <a:prstGeom prst="rect">
            <a:avLst/>
          </a:prstGeom>
        </p:spPr>
        <p:txBody>
          <a:bodyPr wrap="square">
            <a:spAutoFit/>
          </a:bodyPr>
          <a:lstStyle/>
          <a:p>
            <a:r>
              <a:rPr lang="es-ES_tradnl" dirty="0">
                <a:solidFill>
                  <a:srgbClr val="444444"/>
                </a:solidFill>
                <a:latin typeface="+mn-lt"/>
              </a:rPr>
              <a:t>La contabilidad se basa en el concepto de partida doble. </a:t>
            </a:r>
          </a:p>
          <a:p>
            <a:endParaRPr lang="es-ES_tradnl" b="1" dirty="0">
              <a:solidFill>
                <a:srgbClr val="444444"/>
              </a:solidFill>
              <a:latin typeface="+mn-lt"/>
            </a:endParaRPr>
          </a:p>
          <a:p>
            <a:r>
              <a:rPr lang="es-ES_tradnl" dirty="0">
                <a:solidFill>
                  <a:srgbClr val="444444"/>
                </a:solidFill>
                <a:latin typeface="+mn-lt"/>
              </a:rPr>
              <a:t>E</a:t>
            </a:r>
            <a:r>
              <a:rPr lang="es-ES_tradnl" dirty="0">
                <a:solidFill>
                  <a:srgbClr val="111111"/>
                </a:solidFill>
                <a:latin typeface="+mn-lt"/>
              </a:rPr>
              <a:t>s un principio universal introducido por Fray Lucas </a:t>
            </a:r>
            <a:r>
              <a:rPr lang="es-ES_tradnl" dirty="0" err="1">
                <a:solidFill>
                  <a:srgbClr val="111111"/>
                </a:solidFill>
                <a:latin typeface="+mn-lt"/>
              </a:rPr>
              <a:t>Paciolo</a:t>
            </a:r>
            <a:r>
              <a:rPr lang="es-ES_tradnl" dirty="0">
                <a:solidFill>
                  <a:srgbClr val="111111"/>
                </a:solidFill>
                <a:latin typeface="+mn-lt"/>
              </a:rPr>
              <a:t>, según el cual, si se debita una cuenta por un valor, se debe acreditar otra u otras por igual valor.</a:t>
            </a:r>
          </a:p>
          <a:p>
            <a:br>
              <a:rPr lang="es-ES_tradnl" dirty="0">
                <a:solidFill>
                  <a:srgbClr val="111111"/>
                </a:solidFill>
                <a:latin typeface="+mn-lt"/>
              </a:rPr>
            </a:br>
            <a:r>
              <a:rPr lang="es-ES_tradnl" dirty="0">
                <a:solidFill>
                  <a:srgbClr val="111111"/>
                </a:solidFill>
                <a:latin typeface="+mn-lt"/>
              </a:rPr>
              <a:t>Es un sistema universalmente aceptado para el registro contable de transacciones comerciales. Se fundamenta en el siguiente hecho:</a:t>
            </a:r>
          </a:p>
          <a:p>
            <a:endParaRPr lang="es-ES_tradnl" dirty="0">
              <a:solidFill>
                <a:srgbClr val="111111"/>
              </a:solidFill>
              <a:latin typeface="+mn-lt"/>
            </a:endParaRPr>
          </a:p>
          <a:p>
            <a:pPr marL="742950" lvl="1" indent="-285750">
              <a:buFont typeface="Arial" charset="0"/>
              <a:buChar char="•"/>
            </a:pPr>
            <a:r>
              <a:rPr lang="es-ES_tradnl" dirty="0">
                <a:solidFill>
                  <a:srgbClr val="000000"/>
                </a:solidFill>
                <a:latin typeface="+mn-lt"/>
              </a:rPr>
              <a:t>Cuando una persona vende, hay otra que compra.</a:t>
            </a:r>
          </a:p>
          <a:p>
            <a:pPr marL="742950" lvl="1" indent="-285750">
              <a:buFont typeface="Arial" charset="0"/>
              <a:buChar char="•"/>
            </a:pPr>
            <a:r>
              <a:rPr lang="es-ES_tradnl" dirty="0">
                <a:solidFill>
                  <a:srgbClr val="000000"/>
                </a:solidFill>
                <a:latin typeface="+mn-lt"/>
              </a:rPr>
              <a:t>Cuando una persona entrega, hay otra que recibe.</a:t>
            </a:r>
          </a:p>
          <a:p>
            <a:pPr marL="742950" lvl="1" indent="-285750">
              <a:buFont typeface="Arial" charset="0"/>
              <a:buChar char="•"/>
            </a:pPr>
            <a:r>
              <a:rPr lang="es-ES_tradnl" dirty="0">
                <a:solidFill>
                  <a:srgbClr val="000000"/>
                </a:solidFill>
                <a:latin typeface="+mn-lt"/>
              </a:rPr>
              <a:t>No puede existir deudor sin acreedor.</a:t>
            </a:r>
          </a:p>
          <a:p>
            <a:pPr marL="742950" lvl="1" indent="-285750">
              <a:buFont typeface="Arial" charset="0"/>
              <a:buChar char="•"/>
            </a:pPr>
            <a:r>
              <a:rPr lang="es-ES_tradnl" dirty="0">
                <a:solidFill>
                  <a:srgbClr val="000000"/>
                </a:solidFill>
                <a:latin typeface="+mn-lt"/>
              </a:rPr>
              <a:t>No puede existir acreedor sin deudor.</a:t>
            </a:r>
          </a:p>
        </p:txBody>
      </p:sp>
      <p:sp>
        <p:nvSpPr>
          <p:cNvPr id="3" name="Marcador de pie de página 3">
            <a:extLst>
              <a:ext uri="{FF2B5EF4-FFF2-40B4-BE49-F238E27FC236}">
                <a16:creationId xmlns:a16="http://schemas.microsoft.com/office/drawing/2014/main" id="{5D876369-E9E4-DA55-39BA-7F84B02011CC}"/>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1912272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vert="horz" wrap="square" lIns="91440" tIns="45720" rIns="91440" bIns="45720" numCol="1" anchor="b" anchorCtr="0" compatLnSpc="1">
            <a:prstTxWarp prst="textNoShape">
              <a:avLst/>
            </a:prstTxWarp>
            <a:normAutofit/>
          </a:bodyPr>
          <a:lstStyle/>
          <a:p>
            <a:r>
              <a:rPr lang="es-ES_tradnl" dirty="0"/>
              <a:t>Contabilidad de Causación</a:t>
            </a:r>
          </a:p>
        </p:txBody>
      </p:sp>
      <p:sp>
        <p:nvSpPr>
          <p:cNvPr id="6" name="Rectángulo 5"/>
          <p:cNvSpPr/>
          <p:nvPr/>
        </p:nvSpPr>
        <p:spPr bwMode="auto">
          <a:xfrm>
            <a:off x="457200" y="1600200"/>
            <a:ext cx="4038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marL="342900" indent="-342900" eaLnBrk="0" hangingPunct="0">
              <a:lnSpc>
                <a:spcPct val="90000"/>
              </a:lnSpc>
              <a:spcBef>
                <a:spcPct val="20000"/>
              </a:spcBef>
              <a:buClr>
                <a:schemeClr val="bg2"/>
              </a:buClr>
              <a:buSzPct val="75000"/>
              <a:buFont typeface="Wingdings" pitchFamily="2" charset="2"/>
              <a:buChar char="p"/>
            </a:pPr>
            <a:r>
              <a:rPr lang="en-US" sz="1500">
                <a:latin typeface="+mn-lt"/>
                <a:cs typeface="+mn-cs"/>
              </a:rPr>
              <a:t>La contabilidad se basa en el concepto de partida doble. </a:t>
            </a:r>
          </a:p>
          <a:p>
            <a:pPr marL="342900" indent="-342900" eaLnBrk="0" hangingPunct="0">
              <a:lnSpc>
                <a:spcPct val="90000"/>
              </a:lnSpc>
              <a:spcBef>
                <a:spcPct val="20000"/>
              </a:spcBef>
              <a:buClr>
                <a:schemeClr val="bg2"/>
              </a:buClr>
              <a:buSzPct val="75000"/>
              <a:buFont typeface="Wingdings" pitchFamily="2" charset="2"/>
              <a:buChar char="p"/>
            </a:pPr>
            <a:endParaRPr lang="en-US" sz="1500" b="1">
              <a:latin typeface="+mn-lt"/>
              <a:cs typeface="+mn-cs"/>
            </a:endParaRPr>
          </a:p>
          <a:p>
            <a:pPr marL="342900" indent="-342900" eaLnBrk="0" hangingPunct="0">
              <a:lnSpc>
                <a:spcPct val="90000"/>
              </a:lnSpc>
              <a:spcBef>
                <a:spcPct val="20000"/>
              </a:spcBef>
              <a:buClr>
                <a:schemeClr val="bg2"/>
              </a:buClr>
              <a:buSzPct val="75000"/>
              <a:buFont typeface="Wingdings" pitchFamily="2" charset="2"/>
              <a:buChar char="p"/>
            </a:pPr>
            <a:r>
              <a:rPr lang="en-US" sz="1500">
                <a:latin typeface="+mn-lt"/>
                <a:cs typeface="+mn-cs"/>
              </a:rPr>
              <a:t>Los asientos de contabilidad, que no son otra cosa que el registro de las transacciones u operaciones comerciales en cada una de las cuentas afectadas.</a:t>
            </a:r>
            <a:br>
              <a:rPr lang="en-US" sz="1500">
                <a:latin typeface="+mn-lt"/>
                <a:cs typeface="+mn-cs"/>
              </a:rPr>
            </a:br>
            <a:r>
              <a:rPr lang="en-US" sz="1500">
                <a:latin typeface="+mn-lt"/>
                <a:cs typeface="+mn-cs"/>
              </a:rPr>
              <a:t>Esto quiere decir que toda transacción comercial implica: entrega de mercancías o servicios y entrega de efectivo o aceptación de la deuda.</a:t>
            </a:r>
            <a:br>
              <a:rPr lang="en-US" sz="1500">
                <a:latin typeface="+mn-lt"/>
                <a:cs typeface="+mn-cs"/>
              </a:rPr>
            </a:br>
            <a:r>
              <a:rPr lang="en-US" sz="1500">
                <a:latin typeface="+mn-lt"/>
                <a:cs typeface="+mn-cs"/>
              </a:rPr>
              <a:t>El principio universal de la Partida Doble significa que en cualquier asiento contable, la suma de los débitos debe ser igual a la suma de los créditos.</a:t>
            </a:r>
          </a:p>
        </p:txBody>
      </p:sp>
      <p:pic>
        <p:nvPicPr>
          <p:cNvPr id="4098" name="Picture 2" descr="Asientos contables básicos para NO contadores">
            <a:extLst>
              <a:ext uri="{FF2B5EF4-FFF2-40B4-BE49-F238E27FC236}">
                <a16:creationId xmlns:a16="http://schemas.microsoft.com/office/drawing/2014/main" id="{5637BCB8-8664-AB06-5A58-E36736B14F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648200" y="2729706"/>
            <a:ext cx="4038600" cy="227171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5B44F654-D185-786F-D3E6-6C942E0C3EE3}"/>
              </a:ext>
            </a:extLst>
          </p:cNvPr>
          <p:cNvSpPr>
            <a:spLocks noGrp="1"/>
          </p:cNvSpPr>
          <p:nvPr>
            <p:ph type="ftr" sz="quarter" idx="11"/>
          </p:nvPr>
        </p:nvSpPr>
        <p:spPr>
          <a:xfrm>
            <a:off x="3124200" y="6248400"/>
            <a:ext cx="2895600" cy="457200"/>
          </a:xfrm>
        </p:spPr>
        <p:txBody>
          <a:bodyPr vert="horz" wrap="square" lIns="91440" tIns="45720" rIns="91440" bIns="45720" numCol="1" anchor="t" anchorCtr="0" compatLnSpc="1">
            <a:prstTxWarp prst="textNoShape">
              <a:avLst/>
            </a:prstTxWarp>
            <a:normAutofit/>
          </a:bodyPr>
          <a:lstStyle/>
          <a:p>
            <a:pPr>
              <a:spcAft>
                <a:spcPts val="600"/>
              </a:spcAft>
              <a:defRPr/>
            </a:pPr>
            <a:r>
              <a:rPr lang="es-CO" dirty="0"/>
              <a:t>Capítulo II: Información Financiera</a:t>
            </a:r>
            <a:endParaRPr lang="es-ES"/>
          </a:p>
        </p:txBody>
      </p:sp>
      <p:sp>
        <p:nvSpPr>
          <p:cNvPr id="5" name="Marcador de número de diapositiva 4"/>
          <p:cNvSpPr>
            <a:spLocks noGrp="1"/>
          </p:cNvSpPr>
          <p:nvPr>
            <p:ph type="sldNum" sz="quarter" idx="12"/>
          </p:nvPr>
        </p:nvSpPr>
        <p:spPr>
          <a:xfrm>
            <a:off x="6553200" y="6248400"/>
            <a:ext cx="2133600" cy="457200"/>
          </a:xfrm>
        </p:spPr>
        <p:txBody>
          <a:bodyPr vert="horz" wrap="square" lIns="91440" tIns="45720" rIns="91440" bIns="45720" numCol="1" anchor="t" anchorCtr="0" compatLnSpc="1">
            <a:prstTxWarp prst="textNoShape">
              <a:avLst/>
            </a:prstTxWarp>
            <a:normAutofit/>
          </a:bodyPr>
          <a:lstStyle/>
          <a:p>
            <a:pPr>
              <a:spcAft>
                <a:spcPts val="600"/>
              </a:spcAft>
              <a:defRPr/>
            </a:pPr>
            <a:fld id="{045B23F5-FAA9-4DF3-95EE-4475CA88447F}" type="slidenum">
              <a:rPr lang="es-ES" kern="1200">
                <a:latin typeface="Verdana" pitchFamily="34" charset="0"/>
                <a:ea typeface="+mn-ea"/>
                <a:cs typeface="Arial" charset="0"/>
              </a:rPr>
              <a:pPr>
                <a:spcAft>
                  <a:spcPts val="600"/>
                </a:spcAft>
                <a:defRPr/>
              </a:pPr>
              <a:t>24</a:t>
            </a:fld>
            <a:endParaRPr lang="es-ES" kern="1200">
              <a:latin typeface="Verdana" pitchFamily="34" charset="0"/>
              <a:ea typeface="+mn-ea"/>
              <a:cs typeface="Arial" charset="0"/>
            </a:endParaRPr>
          </a:p>
        </p:txBody>
      </p:sp>
    </p:spTree>
    <p:extLst>
      <p:ext uri="{BB962C8B-B14F-4D97-AF65-F5344CB8AC3E}">
        <p14:creationId xmlns:p14="http://schemas.microsoft.com/office/powerpoint/2010/main" val="257859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dirty="0"/>
              <a:t>Contabilidad de Causación</a:t>
            </a:r>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25</a:t>
            </a:fld>
            <a:endParaRPr lang="es-ES"/>
          </a:p>
        </p:txBody>
      </p:sp>
      <p:pic>
        <p:nvPicPr>
          <p:cNvPr id="2050" name="Picture 2" descr="Resultado de imagen para balance con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 y="1516142"/>
            <a:ext cx="5795963" cy="4443183"/>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87EDA7C3-D324-3DC0-7010-669A74628442}"/>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1576379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Estados Financieros</a:t>
            </a:r>
            <a:endParaRPr lang="es-419" dirty="0"/>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674848366"/>
              </p:ext>
            </p:extLst>
          </p:nvPr>
        </p:nvGraphicFramePr>
        <p:xfrm>
          <a:off x="457200" y="1600200"/>
          <a:ext cx="8229600" cy="4530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26</a:t>
            </a:fld>
            <a:endParaRPr lang="es-ES"/>
          </a:p>
        </p:txBody>
      </p:sp>
      <p:sp>
        <p:nvSpPr>
          <p:cNvPr id="3" name="Marcador de pie de página 3">
            <a:extLst>
              <a:ext uri="{FF2B5EF4-FFF2-40B4-BE49-F238E27FC236}">
                <a16:creationId xmlns:a16="http://schemas.microsoft.com/office/drawing/2014/main" id="{DC0BB116-A0AF-1072-6643-A7977BB7C45B}"/>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1701096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Balance General </a:t>
            </a:r>
            <a:endParaRPr lang="es-419" dirty="0"/>
          </a:p>
        </p:txBody>
      </p:sp>
      <p:sp>
        <p:nvSpPr>
          <p:cNvPr id="3" name="Marcador de contenido 2"/>
          <p:cNvSpPr>
            <a:spLocks noGrp="1"/>
          </p:cNvSpPr>
          <p:nvPr>
            <p:ph idx="1"/>
          </p:nvPr>
        </p:nvSpPr>
        <p:spPr/>
        <p:txBody>
          <a:bodyPr/>
          <a:lstStyle/>
          <a:p>
            <a:r>
              <a:rPr lang="es-419" dirty="0"/>
              <a:t>Brinda una descripción general de los activos, los pasivos y el capital contable como una instantánea en el tiempo, generalmente al final del año fiscal.</a:t>
            </a:r>
          </a:p>
          <a:p>
            <a:r>
              <a:rPr lang="es-419" dirty="0"/>
              <a:t>El balance identifica cómo se financian los activos, ya sea con pasivos, como deudas, o con capital contable, como ganancias acumuladas o capital pagado adicional.</a:t>
            </a:r>
          </a:p>
          <a:p>
            <a:endParaRPr lang="es-419" dirty="0"/>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27</a:t>
            </a:fld>
            <a:endParaRPr lang="es-ES"/>
          </a:p>
        </p:txBody>
      </p:sp>
      <p:sp>
        <p:nvSpPr>
          <p:cNvPr id="6" name="Marcador de pie de página 3">
            <a:extLst>
              <a:ext uri="{FF2B5EF4-FFF2-40B4-BE49-F238E27FC236}">
                <a16:creationId xmlns:a16="http://schemas.microsoft.com/office/drawing/2014/main" id="{6FACC402-1DDB-9B94-1842-53E97F561F45}"/>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89259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Contabilidad</a:t>
            </a:r>
            <a:endParaRPr lang="es-419" dirty="0"/>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28</a:t>
            </a:fld>
            <a:endParaRPr lang="es-ES"/>
          </a:p>
        </p:txBody>
      </p:sp>
      <p:pic>
        <p:nvPicPr>
          <p:cNvPr id="3074" name="Picture 2" descr="Resultado de imagen para balance con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785019"/>
            <a:ext cx="5367224" cy="528796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7D756555-76C7-171D-2F22-8C1C73371830}"/>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2104574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Estado de resultados</a:t>
            </a:r>
            <a:endParaRPr lang="es-419" dirty="0"/>
          </a:p>
        </p:txBody>
      </p:sp>
      <p:sp>
        <p:nvSpPr>
          <p:cNvPr id="3" name="Marcador de contenido 2"/>
          <p:cNvSpPr>
            <a:spLocks noGrp="1"/>
          </p:cNvSpPr>
          <p:nvPr>
            <p:ph idx="1"/>
          </p:nvPr>
        </p:nvSpPr>
        <p:spPr/>
        <p:txBody>
          <a:bodyPr/>
          <a:lstStyle/>
          <a:p>
            <a:r>
              <a:rPr lang="es-419" dirty="0"/>
              <a:t>El estado de resultados cubre un rango de tiempo. Este rango es de un año para los estados financieros anuales y un trimestre para los estados financieros trimestrales.</a:t>
            </a:r>
          </a:p>
          <a:p>
            <a:r>
              <a:rPr lang="es-419" dirty="0"/>
              <a:t>Proporciona una visión general de los ingresos, gastos, beneficios netos y ganancias por acción.</a:t>
            </a:r>
          </a:p>
          <a:p>
            <a:endParaRPr lang="es-419" dirty="0"/>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29</a:t>
            </a:fld>
            <a:endParaRPr lang="es-ES"/>
          </a:p>
        </p:txBody>
      </p:sp>
      <p:sp>
        <p:nvSpPr>
          <p:cNvPr id="6" name="Marcador de pie de página 3">
            <a:extLst>
              <a:ext uri="{FF2B5EF4-FFF2-40B4-BE49-F238E27FC236}">
                <a16:creationId xmlns:a16="http://schemas.microsoft.com/office/drawing/2014/main" id="{A5BCB5F7-B231-CD9C-75A1-F3B465AC0A9D}"/>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205088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67544" y="332656"/>
            <a:ext cx="8229600" cy="1139825"/>
          </a:xfrm>
        </p:spPr>
        <p:txBody>
          <a:bodyPr/>
          <a:lstStyle/>
          <a:p>
            <a:pPr eaLnBrk="1" hangingPunct="1"/>
            <a:r>
              <a:rPr lang="es-CO" b="1" dirty="0">
                <a:solidFill>
                  <a:schemeClr val="bg2"/>
                </a:solidFill>
              </a:rPr>
              <a:t>Agenda</a:t>
            </a:r>
            <a:endParaRPr lang="es-ES" b="1" dirty="0">
              <a:solidFill>
                <a:schemeClr val="bg2"/>
              </a:solidFill>
            </a:endParaRPr>
          </a:p>
        </p:txBody>
      </p:sp>
      <p:graphicFrame>
        <p:nvGraphicFramePr>
          <p:cNvPr id="7" name="6 Marcador de contenido"/>
          <p:cNvGraphicFramePr>
            <a:graphicFrameLocks noGrp="1"/>
          </p:cNvGraphicFramePr>
          <p:nvPr>
            <p:ph idx="1"/>
            <p:extLst>
              <p:ext uri="{D42A27DB-BD31-4B8C-83A1-F6EECF244321}">
                <p14:modId xmlns:p14="http://schemas.microsoft.com/office/powerpoint/2010/main" val="902001905"/>
              </p:ext>
            </p:extLst>
          </p:nvPr>
        </p:nvGraphicFramePr>
        <p:xfrm>
          <a:off x="-714412" y="2143116"/>
          <a:ext cx="10572824" cy="35083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Marcador de pie de página"/>
          <p:cNvSpPr>
            <a:spLocks noGrp="1"/>
          </p:cNvSpPr>
          <p:nvPr>
            <p:ph type="ftr" sz="quarter" idx="11"/>
          </p:nvPr>
        </p:nvSpPr>
        <p:spPr>
          <a:xfrm>
            <a:off x="1714480" y="6248400"/>
            <a:ext cx="4786346" cy="457200"/>
          </a:xfrm>
        </p:spPr>
        <p:txBody>
          <a:bodyPr/>
          <a:lstStyle/>
          <a:p>
            <a:pPr>
              <a:defRPr/>
            </a:pPr>
            <a:r>
              <a:rPr lang="es-CO">
                <a:cs typeface="Tahoma" pitchFamily="34" charset="0"/>
              </a:rPr>
              <a:t>Capítulo III: Liquidación de Nómina y Prestaciones Sociales</a:t>
            </a:r>
            <a:endParaRPr lang="es-ES" dirty="0"/>
          </a:p>
        </p:txBody>
      </p:sp>
      <p:sp>
        <p:nvSpPr>
          <p:cNvPr id="4098" name="5 Marcador de número de diapositiva"/>
          <p:cNvSpPr>
            <a:spLocks noGrp="1"/>
          </p:cNvSpPr>
          <p:nvPr>
            <p:ph type="sldNum" sz="quarter" idx="12"/>
          </p:nvPr>
        </p:nvSpPr>
        <p:spPr>
          <a:noFill/>
        </p:spPr>
        <p:txBody>
          <a:bodyPr/>
          <a:lstStyle/>
          <a:p>
            <a:fld id="{9B4E6FF2-45CD-4042-B887-B4201E0DA156}" type="slidenum">
              <a:rPr lang="es-ES">
                <a:cs typeface="Arial" pitchFamily="34" charset="0"/>
              </a:rPr>
              <a:pPr/>
              <a:t>3</a:t>
            </a:fld>
            <a:endParaRPr lang="es-ES" dirty="0">
              <a:cs typeface="Arial" pitchFamily="34" charset="0"/>
            </a:endParaRPr>
          </a:p>
        </p:txBody>
      </p:sp>
    </p:spTree>
    <p:extLst>
      <p:ext uri="{BB962C8B-B14F-4D97-AF65-F5344CB8AC3E}">
        <p14:creationId xmlns:p14="http://schemas.microsoft.com/office/powerpoint/2010/main" val="2709868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Estado de Resultados</a:t>
            </a:r>
            <a:endParaRPr lang="es-419" dirty="0"/>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30</a:t>
            </a:fld>
            <a:endParaRPr lang="es-ES"/>
          </a:p>
        </p:txBody>
      </p:sp>
      <p:pic>
        <p:nvPicPr>
          <p:cNvPr id="1026" name="Picture 2" descr="Ejemplo de estado de resulta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417638"/>
            <a:ext cx="5871264" cy="4896544"/>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E24AD882-F039-0133-1BCC-40BEEF1BE0FE}"/>
              </a:ext>
            </a:extLst>
          </p:cNvPr>
          <p:cNvSpPr>
            <a:spLocks noGrp="1"/>
          </p:cNvSpPr>
          <p:nvPr>
            <p:ph type="ftr" sz="quarter" idx="11"/>
          </p:nvPr>
        </p:nvSpPr>
        <p:spPr>
          <a:xfrm>
            <a:off x="3124200" y="6477000"/>
            <a:ext cx="2895600" cy="2286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845345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Estado de flujo de efectivo</a:t>
            </a:r>
            <a:endParaRPr lang="es-419" dirty="0"/>
          </a:p>
        </p:txBody>
      </p:sp>
      <p:sp>
        <p:nvSpPr>
          <p:cNvPr id="3" name="Marcador de contenido 2"/>
          <p:cNvSpPr>
            <a:spLocks noGrp="1"/>
          </p:cNvSpPr>
          <p:nvPr>
            <p:ph idx="1"/>
          </p:nvPr>
        </p:nvSpPr>
        <p:spPr/>
        <p:txBody>
          <a:bodyPr/>
          <a:lstStyle/>
          <a:p>
            <a:r>
              <a:rPr lang="es-419" dirty="0"/>
              <a:t>Concilia el estado de resultados con el balance general en tres actividades comerciales principales. Estas actividades incluyen las actividades de operación, inversión y financiación.</a:t>
            </a:r>
          </a:p>
          <a:p>
            <a:pPr marL="0" indent="0">
              <a:buNone/>
            </a:pPr>
            <a:endParaRPr lang="es-419" dirty="0"/>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31</a:t>
            </a:fld>
            <a:endParaRPr lang="es-ES"/>
          </a:p>
        </p:txBody>
      </p:sp>
      <p:sp>
        <p:nvSpPr>
          <p:cNvPr id="6" name="Marcador de pie de página 3">
            <a:extLst>
              <a:ext uri="{FF2B5EF4-FFF2-40B4-BE49-F238E27FC236}">
                <a16:creationId xmlns:a16="http://schemas.microsoft.com/office/drawing/2014/main" id="{D8306F09-6286-7705-F43D-0B36FD0C2C89}"/>
              </a:ext>
            </a:extLst>
          </p:cNvPr>
          <p:cNvSpPr>
            <a:spLocks noGrp="1"/>
          </p:cNvSpPr>
          <p:nvPr>
            <p:ph type="ftr" sz="quarter" idx="11"/>
          </p:nvPr>
        </p:nvSpPr>
        <p:spPr>
          <a:xfrm>
            <a:off x="3124200" y="6477000"/>
            <a:ext cx="2895600" cy="2286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763186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b="1" dirty="0"/>
              <a:t>Estado de flujo de efectivo</a:t>
            </a:r>
            <a:endParaRPr lang="es-419" dirty="0"/>
          </a:p>
        </p:txBody>
      </p:sp>
      <p:sp>
        <p:nvSpPr>
          <p:cNvPr id="3" name="Marcador de contenido 2"/>
          <p:cNvSpPr>
            <a:spLocks noGrp="1"/>
          </p:cNvSpPr>
          <p:nvPr>
            <p:ph idx="1"/>
          </p:nvPr>
        </p:nvSpPr>
        <p:spPr/>
        <p:txBody>
          <a:bodyPr/>
          <a:lstStyle/>
          <a:p>
            <a:r>
              <a:rPr lang="es-419" dirty="0"/>
              <a:t>Las actividades operativas incluyen los flujos de efectivo provenientes de las operaciones comerciales regulares. </a:t>
            </a:r>
          </a:p>
          <a:p>
            <a:r>
              <a:rPr lang="es-419" dirty="0"/>
              <a:t>Las de inversión incluyen los flujos de efectivo provenientes de la adquisición y disposición de activos, tales como bienes inmuebles y equipos.</a:t>
            </a:r>
          </a:p>
          <a:p>
            <a:r>
              <a:rPr lang="es-419" dirty="0"/>
              <a:t>Las actividades de financiamiento incluyen los flujos de efectivo de la deuda y el capital de inversión.</a:t>
            </a:r>
          </a:p>
          <a:p>
            <a:endParaRPr lang="es-419" dirty="0"/>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32</a:t>
            </a:fld>
            <a:endParaRPr lang="es-ES"/>
          </a:p>
        </p:txBody>
      </p:sp>
      <p:sp>
        <p:nvSpPr>
          <p:cNvPr id="6" name="Marcador de pie de página 3">
            <a:extLst>
              <a:ext uri="{FF2B5EF4-FFF2-40B4-BE49-F238E27FC236}">
                <a16:creationId xmlns:a16="http://schemas.microsoft.com/office/drawing/2014/main" id="{E3529DC2-D370-1983-078C-5F84C1E74D57}"/>
              </a:ext>
            </a:extLst>
          </p:cNvPr>
          <p:cNvSpPr>
            <a:spLocks noGrp="1"/>
          </p:cNvSpPr>
          <p:nvPr>
            <p:ph type="ftr" sz="quarter" idx="11"/>
          </p:nvPr>
        </p:nvSpPr>
        <p:spPr>
          <a:xfrm>
            <a:off x="3124200" y="6477000"/>
            <a:ext cx="2895600" cy="2286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1140414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de Flujo de Efectivo</a:t>
            </a:r>
            <a:endParaRPr lang="es-419" dirty="0"/>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33</a:t>
            </a:fld>
            <a:endParaRPr lang="es-ES"/>
          </a:p>
        </p:txBody>
      </p:sp>
      <p:pic>
        <p:nvPicPr>
          <p:cNvPr id="2050" name="Picture 2" descr="flujo de caja proyectado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36" y="1478756"/>
            <a:ext cx="8370712" cy="470852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18841C8C-F943-D96C-F118-FEF7F46A4ED9}"/>
              </a:ext>
            </a:extLst>
          </p:cNvPr>
          <p:cNvSpPr>
            <a:spLocks noGrp="1"/>
          </p:cNvSpPr>
          <p:nvPr>
            <p:ph type="ftr" sz="quarter" idx="11"/>
          </p:nvPr>
        </p:nvSpPr>
        <p:spPr>
          <a:xfrm>
            <a:off x="3124200" y="6477000"/>
            <a:ext cx="2895600" cy="2286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1321692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3452D-AC58-0B09-B595-6FBD105A1E17}"/>
              </a:ext>
            </a:extLst>
          </p:cNvPr>
          <p:cNvSpPr>
            <a:spLocks noGrp="1"/>
          </p:cNvSpPr>
          <p:nvPr>
            <p:ph type="title"/>
          </p:nvPr>
        </p:nvSpPr>
        <p:spPr>
          <a:xfrm>
            <a:off x="457200" y="277813"/>
            <a:ext cx="8229600" cy="1139825"/>
          </a:xfrm>
        </p:spPr>
        <p:txBody>
          <a:bodyPr wrap="square" anchor="b">
            <a:normAutofit/>
          </a:bodyPr>
          <a:lstStyle/>
          <a:p>
            <a:r>
              <a:rPr lang="es-CO" dirty="0"/>
              <a:t>Presupuesto</a:t>
            </a:r>
          </a:p>
        </p:txBody>
      </p:sp>
      <p:sp>
        <p:nvSpPr>
          <p:cNvPr id="5129" name="Content Placeholder 2">
            <a:extLst>
              <a:ext uri="{FF2B5EF4-FFF2-40B4-BE49-F238E27FC236}">
                <a16:creationId xmlns:a16="http://schemas.microsoft.com/office/drawing/2014/main" id="{7B5C2C38-409C-9167-E288-5AAE36CB4019}"/>
              </a:ext>
            </a:extLst>
          </p:cNvPr>
          <p:cNvSpPr>
            <a:spLocks noGrp="1"/>
          </p:cNvSpPr>
          <p:nvPr>
            <p:ph sz="half" idx="2"/>
          </p:nvPr>
        </p:nvSpPr>
        <p:spPr>
          <a:xfrm>
            <a:off x="457200" y="1600200"/>
            <a:ext cx="8229600" cy="4530725"/>
          </a:xfrm>
        </p:spPr>
        <p:txBody>
          <a:bodyPr wrap="square" anchor="t">
            <a:normAutofit/>
          </a:bodyPr>
          <a:lstStyle/>
          <a:p>
            <a:r>
              <a:rPr lang="en-US" sz="2600" dirty="0"/>
              <a:t>Es </a:t>
            </a:r>
            <a:r>
              <a:rPr lang="en-US" sz="2600" dirty="0" err="1"/>
              <a:t>una</a:t>
            </a:r>
            <a:r>
              <a:rPr lang="en-US" sz="2600" dirty="0"/>
              <a:t> </a:t>
            </a:r>
            <a:r>
              <a:rPr lang="en-US" sz="2600" dirty="0" err="1"/>
              <a:t>herramienta</a:t>
            </a:r>
            <a:r>
              <a:rPr lang="en-US" sz="2600" dirty="0"/>
              <a:t> para la </a:t>
            </a:r>
            <a:r>
              <a:rPr lang="en-US" sz="2600" dirty="0" err="1"/>
              <a:t>planificación</a:t>
            </a:r>
            <a:r>
              <a:rPr lang="en-US" sz="2600" dirty="0"/>
              <a:t> de las </a:t>
            </a:r>
            <a:r>
              <a:rPr lang="en-US" sz="2600" dirty="0" err="1"/>
              <a:t>actividades</a:t>
            </a:r>
            <a:r>
              <a:rPr lang="en-US" sz="2600" dirty="0"/>
              <a:t> </a:t>
            </a:r>
            <a:r>
              <a:rPr lang="en-US" sz="2600" dirty="0" err="1"/>
              <a:t>referejadas</a:t>
            </a:r>
            <a:r>
              <a:rPr lang="en-US" sz="2600" dirty="0"/>
              <a:t> </a:t>
            </a:r>
            <a:r>
              <a:rPr lang="en-US" sz="2600" dirty="0" err="1"/>
              <a:t>en</a:t>
            </a:r>
            <a:r>
              <a:rPr lang="en-US" sz="2600" dirty="0"/>
              <a:t> </a:t>
            </a:r>
            <a:r>
              <a:rPr lang="en-US" sz="2600" dirty="0" err="1"/>
              <a:t>cantidades</a:t>
            </a:r>
            <a:r>
              <a:rPr lang="en-US" sz="2600" dirty="0"/>
              <a:t> </a:t>
            </a:r>
            <a:r>
              <a:rPr lang="en-US" sz="2600" dirty="0" err="1"/>
              <a:t>monetarias</a:t>
            </a:r>
            <a:r>
              <a:rPr lang="en-US" sz="2600" dirty="0"/>
              <a:t>. </a:t>
            </a:r>
          </a:p>
          <a:p>
            <a:r>
              <a:rPr lang="en-US" sz="2600" dirty="0"/>
              <a:t>Se </a:t>
            </a:r>
            <a:r>
              <a:rPr lang="en-US" sz="2600" dirty="0" err="1"/>
              <a:t>elabora</a:t>
            </a:r>
            <a:r>
              <a:rPr lang="en-US" sz="2600" dirty="0"/>
              <a:t> de </a:t>
            </a:r>
            <a:r>
              <a:rPr lang="en-US" sz="2600" dirty="0" err="1"/>
              <a:t>manera</a:t>
            </a:r>
            <a:r>
              <a:rPr lang="en-US" sz="2600" dirty="0"/>
              <a:t> </a:t>
            </a:r>
            <a:r>
              <a:rPr lang="en-US" sz="2600" dirty="0" err="1"/>
              <a:t>anticipada</a:t>
            </a:r>
            <a:r>
              <a:rPr lang="en-US" sz="2600" dirty="0"/>
              <a:t>. </a:t>
            </a:r>
          </a:p>
          <a:p>
            <a:r>
              <a:rPr lang="en-US" sz="2600" dirty="0"/>
              <a:t>Su </a:t>
            </a:r>
            <a:r>
              <a:rPr lang="en-US" sz="2600" dirty="0" err="1"/>
              <a:t>propósito</a:t>
            </a:r>
            <a:r>
              <a:rPr lang="en-US" sz="2600" dirty="0"/>
              <a:t> es </a:t>
            </a:r>
            <a:r>
              <a:rPr lang="en-US" sz="2600" dirty="0" err="1"/>
              <a:t>permitir</a:t>
            </a:r>
            <a:r>
              <a:rPr lang="en-US" sz="2600" dirty="0"/>
              <a:t> a las </a:t>
            </a:r>
            <a:r>
              <a:rPr lang="en-US" sz="2600" dirty="0" err="1"/>
              <a:t>empresas</a:t>
            </a:r>
            <a:r>
              <a:rPr lang="en-US" sz="2600" dirty="0"/>
              <a:t> </a:t>
            </a:r>
            <a:r>
              <a:rPr lang="en-US" sz="2600" dirty="0" err="1"/>
              <a:t>establecer</a:t>
            </a:r>
            <a:r>
              <a:rPr lang="en-US" sz="2600" dirty="0"/>
              <a:t> </a:t>
            </a:r>
            <a:r>
              <a:rPr lang="en-US" sz="2600" dirty="0" err="1"/>
              <a:t>prioridades</a:t>
            </a:r>
            <a:r>
              <a:rPr lang="en-US" sz="2600" dirty="0"/>
              <a:t> y </a:t>
            </a:r>
            <a:r>
              <a:rPr lang="en-US" sz="2600" dirty="0" err="1"/>
              <a:t>evaluar</a:t>
            </a:r>
            <a:r>
              <a:rPr lang="en-US" sz="2600" dirty="0"/>
              <a:t> la </a:t>
            </a:r>
            <a:r>
              <a:rPr lang="en-US" sz="2600" dirty="0" err="1"/>
              <a:t>consecusión</a:t>
            </a:r>
            <a:r>
              <a:rPr lang="en-US" sz="2600" dirty="0"/>
              <a:t> de </a:t>
            </a:r>
            <a:r>
              <a:rPr lang="en-US" sz="2600" dirty="0" err="1"/>
              <a:t>los</a:t>
            </a:r>
            <a:r>
              <a:rPr lang="en-US" sz="2600" dirty="0"/>
              <a:t> </a:t>
            </a:r>
            <a:r>
              <a:rPr lang="en-US" sz="2600" dirty="0" err="1"/>
              <a:t>objetivos</a:t>
            </a:r>
            <a:r>
              <a:rPr lang="en-US" sz="2600" dirty="0"/>
              <a:t> </a:t>
            </a:r>
            <a:r>
              <a:rPr lang="en-US" sz="2600" dirty="0" err="1"/>
              <a:t>propuestos</a:t>
            </a:r>
            <a:r>
              <a:rPr lang="en-US" sz="2600" dirty="0"/>
              <a:t> </a:t>
            </a:r>
            <a:r>
              <a:rPr lang="en-US" sz="2600" dirty="0" err="1"/>
              <a:t>en</a:t>
            </a:r>
            <a:r>
              <a:rPr lang="en-US" sz="2600" dirty="0"/>
              <a:t> la </a:t>
            </a:r>
            <a:r>
              <a:rPr lang="en-US" sz="2600" dirty="0" err="1"/>
              <a:t>planeación</a:t>
            </a:r>
            <a:r>
              <a:rPr lang="en-US" sz="2600" dirty="0"/>
              <a:t> </a:t>
            </a:r>
            <a:r>
              <a:rPr lang="en-US" sz="2600" dirty="0" err="1"/>
              <a:t>estratégica</a:t>
            </a:r>
            <a:r>
              <a:rPr lang="en-US" sz="2600" dirty="0"/>
              <a:t>. </a:t>
            </a:r>
          </a:p>
          <a:p>
            <a:r>
              <a:rPr lang="en-US" sz="2600" dirty="0" err="1"/>
              <a:t>Permite</a:t>
            </a:r>
            <a:r>
              <a:rPr lang="en-US" sz="2600" dirty="0"/>
              <a:t> </a:t>
            </a:r>
            <a:r>
              <a:rPr lang="en-US" sz="2600" dirty="0" err="1"/>
              <a:t>preveer</a:t>
            </a:r>
            <a:r>
              <a:rPr lang="en-US" sz="2600" dirty="0"/>
              <a:t> y </a:t>
            </a:r>
            <a:r>
              <a:rPr lang="en-US" sz="2600" dirty="0" err="1"/>
              <a:t>controlar</a:t>
            </a:r>
            <a:r>
              <a:rPr lang="en-US" sz="2600" dirty="0"/>
              <a:t> </a:t>
            </a:r>
            <a:r>
              <a:rPr lang="en-US" sz="2600" dirty="0" err="1"/>
              <a:t>los</a:t>
            </a:r>
            <a:r>
              <a:rPr lang="en-US" sz="2600" dirty="0"/>
              <a:t> </a:t>
            </a:r>
            <a:r>
              <a:rPr lang="en-US" sz="2600" dirty="0" err="1"/>
              <a:t>gastos</a:t>
            </a:r>
            <a:r>
              <a:rPr lang="en-US" sz="2600" dirty="0"/>
              <a:t> y </a:t>
            </a:r>
            <a:r>
              <a:rPr lang="en-US" sz="2600" dirty="0" err="1"/>
              <a:t>cubrir</a:t>
            </a:r>
            <a:r>
              <a:rPr lang="en-US" sz="2600" dirty="0"/>
              <a:t> las </a:t>
            </a:r>
            <a:r>
              <a:rPr lang="en-US" sz="2600" dirty="0" err="1"/>
              <a:t>necesidad</a:t>
            </a:r>
            <a:r>
              <a:rPr lang="en-US" sz="2600" dirty="0"/>
              <a:t> y </a:t>
            </a:r>
            <a:r>
              <a:rPr lang="en-US" sz="2600" dirty="0" err="1"/>
              <a:t>objetivos</a:t>
            </a:r>
            <a:r>
              <a:rPr lang="en-US" sz="2600" dirty="0"/>
              <a:t> </a:t>
            </a:r>
            <a:r>
              <a:rPr lang="en-US" sz="2600" dirty="0" err="1"/>
              <a:t>establecidado</a:t>
            </a:r>
            <a:endParaRPr lang="en-US" sz="2600" dirty="0"/>
          </a:p>
        </p:txBody>
      </p:sp>
      <p:sp>
        <p:nvSpPr>
          <p:cNvPr id="5" name="Marcador de número de diapositiva 4">
            <a:extLst>
              <a:ext uri="{FF2B5EF4-FFF2-40B4-BE49-F238E27FC236}">
                <a16:creationId xmlns:a16="http://schemas.microsoft.com/office/drawing/2014/main" id="{2308B8A8-8DC0-8069-7861-5CC446875128}"/>
              </a:ext>
            </a:extLst>
          </p:cNvPr>
          <p:cNvSpPr>
            <a:spLocks noGrp="1"/>
          </p:cNvSpPr>
          <p:nvPr>
            <p:ph type="sldNum" sz="quarter" idx="12"/>
          </p:nvPr>
        </p:nvSpPr>
        <p:spPr>
          <a:xfrm>
            <a:off x="6553200" y="6248400"/>
            <a:ext cx="2133600" cy="457200"/>
          </a:xfrm>
        </p:spPr>
        <p:txBody>
          <a:bodyPr wrap="square" anchor="t">
            <a:normAutofit/>
          </a:bodyPr>
          <a:lstStyle/>
          <a:p>
            <a:pPr>
              <a:spcAft>
                <a:spcPts val="600"/>
              </a:spcAft>
              <a:defRPr/>
            </a:pPr>
            <a:fld id="{045B23F5-FAA9-4DF3-95EE-4475CA88447F}" type="slidenum">
              <a:rPr lang="es-ES" smtClean="0"/>
              <a:pPr>
                <a:spcAft>
                  <a:spcPts val="600"/>
                </a:spcAft>
                <a:defRPr/>
              </a:pPr>
              <a:t>34</a:t>
            </a:fld>
            <a:endParaRPr lang="es-ES"/>
          </a:p>
        </p:txBody>
      </p:sp>
      <p:sp>
        <p:nvSpPr>
          <p:cNvPr id="10" name="Marcador de pie de página 3">
            <a:extLst>
              <a:ext uri="{FF2B5EF4-FFF2-40B4-BE49-F238E27FC236}">
                <a16:creationId xmlns:a16="http://schemas.microsoft.com/office/drawing/2014/main" id="{E7E27F96-B1BC-2B03-1279-E85F9B6AFC20}"/>
              </a:ext>
            </a:extLst>
          </p:cNvPr>
          <p:cNvSpPr>
            <a:spLocks noGrp="1"/>
          </p:cNvSpPr>
          <p:nvPr>
            <p:ph type="ftr" sz="quarter" idx="11"/>
          </p:nvPr>
        </p:nvSpPr>
        <p:spPr>
          <a:xfrm>
            <a:off x="3124200" y="6477000"/>
            <a:ext cx="2895600" cy="2286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4119807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D3452D-AC58-0B09-B595-6FBD105A1E17}"/>
              </a:ext>
            </a:extLst>
          </p:cNvPr>
          <p:cNvSpPr>
            <a:spLocks noGrp="1"/>
          </p:cNvSpPr>
          <p:nvPr>
            <p:ph type="title"/>
          </p:nvPr>
        </p:nvSpPr>
        <p:spPr/>
        <p:txBody>
          <a:bodyPr/>
          <a:lstStyle/>
          <a:p>
            <a:r>
              <a:rPr lang="es-CO" dirty="0"/>
              <a:t>Presupuesto</a:t>
            </a:r>
          </a:p>
        </p:txBody>
      </p:sp>
      <p:sp>
        <p:nvSpPr>
          <p:cNvPr id="3" name="Marcador de contenido 2">
            <a:extLst>
              <a:ext uri="{FF2B5EF4-FFF2-40B4-BE49-F238E27FC236}">
                <a16:creationId xmlns:a16="http://schemas.microsoft.com/office/drawing/2014/main" id="{1C1E9D6D-1293-5FA2-8F45-4ECC197D0C84}"/>
              </a:ext>
            </a:extLst>
          </p:cNvPr>
          <p:cNvSpPr>
            <a:spLocks noGrp="1"/>
          </p:cNvSpPr>
          <p:nvPr>
            <p:ph idx="1"/>
          </p:nvPr>
        </p:nvSpPr>
        <p:spPr/>
        <p:txBody>
          <a:bodyPr/>
          <a:lstStyle/>
          <a:p>
            <a:pPr algn="l">
              <a:buFont typeface="Arial" panose="020B0604020202020204" pitchFamily="34" charset="0"/>
              <a:buChar char="•"/>
            </a:pPr>
            <a:r>
              <a:rPr lang="es-CO" sz="2400" b="0" i="0" dirty="0">
                <a:solidFill>
                  <a:srgbClr val="212529"/>
                </a:solidFill>
                <a:effectLst/>
                <a:latin typeface="open sans" panose="020B0606030504020204" pitchFamily="34" charset="0"/>
              </a:rPr>
              <a:t>Muestra la cantidad de dinero que hace falta para hacer frente a los gastos para realizar un proyecto.</a:t>
            </a:r>
          </a:p>
          <a:p>
            <a:pPr algn="l">
              <a:buFont typeface="Arial" panose="020B0604020202020204" pitchFamily="34" charset="0"/>
              <a:buChar char="•"/>
            </a:pPr>
            <a:r>
              <a:rPr lang="es-CO" sz="2400" b="0" i="0" dirty="0">
                <a:solidFill>
                  <a:srgbClr val="212529"/>
                </a:solidFill>
                <a:effectLst/>
                <a:latin typeface="open sans" panose="020B0606030504020204" pitchFamily="34" charset="0"/>
              </a:rPr>
              <a:t>Se usa para tener un control financiero, un control de gastos, una planificación económica y financiera, y una reducción de riesgos.</a:t>
            </a:r>
          </a:p>
          <a:p>
            <a:pPr algn="l">
              <a:buFont typeface="Arial" panose="020B0604020202020204" pitchFamily="34" charset="0"/>
              <a:buChar char="•"/>
            </a:pPr>
            <a:r>
              <a:rPr lang="es-CO" sz="2400" b="0" i="0" dirty="0">
                <a:solidFill>
                  <a:srgbClr val="212529"/>
                </a:solidFill>
                <a:effectLst/>
                <a:latin typeface="open sans" panose="020B0606030504020204" pitchFamily="34" charset="0"/>
              </a:rPr>
              <a:t>Dependiendo del período de tiempo, se hace una clasificación de los diferentes tipos de presupuestos, siendo los principales los de corto y largo plazo.</a:t>
            </a:r>
          </a:p>
          <a:p>
            <a:endParaRPr lang="es-CO" sz="2400" dirty="0"/>
          </a:p>
        </p:txBody>
      </p:sp>
      <p:sp>
        <p:nvSpPr>
          <p:cNvPr id="5" name="Marcador de número de diapositiva 4">
            <a:extLst>
              <a:ext uri="{FF2B5EF4-FFF2-40B4-BE49-F238E27FC236}">
                <a16:creationId xmlns:a16="http://schemas.microsoft.com/office/drawing/2014/main" id="{2308B8A8-8DC0-8069-7861-5CC446875128}"/>
              </a:ext>
            </a:extLst>
          </p:cNvPr>
          <p:cNvSpPr>
            <a:spLocks noGrp="1"/>
          </p:cNvSpPr>
          <p:nvPr>
            <p:ph type="sldNum" sz="quarter" idx="12"/>
          </p:nvPr>
        </p:nvSpPr>
        <p:spPr/>
        <p:txBody>
          <a:bodyPr/>
          <a:lstStyle/>
          <a:p>
            <a:pPr>
              <a:defRPr/>
            </a:pPr>
            <a:fld id="{045B23F5-FAA9-4DF3-95EE-4475CA88447F}" type="slidenum">
              <a:rPr lang="es-ES" smtClean="0"/>
              <a:pPr>
                <a:defRPr/>
              </a:pPr>
              <a:t>35</a:t>
            </a:fld>
            <a:endParaRPr lang="es-ES"/>
          </a:p>
        </p:txBody>
      </p:sp>
      <p:sp>
        <p:nvSpPr>
          <p:cNvPr id="6" name="Marcador de pie de página 3">
            <a:extLst>
              <a:ext uri="{FF2B5EF4-FFF2-40B4-BE49-F238E27FC236}">
                <a16:creationId xmlns:a16="http://schemas.microsoft.com/office/drawing/2014/main" id="{96796A22-40BB-9491-6E04-86194941ACAD}"/>
              </a:ext>
            </a:extLst>
          </p:cNvPr>
          <p:cNvSpPr>
            <a:spLocks noGrp="1"/>
          </p:cNvSpPr>
          <p:nvPr>
            <p:ph type="ftr" sz="quarter" idx="11"/>
          </p:nvPr>
        </p:nvSpPr>
        <p:spPr>
          <a:xfrm>
            <a:off x="3124200" y="6477000"/>
            <a:ext cx="2895600" cy="2286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4009099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CD5FC-EF98-E86D-BAC0-3128A58922CE}"/>
              </a:ext>
            </a:extLst>
          </p:cNvPr>
          <p:cNvSpPr>
            <a:spLocks noGrp="1"/>
          </p:cNvSpPr>
          <p:nvPr>
            <p:ph type="title"/>
          </p:nvPr>
        </p:nvSpPr>
        <p:spPr/>
        <p:txBody>
          <a:bodyPr/>
          <a:lstStyle/>
          <a:p>
            <a:r>
              <a:rPr lang="es-CO" dirty="0"/>
              <a:t>Características</a:t>
            </a:r>
          </a:p>
        </p:txBody>
      </p:sp>
      <p:sp>
        <p:nvSpPr>
          <p:cNvPr id="3" name="Marcador de contenido 2">
            <a:extLst>
              <a:ext uri="{FF2B5EF4-FFF2-40B4-BE49-F238E27FC236}">
                <a16:creationId xmlns:a16="http://schemas.microsoft.com/office/drawing/2014/main" id="{7FE8A512-E1F5-C510-22E1-196635587126}"/>
              </a:ext>
            </a:extLst>
          </p:cNvPr>
          <p:cNvSpPr>
            <a:spLocks noGrp="1"/>
          </p:cNvSpPr>
          <p:nvPr>
            <p:ph idx="1"/>
          </p:nvPr>
        </p:nvSpPr>
        <p:spPr/>
        <p:txBody>
          <a:bodyPr/>
          <a:lstStyle/>
          <a:p>
            <a:pPr algn="l">
              <a:buFont typeface="Arial" panose="020B0604020202020204" pitchFamily="34" charset="0"/>
              <a:buChar char="•"/>
            </a:pPr>
            <a:r>
              <a:rPr lang="es-CO" sz="2000" b="0" i="0" dirty="0">
                <a:solidFill>
                  <a:srgbClr val="212529"/>
                </a:solidFill>
                <a:effectLst/>
                <a:highlight>
                  <a:srgbClr val="FFFFFF"/>
                </a:highlight>
                <a:latin typeface="open sans" panose="020B0606030504020204" pitchFamily="34" charset="0"/>
              </a:rPr>
              <a:t>Tiene en cuenta todos los ingresos y gastos que se prevén, y permite realizar un seguimiento.</a:t>
            </a:r>
          </a:p>
          <a:p>
            <a:pPr algn="l">
              <a:buFont typeface="Arial" panose="020B0604020202020204" pitchFamily="34" charset="0"/>
              <a:buChar char="•"/>
            </a:pPr>
            <a:r>
              <a:rPr lang="es-CO" sz="2000" b="0" i="0" dirty="0">
                <a:solidFill>
                  <a:srgbClr val="212529"/>
                </a:solidFill>
                <a:effectLst/>
                <a:highlight>
                  <a:srgbClr val="FFFFFF"/>
                </a:highlight>
                <a:latin typeface="open sans" panose="020B0606030504020204" pitchFamily="34" charset="0"/>
              </a:rPr>
              <a:t>Entre sus funciones principales, se encuentran el control financiero, el control de gastos, la planificación económica y financiera, así como la reducción de riesgos.</a:t>
            </a:r>
          </a:p>
          <a:p>
            <a:pPr algn="l">
              <a:buFont typeface="Arial" panose="020B0604020202020204" pitchFamily="34" charset="0"/>
              <a:buChar char="•"/>
            </a:pPr>
            <a:r>
              <a:rPr lang="es-CO" sz="2000" b="0" i="0" dirty="0">
                <a:solidFill>
                  <a:srgbClr val="212529"/>
                </a:solidFill>
                <a:effectLst/>
                <a:highlight>
                  <a:srgbClr val="FFFFFF"/>
                </a:highlight>
                <a:latin typeface="open sans" panose="020B0606030504020204" pitchFamily="34" charset="0"/>
              </a:rPr>
              <a:t>Debe ser adaptable y flexible, pues el entorno puede cambiar.</a:t>
            </a:r>
          </a:p>
          <a:p>
            <a:pPr algn="l">
              <a:buFont typeface="Arial" panose="020B0604020202020204" pitchFamily="34" charset="0"/>
              <a:buChar char="•"/>
            </a:pPr>
            <a:r>
              <a:rPr lang="es-CO" sz="2000" b="0" i="0" dirty="0">
                <a:solidFill>
                  <a:srgbClr val="212529"/>
                </a:solidFill>
                <a:effectLst/>
                <a:highlight>
                  <a:srgbClr val="FFFFFF"/>
                </a:highlight>
                <a:latin typeface="open sans" panose="020B0606030504020204" pitchFamily="34" charset="0"/>
              </a:rPr>
              <a:t>Son periódicos. Es decir, se elaboran para un periodo de tiempo determinado.</a:t>
            </a:r>
          </a:p>
          <a:p>
            <a:pPr algn="l">
              <a:buFont typeface="Arial" panose="020B0604020202020204" pitchFamily="34" charset="0"/>
              <a:buChar char="•"/>
            </a:pPr>
            <a:r>
              <a:rPr lang="es-CO" sz="2000" b="0" i="0" dirty="0">
                <a:solidFill>
                  <a:srgbClr val="212529"/>
                </a:solidFill>
                <a:effectLst/>
                <a:highlight>
                  <a:srgbClr val="FFFFFF"/>
                </a:highlight>
                <a:latin typeface="open sans" panose="020B0606030504020204" pitchFamily="34" charset="0"/>
              </a:rPr>
              <a:t>Es una herramienta que permite conocer qué coste conlleva un determinado proyecto, a la vez que permite controlar, en todo momento, los ingresos y gastos que este proyecto contempla para un ejercicio determinado.</a:t>
            </a:r>
          </a:p>
          <a:p>
            <a:endParaRPr lang="es-CO" sz="2000" dirty="0"/>
          </a:p>
        </p:txBody>
      </p:sp>
      <p:sp>
        <p:nvSpPr>
          <p:cNvPr id="5" name="Marcador de número de diapositiva 4">
            <a:extLst>
              <a:ext uri="{FF2B5EF4-FFF2-40B4-BE49-F238E27FC236}">
                <a16:creationId xmlns:a16="http://schemas.microsoft.com/office/drawing/2014/main" id="{92AA232A-3510-2385-4F5C-CCF81FB06AEE}"/>
              </a:ext>
            </a:extLst>
          </p:cNvPr>
          <p:cNvSpPr>
            <a:spLocks noGrp="1"/>
          </p:cNvSpPr>
          <p:nvPr>
            <p:ph type="sldNum" sz="quarter" idx="12"/>
          </p:nvPr>
        </p:nvSpPr>
        <p:spPr/>
        <p:txBody>
          <a:bodyPr/>
          <a:lstStyle/>
          <a:p>
            <a:pPr>
              <a:defRPr/>
            </a:pPr>
            <a:fld id="{045B23F5-FAA9-4DF3-95EE-4475CA88447F}" type="slidenum">
              <a:rPr lang="es-ES" smtClean="0"/>
              <a:pPr>
                <a:defRPr/>
              </a:pPr>
              <a:t>36</a:t>
            </a:fld>
            <a:endParaRPr lang="es-ES"/>
          </a:p>
        </p:txBody>
      </p:sp>
      <p:sp>
        <p:nvSpPr>
          <p:cNvPr id="6" name="Marcador de pie de página 3">
            <a:extLst>
              <a:ext uri="{FF2B5EF4-FFF2-40B4-BE49-F238E27FC236}">
                <a16:creationId xmlns:a16="http://schemas.microsoft.com/office/drawing/2014/main" id="{166ABD8E-2D8C-790D-C76B-5507AE41517F}"/>
              </a:ext>
            </a:extLst>
          </p:cNvPr>
          <p:cNvSpPr>
            <a:spLocks noGrp="1"/>
          </p:cNvSpPr>
          <p:nvPr>
            <p:ph type="ftr" sz="quarter" idx="11"/>
          </p:nvPr>
        </p:nvSpPr>
        <p:spPr>
          <a:xfrm>
            <a:off x="3124200" y="6477000"/>
            <a:ext cx="2895600" cy="2286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735203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D0906C-5B22-8CDA-4D32-A613C4C1EF34}"/>
              </a:ext>
            </a:extLst>
          </p:cNvPr>
          <p:cNvSpPr>
            <a:spLocks noGrp="1"/>
          </p:cNvSpPr>
          <p:nvPr>
            <p:ph type="title"/>
          </p:nvPr>
        </p:nvSpPr>
        <p:spPr/>
        <p:txBody>
          <a:bodyPr/>
          <a:lstStyle/>
          <a:p>
            <a:r>
              <a:rPr lang="es-CO" dirty="0"/>
              <a:t>Tipos de Presupuesto</a:t>
            </a:r>
          </a:p>
        </p:txBody>
      </p:sp>
      <p:sp>
        <p:nvSpPr>
          <p:cNvPr id="5" name="Marcador de número de diapositiva 4">
            <a:extLst>
              <a:ext uri="{FF2B5EF4-FFF2-40B4-BE49-F238E27FC236}">
                <a16:creationId xmlns:a16="http://schemas.microsoft.com/office/drawing/2014/main" id="{4EB20032-10B1-154A-2F45-6DC6F60F8042}"/>
              </a:ext>
            </a:extLst>
          </p:cNvPr>
          <p:cNvSpPr>
            <a:spLocks noGrp="1"/>
          </p:cNvSpPr>
          <p:nvPr>
            <p:ph type="sldNum" sz="quarter" idx="12"/>
          </p:nvPr>
        </p:nvSpPr>
        <p:spPr/>
        <p:txBody>
          <a:bodyPr/>
          <a:lstStyle/>
          <a:p>
            <a:pPr>
              <a:defRPr/>
            </a:pPr>
            <a:fld id="{045B23F5-FAA9-4DF3-95EE-4475CA88447F}" type="slidenum">
              <a:rPr lang="es-ES" smtClean="0"/>
              <a:pPr>
                <a:defRPr/>
              </a:pPr>
              <a:t>37</a:t>
            </a:fld>
            <a:endParaRPr lang="es-ES"/>
          </a:p>
        </p:txBody>
      </p:sp>
      <p:graphicFrame>
        <p:nvGraphicFramePr>
          <p:cNvPr id="6" name="Diagrama 5">
            <a:extLst>
              <a:ext uri="{FF2B5EF4-FFF2-40B4-BE49-F238E27FC236}">
                <a16:creationId xmlns:a16="http://schemas.microsoft.com/office/drawing/2014/main" id="{48B44EC0-55B0-BBF2-0113-82FE530E7F93}"/>
              </a:ext>
            </a:extLst>
          </p:cNvPr>
          <p:cNvGraphicFramePr/>
          <p:nvPr>
            <p:extLst>
              <p:ext uri="{D42A27DB-BD31-4B8C-83A1-F6EECF244321}">
                <p14:modId xmlns:p14="http://schemas.microsoft.com/office/powerpoint/2010/main" val="3252647847"/>
              </p:ext>
            </p:extLst>
          </p:nvPr>
        </p:nvGraphicFramePr>
        <p:xfrm>
          <a:off x="562100" y="1016000"/>
          <a:ext cx="8136904"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Marcador de pie de página 3">
            <a:extLst>
              <a:ext uri="{FF2B5EF4-FFF2-40B4-BE49-F238E27FC236}">
                <a16:creationId xmlns:a16="http://schemas.microsoft.com/office/drawing/2014/main" id="{832DBD3F-A946-31DA-9000-CC356B3C1CA2}"/>
              </a:ext>
            </a:extLst>
          </p:cNvPr>
          <p:cNvSpPr>
            <a:spLocks noGrp="1"/>
          </p:cNvSpPr>
          <p:nvPr>
            <p:ph type="ftr" sz="quarter" idx="11"/>
          </p:nvPr>
        </p:nvSpPr>
        <p:spPr>
          <a:xfrm>
            <a:off x="3124200" y="6477000"/>
            <a:ext cx="2895600" cy="2286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3928052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B9E99-F937-8F12-3200-78A4E4549AC9}"/>
              </a:ext>
            </a:extLst>
          </p:cNvPr>
          <p:cNvSpPr>
            <a:spLocks noGrp="1"/>
          </p:cNvSpPr>
          <p:nvPr>
            <p:ph type="title"/>
          </p:nvPr>
        </p:nvSpPr>
        <p:spPr/>
        <p:txBody>
          <a:bodyPr/>
          <a:lstStyle/>
          <a:p>
            <a:r>
              <a:rPr lang="es-CO" dirty="0"/>
              <a:t>Etapas del presupuesto</a:t>
            </a:r>
          </a:p>
        </p:txBody>
      </p:sp>
      <p:sp>
        <p:nvSpPr>
          <p:cNvPr id="3" name="Marcador de contenido 2">
            <a:extLst>
              <a:ext uri="{FF2B5EF4-FFF2-40B4-BE49-F238E27FC236}">
                <a16:creationId xmlns:a16="http://schemas.microsoft.com/office/drawing/2014/main" id="{7F0B52F2-F077-71EB-41E4-0AB17E33F715}"/>
              </a:ext>
            </a:extLst>
          </p:cNvPr>
          <p:cNvSpPr>
            <a:spLocks noGrp="1"/>
          </p:cNvSpPr>
          <p:nvPr>
            <p:ph idx="1"/>
          </p:nvPr>
        </p:nvSpPr>
        <p:spPr/>
        <p:txBody>
          <a:bodyPr/>
          <a:lstStyle/>
          <a:p>
            <a:r>
              <a:rPr lang="es-CO" b="0" i="0" dirty="0">
                <a:solidFill>
                  <a:srgbClr val="040C28"/>
                </a:solidFill>
                <a:effectLst/>
                <a:highlight>
                  <a:srgbClr val="D3E3FD"/>
                </a:highlight>
                <a:latin typeface="Google Sans"/>
              </a:rPr>
              <a:t>Las etapas son </a:t>
            </a:r>
            <a:r>
              <a:rPr lang="es-CO" b="0" i="0" dirty="0" err="1">
                <a:solidFill>
                  <a:srgbClr val="040C28"/>
                </a:solidFill>
                <a:effectLst/>
                <a:highlight>
                  <a:srgbClr val="D3E3FD"/>
                </a:highlight>
                <a:latin typeface="Google Sans"/>
              </a:rPr>
              <a:t>preiniciación</a:t>
            </a:r>
            <a:r>
              <a:rPr lang="es-CO" b="0" i="0" dirty="0">
                <a:solidFill>
                  <a:srgbClr val="040C28"/>
                </a:solidFill>
                <a:effectLst/>
                <a:highlight>
                  <a:srgbClr val="D3E3FD"/>
                </a:highlight>
                <a:latin typeface="Google Sans"/>
              </a:rPr>
              <a:t>, elaboración, ejecución, control presupuestal y evaluación</a:t>
            </a:r>
            <a:r>
              <a:rPr lang="es-CO" b="0" i="0" dirty="0">
                <a:solidFill>
                  <a:srgbClr val="474747"/>
                </a:solidFill>
                <a:effectLst/>
                <a:highlight>
                  <a:srgbClr val="FFFFFF"/>
                </a:highlight>
                <a:latin typeface="Google Sans"/>
              </a:rPr>
              <a:t>. </a:t>
            </a:r>
          </a:p>
          <a:p>
            <a:r>
              <a:rPr lang="es-CO" b="0" i="0" dirty="0">
                <a:solidFill>
                  <a:srgbClr val="474747"/>
                </a:solidFill>
                <a:effectLst/>
                <a:highlight>
                  <a:srgbClr val="FFFFFF"/>
                </a:highlight>
                <a:latin typeface="Google Sans"/>
              </a:rPr>
              <a:t>El presupuesto es una visión de una realidad aplicada en valores y, a la vez, una de las formas sencillas de tener un control futuro sobre las operaciones del negocio.</a:t>
            </a:r>
            <a:endParaRPr lang="es-CO" dirty="0"/>
          </a:p>
        </p:txBody>
      </p:sp>
      <p:sp>
        <p:nvSpPr>
          <p:cNvPr id="4" name="Marcador de pie de página 3">
            <a:extLst>
              <a:ext uri="{FF2B5EF4-FFF2-40B4-BE49-F238E27FC236}">
                <a16:creationId xmlns:a16="http://schemas.microsoft.com/office/drawing/2014/main" id="{911DC54F-C1C4-F8C8-B5D7-4C9D486DADC2}"/>
              </a:ext>
            </a:extLst>
          </p:cNvPr>
          <p:cNvSpPr>
            <a:spLocks noGrp="1"/>
          </p:cNvSpPr>
          <p:nvPr>
            <p:ph type="ftr" sz="quarter" idx="11"/>
          </p:nvPr>
        </p:nvSpPr>
        <p:spPr/>
        <p:txBody>
          <a:bodyPr/>
          <a:lstStyle/>
          <a:p>
            <a:pPr>
              <a:defRPr/>
            </a:pPr>
            <a:r>
              <a:rPr lang="es-CO"/>
              <a:t>Capítulo III: Liquidación de Nómina y Prestaciones Sociales</a:t>
            </a:r>
            <a:endParaRPr lang="es-ES"/>
          </a:p>
        </p:txBody>
      </p:sp>
      <p:sp>
        <p:nvSpPr>
          <p:cNvPr id="5" name="Marcador de número de diapositiva 4">
            <a:extLst>
              <a:ext uri="{FF2B5EF4-FFF2-40B4-BE49-F238E27FC236}">
                <a16:creationId xmlns:a16="http://schemas.microsoft.com/office/drawing/2014/main" id="{571AEA29-7D5E-6842-C095-509BCB85B7CB}"/>
              </a:ext>
            </a:extLst>
          </p:cNvPr>
          <p:cNvSpPr>
            <a:spLocks noGrp="1"/>
          </p:cNvSpPr>
          <p:nvPr>
            <p:ph type="sldNum" sz="quarter" idx="12"/>
          </p:nvPr>
        </p:nvSpPr>
        <p:spPr/>
        <p:txBody>
          <a:bodyPr/>
          <a:lstStyle/>
          <a:p>
            <a:pPr>
              <a:defRPr/>
            </a:pPr>
            <a:fld id="{045B23F5-FAA9-4DF3-95EE-4475CA88447F}" type="slidenum">
              <a:rPr lang="es-ES" smtClean="0"/>
              <a:pPr>
                <a:defRPr/>
              </a:pPr>
              <a:t>38</a:t>
            </a:fld>
            <a:endParaRPr lang="es-ES"/>
          </a:p>
        </p:txBody>
      </p:sp>
    </p:spTree>
    <p:extLst>
      <p:ext uri="{BB962C8B-B14F-4D97-AF65-F5344CB8AC3E}">
        <p14:creationId xmlns:p14="http://schemas.microsoft.com/office/powerpoint/2010/main" val="2458531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5C3F2D-4BA6-F6E0-7E44-340EB8AF9B35}"/>
              </a:ext>
            </a:extLst>
          </p:cNvPr>
          <p:cNvSpPr>
            <a:spLocks noGrp="1"/>
          </p:cNvSpPr>
          <p:nvPr>
            <p:ph type="title"/>
          </p:nvPr>
        </p:nvSpPr>
        <p:spPr/>
        <p:txBody>
          <a:bodyPr/>
          <a:lstStyle/>
          <a:p>
            <a:r>
              <a:rPr lang="es-CO" dirty="0"/>
              <a:t>Ejercicio</a:t>
            </a:r>
          </a:p>
        </p:txBody>
      </p:sp>
      <p:sp>
        <p:nvSpPr>
          <p:cNvPr id="3" name="Marcador de contenido 2">
            <a:extLst>
              <a:ext uri="{FF2B5EF4-FFF2-40B4-BE49-F238E27FC236}">
                <a16:creationId xmlns:a16="http://schemas.microsoft.com/office/drawing/2014/main" id="{D969D4A3-E07B-C7FE-4F7F-A038D3E69A44}"/>
              </a:ext>
            </a:extLst>
          </p:cNvPr>
          <p:cNvSpPr>
            <a:spLocks noGrp="1"/>
          </p:cNvSpPr>
          <p:nvPr>
            <p:ph idx="1"/>
          </p:nvPr>
        </p:nvSpPr>
        <p:spPr/>
        <p:txBody>
          <a:bodyPr/>
          <a:lstStyle/>
          <a:p>
            <a:r>
              <a:rPr lang="es-CO" dirty="0"/>
              <a:t>Revise su presupuesto</a:t>
            </a:r>
          </a:p>
          <a:p>
            <a:r>
              <a:rPr lang="es-CO" dirty="0"/>
              <a:t>Agrupe el presupuesto por actividades, por ejemplo: Educación, Alimentación, Entretenimiento, Deporte, Sostenimiento, Vida social, etc. </a:t>
            </a:r>
          </a:p>
          <a:p>
            <a:r>
              <a:rPr lang="es-CO" dirty="0"/>
              <a:t>Analice cuantos ingresos promedio debe tener para funcionar un mes. </a:t>
            </a:r>
          </a:p>
          <a:p>
            <a:r>
              <a:rPr lang="es-CO" dirty="0"/>
              <a:t>Cual debería ser su ingreso si desea invertir o ahorrar al mes un SMMLV. </a:t>
            </a:r>
          </a:p>
          <a:p>
            <a:endParaRPr lang="es-CO" dirty="0"/>
          </a:p>
        </p:txBody>
      </p:sp>
      <p:sp>
        <p:nvSpPr>
          <p:cNvPr id="4" name="Marcador de pie de página 3">
            <a:extLst>
              <a:ext uri="{FF2B5EF4-FFF2-40B4-BE49-F238E27FC236}">
                <a16:creationId xmlns:a16="http://schemas.microsoft.com/office/drawing/2014/main" id="{EEE703CD-CF87-1C6E-4AFB-79B32E2A58E1}"/>
              </a:ext>
            </a:extLst>
          </p:cNvPr>
          <p:cNvSpPr>
            <a:spLocks noGrp="1"/>
          </p:cNvSpPr>
          <p:nvPr>
            <p:ph type="ftr" sz="quarter" idx="11"/>
          </p:nvPr>
        </p:nvSpPr>
        <p:spPr/>
        <p:txBody>
          <a:bodyPr/>
          <a:lstStyle/>
          <a:p>
            <a:pPr>
              <a:defRPr/>
            </a:pPr>
            <a:r>
              <a:rPr lang="es-CO"/>
              <a:t>Capítulo III: Liquidación de Nómina y Prestaciones Sociales</a:t>
            </a:r>
            <a:endParaRPr lang="es-ES"/>
          </a:p>
        </p:txBody>
      </p:sp>
      <p:sp>
        <p:nvSpPr>
          <p:cNvPr id="5" name="Marcador de número de diapositiva 4">
            <a:extLst>
              <a:ext uri="{FF2B5EF4-FFF2-40B4-BE49-F238E27FC236}">
                <a16:creationId xmlns:a16="http://schemas.microsoft.com/office/drawing/2014/main" id="{06EA6F7C-A653-162F-DBFA-308A10A55D95}"/>
              </a:ext>
            </a:extLst>
          </p:cNvPr>
          <p:cNvSpPr>
            <a:spLocks noGrp="1"/>
          </p:cNvSpPr>
          <p:nvPr>
            <p:ph type="sldNum" sz="quarter" idx="12"/>
          </p:nvPr>
        </p:nvSpPr>
        <p:spPr/>
        <p:txBody>
          <a:bodyPr/>
          <a:lstStyle/>
          <a:p>
            <a:pPr>
              <a:defRPr/>
            </a:pPr>
            <a:fld id="{045B23F5-FAA9-4DF3-95EE-4475CA88447F}" type="slidenum">
              <a:rPr lang="es-ES" smtClean="0"/>
              <a:pPr>
                <a:defRPr/>
              </a:pPr>
              <a:t>39</a:t>
            </a:fld>
            <a:endParaRPr lang="es-ES"/>
          </a:p>
        </p:txBody>
      </p:sp>
    </p:spTree>
    <p:extLst>
      <p:ext uri="{BB962C8B-B14F-4D97-AF65-F5344CB8AC3E}">
        <p14:creationId xmlns:p14="http://schemas.microsoft.com/office/powerpoint/2010/main" val="271603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Información Financiera</a:t>
            </a:r>
            <a:endParaRPr lang="es-419" dirty="0"/>
          </a:p>
        </p:txBody>
      </p:sp>
      <p:sp>
        <p:nvSpPr>
          <p:cNvPr id="3" name="Marcador de contenido 2"/>
          <p:cNvSpPr>
            <a:spLocks noGrp="1"/>
          </p:cNvSpPr>
          <p:nvPr>
            <p:ph idx="1"/>
          </p:nvPr>
        </p:nvSpPr>
        <p:spPr/>
        <p:txBody>
          <a:bodyPr/>
          <a:lstStyle/>
          <a:p>
            <a:pPr marL="0" indent="0">
              <a:buNone/>
            </a:pPr>
            <a:r>
              <a:rPr lang="es-419" b="1" dirty="0"/>
              <a:t>¿Qué es? </a:t>
            </a:r>
          </a:p>
          <a:p>
            <a:pPr marL="0" indent="0">
              <a:buNone/>
            </a:pPr>
            <a:r>
              <a:rPr lang="es-419" dirty="0"/>
              <a:t>Son datos tales como calificaciones crediticias, saldos de cuentas y otros datos monetarios sobre una persona u organización, que se utilizan para la facturación, evaluación de crédito, transacciones de préstamos y otras actividades financieras.</a:t>
            </a:r>
          </a:p>
        </p:txBody>
      </p:sp>
      <p:sp>
        <p:nvSpPr>
          <p:cNvPr id="4" name="Marcador de pie de página 3"/>
          <p:cNvSpPr>
            <a:spLocks noGrp="1"/>
          </p:cNvSpPr>
          <p:nvPr>
            <p:ph type="ftr" sz="quarter" idx="11"/>
          </p:nvPr>
        </p:nvSpPr>
        <p:spPr/>
        <p:txBody>
          <a:bodyPr/>
          <a:lstStyle/>
          <a:p>
            <a:pPr>
              <a:defRPr/>
            </a:pPr>
            <a:r>
              <a:rPr lang="es-CO" dirty="0"/>
              <a:t>Capítulo II: Información Financiera</a:t>
            </a:r>
            <a:endParaRPr lang="es-ES" dirty="0"/>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4</a:t>
            </a:fld>
            <a:endParaRPr lang="es-ES"/>
          </a:p>
        </p:txBody>
      </p:sp>
    </p:spTree>
    <p:extLst>
      <p:ext uri="{BB962C8B-B14F-4D97-AF65-F5344CB8AC3E}">
        <p14:creationId xmlns:p14="http://schemas.microsoft.com/office/powerpoint/2010/main" val="89926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Importancia</a:t>
            </a:r>
            <a:endParaRPr lang="es-419" dirty="0"/>
          </a:p>
        </p:txBody>
      </p:sp>
      <p:sp>
        <p:nvSpPr>
          <p:cNvPr id="3" name="Marcador de contenido 2"/>
          <p:cNvSpPr>
            <a:spLocks noGrp="1"/>
          </p:cNvSpPr>
          <p:nvPr>
            <p:ph idx="1"/>
          </p:nvPr>
        </p:nvSpPr>
        <p:spPr/>
        <p:txBody>
          <a:bodyPr/>
          <a:lstStyle/>
          <a:p>
            <a:r>
              <a:rPr lang="es-419" dirty="0"/>
              <a:t>La información financiera debe ser procesada y utilizada para  poder realizar negocios</a:t>
            </a:r>
          </a:p>
          <a:p>
            <a:r>
              <a:rPr lang="es-419" dirty="0"/>
              <a:t>Debe ser manejada cuidadosamente por las empresas a fin de garantizar la seguridad de los clientes.</a:t>
            </a:r>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5</a:t>
            </a:fld>
            <a:endParaRPr lang="es-ES"/>
          </a:p>
        </p:txBody>
      </p:sp>
      <p:sp>
        <p:nvSpPr>
          <p:cNvPr id="6" name="Marcador de pie de página 3">
            <a:extLst>
              <a:ext uri="{FF2B5EF4-FFF2-40B4-BE49-F238E27FC236}">
                <a16:creationId xmlns:a16="http://schemas.microsoft.com/office/drawing/2014/main" id="{815767B6-CD4F-D1C1-6086-69D67BC98FF0}"/>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4035607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Estados Financieros</a:t>
            </a:r>
            <a:endParaRPr lang="es-419" dirty="0"/>
          </a:p>
        </p:txBody>
      </p:sp>
      <p:sp>
        <p:nvSpPr>
          <p:cNvPr id="3" name="Marcador de contenido 2"/>
          <p:cNvSpPr>
            <a:spLocks noGrp="1"/>
          </p:cNvSpPr>
          <p:nvPr>
            <p:ph idx="1"/>
          </p:nvPr>
        </p:nvSpPr>
        <p:spPr/>
        <p:txBody>
          <a:bodyPr/>
          <a:lstStyle/>
          <a:p>
            <a:r>
              <a:rPr lang="es-419" dirty="0"/>
              <a:t>Son una representación estructurada de las posiciones financieras y el desempeño financiero de una entidad. </a:t>
            </a:r>
          </a:p>
          <a:p>
            <a:r>
              <a:rPr lang="es-419" dirty="0"/>
              <a:t>Son un registro formal de las actividades financieras de la organización</a:t>
            </a:r>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6</a:t>
            </a:fld>
            <a:endParaRPr lang="es-ES"/>
          </a:p>
        </p:txBody>
      </p:sp>
      <p:sp>
        <p:nvSpPr>
          <p:cNvPr id="6" name="Marcador de pie de página 3">
            <a:extLst>
              <a:ext uri="{FF2B5EF4-FFF2-40B4-BE49-F238E27FC236}">
                <a16:creationId xmlns:a16="http://schemas.microsoft.com/office/drawing/2014/main" id="{09B3C1FB-F894-B91D-837C-24A45A1399A2}"/>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43534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Estados Financieros</a:t>
            </a:r>
            <a:endParaRPr lang="es-419" dirty="0"/>
          </a:p>
        </p:txBody>
      </p:sp>
      <p:sp>
        <p:nvSpPr>
          <p:cNvPr id="3" name="Marcador de contenido 2"/>
          <p:cNvSpPr>
            <a:spLocks noGrp="1"/>
          </p:cNvSpPr>
          <p:nvPr>
            <p:ph idx="1"/>
          </p:nvPr>
        </p:nvSpPr>
        <p:spPr/>
        <p:txBody>
          <a:bodyPr/>
          <a:lstStyle/>
          <a:p>
            <a:r>
              <a:rPr lang="es-419" sz="2400" dirty="0"/>
              <a:t>Su objetivo es brindar información sobre la posición financiera, los flujos de efectivo y la utilidad financiera de una empresa, que sea de provecho para una extensa escala de usuarios en la toma de decisiones económicas.</a:t>
            </a:r>
          </a:p>
          <a:p>
            <a:r>
              <a:rPr lang="es-419" sz="2400" dirty="0"/>
              <a:t>Muestran los resultados de la administración de los recursos confiados a la gerencia. </a:t>
            </a:r>
          </a:p>
          <a:p>
            <a:r>
              <a:rPr lang="es-419" sz="2400" dirty="0"/>
              <a:t>Los estados financieros brindan información sobre los activos y flujos de efectivo de una empresa.</a:t>
            </a:r>
          </a:p>
          <a:p>
            <a:endParaRPr lang="es-419" sz="2400" dirty="0"/>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7</a:t>
            </a:fld>
            <a:endParaRPr lang="es-ES"/>
          </a:p>
        </p:txBody>
      </p:sp>
      <p:sp>
        <p:nvSpPr>
          <p:cNvPr id="6" name="Marcador de pie de página 3">
            <a:extLst>
              <a:ext uri="{FF2B5EF4-FFF2-40B4-BE49-F238E27FC236}">
                <a16:creationId xmlns:a16="http://schemas.microsoft.com/office/drawing/2014/main" id="{50CA42B6-18B8-1B60-1A4E-7918048D59B2}"/>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286204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z="3600" dirty="0"/>
              <a:t>Características de los Estados Financieros</a:t>
            </a:r>
            <a:endParaRPr lang="es-419" sz="3600" dirty="0"/>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8</a:t>
            </a:fld>
            <a:endParaRPr lang="es-ES"/>
          </a:p>
        </p:txBody>
      </p:sp>
      <p:graphicFrame>
        <p:nvGraphicFramePr>
          <p:cNvPr id="6" name="Marcador de contenido 5"/>
          <p:cNvGraphicFramePr>
            <a:graphicFrameLocks/>
          </p:cNvGraphicFramePr>
          <p:nvPr>
            <p:extLst>
              <p:ext uri="{D42A27DB-BD31-4B8C-83A1-F6EECF244321}">
                <p14:modId xmlns:p14="http://schemas.microsoft.com/office/powerpoint/2010/main" val="3125842342"/>
              </p:ext>
            </p:extLst>
          </p:nvPr>
        </p:nvGraphicFramePr>
        <p:xfrm>
          <a:off x="609600" y="1752600"/>
          <a:ext cx="8229600" cy="4530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3">
            <a:extLst>
              <a:ext uri="{FF2B5EF4-FFF2-40B4-BE49-F238E27FC236}">
                <a16:creationId xmlns:a16="http://schemas.microsoft.com/office/drawing/2014/main" id="{892BFE1D-AEFF-660B-F747-8010CEC83838}"/>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1642175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Estados Financieros</a:t>
            </a:r>
            <a:endParaRPr lang="es-419" dirty="0"/>
          </a:p>
        </p:txBody>
      </p:sp>
      <p:sp>
        <p:nvSpPr>
          <p:cNvPr id="3" name="Marcador de contenido 2"/>
          <p:cNvSpPr>
            <a:spLocks noGrp="1"/>
          </p:cNvSpPr>
          <p:nvPr>
            <p:ph idx="1"/>
          </p:nvPr>
        </p:nvSpPr>
        <p:spPr/>
        <p:txBody>
          <a:bodyPr/>
          <a:lstStyle/>
          <a:p>
            <a:r>
              <a:rPr lang="es-ES" dirty="0"/>
              <a:t>Sirven para: </a:t>
            </a:r>
          </a:p>
          <a:p>
            <a:pPr lvl="1"/>
            <a:r>
              <a:rPr lang="es-419" dirty="0"/>
              <a:t>Analizar el rendimiento de una empresa</a:t>
            </a:r>
          </a:p>
          <a:p>
            <a:pPr lvl="1"/>
            <a:r>
              <a:rPr lang="es-419" dirty="0"/>
              <a:t>Hacer predicciones sobre la dirección futura del precio de las acciones de la compañía.</a:t>
            </a:r>
          </a:p>
          <a:p>
            <a:pPr lvl="1"/>
            <a:r>
              <a:rPr lang="es-419" dirty="0"/>
              <a:t>Analizar las fluctuaciones del mercado de valores. </a:t>
            </a:r>
          </a:p>
          <a:p>
            <a:pPr lvl="1"/>
            <a:r>
              <a:rPr lang="es-419" dirty="0"/>
              <a:t>Para la toma de decisiones por parte de los inversionistas para comprar o vender activos.</a:t>
            </a:r>
          </a:p>
          <a:p>
            <a:pPr lvl="1"/>
            <a:r>
              <a:rPr lang="es-419" dirty="0"/>
              <a:t>Evaluar la competencia</a:t>
            </a:r>
          </a:p>
          <a:p>
            <a:pPr lvl="1"/>
            <a:r>
              <a:rPr lang="es-419" dirty="0"/>
              <a:t>Evaluar  tendencias, análisis de razones y modelos de planificación financiera.</a:t>
            </a:r>
          </a:p>
          <a:p>
            <a:pPr lvl="1"/>
            <a:endParaRPr lang="es-419" dirty="0"/>
          </a:p>
        </p:txBody>
      </p:sp>
      <p:sp>
        <p:nvSpPr>
          <p:cNvPr id="5" name="Marcador de número de diapositiva 4"/>
          <p:cNvSpPr>
            <a:spLocks noGrp="1"/>
          </p:cNvSpPr>
          <p:nvPr>
            <p:ph type="sldNum" sz="quarter" idx="12"/>
          </p:nvPr>
        </p:nvSpPr>
        <p:spPr/>
        <p:txBody>
          <a:bodyPr/>
          <a:lstStyle/>
          <a:p>
            <a:pPr>
              <a:defRPr/>
            </a:pPr>
            <a:fld id="{045B23F5-FAA9-4DF3-95EE-4475CA88447F}" type="slidenum">
              <a:rPr lang="es-ES" smtClean="0"/>
              <a:pPr>
                <a:defRPr/>
              </a:pPr>
              <a:t>9</a:t>
            </a:fld>
            <a:endParaRPr lang="es-ES"/>
          </a:p>
        </p:txBody>
      </p:sp>
      <p:sp>
        <p:nvSpPr>
          <p:cNvPr id="6" name="Marcador de pie de página 3">
            <a:extLst>
              <a:ext uri="{FF2B5EF4-FFF2-40B4-BE49-F238E27FC236}">
                <a16:creationId xmlns:a16="http://schemas.microsoft.com/office/drawing/2014/main" id="{B1D1393D-1C91-0FB5-B11E-8EDC014F35AD}"/>
              </a:ext>
            </a:extLst>
          </p:cNvPr>
          <p:cNvSpPr>
            <a:spLocks noGrp="1"/>
          </p:cNvSpPr>
          <p:nvPr>
            <p:ph type="ftr" sz="quarter" idx="11"/>
          </p:nvPr>
        </p:nvSpPr>
        <p:spPr>
          <a:xfrm>
            <a:off x="3124200" y="6248400"/>
            <a:ext cx="2895600" cy="457200"/>
          </a:xfrm>
        </p:spPr>
        <p:txBody>
          <a:bodyPr/>
          <a:lstStyle/>
          <a:p>
            <a:pPr>
              <a:defRPr/>
            </a:pPr>
            <a:r>
              <a:rPr lang="es-CO" dirty="0"/>
              <a:t>Capítulo II: Información Financiera</a:t>
            </a:r>
            <a:endParaRPr lang="es-ES" dirty="0"/>
          </a:p>
        </p:txBody>
      </p:sp>
    </p:spTree>
    <p:extLst>
      <p:ext uri="{BB962C8B-B14F-4D97-AF65-F5344CB8AC3E}">
        <p14:creationId xmlns:p14="http://schemas.microsoft.com/office/powerpoint/2010/main" val="363951969"/>
      </p:ext>
    </p:extLst>
  </p:cSld>
  <p:clrMapOvr>
    <a:masterClrMapping/>
  </p:clrMapOvr>
</p:sld>
</file>

<file path=ppt/theme/theme1.xml><?xml version="1.0" encoding="utf-8"?>
<a:theme xmlns:a="http://schemas.openxmlformats.org/drawingml/2006/main" name="Nivel">
  <a:themeElements>
    <a:clrScheme name="Ni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Nivel">
      <a:majorFont>
        <a:latin typeface="Garamond"/>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i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Ni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Ni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Ni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Ni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Ni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Ni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Ni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DBCED51A1081224394C99FD260A5B075" ma:contentTypeVersion="4" ma:contentTypeDescription="Crear nuevo documento." ma:contentTypeScope="" ma:versionID="8095a9d7f6c6a1fe4185998362178ac3">
  <xsd:schema xmlns:xsd="http://www.w3.org/2001/XMLSchema" xmlns:xs="http://www.w3.org/2001/XMLSchema" xmlns:p="http://schemas.microsoft.com/office/2006/metadata/properties" xmlns:ns2="970a0776-b84b-49ed-9d5e-0c3987969987" targetNamespace="http://schemas.microsoft.com/office/2006/metadata/properties" ma:root="true" ma:fieldsID="bb89838dd895490c3a29213a9cca8cd3" ns2:_="">
    <xsd:import namespace="970a0776-b84b-49ed-9d5e-0c398796998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0a0776-b84b-49ed-9d5e-0c39879699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ED1E78-8888-4B6F-92E9-80C95538832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4B095D7-03FD-4F47-9ACA-823EA3D4EF99}">
  <ds:schemaRefs>
    <ds:schemaRef ds:uri="http://schemas.microsoft.com/sharepoint/v3/contenttype/forms"/>
  </ds:schemaRefs>
</ds:datastoreItem>
</file>

<file path=customXml/itemProps3.xml><?xml version="1.0" encoding="utf-8"?>
<ds:datastoreItem xmlns:ds="http://schemas.openxmlformats.org/officeDocument/2006/customXml" ds:itemID="{056FE457-E45F-4DF2-B938-344F61EC2D37}"/>
</file>

<file path=docProps/app.xml><?xml version="1.0" encoding="utf-8"?>
<Properties xmlns="http://schemas.openxmlformats.org/officeDocument/2006/extended-properties" xmlns:vt="http://schemas.openxmlformats.org/officeDocument/2006/docPropsVTypes">
  <Template/>
  <TotalTime>22266</TotalTime>
  <Words>2398</Words>
  <Application>Microsoft Office PowerPoint</Application>
  <PresentationFormat>Presentación en pantalla (4:3)</PresentationFormat>
  <Paragraphs>254</Paragraphs>
  <Slides>39</Slides>
  <Notes>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39</vt:i4>
      </vt:variant>
    </vt:vector>
  </HeadingPairs>
  <TitlesOfParts>
    <vt:vector size="50" baseType="lpstr">
      <vt:lpstr>Arial</vt:lpstr>
      <vt:lpstr>Calibri</vt:lpstr>
      <vt:lpstr>Garamond</vt:lpstr>
      <vt:lpstr>Google Sans</vt:lpstr>
      <vt:lpstr>Open Sans</vt:lpstr>
      <vt:lpstr>Source Sans Pro</vt:lpstr>
      <vt:lpstr>Tahoma</vt:lpstr>
      <vt:lpstr>Times New Roman</vt:lpstr>
      <vt:lpstr>Verdana</vt:lpstr>
      <vt:lpstr>Wingdings</vt:lpstr>
      <vt:lpstr>Nivel</vt:lpstr>
      <vt:lpstr>TI EN LAS ORGANIZACIONES</vt:lpstr>
      <vt:lpstr>Agenda</vt:lpstr>
      <vt:lpstr>Agenda</vt:lpstr>
      <vt:lpstr>Información Financiera</vt:lpstr>
      <vt:lpstr>Importancia</vt:lpstr>
      <vt:lpstr>Estados Financieros</vt:lpstr>
      <vt:lpstr>Estados Financieros</vt:lpstr>
      <vt:lpstr>Características de los Estados Financieros</vt:lpstr>
      <vt:lpstr>Estados Financieros</vt:lpstr>
      <vt:lpstr>Flujo de información financiera</vt:lpstr>
      <vt:lpstr>Agenda</vt:lpstr>
      <vt:lpstr>Contabilidad</vt:lpstr>
      <vt:lpstr>Contabilidad</vt:lpstr>
      <vt:lpstr>Contabilidad</vt:lpstr>
      <vt:lpstr>Contabilidad</vt:lpstr>
      <vt:lpstr>Contabilidad - Objetivos</vt:lpstr>
      <vt:lpstr>Tipos de contabilidad</vt:lpstr>
      <vt:lpstr>Tipos de Contabilidad – Según el origen</vt:lpstr>
      <vt:lpstr>Tipos de Contabilidad –  Según la actividad de la empresa</vt:lpstr>
      <vt:lpstr>Tipos de Contabilidad –  Según la clase de información</vt:lpstr>
      <vt:lpstr>Tipos de Contabilidad –  Según la clase de información</vt:lpstr>
      <vt:lpstr>Contabilidad de Causación</vt:lpstr>
      <vt:lpstr>Contabilidad de Causación</vt:lpstr>
      <vt:lpstr>Contabilidad de Causación</vt:lpstr>
      <vt:lpstr>Contabilidad de Causación</vt:lpstr>
      <vt:lpstr>Estados Financieros</vt:lpstr>
      <vt:lpstr>Balance General </vt:lpstr>
      <vt:lpstr>Contabilidad</vt:lpstr>
      <vt:lpstr>Estado de resultados</vt:lpstr>
      <vt:lpstr>Estado de Resultados</vt:lpstr>
      <vt:lpstr>Estado de flujo de efectivo</vt:lpstr>
      <vt:lpstr>Estado de flujo de efectivo</vt:lpstr>
      <vt:lpstr>Ejemplo de Flujo de Efectivo</vt:lpstr>
      <vt:lpstr>Presupuesto</vt:lpstr>
      <vt:lpstr>Presupuesto</vt:lpstr>
      <vt:lpstr>Características</vt:lpstr>
      <vt:lpstr>Tipos de Presupuesto</vt:lpstr>
      <vt:lpstr>Etapas del presupuesto</vt:lpstr>
      <vt:lpstr>Ejercicio</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Hacia una Metodología para la Selección de Técnicas de Depuración de Datos</dc:title>
  <dc:creator>Iván</dc:creator>
  <cp:lastModifiedBy>Gloria Liliana Velez Saldarriaga</cp:lastModifiedBy>
  <cp:revision>1093</cp:revision>
  <dcterms:created xsi:type="dcterms:W3CDTF">2009-04-07T16:15:17Z</dcterms:created>
  <dcterms:modified xsi:type="dcterms:W3CDTF">2024-08-21T19:30:31Z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0x010100DBCED51A1081224394C99FD260A5B075</vt:lpwstr>
  </property>
</Properties>
</file>