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73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F1C56-8A72-4858-851C-F15B634C74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85900" y="1122362"/>
            <a:ext cx="8609322" cy="3744209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1834EB-45A5-426C-824A-8F07CA8F6D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900" y="5230134"/>
            <a:ext cx="4610100" cy="942065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3D55F2-5374-4778-B1EE-98996792D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4044F8-E727-4D63-B6D6-26482F83D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141F76-D956-4205-AD99-E91FD5FCC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508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A6D4F-1C6D-40FB-9A92-C86C4E15C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67BDDB-F95B-4041-AA53-71BBCB26D9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977052-C8EA-459E-9E10-8EE28C50E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3E6650-E3AD-4C98-88FE-F5152966F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54FED5-B228-4E3C-BFEE-0BC47D950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967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0A243A-5463-4C65-85DA-03BECDAE63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31898" y="897973"/>
            <a:ext cx="2674301" cy="5278989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10153C-6948-4108-8FF1-033F66D4CA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54169"/>
            <a:ext cx="7734300" cy="5322793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345988-B24C-46FE-87B0-55D4FB7CB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3AB2DB-BD1F-41F7-AC5E-57249C270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81E3DB-BDAB-40CA-ABA3-A3662C068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942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11A1B-E09A-4F93-BC68-B160114AF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8C4A9-27ED-4E86-A256-5009E31342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 sz="1400"/>
            </a:lvl3pPr>
            <a:lvl4pPr>
              <a:lnSpc>
                <a:spcPct val="120000"/>
              </a:lnSpc>
              <a:defRPr sz="1200"/>
            </a:lvl4pPr>
            <a:lvl5pPr>
              <a:lnSpc>
                <a:spcPct val="120000"/>
              </a:lnSpc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5CF91C-8771-4949-A397-928A5743E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3EA0ED-4961-4254-B34E-71D14C4E0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497152-BD97-4A72-8B07-CD2BC57B8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860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4EAF4-C10D-4650-9587-15DA8E9F9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1368862"/>
            <a:ext cx="9486900" cy="3679656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A1D5C2-6E93-4B23-A0CA-D5D7E735C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0" y="5318974"/>
            <a:ext cx="9486900" cy="85322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815BFB-5D28-4ABE-AD37-0C6C3FD94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4035B-0539-4A03-87C0-22E52C98B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327ADF-48C9-49CF-BD4D-82399BF64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549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1A2FB-0310-4935-B7F7-E47876CD4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87C14-52AB-4AAC-9038-29CF58EA6E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19200" y="2168278"/>
            <a:ext cx="4702921" cy="400868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B2E45A-DCC0-4701-9D67-EF56AECE34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69880" y="2168278"/>
            <a:ext cx="4782699" cy="400868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AF0813-A167-4D17-AA79-07BD9765F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940D7-D4C1-4C24-95F3-29A849CEE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949AB7-007E-4D4D-A2C1-2C5C3310C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355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B0184-BDFD-48DE-B858-B81887BFD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753599" cy="157797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24FEB2-6EEC-49D4-9466-0F7A6EDB0C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1" y="2109789"/>
            <a:ext cx="4507931" cy="837257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E8CF0-BAB6-4BF2-836F-FED0AF88A8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19201" y="3063530"/>
            <a:ext cx="4507930" cy="312613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0751AB-FCF0-450B-A6DF-9B9A2AD2C2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64867" y="2109789"/>
            <a:ext cx="4507932" cy="837257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3898E7-3130-4CE6-AA11-C9CC8214EA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64867" y="3063530"/>
            <a:ext cx="4507932" cy="312613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D85675-9678-4CB3-9AAB-D727D2B58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5F8314-1849-461A-AAF2-BF149646D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69738E-5865-473C-BAFB-BDB385C06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378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7AC40-59FF-4CE3-B49C-C824A784C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493249" cy="157797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2FAB63-E9CE-4359-A54B-07AC7E9BB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939854-5165-4C41-8DCA-D42DFD7D9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1768E0-4535-4B0D-8B94-4C10740B0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121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4678E3-D115-4E49-9ECB-656CF2319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21E6FC-7F84-4673-81D6-B85FE26DA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80318A-245C-4841-AB57-CEC5CC124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18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F847B-9D86-47FF-B24A-EEA5F73EA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457200"/>
            <a:ext cx="3776472" cy="2852928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C0675-AD2F-44DC-8FF3-4454258A59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7582" y="987425"/>
            <a:ext cx="5948618" cy="487362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D96356-C0F0-4C22-B9B6-C7E0BE4F37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9200" y="3484210"/>
            <a:ext cx="3768934" cy="238477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3EFD71-2ACA-4041-9EA2-86E7B81C3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ECACE3-32A8-4245-97AC-5797C147E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D63845-314D-499C-BB75-CE9162BE6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174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6D3DB-B1F8-4892-96F7-0BE21DE63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457200"/>
            <a:ext cx="3932349" cy="2852670"/>
          </a:xfrm>
        </p:spPr>
        <p:txBody>
          <a:bodyPr anchor="b">
            <a:no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0AB405-B2E9-4C4B-930C-CF1B63342F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74810" y="657055"/>
            <a:ext cx="5831389" cy="55151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AF82ED-5295-4670-A3A8-B7813FF471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9199" y="3484210"/>
            <a:ext cx="3768934" cy="23768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8BCDD2-4389-41FA-BE68-6805E3290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C1D4C8-D966-41BE-B38F-54B9134FF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A7339F-1169-4FB1-8FAA-781335ECB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297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104591-A10E-46C3-952B-F25DCBDAD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493249" cy="15779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F77F62-7300-4B81-8F9B-D040A0EE17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0" y="2318032"/>
            <a:ext cx="9493250" cy="38541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52CF0-2C7E-4A4C-BD7E-B7CEFF0DC4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16200000">
            <a:off x="-1029207" y="4680813"/>
            <a:ext cx="27583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fld id="{8C1E1FAD-7351-4908-963A-08EA8E4AB7A0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B49E98-61B4-4398-B18F-534336EA17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1112" y="6356350"/>
            <a:ext cx="55096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76DC5D-5820-4314-ADE6-9CD1C7D4AB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05482" y="6356350"/>
            <a:ext cx="11120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3F5135F-115E-423C-BE4A-B56C35DC9F3E}"/>
              </a:ext>
            </a:extLst>
          </p:cNvPr>
          <p:cNvGrpSpPr/>
          <p:nvPr/>
        </p:nvGrpSpPr>
        <p:grpSpPr>
          <a:xfrm>
            <a:off x="174436" y="6356005"/>
            <a:ext cx="358083" cy="358083"/>
            <a:chOff x="4135740" y="1745599"/>
            <a:chExt cx="558732" cy="558732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2C1E318-0F1F-4920-8C7D-FBAC66631B54}"/>
                </a:ext>
              </a:extLst>
            </p:cNvPr>
            <p:cNvGrpSpPr/>
            <p:nvPr/>
          </p:nvGrpSpPr>
          <p:grpSpPr>
            <a:xfrm>
              <a:off x="4135740" y="1745599"/>
              <a:ext cx="558732" cy="558732"/>
              <a:chOff x="1028007" y="1706560"/>
              <a:chExt cx="575710" cy="575710"/>
            </a:xfrm>
          </p:grpSpPr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DE4A7237-B6EB-4FB7-8B68-7C27438D47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84E00FDE-0838-4B5B-A782-6B6C92DB0A89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2BC1B2F3-8E83-4A70-B103-979C67EECED1}"/>
                </a:ext>
              </a:extLst>
            </p:cNvPr>
            <p:cNvSpPr/>
            <p:nvPr/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48513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24" r:id="rId6"/>
    <p:sldLayoutId id="2147483719" r:id="rId7"/>
    <p:sldLayoutId id="2147483720" r:id="rId8"/>
    <p:sldLayoutId id="2147483721" r:id="rId9"/>
    <p:sldLayoutId id="2147483723" r:id="rId10"/>
    <p:sldLayoutId id="2147483722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4000" i="1" kern="1200">
          <a:solidFill>
            <a:srgbClr val="000000"/>
          </a:solidFill>
          <a:highlight>
            <a:srgbClr val="FFFF00"/>
          </a:highligh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Consolas" panose="020B0609020204030204" pitchFamily="49" charset="0"/>
        <a:buChar char="+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822960" indent="-228600" algn="l" defTabSz="914400" rtl="0" eaLnBrk="1" latinLnBrk="0" hangingPunct="1">
        <a:lnSpc>
          <a:spcPct val="120000"/>
        </a:lnSpc>
        <a:spcBef>
          <a:spcPts val="500"/>
        </a:spcBef>
        <a:buFont typeface="Consolas" panose="020B0609020204030204" pitchFamily="49" charset="0"/>
        <a:buChar char="+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058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119FFB1-81E3-46F7-8199-CC5041467A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7EA54A6-1E2E-4955-B2AE-CD6C42930D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502394"/>
            <a:ext cx="11368655" cy="6355606"/>
          </a:xfrm>
          <a:custGeom>
            <a:avLst/>
            <a:gdLst>
              <a:gd name="connsiteX0" fmla="*/ 0 w 11368655"/>
              <a:gd name="connsiteY0" fmla="*/ 0 h 6355606"/>
              <a:gd name="connsiteX1" fmla="*/ 11368655 w 11368655"/>
              <a:gd name="connsiteY1" fmla="*/ 500729 h 6355606"/>
              <a:gd name="connsiteX2" fmla="*/ 11110778 w 11368655"/>
              <a:gd name="connsiteY2" fmla="*/ 6355606 h 6355606"/>
              <a:gd name="connsiteX3" fmla="*/ 0 w 11368655"/>
              <a:gd name="connsiteY3" fmla="*/ 6355606 h 6355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68655" h="6355606">
                <a:moveTo>
                  <a:pt x="0" y="0"/>
                </a:moveTo>
                <a:lnTo>
                  <a:pt x="11368655" y="500729"/>
                </a:lnTo>
                <a:lnTo>
                  <a:pt x="11110778" y="6355606"/>
                </a:lnTo>
                <a:lnTo>
                  <a:pt x="0" y="6355606"/>
                </a:lnTo>
                <a:close/>
              </a:path>
            </a:pathLst>
          </a:cu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EC56B0B-7098-4D64-9DBD-F243995A76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28198"/>
            <a:ext cx="11241209" cy="6229802"/>
          </a:xfrm>
          <a:custGeom>
            <a:avLst/>
            <a:gdLst>
              <a:gd name="connsiteX0" fmla="*/ 0 w 11241209"/>
              <a:gd name="connsiteY0" fmla="*/ 0 h 6229802"/>
              <a:gd name="connsiteX1" fmla="*/ 135798 w 11241209"/>
              <a:gd name="connsiteY1" fmla="*/ 5729 h 6229802"/>
              <a:gd name="connsiteX2" fmla="*/ 11205794 w 11241209"/>
              <a:gd name="connsiteY2" fmla="*/ 494885 h 6229802"/>
              <a:gd name="connsiteX3" fmla="*/ 11241177 w 11241209"/>
              <a:gd name="connsiteY3" fmla="*/ 533639 h 6229802"/>
              <a:gd name="connsiteX4" fmla="*/ 11240324 w 11241209"/>
              <a:gd name="connsiteY4" fmla="*/ 553023 h 6229802"/>
              <a:gd name="connsiteX5" fmla="*/ 11240325 w 11241209"/>
              <a:gd name="connsiteY5" fmla="*/ 553023 h 6229802"/>
              <a:gd name="connsiteX6" fmla="*/ 11045019 w 11241209"/>
              <a:gd name="connsiteY6" fmla="*/ 4987273 h 6229802"/>
              <a:gd name="connsiteX7" fmla="*/ 11045018 w 11241209"/>
              <a:gd name="connsiteY7" fmla="*/ 4987276 h 6229802"/>
              <a:gd name="connsiteX8" fmla="*/ 10990292 w 11241209"/>
              <a:gd name="connsiteY8" fmla="*/ 6229802 h 6229802"/>
              <a:gd name="connsiteX9" fmla="*/ 0 w 11241209"/>
              <a:gd name="connsiteY9" fmla="*/ 6229802 h 6229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241209" h="6229802">
                <a:moveTo>
                  <a:pt x="0" y="0"/>
                </a:moveTo>
                <a:lnTo>
                  <a:pt x="135798" y="5729"/>
                </a:lnTo>
                <a:cubicBezTo>
                  <a:pt x="2822396" y="119495"/>
                  <a:pt x="9422923" y="410740"/>
                  <a:pt x="11205794" y="494885"/>
                </a:cubicBezTo>
                <a:cubicBezTo>
                  <a:pt x="11226228" y="495902"/>
                  <a:pt x="11242024" y="513197"/>
                  <a:pt x="11241177" y="533639"/>
                </a:cubicBezTo>
                <a:lnTo>
                  <a:pt x="11240324" y="553023"/>
                </a:lnTo>
                <a:lnTo>
                  <a:pt x="11240325" y="553023"/>
                </a:lnTo>
                <a:lnTo>
                  <a:pt x="11045019" y="4987273"/>
                </a:lnTo>
                <a:lnTo>
                  <a:pt x="11045018" y="4987276"/>
                </a:lnTo>
                <a:lnTo>
                  <a:pt x="10990292" y="6229802"/>
                </a:lnTo>
                <a:lnTo>
                  <a:pt x="0" y="6229802"/>
                </a:lnTo>
                <a:close/>
              </a:path>
            </a:pathLst>
          </a:custGeom>
          <a:blipFill>
            <a:blip r:embed="rId2"/>
            <a:tile tx="0" ty="0" sx="100000" sy="100000" flip="none" algn="tl"/>
          </a:blip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19DB2E-F3E0-31A4-DBFB-8F0FA82244D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4000"/>
          </a:blip>
          <a:srcRect t="10195" b="6780"/>
          <a:stretch/>
        </p:blipFill>
        <p:spPr>
          <a:xfrm>
            <a:off x="20" y="628198"/>
            <a:ext cx="11241189" cy="6229802"/>
          </a:xfrm>
          <a:custGeom>
            <a:avLst/>
            <a:gdLst/>
            <a:ahLst/>
            <a:cxnLst/>
            <a:rect l="l" t="t" r="r" b="b"/>
            <a:pathLst>
              <a:path w="11241209" h="6229802">
                <a:moveTo>
                  <a:pt x="0" y="0"/>
                </a:moveTo>
                <a:lnTo>
                  <a:pt x="135798" y="5729"/>
                </a:lnTo>
                <a:cubicBezTo>
                  <a:pt x="2822396" y="119495"/>
                  <a:pt x="9422923" y="410740"/>
                  <a:pt x="11205794" y="494885"/>
                </a:cubicBezTo>
                <a:cubicBezTo>
                  <a:pt x="11226228" y="495902"/>
                  <a:pt x="11242024" y="513197"/>
                  <a:pt x="11241177" y="533639"/>
                </a:cubicBezTo>
                <a:lnTo>
                  <a:pt x="11240324" y="553023"/>
                </a:lnTo>
                <a:lnTo>
                  <a:pt x="11240325" y="553023"/>
                </a:lnTo>
                <a:lnTo>
                  <a:pt x="11045019" y="4987273"/>
                </a:lnTo>
                <a:lnTo>
                  <a:pt x="11045018" y="4987276"/>
                </a:lnTo>
                <a:lnTo>
                  <a:pt x="10990292" y="6229802"/>
                </a:lnTo>
                <a:lnTo>
                  <a:pt x="0" y="6229802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02C3CFE-9456-4010-7941-32F19F7EFF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07974" y="1943100"/>
            <a:ext cx="6698226" cy="3581400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Open Rocket Day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FA358C-A459-040A-0F68-7794305547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34581" y="220716"/>
            <a:ext cx="7690105" cy="516701"/>
          </a:xfrm>
        </p:spPr>
        <p:txBody>
          <a:bodyPr anchor="b">
            <a:normAutofit/>
          </a:bodyPr>
          <a:lstStyle/>
          <a:p>
            <a:pPr algn="r"/>
            <a:r>
              <a:rPr lang="en-US" sz="1200" dirty="0">
                <a:latin typeface="Comic Sans MS" panose="030F0702030302020204" pitchFamily="66" charset="0"/>
              </a:rPr>
              <a:t>Something </a:t>
            </a:r>
            <a:r>
              <a:rPr lang="en-US" sz="1200" dirty="0" err="1">
                <a:latin typeface="Comic Sans MS" panose="030F0702030302020204" pitchFamily="66" charset="0"/>
              </a:rPr>
              <a:t>something</a:t>
            </a:r>
            <a:r>
              <a:rPr lang="en-US" sz="1200" dirty="0">
                <a:latin typeface="Comic Sans MS" panose="030F0702030302020204" pitchFamily="66" charset="0"/>
              </a:rPr>
              <a:t>, kids these days staring at a computer all day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8709E2B-5612-4EF3-8505-0270723FD3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436" y="6388259"/>
            <a:ext cx="358083" cy="368964"/>
            <a:chOff x="4135740" y="1795926"/>
            <a:chExt cx="558732" cy="575710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BD3B743C-BB90-43EC-83AC-B8AD27887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135740" y="1795926"/>
              <a:ext cx="558732" cy="575710"/>
              <a:chOff x="1028007" y="1706560"/>
              <a:chExt cx="575710" cy="575710"/>
            </a:xfrm>
          </p:grpSpPr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60A049AC-DBC5-4C0E-90E2-52A81F06BA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5960AA9D-4C2F-45F7-B2E2-7E43D09163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F0133386-276B-4C86-8AB7-4B6BEF032D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68566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CAB06-13AD-AB1E-A669-3393FB1E9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83574"/>
            <a:ext cx="9493249" cy="752475"/>
          </a:xfrm>
        </p:spPr>
        <p:txBody>
          <a:bodyPr>
            <a:normAutofit fontScale="90000"/>
          </a:bodyPr>
          <a:lstStyle/>
          <a:p>
            <a:r>
              <a:rPr lang="en-US" dirty="0"/>
              <a:t>Design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83A51C-A6F0-2C88-8322-30E3D9C281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836049"/>
            <a:ext cx="9493250" cy="6021951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1" dirty="0">
                <a:latin typeface="Trebuchet MS" panose="020B0603020202020204" pitchFamily="34" charset="0"/>
              </a:rPr>
              <a:t>Tube</a:t>
            </a:r>
          </a:p>
          <a:p>
            <a:pPr lvl="1">
              <a:lnSpc>
                <a:spcPct val="100000"/>
              </a:lnSpc>
            </a:pPr>
            <a:r>
              <a:rPr lang="en-US" b="1" dirty="0">
                <a:latin typeface="Trebuchet MS" panose="020B0603020202020204" pitchFamily="34" charset="0"/>
              </a:rPr>
              <a:t>Approximately 76mm Inner Diameter (ID) and 83mm Outer Diameter (OD)</a:t>
            </a:r>
          </a:p>
          <a:p>
            <a:pPr lvl="1">
              <a:lnSpc>
                <a:spcPct val="100000"/>
              </a:lnSpc>
            </a:pPr>
            <a:r>
              <a:rPr lang="en-US" b="1" dirty="0">
                <a:latin typeface="Trebuchet MS" panose="020B0603020202020204" pitchFamily="34" charset="0"/>
              </a:rPr>
              <a:t>Try to keep shorter than about 1.2m</a:t>
            </a:r>
          </a:p>
          <a:p>
            <a:pPr>
              <a:lnSpc>
                <a:spcPct val="100000"/>
              </a:lnSpc>
            </a:pPr>
            <a:r>
              <a:rPr lang="en-US" sz="1400" b="1" dirty="0">
                <a:latin typeface="Trebuchet MS" panose="020B0603020202020204" pitchFamily="34" charset="0"/>
              </a:rPr>
              <a:t>Nosecone</a:t>
            </a:r>
          </a:p>
          <a:p>
            <a:pPr lvl="1">
              <a:lnSpc>
                <a:spcPct val="100000"/>
              </a:lnSpc>
            </a:pPr>
            <a:r>
              <a:rPr lang="en-US" b="1" dirty="0">
                <a:latin typeface="Trebuchet MS" panose="020B0603020202020204" pitchFamily="34" charset="0"/>
              </a:rPr>
              <a:t>5 walls (0.4mm*5 = 2mm thick)</a:t>
            </a:r>
          </a:p>
          <a:p>
            <a:pPr lvl="1">
              <a:lnSpc>
                <a:spcPct val="100000"/>
              </a:lnSpc>
            </a:pPr>
            <a:r>
              <a:rPr lang="en-US" b="1" dirty="0">
                <a:latin typeface="Trebuchet MS" panose="020B0603020202020204" pitchFamily="34" charset="0"/>
              </a:rPr>
              <a:t>220mm max height with shoulder (can do a two-part, simpler not to)</a:t>
            </a:r>
          </a:p>
          <a:p>
            <a:pPr>
              <a:lnSpc>
                <a:spcPct val="100000"/>
              </a:lnSpc>
            </a:pPr>
            <a:r>
              <a:rPr lang="en-US" sz="1400" b="1" dirty="0">
                <a:latin typeface="Trebuchet MS" panose="020B0603020202020204" pitchFamily="34" charset="0"/>
              </a:rPr>
              <a:t>Motors</a:t>
            </a:r>
          </a:p>
          <a:p>
            <a:pPr lvl="1">
              <a:lnSpc>
                <a:spcPct val="100000"/>
              </a:lnSpc>
            </a:pPr>
            <a:r>
              <a:rPr lang="en-US" b="1" dirty="0">
                <a:latin typeface="Trebuchet MS" panose="020B0603020202020204" pitchFamily="34" charset="0"/>
              </a:rPr>
              <a:t>Simulate with </a:t>
            </a:r>
            <a:r>
              <a:rPr lang="en-US" b="1" dirty="0" err="1">
                <a:latin typeface="Trebuchet MS" panose="020B0603020202020204" pitchFamily="34" charset="0"/>
              </a:rPr>
              <a:t>AeroTech</a:t>
            </a:r>
            <a:r>
              <a:rPr lang="en-US" b="1" dirty="0">
                <a:latin typeface="Trebuchet MS" panose="020B0603020202020204" pitchFamily="34" charset="0"/>
              </a:rPr>
              <a:t> H283ST for L1 attempt and </a:t>
            </a:r>
            <a:r>
              <a:rPr lang="en-US" b="1" dirty="0" err="1">
                <a:latin typeface="Trebuchet MS" panose="020B0603020202020204" pitchFamily="34" charset="0"/>
              </a:rPr>
              <a:t>AeroTech</a:t>
            </a:r>
            <a:r>
              <a:rPr lang="en-US" b="1" dirty="0">
                <a:latin typeface="Trebuchet MS" panose="020B0603020202020204" pitchFamily="34" charset="0"/>
              </a:rPr>
              <a:t> J425R or J435WS for L2 attempt</a:t>
            </a:r>
          </a:p>
          <a:p>
            <a:pPr lvl="1">
              <a:lnSpc>
                <a:spcPct val="100000"/>
              </a:lnSpc>
            </a:pPr>
            <a:r>
              <a:rPr lang="en-US" b="1" dirty="0">
                <a:latin typeface="Trebuchet MS" panose="020B0603020202020204" pitchFamily="34" charset="0"/>
              </a:rPr>
              <a:t>Motor mount is 38mm blue tube (38.4mm ID, 41.0mm OD)</a:t>
            </a:r>
          </a:p>
          <a:p>
            <a:pPr lvl="1">
              <a:lnSpc>
                <a:spcPct val="100000"/>
              </a:lnSpc>
            </a:pPr>
            <a:r>
              <a:rPr lang="en-US" b="1" dirty="0">
                <a:latin typeface="Trebuchet MS" panose="020B0603020202020204" pitchFamily="34" charset="0"/>
              </a:rPr>
              <a:t>Leave 15-20mm of motor tube sticking out for motor retention</a:t>
            </a:r>
          </a:p>
          <a:p>
            <a:pPr>
              <a:lnSpc>
                <a:spcPct val="100000"/>
              </a:lnSpc>
            </a:pPr>
            <a:r>
              <a:rPr lang="en-US" sz="1400" b="1" dirty="0">
                <a:latin typeface="Trebuchet MS" panose="020B0603020202020204" pitchFamily="34" charset="0"/>
              </a:rPr>
              <a:t>Centering rings</a:t>
            </a:r>
          </a:p>
          <a:p>
            <a:pPr lvl="1">
              <a:lnSpc>
                <a:spcPct val="100000"/>
              </a:lnSpc>
            </a:pPr>
            <a:r>
              <a:rPr lang="en-US" b="1" dirty="0">
                <a:latin typeface="Trebuchet MS" panose="020B0603020202020204" pitchFamily="34" charset="0"/>
              </a:rPr>
              <a:t>Material is 0.25 inch (6.35mm) plywood</a:t>
            </a:r>
          </a:p>
          <a:p>
            <a:pPr>
              <a:lnSpc>
                <a:spcPct val="100000"/>
              </a:lnSpc>
            </a:pPr>
            <a:r>
              <a:rPr lang="en-US" sz="1400" b="1" dirty="0">
                <a:latin typeface="Trebuchet MS" panose="020B0603020202020204" pitchFamily="34" charset="0"/>
              </a:rPr>
              <a:t>Fins</a:t>
            </a:r>
          </a:p>
          <a:p>
            <a:pPr lvl="1">
              <a:lnSpc>
                <a:spcPct val="100000"/>
              </a:lnSpc>
            </a:pPr>
            <a:r>
              <a:rPr lang="en-US" b="1" dirty="0">
                <a:latin typeface="Trebuchet MS" panose="020B0603020202020204" pitchFamily="34" charset="0"/>
              </a:rPr>
              <a:t>Material is 0.25 inch (6.35mm) plywood</a:t>
            </a:r>
          </a:p>
          <a:p>
            <a:pPr lvl="1">
              <a:lnSpc>
                <a:spcPct val="100000"/>
              </a:lnSpc>
            </a:pPr>
            <a:r>
              <a:rPr lang="en-US" b="1" dirty="0">
                <a:latin typeface="Trebuchet MS" panose="020B0603020202020204" pitchFamily="34" charset="0"/>
              </a:rPr>
              <a:t>Aim for a stability of around 1.5 in the L2 configuration (1.4-1.6 is fine)</a:t>
            </a:r>
          </a:p>
          <a:p>
            <a:pPr>
              <a:lnSpc>
                <a:spcPct val="100000"/>
              </a:lnSpc>
            </a:pPr>
            <a:r>
              <a:rPr lang="en-US" sz="1400" b="1" dirty="0">
                <a:latin typeface="Trebuchet MS" panose="020B0603020202020204" pitchFamily="34" charset="0"/>
              </a:rPr>
              <a:t>Simulations</a:t>
            </a:r>
          </a:p>
          <a:p>
            <a:pPr lvl="1">
              <a:lnSpc>
                <a:spcPct val="100000"/>
              </a:lnSpc>
            </a:pPr>
            <a:r>
              <a:rPr lang="en-US" b="1" dirty="0">
                <a:latin typeface="Trebuchet MS" panose="020B0603020202020204" pitchFamily="34" charset="0"/>
              </a:rPr>
              <a:t>Minimum velocity off rod of 10 m/s</a:t>
            </a:r>
          </a:p>
          <a:p>
            <a:pPr lvl="1">
              <a:lnSpc>
                <a:spcPct val="100000"/>
              </a:lnSpc>
            </a:pPr>
            <a:r>
              <a:rPr lang="en-US" b="1" dirty="0">
                <a:latin typeface="Trebuchet MS" panose="020B0603020202020204" pitchFamily="34" charset="0"/>
              </a:rPr>
              <a:t>Maximum apogee of 12,000 ft (3,600 meters)</a:t>
            </a:r>
          </a:p>
          <a:p>
            <a:pPr lvl="1">
              <a:lnSpc>
                <a:spcPct val="100000"/>
              </a:lnSpc>
            </a:pPr>
            <a:r>
              <a:rPr lang="en-US" b="1" dirty="0">
                <a:latin typeface="Trebuchet MS" panose="020B0603020202020204" pitchFamily="34" charset="0"/>
              </a:rPr>
              <a:t>Maximum ground hit velocity of 10 m/s (try to target 6-8 m/s)</a:t>
            </a:r>
            <a:endParaRPr lang="en-US" dirty="0">
              <a:latin typeface="Trebuchet MS" panose="020B0603020202020204" pitchFamily="34" charset="0"/>
            </a:endParaRPr>
          </a:p>
          <a:p>
            <a:pPr lvl="1">
              <a:lnSpc>
                <a:spcPct val="100000"/>
              </a:lnSpc>
            </a:pPr>
            <a:endParaRPr lang="en-US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6382831"/>
      </p:ext>
    </p:extLst>
  </p:cSld>
  <p:clrMapOvr>
    <a:masterClrMapping/>
  </p:clrMapOvr>
</p:sld>
</file>

<file path=ppt/theme/theme1.xml><?xml version="1.0" encoding="utf-8"?>
<a:theme xmlns:a="http://schemas.openxmlformats.org/drawingml/2006/main" name="StreetscapeVTI">
  <a:themeElements>
    <a:clrScheme name="Violet2">
      <a:dk1>
        <a:srgbClr val="000000"/>
      </a:dk1>
      <a:lt1>
        <a:srgbClr val="FFFFFF"/>
      </a:lt1>
      <a:dk2>
        <a:srgbClr val="351835"/>
      </a:dk2>
      <a:lt2>
        <a:srgbClr val="F3F0F3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A6A9B"/>
      </a:folHlink>
    </a:clrScheme>
    <a:fontScheme name="Street">
      <a:majorFont>
        <a:latin typeface="Franklin Gothic Heavy"/>
        <a:ea typeface=""/>
        <a:cs typeface=""/>
      </a:majorFont>
      <a:minorFont>
        <a:latin typeface="Consola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treetscapeVTI" id="{B20F88EA-96D0-4E96-9207-A1488DAC5867}" vid="{3F7E5CFE-E584-4E58-A75E-141AC45B14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176</Words>
  <Application>Microsoft Office PowerPoint</Application>
  <PresentationFormat>Widescreen</PresentationFormat>
  <Paragraphs>22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Comic Sans MS</vt:lpstr>
      <vt:lpstr>Consolas</vt:lpstr>
      <vt:lpstr>Franklin Gothic Heavy</vt:lpstr>
      <vt:lpstr>Trebuchet MS</vt:lpstr>
      <vt:lpstr>StreetscapeVTI</vt:lpstr>
      <vt:lpstr>Open Rocket Day</vt:lpstr>
      <vt:lpstr>Design Parameters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will swegles</dc:creator>
  <cp:lastModifiedBy>Andrew Wu (Student)</cp:lastModifiedBy>
  <cp:revision>6</cp:revision>
  <dcterms:created xsi:type="dcterms:W3CDTF">2024-09-03T21:10:21Z</dcterms:created>
  <dcterms:modified xsi:type="dcterms:W3CDTF">2024-09-03T23:36:33Z</dcterms:modified>
</cp:coreProperties>
</file>