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8" r:id="rId1"/>
  </p:sldMasterIdLst>
  <p:notesMasterIdLst>
    <p:notesMasterId r:id="rId15"/>
  </p:notesMasterIdLst>
  <p:sldIdLst>
    <p:sldId id="259" r:id="rId2"/>
    <p:sldId id="258" r:id="rId3"/>
    <p:sldId id="256" r:id="rId4"/>
    <p:sldId id="257" r:id="rId5"/>
    <p:sldId id="260" r:id="rId6"/>
    <p:sldId id="266" r:id="rId7"/>
    <p:sldId id="261" r:id="rId8"/>
    <p:sldId id="262" r:id="rId9"/>
    <p:sldId id="263" r:id="rId10"/>
    <p:sldId id="267" r:id="rId11"/>
    <p:sldId id="264" r:id="rId12"/>
    <p:sldId id="268" r:id="rId13"/>
    <p:sldId id="265"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 NICHT MEHR VERÄNDERN!" id="{FFEFE7C5-7C99-4C2D-BFB3-E7BE6A4D617A}">
          <p14:sldIdLst>
            <p14:sldId id="259"/>
            <p14:sldId id="258"/>
            <p14:sldId id="256"/>
            <p14:sldId id="257"/>
          </p14:sldIdLst>
        </p14:section>
        <p14:section name="Präsentation" id="{4F714178-DE86-4E43-92F7-0AA53FC43336}">
          <p14:sldIdLst>
            <p14:sldId id="260"/>
            <p14:sldId id="266"/>
            <p14:sldId id="261"/>
            <p14:sldId id="262"/>
            <p14:sldId id="263"/>
            <p14:sldId id="267"/>
            <p14:sldId id="264"/>
            <p14:sldId id="268"/>
            <p14:sldId id="265"/>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9434" autoAdjust="0"/>
  </p:normalViewPr>
  <p:slideViewPr>
    <p:cSldViewPr snapToGrid="0">
      <p:cViewPr>
        <p:scale>
          <a:sx n="100" d="100"/>
          <a:sy n="100" d="100"/>
        </p:scale>
        <p:origin x="-762" y="-4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4A150B-3CB0-494A-AF95-96EA7A8E44F5}" type="datetimeFigureOut">
              <a:rPr lang="de-DE" smtClean="0"/>
              <a:t>16.12.2017</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780C4A-1504-4E07-93DB-239F4B584920}" type="slidenum">
              <a:rPr lang="de-DE" smtClean="0"/>
              <a:t>‹Nr.›</a:t>
            </a:fld>
            <a:endParaRPr lang="de-DE"/>
          </a:p>
        </p:txBody>
      </p:sp>
    </p:spTree>
    <p:extLst>
      <p:ext uri="{BB962C8B-B14F-4D97-AF65-F5344CB8AC3E}">
        <p14:creationId xmlns:p14="http://schemas.microsoft.com/office/powerpoint/2010/main" val="1967723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 zeigt nach dem Öffnen einen Auswahlbildschirm an, in dem man die Möglichkeit hat, zwischen der Auswahl der Spielmodi, den Einstellungen und dem Beenden des Programmes. </a:t>
            </a:r>
          </a:p>
          <a:p>
            <a:r>
              <a:rPr lang="de-DE" dirty="0"/>
              <a:t>In den Einstellungen lässt sich der Sound regeln und die Mitwirkenden an dem Programm werden dort aufgelistet.</a:t>
            </a:r>
          </a:p>
          <a:p>
            <a:r>
              <a:rPr lang="de-DE" dirty="0"/>
              <a:t>Es gibt zwei Spielmodi. Der erste ist ein Modus, in dem es um das einfache Lösen eines Minenfeldes geht. In dem zweiten Modus, dem Abenteuer Modus, muss der Benutzer bestimmte Level anhand einer Story lösen. </a:t>
            </a:r>
          </a:p>
          <a:p>
            <a:endParaRPr lang="de-DE" dirty="0"/>
          </a:p>
          <a:p>
            <a:r>
              <a:rPr lang="de-DE" dirty="0"/>
              <a:t>Das Minenfeld besteht aus einer bestimmten Anzahl an Platten, welche eine bestimmte Anzahl von Minen bedecken. Der Benutzer, welcher sich mithilfe eines dreidimensionalen Charakters auf dem Feld bewegt, muss versuchen Bombenfreie Felder aufzudecken und anhand der ihm gebotenen Zahlen unter den Feldern Minen zu finden und zu markieren. Die Zahlen, welche sich offenbaren können von 0 bis 8 reichen und zeigen die Anzahl der Minen auf den benachbarten Feldern an. </a:t>
            </a:r>
          </a:p>
          <a:p>
            <a:r>
              <a:rPr lang="de-DE" dirty="0"/>
              <a:t>Falls ein Feld einen 0 anzeigt, werden die 8 umstehenden Felder aufgedeckt. </a:t>
            </a:r>
          </a:p>
          <a:p>
            <a:endParaRPr lang="de-DE" dirty="0"/>
          </a:p>
          <a:p>
            <a:endParaRPr lang="de-DE" dirty="0"/>
          </a:p>
        </p:txBody>
      </p:sp>
      <p:sp>
        <p:nvSpPr>
          <p:cNvPr id="4" name="Foliennummernplatzhalter 3"/>
          <p:cNvSpPr>
            <a:spLocks noGrp="1"/>
          </p:cNvSpPr>
          <p:nvPr>
            <p:ph type="sldNum" sz="quarter" idx="10"/>
          </p:nvPr>
        </p:nvSpPr>
        <p:spPr/>
        <p:txBody>
          <a:bodyPr/>
          <a:lstStyle/>
          <a:p>
            <a:fld id="{68780C4A-1504-4E07-93DB-239F4B584920}" type="slidenum">
              <a:rPr lang="de-DE" smtClean="0"/>
              <a:t>5</a:t>
            </a:fld>
            <a:endParaRPr lang="de-DE"/>
          </a:p>
        </p:txBody>
      </p:sp>
    </p:spTree>
    <p:extLst>
      <p:ext uri="{BB962C8B-B14F-4D97-AF65-F5344CB8AC3E}">
        <p14:creationId xmlns:p14="http://schemas.microsoft.com/office/powerpoint/2010/main" val="193616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Diese zeigt nach dem Öffnen einen Auswahlbildschirm an, in dem man die Möglichkeit hat, zwischen der Auswahl der Spielmodi, den Einstellungen und dem Beenden des Programmes. </a:t>
            </a:r>
          </a:p>
          <a:p>
            <a:r>
              <a:rPr lang="de-DE" dirty="0"/>
              <a:t>In den Einstellungen lässt sich der Sound regeln und die Mitwirkenden an dem Programm werden dort aufgelistet.</a:t>
            </a:r>
          </a:p>
          <a:p>
            <a:r>
              <a:rPr lang="de-DE" dirty="0"/>
              <a:t>Es gibt zwei Spielmodi. Der erste ist ein Modus, in dem es um das einfache Lösen eines Minenfeldes geht. In dem zweiten Modus, dem Abenteuer Modus, muss der Benutzer bestimmte Level anhand einer Story lösen. </a:t>
            </a:r>
          </a:p>
          <a:p>
            <a:endParaRPr lang="de-DE" dirty="0"/>
          </a:p>
          <a:p>
            <a:r>
              <a:rPr lang="de-DE" dirty="0"/>
              <a:t>Das Minenfeld besteht aus einer bestimmten Anzahl an Platten, welche eine bestimmte Anzahl von Minen bedecken. Der Benutzer, welcher sich mithilfe eines dreidimensionalen Charakters auf dem Feld bewegt, muss versuchen Bombenfreie Felder aufzudecken und anhand der ihm gebotenen Zahlen unter den Feldern Minen zu finden und zu markieren. Die Zahlen, welche sich offenbaren können von 0 bis 8 reichen und zeigen die Anzahl der Minen auf den benachbarten Feldern an. </a:t>
            </a:r>
          </a:p>
          <a:p>
            <a:r>
              <a:rPr lang="de-DE" dirty="0"/>
              <a:t>Falls ein Feld einen 0 anzeigt, werden die 8 umstehenden Felder aufgedeckt. </a:t>
            </a:r>
          </a:p>
          <a:p>
            <a:endParaRPr lang="de-DE" dirty="0"/>
          </a:p>
        </p:txBody>
      </p:sp>
      <p:sp>
        <p:nvSpPr>
          <p:cNvPr id="4" name="Foliennummernplatzhalter 3"/>
          <p:cNvSpPr>
            <a:spLocks noGrp="1"/>
          </p:cNvSpPr>
          <p:nvPr>
            <p:ph type="sldNum" sz="quarter" idx="10"/>
          </p:nvPr>
        </p:nvSpPr>
        <p:spPr/>
        <p:txBody>
          <a:bodyPr/>
          <a:lstStyle/>
          <a:p>
            <a:fld id="{68780C4A-1504-4E07-93DB-239F4B584920}" type="slidenum">
              <a:rPr lang="de-DE" smtClean="0"/>
              <a:t>6</a:t>
            </a:fld>
            <a:endParaRPr lang="de-DE"/>
          </a:p>
        </p:txBody>
      </p:sp>
    </p:spTree>
    <p:extLst>
      <p:ext uri="{BB962C8B-B14F-4D97-AF65-F5344CB8AC3E}">
        <p14:creationId xmlns:p14="http://schemas.microsoft.com/office/powerpoint/2010/main" val="104249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MORPHEN EINFÜGEN --- POWERPOINT 2016</a:t>
            </a:r>
          </a:p>
        </p:txBody>
      </p:sp>
      <p:sp>
        <p:nvSpPr>
          <p:cNvPr id="4" name="Foliennummernplatzhalter 3"/>
          <p:cNvSpPr>
            <a:spLocks noGrp="1"/>
          </p:cNvSpPr>
          <p:nvPr>
            <p:ph type="sldNum" sz="quarter" idx="10"/>
          </p:nvPr>
        </p:nvSpPr>
        <p:spPr/>
        <p:txBody>
          <a:bodyPr/>
          <a:lstStyle/>
          <a:p>
            <a:fld id="{68780C4A-1504-4E07-93DB-239F4B584920}" type="slidenum">
              <a:rPr lang="de-DE" smtClean="0"/>
              <a:t>9</a:t>
            </a:fld>
            <a:endParaRPr lang="de-DE"/>
          </a:p>
        </p:txBody>
      </p:sp>
    </p:spTree>
    <p:extLst>
      <p:ext uri="{BB962C8B-B14F-4D97-AF65-F5344CB8AC3E}">
        <p14:creationId xmlns:p14="http://schemas.microsoft.com/office/powerpoint/2010/main" val="2751192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MORPHEN EINFÜGEN --- POWERPOINT 2016</a:t>
            </a:r>
          </a:p>
        </p:txBody>
      </p:sp>
      <p:sp>
        <p:nvSpPr>
          <p:cNvPr id="4" name="Foliennummernplatzhalter 3"/>
          <p:cNvSpPr>
            <a:spLocks noGrp="1"/>
          </p:cNvSpPr>
          <p:nvPr>
            <p:ph type="sldNum" sz="quarter" idx="10"/>
          </p:nvPr>
        </p:nvSpPr>
        <p:spPr/>
        <p:txBody>
          <a:bodyPr/>
          <a:lstStyle/>
          <a:p>
            <a:fld id="{68780C4A-1504-4E07-93DB-239F4B584920}" type="slidenum">
              <a:rPr lang="de-DE" smtClean="0"/>
              <a:t>10</a:t>
            </a:fld>
            <a:endParaRPr lang="de-DE"/>
          </a:p>
        </p:txBody>
      </p:sp>
    </p:spTree>
    <p:extLst>
      <p:ext uri="{BB962C8B-B14F-4D97-AF65-F5344CB8AC3E}">
        <p14:creationId xmlns:p14="http://schemas.microsoft.com/office/powerpoint/2010/main" val="275119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21" name="Diagonalen"/>
          <p:cNvGrpSpPr/>
          <p:nvPr/>
        </p:nvGrpSpPr>
        <p:grpSpPr>
          <a:xfrm>
            <a:off x="7518401" y="4145282"/>
            <a:ext cx="4687338" cy="2731407"/>
            <a:chOff x="5638800" y="3108960"/>
            <a:chExt cx="3515503" cy="2048555"/>
          </a:xfrm>
        </p:grpSpPr>
        <p:cxnSp>
          <p:nvCxnSpPr>
            <p:cNvPr id="14" name="Gerader Verbinde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Gerader Verbinde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Gerader Verbinde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Untere Linien"/>
          <p:cNvGrpSpPr/>
          <p:nvPr/>
        </p:nvGrpSpPr>
        <p:grpSpPr>
          <a:xfrm>
            <a:off x="-8918" y="6057150"/>
            <a:ext cx="5500158" cy="820207"/>
            <a:chOff x="-6689" y="4553748"/>
            <a:chExt cx="4125119" cy="615155"/>
          </a:xfrm>
        </p:grpSpPr>
        <p:sp>
          <p:nvSpPr>
            <p:cNvPr id="9" name="Freihand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0" name="Freihand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1" name="Freihand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grpSp>
      <p:sp>
        <p:nvSpPr>
          <p:cNvPr id="2" name="Titel 1"/>
          <p:cNvSpPr>
            <a:spLocks noGrp="1"/>
          </p:cNvSpPr>
          <p:nvPr>
            <p:ph type="ctrTitle"/>
          </p:nvPr>
        </p:nvSpPr>
        <p:spPr>
          <a:xfrm>
            <a:off x="1625600" y="584201"/>
            <a:ext cx="8737600" cy="2000251"/>
          </a:xfrm>
        </p:spPr>
        <p:txBody>
          <a:bodyPr rtlCol="0">
            <a:normAutofit/>
          </a:bodyPr>
          <a:lstStyle>
            <a:lvl1pPr algn="l" rtl="0">
              <a:defRPr sz="5400"/>
            </a:lvl1pPr>
          </a:lstStyle>
          <a:p>
            <a:pPr rtl="0"/>
            <a:r>
              <a:rPr lang="de-DE"/>
              <a:t>Titelmasterformat durch Klicken bearbeiten</a:t>
            </a:r>
            <a:endParaRPr lang="de-DE" dirty="0"/>
          </a:p>
        </p:txBody>
      </p:sp>
      <p:sp>
        <p:nvSpPr>
          <p:cNvPr id="3" name="Untertitel 2"/>
          <p:cNvSpPr>
            <a:spLocks noGrp="1"/>
          </p:cNvSpPr>
          <p:nvPr>
            <p:ph type="subTitle" idx="1"/>
          </p:nvPr>
        </p:nvSpPr>
        <p:spPr>
          <a:xfrm>
            <a:off x="1625600" y="2616200"/>
            <a:ext cx="8737600"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de-DE"/>
              <a:t>Formatvorlage des Untertitelmasters durch Klicken bearbeiten</a:t>
            </a:r>
            <a:endParaRPr lang="de-DE" dirty="0"/>
          </a:p>
        </p:txBody>
      </p:sp>
      <p:sp>
        <p:nvSpPr>
          <p:cNvPr id="22" name="Datumsplatzhalter 21"/>
          <p:cNvSpPr>
            <a:spLocks noGrp="1"/>
          </p:cNvSpPr>
          <p:nvPr>
            <p:ph type="dt" sz="half" idx="10"/>
          </p:nvPr>
        </p:nvSpPr>
        <p:spPr/>
        <p:txBody>
          <a:bodyPr rtlCol="0"/>
          <a:lstStyle>
            <a:lvl1pPr>
              <a:defRPr/>
            </a:lvl1pPr>
          </a:lstStyle>
          <a:p>
            <a:fld id="{87490488-1D2D-45FC-A42D-25F856479C81}" type="datetime1">
              <a:rPr lang="de-DE" smtClean="0"/>
              <a:pPr/>
              <a:t>16.12.2017</a:t>
            </a:fld>
            <a:endParaRPr lang="de-DE" dirty="0"/>
          </a:p>
        </p:txBody>
      </p:sp>
      <p:sp>
        <p:nvSpPr>
          <p:cNvPr id="23" name="Fußzeilenplatzhalter 22"/>
          <p:cNvSpPr>
            <a:spLocks noGrp="1"/>
          </p:cNvSpPr>
          <p:nvPr>
            <p:ph type="ftr" sz="quarter" idx="11"/>
          </p:nvPr>
        </p:nvSpPr>
        <p:spPr/>
        <p:txBody>
          <a:bodyPr rtlCol="0"/>
          <a:lstStyle/>
          <a:p>
            <a:pPr rtl="0"/>
            <a:endParaRPr lang="de-DE" dirty="0"/>
          </a:p>
        </p:txBody>
      </p:sp>
      <p:sp>
        <p:nvSpPr>
          <p:cNvPr id="24" name="Foliennummernplatzhalter 23"/>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de-DE"/>
              <a:t>Textmasterformat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lvl1pPr>
              <a:defRPr/>
            </a:lvl1pPr>
          </a:lstStyle>
          <a:p>
            <a:fld id="{D3EB3054-B75A-4BD7-8B3E-8DC0F614FAF3}" type="datetimeFigureOut">
              <a:rPr lang="de-DE" smtClean="0"/>
              <a:t>16.12.2017</a:t>
            </a:fld>
            <a:endParaRPr lang="de-DE"/>
          </a:p>
        </p:txBody>
      </p:sp>
      <p:sp>
        <p:nvSpPr>
          <p:cNvPr id="5" name="Fußzeilenplatzhalter 4"/>
          <p:cNvSpPr>
            <a:spLocks noGrp="1"/>
          </p:cNvSpPr>
          <p:nvPr>
            <p:ph type="ftr" sz="quarter" idx="11"/>
          </p:nvPr>
        </p:nvSpPr>
        <p:spPr/>
        <p:txBody>
          <a:bodyPr rtlCol="0"/>
          <a:lstStyle/>
          <a:p>
            <a:endParaRPr lang="de-DE"/>
          </a:p>
        </p:txBody>
      </p:sp>
      <p:sp>
        <p:nvSpPr>
          <p:cNvPr id="6" name="Foliennummernplatzhalter 5"/>
          <p:cNvSpPr>
            <a:spLocks noGrp="1"/>
          </p:cNvSpPr>
          <p:nvPr>
            <p:ph type="sldNum" sz="quarter" idx="12"/>
          </p:nvPr>
        </p:nvSpPr>
        <p:spPr/>
        <p:txBody>
          <a:bodyPr rtlCol="0"/>
          <a:lstStyle/>
          <a:p>
            <a:fld id="{802006FE-6571-4354-8775-F8708372C227}" type="slidenum">
              <a:rPr lang="de-DE" smtClean="0"/>
              <a:t>‹Nr.›</a:t>
            </a:fld>
            <a:endParaRPr lang="de-DE"/>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584200"/>
            <a:ext cx="2743200" cy="5588000"/>
          </a:xfrm>
        </p:spPr>
        <p:txBody>
          <a:bodyPr vert="eaVert" rtlCol="0"/>
          <a:lstStyle/>
          <a:p>
            <a:pPr rtl="0"/>
            <a:r>
              <a:rPr lang="de-DE"/>
              <a:t>Titelmasterformat durch Klicken bearbeiten</a:t>
            </a:r>
            <a:endParaRPr lang="de-DE" dirty="0"/>
          </a:p>
        </p:txBody>
      </p:sp>
      <p:sp>
        <p:nvSpPr>
          <p:cNvPr id="3" name="Vertikaler Textplatzhalter 2"/>
          <p:cNvSpPr>
            <a:spLocks noGrp="1"/>
          </p:cNvSpPr>
          <p:nvPr>
            <p:ph type="body" orient="vert" idx="1"/>
          </p:nvPr>
        </p:nvSpPr>
        <p:spPr>
          <a:xfrm>
            <a:off x="1219200" y="584200"/>
            <a:ext cx="7416800"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de-DE"/>
              <a:t>Textmasterformat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lvl1pPr>
              <a:defRPr/>
            </a:lvl1pPr>
          </a:lstStyle>
          <a:p>
            <a:fld id="{D3EB3054-B75A-4BD7-8B3E-8DC0F614FAF3}" type="datetimeFigureOut">
              <a:rPr lang="de-DE" smtClean="0"/>
              <a:t>16.12.2017</a:t>
            </a:fld>
            <a:endParaRPr lang="de-DE"/>
          </a:p>
        </p:txBody>
      </p:sp>
      <p:sp>
        <p:nvSpPr>
          <p:cNvPr id="5" name="Fußzeilenplatzhalter 4"/>
          <p:cNvSpPr>
            <a:spLocks noGrp="1"/>
          </p:cNvSpPr>
          <p:nvPr>
            <p:ph type="ftr" sz="quarter" idx="11"/>
          </p:nvPr>
        </p:nvSpPr>
        <p:spPr/>
        <p:txBody>
          <a:bodyPr rtlCol="0"/>
          <a:lstStyle/>
          <a:p>
            <a:endParaRPr lang="de-DE"/>
          </a:p>
        </p:txBody>
      </p:sp>
      <p:sp>
        <p:nvSpPr>
          <p:cNvPr id="6" name="Foliennummernplatzhalter 5"/>
          <p:cNvSpPr>
            <a:spLocks noGrp="1"/>
          </p:cNvSpPr>
          <p:nvPr>
            <p:ph type="sldNum" sz="quarter" idx="12"/>
          </p:nvPr>
        </p:nvSpPr>
        <p:spPr/>
        <p:txBody>
          <a:bodyPr rtlCol="0"/>
          <a:lstStyle/>
          <a:p>
            <a:fld id="{802006FE-6571-4354-8775-F8708372C227}" type="slidenum">
              <a:rPr lang="de-DE" smtClean="0"/>
              <a:t>‹Nr.›</a:t>
            </a:fld>
            <a:endParaRPr lang="de-DE"/>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de-DE"/>
              <a:t>Textmasterformat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p:cNvSpPr>
            <a:spLocks noGrp="1"/>
          </p:cNvSpPr>
          <p:nvPr>
            <p:ph type="dt" sz="half" idx="10"/>
          </p:nvPr>
        </p:nvSpPr>
        <p:spPr/>
        <p:txBody>
          <a:bodyPr rtlCol="0"/>
          <a:lstStyle>
            <a:lvl1pPr>
              <a:defRPr/>
            </a:lvl1pPr>
          </a:lstStyle>
          <a:p>
            <a:fld id="{D3EB3054-B75A-4BD7-8B3E-8DC0F614FAF3}" type="datetimeFigureOut">
              <a:rPr lang="de-DE" smtClean="0"/>
              <a:t>16.12.2017</a:t>
            </a:fld>
            <a:endParaRPr lang="de-DE"/>
          </a:p>
        </p:txBody>
      </p:sp>
      <p:sp>
        <p:nvSpPr>
          <p:cNvPr id="5" name="Fußzeilenplatzhalter 4"/>
          <p:cNvSpPr>
            <a:spLocks noGrp="1"/>
          </p:cNvSpPr>
          <p:nvPr>
            <p:ph type="ftr" sz="quarter" idx="11"/>
          </p:nvPr>
        </p:nvSpPr>
        <p:spPr/>
        <p:txBody>
          <a:bodyPr rtlCol="0"/>
          <a:lstStyle/>
          <a:p>
            <a:endParaRPr lang="de-DE"/>
          </a:p>
        </p:txBody>
      </p:sp>
      <p:sp>
        <p:nvSpPr>
          <p:cNvPr id="6" name="Foliennummernplatzhalter 5"/>
          <p:cNvSpPr>
            <a:spLocks noGrp="1"/>
          </p:cNvSpPr>
          <p:nvPr>
            <p:ph type="sldNum" sz="quarter" idx="12"/>
          </p:nvPr>
        </p:nvSpPr>
        <p:spPr/>
        <p:txBody>
          <a:bodyPr rtlCol="0"/>
          <a:lstStyle/>
          <a:p>
            <a:fld id="{802006FE-6571-4354-8775-F8708372C227}" type="slidenum">
              <a:rPr lang="de-DE" smtClean="0"/>
              <a:t>‹Nr.›</a:t>
            </a:fld>
            <a:endParaRPr lang="de-DE"/>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grpSp>
        <p:nvGrpSpPr>
          <p:cNvPr id="11" name="Diagonalen"/>
          <p:cNvGrpSpPr/>
          <p:nvPr/>
        </p:nvGrpSpPr>
        <p:grpSpPr>
          <a:xfrm>
            <a:off x="7518401" y="4145282"/>
            <a:ext cx="4687338" cy="2731407"/>
            <a:chOff x="5638800" y="3108960"/>
            <a:chExt cx="3515503" cy="2048555"/>
          </a:xfrm>
        </p:grpSpPr>
        <p:cxnSp>
          <p:nvCxnSpPr>
            <p:cNvPr id="12" name="Gerader Verbinde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Gerader Verbinde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Gerader Verbinde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el 1"/>
          <p:cNvSpPr>
            <a:spLocks noGrp="1"/>
          </p:cNvSpPr>
          <p:nvPr>
            <p:ph type="title"/>
          </p:nvPr>
        </p:nvSpPr>
        <p:spPr>
          <a:xfrm>
            <a:off x="1625601" y="2209802"/>
            <a:ext cx="8940800" cy="2764335"/>
          </a:xfrm>
        </p:spPr>
        <p:txBody>
          <a:bodyPr rtlCol="0" anchor="b">
            <a:normAutofit/>
          </a:bodyPr>
          <a:lstStyle>
            <a:lvl1pPr algn="l" rtl="0">
              <a:defRPr sz="5400" b="0" cap="none" baseline="0"/>
            </a:lvl1pPr>
          </a:lstStyle>
          <a:p>
            <a:pPr rtl="0"/>
            <a:r>
              <a:rPr lang="de-DE"/>
              <a:t>Titelmasterformat durch Klicken bearbeiten</a:t>
            </a:r>
            <a:endParaRPr lang="de-DE" dirty="0"/>
          </a:p>
        </p:txBody>
      </p:sp>
      <p:sp>
        <p:nvSpPr>
          <p:cNvPr id="3" name="Textplatzhalter 2"/>
          <p:cNvSpPr>
            <a:spLocks noGrp="1"/>
          </p:cNvSpPr>
          <p:nvPr>
            <p:ph type="body" idx="1"/>
          </p:nvPr>
        </p:nvSpPr>
        <p:spPr>
          <a:xfrm>
            <a:off x="1625600" y="4951267"/>
            <a:ext cx="7071361"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de-DE"/>
              <a:t>Textmasterformat bearbeiten</a:t>
            </a:r>
          </a:p>
        </p:txBody>
      </p:sp>
      <p:sp>
        <p:nvSpPr>
          <p:cNvPr id="4" name="Datumsplatzhalter 3"/>
          <p:cNvSpPr>
            <a:spLocks noGrp="1"/>
          </p:cNvSpPr>
          <p:nvPr>
            <p:ph type="dt" sz="half" idx="10"/>
          </p:nvPr>
        </p:nvSpPr>
        <p:spPr/>
        <p:txBody>
          <a:bodyPr rtlCol="0"/>
          <a:lstStyle>
            <a:lvl1pPr>
              <a:defRPr/>
            </a:lvl1pPr>
          </a:lstStyle>
          <a:p>
            <a:fld id="{5800029A-92A0-4B83-B83D-3D25E123C16B}" type="datetime1">
              <a:rPr lang="de-DE" smtClean="0"/>
              <a:pPr/>
              <a:t>16.12.2017</a:t>
            </a:fld>
            <a:endParaRPr lang="de-DE" dirty="0"/>
          </a:p>
        </p:txBody>
      </p:sp>
      <p:sp>
        <p:nvSpPr>
          <p:cNvPr id="5" name="Fußzeilenplatzhalter 4"/>
          <p:cNvSpPr>
            <a:spLocks noGrp="1"/>
          </p:cNvSpPr>
          <p:nvPr>
            <p:ph type="ftr" sz="quarter" idx="11"/>
          </p:nvPr>
        </p:nvSpPr>
        <p:spPr/>
        <p:txBody>
          <a:bodyPr rtlCol="0"/>
          <a:lstStyle/>
          <a:p>
            <a:pPr rtl="0"/>
            <a:endParaRPr lang="de-DE" dirty="0"/>
          </a:p>
        </p:txBody>
      </p:sp>
      <p:sp>
        <p:nvSpPr>
          <p:cNvPr id="6" name="Foliennummernplatzhalter 5"/>
          <p:cNvSpPr>
            <a:spLocks noGrp="1"/>
          </p:cNvSpPr>
          <p:nvPr>
            <p:ph type="sldNum" sz="quarter" idx="12"/>
          </p:nvPr>
        </p:nvSpPr>
        <p:spPr/>
        <p:txBody>
          <a:bodyPr rtlCol="0"/>
          <a:lstStyle/>
          <a:p>
            <a:pPr rtl="0"/>
            <a:fld id="{C014DD1E-5D91-48A3-AD6D-45FBA980D106}" type="slidenum">
              <a:rPr lang="de-DE" smtClean="0"/>
              <a:t>‹Nr.›</a:t>
            </a:fld>
            <a:endParaRPr lang="de-DE"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Inhaltsplatzhalter 2"/>
          <p:cNvSpPr>
            <a:spLocks noGrp="1"/>
          </p:cNvSpPr>
          <p:nvPr>
            <p:ph sz="half" idx="1"/>
          </p:nvPr>
        </p:nvSpPr>
        <p:spPr>
          <a:xfrm>
            <a:off x="1219201" y="1706880"/>
            <a:ext cx="5080000"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de-DE"/>
              <a:t>Textmasterformat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502401" y="1706880"/>
            <a:ext cx="5080000"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de-DE"/>
              <a:t>Textmasterformat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p:cNvSpPr>
            <a:spLocks noGrp="1"/>
          </p:cNvSpPr>
          <p:nvPr>
            <p:ph type="dt" sz="half" idx="10"/>
          </p:nvPr>
        </p:nvSpPr>
        <p:spPr/>
        <p:txBody>
          <a:bodyPr rtlCol="0"/>
          <a:lstStyle>
            <a:lvl1pPr>
              <a:defRPr/>
            </a:lvl1pPr>
          </a:lstStyle>
          <a:p>
            <a:fld id="{D3EB3054-B75A-4BD7-8B3E-8DC0F614FAF3}" type="datetimeFigureOut">
              <a:rPr lang="de-DE" smtClean="0"/>
              <a:t>16.12.2017</a:t>
            </a:fld>
            <a:endParaRPr lang="de-DE"/>
          </a:p>
        </p:txBody>
      </p:sp>
      <p:sp>
        <p:nvSpPr>
          <p:cNvPr id="6" name="Fußzeilenplatzhalter 5"/>
          <p:cNvSpPr>
            <a:spLocks noGrp="1"/>
          </p:cNvSpPr>
          <p:nvPr>
            <p:ph type="ftr" sz="quarter" idx="11"/>
          </p:nvPr>
        </p:nvSpPr>
        <p:spPr/>
        <p:txBody>
          <a:bodyPr rtlCol="0"/>
          <a:lstStyle/>
          <a:p>
            <a:endParaRPr lang="de-DE"/>
          </a:p>
        </p:txBody>
      </p:sp>
      <p:sp>
        <p:nvSpPr>
          <p:cNvPr id="7" name="Foliennummernplatzhalter 6"/>
          <p:cNvSpPr>
            <a:spLocks noGrp="1"/>
          </p:cNvSpPr>
          <p:nvPr>
            <p:ph type="sldNum" sz="quarter" idx="12"/>
          </p:nvPr>
        </p:nvSpPr>
        <p:spPr/>
        <p:txBody>
          <a:bodyPr rtlCol="0"/>
          <a:lstStyle/>
          <a:p>
            <a:fld id="{802006FE-6571-4354-8775-F8708372C227}" type="slidenum">
              <a:rPr lang="de-DE" smtClean="0"/>
              <a:t>‹Nr.›</a:t>
            </a:fld>
            <a:endParaRPr lang="de-DE"/>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a:t>Titelmasterformat durch Klicken bearbeiten</a:t>
            </a:r>
            <a:endParaRPr lang="de-DE" dirty="0"/>
          </a:p>
        </p:txBody>
      </p:sp>
      <p:sp>
        <p:nvSpPr>
          <p:cNvPr id="3" name="Textplatzhalter 2"/>
          <p:cNvSpPr>
            <a:spLocks noGrp="1"/>
          </p:cNvSpPr>
          <p:nvPr>
            <p:ph type="body" idx="1"/>
          </p:nvPr>
        </p:nvSpPr>
        <p:spPr>
          <a:xfrm>
            <a:off x="1219200" y="1701800"/>
            <a:ext cx="5084064"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de-DE"/>
              <a:t>Textmasterformat bearbeiten</a:t>
            </a:r>
          </a:p>
        </p:txBody>
      </p:sp>
      <p:sp>
        <p:nvSpPr>
          <p:cNvPr id="4" name="Inhaltsplatzhalter 3"/>
          <p:cNvSpPr>
            <a:spLocks noGrp="1"/>
          </p:cNvSpPr>
          <p:nvPr>
            <p:ph sz="half" idx="2"/>
          </p:nvPr>
        </p:nvSpPr>
        <p:spPr>
          <a:xfrm>
            <a:off x="1219201" y="2717800"/>
            <a:ext cx="5080000"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de-DE"/>
              <a:t>Textmasterformat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498336" y="1701800"/>
            <a:ext cx="5084064"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de-DE"/>
              <a:t>Textmasterformat bearbeiten</a:t>
            </a:r>
          </a:p>
        </p:txBody>
      </p:sp>
      <p:sp>
        <p:nvSpPr>
          <p:cNvPr id="6" name="Inhaltsplatzhalter 5"/>
          <p:cNvSpPr>
            <a:spLocks noGrp="1"/>
          </p:cNvSpPr>
          <p:nvPr>
            <p:ph sz="quarter" idx="4"/>
          </p:nvPr>
        </p:nvSpPr>
        <p:spPr>
          <a:xfrm>
            <a:off x="6502401" y="2717800"/>
            <a:ext cx="5080000"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de-DE"/>
              <a:t>Textmasterformat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7" name="Datumsplatzhalter 6"/>
          <p:cNvSpPr>
            <a:spLocks noGrp="1"/>
          </p:cNvSpPr>
          <p:nvPr>
            <p:ph type="dt" sz="half" idx="10"/>
          </p:nvPr>
        </p:nvSpPr>
        <p:spPr/>
        <p:txBody>
          <a:bodyPr rtlCol="0"/>
          <a:lstStyle>
            <a:lvl1pPr>
              <a:defRPr/>
            </a:lvl1pPr>
          </a:lstStyle>
          <a:p>
            <a:fld id="{D3EB3054-B75A-4BD7-8B3E-8DC0F614FAF3}" type="datetimeFigureOut">
              <a:rPr lang="de-DE" smtClean="0"/>
              <a:t>16.12.2017</a:t>
            </a:fld>
            <a:endParaRPr lang="de-DE"/>
          </a:p>
        </p:txBody>
      </p:sp>
      <p:sp>
        <p:nvSpPr>
          <p:cNvPr id="8" name="Fußzeilenplatzhalter 7"/>
          <p:cNvSpPr>
            <a:spLocks noGrp="1"/>
          </p:cNvSpPr>
          <p:nvPr>
            <p:ph type="ftr" sz="quarter" idx="11"/>
          </p:nvPr>
        </p:nvSpPr>
        <p:spPr/>
        <p:txBody>
          <a:bodyPr rtlCol="0"/>
          <a:lstStyle/>
          <a:p>
            <a:endParaRPr lang="de-DE"/>
          </a:p>
        </p:txBody>
      </p:sp>
      <p:sp>
        <p:nvSpPr>
          <p:cNvPr id="9" name="Foliennummernplatzhalter 8"/>
          <p:cNvSpPr>
            <a:spLocks noGrp="1"/>
          </p:cNvSpPr>
          <p:nvPr>
            <p:ph type="sldNum" sz="quarter" idx="12"/>
          </p:nvPr>
        </p:nvSpPr>
        <p:spPr/>
        <p:txBody>
          <a:bodyPr rtlCol="0"/>
          <a:lstStyle/>
          <a:p>
            <a:fld id="{802006FE-6571-4354-8775-F8708372C227}" type="slidenum">
              <a:rPr lang="de-DE" smtClean="0"/>
              <a:t>‹Nr.›</a:t>
            </a:fld>
            <a:endParaRPr lang="de-DE"/>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Titelmasterformat durch Klicken bearbeiten</a:t>
            </a:r>
            <a:endParaRPr lang="de-DE" dirty="0"/>
          </a:p>
        </p:txBody>
      </p:sp>
      <p:sp>
        <p:nvSpPr>
          <p:cNvPr id="3" name="Datumsplatzhalter 2"/>
          <p:cNvSpPr>
            <a:spLocks noGrp="1"/>
          </p:cNvSpPr>
          <p:nvPr>
            <p:ph type="dt" sz="half" idx="10"/>
          </p:nvPr>
        </p:nvSpPr>
        <p:spPr/>
        <p:txBody>
          <a:bodyPr rtlCol="0"/>
          <a:lstStyle>
            <a:lvl1pPr>
              <a:defRPr/>
            </a:lvl1pPr>
          </a:lstStyle>
          <a:p>
            <a:fld id="{D3EB3054-B75A-4BD7-8B3E-8DC0F614FAF3}" type="datetimeFigureOut">
              <a:rPr lang="de-DE" smtClean="0"/>
              <a:t>16.12.2017</a:t>
            </a:fld>
            <a:endParaRPr lang="de-DE"/>
          </a:p>
        </p:txBody>
      </p:sp>
      <p:sp>
        <p:nvSpPr>
          <p:cNvPr id="4" name="Fußzeilenplatzhalter 3"/>
          <p:cNvSpPr>
            <a:spLocks noGrp="1"/>
          </p:cNvSpPr>
          <p:nvPr>
            <p:ph type="ftr" sz="quarter" idx="11"/>
          </p:nvPr>
        </p:nvSpPr>
        <p:spPr/>
        <p:txBody>
          <a:bodyPr rtlCol="0"/>
          <a:lstStyle/>
          <a:p>
            <a:endParaRPr lang="de-DE"/>
          </a:p>
        </p:txBody>
      </p:sp>
      <p:sp>
        <p:nvSpPr>
          <p:cNvPr id="5" name="Foliennummernplatzhalter 4"/>
          <p:cNvSpPr>
            <a:spLocks noGrp="1"/>
          </p:cNvSpPr>
          <p:nvPr>
            <p:ph type="sldNum" sz="quarter" idx="12"/>
          </p:nvPr>
        </p:nvSpPr>
        <p:spPr/>
        <p:txBody>
          <a:bodyPr rtlCol="0"/>
          <a:lstStyle/>
          <a:p>
            <a:fld id="{802006FE-6571-4354-8775-F8708372C227}" type="slidenum">
              <a:rPr lang="de-DE" smtClean="0"/>
              <a:t>‹Nr.›</a:t>
            </a:fld>
            <a:endParaRPr lang="de-DE"/>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D3EB3054-B75A-4BD7-8B3E-8DC0F614FAF3}" type="datetimeFigureOut">
              <a:rPr lang="de-DE" smtClean="0"/>
              <a:t>16.12.2017</a:t>
            </a:fld>
            <a:endParaRPr lang="de-DE"/>
          </a:p>
        </p:txBody>
      </p:sp>
      <p:sp>
        <p:nvSpPr>
          <p:cNvPr id="3" name="Fußzeilenplatzhalter 2"/>
          <p:cNvSpPr>
            <a:spLocks noGrp="1"/>
          </p:cNvSpPr>
          <p:nvPr>
            <p:ph type="ftr" sz="quarter" idx="11"/>
          </p:nvPr>
        </p:nvSpPr>
        <p:spPr/>
        <p:txBody>
          <a:bodyPr rtlCol="0"/>
          <a:lstStyle/>
          <a:p>
            <a:endParaRPr lang="de-DE"/>
          </a:p>
        </p:txBody>
      </p:sp>
      <p:sp>
        <p:nvSpPr>
          <p:cNvPr id="4" name="Foliennummernplatzhalter 3"/>
          <p:cNvSpPr>
            <a:spLocks noGrp="1"/>
          </p:cNvSpPr>
          <p:nvPr>
            <p:ph type="sldNum" sz="quarter" idx="12"/>
          </p:nvPr>
        </p:nvSpPr>
        <p:spPr/>
        <p:txBody>
          <a:bodyPr rtlCol="0"/>
          <a:lstStyle/>
          <a:p>
            <a:fld id="{802006FE-6571-4354-8775-F8708372C227}" type="slidenum">
              <a:rPr lang="de-DE" smtClean="0"/>
              <a:t>‹Nr.›</a:t>
            </a:fld>
            <a:endParaRPr lang="de-DE"/>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219200" y="1701800"/>
            <a:ext cx="4064000" cy="2438400"/>
          </a:xfrm>
        </p:spPr>
        <p:txBody>
          <a:bodyPr rtlCol="0" anchor="b">
            <a:normAutofit/>
          </a:bodyPr>
          <a:lstStyle>
            <a:lvl1pPr algn="l" rtl="0">
              <a:defRPr sz="2800" b="0" cap="all" spc="200" baseline="0">
                <a:solidFill>
                  <a:schemeClr val="accent1"/>
                </a:solidFill>
              </a:defRPr>
            </a:lvl1pPr>
          </a:lstStyle>
          <a:p>
            <a:pPr rtl="0"/>
            <a:r>
              <a:rPr lang="de-DE"/>
              <a:t>Titelmasterformat durch Klicken bearbeiten</a:t>
            </a:r>
            <a:endParaRPr lang="de-DE" dirty="0"/>
          </a:p>
        </p:txBody>
      </p:sp>
      <p:sp>
        <p:nvSpPr>
          <p:cNvPr id="4" name="Textplatzhalter 3"/>
          <p:cNvSpPr>
            <a:spLocks noGrp="1"/>
          </p:cNvSpPr>
          <p:nvPr>
            <p:ph type="body" sz="half" idx="2"/>
          </p:nvPr>
        </p:nvSpPr>
        <p:spPr>
          <a:xfrm>
            <a:off x="1219200" y="4241800"/>
            <a:ext cx="4064000"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de-DE"/>
              <a:t>Textmasterformat bearbeiten</a:t>
            </a:r>
          </a:p>
        </p:txBody>
      </p:sp>
      <p:sp>
        <p:nvSpPr>
          <p:cNvPr id="3" name="Inhaltsplatzhalter 2"/>
          <p:cNvSpPr>
            <a:spLocks noGrp="1"/>
          </p:cNvSpPr>
          <p:nvPr>
            <p:ph idx="1"/>
          </p:nvPr>
        </p:nvSpPr>
        <p:spPr>
          <a:xfrm>
            <a:off x="5486400" y="584200"/>
            <a:ext cx="6096001"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de-DE"/>
              <a:t>Textmasterformat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p:cNvSpPr>
            <a:spLocks noGrp="1"/>
          </p:cNvSpPr>
          <p:nvPr>
            <p:ph type="dt" sz="half" idx="10"/>
          </p:nvPr>
        </p:nvSpPr>
        <p:spPr/>
        <p:txBody>
          <a:bodyPr rtlCol="0"/>
          <a:lstStyle>
            <a:lvl1pPr>
              <a:defRPr/>
            </a:lvl1pPr>
          </a:lstStyle>
          <a:p>
            <a:fld id="{D3EB3054-B75A-4BD7-8B3E-8DC0F614FAF3}" type="datetimeFigureOut">
              <a:rPr lang="de-DE" smtClean="0"/>
              <a:t>16.12.2017</a:t>
            </a:fld>
            <a:endParaRPr lang="de-DE"/>
          </a:p>
        </p:txBody>
      </p:sp>
      <p:sp>
        <p:nvSpPr>
          <p:cNvPr id="6" name="Fußzeilenplatzhalter 5"/>
          <p:cNvSpPr>
            <a:spLocks noGrp="1"/>
          </p:cNvSpPr>
          <p:nvPr>
            <p:ph type="ftr" sz="quarter" idx="11"/>
          </p:nvPr>
        </p:nvSpPr>
        <p:spPr/>
        <p:txBody>
          <a:bodyPr rtlCol="0"/>
          <a:lstStyle/>
          <a:p>
            <a:endParaRPr lang="de-DE"/>
          </a:p>
        </p:txBody>
      </p:sp>
      <p:sp>
        <p:nvSpPr>
          <p:cNvPr id="7" name="Foliennummernplatzhalter 6"/>
          <p:cNvSpPr>
            <a:spLocks noGrp="1"/>
          </p:cNvSpPr>
          <p:nvPr>
            <p:ph type="sldNum" sz="quarter" idx="12"/>
          </p:nvPr>
        </p:nvSpPr>
        <p:spPr/>
        <p:txBody>
          <a:bodyPr rtlCol="0"/>
          <a:lstStyle/>
          <a:p>
            <a:fld id="{802006FE-6571-4354-8775-F8708372C227}" type="slidenum">
              <a:rPr lang="de-DE" smtClean="0"/>
              <a:t>‹Nr.›</a:t>
            </a:fld>
            <a:endParaRPr lang="de-DE"/>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219200" y="1701800"/>
            <a:ext cx="4064000" cy="2438400"/>
          </a:xfrm>
        </p:spPr>
        <p:txBody>
          <a:bodyPr rtlCol="0" anchor="b">
            <a:normAutofit/>
          </a:bodyPr>
          <a:lstStyle>
            <a:lvl1pPr algn="l" rtl="0">
              <a:defRPr sz="2800" b="0" cap="all" spc="200" baseline="0">
                <a:solidFill>
                  <a:schemeClr val="accent1"/>
                </a:solidFill>
              </a:defRPr>
            </a:lvl1pPr>
          </a:lstStyle>
          <a:p>
            <a:pPr rtl="0"/>
            <a:r>
              <a:rPr lang="de-DE"/>
              <a:t>Titelmasterformat durch Klicken bearbeiten</a:t>
            </a:r>
            <a:endParaRPr lang="de-DE" dirty="0"/>
          </a:p>
        </p:txBody>
      </p:sp>
      <p:sp>
        <p:nvSpPr>
          <p:cNvPr id="4" name="Textplatzhalter 3"/>
          <p:cNvSpPr>
            <a:spLocks noGrp="1"/>
          </p:cNvSpPr>
          <p:nvPr>
            <p:ph type="body" sz="half" idx="2"/>
          </p:nvPr>
        </p:nvSpPr>
        <p:spPr>
          <a:xfrm>
            <a:off x="1219200" y="4241800"/>
            <a:ext cx="4064000"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de-DE"/>
              <a:t>Textmasterformat bearbeiten</a:t>
            </a:r>
          </a:p>
        </p:txBody>
      </p:sp>
      <p:sp>
        <p:nvSpPr>
          <p:cNvPr id="3" name="Bildplatzhalter 2" descr="Leerer Platzhalter zum Hinzufügen eines Bilds. Klicken Sie auf den Platzhalter, und wählen Sie das hinzuzufügende Bild aus."/>
          <p:cNvSpPr>
            <a:spLocks noGrp="1"/>
          </p:cNvSpPr>
          <p:nvPr>
            <p:ph type="pic" idx="1"/>
          </p:nvPr>
        </p:nvSpPr>
        <p:spPr>
          <a:xfrm>
            <a:off x="5486400" y="584200"/>
            <a:ext cx="6096001"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de-DE"/>
              <a:t>Bild durch Klicken auf Symbol hinzufügen</a:t>
            </a:r>
            <a:endParaRPr lang="de-DE" dirty="0"/>
          </a:p>
        </p:txBody>
      </p:sp>
      <p:sp>
        <p:nvSpPr>
          <p:cNvPr id="5" name="Datumsplatzhalter 4"/>
          <p:cNvSpPr>
            <a:spLocks noGrp="1"/>
          </p:cNvSpPr>
          <p:nvPr>
            <p:ph type="dt" sz="half" idx="10"/>
          </p:nvPr>
        </p:nvSpPr>
        <p:spPr/>
        <p:txBody>
          <a:bodyPr rtlCol="0"/>
          <a:lstStyle>
            <a:lvl1pPr>
              <a:defRPr/>
            </a:lvl1pPr>
          </a:lstStyle>
          <a:p>
            <a:fld id="{D3EB3054-B75A-4BD7-8B3E-8DC0F614FAF3}" type="datetimeFigureOut">
              <a:rPr lang="de-DE" smtClean="0"/>
              <a:t>16.12.2017</a:t>
            </a:fld>
            <a:endParaRPr lang="de-DE"/>
          </a:p>
        </p:txBody>
      </p:sp>
      <p:sp>
        <p:nvSpPr>
          <p:cNvPr id="6" name="Fußzeilenplatzhalter 5"/>
          <p:cNvSpPr>
            <a:spLocks noGrp="1"/>
          </p:cNvSpPr>
          <p:nvPr>
            <p:ph type="ftr" sz="quarter" idx="11"/>
          </p:nvPr>
        </p:nvSpPr>
        <p:spPr/>
        <p:txBody>
          <a:bodyPr rtlCol="0"/>
          <a:lstStyle/>
          <a:p>
            <a:endParaRPr lang="de-DE"/>
          </a:p>
        </p:txBody>
      </p:sp>
      <p:sp>
        <p:nvSpPr>
          <p:cNvPr id="7" name="Foliennummernplatzhalter 6"/>
          <p:cNvSpPr>
            <a:spLocks noGrp="1"/>
          </p:cNvSpPr>
          <p:nvPr>
            <p:ph type="sldNum" sz="quarter" idx="12"/>
          </p:nvPr>
        </p:nvSpPr>
        <p:spPr/>
        <p:txBody>
          <a:bodyPr rtlCol="0"/>
          <a:lstStyle/>
          <a:p>
            <a:fld id="{802006FE-6571-4354-8775-F8708372C227}" type="slidenum">
              <a:rPr lang="de-DE" smtClean="0"/>
              <a:t>‹Nr.›</a:t>
            </a:fld>
            <a:endParaRPr lang="de-DE"/>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ke Linien"/>
          <p:cNvGrpSpPr/>
          <p:nvPr/>
        </p:nvGrpSpPr>
        <p:grpSpPr>
          <a:xfrm>
            <a:off x="-15874" y="-3174"/>
            <a:ext cx="820207" cy="5229225"/>
            <a:chOff x="-11906" y="-2381"/>
            <a:chExt cx="615155" cy="3921919"/>
          </a:xfrm>
        </p:grpSpPr>
        <p:sp>
          <p:nvSpPr>
            <p:cNvPr id="10" name="Freihand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1" name="Freihand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4" name="Freihand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grpSp>
      <p:sp>
        <p:nvSpPr>
          <p:cNvPr id="2" name="Titelplatzhalter 1"/>
          <p:cNvSpPr>
            <a:spLocks noGrp="1"/>
          </p:cNvSpPr>
          <p:nvPr>
            <p:ph type="title"/>
          </p:nvPr>
        </p:nvSpPr>
        <p:spPr>
          <a:xfrm>
            <a:off x="1219201" y="274637"/>
            <a:ext cx="10363200" cy="1223963"/>
          </a:xfrm>
          <a:prstGeom prst="rect">
            <a:avLst/>
          </a:prstGeom>
        </p:spPr>
        <p:txBody>
          <a:bodyPr vert="horz" lIns="121899" tIns="60949" rIns="121899" bIns="60949"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219201" y="1701797"/>
            <a:ext cx="10363200" cy="4462272"/>
          </a:xfrm>
          <a:prstGeom prst="rect">
            <a:avLst/>
          </a:prstGeom>
        </p:spPr>
        <p:txBody>
          <a:bodyPr vert="horz" lIns="121899" tIns="60949" rIns="121899" bIns="60949" rtlCol="0">
            <a:normAutofit/>
          </a:bodyPr>
          <a:lstStyle/>
          <a:p>
            <a:pPr lvl="0" rtl="0"/>
            <a:r>
              <a:rPr lang="de-DE" dirty="0"/>
              <a:t>Textmasterformate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4" name="Datumsplatzhalter 3"/>
          <p:cNvSpPr>
            <a:spLocks noGrp="1"/>
          </p:cNvSpPr>
          <p:nvPr>
            <p:ph type="dt" sz="half" idx="2"/>
          </p:nvPr>
        </p:nvSpPr>
        <p:spPr>
          <a:xfrm>
            <a:off x="1219200" y="6356353"/>
            <a:ext cx="2235200"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D3EB3054-B75A-4BD7-8B3E-8DC0F614FAF3}" type="datetimeFigureOut">
              <a:rPr lang="de-DE" smtClean="0"/>
              <a:t>16.12.2017</a:t>
            </a:fld>
            <a:endParaRPr lang="de-DE"/>
          </a:p>
        </p:txBody>
      </p:sp>
      <p:sp>
        <p:nvSpPr>
          <p:cNvPr id="5" name="Fußzeilenplatzhalter 4"/>
          <p:cNvSpPr>
            <a:spLocks noGrp="1"/>
          </p:cNvSpPr>
          <p:nvPr>
            <p:ph type="ftr" sz="quarter" idx="3"/>
          </p:nvPr>
        </p:nvSpPr>
        <p:spPr>
          <a:xfrm>
            <a:off x="3454401" y="6356353"/>
            <a:ext cx="5283200"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10566401" y="6356353"/>
            <a:ext cx="1016000"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G:\Informatik\Pr&#228;si\JS\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Tree>
    <p:extLst>
      <p:ext uri="{BB962C8B-B14F-4D97-AF65-F5344CB8AC3E}">
        <p14:creationId xmlns:p14="http://schemas.microsoft.com/office/powerpoint/2010/main" val="1394011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graphicFrame>
        <p:nvGraphicFramePr>
          <p:cNvPr id="6" name="Tabelle 5"/>
          <p:cNvGraphicFramePr>
            <a:graphicFrameLocks noGrp="1"/>
          </p:cNvGraphicFramePr>
          <p:nvPr>
            <p:extLst>
              <p:ext uri="{D42A27DB-BD31-4B8C-83A1-F6EECF244321}">
                <p14:modId xmlns:p14="http://schemas.microsoft.com/office/powerpoint/2010/main" val="79200679"/>
              </p:ext>
            </p:extLst>
          </p:nvPr>
        </p:nvGraphicFramePr>
        <p:xfrm>
          <a:off x="1754371" y="1084521"/>
          <a:ext cx="9704203" cy="5401732"/>
        </p:xfrm>
        <a:graphic>
          <a:graphicData uri="http://schemas.openxmlformats.org/drawingml/2006/table">
            <a:tbl>
              <a:tblPr firstRow="1" firstCol="1" bandRow="1">
                <a:tableStyleId>{5C22544A-7EE6-4342-B048-85BDC9FD1C3A}</a:tableStyleId>
              </a:tblPr>
              <a:tblGrid>
                <a:gridCol w="5954851">
                  <a:extLst>
                    <a:ext uri="{9D8B030D-6E8A-4147-A177-3AD203B41FA5}">
                      <a16:colId xmlns="" xmlns:a16="http://schemas.microsoft.com/office/drawing/2014/main" val="20000"/>
                    </a:ext>
                  </a:extLst>
                </a:gridCol>
                <a:gridCol w="3749352">
                  <a:extLst>
                    <a:ext uri="{9D8B030D-6E8A-4147-A177-3AD203B41FA5}">
                      <a16:colId xmlns="" xmlns:a16="http://schemas.microsoft.com/office/drawing/2014/main" val="20001"/>
                    </a:ext>
                  </a:extLst>
                </a:gridCol>
              </a:tblGrid>
              <a:tr h="169621">
                <a:tc>
                  <a:txBody>
                    <a:bodyPr/>
                    <a:lstStyle/>
                    <a:p>
                      <a:pPr algn="l">
                        <a:spcAft>
                          <a:spcPts val="0"/>
                        </a:spcAft>
                      </a:pPr>
                      <a:r>
                        <a:rPr lang="de-DE" sz="900" dirty="0">
                          <a:effectLst/>
                        </a:rPr>
                        <a:t>Ereignis</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900">
                          <a:effectLst/>
                        </a:rPr>
                        <a:t>Person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00"/>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1"/>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2"/>
                  </a:ext>
                </a:extLst>
              </a:tr>
              <a:tr h="458610">
                <a:tc>
                  <a:txBody>
                    <a:bodyPr/>
                    <a:lstStyle/>
                    <a:p>
                      <a:pPr algn="l">
                        <a:spcAft>
                          <a:spcPts val="0"/>
                        </a:spcAft>
                      </a:pPr>
                      <a:endParaRPr lang="de-DE" sz="90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3"/>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4"/>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5"/>
                  </a:ext>
                </a:extLst>
              </a:tr>
              <a:tr h="152870">
                <a:tc>
                  <a:txBody>
                    <a:bodyPr/>
                    <a:lstStyle/>
                    <a:p>
                      <a:pPr algn="l">
                        <a:spcAft>
                          <a:spcPts val="0"/>
                        </a:spcAft>
                      </a:pPr>
                      <a:endParaRPr lang="de-DE" sz="90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6"/>
                  </a:ext>
                </a:extLst>
              </a:tr>
              <a:tr h="152870">
                <a:tc>
                  <a:txBody>
                    <a:bodyPr/>
                    <a:lstStyle/>
                    <a:p>
                      <a:pPr algn="l">
                        <a:spcAft>
                          <a:spcPts val="0"/>
                        </a:spcAft>
                      </a:pPr>
                      <a:endParaRPr lang="de-DE" sz="90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7"/>
                  </a:ext>
                </a:extLst>
              </a:tr>
              <a:tr h="152870">
                <a:tc>
                  <a:txBody>
                    <a:bodyPr/>
                    <a:lstStyle/>
                    <a:p>
                      <a:pPr algn="l">
                        <a:spcAft>
                          <a:spcPts val="0"/>
                        </a:spcAft>
                      </a:pPr>
                      <a:r>
                        <a:rPr lang="de-DE" sz="800" dirty="0">
                          <a:effectLst/>
                        </a:rPr>
                        <a:t>	3D Charakter &amp; Animation</a:t>
                      </a:r>
                      <a:endParaRPr lang="de-DE" sz="900" dirty="0">
                        <a:effectLst/>
                        <a:latin typeface="Calibri"/>
                        <a:ea typeface="Calibri"/>
                        <a:cs typeface="Times New Roman"/>
                      </a:endParaRPr>
                    </a:p>
                  </a:txBody>
                  <a:tcPr marL="55626" marR="55626" marT="0" marB="0"/>
                </a:tc>
                <a:tc>
                  <a:txBody>
                    <a:bodyPr/>
                    <a:lstStyle/>
                    <a:p>
                      <a:pPr algn="l">
                        <a:spcAft>
                          <a:spcPts val="0"/>
                        </a:spcAft>
                        <a:tabLst>
                          <a:tab pos="586740" algn="l"/>
                        </a:tabLst>
                      </a:pPr>
                      <a:r>
                        <a:rPr lang="de-DE" sz="800">
                          <a:effectLst/>
                        </a:rPr>
                        <a:t>Andre &amp; 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08"/>
                  </a:ext>
                </a:extLst>
              </a:tr>
              <a:tr h="187401">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9"/>
                  </a:ext>
                </a:extLst>
              </a:tr>
              <a:tr h="305740">
                <a:tc>
                  <a:txBody>
                    <a:bodyPr/>
                    <a:lstStyle/>
                    <a:p>
                      <a:pPr algn="l">
                        <a:spcAft>
                          <a:spcPts val="0"/>
                        </a:spcAft>
                      </a:pPr>
                      <a:r>
                        <a:rPr lang="de-DE" sz="800" dirty="0">
                          <a:effectLst/>
                        </a:rPr>
                        <a:t>	Animationen Erstellen </a:t>
                      </a:r>
                      <a:r>
                        <a:rPr lang="de-DE" sz="800" dirty="0" smtClean="0">
                          <a:effectLst/>
                        </a:rPr>
                        <a:t>und </a:t>
                      </a:r>
                      <a:r>
                        <a:rPr lang="de-DE" sz="800" dirty="0">
                          <a:effectLst/>
                        </a:rPr>
                        <a:t>Integrieren</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0"/>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11"/>
                  </a:ext>
                </a:extLst>
              </a:tr>
              <a:tr h="152870">
                <a:tc>
                  <a:txBody>
                    <a:bodyPr/>
                    <a:lstStyle/>
                    <a:p>
                      <a:pPr algn="l">
                        <a:spcAft>
                          <a:spcPts val="0"/>
                        </a:spcAft>
                      </a:pPr>
                      <a:r>
                        <a:rPr lang="de-DE" sz="800">
                          <a:effectLst/>
                        </a:rPr>
                        <a:t>	Abenteuerkarte 3D Erstellen</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2"/>
                  </a:ext>
                </a:extLst>
              </a:tr>
              <a:tr h="152870">
                <a:tc>
                  <a:txBody>
                    <a:bodyPr/>
                    <a:lstStyle/>
                    <a:p>
                      <a:pPr algn="l">
                        <a:spcAft>
                          <a:spcPts val="0"/>
                        </a:spcAft>
                      </a:pPr>
                      <a:r>
                        <a:rPr lang="de-DE" sz="800" dirty="0">
                          <a:effectLst/>
                        </a:rPr>
                        <a:t>	Abenteuerkarte 3D Integration</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a:effectLst/>
                        </a:rPr>
                        <a:t>Andre &amp; 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3"/>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14"/>
                  </a:ext>
                </a:extLst>
              </a:tr>
              <a:tr h="152870">
                <a:tc>
                  <a:txBody>
                    <a:bodyPr/>
                    <a:lstStyle/>
                    <a:p>
                      <a:pPr algn="l">
                        <a:spcAft>
                          <a:spcPts val="0"/>
                        </a:spcAft>
                      </a:pPr>
                      <a:r>
                        <a:rPr lang="de-DE" sz="800" dirty="0">
                          <a:effectLst/>
                        </a:rPr>
                        <a:t>Python:</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a:effectLst/>
                        </a:rPr>
                        <a:t> </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5"/>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16"/>
                  </a:ext>
                </a:extLst>
              </a:tr>
              <a:tr h="152870">
                <a:tc>
                  <a:txBody>
                    <a:bodyPr/>
                    <a:lstStyle/>
                    <a:p>
                      <a:pPr algn="l">
                        <a:spcAft>
                          <a:spcPts val="0"/>
                        </a:spcAft>
                      </a:pPr>
                      <a:r>
                        <a:rPr lang="de-DE" sz="800">
                          <a:effectLst/>
                        </a:rPr>
                        <a:t>	Ausrüstungssystem</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dirty="0">
                          <a:effectLst/>
                        </a:rPr>
                        <a:t>Jan</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17"/>
                  </a:ext>
                </a:extLst>
              </a:tr>
              <a:tr h="305740">
                <a:tc>
                  <a:txBody>
                    <a:bodyPr/>
                    <a:lstStyle/>
                    <a:p>
                      <a:pPr algn="l">
                        <a:spcAft>
                          <a:spcPts val="0"/>
                        </a:spcAft>
                      </a:pPr>
                      <a:r>
                        <a:rPr lang="de-DE" sz="800">
                          <a:effectLst/>
                        </a:rPr>
                        <a:t>	Erweiterung: Spielfelderstellung mit Variablen Größen </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8"/>
                  </a:ext>
                </a:extLst>
              </a:tr>
              <a:tr h="152870">
                <a:tc>
                  <a:txBody>
                    <a:bodyPr/>
                    <a:lstStyle/>
                    <a:p>
                      <a:pPr algn="l">
                        <a:spcAft>
                          <a:spcPts val="0"/>
                        </a:spcAft>
                      </a:pPr>
                      <a:r>
                        <a:rPr lang="de-DE" sz="800">
                          <a:effectLst/>
                        </a:rPr>
                        <a:t>	Level System</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9"/>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0"/>
                  </a:ext>
                </a:extLst>
              </a:tr>
              <a:tr h="152870">
                <a:tc>
                  <a:txBody>
                    <a:bodyPr/>
                    <a:lstStyle/>
                    <a:p>
                      <a:pPr algn="l">
                        <a:spcAft>
                          <a:spcPts val="0"/>
                        </a:spcAft>
                      </a:pPr>
                      <a:r>
                        <a:rPr lang="de-DE" sz="800" dirty="0">
                          <a:effectLst/>
                        </a:rPr>
                        <a:t>	Soundregler Integration</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a:effectLst/>
                        </a:rPr>
                        <a:t>Jan &amp; Andre</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21"/>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2"/>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3"/>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4"/>
                  </a:ext>
                </a:extLst>
              </a:tr>
              <a:tr h="152870">
                <a:tc>
                  <a:txBody>
                    <a:bodyPr/>
                    <a:lstStyle/>
                    <a:p>
                      <a:pPr algn="l">
                        <a:spcAft>
                          <a:spcPts val="0"/>
                        </a:spcAft>
                      </a:pPr>
                      <a:r>
                        <a:rPr lang="de-DE" sz="800" dirty="0">
                          <a:effectLst/>
                        </a:rPr>
                        <a:t>Bug Behebung</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dirty="0">
                          <a:effectLst/>
                        </a:rPr>
                        <a:t>Andre &amp; Jan</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5"/>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6"/>
                  </a:ext>
                </a:extLst>
              </a:tr>
              <a:tr h="152870">
                <a:tc>
                  <a:txBody>
                    <a:bodyPr/>
                    <a:lstStyle/>
                    <a:p>
                      <a:pPr algn="l">
                        <a:spcAft>
                          <a:spcPts val="0"/>
                        </a:spcAft>
                      </a:pPr>
                      <a:endParaRPr lang="de-DE" sz="90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7"/>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8"/>
                  </a:ext>
                </a:extLst>
              </a:tr>
              <a:tr h="152870">
                <a:tc>
                  <a:txBody>
                    <a:bodyPr/>
                    <a:lstStyle/>
                    <a:p>
                      <a:pPr algn="l">
                        <a:spcAft>
                          <a:spcPts val="0"/>
                        </a:spcAft>
                      </a:pPr>
                      <a:endParaRPr lang="de-DE" sz="900">
                        <a:effectLst/>
                        <a:latin typeface="Calibri"/>
                        <a:ea typeface="Calibri"/>
                        <a:cs typeface="Times New Roman"/>
                      </a:endParaRPr>
                    </a:p>
                  </a:txBody>
                  <a:tcPr marL="55626" marR="55626" marT="0" marB="0"/>
                </a:tc>
                <a:tc>
                  <a:txBody>
                    <a:bodyPr/>
                    <a:lstStyle/>
                    <a:p>
                      <a:pPr algn="l">
                        <a:spcAft>
                          <a:spcPts val="0"/>
                        </a:spcAft>
                      </a:pP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29"/>
                  </a:ext>
                </a:extLst>
              </a:tr>
              <a:tr h="152870">
                <a:tc>
                  <a:txBody>
                    <a:bodyPr/>
                    <a:lstStyle/>
                    <a:p>
                      <a:pPr algn="l">
                        <a:spcAft>
                          <a:spcPts val="0"/>
                        </a:spcAft>
                      </a:pPr>
                      <a:endParaRPr lang="de-DE" sz="900" dirty="0">
                        <a:effectLst/>
                        <a:latin typeface="Calibri"/>
                        <a:ea typeface="Calibri"/>
                        <a:cs typeface="Times New Roman"/>
                      </a:endParaRPr>
                    </a:p>
                  </a:txBody>
                  <a:tcPr marL="55626" marR="55626" marT="0" marB="0"/>
                </a:tc>
                <a:tc>
                  <a:txBody>
                    <a:bodyPr/>
                    <a:lstStyle/>
                    <a:p>
                      <a:pPr algn="l">
                        <a:spcAft>
                          <a:spcPts val="0"/>
                        </a:spcAft>
                      </a:pP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30"/>
                  </a:ext>
                </a:extLst>
              </a:tr>
            </a:tbl>
          </a:graphicData>
        </a:graphic>
      </p:graphicFrame>
      <p:pic>
        <p:nvPicPr>
          <p:cNvPr id="5" name="Picture 4" descr="D:\Eigene Dokumente\Documents\Schule\Informatik\Präsi\Mines3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 xmlns:a16="http://schemas.microsoft.com/office/drawing/2014/main" id="{2195568F-7564-4181-B467-F06372666B5F}"/>
              </a:ext>
            </a:extLst>
          </p:cNvPr>
          <p:cNvSpPr txBox="1"/>
          <p:nvPr/>
        </p:nvSpPr>
        <p:spPr>
          <a:xfrm>
            <a:off x="1754371" y="499730"/>
            <a:ext cx="3809376" cy="523220"/>
          </a:xfrm>
          <a:prstGeom prst="rect">
            <a:avLst/>
          </a:prstGeom>
          <a:noFill/>
        </p:spPr>
        <p:txBody>
          <a:bodyPr wrap="none" rtlCol="0">
            <a:spAutoFit/>
          </a:bodyPr>
          <a:lstStyle/>
          <a:p>
            <a:r>
              <a:rPr lang="de-DE" sz="2800" dirty="0"/>
              <a:t>Selbstkritik/ Erfahrungen</a:t>
            </a:r>
          </a:p>
        </p:txBody>
      </p:sp>
      <p:pic>
        <p:nvPicPr>
          <p:cNvPr id="13"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0090" y="2579937"/>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6295" y="5511662"/>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6505" y="2657131"/>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6505" y="3004769"/>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3" y="3463851"/>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2" y="3601634"/>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1" y="4198869"/>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0" y="4358628"/>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09" y="4659468"/>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08" y="4975156"/>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3" y="5576765"/>
            <a:ext cx="137783" cy="13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66634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Das Programm</a:t>
            </a:r>
          </a:p>
        </p:txBody>
      </p:sp>
      <p:sp>
        <p:nvSpPr>
          <p:cNvPr id="3" name="Inhaltsplatzhalter 2"/>
          <p:cNvSpPr>
            <a:spLocks noGrp="1"/>
          </p:cNvSpPr>
          <p:nvPr>
            <p:ph idx="1"/>
          </p:nvPr>
        </p:nvSpPr>
        <p:spPr/>
        <p:txBody>
          <a:bodyPr/>
          <a:lstStyle/>
          <a:p>
            <a:r>
              <a:rPr lang="de-DE" dirty="0" smtClean="0"/>
              <a:t>In Blender erstellt</a:t>
            </a:r>
          </a:p>
          <a:p>
            <a:pPr lvl="1"/>
            <a:r>
              <a:rPr lang="de-DE" dirty="0" smtClean="0"/>
              <a:t>Welt als Blender Datei</a:t>
            </a:r>
          </a:p>
          <a:p>
            <a:pPr lvl="1"/>
            <a:r>
              <a:rPr lang="de-DE" dirty="0" smtClean="0"/>
              <a:t>Algorithmen als Python- Skripte</a:t>
            </a:r>
          </a:p>
          <a:p>
            <a:r>
              <a:rPr lang="de-DE" dirty="0" smtClean="0"/>
              <a:t>Lässt sich als „</a:t>
            </a:r>
            <a:r>
              <a:rPr lang="de-DE" i="1" dirty="0" err="1" smtClean="0"/>
              <a:t>executable</a:t>
            </a:r>
            <a:r>
              <a:rPr lang="de-DE" i="1" dirty="0" smtClean="0"/>
              <a:t>“ </a:t>
            </a:r>
            <a:r>
              <a:rPr lang="de-DE" dirty="0" smtClean="0"/>
              <a:t>exportieren</a:t>
            </a:r>
          </a:p>
          <a:p>
            <a:endParaRPr lang="de-DE" dirty="0"/>
          </a:p>
        </p:txBody>
      </p:sp>
      <p:pic>
        <p:nvPicPr>
          <p:cNvPr id="7" name="Picture 4" descr="D:\Eigene Dokumente\Documents\Schule\Informatik\Präsi\Mines3D(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spTree>
    <p:extLst>
      <p:ext uri="{BB962C8B-B14F-4D97-AF65-F5344CB8AC3E}">
        <p14:creationId xmlns:p14="http://schemas.microsoft.com/office/powerpoint/2010/main" val="348853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Steuerung</a:t>
            </a:r>
            <a:endParaRPr lang="de-DE" dirty="0"/>
          </a:p>
        </p:txBody>
      </p:sp>
      <p:sp>
        <p:nvSpPr>
          <p:cNvPr id="3" name="Inhaltsplatzhalter 2"/>
          <p:cNvSpPr>
            <a:spLocks noGrp="1"/>
          </p:cNvSpPr>
          <p:nvPr>
            <p:ph idx="1"/>
          </p:nvPr>
        </p:nvSpPr>
        <p:spPr/>
        <p:txBody>
          <a:bodyPr/>
          <a:lstStyle/>
          <a:p>
            <a:r>
              <a:rPr lang="de-DE" dirty="0"/>
              <a:t>Steuerbar mit:</a:t>
            </a:r>
          </a:p>
          <a:p>
            <a:endParaRPr lang="de-DE" dirty="0"/>
          </a:p>
          <a:p>
            <a:endParaRPr lang="de-DE" dirty="0"/>
          </a:p>
          <a:p>
            <a:r>
              <a:rPr lang="de-DE" dirty="0"/>
              <a:t>Platten aufdecken: </a:t>
            </a:r>
          </a:p>
          <a:p>
            <a:endParaRPr lang="de-DE" dirty="0"/>
          </a:p>
          <a:p>
            <a:r>
              <a:rPr lang="de-DE" dirty="0"/>
              <a:t>Hüpfen: </a:t>
            </a:r>
          </a:p>
        </p:txBody>
      </p:sp>
      <p:pic>
        <p:nvPicPr>
          <p:cNvPr id="1027" name="Picture 3" descr="D:\Eigene Dokumente\Downloads\16705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120" y="1512605"/>
            <a:ext cx="2156236" cy="140005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Eigene Dokumente\Downloads\Key_space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077" y="4182612"/>
            <a:ext cx="2382322" cy="13416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igene Dokumente\Downloads\capital-letter-e-key-icon-11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243" y="3238622"/>
            <a:ext cx="943990" cy="9439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Eigene Dokumente\Documents\Schule\Informatik\Präsi\Mines3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spTree>
    <p:extLst>
      <p:ext uri="{BB962C8B-B14F-4D97-AF65-F5344CB8AC3E}">
        <p14:creationId xmlns:p14="http://schemas.microsoft.com/office/powerpoint/2010/main" val="344508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fade">
                                      <p:cBhvr>
                                        <p:cTn id="18" dur="500"/>
                                        <p:tgtEl>
                                          <p:spTgt spid="10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5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31"/>
                                        </p:tgtEl>
                                        <p:attrNameLst>
                                          <p:attrName>style.visibility</p:attrName>
                                        </p:attrNameLst>
                                      </p:cBhvr>
                                      <p:to>
                                        <p:strVal val="visible"/>
                                      </p:to>
                                    </p:set>
                                    <p:animEffect transition="in" filter="fade">
                                      <p:cBhvr>
                                        <p:cTn id="26"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Blender</a:t>
            </a:r>
            <a:endParaRPr lang="de-DE" dirty="0"/>
          </a:p>
        </p:txBody>
      </p:sp>
      <p:sp>
        <p:nvSpPr>
          <p:cNvPr id="3" name="Inhaltsplatzhalter 2"/>
          <p:cNvSpPr>
            <a:spLocks noGrp="1"/>
          </p:cNvSpPr>
          <p:nvPr>
            <p:ph idx="1"/>
          </p:nvPr>
        </p:nvSpPr>
        <p:spPr/>
        <p:txBody>
          <a:bodyPr/>
          <a:lstStyle/>
          <a:p>
            <a:endParaRPr lang="de-DE" dirty="0"/>
          </a:p>
        </p:txBody>
      </p:sp>
      <p:pic>
        <p:nvPicPr>
          <p:cNvPr id="4" name="Picture 4" descr="D:\Eigene Dokumente\Documents\Schule\Informatik\Präsi\Mines3D(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 t="1771" r="40128" b="23425"/>
          <a:stretch/>
        </p:blipFill>
        <p:spPr bwMode="auto">
          <a:xfrm>
            <a:off x="-165099" y="-42740"/>
            <a:ext cx="12484100" cy="6996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69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Mines3D</a:t>
            </a:r>
          </a:p>
        </p:txBody>
      </p:sp>
      <p:sp>
        <p:nvSpPr>
          <p:cNvPr id="3" name="Untertitel 2"/>
          <p:cNvSpPr>
            <a:spLocks noGrp="1"/>
          </p:cNvSpPr>
          <p:nvPr>
            <p:ph type="subTitle" idx="1"/>
          </p:nvPr>
        </p:nvSpPr>
        <p:spPr/>
        <p:txBody>
          <a:bodyPr/>
          <a:lstStyle/>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93552" y="1752441"/>
            <a:ext cx="3424237" cy="342423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pic>
        <p:nvPicPr>
          <p:cNvPr id="1028" name="Picture 4" descr="D:\Eigene Dokumente\Documents\Schule\Informatik\Präsi\Mines3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817548"/>
      </p:ext>
    </p:extLst>
  </p:cSld>
  <p:clrMapOvr>
    <a:masterClrMapping/>
  </p:clrMapOvr>
  <mc:AlternateContent xmlns:mc="http://schemas.openxmlformats.org/markup-compatibility/2006" xmlns:p14="http://schemas.microsoft.com/office/powerpoint/2010/main">
    <mc:Choice Requires="p14">
      <p:transition spd="med" advTm="5000">
        <p14:reveal/>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ipe(down)">
                                      <p:cBhvr>
                                        <p:cTn id="11" dur="2000"/>
                                        <p:tgtEl>
                                          <p:spTgt spid="1026"/>
                                        </p:tgtEl>
                                      </p:cBhvr>
                                    </p:animEffect>
                                  </p:childTnLst>
                                </p:cTn>
                              </p:par>
                              <p:par>
                                <p:cTn id="12" presetID="22" presetClass="exit" presetSubtype="4" fill="hold" nodeType="withEffect">
                                  <p:stCondLst>
                                    <p:cond delay="1800"/>
                                  </p:stCondLst>
                                  <p:childTnLst>
                                    <p:animEffect transition="out" filter="wipe(down)">
                                      <p:cBhvr>
                                        <p:cTn id="13" dur="2000"/>
                                        <p:tgtEl>
                                          <p:spTgt spid="1026"/>
                                        </p:tgtEl>
                                      </p:cBhvr>
                                    </p:animEffect>
                                    <p:set>
                                      <p:cBhvr>
                                        <p:cTn id="14" dur="1" fill="hold">
                                          <p:stCondLst>
                                            <p:cond delay="1999"/>
                                          </p:stCondLst>
                                        </p:cTn>
                                        <p:tgtEl>
                                          <p:spTgt spid="1026"/>
                                        </p:tgtEl>
                                        <p:attrNameLst>
                                          <p:attrName>style.visibility</p:attrName>
                                        </p:attrNameLst>
                                      </p:cBhvr>
                                      <p:to>
                                        <p:strVal val="hidden"/>
                                      </p:to>
                                    </p:set>
                                  </p:childTnLst>
                                </p:cTn>
                              </p:par>
                              <p:par>
                                <p:cTn id="15" presetID="22" presetClass="entr" presetSubtype="4" fill="hold" grpId="0" nodeType="withEffect">
                                  <p:stCondLst>
                                    <p:cond delay="270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Mines3D</a:t>
            </a:r>
          </a:p>
        </p:txBody>
      </p:sp>
      <p:sp>
        <p:nvSpPr>
          <p:cNvPr id="3" name="Untertitel 2"/>
          <p:cNvSpPr>
            <a:spLocks noGrp="1"/>
          </p:cNvSpPr>
          <p:nvPr>
            <p:ph type="subTitle" idx="1"/>
          </p:nvPr>
        </p:nvSpPr>
        <p:spPr/>
        <p:txBody>
          <a:bodyPr/>
          <a:lstStyle/>
          <a:p>
            <a:r>
              <a:rPr lang="de-DE" dirty="0"/>
              <a:t>Von Andre, Cedric und Jan</a:t>
            </a:r>
          </a:p>
        </p:txBody>
      </p:sp>
      <p:sp>
        <p:nvSpPr>
          <p:cNvPr id="4" name="Textfeld 3"/>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pic>
        <p:nvPicPr>
          <p:cNvPr id="5" name="Picture 4" descr="D:\Eigene Dokumente\Documents\Schule\Informatik\Präsi\Mines3D(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49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Gliederung</a:t>
            </a:r>
          </a:p>
        </p:txBody>
      </p:sp>
      <p:sp>
        <p:nvSpPr>
          <p:cNvPr id="3" name="Inhaltsplatzhalter 2"/>
          <p:cNvSpPr>
            <a:spLocks noGrp="1"/>
          </p:cNvSpPr>
          <p:nvPr>
            <p:ph idx="1"/>
          </p:nvPr>
        </p:nvSpPr>
        <p:spPr>
          <a:xfrm>
            <a:off x="1219201" y="1701796"/>
            <a:ext cx="10363200" cy="4946653"/>
          </a:xfrm>
        </p:spPr>
        <p:txBody>
          <a:bodyPr/>
          <a:lstStyle/>
          <a:p>
            <a:r>
              <a:rPr lang="de-DE" dirty="0"/>
              <a:t>Unsere Idee</a:t>
            </a:r>
          </a:p>
          <a:p>
            <a:r>
              <a:rPr lang="de-DE" dirty="0"/>
              <a:t>Ziele</a:t>
            </a:r>
          </a:p>
          <a:p>
            <a:r>
              <a:rPr lang="de-DE" dirty="0"/>
              <a:t>Arbeitsaufteilung</a:t>
            </a:r>
          </a:p>
          <a:p>
            <a:pPr lvl="1"/>
            <a:r>
              <a:rPr lang="de-DE" dirty="0"/>
              <a:t>Themen</a:t>
            </a:r>
          </a:p>
          <a:p>
            <a:pPr lvl="1"/>
            <a:r>
              <a:rPr lang="de-DE" dirty="0"/>
              <a:t>Personen</a:t>
            </a:r>
          </a:p>
          <a:p>
            <a:r>
              <a:rPr lang="de-DE" dirty="0"/>
              <a:t>Selbstkritik/ Erfahrungen</a:t>
            </a:r>
          </a:p>
          <a:p>
            <a:r>
              <a:rPr lang="de-DE" dirty="0"/>
              <a:t>Das </a:t>
            </a:r>
            <a:r>
              <a:rPr lang="de-DE" dirty="0" smtClean="0"/>
              <a:t>Programm</a:t>
            </a:r>
          </a:p>
          <a:p>
            <a:r>
              <a:rPr lang="de-DE" dirty="0" smtClean="0"/>
              <a:t>Die Steuerung</a:t>
            </a:r>
            <a:endParaRPr lang="de-DE" dirty="0"/>
          </a:p>
          <a:p>
            <a:endParaRPr lang="de-DE" dirty="0"/>
          </a:p>
        </p:txBody>
      </p:sp>
      <p:sp>
        <p:nvSpPr>
          <p:cNvPr id="4" name="Textfeld 3"/>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pic>
        <p:nvPicPr>
          <p:cNvPr id="5" name="Picture 4" descr="D:\Eigene Dokumente\Documents\Schule\Informatik\Präsi\Mines3D(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33525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Unsere Idee</a:t>
            </a:r>
          </a:p>
        </p:txBody>
      </p:sp>
      <p:sp>
        <p:nvSpPr>
          <p:cNvPr id="3" name="Inhaltsplatzhalter 2"/>
          <p:cNvSpPr>
            <a:spLocks noGrp="1"/>
          </p:cNvSpPr>
          <p:nvPr>
            <p:ph idx="1"/>
          </p:nvPr>
        </p:nvSpPr>
        <p:spPr/>
        <p:txBody>
          <a:bodyPr/>
          <a:lstStyle/>
          <a:p>
            <a:r>
              <a:rPr lang="de-DE" dirty="0"/>
              <a:t>Ein klassisches Spiel „</a:t>
            </a:r>
            <a:r>
              <a:rPr lang="de-DE" dirty="0" smtClean="0"/>
              <a:t>neu erfinden</a:t>
            </a:r>
            <a:r>
              <a:rPr lang="de-DE" dirty="0"/>
              <a:t>“</a:t>
            </a:r>
          </a:p>
          <a:p>
            <a:pPr lvl="1"/>
            <a:r>
              <a:rPr lang="de-DE" dirty="0">
                <a:hlinkClick r:id="rId3" action="ppaction://program"/>
              </a:rPr>
              <a:t>Minesweeper</a:t>
            </a:r>
            <a:endParaRPr lang="de-DE" dirty="0"/>
          </a:p>
          <a:p>
            <a:pPr lvl="1"/>
            <a:r>
              <a:rPr lang="de-DE" dirty="0"/>
              <a:t>Mit Erweiterungen</a:t>
            </a:r>
          </a:p>
          <a:p>
            <a:r>
              <a:rPr lang="de-DE" dirty="0"/>
              <a:t>Zu einem „Third-Person“ – Spiel </a:t>
            </a:r>
            <a:r>
              <a:rPr lang="de-DE" dirty="0" smtClean="0"/>
              <a:t>umwandeln</a:t>
            </a:r>
          </a:p>
          <a:p>
            <a:r>
              <a:rPr lang="de-DE" dirty="0" smtClean="0"/>
              <a:t>Neue Gegenstände hinzufügen</a:t>
            </a:r>
          </a:p>
          <a:p>
            <a:r>
              <a:rPr lang="de-DE" dirty="0" smtClean="0"/>
              <a:t>Neuer Modus</a:t>
            </a:r>
            <a:endParaRPr lang="de-DE" dirty="0"/>
          </a:p>
        </p:txBody>
      </p:sp>
      <p:sp>
        <p:nvSpPr>
          <p:cNvPr id="4" name="Textfeld 3"/>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pic>
        <p:nvPicPr>
          <p:cNvPr id="5" name="Picture 4" descr="D:\Eigene Dokumente\Documents\Schule\Informatik\Präsi\Mines3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47963" t="23335" r="34203" b="57928"/>
          <a:stretch/>
        </p:blipFill>
        <p:spPr bwMode="auto">
          <a:xfrm>
            <a:off x="7990703" y="922514"/>
            <a:ext cx="2993528" cy="1768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632532"/>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1000"/>
                                        <p:tgtEl>
                                          <p:spTgt spid="102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Ziele</a:t>
            </a:r>
          </a:p>
        </p:txBody>
      </p:sp>
      <p:sp>
        <p:nvSpPr>
          <p:cNvPr id="3" name="Inhaltsplatzhalter 2"/>
          <p:cNvSpPr>
            <a:spLocks noGrp="1"/>
          </p:cNvSpPr>
          <p:nvPr>
            <p:ph idx="1"/>
          </p:nvPr>
        </p:nvSpPr>
        <p:spPr/>
        <p:txBody>
          <a:bodyPr/>
          <a:lstStyle/>
          <a:p>
            <a:r>
              <a:rPr lang="de-DE" dirty="0"/>
              <a:t>Ohne zusätzliche Installation startbar</a:t>
            </a:r>
          </a:p>
          <a:p>
            <a:r>
              <a:rPr lang="de-DE" dirty="0"/>
              <a:t>Leicht zu verstehen</a:t>
            </a:r>
          </a:p>
          <a:p>
            <a:r>
              <a:rPr lang="de-DE" dirty="0"/>
              <a:t>Prinzip wie beim </a:t>
            </a:r>
            <a:r>
              <a:rPr lang="de-DE" dirty="0" smtClean="0"/>
              <a:t>klassischen </a:t>
            </a:r>
            <a:r>
              <a:rPr lang="de-DE" dirty="0"/>
              <a:t>Minesweeper</a:t>
            </a:r>
          </a:p>
          <a:p>
            <a:r>
              <a:rPr lang="de-DE" dirty="0" smtClean="0"/>
              <a:t>Spezialgegenstände</a:t>
            </a:r>
          </a:p>
          <a:p>
            <a:endParaRPr lang="de-DE" dirty="0"/>
          </a:p>
        </p:txBody>
      </p:sp>
      <p:pic>
        <p:nvPicPr>
          <p:cNvPr id="4" name="Picture 4" descr="D:\Eigene Dokumente\Documents\Schule\Informatik\Präsi\Mines3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spTree>
    <p:extLst>
      <p:ext uri="{BB962C8B-B14F-4D97-AF65-F5344CB8AC3E}">
        <p14:creationId xmlns:p14="http://schemas.microsoft.com/office/powerpoint/2010/main" val="15450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Arbeitsaufteilung - Themen</a:t>
            </a:r>
          </a:p>
        </p:txBody>
      </p:sp>
      <p:sp>
        <p:nvSpPr>
          <p:cNvPr id="3" name="Inhaltsplatzhalter 2"/>
          <p:cNvSpPr>
            <a:spLocks noGrp="1"/>
          </p:cNvSpPr>
          <p:nvPr>
            <p:ph idx="1"/>
          </p:nvPr>
        </p:nvSpPr>
        <p:spPr/>
        <p:txBody>
          <a:bodyPr>
            <a:normAutofit/>
          </a:bodyPr>
          <a:lstStyle/>
          <a:p>
            <a:r>
              <a:rPr lang="de-DE" sz="3200" dirty="0"/>
              <a:t>Planung und Zeiteinteilung</a:t>
            </a:r>
          </a:p>
          <a:p>
            <a:pPr lvl="1"/>
            <a:r>
              <a:rPr lang="de-DE" sz="2800" dirty="0"/>
              <a:t>Game- Engine zur Verwirklichung</a:t>
            </a:r>
          </a:p>
          <a:p>
            <a:pPr lvl="2"/>
            <a:r>
              <a:rPr lang="de-DE" sz="2400" dirty="0"/>
              <a:t>Blender</a:t>
            </a:r>
          </a:p>
          <a:p>
            <a:pPr lvl="3"/>
            <a:r>
              <a:rPr lang="de-DE" sz="2400" dirty="0"/>
              <a:t>Welt bauen</a:t>
            </a:r>
          </a:p>
          <a:p>
            <a:pPr lvl="3"/>
            <a:r>
              <a:rPr lang="de-DE" sz="2400" dirty="0"/>
              <a:t>Texturieren</a:t>
            </a:r>
          </a:p>
          <a:p>
            <a:pPr lvl="2"/>
            <a:r>
              <a:rPr lang="de-DE" sz="2400" dirty="0"/>
              <a:t>Algorithmus </a:t>
            </a:r>
            <a:r>
              <a:rPr lang="de-DE" sz="2400" dirty="0" smtClean="0"/>
              <a:t>programmieren </a:t>
            </a:r>
            <a:endParaRPr lang="de-DE" sz="2400" dirty="0"/>
          </a:p>
          <a:p>
            <a:pPr lvl="1"/>
            <a:r>
              <a:rPr lang="de-DE" sz="2800" dirty="0"/>
              <a:t>Dokumentation</a:t>
            </a:r>
          </a:p>
        </p:txBody>
      </p:sp>
      <p:pic>
        <p:nvPicPr>
          <p:cNvPr id="5" name="Picture 4" descr="D:\Eigene Dokumente\Documents\Schule\Informatik\Präsi\Mines3D(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spTree>
    <p:extLst>
      <p:ext uri="{BB962C8B-B14F-4D97-AF65-F5344CB8AC3E}">
        <p14:creationId xmlns:p14="http://schemas.microsoft.com/office/powerpoint/2010/main" val="381563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Arbeitsaufteilung - Personen</a:t>
            </a:r>
          </a:p>
        </p:txBody>
      </p:sp>
      <p:sp>
        <p:nvSpPr>
          <p:cNvPr id="3" name="Inhaltsplatzhalter 2"/>
          <p:cNvSpPr>
            <a:spLocks noGrp="1"/>
          </p:cNvSpPr>
          <p:nvPr>
            <p:ph idx="1"/>
          </p:nvPr>
        </p:nvSpPr>
        <p:spPr/>
        <p:txBody>
          <a:bodyPr/>
          <a:lstStyle/>
          <a:p>
            <a:r>
              <a:rPr lang="de-DE" dirty="0"/>
              <a:t>Jeder hat eigene Stärken/ </a:t>
            </a:r>
            <a:r>
              <a:rPr lang="de-DE" dirty="0" smtClean="0"/>
              <a:t>Fähigkeiten</a:t>
            </a:r>
          </a:p>
          <a:p>
            <a:pPr lvl="1"/>
            <a:r>
              <a:rPr lang="de-DE" dirty="0" smtClean="0"/>
              <a:t>Programmieren: Jan</a:t>
            </a:r>
          </a:p>
          <a:p>
            <a:pPr lvl="1"/>
            <a:r>
              <a:rPr lang="de-DE" dirty="0" smtClean="0"/>
              <a:t>Blender: Andre</a:t>
            </a:r>
          </a:p>
          <a:p>
            <a:pPr lvl="1"/>
            <a:r>
              <a:rPr lang="de-DE" dirty="0" smtClean="0"/>
              <a:t>Design und Dokumentation: Cedric</a:t>
            </a:r>
          </a:p>
          <a:p>
            <a:pPr lvl="1"/>
            <a:endParaRPr lang="de-DE" dirty="0" smtClean="0"/>
          </a:p>
        </p:txBody>
      </p:sp>
      <p:sp>
        <p:nvSpPr>
          <p:cNvPr id="4" name="Textfeld 3"/>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pic>
        <p:nvPicPr>
          <p:cNvPr id="6" name="Picture 4" descr="D:\Eigene Dokumente\Documents\Schule\Informatik\Präsi\Mines3D(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5708" y="1700213"/>
            <a:ext cx="3545968" cy="2484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descr="D:\Eigene Dokumente\Desktop\usb\Unbenan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5708" y="1523999"/>
            <a:ext cx="3277793" cy="327779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85974" y="3604284"/>
            <a:ext cx="6511925" cy="2908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563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xit" presetSubtype="0" fill="hold" nodeType="withEffect">
                                  <p:stCondLst>
                                    <p:cond delay="0"/>
                                  </p:stCondLst>
                                  <p:childTnLst>
                                    <p:animEffect transition="out" filter="fade">
                                      <p:cBhvr>
                                        <p:cTn id="22" dur="500"/>
                                        <p:tgtEl>
                                          <p:spTgt spid="2050"/>
                                        </p:tgtEl>
                                      </p:cBhvr>
                                    </p:animEffect>
                                    <p:set>
                                      <p:cBhvr>
                                        <p:cTn id="23" dur="1" fill="hold">
                                          <p:stCondLst>
                                            <p:cond delay="499"/>
                                          </p:stCondLst>
                                        </p:cTn>
                                        <p:tgtEl>
                                          <p:spTgt spid="2050"/>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051"/>
                                        </p:tgtEl>
                                        <p:attrNameLst>
                                          <p:attrName>style.visibility</p:attrName>
                                        </p:attrNameLst>
                                      </p:cBhvr>
                                      <p:to>
                                        <p:strVal val="visible"/>
                                      </p:to>
                                    </p:set>
                                    <p:animEffect transition="in" filter="fade">
                                      <p:cBhvr>
                                        <p:cTn id="26" dur="500"/>
                                        <p:tgtEl>
                                          <p:spTgt spid="20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53"/>
                                        </p:tgtEl>
                                        <p:attrNameLst>
                                          <p:attrName>style.visibility</p:attrName>
                                        </p:attrNameLst>
                                      </p:cBhvr>
                                      <p:to>
                                        <p:strVal val="visible"/>
                                      </p:to>
                                    </p:set>
                                    <p:animEffect transition="in" filter="fade">
                                      <p:cBhvr>
                                        <p:cTn id="34" dur="500"/>
                                        <p:tgtEl>
                                          <p:spTgt spid="2053"/>
                                        </p:tgtEl>
                                      </p:cBhvr>
                                    </p:animEffect>
                                  </p:childTnLst>
                                </p:cTn>
                              </p:par>
                              <p:par>
                                <p:cTn id="35" presetID="10" presetClass="exit" presetSubtype="0" fill="hold" nodeType="withEffect">
                                  <p:stCondLst>
                                    <p:cond delay="0"/>
                                  </p:stCondLst>
                                  <p:childTnLst>
                                    <p:animEffect transition="out" filter="fade">
                                      <p:cBhvr>
                                        <p:cTn id="36" dur="500"/>
                                        <p:tgtEl>
                                          <p:spTgt spid="2051"/>
                                        </p:tgtEl>
                                      </p:cBhvr>
                                    </p:animEffect>
                                    <p:set>
                                      <p:cBhvr>
                                        <p:cTn id="37" dur="1" fill="hold">
                                          <p:stCondLst>
                                            <p:cond delay="499"/>
                                          </p:stCondLst>
                                        </p:cTn>
                                        <p:tgtEl>
                                          <p:spTgt spid="20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rot="16200000">
            <a:off x="-1681010" y="1500158"/>
            <a:ext cx="3629025" cy="400110"/>
          </a:xfrm>
          <a:prstGeom prst="rect">
            <a:avLst/>
          </a:prstGeom>
          <a:noFill/>
        </p:spPr>
        <p:txBody>
          <a:bodyPr wrap="square" rtlCol="0">
            <a:spAutoFit/>
          </a:bodyPr>
          <a:lstStyle/>
          <a:p>
            <a:r>
              <a:rPr lang="de-DE" sz="2000" dirty="0"/>
              <a:t>Mines3D | Andre &amp; Cedric &amp; Jan</a:t>
            </a:r>
          </a:p>
        </p:txBody>
      </p:sp>
      <p:graphicFrame>
        <p:nvGraphicFramePr>
          <p:cNvPr id="6" name="Tabelle 5"/>
          <p:cNvGraphicFramePr>
            <a:graphicFrameLocks noGrp="1"/>
          </p:cNvGraphicFramePr>
          <p:nvPr>
            <p:extLst>
              <p:ext uri="{D42A27DB-BD31-4B8C-83A1-F6EECF244321}">
                <p14:modId xmlns:p14="http://schemas.microsoft.com/office/powerpoint/2010/main" val="1928167793"/>
              </p:ext>
            </p:extLst>
          </p:nvPr>
        </p:nvGraphicFramePr>
        <p:xfrm>
          <a:off x="1754371" y="1084521"/>
          <a:ext cx="9704203" cy="5401732"/>
        </p:xfrm>
        <a:graphic>
          <a:graphicData uri="http://schemas.openxmlformats.org/drawingml/2006/table">
            <a:tbl>
              <a:tblPr firstRow="1" firstCol="1" bandRow="1">
                <a:tableStyleId>{5C22544A-7EE6-4342-B048-85BDC9FD1C3A}</a:tableStyleId>
              </a:tblPr>
              <a:tblGrid>
                <a:gridCol w="5954851">
                  <a:extLst>
                    <a:ext uri="{9D8B030D-6E8A-4147-A177-3AD203B41FA5}">
                      <a16:colId xmlns="" xmlns:a16="http://schemas.microsoft.com/office/drawing/2014/main" val="20000"/>
                    </a:ext>
                  </a:extLst>
                </a:gridCol>
                <a:gridCol w="3749352">
                  <a:extLst>
                    <a:ext uri="{9D8B030D-6E8A-4147-A177-3AD203B41FA5}">
                      <a16:colId xmlns="" xmlns:a16="http://schemas.microsoft.com/office/drawing/2014/main" val="20001"/>
                    </a:ext>
                  </a:extLst>
                </a:gridCol>
              </a:tblGrid>
              <a:tr h="169621">
                <a:tc>
                  <a:txBody>
                    <a:bodyPr/>
                    <a:lstStyle/>
                    <a:p>
                      <a:pPr algn="l">
                        <a:spcAft>
                          <a:spcPts val="0"/>
                        </a:spcAft>
                      </a:pPr>
                      <a:r>
                        <a:rPr lang="de-DE" sz="900" dirty="0">
                          <a:effectLst/>
                        </a:rPr>
                        <a:t>Ereignis</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900">
                          <a:effectLst/>
                        </a:rPr>
                        <a:t>Person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00"/>
                  </a:ext>
                </a:extLst>
              </a:tr>
              <a:tr h="152870">
                <a:tc>
                  <a:txBody>
                    <a:bodyPr/>
                    <a:lstStyle/>
                    <a:p>
                      <a:pPr algn="l">
                        <a:spcAft>
                          <a:spcPts val="0"/>
                        </a:spcAft>
                      </a:pPr>
                      <a:r>
                        <a:rPr lang="de-DE" sz="800" dirty="0">
                          <a:effectLst/>
                        </a:rPr>
                        <a:t>Entscheiden ob HTML mit JS oder mit einer Game-Engine</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dirty="0">
                          <a:effectLst/>
                        </a:rPr>
                        <a:t>Jan,</a:t>
                      </a:r>
                      <a:r>
                        <a:rPr lang="de-DE" sz="800" baseline="0" dirty="0">
                          <a:effectLst/>
                        </a:rPr>
                        <a:t> </a:t>
                      </a:r>
                      <a:r>
                        <a:rPr lang="de-DE" sz="800" dirty="0">
                          <a:effectLst/>
                        </a:rPr>
                        <a:t>Andre &amp; Cedric</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1"/>
                  </a:ext>
                </a:extLst>
              </a:tr>
              <a:tr h="152870">
                <a:tc>
                  <a:txBody>
                    <a:bodyPr/>
                    <a:lstStyle/>
                    <a:p>
                      <a:pPr algn="l">
                        <a:spcAft>
                          <a:spcPts val="0"/>
                        </a:spcAft>
                      </a:pPr>
                      <a:r>
                        <a:rPr lang="de-DE" sz="800" dirty="0">
                          <a:effectLst/>
                        </a:rPr>
                        <a:t>Besprechung: Machbarkeit der Features</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dirty="0">
                          <a:effectLst/>
                        </a:rPr>
                        <a:t>Jan,</a:t>
                      </a:r>
                      <a:r>
                        <a:rPr lang="de-DE" sz="800" baseline="0" dirty="0">
                          <a:effectLst/>
                        </a:rPr>
                        <a:t> </a:t>
                      </a:r>
                      <a:r>
                        <a:rPr lang="de-DE" sz="800" dirty="0">
                          <a:effectLst/>
                        </a:rPr>
                        <a:t>Andre &amp; Cedric</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2"/>
                  </a:ext>
                </a:extLst>
              </a:tr>
              <a:tr h="458610">
                <a:tc>
                  <a:txBody>
                    <a:bodyPr/>
                    <a:lstStyle/>
                    <a:p>
                      <a:pPr algn="l">
                        <a:spcAft>
                          <a:spcPts val="0"/>
                        </a:spcAft>
                      </a:pPr>
                      <a:r>
                        <a:rPr lang="de-DE" sz="800">
                          <a:effectLst/>
                        </a:rPr>
                        <a:t>Blender + Python + GIMP erlernen und vertiefen</a:t>
                      </a:r>
                      <a:endParaRPr lang="de-DE" sz="900">
                        <a:effectLst/>
                        <a:latin typeface="Calibri"/>
                        <a:ea typeface="Calibri"/>
                        <a:cs typeface="Times New Roman"/>
                      </a:endParaRPr>
                    </a:p>
                  </a:txBody>
                  <a:tcPr marL="55626" marR="55626" marT="0" marB="0"/>
                </a:tc>
                <a:tc>
                  <a:txBody>
                    <a:bodyPr/>
                    <a:lstStyle/>
                    <a:p>
                      <a:pPr algn="l">
                        <a:spcAft>
                          <a:spcPts val="0"/>
                        </a:spcAft>
                      </a:pPr>
                      <a:r>
                        <a:rPr lang="en-US" sz="800" dirty="0">
                          <a:effectLst/>
                        </a:rPr>
                        <a:t>Blender: Andre </a:t>
                      </a:r>
                      <a:endParaRPr lang="de-DE" sz="900" dirty="0">
                        <a:effectLst/>
                      </a:endParaRPr>
                    </a:p>
                    <a:p>
                      <a:pPr algn="l">
                        <a:spcAft>
                          <a:spcPts val="0"/>
                        </a:spcAft>
                      </a:pPr>
                      <a:r>
                        <a:rPr lang="en-US" sz="800" dirty="0">
                          <a:effectLst/>
                        </a:rPr>
                        <a:t>Python: Jan</a:t>
                      </a:r>
                      <a:endParaRPr lang="de-DE" sz="900" dirty="0">
                        <a:effectLst/>
                      </a:endParaRPr>
                    </a:p>
                    <a:p>
                      <a:pPr algn="l">
                        <a:spcAft>
                          <a:spcPts val="0"/>
                        </a:spcAft>
                      </a:pPr>
                      <a:r>
                        <a:rPr lang="en-US" sz="800" dirty="0">
                          <a:effectLst/>
                        </a:rPr>
                        <a:t>GIMP: Cedric</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3"/>
                  </a:ext>
                </a:extLst>
              </a:tr>
              <a:tr h="152870">
                <a:tc>
                  <a:txBody>
                    <a:bodyPr/>
                    <a:lstStyle/>
                    <a:p>
                      <a:pPr algn="l">
                        <a:spcAft>
                          <a:spcPts val="0"/>
                        </a:spcAft>
                      </a:pPr>
                      <a:r>
                        <a:rPr lang="de-DE" sz="800" dirty="0">
                          <a:effectLst/>
                        </a:rPr>
                        <a:t>Blender:</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dirty="0">
                          <a:effectLst/>
                        </a:rPr>
                        <a:t> </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4"/>
                  </a:ext>
                </a:extLst>
              </a:tr>
              <a:tr h="152870">
                <a:tc>
                  <a:txBody>
                    <a:bodyPr/>
                    <a:lstStyle/>
                    <a:p>
                      <a:pPr algn="l">
                        <a:spcAft>
                          <a:spcPts val="0"/>
                        </a:spcAft>
                      </a:pPr>
                      <a:r>
                        <a:rPr lang="de-DE" sz="800">
                          <a:effectLst/>
                        </a:rPr>
                        <a:t>	Spielwelt erstellen</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Andre</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05"/>
                  </a:ext>
                </a:extLst>
              </a:tr>
              <a:tr h="152870">
                <a:tc>
                  <a:txBody>
                    <a:bodyPr/>
                    <a:lstStyle/>
                    <a:p>
                      <a:pPr algn="l">
                        <a:spcAft>
                          <a:spcPts val="0"/>
                        </a:spcAft>
                      </a:pPr>
                      <a:r>
                        <a:rPr lang="de-DE" sz="800">
                          <a:effectLst/>
                        </a:rPr>
                        <a:t>	3D Models erstellen</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Andre</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06"/>
                  </a:ext>
                </a:extLst>
              </a:tr>
              <a:tr h="152870">
                <a:tc>
                  <a:txBody>
                    <a:bodyPr/>
                    <a:lstStyle/>
                    <a:p>
                      <a:pPr algn="l">
                        <a:spcAft>
                          <a:spcPts val="0"/>
                        </a:spcAft>
                      </a:pPr>
                      <a:r>
                        <a:rPr lang="de-DE" sz="800">
                          <a:effectLst/>
                        </a:rPr>
                        <a:t>	Kamera Bewegung</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Andre</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07"/>
                  </a:ext>
                </a:extLst>
              </a:tr>
              <a:tr h="152870">
                <a:tc>
                  <a:txBody>
                    <a:bodyPr/>
                    <a:lstStyle/>
                    <a:p>
                      <a:pPr algn="l">
                        <a:spcAft>
                          <a:spcPts val="0"/>
                        </a:spcAft>
                      </a:pPr>
                      <a:r>
                        <a:rPr lang="de-DE" sz="800" dirty="0">
                          <a:effectLst/>
                        </a:rPr>
                        <a:t>	3D Charakter &amp; Animation</a:t>
                      </a:r>
                      <a:endParaRPr lang="de-DE" sz="900" dirty="0">
                        <a:effectLst/>
                        <a:latin typeface="Calibri"/>
                        <a:ea typeface="Calibri"/>
                        <a:cs typeface="Times New Roman"/>
                      </a:endParaRPr>
                    </a:p>
                  </a:txBody>
                  <a:tcPr marL="55626" marR="55626" marT="0" marB="0"/>
                </a:tc>
                <a:tc>
                  <a:txBody>
                    <a:bodyPr/>
                    <a:lstStyle/>
                    <a:p>
                      <a:pPr algn="l">
                        <a:spcAft>
                          <a:spcPts val="0"/>
                        </a:spcAft>
                        <a:tabLst>
                          <a:tab pos="586740" algn="l"/>
                        </a:tabLst>
                      </a:pPr>
                      <a:r>
                        <a:rPr lang="de-DE" sz="800">
                          <a:effectLst/>
                        </a:rPr>
                        <a:t>Andre &amp; 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08"/>
                  </a:ext>
                </a:extLst>
              </a:tr>
              <a:tr h="187401">
                <a:tc>
                  <a:txBody>
                    <a:bodyPr/>
                    <a:lstStyle/>
                    <a:p>
                      <a:pPr algn="l">
                        <a:spcAft>
                          <a:spcPts val="0"/>
                        </a:spcAft>
                      </a:pPr>
                      <a:r>
                        <a:rPr lang="de-DE" sz="800" dirty="0">
                          <a:effectLst/>
                        </a:rPr>
                        <a:t>	Texturieren</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dirty="0">
                          <a:effectLst/>
                        </a:rPr>
                        <a:t>Cedric &amp; Andre</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09"/>
                  </a:ext>
                </a:extLst>
              </a:tr>
              <a:tr h="305740">
                <a:tc>
                  <a:txBody>
                    <a:bodyPr/>
                    <a:lstStyle/>
                    <a:p>
                      <a:pPr algn="l">
                        <a:spcAft>
                          <a:spcPts val="0"/>
                        </a:spcAft>
                      </a:pPr>
                      <a:r>
                        <a:rPr lang="de-DE" sz="800" dirty="0">
                          <a:effectLst/>
                        </a:rPr>
                        <a:t>	Animationen Erstellen </a:t>
                      </a:r>
                      <a:r>
                        <a:rPr lang="de-DE" sz="800" dirty="0" smtClean="0">
                          <a:effectLst/>
                        </a:rPr>
                        <a:t>und </a:t>
                      </a:r>
                      <a:r>
                        <a:rPr lang="de-DE" sz="800" dirty="0">
                          <a:effectLst/>
                        </a:rPr>
                        <a:t>Integrieren</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0"/>
                  </a:ext>
                </a:extLst>
              </a:tr>
              <a:tr h="152870">
                <a:tc>
                  <a:txBody>
                    <a:bodyPr/>
                    <a:lstStyle/>
                    <a:p>
                      <a:pPr algn="l">
                        <a:spcAft>
                          <a:spcPts val="0"/>
                        </a:spcAft>
                      </a:pPr>
                      <a:r>
                        <a:rPr lang="de-DE" sz="800">
                          <a:effectLst/>
                        </a:rPr>
                        <a:t>	Sound Erstellen und Integrieren</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dirty="0">
                          <a:effectLst/>
                        </a:rPr>
                        <a:t>Cedric</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11"/>
                  </a:ext>
                </a:extLst>
              </a:tr>
              <a:tr h="152870">
                <a:tc>
                  <a:txBody>
                    <a:bodyPr/>
                    <a:lstStyle/>
                    <a:p>
                      <a:pPr algn="l">
                        <a:spcAft>
                          <a:spcPts val="0"/>
                        </a:spcAft>
                      </a:pPr>
                      <a:r>
                        <a:rPr lang="de-DE" sz="800">
                          <a:effectLst/>
                        </a:rPr>
                        <a:t>	Abenteuerkarte 3D Erstellen</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2"/>
                  </a:ext>
                </a:extLst>
              </a:tr>
              <a:tr h="152870">
                <a:tc>
                  <a:txBody>
                    <a:bodyPr/>
                    <a:lstStyle/>
                    <a:p>
                      <a:pPr algn="l">
                        <a:spcAft>
                          <a:spcPts val="0"/>
                        </a:spcAft>
                      </a:pPr>
                      <a:r>
                        <a:rPr lang="de-DE" sz="800">
                          <a:effectLst/>
                        </a:rPr>
                        <a:t>	Abenteuerkarte 3D Integration</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Andre &amp; 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3"/>
                  </a:ext>
                </a:extLst>
              </a:tr>
              <a:tr h="152870">
                <a:tc>
                  <a:txBody>
                    <a:bodyPr/>
                    <a:lstStyle/>
                    <a:p>
                      <a:pPr algn="l">
                        <a:spcAft>
                          <a:spcPts val="0"/>
                        </a:spcAft>
                      </a:pPr>
                      <a:r>
                        <a:rPr lang="de-DE" sz="800">
                          <a:effectLst/>
                        </a:rPr>
                        <a:t>	Menü</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Andre &amp; 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4"/>
                  </a:ext>
                </a:extLst>
              </a:tr>
              <a:tr h="152870">
                <a:tc>
                  <a:txBody>
                    <a:bodyPr/>
                    <a:lstStyle/>
                    <a:p>
                      <a:pPr algn="l">
                        <a:spcAft>
                          <a:spcPts val="0"/>
                        </a:spcAft>
                      </a:pPr>
                      <a:r>
                        <a:rPr lang="de-DE" sz="800" dirty="0">
                          <a:effectLst/>
                        </a:rPr>
                        <a:t>Python:</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a:effectLst/>
                        </a:rPr>
                        <a:t> </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5"/>
                  </a:ext>
                </a:extLst>
              </a:tr>
              <a:tr h="152870">
                <a:tc>
                  <a:txBody>
                    <a:bodyPr/>
                    <a:lstStyle/>
                    <a:p>
                      <a:pPr algn="l">
                        <a:spcAft>
                          <a:spcPts val="0"/>
                        </a:spcAft>
                      </a:pPr>
                      <a:r>
                        <a:rPr lang="de-DE" sz="800">
                          <a:effectLst/>
                        </a:rPr>
                        <a:t>	Spielmechanik</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6"/>
                  </a:ext>
                </a:extLst>
              </a:tr>
              <a:tr h="152870">
                <a:tc>
                  <a:txBody>
                    <a:bodyPr/>
                    <a:lstStyle/>
                    <a:p>
                      <a:pPr algn="l">
                        <a:spcAft>
                          <a:spcPts val="0"/>
                        </a:spcAft>
                      </a:pPr>
                      <a:r>
                        <a:rPr lang="de-DE" sz="800">
                          <a:effectLst/>
                        </a:rPr>
                        <a:t>	Ausrüstungssystem</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7"/>
                  </a:ext>
                </a:extLst>
              </a:tr>
              <a:tr h="305740">
                <a:tc>
                  <a:txBody>
                    <a:bodyPr/>
                    <a:lstStyle/>
                    <a:p>
                      <a:pPr algn="l">
                        <a:spcAft>
                          <a:spcPts val="0"/>
                        </a:spcAft>
                      </a:pPr>
                      <a:r>
                        <a:rPr lang="de-DE" sz="800">
                          <a:effectLst/>
                        </a:rPr>
                        <a:t>	Erweiterung: Spielfelderstellung mit Variablen Größen </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8"/>
                  </a:ext>
                </a:extLst>
              </a:tr>
              <a:tr h="152870">
                <a:tc>
                  <a:txBody>
                    <a:bodyPr/>
                    <a:lstStyle/>
                    <a:p>
                      <a:pPr algn="l">
                        <a:spcAft>
                          <a:spcPts val="0"/>
                        </a:spcAft>
                      </a:pPr>
                      <a:r>
                        <a:rPr lang="de-DE" sz="800">
                          <a:effectLst/>
                        </a:rPr>
                        <a:t>	Level System</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Jan</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19"/>
                  </a:ext>
                </a:extLst>
              </a:tr>
              <a:tr h="152870">
                <a:tc>
                  <a:txBody>
                    <a:bodyPr/>
                    <a:lstStyle/>
                    <a:p>
                      <a:pPr algn="l">
                        <a:spcAft>
                          <a:spcPts val="0"/>
                        </a:spcAft>
                      </a:pPr>
                      <a:r>
                        <a:rPr lang="de-DE" sz="800">
                          <a:effectLst/>
                        </a:rPr>
                        <a:t>	Menüführung</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Jan &amp; Andre</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20"/>
                  </a:ext>
                </a:extLst>
              </a:tr>
              <a:tr h="152870">
                <a:tc>
                  <a:txBody>
                    <a:bodyPr/>
                    <a:lstStyle/>
                    <a:p>
                      <a:pPr algn="l">
                        <a:spcAft>
                          <a:spcPts val="0"/>
                        </a:spcAft>
                      </a:pPr>
                      <a:r>
                        <a:rPr lang="de-DE" sz="800" dirty="0">
                          <a:effectLst/>
                        </a:rPr>
                        <a:t>	Soundregler Integration</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a:effectLst/>
                        </a:rPr>
                        <a:t>Jan &amp; Andre</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21"/>
                  </a:ext>
                </a:extLst>
              </a:tr>
              <a:tr h="152870">
                <a:tc>
                  <a:txBody>
                    <a:bodyPr/>
                    <a:lstStyle/>
                    <a:p>
                      <a:pPr algn="l">
                        <a:spcAft>
                          <a:spcPts val="0"/>
                        </a:spcAft>
                      </a:pPr>
                      <a:r>
                        <a:rPr lang="de-DE" sz="800">
                          <a:effectLst/>
                        </a:rPr>
                        <a:t>Projekt Präsentation</a:t>
                      </a:r>
                      <a:endParaRPr lang="de-DE" sz="900">
                        <a:effectLst/>
                        <a:latin typeface="Calibri"/>
                        <a:ea typeface="Calibri"/>
                        <a:cs typeface="Times New Roman"/>
                      </a:endParaRPr>
                    </a:p>
                  </a:txBody>
                  <a:tcPr marL="55626" marR="55626" marT="0" marB="0"/>
                </a:tc>
                <a:tc>
                  <a:txBody>
                    <a:bodyPr/>
                    <a:lstStyle/>
                    <a:p>
                      <a:pPr algn="l">
                        <a:spcAft>
                          <a:spcPts val="0"/>
                        </a:spcAft>
                      </a:pPr>
                      <a:r>
                        <a:rPr lang="de-DE" sz="900" dirty="0">
                          <a:effectLst/>
                          <a:latin typeface="Calibri"/>
                          <a:ea typeface="Calibri"/>
                          <a:cs typeface="Times New Roman"/>
                        </a:rPr>
                        <a:t>Alle</a:t>
                      </a:r>
                    </a:p>
                  </a:txBody>
                  <a:tcPr marL="55626" marR="55626" marT="0" marB="0"/>
                </a:tc>
                <a:extLst>
                  <a:ext uri="{0D108BD9-81ED-4DB2-BD59-A6C34878D82A}">
                    <a16:rowId xmlns="" xmlns:a16="http://schemas.microsoft.com/office/drawing/2014/main" val="10022"/>
                  </a:ext>
                </a:extLst>
              </a:tr>
              <a:tr h="152870">
                <a:tc>
                  <a:txBody>
                    <a:bodyPr/>
                    <a:lstStyle/>
                    <a:p>
                      <a:pPr algn="l">
                        <a:spcAft>
                          <a:spcPts val="0"/>
                        </a:spcAft>
                      </a:pPr>
                      <a:r>
                        <a:rPr lang="de-DE" sz="800">
                          <a:effectLst/>
                        </a:rPr>
                        <a:t>Lastenheft &amp; Schriftliche Einschätzung</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dirty="0">
                          <a:effectLst/>
                        </a:rPr>
                        <a:t>Andre &amp; Jan</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3"/>
                  </a:ext>
                </a:extLst>
              </a:tr>
              <a:tr h="152870">
                <a:tc>
                  <a:txBody>
                    <a:bodyPr/>
                    <a:lstStyle/>
                    <a:p>
                      <a:pPr algn="l">
                        <a:spcAft>
                          <a:spcPts val="0"/>
                        </a:spcAft>
                      </a:pPr>
                      <a:r>
                        <a:rPr lang="de-DE" sz="800">
                          <a:effectLst/>
                        </a:rPr>
                        <a:t>Testen</a:t>
                      </a:r>
                      <a:endParaRPr lang="de-DE" sz="900">
                        <a:effectLst/>
                        <a:latin typeface="Calibri"/>
                        <a:ea typeface="Calibri"/>
                        <a:cs typeface="Times New Roman"/>
                      </a:endParaRPr>
                    </a:p>
                  </a:txBody>
                  <a:tcPr marL="55626" marR="55626" marT="0" marB="0"/>
                </a:tc>
                <a:tc>
                  <a:txBody>
                    <a:bodyPr/>
                    <a:lstStyle/>
                    <a:p>
                      <a:pPr algn="l">
                        <a:spcAft>
                          <a:spcPts val="0"/>
                        </a:spcAft>
                      </a:pPr>
                      <a:r>
                        <a:rPr lang="de-DE" sz="900" dirty="0">
                          <a:effectLst/>
                          <a:latin typeface="Calibri"/>
                          <a:ea typeface="Calibri"/>
                          <a:cs typeface="Times New Roman"/>
                        </a:rPr>
                        <a:t>Alle</a:t>
                      </a:r>
                    </a:p>
                  </a:txBody>
                  <a:tcPr marL="55626" marR="55626" marT="0" marB="0"/>
                </a:tc>
                <a:extLst>
                  <a:ext uri="{0D108BD9-81ED-4DB2-BD59-A6C34878D82A}">
                    <a16:rowId xmlns="" xmlns:a16="http://schemas.microsoft.com/office/drawing/2014/main" val="10024"/>
                  </a:ext>
                </a:extLst>
              </a:tr>
              <a:tr h="152870">
                <a:tc>
                  <a:txBody>
                    <a:bodyPr/>
                    <a:lstStyle/>
                    <a:p>
                      <a:pPr algn="l">
                        <a:spcAft>
                          <a:spcPts val="0"/>
                        </a:spcAft>
                      </a:pPr>
                      <a:r>
                        <a:rPr lang="de-DE" sz="800" dirty="0">
                          <a:effectLst/>
                        </a:rPr>
                        <a:t>Bug Behebung</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dirty="0">
                          <a:effectLst/>
                        </a:rPr>
                        <a:t>Andre &amp; Jan</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5"/>
                  </a:ext>
                </a:extLst>
              </a:tr>
              <a:tr h="152870">
                <a:tc>
                  <a:txBody>
                    <a:bodyPr/>
                    <a:lstStyle/>
                    <a:p>
                      <a:pPr algn="l">
                        <a:spcAft>
                          <a:spcPts val="0"/>
                        </a:spcAft>
                      </a:pPr>
                      <a:r>
                        <a:rPr lang="de-DE" sz="800">
                          <a:effectLst/>
                        </a:rPr>
                        <a:t>Mögliche Verbesserungen &amp; Erweiterungen</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dirty="0">
                          <a:effectLst/>
                        </a:rPr>
                        <a:t>Cedric, Andre &amp; Jan</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6"/>
                  </a:ext>
                </a:extLst>
              </a:tr>
              <a:tr h="152870">
                <a:tc>
                  <a:txBody>
                    <a:bodyPr/>
                    <a:lstStyle/>
                    <a:p>
                      <a:pPr algn="l">
                        <a:spcAft>
                          <a:spcPts val="0"/>
                        </a:spcAft>
                      </a:pPr>
                      <a:r>
                        <a:rPr lang="de-DE" sz="800">
                          <a:effectLst/>
                        </a:rPr>
                        <a:t>Lastenheft</a:t>
                      </a:r>
                      <a:endParaRPr lang="de-DE" sz="900">
                        <a:effectLst/>
                        <a:latin typeface="Calibri"/>
                        <a:ea typeface="Calibri"/>
                        <a:cs typeface="Times New Roman"/>
                      </a:endParaRPr>
                    </a:p>
                  </a:txBody>
                  <a:tcPr marL="55626" marR="55626" marT="0" marB="0"/>
                </a:tc>
                <a:tc>
                  <a:txBody>
                    <a:bodyPr/>
                    <a:lstStyle/>
                    <a:p>
                      <a:pPr algn="l">
                        <a:spcAft>
                          <a:spcPts val="0"/>
                        </a:spcAft>
                      </a:pPr>
                      <a:r>
                        <a:rPr lang="de-DE" sz="900" dirty="0">
                          <a:effectLst/>
                          <a:latin typeface="Calibri"/>
                          <a:ea typeface="Calibri"/>
                          <a:cs typeface="Times New Roman"/>
                        </a:rPr>
                        <a:t>Jan</a:t>
                      </a:r>
                    </a:p>
                  </a:txBody>
                  <a:tcPr marL="55626" marR="55626" marT="0" marB="0"/>
                </a:tc>
                <a:extLst>
                  <a:ext uri="{0D108BD9-81ED-4DB2-BD59-A6C34878D82A}">
                    <a16:rowId xmlns="" xmlns:a16="http://schemas.microsoft.com/office/drawing/2014/main" val="10027"/>
                  </a:ext>
                </a:extLst>
              </a:tr>
              <a:tr h="152870">
                <a:tc>
                  <a:txBody>
                    <a:bodyPr/>
                    <a:lstStyle/>
                    <a:p>
                      <a:pPr algn="l">
                        <a:spcAft>
                          <a:spcPts val="0"/>
                        </a:spcAft>
                      </a:pPr>
                      <a:r>
                        <a:rPr lang="de-DE" sz="800" dirty="0">
                          <a:effectLst/>
                        </a:rPr>
                        <a:t>Anwenderhandbuch</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dirty="0">
                          <a:effectLst/>
                        </a:rPr>
                        <a:t>Cedric</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28"/>
                  </a:ext>
                </a:extLst>
              </a:tr>
              <a:tr h="152870">
                <a:tc>
                  <a:txBody>
                    <a:bodyPr/>
                    <a:lstStyle/>
                    <a:p>
                      <a:pPr algn="l">
                        <a:spcAft>
                          <a:spcPts val="0"/>
                        </a:spcAft>
                      </a:pPr>
                      <a:r>
                        <a:rPr lang="de-DE" sz="800">
                          <a:effectLst/>
                        </a:rPr>
                        <a:t>Testplan mit Testfällen</a:t>
                      </a:r>
                      <a:endParaRPr lang="de-DE" sz="900">
                        <a:effectLst/>
                        <a:latin typeface="Calibri"/>
                        <a:ea typeface="Calibri"/>
                        <a:cs typeface="Times New Roman"/>
                      </a:endParaRPr>
                    </a:p>
                  </a:txBody>
                  <a:tcPr marL="55626" marR="55626" marT="0" marB="0"/>
                </a:tc>
                <a:tc>
                  <a:txBody>
                    <a:bodyPr/>
                    <a:lstStyle/>
                    <a:p>
                      <a:pPr algn="l">
                        <a:spcAft>
                          <a:spcPts val="0"/>
                        </a:spcAft>
                      </a:pPr>
                      <a:r>
                        <a:rPr lang="de-DE" sz="800">
                          <a:effectLst/>
                        </a:rPr>
                        <a:t>Cedric</a:t>
                      </a:r>
                      <a:endParaRPr lang="de-DE" sz="900">
                        <a:effectLst/>
                        <a:latin typeface="Calibri"/>
                        <a:ea typeface="Calibri"/>
                        <a:cs typeface="Times New Roman"/>
                      </a:endParaRPr>
                    </a:p>
                  </a:txBody>
                  <a:tcPr marL="55626" marR="55626" marT="0" marB="0"/>
                </a:tc>
                <a:extLst>
                  <a:ext uri="{0D108BD9-81ED-4DB2-BD59-A6C34878D82A}">
                    <a16:rowId xmlns="" xmlns:a16="http://schemas.microsoft.com/office/drawing/2014/main" val="10029"/>
                  </a:ext>
                </a:extLst>
              </a:tr>
              <a:tr h="152870">
                <a:tc>
                  <a:txBody>
                    <a:bodyPr/>
                    <a:lstStyle/>
                    <a:p>
                      <a:pPr algn="l">
                        <a:spcAft>
                          <a:spcPts val="0"/>
                        </a:spcAft>
                      </a:pPr>
                      <a:r>
                        <a:rPr lang="de-DE" sz="800" dirty="0">
                          <a:effectLst/>
                        </a:rPr>
                        <a:t>Inline – Dokumentation</a:t>
                      </a:r>
                      <a:endParaRPr lang="de-DE" sz="900" dirty="0">
                        <a:effectLst/>
                        <a:latin typeface="Calibri"/>
                        <a:ea typeface="Calibri"/>
                        <a:cs typeface="Times New Roman"/>
                      </a:endParaRPr>
                    </a:p>
                  </a:txBody>
                  <a:tcPr marL="55626" marR="55626" marT="0" marB="0"/>
                </a:tc>
                <a:tc>
                  <a:txBody>
                    <a:bodyPr/>
                    <a:lstStyle/>
                    <a:p>
                      <a:pPr algn="l">
                        <a:spcAft>
                          <a:spcPts val="0"/>
                        </a:spcAft>
                      </a:pPr>
                      <a:r>
                        <a:rPr lang="de-DE" sz="800" dirty="0">
                          <a:effectLst/>
                        </a:rPr>
                        <a:t>Cedric</a:t>
                      </a:r>
                      <a:endParaRPr lang="de-DE" sz="900" dirty="0">
                        <a:effectLst/>
                        <a:latin typeface="Calibri"/>
                        <a:ea typeface="Calibri"/>
                        <a:cs typeface="Times New Roman"/>
                      </a:endParaRPr>
                    </a:p>
                  </a:txBody>
                  <a:tcPr marL="55626" marR="55626" marT="0" marB="0"/>
                </a:tc>
                <a:extLst>
                  <a:ext uri="{0D108BD9-81ED-4DB2-BD59-A6C34878D82A}">
                    <a16:rowId xmlns="" xmlns:a16="http://schemas.microsoft.com/office/drawing/2014/main" val="10030"/>
                  </a:ext>
                </a:extLst>
              </a:tr>
            </a:tbl>
          </a:graphicData>
        </a:graphic>
      </p:graphicFrame>
      <p:pic>
        <p:nvPicPr>
          <p:cNvPr id="5" name="Picture 4" descr="D:\Eigene Dokumente\Documents\Schule\Informatik\Präsi\Mines3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7540" y="5963540"/>
            <a:ext cx="894460" cy="894460"/>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 xmlns:a16="http://schemas.microsoft.com/office/drawing/2014/main" id="{2195568F-7564-4181-B467-F06372666B5F}"/>
              </a:ext>
            </a:extLst>
          </p:cNvPr>
          <p:cNvSpPr txBox="1"/>
          <p:nvPr/>
        </p:nvSpPr>
        <p:spPr>
          <a:xfrm>
            <a:off x="1754371" y="499730"/>
            <a:ext cx="3809376" cy="523220"/>
          </a:xfrm>
          <a:prstGeom prst="rect">
            <a:avLst/>
          </a:prstGeom>
          <a:noFill/>
        </p:spPr>
        <p:txBody>
          <a:bodyPr wrap="none" rtlCol="0">
            <a:spAutoFit/>
          </a:bodyPr>
          <a:lstStyle/>
          <a:p>
            <a:r>
              <a:rPr lang="de-DE" sz="2800" dirty="0"/>
              <a:t>Selbstkritik/ Erfahrungen</a:t>
            </a:r>
          </a:p>
        </p:txBody>
      </p:sp>
      <p:pic>
        <p:nvPicPr>
          <p:cNvPr id="3074"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1217543"/>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1376293"/>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1555547"/>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2279559"/>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2134194"/>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2446921"/>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0090" y="2579937"/>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2794561"/>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3242269"/>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3699470"/>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4012471"/>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0300" y="4764946"/>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6505" y="5054462"/>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6505" y="5206862"/>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6505" y="5359262"/>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6295" y="5511662"/>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6505" y="5835705"/>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Qualität, Haken, Häkchen, Abgehakt, Ja, Zustimmu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6505" y="6305665"/>
            <a:ext cx="210210" cy="2102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6505" y="2657131"/>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96505" y="3004769"/>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3" y="3463851"/>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2" y="3601634"/>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1" y="4198869"/>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0" y="4358628"/>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09" y="4659468"/>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08" y="4975156"/>
            <a:ext cx="137783" cy="13778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https://www.unternehmer-portal.net/wp-content/uploads/rotes-kreuz-fehler-200x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6513" y="5576765"/>
            <a:ext cx="137783" cy="13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645451"/>
      </p:ext>
    </p:extLst>
  </p:cSld>
  <p:clrMapOvr>
    <a:masterClrMapping/>
  </p:clrMapOvr>
  <mc:AlternateContent xmlns:mc="http://schemas.openxmlformats.org/markup-compatibility/2006" xmlns:p14="http://schemas.microsoft.com/office/powerpoint/2010/main">
    <mc:Choice Requires="p14">
      <p:transition p14:dur="40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500"/>
                                        <p:tgtEl>
                                          <p:spTgt spid="3074"/>
                                        </p:tgtEl>
                                      </p:cBhvr>
                                    </p:animEffect>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par>
                                <p:cTn id="57" presetID="10"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par>
                                <p:cTn id="63" presetID="10"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par>
                          <p:cTn id="66" fill="hold">
                            <p:stCondLst>
                              <p:cond delay="500"/>
                            </p:stCondLst>
                            <p:childTnLst>
                              <p:par>
                                <p:cTn id="67" presetID="10" presetClass="entr" presetSubtype="0" fill="hold" nodeType="afterEffect">
                                  <p:stCondLst>
                                    <p:cond delay="700"/>
                                  </p:stCondLst>
                                  <p:childTnLst>
                                    <p:set>
                                      <p:cBhvr>
                                        <p:cTn id="68" dur="1" fill="hold">
                                          <p:stCondLst>
                                            <p:cond delay="0"/>
                                          </p:stCondLst>
                                        </p:cTn>
                                        <p:tgtEl>
                                          <p:spTgt spid="3076"/>
                                        </p:tgtEl>
                                        <p:attrNameLst>
                                          <p:attrName>style.visibility</p:attrName>
                                        </p:attrNameLst>
                                      </p:cBhvr>
                                      <p:to>
                                        <p:strVal val="visible"/>
                                      </p:to>
                                    </p:set>
                                    <p:animEffect transition="in" filter="fade">
                                      <p:cBhvr>
                                        <p:cTn id="69" dur="500"/>
                                        <p:tgtEl>
                                          <p:spTgt spid="3076"/>
                                        </p:tgtEl>
                                      </p:cBhvr>
                                    </p:animEffect>
                                  </p:childTnLst>
                                </p:cTn>
                              </p:par>
                              <p:par>
                                <p:cTn id="70" presetID="10" presetClass="entr" presetSubtype="0" fill="hold" nodeType="withEffect">
                                  <p:stCondLst>
                                    <p:cond delay="70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nodeType="withEffect">
                                  <p:stCondLst>
                                    <p:cond delay="70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nodeType="withEffect">
                                  <p:stCondLst>
                                    <p:cond delay="70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nodeType="withEffect">
                                  <p:stCondLst>
                                    <p:cond delay="70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70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nodeType="withEffect">
                                  <p:stCondLst>
                                    <p:cond delay="70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nodeType="withEffect">
                                  <p:stCondLst>
                                    <p:cond delay="70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nodeType="withEffect">
                                  <p:stCondLst>
                                    <p:cond delay="700"/>
                                  </p:stCondLst>
                                  <p:childTnLst>
                                    <p:set>
                                      <p:cBhvr>
                                        <p:cTn id="92" dur="1" fill="hold">
                                          <p:stCondLst>
                                            <p:cond delay="0"/>
                                          </p:stCondLst>
                                        </p:cTn>
                                        <p:tgtEl>
                                          <p:spTgt spid="33"/>
                                        </p:tgtEl>
                                        <p:attrNameLst>
                                          <p:attrName>style.visibility</p:attrName>
                                        </p:attrNameLst>
                                      </p:cBhvr>
                                      <p:to>
                                        <p:strVal val="visible"/>
                                      </p:to>
                                    </p:set>
                                    <p:animEffect transition="in" filter="fade">
                                      <p:cBhvr>
                                        <p:cTn id="9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ologie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 xmlns:thm15="http://schemas.microsoft.com/office/thememl/2012/main" name="Office_9533258_TF02787990_TF02787990.potx" id="{4393E190-78C2-4802-8391-54969B0363A4}" vid="{EF0E7CB9-FD90-47AD-AD79-73A601F43E1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tf02787990</Template>
  <TotalTime>0</TotalTime>
  <Words>729</Words>
  <Application>Microsoft Office PowerPoint</Application>
  <PresentationFormat>Benutzerdefiniert</PresentationFormat>
  <Paragraphs>168</Paragraphs>
  <Slides>13</Slides>
  <Notes>4</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Technologie 16:9</vt:lpstr>
      <vt:lpstr>PowerPoint-Präsentation</vt:lpstr>
      <vt:lpstr>Mines3D</vt:lpstr>
      <vt:lpstr>Mines3D</vt:lpstr>
      <vt:lpstr>Gliederung</vt:lpstr>
      <vt:lpstr>Unsere Idee</vt:lpstr>
      <vt:lpstr>Ziele</vt:lpstr>
      <vt:lpstr>Arbeitsaufteilung - Themen</vt:lpstr>
      <vt:lpstr>Arbeitsaufteilung - Personen</vt:lpstr>
      <vt:lpstr>PowerPoint-Präsentation</vt:lpstr>
      <vt:lpstr>PowerPoint-Präsentation</vt:lpstr>
      <vt:lpstr>Das Programm</vt:lpstr>
      <vt:lpstr>Die Steuerung</vt:lpstr>
      <vt:lpstr>Blender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dc:title>
  <dc:creator/>
  <cp:lastModifiedBy/>
  <cp:revision>2</cp:revision>
  <dcterms:created xsi:type="dcterms:W3CDTF">2012-07-30T21:06:50Z</dcterms:created>
  <dcterms:modified xsi:type="dcterms:W3CDTF">2017-12-16T15:48:15Z</dcterms:modified>
</cp:coreProperties>
</file>