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handoutMasterIdLst>
    <p:handoutMasterId r:id="rId16"/>
  </p:handoutMasterIdLst>
  <p:sldIdLst>
    <p:sldId id="320" r:id="rId2"/>
    <p:sldId id="321" r:id="rId3"/>
    <p:sldId id="322" r:id="rId4"/>
    <p:sldId id="323" r:id="rId5"/>
    <p:sldId id="324" r:id="rId6"/>
    <p:sldId id="325" r:id="rId7"/>
    <p:sldId id="326" r:id="rId8"/>
    <p:sldId id="327" r:id="rId9"/>
    <p:sldId id="328" r:id="rId10"/>
    <p:sldId id="329" r:id="rId11"/>
    <p:sldId id="330" r:id="rId12"/>
    <p:sldId id="331" r:id="rId13"/>
    <p:sldId id="332" r:id="rId14"/>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8" autoAdjust="0"/>
    <p:restoredTop sz="94468" autoAdjust="0"/>
  </p:normalViewPr>
  <p:slideViewPr>
    <p:cSldViewPr>
      <p:cViewPr varScale="1">
        <p:scale>
          <a:sx n="110" d="100"/>
          <a:sy n="110" d="100"/>
        </p:scale>
        <p:origin x="160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10/11/2015</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10/11/2015</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inesweeper-6-Team-Project-Telerik/Minesweeper-6.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ctrTitle"/>
          </p:nvPr>
        </p:nvSpPr>
        <p:spPr>
          <a:xfrm>
            <a:off x="228600" y="838200"/>
            <a:ext cx="8229600" cy="1524000"/>
          </a:xfrm>
        </p:spPr>
        <p:txBody>
          <a:bodyPr/>
          <a:lstStyle/>
          <a:p>
            <a:r>
              <a:rPr lang="en-US" dirty="0" smtClean="0"/>
              <a:t>Minesweeper-6</a:t>
            </a:r>
            <a:br>
              <a:rPr lang="en-US" dirty="0" smtClean="0"/>
            </a:br>
            <a:r>
              <a:rPr lang="en-US" dirty="0" smtClean="0"/>
              <a:t>Team Project</a:t>
            </a:r>
            <a:endParaRPr lang="en-US" dirty="0"/>
          </a:p>
        </p:txBody>
      </p:sp>
      <p:pic>
        <p:nvPicPr>
          <p:cNvPr id="2" name="Picture 1"/>
          <p:cNvPicPr>
            <a:picLocks noChangeAspect="1"/>
          </p:cNvPicPr>
          <p:nvPr/>
        </p:nvPicPr>
        <p:blipFill>
          <a:blip r:embed="rId3"/>
          <a:stretch>
            <a:fillRect/>
          </a:stretch>
        </p:blipFill>
        <p:spPr>
          <a:xfrm>
            <a:off x="2590800" y="2819400"/>
            <a:ext cx="6277851" cy="2953162"/>
          </a:xfrm>
          <a:prstGeom prst="rect">
            <a:avLst/>
          </a:prstGeom>
        </p:spPr>
      </p:pic>
      <p:pic>
        <p:nvPicPr>
          <p:cNvPr id="3" name="Picture 2"/>
          <p:cNvPicPr>
            <a:picLocks noChangeAspect="1"/>
          </p:cNvPicPr>
          <p:nvPr/>
        </p:nvPicPr>
        <p:blipFill>
          <a:blip r:embed="rId4"/>
          <a:stretch>
            <a:fillRect/>
          </a:stretch>
        </p:blipFill>
        <p:spPr>
          <a:xfrm>
            <a:off x="222069" y="914400"/>
            <a:ext cx="2152650" cy="31718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Patters</a:t>
            </a:r>
            <a:endParaRPr lang="en-US" dirty="0"/>
          </a:p>
        </p:txBody>
      </p:sp>
      <p:sp>
        <p:nvSpPr>
          <p:cNvPr id="3" name="Content Placeholder 2"/>
          <p:cNvSpPr>
            <a:spLocks noGrp="1"/>
          </p:cNvSpPr>
          <p:nvPr>
            <p:ph idx="1"/>
          </p:nvPr>
        </p:nvSpPr>
        <p:spPr/>
        <p:txBody>
          <a:bodyPr/>
          <a:lstStyle/>
          <a:p>
            <a:r>
              <a:rPr lang="en-US" sz="2800" dirty="0" smtClean="0"/>
              <a:t>Simple factory – Minesweeper grid creation (easy, medium, hard)</a:t>
            </a:r>
          </a:p>
          <a:p>
            <a:r>
              <a:rPr lang="en-US" sz="2800" dirty="0" smtClean="0"/>
              <a:t>Composite – for console user interface</a:t>
            </a:r>
          </a:p>
          <a:p>
            <a:r>
              <a:rPr lang="en-US" sz="2800" dirty="0" smtClean="0"/>
              <a:t>Adaptor – used for CLR console for easy interface testing</a:t>
            </a:r>
          </a:p>
          <a:p>
            <a:r>
              <a:rPr lang="en-US" sz="2800" dirty="0" smtClean="0"/>
              <a:t>Strategy – used for different views</a:t>
            </a:r>
          </a:p>
          <a:p>
            <a:r>
              <a:rPr lang="en-US" sz="2800" dirty="0" smtClean="0"/>
              <a:t>Iterator – used for cells iteration in the grid</a:t>
            </a:r>
          </a:p>
          <a:p>
            <a:r>
              <a:rPr lang="en-US" sz="2800" dirty="0" smtClean="0"/>
              <a:t>Observer – CLR events for different views</a:t>
            </a:r>
          </a:p>
          <a:p>
            <a:r>
              <a:rPr lang="en-US" sz="2800" dirty="0" smtClean="0"/>
              <a:t>Memento – use to save/load user data</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00891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UnitTests</a:t>
            </a:r>
            <a:r>
              <a:rPr lang="en-US" dirty="0" smtClean="0"/>
              <a:t> &amp; </a:t>
            </a:r>
            <a:r>
              <a:rPr lang="en-US" dirty="0" err="1" smtClean="0"/>
              <a:t>StyleCop</a:t>
            </a:r>
            <a:r>
              <a:rPr lang="en-US" dirty="0" smtClean="0"/>
              <a:t> </a:t>
            </a:r>
            <a:endParaRPr lang="en-US" dirty="0"/>
          </a:p>
        </p:txBody>
      </p:sp>
      <p:sp>
        <p:nvSpPr>
          <p:cNvPr id="3" name="Content Placeholder 2"/>
          <p:cNvSpPr>
            <a:spLocks noGrp="1"/>
          </p:cNvSpPr>
          <p:nvPr>
            <p:ph idx="1"/>
          </p:nvPr>
        </p:nvSpPr>
        <p:spPr/>
        <p:txBody>
          <a:bodyPr/>
          <a:lstStyle/>
          <a:p>
            <a:r>
              <a:rPr lang="en-US" sz="2400" dirty="0" smtClean="0"/>
              <a:t>69 Unit test written using </a:t>
            </a:r>
            <a:r>
              <a:rPr lang="en-US" sz="2400" dirty="0"/>
              <a:t>Visual Studio Team Test </a:t>
            </a:r>
            <a:r>
              <a:rPr lang="en-US" sz="2400" dirty="0" smtClean="0"/>
              <a:t>(90.65% coverage of the complete code)</a:t>
            </a:r>
          </a:p>
          <a:p>
            <a:endParaRPr lang="en-US" sz="2400" dirty="0" smtClean="0"/>
          </a:p>
          <a:p>
            <a:endParaRPr lang="en-US" sz="2400" dirty="0"/>
          </a:p>
          <a:p>
            <a:endParaRPr lang="en-US" sz="2400" dirty="0" smtClean="0"/>
          </a:p>
          <a:p>
            <a:r>
              <a:rPr lang="en-US" sz="2400" dirty="0" smtClean="0"/>
              <a:t>Used </a:t>
            </a:r>
            <a:r>
              <a:rPr lang="en-US" sz="2400" dirty="0" err="1" smtClean="0"/>
              <a:t>moq</a:t>
            </a:r>
            <a:r>
              <a:rPr lang="en-US" sz="2400" dirty="0" smtClean="0"/>
              <a:t> framework (for interfaces </a:t>
            </a:r>
            <a:r>
              <a:rPr lang="en-US" sz="2400" dirty="0" err="1" smtClean="0"/>
              <a:t>IMinesweeperView</a:t>
            </a:r>
            <a:r>
              <a:rPr lang="en-US" sz="2400" dirty="0" smtClean="0"/>
              <a:t>, </a:t>
            </a:r>
            <a:r>
              <a:rPr lang="en-US" sz="2400" dirty="0" err="1" smtClean="0"/>
              <a:t>IMinesweeperGrid</a:t>
            </a:r>
            <a:r>
              <a:rPr lang="en-US" sz="2400" dirty="0" smtClean="0"/>
              <a:t>, </a:t>
            </a:r>
            <a:r>
              <a:rPr lang="en-US" sz="2400" dirty="0" err="1" smtClean="0"/>
              <a:t>IMinesweeperTimer</a:t>
            </a:r>
            <a:r>
              <a:rPr lang="en-US" sz="2400" dirty="0" smtClean="0"/>
              <a:t>, </a:t>
            </a:r>
            <a:r>
              <a:rPr lang="en-US" sz="2400" dirty="0" err="1" smtClean="0"/>
              <a:t>IConsoleWrapper</a:t>
            </a:r>
            <a:r>
              <a:rPr lang="en-US" sz="2400" dirty="0" smtClean="0"/>
              <a:t>)</a:t>
            </a:r>
          </a:p>
          <a:p>
            <a:r>
              <a:rPr lang="en-US" sz="2400" dirty="0" smtClean="0"/>
              <a:t>No </a:t>
            </a:r>
            <a:r>
              <a:rPr lang="en-US" sz="2400" dirty="0" err="1" smtClean="0"/>
              <a:t>StyleCop</a:t>
            </a:r>
            <a:r>
              <a:rPr lang="en-US" sz="2400" dirty="0" smtClean="0"/>
              <a:t> warnings (including documentation)</a:t>
            </a:r>
          </a:p>
          <a:p>
            <a:pPr marL="0" indent="0">
              <a:buNone/>
            </a:pPr>
            <a:endParaRPr lang="en-US" sz="2400" dirty="0" smtClean="0"/>
          </a:p>
          <a:p>
            <a:endParaRPr lang="en-US" sz="24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pic>
        <p:nvPicPr>
          <p:cNvPr id="5" name="Picture 4"/>
          <p:cNvPicPr>
            <a:picLocks noChangeAspect="1"/>
          </p:cNvPicPr>
          <p:nvPr/>
        </p:nvPicPr>
        <p:blipFill>
          <a:blip r:embed="rId2"/>
          <a:stretch>
            <a:fillRect/>
          </a:stretch>
        </p:blipFill>
        <p:spPr>
          <a:xfrm>
            <a:off x="456625" y="1987476"/>
            <a:ext cx="8230749" cy="1219370"/>
          </a:xfrm>
          <a:prstGeom prst="rect">
            <a:avLst/>
          </a:prstGeom>
        </p:spPr>
      </p:pic>
    </p:spTree>
    <p:extLst>
      <p:ext uri="{BB962C8B-B14F-4D97-AF65-F5344CB8AC3E}">
        <p14:creationId xmlns:p14="http://schemas.microsoft.com/office/powerpoint/2010/main" val="99629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r>
              <a:rPr lang="en-US" dirty="0" smtClean="0"/>
              <a:t>All code objects documented with </a:t>
            </a:r>
            <a:r>
              <a:rPr lang="en-US" dirty="0" smtClean="0">
                <a:effectLst/>
              </a:rPr>
              <a:t>XML format documentation </a:t>
            </a:r>
            <a:r>
              <a:rPr lang="en-US" dirty="0" smtClean="0"/>
              <a:t>(classes, methods, properties, events, fields)</a:t>
            </a:r>
          </a:p>
          <a:p>
            <a:r>
              <a:rPr lang="en-US" dirty="0" smtClean="0"/>
              <a:t>CHM documentation created (MinesweeperDocumentation.chm)</a:t>
            </a:r>
          </a:p>
          <a:p>
            <a:r>
              <a:rPr lang="en-US" dirty="0" smtClean="0"/>
              <a:t>Refactoring documentation provided (README.md)</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354073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and participants</a:t>
            </a:r>
            <a:endParaRPr lang="en-US" dirty="0"/>
          </a:p>
        </p:txBody>
      </p:sp>
      <p:sp>
        <p:nvSpPr>
          <p:cNvPr id="3" name="Content Placeholder 2"/>
          <p:cNvSpPr>
            <a:spLocks noGrp="1"/>
          </p:cNvSpPr>
          <p:nvPr>
            <p:ph idx="1"/>
          </p:nvPr>
        </p:nvSpPr>
        <p:spPr/>
        <p:txBody>
          <a:bodyPr/>
          <a:lstStyle/>
          <a:p>
            <a:r>
              <a:rPr lang="en-US" sz="2400" dirty="0" smtClean="0"/>
              <a:t>Used </a:t>
            </a:r>
            <a:r>
              <a:rPr lang="en-US" sz="2400" dirty="0" err="1" smtClean="0">
                <a:effectLst/>
              </a:rPr>
              <a:t>Git</a:t>
            </a:r>
            <a:r>
              <a:rPr lang="en-US" sz="2400" dirty="0">
                <a:effectLst/>
              </a:rPr>
              <a:t> as source code repository and GitHub </a:t>
            </a:r>
            <a:r>
              <a:rPr lang="en-US" sz="2400" dirty="0" smtClean="0">
                <a:effectLst/>
              </a:rPr>
              <a:t>as </a:t>
            </a:r>
            <a:r>
              <a:rPr lang="en-US" sz="2400" dirty="0">
                <a:effectLst/>
              </a:rPr>
              <a:t>project </a:t>
            </a:r>
            <a:r>
              <a:rPr lang="en-US" sz="2400" dirty="0" smtClean="0">
                <a:effectLst/>
              </a:rPr>
              <a:t>hosting </a:t>
            </a:r>
            <a:r>
              <a:rPr lang="en-US" sz="1800" dirty="0" smtClean="0">
                <a:effectLst/>
                <a:hlinkClick r:id="rId2"/>
              </a:rPr>
              <a:t>https</a:t>
            </a:r>
            <a:r>
              <a:rPr lang="en-US" sz="1800" dirty="0">
                <a:effectLst/>
                <a:hlinkClick r:id="rId2"/>
              </a:rPr>
              <a:t>://</a:t>
            </a:r>
            <a:r>
              <a:rPr lang="en-US" sz="1800" dirty="0" smtClean="0">
                <a:effectLst/>
                <a:hlinkClick r:id="rId2"/>
              </a:rPr>
              <a:t>github.com/Minesweeper-6-Team-Project-Telerik/Minesweeper-6.git</a:t>
            </a:r>
            <a:endParaRPr lang="en-US" sz="1800" dirty="0" smtClean="0">
              <a:effectLst/>
            </a:endParaRPr>
          </a:p>
          <a:p>
            <a:r>
              <a:rPr lang="en-US" sz="2400" dirty="0" smtClean="0"/>
              <a:t>Participants:</a:t>
            </a:r>
          </a:p>
          <a:p>
            <a:pPr lvl="1"/>
            <a:r>
              <a:rPr lang="en-US" sz="2000" dirty="0" smtClean="0"/>
              <a:t>Atanas Georgiev (</a:t>
            </a:r>
            <a:r>
              <a:rPr lang="en-US" sz="2000" dirty="0" err="1" smtClean="0">
                <a:effectLst/>
              </a:rPr>
              <a:t>ageorgiev</a:t>
            </a:r>
            <a:r>
              <a:rPr lang="en-US" sz="2000" dirty="0" smtClean="0">
                <a:effectLst/>
              </a:rPr>
              <a:t>)</a:t>
            </a:r>
            <a:r>
              <a:rPr lang="en-US" sz="2000" dirty="0" smtClean="0"/>
              <a:t> – project architecture, minesweeper and console implementation, unit tests</a:t>
            </a:r>
          </a:p>
          <a:p>
            <a:pPr lvl="1"/>
            <a:r>
              <a:rPr lang="en-US" sz="2000" dirty="0" smtClean="0">
                <a:effectLst/>
              </a:rPr>
              <a:t>Stefan </a:t>
            </a:r>
            <a:r>
              <a:rPr lang="en-US" sz="2000" dirty="0" err="1" smtClean="0">
                <a:effectLst/>
              </a:rPr>
              <a:t>Yovchev</a:t>
            </a:r>
            <a:r>
              <a:rPr lang="en-US" sz="2000" dirty="0" smtClean="0">
                <a:effectLst/>
              </a:rPr>
              <a:t> (</a:t>
            </a:r>
            <a:r>
              <a:rPr lang="en-US" sz="2000" dirty="0" err="1" smtClean="0">
                <a:effectLst/>
              </a:rPr>
              <a:t>stefan.yovchev</a:t>
            </a:r>
            <a:r>
              <a:rPr lang="en-US" sz="2000" dirty="0" smtClean="0">
                <a:effectLst/>
              </a:rPr>
              <a:t>) – </a:t>
            </a:r>
            <a:r>
              <a:rPr lang="en-US" sz="2000" dirty="0" err="1" smtClean="0">
                <a:effectLst/>
              </a:rPr>
              <a:t>Wpf</a:t>
            </a:r>
            <a:r>
              <a:rPr lang="en-US" sz="2000" dirty="0" smtClean="0">
                <a:effectLst/>
              </a:rPr>
              <a:t> implementation and unit testing</a:t>
            </a:r>
          </a:p>
          <a:p>
            <a:pPr lvl="1"/>
            <a:r>
              <a:rPr lang="en-US" sz="2000" dirty="0" smtClean="0">
                <a:effectLst/>
              </a:rPr>
              <a:t>Tatyana </a:t>
            </a:r>
            <a:r>
              <a:rPr lang="en-US" sz="2000" dirty="0" err="1" smtClean="0">
                <a:effectLst/>
              </a:rPr>
              <a:t>Rangelova</a:t>
            </a:r>
            <a:r>
              <a:rPr lang="en-US" sz="2000" dirty="0" smtClean="0">
                <a:effectLst/>
              </a:rPr>
              <a:t> (</a:t>
            </a:r>
            <a:r>
              <a:rPr lang="en-US" sz="2000" dirty="0" err="1" smtClean="0">
                <a:effectLst/>
              </a:rPr>
              <a:t>TanyaRan</a:t>
            </a:r>
            <a:r>
              <a:rPr lang="en-US" sz="2000" dirty="0" smtClean="0">
                <a:effectLst/>
              </a:rPr>
              <a:t>) – code documentation, </a:t>
            </a:r>
            <a:r>
              <a:rPr lang="en-US" sz="2000" dirty="0" err="1" smtClean="0">
                <a:effectLst/>
              </a:rPr>
              <a:t>stylecop</a:t>
            </a:r>
            <a:r>
              <a:rPr lang="en-US" sz="2000" dirty="0" smtClean="0">
                <a:effectLst/>
              </a:rPr>
              <a:t> fixing, CHM documentation creation</a:t>
            </a:r>
            <a:endParaRPr lang="en-US" sz="20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extLst>
      <p:ext uri="{BB962C8B-B14F-4D97-AF65-F5344CB8AC3E}">
        <p14:creationId xmlns:p14="http://schemas.microsoft.com/office/powerpoint/2010/main" val="381348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r>
              <a:rPr lang="en-US" dirty="0" smtClean="0"/>
              <a:t>Implemented using Model-View-Controller architecture pattern</a:t>
            </a:r>
          </a:p>
          <a:p>
            <a:r>
              <a:rPr lang="en-US" dirty="0" smtClean="0"/>
              <a:t>Models and controller implemented in separate assembly, together with view interface (Minesweeper.dll)</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 name="Picture 4"/>
          <p:cNvPicPr>
            <a:picLocks noChangeAspect="1"/>
          </p:cNvPicPr>
          <p:nvPr/>
        </p:nvPicPr>
        <p:blipFill>
          <a:blip r:embed="rId2"/>
          <a:stretch>
            <a:fillRect/>
          </a:stretch>
        </p:blipFill>
        <p:spPr>
          <a:xfrm>
            <a:off x="1600200" y="3689229"/>
            <a:ext cx="5730066" cy="3092571"/>
          </a:xfrm>
          <a:prstGeom prst="rect">
            <a:avLst/>
          </a:prstGeom>
        </p:spPr>
      </p:pic>
    </p:spTree>
    <p:extLst>
      <p:ext uri="{BB962C8B-B14F-4D97-AF65-F5344CB8AC3E}">
        <p14:creationId xmlns:p14="http://schemas.microsoft.com/office/powerpoint/2010/main" val="2476956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Minesweeper models</a:t>
            </a:r>
            <a:endParaRPr lang="en-US" dirty="0"/>
          </a:p>
        </p:txBody>
      </p:sp>
      <p:sp>
        <p:nvSpPr>
          <p:cNvPr id="3" name="Content Placeholder 2"/>
          <p:cNvSpPr>
            <a:spLocks noGrp="1"/>
          </p:cNvSpPr>
          <p:nvPr>
            <p:ph idx="1"/>
          </p:nvPr>
        </p:nvSpPr>
        <p:spPr/>
        <p:txBody>
          <a:bodyPr/>
          <a:lstStyle/>
          <a:p>
            <a:r>
              <a:rPr lang="en-US" sz="2400" dirty="0" err="1" smtClean="0"/>
              <a:t>MinesweeperCell</a:t>
            </a:r>
            <a:r>
              <a:rPr lang="en-US" sz="2400" dirty="0" smtClean="0"/>
              <a:t> – implement reveal, protect and bomb logic</a:t>
            </a:r>
          </a:p>
          <a:p>
            <a:r>
              <a:rPr lang="en-US" sz="2400" dirty="0" err="1" smtClean="0"/>
              <a:t>MinesweeperGrid</a:t>
            </a:r>
            <a:r>
              <a:rPr lang="en-US" sz="2400" dirty="0" smtClean="0"/>
              <a:t> – keep cell collection, random bombs generation, boom event</a:t>
            </a:r>
          </a:p>
          <a:p>
            <a:r>
              <a:rPr lang="en-US" sz="2400" dirty="0" err="1" smtClean="0"/>
              <a:t>MinesweeperGridFactory</a:t>
            </a:r>
            <a:r>
              <a:rPr lang="en-US" sz="2400" dirty="0" smtClean="0"/>
              <a:t> – initialize easy, medium, hard grids</a:t>
            </a:r>
          </a:p>
          <a:p>
            <a:r>
              <a:rPr lang="en-US" sz="2400" dirty="0" err="1" smtClean="0"/>
              <a:t>MinesweeperDifficultyType</a:t>
            </a:r>
            <a:r>
              <a:rPr lang="en-US" sz="2400" dirty="0" smtClean="0"/>
              <a:t> – </a:t>
            </a:r>
            <a:r>
              <a:rPr lang="en-US" sz="2400" dirty="0" err="1" smtClean="0"/>
              <a:t>enum</a:t>
            </a:r>
            <a:r>
              <a:rPr lang="en-US" sz="2400" dirty="0" smtClean="0"/>
              <a:t> for different game levels</a:t>
            </a:r>
          </a:p>
          <a:p>
            <a:r>
              <a:rPr lang="en-US" sz="2400" dirty="0" err="1" smtClean="0"/>
              <a:t>MinesweeperPlayer</a:t>
            </a:r>
            <a:r>
              <a:rPr lang="en-US" sz="2400" dirty="0" smtClean="0"/>
              <a:t> – game player data</a:t>
            </a:r>
          </a:p>
          <a:p>
            <a:r>
              <a:rPr lang="en-US" sz="2400" dirty="0" err="1" smtClean="0"/>
              <a:t>MinesweeperGameData</a:t>
            </a:r>
            <a:r>
              <a:rPr lang="en-US" sz="2400" dirty="0" smtClean="0"/>
              <a:t> – logic for store/load </a:t>
            </a:r>
            <a:r>
              <a:rPr lang="en-US" sz="2400" dirty="0" smtClean="0"/>
              <a:t>players, easy to change input/output. Currently uses XML serialization of players</a:t>
            </a:r>
            <a:endParaRPr lang="en-US" sz="2400" dirty="0" smtClean="0"/>
          </a:p>
          <a:p>
            <a:r>
              <a:rPr lang="en-US" sz="2400" dirty="0" smtClean="0"/>
              <a:t>Player and click event arguments</a:t>
            </a:r>
          </a:p>
          <a:p>
            <a:r>
              <a:rPr lang="en-US" sz="2400" dirty="0" smtClean="0"/>
              <a:t>Grid/cell/player exceptions</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383210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Minesweeper controller</a:t>
            </a:r>
            <a:endParaRPr lang="en-US" dirty="0"/>
          </a:p>
        </p:txBody>
      </p:sp>
      <p:sp>
        <p:nvSpPr>
          <p:cNvPr id="3" name="Content Placeholder 2"/>
          <p:cNvSpPr>
            <a:spLocks noGrp="1"/>
          </p:cNvSpPr>
          <p:nvPr>
            <p:ph idx="1"/>
          </p:nvPr>
        </p:nvSpPr>
        <p:spPr/>
        <p:txBody>
          <a:bodyPr/>
          <a:lstStyle/>
          <a:p>
            <a:r>
              <a:rPr lang="en-US" dirty="0" smtClean="0"/>
              <a:t>Controls all game logic</a:t>
            </a:r>
          </a:p>
          <a:p>
            <a:r>
              <a:rPr lang="en-US" dirty="0" smtClean="0"/>
              <a:t>Works with abstract grid, view, timer, players and game level types</a:t>
            </a:r>
          </a:p>
          <a:p>
            <a:r>
              <a:rPr lang="en-US" dirty="0" smtClean="0"/>
              <a:t>Handle all view events and reacts on their change</a:t>
            </a:r>
          </a:p>
          <a:p>
            <a:r>
              <a:rPr lang="en-US" dirty="0" smtClean="0"/>
              <a:t>Stores game data using data model</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322225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IMinesweeper</a:t>
            </a:r>
            <a:r>
              <a:rPr lang="en-US" dirty="0" smtClean="0"/>
              <a:t> view</a:t>
            </a:r>
            <a:endParaRPr lang="en-US" dirty="0"/>
          </a:p>
        </p:txBody>
      </p:sp>
      <p:sp>
        <p:nvSpPr>
          <p:cNvPr id="3" name="Content Placeholder 2"/>
          <p:cNvSpPr>
            <a:spLocks noGrp="1"/>
          </p:cNvSpPr>
          <p:nvPr>
            <p:ph idx="1"/>
          </p:nvPr>
        </p:nvSpPr>
        <p:spPr/>
        <p:txBody>
          <a:bodyPr/>
          <a:lstStyle/>
          <a:p>
            <a:r>
              <a:rPr lang="en-US" sz="1800" dirty="0" smtClean="0"/>
              <a:t>No implementation, only interface definition</a:t>
            </a:r>
          </a:p>
          <a:p>
            <a:r>
              <a:rPr lang="en-US" sz="1800" dirty="0" smtClean="0"/>
              <a:t>Any view should be able to display:</a:t>
            </a:r>
          </a:p>
          <a:p>
            <a:pPr lvl="1"/>
            <a:r>
              <a:rPr lang="en-US" sz="1800" dirty="0" err="1" smtClean="0"/>
              <a:t>DisplayGrid</a:t>
            </a:r>
            <a:endParaRPr lang="en-US" sz="1800" dirty="0" smtClean="0"/>
          </a:p>
          <a:p>
            <a:pPr lvl="1"/>
            <a:r>
              <a:rPr lang="en-US" sz="1800" dirty="0" err="1" smtClean="0"/>
              <a:t>DisplayScoreBoard</a:t>
            </a:r>
            <a:endParaRPr lang="en-US" sz="1800" dirty="0" smtClean="0"/>
          </a:p>
          <a:p>
            <a:pPr lvl="1"/>
            <a:r>
              <a:rPr lang="en-US" sz="1800" dirty="0" err="1" smtClean="0"/>
              <a:t>DisplayMoves</a:t>
            </a:r>
            <a:endParaRPr lang="en-US" sz="1800" dirty="0" smtClean="0"/>
          </a:p>
          <a:p>
            <a:pPr lvl="1"/>
            <a:r>
              <a:rPr lang="en-US" sz="1800" dirty="0" err="1" smtClean="0"/>
              <a:t>DisplayTime</a:t>
            </a:r>
            <a:endParaRPr lang="en-US" sz="1800" dirty="0" smtClean="0"/>
          </a:p>
          <a:p>
            <a:r>
              <a:rPr lang="en-US" sz="2000" dirty="0" smtClean="0"/>
              <a:t>And handle use inputs:</a:t>
            </a:r>
          </a:p>
          <a:p>
            <a:pPr lvl="1"/>
            <a:r>
              <a:rPr lang="en-US" sz="1800" dirty="0" err="1" smtClean="0"/>
              <a:t>OpenCellEvent</a:t>
            </a:r>
            <a:endParaRPr lang="en-US" sz="1800" dirty="0" smtClean="0"/>
          </a:p>
          <a:p>
            <a:pPr lvl="1"/>
            <a:r>
              <a:rPr lang="en-US" sz="1800" dirty="0" err="1" smtClean="0"/>
              <a:t>ProtectCellEvent</a:t>
            </a:r>
            <a:endParaRPr lang="en-US" sz="1800" dirty="0" smtClean="0"/>
          </a:p>
          <a:p>
            <a:pPr lvl="1"/>
            <a:r>
              <a:rPr lang="en-US" sz="1800" dirty="0" err="1" smtClean="0"/>
              <a:t>ShowScoreBoardEvent</a:t>
            </a:r>
            <a:endParaRPr lang="en-US" sz="1800" dirty="0" smtClean="0"/>
          </a:p>
          <a:p>
            <a:pPr lvl="1"/>
            <a:r>
              <a:rPr lang="en-US" sz="1800" dirty="0" err="1" smtClean="0"/>
              <a:t>AddPlayerEvent</a:t>
            </a:r>
            <a:endParaRPr lang="en-US" sz="1800" dirty="0"/>
          </a:p>
          <a:p>
            <a:r>
              <a:rPr lang="en-US" sz="2000" dirty="0" smtClean="0"/>
              <a:t>Two views implemented – console and WPF</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1115591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Console view and game</a:t>
            </a:r>
            <a:endParaRPr lang="en-US" dirty="0"/>
          </a:p>
        </p:txBody>
      </p:sp>
      <p:sp>
        <p:nvSpPr>
          <p:cNvPr id="3" name="Content Placeholder 2"/>
          <p:cNvSpPr>
            <a:spLocks noGrp="1"/>
          </p:cNvSpPr>
          <p:nvPr>
            <p:ph idx="1"/>
          </p:nvPr>
        </p:nvSpPr>
        <p:spPr/>
        <p:txBody>
          <a:bodyPr/>
          <a:lstStyle/>
          <a:p>
            <a:r>
              <a:rPr lang="en-US" sz="2400" dirty="0" smtClean="0"/>
              <a:t>Uses minesweeper.dll</a:t>
            </a:r>
          </a:p>
          <a:p>
            <a:r>
              <a:rPr lang="en-US" sz="2400" dirty="0" smtClean="0"/>
              <a:t>Implements own </a:t>
            </a:r>
            <a:r>
              <a:rPr lang="en-US" sz="2400" dirty="0" err="1"/>
              <a:t>ConsoleView</a:t>
            </a:r>
            <a:r>
              <a:rPr lang="en-US" sz="2400" dirty="0"/>
              <a:t> : </a:t>
            </a:r>
            <a:r>
              <a:rPr lang="en-US" sz="2400" dirty="0" err="1"/>
              <a:t>IMinesweeperView</a:t>
            </a:r>
            <a:endParaRPr lang="en-US" sz="2400" dirty="0" smtClean="0"/>
          </a:p>
          <a:p>
            <a:r>
              <a:rPr lang="en-US" sz="2400" dirty="0" err="1" smtClean="0"/>
              <a:t>ConsoleBox</a:t>
            </a:r>
            <a:r>
              <a:rPr lang="en-US" sz="2400" dirty="0" smtClean="0"/>
              <a:t> – console box with grid and text</a:t>
            </a:r>
          </a:p>
          <a:p>
            <a:r>
              <a:rPr lang="en-US" sz="2400" dirty="0" err="1" smtClean="0"/>
              <a:t>ConsoleButton</a:t>
            </a:r>
            <a:r>
              <a:rPr lang="en-US" sz="2400" dirty="0" smtClean="0"/>
              <a:t> : </a:t>
            </a:r>
            <a:r>
              <a:rPr lang="en-US" sz="2400" dirty="0" err="1" smtClean="0"/>
              <a:t>ConsoleBox</a:t>
            </a:r>
            <a:r>
              <a:rPr lang="en-US" sz="2400" dirty="0" smtClean="0"/>
              <a:t> – implements console button with click event</a:t>
            </a:r>
          </a:p>
          <a:p>
            <a:r>
              <a:rPr lang="en-US" sz="2400" dirty="0" err="1" smtClean="0"/>
              <a:t>ConsoleMenu</a:t>
            </a:r>
            <a:r>
              <a:rPr lang="en-US" sz="2400" dirty="0" smtClean="0"/>
              <a:t> : </a:t>
            </a:r>
            <a:r>
              <a:rPr lang="en-US" sz="2400" dirty="0" err="1" smtClean="0"/>
              <a:t>ConsoleBox</a:t>
            </a:r>
            <a:r>
              <a:rPr lang="en-US" sz="2400" dirty="0" smtClean="0"/>
              <a:t> – implements complete menu with buttons</a:t>
            </a:r>
          </a:p>
          <a:p>
            <a:r>
              <a:rPr lang="en-US" sz="2400" dirty="0" err="1" smtClean="0"/>
              <a:t>ConsolePrinter</a:t>
            </a:r>
            <a:r>
              <a:rPr lang="en-US" sz="2400" dirty="0" smtClean="0"/>
              <a:t> – print console boxes</a:t>
            </a:r>
          </a:p>
          <a:p>
            <a:r>
              <a:rPr lang="en-US" sz="2400" dirty="0" err="1" smtClean="0"/>
              <a:t>ConsoleWrapper</a:t>
            </a:r>
            <a:r>
              <a:rPr lang="en-US" sz="2400" dirty="0" smtClean="0"/>
              <a:t> – wraps CLR console class (for testing)</a:t>
            </a:r>
          </a:p>
          <a:p>
            <a:r>
              <a:rPr lang="en-US" sz="2400" dirty="0" err="1" smtClean="0"/>
              <a:t>ConsoleTimer</a:t>
            </a:r>
            <a:r>
              <a:rPr lang="en-US" sz="2400" dirty="0" smtClean="0"/>
              <a:t> – timer functionality</a:t>
            </a:r>
          </a:p>
          <a:p>
            <a:r>
              <a:rPr lang="en-US" sz="2400" dirty="0" smtClean="0"/>
              <a:t>Demo</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229129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view and game</a:t>
            </a:r>
            <a:endParaRPr lang="en-US" dirty="0"/>
          </a:p>
        </p:txBody>
      </p:sp>
      <p:sp>
        <p:nvSpPr>
          <p:cNvPr id="3" name="Content Placeholder 2"/>
          <p:cNvSpPr>
            <a:spLocks noGrp="1"/>
          </p:cNvSpPr>
          <p:nvPr>
            <p:ph idx="1"/>
          </p:nvPr>
        </p:nvSpPr>
        <p:spPr/>
        <p:txBody>
          <a:bodyPr/>
          <a:lstStyle/>
          <a:p>
            <a:r>
              <a:rPr lang="en-US" sz="2400" dirty="0" smtClean="0"/>
              <a:t>Uses minesweeper.dll</a:t>
            </a:r>
          </a:p>
          <a:p>
            <a:r>
              <a:rPr lang="en-US" sz="2400" dirty="0" smtClean="0"/>
              <a:t>Implements own </a:t>
            </a:r>
            <a:r>
              <a:rPr lang="en-US" sz="2400" dirty="0" err="1" smtClean="0"/>
              <a:t>WpfView</a:t>
            </a:r>
            <a:r>
              <a:rPr lang="en-US" sz="2400" dirty="0" smtClean="0"/>
              <a:t> : </a:t>
            </a:r>
            <a:r>
              <a:rPr lang="en-US" sz="2400" dirty="0" err="1"/>
              <a:t>IMinesweeperView</a:t>
            </a:r>
            <a:endParaRPr lang="en-US" sz="2400" dirty="0" smtClean="0"/>
          </a:p>
          <a:p>
            <a:r>
              <a:rPr lang="en-US" sz="2400" dirty="0" smtClean="0"/>
              <a:t>XAML based implementation</a:t>
            </a:r>
          </a:p>
          <a:p>
            <a:r>
              <a:rPr lang="en-US" sz="2400" dirty="0" err="1"/>
              <a:t>WpfMinesweeperButton</a:t>
            </a:r>
            <a:r>
              <a:rPr lang="en-US" sz="2400" dirty="0"/>
              <a:t> : </a:t>
            </a:r>
            <a:r>
              <a:rPr lang="en-US" sz="2400" dirty="0" smtClean="0"/>
              <a:t>Button – </a:t>
            </a:r>
            <a:r>
              <a:rPr lang="en-US" sz="2400" dirty="0" err="1" smtClean="0"/>
              <a:t>extenstion</a:t>
            </a:r>
            <a:r>
              <a:rPr lang="en-US" sz="2400" dirty="0" smtClean="0"/>
              <a:t> of WPF button, containing rows and cols for the grid</a:t>
            </a:r>
          </a:p>
          <a:p>
            <a:r>
              <a:rPr lang="en-US" sz="2400" dirty="0" err="1"/>
              <a:t>MainWindow</a:t>
            </a:r>
            <a:r>
              <a:rPr lang="en-US" sz="2400" dirty="0"/>
              <a:t> : </a:t>
            </a:r>
            <a:r>
              <a:rPr lang="en-US" sz="2400" dirty="0" smtClean="0"/>
              <a:t>Window – main window in the game</a:t>
            </a:r>
          </a:p>
          <a:p>
            <a:r>
              <a:rPr lang="en-US" sz="2400" dirty="0" err="1"/>
              <a:t>ScoresWindow</a:t>
            </a:r>
            <a:r>
              <a:rPr lang="en-US" sz="2400" dirty="0"/>
              <a:t> : </a:t>
            </a:r>
            <a:r>
              <a:rPr lang="en-US" sz="2400" dirty="0" smtClean="0"/>
              <a:t>Window – scoreboard window</a:t>
            </a:r>
          </a:p>
          <a:p>
            <a:r>
              <a:rPr lang="en-US" sz="2400" dirty="0" err="1"/>
              <a:t>InputBox</a:t>
            </a:r>
            <a:r>
              <a:rPr lang="en-US" sz="2400" dirty="0"/>
              <a:t> : </a:t>
            </a:r>
            <a:r>
              <a:rPr lang="en-US" sz="2400" dirty="0" smtClean="0"/>
              <a:t>Window – add player box</a:t>
            </a:r>
          </a:p>
          <a:p>
            <a:r>
              <a:rPr lang="en-US" sz="2400" dirty="0" smtClean="0"/>
              <a:t>Demo</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165227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SOLID principles</a:t>
            </a:r>
            <a:endParaRPr lang="en-US" dirty="0"/>
          </a:p>
        </p:txBody>
      </p:sp>
      <p:sp>
        <p:nvSpPr>
          <p:cNvPr id="3" name="Content Placeholder 2"/>
          <p:cNvSpPr>
            <a:spLocks noGrp="1"/>
          </p:cNvSpPr>
          <p:nvPr>
            <p:ph idx="1"/>
          </p:nvPr>
        </p:nvSpPr>
        <p:spPr/>
        <p:txBody>
          <a:bodyPr/>
          <a:lstStyle/>
          <a:p>
            <a:r>
              <a:rPr lang="en-US" sz="2000" dirty="0" smtClean="0"/>
              <a:t>SRP – Separate class for each object in minesweeper models, separate controller and views. Console and WPF classes implement only what they need. All class components that are not needed are private or protected. Easy reusing of classes.</a:t>
            </a:r>
          </a:p>
          <a:p>
            <a:r>
              <a:rPr lang="en-US" sz="2000" dirty="0" smtClean="0"/>
              <a:t>OCP – mainly implemented in minesweeper.dll. New game view (ex. Mobile or Web) can be easily created without changing anything in the library.</a:t>
            </a:r>
          </a:p>
          <a:p>
            <a:r>
              <a:rPr lang="en-US" sz="2000" dirty="0" smtClean="0"/>
              <a:t>LSP – used in console view</a:t>
            </a:r>
            <a:r>
              <a:rPr lang="en-US" sz="2000" dirty="0"/>
              <a:t>. </a:t>
            </a:r>
            <a:r>
              <a:rPr lang="en-US" sz="2000" dirty="0" err="1" smtClean="0"/>
              <a:t>ConsolePrinter</a:t>
            </a:r>
            <a:r>
              <a:rPr lang="en-US" sz="2000" dirty="0" smtClean="0"/>
              <a:t> prints any console box using </a:t>
            </a:r>
            <a:r>
              <a:rPr lang="en-US" sz="2000" dirty="0" err="1" smtClean="0"/>
              <a:t>IConsoleBox</a:t>
            </a:r>
            <a:r>
              <a:rPr lang="en-US" sz="2000" dirty="0" smtClean="0"/>
              <a:t> interface. Inherited buttons and menus do not change the print behavior.</a:t>
            </a:r>
          </a:p>
          <a:p>
            <a:r>
              <a:rPr lang="en-US" sz="2000" dirty="0" smtClean="0"/>
              <a:t>ISP – small interfaces created in the </a:t>
            </a:r>
            <a:r>
              <a:rPr lang="en-US" sz="2000" dirty="0" err="1" smtClean="0"/>
              <a:t>librarty</a:t>
            </a:r>
            <a:r>
              <a:rPr lang="en-US" sz="2000" dirty="0" smtClean="0"/>
              <a:t>. Cell/Grid/Player. All of them can be reused.</a:t>
            </a:r>
          </a:p>
          <a:p>
            <a:r>
              <a:rPr lang="en-US" sz="2000" dirty="0" smtClean="0"/>
              <a:t>DIP – all needed data for classes are used as input parameters. The only constructed new objects are </a:t>
            </a:r>
            <a:r>
              <a:rPr lang="en-US" sz="2000" dirty="0" err="1" smtClean="0"/>
              <a:t>StringBuilder</a:t>
            </a:r>
            <a:r>
              <a:rPr lang="en-US" sz="2000" dirty="0" smtClean="0"/>
              <a:t> and </a:t>
            </a:r>
            <a:r>
              <a:rPr lang="en-US" sz="2000" dirty="0" err="1" smtClean="0"/>
              <a:t>EventArgs</a:t>
            </a:r>
            <a:r>
              <a:rPr lang="en-US" sz="2000" dirty="0" smtClean="0"/>
              <a:t>. Objects are created only in controllers. Easy to test implementation.</a:t>
            </a:r>
            <a:endParaRPr lang="en-US" sz="2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2348746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Used SOLID principles</a:t>
            </a:r>
          </a:p>
        </p:txBody>
      </p:sp>
      <p:sp>
        <p:nvSpPr>
          <p:cNvPr id="3" name="Content Placeholder 2"/>
          <p:cNvSpPr>
            <a:spLocks noGrp="1"/>
          </p:cNvSpPr>
          <p:nvPr>
            <p:ph idx="1"/>
          </p:nvPr>
        </p:nvSpPr>
        <p:spPr/>
        <p:txBody>
          <a:bodyPr/>
          <a:lstStyle/>
          <a:p>
            <a:r>
              <a:rPr lang="en-US" dirty="0" smtClean="0"/>
              <a:t>DRY – no code clones in the project. Checked by Visual Studio.</a:t>
            </a:r>
          </a:p>
          <a:p>
            <a:r>
              <a:rPr lang="en-US" dirty="0" smtClean="0"/>
              <a:t>YAGNI – all code clones that cannot be tested are removed.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3049453726"/>
      </p:ext>
    </p:extLst>
  </p:cSld>
  <p:clrMapOvr>
    <a:masterClrMapping/>
  </p:clrMapOvr>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6214</TotalTime>
  <Words>608</Words>
  <Application>Microsoft Office PowerPoint</Application>
  <PresentationFormat>On-screen Show (4:3)</PresentationFormat>
  <Paragraphs>97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Consolas</vt:lpstr>
      <vt:lpstr>Corbel</vt:lpstr>
      <vt:lpstr>Wingdings 2</vt:lpstr>
      <vt:lpstr>Telerik Academy</vt:lpstr>
      <vt:lpstr>Minesweeper-6 Team Project</vt:lpstr>
      <vt:lpstr>Architecture</vt:lpstr>
      <vt:lpstr>Minesweeper models</vt:lpstr>
      <vt:lpstr>Minesweeper controller</vt:lpstr>
      <vt:lpstr>IMinesweeper view</vt:lpstr>
      <vt:lpstr>Console view and game</vt:lpstr>
      <vt:lpstr>WPF view and game</vt:lpstr>
      <vt:lpstr>Used SOLID principles</vt:lpstr>
      <vt:lpstr>Used SOLID principles</vt:lpstr>
      <vt:lpstr>Design Patters</vt:lpstr>
      <vt:lpstr>UnitTests &amp; StyleCop </vt:lpstr>
      <vt:lpstr>Documentation</vt:lpstr>
      <vt:lpstr>Organization and participants</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 Part I - Introduction</dc:title>
  <dc:subject>Fundamentals of C# Programming Course @ Telerik Academy</dc:subject>
  <dc:creator>Svetlin Nakov</dc:creator>
  <cp:keywords>telerik, academy, education, free, course, course, programming, C#, fundamentals, object-oriented, algorithm, data, types,expressions, statements, console, conditional, statements, loops, numeral, systems,methods, recursion, class, object, exception, string, text, file, structures,tree, graph, hash, table, extension, high, quality, code</cp:keywords>
  <dc:description>Fundamentals of C# Programming Course @ Telerik Software Academy: 
http://csharpfundamentals.telerik.com
The website and all video materials are in Bulgarian</dc:description>
  <cp:lastModifiedBy>Atanas Georgiev</cp:lastModifiedBy>
  <cp:revision>760</cp:revision>
  <dcterms:created xsi:type="dcterms:W3CDTF">2007-12-08T16:03:35Z</dcterms:created>
  <dcterms:modified xsi:type="dcterms:W3CDTF">2015-10-11T09:38:27Z</dcterms:modified>
  <cp:category>C# Programming Course</cp:category>
</cp:coreProperties>
</file>