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256" r:id="rId2"/>
    <p:sldId id="259" r:id="rId3"/>
    <p:sldId id="257" r:id="rId4"/>
    <p:sldId id="261" r:id="rId5"/>
    <p:sldId id="271" r:id="rId6"/>
    <p:sldId id="260" r:id="rId7"/>
    <p:sldId id="262" r:id="rId8"/>
    <p:sldId id="267" r:id="rId9"/>
    <p:sldId id="272" r:id="rId10"/>
    <p:sldId id="273" r:id="rId11"/>
    <p:sldId id="274" r:id="rId12"/>
    <p:sldId id="275" r:id="rId13"/>
    <p:sldId id="268" r:id="rId14"/>
    <p:sldId id="264" r:id="rId15"/>
    <p:sldId id="269" r:id="rId16"/>
    <p:sldId id="265" r:id="rId17"/>
    <p:sldId id="270" r:id="rId18"/>
    <p:sldId id="266" r:id="rId19"/>
    <p:sldId id="263"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7" autoAdjust="0"/>
    <p:restoredTop sz="94602"/>
  </p:normalViewPr>
  <p:slideViewPr>
    <p:cSldViewPr snapToGrid="0" snapToObjects="1">
      <p:cViewPr varScale="1">
        <p:scale>
          <a:sx n="170" d="100"/>
          <a:sy n="170" d="100"/>
        </p:scale>
        <p:origin x="-2600" y="-10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643E35-CD80-874A-A3D7-254E954BB753}" type="datetimeFigureOut">
              <a:rPr lang="en-US" smtClean="0"/>
              <a:pPr/>
              <a:t>10/24/18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090392-6C30-1942-A2CE-3FA72429B676}" type="slidenum">
              <a:rPr lang="en-US" smtClean="0"/>
              <a:pPr/>
              <a:t>‹#›</a:t>
            </a:fld>
            <a:endParaRPr lang="en-US"/>
          </a:p>
        </p:txBody>
      </p:sp>
    </p:spTree>
    <p:extLst>
      <p:ext uri="{BB962C8B-B14F-4D97-AF65-F5344CB8AC3E}">
        <p14:creationId xmlns:p14="http://schemas.microsoft.com/office/powerpoint/2010/main" val="852399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416C15-7665-174C-99B8-5B237ACA6582}" type="datetimeFigureOut">
              <a:rPr lang="en-US" smtClean="0"/>
              <a:pPr/>
              <a:t>10/24/18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BF1BD6-11A6-594E-AFA1-283323A41F72}" type="slidenum">
              <a:rPr lang="en-US" smtClean="0"/>
              <a:pPr/>
              <a:t>‹#›</a:t>
            </a:fld>
            <a:endParaRPr lang="en-US"/>
          </a:p>
        </p:txBody>
      </p:sp>
    </p:spTree>
    <p:extLst>
      <p:ext uri="{BB962C8B-B14F-4D97-AF65-F5344CB8AC3E}">
        <p14:creationId xmlns:p14="http://schemas.microsoft.com/office/powerpoint/2010/main" val="56011568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Note there</a:t>
            </a:r>
            <a:r>
              <a:rPr lang="en-US" baseline="0" dirty="0" smtClean="0"/>
              <a:t> are two licenses if effect for this course. </a:t>
            </a:r>
          </a:p>
          <a:p>
            <a:pPr marL="628650" lvl="1" indent="-171450">
              <a:buFontTx/>
              <a:buChar char="•"/>
            </a:pPr>
            <a:r>
              <a:rPr lang="en-US" baseline="0" dirty="0" smtClean="0"/>
              <a:t>All *content* (lectures, written materials, etc.) are made available under the Creative Commons Attribution-</a:t>
            </a:r>
            <a:r>
              <a:rPr lang="en-US" baseline="0" dirty="0" err="1" smtClean="0"/>
              <a:t>ShareAlike</a:t>
            </a:r>
            <a:r>
              <a:rPr lang="en-US" baseline="0" dirty="0" smtClean="0"/>
              <a:t> 4.0 International (CC BY-SA 4.0). (https://</a:t>
            </a:r>
            <a:r>
              <a:rPr lang="en-US" baseline="0" dirty="0" err="1" smtClean="0"/>
              <a:t>creativecommons.org</a:t>
            </a:r>
            <a:r>
              <a:rPr lang="en-US" baseline="0" dirty="0" smtClean="0"/>
              <a:t>/licenses/by-</a:t>
            </a:r>
            <a:r>
              <a:rPr lang="en-US" baseline="0" dirty="0" err="1" smtClean="0"/>
              <a:t>sa</a:t>
            </a:r>
            <a:r>
              <a:rPr lang="en-US" baseline="0" dirty="0" smtClean="0"/>
              <a:t>/4.0/).</a:t>
            </a:r>
          </a:p>
          <a:p>
            <a:pPr marL="628650" lvl="1" indent="-171450">
              <a:buFontTx/>
              <a:buChar char="•"/>
            </a:pPr>
            <a:r>
              <a:rPr lang="en-US" baseline="0" dirty="0" smtClean="0"/>
              <a:t>All *code* (R scripts the website code itself) are made available under the MIT License (https://</a:t>
            </a:r>
            <a:r>
              <a:rPr lang="en-US" baseline="0" dirty="0" err="1" smtClean="0"/>
              <a:t>opensource.org</a:t>
            </a:r>
            <a:r>
              <a:rPr lang="en-US" baseline="0" dirty="0" smtClean="0"/>
              <a:t>/licenses/MIT).</a:t>
            </a:r>
            <a:endParaRPr lang="en-US" dirty="0"/>
          </a:p>
        </p:txBody>
      </p:sp>
      <p:sp>
        <p:nvSpPr>
          <p:cNvPr id="4" name="Slide Number Placeholder 3"/>
          <p:cNvSpPr>
            <a:spLocks noGrp="1"/>
          </p:cNvSpPr>
          <p:nvPr>
            <p:ph type="sldNum" sz="quarter" idx="10"/>
          </p:nvPr>
        </p:nvSpPr>
        <p:spPr/>
        <p:txBody>
          <a:bodyPr/>
          <a:lstStyle/>
          <a:p>
            <a:fld id="{F9BF1BD6-11A6-594E-AFA1-283323A41F72}" type="slidenum">
              <a:rPr lang="en-US" smtClean="0"/>
              <a:pPr/>
              <a:t>2</a:t>
            </a:fld>
            <a:endParaRPr lang="en-US"/>
          </a:p>
        </p:txBody>
      </p:sp>
    </p:spTree>
    <p:extLst>
      <p:ext uri="{BB962C8B-B14F-4D97-AF65-F5344CB8AC3E}">
        <p14:creationId xmlns:p14="http://schemas.microsoft.com/office/powerpoint/2010/main" val="3848496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92500" lnSpcReduction="10000"/>
          </a:bodyPr>
          <a:lstStyle/>
          <a:p>
            <a:pPr marL="171450" indent="-171450">
              <a:buFontTx/>
              <a:buChar char="-"/>
            </a:pPr>
            <a:r>
              <a:rPr lang="en-US" dirty="0" smtClean="0"/>
              <a:t>We</a:t>
            </a:r>
            <a:r>
              <a:rPr lang="en-US" baseline="0" dirty="0" smtClean="0"/>
              <a:t> sequence a lot of things at the Genome Institute.  But my research interest is fairly focused on clinical cancer sequencing.  The idea here is that we start with a patient, sometimes starting at diagnosis but often starting at the point where they have exhausted standard of care options.</a:t>
            </a:r>
          </a:p>
          <a:p>
            <a:pPr marL="171450" indent="-171450">
              <a:buFontTx/>
              <a:buChar char="-"/>
            </a:pPr>
            <a:r>
              <a:rPr lang="en-US" baseline="0" dirty="0" smtClean="0"/>
              <a:t>From these patients we get a tumor sample and a reference normal sample (usually blood).  From the tumor we isolate DNA and RNA and from the normal we isolated DNA.  This trio of samples is subjected to library construction followed by whole genome, exome, and transcriptome sequencing.  This data flows into our analysis systems and we attempt to detect somatic events that might be relevant to cancer biology or treatment.  This involves detecting single nucleotide variants, small insertions and deletions, large copy number amplifications and deletions, gene and isoform expression levels, structural rearrangements, gene fusions, and detection of tumor associated viruses.</a:t>
            </a:r>
            <a:endParaRPr lang="en-US" dirty="0"/>
          </a:p>
        </p:txBody>
      </p:sp>
      <p:sp>
        <p:nvSpPr>
          <p:cNvPr id="4" name="Slide Number Placeholder 3"/>
          <p:cNvSpPr>
            <a:spLocks noGrp="1"/>
          </p:cNvSpPr>
          <p:nvPr>
            <p:ph type="sldNum" sz="quarter" idx="10"/>
          </p:nvPr>
        </p:nvSpPr>
        <p:spPr/>
        <p:txBody>
          <a:bodyPr/>
          <a:lstStyle/>
          <a:p>
            <a:fld id="{F9BF1BD6-11A6-594E-AFA1-283323A41F72}" type="slidenum">
              <a:rPr lang="en-US" smtClean="0"/>
              <a:pPr/>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702756" indent="-270291" eaLnBrk="0" hangingPunct="0">
              <a:defRPr sz="2300">
                <a:solidFill>
                  <a:schemeClr val="tx1"/>
                </a:solidFill>
                <a:latin typeface="Arial" charset="0"/>
                <a:ea typeface="ＭＳ Ｐゴシック" charset="0"/>
              </a:defRPr>
            </a:lvl2pPr>
            <a:lvl3pPr marL="1081164" indent="-216233" eaLnBrk="0" hangingPunct="0">
              <a:defRPr sz="2300">
                <a:solidFill>
                  <a:schemeClr val="tx1"/>
                </a:solidFill>
                <a:latin typeface="Arial" charset="0"/>
                <a:ea typeface="ＭＳ Ｐゴシック" charset="0"/>
              </a:defRPr>
            </a:lvl3pPr>
            <a:lvl4pPr marL="1513629" indent="-216233" eaLnBrk="0" hangingPunct="0">
              <a:defRPr sz="2300">
                <a:solidFill>
                  <a:schemeClr val="tx1"/>
                </a:solidFill>
                <a:latin typeface="Arial" charset="0"/>
                <a:ea typeface="ＭＳ Ｐゴシック" charset="0"/>
              </a:defRPr>
            </a:lvl4pPr>
            <a:lvl5pPr marL="1946095" indent="-216233" eaLnBrk="0" hangingPunct="0">
              <a:defRPr sz="2300">
                <a:solidFill>
                  <a:schemeClr val="tx1"/>
                </a:solidFill>
                <a:latin typeface="Arial" charset="0"/>
                <a:ea typeface="ＭＳ Ｐゴシック" charset="0"/>
              </a:defRPr>
            </a:lvl5pPr>
            <a:lvl6pPr marL="2378560" indent="-216233" eaLnBrk="0" fontAlgn="base" hangingPunct="0">
              <a:spcBef>
                <a:spcPct val="0"/>
              </a:spcBef>
              <a:spcAft>
                <a:spcPct val="0"/>
              </a:spcAft>
              <a:defRPr sz="2300">
                <a:solidFill>
                  <a:schemeClr val="tx1"/>
                </a:solidFill>
                <a:latin typeface="Arial" charset="0"/>
                <a:ea typeface="ＭＳ Ｐゴシック" charset="0"/>
              </a:defRPr>
            </a:lvl6pPr>
            <a:lvl7pPr marL="2811026" indent="-216233" eaLnBrk="0" fontAlgn="base" hangingPunct="0">
              <a:spcBef>
                <a:spcPct val="0"/>
              </a:spcBef>
              <a:spcAft>
                <a:spcPct val="0"/>
              </a:spcAft>
              <a:defRPr sz="2300">
                <a:solidFill>
                  <a:schemeClr val="tx1"/>
                </a:solidFill>
                <a:latin typeface="Arial" charset="0"/>
                <a:ea typeface="ＭＳ Ｐゴシック" charset="0"/>
              </a:defRPr>
            </a:lvl7pPr>
            <a:lvl8pPr marL="3243491" indent="-216233" eaLnBrk="0" fontAlgn="base" hangingPunct="0">
              <a:spcBef>
                <a:spcPct val="0"/>
              </a:spcBef>
              <a:spcAft>
                <a:spcPct val="0"/>
              </a:spcAft>
              <a:defRPr sz="2300">
                <a:solidFill>
                  <a:schemeClr val="tx1"/>
                </a:solidFill>
                <a:latin typeface="Arial" charset="0"/>
                <a:ea typeface="ＭＳ Ｐゴシック" charset="0"/>
              </a:defRPr>
            </a:lvl8pPr>
            <a:lvl9pPr marL="3675957" indent="-216233"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BC82D777-595C-F74F-893D-79AFE190A7AE}" type="slidenum">
              <a:rPr lang="en-US" sz="1200">
                <a:latin typeface="Calibri" charset="0"/>
              </a:rPr>
              <a:pPr eaLnBrk="1" hangingPunct="1"/>
              <a:t>8</a:t>
            </a:fld>
            <a:endParaRPr lang="en-US" sz="1200">
              <a:latin typeface="Calibri" charset="0"/>
            </a:endParaRPr>
          </a:p>
        </p:txBody>
      </p:sp>
      <p:sp>
        <p:nvSpPr>
          <p:cNvPr id="2048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048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702756" indent="-270291" eaLnBrk="0" hangingPunct="0">
              <a:defRPr sz="2300">
                <a:solidFill>
                  <a:schemeClr val="tx1"/>
                </a:solidFill>
                <a:latin typeface="Arial" charset="0"/>
                <a:ea typeface="ＭＳ Ｐゴシック" charset="0"/>
              </a:defRPr>
            </a:lvl2pPr>
            <a:lvl3pPr marL="1081164" indent="-216233" eaLnBrk="0" hangingPunct="0">
              <a:defRPr sz="2300">
                <a:solidFill>
                  <a:schemeClr val="tx1"/>
                </a:solidFill>
                <a:latin typeface="Arial" charset="0"/>
                <a:ea typeface="ＭＳ Ｐゴシック" charset="0"/>
              </a:defRPr>
            </a:lvl3pPr>
            <a:lvl4pPr marL="1513629" indent="-216233" eaLnBrk="0" hangingPunct="0">
              <a:defRPr sz="2300">
                <a:solidFill>
                  <a:schemeClr val="tx1"/>
                </a:solidFill>
                <a:latin typeface="Arial" charset="0"/>
                <a:ea typeface="ＭＳ Ｐゴシック" charset="0"/>
              </a:defRPr>
            </a:lvl4pPr>
            <a:lvl5pPr marL="1946095" indent="-216233" eaLnBrk="0" hangingPunct="0">
              <a:defRPr sz="2300">
                <a:solidFill>
                  <a:schemeClr val="tx1"/>
                </a:solidFill>
                <a:latin typeface="Arial" charset="0"/>
                <a:ea typeface="ＭＳ Ｐゴシック" charset="0"/>
              </a:defRPr>
            </a:lvl5pPr>
            <a:lvl6pPr marL="2378560" indent="-216233" eaLnBrk="0" fontAlgn="base" hangingPunct="0">
              <a:spcBef>
                <a:spcPct val="0"/>
              </a:spcBef>
              <a:spcAft>
                <a:spcPct val="0"/>
              </a:spcAft>
              <a:defRPr sz="2300">
                <a:solidFill>
                  <a:schemeClr val="tx1"/>
                </a:solidFill>
                <a:latin typeface="Arial" charset="0"/>
                <a:ea typeface="ＭＳ Ｐゴシック" charset="0"/>
              </a:defRPr>
            </a:lvl6pPr>
            <a:lvl7pPr marL="2811026" indent="-216233" eaLnBrk="0" fontAlgn="base" hangingPunct="0">
              <a:spcBef>
                <a:spcPct val="0"/>
              </a:spcBef>
              <a:spcAft>
                <a:spcPct val="0"/>
              </a:spcAft>
              <a:defRPr sz="2300">
                <a:solidFill>
                  <a:schemeClr val="tx1"/>
                </a:solidFill>
                <a:latin typeface="Arial" charset="0"/>
                <a:ea typeface="ＭＳ Ｐゴシック" charset="0"/>
              </a:defRPr>
            </a:lvl7pPr>
            <a:lvl8pPr marL="3243491" indent="-216233" eaLnBrk="0" fontAlgn="base" hangingPunct="0">
              <a:spcBef>
                <a:spcPct val="0"/>
              </a:spcBef>
              <a:spcAft>
                <a:spcPct val="0"/>
              </a:spcAft>
              <a:defRPr sz="2300">
                <a:solidFill>
                  <a:schemeClr val="tx1"/>
                </a:solidFill>
                <a:latin typeface="Arial" charset="0"/>
                <a:ea typeface="ＭＳ Ｐゴシック" charset="0"/>
              </a:defRPr>
            </a:lvl8pPr>
            <a:lvl9pPr marL="3675957" indent="-216233"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E9960B3B-B614-C646-AC49-D0908ED8BDDD}" type="slidenum">
              <a:rPr lang="en-US" sz="1200">
                <a:latin typeface="Calibri" charset="0"/>
              </a:rPr>
              <a:pPr eaLnBrk="1" hangingPunct="1"/>
              <a:t>14</a:t>
            </a:fld>
            <a:endParaRPr lang="en-US" sz="1200">
              <a:latin typeface="Calibri" charset="0"/>
            </a:endParaRPr>
          </a:p>
        </p:txBody>
      </p:sp>
      <p:sp>
        <p:nvSpPr>
          <p:cNvPr id="2560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560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702756" indent="-270291" eaLnBrk="0" hangingPunct="0">
              <a:defRPr sz="2300">
                <a:solidFill>
                  <a:schemeClr val="tx1"/>
                </a:solidFill>
                <a:latin typeface="Arial" charset="0"/>
                <a:ea typeface="ＭＳ Ｐゴシック" charset="0"/>
              </a:defRPr>
            </a:lvl2pPr>
            <a:lvl3pPr marL="1081164" indent="-216233" eaLnBrk="0" hangingPunct="0">
              <a:defRPr sz="2300">
                <a:solidFill>
                  <a:schemeClr val="tx1"/>
                </a:solidFill>
                <a:latin typeface="Arial" charset="0"/>
                <a:ea typeface="ＭＳ Ｐゴシック" charset="0"/>
              </a:defRPr>
            </a:lvl3pPr>
            <a:lvl4pPr marL="1513629" indent="-216233" eaLnBrk="0" hangingPunct="0">
              <a:defRPr sz="2300">
                <a:solidFill>
                  <a:schemeClr val="tx1"/>
                </a:solidFill>
                <a:latin typeface="Arial" charset="0"/>
                <a:ea typeface="ＭＳ Ｐゴシック" charset="0"/>
              </a:defRPr>
            </a:lvl4pPr>
            <a:lvl5pPr marL="1946095" indent="-216233" eaLnBrk="0" hangingPunct="0">
              <a:defRPr sz="2300">
                <a:solidFill>
                  <a:schemeClr val="tx1"/>
                </a:solidFill>
                <a:latin typeface="Arial" charset="0"/>
                <a:ea typeface="ＭＳ Ｐゴシック" charset="0"/>
              </a:defRPr>
            </a:lvl5pPr>
            <a:lvl6pPr marL="2378560" indent="-216233" eaLnBrk="0" fontAlgn="base" hangingPunct="0">
              <a:spcBef>
                <a:spcPct val="0"/>
              </a:spcBef>
              <a:spcAft>
                <a:spcPct val="0"/>
              </a:spcAft>
              <a:defRPr sz="2300">
                <a:solidFill>
                  <a:schemeClr val="tx1"/>
                </a:solidFill>
                <a:latin typeface="Arial" charset="0"/>
                <a:ea typeface="ＭＳ Ｐゴシック" charset="0"/>
              </a:defRPr>
            </a:lvl6pPr>
            <a:lvl7pPr marL="2811026" indent="-216233" eaLnBrk="0" fontAlgn="base" hangingPunct="0">
              <a:spcBef>
                <a:spcPct val="0"/>
              </a:spcBef>
              <a:spcAft>
                <a:spcPct val="0"/>
              </a:spcAft>
              <a:defRPr sz="2300">
                <a:solidFill>
                  <a:schemeClr val="tx1"/>
                </a:solidFill>
                <a:latin typeface="Arial" charset="0"/>
                <a:ea typeface="ＭＳ Ｐゴシック" charset="0"/>
              </a:defRPr>
            </a:lvl7pPr>
            <a:lvl8pPr marL="3243491" indent="-216233" eaLnBrk="0" fontAlgn="base" hangingPunct="0">
              <a:spcBef>
                <a:spcPct val="0"/>
              </a:spcBef>
              <a:spcAft>
                <a:spcPct val="0"/>
              </a:spcAft>
              <a:defRPr sz="2300">
                <a:solidFill>
                  <a:schemeClr val="tx1"/>
                </a:solidFill>
                <a:latin typeface="Arial" charset="0"/>
                <a:ea typeface="ＭＳ Ｐゴシック" charset="0"/>
              </a:defRPr>
            </a:lvl8pPr>
            <a:lvl9pPr marL="3675957" indent="-216233"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299452F0-E2F8-AE41-801D-2B3846BDF3AE}" type="slidenum">
              <a:rPr lang="en-US" sz="1200">
                <a:latin typeface="Calibri" charset="0"/>
              </a:rPr>
              <a:pPr eaLnBrk="1" hangingPunct="1"/>
              <a:t>16</a:t>
            </a:fld>
            <a:endParaRPr lang="en-US" sz="1200">
              <a:latin typeface="Calibri" charset="0"/>
            </a:endParaRPr>
          </a:p>
        </p:txBody>
      </p:sp>
      <p:sp>
        <p:nvSpPr>
          <p:cNvPr id="2253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25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698737" y="3011714"/>
            <a:ext cx="5242063" cy="1084036"/>
          </a:xfrm>
        </p:spPr>
        <p:txBody>
          <a:bodyPr anchor="b">
            <a:normAutofit/>
          </a:bodyPr>
          <a:lstStyle>
            <a:lvl1pPr algn="l">
              <a:defRPr sz="2600" b="1" baseline="0">
                <a:solidFill>
                  <a:schemeClr val="tx1">
                    <a:lumMod val="90000"/>
                    <a:lumOff val="10000"/>
                  </a:schemeClr>
                </a:solidFill>
                <a:latin typeface="+mj-lt"/>
                <a:cs typeface="Trebuchet MS"/>
              </a:defRPr>
            </a:lvl1pPr>
          </a:lstStyle>
          <a:p>
            <a:r>
              <a:rPr lang="en-US" smtClean="0"/>
              <a:t>Click to edit Master title style</a:t>
            </a:r>
            <a:endParaRPr lang="en-US" dirty="0"/>
          </a:p>
        </p:txBody>
      </p:sp>
      <p:sp>
        <p:nvSpPr>
          <p:cNvPr id="3" name="Subtitle 2"/>
          <p:cNvSpPr>
            <a:spLocks noGrp="1"/>
          </p:cNvSpPr>
          <p:nvPr>
            <p:ph type="subTitle" idx="1"/>
          </p:nvPr>
        </p:nvSpPr>
        <p:spPr>
          <a:xfrm>
            <a:off x="3698737" y="4368800"/>
            <a:ext cx="5242063" cy="1219200"/>
          </a:xfrm>
        </p:spPr>
        <p:txBody>
          <a:bodyPr>
            <a:normAutofit/>
          </a:bodyPr>
          <a:lstStyle>
            <a:lvl1pPr marL="0" indent="0" algn="l">
              <a:buNone/>
              <a:defRPr sz="2000">
                <a:solidFill>
                  <a:schemeClr val="tx1">
                    <a:tint val="75000"/>
                  </a:schemeClr>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Footer Placeholder 3"/>
          <p:cNvSpPr>
            <a:spLocks noGrp="1"/>
          </p:cNvSpPr>
          <p:nvPr>
            <p:ph type="ftr" sz="quarter" idx="10"/>
          </p:nvPr>
        </p:nvSpPr>
        <p:spPr>
          <a:xfrm>
            <a:off x="3698737" y="6240462"/>
            <a:ext cx="5242064" cy="365125"/>
          </a:xfrm>
        </p:spPr>
        <p:txBody>
          <a:bodyPr/>
          <a:lstStyle>
            <a:lvl1pPr>
              <a:defRPr sz="1100">
                <a:latin typeface="+mn-lt"/>
                <a:cs typeface="Calibri"/>
              </a:defRPr>
            </a:lvl1pPr>
          </a:lstStyle>
          <a:p>
            <a:r>
              <a:rPr lang="en-US" smtClean="0"/>
              <a:t>Presenter &lt;address@genome.wustl.edu&gt;</a:t>
            </a:r>
            <a:endParaRPr lang="en-US" dirty="0"/>
          </a:p>
        </p:txBody>
      </p:sp>
    </p:spTree>
    <p:extLst>
      <p:ext uri="{BB962C8B-B14F-4D97-AF65-F5344CB8AC3E}">
        <p14:creationId xmlns:p14="http://schemas.microsoft.com/office/powerpoint/2010/main" val="1472851122"/>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lvl1pPr>
              <a:defRPr sz="1100">
                <a:latin typeface="+mn-lt"/>
                <a:cs typeface="Calibri"/>
              </a:defRPr>
            </a:lvl1pPr>
          </a:lstStyle>
          <a:p>
            <a:r>
              <a:rPr lang="en-US" smtClean="0"/>
              <a:t>Presenter &lt;address@genome.wustl.edu&gt;</a:t>
            </a:r>
            <a:endParaRPr lang="en-US" dirty="0"/>
          </a:p>
        </p:txBody>
      </p:sp>
      <p:sp>
        <p:nvSpPr>
          <p:cNvPr id="4" name="Text Placeholder 2"/>
          <p:cNvSpPr>
            <a:spLocks noGrp="1"/>
          </p:cNvSpPr>
          <p:nvPr>
            <p:ph idx="1"/>
          </p:nvPr>
        </p:nvSpPr>
        <p:spPr>
          <a:xfrm>
            <a:off x="226785" y="1016000"/>
            <a:ext cx="8636001" cy="51207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1661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ig 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6785" y="163716"/>
            <a:ext cx="8636001" cy="1272514"/>
          </a:xfrm>
        </p:spPr>
        <p:txBody>
          <a:bodyPr>
            <a:noAutofit/>
          </a:bodyPr>
          <a:lstStyle>
            <a:lvl1pPr>
              <a:defRPr sz="4400"/>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r>
              <a:rPr lang="en-US" smtClean="0"/>
              <a:t>Presenter &lt;address@genome.wustl.edu&gt;</a:t>
            </a:r>
            <a:endParaRPr lang="en-US" dirty="0"/>
          </a:p>
        </p:txBody>
      </p:sp>
    </p:spTree>
    <p:extLst>
      <p:ext uri="{BB962C8B-B14F-4D97-AF65-F5344CB8AC3E}">
        <p14:creationId xmlns:p14="http://schemas.microsoft.com/office/powerpoint/2010/main" val="44364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6784" y="3510643"/>
            <a:ext cx="8690429" cy="1362075"/>
          </a:xfrm>
        </p:spPr>
        <p:txBody>
          <a:bodyPr anchor="ctr" anchorCtr="0">
            <a:noAutofit/>
          </a:bodyPr>
          <a:lstStyle>
            <a:lvl1pPr algn="l">
              <a:defRPr sz="2600" b="1" cap="none"/>
            </a:lvl1pPr>
          </a:lstStyle>
          <a:p>
            <a:r>
              <a:rPr lang="en-US" dirty="0" smtClean="0"/>
              <a:t>Click to edit Master section title style</a:t>
            </a:r>
            <a:endParaRPr lang="en-US" dirty="0"/>
          </a:p>
        </p:txBody>
      </p:sp>
      <p:sp>
        <p:nvSpPr>
          <p:cNvPr id="3" name="Text Placeholder 2"/>
          <p:cNvSpPr>
            <a:spLocks noGrp="1"/>
          </p:cNvSpPr>
          <p:nvPr>
            <p:ph type="body" idx="1" hasCustomPrompt="1"/>
          </p:nvPr>
        </p:nvSpPr>
        <p:spPr>
          <a:xfrm>
            <a:off x="226785" y="5107215"/>
            <a:ext cx="8690429" cy="762000"/>
          </a:xfrm>
        </p:spPr>
        <p:txBody>
          <a:bodyPr anchor="t" anchorCtr="0">
            <a:noAutofit/>
          </a:bodyPr>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section subtitle styles</a:t>
            </a:r>
          </a:p>
        </p:txBody>
      </p:sp>
      <p:sp>
        <p:nvSpPr>
          <p:cNvPr id="5" name="Footer Placeholder 4"/>
          <p:cNvSpPr>
            <a:spLocks noGrp="1"/>
          </p:cNvSpPr>
          <p:nvPr>
            <p:ph type="ftr" sz="quarter" idx="10"/>
          </p:nvPr>
        </p:nvSpPr>
        <p:spPr/>
        <p:txBody>
          <a:bodyPr/>
          <a:lstStyle>
            <a:lvl1pPr>
              <a:defRPr>
                <a:latin typeface="+mn-lt"/>
                <a:cs typeface="Calibri"/>
              </a:defRPr>
            </a:lvl1pPr>
          </a:lstStyle>
          <a:p>
            <a:r>
              <a:rPr lang="en-US" smtClean="0"/>
              <a:t>Presenter &lt;address@genome.wustl.edu&gt;</a:t>
            </a:r>
            <a:endParaRPr lang="en-US" dirty="0"/>
          </a:p>
        </p:txBody>
      </p:sp>
    </p:spTree>
    <p:extLst>
      <p:ext uri="{BB962C8B-B14F-4D97-AF65-F5344CB8AC3E}">
        <p14:creationId xmlns:p14="http://schemas.microsoft.com/office/powerpoint/2010/main" val="734713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6786" y="1006929"/>
            <a:ext cx="4197112" cy="5119235"/>
          </a:xfrm>
        </p:spPr>
        <p:txBody>
          <a:bodyPr/>
          <a:lstStyle>
            <a:lvl1pPr>
              <a:defRPr sz="24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006929"/>
            <a:ext cx="4214586" cy="5119235"/>
          </a:xfrm>
        </p:spPr>
        <p:txBody>
          <a:bodyPr/>
          <a:lstStyle>
            <a:lvl1pPr>
              <a:defRPr sz="24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0"/>
          </p:nvPr>
        </p:nvSpPr>
        <p:spPr/>
        <p:txBody>
          <a:bodyPr/>
          <a:lstStyle/>
          <a:p>
            <a:r>
              <a:rPr lang="en-US" smtClean="0"/>
              <a:t>Presenter &lt;address@genome.wustl.edu&gt;</a:t>
            </a:r>
            <a:endParaRPr lang="en-US" dirty="0"/>
          </a:p>
        </p:txBody>
      </p:sp>
    </p:spTree>
    <p:extLst>
      <p:ext uri="{BB962C8B-B14F-4D97-AF65-F5344CB8AC3E}">
        <p14:creationId xmlns:p14="http://schemas.microsoft.com/office/powerpoint/2010/main" val="527516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Footer Placeholder 5"/>
          <p:cNvSpPr>
            <a:spLocks noGrp="1"/>
          </p:cNvSpPr>
          <p:nvPr>
            <p:ph type="ftr" sz="quarter" idx="10"/>
          </p:nvPr>
        </p:nvSpPr>
        <p:spPr/>
        <p:txBody>
          <a:bodyPr/>
          <a:lstStyle/>
          <a:p>
            <a:r>
              <a:rPr lang="en-US" smtClean="0"/>
              <a:t>Presenter &lt;address@genome.wustl.edu&gt;</a:t>
            </a:r>
            <a:endParaRPr lang="en-US" dirty="0"/>
          </a:p>
        </p:txBody>
      </p:sp>
    </p:spTree>
    <p:extLst>
      <p:ext uri="{BB962C8B-B14F-4D97-AF65-F5344CB8AC3E}">
        <p14:creationId xmlns:p14="http://schemas.microsoft.com/office/powerpoint/2010/main" val="3413056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Presenter &lt;address@genome.wustl.edu&gt;</a:t>
            </a:r>
            <a:endParaRPr lang="en-US" dirty="0"/>
          </a:p>
        </p:txBody>
      </p:sp>
    </p:spTree>
    <p:extLst>
      <p:ext uri="{BB962C8B-B14F-4D97-AF65-F5344CB8AC3E}">
        <p14:creationId xmlns:p14="http://schemas.microsoft.com/office/powerpoint/2010/main" val="413596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6786" y="273050"/>
            <a:ext cx="3238727" cy="1162050"/>
          </a:xfrm>
        </p:spPr>
        <p:txBody>
          <a:bodyPr anchor="b">
            <a:normAutofit/>
          </a:bodyPr>
          <a:lstStyle>
            <a:lvl1pPr algn="l">
              <a:defRPr sz="2400" b="1"/>
            </a:lvl1pPr>
          </a:lstStyle>
          <a:p>
            <a:r>
              <a:rPr lang="en-US" smtClean="0"/>
              <a:t>Click to edit Master title style</a:t>
            </a:r>
            <a:endParaRPr lang="en-US" dirty="0"/>
          </a:p>
        </p:txBody>
      </p:sp>
      <p:sp>
        <p:nvSpPr>
          <p:cNvPr id="3" name="Content Placeholder 2"/>
          <p:cNvSpPr>
            <a:spLocks noGrp="1"/>
          </p:cNvSpPr>
          <p:nvPr>
            <p:ph idx="1"/>
          </p:nvPr>
        </p:nvSpPr>
        <p:spPr>
          <a:xfrm>
            <a:off x="3575049" y="273050"/>
            <a:ext cx="5396593" cy="5853113"/>
          </a:xfrm>
        </p:spPr>
        <p:txBody>
          <a:bodyPr/>
          <a:lstStyle>
            <a:lvl1pPr>
              <a:defRPr sz="24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6786" y="1435100"/>
            <a:ext cx="3238728" cy="4691063"/>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p>
            <a:r>
              <a:rPr lang="en-US" smtClean="0"/>
              <a:t>Presenter &lt;address@genome.wustl.edu&gt;</a:t>
            </a:r>
            <a:endParaRPr lang="en-US" dirty="0"/>
          </a:p>
        </p:txBody>
      </p:sp>
    </p:spTree>
    <p:extLst>
      <p:ext uri="{BB962C8B-B14F-4D97-AF65-F5344CB8AC3E}">
        <p14:creationId xmlns:p14="http://schemas.microsoft.com/office/powerpoint/2010/main" val="3654405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8189" y="4800600"/>
            <a:ext cx="8727166"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08189" y="254000"/>
            <a:ext cx="8727166" cy="4363357"/>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08189" y="5367338"/>
            <a:ext cx="872716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p>
            <a:r>
              <a:rPr lang="en-US" dirty="0" smtClean="0"/>
              <a:t>Presenter &lt;</a:t>
            </a:r>
            <a:r>
              <a:rPr lang="en-US" dirty="0" err="1" smtClean="0"/>
              <a:t>address@genome.wustl.edu</a:t>
            </a:r>
            <a:r>
              <a:rPr lang="en-US" dirty="0" smtClean="0"/>
              <a:t>&gt;</a:t>
            </a:r>
            <a:endParaRPr lang="en-US" dirty="0"/>
          </a:p>
        </p:txBody>
      </p:sp>
    </p:spTree>
    <p:extLst>
      <p:ext uri="{BB962C8B-B14F-4D97-AF65-F5344CB8AC3E}">
        <p14:creationId xmlns:p14="http://schemas.microsoft.com/office/powerpoint/2010/main" val="13312192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1"/>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785" y="110803"/>
            <a:ext cx="8636001" cy="57105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6785" y="1016000"/>
            <a:ext cx="8636001" cy="51207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226785" y="6356350"/>
            <a:ext cx="8118929" cy="365125"/>
          </a:xfrm>
          <a:prstGeom prst="rect">
            <a:avLst/>
          </a:prstGeom>
        </p:spPr>
        <p:txBody>
          <a:bodyPr vert="horz" lIns="91440" tIns="45720" rIns="91440" bIns="45720" rtlCol="0" anchor="ctr"/>
          <a:lstStyle>
            <a:lvl1pPr algn="l">
              <a:defRPr sz="1100">
                <a:solidFill>
                  <a:schemeClr val="tx1">
                    <a:tint val="75000"/>
                  </a:schemeClr>
                </a:solidFill>
                <a:latin typeface="+mn-lt"/>
                <a:cs typeface="Calibri"/>
              </a:defRPr>
            </a:lvl1pPr>
          </a:lstStyle>
          <a:p>
            <a:r>
              <a:rPr lang="en-US" smtClean="0"/>
              <a:t>Presenter &lt;address@genome.wustl.edu&gt;</a:t>
            </a:r>
            <a:endParaRPr lang="en-US" dirty="0"/>
          </a:p>
        </p:txBody>
      </p:sp>
      <p:sp>
        <p:nvSpPr>
          <p:cNvPr id="4" name="TextBox 3"/>
          <p:cNvSpPr txBox="1"/>
          <p:nvPr userDrawn="1"/>
        </p:nvSpPr>
        <p:spPr>
          <a:xfrm>
            <a:off x="8598916" y="6396080"/>
            <a:ext cx="340370" cy="246221"/>
          </a:xfrm>
          <a:prstGeom prst="rect">
            <a:avLst/>
          </a:prstGeom>
          <a:noFill/>
        </p:spPr>
        <p:txBody>
          <a:bodyPr wrap="square" rtlCol="0" anchor="ctr">
            <a:spAutoFit/>
          </a:bodyPr>
          <a:lstStyle/>
          <a:p>
            <a:pPr algn="ctr"/>
            <a:fld id="{685820D5-08CF-9941-8955-EE599C6FFB49}" type="slidenum">
              <a:rPr lang="en-US" sz="1000" smtClean="0"/>
              <a:pPr algn="ctr"/>
              <a:t>‹#›</a:t>
            </a:fld>
            <a:endParaRPr lang="en-US" sz="1000" dirty="0"/>
          </a:p>
        </p:txBody>
      </p:sp>
    </p:spTree>
    <p:extLst>
      <p:ext uri="{BB962C8B-B14F-4D97-AF65-F5344CB8AC3E}">
        <p14:creationId xmlns:p14="http://schemas.microsoft.com/office/powerpoint/2010/main" val="3951306937"/>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51" r:id="rId4"/>
    <p:sldLayoutId id="2147483652" r:id="rId5"/>
    <p:sldLayoutId id="2147483654" r:id="rId6"/>
    <p:sldLayoutId id="2147483655" r:id="rId7"/>
    <p:sldLayoutId id="2147483656" r:id="rId8"/>
    <p:sldLayoutId id="2147483657" r:id="rId9"/>
  </p:sldLayoutIdLst>
  <p:txStyles>
    <p:titleStyle>
      <a:lvl1pPr algn="l" defTabSz="457200" rtl="0" eaLnBrk="1" latinLnBrk="0" hangingPunct="1">
        <a:spcBef>
          <a:spcPct val="0"/>
        </a:spcBef>
        <a:buNone/>
        <a:defRPr sz="2800" b="1" kern="1200">
          <a:solidFill>
            <a:schemeClr val="tx1">
              <a:lumMod val="90000"/>
              <a:lumOff val="10000"/>
            </a:schemeClr>
          </a:solidFill>
          <a:latin typeface="+mj-lt"/>
          <a:ea typeface="+mj-ea"/>
          <a:cs typeface="Trebuchet MS"/>
        </a:defRPr>
      </a:lvl1pPr>
    </p:titleStyle>
    <p:bodyStyle>
      <a:lvl1pPr marL="342900" indent="-342900" algn="l" defTabSz="457200" rtl="0" eaLnBrk="1" latinLnBrk="0" hangingPunct="1">
        <a:spcBef>
          <a:spcPct val="20000"/>
        </a:spcBef>
        <a:buClr>
          <a:schemeClr val="accent3"/>
        </a:buClr>
        <a:buFont typeface="Arial"/>
        <a:buChar char="•"/>
        <a:defRPr sz="2400" kern="1200">
          <a:solidFill>
            <a:schemeClr val="tx1">
              <a:lumMod val="90000"/>
              <a:lumOff val="10000"/>
            </a:schemeClr>
          </a:solidFill>
          <a:latin typeface="+mn-lt"/>
          <a:ea typeface="+mn-ea"/>
          <a:cs typeface="Trebuchet MS"/>
        </a:defRPr>
      </a:lvl1pPr>
      <a:lvl2pPr marL="742950" indent="-285750" algn="l" defTabSz="457200" rtl="0" eaLnBrk="1" latinLnBrk="0" hangingPunct="1">
        <a:spcBef>
          <a:spcPct val="20000"/>
        </a:spcBef>
        <a:buClr>
          <a:schemeClr val="accent3"/>
        </a:buClr>
        <a:buFont typeface="Arial"/>
        <a:buChar char="•"/>
        <a:defRPr sz="2000" kern="1200">
          <a:solidFill>
            <a:schemeClr val="tx1">
              <a:lumMod val="90000"/>
              <a:lumOff val="10000"/>
            </a:schemeClr>
          </a:solidFill>
          <a:latin typeface="+mn-lt"/>
          <a:ea typeface="+mn-ea"/>
          <a:cs typeface="Trebuchet MS"/>
        </a:defRPr>
      </a:lvl2pPr>
      <a:lvl3pPr marL="1143000" indent="-228600" algn="l" defTabSz="457200" rtl="0" eaLnBrk="1" latinLnBrk="0" hangingPunct="1">
        <a:spcBef>
          <a:spcPct val="20000"/>
        </a:spcBef>
        <a:buClr>
          <a:schemeClr val="accent3"/>
        </a:buClr>
        <a:buFont typeface="Arial"/>
        <a:buChar char="•"/>
        <a:defRPr sz="2000" kern="1200">
          <a:solidFill>
            <a:schemeClr val="tx1">
              <a:lumMod val="90000"/>
              <a:lumOff val="10000"/>
            </a:schemeClr>
          </a:solidFill>
          <a:latin typeface="+mn-lt"/>
          <a:ea typeface="+mn-ea"/>
          <a:cs typeface="Trebuchet MS"/>
        </a:defRPr>
      </a:lvl3pPr>
      <a:lvl4pPr marL="1600200" indent="-228600" algn="l" defTabSz="457200" rtl="0" eaLnBrk="1" latinLnBrk="0" hangingPunct="1">
        <a:spcBef>
          <a:spcPct val="20000"/>
        </a:spcBef>
        <a:buClr>
          <a:schemeClr val="accent3"/>
        </a:buClr>
        <a:buFont typeface="Arial"/>
        <a:buChar char="•"/>
        <a:defRPr sz="2000" kern="1200">
          <a:solidFill>
            <a:schemeClr val="tx1">
              <a:lumMod val="90000"/>
              <a:lumOff val="10000"/>
            </a:schemeClr>
          </a:solidFill>
          <a:latin typeface="+mn-lt"/>
          <a:ea typeface="+mn-ea"/>
          <a:cs typeface="Trebuchet MS"/>
        </a:defRPr>
      </a:lvl4pPr>
      <a:lvl5pPr marL="2057400" indent="-228600" algn="l" defTabSz="457200" rtl="0" eaLnBrk="1" latinLnBrk="0" hangingPunct="1">
        <a:spcBef>
          <a:spcPct val="20000"/>
        </a:spcBef>
        <a:buClr>
          <a:schemeClr val="accent3"/>
        </a:buClr>
        <a:buFont typeface="Arial"/>
        <a:buChar char="•"/>
        <a:defRPr sz="2000" kern="1200">
          <a:solidFill>
            <a:schemeClr val="tx1">
              <a:lumMod val="90000"/>
              <a:lumOff val="10000"/>
            </a:schemeClr>
          </a:solidFill>
          <a:latin typeface="+mn-lt"/>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biostars.org/p/84686/"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en.wikipedia.org/wiki/FASTQ_forma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useast.ensembl.org/info/data/ftp/index.html" TargetMode="External"/><Relationship Id="rId4" Type="http://schemas.openxmlformats.org/officeDocument/2006/relationships/hyperlink" Target="http://genome.ucsc.edu/FAQ/FAQformat.html%23format4" TargetMode="Externa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jpg"/><Relationship Id="rId3"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biostars.org/p/6555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PMBIO Module </a:t>
            </a:r>
            <a:r>
              <a:rPr lang="en-US" dirty="0" smtClean="0"/>
              <a:t>02:</a:t>
            </a:r>
            <a:r>
              <a:rPr lang="en-US" dirty="0"/>
              <a:t> </a:t>
            </a:r>
            <a:r>
              <a:rPr lang="en-US" dirty="0" smtClean="0"/>
              <a:t/>
            </a:r>
            <a:br>
              <a:rPr lang="en-US" dirty="0" smtClean="0"/>
            </a:br>
            <a:r>
              <a:rPr lang="en-US" dirty="0"/>
              <a:t/>
            </a:r>
            <a:br>
              <a:rPr lang="en-US" dirty="0"/>
            </a:br>
            <a:r>
              <a:rPr lang="en-US" dirty="0" smtClean="0"/>
              <a:t>Inputs</a:t>
            </a:r>
            <a:r>
              <a:rPr lang="en-US" dirty="0"/>
              <a:t>. </a:t>
            </a:r>
            <a:r>
              <a:rPr lang="en-US" b="0" dirty="0" smtClean="0"/>
              <a:t>Introduction </a:t>
            </a:r>
            <a:r>
              <a:rPr lang="en-US" b="0" dirty="0"/>
              <a:t>to References, Annotations, and Raw </a:t>
            </a:r>
            <a:r>
              <a:rPr lang="en-US" b="0" dirty="0" smtClean="0"/>
              <a:t>Data</a:t>
            </a:r>
            <a:endParaRPr lang="en-US" b="0" dirty="0"/>
          </a:p>
        </p:txBody>
      </p:sp>
      <p:sp>
        <p:nvSpPr>
          <p:cNvPr id="3" name="Subtitle 2"/>
          <p:cNvSpPr>
            <a:spLocks noGrp="1"/>
          </p:cNvSpPr>
          <p:nvPr>
            <p:ph type="subTitle" idx="1"/>
          </p:nvPr>
        </p:nvSpPr>
        <p:spPr>
          <a:xfrm>
            <a:off x="3698737" y="5141551"/>
            <a:ext cx="5242063" cy="1219200"/>
          </a:xfrm>
        </p:spPr>
        <p:txBody>
          <a:bodyPr>
            <a:normAutofit fontScale="77500" lnSpcReduction="20000"/>
          </a:bodyPr>
          <a:lstStyle/>
          <a:p>
            <a:pPr algn="r"/>
            <a:r>
              <a:rPr lang="en-US" sz="1800" dirty="0" smtClean="0"/>
              <a:t>Malachi Griffith, Obi Griffith, Zachary Skidmore, </a:t>
            </a:r>
            <a:r>
              <a:rPr lang="en-US" sz="1800" dirty="0" err="1" smtClean="0"/>
              <a:t>Huiming</a:t>
            </a:r>
            <a:r>
              <a:rPr lang="en-US" sz="1800" dirty="0" smtClean="0"/>
              <a:t> Xia</a:t>
            </a:r>
          </a:p>
          <a:p>
            <a:pPr algn="r"/>
            <a:r>
              <a:rPr lang="en-US" sz="1800" dirty="0"/>
              <a:t>Introduction to bioinformatics for DNA and RNA sequence analysis (IBDR01)</a:t>
            </a:r>
          </a:p>
          <a:p>
            <a:pPr algn="r"/>
            <a:r>
              <a:rPr lang="en-US" sz="1800" dirty="0"/>
              <a:t>29 October </a:t>
            </a:r>
            <a:r>
              <a:rPr lang="mr-IN" sz="1800" dirty="0"/>
              <a:t>–</a:t>
            </a:r>
            <a:r>
              <a:rPr lang="en-US" sz="1800" dirty="0"/>
              <a:t> 2 November, 2018</a:t>
            </a:r>
          </a:p>
          <a:p>
            <a:pPr algn="r"/>
            <a:r>
              <a:rPr lang="en-US" sz="1800" dirty="0"/>
              <a:t>Glasgow </a:t>
            </a:r>
            <a:endParaRPr lang="en-US" sz="1800" dirty="0" smtClean="0"/>
          </a:p>
          <a:p>
            <a:pPr algn="r"/>
            <a:endParaRPr lang="en-US" sz="1800" dirty="0"/>
          </a:p>
        </p:txBody>
      </p:sp>
      <p:sp>
        <p:nvSpPr>
          <p:cNvPr id="6" name="Rectangle 5"/>
          <p:cNvSpPr/>
          <p:nvPr/>
        </p:nvSpPr>
        <p:spPr>
          <a:xfrm>
            <a:off x="61202" y="1"/>
            <a:ext cx="3442627" cy="1323590"/>
          </a:xfrm>
          <a:prstGeom prst="rect">
            <a:avLst/>
          </a:prstGeom>
          <a:solidFill>
            <a:srgbClr val="F9F9F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genvis-dna-bg_optimized_v1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52" y="-7633"/>
            <a:ext cx="9075148" cy="2869918"/>
          </a:xfrm>
          <a:prstGeom prst="rect">
            <a:avLst/>
          </a:prstGeom>
        </p:spPr>
      </p:pic>
      <p:pic>
        <p:nvPicPr>
          <p:cNvPr id="7" name="Picture 6" descr="School_of_Medicine_2linehrz_pos(RGB)1000-0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529" y="5339052"/>
            <a:ext cx="2588276" cy="1414140"/>
          </a:xfrm>
          <a:prstGeom prst="rect">
            <a:avLst/>
          </a:prstGeom>
        </p:spPr>
      </p:pic>
    </p:spTree>
    <p:extLst>
      <p:ext uri="{BB962C8B-B14F-4D97-AF65-F5344CB8AC3E}">
        <p14:creationId xmlns:p14="http://schemas.microsoft.com/office/powerpoint/2010/main" val="23977794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versus 0-based coordinates</a:t>
            </a:r>
            <a:endParaRPr lang="en-US" dirty="0"/>
          </a:p>
        </p:txBody>
      </p:sp>
      <p:sp>
        <p:nvSpPr>
          <p:cNvPr id="3" name="Content Placeholder 2"/>
          <p:cNvSpPr>
            <a:spLocks noGrp="1"/>
          </p:cNvSpPr>
          <p:nvPr>
            <p:ph idx="1"/>
          </p:nvPr>
        </p:nvSpPr>
        <p:spPr/>
        <p:txBody>
          <a:bodyPr/>
          <a:lstStyle/>
          <a:p>
            <a:r>
              <a:rPr lang="en-US" dirty="0" smtClean="0"/>
              <a:t>NOTE!: The other ~50% relate to 1 versus 0 based coordinates or conceptually similar data parsing issues</a:t>
            </a:r>
          </a:p>
          <a:p>
            <a:r>
              <a:rPr lang="en-US" dirty="0" smtClean="0"/>
              <a:t>Learn the basics of these two coordinate systems that are both used ubiquitously in genomics</a:t>
            </a:r>
          </a:p>
          <a:p>
            <a:pPr lvl="1"/>
            <a:r>
              <a:rPr lang="en-US" dirty="0">
                <a:hlinkClick r:id="rId2"/>
              </a:rPr>
              <a:t>https://www.biostars.org/p/84686</a:t>
            </a:r>
            <a:r>
              <a:rPr lang="en-US" dirty="0" smtClean="0">
                <a:hlinkClick r:id="rId2"/>
              </a:rPr>
              <a:t>/</a:t>
            </a:r>
            <a:r>
              <a:rPr lang="en-US" dirty="0" smtClean="0"/>
              <a:t> </a:t>
            </a:r>
          </a:p>
          <a:p>
            <a:pPr lvl="1"/>
            <a:endParaRPr lang="en-US" dirty="0"/>
          </a:p>
        </p:txBody>
      </p:sp>
    </p:spTree>
    <p:extLst>
      <p:ext uri="{BB962C8B-B14F-4D97-AF65-F5344CB8AC3E}">
        <p14:creationId xmlns:p14="http://schemas.microsoft.com/office/powerpoint/2010/main" val="1561639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sources of confusion</a:t>
            </a:r>
            <a:endParaRPr lang="en-US" dirty="0"/>
          </a:p>
        </p:txBody>
      </p:sp>
      <p:sp>
        <p:nvSpPr>
          <p:cNvPr id="3" name="Content Placeholder 2"/>
          <p:cNvSpPr>
            <a:spLocks noGrp="1"/>
          </p:cNvSpPr>
          <p:nvPr>
            <p:ph idx="1"/>
          </p:nvPr>
        </p:nvSpPr>
        <p:spPr>
          <a:xfrm>
            <a:off x="152400" y="1016000"/>
            <a:ext cx="3623020" cy="5562600"/>
          </a:xfrm>
        </p:spPr>
        <p:txBody>
          <a:bodyPr>
            <a:normAutofit/>
          </a:bodyPr>
          <a:lstStyle/>
          <a:p>
            <a:r>
              <a:rPr lang="en-US" dirty="0" smtClean="0"/>
              <a:t>Genomic coordinate systems</a:t>
            </a:r>
          </a:p>
          <a:p>
            <a:pPr lvl="1"/>
            <a:r>
              <a:rPr lang="en-US" dirty="0" smtClean="0"/>
              <a:t>1-based vs. 0-based</a:t>
            </a:r>
          </a:p>
          <a:p>
            <a:endParaRPr lang="en-US" dirty="0" smtClean="0"/>
          </a:p>
          <a:p>
            <a:r>
              <a:rPr lang="en-US" dirty="0" smtClean="0"/>
              <a:t>Genome builds</a:t>
            </a:r>
          </a:p>
          <a:p>
            <a:pPr lvl="1"/>
            <a:r>
              <a:rPr lang="en-US" dirty="0" smtClean="0"/>
              <a:t>And </a:t>
            </a:r>
            <a:r>
              <a:rPr lang="en-US" dirty="0"/>
              <a:t>a</a:t>
            </a:r>
            <a:r>
              <a:rPr lang="en-US" dirty="0" smtClean="0"/>
              <a:t>nnotation builds</a:t>
            </a:r>
          </a:p>
          <a:p>
            <a:pPr lvl="1"/>
            <a:r>
              <a:rPr lang="en-US" dirty="0" smtClean="0"/>
              <a:t>“</a:t>
            </a:r>
            <a:r>
              <a:rPr lang="en-US" dirty="0" err="1" smtClean="0"/>
              <a:t>Liftover</a:t>
            </a:r>
            <a:r>
              <a:rPr lang="en-US" dirty="0" smtClean="0"/>
              <a:t>” tools</a:t>
            </a:r>
          </a:p>
          <a:p>
            <a:pPr lvl="1"/>
            <a:endParaRPr lang="en-US" dirty="0"/>
          </a:p>
          <a:p>
            <a:r>
              <a:rPr lang="en-US" dirty="0" smtClean="0"/>
              <a:t>Left-shifted </a:t>
            </a:r>
            <a:r>
              <a:rPr lang="en-US" dirty="0" err="1" smtClean="0"/>
              <a:t>vs</a:t>
            </a:r>
            <a:r>
              <a:rPr lang="en-US" dirty="0" smtClean="0"/>
              <a:t> right-shifted</a:t>
            </a:r>
          </a:p>
        </p:txBody>
      </p:sp>
      <p:pic>
        <p:nvPicPr>
          <p:cNvPr id="4" name="Picture 3" descr="0-vs-1-bas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1133861"/>
            <a:ext cx="5010092" cy="1177539"/>
          </a:xfrm>
          <a:prstGeom prst="rect">
            <a:avLst/>
          </a:prstGeom>
        </p:spPr>
      </p:pic>
      <p:pic>
        <p:nvPicPr>
          <p:cNvPr id="5" name="Picture 4" descr="liftov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3671" y="2823830"/>
            <a:ext cx="3324225" cy="1765300"/>
          </a:xfrm>
          <a:prstGeom prst="rect">
            <a:avLst/>
          </a:prstGeom>
        </p:spPr>
      </p:pic>
      <p:sp>
        <p:nvSpPr>
          <p:cNvPr id="6" name="TextBox 5"/>
          <p:cNvSpPr txBox="1"/>
          <p:nvPr/>
        </p:nvSpPr>
        <p:spPr>
          <a:xfrm>
            <a:off x="5473367" y="4411245"/>
            <a:ext cx="1107770" cy="253916"/>
          </a:xfrm>
          <a:prstGeom prst="rect">
            <a:avLst/>
          </a:prstGeom>
          <a:noFill/>
        </p:spPr>
        <p:txBody>
          <a:bodyPr wrap="none" rtlCol="0">
            <a:spAutoFit/>
          </a:bodyPr>
          <a:lstStyle/>
          <a:p>
            <a:r>
              <a:rPr lang="en-US" sz="1050" dirty="0"/>
              <a:t>Human GRCh37</a:t>
            </a:r>
          </a:p>
        </p:txBody>
      </p:sp>
      <p:sp>
        <p:nvSpPr>
          <p:cNvPr id="7" name="TextBox 6"/>
          <p:cNvSpPr txBox="1"/>
          <p:nvPr/>
        </p:nvSpPr>
        <p:spPr>
          <a:xfrm>
            <a:off x="5329495" y="3815836"/>
            <a:ext cx="925385" cy="253916"/>
          </a:xfrm>
          <a:prstGeom prst="rect">
            <a:avLst/>
          </a:prstGeom>
          <a:noFill/>
        </p:spPr>
        <p:txBody>
          <a:bodyPr wrap="none" rtlCol="0">
            <a:spAutoFit/>
          </a:bodyPr>
          <a:lstStyle/>
          <a:p>
            <a:r>
              <a:rPr lang="en-US" sz="1050" dirty="0"/>
              <a:t>Human hg19</a:t>
            </a:r>
          </a:p>
        </p:txBody>
      </p:sp>
      <p:sp>
        <p:nvSpPr>
          <p:cNvPr id="9" name="TextBox 8"/>
          <p:cNvSpPr txBox="1"/>
          <p:nvPr/>
        </p:nvSpPr>
        <p:spPr>
          <a:xfrm>
            <a:off x="6414125" y="2831905"/>
            <a:ext cx="959311" cy="253916"/>
          </a:xfrm>
          <a:prstGeom prst="rect">
            <a:avLst/>
          </a:prstGeom>
          <a:noFill/>
        </p:spPr>
        <p:txBody>
          <a:bodyPr wrap="none" rtlCol="0">
            <a:spAutoFit/>
          </a:bodyPr>
          <a:lstStyle/>
          <a:p>
            <a:r>
              <a:rPr lang="en-US" sz="1050" dirty="0"/>
              <a:t>Mouse mm10</a:t>
            </a:r>
          </a:p>
        </p:txBody>
      </p:sp>
      <p:pic>
        <p:nvPicPr>
          <p:cNvPr id="10" name="Content Placeholder 4" descr="Screenshot 2018-08-04 16.17.11.png"/>
          <p:cNvPicPr>
            <a:picLocks noChangeAspect="1"/>
          </p:cNvPicPr>
          <p:nvPr/>
        </p:nvPicPr>
        <p:blipFill rotWithShape="1">
          <a:blip r:embed="rId4">
            <a:extLst>
              <a:ext uri="{28A0092B-C50C-407E-A947-70E740481C1C}">
                <a14:useLocalDpi xmlns:a14="http://schemas.microsoft.com/office/drawing/2010/main" val="0"/>
              </a:ext>
            </a:extLst>
          </a:blip>
          <a:srcRect l="396" t="41175" r="2507" b="25720"/>
          <a:stretch/>
        </p:blipFill>
        <p:spPr>
          <a:xfrm>
            <a:off x="4114801" y="5182408"/>
            <a:ext cx="4921247" cy="1599392"/>
          </a:xfrm>
          <a:prstGeom prst="rect">
            <a:avLst/>
          </a:prstGeom>
        </p:spPr>
      </p:pic>
    </p:spTree>
    <p:extLst>
      <p:ext uri="{BB962C8B-B14F-4D97-AF65-F5344CB8AC3E}">
        <p14:creationId xmlns:p14="http://schemas.microsoft.com/office/powerpoint/2010/main" val="111845337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1850"/>
            <a:ext cx="8763000" cy="609601"/>
          </a:xfrm>
        </p:spPr>
        <p:txBody>
          <a:bodyPr>
            <a:noAutofit/>
          </a:bodyPr>
          <a:lstStyle/>
          <a:p>
            <a:r>
              <a:rPr lang="en-US" sz="2000" dirty="0" smtClean="0"/>
              <a:t>0-based </a:t>
            </a:r>
            <a:r>
              <a:rPr lang="en-US" sz="2000" dirty="0" err="1" smtClean="0"/>
              <a:t>vs</a:t>
            </a:r>
            <a:r>
              <a:rPr lang="en-US" sz="2000" dirty="0" smtClean="0"/>
              <a:t> 1-based method to indicate a single nucleotide or variant</a:t>
            </a: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749378193"/>
              </p:ext>
            </p:extLst>
          </p:nvPr>
        </p:nvGraphicFramePr>
        <p:xfrm>
          <a:off x="347574" y="984613"/>
          <a:ext cx="8472906" cy="1874520"/>
        </p:xfrm>
        <a:graphic>
          <a:graphicData uri="http://schemas.openxmlformats.org/drawingml/2006/table">
            <a:tbl>
              <a:tblPr firstRow="1" bandRow="1">
                <a:tableStyleId>{2D5ABB26-0587-4C30-8999-92F81FD0307C}</a:tableStyleId>
              </a:tblPr>
              <a:tblGrid>
                <a:gridCol w="941434"/>
                <a:gridCol w="470717"/>
                <a:gridCol w="470717"/>
                <a:gridCol w="470717"/>
                <a:gridCol w="470717"/>
                <a:gridCol w="470717"/>
                <a:gridCol w="470717"/>
                <a:gridCol w="470717"/>
                <a:gridCol w="470717"/>
                <a:gridCol w="470717"/>
                <a:gridCol w="470717"/>
                <a:gridCol w="470717"/>
                <a:gridCol w="470717"/>
                <a:gridCol w="470717"/>
                <a:gridCol w="470717"/>
                <a:gridCol w="470717"/>
                <a:gridCol w="470717"/>
              </a:tblGrid>
              <a:tr h="375920">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900" dirty="0" smtClean="0"/>
                        <a:t>chr1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900" dirty="0" smtClean="0"/>
                        <a:t>T</a:t>
                      </a:r>
                      <a:endParaRPr lang="en-US" sz="1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ctr"/>
                      <a:r>
                        <a:rPr lang="en-US" sz="1900" dirty="0" smtClean="0"/>
                        <a:t>A</a:t>
                      </a:r>
                      <a:endParaRPr lang="en-US" sz="1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ctr"/>
                      <a:r>
                        <a:rPr lang="en-US" sz="1900" dirty="0" smtClean="0"/>
                        <a:t>C</a:t>
                      </a:r>
                      <a:endParaRPr lang="en-US" sz="1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ctr"/>
                      <a:r>
                        <a:rPr lang="en-US" sz="1900" dirty="0" smtClean="0"/>
                        <a:t>G</a:t>
                      </a:r>
                      <a:endParaRPr lang="en-US" sz="1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ctr"/>
                      <a:r>
                        <a:rPr lang="en-US" sz="1900" dirty="0" smtClean="0"/>
                        <a:t>T</a:t>
                      </a:r>
                      <a:endParaRPr lang="en-US" sz="1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ctr"/>
                      <a:r>
                        <a:rPr lang="en-US" sz="1900" dirty="0" smtClean="0"/>
                        <a:t>C</a:t>
                      </a:r>
                      <a:endParaRPr lang="en-US" sz="1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ctr"/>
                      <a:r>
                        <a:rPr lang="en-US" sz="1900" dirty="0" smtClean="0"/>
                        <a:t>A</a:t>
                      </a:r>
                      <a:endParaRPr lang="en-US" sz="1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gn="ctr"/>
                      <a:endParaRPr lang="en-US" sz="1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152400">
                <a:tc>
                  <a:txBody>
                    <a:bodyPr/>
                    <a:lstStyle/>
                    <a:p>
                      <a:pPr algn="ctr"/>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00" dirty="0"/>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640080">
                <a:tc>
                  <a:txBody>
                    <a:bodyPr/>
                    <a:lstStyle/>
                    <a:p>
                      <a:pPr algn="ctr"/>
                      <a:r>
                        <a:rPr lang="en-US" sz="1900" dirty="0" smtClean="0"/>
                        <a:t>1-based</a:t>
                      </a:r>
                      <a:endParaRPr lang="en-US" sz="1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1900"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algn="ctr"/>
                      <a:r>
                        <a:rPr lang="en-US" sz="1900" dirty="0" smtClean="0"/>
                        <a:t>1</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algn="ctr"/>
                      <a:r>
                        <a:rPr lang="en-US" sz="1900" dirty="0" smtClean="0"/>
                        <a:t>2</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a:p>
                  </a:txBody>
                  <a:tcPr/>
                </a:tc>
                <a:tc gridSpan="2">
                  <a:txBody>
                    <a:bodyPr/>
                    <a:lstStyle/>
                    <a:p>
                      <a:pPr algn="ctr"/>
                      <a:r>
                        <a:rPr lang="en-US" sz="1900" dirty="0" smtClean="0"/>
                        <a:t>3</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a:p>
                  </a:txBody>
                  <a:tcPr/>
                </a:tc>
                <a:tc gridSpan="2">
                  <a:txBody>
                    <a:bodyPr/>
                    <a:lstStyle/>
                    <a:p>
                      <a:pPr algn="ctr"/>
                      <a:r>
                        <a:rPr lang="en-US" sz="1900" dirty="0" smtClean="0"/>
                        <a:t>4</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a:p>
                  </a:txBody>
                  <a:tcPr/>
                </a:tc>
                <a:tc gridSpan="2">
                  <a:txBody>
                    <a:bodyPr/>
                    <a:lstStyle/>
                    <a:p>
                      <a:pPr algn="ctr"/>
                      <a:r>
                        <a:rPr lang="en-US" sz="1900" dirty="0" smtClean="0"/>
                        <a:t>5</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a:p>
                  </a:txBody>
                  <a:tcPr/>
                </a:tc>
                <a:tc gridSpan="2">
                  <a:txBody>
                    <a:bodyPr/>
                    <a:lstStyle/>
                    <a:p>
                      <a:pPr algn="ctr"/>
                      <a:r>
                        <a:rPr lang="en-US" sz="1900" dirty="0" smtClean="0"/>
                        <a:t>6</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a:p>
                  </a:txBody>
                  <a:tcPr/>
                </a:tc>
                <a:tc gridSpan="2">
                  <a:txBody>
                    <a:bodyPr/>
                    <a:lstStyle/>
                    <a:p>
                      <a:pPr algn="ctr"/>
                      <a:r>
                        <a:rPr lang="en-US" sz="1900" dirty="0" smtClean="0"/>
                        <a:t>7</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a:p>
                  </a:txBody>
                  <a:tcPr/>
                </a:tc>
                <a:tc>
                  <a:txBody>
                    <a:bodyPr/>
                    <a:lstStyle/>
                    <a:p>
                      <a:pPr algn="ctr"/>
                      <a:endParaRPr lang="en-US" sz="1900" dirty="0"/>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tcPr>
                </a:tc>
              </a:tr>
              <a:tr h="640080">
                <a:tc>
                  <a:txBody>
                    <a:bodyPr/>
                    <a:lstStyle/>
                    <a:p>
                      <a:pPr algn="ctr"/>
                      <a:r>
                        <a:rPr lang="en-US" sz="1900" dirty="0" smtClean="0"/>
                        <a:t>0-based</a:t>
                      </a:r>
                      <a:endParaRPr lang="en-US" sz="1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900" dirty="0" smtClean="0"/>
                        <a:t>0</a:t>
                      </a:r>
                      <a:endParaRPr lang="en-US" sz="1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900" dirty="0" smtClean="0"/>
                        <a:t>1</a:t>
                      </a:r>
                      <a:endParaRPr lang="en-US" sz="1900"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tc>
                <a:tc gridSpan="2">
                  <a:txBody>
                    <a:bodyPr/>
                    <a:lstStyle/>
                    <a:p>
                      <a:pPr algn="ctr"/>
                      <a:r>
                        <a:rPr lang="en-US" sz="1900" dirty="0" smtClean="0"/>
                        <a:t>2</a:t>
                      </a:r>
                      <a:endParaRPr lang="en-US" sz="1900" dirty="0"/>
                    </a:p>
                  </a:txBody>
                  <a:tcPr/>
                </a:tc>
                <a:tc hMerge="1">
                  <a:txBody>
                    <a:bodyPr/>
                    <a:lstStyle/>
                    <a:p>
                      <a:pPr algn="ctr"/>
                      <a:endParaRPr lang="en-US" dirty="0"/>
                    </a:p>
                  </a:txBody>
                  <a:tcPr/>
                </a:tc>
                <a:tc gridSpan="2">
                  <a:txBody>
                    <a:bodyPr/>
                    <a:lstStyle/>
                    <a:p>
                      <a:pPr algn="ctr"/>
                      <a:r>
                        <a:rPr lang="en-US" sz="1900" dirty="0" smtClean="0"/>
                        <a:t>3</a:t>
                      </a:r>
                      <a:endParaRPr lang="en-US" sz="1900" dirty="0"/>
                    </a:p>
                  </a:txBody>
                  <a:tcPr/>
                </a:tc>
                <a:tc hMerge="1">
                  <a:txBody>
                    <a:bodyPr/>
                    <a:lstStyle/>
                    <a:p>
                      <a:pPr algn="ctr"/>
                      <a:endParaRPr lang="en-US" dirty="0"/>
                    </a:p>
                  </a:txBody>
                  <a:tcPr/>
                </a:tc>
                <a:tc gridSpan="2">
                  <a:txBody>
                    <a:bodyPr/>
                    <a:lstStyle/>
                    <a:p>
                      <a:pPr algn="ctr"/>
                      <a:r>
                        <a:rPr lang="en-US" sz="1900" dirty="0" smtClean="0"/>
                        <a:t>4</a:t>
                      </a:r>
                      <a:endParaRPr lang="en-US" sz="1900" dirty="0"/>
                    </a:p>
                  </a:txBody>
                  <a:tcPr/>
                </a:tc>
                <a:tc hMerge="1">
                  <a:txBody>
                    <a:bodyPr/>
                    <a:lstStyle/>
                    <a:p>
                      <a:pPr algn="ctr"/>
                      <a:endParaRPr lang="en-US" dirty="0"/>
                    </a:p>
                  </a:txBody>
                  <a:tcPr/>
                </a:tc>
                <a:tc gridSpan="2">
                  <a:txBody>
                    <a:bodyPr/>
                    <a:lstStyle/>
                    <a:p>
                      <a:pPr algn="ctr"/>
                      <a:r>
                        <a:rPr lang="en-US" sz="1900" dirty="0" smtClean="0"/>
                        <a:t>5</a:t>
                      </a:r>
                      <a:endParaRPr lang="en-US" sz="1900" dirty="0"/>
                    </a:p>
                  </a:txBody>
                  <a:tcPr/>
                </a:tc>
                <a:tc hMerge="1">
                  <a:txBody>
                    <a:bodyPr/>
                    <a:lstStyle/>
                    <a:p>
                      <a:pPr algn="ctr"/>
                      <a:endParaRPr lang="en-US" dirty="0"/>
                    </a:p>
                  </a:txBody>
                  <a:tcPr/>
                </a:tc>
                <a:tc gridSpan="2">
                  <a:txBody>
                    <a:bodyPr/>
                    <a:lstStyle/>
                    <a:p>
                      <a:pPr algn="ctr"/>
                      <a:r>
                        <a:rPr lang="en-US" sz="1900" dirty="0" smtClean="0"/>
                        <a:t>6</a:t>
                      </a:r>
                      <a:endParaRPr lang="en-US" sz="1900" dirty="0"/>
                    </a:p>
                  </a:txBody>
                  <a:tcPr/>
                </a:tc>
                <a:tc hMerge="1">
                  <a:txBody>
                    <a:bodyPr/>
                    <a:lstStyle/>
                    <a:p>
                      <a:pPr algn="ctr"/>
                      <a:endParaRPr lang="en-US" dirty="0"/>
                    </a:p>
                  </a:txBody>
                  <a:tcPr/>
                </a:tc>
                <a:tc gridSpan="2">
                  <a:txBody>
                    <a:bodyPr/>
                    <a:lstStyle/>
                    <a:p>
                      <a:pPr algn="ctr"/>
                      <a:r>
                        <a:rPr lang="en-US" sz="1900" dirty="0" smtClean="0"/>
                        <a:t>7</a:t>
                      </a:r>
                      <a:endParaRPr lang="en-US" sz="1900" dirty="0"/>
                    </a:p>
                  </a:txBody>
                  <a:tcPr>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3" name="Content Placeholder 2"/>
          <p:cNvGraphicFramePr>
            <a:graphicFrameLocks noGrp="1"/>
          </p:cNvGraphicFramePr>
          <p:nvPr>
            <p:ph idx="1"/>
            <p:extLst>
              <p:ext uri="{D42A27DB-BD31-4B8C-83A1-F6EECF244321}">
                <p14:modId xmlns:p14="http://schemas.microsoft.com/office/powerpoint/2010/main" val="107221747"/>
              </p:ext>
            </p:extLst>
          </p:nvPr>
        </p:nvGraphicFramePr>
        <p:xfrm>
          <a:off x="457202" y="2905545"/>
          <a:ext cx="8229599" cy="1524000"/>
        </p:xfrm>
        <a:graphic>
          <a:graphicData uri="http://schemas.openxmlformats.org/drawingml/2006/table">
            <a:tbl>
              <a:tblPr firstRow="1" bandRow="1">
                <a:tableStyleId>{2D5ABB26-0587-4C30-8999-92F81FD0307C}</a:tableStyleId>
              </a:tblPr>
              <a:tblGrid>
                <a:gridCol w="4369161"/>
                <a:gridCol w="1930219"/>
                <a:gridCol w="1930219"/>
              </a:tblGrid>
              <a:tr h="375920">
                <a:tc>
                  <a:txBody>
                    <a:bodyPr/>
                    <a:lstStyle/>
                    <a:p>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smtClean="0"/>
                        <a:t>1-based</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smtClean="0"/>
                        <a:t>0-based</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5920">
                <a:tc>
                  <a:txBody>
                    <a:bodyPr/>
                    <a:lstStyle/>
                    <a:p>
                      <a:r>
                        <a:rPr lang="en-US" sz="1900" dirty="0" smtClean="0"/>
                        <a:t>Indicate a single</a:t>
                      </a:r>
                      <a:r>
                        <a:rPr lang="en-US" sz="1900" baseline="0" dirty="0" smtClean="0"/>
                        <a:t> nucleotide</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smtClean="0"/>
                        <a:t>chr1:4-4</a:t>
                      </a:r>
                      <a:r>
                        <a:rPr lang="en-US" sz="1900" baseline="0" dirty="0" smtClean="0"/>
                        <a:t>   </a:t>
                      </a:r>
                      <a:r>
                        <a:rPr lang="en-US" sz="1900" dirty="0" smtClean="0"/>
                        <a:t>G</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smtClean="0"/>
                        <a:t>chr1</a:t>
                      </a:r>
                      <a:r>
                        <a:rPr lang="en-US" sz="1900" baseline="0" dirty="0" smtClean="0"/>
                        <a:t>:3-4   G</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5920">
                <a:tc>
                  <a:txBody>
                    <a:bodyPr/>
                    <a:lstStyle/>
                    <a:p>
                      <a:r>
                        <a:rPr lang="en-US" sz="1900" dirty="0" smtClean="0"/>
                        <a:t>Indicate a range</a:t>
                      </a:r>
                      <a:r>
                        <a:rPr lang="en-US" sz="1900" baseline="0" dirty="0" smtClean="0"/>
                        <a:t> of nucleotides</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smtClean="0"/>
                        <a:t>chr1:2-4   ACG</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smtClean="0"/>
                        <a:t>chr1:1-4   ACG</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5920">
                <a:tc>
                  <a:txBody>
                    <a:bodyPr/>
                    <a:lstStyle/>
                    <a:p>
                      <a:r>
                        <a:rPr lang="en-US" sz="1900" dirty="0" smtClean="0"/>
                        <a:t>Indicate a single nucleotide</a:t>
                      </a:r>
                      <a:r>
                        <a:rPr lang="en-US" sz="1900" baseline="0" dirty="0" smtClean="0"/>
                        <a:t> variant</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smtClean="0"/>
                        <a:t>chr1:5-5   T/A</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smtClean="0"/>
                        <a:t>chr1:4-5   T/A</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6" name="Content Placeholder 2"/>
          <p:cNvSpPr txBox="1">
            <a:spLocks/>
          </p:cNvSpPr>
          <p:nvPr/>
        </p:nvSpPr>
        <p:spPr>
          <a:xfrm>
            <a:off x="457200" y="4670003"/>
            <a:ext cx="8229600" cy="2187997"/>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1-based coordinate system</a:t>
            </a:r>
          </a:p>
          <a:p>
            <a:pPr lvl="1"/>
            <a:r>
              <a:rPr lang="en-US" dirty="0" smtClean="0"/>
              <a:t>Single nucleotides, variant positions, or ranges are specified directly by their corresponding nucleotide numbers</a:t>
            </a:r>
          </a:p>
          <a:p>
            <a:pPr lvl="1"/>
            <a:r>
              <a:rPr lang="en-US" dirty="0" smtClean="0"/>
              <a:t>GFF, SAM, VCF, </a:t>
            </a:r>
            <a:r>
              <a:rPr lang="en-US" dirty="0" err="1" smtClean="0"/>
              <a:t>Ensembl</a:t>
            </a:r>
            <a:r>
              <a:rPr lang="en-US" dirty="0" smtClean="0"/>
              <a:t> browser, </a:t>
            </a:r>
            <a:r>
              <a:rPr lang="is-IS" dirty="0" smtClean="0"/>
              <a:t>…</a:t>
            </a:r>
            <a:endParaRPr lang="en-US" dirty="0" smtClean="0"/>
          </a:p>
          <a:p>
            <a:r>
              <a:rPr lang="en-US" dirty="0" smtClean="0"/>
              <a:t>0-based coordinate system</a:t>
            </a:r>
          </a:p>
          <a:p>
            <a:pPr lvl="1"/>
            <a:r>
              <a:rPr lang="en-US" dirty="0" smtClean="0"/>
              <a:t>Single nucleotides, variant positions, or ranges are specified by the coordinates that flank them</a:t>
            </a:r>
          </a:p>
          <a:p>
            <a:pPr lvl="1"/>
            <a:r>
              <a:rPr lang="en-US" dirty="0" smtClean="0"/>
              <a:t>BED, BAM, UCSC browser, </a:t>
            </a:r>
            <a:r>
              <a:rPr lang="is-IS" dirty="0" smtClean="0"/>
              <a:t>…</a:t>
            </a:r>
            <a:endParaRPr lang="en-US" dirty="0" smtClean="0"/>
          </a:p>
        </p:txBody>
      </p:sp>
    </p:spTree>
    <p:extLst>
      <p:ext uri="{BB962C8B-B14F-4D97-AF65-F5344CB8AC3E}">
        <p14:creationId xmlns:p14="http://schemas.microsoft.com/office/powerpoint/2010/main" val="39549631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FASTA file format example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39872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152400" y="44450"/>
            <a:ext cx="8839200" cy="754903"/>
          </a:xfrm>
        </p:spPr>
        <p:txBody>
          <a:bodyPr/>
          <a:lstStyle/>
          <a:p>
            <a:pPr eaLnBrk="1" hangingPunct="1"/>
            <a:r>
              <a:rPr lang="en-US" altLang="ko-KR" dirty="0" smtClean="0">
                <a:latin typeface="Calibri" charset="0"/>
                <a:ea typeface="ＭＳ Ｐゴシック" charset="0"/>
                <a:cs typeface="ＭＳ Ｐゴシック" charset="0"/>
              </a:rPr>
              <a:t>Raw data</a:t>
            </a:r>
            <a:endParaRPr lang="en-US" altLang="ko-KR" dirty="0">
              <a:latin typeface="Calibri" charset="0"/>
              <a:ea typeface="ＭＳ Ｐゴシック" charset="0"/>
              <a:cs typeface="ＭＳ Ｐゴシック" charset="0"/>
            </a:endParaRPr>
          </a:p>
        </p:txBody>
      </p:sp>
      <p:sp>
        <p:nvSpPr>
          <p:cNvPr id="24578" name="Content Placeholder 6"/>
          <p:cNvSpPr>
            <a:spLocks noGrp="1"/>
          </p:cNvSpPr>
          <p:nvPr>
            <p:ph idx="1"/>
          </p:nvPr>
        </p:nvSpPr>
        <p:spPr>
          <a:xfrm>
            <a:off x="152400" y="1268413"/>
            <a:ext cx="8839200" cy="4979987"/>
          </a:xfrm>
        </p:spPr>
        <p:txBody>
          <a:bodyPr>
            <a:normAutofit/>
          </a:bodyPr>
          <a:lstStyle/>
          <a:p>
            <a:pPr>
              <a:lnSpc>
                <a:spcPct val="80000"/>
              </a:lnSpc>
            </a:pPr>
            <a:r>
              <a:rPr lang="en-US" sz="2600" dirty="0">
                <a:latin typeface="Calibri" charset="0"/>
                <a:ea typeface="ＭＳ Ｐゴシック" charset="0"/>
              </a:rPr>
              <a:t>For purposes of the tutorial, the test data has been pre-filtered</a:t>
            </a:r>
          </a:p>
          <a:p>
            <a:pPr lvl="1">
              <a:lnSpc>
                <a:spcPct val="80000"/>
              </a:lnSpc>
            </a:pPr>
            <a:r>
              <a:rPr lang="en-US" sz="2200" dirty="0">
                <a:latin typeface="Calibri" charset="0"/>
                <a:ea typeface="ＭＳ Ｐゴシック" charset="0"/>
              </a:rPr>
              <a:t>Identified reads that appear to match transcripts on </a:t>
            </a:r>
            <a:r>
              <a:rPr lang="en-US" sz="2200" dirty="0" smtClean="0">
                <a:latin typeface="Calibri" charset="0"/>
                <a:ea typeface="ＭＳ Ｐゴシック" charset="0"/>
              </a:rPr>
              <a:t>the selected chromosomes</a:t>
            </a:r>
            <a:endParaRPr lang="en-US" sz="2200" dirty="0">
              <a:latin typeface="Calibri" charset="0"/>
              <a:ea typeface="ＭＳ Ｐゴシック" charset="0"/>
            </a:endParaRPr>
          </a:p>
          <a:p>
            <a:pPr>
              <a:lnSpc>
                <a:spcPct val="80000"/>
              </a:lnSpc>
            </a:pPr>
            <a:r>
              <a:rPr lang="en-US" sz="2600" dirty="0">
                <a:latin typeface="Calibri" charset="0"/>
                <a:ea typeface="ＭＳ Ｐゴシック" charset="0"/>
              </a:rPr>
              <a:t>The test data corresponds to </a:t>
            </a:r>
            <a:r>
              <a:rPr lang="en-US" sz="2600" dirty="0" smtClean="0">
                <a:latin typeface="Calibri" charset="0"/>
                <a:ea typeface="ＭＳ Ｐゴシック" charset="0"/>
              </a:rPr>
              <a:t>a single hypothetical human breast cancer patient (cell lines)</a:t>
            </a:r>
            <a:endParaRPr lang="en-US" sz="2600" dirty="0">
              <a:latin typeface="Calibri" charset="0"/>
              <a:ea typeface="ＭＳ Ｐゴシック" charset="0"/>
            </a:endParaRPr>
          </a:p>
          <a:p>
            <a:pPr lvl="1">
              <a:lnSpc>
                <a:spcPct val="80000"/>
              </a:lnSpc>
            </a:pPr>
            <a:r>
              <a:rPr lang="en-US" sz="2200" dirty="0" smtClean="0">
                <a:latin typeface="Calibri" charset="0"/>
                <a:ea typeface="ＭＳ Ｐゴシック" charset="0"/>
              </a:rPr>
              <a:t>HCC1395 and HCC1395/BL</a:t>
            </a:r>
            <a:endParaRPr lang="en-US" sz="2200" dirty="0" smtClean="0">
              <a:latin typeface="Calibri" charset="0"/>
              <a:ea typeface="ＭＳ Ｐゴシック" charset="0"/>
            </a:endParaRPr>
          </a:p>
          <a:p>
            <a:pPr lvl="1">
              <a:lnSpc>
                <a:spcPct val="80000"/>
              </a:lnSpc>
            </a:pPr>
            <a:r>
              <a:rPr lang="en-US" sz="2200" dirty="0" smtClean="0">
                <a:latin typeface="Calibri" charset="0"/>
                <a:ea typeface="ＭＳ Ｐゴシック" charset="0"/>
              </a:rPr>
              <a:t>Genomic DNA and RNA were isolated</a:t>
            </a:r>
          </a:p>
          <a:p>
            <a:pPr lvl="1">
              <a:lnSpc>
                <a:spcPct val="80000"/>
              </a:lnSpc>
            </a:pPr>
            <a:r>
              <a:rPr lang="en-US" sz="2200" dirty="0" smtClean="0">
                <a:latin typeface="Calibri" charset="0"/>
                <a:ea typeface="ＭＳ Ｐゴシック" charset="0"/>
              </a:rPr>
              <a:t>The RNA samples </a:t>
            </a:r>
            <a:r>
              <a:rPr lang="en-US" sz="2200" dirty="0" smtClean="0">
                <a:latin typeface="Calibri" charset="0"/>
                <a:ea typeface="ＭＳ Ｐゴシック" charset="0"/>
              </a:rPr>
              <a:t>also included one of two ERCC RNA “spike-in” mixes (Mix1 or Mix2)</a:t>
            </a:r>
            <a:endParaRPr lang="en-US" sz="2200" dirty="0">
              <a:latin typeface="Calibri" charset="0"/>
              <a:ea typeface="ＭＳ Ｐゴシック" charset="0"/>
            </a:endParaRPr>
          </a:p>
          <a:p>
            <a:pPr>
              <a:lnSpc>
                <a:spcPct val="80000"/>
              </a:lnSpc>
            </a:pPr>
            <a:r>
              <a:rPr lang="en-US" sz="2600" dirty="0" smtClean="0">
                <a:latin typeface="Calibri" charset="0"/>
                <a:ea typeface="ＭＳ Ｐゴシック" charset="0"/>
              </a:rPr>
              <a:t>The </a:t>
            </a:r>
            <a:r>
              <a:rPr lang="en-US" sz="2600" dirty="0">
                <a:latin typeface="Calibri" charset="0"/>
                <a:ea typeface="ＭＳ Ｐゴシック" charset="0"/>
              </a:rPr>
              <a:t>input data is provided in </a:t>
            </a:r>
            <a:r>
              <a:rPr lang="ja-JP" altLang="en-US" sz="2600" dirty="0">
                <a:latin typeface="Calibri" charset="0"/>
                <a:ea typeface="ＭＳ Ｐゴシック" charset="0"/>
              </a:rPr>
              <a:t>‘</a:t>
            </a:r>
            <a:r>
              <a:rPr lang="en-US" altLang="ja-JP" sz="2600" dirty="0" err="1">
                <a:latin typeface="Calibri" charset="0"/>
                <a:ea typeface="ＭＳ Ｐゴシック" charset="0"/>
              </a:rPr>
              <a:t>fastq</a:t>
            </a:r>
            <a:r>
              <a:rPr lang="ja-JP" altLang="en-US" sz="2600" dirty="0">
                <a:latin typeface="Calibri" charset="0"/>
                <a:ea typeface="ＭＳ Ｐゴシック" charset="0"/>
              </a:rPr>
              <a:t>’</a:t>
            </a:r>
            <a:r>
              <a:rPr lang="en-US" altLang="ja-JP" sz="2600" dirty="0">
                <a:latin typeface="Calibri" charset="0"/>
                <a:ea typeface="ＭＳ Ｐゴシック" charset="0"/>
              </a:rPr>
              <a:t> format:</a:t>
            </a:r>
          </a:p>
          <a:p>
            <a:pPr lvl="1">
              <a:lnSpc>
                <a:spcPct val="80000"/>
              </a:lnSpc>
            </a:pPr>
            <a:r>
              <a:rPr lang="en-US" sz="2200" dirty="0">
                <a:latin typeface="Calibri" charset="0"/>
                <a:ea typeface="ＭＳ Ｐゴシック" charset="0"/>
                <a:hlinkClick r:id="rId3"/>
              </a:rPr>
              <a:t>http://en.wikipedia.org/wiki/</a:t>
            </a:r>
            <a:r>
              <a:rPr lang="en-US" sz="2200" dirty="0" smtClean="0">
                <a:latin typeface="Calibri" charset="0"/>
                <a:ea typeface="ＭＳ Ｐゴシック" charset="0"/>
                <a:hlinkClick r:id="rId3"/>
              </a:rPr>
              <a:t>FASTQ_format</a:t>
            </a:r>
            <a:endParaRPr lang="en-US" sz="2200" dirty="0" smtClean="0">
              <a:latin typeface="Calibri" charset="0"/>
              <a:ea typeface="ＭＳ Ｐゴシック" charset="0"/>
            </a:endParaRPr>
          </a:p>
        </p:txBody>
      </p:sp>
    </p:spTree>
    <p:extLst>
      <p:ext uri="{BB962C8B-B14F-4D97-AF65-F5344CB8AC3E}">
        <p14:creationId xmlns:p14="http://schemas.microsoft.com/office/powerpoint/2010/main" val="422659982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FASTQ file format example</a:t>
            </a:r>
            <a:endParaRPr lang="en-US" dirty="0"/>
          </a:p>
        </p:txBody>
      </p:sp>
      <p:sp>
        <p:nvSpPr>
          <p:cNvPr id="4" name="Content Placeholder 2"/>
          <p:cNvSpPr>
            <a:spLocks noGrp="1"/>
          </p:cNvSpPr>
          <p:nvPr>
            <p:ph idx="1"/>
          </p:nvPr>
        </p:nvSpPr>
        <p:spPr>
          <a:xfrm>
            <a:off x="310777" y="2617197"/>
            <a:ext cx="6382870" cy="3523628"/>
          </a:xfrm>
        </p:spPr>
        <p:txBody>
          <a:bodyPr>
            <a:noAutofit/>
          </a:bodyPr>
          <a:lstStyle/>
          <a:p>
            <a:pPr marL="0" indent="0">
              <a:buNone/>
            </a:pPr>
            <a:r>
              <a:rPr lang="en-US" sz="2000" dirty="0"/>
              <a:t>@</a:t>
            </a:r>
            <a:r>
              <a:rPr lang="en-US" sz="2000" dirty="0" smtClean="0"/>
              <a:t>HWI-ST718_146963544:6:1213:8996:10047/1</a:t>
            </a:r>
          </a:p>
          <a:p>
            <a:pPr marL="0" indent="0">
              <a:buNone/>
            </a:pPr>
            <a:r>
              <a:rPr lang="en-US" sz="2000" dirty="0" smtClean="0"/>
              <a:t>CTTTTTTATTTTTGTCTGACTGGGTTGATTCAAAA</a:t>
            </a:r>
          </a:p>
          <a:p>
            <a:pPr marL="0" indent="0">
              <a:buNone/>
            </a:pPr>
            <a:r>
              <a:rPr lang="en-US" sz="2000" dirty="0" smtClean="0"/>
              <a:t>+</a:t>
            </a:r>
          </a:p>
          <a:p>
            <a:pPr marL="0" indent="0">
              <a:buNone/>
            </a:pPr>
            <a:r>
              <a:rPr lang="en-US" sz="2000" dirty="0" smtClean="0"/>
              <a:t>CCCFFFFFHHHHGJHIIJHIHIIIFHIJJJJIJJGIBBFGE</a:t>
            </a:r>
          </a:p>
          <a:p>
            <a:pPr marL="0" indent="0">
              <a:buNone/>
            </a:pPr>
            <a:endParaRPr lang="en-US" sz="2000" dirty="0" smtClean="0"/>
          </a:p>
          <a:p>
            <a:pPr marL="0" indent="0">
              <a:buNone/>
            </a:pPr>
            <a:r>
              <a:rPr lang="en-US" sz="2000" dirty="0" smtClean="0"/>
              <a:t>@HWI-ST718_146963544:5:2303:11793:37095/1</a:t>
            </a:r>
          </a:p>
          <a:p>
            <a:pPr marL="0" indent="0">
              <a:buNone/>
            </a:pPr>
            <a:r>
              <a:rPr lang="en-US" sz="2000" dirty="0" smtClean="0"/>
              <a:t>ATGAATTATAGGGCTGTATTTTAATTTTGCATTTTAA</a:t>
            </a:r>
          </a:p>
          <a:p>
            <a:pPr marL="0" indent="0">
              <a:buNone/>
            </a:pPr>
            <a:r>
              <a:rPr lang="en-US" sz="2000" dirty="0" smtClean="0"/>
              <a:t>+</a:t>
            </a:r>
          </a:p>
          <a:p>
            <a:pPr marL="0" indent="0">
              <a:buNone/>
            </a:pPr>
            <a:r>
              <a:rPr lang="en-US" sz="2000" dirty="0" smtClean="0"/>
              <a:t>@@??BDDFFF&lt;FHEGFFGGIEBGHIIIIIBEHIIGIH&lt;FHE</a:t>
            </a:r>
            <a:endParaRPr lang="en-US" sz="2000" dirty="0"/>
          </a:p>
        </p:txBody>
      </p:sp>
      <p:sp>
        <p:nvSpPr>
          <p:cNvPr id="5" name="Title 1"/>
          <p:cNvSpPr txBox="1">
            <a:spLocks/>
          </p:cNvSpPr>
          <p:nvPr/>
        </p:nvSpPr>
        <p:spPr>
          <a:xfrm>
            <a:off x="304800" y="1337065"/>
            <a:ext cx="8301318" cy="609601"/>
          </a:xfrm>
          <a:prstGeom prst="rect">
            <a:avLst/>
          </a:prstGeom>
        </p:spPr>
        <p:txBody>
          <a:bodyPr vert="horz" lIns="91440" tIns="45720" rIns="91440" bIns="45720" rtlCol="0" anchor="ctr">
            <a:normAutofit fontScale="82500" lnSpcReduction="10000"/>
          </a:bodyPr>
          <a:lstStyle>
            <a:lvl1pPr algn="l" defTabSz="457200" rtl="0" eaLnBrk="1" latinLnBrk="0" hangingPunct="1">
              <a:spcBef>
                <a:spcPct val="0"/>
              </a:spcBef>
              <a:buNone/>
              <a:defRPr sz="2800" b="1" kern="1200">
                <a:solidFill>
                  <a:schemeClr val="tx1">
                    <a:lumMod val="90000"/>
                    <a:lumOff val="10000"/>
                  </a:schemeClr>
                </a:solidFill>
                <a:latin typeface="+mj-lt"/>
                <a:ea typeface="+mj-ea"/>
                <a:cs typeface="Trebuchet MS"/>
              </a:defRPr>
            </a:lvl1pPr>
          </a:lstStyle>
          <a:p>
            <a:r>
              <a:rPr lang="en-US" b="0" dirty="0" err="1" smtClean="0"/>
              <a:t>Fastq</a:t>
            </a:r>
            <a:r>
              <a:rPr lang="en-US" b="0" dirty="0" smtClean="0"/>
              <a:t> files represent raw sequence – base calls and qualities</a:t>
            </a:r>
            <a:endParaRPr lang="en-US" b="0" dirty="0"/>
          </a:p>
        </p:txBody>
      </p:sp>
    </p:spTree>
    <p:extLst>
      <p:ext uri="{BB962C8B-B14F-4D97-AF65-F5344CB8AC3E}">
        <p14:creationId xmlns:p14="http://schemas.microsoft.com/office/powerpoint/2010/main" val="2621330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52400" y="44450"/>
            <a:ext cx="8839200" cy="762374"/>
          </a:xfrm>
        </p:spPr>
        <p:txBody>
          <a:bodyPr/>
          <a:lstStyle/>
          <a:p>
            <a:pPr eaLnBrk="1" hangingPunct="1"/>
            <a:r>
              <a:rPr lang="en-US" altLang="ko-KR" sz="3600" dirty="0" smtClean="0">
                <a:latin typeface="Calibri" charset="0"/>
                <a:ea typeface="ＭＳ Ｐゴシック" charset="0"/>
                <a:cs typeface="ＭＳ Ｐゴシック" charset="0"/>
              </a:rPr>
              <a:t>Known </a:t>
            </a:r>
            <a:r>
              <a:rPr lang="en-US" altLang="ko-KR" sz="3600" dirty="0">
                <a:latin typeface="Calibri" charset="0"/>
                <a:ea typeface="ＭＳ Ｐゴシック" charset="0"/>
                <a:cs typeface="ＭＳ Ｐゴシック" charset="0"/>
              </a:rPr>
              <a:t>transcript annotations</a:t>
            </a:r>
          </a:p>
        </p:txBody>
      </p:sp>
      <p:sp>
        <p:nvSpPr>
          <p:cNvPr id="21506" name="Content Placeholder 6"/>
          <p:cNvSpPr>
            <a:spLocks noGrp="1"/>
          </p:cNvSpPr>
          <p:nvPr>
            <p:ph idx="1"/>
          </p:nvPr>
        </p:nvSpPr>
        <p:spPr>
          <a:xfrm>
            <a:off x="152400" y="1185863"/>
            <a:ext cx="8839200" cy="4979987"/>
          </a:xfrm>
        </p:spPr>
        <p:txBody>
          <a:bodyPr/>
          <a:lstStyle/>
          <a:p>
            <a:r>
              <a:rPr lang="en-US" dirty="0">
                <a:latin typeface="Calibri" charset="0"/>
                <a:ea typeface="ＭＳ Ｐゴシック" charset="0"/>
              </a:rPr>
              <a:t>All annotation files are obtained from </a:t>
            </a:r>
            <a:r>
              <a:rPr lang="en-US" dirty="0" smtClean="0">
                <a:latin typeface="Calibri" charset="0"/>
                <a:ea typeface="ＭＳ Ｐゴシック" charset="0"/>
              </a:rPr>
              <a:t>Ensembl</a:t>
            </a:r>
            <a:endParaRPr lang="en-US" dirty="0">
              <a:latin typeface="Calibri" charset="0"/>
              <a:ea typeface="ＭＳ Ｐゴシック" charset="0"/>
            </a:endParaRPr>
          </a:p>
          <a:p>
            <a:pPr lvl="1"/>
            <a:r>
              <a:rPr lang="en-US" dirty="0">
                <a:latin typeface="Calibri" charset="0"/>
                <a:ea typeface="ＭＳ Ｐゴシック" charset="0"/>
                <a:hlinkClick r:id="rId3"/>
              </a:rPr>
              <a:t>http://useast.ensembl.org/info/data/ftp/</a:t>
            </a:r>
            <a:r>
              <a:rPr lang="en-US" dirty="0" smtClean="0">
                <a:latin typeface="Calibri" charset="0"/>
                <a:ea typeface="ＭＳ Ｐゴシック" charset="0"/>
                <a:hlinkClick r:id="rId3"/>
              </a:rPr>
              <a:t>index.html</a:t>
            </a:r>
            <a:r>
              <a:rPr lang="en-US" dirty="0" smtClean="0">
                <a:latin typeface="Calibri" charset="0"/>
                <a:ea typeface="ＭＳ Ｐゴシック" charset="0"/>
              </a:rPr>
              <a:t> </a:t>
            </a:r>
          </a:p>
          <a:p>
            <a:pPr lvl="1"/>
            <a:r>
              <a:rPr lang="en-US" dirty="0" smtClean="0">
                <a:latin typeface="Calibri" charset="0"/>
                <a:ea typeface="ＭＳ Ｐゴシック" charset="0"/>
              </a:rPr>
              <a:t>There </a:t>
            </a:r>
            <a:r>
              <a:rPr lang="en-US" dirty="0">
                <a:latin typeface="Calibri" charset="0"/>
                <a:ea typeface="ＭＳ Ｐゴシック" charset="0"/>
              </a:rPr>
              <a:t>are many other ways to obtain gene annotation files. For example:</a:t>
            </a:r>
          </a:p>
          <a:p>
            <a:pPr lvl="1">
              <a:lnSpc>
                <a:spcPct val="90000"/>
              </a:lnSpc>
            </a:pPr>
            <a:r>
              <a:rPr lang="en-US" dirty="0">
                <a:latin typeface="Calibri" charset="0"/>
                <a:ea typeface="ＭＳ Ｐゴシック" charset="0"/>
              </a:rPr>
              <a:t>UCSC Genome Browser, </a:t>
            </a:r>
            <a:r>
              <a:rPr lang="en-US" dirty="0" err="1">
                <a:latin typeface="Calibri" charset="0"/>
                <a:ea typeface="ＭＳ Ｐゴシック" charset="0"/>
              </a:rPr>
              <a:t>Ensembl</a:t>
            </a:r>
            <a:r>
              <a:rPr lang="en-US" dirty="0">
                <a:latin typeface="Calibri" charset="0"/>
                <a:ea typeface="ＭＳ Ｐゴシック" charset="0"/>
              </a:rPr>
              <a:t> API, </a:t>
            </a:r>
            <a:r>
              <a:rPr lang="en-US" dirty="0" err="1">
                <a:latin typeface="Calibri" charset="0"/>
                <a:ea typeface="ＭＳ Ｐゴシック" charset="0"/>
              </a:rPr>
              <a:t>BioMart</a:t>
            </a:r>
            <a:r>
              <a:rPr lang="en-US" dirty="0">
                <a:latin typeface="Calibri" charset="0"/>
                <a:ea typeface="ＭＳ Ｐゴシック" charset="0"/>
              </a:rPr>
              <a:t>, </a:t>
            </a:r>
            <a:r>
              <a:rPr lang="en-US" dirty="0" err="1">
                <a:latin typeface="Calibri" charset="0"/>
                <a:ea typeface="ＭＳ Ｐゴシック" charset="0"/>
              </a:rPr>
              <a:t>Entrez</a:t>
            </a:r>
            <a:r>
              <a:rPr lang="en-US" dirty="0">
                <a:latin typeface="Calibri" charset="0"/>
                <a:ea typeface="ＭＳ Ｐゴシック" charset="0"/>
              </a:rPr>
              <a:t>, Galaxy, etc. could also be used</a:t>
            </a:r>
          </a:p>
          <a:p>
            <a:pPr>
              <a:lnSpc>
                <a:spcPct val="90000"/>
              </a:lnSpc>
            </a:pPr>
            <a:r>
              <a:rPr lang="en-US" dirty="0">
                <a:latin typeface="Calibri" charset="0"/>
                <a:ea typeface="ＭＳ Ｐゴシック" charset="0"/>
              </a:rPr>
              <a:t>You will download GTF files describing human transcripts (exon coordinates, gene ids, gene symbols, etc.)</a:t>
            </a:r>
          </a:p>
          <a:p>
            <a:pPr>
              <a:lnSpc>
                <a:spcPct val="90000"/>
              </a:lnSpc>
            </a:pPr>
            <a:r>
              <a:rPr lang="en-US" dirty="0">
                <a:latin typeface="Calibri" charset="0"/>
                <a:ea typeface="ＭＳ Ｐゴシック" charset="0"/>
              </a:rPr>
              <a:t>Descriptions of the GTF file format can be found here:</a:t>
            </a:r>
          </a:p>
          <a:p>
            <a:pPr lvl="1">
              <a:lnSpc>
                <a:spcPct val="90000"/>
              </a:lnSpc>
            </a:pPr>
            <a:r>
              <a:rPr lang="en-US" dirty="0">
                <a:latin typeface="Calibri" charset="0"/>
                <a:ea typeface="ＭＳ Ｐゴシック" charset="0"/>
                <a:hlinkClick r:id="rId4"/>
              </a:rPr>
              <a:t>http://genome.ucsc.edu/FAQ/FAQformat.html#format4</a:t>
            </a:r>
            <a:endParaRPr lang="en-US" dirty="0">
              <a:latin typeface="Calibri" charset="0"/>
              <a:ea typeface="ＭＳ Ｐゴシック" charset="0"/>
            </a:endParaRPr>
          </a:p>
        </p:txBody>
      </p:sp>
    </p:spTree>
    <p:extLst>
      <p:ext uri="{BB962C8B-B14F-4D97-AF65-F5344CB8AC3E}">
        <p14:creationId xmlns:p14="http://schemas.microsoft.com/office/powerpoint/2010/main" val="167601263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GTF file format example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65664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152400" y="44624"/>
            <a:ext cx="8839200" cy="777141"/>
          </a:xfrm>
        </p:spPr>
        <p:txBody>
          <a:bodyPr/>
          <a:lstStyle/>
          <a:p>
            <a:r>
              <a:rPr lang="en-US" dirty="0" smtClean="0">
                <a:latin typeface="Calibri" charset="0"/>
                <a:ea typeface="ＭＳ Ｐゴシック" charset="0"/>
              </a:rPr>
              <a:t>Indexing </a:t>
            </a:r>
            <a:r>
              <a:rPr lang="en-US" dirty="0">
                <a:latin typeface="Calibri" charset="0"/>
                <a:ea typeface="ＭＳ Ｐゴシック" charset="0"/>
              </a:rPr>
              <a:t>reference </a:t>
            </a:r>
            <a:r>
              <a:rPr lang="en-US" dirty="0" smtClean="0">
                <a:latin typeface="Calibri" charset="0"/>
                <a:ea typeface="ＭＳ Ｐゴシック" charset="0"/>
              </a:rPr>
              <a:t>genomes</a:t>
            </a:r>
            <a:endParaRPr lang="en-US" dirty="0">
              <a:latin typeface="Calibri" charset="0"/>
              <a:ea typeface="ＭＳ Ｐゴシック" charset="0"/>
            </a:endParaRPr>
          </a:p>
        </p:txBody>
      </p:sp>
      <p:sp>
        <p:nvSpPr>
          <p:cNvPr id="23554" name="Content Placeholder 2"/>
          <p:cNvSpPr>
            <a:spLocks noGrp="1"/>
          </p:cNvSpPr>
          <p:nvPr>
            <p:ph idx="1"/>
          </p:nvPr>
        </p:nvSpPr>
        <p:spPr/>
        <p:txBody>
          <a:bodyPr/>
          <a:lstStyle/>
          <a:p>
            <a:r>
              <a:rPr lang="en-US" dirty="0">
                <a:latin typeface="Calibri" charset="0"/>
                <a:ea typeface="ＭＳ Ｐゴシック" charset="0"/>
              </a:rPr>
              <a:t>Before sequences can be mapped to the genome, </a:t>
            </a:r>
            <a:r>
              <a:rPr lang="en-US" dirty="0" smtClean="0">
                <a:latin typeface="Calibri" charset="0"/>
                <a:ea typeface="ＭＳ Ｐゴシック" charset="0"/>
              </a:rPr>
              <a:t>the reference genome files must </a:t>
            </a:r>
            <a:r>
              <a:rPr lang="en-US" dirty="0">
                <a:latin typeface="Calibri" charset="0"/>
                <a:ea typeface="ＭＳ Ｐゴシック" charset="0"/>
              </a:rPr>
              <a:t>be </a:t>
            </a:r>
            <a:r>
              <a:rPr lang="ja-JP" altLang="en-US" dirty="0">
                <a:latin typeface="Calibri" charset="0"/>
                <a:ea typeface="ＭＳ Ｐゴシック" charset="0"/>
              </a:rPr>
              <a:t>‘</a:t>
            </a:r>
            <a:r>
              <a:rPr lang="en-US" altLang="ja-JP" dirty="0">
                <a:latin typeface="Calibri" charset="0"/>
                <a:ea typeface="ＭＳ Ｐゴシック" charset="0"/>
              </a:rPr>
              <a:t>indexed</a:t>
            </a:r>
            <a:r>
              <a:rPr lang="ja-JP" altLang="en-US" dirty="0">
                <a:latin typeface="Calibri" charset="0"/>
                <a:ea typeface="ＭＳ Ｐゴシック" charset="0"/>
              </a:rPr>
              <a:t>’</a:t>
            </a:r>
            <a:r>
              <a:rPr lang="en-US" altLang="ja-JP" dirty="0">
                <a:latin typeface="Calibri" charset="0"/>
                <a:ea typeface="ＭＳ Ｐゴシック" charset="0"/>
              </a:rPr>
              <a:t> in a way that is compatible with the aligner being used</a:t>
            </a:r>
          </a:p>
          <a:p>
            <a:pPr lvl="1"/>
            <a:r>
              <a:rPr lang="en-US" dirty="0" smtClean="0">
                <a:latin typeface="Calibri" charset="0"/>
                <a:ea typeface="ＭＳ Ｐゴシック" charset="0"/>
              </a:rPr>
              <a:t>Each alignment algorith</a:t>
            </a:r>
            <a:r>
              <a:rPr lang="en-US" dirty="0" smtClean="0">
                <a:latin typeface="Calibri" charset="0"/>
                <a:ea typeface="ＭＳ Ｐゴシック" charset="0"/>
              </a:rPr>
              <a:t>m </a:t>
            </a:r>
            <a:r>
              <a:rPr lang="en-US" dirty="0" smtClean="0">
                <a:latin typeface="Calibri" charset="0"/>
                <a:ea typeface="ＭＳ Ｐゴシック" charset="0"/>
              </a:rPr>
              <a:t>generally requires a custom index to be built </a:t>
            </a:r>
            <a:r>
              <a:rPr lang="en-US" dirty="0" smtClean="0">
                <a:latin typeface="Calibri" charset="0"/>
                <a:ea typeface="ＭＳ Ｐゴシック" charset="0"/>
              </a:rPr>
              <a:t>for that purpose</a:t>
            </a:r>
          </a:p>
          <a:p>
            <a:pPr lvl="1"/>
            <a:r>
              <a:rPr lang="en-US" dirty="0" smtClean="0">
                <a:latin typeface="Calibri" charset="0"/>
                <a:ea typeface="ＭＳ Ｐゴシック" charset="0"/>
              </a:rPr>
              <a:t>Do </a:t>
            </a:r>
            <a:r>
              <a:rPr lang="en-US" dirty="0" smtClean="0">
                <a:latin typeface="Calibri" charset="0"/>
                <a:ea typeface="ＭＳ Ｐゴシック" charset="0"/>
              </a:rPr>
              <a:t>not use an index created for another </a:t>
            </a:r>
            <a:r>
              <a:rPr lang="en-US" dirty="0" smtClean="0">
                <a:latin typeface="Calibri" charset="0"/>
                <a:ea typeface="ＭＳ Ｐゴシック" charset="0"/>
              </a:rPr>
              <a:t>aligner</a:t>
            </a:r>
          </a:p>
          <a:p>
            <a:r>
              <a:rPr lang="en-US" dirty="0" smtClean="0">
                <a:latin typeface="Calibri" charset="0"/>
                <a:ea typeface="ＭＳ Ｐゴシック" charset="0"/>
              </a:rPr>
              <a:t>In general we will encounter the concept of “indexing” many times throughout the course</a:t>
            </a:r>
          </a:p>
          <a:p>
            <a:pPr lvl="1"/>
            <a:r>
              <a:rPr lang="en-US" dirty="0" smtClean="0">
                <a:latin typeface="Calibri" charset="0"/>
                <a:ea typeface="ＭＳ Ｐゴシック" charset="0"/>
              </a:rPr>
              <a:t>Reference genomes (FASTA files), reference transcriptomes (GTF files), alignments (BAM files), variants (VCF files), etc.</a:t>
            </a:r>
            <a:endParaRPr lang="en-US" dirty="0">
              <a:latin typeface="Calibri" charset="0"/>
              <a:ea typeface="ＭＳ Ｐゴシック" charset="0"/>
            </a:endParaRPr>
          </a:p>
        </p:txBody>
      </p:sp>
    </p:spTree>
    <p:extLst>
      <p:ext uri="{BB962C8B-B14F-4D97-AF65-F5344CB8AC3E}">
        <p14:creationId xmlns:p14="http://schemas.microsoft.com/office/powerpoint/2010/main" val="4224826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 y="53752"/>
            <a:ext cx="8839200" cy="753072"/>
          </a:xfrm>
        </p:spPr>
        <p:txBody>
          <a:bodyPr/>
          <a:lstStyle/>
          <a:p>
            <a:r>
              <a:rPr lang="en-US" dirty="0" smtClean="0">
                <a:latin typeface="Calibri" charset="0"/>
                <a:ea typeface="ＭＳ Ｐゴシック" charset="0"/>
              </a:rPr>
              <a:t>Pre</a:t>
            </a:r>
            <a:r>
              <a:rPr lang="en-US" dirty="0">
                <a:latin typeface="Calibri" charset="0"/>
                <a:ea typeface="ＭＳ Ｐゴシック" charset="0"/>
              </a:rPr>
              <a:t>-Alignment </a:t>
            </a:r>
            <a:r>
              <a:rPr lang="en-US" dirty="0" smtClean="0">
                <a:latin typeface="Calibri" charset="0"/>
                <a:ea typeface="ＭＳ Ｐゴシック" charset="0"/>
              </a:rPr>
              <a:t>QC</a:t>
            </a:r>
            <a:endParaRPr lang="en-US" dirty="0">
              <a:latin typeface="Calibri" charset="0"/>
              <a:ea typeface="ＭＳ Ｐゴシック" charset="0"/>
            </a:endParaRPr>
          </a:p>
        </p:txBody>
      </p:sp>
      <p:pic>
        <p:nvPicPr>
          <p:cNvPr id="28674" name="Content Placeholder 3" descr="Screen Shot 2013-06-01 at 9.58.30 PM.png"/>
          <p:cNvPicPr>
            <a:picLocks noGrp="1" noChangeAspect="1"/>
          </p:cNvPicPr>
          <p:nvPr>
            <p:ph idx="1"/>
          </p:nvPr>
        </p:nvPicPr>
        <p:blipFill>
          <a:blip r:embed="rId2">
            <a:extLst>
              <a:ext uri="{28A0092B-C50C-407E-A947-70E740481C1C}">
                <a14:useLocalDpi xmlns:a14="http://schemas.microsoft.com/office/drawing/2010/main" val="0"/>
              </a:ext>
            </a:extLst>
          </a:blip>
          <a:srcRect l="-20132" t="293" r="-20132"/>
          <a:stretch>
            <a:fillRect/>
          </a:stretch>
        </p:blipFill>
        <p:spPr>
          <a:xfrm>
            <a:off x="152400" y="1412875"/>
            <a:ext cx="8839200" cy="4710113"/>
          </a:xfrm>
        </p:spPr>
      </p:pic>
    </p:spTree>
    <p:extLst>
      <p:ext uri="{BB962C8B-B14F-4D97-AF65-F5344CB8AC3E}">
        <p14:creationId xmlns:p14="http://schemas.microsoft.com/office/powerpoint/2010/main" val="837708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3999" cy="168318"/>
          </a:xfrm>
          <a:prstGeom prst="rect">
            <a:avLst/>
          </a:prstGeom>
          <a:solidFill>
            <a:srgbClr val="F9F9F9"/>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CC-BY-SA 4.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9900" y="0"/>
            <a:ext cx="5650156" cy="6858000"/>
          </a:xfrm>
          <a:prstGeom prst="rect">
            <a:avLst/>
          </a:prstGeom>
        </p:spPr>
      </p:pic>
    </p:spTree>
    <p:extLst>
      <p:ext uri="{BB962C8B-B14F-4D97-AF65-F5344CB8AC3E}">
        <p14:creationId xmlns:p14="http://schemas.microsoft.com/office/powerpoint/2010/main" val="104835656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 of module </a:t>
            </a:r>
            <a:r>
              <a:rPr lang="en-US" dirty="0" smtClean="0"/>
              <a:t>2: Inputs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Key concepts</a:t>
            </a:r>
            <a:r>
              <a:rPr lang="en-US" dirty="0" smtClean="0"/>
              <a:t>: Central </a:t>
            </a:r>
            <a:r>
              <a:rPr lang="en-US" dirty="0"/>
              <a:t>dogma (chromosomes, genes, transcripts, proteins), reference genome assemblies, reference genome versions, FASTA file format, gene/transcript annotation pipelines (</a:t>
            </a:r>
            <a:r>
              <a:rPr lang="en-US" dirty="0" err="1"/>
              <a:t>Refseq</a:t>
            </a:r>
            <a:r>
              <a:rPr lang="en-US" dirty="0"/>
              <a:t>, Ensembl, UCSC, </a:t>
            </a:r>
            <a:r>
              <a:rPr lang="en-US" dirty="0" err="1"/>
              <a:t>Gencode</a:t>
            </a:r>
            <a:r>
              <a:rPr lang="en-US" dirty="0"/>
              <a:t>), GTF file format, sequence data generation, NGS reads, FASTQ file format, raw data QC.</a:t>
            </a:r>
          </a:p>
          <a:p>
            <a:r>
              <a:rPr lang="en-US" dirty="0" smtClean="0"/>
              <a:t>Obtain </a:t>
            </a:r>
            <a:r>
              <a:rPr lang="en-US" dirty="0"/>
              <a:t>reference genome and annotation files and understand the standard formats used to represent them</a:t>
            </a:r>
          </a:p>
          <a:p>
            <a:r>
              <a:rPr lang="en-US" dirty="0"/>
              <a:t>Index large files for more efficient access/analysis</a:t>
            </a:r>
          </a:p>
          <a:p>
            <a:r>
              <a:rPr lang="en-US" dirty="0"/>
              <a:t>Download and explore raw data files</a:t>
            </a:r>
          </a:p>
          <a:p>
            <a:r>
              <a:rPr lang="en-US" dirty="0"/>
              <a:t>Review experimental details for a proof-of-principle personalized genomics exercise</a:t>
            </a:r>
          </a:p>
          <a:p>
            <a:r>
              <a:rPr lang="en-US" dirty="0"/>
              <a:t>Perform a raw data quality assessment and discuss any data quality issues that are observed. What are their implications for interpretation of the results</a:t>
            </a:r>
            <a:r>
              <a:rPr lang="en-US" dirty="0" smtClean="0"/>
              <a:t>?</a:t>
            </a:r>
            <a:endParaRPr lang="en-US" dirty="0"/>
          </a:p>
        </p:txBody>
      </p:sp>
    </p:spTree>
    <p:extLst>
      <p:ext uri="{BB962C8B-B14F-4D97-AF65-F5344CB8AC3E}">
        <p14:creationId xmlns:p14="http://schemas.microsoft.com/office/powerpoint/2010/main" val="42651070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600" dirty="0" smtClean="0"/>
              <a:t>Cancer genomics data has exploded with rapid advances in sequencing technologies</a:t>
            </a:r>
            <a:endParaRPr lang="en-US" sz="2600" dirty="0"/>
          </a:p>
        </p:txBody>
      </p:sp>
      <p:pic>
        <p:nvPicPr>
          <p:cNvPr id="8" name="Picture 75" descr="nrgastr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914401"/>
            <a:ext cx="6172200" cy="5595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40339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Genomes and transcriptomes</a:t>
            </a:r>
            <a:endParaRPr lang="en-US" dirty="0"/>
          </a:p>
        </p:txBody>
      </p:sp>
      <p:pic>
        <p:nvPicPr>
          <p:cNvPr id="7" name="Content Placeholder 6" descr="brief_genomics.jpg"/>
          <p:cNvPicPr>
            <a:picLocks noGrp="1" noChangeAspect="1"/>
          </p:cNvPicPr>
          <p:nvPr>
            <p:ph sz="half" idx="1"/>
          </p:nvPr>
        </p:nvPicPr>
        <p:blipFill>
          <a:blip r:embed="rId2">
            <a:extLst>
              <a:ext uri="{28A0092B-C50C-407E-A947-70E740481C1C}">
                <a14:useLocalDpi xmlns:a14="http://schemas.microsoft.com/office/drawing/2010/main" val="0"/>
              </a:ext>
            </a:extLst>
          </a:blip>
          <a:srcRect t="-10985" b="-10985"/>
          <a:stretch>
            <a:fillRect/>
          </a:stretch>
        </p:blipFill>
        <p:spPr/>
      </p:pic>
      <p:pic>
        <p:nvPicPr>
          <p:cNvPr id="8" name="Content Placeholder 7" descr="transcriptome.jpg"/>
          <p:cNvPicPr>
            <a:picLocks noGrp="1" noChangeAspect="1"/>
          </p:cNvPicPr>
          <p:nvPr>
            <p:ph sz="half" idx="2"/>
          </p:nvPr>
        </p:nvPicPr>
        <p:blipFill>
          <a:blip r:embed="rId3">
            <a:extLst>
              <a:ext uri="{28A0092B-C50C-407E-A947-70E740481C1C}">
                <a14:useLocalDpi xmlns:a14="http://schemas.microsoft.com/office/drawing/2010/main" val="0"/>
              </a:ext>
            </a:extLst>
          </a:blip>
          <a:srcRect t="-10732" b="-10732"/>
          <a:stretch>
            <a:fillRect/>
          </a:stretch>
        </p:blipFill>
        <p:spPr/>
      </p:pic>
    </p:spTree>
    <p:extLst>
      <p:ext uri="{BB962C8B-B14F-4D97-AF65-F5344CB8AC3E}">
        <p14:creationId xmlns:p14="http://schemas.microsoft.com/office/powerpoint/2010/main" val="2976975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Central Dogma</a:t>
            </a:r>
            <a:endParaRPr lang="en-US" dirty="0"/>
          </a:p>
        </p:txBody>
      </p:sp>
      <p:pic>
        <p:nvPicPr>
          <p:cNvPr id="4" name="Picture 3" descr="Figure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53719" y="889000"/>
            <a:ext cx="4725083" cy="5908334"/>
          </a:xfrm>
          <a:prstGeom prst="rect">
            <a:avLst/>
          </a:prstGeom>
        </p:spPr>
      </p:pic>
    </p:spTree>
    <p:extLst>
      <p:ext uri="{BB962C8B-B14F-4D97-AF65-F5344CB8AC3E}">
        <p14:creationId xmlns:p14="http://schemas.microsoft.com/office/powerpoint/2010/main" val="698641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chromosomes (karyotype)</a:t>
            </a:r>
            <a:endParaRPr lang="en-US" dirty="0"/>
          </a:p>
        </p:txBody>
      </p:sp>
      <p:pic>
        <p:nvPicPr>
          <p:cNvPr id="4" name="Picture 3" descr="Karyotyp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6102" y="1060825"/>
            <a:ext cx="4924044" cy="5298948"/>
          </a:xfrm>
          <a:prstGeom prst="rect">
            <a:avLst/>
          </a:prstGeom>
        </p:spPr>
      </p:pic>
    </p:spTree>
    <p:extLst>
      <p:ext uri="{BB962C8B-B14F-4D97-AF65-F5344CB8AC3E}">
        <p14:creationId xmlns:p14="http://schemas.microsoft.com/office/powerpoint/2010/main" val="2817294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52400" y="-26988"/>
            <a:ext cx="8839200" cy="848753"/>
          </a:xfrm>
        </p:spPr>
        <p:txBody>
          <a:bodyPr/>
          <a:lstStyle/>
          <a:p>
            <a:pPr eaLnBrk="1" hangingPunct="1"/>
            <a:r>
              <a:rPr lang="en-US" altLang="ko-KR" dirty="0" smtClean="0">
                <a:latin typeface="Calibri" charset="0"/>
                <a:ea typeface="ＭＳ Ｐゴシック" charset="0"/>
                <a:cs typeface="ＭＳ Ｐゴシック" charset="0"/>
              </a:rPr>
              <a:t>Our reference genome</a:t>
            </a:r>
            <a:endParaRPr lang="en-US" altLang="ko-KR" dirty="0">
              <a:latin typeface="Calibri" charset="0"/>
              <a:ea typeface="ＭＳ Ｐゴシック" charset="0"/>
              <a:cs typeface="ＭＳ Ｐゴシック" charset="0"/>
            </a:endParaRPr>
          </a:p>
        </p:txBody>
      </p:sp>
      <p:sp>
        <p:nvSpPr>
          <p:cNvPr id="19458" name="Content Placeholder 6"/>
          <p:cNvSpPr>
            <a:spLocks noGrp="1"/>
          </p:cNvSpPr>
          <p:nvPr>
            <p:ph idx="1"/>
          </p:nvPr>
        </p:nvSpPr>
        <p:spPr>
          <a:xfrm>
            <a:off x="152400" y="1268413"/>
            <a:ext cx="8839200" cy="4897437"/>
          </a:xfrm>
        </p:spPr>
        <p:txBody>
          <a:bodyPr/>
          <a:lstStyle/>
          <a:p>
            <a:r>
              <a:rPr lang="en-US" dirty="0">
                <a:latin typeface="Calibri" charset="0"/>
                <a:ea typeface="ＭＳ Ｐゴシック" charset="0"/>
              </a:rPr>
              <a:t>All reference files </a:t>
            </a:r>
            <a:r>
              <a:rPr lang="en-US" dirty="0" smtClean="0">
                <a:latin typeface="Calibri" charset="0"/>
                <a:ea typeface="ＭＳ Ｐゴシック" charset="0"/>
              </a:rPr>
              <a:t>were obtained </a:t>
            </a:r>
            <a:r>
              <a:rPr lang="en-US" dirty="0">
                <a:latin typeface="Calibri" charset="0"/>
                <a:ea typeface="ＭＳ Ｐゴシック" charset="0"/>
              </a:rPr>
              <a:t>from </a:t>
            </a:r>
            <a:r>
              <a:rPr lang="en-US" dirty="0" smtClean="0">
                <a:latin typeface="Calibri" charset="0"/>
                <a:ea typeface="ＭＳ Ｐゴシック" charset="0"/>
              </a:rPr>
              <a:t>the 1000 genomes project</a:t>
            </a:r>
          </a:p>
          <a:p>
            <a:pPr lvl="1"/>
            <a:r>
              <a:rPr lang="en-US" dirty="0" smtClean="0">
                <a:latin typeface="Calibri" charset="0"/>
                <a:ea typeface="ＭＳ Ｐゴシック" charset="0"/>
              </a:rPr>
              <a:t>The </a:t>
            </a:r>
            <a:r>
              <a:rPr lang="en-US" dirty="0" smtClean="0">
                <a:latin typeface="Calibri" charset="0"/>
                <a:ea typeface="ＭＳ Ｐゴシック" charset="0"/>
              </a:rPr>
              <a:t>GRCh38 build </a:t>
            </a:r>
            <a:r>
              <a:rPr lang="en-US" dirty="0">
                <a:latin typeface="Calibri" charset="0"/>
                <a:ea typeface="ＭＳ Ｐゴシック" charset="0"/>
              </a:rPr>
              <a:t>of the human genome is </a:t>
            </a:r>
            <a:r>
              <a:rPr lang="en-US" dirty="0" smtClean="0">
                <a:latin typeface="Calibri" charset="0"/>
                <a:ea typeface="ＭＳ Ｐゴシック" charset="0"/>
              </a:rPr>
              <a:t>used</a:t>
            </a:r>
          </a:p>
          <a:p>
            <a:pPr lvl="1"/>
            <a:r>
              <a:rPr lang="en-US" dirty="0" smtClean="0">
                <a:latin typeface="Calibri" charset="0"/>
                <a:ea typeface="ＭＳ Ｐゴシック" charset="0"/>
              </a:rPr>
              <a:t>This is the latest version of the human reference</a:t>
            </a:r>
            <a:endParaRPr lang="en-US" dirty="0">
              <a:latin typeface="Calibri" charset="0"/>
              <a:ea typeface="ＭＳ Ｐゴシック" charset="0"/>
            </a:endParaRPr>
          </a:p>
          <a:p>
            <a:r>
              <a:rPr lang="en-US" dirty="0">
                <a:latin typeface="Calibri" charset="0"/>
                <a:ea typeface="ＭＳ Ｐゴシック" charset="0"/>
              </a:rPr>
              <a:t>For the </a:t>
            </a:r>
            <a:r>
              <a:rPr lang="en-US" dirty="0" smtClean="0">
                <a:latin typeface="Calibri" charset="0"/>
                <a:ea typeface="ＭＳ Ｐゴシック" charset="0"/>
              </a:rPr>
              <a:t>tutorial, two chromosomes are </a:t>
            </a:r>
            <a:r>
              <a:rPr lang="en-US" dirty="0" smtClean="0">
                <a:latin typeface="Calibri" charset="0"/>
                <a:ea typeface="ＭＳ Ｐゴシック" charset="0"/>
              </a:rPr>
              <a:t>used (</a:t>
            </a:r>
            <a:r>
              <a:rPr lang="en-US" dirty="0" err="1" smtClean="0">
                <a:latin typeface="Calibri" charset="0"/>
                <a:ea typeface="ＭＳ Ｐゴシック" charset="0"/>
              </a:rPr>
              <a:t>chr.</a:t>
            </a:r>
            <a:r>
              <a:rPr lang="en-US" dirty="0" smtClean="0">
                <a:latin typeface="Calibri" charset="0"/>
                <a:ea typeface="ＭＳ Ｐゴシック" charset="0"/>
              </a:rPr>
              <a:t> </a:t>
            </a:r>
            <a:r>
              <a:rPr lang="en-US" dirty="0" smtClean="0">
                <a:latin typeface="Calibri" charset="0"/>
                <a:ea typeface="ＭＳ Ｐゴシック" charset="0"/>
              </a:rPr>
              <a:t>6 and </a:t>
            </a:r>
            <a:r>
              <a:rPr lang="en-US" dirty="0" err="1" smtClean="0">
                <a:latin typeface="Calibri" charset="0"/>
                <a:ea typeface="ＭＳ Ｐゴシック" charset="0"/>
              </a:rPr>
              <a:t>chr</a:t>
            </a:r>
            <a:r>
              <a:rPr lang="en-US" dirty="0" err="1" smtClean="0">
                <a:latin typeface="Calibri" charset="0"/>
                <a:ea typeface="ＭＳ Ｐゴシック" charset="0"/>
              </a:rPr>
              <a:t>.</a:t>
            </a:r>
            <a:r>
              <a:rPr lang="en-US" dirty="0" smtClean="0">
                <a:latin typeface="Calibri" charset="0"/>
                <a:ea typeface="ＭＳ Ｐゴシック" charset="0"/>
              </a:rPr>
              <a:t> 17</a:t>
            </a:r>
            <a:r>
              <a:rPr lang="en-US" dirty="0" smtClean="0">
                <a:latin typeface="Calibri" charset="0"/>
                <a:ea typeface="ＭＳ Ｐゴシック" charset="0"/>
              </a:rPr>
              <a:t>)</a:t>
            </a:r>
            <a:endParaRPr lang="en-US" dirty="0">
              <a:latin typeface="Calibri" charset="0"/>
              <a:ea typeface="ＭＳ Ｐゴシック" charset="0"/>
            </a:endParaRPr>
          </a:p>
          <a:p>
            <a:pPr lvl="1"/>
            <a:r>
              <a:rPr lang="en-US" dirty="0">
                <a:latin typeface="Calibri" charset="0"/>
                <a:ea typeface="ＭＳ Ｐゴシック" charset="0"/>
              </a:rPr>
              <a:t>The reason for this is to reduce run time for the tutorial</a:t>
            </a:r>
          </a:p>
          <a:p>
            <a:pPr lvl="1"/>
            <a:r>
              <a:rPr lang="en-US" dirty="0" smtClean="0">
                <a:latin typeface="Calibri" charset="0"/>
                <a:ea typeface="ＭＳ Ｐゴシック" charset="0"/>
              </a:rPr>
              <a:t>Performing this analysis on the complete genome reference would require only minor modification of the commands</a:t>
            </a:r>
          </a:p>
          <a:p>
            <a:pPr lvl="2"/>
            <a:r>
              <a:rPr lang="en-US" dirty="0" smtClean="0">
                <a:latin typeface="Calibri" charset="0"/>
                <a:ea typeface="ＭＳ Ｐゴシック" charset="0"/>
              </a:rPr>
              <a:t>Would also require more storage, compute resources, and time</a:t>
            </a:r>
            <a:endParaRPr lang="en-US" dirty="0">
              <a:latin typeface="Calibri" charset="0"/>
              <a:ea typeface="ＭＳ Ｐゴシック" charset="0"/>
            </a:endParaRPr>
          </a:p>
        </p:txBody>
      </p:sp>
    </p:spTree>
    <p:extLst>
      <p:ext uri="{BB962C8B-B14F-4D97-AF65-F5344CB8AC3E}">
        <p14:creationId xmlns:p14="http://schemas.microsoft.com/office/powerpoint/2010/main" val="377025326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genome assemblies/versions/builds</a:t>
            </a:r>
            <a:endParaRPr lang="en-US" dirty="0"/>
          </a:p>
        </p:txBody>
      </p:sp>
      <p:sp>
        <p:nvSpPr>
          <p:cNvPr id="3" name="Content Placeholder 2"/>
          <p:cNvSpPr>
            <a:spLocks noGrp="1"/>
          </p:cNvSpPr>
          <p:nvPr>
            <p:ph idx="1"/>
          </p:nvPr>
        </p:nvSpPr>
        <p:spPr/>
        <p:txBody>
          <a:bodyPr/>
          <a:lstStyle/>
          <a:p>
            <a:r>
              <a:rPr lang="en-US" dirty="0" smtClean="0"/>
              <a:t>NOTE!: Probably ~50% of all bioinformatics results problems where something unexpected is happening involve genome coordinate build incompatibility</a:t>
            </a:r>
          </a:p>
          <a:p>
            <a:pPr lvl="1"/>
            <a:r>
              <a:rPr lang="en-US" dirty="0" smtClean="0"/>
              <a:t>e.g. reads were aligned to build 37 but you are using transcript annotations based on build 38 coordinates</a:t>
            </a:r>
          </a:p>
          <a:p>
            <a:r>
              <a:rPr lang="en-US" dirty="0" smtClean="0"/>
              <a:t>Learn to use ‘lift-over’ tools</a:t>
            </a:r>
          </a:p>
          <a:p>
            <a:pPr lvl="1"/>
            <a:r>
              <a:rPr lang="en-US" dirty="0">
                <a:hlinkClick r:id="rId2"/>
              </a:rPr>
              <a:t>https://www.biostars.org/p/65558</a:t>
            </a:r>
            <a:r>
              <a:rPr lang="en-US" dirty="0" smtClean="0">
                <a:hlinkClick r:id="rId2"/>
              </a:rPr>
              <a:t>/</a:t>
            </a:r>
            <a:r>
              <a:rPr lang="en-US" dirty="0" smtClean="0"/>
              <a:t> </a:t>
            </a:r>
          </a:p>
          <a:p>
            <a:pPr lvl="1"/>
            <a:endParaRPr lang="en-US" dirty="0"/>
          </a:p>
        </p:txBody>
      </p:sp>
    </p:spTree>
    <p:extLst>
      <p:ext uri="{BB962C8B-B14F-4D97-AF65-F5344CB8AC3E}">
        <p14:creationId xmlns:p14="http://schemas.microsoft.com/office/powerpoint/2010/main" val="3066961942"/>
      </p:ext>
    </p:extLst>
  </p:cSld>
  <p:clrMapOvr>
    <a:masterClrMapping/>
  </p:clrMapOvr>
</p:sld>
</file>

<file path=ppt/theme/theme1.xml><?xml version="1.0" encoding="utf-8"?>
<a:theme xmlns:a="http://schemas.openxmlformats.org/drawingml/2006/main" name="MGI_PPT_template_4-3_v1b">
  <a:themeElements>
    <a:clrScheme name="Genome Institute">
      <a:dk1>
        <a:srgbClr val="26261E"/>
      </a:dk1>
      <a:lt1>
        <a:sysClr val="window" lastClr="FFFFFF"/>
      </a:lt1>
      <a:dk2>
        <a:srgbClr val="2A3D13"/>
      </a:dk2>
      <a:lt2>
        <a:srgbClr val="F8FFEE"/>
      </a:lt2>
      <a:accent1>
        <a:srgbClr val="3F8FAB"/>
      </a:accent1>
      <a:accent2>
        <a:srgbClr val="910010"/>
      </a:accent2>
      <a:accent3>
        <a:srgbClr val="7CBE30"/>
      </a:accent3>
      <a:accent4>
        <a:srgbClr val="3C1052"/>
      </a:accent4>
      <a:accent5>
        <a:srgbClr val="53BFE4"/>
      </a:accent5>
      <a:accent6>
        <a:srgbClr val="B63712"/>
      </a:accent6>
      <a:hlink>
        <a:srgbClr val="5148EB"/>
      </a:hlink>
      <a:folHlink>
        <a:srgbClr val="6B1C6D"/>
      </a:folHlink>
    </a:clrScheme>
    <a:fontScheme name="Revolution">
      <a:majorFont>
        <a:latin typeface="Trebuchet MS"/>
        <a:ea typeface=""/>
        <a:cs typeface=""/>
        <a:font script="Jpan" typeface="ＭＳ ゴシック"/>
      </a:majorFont>
      <a:minorFont>
        <a:latin typeface="Trebuchet MS"/>
        <a:ea typeface=""/>
        <a:cs typeface=""/>
        <a:font script="Jpan" typeface="ＭＳ 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MGI_4-3_ratio_v1a" id="{9A0171FA-20F4-F840-B1C8-29D686AB0540}" vid="{60506783-C923-7847-B1CA-7C860CC954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MGI_PPT_template_4-3_v1b.potx</Template>
  <TotalTime>1317</TotalTime>
  <Words>1229</Words>
  <Application>Microsoft Macintosh PowerPoint</Application>
  <PresentationFormat>On-screen Show (4:3)</PresentationFormat>
  <Paragraphs>135</Paragraphs>
  <Slides>19</Slides>
  <Notes>5</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MGI_PPT_template_4-3_v1b</vt:lpstr>
      <vt:lpstr>PMBIO Module 02:   Inputs. Introduction to References, Annotations, and Raw Data</vt:lpstr>
      <vt:lpstr>PowerPoint Presentation</vt:lpstr>
      <vt:lpstr>Learning objectives of module 2: Inputs</vt:lpstr>
      <vt:lpstr>Cancer genomics data has exploded with rapid advances in sequencing technologies</vt:lpstr>
      <vt:lpstr>Genomes and transcriptomes</vt:lpstr>
      <vt:lpstr>The Central Dogma</vt:lpstr>
      <vt:lpstr>Human chromosomes (karyotype)</vt:lpstr>
      <vt:lpstr>Our reference genome</vt:lpstr>
      <vt:lpstr>Reference genome assemblies/versions/builds</vt:lpstr>
      <vt:lpstr>1- versus 0-based coordinates</vt:lpstr>
      <vt:lpstr>Common sources of confusion</vt:lpstr>
      <vt:lpstr>0-based vs 1-based method to indicate a single nucleotide or variant</vt:lpstr>
      <vt:lpstr>FASTA file format example</vt:lpstr>
      <vt:lpstr>Raw data</vt:lpstr>
      <vt:lpstr>FASTQ file format example</vt:lpstr>
      <vt:lpstr>Known transcript annotations</vt:lpstr>
      <vt:lpstr>GTF file format example</vt:lpstr>
      <vt:lpstr>Indexing reference genomes</vt:lpstr>
      <vt:lpstr>Pre-Alignment QC</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Malachi Griffith</cp:lastModifiedBy>
  <cp:revision>106</cp:revision>
  <dcterms:created xsi:type="dcterms:W3CDTF">2015-05-07T20:45:54Z</dcterms:created>
  <dcterms:modified xsi:type="dcterms:W3CDTF">2018-10-24T17:30:49Z</dcterms:modified>
</cp:coreProperties>
</file>