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9" r:id="rId3"/>
    <p:sldId id="257" r:id="rId4"/>
    <p:sldId id="261" r:id="rId5"/>
    <p:sldId id="271" r:id="rId6"/>
    <p:sldId id="260" r:id="rId7"/>
    <p:sldId id="262" r:id="rId8"/>
    <p:sldId id="267" r:id="rId9"/>
    <p:sldId id="272" r:id="rId10"/>
    <p:sldId id="273" r:id="rId11"/>
    <p:sldId id="274" r:id="rId12"/>
    <p:sldId id="275" r:id="rId13"/>
    <p:sldId id="276" r:id="rId14"/>
    <p:sldId id="268" r:id="rId15"/>
    <p:sldId id="264" r:id="rId16"/>
    <p:sldId id="269" r:id="rId17"/>
    <p:sldId id="277" r:id="rId18"/>
    <p:sldId id="265" r:id="rId19"/>
    <p:sldId id="270" r:id="rId20"/>
    <p:sldId id="266"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7" autoAdjust="0"/>
    <p:restoredTop sz="94602"/>
  </p:normalViewPr>
  <p:slideViewPr>
    <p:cSldViewPr snapToGrid="0" snapToObjects="1">
      <p:cViewPr varScale="1">
        <p:scale>
          <a:sx n="109" d="100"/>
          <a:sy n="109" d="100"/>
        </p:scale>
        <p:origin x="-680"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643E35-CD80-874A-A3D7-254E954BB753}" type="datetimeFigureOut">
              <a:rPr lang="en-US" smtClean="0"/>
              <a:pPr/>
              <a:t>10/27/18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090392-6C30-1942-A2CE-3FA72429B676}" type="slidenum">
              <a:rPr lang="en-US" smtClean="0"/>
              <a:pPr/>
              <a:t>‹#›</a:t>
            </a:fld>
            <a:endParaRPr lang="en-US"/>
          </a:p>
        </p:txBody>
      </p:sp>
    </p:spTree>
    <p:extLst>
      <p:ext uri="{BB962C8B-B14F-4D97-AF65-F5344CB8AC3E}">
        <p14:creationId xmlns:p14="http://schemas.microsoft.com/office/powerpoint/2010/main" val="85239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16C15-7665-174C-99B8-5B237ACA6582}" type="datetimeFigureOut">
              <a:rPr lang="en-US" smtClean="0"/>
              <a:pPr/>
              <a:t>10/27/18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F1BD6-11A6-594E-AFA1-283323A41F72}" type="slidenum">
              <a:rPr lang="en-US" smtClean="0"/>
              <a:pPr/>
              <a:t>‹#›</a:t>
            </a:fld>
            <a:endParaRPr lang="en-US"/>
          </a:p>
        </p:txBody>
      </p:sp>
    </p:spTree>
    <p:extLst>
      <p:ext uri="{BB962C8B-B14F-4D97-AF65-F5344CB8AC3E}">
        <p14:creationId xmlns:p14="http://schemas.microsoft.com/office/powerpoint/2010/main" val="560115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there</a:t>
            </a:r>
            <a:r>
              <a:rPr lang="en-US" baseline="0" dirty="0" smtClean="0"/>
              <a:t> are two licenses if effect for this course. </a:t>
            </a:r>
          </a:p>
          <a:p>
            <a:pPr marL="628650" lvl="1" indent="-171450">
              <a:buFontTx/>
              <a:buChar char="•"/>
            </a:pPr>
            <a:r>
              <a:rPr lang="en-US" baseline="0" dirty="0" smtClean="0"/>
              <a:t>All *content* (lectures, written materials, etc.) are made available under the Creative Commons Attribution-</a:t>
            </a:r>
            <a:r>
              <a:rPr lang="en-US" baseline="0" dirty="0" err="1" smtClean="0"/>
              <a:t>ShareAlike</a:t>
            </a:r>
            <a:r>
              <a:rPr lang="en-US" baseline="0" dirty="0" smtClean="0"/>
              <a:t> 4.0 International (CC BY-SA 4.0). (https://</a:t>
            </a:r>
            <a:r>
              <a:rPr lang="en-US" baseline="0" dirty="0" err="1" smtClean="0"/>
              <a:t>creativecommons.org</a:t>
            </a:r>
            <a:r>
              <a:rPr lang="en-US" baseline="0" dirty="0" smtClean="0"/>
              <a:t>/licenses/by-</a:t>
            </a:r>
            <a:r>
              <a:rPr lang="en-US" baseline="0" dirty="0" err="1" smtClean="0"/>
              <a:t>sa</a:t>
            </a:r>
            <a:r>
              <a:rPr lang="en-US" baseline="0" dirty="0" smtClean="0"/>
              <a:t>/4.0/).</a:t>
            </a:r>
          </a:p>
          <a:p>
            <a:pPr marL="628650" lvl="1" indent="-171450">
              <a:buFontTx/>
              <a:buChar char="•"/>
            </a:pPr>
            <a:r>
              <a:rPr lang="en-US" baseline="0" dirty="0" smtClean="0"/>
              <a:t>All *code* (R scripts the website code itself) are made available under the MIT License (https://</a:t>
            </a:r>
            <a:r>
              <a:rPr lang="en-US" baseline="0" dirty="0" err="1" smtClean="0"/>
              <a:t>opensource.org</a:t>
            </a:r>
            <a:r>
              <a:rPr lang="en-US" baseline="0" dirty="0" smtClean="0"/>
              <a:t>/licenses/MIT).</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2</a:t>
            </a:fld>
            <a:endParaRPr lang="en-US"/>
          </a:p>
        </p:txBody>
      </p:sp>
    </p:spTree>
    <p:extLst>
      <p:ext uri="{BB962C8B-B14F-4D97-AF65-F5344CB8AC3E}">
        <p14:creationId xmlns:p14="http://schemas.microsoft.com/office/powerpoint/2010/main" val="384849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pPr marL="171450" indent="-171450">
              <a:buFontTx/>
              <a:buChar char="-"/>
            </a:pPr>
            <a:r>
              <a:rPr lang="en-US" dirty="0" smtClean="0"/>
              <a:t>We</a:t>
            </a:r>
            <a:r>
              <a:rPr lang="en-US" baseline="0" dirty="0" smtClean="0"/>
              <a:t> sequence a lot of things at the Genome Institute.  But my research interest is fairly focused on clinical cancer sequencing.  The idea here is that we start with a patient, sometimes starting at diagnosis but often starting at the point where they have exhausted standard of care options.</a:t>
            </a:r>
          </a:p>
          <a:p>
            <a:pPr marL="171450" indent="-171450">
              <a:buFontTx/>
              <a:buChar char="-"/>
            </a:pPr>
            <a:r>
              <a:rPr lang="en-US" baseline="0" dirty="0" smtClean="0"/>
              <a:t>From these patients we get a tumor sample and a reference normal sample (usually blood).  From the tumor we isolate DNA and RNA and from the normal we isolated DNA.  This trio of samples is subjected to library construction followed by whole genome, exome, and transcriptome sequencing.  This data flows into our analysis systems and we attempt to detect somatic events that might be relevant to cancer biology or treatment.  This involves detecting single nucleotide variants, small insertions and deletions, large copy number amplifications and deletions, gene and isoform expression levels, structural rearrangements, gene fusions, and detection of tumor associated viruses.</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C82D777-595C-F74F-893D-79AFE190A7AE}" type="slidenum">
              <a:rPr lang="en-US" sz="1200">
                <a:latin typeface="Calibri" charset="0"/>
              </a:rPr>
              <a:pPr eaLnBrk="1" hangingPunct="1"/>
              <a:t>8</a:t>
            </a:fld>
            <a:endParaRPr lang="en-US" sz="12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E9960B3B-B614-C646-AC49-D0908ED8BDDD}" type="slidenum">
              <a:rPr lang="en-US" sz="1200">
                <a:latin typeface="Calibri" charset="0"/>
              </a:rPr>
              <a:pPr eaLnBrk="1" hangingPunct="1"/>
              <a:t>15</a:t>
            </a:fld>
            <a:endParaRPr lang="en-US" sz="1200">
              <a:latin typeface="Calibri" charset="0"/>
            </a:endParaRPr>
          </a:p>
        </p:txBody>
      </p:sp>
      <p:sp>
        <p:nvSpPr>
          <p:cNvPr id="256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www.somewhereville.com</a:t>
            </a:r>
            <a:r>
              <a:rPr lang="en-US" dirty="0" smtClean="0"/>
              <a:t>/2011/12/16/sanger-and-illumina-1-3-and-solexa-phred-score-q-ascii-glyph-base-error-conversion-tables/</a:t>
            </a:r>
          </a:p>
          <a:p>
            <a:endParaRPr lang="en-US" dirty="0" smtClean="0"/>
          </a:p>
          <a:p>
            <a:r>
              <a:rPr lang="en-US" dirty="0" smtClean="0"/>
              <a:t>https://</a:t>
            </a:r>
            <a:r>
              <a:rPr lang="en-US" dirty="0" err="1" smtClean="0"/>
              <a:t>en.wikipedia.org</a:t>
            </a:r>
            <a:r>
              <a:rPr lang="en-US" dirty="0" smtClean="0"/>
              <a:t>/wiki/</a:t>
            </a:r>
            <a:r>
              <a:rPr lang="en-US" dirty="0" err="1" smtClean="0"/>
              <a:t>FASTQ_format#Quality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99D50AF-F628-504F-B99D-05BB4C0BF79D}" type="slidenum">
              <a:rPr lang="en-US" smtClean="0"/>
              <a:t>17</a:t>
            </a:fld>
            <a:endParaRPr lang="en-US"/>
          </a:p>
        </p:txBody>
      </p:sp>
    </p:spTree>
    <p:extLst>
      <p:ext uri="{BB962C8B-B14F-4D97-AF65-F5344CB8AC3E}">
        <p14:creationId xmlns:p14="http://schemas.microsoft.com/office/powerpoint/2010/main" val="85850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99452F0-E2F8-AE41-801D-2B3846BDF3AE}" type="slidenum">
              <a:rPr lang="en-US" sz="1200">
                <a:latin typeface="Calibri" charset="0"/>
              </a:rPr>
              <a:pPr eaLnBrk="1" hangingPunct="1"/>
              <a:t>18</a:t>
            </a:fld>
            <a:endParaRPr lang="en-US" sz="12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8737" y="3011714"/>
            <a:ext cx="5242063" cy="1084036"/>
          </a:xfrm>
        </p:spPr>
        <p:txBody>
          <a:bodyPr anchor="b">
            <a:normAutofit/>
          </a:bodyPr>
          <a:lstStyle>
            <a:lvl1pPr algn="l">
              <a:defRPr sz="2600" b="1" baseline="0">
                <a:solidFill>
                  <a:schemeClr val="tx1">
                    <a:lumMod val="90000"/>
                    <a:lumOff val="10000"/>
                  </a:schemeClr>
                </a:solidFill>
                <a:latin typeface="+mj-lt"/>
                <a:cs typeface="Trebuchet MS"/>
              </a:defRPr>
            </a:lvl1pPr>
          </a:lstStyle>
          <a:p>
            <a:r>
              <a:rPr lang="en-US" smtClean="0"/>
              <a:t>Click to edit Master title style</a:t>
            </a:r>
            <a:endParaRPr lang="en-US" dirty="0"/>
          </a:p>
        </p:txBody>
      </p:sp>
      <p:sp>
        <p:nvSpPr>
          <p:cNvPr id="3" name="Subtitle 2"/>
          <p:cNvSpPr>
            <a:spLocks noGrp="1"/>
          </p:cNvSpPr>
          <p:nvPr>
            <p:ph type="subTitle" idx="1"/>
          </p:nvPr>
        </p:nvSpPr>
        <p:spPr>
          <a:xfrm>
            <a:off x="3698737" y="4368800"/>
            <a:ext cx="5242063" cy="1219200"/>
          </a:xfrm>
        </p:spPr>
        <p:txBody>
          <a:bodyPr>
            <a:normAutofit/>
          </a:bodyPr>
          <a:lstStyle>
            <a:lvl1pPr marL="0" indent="0" algn="l">
              <a:buNone/>
              <a:defRPr sz="2000">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a:xfrm>
            <a:off x="3698737" y="6240462"/>
            <a:ext cx="5242064" cy="365125"/>
          </a:xfrm>
        </p:spPr>
        <p:txBody>
          <a:bodyPr/>
          <a:lstStyle>
            <a:lvl1pPr>
              <a:defRPr sz="1100">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147285112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100">
                <a:latin typeface="+mn-lt"/>
                <a:cs typeface="Calibri"/>
              </a:defRPr>
            </a:lvl1pPr>
          </a:lstStyle>
          <a:p>
            <a:r>
              <a:rPr lang="en-US" smtClean="0"/>
              <a:t>Presenter &lt;address@genome.wustl.edu&gt;</a:t>
            </a:r>
            <a:endParaRPr lang="en-US" dirty="0"/>
          </a:p>
        </p:txBody>
      </p:sp>
      <p:sp>
        <p:nvSpPr>
          <p:cNvPr id="4" name="Text Placeholder 2"/>
          <p:cNvSpPr>
            <a:spLocks noGrp="1"/>
          </p:cNvSpPr>
          <p:nvPr>
            <p:ph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66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5" y="163716"/>
            <a:ext cx="8636001" cy="1272514"/>
          </a:xfrm>
        </p:spPr>
        <p:txBody>
          <a:bodyPr>
            <a:noAutofit/>
          </a:bodyPr>
          <a:lstStyle>
            <a:lvl1pPr>
              <a:defRPr sz="44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436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6784" y="3510643"/>
            <a:ext cx="8690429" cy="1362075"/>
          </a:xfrm>
        </p:spPr>
        <p:txBody>
          <a:bodyPr anchor="ctr" anchorCtr="0">
            <a:noAutofit/>
          </a:bodyPr>
          <a:lstStyle>
            <a:lvl1pPr algn="l">
              <a:defRPr sz="2600" b="1" cap="none"/>
            </a:lvl1pPr>
          </a:lstStyle>
          <a:p>
            <a:r>
              <a:rPr lang="en-US" dirty="0" smtClean="0"/>
              <a:t>Click to edit Master section title style</a:t>
            </a:r>
            <a:endParaRPr lang="en-US" dirty="0"/>
          </a:p>
        </p:txBody>
      </p:sp>
      <p:sp>
        <p:nvSpPr>
          <p:cNvPr id="3" name="Text Placeholder 2"/>
          <p:cNvSpPr>
            <a:spLocks noGrp="1"/>
          </p:cNvSpPr>
          <p:nvPr>
            <p:ph type="body" idx="1" hasCustomPrompt="1"/>
          </p:nvPr>
        </p:nvSpPr>
        <p:spPr>
          <a:xfrm>
            <a:off x="226785" y="5107215"/>
            <a:ext cx="8690429" cy="762000"/>
          </a:xfrm>
        </p:spPr>
        <p:txBody>
          <a:bodyPr anchor="t" anchorCtr="0">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section subtitle styles</a:t>
            </a:r>
          </a:p>
        </p:txBody>
      </p:sp>
      <p:sp>
        <p:nvSpPr>
          <p:cNvPr id="5" name="Footer Placeholder 4"/>
          <p:cNvSpPr>
            <a:spLocks noGrp="1"/>
          </p:cNvSpPr>
          <p:nvPr>
            <p:ph type="ftr" sz="quarter" idx="10"/>
          </p:nvPr>
        </p:nvSpPr>
        <p:spPr/>
        <p:txBody>
          <a:bodyPr/>
          <a:lstStyle>
            <a:lvl1pPr>
              <a:defRPr>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7347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786" y="1006929"/>
            <a:ext cx="4197112"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06929"/>
            <a:ext cx="4214586"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52751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41305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1359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6" y="273050"/>
            <a:ext cx="3238727" cy="1162050"/>
          </a:xfrm>
        </p:spPr>
        <p:txBody>
          <a:bodyPr anchor="b">
            <a:normAutofit/>
          </a:bodyPr>
          <a:lstStyle>
            <a:lvl1pPr algn="l">
              <a:defRPr sz="2400" b="1"/>
            </a:lvl1pPr>
          </a:lstStyle>
          <a:p>
            <a:r>
              <a:rPr lang="en-US" smtClean="0"/>
              <a:t>Click to edit Master title style</a:t>
            </a:r>
            <a:endParaRPr lang="en-US" dirty="0"/>
          </a:p>
        </p:txBody>
      </p:sp>
      <p:sp>
        <p:nvSpPr>
          <p:cNvPr id="3" name="Content Placeholder 2"/>
          <p:cNvSpPr>
            <a:spLocks noGrp="1"/>
          </p:cNvSpPr>
          <p:nvPr>
            <p:ph idx="1"/>
          </p:nvPr>
        </p:nvSpPr>
        <p:spPr>
          <a:xfrm>
            <a:off x="3575049" y="273050"/>
            <a:ext cx="5396593" cy="5853113"/>
          </a:xfrm>
        </p:spPr>
        <p:txBody>
          <a:bodyPr/>
          <a:lstStyle>
            <a:lvl1pPr>
              <a:defRPr sz="24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86" y="1435100"/>
            <a:ext cx="3238728" cy="46910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65440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189" y="4800600"/>
            <a:ext cx="8727166"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8189" y="254000"/>
            <a:ext cx="8727166" cy="436335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189" y="5367338"/>
            <a:ext cx="87271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dirty="0" smtClean="0"/>
              <a:t>Presenter &lt;</a:t>
            </a:r>
            <a:r>
              <a:rPr lang="en-US" dirty="0" err="1" smtClean="0"/>
              <a:t>address@genome.wustl.edu</a:t>
            </a:r>
            <a:r>
              <a:rPr lang="en-US" dirty="0" smtClean="0"/>
              <a:t>&gt;</a:t>
            </a:r>
            <a:endParaRPr lang="en-US" dirty="0"/>
          </a:p>
        </p:txBody>
      </p:sp>
    </p:spTree>
    <p:extLst>
      <p:ext uri="{BB962C8B-B14F-4D97-AF65-F5344CB8AC3E}">
        <p14:creationId xmlns:p14="http://schemas.microsoft.com/office/powerpoint/2010/main" val="1331219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785" y="110803"/>
            <a:ext cx="8636001" cy="571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6785" y="6356350"/>
            <a:ext cx="8118929" cy="365125"/>
          </a:xfrm>
          <a:prstGeom prst="rect">
            <a:avLst/>
          </a:prstGeom>
        </p:spPr>
        <p:txBody>
          <a:bodyPr vert="horz" lIns="91440" tIns="45720" rIns="91440" bIns="45720" rtlCol="0" anchor="ctr"/>
          <a:lstStyle>
            <a:lvl1pPr algn="l">
              <a:defRPr sz="1100">
                <a:solidFill>
                  <a:schemeClr val="tx1">
                    <a:tint val="75000"/>
                  </a:schemeClr>
                </a:solidFill>
                <a:latin typeface="+mn-lt"/>
                <a:cs typeface="Calibri"/>
              </a:defRPr>
            </a:lvl1pPr>
          </a:lstStyle>
          <a:p>
            <a:r>
              <a:rPr lang="en-US" smtClean="0"/>
              <a:t>Presenter &lt;address@genome.wustl.edu&gt;</a:t>
            </a:r>
            <a:endParaRPr lang="en-US" dirty="0"/>
          </a:p>
        </p:txBody>
      </p:sp>
      <p:sp>
        <p:nvSpPr>
          <p:cNvPr id="4" name="TextBox 3"/>
          <p:cNvSpPr txBox="1"/>
          <p:nvPr userDrawn="1"/>
        </p:nvSpPr>
        <p:spPr>
          <a:xfrm>
            <a:off x="8598916" y="6396080"/>
            <a:ext cx="340370" cy="246221"/>
          </a:xfrm>
          <a:prstGeom prst="rect">
            <a:avLst/>
          </a:prstGeom>
          <a:noFill/>
        </p:spPr>
        <p:txBody>
          <a:bodyPr wrap="square" rtlCol="0" anchor="ctr">
            <a:spAutoFit/>
          </a:bodyPr>
          <a:lstStyle/>
          <a:p>
            <a:pPr algn="ctr"/>
            <a:fld id="{685820D5-08CF-9941-8955-EE599C6FFB49}" type="slidenum">
              <a:rPr lang="en-US" sz="1000" smtClean="0"/>
              <a:pPr algn="ctr"/>
              <a:t>‹#›</a:t>
            </a:fld>
            <a:endParaRPr lang="en-US" sz="1000" dirty="0"/>
          </a:p>
        </p:txBody>
      </p:sp>
    </p:spTree>
    <p:extLst>
      <p:ext uri="{BB962C8B-B14F-4D97-AF65-F5344CB8AC3E}">
        <p14:creationId xmlns:p14="http://schemas.microsoft.com/office/powerpoint/2010/main" val="3951306937"/>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51" r:id="rId4"/>
    <p:sldLayoutId id="2147483652"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p:titleStyle>
    <p:bodyStyle>
      <a:lvl1pPr marL="342900" indent="-342900" algn="l" defTabSz="457200" rtl="0" eaLnBrk="1" latinLnBrk="0" hangingPunct="1">
        <a:spcBef>
          <a:spcPct val="20000"/>
        </a:spcBef>
        <a:buClr>
          <a:schemeClr val="accent3"/>
        </a:buClr>
        <a:buFont typeface="Arial"/>
        <a:buChar char="•"/>
        <a:defRPr sz="2400" kern="1200">
          <a:solidFill>
            <a:schemeClr val="tx1">
              <a:lumMod val="90000"/>
              <a:lumOff val="10000"/>
            </a:schemeClr>
          </a:solidFill>
          <a:latin typeface="+mn-lt"/>
          <a:ea typeface="+mn-ea"/>
          <a:cs typeface="Trebuchet MS"/>
        </a:defRPr>
      </a:lvl1pPr>
      <a:lvl2pPr marL="742950" indent="-28575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2pPr>
      <a:lvl3pPr marL="11430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3pPr>
      <a:lvl4pPr marL="16002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4pPr>
      <a:lvl5pPr marL="20574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8468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4" Type="http://schemas.openxmlformats.org/officeDocument/2006/relationships/hyperlink" Target="http://www.ensembl.org/info/website/upload/gff.html" TargetMode="External"/><Relationship Id="rId5" Type="http://schemas.openxmlformats.org/officeDocument/2006/relationships/hyperlink" Target="http://www.ensembl.org/info/website/upload/bed.html" TargetMode="External"/><Relationship Id="rId6" Type="http://schemas.openxmlformats.org/officeDocument/2006/relationships/hyperlink" Target="https://samtools.github.io/hts-specs/VCFv4.3.pdf" TargetMode="External"/><Relationship Id="rId7" Type="http://schemas.openxmlformats.org/officeDocument/2006/relationships/hyperlink" Target="https://wiki.nci.nih.gov/display/TCGA/Mutation+Annotation+Format+(MAF)+Specification" TargetMode="External"/><Relationship Id="rId1" Type="http://schemas.openxmlformats.org/officeDocument/2006/relationships/slideLayout" Target="../slideLayouts/slideLayout2.xml"/><Relationship Id="rId2" Type="http://schemas.openxmlformats.org/officeDocument/2006/relationships/hyperlink" Target="http://genetics.bwh.harvard.edu/pph/FASTA.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FASTQ_forma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hyperlink" Target="http://useast.ensembl.org/info/data/ftp/index.html" TargetMode="External"/><Relationship Id="rId4" Type="http://schemas.openxmlformats.org/officeDocument/2006/relationships/hyperlink" Target="http://genome.ucsc.edu/FAQ/FAQformat.html%23format4"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655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PMBIO Module 02 </a:t>
            </a:r>
            <a:br>
              <a:rPr lang="en-US" dirty="0" smtClean="0"/>
            </a:br>
            <a:r>
              <a:rPr lang="en-US" dirty="0"/>
              <a:t/>
            </a:r>
            <a:br>
              <a:rPr lang="en-US" dirty="0"/>
            </a:br>
            <a:r>
              <a:rPr lang="en-US" dirty="0" smtClean="0"/>
              <a:t>Inputs</a:t>
            </a:r>
            <a:r>
              <a:rPr lang="en-US" dirty="0"/>
              <a:t>. </a:t>
            </a:r>
            <a:r>
              <a:rPr lang="en-US" b="0" dirty="0" smtClean="0"/>
              <a:t>References</a:t>
            </a:r>
            <a:r>
              <a:rPr lang="en-US" b="0" dirty="0"/>
              <a:t>, Annotations, and Raw </a:t>
            </a:r>
            <a:r>
              <a:rPr lang="en-US" b="0" dirty="0" smtClean="0"/>
              <a:t>Data</a:t>
            </a:r>
            <a:endParaRPr lang="en-US" b="0" dirty="0"/>
          </a:p>
        </p:txBody>
      </p:sp>
      <p:sp>
        <p:nvSpPr>
          <p:cNvPr id="3" name="Subtitle 2"/>
          <p:cNvSpPr>
            <a:spLocks noGrp="1"/>
          </p:cNvSpPr>
          <p:nvPr>
            <p:ph type="subTitle" idx="1"/>
          </p:nvPr>
        </p:nvSpPr>
        <p:spPr>
          <a:xfrm>
            <a:off x="3698737" y="5141551"/>
            <a:ext cx="5242063" cy="1219200"/>
          </a:xfrm>
        </p:spPr>
        <p:txBody>
          <a:bodyPr>
            <a:normAutofit fontScale="77500" lnSpcReduction="20000"/>
          </a:bodyPr>
          <a:lstStyle/>
          <a:p>
            <a:pPr algn="r"/>
            <a:r>
              <a:rPr lang="en-US" sz="1800" dirty="0" smtClean="0"/>
              <a:t>Malachi Griffith, Obi Griffith, Zachary Skidmore, </a:t>
            </a:r>
            <a:r>
              <a:rPr lang="en-US" sz="1800" dirty="0" err="1" smtClean="0"/>
              <a:t>Huiming</a:t>
            </a:r>
            <a:r>
              <a:rPr lang="en-US" sz="1800" dirty="0" smtClean="0"/>
              <a:t> Xia</a:t>
            </a:r>
          </a:p>
          <a:p>
            <a:pPr algn="r"/>
            <a:r>
              <a:rPr lang="en-US" sz="1800" dirty="0"/>
              <a:t>Introduction to bioinformatics for DNA and RNA sequence analysis (IBDR01)</a:t>
            </a:r>
          </a:p>
          <a:p>
            <a:pPr algn="r"/>
            <a:r>
              <a:rPr lang="en-US" sz="1800" dirty="0"/>
              <a:t>29 October </a:t>
            </a:r>
            <a:r>
              <a:rPr lang="mr-IN" sz="1800" dirty="0"/>
              <a:t>–</a:t>
            </a:r>
            <a:r>
              <a:rPr lang="en-US" sz="1800" dirty="0"/>
              <a:t> 2 November, 2018</a:t>
            </a:r>
          </a:p>
          <a:p>
            <a:pPr algn="r"/>
            <a:r>
              <a:rPr lang="en-US" sz="1800" dirty="0"/>
              <a:t>Glasgow </a:t>
            </a:r>
            <a:endParaRPr lang="en-US" sz="1800" dirty="0" smtClean="0"/>
          </a:p>
          <a:p>
            <a:pPr algn="r"/>
            <a:endParaRPr lang="en-US" sz="1800" dirty="0"/>
          </a:p>
        </p:txBody>
      </p:sp>
      <p:sp>
        <p:nvSpPr>
          <p:cNvPr id="6" name="Rectangle 5"/>
          <p:cNvSpPr/>
          <p:nvPr/>
        </p:nvSpPr>
        <p:spPr>
          <a:xfrm>
            <a:off x="61202" y="1"/>
            <a:ext cx="3442627" cy="132359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genvis-dna-bg_optimized_v1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 y="-7633"/>
            <a:ext cx="9075148" cy="2869918"/>
          </a:xfrm>
          <a:prstGeom prst="rect">
            <a:avLst/>
          </a:prstGeom>
        </p:spPr>
      </p:pic>
      <p:pic>
        <p:nvPicPr>
          <p:cNvPr id="7" name="Picture 6" descr="School_of_Medicine_2linehrz_pos(RGB)100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29" y="5339052"/>
            <a:ext cx="2588276" cy="1414140"/>
          </a:xfrm>
          <a:prstGeom prst="rect">
            <a:avLst/>
          </a:prstGeom>
        </p:spPr>
      </p:pic>
    </p:spTree>
    <p:extLst>
      <p:ext uri="{BB962C8B-B14F-4D97-AF65-F5344CB8AC3E}">
        <p14:creationId xmlns:p14="http://schemas.microsoft.com/office/powerpoint/2010/main" val="2397779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versus 0-based coordinates</a:t>
            </a:r>
            <a:endParaRPr lang="en-US" dirty="0"/>
          </a:p>
        </p:txBody>
      </p:sp>
      <p:sp>
        <p:nvSpPr>
          <p:cNvPr id="3" name="Content Placeholder 2"/>
          <p:cNvSpPr>
            <a:spLocks noGrp="1"/>
          </p:cNvSpPr>
          <p:nvPr>
            <p:ph idx="1"/>
          </p:nvPr>
        </p:nvSpPr>
        <p:spPr/>
        <p:txBody>
          <a:bodyPr/>
          <a:lstStyle/>
          <a:p>
            <a:r>
              <a:rPr lang="en-US" dirty="0" smtClean="0"/>
              <a:t>NOTE!: The other ~50% relate to 1 versus 0 based coordinates or conceptually similar data parsing issues</a:t>
            </a:r>
          </a:p>
          <a:p>
            <a:r>
              <a:rPr lang="en-US" dirty="0" smtClean="0"/>
              <a:t>Learn the basics of these two coordinate systems that are both used ubiquitously in genomics</a:t>
            </a:r>
          </a:p>
          <a:p>
            <a:pPr lvl="1"/>
            <a:r>
              <a:rPr lang="en-US" dirty="0">
                <a:hlinkClick r:id="rId2"/>
              </a:rPr>
              <a:t>https://www.biostars.org/p/84686</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156163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sources of confusion</a:t>
            </a:r>
            <a:endParaRPr lang="en-US" dirty="0"/>
          </a:p>
        </p:txBody>
      </p:sp>
      <p:sp>
        <p:nvSpPr>
          <p:cNvPr id="3" name="Content Placeholder 2"/>
          <p:cNvSpPr>
            <a:spLocks noGrp="1"/>
          </p:cNvSpPr>
          <p:nvPr>
            <p:ph idx="1"/>
          </p:nvPr>
        </p:nvSpPr>
        <p:spPr>
          <a:xfrm>
            <a:off x="152400" y="1016000"/>
            <a:ext cx="3623020" cy="5562600"/>
          </a:xfrm>
        </p:spPr>
        <p:txBody>
          <a:bodyPr>
            <a:normAutofit/>
          </a:bodyPr>
          <a:lstStyle/>
          <a:p>
            <a:r>
              <a:rPr lang="en-US" dirty="0" smtClean="0"/>
              <a:t>Genomic coordinate systems</a:t>
            </a:r>
          </a:p>
          <a:p>
            <a:pPr lvl="1"/>
            <a:r>
              <a:rPr lang="en-US" dirty="0" smtClean="0"/>
              <a:t>1-based vs. 0-based</a:t>
            </a:r>
          </a:p>
          <a:p>
            <a:endParaRPr lang="en-US" dirty="0" smtClean="0"/>
          </a:p>
          <a:p>
            <a:r>
              <a:rPr lang="en-US" dirty="0" smtClean="0"/>
              <a:t>Genome builds</a:t>
            </a:r>
          </a:p>
          <a:p>
            <a:pPr lvl="1"/>
            <a:r>
              <a:rPr lang="en-US" dirty="0" smtClean="0"/>
              <a:t>And </a:t>
            </a:r>
            <a:r>
              <a:rPr lang="en-US" dirty="0"/>
              <a:t>a</a:t>
            </a:r>
            <a:r>
              <a:rPr lang="en-US" dirty="0" smtClean="0"/>
              <a:t>nnotation builds</a:t>
            </a:r>
          </a:p>
          <a:p>
            <a:pPr lvl="1"/>
            <a:r>
              <a:rPr lang="en-US" dirty="0" smtClean="0"/>
              <a:t>“</a:t>
            </a:r>
            <a:r>
              <a:rPr lang="en-US" dirty="0" err="1" smtClean="0"/>
              <a:t>Liftover</a:t>
            </a:r>
            <a:r>
              <a:rPr lang="en-US" dirty="0" smtClean="0"/>
              <a:t>” tools</a:t>
            </a:r>
          </a:p>
          <a:p>
            <a:pPr lvl="1"/>
            <a:endParaRPr lang="en-US" dirty="0"/>
          </a:p>
          <a:p>
            <a:r>
              <a:rPr lang="en-US" dirty="0" smtClean="0"/>
              <a:t>Left-shifted </a:t>
            </a:r>
            <a:r>
              <a:rPr lang="en-US" dirty="0" err="1" smtClean="0"/>
              <a:t>vs</a:t>
            </a:r>
            <a:r>
              <a:rPr lang="en-US" dirty="0" smtClean="0"/>
              <a:t> right-shifted</a:t>
            </a:r>
          </a:p>
        </p:txBody>
      </p:sp>
      <p:pic>
        <p:nvPicPr>
          <p:cNvPr id="4" name="Picture 3" descr="0-vs-1-ba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133861"/>
            <a:ext cx="5010092" cy="1177539"/>
          </a:xfrm>
          <a:prstGeom prst="rect">
            <a:avLst/>
          </a:prstGeom>
        </p:spPr>
      </p:pic>
      <p:pic>
        <p:nvPicPr>
          <p:cNvPr id="5" name="Picture 4" descr="lift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671" y="2823830"/>
            <a:ext cx="3324225" cy="1765300"/>
          </a:xfrm>
          <a:prstGeom prst="rect">
            <a:avLst/>
          </a:prstGeom>
        </p:spPr>
      </p:pic>
      <p:sp>
        <p:nvSpPr>
          <p:cNvPr id="6" name="TextBox 5"/>
          <p:cNvSpPr txBox="1"/>
          <p:nvPr/>
        </p:nvSpPr>
        <p:spPr>
          <a:xfrm>
            <a:off x="5473367" y="4411245"/>
            <a:ext cx="1107770" cy="253916"/>
          </a:xfrm>
          <a:prstGeom prst="rect">
            <a:avLst/>
          </a:prstGeom>
          <a:noFill/>
        </p:spPr>
        <p:txBody>
          <a:bodyPr wrap="none" rtlCol="0">
            <a:spAutoFit/>
          </a:bodyPr>
          <a:lstStyle/>
          <a:p>
            <a:r>
              <a:rPr lang="en-US" sz="1050" dirty="0"/>
              <a:t>Human GRCh37</a:t>
            </a:r>
          </a:p>
        </p:txBody>
      </p:sp>
      <p:sp>
        <p:nvSpPr>
          <p:cNvPr id="7" name="TextBox 6"/>
          <p:cNvSpPr txBox="1"/>
          <p:nvPr/>
        </p:nvSpPr>
        <p:spPr>
          <a:xfrm>
            <a:off x="5329495" y="3815836"/>
            <a:ext cx="925385" cy="253916"/>
          </a:xfrm>
          <a:prstGeom prst="rect">
            <a:avLst/>
          </a:prstGeom>
          <a:noFill/>
        </p:spPr>
        <p:txBody>
          <a:bodyPr wrap="none" rtlCol="0">
            <a:spAutoFit/>
          </a:bodyPr>
          <a:lstStyle/>
          <a:p>
            <a:r>
              <a:rPr lang="en-US" sz="1050" dirty="0"/>
              <a:t>Human hg19</a:t>
            </a:r>
          </a:p>
        </p:txBody>
      </p:sp>
      <p:sp>
        <p:nvSpPr>
          <p:cNvPr id="9" name="TextBox 8"/>
          <p:cNvSpPr txBox="1"/>
          <p:nvPr/>
        </p:nvSpPr>
        <p:spPr>
          <a:xfrm>
            <a:off x="6414125" y="2831905"/>
            <a:ext cx="959311" cy="253916"/>
          </a:xfrm>
          <a:prstGeom prst="rect">
            <a:avLst/>
          </a:prstGeom>
          <a:noFill/>
        </p:spPr>
        <p:txBody>
          <a:bodyPr wrap="none" rtlCol="0">
            <a:spAutoFit/>
          </a:bodyPr>
          <a:lstStyle/>
          <a:p>
            <a:r>
              <a:rPr lang="en-US" sz="1050" dirty="0"/>
              <a:t>Mouse mm10</a:t>
            </a:r>
          </a:p>
        </p:txBody>
      </p:sp>
      <p:pic>
        <p:nvPicPr>
          <p:cNvPr id="10" name="Content Placeholder 4" descr="Screenshot 2018-08-04 16.17.11.png"/>
          <p:cNvPicPr>
            <a:picLocks noChangeAspect="1"/>
          </p:cNvPicPr>
          <p:nvPr/>
        </p:nvPicPr>
        <p:blipFill rotWithShape="1">
          <a:blip r:embed="rId4">
            <a:extLst>
              <a:ext uri="{28A0092B-C50C-407E-A947-70E740481C1C}">
                <a14:useLocalDpi xmlns:a14="http://schemas.microsoft.com/office/drawing/2010/main" val="0"/>
              </a:ext>
            </a:extLst>
          </a:blip>
          <a:srcRect l="396" t="41175" r="2507" b="25720"/>
          <a:stretch/>
        </p:blipFill>
        <p:spPr>
          <a:xfrm>
            <a:off x="4114801" y="5182408"/>
            <a:ext cx="4921247" cy="1599392"/>
          </a:xfrm>
          <a:prstGeom prst="rect">
            <a:avLst/>
          </a:prstGeom>
        </p:spPr>
      </p:pic>
    </p:spTree>
    <p:extLst>
      <p:ext uri="{BB962C8B-B14F-4D97-AF65-F5344CB8AC3E}">
        <p14:creationId xmlns:p14="http://schemas.microsoft.com/office/powerpoint/2010/main" val="11184533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1850"/>
            <a:ext cx="8763000" cy="609601"/>
          </a:xfrm>
        </p:spPr>
        <p:txBody>
          <a:bodyPr>
            <a:noAutofit/>
          </a:bodyPr>
          <a:lstStyle/>
          <a:p>
            <a:r>
              <a:rPr lang="en-US" sz="2000" dirty="0" smtClean="0"/>
              <a:t>0-based </a:t>
            </a:r>
            <a:r>
              <a:rPr lang="en-US" sz="2000" dirty="0" err="1" smtClean="0"/>
              <a:t>vs</a:t>
            </a:r>
            <a:r>
              <a:rPr lang="en-US" sz="2000" dirty="0" smtClean="0"/>
              <a:t> 1-based method to indicate a single nucleotide or variant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749378193"/>
              </p:ext>
            </p:extLst>
          </p:nvPr>
        </p:nvGraphicFramePr>
        <p:xfrm>
          <a:off x="347574" y="984613"/>
          <a:ext cx="8472906" cy="1874520"/>
        </p:xfrm>
        <a:graphic>
          <a:graphicData uri="http://schemas.openxmlformats.org/drawingml/2006/table">
            <a:tbl>
              <a:tblPr firstRow="1" bandRow="1">
                <a:tableStyleId>{2D5ABB26-0587-4C30-8999-92F81FD0307C}</a:tableStyleId>
              </a:tblPr>
              <a:tblGrid>
                <a:gridCol w="941434"/>
                <a:gridCol w="470717"/>
                <a:gridCol w="470717"/>
                <a:gridCol w="470717"/>
                <a:gridCol w="470717"/>
                <a:gridCol w="470717"/>
                <a:gridCol w="470717"/>
                <a:gridCol w="470717"/>
                <a:gridCol w="470717"/>
                <a:gridCol w="470717"/>
                <a:gridCol w="470717"/>
                <a:gridCol w="470717"/>
                <a:gridCol w="470717"/>
                <a:gridCol w="470717"/>
                <a:gridCol w="470717"/>
                <a:gridCol w="470717"/>
                <a:gridCol w="470717"/>
              </a:tblGrid>
              <a:tr h="37592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smtClean="0"/>
                        <a:t>chr1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G</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52400">
                <a:tc>
                  <a:txBody>
                    <a:bodyPr/>
                    <a:lstStyle/>
                    <a:p>
                      <a:pPr algn="ctr"/>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0080">
                <a:tc>
                  <a:txBody>
                    <a:bodyPr/>
                    <a:lstStyle/>
                    <a:p>
                      <a:pPr algn="ctr"/>
                      <a:r>
                        <a:rPr lang="en-US" sz="1900" dirty="0" smtClean="0"/>
                        <a:t>1-based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900" dirty="0" smtClean="0"/>
                        <a:t>1</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r>
                        <a:rPr lang="en-US" sz="1900" dirty="0" smtClean="0"/>
                        <a:t>2</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3</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4</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5</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6</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7</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19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r>
              <a:tr h="640080">
                <a:tc>
                  <a:txBody>
                    <a:bodyPr/>
                    <a:lstStyle/>
                    <a:p>
                      <a:pPr algn="ctr"/>
                      <a:r>
                        <a:rPr lang="en-US" sz="1900" dirty="0" smtClean="0"/>
                        <a:t>0-based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0</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1</a:t>
                      </a:r>
                      <a:endParaRPr lang="en-US" sz="19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tc>
                <a:tc gridSpan="2">
                  <a:txBody>
                    <a:bodyPr/>
                    <a:lstStyle/>
                    <a:p>
                      <a:pPr algn="ctr"/>
                      <a:r>
                        <a:rPr lang="en-US" sz="1900" dirty="0" smtClean="0"/>
                        <a:t>2</a:t>
                      </a:r>
                      <a:endParaRPr lang="en-US" sz="1900" dirty="0"/>
                    </a:p>
                  </a:txBody>
                  <a:tcPr/>
                </a:tc>
                <a:tc hMerge="1">
                  <a:txBody>
                    <a:bodyPr/>
                    <a:lstStyle/>
                    <a:p>
                      <a:pPr algn="ctr"/>
                      <a:endParaRPr lang="en-US" dirty="0"/>
                    </a:p>
                  </a:txBody>
                  <a:tcPr/>
                </a:tc>
                <a:tc gridSpan="2">
                  <a:txBody>
                    <a:bodyPr/>
                    <a:lstStyle/>
                    <a:p>
                      <a:pPr algn="ctr"/>
                      <a:r>
                        <a:rPr lang="en-US" sz="1900" dirty="0" smtClean="0"/>
                        <a:t>3</a:t>
                      </a:r>
                      <a:endParaRPr lang="en-US" sz="1900" dirty="0"/>
                    </a:p>
                  </a:txBody>
                  <a:tcPr/>
                </a:tc>
                <a:tc hMerge="1">
                  <a:txBody>
                    <a:bodyPr/>
                    <a:lstStyle/>
                    <a:p>
                      <a:pPr algn="ctr"/>
                      <a:endParaRPr lang="en-US" dirty="0"/>
                    </a:p>
                  </a:txBody>
                  <a:tcPr/>
                </a:tc>
                <a:tc gridSpan="2">
                  <a:txBody>
                    <a:bodyPr/>
                    <a:lstStyle/>
                    <a:p>
                      <a:pPr algn="ctr"/>
                      <a:r>
                        <a:rPr lang="en-US" sz="1900" dirty="0" smtClean="0"/>
                        <a:t>4</a:t>
                      </a:r>
                      <a:endParaRPr lang="en-US" sz="1900" dirty="0"/>
                    </a:p>
                  </a:txBody>
                  <a:tcPr/>
                </a:tc>
                <a:tc hMerge="1">
                  <a:txBody>
                    <a:bodyPr/>
                    <a:lstStyle/>
                    <a:p>
                      <a:pPr algn="ctr"/>
                      <a:endParaRPr lang="en-US" dirty="0"/>
                    </a:p>
                  </a:txBody>
                  <a:tcPr/>
                </a:tc>
                <a:tc gridSpan="2">
                  <a:txBody>
                    <a:bodyPr/>
                    <a:lstStyle/>
                    <a:p>
                      <a:pPr algn="ctr"/>
                      <a:r>
                        <a:rPr lang="en-US" sz="1900" dirty="0" smtClean="0"/>
                        <a:t>5</a:t>
                      </a:r>
                      <a:endParaRPr lang="en-US" sz="1900" dirty="0"/>
                    </a:p>
                  </a:txBody>
                  <a:tcPr/>
                </a:tc>
                <a:tc hMerge="1">
                  <a:txBody>
                    <a:bodyPr/>
                    <a:lstStyle/>
                    <a:p>
                      <a:pPr algn="ctr"/>
                      <a:endParaRPr lang="en-US" dirty="0"/>
                    </a:p>
                  </a:txBody>
                  <a:tcPr/>
                </a:tc>
                <a:tc gridSpan="2">
                  <a:txBody>
                    <a:bodyPr/>
                    <a:lstStyle/>
                    <a:p>
                      <a:pPr algn="ctr"/>
                      <a:r>
                        <a:rPr lang="en-US" sz="1900" dirty="0" smtClean="0"/>
                        <a:t>6</a:t>
                      </a:r>
                      <a:endParaRPr lang="en-US" sz="1900" dirty="0"/>
                    </a:p>
                  </a:txBody>
                  <a:tcPr/>
                </a:tc>
                <a:tc hMerge="1">
                  <a:txBody>
                    <a:bodyPr/>
                    <a:lstStyle/>
                    <a:p>
                      <a:pPr algn="ctr"/>
                      <a:endParaRPr lang="en-US" dirty="0"/>
                    </a:p>
                  </a:txBody>
                  <a:tcPr/>
                </a:tc>
                <a:tc gridSpan="2">
                  <a:txBody>
                    <a:bodyPr/>
                    <a:lstStyle/>
                    <a:p>
                      <a:pPr algn="ctr"/>
                      <a:r>
                        <a:rPr lang="en-US" sz="1900" dirty="0" smtClean="0"/>
                        <a:t>7</a:t>
                      </a:r>
                      <a:endParaRPr lang="en-US" sz="1900" dirty="0"/>
                    </a:p>
                  </a:txBody>
                  <a:tcPr>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07221747"/>
              </p:ext>
            </p:extLst>
          </p:nvPr>
        </p:nvGraphicFramePr>
        <p:xfrm>
          <a:off x="457202" y="2905545"/>
          <a:ext cx="8229599" cy="1524000"/>
        </p:xfrm>
        <a:graphic>
          <a:graphicData uri="http://schemas.openxmlformats.org/drawingml/2006/table">
            <a:tbl>
              <a:tblPr firstRow="1" bandRow="1">
                <a:tableStyleId>{2D5ABB26-0587-4C30-8999-92F81FD0307C}</a:tableStyleId>
              </a:tblPr>
              <a:tblGrid>
                <a:gridCol w="4369161"/>
                <a:gridCol w="1930219"/>
                <a:gridCol w="1930219"/>
              </a:tblGrid>
              <a:tr h="375920">
                <a:tc>
                  <a:txBody>
                    <a:bodyPr/>
                    <a:lstStyle/>
                    <a:p>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1-based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0-based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a:t>
                      </a:r>
                      <a:r>
                        <a:rPr lang="en-US" sz="1900" baseline="0" dirty="0" smtClean="0"/>
                        <a:t> nucleotide</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chr1:4-4</a:t>
                      </a:r>
                      <a:r>
                        <a:rPr lang="en-US" sz="1900" baseline="0" dirty="0" smtClean="0"/>
                        <a:t>   </a:t>
                      </a:r>
                      <a:r>
                        <a:rPr lang="en-US" sz="1900" dirty="0" smtClean="0"/>
                        <a:t>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a:t>
                      </a:r>
                      <a:r>
                        <a:rPr lang="en-US" sz="1900" baseline="0" dirty="0" smtClean="0"/>
                        <a:t>:3-4   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range</a:t>
                      </a:r>
                      <a:r>
                        <a:rPr lang="en-US" sz="1900" baseline="0" dirty="0" smtClean="0"/>
                        <a:t> of nucleotides</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chr1:2-4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chr1:1-4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 nucleotide</a:t>
                      </a:r>
                      <a:r>
                        <a:rPr lang="en-US" sz="1900" baseline="0" dirty="0" smtClean="0"/>
                        <a:t> variant</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chr1:5-5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Content Placeholder 2"/>
          <p:cNvSpPr txBox="1">
            <a:spLocks/>
          </p:cNvSpPr>
          <p:nvPr/>
        </p:nvSpPr>
        <p:spPr>
          <a:xfrm>
            <a:off x="457200" y="4670003"/>
            <a:ext cx="8229600" cy="218799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1-based coordinate system</a:t>
            </a:r>
          </a:p>
          <a:p>
            <a:pPr lvl="1"/>
            <a:r>
              <a:rPr lang="en-US" dirty="0" smtClean="0"/>
              <a:t>Single nucleotides, variant positions, or ranges are specified directly by their corresponding nucleotide numbers</a:t>
            </a:r>
          </a:p>
          <a:p>
            <a:pPr lvl="1"/>
            <a:r>
              <a:rPr lang="en-US" dirty="0" smtClean="0"/>
              <a:t>GFF, SAM, VCF, </a:t>
            </a:r>
            <a:r>
              <a:rPr lang="en-US" dirty="0" err="1" smtClean="0"/>
              <a:t>Ensembl</a:t>
            </a:r>
            <a:r>
              <a:rPr lang="en-US" dirty="0" smtClean="0"/>
              <a:t> browser, </a:t>
            </a:r>
            <a:r>
              <a:rPr lang="is-IS" dirty="0" smtClean="0"/>
              <a:t>…</a:t>
            </a:r>
            <a:endParaRPr lang="en-US" dirty="0" smtClean="0"/>
          </a:p>
          <a:p>
            <a:r>
              <a:rPr lang="en-US" dirty="0" smtClean="0"/>
              <a:t>0-based coordinate system</a:t>
            </a:r>
          </a:p>
          <a:p>
            <a:pPr lvl="1"/>
            <a:r>
              <a:rPr lang="en-US" dirty="0" smtClean="0"/>
              <a:t>Single nucleotides, variant positions, or ranges are specified by the coordinates that flank them</a:t>
            </a:r>
          </a:p>
          <a:p>
            <a:pPr lvl="1"/>
            <a:r>
              <a:rPr lang="en-US" dirty="0" smtClean="0"/>
              <a:t>BED, BAM, UCSC browser, </a:t>
            </a:r>
            <a:r>
              <a:rPr lang="is-IS" dirty="0" smtClean="0"/>
              <a:t>…</a:t>
            </a:r>
            <a:endParaRPr lang="en-US" dirty="0" smtClean="0"/>
          </a:p>
        </p:txBody>
      </p:sp>
    </p:spTree>
    <p:extLst>
      <p:ext uri="{BB962C8B-B14F-4D97-AF65-F5344CB8AC3E}">
        <p14:creationId xmlns:p14="http://schemas.microsoft.com/office/powerpoint/2010/main" val="3954963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genomic data file formats</a:t>
            </a:r>
            <a:endParaRPr lang="en-US" dirty="0"/>
          </a:p>
        </p:txBody>
      </p:sp>
      <p:sp>
        <p:nvSpPr>
          <p:cNvPr id="3" name="Content Placeholder 2"/>
          <p:cNvSpPr>
            <a:spLocks noGrp="1"/>
          </p:cNvSpPr>
          <p:nvPr>
            <p:ph idx="1"/>
          </p:nvPr>
        </p:nvSpPr>
        <p:spPr/>
        <p:txBody>
          <a:bodyPr>
            <a:normAutofit/>
          </a:bodyPr>
          <a:lstStyle/>
          <a:p>
            <a:r>
              <a:rPr lang="en-US" dirty="0" smtClean="0"/>
              <a:t>FASTA </a:t>
            </a:r>
            <a:r>
              <a:rPr lang="mr-IN" dirty="0" smtClean="0"/>
              <a:t>–</a:t>
            </a:r>
            <a:r>
              <a:rPr lang="en-US" dirty="0" smtClean="0"/>
              <a:t> sequences (DNA, RNA, protein)</a:t>
            </a:r>
          </a:p>
          <a:p>
            <a:r>
              <a:rPr lang="en-US" dirty="0" smtClean="0">
                <a:hlinkClick r:id="rId2"/>
              </a:rPr>
              <a:t>FASTQ</a:t>
            </a:r>
            <a:r>
              <a:rPr lang="en-US" dirty="0" smtClean="0"/>
              <a:t> – raw sequence data (with qualities)</a:t>
            </a:r>
          </a:p>
          <a:p>
            <a:r>
              <a:rPr lang="en-US" dirty="0" smtClean="0">
                <a:hlinkClick r:id="rId3"/>
              </a:rPr>
              <a:t>SAM/BAM/CRAM</a:t>
            </a:r>
            <a:r>
              <a:rPr lang="en-US" dirty="0" smtClean="0"/>
              <a:t> – aligned sequence data</a:t>
            </a:r>
            <a:endParaRPr lang="en-US" dirty="0"/>
          </a:p>
          <a:p>
            <a:r>
              <a:rPr lang="en-US" dirty="0" smtClean="0">
                <a:hlinkClick r:id="rId4"/>
              </a:rPr>
              <a:t>GTF</a:t>
            </a:r>
            <a:r>
              <a:rPr lang="en-US" dirty="0" smtClean="0"/>
              <a:t> – gene/transcript annotations</a:t>
            </a:r>
          </a:p>
          <a:p>
            <a:r>
              <a:rPr lang="en-US" dirty="0" smtClean="0">
                <a:hlinkClick r:id="rId5"/>
              </a:rPr>
              <a:t>BED</a:t>
            </a:r>
            <a:r>
              <a:rPr lang="en-US" dirty="0" smtClean="0"/>
              <a:t> – other genome features</a:t>
            </a:r>
          </a:p>
          <a:p>
            <a:r>
              <a:rPr lang="en-US" dirty="0" smtClean="0">
                <a:hlinkClick r:id="rId6"/>
              </a:rPr>
              <a:t>VCF</a:t>
            </a:r>
            <a:r>
              <a:rPr lang="en-US" dirty="0" smtClean="0"/>
              <a:t> – variant calls (individual, multi-individual)</a:t>
            </a:r>
          </a:p>
          <a:p>
            <a:r>
              <a:rPr lang="en-US" dirty="0" smtClean="0">
                <a:hlinkClick r:id="rId7"/>
              </a:rPr>
              <a:t>MAF</a:t>
            </a:r>
            <a:r>
              <a:rPr lang="en-US" dirty="0" smtClean="0"/>
              <a:t> – aggregated variant information (project, population)</a:t>
            </a:r>
          </a:p>
          <a:p>
            <a:endParaRPr lang="en-US" dirty="0" smtClean="0"/>
          </a:p>
          <a:p>
            <a:r>
              <a:rPr lang="en-US" dirty="0" smtClean="0"/>
              <a:t>Many, many custom data formats output by specialized tools </a:t>
            </a:r>
            <a:r>
              <a:rPr lang="mr-IN" dirty="0" smtClean="0"/>
              <a:t>…</a:t>
            </a:r>
            <a:r>
              <a:rPr lang="en-US" dirty="0" smtClean="0"/>
              <a:t> often in TSV format</a:t>
            </a:r>
            <a:endParaRPr lang="en-US" dirty="0"/>
          </a:p>
        </p:txBody>
      </p:sp>
    </p:spTree>
    <p:extLst>
      <p:ext uri="{BB962C8B-B14F-4D97-AF65-F5344CB8AC3E}">
        <p14:creationId xmlns:p14="http://schemas.microsoft.com/office/powerpoint/2010/main" val="441827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file format example</a:t>
            </a:r>
            <a:endParaRPr lang="en-US" dirty="0"/>
          </a:p>
        </p:txBody>
      </p:sp>
      <p:pic>
        <p:nvPicPr>
          <p:cNvPr id="4" name="Content Placeholder 3" descr="fasta.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2" r="378"/>
          <a:stretch/>
        </p:blipFill>
        <p:spPr>
          <a:xfrm>
            <a:off x="226784" y="934443"/>
            <a:ext cx="8929335" cy="5613352"/>
          </a:xfrm>
        </p:spPr>
      </p:pic>
    </p:spTree>
    <p:extLst>
      <p:ext uri="{BB962C8B-B14F-4D97-AF65-F5344CB8AC3E}">
        <p14:creationId xmlns:p14="http://schemas.microsoft.com/office/powerpoint/2010/main" val="223987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52400" y="44450"/>
            <a:ext cx="8839200" cy="754903"/>
          </a:xfrm>
        </p:spPr>
        <p:txBody>
          <a:bodyPr/>
          <a:lstStyle/>
          <a:p>
            <a:pPr eaLnBrk="1" hangingPunct="1"/>
            <a:r>
              <a:rPr lang="en-US" altLang="ko-KR" dirty="0" smtClean="0">
                <a:latin typeface="Calibri" charset="0"/>
                <a:ea typeface="ＭＳ Ｐゴシック" charset="0"/>
                <a:cs typeface="ＭＳ Ｐゴシック" charset="0"/>
              </a:rPr>
              <a:t>Raw data</a:t>
            </a:r>
            <a:endParaRPr lang="en-US" altLang="ko-KR" dirty="0">
              <a:latin typeface="Calibri" charset="0"/>
              <a:ea typeface="ＭＳ Ｐゴシック" charset="0"/>
              <a:cs typeface="ＭＳ Ｐゴシック" charset="0"/>
            </a:endParaRPr>
          </a:p>
        </p:txBody>
      </p:sp>
      <p:sp>
        <p:nvSpPr>
          <p:cNvPr id="24578" name="Content Placeholder 6"/>
          <p:cNvSpPr>
            <a:spLocks noGrp="1"/>
          </p:cNvSpPr>
          <p:nvPr>
            <p:ph idx="1"/>
          </p:nvPr>
        </p:nvSpPr>
        <p:spPr>
          <a:xfrm>
            <a:off x="152400" y="1268413"/>
            <a:ext cx="8839200" cy="4979987"/>
          </a:xfrm>
        </p:spPr>
        <p:txBody>
          <a:bodyPr>
            <a:normAutofit/>
          </a:bodyPr>
          <a:lstStyle/>
          <a:p>
            <a:pPr>
              <a:lnSpc>
                <a:spcPct val="80000"/>
              </a:lnSpc>
            </a:pPr>
            <a:r>
              <a:rPr lang="en-US" sz="2600" dirty="0">
                <a:latin typeface="Calibri" charset="0"/>
                <a:ea typeface="ＭＳ Ｐゴシック" charset="0"/>
              </a:rPr>
              <a:t>For purposes of the tutorial, the test data has been pre-filtered</a:t>
            </a:r>
          </a:p>
          <a:p>
            <a:pPr lvl="1">
              <a:lnSpc>
                <a:spcPct val="80000"/>
              </a:lnSpc>
            </a:pPr>
            <a:r>
              <a:rPr lang="en-US" sz="2200" dirty="0">
                <a:latin typeface="Calibri" charset="0"/>
                <a:ea typeface="ＭＳ Ｐゴシック" charset="0"/>
              </a:rPr>
              <a:t>Identified reads that appear to match transcripts on </a:t>
            </a:r>
            <a:r>
              <a:rPr lang="en-US" sz="2200" dirty="0" smtClean="0">
                <a:latin typeface="Calibri" charset="0"/>
                <a:ea typeface="ＭＳ Ｐゴシック" charset="0"/>
              </a:rPr>
              <a:t>the selected chromosomes</a:t>
            </a:r>
            <a:endParaRPr lang="en-US" sz="2200" dirty="0">
              <a:latin typeface="Calibri" charset="0"/>
              <a:ea typeface="ＭＳ Ｐゴシック" charset="0"/>
            </a:endParaRPr>
          </a:p>
          <a:p>
            <a:pPr>
              <a:lnSpc>
                <a:spcPct val="80000"/>
              </a:lnSpc>
            </a:pPr>
            <a:r>
              <a:rPr lang="en-US" sz="2600" dirty="0">
                <a:latin typeface="Calibri" charset="0"/>
                <a:ea typeface="ＭＳ Ｐゴシック" charset="0"/>
              </a:rPr>
              <a:t>The test data corresponds to </a:t>
            </a:r>
            <a:r>
              <a:rPr lang="en-US" sz="2600" dirty="0" smtClean="0">
                <a:latin typeface="Calibri" charset="0"/>
                <a:ea typeface="ＭＳ Ｐゴシック" charset="0"/>
              </a:rPr>
              <a:t>a single hypothetical human breast cancer patient (cell lines)</a:t>
            </a:r>
            <a:endParaRPr lang="en-US" sz="2600" dirty="0">
              <a:latin typeface="Calibri" charset="0"/>
              <a:ea typeface="ＭＳ Ｐゴシック" charset="0"/>
            </a:endParaRPr>
          </a:p>
          <a:p>
            <a:pPr lvl="1">
              <a:lnSpc>
                <a:spcPct val="80000"/>
              </a:lnSpc>
            </a:pPr>
            <a:r>
              <a:rPr lang="en-US" sz="2200" dirty="0" smtClean="0">
                <a:latin typeface="Calibri" charset="0"/>
                <a:ea typeface="ＭＳ Ｐゴシック" charset="0"/>
              </a:rPr>
              <a:t>HCC1395 and HCC1395/BL</a:t>
            </a:r>
          </a:p>
          <a:p>
            <a:pPr lvl="1">
              <a:lnSpc>
                <a:spcPct val="80000"/>
              </a:lnSpc>
            </a:pPr>
            <a:r>
              <a:rPr lang="en-US" sz="2200" dirty="0" smtClean="0">
                <a:latin typeface="Calibri" charset="0"/>
                <a:ea typeface="ＭＳ Ｐゴシック" charset="0"/>
              </a:rPr>
              <a:t>Genomic DNA and RNA were isolated</a:t>
            </a:r>
          </a:p>
          <a:p>
            <a:pPr lvl="1">
              <a:lnSpc>
                <a:spcPct val="80000"/>
              </a:lnSpc>
            </a:pPr>
            <a:r>
              <a:rPr lang="en-US" sz="2200" dirty="0" smtClean="0">
                <a:latin typeface="Calibri" charset="0"/>
                <a:ea typeface="ＭＳ Ｐゴシック" charset="0"/>
              </a:rPr>
              <a:t>The RNA samples also included one of two ERCC RNA “spike-in” mixes (Mix1 or Mix2)</a:t>
            </a:r>
            <a:endParaRPr lang="en-US" sz="2200" dirty="0">
              <a:latin typeface="Calibri" charset="0"/>
              <a:ea typeface="ＭＳ Ｐゴシック" charset="0"/>
            </a:endParaRPr>
          </a:p>
          <a:p>
            <a:pPr>
              <a:lnSpc>
                <a:spcPct val="80000"/>
              </a:lnSpc>
            </a:pPr>
            <a:r>
              <a:rPr lang="en-US" sz="2600" dirty="0" smtClean="0">
                <a:latin typeface="Calibri" charset="0"/>
                <a:ea typeface="ＭＳ Ｐゴシック" charset="0"/>
              </a:rPr>
              <a:t>The </a:t>
            </a:r>
            <a:r>
              <a:rPr lang="en-US" sz="2600" dirty="0">
                <a:latin typeface="Calibri" charset="0"/>
                <a:ea typeface="ＭＳ Ｐゴシック" charset="0"/>
              </a:rPr>
              <a:t>input data is provided in </a:t>
            </a:r>
            <a:r>
              <a:rPr lang="ja-JP" altLang="en-US" sz="2600" dirty="0">
                <a:latin typeface="Calibri" charset="0"/>
                <a:ea typeface="ＭＳ Ｐゴシック" charset="0"/>
              </a:rPr>
              <a:t>‘</a:t>
            </a:r>
            <a:r>
              <a:rPr lang="en-US" altLang="ja-JP" sz="2600" dirty="0" err="1">
                <a:latin typeface="Calibri" charset="0"/>
                <a:ea typeface="ＭＳ Ｐゴシック" charset="0"/>
              </a:rPr>
              <a:t>fastq</a:t>
            </a:r>
            <a:r>
              <a:rPr lang="ja-JP" altLang="en-US" sz="2600" dirty="0">
                <a:latin typeface="Calibri" charset="0"/>
                <a:ea typeface="ＭＳ Ｐゴシック" charset="0"/>
              </a:rPr>
              <a:t>’</a:t>
            </a:r>
            <a:r>
              <a:rPr lang="en-US" altLang="ja-JP" sz="2600" dirty="0">
                <a:latin typeface="Calibri" charset="0"/>
                <a:ea typeface="ＭＳ Ｐゴシック" charset="0"/>
              </a:rPr>
              <a:t> format:</a:t>
            </a:r>
          </a:p>
          <a:p>
            <a:pPr lvl="1">
              <a:lnSpc>
                <a:spcPct val="80000"/>
              </a:lnSpc>
            </a:pPr>
            <a:r>
              <a:rPr lang="en-US" sz="2200" dirty="0">
                <a:latin typeface="Calibri" charset="0"/>
                <a:ea typeface="ＭＳ Ｐゴシック" charset="0"/>
                <a:hlinkClick r:id="rId3"/>
              </a:rPr>
              <a:t>http://en.wikipedia.org/wiki/</a:t>
            </a:r>
            <a:r>
              <a:rPr lang="en-US" sz="2200" dirty="0" smtClean="0">
                <a:latin typeface="Calibri" charset="0"/>
                <a:ea typeface="ＭＳ Ｐゴシック" charset="0"/>
                <a:hlinkClick r:id="rId3"/>
              </a:rPr>
              <a:t>FASTQ_format</a:t>
            </a:r>
            <a:endParaRPr lang="en-US" sz="2200" dirty="0" smtClean="0">
              <a:latin typeface="Calibri" charset="0"/>
              <a:ea typeface="ＭＳ Ｐゴシック" charset="0"/>
            </a:endParaRPr>
          </a:p>
        </p:txBody>
      </p:sp>
    </p:spTree>
    <p:extLst>
      <p:ext uri="{BB962C8B-B14F-4D97-AF65-F5344CB8AC3E}">
        <p14:creationId xmlns:p14="http://schemas.microsoft.com/office/powerpoint/2010/main" val="4226599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 file format example</a:t>
            </a:r>
            <a:endParaRPr lang="en-US" dirty="0"/>
          </a:p>
        </p:txBody>
      </p:sp>
      <p:sp>
        <p:nvSpPr>
          <p:cNvPr id="4" name="Content Placeholder 2"/>
          <p:cNvSpPr>
            <a:spLocks noGrp="1"/>
          </p:cNvSpPr>
          <p:nvPr>
            <p:ph idx="1"/>
          </p:nvPr>
        </p:nvSpPr>
        <p:spPr>
          <a:xfrm>
            <a:off x="403992" y="2260271"/>
            <a:ext cx="7029423" cy="3880554"/>
          </a:xfrm>
        </p:spPr>
        <p:txBody>
          <a:bodyPr>
            <a:noAutofit/>
          </a:bodyPr>
          <a:lstStyle/>
          <a:p>
            <a:pPr marL="0" indent="0">
              <a:buNone/>
            </a:pPr>
            <a:r>
              <a:rPr lang="en-US" sz="2000" dirty="0"/>
              <a:t>@</a:t>
            </a:r>
            <a:r>
              <a:rPr lang="en-US" sz="2000" dirty="0" smtClean="0"/>
              <a:t>HWI-ST718_146963544:6:1213:8996:10047/1</a:t>
            </a:r>
          </a:p>
          <a:p>
            <a:pPr marL="0" indent="0">
              <a:buNone/>
            </a:pPr>
            <a:r>
              <a:rPr lang="en-US" sz="2000" dirty="0" smtClean="0"/>
              <a:t>CTTTTTTATTTTTGTCTGACTGGGTTGATTCAAAA</a:t>
            </a:r>
          </a:p>
          <a:p>
            <a:pPr marL="0" indent="0">
              <a:buNone/>
            </a:pPr>
            <a:r>
              <a:rPr lang="en-US" sz="2000" dirty="0" smtClean="0"/>
              <a:t>+</a:t>
            </a:r>
          </a:p>
          <a:p>
            <a:pPr marL="0" indent="0">
              <a:buNone/>
            </a:pPr>
            <a:r>
              <a:rPr lang="en-US" sz="2000" dirty="0" smtClean="0"/>
              <a:t>CCCFFFFFHHHHGJHIIJHIHIIIFHIJJJJIJJGIBBFGE</a:t>
            </a:r>
          </a:p>
          <a:p>
            <a:pPr marL="0" indent="0">
              <a:buNone/>
            </a:pPr>
            <a:endParaRPr lang="en-US" sz="2000" dirty="0" smtClean="0"/>
          </a:p>
          <a:p>
            <a:pPr marL="0" indent="0">
              <a:buNone/>
            </a:pPr>
            <a:r>
              <a:rPr lang="en-US" sz="2000" dirty="0" smtClean="0"/>
              <a:t>@HWI-ST718_146963544:5:2303:11793:37095/1</a:t>
            </a:r>
          </a:p>
          <a:p>
            <a:pPr marL="0" indent="0">
              <a:buNone/>
            </a:pPr>
            <a:r>
              <a:rPr lang="en-US" sz="2000" dirty="0" smtClean="0"/>
              <a:t>ATGAATTATAGGGCTGTATTTTAATTTTGCATTTTAA</a:t>
            </a:r>
          </a:p>
          <a:p>
            <a:pPr marL="0" indent="0">
              <a:buNone/>
            </a:pPr>
            <a:r>
              <a:rPr lang="en-US" sz="2000" dirty="0" smtClean="0"/>
              <a:t>+</a:t>
            </a:r>
          </a:p>
          <a:p>
            <a:pPr marL="0" indent="0">
              <a:buNone/>
            </a:pPr>
            <a:r>
              <a:rPr lang="en-US" sz="2000" dirty="0" smtClean="0"/>
              <a:t>@@??BDDFFF&lt;FHEGFFGGIEBGHIIIIIBEHIIGIH&lt;FHE</a:t>
            </a:r>
            <a:endParaRPr lang="en-US" sz="2000" dirty="0"/>
          </a:p>
        </p:txBody>
      </p:sp>
      <p:sp>
        <p:nvSpPr>
          <p:cNvPr id="5" name="Title 1"/>
          <p:cNvSpPr txBox="1">
            <a:spLocks/>
          </p:cNvSpPr>
          <p:nvPr/>
        </p:nvSpPr>
        <p:spPr>
          <a:xfrm>
            <a:off x="304800" y="1337065"/>
            <a:ext cx="8301318" cy="609601"/>
          </a:xfrm>
          <a:prstGeom prst="rect">
            <a:avLst/>
          </a:prstGeom>
        </p:spPr>
        <p:txBody>
          <a:bodyPr vert="horz" lIns="91440" tIns="45720" rIns="91440" bIns="45720" rtlCol="0" anchor="ctr">
            <a:normAutofit fontScale="82500" lnSpcReduction="10000"/>
          </a:bodyPr>
          <a:lst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a:lstStyle>
          <a:p>
            <a:r>
              <a:rPr lang="en-US" b="0" dirty="0" err="1" smtClean="0"/>
              <a:t>Fastq</a:t>
            </a:r>
            <a:r>
              <a:rPr lang="en-US" b="0" dirty="0" smtClean="0"/>
              <a:t> files represent raw sequence – base calls and qualities</a:t>
            </a:r>
            <a:endParaRPr lang="en-US" b="0" dirty="0"/>
          </a:p>
        </p:txBody>
      </p:sp>
    </p:spTree>
    <p:extLst>
      <p:ext uri="{BB962C8B-B14F-4D97-AF65-F5344CB8AC3E}">
        <p14:creationId xmlns:p14="http://schemas.microsoft.com/office/powerpoint/2010/main" val="262133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Phred</a:t>
            </a:r>
            <a:r>
              <a:rPr lang="en-US" dirty="0" smtClean="0"/>
              <a:t> scores and ASCII glyphs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1804855"/>
              </p:ext>
            </p:extLst>
          </p:nvPr>
        </p:nvGraphicFramePr>
        <p:xfrm>
          <a:off x="556381" y="1092201"/>
          <a:ext cx="7958667" cy="3238435"/>
        </p:xfrm>
        <a:graphic>
          <a:graphicData uri="http://schemas.openxmlformats.org/drawingml/2006/table">
            <a:tbl>
              <a:tblPr firstRow="1" bandRow="1">
                <a:tableStyleId>{5C22544A-7EE6-4342-B048-85BDC9FD1C3A}</a:tableStyleId>
              </a:tblPr>
              <a:tblGrid>
                <a:gridCol w="2199571"/>
                <a:gridCol w="1687378"/>
                <a:gridCol w="1137147"/>
                <a:gridCol w="1198284"/>
                <a:gridCol w="1736287"/>
              </a:tblGrid>
              <a:tr h="593577">
                <a:tc>
                  <a:txBody>
                    <a:bodyPr/>
                    <a:lstStyle/>
                    <a:p>
                      <a:pPr algn="ctr" fontAlgn="b"/>
                      <a:r>
                        <a:rPr lang="en-US" sz="1900" b="1" i="0" u="none" strike="noStrike" dirty="0" err="1" smtClean="0">
                          <a:solidFill>
                            <a:srgbClr val="333333"/>
                          </a:solidFill>
                          <a:effectLst/>
                          <a:latin typeface="+mn-lt"/>
                        </a:rPr>
                        <a:t>Phred</a:t>
                      </a:r>
                      <a:r>
                        <a:rPr lang="en-US" sz="1900" b="1" i="0" u="none" strike="noStrike" dirty="0" smtClean="0">
                          <a:solidFill>
                            <a:srgbClr val="333333"/>
                          </a:solidFill>
                          <a:effectLst/>
                          <a:latin typeface="+mn-lt"/>
                        </a:rPr>
                        <a:t> Q</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a:solidFill>
                            <a:srgbClr val="333333"/>
                          </a:solidFill>
                          <a:effectLst/>
                          <a:latin typeface="+mn-lt"/>
                        </a:rPr>
                        <a:t>Probability (P</a:t>
                      </a:r>
                      <a:r>
                        <a:rPr lang="en-US" sz="1900" b="1" i="0" u="none" strike="noStrike" dirty="0" smtClean="0">
                          <a:solidFill>
                            <a:srgbClr val="333333"/>
                          </a:solidFill>
                          <a:effectLst/>
                          <a:latin typeface="+mn-lt"/>
                        </a:rPr>
                        <a:t>) of Wrong Base</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Base</a:t>
                      </a:r>
                      <a:r>
                        <a:rPr lang="en-US" sz="1900" b="1" i="0" u="none" strike="noStrike" baseline="0" dirty="0" smtClean="0">
                          <a:solidFill>
                            <a:srgbClr val="333333"/>
                          </a:solidFill>
                          <a:effectLst/>
                          <a:latin typeface="+mn-lt"/>
                        </a:rPr>
                        <a:t> Call Accuracy</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Sanger “Q + 33” Shift</a:t>
                      </a:r>
                      <a:endParaRPr lang="en-US" sz="1900" b="1" i="0" u="none" strike="noStrike" dirty="0">
                        <a:solidFill>
                          <a:srgbClr val="333333"/>
                        </a:solidFill>
                        <a:effectLst/>
                        <a:latin typeface="+mn-lt"/>
                      </a:endParaRPr>
                    </a:p>
                  </a:txBody>
                  <a:tcPr marL="12700" marR="12700" marT="16933" marB="0" anchor="b"/>
                </a:tc>
                <a:tc>
                  <a:txBody>
                    <a:bodyPr/>
                    <a:lstStyle/>
                    <a:p>
                      <a:pPr algn="ctr" fontAlgn="b"/>
                      <a:r>
                        <a:rPr lang="en-US" sz="1900" b="1" i="0" u="none" strike="noStrike" dirty="0" smtClean="0">
                          <a:solidFill>
                            <a:srgbClr val="333333"/>
                          </a:solidFill>
                          <a:effectLst/>
                          <a:latin typeface="+mn-lt"/>
                        </a:rPr>
                        <a:t>Sanger “Q + 33” Shift ASCII glyph</a:t>
                      </a:r>
                      <a:endParaRPr lang="en-US" sz="1900" b="1" i="0" u="none" strike="noStrike" dirty="0">
                        <a:solidFill>
                          <a:srgbClr val="333333"/>
                        </a:solidFill>
                        <a:effectLst/>
                        <a:latin typeface="+mn-lt"/>
                      </a:endParaRPr>
                    </a:p>
                  </a:txBody>
                  <a:tcPr marL="12700" marR="12700" marT="16933" marB="0" anchor="b"/>
                </a:tc>
              </a:tr>
              <a:tr h="392137">
                <a:tc>
                  <a:txBody>
                    <a:bodyPr/>
                    <a:lstStyle/>
                    <a:p>
                      <a:pPr algn="ctr" fontAlgn="b"/>
                      <a:r>
                        <a:rPr lang="en-US" sz="1900" b="0" i="0" u="none" strike="noStrike" dirty="0">
                          <a:solidFill>
                            <a:srgbClr val="333333"/>
                          </a:solidFill>
                          <a:effectLst/>
                          <a:latin typeface="+mn-lt"/>
                        </a:rPr>
                        <a:t>0</a:t>
                      </a:r>
                    </a:p>
                  </a:txBody>
                  <a:tcPr marL="12700" marR="12700" marT="16933" marB="0" anchor="b"/>
                </a:tc>
                <a:tc>
                  <a:txBody>
                    <a:bodyPr/>
                    <a:lstStyle/>
                    <a:p>
                      <a:pPr algn="ctr" fontAlgn="b"/>
                      <a:r>
                        <a:rPr lang="en-US" sz="1900" b="0" i="0" u="none" strike="noStrike" dirty="0">
                          <a:solidFill>
                            <a:srgbClr val="333333"/>
                          </a:solidFill>
                          <a:effectLst/>
                          <a:latin typeface="+mn-lt"/>
                        </a:rPr>
                        <a:t>1</a:t>
                      </a:r>
                    </a:p>
                  </a:txBody>
                  <a:tcPr marL="12700" marR="12700" marT="16933" marB="0" anchor="b"/>
                </a:tc>
                <a:tc>
                  <a:txBody>
                    <a:bodyPr/>
                    <a:lstStyle/>
                    <a:p>
                      <a:pPr algn="ctr" fontAlgn="b"/>
                      <a:r>
                        <a:rPr lang="en-US" sz="1900" b="0" i="0" u="none" strike="noStrike" dirty="0" smtClean="0">
                          <a:solidFill>
                            <a:srgbClr val="333333"/>
                          </a:solidFill>
                          <a:effectLst/>
                          <a:latin typeface="+mn-lt"/>
                        </a:rPr>
                        <a:t>0</a:t>
                      </a:r>
                      <a:endParaRPr lang="en-U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33</a:t>
                      </a:r>
                    </a:p>
                  </a:txBody>
                  <a:tcPr marL="12700" marR="12700" marT="16933" marB="0" anchor="b"/>
                </a:tc>
                <a:tc>
                  <a:txBody>
                    <a:bodyPr/>
                    <a:lstStyle/>
                    <a:p>
                      <a:pPr algn="ctr" fontAlgn="b"/>
                      <a:r>
                        <a:rPr lang="ru-RU" sz="1900" b="0" i="0" u="none" strike="noStrike">
                          <a:solidFill>
                            <a:srgbClr val="333333"/>
                          </a:solidFill>
                          <a:effectLst/>
                          <a:latin typeface="+mn-lt"/>
                        </a:rPr>
                        <a:t>!</a:t>
                      </a:r>
                    </a:p>
                  </a:txBody>
                  <a:tcPr marL="12700" marR="12700" marT="16933" marB="0" anchor="b"/>
                </a:tc>
              </a:tr>
              <a:tr h="392137">
                <a:tc>
                  <a:txBody>
                    <a:bodyPr/>
                    <a:lstStyle/>
                    <a:p>
                      <a:pPr algn="ctr" fontAlgn="b"/>
                      <a:r>
                        <a:rPr lang="en-US" sz="1900" b="0" i="0" u="none" strike="noStrike">
                          <a:solidFill>
                            <a:srgbClr val="333333"/>
                          </a:solidFill>
                          <a:effectLst/>
                          <a:latin typeface="+mn-lt"/>
                        </a:rPr>
                        <a:t>1</a:t>
                      </a:r>
                    </a:p>
                  </a:txBody>
                  <a:tcPr marL="12700" marR="12700" marT="16933" marB="0" anchor="b"/>
                </a:tc>
                <a:tc>
                  <a:txBody>
                    <a:bodyPr/>
                    <a:lstStyle/>
                    <a:p>
                      <a:pPr algn="ctr" fontAlgn="b"/>
                      <a:r>
                        <a:rPr lang="is-IS" sz="1900" b="0" i="0" u="none" strike="noStrike" dirty="0" smtClean="0">
                          <a:solidFill>
                            <a:srgbClr val="333333"/>
                          </a:solidFill>
                          <a:effectLst/>
                          <a:latin typeface="+mn-lt"/>
                        </a:rPr>
                        <a:t>0.794</a:t>
                      </a:r>
                      <a:endParaRPr lang="is-I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smtClean="0">
                          <a:solidFill>
                            <a:srgbClr val="333333"/>
                          </a:solidFill>
                          <a:effectLst/>
                          <a:latin typeface="+mn-lt"/>
                        </a:rPr>
                        <a:t>0.206</a:t>
                      </a:r>
                      <a:endParaRPr lang="ru-RU" sz="1900" b="0" i="0" u="none" strike="noStrike" dirty="0">
                        <a:solidFill>
                          <a:srgbClr val="333333"/>
                        </a:solidFill>
                        <a:effectLst/>
                        <a:latin typeface="+mn-lt"/>
                      </a:endParaRPr>
                    </a:p>
                  </a:txBody>
                  <a:tcPr marL="12700" marR="12700" marT="16933" marB="0" anchor="b"/>
                </a:tc>
                <a:tc>
                  <a:txBody>
                    <a:bodyPr/>
                    <a:lstStyle/>
                    <a:p>
                      <a:pPr algn="ctr" fontAlgn="b"/>
                      <a:r>
                        <a:rPr lang="ru-RU" sz="1900" b="0" i="0" u="none" strike="noStrike" dirty="0">
                          <a:solidFill>
                            <a:srgbClr val="333333"/>
                          </a:solidFill>
                          <a:effectLst/>
                          <a:latin typeface="+mn-lt"/>
                        </a:rPr>
                        <a:t>34</a:t>
                      </a:r>
                    </a:p>
                  </a:txBody>
                  <a:tcPr marL="12700" marR="12700" marT="16933" marB="0" anchor="b"/>
                </a:tc>
                <a:tc>
                  <a:txBody>
                    <a:bodyPr/>
                    <a:lstStyle/>
                    <a:p>
                      <a:pPr algn="ctr" fontAlgn="b"/>
                      <a:r>
                        <a:rPr lang="de-DE" sz="1900" b="0" i="0" u="none" strike="noStrike">
                          <a:solidFill>
                            <a:srgbClr val="333333"/>
                          </a:solidFill>
                          <a:effectLst/>
                          <a:latin typeface="+mn-lt"/>
                        </a:rPr>
                        <a:t>“</a:t>
                      </a:r>
                    </a:p>
                  </a:txBody>
                  <a:tcPr marL="12700" marR="12700" marT="16933" marB="0" anchor="b"/>
                </a:tc>
              </a:tr>
              <a:tr h="392137">
                <a:tc>
                  <a:txBody>
                    <a:bodyPr/>
                    <a:lstStyle/>
                    <a:p>
                      <a:pPr algn="ctr" fontAlgn="b"/>
                      <a:r>
                        <a:rPr lang="is-IS" sz="1900" b="0" i="0" u="none" strike="noStrike" dirty="0">
                          <a:solidFill>
                            <a:srgbClr val="333333"/>
                          </a:solidFill>
                          <a:effectLst/>
                          <a:latin typeface="+mn-lt"/>
                        </a:rPr>
                        <a:t>2</a:t>
                      </a:r>
                    </a:p>
                  </a:txBody>
                  <a:tcPr marL="12700" marR="12700" marT="16933" marB="0" anchor="b"/>
                </a:tc>
                <a:tc>
                  <a:txBody>
                    <a:bodyPr/>
                    <a:lstStyle/>
                    <a:p>
                      <a:pPr algn="ctr" fontAlgn="b"/>
                      <a:r>
                        <a:rPr lang="is-IS" sz="1900" b="0" i="0" u="none" strike="noStrike" dirty="0" smtClean="0">
                          <a:solidFill>
                            <a:srgbClr val="333333"/>
                          </a:solidFill>
                          <a:effectLst/>
                          <a:latin typeface="+mn-lt"/>
                        </a:rPr>
                        <a:t>0.631</a:t>
                      </a:r>
                      <a:endParaRPr lang="is-I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smtClean="0">
                          <a:solidFill>
                            <a:srgbClr val="333333"/>
                          </a:solidFill>
                          <a:effectLst/>
                          <a:latin typeface="+mn-lt"/>
                        </a:rPr>
                        <a:t>0.369</a:t>
                      </a:r>
                      <a:endParaRPr lang="en-US" sz="1900" b="0" i="0" u="none" strike="noStrike" dirty="0">
                        <a:solidFill>
                          <a:srgbClr val="333333"/>
                        </a:solidFill>
                        <a:effectLst/>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35</a:t>
                      </a:r>
                    </a:p>
                  </a:txBody>
                  <a:tcPr marL="12700" marR="12700" marT="16933" marB="0" anchor="b"/>
                </a:tc>
                <a:tc>
                  <a:txBody>
                    <a:bodyPr/>
                    <a:lstStyle/>
                    <a:p>
                      <a:pPr algn="ctr" fontAlgn="b"/>
                      <a:r>
                        <a:rPr lang="uk-UA" sz="1900" b="0" i="0" u="none" strike="noStrike" dirty="0">
                          <a:solidFill>
                            <a:srgbClr val="333333"/>
                          </a:solidFill>
                          <a:effectLst/>
                          <a:latin typeface="+mn-lt"/>
                        </a:rPr>
                        <a:t>#</a:t>
                      </a:r>
                    </a:p>
                  </a:txBody>
                  <a:tcPr marL="12700" marR="12700" marT="16933" marB="0" anchor="b"/>
                </a:tc>
              </a:tr>
              <a:tr h="392137">
                <a:tc>
                  <a:txBody>
                    <a:bodyPr/>
                    <a:lstStyle/>
                    <a:p>
                      <a:pPr algn="ctr" fontAlgn="b"/>
                      <a:r>
                        <a:rPr lang="en-US" sz="1900" b="0" i="0" u="none" strike="noStrike" dirty="0">
                          <a:solidFill>
                            <a:srgbClr val="333333"/>
                          </a:solidFill>
                          <a:effectLst/>
                          <a:latin typeface="+mn-lt"/>
                        </a:rPr>
                        <a:t>10</a:t>
                      </a:r>
                    </a:p>
                  </a:txBody>
                  <a:tcPr marL="12700" marR="12700" marT="16933" marB="0" anchor="b"/>
                </a:tc>
                <a:tc>
                  <a:txBody>
                    <a:bodyPr/>
                    <a:lstStyle/>
                    <a:p>
                      <a:pPr algn="ctr" fontAlgn="b"/>
                      <a:r>
                        <a:rPr lang="nb-NO" sz="1900" b="0" i="0" u="none" strike="noStrike" dirty="0">
                          <a:solidFill>
                            <a:srgbClr val="333333"/>
                          </a:solidFill>
                          <a:effectLst/>
                          <a:latin typeface="+mn-lt"/>
                        </a:rPr>
                        <a:t>0.1</a:t>
                      </a:r>
                    </a:p>
                  </a:txBody>
                  <a:tcPr marL="12700" marR="12700" marT="16933" marB="0" anchor="b"/>
                </a:tc>
                <a:tc>
                  <a:txBody>
                    <a:bodyPr/>
                    <a:lstStyle/>
                    <a:p>
                      <a:pPr algn="ctr"/>
                      <a:r>
                        <a:rPr lang="en-US" sz="1900" dirty="0" smtClean="0">
                          <a:latin typeface="+mn-lt"/>
                        </a:rPr>
                        <a:t>0.90</a:t>
                      </a:r>
                      <a:endParaRPr lang="en-US" sz="1900" dirty="0">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43</a:t>
                      </a:r>
                    </a:p>
                  </a:txBody>
                  <a:tcPr marL="12700" marR="12700" marT="16933" marB="0" anchor="b"/>
                </a:tc>
                <a:tc>
                  <a:txBody>
                    <a:bodyPr/>
                    <a:lstStyle/>
                    <a:p>
                      <a:pPr algn="ctr" fontAlgn="b"/>
                      <a:r>
                        <a:rPr lang="en-US" sz="1900" b="0" i="0" u="none" strike="noStrike" dirty="0">
                          <a:solidFill>
                            <a:srgbClr val="333333"/>
                          </a:solidFill>
                          <a:effectLst/>
                          <a:latin typeface="+mn-lt"/>
                        </a:rPr>
                        <a:t>+</a:t>
                      </a:r>
                    </a:p>
                  </a:txBody>
                  <a:tcPr marL="12700" marR="12700" marT="16933" marB="0" anchor="b"/>
                </a:tc>
              </a:tr>
              <a:tr h="392137">
                <a:tc>
                  <a:txBody>
                    <a:bodyPr/>
                    <a:lstStyle/>
                    <a:p>
                      <a:pPr algn="ctr" fontAlgn="b"/>
                      <a:r>
                        <a:rPr lang="is-IS" sz="1900" b="0" i="0" u="none" strike="noStrike" dirty="0">
                          <a:solidFill>
                            <a:srgbClr val="333333"/>
                          </a:solidFill>
                          <a:effectLst/>
                          <a:latin typeface="+mn-lt"/>
                        </a:rPr>
                        <a:t>20</a:t>
                      </a:r>
                    </a:p>
                  </a:txBody>
                  <a:tcPr marL="12700" marR="12700" marT="16933" marB="0" anchor="b"/>
                </a:tc>
                <a:tc>
                  <a:txBody>
                    <a:bodyPr/>
                    <a:lstStyle/>
                    <a:p>
                      <a:pPr algn="ctr" fontAlgn="b"/>
                      <a:r>
                        <a:rPr lang="nb-NO" sz="1900" b="0" i="0" u="none" strike="noStrike" dirty="0">
                          <a:solidFill>
                            <a:srgbClr val="333333"/>
                          </a:solidFill>
                          <a:effectLst/>
                          <a:latin typeface="+mn-lt"/>
                        </a:rPr>
                        <a:t>0.01</a:t>
                      </a:r>
                    </a:p>
                  </a:txBody>
                  <a:tcPr marL="12700" marR="12700" marT="16933" marB="0" anchor="b"/>
                </a:tc>
                <a:tc>
                  <a:txBody>
                    <a:bodyPr/>
                    <a:lstStyle/>
                    <a:p>
                      <a:pPr algn="ctr"/>
                      <a:r>
                        <a:rPr lang="en-US" sz="1900" dirty="0" smtClean="0">
                          <a:latin typeface="+mn-lt"/>
                        </a:rPr>
                        <a:t>0.99</a:t>
                      </a:r>
                      <a:endParaRPr lang="en-US" sz="1900" dirty="0">
                        <a:latin typeface="+mn-lt"/>
                      </a:endParaRPr>
                    </a:p>
                  </a:txBody>
                  <a:tcPr marL="12700" marR="12700" marT="16933" marB="0" anchor="b"/>
                </a:tc>
                <a:tc>
                  <a:txBody>
                    <a:bodyPr/>
                    <a:lstStyle/>
                    <a:p>
                      <a:pPr algn="ctr" fontAlgn="b"/>
                      <a:r>
                        <a:rPr lang="en-US" sz="1900" b="0" i="0" u="none" strike="noStrike" dirty="0">
                          <a:solidFill>
                            <a:srgbClr val="333333"/>
                          </a:solidFill>
                          <a:effectLst/>
                          <a:latin typeface="+mn-lt"/>
                        </a:rPr>
                        <a:t>53</a:t>
                      </a:r>
                    </a:p>
                  </a:txBody>
                  <a:tcPr marL="12700" marR="12700" marT="16933" marB="0" anchor="b"/>
                </a:tc>
                <a:tc>
                  <a:txBody>
                    <a:bodyPr/>
                    <a:lstStyle/>
                    <a:p>
                      <a:pPr algn="ctr" fontAlgn="b"/>
                      <a:r>
                        <a:rPr lang="en-US" sz="1900" b="0" i="0" u="none" strike="noStrike" dirty="0">
                          <a:solidFill>
                            <a:srgbClr val="333333"/>
                          </a:solidFill>
                          <a:effectLst/>
                          <a:latin typeface="+mn-lt"/>
                        </a:rPr>
                        <a:t>5</a:t>
                      </a:r>
                    </a:p>
                  </a:txBody>
                  <a:tcPr marL="12700" marR="12700" marT="16933" marB="0" anchor="b"/>
                </a:tc>
              </a:tr>
              <a:tr h="392137">
                <a:tc>
                  <a:txBody>
                    <a:bodyPr/>
                    <a:lstStyle/>
                    <a:p>
                      <a:pPr algn="ctr" fontAlgn="b"/>
                      <a:r>
                        <a:rPr lang="en-US" sz="1900" b="0" i="0" u="none" strike="noStrike" dirty="0">
                          <a:solidFill>
                            <a:srgbClr val="333333"/>
                          </a:solidFill>
                          <a:effectLst/>
                          <a:latin typeface="+mn-lt"/>
                        </a:rPr>
                        <a:t>30</a:t>
                      </a:r>
                    </a:p>
                  </a:txBody>
                  <a:tcPr marL="12700" marR="12700" marT="16933" marB="0" anchor="b"/>
                </a:tc>
                <a:tc>
                  <a:txBody>
                    <a:bodyPr/>
                    <a:lstStyle/>
                    <a:p>
                      <a:pPr algn="ctr" fontAlgn="b"/>
                      <a:r>
                        <a:rPr lang="nb-NO" sz="1900" b="0" i="0" u="none" strike="noStrike">
                          <a:solidFill>
                            <a:srgbClr val="333333"/>
                          </a:solidFill>
                          <a:effectLst/>
                          <a:latin typeface="+mn-lt"/>
                        </a:rPr>
                        <a:t>0.001</a:t>
                      </a:r>
                    </a:p>
                  </a:txBody>
                  <a:tcPr marL="12700" marR="12700" marT="16933" marB="0" anchor="b"/>
                </a:tc>
                <a:tc>
                  <a:txBody>
                    <a:bodyPr/>
                    <a:lstStyle/>
                    <a:p>
                      <a:pPr algn="ctr"/>
                      <a:r>
                        <a:rPr lang="en-US" sz="1900" dirty="0" smtClean="0">
                          <a:latin typeface="+mn-lt"/>
                        </a:rPr>
                        <a:t>0.999</a:t>
                      </a:r>
                      <a:endParaRPr lang="en-US" sz="1900" dirty="0">
                        <a:latin typeface="+mn-lt"/>
                      </a:endParaRPr>
                    </a:p>
                  </a:txBody>
                  <a:tcPr marL="12700" marR="12700" marT="16933" marB="0" anchor="b"/>
                </a:tc>
                <a:tc>
                  <a:txBody>
                    <a:bodyPr/>
                    <a:lstStyle/>
                    <a:p>
                      <a:pPr algn="ctr" fontAlgn="b"/>
                      <a:r>
                        <a:rPr lang="is-IS" sz="1900" b="0" i="0" u="none" strike="noStrike" dirty="0">
                          <a:solidFill>
                            <a:srgbClr val="333333"/>
                          </a:solidFill>
                          <a:effectLst/>
                          <a:latin typeface="+mn-lt"/>
                        </a:rPr>
                        <a:t>63</a:t>
                      </a:r>
                    </a:p>
                  </a:txBody>
                  <a:tcPr marL="12700" marR="12700" marT="16933" marB="0" anchor="b"/>
                </a:tc>
                <a:tc>
                  <a:txBody>
                    <a:bodyPr/>
                    <a:lstStyle/>
                    <a:p>
                      <a:pPr algn="ctr" fontAlgn="b"/>
                      <a:r>
                        <a:rPr lang="ru-RU" sz="1900" b="0" i="0" u="none" strike="noStrike" dirty="0">
                          <a:solidFill>
                            <a:srgbClr val="333333"/>
                          </a:solidFill>
                          <a:effectLst/>
                          <a:latin typeface="+mn-lt"/>
                        </a:rPr>
                        <a:t>?</a:t>
                      </a:r>
                    </a:p>
                  </a:txBody>
                  <a:tcPr marL="12700" marR="12700" marT="16933" marB="0" anchor="b"/>
                </a:tc>
              </a:tr>
            </a:tbl>
          </a:graphicData>
        </a:graphic>
      </p:graphicFrame>
      <p:sp>
        <p:nvSpPr>
          <p:cNvPr id="9" name="Content Placeholder 2"/>
          <p:cNvSpPr>
            <a:spLocks noGrp="1"/>
          </p:cNvSpPr>
          <p:nvPr>
            <p:ph idx="1"/>
          </p:nvPr>
        </p:nvSpPr>
        <p:spPr>
          <a:xfrm>
            <a:off x="381000" y="4547810"/>
            <a:ext cx="8229600" cy="2144485"/>
          </a:xfrm>
        </p:spPr>
        <p:txBody>
          <a:bodyPr>
            <a:normAutofit fontScale="85000" lnSpcReduction="20000"/>
          </a:bodyPr>
          <a:lstStyle/>
          <a:p>
            <a:pPr marL="0" indent="0">
              <a:buNone/>
              <a:defRPr/>
            </a:pPr>
            <a:r>
              <a:rPr lang="en-US" dirty="0" smtClean="0">
                <a:ea typeface="ＭＳ Ｐゴシック" charset="0"/>
              </a:rPr>
              <a:t>Encoding History:</a:t>
            </a:r>
          </a:p>
          <a:p>
            <a:pPr>
              <a:defRPr/>
            </a:pPr>
            <a:r>
              <a:rPr lang="en-US" dirty="0">
                <a:ea typeface="ＭＳ Ｐゴシック" charset="0"/>
              </a:rPr>
              <a:t>Sanger </a:t>
            </a:r>
            <a:r>
              <a:rPr lang="en-US" dirty="0" smtClean="0">
                <a:ea typeface="ＭＳ Ｐゴシック" charset="0"/>
              </a:rPr>
              <a:t>Format (shown above): Q of 0 </a:t>
            </a:r>
            <a:r>
              <a:rPr lang="en-US" dirty="0">
                <a:ea typeface="ＭＳ Ｐゴシック" charset="0"/>
              </a:rPr>
              <a:t>to 93 using ASCII 33 to </a:t>
            </a:r>
            <a:r>
              <a:rPr lang="en-US" dirty="0" smtClean="0">
                <a:ea typeface="ＭＳ Ｐゴシック" charset="0"/>
              </a:rPr>
              <a:t>126</a:t>
            </a:r>
          </a:p>
          <a:p>
            <a:pPr lvl="1">
              <a:defRPr/>
            </a:pPr>
            <a:r>
              <a:rPr lang="en-US" dirty="0" smtClean="0">
                <a:ea typeface="ＭＳ Ｐゴシック" charset="0"/>
              </a:rPr>
              <a:t>Sanger data, SAM format, </a:t>
            </a:r>
            <a:r>
              <a:rPr lang="en-US" dirty="0" err="1" smtClean="0">
                <a:ea typeface="ＭＳ Ｐゴシック" charset="0"/>
              </a:rPr>
              <a:t>Illumina</a:t>
            </a:r>
            <a:r>
              <a:rPr lang="en-US" dirty="0" smtClean="0">
                <a:ea typeface="ＭＳ Ｐゴシック" charset="0"/>
              </a:rPr>
              <a:t> 1.8+</a:t>
            </a:r>
          </a:p>
          <a:p>
            <a:pPr>
              <a:defRPr/>
            </a:pPr>
            <a:r>
              <a:rPr lang="en-US" dirty="0" err="1">
                <a:ea typeface="ＭＳ Ｐゴシック" charset="0"/>
              </a:rPr>
              <a:t>Solexa</a:t>
            </a:r>
            <a:r>
              <a:rPr lang="en-US" dirty="0">
                <a:ea typeface="ＭＳ Ｐゴシック" charset="0"/>
              </a:rPr>
              <a:t>/</a:t>
            </a:r>
            <a:r>
              <a:rPr lang="en-US" dirty="0" err="1">
                <a:ea typeface="ＭＳ Ｐゴシック" charset="0"/>
              </a:rPr>
              <a:t>Illumina</a:t>
            </a:r>
            <a:r>
              <a:rPr lang="en-US" dirty="0">
                <a:ea typeface="ＭＳ Ｐゴシック" charset="0"/>
              </a:rPr>
              <a:t> </a:t>
            </a:r>
            <a:r>
              <a:rPr lang="en-US" dirty="0" smtClean="0">
                <a:ea typeface="ＭＳ Ｐゴシック" charset="0"/>
              </a:rPr>
              <a:t>1.0: Q of -</a:t>
            </a:r>
            <a:r>
              <a:rPr lang="en-US" dirty="0">
                <a:ea typeface="ＭＳ Ｐゴシック" charset="0"/>
              </a:rPr>
              <a:t>5 to 62 using ASCII 59 to </a:t>
            </a:r>
            <a:r>
              <a:rPr lang="en-US" dirty="0" smtClean="0">
                <a:ea typeface="ＭＳ Ｐゴシック" charset="0"/>
              </a:rPr>
              <a:t>126</a:t>
            </a:r>
          </a:p>
          <a:p>
            <a:pPr>
              <a:defRPr/>
            </a:pPr>
            <a:r>
              <a:rPr lang="en-US" dirty="0" err="1">
                <a:ea typeface="ＭＳ Ｐゴシック" charset="0"/>
              </a:rPr>
              <a:t>Illumina</a:t>
            </a:r>
            <a:r>
              <a:rPr lang="en-US" dirty="0">
                <a:ea typeface="ＭＳ Ｐゴシック" charset="0"/>
              </a:rPr>
              <a:t> 1.3 </a:t>
            </a:r>
            <a:r>
              <a:rPr lang="en-US" dirty="0" smtClean="0">
                <a:ea typeface="ＭＳ Ｐゴシック" charset="0"/>
              </a:rPr>
              <a:t>to 1.8</a:t>
            </a:r>
            <a:r>
              <a:rPr lang="en-US" dirty="0">
                <a:ea typeface="ＭＳ Ｐゴシック" charset="0"/>
              </a:rPr>
              <a:t>: Q of 0 to 62 using ASCII 64 to </a:t>
            </a:r>
            <a:r>
              <a:rPr lang="en-US" dirty="0" smtClean="0">
                <a:ea typeface="ＭＳ Ｐゴシック" charset="0"/>
              </a:rPr>
              <a:t>126</a:t>
            </a:r>
          </a:p>
          <a:p>
            <a:pPr>
              <a:defRPr/>
            </a:pPr>
            <a:r>
              <a:rPr lang="en-US" dirty="0" err="1">
                <a:ea typeface="ＭＳ Ｐゴシック" charset="0"/>
              </a:rPr>
              <a:t>Illumina</a:t>
            </a:r>
            <a:r>
              <a:rPr lang="en-US" dirty="0">
                <a:ea typeface="ＭＳ Ｐゴシック" charset="0"/>
              </a:rPr>
              <a:t> </a:t>
            </a:r>
            <a:r>
              <a:rPr lang="en-US" dirty="0" smtClean="0">
                <a:ea typeface="ＭＳ Ｐゴシック" charset="0"/>
              </a:rPr>
              <a:t>1.5 </a:t>
            </a:r>
            <a:r>
              <a:rPr lang="en-US" dirty="0">
                <a:ea typeface="ＭＳ Ｐゴシック" charset="0"/>
              </a:rPr>
              <a:t>to </a:t>
            </a:r>
            <a:r>
              <a:rPr lang="en-US" dirty="0" smtClean="0">
                <a:ea typeface="ＭＳ Ｐゴシック" charset="0"/>
              </a:rPr>
              <a:t>1.8: </a:t>
            </a:r>
            <a:r>
              <a:rPr lang="en-US" dirty="0" err="1" smtClean="0">
                <a:ea typeface="ＭＳ Ｐゴシック" charset="0"/>
              </a:rPr>
              <a:t>Phred</a:t>
            </a:r>
            <a:r>
              <a:rPr lang="en-US" dirty="0" smtClean="0">
                <a:ea typeface="ＭＳ Ｐゴシック" charset="0"/>
              </a:rPr>
              <a:t> </a:t>
            </a:r>
            <a:r>
              <a:rPr lang="en-US" dirty="0">
                <a:ea typeface="ＭＳ Ｐゴシック" charset="0"/>
              </a:rPr>
              <a:t>scores 0 to 2 have a slightly different meaning</a:t>
            </a:r>
          </a:p>
        </p:txBody>
      </p:sp>
    </p:spTree>
    <p:extLst>
      <p:ext uri="{BB962C8B-B14F-4D97-AF65-F5344CB8AC3E}">
        <p14:creationId xmlns:p14="http://schemas.microsoft.com/office/powerpoint/2010/main" val="37547794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762374"/>
          </a:xfrm>
        </p:spPr>
        <p:txBody>
          <a:bodyPr/>
          <a:lstStyle/>
          <a:p>
            <a:pPr eaLnBrk="1" hangingPunct="1"/>
            <a:r>
              <a:rPr lang="en-US" altLang="ko-KR" sz="3600" dirty="0" smtClean="0">
                <a:latin typeface="Calibri" charset="0"/>
                <a:ea typeface="ＭＳ Ｐゴシック" charset="0"/>
                <a:cs typeface="ＭＳ Ｐゴシック" charset="0"/>
              </a:rPr>
              <a:t>Known </a:t>
            </a:r>
            <a:r>
              <a:rPr lang="en-US" altLang="ko-KR" sz="3600" dirty="0">
                <a:latin typeface="Calibri" charset="0"/>
                <a:ea typeface="ＭＳ Ｐゴシック" charset="0"/>
                <a:cs typeface="ＭＳ Ｐゴシック" charset="0"/>
              </a:rPr>
              <a:t>transcript annotations</a:t>
            </a:r>
          </a:p>
        </p:txBody>
      </p:sp>
      <p:sp>
        <p:nvSpPr>
          <p:cNvPr id="21506" name="Content Placeholder 6"/>
          <p:cNvSpPr>
            <a:spLocks noGrp="1"/>
          </p:cNvSpPr>
          <p:nvPr>
            <p:ph idx="1"/>
          </p:nvPr>
        </p:nvSpPr>
        <p:spPr>
          <a:xfrm>
            <a:off x="152400" y="1185863"/>
            <a:ext cx="8839200" cy="4979987"/>
          </a:xfrm>
        </p:spPr>
        <p:txBody>
          <a:bodyPr/>
          <a:lstStyle/>
          <a:p>
            <a:r>
              <a:rPr lang="en-US" dirty="0">
                <a:latin typeface="Calibri" charset="0"/>
                <a:ea typeface="ＭＳ Ｐゴシック" charset="0"/>
              </a:rPr>
              <a:t>All annotation files are obtained from </a:t>
            </a:r>
            <a:r>
              <a:rPr lang="en-US" dirty="0" smtClean="0">
                <a:latin typeface="Calibri" charset="0"/>
                <a:ea typeface="ＭＳ Ｐゴシック" charset="0"/>
              </a:rPr>
              <a:t>Ensembl</a:t>
            </a:r>
            <a:endParaRPr lang="en-US" dirty="0">
              <a:latin typeface="Calibri" charset="0"/>
              <a:ea typeface="ＭＳ Ｐゴシック" charset="0"/>
            </a:endParaRPr>
          </a:p>
          <a:p>
            <a:pPr lvl="1"/>
            <a:r>
              <a:rPr lang="en-US" dirty="0">
                <a:latin typeface="Calibri" charset="0"/>
                <a:ea typeface="ＭＳ Ｐゴシック" charset="0"/>
                <a:hlinkClick r:id="rId3"/>
              </a:rPr>
              <a:t>http://useast.ensembl.org/info/data/ftp/</a:t>
            </a:r>
            <a:r>
              <a:rPr lang="en-US" dirty="0" smtClean="0">
                <a:latin typeface="Calibri" charset="0"/>
                <a:ea typeface="ＭＳ Ｐゴシック" charset="0"/>
                <a:hlinkClick r:id="rId3"/>
              </a:rPr>
              <a:t>index.html</a:t>
            </a:r>
            <a:r>
              <a:rPr lang="en-US" dirty="0" smtClean="0">
                <a:latin typeface="Calibri" charset="0"/>
                <a:ea typeface="ＭＳ Ｐゴシック" charset="0"/>
              </a:rPr>
              <a:t> </a:t>
            </a:r>
          </a:p>
          <a:p>
            <a:pPr lvl="1"/>
            <a:r>
              <a:rPr lang="en-US" dirty="0" smtClean="0">
                <a:latin typeface="Calibri" charset="0"/>
                <a:ea typeface="ＭＳ Ｐゴシック" charset="0"/>
              </a:rPr>
              <a:t>There </a:t>
            </a:r>
            <a:r>
              <a:rPr lang="en-US" dirty="0">
                <a:latin typeface="Calibri" charset="0"/>
                <a:ea typeface="ＭＳ Ｐゴシック" charset="0"/>
              </a:rPr>
              <a:t>are many other ways to obtain gene annotation files. For example:</a:t>
            </a:r>
          </a:p>
          <a:p>
            <a:pPr lvl="1">
              <a:lnSpc>
                <a:spcPct val="90000"/>
              </a:lnSpc>
            </a:pPr>
            <a:r>
              <a:rPr lang="en-US" dirty="0">
                <a:latin typeface="Calibri" charset="0"/>
                <a:ea typeface="ＭＳ Ｐゴシック" charset="0"/>
              </a:rPr>
              <a:t>UCSC Genome Browser, </a:t>
            </a:r>
            <a:r>
              <a:rPr lang="en-US" dirty="0" err="1">
                <a:latin typeface="Calibri" charset="0"/>
                <a:ea typeface="ＭＳ Ｐゴシック" charset="0"/>
              </a:rPr>
              <a:t>Ensembl</a:t>
            </a:r>
            <a:r>
              <a:rPr lang="en-US" dirty="0">
                <a:latin typeface="Calibri" charset="0"/>
                <a:ea typeface="ＭＳ Ｐゴシック" charset="0"/>
              </a:rPr>
              <a:t> API, </a:t>
            </a:r>
            <a:r>
              <a:rPr lang="en-US" dirty="0" err="1">
                <a:latin typeface="Calibri" charset="0"/>
                <a:ea typeface="ＭＳ Ｐゴシック" charset="0"/>
              </a:rPr>
              <a:t>BioMart</a:t>
            </a:r>
            <a:r>
              <a:rPr lang="en-US" dirty="0">
                <a:latin typeface="Calibri" charset="0"/>
                <a:ea typeface="ＭＳ Ｐゴシック" charset="0"/>
              </a:rPr>
              <a:t>, </a:t>
            </a:r>
            <a:r>
              <a:rPr lang="en-US" dirty="0" err="1">
                <a:latin typeface="Calibri" charset="0"/>
                <a:ea typeface="ＭＳ Ｐゴシック" charset="0"/>
              </a:rPr>
              <a:t>Entrez</a:t>
            </a:r>
            <a:r>
              <a:rPr lang="en-US" dirty="0">
                <a:latin typeface="Calibri" charset="0"/>
                <a:ea typeface="ＭＳ Ｐゴシック" charset="0"/>
              </a:rPr>
              <a:t>, Galaxy, etc. could also be used</a:t>
            </a:r>
          </a:p>
          <a:p>
            <a:pPr>
              <a:lnSpc>
                <a:spcPct val="90000"/>
              </a:lnSpc>
            </a:pPr>
            <a:r>
              <a:rPr lang="en-US" dirty="0">
                <a:latin typeface="Calibri" charset="0"/>
                <a:ea typeface="ＭＳ Ｐゴシック" charset="0"/>
              </a:rPr>
              <a:t>You will download GTF files describing human transcripts (exon coordinates, gene ids, gene symbols, etc.)</a:t>
            </a:r>
          </a:p>
          <a:p>
            <a:pPr>
              <a:lnSpc>
                <a:spcPct val="90000"/>
              </a:lnSpc>
            </a:pPr>
            <a:r>
              <a:rPr lang="en-US" dirty="0">
                <a:latin typeface="Calibri" charset="0"/>
                <a:ea typeface="ＭＳ Ｐゴシック" charset="0"/>
              </a:rPr>
              <a:t>Descriptions of the GTF file format can be found here:</a:t>
            </a:r>
          </a:p>
          <a:p>
            <a:pPr lvl="1">
              <a:lnSpc>
                <a:spcPct val="90000"/>
              </a:lnSpc>
            </a:pPr>
            <a:r>
              <a:rPr lang="en-US" dirty="0">
                <a:latin typeface="Calibri" charset="0"/>
                <a:ea typeface="ＭＳ Ｐゴシック" charset="0"/>
                <a:hlinkClick r:id="rId4"/>
              </a:rPr>
              <a:t>http://genome.ucsc.edu/FAQ/FAQformat.html#format4</a:t>
            </a:r>
            <a:endParaRPr lang="en-US" dirty="0">
              <a:latin typeface="Calibri" charset="0"/>
              <a:ea typeface="ＭＳ Ｐゴシック" charset="0"/>
            </a:endParaRPr>
          </a:p>
        </p:txBody>
      </p:sp>
    </p:spTree>
    <p:extLst>
      <p:ext uri="{BB962C8B-B14F-4D97-AF65-F5344CB8AC3E}">
        <p14:creationId xmlns:p14="http://schemas.microsoft.com/office/powerpoint/2010/main" val="1676012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GTF file format example</a:t>
            </a:r>
            <a:endParaRPr lang="en-US" dirty="0"/>
          </a:p>
        </p:txBody>
      </p:sp>
      <p:pic>
        <p:nvPicPr>
          <p:cNvPr id="4" name="Content Placeholder 3" descr="gtf.png"/>
          <p:cNvPicPr>
            <a:picLocks noGrp="1" noChangeAspect="1"/>
          </p:cNvPicPr>
          <p:nvPr>
            <p:ph idx="1"/>
          </p:nvPr>
        </p:nvPicPr>
        <p:blipFill>
          <a:blip r:embed="rId2">
            <a:extLst>
              <a:ext uri="{28A0092B-C50C-407E-A947-70E740481C1C}">
                <a14:useLocalDpi xmlns:a14="http://schemas.microsoft.com/office/drawing/2010/main" val="0"/>
              </a:ext>
            </a:extLst>
          </a:blip>
          <a:srcRect t="-47886" b="-47886"/>
          <a:stretch>
            <a:fillRect/>
          </a:stretch>
        </p:blipFill>
        <p:spPr/>
      </p:pic>
    </p:spTree>
    <p:extLst>
      <p:ext uri="{BB962C8B-B14F-4D97-AF65-F5344CB8AC3E}">
        <p14:creationId xmlns:p14="http://schemas.microsoft.com/office/powerpoint/2010/main" val="236566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68318"/>
          </a:xfrm>
          <a:prstGeom prst="rect">
            <a:avLst/>
          </a:prstGeom>
          <a:solidFill>
            <a:srgbClr val="F9F9F9"/>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CC-BY-SA 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0" y="0"/>
            <a:ext cx="5650156" cy="6858000"/>
          </a:xfrm>
          <a:prstGeom prst="rect">
            <a:avLst/>
          </a:prstGeom>
        </p:spPr>
      </p:pic>
    </p:spTree>
    <p:extLst>
      <p:ext uri="{BB962C8B-B14F-4D97-AF65-F5344CB8AC3E}">
        <p14:creationId xmlns:p14="http://schemas.microsoft.com/office/powerpoint/2010/main" val="10483565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44624"/>
            <a:ext cx="8839200" cy="777141"/>
          </a:xfrm>
        </p:spPr>
        <p:txBody>
          <a:bodyPr/>
          <a:lstStyle/>
          <a:p>
            <a:r>
              <a:rPr lang="en-US" dirty="0" smtClean="0">
                <a:latin typeface="Calibri" charset="0"/>
                <a:ea typeface="ＭＳ Ｐゴシック" charset="0"/>
              </a:rPr>
              <a:t>Indexing </a:t>
            </a:r>
            <a:r>
              <a:rPr lang="en-US" dirty="0">
                <a:latin typeface="Calibri" charset="0"/>
                <a:ea typeface="ＭＳ Ｐゴシック" charset="0"/>
              </a:rPr>
              <a:t>reference </a:t>
            </a:r>
            <a:r>
              <a:rPr lang="en-US" dirty="0" smtClean="0">
                <a:latin typeface="Calibri" charset="0"/>
                <a:ea typeface="ＭＳ Ｐゴシック" charset="0"/>
              </a:rPr>
              <a:t>genomes</a:t>
            </a:r>
            <a:endParaRPr lang="en-US" dirty="0">
              <a:latin typeface="Calibri" charset="0"/>
              <a:ea typeface="ＭＳ Ｐゴシック" charset="0"/>
            </a:endParaRPr>
          </a:p>
        </p:txBody>
      </p:sp>
      <p:sp>
        <p:nvSpPr>
          <p:cNvPr id="23554" name="Content Placeholder 2"/>
          <p:cNvSpPr>
            <a:spLocks noGrp="1"/>
          </p:cNvSpPr>
          <p:nvPr>
            <p:ph idx="1"/>
          </p:nvPr>
        </p:nvSpPr>
        <p:spPr/>
        <p:txBody>
          <a:bodyPr/>
          <a:lstStyle/>
          <a:p>
            <a:r>
              <a:rPr lang="en-US" dirty="0">
                <a:latin typeface="Calibri" charset="0"/>
                <a:ea typeface="ＭＳ Ｐゴシック" charset="0"/>
              </a:rPr>
              <a:t>Before sequences can be mapped to the genome, </a:t>
            </a:r>
            <a:r>
              <a:rPr lang="en-US" dirty="0" smtClean="0">
                <a:latin typeface="Calibri" charset="0"/>
                <a:ea typeface="ＭＳ Ｐゴシック" charset="0"/>
              </a:rPr>
              <a:t>the reference genome files must </a:t>
            </a:r>
            <a:r>
              <a:rPr lang="en-US" dirty="0">
                <a:latin typeface="Calibri" charset="0"/>
                <a:ea typeface="ＭＳ Ｐゴシック" charset="0"/>
              </a:rPr>
              <a:t>be </a:t>
            </a:r>
            <a:r>
              <a:rPr lang="ja-JP" altLang="en-US" dirty="0">
                <a:latin typeface="Calibri" charset="0"/>
                <a:ea typeface="ＭＳ Ｐゴシック" charset="0"/>
              </a:rPr>
              <a:t>‘</a:t>
            </a:r>
            <a:r>
              <a:rPr lang="en-US" altLang="ja-JP" dirty="0">
                <a:latin typeface="Calibri" charset="0"/>
                <a:ea typeface="ＭＳ Ｐゴシック" charset="0"/>
              </a:rPr>
              <a:t>indexed</a:t>
            </a:r>
            <a:r>
              <a:rPr lang="ja-JP" altLang="en-US" dirty="0">
                <a:latin typeface="Calibri" charset="0"/>
                <a:ea typeface="ＭＳ Ｐゴシック" charset="0"/>
              </a:rPr>
              <a:t>’</a:t>
            </a:r>
            <a:r>
              <a:rPr lang="en-US" altLang="ja-JP" dirty="0">
                <a:latin typeface="Calibri" charset="0"/>
                <a:ea typeface="ＭＳ Ｐゴシック" charset="0"/>
              </a:rPr>
              <a:t> in a way that is compatible with the aligner being used</a:t>
            </a:r>
          </a:p>
          <a:p>
            <a:pPr lvl="1"/>
            <a:r>
              <a:rPr lang="en-US" dirty="0" smtClean="0">
                <a:latin typeface="Calibri" charset="0"/>
                <a:ea typeface="ＭＳ Ｐゴシック" charset="0"/>
              </a:rPr>
              <a:t>Each alignment algorithm generally requires a custom index to be built for that purpose</a:t>
            </a:r>
          </a:p>
          <a:p>
            <a:pPr lvl="1"/>
            <a:r>
              <a:rPr lang="en-US" dirty="0" smtClean="0">
                <a:latin typeface="Calibri" charset="0"/>
                <a:ea typeface="ＭＳ Ｐゴシック" charset="0"/>
              </a:rPr>
              <a:t>Do not use an index created for another aligner</a:t>
            </a:r>
          </a:p>
          <a:p>
            <a:r>
              <a:rPr lang="en-US" dirty="0" smtClean="0">
                <a:latin typeface="Calibri" charset="0"/>
                <a:ea typeface="ＭＳ Ｐゴシック" charset="0"/>
              </a:rPr>
              <a:t>In general we will encounter the concept of “indexing” many times throughout the course</a:t>
            </a:r>
          </a:p>
          <a:p>
            <a:pPr lvl="1"/>
            <a:r>
              <a:rPr lang="en-US" dirty="0" smtClean="0">
                <a:latin typeface="Calibri" charset="0"/>
                <a:ea typeface="ＭＳ Ｐゴシック" charset="0"/>
              </a:rPr>
              <a:t>Reference genomes (FASTA files), reference transcriptomes (GTF files), alignments (BAM files), variants (VCF files), etc.</a:t>
            </a:r>
            <a:endParaRPr lang="en-US" dirty="0">
              <a:latin typeface="Calibri" charset="0"/>
              <a:ea typeface="ＭＳ Ｐゴシック" charset="0"/>
            </a:endParaRPr>
          </a:p>
        </p:txBody>
      </p:sp>
    </p:spTree>
    <p:extLst>
      <p:ext uri="{BB962C8B-B14F-4D97-AF65-F5344CB8AC3E}">
        <p14:creationId xmlns:p14="http://schemas.microsoft.com/office/powerpoint/2010/main" val="422482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53752"/>
            <a:ext cx="8839200" cy="753072"/>
          </a:xfrm>
        </p:spPr>
        <p:txBody>
          <a:bodyPr/>
          <a:lstStyle/>
          <a:p>
            <a:r>
              <a:rPr lang="en-US" dirty="0" smtClean="0">
                <a:latin typeface="Calibri" charset="0"/>
                <a:ea typeface="ＭＳ Ｐゴシック" charset="0"/>
              </a:rPr>
              <a:t>Pre</a:t>
            </a:r>
            <a:r>
              <a:rPr lang="en-US" dirty="0">
                <a:latin typeface="Calibri" charset="0"/>
                <a:ea typeface="ＭＳ Ｐゴシック" charset="0"/>
              </a:rPr>
              <a:t>-Alignment </a:t>
            </a:r>
            <a:r>
              <a:rPr lang="en-US" dirty="0" smtClean="0">
                <a:latin typeface="Calibri" charset="0"/>
                <a:ea typeface="ＭＳ Ｐゴシック" charset="0"/>
              </a:rPr>
              <a:t>QC</a:t>
            </a:r>
            <a:endParaRPr lang="en-US" dirty="0">
              <a:latin typeface="Calibri" charset="0"/>
              <a:ea typeface="ＭＳ Ｐゴシック" charset="0"/>
            </a:endParaRPr>
          </a:p>
        </p:txBody>
      </p:sp>
      <p:pic>
        <p:nvPicPr>
          <p:cNvPr id="28674" name="Content Placeholder 3" descr="Screen Shot 2013-06-01 at 9.58.30 PM.png"/>
          <p:cNvPicPr>
            <a:picLocks noGrp="1" noChangeAspect="1"/>
          </p:cNvPicPr>
          <p:nvPr>
            <p:ph idx="1"/>
          </p:nvPr>
        </p:nvPicPr>
        <p:blipFill>
          <a:blip r:embed="rId2">
            <a:extLst>
              <a:ext uri="{28A0092B-C50C-407E-A947-70E740481C1C}">
                <a14:useLocalDpi xmlns:a14="http://schemas.microsoft.com/office/drawing/2010/main" val="0"/>
              </a:ext>
            </a:extLst>
          </a:blip>
          <a:srcRect l="-20132" t="293" r="-20132"/>
          <a:stretch>
            <a:fillRect/>
          </a:stretch>
        </p:blipFill>
        <p:spPr>
          <a:xfrm>
            <a:off x="152400" y="1412875"/>
            <a:ext cx="8839200" cy="4710113"/>
          </a:xfrm>
        </p:spPr>
      </p:pic>
    </p:spTree>
    <p:extLst>
      <p:ext uri="{BB962C8B-B14F-4D97-AF65-F5344CB8AC3E}">
        <p14:creationId xmlns:p14="http://schemas.microsoft.com/office/powerpoint/2010/main" val="83770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of </a:t>
            </a:r>
            <a:r>
              <a:rPr lang="en-US" smtClean="0"/>
              <a:t>module 02</a:t>
            </a:r>
            <a:r>
              <a:rPr lang="en-US" dirty="0" smtClean="0"/>
              <a:t>: Inputs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Key concepts</a:t>
            </a:r>
            <a:r>
              <a:rPr lang="en-US" dirty="0" smtClean="0"/>
              <a:t>: Central </a:t>
            </a:r>
            <a:r>
              <a:rPr lang="en-US" dirty="0"/>
              <a:t>dogma (chromosomes, genes, transcripts, proteins), reference genome assemblies, reference genome versions, FASTA file format, gene/transcript annotation pipelines (</a:t>
            </a:r>
            <a:r>
              <a:rPr lang="en-US" dirty="0" err="1"/>
              <a:t>Refseq</a:t>
            </a:r>
            <a:r>
              <a:rPr lang="en-US" dirty="0"/>
              <a:t>, Ensembl, UCSC, </a:t>
            </a:r>
            <a:r>
              <a:rPr lang="en-US" dirty="0" err="1"/>
              <a:t>Gencode</a:t>
            </a:r>
            <a:r>
              <a:rPr lang="en-US" dirty="0"/>
              <a:t>), GTF file format, sequence data generation, NGS reads, FASTQ file format, raw data QC</a:t>
            </a:r>
            <a:r>
              <a:rPr lang="en-US" dirty="0" smtClean="0"/>
              <a:t>.</a:t>
            </a:r>
          </a:p>
          <a:p>
            <a:endParaRPr lang="en-US" dirty="0"/>
          </a:p>
          <a:p>
            <a:r>
              <a:rPr lang="en-US" dirty="0" smtClean="0"/>
              <a:t>Obtain </a:t>
            </a:r>
            <a:r>
              <a:rPr lang="en-US" dirty="0"/>
              <a:t>reference genome and annotation files and understand the standard formats used to represent them</a:t>
            </a:r>
          </a:p>
          <a:p>
            <a:r>
              <a:rPr lang="en-US" dirty="0"/>
              <a:t>Index large files for more efficient access/analysis</a:t>
            </a:r>
          </a:p>
          <a:p>
            <a:r>
              <a:rPr lang="en-US" dirty="0"/>
              <a:t>Download and explore raw data files</a:t>
            </a:r>
          </a:p>
          <a:p>
            <a:r>
              <a:rPr lang="en-US" dirty="0"/>
              <a:t>Review experimental details for a proof-of-principle personalized genomics exercise</a:t>
            </a:r>
          </a:p>
          <a:p>
            <a:r>
              <a:rPr lang="en-US" dirty="0"/>
              <a:t>Perform a raw data quality assessment and discuss any data quality issues that are observed. What are their implications for interpretation of the results</a:t>
            </a:r>
            <a:r>
              <a:rPr lang="en-US" dirty="0" smtClean="0"/>
              <a:t>?</a:t>
            </a:r>
            <a:endParaRPr lang="en-US" dirty="0"/>
          </a:p>
        </p:txBody>
      </p:sp>
    </p:spTree>
    <p:extLst>
      <p:ext uri="{BB962C8B-B14F-4D97-AF65-F5344CB8AC3E}">
        <p14:creationId xmlns:p14="http://schemas.microsoft.com/office/powerpoint/2010/main" val="4265107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Cancer genomics data has exploded with rapid advances in sequencing technologies</a:t>
            </a:r>
            <a:endParaRPr lang="en-US" sz="2600" dirty="0"/>
          </a:p>
        </p:txBody>
      </p:sp>
      <p:pic>
        <p:nvPicPr>
          <p:cNvPr id="8" name="Picture 75" descr="nrgast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14401"/>
            <a:ext cx="6172200" cy="55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03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Genomes and transcriptomes</a:t>
            </a:r>
            <a:endParaRPr lang="en-US" dirty="0"/>
          </a:p>
        </p:txBody>
      </p:sp>
      <p:pic>
        <p:nvPicPr>
          <p:cNvPr id="7" name="Content Placeholder 6" descr="brief_genomics.jpg"/>
          <p:cNvPicPr>
            <a:picLocks noGrp="1" noChangeAspect="1"/>
          </p:cNvPicPr>
          <p:nvPr>
            <p:ph sz="half" idx="1"/>
          </p:nvPr>
        </p:nvPicPr>
        <p:blipFill>
          <a:blip r:embed="rId2">
            <a:extLst>
              <a:ext uri="{28A0092B-C50C-407E-A947-70E740481C1C}">
                <a14:useLocalDpi xmlns:a14="http://schemas.microsoft.com/office/drawing/2010/main" val="0"/>
              </a:ext>
            </a:extLst>
          </a:blip>
          <a:srcRect t="-10985" b="-10985"/>
          <a:stretch>
            <a:fillRect/>
          </a:stretch>
        </p:blipFill>
        <p:spPr/>
      </p:pic>
      <p:pic>
        <p:nvPicPr>
          <p:cNvPr id="8" name="Content Placeholder 7" descr="transcriptome.jpg"/>
          <p:cNvPicPr>
            <a:picLocks noGrp="1" noChangeAspect="1"/>
          </p:cNvPicPr>
          <p:nvPr>
            <p:ph sz="half" idx="2"/>
          </p:nvPr>
        </p:nvPicPr>
        <p:blipFill>
          <a:blip r:embed="rId3">
            <a:extLst>
              <a:ext uri="{28A0092B-C50C-407E-A947-70E740481C1C}">
                <a14:useLocalDpi xmlns:a14="http://schemas.microsoft.com/office/drawing/2010/main" val="0"/>
              </a:ext>
            </a:extLst>
          </a:blip>
          <a:srcRect t="-10732" b="-10732"/>
          <a:stretch>
            <a:fillRect/>
          </a:stretch>
        </p:blipFill>
        <p:spPr/>
      </p:pic>
    </p:spTree>
    <p:extLst>
      <p:ext uri="{BB962C8B-B14F-4D97-AF65-F5344CB8AC3E}">
        <p14:creationId xmlns:p14="http://schemas.microsoft.com/office/powerpoint/2010/main" val="29769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Central Dogma</a:t>
            </a:r>
            <a:endParaRPr lang="en-US" dirty="0"/>
          </a:p>
        </p:txBody>
      </p:sp>
      <p:pic>
        <p:nvPicPr>
          <p:cNvPr id="4" name="Picture 3" descr="Figure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719" y="889000"/>
            <a:ext cx="4725083" cy="5908334"/>
          </a:xfrm>
          <a:prstGeom prst="rect">
            <a:avLst/>
          </a:prstGeom>
        </p:spPr>
      </p:pic>
    </p:spTree>
    <p:extLst>
      <p:ext uri="{BB962C8B-B14F-4D97-AF65-F5344CB8AC3E}">
        <p14:creationId xmlns:p14="http://schemas.microsoft.com/office/powerpoint/2010/main" val="6986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chromosomes (karyotype)</a:t>
            </a:r>
            <a:endParaRPr lang="en-US" dirty="0"/>
          </a:p>
        </p:txBody>
      </p:sp>
      <p:pic>
        <p:nvPicPr>
          <p:cNvPr id="4" name="Picture 3" descr="Karyotyp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02" y="1060825"/>
            <a:ext cx="4924044" cy="5298948"/>
          </a:xfrm>
          <a:prstGeom prst="rect">
            <a:avLst/>
          </a:prstGeom>
        </p:spPr>
      </p:pic>
    </p:spTree>
    <p:extLst>
      <p:ext uri="{BB962C8B-B14F-4D97-AF65-F5344CB8AC3E}">
        <p14:creationId xmlns:p14="http://schemas.microsoft.com/office/powerpoint/2010/main" val="281729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26988"/>
            <a:ext cx="8839200" cy="848753"/>
          </a:xfrm>
        </p:spPr>
        <p:txBody>
          <a:bodyPr/>
          <a:lstStyle/>
          <a:p>
            <a:pPr eaLnBrk="1" hangingPunct="1"/>
            <a:r>
              <a:rPr lang="en-US" altLang="ko-KR" dirty="0" smtClean="0">
                <a:latin typeface="Calibri" charset="0"/>
                <a:ea typeface="ＭＳ Ｐゴシック" charset="0"/>
                <a:cs typeface="ＭＳ Ｐゴシック" charset="0"/>
              </a:rPr>
              <a:t>Our reference genome</a:t>
            </a:r>
            <a:endParaRPr lang="en-US" altLang="ko-KR" dirty="0">
              <a:latin typeface="Calibri" charset="0"/>
              <a:ea typeface="ＭＳ Ｐゴシック" charset="0"/>
              <a:cs typeface="ＭＳ Ｐゴシック" charset="0"/>
            </a:endParaRPr>
          </a:p>
        </p:txBody>
      </p:sp>
      <p:sp>
        <p:nvSpPr>
          <p:cNvPr id="19458" name="Content Placeholder 6"/>
          <p:cNvSpPr>
            <a:spLocks noGrp="1"/>
          </p:cNvSpPr>
          <p:nvPr>
            <p:ph idx="1"/>
          </p:nvPr>
        </p:nvSpPr>
        <p:spPr>
          <a:xfrm>
            <a:off x="152400" y="1268413"/>
            <a:ext cx="8839200" cy="4897437"/>
          </a:xfrm>
        </p:spPr>
        <p:txBody>
          <a:bodyPr/>
          <a:lstStyle/>
          <a:p>
            <a:r>
              <a:rPr lang="en-US" dirty="0">
                <a:latin typeface="Calibri" charset="0"/>
                <a:ea typeface="ＭＳ Ｐゴシック" charset="0"/>
              </a:rPr>
              <a:t>All reference files </a:t>
            </a:r>
            <a:r>
              <a:rPr lang="en-US" dirty="0" smtClean="0">
                <a:latin typeface="Calibri" charset="0"/>
                <a:ea typeface="ＭＳ Ｐゴシック" charset="0"/>
              </a:rPr>
              <a:t>were obtained </a:t>
            </a:r>
            <a:r>
              <a:rPr lang="en-US" dirty="0">
                <a:latin typeface="Calibri" charset="0"/>
                <a:ea typeface="ＭＳ Ｐゴシック" charset="0"/>
              </a:rPr>
              <a:t>from </a:t>
            </a:r>
            <a:r>
              <a:rPr lang="en-US" dirty="0" smtClean="0">
                <a:latin typeface="Calibri" charset="0"/>
                <a:ea typeface="ＭＳ Ｐゴシック" charset="0"/>
              </a:rPr>
              <a:t>the 1000 genomes project</a:t>
            </a:r>
          </a:p>
          <a:p>
            <a:pPr lvl="1"/>
            <a:r>
              <a:rPr lang="en-US" dirty="0" smtClean="0">
                <a:latin typeface="Calibri" charset="0"/>
                <a:ea typeface="ＭＳ Ｐゴシック" charset="0"/>
              </a:rPr>
              <a:t>The GRCh38 build </a:t>
            </a:r>
            <a:r>
              <a:rPr lang="en-US" dirty="0">
                <a:latin typeface="Calibri" charset="0"/>
                <a:ea typeface="ＭＳ Ｐゴシック" charset="0"/>
              </a:rPr>
              <a:t>of the human genome is </a:t>
            </a:r>
            <a:r>
              <a:rPr lang="en-US" dirty="0" smtClean="0">
                <a:latin typeface="Calibri" charset="0"/>
                <a:ea typeface="ＭＳ Ｐゴシック" charset="0"/>
              </a:rPr>
              <a:t>used</a:t>
            </a:r>
          </a:p>
          <a:p>
            <a:pPr lvl="1"/>
            <a:r>
              <a:rPr lang="en-US" dirty="0" smtClean="0">
                <a:latin typeface="Calibri" charset="0"/>
                <a:ea typeface="ＭＳ Ｐゴシック" charset="0"/>
              </a:rPr>
              <a:t>This is the latest version of the human reference</a:t>
            </a:r>
            <a:endParaRPr lang="en-US" dirty="0">
              <a:latin typeface="Calibri" charset="0"/>
              <a:ea typeface="ＭＳ Ｐゴシック" charset="0"/>
            </a:endParaRPr>
          </a:p>
          <a:p>
            <a:r>
              <a:rPr lang="en-US" dirty="0">
                <a:latin typeface="Calibri" charset="0"/>
                <a:ea typeface="ＭＳ Ｐゴシック" charset="0"/>
              </a:rPr>
              <a:t>For the </a:t>
            </a:r>
            <a:r>
              <a:rPr lang="en-US" dirty="0" smtClean="0">
                <a:latin typeface="Calibri" charset="0"/>
                <a:ea typeface="ＭＳ Ｐゴシック" charset="0"/>
              </a:rPr>
              <a:t>tutorial, two chromosomes are used (</a:t>
            </a:r>
            <a:r>
              <a:rPr lang="en-US" dirty="0" err="1" smtClean="0">
                <a:latin typeface="Calibri" charset="0"/>
                <a:ea typeface="ＭＳ Ｐゴシック" charset="0"/>
              </a:rPr>
              <a:t>chr.</a:t>
            </a:r>
            <a:r>
              <a:rPr lang="en-US" dirty="0" smtClean="0">
                <a:latin typeface="Calibri" charset="0"/>
                <a:ea typeface="ＭＳ Ｐゴシック" charset="0"/>
              </a:rPr>
              <a:t> 6 and </a:t>
            </a:r>
            <a:r>
              <a:rPr lang="en-US" dirty="0" err="1" smtClean="0">
                <a:latin typeface="Calibri" charset="0"/>
                <a:ea typeface="ＭＳ Ｐゴシック" charset="0"/>
              </a:rPr>
              <a:t>chr.</a:t>
            </a:r>
            <a:r>
              <a:rPr lang="en-US" dirty="0" smtClean="0">
                <a:latin typeface="Calibri" charset="0"/>
                <a:ea typeface="ＭＳ Ｐゴシック" charset="0"/>
              </a:rPr>
              <a:t> 17)</a:t>
            </a:r>
            <a:endParaRPr lang="en-US" dirty="0">
              <a:latin typeface="Calibri" charset="0"/>
              <a:ea typeface="ＭＳ Ｐゴシック" charset="0"/>
            </a:endParaRPr>
          </a:p>
          <a:p>
            <a:pPr lvl="1"/>
            <a:r>
              <a:rPr lang="en-US" dirty="0">
                <a:latin typeface="Calibri" charset="0"/>
                <a:ea typeface="ＭＳ Ｐゴシック" charset="0"/>
              </a:rPr>
              <a:t>The reason for this is to reduce run time for the tutorial</a:t>
            </a:r>
          </a:p>
          <a:p>
            <a:pPr lvl="1"/>
            <a:r>
              <a:rPr lang="en-US" dirty="0" smtClean="0">
                <a:latin typeface="Calibri" charset="0"/>
                <a:ea typeface="ＭＳ Ｐゴシック" charset="0"/>
              </a:rPr>
              <a:t>Performing this analysis on the complete genome reference would require only minor modification of the commands</a:t>
            </a:r>
          </a:p>
          <a:p>
            <a:pPr lvl="2"/>
            <a:r>
              <a:rPr lang="en-US" dirty="0" smtClean="0">
                <a:latin typeface="Calibri" charset="0"/>
                <a:ea typeface="ＭＳ Ｐゴシック" charset="0"/>
              </a:rPr>
              <a:t>Would also require more storage, compute resources, and time</a:t>
            </a:r>
            <a:endParaRPr lang="en-US" dirty="0">
              <a:latin typeface="Calibri" charset="0"/>
              <a:ea typeface="ＭＳ Ｐゴシック" charset="0"/>
            </a:endParaRPr>
          </a:p>
        </p:txBody>
      </p:sp>
    </p:spTree>
    <p:extLst>
      <p:ext uri="{BB962C8B-B14F-4D97-AF65-F5344CB8AC3E}">
        <p14:creationId xmlns:p14="http://schemas.microsoft.com/office/powerpoint/2010/main" val="3770253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genome assemblies/versions/builds</a:t>
            </a:r>
            <a:endParaRPr lang="en-US" dirty="0"/>
          </a:p>
        </p:txBody>
      </p:sp>
      <p:sp>
        <p:nvSpPr>
          <p:cNvPr id="3" name="Content Placeholder 2"/>
          <p:cNvSpPr>
            <a:spLocks noGrp="1"/>
          </p:cNvSpPr>
          <p:nvPr>
            <p:ph idx="1"/>
          </p:nvPr>
        </p:nvSpPr>
        <p:spPr/>
        <p:txBody>
          <a:bodyPr/>
          <a:lstStyle/>
          <a:p>
            <a:r>
              <a:rPr lang="en-US" dirty="0" smtClean="0"/>
              <a:t>NOTE!: Probably ~50% of all bioinformatics results problems where something unexpected is happening involve genome coordinate build incompatibility</a:t>
            </a:r>
          </a:p>
          <a:p>
            <a:pPr lvl="1"/>
            <a:r>
              <a:rPr lang="en-US" dirty="0" smtClean="0"/>
              <a:t>e.g. reads were aligned to build 37 but you are using transcript annotations based on build 38 coordinates</a:t>
            </a:r>
          </a:p>
          <a:p>
            <a:r>
              <a:rPr lang="en-US" dirty="0" smtClean="0"/>
              <a:t>Learn to use ‘lift-over’ tools</a:t>
            </a:r>
          </a:p>
          <a:p>
            <a:pPr lvl="1"/>
            <a:r>
              <a:rPr lang="en-US" dirty="0">
                <a:hlinkClick r:id="rId2"/>
              </a:rPr>
              <a:t>https://www.biostars.org/p/65558</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3066961942"/>
      </p:ext>
    </p:extLst>
  </p:cSld>
  <p:clrMapOvr>
    <a:masterClrMapping/>
  </p:clrMapOvr>
</p:sld>
</file>

<file path=ppt/theme/theme1.xml><?xml version="1.0" encoding="utf-8"?>
<a:theme xmlns:a="http://schemas.openxmlformats.org/drawingml/2006/main" name="MGI_PPT_template_4-3_v1b">
  <a:themeElements>
    <a:clrScheme name="Genome Institute">
      <a:dk1>
        <a:srgbClr val="26261E"/>
      </a:dk1>
      <a:lt1>
        <a:sysClr val="window" lastClr="FFFFFF"/>
      </a:lt1>
      <a:dk2>
        <a:srgbClr val="2A3D13"/>
      </a:dk2>
      <a:lt2>
        <a:srgbClr val="F8FFEE"/>
      </a:lt2>
      <a:accent1>
        <a:srgbClr val="3F8FAB"/>
      </a:accent1>
      <a:accent2>
        <a:srgbClr val="910010"/>
      </a:accent2>
      <a:accent3>
        <a:srgbClr val="7CBE30"/>
      </a:accent3>
      <a:accent4>
        <a:srgbClr val="3C1052"/>
      </a:accent4>
      <a:accent5>
        <a:srgbClr val="53BFE4"/>
      </a:accent5>
      <a:accent6>
        <a:srgbClr val="B63712"/>
      </a:accent6>
      <a:hlink>
        <a:srgbClr val="5148EB"/>
      </a:hlink>
      <a:folHlink>
        <a:srgbClr val="6B1C6D"/>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MGI_4-3_ratio_v1a" id="{9A0171FA-20F4-F840-B1C8-29D686AB0540}" vid="{60506783-C923-7847-B1CA-7C860CC95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MGI_PPT_template_4-3_v1b.potx</Template>
  <TotalTime>1324</TotalTime>
  <Words>1502</Words>
  <Application>Microsoft Macintosh PowerPoint</Application>
  <PresentationFormat>On-screen Show (4:3)</PresentationFormat>
  <Paragraphs>192</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MGI_PPT_template_4-3_v1b</vt:lpstr>
      <vt:lpstr>PMBIO Module 02   Inputs. References, Annotations, and Raw Data</vt:lpstr>
      <vt:lpstr>PowerPoint Presentation</vt:lpstr>
      <vt:lpstr>Learning objectives of module 02: Inputs</vt:lpstr>
      <vt:lpstr>Cancer genomics data has exploded with rapid advances in sequencing technologies</vt:lpstr>
      <vt:lpstr>Genomes and transcriptomes</vt:lpstr>
      <vt:lpstr>The Central Dogma</vt:lpstr>
      <vt:lpstr>Human chromosomes (karyotype)</vt:lpstr>
      <vt:lpstr>Our reference genome</vt:lpstr>
      <vt:lpstr>Reference genome assemblies/versions/builds</vt:lpstr>
      <vt:lpstr>1- versus 0-based coordinates</vt:lpstr>
      <vt:lpstr>Common sources of confusion</vt:lpstr>
      <vt:lpstr>0-based vs 1-based method to indicate a single nucleotide or variant</vt:lpstr>
      <vt:lpstr>Common genomic data file formats</vt:lpstr>
      <vt:lpstr>FASTA file format example</vt:lpstr>
      <vt:lpstr>Raw data</vt:lpstr>
      <vt:lpstr>FASTQ file format example</vt:lpstr>
      <vt:lpstr>Phred scores and ASCII glyphs</vt:lpstr>
      <vt:lpstr>Known transcript annotations</vt:lpstr>
      <vt:lpstr>GTF file format example</vt:lpstr>
      <vt:lpstr>Indexing reference genomes</vt:lpstr>
      <vt:lpstr>Pre-Alignment QC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Malachi Griffith</cp:lastModifiedBy>
  <cp:revision>117</cp:revision>
  <dcterms:created xsi:type="dcterms:W3CDTF">2015-05-07T20:45:54Z</dcterms:created>
  <dcterms:modified xsi:type="dcterms:W3CDTF">2018-10-27T19:23:54Z</dcterms:modified>
</cp:coreProperties>
</file>