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00" d="100"/>
          <a:sy n="100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Module 03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Align. </a:t>
            </a:r>
            <a:r>
              <a:rPr lang="en-US" b="0" dirty="0" smtClean="0"/>
              <a:t>Alignment algorithms, visualization, and QC 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" y="-100013"/>
            <a:ext cx="8915400" cy="11430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charset="0"/>
                <a:ea typeface="ＭＳ Ｐゴシック" charset="0"/>
              </a:rPr>
              <a:t>CIGAR strings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similarly describe the entire alignment in as few characters as possible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46601"/>
            <a:ext cx="8077200" cy="19685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41" y="1257302"/>
            <a:ext cx="615672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64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browsers - Ensembl</a:t>
            </a:r>
            <a:endParaRPr lang="en-US" dirty="0"/>
          </a:p>
        </p:txBody>
      </p:sp>
      <p:pic>
        <p:nvPicPr>
          <p:cNvPr id="4" name="Content Placeholder 3" descr="Ensemb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14" r="-17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566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browsers - UCSC</a:t>
            </a:r>
            <a:endParaRPr lang="en-US" dirty="0"/>
          </a:p>
        </p:txBody>
      </p:sp>
      <p:pic>
        <p:nvPicPr>
          <p:cNvPr id="5" name="Content Placeholder 4" descr="UCS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34" r="-9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892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browsers - IGV</a:t>
            </a:r>
            <a:endParaRPr lang="en-US" dirty="0"/>
          </a:p>
        </p:txBody>
      </p:sp>
      <p:pic>
        <p:nvPicPr>
          <p:cNvPr id="4" name="Content Placeholder 3" descr="IG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53" b="-13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813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QC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</a:t>
            </a:r>
            <a:r>
              <a:rPr lang="en-US" smtClean="0"/>
              <a:t>module 03</a:t>
            </a:r>
            <a:r>
              <a:rPr lang="en-US" dirty="0" smtClean="0"/>
              <a:t>: 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Sequence </a:t>
            </a:r>
            <a:r>
              <a:rPr lang="en-US" dirty="0"/>
              <a:t>alignment algorithms, BAM files, genome viewers, alignment quality </a:t>
            </a:r>
            <a:r>
              <a:rPr lang="en-US" dirty="0" smtClean="0"/>
              <a:t>assessment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Compare and contrast DNA vs. RNA sequence alignment strategies</a:t>
            </a:r>
          </a:p>
          <a:p>
            <a:r>
              <a:rPr lang="en-US" dirty="0"/>
              <a:t>Perform alignment of sequence data using a few popular alignment algorithms</a:t>
            </a:r>
          </a:p>
          <a:p>
            <a:r>
              <a:rPr lang="en-US" dirty="0"/>
              <a:t>Explore the BAM file format and learn approaches for summarizing, filtering, and otherwise manipulating BAM files</a:t>
            </a:r>
          </a:p>
          <a:p>
            <a:r>
              <a:rPr lang="en-US" dirty="0"/>
              <a:t>Learn to use a genome viewer</a:t>
            </a:r>
          </a:p>
          <a:p>
            <a:r>
              <a:rPr lang="en-US" dirty="0"/>
              <a:t>Perform a quality assessment using the aligned data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algorithms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28600" y="-26987"/>
            <a:ext cx="8686800" cy="9159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SAM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BAM/CRAM files represent sequence alignments 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116013"/>
            <a:ext cx="8229600" cy="55641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ea typeface="ＭＳ Ｐゴシック" charset="0"/>
                <a:hlinkClick r:id="rId2"/>
              </a:rPr>
              <a:t>pdf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BAM/CRAM are compressed versions of SAM. 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BAM compressed using lossless BGZF format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CRAM compressed further using knowledge of reference. May or may not be lossless</a:t>
            </a:r>
          </a:p>
          <a:p>
            <a:pPr>
              <a:defRPr/>
            </a:pPr>
            <a:r>
              <a:rPr lang="en-US" dirty="0" smtClean="0"/>
              <a:t>BAM/CRAM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</a:t>
            </a:r>
            <a:r>
              <a:rPr lang="en-US" dirty="0" smtClean="0"/>
              <a:t>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8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71348" y="-26987"/>
            <a:ext cx="8391652" cy="8143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BAM file is divided in header and alignment sections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71348" y="3206749"/>
            <a:ext cx="7788844" cy="3473451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1" y="1295401"/>
            <a:ext cx="7788839" cy="15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982721" y="926069"/>
            <a:ext cx="4073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865506" y="2852739"/>
            <a:ext cx="5402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315566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7"/>
            <a:ext cx="8915400" cy="9159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libri" charset="0"/>
                <a:ea typeface="ＭＳ Ｐゴシック" charset="0"/>
              </a:rPr>
              <a:t>BAM </a:t>
            </a:r>
            <a:r>
              <a:rPr lang="en-US" sz="2000" dirty="0">
                <a:latin typeface="Calibri" charset="0"/>
                <a:ea typeface="ＭＳ Ｐゴシック" charset="0"/>
              </a:rPr>
              <a:t>header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section provides general information about alignment strategy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8413"/>
            <a:ext cx="8458200" cy="51069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7"/>
            <a:ext cx="8763000" cy="8143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BAM </a:t>
            </a:r>
            <a:r>
              <a:rPr lang="en-US" dirty="0">
                <a:latin typeface="Calibri" charset="0"/>
                <a:ea typeface="ＭＳ Ｐゴシック" charset="0"/>
              </a:rPr>
              <a:t>alignment </a:t>
            </a:r>
            <a:r>
              <a:rPr lang="en-US" dirty="0" smtClean="0">
                <a:latin typeface="Calibri" charset="0"/>
                <a:ea typeface="ＭＳ Ｐゴシック" charset="0"/>
              </a:rPr>
              <a:t>section provides details for each read alignment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610600" cy="2844800"/>
          </a:xfrm>
        </p:spPr>
        <p:txBody>
          <a:bodyPr>
            <a:noAutofit/>
          </a:bodyPr>
          <a:lstStyle/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QNAME  e.g.  HWI</a:t>
            </a:r>
            <a:r>
              <a:rPr lang="en-US" sz="900" dirty="0">
                <a:latin typeface="Courier New"/>
                <a:cs typeface="Courier New"/>
              </a:rPr>
              <a:t>-ST495_129147882:1:2302:10269:</a:t>
            </a:r>
            <a:r>
              <a:rPr lang="en-US" sz="900" dirty="0" smtClean="0">
                <a:latin typeface="Courier New"/>
                <a:cs typeface="Courier New"/>
              </a:rPr>
              <a:t>12362 (QNAME)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FLAG   e.g.  99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RNAME  e.g.  1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POS    e.g.  11623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MAPQ   e.g.  3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CIGAR  e.g.  100M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RNEXT  e.g.  = 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PNEXT  e.g.  11740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TLEN   e.g.  217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385763" indent="-385763">
              <a:buFont typeface="Wingdings" charset="2"/>
              <a:buAutoNum type="arabicPlain"/>
              <a:defRPr/>
            </a:pPr>
            <a:r>
              <a:rPr lang="en-US" sz="900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sz="900" dirty="0">
                <a:latin typeface="Courier New"/>
                <a:cs typeface="Courier New"/>
              </a:rPr>
              <a:t>@</a:t>
            </a:r>
            <a:r>
              <a:rPr lang="en-US" sz="900" dirty="0" smtClean="0">
                <a:latin typeface="Courier New"/>
                <a:cs typeface="Courier New"/>
              </a:rPr>
              <a:t>ACDD</a:t>
            </a:r>
            <a:endParaRPr lang="en-US" sz="900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1063625"/>
            <a:ext cx="6128147" cy="271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1601392" y="1541463"/>
            <a:ext cx="108347" cy="14446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" name="5-Point Star 5"/>
          <p:cNvSpPr/>
          <p:nvPr/>
        </p:nvSpPr>
        <p:spPr>
          <a:xfrm>
            <a:off x="1601392" y="2406651"/>
            <a:ext cx="108347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7213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76200" y="-26987"/>
            <a:ext cx="8991600" cy="8143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BAM </a:t>
            </a:r>
            <a:r>
              <a:rPr lang="en-US" sz="2400" dirty="0">
                <a:latin typeface="Calibri" charset="0"/>
                <a:ea typeface="ＭＳ Ｐゴシック" charset="0"/>
              </a:rPr>
              <a:t>flags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describe several alignment properties in a single number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52514"/>
            <a:ext cx="66294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12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1 to 2048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331120" y="6131643"/>
            <a:ext cx="6318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8" y="2921369"/>
            <a:ext cx="5913276" cy="3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1329</TotalTime>
  <Words>806</Words>
  <Application>Microsoft Macintosh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MGI_PPT_template_4-3_v1b</vt:lpstr>
      <vt:lpstr>PMBIO Module 03   Align. Alignment algorithms, visualization, and QC </vt:lpstr>
      <vt:lpstr>PowerPoint Presentation</vt:lpstr>
      <vt:lpstr>Learning objectives of module 03: Align</vt:lpstr>
      <vt:lpstr>Alignment algorithms…</vt:lpstr>
      <vt:lpstr>SAM/BAM/CRAM files represent sequence alignments </vt:lpstr>
      <vt:lpstr>A BAM file is divided in header and alignment sections</vt:lpstr>
      <vt:lpstr>BAM header section provides general information about alignment strategy</vt:lpstr>
      <vt:lpstr>BAM alignment section provides details for each read alignment</vt:lpstr>
      <vt:lpstr>BAM flags describe several alignment properties in a single number</vt:lpstr>
      <vt:lpstr>CIGAR strings similarly describe the entire alignment in as few characters as possible</vt:lpstr>
      <vt:lpstr>Genome browsers - Ensembl</vt:lpstr>
      <vt:lpstr>Genome browsers - UCSC</vt:lpstr>
      <vt:lpstr>Genome browsers - IGV</vt:lpstr>
      <vt:lpstr>Alignment QC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125</cp:revision>
  <dcterms:created xsi:type="dcterms:W3CDTF">2015-05-07T20:45:54Z</dcterms:created>
  <dcterms:modified xsi:type="dcterms:W3CDTF">2018-10-27T00:06:17Z</dcterms:modified>
</cp:coreProperties>
</file>