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557"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8FC37-12A5-4AAF-851F-14E087717A36}" type="datetimeFigureOut">
              <a:rPr lang="zh-CN" altLang="en-US" smtClean="0"/>
              <a:t>2019/3/3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200EA-305F-45AD-9DDA-52648ED6C3C7}" type="slidenum">
              <a:rPr lang="zh-CN" altLang="en-US" smtClean="0"/>
              <a:t>‹#›</a:t>
            </a:fld>
            <a:endParaRPr lang="zh-CN" altLang="en-US"/>
          </a:p>
        </p:txBody>
      </p:sp>
    </p:spTree>
    <p:extLst>
      <p:ext uri="{BB962C8B-B14F-4D97-AF65-F5344CB8AC3E}">
        <p14:creationId xmlns:p14="http://schemas.microsoft.com/office/powerpoint/2010/main" val="25408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就目前的现状来说，若在近几十年内爆发生态危机，</a:t>
            </a:r>
            <a:r>
              <a:rPr lang="zh-CN" altLang="en-US" dirty="0" smtClean="0"/>
              <a:t>以如今的科技水平，</a:t>
            </a:r>
            <a:r>
              <a:rPr lang="zh-CN" altLang="en-US" dirty="0" smtClean="0"/>
              <a:t>人类在如此短时间之内难以找到合适的宜居星系。</a:t>
            </a:r>
            <a:endParaRPr lang="en-US" altLang="zh-CN" dirty="0" smtClean="0"/>
          </a:p>
          <a:p>
            <a:r>
              <a:rPr lang="en-US" altLang="zh-CN" dirty="0" smtClean="0"/>
              <a:t>2.</a:t>
            </a:r>
            <a:r>
              <a:rPr lang="zh-CN" altLang="en-US" dirty="0" smtClean="0"/>
              <a:t>倘若人类在发生生态危机之前找到其他可移居星系，又可以分成两种子情况讨论：</a:t>
            </a:r>
            <a:endParaRPr lang="en-US" altLang="zh-CN" dirty="0" smtClean="0"/>
          </a:p>
          <a:p>
            <a:r>
              <a:rPr lang="en-US" altLang="zh-CN" dirty="0" smtClean="0"/>
              <a:t> 	2.1</a:t>
            </a:r>
            <a:r>
              <a:rPr lang="zh-CN" altLang="en-US" dirty="0" smtClean="0"/>
              <a:t>发现新星球后多年地球才爆发生态危机。此时此星球上人们生活方式应已于地球一致。地球上人们的行为方式使得地球发生了生态危机，难道这种方式不会</a:t>
            </a:r>
            <a:r>
              <a:rPr lang="en-US" altLang="zh-CN" dirty="0" smtClean="0"/>
              <a:t>	</a:t>
            </a:r>
            <a:r>
              <a:rPr lang="zh-CN" altLang="en-US" dirty="0" smtClean="0"/>
              <a:t>对新家园产生同样的效果吗？ 换句话说，因人类这一其中介质，新星球与地球已是唇齿相依，福祸相依了。</a:t>
            </a:r>
            <a:endParaRPr lang="en-US" altLang="zh-CN" dirty="0" smtClean="0"/>
          </a:p>
          <a:p>
            <a:r>
              <a:rPr lang="en-US" altLang="zh-CN" dirty="0" smtClean="0"/>
              <a:t>	</a:t>
            </a:r>
          </a:p>
          <a:p>
            <a:r>
              <a:rPr lang="en-US" altLang="zh-CN" dirty="0" smtClean="0"/>
              <a:t>	2.2</a:t>
            </a:r>
            <a:r>
              <a:rPr lang="zh-CN" altLang="en-US" dirty="0" smtClean="0"/>
              <a:t>若发现新星球距地球上发生生态危机之间的时间不足以人类将地球上的生活行为方式同步到新星球上，当生态危机发生之后，人类或许可以到新星球上暂避</a:t>
            </a:r>
            <a:r>
              <a:rPr lang="en-US" altLang="zh-CN" dirty="0" smtClean="0"/>
              <a:t>	</a:t>
            </a:r>
            <a:r>
              <a:rPr lang="zh-CN" altLang="en-US" dirty="0" smtClean="0"/>
              <a:t>一下，但是若不改变人类破坏式的发展方式，地球生态危机的结果便是新星球的明天。</a:t>
            </a:r>
            <a:endParaRPr lang="en-US" altLang="zh-CN" dirty="0" smtClean="0"/>
          </a:p>
          <a:p>
            <a:endParaRPr lang="en-US" altLang="zh-CN" dirty="0" smtClean="0"/>
          </a:p>
          <a:p>
            <a:r>
              <a:rPr lang="en-US" altLang="zh-CN" dirty="0" smtClean="0"/>
              <a:t>	</a:t>
            </a:r>
            <a:r>
              <a:rPr lang="zh-CN" altLang="en-US" dirty="0" smtClean="0"/>
              <a:t>“流浪地球”方式同理，即便人类花费了极大代价使地球到了新的适宜的星系位置，可是生态危机依然存在。</a:t>
            </a:r>
            <a:endParaRPr lang="en-US" altLang="zh-CN"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两种方式不可避免地都要牺牲很多的人，代价是否太大？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流浪地球</a:t>
            </a:r>
            <a:r>
              <a:rPr lang="en-US" altLang="zh-CN" dirty="0" smtClean="0"/>
              <a:t>》</a:t>
            </a:r>
            <a:r>
              <a:rPr lang="zh-CN" altLang="en-US" dirty="0" smtClean="0"/>
              <a:t>虽是影片但情节合理，其中只有三十亿人得以进入地下城，其余人皆死亡。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移居其他星球过程中又会有多少人得不到移居机会而死去？</a:t>
            </a:r>
          </a:p>
        </p:txBody>
      </p:sp>
      <p:sp>
        <p:nvSpPr>
          <p:cNvPr id="4" name="灯片编号占位符 3"/>
          <p:cNvSpPr>
            <a:spLocks noGrp="1"/>
          </p:cNvSpPr>
          <p:nvPr>
            <p:ph type="sldNum" sz="quarter" idx="10"/>
          </p:nvPr>
        </p:nvSpPr>
        <p:spPr/>
        <p:txBody>
          <a:bodyPr/>
          <a:lstStyle/>
          <a:p>
            <a:fld id="{F09200EA-305F-45AD-9DDA-52648ED6C3C7}" type="slidenum">
              <a:rPr lang="zh-CN" altLang="en-US" smtClean="0"/>
              <a:t>3</a:t>
            </a:fld>
            <a:endParaRPr lang="zh-CN" altLang="en-US"/>
          </a:p>
        </p:txBody>
      </p:sp>
    </p:spTree>
    <p:extLst>
      <p:ext uri="{BB962C8B-B14F-4D97-AF65-F5344CB8AC3E}">
        <p14:creationId xmlns:p14="http://schemas.microsoft.com/office/powerpoint/2010/main" val="381178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与太阳距离恰好适中，保证温度不冷不热，使液态水存在成为可能。</a:t>
            </a:r>
            <a:endParaRPr lang="en-US" altLang="zh-CN" dirty="0" smtClean="0"/>
          </a:p>
          <a:p>
            <a:r>
              <a:rPr lang="en-US" altLang="zh-CN" dirty="0" smtClean="0"/>
              <a:t>2.</a:t>
            </a:r>
            <a:r>
              <a:rPr lang="zh-CN" altLang="en-US" dirty="0" smtClean="0"/>
              <a:t>岩石星球，大小恰好能抓住气体分子形成大气层。</a:t>
            </a:r>
            <a:endParaRPr lang="en-US" altLang="zh-CN" dirty="0" smtClean="0"/>
          </a:p>
          <a:p>
            <a:r>
              <a:rPr lang="en-US" altLang="zh-CN" dirty="0" smtClean="0"/>
              <a:t>3.</a:t>
            </a:r>
            <a:r>
              <a:rPr lang="zh-CN" altLang="en-US" dirty="0" smtClean="0"/>
              <a:t>存在水。</a:t>
            </a:r>
            <a:endParaRPr lang="zh-CN" altLang="en-US" dirty="0"/>
          </a:p>
        </p:txBody>
      </p:sp>
      <p:sp>
        <p:nvSpPr>
          <p:cNvPr id="4" name="灯片编号占位符 3"/>
          <p:cNvSpPr>
            <a:spLocks noGrp="1"/>
          </p:cNvSpPr>
          <p:nvPr>
            <p:ph type="sldNum" sz="quarter" idx="10"/>
          </p:nvPr>
        </p:nvSpPr>
        <p:spPr/>
        <p:txBody>
          <a:bodyPr/>
          <a:lstStyle/>
          <a:p>
            <a:fld id="{F09200EA-305F-45AD-9DDA-52648ED6C3C7}" type="slidenum">
              <a:rPr lang="zh-CN" altLang="en-US" smtClean="0"/>
              <a:t>4</a:t>
            </a:fld>
            <a:endParaRPr lang="zh-CN" altLang="en-US"/>
          </a:p>
        </p:txBody>
      </p:sp>
    </p:spTree>
    <p:extLst>
      <p:ext uri="{BB962C8B-B14F-4D97-AF65-F5344CB8AC3E}">
        <p14:creationId xmlns:p14="http://schemas.microsoft.com/office/powerpoint/2010/main" val="288582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图为德国的生态小镇：</a:t>
            </a:r>
            <a:endParaRPr lang="en-US" altLang="zh-CN" dirty="0" smtClean="0"/>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土地划分形成集聚效应  可耕种用地  居住用地  工厂用地合理划分，便于农业机械化和因地制宜的高附加值种植，工厂也得以合理经营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并非没有工业，住在小镇的人口绝大多数都在附近工厂工作。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基础设施完善    交通方便，完备的暖气、直饮水、天然气以及网络系统</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对污水和垃圾的处理相当的重视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发展旅游业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参考：</a:t>
            </a:r>
            <a:r>
              <a:rPr lang="en-US" altLang="zh-CN" sz="1200" b="0" i="0" kern="1200" dirty="0" smtClean="0">
                <a:solidFill>
                  <a:schemeClr val="tx1"/>
                </a:solidFill>
                <a:effectLst/>
                <a:latin typeface="+mn-lt"/>
                <a:ea typeface="+mn-ea"/>
                <a:cs typeface="+mn-cs"/>
              </a:rPr>
              <a:t>http://wemedia.ifeng.com/44070877/wemedia.shtml</a:t>
            </a:r>
            <a:endParaRPr lang="zh-CN" altLang="en-US" dirty="0"/>
          </a:p>
        </p:txBody>
      </p:sp>
      <p:sp>
        <p:nvSpPr>
          <p:cNvPr id="4" name="灯片编号占位符 3"/>
          <p:cNvSpPr>
            <a:spLocks noGrp="1"/>
          </p:cNvSpPr>
          <p:nvPr>
            <p:ph type="sldNum" sz="quarter" idx="10"/>
          </p:nvPr>
        </p:nvSpPr>
        <p:spPr/>
        <p:txBody>
          <a:bodyPr/>
          <a:lstStyle/>
          <a:p>
            <a:fld id="{F09200EA-305F-45AD-9DDA-52648ED6C3C7}" type="slidenum">
              <a:rPr lang="zh-CN" altLang="en-US" smtClean="0"/>
              <a:t>5</a:t>
            </a:fld>
            <a:endParaRPr lang="zh-CN" altLang="en-US"/>
          </a:p>
        </p:txBody>
      </p:sp>
    </p:spTree>
    <p:extLst>
      <p:ext uri="{BB962C8B-B14F-4D97-AF65-F5344CB8AC3E}">
        <p14:creationId xmlns:p14="http://schemas.microsoft.com/office/powerpoint/2010/main" val="181380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200EA-305F-45AD-9DDA-52648ED6C3C7}" type="slidenum">
              <a:rPr lang="zh-CN" altLang="en-US" smtClean="0"/>
              <a:t>8</a:t>
            </a:fld>
            <a:endParaRPr lang="zh-CN" altLang="en-US"/>
          </a:p>
        </p:txBody>
      </p:sp>
    </p:spTree>
    <p:extLst>
      <p:ext uri="{BB962C8B-B14F-4D97-AF65-F5344CB8AC3E}">
        <p14:creationId xmlns:p14="http://schemas.microsoft.com/office/powerpoint/2010/main" val="55920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0495" y="1032934"/>
            <a:ext cx="7766936" cy="1646302"/>
          </a:xfrm>
        </p:spPr>
        <p:txBody>
          <a:bodyPr/>
          <a:lstStyle/>
          <a:p>
            <a:r>
              <a:rPr lang="zh-CN" altLang="en-US" dirty="0"/>
              <a:t>假如</a:t>
            </a:r>
            <a:r>
              <a:rPr lang="zh-CN" altLang="en-US" dirty="0" smtClean="0"/>
              <a:t>生态危机真的到来</a:t>
            </a:r>
            <a:r>
              <a:rPr lang="en-US" altLang="zh-CN" dirty="0" smtClean="0"/>
              <a:t>~</a:t>
            </a:r>
            <a:endParaRPr lang="zh-CN" altLang="en-US" dirty="0"/>
          </a:p>
        </p:txBody>
      </p:sp>
      <p:sp>
        <p:nvSpPr>
          <p:cNvPr id="3" name="副标题 2"/>
          <p:cNvSpPr>
            <a:spLocks noGrp="1"/>
          </p:cNvSpPr>
          <p:nvPr>
            <p:ph type="subTitle" idx="1"/>
          </p:nvPr>
        </p:nvSpPr>
        <p:spPr/>
        <p:txBody>
          <a:bodyPr>
            <a:normAutofit/>
          </a:bodyPr>
          <a:lstStyle/>
          <a:p>
            <a:r>
              <a:rPr lang="zh-CN" altLang="en-US" sz="2400" dirty="0" smtClean="0"/>
              <a:t>报告人：秦铭</a:t>
            </a:r>
            <a:endParaRPr lang="en-US" altLang="zh-CN" sz="2400" dirty="0" smtClean="0"/>
          </a:p>
          <a:p>
            <a:r>
              <a:rPr lang="zh-CN" altLang="en-US" sz="2400" dirty="0"/>
              <a:t>学</a:t>
            </a:r>
            <a:r>
              <a:rPr lang="zh-CN" altLang="en-US" sz="2400" dirty="0" smtClean="0"/>
              <a:t>号：</a:t>
            </a:r>
            <a:r>
              <a:rPr lang="en-US" altLang="zh-CN" sz="2400" dirty="0" smtClean="0"/>
              <a:t>21860425</a:t>
            </a:r>
            <a:endParaRPr lang="zh-CN" altLang="en-US" sz="2400" dirty="0"/>
          </a:p>
        </p:txBody>
      </p:sp>
    </p:spTree>
    <p:extLst>
      <p:ext uri="{BB962C8B-B14F-4D97-AF65-F5344CB8AC3E}">
        <p14:creationId xmlns:p14="http://schemas.microsoft.com/office/powerpoint/2010/main" val="410762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734" y="3076441"/>
            <a:ext cx="8596668" cy="1320800"/>
          </a:xfrm>
        </p:spPr>
        <p:txBody>
          <a:bodyPr/>
          <a:lstStyle/>
          <a:p>
            <a:r>
              <a:rPr lang="zh-CN" altLang="en-US" dirty="0" smtClean="0"/>
              <a:t>人类应对方式：</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677334" y="1755641"/>
            <a:ext cx="8596668" cy="3880773"/>
          </a:xfrm>
        </p:spPr>
        <p:txBody>
          <a:bodyPr>
            <a:normAutofit/>
          </a:bodyPr>
          <a:lstStyle/>
          <a:p>
            <a:r>
              <a:rPr lang="zh-CN" altLang="en-US" sz="2400" dirty="0" smtClean="0"/>
              <a:t>  因人类的不合理活动，在全球规模或局部地区导致生态系统的结构和功能的损害，生命系统瓦解，从而威胁人类的生存和发展的现象。</a:t>
            </a:r>
            <a:endParaRPr lang="zh-CN" altLang="en-US" sz="2400" dirty="0"/>
          </a:p>
        </p:txBody>
      </p:sp>
      <p:sp>
        <p:nvSpPr>
          <p:cNvPr id="4" name="标题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生态危机是什么？</a:t>
            </a:r>
            <a:endParaRPr lang="zh-CN" altLang="en-US" dirty="0"/>
          </a:p>
        </p:txBody>
      </p:sp>
      <p:sp>
        <p:nvSpPr>
          <p:cNvPr id="5" name="内容占位符 2"/>
          <p:cNvSpPr txBox="1">
            <a:spLocks/>
          </p:cNvSpPr>
          <p:nvPr/>
        </p:nvSpPr>
        <p:spPr>
          <a:xfrm>
            <a:off x="677334" y="428675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1600" dirty="0" smtClean="0"/>
              <a:t>  </a:t>
            </a:r>
            <a:r>
              <a:rPr lang="en-US" altLang="zh-CN" sz="2400" dirty="0" smtClean="0"/>
              <a:t>1.</a:t>
            </a:r>
            <a:r>
              <a:rPr lang="zh-CN" altLang="en-US" sz="2400" dirty="0" smtClean="0"/>
              <a:t>在地球上实现可持续发展</a:t>
            </a:r>
            <a:endParaRPr lang="en-US" altLang="zh-CN" sz="2400" dirty="0" smtClean="0"/>
          </a:p>
          <a:p>
            <a:r>
              <a:rPr lang="en-US" altLang="zh-CN" sz="2400" dirty="0" smtClean="0"/>
              <a:t>  2.</a:t>
            </a:r>
            <a:r>
              <a:rPr lang="zh-CN" altLang="en-US" sz="2400" dirty="0" smtClean="0"/>
              <a:t>离开地球定居其他星系</a:t>
            </a:r>
            <a:endParaRPr lang="en-US" altLang="zh-CN" sz="2400" dirty="0" smtClean="0"/>
          </a:p>
          <a:p>
            <a:r>
              <a:rPr lang="en-US" altLang="zh-CN" sz="2400" dirty="0"/>
              <a:t> </a:t>
            </a:r>
            <a:r>
              <a:rPr lang="en-US" altLang="zh-CN" sz="2400" dirty="0" smtClean="0"/>
              <a:t> 3.</a:t>
            </a:r>
            <a:r>
              <a:rPr lang="zh-CN" altLang="en-US" sz="2400" dirty="0" smtClean="0"/>
              <a:t>带着地球去流浪</a:t>
            </a:r>
            <a:endParaRPr lang="en-US" altLang="zh-CN" sz="2400" dirty="0" smtClean="0"/>
          </a:p>
          <a:p>
            <a:endParaRPr lang="en-US" altLang="zh-CN" dirty="0"/>
          </a:p>
          <a:p>
            <a:endParaRPr lang="en-US" altLang="zh-CN" dirty="0" smtClean="0"/>
          </a:p>
        </p:txBody>
      </p:sp>
    </p:spTree>
    <p:extLst>
      <p:ext uri="{BB962C8B-B14F-4D97-AF65-F5344CB8AC3E}">
        <p14:creationId xmlns:p14="http://schemas.microsoft.com/office/powerpoint/2010/main" val="404951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移居其他星球及“流浪地球”的不可行性</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sz="2400" dirty="0" smtClean="0"/>
              <a:t>分两种情况：</a:t>
            </a:r>
            <a:endParaRPr lang="en-US" altLang="zh-CN" sz="2400" dirty="0" smtClean="0"/>
          </a:p>
          <a:p>
            <a:pPr marL="0" indent="0">
              <a:buNone/>
            </a:pPr>
            <a:r>
              <a:rPr lang="en-US" altLang="zh-CN" sz="2400" dirty="0"/>
              <a:t>	</a:t>
            </a:r>
            <a:r>
              <a:rPr lang="en-US" altLang="zh-CN" sz="2400" dirty="0" smtClean="0"/>
              <a:t>1.</a:t>
            </a:r>
            <a:r>
              <a:rPr lang="zh-CN" altLang="en-US" sz="2400" dirty="0" smtClean="0"/>
              <a:t>若近几十年发生生态危机，时间跨度足够找到新的行星？</a:t>
            </a:r>
            <a:endParaRPr lang="en-US" altLang="zh-CN" sz="2400" dirty="0" smtClean="0"/>
          </a:p>
          <a:p>
            <a:pPr marL="0" indent="0">
              <a:buNone/>
            </a:pPr>
            <a:endParaRPr lang="en-US" altLang="zh-CN" sz="2400" dirty="0"/>
          </a:p>
          <a:p>
            <a:pPr marL="0" indent="0">
              <a:buNone/>
            </a:pPr>
            <a:r>
              <a:rPr lang="en-US" altLang="zh-CN" sz="2400" dirty="0" smtClean="0"/>
              <a:t>	2.</a:t>
            </a:r>
            <a:r>
              <a:rPr lang="zh-CN" altLang="en-US" sz="2400" dirty="0" smtClean="0"/>
              <a:t>倘若人类在发生生态危机之前便找到了其他的宜居星球</a:t>
            </a:r>
            <a:endParaRPr lang="en-US" altLang="zh-CN" sz="2400" dirty="0" smtClean="0"/>
          </a:p>
          <a:p>
            <a:pPr marL="0" indent="0">
              <a:buNone/>
            </a:pPr>
            <a:r>
              <a:rPr lang="en-US" altLang="zh-CN" sz="2400" dirty="0"/>
              <a:t>	</a:t>
            </a:r>
            <a:r>
              <a:rPr lang="en-US" altLang="zh-CN" sz="2400" dirty="0" smtClean="0"/>
              <a:t>	</a:t>
            </a:r>
          </a:p>
          <a:p>
            <a:pPr marL="0" indent="0">
              <a:buNone/>
            </a:pPr>
            <a:r>
              <a:rPr lang="en-US" altLang="zh-CN" sz="2400" dirty="0"/>
              <a:t>	</a:t>
            </a:r>
            <a:r>
              <a:rPr lang="en-US" altLang="zh-CN" sz="2400" dirty="0" smtClean="0"/>
              <a:t>	2.1 </a:t>
            </a:r>
            <a:r>
              <a:rPr lang="zh-CN" altLang="en-US" sz="2400" dirty="0" smtClean="0"/>
              <a:t>找到其他宜居星球之后经过很久发生了生态危机</a:t>
            </a:r>
            <a:endParaRPr lang="en-US" altLang="zh-CN" sz="2400" dirty="0" smtClean="0"/>
          </a:p>
          <a:p>
            <a:pPr marL="0" indent="0">
              <a:buNone/>
            </a:pPr>
            <a:endParaRPr lang="en-US" altLang="zh-CN" sz="2400" dirty="0"/>
          </a:p>
          <a:p>
            <a:pPr marL="0" indent="0">
              <a:buNone/>
            </a:pPr>
            <a:r>
              <a:rPr lang="en-US" altLang="zh-CN" sz="2400" dirty="0" smtClean="0"/>
              <a:t>		2.2 </a:t>
            </a:r>
            <a:r>
              <a:rPr lang="zh-CN" altLang="en-US" sz="2400" dirty="0" smtClean="0"/>
              <a:t>找到其他宜居星球不久便发生了生态危机</a:t>
            </a:r>
            <a:endParaRPr lang="en-US" altLang="zh-CN" sz="2400" dirty="0" smtClean="0"/>
          </a:p>
          <a:p>
            <a:pPr marL="0" indent="0">
              <a:buNone/>
            </a:pPr>
            <a:endParaRPr lang="zh-CN" altLang="en-US" dirty="0"/>
          </a:p>
        </p:txBody>
      </p:sp>
      <p:sp>
        <p:nvSpPr>
          <p:cNvPr id="5" name="文本框 4"/>
          <p:cNvSpPr txBox="1"/>
          <p:nvPr/>
        </p:nvSpPr>
        <p:spPr>
          <a:xfrm>
            <a:off x="677334" y="6041362"/>
            <a:ext cx="7879080" cy="461665"/>
          </a:xfrm>
          <a:prstGeom prst="rect">
            <a:avLst/>
          </a:prstGeom>
          <a:noFill/>
        </p:spPr>
        <p:txBody>
          <a:bodyPr wrap="none" rtlCol="0">
            <a:spAutoFit/>
          </a:bodyPr>
          <a:lstStyle/>
          <a:p>
            <a:r>
              <a:rPr lang="zh-CN" altLang="en-US" sz="2400" dirty="0" smtClean="0"/>
              <a:t>两种方式不可避免地都要牺牲很多的人，代价是否太大？</a:t>
            </a:r>
            <a:endParaRPr lang="zh-CN" altLang="en-US" sz="2400" dirty="0"/>
          </a:p>
        </p:txBody>
      </p:sp>
    </p:spTree>
    <p:extLst>
      <p:ext uri="{BB962C8B-B14F-4D97-AF65-F5344CB8AC3E}">
        <p14:creationId xmlns:p14="http://schemas.microsoft.com/office/powerpoint/2010/main" val="409046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1"/>
            <a:ext cx="8596668" cy="1320800"/>
          </a:xfrm>
        </p:spPr>
        <p:txBody>
          <a:bodyPr/>
          <a:lstStyle/>
          <a:p>
            <a:r>
              <a:rPr lang="zh-CN" altLang="en-US" dirty="0" smtClean="0"/>
              <a:t>可持续发展方式</a:t>
            </a:r>
            <a:endParaRPr lang="zh-CN" altLang="en-US" dirty="0"/>
          </a:p>
        </p:txBody>
      </p:sp>
      <p:sp>
        <p:nvSpPr>
          <p:cNvPr id="3" name="内容占位符 2"/>
          <p:cNvSpPr>
            <a:spLocks noGrp="1"/>
          </p:cNvSpPr>
          <p:nvPr>
            <p:ph idx="1"/>
          </p:nvPr>
        </p:nvSpPr>
        <p:spPr>
          <a:xfrm>
            <a:off x="677334" y="1930401"/>
            <a:ext cx="8596668" cy="4110962"/>
          </a:xfrm>
        </p:spPr>
        <p:txBody>
          <a:bodyPr>
            <a:normAutofit/>
          </a:bodyPr>
          <a:lstStyle/>
          <a:p>
            <a:r>
              <a:rPr lang="en-US" altLang="zh-CN" sz="2800" dirty="0" smtClean="0"/>
              <a:t>1.</a:t>
            </a:r>
            <a:r>
              <a:rPr lang="zh-CN" altLang="en-US" sz="2800" dirty="0" smtClean="0"/>
              <a:t>了解一个星球上诞生生命条件的严苛，我们应该珍惜爱护我们的唯一家园。</a:t>
            </a:r>
            <a:endParaRPr lang="en-US" altLang="zh-CN" sz="2800" dirty="0" smtClean="0"/>
          </a:p>
        </p:txBody>
      </p:sp>
      <p:pic>
        <p:nvPicPr>
          <p:cNvPr id="4" name="图片 3"/>
          <p:cNvPicPr>
            <a:picLocks noChangeAspect="1"/>
          </p:cNvPicPr>
          <p:nvPr/>
        </p:nvPicPr>
        <p:blipFill rotWithShape="1">
          <a:blip r:embed="rId3"/>
          <a:srcRect l="21525" r="16465"/>
          <a:stretch/>
        </p:blipFill>
        <p:spPr>
          <a:xfrm>
            <a:off x="3611880" y="3429000"/>
            <a:ext cx="3148149" cy="2857500"/>
          </a:xfrm>
          <a:prstGeom prst="rect">
            <a:avLst/>
          </a:prstGeom>
        </p:spPr>
      </p:pic>
    </p:spTree>
    <p:extLst>
      <p:ext uri="{BB962C8B-B14F-4D97-AF65-F5344CB8AC3E}">
        <p14:creationId xmlns:p14="http://schemas.microsoft.com/office/powerpoint/2010/main" val="420085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可持续发展</a:t>
            </a:r>
            <a:r>
              <a:rPr lang="zh-CN" altLang="en-US" dirty="0"/>
              <a:t>方式并不意味着人类无法过上高质量的生活。</a:t>
            </a:r>
            <a:r>
              <a:rPr lang="en-US" altLang="zh-CN" dirty="0"/>
              <a:t/>
            </a:r>
            <a:br>
              <a:rPr lang="en-US" altLang="zh-CN" dirty="0"/>
            </a:br>
            <a:endParaRPr lang="zh-CN" altLang="en-US" dirty="0"/>
          </a:p>
        </p:txBody>
      </p:sp>
      <p:pic>
        <p:nvPicPr>
          <p:cNvPr id="1026" name="Picture 2" descr="https://ss1.baidu.com/6ONXsjip0QIZ8tyhnq/it/u=2350649656,82758006&amp;fm=173&amp;app=49&amp;f=JPEG?w=640&amp;h=397&amp;s=B81876D8C848834D14907F110300C0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769601"/>
            <a:ext cx="6176081" cy="3831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0.baidu.com/6ONWsjip0QIZ8tyhnq/it/u=1433435406,132485484&amp;fm=173&amp;app=49&amp;f=JPEG?w=640&amp;h=414&amp;s=F1640FF00E3B4E8E780968410300F0F8"/>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161039" y="1392167"/>
            <a:ext cx="4225925" cy="2733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1.baidu.com/6ONXsjip0QIZ8tyhnq/it/u=4074057631,719310228&amp;fm=173&amp;app=49&amp;f=JPEG?w=640&amp;h=378&amp;s=D2002EE768C2BECA8899C52D0300B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039" y="4343401"/>
            <a:ext cx="4257524"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7648" y="5818290"/>
            <a:ext cx="7258687" cy="584775"/>
          </a:xfrm>
          <a:prstGeom prst="rect">
            <a:avLst/>
          </a:prstGeom>
          <a:noFill/>
        </p:spPr>
        <p:txBody>
          <a:bodyPr wrap="square" rtlCol="0">
            <a:spAutoFit/>
          </a:bodyPr>
          <a:lstStyle/>
          <a:p>
            <a:r>
              <a:rPr lang="zh-CN" altLang="en-US" sz="3200" dirty="0" smtClean="0"/>
              <a:t>德国生态小镇（人与自然和谐相处典范）</a:t>
            </a:r>
            <a:endParaRPr lang="zh-CN" altLang="en-US" sz="3200" dirty="0"/>
          </a:p>
        </p:txBody>
      </p:sp>
    </p:spTree>
    <p:extLst>
      <p:ext uri="{BB962C8B-B14F-4D97-AF65-F5344CB8AC3E}">
        <p14:creationId xmlns:p14="http://schemas.microsoft.com/office/powerpoint/2010/main" val="891622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可持续发展可行性更高</a:t>
            </a:r>
            <a:endParaRPr lang="zh-CN" altLang="en-US" dirty="0"/>
          </a:p>
        </p:txBody>
      </p:sp>
      <p:sp>
        <p:nvSpPr>
          <p:cNvPr id="5" name="内容占位符 4"/>
          <p:cNvSpPr>
            <a:spLocks noGrp="1"/>
          </p:cNvSpPr>
          <p:nvPr>
            <p:ph idx="1"/>
          </p:nvPr>
        </p:nvSpPr>
        <p:spPr>
          <a:xfrm>
            <a:off x="677334" y="1270000"/>
            <a:ext cx="9415571" cy="3746735"/>
          </a:xfrm>
        </p:spPr>
        <p:txBody>
          <a:bodyPr>
            <a:normAutofit/>
          </a:bodyPr>
          <a:lstStyle/>
          <a:p>
            <a:r>
              <a:rPr lang="zh-CN" altLang="en-US" sz="2400" dirty="0" smtClean="0"/>
              <a:t>相比于</a:t>
            </a:r>
            <a:r>
              <a:rPr lang="zh-CN" altLang="en-US" sz="2400" dirty="0"/>
              <a:t>相比于移民外太空，可持续发展可行性更高，并且从根本上解决了</a:t>
            </a:r>
            <a:r>
              <a:rPr lang="zh-CN" altLang="en-US" sz="2400" dirty="0" smtClean="0"/>
              <a:t>问题。</a:t>
            </a:r>
            <a:endParaRPr lang="zh-CN" altLang="en-US" sz="2400" dirty="0"/>
          </a:p>
        </p:txBody>
      </p:sp>
      <p:pic>
        <p:nvPicPr>
          <p:cNvPr id="7" name="图片 6"/>
          <p:cNvPicPr>
            <a:picLocks noChangeAspect="1"/>
          </p:cNvPicPr>
          <p:nvPr/>
        </p:nvPicPr>
        <p:blipFill>
          <a:blip r:embed="rId2"/>
          <a:stretch>
            <a:fillRect/>
          </a:stretch>
        </p:blipFill>
        <p:spPr>
          <a:xfrm>
            <a:off x="470499" y="2265480"/>
            <a:ext cx="5143500" cy="3419475"/>
          </a:xfrm>
          <a:prstGeom prst="rect">
            <a:avLst/>
          </a:prstGeom>
        </p:spPr>
      </p:pic>
      <p:pic>
        <p:nvPicPr>
          <p:cNvPr id="2052" name="Picture 4" descr="https://timgsa.baidu.com/timg?image&amp;quality=80&amp;size=b9999_10000&amp;sec=1551635244495&amp;di=92b393a329dee5762f5cd62f4ca48a8d&amp;imgtype=0&amp;src=http%3A%2F%2Fobs-f582.obs.cn-north-1.myhwclouds.com%2Fattachment%2Fforum%2F201410%2F28%2F093804o830n0j00sz22jn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834" y="2274679"/>
            <a:ext cx="5117460" cy="341027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2743639" y="5798401"/>
            <a:ext cx="6952451" cy="830997"/>
          </a:xfrm>
          <a:prstGeom prst="rect">
            <a:avLst/>
          </a:prstGeom>
          <a:noFill/>
        </p:spPr>
        <p:txBody>
          <a:bodyPr wrap="square" rtlCol="0">
            <a:spAutoFit/>
          </a:bodyPr>
          <a:lstStyle/>
          <a:p>
            <a:r>
              <a:rPr lang="zh-CN" altLang="en-US" sz="2400" dirty="0" smtClean="0"/>
              <a:t>通过几代护林员的努力，塞罕坝从荒漠变为林海</a:t>
            </a:r>
            <a:r>
              <a:rPr lang="en-US" altLang="zh-CN" sz="2400" dirty="0" smtClean="0"/>
              <a:t/>
            </a:r>
            <a:br>
              <a:rPr lang="en-US" altLang="zh-CN" sz="2400" dirty="0" smtClean="0"/>
            </a:br>
            <a:r>
              <a:rPr lang="en-US" altLang="zh-CN" sz="2400" dirty="0" smtClean="0"/>
              <a:t>       </a:t>
            </a:r>
            <a:r>
              <a:rPr lang="zh-CN" altLang="en-US" sz="2400" dirty="0" smtClean="0"/>
              <a:t>人类完全有能力，也能做到可持续发展！</a:t>
            </a:r>
            <a:endParaRPr lang="zh-CN" altLang="en-US" sz="2400" dirty="0"/>
          </a:p>
        </p:txBody>
      </p:sp>
    </p:spTree>
    <p:extLst>
      <p:ext uri="{BB962C8B-B14F-4D97-AF65-F5344CB8AC3E}">
        <p14:creationId xmlns:p14="http://schemas.microsoft.com/office/powerpoint/2010/main" val="187622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可持续发展方式可借助科技实现</a:t>
            </a:r>
            <a:endParaRPr lang="zh-CN" altLang="en-US" dirty="0"/>
          </a:p>
        </p:txBody>
      </p:sp>
      <p:sp>
        <p:nvSpPr>
          <p:cNvPr id="3" name="内容占位符 2"/>
          <p:cNvSpPr>
            <a:spLocks noGrp="1"/>
          </p:cNvSpPr>
          <p:nvPr>
            <p:ph idx="1"/>
          </p:nvPr>
        </p:nvSpPr>
        <p:spPr>
          <a:xfrm>
            <a:off x="677334" y="2298612"/>
            <a:ext cx="8596668" cy="3880773"/>
          </a:xfrm>
        </p:spPr>
        <p:txBody>
          <a:bodyPr>
            <a:normAutofit/>
          </a:bodyPr>
          <a:lstStyle/>
          <a:p>
            <a:r>
              <a:rPr lang="en-US" altLang="zh-CN" sz="2400" dirty="0" smtClean="0"/>
              <a:t>1.</a:t>
            </a:r>
            <a:r>
              <a:rPr lang="zh-CN" altLang="en-US" sz="2400" dirty="0" smtClean="0"/>
              <a:t>预测环境灾害气候变化</a:t>
            </a:r>
            <a:endParaRPr lang="en-US" altLang="zh-CN" sz="2400" dirty="0" smtClean="0"/>
          </a:p>
          <a:p>
            <a:r>
              <a:rPr lang="en-US" altLang="zh-CN" sz="2400" dirty="0" smtClean="0"/>
              <a:t>2.</a:t>
            </a:r>
            <a:r>
              <a:rPr lang="zh-CN" altLang="en-US" sz="2400" dirty="0" smtClean="0"/>
              <a:t>利用大数据进行土地类型分类，精细有效利用资源。</a:t>
            </a:r>
            <a:endParaRPr lang="en-US" altLang="zh-CN" sz="2400" dirty="0" smtClean="0"/>
          </a:p>
          <a:p>
            <a:r>
              <a:rPr lang="en-US" altLang="zh-CN" sz="2400" dirty="0" smtClean="0"/>
              <a:t>3.</a:t>
            </a:r>
            <a:r>
              <a:rPr lang="zh-CN" altLang="en-US" sz="2400" dirty="0" smtClean="0"/>
              <a:t>开发利用清洁能源</a:t>
            </a:r>
            <a:endParaRPr lang="en-US" altLang="zh-CN" sz="2400" dirty="0" smtClean="0"/>
          </a:p>
          <a:p>
            <a:r>
              <a:rPr lang="en-US" altLang="zh-CN" sz="2400" dirty="0" smtClean="0"/>
              <a:t>4.</a:t>
            </a:r>
            <a:r>
              <a:rPr lang="zh-CN" altLang="en-US" sz="2400" dirty="0"/>
              <a:t>设计</a:t>
            </a:r>
            <a:r>
              <a:rPr lang="zh-CN" altLang="en-US" sz="2400" dirty="0" smtClean="0"/>
              <a:t>制造低耗能机器。</a:t>
            </a:r>
            <a:endParaRPr lang="en-US" altLang="zh-CN" sz="2400" dirty="0" smtClean="0"/>
          </a:p>
          <a:p>
            <a:r>
              <a:rPr lang="zh-CN" altLang="en-US" sz="2400" dirty="0" smtClean="0"/>
              <a:t>。。。。。。等等</a:t>
            </a:r>
            <a:endParaRPr lang="en-US" altLang="zh-CN" sz="2400" dirty="0" smtClean="0"/>
          </a:p>
        </p:txBody>
      </p:sp>
      <p:pic>
        <p:nvPicPr>
          <p:cNvPr id="3074" name="Picture 2" descr="https://ss0.bdstatic.com/70cFuHSh_Q1YnxGkpoWK1HF6hhy/it/u=2999469322,300602268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149" y="3251946"/>
            <a:ext cx="47625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1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158" y="4381261"/>
            <a:ext cx="8596668" cy="1320800"/>
          </a:xfrm>
        </p:spPr>
        <p:txBody>
          <a:bodyPr>
            <a:normAutofit/>
          </a:bodyPr>
          <a:lstStyle/>
          <a:p>
            <a:r>
              <a:rPr lang="zh-CN" altLang="en-US" dirty="0" smtClean="0"/>
              <a:t>            人</a:t>
            </a:r>
            <a:r>
              <a:rPr lang="zh-CN" altLang="en-US" dirty="0"/>
              <a:t>法</a:t>
            </a:r>
            <a:r>
              <a:rPr lang="zh-CN" altLang="en-US" dirty="0" smtClean="0"/>
              <a:t>地</a:t>
            </a:r>
            <a:r>
              <a:rPr lang="zh-CN" altLang="en-US" dirty="0"/>
              <a:t>，地法天，天法自然</a:t>
            </a:r>
            <a:r>
              <a:rPr lang="zh-CN" altLang="en-US" dirty="0" smtClean="0"/>
              <a:t>。</a:t>
            </a:r>
            <a:r>
              <a:rPr lang="en-US" altLang="zh-CN" dirty="0" smtClean="0"/>
              <a:t/>
            </a:r>
            <a:br>
              <a:rPr lang="en-US" altLang="zh-CN" dirty="0" smtClean="0"/>
            </a:br>
            <a:r>
              <a:rPr lang="zh-CN" altLang="en-US" dirty="0" smtClean="0"/>
              <a:t> </a:t>
            </a:r>
            <a:endParaRPr lang="zh-CN" altLang="en-US" dirty="0"/>
          </a:p>
        </p:txBody>
      </p:sp>
      <p:pic>
        <p:nvPicPr>
          <p:cNvPr id="4" name="内容占位符 3"/>
          <p:cNvPicPr>
            <a:picLocks noGrp="1" noChangeAspect="1"/>
          </p:cNvPicPr>
          <p:nvPr>
            <p:ph idx="1"/>
          </p:nvPr>
        </p:nvPicPr>
        <p:blipFill>
          <a:blip r:embed="rId3"/>
          <a:stretch>
            <a:fillRect/>
          </a:stretch>
        </p:blipFill>
        <p:spPr>
          <a:xfrm>
            <a:off x="3500774" y="241031"/>
            <a:ext cx="3881437" cy="3881437"/>
          </a:xfrm>
          <a:prstGeom prst="rect">
            <a:avLst/>
          </a:prstGeom>
        </p:spPr>
      </p:pic>
      <p:sp>
        <p:nvSpPr>
          <p:cNvPr id="7" name="文本框 6"/>
          <p:cNvSpPr txBox="1"/>
          <p:nvPr/>
        </p:nvSpPr>
        <p:spPr>
          <a:xfrm>
            <a:off x="2398143" y="5378895"/>
            <a:ext cx="7004650" cy="646331"/>
          </a:xfrm>
          <a:prstGeom prst="rect">
            <a:avLst/>
          </a:prstGeom>
          <a:noFill/>
        </p:spPr>
        <p:txBody>
          <a:bodyPr wrap="square" rtlCol="0">
            <a:spAutoFit/>
          </a:bodyPr>
          <a:lstStyle/>
          <a:p>
            <a:r>
              <a:rPr lang="zh-CN" altLang="en-US" sz="3600" dirty="0" smtClean="0"/>
              <a:t>可持续发展，是唯一正确的选择！</a:t>
            </a:r>
            <a:endParaRPr lang="zh-CN" altLang="en-US" sz="3600" dirty="0"/>
          </a:p>
        </p:txBody>
      </p:sp>
    </p:spTree>
    <p:extLst>
      <p:ext uri="{BB962C8B-B14F-4D97-AF65-F5344CB8AC3E}">
        <p14:creationId xmlns:p14="http://schemas.microsoft.com/office/powerpoint/2010/main" val="218866327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467</Words>
  <Application>Microsoft Office PowerPoint</Application>
  <PresentationFormat>宽屏</PresentationFormat>
  <Paragraphs>61</Paragraphs>
  <Slides>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方正姚体</vt:lpstr>
      <vt:lpstr>华文新魏</vt:lpstr>
      <vt:lpstr>Arial</vt:lpstr>
      <vt:lpstr>Trebuchet MS</vt:lpstr>
      <vt:lpstr>Wingdings 3</vt:lpstr>
      <vt:lpstr>平面</vt:lpstr>
      <vt:lpstr>假如生态危机真的到来~</vt:lpstr>
      <vt:lpstr>人类应对方式： </vt:lpstr>
      <vt:lpstr>移居其他星球及“流浪地球”的不可行性</vt:lpstr>
      <vt:lpstr>可持续发展方式</vt:lpstr>
      <vt:lpstr>2.可持续发展方式并不意味着人类无法过上高质量的生活。 </vt:lpstr>
      <vt:lpstr>3.可持续发展可行性更高</vt:lpstr>
      <vt:lpstr>4.可持续发展方式可借助科技实现</vt:lpstr>
      <vt:lpstr>            人法地，地法天，天法自然。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生态危机的应对之道</dc:title>
  <dc:creator>Qin Ming</dc:creator>
  <cp:lastModifiedBy>Qin Ming</cp:lastModifiedBy>
  <cp:revision>14</cp:revision>
  <dcterms:created xsi:type="dcterms:W3CDTF">2019-03-03T12:47:00Z</dcterms:created>
  <dcterms:modified xsi:type="dcterms:W3CDTF">2019-03-03T15:19:10Z</dcterms:modified>
</cp:coreProperties>
</file>