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6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0024" y="1783080"/>
            <a:ext cx="8915399" cy="2262781"/>
          </a:xfrm>
        </p:spPr>
        <p:txBody>
          <a:bodyPr/>
          <a:lstStyle/>
          <a:p>
            <a:pPr algn="ctr"/>
            <a:r>
              <a:rPr lang="zh-CN" altLang="en-US" dirty="0" smtClean="0"/>
              <a:t>谁之过</a:t>
            </a:r>
            <a:r>
              <a:rPr lang="en-US" altLang="zh-CN" dirty="0" smtClean="0"/>
              <a:t>——Therac-25</a:t>
            </a:r>
            <a:r>
              <a:rPr lang="zh-CN" altLang="en-US" dirty="0"/>
              <a:t>的辐射过量事故</a:t>
            </a:r>
          </a:p>
        </p:txBody>
      </p:sp>
    </p:spTree>
    <p:extLst>
      <p:ext uri="{BB962C8B-B14F-4D97-AF65-F5344CB8AC3E}">
        <p14:creationId xmlns:p14="http://schemas.microsoft.com/office/powerpoint/2010/main" val="222045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软件工程中有哪些风险及需要伦理支持的决策点</a:t>
            </a:r>
            <a:r>
              <a:rPr lang="zh-CN" altLang="en-US" dirty="0" smtClean="0"/>
              <a:t>。（与</a:t>
            </a:r>
            <a:r>
              <a:rPr lang="en-US" altLang="zh-CN" dirty="0" smtClean="0"/>
              <a:t>ACM</a:t>
            </a:r>
            <a:r>
              <a:rPr lang="zh-CN" altLang="en-US" dirty="0" smtClean="0"/>
              <a:t>规范相关）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避免伤害</a:t>
            </a:r>
            <a:endParaRPr lang="en-US" altLang="zh-CN" dirty="0" smtClean="0"/>
          </a:p>
          <a:p>
            <a:r>
              <a:rPr lang="zh-CN" altLang="en-US" dirty="0" smtClean="0"/>
              <a:t>计算</a:t>
            </a:r>
            <a:r>
              <a:rPr lang="zh-CN" altLang="en-US" dirty="0"/>
              <a:t>专业人员还有义务报告可能导致伤害的任何系统风险迹象。如果领导者未采取措施来减少或 减轻这种风险，可能有必要“举报”以减少潜在的伤害</a:t>
            </a:r>
            <a:r>
              <a:rPr lang="zh-CN" altLang="en-US" dirty="0" smtClean="0"/>
              <a:t>。                                        作为</a:t>
            </a:r>
            <a:r>
              <a:rPr lang="zh-CN" altLang="en-US" dirty="0"/>
              <a:t>公司一员  </a:t>
            </a:r>
            <a:r>
              <a:rPr lang="en-US" altLang="zh-CN" dirty="0"/>
              <a:t>vs </a:t>
            </a:r>
            <a:r>
              <a:rPr lang="zh-CN" altLang="en-US" dirty="0"/>
              <a:t>作为一个</a:t>
            </a:r>
            <a:r>
              <a:rPr lang="zh-CN" altLang="en-US" dirty="0" smtClean="0"/>
              <a:t>工程师</a:t>
            </a:r>
            <a:endParaRPr lang="en-US" altLang="zh-CN" dirty="0" smtClean="0"/>
          </a:p>
          <a:p>
            <a:r>
              <a:rPr lang="en-US" altLang="zh-CN" dirty="0" smtClean="0"/>
              <a:t>1.6  </a:t>
            </a:r>
            <a:r>
              <a:rPr lang="zh-CN" altLang="en-US" dirty="0"/>
              <a:t>尊重</a:t>
            </a:r>
            <a:r>
              <a:rPr lang="zh-CN" altLang="en-US" dirty="0" smtClean="0"/>
              <a:t>隐私</a:t>
            </a:r>
            <a:endParaRPr lang="en-US" altLang="zh-CN" dirty="0" smtClean="0"/>
          </a:p>
          <a:p>
            <a:r>
              <a:rPr lang="zh-CN" altLang="en-US" dirty="0"/>
              <a:t>只应在系统中收集必要的最少量的个人信息</a:t>
            </a:r>
            <a:r>
              <a:rPr lang="zh-CN" altLang="en-US" dirty="0" smtClean="0"/>
              <a:t>。  “某些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权限申请过多”</a:t>
            </a:r>
            <a:endParaRPr lang="en-US" altLang="zh-CN" dirty="0"/>
          </a:p>
          <a:p>
            <a:r>
              <a:rPr lang="en-US" altLang="zh-CN" dirty="0" smtClean="0"/>
              <a:t>2.6 </a:t>
            </a:r>
            <a:r>
              <a:rPr lang="zh-CN" altLang="en-US" dirty="0" smtClean="0"/>
              <a:t>仅</a:t>
            </a:r>
            <a:r>
              <a:rPr lang="zh-CN" altLang="en-US" dirty="0"/>
              <a:t>在能力范围内开展工作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公司派的任务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“我干不了？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………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81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Therac-25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Therac-25</a:t>
            </a:r>
            <a:r>
              <a:rPr lang="zh-CN" altLang="en-US" dirty="0"/>
              <a:t>是</a:t>
            </a:r>
            <a:r>
              <a:rPr lang="en-US" altLang="zh-CN" dirty="0"/>
              <a:t>AECL</a:t>
            </a:r>
            <a:r>
              <a:rPr lang="zh-CN" altLang="en-US" dirty="0"/>
              <a:t>在</a:t>
            </a:r>
            <a:r>
              <a:rPr lang="en-US" altLang="zh-CN" dirty="0"/>
              <a:t>80</a:t>
            </a:r>
            <a:r>
              <a:rPr lang="zh-CN" altLang="en-US" dirty="0"/>
              <a:t>年代制造的放射治疗机，提供革命性的双重治疗模式。 它也从一开始就设计为使用基于软件的安全系统而不是硬件控制。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12" y="2980506"/>
            <a:ext cx="5042261" cy="37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软件分析：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AECL</a:t>
            </a:r>
            <a:r>
              <a:rPr lang="zh-CN" altLang="en-US" dirty="0"/>
              <a:t>从未公开发布源代码，但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Nancy </a:t>
            </a:r>
            <a:r>
              <a:rPr lang="en-US" altLang="zh-CN" dirty="0" err="1" smtClean="0"/>
              <a:t>Leveson</a:t>
            </a:r>
            <a:r>
              <a:rPr lang="zh-CN" altLang="en-US" dirty="0" smtClean="0"/>
              <a:t>在内</a:t>
            </a:r>
            <a:r>
              <a:rPr lang="zh-CN" altLang="en-US" dirty="0"/>
              <a:t>的几位专家确实获得了调查的访问权限。他们发现的是令人震惊的。该软件似乎是</a:t>
            </a:r>
            <a:r>
              <a:rPr lang="zh-CN" altLang="en-US" dirty="0" smtClean="0"/>
              <a:t>由</a:t>
            </a:r>
            <a:r>
              <a:rPr lang="zh-CN" altLang="en-US" dirty="0"/>
              <a:t>几乎没有编写实时系统的</a:t>
            </a:r>
            <a:r>
              <a:rPr lang="zh-CN" altLang="en-US" dirty="0" smtClean="0"/>
              <a:t>经验的一位程序员编写，没有</a:t>
            </a:r>
            <a:r>
              <a:rPr lang="zh-CN" altLang="en-US" dirty="0"/>
              <a:t>证据表明</a:t>
            </a:r>
            <a:r>
              <a:rPr lang="zh-CN" altLang="en-US" dirty="0" smtClean="0"/>
              <a:t>任何测试已经</a:t>
            </a:r>
            <a:r>
              <a:rPr lang="zh-CN" altLang="en-US" dirty="0"/>
              <a:t>完成</a:t>
            </a:r>
            <a:r>
              <a:rPr lang="zh-CN" altLang="en-US" dirty="0" smtClean="0"/>
              <a:t>。据</a:t>
            </a:r>
            <a:r>
              <a:rPr lang="en-US" altLang="zh-CN" dirty="0" smtClean="0"/>
              <a:t>AECL</a:t>
            </a:r>
            <a:r>
              <a:rPr lang="zh-CN" altLang="en-US" dirty="0" smtClean="0"/>
              <a:t>称，</a:t>
            </a:r>
            <a:r>
              <a:rPr lang="zh-CN" altLang="en-US" dirty="0"/>
              <a:t>一位程序员根据</a:t>
            </a:r>
            <a:r>
              <a:rPr lang="en-US" altLang="zh-CN" dirty="0"/>
              <a:t>Therac-6</a:t>
            </a:r>
            <a:r>
              <a:rPr lang="zh-CN" altLang="en-US" dirty="0"/>
              <a:t>和</a:t>
            </a:r>
            <a:r>
              <a:rPr lang="en-US" altLang="zh-CN" dirty="0"/>
              <a:t>20</a:t>
            </a:r>
            <a:r>
              <a:rPr lang="zh-CN" altLang="en-US" dirty="0"/>
              <a:t>代码编写了该软件。但是，这个程序员不再为公司工作，也找不到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工程师复用了以前旧</a:t>
            </a:r>
            <a:r>
              <a:rPr lang="zh-CN" altLang="en-US" dirty="0" smtClean="0"/>
              <a:t>机型的</a:t>
            </a:r>
            <a:r>
              <a:rPr lang="zh-CN" altLang="en-US" dirty="0"/>
              <a:t>代码，旧</a:t>
            </a:r>
            <a:r>
              <a:rPr lang="zh-CN" altLang="en-US" dirty="0" smtClean="0"/>
              <a:t>机型有</a:t>
            </a:r>
            <a:r>
              <a:rPr lang="zh-CN" altLang="en-US" dirty="0"/>
              <a:t>硬件互锁机制，因此软件上的问题没有造成失效。硬件的互锁机制也没有产生对应报告，说明互锁曾被触发，因此没有办法看出存在错误的软件指令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此软件是用汇编语言撰写，因此在测试时需要更多心力，也需要心力才能进行好的设计。不过语言选择本身没有列为事故的主要原因。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93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此事件发生时，所发射的是高能量的电子束，而不是预期的低能量电子束，而且设备对应的零件没有让电子束进入</a:t>
            </a:r>
            <a:r>
              <a:rPr lang="en-US" altLang="zh-CN" dirty="0"/>
              <a:t>X</a:t>
            </a:r>
            <a:r>
              <a:rPr lang="zh-CN" altLang="en-US" dirty="0"/>
              <a:t>射线腔中。以前的机种有硬件互锁机制以避免这种情形发生，而</a:t>
            </a:r>
            <a:r>
              <a:rPr lang="en-US" altLang="zh-CN" dirty="0"/>
              <a:t>Therac-25</a:t>
            </a:r>
            <a:r>
              <a:rPr lang="zh-CN" altLang="en-US" dirty="0"/>
              <a:t>取消了硬件互锁机制，为了安全起见改用软件的互锁机制。软件互锁机制在有竞争危害时会失效。其缺陷如下：有一个测试程序中一字节的计数器常常会溢</a:t>
            </a:r>
            <a:r>
              <a:rPr lang="zh-CN" altLang="en-US" dirty="0" smtClean="0"/>
              <a:t>位，</a:t>
            </a:r>
            <a:r>
              <a:rPr lang="zh-CN" altLang="en-US" dirty="0"/>
              <a:t>若操作员恰好在计数器溢位时输入命令，软件互锁机制会</a:t>
            </a:r>
            <a:r>
              <a:rPr lang="zh-CN" altLang="en-US" dirty="0" smtClean="0"/>
              <a:t>失效。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高能量的电子束给予的能量是理想辐射剂量的</a:t>
            </a:r>
            <a:r>
              <a:rPr lang="en-US" altLang="zh-CN" dirty="0"/>
              <a:t>100</a:t>
            </a:r>
            <a:r>
              <a:rPr lang="zh-CN" altLang="en-US" dirty="0"/>
              <a:t>倍，是可能会造成</a:t>
            </a:r>
            <a:r>
              <a:rPr lang="en-US" altLang="zh-CN" dirty="0"/>
              <a:t>β</a:t>
            </a:r>
            <a:r>
              <a:rPr lang="zh-CN" altLang="en-US" dirty="0"/>
              <a:t>辐射的致命剂量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04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软件工程师、公司负有责任！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ACM</a:t>
            </a:r>
            <a:r>
              <a:rPr lang="zh-CN" altLang="en-US" dirty="0"/>
              <a:t>准则：设计和实施具有稳固又可用的安全的系统。违反计算机安全规则会造成伤害。在设计和实施系统时，稳固的安全性应该是首要考虑因素。计 算专业人员应尽职工作以确保系统按预期运行，并应采取适当措施确保资源免遭意外和故意滥用、 修改和拒绝服务。由于系统部署后，威胁可能出现并不断变化，所以计算专业人员应集成威胁缓 解技术和策略，如监控、补丁和漏洞报告。计算专业人员还应采取措施，确保及时明确通知受数 据泄露影响的各方，并提供适当的指导和补救措施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而此案例中没有证据表明软件工程师进行了测试，而且直接将旧机型的代码进行复用，全然没有顾及到硬件设备的改变。</a:t>
            </a:r>
            <a:endParaRPr lang="en-US" altLang="zh-CN" dirty="0" smtClean="0"/>
          </a:p>
          <a:p>
            <a:r>
              <a:rPr lang="zh-CN" altLang="en-US" dirty="0" smtClean="0"/>
              <a:t>而公司将软件集成到产品中销售出去，却没有对产品的安全性进行系统的调查和分析，对事故的发生负有直接责任。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52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AECL</a:t>
            </a:r>
            <a:r>
              <a:rPr lang="zh-CN" altLang="en-US" dirty="0" smtClean="0"/>
              <a:t>公司的责任：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AECL</a:t>
            </a:r>
            <a:r>
              <a:rPr lang="zh-CN" altLang="en-US" dirty="0"/>
              <a:t>没有将程式码由第三方来进行</a:t>
            </a:r>
            <a:r>
              <a:rPr lang="zh-CN" altLang="en-US" dirty="0" smtClean="0"/>
              <a:t>审查。</a:t>
            </a:r>
            <a:endParaRPr lang="zh-CN" altLang="en-US" dirty="0"/>
          </a:p>
          <a:p>
            <a:r>
              <a:rPr lang="en-US" altLang="zh-CN" dirty="0"/>
              <a:t>AECL</a:t>
            </a:r>
            <a:r>
              <a:rPr lang="zh-CN" altLang="en-US" dirty="0"/>
              <a:t>在软件设计评估时，没有考虑设备产生预期结果的方式，以及会有哪些已知的失效模式，这些形成了可靠度建模及风险管理的通用技巧。</a:t>
            </a:r>
          </a:p>
          <a:p>
            <a:r>
              <a:rPr lang="zh-CN" altLang="en-US" dirty="0"/>
              <a:t>系统在运作时，有发现有元件异常，中止了</a:t>
            </a:r>
            <a:r>
              <a:rPr lang="en-US" altLang="zh-CN" dirty="0"/>
              <a:t>X</a:t>
            </a:r>
            <a:r>
              <a:rPr lang="zh-CN" altLang="en-US" dirty="0"/>
              <a:t>光束，但是其显示只显示</a:t>
            </a:r>
            <a:r>
              <a:rPr lang="zh-CN" altLang="en-US" dirty="0" smtClean="0"/>
              <a:t>了</a:t>
            </a:r>
            <a:r>
              <a:rPr lang="en-US" altLang="zh-CN" dirty="0" smtClean="0"/>
              <a:t>“MALFUNCTION”</a:t>
            </a:r>
            <a:r>
              <a:rPr lang="zh-CN" altLang="en-US" dirty="0" smtClean="0"/>
              <a:t>（功能</a:t>
            </a:r>
            <a:r>
              <a:rPr lang="zh-CN" altLang="en-US" dirty="0"/>
              <a:t>异常），后面配合了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64</a:t>
            </a:r>
            <a:r>
              <a:rPr lang="zh-CN" altLang="en-US" dirty="0"/>
              <a:t>的数字，而使用手册没有说明这些异常讯息，甚至连讯息都没有列出。因此操作员按了</a:t>
            </a:r>
            <a:r>
              <a:rPr lang="en-US" altLang="zh-CN" dirty="0"/>
              <a:t>P</a:t>
            </a:r>
            <a:r>
              <a:rPr lang="zh-CN" altLang="en-US" dirty="0"/>
              <a:t>键，跳过了警告讯息，继续运作。</a:t>
            </a:r>
          </a:p>
          <a:p>
            <a:r>
              <a:rPr lang="en-US" altLang="zh-CN" dirty="0"/>
              <a:t>AECL</a:t>
            </a:r>
            <a:r>
              <a:rPr lang="zh-CN" altLang="en-US" dirty="0"/>
              <a:t>的</a:t>
            </a:r>
            <a:r>
              <a:rPr lang="zh-CN" altLang="en-US" dirty="0" smtClean="0"/>
              <a:t>人员一</a:t>
            </a:r>
            <a:r>
              <a:rPr lang="zh-CN" altLang="en-US" dirty="0"/>
              <a:t>开始不相信使用者的抱怨，这可能是</a:t>
            </a:r>
            <a:r>
              <a:rPr lang="zh-CN" altLang="en-US" dirty="0" smtClean="0"/>
              <a:t>因为</a:t>
            </a:r>
            <a:r>
              <a:rPr lang="zh-CN" altLang="en-US" dirty="0"/>
              <a:t>过于</a:t>
            </a:r>
            <a:r>
              <a:rPr lang="zh-CN" altLang="en-US" dirty="0" smtClean="0"/>
              <a:t>自信。</a:t>
            </a:r>
            <a:endParaRPr lang="zh-CN" altLang="en-US" dirty="0"/>
          </a:p>
          <a:p>
            <a:r>
              <a:rPr lang="en-US" altLang="zh-CN" dirty="0"/>
              <a:t>AECL</a:t>
            </a:r>
            <a:r>
              <a:rPr lang="zh-CN" altLang="en-US" dirty="0"/>
              <a:t>在到医院组装</a:t>
            </a:r>
            <a:r>
              <a:rPr lang="en-US" altLang="zh-CN" dirty="0"/>
              <a:t>Therac-25</a:t>
            </a:r>
            <a:r>
              <a:rPr lang="zh-CN" altLang="en-US" dirty="0"/>
              <a:t>设备之前，完全没有将软件及硬件一起组合测试。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83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医院难道没有责任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从医院和</a:t>
            </a:r>
            <a:r>
              <a:rPr lang="en-US" altLang="zh-CN" dirty="0" smtClean="0"/>
              <a:t>AECL</a:t>
            </a:r>
            <a:r>
              <a:rPr lang="zh-CN" altLang="en-US" dirty="0" smtClean="0"/>
              <a:t>公司之间的交易关系来说，</a:t>
            </a:r>
            <a:r>
              <a:rPr lang="en-US" altLang="zh-CN" dirty="0" smtClean="0"/>
              <a:t>AECL</a:t>
            </a:r>
            <a:r>
              <a:rPr lang="zh-CN" altLang="en-US" dirty="0" smtClean="0"/>
              <a:t>公司已经为其产品的安全进行了背书，医院并非审查机构，从这一角度看来，医院无辜。</a:t>
            </a:r>
            <a:endParaRPr lang="en-US" altLang="zh-CN" dirty="0" smtClean="0"/>
          </a:p>
          <a:p>
            <a:r>
              <a:rPr lang="zh-CN" altLang="en-US" dirty="0"/>
              <a:t>从</a:t>
            </a:r>
            <a:r>
              <a:rPr lang="zh-CN" altLang="en-US" dirty="0" smtClean="0"/>
              <a:t>医院和患者之间的关系看来，患者去医院看病，医院用自身的信誉作背书使患者相信并前来治疗，最终却出了事故，从这一角度来看，医院有罪。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53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关系脉络图：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24297"/>
            <a:ext cx="6995002" cy="39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事件的结果：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美国食品和药物管理局宣布</a:t>
            </a:r>
            <a:r>
              <a:rPr lang="en-US" altLang="zh-CN" dirty="0"/>
              <a:t>Therac-25“</a:t>
            </a:r>
            <a:r>
              <a:rPr lang="zh-CN" altLang="en-US" dirty="0"/>
              <a:t>有缺陷”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AECL</a:t>
            </a:r>
            <a:r>
              <a:rPr lang="zh-CN" altLang="en-US" dirty="0"/>
              <a:t>发布了软件补丁和硬件更新，最终使机器恢复了服务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诉讼庭外和解。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80062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950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幼圆</vt:lpstr>
      <vt:lpstr>Arial</vt:lpstr>
      <vt:lpstr>Century Gothic</vt:lpstr>
      <vt:lpstr>Wingdings 3</vt:lpstr>
      <vt:lpstr>丝状</vt:lpstr>
      <vt:lpstr>谁之过——Therac-25的辐射过量事故</vt:lpstr>
      <vt:lpstr>Therac-25</vt:lpstr>
      <vt:lpstr>软件分析：</vt:lpstr>
      <vt:lpstr>PowerPoint 演示文稿</vt:lpstr>
      <vt:lpstr>软件工程师、公司负有责任！</vt:lpstr>
      <vt:lpstr>AECL公司的责任：</vt:lpstr>
      <vt:lpstr>医院难道没有责任？</vt:lpstr>
      <vt:lpstr>关系脉络图：</vt:lpstr>
      <vt:lpstr>事件的结果：</vt:lpstr>
      <vt:lpstr>在软件工程中有哪些风险及需要伦理支持的决策点。（与ACM规范相关）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谁之过？</dc:title>
  <dc:creator>Qin Ming</dc:creator>
  <cp:lastModifiedBy>Qin Ming</cp:lastModifiedBy>
  <cp:revision>8</cp:revision>
  <dcterms:created xsi:type="dcterms:W3CDTF">2019-04-07T02:52:19Z</dcterms:created>
  <dcterms:modified xsi:type="dcterms:W3CDTF">2019-04-07T03:59:13Z</dcterms:modified>
</cp:coreProperties>
</file>