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82" r:id="rId5"/>
    <p:sldId id="283" r:id="rId6"/>
    <p:sldId id="353" r:id="rId7"/>
    <p:sldId id="284" r:id="rId8"/>
    <p:sldId id="354" r:id="rId9"/>
    <p:sldId id="352" r:id="rId10"/>
    <p:sldId id="347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348" r:id="rId21"/>
    <p:sldId id="294" r:id="rId22"/>
    <p:sldId id="295" r:id="rId23"/>
    <p:sldId id="296" r:id="rId24"/>
    <p:sldId id="297" r:id="rId25"/>
    <p:sldId id="356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55" r:id="rId3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933" autoAdjust="0"/>
  </p:normalViewPr>
  <p:slideViewPr>
    <p:cSldViewPr>
      <p:cViewPr varScale="1">
        <p:scale>
          <a:sx n="52" d="100"/>
          <a:sy n="52" d="100"/>
        </p:scale>
        <p:origin x="170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6D7EE07-3A04-4994-A054-AA4EFF0F4C5C}" type="datetimeFigureOut">
              <a:rPr lang="zh-CN" altLang="en-US"/>
              <a:pPr>
                <a:defRPr/>
              </a:pPr>
              <a:t>2021/9/6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50D5F14-984B-462B-8E3C-3E61D53962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134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6B999A2-B8EA-4419-A130-FB056FF2C22F}" type="slidenum">
              <a:rPr kumimoji="0"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kumimoji="0"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119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zh-CN" altLang="en-US"/>
              <a:t>公元前</a:t>
            </a:r>
            <a:r>
              <a:rPr lang="en-US" altLang="zh-CN"/>
              <a:t>400</a:t>
            </a:r>
            <a:r>
              <a:rPr lang="zh-CN" altLang="en-US"/>
              <a:t>年，斯巴达人就发明了“塞塔式密码”，即把长条纸螺旋形地斜绕在一个多棱棒上，将文字沿棒的水平方向从左到右书写，写一个字旋转一下，写完一行再另起一行从左到右写，直到写完。解下来后，纸条上的文字消息杂乱无章、无法理解，这就是密文</a:t>
            </a:r>
            <a:r>
              <a:rPr lang="en-US" altLang="zh-CN"/>
              <a:t>,</a:t>
            </a:r>
            <a:r>
              <a:rPr lang="zh-CN" altLang="en-US"/>
              <a:t>但将它绕在另一个同等尺寸的棒子上后，就能看到原始的消息。</a:t>
            </a: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B2337BB-9307-4E64-926B-17E82A2770B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990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zh-CN" altLang="en-US"/>
              <a:t>分组加密</a:t>
            </a:r>
            <a:r>
              <a:rPr lang="en-US" altLang="zh-CN"/>
              <a:t>(Block cipher)</a:t>
            </a:r>
            <a:r>
              <a:rPr lang="zh-CN" altLang="en-US"/>
              <a:t>，又称为分块加密或者块密码。</a:t>
            </a:r>
            <a:endParaRPr lang="en-US" altLang="zh-CN"/>
          </a:p>
          <a:p>
            <a:pPr marL="171450" indent="-171450">
              <a:buFontTx/>
              <a:buChar char="•"/>
            </a:pPr>
            <a:r>
              <a:rPr lang="zh-CN" altLang="en-US"/>
              <a:t>序列密码也称为流密码</a:t>
            </a:r>
            <a:r>
              <a:rPr lang="en-US" altLang="zh-CN"/>
              <a:t>(Stream Cipher)</a:t>
            </a:r>
            <a:r>
              <a:rPr lang="zh-CN" altLang="en-US"/>
              <a:t>。</a:t>
            </a: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55F6437-3D1B-4750-A4CB-5013C9E896B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512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endParaRPr lang="zh-CN" altLang="en-US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9B30DDE-10AF-4F30-A1F3-9A3E7B36B51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467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浅色阴影部分为</a:t>
            </a:r>
            <a:r>
              <a:rPr lang="en-US" altLang="zh-CN" dirty="0" err="1"/>
              <a:t>f</a:t>
            </a:r>
            <a:r>
              <a:rPr lang="en-US" altLang="zh-CN" baseline="-25000" dirty="0" err="1"/>
              <a:t>k</a:t>
            </a:r>
            <a:r>
              <a:rPr lang="zh-CN" altLang="en-US" dirty="0"/>
              <a:t>的运算逻辑；深色阴影部分为</a:t>
            </a:r>
            <a:r>
              <a:rPr lang="en-US" altLang="zh-CN" dirty="0"/>
              <a:t>F</a:t>
            </a:r>
            <a:r>
              <a:rPr lang="zh-CN" altLang="en-US" dirty="0"/>
              <a:t>函数的运算逻辑。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0D5F14-984B-462B-8E3C-3E61D53962C0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172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230EC-79D5-414E-AD48-F9C6F1EC104F}" type="datetimeFigureOut">
              <a:rPr lang="zh-CN" altLang="en-US"/>
              <a:pPr>
                <a:defRPr/>
              </a:pPr>
              <a:t>2021/9/6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5E397-5EF7-462F-A1AB-52008289A4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15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5BC7C-20DC-48B1-96C9-F0366122C1E4}" type="datetimeFigureOut">
              <a:rPr lang="zh-CN" altLang="en-US"/>
              <a:pPr>
                <a:defRPr/>
              </a:pPr>
              <a:t>2021/9/6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DDF8E-F724-498B-9991-22A6867E04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04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3EA88-713E-4CD2-B2CF-6B703494083E}" type="datetimeFigureOut">
              <a:rPr lang="zh-CN" altLang="en-US"/>
              <a:pPr>
                <a:defRPr/>
              </a:pPr>
              <a:t>2021/9/6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BEF64-92FB-4D05-A403-1A978C6704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48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280"/>
            <a:ext cx="8928992" cy="976795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78062"/>
            <a:ext cx="8928992" cy="5375274"/>
          </a:xfrm>
        </p:spPr>
        <p:txBody>
          <a:bodyPr/>
          <a:lstStyle>
            <a:lvl1pPr>
              <a:defRPr sz="2800" b="1"/>
            </a:lvl1pPr>
            <a:lvl2pPr>
              <a:defRPr sz="2400"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1BD14-8486-44AB-85F4-354D03E4EFBA}" type="datetimeFigureOut">
              <a:rPr lang="zh-CN" altLang="en-US"/>
              <a:pPr>
                <a:defRPr/>
              </a:pPr>
              <a:t>2021/9/6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99A28-C173-457A-B0A1-C8B265206E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21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B415A-286B-4F87-A29B-97215F1A600F}" type="datetimeFigureOut">
              <a:rPr lang="zh-CN" altLang="en-US"/>
              <a:pPr>
                <a:defRPr/>
              </a:pPr>
              <a:t>2021/9/6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F13B6-B49B-46FC-8460-B7671D0377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05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094BF-D9CF-4905-A1B7-F8DBE410CC35}" type="datetimeFigureOut">
              <a:rPr lang="zh-CN" altLang="en-US"/>
              <a:pPr>
                <a:defRPr/>
              </a:pPr>
              <a:t>2021/9/6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61BCB-552A-4B45-AB38-E5B7238ED4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09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1E7B5-21B2-4378-8B7F-7741C93122CA}" type="datetimeFigureOut">
              <a:rPr lang="zh-CN" altLang="en-US"/>
              <a:pPr>
                <a:defRPr/>
              </a:pPr>
              <a:t>2021/9/6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53D5F-5A27-433C-B7EC-3FC1677B82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00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207E1-CBC3-4F56-866C-D0F63B0751FC}" type="datetimeFigureOut">
              <a:rPr lang="zh-CN" altLang="en-US"/>
              <a:pPr>
                <a:defRPr/>
              </a:pPr>
              <a:t>2021/9/6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FBAD9-1E71-44D0-B692-502D2D9910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99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376DC-5ED8-4950-83BE-AE891ECD5A2E}" type="datetimeFigureOut">
              <a:rPr lang="zh-CN" altLang="en-US"/>
              <a:pPr>
                <a:defRPr/>
              </a:pPr>
              <a:t>2021/9/6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09264-43F7-4F24-AAE6-C49955E61B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3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95BAC3-73FD-4476-80FC-291C864D2179}" type="datetimeFigureOut">
              <a:rPr lang="zh-CN" altLang="en-US"/>
              <a:pPr>
                <a:defRPr/>
              </a:pPr>
              <a:t>2021/9/6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27897-CB20-48D2-8FEF-D306DC4809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34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A17B4-300C-4423-9DF8-0DD88CDB3423}" type="datetimeFigureOut">
              <a:rPr lang="zh-CN" altLang="en-US"/>
              <a:pPr>
                <a:defRPr/>
              </a:pPr>
              <a:t>2021/9/6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9B85A-FA46-4F92-AEAC-42CA533BAE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76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D43DF34-FE27-4928-8818-AA61B67A0DB9}" type="datetimeFigureOut">
              <a:rPr lang="zh-CN" altLang="en-US"/>
              <a:pPr>
                <a:defRPr/>
              </a:pPr>
              <a:t>2021/9/6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C468601-8DBD-410C-BA20-9B441688D4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b="1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6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密码学基础</a:t>
            </a:r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罗文坚</a:t>
            </a:r>
            <a:endParaRPr lang="en-US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107950" y="4763"/>
            <a:ext cx="8785225" cy="976312"/>
          </a:xfrm>
        </p:spPr>
        <p:txBody>
          <a:bodyPr/>
          <a:lstStyle/>
          <a:p>
            <a:pPr eaLnBrk="1" hangingPunct="1"/>
            <a:r>
              <a:rPr kumimoji="0" lang="zh-CN" altLang="en-US"/>
              <a:t>主要内容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250825" y="1052513"/>
            <a:ext cx="8642350" cy="5400675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kumimoji="0" lang="en-US" altLang="zh-CN"/>
              <a:t>2.1   </a:t>
            </a:r>
            <a:r>
              <a:rPr kumimoji="0" lang="zh-CN" altLang="en-US"/>
              <a:t>密码学基础知识</a:t>
            </a:r>
            <a:r>
              <a:rPr kumimoji="0" lang="en-US" altLang="zh-CN"/>
              <a:t>	</a:t>
            </a:r>
            <a:endParaRPr kumimoji="0" lang="zh-CN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kumimoji="0" lang="en-US" altLang="zh-CN">
                <a:solidFill>
                  <a:srgbClr val="C00000"/>
                </a:solidFill>
              </a:rPr>
              <a:t>2.2   </a:t>
            </a:r>
            <a:r>
              <a:rPr kumimoji="0" lang="zh-CN" altLang="en-US">
                <a:solidFill>
                  <a:srgbClr val="C00000"/>
                </a:solidFill>
              </a:rPr>
              <a:t>古典替换密码</a:t>
            </a:r>
            <a:endParaRPr kumimoji="0" lang="zh-CN" altLang="zh-CN">
              <a:solidFill>
                <a:srgbClr val="C00000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kumimoji="0" lang="en-US" altLang="zh-CN"/>
              <a:t>2.3   </a:t>
            </a:r>
            <a:r>
              <a:rPr kumimoji="0" lang="zh-CN" altLang="en-US"/>
              <a:t>对称密钥密码</a:t>
            </a:r>
            <a:endParaRPr kumimoji="0" lang="zh-CN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kumimoji="0" lang="en-US" altLang="zh-CN"/>
              <a:t>2.4   </a:t>
            </a:r>
            <a:r>
              <a:rPr kumimoji="0" lang="zh-CN" altLang="en-US"/>
              <a:t>公开密钥密码</a:t>
            </a:r>
            <a:endParaRPr kumimoji="0"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kumimoji="0" lang="en-US" altLang="zh-CN"/>
              <a:t>2.5   </a:t>
            </a:r>
            <a:r>
              <a:rPr kumimoji="0" lang="zh-CN" altLang="en-US"/>
              <a:t>消息认证</a:t>
            </a:r>
            <a:endParaRPr kumimoji="0"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kumimoji="0" lang="en-US" altLang="zh-CN"/>
              <a:t>2.6   </a:t>
            </a:r>
            <a:r>
              <a:rPr kumimoji="0" lang="zh-CN" altLang="en-US"/>
              <a:t>密码学新进展</a:t>
            </a:r>
            <a:endParaRPr kumimoji="0" lang="zh-CN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107950" y="4763"/>
            <a:ext cx="8785225" cy="976312"/>
          </a:xfrm>
        </p:spPr>
        <p:txBody>
          <a:bodyPr/>
          <a:lstStyle/>
          <a:p>
            <a:r>
              <a:rPr kumimoji="0" lang="zh-CN" altLang="en-US"/>
              <a:t>简单代替密码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79388" y="1052513"/>
            <a:ext cx="8785225" cy="5472112"/>
          </a:xfrm>
        </p:spPr>
        <p:txBody>
          <a:bodyPr/>
          <a:lstStyle/>
          <a:p>
            <a:r>
              <a:rPr kumimoji="0" lang="zh-CN" alt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简单代替密码</a:t>
            </a:r>
            <a:endParaRPr kumimoji="0" lang="en-US" altLang="zh-CN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指将明文字母表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中的每个字母用密文字母表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中的相应字母来代替。</a:t>
            </a:r>
            <a:endParaRPr kumimoji="0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例如：移位密码、乘数密码、仿射密码等。</a:t>
            </a:r>
            <a:endParaRPr kumimoji="0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0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zh-CN" alt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移位密码</a:t>
            </a:r>
            <a:endParaRPr kumimoji="0" lang="en-US" altLang="zh-CN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具体算法是将字母表的字母右移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个位置，并对字母表长度作模运算。</a:t>
            </a:r>
            <a:endParaRPr kumimoji="0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每一个字母具有两个属性，本身代表的含义，可计算的位置序列值。</a:t>
            </a:r>
            <a:endParaRPr kumimoji="0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0"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加密函数：</a:t>
            </a:r>
            <a:r>
              <a:rPr kumimoji="0"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altLang="zh-CN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 = (m + k) mod q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kumimoji="0"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解密函数：</a:t>
            </a:r>
            <a:r>
              <a:rPr kumimoji="0"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 = ( c – k ) mod q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kumimoji="0"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107950" y="4763"/>
            <a:ext cx="8785225" cy="976312"/>
          </a:xfrm>
        </p:spPr>
        <p:txBody>
          <a:bodyPr/>
          <a:lstStyle/>
          <a:p>
            <a:r>
              <a:rPr kumimoji="0" lang="zh-CN" altLang="en-US"/>
              <a:t>移位密码举例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107950" y="1052513"/>
            <a:ext cx="8928100" cy="5545137"/>
          </a:xfrm>
        </p:spPr>
        <p:txBody>
          <a:bodyPr/>
          <a:lstStyle/>
          <a:p>
            <a:pPr hangingPunct="1"/>
            <a:r>
              <a:rPr kumimoji="0" lang="zh-CN" altLang="en-US" dirty="0"/>
              <a:t>凯撒</a:t>
            </a:r>
            <a:r>
              <a:rPr kumimoji="0" lang="en-US" altLang="zh-CN" dirty="0"/>
              <a:t>Caesar</a:t>
            </a:r>
            <a:r>
              <a:rPr kumimoji="0" lang="zh-CN" altLang="en-US" dirty="0"/>
              <a:t>密码是一种移位密码。</a:t>
            </a:r>
            <a:endParaRPr kumimoji="0" lang="en-US" altLang="zh-CN" dirty="0"/>
          </a:p>
          <a:p>
            <a:pPr hangingPunct="1"/>
            <a:endParaRPr kumimoji="0" lang="en-US" altLang="zh-CN" dirty="0"/>
          </a:p>
          <a:p>
            <a:pPr hangingPunct="1"/>
            <a:r>
              <a:rPr kumimoji="0" lang="zh-CN" altLang="en-US" dirty="0"/>
              <a:t>本例采用英文字母表，则</a:t>
            </a:r>
            <a:r>
              <a:rPr kumimoji="0" lang="zh-CN" altLang="en-US" dirty="0">
                <a:solidFill>
                  <a:srgbClr val="FF0000"/>
                </a:solidFill>
              </a:rPr>
              <a:t>凯撒密码体系</a:t>
            </a:r>
            <a:r>
              <a:rPr kumimoji="0" lang="zh-CN" altLang="en-US" dirty="0"/>
              <a:t>的数学表示为：</a:t>
            </a:r>
            <a:endParaRPr kumimoji="0" lang="en-US" altLang="zh-CN" dirty="0"/>
          </a:p>
          <a:p>
            <a:pPr lvl="1" hangingPunct="1"/>
            <a:r>
              <a:rPr kumimoji="0" lang="en-US" altLang="zh-CN" dirty="0"/>
              <a:t>M=C={</a:t>
            </a:r>
            <a:r>
              <a:rPr kumimoji="0" lang="zh-CN" altLang="en-US" dirty="0"/>
              <a:t>有序字母表</a:t>
            </a:r>
            <a:r>
              <a:rPr kumimoji="0" lang="en-US" altLang="zh-CN" dirty="0"/>
              <a:t>}</a:t>
            </a:r>
            <a:r>
              <a:rPr kumimoji="0" lang="zh-CN" altLang="en-US" dirty="0"/>
              <a:t>，</a:t>
            </a:r>
            <a:r>
              <a:rPr kumimoji="0" lang="en-US" altLang="zh-CN" dirty="0"/>
              <a:t>q = 26</a:t>
            </a:r>
            <a:r>
              <a:rPr kumimoji="0" lang="zh-CN" altLang="en-US" dirty="0"/>
              <a:t>，</a:t>
            </a:r>
            <a:r>
              <a:rPr kumimoji="0" lang="en-US" altLang="zh-CN" dirty="0"/>
              <a:t>k = 3</a:t>
            </a:r>
            <a:r>
              <a:rPr kumimoji="0" lang="zh-CN" altLang="en-US" dirty="0"/>
              <a:t>。</a:t>
            </a:r>
            <a:endParaRPr kumimoji="0" lang="en-US" altLang="zh-CN" dirty="0"/>
          </a:p>
          <a:p>
            <a:pPr lvl="2" hangingPunct="1"/>
            <a:r>
              <a:rPr kumimoji="0" lang="zh-CN" altLang="en-US" dirty="0"/>
              <a:t>其中</a:t>
            </a:r>
            <a:r>
              <a:rPr kumimoji="0" lang="en-US" altLang="zh-CN" dirty="0"/>
              <a:t>q </a:t>
            </a:r>
            <a:r>
              <a:rPr kumimoji="0" lang="zh-CN" altLang="en-US" dirty="0"/>
              <a:t>为有序字母表的元素个数，即</a:t>
            </a:r>
            <a:r>
              <a:rPr kumimoji="0" lang="en-US" altLang="zh-CN" dirty="0"/>
              <a:t>q = 26</a:t>
            </a:r>
            <a:r>
              <a:rPr kumimoji="0" lang="zh-CN" altLang="en-US" dirty="0"/>
              <a:t>。</a:t>
            </a:r>
            <a:endParaRPr kumimoji="0" lang="en-US" altLang="zh-CN" dirty="0"/>
          </a:p>
          <a:p>
            <a:pPr lvl="1" hangingPunct="1"/>
            <a:endParaRPr kumimoji="0" lang="en-US" altLang="zh-CN" dirty="0"/>
          </a:p>
          <a:p>
            <a:pPr lvl="1" hangingPunct="1"/>
            <a:r>
              <a:rPr kumimoji="0" lang="zh-CN" altLang="en-US" dirty="0"/>
              <a:t>使用凯撒密码对明文字符串逐位加密，结果如下：</a:t>
            </a:r>
            <a:endParaRPr kumimoji="0" lang="zh-CN" altLang="zh-CN" dirty="0"/>
          </a:p>
          <a:p>
            <a:pPr lvl="2" hangingPunct="1"/>
            <a:r>
              <a:rPr kumimoji="0" lang="zh-CN" altLang="en-US" dirty="0"/>
              <a:t>明文信息</a:t>
            </a:r>
            <a:r>
              <a:rPr kumimoji="0" lang="en-US" altLang="zh-CN" dirty="0"/>
              <a:t>M = meet me after the toga party</a:t>
            </a:r>
            <a:endParaRPr kumimoji="0" lang="zh-CN" altLang="zh-CN" dirty="0"/>
          </a:p>
          <a:p>
            <a:pPr lvl="2" hangingPunct="1"/>
            <a:r>
              <a:rPr kumimoji="0" lang="zh-CN" altLang="en-US" dirty="0"/>
              <a:t>密文信息</a:t>
            </a:r>
            <a:r>
              <a:rPr kumimoji="0" lang="en-US" altLang="zh-CN" dirty="0"/>
              <a:t>C = </a:t>
            </a:r>
            <a:r>
              <a:rPr kumimoji="0" lang="en-US" altLang="zh-CN" dirty="0" err="1"/>
              <a:t>phhw</a:t>
            </a:r>
            <a:r>
              <a:rPr kumimoji="0" lang="en-US" altLang="zh-CN" dirty="0"/>
              <a:t> </a:t>
            </a:r>
            <a:r>
              <a:rPr kumimoji="0" lang="en-US" altLang="zh-CN" dirty="0" err="1"/>
              <a:t>ph</a:t>
            </a:r>
            <a:r>
              <a:rPr kumimoji="0" lang="en-US" altLang="zh-CN" dirty="0"/>
              <a:t> </a:t>
            </a:r>
            <a:r>
              <a:rPr kumimoji="0" lang="en-US" altLang="zh-CN" dirty="0" err="1"/>
              <a:t>diwho</a:t>
            </a:r>
            <a:r>
              <a:rPr kumimoji="0" lang="en-US" altLang="zh-CN" dirty="0"/>
              <a:t> </a:t>
            </a:r>
            <a:r>
              <a:rPr kumimoji="0" lang="en-US" altLang="zh-CN" dirty="0" err="1"/>
              <a:t>wkh</a:t>
            </a:r>
            <a:r>
              <a:rPr kumimoji="0" lang="en-US" altLang="zh-CN" dirty="0"/>
              <a:t> </a:t>
            </a:r>
            <a:r>
              <a:rPr kumimoji="0" lang="en-US" altLang="zh-CN" dirty="0" err="1"/>
              <a:t>wrjd</a:t>
            </a:r>
            <a:r>
              <a:rPr kumimoji="0" lang="en-US" altLang="zh-CN" dirty="0"/>
              <a:t> </a:t>
            </a:r>
            <a:r>
              <a:rPr kumimoji="0" lang="en-US" altLang="zh-CN" dirty="0" err="1"/>
              <a:t>sduwb</a:t>
            </a:r>
            <a:r>
              <a:rPr kumimoji="0" lang="en-US" altLang="zh-CN" dirty="0"/>
              <a:t> </a:t>
            </a:r>
            <a:endParaRPr kumimoji="0" lang="zh-CN" altLang="zh-CN" dirty="0"/>
          </a:p>
          <a:p>
            <a:pPr hangingPunct="1"/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107950" y="4763"/>
            <a:ext cx="8785225" cy="976312"/>
          </a:xfrm>
        </p:spPr>
        <p:txBody>
          <a:bodyPr/>
          <a:lstStyle/>
          <a:p>
            <a:r>
              <a:rPr kumimoji="0" lang="zh-CN" altLang="en-US" dirty="0"/>
              <a:t>乘数密码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250825" y="1052513"/>
            <a:ext cx="8712200" cy="5472112"/>
          </a:xfrm>
        </p:spPr>
        <p:txBody>
          <a:bodyPr/>
          <a:lstStyle/>
          <a:p>
            <a:r>
              <a:rPr kumimoji="0" lang="zh-CN" altLang="en-US" sz="2400" dirty="0"/>
              <a:t>将明文字母串</a:t>
            </a:r>
            <a:r>
              <a:rPr kumimoji="0" lang="zh-CN" altLang="en-US" sz="2400" dirty="0">
                <a:solidFill>
                  <a:srgbClr val="FF0000"/>
                </a:solidFill>
              </a:rPr>
              <a:t>逐位乘以密钥</a:t>
            </a:r>
            <a:r>
              <a:rPr kumimoji="0" lang="en-US" altLang="zh-CN" sz="2400" dirty="0">
                <a:solidFill>
                  <a:srgbClr val="FF0000"/>
                </a:solidFill>
              </a:rPr>
              <a:t>k</a:t>
            </a:r>
            <a:r>
              <a:rPr kumimoji="0" lang="zh-CN" altLang="en-US" sz="2400" dirty="0"/>
              <a:t>并进行模运算。</a:t>
            </a:r>
            <a:endParaRPr kumimoji="0" lang="zh-CN" altLang="zh-CN" sz="2400" dirty="0"/>
          </a:p>
          <a:p>
            <a:endParaRPr kumimoji="0" lang="en-US" altLang="zh-CN" dirty="0"/>
          </a:p>
          <a:p>
            <a:r>
              <a:rPr kumimoji="0" lang="zh-CN" altLang="en-US" sz="2400" dirty="0"/>
              <a:t>数学表达式：</a:t>
            </a:r>
            <a:r>
              <a:rPr kumimoji="0" lang="en-US" altLang="zh-CN" sz="2400" dirty="0" err="1"/>
              <a:t>E</a:t>
            </a:r>
            <a:r>
              <a:rPr kumimoji="0" lang="en-US" altLang="zh-CN" sz="2400" baseline="-25000" dirty="0" err="1"/>
              <a:t>k</a:t>
            </a:r>
            <a:r>
              <a:rPr kumimoji="0" lang="en-US" altLang="zh-CN" sz="2400" baseline="-25000" dirty="0"/>
              <a:t> </a:t>
            </a:r>
            <a:r>
              <a:rPr kumimoji="0" lang="en-US" altLang="zh-CN" sz="2400" dirty="0"/>
              <a:t>( m )=</a:t>
            </a:r>
            <a:r>
              <a:rPr kumimoji="0" lang="en-US" altLang="zh-CN" sz="2400" dirty="0">
                <a:solidFill>
                  <a:srgbClr val="FF0000"/>
                </a:solidFill>
              </a:rPr>
              <a:t>k * m </a:t>
            </a:r>
            <a:r>
              <a:rPr kumimoji="0" lang="en-US" altLang="zh-CN" sz="2400" dirty="0"/>
              <a:t>mod q, </a:t>
            </a:r>
            <a:r>
              <a:rPr kumimoji="0" lang="en-US" altLang="zh-CN" sz="2400" dirty="0" err="1"/>
              <a:t>gcd</a:t>
            </a:r>
            <a:r>
              <a:rPr kumimoji="0" lang="en-US" altLang="zh-CN" sz="2400" dirty="0"/>
              <a:t> (k, q) = 1</a:t>
            </a:r>
            <a:r>
              <a:rPr kumimoji="0" lang="zh-CN" altLang="en-US" sz="2400" dirty="0"/>
              <a:t>。</a:t>
            </a:r>
            <a:endParaRPr kumimoji="0" lang="en-US" altLang="zh-CN" sz="2400" dirty="0"/>
          </a:p>
          <a:p>
            <a:pPr lvl="1"/>
            <a:r>
              <a:rPr kumimoji="0" lang="en-US" altLang="zh-CN" dirty="0" err="1"/>
              <a:t>gcd</a:t>
            </a:r>
            <a:r>
              <a:rPr kumimoji="0" lang="en-US" altLang="zh-CN" dirty="0"/>
              <a:t>(k, q)=1</a:t>
            </a:r>
            <a:r>
              <a:rPr kumimoji="0" lang="zh-CN" altLang="en-US" dirty="0"/>
              <a:t>表示</a:t>
            </a:r>
            <a:r>
              <a:rPr kumimoji="0" lang="en-US" altLang="zh-CN" dirty="0"/>
              <a:t>k</a:t>
            </a:r>
            <a:r>
              <a:rPr kumimoji="0" lang="zh-CN" altLang="en-US" dirty="0"/>
              <a:t>与</a:t>
            </a:r>
            <a:r>
              <a:rPr kumimoji="0" lang="en-US" altLang="zh-CN" dirty="0"/>
              <a:t>q</a:t>
            </a:r>
            <a:r>
              <a:rPr kumimoji="0" lang="zh-CN" altLang="en-US" dirty="0"/>
              <a:t>的最大公因子为</a:t>
            </a:r>
            <a:r>
              <a:rPr kumimoji="0" lang="en-US" altLang="zh-CN" dirty="0"/>
              <a:t>1</a:t>
            </a:r>
            <a:r>
              <a:rPr kumimoji="0" lang="zh-CN" altLang="en-US" dirty="0"/>
              <a:t>。</a:t>
            </a:r>
            <a:endParaRPr kumimoji="0" lang="en-US" altLang="zh-CN" dirty="0"/>
          </a:p>
          <a:p>
            <a:endParaRPr kumimoji="0" lang="en-US" altLang="zh-CN" dirty="0"/>
          </a:p>
          <a:p>
            <a:r>
              <a:rPr kumimoji="0" lang="zh-CN" altLang="en-US" sz="2400" dirty="0"/>
              <a:t>算法描述：</a:t>
            </a:r>
            <a:endParaRPr kumimoji="0" lang="en-US" altLang="zh-CN" sz="2400" dirty="0"/>
          </a:p>
          <a:p>
            <a:pPr lvl="1"/>
            <a:r>
              <a:rPr kumimoji="0" lang="en-US" altLang="zh-CN" dirty="0"/>
              <a:t>M=C=Z/(26)</a:t>
            </a:r>
            <a:r>
              <a:rPr kumimoji="0" lang="zh-CN" altLang="en-US" dirty="0"/>
              <a:t>，明文空间和密文空间同为英文字母表空间，包含</a:t>
            </a:r>
            <a:r>
              <a:rPr kumimoji="0" lang="en-US" altLang="zh-CN" dirty="0"/>
              <a:t>26</a:t>
            </a:r>
            <a:r>
              <a:rPr kumimoji="0" lang="zh-CN" altLang="en-US" dirty="0"/>
              <a:t>个元素；</a:t>
            </a:r>
            <a:r>
              <a:rPr kumimoji="0" lang="en-US" altLang="zh-CN" dirty="0"/>
              <a:t>q=26</a:t>
            </a:r>
            <a:r>
              <a:rPr kumimoji="0" lang="zh-CN" altLang="en-US" dirty="0"/>
              <a:t>；</a:t>
            </a:r>
            <a:endParaRPr kumimoji="0" lang="zh-CN" altLang="zh-CN" dirty="0"/>
          </a:p>
          <a:p>
            <a:pPr lvl="1"/>
            <a:r>
              <a:rPr kumimoji="0" lang="en-US" altLang="zh-CN" dirty="0"/>
              <a:t>K={k</a:t>
            </a:r>
            <a:r>
              <a:rPr kumimoji="0" lang="zh-CN" altLang="zh-CN" dirty="0"/>
              <a:t>∈</a:t>
            </a:r>
            <a:r>
              <a:rPr kumimoji="0" lang="zh-CN" altLang="en-US" dirty="0"/>
              <a:t>整数集</a:t>
            </a:r>
            <a:r>
              <a:rPr kumimoji="0" lang="en-US" altLang="zh-CN" dirty="0"/>
              <a:t> | 0&lt;k&lt;26</a:t>
            </a:r>
            <a:r>
              <a:rPr kumimoji="0" lang="zh-CN" altLang="en-US" dirty="0"/>
              <a:t>，</a:t>
            </a:r>
            <a:r>
              <a:rPr kumimoji="0" lang="en-US" altLang="zh-CN" dirty="0" err="1"/>
              <a:t>gcd</a:t>
            </a:r>
            <a:r>
              <a:rPr kumimoji="0" lang="en-US" altLang="zh-CN" dirty="0"/>
              <a:t>(k, 26)=1}</a:t>
            </a:r>
            <a:r>
              <a:rPr kumimoji="0" lang="zh-CN" altLang="en-US" dirty="0"/>
              <a:t>，密钥为大于</a:t>
            </a:r>
            <a:r>
              <a:rPr kumimoji="0" lang="en-US" altLang="zh-CN" dirty="0"/>
              <a:t>0</a:t>
            </a:r>
            <a:r>
              <a:rPr kumimoji="0" lang="zh-CN" altLang="en-US" dirty="0"/>
              <a:t>小于</a:t>
            </a:r>
            <a:r>
              <a:rPr kumimoji="0" lang="en-US" altLang="zh-CN" dirty="0"/>
              <a:t>26</a:t>
            </a:r>
            <a:r>
              <a:rPr kumimoji="0" lang="zh-CN" altLang="en-US" dirty="0"/>
              <a:t>，与</a:t>
            </a:r>
            <a:r>
              <a:rPr kumimoji="0" lang="en-US" altLang="zh-CN" dirty="0"/>
              <a:t>26</a:t>
            </a:r>
            <a:r>
              <a:rPr kumimoji="0" lang="zh-CN" altLang="en-US" dirty="0"/>
              <a:t>互素的正整数；</a:t>
            </a:r>
            <a:endParaRPr kumimoji="0" lang="zh-CN" altLang="zh-CN" dirty="0"/>
          </a:p>
          <a:p>
            <a:pPr lvl="1"/>
            <a:r>
              <a:rPr kumimoji="0" lang="en-US" altLang="zh-CN" dirty="0" err="1"/>
              <a:t>E</a:t>
            </a:r>
            <a:r>
              <a:rPr kumimoji="0" lang="en-US" altLang="zh-CN" baseline="-25000" dirty="0" err="1"/>
              <a:t>k</a:t>
            </a:r>
            <a:r>
              <a:rPr kumimoji="0" lang="en-US" altLang="zh-CN" baseline="-25000" dirty="0"/>
              <a:t> </a:t>
            </a:r>
            <a:r>
              <a:rPr kumimoji="0" lang="en-US" altLang="zh-CN" dirty="0"/>
              <a:t>( m ) = k </a:t>
            </a:r>
            <a:r>
              <a:rPr kumimoji="0" lang="zh-CN" altLang="en-US" dirty="0"/>
              <a:t>* </a:t>
            </a:r>
            <a:r>
              <a:rPr kumimoji="0" lang="en-US" altLang="zh-CN" dirty="0"/>
              <a:t>m mod q</a:t>
            </a:r>
            <a:r>
              <a:rPr kumimoji="0" lang="zh-CN" altLang="en-US" dirty="0"/>
              <a:t>。</a:t>
            </a:r>
            <a:endParaRPr kumimoji="0" lang="zh-CN" altLang="zh-CN" dirty="0"/>
          </a:p>
          <a:p>
            <a:pPr lvl="1"/>
            <a:r>
              <a:rPr kumimoji="0" lang="en-US" altLang="zh-CN" dirty="0"/>
              <a:t>D</a:t>
            </a:r>
            <a:r>
              <a:rPr kumimoji="0" lang="en-US" altLang="zh-CN" baseline="-25000" dirty="0"/>
              <a:t>k</a:t>
            </a:r>
            <a:r>
              <a:rPr kumimoji="0" lang="en-US" altLang="zh-CN" baseline="30000" dirty="0"/>
              <a:t>-1</a:t>
            </a:r>
            <a:r>
              <a:rPr kumimoji="0" lang="en-US" altLang="zh-CN" dirty="0"/>
              <a:t>(c)=k</a:t>
            </a:r>
            <a:r>
              <a:rPr kumimoji="0" lang="en-US" altLang="zh-CN" baseline="30000" dirty="0"/>
              <a:t>-1</a:t>
            </a:r>
            <a:r>
              <a:rPr kumimoji="0" lang="en-US" altLang="zh-CN" dirty="0"/>
              <a:t> </a:t>
            </a:r>
            <a:r>
              <a:rPr kumimoji="0" lang="zh-CN" altLang="en-US" dirty="0"/>
              <a:t>* </a:t>
            </a:r>
            <a:r>
              <a:rPr kumimoji="0" lang="en-US" altLang="zh-CN" dirty="0"/>
              <a:t>c mod q</a:t>
            </a:r>
            <a:r>
              <a:rPr kumimoji="0" lang="zh-CN" altLang="en-US" dirty="0"/>
              <a:t>，其中</a:t>
            </a:r>
            <a:r>
              <a:rPr kumimoji="0" lang="en-US" altLang="zh-CN" dirty="0">
                <a:solidFill>
                  <a:srgbClr val="FF0000"/>
                </a:solidFill>
              </a:rPr>
              <a:t>k</a:t>
            </a:r>
            <a:r>
              <a:rPr kumimoji="0" lang="en-US" altLang="zh-CN" baseline="30000" dirty="0">
                <a:solidFill>
                  <a:srgbClr val="FF0000"/>
                </a:solidFill>
              </a:rPr>
              <a:t>-1</a:t>
            </a:r>
            <a:r>
              <a:rPr kumimoji="0" lang="zh-CN" altLang="en-US" dirty="0">
                <a:solidFill>
                  <a:srgbClr val="FF0000"/>
                </a:solidFill>
              </a:rPr>
              <a:t>为</a:t>
            </a:r>
            <a:r>
              <a:rPr kumimoji="0" lang="en-US" altLang="zh-CN" dirty="0">
                <a:solidFill>
                  <a:srgbClr val="FF0000"/>
                </a:solidFill>
              </a:rPr>
              <a:t>k</a:t>
            </a:r>
            <a:r>
              <a:rPr kumimoji="0" lang="zh-CN" altLang="en-US" dirty="0">
                <a:solidFill>
                  <a:srgbClr val="FF0000"/>
                </a:solidFill>
              </a:rPr>
              <a:t>在模</a:t>
            </a:r>
            <a:r>
              <a:rPr kumimoji="0" lang="en-US" altLang="zh-CN" dirty="0">
                <a:solidFill>
                  <a:srgbClr val="FF0000"/>
                </a:solidFill>
              </a:rPr>
              <a:t>q</a:t>
            </a:r>
            <a:r>
              <a:rPr kumimoji="0" lang="zh-CN" altLang="en-US" dirty="0">
                <a:solidFill>
                  <a:srgbClr val="FF0000"/>
                </a:solidFill>
              </a:rPr>
              <a:t>下的乘法逆元</a:t>
            </a:r>
            <a:r>
              <a:rPr kumimoji="0" lang="zh-CN" altLang="en-US" dirty="0"/>
              <a:t>。</a:t>
            </a:r>
            <a:endParaRPr kumimoji="0"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107950" y="4763"/>
            <a:ext cx="8785225" cy="976312"/>
          </a:xfrm>
        </p:spPr>
        <p:txBody>
          <a:bodyPr/>
          <a:lstStyle/>
          <a:p>
            <a:r>
              <a:rPr kumimoji="0" lang="zh-CN" altLang="en-US" dirty="0"/>
              <a:t>乘数密码：密钥取值与乘法逆元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107950" y="1077913"/>
            <a:ext cx="8928100" cy="5375275"/>
          </a:xfrm>
        </p:spPr>
        <p:txBody>
          <a:bodyPr/>
          <a:lstStyle/>
          <a:p>
            <a:pPr hangingPunct="1"/>
            <a:r>
              <a:rPr kumimoji="0" lang="zh-CN" altLang="en-US" dirty="0"/>
              <a:t>乘数密码的密钥</a:t>
            </a:r>
            <a:r>
              <a:rPr kumimoji="0" lang="en-US" altLang="zh-CN" dirty="0"/>
              <a:t>k</a:t>
            </a:r>
            <a:r>
              <a:rPr kumimoji="0" lang="zh-CN" altLang="en-US" dirty="0"/>
              <a:t>与</a:t>
            </a:r>
            <a:r>
              <a:rPr kumimoji="0" lang="en-US" altLang="zh-CN" dirty="0"/>
              <a:t>26</a:t>
            </a:r>
            <a:r>
              <a:rPr kumimoji="0" lang="zh-CN" altLang="en-US" dirty="0"/>
              <a:t>互素时，加密变换才是一一映射的。</a:t>
            </a:r>
            <a:endParaRPr kumimoji="0" lang="en-US" altLang="zh-CN" dirty="0"/>
          </a:p>
          <a:p>
            <a:pPr lvl="1" hangingPunct="1"/>
            <a:r>
              <a:rPr kumimoji="0" lang="en-US" altLang="zh-CN" dirty="0"/>
              <a:t>k</a:t>
            </a:r>
            <a:r>
              <a:rPr kumimoji="0" lang="zh-CN" altLang="en-US" dirty="0"/>
              <a:t>的选择有</a:t>
            </a:r>
            <a:r>
              <a:rPr kumimoji="0" lang="en-US" altLang="zh-CN" dirty="0"/>
              <a:t>11</a:t>
            </a:r>
            <a:r>
              <a:rPr kumimoji="0" lang="zh-CN" altLang="en-US" dirty="0"/>
              <a:t>种：</a:t>
            </a:r>
            <a:r>
              <a:rPr kumimoji="0" lang="en-US" altLang="zh-CN" dirty="0"/>
              <a:t>3</a:t>
            </a:r>
            <a:r>
              <a:rPr kumimoji="0" lang="zh-CN" altLang="en-US" dirty="0"/>
              <a:t>、</a:t>
            </a:r>
            <a:r>
              <a:rPr kumimoji="0" lang="en-US" altLang="zh-CN" dirty="0"/>
              <a:t>5</a:t>
            </a:r>
            <a:r>
              <a:rPr kumimoji="0" lang="zh-CN" altLang="en-US" dirty="0"/>
              <a:t>、</a:t>
            </a:r>
            <a:r>
              <a:rPr kumimoji="0" lang="en-US" altLang="zh-CN" dirty="0"/>
              <a:t>7</a:t>
            </a:r>
            <a:r>
              <a:rPr kumimoji="0" lang="zh-CN" altLang="en-US" dirty="0"/>
              <a:t>、</a:t>
            </a:r>
            <a:r>
              <a:rPr kumimoji="0" lang="en-US" altLang="zh-CN" dirty="0"/>
              <a:t>9</a:t>
            </a:r>
            <a:r>
              <a:rPr kumimoji="0" lang="zh-CN" altLang="en-US" dirty="0"/>
              <a:t>、</a:t>
            </a:r>
            <a:r>
              <a:rPr kumimoji="0" lang="en-US" altLang="zh-CN" dirty="0"/>
              <a:t>11</a:t>
            </a:r>
            <a:r>
              <a:rPr kumimoji="0" lang="zh-CN" altLang="en-US" dirty="0"/>
              <a:t>、</a:t>
            </a:r>
            <a:r>
              <a:rPr kumimoji="0" lang="en-US" altLang="zh-CN" dirty="0"/>
              <a:t>15</a:t>
            </a:r>
            <a:r>
              <a:rPr kumimoji="0" lang="zh-CN" altLang="en-US" dirty="0"/>
              <a:t>、</a:t>
            </a:r>
            <a:r>
              <a:rPr kumimoji="0" lang="en-US" altLang="zh-CN" dirty="0"/>
              <a:t>17</a:t>
            </a:r>
            <a:r>
              <a:rPr kumimoji="0" lang="zh-CN" altLang="en-US" dirty="0"/>
              <a:t>、</a:t>
            </a:r>
            <a:r>
              <a:rPr kumimoji="0" lang="en-US" altLang="zh-CN" dirty="0"/>
              <a:t>19</a:t>
            </a:r>
            <a:r>
              <a:rPr kumimoji="0" lang="zh-CN" altLang="en-US" dirty="0"/>
              <a:t>、</a:t>
            </a:r>
            <a:r>
              <a:rPr kumimoji="0" lang="en-US" altLang="zh-CN" dirty="0"/>
              <a:t>21</a:t>
            </a:r>
            <a:r>
              <a:rPr kumimoji="0" lang="zh-CN" altLang="en-US" dirty="0"/>
              <a:t>、</a:t>
            </a:r>
            <a:r>
              <a:rPr kumimoji="0" lang="en-US" altLang="zh-CN" dirty="0"/>
              <a:t>23</a:t>
            </a:r>
            <a:r>
              <a:rPr kumimoji="0" lang="zh-CN" altLang="en-US" dirty="0"/>
              <a:t>、</a:t>
            </a:r>
            <a:r>
              <a:rPr kumimoji="0" lang="en-US" altLang="zh-CN" dirty="0"/>
              <a:t>25</a:t>
            </a:r>
            <a:r>
              <a:rPr kumimoji="0" lang="zh-CN" altLang="en-US" dirty="0"/>
              <a:t>。</a:t>
            </a:r>
            <a:endParaRPr kumimoji="0" lang="en-US" altLang="zh-CN" dirty="0"/>
          </a:p>
          <a:p>
            <a:pPr lvl="1" hangingPunct="1"/>
            <a:r>
              <a:rPr kumimoji="0" lang="en-US" altLang="zh-CN" dirty="0"/>
              <a:t>k</a:t>
            </a:r>
            <a:r>
              <a:rPr kumimoji="0" lang="zh-CN" altLang="en-US" dirty="0"/>
              <a:t>取</a:t>
            </a:r>
            <a:r>
              <a:rPr kumimoji="0" lang="en-US" altLang="zh-CN" dirty="0"/>
              <a:t>1</a:t>
            </a:r>
            <a:r>
              <a:rPr kumimoji="0" lang="zh-CN" altLang="en-US" dirty="0"/>
              <a:t>时没有意义。</a:t>
            </a:r>
            <a:endParaRPr kumimoji="0" lang="zh-CN" altLang="zh-CN" dirty="0"/>
          </a:p>
          <a:p>
            <a:pPr hangingPunct="1"/>
            <a:endParaRPr kumimoji="0" lang="en-US" altLang="zh-CN" dirty="0"/>
          </a:p>
          <a:p>
            <a:pPr hangingPunct="1"/>
            <a:r>
              <a:rPr kumimoji="0" lang="en-US" altLang="zh-CN" dirty="0"/>
              <a:t>k</a:t>
            </a:r>
            <a:r>
              <a:rPr kumimoji="0" lang="en-US" altLang="zh-CN" baseline="30000" dirty="0"/>
              <a:t>-1</a:t>
            </a:r>
            <a:r>
              <a:rPr kumimoji="0" lang="zh-CN" altLang="en-US" dirty="0"/>
              <a:t>为</a:t>
            </a:r>
            <a:r>
              <a:rPr kumimoji="0" lang="en-US" altLang="zh-CN" dirty="0"/>
              <a:t>k</a:t>
            </a:r>
            <a:r>
              <a:rPr kumimoji="0" lang="zh-CN" altLang="en-US" dirty="0"/>
              <a:t>在模</a:t>
            </a:r>
            <a:r>
              <a:rPr kumimoji="0" lang="en-US" altLang="zh-CN" dirty="0"/>
              <a:t>q</a:t>
            </a:r>
            <a:r>
              <a:rPr kumimoji="0" lang="zh-CN" altLang="en-US" dirty="0"/>
              <a:t>下的乘法逆元。</a:t>
            </a:r>
            <a:endParaRPr kumimoji="0" lang="en-US" altLang="zh-CN" dirty="0"/>
          </a:p>
          <a:p>
            <a:pPr lvl="1" hangingPunct="1"/>
            <a:r>
              <a:rPr kumimoji="0" lang="zh-CN" altLang="en-US" dirty="0"/>
              <a:t>其定义为</a:t>
            </a:r>
            <a:r>
              <a:rPr kumimoji="0" lang="en-US" altLang="zh-CN" dirty="0"/>
              <a:t>k</a:t>
            </a:r>
            <a:r>
              <a:rPr kumimoji="0" lang="en-US" altLang="zh-CN" baseline="30000" dirty="0"/>
              <a:t>-1 </a:t>
            </a:r>
            <a:r>
              <a:rPr kumimoji="0" lang="en-US" altLang="zh-CN" dirty="0"/>
              <a:t>* k mod q =1</a:t>
            </a:r>
            <a:r>
              <a:rPr kumimoji="0" lang="zh-CN" altLang="en-US" dirty="0"/>
              <a:t>，</a:t>
            </a:r>
            <a:endParaRPr kumimoji="0" lang="en-US" altLang="zh-CN" dirty="0"/>
          </a:p>
          <a:p>
            <a:pPr lvl="1" hangingPunct="1"/>
            <a:r>
              <a:rPr kumimoji="0" lang="zh-CN" altLang="en-US" dirty="0"/>
              <a:t>可采用</a:t>
            </a:r>
            <a:r>
              <a:rPr kumimoji="0" lang="zh-CN" altLang="en-US" dirty="0">
                <a:solidFill>
                  <a:srgbClr val="FF0000"/>
                </a:solidFill>
              </a:rPr>
              <a:t>扩展的欧几里德算法</a:t>
            </a:r>
            <a:r>
              <a:rPr kumimoji="0" lang="zh-CN" altLang="en-US" dirty="0"/>
              <a:t>。欧几里德算法又称辗转相除法，用于计算两个整数</a:t>
            </a:r>
            <a:r>
              <a:rPr kumimoji="0" lang="en-US" altLang="zh-CN" dirty="0"/>
              <a:t>a</a:t>
            </a:r>
            <a:r>
              <a:rPr kumimoji="0" lang="zh-CN" altLang="en-US" dirty="0"/>
              <a:t>和</a:t>
            </a:r>
            <a:r>
              <a:rPr kumimoji="0" lang="en-US" altLang="zh-CN" dirty="0"/>
              <a:t>b</a:t>
            </a:r>
            <a:r>
              <a:rPr kumimoji="0" lang="zh-CN" altLang="en-US" dirty="0"/>
              <a:t>的最大公约数。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107950" y="4763"/>
            <a:ext cx="8785225" cy="976312"/>
          </a:xfrm>
        </p:spPr>
        <p:txBody>
          <a:bodyPr/>
          <a:lstStyle/>
          <a:p>
            <a:r>
              <a:rPr kumimoji="0" lang="zh-CN" altLang="en-US"/>
              <a:t>仿射密码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107950" y="1052513"/>
            <a:ext cx="8928100" cy="5213350"/>
          </a:xfrm>
        </p:spPr>
        <p:txBody>
          <a:bodyPr/>
          <a:lstStyle/>
          <a:p>
            <a:r>
              <a:rPr kumimoji="0" lang="zh-CN" altLang="en-US" dirty="0"/>
              <a:t>仿射密码可以看作是</a:t>
            </a:r>
            <a:r>
              <a:rPr kumimoji="0" lang="zh-CN" altLang="en-US" dirty="0">
                <a:solidFill>
                  <a:srgbClr val="0000FF"/>
                </a:solidFill>
              </a:rPr>
              <a:t>移位密码和乘数密码的结合</a:t>
            </a:r>
            <a:r>
              <a:rPr kumimoji="0" lang="zh-CN" altLang="en-US" dirty="0"/>
              <a:t>。</a:t>
            </a:r>
            <a:endParaRPr kumimoji="0" lang="en-US" altLang="zh-CN" dirty="0"/>
          </a:p>
          <a:p>
            <a:endParaRPr kumimoji="0" lang="en-US" altLang="zh-CN" dirty="0"/>
          </a:p>
          <a:p>
            <a:r>
              <a:rPr kumimoji="0" lang="zh-CN" altLang="en-US" dirty="0"/>
              <a:t>密码体制描述如下：</a:t>
            </a:r>
            <a:endParaRPr kumimoji="0" lang="zh-CN" altLang="zh-CN" dirty="0"/>
          </a:p>
          <a:p>
            <a:pPr lvl="1"/>
            <a:r>
              <a:rPr kumimoji="0" lang="en-US" altLang="zh-CN" dirty="0"/>
              <a:t>M=C=Z/(26)</a:t>
            </a:r>
            <a:r>
              <a:rPr kumimoji="0" lang="zh-CN" altLang="en-US" dirty="0"/>
              <a:t>；</a:t>
            </a:r>
            <a:r>
              <a:rPr kumimoji="0" lang="en-US" altLang="zh-CN" dirty="0"/>
              <a:t>q=26</a:t>
            </a:r>
            <a:r>
              <a:rPr kumimoji="0" lang="zh-CN" altLang="en-US" dirty="0"/>
              <a:t>；</a:t>
            </a:r>
            <a:endParaRPr kumimoji="0" lang="en-US" altLang="zh-CN" dirty="0"/>
          </a:p>
          <a:p>
            <a:pPr lvl="1"/>
            <a:r>
              <a:rPr kumimoji="0" lang="en-US" altLang="zh-CN" dirty="0"/>
              <a:t>K={ k</a:t>
            </a:r>
            <a:r>
              <a:rPr kumimoji="0" lang="en-US" altLang="zh-CN" baseline="-25000" dirty="0"/>
              <a:t>1</a:t>
            </a:r>
            <a:r>
              <a:rPr kumimoji="0" lang="en-US" altLang="zh-CN" dirty="0"/>
              <a:t>, k</a:t>
            </a:r>
            <a:r>
              <a:rPr kumimoji="0" lang="en-US" altLang="zh-CN" baseline="-25000" dirty="0"/>
              <a:t>2</a:t>
            </a:r>
            <a:r>
              <a:rPr kumimoji="0" lang="zh-CN" altLang="zh-CN" dirty="0"/>
              <a:t>∈</a:t>
            </a:r>
            <a:r>
              <a:rPr kumimoji="0" lang="en-US" altLang="zh-CN" dirty="0"/>
              <a:t>Z | 0&lt; k</a:t>
            </a:r>
            <a:r>
              <a:rPr kumimoji="0" lang="en-US" altLang="zh-CN" baseline="-25000" dirty="0"/>
              <a:t>1</a:t>
            </a:r>
            <a:r>
              <a:rPr kumimoji="0" lang="en-US" altLang="zh-CN" dirty="0"/>
              <a:t>, k</a:t>
            </a:r>
            <a:r>
              <a:rPr kumimoji="0" lang="en-US" altLang="zh-CN" baseline="-25000" dirty="0"/>
              <a:t>2</a:t>
            </a:r>
            <a:r>
              <a:rPr kumimoji="0" lang="en-US" altLang="zh-CN" dirty="0"/>
              <a:t>&lt;26</a:t>
            </a:r>
            <a:r>
              <a:rPr kumimoji="0" lang="zh-CN" altLang="en-US" dirty="0"/>
              <a:t>，</a:t>
            </a:r>
            <a:r>
              <a:rPr kumimoji="0" lang="en-US" altLang="zh-CN" dirty="0" err="1"/>
              <a:t>gcd</a:t>
            </a:r>
            <a:r>
              <a:rPr kumimoji="0" lang="en-US" altLang="zh-CN" dirty="0"/>
              <a:t>(k</a:t>
            </a:r>
            <a:r>
              <a:rPr kumimoji="0" lang="en-US" altLang="zh-CN" baseline="-25000" dirty="0"/>
              <a:t>1</a:t>
            </a:r>
            <a:r>
              <a:rPr kumimoji="0" lang="en-US" altLang="zh-CN" dirty="0"/>
              <a:t>, 26)=1}</a:t>
            </a:r>
            <a:r>
              <a:rPr kumimoji="0" lang="zh-CN" altLang="en-US" dirty="0"/>
              <a:t>；</a:t>
            </a:r>
            <a:endParaRPr kumimoji="0" lang="en-US" altLang="zh-CN" dirty="0"/>
          </a:p>
          <a:p>
            <a:pPr lvl="1"/>
            <a:r>
              <a:rPr kumimoji="0" lang="en-US" altLang="zh-CN" dirty="0" err="1"/>
              <a:t>E</a:t>
            </a:r>
            <a:r>
              <a:rPr kumimoji="0" lang="en-US" altLang="zh-CN" baseline="-25000" dirty="0" err="1"/>
              <a:t>k</a:t>
            </a:r>
            <a:r>
              <a:rPr kumimoji="0" lang="en-US" altLang="zh-CN" dirty="0"/>
              <a:t>(m)=(k</a:t>
            </a:r>
            <a:r>
              <a:rPr kumimoji="0" lang="en-US" altLang="zh-CN" baseline="-25000" dirty="0"/>
              <a:t>1</a:t>
            </a:r>
            <a:r>
              <a:rPr kumimoji="0" lang="en-US" altLang="zh-CN" dirty="0"/>
              <a:t>m + k</a:t>
            </a:r>
            <a:r>
              <a:rPr kumimoji="0" lang="en-US" altLang="zh-CN" baseline="-25000" dirty="0"/>
              <a:t>2</a:t>
            </a:r>
            <a:r>
              <a:rPr kumimoji="0" lang="en-US" altLang="zh-CN" dirty="0"/>
              <a:t>) mod q</a:t>
            </a:r>
            <a:r>
              <a:rPr kumimoji="0" lang="zh-CN" altLang="en-US" dirty="0"/>
              <a:t>；</a:t>
            </a:r>
            <a:endParaRPr kumimoji="0" lang="zh-CN" altLang="zh-CN" dirty="0"/>
          </a:p>
          <a:p>
            <a:pPr lvl="1"/>
            <a:r>
              <a:rPr kumimoji="0" lang="en-US" altLang="zh-CN" dirty="0" err="1"/>
              <a:t>D</a:t>
            </a:r>
            <a:r>
              <a:rPr kumimoji="0" lang="en-US" altLang="zh-CN" baseline="-25000" dirty="0" err="1"/>
              <a:t>k</a:t>
            </a:r>
            <a:r>
              <a:rPr kumimoji="0" lang="en-US" altLang="zh-CN" dirty="0"/>
              <a:t>(c)= k</a:t>
            </a:r>
            <a:r>
              <a:rPr kumimoji="0" lang="en-US" altLang="zh-CN" baseline="-25000" dirty="0"/>
              <a:t>1</a:t>
            </a:r>
            <a:r>
              <a:rPr kumimoji="0" lang="en-US" altLang="zh-CN" baseline="30000" dirty="0"/>
              <a:t>-1</a:t>
            </a:r>
            <a:r>
              <a:rPr kumimoji="0" lang="en-US" altLang="zh-CN" dirty="0"/>
              <a:t>(</a:t>
            </a:r>
            <a:r>
              <a:rPr kumimoji="0" lang="en-US" altLang="zh-CN" baseline="30000" dirty="0"/>
              <a:t> </a:t>
            </a:r>
            <a:r>
              <a:rPr kumimoji="0" lang="en-US" altLang="zh-CN" dirty="0"/>
              <a:t>c - k</a:t>
            </a:r>
            <a:r>
              <a:rPr kumimoji="0" lang="en-US" altLang="zh-CN" baseline="-25000" dirty="0"/>
              <a:t>2</a:t>
            </a:r>
            <a:r>
              <a:rPr kumimoji="0" lang="en-US" altLang="zh-CN" dirty="0"/>
              <a:t>) mod q</a:t>
            </a:r>
            <a:r>
              <a:rPr kumimoji="0" lang="zh-CN" altLang="en-US" dirty="0"/>
              <a:t>，其中</a:t>
            </a:r>
            <a:r>
              <a:rPr kumimoji="0" lang="en-US" altLang="zh-CN" dirty="0"/>
              <a:t>k</a:t>
            </a:r>
            <a:r>
              <a:rPr kumimoji="0" lang="en-US" altLang="zh-CN" baseline="-25000" dirty="0"/>
              <a:t>1</a:t>
            </a:r>
            <a:r>
              <a:rPr kumimoji="0" lang="en-US" altLang="zh-CN" baseline="30000" dirty="0"/>
              <a:t>-1</a:t>
            </a:r>
            <a:r>
              <a:rPr kumimoji="0" lang="zh-CN" altLang="en-US" dirty="0"/>
              <a:t>为</a:t>
            </a:r>
            <a:r>
              <a:rPr kumimoji="0" lang="en-US" altLang="zh-CN" dirty="0"/>
              <a:t>k</a:t>
            </a:r>
            <a:r>
              <a:rPr kumimoji="0" lang="en-US" altLang="zh-CN" baseline="-25000" dirty="0"/>
              <a:t>1</a:t>
            </a:r>
            <a:r>
              <a:rPr kumimoji="0" lang="zh-CN" altLang="en-US" dirty="0"/>
              <a:t>在模</a:t>
            </a:r>
            <a:r>
              <a:rPr kumimoji="0" lang="en-US" altLang="zh-CN" dirty="0"/>
              <a:t>q</a:t>
            </a:r>
            <a:r>
              <a:rPr kumimoji="0" lang="zh-CN" altLang="en-US" dirty="0"/>
              <a:t>下的乘法逆元。</a:t>
            </a:r>
            <a:endParaRPr kumimoji="0" lang="en-US" altLang="zh-CN" dirty="0"/>
          </a:p>
          <a:p>
            <a:endParaRPr kumimoji="0" lang="en-US" altLang="zh-CN" dirty="0"/>
          </a:p>
          <a:p>
            <a:r>
              <a:rPr kumimoji="0" lang="zh-CN" altLang="en-US" dirty="0"/>
              <a:t>密钥情况：</a:t>
            </a:r>
            <a:r>
              <a:rPr kumimoji="0" lang="en-US" altLang="zh-CN" dirty="0"/>
              <a:t>k</a:t>
            </a:r>
            <a:r>
              <a:rPr kumimoji="0" lang="en-US" altLang="zh-CN" baseline="-25000" dirty="0"/>
              <a:t>1</a:t>
            </a:r>
            <a:r>
              <a:rPr kumimoji="0" lang="zh-CN" altLang="en-US" dirty="0"/>
              <a:t>和</a:t>
            </a:r>
            <a:r>
              <a:rPr kumimoji="0" lang="en-US" altLang="zh-CN" dirty="0"/>
              <a:t>k</a:t>
            </a:r>
            <a:r>
              <a:rPr kumimoji="0" lang="en-US" altLang="zh-CN" baseline="-25000" dirty="0"/>
              <a:t>2</a:t>
            </a:r>
            <a:r>
              <a:rPr kumimoji="0" lang="zh-CN" altLang="en-US" dirty="0"/>
              <a:t>？</a:t>
            </a:r>
            <a:endParaRPr kumimoji="0" lang="zh-CN" altLang="zh-CN" dirty="0"/>
          </a:p>
          <a:p>
            <a:pPr lvl="1"/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457200" y="30163"/>
            <a:ext cx="8229600" cy="1143000"/>
          </a:xfrm>
        </p:spPr>
        <p:txBody>
          <a:bodyPr/>
          <a:lstStyle/>
          <a:p>
            <a:r>
              <a:rPr kumimoji="0" lang="zh-CN" altLang="en-US" dirty="0"/>
              <a:t>仿射密码举例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160338" y="1023939"/>
            <a:ext cx="8804150" cy="2765102"/>
          </a:xfrm>
        </p:spPr>
        <p:txBody>
          <a:bodyPr/>
          <a:lstStyle/>
          <a:p>
            <a:r>
              <a:rPr kumimoji="0" lang="zh-CN" altLang="en-US" sz="2400" dirty="0"/>
              <a:t>设</a:t>
            </a:r>
            <a:r>
              <a:rPr kumimoji="0" lang="en-US" altLang="zh-CN" sz="2400" dirty="0"/>
              <a:t>k</a:t>
            </a:r>
            <a:r>
              <a:rPr kumimoji="0" lang="zh-CN" altLang="en-US" sz="2400" dirty="0"/>
              <a:t>＝（</a:t>
            </a:r>
            <a:r>
              <a:rPr kumimoji="0" lang="en-US" altLang="zh-CN" sz="2400" dirty="0"/>
              <a:t>5</a:t>
            </a:r>
            <a:r>
              <a:rPr kumimoji="0" lang="zh-CN" altLang="en-US" sz="2400" dirty="0"/>
              <a:t>，</a:t>
            </a:r>
            <a:r>
              <a:rPr kumimoji="0" lang="en-US" altLang="zh-CN" sz="2400" dirty="0"/>
              <a:t>3</a:t>
            </a:r>
            <a:r>
              <a:rPr kumimoji="0" lang="zh-CN" altLang="en-US" sz="2400" dirty="0"/>
              <a:t>），注意到</a:t>
            </a:r>
            <a:r>
              <a:rPr kumimoji="0" lang="en-US" altLang="zh-CN" sz="2400" dirty="0"/>
              <a:t>5</a:t>
            </a:r>
            <a:r>
              <a:rPr kumimoji="0" lang="en-US" altLang="zh-CN" sz="2400" baseline="30000" dirty="0"/>
              <a:t>-1</a:t>
            </a:r>
            <a:r>
              <a:rPr kumimoji="0" lang="en-US" altLang="zh-CN" sz="2400" dirty="0"/>
              <a:t> mod 26=21</a:t>
            </a:r>
            <a:r>
              <a:rPr kumimoji="0" lang="zh-CN" altLang="en-US" sz="2400" dirty="0"/>
              <a:t>。</a:t>
            </a:r>
            <a:endParaRPr kumimoji="0" lang="en-US" altLang="zh-CN" sz="2400" dirty="0"/>
          </a:p>
          <a:p>
            <a:r>
              <a:rPr kumimoji="0" lang="zh-CN" altLang="en-US" sz="2400" dirty="0"/>
              <a:t>加密函数：</a:t>
            </a:r>
            <a:endParaRPr kumimoji="0" lang="en-US" altLang="zh-CN" sz="2400" dirty="0"/>
          </a:p>
          <a:p>
            <a:pPr lvl="1"/>
            <a:r>
              <a:rPr kumimoji="0" lang="en-US" altLang="zh-CN" dirty="0" err="1"/>
              <a:t>E</a:t>
            </a:r>
            <a:r>
              <a:rPr kumimoji="0" lang="en-US" altLang="zh-CN" baseline="-25000" dirty="0" err="1"/>
              <a:t>k</a:t>
            </a:r>
            <a:r>
              <a:rPr kumimoji="0" lang="en-US" altLang="zh-CN" dirty="0"/>
              <a:t>(x)=5x+3 (mod 26)</a:t>
            </a:r>
            <a:r>
              <a:rPr kumimoji="0" lang="zh-CN" altLang="en-US" dirty="0"/>
              <a:t>，</a:t>
            </a:r>
            <a:endParaRPr kumimoji="0" lang="en-US" altLang="zh-CN" dirty="0"/>
          </a:p>
          <a:p>
            <a:r>
              <a:rPr kumimoji="0" lang="zh-CN" altLang="en-US" sz="2400" dirty="0"/>
              <a:t>解密函数：</a:t>
            </a:r>
            <a:endParaRPr kumimoji="0" lang="en-US" altLang="zh-CN" sz="2400" dirty="0"/>
          </a:p>
          <a:p>
            <a:pPr lvl="1"/>
            <a:r>
              <a:rPr kumimoji="0" lang="en-US" altLang="zh-CN" dirty="0" err="1"/>
              <a:t>D</a:t>
            </a:r>
            <a:r>
              <a:rPr kumimoji="0" lang="en-US" altLang="zh-CN" baseline="-25000" dirty="0" err="1"/>
              <a:t>k</a:t>
            </a:r>
            <a:r>
              <a:rPr kumimoji="0" lang="en-US" altLang="zh-CN" dirty="0"/>
              <a:t>(y)=21(y -3) mod 26 =21y – 11 (mod 26)</a:t>
            </a:r>
            <a:r>
              <a:rPr kumimoji="0" lang="zh-CN" altLang="en-US" dirty="0"/>
              <a:t>。</a:t>
            </a:r>
            <a:endParaRPr kumimoji="0" lang="en-US" altLang="zh-CN" dirty="0"/>
          </a:p>
          <a:p>
            <a:r>
              <a:rPr kumimoji="0" lang="zh-CN" altLang="en-US" sz="2400" dirty="0"/>
              <a:t>加密明文“</a:t>
            </a:r>
            <a:r>
              <a:rPr kumimoji="0" lang="en-US" altLang="zh-CN" sz="2400" dirty="0"/>
              <a:t>yes</a:t>
            </a:r>
            <a:r>
              <a:rPr kumimoji="0" lang="zh-CN" altLang="en-US" sz="2400" dirty="0"/>
              <a:t>”的加密与解密过程如下：</a:t>
            </a:r>
          </a:p>
        </p:txBody>
      </p:sp>
      <p:graphicFrame>
        <p:nvGraphicFramePr>
          <p:cNvPr id="2458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893873"/>
              </p:ext>
            </p:extLst>
          </p:nvPr>
        </p:nvGraphicFramePr>
        <p:xfrm>
          <a:off x="160338" y="4005064"/>
          <a:ext cx="8875712" cy="26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4" name="Visio" r:id="rId3" imgW="6189868" imgH="1870737" progId="Visio.Drawing.11">
                  <p:embed/>
                </p:oleObj>
              </mc:Choice>
              <mc:Fallback>
                <p:oleObj name="Visio" r:id="rId3" imgW="6189868" imgH="1870737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8" y="4005064"/>
                        <a:ext cx="8875712" cy="267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107950" y="4763"/>
            <a:ext cx="8785225" cy="976312"/>
          </a:xfrm>
        </p:spPr>
        <p:txBody>
          <a:bodyPr/>
          <a:lstStyle/>
          <a:p>
            <a:r>
              <a:rPr kumimoji="0" lang="zh-CN" altLang="en-US"/>
              <a:t>基于统计的密码分析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152196" y="1052736"/>
            <a:ext cx="8866882" cy="1871663"/>
          </a:xfrm>
        </p:spPr>
        <p:txBody>
          <a:bodyPr/>
          <a:lstStyle/>
          <a:p>
            <a:r>
              <a:rPr kumimoji="0" lang="zh-CN" altLang="en-US" sz="2400" dirty="0"/>
              <a:t>简单代替密码的加密是从明文字母到密文字母的一一映射。</a:t>
            </a:r>
            <a:endParaRPr kumimoji="0" lang="en-US" altLang="zh-CN" sz="2400" dirty="0"/>
          </a:p>
          <a:p>
            <a:r>
              <a:rPr kumimoji="0" lang="zh-CN" altLang="en-US" sz="2400" dirty="0"/>
              <a:t>攻击者统计密文中字母的</a:t>
            </a:r>
            <a:r>
              <a:rPr kumimoji="0" lang="zh-CN" altLang="en-US" sz="2400" dirty="0">
                <a:solidFill>
                  <a:srgbClr val="0000FF"/>
                </a:solidFill>
              </a:rPr>
              <a:t>使用频度</a:t>
            </a:r>
            <a:r>
              <a:rPr kumimoji="0" lang="zh-CN" altLang="en-US" sz="2400" dirty="0"/>
              <a:t>，比较正常英文字母的使用频度，进行匹配分析。</a:t>
            </a:r>
            <a:endParaRPr kumimoji="0" lang="en-US" altLang="zh-CN" sz="2400" dirty="0"/>
          </a:p>
          <a:p>
            <a:r>
              <a:rPr kumimoji="0" lang="zh-CN" altLang="en-US" sz="2400" dirty="0">
                <a:solidFill>
                  <a:srgbClr val="FF0000"/>
                </a:solidFill>
              </a:rPr>
              <a:t>如果密文信息足够长，很容易对单表代替密码进行破译。</a:t>
            </a:r>
            <a:endParaRPr kumimoji="0" lang="zh-CN" altLang="zh-CN" sz="2400" dirty="0">
              <a:solidFill>
                <a:srgbClr val="FF0000"/>
              </a:solidFill>
            </a:endParaRPr>
          </a:p>
          <a:p>
            <a:endParaRPr kumimoji="0" lang="zh-CN" altLang="en-US" dirty="0"/>
          </a:p>
        </p:txBody>
      </p:sp>
      <p:graphicFrame>
        <p:nvGraphicFramePr>
          <p:cNvPr id="2560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702297"/>
              </p:ext>
            </p:extLst>
          </p:nvPr>
        </p:nvGraphicFramePr>
        <p:xfrm>
          <a:off x="395536" y="2708920"/>
          <a:ext cx="8351837" cy="405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8" name="Visio" r:id="rId3" imgW="4842921" imgH="3026815" progId="Visio.Drawing.11">
                  <p:embed/>
                </p:oleObj>
              </mc:Choice>
              <mc:Fallback>
                <p:oleObj name="Visio" r:id="rId3" imgW="4842921" imgH="302681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708920"/>
                        <a:ext cx="8351837" cy="405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107950" y="76771"/>
            <a:ext cx="8928546" cy="903957"/>
          </a:xfrm>
        </p:spPr>
        <p:txBody>
          <a:bodyPr/>
          <a:lstStyle/>
          <a:p>
            <a:r>
              <a:rPr kumimoji="0" lang="zh-CN" altLang="en-US" dirty="0"/>
              <a:t>多表代替密码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179263" y="1078061"/>
            <a:ext cx="8785225" cy="5375275"/>
          </a:xfrm>
        </p:spPr>
        <p:txBody>
          <a:bodyPr/>
          <a:lstStyle/>
          <a:p>
            <a:r>
              <a:rPr kumimoji="0" lang="zh-CN" altLang="en-US" dirty="0"/>
              <a:t>多表代替密码是以一系列代替表</a:t>
            </a:r>
            <a:r>
              <a:rPr kumimoji="0" lang="zh-CN" altLang="en-US" dirty="0">
                <a:solidFill>
                  <a:srgbClr val="FF00FF"/>
                </a:solidFill>
              </a:rPr>
              <a:t>依次</a:t>
            </a:r>
            <a:r>
              <a:rPr kumimoji="0" lang="zh-CN" altLang="en-US" dirty="0"/>
              <a:t>对明文消息的字母进行代替的加密方法。</a:t>
            </a:r>
            <a:endParaRPr kumimoji="0" lang="en-US" altLang="zh-CN" dirty="0"/>
          </a:p>
          <a:p>
            <a:r>
              <a:rPr kumimoji="0" lang="zh-CN" altLang="en-US" dirty="0"/>
              <a:t>多表代替密码使用从明文字母到密文字母的</a:t>
            </a:r>
            <a:r>
              <a:rPr kumimoji="0" lang="zh-CN" altLang="en-US" dirty="0">
                <a:solidFill>
                  <a:srgbClr val="FF0000"/>
                </a:solidFill>
              </a:rPr>
              <a:t>多个映射</a:t>
            </a:r>
            <a:r>
              <a:rPr kumimoji="0" lang="zh-CN" altLang="en-US" dirty="0"/>
              <a:t>来隐藏单字母出现的</a:t>
            </a:r>
            <a:r>
              <a:rPr kumimoji="0" lang="zh-CN" altLang="en-US" dirty="0">
                <a:solidFill>
                  <a:srgbClr val="0000FF"/>
                </a:solidFill>
              </a:rPr>
              <a:t>频率分布</a:t>
            </a:r>
            <a:r>
              <a:rPr kumimoji="0" lang="zh-CN" altLang="en-US" dirty="0"/>
              <a:t>。</a:t>
            </a:r>
            <a:endParaRPr kumimoji="0" lang="en-US" altLang="zh-CN" dirty="0"/>
          </a:p>
          <a:p>
            <a:pPr lvl="1"/>
            <a:r>
              <a:rPr kumimoji="0" lang="zh-CN" altLang="en-US" dirty="0"/>
              <a:t>每个映射是简单代替密码中的一对一映射。</a:t>
            </a:r>
            <a:endParaRPr kumimoji="0" lang="en-US" altLang="zh-CN" dirty="0"/>
          </a:p>
          <a:p>
            <a:endParaRPr kumimoji="0" lang="en-US" altLang="zh-CN" dirty="0"/>
          </a:p>
          <a:p>
            <a:r>
              <a:rPr kumimoji="0" lang="zh-CN" altLang="en-US" dirty="0"/>
              <a:t>若映射系列是非周期的无限序列，则相应的密码称为</a:t>
            </a:r>
            <a:r>
              <a:rPr kumimoji="0" lang="zh-CN" altLang="en-US" dirty="0">
                <a:solidFill>
                  <a:srgbClr val="FF0000"/>
                </a:solidFill>
              </a:rPr>
              <a:t>非周期多表代替密码</a:t>
            </a:r>
            <a:r>
              <a:rPr kumimoji="0" lang="zh-CN" altLang="en-US" dirty="0"/>
              <a:t>。</a:t>
            </a:r>
            <a:endParaRPr kumimoji="0" lang="en-US" altLang="zh-CN" dirty="0"/>
          </a:p>
          <a:p>
            <a:pPr lvl="1"/>
            <a:r>
              <a:rPr kumimoji="0" lang="zh-CN" altLang="en-US" dirty="0"/>
              <a:t>非周期多表代替密码：对每个明文字母都采用不同的代替表（或密钥）进行加密，称作</a:t>
            </a:r>
            <a:r>
              <a:rPr kumimoji="0" lang="zh-CN" altLang="en-US" dirty="0">
                <a:solidFill>
                  <a:srgbClr val="FF0000"/>
                </a:solidFill>
              </a:rPr>
              <a:t>一次一密密码</a:t>
            </a:r>
            <a:r>
              <a:rPr kumimoji="0" lang="zh-CN" altLang="en-US" dirty="0"/>
              <a:t>。</a:t>
            </a:r>
            <a:endParaRPr kumimoji="0" lang="en-US" altLang="zh-CN" dirty="0"/>
          </a:p>
          <a:p>
            <a:pPr lvl="1"/>
            <a:r>
              <a:rPr kumimoji="0" lang="zh-CN" altLang="en-US" dirty="0"/>
              <a:t>这是一种</a:t>
            </a:r>
            <a:r>
              <a:rPr kumimoji="0" lang="zh-CN" altLang="en-US" dirty="0">
                <a:solidFill>
                  <a:srgbClr val="FF00FF"/>
                </a:solidFill>
              </a:rPr>
              <a:t>理论上</a:t>
            </a:r>
            <a:r>
              <a:rPr kumimoji="0" lang="zh-CN" altLang="en-US" dirty="0"/>
              <a:t>唯一不可破译的密码。但需要的密钥量和明文消息长度相同，难于广泛使用。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07950" y="4763"/>
            <a:ext cx="8785225" cy="976312"/>
          </a:xfrm>
        </p:spPr>
        <p:txBody>
          <a:bodyPr/>
          <a:lstStyle/>
          <a:p>
            <a:r>
              <a:rPr kumimoji="0" lang="zh-CN" altLang="en-US" dirty="0"/>
              <a:t>维吉尼亚</a:t>
            </a:r>
            <a:r>
              <a:rPr kumimoji="0" lang="en-US" altLang="zh-CN" dirty="0" err="1"/>
              <a:t>Vigen</a:t>
            </a:r>
            <a:r>
              <a:rPr kumimoji="0" lang="zh-CN" altLang="zh-CN" dirty="0"/>
              <a:t>è</a:t>
            </a:r>
            <a:r>
              <a:rPr kumimoji="0" lang="en-US" altLang="zh-CN" dirty="0"/>
              <a:t>re</a:t>
            </a:r>
            <a:r>
              <a:rPr kumimoji="0" lang="zh-CN" altLang="en-US" dirty="0"/>
              <a:t>密码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107950" y="1052736"/>
            <a:ext cx="8856538" cy="5472608"/>
          </a:xfrm>
        </p:spPr>
        <p:txBody>
          <a:bodyPr/>
          <a:lstStyle/>
          <a:p>
            <a:pPr hangingPunct="1"/>
            <a:r>
              <a:rPr kumimoji="0" lang="zh-CN" altLang="en-US" dirty="0"/>
              <a:t>经典的多表代换密码有：</a:t>
            </a:r>
            <a:endParaRPr kumimoji="0" lang="en-US" altLang="zh-CN" dirty="0"/>
          </a:p>
          <a:p>
            <a:pPr lvl="1" hangingPunct="1"/>
            <a:r>
              <a:rPr kumimoji="0" lang="en-US" altLang="zh-CN" dirty="0" err="1"/>
              <a:t>Vigen</a:t>
            </a:r>
            <a:r>
              <a:rPr kumimoji="0" lang="zh-CN" altLang="zh-CN" dirty="0"/>
              <a:t>è</a:t>
            </a:r>
            <a:r>
              <a:rPr kumimoji="0" lang="en-US" altLang="zh-CN" dirty="0"/>
              <a:t>re</a:t>
            </a:r>
            <a:r>
              <a:rPr kumimoji="0" lang="zh-CN" altLang="en-US" dirty="0"/>
              <a:t>、</a:t>
            </a:r>
            <a:r>
              <a:rPr kumimoji="0" lang="en-US" altLang="zh-CN" dirty="0"/>
              <a:t>Beaufort</a:t>
            </a:r>
            <a:r>
              <a:rPr kumimoji="0" lang="zh-CN" altLang="en-US" dirty="0"/>
              <a:t>、</a:t>
            </a:r>
            <a:r>
              <a:rPr kumimoji="0" lang="en-US" altLang="zh-CN" dirty="0"/>
              <a:t>Running Key</a:t>
            </a:r>
            <a:r>
              <a:rPr kumimoji="0" lang="zh-CN" altLang="en-US" dirty="0"/>
              <a:t>、</a:t>
            </a:r>
            <a:r>
              <a:rPr kumimoji="0" lang="en-US" altLang="zh-CN" dirty="0" err="1"/>
              <a:t>Vernam</a:t>
            </a:r>
            <a:r>
              <a:rPr kumimoji="0" lang="zh-CN" altLang="en-US" dirty="0"/>
              <a:t>和轮转机等密码。</a:t>
            </a:r>
            <a:endParaRPr kumimoji="0" lang="zh-CN" altLang="zh-CN" dirty="0"/>
          </a:p>
          <a:p>
            <a:pPr hangingPunct="1"/>
            <a:endParaRPr kumimoji="0" lang="en-US" altLang="zh-CN" dirty="0"/>
          </a:p>
          <a:p>
            <a:pPr hangingPunct="1"/>
            <a:r>
              <a:rPr kumimoji="0" lang="zh-CN" altLang="en-US" dirty="0"/>
              <a:t>维吉尼亚</a:t>
            </a:r>
            <a:r>
              <a:rPr kumimoji="0" lang="en-US" altLang="zh-CN" dirty="0" err="1"/>
              <a:t>Vigen</a:t>
            </a:r>
            <a:r>
              <a:rPr kumimoji="0" lang="zh-CN" altLang="zh-CN" dirty="0"/>
              <a:t>è</a:t>
            </a:r>
            <a:r>
              <a:rPr kumimoji="0" lang="en-US" altLang="zh-CN" dirty="0"/>
              <a:t>re</a:t>
            </a:r>
            <a:r>
              <a:rPr kumimoji="0" lang="zh-CN" altLang="en-US" dirty="0"/>
              <a:t>密码</a:t>
            </a:r>
            <a:endParaRPr kumimoji="0" lang="en-US" altLang="zh-CN" dirty="0"/>
          </a:p>
          <a:p>
            <a:pPr lvl="1" hangingPunct="1"/>
            <a:r>
              <a:rPr kumimoji="0" lang="zh-CN" altLang="en-US" dirty="0"/>
              <a:t>是以移位代替为基础的周期多表代替密码。</a:t>
            </a:r>
            <a:endParaRPr kumimoji="0" lang="en-US" altLang="zh-CN" dirty="0"/>
          </a:p>
          <a:p>
            <a:pPr lvl="1" hangingPunct="1"/>
            <a:r>
              <a:rPr kumimoji="0" lang="zh-CN" altLang="en-US" dirty="0"/>
              <a:t>加密时每一个密钥被用来加密一个明文字母，当所有密钥使用完后，密钥又重新循环使用。</a:t>
            </a:r>
            <a:endParaRPr kumimoji="0" lang="zh-CN" altLang="zh-CN" dirty="0"/>
          </a:p>
          <a:p>
            <a:pPr hangingPunct="1"/>
            <a:endParaRPr kumimoji="0" lang="en-US" altLang="zh-CN" dirty="0"/>
          </a:p>
          <a:p>
            <a:pPr hangingPunct="1"/>
            <a:r>
              <a:rPr kumimoji="0" lang="zh-CN" altLang="en-US" dirty="0"/>
              <a:t>维吉尼亚</a:t>
            </a:r>
            <a:r>
              <a:rPr kumimoji="0" lang="en-US" altLang="zh-CN" dirty="0" err="1"/>
              <a:t>Vigen</a:t>
            </a:r>
            <a:r>
              <a:rPr kumimoji="0" lang="zh-CN" altLang="zh-CN" dirty="0"/>
              <a:t>è</a:t>
            </a:r>
            <a:r>
              <a:rPr kumimoji="0" lang="en-US" altLang="zh-CN" dirty="0"/>
              <a:t>re</a:t>
            </a:r>
            <a:r>
              <a:rPr kumimoji="0" lang="zh-CN" altLang="en-US" dirty="0"/>
              <a:t>密码算法如下：</a:t>
            </a:r>
            <a:endParaRPr kumimoji="0" lang="zh-CN" altLang="zh-CN" dirty="0"/>
          </a:p>
          <a:p>
            <a:pPr lvl="1" hangingPunct="1"/>
            <a:r>
              <a:rPr kumimoji="0" lang="en-US" altLang="zh-CN" dirty="0"/>
              <a:t>E</a:t>
            </a:r>
            <a:r>
              <a:rPr kumimoji="0" lang="en-US" altLang="zh-CN" baseline="-25000" dirty="0"/>
              <a:t>K</a:t>
            </a:r>
            <a:r>
              <a:rPr kumimoji="0" lang="en-US" altLang="zh-CN" dirty="0"/>
              <a:t>(m)=C</a:t>
            </a:r>
            <a:r>
              <a:rPr kumimoji="0" lang="en-US" altLang="zh-CN" baseline="-25000" dirty="0"/>
              <a:t>1 </a:t>
            </a:r>
            <a:r>
              <a:rPr kumimoji="0" lang="en-US" altLang="zh-CN" dirty="0"/>
              <a:t>C</a:t>
            </a:r>
            <a:r>
              <a:rPr kumimoji="0" lang="en-US" altLang="zh-CN" baseline="-25000" dirty="0"/>
              <a:t>2 </a:t>
            </a:r>
            <a:r>
              <a:rPr kumimoji="0" lang="en-US" altLang="zh-CN" dirty="0"/>
              <a:t>… C</a:t>
            </a:r>
            <a:r>
              <a:rPr kumimoji="0" lang="en-US" altLang="zh-CN" baseline="-25000" dirty="0"/>
              <a:t>n</a:t>
            </a:r>
            <a:r>
              <a:rPr kumimoji="0" lang="zh-CN" altLang="en-US" dirty="0"/>
              <a:t>，其中</a:t>
            </a:r>
            <a:r>
              <a:rPr kumimoji="0" lang="en-US" altLang="zh-CN" dirty="0"/>
              <a:t>C</a:t>
            </a:r>
            <a:r>
              <a:rPr kumimoji="0" lang="en-US" altLang="zh-CN" baseline="-25000" dirty="0"/>
              <a:t>i</a:t>
            </a:r>
            <a:r>
              <a:rPr kumimoji="0" lang="en-US" altLang="zh-CN" dirty="0"/>
              <a:t>=</a:t>
            </a:r>
            <a:r>
              <a:rPr kumimoji="0" lang="zh-CN" altLang="en-US" dirty="0"/>
              <a:t>（</a:t>
            </a:r>
            <a:r>
              <a:rPr kumimoji="0" lang="en-US" altLang="zh-CN" dirty="0"/>
              <a:t>m</a:t>
            </a:r>
            <a:r>
              <a:rPr kumimoji="0" lang="en-US" altLang="zh-CN" baseline="-25000" dirty="0"/>
              <a:t>i </a:t>
            </a:r>
            <a:r>
              <a:rPr kumimoji="0" lang="en-US" altLang="zh-CN" dirty="0"/>
              <a:t>+ </a:t>
            </a:r>
            <a:r>
              <a:rPr kumimoji="0" lang="en-US" altLang="zh-CN" dirty="0" err="1"/>
              <a:t>k</a:t>
            </a:r>
            <a:r>
              <a:rPr kumimoji="0" lang="en-US" altLang="zh-CN" baseline="-25000" dirty="0" err="1"/>
              <a:t>i</a:t>
            </a:r>
            <a:r>
              <a:rPr kumimoji="0" lang="zh-CN" altLang="en-US" dirty="0"/>
              <a:t>）</a:t>
            </a:r>
            <a:r>
              <a:rPr kumimoji="0" lang="en-US" altLang="zh-CN" dirty="0"/>
              <a:t>mod 26</a:t>
            </a:r>
            <a:r>
              <a:rPr kumimoji="0" lang="zh-CN" altLang="en-US" dirty="0"/>
              <a:t>；</a:t>
            </a:r>
            <a:endParaRPr kumimoji="0" lang="en-US" altLang="zh-CN" dirty="0"/>
          </a:p>
          <a:p>
            <a:pPr lvl="1" hangingPunct="1"/>
            <a:r>
              <a:rPr kumimoji="0" lang="zh-CN" altLang="en-US" dirty="0"/>
              <a:t>密钥</a:t>
            </a:r>
            <a:r>
              <a:rPr kumimoji="0" lang="en-US" altLang="zh-CN" dirty="0"/>
              <a:t>K</a:t>
            </a:r>
            <a:r>
              <a:rPr kumimoji="0" lang="zh-CN" altLang="en-US" dirty="0"/>
              <a:t>可以通过周期性反复使用以至无穷。</a:t>
            </a:r>
            <a:endParaRPr kumimoji="0"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107950" y="4763"/>
            <a:ext cx="8785225" cy="976312"/>
          </a:xfrm>
        </p:spPr>
        <p:txBody>
          <a:bodyPr/>
          <a:lstStyle/>
          <a:p>
            <a:pPr eaLnBrk="1" hangingPunct="1"/>
            <a:r>
              <a:rPr kumimoji="0" lang="zh-CN" altLang="en-US"/>
              <a:t>主要内容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250825" y="1052513"/>
            <a:ext cx="8642350" cy="5400675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kumimoji="0" lang="en-US" altLang="zh-CN">
                <a:solidFill>
                  <a:srgbClr val="C00000"/>
                </a:solidFill>
              </a:rPr>
              <a:t>2.1   </a:t>
            </a:r>
            <a:r>
              <a:rPr kumimoji="0" lang="zh-CN" altLang="en-US">
                <a:solidFill>
                  <a:srgbClr val="C00000"/>
                </a:solidFill>
              </a:rPr>
              <a:t>密码学基础知识</a:t>
            </a:r>
            <a:r>
              <a:rPr kumimoji="0" lang="en-US" altLang="zh-CN">
                <a:solidFill>
                  <a:srgbClr val="C00000"/>
                </a:solidFill>
              </a:rPr>
              <a:t>	</a:t>
            </a:r>
            <a:endParaRPr kumimoji="0" lang="zh-CN" altLang="zh-CN">
              <a:solidFill>
                <a:srgbClr val="C00000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kumimoji="0" lang="en-US" altLang="zh-CN"/>
              <a:t>2.2   </a:t>
            </a:r>
            <a:r>
              <a:rPr kumimoji="0" lang="zh-CN" altLang="en-US"/>
              <a:t>古典替换密码</a:t>
            </a:r>
            <a:r>
              <a:rPr kumimoji="0" lang="en-US" altLang="zh-CN"/>
              <a:t>	</a:t>
            </a:r>
            <a:endParaRPr kumimoji="0" lang="zh-CN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kumimoji="0" lang="en-US" altLang="zh-CN"/>
              <a:t>2.3   </a:t>
            </a:r>
            <a:r>
              <a:rPr kumimoji="0" lang="zh-CN" altLang="en-US"/>
              <a:t>对称密钥密码</a:t>
            </a:r>
            <a:r>
              <a:rPr kumimoji="0" lang="en-US" altLang="zh-CN"/>
              <a:t>	</a:t>
            </a:r>
            <a:endParaRPr kumimoji="0" lang="zh-CN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kumimoji="0" lang="en-US" altLang="zh-CN"/>
              <a:t>2.4   </a:t>
            </a:r>
            <a:r>
              <a:rPr kumimoji="0" lang="zh-CN" altLang="en-US"/>
              <a:t>公开密钥密码</a:t>
            </a:r>
            <a:endParaRPr kumimoji="0"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kumimoji="0" lang="en-US" altLang="zh-CN"/>
              <a:t>2.5   </a:t>
            </a:r>
            <a:r>
              <a:rPr kumimoji="0" lang="zh-CN" altLang="en-US"/>
              <a:t>消息认证</a:t>
            </a:r>
            <a:endParaRPr kumimoji="0"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kumimoji="0" lang="en-US" altLang="zh-CN"/>
              <a:t>2.6   </a:t>
            </a:r>
            <a:r>
              <a:rPr kumimoji="0" lang="zh-CN" altLang="en-US"/>
              <a:t>密码学新进展</a:t>
            </a:r>
            <a:r>
              <a:rPr kumimoji="0" lang="en-US" altLang="zh-CN"/>
              <a:t>	</a:t>
            </a:r>
            <a:endParaRPr kumimoji="0" lang="zh-CN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107950" y="4763"/>
            <a:ext cx="8785225" cy="976312"/>
          </a:xfrm>
        </p:spPr>
        <p:txBody>
          <a:bodyPr/>
          <a:lstStyle/>
          <a:p>
            <a:pPr eaLnBrk="1" hangingPunct="1"/>
            <a:r>
              <a:rPr kumimoji="0" lang="zh-CN" altLang="en-US"/>
              <a:t>主要内容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250825" y="1052513"/>
            <a:ext cx="8642350" cy="5400675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kumimoji="0" lang="en-US" altLang="zh-CN"/>
              <a:t>2.1   </a:t>
            </a:r>
            <a:r>
              <a:rPr kumimoji="0" lang="zh-CN" altLang="en-US"/>
              <a:t>密码学基础知识</a:t>
            </a:r>
            <a:r>
              <a:rPr kumimoji="0" lang="en-US" altLang="zh-CN"/>
              <a:t>	</a:t>
            </a:r>
            <a:endParaRPr kumimoji="0" lang="zh-CN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kumimoji="0" lang="en-US" altLang="zh-CN"/>
              <a:t>2.2   </a:t>
            </a:r>
            <a:r>
              <a:rPr kumimoji="0" lang="zh-CN" altLang="en-US"/>
              <a:t>古典替换密码</a:t>
            </a:r>
            <a:r>
              <a:rPr kumimoji="0" lang="en-US" altLang="zh-CN"/>
              <a:t>	</a:t>
            </a:r>
            <a:endParaRPr kumimoji="0" lang="zh-CN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kumimoji="0" lang="en-US" altLang="zh-CN">
                <a:solidFill>
                  <a:srgbClr val="C00000"/>
                </a:solidFill>
              </a:rPr>
              <a:t>2.3   </a:t>
            </a:r>
            <a:r>
              <a:rPr kumimoji="0" lang="zh-CN" altLang="en-US">
                <a:solidFill>
                  <a:srgbClr val="C00000"/>
                </a:solidFill>
              </a:rPr>
              <a:t>对称密钥密码</a:t>
            </a:r>
            <a:endParaRPr kumimoji="0" lang="zh-CN" altLang="zh-CN">
              <a:solidFill>
                <a:srgbClr val="C00000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kumimoji="0" lang="en-US" altLang="zh-CN"/>
              <a:t>2.4   </a:t>
            </a:r>
            <a:r>
              <a:rPr kumimoji="0" lang="zh-CN" altLang="en-US"/>
              <a:t>公开密钥密码</a:t>
            </a:r>
            <a:endParaRPr kumimoji="0"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kumimoji="0" lang="en-US" altLang="zh-CN"/>
              <a:t>2.5   </a:t>
            </a:r>
            <a:r>
              <a:rPr kumimoji="0" lang="zh-CN" altLang="en-US"/>
              <a:t>消息认证</a:t>
            </a:r>
            <a:endParaRPr kumimoji="0"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kumimoji="0" lang="en-US" altLang="zh-CN"/>
              <a:t>2.6   </a:t>
            </a:r>
            <a:r>
              <a:rPr kumimoji="0" lang="zh-CN" altLang="en-US"/>
              <a:t>密码学新进展</a:t>
            </a:r>
            <a:r>
              <a:rPr kumimoji="0" lang="en-US" altLang="zh-CN"/>
              <a:t>	</a:t>
            </a:r>
            <a:endParaRPr kumimoji="0" lang="zh-CN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/>
              <a:t>对称密钥密码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5875784"/>
            <a:ext cx="8928992" cy="793576"/>
          </a:xfrm>
        </p:spPr>
        <p:txBody>
          <a:bodyPr/>
          <a:lstStyle/>
          <a:p>
            <a:r>
              <a:rPr lang="zh-CN" altLang="en-US" sz="2400" dirty="0"/>
              <a:t>对称密钥密码的通讯安全性取决于</a:t>
            </a:r>
            <a:r>
              <a:rPr lang="zh-CN" altLang="en-US" sz="2400" dirty="0">
                <a:solidFill>
                  <a:srgbClr val="FF0000"/>
                </a:solidFill>
              </a:rPr>
              <a:t>密钥的机密性</a:t>
            </a:r>
            <a:r>
              <a:rPr lang="zh-CN" altLang="en-US" sz="2400" dirty="0"/>
              <a:t>，与算法本身无关，</a:t>
            </a:r>
            <a:r>
              <a:rPr lang="zh-CN" altLang="en-US" sz="2400" dirty="0">
                <a:solidFill>
                  <a:srgbClr val="FF0000"/>
                </a:solidFill>
              </a:rPr>
              <a:t>算法是公开的</a:t>
            </a:r>
            <a:r>
              <a:rPr lang="zh-CN" altLang="en-US" sz="2400" dirty="0"/>
              <a:t>。</a:t>
            </a:r>
          </a:p>
        </p:txBody>
      </p:sp>
      <p:graphicFrame>
        <p:nvGraphicFramePr>
          <p:cNvPr id="2969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63462"/>
              </p:ext>
            </p:extLst>
          </p:nvPr>
        </p:nvGraphicFramePr>
        <p:xfrm>
          <a:off x="107950" y="1052736"/>
          <a:ext cx="8915400" cy="475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3" name="Visio" r:id="rId3" imgW="5041446" imgH="2683537" progId="Visio.Drawing.11">
                  <p:embed/>
                </p:oleObj>
              </mc:Choice>
              <mc:Fallback>
                <p:oleObj name="Visio" r:id="rId3" imgW="5041446" imgH="2683537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052736"/>
                        <a:ext cx="8915400" cy="475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107950" y="4763"/>
            <a:ext cx="8785225" cy="976312"/>
          </a:xfrm>
        </p:spPr>
        <p:txBody>
          <a:bodyPr/>
          <a:lstStyle/>
          <a:p>
            <a:r>
              <a:rPr kumimoji="0" lang="zh-CN" altLang="en-US" dirty="0"/>
              <a:t>对称密钥密码加密模式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107950" y="1052736"/>
            <a:ext cx="8928546" cy="1871439"/>
          </a:xfrm>
        </p:spPr>
        <p:txBody>
          <a:bodyPr/>
          <a:lstStyle/>
          <a:p>
            <a:r>
              <a:rPr kumimoji="0" lang="zh-CN" altLang="en-US" sz="2400" dirty="0"/>
              <a:t>对称密码加密系统从工作方式上可分为：</a:t>
            </a:r>
            <a:endParaRPr kumimoji="0" lang="en-US" altLang="zh-CN" sz="2400" dirty="0"/>
          </a:p>
          <a:p>
            <a:pPr lvl="1"/>
            <a:r>
              <a:rPr kumimoji="0" lang="zh-CN" altLang="en-US" dirty="0"/>
              <a:t>分组密码、序列密码</a:t>
            </a:r>
            <a:endParaRPr kumimoji="0" lang="en-US" altLang="zh-CN" dirty="0"/>
          </a:p>
          <a:p>
            <a:r>
              <a:rPr kumimoji="0" lang="zh-CN" altLang="en-US" sz="2400" dirty="0">
                <a:solidFill>
                  <a:srgbClr val="FF0000"/>
                </a:solidFill>
              </a:rPr>
              <a:t>分组密码原理：</a:t>
            </a:r>
            <a:endParaRPr kumimoji="0" lang="en-US" altLang="zh-CN" sz="2400" dirty="0">
              <a:solidFill>
                <a:srgbClr val="FF0000"/>
              </a:solidFill>
            </a:endParaRPr>
          </a:p>
          <a:p>
            <a:pPr lvl="1"/>
            <a:r>
              <a:rPr kumimoji="0" lang="zh-CN" altLang="en-US" dirty="0"/>
              <a:t>明文消息分成若干固定长度的组，进行加密；解密亦然。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695063"/>
              </p:ext>
            </p:extLst>
          </p:nvPr>
        </p:nvGraphicFramePr>
        <p:xfrm>
          <a:off x="971946" y="2824473"/>
          <a:ext cx="7056438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8" name="Visio" r:id="rId3" imgW="5157108" imgH="2895168" progId="Visio.Drawing.11">
                  <p:embed/>
                </p:oleObj>
              </mc:Choice>
              <mc:Fallback>
                <p:oleObj name="Visio" r:id="rId3" imgW="5157108" imgH="289516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946" y="2824473"/>
                        <a:ext cx="7056438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744538" y="44624"/>
            <a:ext cx="7788275" cy="922337"/>
          </a:xfrm>
        </p:spPr>
        <p:txBody>
          <a:bodyPr/>
          <a:lstStyle/>
          <a:p>
            <a:r>
              <a:rPr kumimoji="0" lang="zh-CN" altLang="en-US" dirty="0"/>
              <a:t>序列密码（流密码）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107504" y="1052737"/>
            <a:ext cx="8856983" cy="936103"/>
          </a:xfrm>
        </p:spPr>
        <p:txBody>
          <a:bodyPr/>
          <a:lstStyle/>
          <a:p>
            <a:r>
              <a:rPr kumimoji="0" lang="zh-CN" altLang="en-US" sz="2400" dirty="0"/>
              <a:t>通过</a:t>
            </a:r>
            <a:r>
              <a:rPr kumimoji="0" lang="zh-CN" altLang="en-US" sz="2400" dirty="0">
                <a:solidFill>
                  <a:srgbClr val="FF0000"/>
                </a:solidFill>
              </a:rPr>
              <a:t>伪随机数发生器产生性能优良的伪随机序列</a:t>
            </a:r>
            <a:r>
              <a:rPr kumimoji="0" lang="zh-CN" altLang="en-US" sz="2400" dirty="0"/>
              <a:t>（密钥流），用该序列加密明文消息流，得到密文序列；解密亦然。</a:t>
            </a:r>
          </a:p>
        </p:txBody>
      </p:sp>
      <p:graphicFrame>
        <p:nvGraphicFramePr>
          <p:cNvPr id="3174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607923"/>
              </p:ext>
            </p:extLst>
          </p:nvPr>
        </p:nvGraphicFramePr>
        <p:xfrm>
          <a:off x="250825" y="2133749"/>
          <a:ext cx="8610600" cy="431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2" name="Visio" r:id="rId3" imgW="6489381" imgH="3257037" progId="Visio.Drawing.11">
                  <p:embed/>
                </p:oleObj>
              </mc:Choice>
              <mc:Fallback>
                <p:oleObj name="Visio" r:id="rId3" imgW="6489381" imgH="3257037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133749"/>
                        <a:ext cx="8610600" cy="431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107950" y="4763"/>
            <a:ext cx="8785225" cy="976312"/>
          </a:xfrm>
        </p:spPr>
        <p:txBody>
          <a:bodyPr/>
          <a:lstStyle/>
          <a:p>
            <a:r>
              <a:rPr kumimoji="0" lang="zh-CN" altLang="en-US" dirty="0"/>
              <a:t>数据加密标准</a:t>
            </a:r>
            <a:r>
              <a:rPr kumimoji="0" lang="en-US" altLang="zh-CN" dirty="0"/>
              <a:t>DES</a:t>
            </a:r>
            <a:endParaRPr kumimoji="0" lang="zh-CN" altLang="en-US" dirty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616352"/>
          </a:xfrm>
        </p:spPr>
        <p:txBody>
          <a:bodyPr/>
          <a:lstStyle/>
          <a:p>
            <a:pPr hangingPunct="1"/>
            <a:r>
              <a:rPr kumimoji="0" lang="en-US" altLang="zh-CN" sz="2400" dirty="0"/>
              <a:t>1973</a:t>
            </a:r>
            <a:r>
              <a:rPr kumimoji="0" lang="zh-CN" altLang="en-US" sz="2400" dirty="0"/>
              <a:t>年，美国国家标准局</a:t>
            </a:r>
            <a:r>
              <a:rPr kumimoji="0" lang="en-US" altLang="zh-CN" sz="2400" dirty="0"/>
              <a:t>NBS</a:t>
            </a:r>
            <a:r>
              <a:rPr kumimoji="0" lang="zh-CN" altLang="en-US" sz="2400" dirty="0"/>
              <a:t>公开征集国家密码标准方案，要求：</a:t>
            </a:r>
            <a:endParaRPr kumimoji="0" lang="en-US" altLang="zh-CN" sz="2400" dirty="0"/>
          </a:p>
          <a:p>
            <a:pPr marL="1314450" lvl="2" indent="-514350" hangingPunct="1">
              <a:buFontTx/>
              <a:buAutoNum type="circleNumDbPlain"/>
            </a:pPr>
            <a:r>
              <a:rPr kumimoji="0" lang="zh-CN" altLang="en-US" dirty="0"/>
              <a:t>算法必须提供高度的安全性；</a:t>
            </a:r>
            <a:endParaRPr kumimoji="0" lang="zh-CN" altLang="zh-CN" dirty="0"/>
          </a:p>
          <a:p>
            <a:pPr marL="1314450" lvl="2" indent="-514350" hangingPunct="1">
              <a:buFontTx/>
              <a:buAutoNum type="circleNumDbPlain"/>
            </a:pPr>
            <a:r>
              <a:rPr kumimoji="0" lang="zh-CN" altLang="en-US" dirty="0"/>
              <a:t>算法必须有详细的说明，并易于理解；</a:t>
            </a:r>
            <a:endParaRPr kumimoji="0" lang="zh-CN" altLang="zh-CN" dirty="0"/>
          </a:p>
          <a:p>
            <a:pPr marL="1314450" lvl="2" indent="-514350" hangingPunct="1">
              <a:buFontTx/>
              <a:buAutoNum type="circleNumDbPlain"/>
            </a:pPr>
            <a:r>
              <a:rPr kumimoji="0" lang="zh-CN" altLang="en-US" dirty="0"/>
              <a:t>算法的安全性取决于密钥，不依赖于算法；</a:t>
            </a:r>
            <a:endParaRPr kumimoji="0" lang="zh-CN" altLang="zh-CN" dirty="0"/>
          </a:p>
          <a:p>
            <a:pPr marL="1314450" lvl="2" indent="-514350" hangingPunct="1">
              <a:buFontTx/>
              <a:buAutoNum type="circleNumDbPlain"/>
            </a:pPr>
            <a:r>
              <a:rPr kumimoji="0" lang="zh-CN" altLang="en-US" dirty="0"/>
              <a:t>算法适用于所有用户；</a:t>
            </a:r>
            <a:endParaRPr kumimoji="0" lang="zh-CN" altLang="zh-CN" dirty="0"/>
          </a:p>
          <a:p>
            <a:pPr marL="1314450" lvl="2" indent="-514350" hangingPunct="1">
              <a:buFontTx/>
              <a:buAutoNum type="circleNumDbPlain"/>
            </a:pPr>
            <a:r>
              <a:rPr kumimoji="0" lang="zh-CN" altLang="en-US" dirty="0"/>
              <a:t>算法适用于不同应用场合；</a:t>
            </a:r>
            <a:endParaRPr kumimoji="0" lang="zh-CN" altLang="zh-CN" dirty="0"/>
          </a:p>
          <a:p>
            <a:pPr marL="1314450" lvl="2" indent="-514350" hangingPunct="1">
              <a:buFontTx/>
              <a:buAutoNum type="circleNumDbPlain"/>
            </a:pPr>
            <a:r>
              <a:rPr kumimoji="0" lang="zh-CN" altLang="en-US" dirty="0"/>
              <a:t>算法必须高效、经济；</a:t>
            </a:r>
            <a:endParaRPr kumimoji="0" lang="zh-CN" altLang="zh-CN" dirty="0"/>
          </a:p>
          <a:p>
            <a:pPr marL="1314450" lvl="2" indent="-514350" hangingPunct="1">
              <a:buFontTx/>
              <a:buAutoNum type="circleNumDbPlain"/>
            </a:pPr>
            <a:r>
              <a:rPr kumimoji="0" lang="zh-CN" altLang="en-US" dirty="0"/>
              <a:t>算法必须能被证实有效；</a:t>
            </a:r>
            <a:endParaRPr kumimoji="0" lang="zh-CN" altLang="zh-CN" dirty="0"/>
          </a:p>
          <a:p>
            <a:pPr marL="1314450" lvl="2" indent="-514350" hangingPunct="1">
              <a:buFontTx/>
              <a:buAutoNum type="circleNumDbPlain"/>
            </a:pPr>
            <a:r>
              <a:rPr kumimoji="0" lang="zh-CN" altLang="en-US" dirty="0"/>
              <a:t>算法必须是可出口的。</a:t>
            </a:r>
            <a:endParaRPr kumimoji="0" lang="en-US" altLang="zh-CN" dirty="0"/>
          </a:p>
          <a:p>
            <a:pPr hangingPunct="1"/>
            <a:r>
              <a:rPr kumimoji="0" lang="en-US" altLang="zh-CN" sz="2400" dirty="0"/>
              <a:t>1974</a:t>
            </a:r>
            <a:r>
              <a:rPr kumimoji="0" lang="zh-CN" altLang="en-US" sz="2400" dirty="0"/>
              <a:t>年，</a:t>
            </a:r>
            <a:r>
              <a:rPr kumimoji="0" lang="en-US" altLang="zh-CN" sz="2400" dirty="0"/>
              <a:t>NBS</a:t>
            </a:r>
            <a:r>
              <a:rPr kumimoji="0" lang="zh-CN" altLang="en-US" sz="2400" dirty="0"/>
              <a:t>开始第二次征集时，</a:t>
            </a:r>
            <a:r>
              <a:rPr kumimoji="0" lang="en-US" altLang="zh-CN" sz="2400" dirty="0"/>
              <a:t>IBM</a:t>
            </a:r>
            <a:r>
              <a:rPr kumimoji="0" lang="zh-CN" altLang="en-US" sz="2400" dirty="0"/>
              <a:t>公司提交了算法</a:t>
            </a:r>
            <a:r>
              <a:rPr kumimoji="0" lang="en-US" altLang="zh-CN" sz="2400" dirty="0"/>
              <a:t>LUCIFER</a:t>
            </a:r>
            <a:r>
              <a:rPr kumimoji="0" lang="zh-CN" altLang="en-US" sz="2400" dirty="0"/>
              <a:t>。</a:t>
            </a:r>
            <a:r>
              <a:rPr kumimoji="0" lang="en-US" altLang="zh-CN" sz="2400" dirty="0"/>
              <a:t>1977</a:t>
            </a:r>
            <a:r>
              <a:rPr kumimoji="0" lang="zh-CN" altLang="en-US" sz="2400" dirty="0"/>
              <a:t>年，</a:t>
            </a:r>
            <a:r>
              <a:rPr kumimoji="0" lang="en-US" altLang="zh-CN" sz="2400" dirty="0"/>
              <a:t>LUCIFER</a:t>
            </a:r>
            <a:r>
              <a:rPr kumimoji="0" lang="zh-CN" altLang="en-US" sz="2400" dirty="0"/>
              <a:t>被美国国家标准局</a:t>
            </a:r>
            <a:r>
              <a:rPr kumimoji="0" lang="en-US" altLang="zh-CN" sz="2400" dirty="0"/>
              <a:t>NBS</a:t>
            </a:r>
            <a:r>
              <a:rPr kumimoji="0" lang="zh-CN" altLang="en-US" sz="2400" dirty="0"/>
              <a:t>作为“数据加密标准</a:t>
            </a:r>
            <a:r>
              <a:rPr kumimoji="0" lang="zh-CN" altLang="zh-CN" sz="2400" dirty="0"/>
              <a:t> </a:t>
            </a:r>
            <a:r>
              <a:rPr kumimoji="0" lang="en-US" altLang="zh-CN" sz="2400" dirty="0"/>
              <a:t>FIPS PUB 46”发布，简称为</a:t>
            </a:r>
            <a:r>
              <a:rPr kumimoji="0" lang="en-US" altLang="zh-CN" sz="2400" dirty="0">
                <a:solidFill>
                  <a:srgbClr val="FF0000"/>
                </a:solidFill>
              </a:rPr>
              <a:t>DES</a:t>
            </a:r>
            <a:r>
              <a:rPr kumimoji="0" lang="zh-CN" altLang="en-US" sz="2400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107950" y="4763"/>
            <a:ext cx="8785225" cy="976312"/>
          </a:xfrm>
        </p:spPr>
        <p:txBody>
          <a:bodyPr/>
          <a:lstStyle/>
          <a:p>
            <a:r>
              <a:rPr kumimoji="0" lang="en-US" altLang="zh-CN" dirty="0"/>
              <a:t>S-DES</a:t>
            </a:r>
            <a:r>
              <a:rPr kumimoji="0" lang="zh-CN" altLang="en-US" dirty="0"/>
              <a:t>加密算法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7950" y="1052736"/>
            <a:ext cx="8928545" cy="5471889"/>
          </a:xfrm>
        </p:spPr>
        <p:txBody>
          <a:bodyPr/>
          <a:lstStyle/>
          <a:p>
            <a:pPr hangingPunct="1"/>
            <a:r>
              <a:rPr kumimoji="0" lang="en-US" altLang="zh-CN" sz="2400" dirty="0"/>
              <a:t>S-DES</a:t>
            </a:r>
            <a:r>
              <a:rPr kumimoji="0" lang="zh-CN" altLang="en-US" sz="2400" dirty="0"/>
              <a:t>：</a:t>
            </a:r>
            <a:r>
              <a:rPr kumimoji="0" lang="en-US" altLang="zh-CN" sz="2400" dirty="0"/>
              <a:t>Simplified DES</a:t>
            </a:r>
            <a:r>
              <a:rPr kumimoji="0" lang="zh-CN" altLang="en-US" sz="2400" dirty="0"/>
              <a:t>，简化的</a:t>
            </a:r>
            <a:r>
              <a:rPr kumimoji="0" lang="en-US" altLang="zh-CN" sz="2400" dirty="0"/>
              <a:t>DES</a:t>
            </a:r>
            <a:r>
              <a:rPr kumimoji="0" lang="zh-CN" altLang="en-US" sz="2400" dirty="0"/>
              <a:t>。</a:t>
            </a:r>
            <a:endParaRPr kumimoji="0" lang="en-US" altLang="zh-CN" sz="2400" dirty="0"/>
          </a:p>
          <a:p>
            <a:pPr hangingPunct="1"/>
            <a:r>
              <a:rPr kumimoji="0" lang="en-US" altLang="zh-CN" sz="2400" dirty="0"/>
              <a:t>S-DES</a:t>
            </a:r>
            <a:r>
              <a:rPr kumimoji="0" lang="zh-CN" altLang="en-US" sz="2400" dirty="0"/>
              <a:t>是由美国圣达卡拉大学的</a:t>
            </a:r>
            <a:r>
              <a:rPr kumimoji="0" lang="en-US" altLang="zh-CN" sz="2400" dirty="0"/>
              <a:t>Edward Schaeffer</a:t>
            </a:r>
            <a:r>
              <a:rPr kumimoji="0" lang="zh-CN" altLang="en-US" sz="2400" dirty="0"/>
              <a:t>教授提出的，主要用于教学，其</a:t>
            </a:r>
            <a:r>
              <a:rPr kumimoji="0" lang="zh-CN" altLang="en-US" sz="2400" dirty="0">
                <a:solidFill>
                  <a:srgbClr val="0000FF"/>
                </a:solidFill>
              </a:rPr>
              <a:t>设计思想和性质与</a:t>
            </a:r>
            <a:r>
              <a:rPr kumimoji="0" lang="en-US" altLang="zh-CN" sz="2400" dirty="0">
                <a:solidFill>
                  <a:srgbClr val="0000FF"/>
                </a:solidFill>
              </a:rPr>
              <a:t>DES</a:t>
            </a:r>
            <a:r>
              <a:rPr kumimoji="0" lang="zh-CN" altLang="en-US" sz="2400" dirty="0">
                <a:solidFill>
                  <a:srgbClr val="0000FF"/>
                </a:solidFill>
              </a:rPr>
              <a:t>一致</a:t>
            </a:r>
            <a:r>
              <a:rPr kumimoji="0" lang="zh-CN" altLang="en-US" sz="2400" dirty="0"/>
              <a:t>，有关函数变换相对简化，具体参数要小得多。</a:t>
            </a:r>
            <a:endParaRPr kumimoji="0" lang="en-US" altLang="zh-CN" sz="2400" dirty="0"/>
          </a:p>
          <a:p>
            <a:pPr hangingPunct="1"/>
            <a:endParaRPr kumimoji="0" lang="en-US" altLang="zh-CN" sz="2400" dirty="0"/>
          </a:p>
          <a:p>
            <a:pPr hangingPunct="1"/>
            <a:r>
              <a:rPr kumimoji="0" lang="zh-CN" altLang="en-US" sz="2400" dirty="0"/>
              <a:t>输入为一个</a:t>
            </a:r>
            <a:r>
              <a:rPr kumimoji="0" lang="en-US" altLang="zh-CN" sz="2400" dirty="0">
                <a:solidFill>
                  <a:srgbClr val="0000FF"/>
                </a:solidFill>
              </a:rPr>
              <a:t>8</a:t>
            </a:r>
            <a:r>
              <a:rPr kumimoji="0" lang="zh-CN" altLang="en-US" sz="2400" dirty="0">
                <a:solidFill>
                  <a:srgbClr val="0000FF"/>
                </a:solidFill>
              </a:rPr>
              <a:t>位</a:t>
            </a:r>
            <a:r>
              <a:rPr kumimoji="0" lang="zh-CN" altLang="en-US" sz="2400" dirty="0"/>
              <a:t>的二进制明文组和一个</a:t>
            </a:r>
            <a:r>
              <a:rPr kumimoji="0" lang="en-US" altLang="zh-CN" sz="2400" dirty="0">
                <a:solidFill>
                  <a:srgbClr val="0000FF"/>
                </a:solidFill>
              </a:rPr>
              <a:t>10</a:t>
            </a:r>
            <a:r>
              <a:rPr kumimoji="0" lang="zh-CN" altLang="en-US" sz="2400" dirty="0">
                <a:solidFill>
                  <a:srgbClr val="0000FF"/>
                </a:solidFill>
              </a:rPr>
              <a:t>位</a:t>
            </a:r>
            <a:r>
              <a:rPr kumimoji="0" lang="zh-CN" altLang="en-US" sz="2400" dirty="0"/>
              <a:t>的二进制密钥，输出为</a:t>
            </a:r>
            <a:r>
              <a:rPr kumimoji="0" lang="en-US" altLang="zh-CN" sz="2400" dirty="0">
                <a:solidFill>
                  <a:srgbClr val="0000FF"/>
                </a:solidFill>
              </a:rPr>
              <a:t>8</a:t>
            </a:r>
            <a:r>
              <a:rPr kumimoji="0" lang="zh-CN" altLang="en-US" sz="2400" dirty="0">
                <a:solidFill>
                  <a:srgbClr val="0000FF"/>
                </a:solidFill>
              </a:rPr>
              <a:t>位</a:t>
            </a:r>
            <a:r>
              <a:rPr kumimoji="0" lang="zh-CN" altLang="en-US" sz="2400" dirty="0"/>
              <a:t>二进制密文组。</a:t>
            </a:r>
            <a:endParaRPr kumimoji="0" lang="en-US" altLang="zh-CN" sz="2400" dirty="0"/>
          </a:p>
          <a:p>
            <a:pPr hangingPunct="1"/>
            <a:endParaRPr kumimoji="0" lang="en-US" altLang="zh-CN" sz="2400" dirty="0"/>
          </a:p>
          <a:p>
            <a:pPr hangingPunct="1"/>
            <a:r>
              <a:rPr kumimoji="0" lang="zh-CN" altLang="en-US" sz="2400" dirty="0"/>
              <a:t>涉及的主要函数：</a:t>
            </a:r>
            <a:endParaRPr kumimoji="0" lang="en-US" altLang="zh-CN" sz="2400" dirty="0"/>
          </a:p>
          <a:p>
            <a:pPr lvl="1" hangingPunct="1"/>
            <a:r>
              <a:rPr kumimoji="0" lang="zh-CN" altLang="en-US" dirty="0"/>
              <a:t>与</a:t>
            </a:r>
            <a:r>
              <a:rPr kumimoji="0" lang="zh-CN" altLang="en-US" dirty="0">
                <a:solidFill>
                  <a:srgbClr val="0000FF"/>
                </a:solidFill>
              </a:rPr>
              <a:t>密钥变换</a:t>
            </a:r>
            <a:r>
              <a:rPr kumimoji="0" lang="zh-CN" altLang="en-US" dirty="0"/>
              <a:t>有关的两个置换函数：</a:t>
            </a:r>
            <a:r>
              <a:rPr kumimoji="0" lang="en-US" altLang="zh-CN" dirty="0"/>
              <a:t>P8</a:t>
            </a:r>
            <a:r>
              <a:rPr kumimoji="0" lang="zh-CN" altLang="en-US" dirty="0"/>
              <a:t>、</a:t>
            </a:r>
            <a:r>
              <a:rPr kumimoji="0" lang="en-US" altLang="zh-CN" dirty="0"/>
              <a:t>P10</a:t>
            </a:r>
            <a:r>
              <a:rPr kumimoji="0" lang="zh-CN" altLang="en-US" dirty="0"/>
              <a:t>；与</a:t>
            </a:r>
            <a:r>
              <a:rPr kumimoji="0" lang="zh-CN" altLang="en-US" dirty="0">
                <a:solidFill>
                  <a:srgbClr val="0000FF"/>
                </a:solidFill>
              </a:rPr>
              <a:t>密钥变换</a:t>
            </a:r>
            <a:r>
              <a:rPr kumimoji="0" lang="zh-CN" altLang="en-US" dirty="0"/>
              <a:t>有关的循环移位函数</a:t>
            </a:r>
            <a:r>
              <a:rPr kumimoji="0" lang="en-US" altLang="zh-CN" dirty="0"/>
              <a:t>Shift</a:t>
            </a:r>
            <a:r>
              <a:rPr kumimoji="0" lang="zh-CN" altLang="en-US" dirty="0"/>
              <a:t>。</a:t>
            </a:r>
            <a:endParaRPr kumimoji="0" lang="en-US" altLang="zh-CN" dirty="0"/>
          </a:p>
          <a:p>
            <a:pPr lvl="1" hangingPunct="1"/>
            <a:r>
              <a:rPr kumimoji="0" lang="zh-CN" altLang="en-US" dirty="0"/>
              <a:t>用于</a:t>
            </a:r>
            <a:r>
              <a:rPr kumimoji="0" lang="zh-CN" altLang="en-US" dirty="0">
                <a:solidFill>
                  <a:srgbClr val="0000FF"/>
                </a:solidFill>
              </a:rPr>
              <a:t>数据加密变换</a:t>
            </a:r>
            <a:r>
              <a:rPr kumimoji="0" lang="zh-CN" altLang="en-US" dirty="0"/>
              <a:t>的</a:t>
            </a:r>
            <a:r>
              <a:rPr kumimoji="0" lang="en-US" altLang="zh-CN" dirty="0"/>
              <a:t>4</a:t>
            </a:r>
            <a:r>
              <a:rPr kumimoji="0" lang="zh-CN" altLang="en-US" dirty="0"/>
              <a:t>个基本函数：初始置换</a:t>
            </a:r>
            <a:r>
              <a:rPr kumimoji="0" lang="en-US" altLang="zh-CN" dirty="0"/>
              <a:t>IP</a:t>
            </a:r>
            <a:r>
              <a:rPr kumimoji="0" lang="zh-CN" altLang="en-US" dirty="0"/>
              <a:t>、复合函数</a:t>
            </a:r>
            <a:r>
              <a:rPr kumimoji="0" lang="en-US" altLang="zh-CN" dirty="0" err="1"/>
              <a:t>f</a:t>
            </a:r>
            <a:r>
              <a:rPr kumimoji="0" lang="en-US" altLang="zh-CN" baseline="-25000" dirty="0" err="1"/>
              <a:t>k</a:t>
            </a:r>
            <a:r>
              <a:rPr kumimoji="0" lang="zh-CN" altLang="en-US" dirty="0"/>
              <a:t>、转换函数</a:t>
            </a:r>
            <a:r>
              <a:rPr kumimoji="0" lang="en-US" altLang="zh-CN" dirty="0"/>
              <a:t>SW</a:t>
            </a:r>
            <a:r>
              <a:rPr kumimoji="0" lang="zh-CN" altLang="en-US" dirty="0"/>
              <a:t>、末尾置换</a:t>
            </a:r>
            <a:r>
              <a:rPr kumimoji="0" lang="en-US" altLang="zh-CN" dirty="0"/>
              <a:t>IP</a:t>
            </a:r>
            <a:r>
              <a:rPr kumimoji="0" lang="en-US" altLang="zh-CN" baseline="30000" dirty="0"/>
              <a:t>-1</a:t>
            </a:r>
            <a:r>
              <a:rPr kumimoji="0" lang="zh-CN" altLang="en-US" dirty="0"/>
              <a:t>。</a:t>
            </a:r>
            <a:endParaRPr kumimoji="0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631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107950" y="4763"/>
            <a:ext cx="8785225" cy="976312"/>
          </a:xfrm>
        </p:spPr>
        <p:txBody>
          <a:bodyPr/>
          <a:lstStyle/>
          <a:p>
            <a:r>
              <a:rPr kumimoji="0" lang="en-US" altLang="zh-CN" dirty="0"/>
              <a:t>S-DES</a:t>
            </a:r>
            <a:r>
              <a:rPr kumimoji="0" lang="zh-CN" altLang="en-US" dirty="0"/>
              <a:t>加密算法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7951" y="1052736"/>
            <a:ext cx="4319588" cy="5471889"/>
          </a:xfrm>
        </p:spPr>
        <p:txBody>
          <a:bodyPr/>
          <a:lstStyle/>
          <a:p>
            <a:r>
              <a:rPr kumimoji="0" lang="zh-CN" altLang="en-US" sz="2400" dirty="0"/>
              <a:t>解密与加密基本一致。</a:t>
            </a:r>
            <a:endParaRPr kumimoji="0" lang="en-US" altLang="zh-CN" sz="2400" dirty="0"/>
          </a:p>
          <a:p>
            <a:endParaRPr kumimoji="0" lang="en-US" altLang="zh-CN" sz="2400" dirty="0"/>
          </a:p>
          <a:p>
            <a:r>
              <a:rPr kumimoji="0" lang="zh-CN" altLang="en-US" sz="2400" dirty="0">
                <a:solidFill>
                  <a:srgbClr val="FF00FF"/>
                </a:solidFill>
              </a:rPr>
              <a:t>加密</a:t>
            </a:r>
            <a:r>
              <a:rPr kumimoji="0" lang="en-US" altLang="zh-CN" sz="2400" dirty="0">
                <a:solidFill>
                  <a:srgbClr val="FF00FF"/>
                </a:solidFill>
              </a:rPr>
              <a:t>:</a:t>
            </a:r>
          </a:p>
          <a:p>
            <a:pPr lvl="1"/>
            <a:r>
              <a:rPr kumimoji="0" lang="en-US" altLang="zh-CN" dirty="0"/>
              <a:t>IP</a:t>
            </a:r>
            <a:r>
              <a:rPr kumimoji="0" lang="en-US" altLang="zh-CN" baseline="30000" dirty="0"/>
              <a:t>-1</a:t>
            </a:r>
            <a:r>
              <a:rPr kumimoji="0" lang="en-US" altLang="zh-CN" dirty="0"/>
              <a:t>(f</a:t>
            </a:r>
            <a:r>
              <a:rPr kumimoji="0" lang="en-US" altLang="zh-CN" baseline="-25000" dirty="0"/>
              <a:t>k2</a:t>
            </a:r>
            <a:r>
              <a:rPr kumimoji="0" lang="en-US" altLang="zh-CN" dirty="0"/>
              <a:t>(SW(f</a:t>
            </a:r>
            <a:r>
              <a:rPr kumimoji="0" lang="en-US" altLang="zh-CN" baseline="-25000" dirty="0"/>
              <a:t>k1</a:t>
            </a:r>
            <a:r>
              <a:rPr kumimoji="0" lang="en-US" altLang="zh-CN" dirty="0"/>
              <a:t>(IP(</a:t>
            </a:r>
            <a:r>
              <a:rPr kumimoji="0" lang="zh-CN" altLang="en-US" dirty="0"/>
              <a:t>明文</a:t>
            </a:r>
            <a:r>
              <a:rPr kumimoji="0" lang="en-US" altLang="zh-CN" dirty="0"/>
              <a:t>)))))</a:t>
            </a:r>
          </a:p>
          <a:p>
            <a:endParaRPr kumimoji="0" lang="en-US" altLang="zh-CN" sz="2400" dirty="0"/>
          </a:p>
          <a:p>
            <a:r>
              <a:rPr kumimoji="0" lang="zh-CN" altLang="en-US" sz="2400" dirty="0">
                <a:solidFill>
                  <a:srgbClr val="FF00FF"/>
                </a:solidFill>
              </a:rPr>
              <a:t>解密</a:t>
            </a:r>
            <a:r>
              <a:rPr kumimoji="0" lang="en-US" altLang="zh-CN" sz="2400" dirty="0">
                <a:solidFill>
                  <a:srgbClr val="FF00FF"/>
                </a:solidFill>
              </a:rPr>
              <a:t>: </a:t>
            </a:r>
          </a:p>
          <a:p>
            <a:pPr lvl="1"/>
            <a:r>
              <a:rPr kumimoji="0" lang="en-US" altLang="zh-CN" dirty="0"/>
              <a:t>IP</a:t>
            </a:r>
            <a:r>
              <a:rPr kumimoji="0" lang="en-US" altLang="zh-CN" baseline="30000" dirty="0"/>
              <a:t>-1</a:t>
            </a:r>
            <a:r>
              <a:rPr kumimoji="0" lang="en-US" altLang="zh-CN" dirty="0"/>
              <a:t>(f</a:t>
            </a:r>
            <a:r>
              <a:rPr kumimoji="0" lang="en-US" altLang="zh-CN" baseline="-25000" dirty="0"/>
              <a:t>k1</a:t>
            </a:r>
            <a:r>
              <a:rPr kumimoji="0" lang="en-US" altLang="zh-CN" dirty="0"/>
              <a:t>(SW(f</a:t>
            </a:r>
            <a:r>
              <a:rPr kumimoji="0" lang="en-US" altLang="zh-CN" baseline="-25000" dirty="0"/>
              <a:t>k2</a:t>
            </a:r>
            <a:r>
              <a:rPr kumimoji="0" lang="en-US" altLang="zh-CN" dirty="0"/>
              <a:t>(IP(</a:t>
            </a:r>
            <a:r>
              <a:rPr kumimoji="0" lang="zh-CN" altLang="en-US" dirty="0"/>
              <a:t>密文</a:t>
            </a:r>
            <a:r>
              <a:rPr kumimoji="0" lang="en-US" altLang="zh-CN" dirty="0"/>
              <a:t>)))))</a:t>
            </a:r>
            <a:endParaRPr kumimoji="0" lang="zh-CN" altLang="en-US" dirty="0"/>
          </a:p>
        </p:txBody>
      </p:sp>
      <p:graphicFrame>
        <p:nvGraphicFramePr>
          <p:cNvPr id="3379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212681"/>
              </p:ext>
            </p:extLst>
          </p:nvPr>
        </p:nvGraphicFramePr>
        <p:xfrm>
          <a:off x="4482128" y="1052736"/>
          <a:ext cx="4536950" cy="5587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0" name="Visio" r:id="rId3" imgW="3454760" imgH="4408575" progId="Visio.Drawing.11">
                  <p:embed/>
                </p:oleObj>
              </mc:Choice>
              <mc:Fallback>
                <p:oleObj name="Visio" r:id="rId3" imgW="3454760" imgH="440857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2128" y="1052736"/>
                        <a:ext cx="4536950" cy="55870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107950" y="4763"/>
            <a:ext cx="8785225" cy="976312"/>
          </a:xfrm>
        </p:spPr>
        <p:txBody>
          <a:bodyPr/>
          <a:lstStyle/>
          <a:p>
            <a:r>
              <a:rPr kumimoji="0" lang="en-US" altLang="zh-CN"/>
              <a:t>S-DES</a:t>
            </a:r>
            <a:r>
              <a:rPr kumimoji="0" lang="zh-CN" altLang="en-US"/>
              <a:t>的密钥产生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107950" y="1052736"/>
            <a:ext cx="8928546" cy="2015902"/>
          </a:xfrm>
        </p:spPr>
        <p:txBody>
          <a:bodyPr/>
          <a:lstStyle/>
          <a:p>
            <a:r>
              <a:rPr kumimoji="0" lang="en-US" altLang="zh-CN" dirty="0"/>
              <a:t>P10=(3,5,2,7,4,10,1,9,8,6)</a:t>
            </a:r>
            <a:endParaRPr kumimoji="0" lang="zh-CN" altLang="zh-CN" dirty="0"/>
          </a:p>
          <a:p>
            <a:r>
              <a:rPr kumimoji="0" lang="zh-CN" altLang="en-US" dirty="0"/>
              <a:t>循环左移函数</a:t>
            </a:r>
            <a:r>
              <a:rPr kumimoji="0" lang="en-US" altLang="zh-CN" dirty="0"/>
              <a:t>LS</a:t>
            </a:r>
          </a:p>
          <a:p>
            <a:r>
              <a:rPr kumimoji="0" lang="en-US" altLang="zh-CN" dirty="0"/>
              <a:t>P8=(6,3,7,4,8,5,10,9)</a:t>
            </a:r>
            <a:endParaRPr kumimoji="0" lang="zh-CN" altLang="en-US" dirty="0"/>
          </a:p>
        </p:txBody>
      </p:sp>
      <p:graphicFrame>
        <p:nvGraphicFramePr>
          <p:cNvPr id="348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679374"/>
              </p:ext>
            </p:extLst>
          </p:nvPr>
        </p:nvGraphicFramePr>
        <p:xfrm>
          <a:off x="611188" y="2996952"/>
          <a:ext cx="7921625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4" name="Visio" r:id="rId3" imgW="5343549" imgH="2273678" progId="Visio.Drawing.11">
                  <p:embed/>
                </p:oleObj>
              </mc:Choice>
              <mc:Fallback>
                <p:oleObj name="Visio" r:id="rId3" imgW="5343549" imgH="2273678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996952"/>
                        <a:ext cx="7921625" cy="336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4619625" cy="777875"/>
          </a:xfrm>
        </p:spPr>
        <p:txBody>
          <a:bodyPr/>
          <a:lstStyle/>
          <a:p>
            <a:br>
              <a:rPr kumimoji="0" lang="zh-CN" altLang="zh-CN" sz="3200" dirty="0"/>
            </a:br>
            <a:r>
              <a:rPr kumimoji="0" lang="en-US" altLang="zh-CN" sz="3200" dirty="0"/>
              <a:t>S-DES</a:t>
            </a:r>
            <a:r>
              <a:rPr kumimoji="0" lang="zh-CN" altLang="en-US" sz="3200" dirty="0"/>
              <a:t>的加密变换过程</a:t>
            </a:r>
            <a:br>
              <a:rPr kumimoji="0" lang="zh-CN" altLang="zh-CN" sz="3200" dirty="0"/>
            </a:br>
            <a:endParaRPr kumimoji="0" lang="zh-CN" altLang="en-US" sz="3200" dirty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107504" y="1125538"/>
            <a:ext cx="5400600" cy="5543822"/>
          </a:xfrm>
        </p:spPr>
        <p:txBody>
          <a:bodyPr/>
          <a:lstStyle/>
          <a:p>
            <a:r>
              <a:rPr kumimoji="0" lang="en-US" altLang="zh-CN" sz="2400" dirty="0"/>
              <a:t>IP=(2,6,3,1,4,8,5,7)</a:t>
            </a:r>
          </a:p>
          <a:p>
            <a:r>
              <a:rPr kumimoji="0" lang="en-US" altLang="zh-CN" sz="2400" dirty="0"/>
              <a:t>IP</a:t>
            </a:r>
            <a:r>
              <a:rPr kumimoji="0" lang="en-US" altLang="zh-CN" sz="2400" baseline="30000" dirty="0"/>
              <a:t>-1</a:t>
            </a:r>
            <a:r>
              <a:rPr kumimoji="0" lang="en-US" altLang="zh-CN" sz="2400" dirty="0"/>
              <a:t>=(4,1,3,5,7,2,8,6)</a:t>
            </a:r>
          </a:p>
          <a:p>
            <a:endParaRPr kumimoji="0" lang="en-US" altLang="zh-CN" sz="2400" dirty="0"/>
          </a:p>
          <a:p>
            <a:r>
              <a:rPr kumimoji="0" lang="en-US" altLang="zh-CN" sz="2400" dirty="0"/>
              <a:t>E/P=</a:t>
            </a:r>
            <a:r>
              <a:rPr kumimoji="0" lang="zh-CN" altLang="en-US" sz="2400" dirty="0"/>
              <a:t>（</a:t>
            </a:r>
            <a:r>
              <a:rPr kumimoji="0" lang="en-US" altLang="zh-CN" sz="2400" dirty="0"/>
              <a:t>4,1,2,3,2,3,4,1</a:t>
            </a:r>
            <a:r>
              <a:rPr kumimoji="0" lang="zh-CN" altLang="en-US" sz="2400" dirty="0"/>
              <a:t>）</a:t>
            </a:r>
            <a:endParaRPr kumimoji="0" lang="en-US" altLang="zh-CN" sz="2400" dirty="0"/>
          </a:p>
          <a:p>
            <a:r>
              <a:rPr kumimoji="0" lang="zh-CN" altLang="en-US" sz="2400" dirty="0"/>
              <a:t>“</a:t>
            </a:r>
            <a:r>
              <a:rPr kumimoji="0" lang="zh-CN" altLang="zh-CN" sz="2400" dirty="0"/>
              <a:t>⊕</a:t>
            </a:r>
            <a:r>
              <a:rPr kumimoji="0" lang="zh-CN" altLang="en-US" sz="2400" dirty="0"/>
              <a:t>”：按位异或运算；</a:t>
            </a:r>
            <a:endParaRPr kumimoji="0" lang="en-US" altLang="zh-CN" sz="2400" dirty="0"/>
          </a:p>
          <a:p>
            <a:r>
              <a:rPr kumimoji="0" lang="en-US" altLang="zh-CN" sz="2400" dirty="0"/>
              <a:t>S</a:t>
            </a:r>
            <a:r>
              <a:rPr kumimoji="0" lang="zh-CN" altLang="en-US" sz="2400" dirty="0"/>
              <a:t>盒函数</a:t>
            </a:r>
            <a:endParaRPr kumimoji="0" lang="en-US" altLang="zh-CN" sz="2400" dirty="0"/>
          </a:p>
          <a:p>
            <a:pPr lvl="1"/>
            <a:r>
              <a:rPr kumimoji="0" lang="en-US" altLang="zh-CN" dirty="0">
                <a:solidFill>
                  <a:srgbClr val="FF0000"/>
                </a:solidFill>
              </a:rPr>
              <a:t>S0</a:t>
            </a:r>
            <a:r>
              <a:rPr kumimoji="0" lang="zh-CN" altLang="en-US" dirty="0">
                <a:solidFill>
                  <a:srgbClr val="FF0000"/>
                </a:solidFill>
              </a:rPr>
              <a:t>和</a:t>
            </a:r>
            <a:r>
              <a:rPr kumimoji="0" lang="en-US" altLang="zh-CN" dirty="0">
                <a:solidFill>
                  <a:srgbClr val="FF0000"/>
                </a:solidFill>
              </a:rPr>
              <a:t>S1</a:t>
            </a:r>
            <a:r>
              <a:rPr kumimoji="0" lang="zh-CN" altLang="en-US" dirty="0">
                <a:solidFill>
                  <a:srgbClr val="FF0000"/>
                </a:solidFill>
              </a:rPr>
              <a:t>为两个盒子函数，将输入作为索引查表，得到相应的系数作为输出</a:t>
            </a:r>
            <a:r>
              <a:rPr kumimoji="0" lang="zh-CN" altLang="en-US" dirty="0"/>
              <a:t>。</a:t>
            </a:r>
            <a:endParaRPr kumimoji="0" lang="en-US" altLang="zh-CN" dirty="0"/>
          </a:p>
          <a:p>
            <a:endParaRPr kumimoji="0" lang="en-US" altLang="zh-CN" sz="2400" dirty="0"/>
          </a:p>
          <a:p>
            <a:r>
              <a:rPr kumimoji="0" lang="en-US" altLang="zh-CN" sz="2400" dirty="0"/>
              <a:t>P4=</a:t>
            </a:r>
            <a:r>
              <a:rPr kumimoji="0" lang="zh-CN" altLang="en-US" sz="2400" dirty="0"/>
              <a:t>（</a:t>
            </a:r>
            <a:r>
              <a:rPr kumimoji="0" lang="en-US" altLang="zh-CN" sz="2400" dirty="0"/>
              <a:t>2,4,3,1</a:t>
            </a:r>
            <a:r>
              <a:rPr kumimoji="0" lang="zh-CN" altLang="en-US" sz="2400" dirty="0"/>
              <a:t>）</a:t>
            </a:r>
            <a:endParaRPr kumimoji="0" lang="en-US" altLang="zh-CN" sz="2400" dirty="0"/>
          </a:p>
          <a:p>
            <a:r>
              <a:rPr kumimoji="0" lang="en-US" altLang="zh-CN" sz="2400" dirty="0"/>
              <a:t>SW</a:t>
            </a:r>
            <a:r>
              <a:rPr kumimoji="0" lang="zh-CN" altLang="en-US" sz="2400" dirty="0"/>
              <a:t>：将左</a:t>
            </a:r>
            <a:r>
              <a:rPr kumimoji="0" lang="en-US" altLang="zh-CN" sz="2400" dirty="0"/>
              <a:t>4</a:t>
            </a:r>
            <a:r>
              <a:rPr kumimoji="0" lang="zh-CN" altLang="en-US" sz="2400" dirty="0"/>
              <a:t>位和右</a:t>
            </a:r>
            <a:r>
              <a:rPr kumimoji="0" lang="en-US" altLang="zh-CN" sz="2400" dirty="0"/>
              <a:t>4</a:t>
            </a:r>
            <a:r>
              <a:rPr kumimoji="0" lang="zh-CN" altLang="en-US" sz="2400" dirty="0"/>
              <a:t>位交换。</a:t>
            </a:r>
            <a:endParaRPr kumimoji="0" lang="zh-CN" altLang="zh-CN" sz="2400" dirty="0"/>
          </a:p>
        </p:txBody>
      </p:sp>
      <p:graphicFrame>
        <p:nvGraphicFramePr>
          <p:cNvPr id="3584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316390"/>
              </p:ext>
            </p:extLst>
          </p:nvPr>
        </p:nvGraphicFramePr>
        <p:xfrm>
          <a:off x="5651500" y="44450"/>
          <a:ext cx="3457004" cy="678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9" name="Visio" r:id="rId4" imgW="3202720" imgH="8735222" progId="Visio.Drawing.11">
                  <p:embed/>
                </p:oleObj>
              </mc:Choice>
              <mc:Fallback>
                <p:oleObj name="Visio" r:id="rId4" imgW="3202720" imgH="873522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4450"/>
                        <a:ext cx="3457004" cy="678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107950" y="4763"/>
            <a:ext cx="8785225" cy="976312"/>
          </a:xfrm>
        </p:spPr>
        <p:txBody>
          <a:bodyPr/>
          <a:lstStyle/>
          <a:p>
            <a:r>
              <a:rPr kumimoji="0" lang="en-US" altLang="zh-CN" dirty="0"/>
              <a:t>S</a:t>
            </a:r>
            <a:r>
              <a:rPr kumimoji="0" lang="zh-CN" altLang="en-US" dirty="0"/>
              <a:t>盒函数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107504" y="2700561"/>
            <a:ext cx="8856983" cy="3968527"/>
          </a:xfrm>
        </p:spPr>
        <p:txBody>
          <a:bodyPr/>
          <a:lstStyle/>
          <a:p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盒函数按下述规则运算：</a:t>
            </a:r>
            <a:endParaRPr kumimoji="0"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0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输入的</a:t>
            </a:r>
            <a:r>
              <a:rPr kumimoji="0"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kumimoji="0"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位和第</a:t>
            </a:r>
            <a:r>
              <a:rPr kumimoji="0"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位二进制数合并</a:t>
            </a:r>
            <a:r>
              <a:rPr kumimoji="0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为一个两位二进制数，作为</a:t>
            </a:r>
            <a:r>
              <a:rPr kumimoji="0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盒的行号索引</a:t>
            </a:r>
            <a:r>
              <a:rPr kumimoji="0"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kumimoji="0"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0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kumimoji="0"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kumimoji="0"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位和第</a:t>
            </a:r>
            <a:r>
              <a:rPr kumimoji="0"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位同样合并</a:t>
            </a:r>
            <a:r>
              <a:rPr kumimoji="0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为一个两位二进制数，作为</a:t>
            </a:r>
            <a:r>
              <a:rPr kumimoji="0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盒的列号索引</a:t>
            </a:r>
            <a:r>
              <a:rPr kumimoji="0"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kumimoji="0"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0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确定</a:t>
            </a:r>
            <a:r>
              <a:rPr kumimoji="0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盒矩阵中的一个系数（</a:t>
            </a:r>
            <a:r>
              <a:rPr kumimoji="0"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zh-CN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kumimoji="0"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0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此系数以</a:t>
            </a:r>
            <a:r>
              <a:rPr kumimoji="0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两位二进制数</a:t>
            </a:r>
            <a:r>
              <a:rPr kumimoji="0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形式作为</a:t>
            </a:r>
            <a:r>
              <a:rPr kumimoji="0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盒的输出。</a:t>
            </a:r>
            <a:endParaRPr kumimoji="0"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0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例如：</a:t>
            </a:r>
            <a:endParaRPr kumimoji="0"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kumimoji="0"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</a:t>
            </a:r>
            <a:r>
              <a:rPr kumimoji="0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zh-CN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0"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en-US" altLang="zh-CN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en-US" altLang="zh-CN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en-US" altLang="zh-CN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en-US" altLang="zh-CN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zh-CN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0"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0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</a:t>
            </a:r>
            <a:r>
              <a:rPr kumimoji="0"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0"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zh-CN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0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0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0, 2</a:t>
            </a:r>
            <a:r>
              <a:rPr kumimoji="0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0"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kumimoji="0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kumimoji="0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S0</a:t>
            </a:r>
            <a:r>
              <a:rPr kumimoji="0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中确定系数</a:t>
            </a:r>
            <a:r>
              <a:rPr kumimoji="0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kumimoji="0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S0</a:t>
            </a:r>
            <a:r>
              <a:rPr kumimoji="0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的输出为</a:t>
            </a:r>
            <a:r>
              <a:rPr kumimoji="0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11B</a:t>
            </a:r>
            <a:r>
              <a:rPr kumimoji="0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86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374205"/>
              </p:ext>
            </p:extLst>
          </p:nvPr>
        </p:nvGraphicFramePr>
        <p:xfrm>
          <a:off x="1763713" y="1052736"/>
          <a:ext cx="5329237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2" name="Visio" r:id="rId3" imgW="3240483" imgH="996112" progId="Visio.Drawing.11">
                  <p:embed/>
                </p:oleObj>
              </mc:Choice>
              <mc:Fallback>
                <p:oleObj name="Visio" r:id="rId3" imgW="3240483" imgH="99611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052736"/>
                        <a:ext cx="5329237" cy="164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107950" y="4763"/>
            <a:ext cx="8856663" cy="976312"/>
          </a:xfrm>
        </p:spPr>
        <p:txBody>
          <a:bodyPr/>
          <a:lstStyle/>
          <a:p>
            <a:pPr eaLnBrk="1" hangingPunct="1"/>
            <a:r>
              <a:rPr kumimoji="0" lang="zh-CN" altLang="en-US"/>
              <a:t>引言</a:t>
            </a:r>
            <a:endParaRPr kumimoji="0" lang="zh-CN" altLang="zh-CN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179388" y="1052513"/>
            <a:ext cx="8785225" cy="5616847"/>
          </a:xfrm>
        </p:spPr>
        <p:txBody>
          <a:bodyPr/>
          <a:lstStyle/>
          <a:p>
            <a:pPr eaLnBrk="1" hangingPunct="1"/>
            <a:r>
              <a:rPr kumimoji="0" lang="zh-CN" altLang="en-US" sz="2400" dirty="0"/>
              <a:t>解决数据的机密性、完整性、不可否认性以及身份识别等问题均需要以密码为基础</a:t>
            </a:r>
            <a:endParaRPr kumimoji="0" lang="en-US" altLang="zh-CN" sz="2400" dirty="0"/>
          </a:p>
          <a:p>
            <a:pPr lvl="1" eaLnBrk="1" hangingPunct="1"/>
            <a:r>
              <a:rPr kumimoji="0" lang="zh-CN" altLang="en-US" dirty="0"/>
              <a:t>密码技术是保障信息安全的核心基础。</a:t>
            </a:r>
            <a:endParaRPr kumimoji="0" lang="en-US" altLang="zh-CN" dirty="0"/>
          </a:p>
          <a:p>
            <a:pPr eaLnBrk="1" hangingPunct="1">
              <a:spcBef>
                <a:spcPts val="1800"/>
              </a:spcBef>
            </a:pPr>
            <a:r>
              <a:rPr kumimoji="0" lang="zh-CN" altLang="en-US" sz="2400" dirty="0"/>
              <a:t>密码学</a:t>
            </a:r>
            <a:r>
              <a:rPr kumimoji="0" lang="en-US" altLang="zh-CN" sz="2400" dirty="0"/>
              <a:t>(Cryptography)</a:t>
            </a:r>
            <a:r>
              <a:rPr kumimoji="0" lang="zh-CN" altLang="en-US" sz="2400" dirty="0"/>
              <a:t>包括</a:t>
            </a:r>
            <a:r>
              <a:rPr kumimoji="0" lang="zh-CN" altLang="en-US" sz="2400" dirty="0">
                <a:solidFill>
                  <a:srgbClr val="FF0000"/>
                </a:solidFill>
              </a:rPr>
              <a:t>密码编码学</a:t>
            </a:r>
            <a:r>
              <a:rPr kumimoji="0" lang="zh-CN" altLang="en-US" sz="2400" dirty="0"/>
              <a:t>和</a:t>
            </a:r>
            <a:r>
              <a:rPr kumimoji="0" lang="zh-CN" altLang="en-US" sz="2400" dirty="0">
                <a:solidFill>
                  <a:srgbClr val="FF0000"/>
                </a:solidFill>
              </a:rPr>
              <a:t>密码分析学</a:t>
            </a:r>
            <a:r>
              <a:rPr kumimoji="0" lang="zh-CN" altLang="en-US" sz="2400" dirty="0"/>
              <a:t>两部分。</a:t>
            </a:r>
            <a:endParaRPr kumimoji="0" lang="en-US" altLang="zh-CN" sz="2400" dirty="0"/>
          </a:p>
          <a:p>
            <a:pPr lvl="1" eaLnBrk="1" hangingPunct="1"/>
            <a:r>
              <a:rPr kumimoji="0" lang="zh-CN" altLang="en-US" dirty="0"/>
              <a:t>将密码变化的客观规律应用于编制密码用来保守通信秘密的，称为</a:t>
            </a:r>
            <a:r>
              <a:rPr kumimoji="0" lang="zh-CN" altLang="en-US" dirty="0">
                <a:solidFill>
                  <a:srgbClr val="FF0000"/>
                </a:solidFill>
              </a:rPr>
              <a:t>密码编码学</a:t>
            </a:r>
            <a:r>
              <a:rPr kumimoji="0" lang="zh-CN" altLang="en-US" dirty="0"/>
              <a:t>；</a:t>
            </a:r>
            <a:endParaRPr kumimoji="0" lang="en-US" altLang="zh-CN" dirty="0"/>
          </a:p>
          <a:p>
            <a:pPr lvl="1" eaLnBrk="1" hangingPunct="1"/>
            <a:r>
              <a:rPr kumimoji="0" lang="zh-CN" altLang="en-US" dirty="0"/>
              <a:t>研究密码变化客观规律中的固有缺陷，并应用于破译密码以获取通信情报的，称为</a:t>
            </a:r>
            <a:r>
              <a:rPr kumimoji="0" lang="zh-CN" altLang="en-US" dirty="0">
                <a:solidFill>
                  <a:srgbClr val="FF0000"/>
                </a:solidFill>
              </a:rPr>
              <a:t>密码分析学</a:t>
            </a:r>
            <a:r>
              <a:rPr kumimoji="0" lang="zh-CN" altLang="en-US" dirty="0"/>
              <a:t>。</a:t>
            </a:r>
            <a:endParaRPr kumimoji="0" lang="en-US" altLang="zh-CN" dirty="0"/>
          </a:p>
          <a:p>
            <a:pPr eaLnBrk="1" hangingPunct="1">
              <a:spcBef>
                <a:spcPts val="1800"/>
              </a:spcBef>
            </a:pPr>
            <a:r>
              <a:rPr kumimoji="0" lang="zh-CN" altLang="en-US" sz="2400" dirty="0"/>
              <a:t>历史</a:t>
            </a:r>
            <a:endParaRPr kumimoji="0" lang="en-US" altLang="zh-CN" sz="2400" dirty="0"/>
          </a:p>
          <a:p>
            <a:pPr lvl="1" eaLnBrk="1" hangingPunct="1"/>
            <a:r>
              <a:rPr kumimoji="0" lang="zh-CN" altLang="en-US" dirty="0"/>
              <a:t>宋代的曾公亮、丁度等编撰</a:t>
            </a:r>
            <a:r>
              <a:rPr kumimoji="0" lang="zh-CN" altLang="zh-CN" dirty="0"/>
              <a:t>《</a:t>
            </a:r>
            <a:r>
              <a:rPr kumimoji="0" lang="zh-CN" altLang="en-US" dirty="0"/>
              <a:t>武经总要</a:t>
            </a:r>
            <a:r>
              <a:rPr kumimoji="0" lang="zh-CN" altLang="zh-CN" dirty="0"/>
              <a:t>》</a:t>
            </a:r>
            <a:endParaRPr kumimoji="0" lang="en-US" altLang="zh-CN" dirty="0"/>
          </a:p>
          <a:p>
            <a:pPr lvl="1" eaLnBrk="1" hangingPunct="1"/>
            <a:r>
              <a:rPr kumimoji="0" lang="en-US" altLang="zh-CN" dirty="0"/>
              <a:t>1863</a:t>
            </a:r>
            <a:r>
              <a:rPr kumimoji="0" lang="zh-CN" altLang="en-US" dirty="0"/>
              <a:t>年，卡西斯基所著的</a:t>
            </a:r>
            <a:r>
              <a:rPr kumimoji="0" lang="zh-CN" altLang="zh-CN" dirty="0"/>
              <a:t>《</a:t>
            </a:r>
            <a:r>
              <a:rPr kumimoji="0" lang="zh-CN" altLang="en-US" dirty="0"/>
              <a:t>密码和破译技术</a:t>
            </a:r>
            <a:r>
              <a:rPr kumimoji="0" lang="zh-CN" altLang="zh-CN" dirty="0"/>
              <a:t>》</a:t>
            </a:r>
            <a:endParaRPr kumimoji="0" lang="en-US" altLang="zh-CN" dirty="0"/>
          </a:p>
          <a:p>
            <a:pPr lvl="1" eaLnBrk="1" hangingPunct="1"/>
            <a:r>
              <a:rPr kumimoji="0" lang="en-US" altLang="zh-CN" dirty="0"/>
              <a:t>1949</a:t>
            </a:r>
            <a:r>
              <a:rPr kumimoji="0" lang="zh-CN" altLang="en-US" dirty="0"/>
              <a:t>年，香农发表了</a:t>
            </a:r>
            <a:r>
              <a:rPr kumimoji="0" lang="zh-CN" altLang="zh-CN" dirty="0"/>
              <a:t>《</a:t>
            </a:r>
            <a:r>
              <a:rPr kumimoji="0" lang="zh-CN" altLang="en-US" dirty="0"/>
              <a:t>秘密体制的通信理论</a:t>
            </a:r>
            <a:r>
              <a:rPr kumimoji="0" lang="zh-CN" altLang="zh-CN" dirty="0"/>
              <a:t>》</a:t>
            </a:r>
            <a:endParaRPr kumimoji="0" lang="en-US" altLang="zh-CN" dirty="0"/>
          </a:p>
          <a:p>
            <a:pPr eaLnBrk="1" hangingPunct="1">
              <a:lnSpc>
                <a:spcPct val="80000"/>
              </a:lnSpc>
            </a:pPr>
            <a:endParaRPr kumimoji="0"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468313" y="72008"/>
            <a:ext cx="8229600" cy="908720"/>
          </a:xfrm>
        </p:spPr>
        <p:txBody>
          <a:bodyPr/>
          <a:lstStyle/>
          <a:p>
            <a:r>
              <a:rPr kumimoji="0" lang="en-US" altLang="zh-CN" dirty="0"/>
              <a:t>DES</a:t>
            </a:r>
            <a:r>
              <a:rPr kumimoji="0" lang="zh-CN" altLang="en-US" dirty="0"/>
              <a:t>算法</a:t>
            </a:r>
          </a:p>
        </p:txBody>
      </p:sp>
      <p:graphicFrame>
        <p:nvGraphicFramePr>
          <p:cNvPr id="3789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602145"/>
              </p:ext>
            </p:extLst>
          </p:nvPr>
        </p:nvGraphicFramePr>
        <p:xfrm>
          <a:off x="1619672" y="1072852"/>
          <a:ext cx="5976937" cy="552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5" name="Visio" r:id="rId3" imgW="4543192" imgH="4204727" progId="Visio.Drawing.11">
                  <p:embed/>
                </p:oleObj>
              </mc:Choice>
              <mc:Fallback>
                <p:oleObj name="Visio" r:id="rId3" imgW="4543192" imgH="4204727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072852"/>
                        <a:ext cx="5976937" cy="552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107950" y="4763"/>
            <a:ext cx="8785225" cy="976312"/>
          </a:xfrm>
        </p:spPr>
        <p:txBody>
          <a:bodyPr/>
          <a:lstStyle/>
          <a:p>
            <a:r>
              <a:rPr kumimoji="0" lang="en-US" altLang="zh-CN"/>
              <a:t>DES</a:t>
            </a:r>
            <a:r>
              <a:rPr kumimoji="0" lang="zh-CN" altLang="en-US"/>
              <a:t>的安全问题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107950" y="1124744"/>
            <a:ext cx="8785225" cy="5400600"/>
          </a:xfrm>
        </p:spPr>
        <p:txBody>
          <a:bodyPr/>
          <a:lstStyle/>
          <a:p>
            <a:pPr hangingPunct="1"/>
            <a:r>
              <a:rPr kumimoji="0" lang="en-US" altLang="zh-CN" sz="2400" dirty="0"/>
              <a:t>1977</a:t>
            </a:r>
            <a:r>
              <a:rPr kumimoji="0" lang="zh-CN" altLang="en-US" sz="2400" dirty="0"/>
              <a:t>年，人们估计要耗资两千万美元建成一个专门计算机用于</a:t>
            </a:r>
            <a:r>
              <a:rPr kumimoji="0" lang="en-US" altLang="zh-CN" sz="2400" dirty="0"/>
              <a:t>DES</a:t>
            </a:r>
            <a:r>
              <a:rPr kumimoji="0" lang="zh-CN" altLang="en-US" sz="2400" dirty="0"/>
              <a:t>的破译，而且需要</a:t>
            </a:r>
            <a:r>
              <a:rPr kumimoji="0" lang="en-US" altLang="zh-CN" sz="2400" dirty="0"/>
              <a:t>12</a:t>
            </a:r>
            <a:r>
              <a:rPr kumimoji="0" lang="zh-CN" altLang="en-US" sz="2400" dirty="0"/>
              <a:t>个小时的破解才能得到结果。</a:t>
            </a:r>
            <a:endParaRPr kumimoji="0" lang="en-US" altLang="zh-CN" sz="2400" dirty="0"/>
          </a:p>
          <a:p>
            <a:pPr hangingPunct="1"/>
            <a:r>
              <a:rPr kumimoji="0" lang="en-US" altLang="zh-CN" sz="2400" dirty="0"/>
              <a:t>1994</a:t>
            </a:r>
            <a:r>
              <a:rPr kumimoji="0" lang="zh-CN" altLang="en-US" sz="2400" dirty="0"/>
              <a:t>年世界密码大会，</a:t>
            </a:r>
            <a:r>
              <a:rPr kumimoji="0" lang="en-US" altLang="zh-CN" sz="2400" dirty="0"/>
              <a:t>M. Matsui</a:t>
            </a:r>
            <a:r>
              <a:rPr kumimoji="0" lang="zh-CN" altLang="en-US" sz="2400" dirty="0"/>
              <a:t>提出线性分析方法，利用</a:t>
            </a:r>
            <a:r>
              <a:rPr kumimoji="0" lang="en-US" altLang="zh-CN" sz="2400" dirty="0"/>
              <a:t>243</a:t>
            </a:r>
            <a:r>
              <a:rPr kumimoji="0" lang="zh-CN" altLang="en-US" sz="2400" dirty="0"/>
              <a:t>个已知明文，成功破译</a:t>
            </a:r>
            <a:r>
              <a:rPr kumimoji="0" lang="en-US" altLang="zh-CN" sz="2400" dirty="0"/>
              <a:t>DES</a:t>
            </a:r>
            <a:r>
              <a:rPr kumimoji="0" lang="zh-CN" altLang="en-US" sz="2400" dirty="0"/>
              <a:t>。</a:t>
            </a:r>
            <a:endParaRPr kumimoji="0" lang="en-US" altLang="zh-CN" sz="2400" dirty="0"/>
          </a:p>
          <a:p>
            <a:pPr hangingPunct="1"/>
            <a:r>
              <a:rPr kumimoji="0" lang="en-US" altLang="zh-CN" sz="2400" dirty="0"/>
              <a:t>1997</a:t>
            </a:r>
            <a:r>
              <a:rPr kumimoji="0" lang="zh-CN" altLang="en-US" sz="2400" dirty="0"/>
              <a:t>年，首届“向</a:t>
            </a:r>
            <a:r>
              <a:rPr kumimoji="0" lang="en-US" altLang="zh-CN" sz="2400" dirty="0"/>
              <a:t>DES</a:t>
            </a:r>
            <a:r>
              <a:rPr kumimoji="0" lang="zh-CN" altLang="en-US" sz="2400" dirty="0"/>
              <a:t>挑战”的竞技赛。罗克</a:t>
            </a:r>
            <a:r>
              <a:rPr kumimoji="0" lang="zh-CN" altLang="zh-CN" sz="2400" dirty="0"/>
              <a:t>·</a:t>
            </a:r>
            <a:r>
              <a:rPr kumimoji="0" lang="zh-CN" altLang="en-US" sz="2400" dirty="0"/>
              <a:t>维瑟用了</a:t>
            </a:r>
            <a:r>
              <a:rPr kumimoji="0" lang="en-US" altLang="zh-CN" sz="2400" dirty="0"/>
              <a:t>96</a:t>
            </a:r>
            <a:r>
              <a:rPr kumimoji="0" lang="zh-CN" altLang="en-US" sz="2400" dirty="0"/>
              <a:t>天时间破解了用</a:t>
            </a:r>
            <a:r>
              <a:rPr kumimoji="0" lang="en-US" altLang="zh-CN" sz="2400" dirty="0"/>
              <a:t>DES</a:t>
            </a:r>
            <a:r>
              <a:rPr kumimoji="0" lang="zh-CN" altLang="en-US" sz="2400" dirty="0"/>
              <a:t>加密的一段信息。</a:t>
            </a:r>
            <a:endParaRPr kumimoji="0" lang="en-US" altLang="zh-CN" sz="2400" dirty="0"/>
          </a:p>
          <a:p>
            <a:pPr hangingPunct="1"/>
            <a:r>
              <a:rPr kumimoji="0" lang="en-US" altLang="zh-CN" sz="2400" dirty="0"/>
              <a:t>2000</a:t>
            </a:r>
            <a:r>
              <a:rPr kumimoji="0" lang="zh-CN" altLang="en-US" sz="2400" dirty="0"/>
              <a:t>年</a:t>
            </a:r>
            <a:r>
              <a:rPr kumimoji="0" lang="en-US" altLang="zh-CN" sz="2400" dirty="0"/>
              <a:t>1</a:t>
            </a:r>
            <a:r>
              <a:rPr kumimoji="0" lang="zh-CN" altLang="en-US" sz="2400" dirty="0"/>
              <a:t>月</a:t>
            </a:r>
            <a:r>
              <a:rPr kumimoji="0" lang="en-US" altLang="zh-CN" sz="2400" dirty="0"/>
              <a:t>19</a:t>
            </a:r>
            <a:r>
              <a:rPr kumimoji="0" lang="zh-CN" altLang="en-US" sz="2400" dirty="0"/>
              <a:t>日，电子边疆基金会组织</a:t>
            </a:r>
            <a:r>
              <a:rPr kumimoji="0" lang="en-US" altLang="zh-CN" sz="2400" dirty="0"/>
              <a:t>25</a:t>
            </a:r>
            <a:r>
              <a:rPr kumimoji="0" lang="zh-CN" altLang="en-US" sz="2400" dirty="0"/>
              <a:t>万美元的</a:t>
            </a:r>
            <a:r>
              <a:rPr kumimoji="0" lang="en-US" altLang="zh-CN" sz="2400" dirty="0"/>
              <a:t>DES</a:t>
            </a:r>
            <a:r>
              <a:rPr kumimoji="0" lang="zh-CN" altLang="en-US" sz="2400" dirty="0"/>
              <a:t>解密机，以</a:t>
            </a:r>
            <a:r>
              <a:rPr kumimoji="0" lang="en-US" altLang="zh-CN" sz="2400" dirty="0"/>
              <a:t>22.5</a:t>
            </a:r>
            <a:r>
              <a:rPr kumimoji="0" lang="zh-CN" altLang="en-US" sz="2400" dirty="0"/>
              <a:t>小时成功破解</a:t>
            </a:r>
            <a:r>
              <a:rPr kumimoji="0" lang="en-US" altLang="zh-CN" sz="2400" dirty="0"/>
              <a:t>DES</a:t>
            </a:r>
            <a:r>
              <a:rPr kumimoji="0" lang="zh-CN" altLang="en-US" sz="2400" dirty="0"/>
              <a:t>加密算法。</a:t>
            </a:r>
            <a:endParaRPr kumimoji="0" lang="en-US" altLang="zh-CN" sz="2400" dirty="0"/>
          </a:p>
          <a:p>
            <a:pPr hangingPunct="1"/>
            <a:endParaRPr kumimoji="0" lang="en-US" altLang="zh-CN" sz="2400" dirty="0"/>
          </a:p>
          <a:p>
            <a:pPr hangingPunct="1"/>
            <a:r>
              <a:rPr kumimoji="0" lang="en-US" altLang="zh-CN" sz="2400" dirty="0"/>
              <a:t>DES</a:t>
            </a:r>
            <a:r>
              <a:rPr kumimoji="0" lang="zh-CN" altLang="en-US" sz="2400" dirty="0"/>
              <a:t>的最近一次评估是在</a:t>
            </a:r>
            <a:r>
              <a:rPr kumimoji="0" lang="en-US" altLang="zh-CN" sz="2400" dirty="0"/>
              <a:t>1994</a:t>
            </a:r>
            <a:r>
              <a:rPr kumimoji="0" lang="zh-CN" altLang="en-US" sz="2400" dirty="0"/>
              <a:t>年，同时决定</a:t>
            </a:r>
            <a:r>
              <a:rPr kumimoji="0" lang="en-US" altLang="zh-CN" sz="2400" dirty="0">
                <a:solidFill>
                  <a:srgbClr val="FF0000"/>
                </a:solidFill>
              </a:rPr>
              <a:t>1998</a:t>
            </a:r>
            <a:r>
              <a:rPr kumimoji="0" lang="zh-CN" altLang="en-US" sz="2400" dirty="0">
                <a:solidFill>
                  <a:srgbClr val="FF0000"/>
                </a:solidFill>
              </a:rPr>
              <a:t>年</a:t>
            </a:r>
            <a:r>
              <a:rPr kumimoji="0" lang="en-US" altLang="zh-CN" sz="2400" dirty="0">
                <a:solidFill>
                  <a:srgbClr val="FF0000"/>
                </a:solidFill>
              </a:rPr>
              <a:t>12</a:t>
            </a:r>
            <a:r>
              <a:rPr kumimoji="0" lang="zh-CN" altLang="en-US" sz="2400" dirty="0">
                <a:solidFill>
                  <a:srgbClr val="FF0000"/>
                </a:solidFill>
              </a:rPr>
              <a:t>月以后，</a:t>
            </a:r>
            <a:r>
              <a:rPr kumimoji="0" lang="en-US" altLang="zh-CN" sz="2400" dirty="0">
                <a:solidFill>
                  <a:srgbClr val="FF0000"/>
                </a:solidFill>
              </a:rPr>
              <a:t>DES</a:t>
            </a:r>
            <a:r>
              <a:rPr kumimoji="0" lang="zh-CN" altLang="en-US" sz="2400" dirty="0">
                <a:solidFill>
                  <a:srgbClr val="FF0000"/>
                </a:solidFill>
              </a:rPr>
              <a:t>将不再作为联邦加密标准</a:t>
            </a:r>
            <a:r>
              <a:rPr kumimoji="0" lang="zh-CN" altLang="en-US" sz="2400" dirty="0"/>
              <a:t>。</a:t>
            </a:r>
            <a:endParaRPr kumimoji="0" lang="en-US" altLang="zh-CN" sz="2400" dirty="0"/>
          </a:p>
          <a:p>
            <a:pPr hangingPunct="1"/>
            <a:endParaRPr kumimoji="0" lang="en-US" altLang="zh-CN" sz="2400" dirty="0"/>
          </a:p>
          <a:p>
            <a:pPr hangingPunct="1"/>
            <a:r>
              <a:rPr kumimoji="0" lang="en-US" altLang="zh-CN" sz="2400" dirty="0"/>
              <a:t>DES</a:t>
            </a:r>
            <a:r>
              <a:rPr kumimoji="0" lang="zh-CN" altLang="en-US" sz="2400" dirty="0"/>
              <a:t>的密钥长度仅有</a:t>
            </a:r>
            <a:r>
              <a:rPr kumimoji="0" lang="en-US" altLang="zh-CN" sz="2400" dirty="0"/>
              <a:t>56bit</a:t>
            </a:r>
            <a:r>
              <a:rPr kumimoji="0" lang="zh-CN" altLang="en-US" sz="2400" dirty="0"/>
              <a:t>（</a:t>
            </a:r>
            <a:r>
              <a:rPr kumimoji="0" lang="en-US" altLang="zh-CN" sz="2400" dirty="0"/>
              <a:t>64bit</a:t>
            </a:r>
            <a:r>
              <a:rPr kumimoji="0" lang="zh-CN" altLang="en-US" sz="2400" dirty="0"/>
              <a:t>中有</a:t>
            </a:r>
            <a:r>
              <a:rPr kumimoji="0" lang="en-US" altLang="zh-CN" sz="2400" dirty="0"/>
              <a:t>8</a:t>
            </a:r>
            <a:r>
              <a:rPr kumimoji="0" lang="zh-CN" altLang="en-US" sz="2400" dirty="0"/>
              <a:t>位用于奇偶校验）。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107950" y="4763"/>
            <a:ext cx="8856538" cy="976312"/>
          </a:xfrm>
        </p:spPr>
        <p:txBody>
          <a:bodyPr/>
          <a:lstStyle/>
          <a:p>
            <a:r>
              <a:rPr kumimoji="0" lang="zh-CN" altLang="en-US" dirty="0"/>
              <a:t>分组密码的工作模式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107504" y="998145"/>
            <a:ext cx="8928992" cy="846679"/>
          </a:xfrm>
        </p:spPr>
        <p:txBody>
          <a:bodyPr/>
          <a:lstStyle/>
          <a:p>
            <a:r>
              <a:rPr kumimoji="0" lang="zh-CN" altLang="en-US" sz="2400" dirty="0"/>
              <a:t>电子编码本模式（</a:t>
            </a:r>
            <a:r>
              <a:rPr kumimoji="0" lang="en-US" altLang="zh-CN" sz="2400" dirty="0"/>
              <a:t>Electronic Code Book</a:t>
            </a:r>
            <a:r>
              <a:rPr kumimoji="0" lang="zh-CN" altLang="en-US" sz="2400" dirty="0"/>
              <a:t>，</a:t>
            </a:r>
            <a:r>
              <a:rPr kumimoji="0" lang="en-US" altLang="zh-CN" sz="2400" dirty="0"/>
              <a:t>ECB</a:t>
            </a:r>
            <a:r>
              <a:rPr kumimoji="0" lang="zh-CN" altLang="en-US" sz="2400" dirty="0"/>
              <a:t>）</a:t>
            </a:r>
            <a:endParaRPr kumimoji="0" lang="en-US" altLang="zh-CN" sz="2400" dirty="0"/>
          </a:p>
          <a:p>
            <a:pPr lvl="1"/>
            <a:r>
              <a:rPr kumimoji="0" lang="zh-CN" altLang="en-US" dirty="0"/>
              <a:t>明文分组，分块加密；不是</a:t>
            </a:r>
            <a:r>
              <a:rPr kumimoji="0" lang="en-US" altLang="zh-CN" dirty="0"/>
              <a:t>m</a:t>
            </a:r>
            <a:r>
              <a:rPr kumimoji="0" lang="zh-CN" altLang="en-US" dirty="0"/>
              <a:t>位的整数倍则填充规定字符。</a:t>
            </a:r>
            <a:endParaRPr kumimoji="0" lang="zh-CN" altLang="zh-CN" dirty="0"/>
          </a:p>
        </p:txBody>
      </p:sp>
      <p:graphicFrame>
        <p:nvGraphicFramePr>
          <p:cNvPr id="3994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430368"/>
              </p:ext>
            </p:extLst>
          </p:nvPr>
        </p:nvGraphicFramePr>
        <p:xfrm>
          <a:off x="1115616" y="1970167"/>
          <a:ext cx="7056784" cy="4771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5" name="Visio" r:id="rId3" imgW="4462704" imgH="2610471" progId="Visio.Drawing.11">
                  <p:embed/>
                </p:oleObj>
              </mc:Choice>
              <mc:Fallback>
                <p:oleObj name="Visio" r:id="rId3" imgW="4462704" imgH="2610471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970167"/>
                        <a:ext cx="7056784" cy="4771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/>
              <a:t>密码分组链接模式（</a:t>
            </a:r>
            <a:r>
              <a:rPr kumimoji="0" lang="en-US" altLang="zh-CN" dirty="0"/>
              <a:t>CBC</a:t>
            </a:r>
            <a:r>
              <a:rPr kumimoji="0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78062"/>
            <a:ext cx="8928992" cy="550738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CBC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/>
              <a:t>Cipher Block Chaining</a:t>
            </a:r>
            <a:r>
              <a:rPr lang="zh-CN" altLang="en-US" dirty="0"/>
              <a:t>；</a:t>
            </a:r>
            <a:r>
              <a:rPr lang="en-US" altLang="zh-CN" dirty="0">
                <a:solidFill>
                  <a:srgbClr val="FF0000"/>
                </a:solidFill>
              </a:rPr>
              <a:t>IV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/>
              <a:t>Initial Vector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4096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032616"/>
              </p:ext>
            </p:extLst>
          </p:nvPr>
        </p:nvGraphicFramePr>
        <p:xfrm>
          <a:off x="683568" y="1628800"/>
          <a:ext cx="7275447" cy="5112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8" name="Visio" r:id="rId3" imgW="5074785" imgH="3576140" progId="Visio.Drawing.11">
                  <p:embed/>
                </p:oleObj>
              </mc:Choice>
              <mc:Fallback>
                <p:oleObj name="Visio" r:id="rId3" imgW="5074785" imgH="357614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628800"/>
                        <a:ext cx="7275447" cy="5112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xfrm>
            <a:off x="1042988" y="620713"/>
            <a:ext cx="1368425" cy="4895850"/>
          </a:xfrm>
        </p:spPr>
        <p:txBody>
          <a:bodyPr vert="eaVert"/>
          <a:lstStyle/>
          <a:p>
            <a:r>
              <a:rPr kumimoji="0" lang="zh-CN" altLang="en-US" sz="3200" dirty="0"/>
              <a:t>密码反馈模式（</a:t>
            </a:r>
            <a:r>
              <a:rPr kumimoji="0" lang="en-US" altLang="zh-CN" sz="3200" dirty="0"/>
              <a:t>CFB</a:t>
            </a:r>
            <a:r>
              <a:rPr kumimoji="0" lang="zh-CN" altLang="en-US" sz="3200" dirty="0"/>
              <a:t>）</a:t>
            </a:r>
          </a:p>
        </p:txBody>
      </p:sp>
      <p:graphicFrame>
        <p:nvGraphicFramePr>
          <p:cNvPr id="4198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612882"/>
              </p:ext>
            </p:extLst>
          </p:nvPr>
        </p:nvGraphicFramePr>
        <p:xfrm>
          <a:off x="3204344" y="70751"/>
          <a:ext cx="5472112" cy="669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2" name="Visio" r:id="rId3" imgW="4074933" imgH="4982940" progId="Visio.Drawing.11">
                  <p:embed/>
                </p:oleObj>
              </mc:Choice>
              <mc:Fallback>
                <p:oleObj name="Visio" r:id="rId3" imgW="4074933" imgH="498294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4344" y="70751"/>
                        <a:ext cx="5472112" cy="669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07504" y="5589240"/>
            <a:ext cx="2749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Cipher Feedback 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xfrm>
            <a:off x="1116013" y="404813"/>
            <a:ext cx="1152525" cy="5761037"/>
          </a:xfrm>
        </p:spPr>
        <p:txBody>
          <a:bodyPr vert="eaVert"/>
          <a:lstStyle/>
          <a:p>
            <a:r>
              <a:rPr kumimoji="0" lang="zh-CN" altLang="en-US" dirty="0"/>
              <a:t>输出反馈模式（</a:t>
            </a:r>
            <a:r>
              <a:rPr kumimoji="0" lang="en-US" altLang="zh-CN" dirty="0"/>
              <a:t>OFB</a:t>
            </a:r>
            <a:r>
              <a:rPr kumimoji="0" lang="zh-CN" altLang="en-US" dirty="0"/>
              <a:t>）</a:t>
            </a:r>
          </a:p>
        </p:txBody>
      </p:sp>
      <p:graphicFrame>
        <p:nvGraphicFramePr>
          <p:cNvPr id="43011" name="Object 2"/>
          <p:cNvGraphicFramePr>
            <a:graphicFrameLocks noChangeAspect="1"/>
          </p:cNvGraphicFramePr>
          <p:nvPr/>
        </p:nvGraphicFramePr>
        <p:xfrm>
          <a:off x="3132138" y="188913"/>
          <a:ext cx="5240337" cy="640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6" name="Visio" r:id="rId3" imgW="4074933" imgH="4982940" progId="Visio.Drawing.11">
                  <p:embed/>
                </p:oleObj>
              </mc:Choice>
              <mc:Fallback>
                <p:oleObj name="Visio" r:id="rId3" imgW="4074933" imgH="498294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88913"/>
                        <a:ext cx="5240337" cy="6408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79512" y="6021288"/>
            <a:ext cx="27815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Output Feedback 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107950" y="4763"/>
            <a:ext cx="8785225" cy="976312"/>
          </a:xfrm>
        </p:spPr>
        <p:txBody>
          <a:bodyPr/>
          <a:lstStyle/>
          <a:p>
            <a:br>
              <a:rPr kumimoji="0" lang="zh-CN" altLang="zh-CN" dirty="0"/>
            </a:br>
            <a:r>
              <a:rPr kumimoji="0" lang="zh-CN" altLang="en-US" dirty="0"/>
              <a:t>其他对称密码简介</a:t>
            </a:r>
            <a:br>
              <a:rPr kumimoji="0" lang="zh-CN" altLang="zh-CN" dirty="0"/>
            </a:br>
            <a:endParaRPr kumimoji="0" lang="zh-CN" altLang="en-US" dirty="0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107950" y="981075"/>
            <a:ext cx="8785225" cy="5375275"/>
          </a:xfrm>
        </p:spPr>
        <p:txBody>
          <a:bodyPr/>
          <a:lstStyle/>
          <a:p>
            <a:r>
              <a:rPr kumimoji="0" lang="zh-CN" altLang="en-US" dirty="0"/>
              <a:t>为提高安全性，主要有两种研究思路。</a:t>
            </a:r>
            <a:endParaRPr kumimoji="0" lang="en-US" altLang="zh-CN" dirty="0"/>
          </a:p>
          <a:p>
            <a:pPr lvl="1"/>
            <a:r>
              <a:rPr kumimoji="0" lang="zh-CN" altLang="en-US" dirty="0"/>
              <a:t>对</a:t>
            </a:r>
            <a:r>
              <a:rPr kumimoji="0" lang="en-US" altLang="zh-CN" dirty="0"/>
              <a:t>DES</a:t>
            </a:r>
            <a:r>
              <a:rPr kumimoji="0" lang="zh-CN" altLang="en-US" dirty="0"/>
              <a:t>进行复合变换，强化它的抗攻击能力；</a:t>
            </a:r>
            <a:endParaRPr kumimoji="0" lang="en-US" altLang="zh-CN" dirty="0"/>
          </a:p>
          <a:p>
            <a:pPr lvl="1"/>
            <a:r>
              <a:rPr kumimoji="0" lang="zh-CN" altLang="en-US" dirty="0"/>
              <a:t>开辟新的算法。</a:t>
            </a:r>
            <a:endParaRPr kumimoji="0" lang="en-US" altLang="zh-CN" dirty="0"/>
          </a:p>
          <a:p>
            <a:endParaRPr kumimoji="0" lang="en-US" altLang="zh-CN" dirty="0"/>
          </a:p>
          <a:p>
            <a:r>
              <a:rPr kumimoji="0" lang="zh-CN" altLang="en-US" dirty="0"/>
              <a:t>三重</a:t>
            </a:r>
            <a:r>
              <a:rPr kumimoji="0" lang="en-US" altLang="zh-CN" dirty="0"/>
              <a:t>DES</a:t>
            </a:r>
            <a:endParaRPr kumimoji="0" lang="zh-CN" altLang="zh-CN" dirty="0"/>
          </a:p>
          <a:p>
            <a:r>
              <a:rPr kumimoji="0" lang="en-US" altLang="zh-CN" dirty="0"/>
              <a:t>RC5</a:t>
            </a:r>
            <a:endParaRPr kumimoji="0" lang="zh-CN" altLang="zh-CN" dirty="0"/>
          </a:p>
          <a:p>
            <a:r>
              <a:rPr kumimoji="0" lang="en-US" altLang="zh-CN" dirty="0"/>
              <a:t>IDEA</a:t>
            </a:r>
            <a:endParaRPr kumimoji="0" lang="zh-CN" altLang="zh-CN" dirty="0"/>
          </a:p>
          <a:p>
            <a:r>
              <a:rPr kumimoji="0" lang="en-US" altLang="zh-CN" dirty="0"/>
              <a:t>AES</a:t>
            </a:r>
            <a:r>
              <a:rPr kumimoji="0" lang="zh-CN" altLang="en-US" dirty="0"/>
              <a:t>算法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107950" y="4763"/>
            <a:ext cx="8928100" cy="976312"/>
          </a:xfrm>
        </p:spPr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1077913"/>
            <a:ext cx="8928100" cy="5519439"/>
          </a:xfrm>
        </p:spPr>
        <p:txBody>
          <a:bodyPr/>
          <a:lstStyle/>
          <a:p>
            <a:pPr>
              <a:defRPr/>
            </a:pPr>
            <a:r>
              <a:rPr kumimoji="0" lang="zh-CN" altLang="en-US" sz="2400" dirty="0">
                <a:solidFill>
                  <a:srgbClr val="0000FF"/>
                </a:solidFill>
              </a:rPr>
              <a:t>阅读教材</a:t>
            </a:r>
            <a:r>
              <a:rPr kumimoji="0" lang="en-US" altLang="zh-CN" sz="2400" dirty="0">
                <a:solidFill>
                  <a:srgbClr val="0000FF"/>
                </a:solidFill>
              </a:rPr>
              <a:t>2.3.4</a:t>
            </a:r>
            <a:r>
              <a:rPr kumimoji="0" lang="zh-CN" altLang="en-US" sz="2400" dirty="0">
                <a:solidFill>
                  <a:srgbClr val="0000FF"/>
                </a:solidFill>
              </a:rPr>
              <a:t>。</a:t>
            </a:r>
            <a:endParaRPr lang="zh-CN" altLang="en-US" sz="2400" dirty="0">
              <a:solidFill>
                <a:srgbClr val="0000FF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lang="en-US" altLang="zh-CN" sz="24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zh-CN" altLang="en-US" sz="2400" dirty="0"/>
              <a:t>习题</a:t>
            </a:r>
            <a:r>
              <a:rPr lang="en-US" altLang="zh-CN" sz="2400" dirty="0"/>
              <a:t>2</a:t>
            </a: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）：密码体制五要素是什么？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zh-CN" altLang="en-US" sz="2400"/>
              <a:t>习题</a:t>
            </a:r>
            <a:r>
              <a:rPr lang="en-US" altLang="zh-CN" sz="2400" dirty="0"/>
              <a:t>3</a:t>
            </a: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）：俄语共有</a:t>
            </a:r>
            <a:r>
              <a:rPr lang="en-US" altLang="zh-CN" sz="2400" dirty="0"/>
              <a:t>32</a:t>
            </a:r>
            <a:r>
              <a:rPr lang="zh-CN" altLang="en-US" sz="2400" dirty="0"/>
              <a:t>个字母，设计一个乘数密码来加密俄语信息，并计算一下潜在的加密密钥有多少个，并列举。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zh-CN" altLang="en-US" sz="2400" dirty="0"/>
              <a:t>乘数密码中，当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(k, q)=1</a:t>
            </a:r>
            <a:r>
              <a:rPr lang="zh-CN" altLang="en-US" sz="2400" dirty="0"/>
              <a:t>时，</a:t>
            </a:r>
            <a:r>
              <a:rPr kumimoji="0" lang="zh-CN" altLang="en-US" sz="2400" dirty="0"/>
              <a:t>加密变换才是一一映射的。试证明之。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zh-CN" altLang="en-US" sz="2400" dirty="0"/>
              <a:t>乘数密码中，如何计算</a:t>
            </a:r>
            <a:r>
              <a:rPr kumimoji="0" lang="en-US" altLang="zh-CN" sz="2400" dirty="0"/>
              <a:t>k</a:t>
            </a:r>
            <a:r>
              <a:rPr kumimoji="0" lang="en-US" altLang="zh-CN" sz="2400" baseline="30000" dirty="0"/>
              <a:t>-1</a:t>
            </a:r>
            <a:r>
              <a:rPr kumimoji="0" lang="zh-CN" altLang="en-US" sz="2400" dirty="0"/>
              <a:t>？此处</a:t>
            </a:r>
            <a:r>
              <a:rPr kumimoji="0" lang="en-US" altLang="zh-CN" sz="2400" dirty="0"/>
              <a:t>k</a:t>
            </a:r>
            <a:r>
              <a:rPr kumimoji="0" lang="en-US" altLang="zh-CN" sz="2400" baseline="30000" dirty="0"/>
              <a:t>-1</a:t>
            </a:r>
            <a:r>
              <a:rPr kumimoji="0" lang="zh-CN" altLang="en-US" sz="2400" dirty="0"/>
              <a:t>为</a:t>
            </a:r>
            <a:r>
              <a:rPr kumimoji="0" lang="en-US" altLang="zh-CN" sz="2400" dirty="0"/>
              <a:t>k</a:t>
            </a:r>
            <a:r>
              <a:rPr kumimoji="0" lang="zh-CN" altLang="en-US" sz="2400" dirty="0"/>
              <a:t>在模</a:t>
            </a:r>
            <a:r>
              <a:rPr kumimoji="0" lang="en-US" altLang="zh-CN" sz="2400" dirty="0"/>
              <a:t>q</a:t>
            </a:r>
            <a:r>
              <a:rPr kumimoji="0" lang="zh-CN" altLang="en-US" sz="2400" dirty="0"/>
              <a:t>下的乘法逆元？请给出算法伪代码。</a:t>
            </a:r>
            <a:endParaRPr kumimoji="0" lang="en-US" altLang="zh-CN" sz="2400" dirty="0"/>
          </a:p>
          <a:p>
            <a:pPr marL="514350" indent="-514350">
              <a:buFont typeface="+mj-lt"/>
              <a:buAutoNum type="arabicPeriod"/>
              <a:defRPr/>
            </a:pPr>
            <a:r>
              <a:rPr kumimoji="0" lang="zh-CN" altLang="en-US" sz="2400" dirty="0"/>
              <a:t>给定密钥“</a:t>
            </a:r>
            <a:r>
              <a:rPr kumimoji="0" lang="en-US" altLang="zh-CN" sz="2400" dirty="0"/>
              <a:t>11 1111 1111</a:t>
            </a:r>
            <a:r>
              <a:rPr kumimoji="0" lang="zh-CN" altLang="en-US" sz="2400" dirty="0"/>
              <a:t>”，明文“</a:t>
            </a:r>
            <a:r>
              <a:rPr kumimoji="0" lang="en-US" altLang="zh-CN" sz="2400" dirty="0"/>
              <a:t>00000000</a:t>
            </a:r>
            <a:r>
              <a:rPr kumimoji="0" lang="zh-CN" altLang="en-US" sz="2400" dirty="0"/>
              <a:t>”，计算</a:t>
            </a:r>
            <a:r>
              <a:rPr kumimoji="0" lang="en-US" altLang="zh-CN" sz="2400" dirty="0"/>
              <a:t>S-DES</a:t>
            </a:r>
            <a:r>
              <a:rPr kumimoji="0" lang="zh-CN" altLang="en-US" sz="2400" dirty="0"/>
              <a:t>的密文。请按给出主要计算过程。</a:t>
            </a:r>
            <a:endParaRPr kumimoji="0" lang="en-US" altLang="zh-C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93663" y="4763"/>
            <a:ext cx="8942387" cy="976312"/>
          </a:xfrm>
        </p:spPr>
        <p:txBody>
          <a:bodyPr/>
          <a:lstStyle/>
          <a:p>
            <a:r>
              <a:rPr kumimoji="0" lang="zh-CN" altLang="en-US"/>
              <a:t>密码体制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179388" y="1125538"/>
            <a:ext cx="8748712" cy="2159000"/>
          </a:xfrm>
        </p:spPr>
        <p:txBody>
          <a:bodyPr/>
          <a:lstStyle/>
          <a:p>
            <a:r>
              <a:rPr kumimoji="0" lang="zh-CN" altLang="en-US" dirty="0"/>
              <a:t>消息在密码学中被称为</a:t>
            </a:r>
            <a:r>
              <a:rPr kumimoji="0" lang="zh-CN" altLang="en-US" dirty="0">
                <a:solidFill>
                  <a:srgbClr val="FF0000"/>
                </a:solidFill>
              </a:rPr>
              <a:t>明文</a:t>
            </a:r>
            <a:r>
              <a:rPr kumimoji="0" lang="en-US" altLang="zh-CN" dirty="0"/>
              <a:t>(Plain Text)</a:t>
            </a:r>
            <a:r>
              <a:rPr kumimoji="0" lang="zh-CN" altLang="en-US" dirty="0"/>
              <a:t>。</a:t>
            </a:r>
            <a:endParaRPr kumimoji="0" lang="en-US" altLang="zh-CN" dirty="0"/>
          </a:p>
          <a:p>
            <a:r>
              <a:rPr kumimoji="0" lang="zh-CN" altLang="en-US" dirty="0"/>
              <a:t>伪装消息以隐藏它的内容的过程称为</a:t>
            </a:r>
            <a:r>
              <a:rPr kumimoji="0" lang="zh-CN" altLang="en-US" dirty="0">
                <a:solidFill>
                  <a:srgbClr val="FF0000"/>
                </a:solidFill>
              </a:rPr>
              <a:t>加密</a:t>
            </a:r>
            <a:r>
              <a:rPr kumimoji="0" lang="en-US" altLang="zh-CN" dirty="0"/>
              <a:t>(Encrypt)</a:t>
            </a:r>
            <a:r>
              <a:rPr kumimoji="0" lang="zh-CN" altLang="en-US" dirty="0"/>
              <a:t>。</a:t>
            </a:r>
            <a:endParaRPr kumimoji="0" lang="en-US" altLang="zh-CN" dirty="0"/>
          </a:p>
          <a:p>
            <a:r>
              <a:rPr kumimoji="0" lang="zh-CN" altLang="en-US" dirty="0"/>
              <a:t>被加密的消息称为</a:t>
            </a:r>
            <a:r>
              <a:rPr kumimoji="0" lang="zh-CN" altLang="en-US" dirty="0">
                <a:solidFill>
                  <a:srgbClr val="FF0000"/>
                </a:solidFill>
              </a:rPr>
              <a:t>密文</a:t>
            </a:r>
            <a:r>
              <a:rPr kumimoji="0" lang="en-US" altLang="zh-CN" dirty="0"/>
              <a:t>(Cipher Text)</a:t>
            </a:r>
            <a:r>
              <a:rPr kumimoji="0" lang="zh-CN" altLang="en-US" dirty="0"/>
              <a:t>。</a:t>
            </a:r>
            <a:endParaRPr kumimoji="0" lang="en-US" altLang="zh-CN" dirty="0"/>
          </a:p>
          <a:p>
            <a:r>
              <a:rPr kumimoji="0" lang="zh-CN" altLang="en-US" dirty="0"/>
              <a:t>把密文转变为明文的过程称为</a:t>
            </a:r>
            <a:r>
              <a:rPr kumimoji="0" lang="zh-CN" altLang="en-US" dirty="0">
                <a:solidFill>
                  <a:srgbClr val="FF0000"/>
                </a:solidFill>
              </a:rPr>
              <a:t>解密</a:t>
            </a:r>
            <a:r>
              <a:rPr kumimoji="0" lang="en-US" altLang="zh-CN" dirty="0"/>
              <a:t>(Decrypt)</a:t>
            </a:r>
            <a:r>
              <a:rPr kumimoji="0" lang="zh-CN" altLang="en-US" dirty="0"/>
              <a:t>。</a:t>
            </a:r>
            <a:endParaRPr kumimoji="0" lang="zh-CN" altLang="zh-CN" dirty="0"/>
          </a:p>
        </p:txBody>
      </p:sp>
      <p:graphicFrame>
        <p:nvGraphicFramePr>
          <p:cNvPr id="8196" name="Object 2"/>
          <p:cNvGraphicFramePr>
            <a:graphicFrameLocks noChangeAspect="1"/>
          </p:cNvGraphicFramePr>
          <p:nvPr/>
        </p:nvGraphicFramePr>
        <p:xfrm>
          <a:off x="79375" y="3284538"/>
          <a:ext cx="8970963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Visio" r:id="rId4" imgW="5869207" imgH="1978606" progId="Visio.Drawing.11">
                  <p:embed/>
                </p:oleObj>
              </mc:Choice>
              <mc:Fallback>
                <p:oleObj name="Visio" r:id="rId4" imgW="5869207" imgH="1978606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" y="3284538"/>
                        <a:ext cx="8970963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107950" y="4763"/>
            <a:ext cx="8785225" cy="976312"/>
          </a:xfrm>
        </p:spPr>
        <p:txBody>
          <a:bodyPr/>
          <a:lstStyle/>
          <a:p>
            <a:r>
              <a:rPr kumimoji="0" lang="zh-CN" altLang="en-US"/>
              <a:t>密码体制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142875" y="1052513"/>
            <a:ext cx="8893175" cy="5400675"/>
          </a:xfrm>
        </p:spPr>
        <p:txBody>
          <a:bodyPr/>
          <a:lstStyle/>
          <a:p>
            <a:pPr>
              <a:defRPr/>
            </a:pP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完整密码体制要包括如下五个要素：</a:t>
            </a:r>
            <a:endParaRPr kumimoji="0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kumimoji="0"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可能明文的有限集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称为明文空间；</a:t>
            </a:r>
            <a:endParaRPr kumimoji="0"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kumimoji="0"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可能密文的有限集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称为密文空间；</a:t>
            </a:r>
            <a:endParaRPr kumimoji="0"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kumimoji="0"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一切可能密钥构成的有限集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称为密钥空间；</a:t>
            </a:r>
            <a:endParaRPr kumimoji="0"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为加密算法，对于</a:t>
            </a:r>
            <a:r>
              <a:rPr kumimoji="0"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任一密钥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都能够</a:t>
            </a:r>
            <a:r>
              <a:rPr kumimoji="0"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有效地计算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kumimoji="0"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为解密算法，对于</a:t>
            </a:r>
            <a:r>
              <a:rPr kumimoji="0"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任一密钥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，都能够</a:t>
            </a:r>
            <a:r>
              <a:rPr kumimoji="0"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有效地计算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endParaRPr kumimoji="0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密码体系必须满足如下特性：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kumimoji="0"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  <a:defRPr/>
            </a:pP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加密算法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M-&gt;C)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和解密算法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C-&gt;M)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defRPr/>
            </a:pPr>
            <a:r>
              <a:rPr kumimoji="0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altLang="zh-CN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(x))=x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，这里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kumimoji="0"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  <a:defRPr/>
            </a:pP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破译者不能在</a:t>
            </a:r>
            <a:r>
              <a:rPr kumimoji="0"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有效的时间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内破解出密钥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或明文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107950" y="4763"/>
            <a:ext cx="8928100" cy="976312"/>
          </a:xfrm>
        </p:spPr>
        <p:txBody>
          <a:bodyPr/>
          <a:lstStyle/>
          <a:p>
            <a:r>
              <a:rPr lang="zh-CN" altLang="en-US"/>
              <a:t>密码学的发展阶段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107950" y="1077913"/>
            <a:ext cx="8928100" cy="55911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密码学的发展历程大致经历了三个阶段：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古代加密方法（手工阶段）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例如，塞塔式密码，藏头诗等。</a:t>
            </a:r>
            <a:endParaRPr lang="en-US" altLang="zh-CN" dirty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古典密码（机械阶段）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文字替换，使用手工或机械变换的方式实现。</a:t>
            </a:r>
            <a:endParaRPr lang="en-US" altLang="zh-CN" dirty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近代密码（计算机阶段）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与计算机技术、电子通信技术紧密相关。</a:t>
            </a:r>
            <a:endParaRPr lang="en-US" altLang="zh-CN" dirty="0"/>
          </a:p>
          <a:p>
            <a:pPr lvl="1"/>
            <a:r>
              <a:rPr lang="zh-CN" altLang="en-US" dirty="0"/>
              <a:t>摆脱了原先用铅笔和纸进行手工设计时易犯的错误。</a:t>
            </a:r>
            <a:endParaRPr lang="en-US" altLang="zh-CN" dirty="0"/>
          </a:p>
          <a:p>
            <a:pPr lvl="1"/>
            <a:r>
              <a:rPr lang="zh-CN" altLang="en-US" dirty="0"/>
              <a:t>摆脱了用电子机械方式实现的密码机的高额费用。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107950" y="4763"/>
            <a:ext cx="8928100" cy="976312"/>
          </a:xfrm>
        </p:spPr>
        <p:txBody>
          <a:bodyPr/>
          <a:lstStyle/>
          <a:p>
            <a:r>
              <a:rPr kumimoji="0" lang="zh-CN" altLang="en-US"/>
              <a:t>密码的分类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107950" y="981075"/>
            <a:ext cx="8928100" cy="5761038"/>
          </a:xfrm>
        </p:spPr>
        <p:txBody>
          <a:bodyPr/>
          <a:lstStyle/>
          <a:p>
            <a:r>
              <a:rPr kumimoji="0" lang="zh-CN" altLang="en-US"/>
              <a:t>依据密码体制的</a:t>
            </a:r>
            <a:r>
              <a:rPr kumimoji="0" lang="zh-CN" altLang="en-US">
                <a:solidFill>
                  <a:srgbClr val="FF00FF"/>
                </a:solidFill>
              </a:rPr>
              <a:t>特点以及出现的时间</a:t>
            </a:r>
            <a:r>
              <a:rPr kumimoji="0" lang="zh-CN" altLang="en-US"/>
              <a:t>分类：</a:t>
            </a:r>
            <a:endParaRPr kumimoji="0" lang="en-US" altLang="zh-CN"/>
          </a:p>
          <a:p>
            <a:pPr marL="914400" lvl="1" indent="-514350"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kumimoji="0" lang="zh-CN" altLang="en-US">
                <a:solidFill>
                  <a:srgbClr val="FF0000"/>
                </a:solidFill>
              </a:rPr>
              <a:t>古典替换密码</a:t>
            </a:r>
            <a:endParaRPr kumimoji="0" lang="en-US" altLang="zh-CN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kumimoji="0" lang="zh-CN" altLang="en-US"/>
              <a:t>文字替换，使用手工或机械变换的方式实现。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kumimoji="0" lang="zh-CN" altLang="en-US"/>
              <a:t>例如，单表代替密码、多表代替密码以及转轮密码。</a:t>
            </a:r>
            <a:endParaRPr kumimoji="0" lang="en-US" altLang="zh-CN"/>
          </a:p>
          <a:p>
            <a:pPr marL="914400" lvl="1" indent="-514350"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kumimoji="0" lang="zh-CN" altLang="en-US">
                <a:solidFill>
                  <a:srgbClr val="FF0000"/>
                </a:solidFill>
              </a:rPr>
              <a:t>对称密钥密码</a:t>
            </a:r>
            <a:endParaRPr kumimoji="0" lang="en-US" altLang="zh-CN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kumimoji="0" lang="zh-CN" altLang="en-US"/>
              <a:t>加密过程和解密过程使用同一密钥来完成。</a:t>
            </a:r>
            <a:endParaRPr kumimoji="0" lang="en-US" altLang="zh-CN"/>
          </a:p>
          <a:p>
            <a:pPr lvl="2">
              <a:buFont typeface="Wingdings" panose="05000000000000000000" pitchFamily="2" charset="2"/>
              <a:buChar char="Ø"/>
            </a:pPr>
            <a:r>
              <a:rPr kumimoji="0" lang="zh-CN" altLang="en-US"/>
              <a:t>又称为秘密密钥密码，或单密钥密码。</a:t>
            </a:r>
            <a:endParaRPr kumimoji="0" lang="en-US" altLang="zh-CN"/>
          </a:p>
          <a:p>
            <a:pPr lvl="2">
              <a:buFont typeface="Wingdings" panose="05000000000000000000" pitchFamily="2" charset="2"/>
              <a:buChar char="Ø"/>
            </a:pPr>
            <a:r>
              <a:rPr kumimoji="0" lang="zh-CN" altLang="en-US"/>
              <a:t>分为分组密码和序列密码。</a:t>
            </a:r>
            <a:endParaRPr kumimoji="0" lang="en-US" altLang="zh-CN"/>
          </a:p>
          <a:p>
            <a:pPr marL="914400" lvl="1" indent="-514350"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kumimoji="0" lang="zh-CN" altLang="en-US">
                <a:solidFill>
                  <a:srgbClr val="FF0000"/>
                </a:solidFill>
              </a:rPr>
              <a:t>公开密钥密码</a:t>
            </a:r>
            <a:endParaRPr kumimoji="0" lang="en-US" altLang="zh-CN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kumimoji="0" lang="zh-CN" altLang="en-US"/>
              <a:t>加密过程和解密过程使用两个不同的密钥来完成。</a:t>
            </a:r>
            <a:endParaRPr kumimoji="0" lang="en-US" altLang="zh-CN"/>
          </a:p>
          <a:p>
            <a:pPr lvl="2">
              <a:buFont typeface="Wingdings" panose="05000000000000000000" pitchFamily="2" charset="2"/>
              <a:buChar char="Ø"/>
            </a:pPr>
            <a:r>
              <a:rPr kumimoji="0" lang="zh-CN" altLang="en-US"/>
              <a:t>又称为非对称密钥密码，双密钥密码。</a:t>
            </a:r>
            <a:endParaRPr kumimoji="0"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107950" y="4763"/>
            <a:ext cx="8928100" cy="976312"/>
          </a:xfrm>
        </p:spPr>
        <p:txBody>
          <a:bodyPr/>
          <a:lstStyle/>
          <a:p>
            <a:r>
              <a:rPr kumimoji="0" lang="zh-CN" altLang="en-US"/>
              <a:t>密码的分类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107950" y="1125538"/>
            <a:ext cx="8928100" cy="5472112"/>
          </a:xfrm>
        </p:spPr>
        <p:txBody>
          <a:bodyPr/>
          <a:lstStyle/>
          <a:p>
            <a:pPr>
              <a:defRPr/>
            </a:pPr>
            <a:r>
              <a:rPr kumimoji="0" lang="zh-CN" altLang="en-US" dirty="0"/>
              <a:t>依据处理数据的类型：</a:t>
            </a:r>
            <a:endParaRPr kumimoji="0" lang="zh-CN" altLang="zh-CN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kumimoji="0" lang="zh-CN" altLang="en-US" dirty="0">
                <a:solidFill>
                  <a:srgbClr val="FF0000"/>
                </a:solidFill>
              </a:rPr>
              <a:t>分组密码</a:t>
            </a:r>
            <a:r>
              <a:rPr kumimoji="0" lang="en-US" altLang="zh-CN" dirty="0"/>
              <a:t>(block cipher)</a:t>
            </a:r>
          </a:p>
          <a:p>
            <a:pPr marL="1314450" lvl="2" indent="-457200">
              <a:buFont typeface="Wingdings" panose="05000000000000000000" pitchFamily="2" charset="2"/>
              <a:buChar char="Ø"/>
              <a:defRPr/>
            </a:pPr>
            <a:r>
              <a:rPr kumimoji="0" lang="zh-CN" altLang="en-US" dirty="0"/>
              <a:t>将定长的明文块转换成等长的密文，这一过程是在密钥控制下完成的。</a:t>
            </a:r>
            <a:endParaRPr kumimoji="0" lang="en-US" altLang="zh-CN" dirty="0"/>
          </a:p>
          <a:p>
            <a:pPr marL="1314450" lvl="2" indent="-457200">
              <a:buFont typeface="Wingdings" panose="05000000000000000000" pitchFamily="2" charset="2"/>
              <a:buChar char="Ø"/>
              <a:defRPr/>
            </a:pPr>
            <a:r>
              <a:rPr kumimoji="0" lang="zh-CN" altLang="en-US" dirty="0"/>
              <a:t>对于大部分分组密码，分组大小是</a:t>
            </a:r>
            <a:r>
              <a:rPr kumimoji="0" lang="en-US" altLang="zh-CN" dirty="0"/>
              <a:t>64</a:t>
            </a:r>
            <a:r>
              <a:rPr kumimoji="0" lang="zh-CN" altLang="en-US" dirty="0"/>
              <a:t>位；以后会增加。</a:t>
            </a:r>
            <a:endParaRPr kumimoji="0" lang="en-US" altLang="zh-CN" dirty="0"/>
          </a:p>
          <a:p>
            <a:pPr marL="1314450" lvl="2" indent="-457200"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又称为</a:t>
            </a:r>
            <a:r>
              <a:rPr lang="zh-CN" altLang="en-US" dirty="0">
                <a:solidFill>
                  <a:srgbClr val="0000FF"/>
                </a:solidFill>
              </a:rPr>
              <a:t>分块密码或者块密码</a:t>
            </a:r>
            <a:r>
              <a:rPr lang="zh-CN" altLang="en-US" dirty="0"/>
              <a:t>。</a:t>
            </a:r>
            <a:endParaRPr kumimoji="0" lang="en-US" altLang="zh-CN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kumimoji="0" lang="zh-CN" altLang="en-US" dirty="0">
                <a:solidFill>
                  <a:srgbClr val="FF0000"/>
                </a:solidFill>
              </a:rPr>
              <a:t>序列密码</a:t>
            </a:r>
            <a:r>
              <a:rPr kumimoji="0" lang="en-US" altLang="zh-CN" dirty="0"/>
              <a:t>(stream cipher)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加解密时一次处理明文中的</a:t>
            </a:r>
            <a:r>
              <a:rPr lang="zh-CN" altLang="en-US" dirty="0">
                <a:solidFill>
                  <a:srgbClr val="FF0000"/>
                </a:solidFill>
              </a:rPr>
              <a:t>一个或几个</a:t>
            </a:r>
            <a:r>
              <a:rPr lang="zh-CN" altLang="en-US" dirty="0"/>
              <a:t>比特。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又称为</a:t>
            </a:r>
            <a:r>
              <a:rPr lang="zh-CN" altLang="en-US" dirty="0">
                <a:solidFill>
                  <a:srgbClr val="0000FF"/>
                </a:solidFill>
              </a:rPr>
              <a:t>流密码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非对称密码体制都是分组密码。</a:t>
            </a:r>
            <a:endParaRPr kumimoji="0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107950" y="4763"/>
            <a:ext cx="8928100" cy="976312"/>
          </a:xfrm>
        </p:spPr>
        <p:txBody>
          <a:bodyPr/>
          <a:lstStyle/>
          <a:p>
            <a:r>
              <a:rPr lang="zh-CN" altLang="en-US"/>
              <a:t>密码分析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107950" y="1052513"/>
            <a:ext cx="8928100" cy="5689600"/>
          </a:xfrm>
        </p:spPr>
        <p:txBody>
          <a:bodyPr/>
          <a:lstStyle/>
          <a:p>
            <a:r>
              <a:rPr kumimoji="0" lang="zh-CN" altLang="en-US" dirty="0">
                <a:solidFill>
                  <a:srgbClr val="FF0000"/>
                </a:solidFill>
              </a:rPr>
              <a:t>密码分析</a:t>
            </a:r>
            <a:r>
              <a:rPr kumimoji="0" lang="zh-CN" altLang="en-US" dirty="0"/>
              <a:t>也称为</a:t>
            </a:r>
            <a:r>
              <a:rPr kumimoji="0" lang="zh-CN" altLang="en-US" dirty="0">
                <a:solidFill>
                  <a:srgbClr val="FF0000"/>
                </a:solidFill>
              </a:rPr>
              <a:t>密码攻击</a:t>
            </a:r>
            <a:r>
              <a:rPr kumimoji="0" lang="zh-CN" altLang="en-US" dirty="0"/>
              <a:t>。密码分析攻击主要包括：</a:t>
            </a:r>
            <a:endParaRPr kumimoji="0" lang="en-US" altLang="zh-CN" dirty="0"/>
          </a:p>
          <a:p>
            <a:pPr lvl="1"/>
            <a:r>
              <a:rPr kumimoji="0" lang="zh-CN" altLang="en-US" dirty="0">
                <a:solidFill>
                  <a:srgbClr val="FF0000"/>
                </a:solidFill>
              </a:rPr>
              <a:t>唯密文攻击：</a:t>
            </a:r>
            <a:r>
              <a:rPr kumimoji="0" lang="zh-CN" altLang="en-US" dirty="0"/>
              <a:t>有一些消息的密文。</a:t>
            </a:r>
            <a:endParaRPr kumimoji="0" lang="en-US" altLang="zh-CN" dirty="0"/>
          </a:p>
          <a:p>
            <a:pPr lvl="1"/>
            <a:r>
              <a:rPr kumimoji="0" lang="zh-CN" altLang="en-US" dirty="0">
                <a:solidFill>
                  <a:srgbClr val="FF0000"/>
                </a:solidFill>
              </a:rPr>
              <a:t>已知明文攻击：</a:t>
            </a:r>
            <a:r>
              <a:rPr kumimoji="0" lang="zh-CN" altLang="en-US" dirty="0"/>
              <a:t>有一些消息的密文以及对应的明文。</a:t>
            </a:r>
            <a:endParaRPr kumimoji="0" lang="en-US" altLang="zh-CN" dirty="0"/>
          </a:p>
          <a:p>
            <a:pPr lvl="1"/>
            <a:r>
              <a:rPr kumimoji="0" lang="zh-CN" altLang="en-US" dirty="0">
                <a:solidFill>
                  <a:srgbClr val="FF0000"/>
                </a:solidFill>
              </a:rPr>
              <a:t>选择明文攻击：</a:t>
            </a:r>
            <a:r>
              <a:rPr kumimoji="0" lang="zh-CN" altLang="en-US" dirty="0"/>
              <a:t>不仅有一些消息的密文及对应的明文，而且可选择被加密的明文。</a:t>
            </a:r>
            <a:endParaRPr kumimoji="0" lang="en-US" altLang="zh-CN" dirty="0"/>
          </a:p>
          <a:p>
            <a:pPr lvl="1"/>
            <a:r>
              <a:rPr kumimoji="0" lang="zh-CN" altLang="en-US" dirty="0">
                <a:solidFill>
                  <a:srgbClr val="FF0000"/>
                </a:solidFill>
              </a:rPr>
              <a:t>自适应选择明文攻击：</a:t>
            </a:r>
            <a:r>
              <a:rPr kumimoji="0" lang="zh-CN" altLang="en-US" dirty="0"/>
              <a:t>选择明文攻击的特殊情况。不仅能选择被加密的明文，而且也能基于以前加密的结果修正这个选择。</a:t>
            </a:r>
            <a:endParaRPr kumimoji="0" lang="en-US" altLang="zh-CN" dirty="0"/>
          </a:p>
          <a:p>
            <a:pPr lvl="1"/>
            <a:r>
              <a:rPr kumimoji="0" lang="zh-CN" altLang="en-US" dirty="0">
                <a:solidFill>
                  <a:srgbClr val="FF0000"/>
                </a:solidFill>
              </a:rPr>
              <a:t>选择密文攻击：</a:t>
            </a:r>
            <a:r>
              <a:rPr kumimoji="0" lang="zh-CN" altLang="en-US" dirty="0"/>
              <a:t>能选择不同的被加密的密文，并可得到对应的解密的明文。例如，得到了一个防篡改的自动解密盒，但不知道密钥。</a:t>
            </a:r>
            <a:endParaRPr kumimoji="0" lang="en-US" altLang="zh-CN" dirty="0"/>
          </a:p>
          <a:p>
            <a:pPr lvl="1"/>
            <a:r>
              <a:rPr kumimoji="0" lang="zh-CN" altLang="en-US" dirty="0">
                <a:solidFill>
                  <a:srgbClr val="FF0000"/>
                </a:solidFill>
              </a:rPr>
              <a:t>选择密钥攻击：</a:t>
            </a:r>
            <a:r>
              <a:rPr kumimoji="0" lang="zh-CN" altLang="en-US" dirty="0"/>
              <a:t>并不表示密码分析者能够选择密钥，只表示密码分析者具有不同密钥之间的关系的有关知识。不是很实际，但有时很有效。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3650</TotalTime>
  <Words>2915</Words>
  <Application>Microsoft Office PowerPoint</Application>
  <PresentationFormat>全屏显示(4:3)</PresentationFormat>
  <Paragraphs>278</Paragraphs>
  <Slides>37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Visio</vt:lpstr>
      <vt:lpstr>第2章 密码学基础</vt:lpstr>
      <vt:lpstr>主要内容</vt:lpstr>
      <vt:lpstr>引言</vt:lpstr>
      <vt:lpstr>密码体制</vt:lpstr>
      <vt:lpstr>密码体制</vt:lpstr>
      <vt:lpstr>密码学的发展阶段</vt:lpstr>
      <vt:lpstr>密码的分类</vt:lpstr>
      <vt:lpstr>密码的分类</vt:lpstr>
      <vt:lpstr>密码分析</vt:lpstr>
      <vt:lpstr>主要内容</vt:lpstr>
      <vt:lpstr>简单代替密码</vt:lpstr>
      <vt:lpstr>移位密码举例</vt:lpstr>
      <vt:lpstr>乘数密码</vt:lpstr>
      <vt:lpstr>乘数密码：密钥取值与乘法逆元</vt:lpstr>
      <vt:lpstr>仿射密码</vt:lpstr>
      <vt:lpstr>仿射密码举例</vt:lpstr>
      <vt:lpstr>基于统计的密码分析</vt:lpstr>
      <vt:lpstr>多表代替密码</vt:lpstr>
      <vt:lpstr>维吉尼亚Vigenère密码</vt:lpstr>
      <vt:lpstr>主要内容</vt:lpstr>
      <vt:lpstr>对称密钥密码</vt:lpstr>
      <vt:lpstr>对称密钥密码加密模式</vt:lpstr>
      <vt:lpstr>序列密码（流密码）</vt:lpstr>
      <vt:lpstr>数据加密标准DES</vt:lpstr>
      <vt:lpstr>S-DES加密算法</vt:lpstr>
      <vt:lpstr>S-DES加密算法</vt:lpstr>
      <vt:lpstr>S-DES的密钥产生</vt:lpstr>
      <vt:lpstr> S-DES的加密变换过程 </vt:lpstr>
      <vt:lpstr>S盒函数</vt:lpstr>
      <vt:lpstr>DES算法</vt:lpstr>
      <vt:lpstr>DES的安全问题</vt:lpstr>
      <vt:lpstr>分组密码的工作模式</vt:lpstr>
      <vt:lpstr>密码分组链接模式（CBC）</vt:lpstr>
      <vt:lpstr>密码反馈模式（CFB）</vt:lpstr>
      <vt:lpstr>输出反馈模式（OFB）</vt:lpstr>
      <vt:lpstr> 其他对称密码简介 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信息安全概述</dc:title>
  <cp:lastModifiedBy>Wenjian Luo</cp:lastModifiedBy>
  <cp:revision>238</cp:revision>
  <dcterms:created xsi:type="dcterms:W3CDTF">2011-05-11T00:36:20Z</dcterms:created>
  <dcterms:modified xsi:type="dcterms:W3CDTF">2021-09-06T10:28:20Z</dcterms:modified>
</cp:coreProperties>
</file>