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49" r:id="rId3"/>
    <p:sldId id="352" r:id="rId4"/>
    <p:sldId id="309" r:id="rId5"/>
    <p:sldId id="310" r:id="rId6"/>
    <p:sldId id="311" r:id="rId7"/>
    <p:sldId id="313" r:id="rId8"/>
    <p:sldId id="312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59" r:id="rId17"/>
    <p:sldId id="360" r:id="rId18"/>
    <p:sldId id="321" r:id="rId19"/>
    <p:sldId id="361" r:id="rId20"/>
    <p:sldId id="362" r:id="rId21"/>
    <p:sldId id="354" r:id="rId22"/>
    <p:sldId id="355" r:id="rId23"/>
    <p:sldId id="357" r:id="rId24"/>
    <p:sldId id="356" r:id="rId25"/>
    <p:sldId id="358" r:id="rId26"/>
    <p:sldId id="353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92" autoAdjust="0"/>
  </p:normalViewPr>
  <p:slideViewPr>
    <p:cSldViewPr>
      <p:cViewPr varScale="1">
        <p:scale>
          <a:sx n="55" d="100"/>
          <a:sy n="55" d="100"/>
        </p:scale>
        <p:origin x="16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764C9BC-FDCC-43DE-9BEA-89083249893A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B82E2F5-6EF9-4D93-B634-38709FBD47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778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zh-CN" altLang="en-US"/>
              <a:t>单向陷门函数包含两个明显特征：一是单向性，二是存在陷门。所谓陷门，也被称为后门。</a:t>
            </a:r>
            <a:endParaRPr lang="en-US" altLang="zh-CN"/>
          </a:p>
          <a:p>
            <a:pPr marL="171450" indent="-171450">
              <a:buFontTx/>
              <a:buChar char="•"/>
            </a:pPr>
            <a:r>
              <a:rPr lang="zh-CN" altLang="en-US"/>
              <a:t>在公开密钥密码中，计算</a:t>
            </a:r>
            <a:r>
              <a:rPr lang="en-US" altLang="zh-CN"/>
              <a:t>f(x)</a:t>
            </a:r>
            <a:r>
              <a:rPr lang="zh-CN" altLang="en-US"/>
              <a:t>相当于加密，陷门</a:t>
            </a:r>
            <a:r>
              <a:rPr lang="en-US" altLang="zh-CN"/>
              <a:t>z</a:t>
            </a:r>
            <a:r>
              <a:rPr lang="zh-CN" altLang="en-US"/>
              <a:t>相当于私有密钥，而利用陷门</a:t>
            </a:r>
            <a:r>
              <a:rPr lang="en-US" altLang="zh-CN"/>
              <a:t>z</a:t>
            </a:r>
            <a:r>
              <a:rPr lang="zh-CN" altLang="en-US"/>
              <a:t>求</a:t>
            </a:r>
            <a:r>
              <a:rPr lang="en-US" altLang="zh-CN"/>
              <a:t>f(x)</a:t>
            </a:r>
            <a:r>
              <a:rPr lang="zh-CN" altLang="en-US"/>
              <a:t>中的</a:t>
            </a:r>
            <a:r>
              <a:rPr lang="en-US" altLang="zh-CN"/>
              <a:t>x</a:t>
            </a:r>
            <a:r>
              <a:rPr lang="zh-CN" altLang="en-US"/>
              <a:t>则相当于解密。</a:t>
            </a: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4C085A-974F-45F4-9127-5280A815148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23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zh-CN" altLang="en-US" dirty="0"/>
              <a:t>如果</a:t>
            </a:r>
            <a:r>
              <a:rPr lang="en-US" altLang="zh-CN" dirty="0"/>
              <a:t>n</a:t>
            </a:r>
            <a:r>
              <a:rPr lang="zh-CN" altLang="en-US" dirty="0"/>
              <a:t>为素数，则</a:t>
            </a:r>
            <a:r>
              <a:rPr kumimoji="0" lang="en-US" altLang="zh-CN" dirty="0"/>
              <a:t>φ(n)=n-1</a:t>
            </a:r>
            <a:r>
              <a:rPr kumimoji="0" lang="zh-CN" altLang="en-US" dirty="0"/>
              <a:t>。</a:t>
            </a:r>
            <a:endParaRPr kumimoji="0" lang="en-US" altLang="zh-CN" dirty="0"/>
          </a:p>
          <a:p>
            <a:pPr marL="171450" indent="-171450">
              <a:buFontTx/>
              <a:buChar char="•"/>
            </a:pPr>
            <a:r>
              <a:rPr kumimoji="0" lang="zh-CN" altLang="en-US" dirty="0"/>
              <a:t>关于推论：</a:t>
            </a:r>
            <a:endParaRPr kumimoji="0" lang="en-US" altLang="zh-CN" dirty="0"/>
          </a:p>
          <a:p>
            <a:pPr marL="171450" indent="-171450">
              <a:buFontTx/>
              <a:buChar char="•"/>
            </a:pPr>
            <a:r>
              <a:rPr kumimoji="0" lang="zh-CN" altLang="en-US" dirty="0"/>
              <a:t>（</a:t>
            </a:r>
            <a:r>
              <a:rPr kumimoji="0" lang="en-US" altLang="zh-CN" dirty="0"/>
              <a:t>1</a:t>
            </a:r>
            <a:r>
              <a:rPr kumimoji="0" lang="zh-CN" altLang="en-US" dirty="0"/>
              <a:t>）若</a:t>
            </a:r>
            <a:r>
              <a:rPr kumimoji="0" lang="en-US" altLang="zh-CN" dirty="0"/>
              <a:t>m</a:t>
            </a:r>
            <a:r>
              <a:rPr kumimoji="0" lang="zh-CN" altLang="en-US" dirty="0"/>
              <a:t>和</a:t>
            </a:r>
            <a:r>
              <a:rPr kumimoji="0" lang="en-US" altLang="zh-CN" dirty="0"/>
              <a:t>n</a:t>
            </a:r>
            <a:r>
              <a:rPr kumimoji="0" lang="zh-CN" altLang="en-US" dirty="0"/>
              <a:t>互素，立即成立。否则，可能是</a:t>
            </a:r>
            <a:r>
              <a:rPr kumimoji="0" lang="en-US" altLang="zh-CN" dirty="0"/>
              <a:t>p</a:t>
            </a:r>
            <a:r>
              <a:rPr kumimoji="0" lang="zh-CN" altLang="en-US" dirty="0"/>
              <a:t>的倍数或</a:t>
            </a:r>
            <a:r>
              <a:rPr kumimoji="0" lang="en-US" altLang="zh-CN" dirty="0"/>
              <a:t>q</a:t>
            </a:r>
            <a:r>
              <a:rPr kumimoji="0" lang="zh-CN" altLang="en-US" dirty="0"/>
              <a:t>的倍数。</a:t>
            </a:r>
            <a:endParaRPr kumimoji="0" lang="en-US" altLang="zh-CN" dirty="0"/>
          </a:p>
          <a:p>
            <a:pPr marL="171450" indent="-171450">
              <a:buFontTx/>
              <a:buChar char="•"/>
            </a:pPr>
            <a:r>
              <a:rPr kumimoji="0" lang="zh-CN" altLang="en-US" dirty="0"/>
              <a:t>（</a:t>
            </a:r>
            <a:r>
              <a:rPr kumimoji="0" lang="en-US" altLang="zh-CN" dirty="0"/>
              <a:t>2</a:t>
            </a:r>
            <a:r>
              <a:rPr kumimoji="0" lang="zh-CN" altLang="en-US" dirty="0"/>
              <a:t>）假设</a:t>
            </a:r>
            <a:r>
              <a:rPr kumimoji="0" lang="en-US" altLang="zh-CN" dirty="0"/>
              <a:t>m</a:t>
            </a:r>
            <a:r>
              <a:rPr kumimoji="0" lang="zh-CN" altLang="en-US" dirty="0"/>
              <a:t>是</a:t>
            </a:r>
            <a:r>
              <a:rPr kumimoji="0" lang="en-US" altLang="zh-CN" dirty="0"/>
              <a:t>q</a:t>
            </a:r>
            <a:r>
              <a:rPr kumimoji="0" lang="zh-CN" altLang="en-US" dirty="0"/>
              <a:t>的倍数，则</a:t>
            </a:r>
            <a:r>
              <a:rPr kumimoji="0" lang="en-US" altLang="zh-CN" dirty="0"/>
              <a:t>m</a:t>
            </a:r>
            <a:r>
              <a:rPr kumimoji="0" lang="zh-CN" altLang="en-US" dirty="0"/>
              <a:t>与</a:t>
            </a:r>
            <a:r>
              <a:rPr kumimoji="0" lang="en-US" altLang="zh-CN" dirty="0"/>
              <a:t>p</a:t>
            </a:r>
            <a:r>
              <a:rPr kumimoji="0" lang="zh-CN" altLang="en-US" dirty="0"/>
              <a:t>互素，且存在</a:t>
            </a:r>
            <a:r>
              <a:rPr kumimoji="0" lang="en-US" altLang="zh-CN" dirty="0" err="1"/>
              <a:t>i</a:t>
            </a:r>
            <a:r>
              <a:rPr kumimoji="0" lang="zh-CN" altLang="en-US" dirty="0"/>
              <a:t>使得</a:t>
            </a:r>
            <a:r>
              <a:rPr kumimoji="0" lang="en-US" altLang="zh-CN" dirty="0"/>
              <a:t>m=</a:t>
            </a:r>
            <a:r>
              <a:rPr kumimoji="0" lang="en-US" altLang="zh-CN" dirty="0" err="1"/>
              <a:t>iq</a:t>
            </a:r>
            <a:r>
              <a:rPr kumimoji="0" lang="zh-CN" altLang="en-US" dirty="0"/>
              <a:t>。则，</a:t>
            </a:r>
            <a:r>
              <a:rPr kumimoji="0" lang="en-US" altLang="zh-CN" baseline="0" dirty="0">
                <a:solidFill>
                  <a:srgbClr val="FF0000"/>
                </a:solidFill>
              </a:rPr>
              <a:t>m</a:t>
            </a:r>
            <a:r>
              <a:rPr kumimoji="0" lang="en-US" altLang="zh-CN" baseline="30000" dirty="0">
                <a:solidFill>
                  <a:srgbClr val="FF0000"/>
                </a:solidFill>
              </a:rPr>
              <a:t>(p-1)</a:t>
            </a:r>
            <a:r>
              <a:rPr kumimoji="0" lang="en-US" altLang="zh-CN" baseline="0" dirty="0">
                <a:solidFill>
                  <a:srgbClr val="FF0000"/>
                </a:solidFill>
              </a:rPr>
              <a:t>≡1 (mod p)</a:t>
            </a:r>
            <a:r>
              <a:rPr kumimoji="0" lang="zh-CN" altLang="en-US" baseline="0" dirty="0">
                <a:solidFill>
                  <a:srgbClr val="FF0000"/>
                </a:solidFill>
              </a:rPr>
              <a:t>；</a:t>
            </a:r>
            <a:r>
              <a:rPr kumimoji="0" lang="en-US" altLang="zh-CN" dirty="0" err="1">
                <a:solidFill>
                  <a:srgbClr val="FF0000"/>
                </a:solidFill>
              </a:rPr>
              <a:t>m</a:t>
            </a:r>
            <a:r>
              <a:rPr kumimoji="0" lang="en-US" altLang="zh-CN" baseline="30000" dirty="0" err="1">
                <a:solidFill>
                  <a:srgbClr val="FF0000"/>
                </a:solidFill>
              </a:rPr>
              <a:t>k</a:t>
            </a:r>
            <a:r>
              <a:rPr kumimoji="0" lang="en-US" altLang="zh-CN" baseline="30000" dirty="0">
                <a:solidFill>
                  <a:srgbClr val="FF0000"/>
                </a:solidFill>
              </a:rPr>
              <a:t>(p-1)(q-1)</a:t>
            </a:r>
            <a:r>
              <a:rPr kumimoji="0" lang="en-US" altLang="zh-CN" baseline="0" dirty="0">
                <a:solidFill>
                  <a:srgbClr val="FF0000"/>
                </a:solidFill>
              </a:rPr>
              <a:t> ≡ 1 (mod p)</a:t>
            </a:r>
            <a:r>
              <a:rPr kumimoji="0" lang="zh-CN" altLang="en-US" baseline="0" dirty="0">
                <a:solidFill>
                  <a:srgbClr val="FF0000"/>
                </a:solidFill>
              </a:rPr>
              <a:t>；</a:t>
            </a:r>
            <a:r>
              <a:rPr kumimoji="0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φ(n)</a:t>
            </a:r>
            <a:r>
              <a:rPr kumimoji="0" lang="en-US" altLang="zh-CN" baseline="0" dirty="0">
                <a:solidFill>
                  <a:srgbClr val="FF0000"/>
                </a:solidFill>
              </a:rPr>
              <a:t> ≡ 1 (mod p)</a:t>
            </a:r>
            <a:r>
              <a:rPr kumimoji="0" lang="zh-CN" altLang="en-US" baseline="0" dirty="0">
                <a:solidFill>
                  <a:srgbClr val="FF0000"/>
                </a:solidFill>
              </a:rPr>
              <a:t>。</a:t>
            </a:r>
            <a:endParaRPr kumimoji="0" lang="en-US" altLang="zh-CN" baseline="0" dirty="0">
              <a:solidFill>
                <a:srgbClr val="FF0000"/>
              </a:solidFill>
            </a:endParaRPr>
          </a:p>
          <a:p>
            <a:pPr marL="628650" lvl="1" indent="-171450">
              <a:buFontTx/>
              <a:buChar char="•"/>
            </a:pPr>
            <a:r>
              <a:rPr kumimoji="0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φ(n)</a:t>
            </a:r>
            <a:r>
              <a:rPr kumimoji="0" lang="en-US" altLang="zh-CN" baseline="0" dirty="0">
                <a:solidFill>
                  <a:srgbClr val="FF0000"/>
                </a:solidFill>
              </a:rPr>
              <a:t> = 1 + </a:t>
            </a:r>
            <a:r>
              <a:rPr kumimoji="0" lang="en-US" altLang="zh-CN" baseline="0" dirty="0" err="1">
                <a:solidFill>
                  <a:srgbClr val="FF0000"/>
                </a:solidFill>
              </a:rPr>
              <a:t>jp</a:t>
            </a:r>
            <a:r>
              <a:rPr kumimoji="0" lang="zh-CN" altLang="en-US" baseline="0" dirty="0">
                <a:solidFill>
                  <a:srgbClr val="FF0000"/>
                </a:solidFill>
              </a:rPr>
              <a:t>（</a:t>
            </a:r>
            <a:r>
              <a:rPr kumimoji="0" lang="en-US" altLang="zh-CN" baseline="0" dirty="0">
                <a:solidFill>
                  <a:srgbClr val="FF0000"/>
                </a:solidFill>
              </a:rPr>
              <a:t>j</a:t>
            </a:r>
            <a:r>
              <a:rPr kumimoji="0" lang="zh-CN" altLang="en-US" baseline="0" dirty="0">
                <a:solidFill>
                  <a:srgbClr val="FF0000"/>
                </a:solidFill>
              </a:rPr>
              <a:t>为某个整数）；</a:t>
            </a:r>
            <a:r>
              <a:rPr kumimoji="0" lang="en-US" altLang="zh-CN" baseline="0" dirty="0">
                <a:solidFill>
                  <a:srgbClr val="FF0000"/>
                </a:solidFill>
              </a:rPr>
              <a:t>m* </a:t>
            </a:r>
            <a:r>
              <a:rPr kumimoji="0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φ(n)</a:t>
            </a:r>
            <a:r>
              <a:rPr kumimoji="0" lang="en-US" altLang="zh-CN" baseline="0" dirty="0">
                <a:solidFill>
                  <a:srgbClr val="FF0000"/>
                </a:solidFill>
              </a:rPr>
              <a:t> =m + m*</a:t>
            </a:r>
            <a:r>
              <a:rPr kumimoji="0" lang="en-US" altLang="zh-CN" baseline="0" dirty="0" err="1">
                <a:solidFill>
                  <a:srgbClr val="FF0000"/>
                </a:solidFill>
              </a:rPr>
              <a:t>jq</a:t>
            </a:r>
            <a:r>
              <a:rPr kumimoji="0" lang="en-US" altLang="zh-CN" baseline="0" dirty="0">
                <a:solidFill>
                  <a:srgbClr val="FF0000"/>
                </a:solidFill>
              </a:rPr>
              <a:t> = m + </a:t>
            </a:r>
            <a:r>
              <a:rPr kumimoji="0" lang="en-US" altLang="zh-CN" baseline="0" dirty="0" err="1">
                <a:solidFill>
                  <a:srgbClr val="FF0000"/>
                </a:solidFill>
              </a:rPr>
              <a:t>iq</a:t>
            </a:r>
            <a:r>
              <a:rPr kumimoji="0" lang="en-US" altLang="zh-CN" baseline="0" dirty="0">
                <a:solidFill>
                  <a:srgbClr val="FF0000"/>
                </a:solidFill>
              </a:rPr>
              <a:t>*</a:t>
            </a:r>
            <a:r>
              <a:rPr kumimoji="0" lang="en-US" altLang="zh-CN" baseline="0" dirty="0" err="1">
                <a:solidFill>
                  <a:srgbClr val="FF0000"/>
                </a:solidFill>
              </a:rPr>
              <a:t>jp</a:t>
            </a:r>
            <a:r>
              <a:rPr kumimoji="0" lang="en-US" altLang="zh-CN" baseline="0" dirty="0">
                <a:solidFill>
                  <a:srgbClr val="FF0000"/>
                </a:solidFill>
              </a:rPr>
              <a:t> =m + </a:t>
            </a:r>
            <a:r>
              <a:rPr kumimoji="0" lang="en-US" altLang="zh-CN" baseline="0" dirty="0" err="1">
                <a:solidFill>
                  <a:srgbClr val="FF0000"/>
                </a:solidFill>
              </a:rPr>
              <a:t>ij</a:t>
            </a:r>
            <a:r>
              <a:rPr kumimoji="0" lang="en-US" altLang="zh-CN" baseline="0" dirty="0">
                <a:solidFill>
                  <a:srgbClr val="FF0000"/>
                </a:solidFill>
              </a:rPr>
              <a:t>*n </a:t>
            </a: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E9CB62D-6848-4216-8C65-632626AE226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096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备注占位符 2"/>
              <p:cNvSpPr>
                <a:spLocks noGrp="1"/>
              </p:cNvSpPr>
              <p:nvPr>
                <p:ph type="body" idx="1"/>
              </p:nvPr>
            </p:nvSpPr>
            <p:spPr bwMode="auto"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b="0" dirty="0"/>
                  <a:t>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kumimoji="0"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0"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0"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</m:t>
                    </m:r>
                    <m:r>
                      <a:rPr kumimoji="0"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kumimoji="0"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0" lang="zh-CN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kumimoji="0"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0"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0"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，</a:t>
                </a:r>
                <a:r>
                  <a:rPr lang="zh-CN" altLang="en-US" dirty="0"/>
                  <a:t>根据第</a:t>
                </a:r>
                <a:r>
                  <a:rPr lang="en-US" altLang="zh-CN" dirty="0"/>
                  <a:t>11</a:t>
                </a:r>
                <a:r>
                  <a:rPr lang="zh-CN" altLang="en-US" dirty="0"/>
                  <a:t>页推论</a:t>
                </a:r>
                <a:r>
                  <a:rPr kumimoji="0" lang="en-US" altLang="zh-CN" dirty="0" err="1">
                    <a:solidFill>
                      <a:srgbClr val="FF0000"/>
                    </a:solidFill>
                  </a:rPr>
                  <a:t>m</a:t>
                </a:r>
                <a:r>
                  <a:rPr kumimoji="0" lang="en-US" altLang="zh-CN" baseline="30000" dirty="0" err="1">
                    <a:solidFill>
                      <a:srgbClr val="FF0000"/>
                    </a:solidFill>
                  </a:rPr>
                  <a:t>k</a:t>
                </a:r>
                <a:r>
                  <a:rPr kumimoji="0" lang="en-US" altLang="zh-CN" baseline="30000" dirty="0">
                    <a:solidFill>
                      <a:srgbClr val="FF0000"/>
                    </a:solidFill>
                  </a:rPr>
                  <a:t> φ(n)+1 </a:t>
                </a:r>
                <a:r>
                  <a:rPr kumimoji="0" lang="zh-CN" altLang="zh-CN" dirty="0">
                    <a:solidFill>
                      <a:srgbClr val="FF0000"/>
                    </a:solidFill>
                  </a:rPr>
                  <a:t>≡</a:t>
                </a:r>
                <a:r>
                  <a:rPr kumimoji="0" lang="en-US" altLang="zh-CN" dirty="0">
                    <a:solidFill>
                      <a:srgbClr val="FF0000"/>
                    </a:solidFill>
                  </a:rPr>
                  <a:t> m mod n</a:t>
                </a:r>
                <a:r>
                  <a:rPr kumimoji="0" lang="zh-CN" altLang="en-US" dirty="0">
                    <a:solidFill>
                      <a:schemeClr val="tx1"/>
                    </a:solidFill>
                  </a:rPr>
                  <a:t>可知，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kumimoji="0" lang="zh-CN" altLang="en-US" dirty="0"/>
                  <a:t>注意到</a:t>
                </a:r>
                <a:r>
                  <a:rPr kumimoji="0" lang="en-US" altLang="zh-CN" dirty="0"/>
                  <a:t>m</a:t>
                </a:r>
                <a:r>
                  <a:rPr kumimoji="0" lang="zh-CN" altLang="en-US" dirty="0"/>
                  <a:t>小于</a:t>
                </a:r>
                <a:r>
                  <a:rPr kumimoji="0" lang="en-US" altLang="zh-CN" dirty="0"/>
                  <a:t>n</a:t>
                </a:r>
                <a:r>
                  <a:rPr kumimoji="0" lang="zh-CN" altLang="en-US" dirty="0"/>
                  <a:t>。</a:t>
                </a:r>
                <a:endParaRPr kumimoji="0" lang="zh-CN" altLang="zh-CN" dirty="0"/>
              </a:p>
            </p:txBody>
          </p:sp>
        </mc:Choice>
        <mc:Fallback xmlns="">
          <p:sp>
            <p:nvSpPr>
              <p:cNvPr id="20483" name="备注占位符 2"/>
              <p:cNvSpPr>
                <a:spLocks noGrp="1"/>
              </p:cNvSpPr>
              <p:nvPr>
                <p:ph type="body" idx="1"/>
              </p:nvPr>
            </p:nvSpPr>
            <p:spPr bwMode="auto"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b="0" dirty="0" smtClean="0"/>
                  <a:t>因为</a:t>
                </a:r>
                <a:r>
                  <a:rPr kumimoji="0" lang="en-US" altLang="zh-CN" i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</a:t>
                </a:r>
                <a:r>
                  <a:rPr kumimoji="0" lang="en-US" altLang="zh-CN" b="0" i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∗𝑑</a:t>
                </a:r>
                <a:r>
                  <a:rPr kumimoji="0" lang="en-US" altLang="zh-CN" b="0" i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≡1 𝑚𝑜𝑑 </a:t>
                </a:r>
                <a:r>
                  <a:rPr kumimoji="0" lang="zh-CN" altLang="en-US" b="0" i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kumimoji="0" lang="en-US" altLang="zh-CN" b="0" i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(𝑛)</a:t>
                </a:r>
                <a:r>
                  <a:rPr lang="zh-CN" altLang="en-US" b="0" dirty="0" smtClean="0"/>
                  <a:t>，</a:t>
                </a:r>
                <a:r>
                  <a:rPr lang="zh-CN" altLang="en-US" dirty="0" smtClean="0"/>
                  <a:t>根据第</a:t>
                </a:r>
                <a:r>
                  <a:rPr lang="en-US" altLang="zh-CN" dirty="0" smtClean="0"/>
                  <a:t>11</a:t>
                </a:r>
                <a:r>
                  <a:rPr lang="zh-CN" altLang="en-US" dirty="0" smtClean="0"/>
                  <a:t>页推论</a:t>
                </a:r>
                <a:r>
                  <a:rPr kumimoji="0" lang="en-US" altLang="zh-CN" dirty="0" err="1" smtClean="0">
                    <a:solidFill>
                      <a:srgbClr val="FF0000"/>
                    </a:solidFill>
                  </a:rPr>
                  <a:t>m</a:t>
                </a:r>
                <a:r>
                  <a:rPr kumimoji="0" lang="en-US" altLang="zh-CN" baseline="30000" dirty="0" err="1" smtClean="0">
                    <a:solidFill>
                      <a:srgbClr val="FF0000"/>
                    </a:solidFill>
                  </a:rPr>
                  <a:t>k</a:t>
                </a:r>
                <a:r>
                  <a:rPr kumimoji="0" lang="en-US" altLang="zh-CN" baseline="30000" dirty="0" smtClean="0">
                    <a:solidFill>
                      <a:srgbClr val="FF0000"/>
                    </a:solidFill>
                  </a:rPr>
                  <a:t> φ(n)+1 </a:t>
                </a:r>
                <a:r>
                  <a:rPr kumimoji="0" lang="zh-CN" altLang="zh-CN" dirty="0" smtClean="0">
                    <a:solidFill>
                      <a:srgbClr val="FF0000"/>
                    </a:solidFill>
                  </a:rPr>
                  <a:t>≡</a:t>
                </a:r>
                <a:r>
                  <a:rPr kumimoji="0" lang="en-US" altLang="zh-CN" dirty="0" smtClean="0">
                    <a:solidFill>
                      <a:srgbClr val="FF0000"/>
                    </a:solidFill>
                  </a:rPr>
                  <a:t> m mod n</a:t>
                </a:r>
                <a:r>
                  <a:rPr kumimoji="0" lang="zh-CN" altLang="en-US" dirty="0" smtClean="0">
                    <a:solidFill>
                      <a:schemeClr val="tx1"/>
                    </a:solidFill>
                  </a:rPr>
                  <a:t>可知，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𝑐^𝑑  𝑚𝑜𝑑 𝑛=𝑐^(𝑒∗𝑑)  𝑚𝑜𝑑 𝑛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 =m 𝑚𝑜𝑑 𝑛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。</a:t>
                </a:r>
                <a:r>
                  <a:rPr kumimoji="0" lang="zh-CN" altLang="en-US" dirty="0" smtClean="0"/>
                  <a:t>注意到</a:t>
                </a:r>
                <a:r>
                  <a:rPr kumimoji="0" lang="en-US" altLang="zh-CN" dirty="0" smtClean="0"/>
                  <a:t>m</a:t>
                </a:r>
                <a:r>
                  <a:rPr kumimoji="0" lang="zh-CN" altLang="en-US" dirty="0" smtClean="0"/>
                  <a:t>小于</a:t>
                </a:r>
                <a:r>
                  <a:rPr kumimoji="0" lang="en-US" altLang="zh-CN" dirty="0" smtClean="0"/>
                  <a:t>n</a:t>
                </a:r>
                <a:r>
                  <a:rPr kumimoji="0" lang="zh-CN" altLang="en-US" dirty="0" smtClean="0"/>
                  <a:t>。</a:t>
                </a:r>
                <a:endParaRPr kumimoji="0" lang="zh-CN" altLang="zh-CN" dirty="0" smtClean="0"/>
              </a:p>
            </p:txBody>
          </p:sp>
        </mc:Fallback>
      </mc:AlternateContent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0B3E70-A920-4B81-A109-69B78D4359C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924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椭圆曲线并不是椭圆，之所以称为椭圆曲线是因为它们是用三次方程来表示，并且该方程与计算椭圆周长的方程相似。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一般认为</a:t>
            </a:r>
            <a:r>
              <a:rPr lang="en-US" altLang="zh-CN" dirty="0"/>
              <a:t>160</a:t>
            </a:r>
            <a:r>
              <a:rPr lang="zh-CN" altLang="en-US" dirty="0"/>
              <a:t>比特的椭圆曲线密钥提供的安全强度与</a:t>
            </a:r>
            <a:r>
              <a:rPr lang="en-US" altLang="zh-CN" dirty="0"/>
              <a:t>1024</a:t>
            </a:r>
            <a:r>
              <a:rPr lang="zh-CN" altLang="en-US" dirty="0"/>
              <a:t>比特</a:t>
            </a:r>
            <a:r>
              <a:rPr lang="en-US" altLang="zh-CN" dirty="0"/>
              <a:t>RSA</a:t>
            </a:r>
            <a:r>
              <a:rPr lang="zh-CN" altLang="en-US" dirty="0"/>
              <a:t>密钥相当。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安全电子交易</a:t>
            </a:r>
            <a:r>
              <a:rPr lang="en-US" altLang="zh-CN" dirty="0"/>
              <a:t>(SET)</a:t>
            </a:r>
            <a:r>
              <a:rPr lang="zh-CN" altLang="en-US" dirty="0"/>
              <a:t>协议。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82E2F5-6EF9-4D93-B634-38709FBD479F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47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E52B5-57F4-4E01-8C7E-29AB311F576E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F65ED-9FDA-4D78-8C07-7986CC4AF9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5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C985D-D6D1-4650-9E24-760A75B901D1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49948-4016-473A-ADD0-2D4F8C0592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2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9BDDD-3FDD-47B5-9F0D-24EDB4F8D94A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5A28B-BCF0-4EB1-9662-F07CA515E7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75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76288"/>
            <a:ext cx="8928992" cy="83243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78062"/>
            <a:ext cx="8928992" cy="5375274"/>
          </a:xfrm>
        </p:spPr>
        <p:txBody>
          <a:bodyPr/>
          <a:lstStyle>
            <a:lvl1pPr hangingPunct="1">
              <a:defRPr sz="2800" b="1"/>
            </a:lvl1pPr>
            <a:lvl2pPr hangingPunct="1">
              <a:defRPr sz="2400" b="1"/>
            </a:lvl2pPr>
            <a:lvl3pPr hangingPunct="1">
              <a:defRPr b="1"/>
            </a:lvl3pPr>
            <a:lvl4pPr hangingPunct="1">
              <a:defRPr b="1"/>
            </a:lvl4pPr>
            <a:lvl5pPr hangingPunct="1">
              <a:defRPr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D144C-7D7C-4543-8E36-7F295FEC9CCF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03961-57DC-428F-A2F6-350CDF318F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1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1FFDB-3270-4DC3-98FC-744136587B9B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0C62E-92A3-4885-BF72-F11502E80B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19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8980D-CD4D-4B11-893B-63EE52B92B6F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9D5D0-8635-4D17-A34B-FB2DC53A0F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7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14627-87C3-453A-B541-C9B7EE7968DC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420E4-DAB4-4091-BBE0-C8A7E6F77F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58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B913F-BE87-48D6-889A-1E6271A177CF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CDADD-76CD-45C9-93C9-432CD318A3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29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B0469-E14D-49D6-9591-2959AEF86332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FB12E-1803-4A0D-B082-AEA6ADB98B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5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3F433-D12A-431B-B7E3-3755B644B949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C70F2-4D98-43C5-B50B-7CA0D55B76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5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64EEA-F3BB-45A9-92AA-07E10590EA71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C8E5C-AF23-4A00-84F6-0C0EB2D9F4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0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133C155-B174-4907-932D-9AC74925898F}" type="datetimeFigureOut">
              <a:rPr lang="zh-CN" altLang="en-US"/>
              <a:pPr>
                <a:defRPr/>
              </a:pPr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6688E2A-0942-4607-8DEF-D70D7C0E86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密码学基础</a:t>
            </a: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罗文坚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r>
              <a:rPr kumimoji="0" lang="en-US" altLang="zh-CN"/>
              <a:t>Diffie-Hellman</a:t>
            </a:r>
            <a:r>
              <a:rPr kumimoji="0" lang="zh-CN" altLang="en-US"/>
              <a:t>密钥交换算法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107950" y="1077913"/>
            <a:ext cx="8928100" cy="5519737"/>
          </a:xfrm>
        </p:spPr>
        <p:txBody>
          <a:bodyPr/>
          <a:lstStyle/>
          <a:p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协商好一个大素数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，和一个大的整数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1&lt;g&lt;p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的原根。</a:t>
            </a:r>
            <a:r>
              <a:rPr kumimoji="0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0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无须保密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，可为网络上的所有用户共享。</a:t>
            </a:r>
            <a:endParaRPr kumimoji="0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要进行保密通信时，他们可以按如下步骤来做：</a:t>
            </a:r>
            <a:endParaRPr kumimoji="0"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kumimoji="0"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Alice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选取大的随机数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x&lt;p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，并计算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kumimoji="0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0" lang="en-US" altLang="zh-CN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 P)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kumimoji="0"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kumimoji="0"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Bob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选取大的随机数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，并计算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0" lang="en-US" altLang="zh-CN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 P)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kumimoji="0"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kumimoji="0"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Alice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传送给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传送给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kumimoji="0"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kumimoji="0"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 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K=(Y 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 P)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</a:t>
            </a:r>
            <a:r>
              <a:rPr kumimoji="0"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kumimoji="0"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 P)</a:t>
            </a:r>
            <a:endParaRPr kumimoji="0"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显而易见，</a:t>
            </a:r>
            <a:r>
              <a:rPr kumimoji="0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K=K</a:t>
            </a:r>
            <a:r>
              <a:rPr kumimoji="0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0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0" lang="en-US" altLang="zh-CN" sz="2400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kumimoji="0" lang="en-US" altLang="zh-CN" sz="2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0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(mod P)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已获得了相同的秘密值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r>
              <a:rPr kumimoji="0" lang="en-US" altLang="zh-CN"/>
              <a:t>RSA</a:t>
            </a:r>
            <a:r>
              <a:rPr kumimoji="0" lang="zh-CN" altLang="en-US"/>
              <a:t>公开密钥算法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107950" y="1077913"/>
            <a:ext cx="8856663" cy="5664200"/>
          </a:xfrm>
        </p:spPr>
        <p:txBody>
          <a:bodyPr/>
          <a:lstStyle/>
          <a:p>
            <a:pPr>
              <a:defRPr/>
            </a:pPr>
            <a:r>
              <a:rPr kumimoji="0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欧拉函数：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对于一个正整数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，由小于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且和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互素的正整数构成的集合为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0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，这个集合被称为</a:t>
            </a:r>
            <a:r>
              <a:rPr kumimoji="0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的完全余数集合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kumimoji="0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0"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包含的元素个数记做</a:t>
            </a:r>
            <a:r>
              <a:rPr kumimoji="0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φ(n)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，称为</a:t>
            </a:r>
            <a:r>
              <a:rPr kumimoji="0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欧拉函数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φ(1)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被定义为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，但是并没有任何实质的意义。</a:t>
            </a:r>
            <a:endParaRPr kumimoji="0"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如果两个素数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p</a:t>
            </a:r>
            <a:r>
              <a:rPr kumimoji="0"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φ(n) =(p-1)(q-1)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欧拉函数是欧拉定理的核心概念。</a:t>
            </a:r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kumimoji="0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欧拉定理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的具体表述：</a:t>
            </a:r>
            <a:endParaRPr kumimoji="0"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正整数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互素，则</a:t>
            </a:r>
            <a:r>
              <a:rPr kumimoji="0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kumimoji="0"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 1 mod n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kumimoji="0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推论：给定两个素数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，以及两个整数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p</a:t>
            </a:r>
            <a:r>
              <a:rPr kumimoji="0"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0&lt;m&lt;n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，对于任意整数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下列关系成立：</a:t>
            </a:r>
            <a:endParaRPr kumimoji="0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ctr">
              <a:buNone/>
              <a:defRPr/>
            </a:pPr>
            <a:r>
              <a:rPr kumimoji="0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φ(n)+1 </a:t>
            </a: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(p-1)(q-1)+1 </a:t>
            </a: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m* (m</a:t>
            </a:r>
            <a:r>
              <a:rPr kumimoji="0"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(p-1)</a:t>
            </a: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k(q-1) </a:t>
            </a:r>
            <a:r>
              <a:rPr kumimoji="0"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 mod n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kumimoji="0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92832"/>
          </a:xfrm>
        </p:spPr>
        <p:txBody>
          <a:bodyPr/>
          <a:lstStyle/>
          <a:p>
            <a:r>
              <a:rPr kumimoji="0" lang="zh-CN" altLang="en-US" dirty="0"/>
              <a:t>大整数因子分解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07950" y="1052513"/>
            <a:ext cx="8964613" cy="5543550"/>
          </a:xfrm>
        </p:spPr>
        <p:txBody>
          <a:bodyPr/>
          <a:lstStyle/>
          <a:p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大整数因子分解问题：</a:t>
            </a:r>
            <a:endParaRPr kumimoji="0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为两个大素数，则求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N=p</a:t>
            </a:r>
            <a:r>
              <a:rPr kumimoji="0"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是容易的，只需要一次乘法运算；但已知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是两个大素数的乘积，要求将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分解，则在计算上是困难的，其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运行时间复杂程度接近于不可行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算法时间复杂性：</a:t>
            </a:r>
            <a:endParaRPr kumimoji="0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输入规模为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时，若算法运行时间复杂度为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，称此算法为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线性的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；运行时间复杂度为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kumimoji="0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为常量，称此算法为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多项式的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；若有某常量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和多项式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h(n)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，使算法的运行时间复杂度为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kumimoji="0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zh-CN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，则称此算法为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指数的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一般说来：</a:t>
            </a:r>
            <a:endParaRPr kumimoji="0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在线性时间和多项式时间内被认为是可解决的，比多项式时间更坏的，尤其是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指数时间被认为是不可解决的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注：如果输入规模太小，即使很复杂的算法也会变得可行的。</a:t>
            </a:r>
            <a:endParaRPr kumimoji="0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r>
              <a:rPr kumimoji="0" lang="en-US" altLang="zh-CN"/>
              <a:t>RSA</a:t>
            </a:r>
            <a:r>
              <a:rPr kumimoji="0" lang="zh-CN" altLang="en-US"/>
              <a:t>密码算法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107950" y="1006475"/>
            <a:ext cx="8856663" cy="5735638"/>
          </a:xfrm>
        </p:spPr>
        <p:txBody>
          <a:bodyPr/>
          <a:lstStyle/>
          <a:p>
            <a:r>
              <a:rPr kumimoji="0" lang="zh-CN" altLang="zh-CN" dirty="0"/>
              <a:t> </a:t>
            </a:r>
            <a:r>
              <a:rPr kumimoji="0" lang="en-US" altLang="zh-CN" dirty="0"/>
              <a:t>RSA</a:t>
            </a:r>
            <a:r>
              <a:rPr kumimoji="0" lang="zh-CN" altLang="en-US" dirty="0"/>
              <a:t>密码体制：</a:t>
            </a:r>
            <a:endParaRPr kumimoji="0" lang="en-US" altLang="zh-CN" dirty="0"/>
          </a:p>
          <a:p>
            <a:pPr lvl="1"/>
            <a:r>
              <a:rPr kumimoji="0" lang="zh-CN" altLang="en-US" dirty="0"/>
              <a:t>明文和密文均是</a:t>
            </a:r>
            <a:r>
              <a:rPr kumimoji="0" lang="en-US" altLang="zh-CN" dirty="0">
                <a:solidFill>
                  <a:srgbClr val="0000FF"/>
                </a:solidFill>
              </a:rPr>
              <a:t>0</a:t>
            </a:r>
            <a:r>
              <a:rPr kumimoji="0" lang="zh-CN" altLang="en-US" dirty="0">
                <a:solidFill>
                  <a:srgbClr val="0000FF"/>
                </a:solidFill>
              </a:rPr>
              <a:t>到</a:t>
            </a:r>
            <a:r>
              <a:rPr kumimoji="0" lang="en-US" altLang="zh-CN" dirty="0">
                <a:solidFill>
                  <a:srgbClr val="0000FF"/>
                </a:solidFill>
              </a:rPr>
              <a:t>n</a:t>
            </a:r>
            <a:r>
              <a:rPr kumimoji="0" lang="zh-CN" altLang="en-US" dirty="0">
                <a:solidFill>
                  <a:srgbClr val="0000FF"/>
                </a:solidFill>
              </a:rPr>
              <a:t>之间的整数</a:t>
            </a:r>
            <a:r>
              <a:rPr kumimoji="0" lang="zh-CN" altLang="en-US" dirty="0"/>
              <a:t>，</a:t>
            </a:r>
            <a:r>
              <a:rPr kumimoji="0" lang="en-US" altLang="zh-CN" dirty="0"/>
              <a:t>n</a:t>
            </a:r>
            <a:r>
              <a:rPr kumimoji="0" lang="zh-CN" altLang="en-US" dirty="0"/>
              <a:t>通常为</a:t>
            </a:r>
            <a:r>
              <a:rPr kumimoji="0" lang="en-US" altLang="zh-CN" dirty="0"/>
              <a:t>1024</a:t>
            </a:r>
            <a:r>
              <a:rPr kumimoji="0" lang="zh-CN" altLang="en-US" dirty="0"/>
              <a:t>位二进制数或</a:t>
            </a:r>
            <a:r>
              <a:rPr kumimoji="0" lang="en-US" altLang="zh-CN" dirty="0"/>
              <a:t>309</a:t>
            </a:r>
            <a:r>
              <a:rPr kumimoji="0" lang="zh-CN" altLang="en-US" dirty="0"/>
              <a:t>位十进制数。</a:t>
            </a:r>
            <a:endParaRPr kumimoji="0" lang="en-US" altLang="zh-CN" dirty="0"/>
          </a:p>
          <a:p>
            <a:pPr lvl="1"/>
            <a:r>
              <a:rPr kumimoji="0" lang="zh-CN" altLang="en-US" dirty="0"/>
              <a:t>明文空间</a:t>
            </a:r>
            <a:r>
              <a:rPr kumimoji="0" lang="en-US" altLang="zh-CN" dirty="0"/>
              <a:t>M=</a:t>
            </a:r>
            <a:r>
              <a:rPr kumimoji="0" lang="zh-CN" altLang="en-US" dirty="0"/>
              <a:t>密文空间</a:t>
            </a:r>
            <a:r>
              <a:rPr kumimoji="0" lang="en-US" altLang="zh-CN" dirty="0"/>
              <a:t>C={x</a:t>
            </a:r>
            <a:r>
              <a:rPr kumimoji="0" lang="zh-CN" altLang="zh-CN" dirty="0"/>
              <a:t>∈</a:t>
            </a:r>
            <a:r>
              <a:rPr kumimoji="0" lang="en-US" altLang="zh-CN" dirty="0"/>
              <a:t>Z|0&lt;x&lt;n, Z</a:t>
            </a:r>
            <a:r>
              <a:rPr kumimoji="0" lang="zh-CN" altLang="en-US" dirty="0"/>
              <a:t>为整数集合</a:t>
            </a:r>
            <a:r>
              <a:rPr kumimoji="0" lang="en-US" altLang="zh-CN" dirty="0"/>
              <a:t>}</a:t>
            </a:r>
            <a:r>
              <a:rPr kumimoji="0" lang="zh-CN" altLang="en-US" dirty="0"/>
              <a:t>。</a:t>
            </a:r>
            <a:endParaRPr kumimoji="0" lang="zh-CN" altLang="zh-CN" dirty="0"/>
          </a:p>
          <a:p>
            <a:endParaRPr kumimoji="0" lang="en-US" altLang="zh-CN" dirty="0"/>
          </a:p>
          <a:p>
            <a:r>
              <a:rPr kumimoji="0" lang="en-US" altLang="zh-CN" dirty="0"/>
              <a:t>RSA</a:t>
            </a:r>
            <a:r>
              <a:rPr kumimoji="0" lang="zh-CN" altLang="en-US" dirty="0"/>
              <a:t>密码的密钥生成具体步骤如下：</a:t>
            </a:r>
            <a:endParaRPr kumimoji="0" lang="zh-CN" altLang="zh-CN" dirty="0"/>
          </a:p>
          <a:p>
            <a:pPr lvl="1">
              <a:buFont typeface="Arial" panose="020B0604020202020204" pitchFamily="34" charset="0"/>
              <a:buNone/>
            </a:pPr>
            <a:r>
              <a:rPr kumimoji="0" lang="zh-CN" altLang="zh-CN" dirty="0"/>
              <a:t>①</a:t>
            </a:r>
            <a:r>
              <a:rPr kumimoji="0" lang="en-US" altLang="zh-CN" dirty="0"/>
              <a:t> </a:t>
            </a:r>
            <a:r>
              <a:rPr kumimoji="0" lang="zh-CN" altLang="en-US" dirty="0"/>
              <a:t>选择</a:t>
            </a:r>
            <a:r>
              <a:rPr kumimoji="0" lang="zh-CN" altLang="en-US" dirty="0">
                <a:solidFill>
                  <a:srgbClr val="FF0000"/>
                </a:solidFill>
              </a:rPr>
              <a:t>互异的素数</a:t>
            </a:r>
            <a:r>
              <a:rPr kumimoji="0" lang="en-US" altLang="zh-CN" dirty="0">
                <a:solidFill>
                  <a:srgbClr val="FF0000"/>
                </a:solidFill>
              </a:rPr>
              <a:t>p</a:t>
            </a:r>
            <a:r>
              <a:rPr kumimoji="0" lang="zh-CN" altLang="en-US" dirty="0">
                <a:solidFill>
                  <a:srgbClr val="FF0000"/>
                </a:solidFill>
              </a:rPr>
              <a:t>和</a:t>
            </a:r>
            <a:r>
              <a:rPr kumimoji="0" lang="en-US" altLang="zh-CN" dirty="0">
                <a:solidFill>
                  <a:srgbClr val="FF0000"/>
                </a:solidFill>
              </a:rPr>
              <a:t>q</a:t>
            </a:r>
            <a:r>
              <a:rPr kumimoji="0" lang="zh-CN" altLang="en-US" dirty="0"/>
              <a:t>，计算</a:t>
            </a:r>
            <a:r>
              <a:rPr kumimoji="0" lang="en-US" altLang="zh-CN" dirty="0"/>
              <a:t>n=</a:t>
            </a:r>
            <a:r>
              <a:rPr kumimoji="0" lang="en-US" altLang="zh-CN" dirty="0" err="1"/>
              <a:t>pq</a:t>
            </a:r>
            <a:r>
              <a:rPr kumimoji="0" lang="zh-CN" altLang="en-US" dirty="0"/>
              <a:t>，</a:t>
            </a:r>
            <a:r>
              <a:rPr kumimoji="0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</a:t>
            </a:r>
            <a:r>
              <a:rPr kumimoji="0" lang="en-US" altLang="zh-CN" dirty="0">
                <a:solidFill>
                  <a:srgbClr val="FF0000"/>
                </a:solidFill>
              </a:rPr>
              <a:t>(n) = (p - 1)(q - 1)</a:t>
            </a:r>
            <a:r>
              <a:rPr kumimoji="0" lang="zh-CN" altLang="en-US" dirty="0"/>
              <a:t>；</a:t>
            </a:r>
            <a:endParaRPr kumimoji="0" lang="zh-CN" altLang="zh-CN" dirty="0"/>
          </a:p>
          <a:p>
            <a:pPr lvl="1">
              <a:buFont typeface="Arial" panose="020B0604020202020204" pitchFamily="34" charset="0"/>
              <a:buNone/>
            </a:pPr>
            <a:r>
              <a:rPr kumimoji="0" lang="zh-CN" altLang="zh-CN" dirty="0"/>
              <a:t>②</a:t>
            </a:r>
            <a:r>
              <a:rPr kumimoji="0" lang="en-US" altLang="zh-CN" dirty="0"/>
              <a:t> </a:t>
            </a:r>
            <a:r>
              <a:rPr kumimoji="0" lang="zh-CN" altLang="en-US" dirty="0">
                <a:solidFill>
                  <a:srgbClr val="FF0000"/>
                </a:solidFill>
              </a:rPr>
              <a:t>选择整数</a:t>
            </a:r>
            <a:r>
              <a:rPr kumimoji="0" lang="en-US" altLang="zh-CN" dirty="0">
                <a:solidFill>
                  <a:srgbClr val="FF0000"/>
                </a:solidFill>
              </a:rPr>
              <a:t>e</a:t>
            </a:r>
            <a:r>
              <a:rPr kumimoji="0" lang="zh-CN" altLang="en-US" dirty="0"/>
              <a:t>，使</a:t>
            </a:r>
            <a:r>
              <a:rPr kumimoji="0" lang="en-US" altLang="zh-CN" dirty="0" err="1"/>
              <a:t>gcd</a:t>
            </a:r>
            <a:r>
              <a:rPr kumimoji="0" lang="en-US" altLang="zh-CN" dirty="0"/>
              <a:t>(</a:t>
            </a:r>
            <a:r>
              <a:rPr kumimoji="0" lang="en-US" altLang="zh-CN" dirty="0">
                <a:sym typeface="Symbol" panose="05050102010706020507" pitchFamily="18" charset="2"/>
              </a:rPr>
              <a:t></a:t>
            </a:r>
            <a:r>
              <a:rPr kumimoji="0" lang="en-US" altLang="zh-CN" dirty="0"/>
              <a:t>(n), e) = 1</a:t>
            </a:r>
            <a:r>
              <a:rPr kumimoji="0" lang="zh-CN" altLang="en-US" dirty="0"/>
              <a:t>，且</a:t>
            </a:r>
            <a:r>
              <a:rPr kumimoji="0" lang="en-US" altLang="zh-CN" dirty="0"/>
              <a:t>1 &lt; e &lt; </a:t>
            </a:r>
            <a:r>
              <a:rPr kumimoji="0" lang="en-US" altLang="zh-CN" dirty="0">
                <a:sym typeface="Symbol" panose="05050102010706020507" pitchFamily="18" charset="2"/>
              </a:rPr>
              <a:t></a:t>
            </a:r>
            <a:r>
              <a:rPr kumimoji="0" lang="en-US" altLang="zh-CN" dirty="0"/>
              <a:t>(n)</a:t>
            </a:r>
            <a:r>
              <a:rPr kumimoji="0" lang="zh-CN" altLang="en-US" dirty="0"/>
              <a:t>；</a:t>
            </a:r>
            <a:endParaRPr kumimoji="0" lang="zh-CN" altLang="zh-CN" dirty="0"/>
          </a:p>
          <a:p>
            <a:pPr lvl="1">
              <a:buFont typeface="Arial" panose="020B0604020202020204" pitchFamily="34" charset="0"/>
              <a:buNone/>
            </a:pPr>
            <a:r>
              <a:rPr kumimoji="0" lang="zh-CN" altLang="zh-CN" dirty="0"/>
              <a:t>③</a:t>
            </a:r>
            <a:r>
              <a:rPr kumimoji="0" lang="en-US" altLang="zh-CN" dirty="0"/>
              <a:t> </a:t>
            </a:r>
            <a:r>
              <a:rPr kumimoji="0" lang="zh-CN" altLang="en-US" dirty="0"/>
              <a:t>计算</a:t>
            </a:r>
            <a:r>
              <a:rPr kumimoji="0" lang="en-US" altLang="zh-CN" dirty="0"/>
              <a:t>d</a:t>
            </a:r>
            <a:r>
              <a:rPr kumimoji="0" lang="zh-CN" altLang="en-US" dirty="0"/>
              <a:t>，</a:t>
            </a:r>
            <a:r>
              <a:rPr kumimoji="0" lang="en-US" altLang="zh-CN" dirty="0">
                <a:solidFill>
                  <a:srgbClr val="FF0000"/>
                </a:solidFill>
              </a:rPr>
              <a:t>d </a:t>
            </a:r>
            <a:r>
              <a:rPr kumimoji="0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</a:t>
            </a:r>
            <a:r>
              <a:rPr kumimoji="0" lang="en-US" altLang="zh-CN" dirty="0">
                <a:solidFill>
                  <a:srgbClr val="FF0000"/>
                </a:solidFill>
              </a:rPr>
              <a:t> e</a:t>
            </a:r>
            <a:r>
              <a:rPr kumimoji="0" lang="en-US" altLang="zh-CN" baseline="30000" dirty="0">
                <a:solidFill>
                  <a:srgbClr val="FF0000"/>
                </a:solidFill>
              </a:rPr>
              <a:t>-1 </a:t>
            </a:r>
            <a:r>
              <a:rPr kumimoji="0" lang="en-US" altLang="zh-CN" dirty="0">
                <a:solidFill>
                  <a:srgbClr val="FF0000"/>
                </a:solidFill>
              </a:rPr>
              <a:t>mod </a:t>
            </a:r>
            <a:r>
              <a:rPr kumimoji="0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</a:t>
            </a:r>
            <a:r>
              <a:rPr kumimoji="0" lang="en-US" altLang="zh-CN" dirty="0">
                <a:solidFill>
                  <a:srgbClr val="FF0000"/>
                </a:solidFill>
              </a:rPr>
              <a:t>(n)</a:t>
            </a:r>
            <a:r>
              <a:rPr kumimoji="0" lang="zh-CN" altLang="en-US" dirty="0"/>
              <a:t>，即</a:t>
            </a:r>
            <a:r>
              <a:rPr kumimoji="0" lang="en-US" altLang="zh-CN" dirty="0"/>
              <a:t>d</a:t>
            </a:r>
            <a:r>
              <a:rPr kumimoji="0" lang="zh-CN" altLang="en-US" dirty="0"/>
              <a:t>为模</a:t>
            </a:r>
            <a:r>
              <a:rPr kumimoji="0" lang="en-US" altLang="zh-CN" dirty="0">
                <a:sym typeface="Symbol" panose="05050102010706020507" pitchFamily="18" charset="2"/>
              </a:rPr>
              <a:t></a:t>
            </a:r>
            <a:r>
              <a:rPr kumimoji="0" lang="en-US" altLang="zh-CN" dirty="0"/>
              <a:t>(n)</a:t>
            </a:r>
            <a:r>
              <a:rPr kumimoji="0" lang="zh-CN" altLang="en-US" dirty="0"/>
              <a:t>下</a:t>
            </a:r>
            <a:r>
              <a:rPr kumimoji="0" lang="en-US" altLang="zh-CN" dirty="0"/>
              <a:t>e</a:t>
            </a:r>
            <a:r>
              <a:rPr kumimoji="0" lang="zh-CN" altLang="en-US" dirty="0"/>
              <a:t>的乘法逆元；</a:t>
            </a:r>
            <a:endParaRPr kumimoji="0" lang="en-US" altLang="zh-CN" dirty="0"/>
          </a:p>
          <a:p>
            <a:endParaRPr kumimoji="0" lang="en-US" altLang="zh-CN" dirty="0"/>
          </a:p>
          <a:p>
            <a:r>
              <a:rPr kumimoji="0" lang="zh-CN" altLang="en-US" dirty="0"/>
              <a:t>公钥</a:t>
            </a:r>
            <a:r>
              <a:rPr kumimoji="0" lang="en-US" altLang="zh-CN" dirty="0" err="1"/>
              <a:t>Pk</a:t>
            </a:r>
            <a:r>
              <a:rPr kumimoji="0" lang="en-US" altLang="zh-CN" dirty="0"/>
              <a:t> = { e, n }</a:t>
            </a:r>
            <a:r>
              <a:rPr kumimoji="0" lang="zh-CN" altLang="en-US" dirty="0"/>
              <a:t>，私钥</a:t>
            </a:r>
            <a:r>
              <a:rPr kumimoji="0" lang="en-US" altLang="zh-CN" dirty="0" err="1"/>
              <a:t>Sk</a:t>
            </a:r>
            <a:r>
              <a:rPr kumimoji="0" lang="en-US" altLang="zh-CN" dirty="0"/>
              <a:t> = { d, n, </a:t>
            </a:r>
            <a:r>
              <a:rPr kumimoji="0" lang="en-US" altLang="zh-CN" dirty="0">
                <a:solidFill>
                  <a:srgbClr val="FF0000"/>
                </a:solidFill>
              </a:rPr>
              <a:t>p, q </a:t>
            </a:r>
            <a:r>
              <a:rPr kumimoji="0" lang="en-US" altLang="zh-CN" dirty="0"/>
              <a:t>}</a:t>
            </a:r>
            <a:endParaRPr kumimoji="0" lang="zh-CN" altLang="zh-CN" dirty="0"/>
          </a:p>
          <a:p>
            <a:r>
              <a:rPr kumimoji="0" lang="zh-CN" altLang="en-US" dirty="0"/>
              <a:t>加密：</a:t>
            </a:r>
            <a:r>
              <a:rPr kumimoji="0" lang="en-US" altLang="zh-CN" dirty="0"/>
              <a:t>c = m</a:t>
            </a:r>
            <a:r>
              <a:rPr kumimoji="0" lang="en-US" altLang="zh-CN" baseline="30000" dirty="0"/>
              <a:t>e</a:t>
            </a:r>
            <a:r>
              <a:rPr kumimoji="0" lang="en-US" altLang="zh-CN" dirty="0"/>
              <a:t> mod n</a:t>
            </a:r>
            <a:r>
              <a:rPr kumimoji="0" lang="zh-CN" altLang="en-US" dirty="0"/>
              <a:t>；解密：</a:t>
            </a:r>
            <a:r>
              <a:rPr kumimoji="0" lang="en-US" altLang="zh-CN" dirty="0"/>
              <a:t>m = c</a:t>
            </a:r>
            <a:r>
              <a:rPr kumimoji="0" lang="en-US" altLang="zh-CN" baseline="30000" dirty="0"/>
              <a:t>d</a:t>
            </a:r>
            <a:r>
              <a:rPr kumimoji="0" lang="en-US" altLang="zh-CN" dirty="0"/>
              <a:t> mod n</a:t>
            </a:r>
            <a:r>
              <a:rPr kumimoji="0"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r>
              <a:rPr kumimoji="0" lang="en-US" altLang="zh-CN"/>
              <a:t>RSA</a:t>
            </a:r>
            <a:r>
              <a:rPr kumimoji="0" lang="zh-CN" altLang="en-US"/>
              <a:t>举例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107950" y="1052513"/>
            <a:ext cx="8928100" cy="5256212"/>
          </a:xfrm>
        </p:spPr>
        <p:txBody>
          <a:bodyPr/>
          <a:lstStyle/>
          <a:p>
            <a:r>
              <a:rPr kumimoji="0" lang="zh-CN" altLang="en-US" dirty="0"/>
              <a:t>选定</a:t>
            </a:r>
            <a:r>
              <a:rPr kumimoji="0" lang="en-US" altLang="zh-CN" dirty="0"/>
              <a:t>p=101</a:t>
            </a:r>
            <a:r>
              <a:rPr kumimoji="0" lang="zh-CN" altLang="en-US" dirty="0"/>
              <a:t>，</a:t>
            </a:r>
            <a:r>
              <a:rPr kumimoji="0" lang="en-US" altLang="zh-CN" dirty="0"/>
              <a:t>q</a:t>
            </a:r>
            <a:r>
              <a:rPr kumimoji="0" lang="zh-CN" altLang="en-US" dirty="0"/>
              <a:t>＝</a:t>
            </a:r>
            <a:r>
              <a:rPr kumimoji="0" lang="en-US" altLang="zh-CN" dirty="0"/>
              <a:t>113</a:t>
            </a:r>
            <a:r>
              <a:rPr kumimoji="0" lang="zh-CN" altLang="en-US" dirty="0"/>
              <a:t>，则</a:t>
            </a:r>
            <a:r>
              <a:rPr kumimoji="0" lang="en-US" altLang="zh-CN" dirty="0"/>
              <a:t>n=11413</a:t>
            </a:r>
            <a:r>
              <a:rPr kumimoji="0" lang="zh-CN" altLang="en-US" dirty="0"/>
              <a:t>，</a:t>
            </a:r>
            <a:r>
              <a:rPr kumimoji="0" lang="en-US" altLang="zh-CN" dirty="0">
                <a:sym typeface="Symbol" panose="05050102010706020507" pitchFamily="18" charset="2"/>
              </a:rPr>
              <a:t></a:t>
            </a:r>
            <a:r>
              <a:rPr kumimoji="0" lang="en-US" altLang="zh-CN" dirty="0"/>
              <a:t>(n)=100</a:t>
            </a:r>
            <a:r>
              <a:rPr kumimoji="0" lang="zh-CN" altLang="zh-CN" dirty="0"/>
              <a:t>×</a:t>
            </a:r>
            <a:r>
              <a:rPr kumimoji="0" lang="en-US" altLang="zh-CN" dirty="0"/>
              <a:t>112</a:t>
            </a:r>
            <a:r>
              <a:rPr kumimoji="0" lang="zh-CN" altLang="en-US" dirty="0"/>
              <a:t>＝</a:t>
            </a:r>
            <a:r>
              <a:rPr kumimoji="0" lang="en-US" altLang="zh-CN" dirty="0"/>
              <a:t>11200</a:t>
            </a:r>
            <a:r>
              <a:rPr kumimoji="0" lang="zh-CN" altLang="en-US" dirty="0"/>
              <a:t>。</a:t>
            </a:r>
            <a:endParaRPr kumimoji="0" lang="en-US" altLang="zh-CN" dirty="0"/>
          </a:p>
          <a:p>
            <a:r>
              <a:rPr kumimoji="0" lang="zh-CN" altLang="en-US" dirty="0"/>
              <a:t>选定</a:t>
            </a:r>
            <a:r>
              <a:rPr kumimoji="0" lang="en-US" altLang="zh-CN" dirty="0"/>
              <a:t>e = 3533</a:t>
            </a:r>
            <a:r>
              <a:rPr kumimoji="0" lang="zh-CN" altLang="en-US" dirty="0"/>
              <a:t>，可求得</a:t>
            </a:r>
            <a:r>
              <a:rPr kumimoji="0" lang="en-US" altLang="zh-CN" dirty="0"/>
              <a:t>d </a:t>
            </a:r>
            <a:r>
              <a:rPr kumimoji="0" lang="en-US" altLang="zh-CN" dirty="0">
                <a:sym typeface="Symbol" panose="05050102010706020507" pitchFamily="18" charset="2"/>
              </a:rPr>
              <a:t></a:t>
            </a:r>
            <a:r>
              <a:rPr kumimoji="0" lang="en-US" altLang="zh-CN" dirty="0"/>
              <a:t> e</a:t>
            </a:r>
            <a:r>
              <a:rPr kumimoji="0" lang="en-US" altLang="zh-CN" baseline="30000" dirty="0"/>
              <a:t>-1 </a:t>
            </a:r>
            <a:r>
              <a:rPr kumimoji="0" lang="en-US" altLang="zh-CN" dirty="0"/>
              <a:t>mod 11200 </a:t>
            </a:r>
            <a:r>
              <a:rPr kumimoji="0" lang="en-US" altLang="zh-CN" dirty="0">
                <a:sym typeface="Symbol" panose="05050102010706020507" pitchFamily="18" charset="2"/>
              </a:rPr>
              <a:t></a:t>
            </a:r>
            <a:r>
              <a:rPr kumimoji="0" lang="en-US" altLang="zh-CN" dirty="0"/>
              <a:t> 6597 mod 11200</a:t>
            </a:r>
            <a:r>
              <a:rPr kumimoji="0" lang="zh-CN" altLang="en-US" dirty="0"/>
              <a:t>，</a:t>
            </a:r>
            <a:r>
              <a:rPr kumimoji="0" lang="en-US" altLang="zh-CN" dirty="0"/>
              <a:t>d = 6597</a:t>
            </a:r>
            <a:r>
              <a:rPr kumimoji="0" lang="zh-CN" altLang="en-US" dirty="0"/>
              <a:t>。</a:t>
            </a:r>
            <a:endParaRPr kumimoji="0" lang="zh-CN" altLang="zh-CN" dirty="0"/>
          </a:p>
          <a:p>
            <a:endParaRPr kumimoji="0" lang="en-US" altLang="zh-CN" dirty="0"/>
          </a:p>
          <a:p>
            <a:r>
              <a:rPr kumimoji="0" lang="zh-CN" altLang="en-US" dirty="0"/>
              <a:t>公开</a:t>
            </a:r>
            <a:r>
              <a:rPr kumimoji="0" lang="en-US" altLang="zh-CN" dirty="0"/>
              <a:t>n=11413</a:t>
            </a:r>
            <a:r>
              <a:rPr kumimoji="0" lang="zh-CN" altLang="en-US" dirty="0"/>
              <a:t>和</a:t>
            </a:r>
            <a:r>
              <a:rPr kumimoji="0" lang="en-US" altLang="zh-CN" dirty="0"/>
              <a:t>e=3533</a:t>
            </a:r>
            <a:r>
              <a:rPr kumimoji="0" lang="zh-CN" altLang="en-US" dirty="0"/>
              <a:t>。</a:t>
            </a:r>
            <a:endParaRPr kumimoji="0" lang="en-US" altLang="zh-CN" dirty="0"/>
          </a:p>
          <a:p>
            <a:endParaRPr kumimoji="0" lang="en-US" altLang="zh-CN" dirty="0"/>
          </a:p>
          <a:p>
            <a:r>
              <a:rPr kumimoji="0" lang="zh-CN" altLang="en-US" dirty="0"/>
              <a:t>若明文为</a:t>
            </a:r>
            <a:r>
              <a:rPr kumimoji="0" lang="en-US" altLang="zh-CN" dirty="0"/>
              <a:t>9726</a:t>
            </a:r>
            <a:r>
              <a:rPr kumimoji="0" lang="zh-CN" altLang="en-US" dirty="0"/>
              <a:t>：</a:t>
            </a:r>
            <a:endParaRPr kumimoji="0" lang="en-US" altLang="zh-CN" dirty="0"/>
          </a:p>
          <a:p>
            <a:pPr lvl="1"/>
            <a:r>
              <a:rPr kumimoji="0" lang="zh-CN" altLang="en-US" dirty="0"/>
              <a:t>计算</a:t>
            </a:r>
            <a:r>
              <a:rPr kumimoji="0" lang="en-US" altLang="zh-CN" dirty="0"/>
              <a:t>9726</a:t>
            </a:r>
            <a:r>
              <a:rPr kumimoji="0" lang="en-US" altLang="zh-CN" baseline="30000" dirty="0"/>
              <a:t>3533</a:t>
            </a:r>
            <a:r>
              <a:rPr kumimoji="0" lang="en-US" altLang="zh-CN" dirty="0"/>
              <a:t> mod 11413 = 5761</a:t>
            </a:r>
            <a:r>
              <a:rPr kumimoji="0" lang="zh-CN" altLang="en-US" dirty="0"/>
              <a:t>，发送密文</a:t>
            </a:r>
            <a:r>
              <a:rPr kumimoji="0" lang="en-US" altLang="zh-CN" dirty="0"/>
              <a:t>5761</a:t>
            </a:r>
            <a:r>
              <a:rPr kumimoji="0" lang="zh-CN" altLang="en-US" dirty="0"/>
              <a:t>。</a:t>
            </a:r>
            <a:endParaRPr kumimoji="0" lang="en-US" altLang="zh-CN" dirty="0"/>
          </a:p>
          <a:p>
            <a:r>
              <a:rPr kumimoji="0" lang="zh-CN" altLang="en-US" dirty="0"/>
              <a:t>收到密文</a:t>
            </a:r>
            <a:r>
              <a:rPr kumimoji="0" lang="en-US" altLang="zh-CN" dirty="0"/>
              <a:t>5761</a:t>
            </a:r>
            <a:r>
              <a:rPr kumimoji="0" lang="zh-CN" altLang="en-US" dirty="0"/>
              <a:t>时：</a:t>
            </a:r>
            <a:endParaRPr kumimoji="0" lang="en-US" altLang="zh-CN" dirty="0"/>
          </a:p>
          <a:p>
            <a:pPr lvl="1"/>
            <a:r>
              <a:rPr kumimoji="0" lang="zh-CN" altLang="en-US" dirty="0"/>
              <a:t>用</a:t>
            </a:r>
            <a:r>
              <a:rPr kumimoji="0" lang="en-US" altLang="zh-CN" dirty="0"/>
              <a:t>d</a:t>
            </a:r>
            <a:r>
              <a:rPr kumimoji="0" lang="zh-CN" altLang="en-US" dirty="0"/>
              <a:t>＝</a:t>
            </a:r>
            <a:r>
              <a:rPr kumimoji="0" lang="en-US" altLang="zh-CN" dirty="0"/>
              <a:t>6597</a:t>
            </a:r>
            <a:r>
              <a:rPr kumimoji="0" lang="zh-CN" altLang="en-US" dirty="0"/>
              <a:t>进行解密，计算</a:t>
            </a:r>
            <a:r>
              <a:rPr kumimoji="0" lang="en-US" altLang="zh-CN" dirty="0"/>
              <a:t>5761</a:t>
            </a:r>
            <a:r>
              <a:rPr kumimoji="0" lang="en-US" altLang="zh-CN" baseline="30000" dirty="0"/>
              <a:t>6597</a:t>
            </a:r>
            <a:r>
              <a:rPr kumimoji="0" lang="zh-CN" altLang="en-US" dirty="0"/>
              <a:t>（</a:t>
            </a:r>
            <a:r>
              <a:rPr kumimoji="0" lang="en-US" altLang="zh-CN" dirty="0"/>
              <a:t>mod 11413)=9726</a:t>
            </a:r>
            <a:r>
              <a:rPr kumimoji="0" lang="zh-CN" altLang="en-US" dirty="0"/>
              <a:t>。</a:t>
            </a:r>
            <a:endParaRPr kumimoji="0" lang="zh-CN" altLang="zh-CN" dirty="0"/>
          </a:p>
          <a:p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r>
              <a:rPr kumimoji="0" lang="en-US" altLang="zh-CN"/>
              <a:t>RSA</a:t>
            </a:r>
            <a:r>
              <a:rPr kumimoji="0" lang="zh-CN" altLang="en-US"/>
              <a:t>的安全性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3663" cy="5400452"/>
          </a:xfrm>
        </p:spPr>
        <p:txBody>
          <a:bodyPr/>
          <a:lstStyle/>
          <a:p>
            <a:r>
              <a:rPr kumimoji="0" lang="en-US" altLang="zh-CN" dirty="0"/>
              <a:t>RSA</a:t>
            </a:r>
            <a:r>
              <a:rPr kumimoji="0" lang="zh-CN" altLang="en-US" dirty="0"/>
              <a:t>的安全性是基于</a:t>
            </a:r>
            <a:r>
              <a:rPr kumimoji="0" lang="zh-CN" altLang="en-US" dirty="0">
                <a:solidFill>
                  <a:srgbClr val="FF0000"/>
                </a:solidFill>
              </a:rPr>
              <a:t>单向函数</a:t>
            </a:r>
            <a:r>
              <a:rPr kumimoji="0" lang="en-US" altLang="zh-CN" dirty="0" err="1">
                <a:solidFill>
                  <a:srgbClr val="FF0000"/>
                </a:solidFill>
              </a:rPr>
              <a:t>e</a:t>
            </a:r>
            <a:r>
              <a:rPr kumimoji="0" lang="en-US" altLang="zh-CN" baseline="-25000" dirty="0" err="1">
                <a:solidFill>
                  <a:srgbClr val="FF0000"/>
                </a:solidFill>
              </a:rPr>
              <a:t>k</a:t>
            </a:r>
            <a:r>
              <a:rPr kumimoji="0" lang="en-US" altLang="zh-CN" dirty="0">
                <a:solidFill>
                  <a:srgbClr val="FF0000"/>
                </a:solidFill>
              </a:rPr>
              <a:t>(x)=</a:t>
            </a:r>
            <a:r>
              <a:rPr kumimoji="0" lang="en-US" altLang="zh-CN" dirty="0" err="1">
                <a:solidFill>
                  <a:srgbClr val="FF0000"/>
                </a:solidFill>
              </a:rPr>
              <a:t>x</a:t>
            </a:r>
            <a:r>
              <a:rPr kumimoji="0" lang="en-US" altLang="zh-CN" baseline="30000" dirty="0" err="1">
                <a:solidFill>
                  <a:srgbClr val="FF0000"/>
                </a:solidFill>
              </a:rPr>
              <a:t>e</a:t>
            </a:r>
            <a:r>
              <a:rPr kumimoji="0" lang="en-US" altLang="zh-CN" dirty="0">
                <a:solidFill>
                  <a:srgbClr val="FF0000"/>
                </a:solidFill>
              </a:rPr>
              <a:t>(mod n)</a:t>
            </a:r>
            <a:r>
              <a:rPr kumimoji="0" lang="zh-CN" altLang="zh-CN" dirty="0">
                <a:solidFill>
                  <a:srgbClr val="FF0000"/>
                </a:solidFill>
              </a:rPr>
              <a:t> </a:t>
            </a:r>
            <a:r>
              <a:rPr kumimoji="0" lang="zh-CN" altLang="en-US" dirty="0"/>
              <a:t>，求逆计算不可行。</a:t>
            </a:r>
            <a:endParaRPr kumimoji="0" lang="en-US" altLang="zh-CN" dirty="0"/>
          </a:p>
          <a:p>
            <a:r>
              <a:rPr kumimoji="0" lang="zh-CN" altLang="en-US" dirty="0"/>
              <a:t>解密的关键是了解陷门信息，即能够分解</a:t>
            </a:r>
            <a:r>
              <a:rPr kumimoji="0" lang="en-US" altLang="zh-CN" dirty="0"/>
              <a:t>n=</a:t>
            </a:r>
            <a:r>
              <a:rPr kumimoji="0" lang="en-US" altLang="zh-CN" dirty="0" err="1"/>
              <a:t>pq</a:t>
            </a:r>
            <a:r>
              <a:rPr kumimoji="0" lang="zh-CN" altLang="en-US" dirty="0"/>
              <a:t>，知道</a:t>
            </a:r>
            <a:r>
              <a:rPr kumimoji="0" lang="en-US" altLang="zh-CN" dirty="0">
                <a:sym typeface="Symbol" panose="05050102010706020507" pitchFamily="18" charset="2"/>
              </a:rPr>
              <a:t></a:t>
            </a:r>
            <a:r>
              <a:rPr kumimoji="0" lang="en-US" altLang="zh-CN" dirty="0"/>
              <a:t>(n)=(p-1)(q-1)</a:t>
            </a:r>
            <a:r>
              <a:rPr kumimoji="0" lang="zh-CN" altLang="en-US" dirty="0"/>
              <a:t>，从而解出解密私钥</a:t>
            </a:r>
            <a:r>
              <a:rPr kumimoji="0" lang="en-US" altLang="zh-CN" dirty="0"/>
              <a:t>d</a:t>
            </a:r>
            <a:r>
              <a:rPr kumimoji="0" lang="zh-CN" altLang="en-US" dirty="0"/>
              <a:t>。</a:t>
            </a:r>
            <a:endParaRPr kumimoji="0" lang="en-US" altLang="zh-CN" dirty="0"/>
          </a:p>
          <a:p>
            <a:endParaRPr kumimoji="0" lang="en-US" altLang="zh-CN" dirty="0"/>
          </a:p>
          <a:p>
            <a:r>
              <a:rPr kumimoji="0" lang="zh-CN" altLang="en-US" dirty="0"/>
              <a:t>如果要求</a:t>
            </a:r>
            <a:r>
              <a:rPr kumimoji="0" lang="en-US" altLang="zh-CN" dirty="0"/>
              <a:t>RSA</a:t>
            </a:r>
            <a:r>
              <a:rPr kumimoji="0" lang="zh-CN" altLang="en-US" dirty="0"/>
              <a:t>是安全的，</a:t>
            </a:r>
            <a:r>
              <a:rPr kumimoji="0" lang="en-US" altLang="zh-CN" dirty="0">
                <a:solidFill>
                  <a:srgbClr val="FF0000"/>
                </a:solidFill>
              </a:rPr>
              <a:t>p</a:t>
            </a:r>
            <a:r>
              <a:rPr kumimoji="0" lang="zh-CN" altLang="en-US" dirty="0">
                <a:solidFill>
                  <a:srgbClr val="FF0000"/>
                </a:solidFill>
              </a:rPr>
              <a:t>与</a:t>
            </a:r>
            <a:r>
              <a:rPr kumimoji="0" lang="en-US" altLang="zh-CN" dirty="0">
                <a:solidFill>
                  <a:srgbClr val="FF0000"/>
                </a:solidFill>
              </a:rPr>
              <a:t>q</a:t>
            </a:r>
            <a:r>
              <a:rPr kumimoji="0" lang="zh-CN" altLang="en-US" dirty="0">
                <a:solidFill>
                  <a:srgbClr val="FF0000"/>
                </a:solidFill>
              </a:rPr>
              <a:t>必为足够大的素数</a:t>
            </a:r>
            <a:r>
              <a:rPr kumimoji="0" lang="zh-CN" altLang="en-US" dirty="0"/>
              <a:t>，使分析者没有办法在多项式时间内将</a:t>
            </a:r>
            <a:r>
              <a:rPr kumimoji="0" lang="en-US" altLang="zh-CN" dirty="0"/>
              <a:t>n</a:t>
            </a:r>
            <a:r>
              <a:rPr kumimoji="0" lang="zh-CN" altLang="en-US" dirty="0"/>
              <a:t>分解出来。</a:t>
            </a:r>
            <a:endParaRPr kumimoji="0" lang="en-US" altLang="zh-CN" dirty="0"/>
          </a:p>
          <a:p>
            <a:endParaRPr kumimoji="0" lang="en-US" altLang="zh-CN" dirty="0">
              <a:solidFill>
                <a:srgbClr val="FF0000"/>
              </a:solidFill>
            </a:endParaRPr>
          </a:p>
          <a:p>
            <a:r>
              <a:rPr kumimoji="0" lang="en-US" altLang="zh-CN" dirty="0"/>
              <a:t>RSA</a:t>
            </a:r>
            <a:r>
              <a:rPr kumimoji="0" lang="zh-CN" altLang="en-US" dirty="0"/>
              <a:t>开发人员建议，</a:t>
            </a:r>
            <a:r>
              <a:rPr kumimoji="0" lang="en-US" altLang="zh-CN" dirty="0"/>
              <a:t>p</a:t>
            </a:r>
            <a:r>
              <a:rPr kumimoji="0" lang="zh-CN" altLang="en-US" dirty="0"/>
              <a:t>和</a:t>
            </a:r>
            <a:r>
              <a:rPr kumimoji="0" lang="en-US" altLang="zh-CN" dirty="0"/>
              <a:t>q</a:t>
            </a:r>
            <a:r>
              <a:rPr kumimoji="0" lang="zh-CN" altLang="en-US" dirty="0"/>
              <a:t>的选择应该大约是</a:t>
            </a:r>
            <a:r>
              <a:rPr kumimoji="0" lang="en-US" altLang="zh-CN" dirty="0">
                <a:solidFill>
                  <a:srgbClr val="0000FF"/>
                </a:solidFill>
              </a:rPr>
              <a:t>100</a:t>
            </a:r>
            <a:r>
              <a:rPr kumimoji="0" lang="zh-CN" altLang="en-US" dirty="0">
                <a:solidFill>
                  <a:srgbClr val="0000FF"/>
                </a:solidFill>
              </a:rPr>
              <a:t>位的十进制素数</a:t>
            </a:r>
            <a:r>
              <a:rPr kumimoji="0" lang="zh-CN" altLang="en-US" dirty="0"/>
              <a:t>，模</a:t>
            </a:r>
            <a:r>
              <a:rPr kumimoji="0" lang="en-US" altLang="zh-CN" dirty="0"/>
              <a:t>n</a:t>
            </a:r>
            <a:r>
              <a:rPr kumimoji="0" lang="zh-CN" altLang="en-US" dirty="0"/>
              <a:t>的长度要求至少是</a:t>
            </a:r>
            <a:r>
              <a:rPr kumimoji="0" lang="en-US" altLang="zh-CN" dirty="0">
                <a:solidFill>
                  <a:srgbClr val="0000FF"/>
                </a:solidFill>
              </a:rPr>
              <a:t>512bit</a:t>
            </a:r>
            <a:r>
              <a:rPr kumimoji="0" lang="zh-CN" altLang="en-US" dirty="0"/>
              <a:t>。</a:t>
            </a:r>
            <a:endParaRPr kumimoji="0" lang="en-US" altLang="zh-CN" dirty="0"/>
          </a:p>
          <a:p>
            <a:pPr lvl="1"/>
            <a:r>
              <a:rPr kumimoji="0" lang="zh-CN" altLang="en-US" dirty="0"/>
              <a:t>国际数字签名标准</a:t>
            </a:r>
            <a:r>
              <a:rPr kumimoji="0" lang="en-US" altLang="zh-CN" dirty="0"/>
              <a:t>ISO/IEC 9796</a:t>
            </a:r>
            <a:r>
              <a:rPr kumimoji="0" lang="zh-CN" altLang="en-US" dirty="0"/>
              <a:t>中规定</a:t>
            </a:r>
            <a:r>
              <a:rPr kumimoji="0" lang="en-US" altLang="zh-CN" dirty="0"/>
              <a:t>n</a:t>
            </a:r>
            <a:r>
              <a:rPr kumimoji="0" lang="zh-CN" altLang="en-US" dirty="0"/>
              <a:t>的长度为</a:t>
            </a:r>
            <a:r>
              <a:rPr kumimoji="0" lang="en-US" altLang="zh-CN" dirty="0"/>
              <a:t>512bit</a:t>
            </a:r>
            <a:r>
              <a:rPr kumimoji="0"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r>
              <a:rPr kumimoji="0" lang="en-US" altLang="zh-CN"/>
              <a:t>RSA</a:t>
            </a:r>
            <a:r>
              <a:rPr kumimoji="0" lang="zh-CN" altLang="en-US"/>
              <a:t>的安全性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263" y="1052737"/>
                <a:ext cx="8785225" cy="5400452"/>
              </a:xfrm>
            </p:spPr>
            <p:txBody>
              <a:bodyPr/>
              <a:lstStyle/>
              <a:p>
                <a:r>
                  <a:rPr kumimoji="0" lang="zh-CN" altLang="en-US" dirty="0"/>
                  <a:t>为了抵抗现有的整数分解算法，对</a:t>
                </a:r>
                <a:r>
                  <a:rPr kumimoji="0" lang="en-US" altLang="zh-CN" dirty="0"/>
                  <a:t>RSA</a:t>
                </a:r>
                <a:r>
                  <a:rPr kumimoji="0" lang="zh-CN" altLang="en-US" dirty="0"/>
                  <a:t>模</a:t>
                </a:r>
                <a:r>
                  <a:rPr kumimoji="0" lang="en-US" altLang="zh-CN" dirty="0"/>
                  <a:t>n</a:t>
                </a:r>
                <a:r>
                  <a:rPr kumimoji="0" lang="zh-CN" altLang="en-US" dirty="0"/>
                  <a:t>的素因子</a:t>
                </a:r>
                <a:r>
                  <a:rPr kumimoji="0" lang="en-US" altLang="zh-CN" dirty="0"/>
                  <a:t>p</a:t>
                </a:r>
                <a:r>
                  <a:rPr kumimoji="0" lang="zh-CN" altLang="en-US" dirty="0"/>
                  <a:t>和</a:t>
                </a:r>
                <a:r>
                  <a:rPr kumimoji="0" lang="en-US" altLang="zh-CN" dirty="0"/>
                  <a:t>q</a:t>
                </a:r>
                <a:r>
                  <a:rPr kumimoji="0" lang="zh-CN" altLang="en-US" dirty="0"/>
                  <a:t>还有如下要求：</a:t>
                </a:r>
                <a:endParaRPr kumimoji="0" lang="en-US" altLang="zh-CN" dirty="0"/>
              </a:p>
              <a:p>
                <a:pPr marL="914400" lvl="1" indent="-457200"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kumimoji="0" lang="en-US" altLang="zh-CN" b="1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kumimoji="0" lang="en-US" altLang="zh-CN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kumimoji="0" lang="en-US" altLang="zh-CN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n-US" altLang="zh-CN" b="1" i="1" dirty="0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kumimoji="0" lang="en-US" altLang="zh-CN" b="1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0" lang="zh-CN" altLang="en-US" dirty="0"/>
                  <a:t>很大，通常</a:t>
                </a:r>
                <a:r>
                  <a:rPr kumimoji="0" lang="en-US" altLang="zh-CN" dirty="0"/>
                  <a:t>p</a:t>
                </a:r>
                <a:r>
                  <a:rPr kumimoji="0" lang="zh-CN" altLang="en-US" dirty="0"/>
                  <a:t>和</a:t>
                </a:r>
                <a:r>
                  <a:rPr kumimoji="0" lang="en-US" altLang="zh-CN" dirty="0"/>
                  <a:t>q</a:t>
                </a:r>
                <a:r>
                  <a:rPr kumimoji="0" lang="zh-CN" altLang="en-US" dirty="0"/>
                  <a:t>的长度相同。</a:t>
                </a:r>
                <a:endParaRPr kumimoji="0" lang="en-US" altLang="zh-CN" dirty="0"/>
              </a:p>
              <a:p>
                <a:pPr marL="914400" lvl="1" indent="-457200"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kumimoji="0" lang="en-US" altLang="zh-CN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kumimoji="0" lang="en-US" altLang="zh-CN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0" lang="zh-CN" altLang="en-US" dirty="0"/>
                  <a:t>和</a:t>
                </a:r>
                <a14:m>
                  <m:oMath xmlns:m="http://schemas.openxmlformats.org/officeDocument/2006/math">
                    <m:r>
                      <a:rPr kumimoji="0" lang="en-US" altLang="zh-CN" b="1" i="1" dirty="0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kumimoji="0" lang="en-US" altLang="zh-CN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0" lang="zh-CN" altLang="en-US" dirty="0"/>
                  <a:t>分别含有大素因子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kumimoji="0"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0"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b="1" i="1" dirty="0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kumimoji="0"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0" lang="zh-CN" altLang="en-US" dirty="0"/>
                  <a:t>。</a:t>
                </a:r>
                <a:endParaRPr kumimoji="0" lang="en-US" altLang="zh-CN" dirty="0"/>
              </a:p>
              <a:p>
                <a:pPr marL="914400" lvl="1" indent="-457200"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kumimoji="0"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0" lang="en-US" altLang="zh-CN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n-US" altLang="zh-CN" b="1" i="1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0"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b="1" i="1" dirty="0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kumimoji="0"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0" lang="en-US" altLang="zh-CN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n-US" altLang="zh-CN" b="1" i="1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0" lang="zh-CN" altLang="en-US" dirty="0"/>
                  <a:t>分别含有大素因子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b="1" i="1" dirty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kumimoji="0"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b="1" i="1" dirty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kumimoji="0"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zh-CN" altLang="en-US" dirty="0"/>
                  <a:t>。</a:t>
                </a:r>
                <a:endParaRPr kumimoji="0" lang="en-US" altLang="zh-CN" dirty="0"/>
              </a:p>
              <a:p>
                <a:pPr marL="914400" lvl="1" indent="-457200"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kumimoji="0" lang="en-US" altLang="zh-CN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kumimoji="0" lang="en-US" altLang="zh-CN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n-US" altLang="zh-CN" b="1" i="1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0" lang="zh-CN" altLang="en-US" dirty="0"/>
                  <a:t>和</a:t>
                </a:r>
                <a14:m>
                  <m:oMath xmlns:m="http://schemas.openxmlformats.org/officeDocument/2006/math">
                    <m:r>
                      <a:rPr kumimoji="0" lang="en-US" altLang="zh-CN" b="1" i="1" dirty="0">
                        <a:latin typeface="Cambria Math" panose="02040503050406030204" pitchFamily="18" charset="0"/>
                      </a:rPr>
                      <m:t>𝒒</m:t>
                    </m:r>
                    <m:r>
                      <a:rPr kumimoji="0" lang="en-US" altLang="zh-CN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n-US" altLang="zh-CN" b="1" i="1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0" lang="zh-CN" altLang="en-US" dirty="0"/>
                  <a:t>分别含有大素因子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b="1" i="1" dirty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kumimoji="0" lang="en-US" altLang="zh-CN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kumimoji="0"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b="1" i="1" dirty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kumimoji="0" lang="en-US" altLang="zh-CN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kumimoji="0" lang="zh-CN" altLang="en-US" dirty="0"/>
                  <a:t>。</a:t>
                </a:r>
                <a:endParaRPr kumimoji="0" lang="en-US" altLang="zh-CN" dirty="0"/>
              </a:p>
              <a:p>
                <a:pPr lvl="1"/>
                <a:endParaRPr kumimoji="0" lang="en-US" altLang="zh-CN" dirty="0"/>
              </a:p>
            </p:txBody>
          </p:sp>
        </mc:Choice>
        <mc:Fallback xmlns="">
          <p:sp>
            <p:nvSpPr>
              <p:cNvPr id="2048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263" y="1052737"/>
                <a:ext cx="8785225" cy="5400452"/>
              </a:xfrm>
              <a:blipFill rotWithShape="0">
                <a:blip r:embed="rId2"/>
                <a:stretch>
                  <a:fillRect l="-1248" t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338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r>
              <a:rPr kumimoji="0" lang="en-US" altLang="zh-CN"/>
              <a:t>RSA</a:t>
            </a:r>
            <a:r>
              <a:rPr kumimoji="0" lang="zh-CN" altLang="en-US"/>
              <a:t>的安全性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17849" y="1052736"/>
                <a:ext cx="8785225" cy="5400452"/>
              </a:xfrm>
            </p:spPr>
            <p:txBody>
              <a:bodyPr/>
              <a:lstStyle/>
              <a:p>
                <a:r>
                  <a:rPr kumimoji="0" lang="zh-CN" altLang="en-US" dirty="0"/>
                  <a:t>为了提高加密速度，通常取</a:t>
                </a:r>
                <a:r>
                  <a:rPr kumimoji="0" lang="en-US" altLang="zh-CN" dirty="0"/>
                  <a:t>e</a:t>
                </a:r>
                <a:r>
                  <a:rPr kumimoji="0" lang="zh-CN" altLang="en-US" dirty="0"/>
                  <a:t>为特定的小整数。</a:t>
                </a:r>
                <a:endParaRPr kumimoji="0" lang="en-US" altLang="zh-CN" dirty="0"/>
              </a:p>
              <a:p>
                <a:endParaRPr kumimoji="0" lang="en-US" altLang="zh-CN" dirty="0"/>
              </a:p>
              <a:p>
                <a:r>
                  <a:rPr kumimoji="0" lang="zh-CN" altLang="en-US" dirty="0"/>
                  <a:t>例如，</a:t>
                </a:r>
                <a:r>
                  <a:rPr kumimoji="0" lang="en-US" altLang="zh-CN" dirty="0"/>
                  <a:t>EDI</a:t>
                </a:r>
                <a:r>
                  <a:rPr kumimoji="0" lang="zh-CN" altLang="en-US" dirty="0"/>
                  <a:t>（</a:t>
                </a:r>
                <a:r>
                  <a:rPr kumimoji="0" lang="en-US" altLang="zh-CN" dirty="0"/>
                  <a:t>Electronic Data Interchange</a:t>
                </a:r>
                <a:r>
                  <a:rPr kumimoji="0" lang="zh-CN" altLang="en-US" dirty="0"/>
                  <a:t>）国际标准中规定</a:t>
                </a:r>
                <a14:m>
                  <m:oMath xmlns:m="http://schemas.openxmlformats.org/officeDocument/2006/math"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sup>
                    </m:sSup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0"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kumimoji="0" lang="en-US" altLang="zh-CN" dirty="0"/>
                  <a:t>ISO/IEC 9796</a:t>
                </a:r>
                <a:r>
                  <a:rPr kumimoji="0" lang="zh-CN" altLang="en-US" dirty="0"/>
                  <a:t>甚至允许取</a:t>
                </a:r>
                <a14:m>
                  <m:oMath xmlns:m="http://schemas.openxmlformats.org/officeDocument/2006/math">
                    <m:r>
                      <a:rPr kumimoji="0" lang="en-US" altLang="zh-CN" i="1">
                        <a:latin typeface="Cambria Math" panose="02040503050406030204" pitchFamily="18" charset="0"/>
                      </a:rPr>
                      <m:t>𝒆</m:t>
                    </m:r>
                    <m:r>
                      <a:rPr kumimoji="0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kumimoji="0" lang="zh-CN" altLang="en-US" b="1" dirty="0"/>
                  <a:t>。这时，加密速度一般比解密速度快</a:t>
                </a:r>
                <a:r>
                  <a:rPr kumimoji="0" lang="en-US" altLang="zh-CN" b="1" dirty="0"/>
                  <a:t>10</a:t>
                </a:r>
                <a:r>
                  <a:rPr kumimoji="0" lang="zh-CN" altLang="en-US" b="1" dirty="0"/>
                  <a:t>倍以上。</a:t>
                </a:r>
                <a:endParaRPr kumimoji="0" lang="en-US" altLang="zh-CN" b="1" dirty="0"/>
              </a:p>
              <a:p>
                <a:endParaRPr kumimoji="0" lang="en-US" altLang="zh-CN" b="1" dirty="0"/>
              </a:p>
              <a:p>
                <a:r>
                  <a:rPr kumimoji="0" lang="zh-CN" altLang="en-US" dirty="0">
                    <a:solidFill>
                      <a:srgbClr val="FF0000"/>
                    </a:solidFill>
                  </a:rPr>
                  <a:t>模</a:t>
                </a:r>
                <a:r>
                  <a:rPr kumimoji="0" lang="en-US" altLang="zh-CN" dirty="0">
                    <a:solidFill>
                      <a:srgbClr val="FF0000"/>
                    </a:solidFill>
                  </a:rPr>
                  <a:t>n</a:t>
                </a:r>
                <a:r>
                  <a:rPr kumimoji="0" lang="zh-CN" altLang="en-US" dirty="0">
                    <a:solidFill>
                      <a:srgbClr val="FF0000"/>
                    </a:solidFill>
                  </a:rPr>
                  <a:t>的求幂运算</a:t>
                </a:r>
                <a:r>
                  <a:rPr kumimoji="0" lang="zh-CN" altLang="en-US" dirty="0"/>
                  <a:t>的效率问题：</a:t>
                </a:r>
                <a:endParaRPr kumimoji="0" lang="en-US" altLang="zh-CN" dirty="0"/>
              </a:p>
              <a:p>
                <a:pPr lvl="1"/>
                <a:r>
                  <a:rPr kumimoji="0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著名的“平方</a:t>
                </a:r>
                <a:r>
                  <a:rPr kumimoji="0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kumimoji="0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kumimoji="0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kumimoji="0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乘法”方法将计算</a:t>
                </a:r>
                <a:r>
                  <a:rPr kumimoji="0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n</a:t>
                </a:r>
                <a:r>
                  <a:rPr kumimoji="0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的模乘法的次数缩小到至多为</a:t>
                </a:r>
                <a:r>
                  <a:rPr kumimoji="0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kumimoji="0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kumimoji="0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kumimoji="0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是指数</a:t>
                </a:r>
                <a:r>
                  <a:rPr kumimoji="0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kumimoji="0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二进制表示的位数。</a:t>
                </a:r>
                <a:endParaRPr kumimoji="0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kumimoji="0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kumimoji="0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0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以二进制形式表示有</a:t>
                </a:r>
                <a:r>
                  <a:rPr kumimoji="0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kumimoji="0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位，</a:t>
                </a:r>
                <a:r>
                  <a:rPr kumimoji="0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 </a:t>
                </a:r>
                <a:r>
                  <a:rPr kumimoji="0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kumimoji="0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kumimoji="0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n</a:t>
                </a:r>
                <a:r>
                  <a:rPr kumimoji="0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能在</a:t>
                </a:r>
                <a:r>
                  <a:rPr kumimoji="0"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O(k</a:t>
                </a:r>
                <a:r>
                  <a:rPr kumimoji="0" lang="en-US" altLang="zh-CN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kumimoji="0"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时间内完成。</a:t>
                </a:r>
              </a:p>
            </p:txBody>
          </p:sp>
        </mc:Choice>
        <mc:Fallback xmlns="">
          <p:sp>
            <p:nvSpPr>
              <p:cNvPr id="2048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849" y="1052736"/>
                <a:ext cx="8785225" cy="5400452"/>
              </a:xfrm>
              <a:blipFill rotWithShape="0">
                <a:blip r:embed="rId2"/>
                <a:stretch>
                  <a:fillRect l="-1249" t="-1693" r="-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92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r>
              <a:rPr kumimoji="0" lang="zh-CN" altLang="en-US" dirty="0"/>
              <a:t>其他公开密钥密码简介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179388" y="1052513"/>
            <a:ext cx="8785225" cy="5026025"/>
          </a:xfrm>
        </p:spPr>
        <p:txBody>
          <a:bodyPr/>
          <a:lstStyle/>
          <a:p>
            <a:r>
              <a:rPr kumimoji="0" lang="zh-CN" altLang="en-US" dirty="0"/>
              <a:t>基于大整数因子分解问题</a:t>
            </a:r>
            <a:r>
              <a:rPr kumimoji="0" lang="en-US" altLang="zh-CN" dirty="0"/>
              <a:t>:</a:t>
            </a:r>
          </a:p>
          <a:p>
            <a:pPr lvl="1"/>
            <a:r>
              <a:rPr kumimoji="0" lang="en-US" altLang="zh-CN" dirty="0"/>
              <a:t>RSA</a:t>
            </a:r>
            <a:r>
              <a:rPr kumimoji="0" lang="zh-CN" altLang="en-US" dirty="0"/>
              <a:t>密码、</a:t>
            </a:r>
            <a:r>
              <a:rPr kumimoji="0" lang="en-US" altLang="zh-CN" dirty="0"/>
              <a:t>Rabin</a:t>
            </a:r>
            <a:r>
              <a:rPr kumimoji="0" lang="zh-CN" altLang="en-US" dirty="0"/>
              <a:t>密码</a:t>
            </a:r>
            <a:endParaRPr kumimoji="0" lang="en-US" altLang="zh-CN" dirty="0"/>
          </a:p>
          <a:p>
            <a:endParaRPr kumimoji="0" lang="en-US" altLang="zh-CN" dirty="0"/>
          </a:p>
          <a:p>
            <a:r>
              <a:rPr kumimoji="0" lang="zh-CN" altLang="en-US" dirty="0"/>
              <a:t>基于有限域上的离散对数问题：</a:t>
            </a:r>
            <a:endParaRPr kumimoji="0" lang="en-US" altLang="zh-CN" dirty="0"/>
          </a:p>
          <a:p>
            <a:pPr lvl="1"/>
            <a:r>
              <a:rPr kumimoji="0" lang="en-US" altLang="zh-CN" dirty="0" err="1"/>
              <a:t>Diffie</a:t>
            </a:r>
            <a:r>
              <a:rPr kumimoji="0" lang="en-US" altLang="zh-CN" dirty="0"/>
              <a:t>-Hellman</a:t>
            </a:r>
            <a:r>
              <a:rPr kumimoji="0" lang="zh-CN" altLang="en-US" dirty="0"/>
              <a:t>公钥交换体制、</a:t>
            </a:r>
            <a:r>
              <a:rPr kumimoji="0" lang="en-US" altLang="zh-CN" dirty="0" err="1"/>
              <a:t>ElGamal</a:t>
            </a:r>
            <a:r>
              <a:rPr kumimoji="0" lang="zh-CN" altLang="en-US" dirty="0"/>
              <a:t>密码</a:t>
            </a:r>
            <a:endParaRPr kumimoji="0" lang="en-US" altLang="zh-CN" dirty="0"/>
          </a:p>
          <a:p>
            <a:endParaRPr kumimoji="0" lang="en-US" altLang="zh-CN" dirty="0"/>
          </a:p>
          <a:p>
            <a:r>
              <a:rPr kumimoji="0" lang="zh-CN" altLang="en-US" dirty="0"/>
              <a:t>基于椭圆曲线上的离散对数问题：</a:t>
            </a:r>
            <a:endParaRPr kumimoji="0" lang="en-US" altLang="zh-CN" dirty="0"/>
          </a:p>
          <a:p>
            <a:pPr lvl="1"/>
            <a:r>
              <a:rPr kumimoji="0" lang="en-US" altLang="zh-CN" dirty="0" err="1"/>
              <a:t>Diffie</a:t>
            </a:r>
            <a:r>
              <a:rPr kumimoji="0" lang="en-US" altLang="zh-CN" dirty="0"/>
              <a:t>-Hellman</a:t>
            </a:r>
            <a:r>
              <a:rPr kumimoji="0" lang="zh-CN" altLang="en-US" dirty="0"/>
              <a:t>公钥交换体制、</a:t>
            </a:r>
            <a:r>
              <a:rPr kumimoji="0" lang="en-US" altLang="zh-CN" dirty="0" err="1"/>
              <a:t>ElGamal</a:t>
            </a:r>
            <a:r>
              <a:rPr kumimoji="0" lang="zh-CN" altLang="en-US" dirty="0"/>
              <a:t>密码。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其他公开密钥密码简介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78062"/>
            <a:ext cx="8928992" cy="5519290"/>
          </a:xfrm>
        </p:spPr>
        <p:txBody>
          <a:bodyPr/>
          <a:lstStyle/>
          <a:p>
            <a:r>
              <a:rPr lang="en-US" altLang="zh-CN" sz="2400" dirty="0"/>
              <a:t>Rabin</a:t>
            </a:r>
            <a:r>
              <a:rPr lang="zh-CN" altLang="en-US" sz="2400" dirty="0"/>
              <a:t>密码算法是</a:t>
            </a:r>
            <a:r>
              <a:rPr lang="en-US" altLang="zh-CN" sz="2400" dirty="0"/>
              <a:t>M. Rabin</a:t>
            </a:r>
            <a:r>
              <a:rPr lang="zh-CN" altLang="en-US" sz="2400" dirty="0"/>
              <a:t>设计的，是</a:t>
            </a:r>
            <a:r>
              <a:rPr lang="en-US" altLang="zh-CN" sz="2400" dirty="0"/>
              <a:t>RSA</a:t>
            </a:r>
            <a:r>
              <a:rPr lang="zh-CN" altLang="en-US" sz="2400" dirty="0"/>
              <a:t>密码算法的一种改进。</a:t>
            </a:r>
            <a:endParaRPr lang="en-US" altLang="zh-CN" sz="2400" dirty="0"/>
          </a:p>
          <a:p>
            <a:pPr lvl="1"/>
            <a:r>
              <a:rPr lang="en-US" altLang="zh-CN" dirty="0"/>
              <a:t>RSA</a:t>
            </a:r>
            <a:r>
              <a:rPr lang="zh-CN" altLang="en-US" dirty="0"/>
              <a:t>是基于</a:t>
            </a:r>
            <a:r>
              <a:rPr lang="zh-CN" altLang="en-US" dirty="0">
                <a:solidFill>
                  <a:srgbClr val="0000FF"/>
                </a:solidFill>
              </a:rPr>
              <a:t>大整数因子分解问题</a:t>
            </a:r>
            <a:r>
              <a:rPr lang="zh-CN" altLang="en-US" dirty="0"/>
              <a:t>，</a:t>
            </a:r>
            <a:r>
              <a:rPr lang="en-US" altLang="zh-CN" dirty="0"/>
              <a:t>Rabin</a:t>
            </a:r>
            <a:r>
              <a:rPr lang="zh-CN" altLang="en-US" dirty="0"/>
              <a:t>则是基于</a:t>
            </a:r>
            <a:r>
              <a:rPr lang="zh-CN" altLang="en-US" dirty="0">
                <a:solidFill>
                  <a:srgbClr val="0000FF"/>
                </a:solidFill>
              </a:rPr>
              <a:t>求合数的模平方根的难题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sz="2400" dirty="0"/>
          </a:p>
          <a:p>
            <a:r>
              <a:rPr lang="en-US" altLang="zh-CN" sz="2400" dirty="0" err="1"/>
              <a:t>Elgamal</a:t>
            </a:r>
            <a:r>
              <a:rPr lang="zh-CN" altLang="en-US" sz="2400" dirty="0"/>
              <a:t>算法是</a:t>
            </a:r>
            <a:r>
              <a:rPr lang="en-US" altLang="zh-CN" sz="2400" dirty="0" err="1"/>
              <a:t>Taher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Elgamal</a:t>
            </a:r>
            <a:r>
              <a:rPr lang="zh-CN" altLang="en-US" sz="2400" dirty="0"/>
              <a:t>发明的，既能用于数据加密，也能用于数字签名，其安全性依赖于</a:t>
            </a:r>
            <a:r>
              <a:rPr lang="zh-CN" altLang="en-US" sz="2400" dirty="0">
                <a:solidFill>
                  <a:srgbClr val="0000FF"/>
                </a:solidFill>
              </a:rPr>
              <a:t>计算有限域上离散对数</a:t>
            </a:r>
            <a:r>
              <a:rPr lang="zh-CN" altLang="en-US" sz="2400" dirty="0"/>
              <a:t>这一难题，其不足之处是它的</a:t>
            </a:r>
            <a:r>
              <a:rPr lang="zh-CN" altLang="en-US" sz="2400" dirty="0">
                <a:solidFill>
                  <a:srgbClr val="0000FF"/>
                </a:solidFill>
              </a:rPr>
              <a:t>密文成倍扩张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大整数分解算法的发展，计算机速度的提高和网络的发展，</a:t>
            </a:r>
            <a:r>
              <a:rPr lang="en-US" altLang="zh-CN" sz="2400" dirty="0"/>
              <a:t>RSA</a:t>
            </a:r>
            <a:r>
              <a:rPr lang="zh-CN" altLang="en-US" sz="2400" dirty="0"/>
              <a:t>的密钥长度需要不断增加。</a:t>
            </a:r>
            <a:endParaRPr lang="en-US" altLang="zh-CN" sz="2400" dirty="0"/>
          </a:p>
          <a:p>
            <a:pPr lvl="1"/>
            <a:r>
              <a:rPr lang="zh-CN" altLang="en-US" dirty="0"/>
              <a:t>但是，密钥长度的增加，导致了加密、解密的速度大为降低。</a:t>
            </a:r>
            <a:endParaRPr lang="en-US" altLang="zh-CN" dirty="0"/>
          </a:p>
          <a:p>
            <a:pPr lvl="1"/>
            <a:r>
              <a:rPr lang="zh-CN" altLang="en-US" dirty="0"/>
              <a:t>需要新的算法来代替</a:t>
            </a:r>
            <a:r>
              <a:rPr lang="en-US" altLang="zh-CN" dirty="0"/>
              <a:t>RSA</a:t>
            </a:r>
            <a:r>
              <a:rPr lang="zh-CN" altLang="en-US" dirty="0"/>
              <a:t>！</a:t>
            </a:r>
            <a:endParaRPr lang="en-US" altLang="zh-CN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193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pPr eaLnBrk="1" hangingPunct="1"/>
            <a:r>
              <a:rPr kumimoji="0" lang="zh-CN" altLang="en-US"/>
              <a:t>主要内容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250825" y="1052513"/>
            <a:ext cx="8642350" cy="5400675"/>
          </a:xfrm>
        </p:spPr>
        <p:txBody>
          <a:bodyPr/>
          <a:lstStyle/>
          <a:p>
            <a:pPr eaLnBrk="1">
              <a:buFont typeface="Arial" panose="020B0604020202020204" pitchFamily="34" charset="0"/>
              <a:buNone/>
            </a:pPr>
            <a:r>
              <a:rPr kumimoji="0" lang="en-US" altLang="zh-CN"/>
              <a:t>2.1   </a:t>
            </a:r>
            <a:r>
              <a:rPr kumimoji="0" lang="zh-CN" altLang="en-US"/>
              <a:t>密码学基础知识</a:t>
            </a:r>
            <a:r>
              <a:rPr kumimoji="0" lang="en-US" altLang="zh-CN"/>
              <a:t>	</a:t>
            </a:r>
            <a:endParaRPr kumimoji="0" lang="zh-CN" altLang="zh-CN"/>
          </a:p>
          <a:p>
            <a:pPr eaLnBrk="1">
              <a:buFont typeface="Arial" panose="020B0604020202020204" pitchFamily="34" charset="0"/>
              <a:buNone/>
            </a:pPr>
            <a:r>
              <a:rPr kumimoji="0" lang="en-US" altLang="zh-CN"/>
              <a:t>2.2   </a:t>
            </a:r>
            <a:r>
              <a:rPr kumimoji="0" lang="zh-CN" altLang="en-US"/>
              <a:t>古典替换密码</a:t>
            </a:r>
            <a:r>
              <a:rPr kumimoji="0" lang="en-US" altLang="zh-CN"/>
              <a:t>	</a:t>
            </a:r>
            <a:endParaRPr kumimoji="0" lang="zh-CN" altLang="zh-CN"/>
          </a:p>
          <a:p>
            <a:pPr eaLnBrk="1">
              <a:buFont typeface="Arial" panose="020B0604020202020204" pitchFamily="34" charset="0"/>
              <a:buNone/>
            </a:pPr>
            <a:r>
              <a:rPr kumimoji="0" lang="en-US" altLang="zh-CN"/>
              <a:t>2.3   </a:t>
            </a:r>
            <a:r>
              <a:rPr kumimoji="0" lang="zh-CN" altLang="en-US"/>
              <a:t>对称密钥密码</a:t>
            </a:r>
            <a:r>
              <a:rPr kumimoji="0" lang="en-US" altLang="zh-CN"/>
              <a:t>	</a:t>
            </a:r>
            <a:endParaRPr kumimoji="0" lang="zh-CN" altLang="zh-CN"/>
          </a:p>
          <a:p>
            <a:pPr eaLnBrk="1">
              <a:buFont typeface="Arial" panose="020B0604020202020204" pitchFamily="34" charset="0"/>
              <a:buNone/>
            </a:pPr>
            <a:r>
              <a:rPr kumimoji="0" lang="en-US" altLang="zh-CN">
                <a:solidFill>
                  <a:srgbClr val="C00000"/>
                </a:solidFill>
              </a:rPr>
              <a:t>2.4   </a:t>
            </a:r>
            <a:r>
              <a:rPr kumimoji="0" lang="zh-CN" altLang="en-US">
                <a:solidFill>
                  <a:srgbClr val="C00000"/>
                </a:solidFill>
              </a:rPr>
              <a:t>公开密钥密码</a:t>
            </a:r>
            <a:endParaRPr kumimoji="0" lang="en-US" altLang="zh-CN">
              <a:solidFill>
                <a:srgbClr val="C00000"/>
              </a:solidFill>
            </a:endParaRPr>
          </a:p>
          <a:p>
            <a:pPr eaLnBrk="1">
              <a:buFont typeface="Arial" panose="020B0604020202020204" pitchFamily="34" charset="0"/>
              <a:buNone/>
            </a:pPr>
            <a:r>
              <a:rPr kumimoji="0" lang="en-US" altLang="zh-CN"/>
              <a:t>2.5   </a:t>
            </a:r>
            <a:r>
              <a:rPr kumimoji="0" lang="zh-CN" altLang="en-US"/>
              <a:t>消息认证</a:t>
            </a:r>
            <a:endParaRPr kumimoji="0" lang="en-US" altLang="zh-CN"/>
          </a:p>
          <a:p>
            <a:pPr eaLnBrk="1">
              <a:buFont typeface="Arial" panose="020B0604020202020204" pitchFamily="34" charset="0"/>
              <a:buNone/>
            </a:pPr>
            <a:r>
              <a:rPr kumimoji="0" lang="en-US" altLang="zh-CN"/>
              <a:t>2.6   </a:t>
            </a:r>
            <a:r>
              <a:rPr kumimoji="0" lang="zh-CN" altLang="en-US"/>
              <a:t>密码学新进展</a:t>
            </a:r>
            <a:r>
              <a:rPr kumimoji="0" lang="en-US" altLang="zh-CN"/>
              <a:t>	</a:t>
            </a:r>
            <a:endParaRPr kumimoji="0" lang="zh-CN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其他公开密钥密码简介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1985</a:t>
            </a:r>
            <a:r>
              <a:rPr lang="zh-CN" altLang="en-US" sz="2400" dirty="0"/>
              <a:t>年，</a:t>
            </a:r>
            <a:r>
              <a:rPr lang="en-US" altLang="zh-CN" sz="2400" dirty="0" err="1"/>
              <a:t>Koblitz</a:t>
            </a:r>
            <a:r>
              <a:rPr lang="zh-CN" altLang="en-US" sz="2400" dirty="0"/>
              <a:t>和</a:t>
            </a:r>
            <a:r>
              <a:rPr lang="en-US" altLang="zh-CN" sz="2400" dirty="0"/>
              <a:t>Miller</a:t>
            </a:r>
            <a:r>
              <a:rPr lang="zh-CN" altLang="en-US" sz="2400" dirty="0"/>
              <a:t>分别独立提出将椭圆曲线用于密码算法，其根据是</a:t>
            </a:r>
            <a:r>
              <a:rPr lang="zh-CN" altLang="en-US" sz="2400" dirty="0">
                <a:solidFill>
                  <a:srgbClr val="0000FF"/>
                </a:solidFill>
              </a:rPr>
              <a:t>椭圆曲线上的离散对数问题</a:t>
            </a:r>
            <a:r>
              <a:rPr lang="zh-CN" altLang="en-US" sz="2400" dirty="0"/>
              <a:t>（</a:t>
            </a:r>
            <a:r>
              <a:rPr lang="en-US" altLang="zh-CN" sz="2400" dirty="0"/>
              <a:t>ECDLP</a:t>
            </a:r>
            <a:r>
              <a:rPr lang="zh-CN" altLang="en-US" sz="2400" dirty="0"/>
              <a:t>，</a:t>
            </a:r>
            <a:r>
              <a:rPr lang="en-US" altLang="zh-CN" sz="2400" dirty="0"/>
              <a:t>Elliptic  Curve Discrete Logarithm Problem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椭圆曲线密码体制（</a:t>
            </a:r>
            <a:r>
              <a:rPr lang="en-US" altLang="zh-CN" sz="2400" dirty="0"/>
              <a:t>ECC</a:t>
            </a:r>
            <a:r>
              <a:rPr lang="zh-CN" altLang="en-US" sz="2400" dirty="0"/>
              <a:t>，</a:t>
            </a:r>
            <a:r>
              <a:rPr lang="en-US" altLang="zh-CN" sz="2400" dirty="0"/>
              <a:t>Elliptic Curve Cryptosystems</a:t>
            </a:r>
            <a:r>
              <a:rPr lang="zh-CN" altLang="en-US" sz="2400" dirty="0"/>
              <a:t>）相比于</a:t>
            </a:r>
            <a:r>
              <a:rPr lang="en-US" altLang="zh-CN" sz="2400" dirty="0"/>
              <a:t>RSA</a:t>
            </a:r>
            <a:r>
              <a:rPr lang="zh-CN" altLang="en-US" sz="2400" dirty="0"/>
              <a:t>的优势：</a:t>
            </a:r>
            <a:endParaRPr lang="en-US" altLang="zh-CN" sz="2400" dirty="0"/>
          </a:p>
          <a:p>
            <a:pPr lvl="1"/>
            <a:r>
              <a:rPr lang="zh-CN" altLang="en-US" dirty="0"/>
              <a:t>相同的密钥长度，</a:t>
            </a:r>
            <a:r>
              <a:rPr lang="en-US" altLang="zh-CN" dirty="0"/>
              <a:t>ECC</a:t>
            </a:r>
            <a:r>
              <a:rPr lang="zh-CN" altLang="en-US" dirty="0"/>
              <a:t>抗攻击性比</a:t>
            </a:r>
            <a:r>
              <a:rPr lang="en-US" altLang="zh-CN" dirty="0"/>
              <a:t>RSA</a:t>
            </a:r>
            <a:r>
              <a:rPr lang="zh-CN" altLang="en-US" dirty="0"/>
              <a:t>强很多倍。</a:t>
            </a:r>
            <a:endParaRPr lang="en-US" altLang="zh-CN" dirty="0"/>
          </a:p>
          <a:p>
            <a:pPr lvl="1"/>
            <a:r>
              <a:rPr lang="zh-CN" altLang="en-US" dirty="0"/>
              <a:t>计算量小，处理速度快。</a:t>
            </a:r>
            <a:endParaRPr lang="en-US" altLang="zh-CN" dirty="0"/>
          </a:p>
          <a:p>
            <a:pPr lvl="1"/>
            <a:r>
              <a:rPr lang="zh-CN" altLang="en-US" dirty="0"/>
              <a:t>存储空间小。</a:t>
            </a:r>
            <a:r>
              <a:rPr lang="en-US" altLang="zh-CN" dirty="0"/>
              <a:t>ECC</a:t>
            </a:r>
            <a:r>
              <a:rPr lang="zh-CN" altLang="en-US" dirty="0"/>
              <a:t>的密钥尺寸和系统参数比</a:t>
            </a:r>
            <a:r>
              <a:rPr lang="en-US" altLang="zh-CN" dirty="0"/>
              <a:t>RSA</a:t>
            </a:r>
            <a:r>
              <a:rPr lang="zh-CN" altLang="en-US" dirty="0"/>
              <a:t>要小得多。</a:t>
            </a:r>
            <a:endParaRPr lang="en-US" altLang="zh-CN" dirty="0"/>
          </a:p>
          <a:p>
            <a:pPr lvl="1"/>
            <a:r>
              <a:rPr lang="zh-CN" altLang="en-US" dirty="0"/>
              <a:t>带宽要求低。对于短消息加密，</a:t>
            </a:r>
            <a:r>
              <a:rPr lang="en-US" altLang="zh-CN" dirty="0"/>
              <a:t>ECC</a:t>
            </a:r>
            <a:r>
              <a:rPr lang="zh-CN" altLang="en-US" dirty="0"/>
              <a:t>带宽要求比</a:t>
            </a:r>
            <a:r>
              <a:rPr lang="en-US" altLang="zh-CN" dirty="0"/>
              <a:t>RSA</a:t>
            </a:r>
            <a:r>
              <a:rPr lang="zh-CN" altLang="en-US" dirty="0"/>
              <a:t>低得多。带宽要求低使得</a:t>
            </a:r>
            <a:r>
              <a:rPr lang="en-US" altLang="zh-CN" dirty="0"/>
              <a:t>ECC</a:t>
            </a:r>
            <a:r>
              <a:rPr lang="zh-CN" altLang="en-US" dirty="0"/>
              <a:t>在无线网络领域具有广泛的应用前景。</a:t>
            </a:r>
            <a:endParaRPr lang="en-US" altLang="zh-CN" dirty="0"/>
          </a:p>
          <a:p>
            <a:endParaRPr lang="en-US" altLang="zh-CN" sz="2400" dirty="0"/>
          </a:p>
          <a:p>
            <a:r>
              <a:rPr lang="en-US" altLang="zh-CN" sz="2400" dirty="0"/>
              <a:t>ECC</a:t>
            </a:r>
            <a:r>
              <a:rPr lang="zh-CN" altLang="en-US" sz="2400" dirty="0"/>
              <a:t>是新一代安全电子交易</a:t>
            </a:r>
            <a:r>
              <a:rPr lang="en-US" altLang="zh-CN" sz="2400" dirty="0"/>
              <a:t>(SET)</a:t>
            </a:r>
            <a:r>
              <a:rPr lang="zh-CN" altLang="en-US" sz="2400" dirty="0"/>
              <a:t>协议中缺省的公钥密码算法。</a:t>
            </a:r>
          </a:p>
        </p:txBody>
      </p:sp>
    </p:spTree>
    <p:extLst>
      <p:ext uri="{BB962C8B-B14F-4D97-AF65-F5344CB8AC3E}">
        <p14:creationId xmlns:p14="http://schemas.microsoft.com/office/powerpoint/2010/main" val="134372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补充内容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不经意传输协议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百万富翁问题</a:t>
            </a:r>
          </a:p>
        </p:txBody>
      </p:sp>
    </p:spTree>
    <p:extLst>
      <p:ext uri="{BB962C8B-B14F-4D97-AF65-F5344CB8AC3E}">
        <p14:creationId xmlns:p14="http://schemas.microsoft.com/office/powerpoint/2010/main" val="1680108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不经意传输协议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例如，</a:t>
            </a:r>
            <a:r>
              <a:rPr lang="en-US" altLang="zh-CN" dirty="0"/>
              <a:t>Alice</a:t>
            </a:r>
            <a:r>
              <a:rPr lang="zh-CN" altLang="en-US" dirty="0"/>
              <a:t>是机密的出售者，</a:t>
            </a:r>
            <a:r>
              <a:rPr lang="en-US" altLang="zh-CN" dirty="0"/>
              <a:t>Alice</a:t>
            </a:r>
            <a:r>
              <a:rPr lang="zh-CN" altLang="en-US" dirty="0"/>
              <a:t>列举了很多问题，意欲出售各个问题的答案；</a:t>
            </a:r>
            <a:r>
              <a:rPr lang="en-US" altLang="zh-CN" dirty="0"/>
              <a:t>Bob</a:t>
            </a:r>
            <a:r>
              <a:rPr lang="zh-CN" altLang="en-US" dirty="0"/>
              <a:t>想买其中一个问题的答案，但又不想让</a:t>
            </a:r>
            <a:r>
              <a:rPr lang="en-US" altLang="zh-CN" dirty="0"/>
              <a:t>Alice</a:t>
            </a:r>
            <a:r>
              <a:rPr lang="zh-CN" altLang="en-US" dirty="0"/>
              <a:t>知道自己买的是哪个问题的答案。</a:t>
            </a:r>
          </a:p>
          <a:p>
            <a:pPr algn="just"/>
            <a:endParaRPr lang="en-US" altLang="zh-CN" dirty="0"/>
          </a:p>
          <a:p>
            <a:pPr algn="just"/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选一不经意传输协议</a:t>
            </a:r>
            <a:endParaRPr lang="en-US" altLang="zh-CN" dirty="0">
              <a:solidFill>
                <a:srgbClr val="C00000"/>
              </a:solidFill>
            </a:endParaRPr>
          </a:p>
          <a:p>
            <a:pPr lvl="1" algn="just"/>
            <a:r>
              <a:rPr lang="en-US" altLang="zh-CN" dirty="0"/>
              <a:t>1985</a:t>
            </a:r>
            <a:r>
              <a:rPr lang="zh-CN" altLang="en-US" dirty="0"/>
              <a:t>年，</a:t>
            </a:r>
            <a:r>
              <a:rPr lang="en-US" altLang="zh-CN" dirty="0"/>
              <a:t>Shimon Even, </a:t>
            </a:r>
            <a:r>
              <a:rPr lang="en-US" altLang="zh-CN" dirty="0" err="1"/>
              <a:t>Oded</a:t>
            </a:r>
            <a:r>
              <a:rPr lang="en-US" altLang="zh-CN" dirty="0"/>
              <a:t> </a:t>
            </a:r>
            <a:r>
              <a:rPr lang="en-US" altLang="zh-CN" dirty="0" err="1"/>
              <a:t>Goldreich</a:t>
            </a:r>
            <a:r>
              <a:rPr lang="zh-CN" altLang="en-US" dirty="0"/>
              <a:t>和</a:t>
            </a:r>
            <a:r>
              <a:rPr lang="en-US" altLang="zh-CN" dirty="0"/>
              <a:t>Abraham Lempel </a:t>
            </a:r>
            <a:r>
              <a:rPr lang="zh-CN" altLang="en-US" dirty="0"/>
              <a:t>提出。</a:t>
            </a:r>
            <a:endParaRPr lang="en-US" altLang="zh-CN" dirty="0"/>
          </a:p>
          <a:p>
            <a:pPr lvl="1" algn="just"/>
            <a:r>
              <a:rPr lang="zh-CN" altLang="en-US" dirty="0">
                <a:solidFill>
                  <a:srgbClr val="FF00FF"/>
                </a:solidFill>
              </a:rPr>
              <a:t>模型：</a:t>
            </a:r>
            <a:r>
              <a:rPr lang="en-US" altLang="zh-CN" dirty="0"/>
              <a:t>Alice</a:t>
            </a:r>
            <a:r>
              <a:rPr lang="zh-CN" altLang="en-US" dirty="0"/>
              <a:t>有两条信息（</a:t>
            </a:r>
            <a:r>
              <a:rPr lang="en-US" altLang="zh-CN" dirty="0"/>
              <a:t>m1</a:t>
            </a:r>
            <a:r>
              <a:rPr lang="zh-CN" altLang="en-US" dirty="0"/>
              <a:t>、</a:t>
            </a:r>
            <a:r>
              <a:rPr lang="en-US" altLang="zh-CN" dirty="0"/>
              <a:t>m2</a:t>
            </a:r>
            <a:r>
              <a:rPr lang="zh-CN" altLang="en-US" dirty="0"/>
              <a:t>），</a:t>
            </a:r>
            <a:r>
              <a:rPr lang="en-US" altLang="zh-CN" dirty="0"/>
              <a:t>Bob</a:t>
            </a:r>
            <a:r>
              <a:rPr lang="zh-CN" altLang="en-US" dirty="0"/>
              <a:t>提供一个输入，并根据输入获得其中一个信息。在协议结束后，</a:t>
            </a:r>
            <a:r>
              <a:rPr lang="en-US" altLang="zh-CN" dirty="0"/>
              <a:t>Bob</a:t>
            </a:r>
            <a:r>
              <a:rPr lang="zh-CN" altLang="en-US" dirty="0"/>
              <a:t>得到了自己想要的那条信息（</a:t>
            </a:r>
            <a:r>
              <a:rPr lang="en-US" altLang="zh-CN" dirty="0"/>
              <a:t>m1</a:t>
            </a:r>
            <a:r>
              <a:rPr lang="zh-CN" altLang="en-US" dirty="0"/>
              <a:t>或者</a:t>
            </a:r>
            <a:r>
              <a:rPr lang="en-US" altLang="zh-CN" dirty="0"/>
              <a:t>m2</a:t>
            </a:r>
            <a:r>
              <a:rPr lang="zh-CN" altLang="en-US" dirty="0"/>
              <a:t>），而</a:t>
            </a:r>
            <a:r>
              <a:rPr lang="en-US" altLang="zh-CN" dirty="0"/>
              <a:t>Alice</a:t>
            </a:r>
            <a:r>
              <a:rPr lang="zh-CN" altLang="en-US" dirty="0"/>
              <a:t>并不知道</a:t>
            </a:r>
            <a:r>
              <a:rPr lang="en-US" altLang="zh-CN" dirty="0"/>
              <a:t>Bob</a:t>
            </a:r>
            <a:r>
              <a:rPr lang="zh-CN" altLang="en-US" dirty="0"/>
              <a:t>最终得到的是哪条。</a:t>
            </a:r>
          </a:p>
          <a:p>
            <a:pPr algn="just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371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选一不经意传输协议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假定：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Alice</a:t>
                </a:r>
                <a:r>
                  <a:rPr lang="zh-CN" altLang="en-US" dirty="0"/>
                  <a:t>有两对公开密钥密码，</a:t>
                </a:r>
                <a:r>
                  <a:rPr lang="en-US" altLang="zh-CN" dirty="0"/>
                  <a:t>PK1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SK1</a:t>
                </a:r>
                <a:r>
                  <a:rPr lang="zh-CN" altLang="en-US" dirty="0"/>
                  <a:t>，以及</a:t>
                </a:r>
                <a:r>
                  <a:rPr lang="en-US" altLang="zh-CN" dirty="0"/>
                  <a:t>PK2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SK2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Bob</a:t>
                </a:r>
                <a:r>
                  <a:rPr lang="zh-CN" altLang="en-US" dirty="0"/>
                  <a:t>想得到秘密</a:t>
                </a:r>
                <a:r>
                  <a:rPr lang="en-US" altLang="zh-CN" dirty="0"/>
                  <a:t>m1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Bob</a:t>
                </a:r>
                <a:r>
                  <a:rPr lang="zh-CN" altLang="en-US" dirty="0"/>
                  <a:t>产生一个随机数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，用</a:t>
                </a:r>
                <a:r>
                  <a:rPr lang="en-US" altLang="zh-CN" dirty="0"/>
                  <a:t>PK1</a:t>
                </a:r>
                <a:r>
                  <a:rPr lang="zh-CN" altLang="en-US" dirty="0"/>
                  <a:t>加密，得到密文</a:t>
                </a:r>
                <a:r>
                  <a:rPr lang="en-US" altLang="zh-CN" dirty="0"/>
                  <a:t>c, </a:t>
                </a:r>
                <a:r>
                  <a:rPr lang="zh-CN" altLang="en-US" dirty="0"/>
                  <a:t>发给</a:t>
                </a:r>
                <a:r>
                  <a:rPr lang="en-US" altLang="zh-CN" dirty="0"/>
                  <a:t>Alice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Alice</a:t>
                </a:r>
                <a:r>
                  <a:rPr lang="zh-CN" altLang="en-US" dirty="0"/>
                  <a:t>用</a:t>
                </a:r>
                <a:r>
                  <a:rPr lang="en-US" altLang="zh-CN" dirty="0"/>
                  <a:t>SK1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SK2</a:t>
                </a:r>
                <a:r>
                  <a:rPr lang="zh-CN" altLang="en-US" dirty="0"/>
                  <a:t>分别解密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，得到</a:t>
                </a:r>
                <a:r>
                  <a:rPr lang="en-US" altLang="zh-CN" dirty="0"/>
                  <a:t>x1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x2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914400" lvl="1" indent="-514350"/>
                <a:r>
                  <a:rPr lang="zh-CN" altLang="en-US" dirty="0"/>
                  <a:t>其中，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x1</a:t>
                </a:r>
                <a:r>
                  <a:rPr lang="zh-CN" altLang="en-US" dirty="0"/>
                  <a:t>相等，</a:t>
                </a:r>
                <a:r>
                  <a:rPr lang="en-US" altLang="zh-CN" dirty="0"/>
                  <a:t>x2</a:t>
                </a:r>
                <a:r>
                  <a:rPr lang="zh-CN" altLang="en-US" dirty="0"/>
                  <a:t>是无意义的随机数。</a:t>
                </a: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Alice</a:t>
                </a:r>
                <a:r>
                  <a:rPr lang="zh-CN" altLang="en-US" dirty="0"/>
                  <a:t>将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发给</m:t>
                    </m:r>
                  </m:oMath>
                </a14:m>
                <a:r>
                  <a:rPr lang="en-US" altLang="zh-CN" dirty="0"/>
                  <a:t>Bob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Bob</a:t>
                </a:r>
                <a:r>
                  <a:rPr lang="zh-CN" altLang="en-US" dirty="0"/>
                  <a:t>通过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lang="en-US" altLang="zh-CN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得到</a:t>
                </a:r>
                <a:r>
                  <a:rPr lang="en-US" altLang="zh-CN" dirty="0"/>
                  <a:t>m1</a:t>
                </a:r>
                <a:r>
                  <a:rPr lang="zh-CN" altLang="en-US" dirty="0"/>
                  <a:t>，另一个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lang="en-US" altLang="zh-CN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是随机数。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34" t="-1701" b="-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6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百万富翁问题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假设现有两个百万富翁</a:t>
            </a:r>
            <a:r>
              <a:rPr lang="en-US" altLang="zh-CN" dirty="0"/>
              <a:t>Alice</a:t>
            </a:r>
            <a:r>
              <a:rPr lang="zh-CN" altLang="en-US" dirty="0"/>
              <a:t>和</a:t>
            </a:r>
            <a:r>
              <a:rPr lang="en-US" altLang="zh-CN" dirty="0"/>
              <a:t>Bob</a:t>
            </a:r>
            <a:r>
              <a:rPr lang="zh-CN" altLang="en-US" dirty="0"/>
              <a:t>，他们各有钱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。他们想知道谁的钱多，但是又不想把各自的钱的具体数量告诉对方，怎么样才能比大小呢？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FF"/>
                </a:solidFill>
              </a:rPr>
              <a:t>考虑简化的问题：</a:t>
            </a:r>
            <a:r>
              <a:rPr lang="zh-CN" altLang="en-US" dirty="0"/>
              <a:t>假如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</a:t>
            </a:r>
            <a:r>
              <a:rPr lang="zh-CN" altLang="en-US" dirty="0"/>
              <a:t>之间的数。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5191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百万富翁问题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78062"/>
            <a:ext cx="8928992" cy="566330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首先</a:t>
            </a:r>
            <a:r>
              <a:rPr lang="en-US" altLang="zh-CN" sz="2400" dirty="0"/>
              <a:t>Bob</a:t>
            </a:r>
            <a:r>
              <a:rPr lang="zh-CN" altLang="en-US" sz="2400" dirty="0"/>
              <a:t>挑选一个非常大的整数</a:t>
            </a:r>
            <a:r>
              <a:rPr lang="en-US" altLang="zh-CN" sz="2400" dirty="0"/>
              <a:t>x</a:t>
            </a:r>
            <a:r>
              <a:rPr lang="zh-CN" altLang="en-US" sz="2400" dirty="0"/>
              <a:t>，然后用</a:t>
            </a:r>
            <a:r>
              <a:rPr lang="en-US" altLang="zh-CN" sz="2400" dirty="0"/>
              <a:t>Alice</a:t>
            </a:r>
            <a:r>
              <a:rPr lang="zh-CN" altLang="en-US" sz="2400" dirty="0"/>
              <a:t>的公钥加密，得到 </a:t>
            </a:r>
            <a:r>
              <a:rPr lang="en-US" altLang="zh-CN" sz="2400" dirty="0"/>
              <a:t>k=</a:t>
            </a:r>
            <a:r>
              <a:rPr lang="en-US" altLang="zh-CN" sz="2400" dirty="0" err="1"/>
              <a:t>Enc</a:t>
            </a:r>
            <a:r>
              <a:rPr lang="zh-CN" altLang="en-US" sz="2400" dirty="0"/>
              <a:t>（</a:t>
            </a:r>
            <a:r>
              <a:rPr lang="en-US" altLang="zh-CN" sz="2400" dirty="0"/>
              <a:t>x</a:t>
            </a:r>
            <a:r>
              <a:rPr lang="zh-CN" altLang="en-US" sz="2400" dirty="0"/>
              <a:t>），然后把</a:t>
            </a:r>
            <a:r>
              <a:rPr lang="en-US" altLang="zh-CN" sz="2400" dirty="0"/>
              <a:t>k-b+1</a:t>
            </a:r>
            <a:r>
              <a:rPr lang="zh-CN" altLang="en-US" sz="2400" dirty="0"/>
              <a:t>发给</a:t>
            </a:r>
            <a:r>
              <a:rPr lang="en-US" altLang="zh-CN" sz="2400" dirty="0"/>
              <a:t>Alice</a:t>
            </a:r>
            <a:r>
              <a:rPr lang="zh-CN" altLang="en-US" sz="2400" dirty="0"/>
              <a:t>。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Alice</a:t>
            </a:r>
            <a:r>
              <a:rPr lang="zh-CN" altLang="en-US" sz="2400" dirty="0"/>
              <a:t>计算以下这些数：</a:t>
            </a:r>
          </a:p>
          <a:p>
            <a:pPr marL="400050" lvl="1" indent="0" algn="ctr">
              <a:buNone/>
            </a:pPr>
            <a:r>
              <a:rPr lang="en-US" altLang="zh-CN" dirty="0"/>
              <a:t>Dec{k-b+1, k-b+2, … , </a:t>
            </a:r>
            <a:r>
              <a:rPr lang="en-US" altLang="zh-CN" dirty="0" err="1"/>
              <a:t>k-b+b</a:t>
            </a:r>
            <a:r>
              <a:rPr lang="en-US" altLang="zh-CN" dirty="0"/>
              <a:t>, …, k-b+10}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然后，除以一个素数</a:t>
            </a:r>
            <a:r>
              <a:rPr lang="en-US" altLang="zh-CN" sz="2400" dirty="0"/>
              <a:t>p</a:t>
            </a:r>
            <a:r>
              <a:rPr lang="zh-CN" altLang="en-US" sz="2400" dirty="0"/>
              <a:t>取余得到：</a:t>
            </a:r>
          </a:p>
          <a:p>
            <a:pPr marL="400050" lvl="1" indent="0" algn="ctr">
              <a:buNone/>
            </a:pPr>
            <a:r>
              <a:rPr lang="en-US" altLang="zh-CN" dirty="0"/>
              <a:t>z1 = Dec{k-b+1}(mod p), z2, z3, .... z10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因为</a:t>
            </a:r>
            <a:r>
              <a:rPr lang="en-US" altLang="zh-CN" sz="2400" dirty="0"/>
              <a:t>Alice</a:t>
            </a:r>
            <a:r>
              <a:rPr lang="zh-CN" altLang="en-US" sz="2400" dirty="0"/>
              <a:t>的钱是</a:t>
            </a:r>
            <a:r>
              <a:rPr lang="en-US" altLang="zh-CN" sz="2400" dirty="0"/>
              <a:t>a</a:t>
            </a:r>
            <a:r>
              <a:rPr lang="zh-CN" altLang="en-US" sz="2400" dirty="0"/>
              <a:t>，将下列数字发给</a:t>
            </a:r>
            <a:r>
              <a:rPr lang="en-US" altLang="zh-CN" sz="2400" dirty="0"/>
              <a:t>Bob</a:t>
            </a:r>
            <a:r>
              <a:rPr lang="zh-CN" altLang="en-US" sz="2400" dirty="0"/>
              <a:t>：</a:t>
            </a:r>
          </a:p>
          <a:p>
            <a:pPr marL="400050" lvl="1" indent="0" algn="ctr">
              <a:buNone/>
            </a:pPr>
            <a:r>
              <a:rPr lang="en-US" altLang="zh-CN" dirty="0"/>
              <a:t>z1, z2, z3, ... </a:t>
            </a:r>
            <a:r>
              <a:rPr lang="en-US" altLang="zh-CN" dirty="0" err="1"/>
              <a:t>Za</a:t>
            </a:r>
            <a:r>
              <a:rPr lang="en-US" altLang="zh-CN" dirty="0"/>
              <a:t>, Z(a+1) = Z(a+1)+1, …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Bob</a:t>
            </a:r>
            <a:r>
              <a:rPr lang="zh-CN" altLang="en-US" sz="2400" dirty="0"/>
              <a:t>观察第</a:t>
            </a:r>
            <a:r>
              <a:rPr lang="en-US" altLang="zh-CN" sz="2400" dirty="0"/>
              <a:t>b</a:t>
            </a:r>
            <a:r>
              <a:rPr lang="zh-CN" altLang="en-US" sz="2400" dirty="0"/>
              <a:t>个数字。如果第</a:t>
            </a:r>
            <a:r>
              <a:rPr lang="en-US" altLang="zh-CN" sz="2400" dirty="0"/>
              <a:t>b</a:t>
            </a:r>
            <a:r>
              <a:rPr lang="zh-CN" altLang="en-US" sz="2400" dirty="0"/>
              <a:t>个数字等于</a:t>
            </a:r>
            <a:r>
              <a:rPr lang="en-US" altLang="zh-CN" sz="2400" dirty="0"/>
              <a:t>x</a:t>
            </a:r>
            <a:r>
              <a:rPr lang="zh-CN" altLang="en-US" sz="2400" dirty="0"/>
              <a:t>（</a:t>
            </a:r>
            <a:r>
              <a:rPr lang="en-US" altLang="zh-CN" sz="2400" dirty="0"/>
              <a:t>mod p</a:t>
            </a:r>
            <a:r>
              <a:rPr lang="zh-CN" altLang="en-US" sz="2400" dirty="0"/>
              <a:t>）就说明</a:t>
            </a:r>
            <a:r>
              <a:rPr lang="en-US" altLang="zh-CN" sz="2400" dirty="0"/>
              <a:t>a&gt;=b</a:t>
            </a:r>
            <a:r>
              <a:rPr lang="zh-CN" altLang="en-US" sz="2400" dirty="0"/>
              <a:t>，否则说明</a:t>
            </a:r>
            <a:r>
              <a:rPr lang="en-US" altLang="zh-CN" sz="2400" dirty="0"/>
              <a:t>a&lt;b</a:t>
            </a:r>
            <a:r>
              <a:rPr lang="zh-CN" altLang="en-US" sz="2400" dirty="0"/>
              <a:t>；然后，</a:t>
            </a:r>
            <a:r>
              <a:rPr lang="en-US" altLang="zh-CN" sz="2400" dirty="0"/>
              <a:t>bob</a:t>
            </a:r>
            <a:r>
              <a:rPr lang="zh-CN" altLang="en-US" sz="2400" dirty="0"/>
              <a:t>把结果返给</a:t>
            </a:r>
            <a:r>
              <a:rPr lang="en-US" altLang="zh-CN" sz="2400" dirty="0"/>
              <a:t>Alice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7927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928100" cy="976312"/>
          </a:xfrm>
        </p:spPr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107950" y="1077913"/>
            <a:ext cx="8928100" cy="537527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</a:rPr>
              <a:t>课后阅读：欧拉定理相关材料，理解欧拉定理的证明过程。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defRPr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dirty="0"/>
              <a:t>习题</a:t>
            </a:r>
            <a:r>
              <a:rPr lang="en-US" altLang="zh-CN" dirty="0"/>
              <a:t>3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）。</a:t>
            </a:r>
            <a:r>
              <a:rPr lang="en-US" altLang="zh-CN" dirty="0"/>
              <a:t>Alice</a:t>
            </a:r>
            <a:r>
              <a:rPr lang="zh-CN" altLang="en-US" dirty="0"/>
              <a:t>和</a:t>
            </a:r>
            <a:r>
              <a:rPr lang="en-US" altLang="zh-CN" dirty="0"/>
              <a:t>Bob</a:t>
            </a:r>
            <a:r>
              <a:rPr lang="zh-CN" altLang="en-US" dirty="0"/>
              <a:t>使用</a:t>
            </a:r>
            <a:r>
              <a:rPr lang="en-US" altLang="zh-CN" dirty="0" err="1"/>
              <a:t>Diffie_Hellman</a:t>
            </a:r>
            <a:r>
              <a:rPr lang="zh-CN" altLang="en-US" dirty="0"/>
              <a:t>协议协商共享密钥，得知使用的素数</a:t>
            </a:r>
            <a:r>
              <a:rPr lang="en-US" altLang="zh-CN" dirty="0"/>
              <a:t>q=13</a:t>
            </a:r>
            <a:r>
              <a:rPr lang="zh-CN" altLang="en-US" dirty="0"/>
              <a:t>，原根</a:t>
            </a:r>
            <a:r>
              <a:rPr lang="en-US" altLang="zh-CN" dirty="0"/>
              <a:t>a=2</a:t>
            </a:r>
            <a:r>
              <a:rPr lang="zh-CN" altLang="en-US" dirty="0"/>
              <a:t>。如果</a:t>
            </a:r>
            <a:r>
              <a:rPr lang="en-US" altLang="zh-CN" dirty="0"/>
              <a:t>Alice</a:t>
            </a:r>
            <a:r>
              <a:rPr lang="zh-CN" altLang="en-US" dirty="0"/>
              <a:t>传递给</a:t>
            </a:r>
            <a:r>
              <a:rPr lang="en-US" altLang="zh-CN" dirty="0"/>
              <a:t>Bob YA=12</a:t>
            </a:r>
            <a:r>
              <a:rPr lang="zh-CN" altLang="en-US" dirty="0"/>
              <a:t>，则</a:t>
            </a:r>
            <a:r>
              <a:rPr lang="en-US" altLang="zh-CN" dirty="0"/>
              <a:t>Alice</a:t>
            </a:r>
            <a:r>
              <a:rPr lang="zh-CN" altLang="en-US" dirty="0"/>
              <a:t>的随机数</a:t>
            </a:r>
            <a:r>
              <a:rPr lang="en-US" altLang="zh-CN" dirty="0"/>
              <a:t>XA</a:t>
            </a:r>
            <a:r>
              <a:rPr lang="zh-CN" altLang="en-US" dirty="0"/>
              <a:t>是多少？如果</a:t>
            </a:r>
            <a:r>
              <a:rPr lang="en-US" altLang="zh-CN" dirty="0"/>
              <a:t>Bob</a:t>
            </a:r>
            <a:r>
              <a:rPr lang="zh-CN" altLang="en-US" dirty="0"/>
              <a:t>传递</a:t>
            </a:r>
            <a:r>
              <a:rPr lang="en-US" altLang="zh-CN"/>
              <a:t>Alice YB=6</a:t>
            </a:r>
            <a:r>
              <a:rPr lang="zh-CN" altLang="en-US" dirty="0"/>
              <a:t>，则共享的密钥</a:t>
            </a:r>
            <a:r>
              <a:rPr lang="en-US" altLang="zh-CN" dirty="0"/>
              <a:t>K</a:t>
            </a:r>
            <a:r>
              <a:rPr lang="zh-CN" altLang="en-US" dirty="0"/>
              <a:t>是多少？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dirty="0"/>
              <a:t>习题</a:t>
            </a:r>
            <a:r>
              <a:rPr lang="en-US" altLang="zh-CN" dirty="0"/>
              <a:t>3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）。如果攻击者截获了</a:t>
            </a:r>
            <a:r>
              <a:rPr lang="en-US" altLang="zh-CN" dirty="0"/>
              <a:t>Alice</a:t>
            </a:r>
            <a:r>
              <a:rPr lang="zh-CN" altLang="en-US" dirty="0"/>
              <a:t>发给</a:t>
            </a:r>
            <a:r>
              <a:rPr lang="en-US" altLang="zh-CN" dirty="0"/>
              <a:t>Bob</a:t>
            </a:r>
            <a:r>
              <a:rPr lang="zh-CN" altLang="en-US" dirty="0"/>
              <a:t>的消息</a:t>
            </a:r>
            <a:r>
              <a:rPr lang="en-US" altLang="zh-CN" dirty="0"/>
              <a:t>C</a:t>
            </a:r>
            <a:r>
              <a:rPr lang="zh-CN" altLang="en-US" dirty="0"/>
              <a:t>为</a:t>
            </a:r>
            <a:r>
              <a:rPr lang="en-US" altLang="zh-CN" dirty="0"/>
              <a:t>10</a:t>
            </a:r>
            <a:r>
              <a:rPr lang="zh-CN" altLang="en-US" dirty="0"/>
              <a:t>，并得知加密密码是</a:t>
            </a:r>
            <a:r>
              <a:rPr lang="en-US" altLang="zh-CN" dirty="0"/>
              <a:t>RSA</a:t>
            </a:r>
            <a:r>
              <a:rPr lang="zh-CN" altLang="en-US" dirty="0"/>
              <a:t>（公钥：</a:t>
            </a:r>
            <a:r>
              <a:rPr lang="en-US" altLang="zh-CN" dirty="0"/>
              <a:t>e=5</a:t>
            </a:r>
            <a:r>
              <a:rPr lang="zh-CN" altLang="en-US" dirty="0"/>
              <a:t>，</a:t>
            </a:r>
            <a:r>
              <a:rPr lang="en-US" altLang="zh-CN" dirty="0"/>
              <a:t>n=35</a:t>
            </a:r>
            <a:r>
              <a:rPr lang="zh-CN" altLang="en-US" dirty="0"/>
              <a:t>），那么明文</a:t>
            </a:r>
            <a:r>
              <a:rPr lang="en-US" altLang="zh-CN" dirty="0"/>
              <a:t>M</a:t>
            </a:r>
            <a:r>
              <a:rPr lang="zh-CN" altLang="en-US" dirty="0"/>
              <a:t>是什么？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928100" cy="976312"/>
          </a:xfrm>
        </p:spPr>
        <p:txBody>
          <a:bodyPr/>
          <a:lstStyle/>
          <a:p>
            <a:r>
              <a:rPr lang="zh-CN" altLang="en-US"/>
              <a:t>公开密钥密码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1044575"/>
            <a:ext cx="8928100" cy="5759450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公开密钥密码体制是现代密码学最重要的发明，也可以说是密码学发展史上最伟大的革命。</a:t>
            </a: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两大特点：</a:t>
            </a:r>
            <a:endParaRPr lang="en-US" altLang="zh-CN" sz="2400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与之前的所有密码不同，其算法不是基于</a:t>
            </a:r>
            <a:r>
              <a:rPr lang="zh-CN" altLang="en-US" dirty="0">
                <a:solidFill>
                  <a:srgbClr val="FF0000"/>
                </a:solidFill>
              </a:rPr>
              <a:t>代替和置换</a:t>
            </a:r>
            <a:r>
              <a:rPr lang="zh-CN" altLang="en-US" dirty="0"/>
              <a:t>，二是基于</a:t>
            </a:r>
            <a:r>
              <a:rPr lang="zh-CN" altLang="en-US" dirty="0">
                <a:solidFill>
                  <a:srgbClr val="FF0000"/>
                </a:solidFill>
              </a:rPr>
              <a:t>数学函数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与使用</a:t>
            </a:r>
            <a:r>
              <a:rPr lang="zh-CN" altLang="en-US" dirty="0">
                <a:solidFill>
                  <a:srgbClr val="FF0000"/>
                </a:solidFill>
              </a:rPr>
              <a:t>一个密钥</a:t>
            </a:r>
            <a:r>
              <a:rPr lang="zh-CN" altLang="en-US" dirty="0"/>
              <a:t>的传统的对称密钥密码不同，公开密钥密码是非对称的，使用</a:t>
            </a:r>
            <a:r>
              <a:rPr lang="zh-CN" altLang="en-US" dirty="0">
                <a:solidFill>
                  <a:srgbClr val="FF0000"/>
                </a:solidFill>
              </a:rPr>
              <a:t>两个独立的密钥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  <a:defRPr/>
            </a:pPr>
            <a:endParaRPr lang="en-US" altLang="zh-CN" dirty="0"/>
          </a:p>
          <a:p>
            <a:pPr marL="514350" indent="-457200">
              <a:defRPr/>
            </a:pPr>
            <a:r>
              <a:rPr lang="zh-CN" altLang="en-US" sz="2400" dirty="0"/>
              <a:t>一般认为，密码学就是保护信息传递的</a:t>
            </a:r>
            <a:r>
              <a:rPr lang="zh-CN" altLang="en-US" sz="2400" dirty="0">
                <a:solidFill>
                  <a:srgbClr val="0000FF"/>
                </a:solidFill>
              </a:rPr>
              <a:t>机密性</a:t>
            </a:r>
            <a:r>
              <a:rPr lang="zh-CN" altLang="en-US" sz="2400" dirty="0"/>
              <a:t>，其实这仅仅是现代密码学主题的一个方面。</a:t>
            </a:r>
            <a:endParaRPr lang="en-US" altLang="zh-CN" sz="2400" dirty="0"/>
          </a:p>
          <a:p>
            <a:pPr marL="914400" lvl="1" indent="-457200">
              <a:defRPr/>
            </a:pPr>
            <a:r>
              <a:rPr lang="zh-CN" altLang="en-US" dirty="0"/>
              <a:t>对信息发送人与接收人的真实身份的</a:t>
            </a:r>
            <a:r>
              <a:rPr lang="zh-CN" altLang="en-US" dirty="0">
                <a:solidFill>
                  <a:srgbClr val="0000FF"/>
                </a:solidFill>
              </a:rPr>
              <a:t>验证</a:t>
            </a:r>
            <a:r>
              <a:rPr lang="zh-CN" altLang="en-US" dirty="0"/>
              <a:t>、事后对所发出或接收信息的</a:t>
            </a:r>
            <a:r>
              <a:rPr lang="zh-CN" altLang="en-US" dirty="0">
                <a:solidFill>
                  <a:srgbClr val="0000FF"/>
                </a:solidFill>
              </a:rPr>
              <a:t>不可抵赖性</a:t>
            </a:r>
            <a:r>
              <a:rPr lang="zh-CN" altLang="en-US" dirty="0"/>
              <a:t>，以及保障数据的</a:t>
            </a:r>
            <a:r>
              <a:rPr lang="zh-CN" altLang="en-US" dirty="0">
                <a:solidFill>
                  <a:srgbClr val="0000FF"/>
                </a:solidFill>
              </a:rPr>
              <a:t>完整性</a:t>
            </a:r>
            <a:r>
              <a:rPr lang="zh-CN" altLang="en-US" dirty="0"/>
              <a:t>是现代密码学主题的另一方面。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r>
              <a:rPr kumimoji="0" lang="zh-CN" altLang="en-US"/>
              <a:t>公开密钥密码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179388" y="1119188"/>
            <a:ext cx="8856662" cy="1439862"/>
          </a:xfrm>
        </p:spPr>
        <p:txBody>
          <a:bodyPr/>
          <a:lstStyle/>
          <a:p>
            <a:r>
              <a:rPr kumimoji="0" lang="zh-CN" altLang="en-US"/>
              <a:t>公开密钥密码，又称非对称密钥密码或双密钥密码。</a:t>
            </a:r>
            <a:endParaRPr kumimoji="0" lang="en-US" altLang="zh-CN"/>
          </a:p>
          <a:p>
            <a:pPr lvl="1"/>
            <a:r>
              <a:rPr kumimoji="0" lang="zh-CN" altLang="en-US"/>
              <a:t>加密密钥和解密密钥为</a:t>
            </a:r>
            <a:r>
              <a:rPr kumimoji="0" lang="zh-CN" altLang="en-US">
                <a:solidFill>
                  <a:srgbClr val="FF0000"/>
                </a:solidFill>
              </a:rPr>
              <a:t>两个独立密钥</a:t>
            </a:r>
            <a:r>
              <a:rPr kumimoji="0" lang="zh-CN" altLang="en-US"/>
              <a:t>。</a:t>
            </a:r>
            <a:endParaRPr kumimoji="0" lang="en-US" altLang="zh-CN"/>
          </a:p>
          <a:p>
            <a:pPr lvl="1"/>
            <a:r>
              <a:rPr kumimoji="0" lang="zh-CN" altLang="en-US"/>
              <a:t>公开密钥密码的</a:t>
            </a:r>
            <a:r>
              <a:rPr kumimoji="0" lang="zh-CN" altLang="en-US">
                <a:solidFill>
                  <a:srgbClr val="FF0000"/>
                </a:solidFill>
              </a:rPr>
              <a:t>通信安全性取决于私钥的保密性</a:t>
            </a:r>
            <a:r>
              <a:rPr kumimoji="0" lang="zh-CN" altLang="en-US"/>
              <a:t>。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889686"/>
              </p:ext>
            </p:extLst>
          </p:nvPr>
        </p:nvGraphicFramePr>
        <p:xfrm>
          <a:off x="539750" y="2708275"/>
          <a:ext cx="8197850" cy="367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Visio" r:id="rId3" imgW="6010764" imgH="2694129" progId="Visio.Drawing.11">
                  <p:embed/>
                </p:oleObj>
              </mc:Choice>
              <mc:Fallback>
                <p:oleObj name="Visio" r:id="rId3" imgW="6010764" imgH="2694129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08275"/>
                        <a:ext cx="8197850" cy="367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250825" y="44450"/>
            <a:ext cx="8642350" cy="922338"/>
          </a:xfrm>
        </p:spPr>
        <p:txBody>
          <a:bodyPr/>
          <a:lstStyle/>
          <a:p>
            <a:r>
              <a:rPr kumimoji="0" lang="zh-CN" altLang="en-US"/>
              <a:t>公开密钥理论基础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171450" y="1052512"/>
            <a:ext cx="8856663" cy="5544839"/>
          </a:xfrm>
        </p:spPr>
        <p:txBody>
          <a:bodyPr/>
          <a:lstStyle/>
          <a:p>
            <a:r>
              <a:rPr kumimoji="0" lang="zh-CN" altLang="en-US" dirty="0"/>
              <a:t>公开密钥密码是</a:t>
            </a:r>
            <a:r>
              <a:rPr kumimoji="0" lang="en-US" altLang="zh-CN" dirty="0"/>
              <a:t>1976</a:t>
            </a:r>
            <a:r>
              <a:rPr kumimoji="0" lang="zh-CN" altLang="en-US" dirty="0"/>
              <a:t>年由</a:t>
            </a:r>
            <a:r>
              <a:rPr kumimoji="0" lang="en-US" altLang="zh-CN" dirty="0"/>
              <a:t>Whitfield </a:t>
            </a:r>
            <a:r>
              <a:rPr kumimoji="0" lang="en-US" altLang="zh-CN" dirty="0" err="1"/>
              <a:t>Diffie</a:t>
            </a:r>
            <a:r>
              <a:rPr kumimoji="0" lang="zh-CN" altLang="en-US" dirty="0"/>
              <a:t>和</a:t>
            </a:r>
            <a:r>
              <a:rPr kumimoji="0" lang="en-US" altLang="zh-CN" dirty="0"/>
              <a:t>Martin Hellman</a:t>
            </a:r>
            <a:r>
              <a:rPr kumimoji="0" lang="zh-CN" altLang="en-US" dirty="0"/>
              <a:t>在其“密码学新方向”一文中提出的。</a:t>
            </a:r>
            <a:endParaRPr kumimoji="0" lang="en-US" altLang="zh-CN" dirty="0"/>
          </a:p>
          <a:p>
            <a:endParaRPr kumimoji="0" lang="en-US" altLang="zh-CN" dirty="0">
              <a:solidFill>
                <a:srgbClr val="FF0000"/>
              </a:solidFill>
            </a:endParaRPr>
          </a:p>
          <a:p>
            <a:r>
              <a:rPr kumimoji="0" lang="zh-CN" altLang="en-US" dirty="0">
                <a:solidFill>
                  <a:srgbClr val="FF0000"/>
                </a:solidFill>
              </a:rPr>
              <a:t>单向陷门函数</a:t>
            </a:r>
            <a:r>
              <a:rPr kumimoji="0" lang="en-US" altLang="zh-CN" dirty="0"/>
              <a:t>f(x)</a:t>
            </a:r>
            <a:r>
              <a:rPr kumimoji="0" lang="zh-CN" altLang="en-US" dirty="0"/>
              <a:t>，必须满足以下三个条件。</a:t>
            </a:r>
            <a:endParaRPr kumimoji="0" lang="zh-CN" altLang="zh-CN" dirty="0"/>
          </a:p>
          <a:p>
            <a:pPr lvl="1">
              <a:buFont typeface="Arial" panose="020B0604020202020204" pitchFamily="34" charset="0"/>
              <a:buNone/>
            </a:pPr>
            <a:r>
              <a:rPr kumimoji="0" lang="zh-CN" altLang="zh-CN" dirty="0"/>
              <a:t>①</a:t>
            </a:r>
            <a:r>
              <a:rPr kumimoji="0" lang="en-US" altLang="zh-CN" dirty="0"/>
              <a:t> </a:t>
            </a:r>
            <a:r>
              <a:rPr kumimoji="0" lang="zh-CN" altLang="en-US" dirty="0"/>
              <a:t>给定</a:t>
            </a:r>
            <a:r>
              <a:rPr kumimoji="0" lang="en-US" altLang="zh-CN" dirty="0"/>
              <a:t>x</a:t>
            </a:r>
            <a:r>
              <a:rPr kumimoji="0" lang="zh-CN" altLang="en-US" dirty="0"/>
              <a:t>，计算</a:t>
            </a:r>
            <a:r>
              <a:rPr kumimoji="0" lang="en-US" altLang="zh-CN" dirty="0"/>
              <a:t>y=f(x)</a:t>
            </a:r>
            <a:r>
              <a:rPr kumimoji="0" lang="zh-CN" altLang="en-US" dirty="0"/>
              <a:t>是容易的；</a:t>
            </a:r>
            <a:endParaRPr kumimoji="0" lang="zh-CN" altLang="zh-CN" dirty="0"/>
          </a:p>
          <a:p>
            <a:pPr lvl="1">
              <a:buFont typeface="Arial" panose="020B0604020202020204" pitchFamily="34" charset="0"/>
              <a:buNone/>
            </a:pPr>
            <a:r>
              <a:rPr kumimoji="0" lang="zh-CN" altLang="zh-CN" dirty="0"/>
              <a:t>②</a:t>
            </a:r>
            <a:r>
              <a:rPr kumimoji="0" lang="en-US" altLang="zh-CN" dirty="0"/>
              <a:t> </a:t>
            </a:r>
            <a:r>
              <a:rPr kumimoji="0" lang="zh-CN" altLang="en-US" dirty="0"/>
              <a:t>给定</a:t>
            </a:r>
            <a:r>
              <a:rPr kumimoji="0" lang="en-US" altLang="zh-CN" dirty="0"/>
              <a:t>y</a:t>
            </a:r>
            <a:r>
              <a:rPr kumimoji="0" lang="zh-CN" altLang="en-US" dirty="0"/>
              <a:t>，计算</a:t>
            </a:r>
            <a:r>
              <a:rPr kumimoji="0" lang="en-US" altLang="zh-CN" dirty="0"/>
              <a:t>x</a:t>
            </a:r>
            <a:r>
              <a:rPr kumimoji="0" lang="zh-CN" altLang="en-US" dirty="0"/>
              <a:t>使</a:t>
            </a:r>
            <a:r>
              <a:rPr kumimoji="0" lang="en-US" altLang="zh-CN" dirty="0"/>
              <a:t>y=f(x)</a:t>
            </a:r>
            <a:r>
              <a:rPr kumimoji="0" lang="zh-CN" altLang="en-US" dirty="0"/>
              <a:t>是困难的（所谓计算</a:t>
            </a:r>
            <a:r>
              <a:rPr kumimoji="0" lang="en-US" altLang="zh-CN" dirty="0"/>
              <a:t>x=f</a:t>
            </a:r>
            <a:r>
              <a:rPr kumimoji="0" lang="en-US" altLang="zh-CN" baseline="30000" dirty="0"/>
              <a:t>-1</a:t>
            </a:r>
            <a:r>
              <a:rPr kumimoji="0" lang="en-US" altLang="zh-CN" dirty="0"/>
              <a:t>(y)</a:t>
            </a:r>
            <a:r>
              <a:rPr kumimoji="0" lang="zh-CN" altLang="en-US" dirty="0"/>
              <a:t>困难，是指计算上相当复杂已无实际意义）；</a:t>
            </a:r>
            <a:endParaRPr kumimoji="0" lang="zh-CN" altLang="zh-CN" dirty="0"/>
          </a:p>
          <a:p>
            <a:pPr lvl="1">
              <a:buFont typeface="Arial" panose="020B0604020202020204" pitchFamily="34" charset="0"/>
              <a:buNone/>
            </a:pPr>
            <a:r>
              <a:rPr kumimoji="0" lang="zh-CN" altLang="zh-CN" dirty="0"/>
              <a:t>③</a:t>
            </a:r>
            <a:r>
              <a:rPr kumimoji="0" lang="en-US" altLang="zh-CN" dirty="0"/>
              <a:t> </a:t>
            </a:r>
            <a:r>
              <a:rPr kumimoji="0" lang="zh-CN" altLang="en-US" dirty="0"/>
              <a:t>存在</a:t>
            </a:r>
            <a:r>
              <a:rPr kumimoji="0" lang="zh-CN" altLang="zh-CN" dirty="0"/>
              <a:t>δ</a:t>
            </a:r>
            <a:r>
              <a:rPr kumimoji="0" lang="zh-CN" altLang="en-US" dirty="0"/>
              <a:t>，已知</a:t>
            </a:r>
            <a:r>
              <a:rPr kumimoji="0" lang="zh-CN" altLang="zh-CN" dirty="0"/>
              <a:t>δ</a:t>
            </a:r>
            <a:r>
              <a:rPr kumimoji="0" lang="zh-CN" altLang="en-US" dirty="0"/>
              <a:t>时，对给定的任何</a:t>
            </a:r>
            <a:r>
              <a:rPr kumimoji="0" lang="en-US" altLang="zh-CN" dirty="0"/>
              <a:t>y</a:t>
            </a:r>
            <a:r>
              <a:rPr kumimoji="0" lang="zh-CN" altLang="en-US" dirty="0"/>
              <a:t>，若相应的</a:t>
            </a:r>
            <a:r>
              <a:rPr kumimoji="0" lang="en-US" altLang="zh-CN" dirty="0"/>
              <a:t>x</a:t>
            </a:r>
            <a:r>
              <a:rPr kumimoji="0" lang="zh-CN" altLang="en-US" dirty="0"/>
              <a:t>存在，则计算</a:t>
            </a:r>
            <a:r>
              <a:rPr kumimoji="0" lang="en-US" altLang="zh-CN" dirty="0"/>
              <a:t>x</a:t>
            </a:r>
            <a:r>
              <a:rPr kumimoji="0" lang="zh-CN" altLang="en-US" dirty="0"/>
              <a:t>使</a:t>
            </a:r>
            <a:r>
              <a:rPr kumimoji="0" lang="en-US" altLang="zh-CN" dirty="0"/>
              <a:t>y=f(x)</a:t>
            </a:r>
            <a:r>
              <a:rPr kumimoji="0" lang="zh-CN" altLang="en-US" dirty="0"/>
              <a:t>是容易的。</a:t>
            </a:r>
            <a:endParaRPr kumimoji="0" lang="en-US" altLang="zh-CN" dirty="0"/>
          </a:p>
          <a:p>
            <a:pPr lvl="1">
              <a:buFont typeface="Arial" panose="020B0604020202020204" pitchFamily="34" charset="0"/>
              <a:buNone/>
            </a:pPr>
            <a:endParaRPr kumimoji="0" lang="en-US" altLang="zh-CN" dirty="0"/>
          </a:p>
          <a:p>
            <a:pPr lvl="1"/>
            <a:r>
              <a:rPr kumimoji="0" lang="zh-CN" altLang="en-US" dirty="0"/>
              <a:t>仅满足前</a:t>
            </a:r>
            <a:r>
              <a:rPr kumimoji="0" lang="en-US" altLang="zh-CN" dirty="0"/>
              <a:t>2</a:t>
            </a:r>
            <a:r>
              <a:rPr kumimoji="0" lang="zh-CN" altLang="en-US" dirty="0"/>
              <a:t>条的称为</a:t>
            </a:r>
            <a:r>
              <a:rPr kumimoji="0" lang="zh-CN" altLang="en-US" dirty="0">
                <a:solidFill>
                  <a:srgbClr val="0000FF"/>
                </a:solidFill>
              </a:rPr>
              <a:t>单向函数</a:t>
            </a:r>
            <a:r>
              <a:rPr kumimoji="0" lang="zh-CN" altLang="en-US" dirty="0"/>
              <a:t>；第</a:t>
            </a:r>
            <a:r>
              <a:rPr kumimoji="0" lang="en-US" altLang="zh-CN" dirty="0"/>
              <a:t>3</a:t>
            </a:r>
            <a:r>
              <a:rPr kumimoji="0" lang="zh-CN" altLang="en-US" dirty="0"/>
              <a:t>条称为陷门性，</a:t>
            </a:r>
            <a:r>
              <a:rPr kumimoji="0" lang="zh-CN" altLang="zh-CN" dirty="0"/>
              <a:t>δ</a:t>
            </a:r>
            <a:r>
              <a:rPr kumimoji="0" lang="zh-CN" altLang="en-US" dirty="0"/>
              <a:t>称为</a:t>
            </a:r>
            <a:r>
              <a:rPr kumimoji="0" lang="zh-CN" altLang="en-US" dirty="0">
                <a:solidFill>
                  <a:srgbClr val="0000FF"/>
                </a:solidFill>
              </a:rPr>
              <a:t>陷门信息</a:t>
            </a:r>
            <a:r>
              <a:rPr kumimoji="0"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r>
              <a:rPr kumimoji="0" lang="zh-CN" altLang="en-US"/>
              <a:t>公开密钥的应用：加密模型</a:t>
            </a:r>
          </a:p>
        </p:txBody>
      </p:sp>
      <p:graphicFrame>
        <p:nvGraphicFramePr>
          <p:cNvPr id="11267" name="Object 2"/>
          <p:cNvGraphicFramePr>
            <a:graphicFrameLocks noChangeAspect="1"/>
          </p:cNvGraphicFramePr>
          <p:nvPr/>
        </p:nvGraphicFramePr>
        <p:xfrm>
          <a:off x="179388" y="1557338"/>
          <a:ext cx="8856662" cy="431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Visio" r:id="rId3" imgW="6111752" imgH="2982068" progId="Visio.Drawing.11">
                  <p:embed/>
                </p:oleObj>
              </mc:Choice>
              <mc:Fallback>
                <p:oleObj name="Visio" r:id="rId3" imgW="6111752" imgH="2982068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557338"/>
                        <a:ext cx="8856662" cy="431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r>
              <a:rPr kumimoji="0" lang="zh-CN" altLang="en-US"/>
              <a:t>公开密钥的应用：认证模型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217838"/>
              </p:ext>
            </p:extLst>
          </p:nvPr>
        </p:nvGraphicFramePr>
        <p:xfrm>
          <a:off x="250825" y="1628775"/>
          <a:ext cx="8605838" cy="439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Visio" r:id="rId3" imgW="6111752" imgH="3130577" progId="Visio.Drawing.11">
                  <p:embed/>
                </p:oleObj>
              </mc:Choice>
              <mc:Fallback>
                <p:oleObj name="Visio" r:id="rId3" imgW="6111752" imgH="313057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628775"/>
                        <a:ext cx="8605838" cy="439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r>
              <a:rPr kumimoji="0" lang="en-US" altLang="zh-CN"/>
              <a:t>Diffie-Hellman</a:t>
            </a:r>
            <a:r>
              <a:rPr kumimoji="0" lang="zh-CN" altLang="en-US"/>
              <a:t>密钥交换算法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179388" y="1125538"/>
            <a:ext cx="8785225" cy="4525962"/>
          </a:xfrm>
        </p:spPr>
        <p:txBody>
          <a:bodyPr/>
          <a:lstStyle/>
          <a:p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数学知识：原根</a:t>
            </a:r>
            <a:endParaRPr kumimoji="0"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素数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的原根（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root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）的定义：如果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是素数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的原根，则数</a:t>
            </a: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mod p, a</a:t>
            </a:r>
            <a:r>
              <a:rPr kumimoji="0"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p, </a:t>
            </a:r>
            <a:r>
              <a:rPr kumimoji="0"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kumimoji="0"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p-1</a:t>
            </a: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p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是不同的并且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包含从</a:t>
            </a: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p-1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之间的所有整数的某种排列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。对任意的整数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 p </a:t>
            </a:r>
            <a:r>
              <a:rPr kumimoji="0"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），可以找到唯一的幂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，满足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kumimoji="0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p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0"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kumimoji="0"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p-1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注：“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 p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”等价于“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mod p = a mod p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”，称为“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同余”。</a:t>
            </a:r>
            <a:endParaRPr kumimoji="0"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107950" y="4763"/>
            <a:ext cx="8785225" cy="976312"/>
          </a:xfrm>
        </p:spPr>
        <p:txBody>
          <a:bodyPr/>
          <a:lstStyle/>
          <a:p>
            <a:r>
              <a:rPr kumimoji="0" lang="en-US" altLang="zh-CN"/>
              <a:t>Diffie-Hellman</a:t>
            </a:r>
            <a:r>
              <a:rPr kumimoji="0" lang="zh-CN" altLang="en-US"/>
              <a:t>密钥交换算法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107950" y="1052513"/>
            <a:ext cx="8928100" cy="5429250"/>
          </a:xfrm>
        </p:spPr>
        <p:txBody>
          <a:bodyPr/>
          <a:lstStyle/>
          <a:p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数学知识：离散对数</a:t>
            </a:r>
            <a:endParaRPr kumimoji="0"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是素数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的一个原根，则相对于任意整数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 p </a:t>
            </a:r>
            <a:r>
              <a:rPr kumimoji="0"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），必然存在唯一的整数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0"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p-1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），使得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kumimoji="0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p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kumimoji="0"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的以</a:t>
            </a:r>
            <a:r>
              <a:rPr kumimoji="0"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为基数且模</a:t>
            </a:r>
            <a:r>
              <a:rPr kumimoji="0"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的幂指数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离散对数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kumimoji="0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0" lang="en-US" altLang="zh-CN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p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，其中，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为素数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的原根，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均为正整数，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，计算</a:t>
            </a: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是容易的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而已知</a:t>
            </a: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，计算</a:t>
            </a: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是困难的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，即求解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的离散对数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是困难的。</a:t>
            </a:r>
            <a:endParaRPr kumimoji="0"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注：离散对数的求解为数学界公认的困难问题。</a:t>
            </a:r>
            <a:endParaRPr kumimoji="0"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4259</TotalTime>
  <Words>3071</Words>
  <Application>Microsoft Office PowerPoint</Application>
  <PresentationFormat>全屏显示(4:3)</PresentationFormat>
  <Paragraphs>202</Paragraphs>
  <Slides>26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楷体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Office 主题</vt:lpstr>
      <vt:lpstr>Visio</vt:lpstr>
      <vt:lpstr>第2章 密码学基础</vt:lpstr>
      <vt:lpstr>主要内容</vt:lpstr>
      <vt:lpstr>公开密钥密码</vt:lpstr>
      <vt:lpstr>公开密钥密码</vt:lpstr>
      <vt:lpstr>公开密钥理论基础</vt:lpstr>
      <vt:lpstr>公开密钥的应用：加密模型</vt:lpstr>
      <vt:lpstr>公开密钥的应用：认证模型</vt:lpstr>
      <vt:lpstr>Diffie-Hellman密钥交换算法</vt:lpstr>
      <vt:lpstr>Diffie-Hellman密钥交换算法</vt:lpstr>
      <vt:lpstr>Diffie-Hellman密钥交换算法</vt:lpstr>
      <vt:lpstr>RSA公开密钥算法</vt:lpstr>
      <vt:lpstr>大整数因子分解</vt:lpstr>
      <vt:lpstr>RSA密码算法</vt:lpstr>
      <vt:lpstr>RSA举例</vt:lpstr>
      <vt:lpstr>RSA的安全性</vt:lpstr>
      <vt:lpstr>RSA的安全性</vt:lpstr>
      <vt:lpstr>RSA的安全性</vt:lpstr>
      <vt:lpstr>其他公开密钥密码简介</vt:lpstr>
      <vt:lpstr>其他公开密钥密码简介</vt:lpstr>
      <vt:lpstr>其他公开密钥密码简介</vt:lpstr>
      <vt:lpstr>补充内容</vt:lpstr>
      <vt:lpstr>不经意传输协议</vt:lpstr>
      <vt:lpstr>2选一不经意传输协议</vt:lpstr>
      <vt:lpstr>百万富翁问题</vt:lpstr>
      <vt:lpstr>百万富翁问题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信息安全概述</dc:title>
  <cp:lastModifiedBy>Wenjian Luo</cp:lastModifiedBy>
  <cp:revision>289</cp:revision>
  <dcterms:created xsi:type="dcterms:W3CDTF">2011-05-11T00:36:20Z</dcterms:created>
  <dcterms:modified xsi:type="dcterms:W3CDTF">2021-09-13T11:02:05Z</dcterms:modified>
</cp:coreProperties>
</file>