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81" r:id="rId3"/>
    <p:sldId id="355" r:id="rId4"/>
    <p:sldId id="382" r:id="rId5"/>
    <p:sldId id="356" r:id="rId6"/>
    <p:sldId id="387" r:id="rId7"/>
    <p:sldId id="359" r:id="rId8"/>
    <p:sldId id="360" r:id="rId9"/>
    <p:sldId id="361" r:id="rId10"/>
    <p:sldId id="362" r:id="rId11"/>
    <p:sldId id="363" r:id="rId12"/>
    <p:sldId id="383" r:id="rId13"/>
    <p:sldId id="384" r:id="rId14"/>
    <p:sldId id="364" r:id="rId15"/>
    <p:sldId id="365" r:id="rId16"/>
    <p:sldId id="366" r:id="rId17"/>
    <p:sldId id="367" r:id="rId18"/>
    <p:sldId id="380" r:id="rId19"/>
    <p:sldId id="368" r:id="rId20"/>
    <p:sldId id="369" r:id="rId21"/>
    <p:sldId id="370" r:id="rId22"/>
    <p:sldId id="371" r:id="rId23"/>
    <p:sldId id="372" r:id="rId24"/>
    <p:sldId id="373" r:id="rId25"/>
    <p:sldId id="374" r:id="rId26"/>
    <p:sldId id="375" r:id="rId27"/>
    <p:sldId id="385" r:id="rId28"/>
    <p:sldId id="386" r:id="rId29"/>
    <p:sldId id="376" r:id="rId30"/>
    <p:sldId id="377" r:id="rId31"/>
    <p:sldId id="378" r:id="rId32"/>
    <p:sldId id="379" r:id="rId33"/>
    <p:sldId id="353" r:id="rId3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41" autoAdjust="0"/>
  </p:normalViewPr>
  <p:slideViewPr>
    <p:cSldViewPr>
      <p:cViewPr varScale="1">
        <p:scale>
          <a:sx n="57" d="100"/>
          <a:sy n="57" d="100"/>
        </p:scale>
        <p:origin x="154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fld id="{4E738337-3B2C-4802-943F-DEA03A9F1C73}" type="datetimeFigureOut">
              <a:rPr lang="zh-CN" altLang="en-US"/>
              <a:pPr>
                <a:defRPr/>
              </a:pPr>
              <a:t>2021/9/23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86635FD-58CD-4866-A4AB-E7487299CCB5}" type="slidenum">
              <a:rPr lang="zh-CN" altLang="en-US"/>
              <a:pPr>
                <a:defRPr/>
              </a:pPr>
              <a:t>‹#›</a:t>
            </a:fld>
            <a:endParaRPr lang="zh-CN" altLang="en-US"/>
          </a:p>
        </p:txBody>
      </p:sp>
    </p:spTree>
    <p:extLst>
      <p:ext uri="{BB962C8B-B14F-4D97-AF65-F5344CB8AC3E}">
        <p14:creationId xmlns:p14="http://schemas.microsoft.com/office/powerpoint/2010/main" val="2917890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EA0A79-1D53-4692-AAD2-B83A8E782072}" type="slidenum">
              <a:rPr lang="zh-CN" altLang="en-US" smtClean="0"/>
              <a:pPr/>
              <a:t>18</a:t>
            </a:fld>
            <a:endParaRPr lang="zh-CN" altLang="en-US"/>
          </a:p>
        </p:txBody>
      </p:sp>
    </p:spTree>
    <p:extLst>
      <p:ext uri="{BB962C8B-B14F-4D97-AF65-F5344CB8AC3E}">
        <p14:creationId xmlns:p14="http://schemas.microsoft.com/office/powerpoint/2010/main" val="187304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DSA = Digital Signature Algorithm</a:t>
            </a:r>
            <a:r>
              <a:rPr lang="zh-CN" altLang="en-US" dirty="0"/>
              <a:t>。</a:t>
            </a:r>
          </a:p>
        </p:txBody>
      </p:sp>
      <p:sp>
        <p:nvSpPr>
          <p:cNvPr id="4" name="灯片编号占位符 3"/>
          <p:cNvSpPr>
            <a:spLocks noGrp="1"/>
          </p:cNvSpPr>
          <p:nvPr>
            <p:ph type="sldNum" sz="quarter" idx="10"/>
          </p:nvPr>
        </p:nvSpPr>
        <p:spPr/>
        <p:txBody>
          <a:bodyPr/>
          <a:lstStyle/>
          <a:p>
            <a:pPr>
              <a:defRPr/>
            </a:pPr>
            <a:fld id="{086635FD-58CD-4866-A4AB-E7487299CCB5}" type="slidenum">
              <a:rPr lang="zh-CN" altLang="en-US" smtClean="0"/>
              <a:pPr>
                <a:defRPr/>
              </a:pPr>
              <a:t>28</a:t>
            </a:fld>
            <a:endParaRPr lang="zh-CN" altLang="en-US"/>
          </a:p>
        </p:txBody>
      </p:sp>
    </p:spTree>
    <p:extLst>
      <p:ext uri="{BB962C8B-B14F-4D97-AF65-F5344CB8AC3E}">
        <p14:creationId xmlns:p14="http://schemas.microsoft.com/office/powerpoint/2010/main" val="587677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b="1"/>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fld id="{8714E75D-D412-4897-9A13-65BB59DD434C}" type="datetimeFigureOut">
              <a:rPr lang="zh-CN" altLang="en-US"/>
              <a:pPr>
                <a:defRPr/>
              </a:pPr>
              <a:t>2021/9/23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46F234A-25C6-4D65-BA5B-FE4C3AD5129E}" type="slidenum">
              <a:rPr lang="zh-CN" altLang="en-US"/>
              <a:pPr>
                <a:defRPr/>
              </a:pPr>
              <a:t>‹#›</a:t>
            </a:fld>
            <a:endParaRPr lang="zh-CN" altLang="en-US"/>
          </a:p>
        </p:txBody>
      </p:sp>
    </p:spTree>
    <p:extLst>
      <p:ext uri="{BB962C8B-B14F-4D97-AF65-F5344CB8AC3E}">
        <p14:creationId xmlns:p14="http://schemas.microsoft.com/office/powerpoint/2010/main" val="285639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30C6A79-DEE5-4AFF-A275-B06663730926}" type="datetimeFigureOut">
              <a:rPr lang="zh-CN" altLang="en-US"/>
              <a:pPr>
                <a:defRPr/>
              </a:pPr>
              <a:t>2021/9/23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BF5185-F1F5-465E-A1CD-AFC3A82F8DA2}" type="slidenum">
              <a:rPr lang="zh-CN" altLang="en-US"/>
              <a:pPr>
                <a:defRPr/>
              </a:pPr>
              <a:t>‹#›</a:t>
            </a:fld>
            <a:endParaRPr lang="zh-CN" altLang="en-US"/>
          </a:p>
        </p:txBody>
      </p:sp>
    </p:spTree>
    <p:extLst>
      <p:ext uri="{BB962C8B-B14F-4D97-AF65-F5344CB8AC3E}">
        <p14:creationId xmlns:p14="http://schemas.microsoft.com/office/powerpoint/2010/main" val="320550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260661E-A107-418D-84CA-56869D66D884}" type="datetimeFigureOut">
              <a:rPr lang="zh-CN" altLang="en-US"/>
              <a:pPr>
                <a:defRPr/>
              </a:pPr>
              <a:t>2021/9/23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D97138-56B8-4AD3-AEFF-127334281B25}" type="slidenum">
              <a:rPr lang="zh-CN" altLang="en-US"/>
              <a:pPr>
                <a:defRPr/>
              </a:pPr>
              <a:t>‹#›</a:t>
            </a:fld>
            <a:endParaRPr lang="zh-CN" altLang="en-US"/>
          </a:p>
        </p:txBody>
      </p:sp>
    </p:spTree>
    <p:extLst>
      <p:ext uri="{BB962C8B-B14F-4D97-AF65-F5344CB8AC3E}">
        <p14:creationId xmlns:p14="http://schemas.microsoft.com/office/powerpoint/2010/main" val="350209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07504" y="76288"/>
            <a:ext cx="8928992" cy="832432"/>
          </a:xfrm>
        </p:spPr>
        <p:txBody>
          <a:bodyPr/>
          <a:lstStyle>
            <a:lvl1pPr>
              <a:defRPr b="1"/>
            </a:lvl1pPr>
          </a:lstStyle>
          <a:p>
            <a:r>
              <a:rPr lang="zh-CN" altLang="en-US" dirty="0"/>
              <a:t>单击此处编辑母版标题样式</a:t>
            </a:r>
          </a:p>
        </p:txBody>
      </p:sp>
      <p:sp>
        <p:nvSpPr>
          <p:cNvPr id="3" name="内容占位符 2"/>
          <p:cNvSpPr>
            <a:spLocks noGrp="1"/>
          </p:cNvSpPr>
          <p:nvPr>
            <p:ph idx="1"/>
          </p:nvPr>
        </p:nvSpPr>
        <p:spPr>
          <a:xfrm>
            <a:off x="107504" y="1078062"/>
            <a:ext cx="8928992" cy="5375274"/>
          </a:xfrm>
        </p:spPr>
        <p:txBody>
          <a:bodyPr/>
          <a:lstStyle>
            <a:lvl1pPr hangingPunct="1">
              <a:defRPr sz="2800" b="1"/>
            </a:lvl1pPr>
            <a:lvl2pPr hangingPunct="1">
              <a:defRPr sz="2400" b="1"/>
            </a:lvl2pPr>
            <a:lvl3pPr hangingPunct="1">
              <a:defRPr b="1"/>
            </a:lvl3pPr>
            <a:lvl4pPr hangingPunct="1">
              <a:defRPr b="1"/>
            </a:lvl4pPr>
            <a:lvl5pPr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EC5B2F0A-10F6-437B-8E96-25443ACF44F8}" type="datetimeFigureOut">
              <a:rPr lang="zh-CN" altLang="en-US"/>
              <a:pPr>
                <a:defRPr/>
              </a:pPr>
              <a:t>2021/9/23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C758584-8536-484D-9593-6B4AF860B862}" type="slidenum">
              <a:rPr lang="zh-CN" altLang="en-US"/>
              <a:pPr>
                <a:defRPr/>
              </a:pPr>
              <a:t>‹#›</a:t>
            </a:fld>
            <a:endParaRPr lang="zh-CN" altLang="en-US"/>
          </a:p>
        </p:txBody>
      </p:sp>
    </p:spTree>
    <p:extLst>
      <p:ext uri="{BB962C8B-B14F-4D97-AF65-F5344CB8AC3E}">
        <p14:creationId xmlns:p14="http://schemas.microsoft.com/office/powerpoint/2010/main" val="133033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98C4C45-30A5-4341-8A53-50E45E6752F7}" type="datetimeFigureOut">
              <a:rPr lang="zh-CN" altLang="en-US"/>
              <a:pPr>
                <a:defRPr/>
              </a:pPr>
              <a:t>2021/9/23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BDA449-06D5-4E05-9B0B-8A5B97A08164}" type="slidenum">
              <a:rPr lang="zh-CN" altLang="en-US"/>
              <a:pPr>
                <a:defRPr/>
              </a:pPr>
              <a:t>‹#›</a:t>
            </a:fld>
            <a:endParaRPr lang="zh-CN" altLang="en-US"/>
          </a:p>
        </p:txBody>
      </p:sp>
    </p:spTree>
    <p:extLst>
      <p:ext uri="{BB962C8B-B14F-4D97-AF65-F5344CB8AC3E}">
        <p14:creationId xmlns:p14="http://schemas.microsoft.com/office/powerpoint/2010/main" val="387605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3A80F0C-BDCB-42F9-9252-0B8435497CC0}" type="datetimeFigureOut">
              <a:rPr lang="zh-CN" altLang="en-US"/>
              <a:pPr>
                <a:defRPr/>
              </a:pPr>
              <a:t>2021/9/23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D9B2847-EFD7-422B-AE5E-75ED1FA6C65C}" type="slidenum">
              <a:rPr lang="zh-CN" altLang="en-US"/>
              <a:pPr>
                <a:defRPr/>
              </a:pPr>
              <a:t>‹#›</a:t>
            </a:fld>
            <a:endParaRPr lang="zh-CN" altLang="en-US"/>
          </a:p>
        </p:txBody>
      </p:sp>
    </p:spTree>
    <p:extLst>
      <p:ext uri="{BB962C8B-B14F-4D97-AF65-F5344CB8AC3E}">
        <p14:creationId xmlns:p14="http://schemas.microsoft.com/office/powerpoint/2010/main" val="2410288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21130AF-9827-4FA8-8367-BB9CA1C5439D}" type="datetimeFigureOut">
              <a:rPr lang="zh-CN" altLang="en-US"/>
              <a:pPr>
                <a:defRPr/>
              </a:pPr>
              <a:t>2021/9/23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FB0136B-8790-454E-9C4B-F12425A43F99}" type="slidenum">
              <a:rPr lang="zh-CN" altLang="en-US"/>
              <a:pPr>
                <a:defRPr/>
              </a:pPr>
              <a:t>‹#›</a:t>
            </a:fld>
            <a:endParaRPr lang="zh-CN" altLang="en-US"/>
          </a:p>
        </p:txBody>
      </p:sp>
    </p:spTree>
    <p:extLst>
      <p:ext uri="{BB962C8B-B14F-4D97-AF65-F5344CB8AC3E}">
        <p14:creationId xmlns:p14="http://schemas.microsoft.com/office/powerpoint/2010/main" val="119115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567CD81-5525-41E6-96D4-56791DD9CA71}" type="datetimeFigureOut">
              <a:rPr lang="zh-CN" altLang="en-US"/>
              <a:pPr>
                <a:defRPr/>
              </a:pPr>
              <a:t>2021/9/23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E915D24-D300-4B4C-951A-5EE97F86E094}" type="slidenum">
              <a:rPr lang="zh-CN" altLang="en-US"/>
              <a:pPr>
                <a:defRPr/>
              </a:pPr>
              <a:t>‹#›</a:t>
            </a:fld>
            <a:endParaRPr lang="zh-CN" altLang="en-US"/>
          </a:p>
        </p:txBody>
      </p:sp>
    </p:spTree>
    <p:extLst>
      <p:ext uri="{BB962C8B-B14F-4D97-AF65-F5344CB8AC3E}">
        <p14:creationId xmlns:p14="http://schemas.microsoft.com/office/powerpoint/2010/main" val="82812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3DBD2F7-AB08-4C42-9899-E0E0EB0B44B3}" type="datetimeFigureOut">
              <a:rPr lang="zh-CN" altLang="en-US"/>
              <a:pPr>
                <a:defRPr/>
              </a:pPr>
              <a:t>2021/9/23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A0CCC6E-2EB3-4F5C-BC88-53679EF5BB19}" type="slidenum">
              <a:rPr lang="zh-CN" altLang="en-US"/>
              <a:pPr>
                <a:defRPr/>
              </a:pPr>
              <a:t>‹#›</a:t>
            </a:fld>
            <a:endParaRPr lang="zh-CN" altLang="en-US"/>
          </a:p>
        </p:txBody>
      </p:sp>
    </p:spTree>
    <p:extLst>
      <p:ext uri="{BB962C8B-B14F-4D97-AF65-F5344CB8AC3E}">
        <p14:creationId xmlns:p14="http://schemas.microsoft.com/office/powerpoint/2010/main" val="400155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16BD0D2-37E4-4E73-9243-9AAA5B5F7AC3}" type="datetimeFigureOut">
              <a:rPr lang="zh-CN" altLang="en-US"/>
              <a:pPr>
                <a:defRPr/>
              </a:pPr>
              <a:t>2021/9/23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C9D6B1E-1D11-4733-8067-1655D18CA7B2}" type="slidenum">
              <a:rPr lang="zh-CN" altLang="en-US"/>
              <a:pPr>
                <a:defRPr/>
              </a:pPr>
              <a:t>‹#›</a:t>
            </a:fld>
            <a:endParaRPr lang="zh-CN" altLang="en-US"/>
          </a:p>
        </p:txBody>
      </p:sp>
    </p:spTree>
    <p:extLst>
      <p:ext uri="{BB962C8B-B14F-4D97-AF65-F5344CB8AC3E}">
        <p14:creationId xmlns:p14="http://schemas.microsoft.com/office/powerpoint/2010/main" val="833892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37CC6DD-DAF9-4704-A275-678145F17CFD}" type="datetimeFigureOut">
              <a:rPr lang="zh-CN" altLang="en-US"/>
              <a:pPr>
                <a:defRPr/>
              </a:pPr>
              <a:t>2021/9/23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971D2EC-021D-49E5-B5D9-8514CDD2DAED}" type="slidenum">
              <a:rPr lang="zh-CN" altLang="en-US"/>
              <a:pPr>
                <a:defRPr/>
              </a:pPr>
              <a:t>‹#›</a:t>
            </a:fld>
            <a:endParaRPr lang="zh-CN" altLang="en-US"/>
          </a:p>
        </p:txBody>
      </p:sp>
    </p:spTree>
    <p:extLst>
      <p:ext uri="{BB962C8B-B14F-4D97-AF65-F5344CB8AC3E}">
        <p14:creationId xmlns:p14="http://schemas.microsoft.com/office/powerpoint/2010/main" val="2786375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pitchFamily="2" charset="-122"/>
              </a:defRPr>
            </a:lvl1pPr>
          </a:lstStyle>
          <a:p>
            <a:pPr>
              <a:defRPr/>
            </a:pPr>
            <a:fld id="{D559A672-29A5-4222-AC23-E8EE8254D46C}" type="datetimeFigureOut">
              <a:rPr lang="zh-CN" altLang="en-US"/>
              <a:pPr>
                <a:defRPr/>
              </a:pPr>
              <a:t>2021/9/23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D87F155F-CBE3-4428-B6B5-A436EEB3873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ctr" rtl="0" eaLnBrk="0" fontAlgn="base" hangingPunct="0">
        <a:spcBef>
          <a:spcPct val="0"/>
        </a:spcBef>
        <a:spcAft>
          <a:spcPct val="0"/>
        </a:spcAft>
        <a:defRPr kumimoji="1" sz="4400" kern="1200">
          <a:solidFill>
            <a:schemeClr val="tx1"/>
          </a:solidFill>
          <a:latin typeface="+mj-lt"/>
          <a:ea typeface="+mj-ea"/>
          <a:cs typeface="宋体" charset="0"/>
        </a:defRPr>
      </a:lvl1pPr>
      <a:lvl2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2pPr>
      <a:lvl3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3pPr>
      <a:lvl4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4pPr>
      <a:lvl5pPr algn="ctr" rtl="0" eaLnBrk="0" fontAlgn="base" hangingPunct="0">
        <a:spcBef>
          <a:spcPct val="0"/>
        </a:spcBef>
        <a:spcAft>
          <a:spcPct val="0"/>
        </a:spcAft>
        <a:defRPr kumimoji="1" sz="4400">
          <a:solidFill>
            <a:schemeClr val="tx1"/>
          </a:solidFill>
          <a:latin typeface="Calibri" pitchFamily="34" charset="0"/>
          <a:ea typeface="宋体" charset="-122"/>
          <a:cs typeface="宋体" charset="0"/>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p:txBody>
          <a:bodyPr/>
          <a:lstStyle/>
          <a:p>
            <a:r>
              <a:rPr lang="zh-CN" altLang="en-US"/>
              <a:t>第</a:t>
            </a:r>
            <a:r>
              <a:rPr lang="en-US" altLang="zh-CN"/>
              <a:t>2</a:t>
            </a:r>
            <a:r>
              <a:rPr lang="zh-CN" altLang="en-US"/>
              <a:t>章 密码学基础</a:t>
            </a:r>
          </a:p>
        </p:txBody>
      </p:sp>
      <p:sp>
        <p:nvSpPr>
          <p:cNvPr id="5123" name="副标题 2"/>
          <p:cNvSpPr>
            <a:spLocks noGrp="1"/>
          </p:cNvSpPr>
          <p:nvPr>
            <p:ph type="subTitle" idx="1"/>
          </p:nvPr>
        </p:nvSpPr>
        <p:spPr/>
        <p:txBody>
          <a:bodyPr/>
          <a:lstStyle/>
          <a:p>
            <a:r>
              <a:rPr lang="zh-CN" altLang="en-US">
                <a:solidFill>
                  <a:schemeClr val="tx1"/>
                </a:solidFill>
                <a:latin typeface="楷体" panose="02010609060101010101" pitchFamily="49" charset="-122"/>
                <a:ea typeface="楷体" panose="02010609060101010101" pitchFamily="49" charset="-122"/>
              </a:rPr>
              <a:t>罗文坚</a:t>
            </a:r>
            <a:endParaRPr lang="en-US" altLang="zh-CN">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673100" y="117475"/>
            <a:ext cx="7859713" cy="863600"/>
          </a:xfrm>
        </p:spPr>
        <p:txBody>
          <a:bodyPr/>
          <a:lstStyle/>
          <a:p>
            <a:r>
              <a:rPr kumimoji="0" lang="zh-CN" altLang="en-US" dirty="0"/>
              <a:t>消息编码举例</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531710189"/>
              </p:ext>
            </p:extLst>
          </p:nvPr>
        </p:nvGraphicFramePr>
        <p:xfrm>
          <a:off x="1043608" y="1196752"/>
          <a:ext cx="6842125" cy="2952751"/>
        </p:xfrm>
        <a:graphic>
          <a:graphicData uri="http://schemas.openxmlformats.org/drawingml/2006/table">
            <a:tbl>
              <a:tblPr/>
              <a:tblGrid>
                <a:gridCol w="1674021">
                  <a:extLst>
                    <a:ext uri="{9D8B030D-6E8A-4147-A177-3AD203B41FA5}">
                      <a16:colId xmlns:a16="http://schemas.microsoft.com/office/drawing/2014/main" val="20000"/>
                    </a:ext>
                  </a:extLst>
                </a:gridCol>
                <a:gridCol w="1674022">
                  <a:extLst>
                    <a:ext uri="{9D8B030D-6E8A-4147-A177-3AD203B41FA5}">
                      <a16:colId xmlns:a16="http://schemas.microsoft.com/office/drawing/2014/main" val="20001"/>
                    </a:ext>
                  </a:extLst>
                </a:gridCol>
                <a:gridCol w="1674021">
                  <a:extLst>
                    <a:ext uri="{9D8B030D-6E8A-4147-A177-3AD203B41FA5}">
                      <a16:colId xmlns:a16="http://schemas.microsoft.com/office/drawing/2014/main" val="20002"/>
                    </a:ext>
                  </a:extLst>
                </a:gridCol>
                <a:gridCol w="1820061">
                  <a:extLst>
                    <a:ext uri="{9D8B030D-6E8A-4147-A177-3AD203B41FA5}">
                      <a16:colId xmlns:a16="http://schemas.microsoft.com/office/drawing/2014/main" val="20003"/>
                    </a:ext>
                  </a:extLst>
                </a:gridCol>
              </a:tblGrid>
              <a:tr h="862135">
                <a:tc>
                  <a:txBody>
                    <a:bodyPr/>
                    <a:lstStyle/>
                    <a:p>
                      <a:pPr marL="0" marR="0" lvl="0" indent="571500" algn="l" defTabSz="914400" rtl="0" eaLnBrk="1" fontAlgn="base" latinLnBrk="0" hangingPunct="1">
                        <a:lnSpc>
                          <a:spcPts val="12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571500" algn="l" defTabSz="914400" rtl="0" eaLnBrk="1" fontAlgn="base" latinLnBrk="0" hangingPunct="1">
                        <a:lnSpc>
                          <a:spcPts val="1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信源</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S</a:t>
                      </a:r>
                    </a:p>
                    <a:p>
                      <a:pPr marL="0" marR="0" lvl="0" indent="571500" algn="l" defTabSz="914400" rtl="0" eaLnBrk="1" fontAlgn="base" latinLnBrk="0" hangingPunct="1">
                        <a:lnSpc>
                          <a:spcPts val="12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ts val="12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ts val="12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编码法则</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L</a:t>
                      </a: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43025" marR="43025"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0</a:t>
                      </a: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43025" marR="430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1</a:t>
                      </a: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43025" marR="4302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rPr>
                        <a:t>禁用序列</a:t>
                      </a:r>
                    </a:p>
                  </a:txBody>
                  <a:tcPr marL="43025" marR="43025"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654">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宋体" pitchFamily="2" charset="-122"/>
                          <a:ea typeface="宋体" pitchFamily="2" charset="-122"/>
                        </a:rPr>
                        <a:t>L</a:t>
                      </a:r>
                      <a:r>
                        <a:rPr kumimoji="0" lang="en-US" altLang="zh-CN" sz="2000" b="0" i="1" u="none" strike="noStrike" cap="none" normalizeH="0" baseline="-25000" dirty="0">
                          <a:ln>
                            <a:noFill/>
                          </a:ln>
                          <a:solidFill>
                            <a:schemeClr val="tx1"/>
                          </a:solidFill>
                          <a:effectLst/>
                          <a:latin typeface="宋体" pitchFamily="2" charset="-122"/>
                          <a:ea typeface="宋体" pitchFamily="2" charset="-122"/>
                        </a:rPr>
                        <a:t>0</a:t>
                      </a: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43025" marR="43025"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00</a:t>
                      </a: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43025" marR="4302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10</a:t>
                      </a: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43025" marR="4302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01</a:t>
                      </a:r>
                      <a:r>
                        <a:rPr kumimoji="0" lang="zh-CN" altLang="en-US" sz="2000" b="0" i="0" u="none" strike="noStrike" cap="none" normalizeH="0" baseline="0">
                          <a:ln>
                            <a:noFill/>
                          </a:ln>
                          <a:solidFill>
                            <a:schemeClr val="tx1"/>
                          </a:solidFill>
                          <a:effectLst/>
                          <a:latin typeface="Times New Roman" pitchFamily="18" charset="0"/>
                          <a:ea typeface="宋体" pitchFamily="2" charset="-122"/>
                        </a:rPr>
                        <a:t>，</a:t>
                      </a:r>
                      <a:r>
                        <a:rPr kumimoji="0" lang="en-US" altLang="zh-CN" sz="2000" b="0" i="0" u="none" strike="noStrike" cap="none" normalizeH="0" baseline="0">
                          <a:ln>
                            <a:noFill/>
                          </a:ln>
                          <a:solidFill>
                            <a:schemeClr val="tx1"/>
                          </a:solidFill>
                          <a:effectLst/>
                          <a:latin typeface="Times New Roman" pitchFamily="18" charset="0"/>
                          <a:ea typeface="宋体" pitchFamily="2" charset="-122"/>
                        </a:rPr>
                        <a:t>11</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43025" marR="43025"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654">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宋体" pitchFamily="2" charset="-122"/>
                          <a:ea typeface="宋体" pitchFamily="2" charset="-122"/>
                        </a:rPr>
                        <a:t>L</a:t>
                      </a:r>
                      <a:r>
                        <a:rPr kumimoji="0" lang="en-US" altLang="zh-CN" sz="2000" b="0" i="1" u="none" strike="noStrike" cap="none" normalizeH="0" baseline="-25000" dirty="0">
                          <a:ln>
                            <a:noFill/>
                          </a:ln>
                          <a:solidFill>
                            <a:schemeClr val="tx1"/>
                          </a:solidFill>
                          <a:effectLst/>
                          <a:latin typeface="宋体" pitchFamily="2" charset="-122"/>
                          <a:ea typeface="宋体" pitchFamily="2" charset="-122"/>
                        </a:rPr>
                        <a:t>1</a:t>
                      </a: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43025" marR="43025"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00</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43025" marR="4302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11</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43025" marR="4302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01</a:t>
                      </a:r>
                      <a:r>
                        <a:rPr kumimoji="0" lang="zh-CN" altLang="en-US" sz="2000" b="0" i="0" u="none" strike="noStrike" cap="none" normalizeH="0" baseline="0">
                          <a:ln>
                            <a:noFill/>
                          </a:ln>
                          <a:solidFill>
                            <a:schemeClr val="tx1"/>
                          </a:solidFill>
                          <a:effectLst/>
                          <a:latin typeface="Times New Roman" pitchFamily="18" charset="0"/>
                          <a:ea typeface="宋体" pitchFamily="2" charset="-122"/>
                        </a:rPr>
                        <a:t>，</a:t>
                      </a:r>
                      <a:r>
                        <a:rPr kumimoji="0" lang="en-US" altLang="zh-CN" sz="2000" b="0" i="0" u="none" strike="noStrike" cap="none" normalizeH="0" baseline="0">
                          <a:ln>
                            <a:noFill/>
                          </a:ln>
                          <a:solidFill>
                            <a:schemeClr val="tx1"/>
                          </a:solidFill>
                          <a:effectLst/>
                          <a:latin typeface="Times New Roman" pitchFamily="18" charset="0"/>
                          <a:ea typeface="宋体" pitchFamily="2" charset="-122"/>
                        </a:rPr>
                        <a:t>10</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43025" marR="43025"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2654">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宋体" pitchFamily="2" charset="-122"/>
                          <a:ea typeface="宋体" pitchFamily="2" charset="-122"/>
                        </a:rPr>
                        <a:t>L</a:t>
                      </a:r>
                      <a:r>
                        <a:rPr kumimoji="0" lang="en-US" altLang="zh-CN" sz="2000" b="0" i="1" u="none" strike="noStrike" cap="none" normalizeH="0" baseline="-25000" dirty="0">
                          <a:ln>
                            <a:noFill/>
                          </a:ln>
                          <a:solidFill>
                            <a:schemeClr val="tx1"/>
                          </a:solidFill>
                          <a:effectLst/>
                          <a:latin typeface="宋体" pitchFamily="2" charset="-122"/>
                          <a:ea typeface="宋体" pitchFamily="2" charset="-122"/>
                        </a:rPr>
                        <a:t>2</a:t>
                      </a: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43025" marR="43025"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01</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43025" marR="4302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10</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43025" marR="4302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宋体" pitchFamily="2" charset="-122"/>
                          <a:ea typeface="宋体" pitchFamily="2" charset="-122"/>
                        </a:rPr>
                        <a:t>00</a:t>
                      </a:r>
                      <a:r>
                        <a:rPr kumimoji="0" lang="zh-CN" altLang="en-US" sz="2000" b="0" i="0" u="none" strike="noStrike" cap="none" normalizeH="0" baseline="0">
                          <a:ln>
                            <a:noFill/>
                          </a:ln>
                          <a:solidFill>
                            <a:schemeClr val="tx1"/>
                          </a:solidFill>
                          <a:effectLst/>
                          <a:latin typeface="Times New Roman" pitchFamily="18" charset="0"/>
                          <a:ea typeface="宋体" pitchFamily="2" charset="-122"/>
                        </a:rPr>
                        <a:t>，</a:t>
                      </a:r>
                      <a:r>
                        <a:rPr kumimoji="0" lang="en-US" altLang="zh-CN" sz="2000" b="0" i="0" u="none" strike="noStrike" cap="none" normalizeH="0" baseline="0">
                          <a:ln>
                            <a:noFill/>
                          </a:ln>
                          <a:solidFill>
                            <a:schemeClr val="tx1"/>
                          </a:solidFill>
                          <a:effectLst/>
                          <a:latin typeface="Times New Roman" pitchFamily="18" charset="0"/>
                          <a:ea typeface="宋体" pitchFamily="2" charset="-122"/>
                        </a:rPr>
                        <a:t>11</a:t>
                      </a:r>
                      <a:endParaRPr kumimoji="0"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L="43025" marR="43025"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2654">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1" u="none" strike="noStrike" cap="none" normalizeH="0" baseline="0" dirty="0">
                          <a:ln>
                            <a:noFill/>
                          </a:ln>
                          <a:solidFill>
                            <a:schemeClr val="tx1"/>
                          </a:solidFill>
                          <a:effectLst/>
                          <a:latin typeface="宋体" pitchFamily="2" charset="-122"/>
                          <a:ea typeface="宋体" pitchFamily="2" charset="-122"/>
                        </a:rPr>
                        <a:t>L</a:t>
                      </a:r>
                      <a:r>
                        <a:rPr kumimoji="0" lang="en-US" altLang="zh-CN" sz="2000" b="0" i="1" u="none" strike="noStrike" cap="none" normalizeH="0" baseline="-25000" dirty="0">
                          <a:ln>
                            <a:noFill/>
                          </a:ln>
                          <a:solidFill>
                            <a:schemeClr val="tx1"/>
                          </a:solidFill>
                          <a:effectLst/>
                          <a:latin typeface="宋体" pitchFamily="2" charset="-122"/>
                          <a:ea typeface="宋体" pitchFamily="2" charset="-122"/>
                        </a:rPr>
                        <a:t>3</a:t>
                      </a: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43025" marR="43025"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01</a:t>
                      </a: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43025" marR="4302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11</a:t>
                      </a: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43025" marR="4302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宋体" pitchFamily="2" charset="-122"/>
                          <a:ea typeface="宋体" pitchFamily="2" charset="-122"/>
                        </a:rPr>
                        <a:t>00</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10</a:t>
                      </a:r>
                      <a:endParaRPr kumimoji="0" lang="zh-CN"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L="43025" marR="43025"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370" name="内容占位符 2"/>
          <p:cNvSpPr txBox="1">
            <a:spLocks/>
          </p:cNvSpPr>
          <p:nvPr/>
        </p:nvSpPr>
        <p:spPr bwMode="auto">
          <a:xfrm>
            <a:off x="240506" y="4509120"/>
            <a:ext cx="87249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just"/>
            <a:r>
              <a:rPr kumimoji="0" lang="zh-CN" altLang="en-US" sz="2400" b="1" dirty="0">
                <a:latin typeface="Arial" panose="020B0604020202020204" pitchFamily="34" charset="0"/>
              </a:rPr>
              <a:t>如果决定</a:t>
            </a:r>
            <a:r>
              <a:rPr kumimoji="0" lang="zh-CN" altLang="en-US" sz="2400" b="1" dirty="0">
                <a:solidFill>
                  <a:srgbClr val="FF0000"/>
                </a:solidFill>
                <a:latin typeface="Arial" panose="020B0604020202020204" pitchFamily="34" charset="0"/>
              </a:rPr>
              <a:t>采用</a:t>
            </a:r>
            <a:r>
              <a:rPr kumimoji="0" lang="en-US" altLang="zh-CN" sz="2400" b="1" i="1" dirty="0">
                <a:solidFill>
                  <a:srgbClr val="FF0000"/>
                </a:solidFill>
                <a:latin typeface="Arial" panose="020B0604020202020204" pitchFamily="34" charset="0"/>
              </a:rPr>
              <a:t>L</a:t>
            </a:r>
            <a:r>
              <a:rPr kumimoji="0" lang="en-US" altLang="zh-CN" sz="2400" b="1" i="1" baseline="-25000" dirty="0">
                <a:solidFill>
                  <a:srgbClr val="FF0000"/>
                </a:solidFill>
                <a:latin typeface="Arial" panose="020B0604020202020204" pitchFamily="34" charset="0"/>
              </a:rPr>
              <a:t>0</a:t>
            </a:r>
            <a:r>
              <a:rPr kumimoji="0" lang="zh-CN" altLang="en-US" sz="2400" b="1" dirty="0">
                <a:latin typeface="Arial" panose="020B0604020202020204" pitchFamily="34" charset="0"/>
              </a:rPr>
              <a:t>，则以发送消息“</a:t>
            </a:r>
            <a:r>
              <a:rPr kumimoji="0" lang="en-US" altLang="zh-CN" sz="2400" b="1" dirty="0">
                <a:latin typeface="Arial" panose="020B0604020202020204" pitchFamily="34" charset="0"/>
              </a:rPr>
              <a:t>00</a:t>
            </a:r>
            <a:r>
              <a:rPr kumimoji="0" lang="zh-CN" altLang="en-US" sz="2400" b="1" dirty="0">
                <a:latin typeface="Arial" panose="020B0604020202020204" pitchFamily="34" charset="0"/>
              </a:rPr>
              <a:t>”代表信源“</a:t>
            </a:r>
            <a:r>
              <a:rPr kumimoji="0" lang="en-US" altLang="zh-CN" sz="2400" b="1" dirty="0">
                <a:latin typeface="Arial" panose="020B0604020202020204" pitchFamily="34" charset="0"/>
              </a:rPr>
              <a:t>0</a:t>
            </a:r>
            <a:r>
              <a:rPr kumimoji="0" lang="zh-CN" altLang="en-US" sz="2400" b="1" dirty="0">
                <a:latin typeface="Arial" panose="020B0604020202020204" pitchFamily="34" charset="0"/>
              </a:rPr>
              <a:t>”，发送消息“</a:t>
            </a:r>
            <a:r>
              <a:rPr kumimoji="0" lang="en-US" altLang="zh-CN" sz="2400" b="1" dirty="0">
                <a:latin typeface="Arial" panose="020B0604020202020204" pitchFamily="34" charset="0"/>
              </a:rPr>
              <a:t>10</a:t>
            </a:r>
            <a:r>
              <a:rPr kumimoji="0" lang="zh-CN" altLang="en-US" sz="2400" b="1" dirty="0">
                <a:latin typeface="Arial" panose="020B0604020202020204" pitchFamily="34" charset="0"/>
              </a:rPr>
              <a:t>”代表信源“</a:t>
            </a:r>
            <a:r>
              <a:rPr kumimoji="0" lang="en-US" altLang="zh-CN" sz="2400" b="1" dirty="0">
                <a:latin typeface="Arial" panose="020B0604020202020204" pitchFamily="34" charset="0"/>
              </a:rPr>
              <a:t>1</a:t>
            </a:r>
            <a:r>
              <a:rPr kumimoji="0" lang="zh-CN" altLang="en-US" sz="2400" b="1" dirty="0">
                <a:latin typeface="Arial" panose="020B0604020202020204" pitchFamily="34" charset="0"/>
              </a:rPr>
              <a:t>”。</a:t>
            </a:r>
            <a:endParaRPr kumimoji="0" lang="en-US" altLang="zh-CN" sz="2400" b="1" dirty="0">
              <a:latin typeface="Arial" panose="020B0604020202020204" pitchFamily="34" charset="0"/>
            </a:endParaRPr>
          </a:p>
          <a:p>
            <a:pPr lvl="1" algn="just" hangingPunct="1"/>
            <a:r>
              <a:rPr kumimoji="0" lang="zh-CN" altLang="en-US" sz="2400" b="1" dirty="0">
                <a:latin typeface="Arial" panose="020B0604020202020204" pitchFamily="34" charset="0"/>
              </a:rPr>
              <a:t>在子规则</a:t>
            </a:r>
            <a:r>
              <a:rPr kumimoji="0" lang="en-US" altLang="zh-CN" sz="2400" b="1" i="1" dirty="0">
                <a:latin typeface="Arial" panose="020B0604020202020204" pitchFamily="34" charset="0"/>
              </a:rPr>
              <a:t>L</a:t>
            </a:r>
            <a:r>
              <a:rPr kumimoji="0" lang="en-US" altLang="zh-CN" sz="2400" b="1" i="1" baseline="-25000" dirty="0">
                <a:latin typeface="Arial" panose="020B0604020202020204" pitchFamily="34" charset="0"/>
              </a:rPr>
              <a:t>0</a:t>
            </a:r>
            <a:r>
              <a:rPr kumimoji="0" lang="zh-CN" altLang="en-US" sz="2400" b="1" dirty="0">
                <a:latin typeface="Arial" panose="020B0604020202020204" pitchFamily="34" charset="0"/>
              </a:rPr>
              <a:t>下，消息“</a:t>
            </a:r>
            <a:r>
              <a:rPr kumimoji="0" lang="en-US" altLang="zh-CN" sz="2400" b="1" dirty="0">
                <a:latin typeface="Arial" panose="020B0604020202020204" pitchFamily="34" charset="0"/>
              </a:rPr>
              <a:t>00</a:t>
            </a:r>
            <a:r>
              <a:rPr kumimoji="0" lang="zh-CN" altLang="en-US" sz="2400" b="1" dirty="0">
                <a:latin typeface="Arial" panose="020B0604020202020204" pitchFamily="34" charset="0"/>
              </a:rPr>
              <a:t>”和“</a:t>
            </a:r>
            <a:r>
              <a:rPr kumimoji="0" lang="en-US" altLang="zh-CN" sz="2400" b="1" dirty="0">
                <a:latin typeface="Arial" panose="020B0604020202020204" pitchFamily="34" charset="0"/>
              </a:rPr>
              <a:t>10</a:t>
            </a:r>
            <a:r>
              <a:rPr kumimoji="0" lang="zh-CN" altLang="en-US" sz="2400" b="1" dirty="0">
                <a:latin typeface="Arial" panose="020B0604020202020204" pitchFamily="34" charset="0"/>
              </a:rPr>
              <a:t>”是合法的，而消息“</a:t>
            </a:r>
            <a:r>
              <a:rPr kumimoji="0" lang="en-US" altLang="zh-CN" sz="2400" b="1" dirty="0">
                <a:latin typeface="Arial" panose="020B0604020202020204" pitchFamily="34" charset="0"/>
              </a:rPr>
              <a:t>01</a:t>
            </a:r>
            <a:r>
              <a:rPr kumimoji="0" lang="zh-CN" altLang="en-US" sz="2400" b="1" dirty="0">
                <a:latin typeface="Arial" panose="020B0604020202020204" pitchFamily="34" charset="0"/>
              </a:rPr>
              <a:t>”和“</a:t>
            </a:r>
            <a:r>
              <a:rPr kumimoji="0" lang="en-US" altLang="zh-CN" sz="2400" b="1" dirty="0">
                <a:latin typeface="Arial" panose="020B0604020202020204" pitchFamily="34" charset="0"/>
              </a:rPr>
              <a:t>11</a:t>
            </a:r>
            <a:r>
              <a:rPr kumimoji="0" lang="zh-CN" altLang="en-US" sz="2400" b="1" dirty="0">
                <a:latin typeface="Arial" panose="020B0604020202020204" pitchFamily="34" charset="0"/>
              </a:rPr>
              <a:t>”在</a:t>
            </a:r>
            <a:r>
              <a:rPr kumimoji="0" lang="en-US" altLang="zh-CN" sz="2400" b="1" i="1" dirty="0">
                <a:latin typeface="Arial" panose="020B0604020202020204" pitchFamily="34" charset="0"/>
              </a:rPr>
              <a:t>L</a:t>
            </a:r>
            <a:r>
              <a:rPr kumimoji="0" lang="en-US" altLang="zh-CN" sz="2400" b="1" i="1" baseline="-25000" dirty="0">
                <a:latin typeface="Arial" panose="020B0604020202020204" pitchFamily="34" charset="0"/>
              </a:rPr>
              <a:t>0</a:t>
            </a:r>
            <a:r>
              <a:rPr kumimoji="0" lang="zh-CN" altLang="en-US" sz="2400" b="1" dirty="0">
                <a:latin typeface="Arial" panose="020B0604020202020204" pitchFamily="34" charset="0"/>
              </a:rPr>
              <a:t>之下不合法，收方将拒收这两个消息。</a:t>
            </a:r>
            <a:endParaRPr kumimoji="0"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70">
                                            <p:txEl>
                                              <p:pRg st="0" end="0"/>
                                            </p:txEl>
                                          </p:spTgt>
                                        </p:tgtEl>
                                        <p:attrNameLst>
                                          <p:attrName>style.visibility</p:attrName>
                                        </p:attrNameLst>
                                      </p:cBhvr>
                                      <p:to>
                                        <p:strVal val="visible"/>
                                      </p:to>
                                    </p:set>
                                    <p:anim calcmode="lin" valueType="num">
                                      <p:cBhvr additive="base">
                                        <p:cTn id="7" dur="500" fill="hold"/>
                                        <p:tgtEl>
                                          <p:spTgt spid="143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70">
                                            <p:txEl>
                                              <p:pRg st="1" end="1"/>
                                            </p:txEl>
                                          </p:spTgt>
                                        </p:tgtEl>
                                        <p:attrNameLst>
                                          <p:attrName>style.visibility</p:attrName>
                                        </p:attrNameLst>
                                      </p:cBhvr>
                                      <p:to>
                                        <p:strVal val="visible"/>
                                      </p:to>
                                    </p:set>
                                    <p:anim calcmode="lin" valueType="num">
                                      <p:cBhvr additive="base">
                                        <p:cTn id="13" dur="500" fill="hold"/>
                                        <p:tgtEl>
                                          <p:spTgt spid="143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7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155575" y="84138"/>
            <a:ext cx="8785225" cy="865187"/>
          </a:xfrm>
        </p:spPr>
        <p:txBody>
          <a:bodyPr/>
          <a:lstStyle/>
          <a:p>
            <a:r>
              <a:rPr kumimoji="0" lang="zh-CN" altLang="en-US" dirty="0"/>
              <a:t>散列函数</a:t>
            </a:r>
          </a:p>
        </p:txBody>
      </p:sp>
      <p:sp>
        <p:nvSpPr>
          <p:cNvPr id="33795" name="内容占位符 2"/>
          <p:cNvSpPr>
            <a:spLocks noGrp="1"/>
          </p:cNvSpPr>
          <p:nvPr>
            <p:ph idx="1"/>
          </p:nvPr>
        </p:nvSpPr>
        <p:spPr>
          <a:xfrm>
            <a:off x="107950" y="1044575"/>
            <a:ext cx="8964613" cy="5545138"/>
          </a:xfrm>
        </p:spPr>
        <p:txBody>
          <a:bodyPr/>
          <a:lstStyle/>
          <a:p>
            <a:r>
              <a:rPr kumimoji="0" lang="zh-CN" altLang="en-US" sz="2400" dirty="0"/>
              <a:t>散列函数（</a:t>
            </a:r>
            <a:r>
              <a:rPr kumimoji="0" lang="en-US" altLang="zh-CN" sz="2400" dirty="0"/>
              <a:t>Hash Function</a:t>
            </a:r>
            <a:r>
              <a:rPr kumimoji="0" lang="zh-CN" altLang="en-US" sz="2400" dirty="0"/>
              <a:t>）的目的</a:t>
            </a:r>
            <a:endParaRPr kumimoji="0" lang="en-US" altLang="zh-CN" sz="2400" dirty="0"/>
          </a:p>
          <a:p>
            <a:pPr lvl="1"/>
            <a:r>
              <a:rPr kumimoji="0" lang="zh-CN" altLang="en-US" dirty="0"/>
              <a:t>将</a:t>
            </a:r>
            <a:r>
              <a:rPr kumimoji="0" lang="zh-CN" altLang="en-US" dirty="0">
                <a:solidFill>
                  <a:srgbClr val="FF0000"/>
                </a:solidFill>
              </a:rPr>
              <a:t>任意长的消息</a:t>
            </a:r>
            <a:r>
              <a:rPr kumimoji="0" lang="zh-CN" altLang="en-US" dirty="0"/>
              <a:t>映射成一个</a:t>
            </a:r>
            <a:r>
              <a:rPr kumimoji="0" lang="zh-CN" altLang="en-US" dirty="0">
                <a:solidFill>
                  <a:srgbClr val="FF0000"/>
                </a:solidFill>
              </a:rPr>
              <a:t>固定长度的散列值</a:t>
            </a:r>
            <a:r>
              <a:rPr kumimoji="0" lang="zh-CN" altLang="en-US" dirty="0"/>
              <a:t>（</a:t>
            </a:r>
            <a:r>
              <a:rPr kumimoji="0" lang="en-US" altLang="zh-CN" dirty="0"/>
              <a:t>hash</a:t>
            </a:r>
            <a:r>
              <a:rPr kumimoji="0" lang="zh-CN" altLang="en-US" dirty="0"/>
              <a:t>值），也称为</a:t>
            </a:r>
            <a:r>
              <a:rPr kumimoji="0" lang="zh-CN" altLang="en-US" dirty="0">
                <a:solidFill>
                  <a:srgbClr val="FF0000"/>
                </a:solidFill>
              </a:rPr>
              <a:t>消息摘要</a:t>
            </a:r>
            <a:r>
              <a:rPr kumimoji="0" lang="zh-CN" altLang="en-US" dirty="0"/>
              <a:t>。</a:t>
            </a:r>
            <a:endParaRPr kumimoji="0" lang="en-US" altLang="zh-CN" dirty="0"/>
          </a:p>
          <a:p>
            <a:pPr lvl="1"/>
            <a:r>
              <a:rPr kumimoji="0" lang="zh-CN" altLang="en-US" dirty="0"/>
              <a:t>消息摘要可以作为认证符，完成消息认证。</a:t>
            </a:r>
            <a:endParaRPr kumimoji="0" lang="en-US" altLang="zh-CN" dirty="0"/>
          </a:p>
          <a:p>
            <a:endParaRPr kumimoji="0" lang="en-US" altLang="zh-CN" sz="2400" dirty="0"/>
          </a:p>
          <a:p>
            <a:r>
              <a:rPr kumimoji="0" lang="zh-CN" altLang="en-US" sz="2400" dirty="0"/>
              <a:t>散列函数的健壮性</a:t>
            </a:r>
            <a:endParaRPr kumimoji="0" lang="en-US" altLang="zh-CN" sz="2400" dirty="0"/>
          </a:p>
          <a:p>
            <a:pPr lvl="1"/>
            <a:r>
              <a:rPr kumimoji="0" lang="zh-CN" altLang="en-US" dirty="0"/>
              <a:t>弱无碰撞特性：散列函数</a:t>
            </a:r>
            <a:r>
              <a:rPr kumimoji="0" lang="en-US" altLang="zh-CN" dirty="0"/>
              <a:t>h</a:t>
            </a:r>
            <a:r>
              <a:rPr kumimoji="0" lang="zh-CN" altLang="en-US" dirty="0"/>
              <a:t>被称为是弱无碰撞的，是指在消息特定的明文空间</a:t>
            </a:r>
            <a:r>
              <a:rPr kumimoji="0" lang="en-US" altLang="zh-CN" dirty="0"/>
              <a:t>X</a:t>
            </a:r>
            <a:r>
              <a:rPr kumimoji="0" lang="zh-CN" altLang="en-US" dirty="0"/>
              <a:t>中，</a:t>
            </a:r>
            <a:r>
              <a:rPr kumimoji="0" lang="zh-CN" altLang="en-US" dirty="0">
                <a:solidFill>
                  <a:srgbClr val="FF0000"/>
                </a:solidFill>
              </a:rPr>
              <a:t>给定消息</a:t>
            </a:r>
            <a:r>
              <a:rPr kumimoji="0" lang="en-US" altLang="zh-CN" dirty="0" err="1">
                <a:solidFill>
                  <a:srgbClr val="FF0000"/>
                </a:solidFill>
              </a:rPr>
              <a:t>x∈X</a:t>
            </a:r>
            <a:r>
              <a:rPr kumimoji="0" lang="zh-CN" altLang="en-US" dirty="0">
                <a:solidFill>
                  <a:srgbClr val="FF0000"/>
                </a:solidFill>
              </a:rPr>
              <a:t>，</a:t>
            </a:r>
            <a:r>
              <a:rPr kumimoji="0" lang="zh-CN" altLang="en-US" dirty="0"/>
              <a:t>在计算上几乎找不到不同于</a:t>
            </a:r>
            <a:r>
              <a:rPr kumimoji="0" lang="en-US" altLang="zh-CN" dirty="0"/>
              <a:t>x</a:t>
            </a:r>
            <a:r>
              <a:rPr kumimoji="0" lang="zh-CN" altLang="en-US" dirty="0"/>
              <a:t>的</a:t>
            </a:r>
            <a:r>
              <a:rPr kumimoji="0" lang="en-US" altLang="zh-CN" dirty="0"/>
              <a:t>x'</a:t>
            </a:r>
            <a:r>
              <a:rPr kumimoji="0" lang="zh-CN" altLang="en-US" dirty="0"/>
              <a:t>，</a:t>
            </a:r>
            <a:r>
              <a:rPr kumimoji="0" lang="en-US" altLang="zh-CN" dirty="0" err="1">
                <a:solidFill>
                  <a:srgbClr val="FF0000"/>
                </a:solidFill>
              </a:rPr>
              <a:t>x'∈X</a:t>
            </a:r>
            <a:r>
              <a:rPr kumimoji="0" lang="zh-CN" altLang="en-US" dirty="0"/>
              <a:t>，使得</a:t>
            </a:r>
            <a:r>
              <a:rPr kumimoji="0" lang="en-US" altLang="zh-CN" dirty="0"/>
              <a:t>h(x)=h(x')</a:t>
            </a:r>
            <a:r>
              <a:rPr kumimoji="0" lang="zh-CN" altLang="en-US" dirty="0"/>
              <a:t>。</a:t>
            </a:r>
            <a:endParaRPr kumimoji="0" lang="en-US" altLang="zh-CN" dirty="0"/>
          </a:p>
          <a:p>
            <a:pPr lvl="1"/>
            <a:r>
              <a:rPr kumimoji="0" lang="zh-CN" altLang="zh-CN" dirty="0"/>
              <a:t> </a:t>
            </a:r>
            <a:r>
              <a:rPr kumimoji="0" lang="zh-CN" altLang="en-US" dirty="0"/>
              <a:t>强无碰撞特性：散列函数</a:t>
            </a:r>
            <a:r>
              <a:rPr kumimoji="0" lang="en-US" altLang="zh-CN" dirty="0"/>
              <a:t>h</a:t>
            </a:r>
            <a:r>
              <a:rPr kumimoji="0" lang="zh-CN" altLang="en-US" dirty="0"/>
              <a:t>被称为是强无碰撞的，是指</a:t>
            </a:r>
            <a:r>
              <a:rPr kumimoji="0" lang="zh-CN" altLang="en-US" dirty="0">
                <a:solidFill>
                  <a:srgbClr val="FF0000"/>
                </a:solidFill>
              </a:rPr>
              <a:t>在计算上难以找到与</a:t>
            </a:r>
            <a:r>
              <a:rPr kumimoji="0" lang="en-US" altLang="zh-CN" dirty="0">
                <a:solidFill>
                  <a:srgbClr val="FF0000"/>
                </a:solidFill>
              </a:rPr>
              <a:t>x</a:t>
            </a:r>
            <a:r>
              <a:rPr kumimoji="0" lang="zh-CN" altLang="en-US" dirty="0">
                <a:solidFill>
                  <a:srgbClr val="FF0000"/>
                </a:solidFill>
              </a:rPr>
              <a:t>相异的</a:t>
            </a:r>
            <a:r>
              <a:rPr kumimoji="0" lang="en-US" altLang="zh-CN" dirty="0">
                <a:solidFill>
                  <a:srgbClr val="FF0000"/>
                </a:solidFill>
              </a:rPr>
              <a:t>x'</a:t>
            </a:r>
            <a:r>
              <a:rPr kumimoji="0" lang="zh-CN" altLang="en-US" dirty="0">
                <a:solidFill>
                  <a:srgbClr val="FF0000"/>
                </a:solidFill>
              </a:rPr>
              <a:t>，满足</a:t>
            </a:r>
            <a:r>
              <a:rPr kumimoji="0" lang="en-US" altLang="zh-CN" dirty="0">
                <a:solidFill>
                  <a:srgbClr val="FF0000"/>
                </a:solidFill>
              </a:rPr>
              <a:t>h(x)=h(x')</a:t>
            </a:r>
            <a:r>
              <a:rPr kumimoji="0" lang="zh-CN" altLang="en-US" dirty="0"/>
              <a:t>，</a:t>
            </a:r>
            <a:r>
              <a:rPr kumimoji="0" lang="en-US" altLang="zh-CN" dirty="0">
                <a:solidFill>
                  <a:srgbClr val="FF0000"/>
                </a:solidFill>
              </a:rPr>
              <a:t>x'</a:t>
            </a:r>
            <a:r>
              <a:rPr kumimoji="0" lang="zh-CN" altLang="en-US" dirty="0">
                <a:solidFill>
                  <a:srgbClr val="FF0000"/>
                </a:solidFill>
              </a:rPr>
              <a:t>可以不属于</a:t>
            </a:r>
            <a:r>
              <a:rPr kumimoji="0" lang="en-US" altLang="zh-CN" dirty="0">
                <a:solidFill>
                  <a:srgbClr val="FF0000"/>
                </a:solidFill>
              </a:rPr>
              <a:t>X</a:t>
            </a:r>
            <a:r>
              <a:rPr kumimoji="0" lang="zh-CN" altLang="en-US" dirty="0"/>
              <a:t>。</a:t>
            </a:r>
            <a:endParaRPr kumimoji="0" lang="en-US" altLang="zh-CN" dirty="0"/>
          </a:p>
          <a:p>
            <a:pPr lvl="1"/>
            <a:r>
              <a:rPr kumimoji="0" lang="zh-CN" altLang="en-US" dirty="0"/>
              <a:t>单向性：散列函数</a:t>
            </a:r>
            <a:r>
              <a:rPr kumimoji="0" lang="en-US" altLang="zh-CN" dirty="0"/>
              <a:t>h</a:t>
            </a:r>
            <a:r>
              <a:rPr kumimoji="0" lang="zh-CN" altLang="en-US" dirty="0"/>
              <a:t>被称为单向的，是指</a:t>
            </a:r>
            <a:r>
              <a:rPr kumimoji="0" lang="zh-CN" altLang="en-US" dirty="0">
                <a:solidFill>
                  <a:srgbClr val="FF0000"/>
                </a:solidFill>
              </a:rPr>
              <a:t>通过</a:t>
            </a:r>
            <a:r>
              <a:rPr kumimoji="0" lang="en-US" altLang="zh-CN" dirty="0">
                <a:solidFill>
                  <a:srgbClr val="FF0000"/>
                </a:solidFill>
              </a:rPr>
              <a:t>h</a:t>
            </a:r>
            <a:r>
              <a:rPr kumimoji="0" lang="zh-CN" altLang="en-US" dirty="0">
                <a:solidFill>
                  <a:srgbClr val="FF0000"/>
                </a:solidFill>
              </a:rPr>
              <a:t>的逆函数</a:t>
            </a:r>
            <a:r>
              <a:rPr kumimoji="0" lang="en-US" altLang="zh-CN" dirty="0">
                <a:solidFill>
                  <a:srgbClr val="FF0000"/>
                </a:solidFill>
              </a:rPr>
              <a:t>h</a:t>
            </a:r>
            <a:r>
              <a:rPr kumimoji="0" lang="en-US" altLang="zh-CN" baseline="30000" dirty="0">
                <a:solidFill>
                  <a:srgbClr val="FF0000"/>
                </a:solidFill>
              </a:rPr>
              <a:t>-1</a:t>
            </a:r>
            <a:r>
              <a:rPr kumimoji="0" lang="zh-CN" altLang="en-US" dirty="0">
                <a:solidFill>
                  <a:srgbClr val="FF0000"/>
                </a:solidFill>
              </a:rPr>
              <a:t>来求得散列值</a:t>
            </a:r>
            <a:r>
              <a:rPr kumimoji="0" lang="en-US" altLang="zh-CN" dirty="0">
                <a:solidFill>
                  <a:srgbClr val="FF0000"/>
                </a:solidFill>
              </a:rPr>
              <a:t>h(x)</a:t>
            </a:r>
            <a:r>
              <a:rPr kumimoji="0" lang="zh-CN" altLang="en-US" dirty="0">
                <a:solidFill>
                  <a:srgbClr val="FF0000"/>
                </a:solidFill>
              </a:rPr>
              <a:t>的消息原文</a:t>
            </a:r>
            <a:r>
              <a:rPr kumimoji="0" lang="en-US" altLang="zh-CN" dirty="0">
                <a:solidFill>
                  <a:srgbClr val="FF0000"/>
                </a:solidFill>
              </a:rPr>
              <a:t>x</a:t>
            </a:r>
            <a:r>
              <a:rPr kumimoji="0" lang="zh-CN" altLang="en-US" dirty="0">
                <a:solidFill>
                  <a:srgbClr val="FF0000"/>
                </a:solidFill>
              </a:rPr>
              <a:t>，在计算上不可行</a:t>
            </a:r>
            <a:r>
              <a:rPr kumimoji="0" lang="zh-CN" altLang="en-US" dirty="0"/>
              <a:t>。</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4" end="4"/>
                                            </p:txEl>
                                          </p:spTgt>
                                        </p:tgtEl>
                                        <p:attrNameLst>
                                          <p:attrName>style.visibility</p:attrName>
                                        </p:attrNameLst>
                                      </p:cBhvr>
                                      <p:to>
                                        <p:strVal val="visible"/>
                                      </p:to>
                                    </p:set>
                                    <p:anim calcmode="lin" valueType="num">
                                      <p:cBhvr additive="base">
                                        <p:cTn id="7"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795">
                                            <p:txEl>
                                              <p:pRg st="5" end="5"/>
                                            </p:txEl>
                                          </p:spTgt>
                                        </p:tgtEl>
                                        <p:attrNameLst>
                                          <p:attrName>style.visibility</p:attrName>
                                        </p:attrNameLst>
                                      </p:cBhvr>
                                      <p:to>
                                        <p:strVal val="visible"/>
                                      </p:to>
                                    </p:set>
                                    <p:anim calcmode="lin" valueType="num">
                                      <p:cBhvr additive="base">
                                        <p:cTn id="11"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anim calcmode="lin" valueType="num">
                                      <p:cBhvr additive="base">
                                        <p:cTn id="17" dur="500" fill="hold"/>
                                        <p:tgtEl>
                                          <p:spTgt spid="3379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3795">
                                            <p:txEl>
                                              <p:pRg st="7" end="7"/>
                                            </p:txEl>
                                          </p:spTgt>
                                        </p:tgtEl>
                                        <p:attrNameLst>
                                          <p:attrName>style.visibility</p:attrName>
                                        </p:attrNameLst>
                                      </p:cBhvr>
                                      <p:to>
                                        <p:strVal val="visible"/>
                                      </p:to>
                                    </p:set>
                                    <p:anim calcmode="lin" valueType="num">
                                      <p:cBhvr additive="base">
                                        <p:cTn id="23" dur="500" fill="hold"/>
                                        <p:tgtEl>
                                          <p:spTgt spid="3379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散列函数</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伪造一：</a:t>
            </a:r>
            <a:endParaRPr lang="en-US" altLang="zh-CN" dirty="0">
              <a:solidFill>
                <a:srgbClr val="0000FF"/>
              </a:solidFill>
            </a:endParaRPr>
          </a:p>
          <a:p>
            <a:pPr marL="914400" lvl="1" indent="-457200">
              <a:buFont typeface="+mj-lt"/>
              <a:buAutoNum type="arabicPeriod"/>
            </a:pPr>
            <a:r>
              <a:rPr lang="zh-CN" altLang="en-US" dirty="0"/>
              <a:t>攻击者得到一个有效签名</a:t>
            </a:r>
            <a:r>
              <a:rPr lang="en-US" altLang="zh-CN" dirty="0"/>
              <a:t>(x, y)</a:t>
            </a:r>
            <a:r>
              <a:rPr lang="zh-CN" altLang="en-US" dirty="0"/>
              <a:t>，其中</a:t>
            </a:r>
            <a:r>
              <a:rPr lang="en-US" altLang="zh-CN" dirty="0"/>
              <a:t>x</a:t>
            </a:r>
            <a:r>
              <a:rPr lang="zh-CN" altLang="en-US" dirty="0"/>
              <a:t>表示消息原文，</a:t>
            </a:r>
            <a:r>
              <a:rPr lang="en-US" altLang="zh-CN" dirty="0">
                <a:solidFill>
                  <a:srgbClr val="FF0000"/>
                </a:solidFill>
              </a:rPr>
              <a:t>y</a:t>
            </a:r>
            <a:r>
              <a:rPr lang="zh-CN" altLang="en-US" dirty="0">
                <a:solidFill>
                  <a:srgbClr val="FF0000"/>
                </a:solidFill>
              </a:rPr>
              <a:t>表示经过私钥签名消息摘要</a:t>
            </a:r>
            <a:r>
              <a:rPr lang="zh-CN" altLang="en-US" dirty="0"/>
              <a:t>，</a:t>
            </a:r>
            <a:r>
              <a:rPr lang="en-US" altLang="zh-CN" dirty="0"/>
              <a:t>y=</a:t>
            </a:r>
            <a:r>
              <a:rPr lang="en-US" altLang="zh-CN" dirty="0" err="1"/>
              <a:t>E</a:t>
            </a:r>
            <a:r>
              <a:rPr lang="en-US" altLang="zh-CN" baseline="-25000" dirty="0" err="1"/>
              <a:t>kr</a:t>
            </a:r>
            <a:r>
              <a:rPr lang="en-US" altLang="zh-CN" dirty="0"/>
              <a:t>(Z)</a:t>
            </a:r>
            <a:r>
              <a:rPr lang="zh-CN" altLang="en-US" dirty="0"/>
              <a:t>，</a:t>
            </a:r>
            <a:r>
              <a:rPr lang="en-US" altLang="zh-CN" dirty="0" err="1"/>
              <a:t>kr</a:t>
            </a:r>
            <a:r>
              <a:rPr lang="zh-CN" altLang="en-US" dirty="0"/>
              <a:t>为私钥，</a:t>
            </a:r>
            <a:r>
              <a:rPr lang="en-US" altLang="zh-CN" dirty="0"/>
              <a:t>Z</a:t>
            </a:r>
            <a:r>
              <a:rPr lang="zh-CN" altLang="en-US" dirty="0"/>
              <a:t>为</a:t>
            </a:r>
            <a:r>
              <a:rPr lang="en-US" altLang="zh-CN" dirty="0"/>
              <a:t>x</a:t>
            </a:r>
            <a:r>
              <a:rPr lang="zh-CN" altLang="en-US" dirty="0"/>
              <a:t>的消息摘要，即</a:t>
            </a:r>
            <a:r>
              <a:rPr lang="en-US" altLang="zh-CN" dirty="0"/>
              <a:t>Z=h(x)</a:t>
            </a:r>
            <a:r>
              <a:rPr lang="zh-CN" altLang="en-US" dirty="0"/>
              <a:t>，</a:t>
            </a:r>
            <a:r>
              <a:rPr lang="en-US" altLang="zh-CN" dirty="0"/>
              <a:t>h(x)</a:t>
            </a:r>
            <a:r>
              <a:rPr lang="zh-CN" altLang="en-US" dirty="0"/>
              <a:t>为散列函数。</a:t>
            </a:r>
          </a:p>
          <a:p>
            <a:pPr marL="914400" lvl="1" indent="-457200">
              <a:buFont typeface="+mj-lt"/>
              <a:buAutoNum type="arabicPeriod"/>
            </a:pPr>
            <a:r>
              <a:rPr lang="zh-CN" altLang="en-US" dirty="0"/>
              <a:t>攻击者可以通过</a:t>
            </a:r>
            <a:r>
              <a:rPr lang="zh-CN" altLang="en-US" dirty="0">
                <a:solidFill>
                  <a:srgbClr val="FF0000"/>
                </a:solidFill>
              </a:rPr>
              <a:t>公钥</a:t>
            </a:r>
            <a:r>
              <a:rPr lang="zh-CN" altLang="en-US" dirty="0"/>
              <a:t>计算得到</a:t>
            </a:r>
            <a:r>
              <a:rPr lang="en-US" altLang="zh-CN" dirty="0"/>
              <a:t>Z=h(x)</a:t>
            </a:r>
            <a:r>
              <a:rPr lang="zh-CN" altLang="en-US" dirty="0"/>
              <a:t>，还原出</a:t>
            </a:r>
            <a:r>
              <a:rPr lang="en-US" altLang="zh-CN" dirty="0"/>
              <a:t>Z</a:t>
            </a:r>
            <a:r>
              <a:rPr lang="zh-CN" altLang="en-US" dirty="0"/>
              <a:t>，然后企图找到一个</a:t>
            </a:r>
            <a:r>
              <a:rPr lang="en-US" altLang="zh-CN" dirty="0"/>
              <a:t>x'</a:t>
            </a:r>
            <a:r>
              <a:rPr lang="zh-CN" altLang="en-US" dirty="0"/>
              <a:t>，满足</a:t>
            </a:r>
            <a:r>
              <a:rPr lang="en-US" altLang="zh-CN" dirty="0"/>
              <a:t>h(x')=h(x)</a:t>
            </a:r>
            <a:r>
              <a:rPr lang="zh-CN" altLang="en-US" dirty="0"/>
              <a:t>。</a:t>
            </a:r>
          </a:p>
          <a:p>
            <a:pPr marL="914400" lvl="1" indent="-457200">
              <a:buFont typeface="+mj-lt"/>
              <a:buAutoNum type="arabicPeriod"/>
            </a:pPr>
            <a:r>
              <a:rPr lang="zh-CN" altLang="en-US" dirty="0"/>
              <a:t>如果他做到这一点，则</a:t>
            </a:r>
            <a:r>
              <a:rPr lang="en-US" altLang="zh-CN" dirty="0"/>
              <a:t>(x', y)</a:t>
            </a:r>
            <a:r>
              <a:rPr lang="zh-CN" altLang="en-US" dirty="0"/>
              <a:t>也可以通过认证，即为有效的伪造。</a:t>
            </a:r>
            <a:endParaRPr lang="en-US" altLang="zh-CN" dirty="0"/>
          </a:p>
          <a:p>
            <a:pPr marL="914400" lvl="1" indent="-457200">
              <a:buFont typeface="+mj-lt"/>
              <a:buAutoNum type="arabicPeriod"/>
            </a:pPr>
            <a:endParaRPr lang="en-US" altLang="zh-CN" dirty="0"/>
          </a:p>
        </p:txBody>
      </p:sp>
    </p:spTree>
    <p:extLst>
      <p:ext uri="{BB962C8B-B14F-4D97-AF65-F5344CB8AC3E}">
        <p14:creationId xmlns:p14="http://schemas.microsoft.com/office/powerpoint/2010/main" val="121625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散列函数</a:t>
            </a:r>
            <a:endParaRPr lang="zh-CN" altLang="en-US" dirty="0"/>
          </a:p>
        </p:txBody>
      </p:sp>
      <p:sp>
        <p:nvSpPr>
          <p:cNvPr id="3" name="内容占位符 2"/>
          <p:cNvSpPr>
            <a:spLocks noGrp="1"/>
          </p:cNvSpPr>
          <p:nvPr>
            <p:ph idx="1"/>
          </p:nvPr>
        </p:nvSpPr>
        <p:spPr/>
        <p:txBody>
          <a:bodyPr/>
          <a:lstStyle/>
          <a:p>
            <a:r>
              <a:rPr lang="zh-CN" altLang="en-US" dirty="0">
                <a:solidFill>
                  <a:srgbClr val="0000FF"/>
                </a:solidFill>
              </a:rPr>
              <a:t>伪造二：</a:t>
            </a:r>
            <a:endParaRPr lang="en-US" altLang="zh-CN" dirty="0">
              <a:solidFill>
                <a:srgbClr val="0000FF"/>
              </a:solidFill>
            </a:endParaRPr>
          </a:p>
          <a:p>
            <a:pPr lvl="1"/>
            <a:r>
              <a:rPr lang="zh-CN" altLang="en-US" dirty="0"/>
              <a:t>攻击者首先找到两个消息</a:t>
            </a:r>
            <a:r>
              <a:rPr lang="en-US" altLang="zh-CN" dirty="0"/>
              <a:t>x</a:t>
            </a:r>
            <a:r>
              <a:rPr lang="zh-CN" altLang="en-US" dirty="0"/>
              <a:t>和</a:t>
            </a:r>
            <a:r>
              <a:rPr lang="en-US" altLang="zh-CN" dirty="0"/>
              <a:t>x'</a:t>
            </a:r>
            <a:r>
              <a:rPr lang="zh-CN" altLang="en-US" dirty="0"/>
              <a:t>，满足</a:t>
            </a:r>
            <a:r>
              <a:rPr lang="en-US" altLang="zh-CN" dirty="0"/>
              <a:t>h(x)=h(x')</a:t>
            </a:r>
            <a:r>
              <a:rPr lang="zh-CN" altLang="en-US" dirty="0"/>
              <a:t>。然后，攻击者把</a:t>
            </a:r>
            <a:r>
              <a:rPr lang="en-US" altLang="zh-CN" dirty="0"/>
              <a:t>x</a:t>
            </a:r>
            <a:r>
              <a:rPr lang="zh-CN" altLang="en-US" dirty="0"/>
              <a:t>给</a:t>
            </a:r>
            <a:r>
              <a:rPr lang="en-US" altLang="zh-CN" dirty="0"/>
              <a:t>Bob</a:t>
            </a:r>
            <a:r>
              <a:rPr lang="zh-CN" altLang="en-US" dirty="0"/>
              <a:t>，且使他对</a:t>
            </a:r>
            <a:r>
              <a:rPr lang="en-US" altLang="zh-CN" dirty="0"/>
              <a:t>x</a:t>
            </a:r>
            <a:r>
              <a:rPr lang="zh-CN" altLang="en-US" dirty="0"/>
              <a:t>的摘要</a:t>
            </a:r>
            <a:r>
              <a:rPr lang="en-US" altLang="zh-CN" dirty="0"/>
              <a:t>h(x)</a:t>
            </a:r>
            <a:r>
              <a:rPr lang="zh-CN" altLang="en-US" dirty="0"/>
              <a:t>进行签名，从而得到</a:t>
            </a:r>
            <a:r>
              <a:rPr lang="en-US" altLang="zh-CN" dirty="0"/>
              <a:t>y</a:t>
            </a:r>
            <a:r>
              <a:rPr lang="zh-CN" altLang="en-US" dirty="0"/>
              <a:t>。</a:t>
            </a:r>
            <a:endParaRPr lang="en-US" altLang="zh-CN" dirty="0"/>
          </a:p>
          <a:p>
            <a:pPr lvl="1"/>
            <a:r>
              <a:rPr lang="zh-CN" altLang="en-US" dirty="0"/>
              <a:t>那么，</a:t>
            </a:r>
            <a:r>
              <a:rPr lang="en-US" altLang="zh-CN" dirty="0"/>
              <a:t>(x', y</a:t>
            </a:r>
            <a:r>
              <a:rPr lang="zh-CN" altLang="en-US" dirty="0"/>
              <a:t>）也是一个有效的伪造。</a:t>
            </a:r>
            <a:endParaRPr lang="en-US" altLang="zh-CN" dirty="0"/>
          </a:p>
          <a:p>
            <a:endParaRPr lang="en-US" altLang="zh-CN" dirty="0"/>
          </a:p>
          <a:p>
            <a:r>
              <a:rPr lang="zh-CN" altLang="en-US" dirty="0">
                <a:solidFill>
                  <a:srgbClr val="0000FF"/>
                </a:solidFill>
              </a:rPr>
              <a:t>伪造三：</a:t>
            </a:r>
            <a:endParaRPr lang="en-US" altLang="zh-CN" dirty="0">
              <a:solidFill>
                <a:srgbClr val="0000FF"/>
              </a:solidFill>
            </a:endParaRPr>
          </a:p>
          <a:p>
            <a:pPr lvl="1"/>
            <a:r>
              <a:rPr lang="zh-CN" altLang="en-US" dirty="0"/>
              <a:t>在某种签名方案中，可伪造一个随机消息摘要</a:t>
            </a:r>
            <a:r>
              <a:rPr lang="en-US" altLang="zh-CN" dirty="0"/>
              <a:t>Z</a:t>
            </a:r>
            <a:r>
              <a:rPr lang="zh-CN" altLang="en-US" dirty="0"/>
              <a:t>的签名</a:t>
            </a:r>
            <a:r>
              <a:rPr lang="en-US" altLang="zh-CN" dirty="0"/>
              <a:t>y</a:t>
            </a:r>
            <a:r>
              <a:rPr lang="zh-CN" altLang="en-US" dirty="0"/>
              <a:t>，</a:t>
            </a:r>
            <a:r>
              <a:rPr lang="en-US" altLang="zh-CN" dirty="0"/>
              <a:t>y=</a:t>
            </a:r>
            <a:r>
              <a:rPr lang="en-US" altLang="zh-CN" dirty="0" err="1"/>
              <a:t>E</a:t>
            </a:r>
            <a:r>
              <a:rPr lang="en-US" altLang="zh-CN" baseline="-25000" dirty="0" err="1"/>
              <a:t>kr</a:t>
            </a:r>
            <a:r>
              <a:rPr lang="en-US" altLang="zh-CN" dirty="0"/>
              <a:t>(Z)</a:t>
            </a:r>
            <a:r>
              <a:rPr lang="zh-CN" altLang="en-US" dirty="0"/>
              <a:t>。若散列函数</a:t>
            </a:r>
            <a:r>
              <a:rPr lang="en-US" altLang="zh-CN" dirty="0"/>
              <a:t>h</a:t>
            </a:r>
            <a:r>
              <a:rPr lang="zh-CN" altLang="en-US" dirty="0"/>
              <a:t>的逆函数</a:t>
            </a:r>
            <a:r>
              <a:rPr lang="en-US" altLang="zh-CN" dirty="0"/>
              <a:t>h</a:t>
            </a:r>
            <a:r>
              <a:rPr lang="en-US" altLang="zh-CN" baseline="30000" dirty="0"/>
              <a:t>-1</a:t>
            </a:r>
            <a:r>
              <a:rPr lang="zh-CN" altLang="en-US" dirty="0"/>
              <a:t>是易求的，可算出</a:t>
            </a:r>
            <a:r>
              <a:rPr lang="en-US" altLang="zh-CN" dirty="0"/>
              <a:t>x=h</a:t>
            </a:r>
            <a:r>
              <a:rPr lang="en-US" altLang="zh-CN" baseline="30000" dirty="0"/>
              <a:t>-1</a:t>
            </a:r>
            <a:r>
              <a:rPr lang="en-US" altLang="zh-CN" dirty="0"/>
              <a:t>(Z)</a:t>
            </a:r>
            <a:r>
              <a:rPr lang="zh-CN" altLang="en-US" dirty="0"/>
              <a:t>，满足</a:t>
            </a:r>
            <a:r>
              <a:rPr lang="en-US" altLang="zh-CN" dirty="0"/>
              <a:t>Z=h(x)</a:t>
            </a:r>
            <a:r>
              <a:rPr lang="zh-CN" altLang="en-US" dirty="0"/>
              <a:t>，则</a:t>
            </a:r>
            <a:r>
              <a:rPr lang="en-US" altLang="zh-CN" dirty="0"/>
              <a:t>(x, y)</a:t>
            </a:r>
            <a:r>
              <a:rPr lang="zh-CN" altLang="en-US" dirty="0"/>
              <a:t>为合法签名。</a:t>
            </a:r>
          </a:p>
        </p:txBody>
      </p:sp>
    </p:spTree>
    <p:extLst>
      <p:ext uri="{BB962C8B-B14F-4D97-AF65-F5344CB8AC3E}">
        <p14:creationId xmlns:p14="http://schemas.microsoft.com/office/powerpoint/2010/main" val="380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107950" y="82550"/>
            <a:ext cx="8928100" cy="879475"/>
          </a:xfrm>
        </p:spPr>
        <p:txBody>
          <a:bodyPr/>
          <a:lstStyle/>
          <a:p>
            <a:r>
              <a:rPr kumimoji="0" lang="zh-CN" altLang="en-US"/>
              <a:t>散列值的安全长度</a:t>
            </a:r>
          </a:p>
        </p:txBody>
      </p:sp>
      <p:sp>
        <p:nvSpPr>
          <p:cNvPr id="21508" name="内容占位符 2"/>
          <p:cNvSpPr>
            <a:spLocks noGrp="1"/>
          </p:cNvSpPr>
          <p:nvPr>
            <p:ph idx="1"/>
          </p:nvPr>
        </p:nvSpPr>
        <p:spPr>
          <a:xfrm>
            <a:off x="107950" y="1042988"/>
            <a:ext cx="8928100" cy="5554662"/>
          </a:xfrm>
        </p:spPr>
        <p:txBody>
          <a:bodyPr/>
          <a:lstStyle/>
          <a:p>
            <a:pPr>
              <a:buFont typeface="Arial" charset="0"/>
              <a:buChar char="–"/>
              <a:defRPr/>
            </a:pPr>
            <a:r>
              <a:rPr kumimoji="0" lang="zh-CN" altLang="en-US" dirty="0"/>
              <a:t>“</a:t>
            </a:r>
            <a:r>
              <a:rPr kumimoji="0" lang="zh-CN" altLang="en-US" dirty="0">
                <a:solidFill>
                  <a:srgbClr val="FF00FF"/>
                </a:solidFill>
              </a:rPr>
              <a:t>生日悖论</a:t>
            </a:r>
            <a:r>
              <a:rPr kumimoji="0" lang="zh-CN" altLang="en-US" dirty="0"/>
              <a:t>”：如果一个房间里有</a:t>
            </a:r>
            <a:r>
              <a:rPr kumimoji="0" lang="en-US" altLang="zh-CN" dirty="0"/>
              <a:t>23</a:t>
            </a:r>
            <a:r>
              <a:rPr kumimoji="0" lang="zh-CN" altLang="en-US" dirty="0"/>
              <a:t>个或</a:t>
            </a:r>
            <a:r>
              <a:rPr kumimoji="0" lang="en-US" altLang="zh-CN" dirty="0"/>
              <a:t>23</a:t>
            </a:r>
            <a:r>
              <a:rPr kumimoji="0" lang="zh-CN" altLang="en-US" dirty="0"/>
              <a:t>个以上的人，那么至少有两个人的生日相同的</a:t>
            </a:r>
            <a:r>
              <a:rPr kumimoji="0" lang="en-US" altLang="zh-CN" dirty="0" err="1">
                <a:solidFill>
                  <a:srgbClr val="FF0000"/>
                </a:solidFill>
              </a:rPr>
              <a:t>概率</a:t>
            </a:r>
            <a:r>
              <a:rPr kumimoji="0" lang="zh-CN" altLang="en-US" dirty="0"/>
              <a:t>要大于</a:t>
            </a:r>
            <a:r>
              <a:rPr kumimoji="0" lang="en-US" altLang="zh-CN" dirty="0"/>
              <a:t>50%</a:t>
            </a:r>
            <a:r>
              <a:rPr kumimoji="0" lang="zh-CN" altLang="en-US" dirty="0"/>
              <a:t>。对于</a:t>
            </a:r>
            <a:r>
              <a:rPr kumimoji="0" lang="en-US" altLang="zh-CN" dirty="0"/>
              <a:t>60</a:t>
            </a:r>
            <a:r>
              <a:rPr kumimoji="0" lang="zh-CN" altLang="en-US" dirty="0"/>
              <a:t>或者更多的人，这种概率要大于</a:t>
            </a:r>
            <a:r>
              <a:rPr kumimoji="0" lang="en-US" altLang="zh-CN" dirty="0"/>
              <a:t>99%</a:t>
            </a:r>
            <a:r>
              <a:rPr kumimoji="0" lang="zh-CN" altLang="en-US" dirty="0"/>
              <a:t>。</a:t>
            </a:r>
            <a:endParaRPr kumimoji="0" lang="en-US" altLang="zh-CN" dirty="0"/>
          </a:p>
          <a:p>
            <a:pPr lvl="1">
              <a:buFont typeface="Arial" charset="0"/>
              <a:buChar char="•"/>
              <a:defRPr/>
            </a:pPr>
            <a:r>
              <a:rPr lang="en-US" altLang="zh-CN" dirty="0"/>
              <a:t> </a:t>
            </a:r>
            <a:r>
              <a:rPr lang="zh-CN" altLang="zh-CN" dirty="0"/>
              <a:t>不计特殊的闰年，计算房间里所有人的生日都不相同的概率</a:t>
            </a:r>
            <a:r>
              <a:rPr lang="zh-CN" altLang="en-US" dirty="0"/>
              <a:t>。</a:t>
            </a:r>
            <a:endParaRPr lang="en-US" altLang="zh-CN" dirty="0"/>
          </a:p>
          <a:p>
            <a:pPr marL="971550" lvl="1" indent="-457200">
              <a:buFont typeface="+mj-ea"/>
              <a:buAutoNum type="circleNumDbPlain"/>
              <a:defRPr/>
            </a:pPr>
            <a:r>
              <a:rPr lang="zh-CN" altLang="zh-CN" dirty="0"/>
              <a:t>第一个人不发生生日冲突的概率是</a:t>
            </a:r>
            <a:r>
              <a:rPr lang="en-US" altLang="zh-CN" dirty="0"/>
              <a:t>         </a:t>
            </a:r>
            <a:r>
              <a:rPr lang="zh-CN" altLang="zh-CN" dirty="0"/>
              <a:t>，</a:t>
            </a:r>
            <a:endParaRPr lang="en-US" altLang="zh-CN" dirty="0"/>
          </a:p>
          <a:p>
            <a:pPr marL="971550" lvl="1" indent="-457200">
              <a:buFont typeface="+mj-ea"/>
              <a:buAutoNum type="circleNumDbPlain"/>
              <a:defRPr/>
            </a:pPr>
            <a:r>
              <a:rPr lang="zh-CN" altLang="zh-CN" dirty="0"/>
              <a:t>第二个人不发生生日冲突的概率是</a:t>
            </a:r>
            <a:r>
              <a:rPr lang="en-US" altLang="zh-CN" dirty="0"/>
              <a:t>             </a:t>
            </a:r>
            <a:r>
              <a:rPr lang="zh-CN" altLang="zh-CN" dirty="0"/>
              <a:t>，</a:t>
            </a:r>
            <a:endParaRPr lang="en-US" altLang="zh-CN" dirty="0"/>
          </a:p>
          <a:p>
            <a:pPr marL="971550" lvl="1" indent="-457200">
              <a:buFont typeface="+mj-ea"/>
              <a:buAutoNum type="circleNumDbPlain"/>
              <a:defRPr/>
            </a:pPr>
            <a:r>
              <a:rPr lang="en-US" altLang="zh-CN" dirty="0"/>
              <a:t>...</a:t>
            </a:r>
            <a:r>
              <a:rPr lang="zh-CN" altLang="zh-CN" dirty="0"/>
              <a:t>，第</a:t>
            </a:r>
            <a:r>
              <a:rPr lang="en-US" altLang="zh-CN" dirty="0"/>
              <a:t>n</a:t>
            </a:r>
            <a:r>
              <a:rPr lang="zh-CN" altLang="zh-CN" dirty="0"/>
              <a:t>个人是</a:t>
            </a:r>
            <a:r>
              <a:rPr lang="en-US" altLang="zh-CN" dirty="0"/>
              <a:t>             </a:t>
            </a:r>
            <a:r>
              <a:rPr lang="zh-CN" altLang="zh-CN" dirty="0"/>
              <a:t>，</a:t>
            </a:r>
            <a:endParaRPr lang="en-US" altLang="zh-CN" dirty="0"/>
          </a:p>
          <a:p>
            <a:pPr marL="971550" lvl="1" indent="-457200">
              <a:buFont typeface="+mj-ea"/>
              <a:buAutoNum type="circleNumDbPlain"/>
              <a:defRPr/>
            </a:pPr>
            <a:r>
              <a:rPr lang="zh-CN" altLang="zh-CN" dirty="0"/>
              <a:t>所有人生日都不冲突的概率是：</a:t>
            </a:r>
            <a:endParaRPr lang="en-US" altLang="zh-CN" dirty="0"/>
          </a:p>
          <a:p>
            <a:pPr marL="1371600" lvl="2" indent="-457200">
              <a:buFont typeface="+mj-ea"/>
              <a:buAutoNum type="circleNumDbPlain"/>
              <a:defRPr/>
            </a:pPr>
            <a:r>
              <a:rPr lang="en-US" altLang="zh-CN" dirty="0"/>
              <a:t>E=1×(               )×...×(              )× (               )</a:t>
            </a:r>
            <a:r>
              <a:rPr lang="zh-CN" altLang="zh-CN" dirty="0"/>
              <a:t>，</a:t>
            </a:r>
            <a:endParaRPr lang="en-US" altLang="zh-CN" dirty="0"/>
          </a:p>
          <a:p>
            <a:pPr marL="971550" lvl="1" indent="-457200">
              <a:buFont typeface="+mj-ea"/>
              <a:buAutoNum type="circleNumDbPlain"/>
              <a:defRPr/>
            </a:pPr>
            <a:r>
              <a:rPr lang="zh-CN" altLang="zh-CN" dirty="0"/>
              <a:t>而发生冲突的概率</a:t>
            </a:r>
            <a:r>
              <a:rPr lang="en-US" altLang="zh-CN" dirty="0"/>
              <a:t>P=1-E</a:t>
            </a:r>
            <a:r>
              <a:rPr lang="zh-CN" altLang="en-US" dirty="0"/>
              <a:t>；</a:t>
            </a:r>
            <a:r>
              <a:rPr lang="zh-CN" altLang="zh-CN" dirty="0"/>
              <a:t>当</a:t>
            </a:r>
            <a:r>
              <a:rPr lang="en-US" altLang="zh-CN" dirty="0"/>
              <a:t>n=23</a:t>
            </a:r>
            <a:r>
              <a:rPr lang="zh-CN" altLang="zh-CN" dirty="0"/>
              <a:t>时，</a:t>
            </a:r>
            <a:r>
              <a:rPr lang="en-US" altLang="zh-CN" dirty="0"/>
              <a:t>P</a:t>
            </a:r>
            <a:r>
              <a:rPr lang="zh-CN" altLang="zh-CN" dirty="0"/>
              <a:t>≈</a:t>
            </a:r>
            <a:r>
              <a:rPr lang="en-US" altLang="zh-CN" dirty="0"/>
              <a:t>0.507</a:t>
            </a:r>
            <a:r>
              <a:rPr lang="zh-CN" altLang="zh-CN" dirty="0"/>
              <a:t>；</a:t>
            </a:r>
            <a:r>
              <a:rPr lang="en-US" altLang="zh-CN" dirty="0"/>
              <a:t>n=100</a:t>
            </a:r>
            <a:r>
              <a:rPr lang="zh-CN" altLang="zh-CN" dirty="0"/>
              <a:t>时，</a:t>
            </a:r>
            <a:r>
              <a:rPr lang="en-US" altLang="zh-CN" dirty="0"/>
              <a:t>P</a:t>
            </a:r>
            <a:r>
              <a:rPr lang="zh-CN" altLang="zh-CN" dirty="0"/>
              <a:t>≈</a:t>
            </a:r>
            <a:r>
              <a:rPr lang="en-US" altLang="zh-CN" dirty="0"/>
              <a:t>0.9999996</a:t>
            </a:r>
            <a:r>
              <a:rPr lang="zh-CN" altLang="zh-CN" dirty="0"/>
              <a:t>。</a:t>
            </a:r>
            <a:endParaRPr kumimoji="0" lang="en-US" altLang="zh-CN" dirty="0"/>
          </a:p>
        </p:txBody>
      </p:sp>
      <p:sp>
        <p:nvSpPr>
          <p:cNvPr id="163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sp>
        <p:nvSpPr>
          <p:cNvPr id="1638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aphicFrame>
        <p:nvGraphicFramePr>
          <p:cNvPr id="16390" name="Object 6"/>
          <p:cNvGraphicFramePr>
            <a:graphicFrameLocks noChangeAspect="1"/>
          </p:cNvGraphicFramePr>
          <p:nvPr/>
        </p:nvGraphicFramePr>
        <p:xfrm>
          <a:off x="5799138" y="3648075"/>
          <a:ext cx="815975" cy="477838"/>
        </p:xfrm>
        <a:graphic>
          <a:graphicData uri="http://schemas.openxmlformats.org/presentationml/2006/ole">
            <mc:AlternateContent xmlns:mc="http://schemas.openxmlformats.org/markup-compatibility/2006">
              <mc:Choice xmlns:v="urn:schemas-microsoft-com:vml" Requires="v">
                <p:oleObj spid="_x0000_s16809" name="公式" r:id="rId3" imgW="393529" imgH="228501" progId="Equation.3">
                  <p:embed/>
                </p:oleObj>
              </mc:Choice>
              <mc:Fallback>
                <p:oleObj name="公式" r:id="rId3" imgW="393529"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9138" y="3648075"/>
                        <a:ext cx="81597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aphicFrame>
        <p:nvGraphicFramePr>
          <p:cNvPr id="16392" name="Object 8"/>
          <p:cNvGraphicFramePr>
            <a:graphicFrameLocks noChangeAspect="1"/>
          </p:cNvGraphicFramePr>
          <p:nvPr/>
        </p:nvGraphicFramePr>
        <p:xfrm>
          <a:off x="5772150" y="3068638"/>
          <a:ext cx="566738" cy="649287"/>
        </p:xfrm>
        <a:graphic>
          <a:graphicData uri="http://schemas.openxmlformats.org/presentationml/2006/ole">
            <mc:AlternateContent xmlns:mc="http://schemas.openxmlformats.org/markup-compatibility/2006">
              <mc:Choice xmlns:v="urn:schemas-microsoft-com:vml" Requires="v">
                <p:oleObj spid="_x0000_s16810" name="公式" r:id="rId5" imgW="203112" imgH="228501" progId="Equation.3">
                  <p:embed/>
                </p:oleObj>
              </mc:Choice>
              <mc:Fallback>
                <p:oleObj name="公式" r:id="rId5" imgW="203112" imgH="22850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2150" y="3068638"/>
                        <a:ext cx="56673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aphicFrame>
        <p:nvGraphicFramePr>
          <p:cNvPr id="16394" name="Object 10"/>
          <p:cNvGraphicFramePr>
            <a:graphicFrameLocks noChangeAspect="1"/>
          </p:cNvGraphicFramePr>
          <p:nvPr>
            <p:extLst>
              <p:ext uri="{D42A27DB-BD31-4B8C-83A1-F6EECF244321}">
                <p14:modId xmlns:p14="http://schemas.microsoft.com/office/powerpoint/2010/main" val="2714994096"/>
              </p:ext>
            </p:extLst>
          </p:nvPr>
        </p:nvGraphicFramePr>
        <p:xfrm>
          <a:off x="3131840" y="4077072"/>
          <a:ext cx="777875" cy="455612"/>
        </p:xfrm>
        <a:graphic>
          <a:graphicData uri="http://schemas.openxmlformats.org/presentationml/2006/ole">
            <mc:AlternateContent xmlns:mc="http://schemas.openxmlformats.org/markup-compatibility/2006">
              <mc:Choice xmlns:v="urn:schemas-microsoft-com:vml" Requires="v">
                <p:oleObj spid="_x0000_s16811" name="公式" r:id="rId7" imgW="393529" imgH="228501" progId="Equation.3">
                  <p:embed/>
                </p:oleObj>
              </mc:Choice>
              <mc:Fallback>
                <p:oleObj name="公式" r:id="rId7" imgW="393529" imgH="228501"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1840" y="4077072"/>
                        <a:ext cx="7778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aphicFrame>
        <p:nvGraphicFramePr>
          <p:cNvPr id="16396" name="Object 12"/>
          <p:cNvGraphicFramePr>
            <a:graphicFrameLocks noChangeAspect="1"/>
          </p:cNvGraphicFramePr>
          <p:nvPr/>
        </p:nvGraphicFramePr>
        <p:xfrm>
          <a:off x="2484438" y="4965700"/>
          <a:ext cx="915987" cy="534988"/>
        </p:xfrm>
        <a:graphic>
          <a:graphicData uri="http://schemas.openxmlformats.org/presentationml/2006/ole">
            <mc:AlternateContent xmlns:mc="http://schemas.openxmlformats.org/markup-compatibility/2006">
              <mc:Choice xmlns:v="urn:schemas-microsoft-com:vml" Requires="v">
                <p:oleObj spid="_x0000_s16812" name="公式" r:id="rId9" imgW="393529" imgH="228501" progId="Equation.3">
                  <p:embed/>
                </p:oleObj>
              </mc:Choice>
              <mc:Fallback>
                <p:oleObj name="公式" r:id="rId9" imgW="393529" imgH="228501"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4965700"/>
                        <a:ext cx="915987"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7"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aphicFrame>
        <p:nvGraphicFramePr>
          <p:cNvPr id="16398" name="Object 14"/>
          <p:cNvGraphicFramePr>
            <a:graphicFrameLocks noChangeAspect="1"/>
          </p:cNvGraphicFramePr>
          <p:nvPr/>
        </p:nvGraphicFramePr>
        <p:xfrm>
          <a:off x="4572000" y="4953000"/>
          <a:ext cx="874713" cy="512763"/>
        </p:xfrm>
        <a:graphic>
          <a:graphicData uri="http://schemas.openxmlformats.org/presentationml/2006/ole">
            <mc:AlternateContent xmlns:mc="http://schemas.openxmlformats.org/markup-compatibility/2006">
              <mc:Choice xmlns:v="urn:schemas-microsoft-com:vml" Requires="v">
                <p:oleObj spid="_x0000_s16813" name="公式" r:id="rId11" imgW="393529" imgH="228501" progId="Equation.3">
                  <p:embed/>
                </p:oleObj>
              </mc:Choice>
              <mc:Fallback>
                <p:oleObj name="公式" r:id="rId11" imgW="393529" imgH="228501"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953000"/>
                        <a:ext cx="87471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9"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1800">
              <a:latin typeface="Arial" panose="020B0604020202020204" pitchFamily="34" charset="0"/>
            </a:endParaRPr>
          </a:p>
        </p:txBody>
      </p:sp>
      <p:graphicFrame>
        <p:nvGraphicFramePr>
          <p:cNvPr id="16400" name="Object 16"/>
          <p:cNvGraphicFramePr>
            <a:graphicFrameLocks noChangeAspect="1"/>
          </p:cNvGraphicFramePr>
          <p:nvPr/>
        </p:nvGraphicFramePr>
        <p:xfrm>
          <a:off x="6084888" y="4960938"/>
          <a:ext cx="890587" cy="520700"/>
        </p:xfrm>
        <a:graphic>
          <a:graphicData uri="http://schemas.openxmlformats.org/presentationml/2006/ole">
            <mc:AlternateContent xmlns:mc="http://schemas.openxmlformats.org/markup-compatibility/2006">
              <mc:Choice xmlns:v="urn:schemas-microsoft-com:vml" Requires="v">
                <p:oleObj spid="_x0000_s16814" name="公式" r:id="rId13" imgW="393529" imgH="228501" progId="Equation.3">
                  <p:embed/>
                </p:oleObj>
              </mc:Choice>
              <mc:Fallback>
                <p:oleObj name="公式" r:id="rId13" imgW="393529" imgH="228501"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84888" y="4960938"/>
                        <a:ext cx="89058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8">
                                            <p:txEl>
                                              <p:pRg st="1" end="1"/>
                                            </p:txEl>
                                          </p:spTgt>
                                        </p:tgtEl>
                                        <p:attrNameLst>
                                          <p:attrName>style.visibility</p:attrName>
                                        </p:attrNameLst>
                                      </p:cBhvr>
                                      <p:to>
                                        <p:strVal val="visible"/>
                                      </p:to>
                                    </p:set>
                                    <p:anim calcmode="lin" valueType="num">
                                      <p:cBhvr additive="base">
                                        <p:cTn id="7" dur="5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508">
                                            <p:txEl>
                                              <p:pRg st="2" end="2"/>
                                            </p:txEl>
                                          </p:spTgt>
                                        </p:tgtEl>
                                        <p:attrNameLst>
                                          <p:attrName>style.visibility</p:attrName>
                                        </p:attrNameLst>
                                      </p:cBhvr>
                                      <p:to>
                                        <p:strVal val="visible"/>
                                      </p:to>
                                    </p:set>
                                    <p:anim calcmode="lin" valueType="num">
                                      <p:cBhvr additive="base">
                                        <p:cTn id="13" dur="500" fill="hold"/>
                                        <p:tgtEl>
                                          <p:spTgt spid="2150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392"/>
                                        </p:tgtEl>
                                        <p:attrNameLst>
                                          <p:attrName>style.visibility</p:attrName>
                                        </p:attrNameLst>
                                      </p:cBhvr>
                                      <p:to>
                                        <p:strVal val="visible"/>
                                      </p:to>
                                    </p:set>
                                    <p:anim calcmode="lin" valueType="num">
                                      <p:cBhvr additive="base">
                                        <p:cTn id="17" dur="500" fill="hold"/>
                                        <p:tgtEl>
                                          <p:spTgt spid="16392"/>
                                        </p:tgtEl>
                                        <p:attrNameLst>
                                          <p:attrName>ppt_x</p:attrName>
                                        </p:attrNameLst>
                                      </p:cBhvr>
                                      <p:tavLst>
                                        <p:tav tm="0">
                                          <p:val>
                                            <p:strVal val="#ppt_x"/>
                                          </p:val>
                                        </p:tav>
                                        <p:tav tm="100000">
                                          <p:val>
                                            <p:strVal val="#ppt_x"/>
                                          </p:val>
                                        </p:tav>
                                      </p:tavLst>
                                    </p:anim>
                                    <p:anim calcmode="lin" valueType="num">
                                      <p:cBhvr additive="base">
                                        <p:cTn id="18" dur="500" fill="hold"/>
                                        <p:tgtEl>
                                          <p:spTgt spid="1639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508">
                                            <p:txEl>
                                              <p:pRg st="3" end="3"/>
                                            </p:txEl>
                                          </p:spTgt>
                                        </p:tgtEl>
                                        <p:attrNameLst>
                                          <p:attrName>style.visibility</p:attrName>
                                        </p:attrNameLst>
                                      </p:cBhvr>
                                      <p:to>
                                        <p:strVal val="visible"/>
                                      </p:to>
                                    </p:set>
                                    <p:anim calcmode="lin" valueType="num">
                                      <p:cBhvr additive="base">
                                        <p:cTn id="23" dur="500" fill="hold"/>
                                        <p:tgtEl>
                                          <p:spTgt spid="2150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508">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390"/>
                                        </p:tgtEl>
                                        <p:attrNameLst>
                                          <p:attrName>style.visibility</p:attrName>
                                        </p:attrNameLst>
                                      </p:cBhvr>
                                      <p:to>
                                        <p:strVal val="visible"/>
                                      </p:to>
                                    </p:set>
                                    <p:anim calcmode="lin" valueType="num">
                                      <p:cBhvr additive="base">
                                        <p:cTn id="27" dur="500" fill="hold"/>
                                        <p:tgtEl>
                                          <p:spTgt spid="16390"/>
                                        </p:tgtEl>
                                        <p:attrNameLst>
                                          <p:attrName>ppt_x</p:attrName>
                                        </p:attrNameLst>
                                      </p:cBhvr>
                                      <p:tavLst>
                                        <p:tav tm="0">
                                          <p:val>
                                            <p:strVal val="#ppt_x"/>
                                          </p:val>
                                        </p:tav>
                                        <p:tav tm="100000">
                                          <p:val>
                                            <p:strVal val="#ppt_x"/>
                                          </p:val>
                                        </p:tav>
                                      </p:tavLst>
                                    </p:anim>
                                    <p:anim calcmode="lin" valueType="num">
                                      <p:cBhvr additive="base">
                                        <p:cTn id="28"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1508">
                                            <p:txEl>
                                              <p:pRg st="4" end="4"/>
                                            </p:txEl>
                                          </p:spTgt>
                                        </p:tgtEl>
                                        <p:attrNameLst>
                                          <p:attrName>style.visibility</p:attrName>
                                        </p:attrNameLst>
                                      </p:cBhvr>
                                      <p:to>
                                        <p:strVal val="visible"/>
                                      </p:to>
                                    </p:set>
                                    <p:anim calcmode="lin" valueType="num">
                                      <p:cBhvr additive="base">
                                        <p:cTn id="33" dur="500" fill="hold"/>
                                        <p:tgtEl>
                                          <p:spTgt spid="21508">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508">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394"/>
                                        </p:tgtEl>
                                        <p:attrNameLst>
                                          <p:attrName>style.visibility</p:attrName>
                                        </p:attrNameLst>
                                      </p:cBhvr>
                                      <p:to>
                                        <p:strVal val="visible"/>
                                      </p:to>
                                    </p:set>
                                    <p:anim calcmode="lin" valueType="num">
                                      <p:cBhvr additive="base">
                                        <p:cTn id="37" dur="500" fill="hold"/>
                                        <p:tgtEl>
                                          <p:spTgt spid="16394"/>
                                        </p:tgtEl>
                                        <p:attrNameLst>
                                          <p:attrName>ppt_x</p:attrName>
                                        </p:attrNameLst>
                                      </p:cBhvr>
                                      <p:tavLst>
                                        <p:tav tm="0">
                                          <p:val>
                                            <p:strVal val="#ppt_x"/>
                                          </p:val>
                                        </p:tav>
                                        <p:tav tm="100000">
                                          <p:val>
                                            <p:strVal val="#ppt_x"/>
                                          </p:val>
                                        </p:tav>
                                      </p:tavLst>
                                    </p:anim>
                                    <p:anim calcmode="lin" valueType="num">
                                      <p:cBhvr additive="base">
                                        <p:cTn id="38" dur="500" fill="hold"/>
                                        <p:tgtEl>
                                          <p:spTgt spid="1639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508">
                                            <p:txEl>
                                              <p:pRg st="5" end="5"/>
                                            </p:txEl>
                                          </p:spTgt>
                                        </p:tgtEl>
                                        <p:attrNameLst>
                                          <p:attrName>style.visibility</p:attrName>
                                        </p:attrNameLst>
                                      </p:cBhvr>
                                      <p:to>
                                        <p:strVal val="visible"/>
                                      </p:to>
                                    </p:set>
                                    <p:anim calcmode="lin" valueType="num">
                                      <p:cBhvr additive="base">
                                        <p:cTn id="43" dur="500" fill="hold"/>
                                        <p:tgtEl>
                                          <p:spTgt spid="2150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508">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1508">
                                            <p:txEl>
                                              <p:pRg st="6" end="6"/>
                                            </p:txEl>
                                          </p:spTgt>
                                        </p:tgtEl>
                                        <p:attrNameLst>
                                          <p:attrName>style.visibility</p:attrName>
                                        </p:attrNameLst>
                                      </p:cBhvr>
                                      <p:to>
                                        <p:strVal val="visible"/>
                                      </p:to>
                                    </p:set>
                                    <p:anim calcmode="lin" valueType="num">
                                      <p:cBhvr additive="base">
                                        <p:cTn id="47" dur="500" fill="hold"/>
                                        <p:tgtEl>
                                          <p:spTgt spid="21508">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508">
                                            <p:txEl>
                                              <p:pRg st="6" end="6"/>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nodeType="afterEffect">
                                  <p:stCondLst>
                                    <p:cond delay="0"/>
                                  </p:stCondLst>
                                  <p:childTnLst>
                                    <p:set>
                                      <p:cBhvr>
                                        <p:cTn id="51" dur="1" fill="hold">
                                          <p:stCondLst>
                                            <p:cond delay="0"/>
                                          </p:stCondLst>
                                        </p:cTn>
                                        <p:tgtEl>
                                          <p:spTgt spid="16396"/>
                                        </p:tgtEl>
                                        <p:attrNameLst>
                                          <p:attrName>style.visibility</p:attrName>
                                        </p:attrNameLst>
                                      </p:cBhvr>
                                      <p:to>
                                        <p:strVal val="visible"/>
                                      </p:to>
                                    </p:set>
                                    <p:anim calcmode="lin" valueType="num">
                                      <p:cBhvr additive="base">
                                        <p:cTn id="52" dur="500" fill="hold"/>
                                        <p:tgtEl>
                                          <p:spTgt spid="16396"/>
                                        </p:tgtEl>
                                        <p:attrNameLst>
                                          <p:attrName>ppt_x</p:attrName>
                                        </p:attrNameLst>
                                      </p:cBhvr>
                                      <p:tavLst>
                                        <p:tav tm="0">
                                          <p:val>
                                            <p:strVal val="#ppt_x"/>
                                          </p:val>
                                        </p:tav>
                                        <p:tav tm="100000">
                                          <p:val>
                                            <p:strVal val="#ppt_x"/>
                                          </p:val>
                                        </p:tav>
                                      </p:tavLst>
                                    </p:anim>
                                    <p:anim calcmode="lin" valueType="num">
                                      <p:cBhvr additive="base">
                                        <p:cTn id="53" dur="500" fill="hold"/>
                                        <p:tgtEl>
                                          <p:spTgt spid="16396"/>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ID="2" presetClass="entr" presetSubtype="4" fill="hold" nodeType="afterEffect">
                                  <p:stCondLst>
                                    <p:cond delay="0"/>
                                  </p:stCondLst>
                                  <p:childTnLst>
                                    <p:set>
                                      <p:cBhvr>
                                        <p:cTn id="56" dur="1" fill="hold">
                                          <p:stCondLst>
                                            <p:cond delay="0"/>
                                          </p:stCondLst>
                                        </p:cTn>
                                        <p:tgtEl>
                                          <p:spTgt spid="16398"/>
                                        </p:tgtEl>
                                        <p:attrNameLst>
                                          <p:attrName>style.visibility</p:attrName>
                                        </p:attrNameLst>
                                      </p:cBhvr>
                                      <p:to>
                                        <p:strVal val="visible"/>
                                      </p:to>
                                    </p:set>
                                    <p:anim calcmode="lin" valueType="num">
                                      <p:cBhvr additive="base">
                                        <p:cTn id="57" dur="500" fill="hold"/>
                                        <p:tgtEl>
                                          <p:spTgt spid="16398"/>
                                        </p:tgtEl>
                                        <p:attrNameLst>
                                          <p:attrName>ppt_x</p:attrName>
                                        </p:attrNameLst>
                                      </p:cBhvr>
                                      <p:tavLst>
                                        <p:tav tm="0">
                                          <p:val>
                                            <p:strVal val="#ppt_x"/>
                                          </p:val>
                                        </p:tav>
                                        <p:tav tm="100000">
                                          <p:val>
                                            <p:strVal val="#ppt_x"/>
                                          </p:val>
                                        </p:tav>
                                      </p:tavLst>
                                    </p:anim>
                                    <p:anim calcmode="lin" valueType="num">
                                      <p:cBhvr additive="base">
                                        <p:cTn id="58" dur="500" fill="hold"/>
                                        <p:tgtEl>
                                          <p:spTgt spid="16398"/>
                                        </p:tgtEl>
                                        <p:attrNameLst>
                                          <p:attrName>ppt_y</p:attrName>
                                        </p:attrNameLst>
                                      </p:cBhvr>
                                      <p:tavLst>
                                        <p:tav tm="0">
                                          <p:val>
                                            <p:strVal val="1+#ppt_h/2"/>
                                          </p:val>
                                        </p:tav>
                                        <p:tav tm="100000">
                                          <p:val>
                                            <p:strVal val="#ppt_y"/>
                                          </p:val>
                                        </p:tav>
                                      </p:tavLst>
                                    </p:anim>
                                  </p:childTnLst>
                                </p:cTn>
                              </p:par>
                            </p:childTnLst>
                          </p:cTn>
                        </p:par>
                        <p:par>
                          <p:cTn id="59" fill="hold">
                            <p:stCondLst>
                              <p:cond delay="1500"/>
                            </p:stCondLst>
                            <p:childTnLst>
                              <p:par>
                                <p:cTn id="60" presetID="2" presetClass="entr" presetSubtype="4" fill="hold" nodeType="afterEffect">
                                  <p:stCondLst>
                                    <p:cond delay="0"/>
                                  </p:stCondLst>
                                  <p:childTnLst>
                                    <p:set>
                                      <p:cBhvr>
                                        <p:cTn id="61" dur="1" fill="hold">
                                          <p:stCondLst>
                                            <p:cond delay="0"/>
                                          </p:stCondLst>
                                        </p:cTn>
                                        <p:tgtEl>
                                          <p:spTgt spid="16400"/>
                                        </p:tgtEl>
                                        <p:attrNameLst>
                                          <p:attrName>style.visibility</p:attrName>
                                        </p:attrNameLst>
                                      </p:cBhvr>
                                      <p:to>
                                        <p:strVal val="visible"/>
                                      </p:to>
                                    </p:set>
                                    <p:anim calcmode="lin" valueType="num">
                                      <p:cBhvr additive="base">
                                        <p:cTn id="62" dur="500" fill="hold"/>
                                        <p:tgtEl>
                                          <p:spTgt spid="16400"/>
                                        </p:tgtEl>
                                        <p:attrNameLst>
                                          <p:attrName>ppt_x</p:attrName>
                                        </p:attrNameLst>
                                      </p:cBhvr>
                                      <p:tavLst>
                                        <p:tav tm="0">
                                          <p:val>
                                            <p:strVal val="#ppt_x"/>
                                          </p:val>
                                        </p:tav>
                                        <p:tav tm="100000">
                                          <p:val>
                                            <p:strVal val="#ppt_x"/>
                                          </p:val>
                                        </p:tav>
                                      </p:tavLst>
                                    </p:anim>
                                    <p:anim calcmode="lin" valueType="num">
                                      <p:cBhvr additive="base">
                                        <p:cTn id="63" dur="500" fill="hold"/>
                                        <p:tgtEl>
                                          <p:spTgt spid="16400"/>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nodeType="clickEffect">
                                  <p:stCondLst>
                                    <p:cond delay="0"/>
                                  </p:stCondLst>
                                  <p:childTnLst>
                                    <p:set>
                                      <p:cBhvr>
                                        <p:cTn id="67" dur="1" fill="hold">
                                          <p:stCondLst>
                                            <p:cond delay="0"/>
                                          </p:stCondLst>
                                        </p:cTn>
                                        <p:tgtEl>
                                          <p:spTgt spid="21508">
                                            <p:txEl>
                                              <p:pRg st="7" end="7"/>
                                            </p:txEl>
                                          </p:spTgt>
                                        </p:tgtEl>
                                        <p:attrNameLst>
                                          <p:attrName>style.visibility</p:attrName>
                                        </p:attrNameLst>
                                      </p:cBhvr>
                                      <p:to>
                                        <p:strVal val="visible"/>
                                      </p:to>
                                    </p:set>
                                    <p:anim calcmode="lin" valueType="num">
                                      <p:cBhvr additive="base">
                                        <p:cTn id="68" dur="500" fill="hold"/>
                                        <p:tgtEl>
                                          <p:spTgt spid="21508">
                                            <p:txEl>
                                              <p:pRg st="7" end="7"/>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150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79388" y="149225"/>
            <a:ext cx="8785225" cy="831850"/>
          </a:xfrm>
        </p:spPr>
        <p:txBody>
          <a:bodyPr/>
          <a:lstStyle/>
          <a:p>
            <a:r>
              <a:rPr kumimoji="0" lang="zh-CN" altLang="en-US"/>
              <a:t>散列值的安全长度</a:t>
            </a:r>
            <a:endParaRPr lang="zh-CN" altLang="en-US"/>
          </a:p>
        </p:txBody>
      </p:sp>
      <p:sp>
        <p:nvSpPr>
          <p:cNvPr id="17411" name="内容占位符 2"/>
          <p:cNvSpPr>
            <a:spLocks noGrp="1"/>
          </p:cNvSpPr>
          <p:nvPr>
            <p:ph idx="1"/>
          </p:nvPr>
        </p:nvSpPr>
        <p:spPr>
          <a:xfrm>
            <a:off x="107950" y="1052513"/>
            <a:ext cx="8785225" cy="5303837"/>
          </a:xfrm>
        </p:spPr>
        <p:txBody>
          <a:bodyPr/>
          <a:lstStyle/>
          <a:p>
            <a:r>
              <a:rPr kumimoji="0" lang="zh-CN" altLang="en-US"/>
              <a:t>生日悖论对于</a:t>
            </a:r>
            <a:r>
              <a:rPr kumimoji="0" lang="en-US" altLang="zh-CN">
                <a:solidFill>
                  <a:srgbClr val="FF0000"/>
                </a:solidFill>
              </a:rPr>
              <a:t>散列函数</a:t>
            </a:r>
            <a:r>
              <a:rPr kumimoji="0" lang="zh-CN" altLang="en-US"/>
              <a:t>的意义</a:t>
            </a:r>
            <a:endParaRPr kumimoji="0" lang="en-US" altLang="zh-CN"/>
          </a:p>
          <a:p>
            <a:pPr lvl="1"/>
            <a:r>
              <a:rPr kumimoji="0" lang="en-US" altLang="zh-CN" sz="2800"/>
              <a:t>n</a:t>
            </a:r>
            <a:r>
              <a:rPr kumimoji="0" lang="zh-CN" altLang="en-US" sz="2800"/>
              <a:t>位长度的散列值，可能发生一次碰撞的测试次数不是</a:t>
            </a:r>
            <a:r>
              <a:rPr kumimoji="0" lang="en-US" altLang="zh-CN" sz="2800"/>
              <a:t>2</a:t>
            </a:r>
            <a:r>
              <a:rPr kumimoji="0" lang="en-US" altLang="zh-CN" sz="2800" baseline="30000"/>
              <a:t>n</a:t>
            </a:r>
            <a:r>
              <a:rPr kumimoji="0" lang="zh-CN" altLang="en-US" sz="2800"/>
              <a:t>次，而是大约</a:t>
            </a:r>
            <a:r>
              <a:rPr kumimoji="0" lang="en-US" altLang="zh-CN" sz="2800"/>
              <a:t>2</a:t>
            </a:r>
            <a:r>
              <a:rPr kumimoji="0" lang="en-US" altLang="zh-CN" sz="2800" baseline="30000"/>
              <a:t>n/2 </a:t>
            </a:r>
            <a:r>
              <a:rPr kumimoji="0" lang="zh-CN" altLang="en-US" sz="2800"/>
              <a:t>次。</a:t>
            </a:r>
            <a:endParaRPr kumimoji="0" lang="en-US" altLang="zh-CN" sz="2800"/>
          </a:p>
          <a:p>
            <a:pPr lvl="1"/>
            <a:r>
              <a:rPr kumimoji="0" lang="zh-CN" altLang="en-US" sz="2800"/>
              <a:t>一个</a:t>
            </a:r>
            <a:r>
              <a:rPr kumimoji="0" lang="en-US" altLang="zh-CN" sz="2800"/>
              <a:t>40</a:t>
            </a:r>
            <a:r>
              <a:rPr kumimoji="0" lang="zh-CN" altLang="en-US" sz="2800"/>
              <a:t>位的散列值将是不安全的，因为大约</a:t>
            </a:r>
            <a:r>
              <a:rPr kumimoji="0" lang="en-US" altLang="zh-CN" sz="2800"/>
              <a:t>100</a:t>
            </a:r>
            <a:r>
              <a:rPr kumimoji="0" lang="zh-CN" altLang="en-US" sz="2800"/>
              <a:t>万个随机散列值中将找到一个碰撞的概率为</a:t>
            </a:r>
            <a:r>
              <a:rPr kumimoji="0" lang="en-US" altLang="zh-CN" sz="2800"/>
              <a:t>50%</a:t>
            </a:r>
            <a:r>
              <a:rPr kumimoji="0" lang="zh-CN" altLang="en-US" sz="2800"/>
              <a:t>。</a:t>
            </a:r>
            <a:endParaRPr kumimoji="0" lang="en-US" altLang="zh-CN" sz="2800"/>
          </a:p>
          <a:p>
            <a:pPr lvl="1"/>
            <a:r>
              <a:rPr kumimoji="0" lang="zh-CN" altLang="en-US" sz="2800">
                <a:solidFill>
                  <a:srgbClr val="FF0000"/>
                </a:solidFill>
              </a:rPr>
              <a:t>消息摘要的长度不低于为</a:t>
            </a:r>
            <a:r>
              <a:rPr kumimoji="0" lang="en-US" altLang="zh-CN" sz="2800">
                <a:solidFill>
                  <a:srgbClr val="FF0000"/>
                </a:solidFill>
              </a:rPr>
              <a:t>128</a:t>
            </a:r>
            <a:r>
              <a:rPr kumimoji="0" lang="zh-CN" altLang="en-US" sz="2800">
                <a:solidFill>
                  <a:srgbClr val="FF0000"/>
                </a:solidFill>
              </a:rPr>
              <a:t>位</a:t>
            </a:r>
            <a:r>
              <a:rPr kumimoji="0" lang="zh-CN" altLang="en-US"/>
              <a:t>。</a:t>
            </a:r>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71450" y="84138"/>
            <a:ext cx="8785225" cy="865187"/>
          </a:xfrm>
        </p:spPr>
        <p:txBody>
          <a:bodyPr/>
          <a:lstStyle/>
          <a:p>
            <a:r>
              <a:rPr kumimoji="0" lang="en-US" altLang="zh-CN" sz="3200"/>
              <a:t>MD5</a:t>
            </a:r>
            <a:endParaRPr kumimoji="0" lang="zh-CN" altLang="en-US" sz="3200"/>
          </a:p>
        </p:txBody>
      </p:sp>
      <p:sp>
        <p:nvSpPr>
          <p:cNvPr id="18435" name="内容占位符 2"/>
          <p:cNvSpPr>
            <a:spLocks noGrp="1"/>
          </p:cNvSpPr>
          <p:nvPr>
            <p:ph idx="1"/>
          </p:nvPr>
        </p:nvSpPr>
        <p:spPr>
          <a:xfrm>
            <a:off x="171450" y="980728"/>
            <a:ext cx="8864600" cy="1728192"/>
          </a:xfrm>
        </p:spPr>
        <p:txBody>
          <a:bodyPr/>
          <a:lstStyle/>
          <a:p>
            <a:r>
              <a:rPr kumimoji="0" lang="en-US" altLang="zh-CN" sz="2400" dirty="0"/>
              <a:t>20</a:t>
            </a:r>
            <a:r>
              <a:rPr kumimoji="0" lang="zh-CN" altLang="en-US" sz="2400" dirty="0"/>
              <a:t>世纪</a:t>
            </a:r>
            <a:r>
              <a:rPr kumimoji="0" lang="en-US" altLang="zh-CN" sz="2400" dirty="0"/>
              <a:t>90</a:t>
            </a:r>
            <a:r>
              <a:rPr kumimoji="0" lang="zh-CN" altLang="en-US" sz="2400" dirty="0"/>
              <a:t>年代初，</a:t>
            </a:r>
            <a:r>
              <a:rPr kumimoji="0" lang="en-US" altLang="zh-CN" sz="2400" dirty="0"/>
              <a:t>RSA Data Security Inc.</a:t>
            </a:r>
            <a:r>
              <a:rPr kumimoji="0" lang="zh-CN" altLang="en-US" sz="2400" dirty="0"/>
              <a:t>先后方面了</a:t>
            </a:r>
            <a:r>
              <a:rPr kumimoji="0" lang="en-US" altLang="zh-CN" sz="2400" dirty="0"/>
              <a:t>MD2</a:t>
            </a:r>
            <a:r>
              <a:rPr kumimoji="0" lang="zh-CN" altLang="en-US" sz="2400" dirty="0"/>
              <a:t>、</a:t>
            </a:r>
            <a:r>
              <a:rPr kumimoji="0" lang="en-US" altLang="zh-CN" sz="2400" dirty="0"/>
              <a:t>MD3</a:t>
            </a:r>
            <a:r>
              <a:rPr kumimoji="0" lang="zh-CN" altLang="en-US" sz="2400" dirty="0"/>
              <a:t>、</a:t>
            </a:r>
            <a:r>
              <a:rPr kumimoji="0" lang="en-US" altLang="zh-CN" sz="2400" dirty="0"/>
              <a:t>MD4</a:t>
            </a:r>
            <a:r>
              <a:rPr kumimoji="0" lang="zh-CN" altLang="en-US" sz="2400" dirty="0"/>
              <a:t>。</a:t>
            </a:r>
            <a:r>
              <a:rPr kumimoji="0" lang="en-US" altLang="zh-CN" sz="2400" dirty="0"/>
              <a:t>1991</a:t>
            </a:r>
            <a:r>
              <a:rPr kumimoji="0" lang="zh-CN" altLang="en-US" sz="2400" dirty="0"/>
              <a:t>年，</a:t>
            </a:r>
            <a:r>
              <a:rPr kumimoji="0" lang="en-US" altLang="zh-CN" sz="2400" dirty="0" err="1"/>
              <a:t>Rivest</a:t>
            </a:r>
            <a:r>
              <a:rPr kumimoji="0" lang="zh-CN" altLang="en-US" sz="2400" dirty="0"/>
              <a:t>对</a:t>
            </a:r>
            <a:r>
              <a:rPr kumimoji="0" lang="en-US" altLang="zh-CN" sz="2400" dirty="0"/>
              <a:t>MD4</a:t>
            </a:r>
            <a:r>
              <a:rPr kumimoji="0" lang="zh-CN" altLang="en-US" sz="2400" dirty="0"/>
              <a:t>的进行改进升级，提出了</a:t>
            </a:r>
            <a:r>
              <a:rPr kumimoji="0" lang="en-US" altLang="zh-CN" sz="2400" dirty="0"/>
              <a:t>MD5</a:t>
            </a:r>
            <a:r>
              <a:rPr kumimoji="0" lang="zh-CN" altLang="en-US" sz="2400" dirty="0"/>
              <a:t>（</a:t>
            </a:r>
            <a:r>
              <a:rPr kumimoji="0" lang="en-US" altLang="zh-CN" sz="2400" dirty="0"/>
              <a:t>Message Digest Algorithm 5</a:t>
            </a:r>
            <a:r>
              <a:rPr kumimoji="0" lang="zh-CN" altLang="en-US" sz="2400" dirty="0"/>
              <a:t>），具有更高的安全性。</a:t>
            </a:r>
            <a:endParaRPr kumimoji="0" lang="en-US" altLang="zh-CN" sz="2400" dirty="0"/>
          </a:p>
          <a:p>
            <a:pPr lvl="1"/>
            <a:r>
              <a:rPr kumimoji="0" lang="zh-CN" altLang="en-US" dirty="0"/>
              <a:t>以</a:t>
            </a:r>
            <a:r>
              <a:rPr kumimoji="0" lang="en-US" altLang="zh-CN" dirty="0">
                <a:solidFill>
                  <a:srgbClr val="0000FF"/>
                </a:solidFill>
              </a:rPr>
              <a:t>512</a:t>
            </a:r>
            <a:r>
              <a:rPr kumimoji="0" lang="zh-CN" altLang="en-US" dirty="0">
                <a:solidFill>
                  <a:srgbClr val="0000FF"/>
                </a:solidFill>
              </a:rPr>
              <a:t>位分组</a:t>
            </a:r>
            <a:r>
              <a:rPr kumimoji="0" lang="zh-CN" altLang="en-US" dirty="0"/>
              <a:t>来处理，每组又包含</a:t>
            </a:r>
            <a:r>
              <a:rPr kumimoji="0" lang="en-US" altLang="zh-CN" dirty="0"/>
              <a:t>16</a:t>
            </a:r>
            <a:r>
              <a:rPr kumimoji="0" lang="zh-CN" altLang="en-US" dirty="0"/>
              <a:t>个</a:t>
            </a:r>
            <a:r>
              <a:rPr kumimoji="0" lang="en-US" altLang="zh-CN" dirty="0">
                <a:solidFill>
                  <a:srgbClr val="0000FF"/>
                </a:solidFill>
              </a:rPr>
              <a:t>32</a:t>
            </a:r>
            <a:r>
              <a:rPr kumimoji="0" lang="zh-CN" altLang="en-US" dirty="0">
                <a:solidFill>
                  <a:srgbClr val="0000FF"/>
                </a:solidFill>
              </a:rPr>
              <a:t>位</a:t>
            </a:r>
            <a:r>
              <a:rPr kumimoji="0" lang="zh-CN" altLang="en-US" dirty="0"/>
              <a:t>字。</a:t>
            </a:r>
          </a:p>
        </p:txBody>
      </p:sp>
      <p:graphicFrame>
        <p:nvGraphicFramePr>
          <p:cNvPr id="18436" name="Object 2"/>
          <p:cNvGraphicFramePr>
            <a:graphicFrameLocks noChangeAspect="1"/>
          </p:cNvGraphicFramePr>
          <p:nvPr>
            <p:extLst>
              <p:ext uri="{D42A27DB-BD31-4B8C-83A1-F6EECF244321}">
                <p14:modId xmlns:p14="http://schemas.microsoft.com/office/powerpoint/2010/main" val="339477906"/>
              </p:ext>
            </p:extLst>
          </p:nvPr>
        </p:nvGraphicFramePr>
        <p:xfrm>
          <a:off x="118655" y="2763100"/>
          <a:ext cx="8924925" cy="3819525"/>
        </p:xfrm>
        <a:graphic>
          <a:graphicData uri="http://schemas.openxmlformats.org/presentationml/2006/ole">
            <mc:AlternateContent xmlns:mc="http://schemas.openxmlformats.org/markup-compatibility/2006">
              <mc:Choice xmlns:v="urn:schemas-microsoft-com:vml" Requires="v">
                <p:oleObj spid="_x0000_s18505" name="Visio" r:id="rId3" imgW="5656851" imgH="2416854" progId="Visio.Drawing.11">
                  <p:embed/>
                </p:oleObj>
              </mc:Choice>
              <mc:Fallback>
                <p:oleObj name="Visio" r:id="rId3" imgW="5656851" imgH="2416854"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55" y="2763100"/>
                        <a:ext cx="8924925"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63513" y="76200"/>
            <a:ext cx="8785225" cy="865188"/>
          </a:xfrm>
        </p:spPr>
        <p:txBody>
          <a:bodyPr/>
          <a:lstStyle/>
          <a:p>
            <a:r>
              <a:rPr kumimoji="0" lang="en-US" altLang="zh-CN"/>
              <a:t>MD5</a:t>
            </a:r>
            <a:endParaRPr kumimoji="0" lang="zh-CN" altLang="en-US"/>
          </a:p>
        </p:txBody>
      </p:sp>
      <p:sp>
        <p:nvSpPr>
          <p:cNvPr id="37891" name="内容占位符 2"/>
          <p:cNvSpPr>
            <a:spLocks noGrp="1"/>
          </p:cNvSpPr>
          <p:nvPr>
            <p:ph idx="1"/>
          </p:nvPr>
        </p:nvSpPr>
        <p:spPr>
          <a:xfrm>
            <a:off x="68263" y="1052513"/>
            <a:ext cx="6337300" cy="4824412"/>
          </a:xfrm>
        </p:spPr>
        <p:txBody>
          <a:bodyPr/>
          <a:lstStyle/>
          <a:p>
            <a:r>
              <a:rPr kumimoji="0" lang="en-US" altLang="zh-CN" sz="2400" dirty="0"/>
              <a:t>A</a:t>
            </a:r>
            <a:r>
              <a:rPr kumimoji="0" lang="zh-CN" altLang="en-US" sz="2400" dirty="0"/>
              <a:t>、</a:t>
            </a:r>
            <a:r>
              <a:rPr kumimoji="0" lang="en-US" altLang="zh-CN" sz="2400" dirty="0"/>
              <a:t>B</a:t>
            </a:r>
            <a:r>
              <a:rPr kumimoji="0" lang="zh-CN" altLang="en-US" sz="2400" dirty="0"/>
              <a:t>、</a:t>
            </a:r>
            <a:r>
              <a:rPr kumimoji="0" lang="en-US" altLang="zh-CN" sz="2400" dirty="0"/>
              <a:t>C</a:t>
            </a:r>
            <a:r>
              <a:rPr kumimoji="0" lang="zh-CN" altLang="en-US" sz="2400" dirty="0"/>
              <a:t>、</a:t>
            </a:r>
            <a:r>
              <a:rPr kumimoji="0" lang="en-US" altLang="zh-CN" sz="2400" dirty="0"/>
              <a:t>D</a:t>
            </a:r>
            <a:r>
              <a:rPr kumimoji="0" lang="zh-CN" altLang="en-US" sz="2400" dirty="0"/>
              <a:t>称为链接变量。</a:t>
            </a:r>
            <a:endParaRPr kumimoji="0" lang="en-US" altLang="zh-CN" sz="2400" dirty="0"/>
          </a:p>
          <a:p>
            <a:endParaRPr kumimoji="0" lang="en-US" altLang="zh-CN" sz="2400" dirty="0"/>
          </a:p>
          <a:p>
            <a:r>
              <a:rPr kumimoji="0" lang="zh-CN" altLang="en-US" sz="2400" dirty="0"/>
              <a:t>主循环次数为</a:t>
            </a:r>
            <a:r>
              <a:rPr kumimoji="0" lang="en-US" altLang="zh-CN" sz="2400" dirty="0"/>
              <a:t>512</a:t>
            </a:r>
            <a:r>
              <a:rPr kumimoji="0" lang="zh-CN" altLang="en-US" sz="2400" dirty="0"/>
              <a:t>位消息分组的数目。</a:t>
            </a:r>
            <a:endParaRPr kumimoji="0" lang="en-US" altLang="zh-CN" sz="2400" dirty="0"/>
          </a:p>
          <a:p>
            <a:r>
              <a:rPr kumimoji="0" lang="zh-CN" altLang="en-US" sz="2400" dirty="0"/>
              <a:t>循环体内包含</a:t>
            </a:r>
            <a:r>
              <a:rPr kumimoji="0" lang="zh-CN" altLang="en-US" sz="2400" dirty="0">
                <a:solidFill>
                  <a:srgbClr val="0000FF"/>
                </a:solidFill>
              </a:rPr>
              <a:t>四轮运算</a:t>
            </a:r>
            <a:r>
              <a:rPr kumimoji="0" lang="zh-CN" altLang="en-US" sz="2400" dirty="0"/>
              <a:t>。</a:t>
            </a:r>
            <a:endParaRPr kumimoji="0" lang="en-US" altLang="zh-CN" sz="2400" dirty="0"/>
          </a:p>
          <a:p>
            <a:endParaRPr kumimoji="0" lang="en-US" altLang="zh-CN" sz="2400" dirty="0"/>
          </a:p>
          <a:p>
            <a:r>
              <a:rPr kumimoji="0" lang="zh-CN" altLang="en-US" sz="2400" dirty="0"/>
              <a:t>四轮运算涉及四个函数：</a:t>
            </a:r>
            <a:endParaRPr kumimoji="0" lang="en-US" altLang="zh-CN" sz="2400" dirty="0"/>
          </a:p>
          <a:p>
            <a:pPr lvl="1"/>
            <a:r>
              <a:rPr kumimoji="0" lang="en-US" altLang="zh-CN" dirty="0"/>
              <a:t>E</a:t>
            </a:r>
            <a:r>
              <a:rPr kumimoji="0" lang="zh-CN" altLang="en-US" dirty="0"/>
              <a:t>（</a:t>
            </a:r>
            <a:r>
              <a:rPr kumimoji="0" lang="en-US" altLang="zh-CN" dirty="0"/>
              <a:t>X</a:t>
            </a:r>
            <a:r>
              <a:rPr kumimoji="0" lang="zh-CN" altLang="en-US" dirty="0"/>
              <a:t>，</a:t>
            </a:r>
            <a:r>
              <a:rPr kumimoji="0" lang="en-US" altLang="zh-CN" dirty="0"/>
              <a:t>Y</a:t>
            </a:r>
            <a:r>
              <a:rPr kumimoji="0" lang="zh-CN" altLang="en-US" dirty="0"/>
              <a:t>，</a:t>
            </a:r>
            <a:r>
              <a:rPr kumimoji="0" lang="en-US" altLang="zh-CN" dirty="0"/>
              <a:t>Z</a:t>
            </a:r>
            <a:r>
              <a:rPr kumimoji="0" lang="zh-CN" altLang="en-US" dirty="0"/>
              <a:t>）</a:t>
            </a:r>
            <a:r>
              <a:rPr kumimoji="0" lang="en-US" altLang="zh-CN" dirty="0"/>
              <a:t>=</a:t>
            </a:r>
            <a:r>
              <a:rPr kumimoji="0" lang="zh-CN" altLang="en-US" dirty="0"/>
              <a:t>（</a:t>
            </a:r>
            <a:r>
              <a:rPr kumimoji="0" lang="en-US" altLang="zh-CN" dirty="0"/>
              <a:t>X ∧ Y</a:t>
            </a:r>
            <a:r>
              <a:rPr kumimoji="0" lang="zh-CN" altLang="en-US" dirty="0"/>
              <a:t>）</a:t>
            </a:r>
            <a:r>
              <a:rPr kumimoji="0" lang="en-US" altLang="zh-CN" dirty="0"/>
              <a:t>∨</a:t>
            </a:r>
            <a:r>
              <a:rPr kumimoji="0" lang="zh-CN" altLang="en-US" dirty="0"/>
              <a:t>（（</a:t>
            </a:r>
            <a:r>
              <a:rPr kumimoji="0" lang="en-US" altLang="zh-CN" dirty="0"/>
              <a:t>¬X</a:t>
            </a:r>
            <a:r>
              <a:rPr kumimoji="0" lang="zh-CN" altLang="en-US" dirty="0"/>
              <a:t>）</a:t>
            </a:r>
            <a:r>
              <a:rPr kumimoji="0" lang="en-US" altLang="zh-CN" dirty="0"/>
              <a:t>∧ Z</a:t>
            </a:r>
            <a:r>
              <a:rPr kumimoji="0" lang="zh-CN" altLang="en-US" dirty="0"/>
              <a:t>）</a:t>
            </a:r>
            <a:endParaRPr kumimoji="0" lang="zh-CN" altLang="zh-CN" dirty="0"/>
          </a:p>
          <a:p>
            <a:pPr lvl="1"/>
            <a:r>
              <a:rPr kumimoji="0" lang="en-US" altLang="zh-CN" dirty="0"/>
              <a:t>F</a:t>
            </a:r>
            <a:r>
              <a:rPr kumimoji="0" lang="zh-CN" altLang="en-US" dirty="0"/>
              <a:t>（</a:t>
            </a:r>
            <a:r>
              <a:rPr kumimoji="0" lang="en-US" altLang="zh-CN" dirty="0"/>
              <a:t>X</a:t>
            </a:r>
            <a:r>
              <a:rPr kumimoji="0" lang="zh-CN" altLang="en-US" dirty="0"/>
              <a:t>，</a:t>
            </a:r>
            <a:r>
              <a:rPr kumimoji="0" lang="en-US" altLang="zh-CN" dirty="0"/>
              <a:t>Y</a:t>
            </a:r>
            <a:r>
              <a:rPr kumimoji="0" lang="zh-CN" altLang="en-US" dirty="0"/>
              <a:t>，</a:t>
            </a:r>
            <a:r>
              <a:rPr kumimoji="0" lang="en-US" altLang="zh-CN" dirty="0"/>
              <a:t>Z</a:t>
            </a:r>
            <a:r>
              <a:rPr kumimoji="0" lang="zh-CN" altLang="en-US" dirty="0"/>
              <a:t>）</a:t>
            </a:r>
            <a:r>
              <a:rPr kumimoji="0" lang="en-US" altLang="zh-CN" dirty="0"/>
              <a:t>=</a:t>
            </a:r>
            <a:r>
              <a:rPr kumimoji="0" lang="zh-CN" altLang="en-US" dirty="0"/>
              <a:t>（</a:t>
            </a:r>
            <a:r>
              <a:rPr kumimoji="0" lang="en-US" altLang="zh-CN" dirty="0"/>
              <a:t>X ∧ Z</a:t>
            </a:r>
            <a:r>
              <a:rPr kumimoji="0" lang="zh-CN" altLang="en-US" dirty="0"/>
              <a:t>）</a:t>
            </a:r>
            <a:r>
              <a:rPr kumimoji="0" lang="en-US" altLang="zh-CN" dirty="0"/>
              <a:t>∨</a:t>
            </a:r>
            <a:r>
              <a:rPr kumimoji="0" lang="zh-CN" altLang="en-US" dirty="0"/>
              <a:t>（</a:t>
            </a:r>
            <a:r>
              <a:rPr kumimoji="0" lang="en-US" altLang="zh-CN" dirty="0"/>
              <a:t>Y ∧</a:t>
            </a:r>
            <a:r>
              <a:rPr kumimoji="0" lang="zh-CN" altLang="en-US" dirty="0"/>
              <a:t>（</a:t>
            </a:r>
            <a:r>
              <a:rPr kumimoji="0" lang="en-US" altLang="zh-CN" dirty="0"/>
              <a:t>¬Z</a:t>
            </a:r>
            <a:r>
              <a:rPr kumimoji="0" lang="zh-CN" altLang="en-US" dirty="0"/>
              <a:t>））</a:t>
            </a:r>
            <a:endParaRPr kumimoji="0" lang="zh-CN" altLang="zh-CN" dirty="0"/>
          </a:p>
          <a:p>
            <a:pPr lvl="1"/>
            <a:r>
              <a:rPr kumimoji="0" lang="en-US" altLang="zh-CN" dirty="0"/>
              <a:t>G</a:t>
            </a:r>
            <a:r>
              <a:rPr kumimoji="0" lang="zh-CN" altLang="en-US" dirty="0"/>
              <a:t>（</a:t>
            </a:r>
            <a:r>
              <a:rPr kumimoji="0" lang="en-US" altLang="zh-CN" dirty="0"/>
              <a:t>X</a:t>
            </a:r>
            <a:r>
              <a:rPr kumimoji="0" lang="zh-CN" altLang="en-US" dirty="0"/>
              <a:t>，</a:t>
            </a:r>
            <a:r>
              <a:rPr kumimoji="0" lang="en-US" altLang="zh-CN" dirty="0"/>
              <a:t>Y</a:t>
            </a:r>
            <a:r>
              <a:rPr kumimoji="0" lang="zh-CN" altLang="en-US" dirty="0"/>
              <a:t>，</a:t>
            </a:r>
            <a:r>
              <a:rPr kumimoji="0" lang="en-US" altLang="zh-CN" dirty="0"/>
              <a:t>Z</a:t>
            </a:r>
            <a:r>
              <a:rPr kumimoji="0" lang="zh-CN" altLang="en-US" dirty="0"/>
              <a:t>）</a:t>
            </a:r>
            <a:r>
              <a:rPr kumimoji="0" lang="en-US" altLang="zh-CN" dirty="0"/>
              <a:t>= X </a:t>
            </a:r>
            <a:r>
              <a:rPr kumimoji="0" lang="en-US" altLang="zh-CN" dirty="0">
                <a:sym typeface="Symbol" panose="05050102010706020507" pitchFamily="18" charset="2"/>
              </a:rPr>
              <a:t></a:t>
            </a:r>
            <a:r>
              <a:rPr kumimoji="0" lang="en-US" altLang="zh-CN" dirty="0"/>
              <a:t> Y </a:t>
            </a:r>
            <a:r>
              <a:rPr kumimoji="0" lang="en-US" altLang="zh-CN" dirty="0">
                <a:sym typeface="Symbol" panose="05050102010706020507" pitchFamily="18" charset="2"/>
              </a:rPr>
              <a:t></a:t>
            </a:r>
            <a:r>
              <a:rPr kumimoji="0" lang="en-US" altLang="zh-CN" dirty="0"/>
              <a:t> Z</a:t>
            </a:r>
            <a:endParaRPr kumimoji="0" lang="zh-CN" altLang="zh-CN" dirty="0"/>
          </a:p>
          <a:p>
            <a:pPr lvl="1"/>
            <a:r>
              <a:rPr kumimoji="0" lang="en-US" altLang="zh-CN" dirty="0"/>
              <a:t>H</a:t>
            </a:r>
            <a:r>
              <a:rPr kumimoji="0" lang="zh-CN" altLang="en-US" dirty="0"/>
              <a:t>（</a:t>
            </a:r>
            <a:r>
              <a:rPr kumimoji="0" lang="en-US" altLang="zh-CN" dirty="0"/>
              <a:t>X</a:t>
            </a:r>
            <a:r>
              <a:rPr kumimoji="0" lang="zh-CN" altLang="en-US" dirty="0"/>
              <a:t>，</a:t>
            </a:r>
            <a:r>
              <a:rPr kumimoji="0" lang="en-US" altLang="zh-CN" dirty="0"/>
              <a:t>Y</a:t>
            </a:r>
            <a:r>
              <a:rPr kumimoji="0" lang="zh-CN" altLang="en-US" dirty="0"/>
              <a:t>，</a:t>
            </a:r>
            <a:r>
              <a:rPr kumimoji="0" lang="en-US" altLang="zh-CN" dirty="0"/>
              <a:t>Z</a:t>
            </a:r>
            <a:r>
              <a:rPr kumimoji="0" lang="zh-CN" altLang="en-US" dirty="0"/>
              <a:t>）</a:t>
            </a:r>
            <a:r>
              <a:rPr kumimoji="0" lang="en-US" altLang="zh-CN" dirty="0"/>
              <a:t>= Y </a:t>
            </a:r>
            <a:r>
              <a:rPr kumimoji="0" lang="en-US" altLang="zh-CN" dirty="0">
                <a:sym typeface="Symbol" panose="05050102010706020507" pitchFamily="18" charset="2"/>
              </a:rPr>
              <a:t></a:t>
            </a:r>
            <a:r>
              <a:rPr kumimoji="0" lang="zh-CN" altLang="en-US" dirty="0"/>
              <a:t>（</a:t>
            </a:r>
            <a:r>
              <a:rPr kumimoji="0" lang="en-US" altLang="zh-CN" dirty="0"/>
              <a:t>X ∨</a:t>
            </a:r>
            <a:r>
              <a:rPr kumimoji="0" lang="zh-CN" altLang="en-US" dirty="0"/>
              <a:t>（</a:t>
            </a:r>
            <a:r>
              <a:rPr kumimoji="0" lang="en-US" altLang="zh-CN" dirty="0"/>
              <a:t>¬Z</a:t>
            </a:r>
            <a:r>
              <a:rPr kumimoji="0" lang="zh-CN" altLang="en-US" dirty="0"/>
              <a:t>））</a:t>
            </a:r>
            <a:endParaRPr kumimoji="0" lang="en-US" altLang="zh-CN" dirty="0"/>
          </a:p>
        </p:txBody>
      </p:sp>
      <p:pic>
        <p:nvPicPr>
          <p:cNvPr id="194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44450"/>
            <a:ext cx="2808287" cy="673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 calcmode="lin" valueType="num">
                                      <p:cBhvr additive="base">
                                        <p:cTn id="7"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anim calcmode="lin" valueType="num">
                                      <p:cBhvr additive="base">
                                        <p:cTn id="13"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anim calcmode="lin" valueType="num">
                                      <p:cBhvr additive="base">
                                        <p:cTn id="19"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1">
                                            <p:txEl>
                                              <p:pRg st="6" end="6"/>
                                            </p:txEl>
                                          </p:spTgt>
                                        </p:tgtEl>
                                        <p:attrNameLst>
                                          <p:attrName>style.visibility</p:attrName>
                                        </p:attrNameLst>
                                      </p:cBhvr>
                                      <p:to>
                                        <p:strVal val="visible"/>
                                      </p:to>
                                    </p:set>
                                    <p:anim calcmode="lin" valueType="num">
                                      <p:cBhvr additive="base">
                                        <p:cTn id="23"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891">
                                            <p:txEl>
                                              <p:pRg st="7" end="7"/>
                                            </p:txEl>
                                          </p:spTgt>
                                        </p:tgtEl>
                                        <p:attrNameLst>
                                          <p:attrName>style.visibility</p:attrName>
                                        </p:attrNameLst>
                                      </p:cBhvr>
                                      <p:to>
                                        <p:strVal val="visible"/>
                                      </p:to>
                                    </p:set>
                                    <p:anim calcmode="lin" valueType="num">
                                      <p:cBhvr additive="base">
                                        <p:cTn id="27"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1">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891">
                                            <p:txEl>
                                              <p:pRg st="8" end="8"/>
                                            </p:txEl>
                                          </p:spTgt>
                                        </p:tgtEl>
                                        <p:attrNameLst>
                                          <p:attrName>style.visibility</p:attrName>
                                        </p:attrNameLst>
                                      </p:cBhvr>
                                      <p:to>
                                        <p:strVal val="visible"/>
                                      </p:to>
                                    </p:set>
                                    <p:anim calcmode="lin" valueType="num">
                                      <p:cBhvr additive="base">
                                        <p:cTn id="31" dur="500" fill="hold"/>
                                        <p:tgtEl>
                                          <p:spTgt spid="3789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7891">
                                            <p:txEl>
                                              <p:pRg st="9" end="9"/>
                                            </p:txEl>
                                          </p:spTgt>
                                        </p:tgtEl>
                                        <p:attrNameLst>
                                          <p:attrName>style.visibility</p:attrName>
                                        </p:attrNameLst>
                                      </p:cBhvr>
                                      <p:to>
                                        <p:strVal val="visible"/>
                                      </p:to>
                                    </p:set>
                                    <p:anim calcmode="lin" valueType="num">
                                      <p:cBhvr additive="base">
                                        <p:cTn id="35" dur="500" fill="hold"/>
                                        <p:tgtEl>
                                          <p:spTgt spid="37891">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8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44450"/>
            <a:ext cx="2895600" cy="677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标题 1"/>
          <p:cNvSpPr>
            <a:spLocks noGrp="1"/>
          </p:cNvSpPr>
          <p:nvPr>
            <p:ph type="title"/>
          </p:nvPr>
        </p:nvSpPr>
        <p:spPr>
          <a:xfrm>
            <a:off x="163513" y="76200"/>
            <a:ext cx="8785225" cy="865188"/>
          </a:xfrm>
        </p:spPr>
        <p:txBody>
          <a:bodyPr/>
          <a:lstStyle/>
          <a:p>
            <a:r>
              <a:rPr kumimoji="0" lang="en-US" altLang="zh-CN"/>
              <a:t>MD5</a:t>
            </a:r>
            <a:endParaRPr kumimoji="0" lang="zh-CN" altLang="en-US"/>
          </a:p>
        </p:txBody>
      </p:sp>
      <p:sp>
        <p:nvSpPr>
          <p:cNvPr id="20484" name="内容占位符 2"/>
          <p:cNvSpPr>
            <a:spLocks noGrp="1"/>
          </p:cNvSpPr>
          <p:nvPr>
            <p:ph idx="1"/>
          </p:nvPr>
        </p:nvSpPr>
        <p:spPr>
          <a:xfrm>
            <a:off x="68263" y="1052513"/>
            <a:ext cx="6337300" cy="5616575"/>
          </a:xfrm>
        </p:spPr>
        <p:txBody>
          <a:bodyPr/>
          <a:lstStyle/>
          <a:p>
            <a:r>
              <a:rPr kumimoji="0" lang="zh-CN" altLang="en-US" sz="2000" dirty="0"/>
              <a:t>四轮运算：</a:t>
            </a:r>
            <a:endParaRPr kumimoji="0" lang="en-US" altLang="zh-CN" sz="2000" dirty="0"/>
          </a:p>
          <a:p>
            <a:pPr lvl="1"/>
            <a:r>
              <a:rPr kumimoji="0" lang="en-US" altLang="zh-CN" sz="2000" dirty="0">
                <a:solidFill>
                  <a:srgbClr val="0000FF"/>
                </a:solidFill>
              </a:rPr>
              <a:t>EE</a:t>
            </a:r>
            <a:r>
              <a:rPr kumimoji="0" lang="en-US" altLang="zh-CN" sz="2000" dirty="0"/>
              <a:t>(</a:t>
            </a:r>
            <a:r>
              <a:rPr kumimoji="0" lang="en-US" altLang="zh-CN" sz="2000" dirty="0" err="1"/>
              <a:t>a,b,c,d,</a:t>
            </a:r>
            <a:r>
              <a:rPr kumimoji="0" lang="en-US" altLang="zh-CN" sz="2000" dirty="0" err="1">
                <a:solidFill>
                  <a:srgbClr val="0000FF"/>
                </a:solidFill>
              </a:rPr>
              <a:t>M</a:t>
            </a:r>
            <a:r>
              <a:rPr kumimoji="0" lang="en-US" altLang="zh-CN" sz="2000" baseline="-25000" dirty="0" err="1"/>
              <a:t>j</a:t>
            </a:r>
            <a:r>
              <a:rPr kumimoji="0" lang="en-US" altLang="zh-CN" sz="2000" dirty="0" err="1"/>
              <a:t>,s,</a:t>
            </a:r>
            <a:r>
              <a:rPr kumimoji="0" lang="en-US" altLang="zh-CN" sz="2000" dirty="0" err="1">
                <a:solidFill>
                  <a:srgbClr val="0000FF"/>
                </a:solidFill>
              </a:rPr>
              <a:t>t</a:t>
            </a:r>
            <a:r>
              <a:rPr kumimoji="0" lang="en-US" altLang="zh-CN" sz="2000" baseline="-25000" dirty="0" err="1">
                <a:solidFill>
                  <a:srgbClr val="0000FF"/>
                </a:solidFill>
              </a:rPr>
              <a:t>i</a:t>
            </a:r>
            <a:r>
              <a:rPr kumimoji="0" lang="en-US" altLang="zh-CN" sz="2000" dirty="0"/>
              <a:t>)</a:t>
            </a:r>
            <a:r>
              <a:rPr kumimoji="0" lang="zh-CN" altLang="en-US" sz="2000" dirty="0"/>
              <a:t>：</a:t>
            </a:r>
            <a:r>
              <a:rPr kumimoji="0" lang="en-US" altLang="zh-CN" sz="2000" dirty="0"/>
              <a:t>a = b + ((a+(E(</a:t>
            </a:r>
            <a:r>
              <a:rPr kumimoji="0" lang="en-US" altLang="zh-CN" sz="2000" dirty="0" err="1"/>
              <a:t>b,c,d</a:t>
            </a:r>
            <a:r>
              <a:rPr kumimoji="0" lang="en-US" altLang="zh-CN" sz="2000" dirty="0"/>
              <a:t>)+</a:t>
            </a:r>
            <a:r>
              <a:rPr kumimoji="0" lang="en-US" altLang="zh-CN" sz="2000" dirty="0" err="1"/>
              <a:t>M</a:t>
            </a:r>
            <a:r>
              <a:rPr kumimoji="0" lang="en-US" altLang="zh-CN" sz="2000" baseline="-25000" dirty="0" err="1"/>
              <a:t>j</a:t>
            </a:r>
            <a:r>
              <a:rPr kumimoji="0" lang="en-US" altLang="zh-CN" sz="2000" dirty="0" err="1"/>
              <a:t>+t</a:t>
            </a:r>
            <a:r>
              <a:rPr kumimoji="0" lang="en-US" altLang="zh-CN" sz="2000" baseline="-25000" dirty="0" err="1"/>
              <a:t>i</a:t>
            </a:r>
            <a:r>
              <a:rPr kumimoji="0" lang="en-US" altLang="zh-CN" sz="2000" dirty="0"/>
              <a:t>)&lt;&lt;s)</a:t>
            </a:r>
            <a:r>
              <a:rPr kumimoji="0" lang="zh-CN" altLang="en-US" sz="2000" dirty="0"/>
              <a:t>；</a:t>
            </a:r>
            <a:endParaRPr kumimoji="0" lang="en-US" altLang="zh-CN" sz="2000" dirty="0"/>
          </a:p>
          <a:p>
            <a:pPr lvl="1"/>
            <a:r>
              <a:rPr kumimoji="0" lang="en-US" altLang="zh-CN" sz="2000" dirty="0">
                <a:solidFill>
                  <a:srgbClr val="0000FF"/>
                </a:solidFill>
              </a:rPr>
              <a:t>FF</a:t>
            </a:r>
            <a:r>
              <a:rPr kumimoji="0" lang="en-US" altLang="zh-CN" sz="2000" dirty="0"/>
              <a:t>(</a:t>
            </a:r>
            <a:r>
              <a:rPr kumimoji="0" lang="en-US" altLang="zh-CN" sz="2000" dirty="0" err="1"/>
              <a:t>a,b,c,d,M</a:t>
            </a:r>
            <a:r>
              <a:rPr kumimoji="0" lang="en-US" altLang="zh-CN" sz="2000" baseline="-25000" dirty="0" err="1"/>
              <a:t>j</a:t>
            </a:r>
            <a:r>
              <a:rPr kumimoji="0" lang="en-US" altLang="zh-CN" sz="2000" dirty="0" err="1"/>
              <a:t>,s,t</a:t>
            </a:r>
            <a:r>
              <a:rPr kumimoji="0" lang="en-US" altLang="zh-CN" sz="2000" baseline="-25000" dirty="0" err="1"/>
              <a:t>i</a:t>
            </a:r>
            <a:r>
              <a:rPr kumimoji="0" lang="en-US" altLang="zh-CN" sz="2000" dirty="0"/>
              <a:t>)</a:t>
            </a:r>
            <a:r>
              <a:rPr kumimoji="0" lang="zh-CN" altLang="en-US" sz="2000" dirty="0"/>
              <a:t>：</a:t>
            </a:r>
            <a:r>
              <a:rPr kumimoji="0" lang="en-US" altLang="zh-CN" sz="2000" dirty="0"/>
              <a:t>a = b + ((a+(F(</a:t>
            </a:r>
            <a:r>
              <a:rPr kumimoji="0" lang="en-US" altLang="zh-CN" sz="2000" dirty="0" err="1"/>
              <a:t>b,c,d</a:t>
            </a:r>
            <a:r>
              <a:rPr kumimoji="0" lang="en-US" altLang="zh-CN" sz="2000" dirty="0"/>
              <a:t>)+ </a:t>
            </a:r>
            <a:r>
              <a:rPr kumimoji="0" lang="en-US" altLang="zh-CN" sz="2000" dirty="0" err="1"/>
              <a:t>M</a:t>
            </a:r>
            <a:r>
              <a:rPr kumimoji="0" lang="en-US" altLang="zh-CN" sz="2000" baseline="-25000" dirty="0" err="1"/>
              <a:t>j</a:t>
            </a:r>
            <a:r>
              <a:rPr kumimoji="0" lang="en-US" altLang="zh-CN" sz="2000" dirty="0"/>
              <a:t> + </a:t>
            </a:r>
            <a:r>
              <a:rPr kumimoji="0" lang="en-US" altLang="zh-CN" sz="2000" dirty="0" err="1"/>
              <a:t>t</a:t>
            </a:r>
            <a:r>
              <a:rPr kumimoji="0" lang="en-US" altLang="zh-CN" sz="2000" baseline="-25000" dirty="0" err="1"/>
              <a:t>i</a:t>
            </a:r>
            <a:r>
              <a:rPr kumimoji="0" lang="en-US" altLang="zh-CN" sz="2000" dirty="0"/>
              <a:t>)&lt;&lt;s)</a:t>
            </a:r>
            <a:r>
              <a:rPr kumimoji="0" lang="zh-CN" altLang="en-US" sz="2000" dirty="0"/>
              <a:t>；</a:t>
            </a:r>
            <a:endParaRPr kumimoji="0" lang="zh-CN" altLang="zh-CN" sz="2000" dirty="0"/>
          </a:p>
          <a:p>
            <a:pPr lvl="1"/>
            <a:r>
              <a:rPr kumimoji="0" lang="en-US" altLang="zh-CN" sz="2000" dirty="0">
                <a:solidFill>
                  <a:srgbClr val="0000FF"/>
                </a:solidFill>
              </a:rPr>
              <a:t>GG</a:t>
            </a:r>
            <a:r>
              <a:rPr kumimoji="0" lang="en-US" altLang="zh-CN" sz="2000" dirty="0"/>
              <a:t>(</a:t>
            </a:r>
            <a:r>
              <a:rPr kumimoji="0" lang="en-US" altLang="zh-CN" sz="2000" dirty="0" err="1"/>
              <a:t>a,b,c,d,M</a:t>
            </a:r>
            <a:r>
              <a:rPr kumimoji="0" lang="en-US" altLang="zh-CN" sz="2000" baseline="-25000" dirty="0" err="1"/>
              <a:t>j</a:t>
            </a:r>
            <a:r>
              <a:rPr kumimoji="0" lang="en-US" altLang="zh-CN" sz="2000" dirty="0" err="1"/>
              <a:t>,s,t</a:t>
            </a:r>
            <a:r>
              <a:rPr kumimoji="0" lang="en-US" altLang="zh-CN" sz="2000" baseline="-25000" dirty="0" err="1"/>
              <a:t>i</a:t>
            </a:r>
            <a:r>
              <a:rPr kumimoji="0" lang="en-US" altLang="zh-CN" sz="2000" dirty="0"/>
              <a:t>) </a:t>
            </a:r>
            <a:r>
              <a:rPr kumimoji="0" lang="zh-CN" altLang="en-US" sz="2000" dirty="0"/>
              <a:t>：</a:t>
            </a:r>
            <a:r>
              <a:rPr kumimoji="0" lang="en-US" altLang="zh-CN" sz="2000" dirty="0"/>
              <a:t>a = b + ((a+(G(</a:t>
            </a:r>
            <a:r>
              <a:rPr kumimoji="0" lang="en-US" altLang="zh-CN" sz="2000" dirty="0" err="1"/>
              <a:t>b,c,d</a:t>
            </a:r>
            <a:r>
              <a:rPr kumimoji="0" lang="en-US" altLang="zh-CN" sz="2000" dirty="0"/>
              <a:t>)+ </a:t>
            </a:r>
            <a:r>
              <a:rPr kumimoji="0" lang="en-US" altLang="zh-CN" sz="2000" dirty="0" err="1"/>
              <a:t>M</a:t>
            </a:r>
            <a:r>
              <a:rPr kumimoji="0" lang="en-US" altLang="zh-CN" sz="2000" baseline="-25000" dirty="0" err="1"/>
              <a:t>j</a:t>
            </a:r>
            <a:r>
              <a:rPr kumimoji="0" lang="en-US" altLang="zh-CN" sz="2000" dirty="0"/>
              <a:t> + </a:t>
            </a:r>
            <a:r>
              <a:rPr kumimoji="0" lang="en-US" altLang="zh-CN" sz="2000" dirty="0" err="1"/>
              <a:t>t</a:t>
            </a:r>
            <a:r>
              <a:rPr kumimoji="0" lang="en-US" altLang="zh-CN" sz="2000" baseline="-25000" dirty="0" err="1"/>
              <a:t>i</a:t>
            </a:r>
            <a:r>
              <a:rPr kumimoji="0" lang="en-US" altLang="zh-CN" sz="2000" dirty="0"/>
              <a:t>)&lt;&lt;s)</a:t>
            </a:r>
            <a:r>
              <a:rPr kumimoji="0" lang="zh-CN" altLang="en-US" sz="2000" dirty="0"/>
              <a:t>；</a:t>
            </a:r>
            <a:endParaRPr kumimoji="0" lang="en-US" altLang="zh-CN" sz="2000" dirty="0"/>
          </a:p>
          <a:p>
            <a:pPr lvl="1"/>
            <a:r>
              <a:rPr kumimoji="0" lang="en-US" altLang="zh-CN" sz="2000" dirty="0">
                <a:solidFill>
                  <a:srgbClr val="0000FF"/>
                </a:solidFill>
              </a:rPr>
              <a:t>HH</a:t>
            </a:r>
            <a:r>
              <a:rPr kumimoji="0" lang="en-US" altLang="zh-CN" sz="2000" dirty="0"/>
              <a:t>(</a:t>
            </a:r>
            <a:r>
              <a:rPr kumimoji="0" lang="en-US" altLang="zh-CN" sz="2000" dirty="0" err="1"/>
              <a:t>a,b,c,d</a:t>
            </a:r>
            <a:r>
              <a:rPr kumimoji="0" lang="en-US" altLang="zh-CN" sz="2000" dirty="0"/>
              <a:t>, </a:t>
            </a:r>
            <a:r>
              <a:rPr kumimoji="0" lang="en-US" altLang="zh-CN" sz="2000" dirty="0" err="1"/>
              <a:t>M</a:t>
            </a:r>
            <a:r>
              <a:rPr kumimoji="0" lang="en-US" altLang="zh-CN" sz="2000" baseline="-25000" dirty="0" err="1"/>
              <a:t>j</a:t>
            </a:r>
            <a:r>
              <a:rPr kumimoji="0" lang="en-US" altLang="zh-CN" sz="2000" dirty="0" err="1"/>
              <a:t>,s,t</a:t>
            </a:r>
            <a:r>
              <a:rPr kumimoji="0" lang="en-US" altLang="zh-CN" sz="2000" baseline="-25000" dirty="0" err="1"/>
              <a:t>i</a:t>
            </a:r>
            <a:r>
              <a:rPr kumimoji="0" lang="en-US" altLang="zh-CN" sz="2000" dirty="0"/>
              <a:t>) </a:t>
            </a:r>
            <a:r>
              <a:rPr kumimoji="0" lang="zh-CN" altLang="en-US" sz="2000" dirty="0"/>
              <a:t>：</a:t>
            </a:r>
            <a:r>
              <a:rPr kumimoji="0" lang="en-US" altLang="zh-CN" sz="2000" dirty="0"/>
              <a:t>a = b + ((a+(H(</a:t>
            </a:r>
            <a:r>
              <a:rPr kumimoji="0" lang="en-US" altLang="zh-CN" sz="2000" dirty="0" err="1"/>
              <a:t>b,c,d</a:t>
            </a:r>
            <a:r>
              <a:rPr kumimoji="0" lang="en-US" altLang="zh-CN" sz="2000" dirty="0"/>
              <a:t>)+ </a:t>
            </a:r>
            <a:r>
              <a:rPr kumimoji="0" lang="en-US" altLang="zh-CN" sz="2000" dirty="0" err="1"/>
              <a:t>M</a:t>
            </a:r>
            <a:r>
              <a:rPr kumimoji="0" lang="en-US" altLang="zh-CN" sz="2000" baseline="-25000" dirty="0" err="1"/>
              <a:t>j</a:t>
            </a:r>
            <a:r>
              <a:rPr kumimoji="0" lang="en-US" altLang="zh-CN" sz="2000" dirty="0"/>
              <a:t> + </a:t>
            </a:r>
            <a:r>
              <a:rPr kumimoji="0" lang="en-US" altLang="zh-CN" sz="2000" dirty="0" err="1"/>
              <a:t>t</a:t>
            </a:r>
            <a:r>
              <a:rPr kumimoji="0" lang="en-US" altLang="zh-CN" sz="2000" baseline="-25000" dirty="0" err="1"/>
              <a:t>i</a:t>
            </a:r>
            <a:r>
              <a:rPr kumimoji="0" lang="en-US" altLang="zh-CN" sz="2000" dirty="0"/>
              <a:t>)&lt;&lt;s)</a:t>
            </a:r>
            <a:r>
              <a:rPr kumimoji="0" lang="zh-CN" altLang="en-US" sz="2000" dirty="0"/>
              <a:t>；</a:t>
            </a:r>
            <a:endParaRPr kumimoji="0" lang="en-US" altLang="zh-CN" sz="2000" dirty="0"/>
          </a:p>
          <a:p>
            <a:endParaRPr lang="en-US" altLang="zh-CN" sz="2000" dirty="0"/>
          </a:p>
          <a:p>
            <a:r>
              <a:rPr lang="en-US" altLang="zh-CN" sz="2000" dirty="0"/>
              <a:t> </a:t>
            </a:r>
            <a:r>
              <a:rPr lang="en-US" altLang="zh-CN" sz="2000" dirty="0" err="1"/>
              <a:t>M</a:t>
            </a:r>
            <a:r>
              <a:rPr lang="en-US" altLang="zh-CN" sz="2000" baseline="-25000" dirty="0" err="1"/>
              <a:t>j</a:t>
            </a:r>
            <a:r>
              <a:rPr lang="zh-CN" altLang="en-US" sz="2000" dirty="0"/>
              <a:t>对应流程图中的</a:t>
            </a:r>
            <a:r>
              <a:rPr lang="en-US" altLang="zh-CN" sz="2000" dirty="0"/>
              <a:t>X[j]</a:t>
            </a:r>
            <a:r>
              <a:rPr lang="zh-CN" altLang="en-US" sz="2000" dirty="0"/>
              <a:t>。</a:t>
            </a:r>
            <a:endParaRPr lang="en-US" altLang="zh-CN" sz="2000" dirty="0"/>
          </a:p>
          <a:p>
            <a:r>
              <a:rPr lang="zh-CN" altLang="en-US" sz="2000" dirty="0"/>
              <a:t>常数</a:t>
            </a:r>
            <a:r>
              <a:rPr lang="en-US" altLang="zh-CN" sz="2000" dirty="0" err="1"/>
              <a:t>t</a:t>
            </a:r>
            <a:r>
              <a:rPr lang="en-US" altLang="zh-CN" sz="2000" baseline="-25000" dirty="0" err="1"/>
              <a:t>i</a:t>
            </a:r>
            <a:r>
              <a:rPr lang="zh-CN" altLang="en-US" sz="2000" dirty="0"/>
              <a:t>的计算方法是：</a:t>
            </a:r>
            <a:endParaRPr lang="en-US" altLang="zh-CN" sz="2000" dirty="0"/>
          </a:p>
          <a:p>
            <a:pPr lvl="1"/>
            <a:r>
              <a:rPr lang="zh-CN" altLang="en-US" sz="2000" dirty="0"/>
              <a:t>整个四轮操作总共分为</a:t>
            </a:r>
            <a:r>
              <a:rPr lang="en-US" altLang="zh-CN" sz="2000" dirty="0"/>
              <a:t>64</a:t>
            </a:r>
            <a:r>
              <a:rPr lang="zh-CN" altLang="en-US" sz="2000" dirty="0"/>
              <a:t>步，在第</a:t>
            </a:r>
            <a:r>
              <a:rPr lang="en-US" altLang="zh-CN" sz="2000" dirty="0"/>
              <a:t>i</a:t>
            </a:r>
            <a:r>
              <a:rPr lang="zh-CN" altLang="en-US" sz="2000" dirty="0"/>
              <a:t>步中</a:t>
            </a:r>
            <a:r>
              <a:rPr lang="en-US" altLang="zh-CN" sz="2000" dirty="0" err="1"/>
              <a:t>t</a:t>
            </a:r>
            <a:r>
              <a:rPr lang="en-US" altLang="zh-CN" sz="2000" baseline="-25000" dirty="0" err="1"/>
              <a:t>i</a:t>
            </a:r>
            <a:r>
              <a:rPr lang="zh-CN" altLang="en-US" sz="2000" dirty="0"/>
              <a:t>是</a:t>
            </a:r>
            <a:r>
              <a:rPr lang="en-US" altLang="zh-CN" sz="2000" dirty="0"/>
              <a:t>2</a:t>
            </a:r>
            <a:r>
              <a:rPr lang="en-US" altLang="zh-CN" sz="2000" baseline="30000" dirty="0"/>
              <a:t>32</a:t>
            </a:r>
            <a:r>
              <a:rPr lang="en-US" altLang="zh-CN" sz="2000" dirty="0"/>
              <a:t>×abs(sin(i))</a:t>
            </a:r>
            <a:r>
              <a:rPr lang="zh-CN" altLang="en-US" sz="2000" dirty="0"/>
              <a:t>的整数部分，</a:t>
            </a:r>
            <a:r>
              <a:rPr lang="en-US" altLang="zh-CN" sz="2000" dirty="0"/>
              <a:t>i</a:t>
            </a:r>
            <a:r>
              <a:rPr lang="zh-CN" altLang="en-US" sz="2000" dirty="0"/>
              <a:t>的单位是弧度。</a:t>
            </a:r>
            <a:endParaRPr lang="en-US" altLang="zh-CN" sz="2000" dirty="0"/>
          </a:p>
          <a:p>
            <a:endParaRPr kumimoji="0" lang="en-US" altLang="zh-CN" sz="2000" dirty="0"/>
          </a:p>
          <a:p>
            <a:r>
              <a:rPr kumimoji="0" lang="zh-CN" altLang="en-US" sz="2000" dirty="0"/>
              <a:t>四轮结束后，用新的</a:t>
            </a:r>
            <a:r>
              <a:rPr kumimoji="0" lang="en-US" altLang="zh-CN" sz="2000" dirty="0"/>
              <a:t>A</a:t>
            </a:r>
            <a:r>
              <a:rPr kumimoji="0" lang="zh-CN" altLang="en-US" sz="2000" dirty="0"/>
              <a:t>、</a:t>
            </a:r>
            <a:r>
              <a:rPr kumimoji="0" lang="en-US" altLang="zh-CN" sz="2000" dirty="0"/>
              <a:t>B</a:t>
            </a:r>
            <a:r>
              <a:rPr kumimoji="0" lang="zh-CN" altLang="en-US" sz="2000" dirty="0"/>
              <a:t>、</a:t>
            </a:r>
            <a:r>
              <a:rPr kumimoji="0" lang="en-US" altLang="zh-CN" sz="2000" dirty="0"/>
              <a:t>C</a:t>
            </a:r>
            <a:r>
              <a:rPr kumimoji="0" lang="zh-CN" altLang="en-US" sz="2000" dirty="0"/>
              <a:t>、</a:t>
            </a:r>
            <a:r>
              <a:rPr kumimoji="0" lang="en-US" altLang="zh-CN" sz="2000" dirty="0"/>
              <a:t>D</a:t>
            </a:r>
            <a:r>
              <a:rPr kumimoji="0" lang="zh-CN" altLang="en-US" sz="2000" dirty="0"/>
              <a:t>，在下一轮分组上继续运行算法。</a:t>
            </a:r>
            <a:endParaRPr kumimoji="0" lang="zh-CN" altLang="zh-CN" dirty="0"/>
          </a:p>
          <a:p>
            <a:pPr>
              <a:buFont typeface="Arial" panose="020B0604020202020204" pitchFamily="34" charset="0"/>
              <a:buNone/>
            </a:pPr>
            <a:endParaRPr kumimoji="0"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4">
                                            <p:txEl>
                                              <p:pRg st="6" end="6"/>
                                            </p:txEl>
                                          </p:spTgt>
                                        </p:tgtEl>
                                        <p:attrNameLst>
                                          <p:attrName>style.visibility</p:attrName>
                                        </p:attrNameLst>
                                      </p:cBhvr>
                                      <p:to>
                                        <p:strVal val="visible"/>
                                      </p:to>
                                    </p:set>
                                    <p:anim calcmode="lin" valueType="num">
                                      <p:cBhvr additive="base">
                                        <p:cTn id="7" dur="500" fill="hold"/>
                                        <p:tgtEl>
                                          <p:spTgt spid="2048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4">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4">
                                            <p:txEl>
                                              <p:pRg st="7" end="7"/>
                                            </p:txEl>
                                          </p:spTgt>
                                        </p:tgtEl>
                                        <p:attrNameLst>
                                          <p:attrName>style.visibility</p:attrName>
                                        </p:attrNameLst>
                                      </p:cBhvr>
                                      <p:to>
                                        <p:strVal val="visible"/>
                                      </p:to>
                                    </p:set>
                                    <p:anim calcmode="lin" valueType="num">
                                      <p:cBhvr additive="base">
                                        <p:cTn id="11" dur="500" fill="hold"/>
                                        <p:tgtEl>
                                          <p:spTgt spid="20484">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4">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4">
                                            <p:txEl>
                                              <p:pRg st="8" end="8"/>
                                            </p:txEl>
                                          </p:spTgt>
                                        </p:tgtEl>
                                        <p:attrNameLst>
                                          <p:attrName>style.visibility</p:attrName>
                                        </p:attrNameLst>
                                      </p:cBhvr>
                                      <p:to>
                                        <p:strVal val="visible"/>
                                      </p:to>
                                    </p:set>
                                    <p:anim calcmode="lin" valueType="num">
                                      <p:cBhvr additive="base">
                                        <p:cTn id="15" dur="500" fill="hold"/>
                                        <p:tgtEl>
                                          <p:spTgt spid="20484">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484">
                                            <p:txEl>
                                              <p:pRg st="10" end="10"/>
                                            </p:txEl>
                                          </p:spTgt>
                                        </p:tgtEl>
                                        <p:attrNameLst>
                                          <p:attrName>style.visibility</p:attrName>
                                        </p:attrNameLst>
                                      </p:cBhvr>
                                      <p:to>
                                        <p:strVal val="visible"/>
                                      </p:to>
                                    </p:set>
                                    <p:anim calcmode="lin" valueType="num">
                                      <p:cBhvr additive="base">
                                        <p:cTn id="21" dur="500" fill="hold"/>
                                        <p:tgtEl>
                                          <p:spTgt spid="20484">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57200" y="115888"/>
            <a:ext cx="8229600" cy="792162"/>
          </a:xfrm>
        </p:spPr>
        <p:txBody>
          <a:bodyPr/>
          <a:lstStyle/>
          <a:p>
            <a:r>
              <a:rPr kumimoji="0" lang="zh-CN" altLang="en-US" sz="5400"/>
              <a:t>第一轮</a:t>
            </a:r>
            <a:endParaRPr lang="zh-CN" altLang="en-US"/>
          </a:p>
        </p:txBody>
      </p:sp>
      <p:sp>
        <p:nvSpPr>
          <p:cNvPr id="22531" name="内容占位符 2"/>
          <p:cNvSpPr>
            <a:spLocks noGrp="1"/>
          </p:cNvSpPr>
          <p:nvPr>
            <p:ph idx="1"/>
          </p:nvPr>
        </p:nvSpPr>
        <p:spPr>
          <a:xfrm>
            <a:off x="179388" y="1052513"/>
            <a:ext cx="8856662" cy="576262"/>
          </a:xfrm>
        </p:spPr>
        <p:txBody>
          <a:bodyPr/>
          <a:lstStyle/>
          <a:p>
            <a:r>
              <a:rPr kumimoji="0" lang="en-US" altLang="zh-CN" sz="2400"/>
              <a:t>EE(a,b,c,d,M</a:t>
            </a:r>
            <a:r>
              <a:rPr kumimoji="0" lang="en-US" altLang="zh-CN" sz="2400" baseline="-25000"/>
              <a:t>j</a:t>
            </a:r>
            <a:r>
              <a:rPr kumimoji="0" lang="en-US" altLang="zh-CN" sz="2400"/>
              <a:t>,s,t</a:t>
            </a:r>
            <a:r>
              <a:rPr kumimoji="0" lang="en-US" altLang="zh-CN" sz="2400" baseline="-25000"/>
              <a:t>i</a:t>
            </a:r>
            <a:r>
              <a:rPr kumimoji="0" lang="en-US" altLang="zh-CN" sz="2400"/>
              <a:t>)</a:t>
            </a:r>
            <a:r>
              <a:rPr kumimoji="0" lang="zh-CN" altLang="en-US" sz="2400"/>
              <a:t>：</a:t>
            </a:r>
            <a:r>
              <a:rPr kumimoji="0" lang="en-US" altLang="zh-CN" sz="2400"/>
              <a:t>a = b + ((a+(E(b,c,d)+M</a:t>
            </a:r>
            <a:r>
              <a:rPr kumimoji="0" lang="en-US" altLang="zh-CN" sz="2400" baseline="-25000"/>
              <a:t>j</a:t>
            </a:r>
            <a:r>
              <a:rPr kumimoji="0" lang="en-US" altLang="zh-CN" sz="2400"/>
              <a:t>+t</a:t>
            </a:r>
            <a:r>
              <a:rPr kumimoji="0" lang="en-US" altLang="zh-CN" sz="2400" baseline="-25000"/>
              <a:t>i</a:t>
            </a:r>
            <a:r>
              <a:rPr kumimoji="0" lang="en-US" altLang="zh-CN" sz="2400"/>
              <a:t>)&lt;&lt;s)</a:t>
            </a:r>
            <a:r>
              <a:rPr kumimoji="0" lang="zh-CN" altLang="en-US" sz="2400"/>
              <a:t>；</a:t>
            </a:r>
            <a:endParaRPr lang="zh-CN" altLang="en-US" sz="2400"/>
          </a:p>
        </p:txBody>
      </p:sp>
      <p:sp>
        <p:nvSpPr>
          <p:cNvPr id="22532" name="内容占位符 2"/>
          <p:cNvSpPr txBox="1">
            <a:spLocks/>
          </p:cNvSpPr>
          <p:nvPr/>
        </p:nvSpPr>
        <p:spPr bwMode="auto">
          <a:xfrm>
            <a:off x="3779838" y="1628775"/>
            <a:ext cx="53641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kumimoji="0" lang="zh-CN" altLang="en-US" sz="2000" b="1">
                <a:solidFill>
                  <a:srgbClr val="FF0000"/>
                </a:solidFill>
              </a:rPr>
              <a:t>－</a:t>
            </a:r>
            <a:r>
              <a:rPr kumimoji="0" lang="en-US" altLang="zh-CN" sz="2000" b="1">
                <a:solidFill>
                  <a:srgbClr val="FF0000"/>
                </a:solidFill>
              </a:rPr>
              <a:t>》</a:t>
            </a:r>
            <a:r>
              <a:rPr kumimoji="0" lang="en-US" altLang="zh-CN" sz="2000"/>
              <a:t>a = b + ((a+(E(b,c,d)+M</a:t>
            </a:r>
            <a:r>
              <a:rPr kumimoji="0" lang="en-US" altLang="zh-CN" sz="2000" baseline="-25000"/>
              <a:t>0</a:t>
            </a:r>
            <a:r>
              <a:rPr kumimoji="0" lang="en-US" altLang="zh-CN" sz="2000"/>
              <a:t>+</a:t>
            </a:r>
            <a:r>
              <a:rPr lang="en-US" altLang="zh-CN" sz="2000"/>
              <a:t>0xd76aa478</a:t>
            </a:r>
            <a:r>
              <a:rPr kumimoji="0" lang="en-US" altLang="zh-CN" sz="2000"/>
              <a:t>)&lt;&lt;7)</a:t>
            </a:r>
            <a:r>
              <a:rPr kumimoji="0" lang="zh-CN" altLang="en-US" sz="2000"/>
              <a:t>；</a:t>
            </a:r>
            <a:endParaRPr lang="zh-CN" altLang="zh-CN" sz="2000"/>
          </a:p>
        </p:txBody>
      </p:sp>
      <p:sp>
        <p:nvSpPr>
          <p:cNvPr id="22533" name="矩形 4"/>
          <p:cNvSpPr>
            <a:spLocks noChangeArrowheads="1"/>
          </p:cNvSpPr>
          <p:nvPr/>
        </p:nvSpPr>
        <p:spPr bwMode="auto">
          <a:xfrm>
            <a:off x="250825" y="1628775"/>
            <a:ext cx="38163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EE(a,b,c,d,M</a:t>
            </a:r>
            <a:r>
              <a:rPr kumimoji="0" lang="en-US" altLang="zh-CN" sz="1800" baseline="-25000">
                <a:latin typeface="Arial" panose="020B0604020202020204" pitchFamily="34" charset="0"/>
              </a:rPr>
              <a:t>0</a:t>
            </a:r>
            <a:r>
              <a:rPr kumimoji="0" lang="en-US" altLang="zh-CN" sz="1800">
                <a:latin typeface="Arial" panose="020B0604020202020204" pitchFamily="34" charset="0"/>
              </a:rPr>
              <a:t>,7,0xd76aa478)</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EE(d,a,b,c,M</a:t>
            </a:r>
            <a:r>
              <a:rPr kumimoji="0" lang="en-US" altLang="zh-CN" sz="1800" baseline="-25000">
                <a:latin typeface="Arial" panose="020B0604020202020204" pitchFamily="34" charset="0"/>
              </a:rPr>
              <a:t>1</a:t>
            </a:r>
            <a:r>
              <a:rPr kumimoji="0" lang="en-US" altLang="zh-CN" sz="1800">
                <a:latin typeface="Arial" panose="020B0604020202020204" pitchFamily="34" charset="0"/>
              </a:rPr>
              <a:t>,12,0xe8c7b756)</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EE(c,d,a,b,M</a:t>
            </a:r>
            <a:r>
              <a:rPr kumimoji="0" lang="en-US" altLang="zh-CN" sz="1800" baseline="-25000">
                <a:latin typeface="Arial" panose="020B0604020202020204" pitchFamily="34" charset="0"/>
              </a:rPr>
              <a:t>2</a:t>
            </a:r>
            <a:r>
              <a:rPr kumimoji="0" lang="en-US" altLang="zh-CN" sz="1800">
                <a:latin typeface="Arial" panose="020B0604020202020204" pitchFamily="34" charset="0"/>
              </a:rPr>
              <a:t>,17,0x242070db)</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EE(b,c,d,a,M</a:t>
            </a:r>
            <a:r>
              <a:rPr kumimoji="0" lang="en-US" altLang="zh-CN" sz="1800" baseline="-25000">
                <a:latin typeface="Arial" panose="020B0604020202020204" pitchFamily="34" charset="0"/>
              </a:rPr>
              <a:t>3</a:t>
            </a:r>
            <a:r>
              <a:rPr kumimoji="0" lang="en-US" altLang="zh-CN" sz="1800">
                <a:latin typeface="Arial" panose="020B0604020202020204" pitchFamily="34" charset="0"/>
              </a:rPr>
              <a:t>,22,0xc1bdceee)</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EE(a,b,c,d,M</a:t>
            </a:r>
            <a:r>
              <a:rPr kumimoji="0" lang="en-US" altLang="zh-CN" sz="1800" baseline="-25000">
                <a:latin typeface="Arial" panose="020B0604020202020204" pitchFamily="34" charset="0"/>
              </a:rPr>
              <a:t>4</a:t>
            </a:r>
            <a:r>
              <a:rPr kumimoji="0" lang="en-US" altLang="zh-CN" sz="1800">
                <a:latin typeface="Arial" panose="020B0604020202020204" pitchFamily="34" charset="0"/>
              </a:rPr>
              <a:t>,7,0xf57c0faf)</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EE(d,a,b,c,M</a:t>
            </a:r>
            <a:r>
              <a:rPr kumimoji="0" lang="en-US" altLang="zh-CN" sz="1800" baseline="-25000">
                <a:latin typeface="Arial" panose="020B0604020202020204" pitchFamily="34" charset="0"/>
              </a:rPr>
              <a:t>5</a:t>
            </a:r>
            <a:r>
              <a:rPr kumimoji="0" lang="en-US" altLang="zh-CN" sz="1800">
                <a:latin typeface="Arial" panose="020B0604020202020204" pitchFamily="34" charset="0"/>
              </a:rPr>
              <a:t>,12,0x4787c62a)</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EE(c,d,a,b,M</a:t>
            </a:r>
            <a:r>
              <a:rPr kumimoji="0" lang="en-US" altLang="zh-CN" sz="1800" baseline="-25000">
                <a:latin typeface="Arial" panose="020B0604020202020204" pitchFamily="34" charset="0"/>
              </a:rPr>
              <a:t>6</a:t>
            </a:r>
            <a:r>
              <a:rPr kumimoji="0" lang="en-US" altLang="zh-CN" sz="1800">
                <a:latin typeface="Arial" panose="020B0604020202020204" pitchFamily="34" charset="0"/>
              </a:rPr>
              <a:t>,17,0xa8304613)</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EE(b,c,d,a,M</a:t>
            </a:r>
            <a:r>
              <a:rPr kumimoji="0" lang="en-US" altLang="zh-CN" sz="1800" baseline="-25000">
                <a:latin typeface="Arial" panose="020B0604020202020204" pitchFamily="34" charset="0"/>
              </a:rPr>
              <a:t>7</a:t>
            </a:r>
            <a:r>
              <a:rPr kumimoji="0" lang="en-US" altLang="zh-CN" sz="1800">
                <a:latin typeface="Arial" panose="020B0604020202020204" pitchFamily="34" charset="0"/>
              </a:rPr>
              <a:t>,22,0xfd469501)</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EE(a,b,c,d,M</a:t>
            </a:r>
            <a:r>
              <a:rPr kumimoji="0" lang="en-US" altLang="zh-CN" sz="1800" baseline="-25000">
                <a:latin typeface="Arial" panose="020B0604020202020204" pitchFamily="34" charset="0"/>
              </a:rPr>
              <a:t>8</a:t>
            </a:r>
            <a:r>
              <a:rPr kumimoji="0" lang="en-US" altLang="zh-CN" sz="1800">
                <a:latin typeface="Arial" panose="020B0604020202020204" pitchFamily="34" charset="0"/>
              </a:rPr>
              <a:t>,7,0x698098d8)</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EE(d,a,b,c,M</a:t>
            </a:r>
            <a:r>
              <a:rPr kumimoji="0" lang="en-US" altLang="zh-CN" sz="1800" baseline="-25000">
                <a:latin typeface="Arial" panose="020B0604020202020204" pitchFamily="34" charset="0"/>
              </a:rPr>
              <a:t>9</a:t>
            </a:r>
            <a:r>
              <a:rPr kumimoji="0" lang="en-US" altLang="zh-CN" sz="1800">
                <a:latin typeface="Arial" panose="020B0604020202020204" pitchFamily="34" charset="0"/>
              </a:rPr>
              <a:t>,12,0x8b44f7af)</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EE(c,d,a,b,M</a:t>
            </a:r>
            <a:r>
              <a:rPr kumimoji="0" lang="en-US" altLang="zh-CN" sz="1800" baseline="-25000">
                <a:latin typeface="Arial" panose="020B0604020202020204" pitchFamily="34" charset="0"/>
              </a:rPr>
              <a:t>10</a:t>
            </a:r>
            <a:r>
              <a:rPr kumimoji="0" lang="en-US" altLang="zh-CN" sz="1800">
                <a:latin typeface="Arial" panose="020B0604020202020204" pitchFamily="34" charset="0"/>
              </a:rPr>
              <a:t>,17,0xffff5bb1)</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EE(b,c,d,a,M</a:t>
            </a:r>
            <a:r>
              <a:rPr kumimoji="0" lang="en-US" altLang="zh-CN" sz="1800" baseline="-25000">
                <a:latin typeface="Arial" panose="020B0604020202020204" pitchFamily="34" charset="0"/>
              </a:rPr>
              <a:t>11</a:t>
            </a:r>
            <a:r>
              <a:rPr kumimoji="0" lang="en-US" altLang="zh-CN" sz="1800">
                <a:latin typeface="Arial" panose="020B0604020202020204" pitchFamily="34" charset="0"/>
              </a:rPr>
              <a:t>,22,0x895cd7be)</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EE(a,b,c,d,M</a:t>
            </a:r>
            <a:r>
              <a:rPr kumimoji="0" lang="en-US" altLang="zh-CN" sz="1800" baseline="-25000">
                <a:latin typeface="Arial" panose="020B0604020202020204" pitchFamily="34" charset="0"/>
              </a:rPr>
              <a:t>12</a:t>
            </a:r>
            <a:r>
              <a:rPr kumimoji="0" lang="en-US" altLang="zh-CN" sz="1800">
                <a:latin typeface="Arial" panose="020B0604020202020204" pitchFamily="34" charset="0"/>
              </a:rPr>
              <a:t>,7,0x6b901122)</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EE(d,a,b,c,M</a:t>
            </a:r>
            <a:r>
              <a:rPr kumimoji="0" lang="en-US" altLang="zh-CN" sz="1800" baseline="-25000">
                <a:latin typeface="Arial" panose="020B0604020202020204" pitchFamily="34" charset="0"/>
              </a:rPr>
              <a:t>13</a:t>
            </a:r>
            <a:r>
              <a:rPr kumimoji="0" lang="en-US" altLang="zh-CN" sz="1800">
                <a:latin typeface="Arial" panose="020B0604020202020204" pitchFamily="34" charset="0"/>
              </a:rPr>
              <a:t>,12,0xfd987193)</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EE(c,d,a,b,M</a:t>
            </a:r>
            <a:r>
              <a:rPr kumimoji="0" lang="en-US" altLang="zh-CN" sz="1800" baseline="-25000">
                <a:latin typeface="Arial" panose="020B0604020202020204" pitchFamily="34" charset="0"/>
              </a:rPr>
              <a:t>14</a:t>
            </a:r>
            <a:r>
              <a:rPr kumimoji="0" lang="en-US" altLang="zh-CN" sz="1800">
                <a:latin typeface="Arial" panose="020B0604020202020204" pitchFamily="34" charset="0"/>
              </a:rPr>
              <a:t>,17,0xa679438e)</a:t>
            </a:r>
            <a:endParaRPr kumimoji="0" lang="zh-CN" altLang="zh-CN" sz="1800">
              <a:latin typeface="Arial" panose="020B0604020202020204" pitchFamily="34" charset="0"/>
            </a:endParaRPr>
          </a:p>
          <a:p>
            <a:pPr eaLnBrk="1" hangingPunct="1">
              <a:spcBef>
                <a:spcPct val="0"/>
              </a:spcBef>
              <a:buFontTx/>
              <a:buAutoNum type="arabicParenBoth"/>
            </a:pPr>
            <a:r>
              <a:rPr kumimoji="0" lang="en-US" altLang="zh-CN" sz="1800">
                <a:latin typeface="Arial" panose="020B0604020202020204" pitchFamily="34" charset="0"/>
              </a:rPr>
              <a:t>EE(b,c,d,a,M</a:t>
            </a:r>
            <a:r>
              <a:rPr kumimoji="0" lang="en-US" altLang="zh-CN" sz="1800" baseline="-25000">
                <a:latin typeface="Arial" panose="020B0604020202020204" pitchFamily="34" charset="0"/>
              </a:rPr>
              <a:t>15</a:t>
            </a:r>
            <a:r>
              <a:rPr kumimoji="0" lang="en-US" altLang="zh-CN" sz="1800">
                <a:latin typeface="Arial" panose="020B0604020202020204" pitchFamily="34" charset="0"/>
              </a:rPr>
              <a:t>,22,0x49b40821)</a:t>
            </a:r>
            <a:endParaRPr kumimoji="0" lang="zh-CN" altLang="zh-CN" sz="18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7950" y="4763"/>
            <a:ext cx="8785225" cy="976312"/>
          </a:xfrm>
        </p:spPr>
        <p:txBody>
          <a:bodyPr/>
          <a:lstStyle/>
          <a:p>
            <a:pPr eaLnBrk="1" hangingPunct="1"/>
            <a:r>
              <a:rPr kumimoji="0" lang="zh-CN" altLang="en-US"/>
              <a:t>主要内容</a:t>
            </a:r>
          </a:p>
        </p:txBody>
      </p:sp>
      <p:sp>
        <p:nvSpPr>
          <p:cNvPr id="6147" name="内容占位符 2"/>
          <p:cNvSpPr>
            <a:spLocks noGrp="1"/>
          </p:cNvSpPr>
          <p:nvPr>
            <p:ph idx="1"/>
          </p:nvPr>
        </p:nvSpPr>
        <p:spPr>
          <a:xfrm>
            <a:off x="250825" y="1052513"/>
            <a:ext cx="8642350" cy="5400675"/>
          </a:xfrm>
        </p:spPr>
        <p:txBody>
          <a:bodyPr/>
          <a:lstStyle/>
          <a:p>
            <a:pPr eaLnBrk="1">
              <a:buFont typeface="Arial" panose="020B0604020202020204" pitchFamily="34" charset="0"/>
              <a:buNone/>
            </a:pPr>
            <a:r>
              <a:rPr kumimoji="0" lang="en-US" altLang="zh-CN"/>
              <a:t>2.1   </a:t>
            </a:r>
            <a:r>
              <a:rPr kumimoji="0" lang="zh-CN" altLang="en-US"/>
              <a:t>密码学基础知识</a:t>
            </a:r>
            <a:r>
              <a:rPr kumimoji="0" lang="en-US" altLang="zh-CN"/>
              <a:t>	</a:t>
            </a:r>
            <a:endParaRPr kumimoji="0" lang="zh-CN" altLang="zh-CN"/>
          </a:p>
          <a:p>
            <a:pPr eaLnBrk="1">
              <a:buFont typeface="Arial" panose="020B0604020202020204" pitchFamily="34" charset="0"/>
              <a:buNone/>
            </a:pPr>
            <a:r>
              <a:rPr kumimoji="0" lang="en-US" altLang="zh-CN"/>
              <a:t>2.2   </a:t>
            </a:r>
            <a:r>
              <a:rPr kumimoji="0" lang="zh-CN" altLang="en-US"/>
              <a:t>古典替换密码</a:t>
            </a:r>
            <a:r>
              <a:rPr kumimoji="0" lang="en-US" altLang="zh-CN"/>
              <a:t>	</a:t>
            </a:r>
            <a:endParaRPr kumimoji="0" lang="zh-CN" altLang="zh-CN"/>
          </a:p>
          <a:p>
            <a:pPr eaLnBrk="1">
              <a:buFont typeface="Arial" panose="020B0604020202020204" pitchFamily="34" charset="0"/>
              <a:buNone/>
            </a:pPr>
            <a:r>
              <a:rPr kumimoji="0" lang="en-US" altLang="zh-CN"/>
              <a:t>2.3   </a:t>
            </a:r>
            <a:r>
              <a:rPr kumimoji="0" lang="zh-CN" altLang="en-US"/>
              <a:t>对称密钥密码</a:t>
            </a:r>
            <a:r>
              <a:rPr kumimoji="0" lang="en-US" altLang="zh-CN"/>
              <a:t>	</a:t>
            </a:r>
            <a:endParaRPr kumimoji="0" lang="zh-CN" altLang="zh-CN"/>
          </a:p>
          <a:p>
            <a:pPr eaLnBrk="1">
              <a:buFont typeface="Arial" panose="020B0604020202020204" pitchFamily="34" charset="0"/>
              <a:buNone/>
            </a:pPr>
            <a:r>
              <a:rPr kumimoji="0" lang="en-US" altLang="zh-CN"/>
              <a:t>2.4   </a:t>
            </a:r>
            <a:r>
              <a:rPr kumimoji="0" lang="zh-CN" altLang="en-US"/>
              <a:t>公开密钥密码</a:t>
            </a:r>
            <a:endParaRPr kumimoji="0" lang="en-US" altLang="zh-CN"/>
          </a:p>
          <a:p>
            <a:pPr eaLnBrk="1">
              <a:buFont typeface="Arial" panose="020B0604020202020204" pitchFamily="34" charset="0"/>
              <a:buNone/>
            </a:pPr>
            <a:r>
              <a:rPr kumimoji="0" lang="en-US" altLang="zh-CN">
                <a:solidFill>
                  <a:srgbClr val="C00000"/>
                </a:solidFill>
              </a:rPr>
              <a:t>2.5   </a:t>
            </a:r>
            <a:r>
              <a:rPr kumimoji="0" lang="zh-CN" altLang="en-US">
                <a:solidFill>
                  <a:srgbClr val="C00000"/>
                </a:solidFill>
              </a:rPr>
              <a:t>消息认证</a:t>
            </a:r>
            <a:endParaRPr kumimoji="0" lang="en-US" altLang="zh-CN">
              <a:solidFill>
                <a:srgbClr val="C00000"/>
              </a:solidFill>
            </a:endParaRPr>
          </a:p>
          <a:p>
            <a:pPr eaLnBrk="1">
              <a:buFont typeface="Arial" panose="020B0604020202020204" pitchFamily="34" charset="0"/>
              <a:buNone/>
            </a:pPr>
            <a:r>
              <a:rPr kumimoji="0" lang="en-US" altLang="zh-CN"/>
              <a:t>2.6   </a:t>
            </a:r>
            <a:r>
              <a:rPr kumimoji="0" lang="zh-CN" altLang="en-US"/>
              <a:t>密码学新进展</a:t>
            </a:r>
            <a:r>
              <a:rPr kumimoji="0" lang="en-US" altLang="zh-CN"/>
              <a:t>	</a:t>
            </a:r>
            <a:endParaRPr kumimoji="0"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57200" y="188913"/>
            <a:ext cx="8229600" cy="719137"/>
          </a:xfrm>
        </p:spPr>
        <p:txBody>
          <a:bodyPr/>
          <a:lstStyle/>
          <a:p>
            <a:r>
              <a:rPr kumimoji="0" lang="zh-CN" altLang="en-US" sz="5400"/>
              <a:t>第二轮</a:t>
            </a:r>
            <a:endParaRPr lang="zh-CN" altLang="en-US"/>
          </a:p>
        </p:txBody>
      </p:sp>
      <p:sp>
        <p:nvSpPr>
          <p:cNvPr id="23555" name="内容占位符 2"/>
          <p:cNvSpPr>
            <a:spLocks noGrp="1"/>
          </p:cNvSpPr>
          <p:nvPr>
            <p:ph idx="1"/>
          </p:nvPr>
        </p:nvSpPr>
        <p:spPr>
          <a:xfrm>
            <a:off x="179388" y="1052513"/>
            <a:ext cx="8229600" cy="576262"/>
          </a:xfrm>
        </p:spPr>
        <p:txBody>
          <a:bodyPr/>
          <a:lstStyle/>
          <a:p>
            <a:r>
              <a:rPr kumimoji="0" lang="en-US" altLang="zh-CN" sz="2400"/>
              <a:t>FF(a,b,c,d,M</a:t>
            </a:r>
            <a:r>
              <a:rPr kumimoji="0" lang="en-US" altLang="zh-CN" sz="2400" baseline="-25000"/>
              <a:t>j</a:t>
            </a:r>
            <a:r>
              <a:rPr kumimoji="0" lang="en-US" altLang="zh-CN" sz="2400"/>
              <a:t>,s,t</a:t>
            </a:r>
            <a:r>
              <a:rPr kumimoji="0" lang="en-US" altLang="zh-CN" sz="2400" baseline="-25000"/>
              <a:t>i</a:t>
            </a:r>
            <a:r>
              <a:rPr kumimoji="0" lang="en-US" altLang="zh-CN" sz="2400"/>
              <a:t>)</a:t>
            </a:r>
            <a:r>
              <a:rPr kumimoji="0" lang="zh-CN" altLang="en-US" sz="2400"/>
              <a:t>：</a:t>
            </a:r>
            <a:r>
              <a:rPr kumimoji="0" lang="en-US" altLang="zh-CN" sz="2400"/>
              <a:t>a = b + ((a+(F(b,c,d)+ M</a:t>
            </a:r>
            <a:r>
              <a:rPr kumimoji="0" lang="en-US" altLang="zh-CN" sz="2400" baseline="-25000"/>
              <a:t>j</a:t>
            </a:r>
            <a:r>
              <a:rPr kumimoji="0" lang="en-US" altLang="zh-CN" sz="2400"/>
              <a:t> + t</a:t>
            </a:r>
            <a:r>
              <a:rPr kumimoji="0" lang="en-US" altLang="zh-CN" sz="2400" baseline="-25000"/>
              <a:t>i</a:t>
            </a:r>
            <a:r>
              <a:rPr kumimoji="0" lang="en-US" altLang="zh-CN" sz="2400"/>
              <a:t>)&lt;&lt;s)</a:t>
            </a:r>
            <a:endParaRPr lang="zh-CN" altLang="en-US" sz="2400"/>
          </a:p>
        </p:txBody>
      </p:sp>
      <p:sp>
        <p:nvSpPr>
          <p:cNvPr id="4" name="内容占位符 2"/>
          <p:cNvSpPr txBox="1">
            <a:spLocks/>
          </p:cNvSpPr>
          <p:nvPr/>
        </p:nvSpPr>
        <p:spPr bwMode="auto">
          <a:xfrm>
            <a:off x="3779838" y="1628775"/>
            <a:ext cx="5364162" cy="576263"/>
          </a:xfrm>
          <a:prstGeom prst="rect">
            <a:avLst/>
          </a:prstGeom>
          <a:noFill/>
          <a:ln>
            <a:noFill/>
          </a:ln>
          <a:extLst>
            <a:ext uri="{909E8E84-426E-40dd-AFC4-6F175D3DCCD1}"/>
            <a:ext uri="{91240B29-F687-4f45-9708-019B960494DF}"/>
            <a:ext uri="{FAA26D3D-D897-4be2-8F04-BA451C77F1D7}"/>
          </a:extLst>
        </p:spPr>
        <p:txBody>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kumimoji="0" lang="zh-CN" altLang="en-US" sz="2000" b="1" dirty="0">
                <a:solidFill>
                  <a:srgbClr val="FF0000"/>
                </a:solidFill>
              </a:rPr>
              <a:t>－</a:t>
            </a:r>
            <a:r>
              <a:rPr kumimoji="0" lang="en-US" altLang="zh-CN" sz="2000" b="1" dirty="0">
                <a:solidFill>
                  <a:srgbClr val="FF0000"/>
                </a:solidFill>
              </a:rPr>
              <a:t>》</a:t>
            </a:r>
            <a:r>
              <a:rPr kumimoji="0" lang="en-US" altLang="zh-CN" sz="2000" dirty="0"/>
              <a:t>a = b + ((a+(F(</a:t>
            </a:r>
            <a:r>
              <a:rPr kumimoji="0" lang="en-US" altLang="zh-CN" sz="2000" dirty="0" err="1"/>
              <a:t>b,c,d</a:t>
            </a:r>
            <a:r>
              <a:rPr kumimoji="0" lang="en-US" altLang="zh-CN" sz="2000" dirty="0"/>
              <a:t>)+M</a:t>
            </a:r>
            <a:r>
              <a:rPr kumimoji="0" lang="en-US" altLang="zh-CN" sz="2000" baseline="-25000" dirty="0"/>
              <a:t>1</a:t>
            </a:r>
            <a:r>
              <a:rPr kumimoji="0" lang="en-US" altLang="zh-CN" sz="2000" dirty="0"/>
              <a:t>+</a:t>
            </a:r>
            <a:r>
              <a:rPr lang="en-US" altLang="zh-CN" sz="2000" dirty="0"/>
              <a:t>0xf61e2562</a:t>
            </a:r>
            <a:r>
              <a:rPr kumimoji="0" lang="en-US" altLang="zh-CN" sz="2000" dirty="0"/>
              <a:t>)&lt;&lt;5)</a:t>
            </a:r>
            <a:r>
              <a:rPr kumimoji="0" lang="zh-CN" altLang="en-US" sz="2000" dirty="0"/>
              <a:t>；</a:t>
            </a:r>
            <a:endParaRPr lang="zh-CN" altLang="zh-CN" sz="2000" dirty="0"/>
          </a:p>
          <a:p>
            <a:pPr>
              <a:defRPr/>
            </a:pPr>
            <a:endParaRPr lang="zh-CN" altLang="zh-CN" sz="2000" dirty="0"/>
          </a:p>
          <a:p>
            <a:pPr>
              <a:defRPr/>
            </a:pPr>
            <a:endParaRPr lang="zh-CN" altLang="en-US" sz="2000" dirty="0"/>
          </a:p>
        </p:txBody>
      </p:sp>
      <p:sp>
        <p:nvSpPr>
          <p:cNvPr id="23557" name="矩形 4"/>
          <p:cNvSpPr>
            <a:spLocks noChangeArrowheads="1"/>
          </p:cNvSpPr>
          <p:nvPr/>
        </p:nvSpPr>
        <p:spPr bwMode="auto">
          <a:xfrm>
            <a:off x="179388" y="1628775"/>
            <a:ext cx="39608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FF(a,b,c,d,M</a:t>
            </a:r>
            <a:r>
              <a:rPr kumimoji="0" lang="en-US" altLang="zh-CN" sz="1800" baseline="-25000">
                <a:latin typeface="Arial" panose="020B0604020202020204" pitchFamily="34" charset="0"/>
              </a:rPr>
              <a:t>1</a:t>
            </a:r>
            <a:r>
              <a:rPr kumimoji="0" lang="en-US" altLang="zh-CN" sz="1800">
                <a:latin typeface="Arial" panose="020B0604020202020204" pitchFamily="34" charset="0"/>
              </a:rPr>
              <a:t>,5,0xf61e2562)</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FF(d,a,b,c,M</a:t>
            </a:r>
            <a:r>
              <a:rPr kumimoji="0" lang="en-US" altLang="zh-CN" sz="1800" baseline="-25000">
                <a:latin typeface="Arial" panose="020B0604020202020204" pitchFamily="34" charset="0"/>
              </a:rPr>
              <a:t>6</a:t>
            </a:r>
            <a:r>
              <a:rPr kumimoji="0" lang="en-US" altLang="zh-CN" sz="1800">
                <a:latin typeface="Arial" panose="020B0604020202020204" pitchFamily="34" charset="0"/>
              </a:rPr>
              <a:t>,9,0xc040b340)</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FF(c,d,a,b,M</a:t>
            </a:r>
            <a:r>
              <a:rPr kumimoji="0" lang="en-US" altLang="zh-CN" sz="1800" baseline="-25000">
                <a:latin typeface="Arial" panose="020B0604020202020204" pitchFamily="34" charset="0"/>
              </a:rPr>
              <a:t>11</a:t>
            </a:r>
            <a:r>
              <a:rPr kumimoji="0" lang="en-US" altLang="zh-CN" sz="1800">
                <a:latin typeface="Arial" panose="020B0604020202020204" pitchFamily="34" charset="0"/>
              </a:rPr>
              <a:t>,14,0x265e5a51)</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FF(b,c,d,a,M</a:t>
            </a:r>
            <a:r>
              <a:rPr kumimoji="0" lang="en-US" altLang="zh-CN" sz="1800" baseline="-25000">
                <a:latin typeface="Arial" panose="020B0604020202020204" pitchFamily="34" charset="0"/>
              </a:rPr>
              <a:t>0</a:t>
            </a:r>
            <a:r>
              <a:rPr kumimoji="0" lang="en-US" altLang="zh-CN" sz="1800">
                <a:latin typeface="Arial" panose="020B0604020202020204" pitchFamily="34" charset="0"/>
              </a:rPr>
              <a:t>,20,0xe9b6c7aa)</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FF(a,b,c,d,M</a:t>
            </a:r>
            <a:r>
              <a:rPr kumimoji="0" lang="en-US" altLang="zh-CN" sz="1800" baseline="-25000">
                <a:latin typeface="Arial" panose="020B0604020202020204" pitchFamily="34" charset="0"/>
              </a:rPr>
              <a:t>5</a:t>
            </a:r>
            <a:r>
              <a:rPr kumimoji="0" lang="en-US" altLang="zh-CN" sz="1800">
                <a:latin typeface="Arial" panose="020B0604020202020204" pitchFamily="34" charset="0"/>
              </a:rPr>
              <a:t>,5,0xd62f105d)</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FF(d,a,b,c,M</a:t>
            </a:r>
            <a:r>
              <a:rPr kumimoji="0" lang="en-US" altLang="zh-CN" sz="1800" baseline="-25000">
                <a:latin typeface="Arial" panose="020B0604020202020204" pitchFamily="34" charset="0"/>
              </a:rPr>
              <a:t>10</a:t>
            </a:r>
            <a:r>
              <a:rPr kumimoji="0" lang="en-US" altLang="zh-CN" sz="1800">
                <a:latin typeface="Arial" panose="020B0604020202020204" pitchFamily="34" charset="0"/>
              </a:rPr>
              <a:t>,9,0x02441453)</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FF(c,d,a,b,M</a:t>
            </a:r>
            <a:r>
              <a:rPr kumimoji="0" lang="en-US" altLang="zh-CN" sz="1800" baseline="-25000">
                <a:latin typeface="Arial" panose="020B0604020202020204" pitchFamily="34" charset="0"/>
              </a:rPr>
              <a:t>15</a:t>
            </a:r>
            <a:r>
              <a:rPr kumimoji="0" lang="en-US" altLang="zh-CN" sz="1800">
                <a:latin typeface="Arial" panose="020B0604020202020204" pitchFamily="34" charset="0"/>
              </a:rPr>
              <a:t>,14,0xd8a1e681)</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FF(b,c,d,a,M</a:t>
            </a:r>
            <a:r>
              <a:rPr kumimoji="0" lang="en-US" altLang="zh-CN" sz="1800" baseline="-25000">
                <a:latin typeface="Arial" panose="020B0604020202020204" pitchFamily="34" charset="0"/>
              </a:rPr>
              <a:t>4,</a:t>
            </a:r>
            <a:r>
              <a:rPr kumimoji="0" lang="en-US" altLang="zh-CN" sz="1800">
                <a:latin typeface="Arial" panose="020B0604020202020204" pitchFamily="34" charset="0"/>
              </a:rPr>
              <a:t>20,0xe7d3fbc8)</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FF(a,b,c,d,M</a:t>
            </a:r>
            <a:r>
              <a:rPr kumimoji="0" lang="en-US" altLang="zh-CN" sz="1800" baseline="-25000">
                <a:latin typeface="Arial" panose="020B0604020202020204" pitchFamily="34" charset="0"/>
              </a:rPr>
              <a:t>9</a:t>
            </a:r>
            <a:r>
              <a:rPr kumimoji="0" lang="en-US" altLang="zh-CN" sz="1800">
                <a:latin typeface="Arial" panose="020B0604020202020204" pitchFamily="34" charset="0"/>
              </a:rPr>
              <a:t>,5,0x21e1cde6)</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FF(d,a,b,c,M</a:t>
            </a:r>
            <a:r>
              <a:rPr kumimoji="0" lang="en-US" altLang="zh-CN" sz="1800" baseline="-25000">
                <a:latin typeface="Arial" panose="020B0604020202020204" pitchFamily="34" charset="0"/>
              </a:rPr>
              <a:t>14</a:t>
            </a:r>
            <a:r>
              <a:rPr kumimoji="0" lang="en-US" altLang="zh-CN" sz="1800">
                <a:latin typeface="Arial" panose="020B0604020202020204" pitchFamily="34" charset="0"/>
              </a:rPr>
              <a:t>,9,0xc33707d6)</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FF(c,d,a,b,M</a:t>
            </a:r>
            <a:r>
              <a:rPr kumimoji="0" lang="en-US" altLang="zh-CN" sz="1800" baseline="-25000">
                <a:latin typeface="Arial" panose="020B0604020202020204" pitchFamily="34" charset="0"/>
              </a:rPr>
              <a:t>3</a:t>
            </a:r>
            <a:r>
              <a:rPr kumimoji="0" lang="en-US" altLang="zh-CN" sz="1800">
                <a:latin typeface="Arial" panose="020B0604020202020204" pitchFamily="34" charset="0"/>
              </a:rPr>
              <a:t>,14,0xf4d50d87)</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FF(b,c,d,a,M</a:t>
            </a:r>
            <a:r>
              <a:rPr kumimoji="0" lang="en-US" altLang="zh-CN" sz="1800" baseline="-25000">
                <a:latin typeface="Arial" panose="020B0604020202020204" pitchFamily="34" charset="0"/>
              </a:rPr>
              <a:t>8</a:t>
            </a:r>
            <a:r>
              <a:rPr kumimoji="0" lang="en-US" altLang="zh-CN" sz="1800">
                <a:latin typeface="Arial" panose="020B0604020202020204" pitchFamily="34" charset="0"/>
              </a:rPr>
              <a:t>,20,0x455a14ed)</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FF(a,b,c,d,M</a:t>
            </a:r>
            <a:r>
              <a:rPr kumimoji="0" lang="en-US" altLang="zh-CN" sz="1800" baseline="-25000">
                <a:latin typeface="Arial" panose="020B0604020202020204" pitchFamily="34" charset="0"/>
              </a:rPr>
              <a:t>13</a:t>
            </a:r>
            <a:r>
              <a:rPr kumimoji="0" lang="en-US" altLang="zh-CN" sz="1800">
                <a:latin typeface="Arial" panose="020B0604020202020204" pitchFamily="34" charset="0"/>
              </a:rPr>
              <a:t>,5,0xa9e3e905)</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FF(d,a,b,c,M</a:t>
            </a:r>
            <a:r>
              <a:rPr kumimoji="0" lang="en-US" altLang="zh-CN" sz="1800" baseline="-25000">
                <a:latin typeface="Arial" panose="020B0604020202020204" pitchFamily="34" charset="0"/>
              </a:rPr>
              <a:t>2</a:t>
            </a:r>
            <a:r>
              <a:rPr kumimoji="0" lang="en-US" altLang="zh-CN" sz="1800">
                <a:latin typeface="Arial" panose="020B0604020202020204" pitchFamily="34" charset="0"/>
              </a:rPr>
              <a:t>,9,0xfcefa3f8)</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FF(c,d,a,b,M</a:t>
            </a:r>
            <a:r>
              <a:rPr kumimoji="0" lang="en-US" altLang="zh-CN" sz="1800" baseline="-25000">
                <a:latin typeface="Arial" panose="020B0604020202020204" pitchFamily="34" charset="0"/>
              </a:rPr>
              <a:t>7</a:t>
            </a:r>
            <a:r>
              <a:rPr kumimoji="0" lang="en-US" altLang="zh-CN" sz="1800">
                <a:latin typeface="Arial" panose="020B0604020202020204" pitchFamily="34" charset="0"/>
              </a:rPr>
              <a:t>,14,0x676f02d9)</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FF(b,c,d,a,M</a:t>
            </a:r>
            <a:r>
              <a:rPr kumimoji="0" lang="en-US" altLang="zh-CN" sz="1800" baseline="-25000">
                <a:latin typeface="Arial" panose="020B0604020202020204" pitchFamily="34" charset="0"/>
              </a:rPr>
              <a:t>12</a:t>
            </a:r>
            <a:r>
              <a:rPr kumimoji="0" lang="en-US" altLang="zh-CN" sz="1800">
                <a:latin typeface="Arial" panose="020B0604020202020204" pitchFamily="34" charset="0"/>
              </a:rPr>
              <a:t>,20,0x8d2a4c8a)</a:t>
            </a:r>
            <a:r>
              <a:rPr kumimoji="0" lang="zh-CN" altLang="zh-CN" sz="1800">
                <a:latin typeface="Arial" panose="020B0604020202020204" pitchFamily="34" charset="0"/>
              </a:rPr>
              <a:t> </a:t>
            </a:r>
            <a:r>
              <a:rPr kumimoji="0" lang="en-US" altLang="zh-CN" sz="1800">
                <a:latin typeface="Arial" panose="020B0604020202020204" pitchFamily="34" charset="0"/>
              </a:rPr>
              <a:t>)</a:t>
            </a:r>
            <a:endParaRPr kumimoji="0" lang="zh-CN" altLang="zh-CN" sz="180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57200" y="188913"/>
            <a:ext cx="8229600" cy="719137"/>
          </a:xfrm>
        </p:spPr>
        <p:txBody>
          <a:bodyPr/>
          <a:lstStyle/>
          <a:p>
            <a:r>
              <a:rPr kumimoji="0" lang="zh-CN" altLang="en-US" sz="5400"/>
              <a:t>第三轮</a:t>
            </a:r>
            <a:endParaRPr lang="zh-CN" altLang="en-US"/>
          </a:p>
        </p:txBody>
      </p:sp>
      <p:sp>
        <p:nvSpPr>
          <p:cNvPr id="24579" name="内容占位符 2"/>
          <p:cNvSpPr>
            <a:spLocks noGrp="1"/>
          </p:cNvSpPr>
          <p:nvPr>
            <p:ph idx="1"/>
          </p:nvPr>
        </p:nvSpPr>
        <p:spPr>
          <a:xfrm>
            <a:off x="250825" y="1052513"/>
            <a:ext cx="8569325" cy="576262"/>
          </a:xfrm>
        </p:spPr>
        <p:txBody>
          <a:bodyPr/>
          <a:lstStyle/>
          <a:p>
            <a:r>
              <a:rPr kumimoji="0" lang="en-US" altLang="zh-CN" sz="2400"/>
              <a:t>GG(a,b,c,d,M</a:t>
            </a:r>
            <a:r>
              <a:rPr kumimoji="0" lang="en-US" altLang="zh-CN" sz="2400" baseline="-25000"/>
              <a:t>j</a:t>
            </a:r>
            <a:r>
              <a:rPr kumimoji="0" lang="en-US" altLang="zh-CN" sz="2400"/>
              <a:t>,s,t</a:t>
            </a:r>
            <a:r>
              <a:rPr kumimoji="0" lang="en-US" altLang="zh-CN" sz="2400" baseline="-25000"/>
              <a:t>i</a:t>
            </a:r>
            <a:r>
              <a:rPr kumimoji="0" lang="en-US" altLang="zh-CN" sz="2400"/>
              <a:t>) </a:t>
            </a:r>
            <a:r>
              <a:rPr kumimoji="0" lang="zh-CN" altLang="en-US" sz="2400"/>
              <a:t>：</a:t>
            </a:r>
            <a:r>
              <a:rPr kumimoji="0" lang="en-US" altLang="zh-CN" sz="2400"/>
              <a:t>a = b + ((a+(G(b,c,d)+ M</a:t>
            </a:r>
            <a:r>
              <a:rPr kumimoji="0" lang="en-US" altLang="zh-CN" sz="2400" baseline="-25000"/>
              <a:t>j</a:t>
            </a:r>
            <a:r>
              <a:rPr kumimoji="0" lang="en-US" altLang="zh-CN" sz="2400"/>
              <a:t> + t</a:t>
            </a:r>
            <a:r>
              <a:rPr kumimoji="0" lang="en-US" altLang="zh-CN" sz="2400" baseline="-25000"/>
              <a:t>i</a:t>
            </a:r>
            <a:r>
              <a:rPr kumimoji="0" lang="en-US" altLang="zh-CN" sz="2400"/>
              <a:t>)&lt;&lt;s)</a:t>
            </a:r>
            <a:r>
              <a:rPr kumimoji="0" lang="zh-CN" altLang="en-US" sz="2400"/>
              <a:t>；</a:t>
            </a:r>
            <a:endParaRPr lang="zh-CN" altLang="en-US" sz="2400"/>
          </a:p>
        </p:txBody>
      </p:sp>
      <p:sp>
        <p:nvSpPr>
          <p:cNvPr id="4" name="内容占位符 2"/>
          <p:cNvSpPr txBox="1">
            <a:spLocks/>
          </p:cNvSpPr>
          <p:nvPr/>
        </p:nvSpPr>
        <p:spPr bwMode="auto">
          <a:xfrm>
            <a:off x="3779838" y="1628775"/>
            <a:ext cx="5364162" cy="576263"/>
          </a:xfrm>
          <a:prstGeom prst="rect">
            <a:avLst/>
          </a:prstGeom>
          <a:noFill/>
          <a:ln>
            <a:noFill/>
          </a:ln>
          <a:extLst>
            <a:ext uri="{909E8E84-426E-40dd-AFC4-6F175D3DCCD1}"/>
            <a:ext uri="{91240B29-F687-4f45-9708-019B960494DF}"/>
            <a:ext uri="{FAA26D3D-D897-4be2-8F04-BA451C77F1D7}"/>
          </a:extLst>
        </p:spPr>
        <p:txBody>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kumimoji="0" lang="zh-CN" altLang="en-US" sz="2000" b="1" dirty="0">
                <a:solidFill>
                  <a:srgbClr val="FF0000"/>
                </a:solidFill>
              </a:rPr>
              <a:t>－</a:t>
            </a:r>
            <a:r>
              <a:rPr kumimoji="0" lang="en-US" altLang="zh-CN" sz="2000" b="1" dirty="0">
                <a:solidFill>
                  <a:srgbClr val="FF0000"/>
                </a:solidFill>
              </a:rPr>
              <a:t>》</a:t>
            </a:r>
            <a:r>
              <a:rPr kumimoji="0" lang="en-US" altLang="zh-CN" sz="2000" dirty="0"/>
              <a:t>a = b + ((a+(G(</a:t>
            </a:r>
            <a:r>
              <a:rPr kumimoji="0" lang="en-US" altLang="zh-CN" sz="2000" dirty="0" err="1"/>
              <a:t>b,c,d</a:t>
            </a:r>
            <a:r>
              <a:rPr kumimoji="0" lang="en-US" altLang="zh-CN" sz="2000" dirty="0"/>
              <a:t>)+M</a:t>
            </a:r>
            <a:r>
              <a:rPr kumimoji="0" lang="en-US" altLang="zh-CN" sz="2000" baseline="-25000" dirty="0"/>
              <a:t>5</a:t>
            </a:r>
            <a:r>
              <a:rPr kumimoji="0" lang="en-US" altLang="zh-CN" sz="2000" dirty="0"/>
              <a:t>+</a:t>
            </a:r>
            <a:r>
              <a:rPr lang="en-US" altLang="zh-CN" sz="2000" dirty="0"/>
              <a:t>0xEEfa3942</a:t>
            </a:r>
            <a:r>
              <a:rPr kumimoji="0" lang="en-US" altLang="zh-CN" sz="2000" dirty="0"/>
              <a:t>)&lt;&lt;4)</a:t>
            </a:r>
            <a:r>
              <a:rPr kumimoji="0" lang="zh-CN" altLang="en-US" sz="2000" dirty="0"/>
              <a:t>；</a:t>
            </a:r>
            <a:endParaRPr lang="zh-CN" altLang="zh-CN" sz="2000" dirty="0"/>
          </a:p>
          <a:p>
            <a:pPr>
              <a:defRPr/>
            </a:pPr>
            <a:endParaRPr lang="zh-CN" altLang="zh-CN" sz="2000" dirty="0"/>
          </a:p>
          <a:p>
            <a:pPr>
              <a:defRPr/>
            </a:pPr>
            <a:endParaRPr lang="zh-CN" altLang="en-US" sz="2000" dirty="0"/>
          </a:p>
        </p:txBody>
      </p:sp>
      <p:sp>
        <p:nvSpPr>
          <p:cNvPr id="24581" name="矩形 4"/>
          <p:cNvSpPr>
            <a:spLocks noChangeArrowheads="1"/>
          </p:cNvSpPr>
          <p:nvPr/>
        </p:nvSpPr>
        <p:spPr bwMode="auto">
          <a:xfrm>
            <a:off x="323850" y="1628775"/>
            <a:ext cx="40322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GG(a,b,c,d,M</a:t>
            </a:r>
            <a:r>
              <a:rPr kumimoji="0" lang="en-US" altLang="zh-CN" sz="1800" baseline="-25000">
                <a:latin typeface="Arial" panose="020B0604020202020204" pitchFamily="34" charset="0"/>
              </a:rPr>
              <a:t>5</a:t>
            </a:r>
            <a:r>
              <a:rPr kumimoji="0" lang="en-US" altLang="zh-CN" sz="1800">
                <a:latin typeface="Arial" panose="020B0604020202020204" pitchFamily="34" charset="0"/>
              </a:rPr>
              <a:t>,4,0xEEfa3942)</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GG(d,a,b,c,M</a:t>
            </a:r>
            <a:r>
              <a:rPr kumimoji="0" lang="en-US" altLang="zh-CN" sz="1800" baseline="-25000">
                <a:latin typeface="Arial" panose="020B0604020202020204" pitchFamily="34" charset="0"/>
              </a:rPr>
              <a:t>8</a:t>
            </a:r>
            <a:r>
              <a:rPr kumimoji="0" lang="en-US" altLang="zh-CN" sz="1800">
                <a:latin typeface="Arial" panose="020B0604020202020204" pitchFamily="34" charset="0"/>
              </a:rPr>
              <a:t>,11,0x8771f681)</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GG(c,d,a,b,M</a:t>
            </a:r>
            <a:r>
              <a:rPr kumimoji="0" lang="en-US" altLang="zh-CN" sz="1800" baseline="-25000">
                <a:latin typeface="Arial" panose="020B0604020202020204" pitchFamily="34" charset="0"/>
              </a:rPr>
              <a:t>11</a:t>
            </a:r>
            <a:r>
              <a:rPr kumimoji="0" lang="en-US" altLang="zh-CN" sz="1800">
                <a:latin typeface="Arial" panose="020B0604020202020204" pitchFamily="34" charset="0"/>
              </a:rPr>
              <a:t>,16,0x6d9d6122)</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GG(b,c,d,a,M</a:t>
            </a:r>
            <a:r>
              <a:rPr kumimoji="0" lang="en-US" altLang="zh-CN" sz="1800" baseline="-25000">
                <a:latin typeface="Arial" panose="020B0604020202020204" pitchFamily="34" charset="0"/>
              </a:rPr>
              <a:t>14</a:t>
            </a:r>
            <a:r>
              <a:rPr kumimoji="0" lang="en-US" altLang="zh-CN" sz="1800">
                <a:latin typeface="Arial" panose="020B0604020202020204" pitchFamily="34" charset="0"/>
              </a:rPr>
              <a:t>,23,0xfde5380c)</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GG(a,b,c,d,M</a:t>
            </a:r>
            <a:r>
              <a:rPr kumimoji="0" lang="en-US" altLang="zh-CN" sz="1800" baseline="-25000">
                <a:latin typeface="Arial" panose="020B0604020202020204" pitchFamily="34" charset="0"/>
              </a:rPr>
              <a:t>1</a:t>
            </a:r>
            <a:r>
              <a:rPr kumimoji="0" lang="en-US" altLang="zh-CN" sz="1800">
                <a:latin typeface="Arial" panose="020B0604020202020204" pitchFamily="34" charset="0"/>
              </a:rPr>
              <a:t>,4,0xa4beea44)</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GG(d,a,b,c,M</a:t>
            </a:r>
            <a:r>
              <a:rPr kumimoji="0" lang="en-US" altLang="zh-CN" sz="1800" baseline="-25000">
                <a:latin typeface="Arial" panose="020B0604020202020204" pitchFamily="34" charset="0"/>
              </a:rPr>
              <a:t>4</a:t>
            </a:r>
            <a:r>
              <a:rPr kumimoji="0" lang="en-US" altLang="zh-CN" sz="1800">
                <a:latin typeface="Arial" panose="020B0604020202020204" pitchFamily="34" charset="0"/>
              </a:rPr>
              <a:t>,11,0x4bdecfa9)</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GG(c,d,a,b,M</a:t>
            </a:r>
            <a:r>
              <a:rPr kumimoji="0" lang="en-US" altLang="zh-CN" sz="1800" baseline="-25000">
                <a:latin typeface="Arial" panose="020B0604020202020204" pitchFamily="34" charset="0"/>
              </a:rPr>
              <a:t>7</a:t>
            </a:r>
            <a:r>
              <a:rPr kumimoji="0" lang="en-US" altLang="zh-CN" sz="1800">
                <a:latin typeface="Arial" panose="020B0604020202020204" pitchFamily="34" charset="0"/>
              </a:rPr>
              <a:t>,16,0xf6bb4b60)</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GG(b,c,d,a,M</a:t>
            </a:r>
            <a:r>
              <a:rPr kumimoji="0" lang="en-US" altLang="zh-CN" sz="1800" baseline="-25000">
                <a:latin typeface="Arial" panose="020B0604020202020204" pitchFamily="34" charset="0"/>
              </a:rPr>
              <a:t>10</a:t>
            </a:r>
            <a:r>
              <a:rPr kumimoji="0" lang="en-US" altLang="zh-CN" sz="1800">
                <a:latin typeface="Arial" panose="020B0604020202020204" pitchFamily="34" charset="0"/>
              </a:rPr>
              <a:t>,23,0xbebfbc70)</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GG(a,b,c,d,M</a:t>
            </a:r>
            <a:r>
              <a:rPr kumimoji="0" lang="en-US" altLang="zh-CN" sz="1800" baseline="-25000">
                <a:latin typeface="Arial" panose="020B0604020202020204" pitchFamily="34" charset="0"/>
              </a:rPr>
              <a:t>13</a:t>
            </a:r>
            <a:r>
              <a:rPr kumimoji="0" lang="en-US" altLang="zh-CN" sz="1800">
                <a:latin typeface="Arial" panose="020B0604020202020204" pitchFamily="34" charset="0"/>
              </a:rPr>
              <a:t>,4,0x289b7ec6)</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GG(d,a,b,c,M</a:t>
            </a:r>
            <a:r>
              <a:rPr kumimoji="0" lang="en-US" altLang="zh-CN" sz="1800" baseline="-25000">
                <a:latin typeface="Arial" panose="020B0604020202020204" pitchFamily="34" charset="0"/>
              </a:rPr>
              <a:t>0</a:t>
            </a:r>
            <a:r>
              <a:rPr kumimoji="0" lang="en-US" altLang="zh-CN" sz="1800">
                <a:latin typeface="Arial" panose="020B0604020202020204" pitchFamily="34" charset="0"/>
              </a:rPr>
              <a:t>,11,0xeaa127fa)</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GG(c,d,a,b,M</a:t>
            </a:r>
            <a:r>
              <a:rPr kumimoji="0" lang="en-US" altLang="zh-CN" sz="1800" baseline="-25000">
                <a:latin typeface="Arial" panose="020B0604020202020204" pitchFamily="34" charset="0"/>
              </a:rPr>
              <a:t>3</a:t>
            </a:r>
            <a:r>
              <a:rPr kumimoji="0" lang="en-US" altLang="zh-CN" sz="1800">
                <a:latin typeface="Arial" panose="020B0604020202020204" pitchFamily="34" charset="0"/>
              </a:rPr>
              <a:t>,16,0xd4ef3085)</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GG(b,c,d,a,M</a:t>
            </a:r>
            <a:r>
              <a:rPr kumimoji="0" lang="en-US" altLang="zh-CN" sz="1800" baseline="-25000">
                <a:latin typeface="Arial" panose="020B0604020202020204" pitchFamily="34" charset="0"/>
              </a:rPr>
              <a:t>6</a:t>
            </a:r>
            <a:r>
              <a:rPr kumimoji="0" lang="en-US" altLang="zh-CN" sz="1800">
                <a:latin typeface="Arial" panose="020B0604020202020204" pitchFamily="34" charset="0"/>
              </a:rPr>
              <a:t>,23,0x04881d05)</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GG(a,b,c,d,M</a:t>
            </a:r>
            <a:r>
              <a:rPr kumimoji="0" lang="en-US" altLang="zh-CN" sz="1800" baseline="-25000">
                <a:latin typeface="Arial" panose="020B0604020202020204" pitchFamily="34" charset="0"/>
              </a:rPr>
              <a:t>9</a:t>
            </a:r>
            <a:r>
              <a:rPr kumimoji="0" lang="en-US" altLang="zh-CN" sz="1800">
                <a:latin typeface="Arial" panose="020B0604020202020204" pitchFamily="34" charset="0"/>
              </a:rPr>
              <a:t>,4,0xd9d4d039)</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GG(d,a,b,c,M</a:t>
            </a:r>
            <a:r>
              <a:rPr kumimoji="0" lang="en-US" altLang="zh-CN" sz="1800" baseline="-25000">
                <a:latin typeface="Arial" panose="020B0604020202020204" pitchFamily="34" charset="0"/>
              </a:rPr>
              <a:t>12</a:t>
            </a:r>
            <a:r>
              <a:rPr kumimoji="0" lang="en-US" altLang="zh-CN" sz="1800">
                <a:latin typeface="Arial" panose="020B0604020202020204" pitchFamily="34" charset="0"/>
              </a:rPr>
              <a:t>,11,0xe6db99e5)</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GG(c,d,a,b,M</a:t>
            </a:r>
            <a:r>
              <a:rPr kumimoji="0" lang="en-US" altLang="zh-CN" sz="1800" baseline="-25000">
                <a:latin typeface="Arial" panose="020B0604020202020204" pitchFamily="34" charset="0"/>
              </a:rPr>
              <a:t>15</a:t>
            </a:r>
            <a:r>
              <a:rPr kumimoji="0" lang="en-US" altLang="zh-CN" sz="1800">
                <a:latin typeface="Arial" panose="020B0604020202020204" pitchFamily="34" charset="0"/>
              </a:rPr>
              <a:t>,16,0x1fa27cf8)</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GG(b,c,d,a,M</a:t>
            </a:r>
            <a:r>
              <a:rPr kumimoji="0" lang="en-US" altLang="zh-CN" sz="1800" baseline="-25000">
                <a:latin typeface="Arial" panose="020B0604020202020204" pitchFamily="34" charset="0"/>
              </a:rPr>
              <a:t>2</a:t>
            </a:r>
            <a:r>
              <a:rPr kumimoji="0" lang="en-US" altLang="zh-CN" sz="1800">
                <a:latin typeface="Arial" panose="020B0604020202020204" pitchFamily="34" charset="0"/>
              </a:rPr>
              <a:t>,23,0xc4ac5665)</a:t>
            </a:r>
            <a:endParaRPr kumimoji="0" lang="zh-CN" altLang="zh-CN" sz="180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7200" y="115888"/>
            <a:ext cx="8229600" cy="792162"/>
          </a:xfrm>
        </p:spPr>
        <p:txBody>
          <a:bodyPr/>
          <a:lstStyle/>
          <a:p>
            <a:r>
              <a:rPr kumimoji="0" lang="zh-CN" altLang="en-US" sz="5400"/>
              <a:t>第四轮</a:t>
            </a:r>
            <a:endParaRPr lang="zh-CN" altLang="en-US"/>
          </a:p>
        </p:txBody>
      </p:sp>
      <p:sp>
        <p:nvSpPr>
          <p:cNvPr id="25603" name="内容占位符 2"/>
          <p:cNvSpPr>
            <a:spLocks noGrp="1"/>
          </p:cNvSpPr>
          <p:nvPr>
            <p:ph idx="1"/>
          </p:nvPr>
        </p:nvSpPr>
        <p:spPr>
          <a:xfrm>
            <a:off x="227013" y="1052513"/>
            <a:ext cx="8713787" cy="576262"/>
          </a:xfrm>
        </p:spPr>
        <p:txBody>
          <a:bodyPr/>
          <a:lstStyle/>
          <a:p>
            <a:r>
              <a:rPr kumimoji="0" lang="en-US" altLang="zh-CN" sz="2400"/>
              <a:t>HH(a,b,c,d, M</a:t>
            </a:r>
            <a:r>
              <a:rPr kumimoji="0" lang="en-US" altLang="zh-CN" sz="2400" baseline="-25000"/>
              <a:t>j</a:t>
            </a:r>
            <a:r>
              <a:rPr kumimoji="0" lang="en-US" altLang="zh-CN" sz="2400"/>
              <a:t>,s,t</a:t>
            </a:r>
            <a:r>
              <a:rPr kumimoji="0" lang="en-US" altLang="zh-CN" sz="2400" baseline="-25000"/>
              <a:t>i</a:t>
            </a:r>
            <a:r>
              <a:rPr kumimoji="0" lang="en-US" altLang="zh-CN" sz="2400"/>
              <a:t>) </a:t>
            </a:r>
            <a:r>
              <a:rPr kumimoji="0" lang="zh-CN" altLang="en-US" sz="2400"/>
              <a:t>：</a:t>
            </a:r>
            <a:r>
              <a:rPr kumimoji="0" lang="en-US" altLang="zh-CN" sz="2400"/>
              <a:t>a = b + ((a+(H(b,c,d)+ M</a:t>
            </a:r>
            <a:r>
              <a:rPr kumimoji="0" lang="en-US" altLang="zh-CN" sz="2400" baseline="-25000"/>
              <a:t>j</a:t>
            </a:r>
            <a:r>
              <a:rPr kumimoji="0" lang="en-US" altLang="zh-CN" sz="2400"/>
              <a:t> + t</a:t>
            </a:r>
            <a:r>
              <a:rPr kumimoji="0" lang="en-US" altLang="zh-CN" sz="2400" baseline="-25000"/>
              <a:t>i</a:t>
            </a:r>
            <a:r>
              <a:rPr kumimoji="0" lang="en-US" altLang="zh-CN" sz="2400"/>
              <a:t>)&lt;&lt;s)</a:t>
            </a:r>
            <a:r>
              <a:rPr kumimoji="0" lang="zh-CN" altLang="en-US" sz="2400"/>
              <a:t>；</a:t>
            </a:r>
            <a:br>
              <a:rPr kumimoji="0" lang="en-US" altLang="zh-CN" sz="2400"/>
            </a:br>
            <a:endParaRPr lang="zh-CN" altLang="en-US" sz="2400"/>
          </a:p>
          <a:p>
            <a:endParaRPr lang="zh-CN" altLang="en-US" sz="2400"/>
          </a:p>
        </p:txBody>
      </p:sp>
      <p:sp>
        <p:nvSpPr>
          <p:cNvPr id="4" name="内容占位符 2"/>
          <p:cNvSpPr txBox="1">
            <a:spLocks/>
          </p:cNvSpPr>
          <p:nvPr/>
        </p:nvSpPr>
        <p:spPr bwMode="auto">
          <a:xfrm>
            <a:off x="3779838" y="1628775"/>
            <a:ext cx="5364162" cy="576263"/>
          </a:xfrm>
          <a:prstGeom prst="rect">
            <a:avLst/>
          </a:prstGeom>
          <a:noFill/>
          <a:ln>
            <a:noFill/>
          </a:ln>
          <a:extLst>
            <a:ext uri="{909E8E84-426E-40dd-AFC4-6F175D3DCCD1}"/>
            <a:ext uri="{91240B29-F687-4f45-9708-019B960494DF}"/>
            <a:ext uri="{FAA26D3D-D897-4be2-8F04-BA451C77F1D7}"/>
          </a:extLst>
        </p:spPr>
        <p:txBody>
          <a:bodyPr/>
          <a:lst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宋体"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kumimoji="0" lang="zh-CN" altLang="en-US" sz="2000" b="1" dirty="0">
                <a:solidFill>
                  <a:srgbClr val="FF0000"/>
                </a:solidFill>
              </a:rPr>
              <a:t>－</a:t>
            </a:r>
            <a:r>
              <a:rPr kumimoji="0" lang="en-US" altLang="zh-CN" sz="2000" b="1" dirty="0">
                <a:solidFill>
                  <a:srgbClr val="FF0000"/>
                </a:solidFill>
              </a:rPr>
              <a:t>》</a:t>
            </a:r>
            <a:r>
              <a:rPr kumimoji="0" lang="en-US" altLang="zh-CN" sz="2000" dirty="0"/>
              <a:t>a = b + ((a+(H(</a:t>
            </a:r>
            <a:r>
              <a:rPr kumimoji="0" lang="en-US" altLang="zh-CN" sz="2000" dirty="0" err="1"/>
              <a:t>b,c,d</a:t>
            </a:r>
            <a:r>
              <a:rPr kumimoji="0" lang="en-US" altLang="zh-CN" sz="2000" dirty="0"/>
              <a:t>)+M</a:t>
            </a:r>
            <a:r>
              <a:rPr kumimoji="0" lang="en-US" altLang="zh-CN" sz="2000" baseline="-25000" dirty="0"/>
              <a:t>0</a:t>
            </a:r>
            <a:r>
              <a:rPr kumimoji="0" lang="en-US" altLang="zh-CN" sz="2000" dirty="0"/>
              <a:t>+</a:t>
            </a:r>
            <a:r>
              <a:rPr lang="en-US" altLang="zh-CN" sz="2000" dirty="0"/>
              <a:t>0xf4292244</a:t>
            </a:r>
            <a:r>
              <a:rPr kumimoji="0" lang="en-US" altLang="zh-CN" sz="2000" dirty="0"/>
              <a:t>)&lt;&lt;6)</a:t>
            </a:r>
            <a:r>
              <a:rPr kumimoji="0" lang="zh-CN" altLang="en-US" sz="2000" dirty="0"/>
              <a:t>；</a:t>
            </a:r>
            <a:endParaRPr lang="zh-CN" altLang="zh-CN" sz="2000" dirty="0"/>
          </a:p>
          <a:p>
            <a:pPr>
              <a:defRPr/>
            </a:pPr>
            <a:endParaRPr lang="zh-CN" altLang="zh-CN" sz="2000" dirty="0"/>
          </a:p>
          <a:p>
            <a:pPr>
              <a:defRPr/>
            </a:pPr>
            <a:endParaRPr lang="zh-CN" altLang="en-US" sz="2000" dirty="0"/>
          </a:p>
        </p:txBody>
      </p:sp>
      <p:sp>
        <p:nvSpPr>
          <p:cNvPr id="25605" name="矩形 4"/>
          <p:cNvSpPr>
            <a:spLocks noChangeArrowheads="1"/>
          </p:cNvSpPr>
          <p:nvPr/>
        </p:nvSpPr>
        <p:spPr bwMode="auto">
          <a:xfrm>
            <a:off x="323850" y="1628775"/>
            <a:ext cx="39608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HH(a,b,c,d,M</a:t>
            </a:r>
            <a:r>
              <a:rPr kumimoji="0" lang="en-US" altLang="zh-CN" sz="1800" baseline="-25000">
                <a:latin typeface="Arial" panose="020B0604020202020204" pitchFamily="34" charset="0"/>
              </a:rPr>
              <a:t>0</a:t>
            </a:r>
            <a:r>
              <a:rPr kumimoji="0" lang="en-US" altLang="zh-CN" sz="1800">
                <a:latin typeface="Arial" panose="020B0604020202020204" pitchFamily="34" charset="0"/>
              </a:rPr>
              <a:t>,6,0xf4292244)</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HH(d,a,b,c,M</a:t>
            </a:r>
            <a:r>
              <a:rPr kumimoji="0" lang="en-US" altLang="zh-CN" sz="1800" baseline="-25000">
                <a:latin typeface="Arial" panose="020B0604020202020204" pitchFamily="34" charset="0"/>
              </a:rPr>
              <a:t>7</a:t>
            </a:r>
            <a:r>
              <a:rPr kumimoji="0" lang="en-US" altLang="zh-CN" sz="1800">
                <a:latin typeface="Arial" panose="020B0604020202020204" pitchFamily="34" charset="0"/>
              </a:rPr>
              <a:t>,10,0x432aEE97)</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HH(c,d,a,b,M</a:t>
            </a:r>
            <a:r>
              <a:rPr kumimoji="0" lang="en-US" altLang="zh-CN" sz="1800" baseline="-25000">
                <a:latin typeface="Arial" panose="020B0604020202020204" pitchFamily="34" charset="0"/>
              </a:rPr>
              <a:t>14</a:t>
            </a:r>
            <a:r>
              <a:rPr kumimoji="0" lang="en-US" altLang="zh-CN" sz="1800">
                <a:latin typeface="Arial" panose="020B0604020202020204" pitchFamily="34" charset="0"/>
              </a:rPr>
              <a:t>,15,0xab9423a7)</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HH(b,c,d,a,M</a:t>
            </a:r>
            <a:r>
              <a:rPr kumimoji="0" lang="en-US" altLang="zh-CN" sz="1800" baseline="-25000">
                <a:latin typeface="Arial" panose="020B0604020202020204" pitchFamily="34" charset="0"/>
              </a:rPr>
              <a:t>5</a:t>
            </a:r>
            <a:r>
              <a:rPr kumimoji="0" lang="en-US" altLang="zh-CN" sz="1800">
                <a:latin typeface="Arial" panose="020B0604020202020204" pitchFamily="34" charset="0"/>
              </a:rPr>
              <a:t>,21,0xfc93a039)</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HH(a,b,c,d,M</a:t>
            </a:r>
            <a:r>
              <a:rPr kumimoji="0" lang="en-US" altLang="zh-CN" sz="1800" baseline="-25000">
                <a:latin typeface="Arial" panose="020B0604020202020204" pitchFamily="34" charset="0"/>
              </a:rPr>
              <a:t>12</a:t>
            </a:r>
            <a:r>
              <a:rPr kumimoji="0" lang="en-US" altLang="zh-CN" sz="1800">
                <a:latin typeface="Arial" panose="020B0604020202020204" pitchFamily="34" charset="0"/>
              </a:rPr>
              <a:t>,6,0x655b59c3)</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HH(d,a,b,c,M</a:t>
            </a:r>
            <a:r>
              <a:rPr kumimoji="0" lang="en-US" altLang="zh-CN" sz="1800" baseline="-25000">
                <a:latin typeface="Arial" panose="020B0604020202020204" pitchFamily="34" charset="0"/>
              </a:rPr>
              <a:t>3</a:t>
            </a:r>
            <a:r>
              <a:rPr kumimoji="0" lang="en-US" altLang="zh-CN" sz="1800">
                <a:latin typeface="Arial" panose="020B0604020202020204" pitchFamily="34" charset="0"/>
              </a:rPr>
              <a:t>,10,0x8f0ccc92)</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HH(c,d,a,b,M</a:t>
            </a:r>
            <a:r>
              <a:rPr kumimoji="0" lang="en-US" altLang="zh-CN" sz="1800" baseline="-25000">
                <a:latin typeface="Arial" panose="020B0604020202020204" pitchFamily="34" charset="0"/>
              </a:rPr>
              <a:t>10</a:t>
            </a:r>
            <a:r>
              <a:rPr kumimoji="0" lang="en-US" altLang="zh-CN" sz="1800">
                <a:latin typeface="Arial" panose="020B0604020202020204" pitchFamily="34" charset="0"/>
              </a:rPr>
              <a:t>,15,0xEEeEE47d)</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HH(b,c,d,a,M</a:t>
            </a:r>
            <a:r>
              <a:rPr kumimoji="0" lang="en-US" altLang="zh-CN" sz="1800" baseline="-25000">
                <a:latin typeface="Arial" panose="020B0604020202020204" pitchFamily="34" charset="0"/>
              </a:rPr>
              <a:t>1</a:t>
            </a:r>
            <a:r>
              <a:rPr kumimoji="0" lang="en-US" altLang="zh-CN" sz="1800">
                <a:latin typeface="Arial" panose="020B0604020202020204" pitchFamily="34" charset="0"/>
              </a:rPr>
              <a:t>,21,0x85845dd1)</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HH(a,b,c,d,M</a:t>
            </a:r>
            <a:r>
              <a:rPr kumimoji="0" lang="en-US" altLang="zh-CN" sz="1800" baseline="-25000">
                <a:latin typeface="Arial" panose="020B0604020202020204" pitchFamily="34" charset="0"/>
              </a:rPr>
              <a:t>8</a:t>
            </a:r>
            <a:r>
              <a:rPr kumimoji="0" lang="en-US" altLang="zh-CN" sz="1800">
                <a:latin typeface="Arial" panose="020B0604020202020204" pitchFamily="34" charset="0"/>
              </a:rPr>
              <a:t>,6,0x6fa87e4f)</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HH(d,a,b,c,M</a:t>
            </a:r>
            <a:r>
              <a:rPr kumimoji="0" lang="en-US" altLang="zh-CN" sz="1800" baseline="-25000">
                <a:latin typeface="Arial" panose="020B0604020202020204" pitchFamily="34" charset="0"/>
              </a:rPr>
              <a:t>15</a:t>
            </a:r>
            <a:r>
              <a:rPr kumimoji="0" lang="en-US" altLang="zh-CN" sz="1800">
                <a:latin typeface="Arial" panose="020B0604020202020204" pitchFamily="34" charset="0"/>
              </a:rPr>
              <a:t>,10,0xfe2ce6e0)</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HH(c,d,a,b,M</a:t>
            </a:r>
            <a:r>
              <a:rPr kumimoji="0" lang="en-US" altLang="zh-CN" sz="1800" baseline="-25000">
                <a:latin typeface="Arial" panose="020B0604020202020204" pitchFamily="34" charset="0"/>
              </a:rPr>
              <a:t>6</a:t>
            </a:r>
            <a:r>
              <a:rPr kumimoji="0" lang="en-US" altLang="zh-CN" sz="1800">
                <a:latin typeface="Arial" panose="020B0604020202020204" pitchFamily="34" charset="0"/>
              </a:rPr>
              <a:t>,15,0xa3014314)</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HH(b,c,d,a,M</a:t>
            </a:r>
            <a:r>
              <a:rPr kumimoji="0" lang="en-US" altLang="zh-CN" sz="1800" baseline="-25000">
                <a:latin typeface="Arial" panose="020B0604020202020204" pitchFamily="34" charset="0"/>
              </a:rPr>
              <a:t>13</a:t>
            </a:r>
            <a:r>
              <a:rPr kumimoji="0" lang="en-US" altLang="zh-CN" sz="1800">
                <a:latin typeface="Arial" panose="020B0604020202020204" pitchFamily="34" charset="0"/>
              </a:rPr>
              <a:t>,21,0x4e0811a1)</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HH(a,b,c,d,M</a:t>
            </a:r>
            <a:r>
              <a:rPr kumimoji="0" lang="en-US" altLang="zh-CN" sz="1800" baseline="-25000">
                <a:latin typeface="Arial" panose="020B0604020202020204" pitchFamily="34" charset="0"/>
              </a:rPr>
              <a:t>4</a:t>
            </a:r>
            <a:r>
              <a:rPr kumimoji="0" lang="en-US" altLang="zh-CN" sz="1800">
                <a:latin typeface="Arial" panose="020B0604020202020204" pitchFamily="34" charset="0"/>
              </a:rPr>
              <a:t>,6,0xf7537e82)</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HH(d,a,b,c,M</a:t>
            </a:r>
            <a:r>
              <a:rPr kumimoji="0" lang="en-US" altLang="zh-CN" sz="1800" baseline="-25000">
                <a:latin typeface="Arial" panose="020B0604020202020204" pitchFamily="34" charset="0"/>
              </a:rPr>
              <a:t>11</a:t>
            </a:r>
            <a:r>
              <a:rPr kumimoji="0" lang="en-US" altLang="zh-CN" sz="1800">
                <a:latin typeface="Arial" panose="020B0604020202020204" pitchFamily="34" charset="0"/>
              </a:rPr>
              <a:t>,10,0xbd3af235)</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HH(c,d,a,b,M</a:t>
            </a:r>
            <a:r>
              <a:rPr kumimoji="0" lang="en-US" altLang="zh-CN" sz="1800" baseline="-25000">
                <a:latin typeface="Arial" panose="020B0604020202020204" pitchFamily="34" charset="0"/>
              </a:rPr>
              <a:t>2</a:t>
            </a:r>
            <a:r>
              <a:rPr kumimoji="0" lang="en-US" altLang="zh-CN" sz="1800">
                <a:latin typeface="Arial" panose="020B0604020202020204" pitchFamily="34" charset="0"/>
              </a:rPr>
              <a:t>,15,0x2ad7d2bb)</a:t>
            </a:r>
            <a:endParaRPr kumimoji="0" lang="zh-CN" altLang="zh-CN" sz="1800">
              <a:latin typeface="Arial" panose="020B0604020202020204" pitchFamily="34" charset="0"/>
            </a:endParaRPr>
          </a:p>
          <a:p>
            <a:pPr eaLnBrk="1" hangingPunct="1">
              <a:spcBef>
                <a:spcPct val="0"/>
              </a:spcBef>
              <a:buFont typeface="Calibri" panose="020F0502020204030204" pitchFamily="34" charset="0"/>
              <a:buAutoNum type="arabicParenBoth"/>
            </a:pPr>
            <a:r>
              <a:rPr kumimoji="0" lang="en-US" altLang="zh-CN" sz="1800">
                <a:latin typeface="Arial" panose="020B0604020202020204" pitchFamily="34" charset="0"/>
              </a:rPr>
              <a:t>HH(b,c,d,a,M</a:t>
            </a:r>
            <a:r>
              <a:rPr kumimoji="0" lang="en-US" altLang="zh-CN" sz="1800" baseline="-25000">
                <a:latin typeface="Arial" panose="020B0604020202020204" pitchFamily="34" charset="0"/>
              </a:rPr>
              <a:t>9</a:t>
            </a:r>
            <a:r>
              <a:rPr kumimoji="0" lang="en-US" altLang="zh-CN" sz="1800">
                <a:latin typeface="Arial" panose="020B0604020202020204" pitchFamily="34" charset="0"/>
              </a:rPr>
              <a:t>,21,0xeb86d391)</a:t>
            </a:r>
            <a:endParaRPr kumimoji="0" lang="zh-CN" altLang="zh-CN" sz="180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63513" y="68263"/>
            <a:ext cx="8785225" cy="865187"/>
          </a:xfrm>
        </p:spPr>
        <p:txBody>
          <a:bodyPr/>
          <a:lstStyle/>
          <a:p>
            <a:r>
              <a:rPr kumimoji="0" lang="zh-CN" altLang="en-US"/>
              <a:t>数字签名</a:t>
            </a:r>
          </a:p>
        </p:txBody>
      </p:sp>
      <p:sp>
        <p:nvSpPr>
          <p:cNvPr id="43011" name="内容占位符 2"/>
          <p:cNvSpPr>
            <a:spLocks noGrp="1"/>
          </p:cNvSpPr>
          <p:nvPr>
            <p:ph idx="1"/>
          </p:nvPr>
        </p:nvSpPr>
        <p:spPr>
          <a:xfrm>
            <a:off x="107950" y="981075"/>
            <a:ext cx="8928100" cy="5688013"/>
          </a:xfrm>
        </p:spPr>
        <p:txBody>
          <a:bodyPr/>
          <a:lstStyle/>
          <a:p>
            <a:r>
              <a:rPr kumimoji="0" lang="zh-CN" altLang="en-US" sz="2400"/>
              <a:t>数字签名：</a:t>
            </a:r>
            <a:r>
              <a:rPr kumimoji="0" lang="en-US" altLang="zh-CN" sz="2400"/>
              <a:t>Digital Signature</a:t>
            </a:r>
            <a:r>
              <a:rPr kumimoji="0" lang="zh-CN" altLang="en-US" sz="2400"/>
              <a:t>。</a:t>
            </a:r>
            <a:endParaRPr kumimoji="0" lang="en-US" altLang="zh-CN" sz="2400"/>
          </a:p>
          <a:p>
            <a:r>
              <a:rPr kumimoji="0" lang="zh-CN" altLang="en-US" sz="2400"/>
              <a:t>在</a:t>
            </a:r>
            <a:r>
              <a:rPr kumimoji="0" lang="en-US" altLang="zh-CN" sz="2400"/>
              <a:t>ISO7498-2</a:t>
            </a:r>
            <a:r>
              <a:rPr kumimoji="0" lang="zh-CN" altLang="en-US" sz="2400"/>
              <a:t>标准定义为：</a:t>
            </a:r>
            <a:endParaRPr kumimoji="0" lang="en-US" altLang="zh-CN" sz="2400"/>
          </a:p>
          <a:p>
            <a:pPr lvl="1"/>
            <a:r>
              <a:rPr kumimoji="0" lang="zh-CN" altLang="en-US"/>
              <a:t>“</a:t>
            </a:r>
            <a:r>
              <a:rPr kumimoji="0" lang="zh-CN" altLang="en-US">
                <a:solidFill>
                  <a:srgbClr val="FF0000"/>
                </a:solidFill>
              </a:rPr>
              <a:t>附加在数据单元上的一些数据</a:t>
            </a:r>
            <a:r>
              <a:rPr kumimoji="0" lang="zh-CN" altLang="en-US"/>
              <a:t>或是</a:t>
            </a:r>
            <a:r>
              <a:rPr kumimoji="0" lang="zh-CN" altLang="en-US">
                <a:solidFill>
                  <a:srgbClr val="FF0000"/>
                </a:solidFill>
              </a:rPr>
              <a:t>对数据单元所作的密码变换</a:t>
            </a:r>
            <a:r>
              <a:rPr kumimoji="0" lang="zh-CN" altLang="en-US"/>
              <a:t>，这种数据或变换可以被数据单元的接收者用来确认数据单元来源和数据单元的完整性，并</a:t>
            </a:r>
            <a:r>
              <a:rPr kumimoji="0" lang="zh-CN" altLang="en-US">
                <a:solidFill>
                  <a:srgbClr val="FF0000"/>
                </a:solidFill>
              </a:rPr>
              <a:t>保护数据不会被人（例如接收者）伪造</a:t>
            </a:r>
            <a:r>
              <a:rPr kumimoji="0" lang="zh-CN" altLang="en-US"/>
              <a:t>”。</a:t>
            </a:r>
            <a:endParaRPr kumimoji="0" lang="en-US" altLang="zh-CN"/>
          </a:p>
          <a:p>
            <a:r>
              <a:rPr kumimoji="0" lang="zh-CN" altLang="en-US" sz="2400"/>
              <a:t>美国电子签名标准对数字签名作了如下解释：</a:t>
            </a:r>
            <a:endParaRPr kumimoji="0" lang="en-US" altLang="zh-CN" sz="2400"/>
          </a:p>
          <a:p>
            <a:pPr lvl="1"/>
            <a:r>
              <a:rPr kumimoji="0" lang="zh-CN" altLang="en-US"/>
              <a:t>“数字签名是利用一套规则和一个参数对数据进行计算所得的结果，用此结果能够确认签名者的身份和数据的完整性”。</a:t>
            </a:r>
            <a:endParaRPr kumimoji="0" lang="en-US" altLang="zh-CN"/>
          </a:p>
          <a:p>
            <a:endParaRPr kumimoji="0" lang="en-US" altLang="zh-CN" sz="2400"/>
          </a:p>
          <a:p>
            <a:r>
              <a:rPr kumimoji="0" lang="zh-CN" altLang="en-US" sz="2400"/>
              <a:t>一般来说，数字签名可以被理解为：</a:t>
            </a:r>
            <a:endParaRPr kumimoji="0" lang="en-US" altLang="zh-CN" sz="2400"/>
          </a:p>
          <a:p>
            <a:pPr lvl="1"/>
            <a:r>
              <a:rPr kumimoji="0" lang="zh-CN" altLang="en-US"/>
              <a:t>通过某种密码运算生成一系列符号及代码，构成可以用来进行数据来源验证的数字信息。</a:t>
            </a:r>
            <a:endParaRPr kumimoji="0"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3" end="3"/>
                                            </p:txEl>
                                          </p:spTgt>
                                        </p:tgtEl>
                                        <p:attrNameLst>
                                          <p:attrName>style.visibility</p:attrName>
                                        </p:attrNameLst>
                                      </p:cBhvr>
                                      <p:to>
                                        <p:strVal val="visible"/>
                                      </p:to>
                                    </p:set>
                                    <p:anim calcmode="lin" valueType="num">
                                      <p:cBhvr additive="base">
                                        <p:cTn id="7"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1">
                                            <p:txEl>
                                              <p:pRg st="4" end="4"/>
                                            </p:txEl>
                                          </p:spTgt>
                                        </p:tgtEl>
                                        <p:attrNameLst>
                                          <p:attrName>style.visibility</p:attrName>
                                        </p:attrNameLst>
                                      </p:cBhvr>
                                      <p:to>
                                        <p:strVal val="visible"/>
                                      </p:to>
                                    </p:set>
                                    <p:anim calcmode="lin" valueType="num">
                                      <p:cBhvr additive="base">
                                        <p:cTn id="11"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anim calcmode="lin" valueType="num">
                                      <p:cBhvr additive="base">
                                        <p:cTn id="17"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011">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011">
                                            <p:txEl>
                                              <p:pRg st="7" end="7"/>
                                            </p:txEl>
                                          </p:spTgt>
                                        </p:tgtEl>
                                        <p:attrNameLst>
                                          <p:attrName>style.visibility</p:attrName>
                                        </p:attrNameLst>
                                      </p:cBhvr>
                                      <p:to>
                                        <p:strVal val="visible"/>
                                      </p:to>
                                    </p:set>
                                    <p:anim calcmode="lin" valueType="num">
                                      <p:cBhvr additive="base">
                                        <p:cTn id="21" dur="500" fill="hold"/>
                                        <p:tgtEl>
                                          <p:spTgt spid="4301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0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07950" y="4763"/>
            <a:ext cx="8785225" cy="976312"/>
          </a:xfrm>
        </p:spPr>
        <p:txBody>
          <a:bodyPr/>
          <a:lstStyle/>
          <a:p>
            <a:r>
              <a:rPr kumimoji="0" lang="zh-CN" altLang="en-US"/>
              <a:t>数字签名</a:t>
            </a:r>
          </a:p>
        </p:txBody>
      </p:sp>
      <p:sp>
        <p:nvSpPr>
          <p:cNvPr id="44035" name="内容占位符 2"/>
          <p:cNvSpPr>
            <a:spLocks noGrp="1"/>
          </p:cNvSpPr>
          <p:nvPr>
            <p:ph idx="1"/>
          </p:nvPr>
        </p:nvSpPr>
        <p:spPr>
          <a:xfrm>
            <a:off x="107950" y="1077913"/>
            <a:ext cx="8785225" cy="5375275"/>
          </a:xfrm>
        </p:spPr>
        <p:txBody>
          <a:bodyPr/>
          <a:lstStyle/>
          <a:p>
            <a:r>
              <a:rPr kumimoji="0" lang="zh-CN" altLang="en-US" dirty="0"/>
              <a:t>从签名形式上分，数字签名有两种。</a:t>
            </a:r>
            <a:endParaRPr kumimoji="0" lang="en-US" altLang="zh-CN" dirty="0"/>
          </a:p>
          <a:p>
            <a:pPr lvl="1"/>
            <a:r>
              <a:rPr kumimoji="0" lang="zh-CN" altLang="en-US" dirty="0"/>
              <a:t>一种是对</a:t>
            </a:r>
            <a:r>
              <a:rPr kumimoji="0" lang="zh-CN" altLang="en-US" dirty="0">
                <a:solidFill>
                  <a:srgbClr val="FF0000"/>
                </a:solidFill>
              </a:rPr>
              <a:t>整个消息</a:t>
            </a:r>
            <a:r>
              <a:rPr kumimoji="0" lang="zh-CN" altLang="en-US" dirty="0"/>
              <a:t>的签名。</a:t>
            </a:r>
            <a:endParaRPr kumimoji="0" lang="en-US" altLang="zh-CN" dirty="0"/>
          </a:p>
          <a:p>
            <a:pPr lvl="1"/>
            <a:r>
              <a:rPr kumimoji="0" lang="zh-CN" altLang="en-US" dirty="0"/>
              <a:t>一种是对</a:t>
            </a:r>
            <a:r>
              <a:rPr kumimoji="0" lang="zh-CN" altLang="en-US" dirty="0">
                <a:solidFill>
                  <a:srgbClr val="FF0000"/>
                </a:solidFill>
              </a:rPr>
              <a:t>压缩消息</a:t>
            </a:r>
            <a:r>
              <a:rPr kumimoji="0" lang="zh-CN" altLang="en-US" dirty="0"/>
              <a:t>的签名。</a:t>
            </a:r>
            <a:endParaRPr kumimoji="0" lang="en-US" altLang="zh-CN" dirty="0"/>
          </a:p>
          <a:p>
            <a:pPr lvl="1"/>
            <a:r>
              <a:rPr kumimoji="0" lang="zh-CN" altLang="en-US" dirty="0"/>
              <a:t>它们都是附加在被签名消息之后或在某一特定位置上的一段数据信息。</a:t>
            </a:r>
            <a:endParaRPr kumimoji="0" lang="en-US" altLang="zh-CN" dirty="0"/>
          </a:p>
          <a:p>
            <a:endParaRPr kumimoji="0" lang="en-US" altLang="zh-CN" dirty="0"/>
          </a:p>
          <a:p>
            <a:r>
              <a:rPr kumimoji="0" lang="zh-CN" altLang="en-US" dirty="0"/>
              <a:t>数字签名主要目的：</a:t>
            </a:r>
            <a:endParaRPr kumimoji="0" lang="en-US" altLang="zh-CN" dirty="0"/>
          </a:p>
          <a:p>
            <a:pPr lvl="1"/>
            <a:r>
              <a:rPr kumimoji="0" lang="zh-CN" altLang="en-US" dirty="0"/>
              <a:t>保证</a:t>
            </a:r>
            <a:r>
              <a:rPr kumimoji="0" lang="zh-CN" altLang="en-US" dirty="0">
                <a:solidFill>
                  <a:srgbClr val="FF0000"/>
                </a:solidFill>
              </a:rPr>
              <a:t>接收方</a:t>
            </a:r>
            <a:r>
              <a:rPr kumimoji="0" lang="zh-CN" altLang="en-US" dirty="0"/>
              <a:t>能够确认或验证发送方的签名，但</a:t>
            </a:r>
            <a:r>
              <a:rPr kumimoji="0" lang="zh-CN" altLang="en-US" dirty="0">
                <a:solidFill>
                  <a:srgbClr val="FF0000"/>
                </a:solidFill>
              </a:rPr>
              <a:t>不能伪造</a:t>
            </a:r>
            <a:r>
              <a:rPr kumimoji="0" lang="zh-CN" altLang="en-US" dirty="0"/>
              <a:t>；</a:t>
            </a:r>
            <a:r>
              <a:rPr kumimoji="0" lang="zh-CN" altLang="en-US" dirty="0">
                <a:solidFill>
                  <a:srgbClr val="FF0000"/>
                </a:solidFill>
              </a:rPr>
              <a:t>发送方</a:t>
            </a:r>
            <a:r>
              <a:rPr kumimoji="0" lang="zh-CN" altLang="en-US" dirty="0"/>
              <a:t>发出签名消息后，</a:t>
            </a:r>
            <a:r>
              <a:rPr kumimoji="0" lang="zh-CN" altLang="en-US" dirty="0">
                <a:solidFill>
                  <a:srgbClr val="FF0000"/>
                </a:solidFill>
              </a:rPr>
              <a:t>不能否认所签发的消息</a:t>
            </a:r>
            <a:r>
              <a:rPr kumimoji="0"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5" end="5"/>
                                            </p:txEl>
                                          </p:spTgt>
                                        </p:tgtEl>
                                        <p:attrNameLst>
                                          <p:attrName>style.visibility</p:attrName>
                                        </p:attrNameLst>
                                      </p:cBhvr>
                                      <p:to>
                                        <p:strVal val="visible"/>
                                      </p:to>
                                    </p:set>
                                    <p:anim calcmode="lin" valueType="num">
                                      <p:cBhvr additive="base">
                                        <p:cTn id="7"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5">
                                            <p:txEl>
                                              <p:pRg st="6" end="6"/>
                                            </p:txEl>
                                          </p:spTgt>
                                        </p:tgtEl>
                                        <p:attrNameLst>
                                          <p:attrName>style.visibility</p:attrName>
                                        </p:attrNameLst>
                                      </p:cBhvr>
                                      <p:to>
                                        <p:strVal val="visible"/>
                                      </p:to>
                                    </p:set>
                                    <p:anim calcmode="lin" valueType="num">
                                      <p:cBhvr additive="base">
                                        <p:cTn id="11"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07950" y="4763"/>
            <a:ext cx="8785225" cy="976312"/>
          </a:xfrm>
        </p:spPr>
        <p:txBody>
          <a:bodyPr/>
          <a:lstStyle/>
          <a:p>
            <a:r>
              <a:rPr kumimoji="0" lang="zh-CN" altLang="en-US"/>
              <a:t>数字签名</a:t>
            </a:r>
          </a:p>
        </p:txBody>
      </p:sp>
      <p:sp>
        <p:nvSpPr>
          <p:cNvPr id="45059" name="内容占位符 2"/>
          <p:cNvSpPr>
            <a:spLocks noGrp="1"/>
          </p:cNvSpPr>
          <p:nvPr>
            <p:ph idx="1"/>
          </p:nvPr>
        </p:nvSpPr>
        <p:spPr>
          <a:xfrm>
            <a:off x="179388" y="1052513"/>
            <a:ext cx="8785225" cy="5472112"/>
          </a:xfrm>
        </p:spPr>
        <p:txBody>
          <a:bodyPr/>
          <a:lstStyle/>
          <a:p>
            <a:r>
              <a:rPr kumimoji="0" lang="zh-CN" altLang="en-US" dirty="0"/>
              <a:t>设计数字签名必须满足下列条件：</a:t>
            </a:r>
            <a:endParaRPr kumimoji="0" lang="zh-CN" altLang="zh-CN" dirty="0"/>
          </a:p>
          <a:p>
            <a:pPr marL="914400" lvl="1" indent="-457200">
              <a:buFont typeface="Calibri" panose="020F0502020204030204" pitchFamily="34" charset="0"/>
              <a:buAutoNum type="arabicPeriod"/>
            </a:pPr>
            <a:r>
              <a:rPr kumimoji="0" lang="zh-CN" altLang="en-US" dirty="0"/>
              <a:t>签名必须基于一个待签名信息的位串模板；</a:t>
            </a:r>
            <a:endParaRPr kumimoji="0" lang="zh-CN" altLang="zh-CN" dirty="0"/>
          </a:p>
          <a:p>
            <a:pPr marL="914400" lvl="1" indent="-457200">
              <a:buFont typeface="Calibri" panose="020F0502020204030204" pitchFamily="34" charset="0"/>
              <a:buAutoNum type="arabicPeriod"/>
            </a:pPr>
            <a:r>
              <a:rPr kumimoji="0" lang="zh-CN" altLang="en-US" dirty="0"/>
              <a:t>签名必须使用某些对发送方来说是唯一的信息，以防止双方的伪造与否认；</a:t>
            </a:r>
            <a:endParaRPr kumimoji="0" lang="zh-CN" altLang="zh-CN" dirty="0"/>
          </a:p>
          <a:p>
            <a:pPr marL="914400" lvl="1" indent="-457200">
              <a:buFont typeface="Calibri" panose="020F0502020204030204" pitchFamily="34" charset="0"/>
              <a:buAutoNum type="arabicPeriod"/>
            </a:pPr>
            <a:r>
              <a:rPr kumimoji="0" lang="zh-CN" altLang="en-US" dirty="0"/>
              <a:t>必须相对容易生成、识别和验证数字签名；</a:t>
            </a:r>
            <a:endParaRPr kumimoji="0" lang="zh-CN" altLang="zh-CN" dirty="0"/>
          </a:p>
          <a:p>
            <a:pPr marL="914400" lvl="1" indent="-457200">
              <a:buFont typeface="Calibri" panose="020F0502020204030204" pitchFamily="34" charset="0"/>
              <a:buAutoNum type="arabicPeriod"/>
            </a:pPr>
            <a:r>
              <a:rPr kumimoji="0" lang="zh-CN" altLang="en-US" dirty="0"/>
              <a:t>伪造该数字签名在计算复杂性意义上具有不可行性。</a:t>
            </a:r>
            <a:endParaRPr kumimoji="0" lang="en-US" altLang="zh-CN" dirty="0"/>
          </a:p>
          <a:p>
            <a:pPr lvl="2"/>
            <a:r>
              <a:rPr kumimoji="0" lang="zh-CN" altLang="en-US" dirty="0"/>
              <a:t>既包括对一个已有的数字签名构造新的消息，也包括对一个给定消息伪造一个数字签名。</a:t>
            </a:r>
            <a:endParaRPr kumimoji="0" lang="en-US" altLang="zh-CN" dirty="0"/>
          </a:p>
          <a:p>
            <a:pPr lvl="2"/>
            <a:endParaRPr kumimoji="0" lang="en-US" altLang="zh-CN" dirty="0"/>
          </a:p>
          <a:p>
            <a:r>
              <a:rPr kumimoji="0" lang="zh-CN" altLang="en-US" dirty="0"/>
              <a:t>数字签名主要采用公钥加密技术来实现。</a:t>
            </a:r>
            <a:endParaRPr kumimoji="0" lang="en-US" altLang="zh-CN" dirty="0"/>
          </a:p>
          <a:p>
            <a:pPr lvl="1"/>
            <a:r>
              <a:rPr kumimoji="0" lang="zh-CN" altLang="en-US" dirty="0"/>
              <a:t>通常情况下，一次数字签名涉及三个信息，分别是</a:t>
            </a:r>
            <a:r>
              <a:rPr kumimoji="0" lang="zh-CN" altLang="en-US" dirty="0">
                <a:solidFill>
                  <a:srgbClr val="0000FF"/>
                </a:solidFill>
              </a:rPr>
              <a:t>一个哈希函数、发送者的公钥、发送者是私钥</a:t>
            </a:r>
            <a:r>
              <a:rPr kumimoji="0"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additive="base">
                                        <p:cTn id="7"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 calcmode="lin" valueType="num">
                                      <p:cBhvr additive="base">
                                        <p:cTn id="13"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anim calcmode="lin" valueType="num">
                                      <p:cBhvr additive="base">
                                        <p:cTn id="19"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5059">
                                            <p:txEl>
                                              <p:pRg st="4" end="4"/>
                                            </p:txEl>
                                          </p:spTgt>
                                        </p:tgtEl>
                                        <p:attrNameLst>
                                          <p:attrName>style.visibility</p:attrName>
                                        </p:attrNameLst>
                                      </p:cBhvr>
                                      <p:to>
                                        <p:strVal val="visible"/>
                                      </p:to>
                                    </p:set>
                                    <p:anim calcmode="lin" valueType="num">
                                      <p:cBhvr additive="base">
                                        <p:cTn id="25"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5059">
                                            <p:txEl>
                                              <p:pRg st="5" end="5"/>
                                            </p:txEl>
                                          </p:spTgt>
                                        </p:tgtEl>
                                        <p:attrNameLst>
                                          <p:attrName>style.visibility</p:attrName>
                                        </p:attrNameLst>
                                      </p:cBhvr>
                                      <p:to>
                                        <p:strVal val="visible"/>
                                      </p:to>
                                    </p:set>
                                    <p:anim calcmode="lin" valueType="num">
                                      <p:cBhvr additive="base">
                                        <p:cTn id="31"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5059">
                                            <p:txEl>
                                              <p:pRg st="7" end="7"/>
                                            </p:txEl>
                                          </p:spTgt>
                                        </p:tgtEl>
                                        <p:attrNameLst>
                                          <p:attrName>style.visibility</p:attrName>
                                        </p:attrNameLst>
                                      </p:cBhvr>
                                      <p:to>
                                        <p:strVal val="visible"/>
                                      </p:to>
                                    </p:set>
                                    <p:anim calcmode="lin" valueType="num">
                                      <p:cBhvr additive="base">
                                        <p:cTn id="37" dur="5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5059">
                                            <p:txEl>
                                              <p:pRg st="8" end="8"/>
                                            </p:txEl>
                                          </p:spTgt>
                                        </p:tgtEl>
                                        <p:attrNameLst>
                                          <p:attrName>style.visibility</p:attrName>
                                        </p:attrNameLst>
                                      </p:cBhvr>
                                      <p:to>
                                        <p:strVal val="visible"/>
                                      </p:to>
                                    </p:set>
                                    <p:anim calcmode="lin" valueType="num">
                                      <p:cBhvr additive="base">
                                        <p:cTn id="43" dur="500" fill="hold"/>
                                        <p:tgtEl>
                                          <p:spTgt spid="4505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07950" y="4763"/>
            <a:ext cx="8785225" cy="976312"/>
          </a:xfrm>
        </p:spPr>
        <p:txBody>
          <a:bodyPr/>
          <a:lstStyle/>
          <a:p>
            <a:r>
              <a:rPr kumimoji="0" lang="zh-CN" altLang="en-US" dirty="0"/>
              <a:t>数字签名的生成及验证</a:t>
            </a:r>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557338"/>
            <a:ext cx="85915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nodeType="with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p:cTn id="7" dur="1000" fill="hold"/>
                                        <p:tgtEl>
                                          <p:spTgt spid="46084"/>
                                        </p:tgtEl>
                                        <p:attrNameLst>
                                          <p:attrName>ppt_w</p:attrName>
                                        </p:attrNameLst>
                                      </p:cBhvr>
                                      <p:tavLst>
                                        <p:tav tm="0">
                                          <p:val>
                                            <p:fltVal val="0"/>
                                          </p:val>
                                        </p:tav>
                                        <p:tav tm="100000">
                                          <p:val>
                                            <p:strVal val="#ppt_w"/>
                                          </p:val>
                                        </p:tav>
                                      </p:tavLst>
                                    </p:anim>
                                    <p:anim calcmode="lin" valueType="num">
                                      <p:cBhvr>
                                        <p:cTn id="8" dur="1000" fill="hold"/>
                                        <p:tgtEl>
                                          <p:spTgt spid="46084"/>
                                        </p:tgtEl>
                                        <p:attrNameLst>
                                          <p:attrName>ppt_h</p:attrName>
                                        </p:attrNameLst>
                                      </p:cBhvr>
                                      <p:tavLst>
                                        <p:tav tm="0">
                                          <p:val>
                                            <p:fltVal val="0"/>
                                          </p:val>
                                        </p:tav>
                                        <p:tav tm="100000">
                                          <p:val>
                                            <p:strVal val="#ppt_h"/>
                                          </p:val>
                                        </p:tav>
                                      </p:tavLst>
                                    </p:anim>
                                    <p:anim calcmode="lin" valueType="num">
                                      <p:cBhvr>
                                        <p:cTn id="9" dur="1000" fill="hold"/>
                                        <p:tgtEl>
                                          <p:spTgt spid="46084"/>
                                        </p:tgtEl>
                                        <p:attrNameLst>
                                          <p:attrName>style.rotation</p:attrName>
                                        </p:attrNameLst>
                                      </p:cBhvr>
                                      <p:tavLst>
                                        <p:tav tm="0">
                                          <p:val>
                                            <p:fltVal val="90"/>
                                          </p:val>
                                        </p:tav>
                                        <p:tav tm="100000">
                                          <p:val>
                                            <p:fltVal val="0"/>
                                          </p:val>
                                        </p:tav>
                                      </p:tavLst>
                                    </p:anim>
                                    <p:animEffect transition="in" filter="fade">
                                      <p:cBhvr>
                                        <p:cTn id="10" dur="10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数字签名的</a:t>
            </a:r>
            <a:r>
              <a:rPr lang="zh-CN" altLang="en-US" dirty="0"/>
              <a:t>一般应用过程</a:t>
            </a:r>
          </a:p>
        </p:txBody>
      </p:sp>
      <p:sp>
        <p:nvSpPr>
          <p:cNvPr id="3" name="内容占位符 2"/>
          <p:cNvSpPr>
            <a:spLocks noGrp="1"/>
          </p:cNvSpPr>
          <p:nvPr>
            <p:ph idx="1"/>
          </p:nvPr>
        </p:nvSpPr>
        <p:spPr>
          <a:xfrm>
            <a:off x="107504" y="1078062"/>
            <a:ext cx="8928992" cy="5519290"/>
          </a:xfrm>
        </p:spPr>
        <p:txBody>
          <a:bodyPr/>
          <a:lstStyle/>
          <a:p>
            <a:r>
              <a:rPr lang="zh-CN" altLang="en-US" dirty="0">
                <a:solidFill>
                  <a:srgbClr val="FF00FF"/>
                </a:solidFill>
              </a:rPr>
              <a:t>发送方：</a:t>
            </a:r>
            <a:endParaRPr lang="en-US" altLang="zh-CN" dirty="0">
              <a:solidFill>
                <a:srgbClr val="FF00FF"/>
              </a:solidFill>
            </a:endParaRPr>
          </a:p>
          <a:p>
            <a:pPr lvl="1"/>
            <a:r>
              <a:rPr lang="zh-CN" altLang="en-US" dirty="0"/>
              <a:t>首先，使用散列函数对消息报文进行散列计算，生成</a:t>
            </a:r>
            <a:r>
              <a:rPr lang="zh-CN" altLang="en-US" dirty="0">
                <a:solidFill>
                  <a:srgbClr val="0000FF"/>
                </a:solidFill>
              </a:rPr>
              <a:t>散列值（消息报文摘要）</a:t>
            </a:r>
            <a:r>
              <a:rPr lang="zh-CN" altLang="en-US" dirty="0"/>
              <a:t>，并用自己的私钥对这个散列值进行加密，加密的散列值即为</a:t>
            </a:r>
            <a:r>
              <a:rPr lang="zh-CN" altLang="en-US" dirty="0">
                <a:solidFill>
                  <a:srgbClr val="0000FF"/>
                </a:solidFill>
              </a:rPr>
              <a:t>数字签名</a:t>
            </a:r>
            <a:r>
              <a:rPr lang="zh-CN" altLang="en-US" dirty="0"/>
              <a:t>。</a:t>
            </a:r>
          </a:p>
          <a:p>
            <a:pPr lvl="1"/>
            <a:r>
              <a:rPr lang="zh-CN" altLang="en-US" dirty="0"/>
              <a:t>然后，这个加密的散列值将作为消息报文的附件和消息报文一起发送给接收方。</a:t>
            </a:r>
          </a:p>
          <a:p>
            <a:endParaRPr lang="zh-CN" altLang="en-US" dirty="0"/>
          </a:p>
          <a:p>
            <a:r>
              <a:rPr lang="zh-CN" altLang="en-US" dirty="0">
                <a:solidFill>
                  <a:srgbClr val="FF00FF"/>
                </a:solidFill>
              </a:rPr>
              <a:t>接收方：</a:t>
            </a:r>
            <a:endParaRPr lang="en-US" altLang="zh-CN" dirty="0">
              <a:solidFill>
                <a:srgbClr val="FF00FF"/>
              </a:solidFill>
            </a:endParaRPr>
          </a:p>
          <a:p>
            <a:pPr lvl="1"/>
            <a:r>
              <a:rPr lang="zh-CN" altLang="en-US" dirty="0"/>
              <a:t>首先，用与发送方一样的散列函数计算原始消息报文的</a:t>
            </a:r>
            <a:r>
              <a:rPr lang="zh-CN" altLang="en-US" dirty="0">
                <a:solidFill>
                  <a:srgbClr val="0000FF"/>
                </a:solidFill>
              </a:rPr>
              <a:t>散列值</a:t>
            </a:r>
            <a:r>
              <a:rPr lang="zh-CN" altLang="en-US" dirty="0"/>
              <a:t>，接着再用发送方的公钥来对报文附加的数字签名进行解密，得到发送方计算的</a:t>
            </a:r>
            <a:r>
              <a:rPr lang="zh-CN" altLang="en-US" dirty="0">
                <a:solidFill>
                  <a:srgbClr val="0000FF"/>
                </a:solidFill>
              </a:rPr>
              <a:t>散列值</a:t>
            </a:r>
            <a:r>
              <a:rPr lang="zh-CN" altLang="en-US" dirty="0"/>
              <a:t>。</a:t>
            </a:r>
            <a:endParaRPr lang="en-US" altLang="zh-CN" dirty="0"/>
          </a:p>
          <a:p>
            <a:pPr lvl="1"/>
            <a:r>
              <a:rPr lang="zh-CN" altLang="en-US" dirty="0"/>
              <a:t>然后，比较两个散列值。如果相同，接收方就可确认消息报文的发送方，并且消息报文是完整的。</a:t>
            </a:r>
          </a:p>
        </p:txBody>
      </p:sp>
    </p:spTree>
    <p:extLst>
      <p:ext uri="{BB962C8B-B14F-4D97-AF65-F5344CB8AC3E}">
        <p14:creationId xmlns:p14="http://schemas.microsoft.com/office/powerpoint/2010/main" val="232646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数字签名方法</a:t>
            </a:r>
            <a:endParaRPr lang="zh-CN" altLang="en-US" dirty="0"/>
          </a:p>
        </p:txBody>
      </p:sp>
      <p:sp>
        <p:nvSpPr>
          <p:cNvPr id="3" name="内容占位符 2"/>
          <p:cNvSpPr>
            <a:spLocks noGrp="1"/>
          </p:cNvSpPr>
          <p:nvPr>
            <p:ph idx="1"/>
          </p:nvPr>
        </p:nvSpPr>
        <p:spPr>
          <a:xfrm>
            <a:off x="107504" y="1078062"/>
            <a:ext cx="8928992" cy="5519290"/>
          </a:xfrm>
        </p:spPr>
        <p:txBody>
          <a:bodyPr/>
          <a:lstStyle/>
          <a:p>
            <a:r>
              <a:rPr lang="zh-CN" altLang="en-US" sz="2400" dirty="0"/>
              <a:t>基于</a:t>
            </a:r>
            <a:r>
              <a:rPr lang="zh-CN" altLang="en-US" sz="2400" dirty="0">
                <a:solidFill>
                  <a:srgbClr val="0000FF"/>
                </a:solidFill>
              </a:rPr>
              <a:t>对称密钥密码体制</a:t>
            </a:r>
            <a:r>
              <a:rPr lang="zh-CN" altLang="en-US" sz="2400" dirty="0"/>
              <a:t>，也可以依靠其密钥的双方保密的特点来实现数字签名，但使用范围受到局限。</a:t>
            </a:r>
          </a:p>
          <a:p>
            <a:r>
              <a:rPr lang="zh-CN" altLang="en-US" sz="2400" dirty="0"/>
              <a:t>目前，数字签名</a:t>
            </a:r>
            <a:r>
              <a:rPr lang="zh-CN" altLang="en-US" sz="2400" dirty="0">
                <a:solidFill>
                  <a:srgbClr val="FF00FF"/>
                </a:solidFill>
              </a:rPr>
              <a:t>多数</a:t>
            </a:r>
            <a:r>
              <a:rPr lang="zh-CN" altLang="en-US" sz="2400" dirty="0"/>
              <a:t>还是基于公钥密码体制，常见的数字签名算法有</a:t>
            </a:r>
            <a:r>
              <a:rPr lang="en-US" altLang="zh-CN" sz="2400" dirty="0"/>
              <a:t>RSA</a:t>
            </a:r>
            <a:r>
              <a:rPr lang="zh-CN" altLang="en-US" sz="2400" dirty="0"/>
              <a:t>、</a:t>
            </a:r>
            <a:r>
              <a:rPr lang="en-US" altLang="zh-CN" sz="2400" dirty="0" err="1"/>
              <a:t>ElGamal</a:t>
            </a:r>
            <a:r>
              <a:rPr lang="zh-CN" altLang="en-US" sz="2400" dirty="0"/>
              <a:t>、</a:t>
            </a:r>
            <a:r>
              <a:rPr lang="en-US" altLang="zh-CN" sz="2400" dirty="0"/>
              <a:t>DSA</a:t>
            </a:r>
            <a:r>
              <a:rPr lang="zh-CN" altLang="en-US" sz="2400" dirty="0"/>
              <a:t>以及椭圆曲线数字签名算法等。</a:t>
            </a:r>
          </a:p>
          <a:p>
            <a:r>
              <a:rPr lang="zh-CN" altLang="en-US" sz="2400" dirty="0"/>
              <a:t>另外，还有一些</a:t>
            </a:r>
            <a:r>
              <a:rPr lang="zh-CN" altLang="en-US" sz="2400" dirty="0">
                <a:solidFill>
                  <a:srgbClr val="0000FF"/>
                </a:solidFill>
              </a:rPr>
              <a:t>特殊数字签名方法</a:t>
            </a:r>
            <a:r>
              <a:rPr lang="zh-CN" altLang="en-US" sz="2400" dirty="0"/>
              <a:t>，如盲签名、代理签名、群签名、门限签名、具有消息恢复功能的签名等，它们与具体应用环境密切相关。</a:t>
            </a:r>
          </a:p>
          <a:p>
            <a:endParaRPr lang="zh-CN" altLang="en-US" sz="2400" dirty="0"/>
          </a:p>
          <a:p>
            <a:r>
              <a:rPr lang="zh-CN" altLang="en-US" sz="2400" dirty="0"/>
              <a:t>美国国家标准技术研究所（</a:t>
            </a:r>
            <a:r>
              <a:rPr lang="en-US" altLang="zh-CN" sz="2400" dirty="0"/>
              <a:t>NIST</a:t>
            </a:r>
            <a:r>
              <a:rPr lang="zh-CN" altLang="en-US" sz="2400" dirty="0"/>
              <a:t>）</a:t>
            </a:r>
            <a:r>
              <a:rPr lang="en-US" altLang="zh-CN" sz="2400" dirty="0"/>
              <a:t>1994</a:t>
            </a:r>
            <a:r>
              <a:rPr lang="zh-CN" altLang="en-US" sz="2400" dirty="0"/>
              <a:t>年公布了数字签名标准（</a:t>
            </a:r>
            <a:r>
              <a:rPr lang="en-US" altLang="zh-CN" sz="2400" dirty="0"/>
              <a:t>DSS</a:t>
            </a:r>
            <a:r>
              <a:rPr lang="zh-CN" altLang="en-US" sz="2400" dirty="0"/>
              <a:t>，</a:t>
            </a:r>
            <a:r>
              <a:rPr lang="en-US" altLang="zh-CN" sz="2400" dirty="0"/>
              <a:t>Digital Signature Standard</a:t>
            </a:r>
            <a:r>
              <a:rPr lang="zh-CN" altLang="en-US" sz="2400" dirty="0"/>
              <a:t>），采用的算法是</a:t>
            </a:r>
            <a:r>
              <a:rPr lang="en-US" altLang="zh-CN" sz="2400" dirty="0"/>
              <a:t>DSA</a:t>
            </a:r>
            <a:r>
              <a:rPr lang="zh-CN" altLang="en-US" sz="2400" dirty="0"/>
              <a:t>。</a:t>
            </a:r>
            <a:endParaRPr lang="en-US" altLang="zh-CN" sz="2400" dirty="0"/>
          </a:p>
          <a:p>
            <a:pPr lvl="1"/>
            <a:r>
              <a:rPr lang="en-US" altLang="zh-CN" dirty="0"/>
              <a:t>DSA</a:t>
            </a:r>
            <a:r>
              <a:rPr lang="zh-CN" altLang="en-US" dirty="0"/>
              <a:t>是</a:t>
            </a:r>
            <a:r>
              <a:rPr lang="en-US" altLang="zh-CN" dirty="0" err="1"/>
              <a:t>Schnorr</a:t>
            </a:r>
            <a:r>
              <a:rPr lang="zh-CN" altLang="en-US" dirty="0"/>
              <a:t>和</a:t>
            </a:r>
            <a:r>
              <a:rPr lang="en-US" altLang="zh-CN" dirty="0" err="1"/>
              <a:t>ElGamal</a:t>
            </a:r>
            <a:r>
              <a:rPr lang="zh-CN" altLang="en-US" dirty="0"/>
              <a:t>签名算法变种，是基于有限域上的离散对数问题设计的。</a:t>
            </a:r>
            <a:r>
              <a:rPr lang="en-US" altLang="zh-CN" dirty="0"/>
              <a:t>DSA</a:t>
            </a:r>
            <a:r>
              <a:rPr lang="zh-CN" altLang="en-US" dirty="0"/>
              <a:t>算法不是标准的公钥密码，</a:t>
            </a:r>
            <a:r>
              <a:rPr lang="zh-CN" altLang="en-US" dirty="0">
                <a:solidFill>
                  <a:srgbClr val="0000FF"/>
                </a:solidFill>
              </a:rPr>
              <a:t>只能提供数字签名</a:t>
            </a:r>
            <a:r>
              <a:rPr lang="zh-CN" altLang="en-US" dirty="0"/>
              <a:t>，但安全性和灵活性好，被广泛应用于金融等领域。</a:t>
            </a:r>
          </a:p>
        </p:txBody>
      </p:sp>
    </p:spTree>
    <p:extLst>
      <p:ext uri="{BB962C8B-B14F-4D97-AF65-F5344CB8AC3E}">
        <p14:creationId xmlns:p14="http://schemas.microsoft.com/office/powerpoint/2010/main" val="401286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07950" y="4763"/>
            <a:ext cx="8785225" cy="976312"/>
          </a:xfrm>
        </p:spPr>
        <p:txBody>
          <a:bodyPr/>
          <a:lstStyle/>
          <a:p>
            <a:pPr eaLnBrk="1" hangingPunct="1"/>
            <a:r>
              <a:rPr kumimoji="0" lang="zh-CN" altLang="en-US"/>
              <a:t>主要内容</a:t>
            </a:r>
          </a:p>
        </p:txBody>
      </p:sp>
      <p:sp>
        <p:nvSpPr>
          <p:cNvPr id="30723" name="内容占位符 2"/>
          <p:cNvSpPr>
            <a:spLocks noGrp="1"/>
          </p:cNvSpPr>
          <p:nvPr>
            <p:ph idx="1"/>
          </p:nvPr>
        </p:nvSpPr>
        <p:spPr>
          <a:xfrm>
            <a:off x="250825" y="1052513"/>
            <a:ext cx="8642350" cy="5400675"/>
          </a:xfrm>
        </p:spPr>
        <p:txBody>
          <a:bodyPr/>
          <a:lstStyle/>
          <a:p>
            <a:pPr eaLnBrk="1">
              <a:buFont typeface="Arial" panose="020B0604020202020204" pitchFamily="34" charset="0"/>
              <a:buNone/>
            </a:pPr>
            <a:r>
              <a:rPr kumimoji="0" lang="en-US" altLang="zh-CN"/>
              <a:t>2.1   </a:t>
            </a:r>
            <a:r>
              <a:rPr kumimoji="0" lang="zh-CN" altLang="en-US"/>
              <a:t>密码学基础知识</a:t>
            </a:r>
            <a:r>
              <a:rPr kumimoji="0" lang="en-US" altLang="zh-CN"/>
              <a:t>	</a:t>
            </a:r>
            <a:endParaRPr kumimoji="0" lang="zh-CN" altLang="zh-CN"/>
          </a:p>
          <a:p>
            <a:pPr eaLnBrk="1">
              <a:buFont typeface="Arial" panose="020B0604020202020204" pitchFamily="34" charset="0"/>
              <a:buNone/>
            </a:pPr>
            <a:r>
              <a:rPr kumimoji="0" lang="en-US" altLang="zh-CN"/>
              <a:t>2.2   </a:t>
            </a:r>
            <a:r>
              <a:rPr kumimoji="0" lang="zh-CN" altLang="en-US"/>
              <a:t>古典替换密码</a:t>
            </a:r>
            <a:r>
              <a:rPr kumimoji="0" lang="en-US" altLang="zh-CN"/>
              <a:t>	</a:t>
            </a:r>
            <a:endParaRPr kumimoji="0" lang="zh-CN" altLang="zh-CN"/>
          </a:p>
          <a:p>
            <a:pPr eaLnBrk="1">
              <a:buFont typeface="Arial" panose="020B0604020202020204" pitchFamily="34" charset="0"/>
              <a:buNone/>
            </a:pPr>
            <a:r>
              <a:rPr kumimoji="0" lang="en-US" altLang="zh-CN"/>
              <a:t>2.3   </a:t>
            </a:r>
            <a:r>
              <a:rPr kumimoji="0" lang="zh-CN" altLang="en-US"/>
              <a:t>对称密钥密码</a:t>
            </a:r>
            <a:r>
              <a:rPr kumimoji="0" lang="en-US" altLang="zh-CN"/>
              <a:t>	</a:t>
            </a:r>
            <a:endParaRPr kumimoji="0" lang="zh-CN" altLang="zh-CN"/>
          </a:p>
          <a:p>
            <a:pPr eaLnBrk="1">
              <a:buFont typeface="Arial" panose="020B0604020202020204" pitchFamily="34" charset="0"/>
              <a:buNone/>
            </a:pPr>
            <a:r>
              <a:rPr kumimoji="0" lang="en-US" altLang="zh-CN"/>
              <a:t>2.4   </a:t>
            </a:r>
            <a:r>
              <a:rPr kumimoji="0" lang="zh-CN" altLang="en-US"/>
              <a:t>公开密钥密码</a:t>
            </a:r>
            <a:endParaRPr kumimoji="0" lang="en-US" altLang="zh-CN"/>
          </a:p>
          <a:p>
            <a:pPr eaLnBrk="1">
              <a:buFont typeface="Arial" panose="020B0604020202020204" pitchFamily="34" charset="0"/>
              <a:buNone/>
            </a:pPr>
            <a:r>
              <a:rPr kumimoji="0" lang="en-US" altLang="zh-CN"/>
              <a:t>2.5   </a:t>
            </a:r>
            <a:r>
              <a:rPr kumimoji="0" lang="zh-CN" altLang="en-US"/>
              <a:t>消息认证</a:t>
            </a:r>
            <a:endParaRPr kumimoji="0" lang="en-US" altLang="zh-CN"/>
          </a:p>
          <a:p>
            <a:pPr eaLnBrk="1">
              <a:buFont typeface="Arial" panose="020B0604020202020204" pitchFamily="34" charset="0"/>
              <a:buNone/>
            </a:pPr>
            <a:r>
              <a:rPr kumimoji="0" lang="en-US" altLang="zh-CN">
                <a:solidFill>
                  <a:srgbClr val="C00000"/>
                </a:solidFill>
              </a:rPr>
              <a:t>2.6   </a:t>
            </a:r>
            <a:r>
              <a:rPr kumimoji="0" lang="zh-CN" altLang="en-US">
                <a:solidFill>
                  <a:srgbClr val="C00000"/>
                </a:solidFill>
              </a:rPr>
              <a:t>密码学新进展</a:t>
            </a:r>
            <a:endParaRPr kumimoji="0" lang="zh-CN" altLang="zh-CN">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07950" y="4763"/>
            <a:ext cx="8785225" cy="976312"/>
          </a:xfrm>
        </p:spPr>
        <p:txBody>
          <a:bodyPr/>
          <a:lstStyle/>
          <a:p>
            <a:r>
              <a:rPr kumimoji="0" lang="zh-CN" altLang="en-US"/>
              <a:t>概述</a:t>
            </a:r>
          </a:p>
        </p:txBody>
      </p:sp>
      <p:sp>
        <p:nvSpPr>
          <p:cNvPr id="25603" name="内容占位符 2"/>
          <p:cNvSpPr>
            <a:spLocks noGrp="1"/>
          </p:cNvSpPr>
          <p:nvPr>
            <p:ph idx="1"/>
          </p:nvPr>
        </p:nvSpPr>
        <p:spPr>
          <a:xfrm>
            <a:off x="150813" y="1033463"/>
            <a:ext cx="8856662" cy="5635625"/>
          </a:xfrm>
        </p:spPr>
        <p:txBody>
          <a:bodyPr/>
          <a:lstStyle/>
          <a:p>
            <a:r>
              <a:rPr kumimoji="0" lang="zh-CN" altLang="en-US" dirty="0"/>
              <a:t>威胁信息</a:t>
            </a:r>
            <a:r>
              <a:rPr kumimoji="0" lang="zh-CN" altLang="en-US" dirty="0">
                <a:solidFill>
                  <a:srgbClr val="FF0000"/>
                </a:solidFill>
              </a:rPr>
              <a:t>完整性</a:t>
            </a:r>
            <a:r>
              <a:rPr kumimoji="0" lang="zh-CN" altLang="en-US" dirty="0"/>
              <a:t>的行为主要包括：</a:t>
            </a:r>
            <a:endParaRPr kumimoji="0" lang="zh-CN" altLang="zh-CN" dirty="0"/>
          </a:p>
          <a:p>
            <a:pPr lvl="1"/>
            <a:r>
              <a:rPr kumimoji="0" lang="zh-CN" altLang="en-US" dirty="0">
                <a:solidFill>
                  <a:srgbClr val="0000FF"/>
                </a:solidFill>
              </a:rPr>
              <a:t>伪造：</a:t>
            </a:r>
            <a:r>
              <a:rPr kumimoji="0" lang="zh-CN" altLang="en-US" dirty="0"/>
              <a:t>假冒他人的信息源向网络中发布消息；</a:t>
            </a:r>
            <a:endParaRPr kumimoji="0" lang="zh-CN" altLang="zh-CN" dirty="0"/>
          </a:p>
          <a:p>
            <a:pPr lvl="1"/>
            <a:r>
              <a:rPr kumimoji="0" lang="zh-CN" altLang="en-US" dirty="0">
                <a:solidFill>
                  <a:srgbClr val="0000FF"/>
                </a:solidFill>
              </a:rPr>
              <a:t>内容修改：</a:t>
            </a:r>
            <a:r>
              <a:rPr kumimoji="0" lang="zh-CN" altLang="en-US" dirty="0"/>
              <a:t>对消息的内容进行插入、删除、变换和修改；</a:t>
            </a:r>
            <a:endParaRPr kumimoji="0" lang="zh-CN" altLang="zh-CN" dirty="0"/>
          </a:p>
          <a:p>
            <a:pPr lvl="1"/>
            <a:r>
              <a:rPr kumimoji="0" lang="zh-CN" altLang="en-US" dirty="0">
                <a:solidFill>
                  <a:srgbClr val="0000FF"/>
                </a:solidFill>
              </a:rPr>
              <a:t>顺序修改：</a:t>
            </a:r>
            <a:r>
              <a:rPr kumimoji="0" lang="zh-CN" altLang="en-US" dirty="0"/>
              <a:t>对消息进行插入、删除或重组消息序列；</a:t>
            </a:r>
            <a:endParaRPr kumimoji="0" lang="zh-CN" altLang="zh-CN" dirty="0"/>
          </a:p>
          <a:p>
            <a:pPr lvl="1"/>
            <a:r>
              <a:rPr kumimoji="0" lang="zh-CN" altLang="en-US" dirty="0">
                <a:solidFill>
                  <a:srgbClr val="0000FF"/>
                </a:solidFill>
              </a:rPr>
              <a:t>时间修改：</a:t>
            </a:r>
            <a:r>
              <a:rPr kumimoji="0" lang="zh-CN" altLang="en-US" dirty="0"/>
              <a:t>针对网络中的消息，实施延迟或重放；</a:t>
            </a:r>
            <a:endParaRPr kumimoji="0" lang="zh-CN" altLang="zh-CN" dirty="0"/>
          </a:p>
          <a:p>
            <a:pPr lvl="1"/>
            <a:r>
              <a:rPr kumimoji="0" lang="zh-CN" altLang="en-US" dirty="0">
                <a:solidFill>
                  <a:srgbClr val="0000FF"/>
                </a:solidFill>
              </a:rPr>
              <a:t>否认：</a:t>
            </a:r>
            <a:r>
              <a:rPr kumimoji="0" lang="zh-CN" altLang="en-US" dirty="0"/>
              <a:t>接受者否认收到消息，发送者否认发送过消息。</a:t>
            </a:r>
            <a:endParaRPr kumimoji="0" lang="zh-CN" altLang="zh-CN" dirty="0"/>
          </a:p>
          <a:p>
            <a:endParaRPr kumimoji="0" lang="en-US" altLang="zh-CN" dirty="0"/>
          </a:p>
          <a:p>
            <a:r>
              <a:rPr kumimoji="0" lang="zh-CN" altLang="en-US" dirty="0"/>
              <a:t>消息认证是保证信息完整性的重要措施。其目的主要包括：</a:t>
            </a:r>
            <a:endParaRPr kumimoji="0" lang="en-US" altLang="zh-CN" dirty="0"/>
          </a:p>
          <a:p>
            <a:pPr lvl="1"/>
            <a:r>
              <a:rPr kumimoji="0" lang="zh-CN" altLang="en-US" dirty="0"/>
              <a:t>证明：消息的</a:t>
            </a:r>
            <a:r>
              <a:rPr kumimoji="0" lang="zh-CN" altLang="en-US" dirty="0">
                <a:solidFill>
                  <a:srgbClr val="FF0000"/>
                </a:solidFill>
              </a:rPr>
              <a:t>信源和信宿的真实性</a:t>
            </a:r>
            <a:r>
              <a:rPr kumimoji="0" lang="zh-CN" altLang="en-US" dirty="0"/>
              <a:t>；</a:t>
            </a:r>
            <a:endParaRPr kumimoji="0" lang="en-US" altLang="zh-CN" dirty="0"/>
          </a:p>
          <a:p>
            <a:pPr lvl="1"/>
            <a:r>
              <a:rPr kumimoji="0" lang="zh-CN" altLang="en-US" dirty="0"/>
              <a:t>证明：消息内容</a:t>
            </a:r>
            <a:r>
              <a:rPr kumimoji="0" lang="zh-CN" altLang="en-US" dirty="0">
                <a:solidFill>
                  <a:srgbClr val="FF0000"/>
                </a:solidFill>
              </a:rPr>
              <a:t>是否曾受到偶然或有意的篡改</a:t>
            </a:r>
            <a:r>
              <a:rPr kumimoji="0" lang="zh-CN" altLang="en-US" dirty="0"/>
              <a:t>，</a:t>
            </a:r>
            <a:endParaRPr kumimoji="0" lang="en-US" altLang="zh-CN" dirty="0"/>
          </a:p>
          <a:p>
            <a:pPr lvl="1"/>
            <a:r>
              <a:rPr kumimoji="0" lang="zh-CN" altLang="en-US" dirty="0"/>
              <a:t>证明：消息的</a:t>
            </a:r>
            <a:r>
              <a:rPr kumimoji="0" lang="zh-CN" altLang="en-US" dirty="0">
                <a:solidFill>
                  <a:srgbClr val="FF0000"/>
                </a:solidFill>
              </a:rPr>
              <a:t>序号和时间性是否正确</a:t>
            </a:r>
            <a:r>
              <a:rPr kumimoji="0" lang="zh-CN" altLang="en-US" dirty="0"/>
              <a:t>。</a:t>
            </a:r>
            <a:endParaRPr kumimoji="0"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7" end="7"/>
                                            </p:txEl>
                                          </p:spTgt>
                                        </p:tgtEl>
                                        <p:attrNameLst>
                                          <p:attrName>style.visibility</p:attrName>
                                        </p:attrNameLst>
                                      </p:cBhvr>
                                      <p:to>
                                        <p:strVal val="visible"/>
                                      </p:to>
                                    </p:set>
                                    <p:anim calcmode="lin" valueType="num">
                                      <p:cBhvr additive="base">
                                        <p:cTn id="7"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8" end="8"/>
                                            </p:txEl>
                                          </p:spTgt>
                                        </p:tgtEl>
                                        <p:attrNameLst>
                                          <p:attrName>style.visibility</p:attrName>
                                        </p:attrNameLst>
                                      </p:cBhvr>
                                      <p:to>
                                        <p:strVal val="visible"/>
                                      </p:to>
                                    </p:set>
                                    <p:anim calcmode="lin" valueType="num">
                                      <p:cBhvr additive="base">
                                        <p:cTn id="11"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3">
                                            <p:txEl>
                                              <p:pRg st="9" end="9"/>
                                            </p:txEl>
                                          </p:spTgt>
                                        </p:tgtEl>
                                        <p:attrNameLst>
                                          <p:attrName>style.visibility</p:attrName>
                                        </p:attrNameLst>
                                      </p:cBhvr>
                                      <p:to>
                                        <p:strVal val="visible"/>
                                      </p:to>
                                    </p:set>
                                    <p:anim calcmode="lin" valueType="num">
                                      <p:cBhvr additive="base">
                                        <p:cTn id="15" dur="500" fill="hold"/>
                                        <p:tgtEl>
                                          <p:spTgt spid="2560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603">
                                            <p:txEl>
                                              <p:pRg st="10" end="10"/>
                                            </p:txEl>
                                          </p:spTgt>
                                        </p:tgtEl>
                                        <p:attrNameLst>
                                          <p:attrName>style.visibility</p:attrName>
                                        </p:attrNameLst>
                                      </p:cBhvr>
                                      <p:to>
                                        <p:strVal val="visible"/>
                                      </p:to>
                                    </p:set>
                                    <p:anim calcmode="lin" valueType="num">
                                      <p:cBhvr additive="base">
                                        <p:cTn id="19" dur="500" fill="hold"/>
                                        <p:tgtEl>
                                          <p:spTgt spid="2560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79388" y="76200"/>
            <a:ext cx="8785225" cy="865188"/>
          </a:xfrm>
        </p:spPr>
        <p:txBody>
          <a:bodyPr/>
          <a:lstStyle/>
          <a:p>
            <a:r>
              <a:rPr kumimoji="0" lang="zh-CN" altLang="en-US"/>
              <a:t>混沌密码学</a:t>
            </a:r>
          </a:p>
        </p:txBody>
      </p:sp>
      <p:sp>
        <p:nvSpPr>
          <p:cNvPr id="31747" name="内容占位符 2"/>
          <p:cNvSpPr>
            <a:spLocks noGrp="1"/>
          </p:cNvSpPr>
          <p:nvPr>
            <p:ph idx="1"/>
          </p:nvPr>
        </p:nvSpPr>
        <p:spPr>
          <a:xfrm>
            <a:off x="107950" y="1077913"/>
            <a:ext cx="8785225" cy="5375275"/>
          </a:xfrm>
        </p:spPr>
        <p:txBody>
          <a:bodyPr/>
          <a:lstStyle/>
          <a:p>
            <a:r>
              <a:rPr kumimoji="0" lang="en-US" altLang="zh-CN" dirty="0"/>
              <a:t>1989</a:t>
            </a:r>
            <a:r>
              <a:rPr kumimoji="0" lang="zh-CN" altLang="en-US" dirty="0"/>
              <a:t>年，英国数学家</a:t>
            </a:r>
            <a:r>
              <a:rPr kumimoji="0" lang="en-US" altLang="zh-CN" dirty="0"/>
              <a:t>Matthews</a:t>
            </a:r>
            <a:r>
              <a:rPr kumimoji="0" lang="zh-CN" altLang="en-US" dirty="0"/>
              <a:t>，基于混沌的加密技术。</a:t>
            </a:r>
            <a:endParaRPr kumimoji="0" lang="en-US" altLang="zh-CN" dirty="0"/>
          </a:p>
          <a:p>
            <a:pPr lvl="1"/>
            <a:r>
              <a:rPr kumimoji="0" lang="zh-CN" altLang="en-US" dirty="0"/>
              <a:t>混沌系统具有良好的伪随机特性、轨道的不可预测性、对初始状态及控制参数的敏感性等一系列特性；</a:t>
            </a:r>
            <a:endParaRPr kumimoji="0" lang="en-US" altLang="zh-CN" dirty="0"/>
          </a:p>
          <a:p>
            <a:pPr lvl="1"/>
            <a:r>
              <a:rPr kumimoji="0" lang="zh-CN" altLang="en-US" dirty="0"/>
              <a:t>传统的密码算法敏感性依赖于密钥，而混沌映射依赖于初始条件和映射中的参数；</a:t>
            </a:r>
            <a:endParaRPr kumimoji="0" lang="en-US" altLang="zh-CN" dirty="0"/>
          </a:p>
          <a:p>
            <a:pPr lvl="1"/>
            <a:r>
              <a:rPr kumimoji="0" lang="zh-CN" altLang="en-US" dirty="0"/>
              <a:t>传统的加密算法通过加密轮次来达到</a:t>
            </a:r>
            <a:r>
              <a:rPr kumimoji="0" lang="zh-CN" altLang="en-US" dirty="0">
                <a:solidFill>
                  <a:srgbClr val="FF0000"/>
                </a:solidFill>
              </a:rPr>
              <a:t>扰乱</a:t>
            </a:r>
            <a:r>
              <a:rPr kumimoji="0" lang="zh-CN" altLang="en-US" dirty="0"/>
              <a:t>和</a:t>
            </a:r>
            <a:r>
              <a:rPr kumimoji="0" lang="zh-CN" altLang="en-US" dirty="0">
                <a:solidFill>
                  <a:srgbClr val="FF0000"/>
                </a:solidFill>
              </a:rPr>
              <a:t>扩散</a:t>
            </a:r>
            <a:r>
              <a:rPr kumimoji="0" lang="zh-CN" altLang="en-US" dirty="0"/>
              <a:t>，混沌映射则通过迭代，将初始域扩散到整个相空间；</a:t>
            </a:r>
            <a:endParaRPr kumimoji="0" lang="en-US" altLang="zh-CN" dirty="0"/>
          </a:p>
          <a:p>
            <a:pPr lvl="1"/>
            <a:r>
              <a:rPr kumimoji="0" lang="zh-CN" altLang="en-US" dirty="0"/>
              <a:t>传统加密算法定义在有限集上，而混沌映射定义在实数域内。</a:t>
            </a:r>
            <a:endParaRPr kumimoji="0"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 calcmode="lin" valueType="num">
                                      <p:cBhvr additive="base">
                                        <p:cTn id="7"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 calcmode="lin" valueType="num">
                                      <p:cBhvr additive="base">
                                        <p:cTn id="13"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anim calcmode="lin" valueType="num">
                                      <p:cBhvr additive="base">
                                        <p:cTn id="19"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 calcmode="lin" valueType="num">
                                      <p:cBhvr additive="base">
                                        <p:cTn id="25"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7950" y="76200"/>
            <a:ext cx="8928100" cy="831850"/>
          </a:xfrm>
        </p:spPr>
        <p:txBody>
          <a:bodyPr/>
          <a:lstStyle/>
          <a:p>
            <a:r>
              <a:rPr lang="zh-CN" altLang="en-US"/>
              <a:t>量子密码</a:t>
            </a:r>
          </a:p>
        </p:txBody>
      </p:sp>
      <p:sp>
        <p:nvSpPr>
          <p:cNvPr id="49154" name="内容占位符 2"/>
          <p:cNvSpPr>
            <a:spLocks noGrp="1"/>
          </p:cNvSpPr>
          <p:nvPr>
            <p:ph idx="1"/>
          </p:nvPr>
        </p:nvSpPr>
        <p:spPr>
          <a:xfrm>
            <a:off x="107950" y="1077913"/>
            <a:ext cx="8928100" cy="5663455"/>
          </a:xfrm>
        </p:spPr>
        <p:txBody>
          <a:bodyPr/>
          <a:lstStyle/>
          <a:p>
            <a:pPr algn="just"/>
            <a:r>
              <a:rPr kumimoji="0" lang="en-US" altLang="zh-CN" sz="2400" dirty="0"/>
              <a:t>1970</a:t>
            </a:r>
            <a:r>
              <a:rPr kumimoji="0" lang="zh-CN" altLang="en-US" sz="2400" dirty="0"/>
              <a:t>年，威斯纳提出利用单量子态制造不可伪造的“电子钞票”，这个构想由于量子态的寿命太短而无法实现，</a:t>
            </a:r>
            <a:endParaRPr kumimoji="0" lang="en-US" altLang="zh-CN" sz="2400" dirty="0"/>
          </a:p>
          <a:p>
            <a:pPr algn="just"/>
            <a:r>
              <a:rPr kumimoji="0" lang="en-US" altLang="zh-CN" sz="2400" dirty="0"/>
              <a:t>1984</a:t>
            </a:r>
            <a:r>
              <a:rPr kumimoji="0" lang="zh-CN" altLang="en-US" sz="2400" dirty="0"/>
              <a:t>年，</a:t>
            </a:r>
            <a:r>
              <a:rPr kumimoji="0" lang="en-US" altLang="zh-CN" sz="2400" dirty="0"/>
              <a:t>IBM</a:t>
            </a:r>
            <a:r>
              <a:rPr kumimoji="0" lang="zh-CN" altLang="en-US" sz="2400" dirty="0"/>
              <a:t>的贝内特和加拿大学者布拉萨德，提出了第一个量子密码方案，由此迎来了</a:t>
            </a:r>
            <a:r>
              <a:rPr kumimoji="0" lang="zh-CN" altLang="en-US" sz="2400" dirty="0">
                <a:solidFill>
                  <a:srgbClr val="0000FF"/>
                </a:solidFill>
              </a:rPr>
              <a:t>量子密码学</a:t>
            </a:r>
            <a:r>
              <a:rPr kumimoji="0" lang="zh-CN" altLang="en-US" sz="2400" dirty="0"/>
              <a:t>的新时期。</a:t>
            </a:r>
            <a:endParaRPr kumimoji="0" lang="en-US" altLang="zh-CN" sz="2400" dirty="0"/>
          </a:p>
          <a:p>
            <a:pPr algn="just"/>
            <a:endParaRPr kumimoji="0" lang="en-US" altLang="zh-CN" sz="2400" dirty="0"/>
          </a:p>
          <a:p>
            <a:pPr algn="just"/>
            <a:r>
              <a:rPr kumimoji="0" lang="zh-CN" altLang="en-US" sz="2400" dirty="0"/>
              <a:t>量子密码体系采用量子态作为信息载体，经由量子通道在合法的用户之间传送密钥。</a:t>
            </a:r>
            <a:endParaRPr kumimoji="0" lang="en-US" altLang="zh-CN" sz="2400" dirty="0"/>
          </a:p>
          <a:p>
            <a:pPr algn="just"/>
            <a:endParaRPr kumimoji="0" lang="en-US" altLang="zh-CN" sz="2400" dirty="0"/>
          </a:p>
          <a:p>
            <a:pPr algn="just"/>
            <a:r>
              <a:rPr kumimoji="0" lang="zh-CN" altLang="en-US" sz="2400" dirty="0"/>
              <a:t>量子密码的安全性由量子力学原理所保证，被称为是绝对安全的。</a:t>
            </a:r>
            <a:endParaRPr kumimoji="0" lang="en-US" altLang="zh-CN" sz="2400" dirty="0"/>
          </a:p>
          <a:p>
            <a:pPr lvl="1" algn="just"/>
            <a:r>
              <a:rPr kumimoji="0" lang="zh-CN" altLang="en-US" dirty="0">
                <a:solidFill>
                  <a:srgbClr val="0000FF"/>
                </a:solidFill>
              </a:rPr>
              <a:t>所谓绝对安全</a:t>
            </a:r>
            <a:r>
              <a:rPr kumimoji="0" lang="zh-CN" altLang="en-US" dirty="0"/>
              <a:t>，是指即使在窃听者可能拥有极高的智商、可能采用最高明的窃听措施、可能使用最先进的测量手段，密钥的传送仍然是安全的，可见量子密码研究具有极其重大的意义。</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4">
                                            <p:txEl>
                                              <p:pRg st="3" end="3"/>
                                            </p:txEl>
                                          </p:spTgt>
                                        </p:tgtEl>
                                        <p:attrNameLst>
                                          <p:attrName>style.visibility</p:attrName>
                                        </p:attrNameLst>
                                      </p:cBhvr>
                                      <p:to>
                                        <p:strVal val="visible"/>
                                      </p:to>
                                    </p:set>
                                    <p:anim calcmode="lin" valueType="num">
                                      <p:cBhvr additive="base">
                                        <p:cTn id="7" dur="500" fill="hold"/>
                                        <p:tgtEl>
                                          <p:spTgt spid="4915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9154">
                                            <p:txEl>
                                              <p:pRg st="5" end="5"/>
                                            </p:txEl>
                                          </p:spTgt>
                                        </p:tgtEl>
                                        <p:attrNameLst>
                                          <p:attrName>style.visibility</p:attrName>
                                        </p:attrNameLst>
                                      </p:cBhvr>
                                      <p:to>
                                        <p:strVal val="visible"/>
                                      </p:to>
                                    </p:set>
                                    <p:anim calcmode="lin" valueType="num">
                                      <p:cBhvr additive="base">
                                        <p:cTn id="13" dur="500" fill="hold"/>
                                        <p:tgtEl>
                                          <p:spTgt spid="4915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4">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9154">
                                            <p:txEl>
                                              <p:pRg st="6" end="6"/>
                                            </p:txEl>
                                          </p:spTgt>
                                        </p:tgtEl>
                                        <p:attrNameLst>
                                          <p:attrName>style.visibility</p:attrName>
                                        </p:attrNameLst>
                                      </p:cBhvr>
                                      <p:to>
                                        <p:strVal val="visible"/>
                                      </p:to>
                                    </p:set>
                                    <p:anim calcmode="lin" valueType="num">
                                      <p:cBhvr additive="base">
                                        <p:cTn id="17" dur="500" fill="hold"/>
                                        <p:tgtEl>
                                          <p:spTgt spid="49154">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07950" y="4763"/>
            <a:ext cx="8785225" cy="976312"/>
          </a:xfrm>
        </p:spPr>
        <p:txBody>
          <a:bodyPr/>
          <a:lstStyle/>
          <a:p>
            <a:r>
              <a:rPr kumimoji="0" lang="en-US" altLang="zh-CN"/>
              <a:t>DNA</a:t>
            </a:r>
            <a:r>
              <a:rPr kumimoji="0" lang="zh-CN" altLang="en-US"/>
              <a:t>计算</a:t>
            </a:r>
          </a:p>
        </p:txBody>
      </p:sp>
      <p:sp>
        <p:nvSpPr>
          <p:cNvPr id="33795" name="内容占位符 2"/>
          <p:cNvSpPr>
            <a:spLocks noGrp="1"/>
          </p:cNvSpPr>
          <p:nvPr>
            <p:ph idx="1"/>
          </p:nvPr>
        </p:nvSpPr>
        <p:spPr>
          <a:xfrm>
            <a:off x="179388" y="1125538"/>
            <a:ext cx="8785225" cy="4741862"/>
          </a:xfrm>
        </p:spPr>
        <p:txBody>
          <a:bodyPr/>
          <a:lstStyle/>
          <a:p>
            <a:r>
              <a:rPr kumimoji="0" lang="en-US" altLang="zh-CN" dirty="0"/>
              <a:t>1994</a:t>
            </a:r>
            <a:r>
              <a:rPr kumimoji="0" lang="zh-CN" altLang="en-US" dirty="0"/>
              <a:t>年，</a:t>
            </a:r>
            <a:r>
              <a:rPr kumimoji="0" lang="en-US" altLang="zh-CN" dirty="0" err="1"/>
              <a:t>Adleman</a:t>
            </a:r>
            <a:r>
              <a:rPr kumimoji="0" lang="zh-CN" altLang="en-US" dirty="0"/>
              <a:t>等科学家进行了世界上首次</a:t>
            </a:r>
            <a:r>
              <a:rPr kumimoji="0" lang="en-US" altLang="zh-CN" dirty="0"/>
              <a:t>DNA</a:t>
            </a:r>
            <a:r>
              <a:rPr kumimoji="0" lang="zh-CN" altLang="en-US" dirty="0"/>
              <a:t>计算，解决了一个</a:t>
            </a:r>
            <a:r>
              <a:rPr kumimoji="0" lang="en-US" altLang="zh-CN" dirty="0"/>
              <a:t>7</a:t>
            </a:r>
            <a:r>
              <a:rPr kumimoji="0" lang="zh-CN" altLang="en-US" dirty="0"/>
              <a:t>节点有向汉密尔顿回路问题。</a:t>
            </a:r>
            <a:endParaRPr kumimoji="0" lang="en-US" altLang="zh-CN" dirty="0"/>
          </a:p>
          <a:p>
            <a:endParaRPr kumimoji="0" lang="en-US" altLang="zh-CN" dirty="0"/>
          </a:p>
          <a:p>
            <a:r>
              <a:rPr kumimoji="0" lang="zh-CN" altLang="en-US" dirty="0"/>
              <a:t>由于</a:t>
            </a:r>
            <a:r>
              <a:rPr kumimoji="0" lang="en-US" altLang="zh-CN" dirty="0"/>
              <a:t>DNA</a:t>
            </a:r>
            <a:r>
              <a:rPr kumimoji="0" lang="zh-CN" altLang="en-US" dirty="0"/>
              <a:t>计算具有的信息处理的</a:t>
            </a:r>
            <a:r>
              <a:rPr kumimoji="0" lang="zh-CN" altLang="en-US" dirty="0">
                <a:solidFill>
                  <a:srgbClr val="0000FF"/>
                </a:solidFill>
              </a:rPr>
              <a:t>高并行性、超高容量的存储密度和超低的能量消耗</a:t>
            </a:r>
            <a:r>
              <a:rPr kumimoji="0" lang="zh-CN" altLang="en-US" dirty="0"/>
              <a:t>等特点，非常适合用于攻击密码计算系统的不同部分，对传统的基于计算安全的密码体制提出了挑战。</a:t>
            </a:r>
            <a:endParaRPr kumimoji="0"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07950" y="4763"/>
            <a:ext cx="8928100" cy="976312"/>
          </a:xfrm>
        </p:spPr>
        <p:txBody>
          <a:bodyPr/>
          <a:lstStyle/>
          <a:p>
            <a:r>
              <a:rPr lang="zh-CN" altLang="en-US"/>
              <a:t>作业</a:t>
            </a:r>
          </a:p>
        </p:txBody>
      </p:sp>
      <p:sp>
        <p:nvSpPr>
          <p:cNvPr id="51203" name="内容占位符 2"/>
          <p:cNvSpPr>
            <a:spLocks noGrp="1"/>
          </p:cNvSpPr>
          <p:nvPr>
            <p:ph idx="1"/>
          </p:nvPr>
        </p:nvSpPr>
        <p:spPr>
          <a:xfrm>
            <a:off x="107950" y="1077913"/>
            <a:ext cx="8928100" cy="5375275"/>
          </a:xfrm>
        </p:spPr>
        <p:txBody>
          <a:bodyPr/>
          <a:lstStyle/>
          <a:p>
            <a:pPr marL="514350" indent="-514350">
              <a:buFont typeface="+mj-lt"/>
              <a:buAutoNum type="arabicPeriod"/>
              <a:defRPr/>
            </a:pPr>
            <a:r>
              <a:rPr lang="zh-CN" altLang="en-US" dirty="0"/>
              <a:t>给定消息“</a:t>
            </a:r>
            <a:r>
              <a:rPr lang="en-US" altLang="zh-CN" dirty="0"/>
              <a:t>000……000</a:t>
            </a:r>
            <a:r>
              <a:rPr lang="zh-CN" altLang="en-US" dirty="0"/>
              <a:t>”（</a:t>
            </a:r>
            <a:r>
              <a:rPr lang="en-US" altLang="zh-CN" dirty="0"/>
              <a:t>512</a:t>
            </a:r>
            <a:r>
              <a:rPr lang="zh-CN" altLang="en-US" dirty="0"/>
              <a:t>位二进制数），通过编程计算其</a:t>
            </a:r>
            <a:r>
              <a:rPr lang="en-US" altLang="zh-CN" dirty="0"/>
              <a:t>MD5</a:t>
            </a:r>
            <a:r>
              <a:rPr lang="zh-CN" altLang="en-US" dirty="0"/>
              <a:t>值。请给出主要计算步骤和中间结果（</a:t>
            </a:r>
            <a:r>
              <a:rPr lang="en-US" altLang="zh-CN" dirty="0"/>
              <a:t>16</a:t>
            </a:r>
            <a:r>
              <a:rPr lang="zh-CN" altLang="en-US" dirty="0"/>
              <a:t>进制）。</a:t>
            </a:r>
            <a:endParaRPr lang="en-US" altLang="zh-CN" dirty="0"/>
          </a:p>
          <a:p>
            <a:pPr marL="514350" indent="-514350">
              <a:buFont typeface="+mj-lt"/>
              <a:buAutoNum type="arabicPeriod"/>
              <a:defRPr/>
            </a:pPr>
            <a:endParaRPr lang="en-US" altLang="zh-CN" dirty="0"/>
          </a:p>
          <a:p>
            <a:pPr marL="514350" indent="-514350">
              <a:buFont typeface="+mj-lt"/>
              <a:buAutoNum type="arabicPeriod"/>
              <a:defRPr/>
            </a:pPr>
            <a:r>
              <a:rPr lang="zh-CN" altLang="en-US" dirty="0"/>
              <a:t>习题</a:t>
            </a:r>
            <a:r>
              <a:rPr lang="en-US" altLang="zh-CN" dirty="0"/>
              <a:t>4</a:t>
            </a:r>
            <a:r>
              <a:rPr lang="zh-CN" altLang="en-US" dirty="0"/>
              <a:t>（</a:t>
            </a:r>
            <a:r>
              <a:rPr lang="en-US" altLang="zh-CN" dirty="0"/>
              <a:t>2</a:t>
            </a:r>
            <a:r>
              <a:rPr lang="zh-CN" altLang="en-US" dirty="0"/>
              <a:t>）。有人说“所有的散列函数都存在产生碰撞的问题，很不安全”，你认为正确与否，为什么？</a:t>
            </a:r>
            <a:endParaRPr lang="en-US" altLang="zh-CN" dirty="0"/>
          </a:p>
          <a:p>
            <a:pPr>
              <a:defRPr/>
            </a:pPr>
            <a:endParaRPr lang="en-US" altLang="zh-CN" dirty="0"/>
          </a:p>
          <a:p>
            <a:pPr>
              <a:defRPr/>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消息和信息的关系</a:t>
            </a:r>
          </a:p>
        </p:txBody>
      </p:sp>
      <p:sp>
        <p:nvSpPr>
          <p:cNvPr id="3" name="内容占位符 2"/>
          <p:cNvSpPr>
            <a:spLocks noGrp="1"/>
          </p:cNvSpPr>
          <p:nvPr>
            <p:ph idx="1"/>
          </p:nvPr>
        </p:nvSpPr>
        <p:spPr/>
        <p:txBody>
          <a:bodyPr/>
          <a:lstStyle/>
          <a:p>
            <a:r>
              <a:rPr lang="zh-CN" altLang="en-US" dirty="0">
                <a:solidFill>
                  <a:srgbClr val="0000FF"/>
                </a:solidFill>
              </a:rPr>
              <a:t>信息，</a:t>
            </a:r>
            <a:r>
              <a:rPr lang="zh-CN" altLang="en-US" dirty="0"/>
              <a:t>一般解释为，“事物运动状态或存在方式的不确定性的描述”。</a:t>
            </a:r>
          </a:p>
          <a:p>
            <a:endParaRPr lang="en-US" altLang="zh-CN" dirty="0"/>
          </a:p>
          <a:p>
            <a:r>
              <a:rPr lang="zh-CN" altLang="en-US" dirty="0">
                <a:solidFill>
                  <a:srgbClr val="0000FF"/>
                </a:solidFill>
              </a:rPr>
              <a:t>消息，</a:t>
            </a:r>
            <a:r>
              <a:rPr lang="zh-CN" altLang="en-US" dirty="0"/>
              <a:t>一般解释为，“用文字、符号、数据、语言、音符、图片、图像等能够被人们感觉感官所感知的形式，把客观物质运动和主观思维活动的状态表示出来的载体”。</a:t>
            </a:r>
          </a:p>
          <a:p>
            <a:endParaRPr lang="zh-CN" altLang="en-US" dirty="0"/>
          </a:p>
          <a:p>
            <a:r>
              <a:rPr lang="zh-CN" altLang="en-US" dirty="0"/>
              <a:t>消息是信息的载体，信息通过消息来传递；消息是符号形式的，信息则是消息所反映的实质内容。</a:t>
            </a:r>
          </a:p>
        </p:txBody>
      </p:sp>
    </p:spTree>
    <p:extLst>
      <p:ext uri="{BB962C8B-B14F-4D97-AF65-F5344CB8AC3E}">
        <p14:creationId xmlns:p14="http://schemas.microsoft.com/office/powerpoint/2010/main" val="10087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07950" y="4763"/>
            <a:ext cx="8785225" cy="976312"/>
          </a:xfrm>
        </p:spPr>
        <p:txBody>
          <a:bodyPr/>
          <a:lstStyle/>
          <a:p>
            <a:r>
              <a:rPr kumimoji="0" lang="zh-CN" altLang="en-US"/>
              <a:t>概述</a:t>
            </a:r>
          </a:p>
        </p:txBody>
      </p:sp>
      <p:sp>
        <p:nvSpPr>
          <p:cNvPr id="26627" name="内容占位符 2"/>
          <p:cNvSpPr>
            <a:spLocks noGrp="1"/>
          </p:cNvSpPr>
          <p:nvPr>
            <p:ph idx="1"/>
          </p:nvPr>
        </p:nvSpPr>
        <p:spPr>
          <a:xfrm>
            <a:off x="107950" y="981075"/>
            <a:ext cx="8785225" cy="5375275"/>
          </a:xfrm>
        </p:spPr>
        <p:txBody>
          <a:bodyPr/>
          <a:lstStyle/>
          <a:p>
            <a:r>
              <a:rPr kumimoji="0" lang="zh-CN" altLang="en-US" dirty="0"/>
              <a:t>认证技术在功能上可以分为两层。</a:t>
            </a:r>
            <a:endParaRPr kumimoji="0" lang="en-US" altLang="zh-CN" dirty="0"/>
          </a:p>
          <a:p>
            <a:pPr lvl="1"/>
            <a:r>
              <a:rPr kumimoji="0" lang="zh-CN" altLang="en-US" dirty="0"/>
              <a:t>下层包含一个产生认证符的函数；认证符是一个用来</a:t>
            </a:r>
            <a:r>
              <a:rPr kumimoji="0" lang="zh-CN" altLang="en-US" dirty="0">
                <a:solidFill>
                  <a:srgbClr val="FF0000"/>
                </a:solidFill>
              </a:rPr>
              <a:t>认证消息</a:t>
            </a:r>
            <a:r>
              <a:rPr kumimoji="0" lang="zh-CN" altLang="en-US" dirty="0"/>
              <a:t>的值；</a:t>
            </a:r>
            <a:endParaRPr kumimoji="0" lang="en-US" altLang="zh-CN" dirty="0"/>
          </a:p>
          <a:p>
            <a:pPr lvl="1"/>
            <a:r>
              <a:rPr kumimoji="0" lang="zh-CN" altLang="en-US" dirty="0"/>
              <a:t>上层是以认证函数为原语；接收方可以通过认证函数来</a:t>
            </a:r>
            <a:r>
              <a:rPr kumimoji="0" lang="zh-CN" altLang="en-US" dirty="0">
                <a:solidFill>
                  <a:srgbClr val="FF0000"/>
                </a:solidFill>
              </a:rPr>
              <a:t>验证消息</a:t>
            </a:r>
            <a:r>
              <a:rPr kumimoji="0" lang="zh-CN" altLang="en-US" dirty="0"/>
              <a:t>的真伪。</a:t>
            </a:r>
          </a:p>
          <a:p>
            <a:endParaRPr kumimoji="0" lang="en-US" altLang="zh-CN" dirty="0"/>
          </a:p>
          <a:p>
            <a:r>
              <a:rPr kumimoji="0" lang="zh-CN" altLang="en-US" dirty="0"/>
              <a:t>消息认证由</a:t>
            </a:r>
            <a:r>
              <a:rPr kumimoji="0" lang="zh-CN" altLang="en-US" dirty="0">
                <a:solidFill>
                  <a:srgbClr val="0000FF"/>
                </a:solidFill>
              </a:rPr>
              <a:t>具有认证功能的函数</a:t>
            </a:r>
            <a:r>
              <a:rPr kumimoji="0" lang="zh-CN" altLang="en-US" dirty="0"/>
              <a:t>来实现的。</a:t>
            </a:r>
            <a:endParaRPr kumimoji="0" lang="en-US" altLang="zh-CN" dirty="0"/>
          </a:p>
          <a:p>
            <a:pPr lvl="1"/>
            <a:r>
              <a:rPr kumimoji="0" lang="zh-CN" altLang="en-US" dirty="0">
                <a:solidFill>
                  <a:srgbClr val="FF0000"/>
                </a:solidFill>
              </a:rPr>
              <a:t>消息加密</a:t>
            </a:r>
            <a:r>
              <a:rPr kumimoji="0" lang="zh-CN" altLang="en-US" dirty="0"/>
              <a:t>，用消息的完整密文作为消息的认证符；</a:t>
            </a:r>
            <a:endParaRPr kumimoji="0" lang="en-US" altLang="zh-CN" dirty="0"/>
          </a:p>
          <a:p>
            <a:pPr lvl="1"/>
            <a:r>
              <a:rPr kumimoji="0" lang="zh-CN" altLang="en-US" dirty="0">
                <a:solidFill>
                  <a:srgbClr val="FF0000"/>
                </a:solidFill>
              </a:rPr>
              <a:t>消息认证码</a:t>
            </a:r>
            <a:r>
              <a:rPr kumimoji="0" lang="en-US" altLang="zh-CN" dirty="0">
                <a:solidFill>
                  <a:srgbClr val="FF0000"/>
                </a:solidFill>
              </a:rPr>
              <a:t>MAC</a:t>
            </a:r>
            <a:r>
              <a:rPr kumimoji="0" lang="zh-CN" altLang="en-US" dirty="0"/>
              <a:t>（</a:t>
            </a:r>
            <a:r>
              <a:rPr kumimoji="0" lang="en-US" altLang="zh-CN" dirty="0"/>
              <a:t>Message Authentication Code</a:t>
            </a:r>
            <a:r>
              <a:rPr kumimoji="0" lang="zh-CN" altLang="en-US" dirty="0"/>
              <a:t>），也称密码校验和，使用密码对消息加密，生成固定长度的认证符；</a:t>
            </a:r>
            <a:endParaRPr kumimoji="0" lang="en-US" altLang="zh-CN" dirty="0"/>
          </a:p>
          <a:p>
            <a:pPr lvl="1"/>
            <a:r>
              <a:rPr kumimoji="0" lang="zh-CN" altLang="en-US" dirty="0">
                <a:solidFill>
                  <a:srgbClr val="FF0000"/>
                </a:solidFill>
              </a:rPr>
              <a:t>消息编码</a:t>
            </a:r>
            <a:r>
              <a:rPr kumimoji="0" lang="zh-CN" altLang="en-US" dirty="0"/>
              <a:t>，是针对信源消息的编码函数，使用编码抵抗针对消息的攻击。</a:t>
            </a:r>
            <a:endParaRPr kumimoji="0"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anim calcmode="lin" valueType="num">
                                      <p:cBhvr additive="base">
                                        <p:cTn id="7"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5" end="5"/>
                                            </p:txEl>
                                          </p:spTgt>
                                        </p:tgtEl>
                                        <p:attrNameLst>
                                          <p:attrName>style.visibility</p:attrName>
                                        </p:attrNameLst>
                                      </p:cBhvr>
                                      <p:to>
                                        <p:strVal val="visible"/>
                                      </p:to>
                                    </p:set>
                                    <p:anim calcmode="lin" valueType="num">
                                      <p:cBhvr additive="base">
                                        <p:cTn id="13"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anim calcmode="lin" valueType="num">
                                      <p:cBhvr additive="base">
                                        <p:cTn id="19"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627">
                                            <p:txEl>
                                              <p:pRg st="7" end="7"/>
                                            </p:txEl>
                                          </p:spTgt>
                                        </p:tgtEl>
                                        <p:attrNameLst>
                                          <p:attrName>style.visibility</p:attrName>
                                        </p:attrNameLst>
                                      </p:cBhvr>
                                      <p:to>
                                        <p:strVal val="visible"/>
                                      </p:to>
                                    </p:set>
                                    <p:anim calcmode="lin" valueType="num">
                                      <p:cBhvr additive="base">
                                        <p:cTn id="25"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07950" y="79375"/>
            <a:ext cx="8928100" cy="863600"/>
          </a:xfrm>
        </p:spPr>
        <p:txBody>
          <a:bodyPr/>
          <a:lstStyle/>
          <a:p>
            <a:r>
              <a:rPr kumimoji="0" lang="zh-CN" altLang="en-US"/>
              <a:t>消息加密函数</a:t>
            </a:r>
          </a:p>
        </p:txBody>
      </p:sp>
      <p:sp>
        <p:nvSpPr>
          <p:cNvPr id="10244" name="内容占位符 2"/>
          <p:cNvSpPr>
            <a:spLocks noGrp="1"/>
          </p:cNvSpPr>
          <p:nvPr>
            <p:ph idx="1"/>
          </p:nvPr>
        </p:nvSpPr>
        <p:spPr>
          <a:xfrm>
            <a:off x="107950" y="5727160"/>
            <a:ext cx="8928100" cy="941928"/>
          </a:xfrm>
        </p:spPr>
        <p:txBody>
          <a:bodyPr/>
          <a:lstStyle/>
          <a:p>
            <a:r>
              <a:rPr kumimoji="0" lang="zh-CN" altLang="en-US" sz="2400" dirty="0">
                <a:solidFill>
                  <a:srgbClr val="FF0000"/>
                </a:solidFill>
              </a:rPr>
              <a:t>公开密钥密码</a:t>
            </a:r>
            <a:r>
              <a:rPr kumimoji="0" lang="zh-CN" altLang="en-US" sz="2400" dirty="0"/>
              <a:t>本身就提供</a:t>
            </a:r>
            <a:r>
              <a:rPr kumimoji="0" lang="zh-CN" altLang="en-US" sz="2400" dirty="0">
                <a:solidFill>
                  <a:srgbClr val="FF0000"/>
                </a:solidFill>
              </a:rPr>
              <a:t>认证功能</a:t>
            </a:r>
            <a:r>
              <a:rPr kumimoji="0" lang="zh-CN" altLang="en-US" sz="2400" dirty="0"/>
              <a:t>，其具有的</a:t>
            </a:r>
            <a:r>
              <a:rPr kumimoji="0" lang="zh-CN" altLang="en-US" sz="2400" dirty="0">
                <a:solidFill>
                  <a:srgbClr val="FF0000"/>
                </a:solidFill>
              </a:rPr>
              <a:t>私钥加密</a:t>
            </a:r>
            <a:r>
              <a:rPr kumimoji="0" lang="zh-CN" altLang="en-US" sz="2400" dirty="0"/>
              <a:t>、</a:t>
            </a:r>
            <a:r>
              <a:rPr kumimoji="0" lang="zh-CN" altLang="en-US" sz="2400" dirty="0">
                <a:solidFill>
                  <a:srgbClr val="FF0000"/>
                </a:solidFill>
              </a:rPr>
              <a:t>公钥解密</a:t>
            </a:r>
            <a:r>
              <a:rPr kumimoji="0" lang="zh-CN" altLang="en-US" sz="2400" dirty="0"/>
              <a:t>以及反之亦然的特性</a:t>
            </a:r>
            <a:r>
              <a:rPr kumimoji="0" lang="en-US" altLang="zh-CN" sz="2400" dirty="0"/>
              <a:t>;</a:t>
            </a:r>
            <a:endParaRPr kumimoji="0" lang="zh-CN" altLang="en-US" sz="2400" dirty="0"/>
          </a:p>
        </p:txBody>
      </p:sp>
      <p:pic>
        <p:nvPicPr>
          <p:cNvPr id="2" name="图片 1">
            <a:extLst>
              <a:ext uri="{FF2B5EF4-FFF2-40B4-BE49-F238E27FC236}">
                <a16:creationId xmlns:a16="http://schemas.microsoft.com/office/drawing/2014/main" id="{56DB2437-2B06-47EF-8BF6-1A0BE34E0E2B}"/>
              </a:ext>
            </a:extLst>
          </p:cNvPr>
          <p:cNvPicPr>
            <a:picLocks noChangeAspect="1"/>
          </p:cNvPicPr>
          <p:nvPr/>
        </p:nvPicPr>
        <p:blipFill>
          <a:blip r:embed="rId2"/>
          <a:stretch>
            <a:fillRect/>
          </a:stretch>
        </p:blipFill>
        <p:spPr>
          <a:xfrm>
            <a:off x="755576" y="1052736"/>
            <a:ext cx="7391400" cy="1866900"/>
          </a:xfrm>
          <a:prstGeom prst="rect">
            <a:avLst/>
          </a:prstGeom>
        </p:spPr>
      </p:pic>
      <p:pic>
        <p:nvPicPr>
          <p:cNvPr id="4" name="图片 3">
            <a:extLst>
              <a:ext uri="{FF2B5EF4-FFF2-40B4-BE49-F238E27FC236}">
                <a16:creationId xmlns:a16="http://schemas.microsoft.com/office/drawing/2014/main" id="{09FE7732-F2D2-4AE8-A2A0-8604AED452FA}"/>
              </a:ext>
            </a:extLst>
          </p:cNvPr>
          <p:cNvPicPr>
            <a:picLocks noChangeAspect="1"/>
          </p:cNvPicPr>
          <p:nvPr/>
        </p:nvPicPr>
        <p:blipFill>
          <a:blip r:embed="rId3"/>
          <a:stretch>
            <a:fillRect/>
          </a:stretch>
        </p:blipFill>
        <p:spPr>
          <a:xfrm>
            <a:off x="755576" y="3964914"/>
            <a:ext cx="7158074" cy="1762246"/>
          </a:xfrm>
          <a:prstGeom prst="rect">
            <a:avLst/>
          </a:prstGeom>
        </p:spPr>
      </p:pic>
      <p:sp>
        <p:nvSpPr>
          <p:cNvPr id="5" name="矩形 4">
            <a:extLst>
              <a:ext uri="{FF2B5EF4-FFF2-40B4-BE49-F238E27FC236}">
                <a16:creationId xmlns:a16="http://schemas.microsoft.com/office/drawing/2014/main" id="{F4E3AE92-2613-4C86-90DF-9AFF734BCA72}"/>
              </a:ext>
            </a:extLst>
          </p:cNvPr>
          <p:cNvSpPr/>
          <p:nvPr/>
        </p:nvSpPr>
        <p:spPr>
          <a:xfrm>
            <a:off x="107950" y="2996952"/>
            <a:ext cx="8856538" cy="830997"/>
          </a:xfrm>
          <a:prstGeom prst="rect">
            <a:avLst/>
          </a:prstGeom>
        </p:spPr>
        <p:txBody>
          <a:bodyPr wrap="square">
            <a:spAutoFit/>
          </a:bodyPr>
          <a:lstStyle/>
          <a:p>
            <a:pPr marL="342900" lvl="0" indent="-342900" hangingPunct="1">
              <a:spcBef>
                <a:spcPct val="20000"/>
              </a:spcBef>
              <a:buFont typeface="Arial" panose="020B0604020202020204" pitchFamily="34" charset="0"/>
              <a:buChar char="•"/>
            </a:pPr>
            <a:r>
              <a:rPr lang="zh-CN" altLang="en-US" sz="2400" b="1" dirty="0">
                <a:solidFill>
                  <a:srgbClr val="FF0000"/>
                </a:solidFill>
                <a:latin typeface="Calibri"/>
              </a:rPr>
              <a:t>对称密钥密码</a:t>
            </a:r>
            <a:r>
              <a:rPr lang="zh-CN" altLang="en-US" sz="2400" b="1" dirty="0">
                <a:solidFill>
                  <a:prstClr val="black"/>
                </a:solidFill>
                <a:latin typeface="Calibri"/>
              </a:rPr>
              <a:t>对消息加密，不仅具有</a:t>
            </a:r>
            <a:r>
              <a:rPr lang="zh-CN" altLang="en-US" sz="2400" b="1" dirty="0">
                <a:solidFill>
                  <a:srgbClr val="FF0000"/>
                </a:solidFill>
                <a:latin typeface="Calibri"/>
              </a:rPr>
              <a:t>机密性</a:t>
            </a:r>
            <a:r>
              <a:rPr lang="zh-CN" altLang="en-US" sz="2400" b="1" dirty="0">
                <a:solidFill>
                  <a:prstClr val="black"/>
                </a:solidFill>
                <a:latin typeface="Calibri"/>
              </a:rPr>
              <a:t>，同时也具有一定的</a:t>
            </a:r>
            <a:r>
              <a:rPr lang="zh-CN" altLang="en-US" sz="2400" b="1" dirty="0">
                <a:solidFill>
                  <a:srgbClr val="FF0000"/>
                </a:solidFill>
                <a:latin typeface="Calibri"/>
              </a:rPr>
              <a:t>可认证性</a:t>
            </a:r>
            <a:r>
              <a:rPr lang="en-US" altLang="zh-CN" sz="2400" b="1" dirty="0">
                <a:solidFill>
                  <a:prstClr val="black"/>
                </a:solidFill>
                <a:latin typeface="Calibri"/>
              </a:rPr>
              <a:t>;</a:t>
            </a:r>
          </a:p>
        </p:txBody>
      </p:sp>
    </p:spTree>
    <p:extLst>
      <p:ext uri="{BB962C8B-B14F-4D97-AF65-F5344CB8AC3E}">
        <p14:creationId xmlns:p14="http://schemas.microsoft.com/office/powerpoint/2010/main" val="421489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 calcmode="lin" valueType="num">
                                      <p:cBhvr additive="base">
                                        <p:cTn id="7" dur="5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07950" y="44450"/>
            <a:ext cx="9001125" cy="865188"/>
          </a:xfrm>
        </p:spPr>
        <p:txBody>
          <a:bodyPr/>
          <a:lstStyle/>
          <a:p>
            <a:r>
              <a:rPr kumimoji="0" lang="zh-CN" altLang="en-US" dirty="0"/>
              <a:t>消息认证码</a:t>
            </a:r>
          </a:p>
        </p:txBody>
      </p:sp>
      <p:sp>
        <p:nvSpPr>
          <p:cNvPr id="11267" name="内容占位符 2"/>
          <p:cNvSpPr>
            <a:spLocks noGrp="1"/>
          </p:cNvSpPr>
          <p:nvPr>
            <p:ph idx="1"/>
          </p:nvPr>
        </p:nvSpPr>
        <p:spPr>
          <a:xfrm>
            <a:off x="107950" y="1053083"/>
            <a:ext cx="8785225" cy="5616277"/>
          </a:xfrm>
        </p:spPr>
        <p:txBody>
          <a:bodyPr/>
          <a:lstStyle/>
          <a:p>
            <a:r>
              <a:rPr kumimoji="0" lang="zh-CN" altLang="en-US" sz="2400" dirty="0"/>
              <a:t>消息认证码</a:t>
            </a:r>
            <a:r>
              <a:rPr kumimoji="0" lang="en-US" altLang="zh-CN" sz="2400" dirty="0"/>
              <a:t>MAC</a:t>
            </a:r>
            <a:r>
              <a:rPr kumimoji="0" lang="zh-CN" altLang="en-US" sz="2400" dirty="0"/>
              <a:t>的基本思想：</a:t>
            </a:r>
            <a:endParaRPr kumimoji="0" lang="en-US" altLang="zh-CN" sz="2400" dirty="0"/>
          </a:p>
          <a:p>
            <a:pPr lvl="1"/>
            <a:r>
              <a:rPr kumimoji="0" lang="zh-CN" altLang="en-US" dirty="0"/>
              <a:t>利用</a:t>
            </a:r>
            <a:r>
              <a:rPr kumimoji="0" lang="zh-CN" altLang="en-US" dirty="0">
                <a:solidFill>
                  <a:srgbClr val="FF0000"/>
                </a:solidFill>
              </a:rPr>
              <a:t>事先约定的密码</a:t>
            </a:r>
            <a:r>
              <a:rPr kumimoji="0" lang="zh-CN" altLang="en-US" dirty="0"/>
              <a:t>，加密生成一个</a:t>
            </a:r>
            <a:r>
              <a:rPr kumimoji="0" lang="zh-CN" altLang="en-US" dirty="0">
                <a:solidFill>
                  <a:srgbClr val="FF0000"/>
                </a:solidFill>
              </a:rPr>
              <a:t>固定长度的短数据块</a:t>
            </a:r>
            <a:r>
              <a:rPr kumimoji="0" lang="en-US" altLang="zh-CN" dirty="0">
                <a:solidFill>
                  <a:srgbClr val="FF0000"/>
                </a:solidFill>
              </a:rPr>
              <a:t>MAC</a:t>
            </a:r>
            <a:r>
              <a:rPr kumimoji="0" lang="zh-CN" altLang="en-US" dirty="0"/>
              <a:t>，并</a:t>
            </a:r>
            <a:r>
              <a:rPr kumimoji="0" lang="zh-CN" altLang="en-US" dirty="0">
                <a:solidFill>
                  <a:srgbClr val="FF0000"/>
                </a:solidFill>
              </a:rPr>
              <a:t>将</a:t>
            </a:r>
            <a:r>
              <a:rPr kumimoji="0" lang="en-US" altLang="zh-CN" dirty="0">
                <a:solidFill>
                  <a:srgbClr val="FF0000"/>
                </a:solidFill>
              </a:rPr>
              <a:t>MAC</a:t>
            </a:r>
            <a:r>
              <a:rPr kumimoji="0" lang="zh-CN" altLang="en-US" dirty="0">
                <a:solidFill>
                  <a:srgbClr val="FF0000"/>
                </a:solidFill>
              </a:rPr>
              <a:t>附加到消息之后</a:t>
            </a:r>
            <a:r>
              <a:rPr kumimoji="0" lang="zh-CN" altLang="en-US" dirty="0"/>
              <a:t>，一起发送给接收者；</a:t>
            </a:r>
            <a:endParaRPr kumimoji="0" lang="en-US" altLang="zh-CN" dirty="0"/>
          </a:p>
          <a:p>
            <a:pPr lvl="1"/>
            <a:r>
              <a:rPr kumimoji="0" lang="zh-CN" altLang="en-US" dirty="0"/>
              <a:t>接收者使用相同密码对消息原文进行加密得到</a:t>
            </a:r>
            <a:r>
              <a:rPr kumimoji="0" lang="zh-CN" altLang="en-US" dirty="0">
                <a:solidFill>
                  <a:srgbClr val="FF0000"/>
                </a:solidFill>
              </a:rPr>
              <a:t>新的</a:t>
            </a:r>
            <a:r>
              <a:rPr kumimoji="0" lang="en-US" altLang="zh-CN" dirty="0">
                <a:solidFill>
                  <a:srgbClr val="FF0000"/>
                </a:solidFill>
              </a:rPr>
              <a:t>MAC</a:t>
            </a:r>
            <a:r>
              <a:rPr kumimoji="0" lang="zh-CN" altLang="en-US" dirty="0"/>
              <a:t>，</a:t>
            </a:r>
            <a:r>
              <a:rPr kumimoji="0" lang="zh-CN" altLang="en-US" dirty="0">
                <a:solidFill>
                  <a:srgbClr val="FF0000"/>
                </a:solidFill>
              </a:rPr>
              <a:t>比较</a:t>
            </a:r>
            <a:r>
              <a:rPr kumimoji="0" lang="zh-CN" altLang="en-US" dirty="0"/>
              <a:t>新的</a:t>
            </a:r>
            <a:r>
              <a:rPr kumimoji="0" lang="en-US" altLang="zh-CN" dirty="0"/>
              <a:t>MAC</a:t>
            </a:r>
            <a:r>
              <a:rPr kumimoji="0" lang="zh-CN" altLang="en-US" dirty="0"/>
              <a:t>和随消息一同发来的</a:t>
            </a:r>
            <a:r>
              <a:rPr kumimoji="0" lang="en-US" altLang="zh-CN" dirty="0"/>
              <a:t>MAC</a:t>
            </a:r>
            <a:r>
              <a:rPr kumimoji="0" lang="zh-CN" altLang="en-US" dirty="0"/>
              <a:t>，如果相同则未受到篡改。</a:t>
            </a:r>
            <a:endParaRPr kumimoji="0" lang="en-US" altLang="zh-CN" dirty="0"/>
          </a:p>
          <a:p>
            <a:r>
              <a:rPr kumimoji="0" lang="zh-CN" altLang="en-US" sz="2400" dirty="0"/>
              <a:t>生成消息认证码的方法主要包括：</a:t>
            </a:r>
            <a:endParaRPr kumimoji="0" lang="en-US" altLang="zh-CN" sz="2400" dirty="0"/>
          </a:p>
          <a:p>
            <a:pPr lvl="1"/>
            <a:r>
              <a:rPr kumimoji="0" lang="zh-CN" altLang="en-US" dirty="0">
                <a:solidFill>
                  <a:srgbClr val="0000FF"/>
                </a:solidFill>
              </a:rPr>
              <a:t>基于加密函数的认证码：</a:t>
            </a:r>
            <a:r>
              <a:rPr kumimoji="0" lang="zh-CN" altLang="en-US" dirty="0"/>
              <a:t>使用加密函数生成固定长度的认证符。</a:t>
            </a:r>
            <a:endParaRPr kumimoji="0" lang="en-US" altLang="zh-CN" dirty="0"/>
          </a:p>
          <a:p>
            <a:pPr lvl="1"/>
            <a:r>
              <a:rPr kumimoji="0" lang="zh-CN" altLang="en-US" dirty="0">
                <a:solidFill>
                  <a:srgbClr val="0000FF"/>
                </a:solidFill>
              </a:rPr>
              <a:t>消息摘要：</a:t>
            </a:r>
            <a:r>
              <a:rPr kumimoji="0" lang="zh-CN" altLang="en-US" dirty="0"/>
              <a:t>将任意长度的消息全文作为</a:t>
            </a:r>
            <a:r>
              <a:rPr kumimoji="0" lang="zh-CN" altLang="en-US" dirty="0">
                <a:solidFill>
                  <a:srgbClr val="FF0000"/>
                </a:solidFill>
              </a:rPr>
              <a:t>单向散列函数</a:t>
            </a:r>
            <a:r>
              <a:rPr kumimoji="0" lang="zh-CN" altLang="en-US" dirty="0"/>
              <a:t>的输入，进行散列计算，得到的被压缩到某一固定长度的</a:t>
            </a:r>
            <a:r>
              <a:rPr kumimoji="0" lang="zh-CN" altLang="en-US" dirty="0">
                <a:solidFill>
                  <a:srgbClr val="FF0000"/>
                </a:solidFill>
              </a:rPr>
              <a:t>散列值（即消息摘要）</a:t>
            </a:r>
            <a:r>
              <a:rPr kumimoji="0" lang="zh-CN" altLang="en-US" dirty="0"/>
              <a:t>作为认证符。消息摘要的运算过程无需加密算法的参与，其关键是单向散列函数是否具有良好的无</a:t>
            </a:r>
            <a:r>
              <a:rPr kumimoji="0" lang="zh-CN" altLang="en-US" dirty="0">
                <a:solidFill>
                  <a:srgbClr val="FF0000"/>
                </a:solidFill>
              </a:rPr>
              <a:t>碰撞</a:t>
            </a:r>
            <a:r>
              <a:rPr kumimoji="0" lang="zh-CN" altLang="en-US" dirty="0"/>
              <a:t>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 calcmode="lin" valueType="num">
                                      <p:cBhvr additive="base">
                                        <p:cTn id="7"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additive="base">
                                        <p:cTn id="13"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107950" y="1052513"/>
            <a:ext cx="8928100" cy="1439862"/>
          </a:xfrm>
        </p:spPr>
        <p:txBody>
          <a:bodyPr/>
          <a:lstStyle/>
          <a:p>
            <a:r>
              <a:rPr kumimoji="0" lang="zh-CN" altLang="en-US" dirty="0"/>
              <a:t>该算法采用</a:t>
            </a:r>
            <a:r>
              <a:rPr kumimoji="0" lang="en-US" altLang="zh-CN" dirty="0"/>
              <a:t>DES</a:t>
            </a:r>
            <a:r>
              <a:rPr kumimoji="0" lang="zh-CN" altLang="en-US" dirty="0"/>
              <a:t>加密和</a:t>
            </a:r>
            <a:r>
              <a:rPr kumimoji="0" lang="en-US" altLang="zh-CN" dirty="0"/>
              <a:t>CBC</a:t>
            </a:r>
            <a:r>
              <a:rPr kumimoji="0" lang="zh-CN" altLang="en-US" dirty="0"/>
              <a:t>模式。</a:t>
            </a:r>
            <a:endParaRPr kumimoji="0" lang="en-US" altLang="zh-CN" dirty="0"/>
          </a:p>
          <a:p>
            <a:pPr lvl="1"/>
            <a:r>
              <a:rPr kumimoji="0" lang="zh-CN" altLang="en-US" sz="2800" dirty="0"/>
              <a:t>消息认证符可以是</a:t>
            </a:r>
            <a:r>
              <a:rPr kumimoji="0" lang="zh-CN" altLang="en-US" sz="2800" dirty="0">
                <a:solidFill>
                  <a:srgbClr val="FF0000"/>
                </a:solidFill>
              </a:rPr>
              <a:t>整个</a:t>
            </a:r>
            <a:r>
              <a:rPr kumimoji="0" lang="en-US" altLang="zh-CN" sz="2800" dirty="0">
                <a:solidFill>
                  <a:srgbClr val="FF0000"/>
                </a:solidFill>
              </a:rPr>
              <a:t>64</a:t>
            </a:r>
            <a:r>
              <a:rPr kumimoji="0" lang="zh-CN" altLang="en-US" sz="2800" dirty="0">
                <a:solidFill>
                  <a:srgbClr val="FF0000"/>
                </a:solidFill>
              </a:rPr>
              <a:t>位的</a:t>
            </a:r>
            <a:r>
              <a:rPr kumimoji="0" lang="en-US" altLang="zh-CN" sz="2800" dirty="0">
                <a:solidFill>
                  <a:srgbClr val="FF0000"/>
                </a:solidFill>
              </a:rPr>
              <a:t>O</a:t>
            </a:r>
            <a:r>
              <a:rPr kumimoji="0" lang="en-US" altLang="zh-CN" sz="2800" baseline="-25000" dirty="0">
                <a:solidFill>
                  <a:srgbClr val="FF0000"/>
                </a:solidFill>
              </a:rPr>
              <a:t>n</a:t>
            </a:r>
            <a:r>
              <a:rPr kumimoji="0" lang="zh-CN" altLang="en-US" sz="2800" dirty="0"/>
              <a:t>，也可以是</a:t>
            </a:r>
            <a:r>
              <a:rPr kumimoji="0" lang="en-US" altLang="zh-CN" sz="2800" dirty="0">
                <a:solidFill>
                  <a:srgbClr val="FF0000"/>
                </a:solidFill>
              </a:rPr>
              <a:t>O</a:t>
            </a:r>
            <a:r>
              <a:rPr kumimoji="0" lang="en-US" altLang="zh-CN" sz="2800" baseline="-25000" dirty="0">
                <a:solidFill>
                  <a:srgbClr val="FF0000"/>
                </a:solidFill>
              </a:rPr>
              <a:t>n</a:t>
            </a:r>
            <a:r>
              <a:rPr kumimoji="0" lang="zh-CN" altLang="en-US" sz="2800" dirty="0">
                <a:solidFill>
                  <a:srgbClr val="FF0000"/>
                </a:solidFill>
              </a:rPr>
              <a:t>最左边的</a:t>
            </a:r>
            <a:r>
              <a:rPr kumimoji="0" lang="en-US" altLang="zh-CN" sz="2800" dirty="0">
                <a:solidFill>
                  <a:srgbClr val="FF0000"/>
                </a:solidFill>
              </a:rPr>
              <a:t>M</a:t>
            </a:r>
            <a:r>
              <a:rPr kumimoji="0" lang="zh-CN" altLang="en-US" sz="2800" dirty="0">
                <a:solidFill>
                  <a:srgbClr val="FF0000"/>
                </a:solidFill>
              </a:rPr>
              <a:t>位</a:t>
            </a:r>
            <a:r>
              <a:rPr kumimoji="0" lang="zh-CN" altLang="en-US" sz="2800" dirty="0"/>
              <a:t>。</a:t>
            </a:r>
            <a:endParaRPr kumimoji="0" lang="en-US" altLang="zh-CN" sz="2800" dirty="0"/>
          </a:p>
        </p:txBody>
      </p:sp>
      <p:sp>
        <p:nvSpPr>
          <p:cNvPr id="12292" name="标题 1"/>
          <p:cNvSpPr>
            <a:spLocks noGrp="1"/>
          </p:cNvSpPr>
          <p:nvPr>
            <p:ph type="title"/>
          </p:nvPr>
        </p:nvSpPr>
        <p:spPr>
          <a:xfrm>
            <a:off x="74613" y="61913"/>
            <a:ext cx="9001125" cy="865187"/>
          </a:xfrm>
        </p:spPr>
        <p:txBody>
          <a:bodyPr/>
          <a:lstStyle/>
          <a:p>
            <a:r>
              <a:rPr kumimoji="0" lang="zh-CN" altLang="en-US" dirty="0"/>
              <a:t>基于</a:t>
            </a:r>
            <a:r>
              <a:rPr kumimoji="0" lang="en-US" altLang="zh-CN" dirty="0"/>
              <a:t>DES</a:t>
            </a:r>
            <a:r>
              <a:rPr kumimoji="0" lang="zh-CN" altLang="en-US" dirty="0"/>
              <a:t>的消息认证码</a:t>
            </a:r>
          </a:p>
        </p:txBody>
      </p:sp>
      <p:pic>
        <p:nvPicPr>
          <p:cNvPr id="2" name="图片 1">
            <a:extLst>
              <a:ext uri="{FF2B5EF4-FFF2-40B4-BE49-F238E27FC236}">
                <a16:creationId xmlns:a16="http://schemas.microsoft.com/office/drawing/2014/main" id="{D141357A-0F56-4576-889B-00E81BD9E137}"/>
              </a:ext>
            </a:extLst>
          </p:cNvPr>
          <p:cNvPicPr>
            <a:picLocks noChangeAspect="1"/>
          </p:cNvPicPr>
          <p:nvPr/>
        </p:nvPicPr>
        <p:blipFill>
          <a:blip r:embed="rId2"/>
          <a:stretch>
            <a:fillRect/>
          </a:stretch>
        </p:blipFill>
        <p:spPr>
          <a:xfrm>
            <a:off x="709612" y="2924944"/>
            <a:ext cx="7724775" cy="2628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07950" y="44450"/>
            <a:ext cx="8928100" cy="936625"/>
          </a:xfrm>
        </p:spPr>
        <p:txBody>
          <a:bodyPr/>
          <a:lstStyle/>
          <a:p>
            <a:r>
              <a:rPr kumimoji="0" lang="zh-CN" altLang="en-US"/>
              <a:t>消息编码</a:t>
            </a:r>
          </a:p>
        </p:txBody>
      </p:sp>
      <p:sp>
        <p:nvSpPr>
          <p:cNvPr id="13315" name="内容占位符 2"/>
          <p:cNvSpPr>
            <a:spLocks noGrp="1"/>
          </p:cNvSpPr>
          <p:nvPr>
            <p:ph idx="1"/>
          </p:nvPr>
        </p:nvSpPr>
        <p:spPr>
          <a:xfrm>
            <a:off x="35496" y="980728"/>
            <a:ext cx="8964612" cy="5832648"/>
          </a:xfrm>
        </p:spPr>
        <p:txBody>
          <a:bodyPr/>
          <a:lstStyle/>
          <a:p>
            <a:r>
              <a:rPr kumimoji="0" lang="zh-CN" altLang="en-US" sz="2400" dirty="0"/>
              <a:t>使用消息编码对信息进行认证，基本思想来源于</a:t>
            </a:r>
            <a:r>
              <a:rPr kumimoji="0" lang="zh-CN" altLang="en-US" sz="2400" dirty="0">
                <a:solidFill>
                  <a:srgbClr val="0000FF"/>
                </a:solidFill>
              </a:rPr>
              <a:t>信息通信中的差错校验码</a:t>
            </a:r>
            <a:r>
              <a:rPr kumimoji="0" lang="zh-CN" altLang="en-US" sz="2400" dirty="0"/>
              <a:t>。</a:t>
            </a:r>
            <a:endParaRPr kumimoji="0" lang="en-US" altLang="zh-CN" sz="2400" dirty="0"/>
          </a:p>
          <a:p>
            <a:pPr lvl="1"/>
            <a:r>
              <a:rPr kumimoji="0" lang="zh-CN" altLang="en-US" dirty="0"/>
              <a:t>差错校验码是差错控制中的检错方法。数据通信中的噪音可能会使得传输的比特值改变，用校验码可以检测出来。同样，一些人为造成的比特值的改变，使用差错控制也可以检测到。</a:t>
            </a:r>
            <a:endParaRPr kumimoji="0" lang="en-US" altLang="zh-CN" dirty="0"/>
          </a:p>
          <a:p>
            <a:r>
              <a:rPr kumimoji="0" lang="zh-CN" altLang="en-US" sz="2400" dirty="0"/>
              <a:t>消息编码认证的基本思想：</a:t>
            </a:r>
            <a:endParaRPr kumimoji="0" lang="en-US" altLang="zh-CN" sz="2400" dirty="0"/>
          </a:p>
          <a:p>
            <a:pPr lvl="1"/>
            <a:r>
              <a:rPr kumimoji="0" lang="zh-CN" altLang="en-US" dirty="0">
                <a:solidFill>
                  <a:srgbClr val="FF0000"/>
                </a:solidFill>
              </a:rPr>
              <a:t>引入冗余度</a:t>
            </a:r>
            <a:r>
              <a:rPr kumimoji="0" lang="zh-CN" altLang="en-US" dirty="0"/>
              <a:t>，使通过信道传送的</a:t>
            </a:r>
            <a:r>
              <a:rPr kumimoji="0" lang="zh-CN" altLang="en-US" dirty="0">
                <a:solidFill>
                  <a:srgbClr val="FF0000"/>
                </a:solidFill>
              </a:rPr>
              <a:t>可能序列集</a:t>
            </a:r>
            <a:r>
              <a:rPr kumimoji="0" lang="en-US" altLang="zh-CN" dirty="0">
                <a:solidFill>
                  <a:srgbClr val="FF0000"/>
                </a:solidFill>
              </a:rPr>
              <a:t>M</a:t>
            </a:r>
            <a:r>
              <a:rPr kumimoji="0" lang="zh-CN" altLang="en-US" dirty="0"/>
              <a:t>（编码集）大于</a:t>
            </a:r>
            <a:r>
              <a:rPr kumimoji="0" lang="zh-CN" altLang="en-US" dirty="0">
                <a:solidFill>
                  <a:srgbClr val="FF0000"/>
                </a:solidFill>
              </a:rPr>
              <a:t>消息集</a:t>
            </a:r>
            <a:r>
              <a:rPr kumimoji="0" lang="en-US" altLang="zh-CN" dirty="0">
                <a:solidFill>
                  <a:srgbClr val="FF0000"/>
                </a:solidFill>
              </a:rPr>
              <a:t>S</a:t>
            </a:r>
            <a:r>
              <a:rPr kumimoji="0" lang="zh-CN" altLang="en-US" dirty="0"/>
              <a:t>（信源集）。</a:t>
            </a:r>
            <a:endParaRPr kumimoji="0" lang="en-US" altLang="zh-CN" dirty="0"/>
          </a:p>
          <a:p>
            <a:pPr lvl="1"/>
            <a:r>
              <a:rPr kumimoji="0" lang="zh-CN" altLang="en-US" dirty="0"/>
              <a:t>发送方</a:t>
            </a:r>
            <a:r>
              <a:rPr kumimoji="0" lang="zh-CN" altLang="en-US" dirty="0">
                <a:solidFill>
                  <a:srgbClr val="FF0000"/>
                </a:solidFill>
              </a:rPr>
              <a:t>从</a:t>
            </a:r>
            <a:r>
              <a:rPr kumimoji="0" lang="en-US" altLang="zh-CN" dirty="0">
                <a:solidFill>
                  <a:srgbClr val="FF0000"/>
                </a:solidFill>
              </a:rPr>
              <a:t>M</a:t>
            </a:r>
            <a:r>
              <a:rPr kumimoji="0" lang="zh-CN" altLang="en-US" dirty="0">
                <a:solidFill>
                  <a:srgbClr val="FF0000"/>
                </a:solidFill>
              </a:rPr>
              <a:t>中选出</a:t>
            </a:r>
            <a:r>
              <a:rPr kumimoji="0" lang="zh-CN" altLang="en-US" dirty="0"/>
              <a:t>用来代表消息的</a:t>
            </a:r>
            <a:r>
              <a:rPr kumimoji="0" lang="zh-CN" altLang="en-US" dirty="0">
                <a:solidFill>
                  <a:srgbClr val="FF0000"/>
                </a:solidFill>
              </a:rPr>
              <a:t>许用序列</a:t>
            </a:r>
            <a:r>
              <a:rPr kumimoji="0" lang="en-US" altLang="zh-CN" dirty="0">
                <a:solidFill>
                  <a:srgbClr val="FF0000"/>
                </a:solidFill>
              </a:rPr>
              <a:t>L</a:t>
            </a:r>
            <a:r>
              <a:rPr kumimoji="0" lang="en-US" altLang="zh-CN" baseline="-25000" dirty="0">
                <a:solidFill>
                  <a:srgbClr val="FF0000"/>
                </a:solidFill>
              </a:rPr>
              <a:t>i</a:t>
            </a:r>
            <a:r>
              <a:rPr kumimoji="0" lang="zh-CN" altLang="en-US" dirty="0"/>
              <a:t>，即对信息进行编码；接收方根据</a:t>
            </a:r>
            <a:r>
              <a:rPr kumimoji="0" lang="zh-CN" altLang="en-US" dirty="0">
                <a:solidFill>
                  <a:srgbClr val="FF0000"/>
                </a:solidFill>
              </a:rPr>
              <a:t>编码规则</a:t>
            </a:r>
            <a:r>
              <a:rPr kumimoji="0" lang="zh-CN" altLang="en-US" dirty="0"/>
              <a:t>，进行解码，还原出发送方按此规则向他传来的消息。</a:t>
            </a:r>
            <a:endParaRPr kumimoji="0" lang="en-US" altLang="zh-CN" dirty="0"/>
          </a:p>
          <a:p>
            <a:pPr lvl="1"/>
            <a:r>
              <a:rPr kumimoji="0" lang="zh-CN" altLang="en-US" dirty="0"/>
              <a:t>窜扰者</a:t>
            </a:r>
            <a:r>
              <a:rPr kumimoji="0" lang="zh-CN" altLang="en-US" dirty="0">
                <a:solidFill>
                  <a:srgbClr val="FF0000"/>
                </a:solidFill>
              </a:rPr>
              <a:t>不知道</a:t>
            </a:r>
            <a:r>
              <a:rPr kumimoji="0" lang="zh-CN" altLang="en-US" dirty="0"/>
              <a:t>被选定的</a:t>
            </a:r>
            <a:r>
              <a:rPr kumimoji="0" lang="zh-CN" altLang="en-US" dirty="0">
                <a:solidFill>
                  <a:srgbClr val="FF0000"/>
                </a:solidFill>
              </a:rPr>
              <a:t>编码规则</a:t>
            </a:r>
            <a:r>
              <a:rPr kumimoji="0" lang="zh-CN" altLang="en-US" dirty="0"/>
              <a:t>，因而</a:t>
            </a:r>
            <a:r>
              <a:rPr kumimoji="0" lang="zh-CN" altLang="en-US" dirty="0">
                <a:solidFill>
                  <a:srgbClr val="FF0000"/>
                </a:solidFill>
              </a:rPr>
              <a:t>所伪造的假码字</a:t>
            </a:r>
            <a:r>
              <a:rPr kumimoji="0" lang="zh-CN" altLang="en-US" dirty="0"/>
              <a:t>多是</a:t>
            </a:r>
            <a:r>
              <a:rPr kumimoji="0" lang="en-US" altLang="zh-CN" dirty="0"/>
              <a:t>M</a:t>
            </a:r>
            <a:r>
              <a:rPr kumimoji="0" lang="zh-CN" altLang="en-US" dirty="0"/>
              <a:t>中的</a:t>
            </a:r>
            <a:r>
              <a:rPr kumimoji="0" lang="zh-CN" altLang="en-US" dirty="0">
                <a:solidFill>
                  <a:srgbClr val="FF0000"/>
                </a:solidFill>
              </a:rPr>
              <a:t>禁用序列</a:t>
            </a:r>
            <a:r>
              <a:rPr kumimoji="0" lang="zh-CN" altLang="en-US" dirty="0"/>
              <a:t>，接收方将以很高的概率将其检测出来，并拒绝通过认证。</a:t>
            </a:r>
            <a:endParaRPr kumimoji="0"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 calcmode="lin" valueType="num">
                                      <p:cBhvr additive="base">
                                        <p:cTn id="7"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 calcmode="lin" valueType="num">
                                      <p:cBhvr additive="base">
                                        <p:cTn id="25"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15">
                                            <p:txEl>
                                              <p:pRg st="5" end="5"/>
                                            </p:txEl>
                                          </p:spTgt>
                                        </p:tgtEl>
                                        <p:attrNameLst>
                                          <p:attrName>style.visibility</p:attrName>
                                        </p:attrNameLst>
                                      </p:cBhvr>
                                      <p:to>
                                        <p:strVal val="visible"/>
                                      </p:to>
                                    </p:set>
                                    <p:anim calcmode="lin" valueType="num">
                                      <p:cBhvr additive="base">
                                        <p:cTn id="31"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3944</TotalTime>
  <Words>4149</Words>
  <Application>Microsoft Office PowerPoint</Application>
  <PresentationFormat>全屏显示(4:3)</PresentationFormat>
  <Paragraphs>298</Paragraphs>
  <Slides>33</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2" baseType="lpstr">
      <vt:lpstr>楷体</vt:lpstr>
      <vt:lpstr>宋体</vt:lpstr>
      <vt:lpstr>Arial</vt:lpstr>
      <vt:lpstr>Calibri</vt:lpstr>
      <vt:lpstr>Symbol</vt:lpstr>
      <vt:lpstr>Times New Roman</vt:lpstr>
      <vt:lpstr>Office 主题</vt:lpstr>
      <vt:lpstr>公式</vt:lpstr>
      <vt:lpstr>Visio</vt:lpstr>
      <vt:lpstr>第2章 密码学基础</vt:lpstr>
      <vt:lpstr>主要内容</vt:lpstr>
      <vt:lpstr>概述</vt:lpstr>
      <vt:lpstr>消息和信息的关系</vt:lpstr>
      <vt:lpstr>概述</vt:lpstr>
      <vt:lpstr>消息加密函数</vt:lpstr>
      <vt:lpstr>消息认证码</vt:lpstr>
      <vt:lpstr>基于DES的消息认证码</vt:lpstr>
      <vt:lpstr>消息编码</vt:lpstr>
      <vt:lpstr>消息编码举例</vt:lpstr>
      <vt:lpstr>散列函数</vt:lpstr>
      <vt:lpstr>散列函数</vt:lpstr>
      <vt:lpstr>散列函数</vt:lpstr>
      <vt:lpstr>散列值的安全长度</vt:lpstr>
      <vt:lpstr>散列值的安全长度</vt:lpstr>
      <vt:lpstr>MD5</vt:lpstr>
      <vt:lpstr>MD5</vt:lpstr>
      <vt:lpstr>MD5</vt:lpstr>
      <vt:lpstr>第一轮</vt:lpstr>
      <vt:lpstr>第二轮</vt:lpstr>
      <vt:lpstr>第三轮</vt:lpstr>
      <vt:lpstr>第四轮</vt:lpstr>
      <vt:lpstr>数字签名</vt:lpstr>
      <vt:lpstr>数字签名</vt:lpstr>
      <vt:lpstr>数字签名</vt:lpstr>
      <vt:lpstr>数字签名的生成及验证</vt:lpstr>
      <vt:lpstr>数字签名的一般应用过程</vt:lpstr>
      <vt:lpstr>数字签名方法</vt:lpstr>
      <vt:lpstr>主要内容</vt:lpstr>
      <vt:lpstr>混沌密码学</vt:lpstr>
      <vt:lpstr>量子密码</vt:lpstr>
      <vt:lpstr>DNA计算</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信息安全概述</dc:title>
  <cp:lastModifiedBy>Wenjian Luo</cp:lastModifiedBy>
  <cp:revision>267</cp:revision>
  <dcterms:created xsi:type="dcterms:W3CDTF">2011-05-11T00:36:20Z</dcterms:created>
  <dcterms:modified xsi:type="dcterms:W3CDTF">2021-09-23T02:55:21Z</dcterms:modified>
</cp:coreProperties>
</file>