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306" r:id="rId4"/>
    <p:sldId id="282" r:id="rId5"/>
    <p:sldId id="319" r:id="rId6"/>
    <p:sldId id="302" r:id="rId7"/>
    <p:sldId id="283" r:id="rId8"/>
    <p:sldId id="284" r:id="rId9"/>
    <p:sldId id="307" r:id="rId10"/>
    <p:sldId id="308" r:id="rId11"/>
    <p:sldId id="309" r:id="rId12"/>
    <p:sldId id="285" r:id="rId13"/>
    <p:sldId id="310" r:id="rId14"/>
    <p:sldId id="312" r:id="rId15"/>
    <p:sldId id="286" r:id="rId16"/>
    <p:sldId id="303" r:id="rId17"/>
    <p:sldId id="313" r:id="rId18"/>
    <p:sldId id="287" r:id="rId19"/>
    <p:sldId id="288" r:id="rId20"/>
    <p:sldId id="314" r:id="rId21"/>
    <p:sldId id="289" r:id="rId22"/>
    <p:sldId id="291" r:id="rId23"/>
    <p:sldId id="315" r:id="rId24"/>
    <p:sldId id="316" r:id="rId25"/>
    <p:sldId id="293" r:id="rId26"/>
    <p:sldId id="304" r:id="rId27"/>
    <p:sldId id="317" r:id="rId28"/>
    <p:sldId id="294" r:id="rId29"/>
    <p:sldId id="295" r:id="rId30"/>
    <p:sldId id="296" r:id="rId31"/>
    <p:sldId id="297" r:id="rId32"/>
    <p:sldId id="305" r:id="rId33"/>
    <p:sldId id="298" r:id="rId34"/>
    <p:sldId id="299" r:id="rId35"/>
    <p:sldId id="300" r:id="rId36"/>
    <p:sldId id="318" r:id="rId37"/>
    <p:sldId id="301" r:id="rId38"/>
    <p:sldId id="281"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80" autoAdjust="0"/>
  </p:normalViewPr>
  <p:slideViewPr>
    <p:cSldViewPr>
      <p:cViewPr varScale="1">
        <p:scale>
          <a:sx n="58" d="100"/>
          <a:sy n="58" d="100"/>
        </p:scale>
        <p:origin x="98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B2C171A5-A4C4-484B-A86B-278AB4A71CA4}" type="datetimeFigureOut">
              <a:rPr lang="zh-CN" altLang="en-US"/>
              <a:pPr>
                <a:defRPr/>
              </a:pPr>
              <a:t>2021/9/27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45A2A48-BE32-4152-8ACB-68CD99403817}" type="slidenum">
              <a:rPr lang="zh-CN" altLang="en-US"/>
              <a:pPr>
                <a:defRPr/>
              </a:pPr>
              <a:t>‹#›</a:t>
            </a:fld>
            <a:endParaRPr lang="zh-CN" altLang="en-US"/>
          </a:p>
        </p:txBody>
      </p:sp>
    </p:spTree>
    <p:extLst>
      <p:ext uri="{BB962C8B-B14F-4D97-AF65-F5344CB8AC3E}">
        <p14:creationId xmlns:p14="http://schemas.microsoft.com/office/powerpoint/2010/main" val="2377318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sz="1200" b="0" i="0" kern="1200" dirty="0">
                <a:solidFill>
                  <a:schemeClr val="tx1"/>
                </a:solidFill>
                <a:effectLst/>
                <a:latin typeface="+mn-lt"/>
                <a:ea typeface="+mn-ea"/>
                <a:cs typeface="宋体" charset="0"/>
              </a:rPr>
              <a:t>耐火极限</a:t>
            </a:r>
            <a:r>
              <a:rPr kumimoji="1" lang="en-US" altLang="zh-CN" sz="1200" b="0" i="0" kern="1200" dirty="0">
                <a:solidFill>
                  <a:schemeClr val="tx1"/>
                </a:solidFill>
                <a:effectLst/>
                <a:latin typeface="+mn-lt"/>
                <a:ea typeface="+mn-ea"/>
                <a:cs typeface="宋体" charset="0"/>
              </a:rPr>
              <a:t>1h</a:t>
            </a:r>
            <a:r>
              <a:rPr kumimoji="1" lang="zh-CN" altLang="en-US" sz="1200" b="0" i="0" kern="1200" dirty="0">
                <a:solidFill>
                  <a:schemeClr val="tx1"/>
                </a:solidFill>
                <a:effectLst/>
                <a:latin typeface="+mn-lt"/>
                <a:ea typeface="+mn-ea"/>
                <a:cs typeface="宋体" charset="0"/>
              </a:rPr>
              <a:t>就是从受到火的作用时起，到失去支持能力或完整性被破坏或失去隔火作用时为止</a:t>
            </a:r>
            <a:r>
              <a:rPr kumimoji="1" lang="en-US" altLang="zh-CN" sz="1200" b="0" i="0" kern="1200" dirty="0">
                <a:solidFill>
                  <a:schemeClr val="tx1"/>
                </a:solidFill>
                <a:effectLst/>
                <a:latin typeface="+mn-lt"/>
                <a:ea typeface="+mn-ea"/>
                <a:cs typeface="宋体" charset="0"/>
              </a:rPr>
              <a:t>,</a:t>
            </a:r>
            <a:r>
              <a:rPr kumimoji="1" lang="zh-CN" altLang="en-US" sz="1200" b="0" i="0" kern="1200" dirty="0">
                <a:solidFill>
                  <a:schemeClr val="tx1"/>
                </a:solidFill>
                <a:effectLst/>
                <a:latin typeface="+mn-lt"/>
                <a:ea typeface="+mn-ea"/>
                <a:cs typeface="宋体" charset="0"/>
              </a:rPr>
              <a:t>时间为</a:t>
            </a:r>
            <a:r>
              <a:rPr kumimoji="1" lang="en-US" altLang="zh-CN" sz="1200" b="0" i="0" kern="1200" dirty="0">
                <a:solidFill>
                  <a:schemeClr val="tx1"/>
                </a:solidFill>
                <a:effectLst/>
                <a:latin typeface="+mn-lt"/>
                <a:ea typeface="+mn-ea"/>
                <a:cs typeface="宋体" charset="0"/>
              </a:rPr>
              <a:t>1</a:t>
            </a:r>
            <a:r>
              <a:rPr kumimoji="1" lang="zh-CN" altLang="en-US" sz="1200" b="0" i="0" kern="1200" dirty="0">
                <a:solidFill>
                  <a:schemeClr val="tx1"/>
                </a:solidFill>
                <a:effectLst/>
                <a:latin typeface="+mn-lt"/>
                <a:ea typeface="+mn-ea"/>
                <a:cs typeface="宋体" charset="0"/>
              </a:rPr>
              <a:t>小时。</a:t>
            </a:r>
            <a:endParaRPr lang="zh-CN" altLang="en-US" dirty="0"/>
          </a:p>
        </p:txBody>
      </p:sp>
      <p:sp>
        <p:nvSpPr>
          <p:cNvPr id="4" name="灯片编号占位符 3"/>
          <p:cNvSpPr>
            <a:spLocks noGrp="1"/>
          </p:cNvSpPr>
          <p:nvPr>
            <p:ph type="sldNum" sz="quarter" idx="5"/>
          </p:nvPr>
        </p:nvSpPr>
        <p:spPr/>
        <p:txBody>
          <a:bodyPr/>
          <a:lstStyle/>
          <a:p>
            <a:pPr>
              <a:defRPr/>
            </a:pPr>
            <a:fld id="{845A2A48-BE32-4152-8ACB-68CD99403817}" type="slidenum">
              <a:rPr lang="zh-CN" altLang="en-US" smtClean="0"/>
              <a:pPr>
                <a:defRPr/>
              </a:pPr>
              <a:t>10</a:t>
            </a:fld>
            <a:endParaRPr lang="zh-CN" altLang="en-US"/>
          </a:p>
        </p:txBody>
      </p:sp>
    </p:spTree>
    <p:extLst>
      <p:ext uri="{BB962C8B-B14F-4D97-AF65-F5344CB8AC3E}">
        <p14:creationId xmlns:p14="http://schemas.microsoft.com/office/powerpoint/2010/main" val="379112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0" lang="zh-CN" altLang="en-US" sz="1200" dirty="0"/>
              <a:t>与镜像相比，复现同一时间只需要管理一套设备。</a:t>
            </a:r>
            <a:endParaRPr lang="zh-CN" altLang="en-US" dirty="0"/>
          </a:p>
        </p:txBody>
      </p:sp>
      <p:sp>
        <p:nvSpPr>
          <p:cNvPr id="4" name="灯片编号占位符 3"/>
          <p:cNvSpPr>
            <a:spLocks noGrp="1"/>
          </p:cNvSpPr>
          <p:nvPr>
            <p:ph type="sldNum" sz="quarter" idx="10"/>
          </p:nvPr>
        </p:nvSpPr>
        <p:spPr/>
        <p:txBody>
          <a:bodyPr/>
          <a:lstStyle/>
          <a:p>
            <a:pPr>
              <a:defRPr/>
            </a:pPr>
            <a:fld id="{845A2A48-BE32-4152-8ACB-68CD99403817}" type="slidenum">
              <a:rPr lang="zh-CN" altLang="en-US" smtClean="0"/>
              <a:pPr>
                <a:defRPr/>
              </a:pPr>
              <a:t>35</a:t>
            </a:fld>
            <a:endParaRPr lang="zh-CN" altLang="en-US"/>
          </a:p>
        </p:txBody>
      </p:sp>
    </p:spTree>
    <p:extLst>
      <p:ext uri="{BB962C8B-B14F-4D97-AF65-F5344CB8AC3E}">
        <p14:creationId xmlns:p14="http://schemas.microsoft.com/office/powerpoint/2010/main" val="1929807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smtClean="0"/>
            </a:lvl1pPr>
          </a:lstStyle>
          <a:p>
            <a:pPr>
              <a:defRPr/>
            </a:pPr>
            <a:fld id="{30CF4F05-F848-46DB-96B3-4C0B0182A584}" type="datetimeFigureOut">
              <a:rPr lang="zh-CN" altLang="en-US"/>
              <a:pPr>
                <a:defRPr/>
              </a:pPr>
              <a:t>2021/9/27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35C81231-43E6-4511-AB86-4A974E786836}" type="slidenum">
              <a:rPr lang="zh-CN" altLang="en-US"/>
              <a:pPr>
                <a:defRPr/>
              </a:pPr>
              <a:t>‹#›</a:t>
            </a:fld>
            <a:endParaRPr lang="zh-CN" altLang="en-US"/>
          </a:p>
        </p:txBody>
      </p:sp>
    </p:spTree>
    <p:extLst>
      <p:ext uri="{BB962C8B-B14F-4D97-AF65-F5344CB8AC3E}">
        <p14:creationId xmlns:p14="http://schemas.microsoft.com/office/powerpoint/2010/main" val="422761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92C55AA-0655-4107-9574-4ABAFA4FFB78}" type="datetimeFigureOut">
              <a:rPr lang="zh-CN" altLang="en-US"/>
              <a:pPr>
                <a:defRPr/>
              </a:pPr>
              <a:t>2021/9/27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A3D46F-7DA2-4C8C-BBB7-FB6245473E79}" type="slidenum">
              <a:rPr lang="zh-CN" altLang="en-US"/>
              <a:pPr>
                <a:defRPr/>
              </a:pPr>
              <a:t>‹#›</a:t>
            </a:fld>
            <a:endParaRPr lang="zh-CN" altLang="en-US"/>
          </a:p>
        </p:txBody>
      </p:sp>
    </p:spTree>
    <p:extLst>
      <p:ext uri="{BB962C8B-B14F-4D97-AF65-F5344CB8AC3E}">
        <p14:creationId xmlns:p14="http://schemas.microsoft.com/office/powerpoint/2010/main" val="240355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BB69759-F71F-4BA0-81A2-5BB26B33C85B}" type="datetimeFigureOut">
              <a:rPr lang="zh-CN" altLang="en-US"/>
              <a:pPr>
                <a:defRPr/>
              </a:pPr>
              <a:t>2021/9/27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8CFE86-2196-471E-AA33-400604B000BF}" type="slidenum">
              <a:rPr lang="zh-CN" altLang="en-US"/>
              <a:pPr>
                <a:defRPr/>
              </a:pPr>
              <a:t>‹#›</a:t>
            </a:fld>
            <a:endParaRPr lang="zh-CN" altLang="en-US"/>
          </a:p>
        </p:txBody>
      </p:sp>
    </p:spTree>
    <p:extLst>
      <p:ext uri="{BB962C8B-B14F-4D97-AF65-F5344CB8AC3E}">
        <p14:creationId xmlns:p14="http://schemas.microsoft.com/office/powerpoint/2010/main" val="324505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7504" y="51489"/>
            <a:ext cx="8928992" cy="857231"/>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07504" y="1039288"/>
            <a:ext cx="8928992" cy="5486056"/>
          </a:xfrm>
        </p:spPr>
        <p:txBody>
          <a:bodyPr/>
          <a:lstStyle>
            <a:lvl1pPr>
              <a:defRPr sz="2800" b="1"/>
            </a:lvl1pPr>
            <a:lvl2pPr>
              <a:defRPr sz="2400" b="1"/>
            </a:lvl2pPr>
            <a:lvl3pPr>
              <a:defRPr sz="2400" b="1"/>
            </a:lvl3pPr>
            <a:lvl4pPr>
              <a:defRPr sz="2400" b="1"/>
            </a:lvl4pPr>
            <a:lvl5pPr>
              <a:defRPr sz="24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smtClean="0"/>
            </a:lvl1pPr>
          </a:lstStyle>
          <a:p>
            <a:pPr>
              <a:defRPr/>
            </a:pPr>
            <a:fld id="{260CFD64-BFE5-4F6B-B353-34051CDA25E6}" type="datetimeFigureOut">
              <a:rPr lang="zh-CN" altLang="en-US"/>
              <a:pPr>
                <a:defRPr/>
              </a:pPr>
              <a:t>2021/9/27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smtClean="0"/>
            </a:lvl1pPr>
          </a:lstStyle>
          <a:p>
            <a:pPr>
              <a:defRPr/>
            </a:pPr>
            <a:fld id="{37E74E67-A823-4674-8A5E-881C3B96D708}" type="slidenum">
              <a:rPr lang="zh-CN" altLang="en-US"/>
              <a:pPr>
                <a:defRPr/>
              </a:pPr>
              <a:t>‹#›</a:t>
            </a:fld>
            <a:endParaRPr lang="zh-CN" altLang="en-US"/>
          </a:p>
        </p:txBody>
      </p:sp>
    </p:spTree>
    <p:extLst>
      <p:ext uri="{BB962C8B-B14F-4D97-AF65-F5344CB8AC3E}">
        <p14:creationId xmlns:p14="http://schemas.microsoft.com/office/powerpoint/2010/main" val="86144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8B02481-9839-4F21-A7A3-C30D5137E2CA}" type="datetimeFigureOut">
              <a:rPr lang="zh-CN" altLang="en-US"/>
              <a:pPr>
                <a:defRPr/>
              </a:pPr>
              <a:t>2021/9/27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FAEE23-9887-4A38-BFD2-DB097F3C7801}" type="slidenum">
              <a:rPr lang="zh-CN" altLang="en-US"/>
              <a:pPr>
                <a:defRPr/>
              </a:pPr>
              <a:t>‹#›</a:t>
            </a:fld>
            <a:endParaRPr lang="zh-CN" altLang="en-US"/>
          </a:p>
        </p:txBody>
      </p:sp>
    </p:spTree>
    <p:extLst>
      <p:ext uri="{BB962C8B-B14F-4D97-AF65-F5344CB8AC3E}">
        <p14:creationId xmlns:p14="http://schemas.microsoft.com/office/powerpoint/2010/main" val="74155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B6690C9-9E3A-4C9D-8DBC-E2475C1ADCFA}" type="datetimeFigureOut">
              <a:rPr lang="zh-CN" altLang="en-US"/>
              <a:pPr>
                <a:defRPr/>
              </a:pPr>
              <a:t>2021/9/27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D7052C-B953-4373-B11B-768AF43679D1}" type="slidenum">
              <a:rPr lang="zh-CN" altLang="en-US"/>
              <a:pPr>
                <a:defRPr/>
              </a:pPr>
              <a:t>‹#›</a:t>
            </a:fld>
            <a:endParaRPr lang="zh-CN" altLang="en-US"/>
          </a:p>
        </p:txBody>
      </p:sp>
    </p:spTree>
    <p:extLst>
      <p:ext uri="{BB962C8B-B14F-4D97-AF65-F5344CB8AC3E}">
        <p14:creationId xmlns:p14="http://schemas.microsoft.com/office/powerpoint/2010/main" val="288233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9FB3D08-9E83-4272-BD0B-B205B63F3D37}" type="datetimeFigureOut">
              <a:rPr lang="zh-CN" altLang="en-US"/>
              <a:pPr>
                <a:defRPr/>
              </a:pPr>
              <a:t>2021/9/27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21334DF-9D86-4F49-8960-33FCC811C415}" type="slidenum">
              <a:rPr lang="zh-CN" altLang="en-US"/>
              <a:pPr>
                <a:defRPr/>
              </a:pPr>
              <a:t>‹#›</a:t>
            </a:fld>
            <a:endParaRPr lang="zh-CN" altLang="en-US"/>
          </a:p>
        </p:txBody>
      </p:sp>
    </p:spTree>
    <p:extLst>
      <p:ext uri="{BB962C8B-B14F-4D97-AF65-F5344CB8AC3E}">
        <p14:creationId xmlns:p14="http://schemas.microsoft.com/office/powerpoint/2010/main" val="60641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6A40798-9118-4B36-8009-993AB875DEC4}" type="datetimeFigureOut">
              <a:rPr lang="zh-CN" altLang="en-US"/>
              <a:pPr>
                <a:defRPr/>
              </a:pPr>
              <a:t>2021/9/27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4D0910F-7753-486D-922D-F0A085CC9E59}" type="slidenum">
              <a:rPr lang="zh-CN" altLang="en-US"/>
              <a:pPr>
                <a:defRPr/>
              </a:pPr>
              <a:t>‹#›</a:t>
            </a:fld>
            <a:endParaRPr lang="zh-CN" altLang="en-US"/>
          </a:p>
        </p:txBody>
      </p:sp>
    </p:spTree>
    <p:extLst>
      <p:ext uri="{BB962C8B-B14F-4D97-AF65-F5344CB8AC3E}">
        <p14:creationId xmlns:p14="http://schemas.microsoft.com/office/powerpoint/2010/main" val="315111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6E5EDBE-5457-4239-A6F0-50FA5DEC5389}" type="datetimeFigureOut">
              <a:rPr lang="zh-CN" altLang="en-US"/>
              <a:pPr>
                <a:defRPr/>
              </a:pPr>
              <a:t>2021/9/27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A1A05B2-3139-4340-8527-24C3E1577724}" type="slidenum">
              <a:rPr lang="zh-CN" altLang="en-US"/>
              <a:pPr>
                <a:defRPr/>
              </a:pPr>
              <a:t>‹#›</a:t>
            </a:fld>
            <a:endParaRPr lang="zh-CN" altLang="en-US"/>
          </a:p>
        </p:txBody>
      </p:sp>
    </p:spTree>
    <p:extLst>
      <p:ext uri="{BB962C8B-B14F-4D97-AF65-F5344CB8AC3E}">
        <p14:creationId xmlns:p14="http://schemas.microsoft.com/office/powerpoint/2010/main" val="339416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BDA216-C60C-467A-9CF3-AFCD81B2E04C}" type="datetimeFigureOut">
              <a:rPr lang="zh-CN" altLang="en-US"/>
              <a:pPr>
                <a:defRPr/>
              </a:pPr>
              <a:t>2021/9/27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23FBA8E-A4F7-444A-B53E-512A14AE840E}" type="slidenum">
              <a:rPr lang="zh-CN" altLang="en-US"/>
              <a:pPr>
                <a:defRPr/>
              </a:pPr>
              <a:t>‹#›</a:t>
            </a:fld>
            <a:endParaRPr lang="zh-CN" altLang="en-US"/>
          </a:p>
        </p:txBody>
      </p:sp>
    </p:spTree>
    <p:extLst>
      <p:ext uri="{BB962C8B-B14F-4D97-AF65-F5344CB8AC3E}">
        <p14:creationId xmlns:p14="http://schemas.microsoft.com/office/powerpoint/2010/main" val="5138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1693579-3DE8-4D1B-B997-E18152C64136}" type="datetimeFigureOut">
              <a:rPr lang="zh-CN" altLang="en-US"/>
              <a:pPr>
                <a:defRPr/>
              </a:pPr>
              <a:t>2021/9/27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CE1692B-6F64-47ED-876B-BD9854B1242A}" type="slidenum">
              <a:rPr lang="zh-CN" altLang="en-US"/>
              <a:pPr>
                <a:defRPr/>
              </a:pPr>
              <a:t>‹#›</a:t>
            </a:fld>
            <a:endParaRPr lang="zh-CN" altLang="en-US"/>
          </a:p>
        </p:txBody>
      </p:sp>
    </p:spTree>
    <p:extLst>
      <p:ext uri="{BB962C8B-B14F-4D97-AF65-F5344CB8AC3E}">
        <p14:creationId xmlns:p14="http://schemas.microsoft.com/office/powerpoint/2010/main" val="51589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anose="020F0502020204030204" pitchFamily="34" charset="0"/>
              </a:defRPr>
            </a:lvl1pPr>
          </a:lstStyle>
          <a:p>
            <a:pPr>
              <a:defRPr/>
            </a:pPr>
            <a:fld id="{389C8D52-42B3-48E0-B463-5AAE465F9709}" type="datetimeFigureOut">
              <a:rPr lang="zh-CN" altLang="en-US"/>
              <a:pPr>
                <a:defRPr/>
              </a:pPr>
              <a:t>2021/9/27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07A2455E-F6F9-4053-BC8E-3C6F466B2B6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pPr eaLnBrk="1" hangingPunct="1"/>
            <a:r>
              <a:rPr kumimoji="0" lang="zh-CN" altLang="en-US" dirty="0">
                <a:latin typeface="华文中宋" panose="02010600040101010101" pitchFamily="2" charset="-122"/>
                <a:ea typeface="华文中宋" panose="02010600040101010101" pitchFamily="2" charset="-122"/>
              </a:rPr>
              <a:t>第</a:t>
            </a:r>
            <a:r>
              <a:rPr kumimoji="0" lang="en-US" altLang="zh-CN" dirty="0">
                <a:latin typeface="华文中宋" panose="02010600040101010101" pitchFamily="2" charset="-122"/>
                <a:ea typeface="华文中宋" panose="02010600040101010101" pitchFamily="2" charset="-122"/>
              </a:rPr>
              <a:t>3</a:t>
            </a:r>
            <a:r>
              <a:rPr kumimoji="0" lang="zh-CN" altLang="en-US" dirty="0">
                <a:latin typeface="华文中宋" panose="02010600040101010101" pitchFamily="2" charset="-122"/>
                <a:ea typeface="华文中宋" panose="02010600040101010101" pitchFamily="2" charset="-122"/>
              </a:rPr>
              <a:t>章 物理安全</a:t>
            </a:r>
          </a:p>
        </p:txBody>
      </p:sp>
      <p:sp>
        <p:nvSpPr>
          <p:cNvPr id="5123" name="副标题 2"/>
          <p:cNvSpPr>
            <a:spLocks noGrp="1"/>
          </p:cNvSpPr>
          <p:nvPr>
            <p:ph type="subTitle" idx="1"/>
          </p:nvPr>
        </p:nvSpPr>
        <p:spPr/>
        <p:txBody>
          <a:bodyPr/>
          <a:lstStyle/>
          <a:p>
            <a:pPr eaLnBrk="1" hangingPunct="1"/>
            <a:r>
              <a:rPr kumimoji="0" lang="zh-CN" altLang="en-US" dirty="0">
                <a:solidFill>
                  <a:schemeClr val="tx1"/>
                </a:solidFill>
                <a:latin typeface="楷体" panose="02010609060101010101" pitchFamily="49" charset="-122"/>
                <a:ea typeface="楷体" panose="02010609060101010101" pitchFamily="49" charset="-122"/>
              </a:rPr>
              <a:t>罗文坚</a:t>
            </a:r>
            <a:endParaRPr kumimoji="0" lang="en-US" altLang="zh-CN"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计算机机房的主要防火措施</a:t>
            </a:r>
          </a:p>
        </p:txBody>
      </p:sp>
      <p:sp>
        <p:nvSpPr>
          <p:cNvPr id="3" name="内容占位符 2"/>
          <p:cNvSpPr>
            <a:spLocks noGrp="1"/>
          </p:cNvSpPr>
          <p:nvPr>
            <p:ph idx="1"/>
          </p:nvPr>
        </p:nvSpPr>
        <p:spPr>
          <a:xfrm>
            <a:off x="107504" y="994664"/>
            <a:ext cx="8928992" cy="5674696"/>
          </a:xfrm>
        </p:spPr>
        <p:txBody>
          <a:bodyPr/>
          <a:lstStyle/>
          <a:p>
            <a:pPr marL="457200" indent="-457200" hangingPunct="1">
              <a:buFont typeface="+mj-lt"/>
              <a:buAutoNum type="arabicPeriod" startAt="3"/>
            </a:pPr>
            <a:r>
              <a:rPr lang="zh-CN" altLang="en-US" sz="2400" dirty="0">
                <a:solidFill>
                  <a:srgbClr val="0000FF"/>
                </a:solidFill>
              </a:rPr>
              <a:t>电缆竖井和管道竖井</a:t>
            </a:r>
            <a:r>
              <a:rPr lang="zh-CN" altLang="en-US" sz="2400" dirty="0"/>
              <a:t>在穿过楼板时，必须用耐火极限不低于</a:t>
            </a:r>
            <a:r>
              <a:rPr lang="en-US" altLang="zh-CN" sz="2400" dirty="0"/>
              <a:t>1h</a:t>
            </a:r>
            <a:r>
              <a:rPr lang="zh-CN" altLang="en-US" sz="2400" dirty="0"/>
              <a:t>的不燃烧体隔板分开。</a:t>
            </a:r>
            <a:r>
              <a:rPr lang="zh-CN" altLang="en-US" sz="2400" dirty="0">
                <a:solidFill>
                  <a:srgbClr val="0000FF"/>
                </a:solidFill>
              </a:rPr>
              <a:t>电缆管道</a:t>
            </a:r>
            <a:r>
              <a:rPr lang="zh-CN" altLang="en-US" sz="2400" dirty="0"/>
              <a:t>在穿过机房的墙壁处，也要设置耐火极限不低于</a:t>
            </a:r>
            <a:r>
              <a:rPr lang="en-US" altLang="zh-CN" sz="2400" dirty="0"/>
              <a:t>0.75h</a:t>
            </a:r>
            <a:r>
              <a:rPr lang="zh-CN" altLang="en-US" sz="2400" dirty="0"/>
              <a:t>的不燃烧体隔板，穿墙电缆应套金属管，缝隙应用不燃材料封堵。</a:t>
            </a:r>
            <a:endParaRPr lang="en-US" altLang="zh-CN" sz="2400" dirty="0"/>
          </a:p>
          <a:p>
            <a:pPr marL="457200" indent="-457200" hangingPunct="1">
              <a:spcBef>
                <a:spcPts val="1800"/>
              </a:spcBef>
              <a:buFont typeface="+mj-lt"/>
              <a:buAutoNum type="arabicPeriod" startAt="3"/>
            </a:pPr>
            <a:r>
              <a:rPr lang="zh-CN" altLang="en-US" sz="2400" dirty="0"/>
              <a:t>要建立</a:t>
            </a:r>
            <a:r>
              <a:rPr lang="zh-CN" altLang="en-US" sz="2400" dirty="0">
                <a:solidFill>
                  <a:srgbClr val="0000FF"/>
                </a:solidFill>
              </a:rPr>
              <a:t>不间断供电系统或自备供电系统</a:t>
            </a:r>
            <a:r>
              <a:rPr lang="zh-CN" altLang="en-US" sz="2400" dirty="0"/>
              <a:t>，并在靠近机房部位设置紧急断电装置。计算机系统的电源线上，不得接有负荷变化的空调系统、电动机等电气设备，并做好屏蔽接地。消防用电设备的配电线路明敷时应穿金属管，暗敷时应敷设在不燃结构内。电气设备的安装和检修、改线和临时用线等应符合电气防火的要求。</a:t>
            </a:r>
            <a:endParaRPr lang="en-US" altLang="zh-CN" sz="2400" dirty="0"/>
          </a:p>
          <a:p>
            <a:pPr marL="457200" indent="-457200" hangingPunct="1">
              <a:spcBef>
                <a:spcPts val="1800"/>
              </a:spcBef>
              <a:buFont typeface="+mj-lt"/>
              <a:buAutoNum type="arabicPeriod" startAt="3"/>
            </a:pPr>
            <a:r>
              <a:rPr lang="zh-CN" altLang="en-US" sz="2400" dirty="0"/>
              <a:t>机房外面应有良好的</a:t>
            </a:r>
            <a:r>
              <a:rPr lang="zh-CN" altLang="en-US" sz="2400" dirty="0">
                <a:solidFill>
                  <a:srgbClr val="0000FF"/>
                </a:solidFill>
              </a:rPr>
              <a:t>防雷设施</a:t>
            </a:r>
            <a:r>
              <a:rPr lang="zh-CN" altLang="en-US" sz="2400" dirty="0"/>
              <a:t>。设施、设备的接地电阻应符合国家规定的有关标准要求。机房内宜选用具有防火性能的抗静电地板。</a:t>
            </a:r>
          </a:p>
        </p:txBody>
      </p:sp>
    </p:spTree>
    <p:extLst>
      <p:ext uri="{BB962C8B-B14F-4D97-AF65-F5344CB8AC3E}">
        <p14:creationId xmlns:p14="http://schemas.microsoft.com/office/powerpoint/2010/main" val="317826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计算机机房的主要防火措施</a:t>
            </a:r>
          </a:p>
        </p:txBody>
      </p:sp>
      <p:sp>
        <p:nvSpPr>
          <p:cNvPr id="3" name="内容占位符 2"/>
          <p:cNvSpPr>
            <a:spLocks noGrp="1"/>
          </p:cNvSpPr>
          <p:nvPr>
            <p:ph idx="1"/>
          </p:nvPr>
        </p:nvSpPr>
        <p:spPr/>
        <p:txBody>
          <a:bodyPr/>
          <a:lstStyle/>
          <a:p>
            <a:pPr marL="457200" indent="-457200">
              <a:buFont typeface="+mj-lt"/>
              <a:buAutoNum type="arabicPeriod" startAt="6"/>
            </a:pPr>
            <a:r>
              <a:rPr lang="zh-CN" altLang="en-US" sz="2400" dirty="0"/>
              <a:t>可视情况设置</a:t>
            </a:r>
            <a:r>
              <a:rPr lang="zh-CN" altLang="en-US" sz="2400" dirty="0">
                <a:solidFill>
                  <a:srgbClr val="0000FF"/>
                </a:solidFill>
              </a:rPr>
              <a:t>火灾</a:t>
            </a:r>
            <a:r>
              <a:rPr lang="zh-CN" altLang="en-US" sz="2400" dirty="0"/>
              <a:t>自动报警、自动灭火系统，并尽量避开可能招致</a:t>
            </a:r>
            <a:r>
              <a:rPr lang="zh-CN" altLang="en-US" sz="2400" dirty="0">
                <a:solidFill>
                  <a:srgbClr val="0000FF"/>
                </a:solidFill>
              </a:rPr>
              <a:t>电磁干扰</a:t>
            </a:r>
            <a:r>
              <a:rPr lang="zh-CN" altLang="en-US" sz="2400" dirty="0"/>
              <a:t>的区域或设备，同时配套设置消防控制室。</a:t>
            </a:r>
            <a:endParaRPr lang="en-US" altLang="zh-CN" sz="2400" dirty="0"/>
          </a:p>
          <a:p>
            <a:pPr marL="457200" indent="-457200">
              <a:buFont typeface="+mj-lt"/>
              <a:buAutoNum type="arabicPeriod" startAt="6"/>
            </a:pPr>
            <a:endParaRPr lang="en-US" altLang="zh-CN" sz="2400" dirty="0"/>
          </a:p>
          <a:p>
            <a:pPr marL="457200" indent="-457200">
              <a:buFont typeface="+mj-lt"/>
              <a:buAutoNum type="arabicPeriod" startAt="6"/>
            </a:pPr>
            <a:r>
              <a:rPr lang="zh-CN" altLang="en-US" sz="2400" dirty="0"/>
              <a:t>计算机中心应严禁存放腐蚀性物品和易燃易爆物品。检修时必须先关闭设备电源，再进行作业，并尽量避免使用易燃溶剂。</a:t>
            </a:r>
            <a:endParaRPr lang="en-US" altLang="zh-CN" sz="2400" dirty="0"/>
          </a:p>
          <a:p>
            <a:pPr marL="457200" indent="-457200">
              <a:buFont typeface="+mj-lt"/>
              <a:buAutoNum type="arabicPeriod" startAt="6"/>
            </a:pPr>
            <a:endParaRPr lang="en-US" altLang="zh-CN" sz="2400" dirty="0"/>
          </a:p>
          <a:p>
            <a:pPr marL="457200" indent="-457200">
              <a:buFont typeface="+mj-lt"/>
              <a:buAutoNum type="arabicPeriod" startAt="6"/>
            </a:pPr>
            <a:r>
              <a:rPr lang="zh-CN" altLang="en-US" sz="2400" dirty="0"/>
              <a:t>所有工作场所应禁止吸烟和随意动火。工作人员应掌握必要的防火常识和灭火技能，值班人员每日要定时做好防火安全巡回检查，应配备轻便的气体灭火器。</a:t>
            </a:r>
          </a:p>
        </p:txBody>
      </p:sp>
    </p:spTree>
    <p:extLst>
      <p:ext uri="{BB962C8B-B14F-4D97-AF65-F5344CB8AC3E}">
        <p14:creationId xmlns:p14="http://schemas.microsoft.com/office/powerpoint/2010/main" val="172557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7950" y="65089"/>
            <a:ext cx="8928100" cy="843632"/>
          </a:xfrm>
        </p:spPr>
        <p:txBody>
          <a:bodyPr/>
          <a:lstStyle/>
          <a:p>
            <a:r>
              <a:rPr kumimoji="0" lang="zh-CN" altLang="en-US" dirty="0"/>
              <a:t>防静电</a:t>
            </a:r>
          </a:p>
        </p:txBody>
      </p:sp>
      <p:sp>
        <p:nvSpPr>
          <p:cNvPr id="10243" name="内容占位符 2"/>
          <p:cNvSpPr>
            <a:spLocks noGrp="1"/>
          </p:cNvSpPr>
          <p:nvPr>
            <p:ph idx="1"/>
          </p:nvPr>
        </p:nvSpPr>
        <p:spPr>
          <a:xfrm>
            <a:off x="179512" y="1052736"/>
            <a:ext cx="8784976" cy="5616624"/>
          </a:xfrm>
        </p:spPr>
        <p:txBody>
          <a:bodyPr/>
          <a:lstStyle/>
          <a:p>
            <a:pPr hangingPunct="1"/>
            <a:r>
              <a:rPr kumimoji="0" lang="zh-CN" altLang="en-US" sz="2800" dirty="0"/>
              <a:t>静电产生：接触</a:t>
            </a:r>
            <a:r>
              <a:rPr kumimoji="0" lang="en-US" altLang="zh-CN" sz="2800" dirty="0"/>
              <a:t> → </a:t>
            </a:r>
            <a:r>
              <a:rPr kumimoji="0" lang="zh-CN" altLang="en-US" sz="2800" dirty="0"/>
              <a:t>电荷</a:t>
            </a:r>
            <a:r>
              <a:rPr kumimoji="0" lang="en-US" altLang="zh-CN" sz="2800" dirty="0"/>
              <a:t> → </a:t>
            </a:r>
            <a:r>
              <a:rPr kumimoji="0" lang="zh-CN" altLang="en-US" sz="2800" dirty="0"/>
              <a:t>转移</a:t>
            </a:r>
            <a:r>
              <a:rPr kumimoji="0" lang="en-US" altLang="zh-CN" sz="2800" dirty="0"/>
              <a:t> → </a:t>
            </a:r>
            <a:r>
              <a:rPr kumimoji="0" lang="zh-CN" altLang="en-US" sz="2800" dirty="0"/>
              <a:t>偶电层形成</a:t>
            </a:r>
            <a:r>
              <a:rPr kumimoji="0" lang="en-US" altLang="zh-CN" sz="2800" dirty="0"/>
              <a:t> → </a:t>
            </a:r>
            <a:r>
              <a:rPr kumimoji="0" lang="zh-CN" altLang="en-US" sz="2800" dirty="0"/>
              <a:t>电荷分离。</a:t>
            </a:r>
            <a:endParaRPr kumimoji="0" lang="en-US" altLang="zh-CN" sz="2800" dirty="0"/>
          </a:p>
          <a:p>
            <a:pPr hangingPunct="1"/>
            <a:r>
              <a:rPr kumimoji="0" lang="zh-CN" altLang="en-US" sz="2400" dirty="0"/>
              <a:t>静电是一种电能，具有</a:t>
            </a:r>
            <a:r>
              <a:rPr kumimoji="0" lang="zh-CN" altLang="en-US" sz="2400" dirty="0">
                <a:solidFill>
                  <a:srgbClr val="FF0000"/>
                </a:solidFill>
              </a:rPr>
              <a:t>高电位</a:t>
            </a:r>
            <a:r>
              <a:rPr kumimoji="0" lang="zh-CN" altLang="en-US" sz="2400" dirty="0"/>
              <a:t>、</a:t>
            </a:r>
            <a:r>
              <a:rPr kumimoji="0" lang="zh-CN" altLang="en-US" sz="2400" dirty="0">
                <a:solidFill>
                  <a:srgbClr val="FF0000"/>
                </a:solidFill>
              </a:rPr>
              <a:t>低电量</a:t>
            </a:r>
            <a:r>
              <a:rPr kumimoji="0" lang="zh-CN" altLang="en-US" sz="2400" dirty="0"/>
              <a:t>、</a:t>
            </a:r>
            <a:r>
              <a:rPr kumimoji="0" lang="zh-CN" altLang="en-US" sz="2400" dirty="0">
                <a:solidFill>
                  <a:srgbClr val="FF0000"/>
                </a:solidFill>
              </a:rPr>
              <a:t>小电流</a:t>
            </a:r>
            <a:r>
              <a:rPr kumimoji="0" lang="zh-CN" altLang="en-US" sz="2400" dirty="0"/>
              <a:t>和</a:t>
            </a:r>
            <a:r>
              <a:rPr kumimoji="0" lang="zh-CN" altLang="en-US" sz="2400" dirty="0">
                <a:solidFill>
                  <a:srgbClr val="FF0000"/>
                </a:solidFill>
              </a:rPr>
              <a:t>作用时间短</a:t>
            </a:r>
            <a:r>
              <a:rPr kumimoji="0" lang="zh-CN" altLang="en-US" sz="2400" dirty="0"/>
              <a:t>的特点。</a:t>
            </a:r>
            <a:endParaRPr kumimoji="0" lang="en-US" altLang="zh-CN" sz="2400" dirty="0"/>
          </a:p>
          <a:p>
            <a:pPr lvl="1" hangingPunct="1"/>
            <a:r>
              <a:rPr kumimoji="0" lang="zh-CN" altLang="en-US" dirty="0"/>
              <a:t>设备或人体上的静电最高可达数万伏甚至数十万伏；在正常操作下，常达数百至数千伏。</a:t>
            </a:r>
            <a:endParaRPr kumimoji="0" lang="en-US" altLang="zh-CN" dirty="0"/>
          </a:p>
          <a:p>
            <a:pPr hangingPunct="1"/>
            <a:r>
              <a:rPr kumimoji="0" lang="zh-CN" altLang="en-US" sz="2400" dirty="0"/>
              <a:t>静电放电火花造成火灾，还能</a:t>
            </a:r>
            <a:r>
              <a:rPr kumimoji="0" lang="zh-CN" altLang="en-US" sz="2400" dirty="0">
                <a:solidFill>
                  <a:srgbClr val="FF0000"/>
                </a:solidFill>
              </a:rPr>
              <a:t>使大规模集成电损坏</a:t>
            </a:r>
            <a:r>
              <a:rPr kumimoji="0" lang="zh-CN" altLang="en-US" sz="2400" dirty="0"/>
              <a:t>，这种损坏可能是不知不觉造成的。</a:t>
            </a:r>
            <a:endParaRPr kumimoji="0" lang="en-US" altLang="zh-CN" sz="2400" dirty="0"/>
          </a:p>
          <a:p>
            <a:pPr hangingPunct="1"/>
            <a:endParaRPr kumimoji="0" lang="en-US" altLang="zh-CN" sz="2400" dirty="0"/>
          </a:p>
          <a:p>
            <a:pPr hangingPunct="1"/>
            <a:r>
              <a:rPr kumimoji="0" lang="zh-CN" altLang="en-US" sz="2400" dirty="0"/>
              <a:t>静电防范：</a:t>
            </a:r>
            <a:endParaRPr kumimoji="0" lang="en-US" altLang="zh-CN" sz="2400" dirty="0"/>
          </a:p>
          <a:p>
            <a:pPr lvl="1" hangingPunct="1"/>
            <a:r>
              <a:rPr kumimoji="0" lang="zh-CN" altLang="en-US" dirty="0"/>
              <a:t>静电的</a:t>
            </a:r>
            <a:r>
              <a:rPr kumimoji="0" lang="zh-CN" altLang="en-US" dirty="0">
                <a:solidFill>
                  <a:srgbClr val="FF0000"/>
                </a:solidFill>
              </a:rPr>
              <a:t>泄漏和耗散</a:t>
            </a:r>
            <a:r>
              <a:rPr kumimoji="0" lang="zh-CN" altLang="en-US" dirty="0"/>
              <a:t>、</a:t>
            </a:r>
            <a:r>
              <a:rPr kumimoji="0" lang="zh-CN" altLang="en-US" dirty="0">
                <a:solidFill>
                  <a:srgbClr val="FF0000"/>
                </a:solidFill>
              </a:rPr>
              <a:t>静电中和</a:t>
            </a:r>
            <a:r>
              <a:rPr kumimoji="0" lang="zh-CN" altLang="en-US" dirty="0"/>
              <a:t>、静电</a:t>
            </a:r>
            <a:r>
              <a:rPr kumimoji="0" lang="zh-CN" altLang="en-US" dirty="0">
                <a:solidFill>
                  <a:srgbClr val="FF0000"/>
                </a:solidFill>
              </a:rPr>
              <a:t>屏蔽与接地</a:t>
            </a:r>
            <a:r>
              <a:rPr kumimoji="0" lang="zh-CN" altLang="en-US" dirty="0"/>
              <a:t>、</a:t>
            </a:r>
            <a:r>
              <a:rPr kumimoji="0" lang="zh-CN" altLang="en-US" dirty="0">
                <a:solidFill>
                  <a:srgbClr val="FF0000"/>
                </a:solidFill>
              </a:rPr>
              <a:t>增湿</a:t>
            </a:r>
            <a:r>
              <a:rPr kumimoji="0" lang="zh-CN" altLang="en-US" dirty="0"/>
              <a:t>等。</a:t>
            </a:r>
            <a:endParaRPr kumimoji="0" lang="en-US" altLang="zh-CN" dirty="0"/>
          </a:p>
          <a:p>
            <a:pPr lvl="1" hangingPunct="1"/>
            <a:r>
              <a:rPr kumimoji="0" lang="zh-CN" altLang="en-US" dirty="0"/>
              <a:t>防范静电的基本原则是“</a:t>
            </a:r>
            <a:r>
              <a:rPr kumimoji="0" lang="zh-CN" altLang="en-US" dirty="0">
                <a:solidFill>
                  <a:srgbClr val="FF0000"/>
                </a:solidFill>
              </a:rPr>
              <a:t>抑制或减少静电荷的产生，严格控制静电源</a:t>
            </a:r>
            <a:r>
              <a:rPr kumimoji="0" lang="zh-CN" altLang="en-US" dirty="0"/>
              <a:t>”。</a:t>
            </a:r>
            <a:endParaRPr kumimoji="0" lang="zh-CN" altLang="zh-CN" dirty="0"/>
          </a:p>
          <a:p>
            <a:pPr hangingPunct="1"/>
            <a:endParaRPr kumimoji="0"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anim calcmode="lin" valueType="num">
                                      <p:cBhvr additive="base">
                                        <p:cTn id="25"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 calcmode="lin" valueType="num">
                                      <p:cBhvr additive="base">
                                        <p:cTn id="29"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anim calcmode="lin" valueType="num">
                                      <p:cBhvr additive="base">
                                        <p:cTn id="33"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计算机机房的静电防范措施</a:t>
            </a:r>
          </a:p>
        </p:txBody>
      </p:sp>
      <p:sp>
        <p:nvSpPr>
          <p:cNvPr id="3" name="内容占位符 2"/>
          <p:cNvSpPr>
            <a:spLocks noGrp="1"/>
          </p:cNvSpPr>
          <p:nvPr>
            <p:ph idx="1"/>
          </p:nvPr>
        </p:nvSpPr>
        <p:spPr>
          <a:xfrm>
            <a:off x="155236" y="1039288"/>
            <a:ext cx="8801160" cy="5630072"/>
          </a:xfrm>
        </p:spPr>
        <p:txBody>
          <a:bodyPr/>
          <a:lstStyle/>
          <a:p>
            <a:pPr marL="457200" indent="-457200" algn="just" hangingPunct="1">
              <a:buFont typeface="+mj-lt"/>
              <a:buAutoNum type="arabicPeriod"/>
            </a:pPr>
            <a:r>
              <a:rPr lang="zh-CN" altLang="en-US" sz="2400" dirty="0">
                <a:solidFill>
                  <a:srgbClr val="0000FF"/>
                </a:solidFill>
              </a:rPr>
              <a:t>温度、湿度要求：</a:t>
            </a:r>
            <a:r>
              <a:rPr lang="zh-CN" altLang="en-US" sz="2400" dirty="0"/>
              <a:t>温度</a:t>
            </a:r>
            <a:r>
              <a:rPr lang="en-US" altLang="zh-CN" sz="2400" dirty="0"/>
              <a:t>18~28</a:t>
            </a:r>
            <a:r>
              <a:rPr lang="zh-CN" altLang="en-US" sz="2400" dirty="0"/>
              <a:t>度，湿度</a:t>
            </a:r>
            <a:r>
              <a:rPr lang="en-US" altLang="zh-CN" sz="2400" dirty="0"/>
              <a:t>40%~65%</a:t>
            </a:r>
            <a:r>
              <a:rPr lang="zh-CN" altLang="en-US" sz="2400" dirty="0"/>
              <a:t>。</a:t>
            </a:r>
          </a:p>
          <a:p>
            <a:pPr marL="457200" indent="-457200" algn="just" hangingPunct="1">
              <a:buFont typeface="+mj-lt"/>
              <a:buAutoNum type="arabicPeriod"/>
            </a:pPr>
            <a:endParaRPr lang="en-US" altLang="zh-CN" sz="2400" dirty="0"/>
          </a:p>
          <a:p>
            <a:pPr marL="457200" indent="-457200" algn="just" hangingPunct="1">
              <a:buFont typeface="+mj-lt"/>
              <a:buAutoNum type="arabicPeriod"/>
            </a:pPr>
            <a:r>
              <a:rPr lang="zh-CN" altLang="en-US" sz="2400" dirty="0">
                <a:solidFill>
                  <a:srgbClr val="0000FF"/>
                </a:solidFill>
              </a:rPr>
              <a:t>空气含尘要求：</a:t>
            </a:r>
            <a:r>
              <a:rPr lang="zh-CN" altLang="en-US" sz="2400" dirty="0"/>
              <a:t>每升直径大于</a:t>
            </a:r>
            <a:r>
              <a:rPr lang="en-US" altLang="zh-CN" sz="2400" dirty="0"/>
              <a:t>0.5</a:t>
            </a:r>
            <a:r>
              <a:rPr lang="en-US" altLang="zh-CN" sz="2400" dirty="0">
                <a:sym typeface="Symbol" panose="05050102010706020507" pitchFamily="18" charset="2"/>
              </a:rPr>
              <a:t></a:t>
            </a:r>
            <a:r>
              <a:rPr lang="en-US" altLang="zh-CN" sz="2400" dirty="0"/>
              <a:t>m</a:t>
            </a:r>
            <a:r>
              <a:rPr lang="zh-CN" altLang="en-US" sz="2400" dirty="0"/>
              <a:t>的含尘浓度粒应小于</a:t>
            </a:r>
            <a:r>
              <a:rPr lang="en-US" altLang="zh-CN" sz="2400" dirty="0"/>
              <a:t>3500</a:t>
            </a:r>
            <a:r>
              <a:rPr lang="zh-CN" altLang="en-US" sz="2400" dirty="0"/>
              <a:t>个，每升直径大于</a:t>
            </a:r>
            <a:r>
              <a:rPr lang="en-US" altLang="zh-CN" sz="2400" dirty="0"/>
              <a:t>5</a:t>
            </a:r>
            <a:r>
              <a:rPr lang="en-US" altLang="zh-CN" sz="2400" dirty="0">
                <a:sym typeface="Symbol" panose="05050102010706020507" pitchFamily="18" charset="2"/>
              </a:rPr>
              <a:t></a:t>
            </a:r>
            <a:r>
              <a:rPr lang="en-US" altLang="zh-CN" sz="2400" dirty="0"/>
              <a:t>m</a:t>
            </a:r>
            <a:r>
              <a:rPr lang="zh-CN" altLang="en-US" sz="2400" dirty="0"/>
              <a:t>的含尘浓度粒应小于</a:t>
            </a:r>
            <a:r>
              <a:rPr lang="en-US" altLang="zh-CN" sz="2400" dirty="0"/>
              <a:t>30</a:t>
            </a:r>
            <a:r>
              <a:rPr lang="zh-CN" altLang="en-US" sz="2400" dirty="0"/>
              <a:t>个。含尘粒子为非导电、非导磁性和非腐蚀性的。</a:t>
            </a:r>
          </a:p>
          <a:p>
            <a:pPr marL="457200" indent="-457200" algn="just" hangingPunct="1">
              <a:buFont typeface="+mj-lt"/>
              <a:buAutoNum type="arabicPeriod"/>
            </a:pPr>
            <a:endParaRPr lang="en-US" altLang="zh-CN" sz="2400" dirty="0"/>
          </a:p>
          <a:p>
            <a:pPr marL="457200" indent="-457200" algn="just" hangingPunct="1">
              <a:buFont typeface="+mj-lt"/>
              <a:buAutoNum type="arabicPeriod"/>
            </a:pPr>
            <a:r>
              <a:rPr lang="zh-CN" altLang="en-US" sz="2400" dirty="0">
                <a:solidFill>
                  <a:srgbClr val="0000FF"/>
                </a:solidFill>
              </a:rPr>
              <a:t>地面要求：</a:t>
            </a:r>
            <a:r>
              <a:rPr lang="zh-CN" altLang="en-US" sz="2400" dirty="0"/>
              <a:t>当采用地板下布线方式时，可铺设防静电活动地板；当采用架空布线方式时，应采用静电耗散材料作为铺垫材料。</a:t>
            </a:r>
            <a:endParaRPr lang="en-US" altLang="zh-CN" sz="2400" dirty="0"/>
          </a:p>
          <a:p>
            <a:pPr marL="457200" indent="-457200" algn="just" hangingPunct="1">
              <a:buFont typeface="+mj-lt"/>
              <a:buAutoNum type="arabicPeriod"/>
            </a:pPr>
            <a:endParaRPr lang="zh-CN" altLang="en-US" sz="2400" dirty="0"/>
          </a:p>
          <a:p>
            <a:pPr marL="457200" indent="-457200" algn="just" hangingPunct="1">
              <a:buFont typeface="+mj-lt"/>
              <a:buAutoNum type="arabicPeriod"/>
            </a:pPr>
            <a:r>
              <a:rPr lang="zh-CN" altLang="en-US" sz="2400" dirty="0">
                <a:solidFill>
                  <a:srgbClr val="0000FF"/>
                </a:solidFill>
              </a:rPr>
              <a:t>墙壁、顶棚、工作台和座椅的要求：</a:t>
            </a:r>
            <a:r>
              <a:rPr lang="zh-CN" altLang="en-US" sz="2400" dirty="0"/>
              <a:t>墙壁和顶棚表明应光滑平整，减少积尘，避免炫光。允许采用具有防静电性能的墙纸及防静电涂料。可选用铝合金箔材做表面装饰材料。工作台、椅、终端台应是防静电的。</a:t>
            </a:r>
          </a:p>
        </p:txBody>
      </p:sp>
    </p:spTree>
    <p:extLst>
      <p:ext uri="{BB962C8B-B14F-4D97-AF65-F5344CB8AC3E}">
        <p14:creationId xmlns:p14="http://schemas.microsoft.com/office/powerpoint/2010/main" val="43322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计算机机房的静电防范措施</a:t>
            </a:r>
          </a:p>
        </p:txBody>
      </p:sp>
      <p:sp>
        <p:nvSpPr>
          <p:cNvPr id="3" name="内容占位符 2"/>
          <p:cNvSpPr>
            <a:spLocks noGrp="1"/>
          </p:cNvSpPr>
          <p:nvPr>
            <p:ph idx="1"/>
          </p:nvPr>
        </p:nvSpPr>
        <p:spPr>
          <a:xfrm>
            <a:off x="155236" y="1039288"/>
            <a:ext cx="8784976" cy="5486056"/>
          </a:xfrm>
        </p:spPr>
        <p:txBody>
          <a:bodyPr/>
          <a:lstStyle/>
          <a:p>
            <a:pPr marL="457200" indent="-457200" hangingPunct="1">
              <a:buFont typeface="+mj-lt"/>
              <a:buAutoNum type="arabicPeriod" startAt="5"/>
            </a:pPr>
            <a:r>
              <a:rPr lang="zh-CN" altLang="en-US" sz="2400" dirty="0">
                <a:solidFill>
                  <a:srgbClr val="0000FF"/>
                </a:solidFill>
              </a:rPr>
              <a:t>静电保护接地要求：</a:t>
            </a:r>
            <a:r>
              <a:rPr lang="zh-CN" altLang="en-US" sz="2400" dirty="0"/>
              <a:t>静电保护接地电阻应不大于</a:t>
            </a:r>
            <a:r>
              <a:rPr lang="en-US" altLang="zh-CN" sz="2400" dirty="0"/>
              <a:t>10</a:t>
            </a:r>
            <a:r>
              <a:rPr lang="zh-CN" altLang="en-US" sz="2400" dirty="0"/>
              <a:t>欧姆，防静电活动地板金属支架、墙壁、顶棚的金属层都应接静电地，整个通信机房形成一个屏蔽罩。通信设备的静电地、终端操作台地线应分别接到总地线母体汇流排上。</a:t>
            </a:r>
          </a:p>
          <a:p>
            <a:pPr marL="457200" indent="-457200" hangingPunct="1">
              <a:buFont typeface="+mj-lt"/>
              <a:buAutoNum type="arabicPeriod" startAt="5"/>
            </a:pPr>
            <a:endParaRPr lang="en-US" altLang="zh-CN" sz="2400" dirty="0"/>
          </a:p>
          <a:p>
            <a:pPr marL="457200" indent="-457200" hangingPunct="1">
              <a:buFont typeface="+mj-lt"/>
              <a:buAutoNum type="arabicPeriod" startAt="5"/>
            </a:pPr>
            <a:r>
              <a:rPr lang="zh-CN" altLang="en-US" sz="2400" dirty="0">
                <a:solidFill>
                  <a:srgbClr val="0000FF"/>
                </a:solidFill>
              </a:rPr>
              <a:t>人员和操作要求：</a:t>
            </a:r>
            <a:r>
              <a:rPr lang="zh-CN" altLang="en-US" sz="2400" dirty="0"/>
              <a:t>操作者必须进行静电防护培训后才能操作。</a:t>
            </a:r>
          </a:p>
          <a:p>
            <a:pPr marL="457200" indent="-457200" hangingPunct="1">
              <a:buFont typeface="+mj-lt"/>
              <a:buAutoNum type="arabicPeriod" startAt="5"/>
            </a:pPr>
            <a:endParaRPr lang="en-US" altLang="zh-CN" sz="2400" dirty="0"/>
          </a:p>
          <a:p>
            <a:pPr marL="457200" indent="-457200" hangingPunct="1">
              <a:buFont typeface="+mj-lt"/>
              <a:buAutoNum type="arabicPeriod" startAt="5"/>
            </a:pPr>
            <a:r>
              <a:rPr lang="zh-CN" altLang="en-US" sz="2400" dirty="0">
                <a:solidFill>
                  <a:srgbClr val="0000FF"/>
                </a:solidFill>
              </a:rPr>
              <a:t>其它防静电措施：</a:t>
            </a:r>
            <a:r>
              <a:rPr lang="zh-CN" altLang="en-US" sz="2400" dirty="0"/>
              <a:t>必要时装设离子静电消除器，以消除绝缘材料上的静电和降低机房内的静电电压。机房内的空气过于干燥时，应使用加湿器或其他办法用以满足机房对湿度的要求。</a:t>
            </a:r>
          </a:p>
          <a:p>
            <a:pPr marL="457200" indent="-457200" hangingPunct="1">
              <a:buFont typeface="+mj-lt"/>
              <a:buAutoNum type="arabicPeriod" startAt="5"/>
            </a:pPr>
            <a:endParaRPr lang="en-US" altLang="zh-CN" sz="2400" dirty="0"/>
          </a:p>
          <a:p>
            <a:pPr marL="457200" indent="-457200" hangingPunct="1">
              <a:buFont typeface="+mj-lt"/>
              <a:buAutoNum type="arabicPeriod" startAt="5"/>
            </a:pPr>
            <a:r>
              <a:rPr lang="zh-CN" altLang="en-US" sz="2400" dirty="0">
                <a:solidFill>
                  <a:srgbClr val="0000FF"/>
                </a:solidFill>
              </a:rPr>
              <a:t>设施维护：</a:t>
            </a:r>
            <a:r>
              <a:rPr lang="zh-CN" altLang="en-US" sz="2400" dirty="0"/>
              <a:t>定期（如一周）对防静电设施进行维护和检验。</a:t>
            </a:r>
          </a:p>
        </p:txBody>
      </p:sp>
    </p:spTree>
    <p:extLst>
      <p:ext uri="{BB962C8B-B14F-4D97-AF65-F5344CB8AC3E}">
        <p14:creationId xmlns:p14="http://schemas.microsoft.com/office/powerpoint/2010/main" val="38135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79512" y="53521"/>
            <a:ext cx="8784976" cy="876970"/>
          </a:xfrm>
        </p:spPr>
        <p:txBody>
          <a:bodyPr/>
          <a:lstStyle/>
          <a:p>
            <a:r>
              <a:rPr kumimoji="0" lang="zh-CN" altLang="en-US" b="1" dirty="0"/>
              <a:t>防雷击</a:t>
            </a:r>
            <a:endParaRPr kumimoji="0" lang="zh-CN" altLang="en-US" dirty="0"/>
          </a:p>
        </p:txBody>
      </p:sp>
      <p:sp>
        <p:nvSpPr>
          <p:cNvPr id="11267" name="内容占位符 2"/>
          <p:cNvSpPr>
            <a:spLocks noGrp="1"/>
          </p:cNvSpPr>
          <p:nvPr>
            <p:ph idx="1"/>
          </p:nvPr>
        </p:nvSpPr>
        <p:spPr>
          <a:xfrm>
            <a:off x="172255" y="1052736"/>
            <a:ext cx="8785101" cy="5732463"/>
          </a:xfrm>
        </p:spPr>
        <p:txBody>
          <a:bodyPr/>
          <a:lstStyle/>
          <a:p>
            <a:r>
              <a:rPr kumimoji="0" lang="zh-CN" altLang="en-US" sz="2400" dirty="0"/>
              <a:t>雷电防范的主要措施是：</a:t>
            </a:r>
            <a:endParaRPr kumimoji="0" lang="en-US" altLang="zh-CN" sz="2400" dirty="0"/>
          </a:p>
          <a:p>
            <a:pPr lvl="1"/>
            <a:r>
              <a:rPr kumimoji="0" lang="zh-CN" altLang="en-US" dirty="0"/>
              <a:t>根据电气及微电子设备的</a:t>
            </a:r>
            <a:r>
              <a:rPr kumimoji="0" lang="zh-CN" altLang="en-US" dirty="0">
                <a:solidFill>
                  <a:srgbClr val="FF0000"/>
                </a:solidFill>
              </a:rPr>
              <a:t>不同功能</a:t>
            </a:r>
            <a:r>
              <a:rPr kumimoji="0" lang="zh-CN" altLang="en-US" dirty="0"/>
              <a:t>及</a:t>
            </a:r>
            <a:r>
              <a:rPr kumimoji="0" lang="zh-CN" altLang="en-US" dirty="0">
                <a:solidFill>
                  <a:srgbClr val="FF0000"/>
                </a:solidFill>
              </a:rPr>
              <a:t>不同受保护程序</a:t>
            </a:r>
            <a:r>
              <a:rPr kumimoji="0" lang="zh-CN" altLang="en-US" dirty="0"/>
              <a:t>和</a:t>
            </a:r>
            <a:r>
              <a:rPr kumimoji="0" lang="zh-CN" altLang="en-US" dirty="0">
                <a:solidFill>
                  <a:srgbClr val="FF0000"/>
                </a:solidFill>
              </a:rPr>
              <a:t>所属保护层</a:t>
            </a:r>
            <a:r>
              <a:rPr kumimoji="0" lang="zh-CN" altLang="en-US" dirty="0"/>
              <a:t>来确定防护要点，做</a:t>
            </a:r>
            <a:r>
              <a:rPr kumimoji="0" lang="zh-CN" altLang="en-US" dirty="0">
                <a:solidFill>
                  <a:srgbClr val="FF0000"/>
                </a:solidFill>
              </a:rPr>
              <a:t>分类保护</a:t>
            </a:r>
            <a:r>
              <a:rPr kumimoji="0" lang="zh-CN" altLang="en-US" dirty="0"/>
              <a:t>。</a:t>
            </a:r>
            <a:endParaRPr kumimoji="0" lang="en-US" altLang="zh-CN" dirty="0"/>
          </a:p>
          <a:p>
            <a:endParaRPr kumimoji="0" lang="en-US" altLang="zh-CN" sz="2400" dirty="0"/>
          </a:p>
          <a:p>
            <a:r>
              <a:rPr kumimoji="0" lang="zh-CN" altLang="en-US" sz="2400" dirty="0"/>
              <a:t>常见的防范措施主要包括：</a:t>
            </a:r>
            <a:endParaRPr kumimoji="0" lang="zh-CN" altLang="zh-CN" sz="2400" dirty="0">
              <a:solidFill>
                <a:srgbClr val="0000FF"/>
              </a:solidFill>
            </a:endParaRPr>
          </a:p>
          <a:p>
            <a:pPr lvl="1"/>
            <a:r>
              <a:rPr kumimoji="0" lang="zh-CN" altLang="en-US" dirty="0">
                <a:solidFill>
                  <a:srgbClr val="0000FF"/>
                </a:solidFill>
              </a:rPr>
              <a:t>接闪：</a:t>
            </a:r>
            <a:r>
              <a:rPr kumimoji="0" lang="zh-CN" altLang="en-US" dirty="0"/>
              <a:t>让闪电能量按照人们设计的通道泄放到大地中去。接闪装置包括避雷针、避雷线和避雷带等。</a:t>
            </a:r>
            <a:endParaRPr kumimoji="0" lang="zh-CN" altLang="zh-CN" dirty="0"/>
          </a:p>
          <a:p>
            <a:pPr lvl="1"/>
            <a:r>
              <a:rPr kumimoji="0" lang="zh-CN" altLang="en-US" dirty="0">
                <a:solidFill>
                  <a:srgbClr val="0000FF"/>
                </a:solidFill>
              </a:rPr>
              <a:t>接地：</a:t>
            </a:r>
            <a:r>
              <a:rPr kumimoji="0" lang="zh-CN" altLang="en-US" dirty="0"/>
              <a:t>让已经纳入防雷系统的闪电能量泄放入大地。</a:t>
            </a:r>
            <a:endParaRPr kumimoji="0" lang="zh-CN" altLang="zh-CN" dirty="0"/>
          </a:p>
          <a:p>
            <a:pPr lvl="1"/>
            <a:r>
              <a:rPr kumimoji="0" lang="zh-CN" altLang="en-US" dirty="0">
                <a:solidFill>
                  <a:srgbClr val="0000FF"/>
                </a:solidFill>
              </a:rPr>
              <a:t>分流：</a:t>
            </a:r>
            <a:r>
              <a:rPr kumimoji="0" lang="zh-CN" altLang="en-US" dirty="0"/>
              <a:t>一切从室外来的导线与接地线之间并联一种适当的避雷器，当直接雷或感应雷在线路上产生的过电压波沿着导线进入室内或设备时，避雷器的电阻突然降到低值，近于短路状态，将闪电电流分流入地。</a:t>
            </a:r>
            <a:endParaRPr kumimoji="0" lang="zh-CN" altLang="zh-CN" dirty="0"/>
          </a:p>
          <a:p>
            <a:pPr lvl="1"/>
            <a:r>
              <a:rPr kumimoji="0" lang="zh-CN" altLang="en-US" dirty="0">
                <a:solidFill>
                  <a:srgbClr val="0000FF"/>
                </a:solidFill>
              </a:rPr>
              <a:t>屏蔽：</a:t>
            </a:r>
            <a:r>
              <a:rPr kumimoji="0" lang="zh-CN" altLang="en-US" dirty="0"/>
              <a:t>用金属网、箔、壳、管等导体把需要保护的对象包围起来，阻隔闪电的脉冲电磁场从空间入侵的通道。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 calcmode="lin" valueType="num">
                                      <p:cBhvr additive="base">
                                        <p:cTn id="7"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 calcmode="lin" valueType="num">
                                      <p:cBhvr additive="base">
                                        <p:cTn id="13"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anim calcmode="lin" valueType="num">
                                      <p:cBhvr additive="base">
                                        <p:cTn id="19"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 calcmode="lin" valueType="num">
                                      <p:cBhvr additive="base">
                                        <p:cTn id="25"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7" end="7"/>
                                            </p:txEl>
                                          </p:spTgt>
                                        </p:tgtEl>
                                        <p:attrNameLst>
                                          <p:attrName>style.visibility</p:attrName>
                                        </p:attrNameLst>
                                      </p:cBhvr>
                                      <p:to>
                                        <p:strVal val="visible"/>
                                      </p:to>
                                    </p:set>
                                    <p:anim calcmode="lin" valueType="num">
                                      <p:cBhvr additive="base">
                                        <p:cTn id="31"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950" y="65089"/>
            <a:ext cx="8928100" cy="843632"/>
          </a:xfrm>
        </p:spPr>
        <p:txBody>
          <a:bodyPr/>
          <a:lstStyle/>
          <a:p>
            <a:pPr eaLnBrk="1" hangingPunct="1"/>
            <a:r>
              <a:rPr kumimoji="0" lang="zh-CN" altLang="en-US" dirty="0"/>
              <a:t>主要内容</a:t>
            </a:r>
          </a:p>
        </p:txBody>
      </p:sp>
      <p:sp>
        <p:nvSpPr>
          <p:cNvPr id="6147" name="内容占位符 2"/>
          <p:cNvSpPr>
            <a:spLocks noGrp="1"/>
          </p:cNvSpPr>
          <p:nvPr>
            <p:ph idx="1"/>
          </p:nvPr>
        </p:nvSpPr>
        <p:spPr>
          <a:xfrm>
            <a:off x="179512" y="1052737"/>
            <a:ext cx="8784976" cy="5256583"/>
          </a:xfrm>
        </p:spPr>
        <p:txBody>
          <a:bodyPr/>
          <a:lstStyle/>
          <a:p>
            <a:pPr>
              <a:buFont typeface="Arial" panose="020B0604020202020204" pitchFamily="34" charset="0"/>
              <a:buNone/>
            </a:pPr>
            <a:r>
              <a:rPr kumimoji="0" lang="en-US" altLang="zh-CN" dirty="0"/>
              <a:t>3.1 </a:t>
            </a:r>
            <a:r>
              <a:rPr kumimoji="0" lang="en-US" altLang="zh-CN" dirty="0" err="1"/>
              <a:t>概述</a:t>
            </a:r>
            <a:endParaRPr kumimoji="0" lang="zh-CN" altLang="zh-CN" dirty="0"/>
          </a:p>
          <a:p>
            <a:pPr>
              <a:buFont typeface="Arial" panose="020B0604020202020204" pitchFamily="34" charset="0"/>
              <a:buNone/>
            </a:pPr>
            <a:r>
              <a:rPr kumimoji="0" lang="en-US" altLang="zh-CN" dirty="0"/>
              <a:t>3.2 </a:t>
            </a:r>
            <a:r>
              <a:rPr kumimoji="0" lang="en-US" altLang="zh-CN" dirty="0" err="1"/>
              <a:t>设备安全防护</a:t>
            </a:r>
            <a:r>
              <a:rPr kumimoji="0" lang="en-US" altLang="zh-CN" dirty="0"/>
              <a:t>	</a:t>
            </a:r>
            <a:endParaRPr kumimoji="0" lang="zh-CN" altLang="zh-CN" dirty="0"/>
          </a:p>
          <a:p>
            <a:pPr>
              <a:buFont typeface="Arial" panose="020B0604020202020204" pitchFamily="34" charset="0"/>
              <a:buNone/>
            </a:pPr>
            <a:r>
              <a:rPr kumimoji="0" lang="en-US" altLang="zh-CN" dirty="0">
                <a:solidFill>
                  <a:srgbClr val="C00000"/>
                </a:solidFill>
              </a:rPr>
              <a:t>3.3 </a:t>
            </a:r>
            <a:r>
              <a:rPr kumimoji="0" lang="en-US" altLang="zh-CN" dirty="0" err="1">
                <a:solidFill>
                  <a:srgbClr val="C00000"/>
                </a:solidFill>
              </a:rPr>
              <a:t>防信息泄露</a:t>
            </a:r>
            <a:endParaRPr kumimoji="0" lang="zh-CN" altLang="zh-CN" dirty="0">
              <a:solidFill>
                <a:srgbClr val="C00000"/>
              </a:solidFill>
            </a:endParaRPr>
          </a:p>
          <a:p>
            <a:pPr>
              <a:buFont typeface="Arial" panose="020B0604020202020204" pitchFamily="34" charset="0"/>
              <a:buNone/>
            </a:pPr>
            <a:r>
              <a:rPr kumimoji="0" lang="en-US" altLang="zh-CN" dirty="0"/>
              <a:t>3.4 </a:t>
            </a:r>
            <a:r>
              <a:rPr kumimoji="0" lang="en-US" altLang="zh-CN" dirty="0" err="1"/>
              <a:t>物理隔离</a:t>
            </a:r>
            <a:r>
              <a:rPr kumimoji="0" lang="en-US" altLang="zh-CN" dirty="0"/>
              <a:t>	</a:t>
            </a:r>
            <a:endParaRPr kumimoji="0" lang="zh-CN" altLang="zh-CN" dirty="0"/>
          </a:p>
          <a:p>
            <a:pPr>
              <a:buFont typeface="Arial" panose="020B0604020202020204" pitchFamily="34" charset="0"/>
              <a:buNone/>
            </a:pPr>
            <a:r>
              <a:rPr kumimoji="0" lang="en-US" altLang="zh-CN" dirty="0"/>
              <a:t>3.5 </a:t>
            </a:r>
            <a:r>
              <a:rPr kumimoji="0" lang="en-US" altLang="zh-CN" dirty="0" err="1"/>
              <a:t>容错与容灾</a:t>
            </a:r>
            <a:endParaRPr kumimoji="0" lang="zh-CN" altLang="zh-CN" dirty="0"/>
          </a:p>
        </p:txBody>
      </p:sp>
    </p:spTree>
    <p:extLst>
      <p:ext uri="{BB962C8B-B14F-4D97-AF65-F5344CB8AC3E}">
        <p14:creationId xmlns:p14="http://schemas.microsoft.com/office/powerpoint/2010/main" val="412590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电磁泄露</a:t>
            </a:r>
          </a:p>
        </p:txBody>
      </p:sp>
      <p:sp>
        <p:nvSpPr>
          <p:cNvPr id="3" name="内容占位符 2"/>
          <p:cNvSpPr>
            <a:spLocks noGrp="1"/>
          </p:cNvSpPr>
          <p:nvPr>
            <p:ph idx="1"/>
          </p:nvPr>
        </p:nvSpPr>
        <p:spPr/>
        <p:txBody>
          <a:bodyPr/>
          <a:lstStyle/>
          <a:p>
            <a:r>
              <a:rPr lang="zh-CN" altLang="en-US" dirty="0"/>
              <a:t>电子计算机和其他电子设备一样，工作时产生</a:t>
            </a:r>
            <a:r>
              <a:rPr lang="zh-CN" altLang="en-US" dirty="0">
                <a:solidFill>
                  <a:srgbClr val="0000FF"/>
                </a:solidFill>
              </a:rPr>
              <a:t>电磁发射</a:t>
            </a:r>
            <a:r>
              <a:rPr lang="zh-CN" altLang="en-US" dirty="0"/>
              <a:t>，电磁发射包括辐射发射和传导发射。</a:t>
            </a:r>
          </a:p>
          <a:p>
            <a:endParaRPr lang="zh-CN" altLang="en-US" dirty="0"/>
          </a:p>
          <a:p>
            <a:r>
              <a:rPr lang="zh-CN" altLang="en-US" dirty="0"/>
              <a:t>电磁发射可能产生两个问题：</a:t>
            </a:r>
            <a:endParaRPr lang="en-US" altLang="zh-CN" dirty="0"/>
          </a:p>
          <a:p>
            <a:pPr marL="914400" lvl="1" indent="-457200">
              <a:buFont typeface="+mj-lt"/>
              <a:buAutoNum type="arabicPeriod"/>
            </a:pPr>
            <a:r>
              <a:rPr lang="zh-CN" altLang="en-US" dirty="0">
                <a:solidFill>
                  <a:srgbClr val="FF0000"/>
                </a:solidFill>
              </a:rPr>
              <a:t>电磁干扰</a:t>
            </a:r>
            <a:r>
              <a:rPr lang="zh-CN" altLang="en-US" dirty="0"/>
              <a:t>；</a:t>
            </a:r>
            <a:endParaRPr lang="en-US" altLang="zh-CN" dirty="0"/>
          </a:p>
          <a:p>
            <a:pPr marL="914400" lvl="1" indent="-457200">
              <a:buFont typeface="+mj-lt"/>
              <a:buAutoNum type="arabicPeriod"/>
            </a:pPr>
            <a:r>
              <a:rPr lang="zh-CN" altLang="en-US" dirty="0">
                <a:solidFill>
                  <a:srgbClr val="FF0000"/>
                </a:solidFill>
              </a:rPr>
              <a:t>信息泄露</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7125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07950" y="94861"/>
            <a:ext cx="8928100" cy="843632"/>
          </a:xfrm>
        </p:spPr>
        <p:txBody>
          <a:bodyPr/>
          <a:lstStyle/>
          <a:p>
            <a:pPr>
              <a:buFont typeface="Arial" panose="020B0604020202020204" pitchFamily="34" charset="0"/>
              <a:buNone/>
            </a:pPr>
            <a:r>
              <a:rPr kumimoji="0" lang="zh-CN" altLang="en-US" dirty="0"/>
              <a:t>电磁干扰</a:t>
            </a:r>
            <a:endParaRPr kumimoji="0" lang="en-US" altLang="zh-CN" dirty="0"/>
          </a:p>
        </p:txBody>
      </p:sp>
      <p:sp>
        <p:nvSpPr>
          <p:cNvPr id="12291" name="内容占位符 2"/>
          <p:cNvSpPr>
            <a:spLocks noGrp="1"/>
          </p:cNvSpPr>
          <p:nvPr>
            <p:ph idx="1"/>
          </p:nvPr>
        </p:nvSpPr>
        <p:spPr>
          <a:xfrm>
            <a:off x="107950" y="1052736"/>
            <a:ext cx="8928100" cy="5471889"/>
          </a:xfrm>
        </p:spPr>
        <p:txBody>
          <a:bodyPr/>
          <a:lstStyle/>
          <a:p>
            <a:r>
              <a:rPr kumimoji="0" lang="zh-CN" altLang="en-US" sz="2800" dirty="0"/>
              <a:t>电磁干扰</a:t>
            </a:r>
            <a:r>
              <a:rPr kumimoji="0" lang="en-US" altLang="zh-CN" sz="2800" dirty="0"/>
              <a:t>EMI</a:t>
            </a:r>
            <a:r>
              <a:rPr kumimoji="0" lang="zh-CN" altLang="en-US" sz="2800" dirty="0"/>
              <a:t>（</a:t>
            </a:r>
            <a:r>
              <a:rPr kumimoji="0" lang="en-US" altLang="zh-CN" sz="2800" dirty="0"/>
              <a:t>Electro Magnetic Interference</a:t>
            </a:r>
            <a:r>
              <a:rPr kumimoji="0" lang="zh-CN" altLang="en-US" sz="2800" dirty="0"/>
              <a:t>）</a:t>
            </a:r>
            <a:endParaRPr kumimoji="0" lang="en-US" altLang="zh-CN" sz="2800" dirty="0"/>
          </a:p>
          <a:p>
            <a:pPr lvl="1"/>
            <a:r>
              <a:rPr kumimoji="0" lang="zh-CN" altLang="en-US" sz="2400" dirty="0"/>
              <a:t>是指一切与有用信号无关的、不希望有的，或对电器及电子设备产生不良影响的</a:t>
            </a:r>
            <a:r>
              <a:rPr kumimoji="0" lang="zh-CN" altLang="en-US" sz="2400" dirty="0">
                <a:solidFill>
                  <a:srgbClr val="FF0000"/>
                </a:solidFill>
              </a:rPr>
              <a:t>电磁发射</a:t>
            </a:r>
            <a:r>
              <a:rPr kumimoji="0" lang="zh-CN" altLang="en-US" sz="2400" dirty="0"/>
              <a:t>。</a:t>
            </a:r>
            <a:endParaRPr kumimoji="0" lang="en-US" altLang="zh-CN" sz="2400" dirty="0"/>
          </a:p>
          <a:p>
            <a:endParaRPr kumimoji="0" lang="en-US" altLang="zh-CN" sz="2800" dirty="0"/>
          </a:p>
          <a:p>
            <a:r>
              <a:rPr kumimoji="0" lang="zh-CN" altLang="en-US" sz="2800" dirty="0"/>
              <a:t>防止</a:t>
            </a:r>
            <a:r>
              <a:rPr kumimoji="0" lang="en-US" altLang="zh-CN" sz="2800" dirty="0"/>
              <a:t>EMI</a:t>
            </a:r>
            <a:r>
              <a:rPr kumimoji="0" lang="zh-CN" altLang="en-US" sz="2800" dirty="0"/>
              <a:t>要从两个方面来考虑：</a:t>
            </a:r>
            <a:endParaRPr kumimoji="0" lang="en-US" altLang="zh-CN" sz="2800" dirty="0"/>
          </a:p>
          <a:p>
            <a:pPr lvl="1"/>
            <a:r>
              <a:rPr kumimoji="0" lang="zh-CN" altLang="en-US" sz="2400" dirty="0">
                <a:solidFill>
                  <a:srgbClr val="FF0000"/>
                </a:solidFill>
              </a:rPr>
              <a:t>减少</a:t>
            </a:r>
            <a:r>
              <a:rPr kumimoji="0" lang="zh-CN" altLang="en-US" sz="2400" dirty="0"/>
              <a:t>电子设备的电磁发射；</a:t>
            </a:r>
            <a:endParaRPr kumimoji="0" lang="en-US" altLang="zh-CN" sz="2400" dirty="0"/>
          </a:p>
          <a:p>
            <a:pPr lvl="1"/>
            <a:r>
              <a:rPr kumimoji="0" lang="zh-CN" altLang="en-US" sz="2400" dirty="0">
                <a:solidFill>
                  <a:srgbClr val="FF0000"/>
                </a:solidFill>
              </a:rPr>
              <a:t>提高</a:t>
            </a:r>
            <a:r>
              <a:rPr kumimoji="0" lang="zh-CN" altLang="en-US" sz="2400" dirty="0"/>
              <a:t>电子设备的电磁兼容性</a:t>
            </a:r>
            <a:r>
              <a:rPr kumimoji="0" lang="en-US" altLang="zh-CN" sz="2400" dirty="0"/>
              <a:t>EMC</a:t>
            </a:r>
            <a:r>
              <a:rPr kumimoji="0" lang="zh-CN" altLang="en-US" sz="2400" dirty="0"/>
              <a:t>。</a:t>
            </a:r>
            <a:endParaRPr kumimoji="0" lang="en-US" altLang="zh-CN" sz="2400" dirty="0"/>
          </a:p>
          <a:p>
            <a:endParaRPr kumimoji="0" lang="en-US" altLang="zh-CN" sz="2800" dirty="0"/>
          </a:p>
          <a:p>
            <a:r>
              <a:rPr kumimoji="0" lang="zh-CN" altLang="en-US" sz="2800" dirty="0"/>
              <a:t>电磁兼容性</a:t>
            </a:r>
            <a:r>
              <a:rPr kumimoji="0" lang="en-US" altLang="zh-CN" sz="2800" dirty="0"/>
              <a:t>EMC</a:t>
            </a:r>
            <a:r>
              <a:rPr kumimoji="0" lang="zh-CN" altLang="en-US" sz="2800" dirty="0"/>
              <a:t>（</a:t>
            </a:r>
            <a:r>
              <a:rPr kumimoji="0" lang="en-US" altLang="zh-CN" sz="2800" dirty="0"/>
              <a:t>Electro Magnetic Compatibility</a:t>
            </a:r>
            <a:r>
              <a:rPr kumimoji="0" lang="zh-CN" altLang="en-US" sz="2800" dirty="0"/>
              <a:t>）：</a:t>
            </a:r>
            <a:endParaRPr kumimoji="0" lang="en-US" altLang="zh-CN" sz="2800" dirty="0"/>
          </a:p>
          <a:p>
            <a:pPr lvl="1"/>
            <a:r>
              <a:rPr kumimoji="0" lang="zh-CN" altLang="en-US" sz="2400" dirty="0"/>
              <a:t>电子设备在自己正常工作时产生的电磁环境，与其它电子设备之间相互不影响的电磁特性。</a:t>
            </a:r>
            <a:endParaRPr kumimoji="0"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 calcmode="lin" valueType="num">
                                      <p:cBhvr additive="base">
                                        <p:cTn id="7"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anim calcmode="lin" valueType="num">
                                      <p:cBhvr additive="base">
                                        <p:cTn id="1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anim calcmode="lin" valueType="num">
                                      <p:cBhvr additive="base">
                                        <p:cTn id="1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anim calcmode="lin" valueType="num">
                                      <p:cBhvr additive="base">
                                        <p:cTn id="21"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1">
                                            <p:txEl>
                                              <p:pRg st="8" end="8"/>
                                            </p:txEl>
                                          </p:spTgt>
                                        </p:tgtEl>
                                        <p:attrNameLst>
                                          <p:attrName>style.visibility</p:attrName>
                                        </p:attrNameLst>
                                      </p:cBhvr>
                                      <p:to>
                                        <p:strVal val="visible"/>
                                      </p:to>
                                    </p:set>
                                    <p:anim calcmode="lin" valueType="num">
                                      <p:cBhvr additive="base">
                                        <p:cTn id="25"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07950" y="65089"/>
            <a:ext cx="8928100" cy="843632"/>
          </a:xfrm>
        </p:spPr>
        <p:txBody>
          <a:bodyPr/>
          <a:lstStyle/>
          <a:p>
            <a:r>
              <a:rPr kumimoji="0" lang="en-US" altLang="zh-CN" dirty="0"/>
              <a:t>TEMPEST</a:t>
            </a:r>
            <a:endParaRPr kumimoji="0" lang="zh-CN" altLang="en-US" dirty="0"/>
          </a:p>
        </p:txBody>
      </p:sp>
      <p:sp>
        <p:nvSpPr>
          <p:cNvPr id="13315" name="内容占位符 2"/>
          <p:cNvSpPr>
            <a:spLocks noGrp="1"/>
          </p:cNvSpPr>
          <p:nvPr>
            <p:ph idx="1"/>
          </p:nvPr>
        </p:nvSpPr>
        <p:spPr>
          <a:xfrm>
            <a:off x="107950" y="1052736"/>
            <a:ext cx="8928100" cy="5544616"/>
          </a:xfrm>
        </p:spPr>
        <p:txBody>
          <a:bodyPr/>
          <a:lstStyle/>
          <a:p>
            <a:pPr eaLnBrk="1" hangingPunct="1"/>
            <a:r>
              <a:rPr lang="zh-CN" altLang="en-US" sz="2400" dirty="0"/>
              <a:t>电磁发射还可能被</a:t>
            </a:r>
            <a:r>
              <a:rPr lang="zh-CN" altLang="en-US" sz="2400" dirty="0">
                <a:solidFill>
                  <a:srgbClr val="0000FF"/>
                </a:solidFill>
              </a:rPr>
              <a:t>高灵敏的接收设备</a:t>
            </a:r>
            <a:r>
              <a:rPr lang="zh-CN" altLang="en-US" sz="2400" dirty="0"/>
              <a:t>接收并进行分析、还原，造成了计算机的信息泄露。</a:t>
            </a:r>
          </a:p>
          <a:p>
            <a:pPr lvl="1" eaLnBrk="1" hangingPunct="1"/>
            <a:r>
              <a:rPr lang="zh-CN" altLang="en-US" dirty="0"/>
              <a:t>针对这一现象，美国国家安全局开展了一项绝密项目，后来产生了</a:t>
            </a:r>
            <a:r>
              <a:rPr lang="en-US" altLang="zh-CN" dirty="0">
                <a:solidFill>
                  <a:srgbClr val="0000FF"/>
                </a:solidFill>
              </a:rPr>
              <a:t>TEMPEST</a:t>
            </a:r>
            <a:r>
              <a:rPr kumimoji="0" lang="zh-CN" altLang="en-US" dirty="0"/>
              <a:t> （</a:t>
            </a:r>
            <a:r>
              <a:rPr kumimoji="0" lang="en-US" altLang="zh-CN" dirty="0"/>
              <a:t>Transient Electromagnetic Pulse Emanation Standard</a:t>
            </a:r>
            <a:r>
              <a:rPr kumimoji="0" lang="zh-CN" altLang="en-US" dirty="0"/>
              <a:t>）</a:t>
            </a:r>
            <a:r>
              <a:rPr lang="zh-CN" altLang="en-US" dirty="0"/>
              <a:t>技术及相关产品。</a:t>
            </a:r>
            <a:endParaRPr lang="en-US" altLang="zh-CN" dirty="0"/>
          </a:p>
          <a:p>
            <a:pPr algn="just" eaLnBrk="1" hangingPunct="1"/>
            <a:endParaRPr kumimoji="0" lang="en-US" altLang="zh-CN" sz="2400" dirty="0"/>
          </a:p>
          <a:p>
            <a:pPr algn="just" eaLnBrk="1" hangingPunct="1"/>
            <a:r>
              <a:rPr kumimoji="0" lang="en-US" altLang="zh-CN" sz="2400" dirty="0">
                <a:solidFill>
                  <a:srgbClr val="0000FF"/>
                </a:solidFill>
              </a:rPr>
              <a:t>TEMPEST</a:t>
            </a:r>
            <a:r>
              <a:rPr kumimoji="0" lang="zh-CN" altLang="en-US" sz="2400" dirty="0">
                <a:solidFill>
                  <a:srgbClr val="0000FF"/>
                </a:solidFill>
              </a:rPr>
              <a:t>技术</a:t>
            </a:r>
            <a:r>
              <a:rPr kumimoji="0" lang="zh-CN" altLang="en-US" sz="2400" dirty="0"/>
              <a:t>又称为</a:t>
            </a:r>
            <a:r>
              <a:rPr kumimoji="0" lang="zh-CN" altLang="en-US" sz="2400" dirty="0">
                <a:solidFill>
                  <a:srgbClr val="0000FF"/>
                </a:solidFill>
              </a:rPr>
              <a:t>计算机信息泄漏安全防护技术</a:t>
            </a:r>
            <a:r>
              <a:rPr kumimoji="0" lang="zh-CN" altLang="en-US" sz="2400" dirty="0"/>
              <a:t>，是一项综合性的技术，包括泄露信息的分析、预测、接收、识别、复原、防护、测试、安全评估等项技术，涉及到多个学科领域。</a:t>
            </a:r>
            <a:endParaRPr kumimoji="0" lang="en-US" altLang="zh-CN" sz="2400" dirty="0"/>
          </a:p>
          <a:p>
            <a:pPr algn="just" eaLnBrk="1" hangingPunct="1"/>
            <a:endParaRPr kumimoji="0" lang="en-US" altLang="zh-CN" sz="2400" dirty="0"/>
          </a:p>
          <a:p>
            <a:pPr algn="just" eaLnBrk="1" hangingPunct="1"/>
            <a:r>
              <a:rPr kumimoji="0" lang="zh-CN" altLang="en-US" sz="2400" dirty="0"/>
              <a:t>常规的信息安全技术（如加密传输等）不能解决输入和输出端的电磁信息泄露问题，因为</a:t>
            </a:r>
            <a:r>
              <a:rPr kumimoji="0" lang="zh-CN" altLang="en-US" sz="2400" dirty="0">
                <a:solidFill>
                  <a:srgbClr val="0000FF"/>
                </a:solidFill>
              </a:rPr>
              <a:t>人机界面</a:t>
            </a:r>
            <a:r>
              <a:rPr kumimoji="0" lang="zh-CN" altLang="en-US" sz="2400" dirty="0"/>
              <a:t>不能使用密码，而使用通用的信息表示方法，如</a:t>
            </a:r>
            <a:r>
              <a:rPr kumimoji="0" lang="en-US" altLang="zh-CN" sz="2400" dirty="0"/>
              <a:t>CRT</a:t>
            </a:r>
            <a:r>
              <a:rPr kumimoji="0" lang="zh-CN" altLang="en-US" sz="2400" dirty="0"/>
              <a:t>显示、打印机打印信息等。事实证明，这些设备电磁泄露造成的信息泄露</a:t>
            </a:r>
            <a:r>
              <a:rPr kumimoji="0" lang="zh-CN" altLang="en-US" sz="2400" dirty="0">
                <a:solidFill>
                  <a:srgbClr val="FF0000"/>
                </a:solidFill>
              </a:rPr>
              <a:t>十分严重</a:t>
            </a:r>
            <a:r>
              <a:rPr kumimoji="0" lang="zh-CN" altLang="en-US" sz="2400" dirty="0"/>
              <a:t>。</a:t>
            </a:r>
            <a:endParaRPr kumimoji="0"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 calcmode="lin" valueType="num">
                                      <p:cBhvr additive="base">
                                        <p:cTn id="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 calcmode="lin" valueType="num">
                                      <p:cBhvr additive="base">
                                        <p:cTn id="1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950" y="65089"/>
            <a:ext cx="8928100" cy="843632"/>
          </a:xfrm>
        </p:spPr>
        <p:txBody>
          <a:bodyPr/>
          <a:lstStyle/>
          <a:p>
            <a:pPr eaLnBrk="1" hangingPunct="1"/>
            <a:r>
              <a:rPr kumimoji="0" lang="zh-CN" altLang="en-US" dirty="0"/>
              <a:t>主要内容</a:t>
            </a:r>
          </a:p>
        </p:txBody>
      </p:sp>
      <p:sp>
        <p:nvSpPr>
          <p:cNvPr id="6147" name="内容占位符 2"/>
          <p:cNvSpPr>
            <a:spLocks noGrp="1"/>
          </p:cNvSpPr>
          <p:nvPr>
            <p:ph idx="1"/>
          </p:nvPr>
        </p:nvSpPr>
        <p:spPr>
          <a:xfrm>
            <a:off x="179512" y="1052737"/>
            <a:ext cx="8784976" cy="5256583"/>
          </a:xfrm>
        </p:spPr>
        <p:txBody>
          <a:bodyPr/>
          <a:lstStyle/>
          <a:p>
            <a:pPr>
              <a:buFont typeface="Arial" panose="020B0604020202020204" pitchFamily="34" charset="0"/>
              <a:buNone/>
            </a:pPr>
            <a:r>
              <a:rPr kumimoji="0" lang="en-US" altLang="zh-CN" dirty="0">
                <a:solidFill>
                  <a:srgbClr val="C00000"/>
                </a:solidFill>
              </a:rPr>
              <a:t>3.1 </a:t>
            </a:r>
            <a:r>
              <a:rPr kumimoji="0" lang="en-US" altLang="zh-CN" dirty="0" err="1">
                <a:solidFill>
                  <a:srgbClr val="C00000"/>
                </a:solidFill>
              </a:rPr>
              <a:t>概述</a:t>
            </a:r>
            <a:endParaRPr kumimoji="0" lang="zh-CN" altLang="zh-CN" dirty="0">
              <a:solidFill>
                <a:srgbClr val="C00000"/>
              </a:solidFill>
            </a:endParaRPr>
          </a:p>
          <a:p>
            <a:pPr>
              <a:buFont typeface="Arial" panose="020B0604020202020204" pitchFamily="34" charset="0"/>
              <a:buNone/>
            </a:pPr>
            <a:r>
              <a:rPr kumimoji="0" lang="en-US" altLang="zh-CN" dirty="0"/>
              <a:t>3.2 </a:t>
            </a:r>
            <a:r>
              <a:rPr kumimoji="0" lang="en-US" altLang="zh-CN" dirty="0" err="1"/>
              <a:t>设备安全防护</a:t>
            </a:r>
            <a:r>
              <a:rPr kumimoji="0" lang="en-US" altLang="zh-CN" dirty="0"/>
              <a:t>	</a:t>
            </a:r>
            <a:endParaRPr kumimoji="0" lang="zh-CN" altLang="zh-CN" dirty="0"/>
          </a:p>
          <a:p>
            <a:pPr>
              <a:buFont typeface="Arial" panose="020B0604020202020204" pitchFamily="34" charset="0"/>
              <a:buNone/>
            </a:pPr>
            <a:r>
              <a:rPr kumimoji="0" lang="en-US" altLang="zh-CN" dirty="0"/>
              <a:t>3.3 </a:t>
            </a:r>
            <a:r>
              <a:rPr kumimoji="0" lang="en-US" altLang="zh-CN" dirty="0" err="1"/>
              <a:t>防信息泄露</a:t>
            </a:r>
            <a:endParaRPr kumimoji="0" lang="zh-CN" altLang="zh-CN" dirty="0"/>
          </a:p>
          <a:p>
            <a:pPr>
              <a:buFont typeface="Arial" panose="020B0604020202020204" pitchFamily="34" charset="0"/>
              <a:buNone/>
            </a:pPr>
            <a:r>
              <a:rPr kumimoji="0" lang="en-US" altLang="zh-CN" dirty="0"/>
              <a:t>3.4 </a:t>
            </a:r>
            <a:r>
              <a:rPr kumimoji="0" lang="en-US" altLang="zh-CN" dirty="0" err="1"/>
              <a:t>物理隔离</a:t>
            </a:r>
            <a:r>
              <a:rPr kumimoji="0" lang="en-US" altLang="zh-CN" dirty="0"/>
              <a:t>	</a:t>
            </a:r>
            <a:endParaRPr kumimoji="0" lang="zh-CN" altLang="zh-CN" dirty="0"/>
          </a:p>
          <a:p>
            <a:pPr>
              <a:buFont typeface="Arial" panose="020B0604020202020204" pitchFamily="34" charset="0"/>
              <a:buNone/>
            </a:pPr>
            <a:r>
              <a:rPr kumimoji="0" lang="en-US" altLang="zh-CN" dirty="0"/>
              <a:t>3.5 </a:t>
            </a:r>
            <a:r>
              <a:rPr kumimoji="0" lang="en-US" altLang="zh-CN" dirty="0" err="1"/>
              <a:t>容错与容灾</a:t>
            </a:r>
            <a:endParaRPr kumimoji="0"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en-US" altLang="zh-CN" dirty="0"/>
              <a:t>TEMPEST</a:t>
            </a:r>
            <a:endParaRPr lang="zh-CN" altLang="en-US" dirty="0"/>
          </a:p>
        </p:txBody>
      </p:sp>
      <p:sp>
        <p:nvSpPr>
          <p:cNvPr id="3" name="内容占位符 2"/>
          <p:cNvSpPr>
            <a:spLocks noGrp="1"/>
          </p:cNvSpPr>
          <p:nvPr>
            <p:ph idx="1"/>
          </p:nvPr>
        </p:nvSpPr>
        <p:spPr/>
        <p:txBody>
          <a:bodyPr/>
          <a:lstStyle/>
          <a:p>
            <a:pPr algn="just" eaLnBrk="1" hangingPunct="1"/>
            <a:r>
              <a:rPr kumimoji="0" lang="zh-CN" altLang="en-US" sz="2400" dirty="0"/>
              <a:t>通常我们把输入、输出的数据信号及它们的变换称为</a:t>
            </a:r>
            <a:r>
              <a:rPr kumimoji="0" lang="zh-CN" altLang="en-US" sz="2400" dirty="0">
                <a:solidFill>
                  <a:srgbClr val="FF0000"/>
                </a:solidFill>
              </a:rPr>
              <a:t>核心红信号</a:t>
            </a:r>
            <a:r>
              <a:rPr kumimoji="0" lang="zh-CN" altLang="en-US" sz="2400" dirty="0"/>
              <a:t>。那些可以造成核心红信号泄密的控制信号称为</a:t>
            </a:r>
            <a:r>
              <a:rPr kumimoji="0" lang="zh-CN" altLang="en-US" sz="2400" dirty="0">
                <a:solidFill>
                  <a:srgbClr val="FF0000"/>
                </a:solidFill>
              </a:rPr>
              <a:t>关键红信号</a:t>
            </a:r>
            <a:r>
              <a:rPr kumimoji="0" lang="zh-CN" altLang="en-US" sz="2400" dirty="0"/>
              <a:t>，红信号的传输通道或单元电路称为</a:t>
            </a:r>
            <a:r>
              <a:rPr kumimoji="0" lang="zh-CN" altLang="en-US" sz="2400" dirty="0">
                <a:solidFill>
                  <a:srgbClr val="FF0000"/>
                </a:solidFill>
              </a:rPr>
              <a:t>红区</a:t>
            </a:r>
            <a:r>
              <a:rPr kumimoji="0" lang="zh-CN" altLang="en-US" sz="2400" dirty="0"/>
              <a:t>。</a:t>
            </a:r>
            <a:endParaRPr kumimoji="0" lang="en-US" altLang="zh-CN" sz="2400" dirty="0"/>
          </a:p>
          <a:p>
            <a:pPr algn="just" eaLnBrk="1" hangingPunct="1"/>
            <a:endParaRPr kumimoji="0" lang="en-US" altLang="zh-CN" sz="2400" dirty="0"/>
          </a:p>
          <a:p>
            <a:pPr algn="just" eaLnBrk="1" hangingPunct="1"/>
            <a:r>
              <a:rPr kumimoji="0" lang="zh-CN" altLang="en-US" sz="2400" dirty="0"/>
              <a:t>所谓的“</a:t>
            </a:r>
            <a:r>
              <a:rPr kumimoji="0" lang="en-US" altLang="zh-CN" sz="2400" dirty="0"/>
              <a:t>TEMPEST</a:t>
            </a:r>
            <a:r>
              <a:rPr kumimoji="0" lang="zh-CN" altLang="en-US" sz="2400" dirty="0"/>
              <a:t>”，要解决的问题就是</a:t>
            </a:r>
            <a:r>
              <a:rPr kumimoji="0" lang="zh-CN" altLang="en-US" sz="2400" dirty="0">
                <a:solidFill>
                  <a:srgbClr val="0000FF"/>
                </a:solidFill>
              </a:rPr>
              <a:t>防止红信号发生电磁信息泄漏</a:t>
            </a:r>
            <a:r>
              <a:rPr kumimoji="0" lang="zh-CN" altLang="en-US" sz="2400" dirty="0"/>
              <a:t>。</a:t>
            </a:r>
          </a:p>
          <a:p>
            <a:pPr eaLnBrk="1" hangingPunct="1"/>
            <a:endParaRPr lang="en-US" altLang="zh-CN" sz="2400" dirty="0"/>
          </a:p>
          <a:p>
            <a:pPr lvl="0" eaLnBrk="1" hangingPunct="1"/>
            <a:r>
              <a:rPr kumimoji="0" lang="zh-CN" altLang="en-US" sz="2400" dirty="0">
                <a:solidFill>
                  <a:prstClr val="black"/>
                </a:solidFill>
              </a:rPr>
              <a:t>防电磁信息泄露，主要包括三个层面：</a:t>
            </a:r>
            <a:endParaRPr kumimoji="0" lang="en-US" altLang="zh-CN" sz="2400" dirty="0">
              <a:solidFill>
                <a:prstClr val="black"/>
              </a:solidFill>
            </a:endParaRPr>
          </a:p>
          <a:p>
            <a:pPr marL="914400" lvl="1" indent="-457200" eaLnBrk="1" hangingPunct="1">
              <a:buFont typeface="+mj-lt"/>
              <a:buAutoNum type="arabicPeriod"/>
            </a:pPr>
            <a:r>
              <a:rPr kumimoji="0" lang="zh-CN" altLang="en-US" dirty="0">
                <a:solidFill>
                  <a:srgbClr val="FF0000"/>
                </a:solidFill>
              </a:rPr>
              <a:t>抑制电磁发射</a:t>
            </a:r>
            <a:r>
              <a:rPr kumimoji="0" lang="zh-CN" altLang="en-US" dirty="0">
                <a:solidFill>
                  <a:prstClr val="black"/>
                </a:solidFill>
              </a:rPr>
              <a:t>，采取各种措施减小“红区”电路电磁发射；</a:t>
            </a:r>
            <a:endParaRPr kumimoji="0" lang="en-US" altLang="zh-CN" dirty="0">
              <a:solidFill>
                <a:prstClr val="black"/>
              </a:solidFill>
            </a:endParaRPr>
          </a:p>
          <a:p>
            <a:pPr marL="914400" lvl="1" indent="-457200" eaLnBrk="1" hangingPunct="1">
              <a:buFont typeface="+mj-lt"/>
              <a:buAutoNum type="arabicPeriod"/>
            </a:pPr>
            <a:r>
              <a:rPr kumimoji="0" lang="zh-CN" altLang="en-US" dirty="0">
                <a:solidFill>
                  <a:srgbClr val="FF0000"/>
                </a:solidFill>
              </a:rPr>
              <a:t>屏蔽隔离</a:t>
            </a:r>
            <a:r>
              <a:rPr kumimoji="0" lang="zh-CN" altLang="en-US" dirty="0">
                <a:solidFill>
                  <a:prstClr val="black"/>
                </a:solidFill>
              </a:rPr>
              <a:t>，在其周围利用各种屏蔽材料使红信号电磁发射场衰减到足够小，使其不易被接收，甚至接收不到；</a:t>
            </a:r>
            <a:endParaRPr kumimoji="0" lang="en-US" altLang="zh-CN" dirty="0">
              <a:solidFill>
                <a:prstClr val="black"/>
              </a:solidFill>
            </a:endParaRPr>
          </a:p>
          <a:p>
            <a:pPr marL="914400" lvl="1" indent="-457200" eaLnBrk="1" hangingPunct="1">
              <a:buFont typeface="+mj-lt"/>
              <a:buAutoNum type="arabicPeriod"/>
            </a:pPr>
            <a:r>
              <a:rPr kumimoji="0" lang="zh-CN" altLang="en-US" dirty="0">
                <a:solidFill>
                  <a:srgbClr val="FF0000"/>
                </a:solidFill>
              </a:rPr>
              <a:t>相关干扰</a:t>
            </a:r>
            <a:r>
              <a:rPr kumimoji="0" lang="zh-CN" altLang="en-US" dirty="0">
                <a:solidFill>
                  <a:prstClr val="black"/>
                </a:solidFill>
              </a:rPr>
              <a:t>，采取各种措施使相关电磁发射信号即使被接收到也无法识别。</a:t>
            </a:r>
            <a:endParaRPr lang="zh-CN" altLang="en-US" dirty="0"/>
          </a:p>
        </p:txBody>
      </p:sp>
    </p:spTree>
    <p:extLst>
      <p:ext uri="{BB962C8B-B14F-4D97-AF65-F5344CB8AC3E}">
        <p14:creationId xmlns:p14="http://schemas.microsoft.com/office/powerpoint/2010/main" val="34176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07950" y="65088"/>
            <a:ext cx="8928100" cy="909637"/>
          </a:xfrm>
        </p:spPr>
        <p:txBody>
          <a:bodyPr/>
          <a:lstStyle/>
          <a:p>
            <a:pPr marL="514350" indent="-457200" hangingPunct="1"/>
            <a:r>
              <a:rPr kumimoji="0" lang="zh-CN" altLang="en-US" dirty="0"/>
              <a:t>防电磁泄漏的常用方法</a:t>
            </a:r>
            <a:endParaRPr kumimoji="0" lang="en-US" altLang="zh-CN" dirty="0"/>
          </a:p>
        </p:txBody>
      </p:sp>
      <p:sp>
        <p:nvSpPr>
          <p:cNvPr id="14339" name="内容占位符 2"/>
          <p:cNvSpPr>
            <a:spLocks noGrp="1"/>
          </p:cNvSpPr>
          <p:nvPr>
            <p:ph idx="1"/>
          </p:nvPr>
        </p:nvSpPr>
        <p:spPr>
          <a:xfrm>
            <a:off x="107950" y="1039812"/>
            <a:ext cx="8928100" cy="5629547"/>
          </a:xfrm>
        </p:spPr>
        <p:txBody>
          <a:bodyPr/>
          <a:lstStyle/>
          <a:p>
            <a:pPr marL="514350" indent="-457200" hangingPunct="1"/>
            <a:r>
              <a:rPr kumimoji="0" lang="zh-CN" altLang="en-US" sz="2400" dirty="0"/>
              <a:t>常用的防电磁泄漏的方法：</a:t>
            </a:r>
            <a:endParaRPr kumimoji="0" lang="en-US" altLang="zh-CN" sz="2400" dirty="0"/>
          </a:p>
          <a:p>
            <a:pPr marL="914400" lvl="1" indent="-457200" hangingPunct="1"/>
            <a:r>
              <a:rPr kumimoji="0" lang="zh-CN" altLang="en-US" dirty="0"/>
              <a:t>屏蔽法（即空域法）</a:t>
            </a:r>
            <a:endParaRPr kumimoji="0" lang="en-US" altLang="zh-CN" dirty="0"/>
          </a:p>
          <a:p>
            <a:pPr marL="914400" lvl="1" indent="-457200" hangingPunct="1"/>
            <a:r>
              <a:rPr kumimoji="0" lang="zh-CN" altLang="en-US" dirty="0"/>
              <a:t>频域法</a:t>
            </a:r>
            <a:endParaRPr kumimoji="0" lang="zh-CN" altLang="zh-CN" dirty="0"/>
          </a:p>
          <a:p>
            <a:pPr marL="914400" lvl="1" indent="-457200" hangingPunct="1"/>
            <a:r>
              <a:rPr kumimoji="0" lang="zh-CN" altLang="en-US" dirty="0"/>
              <a:t>时域法</a:t>
            </a:r>
            <a:endParaRPr kumimoji="0" lang="en-US" altLang="zh-CN" dirty="0"/>
          </a:p>
          <a:p>
            <a:pPr marL="914400" lvl="1" indent="-457200" hangingPunct="1"/>
            <a:endParaRPr kumimoji="0" lang="en-US" altLang="zh-CN" dirty="0"/>
          </a:p>
          <a:p>
            <a:pPr hangingPunct="1"/>
            <a:r>
              <a:rPr kumimoji="0" lang="zh-CN" altLang="en-US" sz="2400" dirty="0">
                <a:solidFill>
                  <a:srgbClr val="0000FF"/>
                </a:solidFill>
              </a:rPr>
              <a:t>屏蔽法（即空域法）</a:t>
            </a:r>
            <a:endParaRPr kumimoji="0" lang="zh-CN" altLang="zh-CN" sz="2400" dirty="0">
              <a:solidFill>
                <a:srgbClr val="0000FF"/>
              </a:solidFill>
            </a:endParaRPr>
          </a:p>
          <a:p>
            <a:pPr lvl="1" hangingPunct="1"/>
            <a:r>
              <a:rPr kumimoji="0" lang="zh-CN" altLang="en-US" dirty="0"/>
              <a:t>屏蔽法主要用来</a:t>
            </a:r>
            <a:r>
              <a:rPr kumimoji="0" lang="zh-CN" altLang="en-US" dirty="0">
                <a:solidFill>
                  <a:srgbClr val="FF0000"/>
                </a:solidFill>
              </a:rPr>
              <a:t>屏蔽辐射及干扰信号</a:t>
            </a:r>
            <a:r>
              <a:rPr kumimoji="0" lang="zh-CN" altLang="en-US" dirty="0"/>
              <a:t>。</a:t>
            </a:r>
            <a:endParaRPr kumimoji="0" lang="en-US" altLang="zh-CN" dirty="0"/>
          </a:p>
          <a:p>
            <a:pPr lvl="1" hangingPunct="1"/>
            <a:r>
              <a:rPr kumimoji="0" lang="zh-CN" altLang="en-US" dirty="0"/>
              <a:t>采用各种屏蔽材料和结构，合理地将辐射电磁场与接收器</a:t>
            </a:r>
            <a:r>
              <a:rPr kumimoji="0" lang="zh-CN" altLang="en-US" dirty="0">
                <a:solidFill>
                  <a:srgbClr val="FF0000"/>
                </a:solidFill>
              </a:rPr>
              <a:t>隔离</a:t>
            </a:r>
            <a:r>
              <a:rPr kumimoji="0" lang="zh-CN" altLang="en-US" dirty="0"/>
              <a:t>开，使辐射电磁场在到达接收器时强度降低到最低限度，从而达到控制辐射的目的。</a:t>
            </a:r>
            <a:endParaRPr kumimoji="0" lang="en-US" altLang="zh-CN" dirty="0"/>
          </a:p>
          <a:p>
            <a:pPr lvl="1" hangingPunct="1"/>
            <a:r>
              <a:rPr kumimoji="0" lang="zh-CN" altLang="en-US" dirty="0"/>
              <a:t>空域防护是对空间辐射电磁场控制的最有效和最基本的方法。</a:t>
            </a:r>
            <a:r>
              <a:rPr kumimoji="0" lang="zh-CN" altLang="en-US" dirty="0">
                <a:solidFill>
                  <a:srgbClr val="0000FF"/>
                </a:solidFill>
              </a:rPr>
              <a:t>机房屏蔽室</a:t>
            </a:r>
            <a:r>
              <a:rPr kumimoji="0" lang="zh-CN" altLang="en-US" dirty="0"/>
              <a:t>就是这种方法的典型例子。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anim calcmode="lin" valueType="num">
                                      <p:cBhvr additive="base">
                                        <p:cTn id="7"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6" end="6"/>
                                            </p:txEl>
                                          </p:spTgt>
                                        </p:tgtEl>
                                        <p:attrNameLst>
                                          <p:attrName>style.visibility</p:attrName>
                                        </p:attrNameLst>
                                      </p:cBhvr>
                                      <p:to>
                                        <p:strVal val="visible"/>
                                      </p:to>
                                    </p:set>
                                    <p:anim calcmode="lin" valueType="num">
                                      <p:cBhvr additive="base">
                                        <p:cTn id="11"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anim calcmode="lin" valueType="num">
                                      <p:cBhvr additive="base">
                                        <p:cTn id="17"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anim calcmode="lin" valueType="num">
                                      <p:cBhvr additive="base">
                                        <p:cTn id="23"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07950" y="65089"/>
            <a:ext cx="8928100" cy="843632"/>
          </a:xfrm>
        </p:spPr>
        <p:txBody>
          <a:bodyPr/>
          <a:lstStyle/>
          <a:p>
            <a:r>
              <a:rPr kumimoji="0" lang="zh-CN" altLang="en-US" dirty="0"/>
              <a:t>常用的防电磁泄漏的方法</a:t>
            </a:r>
          </a:p>
        </p:txBody>
      </p:sp>
      <p:sp>
        <p:nvSpPr>
          <p:cNvPr id="16387" name="内容占位符 2"/>
          <p:cNvSpPr>
            <a:spLocks noGrp="1"/>
          </p:cNvSpPr>
          <p:nvPr>
            <p:ph idx="1"/>
          </p:nvPr>
        </p:nvSpPr>
        <p:spPr>
          <a:xfrm>
            <a:off x="107950" y="1039812"/>
            <a:ext cx="8928100" cy="5629547"/>
          </a:xfrm>
        </p:spPr>
        <p:txBody>
          <a:bodyPr/>
          <a:lstStyle/>
          <a:p>
            <a:r>
              <a:rPr kumimoji="0" lang="zh-CN" altLang="en-US" sz="2400" dirty="0">
                <a:solidFill>
                  <a:srgbClr val="0000FF"/>
                </a:solidFill>
              </a:rPr>
              <a:t>频域法</a:t>
            </a:r>
            <a:endParaRPr kumimoji="0" lang="zh-CN" altLang="zh-CN" sz="2400" dirty="0">
              <a:solidFill>
                <a:srgbClr val="0000FF"/>
              </a:solidFill>
            </a:endParaRPr>
          </a:p>
          <a:p>
            <a:pPr lvl="1"/>
            <a:r>
              <a:rPr kumimoji="0" lang="zh-CN" altLang="en-US" dirty="0"/>
              <a:t>频域法主要</a:t>
            </a:r>
            <a:r>
              <a:rPr kumimoji="0" lang="zh-CN" altLang="en-US" dirty="0">
                <a:solidFill>
                  <a:srgbClr val="0000FF"/>
                </a:solidFill>
              </a:rPr>
              <a:t>解决正常的电磁发射受干扰问题</a:t>
            </a:r>
            <a:r>
              <a:rPr kumimoji="0" lang="zh-CN" altLang="en-US" dirty="0"/>
              <a:t>。</a:t>
            </a:r>
            <a:endParaRPr kumimoji="0" lang="en-US" altLang="zh-CN" dirty="0"/>
          </a:p>
          <a:p>
            <a:pPr lvl="1"/>
            <a:r>
              <a:rPr kumimoji="0" lang="zh-CN" altLang="en-US" dirty="0"/>
              <a:t>不论是辐射电磁场，还是传导的干扰</a:t>
            </a:r>
            <a:r>
              <a:rPr kumimoji="0" lang="zh-CN" altLang="en-US" dirty="0">
                <a:solidFill>
                  <a:srgbClr val="FF0000"/>
                </a:solidFill>
              </a:rPr>
              <a:t>电压和电流</a:t>
            </a:r>
            <a:r>
              <a:rPr kumimoji="0" lang="zh-CN" altLang="en-US" dirty="0"/>
              <a:t>都</a:t>
            </a:r>
            <a:r>
              <a:rPr kumimoji="0" lang="zh-CN" altLang="en-US" dirty="0">
                <a:solidFill>
                  <a:srgbClr val="FF0000"/>
                </a:solidFill>
              </a:rPr>
              <a:t>具有一定的频谱</a:t>
            </a:r>
            <a:r>
              <a:rPr kumimoji="0" lang="zh-CN" altLang="en-US" dirty="0"/>
              <a:t>，即由一定的频率成分组成。</a:t>
            </a:r>
            <a:endParaRPr kumimoji="0" lang="en-US" altLang="zh-CN" dirty="0"/>
          </a:p>
          <a:p>
            <a:pPr lvl="1"/>
            <a:r>
              <a:rPr kumimoji="0" lang="zh-CN" altLang="en-US" dirty="0"/>
              <a:t>通过频域控制的方法来抑制电磁干扰辐射的影响，即</a:t>
            </a:r>
            <a:r>
              <a:rPr kumimoji="0" lang="zh-CN" altLang="en-US" dirty="0">
                <a:solidFill>
                  <a:srgbClr val="FF0000"/>
                </a:solidFill>
              </a:rPr>
              <a:t>利用系统的频率特性</a:t>
            </a:r>
            <a:r>
              <a:rPr kumimoji="0" lang="zh-CN" altLang="en-US" dirty="0"/>
              <a:t>将需要的频率成分（信号、电源的工作交流频率）加以接收，而将干扰的频率加以剔除。</a:t>
            </a:r>
            <a:endParaRPr kumimoji="0" lang="en-US" altLang="zh-CN" dirty="0"/>
          </a:p>
          <a:p>
            <a:pPr lvl="1"/>
            <a:r>
              <a:rPr kumimoji="0" lang="zh-CN" altLang="en-US" dirty="0"/>
              <a:t>频域法就是</a:t>
            </a:r>
            <a:r>
              <a:rPr kumimoji="0" lang="zh-CN" altLang="en-US" dirty="0">
                <a:solidFill>
                  <a:srgbClr val="FF0000"/>
                </a:solidFill>
              </a:rPr>
              <a:t>利用要接收的信号与干扰所占有的频域不同</a:t>
            </a:r>
            <a:r>
              <a:rPr kumimoji="0" lang="zh-CN" altLang="en-US" dirty="0"/>
              <a:t>，</a:t>
            </a:r>
            <a:r>
              <a:rPr kumimoji="0" lang="zh-CN" altLang="en-US" dirty="0">
                <a:solidFill>
                  <a:srgbClr val="FF0000"/>
                </a:solidFill>
              </a:rPr>
              <a:t>对频域进行控制</a:t>
            </a:r>
            <a:r>
              <a:rPr kumimoji="0" lang="zh-CN" altLang="en-US" dirty="0"/>
              <a:t>。</a:t>
            </a:r>
            <a:endParaRPr kumimoji="0" lang="en-US" altLang="zh-CN" dirty="0"/>
          </a:p>
          <a:p>
            <a:pPr hangingPunct="1">
              <a:spcBef>
                <a:spcPts val="2400"/>
              </a:spcBef>
            </a:pPr>
            <a:r>
              <a:rPr kumimoji="0" lang="zh-CN" altLang="en-US" sz="2400" dirty="0">
                <a:solidFill>
                  <a:srgbClr val="0000FF"/>
                </a:solidFill>
              </a:rPr>
              <a:t>时域法</a:t>
            </a:r>
            <a:endParaRPr kumimoji="0" lang="zh-CN" altLang="zh-CN" sz="2400" dirty="0">
              <a:solidFill>
                <a:srgbClr val="0000FF"/>
              </a:solidFill>
            </a:endParaRPr>
          </a:p>
          <a:p>
            <a:pPr lvl="1" hangingPunct="1"/>
            <a:r>
              <a:rPr kumimoji="0" lang="zh-CN" altLang="en-US" dirty="0"/>
              <a:t>与频域法相似，时域法也是</a:t>
            </a:r>
            <a:r>
              <a:rPr kumimoji="0" lang="zh-CN" altLang="en-US" dirty="0">
                <a:solidFill>
                  <a:srgbClr val="FF0000"/>
                </a:solidFill>
              </a:rPr>
              <a:t>用来回避干扰信号</a:t>
            </a:r>
            <a:r>
              <a:rPr kumimoji="0" lang="zh-CN" altLang="en-US" dirty="0"/>
              <a:t>。</a:t>
            </a:r>
            <a:endParaRPr kumimoji="0" lang="en-US" altLang="zh-CN" dirty="0"/>
          </a:p>
          <a:p>
            <a:pPr lvl="1" hangingPunct="1"/>
            <a:r>
              <a:rPr kumimoji="0" lang="zh-CN" altLang="en-US" dirty="0"/>
              <a:t>当干扰非常强，不易受抑制、但又在一定时间内阵发存在时，通常采用时间回避方法，即信号的传输在时间上避开干扰。</a:t>
            </a:r>
          </a:p>
          <a:p>
            <a:endParaRPr kumimoji="0" lang="zh-CN" altLang="en-US" sz="2400" dirty="0"/>
          </a:p>
          <a:p>
            <a:endParaRPr kumimoji="0"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 calcmode="lin" valueType="num">
                                      <p:cBhvr additive="base">
                                        <p:cTn id="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 calcmode="lin" valueType="num">
                                      <p:cBhvr additive="base">
                                        <p:cTn id="13"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anim calcmode="lin" valueType="num">
                                      <p:cBhvr additive="base">
                                        <p:cTn id="25"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 calcmode="lin" valueType="num">
                                      <p:cBhvr additive="base">
                                        <p:cTn id="31"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 calcmode="lin" valueType="num">
                                      <p:cBhvr additive="base">
                                        <p:cTn id="37"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窃听</a:t>
            </a:r>
          </a:p>
        </p:txBody>
      </p:sp>
      <p:sp>
        <p:nvSpPr>
          <p:cNvPr id="3" name="内容占位符 2"/>
          <p:cNvSpPr>
            <a:spLocks noGrp="1"/>
          </p:cNvSpPr>
          <p:nvPr>
            <p:ph idx="1"/>
          </p:nvPr>
        </p:nvSpPr>
        <p:spPr/>
        <p:txBody>
          <a:bodyPr/>
          <a:lstStyle/>
          <a:p>
            <a:r>
              <a:rPr kumimoji="0" lang="zh-CN" altLang="en-US" sz="2400" dirty="0"/>
              <a:t>窃听是指</a:t>
            </a:r>
            <a:r>
              <a:rPr kumimoji="0" lang="zh-CN" altLang="en-US" sz="2400" dirty="0">
                <a:solidFill>
                  <a:srgbClr val="FF0000"/>
                </a:solidFill>
              </a:rPr>
              <a:t>通过非法的手段获取未经授权的信息</a:t>
            </a:r>
            <a:r>
              <a:rPr kumimoji="0" lang="zh-CN" altLang="en-US" sz="2400" dirty="0"/>
              <a:t>。</a:t>
            </a:r>
            <a:endParaRPr kumimoji="0" lang="en-US" altLang="zh-CN" sz="2400" dirty="0"/>
          </a:p>
          <a:p>
            <a:endParaRPr lang="en-US" altLang="zh-CN" sz="2400" dirty="0"/>
          </a:p>
          <a:p>
            <a:r>
              <a:rPr lang="zh-CN" altLang="en-US" sz="2400" dirty="0"/>
              <a:t>窃听的实现主要依赖于各种“</a:t>
            </a:r>
            <a:r>
              <a:rPr lang="zh-CN" altLang="en-US" sz="2400" dirty="0">
                <a:solidFill>
                  <a:srgbClr val="0000FF"/>
                </a:solidFill>
              </a:rPr>
              <a:t>窃听器</a:t>
            </a:r>
            <a:r>
              <a:rPr lang="zh-CN" altLang="en-US" sz="2400" dirty="0"/>
              <a:t>”。不同的窃听器针对的对象不同，主要包括会议谈话、有线电话、无线信号、电磁辐射以及计算机网络等。</a:t>
            </a:r>
            <a:endParaRPr lang="en-US" altLang="zh-CN" sz="2400" dirty="0"/>
          </a:p>
          <a:p>
            <a:endParaRPr lang="en-US" altLang="zh-CN" sz="2400" dirty="0"/>
          </a:p>
          <a:p>
            <a:pPr hangingPunct="1"/>
            <a:r>
              <a:rPr kumimoji="0" lang="zh-CN" altLang="en-US" sz="2400" dirty="0">
                <a:solidFill>
                  <a:srgbClr val="0000FF"/>
                </a:solidFill>
              </a:rPr>
              <a:t>窃听技术</a:t>
            </a:r>
            <a:r>
              <a:rPr kumimoji="0" lang="zh-CN" altLang="en-US" sz="2400" dirty="0"/>
              <a:t>，是指窃听行动所使用的窃听设备和窃听方法的总称。</a:t>
            </a:r>
            <a:endParaRPr kumimoji="0" lang="en-US" altLang="zh-CN" sz="2400" dirty="0"/>
          </a:p>
          <a:p>
            <a:endParaRPr kumimoji="0" lang="en-US" altLang="zh-CN" sz="2400" dirty="0"/>
          </a:p>
          <a:p>
            <a:r>
              <a:rPr kumimoji="0" lang="zh-CN" altLang="en-US" sz="2400" dirty="0"/>
              <a:t>目前已经形成了</a:t>
            </a:r>
            <a:r>
              <a:rPr kumimoji="0" lang="zh-CN" altLang="en-US" sz="2400" dirty="0">
                <a:solidFill>
                  <a:srgbClr val="FF0000"/>
                </a:solidFill>
              </a:rPr>
              <a:t>有线、无线、激光、红外、卫星和遥感</a:t>
            </a:r>
            <a:r>
              <a:rPr kumimoji="0" lang="zh-CN" altLang="en-US" sz="2400" dirty="0"/>
              <a:t>等种类齐全的庞大窃听家族，而且被窃听的对象也从</a:t>
            </a:r>
            <a:r>
              <a:rPr kumimoji="0" lang="zh-CN" altLang="en-US" sz="2400" dirty="0">
                <a:solidFill>
                  <a:srgbClr val="FF0000"/>
                </a:solidFill>
              </a:rPr>
              <a:t>军事</a:t>
            </a:r>
            <a:r>
              <a:rPr kumimoji="0" lang="zh-CN" altLang="en-US" sz="2400" dirty="0"/>
              <a:t>机密向</a:t>
            </a:r>
            <a:r>
              <a:rPr kumimoji="0" lang="zh-CN" altLang="en-US" sz="2400" dirty="0">
                <a:solidFill>
                  <a:srgbClr val="FF0000"/>
                </a:solidFill>
              </a:rPr>
              <a:t>商业</a:t>
            </a:r>
            <a:r>
              <a:rPr kumimoji="0" lang="zh-CN" altLang="en-US" sz="2400" dirty="0"/>
              <a:t>活动甚至</a:t>
            </a:r>
            <a:r>
              <a:rPr kumimoji="0" lang="zh-CN" altLang="en-US" sz="2400" dirty="0">
                <a:solidFill>
                  <a:srgbClr val="FF0000"/>
                </a:solidFill>
              </a:rPr>
              <a:t>平民</a:t>
            </a:r>
            <a:r>
              <a:rPr kumimoji="0" lang="zh-CN" altLang="en-US" sz="2400" dirty="0"/>
              <a:t>生活发展。</a:t>
            </a:r>
            <a:endParaRPr kumimoji="0" lang="en-US" altLang="zh-CN" sz="2400" dirty="0"/>
          </a:p>
          <a:p>
            <a:endParaRPr lang="zh-CN" altLang="en-US" sz="2400" dirty="0"/>
          </a:p>
        </p:txBody>
      </p:sp>
    </p:spTree>
    <p:extLst>
      <p:ext uri="{BB962C8B-B14F-4D97-AF65-F5344CB8AC3E}">
        <p14:creationId xmlns:p14="http://schemas.microsoft.com/office/powerpoint/2010/main" val="108074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窃听</a:t>
            </a:r>
          </a:p>
        </p:txBody>
      </p:sp>
      <p:sp>
        <p:nvSpPr>
          <p:cNvPr id="3" name="内容占位符 2"/>
          <p:cNvSpPr>
            <a:spLocks noGrp="1"/>
          </p:cNvSpPr>
          <p:nvPr>
            <p:ph idx="1"/>
          </p:nvPr>
        </p:nvSpPr>
        <p:spPr/>
        <p:txBody>
          <a:bodyPr/>
          <a:lstStyle/>
          <a:p>
            <a:pPr hangingPunct="1"/>
            <a:r>
              <a:rPr lang="zh-CN" altLang="en-US" sz="2400" dirty="0">
                <a:solidFill>
                  <a:srgbClr val="0000FF"/>
                </a:solidFill>
              </a:rPr>
              <a:t>有线窃听：</a:t>
            </a:r>
            <a:r>
              <a:rPr lang="zh-CN" altLang="en-US" sz="2400" dirty="0"/>
              <a:t>主要指针对他人之间的有线通信线路予以秘密侵入，以探知其通信内容。典型的是对固定电话的监听。</a:t>
            </a:r>
            <a:endParaRPr lang="en-US" altLang="zh-CN" sz="2400" dirty="0"/>
          </a:p>
          <a:p>
            <a:pPr hangingPunct="1">
              <a:spcBef>
                <a:spcPts val="1800"/>
              </a:spcBef>
            </a:pPr>
            <a:r>
              <a:rPr lang="zh-CN" altLang="en-US" sz="2400" dirty="0">
                <a:solidFill>
                  <a:srgbClr val="0000FF"/>
                </a:solidFill>
              </a:rPr>
              <a:t>无线窃听：</a:t>
            </a:r>
            <a:r>
              <a:rPr lang="zh-CN" altLang="en-US" sz="2400" dirty="0"/>
              <a:t>通过相关设备侵入他人间的无线通信线路以探知其通信内容，典型的是对移动电话的监听。</a:t>
            </a:r>
            <a:endParaRPr lang="en-US" altLang="zh-CN" sz="2400" dirty="0"/>
          </a:p>
          <a:p>
            <a:pPr hangingPunct="1">
              <a:spcBef>
                <a:spcPts val="1800"/>
              </a:spcBef>
            </a:pPr>
            <a:r>
              <a:rPr lang="zh-CN" altLang="en-US" sz="2400" dirty="0">
                <a:solidFill>
                  <a:srgbClr val="0000FF"/>
                </a:solidFill>
              </a:rPr>
              <a:t>激光窃听：</a:t>
            </a:r>
            <a:r>
              <a:rPr lang="zh-CN" altLang="en-US" sz="2400" dirty="0"/>
              <a:t>用激光发生器产生的一束极细的红外激光射在被窃听房间的玻璃上，房间内有人谈话时，窗玻璃会随声波发生轻微震动，从玻璃上反射回来的激光中包含了室内声波震动信息，经过接收器接收，解调放大，就能将声音还原。</a:t>
            </a:r>
            <a:endParaRPr lang="en-US" altLang="zh-CN" sz="2400" dirty="0"/>
          </a:p>
          <a:p>
            <a:pPr hangingPunct="1">
              <a:spcBef>
                <a:spcPts val="1800"/>
              </a:spcBef>
            </a:pPr>
            <a:r>
              <a:rPr lang="zh-CN" altLang="en-US" sz="2400" dirty="0">
                <a:solidFill>
                  <a:srgbClr val="0000FF"/>
                </a:solidFill>
              </a:rPr>
              <a:t>辐射窃听：</a:t>
            </a:r>
            <a:r>
              <a:rPr lang="zh-CN" altLang="en-US" sz="2400" dirty="0"/>
              <a:t>利用各种电子设备存在的电磁泄露，收集电磁信号并还原，得到相应信息。</a:t>
            </a:r>
          </a:p>
          <a:p>
            <a:pPr hangingPunct="1">
              <a:spcBef>
                <a:spcPts val="1800"/>
              </a:spcBef>
            </a:pPr>
            <a:r>
              <a:rPr lang="zh-CN" altLang="en-US" sz="2400" dirty="0">
                <a:solidFill>
                  <a:srgbClr val="0000FF"/>
                </a:solidFill>
              </a:rPr>
              <a:t>计算机网络窃听：</a:t>
            </a:r>
            <a:r>
              <a:rPr lang="zh-CN" altLang="en-US" sz="2400" dirty="0"/>
              <a:t>通过在网络的特殊位置按照窃听软件，接收能够收到的一切信息，并分析还原为原始信息。</a:t>
            </a:r>
          </a:p>
          <a:p>
            <a:endParaRPr lang="zh-CN" altLang="en-US" sz="2400" dirty="0"/>
          </a:p>
        </p:txBody>
      </p:sp>
    </p:spTree>
    <p:extLst>
      <p:ext uri="{BB962C8B-B14F-4D97-AF65-F5344CB8AC3E}">
        <p14:creationId xmlns:p14="http://schemas.microsoft.com/office/powerpoint/2010/main" val="68990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07950" y="65089"/>
            <a:ext cx="8928100" cy="843632"/>
          </a:xfrm>
        </p:spPr>
        <p:txBody>
          <a:bodyPr/>
          <a:lstStyle/>
          <a:p>
            <a:r>
              <a:rPr kumimoji="0" lang="zh-CN" altLang="en-US" dirty="0"/>
              <a:t>窃听</a:t>
            </a:r>
          </a:p>
        </p:txBody>
      </p:sp>
      <p:sp>
        <p:nvSpPr>
          <p:cNvPr id="18435" name="内容占位符 2"/>
          <p:cNvSpPr>
            <a:spLocks noGrp="1"/>
          </p:cNvSpPr>
          <p:nvPr>
            <p:ph idx="1"/>
          </p:nvPr>
        </p:nvSpPr>
        <p:spPr>
          <a:xfrm>
            <a:off x="179512" y="1052736"/>
            <a:ext cx="8784976" cy="5616623"/>
          </a:xfrm>
        </p:spPr>
        <p:txBody>
          <a:bodyPr/>
          <a:lstStyle/>
          <a:p>
            <a:pPr hangingPunct="1"/>
            <a:r>
              <a:rPr kumimoji="0" lang="zh-CN" altLang="en-US" sz="2400" dirty="0">
                <a:solidFill>
                  <a:srgbClr val="0000FF"/>
                </a:solidFill>
              </a:rPr>
              <a:t>防窃听：</a:t>
            </a:r>
            <a:r>
              <a:rPr kumimoji="0" lang="zh-CN" altLang="en-US" sz="2400" dirty="0"/>
              <a:t>指搜索发现窃听装置及对原始信息进行特殊处理，以达到消除窃听行为或使窃听者无法获得特定原始信息。</a:t>
            </a:r>
            <a:endParaRPr kumimoji="0" lang="en-US" altLang="zh-CN" sz="2400" dirty="0"/>
          </a:p>
          <a:p>
            <a:pPr hangingPunct="1"/>
            <a:endParaRPr kumimoji="0" lang="en-US" altLang="zh-CN" sz="2400" dirty="0"/>
          </a:p>
          <a:p>
            <a:pPr hangingPunct="1"/>
            <a:r>
              <a:rPr kumimoji="0" lang="zh-CN" altLang="en-US" sz="2400" dirty="0"/>
              <a:t>防窃听技术主要分为两种：</a:t>
            </a:r>
            <a:endParaRPr kumimoji="0" lang="en-US" altLang="zh-CN" sz="2400" dirty="0"/>
          </a:p>
          <a:p>
            <a:pPr lvl="1" hangingPunct="1"/>
            <a:r>
              <a:rPr kumimoji="0" lang="zh-CN" altLang="en-US" dirty="0">
                <a:solidFill>
                  <a:srgbClr val="0000FF"/>
                </a:solidFill>
              </a:rPr>
              <a:t>检测：</a:t>
            </a:r>
            <a:r>
              <a:rPr kumimoji="0" lang="zh-CN" altLang="en-US" dirty="0"/>
              <a:t>主要指</a:t>
            </a:r>
            <a:r>
              <a:rPr kumimoji="0" lang="zh-CN" altLang="en-US" dirty="0">
                <a:solidFill>
                  <a:srgbClr val="FF0000"/>
                </a:solidFill>
              </a:rPr>
              <a:t>主动检查是否存在窃听器</a:t>
            </a:r>
            <a:r>
              <a:rPr kumimoji="0" lang="zh-CN" altLang="en-US" dirty="0"/>
              <a:t>，可以采用</a:t>
            </a:r>
            <a:r>
              <a:rPr kumimoji="0" lang="zh-CN" altLang="en-US" dirty="0">
                <a:solidFill>
                  <a:srgbClr val="FF0000"/>
                </a:solidFill>
              </a:rPr>
              <a:t>电缆加压技术</a:t>
            </a:r>
            <a:r>
              <a:rPr kumimoji="0" lang="zh-CN" altLang="en-US" dirty="0"/>
              <a:t>、</a:t>
            </a:r>
            <a:r>
              <a:rPr kumimoji="0" lang="zh-CN" altLang="en-US" dirty="0">
                <a:solidFill>
                  <a:srgbClr val="FF0000"/>
                </a:solidFill>
              </a:rPr>
              <a:t>电磁辐射检测技术</a:t>
            </a:r>
            <a:r>
              <a:rPr kumimoji="0" lang="zh-CN" altLang="en-US" dirty="0"/>
              <a:t>以及</a:t>
            </a:r>
            <a:r>
              <a:rPr kumimoji="0" lang="zh-CN" altLang="en-US" dirty="0">
                <a:solidFill>
                  <a:srgbClr val="FF0000"/>
                </a:solidFill>
              </a:rPr>
              <a:t>激光探测技术</a:t>
            </a:r>
            <a:r>
              <a:rPr kumimoji="0" lang="zh-CN" altLang="en-US" dirty="0"/>
              <a:t>等；</a:t>
            </a:r>
            <a:endParaRPr kumimoji="0" lang="en-US" altLang="zh-CN" dirty="0"/>
          </a:p>
          <a:p>
            <a:pPr lvl="1" hangingPunct="1"/>
            <a:r>
              <a:rPr kumimoji="0" lang="zh-CN" altLang="en-US" dirty="0">
                <a:solidFill>
                  <a:srgbClr val="0000FF"/>
                </a:solidFill>
              </a:rPr>
              <a:t>防御：</a:t>
            </a:r>
            <a:r>
              <a:rPr kumimoji="0" lang="zh-CN" altLang="en-US" dirty="0"/>
              <a:t>主要是采用</a:t>
            </a:r>
            <a:r>
              <a:rPr kumimoji="0" lang="zh-CN" altLang="en-US" dirty="0">
                <a:solidFill>
                  <a:srgbClr val="FF0000"/>
                </a:solidFill>
              </a:rPr>
              <a:t>基于密码编码技术</a:t>
            </a:r>
            <a:r>
              <a:rPr kumimoji="0" lang="zh-CN" altLang="en-US" dirty="0"/>
              <a:t>对原始信息进行加密处理，确保信息即使被截获也无法还原出原始信息。</a:t>
            </a:r>
            <a:endParaRPr kumimoji="0" lang="en-US" altLang="zh-CN" dirty="0"/>
          </a:p>
          <a:p>
            <a:pPr lvl="2" hangingPunct="1"/>
            <a:r>
              <a:rPr kumimoji="0" lang="zh-CN" altLang="en-US" dirty="0"/>
              <a:t>另外，</a:t>
            </a:r>
            <a:r>
              <a:rPr kumimoji="0" lang="zh-CN" altLang="en-US" dirty="0">
                <a:solidFill>
                  <a:srgbClr val="FF0000"/>
                </a:solidFill>
              </a:rPr>
              <a:t>电磁信号屏蔽</a:t>
            </a:r>
            <a:r>
              <a:rPr kumimoji="0" lang="zh-CN" altLang="en-US" dirty="0"/>
              <a:t>也属于窃听防御技术。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 calcmode="lin" valueType="num">
                                      <p:cBhvr additive="base">
                                        <p:cTn id="13"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 calcmode="lin" valueType="num">
                                      <p:cBhvr additive="base">
                                        <p:cTn id="2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950" y="65089"/>
            <a:ext cx="8928100" cy="843632"/>
          </a:xfrm>
        </p:spPr>
        <p:txBody>
          <a:bodyPr/>
          <a:lstStyle/>
          <a:p>
            <a:pPr eaLnBrk="1" hangingPunct="1"/>
            <a:r>
              <a:rPr kumimoji="0" lang="zh-CN" altLang="en-US" dirty="0"/>
              <a:t>主要内容</a:t>
            </a:r>
          </a:p>
        </p:txBody>
      </p:sp>
      <p:sp>
        <p:nvSpPr>
          <p:cNvPr id="6147" name="内容占位符 2"/>
          <p:cNvSpPr>
            <a:spLocks noGrp="1"/>
          </p:cNvSpPr>
          <p:nvPr>
            <p:ph idx="1"/>
          </p:nvPr>
        </p:nvSpPr>
        <p:spPr>
          <a:xfrm>
            <a:off x="179512" y="1052737"/>
            <a:ext cx="8784976" cy="5256583"/>
          </a:xfrm>
        </p:spPr>
        <p:txBody>
          <a:bodyPr/>
          <a:lstStyle/>
          <a:p>
            <a:pPr>
              <a:buFont typeface="Arial" panose="020B0604020202020204" pitchFamily="34" charset="0"/>
              <a:buNone/>
            </a:pPr>
            <a:r>
              <a:rPr kumimoji="0" lang="en-US" altLang="zh-CN" dirty="0"/>
              <a:t>3.1 </a:t>
            </a:r>
            <a:r>
              <a:rPr kumimoji="0" lang="en-US" altLang="zh-CN" dirty="0" err="1"/>
              <a:t>概述</a:t>
            </a:r>
            <a:endParaRPr kumimoji="0" lang="zh-CN" altLang="zh-CN" dirty="0"/>
          </a:p>
          <a:p>
            <a:pPr>
              <a:buFont typeface="Arial" panose="020B0604020202020204" pitchFamily="34" charset="0"/>
              <a:buNone/>
            </a:pPr>
            <a:r>
              <a:rPr kumimoji="0" lang="en-US" altLang="zh-CN" dirty="0"/>
              <a:t>3.2 </a:t>
            </a:r>
            <a:r>
              <a:rPr kumimoji="0" lang="en-US" altLang="zh-CN" dirty="0" err="1"/>
              <a:t>设备安全防护</a:t>
            </a:r>
            <a:r>
              <a:rPr kumimoji="0" lang="en-US" altLang="zh-CN" dirty="0"/>
              <a:t>	</a:t>
            </a:r>
            <a:endParaRPr kumimoji="0" lang="zh-CN" altLang="zh-CN" dirty="0"/>
          </a:p>
          <a:p>
            <a:pPr>
              <a:buFont typeface="Arial" panose="020B0604020202020204" pitchFamily="34" charset="0"/>
              <a:buNone/>
            </a:pPr>
            <a:r>
              <a:rPr kumimoji="0" lang="en-US" altLang="zh-CN" dirty="0"/>
              <a:t>3.3 </a:t>
            </a:r>
            <a:r>
              <a:rPr kumimoji="0" lang="en-US" altLang="zh-CN" dirty="0" err="1"/>
              <a:t>防信息泄露</a:t>
            </a:r>
            <a:endParaRPr kumimoji="0" lang="zh-CN" altLang="zh-CN" dirty="0"/>
          </a:p>
          <a:p>
            <a:pPr>
              <a:buFont typeface="Arial" panose="020B0604020202020204" pitchFamily="34" charset="0"/>
              <a:buNone/>
            </a:pPr>
            <a:r>
              <a:rPr kumimoji="0" lang="en-US" altLang="zh-CN" dirty="0">
                <a:solidFill>
                  <a:srgbClr val="C00000"/>
                </a:solidFill>
              </a:rPr>
              <a:t>3.4 </a:t>
            </a:r>
            <a:r>
              <a:rPr kumimoji="0" lang="en-US" altLang="zh-CN" dirty="0" err="1">
                <a:solidFill>
                  <a:srgbClr val="C00000"/>
                </a:solidFill>
              </a:rPr>
              <a:t>物理隔离</a:t>
            </a:r>
            <a:r>
              <a:rPr kumimoji="0" lang="en-US" altLang="zh-CN" dirty="0">
                <a:solidFill>
                  <a:srgbClr val="C00000"/>
                </a:solidFill>
              </a:rPr>
              <a:t>	</a:t>
            </a:r>
            <a:endParaRPr kumimoji="0" lang="zh-CN" altLang="zh-CN" dirty="0">
              <a:solidFill>
                <a:srgbClr val="C00000"/>
              </a:solidFill>
            </a:endParaRPr>
          </a:p>
          <a:p>
            <a:pPr>
              <a:buFont typeface="Arial" panose="020B0604020202020204" pitchFamily="34" charset="0"/>
              <a:buNone/>
            </a:pPr>
            <a:r>
              <a:rPr kumimoji="0" lang="en-US" altLang="zh-CN" dirty="0"/>
              <a:t>3.5 </a:t>
            </a:r>
            <a:r>
              <a:rPr kumimoji="0" lang="en-US" altLang="zh-CN" dirty="0" err="1"/>
              <a:t>容错与容灾</a:t>
            </a:r>
            <a:endParaRPr kumimoji="0" lang="zh-CN" altLang="zh-CN" dirty="0"/>
          </a:p>
        </p:txBody>
      </p:sp>
    </p:spTree>
    <p:extLst>
      <p:ext uri="{BB962C8B-B14F-4D97-AF65-F5344CB8AC3E}">
        <p14:creationId xmlns:p14="http://schemas.microsoft.com/office/powerpoint/2010/main" val="366831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idx="1"/>
          </p:nvPr>
        </p:nvSpPr>
        <p:spPr/>
        <p:txBody>
          <a:bodyPr/>
          <a:lstStyle/>
          <a:p>
            <a:pPr hangingPunct="1"/>
            <a:r>
              <a:rPr lang="zh-CN" altLang="en-US" sz="2400" dirty="0"/>
              <a:t>物理隔离概念，最早出现在美国、以色列等国家的军方，用以解决</a:t>
            </a:r>
            <a:r>
              <a:rPr lang="zh-CN" altLang="en-US" sz="2400" dirty="0">
                <a:solidFill>
                  <a:srgbClr val="0000FF"/>
                </a:solidFill>
              </a:rPr>
              <a:t>涉密网络与公共网络</a:t>
            </a:r>
            <a:r>
              <a:rPr lang="zh-CN" altLang="en-US" sz="2400" dirty="0"/>
              <a:t>连接时的安全。</a:t>
            </a:r>
          </a:p>
          <a:p>
            <a:pPr hangingPunct="1"/>
            <a:endParaRPr lang="zh-CN" altLang="en-US" sz="2400" dirty="0"/>
          </a:p>
          <a:p>
            <a:pPr hangingPunct="1"/>
            <a:r>
              <a:rPr lang="zh-CN" altLang="en-US" sz="2400" dirty="0"/>
              <a:t>在我国的政府涉密网络及军事涉密网络的建设中，也涉及了需要物理隔离的问题。</a:t>
            </a:r>
            <a:endParaRPr lang="en-US" altLang="zh-CN" sz="2400" dirty="0"/>
          </a:p>
          <a:p>
            <a:pPr hangingPunct="1"/>
            <a:endParaRPr lang="en-US" altLang="zh-CN" sz="2400" dirty="0"/>
          </a:p>
          <a:p>
            <a:pPr hangingPunct="1"/>
            <a:r>
              <a:rPr lang="zh-CN" altLang="en-US" sz="2400" dirty="0"/>
              <a:t>物理隔离，首先遇到的问题是</a:t>
            </a:r>
            <a:r>
              <a:rPr lang="zh-CN" altLang="en-US" sz="2400" dirty="0">
                <a:solidFill>
                  <a:srgbClr val="0000FF"/>
                </a:solidFill>
              </a:rPr>
              <a:t>安全域</a:t>
            </a:r>
            <a:r>
              <a:rPr lang="zh-CN" altLang="en-US" sz="2400" dirty="0"/>
              <a:t>的问题。国家的安全域一般以信息涉密程度划分为涉密域和非涉密域。</a:t>
            </a:r>
          </a:p>
          <a:p>
            <a:pPr lvl="1" hangingPunct="1"/>
            <a:r>
              <a:rPr lang="zh-CN" altLang="en-US" dirty="0">
                <a:solidFill>
                  <a:srgbClr val="0000FF"/>
                </a:solidFill>
              </a:rPr>
              <a:t>涉密域：</a:t>
            </a:r>
            <a:r>
              <a:rPr lang="zh-CN" altLang="en-US" dirty="0"/>
              <a:t>涉及国家秘密的网络空间。</a:t>
            </a:r>
          </a:p>
          <a:p>
            <a:pPr lvl="1" hangingPunct="1"/>
            <a:r>
              <a:rPr lang="zh-CN" altLang="en-US" dirty="0">
                <a:solidFill>
                  <a:srgbClr val="0000FF"/>
                </a:solidFill>
              </a:rPr>
              <a:t>非涉密域：</a:t>
            </a:r>
            <a:r>
              <a:rPr lang="zh-CN" altLang="en-US" dirty="0"/>
              <a:t>不涉及国家的秘密，但是涉及本单位、本部门或者本系统的工作秘密的网络空间。</a:t>
            </a:r>
          </a:p>
          <a:p>
            <a:pPr lvl="1" hangingPunct="1"/>
            <a:r>
              <a:rPr lang="zh-CN" altLang="en-US" dirty="0">
                <a:solidFill>
                  <a:srgbClr val="0000FF"/>
                </a:solidFill>
              </a:rPr>
              <a:t>公共服务域：</a:t>
            </a:r>
            <a:r>
              <a:rPr lang="zh-CN" altLang="en-US" dirty="0"/>
              <a:t>既不涉及国家秘密，也不涉及工作秘密。</a:t>
            </a:r>
          </a:p>
        </p:txBody>
      </p:sp>
    </p:spTree>
    <p:extLst>
      <p:ext uri="{BB962C8B-B14F-4D97-AF65-F5344CB8AC3E}">
        <p14:creationId xmlns:p14="http://schemas.microsoft.com/office/powerpoint/2010/main" val="183638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7950" y="65088"/>
            <a:ext cx="8928100" cy="909637"/>
          </a:xfrm>
        </p:spPr>
        <p:txBody>
          <a:bodyPr/>
          <a:lstStyle/>
          <a:p>
            <a:r>
              <a:rPr kumimoji="0" lang="zh-CN" altLang="en-US" b="1" dirty="0"/>
              <a:t>物理隔离</a:t>
            </a:r>
            <a:endParaRPr kumimoji="0" lang="zh-CN" altLang="en-US" dirty="0"/>
          </a:p>
        </p:txBody>
      </p:sp>
      <p:sp>
        <p:nvSpPr>
          <p:cNvPr id="19459" name="内容占位符 2"/>
          <p:cNvSpPr>
            <a:spLocks noGrp="1"/>
          </p:cNvSpPr>
          <p:nvPr>
            <p:ph idx="1"/>
          </p:nvPr>
        </p:nvSpPr>
        <p:spPr>
          <a:xfrm>
            <a:off x="107950" y="1039812"/>
            <a:ext cx="8928100" cy="5485531"/>
          </a:xfrm>
        </p:spPr>
        <p:txBody>
          <a:bodyPr/>
          <a:lstStyle/>
          <a:p>
            <a:r>
              <a:rPr kumimoji="0" lang="zh-CN" altLang="en-US" b="1" dirty="0"/>
              <a:t>物理隔离：</a:t>
            </a:r>
            <a:endParaRPr kumimoji="0" lang="en-US" altLang="zh-CN" b="1" dirty="0"/>
          </a:p>
          <a:p>
            <a:pPr lvl="1"/>
            <a:r>
              <a:rPr kumimoji="0" lang="zh-CN" altLang="en-US" dirty="0"/>
              <a:t>较早时描述的单词</a:t>
            </a:r>
            <a:r>
              <a:rPr kumimoji="0" lang="en-US" altLang="zh-CN" dirty="0"/>
              <a:t>Physical Disconnection</a:t>
            </a:r>
            <a:r>
              <a:rPr kumimoji="0" lang="zh-CN" altLang="en-US" dirty="0"/>
              <a:t>。</a:t>
            </a:r>
            <a:endParaRPr kumimoji="0" lang="en-US" altLang="zh-CN" dirty="0"/>
          </a:p>
          <a:p>
            <a:pPr lvl="1"/>
            <a:r>
              <a:rPr kumimoji="0" lang="zh-CN" altLang="en-US" dirty="0"/>
              <a:t>后来用</a:t>
            </a:r>
            <a:r>
              <a:rPr kumimoji="0" lang="en-US" altLang="zh-CN" dirty="0"/>
              <a:t>Physical Separation</a:t>
            </a:r>
            <a:r>
              <a:rPr kumimoji="0" lang="zh-CN" altLang="en-US" dirty="0"/>
              <a:t>和</a:t>
            </a:r>
            <a:r>
              <a:rPr kumimoji="0" lang="en-US" altLang="zh-CN" dirty="0"/>
              <a:t>Physical Isolation</a:t>
            </a:r>
            <a:r>
              <a:rPr kumimoji="0" lang="zh-CN" altLang="en-US" dirty="0"/>
              <a:t>。</a:t>
            </a:r>
            <a:endParaRPr kumimoji="0" lang="en-US" altLang="zh-CN" dirty="0"/>
          </a:p>
          <a:p>
            <a:pPr lvl="1"/>
            <a:r>
              <a:rPr kumimoji="0" lang="zh-CN" altLang="en-US" dirty="0"/>
              <a:t>目前开始使用</a:t>
            </a:r>
            <a:r>
              <a:rPr kumimoji="0" lang="en-US" altLang="zh-CN" dirty="0"/>
              <a:t>Physical Gap</a:t>
            </a:r>
            <a:r>
              <a:rPr kumimoji="0" lang="zh-CN" altLang="en-US" dirty="0"/>
              <a:t>这个词汇，直译为物理隔离，</a:t>
            </a:r>
            <a:r>
              <a:rPr kumimoji="0" lang="zh-CN" altLang="en-US" dirty="0">
                <a:solidFill>
                  <a:srgbClr val="FF0000"/>
                </a:solidFill>
              </a:rPr>
              <a:t>意为通过制造物理的豁口，来达到物理隔离的目的</a:t>
            </a:r>
            <a:r>
              <a:rPr kumimoji="0" lang="zh-CN" altLang="en-US" dirty="0"/>
              <a:t>。</a:t>
            </a:r>
            <a:endParaRPr kumimoji="0" lang="en-US" altLang="zh-CN" dirty="0"/>
          </a:p>
          <a:p>
            <a:pPr lvl="1"/>
            <a:endParaRPr kumimoji="0" lang="en-US" altLang="zh-CN" dirty="0"/>
          </a:p>
          <a:p>
            <a:r>
              <a:rPr kumimoji="0" lang="zh-CN" altLang="en-US" dirty="0"/>
              <a:t>最初的物理隔离方法：</a:t>
            </a:r>
            <a:r>
              <a:rPr kumimoji="0" lang="zh-CN" altLang="en-US" dirty="0">
                <a:solidFill>
                  <a:srgbClr val="0000FF"/>
                </a:solidFill>
              </a:rPr>
              <a:t>建立两套网络系统和计算机设备</a:t>
            </a:r>
            <a:r>
              <a:rPr kumimoji="0" lang="zh-CN" altLang="en-US" dirty="0"/>
              <a:t>。</a:t>
            </a:r>
            <a:endParaRPr kumimoji="0" lang="en-US" altLang="zh-CN" dirty="0"/>
          </a:p>
          <a:p>
            <a:pPr lvl="1"/>
            <a:r>
              <a:rPr kumimoji="0" lang="zh-CN" altLang="en-US" dirty="0"/>
              <a:t>一套用于内部办公，另一套用于与互联网连接。</a:t>
            </a:r>
          </a:p>
          <a:p>
            <a:pPr lvl="1"/>
            <a:r>
              <a:rPr kumimoji="0" lang="zh-CN" altLang="en-US" dirty="0"/>
              <a:t>采用两套互不相连的系统，不仅成本高，而且极为不便。</a:t>
            </a:r>
          </a:p>
          <a:p>
            <a:pPr lvl="1"/>
            <a:r>
              <a:rPr kumimoji="0" lang="zh-CN" altLang="en-US" dirty="0"/>
              <a:t>这一矛盾促进了</a:t>
            </a:r>
            <a:r>
              <a:rPr kumimoji="0" lang="zh-CN" altLang="en-US" dirty="0">
                <a:solidFill>
                  <a:srgbClr val="FF0000"/>
                </a:solidFill>
              </a:rPr>
              <a:t>物理隔离设备</a:t>
            </a:r>
            <a:r>
              <a:rPr kumimoji="0" lang="zh-CN" altLang="en-US" dirty="0"/>
              <a:t>的开发。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anim calcmode="lin" valueType="num">
                                      <p:cBhvr additive="base">
                                        <p:cTn id="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6" end="6"/>
                                            </p:txEl>
                                          </p:spTgt>
                                        </p:tgtEl>
                                        <p:attrNameLst>
                                          <p:attrName>style.visibility</p:attrName>
                                        </p:attrNameLst>
                                      </p:cBhvr>
                                      <p:to>
                                        <p:strVal val="visible"/>
                                      </p:to>
                                    </p:set>
                                    <p:anim calcmode="lin" valueType="num">
                                      <p:cBhvr additive="base">
                                        <p:cTn id="11"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459">
                                            <p:txEl>
                                              <p:pRg st="7" end="7"/>
                                            </p:txEl>
                                          </p:spTgt>
                                        </p:tgtEl>
                                        <p:attrNameLst>
                                          <p:attrName>style.visibility</p:attrName>
                                        </p:attrNameLst>
                                      </p:cBhvr>
                                      <p:to>
                                        <p:strVal val="visible"/>
                                      </p:to>
                                    </p:set>
                                    <p:anim calcmode="lin" valueType="num">
                                      <p:cBhvr additive="base">
                                        <p:cTn id="17"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9">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459">
                                            <p:txEl>
                                              <p:pRg st="8" end="8"/>
                                            </p:txEl>
                                          </p:spTgt>
                                        </p:tgtEl>
                                        <p:attrNameLst>
                                          <p:attrName>style.visibility</p:attrName>
                                        </p:attrNameLst>
                                      </p:cBhvr>
                                      <p:to>
                                        <p:strVal val="visible"/>
                                      </p:to>
                                    </p:set>
                                    <p:anim calcmode="lin" valueType="num">
                                      <p:cBhvr additive="base">
                                        <p:cTn id="21"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7950" y="65088"/>
            <a:ext cx="8928100" cy="909637"/>
          </a:xfrm>
        </p:spPr>
        <p:txBody>
          <a:bodyPr/>
          <a:lstStyle/>
          <a:p>
            <a:r>
              <a:rPr kumimoji="0" lang="zh-CN" altLang="en-US" dirty="0"/>
              <a:t>对物理隔离的理解表现</a:t>
            </a:r>
          </a:p>
        </p:txBody>
      </p:sp>
      <p:sp>
        <p:nvSpPr>
          <p:cNvPr id="20483" name="内容占位符 2"/>
          <p:cNvSpPr>
            <a:spLocks noGrp="1"/>
          </p:cNvSpPr>
          <p:nvPr>
            <p:ph idx="1"/>
          </p:nvPr>
        </p:nvSpPr>
        <p:spPr>
          <a:xfrm>
            <a:off x="179958" y="1052736"/>
            <a:ext cx="8784530" cy="5688632"/>
          </a:xfrm>
        </p:spPr>
        <p:txBody>
          <a:bodyPr/>
          <a:lstStyle/>
          <a:p>
            <a:pPr marL="457200" indent="-457200" hangingPunct="1">
              <a:buFont typeface="+mj-lt"/>
              <a:buAutoNum type="arabicPeriod"/>
            </a:pPr>
            <a:r>
              <a:rPr kumimoji="0" lang="zh-CN" altLang="en-US" sz="2400" dirty="0"/>
              <a:t>阻断网络的直接连接。</a:t>
            </a:r>
            <a:endParaRPr kumimoji="0" lang="zh-CN" altLang="zh-CN" sz="2400" dirty="0"/>
          </a:p>
          <a:p>
            <a:pPr marL="457200" indent="-457200" hangingPunct="1">
              <a:buFont typeface="+mj-lt"/>
              <a:buAutoNum type="arabicPeriod"/>
            </a:pPr>
            <a:r>
              <a:rPr kumimoji="0" lang="zh-CN" altLang="en-US" sz="2400" dirty="0"/>
              <a:t>阻断网络的</a:t>
            </a:r>
            <a:r>
              <a:rPr kumimoji="0" lang="en-US" altLang="zh-CN" sz="2400" dirty="0"/>
              <a:t>Internet</a:t>
            </a:r>
            <a:r>
              <a:rPr kumimoji="0" lang="zh-CN" altLang="en-US" sz="2400" dirty="0"/>
              <a:t>逻辑连接。</a:t>
            </a:r>
            <a:endParaRPr kumimoji="0" lang="zh-CN" altLang="zh-CN" sz="2400" dirty="0"/>
          </a:p>
          <a:p>
            <a:pPr marL="457200" indent="-457200" hangingPunct="1">
              <a:buFont typeface="+mj-lt"/>
              <a:buAutoNum type="arabicPeriod"/>
            </a:pPr>
            <a:r>
              <a:rPr kumimoji="0" lang="zh-CN" altLang="en-US" sz="2400" dirty="0"/>
              <a:t>隔离设备的传输机制具有不可编程的特性，因此不具有感染的特性。</a:t>
            </a:r>
            <a:endParaRPr kumimoji="0" lang="zh-CN" altLang="zh-CN" sz="2400" dirty="0"/>
          </a:p>
          <a:p>
            <a:pPr marL="457200" indent="-457200" hangingPunct="1">
              <a:buFont typeface="+mj-lt"/>
              <a:buAutoNum type="arabicPeriod"/>
            </a:pPr>
            <a:r>
              <a:rPr kumimoji="0" lang="zh-CN" altLang="en-US" sz="2400" dirty="0"/>
              <a:t>任何数据都是通过两级移动代理的方式来完成，两级移动代理之间是物理隔离的。</a:t>
            </a:r>
            <a:endParaRPr kumimoji="0" lang="zh-CN" altLang="zh-CN" sz="2400" dirty="0"/>
          </a:p>
          <a:p>
            <a:pPr marL="457200" indent="-457200" hangingPunct="1">
              <a:buFont typeface="+mj-lt"/>
              <a:buAutoNum type="arabicPeriod"/>
            </a:pPr>
            <a:r>
              <a:rPr kumimoji="0" lang="zh-CN" altLang="en-US" sz="2400" dirty="0"/>
              <a:t>隔离设备具有审查的功能。</a:t>
            </a:r>
            <a:endParaRPr kumimoji="0" lang="zh-CN" altLang="zh-CN" sz="2400" dirty="0"/>
          </a:p>
          <a:p>
            <a:pPr marL="457200" indent="-457200" hangingPunct="1">
              <a:buFont typeface="+mj-lt"/>
              <a:buAutoNum type="arabicPeriod"/>
            </a:pPr>
            <a:r>
              <a:rPr kumimoji="0" lang="zh-CN" altLang="en-US" sz="2400" dirty="0"/>
              <a:t>隔离设备传输的原始数据，不具有攻击或对网络安全有害的特性。如</a:t>
            </a:r>
            <a:r>
              <a:rPr kumimoji="0" lang="en-US" altLang="zh-CN" sz="2400" dirty="0"/>
              <a:t>txt</a:t>
            </a:r>
            <a:r>
              <a:rPr kumimoji="0" lang="zh-CN" altLang="en-US" sz="2400" dirty="0"/>
              <a:t>文件不会有病毒一样，也不会执行命令。</a:t>
            </a:r>
            <a:endParaRPr kumimoji="0" lang="zh-CN" altLang="zh-CN" sz="2400" dirty="0"/>
          </a:p>
          <a:p>
            <a:pPr marL="457200" indent="-457200" hangingPunct="1">
              <a:buFont typeface="+mj-lt"/>
              <a:buAutoNum type="arabicPeriod"/>
            </a:pPr>
            <a:r>
              <a:rPr kumimoji="0" lang="zh-CN" altLang="en-US" sz="2400" dirty="0"/>
              <a:t>强大的管理和控制功能。</a:t>
            </a:r>
            <a:endParaRPr kumimoji="0" lang="zh-CN" altLang="zh-CN" sz="2400" dirty="0"/>
          </a:p>
          <a:p>
            <a:pPr marL="457200" indent="-457200" hangingPunct="1">
              <a:buFont typeface="+mj-lt"/>
              <a:buAutoNum type="arabicPeriod"/>
            </a:pPr>
            <a:r>
              <a:rPr kumimoji="0" lang="zh-CN" altLang="en-US" sz="2400" dirty="0"/>
              <a:t>从隔离的内容看，隔离分为</a:t>
            </a:r>
            <a:r>
              <a:rPr kumimoji="0" lang="zh-CN" altLang="en-US" sz="2400" dirty="0">
                <a:solidFill>
                  <a:srgbClr val="FF0000"/>
                </a:solidFill>
              </a:rPr>
              <a:t>网络隔离</a:t>
            </a:r>
            <a:r>
              <a:rPr kumimoji="0" lang="zh-CN" altLang="en-US" sz="2400" dirty="0"/>
              <a:t>和</a:t>
            </a:r>
            <a:r>
              <a:rPr kumimoji="0" lang="zh-CN" altLang="en-US" sz="2400" dirty="0">
                <a:solidFill>
                  <a:srgbClr val="FF0000"/>
                </a:solidFill>
              </a:rPr>
              <a:t>数据隔离</a:t>
            </a:r>
            <a:r>
              <a:rPr kumimoji="0" lang="zh-CN" altLang="en-US" sz="2400" dirty="0"/>
              <a:t>。</a:t>
            </a:r>
          </a:p>
          <a:p>
            <a:pPr marL="857250" lvl="1" indent="-457200" hangingPunct="1"/>
            <a:r>
              <a:rPr kumimoji="0" lang="zh-CN" altLang="en-US" sz="2000" dirty="0">
                <a:solidFill>
                  <a:srgbClr val="0000FF"/>
                </a:solidFill>
              </a:rPr>
              <a:t>数据隔离：</a:t>
            </a:r>
            <a:r>
              <a:rPr kumimoji="0" lang="zh-CN" altLang="en-US" sz="2000" dirty="0"/>
              <a:t>指存储设备的隔离，即一个存储设备不能被几个网络共享。</a:t>
            </a:r>
          </a:p>
          <a:p>
            <a:pPr marL="857250" lvl="1" indent="-457200" hangingPunct="1"/>
            <a:r>
              <a:rPr kumimoji="0" lang="zh-CN" altLang="en-US" sz="2000" dirty="0">
                <a:solidFill>
                  <a:srgbClr val="0000FF"/>
                </a:solidFill>
              </a:rPr>
              <a:t>网络隔离：</a:t>
            </a:r>
            <a:r>
              <a:rPr kumimoji="0" lang="zh-CN" altLang="en-US" sz="2000" dirty="0"/>
              <a:t>把被保护的网络从公开的、无边界的、自有的环境中独立出来。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 calcmode="lin" valueType="num">
                                      <p:cBhvr additive="base">
                                        <p:cTn id="37"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483">
                                            <p:txEl>
                                              <p:pRg st="7" end="7"/>
                                            </p:txEl>
                                          </p:spTgt>
                                        </p:tgtEl>
                                        <p:attrNameLst>
                                          <p:attrName>style.visibility</p:attrName>
                                        </p:attrNameLst>
                                      </p:cBhvr>
                                      <p:to>
                                        <p:strVal val="visible"/>
                                      </p:to>
                                    </p:set>
                                    <p:anim calcmode="lin" valueType="num">
                                      <p:cBhvr additive="base">
                                        <p:cTn id="43"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483">
                                            <p:txEl>
                                              <p:pRg st="9" end="9"/>
                                            </p:txEl>
                                          </p:spTgt>
                                        </p:tgtEl>
                                        <p:attrNameLst>
                                          <p:attrName>style.visibility</p:attrName>
                                        </p:attrNameLst>
                                      </p:cBhvr>
                                      <p:to>
                                        <p:strVal val="visible"/>
                                      </p:to>
                                    </p:set>
                                    <p:anim calcmode="lin" valueType="num">
                                      <p:cBhvr additive="base">
                                        <p:cTn id="47" dur="5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483">
                                            <p:txEl>
                                              <p:pRg st="8" end="8"/>
                                            </p:txEl>
                                          </p:spTgt>
                                        </p:tgtEl>
                                        <p:attrNameLst>
                                          <p:attrName>style.visibility</p:attrName>
                                        </p:attrNameLst>
                                      </p:cBhvr>
                                      <p:to>
                                        <p:strVal val="visible"/>
                                      </p:to>
                                    </p:set>
                                    <p:anim calcmode="lin" valueType="num">
                                      <p:cBhvr additive="base">
                                        <p:cTn id="51"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07950" y="65088"/>
            <a:ext cx="8928100" cy="909637"/>
          </a:xfrm>
        </p:spPr>
        <p:txBody>
          <a:bodyPr/>
          <a:lstStyle/>
          <a:p>
            <a:r>
              <a:rPr kumimoji="0" lang="zh-CN" altLang="en-US" dirty="0"/>
              <a:t>概述</a:t>
            </a:r>
          </a:p>
        </p:txBody>
      </p:sp>
      <p:sp>
        <p:nvSpPr>
          <p:cNvPr id="7171" name="内容占位符 2"/>
          <p:cNvSpPr>
            <a:spLocks noGrp="1"/>
          </p:cNvSpPr>
          <p:nvPr>
            <p:ph idx="1"/>
          </p:nvPr>
        </p:nvSpPr>
        <p:spPr>
          <a:xfrm>
            <a:off x="179512" y="1052736"/>
            <a:ext cx="8712968" cy="504056"/>
          </a:xfrm>
        </p:spPr>
        <p:txBody>
          <a:bodyPr/>
          <a:lstStyle/>
          <a:p>
            <a:r>
              <a:rPr kumimoji="0" lang="zh-CN" altLang="en-US" sz="2400" dirty="0"/>
              <a:t>物理安全：实体安全和环境安全。</a:t>
            </a:r>
            <a:endParaRPr kumimoji="0" lang="en-US" altLang="zh-CN" sz="2400" dirty="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634803"/>
            <a:ext cx="3467405" cy="346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9512" y="5177283"/>
            <a:ext cx="8684436" cy="1348061"/>
          </a:xfrm>
          <a:prstGeom prst="rect">
            <a:avLst/>
          </a:prstGeom>
        </p:spPr>
        <p:txBody>
          <a:bodyPr wrap="square">
            <a:spAutoFit/>
          </a:bodyPr>
          <a:lstStyle/>
          <a:p>
            <a:pPr marL="342900" lvl="0" indent="-342900">
              <a:spcBef>
                <a:spcPct val="20000"/>
              </a:spcBef>
              <a:buFont typeface="Arial" panose="020B0604020202020204" pitchFamily="34" charset="0"/>
              <a:buChar char="•"/>
            </a:pPr>
            <a:r>
              <a:rPr lang="zh-CN" altLang="en-US" sz="2400" b="1" dirty="0">
                <a:solidFill>
                  <a:prstClr val="black"/>
                </a:solidFill>
                <a:latin typeface="Calibri"/>
              </a:rPr>
              <a:t>物理安全技术主要解决两个方面的问题</a:t>
            </a:r>
            <a:r>
              <a:rPr lang="en-US" altLang="zh-CN" sz="2400" b="1" dirty="0">
                <a:solidFill>
                  <a:prstClr val="black"/>
                </a:solidFill>
                <a:latin typeface="Calibri"/>
              </a:rPr>
              <a:t>:</a:t>
            </a:r>
          </a:p>
          <a:p>
            <a:pPr marL="742950" lvl="1" indent="-285750">
              <a:spcBef>
                <a:spcPct val="20000"/>
              </a:spcBef>
              <a:buFont typeface="Arial" panose="020B0604020202020204" pitchFamily="34" charset="0"/>
              <a:buChar char="–"/>
            </a:pPr>
            <a:r>
              <a:rPr lang="zh-CN" altLang="en-US" sz="2400" b="1" dirty="0">
                <a:solidFill>
                  <a:prstClr val="black"/>
                </a:solidFill>
                <a:latin typeface="Calibri"/>
              </a:rPr>
              <a:t>对</a:t>
            </a:r>
            <a:r>
              <a:rPr lang="zh-CN" altLang="en-US" sz="2400" b="1" dirty="0">
                <a:solidFill>
                  <a:srgbClr val="FF0000"/>
                </a:solidFill>
                <a:latin typeface="Calibri"/>
              </a:rPr>
              <a:t>信息系统实体</a:t>
            </a:r>
            <a:r>
              <a:rPr lang="zh-CN" altLang="en-US" sz="2400" b="1" dirty="0">
                <a:solidFill>
                  <a:prstClr val="black"/>
                </a:solidFill>
                <a:latin typeface="Calibri"/>
              </a:rPr>
              <a:t>的保护；</a:t>
            </a:r>
            <a:endParaRPr lang="en-US" altLang="zh-CN" sz="2400" b="1" dirty="0">
              <a:solidFill>
                <a:prstClr val="black"/>
              </a:solidFill>
              <a:latin typeface="Calibri"/>
            </a:endParaRPr>
          </a:p>
          <a:p>
            <a:pPr marL="742950" lvl="1" indent="-285750">
              <a:spcBef>
                <a:spcPct val="20000"/>
              </a:spcBef>
              <a:buFont typeface="Arial" panose="020B0604020202020204" pitchFamily="34" charset="0"/>
              <a:buChar char="–"/>
            </a:pPr>
            <a:r>
              <a:rPr lang="zh-CN" altLang="en-US" sz="2400" b="1" dirty="0">
                <a:solidFill>
                  <a:prstClr val="black"/>
                </a:solidFill>
                <a:latin typeface="Calibri"/>
              </a:rPr>
              <a:t>对可能造成</a:t>
            </a:r>
            <a:r>
              <a:rPr lang="zh-CN" altLang="en-US" sz="2400" b="1" dirty="0">
                <a:solidFill>
                  <a:srgbClr val="FF0000"/>
                </a:solidFill>
                <a:latin typeface="Calibri"/>
              </a:rPr>
              <a:t>信息泄漏</a:t>
            </a:r>
            <a:r>
              <a:rPr lang="zh-CN" altLang="en-US" sz="2400" b="1" dirty="0">
                <a:solidFill>
                  <a:prstClr val="black"/>
                </a:solidFill>
                <a:latin typeface="Calibri"/>
              </a:rPr>
              <a:t>的</a:t>
            </a:r>
            <a:r>
              <a:rPr lang="zh-CN" altLang="en-US" sz="2400" b="1" dirty="0">
                <a:solidFill>
                  <a:srgbClr val="FF0000"/>
                </a:solidFill>
                <a:latin typeface="Calibri"/>
              </a:rPr>
              <a:t>物理问题</a:t>
            </a:r>
            <a:r>
              <a:rPr lang="zh-CN" altLang="en-US" sz="2400" b="1" dirty="0">
                <a:solidFill>
                  <a:prstClr val="black"/>
                </a:solidFill>
                <a:latin typeface="Calibri"/>
              </a:rPr>
              <a:t>进行防范。</a:t>
            </a:r>
            <a:endParaRPr lang="en-US" altLang="zh-CN" sz="2400" b="1" dirty="0">
              <a:solidFill>
                <a:prstClr val="black"/>
              </a:solidFill>
              <a:latin typeface="Calibri"/>
            </a:endParaRPr>
          </a:p>
        </p:txBody>
      </p:sp>
    </p:spTree>
    <p:extLst>
      <p:ext uri="{BB962C8B-B14F-4D97-AF65-F5344CB8AC3E}">
        <p14:creationId xmlns:p14="http://schemas.microsoft.com/office/powerpoint/2010/main" val="237449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07950" y="65089"/>
            <a:ext cx="8928100" cy="843632"/>
          </a:xfrm>
        </p:spPr>
        <p:txBody>
          <a:bodyPr/>
          <a:lstStyle/>
          <a:p>
            <a:r>
              <a:rPr kumimoji="0" lang="zh-CN" altLang="en-US" dirty="0"/>
              <a:t>物理隔离与逻辑隔离</a:t>
            </a:r>
          </a:p>
        </p:txBody>
      </p:sp>
      <p:sp>
        <p:nvSpPr>
          <p:cNvPr id="21507" name="内容占位符 2"/>
          <p:cNvSpPr>
            <a:spLocks noGrp="1"/>
          </p:cNvSpPr>
          <p:nvPr>
            <p:ph idx="1"/>
          </p:nvPr>
        </p:nvSpPr>
        <p:spPr>
          <a:xfrm>
            <a:off x="179512" y="1052737"/>
            <a:ext cx="8784530" cy="3384375"/>
          </a:xfrm>
        </p:spPr>
        <p:txBody>
          <a:bodyPr/>
          <a:lstStyle/>
          <a:p>
            <a:pPr hangingPunct="1"/>
            <a:r>
              <a:rPr kumimoji="0" lang="zh-CN" altLang="en-US" sz="2400" dirty="0"/>
              <a:t>物理隔离与逻辑隔离有很大的区别。</a:t>
            </a:r>
            <a:endParaRPr kumimoji="0" lang="en-US" altLang="zh-CN" sz="2400" dirty="0"/>
          </a:p>
          <a:p>
            <a:pPr lvl="1" hangingPunct="1"/>
            <a:r>
              <a:rPr kumimoji="0" lang="zh-CN" altLang="en-US" dirty="0"/>
              <a:t>物理隔离的哲学是不安全就不连网，</a:t>
            </a:r>
            <a:r>
              <a:rPr kumimoji="0" lang="zh-CN" altLang="en-US" dirty="0">
                <a:solidFill>
                  <a:srgbClr val="FF0000"/>
                </a:solidFill>
              </a:rPr>
              <a:t>要绝对保证安全</a:t>
            </a:r>
            <a:r>
              <a:rPr kumimoji="0" lang="zh-CN" altLang="en-US" dirty="0"/>
              <a:t>；</a:t>
            </a:r>
            <a:endParaRPr kumimoji="0" lang="en-US" altLang="zh-CN" dirty="0"/>
          </a:p>
          <a:p>
            <a:pPr lvl="2" hangingPunct="1"/>
            <a:r>
              <a:rPr kumimoji="0" lang="zh-CN" altLang="en-US" dirty="0">
                <a:solidFill>
                  <a:srgbClr val="0000FF"/>
                </a:solidFill>
              </a:rPr>
              <a:t>物理隔离部件的安全功能</a:t>
            </a:r>
            <a:r>
              <a:rPr kumimoji="0" lang="zh-CN" altLang="en-US" dirty="0"/>
              <a:t>应保证被隔离的计算机资源不能被访问（至少应包括硬盘、软盘和光盘），计算机数据不能被重用（至少应包括内存）。</a:t>
            </a:r>
            <a:endParaRPr kumimoji="0" lang="en-US" altLang="zh-CN" dirty="0"/>
          </a:p>
          <a:p>
            <a:pPr lvl="1" hangingPunct="1"/>
            <a:r>
              <a:rPr kumimoji="0" lang="zh-CN" altLang="en-US" dirty="0"/>
              <a:t>逻辑隔离的哲学是在</a:t>
            </a:r>
            <a:r>
              <a:rPr kumimoji="0" lang="zh-CN" altLang="en-US" dirty="0">
                <a:solidFill>
                  <a:srgbClr val="FF0000"/>
                </a:solidFill>
              </a:rPr>
              <a:t>保证网络正常使用</a:t>
            </a:r>
            <a:r>
              <a:rPr kumimoji="0" lang="zh-CN" altLang="en-US" dirty="0"/>
              <a:t>下，尽可能安全。</a:t>
            </a:r>
            <a:endParaRPr kumimoji="0" lang="en-US" altLang="zh-CN" dirty="0"/>
          </a:p>
          <a:p>
            <a:pPr lvl="2" hangingPunct="1"/>
            <a:r>
              <a:rPr kumimoji="0" lang="zh-CN" altLang="en-US" dirty="0">
                <a:solidFill>
                  <a:srgbClr val="0000FF"/>
                </a:solidFill>
              </a:rPr>
              <a:t>逻辑隔离部件的安全功能</a:t>
            </a:r>
            <a:r>
              <a:rPr kumimoji="0" lang="zh-CN" altLang="en-US" dirty="0"/>
              <a:t>应保证被隔离的计算机资源不能被访问，只能进行隔离器内外的原始应用数据交换。</a:t>
            </a:r>
            <a:endParaRPr kumimoji="0" lang="en-US" altLang="zh-CN" dirty="0"/>
          </a:p>
          <a:p>
            <a:pPr hangingPunct="1"/>
            <a:endParaRPr kumimoji="0" lang="zh-CN" altLang="en-US" sz="2400" dirty="0"/>
          </a:p>
        </p:txBody>
      </p:sp>
      <p:pic>
        <p:nvPicPr>
          <p:cNvPr id="2" name="图片 1"/>
          <p:cNvPicPr>
            <a:picLocks noChangeAspect="1"/>
          </p:cNvPicPr>
          <p:nvPr/>
        </p:nvPicPr>
        <p:blipFill>
          <a:blip r:embed="rId2"/>
          <a:stretch>
            <a:fillRect/>
          </a:stretch>
        </p:blipFill>
        <p:spPr>
          <a:xfrm>
            <a:off x="1093137" y="4591785"/>
            <a:ext cx="6957280" cy="18968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anim calcmode="lin" valueType="num">
                                      <p:cBhvr additive="base">
                                        <p:cTn id="11"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 calcmode="lin" valueType="num">
                                      <p:cBhvr additive="base">
                                        <p:cTn id="17"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 calcmode="lin" valueType="num">
                                      <p:cBhvr additive="base">
                                        <p:cTn id="21"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07950" y="65088"/>
            <a:ext cx="8928100" cy="909637"/>
          </a:xfrm>
        </p:spPr>
        <p:txBody>
          <a:bodyPr/>
          <a:lstStyle/>
          <a:p>
            <a:r>
              <a:rPr kumimoji="0" lang="zh-CN" altLang="en-US" b="1" dirty="0"/>
              <a:t>网络物理隔离的基本形式</a:t>
            </a:r>
            <a:endParaRPr kumimoji="0" lang="zh-CN" altLang="en-US" dirty="0"/>
          </a:p>
        </p:txBody>
      </p:sp>
      <p:sp>
        <p:nvSpPr>
          <p:cNvPr id="22531" name="内容占位符 2"/>
          <p:cNvSpPr>
            <a:spLocks noGrp="1"/>
          </p:cNvSpPr>
          <p:nvPr>
            <p:ph idx="1"/>
          </p:nvPr>
        </p:nvSpPr>
        <p:spPr>
          <a:xfrm>
            <a:off x="179512" y="1052736"/>
            <a:ext cx="8784976" cy="5472608"/>
          </a:xfrm>
        </p:spPr>
        <p:txBody>
          <a:bodyPr/>
          <a:lstStyle/>
          <a:p>
            <a:pPr marL="457200" indent="-457200">
              <a:buFont typeface="+mj-lt"/>
              <a:buAutoNum type="arabicPeriod"/>
            </a:pPr>
            <a:r>
              <a:rPr kumimoji="0" lang="zh-CN" altLang="en-US" sz="2400" dirty="0">
                <a:solidFill>
                  <a:srgbClr val="FF0000"/>
                </a:solidFill>
              </a:rPr>
              <a:t>内外网络无连接</a:t>
            </a:r>
            <a:r>
              <a:rPr kumimoji="0" lang="zh-CN" altLang="en-US" sz="2400" dirty="0"/>
              <a:t>，内网与外网之间任何时刻均不存在连接，是最安全的物理隔离形式。</a:t>
            </a:r>
            <a:endParaRPr kumimoji="0" lang="zh-CN" altLang="zh-CN" sz="2400" dirty="0"/>
          </a:p>
          <a:p>
            <a:pPr marL="457200" indent="-457200">
              <a:buFont typeface="+mj-lt"/>
              <a:buAutoNum type="arabicPeriod"/>
            </a:pPr>
            <a:endParaRPr kumimoji="0" lang="en-US" altLang="zh-CN" sz="2400" dirty="0">
              <a:solidFill>
                <a:srgbClr val="FF0000"/>
              </a:solidFill>
            </a:endParaRPr>
          </a:p>
          <a:p>
            <a:pPr marL="457200" indent="-457200">
              <a:buFont typeface="+mj-lt"/>
              <a:buAutoNum type="arabicPeriod"/>
            </a:pPr>
            <a:r>
              <a:rPr kumimoji="0" lang="zh-CN" altLang="en-US" sz="2400" dirty="0">
                <a:solidFill>
                  <a:srgbClr val="FF0000"/>
                </a:solidFill>
              </a:rPr>
              <a:t>客户端物理隔离</a:t>
            </a:r>
            <a:r>
              <a:rPr kumimoji="0" lang="zh-CN" altLang="en-US" sz="2400" dirty="0"/>
              <a:t>，采用隔离卡使一台计算机既连接内网又连接外网，可以在不同网络上分时地工作，在保证内外网络隔离的同时，节省资源、方便工作。</a:t>
            </a:r>
            <a:endParaRPr kumimoji="0" lang="zh-CN" altLang="zh-CN" sz="2400" dirty="0"/>
          </a:p>
          <a:p>
            <a:pPr marL="457200" indent="-457200">
              <a:buFont typeface="+mj-lt"/>
              <a:buAutoNum type="arabicPeriod"/>
            </a:pPr>
            <a:endParaRPr kumimoji="0" lang="en-US" altLang="zh-CN" sz="2400" dirty="0">
              <a:solidFill>
                <a:srgbClr val="FF0000"/>
              </a:solidFill>
            </a:endParaRPr>
          </a:p>
          <a:p>
            <a:pPr marL="457200" indent="-457200">
              <a:buFont typeface="+mj-lt"/>
              <a:buAutoNum type="arabicPeriod"/>
            </a:pPr>
            <a:r>
              <a:rPr kumimoji="0" lang="zh-CN" altLang="en-US" sz="2400" dirty="0">
                <a:solidFill>
                  <a:srgbClr val="FF0000"/>
                </a:solidFill>
              </a:rPr>
              <a:t>网络设备端物理隔离</a:t>
            </a:r>
            <a:r>
              <a:rPr kumimoji="0" lang="zh-CN" altLang="en-US" sz="2400" dirty="0"/>
              <a:t>，在网络设备处的物理隔离常常要与客户端的物理隔离相结合，它可以使客户端通过一条网线由远端切换器连接双网，实现一台工作站连接两个网络的目的。</a:t>
            </a:r>
            <a:endParaRPr kumimoji="0" lang="zh-CN" altLang="zh-CN" sz="2400" dirty="0"/>
          </a:p>
          <a:p>
            <a:pPr marL="457200" indent="-457200">
              <a:buFont typeface="+mj-lt"/>
              <a:buAutoNum type="arabicPeriod"/>
            </a:pPr>
            <a:endParaRPr kumimoji="0" lang="en-US" altLang="zh-CN" sz="2400" dirty="0">
              <a:solidFill>
                <a:srgbClr val="FF0000"/>
              </a:solidFill>
            </a:endParaRPr>
          </a:p>
          <a:p>
            <a:pPr marL="457200" indent="-457200">
              <a:buFont typeface="+mj-lt"/>
              <a:buAutoNum type="arabicPeriod"/>
            </a:pPr>
            <a:r>
              <a:rPr kumimoji="0" lang="zh-CN" altLang="en-US" sz="2400" dirty="0">
                <a:solidFill>
                  <a:srgbClr val="FF0000"/>
                </a:solidFill>
              </a:rPr>
              <a:t>服务器端物理隔离</a:t>
            </a:r>
            <a:r>
              <a:rPr kumimoji="0" lang="zh-CN" altLang="en-US" sz="2400" dirty="0"/>
              <a:t>，实现在服务器端的数据过滤和传输，使内外网之间同一时刻没有连线，能快速、分时地传递数据。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 calcmode="lin" valueType="num">
                                      <p:cBhvr additive="base">
                                        <p:cTn id="1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anim calcmode="lin" valueType="num">
                                      <p:cBhvr additive="base">
                                        <p:cTn id="19"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950" y="65089"/>
            <a:ext cx="8928100" cy="843632"/>
          </a:xfrm>
        </p:spPr>
        <p:txBody>
          <a:bodyPr/>
          <a:lstStyle/>
          <a:p>
            <a:pPr eaLnBrk="1" hangingPunct="1"/>
            <a:r>
              <a:rPr kumimoji="0" lang="zh-CN" altLang="en-US" dirty="0"/>
              <a:t>主要内容</a:t>
            </a:r>
          </a:p>
        </p:txBody>
      </p:sp>
      <p:sp>
        <p:nvSpPr>
          <p:cNvPr id="6147" name="内容占位符 2"/>
          <p:cNvSpPr>
            <a:spLocks noGrp="1"/>
          </p:cNvSpPr>
          <p:nvPr>
            <p:ph idx="1"/>
          </p:nvPr>
        </p:nvSpPr>
        <p:spPr>
          <a:xfrm>
            <a:off x="179512" y="1052737"/>
            <a:ext cx="8784976" cy="5256583"/>
          </a:xfrm>
        </p:spPr>
        <p:txBody>
          <a:bodyPr/>
          <a:lstStyle/>
          <a:p>
            <a:pPr>
              <a:buFont typeface="Arial" panose="020B0604020202020204" pitchFamily="34" charset="0"/>
              <a:buNone/>
            </a:pPr>
            <a:r>
              <a:rPr kumimoji="0" lang="en-US" altLang="zh-CN" dirty="0"/>
              <a:t>3.1 </a:t>
            </a:r>
            <a:r>
              <a:rPr kumimoji="0" lang="en-US" altLang="zh-CN" dirty="0" err="1"/>
              <a:t>概述</a:t>
            </a:r>
            <a:endParaRPr kumimoji="0" lang="zh-CN" altLang="zh-CN" dirty="0"/>
          </a:p>
          <a:p>
            <a:pPr>
              <a:buFont typeface="Arial" panose="020B0604020202020204" pitchFamily="34" charset="0"/>
              <a:buNone/>
            </a:pPr>
            <a:r>
              <a:rPr kumimoji="0" lang="en-US" altLang="zh-CN" dirty="0"/>
              <a:t>3.2 </a:t>
            </a:r>
            <a:r>
              <a:rPr kumimoji="0" lang="en-US" altLang="zh-CN" dirty="0" err="1"/>
              <a:t>设备安全防护</a:t>
            </a:r>
            <a:r>
              <a:rPr kumimoji="0" lang="en-US" altLang="zh-CN" dirty="0"/>
              <a:t>	</a:t>
            </a:r>
            <a:endParaRPr kumimoji="0" lang="zh-CN" altLang="zh-CN" dirty="0"/>
          </a:p>
          <a:p>
            <a:pPr>
              <a:buFont typeface="Arial" panose="020B0604020202020204" pitchFamily="34" charset="0"/>
              <a:buNone/>
            </a:pPr>
            <a:r>
              <a:rPr kumimoji="0" lang="en-US" altLang="zh-CN" dirty="0"/>
              <a:t>3.3 </a:t>
            </a:r>
            <a:r>
              <a:rPr kumimoji="0" lang="en-US" altLang="zh-CN" dirty="0" err="1"/>
              <a:t>防信息泄露</a:t>
            </a:r>
            <a:endParaRPr kumimoji="0" lang="zh-CN" altLang="zh-CN" dirty="0"/>
          </a:p>
          <a:p>
            <a:pPr>
              <a:buFont typeface="Arial" panose="020B0604020202020204" pitchFamily="34" charset="0"/>
              <a:buNone/>
            </a:pPr>
            <a:r>
              <a:rPr kumimoji="0" lang="en-US" altLang="zh-CN" dirty="0"/>
              <a:t>3.4 </a:t>
            </a:r>
            <a:r>
              <a:rPr kumimoji="0" lang="en-US" altLang="zh-CN" dirty="0" err="1"/>
              <a:t>物理隔离</a:t>
            </a:r>
            <a:r>
              <a:rPr kumimoji="0" lang="en-US" altLang="zh-CN" dirty="0"/>
              <a:t>	</a:t>
            </a:r>
            <a:endParaRPr kumimoji="0" lang="zh-CN" altLang="zh-CN" dirty="0"/>
          </a:p>
          <a:p>
            <a:pPr>
              <a:buFont typeface="Arial" panose="020B0604020202020204" pitchFamily="34" charset="0"/>
              <a:buNone/>
            </a:pPr>
            <a:r>
              <a:rPr kumimoji="0" lang="en-US" altLang="zh-CN" dirty="0">
                <a:solidFill>
                  <a:srgbClr val="C00000"/>
                </a:solidFill>
              </a:rPr>
              <a:t>3.5 </a:t>
            </a:r>
            <a:r>
              <a:rPr kumimoji="0" lang="en-US" altLang="zh-CN" dirty="0" err="1">
                <a:solidFill>
                  <a:srgbClr val="C00000"/>
                </a:solidFill>
              </a:rPr>
              <a:t>容错与容灾</a:t>
            </a:r>
            <a:endParaRPr kumimoji="0" lang="zh-CN" altLang="zh-CN" dirty="0">
              <a:solidFill>
                <a:srgbClr val="C00000"/>
              </a:solidFill>
            </a:endParaRPr>
          </a:p>
        </p:txBody>
      </p:sp>
    </p:spTree>
    <p:extLst>
      <p:ext uri="{BB962C8B-B14F-4D97-AF65-F5344CB8AC3E}">
        <p14:creationId xmlns:p14="http://schemas.microsoft.com/office/powerpoint/2010/main" val="3786551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07950" y="65088"/>
            <a:ext cx="8928100" cy="909637"/>
          </a:xfrm>
        </p:spPr>
        <p:txBody>
          <a:bodyPr/>
          <a:lstStyle/>
          <a:p>
            <a:r>
              <a:rPr kumimoji="0" lang="zh-CN" altLang="en-US" b="1" dirty="0"/>
              <a:t>容错</a:t>
            </a:r>
            <a:endParaRPr kumimoji="0" lang="zh-CN" altLang="en-US" dirty="0"/>
          </a:p>
        </p:txBody>
      </p:sp>
      <p:sp>
        <p:nvSpPr>
          <p:cNvPr id="23555" name="内容占位符 2"/>
          <p:cNvSpPr>
            <a:spLocks noGrp="1"/>
          </p:cNvSpPr>
          <p:nvPr>
            <p:ph idx="1"/>
          </p:nvPr>
        </p:nvSpPr>
        <p:spPr>
          <a:xfrm>
            <a:off x="107950" y="1039812"/>
            <a:ext cx="8928100" cy="5557539"/>
          </a:xfrm>
        </p:spPr>
        <p:txBody>
          <a:bodyPr/>
          <a:lstStyle/>
          <a:p>
            <a:pPr hangingPunct="1"/>
            <a:r>
              <a:rPr kumimoji="0" lang="zh-CN" altLang="en-US" dirty="0"/>
              <a:t>任何信息系统都存在脆弱性问题。</a:t>
            </a:r>
            <a:endParaRPr kumimoji="0" lang="en-US" altLang="zh-CN" dirty="0"/>
          </a:p>
          <a:p>
            <a:pPr hangingPunct="1"/>
            <a:endParaRPr kumimoji="0" lang="en-US" altLang="zh-CN" dirty="0"/>
          </a:p>
          <a:p>
            <a:pPr hangingPunct="1"/>
            <a:r>
              <a:rPr kumimoji="0" lang="zh-CN" altLang="en-US" dirty="0"/>
              <a:t>保证系统可靠性的三条途径：</a:t>
            </a:r>
            <a:endParaRPr kumimoji="0" lang="en-US" altLang="zh-CN" dirty="0"/>
          </a:p>
          <a:p>
            <a:pPr lvl="1" hangingPunct="1"/>
            <a:r>
              <a:rPr kumimoji="0" lang="zh-CN" altLang="en-US" dirty="0">
                <a:solidFill>
                  <a:srgbClr val="FF0000"/>
                </a:solidFill>
              </a:rPr>
              <a:t>避错</a:t>
            </a:r>
            <a:r>
              <a:rPr kumimoji="0" lang="zh-CN" altLang="en-US" dirty="0"/>
              <a:t>是完善设计和制造，试图构造一个不会发生故障的系统，但这是不太现实的。</a:t>
            </a:r>
            <a:endParaRPr kumimoji="0" lang="en-US" altLang="zh-CN" dirty="0"/>
          </a:p>
          <a:p>
            <a:pPr lvl="1" hangingPunct="1"/>
            <a:r>
              <a:rPr kumimoji="0" lang="zh-CN" altLang="en-US" dirty="0">
                <a:solidFill>
                  <a:srgbClr val="FF0000"/>
                </a:solidFill>
              </a:rPr>
              <a:t>纠错</a:t>
            </a:r>
            <a:r>
              <a:rPr kumimoji="0" lang="zh-CN" altLang="en-US" dirty="0"/>
              <a:t>做为避错的补充。一旦出现故障，可以通过检测、排除等方法来消除故障，再进行系统的恢复。</a:t>
            </a:r>
            <a:endParaRPr kumimoji="0" lang="en-US" altLang="zh-CN" dirty="0"/>
          </a:p>
          <a:p>
            <a:pPr lvl="1" hangingPunct="1"/>
            <a:r>
              <a:rPr kumimoji="0" lang="zh-CN" altLang="en-US" dirty="0">
                <a:solidFill>
                  <a:srgbClr val="FF0000"/>
                </a:solidFill>
              </a:rPr>
              <a:t>容错</a:t>
            </a:r>
            <a:r>
              <a:rPr kumimoji="0" lang="zh-CN" altLang="en-US" dirty="0"/>
              <a:t>是第三条途径。其基本思想是即使出现了错误，系统也可以执行一组规定的程序。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 calcmode="lin" valueType="num">
                                      <p:cBhvr additive="base">
                                        <p:cTn id="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 calcmode="lin" valueType="num">
                                      <p:cBhvr additive="base">
                                        <p:cTn id="13"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calcmode="lin" valueType="num">
                                      <p:cBhvr additive="base">
                                        <p:cTn id="19"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 calcmode="lin" valueType="num">
                                      <p:cBhvr additive="base">
                                        <p:cTn id="25"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07950" y="65088"/>
            <a:ext cx="8928100" cy="909637"/>
          </a:xfrm>
        </p:spPr>
        <p:txBody>
          <a:bodyPr/>
          <a:lstStyle/>
          <a:p>
            <a:r>
              <a:rPr kumimoji="0" lang="zh-CN" altLang="en-US" dirty="0"/>
              <a:t>容错系统</a:t>
            </a:r>
          </a:p>
        </p:txBody>
      </p:sp>
      <p:sp>
        <p:nvSpPr>
          <p:cNvPr id="24579" name="内容占位符 2"/>
          <p:cNvSpPr>
            <a:spLocks noGrp="1"/>
          </p:cNvSpPr>
          <p:nvPr>
            <p:ph idx="1"/>
          </p:nvPr>
        </p:nvSpPr>
        <p:spPr>
          <a:xfrm>
            <a:off x="107504" y="1022502"/>
            <a:ext cx="8856538" cy="5589364"/>
          </a:xfrm>
        </p:spPr>
        <p:txBody>
          <a:bodyPr/>
          <a:lstStyle/>
          <a:p>
            <a:pPr marL="457200" indent="-457200" hangingPunct="1">
              <a:buFont typeface="+mj-lt"/>
              <a:buAutoNum type="arabicPeriod"/>
            </a:pPr>
            <a:r>
              <a:rPr kumimoji="0" lang="zh-CN" altLang="en-US" sz="2400" dirty="0">
                <a:solidFill>
                  <a:srgbClr val="0000FF"/>
                </a:solidFill>
              </a:rPr>
              <a:t>高可用度系统：</a:t>
            </a:r>
            <a:r>
              <a:rPr kumimoji="0" lang="zh-CN" altLang="en-US" sz="2400" dirty="0">
                <a:solidFill>
                  <a:srgbClr val="FF0000"/>
                </a:solidFill>
              </a:rPr>
              <a:t>可用度</a:t>
            </a:r>
            <a:r>
              <a:rPr kumimoji="0" lang="zh-CN" altLang="en-US" sz="2400" dirty="0"/>
              <a:t>用系统在某时刻可以运行的概率衡量。高可用度系统面向通用计算机系统，用于执行各种无法预测的用户程序，主要面向商业市场。</a:t>
            </a:r>
            <a:endParaRPr kumimoji="0" lang="zh-CN" altLang="zh-CN" sz="2400" dirty="0"/>
          </a:p>
          <a:p>
            <a:pPr marL="457200" indent="-457200" hangingPunct="1">
              <a:buFont typeface="+mj-lt"/>
              <a:buAutoNum type="arabicPeriod"/>
            </a:pPr>
            <a:r>
              <a:rPr kumimoji="0" lang="zh-CN" altLang="en-US" sz="2400" dirty="0">
                <a:solidFill>
                  <a:srgbClr val="0000FF"/>
                </a:solidFill>
              </a:rPr>
              <a:t>长寿命系统：</a:t>
            </a:r>
            <a:r>
              <a:rPr kumimoji="0" lang="zh-CN" altLang="en-US" sz="2400" dirty="0"/>
              <a:t>长寿命系统在其生命期中不能进行人工维修，常用于航天系统。</a:t>
            </a:r>
            <a:endParaRPr kumimoji="0" lang="zh-CN" altLang="zh-CN" sz="2400" dirty="0"/>
          </a:p>
          <a:p>
            <a:pPr marL="457200" indent="-457200" hangingPunct="1">
              <a:buFont typeface="+mj-lt"/>
              <a:buAutoNum type="arabicPeriod"/>
            </a:pPr>
            <a:r>
              <a:rPr kumimoji="0" lang="zh-CN" altLang="en-US" sz="2400" dirty="0">
                <a:solidFill>
                  <a:srgbClr val="0000FF"/>
                </a:solidFill>
              </a:rPr>
              <a:t>延迟维修系统：</a:t>
            </a:r>
            <a:r>
              <a:rPr kumimoji="0" lang="zh-CN" altLang="en-US" sz="2400" dirty="0"/>
              <a:t>延迟维修系统也是一种容灾系统，用于航天、航空等领域，要求满足在一定阶段内不进行维修仍可保持运行。</a:t>
            </a:r>
            <a:endParaRPr kumimoji="0" lang="zh-CN" altLang="zh-CN" sz="2400" dirty="0"/>
          </a:p>
          <a:p>
            <a:pPr marL="457200" indent="-457200" hangingPunct="1">
              <a:buFont typeface="+mj-lt"/>
              <a:buAutoNum type="arabicPeriod"/>
            </a:pPr>
            <a:r>
              <a:rPr kumimoji="0" lang="zh-CN" altLang="en-US" sz="2400" dirty="0">
                <a:solidFill>
                  <a:srgbClr val="0000FF"/>
                </a:solidFill>
              </a:rPr>
              <a:t>高性能系统：</a:t>
            </a:r>
            <a:r>
              <a:rPr kumimoji="0" lang="zh-CN" altLang="en-US" sz="2400" dirty="0"/>
              <a:t>高性能系统对于故障（瞬间或永久）都非常敏感，因此应当具有瞬间故障的自动恢复能力，并且增加平均无故障时间。</a:t>
            </a:r>
            <a:endParaRPr kumimoji="0" lang="zh-CN" altLang="zh-CN" sz="2400" dirty="0"/>
          </a:p>
          <a:p>
            <a:pPr marL="457200" indent="-457200" hangingPunct="1">
              <a:buFont typeface="+mj-lt"/>
              <a:buAutoNum type="arabicPeriod"/>
            </a:pPr>
            <a:r>
              <a:rPr kumimoji="0" lang="zh-CN" altLang="en-US" sz="2400" dirty="0">
                <a:solidFill>
                  <a:srgbClr val="0000FF"/>
                </a:solidFill>
              </a:rPr>
              <a:t>关键任务系统：</a:t>
            </a:r>
            <a:r>
              <a:rPr kumimoji="0" lang="zh-CN" altLang="en-US" sz="2400" dirty="0"/>
              <a:t>关键任务系统出错可能危及人的生命或造成重大经济损失，要求处理正确无误，而且恢复故障时间要最短。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 calcmode="lin" valueType="num">
                                      <p:cBhvr additive="base">
                                        <p:cTn id="25"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07950" y="65088"/>
            <a:ext cx="8928100" cy="909637"/>
          </a:xfrm>
        </p:spPr>
        <p:txBody>
          <a:bodyPr/>
          <a:lstStyle/>
          <a:p>
            <a:r>
              <a:rPr kumimoji="0" lang="zh-CN" altLang="en-US" dirty="0"/>
              <a:t>常用的数据容错技术</a:t>
            </a:r>
          </a:p>
        </p:txBody>
      </p:sp>
      <p:sp>
        <p:nvSpPr>
          <p:cNvPr id="25603" name="内容占位符 2"/>
          <p:cNvSpPr>
            <a:spLocks noGrp="1"/>
          </p:cNvSpPr>
          <p:nvPr>
            <p:ph idx="1"/>
          </p:nvPr>
        </p:nvSpPr>
        <p:spPr>
          <a:xfrm>
            <a:off x="179512" y="1052736"/>
            <a:ext cx="8780880" cy="5544616"/>
          </a:xfrm>
        </p:spPr>
        <p:txBody>
          <a:bodyPr/>
          <a:lstStyle/>
          <a:p>
            <a:pPr marL="457200" indent="-457200">
              <a:spcBef>
                <a:spcPts val="1800"/>
              </a:spcBef>
              <a:buFont typeface="+mj-lt"/>
              <a:buAutoNum type="arabicPeriod"/>
            </a:pPr>
            <a:r>
              <a:rPr kumimoji="0" lang="zh-CN" altLang="en-US" sz="2400" dirty="0">
                <a:solidFill>
                  <a:srgbClr val="0000FF"/>
                </a:solidFill>
              </a:rPr>
              <a:t>空闲设备：</a:t>
            </a:r>
            <a:r>
              <a:rPr kumimoji="0" lang="zh-CN" altLang="en-US" sz="2400" dirty="0"/>
              <a:t>也称双件设备，就是备份两套相同的部件。正常情况下，一套运行，一套空闲。当正常运行的部件出现故障时，原来空闲的一台立即替补。</a:t>
            </a:r>
            <a:endParaRPr kumimoji="0" lang="zh-CN" altLang="zh-CN" sz="2400" dirty="0"/>
          </a:p>
          <a:p>
            <a:pPr marL="457200" indent="-457200">
              <a:spcBef>
                <a:spcPts val="1800"/>
              </a:spcBef>
              <a:buFont typeface="+mj-lt"/>
              <a:buAutoNum type="arabicPeriod"/>
            </a:pPr>
            <a:r>
              <a:rPr kumimoji="0" lang="zh-CN" altLang="en-US" sz="2400" dirty="0">
                <a:solidFill>
                  <a:srgbClr val="0000FF"/>
                </a:solidFill>
              </a:rPr>
              <a:t>镜像：</a:t>
            </a:r>
            <a:r>
              <a:rPr kumimoji="0" lang="zh-CN" altLang="en-US" sz="2400" dirty="0"/>
              <a:t>镜像是把一份工作交给两个相同的部件同时执行。这样，在一个部件出现故障时，另一个部件继续工作。</a:t>
            </a:r>
            <a:endParaRPr kumimoji="0" lang="zh-CN" altLang="zh-CN" sz="2400" dirty="0"/>
          </a:p>
          <a:p>
            <a:pPr marL="457200" indent="-457200">
              <a:spcBef>
                <a:spcPts val="1800"/>
              </a:spcBef>
              <a:buFont typeface="+mj-lt"/>
              <a:buAutoNum type="arabicPeriod"/>
            </a:pPr>
            <a:r>
              <a:rPr kumimoji="0" lang="zh-CN" altLang="en-US" sz="2400" dirty="0">
                <a:solidFill>
                  <a:srgbClr val="0000FF"/>
                </a:solidFill>
              </a:rPr>
              <a:t>复现：</a:t>
            </a:r>
            <a:r>
              <a:rPr kumimoji="0" lang="zh-CN" altLang="en-US" sz="2400" dirty="0"/>
              <a:t>复现也称延迟镜像，与镜像一样需要两个系统，但是它把一个系统称为</a:t>
            </a:r>
            <a:r>
              <a:rPr kumimoji="0" lang="zh-CN" altLang="en-US" sz="2400" dirty="0">
                <a:solidFill>
                  <a:srgbClr val="0000FF"/>
                </a:solidFill>
              </a:rPr>
              <a:t>原系统</a:t>
            </a:r>
            <a:r>
              <a:rPr kumimoji="0" lang="zh-CN" altLang="en-US" sz="2400" dirty="0"/>
              <a:t>，另一个成为</a:t>
            </a:r>
            <a:r>
              <a:rPr kumimoji="0" lang="zh-CN" altLang="en-US" sz="2400" dirty="0">
                <a:solidFill>
                  <a:srgbClr val="0000FF"/>
                </a:solidFill>
              </a:rPr>
              <a:t>辅助系统</a:t>
            </a:r>
            <a:r>
              <a:rPr kumimoji="0" lang="zh-CN" altLang="en-US" sz="2400" dirty="0"/>
              <a:t>。辅助系统从原系统中接收数据，与原系统中的数据相比，辅助系统接收数据存在着一定延迟。当原系统出现故障时，辅助系统只能在接近故障点的地方开始工作。</a:t>
            </a:r>
            <a:endParaRPr kumimoji="0" lang="zh-CN" altLang="zh-CN" sz="2400" dirty="0"/>
          </a:p>
          <a:p>
            <a:pPr marL="457200" indent="-457200">
              <a:spcBef>
                <a:spcPts val="1800"/>
              </a:spcBef>
              <a:buFont typeface="+mj-lt"/>
              <a:buAutoNum type="arabicPeriod"/>
            </a:pPr>
            <a:r>
              <a:rPr kumimoji="0" lang="zh-CN" altLang="en-US" sz="2400" dirty="0">
                <a:solidFill>
                  <a:srgbClr val="0000FF"/>
                </a:solidFill>
              </a:rPr>
              <a:t>负载均衡：</a:t>
            </a:r>
            <a:r>
              <a:rPr kumimoji="0" lang="zh-CN" altLang="en-US" sz="2400" dirty="0"/>
              <a:t>负载均衡是指将一个任务分解成多个子任务，分配给不同的服务器执行，通过减少每个部件的工作量，增加系统的稳定性。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 calcmode="lin" valueType="num">
                                      <p:cBhvr additive="base">
                                        <p:cTn id="19"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116632"/>
            <a:ext cx="8229600" cy="791815"/>
          </a:xfrm>
        </p:spPr>
        <p:txBody>
          <a:bodyPr/>
          <a:lstStyle/>
          <a:p>
            <a:r>
              <a:rPr kumimoji="0" lang="zh-CN" altLang="en-US" b="1" dirty="0"/>
              <a:t>容灾</a:t>
            </a:r>
            <a:endParaRPr kumimoji="0" lang="zh-CN" altLang="en-US" dirty="0"/>
          </a:p>
        </p:txBody>
      </p:sp>
      <p:sp>
        <p:nvSpPr>
          <p:cNvPr id="26627" name="内容占位符 2"/>
          <p:cNvSpPr>
            <a:spLocks noGrp="1"/>
          </p:cNvSpPr>
          <p:nvPr>
            <p:ph idx="1"/>
          </p:nvPr>
        </p:nvSpPr>
        <p:spPr>
          <a:xfrm>
            <a:off x="179388" y="1052737"/>
            <a:ext cx="8686800" cy="5616623"/>
          </a:xfrm>
        </p:spPr>
        <p:txBody>
          <a:bodyPr/>
          <a:lstStyle/>
          <a:p>
            <a:r>
              <a:rPr kumimoji="0" lang="zh-CN" altLang="en-US" sz="2400" dirty="0">
                <a:solidFill>
                  <a:srgbClr val="FF0000"/>
                </a:solidFill>
              </a:rPr>
              <a:t>容灾</a:t>
            </a:r>
            <a:r>
              <a:rPr kumimoji="0" lang="zh-CN" altLang="en-US" sz="2400" dirty="0"/>
              <a:t>是针对灾害而言。灾害对于系统来说，危害性比错误要大、要严重。从保护系统的安全性出发，</a:t>
            </a:r>
            <a:r>
              <a:rPr kumimoji="0" lang="zh-CN" altLang="en-US" sz="2400" dirty="0">
                <a:solidFill>
                  <a:srgbClr val="FF0000"/>
                </a:solidFill>
              </a:rPr>
              <a:t>备份</a:t>
            </a:r>
            <a:r>
              <a:rPr kumimoji="0" lang="zh-CN" altLang="en-US" sz="2400" dirty="0"/>
              <a:t>是容错、容灾以及数据恢复的重要保障。</a:t>
            </a:r>
            <a:endParaRPr kumimoji="0" lang="en-US" altLang="zh-CN" sz="2400" dirty="0"/>
          </a:p>
          <a:p>
            <a:pPr lvl="1"/>
            <a:r>
              <a:rPr kumimoji="0" lang="zh-CN" altLang="en-US" dirty="0"/>
              <a:t>地震、火灾、水灾、暴乱、恐怖活动等。</a:t>
            </a:r>
            <a:endParaRPr kumimoji="0" lang="en-US" altLang="zh-CN" dirty="0"/>
          </a:p>
          <a:p>
            <a:endParaRPr kumimoji="0" lang="en-US" altLang="zh-CN" sz="2400" dirty="0"/>
          </a:p>
          <a:p>
            <a:r>
              <a:rPr kumimoji="0" lang="zh-CN" altLang="en-US" sz="2400" dirty="0"/>
              <a:t>容灾的真正含义是对偶然事故的</a:t>
            </a:r>
            <a:r>
              <a:rPr kumimoji="0" lang="zh-CN" altLang="en-US" sz="2400" dirty="0">
                <a:solidFill>
                  <a:srgbClr val="FF0000"/>
                </a:solidFill>
              </a:rPr>
              <a:t>预防和恢复</a:t>
            </a:r>
            <a:r>
              <a:rPr kumimoji="0" lang="zh-CN" altLang="en-US" sz="2400" dirty="0"/>
              <a:t>。</a:t>
            </a:r>
            <a:endParaRPr kumimoji="0" lang="en-US" altLang="zh-CN" sz="2400" dirty="0"/>
          </a:p>
          <a:p>
            <a:endParaRPr kumimoji="0" lang="en-US" altLang="zh-CN" sz="2400" dirty="0"/>
          </a:p>
          <a:p>
            <a:r>
              <a:rPr kumimoji="0" lang="zh-CN" altLang="en-US" sz="2400" dirty="0"/>
              <a:t>解决方案有两类：</a:t>
            </a:r>
            <a:endParaRPr kumimoji="0" lang="en-US" altLang="zh-CN" sz="2400" dirty="0"/>
          </a:p>
          <a:p>
            <a:pPr marL="914400" lvl="1" indent="-457200">
              <a:buFont typeface="+mj-lt"/>
              <a:buAutoNum type="arabicPeriod"/>
            </a:pPr>
            <a:r>
              <a:rPr kumimoji="0" lang="zh-CN" altLang="en-US" dirty="0"/>
              <a:t>对</a:t>
            </a:r>
            <a:r>
              <a:rPr kumimoji="0" lang="zh-CN" altLang="en-US" dirty="0">
                <a:solidFill>
                  <a:srgbClr val="FF0000"/>
                </a:solidFill>
              </a:rPr>
              <a:t>服务</a:t>
            </a:r>
            <a:r>
              <a:rPr kumimoji="0" lang="zh-CN" altLang="en-US" dirty="0"/>
              <a:t>的维护和恢复；</a:t>
            </a:r>
            <a:endParaRPr kumimoji="0" lang="en-US" altLang="zh-CN" dirty="0"/>
          </a:p>
          <a:p>
            <a:pPr marL="914400" lvl="1" indent="-457200">
              <a:buFont typeface="+mj-lt"/>
              <a:buAutoNum type="arabicPeriod"/>
            </a:pPr>
            <a:r>
              <a:rPr kumimoji="0" lang="zh-CN" altLang="en-US" dirty="0"/>
              <a:t>保护或恢复丢失的、被破坏的或被删除的</a:t>
            </a:r>
            <a:r>
              <a:rPr kumimoji="0" lang="zh-CN" altLang="en-US" dirty="0">
                <a:solidFill>
                  <a:srgbClr val="FF0000"/>
                </a:solidFill>
              </a:rPr>
              <a:t>信息</a:t>
            </a:r>
            <a:r>
              <a:rPr kumimoji="0" lang="zh-CN" altLang="en-US" dirty="0"/>
              <a:t>。</a:t>
            </a:r>
            <a:endParaRPr kumimoji="0" lang="en-US" altLang="zh-CN" dirty="0"/>
          </a:p>
          <a:p>
            <a:pPr lvl="1"/>
            <a:r>
              <a:rPr kumimoji="0" lang="zh-CN" altLang="en-US" dirty="0"/>
              <a:t>只有将两者结合起来，才能提供完整的</a:t>
            </a:r>
            <a:r>
              <a:rPr kumimoji="0" lang="zh-CN" altLang="en-US" dirty="0">
                <a:solidFill>
                  <a:srgbClr val="0000FF"/>
                </a:solidFill>
              </a:rPr>
              <a:t>灾难恢复方案</a:t>
            </a:r>
            <a:r>
              <a:rPr kumimoji="0" lang="zh-CN" altLang="en-US" dirty="0"/>
              <a:t>。</a:t>
            </a:r>
            <a:endParaRPr kumimoji="0" lang="zh-CN" altLang="zh-CN" dirty="0"/>
          </a:p>
        </p:txBody>
      </p:sp>
    </p:spTree>
    <p:extLst>
      <p:ext uri="{BB962C8B-B14F-4D97-AF65-F5344CB8AC3E}">
        <p14:creationId xmlns:p14="http://schemas.microsoft.com/office/powerpoint/2010/main" val="336295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 calcmode="lin" valueType="num">
                                      <p:cBhvr additive="base">
                                        <p:cTn id="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5" end="5"/>
                                            </p:txEl>
                                          </p:spTgt>
                                        </p:tgtEl>
                                        <p:attrNameLst>
                                          <p:attrName>style.visibility</p:attrName>
                                        </p:attrNameLst>
                                      </p:cBhvr>
                                      <p:to>
                                        <p:strVal val="visible"/>
                                      </p:to>
                                    </p:set>
                                    <p:anim calcmode="lin" valueType="num">
                                      <p:cBhvr additive="base">
                                        <p:cTn id="13"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627">
                                            <p:txEl>
                                              <p:pRg st="6" end="6"/>
                                            </p:txEl>
                                          </p:spTgt>
                                        </p:tgtEl>
                                        <p:attrNameLst>
                                          <p:attrName>style.visibility</p:attrName>
                                        </p:attrNameLst>
                                      </p:cBhvr>
                                      <p:to>
                                        <p:strVal val="visible"/>
                                      </p:to>
                                    </p:set>
                                    <p:anim calcmode="lin" valueType="num">
                                      <p:cBhvr additive="base">
                                        <p:cTn id="17"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anim calcmode="lin" valueType="num">
                                      <p:cBhvr additive="base">
                                        <p:cTn id="21"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627">
                                            <p:txEl>
                                              <p:pRg st="8" end="8"/>
                                            </p:txEl>
                                          </p:spTgt>
                                        </p:tgtEl>
                                        <p:attrNameLst>
                                          <p:attrName>style.visibility</p:attrName>
                                        </p:attrNameLst>
                                      </p:cBhvr>
                                      <p:to>
                                        <p:strVal val="visible"/>
                                      </p:to>
                                    </p:set>
                                    <p:anim calcmode="lin" valueType="num">
                                      <p:cBhvr additive="base">
                                        <p:cTn id="25"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116632"/>
            <a:ext cx="8229600" cy="791815"/>
          </a:xfrm>
        </p:spPr>
        <p:txBody>
          <a:bodyPr/>
          <a:lstStyle/>
          <a:p>
            <a:r>
              <a:rPr kumimoji="0" lang="zh-CN" altLang="en-US" b="1" dirty="0"/>
              <a:t>容灾</a:t>
            </a:r>
            <a:endParaRPr kumimoji="0" lang="zh-CN" altLang="en-US" dirty="0"/>
          </a:p>
        </p:txBody>
      </p:sp>
      <p:sp>
        <p:nvSpPr>
          <p:cNvPr id="26627" name="内容占位符 2"/>
          <p:cNvSpPr>
            <a:spLocks noGrp="1"/>
          </p:cNvSpPr>
          <p:nvPr>
            <p:ph idx="1"/>
          </p:nvPr>
        </p:nvSpPr>
        <p:spPr>
          <a:xfrm>
            <a:off x="179388" y="1052737"/>
            <a:ext cx="8686800" cy="5616623"/>
          </a:xfrm>
        </p:spPr>
        <p:txBody>
          <a:bodyPr/>
          <a:lstStyle/>
          <a:p>
            <a:r>
              <a:rPr kumimoji="0" lang="zh-CN" altLang="en-US" sz="2400" dirty="0">
                <a:solidFill>
                  <a:srgbClr val="FF0000"/>
                </a:solidFill>
              </a:rPr>
              <a:t>灾难恢复策略：</a:t>
            </a:r>
            <a:endParaRPr kumimoji="0" lang="en-US" altLang="zh-CN" sz="2400" dirty="0">
              <a:solidFill>
                <a:srgbClr val="FF0000"/>
              </a:solidFill>
            </a:endParaRPr>
          </a:p>
          <a:p>
            <a:pPr lvl="1">
              <a:buNone/>
            </a:pPr>
            <a:r>
              <a:rPr kumimoji="0" lang="zh-CN" altLang="en-US" dirty="0"/>
              <a:t>（</a:t>
            </a:r>
            <a:r>
              <a:rPr kumimoji="0" lang="en-US" altLang="zh-CN" dirty="0"/>
              <a:t>1</a:t>
            </a:r>
            <a:r>
              <a:rPr kumimoji="0" lang="zh-CN" altLang="en-US" dirty="0"/>
              <a:t>）</a:t>
            </a:r>
            <a:r>
              <a:rPr kumimoji="0" lang="zh-CN" altLang="en-US" dirty="0">
                <a:solidFill>
                  <a:srgbClr val="0000FF"/>
                </a:solidFill>
              </a:rPr>
              <a:t>做最坏的打算</a:t>
            </a:r>
            <a:r>
              <a:rPr kumimoji="0" lang="zh-CN" altLang="en-US" dirty="0"/>
              <a:t>；对于可能遭受的破坏情况，尽量考虑周全。</a:t>
            </a:r>
          </a:p>
          <a:p>
            <a:pPr lvl="1">
              <a:buNone/>
            </a:pPr>
            <a:r>
              <a:rPr kumimoji="0" lang="zh-CN" altLang="en-US" dirty="0"/>
              <a:t>（</a:t>
            </a:r>
            <a:r>
              <a:rPr kumimoji="0" lang="en-US" altLang="zh-CN" dirty="0"/>
              <a:t>2</a:t>
            </a:r>
            <a:r>
              <a:rPr kumimoji="0" lang="zh-CN" altLang="en-US" dirty="0"/>
              <a:t>）</a:t>
            </a:r>
            <a:r>
              <a:rPr kumimoji="0" lang="zh-CN" altLang="en-US" dirty="0">
                <a:solidFill>
                  <a:srgbClr val="0000FF"/>
                </a:solidFill>
              </a:rPr>
              <a:t>充分利用现有资源</a:t>
            </a:r>
            <a:r>
              <a:rPr kumimoji="0" lang="zh-CN" altLang="en-US" dirty="0"/>
              <a:t>；例如，利用磁盘、光盘等备份系统的信息和数据，直接用于灾难恢复。</a:t>
            </a:r>
            <a:endParaRPr kumimoji="0" lang="zh-CN" altLang="zh-CN" dirty="0"/>
          </a:p>
          <a:p>
            <a:pPr lvl="1">
              <a:buFont typeface="Arial" panose="020B0604020202020204" pitchFamily="34" charset="0"/>
              <a:buNone/>
            </a:pPr>
            <a:r>
              <a:rPr kumimoji="0" lang="zh-CN" altLang="en-US" dirty="0"/>
              <a:t>（</a:t>
            </a:r>
            <a:r>
              <a:rPr kumimoji="0" lang="en-US" altLang="zh-CN" dirty="0"/>
              <a:t>3</a:t>
            </a:r>
            <a:r>
              <a:rPr kumimoji="0" lang="zh-CN" altLang="en-US" dirty="0"/>
              <a:t>）</a:t>
            </a:r>
            <a:r>
              <a:rPr kumimoji="0" lang="zh-CN" altLang="en-US" dirty="0">
                <a:solidFill>
                  <a:srgbClr val="0000FF"/>
                </a:solidFill>
              </a:rPr>
              <a:t>既重视灾后恢复，也注意灾前措施</a:t>
            </a:r>
            <a:r>
              <a:rPr kumimoji="0" lang="zh-CN" altLang="en-US" dirty="0"/>
              <a:t>。</a:t>
            </a:r>
            <a:endParaRPr kumimoji="0" lang="en-US" altLang="zh-CN" dirty="0"/>
          </a:p>
          <a:p>
            <a:endParaRPr kumimoji="0" lang="en-US" altLang="zh-CN" sz="2400" dirty="0">
              <a:solidFill>
                <a:srgbClr val="FF0000"/>
              </a:solidFill>
            </a:endParaRPr>
          </a:p>
          <a:p>
            <a:r>
              <a:rPr kumimoji="0" lang="zh-CN" altLang="en-US" sz="2400" dirty="0">
                <a:solidFill>
                  <a:srgbClr val="FF0000"/>
                </a:solidFill>
              </a:rPr>
              <a:t>数据和系统的备份和还原</a:t>
            </a:r>
            <a:r>
              <a:rPr kumimoji="0" lang="zh-CN" altLang="en-US" sz="2400" dirty="0"/>
              <a:t>是事故恢复能力的重要组成。</a:t>
            </a:r>
            <a:endParaRPr kumimoji="0" lang="en-US" altLang="zh-CN" sz="2400" dirty="0"/>
          </a:p>
          <a:p>
            <a:pPr lvl="1"/>
            <a:r>
              <a:rPr kumimoji="0" lang="zh-CN" altLang="en-US" dirty="0"/>
              <a:t>数据备份越新、系统备份越完整的机构部门就越容易实现灾难恢复操作。</a:t>
            </a:r>
            <a:endParaRPr kumimoji="0" lang="en-US" altLang="zh-CN" dirty="0"/>
          </a:p>
          <a:p>
            <a:pPr lvl="1"/>
            <a:r>
              <a:rPr kumimoji="0" lang="zh-CN" altLang="en-US" dirty="0"/>
              <a:t>例如，每天进行</a:t>
            </a:r>
            <a:r>
              <a:rPr kumimoji="0" lang="zh-CN" altLang="en-US" dirty="0">
                <a:solidFill>
                  <a:srgbClr val="0000FF"/>
                </a:solidFill>
              </a:rPr>
              <a:t>增量备份</a:t>
            </a:r>
            <a:r>
              <a:rPr kumimoji="0" lang="zh-CN" altLang="en-US" dirty="0"/>
              <a:t>，每周进行一次</a:t>
            </a:r>
            <a:r>
              <a:rPr kumimoji="0" lang="zh-CN" altLang="en-US" dirty="0">
                <a:solidFill>
                  <a:srgbClr val="0000FF"/>
                </a:solidFill>
              </a:rPr>
              <a:t>完整备份</a:t>
            </a:r>
            <a:r>
              <a:rPr kumimoji="0" lang="zh-CN" altLang="en-US" dirty="0"/>
              <a:t>。</a:t>
            </a:r>
          </a:p>
          <a:p>
            <a:pPr lvl="1"/>
            <a:r>
              <a:rPr kumimoji="0" lang="zh-CN" altLang="en-US" dirty="0"/>
              <a:t>对于特别重要的部门，必须</a:t>
            </a:r>
            <a:r>
              <a:rPr kumimoji="0" lang="zh-CN" altLang="en-US" dirty="0">
                <a:solidFill>
                  <a:srgbClr val="0000FF"/>
                </a:solidFill>
              </a:rPr>
              <a:t>异地备份</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5" end="5"/>
                                            </p:txEl>
                                          </p:spTgt>
                                        </p:tgtEl>
                                        <p:attrNameLst>
                                          <p:attrName>style.visibility</p:attrName>
                                        </p:attrNameLst>
                                      </p:cBhvr>
                                      <p:to>
                                        <p:strVal val="visible"/>
                                      </p:to>
                                    </p:set>
                                    <p:anim calcmode="lin" valueType="num">
                                      <p:cBhvr additive="base">
                                        <p:cTn id="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anim calcmode="lin" valueType="num">
                                      <p:cBhvr additive="base">
                                        <p:cTn id="11"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627">
                                            <p:txEl>
                                              <p:pRg st="7" end="7"/>
                                            </p:txEl>
                                          </p:spTgt>
                                        </p:tgtEl>
                                        <p:attrNameLst>
                                          <p:attrName>style.visibility</p:attrName>
                                        </p:attrNameLst>
                                      </p:cBhvr>
                                      <p:to>
                                        <p:strVal val="visible"/>
                                      </p:to>
                                    </p:set>
                                    <p:anim calcmode="lin" valueType="num">
                                      <p:cBhvr additive="base">
                                        <p:cTn id="17"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27">
                                            <p:txEl>
                                              <p:pRg st="8" end="8"/>
                                            </p:txEl>
                                          </p:spTgt>
                                        </p:tgtEl>
                                        <p:attrNameLst>
                                          <p:attrName>style.visibility</p:attrName>
                                        </p:attrNameLst>
                                      </p:cBhvr>
                                      <p:to>
                                        <p:strVal val="visible"/>
                                      </p:to>
                                    </p:set>
                                    <p:anim calcmode="lin" valueType="num">
                                      <p:cBhvr additive="base">
                                        <p:cTn id="21"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p>
        </p:txBody>
      </p:sp>
      <p:sp>
        <p:nvSpPr>
          <p:cNvPr id="4" name="内容占位符 3"/>
          <p:cNvSpPr>
            <a:spLocks noGrp="1"/>
          </p:cNvSpPr>
          <p:nvPr>
            <p:ph idx="1"/>
          </p:nvPr>
        </p:nvSpPr>
        <p:spPr/>
        <p:txBody>
          <a:bodyPr/>
          <a:lstStyle/>
          <a:p>
            <a:r>
              <a:rPr lang="zh-CN" altLang="en-US" dirty="0"/>
              <a:t>习题</a:t>
            </a:r>
            <a:r>
              <a:rPr lang="en-US" altLang="zh-CN" dirty="0"/>
              <a:t>2</a:t>
            </a:r>
            <a:r>
              <a:rPr lang="zh-CN" altLang="en-US" dirty="0"/>
              <a:t>（</a:t>
            </a:r>
            <a:r>
              <a:rPr lang="en-US" altLang="zh-CN" dirty="0"/>
              <a:t>1</a:t>
            </a:r>
            <a:r>
              <a:rPr lang="zh-CN" altLang="en-US" dirty="0"/>
              <a:t>）。物理安全主要包括哪些内容？</a:t>
            </a:r>
            <a:endParaRPr lang="en-US" altLang="zh-CN" dirty="0"/>
          </a:p>
          <a:p>
            <a:r>
              <a:rPr lang="zh-CN" altLang="en-US" dirty="0"/>
              <a:t>习题</a:t>
            </a:r>
            <a:r>
              <a:rPr lang="en-US" altLang="zh-CN" dirty="0"/>
              <a:t>2</a:t>
            </a:r>
            <a:r>
              <a:rPr lang="zh-CN" altLang="en-US" dirty="0"/>
              <a:t>（</a:t>
            </a:r>
            <a:r>
              <a:rPr lang="en-US" altLang="zh-CN" dirty="0"/>
              <a:t>4</a:t>
            </a:r>
            <a:r>
              <a:rPr lang="zh-CN" altLang="en-US" dirty="0"/>
              <a:t>）。物理隔离和逻辑隔离的区别是什么？</a:t>
            </a:r>
            <a:endParaRPr lang="en-US" altLang="zh-CN" dirty="0"/>
          </a:p>
          <a:p>
            <a:endParaRPr lang="en-US" altLang="zh-CN" dirty="0"/>
          </a:p>
          <a:p>
            <a:r>
              <a:rPr lang="zh-CN" altLang="en-US" dirty="0"/>
              <a:t>思考题：</a:t>
            </a:r>
            <a:r>
              <a:rPr lang="zh-CN" altLang="en-US"/>
              <a:t>假设某互联网企业需要</a:t>
            </a:r>
            <a:r>
              <a:rPr lang="zh-CN" altLang="en-US" dirty="0"/>
              <a:t>建设一个数据中心，请提供一个物理安全解决方案。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07950" y="65088"/>
            <a:ext cx="8928100" cy="909637"/>
          </a:xfrm>
        </p:spPr>
        <p:txBody>
          <a:bodyPr/>
          <a:lstStyle/>
          <a:p>
            <a:r>
              <a:rPr kumimoji="0" lang="zh-CN" altLang="en-US" dirty="0"/>
              <a:t>概述</a:t>
            </a:r>
          </a:p>
        </p:txBody>
      </p:sp>
      <p:sp>
        <p:nvSpPr>
          <p:cNvPr id="7171" name="内容占位符 2"/>
          <p:cNvSpPr>
            <a:spLocks noGrp="1"/>
          </p:cNvSpPr>
          <p:nvPr>
            <p:ph idx="1"/>
          </p:nvPr>
        </p:nvSpPr>
        <p:spPr>
          <a:xfrm>
            <a:off x="107950" y="1052736"/>
            <a:ext cx="8784530" cy="5472608"/>
          </a:xfrm>
        </p:spPr>
        <p:txBody>
          <a:bodyPr/>
          <a:lstStyle/>
          <a:p>
            <a:r>
              <a:rPr kumimoji="0" lang="zh-CN" altLang="en-US" sz="2400" dirty="0"/>
              <a:t>物理安全技术包括</a:t>
            </a:r>
            <a:r>
              <a:rPr kumimoji="0" lang="en-US" altLang="zh-CN" sz="2400" dirty="0"/>
              <a:t>:</a:t>
            </a:r>
          </a:p>
          <a:p>
            <a:pPr lvl="1"/>
            <a:r>
              <a:rPr kumimoji="0" lang="zh-CN" altLang="en-US" dirty="0"/>
              <a:t>防盗、防火、防静电、防雷击、防信息泄漏、物理隔离；</a:t>
            </a:r>
            <a:endParaRPr kumimoji="0" lang="en-US" altLang="zh-CN" dirty="0"/>
          </a:p>
          <a:p>
            <a:pPr lvl="1"/>
            <a:r>
              <a:rPr kumimoji="0" lang="zh-CN" altLang="en-US" dirty="0"/>
              <a:t>基于物理环境的</a:t>
            </a:r>
            <a:r>
              <a:rPr kumimoji="0" lang="zh-CN" altLang="en-US" dirty="0">
                <a:solidFill>
                  <a:srgbClr val="FF0000"/>
                </a:solidFill>
              </a:rPr>
              <a:t>容灾技术</a:t>
            </a:r>
            <a:r>
              <a:rPr kumimoji="0" lang="zh-CN" altLang="en-US" dirty="0"/>
              <a:t>和</a:t>
            </a:r>
            <a:r>
              <a:rPr kumimoji="0" lang="zh-CN" altLang="en-US" dirty="0">
                <a:solidFill>
                  <a:srgbClr val="FF0000"/>
                </a:solidFill>
              </a:rPr>
              <a:t>物理隔离技术</a:t>
            </a:r>
            <a:r>
              <a:rPr kumimoji="0" lang="zh-CN" altLang="en-US" dirty="0"/>
              <a:t>也属于物理安全技术范畴。</a:t>
            </a:r>
            <a:endParaRPr kumimoji="0" lang="en-US" altLang="zh-CN" dirty="0"/>
          </a:p>
          <a:p>
            <a:endParaRPr kumimoji="0" lang="en-US" altLang="zh-CN" sz="2400" dirty="0"/>
          </a:p>
          <a:p>
            <a:r>
              <a:rPr kumimoji="0" lang="zh-CN" altLang="en-US" sz="2400" dirty="0"/>
              <a:t>物理安全是信息安全的</a:t>
            </a:r>
            <a:r>
              <a:rPr kumimoji="0" lang="zh-CN" altLang="en-US" sz="2400" dirty="0">
                <a:solidFill>
                  <a:srgbClr val="FF0000"/>
                </a:solidFill>
              </a:rPr>
              <a:t>必要前提</a:t>
            </a:r>
            <a:r>
              <a:rPr kumimoji="0" lang="zh-CN" altLang="en-US" sz="2400" dirty="0"/>
              <a:t>。</a:t>
            </a:r>
            <a:endParaRPr kumimoji="0" lang="en-US" altLang="zh-CN" sz="2400" dirty="0"/>
          </a:p>
          <a:p>
            <a:pPr lvl="1"/>
            <a:r>
              <a:rPr kumimoji="0" lang="zh-CN" altLang="en-US" dirty="0"/>
              <a:t>如果不能保证信息系统的物理安全，其他一切安全内容均没有意义。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anim calcmode="lin" valueType="num">
                                      <p:cBhvr additive="base">
                                        <p:cTn id="7"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anim calcmode="lin" valueType="num">
                                      <p:cBhvr additive="base">
                                        <p:cTn id="11"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AB448-5A8C-4850-A83C-F61A93D30D9A}"/>
              </a:ext>
            </a:extLst>
          </p:cNvPr>
          <p:cNvSpPr>
            <a:spLocks noGrp="1"/>
          </p:cNvSpPr>
          <p:nvPr>
            <p:ph type="title"/>
          </p:nvPr>
        </p:nvSpPr>
        <p:spPr/>
        <p:txBody>
          <a:bodyPr/>
          <a:lstStyle/>
          <a:p>
            <a:r>
              <a:rPr lang="zh-CN" altLang="en-US" dirty="0"/>
              <a:t>实际例子</a:t>
            </a:r>
          </a:p>
        </p:txBody>
      </p:sp>
      <p:sp>
        <p:nvSpPr>
          <p:cNvPr id="3" name="内容占位符 2">
            <a:extLst>
              <a:ext uri="{FF2B5EF4-FFF2-40B4-BE49-F238E27FC236}">
                <a16:creationId xmlns:a16="http://schemas.microsoft.com/office/drawing/2014/main" id="{BEBD8971-839F-4584-B8D7-C1F7AAF0A59B}"/>
              </a:ext>
            </a:extLst>
          </p:cNvPr>
          <p:cNvSpPr>
            <a:spLocks noGrp="1"/>
          </p:cNvSpPr>
          <p:nvPr>
            <p:ph idx="1"/>
          </p:nvPr>
        </p:nvSpPr>
        <p:spPr>
          <a:xfrm>
            <a:off x="107504" y="1039288"/>
            <a:ext cx="8928992" cy="5702080"/>
          </a:xfrm>
        </p:spPr>
        <p:txBody>
          <a:bodyPr/>
          <a:lstStyle/>
          <a:p>
            <a:r>
              <a:rPr lang="zh-CN" altLang="en-US" sz="2400" dirty="0"/>
              <a:t>某金融机构，机房没有</a:t>
            </a:r>
            <a:r>
              <a:rPr lang="en-US" altLang="zh-CN" sz="2400" dirty="0"/>
              <a:t>24</a:t>
            </a:r>
            <a:r>
              <a:rPr lang="zh-CN" altLang="en-US" sz="2400" dirty="0"/>
              <a:t>小时监控和值班巡检，导致机房</a:t>
            </a:r>
            <a:r>
              <a:rPr lang="zh-CN" altLang="en-US" sz="2400" dirty="0">
                <a:solidFill>
                  <a:srgbClr val="FF0000"/>
                </a:solidFill>
              </a:rPr>
              <a:t>空调出现异常</a:t>
            </a:r>
            <a:r>
              <a:rPr lang="zh-CN" altLang="en-US" sz="2400" dirty="0"/>
              <a:t>后温度过高，导致多台服务器宕机。</a:t>
            </a:r>
            <a:endParaRPr lang="en-US" altLang="zh-CN" sz="2400" dirty="0"/>
          </a:p>
          <a:p>
            <a:pPr>
              <a:spcBef>
                <a:spcPts val="1800"/>
              </a:spcBef>
            </a:pPr>
            <a:r>
              <a:rPr lang="zh-CN" altLang="en-US" sz="2400" dirty="0"/>
              <a:t>某国企单位，机房在地下一层，门口竖了一块半米高的挡板，用来挡</a:t>
            </a:r>
            <a:r>
              <a:rPr lang="zh-CN" altLang="en-US" sz="2400" dirty="0">
                <a:solidFill>
                  <a:srgbClr val="FF0000"/>
                </a:solidFill>
              </a:rPr>
              <a:t>老鼠</a:t>
            </a:r>
            <a:r>
              <a:rPr lang="zh-CN" altLang="en-US" sz="2400" dirty="0"/>
              <a:t>，防止老鼠咬坏线路的，</a:t>
            </a:r>
            <a:r>
              <a:rPr lang="zh-CN" altLang="en-US" sz="2400" dirty="0">
                <a:sym typeface="Wingdings" panose="05000000000000000000" pitchFamily="2" charset="2"/>
              </a:rPr>
              <a:t></a:t>
            </a:r>
            <a:r>
              <a:rPr lang="zh-CN" altLang="en-US" sz="2400" dirty="0"/>
              <a:t>。</a:t>
            </a:r>
            <a:endParaRPr lang="en-US" altLang="zh-CN" sz="2400" dirty="0"/>
          </a:p>
          <a:p>
            <a:pPr>
              <a:spcBef>
                <a:spcPts val="1800"/>
              </a:spcBef>
            </a:pPr>
            <a:r>
              <a:rPr lang="zh-CN" altLang="en-US" sz="2400" dirty="0"/>
              <a:t>某单位机房所在楼层的上层发生</a:t>
            </a:r>
            <a:r>
              <a:rPr lang="zh-CN" altLang="en-US" sz="2400" dirty="0">
                <a:solidFill>
                  <a:srgbClr val="FF0000"/>
                </a:solidFill>
              </a:rPr>
              <a:t>火灾</a:t>
            </a:r>
            <a:r>
              <a:rPr lang="zh-CN" altLang="en-US" sz="2400" dirty="0"/>
              <a:t>，消防队灭火后，下层的机房被水给泡了。</a:t>
            </a:r>
            <a:endParaRPr lang="en-US" altLang="zh-CN" sz="2400" dirty="0"/>
          </a:p>
          <a:p>
            <a:pPr>
              <a:spcBef>
                <a:spcPts val="1800"/>
              </a:spcBef>
            </a:pPr>
            <a:r>
              <a:rPr lang="zh-CN" altLang="en-US" sz="2400" dirty="0"/>
              <a:t>某工厂车间，进出大门自动测量</a:t>
            </a:r>
            <a:r>
              <a:rPr lang="zh-CN" altLang="en-US" sz="2400" dirty="0">
                <a:solidFill>
                  <a:srgbClr val="FF0000"/>
                </a:solidFill>
              </a:rPr>
              <a:t>体重</a:t>
            </a:r>
            <a:r>
              <a:rPr lang="zh-CN" altLang="en-US" sz="2400" dirty="0"/>
              <a:t>。体重波动超过五公斤就会报警。</a:t>
            </a:r>
          </a:p>
          <a:p>
            <a:pPr>
              <a:spcBef>
                <a:spcPts val="1800"/>
              </a:spcBef>
            </a:pPr>
            <a:r>
              <a:rPr lang="zh-CN" altLang="en-US" sz="2400" dirty="0"/>
              <a:t>某银行数据中心机房，采用</a:t>
            </a:r>
            <a:r>
              <a:rPr lang="zh-CN" altLang="en-US" sz="2400" dirty="0">
                <a:solidFill>
                  <a:srgbClr val="FF0000"/>
                </a:solidFill>
              </a:rPr>
              <a:t>双门禁</a:t>
            </a:r>
            <a:r>
              <a:rPr lang="zh-CN" altLang="en-US" sz="2400" dirty="0"/>
              <a:t>系统。两道门禁不能同时打开。如果同时打开，会发出非常刺耳的报警声。</a:t>
            </a:r>
            <a:endParaRPr lang="en-US" altLang="zh-CN" sz="2400" dirty="0"/>
          </a:p>
          <a:p>
            <a:pPr>
              <a:spcBef>
                <a:spcPts val="1800"/>
              </a:spcBef>
            </a:pPr>
            <a:r>
              <a:rPr lang="zh-CN" altLang="en-US" sz="2400" dirty="0"/>
              <a:t>靠近</a:t>
            </a:r>
            <a:r>
              <a:rPr lang="en-US" altLang="zh-CN" sz="2400" dirty="0"/>
              <a:t>ATM</a:t>
            </a:r>
            <a:r>
              <a:rPr lang="zh-CN" altLang="en-US" sz="2400" dirty="0"/>
              <a:t>机的</a:t>
            </a:r>
            <a:r>
              <a:rPr lang="zh-CN" altLang="en-US" sz="2400" dirty="0">
                <a:solidFill>
                  <a:srgbClr val="FF0000"/>
                </a:solidFill>
              </a:rPr>
              <a:t>灌木丛</a:t>
            </a:r>
            <a:r>
              <a:rPr lang="zh-CN" altLang="en-US" sz="2400" dirty="0"/>
              <a:t>太密，犯罪分子可以藏在它们后面，攻击前来取款的客户。</a:t>
            </a:r>
          </a:p>
        </p:txBody>
      </p:sp>
    </p:spTree>
    <p:extLst>
      <p:ext uri="{BB962C8B-B14F-4D97-AF65-F5344CB8AC3E}">
        <p14:creationId xmlns:p14="http://schemas.microsoft.com/office/powerpoint/2010/main" val="14876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kumimoji="0" lang="zh-CN" altLang="en-US" dirty="0"/>
              <a:t>主要内容</a:t>
            </a:r>
          </a:p>
        </p:txBody>
      </p:sp>
      <p:sp>
        <p:nvSpPr>
          <p:cNvPr id="6147" name="内容占位符 2"/>
          <p:cNvSpPr>
            <a:spLocks noGrp="1"/>
          </p:cNvSpPr>
          <p:nvPr>
            <p:ph idx="1"/>
          </p:nvPr>
        </p:nvSpPr>
        <p:spPr/>
        <p:txBody>
          <a:bodyPr/>
          <a:lstStyle/>
          <a:p>
            <a:pPr>
              <a:buFont typeface="Arial" panose="020B0604020202020204" pitchFamily="34" charset="0"/>
              <a:buNone/>
            </a:pPr>
            <a:r>
              <a:rPr kumimoji="0" lang="en-US" altLang="zh-CN" dirty="0"/>
              <a:t>3.1 </a:t>
            </a:r>
            <a:r>
              <a:rPr kumimoji="0" lang="en-US" altLang="zh-CN" dirty="0" err="1"/>
              <a:t>概述</a:t>
            </a:r>
            <a:endParaRPr kumimoji="0" lang="zh-CN" altLang="zh-CN" dirty="0"/>
          </a:p>
          <a:p>
            <a:pPr>
              <a:buFont typeface="Arial" panose="020B0604020202020204" pitchFamily="34" charset="0"/>
              <a:buNone/>
            </a:pPr>
            <a:r>
              <a:rPr kumimoji="0" lang="en-US" altLang="zh-CN" dirty="0">
                <a:solidFill>
                  <a:srgbClr val="C00000"/>
                </a:solidFill>
              </a:rPr>
              <a:t>3.2 </a:t>
            </a:r>
            <a:r>
              <a:rPr kumimoji="0" lang="en-US" altLang="zh-CN" dirty="0" err="1">
                <a:solidFill>
                  <a:srgbClr val="C00000"/>
                </a:solidFill>
              </a:rPr>
              <a:t>设备安全防护</a:t>
            </a:r>
            <a:r>
              <a:rPr kumimoji="0" lang="en-US" altLang="zh-CN" dirty="0">
                <a:solidFill>
                  <a:srgbClr val="C00000"/>
                </a:solidFill>
              </a:rPr>
              <a:t>	</a:t>
            </a:r>
            <a:endParaRPr kumimoji="0" lang="zh-CN" altLang="zh-CN" dirty="0">
              <a:solidFill>
                <a:srgbClr val="C00000"/>
              </a:solidFill>
            </a:endParaRPr>
          </a:p>
          <a:p>
            <a:pPr>
              <a:buFont typeface="Arial" panose="020B0604020202020204" pitchFamily="34" charset="0"/>
              <a:buNone/>
            </a:pPr>
            <a:r>
              <a:rPr kumimoji="0" lang="en-US" altLang="zh-CN" dirty="0"/>
              <a:t>3.3 </a:t>
            </a:r>
            <a:r>
              <a:rPr kumimoji="0" lang="en-US" altLang="zh-CN" dirty="0" err="1"/>
              <a:t>防信息泄露</a:t>
            </a:r>
            <a:endParaRPr kumimoji="0" lang="zh-CN" altLang="zh-CN" dirty="0"/>
          </a:p>
          <a:p>
            <a:pPr>
              <a:buFont typeface="Arial" panose="020B0604020202020204" pitchFamily="34" charset="0"/>
              <a:buNone/>
            </a:pPr>
            <a:r>
              <a:rPr kumimoji="0" lang="en-US" altLang="zh-CN" dirty="0"/>
              <a:t>3.4 </a:t>
            </a:r>
            <a:r>
              <a:rPr kumimoji="0" lang="en-US" altLang="zh-CN" dirty="0" err="1"/>
              <a:t>物理隔离</a:t>
            </a:r>
            <a:r>
              <a:rPr kumimoji="0" lang="en-US" altLang="zh-CN" dirty="0"/>
              <a:t>	</a:t>
            </a:r>
            <a:endParaRPr kumimoji="0" lang="zh-CN" altLang="zh-CN" dirty="0"/>
          </a:p>
          <a:p>
            <a:pPr>
              <a:buFont typeface="Arial" panose="020B0604020202020204" pitchFamily="34" charset="0"/>
              <a:buNone/>
            </a:pPr>
            <a:r>
              <a:rPr kumimoji="0" lang="en-US" altLang="zh-CN" dirty="0"/>
              <a:t>3.5 </a:t>
            </a:r>
            <a:r>
              <a:rPr kumimoji="0" lang="en-US" altLang="zh-CN" dirty="0" err="1"/>
              <a:t>容错与容灾</a:t>
            </a:r>
            <a:endParaRPr kumimoji="0" lang="zh-CN" altLang="zh-CN" dirty="0"/>
          </a:p>
        </p:txBody>
      </p:sp>
    </p:spTree>
    <p:extLst>
      <p:ext uri="{BB962C8B-B14F-4D97-AF65-F5344CB8AC3E}">
        <p14:creationId xmlns:p14="http://schemas.microsoft.com/office/powerpoint/2010/main" val="251608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7950" y="65088"/>
            <a:ext cx="8928100" cy="909637"/>
          </a:xfrm>
        </p:spPr>
        <p:txBody>
          <a:bodyPr/>
          <a:lstStyle/>
          <a:p>
            <a:r>
              <a:rPr kumimoji="0" lang="zh-CN" altLang="en-US" dirty="0"/>
              <a:t>防盗</a:t>
            </a:r>
          </a:p>
        </p:txBody>
      </p:sp>
      <p:sp>
        <p:nvSpPr>
          <p:cNvPr id="8195" name="内容占位符 2"/>
          <p:cNvSpPr>
            <a:spLocks noGrp="1"/>
          </p:cNvSpPr>
          <p:nvPr>
            <p:ph idx="1"/>
          </p:nvPr>
        </p:nvSpPr>
        <p:spPr>
          <a:xfrm>
            <a:off x="179512" y="1053455"/>
            <a:ext cx="8712968" cy="5543897"/>
          </a:xfrm>
        </p:spPr>
        <p:txBody>
          <a:bodyPr/>
          <a:lstStyle/>
          <a:p>
            <a:pPr algn="just" hangingPunct="1"/>
            <a:r>
              <a:rPr kumimoji="0" lang="zh-CN" altLang="en-US" sz="2000" dirty="0"/>
              <a:t>计算机也是偷窃者的目标，计算机偷窃行为所造成的损失可能远远超过计算机本身的价值。</a:t>
            </a:r>
            <a:endParaRPr kumimoji="0" lang="en-US" altLang="zh-CN" sz="2000" dirty="0"/>
          </a:p>
          <a:p>
            <a:pPr algn="just" hangingPunct="1"/>
            <a:endParaRPr kumimoji="0" lang="en-US" altLang="zh-CN" sz="2000" dirty="0"/>
          </a:p>
          <a:p>
            <a:pPr algn="just" hangingPunct="1"/>
            <a:r>
              <a:rPr kumimoji="0" lang="zh-CN" altLang="en-US" sz="2000" dirty="0"/>
              <a:t>对于保密程度要求高的计算机系统及其外部设备，应安装防盗报警装置，制定安全保护方法及夜间留人值守。</a:t>
            </a:r>
            <a:endParaRPr kumimoji="0" lang="en-US" altLang="zh-CN" sz="2000" dirty="0"/>
          </a:p>
          <a:p>
            <a:pPr algn="just" hangingPunct="1"/>
            <a:endParaRPr kumimoji="0" lang="en-US" altLang="zh-CN" sz="2000" dirty="0">
              <a:solidFill>
                <a:srgbClr val="0000FF"/>
              </a:solidFill>
            </a:endParaRPr>
          </a:p>
          <a:p>
            <a:pPr algn="just" hangingPunct="1"/>
            <a:r>
              <a:rPr kumimoji="0" lang="zh-CN" altLang="en-US" sz="2000" dirty="0">
                <a:solidFill>
                  <a:srgbClr val="0000FF"/>
                </a:solidFill>
              </a:rPr>
              <a:t>安全保护设备</a:t>
            </a:r>
            <a:endParaRPr kumimoji="0" lang="zh-CN" altLang="zh-CN" sz="2000" dirty="0">
              <a:solidFill>
                <a:srgbClr val="0000FF"/>
              </a:solidFill>
            </a:endParaRPr>
          </a:p>
          <a:p>
            <a:pPr lvl="1" algn="just" hangingPunct="1"/>
            <a:r>
              <a:rPr kumimoji="0" lang="zh-CN" altLang="en-US" sz="2000" dirty="0"/>
              <a:t>有源红外报警器、无源红外报警器和微波</a:t>
            </a:r>
            <a:r>
              <a:rPr kumimoji="0" lang="zh-CN" altLang="en-US" sz="2000" dirty="0">
                <a:solidFill>
                  <a:srgbClr val="FF0000"/>
                </a:solidFill>
              </a:rPr>
              <a:t>报警器</a:t>
            </a:r>
            <a:r>
              <a:rPr kumimoji="0" lang="zh-CN" altLang="en-US" sz="2000" dirty="0"/>
              <a:t>等；</a:t>
            </a:r>
            <a:endParaRPr kumimoji="0" lang="en-US" altLang="zh-CN" sz="2000" dirty="0"/>
          </a:p>
          <a:p>
            <a:pPr lvl="1" algn="just" hangingPunct="1"/>
            <a:r>
              <a:rPr kumimoji="0" lang="zh-CN" altLang="en-US" sz="2000" dirty="0"/>
              <a:t>计算机系统是否</a:t>
            </a:r>
            <a:r>
              <a:rPr kumimoji="0" lang="zh-CN" altLang="en-US" sz="2000" dirty="0">
                <a:solidFill>
                  <a:srgbClr val="FF0000"/>
                </a:solidFill>
              </a:rPr>
              <a:t>安装报警系统</a:t>
            </a:r>
            <a:r>
              <a:rPr kumimoji="0" lang="zh-CN" altLang="en-US" sz="2000" dirty="0"/>
              <a:t>，安装什么样的报警系统，要根据系统的安全等级及计算机中心信息与设备的重要性来确定。</a:t>
            </a:r>
            <a:endParaRPr kumimoji="0" lang="zh-CN" altLang="zh-CN" sz="2000" dirty="0"/>
          </a:p>
          <a:p>
            <a:pPr algn="just" hangingPunct="1"/>
            <a:r>
              <a:rPr kumimoji="0" lang="zh-CN" altLang="en-US" sz="2000" dirty="0">
                <a:solidFill>
                  <a:srgbClr val="0000FF"/>
                </a:solidFill>
              </a:rPr>
              <a:t>防盗技术</a:t>
            </a:r>
            <a:endParaRPr kumimoji="0" lang="zh-CN" altLang="zh-CN" sz="2000" dirty="0">
              <a:solidFill>
                <a:srgbClr val="0000FF"/>
              </a:solidFill>
            </a:endParaRPr>
          </a:p>
          <a:p>
            <a:pPr lvl="1" algn="just" hangingPunct="1"/>
            <a:r>
              <a:rPr kumimoji="0" lang="zh-CN" altLang="en-US" sz="2000" dirty="0"/>
              <a:t>在计算机系统和外部设备上加</a:t>
            </a:r>
            <a:r>
              <a:rPr kumimoji="0" lang="zh-CN" altLang="en-US" sz="2000" dirty="0">
                <a:solidFill>
                  <a:srgbClr val="FF0000"/>
                </a:solidFill>
              </a:rPr>
              <a:t>无法去除的标识</a:t>
            </a:r>
            <a:r>
              <a:rPr kumimoji="0" lang="zh-CN" altLang="en-US" sz="2000" dirty="0"/>
              <a:t>；</a:t>
            </a:r>
            <a:endParaRPr kumimoji="0" lang="en-US" altLang="zh-CN" sz="2000" dirty="0"/>
          </a:p>
          <a:p>
            <a:pPr lvl="1" algn="just" hangingPunct="1"/>
            <a:r>
              <a:rPr kumimoji="0" lang="zh-CN" altLang="en-US" sz="2000" dirty="0"/>
              <a:t>使用一种防盗接线板，一旦有人拔电源插头，就会</a:t>
            </a:r>
            <a:r>
              <a:rPr kumimoji="0" lang="zh-CN" altLang="en-US" sz="2000" dirty="0">
                <a:solidFill>
                  <a:srgbClr val="FF0000"/>
                </a:solidFill>
              </a:rPr>
              <a:t>报警</a:t>
            </a:r>
            <a:r>
              <a:rPr kumimoji="0" lang="zh-CN" altLang="en-US" sz="2000" dirty="0"/>
              <a:t>；</a:t>
            </a:r>
            <a:endParaRPr kumimoji="0" lang="en-US" altLang="zh-CN" sz="2000" dirty="0"/>
          </a:p>
          <a:p>
            <a:pPr lvl="1" algn="just" hangingPunct="1"/>
            <a:r>
              <a:rPr kumimoji="0" lang="zh-CN" altLang="en-US" sz="2000" dirty="0"/>
              <a:t>可以利用火灾报警系统，增加</a:t>
            </a:r>
            <a:r>
              <a:rPr kumimoji="0" lang="zh-CN" altLang="en-US" sz="2000" dirty="0">
                <a:solidFill>
                  <a:srgbClr val="FF0000"/>
                </a:solidFill>
              </a:rPr>
              <a:t>防盗报警</a:t>
            </a:r>
            <a:r>
              <a:rPr kumimoji="0" lang="zh-CN" altLang="en-US" sz="2000" dirty="0"/>
              <a:t>功能；</a:t>
            </a:r>
            <a:endParaRPr kumimoji="0" lang="en-US" altLang="zh-CN" sz="2000" dirty="0"/>
          </a:p>
          <a:p>
            <a:pPr lvl="1" algn="just" hangingPunct="1"/>
            <a:r>
              <a:rPr kumimoji="0" lang="zh-CN" altLang="en-US" sz="2000" dirty="0"/>
              <a:t>利用</a:t>
            </a:r>
            <a:r>
              <a:rPr kumimoji="0" lang="zh-CN" altLang="en-US" sz="2000" dirty="0">
                <a:solidFill>
                  <a:srgbClr val="FF0000"/>
                </a:solidFill>
              </a:rPr>
              <a:t>闭路电视系统</a:t>
            </a:r>
            <a:r>
              <a:rPr kumimoji="0" lang="zh-CN" altLang="en-US" sz="2000" dirty="0"/>
              <a:t>对计算机中心的各部位进行监视保护等。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anim calcmode="lin" valueType="num">
                                      <p:cBhvr additive="base">
                                        <p:cTn id="1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anim calcmode="lin" valueType="num">
                                      <p:cBhvr additive="base">
                                        <p:cTn id="1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anim calcmode="lin" valueType="num">
                                      <p:cBhvr additive="base">
                                        <p:cTn id="25"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anim calcmode="lin" valueType="num">
                                      <p:cBhvr additive="base">
                                        <p:cTn id="31"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9" end="9"/>
                                            </p:txEl>
                                          </p:spTgt>
                                        </p:tgtEl>
                                        <p:attrNameLst>
                                          <p:attrName>style.visibility</p:attrName>
                                        </p:attrNameLst>
                                      </p:cBhvr>
                                      <p:to>
                                        <p:strVal val="visible"/>
                                      </p:to>
                                    </p:set>
                                    <p:anim calcmode="lin" valueType="num">
                                      <p:cBhvr additive="base">
                                        <p:cTn id="37"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5">
                                            <p:txEl>
                                              <p:pRg st="10" end="10"/>
                                            </p:txEl>
                                          </p:spTgt>
                                        </p:tgtEl>
                                        <p:attrNameLst>
                                          <p:attrName>style.visibility</p:attrName>
                                        </p:attrNameLst>
                                      </p:cBhvr>
                                      <p:to>
                                        <p:strVal val="visible"/>
                                      </p:to>
                                    </p:set>
                                    <p:anim calcmode="lin" valueType="num">
                                      <p:cBhvr additive="base">
                                        <p:cTn id="43"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5">
                                            <p:txEl>
                                              <p:pRg st="11" end="11"/>
                                            </p:txEl>
                                          </p:spTgt>
                                        </p:tgtEl>
                                        <p:attrNameLst>
                                          <p:attrName>style.visibility</p:attrName>
                                        </p:attrNameLst>
                                      </p:cBhvr>
                                      <p:to>
                                        <p:strVal val="visible"/>
                                      </p:to>
                                    </p:set>
                                    <p:anim calcmode="lin" valueType="num">
                                      <p:cBhvr additive="base">
                                        <p:cTn id="49" dur="500" fill="hold"/>
                                        <p:tgtEl>
                                          <p:spTgt spid="819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07950" y="65088"/>
            <a:ext cx="8928100" cy="843632"/>
          </a:xfrm>
        </p:spPr>
        <p:txBody>
          <a:bodyPr/>
          <a:lstStyle/>
          <a:p>
            <a:r>
              <a:rPr kumimoji="0" lang="zh-CN" altLang="en-US" b="1" dirty="0"/>
              <a:t>防火</a:t>
            </a:r>
            <a:endParaRPr kumimoji="0" lang="zh-CN" altLang="en-US" dirty="0"/>
          </a:p>
        </p:txBody>
      </p:sp>
      <p:sp>
        <p:nvSpPr>
          <p:cNvPr id="9219" name="内容占位符 2"/>
          <p:cNvSpPr>
            <a:spLocks noGrp="1"/>
          </p:cNvSpPr>
          <p:nvPr>
            <p:ph idx="1"/>
          </p:nvPr>
        </p:nvSpPr>
        <p:spPr>
          <a:xfrm>
            <a:off x="180280" y="1038222"/>
            <a:ext cx="8784208" cy="5415114"/>
          </a:xfrm>
        </p:spPr>
        <p:txBody>
          <a:bodyPr/>
          <a:lstStyle/>
          <a:p>
            <a:r>
              <a:rPr kumimoji="0" lang="zh-CN" altLang="en-US" dirty="0"/>
              <a:t>火灾因素：</a:t>
            </a:r>
            <a:endParaRPr kumimoji="0" lang="en-US" altLang="zh-CN" dirty="0"/>
          </a:p>
          <a:p>
            <a:pPr lvl="1"/>
            <a:r>
              <a:rPr kumimoji="0" lang="zh-CN" altLang="en-US" sz="2400" dirty="0"/>
              <a:t>电气原因、人为因素或外部火灾蔓延引起的。</a:t>
            </a:r>
            <a:endParaRPr kumimoji="0" lang="en-US" altLang="zh-CN" sz="2400" dirty="0"/>
          </a:p>
          <a:p>
            <a:pPr lvl="1"/>
            <a:endParaRPr kumimoji="0" lang="en-US" altLang="zh-CN" sz="2400" dirty="0"/>
          </a:p>
          <a:p>
            <a:r>
              <a:rPr kumimoji="0" lang="zh-CN" altLang="en-US" dirty="0"/>
              <a:t>计算机机房的主要防火措施如下：</a:t>
            </a:r>
            <a:endParaRPr kumimoji="0" lang="zh-CN" altLang="zh-CN" dirty="0"/>
          </a:p>
          <a:p>
            <a:pPr lvl="1"/>
            <a:r>
              <a:rPr kumimoji="0" lang="zh-CN" altLang="en-US" sz="2400" dirty="0"/>
              <a:t>计算机中心</a:t>
            </a:r>
            <a:r>
              <a:rPr kumimoji="0" lang="zh-CN" altLang="en-US" sz="2400" dirty="0">
                <a:solidFill>
                  <a:srgbClr val="FF0000"/>
                </a:solidFill>
              </a:rPr>
              <a:t>选址</a:t>
            </a:r>
            <a:endParaRPr kumimoji="0" lang="zh-CN" altLang="zh-CN" sz="2400" dirty="0">
              <a:solidFill>
                <a:srgbClr val="FF0000"/>
              </a:solidFill>
            </a:endParaRPr>
          </a:p>
          <a:p>
            <a:pPr lvl="1"/>
            <a:r>
              <a:rPr kumimoji="0" lang="zh-CN" altLang="en-US" sz="2400" dirty="0"/>
              <a:t>建筑物的</a:t>
            </a:r>
            <a:r>
              <a:rPr kumimoji="0" lang="zh-CN" altLang="en-US" sz="2400" dirty="0">
                <a:solidFill>
                  <a:srgbClr val="FF0000"/>
                </a:solidFill>
              </a:rPr>
              <a:t>耐火等级</a:t>
            </a:r>
            <a:endParaRPr kumimoji="0" lang="zh-CN" altLang="zh-CN" sz="2400" dirty="0">
              <a:solidFill>
                <a:srgbClr val="FF0000"/>
              </a:solidFill>
            </a:endParaRPr>
          </a:p>
          <a:p>
            <a:pPr lvl="1"/>
            <a:r>
              <a:rPr kumimoji="0" lang="zh-CN" altLang="en-US" sz="2400" dirty="0"/>
              <a:t>不间断</a:t>
            </a:r>
            <a:r>
              <a:rPr kumimoji="0" lang="zh-CN" altLang="en-US" sz="2400" dirty="0">
                <a:solidFill>
                  <a:srgbClr val="FF0000"/>
                </a:solidFill>
              </a:rPr>
              <a:t>供电系统</a:t>
            </a:r>
            <a:r>
              <a:rPr kumimoji="0" lang="zh-CN" altLang="en-US" sz="2400" dirty="0"/>
              <a:t>或自备供电系统</a:t>
            </a:r>
            <a:endParaRPr kumimoji="0" lang="zh-CN" altLang="zh-CN" sz="2400" dirty="0"/>
          </a:p>
          <a:p>
            <a:pPr lvl="1"/>
            <a:r>
              <a:rPr kumimoji="0" lang="zh-CN" altLang="en-US" sz="2400" dirty="0">
                <a:solidFill>
                  <a:srgbClr val="FF0000"/>
                </a:solidFill>
              </a:rPr>
              <a:t>防雷</a:t>
            </a:r>
            <a:r>
              <a:rPr kumimoji="0" lang="zh-CN" altLang="en-US" sz="2400" dirty="0"/>
              <a:t>设施与</a:t>
            </a:r>
            <a:r>
              <a:rPr kumimoji="0" lang="zh-CN" altLang="en-US" sz="2400" dirty="0">
                <a:solidFill>
                  <a:srgbClr val="FF0000"/>
                </a:solidFill>
              </a:rPr>
              <a:t>抗静电</a:t>
            </a:r>
            <a:r>
              <a:rPr kumimoji="0" lang="zh-CN" altLang="en-US" sz="2400" dirty="0"/>
              <a:t>地板</a:t>
            </a:r>
            <a:endParaRPr kumimoji="0" lang="zh-CN" altLang="zh-CN" sz="2400" dirty="0"/>
          </a:p>
          <a:p>
            <a:pPr lvl="1"/>
            <a:r>
              <a:rPr kumimoji="0" lang="zh-CN" altLang="en-US" sz="2400" dirty="0">
                <a:solidFill>
                  <a:srgbClr val="FF0000"/>
                </a:solidFill>
              </a:rPr>
              <a:t>严禁</a:t>
            </a:r>
            <a:r>
              <a:rPr kumimoji="0" lang="zh-CN" altLang="en-US" sz="2400" dirty="0"/>
              <a:t>存放</a:t>
            </a:r>
            <a:r>
              <a:rPr kumimoji="0" lang="zh-CN" altLang="en-US" sz="2400" dirty="0">
                <a:solidFill>
                  <a:srgbClr val="FF0000"/>
                </a:solidFill>
              </a:rPr>
              <a:t>腐蚀性</a:t>
            </a:r>
            <a:r>
              <a:rPr kumimoji="0" lang="zh-CN" altLang="en-US" sz="2400" dirty="0"/>
              <a:t>物品和</a:t>
            </a:r>
            <a:r>
              <a:rPr kumimoji="0" lang="zh-CN" altLang="en-US" sz="2400" dirty="0">
                <a:solidFill>
                  <a:srgbClr val="FF0000"/>
                </a:solidFill>
              </a:rPr>
              <a:t>易燃易爆物品</a:t>
            </a:r>
            <a:endParaRPr kumimoji="0" lang="zh-CN" altLang="zh-CN" sz="2400" dirty="0">
              <a:solidFill>
                <a:srgbClr val="FF0000"/>
              </a:solidFill>
            </a:endParaRPr>
          </a:p>
          <a:p>
            <a:pPr lvl="1"/>
            <a:r>
              <a:rPr kumimoji="0" lang="zh-CN" altLang="en-US" sz="2400" dirty="0">
                <a:solidFill>
                  <a:srgbClr val="FF0000"/>
                </a:solidFill>
              </a:rPr>
              <a:t>禁止吸烟</a:t>
            </a:r>
            <a:r>
              <a:rPr kumimoji="0" lang="zh-CN" altLang="en-US" sz="2400" dirty="0"/>
              <a:t>和</a:t>
            </a:r>
            <a:r>
              <a:rPr kumimoji="0" lang="zh-CN" altLang="en-US" sz="2400" dirty="0">
                <a:solidFill>
                  <a:srgbClr val="FF0000"/>
                </a:solidFill>
              </a:rPr>
              <a:t>随意动火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 calcmode="lin" valueType="num">
                                      <p:cBhvr additive="base">
                                        <p:cTn id="7"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 calcmode="lin" valueType="num">
                                      <p:cBhvr additive="base">
                                        <p:cTn id="1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 calcmode="lin" valueType="num">
                                      <p:cBhvr additive="base">
                                        <p:cTn id="1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6" end="6"/>
                                            </p:txEl>
                                          </p:spTgt>
                                        </p:tgtEl>
                                        <p:attrNameLst>
                                          <p:attrName>style.visibility</p:attrName>
                                        </p:attrNameLst>
                                      </p:cBhvr>
                                      <p:to>
                                        <p:strVal val="visible"/>
                                      </p:to>
                                    </p:set>
                                    <p:anim calcmode="lin" valueType="num">
                                      <p:cBhvr additive="base">
                                        <p:cTn id="25"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7" end="7"/>
                                            </p:txEl>
                                          </p:spTgt>
                                        </p:tgtEl>
                                        <p:attrNameLst>
                                          <p:attrName>style.visibility</p:attrName>
                                        </p:attrNameLst>
                                      </p:cBhvr>
                                      <p:to>
                                        <p:strVal val="visible"/>
                                      </p:to>
                                    </p:set>
                                    <p:anim calcmode="lin" valueType="num">
                                      <p:cBhvr additive="base">
                                        <p:cTn id="31"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pRg st="8" end="8"/>
                                            </p:txEl>
                                          </p:spTgt>
                                        </p:tgtEl>
                                        <p:attrNameLst>
                                          <p:attrName>style.visibility</p:attrName>
                                        </p:attrNameLst>
                                      </p:cBhvr>
                                      <p:to>
                                        <p:strVal val="visible"/>
                                      </p:to>
                                    </p:set>
                                    <p:anim calcmode="lin" valueType="num">
                                      <p:cBhvr additive="base">
                                        <p:cTn id="37"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anim calcmode="lin" valueType="num">
                                      <p:cBhvr additive="base">
                                        <p:cTn id="43"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计算机机房的主要防火措施</a:t>
            </a:r>
          </a:p>
        </p:txBody>
      </p:sp>
      <p:sp>
        <p:nvSpPr>
          <p:cNvPr id="3" name="内容占位符 2"/>
          <p:cNvSpPr>
            <a:spLocks noGrp="1"/>
          </p:cNvSpPr>
          <p:nvPr>
            <p:ph idx="1"/>
          </p:nvPr>
        </p:nvSpPr>
        <p:spPr>
          <a:xfrm>
            <a:off x="107504" y="1039288"/>
            <a:ext cx="8928992" cy="5630072"/>
          </a:xfrm>
        </p:spPr>
        <p:txBody>
          <a:bodyPr/>
          <a:lstStyle/>
          <a:p>
            <a:pPr marL="457200" indent="-457200" hangingPunct="1">
              <a:buFont typeface="+mj-lt"/>
              <a:buAutoNum type="arabicPeriod"/>
            </a:pPr>
            <a:r>
              <a:rPr lang="zh-CN" altLang="en-US" sz="2400" dirty="0">
                <a:solidFill>
                  <a:srgbClr val="0000FF"/>
                </a:solidFill>
              </a:rPr>
              <a:t>计算机中心</a:t>
            </a:r>
            <a:r>
              <a:rPr lang="zh-CN" altLang="en-US" sz="2400" dirty="0"/>
              <a:t>应设置在远离散发有害气体及生产、储存腐蚀性物体和易燃易爆物品的地方，或建于其常年上风方向。</a:t>
            </a:r>
            <a:endParaRPr lang="en-US" altLang="zh-CN" sz="2400" dirty="0"/>
          </a:p>
          <a:p>
            <a:pPr marL="857250" lvl="1" indent="-457200" hangingPunct="1"/>
            <a:r>
              <a:rPr lang="zh-CN" altLang="en-US" dirty="0"/>
              <a:t>不宜设在落雷区、矿区以及填杂土淤泥、流沙层、地层断裂、地址活动频繁区和低洼潮湿的地方；</a:t>
            </a:r>
            <a:endParaRPr lang="en-US" altLang="zh-CN" dirty="0"/>
          </a:p>
          <a:p>
            <a:pPr marL="857250" lvl="1" indent="-457200" hangingPunct="1"/>
            <a:r>
              <a:rPr lang="zh-CN" altLang="en-US" dirty="0"/>
              <a:t>要避开有强电磁场、强振动源和强噪音源的地方。同时必须保证自然环境清洁、交通运输方便以及电力、水源充足。</a:t>
            </a:r>
            <a:endParaRPr lang="en-US" altLang="zh-CN" dirty="0"/>
          </a:p>
          <a:p>
            <a:pPr marL="457200" indent="-457200" hangingPunct="1">
              <a:spcBef>
                <a:spcPts val="1800"/>
              </a:spcBef>
              <a:buFont typeface="+mj-lt"/>
              <a:buAutoNum type="arabicPeriod"/>
            </a:pPr>
            <a:r>
              <a:rPr lang="zh-CN" altLang="en-US" sz="2400" dirty="0">
                <a:solidFill>
                  <a:srgbClr val="0000FF"/>
                </a:solidFill>
              </a:rPr>
              <a:t>建筑物的耐火等级</a:t>
            </a:r>
            <a:r>
              <a:rPr lang="zh-CN" altLang="en-US" sz="2400" dirty="0"/>
              <a:t>不应低于二级，要害部位应达到一级。</a:t>
            </a:r>
            <a:endParaRPr lang="en-US" altLang="zh-CN" sz="2400" dirty="0"/>
          </a:p>
          <a:p>
            <a:pPr marL="857250" lvl="1" indent="-457200" hangingPunct="1"/>
            <a:r>
              <a:rPr lang="zh-CN" altLang="en-US" dirty="0"/>
              <a:t>五层以上房间内、地下室以及上下层或邻近有易燃易爆炸危险的房间内不得安装计算机。</a:t>
            </a:r>
            <a:endParaRPr lang="en-US" altLang="zh-CN" dirty="0"/>
          </a:p>
          <a:p>
            <a:pPr marL="857250" lvl="1" indent="-457200" hangingPunct="1"/>
            <a:r>
              <a:rPr lang="zh-CN" altLang="en-US" dirty="0"/>
              <a:t>机房与其他房间要用防火墙分割封闭，装修、装饰材料要用不燃或阻燃材料。</a:t>
            </a:r>
            <a:endParaRPr lang="en-US" altLang="zh-CN" dirty="0"/>
          </a:p>
          <a:p>
            <a:pPr marL="857250" lvl="1" indent="-457200" hangingPunct="1"/>
            <a:r>
              <a:rPr lang="zh-CN" altLang="en-US" dirty="0"/>
              <a:t>信息存储设备要安装在单独的房间，资料架和资料柜应采用不燃材料制作。</a:t>
            </a:r>
          </a:p>
        </p:txBody>
      </p:sp>
    </p:spTree>
    <p:extLst>
      <p:ext uri="{BB962C8B-B14F-4D97-AF65-F5344CB8AC3E}">
        <p14:creationId xmlns:p14="http://schemas.microsoft.com/office/powerpoint/2010/main" val="27196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5317</TotalTime>
  <Words>4103</Words>
  <Application>Microsoft Office PowerPoint</Application>
  <PresentationFormat>全屏显示(4:3)</PresentationFormat>
  <Paragraphs>290</Paragraphs>
  <Slides>38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华文中宋</vt:lpstr>
      <vt:lpstr>楷体</vt:lpstr>
      <vt:lpstr>宋体</vt:lpstr>
      <vt:lpstr>Arial</vt:lpstr>
      <vt:lpstr>Calibri</vt:lpstr>
      <vt:lpstr>Symbol</vt:lpstr>
      <vt:lpstr>Wingdings</vt:lpstr>
      <vt:lpstr>Office 主题</vt:lpstr>
      <vt:lpstr>第3章 物理安全</vt:lpstr>
      <vt:lpstr>主要内容</vt:lpstr>
      <vt:lpstr>概述</vt:lpstr>
      <vt:lpstr>概述</vt:lpstr>
      <vt:lpstr>实际例子</vt:lpstr>
      <vt:lpstr>主要内容</vt:lpstr>
      <vt:lpstr>防盗</vt:lpstr>
      <vt:lpstr>防火</vt:lpstr>
      <vt:lpstr>计算机机房的主要防火措施</vt:lpstr>
      <vt:lpstr>计算机机房的主要防火措施</vt:lpstr>
      <vt:lpstr>计算机机房的主要防火措施</vt:lpstr>
      <vt:lpstr>防静电</vt:lpstr>
      <vt:lpstr>计算机机房的静电防范措施</vt:lpstr>
      <vt:lpstr>计算机机房的静电防范措施</vt:lpstr>
      <vt:lpstr>防雷击</vt:lpstr>
      <vt:lpstr>主要内容</vt:lpstr>
      <vt:lpstr>电磁泄露</vt:lpstr>
      <vt:lpstr>电磁干扰</vt:lpstr>
      <vt:lpstr>TEMPEST</vt:lpstr>
      <vt:lpstr>TEMPEST</vt:lpstr>
      <vt:lpstr>防电磁泄漏的常用方法</vt:lpstr>
      <vt:lpstr>常用的防电磁泄漏的方法</vt:lpstr>
      <vt:lpstr>窃听</vt:lpstr>
      <vt:lpstr>窃听</vt:lpstr>
      <vt:lpstr>窃听</vt:lpstr>
      <vt:lpstr>主要内容</vt:lpstr>
      <vt:lpstr>概述</vt:lpstr>
      <vt:lpstr>物理隔离</vt:lpstr>
      <vt:lpstr>对物理隔离的理解表现</vt:lpstr>
      <vt:lpstr>物理隔离与逻辑隔离</vt:lpstr>
      <vt:lpstr>网络物理隔离的基本形式</vt:lpstr>
      <vt:lpstr>主要内容</vt:lpstr>
      <vt:lpstr>容错</vt:lpstr>
      <vt:lpstr>容错系统</vt:lpstr>
      <vt:lpstr>常用的数据容错技术</vt:lpstr>
      <vt:lpstr>容灾</vt:lpstr>
      <vt:lpstr>容灾</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cp:lastModifiedBy>Wenjian Luo</cp:lastModifiedBy>
  <cp:revision>269</cp:revision>
  <dcterms:created xsi:type="dcterms:W3CDTF">2011-05-11T00:36:20Z</dcterms:created>
  <dcterms:modified xsi:type="dcterms:W3CDTF">2021-09-27T09:20:43Z</dcterms:modified>
</cp:coreProperties>
</file>