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82" r:id="rId4"/>
    <p:sldId id="316" r:id="rId5"/>
    <p:sldId id="285" r:id="rId6"/>
    <p:sldId id="304" r:id="rId7"/>
    <p:sldId id="283" r:id="rId8"/>
    <p:sldId id="286" r:id="rId9"/>
    <p:sldId id="287" r:id="rId10"/>
    <p:sldId id="288" r:id="rId11"/>
    <p:sldId id="289" r:id="rId12"/>
    <p:sldId id="290" r:id="rId13"/>
    <p:sldId id="291" r:id="rId14"/>
    <p:sldId id="312" r:id="rId15"/>
    <p:sldId id="313" r:id="rId16"/>
    <p:sldId id="292" r:id="rId17"/>
    <p:sldId id="314" r:id="rId18"/>
    <p:sldId id="311" r:id="rId19"/>
    <p:sldId id="315" r:id="rId20"/>
    <p:sldId id="293" r:id="rId21"/>
    <p:sldId id="294" r:id="rId22"/>
    <p:sldId id="295" r:id="rId23"/>
    <p:sldId id="296" r:id="rId24"/>
    <p:sldId id="297" r:id="rId25"/>
    <p:sldId id="306" r:id="rId26"/>
    <p:sldId id="305" r:id="rId27"/>
    <p:sldId id="284" r:id="rId28"/>
    <p:sldId id="298" r:id="rId29"/>
    <p:sldId id="307" r:id="rId30"/>
    <p:sldId id="308" r:id="rId31"/>
    <p:sldId id="299" r:id="rId32"/>
    <p:sldId id="300" r:id="rId33"/>
    <p:sldId id="309" r:id="rId34"/>
    <p:sldId id="301" r:id="rId35"/>
    <p:sldId id="302" r:id="rId36"/>
    <p:sldId id="303"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4" autoAdjust="0"/>
    <p:restoredTop sz="83420" autoAdjust="0"/>
  </p:normalViewPr>
  <p:slideViewPr>
    <p:cSldViewPr>
      <p:cViewPr varScale="1">
        <p:scale>
          <a:sx n="56" d="100"/>
          <a:sy n="56" d="100"/>
        </p:scale>
        <p:origin x="154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11B1932-2138-40DE-9A15-8B32903FD9FC}" type="datetimeFigureOut">
              <a:rPr lang="zh-CN" altLang="en-US"/>
              <a:pPr>
                <a:defRPr/>
              </a:pPr>
              <a:t>2021/10/11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BD3D25B-6CC6-45FD-BBFB-5DF3DFBF8824}" type="slidenum">
              <a:rPr lang="zh-CN" altLang="en-US"/>
              <a:pPr>
                <a:defRPr/>
              </a:pPr>
              <a:t>‹#›</a:t>
            </a:fld>
            <a:endParaRPr lang="zh-CN" altLang="en-US"/>
          </a:p>
        </p:txBody>
      </p:sp>
    </p:spTree>
    <p:extLst>
      <p:ext uri="{BB962C8B-B14F-4D97-AF65-F5344CB8AC3E}">
        <p14:creationId xmlns:p14="http://schemas.microsoft.com/office/powerpoint/2010/main" val="834457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Kerberos</a:t>
            </a:r>
            <a:r>
              <a:rPr lang="zh-CN" altLang="en-US" dirty="0"/>
              <a:t>是希腊神话中的一个拥有三个头和一个蛇形尾巴的狗，是地狱之门的守卫。</a:t>
            </a:r>
          </a:p>
          <a:p>
            <a:pPr marL="171450" indent="-171450">
              <a:buFont typeface="Arial" panose="020B0604020202020204" pitchFamily="34" charset="0"/>
              <a:buChar char="•"/>
            </a:pPr>
            <a:r>
              <a:rPr lang="en-US" altLang="zh-CN" dirty="0"/>
              <a:t>20</a:t>
            </a:r>
            <a:r>
              <a:rPr lang="zh-CN" altLang="en-US" dirty="0"/>
              <a:t>世纪</a:t>
            </a:r>
            <a:r>
              <a:rPr lang="en-US" altLang="zh-CN" dirty="0"/>
              <a:t>80</a:t>
            </a:r>
            <a:r>
              <a:rPr lang="zh-CN" altLang="en-US" dirty="0"/>
              <a:t>年代，</a:t>
            </a:r>
            <a:r>
              <a:rPr lang="en-US" altLang="zh-CN" dirty="0"/>
              <a:t>MIT</a:t>
            </a:r>
            <a:r>
              <a:rPr lang="zh-CN" altLang="en-US" dirty="0"/>
              <a:t>启动了一个称为</a:t>
            </a:r>
            <a:r>
              <a:rPr lang="en-US" altLang="zh-CN" dirty="0"/>
              <a:t>Athena</a:t>
            </a:r>
            <a:r>
              <a:rPr lang="zh-CN" altLang="en-US" dirty="0"/>
              <a:t>的网络安全计划，网络认证是该计划的重要组成部分，被命名为</a:t>
            </a:r>
            <a:r>
              <a:rPr lang="en-US" altLang="zh-CN" dirty="0"/>
              <a:t>Kerberos</a:t>
            </a:r>
            <a:r>
              <a:rPr lang="zh-CN" altLang="en-US" dirty="0"/>
              <a:t>，用来比喻网络之门的保卫者，“三个头”分别指认证（</a:t>
            </a:r>
            <a:r>
              <a:rPr lang="en-US" altLang="zh-CN" dirty="0"/>
              <a:t>Authentication</a:t>
            </a:r>
            <a:r>
              <a:rPr lang="zh-CN" altLang="en-US" dirty="0"/>
              <a:t>）、薄记（</a:t>
            </a:r>
            <a:r>
              <a:rPr lang="en-US" altLang="zh-CN" dirty="0"/>
              <a:t>Accounting</a:t>
            </a:r>
            <a:r>
              <a:rPr lang="zh-CN" altLang="en-US" dirty="0"/>
              <a:t>）和审计（</a:t>
            </a:r>
            <a:r>
              <a:rPr lang="en-US" altLang="zh-CN" dirty="0"/>
              <a:t>Audit</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13</a:t>
            </a:fld>
            <a:endParaRPr lang="zh-CN" altLang="en-US"/>
          </a:p>
        </p:txBody>
      </p:sp>
    </p:spTree>
    <p:extLst>
      <p:ext uri="{BB962C8B-B14F-4D97-AF65-F5344CB8AC3E}">
        <p14:creationId xmlns:p14="http://schemas.microsoft.com/office/powerpoint/2010/main" val="273061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Timestamp</a:t>
            </a:r>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14</a:t>
            </a:fld>
            <a:endParaRPr lang="zh-CN" altLang="en-US"/>
          </a:p>
        </p:txBody>
      </p:sp>
    </p:spTree>
    <p:extLst>
      <p:ext uri="{BB962C8B-B14F-4D97-AF65-F5344CB8AC3E}">
        <p14:creationId xmlns:p14="http://schemas.microsoft.com/office/powerpoint/2010/main" val="259008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15</a:t>
            </a:fld>
            <a:endParaRPr lang="zh-CN" altLang="en-US"/>
          </a:p>
        </p:txBody>
      </p:sp>
    </p:spTree>
    <p:extLst>
      <p:ext uri="{BB962C8B-B14F-4D97-AF65-F5344CB8AC3E}">
        <p14:creationId xmlns:p14="http://schemas.microsoft.com/office/powerpoint/2010/main" val="48128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Windows 2000 Server</a:t>
            </a:r>
            <a:r>
              <a:rPr lang="zh-CN" altLang="en-US" dirty="0"/>
              <a:t>作为网络操作系统，其用户登录时的身份认证过程是采用对称秘钥加密来完成的。</a:t>
            </a:r>
            <a:endParaRPr lang="en-US" altLang="zh-CN" dirty="0"/>
          </a:p>
          <a:p>
            <a:pPr marL="171450" indent="-171450">
              <a:buFont typeface="Arial" panose="020B0604020202020204" pitchFamily="34" charset="0"/>
              <a:buChar char="•"/>
            </a:pPr>
            <a:r>
              <a:rPr lang="zh-CN" altLang="en-US" dirty="0"/>
              <a:t>在</a:t>
            </a:r>
            <a:r>
              <a:rPr lang="en-US" altLang="zh-CN" dirty="0"/>
              <a:t>Windows</a:t>
            </a:r>
            <a:r>
              <a:rPr lang="zh-CN" altLang="en-US" dirty="0"/>
              <a:t>登录认证过程中，无需通过网络传输口令或口令散列，很好地保证了口令的安全。</a:t>
            </a:r>
            <a:endParaRPr lang="en-US" altLang="zh-CN" dirty="0"/>
          </a:p>
          <a:p>
            <a:pPr marL="171450" indent="-171450">
              <a:buFont typeface="Arial" panose="020B0604020202020204" pitchFamily="34" charset="0"/>
              <a:buChar char="•"/>
            </a:pPr>
            <a:r>
              <a:rPr lang="en-US" dirty="0"/>
              <a:t>SAM:</a:t>
            </a:r>
            <a:r>
              <a:rPr lang="en-US" baseline="0" dirty="0"/>
              <a:t> </a:t>
            </a:r>
            <a:r>
              <a:rPr lang="en-US" dirty="0"/>
              <a:t>Security Accounts Manager，</a:t>
            </a:r>
            <a:r>
              <a:rPr lang="zh-CN" altLang="en-US" dirty="0"/>
              <a:t>安全用户管理</a:t>
            </a:r>
            <a:endParaRPr lang="en-US" altLang="zh-CN" dirty="0"/>
          </a:p>
          <a:p>
            <a:pPr marL="171450" indent="-171450">
              <a:buFont typeface="Arial" panose="020B0604020202020204" pitchFamily="34" charset="0"/>
              <a:buChar char="•"/>
            </a:pPr>
            <a:r>
              <a:rPr kumimoji="1" lang="en-US" sz="1200" b="0" i="0" kern="1200" dirty="0">
                <a:solidFill>
                  <a:schemeClr val="tx1"/>
                </a:solidFill>
                <a:effectLst/>
                <a:latin typeface="+mn-lt"/>
                <a:ea typeface="+mn-ea"/>
                <a:cs typeface="宋体" charset="0"/>
              </a:rPr>
              <a:t>AD</a:t>
            </a:r>
            <a:r>
              <a:rPr kumimoji="1" lang="zh-CN" altLang="en-US" sz="1200" b="0" i="0" kern="1200" dirty="0">
                <a:solidFill>
                  <a:schemeClr val="tx1"/>
                </a:solidFill>
                <a:effectLst/>
                <a:latin typeface="+mn-lt"/>
                <a:ea typeface="+mn-ea"/>
                <a:cs typeface="宋体" charset="0"/>
              </a:rPr>
              <a:t>域控制器是</a:t>
            </a:r>
            <a:r>
              <a:rPr kumimoji="1" lang="en-US" sz="1200" b="0" i="0" kern="1200" dirty="0">
                <a:solidFill>
                  <a:schemeClr val="tx1"/>
                </a:solidFill>
                <a:effectLst/>
                <a:latin typeface="+mn-lt"/>
                <a:ea typeface="+mn-ea"/>
                <a:cs typeface="宋体" charset="0"/>
              </a:rPr>
              <a:t>Active Directory</a:t>
            </a:r>
            <a:r>
              <a:rPr kumimoji="1" lang="zh-CN" altLang="en-US" sz="1200" b="0" i="0" kern="1200" dirty="0">
                <a:solidFill>
                  <a:schemeClr val="tx1"/>
                </a:solidFill>
                <a:effectLst/>
                <a:latin typeface="+mn-lt"/>
                <a:ea typeface="+mn-ea"/>
                <a:cs typeface="宋体" charset="0"/>
              </a:rPr>
              <a:t>的缩写。</a:t>
            </a:r>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20</a:t>
            </a:fld>
            <a:endParaRPr lang="zh-CN" altLang="en-US"/>
          </a:p>
        </p:txBody>
      </p:sp>
    </p:spTree>
    <p:extLst>
      <p:ext uri="{BB962C8B-B14F-4D97-AF65-F5344CB8AC3E}">
        <p14:creationId xmlns:p14="http://schemas.microsoft.com/office/powerpoint/2010/main" val="316269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数字证书类似于现实生活中的居民身份证。</a:t>
            </a:r>
            <a:endParaRPr lang="en-US" altLang="zh-CN" dirty="0"/>
          </a:p>
          <a:p>
            <a:pPr marL="171450" indent="-171450">
              <a:buFont typeface="Arial" panose="020B0604020202020204" pitchFamily="34" charset="0"/>
              <a:buChar char="•"/>
            </a:pPr>
            <a:r>
              <a:rPr lang="zh-CN" altLang="en-US" dirty="0"/>
              <a:t>签名算法标识：用于说明本证书所用的数字签名算法。例如，</a:t>
            </a:r>
            <a:r>
              <a:rPr lang="en-US" altLang="zh-CN" dirty="0"/>
              <a:t>SHA-1</a:t>
            </a:r>
            <a:r>
              <a:rPr lang="zh-CN" altLang="en-US" dirty="0"/>
              <a:t>和</a:t>
            </a:r>
            <a:r>
              <a:rPr lang="en-US" altLang="zh-CN" dirty="0"/>
              <a:t>RSA</a:t>
            </a:r>
            <a:r>
              <a:rPr lang="zh-CN" altLang="en-US" dirty="0"/>
              <a:t>的对象标识符就用来说明该数字证书是利用</a:t>
            </a:r>
            <a:r>
              <a:rPr lang="en-US" altLang="zh-CN" dirty="0"/>
              <a:t>RSA</a:t>
            </a:r>
            <a:r>
              <a:rPr lang="zh-CN" altLang="en-US" dirty="0"/>
              <a:t>对</a:t>
            </a:r>
            <a:r>
              <a:rPr lang="en-US" altLang="zh-CN" dirty="0"/>
              <a:t>SHA-1</a:t>
            </a:r>
            <a:r>
              <a:rPr lang="zh-CN" altLang="en-US" dirty="0"/>
              <a:t>摘要加密。</a:t>
            </a:r>
            <a:endParaRPr lang="en-US" altLang="zh-CN" dirty="0"/>
          </a:p>
          <a:p>
            <a:pPr marL="171450" indent="-171450">
              <a:buFont typeface="Arial" panose="020B0604020202020204" pitchFamily="34" charset="0"/>
              <a:buChar char="•"/>
            </a:pPr>
            <a:r>
              <a:rPr lang="zh-CN" altLang="en-US" dirty="0"/>
              <a:t>签名：</a:t>
            </a:r>
            <a:r>
              <a:rPr lang="en-US" altLang="zh-CN" dirty="0"/>
              <a:t>CA</a:t>
            </a:r>
            <a:r>
              <a:rPr lang="zh-CN" altLang="en-US" dirty="0"/>
              <a:t>用自己的私钥对以上域的</a:t>
            </a:r>
            <a:r>
              <a:rPr lang="en-US" altLang="zh-CN" dirty="0"/>
              <a:t>Hash</a:t>
            </a:r>
            <a:r>
              <a:rPr lang="zh-CN" altLang="en-US" dirty="0"/>
              <a:t>值实施数字签名的结果。</a:t>
            </a:r>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23</a:t>
            </a:fld>
            <a:endParaRPr lang="zh-CN" altLang="en-US"/>
          </a:p>
        </p:txBody>
      </p:sp>
    </p:spTree>
    <p:extLst>
      <p:ext uri="{BB962C8B-B14F-4D97-AF65-F5344CB8AC3E}">
        <p14:creationId xmlns:p14="http://schemas.microsoft.com/office/powerpoint/2010/main" val="5118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32</a:t>
            </a:fld>
            <a:endParaRPr lang="zh-CN" altLang="en-US"/>
          </a:p>
        </p:txBody>
      </p:sp>
    </p:spTree>
    <p:extLst>
      <p:ext uri="{BB962C8B-B14F-4D97-AF65-F5344CB8AC3E}">
        <p14:creationId xmlns:p14="http://schemas.microsoft.com/office/powerpoint/2010/main" val="1721314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注册服务器</a:t>
            </a:r>
            <a:r>
              <a:rPr lang="en-US" dirty="0"/>
              <a:t>RA</a:t>
            </a:r>
            <a:r>
              <a:rPr lang="zh-CN" altLang="en-US" dirty="0"/>
              <a:t>。</a:t>
            </a:r>
            <a:endParaRPr lang="en-US" altLang="zh-CN" dirty="0"/>
          </a:p>
          <a:p>
            <a:pPr marL="171450" indent="-171450">
              <a:buFont typeface="Arial" panose="020B0604020202020204" pitchFamily="34" charset="0"/>
              <a:buChar char="•"/>
            </a:pPr>
            <a:r>
              <a:rPr lang="zh-CN" altLang="en-US" dirty="0"/>
              <a:t>安全服务器主要负责</a:t>
            </a:r>
            <a:r>
              <a:rPr lang="en-US" altLang="zh-CN" dirty="0"/>
              <a:t>RA</a:t>
            </a:r>
            <a:r>
              <a:rPr lang="zh-CN" altLang="en-US" dirty="0"/>
              <a:t>服务器和</a:t>
            </a:r>
            <a:r>
              <a:rPr lang="en-US" altLang="zh-CN" dirty="0"/>
              <a:t>CA</a:t>
            </a:r>
            <a:r>
              <a:rPr lang="zh-CN" altLang="en-US" dirty="0"/>
              <a:t>服务器的安全，用户的各种请求操作都在其监管下进行。</a:t>
            </a:r>
            <a:endParaRPr lang="en-US" dirty="0"/>
          </a:p>
        </p:txBody>
      </p:sp>
      <p:sp>
        <p:nvSpPr>
          <p:cNvPr id="4" name="灯片编号占位符 3"/>
          <p:cNvSpPr>
            <a:spLocks noGrp="1"/>
          </p:cNvSpPr>
          <p:nvPr>
            <p:ph type="sldNum" sz="quarter" idx="10"/>
          </p:nvPr>
        </p:nvSpPr>
        <p:spPr/>
        <p:txBody>
          <a:bodyPr/>
          <a:lstStyle/>
          <a:p>
            <a:pPr>
              <a:defRPr/>
            </a:pPr>
            <a:fld id="{2BD3D25B-6CC6-45FD-BBFB-5DF3DFBF8824}" type="slidenum">
              <a:rPr lang="zh-CN" altLang="en-US" smtClean="0"/>
              <a:pPr>
                <a:defRPr/>
              </a:pPr>
              <a:t>34</a:t>
            </a:fld>
            <a:endParaRPr lang="zh-CN" altLang="en-US"/>
          </a:p>
        </p:txBody>
      </p:sp>
    </p:spTree>
    <p:extLst>
      <p:ext uri="{BB962C8B-B14F-4D97-AF65-F5344CB8AC3E}">
        <p14:creationId xmlns:p14="http://schemas.microsoft.com/office/powerpoint/2010/main" val="216040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smtClean="0"/>
            </a:lvl1pPr>
          </a:lstStyle>
          <a:p>
            <a:pPr>
              <a:defRPr/>
            </a:pPr>
            <a:fld id="{DD250B02-6740-4FBC-9049-CAFAC6ECE47D}" type="datetimeFigureOut">
              <a:rPr lang="zh-CN" altLang="en-US"/>
              <a:pPr>
                <a:defRPr/>
              </a:pPr>
              <a:t>2021/10/11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0F208063-03EE-402D-ACA9-0EBCAB52EBB3}" type="slidenum">
              <a:rPr lang="zh-CN" altLang="en-US"/>
              <a:pPr>
                <a:defRPr/>
              </a:pPr>
              <a:t>‹#›</a:t>
            </a:fld>
            <a:endParaRPr lang="zh-CN" altLang="en-US"/>
          </a:p>
        </p:txBody>
      </p:sp>
    </p:spTree>
    <p:extLst>
      <p:ext uri="{BB962C8B-B14F-4D97-AF65-F5344CB8AC3E}">
        <p14:creationId xmlns:p14="http://schemas.microsoft.com/office/powerpoint/2010/main" val="31298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76A4ACC-D95E-4BCA-A5C3-E878A255CCC8}" type="datetimeFigureOut">
              <a:rPr lang="zh-CN" altLang="en-US"/>
              <a:pPr>
                <a:defRPr/>
              </a:pPr>
              <a:t>2021/10/11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7C7AD8-E67B-4EB8-B185-D74925A251AF}" type="slidenum">
              <a:rPr lang="zh-CN" altLang="en-US"/>
              <a:pPr>
                <a:defRPr/>
              </a:pPr>
              <a:t>‹#›</a:t>
            </a:fld>
            <a:endParaRPr lang="zh-CN" altLang="en-US"/>
          </a:p>
        </p:txBody>
      </p:sp>
    </p:spTree>
    <p:extLst>
      <p:ext uri="{BB962C8B-B14F-4D97-AF65-F5344CB8AC3E}">
        <p14:creationId xmlns:p14="http://schemas.microsoft.com/office/powerpoint/2010/main" val="1038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A77CD7-14B9-4183-A8D9-72B44D0C1127}" type="datetimeFigureOut">
              <a:rPr lang="zh-CN" altLang="en-US"/>
              <a:pPr>
                <a:defRPr/>
              </a:pPr>
              <a:t>2021/10/11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80CF45-6B2D-43B9-B5AD-EBBC183F3856}" type="slidenum">
              <a:rPr lang="zh-CN" altLang="en-US"/>
              <a:pPr>
                <a:defRPr/>
              </a:pPr>
              <a:t>‹#›</a:t>
            </a:fld>
            <a:endParaRPr lang="zh-CN" altLang="en-US"/>
          </a:p>
        </p:txBody>
      </p:sp>
    </p:spTree>
    <p:extLst>
      <p:ext uri="{BB962C8B-B14F-4D97-AF65-F5344CB8AC3E}">
        <p14:creationId xmlns:p14="http://schemas.microsoft.com/office/powerpoint/2010/main" val="416583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72008"/>
            <a:ext cx="8784976" cy="836712"/>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52736"/>
            <a:ext cx="8784976" cy="5256584"/>
          </a:xfrm>
        </p:spPr>
        <p:txBody>
          <a:bodyPr/>
          <a:lstStyle>
            <a:lvl1pPr hangingPunct="1">
              <a:defRPr sz="2800" b="1"/>
            </a:lvl1pPr>
            <a:lvl2pPr hangingPunct="1">
              <a:defRPr sz="2400" b="1"/>
            </a:lvl2pPr>
            <a:lvl3pPr hangingPunct="1">
              <a:defRPr sz="2400" b="1"/>
            </a:lvl3pPr>
            <a:lvl4pPr hangingPunct="1">
              <a:defRPr sz="2400" b="1"/>
            </a:lvl4pPr>
            <a:lvl5pPr hangingPunct="1">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smtClean="0"/>
            </a:lvl1pPr>
          </a:lstStyle>
          <a:p>
            <a:pPr>
              <a:defRPr/>
            </a:pPr>
            <a:fld id="{56C7A3B9-D438-431D-AE4B-67A1349FE6D1}" type="datetimeFigureOut">
              <a:rPr lang="zh-CN" altLang="en-US"/>
              <a:pPr>
                <a:defRPr/>
              </a:pPr>
              <a:t>2021/10/11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CAD0314D-8444-4327-B7F1-426FD99FB765}" type="slidenum">
              <a:rPr lang="zh-CN" altLang="en-US"/>
              <a:pPr>
                <a:defRPr/>
              </a:pPr>
              <a:t>‹#›</a:t>
            </a:fld>
            <a:endParaRPr lang="zh-CN" altLang="en-US"/>
          </a:p>
        </p:txBody>
      </p:sp>
    </p:spTree>
    <p:extLst>
      <p:ext uri="{BB962C8B-B14F-4D97-AF65-F5344CB8AC3E}">
        <p14:creationId xmlns:p14="http://schemas.microsoft.com/office/powerpoint/2010/main" val="130978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920CAC5-20A6-42CC-ACA0-921D5F5DB006}" type="datetimeFigureOut">
              <a:rPr lang="zh-CN" altLang="en-US"/>
              <a:pPr>
                <a:defRPr/>
              </a:pPr>
              <a:t>2021/10/11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2A4B07-E1E6-4B6E-B39E-687F6ACDB519}" type="slidenum">
              <a:rPr lang="zh-CN" altLang="en-US"/>
              <a:pPr>
                <a:defRPr/>
              </a:pPr>
              <a:t>‹#›</a:t>
            </a:fld>
            <a:endParaRPr lang="zh-CN" altLang="en-US"/>
          </a:p>
        </p:txBody>
      </p:sp>
    </p:spTree>
    <p:extLst>
      <p:ext uri="{BB962C8B-B14F-4D97-AF65-F5344CB8AC3E}">
        <p14:creationId xmlns:p14="http://schemas.microsoft.com/office/powerpoint/2010/main" val="283805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88D8940-8FA3-4ACF-9D73-308E06F05DA2}" type="datetimeFigureOut">
              <a:rPr lang="zh-CN" altLang="en-US"/>
              <a:pPr>
                <a:defRPr/>
              </a:pPr>
              <a:t>2021/10/11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8CDA8B-9293-43F2-8730-2D08F502EB29}" type="slidenum">
              <a:rPr lang="zh-CN" altLang="en-US"/>
              <a:pPr>
                <a:defRPr/>
              </a:pPr>
              <a:t>‹#›</a:t>
            </a:fld>
            <a:endParaRPr lang="zh-CN" altLang="en-US"/>
          </a:p>
        </p:txBody>
      </p:sp>
    </p:spTree>
    <p:extLst>
      <p:ext uri="{BB962C8B-B14F-4D97-AF65-F5344CB8AC3E}">
        <p14:creationId xmlns:p14="http://schemas.microsoft.com/office/powerpoint/2010/main" val="313137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21C74A4-5EBC-455D-A646-625257FB090D}" type="datetimeFigureOut">
              <a:rPr lang="zh-CN" altLang="en-US"/>
              <a:pPr>
                <a:defRPr/>
              </a:pPr>
              <a:t>2021/10/11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03E41E8-A12B-4CBE-8E65-DCD261C89C9D}" type="slidenum">
              <a:rPr lang="zh-CN" altLang="en-US"/>
              <a:pPr>
                <a:defRPr/>
              </a:pPr>
              <a:t>‹#›</a:t>
            </a:fld>
            <a:endParaRPr lang="zh-CN" altLang="en-US"/>
          </a:p>
        </p:txBody>
      </p:sp>
    </p:spTree>
    <p:extLst>
      <p:ext uri="{BB962C8B-B14F-4D97-AF65-F5344CB8AC3E}">
        <p14:creationId xmlns:p14="http://schemas.microsoft.com/office/powerpoint/2010/main" val="27270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8463062-62B4-4781-8881-02445C09A9F9}" type="datetimeFigureOut">
              <a:rPr lang="zh-CN" altLang="en-US"/>
              <a:pPr>
                <a:defRPr/>
              </a:pPr>
              <a:t>2021/10/11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76CDF11-131B-4AA2-A105-6B1C8B10D10C}" type="slidenum">
              <a:rPr lang="zh-CN" altLang="en-US"/>
              <a:pPr>
                <a:defRPr/>
              </a:pPr>
              <a:t>‹#›</a:t>
            </a:fld>
            <a:endParaRPr lang="zh-CN" altLang="en-US"/>
          </a:p>
        </p:txBody>
      </p:sp>
    </p:spTree>
    <p:extLst>
      <p:ext uri="{BB962C8B-B14F-4D97-AF65-F5344CB8AC3E}">
        <p14:creationId xmlns:p14="http://schemas.microsoft.com/office/powerpoint/2010/main" val="337413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103E85-58E3-4638-B467-D01EF2385D77}" type="datetimeFigureOut">
              <a:rPr lang="zh-CN" altLang="en-US"/>
              <a:pPr>
                <a:defRPr/>
              </a:pPr>
              <a:t>2021/10/11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94E3F2B-EBFD-4994-A29A-E2692F8FE302}" type="slidenum">
              <a:rPr lang="zh-CN" altLang="en-US"/>
              <a:pPr>
                <a:defRPr/>
              </a:pPr>
              <a:t>‹#›</a:t>
            </a:fld>
            <a:endParaRPr lang="zh-CN" altLang="en-US"/>
          </a:p>
        </p:txBody>
      </p:sp>
    </p:spTree>
    <p:extLst>
      <p:ext uri="{BB962C8B-B14F-4D97-AF65-F5344CB8AC3E}">
        <p14:creationId xmlns:p14="http://schemas.microsoft.com/office/powerpoint/2010/main" val="101326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0B7AC82-F5DA-44B2-B8B3-841F1CE51D33}" type="datetimeFigureOut">
              <a:rPr lang="zh-CN" altLang="en-US"/>
              <a:pPr>
                <a:defRPr/>
              </a:pPr>
              <a:t>2021/10/11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11AD4A-2A58-4576-BF6A-AF068AAFC4D1}" type="slidenum">
              <a:rPr lang="zh-CN" altLang="en-US"/>
              <a:pPr>
                <a:defRPr/>
              </a:pPr>
              <a:t>‹#›</a:t>
            </a:fld>
            <a:endParaRPr lang="zh-CN" altLang="en-US"/>
          </a:p>
        </p:txBody>
      </p:sp>
    </p:spTree>
    <p:extLst>
      <p:ext uri="{BB962C8B-B14F-4D97-AF65-F5344CB8AC3E}">
        <p14:creationId xmlns:p14="http://schemas.microsoft.com/office/powerpoint/2010/main" val="294158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BE4DC9-A4F7-4FA3-B2D8-AF1CBD217515}" type="datetimeFigureOut">
              <a:rPr lang="zh-CN" altLang="en-US"/>
              <a:pPr>
                <a:defRPr/>
              </a:pPr>
              <a:t>2021/10/11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6927AA-A7FF-421E-9366-10BF3DE4D882}" type="slidenum">
              <a:rPr lang="zh-CN" altLang="en-US"/>
              <a:pPr>
                <a:defRPr/>
              </a:pPr>
              <a:t>‹#›</a:t>
            </a:fld>
            <a:endParaRPr lang="zh-CN" altLang="en-US"/>
          </a:p>
        </p:txBody>
      </p:sp>
    </p:spTree>
    <p:extLst>
      <p:ext uri="{BB962C8B-B14F-4D97-AF65-F5344CB8AC3E}">
        <p14:creationId xmlns:p14="http://schemas.microsoft.com/office/powerpoint/2010/main" val="164127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anose="020F0502020204030204" pitchFamily="34" charset="0"/>
              </a:defRPr>
            </a:lvl1pPr>
          </a:lstStyle>
          <a:p>
            <a:pPr>
              <a:defRPr/>
            </a:pPr>
            <a:fld id="{FB19F9C0-BECF-433B-ADB9-AD8B5C805396}" type="datetimeFigureOut">
              <a:rPr lang="zh-CN" altLang="en-US"/>
              <a:pPr>
                <a:defRPr/>
              </a:pPr>
              <a:t>2021/10/11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FFCA3804-8BD7-46C9-AECE-D417F07429A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6" Type="http://schemas.openxmlformats.org/officeDocument/2006/relationships/image" Target="../media/image39.emf"/><Relationship Id="rId21" Type="http://schemas.openxmlformats.org/officeDocument/2006/relationships/image" Target="../media/image34.emf"/><Relationship Id="rId42" Type="http://schemas.openxmlformats.org/officeDocument/2006/relationships/image" Target="../media/image55.emf"/><Relationship Id="rId47" Type="http://schemas.openxmlformats.org/officeDocument/2006/relationships/image" Target="../media/image60.emf"/><Relationship Id="rId63" Type="http://schemas.openxmlformats.org/officeDocument/2006/relationships/image" Target="../media/image76.emf"/><Relationship Id="rId68" Type="http://schemas.openxmlformats.org/officeDocument/2006/relationships/image" Target="../media/image81.emf"/><Relationship Id="rId16" Type="http://schemas.openxmlformats.org/officeDocument/2006/relationships/image" Target="../media/image29.emf"/><Relationship Id="rId11" Type="http://schemas.openxmlformats.org/officeDocument/2006/relationships/image" Target="../media/image24.emf"/><Relationship Id="rId32" Type="http://schemas.openxmlformats.org/officeDocument/2006/relationships/image" Target="../media/image45.emf"/><Relationship Id="rId37" Type="http://schemas.openxmlformats.org/officeDocument/2006/relationships/image" Target="../media/image50.emf"/><Relationship Id="rId53" Type="http://schemas.openxmlformats.org/officeDocument/2006/relationships/image" Target="../media/image66.emf"/><Relationship Id="rId58" Type="http://schemas.openxmlformats.org/officeDocument/2006/relationships/image" Target="../media/image71.emf"/><Relationship Id="rId74" Type="http://schemas.openxmlformats.org/officeDocument/2006/relationships/image" Target="../media/image87.emf"/><Relationship Id="rId79" Type="http://schemas.openxmlformats.org/officeDocument/2006/relationships/image" Target="../media/image92.emf"/><Relationship Id="rId5" Type="http://schemas.openxmlformats.org/officeDocument/2006/relationships/image" Target="../media/image18.emf"/><Relationship Id="rId61" Type="http://schemas.openxmlformats.org/officeDocument/2006/relationships/image" Target="../media/image74.emf"/><Relationship Id="rId82" Type="http://schemas.openxmlformats.org/officeDocument/2006/relationships/image" Target="../media/image95.emf"/><Relationship Id="rId19" Type="http://schemas.openxmlformats.org/officeDocument/2006/relationships/image" Target="../media/image32.emf"/><Relationship Id="rId14" Type="http://schemas.openxmlformats.org/officeDocument/2006/relationships/image" Target="../media/image27.emf"/><Relationship Id="rId22" Type="http://schemas.openxmlformats.org/officeDocument/2006/relationships/image" Target="../media/image35.emf"/><Relationship Id="rId27" Type="http://schemas.openxmlformats.org/officeDocument/2006/relationships/image" Target="../media/image40.emf"/><Relationship Id="rId30" Type="http://schemas.openxmlformats.org/officeDocument/2006/relationships/image" Target="../media/image43.emf"/><Relationship Id="rId35" Type="http://schemas.openxmlformats.org/officeDocument/2006/relationships/image" Target="../media/image48.emf"/><Relationship Id="rId43" Type="http://schemas.openxmlformats.org/officeDocument/2006/relationships/image" Target="../media/image56.emf"/><Relationship Id="rId48" Type="http://schemas.openxmlformats.org/officeDocument/2006/relationships/image" Target="../media/image61.emf"/><Relationship Id="rId56" Type="http://schemas.openxmlformats.org/officeDocument/2006/relationships/image" Target="../media/image69.emf"/><Relationship Id="rId64" Type="http://schemas.openxmlformats.org/officeDocument/2006/relationships/image" Target="../media/image77.emf"/><Relationship Id="rId69" Type="http://schemas.openxmlformats.org/officeDocument/2006/relationships/image" Target="../media/image82.emf"/><Relationship Id="rId77" Type="http://schemas.openxmlformats.org/officeDocument/2006/relationships/image" Target="../media/image90.emf"/><Relationship Id="rId8" Type="http://schemas.openxmlformats.org/officeDocument/2006/relationships/image" Target="../media/image21.emf"/><Relationship Id="rId51" Type="http://schemas.openxmlformats.org/officeDocument/2006/relationships/image" Target="../media/image64.emf"/><Relationship Id="rId72" Type="http://schemas.openxmlformats.org/officeDocument/2006/relationships/image" Target="../media/image85.emf"/><Relationship Id="rId80" Type="http://schemas.openxmlformats.org/officeDocument/2006/relationships/image" Target="../media/image93.emf"/><Relationship Id="rId3" Type="http://schemas.openxmlformats.org/officeDocument/2006/relationships/image" Target="../media/image16.emf"/><Relationship Id="rId12" Type="http://schemas.openxmlformats.org/officeDocument/2006/relationships/image" Target="../media/image25.emf"/><Relationship Id="rId17" Type="http://schemas.openxmlformats.org/officeDocument/2006/relationships/image" Target="../media/image30.emf"/><Relationship Id="rId25" Type="http://schemas.openxmlformats.org/officeDocument/2006/relationships/image" Target="../media/image38.emf"/><Relationship Id="rId33" Type="http://schemas.openxmlformats.org/officeDocument/2006/relationships/image" Target="../media/image46.emf"/><Relationship Id="rId38" Type="http://schemas.openxmlformats.org/officeDocument/2006/relationships/image" Target="../media/image51.emf"/><Relationship Id="rId46" Type="http://schemas.openxmlformats.org/officeDocument/2006/relationships/image" Target="../media/image59.emf"/><Relationship Id="rId59" Type="http://schemas.openxmlformats.org/officeDocument/2006/relationships/image" Target="../media/image72.emf"/><Relationship Id="rId67" Type="http://schemas.openxmlformats.org/officeDocument/2006/relationships/image" Target="../media/image80.emf"/><Relationship Id="rId20" Type="http://schemas.openxmlformats.org/officeDocument/2006/relationships/image" Target="../media/image33.emf"/><Relationship Id="rId41" Type="http://schemas.openxmlformats.org/officeDocument/2006/relationships/image" Target="../media/image54.emf"/><Relationship Id="rId54" Type="http://schemas.openxmlformats.org/officeDocument/2006/relationships/image" Target="../media/image67.emf"/><Relationship Id="rId62" Type="http://schemas.openxmlformats.org/officeDocument/2006/relationships/image" Target="../media/image75.emf"/><Relationship Id="rId70" Type="http://schemas.openxmlformats.org/officeDocument/2006/relationships/image" Target="../media/image83.emf"/><Relationship Id="rId75" Type="http://schemas.openxmlformats.org/officeDocument/2006/relationships/image" Target="../media/image88.emf"/><Relationship Id="rId1" Type="http://schemas.openxmlformats.org/officeDocument/2006/relationships/slideLayout" Target="../slideLayouts/slideLayout2.xml"/><Relationship Id="rId6" Type="http://schemas.openxmlformats.org/officeDocument/2006/relationships/image" Target="../media/image19.emf"/><Relationship Id="rId15" Type="http://schemas.openxmlformats.org/officeDocument/2006/relationships/image" Target="../media/image28.emf"/><Relationship Id="rId23" Type="http://schemas.openxmlformats.org/officeDocument/2006/relationships/image" Target="../media/image36.emf"/><Relationship Id="rId28" Type="http://schemas.openxmlformats.org/officeDocument/2006/relationships/image" Target="../media/image41.emf"/><Relationship Id="rId36" Type="http://schemas.openxmlformats.org/officeDocument/2006/relationships/image" Target="../media/image49.emf"/><Relationship Id="rId49" Type="http://schemas.openxmlformats.org/officeDocument/2006/relationships/image" Target="../media/image62.emf"/><Relationship Id="rId57" Type="http://schemas.openxmlformats.org/officeDocument/2006/relationships/image" Target="../media/image70.emf"/><Relationship Id="rId10" Type="http://schemas.openxmlformats.org/officeDocument/2006/relationships/image" Target="../media/image23.emf"/><Relationship Id="rId31" Type="http://schemas.openxmlformats.org/officeDocument/2006/relationships/image" Target="../media/image44.emf"/><Relationship Id="rId44" Type="http://schemas.openxmlformats.org/officeDocument/2006/relationships/image" Target="../media/image57.emf"/><Relationship Id="rId52" Type="http://schemas.openxmlformats.org/officeDocument/2006/relationships/image" Target="../media/image65.emf"/><Relationship Id="rId60" Type="http://schemas.openxmlformats.org/officeDocument/2006/relationships/image" Target="../media/image73.emf"/><Relationship Id="rId65" Type="http://schemas.openxmlformats.org/officeDocument/2006/relationships/image" Target="../media/image78.emf"/><Relationship Id="rId73" Type="http://schemas.openxmlformats.org/officeDocument/2006/relationships/image" Target="../media/image86.emf"/><Relationship Id="rId78" Type="http://schemas.openxmlformats.org/officeDocument/2006/relationships/image" Target="../media/image91.emf"/><Relationship Id="rId81" Type="http://schemas.openxmlformats.org/officeDocument/2006/relationships/image" Target="../media/image94.emf"/><Relationship Id="rId4" Type="http://schemas.openxmlformats.org/officeDocument/2006/relationships/image" Target="../media/image17.emf"/><Relationship Id="rId9" Type="http://schemas.openxmlformats.org/officeDocument/2006/relationships/image" Target="../media/image22.emf"/><Relationship Id="rId13" Type="http://schemas.openxmlformats.org/officeDocument/2006/relationships/image" Target="../media/image26.emf"/><Relationship Id="rId18" Type="http://schemas.openxmlformats.org/officeDocument/2006/relationships/image" Target="../media/image31.emf"/><Relationship Id="rId39" Type="http://schemas.openxmlformats.org/officeDocument/2006/relationships/image" Target="../media/image52.emf"/><Relationship Id="rId34" Type="http://schemas.openxmlformats.org/officeDocument/2006/relationships/image" Target="../media/image47.emf"/><Relationship Id="rId50" Type="http://schemas.openxmlformats.org/officeDocument/2006/relationships/image" Target="../media/image63.emf"/><Relationship Id="rId55" Type="http://schemas.openxmlformats.org/officeDocument/2006/relationships/image" Target="../media/image68.emf"/><Relationship Id="rId76" Type="http://schemas.openxmlformats.org/officeDocument/2006/relationships/image" Target="../media/image89.emf"/><Relationship Id="rId7" Type="http://schemas.openxmlformats.org/officeDocument/2006/relationships/image" Target="../media/image20.emf"/><Relationship Id="rId71" Type="http://schemas.openxmlformats.org/officeDocument/2006/relationships/image" Target="../media/image84.emf"/><Relationship Id="rId2" Type="http://schemas.openxmlformats.org/officeDocument/2006/relationships/notesSlide" Target="../notesSlides/notesSlide7.xml"/><Relationship Id="rId29" Type="http://schemas.openxmlformats.org/officeDocument/2006/relationships/image" Target="../media/image42.emf"/><Relationship Id="rId24" Type="http://schemas.openxmlformats.org/officeDocument/2006/relationships/image" Target="../media/image37.emf"/><Relationship Id="rId40" Type="http://schemas.openxmlformats.org/officeDocument/2006/relationships/image" Target="../media/image53.emf"/><Relationship Id="rId45" Type="http://schemas.openxmlformats.org/officeDocument/2006/relationships/image" Target="../media/image58.emf"/><Relationship Id="rId66" Type="http://schemas.openxmlformats.org/officeDocument/2006/relationships/image" Target="../media/image7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hangingPunct="1"/>
            <a:r>
              <a:rPr kumimoji="0" lang="zh-CN" altLang="en-US" dirty="0">
                <a:latin typeface="华文中宋" panose="02010600040101010101" pitchFamily="2" charset="-122"/>
                <a:ea typeface="华文中宋" panose="02010600040101010101" pitchFamily="2" charset="-122"/>
              </a:rPr>
              <a:t>第</a:t>
            </a:r>
            <a:r>
              <a:rPr kumimoji="0" lang="en-US" altLang="zh-CN" dirty="0">
                <a:latin typeface="华文中宋" panose="02010600040101010101" pitchFamily="2" charset="-122"/>
                <a:ea typeface="华文中宋" panose="02010600040101010101" pitchFamily="2" charset="-122"/>
              </a:rPr>
              <a:t>4</a:t>
            </a:r>
            <a:r>
              <a:rPr kumimoji="0" lang="zh-CN" altLang="en-US" dirty="0">
                <a:latin typeface="华文中宋" panose="02010600040101010101" pitchFamily="2" charset="-122"/>
                <a:ea typeface="华文中宋" panose="02010600040101010101" pitchFamily="2" charset="-122"/>
              </a:rPr>
              <a:t>章 身份认证</a:t>
            </a:r>
          </a:p>
        </p:txBody>
      </p:sp>
      <p:sp>
        <p:nvSpPr>
          <p:cNvPr id="5123" name="副标题 2"/>
          <p:cNvSpPr>
            <a:spLocks noGrp="1"/>
          </p:cNvSpPr>
          <p:nvPr>
            <p:ph type="subTitle" idx="1"/>
          </p:nvPr>
        </p:nvSpPr>
        <p:spPr/>
        <p:txBody>
          <a:bodyPr/>
          <a:lstStyle/>
          <a:p>
            <a:pPr eaLnBrk="1" hangingPunct="1"/>
            <a:r>
              <a:rPr kumimoji="0" lang="zh-CN" altLang="en-US">
                <a:solidFill>
                  <a:schemeClr val="tx1"/>
                </a:solidFill>
                <a:latin typeface="楷体" panose="02010609060101010101" pitchFamily="49" charset="-122"/>
                <a:ea typeface="楷体" panose="02010609060101010101" pitchFamily="49" charset="-122"/>
              </a:rPr>
              <a:t>罗文坚</a:t>
            </a:r>
            <a:endParaRPr kumimoji="0" lang="en-US" altLang="zh-CN">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9388" y="72008"/>
            <a:ext cx="8785225" cy="836712"/>
          </a:xfrm>
        </p:spPr>
        <p:txBody>
          <a:bodyPr/>
          <a:lstStyle/>
          <a:p>
            <a:r>
              <a:rPr kumimoji="0" lang="en-US" altLang="zh-CN" dirty="0"/>
              <a:t>Needham-Schroeder</a:t>
            </a:r>
            <a:r>
              <a:rPr kumimoji="0" lang="zh-CN" altLang="en-US" dirty="0"/>
              <a:t>认证协议</a:t>
            </a:r>
          </a:p>
        </p:txBody>
      </p:sp>
      <mc:AlternateContent xmlns:mc="http://schemas.openxmlformats.org/markup-compatibility/2006" xmlns:a14="http://schemas.microsoft.com/office/drawing/2010/main">
        <mc:Choice Requires="a14">
          <p:sp>
            <p:nvSpPr>
              <p:cNvPr id="12291" name="内容占位符 2"/>
              <p:cNvSpPr>
                <a:spLocks noGrp="1"/>
              </p:cNvSpPr>
              <p:nvPr>
                <p:ph idx="1"/>
              </p:nvPr>
            </p:nvSpPr>
            <p:spPr>
              <a:xfrm>
                <a:off x="179388" y="1052512"/>
                <a:ext cx="8785225" cy="5472831"/>
              </a:xfrm>
            </p:spPr>
            <p:txBody>
              <a:bodyPr/>
              <a:lstStyle/>
              <a:p>
                <a:r>
                  <a:rPr kumimoji="0" lang="zh-CN" altLang="en-US" sz="2400" dirty="0"/>
                  <a:t>所有的使用者共同信任一个公正的</a:t>
                </a:r>
                <a:r>
                  <a:rPr kumimoji="0" lang="zh-CN" altLang="en-US" sz="2400" dirty="0">
                    <a:solidFill>
                      <a:srgbClr val="0000FF"/>
                    </a:solidFill>
                  </a:rPr>
                  <a:t>第三方</a:t>
                </a:r>
                <a:r>
                  <a:rPr kumimoji="0" lang="zh-CN" altLang="en-US" sz="2400" dirty="0"/>
                  <a:t>，此第三方被称为</a:t>
                </a:r>
                <a:r>
                  <a:rPr kumimoji="0" lang="zh-CN" altLang="en-US" sz="2400" dirty="0">
                    <a:solidFill>
                      <a:srgbClr val="0000FF"/>
                    </a:solidFill>
                  </a:rPr>
                  <a:t>认证服务</a:t>
                </a:r>
                <a:r>
                  <a:rPr kumimoji="0" lang="zh-CN" altLang="en-US" sz="2400" dirty="0"/>
                  <a:t>。</a:t>
                </a:r>
                <a:endParaRPr kumimoji="0" lang="en-US" altLang="zh-CN" sz="2400" dirty="0"/>
              </a:p>
              <a:p>
                <a:endParaRPr kumimoji="0" lang="en-US" altLang="zh-CN" sz="2400" dirty="0"/>
              </a:p>
              <a:p>
                <a:r>
                  <a:rPr kumimoji="0" lang="zh-CN" altLang="en-US" sz="2400" dirty="0"/>
                  <a:t>每个使用者需要在</a:t>
                </a:r>
                <a:r>
                  <a:rPr kumimoji="0" lang="zh-CN" altLang="en-US" sz="2400" dirty="0">
                    <a:solidFill>
                      <a:srgbClr val="0000FF"/>
                    </a:solidFill>
                  </a:rPr>
                  <a:t>认证服务器</a:t>
                </a:r>
                <a:r>
                  <a:rPr kumimoji="0" lang="en-US" altLang="zh-CN" sz="2400" dirty="0">
                    <a:solidFill>
                      <a:srgbClr val="0000FF"/>
                    </a:solidFill>
                  </a:rPr>
                  <a:t>AS</a:t>
                </a:r>
                <a:r>
                  <a:rPr kumimoji="0" lang="zh-CN" altLang="en-US" sz="2400" dirty="0"/>
                  <a:t>（</a:t>
                </a:r>
                <a:r>
                  <a:rPr kumimoji="0" lang="en-US" altLang="zh-CN" sz="2400" dirty="0"/>
                  <a:t>Authentication Server</a:t>
                </a:r>
                <a:r>
                  <a:rPr kumimoji="0" lang="zh-CN" altLang="en-US" sz="2400" dirty="0"/>
                  <a:t>）上完成注册，</a:t>
                </a:r>
                <a:r>
                  <a:rPr kumimoji="0" lang="en-US" altLang="zh-CN" sz="2400" dirty="0"/>
                  <a:t>AS</a:t>
                </a:r>
                <a:r>
                  <a:rPr kumimoji="0" lang="zh-CN" altLang="en-US" sz="2400" dirty="0"/>
                  <a:t>保存每一个用户的信息并与每一个用户共享一个对称密钥。</a:t>
                </a:r>
                <a:endParaRPr kumimoji="0" lang="en-US" altLang="zh-CN" sz="2400" dirty="0"/>
              </a:p>
              <a:p>
                <a:endParaRPr kumimoji="0" lang="en-US" altLang="zh-CN" sz="2400" dirty="0"/>
              </a:p>
              <a:p>
                <a:r>
                  <a:rPr kumimoji="0" lang="zh-CN" altLang="en-US" sz="2400" dirty="0"/>
                  <a:t>用户和</a:t>
                </a:r>
                <a:r>
                  <a:rPr kumimoji="0" lang="en-US" altLang="zh-CN" sz="2400" dirty="0"/>
                  <a:t>AS</a:t>
                </a:r>
                <a:r>
                  <a:rPr kumimoji="0" lang="zh-CN" altLang="en-US" sz="2400" dirty="0"/>
                  <a:t>之间的信任关系依靠它们的共享秘钥来维系。</a:t>
                </a:r>
                <a:endParaRPr kumimoji="0" lang="en-US" altLang="zh-CN" sz="2400" dirty="0"/>
              </a:p>
              <a:p>
                <a:endParaRPr kumimoji="0" lang="en-US" altLang="zh-CN" sz="2400" dirty="0"/>
              </a:p>
              <a:p>
                <a:r>
                  <a:rPr kumimoji="0" lang="zh-CN" altLang="en-US" sz="2400" dirty="0"/>
                  <a:t>有关符号：</a:t>
                </a:r>
                <a:endParaRPr kumimoji="0" lang="en-US" altLang="zh-CN" sz="2400" dirty="0"/>
              </a:p>
              <a:p>
                <a:pPr lvl="1"/>
                <a:r>
                  <a:rPr kumimoji="0" lang="en-US" altLang="zh-CN" dirty="0">
                    <a:solidFill>
                      <a:srgbClr val="FF0000"/>
                    </a:solidFill>
                  </a:rPr>
                  <a:t>KDC</a:t>
                </a:r>
                <a:r>
                  <a:rPr kumimoji="0" lang="en-US" altLang="zh-CN" dirty="0"/>
                  <a:t> </a:t>
                </a:r>
                <a:r>
                  <a:rPr kumimoji="0" lang="zh-CN" altLang="en-US" dirty="0"/>
                  <a:t>（</a:t>
                </a:r>
                <a:r>
                  <a:rPr kumimoji="0" lang="en-US" altLang="zh-CN" dirty="0"/>
                  <a:t>Key Distribution Center</a:t>
                </a:r>
                <a:r>
                  <a:rPr kumimoji="0" lang="zh-CN" altLang="en-US" dirty="0"/>
                  <a:t>）为</a:t>
                </a:r>
                <a:r>
                  <a:rPr kumimoji="0" lang="en-US" altLang="zh-CN" dirty="0">
                    <a:solidFill>
                      <a:srgbClr val="0000FF"/>
                    </a:solidFill>
                  </a:rPr>
                  <a:t>AS</a:t>
                </a:r>
                <a:r>
                  <a:rPr kumimoji="0" lang="zh-CN" altLang="en-US" dirty="0">
                    <a:solidFill>
                      <a:srgbClr val="0000FF"/>
                    </a:solidFill>
                  </a:rPr>
                  <a:t>的秘钥分配中心</a:t>
                </a:r>
                <a:r>
                  <a:rPr kumimoji="0" lang="zh-CN" altLang="en-US" dirty="0"/>
                  <a:t>，主要功能是为用户生成、分发通信秘钥。</a:t>
                </a:r>
                <a:endParaRPr kumimoji="0" lang="en-US" altLang="zh-CN" dirty="0"/>
              </a:p>
              <a:p>
                <a:pPr lvl="1"/>
                <a14:m>
                  <m:oMath xmlns:m="http://schemas.openxmlformats.org/officeDocument/2006/math">
                    <m:sSub>
                      <m:sSubPr>
                        <m:ctrlPr>
                          <a:rPr kumimoji="0" lang="en-US" altLang="zh-CN" i="1" smtClean="0">
                            <a:latin typeface="Cambria Math" panose="02040503050406030204" pitchFamily="18" charset="0"/>
                          </a:rPr>
                        </m:ctrlPr>
                      </m:sSubPr>
                      <m:e>
                        <m:r>
                          <a:rPr kumimoji="0" lang="en-US" altLang="zh-CN" b="1" i="0" smtClean="0">
                            <a:latin typeface="Cambria Math" panose="02040503050406030204" pitchFamily="18" charset="0"/>
                          </a:rPr>
                          <m:t>𝐈𝐃</m:t>
                        </m:r>
                      </m:e>
                      <m:sub>
                        <m:r>
                          <a:rPr kumimoji="0" lang="en-US" altLang="zh-CN" b="1" i="0" smtClean="0">
                            <a:latin typeface="Cambria Math" panose="02040503050406030204" pitchFamily="18" charset="0"/>
                          </a:rPr>
                          <m:t>𝐀</m:t>
                        </m:r>
                      </m:sub>
                    </m:sSub>
                    <m:r>
                      <a:rPr kumimoji="0" lang="zh-CN" altLang="en-US" i="0">
                        <a:latin typeface="Cambria Math" panose="02040503050406030204" pitchFamily="18" charset="0"/>
                      </a:rPr>
                      <m:t>和</m:t>
                    </m:r>
                    <m:sSub>
                      <m:sSubPr>
                        <m:ctrlPr>
                          <a:rPr kumimoji="0" lang="en-US" altLang="zh-CN" i="1" smtClean="0">
                            <a:latin typeface="Cambria Math" panose="02040503050406030204" pitchFamily="18" charset="0"/>
                          </a:rPr>
                        </m:ctrlPr>
                      </m:sSubPr>
                      <m:e>
                        <m:r>
                          <a:rPr kumimoji="0" lang="en-US" altLang="zh-CN" b="1" i="0" smtClean="0">
                            <a:latin typeface="Cambria Math" panose="02040503050406030204" pitchFamily="18" charset="0"/>
                          </a:rPr>
                          <m:t>𝐈𝐃</m:t>
                        </m:r>
                      </m:e>
                      <m:sub>
                        <m:r>
                          <a:rPr kumimoji="0" lang="en-US" altLang="zh-CN" b="1" i="0" smtClean="0">
                            <a:latin typeface="Cambria Math" panose="02040503050406030204" pitchFamily="18" charset="0"/>
                          </a:rPr>
                          <m:t>𝐁</m:t>
                        </m:r>
                      </m:sub>
                    </m:sSub>
                  </m:oMath>
                </a14:m>
                <a:r>
                  <a:rPr kumimoji="0" lang="zh-CN" altLang="en-US" dirty="0"/>
                  <a:t>分别是</a:t>
                </a:r>
                <a:r>
                  <a:rPr kumimoji="0" lang="en-US" altLang="zh-CN" dirty="0"/>
                  <a:t>A</a:t>
                </a:r>
                <a:r>
                  <a:rPr kumimoji="0" lang="zh-CN" altLang="en-US" dirty="0"/>
                  <a:t>和</a:t>
                </a:r>
                <a:r>
                  <a:rPr kumimoji="0" lang="en-US" altLang="zh-CN" dirty="0"/>
                  <a:t>B</a:t>
                </a:r>
                <a:r>
                  <a:rPr kumimoji="0" lang="zh-CN" altLang="en-US" dirty="0"/>
                  <a:t>的网络用户标识。</a:t>
                </a:r>
                <a:endParaRPr kumimoji="0" lang="en-US" altLang="zh-CN" dirty="0"/>
              </a:p>
              <a:p>
                <a:endParaRPr kumimoji="0" lang="en-US" altLang="zh-CN" sz="2400" dirty="0"/>
              </a:p>
              <a:p>
                <a:endParaRPr kumimoji="0" lang="en-US" altLang="zh-CN" sz="2400" dirty="0"/>
              </a:p>
            </p:txBody>
          </p:sp>
        </mc:Choice>
        <mc:Fallback xmlns="">
          <p:sp>
            <p:nvSpPr>
              <p:cNvPr id="12291" name="内容占位符 2"/>
              <p:cNvSpPr>
                <a:spLocks noGrp="1" noRot="1" noChangeAspect="1" noMove="1" noResize="1" noEditPoints="1" noAdjustHandles="1" noChangeArrowheads="1" noChangeShapeType="1" noTextEdit="1"/>
              </p:cNvSpPr>
              <p:nvPr>
                <p:ph idx="1"/>
              </p:nvPr>
            </p:nvSpPr>
            <p:spPr>
              <a:xfrm>
                <a:off x="179388" y="1052512"/>
                <a:ext cx="8785225" cy="5472831"/>
              </a:xfrm>
              <a:blipFill rotWithShape="0">
                <a:blip r:embed="rId2"/>
                <a:stretch>
                  <a:fillRect l="-902" t="-892" r="-1040" b="-200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 calcmode="lin" valueType="num">
                                      <p:cBhvr additive="base">
                                        <p:cTn id="13"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anim calcmode="lin" valueType="num">
                                      <p:cBhvr additive="base">
                                        <p:cTn id="1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pRg st="7" end="7"/>
                                            </p:txEl>
                                          </p:spTgt>
                                        </p:tgtEl>
                                        <p:attrNameLst>
                                          <p:attrName>style.visibility</p:attrName>
                                        </p:attrNameLst>
                                      </p:cBhvr>
                                      <p:to>
                                        <p:strVal val="visible"/>
                                      </p:to>
                                    </p:set>
                                    <p:anim calcmode="lin" valueType="num">
                                      <p:cBhvr additive="base">
                                        <p:cTn id="23"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291">
                                            <p:txEl>
                                              <p:pRg st="8" end="8"/>
                                            </p:txEl>
                                          </p:spTgt>
                                        </p:tgtEl>
                                        <p:attrNameLst>
                                          <p:attrName>style.visibility</p:attrName>
                                        </p:attrNameLst>
                                      </p:cBhvr>
                                      <p:to>
                                        <p:strVal val="visible"/>
                                      </p:to>
                                    </p:set>
                                    <p:anim calcmode="lin" valueType="num">
                                      <p:cBhvr additive="base">
                                        <p:cTn id="27"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79388" y="72008"/>
            <a:ext cx="8785225" cy="836712"/>
          </a:xfrm>
        </p:spPr>
        <p:txBody>
          <a:bodyPr/>
          <a:lstStyle/>
          <a:p>
            <a:r>
              <a:rPr kumimoji="0" lang="en-US" altLang="zh-CN" dirty="0"/>
              <a:t>Needham-Schroeder</a:t>
            </a:r>
            <a:r>
              <a:rPr kumimoji="0" lang="zh-CN" altLang="en-US" dirty="0"/>
              <a:t>协议描述</a:t>
            </a:r>
          </a:p>
        </p:txBody>
      </p:sp>
      <mc:AlternateContent xmlns:mc="http://schemas.openxmlformats.org/markup-compatibility/2006" xmlns:a14="http://schemas.microsoft.com/office/drawing/2010/main">
        <mc:Choice Requires="a14">
          <p:sp>
            <p:nvSpPr>
              <p:cNvPr id="13315" name="内容占位符 2"/>
              <p:cNvSpPr>
                <a:spLocks noGrp="1"/>
              </p:cNvSpPr>
              <p:nvPr>
                <p:ph idx="1"/>
              </p:nvPr>
            </p:nvSpPr>
            <p:spPr>
              <a:xfrm>
                <a:off x="179388" y="1052736"/>
                <a:ext cx="8713092" cy="5616624"/>
              </a:xfrm>
            </p:spPr>
            <p:txBody>
              <a:bodyPr/>
              <a:lstStyle/>
              <a:p>
                <a:pPr marL="457200" indent="-457200">
                  <a:buFont typeface="+mj-ea"/>
                  <a:buAutoNum type="circleNumDbPlain"/>
                </a:pPr>
                <a:r>
                  <a:rPr kumimoji="0" lang="zh-CN" altLang="zh-CN" sz="2400" dirty="0">
                    <a:solidFill>
                      <a:srgbClr val="0000FF"/>
                    </a:solidFill>
                  </a:rPr>
                  <a:t> </a:t>
                </a:r>
                <a:r>
                  <a:rPr kumimoji="0" lang="en-US" altLang="zh-CN" sz="2400" dirty="0">
                    <a:solidFill>
                      <a:srgbClr val="0000FF"/>
                    </a:solidFill>
                  </a:rPr>
                  <a:t>A → KDC</a:t>
                </a:r>
                <a:r>
                  <a:rPr kumimoji="0" lang="zh-CN" altLang="en-US" sz="2400" dirty="0">
                    <a:solidFill>
                      <a:srgbClr val="0000FF"/>
                    </a:solidFill>
                  </a:rPr>
                  <a:t>：</a:t>
                </a:r>
                <a:r>
                  <a:rPr kumimoji="0" lang="en-US" altLang="zh-CN" sz="2400" dirty="0">
                    <a:solidFill>
                      <a:srgbClr val="0000FF"/>
                    </a:solidFill>
                  </a:rPr>
                  <a:t> ID</a:t>
                </a:r>
                <a:r>
                  <a:rPr kumimoji="0" lang="en-US" altLang="zh-CN" sz="2400" baseline="-25000" dirty="0">
                    <a:solidFill>
                      <a:srgbClr val="0000FF"/>
                    </a:solidFill>
                  </a:rPr>
                  <a:t>A</a:t>
                </a:r>
                <a:r>
                  <a:rPr kumimoji="0" lang="en-US" altLang="zh-CN" sz="2400" dirty="0">
                    <a:solidFill>
                      <a:srgbClr val="0000FF"/>
                    </a:solidFill>
                    <a:latin typeface="宋体" panose="02010600030101010101" pitchFamily="2" charset="-122"/>
                  </a:rPr>
                  <a:t>‖</a:t>
                </a:r>
                <a:r>
                  <a:rPr kumimoji="0" lang="en-US" altLang="zh-CN" sz="2400" dirty="0">
                    <a:solidFill>
                      <a:srgbClr val="0000FF"/>
                    </a:solidFill>
                  </a:rPr>
                  <a:t>ID</a:t>
                </a:r>
                <a:r>
                  <a:rPr kumimoji="0" lang="en-US" altLang="zh-CN" sz="2400" baseline="-25000" dirty="0">
                    <a:solidFill>
                      <a:srgbClr val="0000FF"/>
                    </a:solidFill>
                  </a:rPr>
                  <a:t>B</a:t>
                </a:r>
                <a:r>
                  <a:rPr kumimoji="0" lang="en-US" altLang="zh-CN" sz="2400" dirty="0">
                    <a:solidFill>
                      <a:srgbClr val="0000FF"/>
                    </a:solidFill>
                    <a:latin typeface="宋体" panose="02010600030101010101" pitchFamily="2" charset="-122"/>
                  </a:rPr>
                  <a:t>‖</a:t>
                </a:r>
                <a:r>
                  <a:rPr kumimoji="0" lang="en-US" altLang="zh-CN" sz="2400" dirty="0">
                    <a:solidFill>
                      <a:srgbClr val="0000FF"/>
                    </a:solidFill>
                  </a:rPr>
                  <a:t>N</a:t>
                </a:r>
                <a:r>
                  <a:rPr kumimoji="0" lang="en-US" altLang="zh-CN" sz="2400" baseline="-25000" dirty="0">
                    <a:solidFill>
                      <a:srgbClr val="0000FF"/>
                    </a:solidFill>
                  </a:rPr>
                  <a:t>1</a:t>
                </a:r>
                <a:r>
                  <a:rPr kumimoji="0" lang="en-US" altLang="zh-CN" sz="2400" dirty="0">
                    <a:solidFill>
                      <a:srgbClr val="0000FF"/>
                    </a:solidFill>
                  </a:rPr>
                  <a:t> </a:t>
                </a:r>
                <a:r>
                  <a:rPr kumimoji="0" lang="zh-CN" altLang="en-US" sz="2400" dirty="0">
                    <a:solidFill>
                      <a:srgbClr val="0000FF"/>
                    </a:solidFill>
                  </a:rPr>
                  <a:t>；</a:t>
                </a:r>
                <a:endParaRPr kumimoji="0" lang="en-US" altLang="zh-CN" sz="2400" dirty="0">
                  <a:solidFill>
                    <a:srgbClr val="0000FF"/>
                  </a:solidFill>
                </a:endParaRPr>
              </a:p>
              <a:p>
                <a:pPr lvl="1"/>
                <a:r>
                  <a:rPr kumimoji="0" lang="en-US" altLang="zh-CN" dirty="0"/>
                  <a:t>A</a:t>
                </a:r>
                <a:r>
                  <a:rPr kumimoji="0" lang="zh-CN" altLang="en-US" dirty="0"/>
                  <a:t>通知</a:t>
                </a:r>
                <a:r>
                  <a:rPr kumimoji="0" lang="en-US" altLang="zh-CN" dirty="0"/>
                  <a:t>KDC</a:t>
                </a:r>
                <a:r>
                  <a:rPr kumimoji="0" lang="zh-CN" altLang="en-US" dirty="0"/>
                  <a:t>要与</a:t>
                </a:r>
                <a:r>
                  <a:rPr kumimoji="0" lang="en-US" altLang="zh-CN" dirty="0"/>
                  <a:t>B</a:t>
                </a:r>
                <a:r>
                  <a:rPr kumimoji="0" lang="zh-CN" altLang="en-US" dirty="0"/>
                  <a:t>进行安全通信，</a:t>
                </a:r>
                <a:r>
                  <a:rPr kumimoji="0" lang="en-US" altLang="zh-CN" dirty="0"/>
                  <a:t>N</a:t>
                </a:r>
                <a:r>
                  <a:rPr kumimoji="0" lang="en-US" altLang="zh-CN" baseline="-25000" dirty="0"/>
                  <a:t>1</a:t>
                </a:r>
                <a:r>
                  <a:rPr kumimoji="0" lang="zh-CN" altLang="en-US" dirty="0"/>
                  <a:t>为临时值。</a:t>
                </a:r>
                <a:endParaRPr kumimoji="0" lang="zh-CN" altLang="zh-CN" dirty="0"/>
              </a:p>
              <a:p>
                <a:pPr marL="457200" indent="-457200">
                  <a:buFont typeface="+mj-ea"/>
                  <a:buAutoNum type="circleNumDbPlain"/>
                </a:pPr>
                <a:r>
                  <a:rPr kumimoji="0" lang="en-US" altLang="zh-CN" sz="2400" dirty="0">
                    <a:solidFill>
                      <a:srgbClr val="0000FF"/>
                    </a:solidFill>
                  </a:rPr>
                  <a:t>KDC → A</a:t>
                </a:r>
                <a:r>
                  <a:rPr kumimoji="0" lang="zh-CN" altLang="en-US" sz="2400" dirty="0">
                    <a:solidFill>
                      <a:srgbClr val="0000FF"/>
                    </a:solidFill>
                  </a:rPr>
                  <a:t>：</a:t>
                </a:r>
                <a14:m>
                  <m:oMath xmlns:m="http://schemas.openxmlformats.org/officeDocument/2006/math">
                    <m:sSub>
                      <m:sSubPr>
                        <m:ctrlPr>
                          <a:rPr kumimoji="0" lang="en-US" altLang="zh-CN" sz="2400" i="1" dirty="0" smtClean="0">
                            <a:solidFill>
                              <a:srgbClr val="0000FF"/>
                            </a:solidFill>
                            <a:latin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rPr>
                          <m:t>𝑬</m:t>
                        </m:r>
                      </m:e>
                      <m:sub>
                        <m:sSub>
                          <m:sSubPr>
                            <m:ctrlPr>
                              <a:rPr kumimoji="0" lang="en-US" altLang="zh-CN" sz="2400" i="1" dirty="0" smtClean="0">
                                <a:solidFill>
                                  <a:srgbClr val="0000FF"/>
                                </a:solidFill>
                                <a:latin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rPr>
                              <m:t>𝑲</m:t>
                            </m:r>
                          </m:e>
                          <m:sub>
                            <m:r>
                              <a:rPr kumimoji="0" lang="en-US" altLang="zh-CN" sz="2400" b="1" i="1" dirty="0" smtClean="0">
                                <a:solidFill>
                                  <a:srgbClr val="0000FF"/>
                                </a:solidFill>
                                <a:latin typeface="Cambria Math" panose="02040503050406030204" pitchFamily="18" charset="0"/>
                              </a:rPr>
                              <m:t>𝒂</m:t>
                            </m:r>
                          </m:sub>
                        </m:sSub>
                      </m:sub>
                    </m:sSub>
                    <m:d>
                      <m:dPr>
                        <m:begChr m:val="["/>
                        <m:endChr m:val="]"/>
                        <m:ctrlPr>
                          <a:rPr kumimoji="0" lang="en-US" altLang="zh-CN" sz="2400" b="1" i="1" dirty="0" smtClean="0">
                            <a:solidFill>
                              <a:srgbClr val="0000FF"/>
                            </a:solidFill>
                            <a:latin typeface="Cambria Math" panose="02040503050406030204" pitchFamily="18" charset="0"/>
                          </a:rPr>
                        </m:ctrlPr>
                      </m:dPr>
                      <m:e>
                        <m:r>
                          <a:rPr kumimoji="0" lang="en-US" altLang="zh-CN" sz="2400" b="1" i="1" dirty="0" smtClean="0">
                            <a:solidFill>
                              <a:srgbClr val="0000FF"/>
                            </a:solidFill>
                            <a:latin typeface="Cambria Math" panose="02040503050406030204" pitchFamily="18" charset="0"/>
                          </a:rPr>
                          <m:t> </m:t>
                        </m:r>
                        <m:sSub>
                          <m:sSubPr>
                            <m:ctrlPr>
                              <a:rPr kumimoji="0" lang="en-US" altLang="zh-CN" sz="2400" b="1" i="1" dirty="0" smtClean="0">
                                <a:solidFill>
                                  <a:srgbClr val="0000FF"/>
                                </a:solidFill>
                                <a:latin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rPr>
                              <m:t>𝑲</m:t>
                            </m:r>
                          </m:e>
                          <m:sub>
                            <m:r>
                              <a:rPr kumimoji="0" lang="en-US" altLang="zh-CN" sz="2400" b="1" i="1" dirty="0" smtClean="0">
                                <a:solidFill>
                                  <a:srgbClr val="0000FF"/>
                                </a:solidFill>
                                <a:latin typeface="Cambria Math" panose="02040503050406030204" pitchFamily="18" charset="0"/>
                              </a:rPr>
                              <m:t>𝒔</m:t>
                            </m:r>
                          </m:sub>
                        </m:sSub>
                        <m:r>
                          <a:rPr kumimoji="0" lang="en-US" altLang="zh-CN" sz="2400" b="1" i="1" dirty="0" smtClean="0">
                            <a:solidFill>
                              <a:srgbClr val="0000FF"/>
                            </a:solidFill>
                            <a:latin typeface="Cambria Math" panose="02040503050406030204" pitchFamily="18" charset="0"/>
                          </a:rPr>
                          <m:t> </m:t>
                        </m:r>
                        <m:r>
                          <a:rPr kumimoji="0" lang="en-US" altLang="zh-CN" sz="2400" b="1" i="1" dirty="0" smtClean="0">
                            <a:solidFill>
                              <a:srgbClr val="0000FF"/>
                            </a:solidFill>
                            <a:latin typeface="Cambria Math" panose="02040503050406030204" pitchFamily="18" charset="0"/>
                            <a:ea typeface="Cambria Math" panose="02040503050406030204" pitchFamily="18" charset="0"/>
                          </a:rPr>
                          <m:t>∥</m:t>
                        </m:r>
                        <m:sSub>
                          <m:sSubPr>
                            <m:ctrlPr>
                              <a:rPr kumimoji="0" lang="en-US" altLang="zh-CN" sz="2400" b="1"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ea typeface="Cambria Math" panose="02040503050406030204" pitchFamily="18" charset="0"/>
                              </a:rPr>
                              <m:t>𝑰𝑫</m:t>
                            </m:r>
                          </m:e>
                          <m:sub>
                            <m:r>
                              <a:rPr kumimoji="0" lang="en-US" altLang="zh-CN" sz="2400" b="1" i="1" dirty="0" smtClean="0">
                                <a:solidFill>
                                  <a:srgbClr val="0000FF"/>
                                </a:solidFill>
                                <a:latin typeface="Cambria Math" panose="02040503050406030204" pitchFamily="18" charset="0"/>
                                <a:ea typeface="Cambria Math" panose="02040503050406030204" pitchFamily="18" charset="0"/>
                              </a:rPr>
                              <m:t>𝑩</m:t>
                            </m:r>
                          </m:sub>
                        </m:sSub>
                        <m:r>
                          <a:rPr kumimoji="0" lang="en-US" altLang="zh-CN" sz="2400" b="1" i="1" dirty="0" smtClean="0">
                            <a:solidFill>
                              <a:srgbClr val="0000FF"/>
                            </a:solidFill>
                            <a:latin typeface="Cambria Math" panose="02040503050406030204" pitchFamily="18" charset="0"/>
                            <a:ea typeface="Cambria Math" panose="02040503050406030204" pitchFamily="18" charset="0"/>
                          </a:rPr>
                          <m:t> ∥ </m:t>
                        </m:r>
                        <m:sSub>
                          <m:sSubPr>
                            <m:ctrlPr>
                              <a:rPr kumimoji="0" lang="en-US" altLang="zh-CN" sz="2400" b="1"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ea typeface="Cambria Math" panose="02040503050406030204" pitchFamily="18" charset="0"/>
                              </a:rPr>
                              <m:t>𝑵</m:t>
                            </m:r>
                          </m:e>
                          <m:sub>
                            <m:r>
                              <a:rPr kumimoji="0" lang="en-US" altLang="zh-CN" sz="2400" b="1" i="1" dirty="0" smtClean="0">
                                <a:solidFill>
                                  <a:srgbClr val="0000FF"/>
                                </a:solidFill>
                                <a:latin typeface="Cambria Math" panose="02040503050406030204" pitchFamily="18" charset="0"/>
                                <a:ea typeface="Cambria Math" panose="02040503050406030204" pitchFamily="18" charset="0"/>
                              </a:rPr>
                              <m:t>𝟏</m:t>
                            </m:r>
                          </m:sub>
                        </m:sSub>
                        <m:r>
                          <a:rPr kumimoji="0" lang="en-US" altLang="zh-CN" sz="2400" b="1" i="1" dirty="0" smtClean="0">
                            <a:solidFill>
                              <a:srgbClr val="0000FF"/>
                            </a:solidFill>
                            <a:latin typeface="Cambria Math" panose="02040503050406030204" pitchFamily="18" charset="0"/>
                            <a:ea typeface="Cambria Math" panose="02040503050406030204" pitchFamily="18" charset="0"/>
                          </a:rPr>
                          <m:t> ∥</m:t>
                        </m:r>
                        <m:sSub>
                          <m:sSubPr>
                            <m:ctrlPr>
                              <a:rPr kumimoji="0" lang="en-US" altLang="zh-CN" sz="2400" i="1" dirty="0">
                                <a:solidFill>
                                  <a:srgbClr val="0000FF"/>
                                </a:solidFill>
                                <a:latin typeface="Cambria Math" panose="02040503050406030204" pitchFamily="18" charset="0"/>
                              </a:rPr>
                            </m:ctrlPr>
                          </m:sSubPr>
                          <m:e>
                            <m:r>
                              <a:rPr kumimoji="0" lang="en-US" altLang="zh-CN" sz="2400" i="1" dirty="0">
                                <a:solidFill>
                                  <a:srgbClr val="0000FF"/>
                                </a:solidFill>
                                <a:latin typeface="Cambria Math" panose="02040503050406030204" pitchFamily="18" charset="0"/>
                              </a:rPr>
                              <m:t>𝑬</m:t>
                            </m:r>
                          </m:e>
                          <m:sub>
                            <m:sSub>
                              <m:sSubPr>
                                <m:ctrlPr>
                                  <a:rPr kumimoji="0" lang="en-US" altLang="zh-CN" sz="2400" i="1" dirty="0">
                                    <a:solidFill>
                                      <a:srgbClr val="0000FF"/>
                                    </a:solidFill>
                                    <a:latin typeface="Cambria Math" panose="02040503050406030204" pitchFamily="18" charset="0"/>
                                  </a:rPr>
                                </m:ctrlPr>
                              </m:sSubPr>
                              <m:e>
                                <m:r>
                                  <a:rPr kumimoji="0" lang="en-US" altLang="zh-CN" sz="2400" i="1" dirty="0">
                                    <a:solidFill>
                                      <a:srgbClr val="0000FF"/>
                                    </a:solidFill>
                                    <a:latin typeface="Cambria Math" panose="02040503050406030204" pitchFamily="18" charset="0"/>
                                  </a:rPr>
                                  <m:t>𝑲</m:t>
                                </m:r>
                              </m:e>
                              <m:sub>
                                <m:r>
                                  <a:rPr kumimoji="0" lang="en-US" altLang="zh-CN" sz="2400" b="1" i="1" dirty="0" smtClean="0">
                                    <a:solidFill>
                                      <a:srgbClr val="0000FF"/>
                                    </a:solidFill>
                                    <a:latin typeface="Cambria Math" panose="02040503050406030204" pitchFamily="18" charset="0"/>
                                  </a:rPr>
                                  <m:t>𝒃</m:t>
                                </m:r>
                              </m:sub>
                            </m:sSub>
                          </m:sub>
                        </m:sSub>
                        <m:d>
                          <m:dPr>
                            <m:begChr m:val="["/>
                            <m:endChr m:val="]"/>
                            <m:ctrlPr>
                              <a:rPr kumimoji="0" lang="en-US" altLang="zh-CN" sz="2400" b="1" i="1" dirty="0" smtClean="0">
                                <a:solidFill>
                                  <a:srgbClr val="0000FF"/>
                                </a:solidFill>
                                <a:latin typeface="Cambria Math" panose="02040503050406030204" pitchFamily="18" charset="0"/>
                              </a:rPr>
                            </m:ctrlPr>
                          </m:dPr>
                          <m:e>
                            <m:sSub>
                              <m:sSubPr>
                                <m:ctrlPr>
                                  <a:rPr kumimoji="0" lang="en-US" altLang="zh-CN" sz="2400" i="1" dirty="0">
                                    <a:solidFill>
                                      <a:srgbClr val="0000FF"/>
                                    </a:solidFill>
                                    <a:latin typeface="Cambria Math" panose="02040503050406030204" pitchFamily="18" charset="0"/>
                                  </a:rPr>
                                </m:ctrlPr>
                              </m:sSubPr>
                              <m:e>
                                <m:r>
                                  <a:rPr kumimoji="0" lang="en-US" altLang="zh-CN" sz="2400" i="1" dirty="0">
                                    <a:solidFill>
                                      <a:srgbClr val="0000FF"/>
                                    </a:solidFill>
                                    <a:latin typeface="Cambria Math" panose="02040503050406030204" pitchFamily="18" charset="0"/>
                                  </a:rPr>
                                  <m:t>𝑲</m:t>
                                </m:r>
                              </m:e>
                              <m:sub>
                                <m:r>
                                  <a:rPr kumimoji="0" lang="en-US" altLang="zh-CN" sz="2400" i="1" dirty="0">
                                    <a:solidFill>
                                      <a:srgbClr val="0000FF"/>
                                    </a:solidFill>
                                    <a:latin typeface="Cambria Math" panose="02040503050406030204" pitchFamily="18" charset="0"/>
                                  </a:rPr>
                                  <m:t>𝒔</m:t>
                                </m:r>
                              </m:sub>
                            </m:sSub>
                            <m:r>
                              <a:rPr kumimoji="0" lang="en-US" altLang="zh-CN" sz="2400" i="1" dirty="0">
                                <a:solidFill>
                                  <a:srgbClr val="0000FF"/>
                                </a:solidFill>
                                <a:latin typeface="Cambria Math" panose="02040503050406030204" pitchFamily="18" charset="0"/>
                              </a:rPr>
                              <m:t> </m:t>
                            </m:r>
                            <m:r>
                              <a:rPr kumimoji="0" lang="en-US" altLang="zh-CN" sz="2400" i="1" dirty="0">
                                <a:solidFill>
                                  <a:srgbClr val="0000FF"/>
                                </a:solidFill>
                                <a:latin typeface="Cambria Math" panose="02040503050406030204" pitchFamily="18" charset="0"/>
                                <a:ea typeface="Cambria Math" panose="02040503050406030204" pitchFamily="18" charset="0"/>
                              </a:rPr>
                              <m:t>∥</m:t>
                            </m:r>
                            <m:sSub>
                              <m:sSubPr>
                                <m:ctrlPr>
                                  <a:rPr kumimoji="0" lang="en-US" altLang="zh-CN" sz="2400" i="1" dirty="0">
                                    <a:solidFill>
                                      <a:srgbClr val="0000FF"/>
                                    </a:solidFill>
                                    <a:latin typeface="Cambria Math" panose="02040503050406030204" pitchFamily="18" charset="0"/>
                                    <a:ea typeface="Cambria Math" panose="02040503050406030204" pitchFamily="18" charset="0"/>
                                  </a:rPr>
                                </m:ctrlPr>
                              </m:sSubPr>
                              <m:e>
                                <m:r>
                                  <a:rPr kumimoji="0" lang="en-US" altLang="zh-CN" sz="2400" i="1" dirty="0">
                                    <a:solidFill>
                                      <a:srgbClr val="0000FF"/>
                                    </a:solidFill>
                                    <a:latin typeface="Cambria Math" panose="02040503050406030204" pitchFamily="18" charset="0"/>
                                    <a:ea typeface="Cambria Math" panose="02040503050406030204" pitchFamily="18" charset="0"/>
                                  </a:rPr>
                                  <m:t>𝑰𝑫</m:t>
                                </m:r>
                              </m:e>
                              <m:sub>
                                <m:r>
                                  <a:rPr kumimoji="0" lang="en-US" altLang="zh-CN" sz="2400" b="1" i="1" dirty="0" smtClean="0">
                                    <a:solidFill>
                                      <a:srgbClr val="0000FF"/>
                                    </a:solidFill>
                                    <a:latin typeface="Cambria Math" panose="02040503050406030204" pitchFamily="18" charset="0"/>
                                    <a:ea typeface="Cambria Math" panose="02040503050406030204" pitchFamily="18" charset="0"/>
                                  </a:rPr>
                                  <m:t>𝑨</m:t>
                                </m:r>
                              </m:sub>
                            </m:sSub>
                          </m:e>
                        </m:d>
                      </m:e>
                    </m:d>
                  </m:oMath>
                </a14:m>
                <a:r>
                  <a:rPr kumimoji="0" lang="zh-CN" altLang="en-US" sz="2400" dirty="0">
                    <a:solidFill>
                      <a:srgbClr val="0000FF"/>
                    </a:solidFill>
                  </a:rPr>
                  <a:t>；</a:t>
                </a:r>
                <a:endParaRPr kumimoji="0" lang="en-US" altLang="zh-CN" sz="2400" dirty="0">
                  <a:solidFill>
                    <a:srgbClr val="0000FF"/>
                  </a:solidFill>
                </a:endParaRPr>
              </a:p>
              <a:p>
                <a:pPr lvl="1"/>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𝒔</m:t>
                        </m:r>
                      </m:sub>
                    </m:sSub>
                  </m:oMath>
                </a14:m>
                <a:r>
                  <a:rPr kumimoji="0" lang="zh-CN" altLang="en-US" dirty="0">
                    <a:solidFill>
                      <a:prstClr val="black"/>
                    </a:solidFill>
                  </a:rPr>
                  <a:t>为会话秘钥，</a:t>
                </a:r>
                <a14:m>
                  <m:oMath xmlns:m="http://schemas.openxmlformats.org/officeDocument/2006/math">
                    <m:sSub>
                      <m:sSubPr>
                        <m:ctrlPr>
                          <a:rPr kumimoji="0" lang="en-US" altLang="zh-CN" i="1" dirty="0">
                            <a:latin typeface="Cambria Math" panose="02040503050406030204" pitchFamily="18" charset="0"/>
                            <a:ea typeface="Cambria Math" panose="02040503050406030204" pitchFamily="18" charset="0"/>
                          </a:rPr>
                        </m:ctrlPr>
                      </m:sSubPr>
                      <m:e>
                        <m:r>
                          <a:rPr kumimoji="0" lang="en-US" altLang="zh-CN" i="1" dirty="0">
                            <a:latin typeface="Cambria Math" panose="02040503050406030204" pitchFamily="18" charset="0"/>
                            <a:ea typeface="Cambria Math" panose="02040503050406030204" pitchFamily="18" charset="0"/>
                          </a:rPr>
                          <m:t>𝑵</m:t>
                        </m:r>
                      </m:e>
                      <m:sub>
                        <m:r>
                          <a:rPr kumimoji="0" lang="en-US" altLang="zh-CN" i="1" dirty="0">
                            <a:latin typeface="Cambria Math" panose="02040503050406030204" pitchFamily="18" charset="0"/>
                            <a:ea typeface="Cambria Math" panose="02040503050406030204" pitchFamily="18" charset="0"/>
                          </a:rPr>
                          <m:t>𝟏</m:t>
                        </m:r>
                      </m:sub>
                    </m:sSub>
                  </m:oMath>
                </a14:m>
                <a:r>
                  <a:rPr kumimoji="0" lang="zh-CN" altLang="en-US" dirty="0">
                    <a:solidFill>
                      <a:prstClr val="black"/>
                    </a:solidFill>
                  </a:rPr>
                  <a:t>表示当次申请，用</a:t>
                </a:r>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𝒂</m:t>
                        </m:r>
                      </m:sub>
                    </m:sSub>
                  </m:oMath>
                </a14:m>
                <a:r>
                  <a:rPr kumimoji="0" lang="zh-CN" altLang="en-US" dirty="0">
                    <a:solidFill>
                      <a:prstClr val="black"/>
                    </a:solidFill>
                  </a:rPr>
                  <a:t>加密保证安全性；</a:t>
                </a:r>
                <a:endParaRPr kumimoji="0" lang="en-US" altLang="zh-CN" dirty="0">
                  <a:solidFill>
                    <a:prstClr val="black"/>
                  </a:solidFill>
                </a:endParaRPr>
              </a:p>
              <a:p>
                <a:pPr lvl="1"/>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𝒃</m:t>
                        </m:r>
                      </m:sub>
                    </m:sSub>
                  </m:oMath>
                </a14:m>
                <a:r>
                  <a:rPr kumimoji="0" lang="zh-CN" altLang="en-US" dirty="0">
                    <a:solidFill>
                      <a:prstClr val="black"/>
                    </a:solidFill>
                  </a:rPr>
                  <a:t>加密转发给</a:t>
                </a:r>
                <a:r>
                  <a:rPr kumimoji="0" lang="en-US" altLang="zh-CN" dirty="0">
                    <a:solidFill>
                      <a:prstClr val="black"/>
                    </a:solidFill>
                  </a:rPr>
                  <a:t>B</a:t>
                </a:r>
                <a:r>
                  <a:rPr kumimoji="0" lang="zh-CN" altLang="en-US" dirty="0">
                    <a:solidFill>
                      <a:prstClr val="black"/>
                    </a:solidFill>
                  </a:rPr>
                  <a:t>的内容，该内容只能由</a:t>
                </a:r>
                <a:r>
                  <a:rPr kumimoji="0" lang="en-US" altLang="zh-CN" dirty="0">
                    <a:solidFill>
                      <a:prstClr val="black"/>
                    </a:solidFill>
                  </a:rPr>
                  <a:t>B</a:t>
                </a:r>
                <a:r>
                  <a:rPr kumimoji="0" lang="zh-CN" altLang="en-US" dirty="0">
                    <a:solidFill>
                      <a:prstClr val="black"/>
                    </a:solidFill>
                  </a:rPr>
                  <a:t>和</a:t>
                </a:r>
                <a:r>
                  <a:rPr kumimoji="0" lang="en-US" altLang="zh-CN" dirty="0">
                    <a:solidFill>
                      <a:prstClr val="black"/>
                    </a:solidFill>
                  </a:rPr>
                  <a:t>AS</a:t>
                </a:r>
                <a:r>
                  <a:rPr kumimoji="0" lang="zh-CN" altLang="en-US" dirty="0">
                    <a:solidFill>
                      <a:prstClr val="black"/>
                    </a:solidFill>
                  </a:rPr>
                  <a:t>还原。</a:t>
                </a:r>
                <a:endParaRPr kumimoji="0" lang="en-US" altLang="zh-CN" dirty="0">
                  <a:solidFill>
                    <a:prstClr val="black"/>
                  </a:solidFill>
                </a:endParaRPr>
              </a:p>
              <a:p>
                <a:pPr marL="457200" indent="-457200">
                  <a:buFont typeface="+mj-ea"/>
                  <a:buAutoNum type="circleNumDbPlain"/>
                </a:pPr>
                <a:r>
                  <a:rPr kumimoji="0" lang="en-US" altLang="zh-CN" sz="2400" dirty="0">
                    <a:solidFill>
                      <a:srgbClr val="0000FF"/>
                    </a:solidFill>
                  </a:rPr>
                  <a:t>A → B</a:t>
                </a:r>
                <a:r>
                  <a:rPr kumimoji="0" lang="zh-CN" altLang="en-US" sz="2400" dirty="0">
                    <a:solidFill>
                      <a:srgbClr val="0000FF"/>
                    </a:solidFill>
                  </a:rPr>
                  <a:t>：</a:t>
                </a:r>
                <a14:m>
                  <m:oMath xmlns:m="http://schemas.openxmlformats.org/officeDocument/2006/math">
                    <m:sSub>
                      <m:sSubPr>
                        <m:ctrlPr>
                          <a:rPr kumimoji="0" lang="en-US" altLang="zh-CN" sz="2400" i="1" smtClean="0">
                            <a:solidFill>
                              <a:srgbClr val="0000FF"/>
                            </a:solidFill>
                            <a:latin typeface="Cambria Math" panose="02040503050406030204" pitchFamily="18" charset="0"/>
                          </a:rPr>
                        </m:ctrlPr>
                      </m:sSubPr>
                      <m:e>
                        <m:r>
                          <a:rPr kumimoji="0" lang="en-US" altLang="zh-CN" sz="2400" b="1" i="1" smtClean="0">
                            <a:solidFill>
                              <a:srgbClr val="0000FF"/>
                            </a:solidFill>
                            <a:latin typeface="Cambria Math" panose="02040503050406030204" pitchFamily="18" charset="0"/>
                          </a:rPr>
                          <m:t>𝑬</m:t>
                        </m:r>
                      </m:e>
                      <m:sub>
                        <m:sSub>
                          <m:sSubPr>
                            <m:ctrlPr>
                              <a:rPr kumimoji="0" lang="en-US" altLang="zh-CN" sz="2400" i="1" smtClean="0">
                                <a:solidFill>
                                  <a:srgbClr val="0000FF"/>
                                </a:solidFill>
                                <a:latin typeface="Cambria Math" panose="02040503050406030204" pitchFamily="18" charset="0"/>
                              </a:rPr>
                            </m:ctrlPr>
                          </m:sSubPr>
                          <m:e>
                            <m:r>
                              <a:rPr kumimoji="0" lang="en-US" altLang="zh-CN" sz="2400" b="1" i="1" smtClean="0">
                                <a:solidFill>
                                  <a:srgbClr val="0000FF"/>
                                </a:solidFill>
                                <a:latin typeface="Cambria Math" panose="02040503050406030204" pitchFamily="18" charset="0"/>
                              </a:rPr>
                              <m:t>𝑲</m:t>
                            </m:r>
                          </m:e>
                          <m:sub>
                            <m:r>
                              <a:rPr kumimoji="0" lang="en-US" altLang="zh-CN" sz="2400" b="1" i="1" smtClean="0">
                                <a:solidFill>
                                  <a:srgbClr val="0000FF"/>
                                </a:solidFill>
                                <a:latin typeface="Cambria Math" panose="02040503050406030204" pitchFamily="18" charset="0"/>
                              </a:rPr>
                              <m:t>𝒃</m:t>
                            </m:r>
                          </m:sub>
                        </m:sSub>
                      </m:sub>
                    </m:sSub>
                    <m:r>
                      <a:rPr kumimoji="0" lang="en-US" altLang="zh-CN" sz="2400" b="1" i="1" smtClean="0">
                        <a:solidFill>
                          <a:srgbClr val="0000FF"/>
                        </a:solidFill>
                        <a:latin typeface="Cambria Math" panose="02040503050406030204" pitchFamily="18" charset="0"/>
                      </a:rPr>
                      <m:t>[</m:t>
                    </m:r>
                    <m:sSub>
                      <m:sSubPr>
                        <m:ctrlPr>
                          <a:rPr kumimoji="0" lang="en-US" altLang="zh-CN" sz="2400" i="1" dirty="0">
                            <a:solidFill>
                              <a:srgbClr val="0000FF"/>
                            </a:solidFill>
                            <a:latin typeface="Cambria Math" panose="02040503050406030204" pitchFamily="18" charset="0"/>
                          </a:rPr>
                        </m:ctrlPr>
                      </m:sSubPr>
                      <m:e>
                        <m:r>
                          <a:rPr kumimoji="0" lang="en-US" altLang="zh-CN" sz="2400" i="1" dirty="0">
                            <a:solidFill>
                              <a:srgbClr val="0000FF"/>
                            </a:solidFill>
                            <a:latin typeface="Cambria Math" panose="02040503050406030204" pitchFamily="18" charset="0"/>
                          </a:rPr>
                          <m:t>𝑲</m:t>
                        </m:r>
                      </m:e>
                      <m:sub>
                        <m:r>
                          <a:rPr kumimoji="0" lang="en-US" altLang="zh-CN" sz="2400" i="1" dirty="0">
                            <a:solidFill>
                              <a:srgbClr val="0000FF"/>
                            </a:solidFill>
                            <a:latin typeface="Cambria Math" panose="02040503050406030204" pitchFamily="18" charset="0"/>
                          </a:rPr>
                          <m:t>𝒔</m:t>
                        </m:r>
                      </m:sub>
                    </m:sSub>
                    <m:r>
                      <a:rPr kumimoji="0" lang="en-US" altLang="zh-CN" sz="2400" i="1" dirty="0">
                        <a:solidFill>
                          <a:srgbClr val="0000FF"/>
                        </a:solidFill>
                        <a:latin typeface="Cambria Math" panose="02040503050406030204" pitchFamily="18" charset="0"/>
                      </a:rPr>
                      <m:t> </m:t>
                    </m:r>
                    <m:r>
                      <a:rPr kumimoji="0" lang="en-US" altLang="zh-CN" sz="2400" i="1" dirty="0">
                        <a:solidFill>
                          <a:srgbClr val="0000FF"/>
                        </a:solidFill>
                        <a:latin typeface="Cambria Math" panose="02040503050406030204" pitchFamily="18" charset="0"/>
                        <a:ea typeface="Cambria Math" panose="02040503050406030204" pitchFamily="18" charset="0"/>
                      </a:rPr>
                      <m:t>∥</m:t>
                    </m:r>
                    <m:sSub>
                      <m:sSubPr>
                        <m:ctrlPr>
                          <a:rPr kumimoji="0" lang="en-US" altLang="zh-CN" sz="2400" i="1" dirty="0">
                            <a:solidFill>
                              <a:srgbClr val="0000FF"/>
                            </a:solidFill>
                            <a:latin typeface="Cambria Math" panose="02040503050406030204" pitchFamily="18" charset="0"/>
                            <a:ea typeface="Cambria Math" panose="02040503050406030204" pitchFamily="18" charset="0"/>
                          </a:rPr>
                        </m:ctrlPr>
                      </m:sSubPr>
                      <m:e>
                        <m:r>
                          <a:rPr kumimoji="0" lang="en-US" altLang="zh-CN" sz="2400" i="1" dirty="0">
                            <a:solidFill>
                              <a:srgbClr val="0000FF"/>
                            </a:solidFill>
                            <a:latin typeface="Cambria Math" panose="02040503050406030204" pitchFamily="18" charset="0"/>
                            <a:ea typeface="Cambria Math" panose="02040503050406030204" pitchFamily="18" charset="0"/>
                          </a:rPr>
                          <m:t>𝑰𝑫</m:t>
                        </m:r>
                      </m:e>
                      <m:sub>
                        <m:r>
                          <a:rPr kumimoji="0" lang="en-US" altLang="zh-CN" sz="2400" i="1" dirty="0">
                            <a:solidFill>
                              <a:srgbClr val="0000FF"/>
                            </a:solidFill>
                            <a:latin typeface="Cambria Math" panose="02040503050406030204" pitchFamily="18" charset="0"/>
                            <a:ea typeface="Cambria Math" panose="02040503050406030204" pitchFamily="18" charset="0"/>
                          </a:rPr>
                          <m:t>𝑨</m:t>
                        </m:r>
                      </m:sub>
                    </m:sSub>
                    <m:r>
                      <a:rPr kumimoji="0" lang="en-US" altLang="zh-CN" sz="2400" b="1" i="1" dirty="0" smtClean="0">
                        <a:solidFill>
                          <a:srgbClr val="0000FF"/>
                        </a:solidFill>
                        <a:latin typeface="Cambria Math" panose="02040503050406030204" pitchFamily="18" charset="0"/>
                        <a:ea typeface="Cambria Math" panose="02040503050406030204" pitchFamily="18" charset="0"/>
                      </a:rPr>
                      <m:t> </m:t>
                    </m:r>
                    <m:r>
                      <a:rPr kumimoji="0" lang="en-US" altLang="zh-CN" sz="2400" b="1" i="1" smtClean="0">
                        <a:solidFill>
                          <a:srgbClr val="0000FF"/>
                        </a:solidFill>
                        <a:latin typeface="Cambria Math" panose="02040503050406030204" pitchFamily="18" charset="0"/>
                      </a:rPr>
                      <m:t>]</m:t>
                    </m:r>
                  </m:oMath>
                </a14:m>
                <a:r>
                  <a:rPr kumimoji="0" lang="zh-CN" altLang="en-US" sz="2400" dirty="0">
                    <a:solidFill>
                      <a:srgbClr val="0000FF"/>
                    </a:solidFill>
                  </a:rPr>
                  <a:t>；</a:t>
                </a:r>
                <a:r>
                  <a:rPr kumimoji="0" lang="en-US" altLang="zh-CN" sz="2400" dirty="0"/>
                  <a:t>A</a:t>
                </a:r>
                <a:r>
                  <a:rPr kumimoji="0" lang="zh-CN" altLang="en-US" sz="2400" dirty="0"/>
                  <a:t>转发</a:t>
                </a:r>
                <a:r>
                  <a:rPr kumimoji="0" lang="en-US" altLang="zh-CN" sz="2400" dirty="0"/>
                  <a:t>KDC</a:t>
                </a:r>
                <a:r>
                  <a:rPr kumimoji="0" lang="zh-CN" altLang="en-US" sz="2400" dirty="0"/>
                  <a:t>给</a:t>
                </a:r>
                <a:r>
                  <a:rPr kumimoji="0" lang="en-US" altLang="zh-CN" sz="2400" dirty="0"/>
                  <a:t>B</a:t>
                </a:r>
                <a:r>
                  <a:rPr kumimoji="0" lang="zh-CN" altLang="en-US" sz="2400" dirty="0"/>
                  <a:t>的内容。</a:t>
                </a:r>
                <a:endParaRPr kumimoji="0" lang="zh-CN" altLang="zh-CN" sz="2400" dirty="0"/>
              </a:p>
              <a:p>
                <a:pPr marL="457200" indent="-457200">
                  <a:buFont typeface="+mj-ea"/>
                  <a:buAutoNum type="circleNumDbPlain"/>
                </a:pPr>
                <a:r>
                  <a:rPr kumimoji="0" lang="en-US" altLang="zh-CN" sz="2400" dirty="0">
                    <a:solidFill>
                      <a:srgbClr val="0000FF"/>
                    </a:solidFill>
                  </a:rPr>
                  <a:t>B → A</a:t>
                </a:r>
                <a:r>
                  <a:rPr kumimoji="0" lang="zh-CN" altLang="en-US" sz="2400" dirty="0">
                    <a:solidFill>
                      <a:srgbClr val="0000FF"/>
                    </a:solidFill>
                  </a:rPr>
                  <a:t>：</a:t>
                </a:r>
                <a14:m>
                  <m:oMath xmlns:m="http://schemas.openxmlformats.org/officeDocument/2006/math">
                    <m:sSub>
                      <m:sSubPr>
                        <m:ctrlPr>
                          <a:rPr kumimoji="0" lang="en-US" altLang="zh-CN" sz="2400" i="1">
                            <a:solidFill>
                              <a:srgbClr val="0000FF"/>
                            </a:solidFill>
                            <a:latin typeface="Cambria Math" panose="02040503050406030204" pitchFamily="18" charset="0"/>
                          </a:rPr>
                        </m:ctrlPr>
                      </m:sSubPr>
                      <m:e>
                        <m:r>
                          <a:rPr kumimoji="0" lang="en-US" altLang="zh-CN" sz="2400" i="1">
                            <a:solidFill>
                              <a:srgbClr val="0000FF"/>
                            </a:solidFill>
                            <a:latin typeface="Cambria Math" panose="02040503050406030204" pitchFamily="18" charset="0"/>
                          </a:rPr>
                          <m:t>𝑬</m:t>
                        </m:r>
                      </m:e>
                      <m:sub>
                        <m:sSub>
                          <m:sSubPr>
                            <m:ctrlPr>
                              <a:rPr kumimoji="0" lang="en-US" altLang="zh-CN" sz="2400" i="1">
                                <a:solidFill>
                                  <a:srgbClr val="0000FF"/>
                                </a:solidFill>
                                <a:latin typeface="Cambria Math" panose="02040503050406030204" pitchFamily="18" charset="0"/>
                              </a:rPr>
                            </m:ctrlPr>
                          </m:sSubPr>
                          <m:e>
                            <m:r>
                              <a:rPr kumimoji="0" lang="en-US" altLang="zh-CN" sz="2400" i="1">
                                <a:solidFill>
                                  <a:srgbClr val="0000FF"/>
                                </a:solidFill>
                                <a:latin typeface="Cambria Math" panose="02040503050406030204" pitchFamily="18" charset="0"/>
                              </a:rPr>
                              <m:t>𝑲</m:t>
                            </m:r>
                          </m:e>
                          <m:sub>
                            <m:r>
                              <a:rPr kumimoji="0" lang="en-US" altLang="zh-CN" sz="2400" b="1" i="1" smtClean="0">
                                <a:solidFill>
                                  <a:srgbClr val="0000FF"/>
                                </a:solidFill>
                                <a:latin typeface="Cambria Math" panose="02040503050406030204" pitchFamily="18" charset="0"/>
                              </a:rPr>
                              <m:t>𝒔</m:t>
                            </m:r>
                          </m:sub>
                        </m:sSub>
                      </m:sub>
                    </m:sSub>
                    <m:r>
                      <a:rPr kumimoji="0" lang="en-US" altLang="zh-CN" sz="2400" i="1">
                        <a:solidFill>
                          <a:srgbClr val="0000FF"/>
                        </a:solidFill>
                        <a:latin typeface="Cambria Math" panose="02040503050406030204" pitchFamily="18" charset="0"/>
                      </a:rPr>
                      <m:t>[</m:t>
                    </m:r>
                    <m:sSub>
                      <m:sSubPr>
                        <m:ctrlPr>
                          <a:rPr kumimoji="0" lang="en-US" altLang="zh-CN" sz="2400" i="1" dirty="0" smtClean="0">
                            <a:solidFill>
                              <a:srgbClr val="0000FF"/>
                            </a:solidFill>
                            <a:latin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rPr>
                          <m:t>𝑵</m:t>
                        </m:r>
                      </m:e>
                      <m:sub>
                        <m:r>
                          <a:rPr kumimoji="0" lang="en-US" altLang="zh-CN" sz="2400" b="1" i="1" dirty="0" smtClean="0">
                            <a:solidFill>
                              <a:srgbClr val="0000FF"/>
                            </a:solidFill>
                            <a:latin typeface="Cambria Math" panose="02040503050406030204" pitchFamily="18" charset="0"/>
                          </a:rPr>
                          <m:t>𝟐</m:t>
                        </m:r>
                      </m:sub>
                    </m:sSub>
                    <m:r>
                      <a:rPr kumimoji="0" lang="en-US" altLang="zh-CN" sz="2400" i="1">
                        <a:solidFill>
                          <a:srgbClr val="0000FF"/>
                        </a:solidFill>
                        <a:latin typeface="Cambria Math" panose="02040503050406030204" pitchFamily="18" charset="0"/>
                      </a:rPr>
                      <m:t>]</m:t>
                    </m:r>
                  </m:oMath>
                </a14:m>
                <a:r>
                  <a:rPr kumimoji="0" lang="zh-CN" altLang="en-US" sz="2400" dirty="0">
                    <a:solidFill>
                      <a:srgbClr val="0000FF"/>
                    </a:solidFill>
                  </a:rPr>
                  <a:t>；</a:t>
                </a:r>
                <a:endParaRPr kumimoji="0" lang="en-US" altLang="zh-CN" sz="2400" dirty="0">
                  <a:solidFill>
                    <a:srgbClr val="0000FF"/>
                  </a:solidFill>
                </a:endParaRPr>
              </a:p>
              <a:p>
                <a:pPr lvl="1"/>
                <a:r>
                  <a:rPr kumimoji="0" lang="en-US" altLang="zh-CN" dirty="0"/>
                  <a:t>B</a:t>
                </a:r>
                <a:r>
                  <a:rPr kumimoji="0" lang="zh-CN" altLang="en-US" dirty="0"/>
                  <a:t>用</a:t>
                </a:r>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𝒔</m:t>
                        </m:r>
                      </m:sub>
                    </m:sSub>
                  </m:oMath>
                </a14:m>
                <a:r>
                  <a:rPr kumimoji="0" lang="zh-CN" altLang="en-US" dirty="0"/>
                  <a:t>加密挑战值</a:t>
                </a:r>
                <a:r>
                  <a:rPr kumimoji="0" lang="en-US" altLang="zh-CN" dirty="0"/>
                  <a:t>N</a:t>
                </a:r>
                <a:r>
                  <a:rPr kumimoji="0" lang="en-US" altLang="zh-CN" baseline="-25000" dirty="0"/>
                  <a:t>2</a:t>
                </a:r>
                <a:r>
                  <a:rPr kumimoji="0" lang="zh-CN" altLang="en-US" dirty="0"/>
                  <a:t>，发给</a:t>
                </a:r>
                <a:r>
                  <a:rPr kumimoji="0" lang="en-US" altLang="zh-CN" dirty="0"/>
                  <a:t>A</a:t>
                </a:r>
                <a:r>
                  <a:rPr kumimoji="0" lang="zh-CN" altLang="en-US" dirty="0"/>
                  <a:t>并等待</a:t>
                </a:r>
                <a:r>
                  <a:rPr kumimoji="0" lang="en-US" altLang="zh-CN" dirty="0"/>
                  <a:t>A</a:t>
                </a:r>
                <a:r>
                  <a:rPr kumimoji="0" lang="zh-CN" altLang="en-US" dirty="0"/>
                  <a:t>的回应认证信息。</a:t>
                </a:r>
                <a:endParaRPr kumimoji="0" lang="zh-CN" altLang="zh-CN" dirty="0"/>
              </a:p>
              <a:p>
                <a:pPr marL="457200" indent="-457200">
                  <a:buFont typeface="+mj-ea"/>
                  <a:buAutoNum type="circleNumDbPlain"/>
                </a:pPr>
                <a:r>
                  <a:rPr kumimoji="0" lang="en-US" altLang="zh-CN" sz="2400" dirty="0">
                    <a:solidFill>
                      <a:srgbClr val="0000FF"/>
                    </a:solidFill>
                  </a:rPr>
                  <a:t>A → B</a:t>
                </a:r>
                <a:r>
                  <a:rPr kumimoji="0" lang="zh-CN" altLang="en-US" sz="2400" dirty="0">
                    <a:solidFill>
                      <a:srgbClr val="0000FF"/>
                    </a:solidFill>
                  </a:rPr>
                  <a:t>：</a:t>
                </a:r>
                <a14:m>
                  <m:oMath xmlns:m="http://schemas.openxmlformats.org/officeDocument/2006/math">
                    <m:sSub>
                      <m:sSubPr>
                        <m:ctrlPr>
                          <a:rPr kumimoji="0" lang="en-US" altLang="zh-CN" sz="2400" i="1">
                            <a:solidFill>
                              <a:srgbClr val="0000FF"/>
                            </a:solidFill>
                            <a:latin typeface="Cambria Math" panose="02040503050406030204" pitchFamily="18" charset="0"/>
                          </a:rPr>
                        </m:ctrlPr>
                      </m:sSubPr>
                      <m:e>
                        <m:r>
                          <a:rPr kumimoji="0" lang="en-US" altLang="zh-CN" sz="2400" i="1">
                            <a:solidFill>
                              <a:srgbClr val="0000FF"/>
                            </a:solidFill>
                            <a:latin typeface="Cambria Math" panose="02040503050406030204" pitchFamily="18" charset="0"/>
                          </a:rPr>
                          <m:t>𝑬</m:t>
                        </m:r>
                      </m:e>
                      <m:sub>
                        <m:sSub>
                          <m:sSubPr>
                            <m:ctrlPr>
                              <a:rPr kumimoji="0" lang="en-US" altLang="zh-CN" sz="2400" i="1">
                                <a:solidFill>
                                  <a:srgbClr val="0000FF"/>
                                </a:solidFill>
                                <a:latin typeface="Cambria Math" panose="02040503050406030204" pitchFamily="18" charset="0"/>
                              </a:rPr>
                            </m:ctrlPr>
                          </m:sSubPr>
                          <m:e>
                            <m:r>
                              <a:rPr kumimoji="0" lang="en-US" altLang="zh-CN" sz="2400" i="1">
                                <a:solidFill>
                                  <a:srgbClr val="0000FF"/>
                                </a:solidFill>
                                <a:latin typeface="Cambria Math" panose="02040503050406030204" pitchFamily="18" charset="0"/>
                              </a:rPr>
                              <m:t>𝑲</m:t>
                            </m:r>
                          </m:e>
                          <m:sub>
                            <m:r>
                              <a:rPr kumimoji="0" lang="en-US" altLang="zh-CN" sz="2400" i="1">
                                <a:solidFill>
                                  <a:srgbClr val="0000FF"/>
                                </a:solidFill>
                                <a:latin typeface="Cambria Math" panose="02040503050406030204" pitchFamily="18" charset="0"/>
                              </a:rPr>
                              <m:t>𝒔</m:t>
                            </m:r>
                          </m:sub>
                        </m:sSub>
                      </m:sub>
                    </m:sSub>
                    <m:d>
                      <m:dPr>
                        <m:begChr m:val="["/>
                        <m:ctrlPr>
                          <a:rPr kumimoji="0" lang="en-US" altLang="zh-CN" sz="2400" i="1" dirty="0">
                            <a:solidFill>
                              <a:srgbClr val="0000FF"/>
                            </a:solidFill>
                            <a:latin typeface="Cambria Math" panose="02040503050406030204" pitchFamily="18" charset="0"/>
                          </a:rPr>
                        </m:ctrlPr>
                      </m:dPr>
                      <m:e>
                        <m:sSub>
                          <m:sSubPr>
                            <m:ctrlPr>
                              <a:rPr kumimoji="0" lang="en-US" altLang="zh-CN" sz="2400" i="1" dirty="0">
                                <a:solidFill>
                                  <a:srgbClr val="0000FF"/>
                                </a:solidFill>
                                <a:latin typeface="Cambria Math" panose="02040503050406030204" pitchFamily="18" charset="0"/>
                              </a:rPr>
                            </m:ctrlPr>
                          </m:sSubPr>
                          <m:e>
                            <m:r>
                              <a:rPr kumimoji="0" lang="en-US" altLang="zh-CN" sz="2400" b="1" i="1" dirty="0" smtClean="0">
                                <a:solidFill>
                                  <a:srgbClr val="0000FF"/>
                                </a:solidFill>
                                <a:latin typeface="Cambria Math" panose="02040503050406030204" pitchFamily="18" charset="0"/>
                              </a:rPr>
                              <m:t>𝒇</m:t>
                            </m:r>
                            <m:r>
                              <a:rPr kumimoji="0" lang="en-US" altLang="zh-CN" sz="2400" b="1" i="1" dirty="0" smtClean="0">
                                <a:solidFill>
                                  <a:srgbClr val="0000FF"/>
                                </a:solidFill>
                                <a:latin typeface="Cambria Math" panose="02040503050406030204" pitchFamily="18" charset="0"/>
                              </a:rPr>
                              <m:t>(</m:t>
                            </m:r>
                            <m:r>
                              <a:rPr kumimoji="0" lang="en-US" altLang="zh-CN" sz="2400" i="1" dirty="0">
                                <a:solidFill>
                                  <a:srgbClr val="0000FF"/>
                                </a:solidFill>
                                <a:latin typeface="Cambria Math" panose="02040503050406030204" pitchFamily="18" charset="0"/>
                              </a:rPr>
                              <m:t>𝑵</m:t>
                            </m:r>
                          </m:e>
                          <m:sub>
                            <m:r>
                              <a:rPr kumimoji="0" lang="en-US" altLang="zh-CN" sz="2400" i="1" dirty="0">
                                <a:solidFill>
                                  <a:srgbClr val="0000FF"/>
                                </a:solidFill>
                                <a:latin typeface="Cambria Math" panose="02040503050406030204" pitchFamily="18" charset="0"/>
                              </a:rPr>
                              <m:t>𝟐</m:t>
                            </m:r>
                          </m:sub>
                        </m:sSub>
                      </m:e>
                    </m:d>
                    <m:r>
                      <a:rPr kumimoji="0" lang="en-US" altLang="zh-CN" sz="2400" i="1">
                        <a:solidFill>
                          <a:srgbClr val="0000FF"/>
                        </a:solidFill>
                        <a:latin typeface="Cambria Math" panose="02040503050406030204" pitchFamily="18" charset="0"/>
                      </a:rPr>
                      <m:t>]</m:t>
                    </m:r>
                  </m:oMath>
                </a14:m>
                <a:r>
                  <a:rPr kumimoji="0" lang="en-US" altLang="zh-CN" sz="2400" dirty="0">
                    <a:solidFill>
                      <a:srgbClr val="0000FF"/>
                    </a:solidFill>
                  </a:rPr>
                  <a:t> </a:t>
                </a:r>
                <a:r>
                  <a:rPr kumimoji="0" lang="zh-CN" altLang="en-US" sz="2400" dirty="0">
                    <a:solidFill>
                      <a:srgbClr val="0000FF"/>
                    </a:solidFill>
                  </a:rPr>
                  <a:t>；</a:t>
                </a:r>
                <a:endParaRPr kumimoji="0" lang="en-US" altLang="zh-CN" sz="2400" dirty="0">
                  <a:solidFill>
                    <a:srgbClr val="0000FF"/>
                  </a:solidFill>
                </a:endParaRPr>
              </a:p>
              <a:p>
                <a:pPr lvl="1"/>
                <a:r>
                  <a:rPr kumimoji="0" lang="en-US" altLang="zh-CN" dirty="0"/>
                  <a:t>A</a:t>
                </a:r>
                <a:r>
                  <a:rPr kumimoji="0" lang="zh-CN" altLang="en-US" dirty="0"/>
                  <a:t>还原</a:t>
                </a:r>
                <a:r>
                  <a:rPr kumimoji="0" lang="en-US" altLang="zh-CN" dirty="0"/>
                  <a:t>N</a:t>
                </a:r>
                <a:r>
                  <a:rPr kumimoji="0" lang="en-US" altLang="zh-CN" baseline="-25000" dirty="0"/>
                  <a:t>2</a:t>
                </a:r>
                <a:r>
                  <a:rPr kumimoji="0" lang="zh-CN" altLang="en-US" dirty="0"/>
                  <a:t>后，根据事先的约定</a:t>
                </a:r>
                <a:r>
                  <a:rPr kumimoji="0" lang="en-US" altLang="zh-CN" dirty="0"/>
                  <a:t>f(x)</a:t>
                </a:r>
                <a:r>
                  <a:rPr kumimoji="0" lang="zh-CN" altLang="en-US" dirty="0"/>
                  <a:t>，比如</a:t>
                </a:r>
                <a:r>
                  <a:rPr kumimoji="0" lang="en-US" altLang="zh-CN" dirty="0"/>
                  <a:t>f(x)=x-1</a:t>
                </a:r>
                <a:r>
                  <a:rPr kumimoji="0" lang="zh-CN" altLang="en-US" dirty="0"/>
                  <a:t>，计算</a:t>
                </a:r>
                <a:r>
                  <a:rPr kumimoji="0" lang="en-US" altLang="zh-CN" dirty="0"/>
                  <a:t>f(N</a:t>
                </a:r>
                <a:r>
                  <a:rPr kumimoji="0" lang="en-US" altLang="zh-CN" baseline="-25000" dirty="0"/>
                  <a:t>2</a:t>
                </a:r>
                <a:r>
                  <a:rPr kumimoji="0" lang="en-US" altLang="zh-CN" dirty="0"/>
                  <a:t>)</a:t>
                </a:r>
                <a:r>
                  <a:rPr kumimoji="0" lang="zh-CN" altLang="en-US" dirty="0"/>
                  <a:t>，使用</a:t>
                </a:r>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𝒔</m:t>
                        </m:r>
                      </m:sub>
                    </m:sSub>
                  </m:oMath>
                </a14:m>
                <a:r>
                  <a:rPr kumimoji="0" lang="zh-CN" altLang="en-US" dirty="0"/>
                  <a:t>加密后，回应</a:t>
                </a:r>
                <a:r>
                  <a:rPr kumimoji="0" lang="en-US" altLang="zh-CN" dirty="0"/>
                  <a:t>B</a:t>
                </a:r>
                <a:r>
                  <a:rPr kumimoji="0" lang="zh-CN" altLang="en-US" dirty="0"/>
                  <a:t>的挑战，完成认证，随后</a:t>
                </a:r>
                <a:r>
                  <a:rPr kumimoji="0" lang="en-US" altLang="zh-CN" dirty="0"/>
                  <a:t>A</a:t>
                </a:r>
                <a:r>
                  <a:rPr kumimoji="0" lang="zh-CN" altLang="en-US" dirty="0"/>
                  <a:t>和</a:t>
                </a:r>
                <a:r>
                  <a:rPr kumimoji="0" lang="en-US" altLang="zh-CN" dirty="0"/>
                  <a:t>B</a:t>
                </a:r>
                <a:r>
                  <a:rPr kumimoji="0" lang="zh-CN" altLang="en-US" dirty="0"/>
                  <a:t>使用</a:t>
                </a:r>
                <a14:m>
                  <m:oMath xmlns:m="http://schemas.openxmlformats.org/officeDocument/2006/math">
                    <m:sSub>
                      <m:sSubPr>
                        <m:ctrlPr>
                          <a:rPr kumimoji="0" lang="en-US" altLang="zh-CN" i="1" dirty="0">
                            <a:latin typeface="Cambria Math" panose="02040503050406030204" pitchFamily="18" charset="0"/>
                          </a:rPr>
                        </m:ctrlPr>
                      </m:sSubPr>
                      <m:e>
                        <m:r>
                          <a:rPr kumimoji="0" lang="en-US" altLang="zh-CN" i="1" dirty="0">
                            <a:latin typeface="Cambria Math" panose="02040503050406030204" pitchFamily="18" charset="0"/>
                          </a:rPr>
                          <m:t>𝑲</m:t>
                        </m:r>
                      </m:e>
                      <m:sub>
                        <m:r>
                          <a:rPr kumimoji="0" lang="en-US" altLang="zh-CN" i="1" dirty="0">
                            <a:latin typeface="Cambria Math" panose="02040503050406030204" pitchFamily="18" charset="0"/>
                          </a:rPr>
                          <m:t>𝒔</m:t>
                        </m:r>
                      </m:sub>
                    </m:sSub>
                  </m:oMath>
                </a14:m>
                <a:r>
                  <a:rPr kumimoji="0" lang="zh-CN" altLang="en-US" dirty="0"/>
                  <a:t>进行加密通讯。</a:t>
                </a:r>
              </a:p>
            </p:txBody>
          </p:sp>
        </mc:Choice>
        <mc:Fallback xmlns="">
          <p:sp>
            <p:nvSpPr>
              <p:cNvPr id="13315" name="内容占位符 2"/>
              <p:cNvSpPr>
                <a:spLocks noGrp="1" noRot="1" noChangeAspect="1" noMove="1" noResize="1" noEditPoints="1" noAdjustHandles="1" noChangeArrowheads="1" noChangeShapeType="1" noTextEdit="1"/>
              </p:cNvSpPr>
              <p:nvPr>
                <p:ph idx="1"/>
              </p:nvPr>
            </p:nvSpPr>
            <p:spPr>
              <a:xfrm>
                <a:off x="179388" y="1052736"/>
                <a:ext cx="8713092" cy="5616624"/>
              </a:xfrm>
              <a:blipFill rotWithShape="0">
                <a:blip r:embed="rId2"/>
                <a:stretch>
                  <a:fillRect l="-699" t="-1303" r="-454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anim calcmode="lin" valueType="num">
                                      <p:cBhvr additive="base">
                                        <p:cTn id="1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 calcmode="lin" valueType="num">
                                      <p:cBhvr additive="base">
                                        <p:cTn id="1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 calcmode="lin" valueType="num">
                                      <p:cBhvr additive="base">
                                        <p:cTn id="2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 calcmode="lin" valueType="num">
                                      <p:cBhvr additive="base">
                                        <p:cTn id="27"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 calcmode="lin" valueType="num">
                                      <p:cBhvr additive="base">
                                        <p:cTn id="31"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5">
                                            <p:txEl>
                                              <p:pRg st="8" end="8"/>
                                            </p:txEl>
                                          </p:spTgt>
                                        </p:tgtEl>
                                        <p:attrNameLst>
                                          <p:attrName>style.visibility</p:attrName>
                                        </p:attrNameLst>
                                      </p:cBhvr>
                                      <p:to>
                                        <p:strVal val="visible"/>
                                      </p:to>
                                    </p:set>
                                    <p:anim calcmode="lin" valueType="num">
                                      <p:cBhvr additive="base">
                                        <p:cTn id="37"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315">
                                            <p:txEl>
                                              <p:pRg st="9" end="9"/>
                                            </p:txEl>
                                          </p:spTgt>
                                        </p:tgtEl>
                                        <p:attrNameLst>
                                          <p:attrName>style.visibility</p:attrName>
                                        </p:attrNameLst>
                                      </p:cBhvr>
                                      <p:to>
                                        <p:strVal val="visible"/>
                                      </p:to>
                                    </p:set>
                                    <p:anim calcmode="lin" valueType="num">
                                      <p:cBhvr additive="base">
                                        <p:cTn id="41"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388" y="72008"/>
            <a:ext cx="8785225" cy="836712"/>
          </a:xfrm>
        </p:spPr>
        <p:txBody>
          <a:bodyPr/>
          <a:lstStyle/>
          <a:p>
            <a:r>
              <a:rPr kumimoji="0" lang="en-US" altLang="zh-CN" dirty="0"/>
              <a:t>Needham-Schroeder</a:t>
            </a:r>
            <a:r>
              <a:rPr kumimoji="0" lang="zh-CN" altLang="en-US" dirty="0"/>
              <a:t>协议的漏洞</a:t>
            </a:r>
          </a:p>
        </p:txBody>
      </p:sp>
      <p:sp>
        <p:nvSpPr>
          <p:cNvPr id="14339" name="内容占位符 2"/>
          <p:cNvSpPr>
            <a:spLocks noGrp="1"/>
          </p:cNvSpPr>
          <p:nvPr>
            <p:ph idx="1"/>
          </p:nvPr>
        </p:nvSpPr>
        <p:spPr>
          <a:xfrm>
            <a:off x="179388" y="1052736"/>
            <a:ext cx="8857108" cy="5544616"/>
          </a:xfrm>
        </p:spPr>
        <p:txBody>
          <a:bodyPr/>
          <a:lstStyle/>
          <a:p>
            <a:r>
              <a:rPr kumimoji="0" lang="en-US" altLang="zh-CN" sz="2400" dirty="0"/>
              <a:t>Needham-Schroeder</a:t>
            </a:r>
            <a:r>
              <a:rPr kumimoji="0" lang="zh-CN" altLang="en-US" sz="2400" dirty="0"/>
              <a:t>协议存在漏洞。</a:t>
            </a:r>
            <a:endParaRPr kumimoji="0" lang="en-US" altLang="zh-CN" sz="2400" dirty="0"/>
          </a:p>
          <a:p>
            <a:endParaRPr kumimoji="0" lang="en-US" altLang="zh-CN" sz="2400" dirty="0"/>
          </a:p>
          <a:p>
            <a:r>
              <a:rPr kumimoji="0" lang="zh-CN" altLang="en-US" sz="2400" dirty="0"/>
              <a:t>假定攻击方</a:t>
            </a:r>
            <a:r>
              <a:rPr kumimoji="0" lang="en-US" altLang="zh-CN" sz="2400" dirty="0"/>
              <a:t>C</a:t>
            </a:r>
            <a:r>
              <a:rPr kumimoji="0" lang="zh-CN" altLang="en-US" sz="2400" dirty="0"/>
              <a:t>掌握了</a:t>
            </a:r>
            <a:r>
              <a:rPr kumimoji="0" lang="en-US" altLang="zh-CN" sz="2400" dirty="0"/>
              <a:t>A</a:t>
            </a:r>
            <a:r>
              <a:rPr kumimoji="0" lang="zh-CN" altLang="en-US" sz="2400" dirty="0"/>
              <a:t>和</a:t>
            </a:r>
            <a:r>
              <a:rPr kumimoji="0" lang="en-US" altLang="zh-CN" sz="2400" dirty="0"/>
              <a:t>B</a:t>
            </a:r>
            <a:r>
              <a:rPr kumimoji="0" lang="zh-CN" altLang="en-US" sz="2400" dirty="0"/>
              <a:t>之间通信的一个</a:t>
            </a:r>
            <a:r>
              <a:rPr kumimoji="0" lang="zh-CN" altLang="en-US" sz="2400" dirty="0">
                <a:solidFill>
                  <a:srgbClr val="FF0000"/>
                </a:solidFill>
              </a:rPr>
              <a:t>老的会话</a:t>
            </a:r>
            <a:r>
              <a:rPr kumimoji="0" lang="zh-CN" altLang="en-US" sz="2400" dirty="0"/>
              <a:t>。</a:t>
            </a:r>
            <a:endParaRPr kumimoji="0" lang="en-US" altLang="zh-CN" sz="2400" dirty="0"/>
          </a:p>
          <a:p>
            <a:pPr lvl="1"/>
            <a:r>
              <a:rPr kumimoji="0" lang="en-US" altLang="zh-CN" dirty="0"/>
              <a:t>C</a:t>
            </a:r>
            <a:r>
              <a:rPr kumimoji="0" lang="zh-CN" altLang="en-US" dirty="0"/>
              <a:t>可以在第</a:t>
            </a:r>
            <a:r>
              <a:rPr kumimoji="0" lang="en-US" altLang="zh-CN" dirty="0"/>
              <a:t>3</a:t>
            </a:r>
            <a:r>
              <a:rPr kumimoji="0" lang="zh-CN" altLang="en-US" dirty="0"/>
              <a:t>步</a:t>
            </a:r>
            <a:r>
              <a:rPr kumimoji="0" lang="zh-CN" altLang="en-US" dirty="0">
                <a:solidFill>
                  <a:srgbClr val="FF0000"/>
                </a:solidFill>
              </a:rPr>
              <a:t>冒充</a:t>
            </a:r>
            <a:r>
              <a:rPr kumimoji="0" lang="en-US" altLang="zh-CN" dirty="0">
                <a:solidFill>
                  <a:srgbClr val="FF0000"/>
                </a:solidFill>
              </a:rPr>
              <a:t>A</a:t>
            </a:r>
            <a:r>
              <a:rPr kumimoji="0" lang="zh-CN" altLang="en-US" dirty="0">
                <a:solidFill>
                  <a:srgbClr val="FF0000"/>
                </a:solidFill>
              </a:rPr>
              <a:t>利用老的会话欺骗</a:t>
            </a:r>
            <a:r>
              <a:rPr kumimoji="0" lang="en-US" altLang="zh-CN" dirty="0">
                <a:solidFill>
                  <a:srgbClr val="FF0000"/>
                </a:solidFill>
              </a:rPr>
              <a:t>B</a:t>
            </a:r>
            <a:r>
              <a:rPr kumimoji="0" lang="zh-CN" altLang="en-US" dirty="0"/>
              <a:t>。</a:t>
            </a:r>
            <a:endParaRPr kumimoji="0" lang="en-US" altLang="zh-CN" dirty="0"/>
          </a:p>
          <a:p>
            <a:pPr lvl="1"/>
            <a:r>
              <a:rPr kumimoji="0" lang="zh-CN" altLang="en-US" dirty="0"/>
              <a:t>除非</a:t>
            </a:r>
            <a:r>
              <a:rPr kumimoji="0" lang="en-US" altLang="zh-CN" dirty="0"/>
              <a:t>B</a:t>
            </a:r>
            <a:r>
              <a:rPr kumimoji="0" lang="zh-CN" altLang="en-US" dirty="0"/>
              <a:t>记住所有以前使用的与</a:t>
            </a:r>
            <a:r>
              <a:rPr kumimoji="0" lang="en-US" altLang="zh-CN" dirty="0"/>
              <a:t>A</a:t>
            </a:r>
            <a:r>
              <a:rPr kumimoji="0" lang="zh-CN" altLang="en-US" dirty="0"/>
              <a:t>通信的会话密钥，否则</a:t>
            </a:r>
            <a:r>
              <a:rPr kumimoji="0" lang="en-US" altLang="zh-CN" dirty="0"/>
              <a:t>B</a:t>
            </a:r>
            <a:r>
              <a:rPr kumimoji="0" lang="zh-CN" altLang="en-US" dirty="0"/>
              <a:t>无法判断这是一个</a:t>
            </a:r>
            <a:r>
              <a:rPr kumimoji="0" lang="zh-CN" altLang="en-US" dirty="0">
                <a:solidFill>
                  <a:srgbClr val="0000FF"/>
                </a:solidFill>
              </a:rPr>
              <a:t>重放攻击</a:t>
            </a:r>
            <a:r>
              <a:rPr kumimoji="0"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79388" y="44624"/>
            <a:ext cx="8785225" cy="908720"/>
          </a:xfrm>
        </p:spPr>
        <p:txBody>
          <a:bodyPr/>
          <a:lstStyle/>
          <a:p>
            <a:r>
              <a:rPr kumimoji="0" lang="en-US" altLang="zh-CN" dirty="0"/>
              <a:t>Kerberos</a:t>
            </a:r>
            <a:endParaRPr kumimoji="0" lang="zh-CN" altLang="en-US" dirty="0"/>
          </a:p>
        </p:txBody>
      </p:sp>
      <p:sp>
        <p:nvSpPr>
          <p:cNvPr id="15363" name="内容占位符 2"/>
          <p:cNvSpPr>
            <a:spLocks noGrp="1"/>
          </p:cNvSpPr>
          <p:nvPr>
            <p:ph idx="1"/>
          </p:nvPr>
        </p:nvSpPr>
        <p:spPr>
          <a:xfrm>
            <a:off x="107504" y="1052736"/>
            <a:ext cx="8892479" cy="5544616"/>
          </a:xfrm>
        </p:spPr>
        <p:txBody>
          <a:bodyPr/>
          <a:lstStyle/>
          <a:p>
            <a:r>
              <a:rPr kumimoji="0" lang="en-US" altLang="zh-CN" sz="2400" dirty="0"/>
              <a:t>Kerberos</a:t>
            </a:r>
            <a:r>
              <a:rPr kumimoji="0" lang="zh-CN" altLang="en-US" sz="2400" dirty="0"/>
              <a:t>的设计目标是用</a:t>
            </a:r>
            <a:r>
              <a:rPr kumimoji="0" lang="zh-CN" altLang="en-US" sz="2400" dirty="0">
                <a:solidFill>
                  <a:srgbClr val="FF0000"/>
                </a:solidFill>
              </a:rPr>
              <a:t>对称密钥系统</a:t>
            </a:r>
            <a:r>
              <a:rPr kumimoji="0" lang="zh-CN" altLang="en-US" sz="2400" dirty="0"/>
              <a:t>为客户机</a:t>
            </a:r>
            <a:r>
              <a:rPr kumimoji="0" lang="en-US" altLang="zh-CN" sz="2400" dirty="0"/>
              <a:t>/</a:t>
            </a:r>
            <a:r>
              <a:rPr kumimoji="0" lang="zh-CN" altLang="en-US" sz="2400" dirty="0"/>
              <a:t>服务器应用程序提供强大的第三方认证服务。</a:t>
            </a:r>
            <a:endParaRPr kumimoji="0" lang="en-US" altLang="zh-CN" sz="2400" dirty="0"/>
          </a:p>
          <a:p>
            <a:pPr lvl="1"/>
            <a:r>
              <a:rPr kumimoji="0" lang="zh-CN" altLang="en-US" dirty="0"/>
              <a:t>每个用户或应用服务器与</a:t>
            </a:r>
            <a:r>
              <a:rPr kumimoji="0" lang="en-US" altLang="zh-CN" dirty="0"/>
              <a:t>Kerberos</a:t>
            </a:r>
            <a:r>
              <a:rPr kumimoji="0" lang="zh-CN" altLang="en-US" dirty="0"/>
              <a:t>分享一个对称密钥。</a:t>
            </a:r>
            <a:endParaRPr kumimoji="0" lang="en-US" altLang="zh-CN" dirty="0"/>
          </a:p>
          <a:p>
            <a:pPr lvl="1"/>
            <a:r>
              <a:rPr kumimoji="0" lang="en-US" altLang="zh-CN" dirty="0"/>
              <a:t>Kerberos</a:t>
            </a:r>
            <a:r>
              <a:rPr kumimoji="0" lang="zh-CN" altLang="en-US" dirty="0"/>
              <a:t>由两个部分组成：</a:t>
            </a:r>
            <a:endParaRPr kumimoji="0" lang="en-US" altLang="zh-CN" dirty="0"/>
          </a:p>
          <a:p>
            <a:pPr lvl="2"/>
            <a:r>
              <a:rPr kumimoji="0" lang="zh-CN" altLang="en-US" dirty="0">
                <a:solidFill>
                  <a:srgbClr val="FF0000"/>
                </a:solidFill>
              </a:rPr>
              <a:t>认证服务器</a:t>
            </a:r>
            <a:r>
              <a:rPr kumimoji="0" lang="en-US" altLang="zh-CN" dirty="0">
                <a:solidFill>
                  <a:srgbClr val="FF0000"/>
                </a:solidFill>
              </a:rPr>
              <a:t>AS</a:t>
            </a:r>
            <a:r>
              <a:rPr kumimoji="0" lang="zh-CN" altLang="en-US" dirty="0"/>
              <a:t>（</a:t>
            </a:r>
            <a:r>
              <a:rPr kumimoji="0" lang="en-US" altLang="zh-CN" dirty="0"/>
              <a:t>Authentication Server</a:t>
            </a:r>
            <a:r>
              <a:rPr kumimoji="0" lang="zh-CN" altLang="en-US" dirty="0"/>
              <a:t>）</a:t>
            </a:r>
            <a:endParaRPr kumimoji="0" lang="en-US" altLang="zh-CN" dirty="0"/>
          </a:p>
          <a:p>
            <a:pPr lvl="2"/>
            <a:r>
              <a:rPr kumimoji="0" lang="zh-CN" altLang="en-US" dirty="0">
                <a:solidFill>
                  <a:srgbClr val="FF0000"/>
                </a:solidFill>
              </a:rPr>
              <a:t>票据授予服务器</a:t>
            </a:r>
            <a:r>
              <a:rPr kumimoji="0" lang="en-US" altLang="zh-CN" dirty="0">
                <a:solidFill>
                  <a:srgbClr val="FF0000"/>
                </a:solidFill>
              </a:rPr>
              <a:t>TGS</a:t>
            </a:r>
            <a:r>
              <a:rPr kumimoji="0" lang="zh-CN" altLang="en-US" dirty="0"/>
              <a:t>（</a:t>
            </a:r>
            <a:r>
              <a:rPr kumimoji="0" lang="en-US" altLang="zh-CN" dirty="0"/>
              <a:t>Ticket Granting Server</a:t>
            </a:r>
            <a:r>
              <a:rPr kumimoji="0" lang="zh-CN" altLang="en-US" dirty="0"/>
              <a:t>）。</a:t>
            </a:r>
            <a:endParaRPr kumimoji="0" lang="en-US" altLang="zh-CN" dirty="0"/>
          </a:p>
          <a:p>
            <a:pPr lvl="1"/>
            <a:r>
              <a:rPr kumimoji="0" lang="zh-CN" altLang="en-US" dirty="0"/>
              <a:t>允许一个用户通过交换加密消息，在整个网络上与另一个用户或应用服务器互相证明身份，</a:t>
            </a:r>
            <a:r>
              <a:rPr kumimoji="0" lang="en-US" altLang="zh-CN" dirty="0"/>
              <a:t>Kerberos</a:t>
            </a:r>
            <a:r>
              <a:rPr kumimoji="0" lang="zh-CN" altLang="en-US" dirty="0"/>
              <a:t>给通讯双方提供对称密钥。</a:t>
            </a:r>
            <a:endParaRPr kumimoji="0" lang="en-US" altLang="zh-CN" dirty="0"/>
          </a:p>
          <a:p>
            <a:pPr lvl="1"/>
            <a:r>
              <a:rPr kumimoji="0" lang="zh-CN" altLang="en-US" dirty="0">
                <a:solidFill>
                  <a:srgbClr val="FF0000"/>
                </a:solidFill>
              </a:rPr>
              <a:t>票据</a:t>
            </a:r>
            <a:r>
              <a:rPr kumimoji="0" lang="en-US" altLang="zh-CN" dirty="0">
                <a:solidFill>
                  <a:srgbClr val="FF0000"/>
                </a:solidFill>
              </a:rPr>
              <a:t>Ticket</a:t>
            </a:r>
            <a:r>
              <a:rPr kumimoji="0" lang="zh-CN" altLang="en-US" dirty="0"/>
              <a:t>是客户端访问服务器时，提交的用于证明自己身份，并可传递通信会话秘钥的认证资料。</a:t>
            </a:r>
            <a:endParaRPr kumimoji="0" lang="en-US" altLang="zh-CN" dirty="0"/>
          </a:p>
          <a:p>
            <a:pPr lvl="2"/>
            <a:r>
              <a:rPr kumimoji="0" lang="en-US" altLang="zh-CN" dirty="0"/>
              <a:t>AS</a:t>
            </a:r>
            <a:r>
              <a:rPr kumimoji="0" lang="zh-CN" altLang="en-US" dirty="0"/>
              <a:t>负责签发访问</a:t>
            </a:r>
            <a:r>
              <a:rPr kumimoji="0" lang="en-US" altLang="zh-CN" dirty="0"/>
              <a:t>TGS</a:t>
            </a:r>
            <a:r>
              <a:rPr kumimoji="0" lang="zh-CN" altLang="en-US" dirty="0"/>
              <a:t>服务器的票据，</a:t>
            </a:r>
            <a:r>
              <a:rPr kumimoji="0" lang="en-US" altLang="zh-CN" dirty="0"/>
              <a:t>TGS</a:t>
            </a:r>
            <a:r>
              <a:rPr kumimoji="0" lang="zh-CN" altLang="en-US" dirty="0"/>
              <a:t>负责签发访问其它应用服务器的票据。</a:t>
            </a:r>
            <a:endParaRPr kumimoji="0" lang="zh-CN" altLang="zh-CN" dirty="0"/>
          </a:p>
          <a:p>
            <a:pPr lvl="1"/>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 calcmode="lin" valueType="num">
                                      <p:cBhvr additive="base">
                                        <p:cTn id="1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 calcmode="lin" valueType="num">
                                      <p:cBhvr additive="base">
                                        <p:cTn id="2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 calcmode="lin" valueType="num">
                                      <p:cBhvr additive="base">
                                        <p:cTn id="27"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363">
                                            <p:txEl>
                                              <p:pRg st="7" end="7"/>
                                            </p:txEl>
                                          </p:spTgt>
                                        </p:tgtEl>
                                        <p:attrNameLst>
                                          <p:attrName>style.visibility</p:attrName>
                                        </p:attrNameLst>
                                      </p:cBhvr>
                                      <p:to>
                                        <p:strVal val="visible"/>
                                      </p:to>
                                    </p:set>
                                    <p:anim calcmode="lin" valueType="num">
                                      <p:cBhvr additive="base">
                                        <p:cTn id="33"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789040"/>
            <a:ext cx="5103495" cy="296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127043" y="1052736"/>
                <a:ext cx="8837445" cy="4536504"/>
              </a:xfrm>
            </p:spPr>
            <p:txBody>
              <a:bodyPr/>
              <a:lstStyle/>
              <a:p>
                <a:r>
                  <a:rPr kumimoji="0" lang="zh-CN" altLang="en-US" sz="2400" dirty="0">
                    <a:solidFill>
                      <a:srgbClr val="FF0000"/>
                    </a:solidFill>
                  </a:rPr>
                  <a:t>第一阶段 身份验证服务交换</a:t>
                </a:r>
                <a:r>
                  <a:rPr kumimoji="0" lang="zh-CN" altLang="en-US" sz="2400" dirty="0"/>
                  <a:t>：完成身份认证，获得访问</a:t>
                </a:r>
                <a:r>
                  <a:rPr kumimoji="0" lang="en-US" altLang="zh-CN" sz="2400" dirty="0"/>
                  <a:t>TGS</a:t>
                </a:r>
                <a:r>
                  <a:rPr kumimoji="0" lang="zh-CN" altLang="en-US" sz="2400" dirty="0"/>
                  <a:t>的票据。</a:t>
                </a:r>
                <a:endParaRPr kumimoji="0" lang="zh-CN" altLang="zh-CN" sz="2400" dirty="0">
                  <a:solidFill>
                    <a:srgbClr val="FF0000"/>
                  </a:solidFill>
                </a:endParaRPr>
              </a:p>
              <a:p>
                <a:pPr marL="914400" lvl="1" indent="-457200">
                  <a:buFont typeface="+mj-lt"/>
                  <a:buAutoNum type="arabicPeriod"/>
                </a:pPr>
                <a14:m>
                  <m:oMath xmlns:m="http://schemas.openxmlformats.org/officeDocument/2006/math">
                    <m:r>
                      <a:rPr kumimoji="0" lang="en-US" altLang="zh-CN" b="1" i="0" smtClean="0">
                        <a:latin typeface="Cambria Math" panose="02040503050406030204" pitchFamily="18" charset="0"/>
                      </a:rPr>
                      <m:t>𝐂</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𝐀𝐒</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m:rPr>
                            <m:sty m:val="p"/>
                          </m:rPr>
                          <a:rPr kumimoji="0" lang="en-US" altLang="zh-CN" i="0">
                            <a:latin typeface="Cambria Math" panose="02040503050406030204" pitchFamily="18" charset="0"/>
                            <a:ea typeface="Cambria Math" panose="02040503050406030204" pitchFamily="18" charset="0"/>
                          </a:rPr>
                          <m:t>tgs</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𝟏</m:t>
                        </m:r>
                      </m:sub>
                    </m:sSub>
                  </m:oMath>
                </a14:m>
                <a:endParaRPr kumimoji="0" lang="zh-CN" altLang="zh-CN" dirty="0"/>
              </a:p>
              <a:p>
                <a:pPr marL="914400" lvl="1" indent="-457200">
                  <a:buFont typeface="+mj-lt"/>
                  <a:buAutoNum type="arabicPeriod"/>
                </a:pPr>
                <a14:m>
                  <m:oMath xmlns:m="http://schemas.openxmlformats.org/officeDocument/2006/math">
                    <m:r>
                      <a:rPr kumimoji="0" lang="en-US" altLang="zh-CN" b="1" i="0" smtClean="0">
                        <a:latin typeface="Cambria Math" panose="02040503050406030204" pitchFamily="18" charset="0"/>
                      </a:rPr>
                      <m:t>𝐀𝐒</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𝐄</m:t>
                        </m:r>
                      </m:e>
                      <m:sub>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1" smtClean="0">
                                <a:latin typeface="Cambria Math" panose="02040503050406030204" pitchFamily="18" charset="0"/>
                                <a:ea typeface="Cambria Math" panose="02040503050406030204" pitchFamily="18" charset="0"/>
                              </a:rPr>
                              <m:t>𝑲</m:t>
                            </m:r>
                          </m:e>
                          <m:sub>
                            <m:r>
                              <a:rPr kumimoji="0" lang="en-US" altLang="zh-CN" b="1" i="1" smtClean="0">
                                <a:latin typeface="Cambria Math" panose="02040503050406030204" pitchFamily="18" charset="0"/>
                                <a:ea typeface="Cambria Math" panose="02040503050406030204" pitchFamily="18" charset="0"/>
                              </a:rPr>
                              <m:t>𝑪</m:t>
                            </m:r>
                          </m:sub>
                        </m:sSub>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𝐊</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Lifetime</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oMath>
                </a14:m>
                <a:r>
                  <a:rPr kumimoji="0" lang="en-US" altLang="zh-CN" dirty="0"/>
                  <a:t> </a:t>
                </a:r>
              </a:p>
              <a:p>
                <a:pPr lvl="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1</a:t>
                </a:r>
                <a:r>
                  <a:rPr kumimoji="0" lang="zh-CN" altLang="en-US" dirty="0">
                    <a:solidFill>
                      <a:srgbClr val="0000FF"/>
                    </a:solidFill>
                  </a:rPr>
                  <a:t>为请求</a:t>
                </a:r>
                <a:r>
                  <a:rPr kumimoji="0" lang="en-US" altLang="zh-CN" dirty="0">
                    <a:solidFill>
                      <a:srgbClr val="0000FF"/>
                    </a:solidFill>
                  </a:rPr>
                  <a:t>TGS</a:t>
                </a:r>
                <a:r>
                  <a:rPr kumimoji="0" lang="zh-CN" altLang="en-US" dirty="0">
                    <a:solidFill>
                      <a:srgbClr val="0000FF"/>
                    </a:solidFill>
                  </a:rPr>
                  <a:t>票据。</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a:rPr kumimoji="0" lang="en-US" altLang="zh-CN">
                            <a:latin typeface="Cambria Math" panose="02040503050406030204" pitchFamily="18" charset="0"/>
                            <a:ea typeface="Cambria Math" panose="02040503050406030204" pitchFamily="18" charset="0"/>
                          </a:rPr>
                          <m:t>𝐂</m:t>
                        </m:r>
                      </m:sub>
                    </m:sSub>
                  </m:oMath>
                </a14:m>
                <a:r>
                  <a:rPr kumimoji="0" lang="zh-CN" altLang="en-US" dirty="0"/>
                  <a:t>：</a:t>
                </a:r>
                <a:r>
                  <a:rPr kumimoji="0" lang="en-US" altLang="zh-CN" dirty="0"/>
                  <a:t>Client C</a:t>
                </a:r>
                <a:r>
                  <a:rPr kumimoji="0" lang="zh-CN" altLang="en-US" dirty="0"/>
                  <a:t>的用户标识；</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m:rPr>
                            <m:sty m:val="p"/>
                          </m:rPr>
                          <a:rPr kumimoji="0" lang="en-US" altLang="zh-CN">
                            <a:latin typeface="Cambria Math" panose="02040503050406030204" pitchFamily="18" charset="0"/>
                            <a:ea typeface="Cambria Math" panose="02040503050406030204" pitchFamily="18" charset="0"/>
                          </a:rPr>
                          <m:t>tgs</m:t>
                        </m:r>
                      </m:sub>
                    </m:sSub>
                  </m:oMath>
                </a14:m>
                <a:r>
                  <a:rPr kumimoji="0" lang="zh-CN" altLang="en-US" dirty="0"/>
                  <a:t>：用户请求访问的</a:t>
                </a:r>
                <a:r>
                  <a:rPr kumimoji="0" lang="en-US" altLang="zh-CN" dirty="0"/>
                  <a:t>TGS</a:t>
                </a:r>
                <a:r>
                  <a:rPr kumimoji="0" lang="zh-CN" altLang="en-US" dirty="0"/>
                  <a:t>的标识；</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𝐓𝐒</m:t>
                        </m:r>
                      </m:e>
                      <m:sub>
                        <m:r>
                          <a:rPr kumimoji="0" lang="en-US" altLang="zh-CN">
                            <a:latin typeface="Cambria Math" panose="02040503050406030204" pitchFamily="18" charset="0"/>
                            <a:ea typeface="Cambria Math" panose="02040503050406030204" pitchFamily="18" charset="0"/>
                          </a:rPr>
                          <m:t>𝟏</m:t>
                        </m:r>
                      </m:sub>
                    </m:sSub>
                  </m:oMath>
                </a14:m>
                <a:r>
                  <a:rPr kumimoji="0" lang="zh-CN" altLang="en-US" dirty="0"/>
                  <a:t>：让</a:t>
                </a:r>
                <a:r>
                  <a:rPr kumimoji="0" lang="en-US" altLang="zh-CN" dirty="0"/>
                  <a:t>AS</a:t>
                </a:r>
                <a:r>
                  <a:rPr kumimoji="0" lang="zh-CN" altLang="en-US" dirty="0"/>
                  <a:t>验证</a:t>
                </a:r>
                <a:r>
                  <a:rPr kumimoji="0" lang="en-US" altLang="zh-CN" dirty="0"/>
                  <a:t>Client C</a:t>
                </a:r>
                <a:r>
                  <a:rPr kumimoji="0" lang="zh-CN" altLang="en-US" dirty="0"/>
                  <a:t>的时钟是与</a:t>
                </a:r>
                <a:endParaRPr kumimoji="0" lang="en-US" altLang="zh-CN" dirty="0"/>
              </a:p>
              <a:p>
                <a:pPr marL="457200" lvl="1" indent="0">
                  <a:buNone/>
                </a:pPr>
                <a:r>
                  <a:rPr kumimoji="0" lang="en-US" altLang="zh-CN" dirty="0"/>
                  <a:t>    AS</a:t>
                </a:r>
                <a:r>
                  <a:rPr kumimoji="0" lang="zh-CN" altLang="en-US" dirty="0"/>
                  <a:t>的时钟是否同步。</a:t>
                </a:r>
                <a:endParaRPr kumimoji="0" lang="en-US" altLang="zh-CN" dirty="0"/>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127043" y="1052736"/>
                <a:ext cx="8837445" cy="4536504"/>
              </a:xfrm>
              <a:blipFill rotWithShape="0">
                <a:blip r:embed="rId4"/>
                <a:stretch>
                  <a:fillRect l="-966" t="-1613" r="-69"/>
                </a:stretch>
              </a:blipFill>
            </p:spPr>
            <p:txBody>
              <a:bodyPr/>
              <a:lstStyle/>
              <a:p>
                <a:r>
                  <a:rPr lang="en-US">
                    <a:noFill/>
                  </a:rPr>
                  <a:t> </a:t>
                </a:r>
              </a:p>
            </p:txBody>
          </p:sp>
        </mc:Fallback>
      </mc:AlternateContent>
    </p:spTree>
    <p:extLst>
      <p:ext uri="{BB962C8B-B14F-4D97-AF65-F5344CB8AC3E}">
        <p14:creationId xmlns:p14="http://schemas.microsoft.com/office/powerpoint/2010/main" val="325357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 calcmode="lin" valueType="num">
                                      <p:cBhvr additive="base">
                                        <p:cTn id="7"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8">
                                            <p:txEl>
                                              <p:pRg st="4" end="4"/>
                                            </p:txEl>
                                          </p:spTgt>
                                        </p:tgtEl>
                                        <p:attrNameLst>
                                          <p:attrName>style.visibility</p:attrName>
                                        </p:attrNameLst>
                                      </p:cBhvr>
                                      <p:to>
                                        <p:strVal val="visible"/>
                                      </p:to>
                                    </p:set>
                                    <p:anim calcmode="lin" valueType="num">
                                      <p:cBhvr additive="base">
                                        <p:cTn id="12"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8">
                                            <p:txEl>
                                              <p:pRg st="5" end="5"/>
                                            </p:txEl>
                                          </p:spTgt>
                                        </p:tgtEl>
                                        <p:attrNameLst>
                                          <p:attrName>style.visibility</p:attrName>
                                        </p:attrNameLst>
                                      </p:cBhvr>
                                      <p:to>
                                        <p:strVal val="visible"/>
                                      </p:to>
                                    </p:set>
                                    <p:anim calcmode="lin" valueType="num">
                                      <p:cBhvr additive="base">
                                        <p:cTn id="17" dur="500" fill="hold"/>
                                        <p:tgtEl>
                                          <p:spTgt spid="1638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8">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388">
                                            <p:txEl>
                                              <p:pRg st="6" end="6"/>
                                            </p:txEl>
                                          </p:spTgt>
                                        </p:tgtEl>
                                        <p:attrNameLst>
                                          <p:attrName>style.visibility</p:attrName>
                                        </p:attrNameLst>
                                      </p:cBhvr>
                                      <p:to>
                                        <p:strVal val="visible"/>
                                      </p:to>
                                    </p:set>
                                    <p:anim calcmode="lin" valueType="num">
                                      <p:cBhvr additive="base">
                                        <p:cTn id="22" dur="500" fill="hold"/>
                                        <p:tgtEl>
                                          <p:spTgt spid="16388">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88">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388">
                                            <p:txEl>
                                              <p:pRg st="7" end="7"/>
                                            </p:txEl>
                                          </p:spTgt>
                                        </p:tgtEl>
                                        <p:attrNameLst>
                                          <p:attrName>style.visibility</p:attrName>
                                        </p:attrNameLst>
                                      </p:cBhvr>
                                      <p:to>
                                        <p:strVal val="visible"/>
                                      </p:to>
                                    </p:set>
                                    <p:anim calcmode="lin" valueType="num">
                                      <p:cBhvr additive="base">
                                        <p:cTn id="27" dur="500" fill="hold"/>
                                        <p:tgtEl>
                                          <p:spTgt spid="16388">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8">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212170" y="1052736"/>
                <a:ext cx="8752318" cy="5616624"/>
              </a:xfrm>
            </p:spPr>
            <p:txBody>
              <a:bodyPr/>
              <a:lstStyle/>
              <a:p>
                <a:pPr eaLnBrk="1"/>
                <a:r>
                  <a:rPr kumimoji="0" lang="zh-CN" altLang="en-US" sz="2400" dirty="0">
                    <a:solidFill>
                      <a:srgbClr val="FF0000"/>
                    </a:solidFill>
                  </a:rPr>
                  <a:t>第一阶段 身份验证服务交换</a:t>
                </a:r>
                <a:endParaRPr kumimoji="0" lang="zh-CN" altLang="zh-CN" sz="2400" dirty="0">
                  <a:solidFill>
                    <a:srgbClr val="FF0000"/>
                  </a:solidFill>
                </a:endParaRPr>
              </a:p>
              <a:p>
                <a:pPr marL="914400" lvl="1" indent="-457200" eaLnBrk="1">
                  <a:buFont typeface="+mj-lt"/>
                  <a:buAutoNum type="arabicPeriod"/>
                </a:pPr>
                <a14:m>
                  <m:oMath xmlns:m="http://schemas.openxmlformats.org/officeDocument/2006/math">
                    <m:r>
                      <a:rPr kumimoji="0" lang="en-US" altLang="zh-CN" b="1" i="0" smtClean="0">
                        <a:latin typeface="Cambria Math" panose="02040503050406030204" pitchFamily="18" charset="0"/>
                      </a:rPr>
                      <m:t>𝐂</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𝐀𝐒</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m:rPr>
                            <m:sty m:val="p"/>
                          </m:rPr>
                          <a:rPr kumimoji="0" lang="en-US" altLang="zh-CN" i="0">
                            <a:latin typeface="Cambria Math" panose="02040503050406030204" pitchFamily="18" charset="0"/>
                            <a:ea typeface="Cambria Math" panose="02040503050406030204" pitchFamily="18" charset="0"/>
                          </a:rPr>
                          <m:t>tgs</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𝟏</m:t>
                        </m:r>
                      </m:sub>
                    </m:sSub>
                  </m:oMath>
                </a14:m>
                <a:endParaRPr kumimoji="0" lang="zh-CN" altLang="zh-CN" dirty="0"/>
              </a:p>
              <a:p>
                <a:pPr marL="914400" lvl="1" indent="-457200" eaLnBrk="1">
                  <a:buFont typeface="+mj-lt"/>
                  <a:buAutoNum type="arabicPeriod"/>
                </a:pPr>
                <a14:m>
                  <m:oMath xmlns:m="http://schemas.openxmlformats.org/officeDocument/2006/math">
                    <m:r>
                      <a:rPr kumimoji="0" lang="en-US" altLang="zh-CN" b="1" i="0" smtClean="0">
                        <a:latin typeface="Cambria Math" panose="02040503050406030204" pitchFamily="18" charset="0"/>
                      </a:rPr>
                      <m:t>𝐀𝐒</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𝐄</m:t>
                        </m:r>
                      </m:e>
                      <m:sub>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1" smtClean="0">
                                <a:latin typeface="Cambria Math" panose="02040503050406030204" pitchFamily="18" charset="0"/>
                                <a:ea typeface="Cambria Math" panose="02040503050406030204" pitchFamily="18" charset="0"/>
                              </a:rPr>
                              <m:t>𝑲</m:t>
                            </m:r>
                          </m:e>
                          <m:sub>
                            <m:r>
                              <a:rPr kumimoji="0" lang="en-US" altLang="zh-CN" b="1" i="1" smtClean="0">
                                <a:latin typeface="Cambria Math" panose="02040503050406030204" pitchFamily="18" charset="0"/>
                                <a:ea typeface="Cambria Math" panose="02040503050406030204" pitchFamily="18" charset="0"/>
                              </a:rPr>
                              <m:t>𝑪</m:t>
                            </m:r>
                          </m:sub>
                        </m:sSub>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𝐊</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Lifetime</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oMath>
                </a14:m>
                <a:r>
                  <a:rPr kumimoji="0" lang="en-US" altLang="zh-CN" dirty="0"/>
                  <a:t> </a:t>
                </a:r>
              </a:p>
              <a:p>
                <a:pPr lvl="1" eaLnBrk="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2</a:t>
                </a:r>
                <a:r>
                  <a:rPr kumimoji="0" lang="zh-CN" altLang="en-US" dirty="0">
                    <a:solidFill>
                      <a:srgbClr val="0000FF"/>
                    </a:solidFill>
                  </a:rPr>
                  <a:t>为返回</a:t>
                </a:r>
                <a:r>
                  <a:rPr kumimoji="0" lang="en-US" altLang="zh-CN" dirty="0">
                    <a:solidFill>
                      <a:srgbClr val="0000FF"/>
                    </a:solidFill>
                  </a:rPr>
                  <a:t>TGS</a:t>
                </a:r>
                <a:r>
                  <a:rPr kumimoji="0" lang="zh-CN" altLang="en-US" dirty="0">
                    <a:solidFill>
                      <a:srgbClr val="0000FF"/>
                    </a:solidFill>
                  </a:rPr>
                  <a:t>票据。</a:t>
                </a:r>
                <a:endParaRPr kumimoji="0" lang="en-US" altLang="zh-CN" dirty="0">
                  <a:solidFill>
                    <a:srgbClr val="0000FF"/>
                  </a:solidFill>
                </a:endParaRPr>
              </a:p>
              <a:p>
                <a:pPr lvl="1" algn="just" eaLnBrk="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𝐊</m:t>
                        </m:r>
                      </m:e>
                      <m:sub>
                        <m:r>
                          <a:rPr kumimoji="0" lang="en-US" altLang="zh-CN">
                            <a:latin typeface="Cambria Math" panose="02040503050406030204" pitchFamily="18" charset="0"/>
                            <a:ea typeface="Cambria Math" panose="02040503050406030204" pitchFamily="18" charset="0"/>
                          </a:rPr>
                          <m:t>𝐜</m:t>
                        </m:r>
                        <m:r>
                          <a:rPr kumimoji="0" lang="en-US" altLang="zh-CN">
                            <a:latin typeface="Cambria Math" panose="02040503050406030204" pitchFamily="18" charset="0"/>
                            <a:ea typeface="Cambria Math" panose="02040503050406030204" pitchFamily="18" charset="0"/>
                          </a:rPr>
                          <m:t>, </m:t>
                        </m:r>
                        <m:r>
                          <a:rPr kumimoji="0" lang="en-US" altLang="zh-CN">
                            <a:latin typeface="Cambria Math" panose="02040503050406030204" pitchFamily="18" charset="0"/>
                            <a:ea typeface="Cambria Math" panose="02040503050406030204" pitchFamily="18" charset="0"/>
                          </a:rPr>
                          <m:t>𝐭𝐠𝐬</m:t>
                        </m:r>
                      </m:sub>
                    </m:sSub>
                  </m:oMath>
                </a14:m>
                <a:r>
                  <a:rPr kumimoji="0" lang="zh-CN" altLang="en-US" dirty="0"/>
                  <a:t>：由</a:t>
                </a:r>
                <a:r>
                  <a:rPr kumimoji="0" lang="en-US" altLang="zh-CN" dirty="0"/>
                  <a:t>AS</a:t>
                </a:r>
                <a:r>
                  <a:rPr kumimoji="0" lang="zh-CN" altLang="en-US" dirty="0"/>
                  <a:t>产生，用于在</a:t>
                </a:r>
                <a:r>
                  <a:rPr kumimoji="0" lang="en-US" altLang="zh-CN" dirty="0"/>
                  <a:t>TGS</a:t>
                </a:r>
                <a:r>
                  <a:rPr kumimoji="0" lang="zh-CN" altLang="en-US" dirty="0"/>
                  <a:t>和</a:t>
                </a:r>
                <a:r>
                  <a:rPr kumimoji="0" lang="en-US" altLang="zh-CN" dirty="0"/>
                  <a:t>Client C</a:t>
                </a:r>
                <a:r>
                  <a:rPr kumimoji="0" lang="zh-CN" altLang="en-US" dirty="0"/>
                  <a:t>之间安全交换信息。</a:t>
                </a:r>
              </a:p>
              <a:p>
                <a:pPr lvl="1" eaLnBrk="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a:rPr kumimoji="0" lang="en-US" altLang="zh-CN">
                            <a:latin typeface="Cambria Math" panose="02040503050406030204" pitchFamily="18" charset="0"/>
                            <a:ea typeface="Cambria Math" panose="02040503050406030204" pitchFamily="18" charset="0"/>
                          </a:rPr>
                          <m:t>𝐭𝐠𝐬</m:t>
                        </m:r>
                      </m:sub>
                    </m:sSub>
                  </m:oMath>
                </a14:m>
                <a:r>
                  <a:rPr kumimoji="0" lang="zh-CN" altLang="en-US" dirty="0"/>
                  <a:t>：确认这个</a:t>
                </a:r>
                <a:r>
                  <a:rPr kumimoji="0" lang="en-US" altLang="zh-CN" dirty="0"/>
                  <a:t>ticket</a:t>
                </a:r>
                <a:r>
                  <a:rPr kumimoji="0" lang="zh-CN" altLang="en-US" dirty="0"/>
                  <a:t>是为特定</a:t>
                </a:r>
                <a:r>
                  <a:rPr kumimoji="0" lang="en-US" altLang="zh-CN" dirty="0"/>
                  <a:t>TGS</a:t>
                </a:r>
                <a:r>
                  <a:rPr kumimoji="0" lang="zh-CN" altLang="en-US" dirty="0"/>
                  <a:t>制作的。</a:t>
                </a:r>
              </a:p>
              <a:p>
                <a:pPr lvl="1" eaLnBrk="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𝐓𝐒</m:t>
                        </m:r>
                      </m:e>
                      <m:sub>
                        <m:r>
                          <a:rPr kumimoji="0" lang="en-US" altLang="zh-CN">
                            <a:latin typeface="Cambria Math" panose="02040503050406030204" pitchFamily="18" charset="0"/>
                            <a:ea typeface="Cambria Math" panose="02040503050406030204" pitchFamily="18" charset="0"/>
                          </a:rPr>
                          <m:t>𝟐</m:t>
                        </m:r>
                      </m:sub>
                    </m:sSub>
                  </m:oMath>
                </a14:m>
                <a:r>
                  <a:rPr kumimoji="0" lang="zh-CN" altLang="en-US" dirty="0"/>
                  <a:t>：告诉用户该</a:t>
                </a:r>
                <a:r>
                  <a:rPr kumimoji="0" lang="en-US" altLang="zh-CN" dirty="0"/>
                  <a:t>ticket</a:t>
                </a:r>
                <a:r>
                  <a:rPr kumimoji="0" lang="zh-CN" altLang="en-US" dirty="0"/>
                  <a:t>签发的时间。</a:t>
                </a:r>
              </a:p>
              <a:p>
                <a:pPr lvl="1" eaLnBrk="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a:latin typeface="Cambria Math" panose="02040503050406030204" pitchFamily="18" charset="0"/>
                            <a:ea typeface="Cambria Math" panose="02040503050406030204" pitchFamily="18" charset="0"/>
                          </a:rPr>
                          <m:t>Lifetime</m:t>
                        </m:r>
                      </m:e>
                      <m:sub>
                        <m:r>
                          <a:rPr kumimoji="0" lang="en-US" altLang="zh-CN">
                            <a:latin typeface="Cambria Math" panose="02040503050406030204" pitchFamily="18" charset="0"/>
                            <a:ea typeface="Cambria Math" panose="02040503050406030204" pitchFamily="18" charset="0"/>
                          </a:rPr>
                          <m:t>𝟐</m:t>
                        </m:r>
                      </m:sub>
                    </m:sSub>
                  </m:oMath>
                </a14:m>
                <a:r>
                  <a:rPr kumimoji="0" lang="zh-CN" altLang="en-US" dirty="0"/>
                  <a:t>：告诉用户该</a:t>
                </a:r>
                <a:r>
                  <a:rPr kumimoji="0" lang="en-US" altLang="zh-CN" dirty="0"/>
                  <a:t>ticket</a:t>
                </a:r>
                <a:r>
                  <a:rPr kumimoji="0" lang="zh-CN" altLang="en-US" dirty="0"/>
                  <a:t>的有效期。</a:t>
                </a:r>
              </a:p>
              <a:p>
                <a:pPr lvl="1" eaLnBrk="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𝐓𝐢𝐜𝐤𝐞𝐭</m:t>
                        </m:r>
                      </m:e>
                      <m:sub>
                        <m:r>
                          <a:rPr kumimoji="0" lang="en-US" altLang="zh-CN">
                            <a:latin typeface="Cambria Math" panose="02040503050406030204" pitchFamily="18" charset="0"/>
                            <a:ea typeface="Cambria Math" panose="02040503050406030204" pitchFamily="18" charset="0"/>
                          </a:rPr>
                          <m:t>𝐭𝐠𝐬</m:t>
                        </m:r>
                      </m:sub>
                    </m:sSub>
                  </m:oMath>
                </a14:m>
                <a:r>
                  <a:rPr kumimoji="0" lang="zh-CN" altLang="en-US" dirty="0"/>
                  <a:t>：用户用来访问</a:t>
                </a:r>
                <a:r>
                  <a:rPr kumimoji="0" lang="en-US" altLang="zh-CN" dirty="0"/>
                  <a:t>TGS</a:t>
                </a:r>
                <a:r>
                  <a:rPr kumimoji="0" lang="zh-CN" altLang="en-US" dirty="0"/>
                  <a:t>的</a:t>
                </a:r>
                <a:r>
                  <a:rPr kumimoji="0" lang="en-US" altLang="zh-CN" dirty="0"/>
                  <a:t>ticket</a:t>
                </a:r>
                <a:r>
                  <a:rPr kumimoji="0" lang="zh-CN" altLang="en-US" dirty="0"/>
                  <a:t>，可重用，避免多次认证输入口令，且</a:t>
                </a:r>
                <a14:m>
                  <m:oMath xmlns:m="http://schemas.openxmlformats.org/officeDocument/2006/math">
                    <m:sSub>
                      <m:sSubPr>
                        <m:ctrlPr>
                          <a:rPr kumimoji="0" lang="en-US" altLang="zh-CN" i="1" smtClean="0">
                            <a:latin typeface="Cambria Math" panose="02040503050406030204" pitchFamily="18" charset="0"/>
                          </a:rPr>
                        </m:ctrlPr>
                      </m:sSubPr>
                      <m:e>
                        <m:r>
                          <a:rPr kumimoji="0" lang="en-US" altLang="zh-CN" b="1" i="0" smtClean="0">
                            <a:latin typeface="Cambria Math" panose="02040503050406030204" pitchFamily="18" charset="0"/>
                          </a:rPr>
                          <m:t>𝐓𝐢𝐜𝐤𝐞𝐭</m:t>
                        </m:r>
                      </m:e>
                      <m:sub>
                        <m:r>
                          <a:rPr kumimoji="0" lang="en-US" altLang="zh-CN" b="1" i="0" smtClean="0">
                            <a:latin typeface="Cambria Math" panose="02040503050406030204" pitchFamily="18" charset="0"/>
                          </a:rPr>
                          <m:t>𝐭𝐠𝐬</m:t>
                        </m:r>
                      </m:sub>
                    </m:sSub>
                    <m:r>
                      <a:rPr kumimoji="0" lang="en-US" altLang="zh-CN" b="1" i="0" smtClean="0">
                        <a:latin typeface="Cambria Math" panose="02040503050406030204" pitchFamily="18" charset="0"/>
                      </a:rPr>
                      <m:t>=</m:t>
                    </m:r>
                    <m:sSub>
                      <m:sSubPr>
                        <m:ctrlPr>
                          <a:rPr kumimoji="0" lang="en-US" altLang="zh-CN" b="1" i="1" smtClean="0">
                            <a:latin typeface="Cambria Math" panose="02040503050406030204" pitchFamily="18" charset="0"/>
                          </a:rPr>
                        </m:ctrlPr>
                      </m:sSubPr>
                      <m:e>
                        <m:r>
                          <a:rPr kumimoji="0" lang="en-US" altLang="zh-CN" b="1" i="0" smtClean="0">
                            <a:latin typeface="Cambria Math" panose="02040503050406030204" pitchFamily="18" charset="0"/>
                          </a:rPr>
                          <m:t>𝐄</m:t>
                        </m:r>
                      </m:e>
                      <m:sub>
                        <m:sSub>
                          <m:sSubPr>
                            <m:ctrlPr>
                              <a:rPr kumimoji="0" lang="en-US" altLang="zh-CN" b="1" i="1" smtClean="0">
                                <a:latin typeface="Cambria Math" panose="02040503050406030204" pitchFamily="18" charset="0"/>
                              </a:rPr>
                            </m:ctrlPr>
                          </m:sSubPr>
                          <m:e>
                            <m:r>
                              <a:rPr kumimoji="0" lang="en-US" altLang="zh-CN" b="1" i="0" smtClean="0">
                                <a:latin typeface="Cambria Math" panose="02040503050406030204" pitchFamily="18" charset="0"/>
                              </a:rPr>
                              <m:t>𝐊</m:t>
                            </m:r>
                          </m:e>
                          <m:sub>
                            <m:r>
                              <a:rPr kumimoji="0" lang="en-US" altLang="zh-CN" b="1" i="0" smtClean="0">
                                <a:latin typeface="Cambria Math" panose="02040503050406030204" pitchFamily="18" charset="0"/>
                              </a:rPr>
                              <m:t>𝐭𝐠𝐬</m:t>
                            </m:r>
                          </m:sub>
                        </m:sSub>
                      </m:sub>
                    </m:sSub>
                    <m:r>
                      <a:rPr kumimoji="0" lang="en-US" altLang="zh-CN" b="1" i="0" smtClean="0">
                        <a:latin typeface="Cambria Math" panose="02040503050406030204" pitchFamily="18" charset="0"/>
                      </a:rPr>
                      <m:t>[</m:t>
                    </m:r>
                    <m:sSub>
                      <m:sSubPr>
                        <m:ctrlPr>
                          <a:rPr kumimoji="0" lang="en-US" altLang="zh-CN" b="1" i="1" smtClean="0">
                            <a:latin typeface="Cambria Math" panose="02040503050406030204" pitchFamily="18" charset="0"/>
                          </a:rPr>
                        </m:ctrlPr>
                      </m:sSubPr>
                      <m:e>
                        <m:r>
                          <a:rPr kumimoji="0" lang="en-US" altLang="zh-CN" b="1" i="0" smtClean="0">
                            <a:latin typeface="Cambria Math" panose="02040503050406030204" pitchFamily="18" charset="0"/>
                          </a:rPr>
                          <m:t>𝐊</m:t>
                        </m:r>
                      </m:e>
                      <m:sub>
                        <m:r>
                          <a:rPr kumimoji="0" lang="en-US" altLang="zh-CN" b="1" i="0" smtClean="0">
                            <a:latin typeface="Cambria Math" panose="02040503050406030204" pitchFamily="18" charset="0"/>
                          </a:rPr>
                          <m:t>𝐜</m:t>
                        </m:r>
                        <m:r>
                          <a:rPr kumimoji="0" lang="en-US" altLang="zh-CN" b="1" i="0" smtClean="0">
                            <a:latin typeface="Cambria Math" panose="02040503050406030204" pitchFamily="18" charset="0"/>
                          </a:rPr>
                          <m:t>,</m:t>
                        </m:r>
                        <m:r>
                          <a:rPr kumimoji="0" lang="en-US" altLang="zh-CN" b="1" i="0" smtClean="0">
                            <a:latin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𝐀𝐃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𝐋𝐢𝐟𝐞𝐭𝐢𝐦𝐞</m:t>
                        </m:r>
                      </m:e>
                      <m:sub>
                        <m:r>
                          <a:rPr kumimoji="0" lang="en-US" altLang="zh-CN" b="1" i="0" smtClean="0">
                            <a:latin typeface="Cambria Math" panose="02040503050406030204" pitchFamily="18" charset="0"/>
                            <a:ea typeface="Cambria Math" panose="02040503050406030204" pitchFamily="18" charset="0"/>
                          </a:rPr>
                          <m:t>𝟐</m:t>
                        </m:r>
                      </m:sub>
                    </m:sSub>
                    <m:r>
                      <a:rPr kumimoji="0" lang="en-US" altLang="zh-CN" b="1" i="0" smtClean="0">
                        <a:latin typeface="Cambria Math" panose="02040503050406030204" pitchFamily="18" charset="0"/>
                      </a:rPr>
                      <m:t>]</m:t>
                    </m:r>
                  </m:oMath>
                </a14:m>
                <a:r>
                  <a:rPr kumimoji="0" lang="zh-CN" altLang="en-US" dirty="0"/>
                  <a:t>，其中</a:t>
                </a:r>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a:rPr kumimoji="0" lang="en-US" altLang="zh-CN">
                            <a:latin typeface="Cambria Math" panose="02040503050406030204" pitchFamily="18" charset="0"/>
                            <a:ea typeface="Cambria Math" panose="02040503050406030204" pitchFamily="18" charset="0"/>
                          </a:rPr>
                          <m:t>𝐂</m:t>
                        </m:r>
                      </m:sub>
                    </m:sSub>
                  </m:oMath>
                </a14:m>
                <a:r>
                  <a:rPr kumimoji="0" lang="zh-CN" altLang="en-US" dirty="0"/>
                  <a:t>指明该</a:t>
                </a:r>
                <a:r>
                  <a:rPr kumimoji="0" lang="en-US" altLang="zh-CN" dirty="0"/>
                  <a:t>ticket</a:t>
                </a:r>
                <a:r>
                  <a:rPr kumimoji="0" lang="zh-CN" altLang="en-US" dirty="0"/>
                  <a:t>的真正主人，</a:t>
                </a:r>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𝐀𝐃</m:t>
                        </m:r>
                      </m:e>
                      <m:sub>
                        <m:r>
                          <a:rPr kumimoji="0" lang="en-US" altLang="zh-CN">
                            <a:latin typeface="Cambria Math" panose="02040503050406030204" pitchFamily="18" charset="0"/>
                            <a:ea typeface="Cambria Math" panose="02040503050406030204" pitchFamily="18" charset="0"/>
                          </a:rPr>
                          <m:t>𝐂</m:t>
                        </m:r>
                      </m:sub>
                    </m:sSub>
                  </m:oMath>
                </a14:m>
                <a:r>
                  <a:rPr kumimoji="0" lang="zh-CN" altLang="en-US" dirty="0"/>
                  <a:t>为</a:t>
                </a:r>
                <a:r>
                  <a:rPr kumimoji="0" lang="en-US" altLang="zh-CN" dirty="0"/>
                  <a:t>Client C</a:t>
                </a:r>
                <a:r>
                  <a:rPr kumimoji="0" lang="zh-CN" altLang="en-US" dirty="0"/>
                  <a:t>的网络地址。</a:t>
                </a:r>
                <a:endParaRPr kumimoji="0" lang="en-US" altLang="zh-CN" dirty="0"/>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212170" y="1052736"/>
                <a:ext cx="8752318" cy="5616624"/>
              </a:xfrm>
              <a:blipFill rotWithShape="0">
                <a:blip r:embed="rId3"/>
                <a:stretch>
                  <a:fillRect l="-975" t="-1303" r="-4526"/>
                </a:stretch>
              </a:blipFill>
            </p:spPr>
            <p:txBody>
              <a:bodyPr/>
              <a:lstStyle/>
              <a:p>
                <a:r>
                  <a:rPr lang="en-US">
                    <a:noFill/>
                  </a:rPr>
                  <a:t> </a:t>
                </a:r>
              </a:p>
            </p:txBody>
          </p:sp>
        </mc:Fallback>
      </mc:AlternateContent>
    </p:spTree>
    <p:extLst>
      <p:ext uri="{BB962C8B-B14F-4D97-AF65-F5344CB8AC3E}">
        <p14:creationId xmlns:p14="http://schemas.microsoft.com/office/powerpoint/2010/main" val="505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 calcmode="lin" valueType="num">
                                      <p:cBhvr additive="base">
                                        <p:cTn id="7"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8">
                                            <p:txEl>
                                              <p:pRg st="4" end="4"/>
                                            </p:txEl>
                                          </p:spTgt>
                                        </p:tgtEl>
                                        <p:attrNameLst>
                                          <p:attrName>style.visibility</p:attrName>
                                        </p:attrNameLst>
                                      </p:cBhvr>
                                      <p:to>
                                        <p:strVal val="visible"/>
                                      </p:to>
                                    </p:set>
                                    <p:anim calcmode="lin" valueType="num">
                                      <p:cBhvr additive="base">
                                        <p:cTn id="12"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8">
                                            <p:txEl>
                                              <p:pRg st="5" end="5"/>
                                            </p:txEl>
                                          </p:spTgt>
                                        </p:tgtEl>
                                        <p:attrNameLst>
                                          <p:attrName>style.visibility</p:attrName>
                                        </p:attrNameLst>
                                      </p:cBhvr>
                                      <p:to>
                                        <p:strVal val="visible"/>
                                      </p:to>
                                    </p:set>
                                    <p:anim calcmode="lin" valueType="num">
                                      <p:cBhvr additive="base">
                                        <p:cTn id="17" dur="500" fill="hold"/>
                                        <p:tgtEl>
                                          <p:spTgt spid="1638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8">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388">
                                            <p:txEl>
                                              <p:pRg st="6" end="6"/>
                                            </p:txEl>
                                          </p:spTgt>
                                        </p:tgtEl>
                                        <p:attrNameLst>
                                          <p:attrName>style.visibility</p:attrName>
                                        </p:attrNameLst>
                                      </p:cBhvr>
                                      <p:to>
                                        <p:strVal val="visible"/>
                                      </p:to>
                                    </p:set>
                                    <p:anim calcmode="lin" valueType="num">
                                      <p:cBhvr additive="base">
                                        <p:cTn id="22" dur="500" fill="hold"/>
                                        <p:tgtEl>
                                          <p:spTgt spid="16388">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88">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388">
                                            <p:txEl>
                                              <p:pRg st="7" end="7"/>
                                            </p:txEl>
                                          </p:spTgt>
                                        </p:tgtEl>
                                        <p:attrNameLst>
                                          <p:attrName>style.visibility</p:attrName>
                                        </p:attrNameLst>
                                      </p:cBhvr>
                                      <p:to>
                                        <p:strVal val="visible"/>
                                      </p:to>
                                    </p:set>
                                    <p:anim calcmode="lin" valueType="num">
                                      <p:cBhvr additive="base">
                                        <p:cTn id="27" dur="500" fill="hold"/>
                                        <p:tgtEl>
                                          <p:spTgt spid="16388">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8">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6388">
                                            <p:txEl>
                                              <p:pRg st="8" end="8"/>
                                            </p:txEl>
                                          </p:spTgt>
                                        </p:tgtEl>
                                        <p:attrNameLst>
                                          <p:attrName>style.visibility</p:attrName>
                                        </p:attrNameLst>
                                      </p:cBhvr>
                                      <p:to>
                                        <p:strVal val="visible"/>
                                      </p:to>
                                    </p:set>
                                    <p:anim calcmode="lin" valueType="num">
                                      <p:cBhvr additive="base">
                                        <p:cTn id="32" dur="500" fill="hold"/>
                                        <p:tgtEl>
                                          <p:spTgt spid="16388">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3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945" y="4509120"/>
            <a:ext cx="3863478" cy="224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199050" y="1052736"/>
                <a:ext cx="8765438" cy="5688632"/>
              </a:xfrm>
            </p:spPr>
            <p:txBody>
              <a:bodyPr/>
              <a:lstStyle/>
              <a:p>
                <a:r>
                  <a:rPr kumimoji="0" lang="zh-CN" altLang="en-US" sz="2400" dirty="0"/>
                  <a:t>第二阶段</a:t>
                </a:r>
                <a:r>
                  <a:rPr kumimoji="0" lang="en-US" altLang="zh-CN" sz="2400" dirty="0"/>
                  <a:t>  </a:t>
                </a:r>
                <a:r>
                  <a:rPr kumimoji="0" lang="zh-CN" altLang="en-US" sz="2400" dirty="0">
                    <a:solidFill>
                      <a:srgbClr val="FF0000"/>
                    </a:solidFill>
                  </a:rPr>
                  <a:t>票据授予服务交换：获得访问应用服务器的票据。</a:t>
                </a:r>
                <a:endParaRPr kumimoji="0" lang="en-US" altLang="zh-CN" sz="2400" dirty="0">
                  <a:solidFill>
                    <a:srgbClr val="FF0000"/>
                  </a:solidFill>
                </a:endParaRPr>
              </a:p>
              <a:p>
                <a:pPr marL="914400" lvl="1" indent="-457200">
                  <a:buFont typeface="+mj-lt"/>
                  <a:buAutoNum type="arabicPeriod" startAt="3"/>
                </a:pPr>
                <a14:m>
                  <m:oMath xmlns:m="http://schemas.openxmlformats.org/officeDocument/2006/math">
                    <m:r>
                      <a:rPr kumimoji="0" lang="en-US" altLang="zh-CN" b="1" i="0" smtClean="0">
                        <a:latin typeface="Cambria Math" panose="02040503050406030204" pitchFamily="18" charset="0"/>
                        <a:ea typeface="Cambria Math" panose="02040503050406030204" pitchFamily="18" charset="0"/>
                      </a:rPr>
                      <m:t>𝐂</m:t>
                    </m:r>
                    <m:r>
                      <a:rPr kumimoji="0" lang="en-US" altLang="zh-CN"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𝐓𝐆𝐒</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𝐕</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𝐀𝐮𝐭𝐡𝐞𝐧𝐭𝐢𝐜𝐚𝐭𝐨𝐫</m:t>
                        </m:r>
                      </m:e>
                      <m:sub>
                        <m:r>
                          <a:rPr kumimoji="0" lang="en-US" altLang="zh-CN" b="1" i="0" smtClean="0">
                            <a:latin typeface="Cambria Math" panose="02040503050406030204" pitchFamily="18" charset="0"/>
                            <a:ea typeface="Cambria Math" panose="02040503050406030204" pitchFamily="18" charset="0"/>
                          </a:rPr>
                          <m:t>𝐜</m:t>
                        </m:r>
                      </m:sub>
                    </m:sSub>
                  </m:oMath>
                </a14:m>
                <a:endParaRPr kumimoji="0" lang="en-US" altLang="zh-CN" dirty="0"/>
              </a:p>
              <a:p>
                <a:pPr marL="914400" lvl="1" indent="-457200">
                  <a:buFont typeface="+mj-lt"/>
                  <a:buAutoNum type="arabicPeriod" startAt="3"/>
                </a:pPr>
                <a14:m>
                  <m:oMath xmlns:m="http://schemas.openxmlformats.org/officeDocument/2006/math">
                    <m:r>
                      <a:rPr kumimoji="0" lang="en-US" altLang="zh-CN" b="1" i="0" smtClean="0">
                        <a:latin typeface="Cambria Math" panose="02040503050406030204" pitchFamily="18" charset="0"/>
                        <a:ea typeface="Cambria Math" panose="02040503050406030204" pitchFamily="18" charset="0"/>
                      </a:rPr>
                      <m:t>𝐓𝐆𝐒</m:t>
                    </m:r>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𝐭𝐠𝐬</m:t>
                            </m:r>
                          </m:sub>
                        </m:sSub>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𝐊</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𝟒</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a:latin typeface="Cambria Math" panose="02040503050406030204" pitchFamily="18" charset="0"/>
                        <a:ea typeface="Cambria Math" panose="02040503050406030204" pitchFamily="18" charset="0"/>
                      </a:rPr>
                      <m:t>]</m:t>
                    </m:r>
                  </m:oMath>
                </a14:m>
                <a:endParaRPr kumimoji="0" lang="en-US" altLang="zh-CN" dirty="0"/>
              </a:p>
              <a:p>
                <a:pPr lvl="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3</a:t>
                </a:r>
                <a:r>
                  <a:rPr kumimoji="0" lang="zh-CN" altLang="en-US" dirty="0">
                    <a:solidFill>
                      <a:srgbClr val="0000FF"/>
                    </a:solidFill>
                  </a:rPr>
                  <a:t>为请求应用服务器票据。</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a:rPr kumimoji="0" lang="en-US" altLang="zh-CN">
                            <a:latin typeface="Cambria Math" panose="02040503050406030204" pitchFamily="18" charset="0"/>
                            <a:ea typeface="Cambria Math" panose="02040503050406030204" pitchFamily="18" charset="0"/>
                          </a:rPr>
                          <m:t>𝐯</m:t>
                        </m:r>
                      </m:sub>
                    </m:sSub>
                  </m:oMath>
                </a14:m>
                <a:r>
                  <a:rPr kumimoji="0" lang="zh-CN" altLang="en-US" dirty="0"/>
                  <a:t>：告诉</a:t>
                </a:r>
                <a:r>
                  <a:rPr kumimoji="0" lang="en-US" altLang="zh-CN" dirty="0"/>
                  <a:t>TGS</a:t>
                </a:r>
                <a:r>
                  <a:rPr kumimoji="0" lang="zh-CN" altLang="en-US" dirty="0"/>
                  <a:t>用户要访问应用服务器</a:t>
                </a:r>
                <a:r>
                  <a:rPr kumimoji="0" lang="en-US" altLang="zh-CN" dirty="0"/>
                  <a:t>V</a:t>
                </a:r>
                <a:r>
                  <a:rPr kumimoji="0" lang="zh-CN" altLang="en-US" dirty="0"/>
                  <a:t>。</a:t>
                </a:r>
                <a:endParaRPr kumimoji="0" lang="en-US" altLang="zh-CN" dirty="0"/>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𝐓𝐢𝐜𝐤𝐞𝐭</m:t>
                        </m:r>
                      </m:e>
                      <m:sub>
                        <m:r>
                          <a:rPr kumimoji="0" lang="en-US" altLang="zh-CN">
                            <a:latin typeface="Cambria Math" panose="02040503050406030204" pitchFamily="18" charset="0"/>
                            <a:ea typeface="Cambria Math" panose="02040503050406030204" pitchFamily="18" charset="0"/>
                          </a:rPr>
                          <m:t>𝐭𝐠𝐬</m:t>
                        </m:r>
                      </m:sub>
                    </m:sSub>
                  </m:oMath>
                </a14:m>
                <a:r>
                  <a:rPr kumimoji="0" lang="zh-CN" altLang="en-US" dirty="0"/>
                  <a:t>：向</a:t>
                </a:r>
                <a:r>
                  <a:rPr kumimoji="0" lang="en-US" altLang="zh-CN" dirty="0"/>
                  <a:t>TGS</a:t>
                </a:r>
                <a:r>
                  <a:rPr kumimoji="0" lang="zh-CN" altLang="en-US" dirty="0"/>
                  <a:t>证实该用户已被</a:t>
                </a:r>
                <a:r>
                  <a:rPr kumimoji="0" lang="en-US" altLang="zh-CN" dirty="0"/>
                  <a:t>AS</a:t>
                </a:r>
                <a:r>
                  <a:rPr kumimoji="0" lang="zh-CN" altLang="en-US" dirty="0"/>
                  <a:t>认证；</a:t>
                </a:r>
                <a:endParaRPr kumimoji="0" lang="en-US" altLang="zh-CN" dirty="0"/>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𝐀𝐮𝐭𝐡𝐞𝐧𝐭𝐢𝐜𝐚𝐭𝐨𝐫</m:t>
                        </m:r>
                      </m:e>
                      <m:sub>
                        <m:r>
                          <a:rPr kumimoji="0" lang="en-US" altLang="zh-CN">
                            <a:latin typeface="Cambria Math" panose="02040503050406030204" pitchFamily="18" charset="0"/>
                            <a:ea typeface="Cambria Math" panose="02040503050406030204" pitchFamily="18" charset="0"/>
                          </a:rPr>
                          <m:t>𝐜</m:t>
                        </m:r>
                      </m:sub>
                    </m:sSub>
                  </m:oMath>
                </a14:m>
                <a:r>
                  <a:rPr kumimoji="0" lang="zh-CN" altLang="en-US" dirty="0"/>
                  <a:t>：由用户生成，用于验证时效性，且</a:t>
                </a:r>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𝐀𝐮𝐭𝐡𝐞𝐧𝐭𝐢𝐜𝐚𝐭𝐨𝐫</m:t>
                        </m:r>
                      </m:e>
                      <m:sub>
                        <m:r>
                          <a:rPr kumimoji="0" lang="en-US" altLang="zh-CN">
                            <a:latin typeface="Cambria Math" panose="02040503050406030204" pitchFamily="18" charset="0"/>
                            <a:ea typeface="Cambria Math" panose="02040503050406030204" pitchFamily="18" charset="0"/>
                          </a:rPr>
                          <m:t>𝐜</m:t>
                        </m:r>
                      </m:sub>
                    </m:sSub>
                    <m:r>
                      <a:rPr kumimoji="0" lang="en-US" altLang="zh-CN" b="1" i="1" smtClean="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sub>
                        </m:sSub>
                        <m:r>
                          <a:rPr kumimoji="0" lang="en-US" altLang="zh-CN" i="0">
                            <a:latin typeface="Cambria Math" panose="02040503050406030204" pitchFamily="18" charset="0"/>
                            <a:ea typeface="Cambria Math" panose="02040503050406030204" pitchFamily="18" charset="0"/>
                          </a:rPr>
                          <m:t>,</m:t>
                        </m:r>
                        <m:r>
                          <m:rPr>
                            <m:sty m:val="p"/>
                          </m:rPr>
                          <a:rPr kumimoji="0" lang="en-US" altLang="zh-CN" i="0">
                            <a:latin typeface="Cambria Math" panose="02040503050406030204" pitchFamily="18" charset="0"/>
                            <a:ea typeface="Cambria Math" panose="02040503050406030204" pitchFamily="18" charset="0"/>
                          </a:rPr>
                          <m:t>tgs</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𝐀𝐃</m:t>
                        </m:r>
                      </m:e>
                      <m:sub>
                        <m:r>
                          <a:rPr kumimoji="0" lang="en-US" altLang="zh-CN" b="1" i="0" smtClean="0">
                            <a:latin typeface="Cambria Math" panose="02040503050406030204" pitchFamily="18" charset="0"/>
                            <a:ea typeface="Cambria Math" panose="02040503050406030204" pitchFamily="18" charset="0"/>
                          </a:rPr>
                          <m:t>𝐜</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𝟑</m:t>
                        </m:r>
                      </m:sub>
                    </m:sSub>
                    <m:r>
                      <a:rPr kumimoji="0" lang="en-US" altLang="zh-CN" b="1" i="0" smtClean="0">
                        <a:latin typeface="Cambria Math" panose="02040503050406030204" pitchFamily="18" charset="0"/>
                        <a:ea typeface="Cambria Math" panose="02040503050406030204" pitchFamily="18" charset="0"/>
                      </a:rPr>
                      <m:t>]</m:t>
                    </m:r>
                  </m:oMath>
                </a14:m>
                <a:endParaRPr kumimoji="0" lang="en-US" altLang="zh-CN" dirty="0"/>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199050" y="1052736"/>
                <a:ext cx="8765438" cy="5688632"/>
              </a:xfrm>
              <a:blipFill rotWithShape="0">
                <a:blip r:embed="rId3"/>
                <a:stretch>
                  <a:fillRect l="-974" t="-1286"/>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91546" y="1052736"/>
                <a:ext cx="8944950" cy="5688632"/>
              </a:xfrm>
            </p:spPr>
            <p:txBody>
              <a:bodyPr/>
              <a:lstStyle/>
              <a:p>
                <a:r>
                  <a:rPr kumimoji="0" lang="zh-CN" altLang="en-US" sz="2400" dirty="0"/>
                  <a:t>第二阶段</a:t>
                </a:r>
                <a:r>
                  <a:rPr kumimoji="0" lang="en-US" altLang="zh-CN" sz="2400" dirty="0"/>
                  <a:t>  </a:t>
                </a:r>
                <a:r>
                  <a:rPr kumimoji="0" lang="zh-CN" altLang="en-US" sz="2400" dirty="0">
                    <a:solidFill>
                      <a:srgbClr val="FF0000"/>
                    </a:solidFill>
                  </a:rPr>
                  <a:t>票据授予服务交换：获得访问应用服务器的票据。</a:t>
                </a:r>
                <a:endParaRPr kumimoji="0" lang="en-US" altLang="zh-CN" sz="2400" dirty="0">
                  <a:solidFill>
                    <a:srgbClr val="FF0000"/>
                  </a:solidFill>
                </a:endParaRPr>
              </a:p>
              <a:p>
                <a:pPr marL="914400" lvl="1" indent="-457200">
                  <a:buFont typeface="+mj-lt"/>
                  <a:buAutoNum type="arabicPeriod" startAt="3"/>
                </a:pPr>
                <a14:m>
                  <m:oMath xmlns:m="http://schemas.openxmlformats.org/officeDocument/2006/math">
                    <m:r>
                      <a:rPr kumimoji="0" lang="en-US" altLang="zh-CN" b="1" i="0" smtClean="0">
                        <a:latin typeface="Cambria Math" panose="02040503050406030204" pitchFamily="18" charset="0"/>
                        <a:ea typeface="Cambria Math" panose="02040503050406030204" pitchFamily="18" charset="0"/>
                      </a:rPr>
                      <m:t>𝐂</m:t>
                    </m:r>
                    <m:r>
                      <a:rPr kumimoji="0" lang="en-US" altLang="zh-CN"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𝐓𝐆𝐒</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𝐕</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𝐭𝐠𝐬</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𝐀𝐮𝐭𝐡𝐞𝐧𝐭𝐢𝐜𝐚𝐭𝐨𝐫</m:t>
                        </m:r>
                      </m:e>
                      <m:sub>
                        <m:r>
                          <a:rPr kumimoji="0" lang="en-US" altLang="zh-CN" b="1" i="0" smtClean="0">
                            <a:latin typeface="Cambria Math" panose="02040503050406030204" pitchFamily="18" charset="0"/>
                            <a:ea typeface="Cambria Math" panose="02040503050406030204" pitchFamily="18" charset="0"/>
                          </a:rPr>
                          <m:t>𝐜</m:t>
                        </m:r>
                      </m:sub>
                    </m:sSub>
                  </m:oMath>
                </a14:m>
                <a:endParaRPr kumimoji="0" lang="en-US" altLang="zh-CN" dirty="0"/>
              </a:p>
              <a:p>
                <a:pPr marL="914400" lvl="1" indent="-457200">
                  <a:buFont typeface="+mj-lt"/>
                  <a:buAutoNum type="arabicPeriod" startAt="3"/>
                </a:pPr>
                <a14:m>
                  <m:oMath xmlns:m="http://schemas.openxmlformats.org/officeDocument/2006/math">
                    <m:r>
                      <a:rPr kumimoji="0" lang="en-US" altLang="zh-CN" b="1" i="0" smtClean="0">
                        <a:latin typeface="Cambria Math" panose="02040503050406030204" pitchFamily="18" charset="0"/>
                        <a:ea typeface="Cambria Math" panose="02040503050406030204" pitchFamily="18" charset="0"/>
                      </a:rPr>
                      <m:t>𝐓𝐆𝐒</m:t>
                    </m:r>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1"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𝐭𝐠𝐬</m:t>
                            </m:r>
                          </m:sub>
                        </m:sSub>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𝐊</m:t>
                        </m:r>
                      </m:e>
                      <m:sub>
                        <m:r>
                          <a:rPr kumimoji="0" lang="en-US" altLang="zh-CN" b="1" i="0" smtClean="0">
                            <a:latin typeface="Cambria Math" panose="02040503050406030204" pitchFamily="18" charset="0"/>
                            <a:ea typeface="Cambria Math" panose="02040503050406030204" pitchFamily="18" charset="0"/>
                          </a:rPr>
                          <m:t>𝐜</m:t>
                        </m:r>
                        <m:r>
                          <a:rPr kumimoji="0" lang="en-US" altLang="zh-CN" b="1" i="0" smtClean="0">
                            <a:latin typeface="Cambria Math" panose="02040503050406030204" pitchFamily="18" charset="0"/>
                            <a:ea typeface="Cambria Math" panose="02040503050406030204" pitchFamily="18" charset="0"/>
                          </a:rPr>
                          <m:t>, </m:t>
                        </m:r>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𝟒</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a:latin typeface="Cambria Math" panose="02040503050406030204" pitchFamily="18" charset="0"/>
                        <a:ea typeface="Cambria Math" panose="02040503050406030204" pitchFamily="18" charset="0"/>
                      </a:rPr>
                      <m:t>]</m:t>
                    </m:r>
                  </m:oMath>
                </a14:m>
                <a:endParaRPr kumimoji="0" lang="en-US" altLang="zh-CN" dirty="0"/>
              </a:p>
              <a:p>
                <a:pPr lvl="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4</a:t>
                </a:r>
                <a:r>
                  <a:rPr kumimoji="0" lang="zh-CN" altLang="en-US" dirty="0">
                    <a:solidFill>
                      <a:srgbClr val="0000FF"/>
                    </a:solidFill>
                  </a:rPr>
                  <a:t>为返回应用服务器票据。</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𝐊</m:t>
                        </m:r>
                      </m:e>
                      <m:sub>
                        <m:r>
                          <a:rPr kumimoji="0" lang="en-US" altLang="zh-CN">
                            <a:latin typeface="Cambria Math" panose="02040503050406030204" pitchFamily="18" charset="0"/>
                            <a:ea typeface="Cambria Math" panose="02040503050406030204" pitchFamily="18" charset="0"/>
                          </a:rPr>
                          <m:t>𝐜</m:t>
                        </m:r>
                        <m:r>
                          <a:rPr kumimoji="0" lang="en-US" altLang="zh-CN">
                            <a:latin typeface="Cambria Math" panose="02040503050406030204" pitchFamily="18" charset="0"/>
                            <a:ea typeface="Cambria Math" panose="02040503050406030204" pitchFamily="18" charset="0"/>
                          </a:rPr>
                          <m:t>, </m:t>
                        </m:r>
                        <m:r>
                          <a:rPr kumimoji="0" lang="en-US" altLang="zh-CN">
                            <a:latin typeface="Cambria Math" panose="02040503050406030204" pitchFamily="18" charset="0"/>
                            <a:ea typeface="Cambria Math" panose="02040503050406030204" pitchFamily="18" charset="0"/>
                          </a:rPr>
                          <m:t>𝐯</m:t>
                        </m:r>
                      </m:sub>
                    </m:sSub>
                  </m:oMath>
                </a14:m>
                <a:r>
                  <a:rPr kumimoji="0" lang="zh-CN" altLang="en-US" dirty="0">
                    <a:latin typeface="Cambria Math" panose="02040503050406030204" pitchFamily="18" charset="0"/>
                    <a:ea typeface="Cambria Math" panose="02040503050406030204" pitchFamily="18" charset="0"/>
                  </a:rPr>
                  <a:t>：由</a:t>
                </a:r>
                <a:r>
                  <a:rPr kumimoji="0" lang="en-US" altLang="zh-CN" dirty="0">
                    <a:latin typeface="Cambria Math" panose="02040503050406030204" pitchFamily="18" charset="0"/>
                    <a:ea typeface="Cambria Math" panose="02040503050406030204" pitchFamily="18" charset="0"/>
                  </a:rPr>
                  <a:t>TGS</a:t>
                </a:r>
                <a:r>
                  <a:rPr kumimoji="0" lang="zh-CN" altLang="en-US" dirty="0">
                    <a:latin typeface="Cambria Math" panose="02040503050406030204" pitchFamily="18" charset="0"/>
                    <a:ea typeface="Cambria Math" panose="02040503050406030204" pitchFamily="18" charset="0"/>
                  </a:rPr>
                  <a:t>生成，用于</a:t>
                </a:r>
                <a:r>
                  <a:rPr kumimoji="0" lang="en-US" altLang="zh-CN" dirty="0">
                    <a:latin typeface="Cambria Math" panose="02040503050406030204" pitchFamily="18" charset="0"/>
                    <a:ea typeface="Cambria Math" panose="02040503050406030204" pitchFamily="18" charset="0"/>
                  </a:rPr>
                  <a:t>Client C</a:t>
                </a:r>
                <a:r>
                  <a:rPr kumimoji="0" lang="zh-CN" altLang="en-US" dirty="0">
                    <a:latin typeface="Cambria Math" panose="02040503050406030204" pitchFamily="18" charset="0"/>
                    <a:ea typeface="Cambria Math" panose="02040503050406030204" pitchFamily="18" charset="0"/>
                  </a:rPr>
                  <a:t>和</a:t>
                </a:r>
                <a:r>
                  <a:rPr kumimoji="0" lang="en-US" altLang="zh-CN" dirty="0">
                    <a:latin typeface="Cambria Math" panose="02040503050406030204" pitchFamily="18" charset="0"/>
                    <a:ea typeface="Cambria Math" panose="02040503050406030204" pitchFamily="18" charset="0"/>
                  </a:rPr>
                  <a:t>Server V</a:t>
                </a:r>
                <a:r>
                  <a:rPr kumimoji="0" lang="zh-CN" altLang="en-US" dirty="0">
                    <a:latin typeface="Cambria Math" panose="02040503050406030204" pitchFamily="18" charset="0"/>
                    <a:ea typeface="Cambria Math" panose="02040503050406030204" pitchFamily="18" charset="0"/>
                  </a:rPr>
                  <a:t>之间安全交换信息。</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𝐈𝐃</m:t>
                        </m:r>
                      </m:e>
                      <m:sub>
                        <m:r>
                          <a:rPr kumimoji="0" lang="en-US" altLang="zh-CN">
                            <a:latin typeface="Cambria Math" panose="02040503050406030204" pitchFamily="18" charset="0"/>
                            <a:ea typeface="Cambria Math" panose="02040503050406030204" pitchFamily="18" charset="0"/>
                          </a:rPr>
                          <m:t>𝐯</m:t>
                        </m:r>
                      </m:sub>
                    </m:sSub>
                  </m:oMath>
                </a14:m>
                <a:r>
                  <a:rPr kumimoji="0" lang="zh-CN" altLang="en-US" dirty="0">
                    <a:latin typeface="Cambria Math" panose="02040503050406030204" pitchFamily="18" charset="0"/>
                    <a:ea typeface="Cambria Math" panose="02040503050406030204" pitchFamily="18" charset="0"/>
                  </a:rPr>
                  <a:t>：确认该</a:t>
                </a:r>
                <a:r>
                  <a:rPr kumimoji="0" lang="en-US" altLang="zh-CN" dirty="0">
                    <a:latin typeface="Cambria Math" panose="02040503050406030204" pitchFamily="18" charset="0"/>
                    <a:ea typeface="Cambria Math" panose="02040503050406030204" pitchFamily="18" charset="0"/>
                  </a:rPr>
                  <a:t>ticket</a:t>
                </a:r>
                <a:r>
                  <a:rPr kumimoji="0" lang="zh-CN" altLang="en-US" dirty="0">
                    <a:latin typeface="Cambria Math" panose="02040503050406030204" pitchFamily="18" charset="0"/>
                    <a:ea typeface="Cambria Math" panose="02040503050406030204" pitchFamily="18" charset="0"/>
                  </a:rPr>
                  <a:t>是签发给</a:t>
                </a:r>
                <a:r>
                  <a:rPr kumimoji="0" lang="en-US" altLang="zh-CN" dirty="0">
                    <a:latin typeface="Cambria Math" panose="02040503050406030204" pitchFamily="18" charset="0"/>
                    <a:ea typeface="Cambria Math" panose="02040503050406030204" pitchFamily="18" charset="0"/>
                  </a:rPr>
                  <a:t>server V</a:t>
                </a:r>
                <a:r>
                  <a:rPr kumimoji="0" lang="zh-CN" altLang="en-US" dirty="0">
                    <a:latin typeface="Cambria Math" panose="02040503050406030204" pitchFamily="18" charset="0"/>
                    <a:ea typeface="Cambria Math" panose="02040503050406030204" pitchFamily="18" charset="0"/>
                  </a:rPr>
                  <a:t>的。</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𝐓𝐒</m:t>
                        </m:r>
                      </m:e>
                      <m:sub>
                        <m:r>
                          <a:rPr kumimoji="0" lang="en-US" altLang="zh-CN">
                            <a:latin typeface="Cambria Math" panose="02040503050406030204" pitchFamily="18" charset="0"/>
                            <a:ea typeface="Cambria Math" panose="02040503050406030204" pitchFamily="18" charset="0"/>
                          </a:rPr>
                          <m:t>𝟒</m:t>
                        </m:r>
                      </m:sub>
                    </m:sSub>
                  </m:oMath>
                </a14:m>
                <a:r>
                  <a:rPr kumimoji="0" lang="zh-CN" altLang="en-US" dirty="0">
                    <a:latin typeface="Cambria Math" panose="02040503050406030204" pitchFamily="18" charset="0"/>
                    <a:ea typeface="Cambria Math" panose="02040503050406030204" pitchFamily="18" charset="0"/>
                  </a:rPr>
                  <a:t>：告诉用户该</a:t>
                </a:r>
                <a:r>
                  <a:rPr kumimoji="0" lang="en-US" altLang="zh-CN" dirty="0">
                    <a:latin typeface="Cambria Math" panose="02040503050406030204" pitchFamily="18" charset="0"/>
                    <a:ea typeface="Cambria Math" panose="02040503050406030204" pitchFamily="18" charset="0"/>
                  </a:rPr>
                  <a:t>ticket</a:t>
                </a:r>
                <a:r>
                  <a:rPr kumimoji="0" lang="zh-CN" altLang="en-US" dirty="0">
                    <a:latin typeface="Cambria Math" panose="02040503050406030204" pitchFamily="18" charset="0"/>
                    <a:ea typeface="Cambria Math" panose="02040503050406030204" pitchFamily="18" charset="0"/>
                  </a:rPr>
                  <a:t>签发的时间。</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𝐓𝐢𝐜𝐤𝐞𝐭</m:t>
                        </m:r>
                      </m:e>
                      <m:sub>
                        <m:r>
                          <a:rPr kumimoji="0" lang="en-US" altLang="zh-CN">
                            <a:latin typeface="Cambria Math" panose="02040503050406030204" pitchFamily="18" charset="0"/>
                            <a:ea typeface="Cambria Math" panose="02040503050406030204" pitchFamily="18" charset="0"/>
                          </a:rPr>
                          <m:t>𝐯</m:t>
                        </m:r>
                      </m:sub>
                    </m:sSub>
                  </m:oMath>
                </a14:m>
                <a:r>
                  <a:rPr kumimoji="0" lang="zh-CN" altLang="en-US" dirty="0">
                    <a:latin typeface="Cambria Math" panose="02040503050406030204" pitchFamily="18" charset="0"/>
                    <a:ea typeface="Cambria Math" panose="02040503050406030204" pitchFamily="18" charset="0"/>
                  </a:rPr>
                  <a:t>：用户用以访问应用服务器</a:t>
                </a:r>
                <a:r>
                  <a:rPr kumimoji="0" lang="en-US" altLang="zh-CN" dirty="0">
                    <a:latin typeface="Cambria Math" panose="02040503050406030204" pitchFamily="18" charset="0"/>
                    <a:ea typeface="Cambria Math" panose="02040503050406030204" pitchFamily="18" charset="0"/>
                  </a:rPr>
                  <a:t>V</a:t>
                </a:r>
                <a:r>
                  <a:rPr kumimoji="0" lang="zh-CN" altLang="en-US" dirty="0">
                    <a:latin typeface="Cambria Math" panose="02040503050406030204" pitchFamily="18" charset="0"/>
                    <a:ea typeface="Cambria Math" panose="02040503050406030204" pitchFamily="18" charset="0"/>
                  </a:rPr>
                  <a:t>的</a:t>
                </a:r>
                <a:r>
                  <a:rPr kumimoji="0" lang="en-US" altLang="zh-CN" dirty="0">
                    <a:latin typeface="Cambria Math" panose="02040503050406030204" pitchFamily="18" charset="0"/>
                    <a:ea typeface="Cambria Math" panose="02040503050406030204" pitchFamily="18" charset="0"/>
                  </a:rPr>
                  <a:t>ticket</a:t>
                </a:r>
                <a:r>
                  <a:rPr kumimoji="0" lang="zh-CN" altLang="en-US" dirty="0">
                    <a:latin typeface="Cambria Math" panose="02040503050406030204" pitchFamily="18" charset="0"/>
                    <a:ea typeface="Cambria Math" panose="02040503050406030204" pitchFamily="18" charset="0"/>
                  </a:rPr>
                  <a:t>，且</a:t>
                </a:r>
                <a:endParaRPr kumimoji="0" lang="en-US" altLang="zh-CN" dirty="0">
                  <a:latin typeface="Cambria Math" panose="02040503050406030204" pitchFamily="18" charset="0"/>
                  <a:ea typeface="Cambria Math" panose="02040503050406030204" pitchFamily="18" charset="0"/>
                </a:endParaRPr>
              </a:p>
              <a:p>
                <a:pPr marL="457200" lvl="1" indent="0">
                  <a:buNone/>
                </a:pPr>
                <a:r>
                  <a:rPr kumimoji="0" lang="en-US" altLang="zh-CN" dirty="0">
                    <a:ea typeface="Cambria Math" panose="02040503050406030204" pitchFamily="18" charset="0"/>
                  </a:rPr>
                  <a:t>    </a:t>
                </a:r>
                <a14:m>
                  <m:oMath xmlns:m="http://schemas.openxmlformats.org/officeDocument/2006/math">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𝐄</m:t>
                        </m:r>
                      </m:e>
                      <m:sub>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𝐊</m:t>
                            </m:r>
                          </m:e>
                          <m:sub>
                            <m:r>
                              <a:rPr kumimoji="0" lang="en-US" altLang="zh-CN" b="1" i="0" smtClean="0">
                                <a:latin typeface="Cambria Math" panose="02040503050406030204" pitchFamily="18" charset="0"/>
                                <a:ea typeface="Cambria Math" panose="02040503050406030204" pitchFamily="18" charset="0"/>
                              </a:rPr>
                              <m:t>𝐯</m:t>
                            </m:r>
                          </m:sub>
                        </m:sSub>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r>
                          <a:rPr kumimoji="0" lang="en-US" altLang="zh-CN" i="0">
                            <a:latin typeface="Cambria Math" panose="02040503050406030204" pitchFamily="18" charset="0"/>
                            <a:ea typeface="Cambria Math" panose="02040503050406030204" pitchFamily="18" charset="0"/>
                          </a:rPr>
                          <m:t>, </m:t>
                        </m:r>
                        <m:r>
                          <m:rPr>
                            <m:sty m:val="p"/>
                          </m:rPr>
                          <a:rPr kumimoji="0" lang="en-US" altLang="zh-CN" i="0">
                            <a:latin typeface="Cambria Math" panose="02040503050406030204" pitchFamily="18" charset="0"/>
                            <a:ea typeface="Cambria Math" panose="02040503050406030204" pitchFamily="18" charset="0"/>
                          </a:rPr>
                          <m:t>v</m:t>
                        </m:r>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𝐀𝐃</m:t>
                        </m:r>
                      </m:e>
                      <m:sub>
                        <m:r>
                          <a:rPr kumimoji="0" lang="en-US" altLang="zh-CN" b="1" i="0" smtClean="0">
                            <a:latin typeface="Cambria Math" panose="02040503050406030204" pitchFamily="18" charset="0"/>
                            <a:ea typeface="Cambria Math" panose="02040503050406030204" pitchFamily="18" charset="0"/>
                          </a:rPr>
                          <m:t>𝐂</m:t>
                        </m:r>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ID</m:t>
                        </m:r>
                      </m:e>
                      <m:sub>
                        <m:r>
                          <m:rPr>
                            <m:sty m:val="p"/>
                          </m:rPr>
                          <a:rPr kumimoji="0" lang="en-US" altLang="zh-CN" i="0">
                            <a:latin typeface="Cambria Math" panose="02040503050406030204" pitchFamily="18" charset="0"/>
                            <a:ea typeface="Cambria Math" panose="02040503050406030204" pitchFamily="18" charset="0"/>
                          </a:rPr>
                          <m:t>v</m:t>
                        </m:r>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TS</m:t>
                        </m:r>
                      </m:e>
                      <m:sub>
                        <m:r>
                          <a:rPr kumimoji="0" lang="en-US" altLang="zh-CN" i="0">
                            <a:latin typeface="Cambria Math" panose="02040503050406030204" pitchFamily="18" charset="0"/>
                            <a:ea typeface="Cambria Math" panose="02040503050406030204" pitchFamily="18" charset="0"/>
                          </a:rPr>
                          <m:t>4</m:t>
                        </m:r>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𝐋𝐢𝐟𝐞𝐭𝐢𝐦𝐞</m:t>
                        </m:r>
                      </m:e>
                      <m:sub>
                        <m:r>
                          <a:rPr kumimoji="0" lang="en-US" altLang="zh-CN" b="1" i="0" smtClean="0">
                            <a:latin typeface="Cambria Math" panose="02040503050406030204" pitchFamily="18" charset="0"/>
                            <a:ea typeface="Cambria Math" panose="02040503050406030204" pitchFamily="18" charset="0"/>
                          </a:rPr>
                          <m:t>𝟒</m:t>
                        </m:r>
                      </m:sub>
                    </m:sSub>
                    <m:r>
                      <a:rPr kumimoji="0" lang="en-US" altLang="zh-CN" b="1" i="0" smtClean="0">
                        <a:latin typeface="Cambria Math" panose="02040503050406030204" pitchFamily="18" charset="0"/>
                        <a:ea typeface="Cambria Math" panose="02040503050406030204" pitchFamily="18" charset="0"/>
                      </a:rPr>
                      <m:t>]</m:t>
                    </m:r>
                  </m:oMath>
                </a14:m>
                <a:r>
                  <a:rPr kumimoji="0" lang="zh-CN" altLang="en-US" dirty="0">
                    <a:ea typeface="Cambria Math" panose="02040503050406030204" pitchFamily="18" charset="0"/>
                  </a:rPr>
                  <a:t>，</a:t>
                </a:r>
                <a:endParaRPr kumimoji="0" lang="en-US" altLang="zh-CN" dirty="0">
                  <a:ea typeface="Cambria Math" panose="02040503050406030204" pitchFamily="18" charset="0"/>
                </a:endParaRPr>
              </a:p>
              <a:p>
                <a:pPr marL="1200150" lvl="2" indent="-342900"/>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i="1">
                            <a:latin typeface="Cambria Math" panose="02040503050406030204" pitchFamily="18" charset="0"/>
                            <a:ea typeface="Cambria Math" panose="02040503050406030204" pitchFamily="18" charset="0"/>
                          </a:rPr>
                          <m:t>𝑬</m:t>
                        </m:r>
                      </m:e>
                      <m:sub>
                        <m:sSub>
                          <m:sSubPr>
                            <m:ctrlPr>
                              <a:rPr kumimoji="0" lang="en-US" altLang="zh-CN" i="1">
                                <a:latin typeface="Cambria Math" panose="02040503050406030204" pitchFamily="18" charset="0"/>
                                <a:ea typeface="Cambria Math" panose="02040503050406030204" pitchFamily="18" charset="0"/>
                              </a:rPr>
                            </m:ctrlPr>
                          </m:sSubPr>
                          <m:e>
                            <m:r>
                              <a:rPr kumimoji="0" lang="en-US" altLang="zh-CN" i="1">
                                <a:latin typeface="Cambria Math" panose="02040503050406030204" pitchFamily="18" charset="0"/>
                                <a:ea typeface="Cambria Math" panose="02040503050406030204" pitchFamily="18" charset="0"/>
                              </a:rPr>
                              <m:t>𝑲</m:t>
                            </m:r>
                          </m:e>
                          <m:sub>
                            <m:r>
                              <a:rPr kumimoji="0" lang="en-US" altLang="zh-CN" i="1">
                                <a:latin typeface="Cambria Math" panose="02040503050406030204" pitchFamily="18" charset="0"/>
                                <a:ea typeface="Cambria Math" panose="02040503050406030204" pitchFamily="18" charset="0"/>
                              </a:rPr>
                              <m:t>𝒗</m:t>
                            </m:r>
                          </m:sub>
                        </m:sSub>
                      </m:sub>
                    </m:sSub>
                    <m:r>
                      <a:rPr kumimoji="0" lang="en-US" altLang="zh-CN" b="1" i="1" smtClean="0">
                        <a:latin typeface="Cambria Math" panose="02040503050406030204" pitchFamily="18" charset="0"/>
                        <a:ea typeface="Cambria Math" panose="02040503050406030204" pitchFamily="18" charset="0"/>
                      </a:rPr>
                      <m:t>[ ]</m:t>
                    </m:r>
                  </m:oMath>
                </a14:m>
                <a:r>
                  <a:rPr kumimoji="0" lang="zh-CN" altLang="en-US" dirty="0">
                    <a:latin typeface="Cambria Math" panose="02040503050406030204" pitchFamily="18" charset="0"/>
                    <a:ea typeface="Cambria Math" panose="02040503050406030204" pitchFamily="18" charset="0"/>
                  </a:rPr>
                  <a:t>：</a:t>
                </a:r>
                <a:r>
                  <a:rPr kumimoji="0" lang="en-US" altLang="zh-CN" dirty="0">
                    <a:latin typeface="Cambria Math" panose="02040503050406030204" pitchFamily="18" charset="0"/>
                    <a:ea typeface="Cambria Math" panose="02040503050406030204" pitchFamily="18" charset="0"/>
                  </a:rPr>
                  <a:t>Ticket</a:t>
                </a:r>
                <a:r>
                  <a:rPr kumimoji="0" lang="zh-CN" altLang="en-US" dirty="0">
                    <a:latin typeface="Cambria Math" panose="02040503050406030204" pitchFamily="18" charset="0"/>
                    <a:ea typeface="Cambria Math" panose="02040503050406030204" pitchFamily="18" charset="0"/>
                  </a:rPr>
                  <a:t>用只有</a:t>
                </a:r>
                <a:r>
                  <a:rPr kumimoji="0" lang="en-US" altLang="zh-CN" dirty="0">
                    <a:latin typeface="Cambria Math" panose="02040503050406030204" pitchFamily="18" charset="0"/>
                    <a:ea typeface="Cambria Math" panose="02040503050406030204" pitchFamily="18" charset="0"/>
                  </a:rPr>
                  <a:t>TGS</a:t>
                </a:r>
                <a:r>
                  <a:rPr kumimoji="0" lang="zh-CN" altLang="en-US" dirty="0">
                    <a:latin typeface="Cambria Math" panose="02040503050406030204" pitchFamily="18" charset="0"/>
                    <a:ea typeface="Cambria Math" panose="02040503050406030204" pitchFamily="18" charset="0"/>
                  </a:rPr>
                  <a:t>和</a:t>
                </a:r>
                <a:r>
                  <a:rPr kumimoji="0" lang="en-US" altLang="zh-CN" dirty="0">
                    <a:latin typeface="Cambria Math" panose="02040503050406030204" pitchFamily="18" charset="0"/>
                    <a:ea typeface="Cambria Math" panose="02040503050406030204" pitchFamily="18" charset="0"/>
                  </a:rPr>
                  <a:t>Server V</a:t>
                </a:r>
                <a:r>
                  <a:rPr kumimoji="0" lang="zh-CN" altLang="en-US" dirty="0">
                    <a:latin typeface="Cambria Math" panose="02040503050406030204" pitchFamily="18" charset="0"/>
                    <a:ea typeface="Cambria Math" panose="02040503050406030204" pitchFamily="18" charset="0"/>
                  </a:rPr>
                  <a:t>共享的秘钥加密，以防篡改。</a:t>
                </a:r>
                <a:endParaRPr kumimoji="0" lang="en-US" altLang="zh-CN" dirty="0">
                  <a:latin typeface="Cambria Math" panose="02040503050406030204" pitchFamily="18" charset="0"/>
                  <a:ea typeface="Cambria Math" panose="02040503050406030204" pitchFamily="18" charset="0"/>
                </a:endParaRPr>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91546" y="1052736"/>
                <a:ext cx="8944950" cy="5688632"/>
              </a:xfrm>
              <a:blipFill rotWithShape="0">
                <a:blip r:embed="rId2"/>
                <a:stretch>
                  <a:fillRect l="-886" t="-1286" r="-4499"/>
                </a:stretch>
              </a:blipFill>
            </p:spPr>
            <p:txBody>
              <a:bodyPr/>
              <a:lstStyle/>
              <a:p>
                <a:r>
                  <a:rPr lang="en-US">
                    <a:noFill/>
                  </a:rPr>
                  <a:t> </a:t>
                </a:r>
              </a:p>
            </p:txBody>
          </p:sp>
        </mc:Fallback>
      </mc:AlternateContent>
    </p:spTree>
    <p:extLst>
      <p:ext uri="{BB962C8B-B14F-4D97-AF65-F5344CB8AC3E}">
        <p14:creationId xmlns:p14="http://schemas.microsoft.com/office/powerpoint/2010/main" val="4023368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199050" y="1052736"/>
                <a:ext cx="8117366" cy="3960440"/>
              </a:xfrm>
            </p:spPr>
            <p:txBody>
              <a:bodyPr/>
              <a:lstStyle/>
              <a:p>
                <a:r>
                  <a:rPr kumimoji="0" lang="zh-CN" altLang="en-US" sz="2400" dirty="0"/>
                  <a:t>第三阶段</a:t>
                </a:r>
                <a:r>
                  <a:rPr kumimoji="0" lang="en-US" altLang="zh-CN" sz="2400" dirty="0"/>
                  <a:t>  </a:t>
                </a:r>
                <a:r>
                  <a:rPr kumimoji="0" lang="zh-CN" altLang="en-US" sz="2400" dirty="0">
                    <a:solidFill>
                      <a:srgbClr val="FF0000"/>
                    </a:solidFill>
                  </a:rPr>
                  <a:t>客户与服务器身份验证交换</a:t>
                </a:r>
                <a:r>
                  <a:rPr kumimoji="0" lang="zh-CN" altLang="en-US" sz="2400" dirty="0"/>
                  <a:t>：获得服务。</a:t>
                </a:r>
                <a:endParaRPr kumimoji="0" lang="en-US" altLang="zh-CN" sz="2400" dirty="0"/>
              </a:p>
              <a:p>
                <a:pPr marL="914400" lvl="1" indent="-457200">
                  <a:buFont typeface="+mj-lt"/>
                  <a:buAutoNum type="arabicPeriod" startAt="5"/>
                </a:pPr>
                <a14:m>
                  <m:oMath xmlns:m="http://schemas.openxmlformats.org/officeDocument/2006/math">
                    <m:r>
                      <a:rPr kumimoji="0" lang="en-US" altLang="zh-CN" b="1" i="0" smtClean="0">
                        <a:latin typeface="Cambria Math" panose="02040503050406030204" pitchFamily="18" charset="0"/>
                      </a:rPr>
                      <m:t>𝐂</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𝐕</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m:rPr>
                            <m:nor/>
                          </m:rPr>
                          <a:rPr kumimoji="0" lang="en-US" altLang="zh-CN" dirty="0"/>
                          <m:t>Authenticato</m:t>
                        </m:r>
                        <m:r>
                          <a:rPr kumimoji="0" lang="en-US" altLang="zh-CN" b="1" i="0" dirty="0" smtClean="0">
                            <a:latin typeface="Cambria Math" panose="02040503050406030204" pitchFamily="18" charset="0"/>
                          </a:rPr>
                          <m:t>𝐫</m:t>
                        </m:r>
                      </m:e>
                      <m:sub>
                        <m:r>
                          <a:rPr kumimoji="0" lang="en-US" altLang="zh-CN" b="1" i="0" smtClean="0">
                            <a:latin typeface="Cambria Math" panose="02040503050406030204" pitchFamily="18" charset="0"/>
                            <a:ea typeface="Cambria Math" panose="02040503050406030204" pitchFamily="18" charset="0"/>
                          </a:rPr>
                          <m:t>𝐜</m:t>
                        </m:r>
                      </m:sub>
                    </m:sSub>
                  </m:oMath>
                </a14:m>
                <a:endParaRPr kumimoji="0" lang="en-US" altLang="zh-CN" dirty="0"/>
              </a:p>
              <a:p>
                <a:pPr marL="914400" lvl="1" indent="-457200">
                  <a:buFont typeface="+mj-lt"/>
                  <a:buAutoNum type="arabicPeriod" startAt="5"/>
                </a:pPr>
                <a14:m>
                  <m:oMath xmlns:m="http://schemas.openxmlformats.org/officeDocument/2006/math">
                    <m:r>
                      <a:rPr kumimoji="0" lang="en-US" altLang="zh-CN" b="1" i="0" smtClean="0">
                        <a:latin typeface="Cambria Math" panose="02040503050406030204" pitchFamily="18" charset="0"/>
                      </a:rPr>
                      <m:t>𝐕</m:t>
                    </m:r>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r>
                              <a:rPr kumimoji="0" lang="en-US" altLang="zh-CN" i="0">
                                <a:latin typeface="Cambria Math" panose="02040503050406030204" pitchFamily="18" charset="0"/>
                                <a:ea typeface="Cambria Math" panose="02040503050406030204" pitchFamily="18" charset="0"/>
                              </a:rPr>
                              <m:t>, </m:t>
                            </m:r>
                            <m:r>
                              <m:rPr>
                                <m:sty m:val="p"/>
                              </m:rPr>
                              <a:rPr kumimoji="0" lang="en-US" altLang="zh-CN" i="0">
                                <a:latin typeface="Cambria Math" panose="02040503050406030204" pitchFamily="18" charset="0"/>
                                <a:ea typeface="Cambria Math" panose="02040503050406030204" pitchFamily="18" charset="0"/>
                              </a:rPr>
                              <m:t>v</m:t>
                            </m:r>
                          </m:sub>
                        </m:sSub>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𝟓</m:t>
                        </m:r>
                      </m:sub>
                    </m:sSub>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𝟏</m:t>
                    </m:r>
                    <m:r>
                      <a:rPr kumimoji="0" lang="en-US" altLang="zh-CN" i="0">
                        <a:latin typeface="Cambria Math" panose="02040503050406030204" pitchFamily="18" charset="0"/>
                        <a:ea typeface="Cambria Math" panose="02040503050406030204" pitchFamily="18" charset="0"/>
                      </a:rPr>
                      <m:t>]</m:t>
                    </m:r>
                  </m:oMath>
                </a14:m>
                <a:r>
                  <a:rPr kumimoji="0" lang="en-US" altLang="zh-CN" dirty="0"/>
                  <a:t> ( for mutual authentication)</a:t>
                </a:r>
              </a:p>
              <a:p>
                <a:pPr lvl="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5</a:t>
                </a:r>
                <a:r>
                  <a:rPr kumimoji="0" lang="zh-CN" altLang="en-US" dirty="0">
                    <a:solidFill>
                      <a:srgbClr val="0000FF"/>
                    </a:solidFill>
                  </a:rPr>
                  <a:t>为向应用服务器发起服务请求。</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𝐓𝐢𝐜𝐤𝐞𝐭</m:t>
                        </m:r>
                      </m:e>
                      <m:sub>
                        <m:r>
                          <a:rPr kumimoji="0" lang="en-US" altLang="zh-CN">
                            <a:latin typeface="Cambria Math" panose="02040503050406030204" pitchFamily="18" charset="0"/>
                            <a:ea typeface="Cambria Math" panose="02040503050406030204" pitchFamily="18" charset="0"/>
                          </a:rPr>
                          <m:t>𝐯</m:t>
                        </m:r>
                      </m:sub>
                    </m:sSub>
                  </m:oMath>
                </a14:m>
                <a:r>
                  <a:rPr kumimoji="0" lang="zh-CN" altLang="en-US" dirty="0"/>
                  <a:t>：向服务器证实该用户已被</a:t>
                </a:r>
                <a:r>
                  <a:rPr kumimoji="0" lang="en-US" altLang="zh-CN" dirty="0"/>
                  <a:t>AS</a:t>
                </a:r>
                <a:r>
                  <a:rPr kumimoji="0" lang="zh-CN" altLang="en-US" dirty="0"/>
                  <a:t>认证。</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m:rPr>
                            <m:nor/>
                          </m:rPr>
                          <a:rPr kumimoji="0" lang="en-US" altLang="zh-CN" dirty="0"/>
                          <m:t>Authenticato</m:t>
                        </m:r>
                        <m:r>
                          <m:rPr>
                            <m:sty m:val="p"/>
                          </m:rPr>
                          <a:rPr kumimoji="0" lang="en-US" altLang="zh-CN" i="0" dirty="0">
                            <a:latin typeface="Cambria Math" panose="02040503050406030204" pitchFamily="18" charset="0"/>
                          </a:rPr>
                          <m:t>r</m:t>
                        </m:r>
                      </m:e>
                      <m:sub>
                        <m:r>
                          <m:rPr>
                            <m:sty m:val="p"/>
                          </m:rPr>
                          <a:rPr kumimoji="0" lang="en-US" altLang="zh-CN" i="0">
                            <a:latin typeface="Cambria Math" panose="02040503050406030204" pitchFamily="18" charset="0"/>
                            <a:ea typeface="Cambria Math" panose="02040503050406030204" pitchFamily="18" charset="0"/>
                          </a:rPr>
                          <m:t>c</m:t>
                        </m:r>
                      </m:sub>
                    </m:sSub>
                  </m:oMath>
                </a14:m>
                <a:r>
                  <a:rPr kumimoji="0" lang="zh-CN" altLang="en-US" dirty="0"/>
                  <a:t>：由</a:t>
                </a:r>
                <a:r>
                  <a:rPr kumimoji="0" lang="en-US" altLang="zh-CN" dirty="0"/>
                  <a:t>Client C</a:t>
                </a:r>
                <a:r>
                  <a:rPr kumimoji="0" lang="zh-CN" altLang="en-US" dirty="0"/>
                  <a:t>生成用于验证时效性，且</a:t>
                </a:r>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m:rPr>
                            <m:nor/>
                          </m:rPr>
                          <a:rPr kumimoji="0" lang="en-US" altLang="zh-CN" dirty="0"/>
                          <m:t>Authenticato</m:t>
                        </m:r>
                        <m:r>
                          <m:rPr>
                            <m:sty m:val="p"/>
                          </m:rPr>
                          <a:rPr kumimoji="0" lang="en-US" altLang="zh-CN" i="0" dirty="0">
                            <a:latin typeface="Cambria Math" panose="02040503050406030204" pitchFamily="18" charset="0"/>
                          </a:rPr>
                          <m:t>r</m:t>
                        </m:r>
                      </m:e>
                      <m:sub>
                        <m:r>
                          <m:rPr>
                            <m:sty m:val="p"/>
                          </m:rPr>
                          <a:rPr kumimoji="0" lang="en-US" altLang="zh-CN" i="0">
                            <a:latin typeface="Cambria Math" panose="02040503050406030204" pitchFamily="18" charset="0"/>
                            <a:ea typeface="Cambria Math" panose="02040503050406030204" pitchFamily="18" charset="0"/>
                          </a:rPr>
                          <m:t>c</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r>
                              <a:rPr kumimoji="0" lang="en-US" altLang="zh-CN" i="0">
                                <a:latin typeface="Cambria Math" panose="02040503050406030204" pitchFamily="18" charset="0"/>
                                <a:ea typeface="Cambria Math" panose="02040503050406030204" pitchFamily="18" charset="0"/>
                              </a:rPr>
                              <m:t>, </m:t>
                            </m:r>
                            <m:r>
                              <m:rPr>
                                <m:sty m:val="p"/>
                              </m:rPr>
                              <a:rPr kumimoji="0" lang="en-US" altLang="zh-CN" i="0">
                                <a:latin typeface="Cambria Math" panose="02040503050406030204" pitchFamily="18" charset="0"/>
                                <a:ea typeface="Cambria Math" panose="02040503050406030204" pitchFamily="18" charset="0"/>
                              </a:rPr>
                              <m:t>v</m:t>
                            </m:r>
                          </m:sub>
                        </m:sSub>
                      </m:sub>
                    </m:sSub>
                    <m:r>
                      <a:rPr kumimoji="0" lang="en-US" altLang="zh-CN" b="1" i="0" smtClean="0">
                        <a:latin typeface="Cambria Math" panose="02040503050406030204" pitchFamily="18" charset="0"/>
                        <a:ea typeface="Cambria Math" panose="02040503050406030204" pitchFamily="18" charset="0"/>
                      </a:rPr>
                      <m:t>[</m:t>
                    </m:r>
                    <m:sSub>
                      <m:sSubPr>
                        <m:ctrlPr>
                          <a:rPr kumimoji="0" lang="en-US" altLang="zh-CN" b="1"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𝐈𝐃</m:t>
                        </m:r>
                      </m:e>
                      <m:sub>
                        <m:r>
                          <a:rPr kumimoji="0" lang="en-US" altLang="zh-CN" b="1" i="0" smtClean="0">
                            <a:latin typeface="Cambria Math" panose="02040503050406030204" pitchFamily="18" charset="0"/>
                            <a:ea typeface="Cambria Math" panose="02040503050406030204" pitchFamily="18" charset="0"/>
                          </a:rPr>
                          <m:t>𝐂</m:t>
                        </m:r>
                      </m:sub>
                    </m:sSub>
                    <m:sSub>
                      <m:sSubPr>
                        <m:ctrlPr>
                          <a:rPr kumimoji="0" lang="en-US" altLang="zh-CN" i="1">
                            <a:latin typeface="Cambria Math" panose="02040503050406030204" pitchFamily="18" charset="0"/>
                            <a:ea typeface="Cambria Math" panose="02040503050406030204" pitchFamily="18" charset="0"/>
                          </a:rPr>
                        </m:ctrlPr>
                      </m:sSubPr>
                      <m:e>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𝐀</m:t>
                        </m:r>
                        <m:r>
                          <m:rPr>
                            <m:sty m:val="p"/>
                          </m:rPr>
                          <a:rPr kumimoji="0" lang="en-US" altLang="zh-CN" i="0">
                            <a:latin typeface="Cambria Math" panose="02040503050406030204" pitchFamily="18" charset="0"/>
                            <a:ea typeface="Cambria Math" panose="02040503050406030204" pitchFamily="18" charset="0"/>
                          </a:rPr>
                          <m:t>D</m:t>
                        </m:r>
                      </m:e>
                      <m:sub>
                        <m:r>
                          <m:rPr>
                            <m:sty m:val="p"/>
                          </m:rPr>
                          <a:rPr kumimoji="0" lang="en-US" altLang="zh-CN" i="0">
                            <a:latin typeface="Cambria Math" panose="02040503050406030204" pitchFamily="18" charset="0"/>
                            <a:ea typeface="Cambria Math" panose="02040503050406030204" pitchFamily="18" charset="0"/>
                          </a:rPr>
                          <m:t>C</m:t>
                        </m:r>
                      </m:sub>
                    </m:sSub>
                    <m:sSub>
                      <m:sSubPr>
                        <m:ctrlPr>
                          <a:rPr kumimoji="0" lang="en-US" altLang="zh-CN" i="1">
                            <a:latin typeface="Cambria Math" panose="02040503050406030204" pitchFamily="18" charset="0"/>
                            <a:ea typeface="Cambria Math" panose="02040503050406030204" pitchFamily="18" charset="0"/>
                          </a:rPr>
                        </m:ctrlPr>
                      </m:sSubPr>
                      <m:e>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𝟓</m:t>
                        </m:r>
                      </m:sub>
                    </m:sSub>
                    <m:r>
                      <a:rPr kumimoji="0" lang="en-US" altLang="zh-CN" b="1" i="0" smtClean="0">
                        <a:latin typeface="Cambria Math" panose="02040503050406030204" pitchFamily="18" charset="0"/>
                        <a:ea typeface="Cambria Math" panose="02040503050406030204" pitchFamily="18" charset="0"/>
                      </a:rPr>
                      <m:t>]</m:t>
                    </m:r>
                  </m:oMath>
                </a14:m>
                <a:r>
                  <a:rPr kumimoji="0" lang="zh-CN" altLang="en-US" dirty="0"/>
                  <a:t>，</a:t>
                </a:r>
                <a14:m>
                  <m:oMath xmlns:m="http://schemas.openxmlformats.org/officeDocument/2006/math">
                    <m:r>
                      <a:rPr kumimoji="0" lang="zh-CN" altLang="en-US" i="0" dirty="0">
                        <a:latin typeface="Cambria Math" panose="02040503050406030204" pitchFamily="18" charset="0"/>
                        <a:ea typeface="Cambria Math" panose="02040503050406030204" pitchFamily="18" charset="0"/>
                      </a:rPr>
                      <m:t>其中</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r>
                              <a:rPr kumimoji="0" lang="en-US" altLang="zh-CN" i="0">
                                <a:latin typeface="Cambria Math" panose="02040503050406030204" pitchFamily="18" charset="0"/>
                                <a:ea typeface="Cambria Math" panose="02040503050406030204" pitchFamily="18" charset="0"/>
                              </a:rPr>
                              <m:t>, </m:t>
                            </m:r>
                            <m:r>
                              <m:rPr>
                                <m:sty m:val="p"/>
                              </m:rPr>
                              <a:rPr kumimoji="0" lang="en-US" altLang="zh-CN" i="0">
                                <a:latin typeface="Cambria Math" panose="02040503050406030204" pitchFamily="18" charset="0"/>
                                <a:ea typeface="Cambria Math" panose="02040503050406030204" pitchFamily="18" charset="0"/>
                              </a:rPr>
                              <m:t>v</m:t>
                            </m:r>
                          </m:sub>
                        </m:sSub>
                      </m:sub>
                    </m:sSub>
                  </m:oMath>
                </a14:m>
                <a:r>
                  <a:rPr kumimoji="0" lang="en-US" altLang="zh-CN" dirty="0"/>
                  <a:t>[ ]</a:t>
                </a:r>
                <a:r>
                  <a:rPr kumimoji="0" lang="zh-CN" altLang="en-US" dirty="0"/>
                  <a:t>用</a:t>
                </a:r>
                <a:r>
                  <a:rPr kumimoji="0" lang="en-US" altLang="zh-CN" dirty="0"/>
                  <a:t>Client C</a:t>
                </a:r>
                <a:r>
                  <a:rPr kumimoji="0" lang="zh-CN" altLang="en-US" dirty="0"/>
                  <a:t>和</a:t>
                </a:r>
                <a:r>
                  <a:rPr kumimoji="0" lang="en-US" altLang="zh-CN" dirty="0"/>
                  <a:t>Server V</a:t>
                </a:r>
                <a:r>
                  <a:rPr kumimoji="0" lang="zh-CN" altLang="en-US" dirty="0"/>
                  <a:t>的共享秘钥加密，以验证身份和保护本信息。</a:t>
                </a:r>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199050" y="1052736"/>
                <a:ext cx="8117366" cy="3960440"/>
              </a:xfrm>
              <a:blipFill rotWithShape="0">
                <a:blip r:embed="rId2"/>
                <a:stretch>
                  <a:fillRect l="-1052" t="-1849" b="-924"/>
                </a:stretch>
              </a:blipFill>
            </p:spPr>
            <p:txBody>
              <a:bodyPr/>
              <a:lstStyle/>
              <a:p>
                <a:r>
                  <a:rPr lang="en-US">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945" y="4509120"/>
            <a:ext cx="3863478" cy="224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11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 calcmode="lin" valueType="num">
                                      <p:cBhvr additive="base">
                                        <p:cTn id="7"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8">
                                            <p:txEl>
                                              <p:pRg st="4" end="4"/>
                                            </p:txEl>
                                          </p:spTgt>
                                        </p:tgtEl>
                                        <p:attrNameLst>
                                          <p:attrName>style.visibility</p:attrName>
                                        </p:attrNameLst>
                                      </p:cBhvr>
                                      <p:to>
                                        <p:strVal val="visible"/>
                                      </p:to>
                                    </p:set>
                                    <p:anim calcmode="lin" valueType="num">
                                      <p:cBhvr additive="base">
                                        <p:cTn id="12"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8">
                                            <p:txEl>
                                              <p:pRg st="5" end="5"/>
                                            </p:txEl>
                                          </p:spTgt>
                                        </p:tgtEl>
                                        <p:attrNameLst>
                                          <p:attrName>style.visibility</p:attrName>
                                        </p:attrNameLst>
                                      </p:cBhvr>
                                      <p:to>
                                        <p:strVal val="visible"/>
                                      </p:to>
                                    </p:set>
                                    <p:anim calcmode="lin" valueType="num">
                                      <p:cBhvr additive="base">
                                        <p:cTn id="17" dur="500" fill="hold"/>
                                        <p:tgtEl>
                                          <p:spTgt spid="1638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8">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a:xfrm>
            <a:off x="199050" y="80169"/>
            <a:ext cx="8837445" cy="828552"/>
          </a:xfrm>
        </p:spPr>
        <p:txBody>
          <a:bodyPr/>
          <a:lstStyle/>
          <a:p>
            <a:r>
              <a:rPr kumimoji="0" lang="zh-CN" altLang="en-US" dirty="0"/>
              <a:t>协议内容</a:t>
            </a:r>
          </a:p>
        </p:txBody>
      </p:sp>
      <mc:AlternateContent xmlns:mc="http://schemas.openxmlformats.org/markup-compatibility/2006" xmlns:a14="http://schemas.microsoft.com/office/drawing/2010/main">
        <mc:Choice Requires="a14">
          <p:sp>
            <p:nvSpPr>
              <p:cNvPr id="16388" name="内容占位符 2"/>
              <p:cNvSpPr>
                <a:spLocks noGrp="1"/>
              </p:cNvSpPr>
              <p:nvPr>
                <p:ph idx="1"/>
              </p:nvPr>
            </p:nvSpPr>
            <p:spPr>
              <a:xfrm>
                <a:off x="199050" y="1052736"/>
                <a:ext cx="8693430" cy="2448272"/>
              </a:xfrm>
            </p:spPr>
            <p:txBody>
              <a:bodyPr/>
              <a:lstStyle/>
              <a:p>
                <a:r>
                  <a:rPr kumimoji="0" lang="zh-CN" altLang="en-US" sz="2400" dirty="0"/>
                  <a:t>第三阶段</a:t>
                </a:r>
                <a:r>
                  <a:rPr kumimoji="0" lang="en-US" altLang="zh-CN" sz="2400" dirty="0"/>
                  <a:t>  </a:t>
                </a:r>
                <a:r>
                  <a:rPr kumimoji="0" lang="zh-CN" altLang="en-US" sz="2400" dirty="0">
                    <a:solidFill>
                      <a:srgbClr val="FF0000"/>
                    </a:solidFill>
                  </a:rPr>
                  <a:t>客户与服务器身份验证交换</a:t>
                </a:r>
                <a:r>
                  <a:rPr kumimoji="0" lang="zh-CN" altLang="en-US" sz="2400" dirty="0"/>
                  <a:t>：获得服务。</a:t>
                </a:r>
                <a:endParaRPr kumimoji="0" lang="en-US" altLang="zh-CN" sz="2400" dirty="0"/>
              </a:p>
              <a:p>
                <a:pPr marL="914400" lvl="1" indent="-457200">
                  <a:buFont typeface="+mj-lt"/>
                  <a:buAutoNum type="arabicPeriod" startAt="5"/>
                </a:pPr>
                <a14:m>
                  <m:oMath xmlns:m="http://schemas.openxmlformats.org/officeDocument/2006/math">
                    <m:r>
                      <a:rPr kumimoji="0" lang="en-US" altLang="zh-CN" b="1" i="0" smtClean="0">
                        <a:latin typeface="Cambria Math" panose="02040503050406030204" pitchFamily="18" charset="0"/>
                      </a:rPr>
                      <m:t>𝐂</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𝐕</m:t>
                    </m:r>
                    <m:r>
                      <a:rPr kumimoji="0" lang="zh-CN" altLang="en-US"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𝐓𝐢𝐜𝐤𝐞𝐭</m:t>
                        </m:r>
                      </m:e>
                      <m:sub>
                        <m:r>
                          <a:rPr kumimoji="0" lang="en-US" altLang="zh-CN" b="1" i="0" smtClean="0">
                            <a:latin typeface="Cambria Math" panose="02040503050406030204" pitchFamily="18" charset="0"/>
                            <a:ea typeface="Cambria Math" panose="02040503050406030204" pitchFamily="18" charset="0"/>
                          </a:rPr>
                          <m:t>𝐯</m:t>
                        </m:r>
                      </m:sub>
                    </m:sSub>
                    <m:r>
                      <a:rPr kumimoji="0" lang="en-US" altLang="zh-CN" i="0" smtClean="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m:rPr>
                            <m:nor/>
                          </m:rPr>
                          <a:rPr kumimoji="0" lang="en-US" altLang="zh-CN" dirty="0"/>
                          <m:t>Authenticato</m:t>
                        </m:r>
                        <m:r>
                          <a:rPr kumimoji="0" lang="en-US" altLang="zh-CN" b="1" i="0" dirty="0" smtClean="0">
                            <a:latin typeface="Cambria Math" panose="02040503050406030204" pitchFamily="18" charset="0"/>
                          </a:rPr>
                          <m:t>𝐫</m:t>
                        </m:r>
                      </m:e>
                      <m:sub>
                        <m:r>
                          <a:rPr kumimoji="0" lang="en-US" altLang="zh-CN" b="1" i="0" smtClean="0">
                            <a:latin typeface="Cambria Math" panose="02040503050406030204" pitchFamily="18" charset="0"/>
                            <a:ea typeface="Cambria Math" panose="02040503050406030204" pitchFamily="18" charset="0"/>
                          </a:rPr>
                          <m:t>𝐜</m:t>
                        </m:r>
                      </m:sub>
                    </m:sSub>
                  </m:oMath>
                </a14:m>
                <a:endParaRPr kumimoji="0" lang="en-US" altLang="zh-CN" dirty="0"/>
              </a:p>
              <a:p>
                <a:pPr marL="914400" lvl="1" indent="-457200">
                  <a:buFont typeface="+mj-lt"/>
                  <a:buAutoNum type="arabicPeriod" startAt="5"/>
                </a:pPr>
                <a14:m>
                  <m:oMath xmlns:m="http://schemas.openxmlformats.org/officeDocument/2006/math">
                    <m:r>
                      <a:rPr kumimoji="0" lang="en-US" altLang="zh-CN" b="1" i="0" smtClean="0">
                        <a:latin typeface="Cambria Math" panose="02040503050406030204" pitchFamily="18" charset="0"/>
                      </a:rPr>
                      <m:t>𝐕</m:t>
                    </m:r>
                    <m:r>
                      <a:rPr kumimoji="0" lang="en-US" altLang="zh-CN" i="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𝐂</m:t>
                    </m:r>
                    <m:r>
                      <a:rPr kumimoji="0" lang="zh-CN" altLang="en-US" i="0">
                        <a:latin typeface="Cambria Math" panose="02040503050406030204" pitchFamily="18" charset="0"/>
                        <a:ea typeface="Cambria Math" panose="02040503050406030204" pitchFamily="18" charset="0"/>
                      </a:rPr>
                      <m:t>：</m:t>
                    </m:r>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E</m:t>
                        </m:r>
                      </m:e>
                      <m:sub>
                        <m:sSub>
                          <m:sSubPr>
                            <m:ctrlPr>
                              <a:rPr kumimoji="0" lang="en-US" altLang="zh-CN" i="1">
                                <a:latin typeface="Cambria Math" panose="02040503050406030204" pitchFamily="18" charset="0"/>
                                <a:ea typeface="Cambria Math" panose="02040503050406030204" pitchFamily="18" charset="0"/>
                              </a:rPr>
                            </m:ctrlPr>
                          </m:sSubPr>
                          <m:e>
                            <m:r>
                              <m:rPr>
                                <m:sty m:val="p"/>
                              </m:rPr>
                              <a:rPr kumimoji="0" lang="en-US" altLang="zh-CN" i="0">
                                <a:latin typeface="Cambria Math" panose="02040503050406030204" pitchFamily="18" charset="0"/>
                                <a:ea typeface="Cambria Math" panose="02040503050406030204" pitchFamily="18" charset="0"/>
                              </a:rPr>
                              <m:t>K</m:t>
                            </m:r>
                          </m:e>
                          <m:sub>
                            <m:r>
                              <m:rPr>
                                <m:sty m:val="p"/>
                              </m:rPr>
                              <a:rPr kumimoji="0" lang="en-US" altLang="zh-CN" i="0">
                                <a:latin typeface="Cambria Math" panose="02040503050406030204" pitchFamily="18" charset="0"/>
                                <a:ea typeface="Cambria Math" panose="02040503050406030204" pitchFamily="18" charset="0"/>
                              </a:rPr>
                              <m:t>c</m:t>
                            </m:r>
                            <m:r>
                              <a:rPr kumimoji="0" lang="en-US" altLang="zh-CN" i="0">
                                <a:latin typeface="Cambria Math" panose="02040503050406030204" pitchFamily="18" charset="0"/>
                                <a:ea typeface="Cambria Math" panose="02040503050406030204" pitchFamily="18" charset="0"/>
                              </a:rPr>
                              <m:t>, </m:t>
                            </m:r>
                            <m:r>
                              <m:rPr>
                                <m:sty m:val="p"/>
                              </m:rPr>
                              <a:rPr kumimoji="0" lang="en-US" altLang="zh-CN" i="0">
                                <a:latin typeface="Cambria Math" panose="02040503050406030204" pitchFamily="18" charset="0"/>
                                <a:ea typeface="Cambria Math" panose="02040503050406030204" pitchFamily="18" charset="0"/>
                              </a:rPr>
                              <m:t>v</m:t>
                            </m:r>
                          </m:sub>
                        </m:sSub>
                      </m:sub>
                    </m:sSub>
                    <m:r>
                      <a:rPr kumimoji="0" lang="en-US" altLang="zh-CN" i="0">
                        <a:latin typeface="Cambria Math" panose="02040503050406030204" pitchFamily="18" charset="0"/>
                        <a:ea typeface="Cambria Math" panose="02040503050406030204" pitchFamily="18" charset="0"/>
                      </a:rPr>
                      <m:t>[</m:t>
                    </m:r>
                    <m:sSub>
                      <m:sSubPr>
                        <m:ctrlPr>
                          <a:rPr kumimoji="0" lang="en-US" altLang="zh-CN" i="1" smtClean="0">
                            <a:latin typeface="Cambria Math" panose="02040503050406030204" pitchFamily="18" charset="0"/>
                            <a:ea typeface="Cambria Math" panose="02040503050406030204" pitchFamily="18" charset="0"/>
                          </a:rPr>
                        </m:ctrlPr>
                      </m:sSubPr>
                      <m:e>
                        <m:r>
                          <a:rPr kumimoji="0" lang="en-US" altLang="zh-CN" b="1" i="0" smtClean="0">
                            <a:latin typeface="Cambria Math" panose="02040503050406030204" pitchFamily="18" charset="0"/>
                            <a:ea typeface="Cambria Math" panose="02040503050406030204" pitchFamily="18" charset="0"/>
                          </a:rPr>
                          <m:t>𝐓𝐒</m:t>
                        </m:r>
                      </m:e>
                      <m:sub>
                        <m:r>
                          <a:rPr kumimoji="0" lang="en-US" altLang="zh-CN" b="1" i="0" smtClean="0">
                            <a:latin typeface="Cambria Math" panose="02040503050406030204" pitchFamily="18" charset="0"/>
                            <a:ea typeface="Cambria Math" panose="02040503050406030204" pitchFamily="18" charset="0"/>
                          </a:rPr>
                          <m:t>𝟓</m:t>
                        </m:r>
                      </m:sub>
                    </m:sSub>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𝟏</m:t>
                    </m:r>
                    <m:r>
                      <a:rPr kumimoji="0" lang="en-US" altLang="zh-CN" i="0">
                        <a:latin typeface="Cambria Math" panose="02040503050406030204" pitchFamily="18" charset="0"/>
                        <a:ea typeface="Cambria Math" panose="02040503050406030204" pitchFamily="18" charset="0"/>
                      </a:rPr>
                      <m:t>]</m:t>
                    </m:r>
                  </m:oMath>
                </a14:m>
                <a:r>
                  <a:rPr kumimoji="0" lang="en-US" altLang="zh-CN" dirty="0"/>
                  <a:t> ( for mutual authentication)</a:t>
                </a:r>
              </a:p>
              <a:p>
                <a:pPr lvl="1">
                  <a:buFont typeface="Wingdings" panose="05000000000000000000" pitchFamily="2" charset="2"/>
                  <a:buChar char="Ø"/>
                </a:pPr>
                <a:r>
                  <a:rPr kumimoji="0" lang="zh-CN" altLang="en-US" dirty="0">
                    <a:solidFill>
                      <a:srgbClr val="0000FF"/>
                    </a:solidFill>
                  </a:rPr>
                  <a:t>步骤</a:t>
                </a:r>
                <a:r>
                  <a:rPr kumimoji="0" lang="en-US" altLang="zh-CN" dirty="0">
                    <a:solidFill>
                      <a:srgbClr val="0000FF"/>
                    </a:solidFill>
                  </a:rPr>
                  <a:t>6</a:t>
                </a:r>
                <a:r>
                  <a:rPr kumimoji="0" lang="zh-CN" altLang="en-US" dirty="0">
                    <a:solidFill>
                      <a:srgbClr val="0000FF"/>
                    </a:solidFill>
                  </a:rPr>
                  <a:t>为服务器对客户机可选的身份验证。</a:t>
                </a:r>
              </a:p>
              <a:p>
                <a:pPr lvl="1"/>
                <a14:m>
                  <m:oMath xmlns:m="http://schemas.openxmlformats.org/officeDocument/2006/math">
                    <m:sSub>
                      <m:sSubPr>
                        <m:ctrlPr>
                          <a:rPr kumimoji="0" lang="en-US" altLang="zh-CN" i="1">
                            <a:latin typeface="Cambria Math" panose="02040503050406030204" pitchFamily="18" charset="0"/>
                            <a:ea typeface="Cambria Math" panose="02040503050406030204" pitchFamily="18" charset="0"/>
                          </a:rPr>
                        </m:ctrlPr>
                      </m:sSubPr>
                      <m:e>
                        <m:r>
                          <a:rPr kumimoji="0" lang="en-US" altLang="zh-CN">
                            <a:latin typeface="Cambria Math" panose="02040503050406030204" pitchFamily="18" charset="0"/>
                            <a:ea typeface="Cambria Math" panose="02040503050406030204" pitchFamily="18" charset="0"/>
                          </a:rPr>
                          <m:t>𝐓𝐒</m:t>
                        </m:r>
                      </m:e>
                      <m:sub>
                        <m:r>
                          <a:rPr kumimoji="0" lang="en-US" altLang="zh-CN">
                            <a:latin typeface="Cambria Math" panose="02040503050406030204" pitchFamily="18" charset="0"/>
                            <a:ea typeface="Cambria Math" panose="02040503050406030204" pitchFamily="18" charset="0"/>
                          </a:rPr>
                          <m:t>𝟓</m:t>
                        </m:r>
                      </m:sub>
                    </m:sSub>
                    <m:r>
                      <a:rPr kumimoji="0" lang="en-US" altLang="zh-CN">
                        <a:latin typeface="Cambria Math" panose="02040503050406030204" pitchFamily="18" charset="0"/>
                        <a:ea typeface="Cambria Math" panose="02040503050406030204" pitchFamily="18" charset="0"/>
                      </a:rPr>
                      <m:t>+</m:t>
                    </m:r>
                    <m:r>
                      <a:rPr kumimoji="0" lang="en-US" altLang="zh-CN">
                        <a:latin typeface="Cambria Math" panose="02040503050406030204" pitchFamily="18" charset="0"/>
                        <a:ea typeface="Cambria Math" panose="02040503050406030204" pitchFamily="18" charset="0"/>
                      </a:rPr>
                      <m:t>𝟏</m:t>
                    </m:r>
                  </m:oMath>
                </a14:m>
                <a:r>
                  <a:rPr kumimoji="0" lang="zh-CN" altLang="en-US" dirty="0"/>
                  <a:t>：向</a:t>
                </a:r>
                <a:r>
                  <a:rPr kumimoji="0" lang="en-US" altLang="zh-CN" dirty="0"/>
                  <a:t>Client C</a:t>
                </a:r>
                <a:r>
                  <a:rPr kumimoji="0" lang="zh-CN" altLang="en-US" dirty="0"/>
                  <a:t>证明这不是重放攻击的应答。</a:t>
                </a:r>
              </a:p>
            </p:txBody>
          </p:sp>
        </mc:Choice>
        <mc:Fallback xmlns="">
          <p:sp>
            <p:nvSpPr>
              <p:cNvPr id="16388" name="内容占位符 2"/>
              <p:cNvSpPr>
                <a:spLocks noGrp="1" noRot="1" noChangeAspect="1" noMove="1" noResize="1" noEditPoints="1" noAdjustHandles="1" noChangeArrowheads="1" noChangeShapeType="1" noTextEdit="1"/>
              </p:cNvSpPr>
              <p:nvPr>
                <p:ph idx="1"/>
              </p:nvPr>
            </p:nvSpPr>
            <p:spPr>
              <a:xfrm>
                <a:off x="199050" y="1052736"/>
                <a:ext cx="8693430" cy="2448272"/>
              </a:xfrm>
              <a:blipFill rotWithShape="0">
                <a:blip r:embed="rId2"/>
                <a:stretch>
                  <a:fillRect l="-982" t="-2993"/>
                </a:stretch>
              </a:blipFill>
            </p:spPr>
            <p:txBody>
              <a:bodyPr/>
              <a:lstStyle/>
              <a:p>
                <a:r>
                  <a:rPr lang="en-US">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570407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3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 calcmode="lin" valueType="num">
                                      <p:cBhvr additive="base">
                                        <p:cTn id="7"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8">
                                            <p:txEl>
                                              <p:pRg st="4" end="4"/>
                                            </p:txEl>
                                          </p:spTgt>
                                        </p:tgtEl>
                                        <p:attrNameLst>
                                          <p:attrName>style.visibility</p:attrName>
                                        </p:attrNameLst>
                                      </p:cBhvr>
                                      <p:to>
                                        <p:strVal val="visible"/>
                                      </p:to>
                                    </p:set>
                                    <p:anim calcmode="lin" valueType="num">
                                      <p:cBhvr additive="base">
                                        <p:cTn id="11"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72008"/>
            <a:ext cx="8785225" cy="83671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388" y="1052736"/>
            <a:ext cx="8785225" cy="5472608"/>
          </a:xfrm>
        </p:spPr>
        <p:txBody>
          <a:bodyPr/>
          <a:lstStyle/>
          <a:p>
            <a:r>
              <a:rPr kumimoji="0" lang="en-US" altLang="zh-CN" dirty="0">
                <a:solidFill>
                  <a:srgbClr val="C00000"/>
                </a:solidFill>
              </a:rPr>
              <a:t>4.1 </a:t>
            </a:r>
            <a:r>
              <a:rPr kumimoji="0" lang="en-US" altLang="zh-CN" dirty="0" err="1">
                <a:solidFill>
                  <a:srgbClr val="C00000"/>
                </a:solidFill>
              </a:rPr>
              <a:t>概述</a:t>
            </a:r>
            <a:r>
              <a:rPr kumimoji="0" lang="en-US" altLang="zh-CN" dirty="0">
                <a:solidFill>
                  <a:srgbClr val="C00000"/>
                </a:solidFill>
              </a:rPr>
              <a:t>	</a:t>
            </a:r>
            <a:endParaRPr kumimoji="0" lang="zh-CN" altLang="zh-CN" dirty="0">
              <a:solidFill>
                <a:srgbClr val="C00000"/>
              </a:solidFill>
            </a:endParaRPr>
          </a:p>
          <a:p>
            <a:r>
              <a:rPr kumimoji="0" lang="en-US" altLang="zh-CN" dirty="0"/>
              <a:t>4.2 </a:t>
            </a:r>
            <a:r>
              <a:rPr kumimoji="0" lang="en-US" altLang="zh-CN" dirty="0" err="1"/>
              <a:t>认证协议</a:t>
            </a:r>
            <a:endParaRPr kumimoji="0" lang="zh-CN" altLang="zh-CN" dirty="0"/>
          </a:p>
          <a:p>
            <a:pPr lvl="1"/>
            <a:r>
              <a:rPr kumimoji="0" lang="en-US" altLang="zh-CN" sz="2800" dirty="0"/>
              <a:t>4.2.1 </a:t>
            </a:r>
            <a:r>
              <a:rPr kumimoji="0" lang="en-US" altLang="zh-CN" sz="2800" dirty="0" err="1"/>
              <a:t>基于对称密钥的认证协议</a:t>
            </a:r>
            <a:endParaRPr kumimoji="0" lang="zh-CN" altLang="zh-CN" sz="2800" dirty="0"/>
          </a:p>
          <a:p>
            <a:pPr lvl="1"/>
            <a:r>
              <a:rPr kumimoji="0" lang="en-US" altLang="zh-CN" sz="2800" dirty="0"/>
              <a:t>4.2.2 </a:t>
            </a:r>
            <a:r>
              <a:rPr kumimoji="0" lang="en-US" altLang="zh-CN" sz="2800" dirty="0" err="1"/>
              <a:t>基于公开密钥的认证协议</a:t>
            </a:r>
            <a:endParaRPr kumimoji="0" lang="zh-CN" altLang="zh-CN" sz="2800" dirty="0"/>
          </a:p>
          <a:p>
            <a:r>
              <a:rPr kumimoji="0" lang="en-US" altLang="zh-CN" dirty="0"/>
              <a:t>4.3 </a:t>
            </a:r>
            <a:r>
              <a:rPr kumimoji="0" lang="en-US" altLang="zh-CN" dirty="0" err="1"/>
              <a:t>公钥基础设施PKI</a:t>
            </a:r>
            <a:r>
              <a:rPr kumimoji="0" lang="en-US" altLang="zh-CN" dirty="0"/>
              <a:t>	</a:t>
            </a:r>
            <a:endParaRPr kumimoji="0" lang="zh-CN" altLang="zh-CN" dirty="0"/>
          </a:p>
          <a:p>
            <a:pPr lvl="1"/>
            <a:r>
              <a:rPr kumimoji="0" lang="en-US" altLang="zh-CN" sz="2800" dirty="0"/>
              <a:t>4.3.1 </a:t>
            </a:r>
            <a:r>
              <a:rPr kumimoji="0" lang="en-US" altLang="zh-CN" sz="2800" dirty="0" err="1"/>
              <a:t>PKI体系结构</a:t>
            </a:r>
            <a:r>
              <a:rPr kumimoji="0" lang="en-US" altLang="zh-CN" sz="2800" dirty="0"/>
              <a:t>	</a:t>
            </a:r>
            <a:endParaRPr kumimoji="0" lang="zh-CN" altLang="zh-CN" sz="2800" dirty="0"/>
          </a:p>
          <a:p>
            <a:pPr lvl="1"/>
            <a:r>
              <a:rPr kumimoji="0" lang="en-US" altLang="zh-CN" sz="2800" dirty="0"/>
              <a:t>4.3.2 基于X.509的PKI系统</a:t>
            </a:r>
            <a:endParaRPr kumimoji="0" lang="zh-CN" altLang="zh-CN" sz="2800" dirty="0"/>
          </a:p>
          <a:p>
            <a:pPr>
              <a:buFont typeface="Arial" panose="020B0604020202020204" pitchFamily="34" charset="0"/>
              <a:buNone/>
            </a:pPr>
            <a:endParaRPr kumimoji="0"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44389" y="55388"/>
            <a:ext cx="803275" cy="6757988"/>
          </a:xfrm>
        </p:spPr>
        <p:txBody>
          <a:bodyPr vert="eaVert"/>
          <a:lstStyle/>
          <a:p>
            <a:r>
              <a:rPr kumimoji="0" lang="en-US" altLang="zh-CN" dirty="0"/>
              <a:t>Windows</a:t>
            </a:r>
            <a:r>
              <a:rPr kumimoji="0" lang="zh-CN" altLang="en-US" dirty="0"/>
              <a:t>用户登录认证过程</a:t>
            </a:r>
          </a:p>
        </p:txBody>
      </p:sp>
      <p:pic>
        <p:nvPicPr>
          <p:cNvPr id="174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647" y="100013"/>
            <a:ext cx="4619625" cy="665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61155" y="4479503"/>
            <a:ext cx="2031325" cy="461665"/>
          </a:xfrm>
          <a:prstGeom prst="rect">
            <a:avLst/>
          </a:prstGeom>
          <a:noFill/>
        </p:spPr>
        <p:txBody>
          <a:bodyPr wrap="none" rtlCol="0">
            <a:spAutoFit/>
          </a:bodyPr>
          <a:lstStyle/>
          <a:p>
            <a:r>
              <a:rPr lang="zh-CN" altLang="en-US" sz="2400" b="1" dirty="0"/>
              <a:t>（也称加密）</a:t>
            </a:r>
            <a:endParaRPr 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388" y="72008"/>
            <a:ext cx="8785225" cy="836712"/>
          </a:xfrm>
        </p:spPr>
        <p:txBody>
          <a:bodyPr/>
          <a:lstStyle/>
          <a:p>
            <a:r>
              <a:rPr kumimoji="0" lang="zh-CN" altLang="en-US" dirty="0"/>
              <a:t>基于公开密钥的认证协议</a:t>
            </a:r>
          </a:p>
        </p:txBody>
      </p:sp>
      <p:sp>
        <p:nvSpPr>
          <p:cNvPr id="18435" name="内容占位符 2"/>
          <p:cNvSpPr>
            <a:spLocks noGrp="1"/>
          </p:cNvSpPr>
          <p:nvPr>
            <p:ph idx="1"/>
          </p:nvPr>
        </p:nvSpPr>
        <p:spPr>
          <a:xfrm>
            <a:off x="179263" y="1052512"/>
            <a:ext cx="8785225" cy="5544839"/>
          </a:xfrm>
        </p:spPr>
        <p:txBody>
          <a:bodyPr/>
          <a:lstStyle/>
          <a:p>
            <a:r>
              <a:rPr kumimoji="0" lang="zh-CN" altLang="en-US" sz="2400" dirty="0"/>
              <a:t>基于公开密钥体制下的认证协议通常有两种认证方式：</a:t>
            </a:r>
            <a:endParaRPr kumimoji="0" lang="en-US" altLang="zh-CN" sz="2400" dirty="0"/>
          </a:p>
          <a:p>
            <a:pPr lvl="1"/>
            <a:endParaRPr kumimoji="0" lang="en-US" altLang="zh-CN" dirty="0"/>
          </a:p>
          <a:p>
            <a:pPr lvl="1"/>
            <a:r>
              <a:rPr kumimoji="0" lang="zh-CN" altLang="en-US" dirty="0"/>
              <a:t>方式一：实体</a:t>
            </a:r>
            <a:r>
              <a:rPr kumimoji="0" lang="en-US" altLang="zh-CN" dirty="0"/>
              <a:t>A</a:t>
            </a:r>
            <a:r>
              <a:rPr kumimoji="0" lang="zh-CN" altLang="en-US" dirty="0"/>
              <a:t>需要认证实体</a:t>
            </a:r>
            <a:r>
              <a:rPr kumimoji="0" lang="en-US" altLang="zh-CN" dirty="0"/>
              <a:t>B</a:t>
            </a:r>
            <a:r>
              <a:rPr kumimoji="0" lang="zh-CN" altLang="en-US" dirty="0"/>
              <a:t>，</a:t>
            </a:r>
            <a:r>
              <a:rPr kumimoji="0" lang="en-US" altLang="zh-CN" dirty="0"/>
              <a:t>A</a:t>
            </a:r>
            <a:r>
              <a:rPr kumimoji="0" lang="zh-CN" altLang="en-US" dirty="0"/>
              <a:t>发送一个明文挑战消息（也称挑战因子，通常是随机数）给</a:t>
            </a:r>
            <a:r>
              <a:rPr kumimoji="0" lang="en-US" altLang="zh-CN" dirty="0"/>
              <a:t>B</a:t>
            </a:r>
            <a:r>
              <a:rPr kumimoji="0" lang="zh-CN" altLang="en-US" dirty="0"/>
              <a:t>，</a:t>
            </a:r>
            <a:r>
              <a:rPr kumimoji="0" lang="en-US" altLang="zh-CN" dirty="0"/>
              <a:t>B</a:t>
            </a:r>
            <a:r>
              <a:rPr kumimoji="0" lang="zh-CN" altLang="en-US" dirty="0"/>
              <a:t>接收到挑战后，</a:t>
            </a:r>
            <a:r>
              <a:rPr kumimoji="0" lang="zh-CN" altLang="en-US" dirty="0">
                <a:solidFill>
                  <a:srgbClr val="FF0000"/>
                </a:solidFill>
              </a:rPr>
              <a:t>用自己的私钥对挑战明文消息加密，称为签名</a:t>
            </a:r>
            <a:r>
              <a:rPr kumimoji="0" lang="zh-CN" altLang="en-US" dirty="0"/>
              <a:t>；</a:t>
            </a:r>
            <a:r>
              <a:rPr kumimoji="0" lang="en-US" altLang="zh-CN" dirty="0"/>
              <a:t>B</a:t>
            </a:r>
            <a:r>
              <a:rPr kumimoji="0" lang="zh-CN" altLang="en-US" dirty="0"/>
              <a:t>将签名信息发送给</a:t>
            </a:r>
            <a:r>
              <a:rPr kumimoji="0" lang="en-US" altLang="zh-CN" dirty="0"/>
              <a:t>A</a:t>
            </a:r>
            <a:r>
              <a:rPr kumimoji="0" lang="zh-CN" altLang="en-US" dirty="0"/>
              <a:t>，</a:t>
            </a:r>
            <a:r>
              <a:rPr kumimoji="0" lang="en-US" altLang="zh-CN" dirty="0">
                <a:solidFill>
                  <a:srgbClr val="FF0000"/>
                </a:solidFill>
              </a:rPr>
              <a:t>A</a:t>
            </a:r>
            <a:r>
              <a:rPr kumimoji="0" lang="zh-CN" altLang="en-US" dirty="0">
                <a:solidFill>
                  <a:srgbClr val="FF0000"/>
                </a:solidFill>
              </a:rPr>
              <a:t>使用</a:t>
            </a:r>
            <a:r>
              <a:rPr kumimoji="0" lang="en-US" altLang="zh-CN" dirty="0">
                <a:solidFill>
                  <a:srgbClr val="FF0000"/>
                </a:solidFill>
              </a:rPr>
              <a:t>B</a:t>
            </a:r>
            <a:r>
              <a:rPr kumimoji="0" lang="zh-CN" altLang="en-US" dirty="0">
                <a:solidFill>
                  <a:srgbClr val="FF0000"/>
                </a:solidFill>
              </a:rPr>
              <a:t>的公钥来解密签名消息，称为验证签名</a:t>
            </a:r>
            <a:r>
              <a:rPr kumimoji="0" lang="zh-CN" altLang="en-US" dirty="0"/>
              <a:t>，以此来确定</a:t>
            </a:r>
            <a:r>
              <a:rPr kumimoji="0" lang="en-US" altLang="zh-CN" dirty="0"/>
              <a:t>B</a:t>
            </a:r>
            <a:r>
              <a:rPr kumimoji="0" lang="zh-CN" altLang="en-US" dirty="0"/>
              <a:t>是否具有合法身份。</a:t>
            </a:r>
            <a:endParaRPr kumimoji="0" lang="en-US" altLang="zh-CN" dirty="0"/>
          </a:p>
          <a:p>
            <a:pPr lvl="1"/>
            <a:endParaRPr kumimoji="0" lang="en-US" altLang="zh-CN" dirty="0"/>
          </a:p>
          <a:p>
            <a:pPr lvl="1"/>
            <a:r>
              <a:rPr kumimoji="0" lang="zh-CN" altLang="en-US" dirty="0"/>
              <a:t>方式二：实体</a:t>
            </a:r>
            <a:r>
              <a:rPr kumimoji="0" lang="en-US" altLang="zh-CN" dirty="0"/>
              <a:t>A</a:t>
            </a:r>
            <a:r>
              <a:rPr kumimoji="0" lang="zh-CN" altLang="en-US" dirty="0"/>
              <a:t>将</a:t>
            </a:r>
            <a:r>
              <a:rPr kumimoji="0" lang="zh-CN" altLang="en-US" dirty="0">
                <a:solidFill>
                  <a:srgbClr val="FF0000"/>
                </a:solidFill>
              </a:rPr>
              <a:t>挑战因子</a:t>
            </a:r>
            <a:r>
              <a:rPr kumimoji="0" lang="zh-CN" altLang="en-US" dirty="0"/>
              <a:t>用</a:t>
            </a:r>
            <a:r>
              <a:rPr kumimoji="0" lang="zh-CN" altLang="en-US" dirty="0">
                <a:solidFill>
                  <a:srgbClr val="FF0000"/>
                </a:solidFill>
              </a:rPr>
              <a:t>实体</a:t>
            </a:r>
            <a:r>
              <a:rPr kumimoji="0" lang="en-US" altLang="zh-CN" dirty="0">
                <a:solidFill>
                  <a:srgbClr val="FF0000"/>
                </a:solidFill>
              </a:rPr>
              <a:t>B</a:t>
            </a:r>
            <a:r>
              <a:rPr kumimoji="0" lang="zh-CN" altLang="en-US" dirty="0">
                <a:solidFill>
                  <a:srgbClr val="FF0000"/>
                </a:solidFill>
              </a:rPr>
              <a:t>的公钥加密</a:t>
            </a:r>
            <a:r>
              <a:rPr kumimoji="0" lang="zh-CN" altLang="en-US" dirty="0"/>
              <a:t>后发送给</a:t>
            </a:r>
            <a:r>
              <a:rPr kumimoji="0" lang="en-US" altLang="zh-CN" dirty="0"/>
              <a:t>B</a:t>
            </a:r>
            <a:r>
              <a:rPr kumimoji="0" lang="zh-CN" altLang="en-US" dirty="0"/>
              <a:t>，</a:t>
            </a:r>
            <a:r>
              <a:rPr kumimoji="0" lang="en-US" altLang="zh-CN" dirty="0"/>
              <a:t>B</a:t>
            </a:r>
            <a:r>
              <a:rPr kumimoji="0" lang="zh-CN" altLang="en-US" dirty="0"/>
              <a:t>收到后是用自己的</a:t>
            </a:r>
            <a:r>
              <a:rPr kumimoji="0" lang="zh-CN" altLang="en-US" dirty="0">
                <a:solidFill>
                  <a:srgbClr val="FF0000"/>
                </a:solidFill>
              </a:rPr>
              <a:t>私钥解密还原出挑战因子</a:t>
            </a:r>
            <a:r>
              <a:rPr kumimoji="0" lang="zh-CN" altLang="en-US" dirty="0"/>
              <a:t>，并将</a:t>
            </a:r>
            <a:r>
              <a:rPr kumimoji="0" lang="zh-CN" altLang="en-US" dirty="0">
                <a:solidFill>
                  <a:srgbClr val="FF0000"/>
                </a:solidFill>
              </a:rPr>
              <a:t>挑战因子明文发还给</a:t>
            </a:r>
            <a:r>
              <a:rPr kumimoji="0" lang="en-US" altLang="zh-CN" dirty="0">
                <a:solidFill>
                  <a:srgbClr val="FF0000"/>
                </a:solidFill>
              </a:rPr>
              <a:t>A</a:t>
            </a:r>
            <a:r>
              <a:rPr kumimoji="0" lang="zh-CN" altLang="en-US" dirty="0"/>
              <a:t>，</a:t>
            </a:r>
            <a:r>
              <a:rPr kumimoji="0" lang="en-US" altLang="zh-CN" dirty="0"/>
              <a:t>A</a:t>
            </a:r>
            <a:r>
              <a:rPr kumimoji="0" lang="zh-CN" altLang="en-US" dirty="0"/>
              <a:t>可以根据</a:t>
            </a:r>
            <a:r>
              <a:rPr kumimoji="0" lang="zh-CN" altLang="en-US" dirty="0">
                <a:solidFill>
                  <a:srgbClr val="FF0000"/>
                </a:solidFill>
              </a:rPr>
              <a:t>挑战因子内容的真伪</a:t>
            </a:r>
            <a:r>
              <a:rPr kumimoji="0" lang="zh-CN" altLang="en-US" dirty="0"/>
              <a:t>来核实</a:t>
            </a:r>
            <a:r>
              <a:rPr kumimoji="0" lang="en-US" altLang="zh-CN" dirty="0"/>
              <a:t>B</a:t>
            </a:r>
            <a:r>
              <a:rPr kumimoji="0" lang="zh-CN" altLang="en-US" dirty="0"/>
              <a:t>的身份。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 calcmode="lin" valueType="num">
                                      <p:cBhvr additive="base">
                                        <p:cTn id="1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79388" y="0"/>
            <a:ext cx="8785225" cy="981075"/>
          </a:xfrm>
        </p:spPr>
        <p:txBody>
          <a:bodyPr/>
          <a:lstStyle/>
          <a:p>
            <a:r>
              <a:rPr kumimoji="0" lang="en-US" altLang="zh-CN"/>
              <a:t>Needham-Schroeder</a:t>
            </a:r>
            <a:r>
              <a:rPr kumimoji="0" lang="zh-CN" altLang="en-US"/>
              <a:t>公钥认证</a:t>
            </a:r>
          </a:p>
        </p:txBody>
      </p:sp>
      <p:sp>
        <p:nvSpPr>
          <p:cNvPr id="19459" name="内容占位符 2"/>
          <p:cNvSpPr>
            <a:spLocks noGrp="1"/>
          </p:cNvSpPr>
          <p:nvPr>
            <p:ph idx="1"/>
          </p:nvPr>
        </p:nvSpPr>
        <p:spPr>
          <a:xfrm>
            <a:off x="179388" y="1052512"/>
            <a:ext cx="8785225" cy="5544839"/>
          </a:xfrm>
        </p:spPr>
        <p:txBody>
          <a:bodyPr/>
          <a:lstStyle/>
          <a:p>
            <a:r>
              <a:rPr kumimoji="0" lang="en-US" altLang="zh-CN" dirty="0">
                <a:solidFill>
                  <a:srgbClr val="0000FF"/>
                </a:solidFill>
              </a:rPr>
              <a:t>① A → B</a:t>
            </a:r>
            <a:r>
              <a:rPr kumimoji="0" lang="zh-CN" altLang="en-US" dirty="0">
                <a:solidFill>
                  <a:srgbClr val="0000FF"/>
                </a:solidFill>
              </a:rPr>
              <a:t>：</a:t>
            </a:r>
            <a:r>
              <a:rPr kumimoji="0" lang="en-US" altLang="zh-CN" dirty="0" err="1">
                <a:solidFill>
                  <a:srgbClr val="0000FF"/>
                </a:solidFill>
              </a:rPr>
              <a:t>E</a:t>
            </a:r>
            <a:r>
              <a:rPr kumimoji="0" lang="en-US" altLang="zh-CN" baseline="-25000" dirty="0" err="1">
                <a:solidFill>
                  <a:srgbClr val="0000FF"/>
                </a:solidFill>
              </a:rPr>
              <a:t>KUb</a:t>
            </a:r>
            <a:r>
              <a:rPr kumimoji="0" lang="en-US" altLang="zh-CN" dirty="0">
                <a:solidFill>
                  <a:srgbClr val="0000FF"/>
                </a:solidFill>
              </a:rPr>
              <a:t>[</a:t>
            </a:r>
            <a:r>
              <a:rPr kumimoji="0" lang="en-US" altLang="zh-CN" dirty="0" err="1">
                <a:solidFill>
                  <a:srgbClr val="0000FF"/>
                </a:solidFill>
              </a:rPr>
              <a:t>ID</a:t>
            </a:r>
            <a:r>
              <a:rPr kumimoji="0" lang="en-US" altLang="zh-CN" baseline="-25000" dirty="0" err="1">
                <a:solidFill>
                  <a:srgbClr val="0000FF"/>
                </a:solidFill>
              </a:rPr>
              <a:t>a</a:t>
            </a:r>
            <a:r>
              <a:rPr kumimoji="0" lang="en-US" altLang="zh-CN" dirty="0" err="1">
                <a:solidFill>
                  <a:srgbClr val="0000FF"/>
                </a:solidFill>
                <a:latin typeface="宋体" panose="02010600030101010101" pitchFamily="2" charset="-122"/>
              </a:rPr>
              <a:t>‖</a:t>
            </a:r>
            <a:r>
              <a:rPr kumimoji="0" lang="en-US" altLang="zh-CN" dirty="0" err="1">
                <a:solidFill>
                  <a:srgbClr val="0000FF"/>
                </a:solidFill>
              </a:rPr>
              <a:t>R</a:t>
            </a:r>
            <a:r>
              <a:rPr kumimoji="0" lang="en-US" altLang="zh-CN" baseline="-25000" dirty="0" err="1">
                <a:solidFill>
                  <a:srgbClr val="0000FF"/>
                </a:solidFill>
              </a:rPr>
              <a:t>a</a:t>
            </a:r>
            <a:r>
              <a:rPr kumimoji="0" lang="en-US" altLang="zh-CN" dirty="0">
                <a:solidFill>
                  <a:srgbClr val="0000FF"/>
                </a:solidFill>
              </a:rPr>
              <a:t>] </a:t>
            </a:r>
            <a:r>
              <a:rPr kumimoji="0" lang="zh-CN" altLang="en-US" dirty="0">
                <a:solidFill>
                  <a:srgbClr val="0000FF"/>
                </a:solidFill>
              </a:rPr>
              <a:t>；</a:t>
            </a:r>
            <a:endParaRPr kumimoji="0" lang="en-US" altLang="zh-CN" dirty="0">
              <a:solidFill>
                <a:srgbClr val="0000FF"/>
              </a:solidFill>
            </a:endParaRPr>
          </a:p>
          <a:p>
            <a:pPr lvl="1"/>
            <a:r>
              <a:rPr kumimoji="0" lang="en-US" altLang="zh-CN" dirty="0"/>
              <a:t>A</a:t>
            </a:r>
            <a:r>
              <a:rPr kumimoji="0" lang="zh-CN" altLang="en-US" dirty="0"/>
              <a:t>使用</a:t>
            </a:r>
            <a:r>
              <a:rPr kumimoji="0" lang="en-US" altLang="zh-CN" dirty="0"/>
              <a:t>B</a:t>
            </a:r>
            <a:r>
              <a:rPr kumimoji="0" lang="zh-CN" altLang="en-US" dirty="0"/>
              <a:t>的公钥加密</a:t>
            </a:r>
            <a:r>
              <a:rPr kumimoji="0" lang="en-US" altLang="zh-CN" dirty="0"/>
              <a:t>A</a:t>
            </a:r>
            <a:r>
              <a:rPr kumimoji="0" lang="zh-CN" altLang="en-US" dirty="0"/>
              <a:t>的标识</a:t>
            </a:r>
            <a:r>
              <a:rPr kumimoji="0" lang="en-US" altLang="zh-CN" dirty="0" err="1"/>
              <a:t>ID</a:t>
            </a:r>
            <a:r>
              <a:rPr kumimoji="0" lang="en-US" altLang="zh-CN" baseline="-25000" dirty="0" err="1"/>
              <a:t>a</a:t>
            </a:r>
            <a:r>
              <a:rPr kumimoji="0" lang="zh-CN" altLang="en-US" dirty="0"/>
              <a:t>和挑战</a:t>
            </a:r>
            <a:r>
              <a:rPr kumimoji="0" lang="en-US" altLang="zh-CN" dirty="0"/>
              <a:t>R</a:t>
            </a:r>
            <a:r>
              <a:rPr kumimoji="0" lang="en-US" altLang="zh-CN" baseline="-25000" dirty="0"/>
              <a:t>a</a:t>
            </a:r>
            <a:r>
              <a:rPr kumimoji="0" lang="zh-CN" altLang="en-US" dirty="0"/>
              <a:t>，确保只有</a:t>
            </a:r>
            <a:r>
              <a:rPr kumimoji="0" lang="en-US" altLang="zh-CN" dirty="0"/>
              <a:t>B</a:t>
            </a:r>
            <a:r>
              <a:rPr kumimoji="0" lang="zh-CN" altLang="en-US" dirty="0"/>
              <a:t>才能使用私钥解密。</a:t>
            </a:r>
            <a:endParaRPr kumimoji="0" lang="zh-CN" altLang="zh-CN" dirty="0"/>
          </a:p>
          <a:p>
            <a:r>
              <a:rPr kumimoji="0" lang="en-US" altLang="zh-CN" dirty="0">
                <a:solidFill>
                  <a:srgbClr val="0000FF"/>
                </a:solidFill>
              </a:rPr>
              <a:t>② B → A</a:t>
            </a:r>
            <a:r>
              <a:rPr kumimoji="0" lang="zh-CN" altLang="en-US" dirty="0">
                <a:solidFill>
                  <a:srgbClr val="0000FF"/>
                </a:solidFill>
              </a:rPr>
              <a:t>：</a:t>
            </a:r>
            <a:r>
              <a:rPr kumimoji="0" lang="en-US" altLang="zh-CN" dirty="0" err="1">
                <a:solidFill>
                  <a:srgbClr val="0000FF"/>
                </a:solidFill>
              </a:rPr>
              <a:t>E</a:t>
            </a:r>
            <a:r>
              <a:rPr kumimoji="0" lang="en-US" altLang="zh-CN" baseline="-25000" dirty="0" err="1">
                <a:solidFill>
                  <a:srgbClr val="0000FF"/>
                </a:solidFill>
              </a:rPr>
              <a:t>KUa</a:t>
            </a:r>
            <a:r>
              <a:rPr kumimoji="0" lang="en-US" altLang="zh-CN" dirty="0">
                <a:solidFill>
                  <a:srgbClr val="0000FF"/>
                </a:solidFill>
              </a:rPr>
              <a:t>[</a:t>
            </a:r>
            <a:r>
              <a:rPr kumimoji="0" lang="en-US" altLang="zh-CN" dirty="0" err="1">
                <a:solidFill>
                  <a:srgbClr val="0000FF"/>
                </a:solidFill>
              </a:rPr>
              <a:t>R</a:t>
            </a:r>
            <a:r>
              <a:rPr kumimoji="0" lang="en-US" altLang="zh-CN" baseline="-25000" dirty="0" err="1">
                <a:solidFill>
                  <a:srgbClr val="0000FF"/>
                </a:solidFill>
              </a:rPr>
              <a:t>a</a:t>
            </a:r>
            <a:r>
              <a:rPr kumimoji="0" lang="en-US" altLang="zh-CN" dirty="0" err="1">
                <a:solidFill>
                  <a:srgbClr val="0000FF"/>
                </a:solidFill>
                <a:latin typeface="宋体" panose="02010600030101010101" pitchFamily="2" charset="-122"/>
              </a:rPr>
              <a:t>‖</a:t>
            </a:r>
            <a:r>
              <a:rPr kumimoji="0" lang="en-US" altLang="zh-CN" dirty="0" err="1">
                <a:solidFill>
                  <a:srgbClr val="0000FF"/>
                </a:solidFill>
              </a:rPr>
              <a:t>R</a:t>
            </a:r>
            <a:r>
              <a:rPr kumimoji="0" lang="en-US" altLang="zh-CN" baseline="-25000" dirty="0" err="1">
                <a:solidFill>
                  <a:srgbClr val="0000FF"/>
                </a:solidFill>
              </a:rPr>
              <a:t>b</a:t>
            </a:r>
            <a:r>
              <a:rPr kumimoji="0" lang="en-US" altLang="zh-CN" dirty="0">
                <a:solidFill>
                  <a:srgbClr val="0000FF"/>
                </a:solidFill>
              </a:rPr>
              <a:t>] </a:t>
            </a:r>
            <a:r>
              <a:rPr kumimoji="0" lang="zh-CN" altLang="en-US" dirty="0">
                <a:solidFill>
                  <a:srgbClr val="0000FF"/>
                </a:solidFill>
              </a:rPr>
              <a:t>；</a:t>
            </a:r>
            <a:endParaRPr kumimoji="0" lang="en-US" altLang="zh-CN" dirty="0">
              <a:solidFill>
                <a:srgbClr val="0000FF"/>
              </a:solidFill>
            </a:endParaRPr>
          </a:p>
          <a:p>
            <a:pPr lvl="1"/>
            <a:r>
              <a:rPr kumimoji="0" lang="en-US" altLang="zh-CN" dirty="0"/>
              <a:t>B</a:t>
            </a:r>
            <a:r>
              <a:rPr kumimoji="0" lang="zh-CN" altLang="en-US" dirty="0"/>
              <a:t>使用</a:t>
            </a:r>
            <a:r>
              <a:rPr kumimoji="0" lang="en-US" altLang="zh-CN" dirty="0"/>
              <a:t>A</a:t>
            </a:r>
            <a:r>
              <a:rPr kumimoji="0" lang="zh-CN" altLang="en-US" dirty="0"/>
              <a:t>的公钥加密</a:t>
            </a:r>
            <a:r>
              <a:rPr kumimoji="0" lang="en-US" altLang="zh-CN" dirty="0"/>
              <a:t>A</a:t>
            </a:r>
            <a:r>
              <a:rPr kumimoji="0" lang="zh-CN" altLang="en-US" dirty="0"/>
              <a:t>的挑战</a:t>
            </a:r>
            <a:r>
              <a:rPr kumimoji="0" lang="en-US" altLang="zh-CN" dirty="0"/>
              <a:t>R</a:t>
            </a:r>
            <a:r>
              <a:rPr kumimoji="0" lang="en-US" altLang="zh-CN" baseline="-25000" dirty="0"/>
              <a:t>a</a:t>
            </a:r>
            <a:r>
              <a:rPr kumimoji="0" lang="zh-CN" altLang="en-US" dirty="0"/>
              <a:t>和</a:t>
            </a:r>
            <a:r>
              <a:rPr kumimoji="0" lang="en-US" altLang="zh-CN" dirty="0"/>
              <a:t>B</a:t>
            </a:r>
            <a:r>
              <a:rPr kumimoji="0" lang="zh-CN" altLang="en-US" dirty="0"/>
              <a:t>的挑战</a:t>
            </a:r>
            <a:r>
              <a:rPr kumimoji="0" lang="en-US" altLang="zh-CN" dirty="0" err="1"/>
              <a:t>R</a:t>
            </a:r>
            <a:r>
              <a:rPr kumimoji="0" lang="en-US" altLang="zh-CN" baseline="-25000" dirty="0" err="1"/>
              <a:t>b</a:t>
            </a:r>
            <a:r>
              <a:rPr kumimoji="0" lang="zh-CN" altLang="en-US" dirty="0"/>
              <a:t>，发送给</a:t>
            </a:r>
            <a:r>
              <a:rPr kumimoji="0" lang="en-US" altLang="zh-CN" dirty="0"/>
              <a:t>A</a:t>
            </a:r>
            <a:r>
              <a:rPr kumimoji="0" lang="zh-CN" altLang="en-US" dirty="0"/>
              <a:t>，确保只有</a:t>
            </a:r>
            <a:r>
              <a:rPr kumimoji="0" lang="en-US" altLang="zh-CN" dirty="0"/>
              <a:t>A</a:t>
            </a:r>
            <a:r>
              <a:rPr kumimoji="0" lang="zh-CN" altLang="en-US" dirty="0"/>
              <a:t>才能使用其私钥解密。</a:t>
            </a:r>
            <a:endParaRPr kumimoji="0" lang="zh-CN" altLang="zh-CN" dirty="0"/>
          </a:p>
          <a:p>
            <a:r>
              <a:rPr kumimoji="0" lang="en-US" altLang="zh-CN" dirty="0"/>
              <a:t>③ </a:t>
            </a:r>
            <a:r>
              <a:rPr kumimoji="0" lang="en-US" altLang="zh-CN" dirty="0">
                <a:solidFill>
                  <a:srgbClr val="0000FF"/>
                </a:solidFill>
              </a:rPr>
              <a:t>A → B</a:t>
            </a:r>
            <a:r>
              <a:rPr kumimoji="0" lang="zh-CN" altLang="en-US" dirty="0">
                <a:solidFill>
                  <a:srgbClr val="0000FF"/>
                </a:solidFill>
              </a:rPr>
              <a:t>：</a:t>
            </a:r>
            <a:r>
              <a:rPr kumimoji="0" lang="en-US" altLang="zh-CN" dirty="0" err="1">
                <a:solidFill>
                  <a:srgbClr val="0000FF"/>
                </a:solidFill>
              </a:rPr>
              <a:t>E</a:t>
            </a:r>
            <a:r>
              <a:rPr kumimoji="0" lang="en-US" altLang="zh-CN" baseline="-25000" dirty="0" err="1">
                <a:solidFill>
                  <a:srgbClr val="0000FF"/>
                </a:solidFill>
              </a:rPr>
              <a:t>KUb</a:t>
            </a:r>
            <a:r>
              <a:rPr kumimoji="0" lang="en-US" altLang="zh-CN" dirty="0">
                <a:solidFill>
                  <a:srgbClr val="0000FF"/>
                </a:solidFill>
              </a:rPr>
              <a:t>[</a:t>
            </a:r>
            <a:r>
              <a:rPr kumimoji="0" lang="en-US" altLang="zh-CN" dirty="0" err="1">
                <a:solidFill>
                  <a:srgbClr val="0000FF"/>
                </a:solidFill>
              </a:rPr>
              <a:t>R</a:t>
            </a:r>
            <a:r>
              <a:rPr kumimoji="0" lang="en-US" altLang="zh-CN" baseline="-25000" dirty="0" err="1">
                <a:solidFill>
                  <a:srgbClr val="0000FF"/>
                </a:solidFill>
              </a:rPr>
              <a:t>b</a:t>
            </a:r>
            <a:r>
              <a:rPr kumimoji="0" lang="en-US" altLang="zh-CN" dirty="0">
                <a:solidFill>
                  <a:srgbClr val="0000FF"/>
                </a:solidFill>
              </a:rPr>
              <a:t>] </a:t>
            </a:r>
            <a:r>
              <a:rPr kumimoji="0" lang="zh-CN" altLang="en-US" dirty="0">
                <a:solidFill>
                  <a:srgbClr val="0000FF"/>
                </a:solidFill>
              </a:rPr>
              <a:t>；</a:t>
            </a:r>
            <a:endParaRPr kumimoji="0" lang="en-US" altLang="zh-CN" dirty="0">
              <a:solidFill>
                <a:srgbClr val="0000FF"/>
              </a:solidFill>
            </a:endParaRPr>
          </a:p>
          <a:p>
            <a:pPr lvl="1"/>
            <a:r>
              <a:rPr kumimoji="0" lang="en-US" altLang="zh-CN" dirty="0"/>
              <a:t>A</a:t>
            </a:r>
            <a:r>
              <a:rPr kumimoji="0" lang="zh-CN" altLang="en-US" dirty="0"/>
              <a:t>还原出</a:t>
            </a:r>
            <a:r>
              <a:rPr kumimoji="0" lang="en-US" altLang="zh-CN" dirty="0" err="1"/>
              <a:t>R</a:t>
            </a:r>
            <a:r>
              <a:rPr kumimoji="0" lang="en-US" altLang="zh-CN" baseline="-25000" dirty="0" err="1"/>
              <a:t>b</a:t>
            </a:r>
            <a:r>
              <a:rPr kumimoji="0" lang="zh-CN" altLang="en-US" dirty="0"/>
              <a:t>后，再使用</a:t>
            </a:r>
            <a:r>
              <a:rPr kumimoji="0" lang="en-US" altLang="zh-CN" dirty="0"/>
              <a:t>B</a:t>
            </a:r>
            <a:r>
              <a:rPr kumimoji="0" lang="zh-CN" altLang="en-US" dirty="0"/>
              <a:t>的公钥加密</a:t>
            </a:r>
            <a:r>
              <a:rPr kumimoji="0" lang="en-US" altLang="zh-CN" dirty="0" err="1"/>
              <a:t>R</a:t>
            </a:r>
            <a:r>
              <a:rPr kumimoji="0" lang="en-US" altLang="zh-CN" baseline="-25000" dirty="0" err="1"/>
              <a:t>b</a:t>
            </a:r>
            <a:r>
              <a:rPr kumimoji="0" lang="zh-CN" altLang="en-US" dirty="0"/>
              <a:t>，作为验证应答信息发送给</a:t>
            </a:r>
            <a:r>
              <a:rPr kumimoji="0" lang="en-US" altLang="zh-CN" dirty="0"/>
              <a:t>B</a:t>
            </a:r>
            <a:r>
              <a:rPr kumimoji="0" lang="zh-CN" altLang="en-US" dirty="0"/>
              <a:t>。</a:t>
            </a:r>
            <a:endParaRPr kumimoji="0"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388" y="0"/>
            <a:ext cx="8785225" cy="981075"/>
          </a:xfrm>
        </p:spPr>
        <p:txBody>
          <a:bodyPr/>
          <a:lstStyle/>
          <a:p>
            <a:r>
              <a:rPr kumimoji="0" lang="zh-CN" altLang="en-US"/>
              <a:t>基于</a:t>
            </a:r>
            <a:r>
              <a:rPr kumimoji="0" lang="en-US" altLang="zh-CN"/>
              <a:t>CA</a:t>
            </a:r>
            <a:r>
              <a:rPr kumimoji="0" lang="zh-CN" altLang="en-US"/>
              <a:t>数字证书的认证协议</a:t>
            </a:r>
          </a:p>
        </p:txBody>
      </p:sp>
      <p:sp>
        <p:nvSpPr>
          <p:cNvPr id="20483" name="内容占位符 2"/>
          <p:cNvSpPr>
            <a:spLocks noGrp="1"/>
          </p:cNvSpPr>
          <p:nvPr>
            <p:ph idx="1"/>
          </p:nvPr>
        </p:nvSpPr>
        <p:spPr>
          <a:xfrm>
            <a:off x="179388" y="1052736"/>
            <a:ext cx="4752279" cy="5073427"/>
          </a:xfrm>
        </p:spPr>
        <p:txBody>
          <a:bodyPr/>
          <a:lstStyle/>
          <a:p>
            <a:pPr algn="just" eaLnBrk="1"/>
            <a:r>
              <a:rPr kumimoji="0" lang="zh-CN" altLang="en-US" sz="2400" dirty="0"/>
              <a:t>基于</a:t>
            </a:r>
            <a:r>
              <a:rPr kumimoji="0" lang="en-US" altLang="zh-CN" sz="2400" dirty="0"/>
              <a:t>CA</a:t>
            </a:r>
            <a:r>
              <a:rPr kumimoji="0" lang="zh-CN" altLang="en-US" sz="2400" dirty="0"/>
              <a:t>数字证书的认证协议属于公开秘钥的认证协议范畴，只是引入了一个</a:t>
            </a:r>
            <a:r>
              <a:rPr kumimoji="0" lang="zh-CN" altLang="en-US" sz="2400" dirty="0">
                <a:solidFill>
                  <a:srgbClr val="0000FF"/>
                </a:solidFill>
              </a:rPr>
              <a:t>可信的第三方</a:t>
            </a:r>
            <a:r>
              <a:rPr kumimoji="0" lang="zh-CN" altLang="en-US" sz="2400" dirty="0"/>
              <a:t>来管理公钥并提供仲裁。在实际的网络环境中，</a:t>
            </a:r>
            <a:r>
              <a:rPr kumimoji="0" lang="zh-CN" altLang="en-US" sz="2400" dirty="0">
                <a:solidFill>
                  <a:srgbClr val="0000FF"/>
                </a:solidFill>
              </a:rPr>
              <a:t>公钥是采用数字证书（</a:t>
            </a:r>
            <a:r>
              <a:rPr kumimoji="0" lang="en-US" altLang="zh-CN" sz="2400" dirty="0">
                <a:solidFill>
                  <a:srgbClr val="0000FF"/>
                </a:solidFill>
              </a:rPr>
              <a:t>Certificate</a:t>
            </a:r>
            <a:r>
              <a:rPr kumimoji="0" lang="zh-CN" altLang="en-US" sz="2400" dirty="0">
                <a:solidFill>
                  <a:srgbClr val="0000FF"/>
                </a:solidFill>
              </a:rPr>
              <a:t>）的形式来完成发布的</a:t>
            </a:r>
            <a:r>
              <a:rPr kumimoji="0" lang="zh-CN" altLang="en-US" sz="2400" dirty="0"/>
              <a:t>。</a:t>
            </a:r>
            <a:endParaRPr kumimoji="0" lang="en-US" altLang="zh-CN" sz="2400" dirty="0"/>
          </a:p>
          <a:p>
            <a:pPr algn="just" eaLnBrk="1"/>
            <a:endParaRPr kumimoji="0" lang="en-US" altLang="zh-CN" sz="2400" dirty="0"/>
          </a:p>
          <a:p>
            <a:pPr algn="just" eaLnBrk="1"/>
            <a:r>
              <a:rPr kumimoji="0" lang="zh-CN" altLang="en-US" sz="2400" dirty="0">
                <a:solidFill>
                  <a:srgbClr val="FF0000"/>
                </a:solidFill>
              </a:rPr>
              <a:t>数字证书</a:t>
            </a:r>
            <a:r>
              <a:rPr kumimoji="0" lang="zh-CN" altLang="en-US" sz="2400" dirty="0"/>
              <a:t>是一个经过权威的、可信赖的、公正的第三方机构（即</a:t>
            </a:r>
            <a:r>
              <a:rPr kumimoji="0" lang="en-US" altLang="zh-CN" sz="2400" dirty="0"/>
              <a:t>CA</a:t>
            </a:r>
            <a:r>
              <a:rPr kumimoji="0" lang="zh-CN" altLang="en-US" sz="2400" dirty="0"/>
              <a:t>认证中心，</a:t>
            </a:r>
            <a:r>
              <a:rPr kumimoji="0" lang="zh-CN" altLang="zh-CN" sz="2400" dirty="0"/>
              <a:t>Certificate Authority</a:t>
            </a:r>
            <a:r>
              <a:rPr kumimoji="0" lang="zh-CN" altLang="en-US" sz="2400" dirty="0"/>
              <a:t>）签名的</a:t>
            </a:r>
            <a:r>
              <a:rPr kumimoji="0" lang="zh-CN" altLang="en-US" sz="2400" dirty="0">
                <a:solidFill>
                  <a:srgbClr val="0000FF"/>
                </a:solidFill>
              </a:rPr>
              <a:t>包含拥有者信息及公开密钥的文件</a:t>
            </a:r>
            <a:r>
              <a:rPr kumimoji="0" lang="zh-CN" altLang="en-US" sz="2400" dirty="0"/>
              <a:t>。</a:t>
            </a:r>
            <a:endParaRPr kumimoji="0" lang="en-US" altLang="zh-CN" sz="2400" dirty="0">
              <a:solidFill>
                <a:srgbClr val="FF0000"/>
              </a:solidFill>
            </a:endParaRPr>
          </a:p>
          <a:p>
            <a:pPr eaLnBrk="1"/>
            <a:endParaRPr kumimoji="0" lang="zh-CN" altLang="en-US" sz="2400" dirty="0"/>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675" y="1124744"/>
            <a:ext cx="3960813"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28184" y="6053226"/>
            <a:ext cx="2342308" cy="400110"/>
          </a:xfrm>
          <a:prstGeom prst="rect">
            <a:avLst/>
          </a:prstGeom>
        </p:spPr>
        <p:txBody>
          <a:bodyPr wrap="none">
            <a:spAutoFit/>
          </a:bodyPr>
          <a:lstStyle/>
          <a:p>
            <a:r>
              <a:rPr lang="en-US" sz="2000" b="1" dirty="0"/>
              <a:t>X. 509 V3</a:t>
            </a:r>
            <a:r>
              <a:rPr lang="zh-CN" altLang="en-US" sz="2000" b="1" dirty="0"/>
              <a:t>证书格式</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ppt_x"/>
                                          </p:val>
                                        </p:tav>
                                        <p:tav tm="100000">
                                          <p:val>
                                            <p:strVal val="#ppt_x"/>
                                          </p:val>
                                        </p:tav>
                                      </p:tavLst>
                                    </p:anim>
                                    <p:anim calcmode="lin" valueType="num">
                                      <p:cBhvr additive="base">
                                        <p:cTn id="14" dur="500" fill="hold"/>
                                        <p:tgtEl>
                                          <p:spTgt spid="2048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79388" y="0"/>
            <a:ext cx="8785225" cy="981075"/>
          </a:xfrm>
        </p:spPr>
        <p:txBody>
          <a:bodyPr/>
          <a:lstStyle/>
          <a:p>
            <a:r>
              <a:rPr kumimoji="0" lang="zh-CN" altLang="en-US" sz="4000"/>
              <a:t>基于数字证书进行身份认证的过程</a:t>
            </a:r>
          </a:p>
        </p:txBody>
      </p:sp>
      <p:sp>
        <p:nvSpPr>
          <p:cNvPr id="21507" name="内容占位符 2"/>
          <p:cNvSpPr>
            <a:spLocks noGrp="1"/>
          </p:cNvSpPr>
          <p:nvPr>
            <p:ph idx="1"/>
          </p:nvPr>
        </p:nvSpPr>
        <p:spPr>
          <a:xfrm>
            <a:off x="179387" y="5517232"/>
            <a:ext cx="8785225" cy="648296"/>
          </a:xfrm>
        </p:spPr>
        <p:txBody>
          <a:bodyPr/>
          <a:lstStyle/>
          <a:p>
            <a:r>
              <a:rPr kumimoji="0" lang="zh-CN" altLang="en-US" sz="2400" dirty="0"/>
              <a:t>通过</a:t>
            </a:r>
            <a:r>
              <a:rPr kumimoji="0" lang="en-US" altLang="zh-CN" sz="2400" dirty="0"/>
              <a:t>5</a:t>
            </a:r>
            <a:r>
              <a:rPr kumimoji="0" lang="zh-CN" altLang="en-US" sz="2400" dirty="0"/>
              <a:t>个环节，</a:t>
            </a:r>
            <a:r>
              <a:rPr kumimoji="0" lang="en-US" altLang="zh-CN" sz="2400" dirty="0"/>
              <a:t>B</a:t>
            </a:r>
            <a:r>
              <a:rPr kumimoji="0" lang="zh-CN" altLang="en-US" sz="2400" dirty="0"/>
              <a:t>可以确认</a:t>
            </a:r>
            <a:r>
              <a:rPr kumimoji="0" lang="en-US" altLang="zh-CN" sz="2400" dirty="0"/>
              <a:t>A</a:t>
            </a:r>
            <a:r>
              <a:rPr kumimoji="0" lang="zh-CN" altLang="en-US" sz="2400" dirty="0"/>
              <a:t>的身份及其签名的信息。</a:t>
            </a: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8" y="1410130"/>
            <a:ext cx="8737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79388" y="0"/>
            <a:ext cx="8785225" cy="981075"/>
          </a:xfrm>
        </p:spPr>
        <p:txBody>
          <a:bodyPr/>
          <a:lstStyle/>
          <a:p>
            <a:r>
              <a:rPr kumimoji="0" lang="zh-CN" altLang="en-US" sz="4000"/>
              <a:t>基于数字证书进行身份认证的过程</a:t>
            </a:r>
          </a:p>
        </p:txBody>
      </p:sp>
      <p:sp>
        <p:nvSpPr>
          <p:cNvPr id="21507" name="内容占位符 2"/>
          <p:cNvSpPr>
            <a:spLocks noGrp="1"/>
          </p:cNvSpPr>
          <p:nvPr>
            <p:ph idx="1"/>
          </p:nvPr>
        </p:nvSpPr>
        <p:spPr>
          <a:xfrm>
            <a:off x="179388" y="1052512"/>
            <a:ext cx="8785225" cy="5616848"/>
          </a:xfrm>
        </p:spPr>
        <p:txBody>
          <a:bodyPr/>
          <a:lstStyle/>
          <a:p>
            <a:pPr marL="457200" indent="-457200">
              <a:spcBef>
                <a:spcPts val="1800"/>
              </a:spcBef>
              <a:buFont typeface="+mj-lt"/>
              <a:buAutoNum type="arabicPeriod"/>
            </a:pPr>
            <a:r>
              <a:rPr kumimoji="0" lang="en-US" altLang="zh-CN" sz="2400" dirty="0"/>
              <a:t>A</a:t>
            </a:r>
            <a:r>
              <a:rPr kumimoji="0" lang="zh-CN" altLang="en-US" sz="2400" dirty="0"/>
              <a:t>提交资料，申请证书。</a:t>
            </a:r>
          </a:p>
          <a:p>
            <a:pPr marL="457200" indent="-457200">
              <a:spcBef>
                <a:spcPts val="1800"/>
              </a:spcBef>
              <a:buFont typeface="+mj-lt"/>
              <a:buAutoNum type="arabicPeriod"/>
            </a:pPr>
            <a:r>
              <a:rPr kumimoji="0" lang="en-US" altLang="zh-CN" sz="2400" dirty="0"/>
              <a:t>CA</a:t>
            </a:r>
            <a:r>
              <a:rPr kumimoji="0" lang="zh-CN" altLang="en-US" sz="2400" dirty="0"/>
              <a:t>审核</a:t>
            </a:r>
            <a:r>
              <a:rPr kumimoji="0" lang="en-US" altLang="zh-CN" sz="2400" dirty="0"/>
              <a:t>A</a:t>
            </a:r>
            <a:r>
              <a:rPr kumimoji="0" lang="zh-CN" altLang="en-US" sz="2400" dirty="0"/>
              <a:t>的资料，颁发用</a:t>
            </a:r>
            <a:r>
              <a:rPr kumimoji="0" lang="en-US" altLang="zh-CN" sz="2400" dirty="0"/>
              <a:t>CA</a:t>
            </a:r>
            <a:r>
              <a:rPr kumimoji="0" lang="zh-CN" altLang="en-US" sz="2400" dirty="0"/>
              <a:t>私钥签过名的数字证书。</a:t>
            </a:r>
            <a:endParaRPr kumimoji="0" lang="en-US" altLang="zh-CN" sz="2400" dirty="0"/>
          </a:p>
          <a:p>
            <a:pPr marL="857250" lvl="1" indent="-457200">
              <a:spcBef>
                <a:spcPts val="1800"/>
              </a:spcBef>
            </a:pPr>
            <a:r>
              <a:rPr kumimoji="0" lang="zh-CN" altLang="en-US" dirty="0"/>
              <a:t>该数字证书包含了</a:t>
            </a:r>
            <a:r>
              <a:rPr kumimoji="0" lang="en-US" altLang="zh-CN" dirty="0"/>
              <a:t>A</a:t>
            </a:r>
            <a:r>
              <a:rPr kumimoji="0" lang="zh-CN" altLang="en-US" dirty="0"/>
              <a:t>的身份信息和</a:t>
            </a:r>
            <a:r>
              <a:rPr kumimoji="0" lang="en-US" altLang="zh-CN" dirty="0"/>
              <a:t>A</a:t>
            </a:r>
            <a:r>
              <a:rPr kumimoji="0" lang="zh-CN" altLang="en-US" dirty="0"/>
              <a:t>的公钥。由于使用了</a:t>
            </a:r>
            <a:r>
              <a:rPr kumimoji="0" lang="en-US" altLang="zh-CN" dirty="0"/>
              <a:t>CA</a:t>
            </a:r>
            <a:r>
              <a:rPr kumimoji="0" lang="zh-CN" altLang="en-US" dirty="0"/>
              <a:t>的私钥签名，因此其他人无法伪造。</a:t>
            </a:r>
          </a:p>
          <a:p>
            <a:pPr marL="457200" indent="-457200">
              <a:spcBef>
                <a:spcPts val="1800"/>
              </a:spcBef>
              <a:buFont typeface="+mj-lt"/>
              <a:buAutoNum type="arabicPeriod"/>
            </a:pPr>
            <a:r>
              <a:rPr kumimoji="0" lang="en-US" altLang="zh-CN" sz="2400" dirty="0"/>
              <a:t>A</a:t>
            </a:r>
            <a:r>
              <a:rPr kumimoji="0" lang="zh-CN" altLang="en-US" sz="2400" dirty="0"/>
              <a:t>使用私钥对特定信息进行签名，连同数字证书一起发送给</a:t>
            </a:r>
            <a:r>
              <a:rPr kumimoji="0" lang="en-US" altLang="zh-CN" sz="2400" dirty="0"/>
              <a:t>B</a:t>
            </a:r>
            <a:r>
              <a:rPr kumimoji="0" lang="zh-CN" altLang="en-US" sz="2400" dirty="0"/>
              <a:t>，</a:t>
            </a:r>
            <a:r>
              <a:rPr kumimoji="0" lang="en-US" altLang="zh-CN" sz="2400" dirty="0"/>
              <a:t>B</a:t>
            </a:r>
            <a:r>
              <a:rPr kumimoji="0" lang="zh-CN" altLang="en-US" sz="2400" dirty="0"/>
              <a:t>为验证方。</a:t>
            </a:r>
          </a:p>
          <a:p>
            <a:pPr marL="457200" indent="-457200">
              <a:spcBef>
                <a:spcPts val="1800"/>
              </a:spcBef>
              <a:buFont typeface="+mj-lt"/>
              <a:buAutoNum type="arabicPeriod"/>
            </a:pPr>
            <a:r>
              <a:rPr kumimoji="0" lang="en-US" altLang="zh-CN" sz="2400" dirty="0"/>
              <a:t>B</a:t>
            </a:r>
            <a:r>
              <a:rPr kumimoji="0" lang="zh-CN" altLang="en-US" sz="2400" dirty="0"/>
              <a:t>为了能够核实</a:t>
            </a:r>
            <a:r>
              <a:rPr kumimoji="0" lang="en-US" altLang="zh-CN" sz="2400" dirty="0"/>
              <a:t>A</a:t>
            </a:r>
            <a:r>
              <a:rPr kumimoji="0" lang="zh-CN" altLang="en-US" sz="2400" dirty="0"/>
              <a:t>的数字证书的真伪，必须先获得</a:t>
            </a:r>
            <a:r>
              <a:rPr kumimoji="0" lang="en-US" altLang="zh-CN" sz="2400" dirty="0"/>
              <a:t>CA</a:t>
            </a:r>
            <a:r>
              <a:rPr kumimoji="0" lang="zh-CN" altLang="en-US" sz="2400" dirty="0"/>
              <a:t>的公钥。</a:t>
            </a:r>
          </a:p>
          <a:p>
            <a:pPr marL="457200" indent="-457200">
              <a:spcBef>
                <a:spcPts val="1800"/>
              </a:spcBef>
              <a:buFont typeface="+mj-lt"/>
              <a:buAutoNum type="arabicPeriod"/>
            </a:pPr>
            <a:r>
              <a:rPr kumimoji="0" lang="en-US" altLang="zh-CN" sz="2400" dirty="0"/>
              <a:t>B</a:t>
            </a:r>
            <a:r>
              <a:rPr kumimoji="0" lang="zh-CN" altLang="en-US" sz="2400" dirty="0"/>
              <a:t>使用</a:t>
            </a:r>
            <a:r>
              <a:rPr kumimoji="0" lang="en-US" altLang="zh-CN" sz="2400" dirty="0"/>
              <a:t>CA</a:t>
            </a:r>
            <a:r>
              <a:rPr kumimoji="0" lang="zh-CN" altLang="en-US" sz="2400" dirty="0"/>
              <a:t>的公钥对</a:t>
            </a:r>
            <a:r>
              <a:rPr kumimoji="0" lang="en-US" altLang="zh-CN" sz="2400" dirty="0"/>
              <a:t>A</a:t>
            </a:r>
            <a:r>
              <a:rPr kumimoji="0" lang="zh-CN" altLang="en-US" sz="2400" dirty="0"/>
              <a:t>的数字证书进行合法性验证，通过后获得</a:t>
            </a:r>
            <a:r>
              <a:rPr kumimoji="0" lang="en-US" altLang="zh-CN" sz="2400" dirty="0"/>
              <a:t>A</a:t>
            </a:r>
            <a:r>
              <a:rPr kumimoji="0" lang="zh-CN" altLang="en-US" sz="2400" dirty="0"/>
              <a:t>的公钥，对</a:t>
            </a:r>
            <a:r>
              <a:rPr kumimoji="0" lang="en-US" altLang="zh-CN" sz="2400" dirty="0"/>
              <a:t>A</a:t>
            </a:r>
            <a:r>
              <a:rPr kumimoji="0" lang="zh-CN" altLang="en-US" sz="2400" dirty="0"/>
              <a:t>签过名的特定信息进行认证，进而</a:t>
            </a:r>
            <a:r>
              <a:rPr kumimoji="0" lang="zh-CN" altLang="en-US" sz="2400" dirty="0">
                <a:solidFill>
                  <a:srgbClr val="0000FF"/>
                </a:solidFill>
              </a:rPr>
              <a:t>确认</a:t>
            </a:r>
            <a:r>
              <a:rPr kumimoji="0" lang="en-US" altLang="zh-CN" sz="2400" dirty="0">
                <a:solidFill>
                  <a:srgbClr val="0000FF"/>
                </a:solidFill>
              </a:rPr>
              <a:t>A</a:t>
            </a:r>
            <a:r>
              <a:rPr kumimoji="0" lang="zh-CN" altLang="en-US" sz="2400" dirty="0">
                <a:solidFill>
                  <a:srgbClr val="0000FF"/>
                </a:solidFill>
              </a:rPr>
              <a:t>的身份及其签名的信息</a:t>
            </a:r>
            <a:r>
              <a:rPr kumimoji="0" lang="zh-CN" altLang="en-US" sz="2400" dirty="0"/>
              <a:t>。</a:t>
            </a:r>
          </a:p>
        </p:txBody>
      </p:sp>
    </p:spTree>
    <p:extLst>
      <p:ext uri="{BB962C8B-B14F-4D97-AF65-F5344CB8AC3E}">
        <p14:creationId xmlns:p14="http://schemas.microsoft.com/office/powerpoint/2010/main" val="193230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0"/>
            <a:ext cx="8785225" cy="981075"/>
          </a:xfrm>
        </p:spPr>
        <p:txBody>
          <a:bodyPr/>
          <a:lstStyle/>
          <a:p>
            <a:pPr eaLnBrk="1" hangingPunct="1"/>
            <a:r>
              <a:rPr kumimoji="0" lang="zh-CN" altLang="en-US"/>
              <a:t>主要内容</a:t>
            </a:r>
          </a:p>
        </p:txBody>
      </p:sp>
      <p:sp>
        <p:nvSpPr>
          <p:cNvPr id="6147" name="内容占位符 2"/>
          <p:cNvSpPr>
            <a:spLocks noGrp="1"/>
          </p:cNvSpPr>
          <p:nvPr>
            <p:ph idx="1"/>
          </p:nvPr>
        </p:nvSpPr>
        <p:spPr>
          <a:xfrm>
            <a:off x="179388" y="1052736"/>
            <a:ext cx="8785225" cy="5472608"/>
          </a:xfrm>
        </p:spPr>
        <p:txBody>
          <a:bodyPr/>
          <a:lstStyle/>
          <a:p>
            <a:r>
              <a:rPr kumimoji="0" lang="en-US" altLang="zh-CN" dirty="0"/>
              <a:t>4.1 </a:t>
            </a:r>
            <a:r>
              <a:rPr kumimoji="0" lang="en-US" altLang="zh-CN" dirty="0" err="1"/>
              <a:t>概述</a:t>
            </a:r>
            <a:r>
              <a:rPr kumimoji="0" lang="en-US" altLang="zh-CN" dirty="0"/>
              <a:t>	</a:t>
            </a:r>
            <a:endParaRPr kumimoji="0" lang="zh-CN" altLang="zh-CN" dirty="0"/>
          </a:p>
          <a:p>
            <a:r>
              <a:rPr kumimoji="0" lang="en-US" altLang="zh-CN" dirty="0"/>
              <a:t>4.2 </a:t>
            </a:r>
            <a:r>
              <a:rPr kumimoji="0" lang="en-US" altLang="zh-CN" dirty="0" err="1"/>
              <a:t>认证协议</a:t>
            </a:r>
            <a:endParaRPr kumimoji="0" lang="zh-CN" altLang="zh-CN" dirty="0"/>
          </a:p>
          <a:p>
            <a:pPr lvl="1"/>
            <a:r>
              <a:rPr kumimoji="0" lang="en-US" altLang="zh-CN" sz="2800" dirty="0"/>
              <a:t>4.2.1 </a:t>
            </a:r>
            <a:r>
              <a:rPr kumimoji="0" lang="en-US" altLang="zh-CN" sz="2800" dirty="0" err="1"/>
              <a:t>基于对称密钥的认证协议</a:t>
            </a:r>
            <a:endParaRPr kumimoji="0" lang="zh-CN" altLang="zh-CN" sz="2800" dirty="0"/>
          </a:p>
          <a:p>
            <a:pPr lvl="1"/>
            <a:r>
              <a:rPr kumimoji="0" lang="en-US" altLang="zh-CN" sz="2800" dirty="0"/>
              <a:t>4.2.2 </a:t>
            </a:r>
            <a:r>
              <a:rPr kumimoji="0" lang="en-US" altLang="zh-CN" sz="2800" dirty="0" err="1"/>
              <a:t>基于公开密钥的认证协议</a:t>
            </a:r>
            <a:endParaRPr kumimoji="0" lang="zh-CN" altLang="zh-CN" sz="2800" dirty="0"/>
          </a:p>
          <a:p>
            <a:r>
              <a:rPr kumimoji="0" lang="en-US" altLang="zh-CN" dirty="0">
                <a:solidFill>
                  <a:srgbClr val="C00000"/>
                </a:solidFill>
              </a:rPr>
              <a:t>4.3 </a:t>
            </a:r>
            <a:r>
              <a:rPr kumimoji="0" lang="en-US" altLang="zh-CN" dirty="0" err="1">
                <a:solidFill>
                  <a:srgbClr val="C00000"/>
                </a:solidFill>
              </a:rPr>
              <a:t>公钥基础设施PKI</a:t>
            </a:r>
            <a:r>
              <a:rPr kumimoji="0" lang="en-US" altLang="zh-CN" dirty="0">
                <a:solidFill>
                  <a:srgbClr val="C00000"/>
                </a:solidFill>
              </a:rPr>
              <a:t>	</a:t>
            </a:r>
            <a:endParaRPr kumimoji="0" lang="zh-CN" altLang="zh-CN" dirty="0">
              <a:solidFill>
                <a:srgbClr val="C00000"/>
              </a:solidFill>
            </a:endParaRPr>
          </a:p>
          <a:p>
            <a:pPr lvl="1"/>
            <a:r>
              <a:rPr kumimoji="0" lang="en-US" altLang="zh-CN" sz="2800" dirty="0">
                <a:solidFill>
                  <a:srgbClr val="C00000"/>
                </a:solidFill>
              </a:rPr>
              <a:t>4.3.1 </a:t>
            </a:r>
            <a:r>
              <a:rPr kumimoji="0" lang="en-US" altLang="zh-CN" sz="2800" dirty="0" err="1">
                <a:solidFill>
                  <a:srgbClr val="C00000"/>
                </a:solidFill>
              </a:rPr>
              <a:t>PKI体系结构</a:t>
            </a:r>
            <a:r>
              <a:rPr kumimoji="0" lang="en-US" altLang="zh-CN" sz="2800" dirty="0">
                <a:solidFill>
                  <a:srgbClr val="C00000"/>
                </a:solidFill>
              </a:rPr>
              <a:t>	</a:t>
            </a:r>
            <a:endParaRPr kumimoji="0" lang="zh-CN" altLang="zh-CN" sz="2800" dirty="0">
              <a:solidFill>
                <a:srgbClr val="C00000"/>
              </a:solidFill>
            </a:endParaRPr>
          </a:p>
          <a:p>
            <a:pPr lvl="1"/>
            <a:r>
              <a:rPr kumimoji="0" lang="en-US" altLang="zh-CN" sz="2800" dirty="0">
                <a:solidFill>
                  <a:srgbClr val="C00000"/>
                </a:solidFill>
              </a:rPr>
              <a:t>4.3.2 基于X.509的PKI系统</a:t>
            </a:r>
            <a:endParaRPr kumimoji="0" lang="zh-CN" altLang="zh-CN" sz="2800" dirty="0">
              <a:solidFill>
                <a:srgbClr val="C00000"/>
              </a:solidFill>
            </a:endParaRPr>
          </a:p>
          <a:p>
            <a:pPr>
              <a:buFont typeface="Arial" panose="020B0604020202020204" pitchFamily="34" charset="0"/>
              <a:buNone/>
            </a:pPr>
            <a:endParaRPr kumimoji="0" lang="zh-CN" altLang="zh-CN" dirty="0"/>
          </a:p>
        </p:txBody>
      </p:sp>
    </p:spTree>
    <p:extLst>
      <p:ext uri="{BB962C8B-B14F-4D97-AF65-F5344CB8AC3E}">
        <p14:creationId xmlns:p14="http://schemas.microsoft.com/office/powerpoint/2010/main" val="422298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79388" y="72008"/>
            <a:ext cx="8785225" cy="836712"/>
          </a:xfrm>
        </p:spPr>
        <p:txBody>
          <a:bodyPr/>
          <a:lstStyle/>
          <a:p>
            <a:r>
              <a:rPr kumimoji="0" lang="en-US" altLang="zh-CN" dirty="0" err="1"/>
              <a:t>公钥基础设施PKI</a:t>
            </a:r>
            <a:r>
              <a:rPr kumimoji="0" lang="en-US" altLang="zh-CN" dirty="0"/>
              <a:t>	</a:t>
            </a:r>
            <a:endParaRPr kumimoji="0" lang="zh-CN" altLang="en-US" dirty="0"/>
          </a:p>
        </p:txBody>
      </p:sp>
      <p:sp>
        <p:nvSpPr>
          <p:cNvPr id="22531" name="内容占位符 2"/>
          <p:cNvSpPr>
            <a:spLocks noGrp="1"/>
          </p:cNvSpPr>
          <p:nvPr>
            <p:ph idx="1"/>
          </p:nvPr>
        </p:nvSpPr>
        <p:spPr>
          <a:xfrm>
            <a:off x="179388" y="1052512"/>
            <a:ext cx="8785225" cy="5616847"/>
          </a:xfrm>
        </p:spPr>
        <p:txBody>
          <a:bodyPr/>
          <a:lstStyle/>
          <a:p>
            <a:r>
              <a:rPr kumimoji="0" lang="zh-CN" altLang="en-US" sz="2400" dirty="0"/>
              <a:t>为了解决</a:t>
            </a:r>
            <a:r>
              <a:rPr kumimoji="0" lang="en-US" altLang="zh-CN" sz="2400" dirty="0"/>
              <a:t>Internet</a:t>
            </a:r>
            <a:r>
              <a:rPr kumimoji="0" lang="zh-CN" altLang="en-US" sz="2400" dirty="0"/>
              <a:t>上电子商务等应用的安全问题，世界各国经过多年的研究，初步形成了一套完整的</a:t>
            </a:r>
            <a:r>
              <a:rPr kumimoji="0" lang="en-US" altLang="zh-CN" sz="2400" dirty="0"/>
              <a:t>Internet</a:t>
            </a:r>
            <a:r>
              <a:rPr kumimoji="0" lang="zh-CN" altLang="en-US" sz="2400" dirty="0"/>
              <a:t>安全解决方案，即目前被广泛采用的</a:t>
            </a:r>
            <a:r>
              <a:rPr kumimoji="0" lang="zh-CN" altLang="en-US" sz="2400" dirty="0">
                <a:solidFill>
                  <a:srgbClr val="FF0000"/>
                </a:solidFill>
              </a:rPr>
              <a:t>公钥基础设施（</a:t>
            </a:r>
            <a:r>
              <a:rPr kumimoji="0" lang="en-US" altLang="zh-CN" sz="2400" dirty="0">
                <a:solidFill>
                  <a:srgbClr val="FF0000"/>
                </a:solidFill>
              </a:rPr>
              <a:t>Public Key Infrastructure</a:t>
            </a:r>
            <a:r>
              <a:rPr kumimoji="0" lang="zh-CN" altLang="en-US" sz="2400" dirty="0">
                <a:solidFill>
                  <a:srgbClr val="FF0000"/>
                </a:solidFill>
              </a:rPr>
              <a:t>，</a:t>
            </a:r>
            <a:r>
              <a:rPr kumimoji="0" lang="en-US" altLang="zh-CN" sz="2400" dirty="0">
                <a:solidFill>
                  <a:srgbClr val="FF0000"/>
                </a:solidFill>
              </a:rPr>
              <a:t>PKI</a:t>
            </a:r>
            <a:r>
              <a:rPr kumimoji="0" lang="zh-CN" altLang="en-US" sz="2400" dirty="0">
                <a:solidFill>
                  <a:srgbClr val="FF0000"/>
                </a:solidFill>
              </a:rPr>
              <a:t>）</a:t>
            </a:r>
            <a:r>
              <a:rPr kumimoji="0" lang="zh-CN" altLang="en-US" sz="2400" dirty="0"/>
              <a:t>。</a:t>
            </a:r>
            <a:endParaRPr kumimoji="0" lang="en-US" altLang="zh-CN" sz="2400" dirty="0"/>
          </a:p>
          <a:p>
            <a:endParaRPr kumimoji="0" lang="en-US" altLang="zh-CN" sz="2400" dirty="0"/>
          </a:p>
          <a:p>
            <a:r>
              <a:rPr kumimoji="0" lang="en-US" altLang="zh-CN" sz="2400" dirty="0"/>
              <a:t>PKI</a:t>
            </a:r>
            <a:r>
              <a:rPr kumimoji="0" lang="zh-CN" altLang="en-US" sz="2400" dirty="0"/>
              <a:t>是一种</a:t>
            </a:r>
            <a:r>
              <a:rPr kumimoji="0" lang="zh-CN" altLang="en-US" sz="2400" dirty="0">
                <a:solidFill>
                  <a:srgbClr val="FF0000"/>
                </a:solidFill>
              </a:rPr>
              <a:t>遵循一定标准的密钥管理基础平台</a:t>
            </a:r>
            <a:r>
              <a:rPr kumimoji="0" lang="zh-CN" altLang="en-US" sz="2400" dirty="0"/>
              <a:t>，为所有网络应用</a:t>
            </a:r>
            <a:r>
              <a:rPr kumimoji="0" lang="zh-CN" altLang="en-US" sz="2400" dirty="0">
                <a:solidFill>
                  <a:srgbClr val="FF0000"/>
                </a:solidFill>
              </a:rPr>
              <a:t>提供</a:t>
            </a:r>
            <a:r>
              <a:rPr kumimoji="0" lang="zh-CN" altLang="en-US" sz="2400" dirty="0"/>
              <a:t>加密和数字签名等密码服务所必需的</a:t>
            </a:r>
            <a:r>
              <a:rPr kumimoji="0" lang="zh-CN" altLang="en-US" sz="2400" dirty="0">
                <a:solidFill>
                  <a:srgbClr val="FF0000"/>
                </a:solidFill>
              </a:rPr>
              <a:t>密钥和证书管理</a:t>
            </a:r>
            <a:r>
              <a:rPr kumimoji="0" lang="zh-CN" altLang="en-US" sz="2400" dirty="0"/>
              <a:t>。</a:t>
            </a:r>
            <a:endParaRPr kumimoji="0" lang="en-US" altLang="zh-CN" sz="2400" dirty="0"/>
          </a:p>
          <a:p>
            <a:pPr lvl="1"/>
            <a:r>
              <a:rPr kumimoji="0" lang="en-US" altLang="zh-CN" dirty="0"/>
              <a:t>PKI</a:t>
            </a:r>
            <a:r>
              <a:rPr kumimoji="0" lang="zh-CN" altLang="en-US" dirty="0"/>
              <a:t>就是利用公钥理论和技术建立的提供安全服务的基础设施。</a:t>
            </a:r>
            <a:endParaRPr kumimoji="0" lang="en-US" altLang="zh-CN" dirty="0"/>
          </a:p>
          <a:p>
            <a:pPr lvl="1"/>
            <a:r>
              <a:rPr kumimoji="0" lang="zh-CN" altLang="en-US" dirty="0"/>
              <a:t>用户可利用</a:t>
            </a:r>
            <a:r>
              <a:rPr kumimoji="0" lang="en-US" altLang="zh-CN" dirty="0"/>
              <a:t>PKI</a:t>
            </a:r>
            <a:r>
              <a:rPr kumimoji="0" lang="zh-CN" altLang="en-US" dirty="0"/>
              <a:t>平台提供的服务进行安全的电子交易、通信和互联网上的各种活动。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 calcmode="lin" valueType="num">
                                      <p:cBhvr additive="base">
                                        <p:cTn id="13"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anim calcmode="lin" valueType="num">
                                      <p:cBhvr additive="base">
                                        <p:cTn id="19"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1921718"/>
            <a:ext cx="6524625" cy="4819650"/>
          </a:xfrm>
          <a:prstGeom prst="rect">
            <a:avLst/>
          </a:prstGeom>
        </p:spPr>
      </p:pic>
      <p:sp>
        <p:nvSpPr>
          <p:cNvPr id="23554" name="标题 1"/>
          <p:cNvSpPr>
            <a:spLocks noGrp="1"/>
          </p:cNvSpPr>
          <p:nvPr>
            <p:ph type="title"/>
          </p:nvPr>
        </p:nvSpPr>
        <p:spPr/>
        <p:txBody>
          <a:bodyPr/>
          <a:lstStyle/>
          <a:p>
            <a:r>
              <a:rPr kumimoji="0" lang="en-US" altLang="zh-CN" dirty="0"/>
              <a:t>PKI</a:t>
            </a:r>
            <a:r>
              <a:rPr kumimoji="0" lang="zh-CN" altLang="en-US" dirty="0"/>
              <a:t>体系结构</a:t>
            </a:r>
          </a:p>
        </p:txBody>
      </p:sp>
      <p:sp>
        <p:nvSpPr>
          <p:cNvPr id="2" name="内容占位符 1"/>
          <p:cNvSpPr>
            <a:spLocks noGrp="1"/>
          </p:cNvSpPr>
          <p:nvPr>
            <p:ph idx="1"/>
          </p:nvPr>
        </p:nvSpPr>
        <p:spPr>
          <a:xfrm>
            <a:off x="179512" y="1052736"/>
            <a:ext cx="8784976" cy="1152128"/>
          </a:xfrm>
        </p:spPr>
        <p:txBody>
          <a:bodyPr/>
          <a:lstStyle/>
          <a:p>
            <a:r>
              <a:rPr lang="en-US" altLang="zh-CN" sz="2400" dirty="0"/>
              <a:t>PKI</a:t>
            </a:r>
            <a:r>
              <a:rPr lang="zh-CN" altLang="en-US" sz="2400" dirty="0"/>
              <a:t>采用数字证书技术来管理公钥，通过</a:t>
            </a:r>
            <a:r>
              <a:rPr lang="en-US" altLang="zh-CN" sz="2400" dirty="0">
                <a:solidFill>
                  <a:srgbClr val="FF0000"/>
                </a:solidFill>
              </a:rPr>
              <a:t>CA</a:t>
            </a:r>
            <a:r>
              <a:rPr lang="zh-CN" altLang="en-US" sz="2400" dirty="0">
                <a:solidFill>
                  <a:srgbClr val="FF0000"/>
                </a:solidFill>
              </a:rPr>
              <a:t>认证中心</a:t>
            </a:r>
            <a:r>
              <a:rPr lang="zh-CN" altLang="en-US" sz="2400" dirty="0"/>
              <a:t>把用户的公钥和用户的其他标识信息捆绑在一起，在互联网上验证用户的身份。</a:t>
            </a:r>
            <a:endParaRPr lang="en-US" sz="2400" dirty="0"/>
          </a:p>
        </p:txBody>
      </p:sp>
      <p:sp>
        <p:nvSpPr>
          <p:cNvPr id="5" name="矩形 4"/>
          <p:cNvSpPr/>
          <p:nvPr/>
        </p:nvSpPr>
        <p:spPr>
          <a:xfrm>
            <a:off x="5868144" y="2104350"/>
            <a:ext cx="3096344" cy="1569660"/>
          </a:xfrm>
          <a:prstGeom prst="rect">
            <a:avLst/>
          </a:prstGeom>
        </p:spPr>
        <p:txBody>
          <a:bodyPr wrap="square">
            <a:spAutoFit/>
          </a:bodyPr>
          <a:lstStyle/>
          <a:p>
            <a:pPr marL="342900" indent="-342900" eaLnBrk="1" hangingPunct="1">
              <a:buFont typeface="Arial" panose="020B0604020202020204" pitchFamily="34" charset="0"/>
              <a:buChar char="•"/>
            </a:pPr>
            <a:r>
              <a:rPr lang="zh-CN" altLang="en-US" sz="2400" b="1" dirty="0"/>
              <a:t>中心是公钥算法和数字证书技术。</a:t>
            </a:r>
            <a:endParaRPr lang="en-US" altLang="zh-CN" sz="2400" b="1" dirty="0"/>
          </a:p>
          <a:p>
            <a:pPr marL="342900" indent="-342900" eaLnBrk="1" hangingPunct="1">
              <a:buFont typeface="Arial" panose="020B0604020202020204" pitchFamily="34" charset="0"/>
              <a:buChar char="•"/>
            </a:pPr>
            <a:r>
              <a:rPr lang="en-US" altLang="zh-CN" sz="2400" b="1" dirty="0"/>
              <a:t>CA</a:t>
            </a:r>
            <a:r>
              <a:rPr lang="zh-CN" altLang="en-US" sz="2400" b="1" dirty="0"/>
              <a:t>认证中心是</a:t>
            </a:r>
            <a:r>
              <a:rPr lang="zh-CN" altLang="en-US" sz="2400" b="1" dirty="0">
                <a:solidFill>
                  <a:srgbClr val="0000FF"/>
                </a:solidFill>
              </a:rPr>
              <a:t>第三方的可信任机构</a:t>
            </a:r>
            <a:r>
              <a:rPr lang="zh-CN" altLang="en-US" sz="2400" b="1" dirty="0"/>
              <a: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PKI</a:t>
            </a:r>
            <a:r>
              <a:rPr kumimoji="0" lang="zh-CN" altLang="en-US" dirty="0"/>
              <a:t>体系结构</a:t>
            </a:r>
            <a:endParaRPr lang="en-US" dirty="0"/>
          </a:p>
        </p:txBody>
      </p:sp>
      <p:sp>
        <p:nvSpPr>
          <p:cNvPr id="3" name="内容占位符 2"/>
          <p:cNvSpPr>
            <a:spLocks noGrp="1"/>
          </p:cNvSpPr>
          <p:nvPr>
            <p:ph idx="1"/>
          </p:nvPr>
        </p:nvSpPr>
        <p:spPr>
          <a:xfrm>
            <a:off x="151048" y="1024272"/>
            <a:ext cx="8813440" cy="5688632"/>
          </a:xfrm>
        </p:spPr>
        <p:txBody>
          <a:bodyPr/>
          <a:lstStyle/>
          <a:p>
            <a:pPr marL="514350" indent="-514350">
              <a:buFont typeface="+mj-lt"/>
              <a:buAutoNum type="arabicPeriod"/>
            </a:pPr>
            <a:r>
              <a:rPr lang="zh-CN" altLang="en-US" sz="2400" dirty="0">
                <a:solidFill>
                  <a:srgbClr val="FF0000"/>
                </a:solidFill>
              </a:rPr>
              <a:t>认证机构</a:t>
            </a:r>
            <a:r>
              <a:rPr lang="en-US" altLang="zh-CN" sz="2400" dirty="0">
                <a:solidFill>
                  <a:srgbClr val="FF0000"/>
                </a:solidFill>
              </a:rPr>
              <a:t>CA</a:t>
            </a:r>
            <a:r>
              <a:rPr lang="zh-CN" altLang="en-US" sz="2400" dirty="0"/>
              <a:t>是</a:t>
            </a:r>
            <a:r>
              <a:rPr lang="en-US" altLang="zh-CN" sz="2400" dirty="0"/>
              <a:t>PKI</a:t>
            </a:r>
            <a:r>
              <a:rPr lang="zh-CN" altLang="en-US" sz="2400" dirty="0"/>
              <a:t>的核心执行机构，也称为认证中心，其主要功能包括数字证书的申请注册、证书签发和管理。</a:t>
            </a:r>
            <a:endParaRPr lang="en-US" altLang="zh-CN" sz="2400" dirty="0"/>
          </a:p>
          <a:p>
            <a:pPr marL="914400" lvl="1" indent="-514350"/>
            <a:r>
              <a:rPr lang="zh-CN" altLang="en-US" dirty="0"/>
              <a:t>其工作内容包括验证并标识证书申请者的身份，对证书申请者的信用度、申请证书的目的、身份的真实可靠性等问题进行审查，确保证书与身份绑定的正确性。</a:t>
            </a:r>
          </a:p>
          <a:p>
            <a:pPr marL="914400" lvl="1" indent="-514350"/>
            <a:r>
              <a:rPr lang="zh-CN" altLang="en-US" dirty="0"/>
              <a:t>当服务范围较大时，</a:t>
            </a:r>
            <a:r>
              <a:rPr lang="en-US" altLang="zh-CN" dirty="0"/>
              <a:t>CA</a:t>
            </a:r>
            <a:r>
              <a:rPr lang="zh-CN" altLang="en-US" dirty="0"/>
              <a:t>可以拆分出</a:t>
            </a:r>
            <a:r>
              <a:rPr lang="zh-CN" altLang="en-US" dirty="0">
                <a:solidFill>
                  <a:srgbClr val="0000FF"/>
                </a:solidFill>
              </a:rPr>
              <a:t>证书申请注册机构（</a:t>
            </a:r>
            <a:r>
              <a:rPr lang="en-US" altLang="zh-CN" dirty="0">
                <a:solidFill>
                  <a:srgbClr val="0000FF"/>
                </a:solidFill>
              </a:rPr>
              <a:t>Registration Authority</a:t>
            </a:r>
            <a:r>
              <a:rPr lang="zh-CN" altLang="en-US" dirty="0">
                <a:solidFill>
                  <a:srgbClr val="0000FF"/>
                </a:solidFill>
              </a:rPr>
              <a:t>，</a:t>
            </a:r>
            <a:r>
              <a:rPr lang="en-US" altLang="zh-CN" dirty="0">
                <a:solidFill>
                  <a:srgbClr val="0000FF"/>
                </a:solidFill>
              </a:rPr>
              <a:t>RA</a:t>
            </a:r>
            <a:r>
              <a:rPr lang="zh-CN" altLang="en-US" dirty="0">
                <a:solidFill>
                  <a:srgbClr val="0000FF"/>
                </a:solidFill>
              </a:rPr>
              <a:t>）</a:t>
            </a:r>
            <a:r>
              <a:rPr lang="zh-CN" altLang="en-US" dirty="0"/>
              <a:t>，专门负责证书的注册申请和撤销申请等管理工作。</a:t>
            </a:r>
            <a:endParaRPr lang="en-US" altLang="zh-CN" dirty="0"/>
          </a:p>
          <a:p>
            <a:pPr marL="514350" indent="-514350">
              <a:buFont typeface="+mj-lt"/>
              <a:buAutoNum type="arabicPeriod"/>
            </a:pPr>
            <a:r>
              <a:rPr lang="zh-CN" altLang="en-US" sz="2400" dirty="0">
                <a:solidFill>
                  <a:srgbClr val="FF0000"/>
                </a:solidFill>
              </a:rPr>
              <a:t>证书库（</a:t>
            </a:r>
            <a:r>
              <a:rPr lang="en-US" altLang="zh-CN" sz="2400" dirty="0">
                <a:solidFill>
                  <a:srgbClr val="FF0000"/>
                </a:solidFill>
              </a:rPr>
              <a:t>Repository</a:t>
            </a:r>
            <a:r>
              <a:rPr lang="zh-CN" altLang="en-US" sz="2400" dirty="0">
                <a:solidFill>
                  <a:srgbClr val="FF0000"/>
                </a:solidFill>
              </a:rPr>
              <a:t>）</a:t>
            </a:r>
            <a:r>
              <a:rPr lang="zh-CN" altLang="en-US" sz="2400" dirty="0"/>
              <a:t>是</a:t>
            </a:r>
            <a:r>
              <a:rPr lang="en-US" altLang="zh-CN" sz="2400" dirty="0"/>
              <a:t>CA</a:t>
            </a:r>
            <a:r>
              <a:rPr lang="zh-CN" altLang="en-US" sz="2400" dirty="0"/>
              <a:t>颁发证书和撤销证书的集中存放地，是网上的公共信息库，可供公众进行开放式查询。</a:t>
            </a:r>
          </a:p>
          <a:p>
            <a:pPr marL="914400" lvl="1" indent="-514350"/>
            <a:r>
              <a:rPr lang="zh-CN" altLang="en-US" dirty="0"/>
              <a:t>查询的目的有两个：一是想得到与之通信实体的公钥，二是要验证通信对方的证书是否已进入黑名单。</a:t>
            </a:r>
            <a:endParaRPr lang="en-US" altLang="zh-CN" dirty="0"/>
          </a:p>
          <a:p>
            <a:pPr marL="914400" lvl="1" indent="-514350"/>
            <a:r>
              <a:rPr lang="zh-CN" altLang="en-US" dirty="0"/>
              <a:t>证书库一般采用</a:t>
            </a:r>
            <a:r>
              <a:rPr lang="en-US" altLang="zh-CN" dirty="0"/>
              <a:t>LDAP</a:t>
            </a:r>
            <a:r>
              <a:rPr lang="zh-CN" altLang="en-US" dirty="0"/>
              <a:t>（</a:t>
            </a:r>
            <a:r>
              <a:rPr lang="en-US" altLang="zh-CN" dirty="0"/>
              <a:t>Lightweight Directory Access Protocol</a:t>
            </a:r>
            <a:r>
              <a:rPr lang="zh-CN" altLang="en-US" dirty="0"/>
              <a:t>）协议搭建分布式的目录系统。</a:t>
            </a:r>
            <a:endParaRPr lang="en-US" dirty="0"/>
          </a:p>
        </p:txBody>
      </p:sp>
    </p:spTree>
    <p:extLst>
      <p:ext uri="{BB962C8B-B14F-4D97-AF65-F5344CB8AC3E}">
        <p14:creationId xmlns:p14="http://schemas.microsoft.com/office/powerpoint/2010/main" val="325023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79388" y="72008"/>
            <a:ext cx="8785225" cy="836712"/>
          </a:xfrm>
        </p:spPr>
        <p:txBody>
          <a:bodyPr/>
          <a:lstStyle/>
          <a:p>
            <a:r>
              <a:rPr kumimoji="0" lang="en-US" altLang="zh-CN" dirty="0" err="1"/>
              <a:t>概述</a:t>
            </a:r>
            <a:endParaRPr kumimoji="0" lang="zh-CN" altLang="en-US" dirty="0"/>
          </a:p>
        </p:txBody>
      </p:sp>
      <p:sp>
        <p:nvSpPr>
          <p:cNvPr id="7171" name="内容占位符 2"/>
          <p:cNvSpPr>
            <a:spLocks noGrp="1"/>
          </p:cNvSpPr>
          <p:nvPr>
            <p:ph idx="1"/>
          </p:nvPr>
        </p:nvSpPr>
        <p:spPr>
          <a:xfrm>
            <a:off x="179388" y="1052736"/>
            <a:ext cx="8785225" cy="5543550"/>
          </a:xfrm>
        </p:spPr>
        <p:txBody>
          <a:bodyPr/>
          <a:lstStyle/>
          <a:p>
            <a:pPr eaLnBrk="1"/>
            <a:r>
              <a:rPr kumimoji="0" lang="zh-CN" altLang="en-US" sz="2400" dirty="0"/>
              <a:t>问题的提出：什么是身份认证？</a:t>
            </a:r>
            <a:endParaRPr kumimoji="0" lang="en-US" altLang="zh-CN" sz="2400" dirty="0"/>
          </a:p>
          <a:p>
            <a:pPr eaLnBrk="1"/>
            <a:r>
              <a:rPr kumimoji="0" lang="zh-CN" altLang="en-US" sz="2400" dirty="0">
                <a:solidFill>
                  <a:srgbClr val="C00000"/>
                </a:solidFill>
              </a:rPr>
              <a:t>身份认证</a:t>
            </a:r>
            <a:r>
              <a:rPr kumimoji="0" lang="zh-CN" altLang="en-US" sz="2400" dirty="0"/>
              <a:t>是证实用户的真实身份与其所声称的身份是否相符的过程。</a:t>
            </a:r>
            <a:endParaRPr kumimoji="0" lang="en-US" altLang="zh-CN" sz="2400" dirty="0"/>
          </a:p>
          <a:p>
            <a:pPr eaLnBrk="1"/>
            <a:endParaRPr kumimoji="0" lang="en-US" altLang="zh-CN" sz="2400" dirty="0"/>
          </a:p>
          <a:p>
            <a:pPr eaLnBrk="1"/>
            <a:r>
              <a:rPr kumimoji="0" lang="zh-CN" altLang="en-US" sz="2400" dirty="0"/>
              <a:t>身份认证的依据应包含</a:t>
            </a:r>
            <a:r>
              <a:rPr kumimoji="0" lang="zh-CN" altLang="en-US" sz="2400" dirty="0">
                <a:solidFill>
                  <a:srgbClr val="0000FF"/>
                </a:solidFill>
              </a:rPr>
              <a:t>只有该用户所特有的、并可以验证的特定信息</a:t>
            </a:r>
            <a:r>
              <a:rPr kumimoji="0" lang="zh-CN" altLang="en-US" sz="2400" dirty="0"/>
              <a:t>。</a:t>
            </a:r>
            <a:endParaRPr kumimoji="0" lang="en-US" altLang="zh-CN" sz="2400" dirty="0"/>
          </a:p>
          <a:p>
            <a:pPr lvl="1" eaLnBrk="1"/>
            <a:r>
              <a:rPr kumimoji="0" lang="zh-CN" altLang="en-US" dirty="0"/>
              <a:t>用户所知道的或所掌握的信息（</a:t>
            </a:r>
            <a:r>
              <a:rPr kumimoji="0" lang="en-US" altLang="zh-CN" dirty="0"/>
              <a:t>Something the user know</a:t>
            </a:r>
            <a:r>
              <a:rPr kumimoji="0" lang="zh-CN" altLang="en-US" dirty="0"/>
              <a:t>），如密码、口令等；</a:t>
            </a:r>
            <a:endParaRPr kumimoji="0" lang="en-US" altLang="zh-CN" dirty="0"/>
          </a:p>
          <a:p>
            <a:pPr lvl="1" eaLnBrk="1"/>
            <a:r>
              <a:rPr kumimoji="0" lang="zh-CN" altLang="en-US" dirty="0"/>
              <a:t>用户所拥有的特定东西（</a:t>
            </a:r>
            <a:r>
              <a:rPr kumimoji="0" lang="en-US" altLang="zh-CN" dirty="0"/>
              <a:t>Something the user possesses</a:t>
            </a:r>
            <a:r>
              <a:rPr kumimoji="0" lang="zh-CN" altLang="en-US" dirty="0"/>
              <a:t>），如身份证、护照、密钥盘等；</a:t>
            </a:r>
            <a:endParaRPr kumimoji="0" lang="zh-CN" altLang="zh-CN" dirty="0"/>
          </a:p>
          <a:p>
            <a:pPr lvl="1" eaLnBrk="1"/>
            <a:r>
              <a:rPr kumimoji="0" lang="zh-CN" altLang="en-US" dirty="0"/>
              <a:t>用户所具有的个人特征（</a:t>
            </a:r>
            <a:r>
              <a:rPr kumimoji="0" lang="en-US" altLang="zh-CN" dirty="0"/>
              <a:t>Something the user is or How he behaves</a:t>
            </a:r>
            <a:r>
              <a:rPr kumimoji="0" lang="zh-CN" altLang="en-US" dirty="0"/>
              <a:t>），如指纹、笔迹、声纹、虹膜、</a:t>
            </a:r>
            <a:r>
              <a:rPr kumimoji="0" lang="en-US" altLang="zh-CN" dirty="0"/>
              <a:t>DNA</a:t>
            </a:r>
            <a:r>
              <a:rPr kumimoji="0" lang="zh-CN" altLang="en-US" dirty="0"/>
              <a:t>等。</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 calcmode="lin" valueType="num">
                                      <p:cBhvr additive="base">
                                        <p:cTn id="1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 calcmode="lin" valueType="num">
                                      <p:cBhvr additive="base">
                                        <p:cTn id="19"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 calcmode="lin" valueType="num">
                                      <p:cBhvr additive="base">
                                        <p:cTn id="25"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 calcmode="lin" valueType="num">
                                      <p:cBhvr additive="base">
                                        <p:cTn id="3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PKI</a:t>
            </a:r>
            <a:r>
              <a:rPr kumimoji="0" lang="zh-CN" altLang="en-US" dirty="0"/>
              <a:t>体系结构</a:t>
            </a:r>
            <a:endParaRPr lang="en-US" dirty="0"/>
          </a:p>
        </p:txBody>
      </p:sp>
      <p:sp>
        <p:nvSpPr>
          <p:cNvPr id="3" name="内容占位符 2"/>
          <p:cNvSpPr>
            <a:spLocks noGrp="1"/>
          </p:cNvSpPr>
          <p:nvPr>
            <p:ph idx="1"/>
          </p:nvPr>
        </p:nvSpPr>
        <p:spPr>
          <a:xfrm>
            <a:off x="179512" y="1052736"/>
            <a:ext cx="8784976" cy="5544616"/>
          </a:xfrm>
        </p:spPr>
        <p:txBody>
          <a:bodyPr/>
          <a:lstStyle/>
          <a:p>
            <a:pPr marL="457200" indent="-457200">
              <a:buFont typeface="+mj-lt"/>
              <a:buAutoNum type="arabicPeriod" startAt="3"/>
            </a:pPr>
            <a:r>
              <a:rPr lang="zh-CN" altLang="en-US" sz="2400" dirty="0">
                <a:solidFill>
                  <a:srgbClr val="FF0000"/>
                </a:solidFill>
              </a:rPr>
              <a:t>秘钥备份及恢复：</a:t>
            </a:r>
            <a:r>
              <a:rPr lang="zh-CN" altLang="en-US" sz="2400" dirty="0"/>
              <a:t>当用户证书生成时，秘钥被</a:t>
            </a:r>
            <a:r>
              <a:rPr lang="en-US" altLang="zh-CN" sz="2400" dirty="0"/>
              <a:t>CA</a:t>
            </a:r>
            <a:r>
              <a:rPr lang="zh-CN" altLang="en-US" sz="2400" dirty="0"/>
              <a:t>备份存储。当秘钥丢失需要恢复时，用户只需向</a:t>
            </a:r>
            <a:r>
              <a:rPr lang="en-US" altLang="zh-CN" sz="2400" dirty="0"/>
              <a:t>CA</a:t>
            </a:r>
            <a:r>
              <a:rPr lang="zh-CN" altLang="en-US" sz="2400" dirty="0"/>
              <a:t>提出申请，</a:t>
            </a:r>
            <a:r>
              <a:rPr lang="en-US" altLang="zh-CN" sz="2400" dirty="0"/>
              <a:t>CA</a:t>
            </a:r>
            <a:r>
              <a:rPr lang="zh-CN" altLang="en-US" sz="2400" dirty="0"/>
              <a:t>就会为用户自动进行秘钥恢复。</a:t>
            </a:r>
            <a:endParaRPr lang="en-US" altLang="zh-CN" sz="2400" dirty="0"/>
          </a:p>
          <a:p>
            <a:pPr marL="457200" indent="-457200">
              <a:buFont typeface="+mj-lt"/>
              <a:buAutoNum type="arabicPeriod" startAt="3"/>
            </a:pPr>
            <a:endParaRPr lang="en-US" sz="2400" dirty="0"/>
          </a:p>
          <a:p>
            <a:pPr marL="457200" indent="-457200">
              <a:buFont typeface="+mj-lt"/>
              <a:buAutoNum type="arabicPeriod" startAt="3"/>
            </a:pPr>
            <a:r>
              <a:rPr lang="zh-CN" altLang="en-US" sz="2400" dirty="0">
                <a:solidFill>
                  <a:srgbClr val="FF0000"/>
                </a:solidFill>
              </a:rPr>
              <a:t>证书撤销处理：</a:t>
            </a:r>
            <a:r>
              <a:rPr lang="zh-CN" altLang="en-US" sz="2400" dirty="0"/>
              <a:t>证书和秘钥都有一定的生成期限。当用户的私钥泄露或公司职员离职时，都需要撤销原</a:t>
            </a:r>
            <a:r>
              <a:rPr lang="en-US" altLang="zh-CN" sz="2400" dirty="0"/>
              <a:t>CA</a:t>
            </a:r>
            <a:r>
              <a:rPr lang="zh-CN" altLang="en-US" sz="2400" dirty="0"/>
              <a:t>证书。被撤销的</a:t>
            </a:r>
            <a:r>
              <a:rPr lang="en-US" altLang="zh-CN" sz="2400" dirty="0"/>
              <a:t>CA</a:t>
            </a:r>
            <a:r>
              <a:rPr lang="zh-CN" altLang="en-US" sz="2400" dirty="0"/>
              <a:t>证书进入证书库的黑名单，公众可查询核实。</a:t>
            </a:r>
            <a:endParaRPr lang="en-US" altLang="zh-CN" sz="2400" dirty="0"/>
          </a:p>
          <a:p>
            <a:pPr marL="457200" indent="-457200">
              <a:buFont typeface="+mj-lt"/>
              <a:buAutoNum type="arabicPeriod" startAt="3"/>
            </a:pPr>
            <a:endParaRPr lang="zh-CN" altLang="en-US" sz="2400" dirty="0"/>
          </a:p>
          <a:p>
            <a:pPr marL="457200" indent="-457200">
              <a:buFont typeface="+mj-lt"/>
              <a:buAutoNum type="arabicPeriod" startAt="3"/>
            </a:pPr>
            <a:r>
              <a:rPr lang="en-US" altLang="zh-CN" sz="2400" dirty="0">
                <a:solidFill>
                  <a:srgbClr val="FF0000"/>
                </a:solidFill>
              </a:rPr>
              <a:t>PKI</a:t>
            </a:r>
            <a:r>
              <a:rPr lang="zh-CN" altLang="en-US" sz="2400" dirty="0">
                <a:solidFill>
                  <a:srgbClr val="FF0000"/>
                </a:solidFill>
              </a:rPr>
              <a:t>应用接口</a:t>
            </a:r>
            <a:r>
              <a:rPr lang="zh-CN" altLang="en-US" sz="2400" dirty="0"/>
              <a:t>是使用者和</a:t>
            </a:r>
            <a:r>
              <a:rPr lang="en-US" altLang="zh-CN" sz="2400" dirty="0"/>
              <a:t>PKI</a:t>
            </a:r>
            <a:r>
              <a:rPr lang="zh-CN" altLang="en-US" sz="2400" dirty="0"/>
              <a:t>交互的唯一途径，可以看成是</a:t>
            </a:r>
            <a:r>
              <a:rPr lang="en-US" altLang="zh-CN" sz="2400" dirty="0"/>
              <a:t>PKI</a:t>
            </a:r>
            <a:r>
              <a:rPr lang="zh-CN" altLang="en-US" sz="2400" dirty="0"/>
              <a:t>的客户端软件。使用者在其计算机上安装</a:t>
            </a:r>
            <a:r>
              <a:rPr lang="en-US" altLang="zh-CN" sz="2400" dirty="0"/>
              <a:t>PKI</a:t>
            </a:r>
            <a:r>
              <a:rPr lang="zh-CN" altLang="en-US" sz="2400" dirty="0"/>
              <a:t>的客户端软件。</a:t>
            </a:r>
            <a:endParaRPr lang="en-US" altLang="zh-CN" sz="2400" dirty="0"/>
          </a:p>
          <a:p>
            <a:endParaRPr lang="en-US" sz="2400" dirty="0"/>
          </a:p>
          <a:p>
            <a:r>
              <a:rPr lang="en-US" altLang="zh-CN" sz="2400" dirty="0"/>
              <a:t>PKI</a:t>
            </a:r>
            <a:r>
              <a:rPr lang="zh-CN" altLang="en-US" sz="2400" dirty="0"/>
              <a:t>平台包括以上四个基本功能模块和一个应用接口模块。</a:t>
            </a:r>
            <a:endParaRPr lang="en-US" sz="2400" dirty="0"/>
          </a:p>
        </p:txBody>
      </p:sp>
    </p:spTree>
    <p:extLst>
      <p:ext uri="{BB962C8B-B14F-4D97-AF65-F5344CB8AC3E}">
        <p14:creationId xmlns:p14="http://schemas.microsoft.com/office/powerpoint/2010/main" val="28374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79388" y="72008"/>
            <a:ext cx="8785225" cy="836712"/>
          </a:xfrm>
        </p:spPr>
        <p:txBody>
          <a:bodyPr/>
          <a:lstStyle/>
          <a:p>
            <a:r>
              <a:rPr kumimoji="0" lang="zh-CN" altLang="en-US" dirty="0"/>
              <a:t>基于</a:t>
            </a:r>
            <a:r>
              <a:rPr kumimoji="0" lang="en-US" altLang="zh-CN" dirty="0"/>
              <a:t>X.509</a:t>
            </a:r>
            <a:r>
              <a:rPr kumimoji="0" lang="zh-CN" altLang="en-US" dirty="0"/>
              <a:t>的</a:t>
            </a:r>
            <a:r>
              <a:rPr kumimoji="0" lang="en-US" altLang="zh-CN" dirty="0"/>
              <a:t>PKI</a:t>
            </a:r>
            <a:r>
              <a:rPr kumimoji="0" lang="zh-CN" altLang="en-US" dirty="0"/>
              <a:t>系统</a:t>
            </a:r>
            <a:endParaRPr kumimoji="0" lang="zh-CN" altLang="zh-CN" dirty="0"/>
          </a:p>
        </p:txBody>
      </p:sp>
      <p:sp>
        <p:nvSpPr>
          <p:cNvPr id="24579" name="内容占位符 2"/>
          <p:cNvSpPr>
            <a:spLocks noGrp="1"/>
          </p:cNvSpPr>
          <p:nvPr>
            <p:ph idx="1"/>
          </p:nvPr>
        </p:nvSpPr>
        <p:spPr>
          <a:xfrm>
            <a:off x="179388" y="1052513"/>
            <a:ext cx="8785225" cy="5256212"/>
          </a:xfrm>
        </p:spPr>
        <p:txBody>
          <a:bodyPr/>
          <a:lstStyle/>
          <a:p>
            <a:r>
              <a:rPr kumimoji="0" lang="zh-CN" altLang="zh-CN" dirty="0">
                <a:solidFill>
                  <a:srgbClr val="FF0000"/>
                </a:solidFill>
              </a:rPr>
              <a:t>X.509</a:t>
            </a:r>
            <a:r>
              <a:rPr kumimoji="0" lang="zh-CN" altLang="en-US" dirty="0"/>
              <a:t>是国际电信联盟</a:t>
            </a:r>
            <a:r>
              <a:rPr kumimoji="0" lang="zh-CN" altLang="zh-CN" dirty="0"/>
              <a:t>-</a:t>
            </a:r>
            <a:r>
              <a:rPr kumimoji="0" lang="zh-CN" altLang="en-US" dirty="0"/>
              <a:t>电信（</a:t>
            </a:r>
            <a:r>
              <a:rPr kumimoji="0" lang="zh-CN" altLang="zh-CN" dirty="0"/>
              <a:t>ITU-T</a:t>
            </a:r>
            <a:r>
              <a:rPr kumimoji="0" lang="zh-CN" altLang="en-US" dirty="0"/>
              <a:t>）部分标准和国际标准化组织（</a:t>
            </a:r>
            <a:r>
              <a:rPr kumimoji="0" lang="zh-CN" altLang="zh-CN" dirty="0"/>
              <a:t>ISO</a:t>
            </a:r>
            <a:r>
              <a:rPr kumimoji="0" lang="zh-CN" altLang="en-US" dirty="0"/>
              <a:t>）的证书格式标准。</a:t>
            </a:r>
            <a:endParaRPr kumimoji="0" lang="en-US" altLang="zh-CN" dirty="0"/>
          </a:p>
          <a:p>
            <a:endParaRPr kumimoji="0" lang="en-US" altLang="zh-CN" dirty="0"/>
          </a:p>
          <a:p>
            <a:r>
              <a:rPr kumimoji="0" lang="zh-CN" altLang="zh-CN" dirty="0"/>
              <a:t>X.509</a:t>
            </a:r>
            <a:r>
              <a:rPr kumimoji="0" lang="zh-CN" altLang="en-US" dirty="0"/>
              <a:t>的主要作用是</a:t>
            </a:r>
            <a:r>
              <a:rPr kumimoji="0" lang="zh-CN" altLang="en-US" dirty="0">
                <a:solidFill>
                  <a:srgbClr val="FF0000"/>
                </a:solidFill>
              </a:rPr>
              <a:t>确定了公钥证书结构的基准</a:t>
            </a:r>
            <a:r>
              <a:rPr kumimoji="0" lang="zh-CN" altLang="en-US" dirty="0"/>
              <a:t>。</a:t>
            </a:r>
            <a:endParaRPr kumimoji="0" lang="en-US" altLang="zh-CN" dirty="0"/>
          </a:p>
          <a:p>
            <a:pPr lvl="1"/>
            <a:r>
              <a:rPr kumimoji="0" lang="zh-CN" altLang="en-US" dirty="0"/>
              <a:t>当前使用的版本是</a:t>
            </a:r>
            <a:r>
              <a:rPr kumimoji="0" lang="zh-CN" altLang="zh-CN" dirty="0"/>
              <a:t>X.509 V3</a:t>
            </a:r>
            <a:r>
              <a:rPr kumimoji="0" lang="zh-CN" altLang="en-US" dirty="0"/>
              <a:t>。</a:t>
            </a:r>
            <a:endParaRPr kumimoji="0" lang="en-US" altLang="zh-CN" dirty="0"/>
          </a:p>
          <a:p>
            <a:pPr lvl="1" algn="just"/>
            <a:r>
              <a:rPr kumimoji="0" lang="zh-CN" altLang="zh-CN" dirty="0"/>
              <a:t>X.509 V3</a:t>
            </a:r>
            <a:r>
              <a:rPr kumimoji="0" lang="zh-CN" altLang="en-US" dirty="0"/>
              <a:t>证书包括一组按预定义顺序排列的强制字段，还有可选扩展字段。即使在强制字段中，</a:t>
            </a:r>
            <a:r>
              <a:rPr kumimoji="0" lang="zh-CN" altLang="zh-CN" dirty="0"/>
              <a:t>X.509</a:t>
            </a:r>
            <a:r>
              <a:rPr kumimoji="0" lang="zh-CN" altLang="en-US" dirty="0"/>
              <a:t>证书也具有很大的灵活性，因为它为大多数字段提供了多种编码方案。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 calcmode="lin" valueType="num">
                                      <p:cBhvr additive="base">
                                        <p:cTn id="13"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 calcmode="lin" valueType="num">
                                      <p:cBhvr additive="base">
                                        <p:cTn id="19"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4794" y="1052736"/>
            <a:ext cx="8221662" cy="4318347"/>
            <a:chOff x="468313" y="1794942"/>
            <a:chExt cx="8221662" cy="4318347"/>
          </a:xfrm>
        </p:grpSpPr>
        <p:grpSp>
          <p:nvGrpSpPr>
            <p:cNvPr id="25603" name="Group 5"/>
            <p:cNvGrpSpPr>
              <a:grpSpLocks noChangeAspect="1"/>
            </p:cNvGrpSpPr>
            <p:nvPr/>
          </p:nvGrpSpPr>
          <p:grpSpPr bwMode="auto">
            <a:xfrm>
              <a:off x="468313" y="2204864"/>
              <a:ext cx="8221662" cy="3908425"/>
              <a:chOff x="295" y="1026"/>
              <a:chExt cx="5179" cy="2462"/>
            </a:xfrm>
          </p:grpSpPr>
          <p:sp>
            <p:nvSpPr>
              <p:cNvPr id="25605" name="AutoShape 4"/>
              <p:cNvSpPr>
                <a:spLocks noChangeAspect="1" noChangeArrowheads="1" noTextEdit="1"/>
              </p:cNvSpPr>
              <p:nvPr/>
            </p:nvSpPr>
            <p:spPr bwMode="auto">
              <a:xfrm>
                <a:off x="295" y="1026"/>
                <a:ext cx="5179"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6" name="Freeform 6"/>
              <p:cNvSpPr>
                <a:spLocks/>
              </p:cNvSpPr>
              <p:nvPr/>
            </p:nvSpPr>
            <p:spPr bwMode="auto">
              <a:xfrm>
                <a:off x="2772" y="1039"/>
                <a:ext cx="243"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8"/>
                      <a:pt x="109" y="0"/>
                      <a:pt x="242" y="0"/>
                    </a:cubicBezTo>
                    <a:cubicBezTo>
                      <a:pt x="376" y="0"/>
                      <a:pt x="484" y="108"/>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07" name="Freeform 7"/>
              <p:cNvSpPr>
                <a:spLocks/>
              </p:cNvSpPr>
              <p:nvPr/>
            </p:nvSpPr>
            <p:spPr bwMode="auto">
              <a:xfrm>
                <a:off x="2772" y="1039"/>
                <a:ext cx="243" cy="242"/>
              </a:xfrm>
              <a:custGeom>
                <a:avLst/>
                <a:gdLst>
                  <a:gd name="T0" fmla="*/ 0 w 243"/>
                  <a:gd name="T1" fmla="*/ 121 h 242"/>
                  <a:gd name="T2" fmla="*/ 121 w 243"/>
                  <a:gd name="T3" fmla="*/ 0 h 242"/>
                  <a:gd name="T4" fmla="*/ 243 w 243"/>
                  <a:gd name="T5" fmla="*/ 121 h 242"/>
                  <a:gd name="T6" fmla="*/ 243 w 243"/>
                  <a:gd name="T7" fmla="*/ 121 h 242"/>
                  <a:gd name="T8" fmla="*/ 121 w 243"/>
                  <a:gd name="T9" fmla="*/ 242 h 242"/>
                  <a:gd name="T10" fmla="*/ 0 w 243"/>
                  <a:gd name="T11" fmla="*/ 121 h 242"/>
                  <a:gd name="T12" fmla="*/ 0 60000 65536"/>
                  <a:gd name="T13" fmla="*/ 0 60000 65536"/>
                  <a:gd name="T14" fmla="*/ 0 60000 65536"/>
                  <a:gd name="T15" fmla="*/ 0 60000 65536"/>
                  <a:gd name="T16" fmla="*/ 0 60000 65536"/>
                  <a:gd name="T17" fmla="*/ 0 60000 65536"/>
                  <a:gd name="T18" fmla="*/ 0 w 243"/>
                  <a:gd name="T19" fmla="*/ 0 h 242"/>
                  <a:gd name="T20" fmla="*/ 243 w 24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3" h="242">
                    <a:moveTo>
                      <a:pt x="0" y="121"/>
                    </a:moveTo>
                    <a:cubicBezTo>
                      <a:pt x="0" y="54"/>
                      <a:pt x="55" y="0"/>
                      <a:pt x="121" y="0"/>
                    </a:cubicBezTo>
                    <a:cubicBezTo>
                      <a:pt x="188" y="0"/>
                      <a:pt x="243" y="54"/>
                      <a:pt x="243" y="121"/>
                    </a:cubicBezTo>
                    <a:cubicBezTo>
                      <a:pt x="243" y="121"/>
                      <a:pt x="243" y="121"/>
                      <a:pt x="243" y="121"/>
                    </a:cubicBezTo>
                    <a:cubicBezTo>
                      <a:pt x="243" y="188"/>
                      <a:pt x="188" y="242"/>
                      <a:pt x="121"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08" name="Rectangle 8"/>
              <p:cNvSpPr>
                <a:spLocks noChangeArrowheads="1"/>
              </p:cNvSpPr>
              <p:nvPr/>
            </p:nvSpPr>
            <p:spPr bwMode="auto">
              <a:xfrm>
                <a:off x="2848" y="1090"/>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25609" name="Freeform 9"/>
              <p:cNvSpPr>
                <a:spLocks/>
              </p:cNvSpPr>
              <p:nvPr/>
            </p:nvSpPr>
            <p:spPr bwMode="auto">
              <a:xfrm>
                <a:off x="1108" y="1493"/>
                <a:ext cx="241" cy="242"/>
              </a:xfrm>
              <a:custGeom>
                <a:avLst/>
                <a:gdLst>
                  <a:gd name="T0" fmla="*/ 0 w 483"/>
                  <a:gd name="T1" fmla="*/ 2 h 484"/>
                  <a:gd name="T2" fmla="*/ 1 w 483"/>
                  <a:gd name="T3" fmla="*/ 0 h 484"/>
                  <a:gd name="T4" fmla="*/ 3 w 483"/>
                  <a:gd name="T5" fmla="*/ 2 h 484"/>
                  <a:gd name="T6" fmla="*/ 3 w 483"/>
                  <a:gd name="T7" fmla="*/ 2 h 484"/>
                  <a:gd name="T8" fmla="*/ 1 w 483"/>
                  <a:gd name="T9" fmla="*/ 4 h 484"/>
                  <a:gd name="T10" fmla="*/ 0 w 483"/>
                  <a:gd name="T11" fmla="*/ 2 h 484"/>
                  <a:gd name="T12" fmla="*/ 0 60000 65536"/>
                  <a:gd name="T13" fmla="*/ 0 60000 65536"/>
                  <a:gd name="T14" fmla="*/ 0 60000 65536"/>
                  <a:gd name="T15" fmla="*/ 0 60000 65536"/>
                  <a:gd name="T16" fmla="*/ 0 60000 65536"/>
                  <a:gd name="T17" fmla="*/ 0 60000 65536"/>
                  <a:gd name="T18" fmla="*/ 0 w 483"/>
                  <a:gd name="T19" fmla="*/ 0 h 484"/>
                  <a:gd name="T20" fmla="*/ 483 w 483"/>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3" h="484">
                    <a:moveTo>
                      <a:pt x="0" y="242"/>
                    </a:moveTo>
                    <a:cubicBezTo>
                      <a:pt x="0" y="108"/>
                      <a:pt x="108" y="0"/>
                      <a:pt x="242" y="0"/>
                    </a:cubicBezTo>
                    <a:cubicBezTo>
                      <a:pt x="375" y="0"/>
                      <a:pt x="483" y="108"/>
                      <a:pt x="483" y="242"/>
                    </a:cubicBezTo>
                    <a:cubicBezTo>
                      <a:pt x="483" y="242"/>
                      <a:pt x="483" y="242"/>
                      <a:pt x="483" y="242"/>
                    </a:cubicBezTo>
                    <a:cubicBezTo>
                      <a:pt x="483"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10" name="Freeform 10"/>
              <p:cNvSpPr>
                <a:spLocks/>
              </p:cNvSpPr>
              <p:nvPr/>
            </p:nvSpPr>
            <p:spPr bwMode="auto">
              <a:xfrm>
                <a:off x="1108" y="1493"/>
                <a:ext cx="241" cy="242"/>
              </a:xfrm>
              <a:custGeom>
                <a:avLst/>
                <a:gdLst>
                  <a:gd name="T0" fmla="*/ 0 w 241"/>
                  <a:gd name="T1" fmla="*/ 121 h 242"/>
                  <a:gd name="T2" fmla="*/ 121 w 241"/>
                  <a:gd name="T3" fmla="*/ 0 h 242"/>
                  <a:gd name="T4" fmla="*/ 241 w 241"/>
                  <a:gd name="T5" fmla="*/ 121 h 242"/>
                  <a:gd name="T6" fmla="*/ 241 w 241"/>
                  <a:gd name="T7" fmla="*/ 121 h 242"/>
                  <a:gd name="T8" fmla="*/ 121 w 241"/>
                  <a:gd name="T9" fmla="*/ 242 h 242"/>
                  <a:gd name="T10" fmla="*/ 0 w 241"/>
                  <a:gd name="T11" fmla="*/ 121 h 242"/>
                  <a:gd name="T12" fmla="*/ 0 60000 65536"/>
                  <a:gd name="T13" fmla="*/ 0 60000 65536"/>
                  <a:gd name="T14" fmla="*/ 0 60000 65536"/>
                  <a:gd name="T15" fmla="*/ 0 60000 65536"/>
                  <a:gd name="T16" fmla="*/ 0 60000 65536"/>
                  <a:gd name="T17" fmla="*/ 0 60000 65536"/>
                  <a:gd name="T18" fmla="*/ 0 w 241"/>
                  <a:gd name="T19" fmla="*/ 0 h 242"/>
                  <a:gd name="T20" fmla="*/ 241 w 241"/>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1" h="242">
                    <a:moveTo>
                      <a:pt x="0" y="121"/>
                    </a:moveTo>
                    <a:cubicBezTo>
                      <a:pt x="0" y="54"/>
                      <a:pt x="54" y="0"/>
                      <a:pt x="121" y="0"/>
                    </a:cubicBezTo>
                    <a:cubicBezTo>
                      <a:pt x="187" y="0"/>
                      <a:pt x="241" y="54"/>
                      <a:pt x="241" y="121"/>
                    </a:cubicBezTo>
                    <a:cubicBezTo>
                      <a:pt x="241" y="121"/>
                      <a:pt x="241" y="121"/>
                      <a:pt x="241" y="121"/>
                    </a:cubicBezTo>
                    <a:cubicBezTo>
                      <a:pt x="241"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1" name="Rectangle 11"/>
              <p:cNvSpPr>
                <a:spLocks noChangeArrowheads="1"/>
              </p:cNvSpPr>
              <p:nvPr/>
            </p:nvSpPr>
            <p:spPr bwMode="auto">
              <a:xfrm>
                <a:off x="1183" y="1538"/>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25612" name="Freeform 12"/>
              <p:cNvSpPr>
                <a:spLocks/>
              </p:cNvSpPr>
              <p:nvPr/>
            </p:nvSpPr>
            <p:spPr bwMode="auto">
              <a:xfrm>
                <a:off x="2772" y="1500"/>
                <a:ext cx="243"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13" name="Freeform 13"/>
              <p:cNvSpPr>
                <a:spLocks/>
              </p:cNvSpPr>
              <p:nvPr/>
            </p:nvSpPr>
            <p:spPr bwMode="auto">
              <a:xfrm>
                <a:off x="2772" y="1500"/>
                <a:ext cx="243" cy="242"/>
              </a:xfrm>
              <a:custGeom>
                <a:avLst/>
                <a:gdLst>
                  <a:gd name="T0" fmla="*/ 0 w 243"/>
                  <a:gd name="T1" fmla="*/ 121 h 242"/>
                  <a:gd name="T2" fmla="*/ 121 w 243"/>
                  <a:gd name="T3" fmla="*/ 0 h 242"/>
                  <a:gd name="T4" fmla="*/ 243 w 243"/>
                  <a:gd name="T5" fmla="*/ 121 h 242"/>
                  <a:gd name="T6" fmla="*/ 243 w 243"/>
                  <a:gd name="T7" fmla="*/ 121 h 242"/>
                  <a:gd name="T8" fmla="*/ 121 w 243"/>
                  <a:gd name="T9" fmla="*/ 242 h 242"/>
                  <a:gd name="T10" fmla="*/ 0 w 243"/>
                  <a:gd name="T11" fmla="*/ 121 h 242"/>
                  <a:gd name="T12" fmla="*/ 0 60000 65536"/>
                  <a:gd name="T13" fmla="*/ 0 60000 65536"/>
                  <a:gd name="T14" fmla="*/ 0 60000 65536"/>
                  <a:gd name="T15" fmla="*/ 0 60000 65536"/>
                  <a:gd name="T16" fmla="*/ 0 60000 65536"/>
                  <a:gd name="T17" fmla="*/ 0 60000 65536"/>
                  <a:gd name="T18" fmla="*/ 0 w 243"/>
                  <a:gd name="T19" fmla="*/ 0 h 242"/>
                  <a:gd name="T20" fmla="*/ 243 w 24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3" h="242">
                    <a:moveTo>
                      <a:pt x="0" y="121"/>
                    </a:moveTo>
                    <a:cubicBezTo>
                      <a:pt x="0" y="55"/>
                      <a:pt x="55" y="0"/>
                      <a:pt x="121" y="0"/>
                    </a:cubicBezTo>
                    <a:cubicBezTo>
                      <a:pt x="188" y="0"/>
                      <a:pt x="243" y="55"/>
                      <a:pt x="243" y="121"/>
                    </a:cubicBezTo>
                    <a:cubicBezTo>
                      <a:pt x="243" y="121"/>
                      <a:pt x="243" y="121"/>
                      <a:pt x="243" y="121"/>
                    </a:cubicBezTo>
                    <a:cubicBezTo>
                      <a:pt x="243" y="188"/>
                      <a:pt x="188" y="242"/>
                      <a:pt x="121"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4" name="Rectangle 14"/>
              <p:cNvSpPr>
                <a:spLocks noChangeArrowheads="1"/>
              </p:cNvSpPr>
              <p:nvPr/>
            </p:nvSpPr>
            <p:spPr bwMode="auto">
              <a:xfrm>
                <a:off x="2848" y="154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H</a:t>
                </a:r>
                <a:endParaRPr kumimoji="0" lang="zh-CN" altLang="zh-CN" sz="1800">
                  <a:latin typeface="Arial" panose="020B0604020202020204" pitchFamily="34" charset="0"/>
                </a:endParaRPr>
              </a:p>
            </p:txBody>
          </p:sp>
          <p:sp>
            <p:nvSpPr>
              <p:cNvPr id="25615" name="Freeform 15"/>
              <p:cNvSpPr>
                <a:spLocks/>
              </p:cNvSpPr>
              <p:nvPr/>
            </p:nvSpPr>
            <p:spPr bwMode="auto">
              <a:xfrm>
                <a:off x="4443" y="1493"/>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8"/>
                      <a:pt x="108" y="0"/>
                      <a:pt x="242" y="0"/>
                    </a:cubicBezTo>
                    <a:cubicBezTo>
                      <a:pt x="375" y="0"/>
                      <a:pt x="484" y="108"/>
                      <a:pt x="484" y="242"/>
                    </a:cubicBezTo>
                    <a:cubicBezTo>
                      <a:pt x="484" y="242"/>
                      <a:pt x="484" y="242"/>
                      <a:pt x="484" y="242"/>
                    </a:cubicBezTo>
                    <a:cubicBezTo>
                      <a:pt x="484"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16" name="Freeform 16"/>
              <p:cNvSpPr>
                <a:spLocks/>
              </p:cNvSpPr>
              <p:nvPr/>
            </p:nvSpPr>
            <p:spPr bwMode="auto">
              <a:xfrm>
                <a:off x="4443" y="1493"/>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4"/>
                      <a:pt x="54" y="0"/>
                      <a:pt x="121" y="0"/>
                    </a:cubicBezTo>
                    <a:cubicBezTo>
                      <a:pt x="187" y="0"/>
                      <a:pt x="242" y="54"/>
                      <a:pt x="242" y="121"/>
                    </a:cubicBezTo>
                    <a:cubicBezTo>
                      <a:pt x="242" y="121"/>
                      <a:pt x="242" y="121"/>
                      <a:pt x="242" y="121"/>
                    </a:cubicBezTo>
                    <a:cubicBezTo>
                      <a:pt x="242"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7" name="Rectangle 17"/>
              <p:cNvSpPr>
                <a:spLocks noChangeArrowheads="1"/>
              </p:cNvSpPr>
              <p:nvPr/>
            </p:nvSpPr>
            <p:spPr bwMode="auto">
              <a:xfrm>
                <a:off x="4529" y="1538"/>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P</a:t>
                </a:r>
                <a:endParaRPr kumimoji="0" lang="zh-CN" altLang="zh-CN" sz="1800">
                  <a:latin typeface="Arial" panose="020B0604020202020204" pitchFamily="34" charset="0"/>
                </a:endParaRPr>
              </a:p>
            </p:txBody>
          </p:sp>
          <p:sp>
            <p:nvSpPr>
              <p:cNvPr id="25618" name="Freeform 18"/>
              <p:cNvSpPr>
                <a:spLocks/>
              </p:cNvSpPr>
              <p:nvPr/>
            </p:nvSpPr>
            <p:spPr bwMode="auto">
              <a:xfrm>
                <a:off x="646" y="1893"/>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19" name="Freeform 19"/>
              <p:cNvSpPr>
                <a:spLocks/>
              </p:cNvSpPr>
              <p:nvPr/>
            </p:nvSpPr>
            <p:spPr bwMode="auto">
              <a:xfrm>
                <a:off x="646" y="1893"/>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5" y="0"/>
                      <a:pt x="121" y="0"/>
                    </a:cubicBezTo>
                    <a:cubicBezTo>
                      <a:pt x="188" y="0"/>
                      <a:pt x="242" y="55"/>
                      <a:pt x="242" y="121"/>
                    </a:cubicBezTo>
                    <a:cubicBezTo>
                      <a:pt x="242" y="121"/>
                      <a:pt x="242" y="121"/>
                      <a:pt x="242" y="121"/>
                    </a:cubicBezTo>
                    <a:cubicBezTo>
                      <a:pt x="242" y="188"/>
                      <a:pt x="188" y="242"/>
                      <a:pt x="121"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0" name="Rectangle 20"/>
              <p:cNvSpPr>
                <a:spLocks noChangeArrowheads="1"/>
              </p:cNvSpPr>
              <p:nvPr/>
            </p:nvSpPr>
            <p:spPr bwMode="auto">
              <a:xfrm>
                <a:off x="727" y="1938"/>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C</a:t>
                </a:r>
                <a:endParaRPr kumimoji="0" lang="zh-CN" altLang="zh-CN" sz="1800">
                  <a:latin typeface="Arial" panose="020B0604020202020204" pitchFamily="34" charset="0"/>
                </a:endParaRPr>
              </a:p>
            </p:txBody>
          </p:sp>
          <p:sp>
            <p:nvSpPr>
              <p:cNvPr id="25621" name="Freeform 21"/>
              <p:cNvSpPr>
                <a:spLocks/>
              </p:cNvSpPr>
              <p:nvPr/>
            </p:nvSpPr>
            <p:spPr bwMode="auto">
              <a:xfrm>
                <a:off x="3226" y="1886"/>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22" name="Freeform 22"/>
              <p:cNvSpPr>
                <a:spLocks/>
              </p:cNvSpPr>
              <p:nvPr/>
            </p:nvSpPr>
            <p:spPr bwMode="auto">
              <a:xfrm>
                <a:off x="3226" y="1886"/>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4"/>
                      <a:pt x="55" y="0"/>
                      <a:pt x="121" y="0"/>
                    </a:cubicBezTo>
                    <a:cubicBezTo>
                      <a:pt x="188" y="0"/>
                      <a:pt x="242" y="54"/>
                      <a:pt x="242" y="121"/>
                    </a:cubicBezTo>
                    <a:cubicBezTo>
                      <a:pt x="242" y="121"/>
                      <a:pt x="242" y="121"/>
                      <a:pt x="242" y="121"/>
                    </a:cubicBezTo>
                    <a:cubicBezTo>
                      <a:pt x="242" y="188"/>
                      <a:pt x="188" y="242"/>
                      <a:pt x="121"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3" name="Rectangle 23"/>
              <p:cNvSpPr>
                <a:spLocks noChangeArrowheads="1"/>
              </p:cNvSpPr>
              <p:nvPr/>
            </p:nvSpPr>
            <p:spPr bwMode="auto">
              <a:xfrm>
                <a:off x="3288" y="1930"/>
                <a:ext cx="1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M</a:t>
                </a:r>
                <a:endParaRPr kumimoji="0" lang="zh-CN" altLang="zh-CN" sz="1800">
                  <a:latin typeface="Arial" panose="020B0604020202020204" pitchFamily="34" charset="0"/>
                </a:endParaRPr>
              </a:p>
            </p:txBody>
          </p:sp>
          <p:sp>
            <p:nvSpPr>
              <p:cNvPr id="25624" name="Freeform 24"/>
              <p:cNvSpPr>
                <a:spLocks/>
              </p:cNvSpPr>
              <p:nvPr/>
            </p:nvSpPr>
            <p:spPr bwMode="auto">
              <a:xfrm>
                <a:off x="1554" y="1886"/>
                <a:ext cx="242" cy="242"/>
              </a:xfrm>
              <a:custGeom>
                <a:avLst/>
                <a:gdLst>
                  <a:gd name="T0" fmla="*/ 0 w 483"/>
                  <a:gd name="T1" fmla="*/ 2 h 484"/>
                  <a:gd name="T2" fmla="*/ 2 w 483"/>
                  <a:gd name="T3" fmla="*/ 0 h 484"/>
                  <a:gd name="T4" fmla="*/ 4 w 483"/>
                  <a:gd name="T5" fmla="*/ 2 h 484"/>
                  <a:gd name="T6" fmla="*/ 4 w 483"/>
                  <a:gd name="T7" fmla="*/ 2 h 484"/>
                  <a:gd name="T8" fmla="*/ 2 w 483"/>
                  <a:gd name="T9" fmla="*/ 4 h 484"/>
                  <a:gd name="T10" fmla="*/ 0 w 483"/>
                  <a:gd name="T11" fmla="*/ 2 h 484"/>
                  <a:gd name="T12" fmla="*/ 0 60000 65536"/>
                  <a:gd name="T13" fmla="*/ 0 60000 65536"/>
                  <a:gd name="T14" fmla="*/ 0 60000 65536"/>
                  <a:gd name="T15" fmla="*/ 0 60000 65536"/>
                  <a:gd name="T16" fmla="*/ 0 60000 65536"/>
                  <a:gd name="T17" fmla="*/ 0 60000 65536"/>
                  <a:gd name="T18" fmla="*/ 0 w 483"/>
                  <a:gd name="T19" fmla="*/ 0 h 484"/>
                  <a:gd name="T20" fmla="*/ 483 w 483"/>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3" h="484">
                    <a:moveTo>
                      <a:pt x="0" y="242"/>
                    </a:moveTo>
                    <a:cubicBezTo>
                      <a:pt x="0" y="109"/>
                      <a:pt x="108" y="0"/>
                      <a:pt x="242" y="0"/>
                    </a:cubicBezTo>
                    <a:cubicBezTo>
                      <a:pt x="375" y="0"/>
                      <a:pt x="483" y="109"/>
                      <a:pt x="483" y="242"/>
                    </a:cubicBezTo>
                    <a:cubicBezTo>
                      <a:pt x="483" y="242"/>
                      <a:pt x="483" y="242"/>
                      <a:pt x="483" y="242"/>
                    </a:cubicBezTo>
                    <a:cubicBezTo>
                      <a:pt x="483"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25" name="Freeform 25"/>
              <p:cNvSpPr>
                <a:spLocks/>
              </p:cNvSpPr>
              <p:nvPr/>
            </p:nvSpPr>
            <p:spPr bwMode="auto">
              <a:xfrm>
                <a:off x="1554" y="1886"/>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4"/>
                      <a:pt x="54" y="0"/>
                      <a:pt x="121" y="0"/>
                    </a:cubicBezTo>
                    <a:cubicBezTo>
                      <a:pt x="188" y="0"/>
                      <a:pt x="242" y="54"/>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6" name="Rectangle 26"/>
              <p:cNvSpPr>
                <a:spLocks noChangeArrowheads="1"/>
              </p:cNvSpPr>
              <p:nvPr/>
            </p:nvSpPr>
            <p:spPr bwMode="auto">
              <a:xfrm>
                <a:off x="1640" y="1930"/>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F</a:t>
                </a:r>
                <a:endParaRPr kumimoji="0" lang="zh-CN" altLang="zh-CN" sz="1800">
                  <a:latin typeface="Arial" panose="020B0604020202020204" pitchFamily="34" charset="0"/>
                </a:endParaRPr>
              </a:p>
            </p:txBody>
          </p:sp>
          <p:sp>
            <p:nvSpPr>
              <p:cNvPr id="25627" name="Freeform 27"/>
              <p:cNvSpPr>
                <a:spLocks/>
              </p:cNvSpPr>
              <p:nvPr/>
            </p:nvSpPr>
            <p:spPr bwMode="auto">
              <a:xfrm>
                <a:off x="2319" y="1886"/>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6" y="0"/>
                      <a:pt x="484" y="109"/>
                      <a:pt x="484" y="242"/>
                    </a:cubicBezTo>
                    <a:cubicBezTo>
                      <a:pt x="484" y="242"/>
                      <a:pt x="484" y="242"/>
                      <a:pt x="484" y="242"/>
                    </a:cubicBezTo>
                    <a:cubicBezTo>
                      <a:pt x="484" y="376"/>
                      <a:pt x="376"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28" name="Freeform 28"/>
              <p:cNvSpPr>
                <a:spLocks/>
              </p:cNvSpPr>
              <p:nvPr/>
            </p:nvSpPr>
            <p:spPr bwMode="auto">
              <a:xfrm>
                <a:off x="2319" y="1886"/>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4"/>
                      <a:pt x="54" y="0"/>
                      <a:pt x="121" y="0"/>
                    </a:cubicBezTo>
                    <a:cubicBezTo>
                      <a:pt x="188" y="0"/>
                      <a:pt x="242" y="54"/>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9" name="Rectangle 29"/>
              <p:cNvSpPr>
                <a:spLocks noChangeArrowheads="1"/>
              </p:cNvSpPr>
              <p:nvPr/>
            </p:nvSpPr>
            <p:spPr bwMode="auto">
              <a:xfrm>
                <a:off x="2416" y="1930"/>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J</a:t>
                </a:r>
                <a:endParaRPr kumimoji="0" lang="zh-CN" altLang="zh-CN" sz="1800">
                  <a:latin typeface="Arial" panose="020B0604020202020204" pitchFamily="34" charset="0"/>
                </a:endParaRPr>
              </a:p>
            </p:txBody>
          </p:sp>
          <p:sp>
            <p:nvSpPr>
              <p:cNvPr id="25630" name="Freeform 30"/>
              <p:cNvSpPr>
                <a:spLocks/>
              </p:cNvSpPr>
              <p:nvPr/>
            </p:nvSpPr>
            <p:spPr bwMode="auto">
              <a:xfrm>
                <a:off x="3989" y="1886"/>
                <a:ext cx="241" cy="242"/>
              </a:xfrm>
              <a:custGeom>
                <a:avLst/>
                <a:gdLst>
                  <a:gd name="T0" fmla="*/ 0 w 483"/>
                  <a:gd name="T1" fmla="*/ 2 h 484"/>
                  <a:gd name="T2" fmla="*/ 1 w 483"/>
                  <a:gd name="T3" fmla="*/ 0 h 484"/>
                  <a:gd name="T4" fmla="*/ 3 w 483"/>
                  <a:gd name="T5" fmla="*/ 2 h 484"/>
                  <a:gd name="T6" fmla="*/ 3 w 483"/>
                  <a:gd name="T7" fmla="*/ 2 h 484"/>
                  <a:gd name="T8" fmla="*/ 1 w 483"/>
                  <a:gd name="T9" fmla="*/ 4 h 484"/>
                  <a:gd name="T10" fmla="*/ 0 w 483"/>
                  <a:gd name="T11" fmla="*/ 2 h 484"/>
                  <a:gd name="T12" fmla="*/ 0 60000 65536"/>
                  <a:gd name="T13" fmla="*/ 0 60000 65536"/>
                  <a:gd name="T14" fmla="*/ 0 60000 65536"/>
                  <a:gd name="T15" fmla="*/ 0 60000 65536"/>
                  <a:gd name="T16" fmla="*/ 0 60000 65536"/>
                  <a:gd name="T17" fmla="*/ 0 60000 65536"/>
                  <a:gd name="T18" fmla="*/ 0 w 483"/>
                  <a:gd name="T19" fmla="*/ 0 h 484"/>
                  <a:gd name="T20" fmla="*/ 483 w 483"/>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3" h="484">
                    <a:moveTo>
                      <a:pt x="0" y="242"/>
                    </a:moveTo>
                    <a:cubicBezTo>
                      <a:pt x="0" y="109"/>
                      <a:pt x="108" y="0"/>
                      <a:pt x="242" y="0"/>
                    </a:cubicBezTo>
                    <a:cubicBezTo>
                      <a:pt x="375" y="0"/>
                      <a:pt x="483" y="109"/>
                      <a:pt x="483" y="242"/>
                    </a:cubicBezTo>
                    <a:cubicBezTo>
                      <a:pt x="483" y="242"/>
                      <a:pt x="483" y="242"/>
                      <a:pt x="483" y="242"/>
                    </a:cubicBezTo>
                    <a:cubicBezTo>
                      <a:pt x="483"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31" name="Freeform 31"/>
              <p:cNvSpPr>
                <a:spLocks/>
              </p:cNvSpPr>
              <p:nvPr/>
            </p:nvSpPr>
            <p:spPr bwMode="auto">
              <a:xfrm>
                <a:off x="3989" y="1886"/>
                <a:ext cx="241" cy="242"/>
              </a:xfrm>
              <a:custGeom>
                <a:avLst/>
                <a:gdLst>
                  <a:gd name="T0" fmla="*/ 0 w 241"/>
                  <a:gd name="T1" fmla="*/ 121 h 242"/>
                  <a:gd name="T2" fmla="*/ 121 w 241"/>
                  <a:gd name="T3" fmla="*/ 0 h 242"/>
                  <a:gd name="T4" fmla="*/ 241 w 241"/>
                  <a:gd name="T5" fmla="*/ 121 h 242"/>
                  <a:gd name="T6" fmla="*/ 241 w 241"/>
                  <a:gd name="T7" fmla="*/ 121 h 242"/>
                  <a:gd name="T8" fmla="*/ 121 w 241"/>
                  <a:gd name="T9" fmla="*/ 242 h 242"/>
                  <a:gd name="T10" fmla="*/ 0 w 241"/>
                  <a:gd name="T11" fmla="*/ 121 h 242"/>
                  <a:gd name="T12" fmla="*/ 0 60000 65536"/>
                  <a:gd name="T13" fmla="*/ 0 60000 65536"/>
                  <a:gd name="T14" fmla="*/ 0 60000 65536"/>
                  <a:gd name="T15" fmla="*/ 0 60000 65536"/>
                  <a:gd name="T16" fmla="*/ 0 60000 65536"/>
                  <a:gd name="T17" fmla="*/ 0 60000 65536"/>
                  <a:gd name="T18" fmla="*/ 0 w 241"/>
                  <a:gd name="T19" fmla="*/ 0 h 242"/>
                  <a:gd name="T20" fmla="*/ 241 w 241"/>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1" h="242">
                    <a:moveTo>
                      <a:pt x="0" y="121"/>
                    </a:moveTo>
                    <a:cubicBezTo>
                      <a:pt x="0" y="54"/>
                      <a:pt x="54" y="0"/>
                      <a:pt x="121" y="0"/>
                    </a:cubicBezTo>
                    <a:cubicBezTo>
                      <a:pt x="187" y="0"/>
                      <a:pt x="241" y="54"/>
                      <a:pt x="241" y="121"/>
                    </a:cubicBezTo>
                    <a:cubicBezTo>
                      <a:pt x="241" y="121"/>
                      <a:pt x="241" y="121"/>
                      <a:pt x="241" y="121"/>
                    </a:cubicBezTo>
                    <a:cubicBezTo>
                      <a:pt x="241"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2" name="Rectangle 32"/>
              <p:cNvSpPr>
                <a:spLocks noChangeArrowheads="1"/>
              </p:cNvSpPr>
              <p:nvPr/>
            </p:nvSpPr>
            <p:spPr bwMode="auto">
              <a:xfrm>
                <a:off x="4064" y="1930"/>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Q</a:t>
                </a:r>
                <a:endParaRPr kumimoji="0" lang="zh-CN" altLang="zh-CN" sz="1800">
                  <a:latin typeface="Arial" panose="020B0604020202020204" pitchFamily="34" charset="0"/>
                </a:endParaRPr>
              </a:p>
            </p:txBody>
          </p:sp>
          <p:sp>
            <p:nvSpPr>
              <p:cNvPr id="25633" name="Freeform 33"/>
              <p:cNvSpPr>
                <a:spLocks/>
              </p:cNvSpPr>
              <p:nvPr/>
            </p:nvSpPr>
            <p:spPr bwMode="auto">
              <a:xfrm>
                <a:off x="4911" y="1886"/>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6" y="0"/>
                      <a:pt x="484" y="109"/>
                      <a:pt x="484" y="242"/>
                    </a:cubicBezTo>
                    <a:cubicBezTo>
                      <a:pt x="484" y="242"/>
                      <a:pt x="484" y="242"/>
                      <a:pt x="484" y="242"/>
                    </a:cubicBezTo>
                    <a:cubicBezTo>
                      <a:pt x="484" y="376"/>
                      <a:pt x="376"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34" name="Freeform 34"/>
              <p:cNvSpPr>
                <a:spLocks/>
              </p:cNvSpPr>
              <p:nvPr/>
            </p:nvSpPr>
            <p:spPr bwMode="auto">
              <a:xfrm>
                <a:off x="4911" y="1886"/>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4"/>
                      <a:pt x="54" y="0"/>
                      <a:pt x="121" y="0"/>
                    </a:cubicBezTo>
                    <a:cubicBezTo>
                      <a:pt x="188" y="0"/>
                      <a:pt x="242" y="54"/>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5" name="Rectangle 35"/>
              <p:cNvSpPr>
                <a:spLocks noChangeArrowheads="1"/>
              </p:cNvSpPr>
              <p:nvPr/>
            </p:nvSpPr>
            <p:spPr bwMode="auto">
              <a:xfrm>
                <a:off x="4993" y="1930"/>
                <a:ext cx="12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T</a:t>
                </a:r>
                <a:endParaRPr kumimoji="0" lang="zh-CN" altLang="zh-CN" sz="1800">
                  <a:latin typeface="Arial" panose="020B0604020202020204" pitchFamily="34" charset="0"/>
                </a:endParaRPr>
              </a:p>
            </p:txBody>
          </p:sp>
          <p:sp>
            <p:nvSpPr>
              <p:cNvPr id="25636" name="Freeform 36"/>
              <p:cNvSpPr>
                <a:spLocks/>
              </p:cNvSpPr>
              <p:nvPr/>
            </p:nvSpPr>
            <p:spPr bwMode="auto">
              <a:xfrm>
                <a:off x="420"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5" y="0"/>
                      <a:pt x="484" y="109"/>
                      <a:pt x="484" y="242"/>
                    </a:cubicBezTo>
                    <a:cubicBezTo>
                      <a:pt x="484" y="242"/>
                      <a:pt x="484" y="242"/>
                      <a:pt x="484" y="242"/>
                    </a:cubicBezTo>
                    <a:cubicBezTo>
                      <a:pt x="484"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37" name="Freeform 37"/>
              <p:cNvSpPr>
                <a:spLocks/>
              </p:cNvSpPr>
              <p:nvPr/>
            </p:nvSpPr>
            <p:spPr bwMode="auto">
              <a:xfrm>
                <a:off x="420"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7" y="0"/>
                      <a:pt x="242" y="55"/>
                      <a:pt x="242" y="121"/>
                    </a:cubicBezTo>
                    <a:cubicBezTo>
                      <a:pt x="242" y="121"/>
                      <a:pt x="242" y="121"/>
                      <a:pt x="242" y="121"/>
                    </a:cubicBezTo>
                    <a:cubicBezTo>
                      <a:pt x="242"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8" name="Rectangle 38"/>
              <p:cNvSpPr>
                <a:spLocks noChangeArrowheads="1"/>
              </p:cNvSpPr>
              <p:nvPr/>
            </p:nvSpPr>
            <p:spPr bwMode="auto">
              <a:xfrm>
                <a:off x="495"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D</a:t>
                </a:r>
                <a:endParaRPr kumimoji="0" lang="zh-CN" altLang="zh-CN" sz="1800">
                  <a:latin typeface="Arial" panose="020B0604020202020204" pitchFamily="34" charset="0"/>
                </a:endParaRPr>
              </a:p>
            </p:txBody>
          </p:sp>
          <p:sp>
            <p:nvSpPr>
              <p:cNvPr id="25639" name="Freeform 39"/>
              <p:cNvSpPr>
                <a:spLocks/>
              </p:cNvSpPr>
              <p:nvPr/>
            </p:nvSpPr>
            <p:spPr bwMode="auto">
              <a:xfrm>
                <a:off x="873"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5" y="0"/>
                      <a:pt x="484" y="109"/>
                      <a:pt x="484" y="242"/>
                    </a:cubicBezTo>
                    <a:cubicBezTo>
                      <a:pt x="484" y="242"/>
                      <a:pt x="484" y="242"/>
                      <a:pt x="484" y="242"/>
                    </a:cubicBezTo>
                    <a:cubicBezTo>
                      <a:pt x="484"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40" name="Freeform 40"/>
              <p:cNvSpPr>
                <a:spLocks/>
              </p:cNvSpPr>
              <p:nvPr/>
            </p:nvSpPr>
            <p:spPr bwMode="auto">
              <a:xfrm>
                <a:off x="873"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1" name="Rectangle 41"/>
              <p:cNvSpPr>
                <a:spLocks noChangeArrowheads="1"/>
              </p:cNvSpPr>
              <p:nvPr/>
            </p:nvSpPr>
            <p:spPr bwMode="auto">
              <a:xfrm>
                <a:off x="951" y="2386"/>
                <a:ext cx="12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E</a:t>
                </a:r>
                <a:endParaRPr kumimoji="0" lang="zh-CN" altLang="zh-CN" sz="1800">
                  <a:latin typeface="Arial" panose="020B0604020202020204" pitchFamily="34" charset="0"/>
                </a:endParaRPr>
              </a:p>
            </p:txBody>
          </p:sp>
          <p:sp>
            <p:nvSpPr>
              <p:cNvPr id="25642" name="Freeform 42"/>
              <p:cNvSpPr>
                <a:spLocks/>
              </p:cNvSpPr>
              <p:nvPr/>
            </p:nvSpPr>
            <p:spPr bwMode="auto">
              <a:xfrm>
                <a:off x="1327"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6" y="0"/>
                      <a:pt x="484" y="109"/>
                      <a:pt x="484" y="242"/>
                    </a:cubicBezTo>
                    <a:cubicBezTo>
                      <a:pt x="484" y="242"/>
                      <a:pt x="484" y="242"/>
                      <a:pt x="484" y="242"/>
                    </a:cubicBezTo>
                    <a:cubicBezTo>
                      <a:pt x="484" y="376"/>
                      <a:pt x="376"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43" name="Freeform 43"/>
              <p:cNvSpPr>
                <a:spLocks/>
              </p:cNvSpPr>
              <p:nvPr/>
            </p:nvSpPr>
            <p:spPr bwMode="auto">
              <a:xfrm>
                <a:off x="1327"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4" name="Rectangle 44"/>
              <p:cNvSpPr>
                <a:spLocks noChangeArrowheads="1"/>
              </p:cNvSpPr>
              <p:nvPr/>
            </p:nvSpPr>
            <p:spPr bwMode="auto">
              <a:xfrm>
                <a:off x="1399"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G</a:t>
                </a:r>
                <a:endParaRPr kumimoji="0" lang="zh-CN" altLang="zh-CN" sz="1800">
                  <a:latin typeface="Arial" panose="020B0604020202020204" pitchFamily="34" charset="0"/>
                </a:endParaRPr>
              </a:p>
            </p:txBody>
          </p:sp>
          <p:sp>
            <p:nvSpPr>
              <p:cNvPr id="25645" name="Freeform 45"/>
              <p:cNvSpPr>
                <a:spLocks/>
              </p:cNvSpPr>
              <p:nvPr/>
            </p:nvSpPr>
            <p:spPr bwMode="auto">
              <a:xfrm>
                <a:off x="1781"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6" y="0"/>
                      <a:pt x="484" y="109"/>
                      <a:pt x="484" y="242"/>
                    </a:cubicBezTo>
                    <a:cubicBezTo>
                      <a:pt x="484" y="242"/>
                      <a:pt x="484" y="242"/>
                      <a:pt x="484" y="242"/>
                    </a:cubicBezTo>
                    <a:cubicBezTo>
                      <a:pt x="484" y="376"/>
                      <a:pt x="376"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46" name="Freeform 46"/>
              <p:cNvSpPr>
                <a:spLocks/>
              </p:cNvSpPr>
              <p:nvPr/>
            </p:nvSpPr>
            <p:spPr bwMode="auto">
              <a:xfrm>
                <a:off x="1781"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7" name="Rectangle 47"/>
              <p:cNvSpPr>
                <a:spLocks noChangeArrowheads="1"/>
              </p:cNvSpPr>
              <p:nvPr/>
            </p:nvSpPr>
            <p:spPr bwMode="auto">
              <a:xfrm>
                <a:off x="1856"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H</a:t>
                </a:r>
                <a:endParaRPr kumimoji="0" lang="zh-CN" altLang="zh-CN" sz="1800">
                  <a:latin typeface="Arial" panose="020B0604020202020204" pitchFamily="34" charset="0"/>
                </a:endParaRPr>
              </a:p>
            </p:txBody>
          </p:sp>
          <p:sp>
            <p:nvSpPr>
              <p:cNvPr id="25648" name="Freeform 48"/>
              <p:cNvSpPr>
                <a:spLocks/>
              </p:cNvSpPr>
              <p:nvPr/>
            </p:nvSpPr>
            <p:spPr bwMode="auto">
              <a:xfrm>
                <a:off x="2092" y="2339"/>
                <a:ext cx="242" cy="242"/>
              </a:xfrm>
              <a:custGeom>
                <a:avLst/>
                <a:gdLst>
                  <a:gd name="T0" fmla="*/ 0 w 483"/>
                  <a:gd name="T1" fmla="*/ 2 h 484"/>
                  <a:gd name="T2" fmla="*/ 2 w 483"/>
                  <a:gd name="T3" fmla="*/ 0 h 484"/>
                  <a:gd name="T4" fmla="*/ 4 w 483"/>
                  <a:gd name="T5" fmla="*/ 2 h 484"/>
                  <a:gd name="T6" fmla="*/ 4 w 483"/>
                  <a:gd name="T7" fmla="*/ 2 h 484"/>
                  <a:gd name="T8" fmla="*/ 2 w 483"/>
                  <a:gd name="T9" fmla="*/ 4 h 484"/>
                  <a:gd name="T10" fmla="*/ 0 w 483"/>
                  <a:gd name="T11" fmla="*/ 2 h 484"/>
                  <a:gd name="T12" fmla="*/ 0 60000 65536"/>
                  <a:gd name="T13" fmla="*/ 0 60000 65536"/>
                  <a:gd name="T14" fmla="*/ 0 60000 65536"/>
                  <a:gd name="T15" fmla="*/ 0 60000 65536"/>
                  <a:gd name="T16" fmla="*/ 0 60000 65536"/>
                  <a:gd name="T17" fmla="*/ 0 60000 65536"/>
                  <a:gd name="T18" fmla="*/ 0 w 483"/>
                  <a:gd name="T19" fmla="*/ 0 h 484"/>
                  <a:gd name="T20" fmla="*/ 483 w 483"/>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3" h="484">
                    <a:moveTo>
                      <a:pt x="0" y="242"/>
                    </a:moveTo>
                    <a:cubicBezTo>
                      <a:pt x="0" y="109"/>
                      <a:pt x="108" y="0"/>
                      <a:pt x="241" y="0"/>
                    </a:cubicBezTo>
                    <a:cubicBezTo>
                      <a:pt x="375" y="0"/>
                      <a:pt x="483" y="109"/>
                      <a:pt x="483" y="242"/>
                    </a:cubicBezTo>
                    <a:cubicBezTo>
                      <a:pt x="483" y="242"/>
                      <a:pt x="483" y="242"/>
                      <a:pt x="483" y="242"/>
                    </a:cubicBezTo>
                    <a:cubicBezTo>
                      <a:pt x="483" y="376"/>
                      <a:pt x="375" y="484"/>
                      <a:pt x="241"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49" name="Freeform 49"/>
              <p:cNvSpPr>
                <a:spLocks/>
              </p:cNvSpPr>
              <p:nvPr/>
            </p:nvSpPr>
            <p:spPr bwMode="auto">
              <a:xfrm>
                <a:off x="2092"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0" name="Rectangle 50"/>
              <p:cNvSpPr>
                <a:spLocks noChangeArrowheads="1"/>
              </p:cNvSpPr>
              <p:nvPr/>
            </p:nvSpPr>
            <p:spPr bwMode="auto">
              <a:xfrm>
                <a:off x="2168"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K</a:t>
                </a:r>
                <a:endParaRPr kumimoji="0" lang="zh-CN" altLang="zh-CN" sz="1800">
                  <a:latin typeface="Arial" panose="020B0604020202020204" pitchFamily="34" charset="0"/>
                </a:endParaRPr>
              </a:p>
            </p:txBody>
          </p:sp>
          <p:sp>
            <p:nvSpPr>
              <p:cNvPr id="25651" name="Freeform 51"/>
              <p:cNvSpPr>
                <a:spLocks/>
              </p:cNvSpPr>
              <p:nvPr/>
            </p:nvSpPr>
            <p:spPr bwMode="auto">
              <a:xfrm>
                <a:off x="2546" y="2339"/>
                <a:ext cx="241" cy="242"/>
              </a:xfrm>
              <a:custGeom>
                <a:avLst/>
                <a:gdLst>
                  <a:gd name="T0" fmla="*/ 0 w 483"/>
                  <a:gd name="T1" fmla="*/ 2 h 484"/>
                  <a:gd name="T2" fmla="*/ 1 w 483"/>
                  <a:gd name="T3" fmla="*/ 0 h 484"/>
                  <a:gd name="T4" fmla="*/ 3 w 483"/>
                  <a:gd name="T5" fmla="*/ 2 h 484"/>
                  <a:gd name="T6" fmla="*/ 3 w 483"/>
                  <a:gd name="T7" fmla="*/ 2 h 484"/>
                  <a:gd name="T8" fmla="*/ 1 w 483"/>
                  <a:gd name="T9" fmla="*/ 4 h 484"/>
                  <a:gd name="T10" fmla="*/ 0 w 483"/>
                  <a:gd name="T11" fmla="*/ 2 h 484"/>
                  <a:gd name="T12" fmla="*/ 0 60000 65536"/>
                  <a:gd name="T13" fmla="*/ 0 60000 65536"/>
                  <a:gd name="T14" fmla="*/ 0 60000 65536"/>
                  <a:gd name="T15" fmla="*/ 0 60000 65536"/>
                  <a:gd name="T16" fmla="*/ 0 60000 65536"/>
                  <a:gd name="T17" fmla="*/ 0 60000 65536"/>
                  <a:gd name="T18" fmla="*/ 0 w 483"/>
                  <a:gd name="T19" fmla="*/ 0 h 484"/>
                  <a:gd name="T20" fmla="*/ 483 w 483"/>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3" h="484">
                    <a:moveTo>
                      <a:pt x="0" y="242"/>
                    </a:moveTo>
                    <a:cubicBezTo>
                      <a:pt x="0" y="109"/>
                      <a:pt x="108" y="0"/>
                      <a:pt x="242" y="0"/>
                    </a:cubicBezTo>
                    <a:cubicBezTo>
                      <a:pt x="375" y="0"/>
                      <a:pt x="483" y="109"/>
                      <a:pt x="483" y="242"/>
                    </a:cubicBezTo>
                    <a:cubicBezTo>
                      <a:pt x="483" y="242"/>
                      <a:pt x="483" y="242"/>
                      <a:pt x="483" y="242"/>
                    </a:cubicBezTo>
                    <a:cubicBezTo>
                      <a:pt x="483"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52" name="Freeform 52"/>
              <p:cNvSpPr>
                <a:spLocks/>
              </p:cNvSpPr>
              <p:nvPr/>
            </p:nvSpPr>
            <p:spPr bwMode="auto">
              <a:xfrm>
                <a:off x="2546" y="2339"/>
                <a:ext cx="241" cy="242"/>
              </a:xfrm>
              <a:custGeom>
                <a:avLst/>
                <a:gdLst>
                  <a:gd name="T0" fmla="*/ 0 w 241"/>
                  <a:gd name="T1" fmla="*/ 121 h 242"/>
                  <a:gd name="T2" fmla="*/ 121 w 241"/>
                  <a:gd name="T3" fmla="*/ 0 h 242"/>
                  <a:gd name="T4" fmla="*/ 241 w 241"/>
                  <a:gd name="T5" fmla="*/ 121 h 242"/>
                  <a:gd name="T6" fmla="*/ 241 w 241"/>
                  <a:gd name="T7" fmla="*/ 121 h 242"/>
                  <a:gd name="T8" fmla="*/ 121 w 241"/>
                  <a:gd name="T9" fmla="*/ 242 h 242"/>
                  <a:gd name="T10" fmla="*/ 0 w 241"/>
                  <a:gd name="T11" fmla="*/ 121 h 242"/>
                  <a:gd name="T12" fmla="*/ 0 60000 65536"/>
                  <a:gd name="T13" fmla="*/ 0 60000 65536"/>
                  <a:gd name="T14" fmla="*/ 0 60000 65536"/>
                  <a:gd name="T15" fmla="*/ 0 60000 65536"/>
                  <a:gd name="T16" fmla="*/ 0 60000 65536"/>
                  <a:gd name="T17" fmla="*/ 0 60000 65536"/>
                  <a:gd name="T18" fmla="*/ 0 w 241"/>
                  <a:gd name="T19" fmla="*/ 0 h 242"/>
                  <a:gd name="T20" fmla="*/ 241 w 241"/>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1" h="242">
                    <a:moveTo>
                      <a:pt x="0" y="121"/>
                    </a:moveTo>
                    <a:cubicBezTo>
                      <a:pt x="0" y="55"/>
                      <a:pt x="54" y="0"/>
                      <a:pt x="121" y="0"/>
                    </a:cubicBezTo>
                    <a:cubicBezTo>
                      <a:pt x="187" y="0"/>
                      <a:pt x="241" y="55"/>
                      <a:pt x="241" y="121"/>
                    </a:cubicBezTo>
                    <a:cubicBezTo>
                      <a:pt x="241" y="121"/>
                      <a:pt x="241" y="121"/>
                      <a:pt x="241" y="121"/>
                    </a:cubicBezTo>
                    <a:cubicBezTo>
                      <a:pt x="241"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3" name="Rectangle 53"/>
              <p:cNvSpPr>
                <a:spLocks noChangeArrowheads="1"/>
              </p:cNvSpPr>
              <p:nvPr/>
            </p:nvSpPr>
            <p:spPr bwMode="auto">
              <a:xfrm>
                <a:off x="2624" y="2386"/>
                <a:ext cx="12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L</a:t>
                </a:r>
                <a:endParaRPr kumimoji="0" lang="zh-CN" altLang="zh-CN" sz="1800">
                  <a:latin typeface="Arial" panose="020B0604020202020204" pitchFamily="34" charset="0"/>
                </a:endParaRPr>
              </a:p>
            </p:txBody>
          </p:sp>
          <p:sp>
            <p:nvSpPr>
              <p:cNvPr id="25654" name="Freeform 54"/>
              <p:cNvSpPr>
                <a:spLocks/>
              </p:cNvSpPr>
              <p:nvPr/>
            </p:nvSpPr>
            <p:spPr bwMode="auto">
              <a:xfrm>
                <a:off x="3453"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5" y="0"/>
                      <a:pt x="484" y="109"/>
                      <a:pt x="484" y="242"/>
                    </a:cubicBezTo>
                    <a:cubicBezTo>
                      <a:pt x="484" y="242"/>
                      <a:pt x="484" y="242"/>
                      <a:pt x="484" y="242"/>
                    </a:cubicBezTo>
                    <a:cubicBezTo>
                      <a:pt x="484"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55" name="Freeform 55"/>
              <p:cNvSpPr>
                <a:spLocks/>
              </p:cNvSpPr>
              <p:nvPr/>
            </p:nvSpPr>
            <p:spPr bwMode="auto">
              <a:xfrm>
                <a:off x="3453"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6" name="Rectangle 56"/>
              <p:cNvSpPr>
                <a:spLocks noChangeArrowheads="1"/>
              </p:cNvSpPr>
              <p:nvPr/>
            </p:nvSpPr>
            <p:spPr bwMode="auto">
              <a:xfrm>
                <a:off x="3528"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O</a:t>
                </a:r>
                <a:endParaRPr kumimoji="0" lang="zh-CN" altLang="zh-CN" sz="1800">
                  <a:latin typeface="Arial" panose="020B0604020202020204" pitchFamily="34" charset="0"/>
                </a:endParaRPr>
              </a:p>
            </p:txBody>
          </p:sp>
          <p:sp>
            <p:nvSpPr>
              <p:cNvPr id="25657" name="Freeform 57"/>
              <p:cNvSpPr>
                <a:spLocks/>
              </p:cNvSpPr>
              <p:nvPr/>
            </p:nvSpPr>
            <p:spPr bwMode="auto">
              <a:xfrm>
                <a:off x="3000"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5" y="0"/>
                      <a:pt x="484" y="109"/>
                      <a:pt x="484" y="242"/>
                    </a:cubicBezTo>
                    <a:cubicBezTo>
                      <a:pt x="484" y="242"/>
                      <a:pt x="484" y="242"/>
                      <a:pt x="484" y="242"/>
                    </a:cubicBezTo>
                    <a:cubicBezTo>
                      <a:pt x="484" y="376"/>
                      <a:pt x="375"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58" name="Freeform 58"/>
              <p:cNvSpPr>
                <a:spLocks/>
              </p:cNvSpPr>
              <p:nvPr/>
            </p:nvSpPr>
            <p:spPr bwMode="auto">
              <a:xfrm>
                <a:off x="3000"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7" y="0"/>
                      <a:pt x="242" y="55"/>
                      <a:pt x="242" y="121"/>
                    </a:cubicBezTo>
                    <a:cubicBezTo>
                      <a:pt x="242" y="121"/>
                      <a:pt x="242" y="121"/>
                      <a:pt x="242" y="121"/>
                    </a:cubicBezTo>
                    <a:cubicBezTo>
                      <a:pt x="242" y="188"/>
                      <a:pt x="187"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9" name="Rectangle 59"/>
              <p:cNvSpPr>
                <a:spLocks noChangeArrowheads="1"/>
              </p:cNvSpPr>
              <p:nvPr/>
            </p:nvSpPr>
            <p:spPr bwMode="auto">
              <a:xfrm>
                <a:off x="3072"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N</a:t>
                </a:r>
                <a:endParaRPr kumimoji="0" lang="zh-CN" altLang="zh-CN" sz="1800">
                  <a:latin typeface="Arial" panose="020B0604020202020204" pitchFamily="34" charset="0"/>
                </a:endParaRPr>
              </a:p>
            </p:txBody>
          </p:sp>
          <p:sp>
            <p:nvSpPr>
              <p:cNvPr id="25660" name="Freeform 60"/>
              <p:cNvSpPr>
                <a:spLocks/>
              </p:cNvSpPr>
              <p:nvPr/>
            </p:nvSpPr>
            <p:spPr bwMode="auto">
              <a:xfrm>
                <a:off x="4215" y="2339"/>
                <a:ext cx="243"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61" name="Freeform 61"/>
              <p:cNvSpPr>
                <a:spLocks/>
              </p:cNvSpPr>
              <p:nvPr/>
            </p:nvSpPr>
            <p:spPr bwMode="auto">
              <a:xfrm>
                <a:off x="4215" y="2339"/>
                <a:ext cx="243" cy="242"/>
              </a:xfrm>
              <a:custGeom>
                <a:avLst/>
                <a:gdLst>
                  <a:gd name="T0" fmla="*/ 0 w 243"/>
                  <a:gd name="T1" fmla="*/ 121 h 242"/>
                  <a:gd name="T2" fmla="*/ 122 w 243"/>
                  <a:gd name="T3" fmla="*/ 0 h 242"/>
                  <a:gd name="T4" fmla="*/ 243 w 243"/>
                  <a:gd name="T5" fmla="*/ 121 h 242"/>
                  <a:gd name="T6" fmla="*/ 243 w 243"/>
                  <a:gd name="T7" fmla="*/ 121 h 242"/>
                  <a:gd name="T8" fmla="*/ 122 w 243"/>
                  <a:gd name="T9" fmla="*/ 242 h 242"/>
                  <a:gd name="T10" fmla="*/ 0 w 243"/>
                  <a:gd name="T11" fmla="*/ 121 h 242"/>
                  <a:gd name="T12" fmla="*/ 0 60000 65536"/>
                  <a:gd name="T13" fmla="*/ 0 60000 65536"/>
                  <a:gd name="T14" fmla="*/ 0 60000 65536"/>
                  <a:gd name="T15" fmla="*/ 0 60000 65536"/>
                  <a:gd name="T16" fmla="*/ 0 60000 65536"/>
                  <a:gd name="T17" fmla="*/ 0 60000 65536"/>
                  <a:gd name="T18" fmla="*/ 0 w 243"/>
                  <a:gd name="T19" fmla="*/ 0 h 242"/>
                  <a:gd name="T20" fmla="*/ 243 w 24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3" h="242">
                    <a:moveTo>
                      <a:pt x="0" y="121"/>
                    </a:moveTo>
                    <a:cubicBezTo>
                      <a:pt x="0" y="55"/>
                      <a:pt x="55" y="0"/>
                      <a:pt x="122" y="0"/>
                    </a:cubicBezTo>
                    <a:cubicBezTo>
                      <a:pt x="189" y="0"/>
                      <a:pt x="243" y="55"/>
                      <a:pt x="243" y="121"/>
                    </a:cubicBezTo>
                    <a:cubicBezTo>
                      <a:pt x="243" y="121"/>
                      <a:pt x="243" y="121"/>
                      <a:pt x="243" y="121"/>
                    </a:cubicBezTo>
                    <a:cubicBezTo>
                      <a:pt x="243" y="188"/>
                      <a:pt x="189" y="242"/>
                      <a:pt x="122"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2" name="Rectangle 62"/>
              <p:cNvSpPr>
                <a:spLocks noChangeArrowheads="1"/>
              </p:cNvSpPr>
              <p:nvPr/>
            </p:nvSpPr>
            <p:spPr bwMode="auto">
              <a:xfrm>
                <a:off x="4304" y="2386"/>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S</a:t>
                </a:r>
                <a:endParaRPr kumimoji="0" lang="zh-CN" altLang="zh-CN" sz="1800">
                  <a:latin typeface="Arial" panose="020B0604020202020204" pitchFamily="34" charset="0"/>
                </a:endParaRPr>
              </a:p>
            </p:txBody>
          </p:sp>
          <p:sp>
            <p:nvSpPr>
              <p:cNvPr id="25663" name="Freeform 63"/>
              <p:cNvSpPr>
                <a:spLocks/>
              </p:cNvSpPr>
              <p:nvPr/>
            </p:nvSpPr>
            <p:spPr bwMode="auto">
              <a:xfrm>
                <a:off x="3762"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8" y="0"/>
                      <a:pt x="242" y="0"/>
                    </a:cubicBezTo>
                    <a:cubicBezTo>
                      <a:pt x="376" y="0"/>
                      <a:pt x="484" y="109"/>
                      <a:pt x="484" y="242"/>
                    </a:cubicBezTo>
                    <a:cubicBezTo>
                      <a:pt x="484" y="242"/>
                      <a:pt x="484" y="242"/>
                      <a:pt x="484" y="242"/>
                    </a:cubicBezTo>
                    <a:cubicBezTo>
                      <a:pt x="484" y="376"/>
                      <a:pt x="376" y="484"/>
                      <a:pt x="242" y="484"/>
                    </a:cubicBezTo>
                    <a:cubicBezTo>
                      <a:pt x="108"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64" name="Freeform 64"/>
              <p:cNvSpPr>
                <a:spLocks/>
              </p:cNvSpPr>
              <p:nvPr/>
            </p:nvSpPr>
            <p:spPr bwMode="auto">
              <a:xfrm>
                <a:off x="3762"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5" name="Rectangle 65"/>
              <p:cNvSpPr>
                <a:spLocks noChangeArrowheads="1"/>
              </p:cNvSpPr>
              <p:nvPr/>
            </p:nvSpPr>
            <p:spPr bwMode="auto">
              <a:xfrm>
                <a:off x="3840"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25666" name="Freeform 66"/>
              <p:cNvSpPr>
                <a:spLocks/>
              </p:cNvSpPr>
              <p:nvPr/>
            </p:nvSpPr>
            <p:spPr bwMode="auto">
              <a:xfrm>
                <a:off x="5123"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67" name="Freeform 67"/>
              <p:cNvSpPr>
                <a:spLocks/>
              </p:cNvSpPr>
              <p:nvPr/>
            </p:nvSpPr>
            <p:spPr bwMode="auto">
              <a:xfrm>
                <a:off x="5123"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4" y="0"/>
                      <a:pt x="121" y="0"/>
                    </a:cubicBezTo>
                    <a:cubicBezTo>
                      <a:pt x="188" y="0"/>
                      <a:pt x="242" y="55"/>
                      <a:pt x="242" y="121"/>
                    </a:cubicBezTo>
                    <a:cubicBezTo>
                      <a:pt x="242" y="121"/>
                      <a:pt x="242" y="121"/>
                      <a:pt x="242" y="121"/>
                    </a:cubicBezTo>
                    <a:cubicBezTo>
                      <a:pt x="242" y="188"/>
                      <a:pt x="188" y="242"/>
                      <a:pt x="121" y="242"/>
                    </a:cubicBezTo>
                    <a:cubicBezTo>
                      <a:pt x="54"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8" name="Rectangle 68"/>
              <p:cNvSpPr>
                <a:spLocks noChangeArrowheads="1"/>
              </p:cNvSpPr>
              <p:nvPr/>
            </p:nvSpPr>
            <p:spPr bwMode="auto">
              <a:xfrm>
                <a:off x="5201"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V</a:t>
                </a:r>
                <a:endParaRPr kumimoji="0" lang="zh-CN" altLang="zh-CN" sz="1800">
                  <a:latin typeface="Arial" panose="020B0604020202020204" pitchFamily="34" charset="0"/>
                </a:endParaRPr>
              </a:p>
            </p:txBody>
          </p:sp>
          <p:sp>
            <p:nvSpPr>
              <p:cNvPr id="25669" name="Freeform 69"/>
              <p:cNvSpPr>
                <a:spLocks/>
              </p:cNvSpPr>
              <p:nvPr/>
            </p:nvSpPr>
            <p:spPr bwMode="auto">
              <a:xfrm>
                <a:off x="4669" y="2339"/>
                <a:ext cx="242" cy="242"/>
              </a:xfrm>
              <a:custGeom>
                <a:avLst/>
                <a:gdLst>
                  <a:gd name="T0" fmla="*/ 0 w 484"/>
                  <a:gd name="T1" fmla="*/ 2 h 484"/>
                  <a:gd name="T2" fmla="*/ 2 w 484"/>
                  <a:gd name="T3" fmla="*/ 0 h 484"/>
                  <a:gd name="T4" fmla="*/ 4 w 484"/>
                  <a:gd name="T5" fmla="*/ 2 h 484"/>
                  <a:gd name="T6" fmla="*/ 4 w 484"/>
                  <a:gd name="T7" fmla="*/ 2 h 484"/>
                  <a:gd name="T8" fmla="*/ 2 w 484"/>
                  <a:gd name="T9" fmla="*/ 4 h 484"/>
                  <a:gd name="T10" fmla="*/ 0 w 484"/>
                  <a:gd name="T11" fmla="*/ 2 h 484"/>
                  <a:gd name="T12" fmla="*/ 0 60000 65536"/>
                  <a:gd name="T13" fmla="*/ 0 60000 65536"/>
                  <a:gd name="T14" fmla="*/ 0 60000 65536"/>
                  <a:gd name="T15" fmla="*/ 0 60000 65536"/>
                  <a:gd name="T16" fmla="*/ 0 60000 65536"/>
                  <a:gd name="T17" fmla="*/ 0 60000 65536"/>
                  <a:gd name="T18" fmla="*/ 0 w 484"/>
                  <a:gd name="T19" fmla="*/ 0 h 484"/>
                  <a:gd name="T20" fmla="*/ 484 w 484"/>
                  <a:gd name="T21" fmla="*/ 484 h 484"/>
                </a:gdLst>
                <a:ahLst/>
                <a:cxnLst>
                  <a:cxn ang="T12">
                    <a:pos x="T0" y="T1"/>
                  </a:cxn>
                  <a:cxn ang="T13">
                    <a:pos x="T2" y="T3"/>
                  </a:cxn>
                  <a:cxn ang="T14">
                    <a:pos x="T4" y="T5"/>
                  </a:cxn>
                  <a:cxn ang="T15">
                    <a:pos x="T6" y="T7"/>
                  </a:cxn>
                  <a:cxn ang="T16">
                    <a:pos x="T8" y="T9"/>
                  </a:cxn>
                  <a:cxn ang="T17">
                    <a:pos x="T10" y="T11"/>
                  </a:cxn>
                </a:cxnLst>
                <a:rect l="T18" t="T19" r="T20" b="T21"/>
                <a:pathLst>
                  <a:path w="484" h="484">
                    <a:moveTo>
                      <a:pt x="0" y="242"/>
                    </a:moveTo>
                    <a:cubicBezTo>
                      <a:pt x="0" y="109"/>
                      <a:pt x="109" y="0"/>
                      <a:pt x="242" y="0"/>
                    </a:cubicBezTo>
                    <a:cubicBezTo>
                      <a:pt x="376" y="0"/>
                      <a:pt x="484" y="109"/>
                      <a:pt x="484" y="242"/>
                    </a:cubicBezTo>
                    <a:cubicBezTo>
                      <a:pt x="484" y="242"/>
                      <a:pt x="484" y="242"/>
                      <a:pt x="484" y="242"/>
                    </a:cubicBezTo>
                    <a:cubicBezTo>
                      <a:pt x="484" y="376"/>
                      <a:pt x="376" y="484"/>
                      <a:pt x="242" y="484"/>
                    </a:cubicBezTo>
                    <a:cubicBezTo>
                      <a:pt x="109" y="484"/>
                      <a:pt x="0" y="376"/>
                      <a:pt x="0" y="242"/>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5670" name="Freeform 70"/>
              <p:cNvSpPr>
                <a:spLocks/>
              </p:cNvSpPr>
              <p:nvPr/>
            </p:nvSpPr>
            <p:spPr bwMode="auto">
              <a:xfrm>
                <a:off x="4669" y="2339"/>
                <a:ext cx="242" cy="242"/>
              </a:xfrm>
              <a:custGeom>
                <a:avLst/>
                <a:gdLst>
                  <a:gd name="T0" fmla="*/ 0 w 242"/>
                  <a:gd name="T1" fmla="*/ 121 h 242"/>
                  <a:gd name="T2" fmla="*/ 121 w 242"/>
                  <a:gd name="T3" fmla="*/ 0 h 242"/>
                  <a:gd name="T4" fmla="*/ 242 w 242"/>
                  <a:gd name="T5" fmla="*/ 121 h 242"/>
                  <a:gd name="T6" fmla="*/ 242 w 242"/>
                  <a:gd name="T7" fmla="*/ 121 h 242"/>
                  <a:gd name="T8" fmla="*/ 121 w 242"/>
                  <a:gd name="T9" fmla="*/ 242 h 242"/>
                  <a:gd name="T10" fmla="*/ 0 w 242"/>
                  <a:gd name="T11" fmla="*/ 121 h 242"/>
                  <a:gd name="T12" fmla="*/ 0 60000 65536"/>
                  <a:gd name="T13" fmla="*/ 0 60000 65536"/>
                  <a:gd name="T14" fmla="*/ 0 60000 65536"/>
                  <a:gd name="T15" fmla="*/ 0 60000 65536"/>
                  <a:gd name="T16" fmla="*/ 0 60000 65536"/>
                  <a:gd name="T17" fmla="*/ 0 60000 65536"/>
                  <a:gd name="T18" fmla="*/ 0 w 242"/>
                  <a:gd name="T19" fmla="*/ 0 h 242"/>
                  <a:gd name="T20" fmla="*/ 242 w 242"/>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42" h="242">
                    <a:moveTo>
                      <a:pt x="0" y="121"/>
                    </a:moveTo>
                    <a:cubicBezTo>
                      <a:pt x="0" y="55"/>
                      <a:pt x="55" y="0"/>
                      <a:pt x="121" y="0"/>
                    </a:cubicBezTo>
                    <a:cubicBezTo>
                      <a:pt x="188" y="0"/>
                      <a:pt x="242" y="55"/>
                      <a:pt x="242" y="121"/>
                    </a:cubicBezTo>
                    <a:cubicBezTo>
                      <a:pt x="242" y="121"/>
                      <a:pt x="242" y="121"/>
                      <a:pt x="242" y="121"/>
                    </a:cubicBezTo>
                    <a:cubicBezTo>
                      <a:pt x="242" y="188"/>
                      <a:pt x="188" y="242"/>
                      <a:pt x="121" y="242"/>
                    </a:cubicBezTo>
                    <a:cubicBezTo>
                      <a:pt x="55" y="242"/>
                      <a:pt x="0" y="188"/>
                      <a:pt x="0" y="12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1" name="Rectangle 71"/>
              <p:cNvSpPr>
                <a:spLocks noChangeArrowheads="1"/>
              </p:cNvSpPr>
              <p:nvPr/>
            </p:nvSpPr>
            <p:spPr bwMode="auto">
              <a:xfrm>
                <a:off x="4745" y="2386"/>
                <a:ext cx="1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U</a:t>
                </a:r>
                <a:endParaRPr kumimoji="0" lang="zh-CN" altLang="zh-CN" sz="1800">
                  <a:latin typeface="Arial" panose="020B0604020202020204" pitchFamily="34" charset="0"/>
                </a:endParaRPr>
              </a:p>
            </p:txBody>
          </p:sp>
          <p:sp>
            <p:nvSpPr>
              <p:cNvPr id="25672" name="Rectangle 72"/>
              <p:cNvSpPr>
                <a:spLocks noChangeArrowheads="1"/>
              </p:cNvSpPr>
              <p:nvPr/>
            </p:nvSpPr>
            <p:spPr bwMode="auto">
              <a:xfrm>
                <a:off x="314"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73" name="Rectangle 73"/>
              <p:cNvSpPr>
                <a:spLocks noChangeArrowheads="1"/>
              </p:cNvSpPr>
              <p:nvPr/>
            </p:nvSpPr>
            <p:spPr bwMode="auto">
              <a:xfrm>
                <a:off x="314"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74" name="Rectangle 74"/>
              <p:cNvSpPr>
                <a:spLocks noChangeArrowheads="1"/>
              </p:cNvSpPr>
              <p:nvPr/>
            </p:nvSpPr>
            <p:spPr bwMode="auto">
              <a:xfrm>
                <a:off x="359" y="2906"/>
                <a:ext cx="1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25675" name="Rectangle 75"/>
              <p:cNvSpPr>
                <a:spLocks noChangeArrowheads="1"/>
              </p:cNvSpPr>
              <p:nvPr/>
            </p:nvSpPr>
            <p:spPr bwMode="auto">
              <a:xfrm>
                <a:off x="616"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76" name="Rectangle 76"/>
              <p:cNvSpPr>
                <a:spLocks noChangeArrowheads="1"/>
              </p:cNvSpPr>
              <p:nvPr/>
            </p:nvSpPr>
            <p:spPr bwMode="auto">
              <a:xfrm>
                <a:off x="616"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77" name="Rectangle 77"/>
              <p:cNvSpPr>
                <a:spLocks noChangeArrowheads="1"/>
              </p:cNvSpPr>
              <p:nvPr/>
            </p:nvSpPr>
            <p:spPr bwMode="auto">
              <a:xfrm>
                <a:off x="663" y="2906"/>
                <a:ext cx="11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25678" name="Rectangle 78"/>
              <p:cNvSpPr>
                <a:spLocks noChangeArrowheads="1"/>
              </p:cNvSpPr>
              <p:nvPr/>
            </p:nvSpPr>
            <p:spPr bwMode="auto">
              <a:xfrm>
                <a:off x="919"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79" name="Rectangle 79"/>
              <p:cNvSpPr>
                <a:spLocks noChangeArrowheads="1"/>
              </p:cNvSpPr>
              <p:nvPr/>
            </p:nvSpPr>
            <p:spPr bwMode="auto">
              <a:xfrm>
                <a:off x="919"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0" name="Rectangle 80"/>
              <p:cNvSpPr>
                <a:spLocks noChangeArrowheads="1"/>
              </p:cNvSpPr>
              <p:nvPr/>
            </p:nvSpPr>
            <p:spPr bwMode="auto">
              <a:xfrm>
                <a:off x="967" y="2906"/>
                <a:ext cx="1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c</a:t>
                </a:r>
                <a:endParaRPr kumimoji="0" lang="zh-CN" altLang="zh-CN" sz="1800">
                  <a:latin typeface="Arial" panose="020B0604020202020204" pitchFamily="34" charset="0"/>
                </a:endParaRPr>
              </a:p>
            </p:txBody>
          </p:sp>
          <p:sp>
            <p:nvSpPr>
              <p:cNvPr id="25681" name="Rectangle 81"/>
              <p:cNvSpPr>
                <a:spLocks noChangeArrowheads="1"/>
              </p:cNvSpPr>
              <p:nvPr/>
            </p:nvSpPr>
            <p:spPr bwMode="auto">
              <a:xfrm>
                <a:off x="1221"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2" name="Rectangle 82"/>
              <p:cNvSpPr>
                <a:spLocks noChangeArrowheads="1"/>
              </p:cNvSpPr>
              <p:nvPr/>
            </p:nvSpPr>
            <p:spPr bwMode="auto">
              <a:xfrm>
                <a:off x="1221"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3" name="Rectangle 83"/>
              <p:cNvSpPr>
                <a:spLocks noChangeArrowheads="1"/>
              </p:cNvSpPr>
              <p:nvPr/>
            </p:nvSpPr>
            <p:spPr bwMode="auto">
              <a:xfrm>
                <a:off x="1263" y="2906"/>
                <a:ext cx="11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d</a:t>
                </a:r>
                <a:endParaRPr kumimoji="0" lang="zh-CN" altLang="zh-CN" sz="1800">
                  <a:latin typeface="Arial" panose="020B0604020202020204" pitchFamily="34" charset="0"/>
                </a:endParaRPr>
              </a:p>
            </p:txBody>
          </p:sp>
          <p:sp>
            <p:nvSpPr>
              <p:cNvPr id="25684" name="Rectangle 84"/>
              <p:cNvSpPr>
                <a:spLocks noChangeArrowheads="1"/>
              </p:cNvSpPr>
              <p:nvPr/>
            </p:nvSpPr>
            <p:spPr bwMode="auto">
              <a:xfrm>
                <a:off x="1523" y="2793"/>
                <a:ext cx="152"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5" name="Rectangle 85"/>
              <p:cNvSpPr>
                <a:spLocks noChangeArrowheads="1"/>
              </p:cNvSpPr>
              <p:nvPr/>
            </p:nvSpPr>
            <p:spPr bwMode="auto">
              <a:xfrm>
                <a:off x="1523" y="2793"/>
                <a:ext cx="152"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6" name="Rectangle 86"/>
              <p:cNvSpPr>
                <a:spLocks noChangeArrowheads="1"/>
              </p:cNvSpPr>
              <p:nvPr/>
            </p:nvSpPr>
            <p:spPr bwMode="auto">
              <a:xfrm>
                <a:off x="1567" y="2906"/>
                <a:ext cx="1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e</a:t>
                </a:r>
                <a:endParaRPr kumimoji="0" lang="zh-CN" altLang="zh-CN" sz="1800">
                  <a:latin typeface="Arial" panose="020B0604020202020204" pitchFamily="34" charset="0"/>
                </a:endParaRPr>
              </a:p>
            </p:txBody>
          </p:sp>
          <p:sp>
            <p:nvSpPr>
              <p:cNvPr id="25687" name="Rectangle 87"/>
              <p:cNvSpPr>
                <a:spLocks noChangeArrowheads="1"/>
              </p:cNvSpPr>
              <p:nvPr/>
            </p:nvSpPr>
            <p:spPr bwMode="auto">
              <a:xfrm>
                <a:off x="1826"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8" name="Rectangle 88"/>
              <p:cNvSpPr>
                <a:spLocks noChangeArrowheads="1"/>
              </p:cNvSpPr>
              <p:nvPr/>
            </p:nvSpPr>
            <p:spPr bwMode="auto">
              <a:xfrm>
                <a:off x="1826"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89" name="Rectangle 89"/>
              <p:cNvSpPr>
                <a:spLocks noChangeArrowheads="1"/>
              </p:cNvSpPr>
              <p:nvPr/>
            </p:nvSpPr>
            <p:spPr bwMode="auto">
              <a:xfrm>
                <a:off x="1888" y="2906"/>
                <a:ext cx="8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25690" name="Rectangle 90"/>
              <p:cNvSpPr>
                <a:spLocks noChangeArrowheads="1"/>
              </p:cNvSpPr>
              <p:nvPr/>
            </p:nvSpPr>
            <p:spPr bwMode="auto">
              <a:xfrm>
                <a:off x="2818" y="2793"/>
                <a:ext cx="151"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91" name="Rectangle 91"/>
              <p:cNvSpPr>
                <a:spLocks noChangeArrowheads="1"/>
              </p:cNvSpPr>
              <p:nvPr/>
            </p:nvSpPr>
            <p:spPr bwMode="auto">
              <a:xfrm>
                <a:off x="2818" y="2793"/>
                <a:ext cx="151"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692" name="Rectangle 92"/>
              <p:cNvSpPr>
                <a:spLocks noChangeArrowheads="1"/>
              </p:cNvSpPr>
              <p:nvPr/>
            </p:nvSpPr>
            <p:spPr bwMode="auto">
              <a:xfrm>
                <a:off x="2880" y="2906"/>
                <a:ext cx="8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25693" name="Rectangle 93"/>
              <p:cNvSpPr>
                <a:spLocks noChangeArrowheads="1"/>
              </p:cNvSpPr>
              <p:nvPr/>
            </p:nvSpPr>
            <p:spPr bwMode="auto">
              <a:xfrm>
                <a:off x="2080" y="2914"/>
                <a:ext cx="25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Arial" panose="020B0604020202020204" pitchFamily="34" charset="0"/>
                  </a:rPr>
                  <a:t>………</a:t>
                </a:r>
                <a:endParaRPr kumimoji="0" lang="zh-CN" altLang="zh-CN" sz="1800">
                  <a:latin typeface="Arial" panose="020B0604020202020204" pitchFamily="34" charset="0"/>
                </a:endParaRPr>
              </a:p>
            </p:txBody>
          </p:sp>
          <p:sp>
            <p:nvSpPr>
              <p:cNvPr id="25694" name="Freeform 94"/>
              <p:cNvSpPr>
                <a:spLocks/>
              </p:cNvSpPr>
              <p:nvPr/>
            </p:nvSpPr>
            <p:spPr bwMode="auto">
              <a:xfrm>
                <a:off x="1229" y="1160"/>
                <a:ext cx="1543" cy="333"/>
              </a:xfrm>
              <a:custGeom>
                <a:avLst/>
                <a:gdLst>
                  <a:gd name="T0" fmla="*/ 1543 w 1543"/>
                  <a:gd name="T1" fmla="*/ 0 h 333"/>
                  <a:gd name="T2" fmla="*/ 0 w 1543"/>
                  <a:gd name="T3" fmla="*/ 333 h 333"/>
                  <a:gd name="T4" fmla="*/ 0 w 1543"/>
                  <a:gd name="T5" fmla="*/ 333 h 333"/>
                  <a:gd name="T6" fmla="*/ 0 60000 65536"/>
                  <a:gd name="T7" fmla="*/ 0 60000 65536"/>
                  <a:gd name="T8" fmla="*/ 0 60000 65536"/>
                  <a:gd name="T9" fmla="*/ 0 w 1543"/>
                  <a:gd name="T10" fmla="*/ 0 h 333"/>
                  <a:gd name="T11" fmla="*/ 1543 w 1543"/>
                  <a:gd name="T12" fmla="*/ 333 h 333"/>
                </a:gdLst>
                <a:ahLst/>
                <a:cxnLst>
                  <a:cxn ang="T6">
                    <a:pos x="T0" y="T1"/>
                  </a:cxn>
                  <a:cxn ang="T7">
                    <a:pos x="T2" y="T3"/>
                  </a:cxn>
                  <a:cxn ang="T8">
                    <a:pos x="T4" y="T5"/>
                  </a:cxn>
                </a:cxnLst>
                <a:rect l="T9" t="T10" r="T11" b="T12"/>
                <a:pathLst>
                  <a:path w="1543" h="333">
                    <a:moveTo>
                      <a:pt x="1543" y="0"/>
                    </a:moveTo>
                    <a:lnTo>
                      <a:pt x="0" y="33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5" name="Freeform 95"/>
              <p:cNvSpPr>
                <a:spLocks/>
              </p:cNvSpPr>
              <p:nvPr/>
            </p:nvSpPr>
            <p:spPr bwMode="auto">
              <a:xfrm>
                <a:off x="2725" y="1130"/>
                <a:ext cx="47" cy="77"/>
              </a:xfrm>
              <a:custGeom>
                <a:avLst/>
                <a:gdLst>
                  <a:gd name="T0" fmla="*/ 0 w 47"/>
                  <a:gd name="T1" fmla="*/ 0 h 77"/>
                  <a:gd name="T2" fmla="*/ 47 w 47"/>
                  <a:gd name="T3" fmla="*/ 30 h 77"/>
                  <a:gd name="T4" fmla="*/ 17 w 47"/>
                  <a:gd name="T5" fmla="*/ 77 h 77"/>
                  <a:gd name="T6" fmla="*/ 0 60000 65536"/>
                  <a:gd name="T7" fmla="*/ 0 60000 65536"/>
                  <a:gd name="T8" fmla="*/ 0 60000 65536"/>
                  <a:gd name="T9" fmla="*/ 0 w 47"/>
                  <a:gd name="T10" fmla="*/ 0 h 77"/>
                  <a:gd name="T11" fmla="*/ 47 w 47"/>
                  <a:gd name="T12" fmla="*/ 77 h 77"/>
                </a:gdLst>
                <a:ahLst/>
                <a:cxnLst>
                  <a:cxn ang="T6">
                    <a:pos x="T0" y="T1"/>
                  </a:cxn>
                  <a:cxn ang="T7">
                    <a:pos x="T2" y="T3"/>
                  </a:cxn>
                  <a:cxn ang="T8">
                    <a:pos x="T4" y="T5"/>
                  </a:cxn>
                </a:cxnLst>
                <a:rect l="T9" t="T10" r="T11" b="T12"/>
                <a:pathLst>
                  <a:path w="47" h="77">
                    <a:moveTo>
                      <a:pt x="0" y="0"/>
                    </a:moveTo>
                    <a:lnTo>
                      <a:pt x="47" y="30"/>
                    </a:lnTo>
                    <a:lnTo>
                      <a:pt x="17" y="77"/>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6" name="Freeform 96"/>
              <p:cNvSpPr>
                <a:spLocks/>
              </p:cNvSpPr>
              <p:nvPr/>
            </p:nvSpPr>
            <p:spPr bwMode="auto">
              <a:xfrm>
                <a:off x="1229" y="1446"/>
                <a:ext cx="47" cy="77"/>
              </a:xfrm>
              <a:custGeom>
                <a:avLst/>
                <a:gdLst>
                  <a:gd name="T0" fmla="*/ 47 w 47"/>
                  <a:gd name="T1" fmla="*/ 77 h 77"/>
                  <a:gd name="T2" fmla="*/ 0 w 47"/>
                  <a:gd name="T3" fmla="*/ 47 h 77"/>
                  <a:gd name="T4" fmla="*/ 30 w 47"/>
                  <a:gd name="T5" fmla="*/ 0 h 77"/>
                  <a:gd name="T6" fmla="*/ 0 60000 65536"/>
                  <a:gd name="T7" fmla="*/ 0 60000 65536"/>
                  <a:gd name="T8" fmla="*/ 0 60000 65536"/>
                  <a:gd name="T9" fmla="*/ 0 w 47"/>
                  <a:gd name="T10" fmla="*/ 0 h 77"/>
                  <a:gd name="T11" fmla="*/ 47 w 47"/>
                  <a:gd name="T12" fmla="*/ 77 h 77"/>
                </a:gdLst>
                <a:ahLst/>
                <a:cxnLst>
                  <a:cxn ang="T6">
                    <a:pos x="T0" y="T1"/>
                  </a:cxn>
                  <a:cxn ang="T7">
                    <a:pos x="T2" y="T3"/>
                  </a:cxn>
                  <a:cxn ang="T8">
                    <a:pos x="T4" y="T5"/>
                  </a:cxn>
                </a:cxnLst>
                <a:rect l="T9" t="T10" r="T11" b="T12"/>
                <a:pathLst>
                  <a:path w="47" h="77">
                    <a:moveTo>
                      <a:pt x="47" y="77"/>
                    </a:moveTo>
                    <a:lnTo>
                      <a:pt x="0" y="47"/>
                    </a:lnTo>
                    <a:lnTo>
                      <a:pt x="3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7" name="Freeform 97"/>
              <p:cNvSpPr>
                <a:spLocks/>
              </p:cNvSpPr>
              <p:nvPr/>
            </p:nvSpPr>
            <p:spPr bwMode="auto">
              <a:xfrm>
                <a:off x="3015" y="1160"/>
                <a:ext cx="1549" cy="333"/>
              </a:xfrm>
              <a:custGeom>
                <a:avLst/>
                <a:gdLst>
                  <a:gd name="T0" fmla="*/ 1549 w 1549"/>
                  <a:gd name="T1" fmla="*/ 333 h 333"/>
                  <a:gd name="T2" fmla="*/ 0 w 1549"/>
                  <a:gd name="T3" fmla="*/ 0 h 333"/>
                  <a:gd name="T4" fmla="*/ 0 w 1549"/>
                  <a:gd name="T5" fmla="*/ 0 h 333"/>
                  <a:gd name="T6" fmla="*/ 0 60000 65536"/>
                  <a:gd name="T7" fmla="*/ 0 60000 65536"/>
                  <a:gd name="T8" fmla="*/ 0 60000 65536"/>
                  <a:gd name="T9" fmla="*/ 0 w 1549"/>
                  <a:gd name="T10" fmla="*/ 0 h 333"/>
                  <a:gd name="T11" fmla="*/ 1549 w 1549"/>
                  <a:gd name="T12" fmla="*/ 333 h 333"/>
                </a:gdLst>
                <a:ahLst/>
                <a:cxnLst>
                  <a:cxn ang="T6">
                    <a:pos x="T0" y="T1"/>
                  </a:cxn>
                  <a:cxn ang="T7">
                    <a:pos x="T2" y="T3"/>
                  </a:cxn>
                  <a:cxn ang="T8">
                    <a:pos x="T4" y="T5"/>
                  </a:cxn>
                </a:cxnLst>
                <a:rect l="T9" t="T10" r="T11" b="T12"/>
                <a:pathLst>
                  <a:path w="1549" h="333">
                    <a:moveTo>
                      <a:pt x="1549" y="333"/>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8" name="Freeform 98"/>
              <p:cNvSpPr>
                <a:spLocks/>
              </p:cNvSpPr>
              <p:nvPr/>
            </p:nvSpPr>
            <p:spPr bwMode="auto">
              <a:xfrm>
                <a:off x="4516" y="1446"/>
                <a:ext cx="48" cy="77"/>
              </a:xfrm>
              <a:custGeom>
                <a:avLst/>
                <a:gdLst>
                  <a:gd name="T0" fmla="*/ 0 w 48"/>
                  <a:gd name="T1" fmla="*/ 77 h 77"/>
                  <a:gd name="T2" fmla="*/ 48 w 48"/>
                  <a:gd name="T3" fmla="*/ 47 h 77"/>
                  <a:gd name="T4" fmla="*/ 17 w 48"/>
                  <a:gd name="T5" fmla="*/ 0 h 77"/>
                  <a:gd name="T6" fmla="*/ 0 60000 65536"/>
                  <a:gd name="T7" fmla="*/ 0 60000 65536"/>
                  <a:gd name="T8" fmla="*/ 0 60000 65536"/>
                  <a:gd name="T9" fmla="*/ 0 w 48"/>
                  <a:gd name="T10" fmla="*/ 0 h 77"/>
                  <a:gd name="T11" fmla="*/ 48 w 48"/>
                  <a:gd name="T12" fmla="*/ 77 h 77"/>
                </a:gdLst>
                <a:ahLst/>
                <a:cxnLst>
                  <a:cxn ang="T6">
                    <a:pos x="T0" y="T1"/>
                  </a:cxn>
                  <a:cxn ang="T7">
                    <a:pos x="T2" y="T3"/>
                  </a:cxn>
                  <a:cxn ang="T8">
                    <a:pos x="T4" y="T5"/>
                  </a:cxn>
                </a:cxnLst>
                <a:rect l="T9" t="T10" r="T11" b="T12"/>
                <a:pathLst>
                  <a:path w="48" h="77">
                    <a:moveTo>
                      <a:pt x="0" y="77"/>
                    </a:moveTo>
                    <a:lnTo>
                      <a:pt x="48" y="47"/>
                    </a:lnTo>
                    <a:lnTo>
                      <a:pt x="17"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9" name="Freeform 99"/>
              <p:cNvSpPr>
                <a:spLocks/>
              </p:cNvSpPr>
              <p:nvPr/>
            </p:nvSpPr>
            <p:spPr bwMode="auto">
              <a:xfrm>
                <a:off x="3015" y="1130"/>
                <a:ext cx="47" cy="77"/>
              </a:xfrm>
              <a:custGeom>
                <a:avLst/>
                <a:gdLst>
                  <a:gd name="T0" fmla="*/ 47 w 47"/>
                  <a:gd name="T1" fmla="*/ 0 h 77"/>
                  <a:gd name="T2" fmla="*/ 0 w 47"/>
                  <a:gd name="T3" fmla="*/ 30 h 77"/>
                  <a:gd name="T4" fmla="*/ 30 w 47"/>
                  <a:gd name="T5" fmla="*/ 77 h 77"/>
                  <a:gd name="T6" fmla="*/ 0 60000 65536"/>
                  <a:gd name="T7" fmla="*/ 0 60000 65536"/>
                  <a:gd name="T8" fmla="*/ 0 60000 65536"/>
                  <a:gd name="T9" fmla="*/ 0 w 47"/>
                  <a:gd name="T10" fmla="*/ 0 h 77"/>
                  <a:gd name="T11" fmla="*/ 47 w 47"/>
                  <a:gd name="T12" fmla="*/ 77 h 77"/>
                </a:gdLst>
                <a:ahLst/>
                <a:cxnLst>
                  <a:cxn ang="T6">
                    <a:pos x="T0" y="T1"/>
                  </a:cxn>
                  <a:cxn ang="T7">
                    <a:pos x="T2" y="T3"/>
                  </a:cxn>
                  <a:cxn ang="T8">
                    <a:pos x="T4" y="T5"/>
                  </a:cxn>
                </a:cxnLst>
                <a:rect l="T9" t="T10" r="T11" b="T12"/>
                <a:pathLst>
                  <a:path w="47" h="77">
                    <a:moveTo>
                      <a:pt x="47" y="0"/>
                    </a:moveTo>
                    <a:lnTo>
                      <a:pt x="0" y="30"/>
                    </a:lnTo>
                    <a:lnTo>
                      <a:pt x="30" y="77"/>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0" name="Freeform 100"/>
              <p:cNvSpPr>
                <a:spLocks/>
              </p:cNvSpPr>
              <p:nvPr/>
            </p:nvSpPr>
            <p:spPr bwMode="auto">
              <a:xfrm>
                <a:off x="2893" y="1281"/>
                <a:ext cx="1" cy="219"/>
              </a:xfrm>
              <a:custGeom>
                <a:avLst/>
                <a:gdLst>
                  <a:gd name="T0" fmla="*/ 0 w 1"/>
                  <a:gd name="T1" fmla="*/ 219 h 219"/>
                  <a:gd name="T2" fmla="*/ 0 w 1"/>
                  <a:gd name="T3" fmla="*/ 0 h 219"/>
                  <a:gd name="T4" fmla="*/ 0 w 1"/>
                  <a:gd name="T5" fmla="*/ 0 h 219"/>
                  <a:gd name="T6" fmla="*/ 0 60000 65536"/>
                  <a:gd name="T7" fmla="*/ 0 60000 65536"/>
                  <a:gd name="T8" fmla="*/ 0 60000 65536"/>
                  <a:gd name="T9" fmla="*/ 0 w 1"/>
                  <a:gd name="T10" fmla="*/ 0 h 219"/>
                  <a:gd name="T11" fmla="*/ 1 w 1"/>
                  <a:gd name="T12" fmla="*/ 219 h 219"/>
                </a:gdLst>
                <a:ahLst/>
                <a:cxnLst>
                  <a:cxn ang="T6">
                    <a:pos x="T0" y="T1"/>
                  </a:cxn>
                  <a:cxn ang="T7">
                    <a:pos x="T2" y="T3"/>
                  </a:cxn>
                  <a:cxn ang="T8">
                    <a:pos x="T4" y="T5"/>
                  </a:cxn>
                </a:cxnLst>
                <a:rect l="T9" t="T10" r="T11" b="T12"/>
                <a:pathLst>
                  <a:path w="1" h="219">
                    <a:moveTo>
                      <a:pt x="0" y="219"/>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1" name="Freeform 101"/>
              <p:cNvSpPr>
                <a:spLocks/>
              </p:cNvSpPr>
              <p:nvPr/>
            </p:nvSpPr>
            <p:spPr bwMode="auto">
              <a:xfrm>
                <a:off x="2854" y="1461"/>
                <a:ext cx="79" cy="39"/>
              </a:xfrm>
              <a:custGeom>
                <a:avLst/>
                <a:gdLst>
                  <a:gd name="T0" fmla="*/ 0 w 79"/>
                  <a:gd name="T1" fmla="*/ 0 h 39"/>
                  <a:gd name="T2" fmla="*/ 39 w 79"/>
                  <a:gd name="T3" fmla="*/ 39 h 39"/>
                  <a:gd name="T4" fmla="*/ 79 w 79"/>
                  <a:gd name="T5" fmla="*/ 0 h 39"/>
                  <a:gd name="T6" fmla="*/ 0 60000 65536"/>
                  <a:gd name="T7" fmla="*/ 0 60000 65536"/>
                  <a:gd name="T8" fmla="*/ 0 60000 65536"/>
                  <a:gd name="T9" fmla="*/ 0 w 79"/>
                  <a:gd name="T10" fmla="*/ 0 h 39"/>
                  <a:gd name="T11" fmla="*/ 79 w 79"/>
                  <a:gd name="T12" fmla="*/ 39 h 39"/>
                </a:gdLst>
                <a:ahLst/>
                <a:cxnLst>
                  <a:cxn ang="T6">
                    <a:pos x="T0" y="T1"/>
                  </a:cxn>
                  <a:cxn ang="T7">
                    <a:pos x="T2" y="T3"/>
                  </a:cxn>
                  <a:cxn ang="T8">
                    <a:pos x="T4" y="T5"/>
                  </a:cxn>
                </a:cxnLst>
                <a:rect l="T9" t="T10" r="T11" b="T12"/>
                <a:pathLst>
                  <a:path w="79" h="39">
                    <a:moveTo>
                      <a:pt x="0" y="0"/>
                    </a:moveTo>
                    <a:lnTo>
                      <a:pt x="39" y="39"/>
                    </a:lnTo>
                    <a:lnTo>
                      <a:pt x="79"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2" name="Freeform 102"/>
              <p:cNvSpPr>
                <a:spLocks/>
              </p:cNvSpPr>
              <p:nvPr/>
            </p:nvSpPr>
            <p:spPr bwMode="auto">
              <a:xfrm>
                <a:off x="2854" y="1281"/>
                <a:ext cx="79" cy="40"/>
              </a:xfrm>
              <a:custGeom>
                <a:avLst/>
                <a:gdLst>
                  <a:gd name="T0" fmla="*/ 79 w 79"/>
                  <a:gd name="T1" fmla="*/ 40 h 40"/>
                  <a:gd name="T2" fmla="*/ 39 w 79"/>
                  <a:gd name="T3" fmla="*/ 0 h 40"/>
                  <a:gd name="T4" fmla="*/ 0 w 79"/>
                  <a:gd name="T5" fmla="*/ 40 h 40"/>
                  <a:gd name="T6" fmla="*/ 0 60000 65536"/>
                  <a:gd name="T7" fmla="*/ 0 60000 65536"/>
                  <a:gd name="T8" fmla="*/ 0 60000 65536"/>
                  <a:gd name="T9" fmla="*/ 0 w 79"/>
                  <a:gd name="T10" fmla="*/ 0 h 40"/>
                  <a:gd name="T11" fmla="*/ 79 w 79"/>
                  <a:gd name="T12" fmla="*/ 40 h 40"/>
                </a:gdLst>
                <a:ahLst/>
                <a:cxnLst>
                  <a:cxn ang="T6">
                    <a:pos x="T0" y="T1"/>
                  </a:cxn>
                  <a:cxn ang="T7">
                    <a:pos x="T2" y="T3"/>
                  </a:cxn>
                  <a:cxn ang="T8">
                    <a:pos x="T4" y="T5"/>
                  </a:cxn>
                </a:cxnLst>
                <a:rect l="T9" t="T10" r="T11" b="T12"/>
                <a:pathLst>
                  <a:path w="79" h="40">
                    <a:moveTo>
                      <a:pt x="79" y="40"/>
                    </a:moveTo>
                    <a:lnTo>
                      <a:pt x="39" y="0"/>
                    </a:lnTo>
                    <a:lnTo>
                      <a:pt x="0" y="4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3" name="Freeform 103"/>
              <p:cNvSpPr>
                <a:spLocks/>
              </p:cNvSpPr>
              <p:nvPr/>
            </p:nvSpPr>
            <p:spPr bwMode="auto">
              <a:xfrm>
                <a:off x="767" y="1614"/>
                <a:ext cx="341" cy="279"/>
              </a:xfrm>
              <a:custGeom>
                <a:avLst/>
                <a:gdLst>
                  <a:gd name="T0" fmla="*/ 341 w 341"/>
                  <a:gd name="T1" fmla="*/ 0 h 279"/>
                  <a:gd name="T2" fmla="*/ 0 w 341"/>
                  <a:gd name="T3" fmla="*/ 279 h 279"/>
                  <a:gd name="T4" fmla="*/ 0 w 341"/>
                  <a:gd name="T5" fmla="*/ 279 h 279"/>
                  <a:gd name="T6" fmla="*/ 0 60000 65536"/>
                  <a:gd name="T7" fmla="*/ 0 60000 65536"/>
                  <a:gd name="T8" fmla="*/ 0 60000 65536"/>
                  <a:gd name="T9" fmla="*/ 0 w 341"/>
                  <a:gd name="T10" fmla="*/ 0 h 279"/>
                  <a:gd name="T11" fmla="*/ 341 w 341"/>
                  <a:gd name="T12" fmla="*/ 279 h 279"/>
                </a:gdLst>
                <a:ahLst/>
                <a:cxnLst>
                  <a:cxn ang="T6">
                    <a:pos x="T0" y="T1"/>
                  </a:cxn>
                  <a:cxn ang="T7">
                    <a:pos x="T2" y="T3"/>
                  </a:cxn>
                  <a:cxn ang="T8">
                    <a:pos x="T4" y="T5"/>
                  </a:cxn>
                </a:cxnLst>
                <a:rect l="T9" t="T10" r="T11" b="T12"/>
                <a:pathLst>
                  <a:path w="341" h="279">
                    <a:moveTo>
                      <a:pt x="341" y="0"/>
                    </a:moveTo>
                    <a:lnTo>
                      <a:pt x="0" y="279"/>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4" name="Freeform 104"/>
              <p:cNvSpPr>
                <a:spLocks/>
              </p:cNvSpPr>
              <p:nvPr/>
            </p:nvSpPr>
            <p:spPr bwMode="auto">
              <a:xfrm>
                <a:off x="1052" y="1608"/>
                <a:ext cx="56" cy="62"/>
              </a:xfrm>
              <a:custGeom>
                <a:avLst/>
                <a:gdLst>
                  <a:gd name="T0" fmla="*/ 0 w 56"/>
                  <a:gd name="T1" fmla="*/ 0 h 62"/>
                  <a:gd name="T2" fmla="*/ 56 w 56"/>
                  <a:gd name="T3" fmla="*/ 6 h 62"/>
                  <a:gd name="T4" fmla="*/ 50 w 56"/>
                  <a:gd name="T5" fmla="*/ 62 h 62"/>
                  <a:gd name="T6" fmla="*/ 0 60000 65536"/>
                  <a:gd name="T7" fmla="*/ 0 60000 65536"/>
                  <a:gd name="T8" fmla="*/ 0 60000 65536"/>
                  <a:gd name="T9" fmla="*/ 0 w 56"/>
                  <a:gd name="T10" fmla="*/ 0 h 62"/>
                  <a:gd name="T11" fmla="*/ 56 w 56"/>
                  <a:gd name="T12" fmla="*/ 62 h 62"/>
                </a:gdLst>
                <a:ahLst/>
                <a:cxnLst>
                  <a:cxn ang="T6">
                    <a:pos x="T0" y="T1"/>
                  </a:cxn>
                  <a:cxn ang="T7">
                    <a:pos x="T2" y="T3"/>
                  </a:cxn>
                  <a:cxn ang="T8">
                    <a:pos x="T4" y="T5"/>
                  </a:cxn>
                </a:cxnLst>
                <a:rect l="T9" t="T10" r="T11" b="T12"/>
                <a:pathLst>
                  <a:path w="56" h="62">
                    <a:moveTo>
                      <a:pt x="0" y="0"/>
                    </a:moveTo>
                    <a:lnTo>
                      <a:pt x="56" y="6"/>
                    </a:lnTo>
                    <a:lnTo>
                      <a:pt x="50" y="6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5" name="Freeform 105"/>
              <p:cNvSpPr>
                <a:spLocks/>
              </p:cNvSpPr>
              <p:nvPr/>
            </p:nvSpPr>
            <p:spPr bwMode="auto">
              <a:xfrm>
                <a:off x="767" y="1838"/>
                <a:ext cx="56" cy="61"/>
              </a:xfrm>
              <a:custGeom>
                <a:avLst/>
                <a:gdLst>
                  <a:gd name="T0" fmla="*/ 56 w 56"/>
                  <a:gd name="T1" fmla="*/ 61 h 61"/>
                  <a:gd name="T2" fmla="*/ 0 w 56"/>
                  <a:gd name="T3" fmla="*/ 55 h 61"/>
                  <a:gd name="T4" fmla="*/ 6 w 56"/>
                  <a:gd name="T5" fmla="*/ 0 h 61"/>
                  <a:gd name="T6" fmla="*/ 0 60000 65536"/>
                  <a:gd name="T7" fmla="*/ 0 60000 65536"/>
                  <a:gd name="T8" fmla="*/ 0 60000 65536"/>
                  <a:gd name="T9" fmla="*/ 0 w 56"/>
                  <a:gd name="T10" fmla="*/ 0 h 61"/>
                  <a:gd name="T11" fmla="*/ 56 w 56"/>
                  <a:gd name="T12" fmla="*/ 61 h 61"/>
                </a:gdLst>
                <a:ahLst/>
                <a:cxnLst>
                  <a:cxn ang="T6">
                    <a:pos x="T0" y="T1"/>
                  </a:cxn>
                  <a:cxn ang="T7">
                    <a:pos x="T2" y="T3"/>
                  </a:cxn>
                  <a:cxn ang="T8">
                    <a:pos x="T4" y="T5"/>
                  </a:cxn>
                </a:cxnLst>
                <a:rect l="T9" t="T10" r="T11" b="T12"/>
                <a:pathLst>
                  <a:path w="56" h="61">
                    <a:moveTo>
                      <a:pt x="56" y="61"/>
                    </a:moveTo>
                    <a:lnTo>
                      <a:pt x="0" y="55"/>
                    </a:lnTo>
                    <a:lnTo>
                      <a:pt x="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6" name="Freeform 106"/>
              <p:cNvSpPr>
                <a:spLocks/>
              </p:cNvSpPr>
              <p:nvPr/>
            </p:nvSpPr>
            <p:spPr bwMode="auto">
              <a:xfrm>
                <a:off x="1349" y="1614"/>
                <a:ext cx="326" cy="272"/>
              </a:xfrm>
              <a:custGeom>
                <a:avLst/>
                <a:gdLst>
                  <a:gd name="T0" fmla="*/ 0 w 326"/>
                  <a:gd name="T1" fmla="*/ 0 h 272"/>
                  <a:gd name="T2" fmla="*/ 326 w 326"/>
                  <a:gd name="T3" fmla="*/ 272 h 272"/>
                  <a:gd name="T4" fmla="*/ 326 w 326"/>
                  <a:gd name="T5" fmla="*/ 272 h 272"/>
                  <a:gd name="T6" fmla="*/ 0 60000 65536"/>
                  <a:gd name="T7" fmla="*/ 0 60000 65536"/>
                  <a:gd name="T8" fmla="*/ 0 60000 65536"/>
                  <a:gd name="T9" fmla="*/ 0 w 326"/>
                  <a:gd name="T10" fmla="*/ 0 h 272"/>
                  <a:gd name="T11" fmla="*/ 326 w 326"/>
                  <a:gd name="T12" fmla="*/ 272 h 272"/>
                </a:gdLst>
                <a:ahLst/>
                <a:cxnLst>
                  <a:cxn ang="T6">
                    <a:pos x="T0" y="T1"/>
                  </a:cxn>
                  <a:cxn ang="T7">
                    <a:pos x="T2" y="T3"/>
                  </a:cxn>
                  <a:cxn ang="T8">
                    <a:pos x="T4" y="T5"/>
                  </a:cxn>
                </a:cxnLst>
                <a:rect l="T9" t="T10" r="T11" b="T12"/>
                <a:pathLst>
                  <a:path w="326" h="272">
                    <a:moveTo>
                      <a:pt x="0" y="0"/>
                    </a:moveTo>
                    <a:lnTo>
                      <a:pt x="326" y="27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7" name="Freeform 107"/>
              <p:cNvSpPr>
                <a:spLocks/>
              </p:cNvSpPr>
              <p:nvPr/>
            </p:nvSpPr>
            <p:spPr bwMode="auto">
              <a:xfrm>
                <a:off x="1349" y="1609"/>
                <a:ext cx="56" cy="61"/>
              </a:xfrm>
              <a:custGeom>
                <a:avLst/>
                <a:gdLst>
                  <a:gd name="T0" fmla="*/ 56 w 56"/>
                  <a:gd name="T1" fmla="*/ 0 h 61"/>
                  <a:gd name="T2" fmla="*/ 0 w 56"/>
                  <a:gd name="T3" fmla="*/ 5 h 61"/>
                  <a:gd name="T4" fmla="*/ 5 w 56"/>
                  <a:gd name="T5" fmla="*/ 61 h 61"/>
                  <a:gd name="T6" fmla="*/ 0 60000 65536"/>
                  <a:gd name="T7" fmla="*/ 0 60000 65536"/>
                  <a:gd name="T8" fmla="*/ 0 60000 65536"/>
                  <a:gd name="T9" fmla="*/ 0 w 56"/>
                  <a:gd name="T10" fmla="*/ 0 h 61"/>
                  <a:gd name="T11" fmla="*/ 56 w 56"/>
                  <a:gd name="T12" fmla="*/ 61 h 61"/>
                </a:gdLst>
                <a:ahLst/>
                <a:cxnLst>
                  <a:cxn ang="T6">
                    <a:pos x="T0" y="T1"/>
                  </a:cxn>
                  <a:cxn ang="T7">
                    <a:pos x="T2" y="T3"/>
                  </a:cxn>
                  <a:cxn ang="T8">
                    <a:pos x="T4" y="T5"/>
                  </a:cxn>
                </a:cxnLst>
                <a:rect l="T9" t="T10" r="T11" b="T12"/>
                <a:pathLst>
                  <a:path w="56" h="61">
                    <a:moveTo>
                      <a:pt x="56" y="0"/>
                    </a:moveTo>
                    <a:lnTo>
                      <a:pt x="0" y="5"/>
                    </a:lnTo>
                    <a:lnTo>
                      <a:pt x="5" y="61"/>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8" name="Freeform 108"/>
              <p:cNvSpPr>
                <a:spLocks/>
              </p:cNvSpPr>
              <p:nvPr/>
            </p:nvSpPr>
            <p:spPr bwMode="auto">
              <a:xfrm>
                <a:off x="1619" y="1830"/>
                <a:ext cx="56" cy="61"/>
              </a:xfrm>
              <a:custGeom>
                <a:avLst/>
                <a:gdLst>
                  <a:gd name="T0" fmla="*/ 0 w 56"/>
                  <a:gd name="T1" fmla="*/ 61 h 61"/>
                  <a:gd name="T2" fmla="*/ 56 w 56"/>
                  <a:gd name="T3" fmla="*/ 56 h 61"/>
                  <a:gd name="T4" fmla="*/ 51 w 56"/>
                  <a:gd name="T5" fmla="*/ 0 h 61"/>
                  <a:gd name="T6" fmla="*/ 0 60000 65536"/>
                  <a:gd name="T7" fmla="*/ 0 60000 65536"/>
                  <a:gd name="T8" fmla="*/ 0 60000 65536"/>
                  <a:gd name="T9" fmla="*/ 0 w 56"/>
                  <a:gd name="T10" fmla="*/ 0 h 61"/>
                  <a:gd name="T11" fmla="*/ 56 w 56"/>
                  <a:gd name="T12" fmla="*/ 61 h 61"/>
                </a:gdLst>
                <a:ahLst/>
                <a:cxnLst>
                  <a:cxn ang="T6">
                    <a:pos x="T0" y="T1"/>
                  </a:cxn>
                  <a:cxn ang="T7">
                    <a:pos x="T2" y="T3"/>
                  </a:cxn>
                  <a:cxn ang="T8">
                    <a:pos x="T4" y="T5"/>
                  </a:cxn>
                </a:cxnLst>
                <a:rect l="T9" t="T10" r="T11" b="T12"/>
                <a:pathLst>
                  <a:path w="56" h="61">
                    <a:moveTo>
                      <a:pt x="0" y="61"/>
                    </a:moveTo>
                    <a:lnTo>
                      <a:pt x="56" y="56"/>
                    </a:lnTo>
                    <a:lnTo>
                      <a:pt x="51"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9" name="Freeform 109"/>
              <p:cNvSpPr>
                <a:spLocks/>
              </p:cNvSpPr>
              <p:nvPr/>
            </p:nvSpPr>
            <p:spPr bwMode="auto">
              <a:xfrm>
                <a:off x="2440" y="1621"/>
                <a:ext cx="332" cy="265"/>
              </a:xfrm>
              <a:custGeom>
                <a:avLst/>
                <a:gdLst>
                  <a:gd name="T0" fmla="*/ 332 w 332"/>
                  <a:gd name="T1" fmla="*/ 0 h 265"/>
                  <a:gd name="T2" fmla="*/ 0 w 332"/>
                  <a:gd name="T3" fmla="*/ 265 h 265"/>
                  <a:gd name="T4" fmla="*/ 0 w 332"/>
                  <a:gd name="T5" fmla="*/ 265 h 265"/>
                  <a:gd name="T6" fmla="*/ 0 60000 65536"/>
                  <a:gd name="T7" fmla="*/ 0 60000 65536"/>
                  <a:gd name="T8" fmla="*/ 0 60000 65536"/>
                  <a:gd name="T9" fmla="*/ 0 w 332"/>
                  <a:gd name="T10" fmla="*/ 0 h 265"/>
                  <a:gd name="T11" fmla="*/ 332 w 332"/>
                  <a:gd name="T12" fmla="*/ 265 h 265"/>
                </a:gdLst>
                <a:ahLst/>
                <a:cxnLst>
                  <a:cxn ang="T6">
                    <a:pos x="T0" y="T1"/>
                  </a:cxn>
                  <a:cxn ang="T7">
                    <a:pos x="T2" y="T3"/>
                  </a:cxn>
                  <a:cxn ang="T8">
                    <a:pos x="T4" y="T5"/>
                  </a:cxn>
                </a:cxnLst>
                <a:rect l="T9" t="T10" r="T11" b="T12"/>
                <a:pathLst>
                  <a:path w="332" h="265">
                    <a:moveTo>
                      <a:pt x="332" y="0"/>
                    </a:moveTo>
                    <a:lnTo>
                      <a:pt x="0" y="265"/>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0" name="Freeform 110"/>
              <p:cNvSpPr>
                <a:spLocks/>
              </p:cNvSpPr>
              <p:nvPr/>
            </p:nvSpPr>
            <p:spPr bwMode="auto">
              <a:xfrm>
                <a:off x="2717" y="1615"/>
                <a:ext cx="55" cy="62"/>
              </a:xfrm>
              <a:custGeom>
                <a:avLst/>
                <a:gdLst>
                  <a:gd name="T0" fmla="*/ 0 w 55"/>
                  <a:gd name="T1" fmla="*/ 0 h 62"/>
                  <a:gd name="T2" fmla="*/ 55 w 55"/>
                  <a:gd name="T3" fmla="*/ 6 h 62"/>
                  <a:gd name="T4" fmla="*/ 49 w 55"/>
                  <a:gd name="T5" fmla="*/ 62 h 62"/>
                  <a:gd name="T6" fmla="*/ 0 60000 65536"/>
                  <a:gd name="T7" fmla="*/ 0 60000 65536"/>
                  <a:gd name="T8" fmla="*/ 0 60000 65536"/>
                  <a:gd name="T9" fmla="*/ 0 w 55"/>
                  <a:gd name="T10" fmla="*/ 0 h 62"/>
                  <a:gd name="T11" fmla="*/ 55 w 55"/>
                  <a:gd name="T12" fmla="*/ 62 h 62"/>
                </a:gdLst>
                <a:ahLst/>
                <a:cxnLst>
                  <a:cxn ang="T6">
                    <a:pos x="T0" y="T1"/>
                  </a:cxn>
                  <a:cxn ang="T7">
                    <a:pos x="T2" y="T3"/>
                  </a:cxn>
                  <a:cxn ang="T8">
                    <a:pos x="T4" y="T5"/>
                  </a:cxn>
                </a:cxnLst>
                <a:rect l="T9" t="T10" r="T11" b="T12"/>
                <a:pathLst>
                  <a:path w="55" h="62">
                    <a:moveTo>
                      <a:pt x="0" y="0"/>
                    </a:moveTo>
                    <a:lnTo>
                      <a:pt x="55" y="6"/>
                    </a:lnTo>
                    <a:lnTo>
                      <a:pt x="49" y="6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1" name="Freeform 111"/>
              <p:cNvSpPr>
                <a:spLocks/>
              </p:cNvSpPr>
              <p:nvPr/>
            </p:nvSpPr>
            <p:spPr bwMode="auto">
              <a:xfrm>
                <a:off x="2440" y="1830"/>
                <a:ext cx="56" cy="62"/>
              </a:xfrm>
              <a:custGeom>
                <a:avLst/>
                <a:gdLst>
                  <a:gd name="T0" fmla="*/ 56 w 56"/>
                  <a:gd name="T1" fmla="*/ 62 h 62"/>
                  <a:gd name="T2" fmla="*/ 0 w 56"/>
                  <a:gd name="T3" fmla="*/ 56 h 62"/>
                  <a:gd name="T4" fmla="*/ 6 w 56"/>
                  <a:gd name="T5" fmla="*/ 0 h 62"/>
                  <a:gd name="T6" fmla="*/ 0 60000 65536"/>
                  <a:gd name="T7" fmla="*/ 0 60000 65536"/>
                  <a:gd name="T8" fmla="*/ 0 60000 65536"/>
                  <a:gd name="T9" fmla="*/ 0 w 56"/>
                  <a:gd name="T10" fmla="*/ 0 h 62"/>
                  <a:gd name="T11" fmla="*/ 56 w 56"/>
                  <a:gd name="T12" fmla="*/ 62 h 62"/>
                </a:gdLst>
                <a:ahLst/>
                <a:cxnLst>
                  <a:cxn ang="T6">
                    <a:pos x="T0" y="T1"/>
                  </a:cxn>
                  <a:cxn ang="T7">
                    <a:pos x="T2" y="T3"/>
                  </a:cxn>
                  <a:cxn ang="T8">
                    <a:pos x="T4" y="T5"/>
                  </a:cxn>
                </a:cxnLst>
                <a:rect l="T9" t="T10" r="T11" b="T12"/>
                <a:pathLst>
                  <a:path w="56" h="62">
                    <a:moveTo>
                      <a:pt x="56" y="62"/>
                    </a:moveTo>
                    <a:lnTo>
                      <a:pt x="0" y="56"/>
                    </a:lnTo>
                    <a:lnTo>
                      <a:pt x="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2" name="Freeform 112"/>
              <p:cNvSpPr>
                <a:spLocks/>
              </p:cNvSpPr>
              <p:nvPr/>
            </p:nvSpPr>
            <p:spPr bwMode="auto">
              <a:xfrm>
                <a:off x="3015" y="1621"/>
                <a:ext cx="332" cy="265"/>
              </a:xfrm>
              <a:custGeom>
                <a:avLst/>
                <a:gdLst>
                  <a:gd name="T0" fmla="*/ 0 w 332"/>
                  <a:gd name="T1" fmla="*/ 0 h 265"/>
                  <a:gd name="T2" fmla="*/ 332 w 332"/>
                  <a:gd name="T3" fmla="*/ 265 h 265"/>
                  <a:gd name="T4" fmla="*/ 332 w 332"/>
                  <a:gd name="T5" fmla="*/ 265 h 265"/>
                  <a:gd name="T6" fmla="*/ 0 60000 65536"/>
                  <a:gd name="T7" fmla="*/ 0 60000 65536"/>
                  <a:gd name="T8" fmla="*/ 0 60000 65536"/>
                  <a:gd name="T9" fmla="*/ 0 w 332"/>
                  <a:gd name="T10" fmla="*/ 0 h 265"/>
                  <a:gd name="T11" fmla="*/ 332 w 332"/>
                  <a:gd name="T12" fmla="*/ 265 h 265"/>
                </a:gdLst>
                <a:ahLst/>
                <a:cxnLst>
                  <a:cxn ang="T6">
                    <a:pos x="T0" y="T1"/>
                  </a:cxn>
                  <a:cxn ang="T7">
                    <a:pos x="T2" y="T3"/>
                  </a:cxn>
                  <a:cxn ang="T8">
                    <a:pos x="T4" y="T5"/>
                  </a:cxn>
                </a:cxnLst>
                <a:rect l="T9" t="T10" r="T11" b="T12"/>
                <a:pathLst>
                  <a:path w="332" h="265">
                    <a:moveTo>
                      <a:pt x="0" y="0"/>
                    </a:moveTo>
                    <a:lnTo>
                      <a:pt x="332" y="265"/>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3" name="Freeform 113"/>
              <p:cNvSpPr>
                <a:spLocks/>
              </p:cNvSpPr>
              <p:nvPr/>
            </p:nvSpPr>
            <p:spPr bwMode="auto">
              <a:xfrm>
                <a:off x="3015" y="1615"/>
                <a:ext cx="56" cy="62"/>
              </a:xfrm>
              <a:custGeom>
                <a:avLst/>
                <a:gdLst>
                  <a:gd name="T0" fmla="*/ 56 w 56"/>
                  <a:gd name="T1" fmla="*/ 0 h 62"/>
                  <a:gd name="T2" fmla="*/ 0 w 56"/>
                  <a:gd name="T3" fmla="*/ 6 h 62"/>
                  <a:gd name="T4" fmla="*/ 6 w 56"/>
                  <a:gd name="T5" fmla="*/ 62 h 62"/>
                  <a:gd name="T6" fmla="*/ 0 60000 65536"/>
                  <a:gd name="T7" fmla="*/ 0 60000 65536"/>
                  <a:gd name="T8" fmla="*/ 0 60000 65536"/>
                  <a:gd name="T9" fmla="*/ 0 w 56"/>
                  <a:gd name="T10" fmla="*/ 0 h 62"/>
                  <a:gd name="T11" fmla="*/ 56 w 56"/>
                  <a:gd name="T12" fmla="*/ 62 h 62"/>
                </a:gdLst>
                <a:ahLst/>
                <a:cxnLst>
                  <a:cxn ang="T6">
                    <a:pos x="T0" y="T1"/>
                  </a:cxn>
                  <a:cxn ang="T7">
                    <a:pos x="T2" y="T3"/>
                  </a:cxn>
                  <a:cxn ang="T8">
                    <a:pos x="T4" y="T5"/>
                  </a:cxn>
                </a:cxnLst>
                <a:rect l="T9" t="T10" r="T11" b="T12"/>
                <a:pathLst>
                  <a:path w="56" h="62">
                    <a:moveTo>
                      <a:pt x="56" y="0"/>
                    </a:moveTo>
                    <a:lnTo>
                      <a:pt x="0" y="6"/>
                    </a:lnTo>
                    <a:lnTo>
                      <a:pt x="6" y="6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4" name="Freeform 114"/>
              <p:cNvSpPr>
                <a:spLocks/>
              </p:cNvSpPr>
              <p:nvPr/>
            </p:nvSpPr>
            <p:spPr bwMode="auto">
              <a:xfrm>
                <a:off x="3292" y="1830"/>
                <a:ext cx="55" cy="62"/>
              </a:xfrm>
              <a:custGeom>
                <a:avLst/>
                <a:gdLst>
                  <a:gd name="T0" fmla="*/ 0 w 55"/>
                  <a:gd name="T1" fmla="*/ 62 h 62"/>
                  <a:gd name="T2" fmla="*/ 55 w 55"/>
                  <a:gd name="T3" fmla="*/ 56 h 62"/>
                  <a:gd name="T4" fmla="*/ 49 w 55"/>
                  <a:gd name="T5" fmla="*/ 0 h 62"/>
                  <a:gd name="T6" fmla="*/ 0 60000 65536"/>
                  <a:gd name="T7" fmla="*/ 0 60000 65536"/>
                  <a:gd name="T8" fmla="*/ 0 60000 65536"/>
                  <a:gd name="T9" fmla="*/ 0 w 55"/>
                  <a:gd name="T10" fmla="*/ 0 h 62"/>
                  <a:gd name="T11" fmla="*/ 55 w 55"/>
                  <a:gd name="T12" fmla="*/ 62 h 62"/>
                </a:gdLst>
                <a:ahLst/>
                <a:cxnLst>
                  <a:cxn ang="T6">
                    <a:pos x="T0" y="T1"/>
                  </a:cxn>
                  <a:cxn ang="T7">
                    <a:pos x="T2" y="T3"/>
                  </a:cxn>
                  <a:cxn ang="T8">
                    <a:pos x="T4" y="T5"/>
                  </a:cxn>
                </a:cxnLst>
                <a:rect l="T9" t="T10" r="T11" b="T12"/>
                <a:pathLst>
                  <a:path w="55" h="62">
                    <a:moveTo>
                      <a:pt x="0" y="62"/>
                    </a:moveTo>
                    <a:lnTo>
                      <a:pt x="55" y="56"/>
                    </a:lnTo>
                    <a:lnTo>
                      <a:pt x="49"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5" name="Freeform 115"/>
              <p:cNvSpPr>
                <a:spLocks/>
              </p:cNvSpPr>
              <p:nvPr/>
            </p:nvSpPr>
            <p:spPr bwMode="auto">
              <a:xfrm>
                <a:off x="4110" y="1614"/>
                <a:ext cx="333" cy="272"/>
              </a:xfrm>
              <a:custGeom>
                <a:avLst/>
                <a:gdLst>
                  <a:gd name="T0" fmla="*/ 333 w 333"/>
                  <a:gd name="T1" fmla="*/ 0 h 272"/>
                  <a:gd name="T2" fmla="*/ 0 w 333"/>
                  <a:gd name="T3" fmla="*/ 272 h 272"/>
                  <a:gd name="T4" fmla="*/ 0 w 333"/>
                  <a:gd name="T5" fmla="*/ 272 h 272"/>
                  <a:gd name="T6" fmla="*/ 0 60000 65536"/>
                  <a:gd name="T7" fmla="*/ 0 60000 65536"/>
                  <a:gd name="T8" fmla="*/ 0 60000 65536"/>
                  <a:gd name="T9" fmla="*/ 0 w 333"/>
                  <a:gd name="T10" fmla="*/ 0 h 272"/>
                  <a:gd name="T11" fmla="*/ 333 w 333"/>
                  <a:gd name="T12" fmla="*/ 272 h 272"/>
                </a:gdLst>
                <a:ahLst/>
                <a:cxnLst>
                  <a:cxn ang="T6">
                    <a:pos x="T0" y="T1"/>
                  </a:cxn>
                  <a:cxn ang="T7">
                    <a:pos x="T2" y="T3"/>
                  </a:cxn>
                  <a:cxn ang="T8">
                    <a:pos x="T4" y="T5"/>
                  </a:cxn>
                </a:cxnLst>
                <a:rect l="T9" t="T10" r="T11" b="T12"/>
                <a:pathLst>
                  <a:path w="333" h="272">
                    <a:moveTo>
                      <a:pt x="333" y="0"/>
                    </a:moveTo>
                    <a:lnTo>
                      <a:pt x="0" y="27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6" name="Freeform 116"/>
              <p:cNvSpPr>
                <a:spLocks/>
              </p:cNvSpPr>
              <p:nvPr/>
            </p:nvSpPr>
            <p:spPr bwMode="auto">
              <a:xfrm>
                <a:off x="4387" y="1608"/>
                <a:ext cx="56" cy="62"/>
              </a:xfrm>
              <a:custGeom>
                <a:avLst/>
                <a:gdLst>
                  <a:gd name="T0" fmla="*/ 0 w 56"/>
                  <a:gd name="T1" fmla="*/ 0 h 62"/>
                  <a:gd name="T2" fmla="*/ 56 w 56"/>
                  <a:gd name="T3" fmla="*/ 6 h 62"/>
                  <a:gd name="T4" fmla="*/ 50 w 56"/>
                  <a:gd name="T5" fmla="*/ 62 h 62"/>
                  <a:gd name="T6" fmla="*/ 0 60000 65536"/>
                  <a:gd name="T7" fmla="*/ 0 60000 65536"/>
                  <a:gd name="T8" fmla="*/ 0 60000 65536"/>
                  <a:gd name="T9" fmla="*/ 0 w 56"/>
                  <a:gd name="T10" fmla="*/ 0 h 62"/>
                  <a:gd name="T11" fmla="*/ 56 w 56"/>
                  <a:gd name="T12" fmla="*/ 62 h 62"/>
                </a:gdLst>
                <a:ahLst/>
                <a:cxnLst>
                  <a:cxn ang="T6">
                    <a:pos x="T0" y="T1"/>
                  </a:cxn>
                  <a:cxn ang="T7">
                    <a:pos x="T2" y="T3"/>
                  </a:cxn>
                  <a:cxn ang="T8">
                    <a:pos x="T4" y="T5"/>
                  </a:cxn>
                </a:cxnLst>
                <a:rect l="T9" t="T10" r="T11" b="T12"/>
                <a:pathLst>
                  <a:path w="56" h="62">
                    <a:moveTo>
                      <a:pt x="0" y="0"/>
                    </a:moveTo>
                    <a:lnTo>
                      <a:pt x="56" y="6"/>
                    </a:lnTo>
                    <a:lnTo>
                      <a:pt x="50" y="6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7" name="Freeform 117"/>
              <p:cNvSpPr>
                <a:spLocks/>
              </p:cNvSpPr>
              <p:nvPr/>
            </p:nvSpPr>
            <p:spPr bwMode="auto">
              <a:xfrm>
                <a:off x="4110" y="1830"/>
                <a:ext cx="55" cy="61"/>
              </a:xfrm>
              <a:custGeom>
                <a:avLst/>
                <a:gdLst>
                  <a:gd name="T0" fmla="*/ 55 w 55"/>
                  <a:gd name="T1" fmla="*/ 61 h 61"/>
                  <a:gd name="T2" fmla="*/ 0 w 55"/>
                  <a:gd name="T3" fmla="*/ 56 h 61"/>
                  <a:gd name="T4" fmla="*/ 5 w 55"/>
                  <a:gd name="T5" fmla="*/ 0 h 61"/>
                  <a:gd name="T6" fmla="*/ 0 60000 65536"/>
                  <a:gd name="T7" fmla="*/ 0 60000 65536"/>
                  <a:gd name="T8" fmla="*/ 0 60000 65536"/>
                  <a:gd name="T9" fmla="*/ 0 w 55"/>
                  <a:gd name="T10" fmla="*/ 0 h 61"/>
                  <a:gd name="T11" fmla="*/ 55 w 55"/>
                  <a:gd name="T12" fmla="*/ 61 h 61"/>
                </a:gdLst>
                <a:ahLst/>
                <a:cxnLst>
                  <a:cxn ang="T6">
                    <a:pos x="T0" y="T1"/>
                  </a:cxn>
                  <a:cxn ang="T7">
                    <a:pos x="T2" y="T3"/>
                  </a:cxn>
                  <a:cxn ang="T8">
                    <a:pos x="T4" y="T5"/>
                  </a:cxn>
                </a:cxnLst>
                <a:rect l="T9" t="T10" r="T11" b="T12"/>
                <a:pathLst>
                  <a:path w="55" h="61">
                    <a:moveTo>
                      <a:pt x="55" y="61"/>
                    </a:moveTo>
                    <a:lnTo>
                      <a:pt x="0" y="56"/>
                    </a:lnTo>
                    <a:lnTo>
                      <a:pt x="5"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8" name="Freeform 118"/>
              <p:cNvSpPr>
                <a:spLocks/>
              </p:cNvSpPr>
              <p:nvPr/>
            </p:nvSpPr>
            <p:spPr bwMode="auto">
              <a:xfrm>
                <a:off x="4685" y="1614"/>
                <a:ext cx="347" cy="272"/>
              </a:xfrm>
              <a:custGeom>
                <a:avLst/>
                <a:gdLst>
                  <a:gd name="T0" fmla="*/ 0 w 347"/>
                  <a:gd name="T1" fmla="*/ 0 h 272"/>
                  <a:gd name="T2" fmla="*/ 347 w 347"/>
                  <a:gd name="T3" fmla="*/ 272 h 272"/>
                  <a:gd name="T4" fmla="*/ 347 w 347"/>
                  <a:gd name="T5" fmla="*/ 272 h 272"/>
                  <a:gd name="T6" fmla="*/ 0 60000 65536"/>
                  <a:gd name="T7" fmla="*/ 0 60000 65536"/>
                  <a:gd name="T8" fmla="*/ 0 60000 65536"/>
                  <a:gd name="T9" fmla="*/ 0 w 347"/>
                  <a:gd name="T10" fmla="*/ 0 h 272"/>
                  <a:gd name="T11" fmla="*/ 347 w 347"/>
                  <a:gd name="T12" fmla="*/ 272 h 272"/>
                </a:gdLst>
                <a:ahLst/>
                <a:cxnLst>
                  <a:cxn ang="T6">
                    <a:pos x="T0" y="T1"/>
                  </a:cxn>
                  <a:cxn ang="T7">
                    <a:pos x="T2" y="T3"/>
                  </a:cxn>
                  <a:cxn ang="T8">
                    <a:pos x="T4" y="T5"/>
                  </a:cxn>
                </a:cxnLst>
                <a:rect l="T9" t="T10" r="T11" b="T12"/>
                <a:pathLst>
                  <a:path w="347" h="272">
                    <a:moveTo>
                      <a:pt x="0" y="0"/>
                    </a:moveTo>
                    <a:lnTo>
                      <a:pt x="347" y="27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9" name="Freeform 119"/>
              <p:cNvSpPr>
                <a:spLocks/>
              </p:cNvSpPr>
              <p:nvPr/>
            </p:nvSpPr>
            <p:spPr bwMode="auto">
              <a:xfrm>
                <a:off x="4685" y="1607"/>
                <a:ext cx="55" cy="62"/>
              </a:xfrm>
              <a:custGeom>
                <a:avLst/>
                <a:gdLst>
                  <a:gd name="T0" fmla="*/ 55 w 55"/>
                  <a:gd name="T1" fmla="*/ 0 h 62"/>
                  <a:gd name="T2" fmla="*/ 0 w 55"/>
                  <a:gd name="T3" fmla="*/ 7 h 62"/>
                  <a:gd name="T4" fmla="*/ 6 w 55"/>
                  <a:gd name="T5" fmla="*/ 62 h 62"/>
                  <a:gd name="T6" fmla="*/ 0 60000 65536"/>
                  <a:gd name="T7" fmla="*/ 0 60000 65536"/>
                  <a:gd name="T8" fmla="*/ 0 60000 65536"/>
                  <a:gd name="T9" fmla="*/ 0 w 55"/>
                  <a:gd name="T10" fmla="*/ 0 h 62"/>
                  <a:gd name="T11" fmla="*/ 55 w 55"/>
                  <a:gd name="T12" fmla="*/ 62 h 62"/>
                </a:gdLst>
                <a:ahLst/>
                <a:cxnLst>
                  <a:cxn ang="T6">
                    <a:pos x="T0" y="T1"/>
                  </a:cxn>
                  <a:cxn ang="T7">
                    <a:pos x="T2" y="T3"/>
                  </a:cxn>
                  <a:cxn ang="T8">
                    <a:pos x="T4" y="T5"/>
                  </a:cxn>
                </a:cxnLst>
                <a:rect l="T9" t="T10" r="T11" b="T12"/>
                <a:pathLst>
                  <a:path w="55" h="62">
                    <a:moveTo>
                      <a:pt x="55" y="0"/>
                    </a:moveTo>
                    <a:lnTo>
                      <a:pt x="0" y="7"/>
                    </a:lnTo>
                    <a:lnTo>
                      <a:pt x="6" y="6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0" name="Freeform 120"/>
              <p:cNvSpPr>
                <a:spLocks/>
              </p:cNvSpPr>
              <p:nvPr/>
            </p:nvSpPr>
            <p:spPr bwMode="auto">
              <a:xfrm>
                <a:off x="4977" y="1830"/>
                <a:ext cx="55" cy="63"/>
              </a:xfrm>
              <a:custGeom>
                <a:avLst/>
                <a:gdLst>
                  <a:gd name="T0" fmla="*/ 0 w 55"/>
                  <a:gd name="T1" fmla="*/ 63 h 63"/>
                  <a:gd name="T2" fmla="*/ 55 w 55"/>
                  <a:gd name="T3" fmla="*/ 56 h 63"/>
                  <a:gd name="T4" fmla="*/ 48 w 55"/>
                  <a:gd name="T5" fmla="*/ 0 h 63"/>
                  <a:gd name="T6" fmla="*/ 0 60000 65536"/>
                  <a:gd name="T7" fmla="*/ 0 60000 65536"/>
                  <a:gd name="T8" fmla="*/ 0 60000 65536"/>
                  <a:gd name="T9" fmla="*/ 0 w 55"/>
                  <a:gd name="T10" fmla="*/ 0 h 63"/>
                  <a:gd name="T11" fmla="*/ 55 w 55"/>
                  <a:gd name="T12" fmla="*/ 63 h 63"/>
                </a:gdLst>
                <a:ahLst/>
                <a:cxnLst>
                  <a:cxn ang="T6">
                    <a:pos x="T0" y="T1"/>
                  </a:cxn>
                  <a:cxn ang="T7">
                    <a:pos x="T2" y="T3"/>
                  </a:cxn>
                  <a:cxn ang="T8">
                    <a:pos x="T4" y="T5"/>
                  </a:cxn>
                </a:cxnLst>
                <a:rect l="T9" t="T10" r="T11" b="T12"/>
                <a:pathLst>
                  <a:path w="55" h="63">
                    <a:moveTo>
                      <a:pt x="0" y="63"/>
                    </a:moveTo>
                    <a:lnTo>
                      <a:pt x="55" y="56"/>
                    </a:lnTo>
                    <a:lnTo>
                      <a:pt x="48"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1" name="Freeform 121"/>
              <p:cNvSpPr>
                <a:spLocks/>
              </p:cNvSpPr>
              <p:nvPr/>
            </p:nvSpPr>
            <p:spPr bwMode="auto">
              <a:xfrm>
                <a:off x="541" y="2014"/>
                <a:ext cx="105" cy="325"/>
              </a:xfrm>
              <a:custGeom>
                <a:avLst/>
                <a:gdLst>
                  <a:gd name="T0" fmla="*/ 105 w 105"/>
                  <a:gd name="T1" fmla="*/ 0 h 325"/>
                  <a:gd name="T2" fmla="*/ 0 w 105"/>
                  <a:gd name="T3" fmla="*/ 325 h 325"/>
                  <a:gd name="T4" fmla="*/ 0 w 105"/>
                  <a:gd name="T5" fmla="*/ 325 h 325"/>
                  <a:gd name="T6" fmla="*/ 0 60000 65536"/>
                  <a:gd name="T7" fmla="*/ 0 60000 65536"/>
                  <a:gd name="T8" fmla="*/ 0 60000 65536"/>
                  <a:gd name="T9" fmla="*/ 0 w 105"/>
                  <a:gd name="T10" fmla="*/ 0 h 325"/>
                  <a:gd name="T11" fmla="*/ 105 w 105"/>
                  <a:gd name="T12" fmla="*/ 325 h 325"/>
                </a:gdLst>
                <a:ahLst/>
                <a:cxnLst>
                  <a:cxn ang="T6">
                    <a:pos x="T0" y="T1"/>
                  </a:cxn>
                  <a:cxn ang="T7">
                    <a:pos x="T2" y="T3"/>
                  </a:cxn>
                  <a:cxn ang="T8">
                    <a:pos x="T4" y="T5"/>
                  </a:cxn>
                </a:cxnLst>
                <a:rect l="T9" t="T10" r="T11" b="T12"/>
                <a:pathLst>
                  <a:path w="105" h="325">
                    <a:moveTo>
                      <a:pt x="105" y="0"/>
                    </a:moveTo>
                    <a:lnTo>
                      <a:pt x="0" y="325"/>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2" name="Freeform 122"/>
              <p:cNvSpPr>
                <a:spLocks/>
              </p:cNvSpPr>
              <p:nvPr/>
            </p:nvSpPr>
            <p:spPr bwMode="auto">
              <a:xfrm>
                <a:off x="596" y="2014"/>
                <a:ext cx="76" cy="50"/>
              </a:xfrm>
              <a:custGeom>
                <a:avLst/>
                <a:gdLst>
                  <a:gd name="T0" fmla="*/ 0 w 76"/>
                  <a:gd name="T1" fmla="*/ 26 h 50"/>
                  <a:gd name="T2" fmla="*/ 50 w 76"/>
                  <a:gd name="T3" fmla="*/ 0 h 50"/>
                  <a:gd name="T4" fmla="*/ 76 w 76"/>
                  <a:gd name="T5" fmla="*/ 5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0" y="26"/>
                    </a:moveTo>
                    <a:lnTo>
                      <a:pt x="50" y="0"/>
                    </a:lnTo>
                    <a:lnTo>
                      <a:pt x="76"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3" name="Freeform 123"/>
              <p:cNvSpPr>
                <a:spLocks/>
              </p:cNvSpPr>
              <p:nvPr/>
            </p:nvSpPr>
            <p:spPr bwMode="auto">
              <a:xfrm>
                <a:off x="515" y="2289"/>
                <a:ext cx="76" cy="50"/>
              </a:xfrm>
              <a:custGeom>
                <a:avLst/>
                <a:gdLst>
                  <a:gd name="T0" fmla="*/ 76 w 76"/>
                  <a:gd name="T1" fmla="*/ 25 h 50"/>
                  <a:gd name="T2" fmla="*/ 26 w 76"/>
                  <a:gd name="T3" fmla="*/ 50 h 50"/>
                  <a:gd name="T4" fmla="*/ 0 w 76"/>
                  <a:gd name="T5" fmla="*/ 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76" y="25"/>
                    </a:moveTo>
                    <a:lnTo>
                      <a:pt x="26" y="50"/>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4" name="Freeform 124"/>
              <p:cNvSpPr>
                <a:spLocks/>
              </p:cNvSpPr>
              <p:nvPr/>
            </p:nvSpPr>
            <p:spPr bwMode="auto">
              <a:xfrm>
                <a:off x="888" y="2014"/>
                <a:ext cx="106" cy="325"/>
              </a:xfrm>
              <a:custGeom>
                <a:avLst/>
                <a:gdLst>
                  <a:gd name="T0" fmla="*/ 0 w 106"/>
                  <a:gd name="T1" fmla="*/ 0 h 325"/>
                  <a:gd name="T2" fmla="*/ 106 w 106"/>
                  <a:gd name="T3" fmla="*/ 325 h 325"/>
                  <a:gd name="T4" fmla="*/ 106 w 106"/>
                  <a:gd name="T5" fmla="*/ 325 h 325"/>
                  <a:gd name="T6" fmla="*/ 0 60000 65536"/>
                  <a:gd name="T7" fmla="*/ 0 60000 65536"/>
                  <a:gd name="T8" fmla="*/ 0 60000 65536"/>
                  <a:gd name="T9" fmla="*/ 0 w 106"/>
                  <a:gd name="T10" fmla="*/ 0 h 325"/>
                  <a:gd name="T11" fmla="*/ 106 w 106"/>
                  <a:gd name="T12" fmla="*/ 325 h 325"/>
                </a:gdLst>
                <a:ahLst/>
                <a:cxnLst>
                  <a:cxn ang="T6">
                    <a:pos x="T0" y="T1"/>
                  </a:cxn>
                  <a:cxn ang="T7">
                    <a:pos x="T2" y="T3"/>
                  </a:cxn>
                  <a:cxn ang="T8">
                    <a:pos x="T4" y="T5"/>
                  </a:cxn>
                </a:cxnLst>
                <a:rect l="T9" t="T10" r="T11" b="T12"/>
                <a:pathLst>
                  <a:path w="106" h="325">
                    <a:moveTo>
                      <a:pt x="0" y="0"/>
                    </a:moveTo>
                    <a:lnTo>
                      <a:pt x="106" y="325"/>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5" name="Freeform 125"/>
              <p:cNvSpPr>
                <a:spLocks/>
              </p:cNvSpPr>
              <p:nvPr/>
            </p:nvSpPr>
            <p:spPr bwMode="auto">
              <a:xfrm>
                <a:off x="863" y="2014"/>
                <a:ext cx="75" cy="50"/>
              </a:xfrm>
              <a:custGeom>
                <a:avLst/>
                <a:gdLst>
                  <a:gd name="T0" fmla="*/ 75 w 75"/>
                  <a:gd name="T1" fmla="*/ 26 h 50"/>
                  <a:gd name="T2" fmla="*/ 25 w 75"/>
                  <a:gd name="T3" fmla="*/ 0 h 50"/>
                  <a:gd name="T4" fmla="*/ 0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75" y="26"/>
                    </a:moveTo>
                    <a:lnTo>
                      <a:pt x="25" y="0"/>
                    </a:lnTo>
                    <a:lnTo>
                      <a:pt x="0"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6" name="Freeform 126"/>
              <p:cNvSpPr>
                <a:spLocks/>
              </p:cNvSpPr>
              <p:nvPr/>
            </p:nvSpPr>
            <p:spPr bwMode="auto">
              <a:xfrm>
                <a:off x="944" y="2289"/>
                <a:ext cx="76" cy="50"/>
              </a:xfrm>
              <a:custGeom>
                <a:avLst/>
                <a:gdLst>
                  <a:gd name="T0" fmla="*/ 0 w 76"/>
                  <a:gd name="T1" fmla="*/ 25 h 50"/>
                  <a:gd name="T2" fmla="*/ 50 w 76"/>
                  <a:gd name="T3" fmla="*/ 50 h 50"/>
                  <a:gd name="T4" fmla="*/ 76 w 76"/>
                  <a:gd name="T5" fmla="*/ 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0" y="25"/>
                    </a:moveTo>
                    <a:lnTo>
                      <a:pt x="50" y="50"/>
                    </a:lnTo>
                    <a:lnTo>
                      <a:pt x="7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7" name="Freeform 127"/>
              <p:cNvSpPr>
                <a:spLocks/>
              </p:cNvSpPr>
              <p:nvPr/>
            </p:nvSpPr>
            <p:spPr bwMode="auto">
              <a:xfrm>
                <a:off x="1448" y="2007"/>
                <a:ext cx="106" cy="332"/>
              </a:xfrm>
              <a:custGeom>
                <a:avLst/>
                <a:gdLst>
                  <a:gd name="T0" fmla="*/ 106 w 106"/>
                  <a:gd name="T1" fmla="*/ 0 h 332"/>
                  <a:gd name="T2" fmla="*/ 0 w 106"/>
                  <a:gd name="T3" fmla="*/ 332 h 332"/>
                  <a:gd name="T4" fmla="*/ 0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106" y="0"/>
                    </a:moveTo>
                    <a:lnTo>
                      <a:pt x="0"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8" name="Freeform 128"/>
              <p:cNvSpPr>
                <a:spLocks/>
              </p:cNvSpPr>
              <p:nvPr/>
            </p:nvSpPr>
            <p:spPr bwMode="auto">
              <a:xfrm>
                <a:off x="1504" y="2007"/>
                <a:ext cx="75" cy="50"/>
              </a:xfrm>
              <a:custGeom>
                <a:avLst/>
                <a:gdLst>
                  <a:gd name="T0" fmla="*/ 0 w 75"/>
                  <a:gd name="T1" fmla="*/ 26 h 50"/>
                  <a:gd name="T2" fmla="*/ 50 w 75"/>
                  <a:gd name="T3" fmla="*/ 0 h 50"/>
                  <a:gd name="T4" fmla="*/ 75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0" y="26"/>
                    </a:moveTo>
                    <a:lnTo>
                      <a:pt x="50" y="0"/>
                    </a:lnTo>
                    <a:lnTo>
                      <a:pt x="75"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9" name="Freeform 129"/>
              <p:cNvSpPr>
                <a:spLocks/>
              </p:cNvSpPr>
              <p:nvPr/>
            </p:nvSpPr>
            <p:spPr bwMode="auto">
              <a:xfrm>
                <a:off x="1422" y="2290"/>
                <a:ext cx="76" cy="49"/>
              </a:xfrm>
              <a:custGeom>
                <a:avLst/>
                <a:gdLst>
                  <a:gd name="T0" fmla="*/ 76 w 76"/>
                  <a:gd name="T1" fmla="*/ 24 h 49"/>
                  <a:gd name="T2" fmla="*/ 26 w 76"/>
                  <a:gd name="T3" fmla="*/ 49 h 49"/>
                  <a:gd name="T4" fmla="*/ 0 w 76"/>
                  <a:gd name="T5" fmla="*/ 0 h 49"/>
                  <a:gd name="T6" fmla="*/ 0 60000 65536"/>
                  <a:gd name="T7" fmla="*/ 0 60000 65536"/>
                  <a:gd name="T8" fmla="*/ 0 60000 65536"/>
                  <a:gd name="T9" fmla="*/ 0 w 76"/>
                  <a:gd name="T10" fmla="*/ 0 h 49"/>
                  <a:gd name="T11" fmla="*/ 76 w 76"/>
                  <a:gd name="T12" fmla="*/ 49 h 49"/>
                </a:gdLst>
                <a:ahLst/>
                <a:cxnLst>
                  <a:cxn ang="T6">
                    <a:pos x="T0" y="T1"/>
                  </a:cxn>
                  <a:cxn ang="T7">
                    <a:pos x="T2" y="T3"/>
                  </a:cxn>
                  <a:cxn ang="T8">
                    <a:pos x="T4" y="T5"/>
                  </a:cxn>
                </a:cxnLst>
                <a:rect l="T9" t="T10" r="T11" b="T12"/>
                <a:pathLst>
                  <a:path w="76" h="49">
                    <a:moveTo>
                      <a:pt x="76" y="24"/>
                    </a:moveTo>
                    <a:lnTo>
                      <a:pt x="26" y="49"/>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0" name="Freeform 130"/>
              <p:cNvSpPr>
                <a:spLocks/>
              </p:cNvSpPr>
              <p:nvPr/>
            </p:nvSpPr>
            <p:spPr bwMode="auto">
              <a:xfrm>
                <a:off x="1796" y="2007"/>
                <a:ext cx="106" cy="332"/>
              </a:xfrm>
              <a:custGeom>
                <a:avLst/>
                <a:gdLst>
                  <a:gd name="T0" fmla="*/ 0 w 106"/>
                  <a:gd name="T1" fmla="*/ 0 h 332"/>
                  <a:gd name="T2" fmla="*/ 106 w 106"/>
                  <a:gd name="T3" fmla="*/ 332 h 332"/>
                  <a:gd name="T4" fmla="*/ 106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0" y="0"/>
                    </a:moveTo>
                    <a:lnTo>
                      <a:pt x="106"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1" name="Freeform 131"/>
              <p:cNvSpPr>
                <a:spLocks/>
              </p:cNvSpPr>
              <p:nvPr/>
            </p:nvSpPr>
            <p:spPr bwMode="auto">
              <a:xfrm>
                <a:off x="1770" y="2007"/>
                <a:ext cx="76" cy="50"/>
              </a:xfrm>
              <a:custGeom>
                <a:avLst/>
                <a:gdLst>
                  <a:gd name="T0" fmla="*/ 76 w 76"/>
                  <a:gd name="T1" fmla="*/ 26 h 50"/>
                  <a:gd name="T2" fmla="*/ 26 w 76"/>
                  <a:gd name="T3" fmla="*/ 0 h 50"/>
                  <a:gd name="T4" fmla="*/ 0 w 76"/>
                  <a:gd name="T5" fmla="*/ 5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76" y="26"/>
                    </a:moveTo>
                    <a:lnTo>
                      <a:pt x="26" y="0"/>
                    </a:lnTo>
                    <a:lnTo>
                      <a:pt x="0"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2" name="Freeform 132"/>
              <p:cNvSpPr>
                <a:spLocks/>
              </p:cNvSpPr>
              <p:nvPr/>
            </p:nvSpPr>
            <p:spPr bwMode="auto">
              <a:xfrm>
                <a:off x="1852" y="2290"/>
                <a:ext cx="76" cy="49"/>
              </a:xfrm>
              <a:custGeom>
                <a:avLst/>
                <a:gdLst>
                  <a:gd name="T0" fmla="*/ 0 w 76"/>
                  <a:gd name="T1" fmla="*/ 24 h 49"/>
                  <a:gd name="T2" fmla="*/ 50 w 76"/>
                  <a:gd name="T3" fmla="*/ 49 h 49"/>
                  <a:gd name="T4" fmla="*/ 76 w 76"/>
                  <a:gd name="T5" fmla="*/ 0 h 49"/>
                  <a:gd name="T6" fmla="*/ 0 60000 65536"/>
                  <a:gd name="T7" fmla="*/ 0 60000 65536"/>
                  <a:gd name="T8" fmla="*/ 0 60000 65536"/>
                  <a:gd name="T9" fmla="*/ 0 w 76"/>
                  <a:gd name="T10" fmla="*/ 0 h 49"/>
                  <a:gd name="T11" fmla="*/ 76 w 76"/>
                  <a:gd name="T12" fmla="*/ 49 h 49"/>
                </a:gdLst>
                <a:ahLst/>
                <a:cxnLst>
                  <a:cxn ang="T6">
                    <a:pos x="T0" y="T1"/>
                  </a:cxn>
                  <a:cxn ang="T7">
                    <a:pos x="T2" y="T3"/>
                  </a:cxn>
                  <a:cxn ang="T8">
                    <a:pos x="T4" y="T5"/>
                  </a:cxn>
                </a:cxnLst>
                <a:rect l="T9" t="T10" r="T11" b="T12"/>
                <a:pathLst>
                  <a:path w="76" h="49">
                    <a:moveTo>
                      <a:pt x="0" y="24"/>
                    </a:moveTo>
                    <a:lnTo>
                      <a:pt x="50" y="49"/>
                    </a:lnTo>
                    <a:lnTo>
                      <a:pt x="7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3" name="Freeform 133"/>
              <p:cNvSpPr>
                <a:spLocks/>
              </p:cNvSpPr>
              <p:nvPr/>
            </p:nvSpPr>
            <p:spPr bwMode="auto">
              <a:xfrm>
                <a:off x="2213" y="2007"/>
                <a:ext cx="106" cy="332"/>
              </a:xfrm>
              <a:custGeom>
                <a:avLst/>
                <a:gdLst>
                  <a:gd name="T0" fmla="*/ 106 w 106"/>
                  <a:gd name="T1" fmla="*/ 0 h 332"/>
                  <a:gd name="T2" fmla="*/ 0 w 106"/>
                  <a:gd name="T3" fmla="*/ 332 h 332"/>
                  <a:gd name="T4" fmla="*/ 0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106" y="0"/>
                    </a:moveTo>
                    <a:lnTo>
                      <a:pt x="0"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4" name="Freeform 134"/>
              <p:cNvSpPr>
                <a:spLocks/>
              </p:cNvSpPr>
              <p:nvPr/>
            </p:nvSpPr>
            <p:spPr bwMode="auto">
              <a:xfrm>
                <a:off x="2269" y="2007"/>
                <a:ext cx="76" cy="50"/>
              </a:xfrm>
              <a:custGeom>
                <a:avLst/>
                <a:gdLst>
                  <a:gd name="T0" fmla="*/ 0 w 76"/>
                  <a:gd name="T1" fmla="*/ 26 h 50"/>
                  <a:gd name="T2" fmla="*/ 50 w 76"/>
                  <a:gd name="T3" fmla="*/ 0 h 50"/>
                  <a:gd name="T4" fmla="*/ 76 w 76"/>
                  <a:gd name="T5" fmla="*/ 5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0" y="26"/>
                    </a:moveTo>
                    <a:lnTo>
                      <a:pt x="50" y="0"/>
                    </a:lnTo>
                    <a:lnTo>
                      <a:pt x="76"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5" name="Freeform 135"/>
              <p:cNvSpPr>
                <a:spLocks/>
              </p:cNvSpPr>
              <p:nvPr/>
            </p:nvSpPr>
            <p:spPr bwMode="auto">
              <a:xfrm>
                <a:off x="2187" y="2290"/>
                <a:ext cx="76" cy="49"/>
              </a:xfrm>
              <a:custGeom>
                <a:avLst/>
                <a:gdLst>
                  <a:gd name="T0" fmla="*/ 76 w 76"/>
                  <a:gd name="T1" fmla="*/ 24 h 49"/>
                  <a:gd name="T2" fmla="*/ 26 w 76"/>
                  <a:gd name="T3" fmla="*/ 49 h 49"/>
                  <a:gd name="T4" fmla="*/ 0 w 76"/>
                  <a:gd name="T5" fmla="*/ 0 h 49"/>
                  <a:gd name="T6" fmla="*/ 0 60000 65536"/>
                  <a:gd name="T7" fmla="*/ 0 60000 65536"/>
                  <a:gd name="T8" fmla="*/ 0 60000 65536"/>
                  <a:gd name="T9" fmla="*/ 0 w 76"/>
                  <a:gd name="T10" fmla="*/ 0 h 49"/>
                  <a:gd name="T11" fmla="*/ 76 w 76"/>
                  <a:gd name="T12" fmla="*/ 49 h 49"/>
                </a:gdLst>
                <a:ahLst/>
                <a:cxnLst>
                  <a:cxn ang="T6">
                    <a:pos x="T0" y="T1"/>
                  </a:cxn>
                  <a:cxn ang="T7">
                    <a:pos x="T2" y="T3"/>
                  </a:cxn>
                  <a:cxn ang="T8">
                    <a:pos x="T4" y="T5"/>
                  </a:cxn>
                </a:cxnLst>
                <a:rect l="T9" t="T10" r="T11" b="T12"/>
                <a:pathLst>
                  <a:path w="76" h="49">
                    <a:moveTo>
                      <a:pt x="76" y="24"/>
                    </a:moveTo>
                    <a:lnTo>
                      <a:pt x="26" y="49"/>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6" name="Freeform 136"/>
              <p:cNvSpPr>
                <a:spLocks/>
              </p:cNvSpPr>
              <p:nvPr/>
            </p:nvSpPr>
            <p:spPr bwMode="auto">
              <a:xfrm>
                <a:off x="2561" y="2007"/>
                <a:ext cx="106" cy="332"/>
              </a:xfrm>
              <a:custGeom>
                <a:avLst/>
                <a:gdLst>
                  <a:gd name="T0" fmla="*/ 0 w 106"/>
                  <a:gd name="T1" fmla="*/ 0 h 332"/>
                  <a:gd name="T2" fmla="*/ 106 w 106"/>
                  <a:gd name="T3" fmla="*/ 332 h 332"/>
                  <a:gd name="T4" fmla="*/ 106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0" y="0"/>
                    </a:moveTo>
                    <a:lnTo>
                      <a:pt x="106"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7" name="Freeform 137"/>
              <p:cNvSpPr>
                <a:spLocks/>
              </p:cNvSpPr>
              <p:nvPr/>
            </p:nvSpPr>
            <p:spPr bwMode="auto">
              <a:xfrm>
                <a:off x="2535" y="2007"/>
                <a:ext cx="76" cy="50"/>
              </a:xfrm>
              <a:custGeom>
                <a:avLst/>
                <a:gdLst>
                  <a:gd name="T0" fmla="*/ 76 w 76"/>
                  <a:gd name="T1" fmla="*/ 26 h 50"/>
                  <a:gd name="T2" fmla="*/ 26 w 76"/>
                  <a:gd name="T3" fmla="*/ 0 h 50"/>
                  <a:gd name="T4" fmla="*/ 0 w 76"/>
                  <a:gd name="T5" fmla="*/ 50 h 50"/>
                  <a:gd name="T6" fmla="*/ 0 60000 65536"/>
                  <a:gd name="T7" fmla="*/ 0 60000 65536"/>
                  <a:gd name="T8" fmla="*/ 0 60000 65536"/>
                  <a:gd name="T9" fmla="*/ 0 w 76"/>
                  <a:gd name="T10" fmla="*/ 0 h 50"/>
                  <a:gd name="T11" fmla="*/ 76 w 76"/>
                  <a:gd name="T12" fmla="*/ 50 h 50"/>
                </a:gdLst>
                <a:ahLst/>
                <a:cxnLst>
                  <a:cxn ang="T6">
                    <a:pos x="T0" y="T1"/>
                  </a:cxn>
                  <a:cxn ang="T7">
                    <a:pos x="T2" y="T3"/>
                  </a:cxn>
                  <a:cxn ang="T8">
                    <a:pos x="T4" y="T5"/>
                  </a:cxn>
                </a:cxnLst>
                <a:rect l="T9" t="T10" r="T11" b="T12"/>
                <a:pathLst>
                  <a:path w="76" h="50">
                    <a:moveTo>
                      <a:pt x="76" y="26"/>
                    </a:moveTo>
                    <a:lnTo>
                      <a:pt x="26" y="0"/>
                    </a:lnTo>
                    <a:lnTo>
                      <a:pt x="0"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8" name="Freeform 138"/>
              <p:cNvSpPr>
                <a:spLocks/>
              </p:cNvSpPr>
              <p:nvPr/>
            </p:nvSpPr>
            <p:spPr bwMode="auto">
              <a:xfrm>
                <a:off x="2617" y="2290"/>
                <a:ext cx="75" cy="49"/>
              </a:xfrm>
              <a:custGeom>
                <a:avLst/>
                <a:gdLst>
                  <a:gd name="T0" fmla="*/ 0 w 75"/>
                  <a:gd name="T1" fmla="*/ 24 h 49"/>
                  <a:gd name="T2" fmla="*/ 50 w 75"/>
                  <a:gd name="T3" fmla="*/ 49 h 49"/>
                  <a:gd name="T4" fmla="*/ 75 w 75"/>
                  <a:gd name="T5" fmla="*/ 0 h 49"/>
                  <a:gd name="T6" fmla="*/ 0 60000 65536"/>
                  <a:gd name="T7" fmla="*/ 0 60000 65536"/>
                  <a:gd name="T8" fmla="*/ 0 60000 65536"/>
                  <a:gd name="T9" fmla="*/ 0 w 75"/>
                  <a:gd name="T10" fmla="*/ 0 h 49"/>
                  <a:gd name="T11" fmla="*/ 75 w 75"/>
                  <a:gd name="T12" fmla="*/ 49 h 49"/>
                </a:gdLst>
                <a:ahLst/>
                <a:cxnLst>
                  <a:cxn ang="T6">
                    <a:pos x="T0" y="T1"/>
                  </a:cxn>
                  <a:cxn ang="T7">
                    <a:pos x="T2" y="T3"/>
                  </a:cxn>
                  <a:cxn ang="T8">
                    <a:pos x="T4" y="T5"/>
                  </a:cxn>
                </a:cxnLst>
                <a:rect l="T9" t="T10" r="T11" b="T12"/>
                <a:pathLst>
                  <a:path w="75" h="49">
                    <a:moveTo>
                      <a:pt x="0" y="24"/>
                    </a:moveTo>
                    <a:lnTo>
                      <a:pt x="50" y="49"/>
                    </a:lnTo>
                    <a:lnTo>
                      <a:pt x="75"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9" name="Freeform 139"/>
              <p:cNvSpPr>
                <a:spLocks/>
              </p:cNvSpPr>
              <p:nvPr/>
            </p:nvSpPr>
            <p:spPr bwMode="auto">
              <a:xfrm>
                <a:off x="3121" y="2007"/>
                <a:ext cx="105" cy="332"/>
              </a:xfrm>
              <a:custGeom>
                <a:avLst/>
                <a:gdLst>
                  <a:gd name="T0" fmla="*/ 105 w 105"/>
                  <a:gd name="T1" fmla="*/ 0 h 332"/>
                  <a:gd name="T2" fmla="*/ 0 w 105"/>
                  <a:gd name="T3" fmla="*/ 332 h 332"/>
                  <a:gd name="T4" fmla="*/ 0 w 105"/>
                  <a:gd name="T5" fmla="*/ 332 h 332"/>
                  <a:gd name="T6" fmla="*/ 0 60000 65536"/>
                  <a:gd name="T7" fmla="*/ 0 60000 65536"/>
                  <a:gd name="T8" fmla="*/ 0 60000 65536"/>
                  <a:gd name="T9" fmla="*/ 0 w 105"/>
                  <a:gd name="T10" fmla="*/ 0 h 332"/>
                  <a:gd name="T11" fmla="*/ 105 w 105"/>
                  <a:gd name="T12" fmla="*/ 332 h 332"/>
                </a:gdLst>
                <a:ahLst/>
                <a:cxnLst>
                  <a:cxn ang="T6">
                    <a:pos x="T0" y="T1"/>
                  </a:cxn>
                  <a:cxn ang="T7">
                    <a:pos x="T2" y="T3"/>
                  </a:cxn>
                  <a:cxn ang="T8">
                    <a:pos x="T4" y="T5"/>
                  </a:cxn>
                </a:cxnLst>
                <a:rect l="T9" t="T10" r="T11" b="T12"/>
                <a:pathLst>
                  <a:path w="105" h="332">
                    <a:moveTo>
                      <a:pt x="105" y="0"/>
                    </a:moveTo>
                    <a:lnTo>
                      <a:pt x="0"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0" name="Freeform 140"/>
              <p:cNvSpPr>
                <a:spLocks/>
              </p:cNvSpPr>
              <p:nvPr/>
            </p:nvSpPr>
            <p:spPr bwMode="auto">
              <a:xfrm>
                <a:off x="3177" y="2007"/>
                <a:ext cx="75" cy="50"/>
              </a:xfrm>
              <a:custGeom>
                <a:avLst/>
                <a:gdLst>
                  <a:gd name="T0" fmla="*/ 0 w 75"/>
                  <a:gd name="T1" fmla="*/ 26 h 50"/>
                  <a:gd name="T2" fmla="*/ 49 w 75"/>
                  <a:gd name="T3" fmla="*/ 0 h 50"/>
                  <a:gd name="T4" fmla="*/ 75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0" y="26"/>
                    </a:moveTo>
                    <a:lnTo>
                      <a:pt x="49" y="0"/>
                    </a:lnTo>
                    <a:lnTo>
                      <a:pt x="75"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1" name="Freeform 141"/>
              <p:cNvSpPr>
                <a:spLocks/>
              </p:cNvSpPr>
              <p:nvPr/>
            </p:nvSpPr>
            <p:spPr bwMode="auto">
              <a:xfrm>
                <a:off x="3095" y="2290"/>
                <a:ext cx="75" cy="49"/>
              </a:xfrm>
              <a:custGeom>
                <a:avLst/>
                <a:gdLst>
                  <a:gd name="T0" fmla="*/ 75 w 75"/>
                  <a:gd name="T1" fmla="*/ 24 h 49"/>
                  <a:gd name="T2" fmla="*/ 26 w 75"/>
                  <a:gd name="T3" fmla="*/ 49 h 49"/>
                  <a:gd name="T4" fmla="*/ 0 w 75"/>
                  <a:gd name="T5" fmla="*/ 0 h 49"/>
                  <a:gd name="T6" fmla="*/ 0 60000 65536"/>
                  <a:gd name="T7" fmla="*/ 0 60000 65536"/>
                  <a:gd name="T8" fmla="*/ 0 60000 65536"/>
                  <a:gd name="T9" fmla="*/ 0 w 75"/>
                  <a:gd name="T10" fmla="*/ 0 h 49"/>
                  <a:gd name="T11" fmla="*/ 75 w 75"/>
                  <a:gd name="T12" fmla="*/ 49 h 49"/>
                </a:gdLst>
                <a:ahLst/>
                <a:cxnLst>
                  <a:cxn ang="T6">
                    <a:pos x="T0" y="T1"/>
                  </a:cxn>
                  <a:cxn ang="T7">
                    <a:pos x="T2" y="T3"/>
                  </a:cxn>
                  <a:cxn ang="T8">
                    <a:pos x="T4" y="T5"/>
                  </a:cxn>
                </a:cxnLst>
                <a:rect l="T9" t="T10" r="T11" b="T12"/>
                <a:pathLst>
                  <a:path w="75" h="49">
                    <a:moveTo>
                      <a:pt x="75" y="24"/>
                    </a:moveTo>
                    <a:lnTo>
                      <a:pt x="26" y="49"/>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2" name="Freeform 142"/>
              <p:cNvSpPr>
                <a:spLocks/>
              </p:cNvSpPr>
              <p:nvPr/>
            </p:nvSpPr>
            <p:spPr bwMode="auto">
              <a:xfrm>
                <a:off x="3468" y="2007"/>
                <a:ext cx="106" cy="332"/>
              </a:xfrm>
              <a:custGeom>
                <a:avLst/>
                <a:gdLst>
                  <a:gd name="T0" fmla="*/ 0 w 106"/>
                  <a:gd name="T1" fmla="*/ 0 h 332"/>
                  <a:gd name="T2" fmla="*/ 106 w 106"/>
                  <a:gd name="T3" fmla="*/ 332 h 332"/>
                  <a:gd name="T4" fmla="*/ 106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0" y="0"/>
                    </a:moveTo>
                    <a:lnTo>
                      <a:pt x="106"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3" name="Freeform 143"/>
              <p:cNvSpPr>
                <a:spLocks/>
              </p:cNvSpPr>
              <p:nvPr/>
            </p:nvSpPr>
            <p:spPr bwMode="auto">
              <a:xfrm>
                <a:off x="3443" y="2007"/>
                <a:ext cx="75" cy="50"/>
              </a:xfrm>
              <a:custGeom>
                <a:avLst/>
                <a:gdLst>
                  <a:gd name="T0" fmla="*/ 75 w 75"/>
                  <a:gd name="T1" fmla="*/ 26 h 50"/>
                  <a:gd name="T2" fmla="*/ 25 w 75"/>
                  <a:gd name="T3" fmla="*/ 0 h 50"/>
                  <a:gd name="T4" fmla="*/ 0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75" y="26"/>
                    </a:moveTo>
                    <a:lnTo>
                      <a:pt x="25" y="0"/>
                    </a:lnTo>
                    <a:lnTo>
                      <a:pt x="0"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4" name="Freeform 144"/>
              <p:cNvSpPr>
                <a:spLocks/>
              </p:cNvSpPr>
              <p:nvPr/>
            </p:nvSpPr>
            <p:spPr bwMode="auto">
              <a:xfrm>
                <a:off x="3524" y="2290"/>
                <a:ext cx="76" cy="49"/>
              </a:xfrm>
              <a:custGeom>
                <a:avLst/>
                <a:gdLst>
                  <a:gd name="T0" fmla="*/ 0 w 76"/>
                  <a:gd name="T1" fmla="*/ 24 h 49"/>
                  <a:gd name="T2" fmla="*/ 50 w 76"/>
                  <a:gd name="T3" fmla="*/ 49 h 49"/>
                  <a:gd name="T4" fmla="*/ 76 w 76"/>
                  <a:gd name="T5" fmla="*/ 0 h 49"/>
                  <a:gd name="T6" fmla="*/ 0 60000 65536"/>
                  <a:gd name="T7" fmla="*/ 0 60000 65536"/>
                  <a:gd name="T8" fmla="*/ 0 60000 65536"/>
                  <a:gd name="T9" fmla="*/ 0 w 76"/>
                  <a:gd name="T10" fmla="*/ 0 h 49"/>
                  <a:gd name="T11" fmla="*/ 76 w 76"/>
                  <a:gd name="T12" fmla="*/ 49 h 49"/>
                </a:gdLst>
                <a:ahLst/>
                <a:cxnLst>
                  <a:cxn ang="T6">
                    <a:pos x="T0" y="T1"/>
                  </a:cxn>
                  <a:cxn ang="T7">
                    <a:pos x="T2" y="T3"/>
                  </a:cxn>
                  <a:cxn ang="T8">
                    <a:pos x="T4" y="T5"/>
                  </a:cxn>
                </a:cxnLst>
                <a:rect l="T9" t="T10" r="T11" b="T12"/>
                <a:pathLst>
                  <a:path w="76" h="49">
                    <a:moveTo>
                      <a:pt x="0" y="24"/>
                    </a:moveTo>
                    <a:lnTo>
                      <a:pt x="50" y="49"/>
                    </a:lnTo>
                    <a:lnTo>
                      <a:pt x="7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5" name="Freeform 145"/>
              <p:cNvSpPr>
                <a:spLocks/>
              </p:cNvSpPr>
              <p:nvPr/>
            </p:nvSpPr>
            <p:spPr bwMode="auto">
              <a:xfrm>
                <a:off x="3883" y="2007"/>
                <a:ext cx="106" cy="332"/>
              </a:xfrm>
              <a:custGeom>
                <a:avLst/>
                <a:gdLst>
                  <a:gd name="T0" fmla="*/ 106 w 106"/>
                  <a:gd name="T1" fmla="*/ 0 h 332"/>
                  <a:gd name="T2" fmla="*/ 0 w 106"/>
                  <a:gd name="T3" fmla="*/ 332 h 332"/>
                  <a:gd name="T4" fmla="*/ 0 w 106"/>
                  <a:gd name="T5" fmla="*/ 332 h 332"/>
                  <a:gd name="T6" fmla="*/ 0 60000 65536"/>
                  <a:gd name="T7" fmla="*/ 0 60000 65536"/>
                  <a:gd name="T8" fmla="*/ 0 60000 65536"/>
                  <a:gd name="T9" fmla="*/ 0 w 106"/>
                  <a:gd name="T10" fmla="*/ 0 h 332"/>
                  <a:gd name="T11" fmla="*/ 106 w 106"/>
                  <a:gd name="T12" fmla="*/ 332 h 332"/>
                </a:gdLst>
                <a:ahLst/>
                <a:cxnLst>
                  <a:cxn ang="T6">
                    <a:pos x="T0" y="T1"/>
                  </a:cxn>
                  <a:cxn ang="T7">
                    <a:pos x="T2" y="T3"/>
                  </a:cxn>
                  <a:cxn ang="T8">
                    <a:pos x="T4" y="T5"/>
                  </a:cxn>
                </a:cxnLst>
                <a:rect l="T9" t="T10" r="T11" b="T12"/>
                <a:pathLst>
                  <a:path w="106" h="332">
                    <a:moveTo>
                      <a:pt x="106" y="0"/>
                    </a:moveTo>
                    <a:lnTo>
                      <a:pt x="0"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6" name="Freeform 146"/>
              <p:cNvSpPr>
                <a:spLocks/>
              </p:cNvSpPr>
              <p:nvPr/>
            </p:nvSpPr>
            <p:spPr bwMode="auto">
              <a:xfrm>
                <a:off x="3939" y="2007"/>
                <a:ext cx="75" cy="50"/>
              </a:xfrm>
              <a:custGeom>
                <a:avLst/>
                <a:gdLst>
                  <a:gd name="T0" fmla="*/ 0 w 75"/>
                  <a:gd name="T1" fmla="*/ 26 h 50"/>
                  <a:gd name="T2" fmla="*/ 50 w 75"/>
                  <a:gd name="T3" fmla="*/ 0 h 50"/>
                  <a:gd name="T4" fmla="*/ 75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0" y="26"/>
                    </a:moveTo>
                    <a:lnTo>
                      <a:pt x="50" y="0"/>
                    </a:lnTo>
                    <a:lnTo>
                      <a:pt x="75"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7" name="Freeform 147"/>
              <p:cNvSpPr>
                <a:spLocks/>
              </p:cNvSpPr>
              <p:nvPr/>
            </p:nvSpPr>
            <p:spPr bwMode="auto">
              <a:xfrm>
                <a:off x="3857" y="2290"/>
                <a:ext cx="76" cy="49"/>
              </a:xfrm>
              <a:custGeom>
                <a:avLst/>
                <a:gdLst>
                  <a:gd name="T0" fmla="*/ 76 w 76"/>
                  <a:gd name="T1" fmla="*/ 24 h 49"/>
                  <a:gd name="T2" fmla="*/ 26 w 76"/>
                  <a:gd name="T3" fmla="*/ 49 h 49"/>
                  <a:gd name="T4" fmla="*/ 0 w 76"/>
                  <a:gd name="T5" fmla="*/ 0 h 49"/>
                  <a:gd name="T6" fmla="*/ 0 60000 65536"/>
                  <a:gd name="T7" fmla="*/ 0 60000 65536"/>
                  <a:gd name="T8" fmla="*/ 0 60000 65536"/>
                  <a:gd name="T9" fmla="*/ 0 w 76"/>
                  <a:gd name="T10" fmla="*/ 0 h 49"/>
                  <a:gd name="T11" fmla="*/ 76 w 76"/>
                  <a:gd name="T12" fmla="*/ 49 h 49"/>
                </a:gdLst>
                <a:ahLst/>
                <a:cxnLst>
                  <a:cxn ang="T6">
                    <a:pos x="T0" y="T1"/>
                  </a:cxn>
                  <a:cxn ang="T7">
                    <a:pos x="T2" y="T3"/>
                  </a:cxn>
                  <a:cxn ang="T8">
                    <a:pos x="T4" y="T5"/>
                  </a:cxn>
                </a:cxnLst>
                <a:rect l="T9" t="T10" r="T11" b="T12"/>
                <a:pathLst>
                  <a:path w="76" h="49">
                    <a:moveTo>
                      <a:pt x="76" y="24"/>
                    </a:moveTo>
                    <a:lnTo>
                      <a:pt x="26" y="49"/>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8" name="Freeform 148"/>
              <p:cNvSpPr>
                <a:spLocks/>
              </p:cNvSpPr>
              <p:nvPr/>
            </p:nvSpPr>
            <p:spPr bwMode="auto">
              <a:xfrm>
                <a:off x="4230" y="2007"/>
                <a:ext cx="107" cy="332"/>
              </a:xfrm>
              <a:custGeom>
                <a:avLst/>
                <a:gdLst>
                  <a:gd name="T0" fmla="*/ 0 w 107"/>
                  <a:gd name="T1" fmla="*/ 0 h 332"/>
                  <a:gd name="T2" fmla="*/ 107 w 107"/>
                  <a:gd name="T3" fmla="*/ 332 h 332"/>
                  <a:gd name="T4" fmla="*/ 107 w 107"/>
                  <a:gd name="T5" fmla="*/ 332 h 332"/>
                  <a:gd name="T6" fmla="*/ 0 60000 65536"/>
                  <a:gd name="T7" fmla="*/ 0 60000 65536"/>
                  <a:gd name="T8" fmla="*/ 0 60000 65536"/>
                  <a:gd name="T9" fmla="*/ 0 w 107"/>
                  <a:gd name="T10" fmla="*/ 0 h 332"/>
                  <a:gd name="T11" fmla="*/ 107 w 107"/>
                  <a:gd name="T12" fmla="*/ 332 h 332"/>
                </a:gdLst>
                <a:ahLst/>
                <a:cxnLst>
                  <a:cxn ang="T6">
                    <a:pos x="T0" y="T1"/>
                  </a:cxn>
                  <a:cxn ang="T7">
                    <a:pos x="T2" y="T3"/>
                  </a:cxn>
                  <a:cxn ang="T8">
                    <a:pos x="T4" y="T5"/>
                  </a:cxn>
                </a:cxnLst>
                <a:rect l="T9" t="T10" r="T11" b="T12"/>
                <a:pathLst>
                  <a:path w="107" h="332">
                    <a:moveTo>
                      <a:pt x="0" y="0"/>
                    </a:moveTo>
                    <a:lnTo>
                      <a:pt x="107"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9" name="Freeform 149"/>
              <p:cNvSpPr>
                <a:spLocks/>
              </p:cNvSpPr>
              <p:nvPr/>
            </p:nvSpPr>
            <p:spPr bwMode="auto">
              <a:xfrm>
                <a:off x="4205" y="2007"/>
                <a:ext cx="75" cy="50"/>
              </a:xfrm>
              <a:custGeom>
                <a:avLst/>
                <a:gdLst>
                  <a:gd name="T0" fmla="*/ 75 w 75"/>
                  <a:gd name="T1" fmla="*/ 26 h 50"/>
                  <a:gd name="T2" fmla="*/ 25 w 75"/>
                  <a:gd name="T3" fmla="*/ 0 h 50"/>
                  <a:gd name="T4" fmla="*/ 0 w 75"/>
                  <a:gd name="T5" fmla="*/ 50 h 50"/>
                  <a:gd name="T6" fmla="*/ 0 60000 65536"/>
                  <a:gd name="T7" fmla="*/ 0 60000 65536"/>
                  <a:gd name="T8" fmla="*/ 0 60000 65536"/>
                  <a:gd name="T9" fmla="*/ 0 w 75"/>
                  <a:gd name="T10" fmla="*/ 0 h 50"/>
                  <a:gd name="T11" fmla="*/ 75 w 75"/>
                  <a:gd name="T12" fmla="*/ 50 h 50"/>
                </a:gdLst>
                <a:ahLst/>
                <a:cxnLst>
                  <a:cxn ang="T6">
                    <a:pos x="T0" y="T1"/>
                  </a:cxn>
                  <a:cxn ang="T7">
                    <a:pos x="T2" y="T3"/>
                  </a:cxn>
                  <a:cxn ang="T8">
                    <a:pos x="T4" y="T5"/>
                  </a:cxn>
                </a:cxnLst>
                <a:rect l="T9" t="T10" r="T11" b="T12"/>
                <a:pathLst>
                  <a:path w="75" h="50">
                    <a:moveTo>
                      <a:pt x="75" y="26"/>
                    </a:moveTo>
                    <a:lnTo>
                      <a:pt x="25" y="0"/>
                    </a:lnTo>
                    <a:lnTo>
                      <a:pt x="0" y="5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0" name="Freeform 150"/>
              <p:cNvSpPr>
                <a:spLocks/>
              </p:cNvSpPr>
              <p:nvPr/>
            </p:nvSpPr>
            <p:spPr bwMode="auto">
              <a:xfrm>
                <a:off x="4286" y="2290"/>
                <a:ext cx="77" cy="49"/>
              </a:xfrm>
              <a:custGeom>
                <a:avLst/>
                <a:gdLst>
                  <a:gd name="T0" fmla="*/ 0 w 77"/>
                  <a:gd name="T1" fmla="*/ 24 h 49"/>
                  <a:gd name="T2" fmla="*/ 51 w 77"/>
                  <a:gd name="T3" fmla="*/ 49 h 49"/>
                  <a:gd name="T4" fmla="*/ 77 w 77"/>
                  <a:gd name="T5" fmla="*/ 0 h 49"/>
                  <a:gd name="T6" fmla="*/ 0 60000 65536"/>
                  <a:gd name="T7" fmla="*/ 0 60000 65536"/>
                  <a:gd name="T8" fmla="*/ 0 60000 65536"/>
                  <a:gd name="T9" fmla="*/ 0 w 77"/>
                  <a:gd name="T10" fmla="*/ 0 h 49"/>
                  <a:gd name="T11" fmla="*/ 77 w 77"/>
                  <a:gd name="T12" fmla="*/ 49 h 49"/>
                </a:gdLst>
                <a:ahLst/>
                <a:cxnLst>
                  <a:cxn ang="T6">
                    <a:pos x="T0" y="T1"/>
                  </a:cxn>
                  <a:cxn ang="T7">
                    <a:pos x="T2" y="T3"/>
                  </a:cxn>
                  <a:cxn ang="T8">
                    <a:pos x="T4" y="T5"/>
                  </a:cxn>
                </a:cxnLst>
                <a:rect l="T9" t="T10" r="T11" b="T12"/>
                <a:pathLst>
                  <a:path w="77" h="49">
                    <a:moveTo>
                      <a:pt x="0" y="24"/>
                    </a:moveTo>
                    <a:lnTo>
                      <a:pt x="51" y="49"/>
                    </a:lnTo>
                    <a:lnTo>
                      <a:pt x="77"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1" name="Freeform 151"/>
              <p:cNvSpPr>
                <a:spLocks/>
              </p:cNvSpPr>
              <p:nvPr/>
            </p:nvSpPr>
            <p:spPr bwMode="auto">
              <a:xfrm>
                <a:off x="4790" y="2007"/>
                <a:ext cx="121" cy="332"/>
              </a:xfrm>
              <a:custGeom>
                <a:avLst/>
                <a:gdLst>
                  <a:gd name="T0" fmla="*/ 121 w 121"/>
                  <a:gd name="T1" fmla="*/ 0 h 332"/>
                  <a:gd name="T2" fmla="*/ 0 w 121"/>
                  <a:gd name="T3" fmla="*/ 332 h 332"/>
                  <a:gd name="T4" fmla="*/ 0 w 121"/>
                  <a:gd name="T5" fmla="*/ 332 h 332"/>
                  <a:gd name="T6" fmla="*/ 0 60000 65536"/>
                  <a:gd name="T7" fmla="*/ 0 60000 65536"/>
                  <a:gd name="T8" fmla="*/ 0 60000 65536"/>
                  <a:gd name="T9" fmla="*/ 0 w 121"/>
                  <a:gd name="T10" fmla="*/ 0 h 332"/>
                  <a:gd name="T11" fmla="*/ 121 w 121"/>
                  <a:gd name="T12" fmla="*/ 332 h 332"/>
                </a:gdLst>
                <a:ahLst/>
                <a:cxnLst>
                  <a:cxn ang="T6">
                    <a:pos x="T0" y="T1"/>
                  </a:cxn>
                  <a:cxn ang="T7">
                    <a:pos x="T2" y="T3"/>
                  </a:cxn>
                  <a:cxn ang="T8">
                    <a:pos x="T4" y="T5"/>
                  </a:cxn>
                </a:cxnLst>
                <a:rect l="T9" t="T10" r="T11" b="T12"/>
                <a:pathLst>
                  <a:path w="121" h="332">
                    <a:moveTo>
                      <a:pt x="121" y="0"/>
                    </a:moveTo>
                    <a:lnTo>
                      <a:pt x="0"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2" name="Freeform 152"/>
              <p:cNvSpPr>
                <a:spLocks/>
              </p:cNvSpPr>
              <p:nvPr/>
            </p:nvSpPr>
            <p:spPr bwMode="auto">
              <a:xfrm>
                <a:off x="4860" y="2007"/>
                <a:ext cx="75" cy="51"/>
              </a:xfrm>
              <a:custGeom>
                <a:avLst/>
                <a:gdLst>
                  <a:gd name="T0" fmla="*/ 0 w 75"/>
                  <a:gd name="T1" fmla="*/ 24 h 51"/>
                  <a:gd name="T2" fmla="*/ 51 w 75"/>
                  <a:gd name="T3" fmla="*/ 0 h 51"/>
                  <a:gd name="T4" fmla="*/ 75 w 75"/>
                  <a:gd name="T5" fmla="*/ 51 h 51"/>
                  <a:gd name="T6" fmla="*/ 0 60000 65536"/>
                  <a:gd name="T7" fmla="*/ 0 60000 65536"/>
                  <a:gd name="T8" fmla="*/ 0 60000 65536"/>
                  <a:gd name="T9" fmla="*/ 0 w 75"/>
                  <a:gd name="T10" fmla="*/ 0 h 51"/>
                  <a:gd name="T11" fmla="*/ 75 w 75"/>
                  <a:gd name="T12" fmla="*/ 51 h 51"/>
                </a:gdLst>
                <a:ahLst/>
                <a:cxnLst>
                  <a:cxn ang="T6">
                    <a:pos x="T0" y="T1"/>
                  </a:cxn>
                  <a:cxn ang="T7">
                    <a:pos x="T2" y="T3"/>
                  </a:cxn>
                  <a:cxn ang="T8">
                    <a:pos x="T4" y="T5"/>
                  </a:cxn>
                </a:cxnLst>
                <a:rect l="T9" t="T10" r="T11" b="T12"/>
                <a:pathLst>
                  <a:path w="75" h="51">
                    <a:moveTo>
                      <a:pt x="0" y="24"/>
                    </a:moveTo>
                    <a:lnTo>
                      <a:pt x="51" y="0"/>
                    </a:lnTo>
                    <a:lnTo>
                      <a:pt x="75" y="51"/>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3" name="Freeform 153"/>
              <p:cNvSpPr>
                <a:spLocks/>
              </p:cNvSpPr>
              <p:nvPr/>
            </p:nvSpPr>
            <p:spPr bwMode="auto">
              <a:xfrm>
                <a:off x="4767" y="2289"/>
                <a:ext cx="74" cy="50"/>
              </a:xfrm>
              <a:custGeom>
                <a:avLst/>
                <a:gdLst>
                  <a:gd name="T0" fmla="*/ 74 w 74"/>
                  <a:gd name="T1" fmla="*/ 27 h 50"/>
                  <a:gd name="T2" fmla="*/ 23 w 74"/>
                  <a:gd name="T3" fmla="*/ 50 h 50"/>
                  <a:gd name="T4" fmla="*/ 0 w 74"/>
                  <a:gd name="T5" fmla="*/ 0 h 50"/>
                  <a:gd name="T6" fmla="*/ 0 60000 65536"/>
                  <a:gd name="T7" fmla="*/ 0 60000 65536"/>
                  <a:gd name="T8" fmla="*/ 0 60000 65536"/>
                  <a:gd name="T9" fmla="*/ 0 w 74"/>
                  <a:gd name="T10" fmla="*/ 0 h 50"/>
                  <a:gd name="T11" fmla="*/ 74 w 74"/>
                  <a:gd name="T12" fmla="*/ 50 h 50"/>
                </a:gdLst>
                <a:ahLst/>
                <a:cxnLst>
                  <a:cxn ang="T6">
                    <a:pos x="T0" y="T1"/>
                  </a:cxn>
                  <a:cxn ang="T7">
                    <a:pos x="T2" y="T3"/>
                  </a:cxn>
                  <a:cxn ang="T8">
                    <a:pos x="T4" y="T5"/>
                  </a:cxn>
                </a:cxnLst>
                <a:rect l="T9" t="T10" r="T11" b="T12"/>
                <a:pathLst>
                  <a:path w="74" h="50">
                    <a:moveTo>
                      <a:pt x="74" y="27"/>
                    </a:moveTo>
                    <a:lnTo>
                      <a:pt x="23" y="50"/>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4" name="Freeform 154"/>
              <p:cNvSpPr>
                <a:spLocks/>
              </p:cNvSpPr>
              <p:nvPr/>
            </p:nvSpPr>
            <p:spPr bwMode="auto">
              <a:xfrm>
                <a:off x="5153" y="2007"/>
                <a:ext cx="91" cy="332"/>
              </a:xfrm>
              <a:custGeom>
                <a:avLst/>
                <a:gdLst>
                  <a:gd name="T0" fmla="*/ 0 w 91"/>
                  <a:gd name="T1" fmla="*/ 0 h 332"/>
                  <a:gd name="T2" fmla="*/ 91 w 91"/>
                  <a:gd name="T3" fmla="*/ 332 h 332"/>
                  <a:gd name="T4" fmla="*/ 91 w 91"/>
                  <a:gd name="T5" fmla="*/ 332 h 332"/>
                  <a:gd name="T6" fmla="*/ 0 60000 65536"/>
                  <a:gd name="T7" fmla="*/ 0 60000 65536"/>
                  <a:gd name="T8" fmla="*/ 0 60000 65536"/>
                  <a:gd name="T9" fmla="*/ 0 w 91"/>
                  <a:gd name="T10" fmla="*/ 0 h 332"/>
                  <a:gd name="T11" fmla="*/ 91 w 91"/>
                  <a:gd name="T12" fmla="*/ 332 h 332"/>
                </a:gdLst>
                <a:ahLst/>
                <a:cxnLst>
                  <a:cxn ang="T6">
                    <a:pos x="T0" y="T1"/>
                  </a:cxn>
                  <a:cxn ang="T7">
                    <a:pos x="T2" y="T3"/>
                  </a:cxn>
                  <a:cxn ang="T8">
                    <a:pos x="T4" y="T5"/>
                  </a:cxn>
                </a:cxnLst>
                <a:rect l="T9" t="T10" r="T11" b="T12"/>
                <a:pathLst>
                  <a:path w="91" h="332">
                    <a:moveTo>
                      <a:pt x="0" y="0"/>
                    </a:moveTo>
                    <a:lnTo>
                      <a:pt x="91" y="33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5" name="Freeform 155"/>
              <p:cNvSpPr>
                <a:spLocks/>
              </p:cNvSpPr>
              <p:nvPr/>
            </p:nvSpPr>
            <p:spPr bwMode="auto">
              <a:xfrm>
                <a:off x="5125" y="2007"/>
                <a:ext cx="77" cy="49"/>
              </a:xfrm>
              <a:custGeom>
                <a:avLst/>
                <a:gdLst>
                  <a:gd name="T0" fmla="*/ 77 w 77"/>
                  <a:gd name="T1" fmla="*/ 28 h 49"/>
                  <a:gd name="T2" fmla="*/ 28 w 77"/>
                  <a:gd name="T3" fmla="*/ 0 h 49"/>
                  <a:gd name="T4" fmla="*/ 0 w 77"/>
                  <a:gd name="T5" fmla="*/ 49 h 49"/>
                  <a:gd name="T6" fmla="*/ 0 60000 65536"/>
                  <a:gd name="T7" fmla="*/ 0 60000 65536"/>
                  <a:gd name="T8" fmla="*/ 0 60000 65536"/>
                  <a:gd name="T9" fmla="*/ 0 w 77"/>
                  <a:gd name="T10" fmla="*/ 0 h 49"/>
                  <a:gd name="T11" fmla="*/ 77 w 77"/>
                  <a:gd name="T12" fmla="*/ 49 h 49"/>
                </a:gdLst>
                <a:ahLst/>
                <a:cxnLst>
                  <a:cxn ang="T6">
                    <a:pos x="T0" y="T1"/>
                  </a:cxn>
                  <a:cxn ang="T7">
                    <a:pos x="T2" y="T3"/>
                  </a:cxn>
                  <a:cxn ang="T8">
                    <a:pos x="T4" y="T5"/>
                  </a:cxn>
                </a:cxnLst>
                <a:rect l="T9" t="T10" r="T11" b="T12"/>
                <a:pathLst>
                  <a:path w="77" h="49">
                    <a:moveTo>
                      <a:pt x="77" y="28"/>
                    </a:moveTo>
                    <a:lnTo>
                      <a:pt x="28" y="0"/>
                    </a:lnTo>
                    <a:lnTo>
                      <a:pt x="0" y="49"/>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6" name="Freeform 156"/>
              <p:cNvSpPr>
                <a:spLocks/>
              </p:cNvSpPr>
              <p:nvPr/>
            </p:nvSpPr>
            <p:spPr bwMode="auto">
              <a:xfrm>
                <a:off x="5195" y="2291"/>
                <a:ext cx="77" cy="48"/>
              </a:xfrm>
              <a:custGeom>
                <a:avLst/>
                <a:gdLst>
                  <a:gd name="T0" fmla="*/ 0 w 77"/>
                  <a:gd name="T1" fmla="*/ 21 h 48"/>
                  <a:gd name="T2" fmla="*/ 49 w 77"/>
                  <a:gd name="T3" fmla="*/ 48 h 48"/>
                  <a:gd name="T4" fmla="*/ 77 w 77"/>
                  <a:gd name="T5" fmla="*/ 0 h 48"/>
                  <a:gd name="T6" fmla="*/ 0 60000 65536"/>
                  <a:gd name="T7" fmla="*/ 0 60000 65536"/>
                  <a:gd name="T8" fmla="*/ 0 60000 65536"/>
                  <a:gd name="T9" fmla="*/ 0 w 77"/>
                  <a:gd name="T10" fmla="*/ 0 h 48"/>
                  <a:gd name="T11" fmla="*/ 77 w 77"/>
                  <a:gd name="T12" fmla="*/ 48 h 48"/>
                </a:gdLst>
                <a:ahLst/>
                <a:cxnLst>
                  <a:cxn ang="T6">
                    <a:pos x="T0" y="T1"/>
                  </a:cxn>
                  <a:cxn ang="T7">
                    <a:pos x="T2" y="T3"/>
                  </a:cxn>
                  <a:cxn ang="T8">
                    <a:pos x="T4" y="T5"/>
                  </a:cxn>
                </a:cxnLst>
                <a:rect l="T9" t="T10" r="T11" b="T12"/>
                <a:pathLst>
                  <a:path w="77" h="48">
                    <a:moveTo>
                      <a:pt x="0" y="21"/>
                    </a:moveTo>
                    <a:lnTo>
                      <a:pt x="49" y="48"/>
                    </a:lnTo>
                    <a:lnTo>
                      <a:pt x="77"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7" name="Freeform 157"/>
              <p:cNvSpPr>
                <a:spLocks/>
              </p:cNvSpPr>
              <p:nvPr/>
            </p:nvSpPr>
            <p:spPr bwMode="auto">
              <a:xfrm>
                <a:off x="389" y="2460"/>
                <a:ext cx="31" cy="333"/>
              </a:xfrm>
              <a:custGeom>
                <a:avLst/>
                <a:gdLst>
                  <a:gd name="T0" fmla="*/ 31 w 31"/>
                  <a:gd name="T1" fmla="*/ 0 h 333"/>
                  <a:gd name="T2" fmla="*/ 0 w 31"/>
                  <a:gd name="T3" fmla="*/ 333 h 333"/>
                  <a:gd name="T4" fmla="*/ 0 w 31"/>
                  <a:gd name="T5" fmla="*/ 333 h 333"/>
                  <a:gd name="T6" fmla="*/ 0 60000 65536"/>
                  <a:gd name="T7" fmla="*/ 0 60000 65536"/>
                  <a:gd name="T8" fmla="*/ 0 60000 65536"/>
                  <a:gd name="T9" fmla="*/ 0 w 31"/>
                  <a:gd name="T10" fmla="*/ 0 h 333"/>
                  <a:gd name="T11" fmla="*/ 31 w 31"/>
                  <a:gd name="T12" fmla="*/ 333 h 333"/>
                </a:gdLst>
                <a:ahLst/>
                <a:cxnLst>
                  <a:cxn ang="T6">
                    <a:pos x="T0" y="T1"/>
                  </a:cxn>
                  <a:cxn ang="T7">
                    <a:pos x="T2" y="T3"/>
                  </a:cxn>
                  <a:cxn ang="T8">
                    <a:pos x="T4" y="T5"/>
                  </a:cxn>
                </a:cxnLst>
                <a:rect l="T9" t="T10" r="T11" b="T12"/>
                <a:pathLst>
                  <a:path w="31" h="333">
                    <a:moveTo>
                      <a:pt x="31" y="0"/>
                    </a:moveTo>
                    <a:lnTo>
                      <a:pt x="0" y="33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8" name="Freeform 158"/>
              <p:cNvSpPr>
                <a:spLocks/>
              </p:cNvSpPr>
              <p:nvPr/>
            </p:nvSpPr>
            <p:spPr bwMode="auto">
              <a:xfrm>
                <a:off x="377" y="2460"/>
                <a:ext cx="79" cy="43"/>
              </a:xfrm>
              <a:custGeom>
                <a:avLst/>
                <a:gdLst>
                  <a:gd name="T0" fmla="*/ 0 w 79"/>
                  <a:gd name="T1" fmla="*/ 36 h 43"/>
                  <a:gd name="T2" fmla="*/ 43 w 79"/>
                  <a:gd name="T3" fmla="*/ 0 h 43"/>
                  <a:gd name="T4" fmla="*/ 79 w 79"/>
                  <a:gd name="T5" fmla="*/ 43 h 43"/>
                  <a:gd name="T6" fmla="*/ 0 60000 65536"/>
                  <a:gd name="T7" fmla="*/ 0 60000 65536"/>
                  <a:gd name="T8" fmla="*/ 0 60000 65536"/>
                  <a:gd name="T9" fmla="*/ 0 w 79"/>
                  <a:gd name="T10" fmla="*/ 0 h 43"/>
                  <a:gd name="T11" fmla="*/ 79 w 79"/>
                  <a:gd name="T12" fmla="*/ 43 h 43"/>
                </a:gdLst>
                <a:ahLst/>
                <a:cxnLst>
                  <a:cxn ang="T6">
                    <a:pos x="T0" y="T1"/>
                  </a:cxn>
                  <a:cxn ang="T7">
                    <a:pos x="T2" y="T3"/>
                  </a:cxn>
                  <a:cxn ang="T8">
                    <a:pos x="T4" y="T5"/>
                  </a:cxn>
                </a:cxnLst>
                <a:rect l="T9" t="T10" r="T11" b="T12"/>
                <a:pathLst>
                  <a:path w="79" h="43">
                    <a:moveTo>
                      <a:pt x="0" y="36"/>
                    </a:moveTo>
                    <a:lnTo>
                      <a:pt x="43" y="0"/>
                    </a:lnTo>
                    <a:lnTo>
                      <a:pt x="79" y="4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9" name="Freeform 159"/>
              <p:cNvSpPr>
                <a:spLocks/>
              </p:cNvSpPr>
              <p:nvPr/>
            </p:nvSpPr>
            <p:spPr bwMode="auto">
              <a:xfrm>
                <a:off x="354" y="2750"/>
                <a:ext cx="79" cy="43"/>
              </a:xfrm>
              <a:custGeom>
                <a:avLst/>
                <a:gdLst>
                  <a:gd name="T0" fmla="*/ 79 w 79"/>
                  <a:gd name="T1" fmla="*/ 7 h 43"/>
                  <a:gd name="T2" fmla="*/ 35 w 79"/>
                  <a:gd name="T3" fmla="*/ 43 h 43"/>
                  <a:gd name="T4" fmla="*/ 0 w 79"/>
                  <a:gd name="T5" fmla="*/ 0 h 43"/>
                  <a:gd name="T6" fmla="*/ 0 60000 65536"/>
                  <a:gd name="T7" fmla="*/ 0 60000 65536"/>
                  <a:gd name="T8" fmla="*/ 0 60000 65536"/>
                  <a:gd name="T9" fmla="*/ 0 w 79"/>
                  <a:gd name="T10" fmla="*/ 0 h 43"/>
                  <a:gd name="T11" fmla="*/ 79 w 79"/>
                  <a:gd name="T12" fmla="*/ 43 h 43"/>
                </a:gdLst>
                <a:ahLst/>
                <a:cxnLst>
                  <a:cxn ang="T6">
                    <a:pos x="T0" y="T1"/>
                  </a:cxn>
                  <a:cxn ang="T7">
                    <a:pos x="T2" y="T3"/>
                  </a:cxn>
                  <a:cxn ang="T8">
                    <a:pos x="T4" y="T5"/>
                  </a:cxn>
                </a:cxnLst>
                <a:rect l="T9" t="T10" r="T11" b="T12"/>
                <a:pathLst>
                  <a:path w="79" h="43">
                    <a:moveTo>
                      <a:pt x="79" y="7"/>
                    </a:moveTo>
                    <a:lnTo>
                      <a:pt x="35" y="43"/>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0" name="Freeform 160"/>
              <p:cNvSpPr>
                <a:spLocks/>
              </p:cNvSpPr>
              <p:nvPr/>
            </p:nvSpPr>
            <p:spPr bwMode="auto">
              <a:xfrm>
                <a:off x="662" y="2460"/>
                <a:ext cx="30" cy="333"/>
              </a:xfrm>
              <a:custGeom>
                <a:avLst/>
                <a:gdLst>
                  <a:gd name="T0" fmla="*/ 0 w 30"/>
                  <a:gd name="T1" fmla="*/ 0 h 333"/>
                  <a:gd name="T2" fmla="*/ 30 w 30"/>
                  <a:gd name="T3" fmla="*/ 333 h 333"/>
                  <a:gd name="T4" fmla="*/ 30 w 30"/>
                  <a:gd name="T5" fmla="*/ 333 h 333"/>
                  <a:gd name="T6" fmla="*/ 0 60000 65536"/>
                  <a:gd name="T7" fmla="*/ 0 60000 65536"/>
                  <a:gd name="T8" fmla="*/ 0 60000 65536"/>
                  <a:gd name="T9" fmla="*/ 0 w 30"/>
                  <a:gd name="T10" fmla="*/ 0 h 333"/>
                  <a:gd name="T11" fmla="*/ 30 w 30"/>
                  <a:gd name="T12" fmla="*/ 333 h 333"/>
                </a:gdLst>
                <a:ahLst/>
                <a:cxnLst>
                  <a:cxn ang="T6">
                    <a:pos x="T0" y="T1"/>
                  </a:cxn>
                  <a:cxn ang="T7">
                    <a:pos x="T2" y="T3"/>
                  </a:cxn>
                  <a:cxn ang="T8">
                    <a:pos x="T4" y="T5"/>
                  </a:cxn>
                </a:cxnLst>
                <a:rect l="T9" t="T10" r="T11" b="T12"/>
                <a:pathLst>
                  <a:path w="30" h="333">
                    <a:moveTo>
                      <a:pt x="0" y="0"/>
                    </a:moveTo>
                    <a:lnTo>
                      <a:pt x="30" y="33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1" name="Freeform 161"/>
              <p:cNvSpPr>
                <a:spLocks/>
              </p:cNvSpPr>
              <p:nvPr/>
            </p:nvSpPr>
            <p:spPr bwMode="auto">
              <a:xfrm>
                <a:off x="626" y="2460"/>
                <a:ext cx="79" cy="43"/>
              </a:xfrm>
              <a:custGeom>
                <a:avLst/>
                <a:gdLst>
                  <a:gd name="T0" fmla="*/ 79 w 79"/>
                  <a:gd name="T1" fmla="*/ 36 h 43"/>
                  <a:gd name="T2" fmla="*/ 36 w 79"/>
                  <a:gd name="T3" fmla="*/ 0 h 43"/>
                  <a:gd name="T4" fmla="*/ 0 w 79"/>
                  <a:gd name="T5" fmla="*/ 43 h 43"/>
                  <a:gd name="T6" fmla="*/ 0 60000 65536"/>
                  <a:gd name="T7" fmla="*/ 0 60000 65536"/>
                  <a:gd name="T8" fmla="*/ 0 60000 65536"/>
                  <a:gd name="T9" fmla="*/ 0 w 79"/>
                  <a:gd name="T10" fmla="*/ 0 h 43"/>
                  <a:gd name="T11" fmla="*/ 79 w 79"/>
                  <a:gd name="T12" fmla="*/ 43 h 43"/>
                </a:gdLst>
                <a:ahLst/>
                <a:cxnLst>
                  <a:cxn ang="T6">
                    <a:pos x="T0" y="T1"/>
                  </a:cxn>
                  <a:cxn ang="T7">
                    <a:pos x="T2" y="T3"/>
                  </a:cxn>
                  <a:cxn ang="T8">
                    <a:pos x="T4" y="T5"/>
                  </a:cxn>
                </a:cxnLst>
                <a:rect l="T9" t="T10" r="T11" b="T12"/>
                <a:pathLst>
                  <a:path w="79" h="43">
                    <a:moveTo>
                      <a:pt x="79" y="36"/>
                    </a:moveTo>
                    <a:lnTo>
                      <a:pt x="36" y="0"/>
                    </a:lnTo>
                    <a:lnTo>
                      <a:pt x="0" y="4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2" name="Freeform 162"/>
              <p:cNvSpPr>
                <a:spLocks/>
              </p:cNvSpPr>
              <p:nvPr/>
            </p:nvSpPr>
            <p:spPr bwMode="auto">
              <a:xfrm>
                <a:off x="649" y="2750"/>
                <a:ext cx="79" cy="43"/>
              </a:xfrm>
              <a:custGeom>
                <a:avLst/>
                <a:gdLst>
                  <a:gd name="T0" fmla="*/ 0 w 79"/>
                  <a:gd name="T1" fmla="*/ 7 h 43"/>
                  <a:gd name="T2" fmla="*/ 43 w 79"/>
                  <a:gd name="T3" fmla="*/ 43 h 43"/>
                  <a:gd name="T4" fmla="*/ 79 w 79"/>
                  <a:gd name="T5" fmla="*/ 0 h 43"/>
                  <a:gd name="T6" fmla="*/ 0 60000 65536"/>
                  <a:gd name="T7" fmla="*/ 0 60000 65536"/>
                  <a:gd name="T8" fmla="*/ 0 60000 65536"/>
                  <a:gd name="T9" fmla="*/ 0 w 79"/>
                  <a:gd name="T10" fmla="*/ 0 h 43"/>
                  <a:gd name="T11" fmla="*/ 79 w 79"/>
                  <a:gd name="T12" fmla="*/ 43 h 43"/>
                </a:gdLst>
                <a:ahLst/>
                <a:cxnLst>
                  <a:cxn ang="T6">
                    <a:pos x="T0" y="T1"/>
                  </a:cxn>
                  <a:cxn ang="T7">
                    <a:pos x="T2" y="T3"/>
                  </a:cxn>
                  <a:cxn ang="T8">
                    <a:pos x="T4" y="T5"/>
                  </a:cxn>
                </a:cxnLst>
                <a:rect l="T9" t="T10" r="T11" b="T12"/>
                <a:pathLst>
                  <a:path w="79" h="43">
                    <a:moveTo>
                      <a:pt x="0" y="7"/>
                    </a:moveTo>
                    <a:lnTo>
                      <a:pt x="43" y="43"/>
                    </a:lnTo>
                    <a:lnTo>
                      <a:pt x="79"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3" name="Freeform 163"/>
              <p:cNvSpPr>
                <a:spLocks/>
              </p:cNvSpPr>
              <p:nvPr/>
            </p:nvSpPr>
            <p:spPr bwMode="auto">
              <a:xfrm>
                <a:off x="994" y="2581"/>
                <a:ext cx="1" cy="212"/>
              </a:xfrm>
              <a:custGeom>
                <a:avLst/>
                <a:gdLst>
                  <a:gd name="T0" fmla="*/ 0 w 1"/>
                  <a:gd name="T1" fmla="*/ 0 h 212"/>
                  <a:gd name="T2" fmla="*/ 0 w 1"/>
                  <a:gd name="T3" fmla="*/ 212 h 212"/>
                  <a:gd name="T4" fmla="*/ 0 w 1"/>
                  <a:gd name="T5" fmla="*/ 212 h 212"/>
                  <a:gd name="T6" fmla="*/ 0 60000 65536"/>
                  <a:gd name="T7" fmla="*/ 0 60000 65536"/>
                  <a:gd name="T8" fmla="*/ 0 60000 65536"/>
                  <a:gd name="T9" fmla="*/ 0 w 1"/>
                  <a:gd name="T10" fmla="*/ 0 h 212"/>
                  <a:gd name="T11" fmla="*/ 1 w 1"/>
                  <a:gd name="T12" fmla="*/ 212 h 212"/>
                </a:gdLst>
                <a:ahLst/>
                <a:cxnLst>
                  <a:cxn ang="T6">
                    <a:pos x="T0" y="T1"/>
                  </a:cxn>
                  <a:cxn ang="T7">
                    <a:pos x="T2" y="T3"/>
                  </a:cxn>
                  <a:cxn ang="T8">
                    <a:pos x="T4" y="T5"/>
                  </a:cxn>
                </a:cxnLst>
                <a:rect l="T9" t="T10" r="T11" b="T12"/>
                <a:pathLst>
                  <a:path w="1" h="212">
                    <a:moveTo>
                      <a:pt x="0" y="0"/>
                    </a:moveTo>
                    <a:lnTo>
                      <a:pt x="0" y="212"/>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4" name="Freeform 164"/>
              <p:cNvSpPr>
                <a:spLocks/>
              </p:cNvSpPr>
              <p:nvPr/>
            </p:nvSpPr>
            <p:spPr bwMode="auto">
              <a:xfrm>
                <a:off x="955" y="2581"/>
                <a:ext cx="79" cy="40"/>
              </a:xfrm>
              <a:custGeom>
                <a:avLst/>
                <a:gdLst>
                  <a:gd name="T0" fmla="*/ 0 w 79"/>
                  <a:gd name="T1" fmla="*/ 40 h 40"/>
                  <a:gd name="T2" fmla="*/ 39 w 79"/>
                  <a:gd name="T3" fmla="*/ 0 h 40"/>
                  <a:gd name="T4" fmla="*/ 79 w 79"/>
                  <a:gd name="T5" fmla="*/ 40 h 40"/>
                  <a:gd name="T6" fmla="*/ 0 60000 65536"/>
                  <a:gd name="T7" fmla="*/ 0 60000 65536"/>
                  <a:gd name="T8" fmla="*/ 0 60000 65536"/>
                  <a:gd name="T9" fmla="*/ 0 w 79"/>
                  <a:gd name="T10" fmla="*/ 0 h 40"/>
                  <a:gd name="T11" fmla="*/ 79 w 79"/>
                  <a:gd name="T12" fmla="*/ 40 h 40"/>
                </a:gdLst>
                <a:ahLst/>
                <a:cxnLst>
                  <a:cxn ang="T6">
                    <a:pos x="T0" y="T1"/>
                  </a:cxn>
                  <a:cxn ang="T7">
                    <a:pos x="T2" y="T3"/>
                  </a:cxn>
                  <a:cxn ang="T8">
                    <a:pos x="T4" y="T5"/>
                  </a:cxn>
                </a:cxnLst>
                <a:rect l="T9" t="T10" r="T11" b="T12"/>
                <a:pathLst>
                  <a:path w="79" h="40">
                    <a:moveTo>
                      <a:pt x="0" y="40"/>
                    </a:moveTo>
                    <a:lnTo>
                      <a:pt x="39" y="0"/>
                    </a:lnTo>
                    <a:lnTo>
                      <a:pt x="79" y="4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5" name="Freeform 165"/>
              <p:cNvSpPr>
                <a:spLocks/>
              </p:cNvSpPr>
              <p:nvPr/>
            </p:nvSpPr>
            <p:spPr bwMode="auto">
              <a:xfrm>
                <a:off x="955" y="2753"/>
                <a:ext cx="79" cy="40"/>
              </a:xfrm>
              <a:custGeom>
                <a:avLst/>
                <a:gdLst>
                  <a:gd name="T0" fmla="*/ 79 w 79"/>
                  <a:gd name="T1" fmla="*/ 0 h 40"/>
                  <a:gd name="T2" fmla="*/ 39 w 79"/>
                  <a:gd name="T3" fmla="*/ 40 h 40"/>
                  <a:gd name="T4" fmla="*/ 0 w 79"/>
                  <a:gd name="T5" fmla="*/ 0 h 40"/>
                  <a:gd name="T6" fmla="*/ 0 60000 65536"/>
                  <a:gd name="T7" fmla="*/ 0 60000 65536"/>
                  <a:gd name="T8" fmla="*/ 0 60000 65536"/>
                  <a:gd name="T9" fmla="*/ 0 w 79"/>
                  <a:gd name="T10" fmla="*/ 0 h 40"/>
                  <a:gd name="T11" fmla="*/ 79 w 79"/>
                  <a:gd name="T12" fmla="*/ 40 h 40"/>
                </a:gdLst>
                <a:ahLst/>
                <a:cxnLst>
                  <a:cxn ang="T6">
                    <a:pos x="T0" y="T1"/>
                  </a:cxn>
                  <a:cxn ang="T7">
                    <a:pos x="T2" y="T3"/>
                  </a:cxn>
                  <a:cxn ang="T8">
                    <a:pos x="T4" y="T5"/>
                  </a:cxn>
                </a:cxnLst>
                <a:rect l="T9" t="T10" r="T11" b="T12"/>
                <a:pathLst>
                  <a:path w="79" h="40">
                    <a:moveTo>
                      <a:pt x="79" y="0"/>
                    </a:moveTo>
                    <a:lnTo>
                      <a:pt x="39" y="40"/>
                    </a:ln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6" name="Freeform 166"/>
              <p:cNvSpPr>
                <a:spLocks/>
              </p:cNvSpPr>
              <p:nvPr/>
            </p:nvSpPr>
            <p:spPr bwMode="auto">
              <a:xfrm>
                <a:off x="1075" y="2550"/>
                <a:ext cx="222" cy="243"/>
              </a:xfrm>
              <a:custGeom>
                <a:avLst/>
                <a:gdLst>
                  <a:gd name="T0" fmla="*/ 0 w 222"/>
                  <a:gd name="T1" fmla="*/ 0 h 243"/>
                  <a:gd name="T2" fmla="*/ 222 w 222"/>
                  <a:gd name="T3" fmla="*/ 243 h 243"/>
                  <a:gd name="T4" fmla="*/ 222 w 222"/>
                  <a:gd name="T5" fmla="*/ 243 h 243"/>
                  <a:gd name="T6" fmla="*/ 0 60000 65536"/>
                  <a:gd name="T7" fmla="*/ 0 60000 65536"/>
                  <a:gd name="T8" fmla="*/ 0 60000 65536"/>
                  <a:gd name="T9" fmla="*/ 0 w 222"/>
                  <a:gd name="T10" fmla="*/ 0 h 243"/>
                  <a:gd name="T11" fmla="*/ 222 w 222"/>
                  <a:gd name="T12" fmla="*/ 243 h 243"/>
                </a:gdLst>
                <a:ahLst/>
                <a:cxnLst>
                  <a:cxn ang="T6">
                    <a:pos x="T0" y="T1"/>
                  </a:cxn>
                  <a:cxn ang="T7">
                    <a:pos x="T2" y="T3"/>
                  </a:cxn>
                  <a:cxn ang="T8">
                    <a:pos x="T4" y="T5"/>
                  </a:cxn>
                </a:cxnLst>
                <a:rect l="T9" t="T10" r="T11" b="T12"/>
                <a:pathLst>
                  <a:path w="222" h="243">
                    <a:moveTo>
                      <a:pt x="0" y="0"/>
                    </a:moveTo>
                    <a:lnTo>
                      <a:pt x="222" y="24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7" name="Freeform 167"/>
              <p:cNvSpPr>
                <a:spLocks/>
              </p:cNvSpPr>
              <p:nvPr/>
            </p:nvSpPr>
            <p:spPr bwMode="auto">
              <a:xfrm>
                <a:off x="1072" y="2550"/>
                <a:ext cx="59" cy="57"/>
              </a:xfrm>
              <a:custGeom>
                <a:avLst/>
                <a:gdLst>
                  <a:gd name="T0" fmla="*/ 59 w 59"/>
                  <a:gd name="T1" fmla="*/ 3 h 57"/>
                  <a:gd name="T2" fmla="*/ 3 w 59"/>
                  <a:gd name="T3" fmla="*/ 0 h 57"/>
                  <a:gd name="T4" fmla="*/ 0 w 59"/>
                  <a:gd name="T5" fmla="*/ 57 h 57"/>
                  <a:gd name="T6" fmla="*/ 0 60000 65536"/>
                  <a:gd name="T7" fmla="*/ 0 60000 65536"/>
                  <a:gd name="T8" fmla="*/ 0 60000 65536"/>
                  <a:gd name="T9" fmla="*/ 0 w 59"/>
                  <a:gd name="T10" fmla="*/ 0 h 57"/>
                  <a:gd name="T11" fmla="*/ 59 w 59"/>
                  <a:gd name="T12" fmla="*/ 57 h 57"/>
                </a:gdLst>
                <a:ahLst/>
                <a:cxnLst>
                  <a:cxn ang="T6">
                    <a:pos x="T0" y="T1"/>
                  </a:cxn>
                  <a:cxn ang="T7">
                    <a:pos x="T2" y="T3"/>
                  </a:cxn>
                  <a:cxn ang="T8">
                    <a:pos x="T4" y="T5"/>
                  </a:cxn>
                </a:cxnLst>
                <a:rect l="T9" t="T10" r="T11" b="T12"/>
                <a:pathLst>
                  <a:path w="59" h="57">
                    <a:moveTo>
                      <a:pt x="59" y="3"/>
                    </a:moveTo>
                    <a:lnTo>
                      <a:pt x="3" y="0"/>
                    </a:lnTo>
                    <a:lnTo>
                      <a:pt x="0" y="57"/>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8" name="Freeform 168"/>
              <p:cNvSpPr>
                <a:spLocks/>
              </p:cNvSpPr>
              <p:nvPr/>
            </p:nvSpPr>
            <p:spPr bwMode="auto">
              <a:xfrm>
                <a:off x="1241" y="2737"/>
                <a:ext cx="58" cy="56"/>
              </a:xfrm>
              <a:custGeom>
                <a:avLst/>
                <a:gdLst>
                  <a:gd name="T0" fmla="*/ 0 w 58"/>
                  <a:gd name="T1" fmla="*/ 53 h 56"/>
                  <a:gd name="T2" fmla="*/ 56 w 58"/>
                  <a:gd name="T3" fmla="*/ 56 h 56"/>
                  <a:gd name="T4" fmla="*/ 58 w 58"/>
                  <a:gd name="T5" fmla="*/ 0 h 56"/>
                  <a:gd name="T6" fmla="*/ 0 60000 65536"/>
                  <a:gd name="T7" fmla="*/ 0 60000 65536"/>
                  <a:gd name="T8" fmla="*/ 0 60000 65536"/>
                  <a:gd name="T9" fmla="*/ 0 w 58"/>
                  <a:gd name="T10" fmla="*/ 0 h 56"/>
                  <a:gd name="T11" fmla="*/ 58 w 58"/>
                  <a:gd name="T12" fmla="*/ 56 h 56"/>
                </a:gdLst>
                <a:ahLst/>
                <a:cxnLst>
                  <a:cxn ang="T6">
                    <a:pos x="T0" y="T1"/>
                  </a:cxn>
                  <a:cxn ang="T7">
                    <a:pos x="T2" y="T3"/>
                  </a:cxn>
                  <a:cxn ang="T8">
                    <a:pos x="T4" y="T5"/>
                  </a:cxn>
                </a:cxnLst>
                <a:rect l="T9" t="T10" r="T11" b="T12"/>
                <a:pathLst>
                  <a:path w="58" h="56">
                    <a:moveTo>
                      <a:pt x="0" y="53"/>
                    </a:moveTo>
                    <a:lnTo>
                      <a:pt x="56" y="56"/>
                    </a:lnTo>
                    <a:lnTo>
                      <a:pt x="58"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9" name="Freeform 169"/>
              <p:cNvSpPr>
                <a:spLocks/>
              </p:cNvSpPr>
              <p:nvPr/>
            </p:nvSpPr>
            <p:spPr bwMode="auto">
              <a:xfrm>
                <a:off x="1115" y="2460"/>
                <a:ext cx="484" cy="333"/>
              </a:xfrm>
              <a:custGeom>
                <a:avLst/>
                <a:gdLst>
                  <a:gd name="T0" fmla="*/ 0 w 484"/>
                  <a:gd name="T1" fmla="*/ 0 h 333"/>
                  <a:gd name="T2" fmla="*/ 484 w 484"/>
                  <a:gd name="T3" fmla="*/ 333 h 333"/>
                  <a:gd name="T4" fmla="*/ 484 w 484"/>
                  <a:gd name="T5" fmla="*/ 333 h 333"/>
                  <a:gd name="T6" fmla="*/ 0 60000 65536"/>
                  <a:gd name="T7" fmla="*/ 0 60000 65536"/>
                  <a:gd name="T8" fmla="*/ 0 60000 65536"/>
                  <a:gd name="T9" fmla="*/ 0 w 484"/>
                  <a:gd name="T10" fmla="*/ 0 h 333"/>
                  <a:gd name="T11" fmla="*/ 484 w 484"/>
                  <a:gd name="T12" fmla="*/ 333 h 333"/>
                </a:gdLst>
                <a:ahLst/>
                <a:cxnLst>
                  <a:cxn ang="T6">
                    <a:pos x="T0" y="T1"/>
                  </a:cxn>
                  <a:cxn ang="T7">
                    <a:pos x="T2" y="T3"/>
                  </a:cxn>
                  <a:cxn ang="T8">
                    <a:pos x="T4" y="T5"/>
                  </a:cxn>
                </a:cxnLst>
                <a:rect l="T9" t="T10" r="T11" b="T12"/>
                <a:pathLst>
                  <a:path w="484" h="333">
                    <a:moveTo>
                      <a:pt x="0" y="0"/>
                    </a:moveTo>
                    <a:lnTo>
                      <a:pt x="484" y="33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0" name="Freeform 170"/>
              <p:cNvSpPr>
                <a:spLocks/>
              </p:cNvSpPr>
              <p:nvPr/>
            </p:nvSpPr>
            <p:spPr bwMode="auto">
              <a:xfrm>
                <a:off x="1115" y="2450"/>
                <a:ext cx="55" cy="66"/>
              </a:xfrm>
              <a:custGeom>
                <a:avLst/>
                <a:gdLst>
                  <a:gd name="T0" fmla="*/ 55 w 55"/>
                  <a:gd name="T1" fmla="*/ 0 h 66"/>
                  <a:gd name="T2" fmla="*/ 0 w 55"/>
                  <a:gd name="T3" fmla="*/ 10 h 66"/>
                  <a:gd name="T4" fmla="*/ 10 w 55"/>
                  <a:gd name="T5" fmla="*/ 66 h 66"/>
                  <a:gd name="T6" fmla="*/ 0 60000 65536"/>
                  <a:gd name="T7" fmla="*/ 0 60000 65536"/>
                  <a:gd name="T8" fmla="*/ 0 60000 65536"/>
                  <a:gd name="T9" fmla="*/ 0 w 55"/>
                  <a:gd name="T10" fmla="*/ 0 h 66"/>
                  <a:gd name="T11" fmla="*/ 55 w 55"/>
                  <a:gd name="T12" fmla="*/ 66 h 66"/>
                </a:gdLst>
                <a:ahLst/>
                <a:cxnLst>
                  <a:cxn ang="T6">
                    <a:pos x="T0" y="T1"/>
                  </a:cxn>
                  <a:cxn ang="T7">
                    <a:pos x="T2" y="T3"/>
                  </a:cxn>
                  <a:cxn ang="T8">
                    <a:pos x="T4" y="T5"/>
                  </a:cxn>
                </a:cxnLst>
                <a:rect l="T9" t="T10" r="T11" b="T12"/>
                <a:pathLst>
                  <a:path w="55" h="66">
                    <a:moveTo>
                      <a:pt x="55" y="0"/>
                    </a:moveTo>
                    <a:lnTo>
                      <a:pt x="0" y="10"/>
                    </a:lnTo>
                    <a:lnTo>
                      <a:pt x="10" y="66"/>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1" name="Freeform 171"/>
              <p:cNvSpPr>
                <a:spLocks/>
              </p:cNvSpPr>
              <p:nvPr/>
            </p:nvSpPr>
            <p:spPr bwMode="auto">
              <a:xfrm>
                <a:off x="1544" y="2738"/>
                <a:ext cx="55" cy="65"/>
              </a:xfrm>
              <a:custGeom>
                <a:avLst/>
                <a:gdLst>
                  <a:gd name="T0" fmla="*/ 0 w 55"/>
                  <a:gd name="T1" fmla="*/ 65 h 65"/>
                  <a:gd name="T2" fmla="*/ 55 w 55"/>
                  <a:gd name="T3" fmla="*/ 55 h 65"/>
                  <a:gd name="T4" fmla="*/ 45 w 55"/>
                  <a:gd name="T5" fmla="*/ 0 h 65"/>
                  <a:gd name="T6" fmla="*/ 0 60000 65536"/>
                  <a:gd name="T7" fmla="*/ 0 60000 65536"/>
                  <a:gd name="T8" fmla="*/ 0 60000 65536"/>
                  <a:gd name="T9" fmla="*/ 0 w 55"/>
                  <a:gd name="T10" fmla="*/ 0 h 65"/>
                  <a:gd name="T11" fmla="*/ 55 w 55"/>
                  <a:gd name="T12" fmla="*/ 65 h 65"/>
                </a:gdLst>
                <a:ahLst/>
                <a:cxnLst>
                  <a:cxn ang="T6">
                    <a:pos x="T0" y="T1"/>
                  </a:cxn>
                  <a:cxn ang="T7">
                    <a:pos x="T2" y="T3"/>
                  </a:cxn>
                  <a:cxn ang="T8">
                    <a:pos x="T4" y="T5"/>
                  </a:cxn>
                </a:cxnLst>
                <a:rect l="T9" t="T10" r="T11" b="T12"/>
                <a:pathLst>
                  <a:path w="55" h="65">
                    <a:moveTo>
                      <a:pt x="0" y="65"/>
                    </a:moveTo>
                    <a:lnTo>
                      <a:pt x="55" y="55"/>
                    </a:lnTo>
                    <a:lnTo>
                      <a:pt x="45"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2" name="Freeform 172"/>
              <p:cNvSpPr>
                <a:spLocks/>
              </p:cNvSpPr>
              <p:nvPr/>
            </p:nvSpPr>
            <p:spPr bwMode="auto">
              <a:xfrm>
                <a:off x="1569" y="2460"/>
                <a:ext cx="333" cy="333"/>
              </a:xfrm>
              <a:custGeom>
                <a:avLst/>
                <a:gdLst>
                  <a:gd name="T0" fmla="*/ 0 w 333"/>
                  <a:gd name="T1" fmla="*/ 0 h 333"/>
                  <a:gd name="T2" fmla="*/ 333 w 333"/>
                  <a:gd name="T3" fmla="*/ 333 h 333"/>
                  <a:gd name="T4" fmla="*/ 333 w 333"/>
                  <a:gd name="T5" fmla="*/ 333 h 333"/>
                  <a:gd name="T6" fmla="*/ 0 60000 65536"/>
                  <a:gd name="T7" fmla="*/ 0 60000 65536"/>
                  <a:gd name="T8" fmla="*/ 0 60000 65536"/>
                  <a:gd name="T9" fmla="*/ 0 w 333"/>
                  <a:gd name="T10" fmla="*/ 0 h 333"/>
                  <a:gd name="T11" fmla="*/ 333 w 333"/>
                  <a:gd name="T12" fmla="*/ 333 h 333"/>
                </a:gdLst>
                <a:ahLst/>
                <a:cxnLst>
                  <a:cxn ang="T6">
                    <a:pos x="T0" y="T1"/>
                  </a:cxn>
                  <a:cxn ang="T7">
                    <a:pos x="T2" y="T3"/>
                  </a:cxn>
                  <a:cxn ang="T8">
                    <a:pos x="T4" y="T5"/>
                  </a:cxn>
                </a:cxnLst>
                <a:rect l="T9" t="T10" r="T11" b="T12"/>
                <a:pathLst>
                  <a:path w="333" h="333">
                    <a:moveTo>
                      <a:pt x="0" y="0"/>
                    </a:moveTo>
                    <a:lnTo>
                      <a:pt x="333" y="333"/>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3" name="Freeform 173"/>
              <p:cNvSpPr>
                <a:spLocks/>
              </p:cNvSpPr>
              <p:nvPr/>
            </p:nvSpPr>
            <p:spPr bwMode="auto">
              <a:xfrm>
                <a:off x="1569" y="2460"/>
                <a:ext cx="56" cy="56"/>
              </a:xfrm>
              <a:custGeom>
                <a:avLst/>
                <a:gdLst>
                  <a:gd name="T0" fmla="*/ 56 w 56"/>
                  <a:gd name="T1" fmla="*/ 0 h 56"/>
                  <a:gd name="T2" fmla="*/ 0 w 56"/>
                  <a:gd name="T3" fmla="*/ 0 h 56"/>
                  <a:gd name="T4" fmla="*/ 0 w 56"/>
                  <a:gd name="T5" fmla="*/ 56 h 56"/>
                  <a:gd name="T6" fmla="*/ 0 60000 65536"/>
                  <a:gd name="T7" fmla="*/ 0 60000 65536"/>
                  <a:gd name="T8" fmla="*/ 0 60000 65536"/>
                  <a:gd name="T9" fmla="*/ 0 w 56"/>
                  <a:gd name="T10" fmla="*/ 0 h 56"/>
                  <a:gd name="T11" fmla="*/ 56 w 56"/>
                  <a:gd name="T12" fmla="*/ 56 h 56"/>
                </a:gdLst>
                <a:ahLst/>
                <a:cxnLst>
                  <a:cxn ang="T6">
                    <a:pos x="T0" y="T1"/>
                  </a:cxn>
                  <a:cxn ang="T7">
                    <a:pos x="T2" y="T3"/>
                  </a:cxn>
                  <a:cxn ang="T8">
                    <a:pos x="T4" y="T5"/>
                  </a:cxn>
                </a:cxnLst>
                <a:rect l="T9" t="T10" r="T11" b="T12"/>
                <a:pathLst>
                  <a:path w="56" h="56">
                    <a:moveTo>
                      <a:pt x="56" y="0"/>
                    </a:moveTo>
                    <a:lnTo>
                      <a:pt x="0" y="0"/>
                    </a:lnTo>
                    <a:lnTo>
                      <a:pt x="0" y="56"/>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4" name="Freeform 174"/>
              <p:cNvSpPr>
                <a:spLocks/>
              </p:cNvSpPr>
              <p:nvPr/>
            </p:nvSpPr>
            <p:spPr bwMode="auto">
              <a:xfrm>
                <a:off x="1846" y="2737"/>
                <a:ext cx="56" cy="56"/>
              </a:xfrm>
              <a:custGeom>
                <a:avLst/>
                <a:gdLst>
                  <a:gd name="T0" fmla="*/ 0 w 56"/>
                  <a:gd name="T1" fmla="*/ 56 h 56"/>
                  <a:gd name="T2" fmla="*/ 56 w 56"/>
                  <a:gd name="T3" fmla="*/ 56 h 56"/>
                  <a:gd name="T4" fmla="*/ 56 w 56"/>
                  <a:gd name="T5" fmla="*/ 0 h 56"/>
                  <a:gd name="T6" fmla="*/ 0 60000 65536"/>
                  <a:gd name="T7" fmla="*/ 0 60000 65536"/>
                  <a:gd name="T8" fmla="*/ 0 60000 65536"/>
                  <a:gd name="T9" fmla="*/ 0 w 56"/>
                  <a:gd name="T10" fmla="*/ 0 h 56"/>
                  <a:gd name="T11" fmla="*/ 56 w 56"/>
                  <a:gd name="T12" fmla="*/ 56 h 56"/>
                </a:gdLst>
                <a:ahLst/>
                <a:cxnLst>
                  <a:cxn ang="T6">
                    <a:pos x="T0" y="T1"/>
                  </a:cxn>
                  <a:cxn ang="T7">
                    <a:pos x="T2" y="T3"/>
                  </a:cxn>
                  <a:cxn ang="T8">
                    <a:pos x="T4" y="T5"/>
                  </a:cxn>
                </a:cxnLst>
                <a:rect l="T9" t="T10" r="T11" b="T12"/>
                <a:pathLst>
                  <a:path w="56" h="56">
                    <a:moveTo>
                      <a:pt x="0" y="56"/>
                    </a:moveTo>
                    <a:lnTo>
                      <a:pt x="56" y="56"/>
                    </a:lnTo>
                    <a:lnTo>
                      <a:pt x="56"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5" name="Freeform 175"/>
              <p:cNvSpPr>
                <a:spLocks/>
              </p:cNvSpPr>
              <p:nvPr/>
            </p:nvSpPr>
            <p:spPr bwMode="auto">
              <a:xfrm>
                <a:off x="2667" y="2581"/>
                <a:ext cx="226" cy="212"/>
              </a:xfrm>
              <a:custGeom>
                <a:avLst/>
                <a:gdLst>
                  <a:gd name="T0" fmla="*/ 226 w 226"/>
                  <a:gd name="T1" fmla="*/ 212 h 212"/>
                  <a:gd name="T2" fmla="*/ 0 w 226"/>
                  <a:gd name="T3" fmla="*/ 0 h 212"/>
                  <a:gd name="T4" fmla="*/ 0 w 226"/>
                  <a:gd name="T5" fmla="*/ 0 h 212"/>
                  <a:gd name="T6" fmla="*/ 0 60000 65536"/>
                  <a:gd name="T7" fmla="*/ 0 60000 65536"/>
                  <a:gd name="T8" fmla="*/ 0 60000 65536"/>
                  <a:gd name="T9" fmla="*/ 0 w 226"/>
                  <a:gd name="T10" fmla="*/ 0 h 212"/>
                  <a:gd name="T11" fmla="*/ 226 w 226"/>
                  <a:gd name="T12" fmla="*/ 212 h 212"/>
                </a:gdLst>
                <a:ahLst/>
                <a:cxnLst>
                  <a:cxn ang="T6">
                    <a:pos x="T0" y="T1"/>
                  </a:cxn>
                  <a:cxn ang="T7">
                    <a:pos x="T2" y="T3"/>
                  </a:cxn>
                  <a:cxn ang="T8">
                    <a:pos x="T4" y="T5"/>
                  </a:cxn>
                </a:cxnLst>
                <a:rect l="T9" t="T10" r="T11" b="T12"/>
                <a:pathLst>
                  <a:path w="226" h="212">
                    <a:moveTo>
                      <a:pt x="226" y="212"/>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6" name="Freeform 176"/>
              <p:cNvSpPr>
                <a:spLocks/>
              </p:cNvSpPr>
              <p:nvPr/>
            </p:nvSpPr>
            <p:spPr bwMode="auto">
              <a:xfrm>
                <a:off x="2837" y="2737"/>
                <a:ext cx="56" cy="58"/>
              </a:xfrm>
              <a:custGeom>
                <a:avLst/>
                <a:gdLst>
                  <a:gd name="T0" fmla="*/ 0 w 56"/>
                  <a:gd name="T1" fmla="*/ 58 h 58"/>
                  <a:gd name="T2" fmla="*/ 56 w 56"/>
                  <a:gd name="T3" fmla="*/ 56 h 58"/>
                  <a:gd name="T4" fmla="*/ 54 w 56"/>
                  <a:gd name="T5" fmla="*/ 0 h 58"/>
                  <a:gd name="T6" fmla="*/ 0 60000 65536"/>
                  <a:gd name="T7" fmla="*/ 0 60000 65536"/>
                  <a:gd name="T8" fmla="*/ 0 60000 65536"/>
                  <a:gd name="T9" fmla="*/ 0 w 56"/>
                  <a:gd name="T10" fmla="*/ 0 h 58"/>
                  <a:gd name="T11" fmla="*/ 56 w 56"/>
                  <a:gd name="T12" fmla="*/ 58 h 58"/>
                </a:gdLst>
                <a:ahLst/>
                <a:cxnLst>
                  <a:cxn ang="T6">
                    <a:pos x="T0" y="T1"/>
                  </a:cxn>
                  <a:cxn ang="T7">
                    <a:pos x="T2" y="T3"/>
                  </a:cxn>
                  <a:cxn ang="T8">
                    <a:pos x="T4" y="T5"/>
                  </a:cxn>
                </a:cxnLst>
                <a:rect l="T9" t="T10" r="T11" b="T12"/>
                <a:pathLst>
                  <a:path w="56" h="58">
                    <a:moveTo>
                      <a:pt x="0" y="58"/>
                    </a:moveTo>
                    <a:lnTo>
                      <a:pt x="56" y="56"/>
                    </a:lnTo>
                    <a:lnTo>
                      <a:pt x="54"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7" name="Freeform 177"/>
              <p:cNvSpPr>
                <a:spLocks/>
              </p:cNvSpPr>
              <p:nvPr/>
            </p:nvSpPr>
            <p:spPr bwMode="auto">
              <a:xfrm>
                <a:off x="2667" y="2579"/>
                <a:ext cx="56" cy="58"/>
              </a:xfrm>
              <a:custGeom>
                <a:avLst/>
                <a:gdLst>
                  <a:gd name="T0" fmla="*/ 56 w 56"/>
                  <a:gd name="T1" fmla="*/ 0 h 58"/>
                  <a:gd name="T2" fmla="*/ 0 w 56"/>
                  <a:gd name="T3" fmla="*/ 2 h 58"/>
                  <a:gd name="T4" fmla="*/ 1 w 56"/>
                  <a:gd name="T5" fmla="*/ 58 h 58"/>
                  <a:gd name="T6" fmla="*/ 0 60000 65536"/>
                  <a:gd name="T7" fmla="*/ 0 60000 65536"/>
                  <a:gd name="T8" fmla="*/ 0 60000 65536"/>
                  <a:gd name="T9" fmla="*/ 0 w 56"/>
                  <a:gd name="T10" fmla="*/ 0 h 58"/>
                  <a:gd name="T11" fmla="*/ 56 w 56"/>
                  <a:gd name="T12" fmla="*/ 58 h 58"/>
                </a:gdLst>
                <a:ahLst/>
                <a:cxnLst>
                  <a:cxn ang="T6">
                    <a:pos x="T0" y="T1"/>
                  </a:cxn>
                  <a:cxn ang="T7">
                    <a:pos x="T2" y="T3"/>
                  </a:cxn>
                  <a:cxn ang="T8">
                    <a:pos x="T4" y="T5"/>
                  </a:cxn>
                </a:cxnLst>
                <a:rect l="T9" t="T10" r="T11" b="T12"/>
                <a:pathLst>
                  <a:path w="56" h="58">
                    <a:moveTo>
                      <a:pt x="56" y="0"/>
                    </a:moveTo>
                    <a:lnTo>
                      <a:pt x="0" y="2"/>
                    </a:lnTo>
                    <a:lnTo>
                      <a:pt x="1" y="58"/>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78" name="Rectangle 178"/>
              <p:cNvSpPr>
                <a:spLocks noChangeArrowheads="1"/>
              </p:cNvSpPr>
              <p:nvPr/>
            </p:nvSpPr>
            <p:spPr bwMode="auto">
              <a:xfrm>
                <a:off x="1808"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79" name="Rectangle 181"/>
              <p:cNvSpPr>
                <a:spLocks noChangeArrowheads="1"/>
              </p:cNvSpPr>
              <p:nvPr/>
            </p:nvSpPr>
            <p:spPr bwMode="auto">
              <a:xfrm>
                <a:off x="2032"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80" name="Rectangle 182"/>
              <p:cNvSpPr>
                <a:spLocks noChangeArrowheads="1"/>
              </p:cNvSpPr>
              <p:nvPr/>
            </p:nvSpPr>
            <p:spPr bwMode="auto">
              <a:xfrm>
                <a:off x="2128"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81" name="Rectangle 183"/>
              <p:cNvSpPr>
                <a:spLocks noChangeArrowheads="1"/>
              </p:cNvSpPr>
              <p:nvPr/>
            </p:nvSpPr>
            <p:spPr bwMode="auto">
              <a:xfrm>
                <a:off x="2384"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82" name="Rectangle 184"/>
              <p:cNvSpPr>
                <a:spLocks noChangeArrowheads="1"/>
              </p:cNvSpPr>
              <p:nvPr/>
            </p:nvSpPr>
            <p:spPr bwMode="auto">
              <a:xfrm>
                <a:off x="2472"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83" name="Rectangle 185"/>
              <p:cNvSpPr>
                <a:spLocks noChangeArrowheads="1"/>
              </p:cNvSpPr>
              <p:nvPr/>
            </p:nvSpPr>
            <p:spPr bwMode="auto">
              <a:xfrm>
                <a:off x="2504" y="33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784" name="Rectangle 187"/>
              <p:cNvSpPr>
                <a:spLocks noChangeArrowheads="1"/>
              </p:cNvSpPr>
              <p:nvPr/>
            </p:nvSpPr>
            <p:spPr bwMode="auto">
              <a:xfrm>
                <a:off x="4815" y="1344"/>
                <a:ext cx="6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000" b="1" dirty="0">
                    <a:solidFill>
                      <a:srgbClr val="000000"/>
                    </a:solidFill>
                    <a:latin typeface="宋体" panose="02010600030101010101" pitchFamily="2" charset="-122"/>
                  </a:rPr>
                  <a:t>认证机构</a:t>
                </a:r>
                <a:endParaRPr kumimoji="0" lang="zh-CN" altLang="en-US" sz="2400" b="1" dirty="0">
                  <a:latin typeface="Arial" panose="020B0604020202020204" pitchFamily="34" charset="0"/>
                </a:endParaRPr>
              </a:p>
            </p:txBody>
          </p:sp>
          <p:sp>
            <p:nvSpPr>
              <p:cNvPr id="25785" name="Rectangle 188"/>
              <p:cNvSpPr>
                <a:spLocks noChangeArrowheads="1"/>
              </p:cNvSpPr>
              <p:nvPr/>
            </p:nvSpPr>
            <p:spPr bwMode="auto">
              <a:xfrm>
                <a:off x="5103" y="2874"/>
                <a:ext cx="3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000" b="1" dirty="0">
                    <a:solidFill>
                      <a:srgbClr val="000000"/>
                    </a:solidFill>
                    <a:latin typeface="宋体" panose="02010600030101010101" pitchFamily="2" charset="-122"/>
                  </a:rPr>
                  <a:t>用户</a:t>
                </a:r>
                <a:endParaRPr kumimoji="0" lang="zh-CN" altLang="en-US" sz="1800" b="1" dirty="0">
                  <a:latin typeface="Arial" panose="020B0604020202020204" pitchFamily="34" charset="0"/>
                </a:endParaRPr>
              </a:p>
            </p:txBody>
          </p:sp>
          <p:sp>
            <p:nvSpPr>
              <p:cNvPr id="25786" name="Freeform 189"/>
              <p:cNvSpPr>
                <a:spLocks noEditPoints="1"/>
              </p:cNvSpPr>
              <p:nvPr/>
            </p:nvSpPr>
            <p:spPr bwMode="auto">
              <a:xfrm>
                <a:off x="328" y="2628"/>
                <a:ext cx="5134" cy="13"/>
              </a:xfrm>
              <a:custGeom>
                <a:avLst/>
                <a:gdLst>
                  <a:gd name="T0" fmla="*/ 79 w 10265"/>
                  <a:gd name="T1" fmla="*/ 1 h 26"/>
                  <a:gd name="T2" fmla="*/ 78 w 10265"/>
                  <a:gd name="T3" fmla="*/ 1 h 26"/>
                  <a:gd name="T4" fmla="*/ 77 w 10265"/>
                  <a:gd name="T5" fmla="*/ 1 h 26"/>
                  <a:gd name="T6" fmla="*/ 76 w 10265"/>
                  <a:gd name="T7" fmla="*/ 0 h 26"/>
                  <a:gd name="T8" fmla="*/ 75 w 10265"/>
                  <a:gd name="T9" fmla="*/ 0 h 26"/>
                  <a:gd name="T10" fmla="*/ 74 w 10265"/>
                  <a:gd name="T11" fmla="*/ 1 h 26"/>
                  <a:gd name="T12" fmla="*/ 72 w 10265"/>
                  <a:gd name="T13" fmla="*/ 1 h 26"/>
                  <a:gd name="T14" fmla="*/ 70 w 10265"/>
                  <a:gd name="T15" fmla="*/ 1 h 26"/>
                  <a:gd name="T16" fmla="*/ 69 w 10265"/>
                  <a:gd name="T17" fmla="*/ 1 h 26"/>
                  <a:gd name="T18" fmla="*/ 68 w 10265"/>
                  <a:gd name="T19" fmla="*/ 1 h 26"/>
                  <a:gd name="T20" fmla="*/ 67 w 10265"/>
                  <a:gd name="T21" fmla="*/ 0 h 26"/>
                  <a:gd name="T22" fmla="*/ 66 w 10265"/>
                  <a:gd name="T23" fmla="*/ 0 h 26"/>
                  <a:gd name="T24" fmla="*/ 65 w 10265"/>
                  <a:gd name="T25" fmla="*/ 1 h 26"/>
                  <a:gd name="T26" fmla="*/ 63 w 10265"/>
                  <a:gd name="T27" fmla="*/ 1 h 26"/>
                  <a:gd name="T28" fmla="*/ 61 w 10265"/>
                  <a:gd name="T29" fmla="*/ 1 h 26"/>
                  <a:gd name="T30" fmla="*/ 60 w 10265"/>
                  <a:gd name="T31" fmla="*/ 1 h 26"/>
                  <a:gd name="T32" fmla="*/ 59 w 10265"/>
                  <a:gd name="T33" fmla="*/ 1 h 26"/>
                  <a:gd name="T34" fmla="*/ 58 w 10265"/>
                  <a:gd name="T35" fmla="*/ 0 h 26"/>
                  <a:gd name="T36" fmla="*/ 57 w 10265"/>
                  <a:gd name="T37" fmla="*/ 0 h 26"/>
                  <a:gd name="T38" fmla="*/ 56 w 10265"/>
                  <a:gd name="T39" fmla="*/ 1 h 26"/>
                  <a:gd name="T40" fmla="*/ 54 w 10265"/>
                  <a:gd name="T41" fmla="*/ 1 h 26"/>
                  <a:gd name="T42" fmla="*/ 52 w 10265"/>
                  <a:gd name="T43" fmla="*/ 1 h 26"/>
                  <a:gd name="T44" fmla="*/ 51 w 10265"/>
                  <a:gd name="T45" fmla="*/ 1 h 26"/>
                  <a:gd name="T46" fmla="*/ 50 w 10265"/>
                  <a:gd name="T47" fmla="*/ 1 h 26"/>
                  <a:gd name="T48" fmla="*/ 49 w 10265"/>
                  <a:gd name="T49" fmla="*/ 0 h 26"/>
                  <a:gd name="T50" fmla="*/ 48 w 10265"/>
                  <a:gd name="T51" fmla="*/ 0 h 26"/>
                  <a:gd name="T52" fmla="*/ 47 w 10265"/>
                  <a:gd name="T53" fmla="*/ 1 h 26"/>
                  <a:gd name="T54" fmla="*/ 45 w 10265"/>
                  <a:gd name="T55" fmla="*/ 1 h 26"/>
                  <a:gd name="T56" fmla="*/ 43 w 10265"/>
                  <a:gd name="T57" fmla="*/ 1 h 26"/>
                  <a:gd name="T58" fmla="*/ 42 w 10265"/>
                  <a:gd name="T59" fmla="*/ 1 h 26"/>
                  <a:gd name="T60" fmla="*/ 41 w 10265"/>
                  <a:gd name="T61" fmla="*/ 1 h 26"/>
                  <a:gd name="T62" fmla="*/ 40 w 10265"/>
                  <a:gd name="T63" fmla="*/ 0 h 26"/>
                  <a:gd name="T64" fmla="*/ 39 w 10265"/>
                  <a:gd name="T65" fmla="*/ 0 h 26"/>
                  <a:gd name="T66" fmla="*/ 38 w 10265"/>
                  <a:gd name="T67" fmla="*/ 1 h 26"/>
                  <a:gd name="T68" fmla="*/ 36 w 10265"/>
                  <a:gd name="T69" fmla="*/ 1 h 26"/>
                  <a:gd name="T70" fmla="*/ 34 w 10265"/>
                  <a:gd name="T71" fmla="*/ 1 h 26"/>
                  <a:gd name="T72" fmla="*/ 33 w 10265"/>
                  <a:gd name="T73" fmla="*/ 1 h 26"/>
                  <a:gd name="T74" fmla="*/ 32 w 10265"/>
                  <a:gd name="T75" fmla="*/ 1 h 26"/>
                  <a:gd name="T76" fmla="*/ 31 w 10265"/>
                  <a:gd name="T77" fmla="*/ 0 h 26"/>
                  <a:gd name="T78" fmla="*/ 30 w 10265"/>
                  <a:gd name="T79" fmla="*/ 0 h 26"/>
                  <a:gd name="T80" fmla="*/ 29 w 10265"/>
                  <a:gd name="T81" fmla="*/ 1 h 26"/>
                  <a:gd name="T82" fmla="*/ 27 w 10265"/>
                  <a:gd name="T83" fmla="*/ 1 h 26"/>
                  <a:gd name="T84" fmla="*/ 25 w 10265"/>
                  <a:gd name="T85" fmla="*/ 1 h 26"/>
                  <a:gd name="T86" fmla="*/ 24 w 10265"/>
                  <a:gd name="T87" fmla="*/ 1 h 26"/>
                  <a:gd name="T88" fmla="*/ 23 w 10265"/>
                  <a:gd name="T89" fmla="*/ 1 h 26"/>
                  <a:gd name="T90" fmla="*/ 22 w 10265"/>
                  <a:gd name="T91" fmla="*/ 0 h 26"/>
                  <a:gd name="T92" fmla="*/ 21 w 10265"/>
                  <a:gd name="T93" fmla="*/ 0 h 26"/>
                  <a:gd name="T94" fmla="*/ 19 w 10265"/>
                  <a:gd name="T95" fmla="*/ 1 h 26"/>
                  <a:gd name="T96" fmla="*/ 18 w 10265"/>
                  <a:gd name="T97" fmla="*/ 1 h 26"/>
                  <a:gd name="T98" fmla="*/ 16 w 10265"/>
                  <a:gd name="T99" fmla="*/ 1 h 26"/>
                  <a:gd name="T100" fmla="*/ 15 w 10265"/>
                  <a:gd name="T101" fmla="*/ 1 h 26"/>
                  <a:gd name="T102" fmla="*/ 14 w 10265"/>
                  <a:gd name="T103" fmla="*/ 1 h 26"/>
                  <a:gd name="T104" fmla="*/ 13 w 10265"/>
                  <a:gd name="T105" fmla="*/ 0 h 26"/>
                  <a:gd name="T106" fmla="*/ 12 w 10265"/>
                  <a:gd name="T107" fmla="*/ 0 h 26"/>
                  <a:gd name="T108" fmla="*/ 10 w 10265"/>
                  <a:gd name="T109" fmla="*/ 1 h 26"/>
                  <a:gd name="T110" fmla="*/ 9 w 10265"/>
                  <a:gd name="T111" fmla="*/ 1 h 26"/>
                  <a:gd name="T112" fmla="*/ 7 w 10265"/>
                  <a:gd name="T113" fmla="*/ 1 h 26"/>
                  <a:gd name="T114" fmla="*/ 6 w 10265"/>
                  <a:gd name="T115" fmla="*/ 1 h 26"/>
                  <a:gd name="T116" fmla="*/ 5 w 10265"/>
                  <a:gd name="T117" fmla="*/ 1 h 26"/>
                  <a:gd name="T118" fmla="*/ 4 w 10265"/>
                  <a:gd name="T119" fmla="*/ 0 h 26"/>
                  <a:gd name="T120" fmla="*/ 3 w 10265"/>
                  <a:gd name="T121" fmla="*/ 0 h 26"/>
                  <a:gd name="T122" fmla="*/ 1 w 10265"/>
                  <a:gd name="T123" fmla="*/ 1 h 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65"/>
                  <a:gd name="T187" fmla="*/ 0 h 26"/>
                  <a:gd name="T188" fmla="*/ 10265 w 10265"/>
                  <a:gd name="T189" fmla="*/ 26 h 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65" h="26">
                    <a:moveTo>
                      <a:pt x="10253" y="26"/>
                    </a:moveTo>
                    <a:lnTo>
                      <a:pt x="10227" y="26"/>
                    </a:lnTo>
                    <a:cubicBezTo>
                      <a:pt x="10220" y="26"/>
                      <a:pt x="10214" y="20"/>
                      <a:pt x="10214" y="13"/>
                    </a:cubicBezTo>
                    <a:cubicBezTo>
                      <a:pt x="10214" y="6"/>
                      <a:pt x="10220" y="0"/>
                      <a:pt x="10227" y="0"/>
                    </a:cubicBezTo>
                    <a:lnTo>
                      <a:pt x="10253" y="0"/>
                    </a:lnTo>
                    <a:cubicBezTo>
                      <a:pt x="10260" y="0"/>
                      <a:pt x="10265" y="6"/>
                      <a:pt x="10265" y="13"/>
                    </a:cubicBezTo>
                    <a:cubicBezTo>
                      <a:pt x="10265" y="20"/>
                      <a:pt x="10260" y="26"/>
                      <a:pt x="10253" y="26"/>
                    </a:cubicBezTo>
                    <a:close/>
                    <a:moveTo>
                      <a:pt x="10176" y="26"/>
                    </a:moveTo>
                    <a:lnTo>
                      <a:pt x="10150" y="26"/>
                    </a:lnTo>
                    <a:cubicBezTo>
                      <a:pt x="10143" y="26"/>
                      <a:pt x="10137" y="20"/>
                      <a:pt x="10137" y="13"/>
                    </a:cubicBezTo>
                    <a:cubicBezTo>
                      <a:pt x="10137" y="6"/>
                      <a:pt x="10143" y="0"/>
                      <a:pt x="10150" y="0"/>
                    </a:cubicBezTo>
                    <a:lnTo>
                      <a:pt x="10176" y="0"/>
                    </a:lnTo>
                    <a:cubicBezTo>
                      <a:pt x="10183" y="0"/>
                      <a:pt x="10189" y="6"/>
                      <a:pt x="10189" y="13"/>
                    </a:cubicBezTo>
                    <a:cubicBezTo>
                      <a:pt x="10189" y="20"/>
                      <a:pt x="10183" y="26"/>
                      <a:pt x="10176" y="26"/>
                    </a:cubicBezTo>
                    <a:close/>
                    <a:moveTo>
                      <a:pt x="10099" y="26"/>
                    </a:moveTo>
                    <a:lnTo>
                      <a:pt x="10073" y="26"/>
                    </a:lnTo>
                    <a:cubicBezTo>
                      <a:pt x="10066" y="26"/>
                      <a:pt x="10061" y="20"/>
                      <a:pt x="10061" y="13"/>
                    </a:cubicBezTo>
                    <a:cubicBezTo>
                      <a:pt x="10061" y="6"/>
                      <a:pt x="10066" y="0"/>
                      <a:pt x="10073" y="0"/>
                    </a:cubicBezTo>
                    <a:lnTo>
                      <a:pt x="10099" y="0"/>
                    </a:lnTo>
                    <a:cubicBezTo>
                      <a:pt x="10106" y="0"/>
                      <a:pt x="10112" y="6"/>
                      <a:pt x="10112" y="13"/>
                    </a:cubicBezTo>
                    <a:cubicBezTo>
                      <a:pt x="10112" y="20"/>
                      <a:pt x="10106" y="26"/>
                      <a:pt x="10099" y="26"/>
                    </a:cubicBezTo>
                    <a:close/>
                    <a:moveTo>
                      <a:pt x="10022" y="26"/>
                    </a:moveTo>
                    <a:lnTo>
                      <a:pt x="9997" y="26"/>
                    </a:lnTo>
                    <a:cubicBezTo>
                      <a:pt x="9990" y="26"/>
                      <a:pt x="9984" y="20"/>
                      <a:pt x="9984" y="13"/>
                    </a:cubicBezTo>
                    <a:cubicBezTo>
                      <a:pt x="9984" y="6"/>
                      <a:pt x="9990" y="0"/>
                      <a:pt x="9997" y="0"/>
                    </a:cubicBezTo>
                    <a:lnTo>
                      <a:pt x="10022" y="0"/>
                    </a:lnTo>
                    <a:cubicBezTo>
                      <a:pt x="10029" y="0"/>
                      <a:pt x="10035" y="6"/>
                      <a:pt x="10035" y="13"/>
                    </a:cubicBezTo>
                    <a:cubicBezTo>
                      <a:pt x="10035" y="20"/>
                      <a:pt x="10029" y="26"/>
                      <a:pt x="10022" y="26"/>
                    </a:cubicBezTo>
                    <a:close/>
                    <a:moveTo>
                      <a:pt x="9945" y="26"/>
                    </a:moveTo>
                    <a:lnTo>
                      <a:pt x="9920" y="26"/>
                    </a:lnTo>
                    <a:cubicBezTo>
                      <a:pt x="9913" y="26"/>
                      <a:pt x="9907" y="20"/>
                      <a:pt x="9907" y="13"/>
                    </a:cubicBezTo>
                    <a:cubicBezTo>
                      <a:pt x="9907" y="6"/>
                      <a:pt x="9913" y="0"/>
                      <a:pt x="9920" y="0"/>
                    </a:cubicBezTo>
                    <a:lnTo>
                      <a:pt x="9945" y="0"/>
                    </a:lnTo>
                    <a:cubicBezTo>
                      <a:pt x="9952" y="0"/>
                      <a:pt x="9958" y="6"/>
                      <a:pt x="9958" y="13"/>
                    </a:cubicBezTo>
                    <a:cubicBezTo>
                      <a:pt x="9958" y="20"/>
                      <a:pt x="9952" y="26"/>
                      <a:pt x="9945" y="26"/>
                    </a:cubicBezTo>
                    <a:close/>
                    <a:moveTo>
                      <a:pt x="9869" y="26"/>
                    </a:moveTo>
                    <a:lnTo>
                      <a:pt x="9843" y="26"/>
                    </a:lnTo>
                    <a:cubicBezTo>
                      <a:pt x="9836" y="26"/>
                      <a:pt x="9830" y="20"/>
                      <a:pt x="9830" y="13"/>
                    </a:cubicBezTo>
                    <a:cubicBezTo>
                      <a:pt x="9830" y="6"/>
                      <a:pt x="9836" y="0"/>
                      <a:pt x="9843" y="0"/>
                    </a:cubicBezTo>
                    <a:lnTo>
                      <a:pt x="9869" y="0"/>
                    </a:lnTo>
                    <a:cubicBezTo>
                      <a:pt x="9876" y="0"/>
                      <a:pt x="9881" y="6"/>
                      <a:pt x="9881" y="13"/>
                    </a:cubicBezTo>
                    <a:cubicBezTo>
                      <a:pt x="9881" y="20"/>
                      <a:pt x="9876" y="26"/>
                      <a:pt x="9869" y="26"/>
                    </a:cubicBezTo>
                    <a:close/>
                    <a:moveTo>
                      <a:pt x="9792" y="26"/>
                    </a:moveTo>
                    <a:lnTo>
                      <a:pt x="9766" y="26"/>
                    </a:lnTo>
                    <a:cubicBezTo>
                      <a:pt x="9759" y="26"/>
                      <a:pt x="9753" y="20"/>
                      <a:pt x="9753" y="13"/>
                    </a:cubicBezTo>
                    <a:cubicBezTo>
                      <a:pt x="9753" y="6"/>
                      <a:pt x="9759" y="0"/>
                      <a:pt x="9766" y="0"/>
                    </a:cubicBezTo>
                    <a:lnTo>
                      <a:pt x="9792" y="0"/>
                    </a:lnTo>
                    <a:cubicBezTo>
                      <a:pt x="9799" y="0"/>
                      <a:pt x="9805" y="6"/>
                      <a:pt x="9805" y="13"/>
                    </a:cubicBezTo>
                    <a:cubicBezTo>
                      <a:pt x="9805" y="20"/>
                      <a:pt x="9799" y="26"/>
                      <a:pt x="9792" y="26"/>
                    </a:cubicBezTo>
                    <a:close/>
                    <a:moveTo>
                      <a:pt x="9715" y="26"/>
                    </a:moveTo>
                    <a:lnTo>
                      <a:pt x="9689" y="26"/>
                    </a:lnTo>
                    <a:cubicBezTo>
                      <a:pt x="9682" y="26"/>
                      <a:pt x="9677" y="20"/>
                      <a:pt x="9677" y="13"/>
                    </a:cubicBezTo>
                    <a:cubicBezTo>
                      <a:pt x="9677" y="6"/>
                      <a:pt x="9682" y="0"/>
                      <a:pt x="9689" y="0"/>
                    </a:cubicBezTo>
                    <a:lnTo>
                      <a:pt x="9715" y="0"/>
                    </a:lnTo>
                    <a:cubicBezTo>
                      <a:pt x="9722" y="0"/>
                      <a:pt x="9728" y="6"/>
                      <a:pt x="9728" y="13"/>
                    </a:cubicBezTo>
                    <a:cubicBezTo>
                      <a:pt x="9728" y="20"/>
                      <a:pt x="9722" y="26"/>
                      <a:pt x="9715" y="26"/>
                    </a:cubicBezTo>
                    <a:close/>
                    <a:moveTo>
                      <a:pt x="9638" y="26"/>
                    </a:moveTo>
                    <a:lnTo>
                      <a:pt x="9613" y="26"/>
                    </a:lnTo>
                    <a:cubicBezTo>
                      <a:pt x="9606" y="26"/>
                      <a:pt x="9600" y="20"/>
                      <a:pt x="9600" y="13"/>
                    </a:cubicBezTo>
                    <a:cubicBezTo>
                      <a:pt x="9600" y="6"/>
                      <a:pt x="9606" y="0"/>
                      <a:pt x="9613" y="0"/>
                    </a:cubicBezTo>
                    <a:lnTo>
                      <a:pt x="9638" y="0"/>
                    </a:lnTo>
                    <a:cubicBezTo>
                      <a:pt x="9645" y="0"/>
                      <a:pt x="9651" y="6"/>
                      <a:pt x="9651" y="13"/>
                    </a:cubicBezTo>
                    <a:cubicBezTo>
                      <a:pt x="9651" y="20"/>
                      <a:pt x="9645" y="26"/>
                      <a:pt x="9638" y="26"/>
                    </a:cubicBezTo>
                    <a:close/>
                    <a:moveTo>
                      <a:pt x="9561" y="26"/>
                    </a:moveTo>
                    <a:lnTo>
                      <a:pt x="9536" y="26"/>
                    </a:lnTo>
                    <a:cubicBezTo>
                      <a:pt x="9529" y="26"/>
                      <a:pt x="9523" y="20"/>
                      <a:pt x="9523" y="13"/>
                    </a:cubicBezTo>
                    <a:cubicBezTo>
                      <a:pt x="9523" y="6"/>
                      <a:pt x="9529" y="0"/>
                      <a:pt x="9536" y="0"/>
                    </a:cubicBezTo>
                    <a:lnTo>
                      <a:pt x="9561" y="0"/>
                    </a:lnTo>
                    <a:cubicBezTo>
                      <a:pt x="9568" y="0"/>
                      <a:pt x="9574" y="6"/>
                      <a:pt x="9574" y="13"/>
                    </a:cubicBezTo>
                    <a:cubicBezTo>
                      <a:pt x="9574" y="20"/>
                      <a:pt x="9568" y="26"/>
                      <a:pt x="9561" y="26"/>
                    </a:cubicBezTo>
                    <a:close/>
                    <a:moveTo>
                      <a:pt x="9485" y="26"/>
                    </a:moveTo>
                    <a:lnTo>
                      <a:pt x="9459" y="26"/>
                    </a:lnTo>
                    <a:cubicBezTo>
                      <a:pt x="9452" y="26"/>
                      <a:pt x="9446" y="20"/>
                      <a:pt x="9446" y="13"/>
                    </a:cubicBezTo>
                    <a:cubicBezTo>
                      <a:pt x="9446" y="6"/>
                      <a:pt x="9452" y="0"/>
                      <a:pt x="9459" y="0"/>
                    </a:cubicBezTo>
                    <a:lnTo>
                      <a:pt x="9485" y="0"/>
                    </a:lnTo>
                    <a:cubicBezTo>
                      <a:pt x="9492" y="0"/>
                      <a:pt x="9497" y="6"/>
                      <a:pt x="9497" y="13"/>
                    </a:cubicBezTo>
                    <a:cubicBezTo>
                      <a:pt x="9497" y="20"/>
                      <a:pt x="9492" y="26"/>
                      <a:pt x="9485" y="26"/>
                    </a:cubicBezTo>
                    <a:close/>
                    <a:moveTo>
                      <a:pt x="9408" y="26"/>
                    </a:moveTo>
                    <a:lnTo>
                      <a:pt x="9382" y="26"/>
                    </a:lnTo>
                    <a:cubicBezTo>
                      <a:pt x="9375" y="26"/>
                      <a:pt x="9369" y="20"/>
                      <a:pt x="9369" y="13"/>
                    </a:cubicBezTo>
                    <a:cubicBezTo>
                      <a:pt x="9369" y="6"/>
                      <a:pt x="9375" y="0"/>
                      <a:pt x="9382" y="0"/>
                    </a:cubicBezTo>
                    <a:lnTo>
                      <a:pt x="9408" y="0"/>
                    </a:lnTo>
                    <a:cubicBezTo>
                      <a:pt x="9415" y="0"/>
                      <a:pt x="9421" y="6"/>
                      <a:pt x="9421" y="13"/>
                    </a:cubicBezTo>
                    <a:cubicBezTo>
                      <a:pt x="9421" y="20"/>
                      <a:pt x="9415" y="26"/>
                      <a:pt x="9408" y="26"/>
                    </a:cubicBezTo>
                    <a:close/>
                    <a:moveTo>
                      <a:pt x="9331" y="26"/>
                    </a:moveTo>
                    <a:lnTo>
                      <a:pt x="9305" y="26"/>
                    </a:lnTo>
                    <a:cubicBezTo>
                      <a:pt x="9298" y="26"/>
                      <a:pt x="9293" y="20"/>
                      <a:pt x="9293" y="13"/>
                    </a:cubicBezTo>
                    <a:cubicBezTo>
                      <a:pt x="9293" y="6"/>
                      <a:pt x="9298" y="0"/>
                      <a:pt x="9305" y="0"/>
                    </a:cubicBezTo>
                    <a:lnTo>
                      <a:pt x="9331" y="0"/>
                    </a:lnTo>
                    <a:cubicBezTo>
                      <a:pt x="9338" y="0"/>
                      <a:pt x="9344" y="6"/>
                      <a:pt x="9344" y="13"/>
                    </a:cubicBezTo>
                    <a:cubicBezTo>
                      <a:pt x="9344" y="20"/>
                      <a:pt x="9338" y="26"/>
                      <a:pt x="9331" y="26"/>
                    </a:cubicBezTo>
                    <a:close/>
                    <a:moveTo>
                      <a:pt x="9254" y="26"/>
                    </a:moveTo>
                    <a:lnTo>
                      <a:pt x="9229" y="26"/>
                    </a:lnTo>
                    <a:cubicBezTo>
                      <a:pt x="9222" y="26"/>
                      <a:pt x="9216" y="20"/>
                      <a:pt x="9216" y="13"/>
                    </a:cubicBezTo>
                    <a:cubicBezTo>
                      <a:pt x="9216" y="6"/>
                      <a:pt x="9222" y="0"/>
                      <a:pt x="9229" y="0"/>
                    </a:cubicBezTo>
                    <a:lnTo>
                      <a:pt x="9254" y="0"/>
                    </a:lnTo>
                    <a:cubicBezTo>
                      <a:pt x="9261" y="0"/>
                      <a:pt x="9267" y="6"/>
                      <a:pt x="9267" y="13"/>
                    </a:cubicBezTo>
                    <a:cubicBezTo>
                      <a:pt x="9267" y="20"/>
                      <a:pt x="9261" y="26"/>
                      <a:pt x="9254" y="26"/>
                    </a:cubicBezTo>
                    <a:close/>
                    <a:moveTo>
                      <a:pt x="9177" y="26"/>
                    </a:moveTo>
                    <a:lnTo>
                      <a:pt x="9152" y="26"/>
                    </a:lnTo>
                    <a:cubicBezTo>
                      <a:pt x="9145" y="26"/>
                      <a:pt x="9139" y="20"/>
                      <a:pt x="9139" y="13"/>
                    </a:cubicBezTo>
                    <a:cubicBezTo>
                      <a:pt x="9139" y="6"/>
                      <a:pt x="9145" y="0"/>
                      <a:pt x="9152" y="0"/>
                    </a:cubicBezTo>
                    <a:lnTo>
                      <a:pt x="9177" y="0"/>
                    </a:lnTo>
                    <a:cubicBezTo>
                      <a:pt x="9184" y="0"/>
                      <a:pt x="9190" y="6"/>
                      <a:pt x="9190" y="13"/>
                    </a:cubicBezTo>
                    <a:cubicBezTo>
                      <a:pt x="9190" y="20"/>
                      <a:pt x="9184" y="26"/>
                      <a:pt x="9177" y="26"/>
                    </a:cubicBezTo>
                    <a:close/>
                    <a:moveTo>
                      <a:pt x="9101" y="26"/>
                    </a:moveTo>
                    <a:lnTo>
                      <a:pt x="9075" y="26"/>
                    </a:lnTo>
                    <a:cubicBezTo>
                      <a:pt x="9068" y="26"/>
                      <a:pt x="9062" y="20"/>
                      <a:pt x="9062" y="13"/>
                    </a:cubicBezTo>
                    <a:cubicBezTo>
                      <a:pt x="9062" y="6"/>
                      <a:pt x="9068" y="0"/>
                      <a:pt x="9075" y="0"/>
                    </a:cubicBezTo>
                    <a:lnTo>
                      <a:pt x="9101" y="0"/>
                    </a:lnTo>
                    <a:cubicBezTo>
                      <a:pt x="9108" y="0"/>
                      <a:pt x="9113" y="6"/>
                      <a:pt x="9113" y="13"/>
                    </a:cubicBezTo>
                    <a:cubicBezTo>
                      <a:pt x="9113" y="20"/>
                      <a:pt x="9108" y="26"/>
                      <a:pt x="9101" y="26"/>
                    </a:cubicBezTo>
                    <a:close/>
                    <a:moveTo>
                      <a:pt x="9024" y="26"/>
                    </a:moveTo>
                    <a:lnTo>
                      <a:pt x="8998" y="26"/>
                    </a:lnTo>
                    <a:cubicBezTo>
                      <a:pt x="8991" y="26"/>
                      <a:pt x="8985" y="20"/>
                      <a:pt x="8985" y="13"/>
                    </a:cubicBezTo>
                    <a:cubicBezTo>
                      <a:pt x="8985" y="6"/>
                      <a:pt x="8991" y="0"/>
                      <a:pt x="8998" y="0"/>
                    </a:cubicBezTo>
                    <a:lnTo>
                      <a:pt x="9024" y="0"/>
                    </a:lnTo>
                    <a:cubicBezTo>
                      <a:pt x="9031" y="0"/>
                      <a:pt x="9037" y="6"/>
                      <a:pt x="9037" y="13"/>
                    </a:cubicBezTo>
                    <a:cubicBezTo>
                      <a:pt x="9037" y="20"/>
                      <a:pt x="9031" y="26"/>
                      <a:pt x="9024" y="26"/>
                    </a:cubicBezTo>
                    <a:close/>
                    <a:moveTo>
                      <a:pt x="8947" y="26"/>
                    </a:moveTo>
                    <a:lnTo>
                      <a:pt x="8921" y="26"/>
                    </a:lnTo>
                    <a:cubicBezTo>
                      <a:pt x="8914" y="26"/>
                      <a:pt x="8909" y="20"/>
                      <a:pt x="8909" y="13"/>
                    </a:cubicBezTo>
                    <a:cubicBezTo>
                      <a:pt x="8909" y="6"/>
                      <a:pt x="8914" y="0"/>
                      <a:pt x="8921" y="0"/>
                    </a:cubicBezTo>
                    <a:lnTo>
                      <a:pt x="8947" y="0"/>
                    </a:lnTo>
                    <a:cubicBezTo>
                      <a:pt x="8954" y="0"/>
                      <a:pt x="8960" y="6"/>
                      <a:pt x="8960" y="13"/>
                    </a:cubicBezTo>
                    <a:cubicBezTo>
                      <a:pt x="8960" y="20"/>
                      <a:pt x="8954" y="26"/>
                      <a:pt x="8947" y="26"/>
                    </a:cubicBezTo>
                    <a:close/>
                    <a:moveTo>
                      <a:pt x="8870" y="26"/>
                    </a:moveTo>
                    <a:lnTo>
                      <a:pt x="8845" y="26"/>
                    </a:lnTo>
                    <a:cubicBezTo>
                      <a:pt x="8838" y="26"/>
                      <a:pt x="8832" y="20"/>
                      <a:pt x="8832" y="13"/>
                    </a:cubicBezTo>
                    <a:cubicBezTo>
                      <a:pt x="8832" y="6"/>
                      <a:pt x="8838" y="0"/>
                      <a:pt x="8845" y="0"/>
                    </a:cubicBezTo>
                    <a:lnTo>
                      <a:pt x="8870" y="0"/>
                    </a:lnTo>
                    <a:cubicBezTo>
                      <a:pt x="8877" y="0"/>
                      <a:pt x="8883" y="6"/>
                      <a:pt x="8883" y="13"/>
                    </a:cubicBezTo>
                    <a:cubicBezTo>
                      <a:pt x="8883" y="20"/>
                      <a:pt x="8877" y="26"/>
                      <a:pt x="8870" y="26"/>
                    </a:cubicBezTo>
                    <a:close/>
                    <a:moveTo>
                      <a:pt x="8793" y="26"/>
                    </a:moveTo>
                    <a:lnTo>
                      <a:pt x="8768" y="26"/>
                    </a:lnTo>
                    <a:cubicBezTo>
                      <a:pt x="8761" y="26"/>
                      <a:pt x="8755" y="20"/>
                      <a:pt x="8755" y="13"/>
                    </a:cubicBezTo>
                    <a:cubicBezTo>
                      <a:pt x="8755" y="6"/>
                      <a:pt x="8761" y="0"/>
                      <a:pt x="8768" y="0"/>
                    </a:cubicBezTo>
                    <a:lnTo>
                      <a:pt x="8793" y="0"/>
                    </a:lnTo>
                    <a:cubicBezTo>
                      <a:pt x="8800" y="0"/>
                      <a:pt x="8806" y="6"/>
                      <a:pt x="8806" y="13"/>
                    </a:cubicBezTo>
                    <a:cubicBezTo>
                      <a:pt x="8806" y="20"/>
                      <a:pt x="8800" y="26"/>
                      <a:pt x="8793" y="26"/>
                    </a:cubicBezTo>
                    <a:close/>
                    <a:moveTo>
                      <a:pt x="8717" y="26"/>
                    </a:moveTo>
                    <a:lnTo>
                      <a:pt x="8691" y="26"/>
                    </a:lnTo>
                    <a:cubicBezTo>
                      <a:pt x="8684" y="26"/>
                      <a:pt x="8678" y="20"/>
                      <a:pt x="8678" y="13"/>
                    </a:cubicBezTo>
                    <a:cubicBezTo>
                      <a:pt x="8678" y="6"/>
                      <a:pt x="8684" y="0"/>
                      <a:pt x="8691" y="0"/>
                    </a:cubicBezTo>
                    <a:lnTo>
                      <a:pt x="8717" y="0"/>
                    </a:lnTo>
                    <a:cubicBezTo>
                      <a:pt x="8724" y="0"/>
                      <a:pt x="8729" y="6"/>
                      <a:pt x="8729" y="13"/>
                    </a:cubicBezTo>
                    <a:cubicBezTo>
                      <a:pt x="8729" y="20"/>
                      <a:pt x="8724" y="26"/>
                      <a:pt x="8717" y="26"/>
                    </a:cubicBezTo>
                    <a:close/>
                    <a:moveTo>
                      <a:pt x="8640" y="26"/>
                    </a:moveTo>
                    <a:lnTo>
                      <a:pt x="8614" y="26"/>
                    </a:lnTo>
                    <a:cubicBezTo>
                      <a:pt x="8607" y="26"/>
                      <a:pt x="8601" y="20"/>
                      <a:pt x="8601" y="13"/>
                    </a:cubicBezTo>
                    <a:cubicBezTo>
                      <a:pt x="8601" y="6"/>
                      <a:pt x="8607" y="0"/>
                      <a:pt x="8614" y="0"/>
                    </a:cubicBezTo>
                    <a:lnTo>
                      <a:pt x="8640" y="0"/>
                    </a:lnTo>
                    <a:cubicBezTo>
                      <a:pt x="8647" y="0"/>
                      <a:pt x="8653" y="6"/>
                      <a:pt x="8653" y="13"/>
                    </a:cubicBezTo>
                    <a:cubicBezTo>
                      <a:pt x="8653" y="20"/>
                      <a:pt x="8647" y="26"/>
                      <a:pt x="8640" y="26"/>
                    </a:cubicBezTo>
                    <a:close/>
                    <a:moveTo>
                      <a:pt x="8563" y="26"/>
                    </a:moveTo>
                    <a:lnTo>
                      <a:pt x="8537" y="26"/>
                    </a:lnTo>
                    <a:cubicBezTo>
                      <a:pt x="8530" y="26"/>
                      <a:pt x="8525" y="20"/>
                      <a:pt x="8525" y="13"/>
                    </a:cubicBezTo>
                    <a:cubicBezTo>
                      <a:pt x="8525" y="6"/>
                      <a:pt x="8530" y="0"/>
                      <a:pt x="8537" y="0"/>
                    </a:cubicBezTo>
                    <a:lnTo>
                      <a:pt x="8563" y="0"/>
                    </a:lnTo>
                    <a:cubicBezTo>
                      <a:pt x="8570" y="0"/>
                      <a:pt x="8576" y="6"/>
                      <a:pt x="8576" y="13"/>
                    </a:cubicBezTo>
                    <a:cubicBezTo>
                      <a:pt x="8576" y="20"/>
                      <a:pt x="8570" y="26"/>
                      <a:pt x="8563" y="26"/>
                    </a:cubicBezTo>
                    <a:close/>
                    <a:moveTo>
                      <a:pt x="8486" y="26"/>
                    </a:moveTo>
                    <a:lnTo>
                      <a:pt x="8461" y="26"/>
                    </a:lnTo>
                    <a:cubicBezTo>
                      <a:pt x="8453" y="26"/>
                      <a:pt x="8448" y="20"/>
                      <a:pt x="8448" y="13"/>
                    </a:cubicBezTo>
                    <a:cubicBezTo>
                      <a:pt x="8448" y="6"/>
                      <a:pt x="8453" y="0"/>
                      <a:pt x="8461" y="0"/>
                    </a:cubicBezTo>
                    <a:lnTo>
                      <a:pt x="8486" y="0"/>
                    </a:lnTo>
                    <a:cubicBezTo>
                      <a:pt x="8493" y="0"/>
                      <a:pt x="8499" y="6"/>
                      <a:pt x="8499" y="13"/>
                    </a:cubicBezTo>
                    <a:cubicBezTo>
                      <a:pt x="8499" y="20"/>
                      <a:pt x="8493" y="26"/>
                      <a:pt x="8486" y="26"/>
                    </a:cubicBezTo>
                    <a:close/>
                    <a:moveTo>
                      <a:pt x="8409" y="26"/>
                    </a:moveTo>
                    <a:lnTo>
                      <a:pt x="8384" y="26"/>
                    </a:lnTo>
                    <a:cubicBezTo>
                      <a:pt x="8377" y="26"/>
                      <a:pt x="8371" y="20"/>
                      <a:pt x="8371" y="13"/>
                    </a:cubicBezTo>
                    <a:cubicBezTo>
                      <a:pt x="8371" y="6"/>
                      <a:pt x="8377" y="0"/>
                      <a:pt x="8384" y="0"/>
                    </a:cubicBezTo>
                    <a:lnTo>
                      <a:pt x="8409" y="0"/>
                    </a:lnTo>
                    <a:cubicBezTo>
                      <a:pt x="8416" y="0"/>
                      <a:pt x="8422" y="6"/>
                      <a:pt x="8422" y="13"/>
                    </a:cubicBezTo>
                    <a:cubicBezTo>
                      <a:pt x="8422" y="20"/>
                      <a:pt x="8416" y="26"/>
                      <a:pt x="8409" y="26"/>
                    </a:cubicBezTo>
                    <a:close/>
                    <a:moveTo>
                      <a:pt x="8333" y="26"/>
                    </a:moveTo>
                    <a:lnTo>
                      <a:pt x="8307" y="26"/>
                    </a:lnTo>
                    <a:cubicBezTo>
                      <a:pt x="8300" y="26"/>
                      <a:pt x="8294" y="20"/>
                      <a:pt x="8294" y="13"/>
                    </a:cubicBezTo>
                    <a:cubicBezTo>
                      <a:pt x="8294" y="6"/>
                      <a:pt x="8300" y="0"/>
                      <a:pt x="8307" y="0"/>
                    </a:cubicBezTo>
                    <a:lnTo>
                      <a:pt x="8333" y="0"/>
                    </a:lnTo>
                    <a:cubicBezTo>
                      <a:pt x="8340" y="0"/>
                      <a:pt x="8345" y="6"/>
                      <a:pt x="8345" y="13"/>
                    </a:cubicBezTo>
                    <a:cubicBezTo>
                      <a:pt x="8345" y="20"/>
                      <a:pt x="8340" y="26"/>
                      <a:pt x="8333" y="26"/>
                    </a:cubicBezTo>
                    <a:close/>
                    <a:moveTo>
                      <a:pt x="8256" y="26"/>
                    </a:moveTo>
                    <a:lnTo>
                      <a:pt x="8230" y="26"/>
                    </a:lnTo>
                    <a:cubicBezTo>
                      <a:pt x="8223" y="26"/>
                      <a:pt x="8217" y="20"/>
                      <a:pt x="8217" y="13"/>
                    </a:cubicBezTo>
                    <a:cubicBezTo>
                      <a:pt x="8217" y="6"/>
                      <a:pt x="8223" y="0"/>
                      <a:pt x="8230" y="0"/>
                    </a:cubicBezTo>
                    <a:lnTo>
                      <a:pt x="8256" y="0"/>
                    </a:lnTo>
                    <a:cubicBezTo>
                      <a:pt x="8263" y="0"/>
                      <a:pt x="8269" y="6"/>
                      <a:pt x="8269" y="13"/>
                    </a:cubicBezTo>
                    <a:cubicBezTo>
                      <a:pt x="8269" y="20"/>
                      <a:pt x="8263" y="26"/>
                      <a:pt x="8256" y="26"/>
                    </a:cubicBezTo>
                    <a:close/>
                    <a:moveTo>
                      <a:pt x="8179" y="26"/>
                    </a:moveTo>
                    <a:lnTo>
                      <a:pt x="8153" y="26"/>
                    </a:lnTo>
                    <a:cubicBezTo>
                      <a:pt x="8146" y="26"/>
                      <a:pt x="8141" y="20"/>
                      <a:pt x="8141" y="13"/>
                    </a:cubicBezTo>
                    <a:cubicBezTo>
                      <a:pt x="8141" y="6"/>
                      <a:pt x="8146" y="0"/>
                      <a:pt x="8153" y="0"/>
                    </a:cubicBezTo>
                    <a:lnTo>
                      <a:pt x="8179" y="0"/>
                    </a:lnTo>
                    <a:cubicBezTo>
                      <a:pt x="8186" y="0"/>
                      <a:pt x="8192" y="6"/>
                      <a:pt x="8192" y="13"/>
                    </a:cubicBezTo>
                    <a:cubicBezTo>
                      <a:pt x="8192" y="20"/>
                      <a:pt x="8186" y="26"/>
                      <a:pt x="8179" y="26"/>
                    </a:cubicBezTo>
                    <a:close/>
                    <a:moveTo>
                      <a:pt x="8102" y="26"/>
                    </a:moveTo>
                    <a:lnTo>
                      <a:pt x="8077" y="26"/>
                    </a:lnTo>
                    <a:cubicBezTo>
                      <a:pt x="8069" y="26"/>
                      <a:pt x="8064" y="20"/>
                      <a:pt x="8064" y="13"/>
                    </a:cubicBezTo>
                    <a:cubicBezTo>
                      <a:pt x="8064" y="6"/>
                      <a:pt x="8069" y="0"/>
                      <a:pt x="8077" y="0"/>
                    </a:cubicBezTo>
                    <a:lnTo>
                      <a:pt x="8102" y="0"/>
                    </a:lnTo>
                    <a:cubicBezTo>
                      <a:pt x="8109" y="0"/>
                      <a:pt x="8115" y="6"/>
                      <a:pt x="8115" y="13"/>
                    </a:cubicBezTo>
                    <a:cubicBezTo>
                      <a:pt x="8115" y="20"/>
                      <a:pt x="8109" y="26"/>
                      <a:pt x="8102" y="26"/>
                    </a:cubicBezTo>
                    <a:close/>
                    <a:moveTo>
                      <a:pt x="8025" y="26"/>
                    </a:moveTo>
                    <a:lnTo>
                      <a:pt x="8000" y="26"/>
                    </a:lnTo>
                    <a:cubicBezTo>
                      <a:pt x="7993" y="26"/>
                      <a:pt x="7987" y="20"/>
                      <a:pt x="7987" y="13"/>
                    </a:cubicBezTo>
                    <a:cubicBezTo>
                      <a:pt x="7987" y="6"/>
                      <a:pt x="7993" y="0"/>
                      <a:pt x="8000" y="0"/>
                    </a:cubicBezTo>
                    <a:lnTo>
                      <a:pt x="8025" y="0"/>
                    </a:lnTo>
                    <a:cubicBezTo>
                      <a:pt x="8032" y="0"/>
                      <a:pt x="8038" y="6"/>
                      <a:pt x="8038" y="13"/>
                    </a:cubicBezTo>
                    <a:cubicBezTo>
                      <a:pt x="8038" y="20"/>
                      <a:pt x="8032" y="26"/>
                      <a:pt x="8025" y="26"/>
                    </a:cubicBezTo>
                    <a:close/>
                    <a:moveTo>
                      <a:pt x="7949" y="26"/>
                    </a:moveTo>
                    <a:lnTo>
                      <a:pt x="7923" y="26"/>
                    </a:lnTo>
                    <a:cubicBezTo>
                      <a:pt x="7916" y="26"/>
                      <a:pt x="7910" y="20"/>
                      <a:pt x="7910" y="13"/>
                    </a:cubicBezTo>
                    <a:cubicBezTo>
                      <a:pt x="7910" y="6"/>
                      <a:pt x="7916" y="0"/>
                      <a:pt x="7923" y="0"/>
                    </a:cubicBezTo>
                    <a:lnTo>
                      <a:pt x="7949" y="0"/>
                    </a:lnTo>
                    <a:cubicBezTo>
                      <a:pt x="7956" y="0"/>
                      <a:pt x="7961" y="6"/>
                      <a:pt x="7961" y="13"/>
                    </a:cubicBezTo>
                    <a:cubicBezTo>
                      <a:pt x="7961" y="20"/>
                      <a:pt x="7956" y="26"/>
                      <a:pt x="7949" y="26"/>
                    </a:cubicBezTo>
                    <a:close/>
                    <a:moveTo>
                      <a:pt x="7872" y="26"/>
                    </a:moveTo>
                    <a:lnTo>
                      <a:pt x="7846" y="26"/>
                    </a:lnTo>
                    <a:cubicBezTo>
                      <a:pt x="7839" y="26"/>
                      <a:pt x="7833" y="20"/>
                      <a:pt x="7833" y="13"/>
                    </a:cubicBezTo>
                    <a:cubicBezTo>
                      <a:pt x="7833" y="6"/>
                      <a:pt x="7839" y="0"/>
                      <a:pt x="7846" y="0"/>
                    </a:cubicBezTo>
                    <a:lnTo>
                      <a:pt x="7872" y="0"/>
                    </a:lnTo>
                    <a:cubicBezTo>
                      <a:pt x="7879" y="0"/>
                      <a:pt x="7885" y="6"/>
                      <a:pt x="7885" y="13"/>
                    </a:cubicBezTo>
                    <a:cubicBezTo>
                      <a:pt x="7885" y="20"/>
                      <a:pt x="7879" y="26"/>
                      <a:pt x="7872" y="26"/>
                    </a:cubicBezTo>
                    <a:close/>
                    <a:moveTo>
                      <a:pt x="7795" y="26"/>
                    </a:moveTo>
                    <a:lnTo>
                      <a:pt x="7769" y="26"/>
                    </a:lnTo>
                    <a:cubicBezTo>
                      <a:pt x="7762" y="26"/>
                      <a:pt x="7757" y="20"/>
                      <a:pt x="7757" y="13"/>
                    </a:cubicBezTo>
                    <a:cubicBezTo>
                      <a:pt x="7757" y="6"/>
                      <a:pt x="7762" y="0"/>
                      <a:pt x="7769" y="0"/>
                    </a:cubicBezTo>
                    <a:lnTo>
                      <a:pt x="7795" y="0"/>
                    </a:lnTo>
                    <a:cubicBezTo>
                      <a:pt x="7802" y="0"/>
                      <a:pt x="7808" y="6"/>
                      <a:pt x="7808" y="13"/>
                    </a:cubicBezTo>
                    <a:cubicBezTo>
                      <a:pt x="7808" y="20"/>
                      <a:pt x="7802" y="26"/>
                      <a:pt x="7795" y="26"/>
                    </a:cubicBezTo>
                    <a:close/>
                    <a:moveTo>
                      <a:pt x="7718" y="26"/>
                    </a:moveTo>
                    <a:lnTo>
                      <a:pt x="7693" y="26"/>
                    </a:lnTo>
                    <a:cubicBezTo>
                      <a:pt x="7685" y="26"/>
                      <a:pt x="7680" y="20"/>
                      <a:pt x="7680" y="13"/>
                    </a:cubicBezTo>
                    <a:cubicBezTo>
                      <a:pt x="7680" y="6"/>
                      <a:pt x="7685" y="0"/>
                      <a:pt x="7693" y="0"/>
                    </a:cubicBezTo>
                    <a:lnTo>
                      <a:pt x="7718" y="0"/>
                    </a:lnTo>
                    <a:cubicBezTo>
                      <a:pt x="7725" y="0"/>
                      <a:pt x="7731" y="6"/>
                      <a:pt x="7731" y="13"/>
                    </a:cubicBezTo>
                    <a:cubicBezTo>
                      <a:pt x="7731" y="20"/>
                      <a:pt x="7725" y="26"/>
                      <a:pt x="7718" y="26"/>
                    </a:cubicBezTo>
                    <a:close/>
                    <a:moveTo>
                      <a:pt x="7641" y="26"/>
                    </a:moveTo>
                    <a:lnTo>
                      <a:pt x="7616" y="26"/>
                    </a:lnTo>
                    <a:cubicBezTo>
                      <a:pt x="7609" y="26"/>
                      <a:pt x="7603" y="20"/>
                      <a:pt x="7603" y="13"/>
                    </a:cubicBezTo>
                    <a:cubicBezTo>
                      <a:pt x="7603" y="6"/>
                      <a:pt x="7609" y="0"/>
                      <a:pt x="7616" y="0"/>
                    </a:cubicBezTo>
                    <a:lnTo>
                      <a:pt x="7641" y="0"/>
                    </a:lnTo>
                    <a:cubicBezTo>
                      <a:pt x="7648" y="0"/>
                      <a:pt x="7654" y="6"/>
                      <a:pt x="7654" y="13"/>
                    </a:cubicBezTo>
                    <a:cubicBezTo>
                      <a:pt x="7654" y="20"/>
                      <a:pt x="7648" y="26"/>
                      <a:pt x="7641" y="26"/>
                    </a:cubicBezTo>
                    <a:close/>
                    <a:moveTo>
                      <a:pt x="7565" y="26"/>
                    </a:moveTo>
                    <a:lnTo>
                      <a:pt x="7539" y="26"/>
                    </a:lnTo>
                    <a:cubicBezTo>
                      <a:pt x="7532" y="26"/>
                      <a:pt x="7526" y="20"/>
                      <a:pt x="7526" y="13"/>
                    </a:cubicBezTo>
                    <a:cubicBezTo>
                      <a:pt x="7526" y="6"/>
                      <a:pt x="7532" y="0"/>
                      <a:pt x="7539" y="0"/>
                    </a:cubicBezTo>
                    <a:lnTo>
                      <a:pt x="7565" y="0"/>
                    </a:lnTo>
                    <a:cubicBezTo>
                      <a:pt x="7572" y="0"/>
                      <a:pt x="7577" y="6"/>
                      <a:pt x="7577" y="13"/>
                    </a:cubicBezTo>
                    <a:cubicBezTo>
                      <a:pt x="7577" y="20"/>
                      <a:pt x="7572" y="26"/>
                      <a:pt x="7565" y="26"/>
                    </a:cubicBezTo>
                    <a:close/>
                    <a:moveTo>
                      <a:pt x="7488" y="26"/>
                    </a:moveTo>
                    <a:lnTo>
                      <a:pt x="7462" y="26"/>
                    </a:lnTo>
                    <a:cubicBezTo>
                      <a:pt x="7455" y="26"/>
                      <a:pt x="7449" y="20"/>
                      <a:pt x="7449" y="13"/>
                    </a:cubicBezTo>
                    <a:cubicBezTo>
                      <a:pt x="7449" y="6"/>
                      <a:pt x="7455" y="0"/>
                      <a:pt x="7462" y="0"/>
                    </a:cubicBezTo>
                    <a:lnTo>
                      <a:pt x="7488" y="0"/>
                    </a:lnTo>
                    <a:cubicBezTo>
                      <a:pt x="7495" y="0"/>
                      <a:pt x="7501" y="6"/>
                      <a:pt x="7501" y="13"/>
                    </a:cubicBezTo>
                    <a:cubicBezTo>
                      <a:pt x="7501" y="20"/>
                      <a:pt x="7495" y="26"/>
                      <a:pt x="7488" y="26"/>
                    </a:cubicBezTo>
                    <a:close/>
                    <a:moveTo>
                      <a:pt x="7411" y="26"/>
                    </a:moveTo>
                    <a:lnTo>
                      <a:pt x="7385" y="26"/>
                    </a:lnTo>
                    <a:cubicBezTo>
                      <a:pt x="7378" y="26"/>
                      <a:pt x="7373" y="20"/>
                      <a:pt x="7373" y="13"/>
                    </a:cubicBezTo>
                    <a:cubicBezTo>
                      <a:pt x="7373" y="6"/>
                      <a:pt x="7378" y="0"/>
                      <a:pt x="7385" y="0"/>
                    </a:cubicBezTo>
                    <a:lnTo>
                      <a:pt x="7411" y="0"/>
                    </a:lnTo>
                    <a:cubicBezTo>
                      <a:pt x="7418" y="0"/>
                      <a:pt x="7424" y="6"/>
                      <a:pt x="7424" y="13"/>
                    </a:cubicBezTo>
                    <a:cubicBezTo>
                      <a:pt x="7424" y="20"/>
                      <a:pt x="7418" y="26"/>
                      <a:pt x="7411" y="26"/>
                    </a:cubicBezTo>
                    <a:close/>
                    <a:moveTo>
                      <a:pt x="7334" y="26"/>
                    </a:moveTo>
                    <a:lnTo>
                      <a:pt x="7309" y="26"/>
                    </a:lnTo>
                    <a:cubicBezTo>
                      <a:pt x="7301" y="26"/>
                      <a:pt x="7296" y="20"/>
                      <a:pt x="7296" y="13"/>
                    </a:cubicBezTo>
                    <a:cubicBezTo>
                      <a:pt x="7296" y="6"/>
                      <a:pt x="7301" y="0"/>
                      <a:pt x="7309" y="0"/>
                    </a:cubicBezTo>
                    <a:lnTo>
                      <a:pt x="7334" y="0"/>
                    </a:lnTo>
                    <a:cubicBezTo>
                      <a:pt x="7341" y="0"/>
                      <a:pt x="7347" y="6"/>
                      <a:pt x="7347" y="13"/>
                    </a:cubicBezTo>
                    <a:cubicBezTo>
                      <a:pt x="7347" y="20"/>
                      <a:pt x="7341" y="26"/>
                      <a:pt x="7334" y="26"/>
                    </a:cubicBezTo>
                    <a:close/>
                    <a:moveTo>
                      <a:pt x="7257" y="26"/>
                    </a:moveTo>
                    <a:lnTo>
                      <a:pt x="7232" y="26"/>
                    </a:lnTo>
                    <a:cubicBezTo>
                      <a:pt x="7225" y="26"/>
                      <a:pt x="7219" y="20"/>
                      <a:pt x="7219" y="13"/>
                    </a:cubicBezTo>
                    <a:cubicBezTo>
                      <a:pt x="7219" y="6"/>
                      <a:pt x="7225" y="0"/>
                      <a:pt x="7232" y="0"/>
                    </a:cubicBezTo>
                    <a:lnTo>
                      <a:pt x="7257" y="0"/>
                    </a:lnTo>
                    <a:cubicBezTo>
                      <a:pt x="7264" y="0"/>
                      <a:pt x="7270" y="6"/>
                      <a:pt x="7270" y="13"/>
                    </a:cubicBezTo>
                    <a:cubicBezTo>
                      <a:pt x="7270" y="20"/>
                      <a:pt x="7264" y="26"/>
                      <a:pt x="7257" y="26"/>
                    </a:cubicBezTo>
                    <a:close/>
                    <a:moveTo>
                      <a:pt x="7181" y="26"/>
                    </a:moveTo>
                    <a:lnTo>
                      <a:pt x="7155" y="26"/>
                    </a:lnTo>
                    <a:cubicBezTo>
                      <a:pt x="7148" y="26"/>
                      <a:pt x="7142" y="20"/>
                      <a:pt x="7142" y="13"/>
                    </a:cubicBezTo>
                    <a:cubicBezTo>
                      <a:pt x="7142" y="6"/>
                      <a:pt x="7148" y="0"/>
                      <a:pt x="7155" y="0"/>
                    </a:cubicBezTo>
                    <a:lnTo>
                      <a:pt x="7181" y="0"/>
                    </a:lnTo>
                    <a:cubicBezTo>
                      <a:pt x="7188" y="0"/>
                      <a:pt x="7193" y="6"/>
                      <a:pt x="7193" y="13"/>
                    </a:cubicBezTo>
                    <a:cubicBezTo>
                      <a:pt x="7193" y="20"/>
                      <a:pt x="7188" y="26"/>
                      <a:pt x="7181" y="26"/>
                    </a:cubicBezTo>
                    <a:close/>
                    <a:moveTo>
                      <a:pt x="7104" y="26"/>
                    </a:moveTo>
                    <a:lnTo>
                      <a:pt x="7078" y="26"/>
                    </a:lnTo>
                    <a:cubicBezTo>
                      <a:pt x="7071" y="26"/>
                      <a:pt x="7065" y="20"/>
                      <a:pt x="7065" y="13"/>
                    </a:cubicBezTo>
                    <a:cubicBezTo>
                      <a:pt x="7065" y="6"/>
                      <a:pt x="7071" y="0"/>
                      <a:pt x="7078" y="0"/>
                    </a:cubicBezTo>
                    <a:lnTo>
                      <a:pt x="7104" y="0"/>
                    </a:lnTo>
                    <a:cubicBezTo>
                      <a:pt x="7111" y="0"/>
                      <a:pt x="7117" y="6"/>
                      <a:pt x="7117" y="13"/>
                    </a:cubicBezTo>
                    <a:cubicBezTo>
                      <a:pt x="7117" y="20"/>
                      <a:pt x="7111" y="26"/>
                      <a:pt x="7104" y="26"/>
                    </a:cubicBezTo>
                    <a:close/>
                    <a:moveTo>
                      <a:pt x="7027" y="26"/>
                    </a:moveTo>
                    <a:lnTo>
                      <a:pt x="7001" y="26"/>
                    </a:lnTo>
                    <a:cubicBezTo>
                      <a:pt x="6994" y="26"/>
                      <a:pt x="6989" y="20"/>
                      <a:pt x="6989" y="13"/>
                    </a:cubicBezTo>
                    <a:cubicBezTo>
                      <a:pt x="6989" y="6"/>
                      <a:pt x="6994" y="0"/>
                      <a:pt x="7001" y="0"/>
                    </a:cubicBezTo>
                    <a:lnTo>
                      <a:pt x="7027" y="0"/>
                    </a:lnTo>
                    <a:cubicBezTo>
                      <a:pt x="7034" y="0"/>
                      <a:pt x="7040" y="6"/>
                      <a:pt x="7040" y="13"/>
                    </a:cubicBezTo>
                    <a:cubicBezTo>
                      <a:pt x="7040" y="20"/>
                      <a:pt x="7034" y="26"/>
                      <a:pt x="7027" y="26"/>
                    </a:cubicBezTo>
                    <a:close/>
                    <a:moveTo>
                      <a:pt x="6950" y="26"/>
                    </a:moveTo>
                    <a:lnTo>
                      <a:pt x="6925" y="26"/>
                    </a:lnTo>
                    <a:cubicBezTo>
                      <a:pt x="6917" y="26"/>
                      <a:pt x="6912" y="20"/>
                      <a:pt x="6912" y="13"/>
                    </a:cubicBezTo>
                    <a:cubicBezTo>
                      <a:pt x="6912" y="6"/>
                      <a:pt x="6917" y="0"/>
                      <a:pt x="6925" y="0"/>
                    </a:cubicBezTo>
                    <a:lnTo>
                      <a:pt x="6950" y="0"/>
                    </a:lnTo>
                    <a:cubicBezTo>
                      <a:pt x="6957" y="0"/>
                      <a:pt x="6963" y="6"/>
                      <a:pt x="6963" y="13"/>
                    </a:cubicBezTo>
                    <a:cubicBezTo>
                      <a:pt x="6963" y="20"/>
                      <a:pt x="6957" y="26"/>
                      <a:pt x="6950" y="26"/>
                    </a:cubicBezTo>
                    <a:close/>
                    <a:moveTo>
                      <a:pt x="6873" y="26"/>
                    </a:moveTo>
                    <a:lnTo>
                      <a:pt x="6848" y="26"/>
                    </a:lnTo>
                    <a:cubicBezTo>
                      <a:pt x="6841" y="26"/>
                      <a:pt x="6835" y="20"/>
                      <a:pt x="6835" y="13"/>
                    </a:cubicBezTo>
                    <a:cubicBezTo>
                      <a:pt x="6835" y="6"/>
                      <a:pt x="6841" y="0"/>
                      <a:pt x="6848" y="0"/>
                    </a:cubicBezTo>
                    <a:lnTo>
                      <a:pt x="6873" y="0"/>
                    </a:lnTo>
                    <a:cubicBezTo>
                      <a:pt x="6880" y="0"/>
                      <a:pt x="6886" y="6"/>
                      <a:pt x="6886" y="13"/>
                    </a:cubicBezTo>
                    <a:cubicBezTo>
                      <a:pt x="6886" y="20"/>
                      <a:pt x="6880" y="26"/>
                      <a:pt x="6873" y="26"/>
                    </a:cubicBezTo>
                    <a:close/>
                    <a:moveTo>
                      <a:pt x="6797" y="26"/>
                    </a:moveTo>
                    <a:lnTo>
                      <a:pt x="6771" y="26"/>
                    </a:lnTo>
                    <a:cubicBezTo>
                      <a:pt x="6764" y="26"/>
                      <a:pt x="6758" y="20"/>
                      <a:pt x="6758" y="13"/>
                    </a:cubicBezTo>
                    <a:cubicBezTo>
                      <a:pt x="6758" y="6"/>
                      <a:pt x="6764" y="0"/>
                      <a:pt x="6771" y="0"/>
                    </a:cubicBezTo>
                    <a:lnTo>
                      <a:pt x="6797" y="0"/>
                    </a:lnTo>
                    <a:cubicBezTo>
                      <a:pt x="6804" y="0"/>
                      <a:pt x="6809" y="6"/>
                      <a:pt x="6809" y="13"/>
                    </a:cubicBezTo>
                    <a:cubicBezTo>
                      <a:pt x="6809" y="20"/>
                      <a:pt x="6804" y="26"/>
                      <a:pt x="6797" y="26"/>
                    </a:cubicBezTo>
                    <a:close/>
                    <a:moveTo>
                      <a:pt x="6720" y="26"/>
                    </a:moveTo>
                    <a:lnTo>
                      <a:pt x="6694" y="26"/>
                    </a:lnTo>
                    <a:cubicBezTo>
                      <a:pt x="6687" y="26"/>
                      <a:pt x="6681" y="20"/>
                      <a:pt x="6681" y="13"/>
                    </a:cubicBezTo>
                    <a:cubicBezTo>
                      <a:pt x="6681" y="6"/>
                      <a:pt x="6687" y="0"/>
                      <a:pt x="6694" y="0"/>
                    </a:cubicBezTo>
                    <a:lnTo>
                      <a:pt x="6720" y="0"/>
                    </a:lnTo>
                    <a:cubicBezTo>
                      <a:pt x="6727" y="0"/>
                      <a:pt x="6733" y="6"/>
                      <a:pt x="6733" y="13"/>
                    </a:cubicBezTo>
                    <a:cubicBezTo>
                      <a:pt x="6733" y="20"/>
                      <a:pt x="6727" y="26"/>
                      <a:pt x="6720" y="26"/>
                    </a:cubicBezTo>
                    <a:close/>
                    <a:moveTo>
                      <a:pt x="6643" y="26"/>
                    </a:moveTo>
                    <a:lnTo>
                      <a:pt x="6617" y="26"/>
                    </a:lnTo>
                    <a:cubicBezTo>
                      <a:pt x="6610" y="26"/>
                      <a:pt x="6605" y="20"/>
                      <a:pt x="6605" y="13"/>
                    </a:cubicBezTo>
                    <a:cubicBezTo>
                      <a:pt x="6605" y="6"/>
                      <a:pt x="6610" y="0"/>
                      <a:pt x="6617" y="0"/>
                    </a:cubicBezTo>
                    <a:lnTo>
                      <a:pt x="6643" y="0"/>
                    </a:lnTo>
                    <a:cubicBezTo>
                      <a:pt x="6650" y="0"/>
                      <a:pt x="6656" y="6"/>
                      <a:pt x="6656" y="13"/>
                    </a:cubicBezTo>
                    <a:cubicBezTo>
                      <a:pt x="6656" y="20"/>
                      <a:pt x="6650" y="26"/>
                      <a:pt x="6643" y="26"/>
                    </a:cubicBezTo>
                    <a:close/>
                    <a:moveTo>
                      <a:pt x="6566" y="26"/>
                    </a:moveTo>
                    <a:lnTo>
                      <a:pt x="6541" y="26"/>
                    </a:lnTo>
                    <a:cubicBezTo>
                      <a:pt x="6533" y="26"/>
                      <a:pt x="6528" y="20"/>
                      <a:pt x="6528" y="13"/>
                    </a:cubicBezTo>
                    <a:cubicBezTo>
                      <a:pt x="6528" y="6"/>
                      <a:pt x="6533" y="0"/>
                      <a:pt x="6541" y="0"/>
                    </a:cubicBezTo>
                    <a:lnTo>
                      <a:pt x="6566" y="0"/>
                    </a:lnTo>
                    <a:cubicBezTo>
                      <a:pt x="6573" y="0"/>
                      <a:pt x="6579" y="6"/>
                      <a:pt x="6579" y="13"/>
                    </a:cubicBezTo>
                    <a:cubicBezTo>
                      <a:pt x="6579" y="20"/>
                      <a:pt x="6573" y="26"/>
                      <a:pt x="6566" y="26"/>
                    </a:cubicBezTo>
                    <a:close/>
                    <a:moveTo>
                      <a:pt x="6489" y="26"/>
                    </a:moveTo>
                    <a:lnTo>
                      <a:pt x="6464" y="26"/>
                    </a:lnTo>
                    <a:cubicBezTo>
                      <a:pt x="6457" y="26"/>
                      <a:pt x="6451" y="20"/>
                      <a:pt x="6451" y="13"/>
                    </a:cubicBezTo>
                    <a:cubicBezTo>
                      <a:pt x="6451" y="6"/>
                      <a:pt x="6457" y="0"/>
                      <a:pt x="6464" y="0"/>
                    </a:cubicBezTo>
                    <a:lnTo>
                      <a:pt x="6489" y="0"/>
                    </a:lnTo>
                    <a:cubicBezTo>
                      <a:pt x="6496" y="0"/>
                      <a:pt x="6502" y="6"/>
                      <a:pt x="6502" y="13"/>
                    </a:cubicBezTo>
                    <a:cubicBezTo>
                      <a:pt x="6502" y="20"/>
                      <a:pt x="6496" y="26"/>
                      <a:pt x="6489" y="26"/>
                    </a:cubicBezTo>
                    <a:close/>
                    <a:moveTo>
                      <a:pt x="6413" y="26"/>
                    </a:moveTo>
                    <a:lnTo>
                      <a:pt x="6387" y="26"/>
                    </a:lnTo>
                    <a:cubicBezTo>
                      <a:pt x="6380" y="26"/>
                      <a:pt x="6374" y="20"/>
                      <a:pt x="6374" y="13"/>
                    </a:cubicBezTo>
                    <a:cubicBezTo>
                      <a:pt x="6374" y="6"/>
                      <a:pt x="6380" y="0"/>
                      <a:pt x="6387" y="0"/>
                    </a:cubicBezTo>
                    <a:lnTo>
                      <a:pt x="6413" y="0"/>
                    </a:lnTo>
                    <a:cubicBezTo>
                      <a:pt x="6420" y="0"/>
                      <a:pt x="6425" y="6"/>
                      <a:pt x="6425" y="13"/>
                    </a:cubicBezTo>
                    <a:cubicBezTo>
                      <a:pt x="6425" y="20"/>
                      <a:pt x="6420" y="26"/>
                      <a:pt x="6413" y="26"/>
                    </a:cubicBezTo>
                    <a:close/>
                    <a:moveTo>
                      <a:pt x="6336" y="26"/>
                    </a:moveTo>
                    <a:lnTo>
                      <a:pt x="6310" y="26"/>
                    </a:lnTo>
                    <a:cubicBezTo>
                      <a:pt x="6303" y="26"/>
                      <a:pt x="6297" y="20"/>
                      <a:pt x="6297" y="13"/>
                    </a:cubicBezTo>
                    <a:cubicBezTo>
                      <a:pt x="6297" y="6"/>
                      <a:pt x="6303" y="0"/>
                      <a:pt x="6310" y="0"/>
                    </a:cubicBezTo>
                    <a:lnTo>
                      <a:pt x="6336" y="0"/>
                    </a:lnTo>
                    <a:cubicBezTo>
                      <a:pt x="6343" y="0"/>
                      <a:pt x="6349" y="6"/>
                      <a:pt x="6349" y="13"/>
                    </a:cubicBezTo>
                    <a:cubicBezTo>
                      <a:pt x="6349" y="20"/>
                      <a:pt x="6343" y="26"/>
                      <a:pt x="6336" y="26"/>
                    </a:cubicBezTo>
                    <a:close/>
                    <a:moveTo>
                      <a:pt x="6259" y="26"/>
                    </a:moveTo>
                    <a:lnTo>
                      <a:pt x="6233" y="26"/>
                    </a:lnTo>
                    <a:cubicBezTo>
                      <a:pt x="6226" y="26"/>
                      <a:pt x="6221" y="20"/>
                      <a:pt x="6221" y="13"/>
                    </a:cubicBezTo>
                    <a:cubicBezTo>
                      <a:pt x="6221" y="6"/>
                      <a:pt x="6226" y="0"/>
                      <a:pt x="6233" y="0"/>
                    </a:cubicBezTo>
                    <a:lnTo>
                      <a:pt x="6259" y="0"/>
                    </a:lnTo>
                    <a:cubicBezTo>
                      <a:pt x="6266" y="0"/>
                      <a:pt x="6272" y="6"/>
                      <a:pt x="6272" y="13"/>
                    </a:cubicBezTo>
                    <a:cubicBezTo>
                      <a:pt x="6272" y="20"/>
                      <a:pt x="6266" y="26"/>
                      <a:pt x="6259" y="26"/>
                    </a:cubicBezTo>
                    <a:close/>
                    <a:moveTo>
                      <a:pt x="6182" y="26"/>
                    </a:moveTo>
                    <a:lnTo>
                      <a:pt x="6157" y="26"/>
                    </a:lnTo>
                    <a:cubicBezTo>
                      <a:pt x="6149" y="26"/>
                      <a:pt x="6144" y="20"/>
                      <a:pt x="6144" y="13"/>
                    </a:cubicBezTo>
                    <a:cubicBezTo>
                      <a:pt x="6144" y="6"/>
                      <a:pt x="6149" y="0"/>
                      <a:pt x="6157" y="0"/>
                    </a:cubicBezTo>
                    <a:lnTo>
                      <a:pt x="6182" y="0"/>
                    </a:lnTo>
                    <a:cubicBezTo>
                      <a:pt x="6189" y="0"/>
                      <a:pt x="6195" y="6"/>
                      <a:pt x="6195" y="13"/>
                    </a:cubicBezTo>
                    <a:cubicBezTo>
                      <a:pt x="6195" y="20"/>
                      <a:pt x="6189" y="26"/>
                      <a:pt x="6182" y="26"/>
                    </a:cubicBezTo>
                    <a:close/>
                    <a:moveTo>
                      <a:pt x="6105" y="26"/>
                    </a:moveTo>
                    <a:lnTo>
                      <a:pt x="6080" y="26"/>
                    </a:lnTo>
                    <a:cubicBezTo>
                      <a:pt x="6073" y="26"/>
                      <a:pt x="6067" y="20"/>
                      <a:pt x="6067" y="13"/>
                    </a:cubicBezTo>
                    <a:cubicBezTo>
                      <a:pt x="6067" y="6"/>
                      <a:pt x="6073" y="0"/>
                      <a:pt x="6080" y="0"/>
                    </a:cubicBezTo>
                    <a:lnTo>
                      <a:pt x="6105" y="0"/>
                    </a:lnTo>
                    <a:cubicBezTo>
                      <a:pt x="6112" y="0"/>
                      <a:pt x="6118" y="6"/>
                      <a:pt x="6118" y="13"/>
                    </a:cubicBezTo>
                    <a:cubicBezTo>
                      <a:pt x="6118" y="20"/>
                      <a:pt x="6112" y="26"/>
                      <a:pt x="6105" y="26"/>
                    </a:cubicBezTo>
                    <a:close/>
                    <a:moveTo>
                      <a:pt x="6029" y="26"/>
                    </a:moveTo>
                    <a:lnTo>
                      <a:pt x="6003" y="26"/>
                    </a:lnTo>
                    <a:cubicBezTo>
                      <a:pt x="5996" y="26"/>
                      <a:pt x="5990" y="20"/>
                      <a:pt x="5990" y="13"/>
                    </a:cubicBezTo>
                    <a:cubicBezTo>
                      <a:pt x="5990" y="6"/>
                      <a:pt x="5996" y="0"/>
                      <a:pt x="6003" y="0"/>
                    </a:cubicBezTo>
                    <a:lnTo>
                      <a:pt x="6029" y="0"/>
                    </a:lnTo>
                    <a:cubicBezTo>
                      <a:pt x="6036" y="0"/>
                      <a:pt x="6041" y="6"/>
                      <a:pt x="6041" y="13"/>
                    </a:cubicBezTo>
                    <a:cubicBezTo>
                      <a:pt x="6041" y="20"/>
                      <a:pt x="6036" y="26"/>
                      <a:pt x="6029" y="26"/>
                    </a:cubicBezTo>
                    <a:close/>
                    <a:moveTo>
                      <a:pt x="5952" y="26"/>
                    </a:moveTo>
                    <a:lnTo>
                      <a:pt x="5926" y="26"/>
                    </a:lnTo>
                    <a:cubicBezTo>
                      <a:pt x="5919" y="26"/>
                      <a:pt x="5913" y="20"/>
                      <a:pt x="5913" y="13"/>
                    </a:cubicBezTo>
                    <a:cubicBezTo>
                      <a:pt x="5913" y="6"/>
                      <a:pt x="5919" y="0"/>
                      <a:pt x="5926" y="0"/>
                    </a:cubicBezTo>
                    <a:lnTo>
                      <a:pt x="5952" y="0"/>
                    </a:lnTo>
                    <a:cubicBezTo>
                      <a:pt x="5959" y="0"/>
                      <a:pt x="5965" y="6"/>
                      <a:pt x="5965" y="13"/>
                    </a:cubicBezTo>
                    <a:cubicBezTo>
                      <a:pt x="5965" y="20"/>
                      <a:pt x="5959" y="26"/>
                      <a:pt x="5952" y="26"/>
                    </a:cubicBezTo>
                    <a:close/>
                    <a:moveTo>
                      <a:pt x="5875" y="26"/>
                    </a:moveTo>
                    <a:lnTo>
                      <a:pt x="5849" y="26"/>
                    </a:lnTo>
                    <a:cubicBezTo>
                      <a:pt x="5842" y="26"/>
                      <a:pt x="5837" y="20"/>
                      <a:pt x="5837" y="13"/>
                    </a:cubicBezTo>
                    <a:cubicBezTo>
                      <a:pt x="5837" y="6"/>
                      <a:pt x="5842" y="0"/>
                      <a:pt x="5849" y="0"/>
                    </a:cubicBezTo>
                    <a:lnTo>
                      <a:pt x="5875" y="0"/>
                    </a:lnTo>
                    <a:cubicBezTo>
                      <a:pt x="5882" y="0"/>
                      <a:pt x="5888" y="6"/>
                      <a:pt x="5888" y="13"/>
                    </a:cubicBezTo>
                    <a:cubicBezTo>
                      <a:pt x="5888" y="20"/>
                      <a:pt x="5882" y="26"/>
                      <a:pt x="5875" y="26"/>
                    </a:cubicBezTo>
                    <a:close/>
                    <a:moveTo>
                      <a:pt x="5798" y="26"/>
                    </a:moveTo>
                    <a:lnTo>
                      <a:pt x="5773" y="26"/>
                    </a:lnTo>
                    <a:cubicBezTo>
                      <a:pt x="5765" y="26"/>
                      <a:pt x="5760" y="20"/>
                      <a:pt x="5760" y="13"/>
                    </a:cubicBezTo>
                    <a:cubicBezTo>
                      <a:pt x="5760" y="6"/>
                      <a:pt x="5765" y="0"/>
                      <a:pt x="5773" y="0"/>
                    </a:cubicBezTo>
                    <a:lnTo>
                      <a:pt x="5798" y="0"/>
                    </a:lnTo>
                    <a:cubicBezTo>
                      <a:pt x="5805" y="0"/>
                      <a:pt x="5811" y="6"/>
                      <a:pt x="5811" y="13"/>
                    </a:cubicBezTo>
                    <a:cubicBezTo>
                      <a:pt x="5811" y="20"/>
                      <a:pt x="5805" y="26"/>
                      <a:pt x="5798" y="26"/>
                    </a:cubicBezTo>
                    <a:close/>
                    <a:moveTo>
                      <a:pt x="5721" y="26"/>
                    </a:moveTo>
                    <a:lnTo>
                      <a:pt x="5696" y="26"/>
                    </a:lnTo>
                    <a:cubicBezTo>
                      <a:pt x="5689" y="26"/>
                      <a:pt x="5683" y="20"/>
                      <a:pt x="5683" y="13"/>
                    </a:cubicBezTo>
                    <a:cubicBezTo>
                      <a:pt x="5683" y="6"/>
                      <a:pt x="5689" y="0"/>
                      <a:pt x="5696" y="0"/>
                    </a:cubicBezTo>
                    <a:lnTo>
                      <a:pt x="5721" y="0"/>
                    </a:lnTo>
                    <a:cubicBezTo>
                      <a:pt x="5728" y="0"/>
                      <a:pt x="5734" y="6"/>
                      <a:pt x="5734" y="13"/>
                    </a:cubicBezTo>
                    <a:cubicBezTo>
                      <a:pt x="5734" y="20"/>
                      <a:pt x="5728" y="26"/>
                      <a:pt x="5721" y="26"/>
                    </a:cubicBezTo>
                    <a:close/>
                    <a:moveTo>
                      <a:pt x="5645" y="26"/>
                    </a:moveTo>
                    <a:lnTo>
                      <a:pt x="5619" y="26"/>
                    </a:lnTo>
                    <a:cubicBezTo>
                      <a:pt x="5612" y="26"/>
                      <a:pt x="5606" y="20"/>
                      <a:pt x="5606" y="13"/>
                    </a:cubicBezTo>
                    <a:cubicBezTo>
                      <a:pt x="5606" y="6"/>
                      <a:pt x="5612" y="0"/>
                      <a:pt x="5619" y="0"/>
                    </a:cubicBezTo>
                    <a:lnTo>
                      <a:pt x="5645" y="0"/>
                    </a:lnTo>
                    <a:cubicBezTo>
                      <a:pt x="5652" y="0"/>
                      <a:pt x="5657" y="6"/>
                      <a:pt x="5657" y="13"/>
                    </a:cubicBezTo>
                    <a:cubicBezTo>
                      <a:pt x="5657" y="20"/>
                      <a:pt x="5652" y="26"/>
                      <a:pt x="5645" y="26"/>
                    </a:cubicBezTo>
                    <a:close/>
                    <a:moveTo>
                      <a:pt x="5568" y="26"/>
                    </a:moveTo>
                    <a:lnTo>
                      <a:pt x="5542" y="26"/>
                    </a:lnTo>
                    <a:cubicBezTo>
                      <a:pt x="5535" y="26"/>
                      <a:pt x="5529" y="20"/>
                      <a:pt x="5529" y="13"/>
                    </a:cubicBezTo>
                    <a:cubicBezTo>
                      <a:pt x="5529" y="6"/>
                      <a:pt x="5535" y="0"/>
                      <a:pt x="5542" y="0"/>
                    </a:cubicBezTo>
                    <a:lnTo>
                      <a:pt x="5568" y="0"/>
                    </a:lnTo>
                    <a:cubicBezTo>
                      <a:pt x="5575" y="0"/>
                      <a:pt x="5581" y="6"/>
                      <a:pt x="5581" y="13"/>
                    </a:cubicBezTo>
                    <a:cubicBezTo>
                      <a:pt x="5581" y="20"/>
                      <a:pt x="5575" y="26"/>
                      <a:pt x="5568" y="26"/>
                    </a:cubicBezTo>
                    <a:close/>
                    <a:moveTo>
                      <a:pt x="5491" y="26"/>
                    </a:moveTo>
                    <a:lnTo>
                      <a:pt x="5465" y="26"/>
                    </a:lnTo>
                    <a:cubicBezTo>
                      <a:pt x="5458" y="26"/>
                      <a:pt x="5453" y="20"/>
                      <a:pt x="5453" y="13"/>
                    </a:cubicBezTo>
                    <a:cubicBezTo>
                      <a:pt x="5453" y="6"/>
                      <a:pt x="5458" y="0"/>
                      <a:pt x="5465" y="0"/>
                    </a:cubicBezTo>
                    <a:lnTo>
                      <a:pt x="5491" y="0"/>
                    </a:lnTo>
                    <a:cubicBezTo>
                      <a:pt x="5498" y="0"/>
                      <a:pt x="5504" y="6"/>
                      <a:pt x="5504" y="13"/>
                    </a:cubicBezTo>
                    <a:cubicBezTo>
                      <a:pt x="5504" y="20"/>
                      <a:pt x="5498" y="26"/>
                      <a:pt x="5491" y="26"/>
                    </a:cubicBezTo>
                    <a:close/>
                    <a:moveTo>
                      <a:pt x="5414" y="26"/>
                    </a:moveTo>
                    <a:lnTo>
                      <a:pt x="5389" y="26"/>
                    </a:lnTo>
                    <a:cubicBezTo>
                      <a:pt x="5381" y="26"/>
                      <a:pt x="5376" y="20"/>
                      <a:pt x="5376" y="13"/>
                    </a:cubicBezTo>
                    <a:cubicBezTo>
                      <a:pt x="5376" y="6"/>
                      <a:pt x="5381" y="0"/>
                      <a:pt x="5389" y="0"/>
                    </a:cubicBezTo>
                    <a:lnTo>
                      <a:pt x="5414" y="0"/>
                    </a:lnTo>
                    <a:cubicBezTo>
                      <a:pt x="5421" y="0"/>
                      <a:pt x="5427" y="6"/>
                      <a:pt x="5427" y="13"/>
                    </a:cubicBezTo>
                    <a:cubicBezTo>
                      <a:pt x="5427" y="20"/>
                      <a:pt x="5421" y="26"/>
                      <a:pt x="5414" y="26"/>
                    </a:cubicBezTo>
                    <a:close/>
                    <a:moveTo>
                      <a:pt x="5337" y="26"/>
                    </a:moveTo>
                    <a:lnTo>
                      <a:pt x="5312" y="26"/>
                    </a:lnTo>
                    <a:cubicBezTo>
                      <a:pt x="5305" y="26"/>
                      <a:pt x="5299" y="20"/>
                      <a:pt x="5299" y="13"/>
                    </a:cubicBezTo>
                    <a:cubicBezTo>
                      <a:pt x="5299" y="6"/>
                      <a:pt x="5305" y="0"/>
                      <a:pt x="5312" y="0"/>
                    </a:cubicBezTo>
                    <a:lnTo>
                      <a:pt x="5337" y="0"/>
                    </a:lnTo>
                    <a:cubicBezTo>
                      <a:pt x="5344" y="0"/>
                      <a:pt x="5350" y="6"/>
                      <a:pt x="5350" y="13"/>
                    </a:cubicBezTo>
                    <a:cubicBezTo>
                      <a:pt x="5350" y="20"/>
                      <a:pt x="5344" y="26"/>
                      <a:pt x="5337" y="26"/>
                    </a:cubicBezTo>
                    <a:close/>
                    <a:moveTo>
                      <a:pt x="5261" y="26"/>
                    </a:moveTo>
                    <a:lnTo>
                      <a:pt x="5235" y="26"/>
                    </a:lnTo>
                    <a:cubicBezTo>
                      <a:pt x="5228" y="26"/>
                      <a:pt x="5222" y="20"/>
                      <a:pt x="5222" y="13"/>
                    </a:cubicBezTo>
                    <a:cubicBezTo>
                      <a:pt x="5222" y="6"/>
                      <a:pt x="5228" y="0"/>
                      <a:pt x="5235" y="0"/>
                    </a:cubicBezTo>
                    <a:lnTo>
                      <a:pt x="5261" y="0"/>
                    </a:lnTo>
                    <a:cubicBezTo>
                      <a:pt x="5268" y="0"/>
                      <a:pt x="5273" y="6"/>
                      <a:pt x="5273" y="13"/>
                    </a:cubicBezTo>
                    <a:cubicBezTo>
                      <a:pt x="5273" y="20"/>
                      <a:pt x="5268" y="26"/>
                      <a:pt x="5261" y="26"/>
                    </a:cubicBezTo>
                    <a:close/>
                    <a:moveTo>
                      <a:pt x="5184" y="26"/>
                    </a:moveTo>
                    <a:lnTo>
                      <a:pt x="5158" y="26"/>
                    </a:lnTo>
                    <a:cubicBezTo>
                      <a:pt x="5151" y="26"/>
                      <a:pt x="5145" y="20"/>
                      <a:pt x="5145" y="13"/>
                    </a:cubicBezTo>
                    <a:cubicBezTo>
                      <a:pt x="5145" y="6"/>
                      <a:pt x="5151" y="0"/>
                      <a:pt x="5158" y="0"/>
                    </a:cubicBezTo>
                    <a:lnTo>
                      <a:pt x="5184" y="0"/>
                    </a:lnTo>
                    <a:cubicBezTo>
                      <a:pt x="5191" y="0"/>
                      <a:pt x="5197" y="6"/>
                      <a:pt x="5197" y="13"/>
                    </a:cubicBezTo>
                    <a:cubicBezTo>
                      <a:pt x="5197" y="20"/>
                      <a:pt x="5191" y="26"/>
                      <a:pt x="5184" y="26"/>
                    </a:cubicBezTo>
                    <a:close/>
                    <a:moveTo>
                      <a:pt x="5107" y="26"/>
                    </a:moveTo>
                    <a:lnTo>
                      <a:pt x="5081" y="26"/>
                    </a:lnTo>
                    <a:cubicBezTo>
                      <a:pt x="5074" y="26"/>
                      <a:pt x="5069" y="20"/>
                      <a:pt x="5069" y="13"/>
                    </a:cubicBezTo>
                    <a:cubicBezTo>
                      <a:pt x="5069" y="6"/>
                      <a:pt x="5074" y="0"/>
                      <a:pt x="5081" y="0"/>
                    </a:cubicBezTo>
                    <a:lnTo>
                      <a:pt x="5107" y="0"/>
                    </a:lnTo>
                    <a:cubicBezTo>
                      <a:pt x="5114" y="0"/>
                      <a:pt x="5120" y="6"/>
                      <a:pt x="5120" y="13"/>
                    </a:cubicBezTo>
                    <a:cubicBezTo>
                      <a:pt x="5120" y="20"/>
                      <a:pt x="5114" y="26"/>
                      <a:pt x="5107" y="26"/>
                    </a:cubicBezTo>
                    <a:close/>
                    <a:moveTo>
                      <a:pt x="5030" y="26"/>
                    </a:moveTo>
                    <a:lnTo>
                      <a:pt x="5005" y="26"/>
                    </a:lnTo>
                    <a:cubicBezTo>
                      <a:pt x="4997" y="26"/>
                      <a:pt x="4992" y="20"/>
                      <a:pt x="4992" y="13"/>
                    </a:cubicBezTo>
                    <a:cubicBezTo>
                      <a:pt x="4992" y="6"/>
                      <a:pt x="4997" y="0"/>
                      <a:pt x="5005" y="0"/>
                    </a:cubicBezTo>
                    <a:lnTo>
                      <a:pt x="5030" y="0"/>
                    </a:lnTo>
                    <a:cubicBezTo>
                      <a:pt x="5037" y="0"/>
                      <a:pt x="5043" y="6"/>
                      <a:pt x="5043" y="13"/>
                    </a:cubicBezTo>
                    <a:cubicBezTo>
                      <a:pt x="5043" y="20"/>
                      <a:pt x="5037" y="26"/>
                      <a:pt x="5030" y="26"/>
                    </a:cubicBezTo>
                    <a:close/>
                    <a:moveTo>
                      <a:pt x="4953" y="26"/>
                    </a:moveTo>
                    <a:lnTo>
                      <a:pt x="4928" y="26"/>
                    </a:lnTo>
                    <a:cubicBezTo>
                      <a:pt x="4921" y="26"/>
                      <a:pt x="4915" y="20"/>
                      <a:pt x="4915" y="13"/>
                    </a:cubicBezTo>
                    <a:cubicBezTo>
                      <a:pt x="4915" y="6"/>
                      <a:pt x="4921" y="0"/>
                      <a:pt x="4928" y="0"/>
                    </a:cubicBezTo>
                    <a:lnTo>
                      <a:pt x="4953" y="0"/>
                    </a:lnTo>
                    <a:cubicBezTo>
                      <a:pt x="4960" y="0"/>
                      <a:pt x="4966" y="6"/>
                      <a:pt x="4966" y="13"/>
                    </a:cubicBezTo>
                    <a:cubicBezTo>
                      <a:pt x="4966" y="20"/>
                      <a:pt x="4960" y="26"/>
                      <a:pt x="4953" y="26"/>
                    </a:cubicBezTo>
                    <a:close/>
                    <a:moveTo>
                      <a:pt x="4877" y="26"/>
                    </a:moveTo>
                    <a:lnTo>
                      <a:pt x="4851" y="26"/>
                    </a:lnTo>
                    <a:cubicBezTo>
                      <a:pt x="4844" y="26"/>
                      <a:pt x="4838" y="20"/>
                      <a:pt x="4838" y="13"/>
                    </a:cubicBezTo>
                    <a:cubicBezTo>
                      <a:pt x="4838" y="6"/>
                      <a:pt x="4844" y="0"/>
                      <a:pt x="4851" y="0"/>
                    </a:cubicBezTo>
                    <a:lnTo>
                      <a:pt x="4877" y="0"/>
                    </a:lnTo>
                    <a:cubicBezTo>
                      <a:pt x="4884" y="0"/>
                      <a:pt x="4889" y="6"/>
                      <a:pt x="4889" y="13"/>
                    </a:cubicBezTo>
                    <a:cubicBezTo>
                      <a:pt x="4889" y="20"/>
                      <a:pt x="4884" y="26"/>
                      <a:pt x="4877" y="26"/>
                    </a:cubicBezTo>
                    <a:close/>
                    <a:moveTo>
                      <a:pt x="4800" y="26"/>
                    </a:moveTo>
                    <a:lnTo>
                      <a:pt x="4774" y="26"/>
                    </a:lnTo>
                    <a:cubicBezTo>
                      <a:pt x="4767" y="26"/>
                      <a:pt x="4761" y="20"/>
                      <a:pt x="4761" y="13"/>
                    </a:cubicBezTo>
                    <a:cubicBezTo>
                      <a:pt x="4761" y="6"/>
                      <a:pt x="4767" y="0"/>
                      <a:pt x="4774" y="0"/>
                    </a:cubicBezTo>
                    <a:lnTo>
                      <a:pt x="4800" y="0"/>
                    </a:lnTo>
                    <a:cubicBezTo>
                      <a:pt x="4807" y="0"/>
                      <a:pt x="4813" y="6"/>
                      <a:pt x="4813" y="13"/>
                    </a:cubicBezTo>
                    <a:cubicBezTo>
                      <a:pt x="4813" y="20"/>
                      <a:pt x="4807" y="26"/>
                      <a:pt x="4800" y="26"/>
                    </a:cubicBezTo>
                    <a:close/>
                    <a:moveTo>
                      <a:pt x="4723" y="26"/>
                    </a:moveTo>
                    <a:lnTo>
                      <a:pt x="4697" y="26"/>
                    </a:lnTo>
                    <a:cubicBezTo>
                      <a:pt x="4690" y="26"/>
                      <a:pt x="4685" y="20"/>
                      <a:pt x="4685" y="13"/>
                    </a:cubicBezTo>
                    <a:cubicBezTo>
                      <a:pt x="4685" y="6"/>
                      <a:pt x="4690" y="0"/>
                      <a:pt x="4697" y="0"/>
                    </a:cubicBezTo>
                    <a:lnTo>
                      <a:pt x="4723" y="0"/>
                    </a:lnTo>
                    <a:cubicBezTo>
                      <a:pt x="4730" y="0"/>
                      <a:pt x="4736" y="6"/>
                      <a:pt x="4736" y="13"/>
                    </a:cubicBezTo>
                    <a:cubicBezTo>
                      <a:pt x="4736" y="20"/>
                      <a:pt x="4730" y="26"/>
                      <a:pt x="4723" y="26"/>
                    </a:cubicBezTo>
                    <a:close/>
                    <a:moveTo>
                      <a:pt x="4646" y="26"/>
                    </a:moveTo>
                    <a:lnTo>
                      <a:pt x="4621" y="26"/>
                    </a:lnTo>
                    <a:cubicBezTo>
                      <a:pt x="4613" y="26"/>
                      <a:pt x="4608" y="20"/>
                      <a:pt x="4608" y="13"/>
                    </a:cubicBezTo>
                    <a:cubicBezTo>
                      <a:pt x="4608" y="6"/>
                      <a:pt x="4613" y="0"/>
                      <a:pt x="4621" y="0"/>
                    </a:cubicBezTo>
                    <a:lnTo>
                      <a:pt x="4646" y="0"/>
                    </a:lnTo>
                    <a:cubicBezTo>
                      <a:pt x="4653" y="0"/>
                      <a:pt x="4659" y="6"/>
                      <a:pt x="4659" y="13"/>
                    </a:cubicBezTo>
                    <a:cubicBezTo>
                      <a:pt x="4659" y="20"/>
                      <a:pt x="4653" y="26"/>
                      <a:pt x="4646" y="26"/>
                    </a:cubicBezTo>
                    <a:close/>
                    <a:moveTo>
                      <a:pt x="4569" y="26"/>
                    </a:moveTo>
                    <a:lnTo>
                      <a:pt x="4544" y="26"/>
                    </a:lnTo>
                    <a:cubicBezTo>
                      <a:pt x="4537" y="26"/>
                      <a:pt x="4531" y="20"/>
                      <a:pt x="4531" y="13"/>
                    </a:cubicBezTo>
                    <a:cubicBezTo>
                      <a:pt x="4531" y="6"/>
                      <a:pt x="4537" y="0"/>
                      <a:pt x="4544" y="0"/>
                    </a:cubicBezTo>
                    <a:lnTo>
                      <a:pt x="4569" y="0"/>
                    </a:lnTo>
                    <a:cubicBezTo>
                      <a:pt x="4576" y="0"/>
                      <a:pt x="4582" y="6"/>
                      <a:pt x="4582" y="13"/>
                    </a:cubicBezTo>
                    <a:cubicBezTo>
                      <a:pt x="4582" y="20"/>
                      <a:pt x="4576" y="26"/>
                      <a:pt x="4569" y="26"/>
                    </a:cubicBezTo>
                    <a:close/>
                    <a:moveTo>
                      <a:pt x="4493" y="26"/>
                    </a:moveTo>
                    <a:lnTo>
                      <a:pt x="4467" y="26"/>
                    </a:lnTo>
                    <a:cubicBezTo>
                      <a:pt x="4460" y="26"/>
                      <a:pt x="4454" y="20"/>
                      <a:pt x="4454" y="13"/>
                    </a:cubicBezTo>
                    <a:cubicBezTo>
                      <a:pt x="4454" y="6"/>
                      <a:pt x="4460" y="0"/>
                      <a:pt x="4467" y="0"/>
                    </a:cubicBezTo>
                    <a:lnTo>
                      <a:pt x="4493" y="0"/>
                    </a:lnTo>
                    <a:cubicBezTo>
                      <a:pt x="4500" y="0"/>
                      <a:pt x="4505" y="6"/>
                      <a:pt x="4505" y="13"/>
                    </a:cubicBezTo>
                    <a:cubicBezTo>
                      <a:pt x="4505" y="20"/>
                      <a:pt x="4500" y="26"/>
                      <a:pt x="4493" y="26"/>
                    </a:cubicBezTo>
                    <a:close/>
                    <a:moveTo>
                      <a:pt x="4416" y="26"/>
                    </a:moveTo>
                    <a:lnTo>
                      <a:pt x="4390" y="26"/>
                    </a:lnTo>
                    <a:cubicBezTo>
                      <a:pt x="4383" y="26"/>
                      <a:pt x="4377" y="20"/>
                      <a:pt x="4377" y="13"/>
                    </a:cubicBezTo>
                    <a:cubicBezTo>
                      <a:pt x="4377" y="6"/>
                      <a:pt x="4383" y="0"/>
                      <a:pt x="4390" y="0"/>
                    </a:cubicBezTo>
                    <a:lnTo>
                      <a:pt x="4416" y="0"/>
                    </a:lnTo>
                    <a:cubicBezTo>
                      <a:pt x="4423" y="0"/>
                      <a:pt x="4429" y="6"/>
                      <a:pt x="4429" y="13"/>
                    </a:cubicBezTo>
                    <a:cubicBezTo>
                      <a:pt x="4429" y="20"/>
                      <a:pt x="4423" y="26"/>
                      <a:pt x="4416" y="26"/>
                    </a:cubicBezTo>
                    <a:close/>
                    <a:moveTo>
                      <a:pt x="4339" y="26"/>
                    </a:moveTo>
                    <a:lnTo>
                      <a:pt x="4313" y="26"/>
                    </a:lnTo>
                    <a:cubicBezTo>
                      <a:pt x="4306" y="26"/>
                      <a:pt x="4301" y="20"/>
                      <a:pt x="4301" y="13"/>
                    </a:cubicBezTo>
                    <a:cubicBezTo>
                      <a:pt x="4301" y="6"/>
                      <a:pt x="4306" y="0"/>
                      <a:pt x="4313" y="0"/>
                    </a:cubicBezTo>
                    <a:lnTo>
                      <a:pt x="4339" y="0"/>
                    </a:lnTo>
                    <a:cubicBezTo>
                      <a:pt x="4346" y="0"/>
                      <a:pt x="4352" y="6"/>
                      <a:pt x="4352" y="13"/>
                    </a:cubicBezTo>
                    <a:cubicBezTo>
                      <a:pt x="4352" y="20"/>
                      <a:pt x="4346" y="26"/>
                      <a:pt x="4339" y="26"/>
                    </a:cubicBezTo>
                    <a:close/>
                    <a:moveTo>
                      <a:pt x="4262" y="26"/>
                    </a:moveTo>
                    <a:lnTo>
                      <a:pt x="4237" y="26"/>
                    </a:lnTo>
                    <a:cubicBezTo>
                      <a:pt x="4229" y="26"/>
                      <a:pt x="4224" y="20"/>
                      <a:pt x="4224" y="13"/>
                    </a:cubicBezTo>
                    <a:cubicBezTo>
                      <a:pt x="4224" y="6"/>
                      <a:pt x="4229" y="0"/>
                      <a:pt x="4237" y="0"/>
                    </a:cubicBezTo>
                    <a:lnTo>
                      <a:pt x="4262" y="0"/>
                    </a:lnTo>
                    <a:cubicBezTo>
                      <a:pt x="4269" y="0"/>
                      <a:pt x="4275" y="6"/>
                      <a:pt x="4275" y="13"/>
                    </a:cubicBezTo>
                    <a:cubicBezTo>
                      <a:pt x="4275" y="20"/>
                      <a:pt x="4269" y="26"/>
                      <a:pt x="4262" y="26"/>
                    </a:cubicBezTo>
                    <a:close/>
                    <a:moveTo>
                      <a:pt x="4185" y="26"/>
                    </a:moveTo>
                    <a:lnTo>
                      <a:pt x="4160" y="26"/>
                    </a:lnTo>
                    <a:cubicBezTo>
                      <a:pt x="4153" y="26"/>
                      <a:pt x="4147" y="20"/>
                      <a:pt x="4147" y="13"/>
                    </a:cubicBezTo>
                    <a:cubicBezTo>
                      <a:pt x="4147" y="6"/>
                      <a:pt x="4153" y="0"/>
                      <a:pt x="4160" y="0"/>
                    </a:cubicBezTo>
                    <a:lnTo>
                      <a:pt x="4185" y="0"/>
                    </a:lnTo>
                    <a:cubicBezTo>
                      <a:pt x="4192" y="0"/>
                      <a:pt x="4198" y="6"/>
                      <a:pt x="4198" y="13"/>
                    </a:cubicBezTo>
                    <a:cubicBezTo>
                      <a:pt x="4198" y="20"/>
                      <a:pt x="4192" y="26"/>
                      <a:pt x="4185" y="26"/>
                    </a:cubicBezTo>
                    <a:close/>
                    <a:moveTo>
                      <a:pt x="4109" y="26"/>
                    </a:moveTo>
                    <a:lnTo>
                      <a:pt x="4083" y="26"/>
                    </a:lnTo>
                    <a:cubicBezTo>
                      <a:pt x="4076" y="26"/>
                      <a:pt x="4070" y="20"/>
                      <a:pt x="4070" y="13"/>
                    </a:cubicBezTo>
                    <a:cubicBezTo>
                      <a:pt x="4070" y="6"/>
                      <a:pt x="4076" y="0"/>
                      <a:pt x="4083" y="0"/>
                    </a:cubicBezTo>
                    <a:lnTo>
                      <a:pt x="4109" y="0"/>
                    </a:lnTo>
                    <a:cubicBezTo>
                      <a:pt x="4116" y="0"/>
                      <a:pt x="4121" y="6"/>
                      <a:pt x="4121" y="13"/>
                    </a:cubicBezTo>
                    <a:cubicBezTo>
                      <a:pt x="4121" y="20"/>
                      <a:pt x="4116" y="26"/>
                      <a:pt x="4109" y="26"/>
                    </a:cubicBezTo>
                    <a:close/>
                    <a:moveTo>
                      <a:pt x="4032" y="26"/>
                    </a:moveTo>
                    <a:lnTo>
                      <a:pt x="4006" y="26"/>
                    </a:lnTo>
                    <a:cubicBezTo>
                      <a:pt x="3999" y="26"/>
                      <a:pt x="3993" y="20"/>
                      <a:pt x="3993" y="13"/>
                    </a:cubicBezTo>
                    <a:cubicBezTo>
                      <a:pt x="3993" y="6"/>
                      <a:pt x="3999" y="0"/>
                      <a:pt x="4006" y="0"/>
                    </a:cubicBezTo>
                    <a:lnTo>
                      <a:pt x="4032" y="0"/>
                    </a:lnTo>
                    <a:cubicBezTo>
                      <a:pt x="4039" y="0"/>
                      <a:pt x="4045" y="6"/>
                      <a:pt x="4045" y="13"/>
                    </a:cubicBezTo>
                    <a:cubicBezTo>
                      <a:pt x="4045" y="20"/>
                      <a:pt x="4039" y="26"/>
                      <a:pt x="4032" y="26"/>
                    </a:cubicBezTo>
                    <a:close/>
                    <a:moveTo>
                      <a:pt x="3955" y="26"/>
                    </a:moveTo>
                    <a:lnTo>
                      <a:pt x="3929" y="26"/>
                    </a:lnTo>
                    <a:cubicBezTo>
                      <a:pt x="3922" y="26"/>
                      <a:pt x="3917" y="20"/>
                      <a:pt x="3917" y="13"/>
                    </a:cubicBezTo>
                    <a:cubicBezTo>
                      <a:pt x="3917" y="6"/>
                      <a:pt x="3922" y="0"/>
                      <a:pt x="3929" y="0"/>
                    </a:cubicBezTo>
                    <a:lnTo>
                      <a:pt x="3955" y="0"/>
                    </a:lnTo>
                    <a:cubicBezTo>
                      <a:pt x="3962" y="0"/>
                      <a:pt x="3968" y="6"/>
                      <a:pt x="3968" y="13"/>
                    </a:cubicBezTo>
                    <a:cubicBezTo>
                      <a:pt x="3968" y="20"/>
                      <a:pt x="3962" y="26"/>
                      <a:pt x="3955" y="26"/>
                    </a:cubicBezTo>
                    <a:close/>
                    <a:moveTo>
                      <a:pt x="3878" y="26"/>
                    </a:moveTo>
                    <a:lnTo>
                      <a:pt x="3853" y="26"/>
                    </a:lnTo>
                    <a:cubicBezTo>
                      <a:pt x="3845" y="26"/>
                      <a:pt x="3840" y="20"/>
                      <a:pt x="3840" y="13"/>
                    </a:cubicBezTo>
                    <a:cubicBezTo>
                      <a:pt x="3840" y="6"/>
                      <a:pt x="3845" y="0"/>
                      <a:pt x="3853" y="0"/>
                    </a:cubicBezTo>
                    <a:lnTo>
                      <a:pt x="3878" y="0"/>
                    </a:lnTo>
                    <a:cubicBezTo>
                      <a:pt x="3885" y="0"/>
                      <a:pt x="3891" y="6"/>
                      <a:pt x="3891" y="13"/>
                    </a:cubicBezTo>
                    <a:cubicBezTo>
                      <a:pt x="3891" y="20"/>
                      <a:pt x="3885" y="26"/>
                      <a:pt x="3878" y="26"/>
                    </a:cubicBezTo>
                    <a:close/>
                    <a:moveTo>
                      <a:pt x="3801" y="26"/>
                    </a:moveTo>
                    <a:lnTo>
                      <a:pt x="3776" y="26"/>
                    </a:lnTo>
                    <a:cubicBezTo>
                      <a:pt x="3769" y="26"/>
                      <a:pt x="3763" y="20"/>
                      <a:pt x="3763" y="13"/>
                    </a:cubicBezTo>
                    <a:cubicBezTo>
                      <a:pt x="3763" y="6"/>
                      <a:pt x="3769" y="0"/>
                      <a:pt x="3776" y="0"/>
                    </a:cubicBezTo>
                    <a:lnTo>
                      <a:pt x="3801" y="0"/>
                    </a:lnTo>
                    <a:cubicBezTo>
                      <a:pt x="3808" y="0"/>
                      <a:pt x="3814" y="6"/>
                      <a:pt x="3814" y="13"/>
                    </a:cubicBezTo>
                    <a:cubicBezTo>
                      <a:pt x="3814" y="20"/>
                      <a:pt x="3808" y="26"/>
                      <a:pt x="3801" y="26"/>
                    </a:cubicBezTo>
                    <a:close/>
                    <a:moveTo>
                      <a:pt x="3725" y="26"/>
                    </a:moveTo>
                    <a:lnTo>
                      <a:pt x="3699" y="26"/>
                    </a:lnTo>
                    <a:cubicBezTo>
                      <a:pt x="3692" y="26"/>
                      <a:pt x="3686" y="20"/>
                      <a:pt x="3686" y="13"/>
                    </a:cubicBezTo>
                    <a:cubicBezTo>
                      <a:pt x="3686" y="6"/>
                      <a:pt x="3692" y="0"/>
                      <a:pt x="3699" y="0"/>
                    </a:cubicBezTo>
                    <a:lnTo>
                      <a:pt x="3725" y="0"/>
                    </a:lnTo>
                    <a:cubicBezTo>
                      <a:pt x="3732" y="0"/>
                      <a:pt x="3737" y="6"/>
                      <a:pt x="3737" y="13"/>
                    </a:cubicBezTo>
                    <a:cubicBezTo>
                      <a:pt x="3737" y="20"/>
                      <a:pt x="3732" y="26"/>
                      <a:pt x="3725" y="26"/>
                    </a:cubicBezTo>
                    <a:close/>
                    <a:moveTo>
                      <a:pt x="3648" y="26"/>
                    </a:moveTo>
                    <a:lnTo>
                      <a:pt x="3622" y="26"/>
                    </a:lnTo>
                    <a:cubicBezTo>
                      <a:pt x="3615" y="26"/>
                      <a:pt x="3609" y="20"/>
                      <a:pt x="3609" y="13"/>
                    </a:cubicBezTo>
                    <a:cubicBezTo>
                      <a:pt x="3609" y="6"/>
                      <a:pt x="3615" y="0"/>
                      <a:pt x="3622" y="0"/>
                    </a:cubicBezTo>
                    <a:lnTo>
                      <a:pt x="3648" y="0"/>
                    </a:lnTo>
                    <a:cubicBezTo>
                      <a:pt x="3655" y="0"/>
                      <a:pt x="3661" y="6"/>
                      <a:pt x="3661" y="13"/>
                    </a:cubicBezTo>
                    <a:cubicBezTo>
                      <a:pt x="3661" y="20"/>
                      <a:pt x="3655" y="26"/>
                      <a:pt x="3648" y="26"/>
                    </a:cubicBezTo>
                    <a:close/>
                    <a:moveTo>
                      <a:pt x="3571" y="26"/>
                    </a:moveTo>
                    <a:lnTo>
                      <a:pt x="3545" y="26"/>
                    </a:lnTo>
                    <a:cubicBezTo>
                      <a:pt x="3538" y="26"/>
                      <a:pt x="3533" y="20"/>
                      <a:pt x="3533" y="13"/>
                    </a:cubicBezTo>
                    <a:cubicBezTo>
                      <a:pt x="3533" y="6"/>
                      <a:pt x="3538" y="0"/>
                      <a:pt x="3545" y="0"/>
                    </a:cubicBezTo>
                    <a:lnTo>
                      <a:pt x="3571" y="0"/>
                    </a:lnTo>
                    <a:cubicBezTo>
                      <a:pt x="3578" y="0"/>
                      <a:pt x="3584" y="6"/>
                      <a:pt x="3584" y="13"/>
                    </a:cubicBezTo>
                    <a:cubicBezTo>
                      <a:pt x="3584" y="20"/>
                      <a:pt x="3578" y="26"/>
                      <a:pt x="3571" y="26"/>
                    </a:cubicBezTo>
                    <a:close/>
                    <a:moveTo>
                      <a:pt x="3494" y="26"/>
                    </a:moveTo>
                    <a:lnTo>
                      <a:pt x="3469" y="26"/>
                    </a:lnTo>
                    <a:cubicBezTo>
                      <a:pt x="3461" y="26"/>
                      <a:pt x="3456" y="20"/>
                      <a:pt x="3456" y="13"/>
                    </a:cubicBezTo>
                    <a:cubicBezTo>
                      <a:pt x="3456" y="6"/>
                      <a:pt x="3461" y="0"/>
                      <a:pt x="3469" y="0"/>
                    </a:cubicBezTo>
                    <a:lnTo>
                      <a:pt x="3494" y="0"/>
                    </a:lnTo>
                    <a:cubicBezTo>
                      <a:pt x="3501" y="0"/>
                      <a:pt x="3507" y="6"/>
                      <a:pt x="3507" y="13"/>
                    </a:cubicBezTo>
                    <a:cubicBezTo>
                      <a:pt x="3507" y="20"/>
                      <a:pt x="3501" y="26"/>
                      <a:pt x="3494" y="26"/>
                    </a:cubicBezTo>
                    <a:close/>
                    <a:moveTo>
                      <a:pt x="3417" y="26"/>
                    </a:moveTo>
                    <a:lnTo>
                      <a:pt x="3392" y="26"/>
                    </a:lnTo>
                    <a:cubicBezTo>
                      <a:pt x="3385" y="26"/>
                      <a:pt x="3379" y="20"/>
                      <a:pt x="3379" y="13"/>
                    </a:cubicBezTo>
                    <a:cubicBezTo>
                      <a:pt x="3379" y="6"/>
                      <a:pt x="3385" y="0"/>
                      <a:pt x="3392" y="0"/>
                    </a:cubicBezTo>
                    <a:lnTo>
                      <a:pt x="3417" y="0"/>
                    </a:lnTo>
                    <a:cubicBezTo>
                      <a:pt x="3424" y="0"/>
                      <a:pt x="3430" y="6"/>
                      <a:pt x="3430" y="13"/>
                    </a:cubicBezTo>
                    <a:cubicBezTo>
                      <a:pt x="3430" y="20"/>
                      <a:pt x="3424" y="26"/>
                      <a:pt x="3417" y="26"/>
                    </a:cubicBezTo>
                    <a:close/>
                    <a:moveTo>
                      <a:pt x="3341" y="26"/>
                    </a:moveTo>
                    <a:lnTo>
                      <a:pt x="3315" y="26"/>
                    </a:lnTo>
                    <a:cubicBezTo>
                      <a:pt x="3308" y="26"/>
                      <a:pt x="3302" y="20"/>
                      <a:pt x="3302" y="13"/>
                    </a:cubicBezTo>
                    <a:cubicBezTo>
                      <a:pt x="3302" y="6"/>
                      <a:pt x="3308" y="0"/>
                      <a:pt x="3315" y="0"/>
                    </a:cubicBezTo>
                    <a:lnTo>
                      <a:pt x="3341" y="0"/>
                    </a:lnTo>
                    <a:cubicBezTo>
                      <a:pt x="3348" y="0"/>
                      <a:pt x="3353" y="6"/>
                      <a:pt x="3353" y="13"/>
                    </a:cubicBezTo>
                    <a:cubicBezTo>
                      <a:pt x="3353" y="20"/>
                      <a:pt x="3348" y="26"/>
                      <a:pt x="3341" y="26"/>
                    </a:cubicBezTo>
                    <a:close/>
                    <a:moveTo>
                      <a:pt x="3264" y="26"/>
                    </a:moveTo>
                    <a:lnTo>
                      <a:pt x="3238" y="26"/>
                    </a:lnTo>
                    <a:cubicBezTo>
                      <a:pt x="3231" y="26"/>
                      <a:pt x="3225" y="20"/>
                      <a:pt x="3225" y="13"/>
                    </a:cubicBezTo>
                    <a:cubicBezTo>
                      <a:pt x="3225" y="6"/>
                      <a:pt x="3231" y="0"/>
                      <a:pt x="3238" y="0"/>
                    </a:cubicBezTo>
                    <a:lnTo>
                      <a:pt x="3264" y="0"/>
                    </a:lnTo>
                    <a:cubicBezTo>
                      <a:pt x="3271" y="0"/>
                      <a:pt x="3277" y="6"/>
                      <a:pt x="3277" y="13"/>
                    </a:cubicBezTo>
                    <a:cubicBezTo>
                      <a:pt x="3277" y="20"/>
                      <a:pt x="3271" y="26"/>
                      <a:pt x="3264" y="26"/>
                    </a:cubicBezTo>
                    <a:close/>
                    <a:moveTo>
                      <a:pt x="3187" y="26"/>
                    </a:moveTo>
                    <a:lnTo>
                      <a:pt x="3161" y="26"/>
                    </a:lnTo>
                    <a:cubicBezTo>
                      <a:pt x="3154" y="26"/>
                      <a:pt x="3149" y="20"/>
                      <a:pt x="3149" y="13"/>
                    </a:cubicBezTo>
                    <a:cubicBezTo>
                      <a:pt x="3149" y="6"/>
                      <a:pt x="3154" y="0"/>
                      <a:pt x="3161" y="0"/>
                    </a:cubicBezTo>
                    <a:lnTo>
                      <a:pt x="3187" y="0"/>
                    </a:lnTo>
                    <a:cubicBezTo>
                      <a:pt x="3194" y="0"/>
                      <a:pt x="3200" y="6"/>
                      <a:pt x="3200" y="13"/>
                    </a:cubicBezTo>
                    <a:cubicBezTo>
                      <a:pt x="3200" y="20"/>
                      <a:pt x="3194" y="26"/>
                      <a:pt x="3187" y="26"/>
                    </a:cubicBezTo>
                    <a:close/>
                    <a:moveTo>
                      <a:pt x="3110" y="26"/>
                    </a:moveTo>
                    <a:lnTo>
                      <a:pt x="3085" y="26"/>
                    </a:lnTo>
                    <a:cubicBezTo>
                      <a:pt x="3077" y="26"/>
                      <a:pt x="3072" y="20"/>
                      <a:pt x="3072" y="13"/>
                    </a:cubicBezTo>
                    <a:cubicBezTo>
                      <a:pt x="3072" y="6"/>
                      <a:pt x="3077" y="0"/>
                      <a:pt x="3085" y="0"/>
                    </a:cubicBezTo>
                    <a:lnTo>
                      <a:pt x="3110" y="0"/>
                    </a:lnTo>
                    <a:cubicBezTo>
                      <a:pt x="3117" y="0"/>
                      <a:pt x="3123" y="6"/>
                      <a:pt x="3123" y="13"/>
                    </a:cubicBezTo>
                    <a:cubicBezTo>
                      <a:pt x="3123" y="20"/>
                      <a:pt x="3117" y="26"/>
                      <a:pt x="3110" y="26"/>
                    </a:cubicBezTo>
                    <a:close/>
                    <a:moveTo>
                      <a:pt x="3033" y="26"/>
                    </a:moveTo>
                    <a:lnTo>
                      <a:pt x="3008" y="26"/>
                    </a:lnTo>
                    <a:cubicBezTo>
                      <a:pt x="3001" y="26"/>
                      <a:pt x="2995" y="20"/>
                      <a:pt x="2995" y="13"/>
                    </a:cubicBezTo>
                    <a:cubicBezTo>
                      <a:pt x="2995" y="6"/>
                      <a:pt x="3001" y="0"/>
                      <a:pt x="3008" y="0"/>
                    </a:cubicBezTo>
                    <a:lnTo>
                      <a:pt x="3033" y="0"/>
                    </a:lnTo>
                    <a:cubicBezTo>
                      <a:pt x="3040" y="0"/>
                      <a:pt x="3046" y="6"/>
                      <a:pt x="3046" y="13"/>
                    </a:cubicBezTo>
                    <a:cubicBezTo>
                      <a:pt x="3046" y="20"/>
                      <a:pt x="3040" y="26"/>
                      <a:pt x="3033" y="26"/>
                    </a:cubicBezTo>
                    <a:close/>
                    <a:moveTo>
                      <a:pt x="2957" y="26"/>
                    </a:moveTo>
                    <a:lnTo>
                      <a:pt x="2931" y="26"/>
                    </a:lnTo>
                    <a:cubicBezTo>
                      <a:pt x="2924" y="26"/>
                      <a:pt x="2918" y="20"/>
                      <a:pt x="2918" y="13"/>
                    </a:cubicBezTo>
                    <a:cubicBezTo>
                      <a:pt x="2918" y="6"/>
                      <a:pt x="2924" y="0"/>
                      <a:pt x="2931" y="0"/>
                    </a:cubicBezTo>
                    <a:lnTo>
                      <a:pt x="2957" y="0"/>
                    </a:lnTo>
                    <a:cubicBezTo>
                      <a:pt x="2964" y="0"/>
                      <a:pt x="2969" y="6"/>
                      <a:pt x="2969" y="13"/>
                    </a:cubicBezTo>
                    <a:cubicBezTo>
                      <a:pt x="2969" y="20"/>
                      <a:pt x="2964" y="26"/>
                      <a:pt x="2957" y="26"/>
                    </a:cubicBezTo>
                    <a:close/>
                    <a:moveTo>
                      <a:pt x="2880" y="26"/>
                    </a:moveTo>
                    <a:lnTo>
                      <a:pt x="2854" y="26"/>
                    </a:lnTo>
                    <a:cubicBezTo>
                      <a:pt x="2847" y="26"/>
                      <a:pt x="2841" y="20"/>
                      <a:pt x="2841" y="13"/>
                    </a:cubicBezTo>
                    <a:cubicBezTo>
                      <a:pt x="2841" y="6"/>
                      <a:pt x="2847" y="0"/>
                      <a:pt x="2854" y="0"/>
                    </a:cubicBezTo>
                    <a:lnTo>
                      <a:pt x="2880" y="0"/>
                    </a:lnTo>
                    <a:cubicBezTo>
                      <a:pt x="2887" y="0"/>
                      <a:pt x="2893" y="6"/>
                      <a:pt x="2893" y="13"/>
                    </a:cubicBezTo>
                    <a:cubicBezTo>
                      <a:pt x="2893" y="20"/>
                      <a:pt x="2887" y="26"/>
                      <a:pt x="2880" y="26"/>
                    </a:cubicBezTo>
                    <a:close/>
                    <a:moveTo>
                      <a:pt x="2803" y="26"/>
                    </a:moveTo>
                    <a:lnTo>
                      <a:pt x="2777" y="26"/>
                    </a:lnTo>
                    <a:cubicBezTo>
                      <a:pt x="2770" y="26"/>
                      <a:pt x="2765" y="20"/>
                      <a:pt x="2765" y="13"/>
                    </a:cubicBezTo>
                    <a:cubicBezTo>
                      <a:pt x="2765" y="6"/>
                      <a:pt x="2770" y="0"/>
                      <a:pt x="2777" y="0"/>
                    </a:cubicBezTo>
                    <a:lnTo>
                      <a:pt x="2803" y="0"/>
                    </a:lnTo>
                    <a:cubicBezTo>
                      <a:pt x="2810" y="0"/>
                      <a:pt x="2816" y="6"/>
                      <a:pt x="2816" y="13"/>
                    </a:cubicBezTo>
                    <a:cubicBezTo>
                      <a:pt x="2816" y="20"/>
                      <a:pt x="2810" y="26"/>
                      <a:pt x="2803" y="26"/>
                    </a:cubicBezTo>
                    <a:close/>
                    <a:moveTo>
                      <a:pt x="2726" y="26"/>
                    </a:moveTo>
                    <a:lnTo>
                      <a:pt x="2701" y="26"/>
                    </a:lnTo>
                    <a:cubicBezTo>
                      <a:pt x="2693" y="26"/>
                      <a:pt x="2688" y="20"/>
                      <a:pt x="2688" y="13"/>
                    </a:cubicBezTo>
                    <a:cubicBezTo>
                      <a:pt x="2688" y="6"/>
                      <a:pt x="2693" y="0"/>
                      <a:pt x="2701" y="0"/>
                    </a:cubicBezTo>
                    <a:lnTo>
                      <a:pt x="2726" y="0"/>
                    </a:lnTo>
                    <a:cubicBezTo>
                      <a:pt x="2733" y="0"/>
                      <a:pt x="2739" y="6"/>
                      <a:pt x="2739" y="13"/>
                    </a:cubicBezTo>
                    <a:cubicBezTo>
                      <a:pt x="2739" y="20"/>
                      <a:pt x="2733" y="26"/>
                      <a:pt x="2726" y="26"/>
                    </a:cubicBezTo>
                    <a:close/>
                    <a:moveTo>
                      <a:pt x="2649" y="26"/>
                    </a:moveTo>
                    <a:lnTo>
                      <a:pt x="2624" y="26"/>
                    </a:lnTo>
                    <a:cubicBezTo>
                      <a:pt x="2617" y="26"/>
                      <a:pt x="2611" y="20"/>
                      <a:pt x="2611" y="13"/>
                    </a:cubicBezTo>
                    <a:cubicBezTo>
                      <a:pt x="2611" y="6"/>
                      <a:pt x="2617" y="0"/>
                      <a:pt x="2624" y="0"/>
                    </a:cubicBezTo>
                    <a:lnTo>
                      <a:pt x="2649" y="0"/>
                    </a:lnTo>
                    <a:cubicBezTo>
                      <a:pt x="2656" y="0"/>
                      <a:pt x="2662" y="6"/>
                      <a:pt x="2662" y="13"/>
                    </a:cubicBezTo>
                    <a:cubicBezTo>
                      <a:pt x="2662" y="20"/>
                      <a:pt x="2656" y="26"/>
                      <a:pt x="2649" y="26"/>
                    </a:cubicBezTo>
                    <a:close/>
                    <a:moveTo>
                      <a:pt x="2573" y="26"/>
                    </a:moveTo>
                    <a:lnTo>
                      <a:pt x="2547" y="26"/>
                    </a:lnTo>
                    <a:cubicBezTo>
                      <a:pt x="2540" y="26"/>
                      <a:pt x="2534" y="20"/>
                      <a:pt x="2534" y="13"/>
                    </a:cubicBezTo>
                    <a:cubicBezTo>
                      <a:pt x="2534" y="6"/>
                      <a:pt x="2540" y="0"/>
                      <a:pt x="2547" y="0"/>
                    </a:cubicBezTo>
                    <a:lnTo>
                      <a:pt x="2573" y="0"/>
                    </a:lnTo>
                    <a:cubicBezTo>
                      <a:pt x="2580" y="0"/>
                      <a:pt x="2585" y="6"/>
                      <a:pt x="2585" y="13"/>
                    </a:cubicBezTo>
                    <a:cubicBezTo>
                      <a:pt x="2585" y="20"/>
                      <a:pt x="2580" y="26"/>
                      <a:pt x="2573" y="26"/>
                    </a:cubicBezTo>
                    <a:close/>
                    <a:moveTo>
                      <a:pt x="2496" y="26"/>
                    </a:moveTo>
                    <a:lnTo>
                      <a:pt x="2470" y="26"/>
                    </a:lnTo>
                    <a:cubicBezTo>
                      <a:pt x="2463" y="26"/>
                      <a:pt x="2457" y="20"/>
                      <a:pt x="2457" y="13"/>
                    </a:cubicBezTo>
                    <a:cubicBezTo>
                      <a:pt x="2457" y="6"/>
                      <a:pt x="2463" y="0"/>
                      <a:pt x="2470" y="0"/>
                    </a:cubicBezTo>
                    <a:lnTo>
                      <a:pt x="2496" y="0"/>
                    </a:lnTo>
                    <a:cubicBezTo>
                      <a:pt x="2503" y="0"/>
                      <a:pt x="2509" y="6"/>
                      <a:pt x="2509" y="13"/>
                    </a:cubicBezTo>
                    <a:cubicBezTo>
                      <a:pt x="2509" y="20"/>
                      <a:pt x="2503" y="26"/>
                      <a:pt x="2496" y="26"/>
                    </a:cubicBezTo>
                    <a:close/>
                    <a:moveTo>
                      <a:pt x="2419" y="26"/>
                    </a:moveTo>
                    <a:lnTo>
                      <a:pt x="2393" y="26"/>
                    </a:lnTo>
                    <a:cubicBezTo>
                      <a:pt x="2386" y="26"/>
                      <a:pt x="2381" y="20"/>
                      <a:pt x="2381" y="13"/>
                    </a:cubicBezTo>
                    <a:cubicBezTo>
                      <a:pt x="2381" y="6"/>
                      <a:pt x="2386" y="0"/>
                      <a:pt x="2393" y="0"/>
                    </a:cubicBezTo>
                    <a:lnTo>
                      <a:pt x="2419" y="0"/>
                    </a:lnTo>
                    <a:cubicBezTo>
                      <a:pt x="2426" y="0"/>
                      <a:pt x="2432" y="6"/>
                      <a:pt x="2432" y="13"/>
                    </a:cubicBezTo>
                    <a:cubicBezTo>
                      <a:pt x="2432" y="20"/>
                      <a:pt x="2426" y="26"/>
                      <a:pt x="2419" y="26"/>
                    </a:cubicBezTo>
                    <a:close/>
                    <a:moveTo>
                      <a:pt x="2342" y="26"/>
                    </a:moveTo>
                    <a:lnTo>
                      <a:pt x="2317" y="26"/>
                    </a:lnTo>
                    <a:cubicBezTo>
                      <a:pt x="2309" y="26"/>
                      <a:pt x="2304" y="20"/>
                      <a:pt x="2304" y="13"/>
                    </a:cubicBezTo>
                    <a:cubicBezTo>
                      <a:pt x="2304" y="6"/>
                      <a:pt x="2309" y="0"/>
                      <a:pt x="2317" y="0"/>
                    </a:cubicBezTo>
                    <a:lnTo>
                      <a:pt x="2342" y="0"/>
                    </a:lnTo>
                    <a:cubicBezTo>
                      <a:pt x="2349" y="0"/>
                      <a:pt x="2355" y="6"/>
                      <a:pt x="2355" y="13"/>
                    </a:cubicBezTo>
                    <a:cubicBezTo>
                      <a:pt x="2355" y="20"/>
                      <a:pt x="2349" y="26"/>
                      <a:pt x="2342" y="26"/>
                    </a:cubicBezTo>
                    <a:close/>
                    <a:moveTo>
                      <a:pt x="2265" y="26"/>
                    </a:moveTo>
                    <a:lnTo>
                      <a:pt x="2240" y="26"/>
                    </a:lnTo>
                    <a:cubicBezTo>
                      <a:pt x="2233" y="26"/>
                      <a:pt x="2227" y="20"/>
                      <a:pt x="2227" y="13"/>
                    </a:cubicBezTo>
                    <a:cubicBezTo>
                      <a:pt x="2227" y="6"/>
                      <a:pt x="2233" y="0"/>
                      <a:pt x="2240" y="0"/>
                    </a:cubicBezTo>
                    <a:lnTo>
                      <a:pt x="2265" y="0"/>
                    </a:lnTo>
                    <a:cubicBezTo>
                      <a:pt x="2272" y="0"/>
                      <a:pt x="2278" y="6"/>
                      <a:pt x="2278" y="13"/>
                    </a:cubicBezTo>
                    <a:cubicBezTo>
                      <a:pt x="2278" y="20"/>
                      <a:pt x="2272" y="26"/>
                      <a:pt x="2265" y="26"/>
                    </a:cubicBezTo>
                    <a:close/>
                    <a:moveTo>
                      <a:pt x="2189" y="26"/>
                    </a:moveTo>
                    <a:lnTo>
                      <a:pt x="2163" y="26"/>
                    </a:lnTo>
                    <a:cubicBezTo>
                      <a:pt x="2156" y="26"/>
                      <a:pt x="2150" y="20"/>
                      <a:pt x="2150" y="13"/>
                    </a:cubicBezTo>
                    <a:cubicBezTo>
                      <a:pt x="2150" y="6"/>
                      <a:pt x="2156" y="0"/>
                      <a:pt x="2163" y="0"/>
                    </a:cubicBezTo>
                    <a:lnTo>
                      <a:pt x="2189" y="0"/>
                    </a:lnTo>
                    <a:cubicBezTo>
                      <a:pt x="2196" y="0"/>
                      <a:pt x="2201" y="6"/>
                      <a:pt x="2201" y="13"/>
                    </a:cubicBezTo>
                    <a:cubicBezTo>
                      <a:pt x="2201" y="20"/>
                      <a:pt x="2196" y="26"/>
                      <a:pt x="2189" y="26"/>
                    </a:cubicBezTo>
                    <a:close/>
                    <a:moveTo>
                      <a:pt x="2112" y="26"/>
                    </a:moveTo>
                    <a:lnTo>
                      <a:pt x="2086" y="26"/>
                    </a:lnTo>
                    <a:cubicBezTo>
                      <a:pt x="2079" y="26"/>
                      <a:pt x="2073" y="20"/>
                      <a:pt x="2073" y="13"/>
                    </a:cubicBezTo>
                    <a:cubicBezTo>
                      <a:pt x="2073" y="6"/>
                      <a:pt x="2079" y="0"/>
                      <a:pt x="2086" y="0"/>
                    </a:cubicBezTo>
                    <a:lnTo>
                      <a:pt x="2112" y="0"/>
                    </a:lnTo>
                    <a:cubicBezTo>
                      <a:pt x="2119" y="0"/>
                      <a:pt x="2125" y="6"/>
                      <a:pt x="2125" y="13"/>
                    </a:cubicBezTo>
                    <a:cubicBezTo>
                      <a:pt x="2125" y="20"/>
                      <a:pt x="2119" y="26"/>
                      <a:pt x="2112" y="26"/>
                    </a:cubicBezTo>
                    <a:close/>
                    <a:moveTo>
                      <a:pt x="2035" y="26"/>
                    </a:moveTo>
                    <a:lnTo>
                      <a:pt x="2009" y="26"/>
                    </a:lnTo>
                    <a:cubicBezTo>
                      <a:pt x="2002" y="26"/>
                      <a:pt x="1997" y="20"/>
                      <a:pt x="1997" y="13"/>
                    </a:cubicBezTo>
                    <a:cubicBezTo>
                      <a:pt x="1997" y="6"/>
                      <a:pt x="2002" y="0"/>
                      <a:pt x="2009" y="0"/>
                    </a:cubicBezTo>
                    <a:lnTo>
                      <a:pt x="2035" y="0"/>
                    </a:lnTo>
                    <a:cubicBezTo>
                      <a:pt x="2042" y="0"/>
                      <a:pt x="2048" y="6"/>
                      <a:pt x="2048" y="13"/>
                    </a:cubicBezTo>
                    <a:cubicBezTo>
                      <a:pt x="2048" y="20"/>
                      <a:pt x="2042" y="26"/>
                      <a:pt x="2035" y="26"/>
                    </a:cubicBezTo>
                    <a:close/>
                    <a:moveTo>
                      <a:pt x="1958" y="26"/>
                    </a:moveTo>
                    <a:lnTo>
                      <a:pt x="1933" y="26"/>
                    </a:lnTo>
                    <a:cubicBezTo>
                      <a:pt x="1925" y="26"/>
                      <a:pt x="1920" y="20"/>
                      <a:pt x="1920" y="13"/>
                    </a:cubicBezTo>
                    <a:cubicBezTo>
                      <a:pt x="1920" y="6"/>
                      <a:pt x="1925" y="0"/>
                      <a:pt x="1933" y="0"/>
                    </a:cubicBezTo>
                    <a:lnTo>
                      <a:pt x="1958" y="0"/>
                    </a:lnTo>
                    <a:cubicBezTo>
                      <a:pt x="1965" y="0"/>
                      <a:pt x="1971" y="6"/>
                      <a:pt x="1971" y="13"/>
                    </a:cubicBezTo>
                    <a:cubicBezTo>
                      <a:pt x="1971" y="20"/>
                      <a:pt x="1965" y="26"/>
                      <a:pt x="1958" y="26"/>
                    </a:cubicBezTo>
                    <a:close/>
                    <a:moveTo>
                      <a:pt x="1881" y="26"/>
                    </a:moveTo>
                    <a:lnTo>
                      <a:pt x="1856" y="26"/>
                    </a:lnTo>
                    <a:cubicBezTo>
                      <a:pt x="1849" y="26"/>
                      <a:pt x="1843" y="20"/>
                      <a:pt x="1843" y="13"/>
                    </a:cubicBezTo>
                    <a:cubicBezTo>
                      <a:pt x="1843" y="6"/>
                      <a:pt x="1849" y="0"/>
                      <a:pt x="1856" y="0"/>
                    </a:cubicBezTo>
                    <a:lnTo>
                      <a:pt x="1881" y="0"/>
                    </a:lnTo>
                    <a:cubicBezTo>
                      <a:pt x="1888" y="0"/>
                      <a:pt x="1894" y="6"/>
                      <a:pt x="1894" y="13"/>
                    </a:cubicBezTo>
                    <a:cubicBezTo>
                      <a:pt x="1894" y="20"/>
                      <a:pt x="1888" y="26"/>
                      <a:pt x="1881" y="26"/>
                    </a:cubicBezTo>
                    <a:close/>
                    <a:moveTo>
                      <a:pt x="1805" y="26"/>
                    </a:moveTo>
                    <a:lnTo>
                      <a:pt x="1779" y="26"/>
                    </a:lnTo>
                    <a:cubicBezTo>
                      <a:pt x="1772" y="26"/>
                      <a:pt x="1766" y="20"/>
                      <a:pt x="1766" y="13"/>
                    </a:cubicBezTo>
                    <a:cubicBezTo>
                      <a:pt x="1766" y="6"/>
                      <a:pt x="1772" y="0"/>
                      <a:pt x="1779" y="0"/>
                    </a:cubicBezTo>
                    <a:lnTo>
                      <a:pt x="1805" y="0"/>
                    </a:lnTo>
                    <a:cubicBezTo>
                      <a:pt x="1812" y="0"/>
                      <a:pt x="1817" y="6"/>
                      <a:pt x="1817" y="13"/>
                    </a:cubicBezTo>
                    <a:cubicBezTo>
                      <a:pt x="1817" y="20"/>
                      <a:pt x="1812" y="26"/>
                      <a:pt x="1805" y="26"/>
                    </a:cubicBezTo>
                    <a:close/>
                    <a:moveTo>
                      <a:pt x="1728" y="26"/>
                    </a:moveTo>
                    <a:lnTo>
                      <a:pt x="1702" y="26"/>
                    </a:lnTo>
                    <a:cubicBezTo>
                      <a:pt x="1695" y="26"/>
                      <a:pt x="1689" y="20"/>
                      <a:pt x="1689" y="13"/>
                    </a:cubicBezTo>
                    <a:cubicBezTo>
                      <a:pt x="1689" y="6"/>
                      <a:pt x="1695" y="0"/>
                      <a:pt x="1702" y="0"/>
                    </a:cubicBezTo>
                    <a:lnTo>
                      <a:pt x="1728" y="0"/>
                    </a:lnTo>
                    <a:cubicBezTo>
                      <a:pt x="1735" y="0"/>
                      <a:pt x="1741" y="6"/>
                      <a:pt x="1741" y="13"/>
                    </a:cubicBezTo>
                    <a:cubicBezTo>
                      <a:pt x="1741" y="20"/>
                      <a:pt x="1735" y="26"/>
                      <a:pt x="1728" y="26"/>
                    </a:cubicBezTo>
                    <a:close/>
                    <a:moveTo>
                      <a:pt x="1651" y="26"/>
                    </a:moveTo>
                    <a:lnTo>
                      <a:pt x="1625" y="26"/>
                    </a:lnTo>
                    <a:cubicBezTo>
                      <a:pt x="1618" y="26"/>
                      <a:pt x="1613" y="20"/>
                      <a:pt x="1613" y="13"/>
                    </a:cubicBezTo>
                    <a:cubicBezTo>
                      <a:pt x="1613" y="6"/>
                      <a:pt x="1618" y="0"/>
                      <a:pt x="1625" y="0"/>
                    </a:cubicBezTo>
                    <a:lnTo>
                      <a:pt x="1651" y="0"/>
                    </a:lnTo>
                    <a:cubicBezTo>
                      <a:pt x="1658" y="0"/>
                      <a:pt x="1664" y="6"/>
                      <a:pt x="1664" y="13"/>
                    </a:cubicBezTo>
                    <a:cubicBezTo>
                      <a:pt x="1664" y="20"/>
                      <a:pt x="1658" y="26"/>
                      <a:pt x="1651" y="26"/>
                    </a:cubicBezTo>
                    <a:close/>
                    <a:moveTo>
                      <a:pt x="1574" y="26"/>
                    </a:moveTo>
                    <a:lnTo>
                      <a:pt x="1549" y="26"/>
                    </a:lnTo>
                    <a:cubicBezTo>
                      <a:pt x="1541" y="26"/>
                      <a:pt x="1536" y="20"/>
                      <a:pt x="1536" y="13"/>
                    </a:cubicBezTo>
                    <a:cubicBezTo>
                      <a:pt x="1536" y="6"/>
                      <a:pt x="1541" y="0"/>
                      <a:pt x="1549" y="0"/>
                    </a:cubicBezTo>
                    <a:lnTo>
                      <a:pt x="1574" y="0"/>
                    </a:lnTo>
                    <a:cubicBezTo>
                      <a:pt x="1581" y="0"/>
                      <a:pt x="1587" y="6"/>
                      <a:pt x="1587" y="13"/>
                    </a:cubicBezTo>
                    <a:cubicBezTo>
                      <a:pt x="1587" y="20"/>
                      <a:pt x="1581" y="26"/>
                      <a:pt x="1574" y="26"/>
                    </a:cubicBezTo>
                    <a:close/>
                    <a:moveTo>
                      <a:pt x="1497" y="26"/>
                    </a:moveTo>
                    <a:lnTo>
                      <a:pt x="1472" y="26"/>
                    </a:lnTo>
                    <a:cubicBezTo>
                      <a:pt x="1465" y="26"/>
                      <a:pt x="1459" y="20"/>
                      <a:pt x="1459" y="13"/>
                    </a:cubicBezTo>
                    <a:cubicBezTo>
                      <a:pt x="1459" y="6"/>
                      <a:pt x="1465" y="0"/>
                      <a:pt x="1472" y="0"/>
                    </a:cubicBezTo>
                    <a:lnTo>
                      <a:pt x="1497" y="0"/>
                    </a:lnTo>
                    <a:cubicBezTo>
                      <a:pt x="1504" y="0"/>
                      <a:pt x="1510" y="6"/>
                      <a:pt x="1510" y="13"/>
                    </a:cubicBezTo>
                    <a:cubicBezTo>
                      <a:pt x="1510" y="20"/>
                      <a:pt x="1504" y="26"/>
                      <a:pt x="1497" y="26"/>
                    </a:cubicBezTo>
                    <a:close/>
                    <a:moveTo>
                      <a:pt x="1421" y="26"/>
                    </a:moveTo>
                    <a:lnTo>
                      <a:pt x="1395" y="26"/>
                    </a:lnTo>
                    <a:cubicBezTo>
                      <a:pt x="1388" y="26"/>
                      <a:pt x="1382" y="20"/>
                      <a:pt x="1382" y="13"/>
                    </a:cubicBezTo>
                    <a:cubicBezTo>
                      <a:pt x="1382" y="6"/>
                      <a:pt x="1388" y="0"/>
                      <a:pt x="1395" y="0"/>
                    </a:cubicBezTo>
                    <a:lnTo>
                      <a:pt x="1421" y="0"/>
                    </a:lnTo>
                    <a:cubicBezTo>
                      <a:pt x="1428" y="0"/>
                      <a:pt x="1433" y="6"/>
                      <a:pt x="1433" y="13"/>
                    </a:cubicBezTo>
                    <a:cubicBezTo>
                      <a:pt x="1433" y="20"/>
                      <a:pt x="1428" y="26"/>
                      <a:pt x="1421" y="26"/>
                    </a:cubicBezTo>
                    <a:close/>
                    <a:moveTo>
                      <a:pt x="1344" y="26"/>
                    </a:moveTo>
                    <a:lnTo>
                      <a:pt x="1318" y="26"/>
                    </a:lnTo>
                    <a:cubicBezTo>
                      <a:pt x="1311" y="26"/>
                      <a:pt x="1305" y="20"/>
                      <a:pt x="1305" y="13"/>
                    </a:cubicBezTo>
                    <a:cubicBezTo>
                      <a:pt x="1305" y="6"/>
                      <a:pt x="1311" y="0"/>
                      <a:pt x="1318" y="0"/>
                    </a:cubicBezTo>
                    <a:lnTo>
                      <a:pt x="1344" y="0"/>
                    </a:lnTo>
                    <a:cubicBezTo>
                      <a:pt x="1351" y="0"/>
                      <a:pt x="1357" y="6"/>
                      <a:pt x="1357" y="13"/>
                    </a:cubicBezTo>
                    <a:cubicBezTo>
                      <a:pt x="1357" y="20"/>
                      <a:pt x="1351" y="26"/>
                      <a:pt x="1344" y="26"/>
                    </a:cubicBezTo>
                    <a:close/>
                    <a:moveTo>
                      <a:pt x="1267" y="26"/>
                    </a:moveTo>
                    <a:lnTo>
                      <a:pt x="1241" y="26"/>
                    </a:lnTo>
                    <a:cubicBezTo>
                      <a:pt x="1234" y="26"/>
                      <a:pt x="1229" y="20"/>
                      <a:pt x="1229" y="13"/>
                    </a:cubicBezTo>
                    <a:cubicBezTo>
                      <a:pt x="1229" y="6"/>
                      <a:pt x="1234" y="0"/>
                      <a:pt x="1241" y="0"/>
                    </a:cubicBezTo>
                    <a:lnTo>
                      <a:pt x="1267" y="0"/>
                    </a:lnTo>
                    <a:cubicBezTo>
                      <a:pt x="1274" y="0"/>
                      <a:pt x="1280" y="6"/>
                      <a:pt x="1280" y="13"/>
                    </a:cubicBezTo>
                    <a:cubicBezTo>
                      <a:pt x="1280" y="20"/>
                      <a:pt x="1274" y="26"/>
                      <a:pt x="1267" y="26"/>
                    </a:cubicBezTo>
                    <a:close/>
                    <a:moveTo>
                      <a:pt x="1190" y="26"/>
                    </a:moveTo>
                    <a:lnTo>
                      <a:pt x="1165" y="26"/>
                    </a:lnTo>
                    <a:cubicBezTo>
                      <a:pt x="1157" y="26"/>
                      <a:pt x="1152" y="20"/>
                      <a:pt x="1152" y="13"/>
                    </a:cubicBezTo>
                    <a:cubicBezTo>
                      <a:pt x="1152" y="6"/>
                      <a:pt x="1157" y="0"/>
                      <a:pt x="1165" y="0"/>
                    </a:cubicBezTo>
                    <a:lnTo>
                      <a:pt x="1190" y="0"/>
                    </a:lnTo>
                    <a:cubicBezTo>
                      <a:pt x="1197" y="0"/>
                      <a:pt x="1203" y="6"/>
                      <a:pt x="1203" y="13"/>
                    </a:cubicBezTo>
                    <a:cubicBezTo>
                      <a:pt x="1203" y="20"/>
                      <a:pt x="1197" y="26"/>
                      <a:pt x="1190" y="26"/>
                    </a:cubicBezTo>
                    <a:close/>
                    <a:moveTo>
                      <a:pt x="1113" y="26"/>
                    </a:moveTo>
                    <a:lnTo>
                      <a:pt x="1088" y="26"/>
                    </a:lnTo>
                    <a:cubicBezTo>
                      <a:pt x="1081" y="26"/>
                      <a:pt x="1075" y="20"/>
                      <a:pt x="1075" y="13"/>
                    </a:cubicBezTo>
                    <a:cubicBezTo>
                      <a:pt x="1075" y="6"/>
                      <a:pt x="1081" y="0"/>
                      <a:pt x="1088" y="0"/>
                    </a:cubicBezTo>
                    <a:lnTo>
                      <a:pt x="1113" y="0"/>
                    </a:lnTo>
                    <a:cubicBezTo>
                      <a:pt x="1120" y="0"/>
                      <a:pt x="1126" y="6"/>
                      <a:pt x="1126" y="13"/>
                    </a:cubicBezTo>
                    <a:cubicBezTo>
                      <a:pt x="1126" y="20"/>
                      <a:pt x="1120" y="26"/>
                      <a:pt x="1113" y="26"/>
                    </a:cubicBezTo>
                    <a:close/>
                    <a:moveTo>
                      <a:pt x="1037" y="26"/>
                    </a:moveTo>
                    <a:lnTo>
                      <a:pt x="1011" y="26"/>
                    </a:lnTo>
                    <a:cubicBezTo>
                      <a:pt x="1004" y="26"/>
                      <a:pt x="998" y="20"/>
                      <a:pt x="998" y="13"/>
                    </a:cubicBezTo>
                    <a:cubicBezTo>
                      <a:pt x="998" y="6"/>
                      <a:pt x="1004" y="0"/>
                      <a:pt x="1011" y="0"/>
                    </a:cubicBezTo>
                    <a:lnTo>
                      <a:pt x="1037" y="0"/>
                    </a:lnTo>
                    <a:cubicBezTo>
                      <a:pt x="1044" y="0"/>
                      <a:pt x="1049" y="6"/>
                      <a:pt x="1049" y="13"/>
                    </a:cubicBezTo>
                    <a:cubicBezTo>
                      <a:pt x="1049" y="20"/>
                      <a:pt x="1044" y="26"/>
                      <a:pt x="1037" y="26"/>
                    </a:cubicBezTo>
                    <a:close/>
                    <a:moveTo>
                      <a:pt x="960" y="26"/>
                    </a:moveTo>
                    <a:lnTo>
                      <a:pt x="934" y="26"/>
                    </a:lnTo>
                    <a:cubicBezTo>
                      <a:pt x="927" y="26"/>
                      <a:pt x="921" y="20"/>
                      <a:pt x="921" y="13"/>
                    </a:cubicBezTo>
                    <a:cubicBezTo>
                      <a:pt x="921" y="6"/>
                      <a:pt x="927" y="0"/>
                      <a:pt x="934" y="0"/>
                    </a:cubicBezTo>
                    <a:lnTo>
                      <a:pt x="960" y="0"/>
                    </a:lnTo>
                    <a:cubicBezTo>
                      <a:pt x="967" y="0"/>
                      <a:pt x="973" y="6"/>
                      <a:pt x="973" y="13"/>
                    </a:cubicBezTo>
                    <a:cubicBezTo>
                      <a:pt x="973" y="20"/>
                      <a:pt x="967" y="26"/>
                      <a:pt x="960" y="26"/>
                    </a:cubicBezTo>
                    <a:close/>
                    <a:moveTo>
                      <a:pt x="883" y="26"/>
                    </a:moveTo>
                    <a:lnTo>
                      <a:pt x="857" y="26"/>
                    </a:lnTo>
                    <a:cubicBezTo>
                      <a:pt x="850" y="26"/>
                      <a:pt x="845" y="20"/>
                      <a:pt x="845" y="13"/>
                    </a:cubicBezTo>
                    <a:cubicBezTo>
                      <a:pt x="845" y="6"/>
                      <a:pt x="850" y="0"/>
                      <a:pt x="857" y="0"/>
                    </a:cubicBezTo>
                    <a:lnTo>
                      <a:pt x="883" y="0"/>
                    </a:lnTo>
                    <a:cubicBezTo>
                      <a:pt x="890" y="0"/>
                      <a:pt x="896" y="6"/>
                      <a:pt x="896" y="13"/>
                    </a:cubicBezTo>
                    <a:cubicBezTo>
                      <a:pt x="896" y="20"/>
                      <a:pt x="890" y="26"/>
                      <a:pt x="883" y="26"/>
                    </a:cubicBezTo>
                    <a:close/>
                    <a:moveTo>
                      <a:pt x="806" y="26"/>
                    </a:moveTo>
                    <a:lnTo>
                      <a:pt x="781" y="26"/>
                    </a:lnTo>
                    <a:cubicBezTo>
                      <a:pt x="773" y="26"/>
                      <a:pt x="768" y="20"/>
                      <a:pt x="768" y="13"/>
                    </a:cubicBezTo>
                    <a:cubicBezTo>
                      <a:pt x="768" y="6"/>
                      <a:pt x="773" y="0"/>
                      <a:pt x="781" y="0"/>
                    </a:cubicBezTo>
                    <a:lnTo>
                      <a:pt x="806" y="0"/>
                    </a:lnTo>
                    <a:cubicBezTo>
                      <a:pt x="813" y="0"/>
                      <a:pt x="819" y="6"/>
                      <a:pt x="819" y="13"/>
                    </a:cubicBezTo>
                    <a:cubicBezTo>
                      <a:pt x="819" y="20"/>
                      <a:pt x="813" y="26"/>
                      <a:pt x="806" y="26"/>
                    </a:cubicBezTo>
                    <a:close/>
                    <a:moveTo>
                      <a:pt x="729" y="26"/>
                    </a:moveTo>
                    <a:lnTo>
                      <a:pt x="704" y="26"/>
                    </a:lnTo>
                    <a:cubicBezTo>
                      <a:pt x="697" y="26"/>
                      <a:pt x="691" y="20"/>
                      <a:pt x="691" y="13"/>
                    </a:cubicBezTo>
                    <a:cubicBezTo>
                      <a:pt x="691" y="6"/>
                      <a:pt x="697" y="0"/>
                      <a:pt x="704" y="0"/>
                    </a:cubicBezTo>
                    <a:lnTo>
                      <a:pt x="729" y="0"/>
                    </a:lnTo>
                    <a:cubicBezTo>
                      <a:pt x="736" y="0"/>
                      <a:pt x="742" y="6"/>
                      <a:pt x="742" y="13"/>
                    </a:cubicBezTo>
                    <a:cubicBezTo>
                      <a:pt x="742" y="20"/>
                      <a:pt x="736" y="26"/>
                      <a:pt x="729" y="26"/>
                    </a:cubicBezTo>
                    <a:close/>
                    <a:moveTo>
                      <a:pt x="653" y="26"/>
                    </a:moveTo>
                    <a:lnTo>
                      <a:pt x="627" y="26"/>
                    </a:lnTo>
                    <a:cubicBezTo>
                      <a:pt x="620" y="26"/>
                      <a:pt x="614" y="20"/>
                      <a:pt x="614" y="13"/>
                    </a:cubicBezTo>
                    <a:cubicBezTo>
                      <a:pt x="614" y="6"/>
                      <a:pt x="620" y="0"/>
                      <a:pt x="627" y="0"/>
                    </a:cubicBezTo>
                    <a:lnTo>
                      <a:pt x="653" y="0"/>
                    </a:lnTo>
                    <a:cubicBezTo>
                      <a:pt x="660" y="0"/>
                      <a:pt x="665" y="6"/>
                      <a:pt x="665" y="13"/>
                    </a:cubicBezTo>
                    <a:cubicBezTo>
                      <a:pt x="665" y="20"/>
                      <a:pt x="660" y="26"/>
                      <a:pt x="653" y="26"/>
                    </a:cubicBezTo>
                    <a:close/>
                    <a:moveTo>
                      <a:pt x="576" y="26"/>
                    </a:moveTo>
                    <a:lnTo>
                      <a:pt x="550" y="26"/>
                    </a:lnTo>
                    <a:cubicBezTo>
                      <a:pt x="543" y="26"/>
                      <a:pt x="537" y="20"/>
                      <a:pt x="537" y="13"/>
                    </a:cubicBezTo>
                    <a:cubicBezTo>
                      <a:pt x="537" y="6"/>
                      <a:pt x="543" y="0"/>
                      <a:pt x="550" y="0"/>
                    </a:cubicBezTo>
                    <a:lnTo>
                      <a:pt x="576" y="0"/>
                    </a:lnTo>
                    <a:cubicBezTo>
                      <a:pt x="583" y="0"/>
                      <a:pt x="589" y="6"/>
                      <a:pt x="589" y="13"/>
                    </a:cubicBezTo>
                    <a:cubicBezTo>
                      <a:pt x="589" y="20"/>
                      <a:pt x="583" y="26"/>
                      <a:pt x="576" y="26"/>
                    </a:cubicBezTo>
                    <a:close/>
                    <a:moveTo>
                      <a:pt x="499" y="26"/>
                    </a:moveTo>
                    <a:lnTo>
                      <a:pt x="473" y="26"/>
                    </a:lnTo>
                    <a:cubicBezTo>
                      <a:pt x="466" y="26"/>
                      <a:pt x="461" y="20"/>
                      <a:pt x="461" y="13"/>
                    </a:cubicBezTo>
                    <a:cubicBezTo>
                      <a:pt x="461" y="6"/>
                      <a:pt x="466" y="0"/>
                      <a:pt x="473" y="0"/>
                    </a:cubicBezTo>
                    <a:lnTo>
                      <a:pt x="499" y="0"/>
                    </a:lnTo>
                    <a:cubicBezTo>
                      <a:pt x="506" y="0"/>
                      <a:pt x="512" y="6"/>
                      <a:pt x="512" y="13"/>
                    </a:cubicBezTo>
                    <a:cubicBezTo>
                      <a:pt x="512" y="20"/>
                      <a:pt x="506" y="26"/>
                      <a:pt x="499" y="26"/>
                    </a:cubicBezTo>
                    <a:close/>
                    <a:moveTo>
                      <a:pt x="422" y="26"/>
                    </a:moveTo>
                    <a:lnTo>
                      <a:pt x="397" y="26"/>
                    </a:lnTo>
                    <a:cubicBezTo>
                      <a:pt x="389" y="26"/>
                      <a:pt x="384" y="20"/>
                      <a:pt x="384" y="13"/>
                    </a:cubicBezTo>
                    <a:cubicBezTo>
                      <a:pt x="384" y="6"/>
                      <a:pt x="389" y="0"/>
                      <a:pt x="397" y="0"/>
                    </a:cubicBezTo>
                    <a:lnTo>
                      <a:pt x="422" y="0"/>
                    </a:lnTo>
                    <a:cubicBezTo>
                      <a:pt x="429" y="0"/>
                      <a:pt x="435" y="6"/>
                      <a:pt x="435" y="13"/>
                    </a:cubicBezTo>
                    <a:cubicBezTo>
                      <a:pt x="435" y="20"/>
                      <a:pt x="429" y="26"/>
                      <a:pt x="422" y="26"/>
                    </a:cubicBezTo>
                    <a:close/>
                    <a:moveTo>
                      <a:pt x="345" y="26"/>
                    </a:moveTo>
                    <a:lnTo>
                      <a:pt x="320" y="26"/>
                    </a:lnTo>
                    <a:cubicBezTo>
                      <a:pt x="313" y="26"/>
                      <a:pt x="307" y="20"/>
                      <a:pt x="307" y="13"/>
                    </a:cubicBezTo>
                    <a:cubicBezTo>
                      <a:pt x="307" y="6"/>
                      <a:pt x="313" y="0"/>
                      <a:pt x="320" y="0"/>
                    </a:cubicBezTo>
                    <a:lnTo>
                      <a:pt x="345" y="0"/>
                    </a:lnTo>
                    <a:cubicBezTo>
                      <a:pt x="352" y="0"/>
                      <a:pt x="358" y="6"/>
                      <a:pt x="358" y="13"/>
                    </a:cubicBezTo>
                    <a:cubicBezTo>
                      <a:pt x="358" y="20"/>
                      <a:pt x="352" y="26"/>
                      <a:pt x="345" y="26"/>
                    </a:cubicBezTo>
                    <a:close/>
                    <a:moveTo>
                      <a:pt x="269" y="26"/>
                    </a:moveTo>
                    <a:lnTo>
                      <a:pt x="243" y="26"/>
                    </a:lnTo>
                    <a:cubicBezTo>
                      <a:pt x="236" y="26"/>
                      <a:pt x="230" y="20"/>
                      <a:pt x="230" y="13"/>
                    </a:cubicBezTo>
                    <a:cubicBezTo>
                      <a:pt x="230" y="6"/>
                      <a:pt x="236" y="0"/>
                      <a:pt x="243" y="0"/>
                    </a:cubicBezTo>
                    <a:lnTo>
                      <a:pt x="269" y="0"/>
                    </a:lnTo>
                    <a:cubicBezTo>
                      <a:pt x="276" y="0"/>
                      <a:pt x="281" y="6"/>
                      <a:pt x="281" y="13"/>
                    </a:cubicBezTo>
                    <a:cubicBezTo>
                      <a:pt x="281" y="20"/>
                      <a:pt x="276" y="26"/>
                      <a:pt x="269" y="26"/>
                    </a:cubicBezTo>
                    <a:close/>
                    <a:moveTo>
                      <a:pt x="192" y="26"/>
                    </a:moveTo>
                    <a:lnTo>
                      <a:pt x="166" y="26"/>
                    </a:lnTo>
                    <a:cubicBezTo>
                      <a:pt x="159" y="26"/>
                      <a:pt x="153" y="20"/>
                      <a:pt x="153" y="13"/>
                    </a:cubicBezTo>
                    <a:cubicBezTo>
                      <a:pt x="153" y="6"/>
                      <a:pt x="159" y="0"/>
                      <a:pt x="166" y="0"/>
                    </a:cubicBezTo>
                    <a:lnTo>
                      <a:pt x="192" y="0"/>
                    </a:lnTo>
                    <a:cubicBezTo>
                      <a:pt x="199" y="0"/>
                      <a:pt x="205" y="6"/>
                      <a:pt x="205" y="13"/>
                    </a:cubicBezTo>
                    <a:cubicBezTo>
                      <a:pt x="205" y="20"/>
                      <a:pt x="199" y="26"/>
                      <a:pt x="192" y="26"/>
                    </a:cubicBezTo>
                    <a:close/>
                    <a:moveTo>
                      <a:pt x="115" y="26"/>
                    </a:moveTo>
                    <a:lnTo>
                      <a:pt x="89" y="26"/>
                    </a:lnTo>
                    <a:cubicBezTo>
                      <a:pt x="82" y="26"/>
                      <a:pt x="77" y="20"/>
                      <a:pt x="77" y="13"/>
                    </a:cubicBezTo>
                    <a:cubicBezTo>
                      <a:pt x="77" y="6"/>
                      <a:pt x="82" y="0"/>
                      <a:pt x="89" y="0"/>
                    </a:cubicBezTo>
                    <a:lnTo>
                      <a:pt x="115" y="0"/>
                    </a:lnTo>
                    <a:cubicBezTo>
                      <a:pt x="122" y="0"/>
                      <a:pt x="128" y="6"/>
                      <a:pt x="128" y="13"/>
                    </a:cubicBezTo>
                    <a:cubicBezTo>
                      <a:pt x="128" y="20"/>
                      <a:pt x="122" y="26"/>
                      <a:pt x="115" y="26"/>
                    </a:cubicBezTo>
                    <a:close/>
                    <a:moveTo>
                      <a:pt x="38" y="26"/>
                    </a:moveTo>
                    <a:lnTo>
                      <a:pt x="13" y="26"/>
                    </a:lnTo>
                    <a:cubicBezTo>
                      <a:pt x="5" y="26"/>
                      <a:pt x="0" y="20"/>
                      <a:pt x="0" y="13"/>
                    </a:cubicBezTo>
                    <a:cubicBezTo>
                      <a:pt x="0" y="6"/>
                      <a:pt x="5" y="0"/>
                      <a:pt x="13" y="0"/>
                    </a:cubicBezTo>
                    <a:lnTo>
                      <a:pt x="38" y="0"/>
                    </a:lnTo>
                    <a:cubicBezTo>
                      <a:pt x="45" y="0"/>
                      <a:pt x="51" y="6"/>
                      <a:pt x="51" y="13"/>
                    </a:cubicBezTo>
                    <a:cubicBezTo>
                      <a:pt x="51" y="20"/>
                      <a:pt x="45" y="26"/>
                      <a:pt x="38" y="26"/>
                    </a:cubicBezTo>
                    <a:close/>
                  </a:path>
                </a:pathLst>
              </a:custGeom>
              <a:solidFill>
                <a:srgbClr val="000000"/>
              </a:solidFill>
              <a:ln w="12700" cap="flat">
                <a:solidFill>
                  <a:srgbClr val="000000"/>
                </a:solidFill>
                <a:prstDash val="solid"/>
                <a:bevel/>
                <a:headEnd/>
                <a:tailEnd/>
              </a:ln>
            </p:spPr>
            <p:txBody>
              <a:bodyPr/>
              <a:lstStyle/>
              <a:p>
                <a:endParaRPr lang="zh-CN" altLang="en-US"/>
              </a:p>
            </p:txBody>
          </p:sp>
        </p:grpSp>
        <p:sp>
          <p:nvSpPr>
            <p:cNvPr id="3" name="矩形 2"/>
            <p:cNvSpPr/>
            <p:nvPr/>
          </p:nvSpPr>
          <p:spPr>
            <a:xfrm>
              <a:off x="2205351" y="1794942"/>
              <a:ext cx="4767652" cy="461665"/>
            </a:xfrm>
            <a:prstGeom prst="rect">
              <a:avLst/>
            </a:prstGeom>
          </p:spPr>
          <p:txBody>
            <a:bodyPr wrap="none">
              <a:spAutoFit/>
            </a:bodyPr>
            <a:lstStyle/>
            <a:p>
              <a:r>
                <a:rPr lang="en-US" sz="2400" b="1" dirty="0" err="1"/>
                <a:t>基于X</a:t>
              </a:r>
              <a:r>
                <a:rPr lang="en-US" sz="2400" b="1" dirty="0"/>
                <a:t>. 509的层次型认证机构分布</a:t>
              </a:r>
            </a:p>
          </p:txBody>
        </p:sp>
      </p:grpSp>
      <p:sp>
        <p:nvSpPr>
          <p:cNvPr id="25602" name="标题 1"/>
          <p:cNvSpPr>
            <a:spLocks noGrp="1"/>
          </p:cNvSpPr>
          <p:nvPr>
            <p:ph type="title"/>
          </p:nvPr>
        </p:nvSpPr>
        <p:spPr/>
        <p:txBody>
          <a:bodyPr/>
          <a:lstStyle/>
          <a:p>
            <a:r>
              <a:rPr kumimoji="0" lang="en-US" altLang="zh-CN" dirty="0"/>
              <a:t>X.509</a:t>
            </a:r>
            <a:r>
              <a:rPr kumimoji="0" lang="zh-CN" altLang="en-US" dirty="0"/>
              <a:t>的</a:t>
            </a:r>
            <a:r>
              <a:rPr kumimoji="0" lang="en-US" altLang="zh-CN" dirty="0"/>
              <a:t>CA</a:t>
            </a:r>
            <a:r>
              <a:rPr kumimoji="0" lang="zh-CN" altLang="en-US" dirty="0"/>
              <a:t>目录的层次结构</a:t>
            </a:r>
          </a:p>
        </p:txBody>
      </p:sp>
      <p:sp>
        <p:nvSpPr>
          <p:cNvPr id="2" name="内容占位符 1"/>
          <p:cNvSpPr>
            <a:spLocks noGrp="1"/>
          </p:cNvSpPr>
          <p:nvPr>
            <p:ph idx="1"/>
          </p:nvPr>
        </p:nvSpPr>
        <p:spPr>
          <a:xfrm>
            <a:off x="179512" y="5157192"/>
            <a:ext cx="8784976" cy="1404665"/>
          </a:xfrm>
        </p:spPr>
        <p:txBody>
          <a:bodyPr/>
          <a:lstStyle/>
          <a:p>
            <a:pPr eaLnBrk="1">
              <a:spcBef>
                <a:spcPct val="0"/>
              </a:spcBef>
            </a:pPr>
            <a:r>
              <a:rPr kumimoji="0" lang="zh-CN" altLang="en-US" dirty="0">
                <a:latin typeface="Arial" panose="020B0604020202020204" pitchFamily="34" charset="0"/>
              </a:rPr>
              <a:t>用户</a:t>
            </a:r>
            <a:r>
              <a:rPr kumimoji="0" lang="en-US" altLang="zh-CN" dirty="0">
                <a:latin typeface="Arial" panose="020B0604020202020204" pitchFamily="34" charset="0"/>
              </a:rPr>
              <a:t>a</a:t>
            </a:r>
            <a:r>
              <a:rPr kumimoji="0" lang="zh-CN" altLang="en-US" dirty="0">
                <a:latin typeface="Arial" panose="020B0604020202020204" pitchFamily="34" charset="0"/>
              </a:rPr>
              <a:t>的</a:t>
            </a:r>
            <a:r>
              <a:rPr kumimoji="0" lang="zh-CN" altLang="en-US" dirty="0">
                <a:solidFill>
                  <a:srgbClr val="0000FF"/>
                </a:solidFill>
                <a:latin typeface="Arial" panose="020B0604020202020204" pitchFamily="34" charset="0"/>
              </a:rPr>
              <a:t>证书链</a:t>
            </a:r>
            <a:r>
              <a:rPr kumimoji="0" lang="zh-CN" altLang="en-US" dirty="0">
                <a:latin typeface="Arial" panose="020B0604020202020204" pitchFamily="34" charset="0"/>
              </a:rPr>
              <a:t>可以使用下面的形式表达：</a:t>
            </a:r>
            <a:endParaRPr kumimoji="0" lang="zh-CN" altLang="zh-CN" dirty="0">
              <a:latin typeface="Arial" panose="020B0604020202020204" pitchFamily="34" charset="0"/>
            </a:endParaRPr>
          </a:p>
          <a:p>
            <a:pPr marL="457200" lvl="1" indent="0" algn="ctr" eaLnBrk="1">
              <a:spcBef>
                <a:spcPts val="600"/>
              </a:spcBef>
              <a:spcAft>
                <a:spcPts val="600"/>
              </a:spcAft>
              <a:buNone/>
            </a:pPr>
            <a:r>
              <a:rPr kumimoji="0" lang="en-US" altLang="zh-CN" dirty="0">
                <a:latin typeface="Arial" panose="020B0604020202020204" pitchFamily="34" charset="0"/>
              </a:rPr>
              <a:t>KR</a:t>
            </a:r>
            <a:r>
              <a:rPr kumimoji="0" lang="en-US" altLang="zh-CN" baseline="-25000" dirty="0">
                <a:latin typeface="Arial" panose="020B0604020202020204" pitchFamily="34" charset="0"/>
              </a:rPr>
              <a:t>A</a:t>
            </a:r>
            <a:r>
              <a:rPr kumimoji="0" lang="zh-CN" altLang="zh-CN" dirty="0">
                <a:latin typeface="Arial" panose="020B0604020202020204" pitchFamily="34" charset="0"/>
              </a:rPr>
              <a:t>《</a:t>
            </a:r>
            <a:r>
              <a:rPr kumimoji="0" lang="en-US" altLang="zh-CN" dirty="0">
                <a:latin typeface="Arial" panose="020B0604020202020204" pitchFamily="34" charset="0"/>
              </a:rPr>
              <a:t>CA</a:t>
            </a:r>
            <a:r>
              <a:rPr kumimoji="0" lang="en-US" altLang="zh-CN" baseline="-25000" dirty="0">
                <a:latin typeface="Arial" panose="020B0604020202020204" pitchFamily="34" charset="0"/>
              </a:rPr>
              <a:t>B</a:t>
            </a:r>
            <a:r>
              <a:rPr kumimoji="0" lang="zh-CN" altLang="zh-CN" dirty="0">
                <a:latin typeface="Arial" panose="020B0604020202020204" pitchFamily="34" charset="0"/>
              </a:rPr>
              <a:t>》</a:t>
            </a:r>
            <a:r>
              <a:rPr kumimoji="0" lang="en-US" altLang="zh-CN" dirty="0">
                <a:latin typeface="Arial" panose="020B0604020202020204" pitchFamily="34" charset="0"/>
              </a:rPr>
              <a:t>KR</a:t>
            </a:r>
            <a:r>
              <a:rPr kumimoji="0" lang="en-US" altLang="zh-CN" baseline="-25000" dirty="0">
                <a:latin typeface="Arial" panose="020B0604020202020204" pitchFamily="34" charset="0"/>
              </a:rPr>
              <a:t>B</a:t>
            </a:r>
            <a:r>
              <a:rPr kumimoji="0" lang="zh-CN" altLang="zh-CN" dirty="0">
                <a:latin typeface="Arial" panose="020B0604020202020204" pitchFamily="34" charset="0"/>
              </a:rPr>
              <a:t>《</a:t>
            </a:r>
            <a:r>
              <a:rPr kumimoji="0" lang="en-US" altLang="zh-CN" dirty="0">
                <a:latin typeface="Arial" panose="020B0604020202020204" pitchFamily="34" charset="0"/>
              </a:rPr>
              <a:t>CA</a:t>
            </a:r>
            <a:r>
              <a:rPr kumimoji="0" lang="en-US" altLang="zh-CN" baseline="-25000" dirty="0">
                <a:latin typeface="Arial" panose="020B0604020202020204" pitchFamily="34" charset="0"/>
              </a:rPr>
              <a:t>C</a:t>
            </a:r>
            <a:r>
              <a:rPr kumimoji="0" lang="zh-CN" altLang="zh-CN" dirty="0">
                <a:latin typeface="Arial" panose="020B0604020202020204" pitchFamily="34" charset="0"/>
              </a:rPr>
              <a:t>》</a:t>
            </a:r>
            <a:r>
              <a:rPr kumimoji="0" lang="en-US" altLang="zh-CN" dirty="0">
                <a:latin typeface="Arial" panose="020B0604020202020204" pitchFamily="34" charset="0"/>
              </a:rPr>
              <a:t>KR</a:t>
            </a:r>
            <a:r>
              <a:rPr kumimoji="0" lang="en-US" altLang="zh-CN" baseline="-25000" dirty="0">
                <a:latin typeface="Arial" panose="020B0604020202020204" pitchFamily="34" charset="0"/>
              </a:rPr>
              <a:t>C</a:t>
            </a:r>
            <a:r>
              <a:rPr kumimoji="0" lang="zh-CN" altLang="zh-CN" dirty="0">
                <a:latin typeface="Arial" panose="020B0604020202020204" pitchFamily="34" charset="0"/>
              </a:rPr>
              <a:t>《</a:t>
            </a:r>
            <a:r>
              <a:rPr kumimoji="0" lang="en-US" altLang="zh-CN" dirty="0">
                <a:latin typeface="Arial" panose="020B0604020202020204" pitchFamily="34" charset="0"/>
              </a:rPr>
              <a:t>CA</a:t>
            </a:r>
            <a:r>
              <a:rPr kumimoji="0" lang="en-US" altLang="zh-CN" baseline="-25000" dirty="0">
                <a:latin typeface="Arial" panose="020B0604020202020204" pitchFamily="34" charset="0"/>
              </a:rPr>
              <a:t>D</a:t>
            </a:r>
            <a:r>
              <a:rPr kumimoji="0" lang="zh-CN" altLang="zh-CN" dirty="0">
                <a:latin typeface="Arial" panose="020B0604020202020204" pitchFamily="34" charset="0"/>
              </a:rPr>
              <a:t>》</a:t>
            </a:r>
            <a:r>
              <a:rPr kumimoji="0" lang="en-US" altLang="zh-CN" dirty="0">
                <a:latin typeface="Arial" panose="020B0604020202020204" pitchFamily="34" charset="0"/>
              </a:rPr>
              <a:t>KR</a:t>
            </a:r>
            <a:r>
              <a:rPr kumimoji="0" lang="en-US" altLang="zh-CN" baseline="-25000" dirty="0">
                <a:latin typeface="Arial" panose="020B0604020202020204" pitchFamily="34" charset="0"/>
              </a:rPr>
              <a:t>D</a:t>
            </a:r>
            <a:r>
              <a:rPr kumimoji="0" lang="zh-CN" altLang="zh-CN" dirty="0">
                <a:latin typeface="Arial" panose="020B0604020202020204" pitchFamily="34" charset="0"/>
              </a:rPr>
              <a:t>《</a:t>
            </a:r>
            <a:r>
              <a:rPr kumimoji="0" lang="en-US" altLang="zh-CN" dirty="0" err="1">
                <a:latin typeface="Arial" panose="020B0604020202020204" pitchFamily="34" charset="0"/>
              </a:rPr>
              <a:t>CA</a:t>
            </a:r>
            <a:r>
              <a:rPr kumimoji="0" lang="en-US" altLang="zh-CN" baseline="-25000" dirty="0" err="1">
                <a:latin typeface="Arial" panose="020B0604020202020204" pitchFamily="34" charset="0"/>
              </a:rPr>
              <a:t>a</a:t>
            </a:r>
            <a:r>
              <a:rPr kumimoji="0" lang="zh-CN" altLang="zh-CN" dirty="0">
                <a:latin typeface="Arial" panose="020B0604020202020204" pitchFamily="34" charset="0"/>
              </a:rPr>
              <a:t>》</a:t>
            </a:r>
            <a:endParaRPr kumimoji="0" lang="en-US" altLang="zh-CN" dirty="0">
              <a:latin typeface="Arial" panose="020B0604020202020204" pitchFamily="34" charset="0"/>
            </a:endParaRPr>
          </a:p>
          <a:p>
            <a:pPr lvl="1" eaLnBrk="1">
              <a:spcBef>
                <a:spcPct val="0"/>
              </a:spcBef>
            </a:pPr>
            <a:r>
              <a:rPr kumimoji="0" lang="en-US" altLang="zh-CN" dirty="0">
                <a:latin typeface="Arial" panose="020B0604020202020204" pitchFamily="34" charset="0"/>
              </a:rPr>
              <a:t>KR</a:t>
            </a:r>
            <a:r>
              <a:rPr kumimoji="0" lang="en-US" altLang="zh-CN" baseline="-25000" dirty="0">
                <a:latin typeface="Arial" panose="020B0604020202020204" pitchFamily="34" charset="0"/>
              </a:rPr>
              <a:t>X</a:t>
            </a:r>
            <a:r>
              <a:rPr kumimoji="0" lang="zh-CN" altLang="en-US" dirty="0">
                <a:latin typeface="Arial" panose="020B0604020202020204" pitchFamily="34" charset="0"/>
              </a:rPr>
              <a:t>表示</a:t>
            </a:r>
            <a:r>
              <a:rPr kumimoji="0" lang="en-US" altLang="zh-CN" dirty="0">
                <a:latin typeface="Arial" panose="020B0604020202020204" pitchFamily="34" charset="0"/>
              </a:rPr>
              <a:t>X</a:t>
            </a:r>
            <a:r>
              <a:rPr kumimoji="0" lang="zh-CN" altLang="en-US" dirty="0">
                <a:latin typeface="Arial" panose="020B0604020202020204" pitchFamily="34" charset="0"/>
              </a:rPr>
              <a:t>的私钥签名，</a:t>
            </a:r>
            <a:r>
              <a:rPr kumimoji="0" lang="en-US" altLang="zh-CN" dirty="0">
                <a:latin typeface="Arial" panose="020B0604020202020204" pitchFamily="34" charset="0"/>
              </a:rPr>
              <a:t>CA</a:t>
            </a:r>
            <a:r>
              <a:rPr kumimoji="0" lang="en-US" altLang="zh-CN" baseline="-25000" dirty="0">
                <a:latin typeface="Arial" panose="020B0604020202020204" pitchFamily="34" charset="0"/>
              </a:rPr>
              <a:t>X</a:t>
            </a:r>
            <a:r>
              <a:rPr kumimoji="0" lang="zh-CN" altLang="en-US" dirty="0">
                <a:latin typeface="Arial" panose="020B0604020202020204" pitchFamily="34" charset="0"/>
              </a:rPr>
              <a:t>表示</a:t>
            </a:r>
            <a:r>
              <a:rPr kumimoji="0" lang="en-US" altLang="zh-CN" dirty="0">
                <a:latin typeface="Arial" panose="020B0604020202020204" pitchFamily="34" charset="0"/>
              </a:rPr>
              <a:t>X</a:t>
            </a:r>
            <a:r>
              <a:rPr kumimoji="0" lang="zh-CN" altLang="en-US" dirty="0">
                <a:latin typeface="Arial" panose="020B0604020202020204" pitchFamily="34" charset="0"/>
              </a:rPr>
              <a:t>的证书。</a:t>
            </a:r>
            <a:endParaRPr kumimoji="0"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X.509</a:t>
            </a:r>
            <a:r>
              <a:rPr kumimoji="0" lang="zh-CN" altLang="en-US" dirty="0"/>
              <a:t>的</a:t>
            </a:r>
            <a:r>
              <a:rPr kumimoji="0" lang="en-US" altLang="zh-CN" dirty="0"/>
              <a:t>CA</a:t>
            </a:r>
            <a:r>
              <a:rPr kumimoji="0" lang="zh-CN" altLang="en-US" dirty="0"/>
              <a:t>目录的层次结构</a:t>
            </a:r>
            <a:endParaRPr lang="en-US" dirty="0"/>
          </a:p>
        </p:txBody>
      </p:sp>
      <p:sp>
        <p:nvSpPr>
          <p:cNvPr id="3" name="内容占位符 2"/>
          <p:cNvSpPr>
            <a:spLocks noGrp="1"/>
          </p:cNvSpPr>
          <p:nvPr>
            <p:ph idx="1"/>
          </p:nvPr>
        </p:nvSpPr>
        <p:spPr>
          <a:xfrm>
            <a:off x="179512" y="1052736"/>
            <a:ext cx="8784976" cy="5544616"/>
          </a:xfrm>
        </p:spPr>
        <p:txBody>
          <a:bodyPr/>
          <a:lstStyle/>
          <a:p>
            <a:r>
              <a:rPr lang="zh-CN" altLang="en-US" sz="2400" dirty="0"/>
              <a:t>如果某用户</a:t>
            </a:r>
            <a:r>
              <a:rPr lang="en-US" altLang="zh-CN" sz="2400" dirty="0"/>
              <a:t>x</a:t>
            </a:r>
            <a:r>
              <a:rPr lang="zh-CN" altLang="en-US" sz="2400" dirty="0"/>
              <a:t>希望验证用户</a:t>
            </a:r>
            <a:r>
              <a:rPr lang="en-US" altLang="zh-CN" sz="2400" dirty="0"/>
              <a:t>a</a:t>
            </a:r>
            <a:r>
              <a:rPr lang="zh-CN" altLang="en-US" sz="2400" dirty="0"/>
              <a:t>的证书。</a:t>
            </a:r>
          </a:p>
          <a:p>
            <a:pPr marL="457200" indent="-457200">
              <a:spcBef>
                <a:spcPts val="1800"/>
              </a:spcBef>
              <a:buFont typeface="+mj-lt"/>
              <a:buAutoNum type="arabicPeriod"/>
            </a:pPr>
            <a:r>
              <a:rPr lang="zh-CN" altLang="en-US" sz="2400" dirty="0"/>
              <a:t>用户</a:t>
            </a:r>
            <a:r>
              <a:rPr lang="en-US" altLang="zh-CN" sz="2400" dirty="0"/>
              <a:t>a</a:t>
            </a:r>
            <a:r>
              <a:rPr lang="zh-CN" altLang="en-US" sz="2400" dirty="0"/>
              <a:t>的</a:t>
            </a:r>
            <a:r>
              <a:rPr lang="en-US" altLang="zh-CN" sz="2400" dirty="0"/>
              <a:t>CA</a:t>
            </a:r>
            <a:r>
              <a:rPr lang="zh-CN" altLang="en-US" sz="2400" dirty="0"/>
              <a:t>证书是认证机构</a:t>
            </a:r>
            <a:r>
              <a:rPr lang="en-US" altLang="zh-CN" sz="2400" dirty="0"/>
              <a:t>D</a:t>
            </a:r>
            <a:r>
              <a:rPr lang="zh-CN" altLang="en-US" sz="2400" dirty="0"/>
              <a:t>签发的，</a:t>
            </a:r>
            <a:r>
              <a:rPr lang="zh-CN" altLang="en-US" sz="2400" dirty="0">
                <a:solidFill>
                  <a:srgbClr val="0000FF"/>
                </a:solidFill>
              </a:rPr>
              <a:t>用户</a:t>
            </a:r>
            <a:r>
              <a:rPr lang="en-US" altLang="zh-CN" sz="2400" dirty="0">
                <a:solidFill>
                  <a:srgbClr val="0000FF"/>
                </a:solidFill>
              </a:rPr>
              <a:t>x</a:t>
            </a:r>
            <a:r>
              <a:rPr lang="zh-CN" altLang="en-US" sz="2400" dirty="0">
                <a:solidFill>
                  <a:srgbClr val="0000FF"/>
                </a:solidFill>
              </a:rPr>
              <a:t>只要得到认证机构</a:t>
            </a:r>
            <a:r>
              <a:rPr lang="en-US" altLang="zh-CN" sz="2400" dirty="0">
                <a:solidFill>
                  <a:srgbClr val="0000FF"/>
                </a:solidFill>
              </a:rPr>
              <a:t>D</a:t>
            </a:r>
            <a:r>
              <a:rPr lang="zh-CN" altLang="en-US" sz="2400" dirty="0">
                <a:solidFill>
                  <a:srgbClr val="0000FF"/>
                </a:solidFill>
              </a:rPr>
              <a:t>的公钥</a:t>
            </a:r>
            <a:r>
              <a:rPr lang="zh-CN" altLang="en-US" sz="2400" dirty="0"/>
              <a:t>，就可以验证用户</a:t>
            </a:r>
            <a:r>
              <a:rPr lang="en-US" altLang="zh-CN" sz="2400" dirty="0"/>
              <a:t>a</a:t>
            </a:r>
            <a:r>
              <a:rPr lang="zh-CN" altLang="en-US" sz="2400" dirty="0"/>
              <a:t>的证书中</a:t>
            </a:r>
            <a:r>
              <a:rPr lang="en-US" altLang="zh-CN" sz="2400" dirty="0"/>
              <a:t>D</a:t>
            </a:r>
            <a:r>
              <a:rPr lang="zh-CN" altLang="en-US" sz="2400" dirty="0"/>
              <a:t>的签名，即完成对用户</a:t>
            </a:r>
            <a:r>
              <a:rPr lang="en-US" altLang="zh-CN" sz="2400" dirty="0"/>
              <a:t>a</a:t>
            </a:r>
            <a:r>
              <a:rPr lang="zh-CN" altLang="en-US" sz="2400" dirty="0"/>
              <a:t>的证书的认证，从而得到用户</a:t>
            </a:r>
            <a:r>
              <a:rPr lang="en-US" altLang="zh-CN" sz="2400" dirty="0"/>
              <a:t>a</a:t>
            </a:r>
            <a:r>
              <a:rPr lang="zh-CN" altLang="en-US" sz="2400" dirty="0"/>
              <a:t>的公钥。</a:t>
            </a:r>
          </a:p>
          <a:p>
            <a:pPr marL="457200" indent="-457200">
              <a:spcBef>
                <a:spcPts val="1800"/>
              </a:spcBef>
              <a:buFont typeface="+mj-lt"/>
              <a:buAutoNum type="arabicPeriod"/>
            </a:pPr>
            <a:r>
              <a:rPr lang="zh-CN" altLang="en-US" sz="2400" dirty="0"/>
              <a:t>假如</a:t>
            </a:r>
            <a:r>
              <a:rPr lang="zh-CN" altLang="en-US" sz="2400" dirty="0">
                <a:solidFill>
                  <a:srgbClr val="0000FF"/>
                </a:solidFill>
              </a:rPr>
              <a:t>用户</a:t>
            </a:r>
            <a:r>
              <a:rPr lang="en-US" altLang="zh-CN" sz="2400" dirty="0">
                <a:solidFill>
                  <a:srgbClr val="0000FF"/>
                </a:solidFill>
              </a:rPr>
              <a:t>x</a:t>
            </a:r>
            <a:r>
              <a:rPr lang="zh-CN" altLang="en-US" sz="2400" dirty="0">
                <a:solidFill>
                  <a:srgbClr val="0000FF"/>
                </a:solidFill>
              </a:rPr>
              <a:t>不能确定</a:t>
            </a:r>
            <a:r>
              <a:rPr lang="en-US" altLang="zh-CN" sz="2400" dirty="0">
                <a:solidFill>
                  <a:srgbClr val="0000FF"/>
                </a:solidFill>
              </a:rPr>
              <a:t>D</a:t>
            </a:r>
            <a:r>
              <a:rPr lang="zh-CN" altLang="en-US" sz="2400" dirty="0">
                <a:solidFill>
                  <a:srgbClr val="0000FF"/>
                </a:solidFill>
              </a:rPr>
              <a:t>的公钥</a:t>
            </a:r>
            <a:r>
              <a:rPr lang="zh-CN" altLang="en-US" sz="2400" dirty="0"/>
              <a:t>，就必须查看</a:t>
            </a:r>
            <a:r>
              <a:rPr lang="en-US" altLang="zh-CN" sz="2400" dirty="0"/>
              <a:t>D</a:t>
            </a:r>
            <a:r>
              <a:rPr lang="zh-CN" altLang="en-US" sz="2400" dirty="0"/>
              <a:t>的证书。</a:t>
            </a:r>
            <a:endParaRPr lang="en-US" altLang="zh-CN" sz="2400" dirty="0"/>
          </a:p>
          <a:p>
            <a:pPr lvl="1"/>
            <a:r>
              <a:rPr lang="zh-CN" altLang="en-US" dirty="0"/>
              <a:t>由于</a:t>
            </a:r>
            <a:r>
              <a:rPr lang="en-US" altLang="zh-CN" dirty="0"/>
              <a:t>D</a:t>
            </a:r>
            <a:r>
              <a:rPr lang="zh-CN" altLang="en-US" dirty="0"/>
              <a:t>的证书是由认证机构</a:t>
            </a:r>
            <a:r>
              <a:rPr lang="en-US" altLang="zh-CN" dirty="0"/>
              <a:t>C</a:t>
            </a:r>
            <a:r>
              <a:rPr lang="zh-CN" altLang="en-US" dirty="0"/>
              <a:t>签发的，因此，用户</a:t>
            </a:r>
            <a:r>
              <a:rPr lang="en-US" altLang="zh-CN" dirty="0"/>
              <a:t>x</a:t>
            </a:r>
            <a:r>
              <a:rPr lang="zh-CN" altLang="en-US" dirty="0"/>
              <a:t>需要使用</a:t>
            </a:r>
            <a:r>
              <a:rPr lang="en-US" altLang="zh-CN" dirty="0"/>
              <a:t>C</a:t>
            </a:r>
            <a:r>
              <a:rPr lang="zh-CN" altLang="en-US" dirty="0"/>
              <a:t>的公钥验证</a:t>
            </a:r>
            <a:r>
              <a:rPr lang="en-US" altLang="zh-CN" dirty="0"/>
              <a:t>D</a:t>
            </a:r>
            <a:r>
              <a:rPr lang="zh-CN" altLang="en-US" dirty="0"/>
              <a:t>的证书并得到其公钥。</a:t>
            </a:r>
          </a:p>
          <a:p>
            <a:pPr marL="457200" indent="-457200">
              <a:spcBef>
                <a:spcPts val="1800"/>
              </a:spcBef>
              <a:buFont typeface="+mj-lt"/>
              <a:buAutoNum type="arabicPeriod"/>
            </a:pPr>
            <a:r>
              <a:rPr lang="zh-CN" altLang="en-US" sz="2400" dirty="0"/>
              <a:t>以此类推，最坏的情况是</a:t>
            </a:r>
            <a:r>
              <a:rPr lang="zh-CN" altLang="en-US" sz="2400" dirty="0">
                <a:solidFill>
                  <a:srgbClr val="0000FF"/>
                </a:solidFill>
              </a:rPr>
              <a:t>用户</a:t>
            </a:r>
            <a:r>
              <a:rPr lang="en-US" altLang="zh-CN" sz="2400" dirty="0">
                <a:solidFill>
                  <a:srgbClr val="0000FF"/>
                </a:solidFill>
              </a:rPr>
              <a:t>x</a:t>
            </a:r>
            <a:r>
              <a:rPr lang="zh-CN" altLang="en-US" sz="2400" dirty="0">
                <a:solidFill>
                  <a:srgbClr val="0000FF"/>
                </a:solidFill>
              </a:rPr>
              <a:t>需要使用认证机构</a:t>
            </a:r>
            <a:r>
              <a:rPr lang="en-US" altLang="zh-CN" sz="2400" dirty="0">
                <a:solidFill>
                  <a:srgbClr val="0000FF"/>
                </a:solidFill>
              </a:rPr>
              <a:t>A</a:t>
            </a:r>
            <a:r>
              <a:rPr lang="zh-CN" altLang="en-US" sz="2400" dirty="0">
                <a:solidFill>
                  <a:srgbClr val="0000FF"/>
                </a:solidFill>
              </a:rPr>
              <a:t>的公钥</a:t>
            </a:r>
            <a:r>
              <a:rPr lang="zh-CN" altLang="en-US" sz="2400" dirty="0"/>
              <a:t>，而</a:t>
            </a:r>
            <a:r>
              <a:rPr lang="en-US" altLang="zh-CN" sz="2400" dirty="0"/>
              <a:t>A</a:t>
            </a:r>
            <a:r>
              <a:rPr lang="zh-CN" altLang="en-US" sz="2400" dirty="0"/>
              <a:t>是此认证机构的根，</a:t>
            </a:r>
            <a:r>
              <a:rPr lang="en-US" altLang="zh-CN" sz="2400" dirty="0"/>
              <a:t>A</a:t>
            </a:r>
            <a:r>
              <a:rPr lang="zh-CN" altLang="en-US" sz="2400" dirty="0"/>
              <a:t>的证书也叫</a:t>
            </a:r>
            <a:r>
              <a:rPr lang="zh-CN" altLang="en-US" sz="2400" dirty="0">
                <a:solidFill>
                  <a:srgbClr val="0000FF"/>
                </a:solidFill>
              </a:rPr>
              <a:t>根证书</a:t>
            </a:r>
            <a:r>
              <a:rPr lang="zh-CN" altLang="en-US" sz="2400" dirty="0"/>
              <a:t>，是使用其私钥自签名产生的。</a:t>
            </a:r>
            <a:endParaRPr lang="en-US" altLang="zh-CN" sz="2400" dirty="0"/>
          </a:p>
          <a:p>
            <a:pPr lvl="1"/>
            <a:r>
              <a:rPr lang="zh-CN" altLang="en-US" dirty="0"/>
              <a:t>用户在使用</a:t>
            </a:r>
            <a:r>
              <a:rPr lang="en-US" altLang="zh-CN" dirty="0"/>
              <a:t>CA</a:t>
            </a:r>
            <a:r>
              <a:rPr lang="zh-CN" altLang="en-US" dirty="0"/>
              <a:t>证书之前必须先下载安装</a:t>
            </a:r>
            <a:r>
              <a:rPr lang="en-US" altLang="zh-CN" dirty="0"/>
              <a:t>A</a:t>
            </a:r>
            <a:r>
              <a:rPr lang="zh-CN" altLang="en-US" dirty="0"/>
              <a:t>的证书，同时系统会自动加载保存认证机构</a:t>
            </a:r>
            <a:r>
              <a:rPr lang="en-US" altLang="zh-CN" dirty="0"/>
              <a:t>A</a:t>
            </a:r>
            <a:r>
              <a:rPr lang="zh-CN" altLang="en-US" dirty="0"/>
              <a:t>的公钥。</a:t>
            </a:r>
            <a:endParaRPr lang="en-US" dirty="0"/>
          </a:p>
        </p:txBody>
      </p:sp>
    </p:spTree>
    <p:extLst>
      <p:ext uri="{BB962C8B-B14F-4D97-AF65-F5344CB8AC3E}">
        <p14:creationId xmlns:p14="http://schemas.microsoft.com/office/powerpoint/2010/main" val="350184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9388" y="0"/>
            <a:ext cx="8785225" cy="981075"/>
          </a:xfrm>
        </p:spPr>
        <p:txBody>
          <a:bodyPr/>
          <a:lstStyle/>
          <a:p>
            <a:r>
              <a:rPr kumimoji="0" lang="zh-CN" altLang="en-US"/>
              <a:t>一个典型的</a:t>
            </a:r>
            <a:r>
              <a:rPr kumimoji="0" lang="en-US" altLang="zh-CN"/>
              <a:t>PKI</a:t>
            </a:r>
            <a:r>
              <a:rPr kumimoji="0" lang="zh-CN" altLang="en-US"/>
              <a:t>模型</a:t>
            </a:r>
          </a:p>
        </p:txBody>
      </p:sp>
      <p:grpSp>
        <p:nvGrpSpPr>
          <p:cNvPr id="26627" name="Group 5"/>
          <p:cNvGrpSpPr>
            <a:grpSpLocks noChangeAspect="1"/>
          </p:cNvGrpSpPr>
          <p:nvPr/>
        </p:nvGrpSpPr>
        <p:grpSpPr bwMode="auto">
          <a:xfrm>
            <a:off x="1258888" y="1628775"/>
            <a:ext cx="6840537" cy="5113338"/>
            <a:chOff x="748" y="799"/>
            <a:chExt cx="4309" cy="3478"/>
          </a:xfrm>
        </p:grpSpPr>
        <p:sp>
          <p:nvSpPr>
            <p:cNvPr id="26628" name="AutoShape 4"/>
            <p:cNvSpPr>
              <a:spLocks noChangeAspect="1" noChangeArrowheads="1" noTextEdit="1"/>
            </p:cNvSpPr>
            <p:nvPr/>
          </p:nvSpPr>
          <p:spPr bwMode="auto">
            <a:xfrm>
              <a:off x="748" y="799"/>
              <a:ext cx="4309" cy="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6629" name="Group 206"/>
            <p:cNvGrpSpPr>
              <a:grpSpLocks/>
            </p:cNvGrpSpPr>
            <p:nvPr/>
          </p:nvGrpSpPr>
          <p:grpSpPr bwMode="auto">
            <a:xfrm>
              <a:off x="891" y="809"/>
              <a:ext cx="3728" cy="2881"/>
              <a:chOff x="891" y="809"/>
              <a:chExt cx="3728" cy="2881"/>
            </a:xfrm>
          </p:grpSpPr>
          <p:sp>
            <p:nvSpPr>
              <p:cNvPr id="27119" name="Freeform 6"/>
              <p:cNvSpPr>
                <a:spLocks noEditPoints="1"/>
              </p:cNvSpPr>
              <p:nvPr/>
            </p:nvSpPr>
            <p:spPr bwMode="auto">
              <a:xfrm>
                <a:off x="1489" y="2245"/>
                <a:ext cx="1506" cy="945"/>
              </a:xfrm>
              <a:custGeom>
                <a:avLst/>
                <a:gdLst>
                  <a:gd name="T0" fmla="*/ 1 w 2918"/>
                  <a:gd name="T1" fmla="*/ 1 h 1830"/>
                  <a:gd name="T2" fmla="*/ 0 w 2918"/>
                  <a:gd name="T3" fmla="*/ 2 h 1830"/>
                  <a:gd name="T4" fmla="*/ 0 w 2918"/>
                  <a:gd name="T5" fmla="*/ 5 h 1830"/>
                  <a:gd name="T6" fmla="*/ 1 w 2918"/>
                  <a:gd name="T7" fmla="*/ 7 h 1830"/>
                  <a:gd name="T8" fmla="*/ 1 w 2918"/>
                  <a:gd name="T9" fmla="*/ 9 h 1830"/>
                  <a:gd name="T10" fmla="*/ 1 w 2918"/>
                  <a:gd name="T11" fmla="*/ 10 h 1830"/>
                  <a:gd name="T12" fmla="*/ 1 w 2918"/>
                  <a:gd name="T13" fmla="*/ 10 h 1830"/>
                  <a:gd name="T14" fmla="*/ 1 w 2918"/>
                  <a:gd name="T15" fmla="*/ 11 h 1830"/>
                  <a:gd name="T16" fmla="*/ 0 w 2918"/>
                  <a:gd name="T17" fmla="*/ 13 h 1830"/>
                  <a:gd name="T18" fmla="*/ 0 w 2918"/>
                  <a:gd name="T19" fmla="*/ 17 h 1830"/>
                  <a:gd name="T20" fmla="*/ 1 w 2918"/>
                  <a:gd name="T21" fmla="*/ 18 h 1830"/>
                  <a:gd name="T22" fmla="*/ 0 w 2918"/>
                  <a:gd name="T23" fmla="*/ 17 h 1830"/>
                  <a:gd name="T24" fmla="*/ 3 w 2918"/>
                  <a:gd name="T25" fmla="*/ 18 h 1830"/>
                  <a:gd name="T26" fmla="*/ 4 w 2918"/>
                  <a:gd name="T27" fmla="*/ 18 h 1830"/>
                  <a:gd name="T28" fmla="*/ 6 w 2918"/>
                  <a:gd name="T29" fmla="*/ 18 h 1830"/>
                  <a:gd name="T30" fmla="*/ 7 w 2918"/>
                  <a:gd name="T31" fmla="*/ 18 h 1830"/>
                  <a:gd name="T32" fmla="*/ 7 w 2918"/>
                  <a:gd name="T33" fmla="*/ 18 h 1830"/>
                  <a:gd name="T34" fmla="*/ 9 w 2918"/>
                  <a:gd name="T35" fmla="*/ 18 h 1830"/>
                  <a:gd name="T36" fmla="*/ 11 w 2918"/>
                  <a:gd name="T37" fmla="*/ 18 h 1830"/>
                  <a:gd name="T38" fmla="*/ 13 w 2918"/>
                  <a:gd name="T39" fmla="*/ 18 h 1830"/>
                  <a:gd name="T40" fmla="*/ 15 w 2918"/>
                  <a:gd name="T41" fmla="*/ 18 h 1830"/>
                  <a:gd name="T42" fmla="*/ 18 w 2918"/>
                  <a:gd name="T43" fmla="*/ 18 h 1830"/>
                  <a:gd name="T44" fmla="*/ 18 w 2918"/>
                  <a:gd name="T45" fmla="*/ 18 h 1830"/>
                  <a:gd name="T46" fmla="*/ 18 w 2918"/>
                  <a:gd name="T47" fmla="*/ 18 h 1830"/>
                  <a:gd name="T48" fmla="*/ 20 w 2918"/>
                  <a:gd name="T49" fmla="*/ 18 h 1830"/>
                  <a:gd name="T50" fmla="*/ 22 w 2918"/>
                  <a:gd name="T51" fmla="*/ 18 h 1830"/>
                  <a:gd name="T52" fmla="*/ 25 w 2918"/>
                  <a:gd name="T53" fmla="*/ 18 h 1830"/>
                  <a:gd name="T54" fmla="*/ 27 w 2918"/>
                  <a:gd name="T55" fmla="*/ 18 h 1830"/>
                  <a:gd name="T56" fmla="*/ 28 w 2918"/>
                  <a:gd name="T57" fmla="*/ 18 h 1830"/>
                  <a:gd name="T58" fmla="*/ 28 w 2918"/>
                  <a:gd name="T59" fmla="*/ 18 h 1830"/>
                  <a:gd name="T60" fmla="*/ 28 w 2918"/>
                  <a:gd name="T61" fmla="*/ 15 h 1830"/>
                  <a:gd name="T62" fmla="*/ 28 w 2918"/>
                  <a:gd name="T63" fmla="*/ 14 h 1830"/>
                  <a:gd name="T64" fmla="*/ 28 w 2918"/>
                  <a:gd name="T65" fmla="*/ 13 h 1830"/>
                  <a:gd name="T66" fmla="*/ 28 w 2918"/>
                  <a:gd name="T67" fmla="*/ 13 h 1830"/>
                  <a:gd name="T68" fmla="*/ 28 w 2918"/>
                  <a:gd name="T69" fmla="*/ 11 h 1830"/>
                  <a:gd name="T70" fmla="*/ 28 w 2918"/>
                  <a:gd name="T71" fmla="*/ 9 h 1830"/>
                  <a:gd name="T72" fmla="*/ 28 w 2918"/>
                  <a:gd name="T73" fmla="*/ 6 h 1830"/>
                  <a:gd name="T74" fmla="*/ 28 w 2918"/>
                  <a:gd name="T75" fmla="*/ 5 h 1830"/>
                  <a:gd name="T76" fmla="*/ 28 w 2918"/>
                  <a:gd name="T77" fmla="*/ 3 h 1830"/>
                  <a:gd name="T78" fmla="*/ 28 w 2918"/>
                  <a:gd name="T79" fmla="*/ 2 h 1830"/>
                  <a:gd name="T80" fmla="*/ 28 w 2918"/>
                  <a:gd name="T81" fmla="*/ 2 h 1830"/>
                  <a:gd name="T82" fmla="*/ 28 w 2918"/>
                  <a:gd name="T83" fmla="*/ 1 h 1830"/>
                  <a:gd name="T84" fmla="*/ 26 w 2918"/>
                  <a:gd name="T85" fmla="*/ 0 h 1830"/>
                  <a:gd name="T86" fmla="*/ 23 w 2918"/>
                  <a:gd name="T87" fmla="*/ 0 h 1830"/>
                  <a:gd name="T88" fmla="*/ 22 w 2918"/>
                  <a:gd name="T89" fmla="*/ 1 h 1830"/>
                  <a:gd name="T90" fmla="*/ 20 w 2918"/>
                  <a:gd name="T91" fmla="*/ 1 h 1830"/>
                  <a:gd name="T92" fmla="*/ 19 w 2918"/>
                  <a:gd name="T93" fmla="*/ 1 h 1830"/>
                  <a:gd name="T94" fmla="*/ 19 w 2918"/>
                  <a:gd name="T95" fmla="*/ 1 h 1830"/>
                  <a:gd name="T96" fmla="*/ 17 w 2918"/>
                  <a:gd name="T97" fmla="*/ 1 h 1830"/>
                  <a:gd name="T98" fmla="*/ 15 w 2918"/>
                  <a:gd name="T99" fmla="*/ 0 h 1830"/>
                  <a:gd name="T100" fmla="*/ 12 w 2918"/>
                  <a:gd name="T101" fmla="*/ 0 h 1830"/>
                  <a:gd name="T102" fmla="*/ 10 w 2918"/>
                  <a:gd name="T103" fmla="*/ 1 h 1830"/>
                  <a:gd name="T104" fmla="*/ 8 w 2918"/>
                  <a:gd name="T105" fmla="*/ 1 h 1830"/>
                  <a:gd name="T106" fmla="*/ 8 w 2918"/>
                  <a:gd name="T107" fmla="*/ 1 h 1830"/>
                  <a:gd name="T108" fmla="*/ 8 w 2918"/>
                  <a:gd name="T109" fmla="*/ 1 h 1830"/>
                  <a:gd name="T110" fmla="*/ 6 w 2918"/>
                  <a:gd name="T111" fmla="*/ 1 h 1830"/>
                  <a:gd name="T112" fmla="*/ 4 w 2918"/>
                  <a:gd name="T113" fmla="*/ 0 h 1830"/>
                  <a:gd name="T114" fmla="*/ 1 w 2918"/>
                  <a:gd name="T115" fmla="*/ 0 h 1830"/>
                  <a:gd name="T116" fmla="*/ 0 w 2918"/>
                  <a:gd name="T117" fmla="*/ 1 h 18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18"/>
                  <a:gd name="T178" fmla="*/ 0 h 1830"/>
                  <a:gd name="T179" fmla="*/ 2918 w 2918"/>
                  <a:gd name="T180" fmla="*/ 1830 h 18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18" h="1830">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480"/>
                    </a:lnTo>
                    <a:cubicBezTo>
                      <a:pt x="16" y="1484"/>
                      <a:pt x="12" y="1488"/>
                      <a:pt x="8" y="1488"/>
                    </a:cubicBezTo>
                    <a:cubicBezTo>
                      <a:pt x="3" y="1488"/>
                      <a:pt x="0" y="1484"/>
                      <a:pt x="0" y="1480"/>
                    </a:cubicBezTo>
                    <a:lnTo>
                      <a:pt x="0" y="1368"/>
                    </a:lnTo>
                    <a:cubicBezTo>
                      <a:pt x="0" y="1363"/>
                      <a:pt x="3" y="1360"/>
                      <a:pt x="8" y="1360"/>
                    </a:cubicBezTo>
                    <a:cubicBezTo>
                      <a:pt x="12" y="1360"/>
                      <a:pt x="16" y="1363"/>
                      <a:pt x="16" y="1368"/>
                    </a:cubicBezTo>
                    <a:close/>
                    <a:moveTo>
                      <a:pt x="16" y="1560"/>
                    </a:moveTo>
                    <a:lnTo>
                      <a:pt x="16" y="1672"/>
                    </a:lnTo>
                    <a:cubicBezTo>
                      <a:pt x="16" y="1676"/>
                      <a:pt x="12" y="1680"/>
                      <a:pt x="8" y="1680"/>
                    </a:cubicBezTo>
                    <a:cubicBezTo>
                      <a:pt x="3" y="1680"/>
                      <a:pt x="0" y="1676"/>
                      <a:pt x="0" y="1672"/>
                    </a:cubicBezTo>
                    <a:lnTo>
                      <a:pt x="0" y="1560"/>
                    </a:lnTo>
                    <a:cubicBezTo>
                      <a:pt x="0" y="1555"/>
                      <a:pt x="3" y="1552"/>
                      <a:pt x="8" y="1552"/>
                    </a:cubicBezTo>
                    <a:cubicBezTo>
                      <a:pt x="12" y="1552"/>
                      <a:pt x="16" y="1555"/>
                      <a:pt x="16" y="1560"/>
                    </a:cubicBezTo>
                    <a:close/>
                    <a:moveTo>
                      <a:pt x="16" y="1752"/>
                    </a:moveTo>
                    <a:lnTo>
                      <a:pt x="16" y="1822"/>
                    </a:lnTo>
                    <a:lnTo>
                      <a:pt x="8" y="1814"/>
                    </a:lnTo>
                    <a:lnTo>
                      <a:pt x="49" y="1814"/>
                    </a:lnTo>
                    <a:cubicBezTo>
                      <a:pt x="54" y="1814"/>
                      <a:pt x="57" y="1818"/>
                      <a:pt x="57" y="1822"/>
                    </a:cubicBezTo>
                    <a:cubicBezTo>
                      <a:pt x="57" y="1826"/>
                      <a:pt x="54" y="1830"/>
                      <a:pt x="49" y="1830"/>
                    </a:cubicBezTo>
                    <a:lnTo>
                      <a:pt x="8" y="1830"/>
                    </a:lnTo>
                    <a:cubicBezTo>
                      <a:pt x="3" y="1830"/>
                      <a:pt x="0" y="1826"/>
                      <a:pt x="0" y="1822"/>
                    </a:cubicBezTo>
                    <a:lnTo>
                      <a:pt x="0" y="1752"/>
                    </a:lnTo>
                    <a:cubicBezTo>
                      <a:pt x="0" y="1747"/>
                      <a:pt x="3" y="1744"/>
                      <a:pt x="8" y="1744"/>
                    </a:cubicBezTo>
                    <a:cubicBezTo>
                      <a:pt x="12" y="1744"/>
                      <a:pt x="16" y="1747"/>
                      <a:pt x="16" y="1752"/>
                    </a:cubicBezTo>
                    <a:close/>
                    <a:moveTo>
                      <a:pt x="129" y="1814"/>
                    </a:moveTo>
                    <a:lnTo>
                      <a:pt x="241" y="1814"/>
                    </a:lnTo>
                    <a:cubicBezTo>
                      <a:pt x="246" y="1814"/>
                      <a:pt x="249" y="1818"/>
                      <a:pt x="249" y="1822"/>
                    </a:cubicBezTo>
                    <a:cubicBezTo>
                      <a:pt x="249" y="1826"/>
                      <a:pt x="246" y="1830"/>
                      <a:pt x="241" y="1830"/>
                    </a:cubicBezTo>
                    <a:lnTo>
                      <a:pt x="129" y="1830"/>
                    </a:lnTo>
                    <a:cubicBezTo>
                      <a:pt x="125" y="1830"/>
                      <a:pt x="121" y="1826"/>
                      <a:pt x="121" y="1822"/>
                    </a:cubicBezTo>
                    <a:cubicBezTo>
                      <a:pt x="121" y="1818"/>
                      <a:pt x="125" y="1814"/>
                      <a:pt x="129" y="1814"/>
                    </a:cubicBezTo>
                    <a:close/>
                    <a:moveTo>
                      <a:pt x="321" y="1814"/>
                    </a:moveTo>
                    <a:lnTo>
                      <a:pt x="433" y="1814"/>
                    </a:lnTo>
                    <a:cubicBezTo>
                      <a:pt x="438" y="1814"/>
                      <a:pt x="441" y="1818"/>
                      <a:pt x="441" y="1822"/>
                    </a:cubicBezTo>
                    <a:cubicBezTo>
                      <a:pt x="441" y="1826"/>
                      <a:pt x="438" y="1830"/>
                      <a:pt x="433" y="1830"/>
                    </a:cubicBezTo>
                    <a:lnTo>
                      <a:pt x="321" y="1830"/>
                    </a:lnTo>
                    <a:cubicBezTo>
                      <a:pt x="317" y="1830"/>
                      <a:pt x="313" y="1826"/>
                      <a:pt x="313" y="1822"/>
                    </a:cubicBezTo>
                    <a:cubicBezTo>
                      <a:pt x="313" y="1818"/>
                      <a:pt x="317" y="1814"/>
                      <a:pt x="321" y="1814"/>
                    </a:cubicBezTo>
                    <a:close/>
                    <a:moveTo>
                      <a:pt x="513" y="1814"/>
                    </a:moveTo>
                    <a:lnTo>
                      <a:pt x="625" y="1814"/>
                    </a:lnTo>
                    <a:cubicBezTo>
                      <a:pt x="630" y="1814"/>
                      <a:pt x="633" y="1818"/>
                      <a:pt x="633" y="1822"/>
                    </a:cubicBezTo>
                    <a:cubicBezTo>
                      <a:pt x="633" y="1826"/>
                      <a:pt x="630" y="1830"/>
                      <a:pt x="625" y="1830"/>
                    </a:cubicBezTo>
                    <a:lnTo>
                      <a:pt x="513" y="1830"/>
                    </a:lnTo>
                    <a:cubicBezTo>
                      <a:pt x="509" y="1830"/>
                      <a:pt x="505" y="1826"/>
                      <a:pt x="505" y="1822"/>
                    </a:cubicBezTo>
                    <a:cubicBezTo>
                      <a:pt x="505" y="1818"/>
                      <a:pt x="509" y="1814"/>
                      <a:pt x="513" y="1814"/>
                    </a:cubicBezTo>
                    <a:close/>
                    <a:moveTo>
                      <a:pt x="705" y="1814"/>
                    </a:moveTo>
                    <a:lnTo>
                      <a:pt x="817" y="1814"/>
                    </a:lnTo>
                    <a:cubicBezTo>
                      <a:pt x="822" y="1814"/>
                      <a:pt x="825" y="1818"/>
                      <a:pt x="825" y="1822"/>
                    </a:cubicBezTo>
                    <a:cubicBezTo>
                      <a:pt x="825" y="1826"/>
                      <a:pt x="822" y="1830"/>
                      <a:pt x="817" y="1830"/>
                    </a:cubicBezTo>
                    <a:lnTo>
                      <a:pt x="705" y="1830"/>
                    </a:lnTo>
                    <a:cubicBezTo>
                      <a:pt x="701" y="1830"/>
                      <a:pt x="697" y="1826"/>
                      <a:pt x="697" y="1822"/>
                    </a:cubicBezTo>
                    <a:cubicBezTo>
                      <a:pt x="697" y="1818"/>
                      <a:pt x="701" y="1814"/>
                      <a:pt x="705" y="1814"/>
                    </a:cubicBezTo>
                    <a:close/>
                    <a:moveTo>
                      <a:pt x="897" y="1814"/>
                    </a:moveTo>
                    <a:lnTo>
                      <a:pt x="1009" y="1814"/>
                    </a:lnTo>
                    <a:cubicBezTo>
                      <a:pt x="1014" y="1814"/>
                      <a:pt x="1017" y="1818"/>
                      <a:pt x="1017" y="1822"/>
                    </a:cubicBezTo>
                    <a:cubicBezTo>
                      <a:pt x="1017" y="1826"/>
                      <a:pt x="1014" y="1830"/>
                      <a:pt x="1009" y="1830"/>
                    </a:cubicBezTo>
                    <a:lnTo>
                      <a:pt x="897" y="1830"/>
                    </a:lnTo>
                    <a:cubicBezTo>
                      <a:pt x="893" y="1830"/>
                      <a:pt x="889" y="1826"/>
                      <a:pt x="889" y="1822"/>
                    </a:cubicBezTo>
                    <a:cubicBezTo>
                      <a:pt x="889" y="1818"/>
                      <a:pt x="893" y="1814"/>
                      <a:pt x="897" y="1814"/>
                    </a:cubicBezTo>
                    <a:close/>
                    <a:moveTo>
                      <a:pt x="1089" y="1814"/>
                    </a:moveTo>
                    <a:lnTo>
                      <a:pt x="1201" y="1814"/>
                    </a:lnTo>
                    <a:cubicBezTo>
                      <a:pt x="1206" y="1814"/>
                      <a:pt x="1209" y="1818"/>
                      <a:pt x="1209" y="1822"/>
                    </a:cubicBezTo>
                    <a:cubicBezTo>
                      <a:pt x="1209" y="1826"/>
                      <a:pt x="1206" y="1830"/>
                      <a:pt x="1201" y="1830"/>
                    </a:cubicBezTo>
                    <a:lnTo>
                      <a:pt x="1089" y="1830"/>
                    </a:lnTo>
                    <a:cubicBezTo>
                      <a:pt x="1085" y="1830"/>
                      <a:pt x="1081" y="1826"/>
                      <a:pt x="1081" y="1822"/>
                    </a:cubicBezTo>
                    <a:cubicBezTo>
                      <a:pt x="1081" y="1818"/>
                      <a:pt x="1085" y="1814"/>
                      <a:pt x="1089" y="1814"/>
                    </a:cubicBezTo>
                    <a:close/>
                    <a:moveTo>
                      <a:pt x="1281" y="1814"/>
                    </a:moveTo>
                    <a:lnTo>
                      <a:pt x="1393" y="1814"/>
                    </a:lnTo>
                    <a:cubicBezTo>
                      <a:pt x="1398" y="1814"/>
                      <a:pt x="1401" y="1818"/>
                      <a:pt x="1401" y="1822"/>
                    </a:cubicBezTo>
                    <a:cubicBezTo>
                      <a:pt x="1401" y="1826"/>
                      <a:pt x="1398" y="1830"/>
                      <a:pt x="1393" y="1830"/>
                    </a:cubicBezTo>
                    <a:lnTo>
                      <a:pt x="1281" y="1830"/>
                    </a:lnTo>
                    <a:cubicBezTo>
                      <a:pt x="1277" y="1830"/>
                      <a:pt x="1273" y="1826"/>
                      <a:pt x="1273" y="1822"/>
                    </a:cubicBezTo>
                    <a:cubicBezTo>
                      <a:pt x="1273" y="1818"/>
                      <a:pt x="1277" y="1814"/>
                      <a:pt x="1281" y="1814"/>
                    </a:cubicBezTo>
                    <a:close/>
                    <a:moveTo>
                      <a:pt x="1473" y="1814"/>
                    </a:moveTo>
                    <a:lnTo>
                      <a:pt x="1585" y="1814"/>
                    </a:lnTo>
                    <a:cubicBezTo>
                      <a:pt x="1590" y="1814"/>
                      <a:pt x="1593" y="1818"/>
                      <a:pt x="1593" y="1822"/>
                    </a:cubicBezTo>
                    <a:cubicBezTo>
                      <a:pt x="1593" y="1826"/>
                      <a:pt x="1590" y="1830"/>
                      <a:pt x="1585" y="1830"/>
                    </a:cubicBezTo>
                    <a:lnTo>
                      <a:pt x="1473" y="1830"/>
                    </a:lnTo>
                    <a:cubicBezTo>
                      <a:pt x="1469" y="1830"/>
                      <a:pt x="1465" y="1826"/>
                      <a:pt x="1465" y="1822"/>
                    </a:cubicBezTo>
                    <a:cubicBezTo>
                      <a:pt x="1465" y="1818"/>
                      <a:pt x="1469" y="1814"/>
                      <a:pt x="1473" y="1814"/>
                    </a:cubicBezTo>
                    <a:close/>
                    <a:moveTo>
                      <a:pt x="1665" y="1814"/>
                    </a:moveTo>
                    <a:lnTo>
                      <a:pt x="1777" y="1814"/>
                    </a:lnTo>
                    <a:cubicBezTo>
                      <a:pt x="1782" y="1814"/>
                      <a:pt x="1785" y="1818"/>
                      <a:pt x="1785" y="1822"/>
                    </a:cubicBezTo>
                    <a:cubicBezTo>
                      <a:pt x="1785" y="1826"/>
                      <a:pt x="1782" y="1830"/>
                      <a:pt x="1777" y="1830"/>
                    </a:cubicBezTo>
                    <a:lnTo>
                      <a:pt x="1665" y="1830"/>
                    </a:lnTo>
                    <a:cubicBezTo>
                      <a:pt x="1661" y="1830"/>
                      <a:pt x="1657" y="1826"/>
                      <a:pt x="1657" y="1822"/>
                    </a:cubicBezTo>
                    <a:cubicBezTo>
                      <a:pt x="1657" y="1818"/>
                      <a:pt x="1661" y="1814"/>
                      <a:pt x="1665" y="1814"/>
                    </a:cubicBezTo>
                    <a:close/>
                    <a:moveTo>
                      <a:pt x="1857" y="1814"/>
                    </a:moveTo>
                    <a:lnTo>
                      <a:pt x="1969" y="1814"/>
                    </a:lnTo>
                    <a:cubicBezTo>
                      <a:pt x="1974" y="1814"/>
                      <a:pt x="1977" y="1818"/>
                      <a:pt x="1977" y="1822"/>
                    </a:cubicBezTo>
                    <a:cubicBezTo>
                      <a:pt x="1977" y="1826"/>
                      <a:pt x="1974" y="1830"/>
                      <a:pt x="1969" y="1830"/>
                    </a:cubicBezTo>
                    <a:lnTo>
                      <a:pt x="1857" y="1830"/>
                    </a:lnTo>
                    <a:cubicBezTo>
                      <a:pt x="1853" y="1830"/>
                      <a:pt x="1849" y="1826"/>
                      <a:pt x="1849" y="1822"/>
                    </a:cubicBezTo>
                    <a:cubicBezTo>
                      <a:pt x="1849" y="1818"/>
                      <a:pt x="1853" y="1814"/>
                      <a:pt x="1857" y="1814"/>
                    </a:cubicBezTo>
                    <a:close/>
                    <a:moveTo>
                      <a:pt x="2049" y="1814"/>
                    </a:moveTo>
                    <a:lnTo>
                      <a:pt x="2161" y="1814"/>
                    </a:lnTo>
                    <a:cubicBezTo>
                      <a:pt x="2166" y="1814"/>
                      <a:pt x="2169" y="1818"/>
                      <a:pt x="2169" y="1822"/>
                    </a:cubicBezTo>
                    <a:cubicBezTo>
                      <a:pt x="2169" y="1826"/>
                      <a:pt x="2166" y="1830"/>
                      <a:pt x="2161" y="1830"/>
                    </a:cubicBezTo>
                    <a:lnTo>
                      <a:pt x="2049" y="1830"/>
                    </a:lnTo>
                    <a:cubicBezTo>
                      <a:pt x="2045" y="1830"/>
                      <a:pt x="2041" y="1826"/>
                      <a:pt x="2041" y="1822"/>
                    </a:cubicBezTo>
                    <a:cubicBezTo>
                      <a:pt x="2041" y="1818"/>
                      <a:pt x="2045" y="1814"/>
                      <a:pt x="2049" y="1814"/>
                    </a:cubicBezTo>
                    <a:close/>
                    <a:moveTo>
                      <a:pt x="2241" y="1814"/>
                    </a:moveTo>
                    <a:lnTo>
                      <a:pt x="2353" y="1814"/>
                    </a:lnTo>
                    <a:cubicBezTo>
                      <a:pt x="2358" y="1814"/>
                      <a:pt x="2361" y="1818"/>
                      <a:pt x="2361" y="1822"/>
                    </a:cubicBezTo>
                    <a:cubicBezTo>
                      <a:pt x="2361" y="1826"/>
                      <a:pt x="2358" y="1830"/>
                      <a:pt x="2353" y="1830"/>
                    </a:cubicBezTo>
                    <a:lnTo>
                      <a:pt x="2241" y="1830"/>
                    </a:lnTo>
                    <a:cubicBezTo>
                      <a:pt x="2237" y="1830"/>
                      <a:pt x="2233" y="1826"/>
                      <a:pt x="2233" y="1822"/>
                    </a:cubicBezTo>
                    <a:cubicBezTo>
                      <a:pt x="2233" y="1818"/>
                      <a:pt x="2237" y="1814"/>
                      <a:pt x="2241" y="1814"/>
                    </a:cubicBezTo>
                    <a:close/>
                    <a:moveTo>
                      <a:pt x="2433" y="1814"/>
                    </a:moveTo>
                    <a:lnTo>
                      <a:pt x="2545" y="1814"/>
                    </a:lnTo>
                    <a:cubicBezTo>
                      <a:pt x="2550" y="1814"/>
                      <a:pt x="2553" y="1818"/>
                      <a:pt x="2553" y="1822"/>
                    </a:cubicBezTo>
                    <a:cubicBezTo>
                      <a:pt x="2553" y="1826"/>
                      <a:pt x="2550" y="1830"/>
                      <a:pt x="2545" y="1830"/>
                    </a:cubicBezTo>
                    <a:lnTo>
                      <a:pt x="2433" y="1830"/>
                    </a:lnTo>
                    <a:cubicBezTo>
                      <a:pt x="2429" y="1830"/>
                      <a:pt x="2425" y="1826"/>
                      <a:pt x="2425" y="1822"/>
                    </a:cubicBezTo>
                    <a:cubicBezTo>
                      <a:pt x="2425" y="1818"/>
                      <a:pt x="2429" y="1814"/>
                      <a:pt x="2433" y="1814"/>
                    </a:cubicBezTo>
                    <a:close/>
                    <a:moveTo>
                      <a:pt x="2625" y="1814"/>
                    </a:moveTo>
                    <a:lnTo>
                      <a:pt x="2737" y="1814"/>
                    </a:lnTo>
                    <a:cubicBezTo>
                      <a:pt x="2742" y="1814"/>
                      <a:pt x="2745" y="1818"/>
                      <a:pt x="2745" y="1822"/>
                    </a:cubicBezTo>
                    <a:cubicBezTo>
                      <a:pt x="2745" y="1826"/>
                      <a:pt x="2742" y="1830"/>
                      <a:pt x="2737" y="1830"/>
                    </a:cubicBezTo>
                    <a:lnTo>
                      <a:pt x="2625" y="1830"/>
                    </a:lnTo>
                    <a:cubicBezTo>
                      <a:pt x="2621" y="1830"/>
                      <a:pt x="2617" y="1826"/>
                      <a:pt x="2617" y="1822"/>
                    </a:cubicBezTo>
                    <a:cubicBezTo>
                      <a:pt x="2617" y="1818"/>
                      <a:pt x="2621" y="1814"/>
                      <a:pt x="2625" y="1814"/>
                    </a:cubicBezTo>
                    <a:close/>
                    <a:moveTo>
                      <a:pt x="2817" y="1814"/>
                    </a:moveTo>
                    <a:lnTo>
                      <a:pt x="2910" y="1814"/>
                    </a:lnTo>
                    <a:lnTo>
                      <a:pt x="2902" y="1822"/>
                    </a:lnTo>
                    <a:lnTo>
                      <a:pt x="2902" y="1803"/>
                    </a:lnTo>
                    <a:cubicBezTo>
                      <a:pt x="2902" y="1798"/>
                      <a:pt x="2906" y="1795"/>
                      <a:pt x="2910" y="1795"/>
                    </a:cubicBezTo>
                    <a:cubicBezTo>
                      <a:pt x="2915" y="1795"/>
                      <a:pt x="2918" y="1798"/>
                      <a:pt x="2918" y="1803"/>
                    </a:cubicBezTo>
                    <a:lnTo>
                      <a:pt x="2918" y="1822"/>
                    </a:lnTo>
                    <a:cubicBezTo>
                      <a:pt x="2918" y="1826"/>
                      <a:pt x="2915" y="1830"/>
                      <a:pt x="2910" y="1830"/>
                    </a:cubicBezTo>
                    <a:lnTo>
                      <a:pt x="2817" y="1830"/>
                    </a:lnTo>
                    <a:cubicBezTo>
                      <a:pt x="2813" y="1830"/>
                      <a:pt x="2809" y="1826"/>
                      <a:pt x="2809" y="1822"/>
                    </a:cubicBezTo>
                    <a:cubicBezTo>
                      <a:pt x="2809" y="1818"/>
                      <a:pt x="2813" y="1814"/>
                      <a:pt x="2817" y="1814"/>
                    </a:cubicBezTo>
                    <a:close/>
                    <a:moveTo>
                      <a:pt x="2902" y="1723"/>
                    </a:moveTo>
                    <a:lnTo>
                      <a:pt x="2902" y="1611"/>
                    </a:lnTo>
                    <a:cubicBezTo>
                      <a:pt x="2902" y="1606"/>
                      <a:pt x="2906" y="1603"/>
                      <a:pt x="2910" y="1603"/>
                    </a:cubicBezTo>
                    <a:cubicBezTo>
                      <a:pt x="2915" y="1603"/>
                      <a:pt x="2918" y="1606"/>
                      <a:pt x="2918" y="1611"/>
                    </a:cubicBezTo>
                    <a:lnTo>
                      <a:pt x="2918" y="1723"/>
                    </a:lnTo>
                    <a:cubicBezTo>
                      <a:pt x="2918" y="1727"/>
                      <a:pt x="2915" y="1731"/>
                      <a:pt x="2910" y="1731"/>
                    </a:cubicBezTo>
                    <a:cubicBezTo>
                      <a:pt x="2906" y="1731"/>
                      <a:pt x="2902" y="1727"/>
                      <a:pt x="2902" y="1723"/>
                    </a:cubicBezTo>
                    <a:close/>
                    <a:moveTo>
                      <a:pt x="2902" y="1531"/>
                    </a:moveTo>
                    <a:lnTo>
                      <a:pt x="2902" y="1419"/>
                    </a:lnTo>
                    <a:cubicBezTo>
                      <a:pt x="2902" y="1414"/>
                      <a:pt x="2906" y="1411"/>
                      <a:pt x="2910" y="1411"/>
                    </a:cubicBezTo>
                    <a:cubicBezTo>
                      <a:pt x="2915" y="1411"/>
                      <a:pt x="2918" y="1414"/>
                      <a:pt x="2918" y="1419"/>
                    </a:cubicBezTo>
                    <a:lnTo>
                      <a:pt x="2918" y="1531"/>
                    </a:lnTo>
                    <a:cubicBezTo>
                      <a:pt x="2918" y="1535"/>
                      <a:pt x="2915" y="1539"/>
                      <a:pt x="2910" y="1539"/>
                    </a:cubicBezTo>
                    <a:cubicBezTo>
                      <a:pt x="2906" y="1539"/>
                      <a:pt x="2902" y="1535"/>
                      <a:pt x="2902" y="1531"/>
                    </a:cubicBezTo>
                    <a:close/>
                    <a:moveTo>
                      <a:pt x="2902" y="1339"/>
                    </a:moveTo>
                    <a:lnTo>
                      <a:pt x="2902" y="1227"/>
                    </a:lnTo>
                    <a:cubicBezTo>
                      <a:pt x="2902" y="1222"/>
                      <a:pt x="2906" y="1219"/>
                      <a:pt x="2910" y="1219"/>
                    </a:cubicBezTo>
                    <a:cubicBezTo>
                      <a:pt x="2915" y="1219"/>
                      <a:pt x="2918" y="1222"/>
                      <a:pt x="2918" y="1227"/>
                    </a:cubicBezTo>
                    <a:lnTo>
                      <a:pt x="2918" y="1339"/>
                    </a:lnTo>
                    <a:cubicBezTo>
                      <a:pt x="2918" y="1343"/>
                      <a:pt x="2915" y="1347"/>
                      <a:pt x="2910" y="1347"/>
                    </a:cubicBezTo>
                    <a:cubicBezTo>
                      <a:pt x="2906" y="1347"/>
                      <a:pt x="2902" y="1343"/>
                      <a:pt x="2902" y="1339"/>
                    </a:cubicBezTo>
                    <a:close/>
                    <a:moveTo>
                      <a:pt x="2902" y="1147"/>
                    </a:moveTo>
                    <a:lnTo>
                      <a:pt x="2902" y="1035"/>
                    </a:lnTo>
                    <a:cubicBezTo>
                      <a:pt x="2902" y="1030"/>
                      <a:pt x="2906" y="1027"/>
                      <a:pt x="2910" y="1027"/>
                    </a:cubicBezTo>
                    <a:cubicBezTo>
                      <a:pt x="2915" y="1027"/>
                      <a:pt x="2918" y="1030"/>
                      <a:pt x="2918" y="1035"/>
                    </a:cubicBezTo>
                    <a:lnTo>
                      <a:pt x="2918" y="1147"/>
                    </a:lnTo>
                    <a:cubicBezTo>
                      <a:pt x="2918" y="1151"/>
                      <a:pt x="2915" y="1155"/>
                      <a:pt x="2910" y="1155"/>
                    </a:cubicBezTo>
                    <a:cubicBezTo>
                      <a:pt x="2906" y="1155"/>
                      <a:pt x="2902" y="1151"/>
                      <a:pt x="2902" y="1147"/>
                    </a:cubicBezTo>
                    <a:close/>
                    <a:moveTo>
                      <a:pt x="2902" y="955"/>
                    </a:moveTo>
                    <a:lnTo>
                      <a:pt x="2902" y="843"/>
                    </a:lnTo>
                    <a:cubicBezTo>
                      <a:pt x="2902" y="838"/>
                      <a:pt x="2906" y="835"/>
                      <a:pt x="2910" y="835"/>
                    </a:cubicBezTo>
                    <a:cubicBezTo>
                      <a:pt x="2915" y="835"/>
                      <a:pt x="2918" y="838"/>
                      <a:pt x="2918" y="843"/>
                    </a:cubicBezTo>
                    <a:lnTo>
                      <a:pt x="2918" y="955"/>
                    </a:lnTo>
                    <a:cubicBezTo>
                      <a:pt x="2918" y="959"/>
                      <a:pt x="2915" y="963"/>
                      <a:pt x="2910" y="963"/>
                    </a:cubicBezTo>
                    <a:cubicBezTo>
                      <a:pt x="2906" y="963"/>
                      <a:pt x="2902" y="959"/>
                      <a:pt x="2902" y="955"/>
                    </a:cubicBezTo>
                    <a:close/>
                    <a:moveTo>
                      <a:pt x="2902" y="763"/>
                    </a:moveTo>
                    <a:lnTo>
                      <a:pt x="2902" y="651"/>
                    </a:lnTo>
                    <a:cubicBezTo>
                      <a:pt x="2902" y="646"/>
                      <a:pt x="2906" y="643"/>
                      <a:pt x="2910" y="643"/>
                    </a:cubicBezTo>
                    <a:cubicBezTo>
                      <a:pt x="2915" y="643"/>
                      <a:pt x="2918" y="646"/>
                      <a:pt x="2918" y="651"/>
                    </a:cubicBezTo>
                    <a:lnTo>
                      <a:pt x="2918" y="763"/>
                    </a:lnTo>
                    <a:cubicBezTo>
                      <a:pt x="2918" y="767"/>
                      <a:pt x="2915" y="771"/>
                      <a:pt x="2910" y="771"/>
                    </a:cubicBezTo>
                    <a:cubicBezTo>
                      <a:pt x="2906" y="771"/>
                      <a:pt x="2902" y="767"/>
                      <a:pt x="2902" y="763"/>
                    </a:cubicBezTo>
                    <a:close/>
                    <a:moveTo>
                      <a:pt x="2902" y="571"/>
                    </a:moveTo>
                    <a:lnTo>
                      <a:pt x="2902" y="459"/>
                    </a:lnTo>
                    <a:cubicBezTo>
                      <a:pt x="2902" y="454"/>
                      <a:pt x="2906" y="451"/>
                      <a:pt x="2910" y="451"/>
                    </a:cubicBezTo>
                    <a:cubicBezTo>
                      <a:pt x="2915" y="451"/>
                      <a:pt x="2918" y="454"/>
                      <a:pt x="2918" y="459"/>
                    </a:cubicBezTo>
                    <a:lnTo>
                      <a:pt x="2918" y="571"/>
                    </a:lnTo>
                    <a:cubicBezTo>
                      <a:pt x="2918" y="575"/>
                      <a:pt x="2915" y="579"/>
                      <a:pt x="2910" y="579"/>
                    </a:cubicBezTo>
                    <a:cubicBezTo>
                      <a:pt x="2906" y="579"/>
                      <a:pt x="2902" y="575"/>
                      <a:pt x="2902" y="571"/>
                    </a:cubicBezTo>
                    <a:close/>
                    <a:moveTo>
                      <a:pt x="2902" y="379"/>
                    </a:moveTo>
                    <a:lnTo>
                      <a:pt x="2902" y="267"/>
                    </a:lnTo>
                    <a:cubicBezTo>
                      <a:pt x="2902" y="262"/>
                      <a:pt x="2906" y="259"/>
                      <a:pt x="2910" y="259"/>
                    </a:cubicBezTo>
                    <a:cubicBezTo>
                      <a:pt x="2915" y="259"/>
                      <a:pt x="2918" y="262"/>
                      <a:pt x="2918" y="267"/>
                    </a:cubicBezTo>
                    <a:lnTo>
                      <a:pt x="2918" y="379"/>
                    </a:lnTo>
                    <a:cubicBezTo>
                      <a:pt x="2918" y="383"/>
                      <a:pt x="2915" y="387"/>
                      <a:pt x="2910" y="387"/>
                    </a:cubicBezTo>
                    <a:cubicBezTo>
                      <a:pt x="2906" y="387"/>
                      <a:pt x="2902" y="383"/>
                      <a:pt x="2902" y="379"/>
                    </a:cubicBezTo>
                    <a:close/>
                    <a:moveTo>
                      <a:pt x="2902" y="187"/>
                    </a:moveTo>
                    <a:lnTo>
                      <a:pt x="2902" y="75"/>
                    </a:lnTo>
                    <a:cubicBezTo>
                      <a:pt x="2902" y="70"/>
                      <a:pt x="2906" y="67"/>
                      <a:pt x="2910" y="67"/>
                    </a:cubicBezTo>
                    <a:cubicBezTo>
                      <a:pt x="2915" y="67"/>
                      <a:pt x="2918" y="70"/>
                      <a:pt x="2918" y="75"/>
                    </a:cubicBezTo>
                    <a:lnTo>
                      <a:pt x="2918" y="187"/>
                    </a:lnTo>
                    <a:cubicBezTo>
                      <a:pt x="2918" y="191"/>
                      <a:pt x="2915" y="195"/>
                      <a:pt x="2910" y="195"/>
                    </a:cubicBezTo>
                    <a:cubicBezTo>
                      <a:pt x="2906" y="195"/>
                      <a:pt x="2902" y="191"/>
                      <a:pt x="2902" y="187"/>
                    </a:cubicBezTo>
                    <a:close/>
                    <a:moveTo>
                      <a:pt x="2897" y="16"/>
                    </a:moveTo>
                    <a:lnTo>
                      <a:pt x="2785" y="16"/>
                    </a:lnTo>
                    <a:cubicBezTo>
                      <a:pt x="2781" y="16"/>
                      <a:pt x="2777" y="12"/>
                      <a:pt x="2777" y="8"/>
                    </a:cubicBezTo>
                    <a:cubicBezTo>
                      <a:pt x="2777" y="3"/>
                      <a:pt x="2781" y="0"/>
                      <a:pt x="2785" y="0"/>
                    </a:cubicBezTo>
                    <a:lnTo>
                      <a:pt x="2897" y="0"/>
                    </a:lnTo>
                    <a:cubicBezTo>
                      <a:pt x="2902" y="0"/>
                      <a:pt x="2905" y="3"/>
                      <a:pt x="2905" y="8"/>
                    </a:cubicBezTo>
                    <a:cubicBezTo>
                      <a:pt x="2905" y="12"/>
                      <a:pt x="2902" y="16"/>
                      <a:pt x="2897" y="16"/>
                    </a:cubicBezTo>
                    <a:close/>
                    <a:moveTo>
                      <a:pt x="2705" y="16"/>
                    </a:moveTo>
                    <a:lnTo>
                      <a:pt x="2593" y="16"/>
                    </a:lnTo>
                    <a:cubicBezTo>
                      <a:pt x="2589" y="16"/>
                      <a:pt x="2585" y="12"/>
                      <a:pt x="2585" y="8"/>
                    </a:cubicBezTo>
                    <a:cubicBezTo>
                      <a:pt x="2585" y="3"/>
                      <a:pt x="2589" y="0"/>
                      <a:pt x="2593" y="0"/>
                    </a:cubicBezTo>
                    <a:lnTo>
                      <a:pt x="2705" y="0"/>
                    </a:lnTo>
                    <a:cubicBezTo>
                      <a:pt x="2710" y="0"/>
                      <a:pt x="2713" y="3"/>
                      <a:pt x="2713" y="8"/>
                    </a:cubicBezTo>
                    <a:cubicBezTo>
                      <a:pt x="2713" y="12"/>
                      <a:pt x="2710" y="16"/>
                      <a:pt x="2705" y="16"/>
                    </a:cubicBezTo>
                    <a:close/>
                    <a:moveTo>
                      <a:pt x="2513" y="16"/>
                    </a:moveTo>
                    <a:lnTo>
                      <a:pt x="2401" y="16"/>
                    </a:lnTo>
                    <a:cubicBezTo>
                      <a:pt x="2397" y="16"/>
                      <a:pt x="2393" y="12"/>
                      <a:pt x="2393" y="8"/>
                    </a:cubicBezTo>
                    <a:cubicBezTo>
                      <a:pt x="2393" y="3"/>
                      <a:pt x="2397" y="0"/>
                      <a:pt x="2401" y="0"/>
                    </a:cubicBezTo>
                    <a:lnTo>
                      <a:pt x="2513" y="0"/>
                    </a:lnTo>
                    <a:cubicBezTo>
                      <a:pt x="2518" y="0"/>
                      <a:pt x="2521" y="3"/>
                      <a:pt x="2521" y="8"/>
                    </a:cubicBezTo>
                    <a:cubicBezTo>
                      <a:pt x="2521" y="12"/>
                      <a:pt x="2518" y="16"/>
                      <a:pt x="2513" y="16"/>
                    </a:cubicBezTo>
                    <a:close/>
                    <a:moveTo>
                      <a:pt x="2321" y="16"/>
                    </a:moveTo>
                    <a:lnTo>
                      <a:pt x="2209" y="16"/>
                    </a:lnTo>
                    <a:cubicBezTo>
                      <a:pt x="2205" y="16"/>
                      <a:pt x="2201" y="12"/>
                      <a:pt x="2201" y="8"/>
                    </a:cubicBezTo>
                    <a:cubicBezTo>
                      <a:pt x="2201" y="3"/>
                      <a:pt x="2205" y="0"/>
                      <a:pt x="2209" y="0"/>
                    </a:cubicBezTo>
                    <a:lnTo>
                      <a:pt x="2321" y="0"/>
                    </a:lnTo>
                    <a:cubicBezTo>
                      <a:pt x="2326" y="0"/>
                      <a:pt x="2329" y="3"/>
                      <a:pt x="2329" y="8"/>
                    </a:cubicBezTo>
                    <a:cubicBezTo>
                      <a:pt x="2329" y="12"/>
                      <a:pt x="2326" y="16"/>
                      <a:pt x="2321" y="16"/>
                    </a:cubicBezTo>
                    <a:close/>
                    <a:moveTo>
                      <a:pt x="2129" y="16"/>
                    </a:moveTo>
                    <a:lnTo>
                      <a:pt x="2017" y="16"/>
                    </a:lnTo>
                    <a:cubicBezTo>
                      <a:pt x="2013" y="16"/>
                      <a:pt x="2009" y="12"/>
                      <a:pt x="2009" y="8"/>
                    </a:cubicBezTo>
                    <a:cubicBezTo>
                      <a:pt x="2009" y="3"/>
                      <a:pt x="2013" y="0"/>
                      <a:pt x="2017" y="0"/>
                    </a:cubicBezTo>
                    <a:lnTo>
                      <a:pt x="2129" y="0"/>
                    </a:lnTo>
                    <a:cubicBezTo>
                      <a:pt x="2134" y="0"/>
                      <a:pt x="2137" y="3"/>
                      <a:pt x="2137" y="8"/>
                    </a:cubicBezTo>
                    <a:cubicBezTo>
                      <a:pt x="2137" y="12"/>
                      <a:pt x="2134" y="16"/>
                      <a:pt x="2129" y="16"/>
                    </a:cubicBezTo>
                    <a:close/>
                    <a:moveTo>
                      <a:pt x="1937" y="16"/>
                    </a:moveTo>
                    <a:lnTo>
                      <a:pt x="1825" y="16"/>
                    </a:lnTo>
                    <a:cubicBezTo>
                      <a:pt x="1821" y="16"/>
                      <a:pt x="1817" y="12"/>
                      <a:pt x="1817" y="8"/>
                    </a:cubicBezTo>
                    <a:cubicBezTo>
                      <a:pt x="1817" y="3"/>
                      <a:pt x="1821" y="0"/>
                      <a:pt x="1825" y="0"/>
                    </a:cubicBezTo>
                    <a:lnTo>
                      <a:pt x="1937" y="0"/>
                    </a:lnTo>
                    <a:cubicBezTo>
                      <a:pt x="1942" y="0"/>
                      <a:pt x="1945" y="3"/>
                      <a:pt x="1945" y="8"/>
                    </a:cubicBezTo>
                    <a:cubicBezTo>
                      <a:pt x="1945" y="12"/>
                      <a:pt x="1942" y="16"/>
                      <a:pt x="1937" y="16"/>
                    </a:cubicBezTo>
                    <a:close/>
                    <a:moveTo>
                      <a:pt x="1745" y="16"/>
                    </a:moveTo>
                    <a:lnTo>
                      <a:pt x="1633" y="16"/>
                    </a:lnTo>
                    <a:cubicBezTo>
                      <a:pt x="1629" y="16"/>
                      <a:pt x="1625" y="12"/>
                      <a:pt x="1625" y="8"/>
                    </a:cubicBezTo>
                    <a:cubicBezTo>
                      <a:pt x="1625" y="3"/>
                      <a:pt x="1629" y="0"/>
                      <a:pt x="1633" y="0"/>
                    </a:cubicBezTo>
                    <a:lnTo>
                      <a:pt x="1745" y="0"/>
                    </a:lnTo>
                    <a:cubicBezTo>
                      <a:pt x="1750" y="0"/>
                      <a:pt x="1753" y="3"/>
                      <a:pt x="1753" y="8"/>
                    </a:cubicBezTo>
                    <a:cubicBezTo>
                      <a:pt x="1753" y="12"/>
                      <a:pt x="1750" y="16"/>
                      <a:pt x="1745" y="16"/>
                    </a:cubicBezTo>
                    <a:close/>
                    <a:moveTo>
                      <a:pt x="1553" y="16"/>
                    </a:moveTo>
                    <a:lnTo>
                      <a:pt x="1441" y="16"/>
                    </a:lnTo>
                    <a:cubicBezTo>
                      <a:pt x="1437" y="16"/>
                      <a:pt x="1433" y="12"/>
                      <a:pt x="1433" y="8"/>
                    </a:cubicBezTo>
                    <a:cubicBezTo>
                      <a:pt x="1433" y="3"/>
                      <a:pt x="1437" y="0"/>
                      <a:pt x="1441" y="0"/>
                    </a:cubicBezTo>
                    <a:lnTo>
                      <a:pt x="1553" y="0"/>
                    </a:lnTo>
                    <a:cubicBezTo>
                      <a:pt x="1558" y="0"/>
                      <a:pt x="1561" y="3"/>
                      <a:pt x="1561" y="8"/>
                    </a:cubicBezTo>
                    <a:cubicBezTo>
                      <a:pt x="1561" y="12"/>
                      <a:pt x="1558" y="16"/>
                      <a:pt x="1553" y="16"/>
                    </a:cubicBezTo>
                    <a:close/>
                    <a:moveTo>
                      <a:pt x="1361" y="16"/>
                    </a:moveTo>
                    <a:lnTo>
                      <a:pt x="1249" y="16"/>
                    </a:lnTo>
                    <a:cubicBezTo>
                      <a:pt x="1245" y="16"/>
                      <a:pt x="1241" y="12"/>
                      <a:pt x="1241" y="8"/>
                    </a:cubicBezTo>
                    <a:cubicBezTo>
                      <a:pt x="1241" y="3"/>
                      <a:pt x="1245" y="0"/>
                      <a:pt x="1249" y="0"/>
                    </a:cubicBezTo>
                    <a:lnTo>
                      <a:pt x="1361" y="0"/>
                    </a:lnTo>
                    <a:cubicBezTo>
                      <a:pt x="1366" y="0"/>
                      <a:pt x="1369" y="3"/>
                      <a:pt x="1369" y="8"/>
                    </a:cubicBezTo>
                    <a:cubicBezTo>
                      <a:pt x="1369" y="12"/>
                      <a:pt x="1366" y="16"/>
                      <a:pt x="1361" y="16"/>
                    </a:cubicBezTo>
                    <a:close/>
                    <a:moveTo>
                      <a:pt x="1169" y="16"/>
                    </a:moveTo>
                    <a:lnTo>
                      <a:pt x="1057" y="16"/>
                    </a:lnTo>
                    <a:cubicBezTo>
                      <a:pt x="1053" y="16"/>
                      <a:pt x="1049" y="12"/>
                      <a:pt x="1049" y="8"/>
                    </a:cubicBezTo>
                    <a:cubicBezTo>
                      <a:pt x="1049" y="3"/>
                      <a:pt x="1053" y="0"/>
                      <a:pt x="1057" y="0"/>
                    </a:cubicBezTo>
                    <a:lnTo>
                      <a:pt x="1169" y="0"/>
                    </a:lnTo>
                    <a:cubicBezTo>
                      <a:pt x="1174" y="0"/>
                      <a:pt x="1177" y="3"/>
                      <a:pt x="1177" y="8"/>
                    </a:cubicBezTo>
                    <a:cubicBezTo>
                      <a:pt x="1177" y="12"/>
                      <a:pt x="1174" y="16"/>
                      <a:pt x="1169" y="16"/>
                    </a:cubicBezTo>
                    <a:close/>
                    <a:moveTo>
                      <a:pt x="977" y="16"/>
                    </a:moveTo>
                    <a:lnTo>
                      <a:pt x="865" y="16"/>
                    </a:lnTo>
                    <a:cubicBezTo>
                      <a:pt x="861" y="16"/>
                      <a:pt x="857" y="12"/>
                      <a:pt x="857" y="8"/>
                    </a:cubicBezTo>
                    <a:cubicBezTo>
                      <a:pt x="857" y="3"/>
                      <a:pt x="861" y="0"/>
                      <a:pt x="865" y="0"/>
                    </a:cubicBezTo>
                    <a:lnTo>
                      <a:pt x="977" y="0"/>
                    </a:lnTo>
                    <a:cubicBezTo>
                      <a:pt x="982" y="0"/>
                      <a:pt x="985" y="3"/>
                      <a:pt x="985" y="8"/>
                    </a:cubicBezTo>
                    <a:cubicBezTo>
                      <a:pt x="985" y="12"/>
                      <a:pt x="982" y="16"/>
                      <a:pt x="977" y="16"/>
                    </a:cubicBezTo>
                    <a:close/>
                    <a:moveTo>
                      <a:pt x="785" y="16"/>
                    </a:moveTo>
                    <a:lnTo>
                      <a:pt x="673" y="16"/>
                    </a:lnTo>
                    <a:cubicBezTo>
                      <a:pt x="669" y="16"/>
                      <a:pt x="665" y="12"/>
                      <a:pt x="665" y="8"/>
                    </a:cubicBezTo>
                    <a:cubicBezTo>
                      <a:pt x="665" y="3"/>
                      <a:pt x="669" y="0"/>
                      <a:pt x="673" y="0"/>
                    </a:cubicBezTo>
                    <a:lnTo>
                      <a:pt x="785" y="0"/>
                    </a:lnTo>
                    <a:cubicBezTo>
                      <a:pt x="790" y="0"/>
                      <a:pt x="793" y="3"/>
                      <a:pt x="793" y="8"/>
                    </a:cubicBezTo>
                    <a:cubicBezTo>
                      <a:pt x="793" y="12"/>
                      <a:pt x="790" y="16"/>
                      <a:pt x="785" y="16"/>
                    </a:cubicBezTo>
                    <a:close/>
                    <a:moveTo>
                      <a:pt x="593" y="16"/>
                    </a:moveTo>
                    <a:lnTo>
                      <a:pt x="481" y="16"/>
                    </a:lnTo>
                    <a:cubicBezTo>
                      <a:pt x="477" y="16"/>
                      <a:pt x="473" y="12"/>
                      <a:pt x="473" y="8"/>
                    </a:cubicBezTo>
                    <a:cubicBezTo>
                      <a:pt x="473" y="3"/>
                      <a:pt x="477" y="0"/>
                      <a:pt x="481" y="0"/>
                    </a:cubicBezTo>
                    <a:lnTo>
                      <a:pt x="593" y="0"/>
                    </a:lnTo>
                    <a:cubicBezTo>
                      <a:pt x="598" y="0"/>
                      <a:pt x="601" y="3"/>
                      <a:pt x="601" y="8"/>
                    </a:cubicBezTo>
                    <a:cubicBezTo>
                      <a:pt x="601" y="12"/>
                      <a:pt x="598" y="16"/>
                      <a:pt x="593" y="16"/>
                    </a:cubicBezTo>
                    <a:close/>
                    <a:moveTo>
                      <a:pt x="401" y="16"/>
                    </a:moveTo>
                    <a:lnTo>
                      <a:pt x="289" y="16"/>
                    </a:lnTo>
                    <a:cubicBezTo>
                      <a:pt x="285" y="16"/>
                      <a:pt x="281" y="12"/>
                      <a:pt x="281" y="8"/>
                    </a:cubicBezTo>
                    <a:cubicBezTo>
                      <a:pt x="281" y="3"/>
                      <a:pt x="285" y="0"/>
                      <a:pt x="289" y="0"/>
                    </a:cubicBezTo>
                    <a:lnTo>
                      <a:pt x="401" y="0"/>
                    </a:lnTo>
                    <a:cubicBezTo>
                      <a:pt x="406" y="0"/>
                      <a:pt x="409" y="3"/>
                      <a:pt x="409" y="8"/>
                    </a:cubicBezTo>
                    <a:cubicBezTo>
                      <a:pt x="409" y="12"/>
                      <a:pt x="406" y="16"/>
                      <a:pt x="401" y="16"/>
                    </a:cubicBezTo>
                    <a:close/>
                    <a:moveTo>
                      <a:pt x="209" y="16"/>
                    </a:moveTo>
                    <a:lnTo>
                      <a:pt x="97" y="16"/>
                    </a:lnTo>
                    <a:cubicBezTo>
                      <a:pt x="93" y="16"/>
                      <a:pt x="89" y="12"/>
                      <a:pt x="89" y="8"/>
                    </a:cubicBezTo>
                    <a:cubicBezTo>
                      <a:pt x="89" y="3"/>
                      <a:pt x="93" y="0"/>
                      <a:pt x="97" y="0"/>
                    </a:cubicBezTo>
                    <a:lnTo>
                      <a:pt x="209" y="0"/>
                    </a:lnTo>
                    <a:cubicBezTo>
                      <a:pt x="214" y="0"/>
                      <a:pt x="217" y="3"/>
                      <a:pt x="217" y="8"/>
                    </a:cubicBezTo>
                    <a:cubicBezTo>
                      <a:pt x="217" y="12"/>
                      <a:pt x="214" y="16"/>
                      <a:pt x="209" y="16"/>
                    </a:cubicBezTo>
                    <a:close/>
                    <a:moveTo>
                      <a:pt x="17" y="16"/>
                    </a:moveTo>
                    <a:lnTo>
                      <a:pt x="8" y="16"/>
                    </a:lnTo>
                    <a:cubicBezTo>
                      <a:pt x="3" y="16"/>
                      <a:pt x="0" y="12"/>
                      <a:pt x="0" y="8"/>
                    </a:cubicBezTo>
                    <a:cubicBezTo>
                      <a:pt x="0" y="3"/>
                      <a:pt x="3" y="0"/>
                      <a:pt x="8" y="0"/>
                    </a:cubicBezTo>
                    <a:lnTo>
                      <a:pt x="17" y="0"/>
                    </a:lnTo>
                    <a:cubicBezTo>
                      <a:pt x="22" y="0"/>
                      <a:pt x="25" y="3"/>
                      <a:pt x="25" y="8"/>
                    </a:cubicBezTo>
                    <a:cubicBezTo>
                      <a:pt x="25" y="12"/>
                      <a:pt x="22" y="16"/>
                      <a:pt x="17" y="16"/>
                    </a:cubicBezTo>
                    <a:close/>
                  </a:path>
                </a:pathLst>
              </a:custGeom>
              <a:solidFill>
                <a:srgbClr val="000000"/>
              </a:solidFill>
              <a:ln w="12700" cap="flat">
                <a:solidFill>
                  <a:srgbClr val="000000"/>
                </a:solidFill>
                <a:prstDash val="solid"/>
                <a:bevel/>
                <a:headEnd/>
                <a:tailEnd/>
              </a:ln>
            </p:spPr>
            <p:txBody>
              <a:bodyPr/>
              <a:lstStyle/>
              <a:p>
                <a:endParaRPr lang="zh-CN" altLang="en-US"/>
              </a:p>
            </p:txBody>
          </p:sp>
          <p:sp>
            <p:nvSpPr>
              <p:cNvPr id="27120" name="Picture 7"/>
              <p:cNvSpPr>
                <a:spLocks noChangeAspect="1" noChangeArrowheads="1"/>
              </p:cNvSpPr>
              <p:nvPr/>
            </p:nvSpPr>
            <p:spPr bwMode="auto">
              <a:xfrm>
                <a:off x="905" y="3211"/>
                <a:ext cx="25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21" name="Freeform 8"/>
              <p:cNvSpPr>
                <a:spLocks/>
              </p:cNvSpPr>
              <p:nvPr/>
            </p:nvSpPr>
            <p:spPr bwMode="auto">
              <a:xfrm>
                <a:off x="900" y="3206"/>
                <a:ext cx="256" cy="264"/>
              </a:xfrm>
              <a:custGeom>
                <a:avLst/>
                <a:gdLst>
                  <a:gd name="T0" fmla="*/ 3 w 495"/>
                  <a:gd name="T1" fmla="*/ 4 h 510"/>
                  <a:gd name="T2" fmla="*/ 4 w 495"/>
                  <a:gd name="T3" fmla="*/ 4 h 510"/>
                  <a:gd name="T4" fmla="*/ 4 w 495"/>
                  <a:gd name="T5" fmla="*/ 4 h 510"/>
                  <a:gd name="T6" fmla="*/ 5 w 495"/>
                  <a:gd name="T7" fmla="*/ 3 h 510"/>
                  <a:gd name="T8" fmla="*/ 5 w 495"/>
                  <a:gd name="T9" fmla="*/ 3 h 510"/>
                  <a:gd name="T10" fmla="*/ 5 w 495"/>
                  <a:gd name="T11" fmla="*/ 3 h 510"/>
                  <a:gd name="T12" fmla="*/ 4 w 495"/>
                  <a:gd name="T13" fmla="*/ 2 h 510"/>
                  <a:gd name="T14" fmla="*/ 5 w 495"/>
                  <a:gd name="T15" fmla="*/ 2 h 510"/>
                  <a:gd name="T16" fmla="*/ 5 w 495"/>
                  <a:gd name="T17" fmla="*/ 2 h 510"/>
                  <a:gd name="T18" fmla="*/ 5 w 495"/>
                  <a:gd name="T19" fmla="*/ 2 h 510"/>
                  <a:gd name="T20" fmla="*/ 2 w 495"/>
                  <a:gd name="T21" fmla="*/ 1 h 510"/>
                  <a:gd name="T22" fmla="*/ 1 w 495"/>
                  <a:gd name="T23" fmla="*/ 4 h 510"/>
                  <a:gd name="T24" fmla="*/ 2 w 495"/>
                  <a:gd name="T25" fmla="*/ 4 h 510"/>
                  <a:gd name="T26" fmla="*/ 2 w 495"/>
                  <a:gd name="T27" fmla="*/ 4 h 510"/>
                  <a:gd name="T28" fmla="*/ 2 w 495"/>
                  <a:gd name="T29" fmla="*/ 5 h 510"/>
                  <a:gd name="T30" fmla="*/ 4 w 495"/>
                  <a:gd name="T31" fmla="*/ 5 h 510"/>
                  <a:gd name="T32" fmla="*/ 4 w 495"/>
                  <a:gd name="T33" fmla="*/ 4 h 510"/>
                  <a:gd name="T34" fmla="*/ 3 w 495"/>
                  <a:gd name="T35" fmla="*/ 4 h 5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5"/>
                  <a:gd name="T55" fmla="*/ 0 h 510"/>
                  <a:gd name="T56" fmla="*/ 495 w 495"/>
                  <a:gd name="T57" fmla="*/ 510 h 5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5" h="510">
                    <a:moveTo>
                      <a:pt x="276" y="418"/>
                    </a:moveTo>
                    <a:lnTo>
                      <a:pt x="406" y="420"/>
                    </a:lnTo>
                    <a:lnTo>
                      <a:pt x="434" y="409"/>
                    </a:lnTo>
                    <a:lnTo>
                      <a:pt x="446" y="304"/>
                    </a:lnTo>
                    <a:cubicBezTo>
                      <a:pt x="463" y="296"/>
                      <a:pt x="479" y="288"/>
                      <a:pt x="495" y="279"/>
                    </a:cubicBezTo>
                    <a:lnTo>
                      <a:pt x="432" y="205"/>
                    </a:lnTo>
                    <a:cubicBezTo>
                      <a:pt x="438" y="192"/>
                      <a:pt x="450" y="183"/>
                      <a:pt x="465" y="179"/>
                    </a:cubicBezTo>
                    <a:lnTo>
                      <a:pt x="456" y="119"/>
                    </a:lnTo>
                    <a:cubicBezTo>
                      <a:pt x="380" y="22"/>
                      <a:pt x="233" y="0"/>
                      <a:pt x="128" y="71"/>
                    </a:cubicBezTo>
                    <a:cubicBezTo>
                      <a:pt x="23" y="141"/>
                      <a:pt x="0" y="277"/>
                      <a:pt x="76" y="375"/>
                    </a:cubicBezTo>
                    <a:cubicBezTo>
                      <a:pt x="91" y="394"/>
                      <a:pt x="109" y="411"/>
                      <a:pt x="129" y="424"/>
                    </a:cubicBezTo>
                    <a:lnTo>
                      <a:pt x="134" y="510"/>
                    </a:lnTo>
                    <a:lnTo>
                      <a:pt x="351" y="510"/>
                    </a:lnTo>
                    <a:lnTo>
                      <a:pt x="351" y="422"/>
                    </a:lnTo>
                    <a:lnTo>
                      <a:pt x="276" y="418"/>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22" name="Freeform 9"/>
              <p:cNvSpPr>
                <a:spLocks/>
              </p:cNvSpPr>
              <p:nvPr/>
            </p:nvSpPr>
            <p:spPr bwMode="auto">
              <a:xfrm>
                <a:off x="891" y="3185"/>
                <a:ext cx="254" cy="242"/>
              </a:xfrm>
              <a:custGeom>
                <a:avLst/>
                <a:gdLst>
                  <a:gd name="T0" fmla="*/ 4 w 491"/>
                  <a:gd name="T1" fmla="*/ 2 h 469"/>
                  <a:gd name="T2" fmla="*/ 5 w 491"/>
                  <a:gd name="T3" fmla="*/ 2 h 469"/>
                  <a:gd name="T4" fmla="*/ 5 w 491"/>
                  <a:gd name="T5" fmla="*/ 1 h 469"/>
                  <a:gd name="T6" fmla="*/ 4 w 491"/>
                  <a:gd name="T7" fmla="*/ 1 h 469"/>
                  <a:gd name="T8" fmla="*/ 3 w 491"/>
                  <a:gd name="T9" fmla="*/ 1 h 469"/>
                  <a:gd name="T10" fmla="*/ 2 w 491"/>
                  <a:gd name="T11" fmla="*/ 1 h 469"/>
                  <a:gd name="T12" fmla="*/ 1 w 491"/>
                  <a:gd name="T13" fmla="*/ 1 h 469"/>
                  <a:gd name="T14" fmla="*/ 1 w 491"/>
                  <a:gd name="T15" fmla="*/ 1 h 469"/>
                  <a:gd name="T16" fmla="*/ 1 w 491"/>
                  <a:gd name="T17" fmla="*/ 3 h 469"/>
                  <a:gd name="T18" fmla="*/ 1 w 491"/>
                  <a:gd name="T19" fmla="*/ 4 h 469"/>
                  <a:gd name="T20" fmla="*/ 2 w 491"/>
                  <a:gd name="T21" fmla="*/ 5 h 469"/>
                  <a:gd name="T22" fmla="*/ 2 w 491"/>
                  <a:gd name="T23" fmla="*/ 4 h 469"/>
                  <a:gd name="T24" fmla="*/ 2 w 491"/>
                  <a:gd name="T25" fmla="*/ 4 h 469"/>
                  <a:gd name="T26" fmla="*/ 2 w 491"/>
                  <a:gd name="T27" fmla="*/ 4 h 469"/>
                  <a:gd name="T28" fmla="*/ 2 w 491"/>
                  <a:gd name="T29" fmla="*/ 4 h 469"/>
                  <a:gd name="T30" fmla="*/ 2 w 491"/>
                  <a:gd name="T31" fmla="*/ 3 h 469"/>
                  <a:gd name="T32" fmla="*/ 2 w 491"/>
                  <a:gd name="T33" fmla="*/ 3 h 469"/>
                  <a:gd name="T34" fmla="*/ 3 w 491"/>
                  <a:gd name="T35" fmla="*/ 2 h 469"/>
                  <a:gd name="T36" fmla="*/ 4 w 491"/>
                  <a:gd name="T37" fmla="*/ 2 h 4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1"/>
                  <a:gd name="T58" fmla="*/ 0 h 469"/>
                  <a:gd name="T59" fmla="*/ 491 w 491"/>
                  <a:gd name="T60" fmla="*/ 469 h 4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1" h="469">
                    <a:moveTo>
                      <a:pt x="369" y="147"/>
                    </a:moveTo>
                    <a:cubicBezTo>
                      <a:pt x="405" y="160"/>
                      <a:pt x="446" y="159"/>
                      <a:pt x="482" y="143"/>
                    </a:cubicBezTo>
                    <a:cubicBezTo>
                      <a:pt x="486" y="134"/>
                      <a:pt x="489" y="124"/>
                      <a:pt x="491" y="114"/>
                    </a:cubicBezTo>
                    <a:cubicBezTo>
                      <a:pt x="465" y="69"/>
                      <a:pt x="424" y="33"/>
                      <a:pt x="373" y="11"/>
                    </a:cubicBezTo>
                    <a:cubicBezTo>
                      <a:pt x="339" y="3"/>
                      <a:pt x="304" y="0"/>
                      <a:pt x="269" y="1"/>
                    </a:cubicBezTo>
                    <a:cubicBezTo>
                      <a:pt x="238" y="0"/>
                      <a:pt x="207" y="4"/>
                      <a:pt x="177" y="13"/>
                    </a:cubicBezTo>
                    <a:cubicBezTo>
                      <a:pt x="153" y="25"/>
                      <a:pt x="130" y="39"/>
                      <a:pt x="107" y="53"/>
                    </a:cubicBezTo>
                    <a:cubicBezTo>
                      <a:pt x="77" y="68"/>
                      <a:pt x="52" y="90"/>
                      <a:pt x="33" y="116"/>
                    </a:cubicBezTo>
                    <a:cubicBezTo>
                      <a:pt x="13" y="166"/>
                      <a:pt x="3" y="219"/>
                      <a:pt x="6" y="273"/>
                    </a:cubicBezTo>
                    <a:cubicBezTo>
                      <a:pt x="0" y="324"/>
                      <a:pt x="14" y="376"/>
                      <a:pt x="45" y="419"/>
                    </a:cubicBezTo>
                    <a:cubicBezTo>
                      <a:pt x="75" y="443"/>
                      <a:pt x="110" y="460"/>
                      <a:pt x="149" y="467"/>
                    </a:cubicBezTo>
                    <a:cubicBezTo>
                      <a:pt x="172" y="469"/>
                      <a:pt x="192" y="453"/>
                      <a:pt x="193" y="431"/>
                    </a:cubicBezTo>
                    <a:cubicBezTo>
                      <a:pt x="193" y="425"/>
                      <a:pt x="192" y="418"/>
                      <a:pt x="189" y="413"/>
                    </a:cubicBezTo>
                    <a:lnTo>
                      <a:pt x="149" y="371"/>
                    </a:lnTo>
                    <a:lnTo>
                      <a:pt x="130" y="309"/>
                    </a:lnTo>
                    <a:cubicBezTo>
                      <a:pt x="122" y="286"/>
                      <a:pt x="129" y="261"/>
                      <a:pt x="147" y="244"/>
                    </a:cubicBezTo>
                    <a:cubicBezTo>
                      <a:pt x="187" y="251"/>
                      <a:pt x="229" y="236"/>
                      <a:pt x="253" y="205"/>
                    </a:cubicBezTo>
                    <a:cubicBezTo>
                      <a:pt x="301" y="209"/>
                      <a:pt x="346" y="186"/>
                      <a:pt x="369" y="1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27123" name="Freeform 10"/>
              <p:cNvSpPr>
                <a:spLocks/>
              </p:cNvSpPr>
              <p:nvPr/>
            </p:nvSpPr>
            <p:spPr bwMode="auto">
              <a:xfrm>
                <a:off x="891" y="3185"/>
                <a:ext cx="254" cy="242"/>
              </a:xfrm>
              <a:custGeom>
                <a:avLst/>
                <a:gdLst>
                  <a:gd name="T0" fmla="*/ 4 w 491"/>
                  <a:gd name="T1" fmla="*/ 2 h 469"/>
                  <a:gd name="T2" fmla="*/ 5 w 491"/>
                  <a:gd name="T3" fmla="*/ 2 h 469"/>
                  <a:gd name="T4" fmla="*/ 5 w 491"/>
                  <a:gd name="T5" fmla="*/ 1 h 469"/>
                  <a:gd name="T6" fmla="*/ 4 w 491"/>
                  <a:gd name="T7" fmla="*/ 1 h 469"/>
                  <a:gd name="T8" fmla="*/ 3 w 491"/>
                  <a:gd name="T9" fmla="*/ 1 h 469"/>
                  <a:gd name="T10" fmla="*/ 2 w 491"/>
                  <a:gd name="T11" fmla="*/ 1 h 469"/>
                  <a:gd name="T12" fmla="*/ 1 w 491"/>
                  <a:gd name="T13" fmla="*/ 1 h 469"/>
                  <a:gd name="T14" fmla="*/ 1 w 491"/>
                  <a:gd name="T15" fmla="*/ 1 h 469"/>
                  <a:gd name="T16" fmla="*/ 1 w 491"/>
                  <a:gd name="T17" fmla="*/ 3 h 469"/>
                  <a:gd name="T18" fmla="*/ 1 w 491"/>
                  <a:gd name="T19" fmla="*/ 4 h 469"/>
                  <a:gd name="T20" fmla="*/ 2 w 491"/>
                  <a:gd name="T21" fmla="*/ 5 h 469"/>
                  <a:gd name="T22" fmla="*/ 2 w 491"/>
                  <a:gd name="T23" fmla="*/ 4 h 469"/>
                  <a:gd name="T24" fmla="*/ 2 w 491"/>
                  <a:gd name="T25" fmla="*/ 4 h 469"/>
                  <a:gd name="T26" fmla="*/ 2 w 491"/>
                  <a:gd name="T27" fmla="*/ 4 h 469"/>
                  <a:gd name="T28" fmla="*/ 2 w 491"/>
                  <a:gd name="T29" fmla="*/ 4 h 469"/>
                  <a:gd name="T30" fmla="*/ 2 w 491"/>
                  <a:gd name="T31" fmla="*/ 3 h 469"/>
                  <a:gd name="T32" fmla="*/ 2 w 491"/>
                  <a:gd name="T33" fmla="*/ 3 h 469"/>
                  <a:gd name="T34" fmla="*/ 3 w 491"/>
                  <a:gd name="T35" fmla="*/ 2 h 469"/>
                  <a:gd name="T36" fmla="*/ 4 w 491"/>
                  <a:gd name="T37" fmla="*/ 2 h 4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1"/>
                  <a:gd name="T58" fmla="*/ 0 h 469"/>
                  <a:gd name="T59" fmla="*/ 491 w 491"/>
                  <a:gd name="T60" fmla="*/ 469 h 4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1" h="469">
                    <a:moveTo>
                      <a:pt x="369" y="147"/>
                    </a:moveTo>
                    <a:cubicBezTo>
                      <a:pt x="405" y="160"/>
                      <a:pt x="446" y="159"/>
                      <a:pt x="482" y="143"/>
                    </a:cubicBezTo>
                    <a:cubicBezTo>
                      <a:pt x="486" y="134"/>
                      <a:pt x="489" y="124"/>
                      <a:pt x="491" y="114"/>
                    </a:cubicBezTo>
                    <a:cubicBezTo>
                      <a:pt x="465" y="69"/>
                      <a:pt x="424" y="33"/>
                      <a:pt x="373" y="11"/>
                    </a:cubicBezTo>
                    <a:cubicBezTo>
                      <a:pt x="339" y="3"/>
                      <a:pt x="304" y="0"/>
                      <a:pt x="269" y="1"/>
                    </a:cubicBezTo>
                    <a:cubicBezTo>
                      <a:pt x="238" y="0"/>
                      <a:pt x="207" y="4"/>
                      <a:pt x="177" y="13"/>
                    </a:cubicBezTo>
                    <a:cubicBezTo>
                      <a:pt x="153" y="25"/>
                      <a:pt x="130" y="39"/>
                      <a:pt x="107" y="53"/>
                    </a:cubicBezTo>
                    <a:cubicBezTo>
                      <a:pt x="77" y="68"/>
                      <a:pt x="52" y="90"/>
                      <a:pt x="33" y="116"/>
                    </a:cubicBezTo>
                    <a:cubicBezTo>
                      <a:pt x="13" y="166"/>
                      <a:pt x="3" y="219"/>
                      <a:pt x="6" y="273"/>
                    </a:cubicBezTo>
                    <a:cubicBezTo>
                      <a:pt x="0" y="324"/>
                      <a:pt x="14" y="376"/>
                      <a:pt x="45" y="419"/>
                    </a:cubicBezTo>
                    <a:cubicBezTo>
                      <a:pt x="75" y="443"/>
                      <a:pt x="110" y="460"/>
                      <a:pt x="149" y="467"/>
                    </a:cubicBezTo>
                    <a:cubicBezTo>
                      <a:pt x="172" y="469"/>
                      <a:pt x="192" y="453"/>
                      <a:pt x="193" y="431"/>
                    </a:cubicBezTo>
                    <a:cubicBezTo>
                      <a:pt x="193" y="425"/>
                      <a:pt x="192" y="418"/>
                      <a:pt x="189" y="413"/>
                    </a:cubicBezTo>
                    <a:lnTo>
                      <a:pt x="149" y="371"/>
                    </a:lnTo>
                    <a:lnTo>
                      <a:pt x="130" y="309"/>
                    </a:lnTo>
                    <a:cubicBezTo>
                      <a:pt x="122" y="286"/>
                      <a:pt x="129" y="261"/>
                      <a:pt x="147" y="244"/>
                    </a:cubicBezTo>
                    <a:cubicBezTo>
                      <a:pt x="187" y="251"/>
                      <a:pt x="229" y="236"/>
                      <a:pt x="253" y="205"/>
                    </a:cubicBezTo>
                    <a:cubicBezTo>
                      <a:pt x="301" y="209"/>
                      <a:pt x="346" y="186"/>
                      <a:pt x="369" y="147"/>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24" name="Freeform 11"/>
              <p:cNvSpPr>
                <a:spLocks/>
              </p:cNvSpPr>
              <p:nvPr/>
            </p:nvSpPr>
            <p:spPr bwMode="auto">
              <a:xfrm>
                <a:off x="1088" y="3303"/>
                <a:ext cx="21" cy="18"/>
              </a:xfrm>
              <a:custGeom>
                <a:avLst/>
                <a:gdLst>
                  <a:gd name="T0" fmla="*/ 0 w 41"/>
                  <a:gd name="T1" fmla="*/ 1 h 35"/>
                  <a:gd name="T2" fmla="*/ 1 w 41"/>
                  <a:gd name="T3" fmla="*/ 0 h 35"/>
                  <a:gd name="T4" fmla="*/ 1 w 41"/>
                  <a:gd name="T5" fmla="*/ 1 h 35"/>
                  <a:gd name="T6" fmla="*/ 0 w 41"/>
                  <a:gd name="T7" fmla="*/ 1 h 35"/>
                  <a:gd name="T8" fmla="*/ 0 60000 65536"/>
                  <a:gd name="T9" fmla="*/ 0 60000 65536"/>
                  <a:gd name="T10" fmla="*/ 0 60000 65536"/>
                  <a:gd name="T11" fmla="*/ 0 60000 65536"/>
                  <a:gd name="T12" fmla="*/ 0 w 41"/>
                  <a:gd name="T13" fmla="*/ 0 h 35"/>
                  <a:gd name="T14" fmla="*/ 41 w 41"/>
                  <a:gd name="T15" fmla="*/ 35 h 35"/>
                </a:gdLst>
                <a:ahLst/>
                <a:cxnLst>
                  <a:cxn ang="T8">
                    <a:pos x="T0" y="T1"/>
                  </a:cxn>
                  <a:cxn ang="T9">
                    <a:pos x="T2" y="T3"/>
                  </a:cxn>
                  <a:cxn ang="T10">
                    <a:pos x="T4" y="T5"/>
                  </a:cxn>
                  <a:cxn ang="T11">
                    <a:pos x="T6" y="T7"/>
                  </a:cxn>
                </a:cxnLst>
                <a:rect l="T12" t="T13" r="T14" b="T15"/>
                <a:pathLst>
                  <a:path w="41" h="35">
                    <a:moveTo>
                      <a:pt x="0" y="18"/>
                    </a:moveTo>
                    <a:cubicBezTo>
                      <a:pt x="11" y="9"/>
                      <a:pt x="24" y="2"/>
                      <a:pt x="38" y="0"/>
                    </a:cubicBezTo>
                    <a:lnTo>
                      <a:pt x="41" y="35"/>
                    </a:lnTo>
                    <a:lnTo>
                      <a:pt x="0" y="18"/>
                    </a:lnTo>
                    <a:close/>
                  </a:path>
                </a:pathLst>
              </a:custGeom>
              <a:solidFill>
                <a:srgbClr val="0000FF"/>
              </a:solidFill>
              <a:ln w="0">
                <a:solidFill>
                  <a:srgbClr val="000000"/>
                </a:solidFill>
                <a:prstDash val="solid"/>
                <a:round/>
                <a:headEnd/>
                <a:tailEnd/>
              </a:ln>
            </p:spPr>
            <p:txBody>
              <a:bodyPr/>
              <a:lstStyle/>
              <a:p>
                <a:endParaRPr lang="zh-CN" altLang="en-US"/>
              </a:p>
            </p:txBody>
          </p:sp>
          <p:pic>
            <p:nvPicPr>
              <p:cNvPr id="2712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 y="3434"/>
                <a:ext cx="18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2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 y="3434"/>
                <a:ext cx="18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27" name="Freeform 14"/>
              <p:cNvSpPr>
                <a:spLocks/>
              </p:cNvSpPr>
              <p:nvPr/>
            </p:nvSpPr>
            <p:spPr bwMode="auto">
              <a:xfrm>
                <a:off x="922" y="3436"/>
                <a:ext cx="158" cy="62"/>
              </a:xfrm>
              <a:custGeom>
                <a:avLst/>
                <a:gdLst>
                  <a:gd name="T0" fmla="*/ 0 w 307"/>
                  <a:gd name="T1" fmla="*/ 1 h 121"/>
                  <a:gd name="T2" fmla="*/ 3 w 307"/>
                  <a:gd name="T3" fmla="*/ 1 h 121"/>
                  <a:gd name="T4" fmla="*/ 3 w 307"/>
                  <a:gd name="T5" fmla="*/ 1 h 121"/>
                  <a:gd name="T6" fmla="*/ 2 w 307"/>
                  <a:gd name="T7" fmla="*/ 1 h 121"/>
                  <a:gd name="T8" fmla="*/ 0 w 307"/>
                  <a:gd name="T9" fmla="*/ 1 h 121"/>
                  <a:gd name="T10" fmla="*/ 0 60000 65536"/>
                  <a:gd name="T11" fmla="*/ 0 60000 65536"/>
                  <a:gd name="T12" fmla="*/ 0 60000 65536"/>
                  <a:gd name="T13" fmla="*/ 0 60000 65536"/>
                  <a:gd name="T14" fmla="*/ 0 60000 65536"/>
                  <a:gd name="T15" fmla="*/ 0 w 307"/>
                  <a:gd name="T16" fmla="*/ 0 h 121"/>
                  <a:gd name="T17" fmla="*/ 307 w 307"/>
                  <a:gd name="T18" fmla="*/ 121 h 121"/>
                </a:gdLst>
                <a:ahLst/>
                <a:cxnLst>
                  <a:cxn ang="T10">
                    <a:pos x="T0" y="T1"/>
                  </a:cxn>
                  <a:cxn ang="T11">
                    <a:pos x="T2" y="T3"/>
                  </a:cxn>
                  <a:cxn ang="T12">
                    <a:pos x="T4" y="T5"/>
                  </a:cxn>
                  <a:cxn ang="T13">
                    <a:pos x="T6" y="T7"/>
                  </a:cxn>
                  <a:cxn ang="T14">
                    <a:pos x="T8" y="T9"/>
                  </a:cxn>
                </a:cxnLst>
                <a:rect l="T15" t="T16" r="T17" b="T18"/>
                <a:pathLst>
                  <a:path w="307" h="121">
                    <a:moveTo>
                      <a:pt x="0" y="68"/>
                    </a:moveTo>
                    <a:cubicBezTo>
                      <a:pt x="96" y="0"/>
                      <a:pt x="232" y="16"/>
                      <a:pt x="307" y="103"/>
                    </a:cubicBezTo>
                    <a:lnTo>
                      <a:pt x="227" y="121"/>
                    </a:lnTo>
                    <a:cubicBezTo>
                      <a:pt x="156" y="90"/>
                      <a:pt x="79" y="72"/>
                      <a:pt x="0" y="68"/>
                    </a:cubicBezTo>
                    <a:close/>
                  </a:path>
                </a:pathLst>
              </a:custGeom>
              <a:noFill/>
              <a:ln w="12700"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28" name="Rectangle 15"/>
              <p:cNvSpPr>
                <a:spLocks noChangeArrowheads="1"/>
              </p:cNvSpPr>
              <p:nvPr/>
            </p:nvSpPr>
            <p:spPr bwMode="auto">
              <a:xfrm>
                <a:off x="1054" y="3426"/>
                <a:ext cx="74" cy="8"/>
              </a:xfrm>
              <a:prstGeom prst="rect">
                <a:avLst/>
              </a:prstGeom>
              <a:solidFill>
                <a:srgbClr val="0000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29" name="Rectangle 16"/>
              <p:cNvSpPr>
                <a:spLocks noChangeArrowheads="1"/>
              </p:cNvSpPr>
              <p:nvPr/>
            </p:nvSpPr>
            <p:spPr bwMode="auto">
              <a:xfrm>
                <a:off x="1054" y="3434"/>
                <a:ext cx="74" cy="8"/>
              </a:xfrm>
              <a:prstGeom prst="rect">
                <a:avLst/>
              </a:prstGeom>
              <a:solidFill>
                <a:srgbClr val="0000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0" name="Rectangle 17"/>
              <p:cNvSpPr>
                <a:spLocks noChangeArrowheads="1"/>
              </p:cNvSpPr>
              <p:nvPr/>
            </p:nvSpPr>
            <p:spPr bwMode="auto">
              <a:xfrm>
                <a:off x="1054" y="3442"/>
                <a:ext cx="74" cy="8"/>
              </a:xfrm>
              <a:prstGeom prst="rect">
                <a:avLst/>
              </a:prstGeom>
              <a:solidFill>
                <a:srgbClr val="000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1" name="Rectangle 18"/>
              <p:cNvSpPr>
                <a:spLocks noChangeArrowheads="1"/>
              </p:cNvSpPr>
              <p:nvPr/>
            </p:nvSpPr>
            <p:spPr bwMode="auto">
              <a:xfrm>
                <a:off x="1054" y="3450"/>
                <a:ext cx="74" cy="9"/>
              </a:xfrm>
              <a:prstGeom prst="rect">
                <a:avLst/>
              </a:prstGeom>
              <a:solidFill>
                <a:srgbClr val="0000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2" name="Rectangle 19"/>
              <p:cNvSpPr>
                <a:spLocks noChangeArrowheads="1"/>
              </p:cNvSpPr>
              <p:nvPr/>
            </p:nvSpPr>
            <p:spPr bwMode="auto">
              <a:xfrm>
                <a:off x="1054" y="3459"/>
                <a:ext cx="74" cy="8"/>
              </a:xfrm>
              <a:prstGeom prst="rect">
                <a:avLst/>
              </a:prstGeom>
              <a:solidFill>
                <a:srgbClr val="0000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3" name="Rectangle 20"/>
              <p:cNvSpPr>
                <a:spLocks noChangeArrowheads="1"/>
              </p:cNvSpPr>
              <p:nvPr/>
            </p:nvSpPr>
            <p:spPr bwMode="auto">
              <a:xfrm>
                <a:off x="1054" y="3467"/>
                <a:ext cx="74" cy="8"/>
              </a:xfrm>
              <a:prstGeom prst="rect">
                <a:avLst/>
              </a:prstGeom>
              <a:solidFill>
                <a:srgbClr val="0000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4" name="Rectangle 21"/>
              <p:cNvSpPr>
                <a:spLocks noChangeArrowheads="1"/>
              </p:cNvSpPr>
              <p:nvPr/>
            </p:nvSpPr>
            <p:spPr bwMode="auto">
              <a:xfrm>
                <a:off x="1054" y="3475"/>
                <a:ext cx="74" cy="9"/>
              </a:xfrm>
              <a:prstGeom prst="rect">
                <a:avLst/>
              </a:prstGeom>
              <a:solidFill>
                <a:srgbClr val="0000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5" name="Rectangle 22"/>
              <p:cNvSpPr>
                <a:spLocks noChangeArrowheads="1"/>
              </p:cNvSpPr>
              <p:nvPr/>
            </p:nvSpPr>
            <p:spPr bwMode="auto">
              <a:xfrm>
                <a:off x="1054" y="3484"/>
                <a:ext cx="74" cy="8"/>
              </a:xfrm>
              <a:prstGeom prst="rect">
                <a:avLst/>
              </a:prstGeom>
              <a:solidFill>
                <a:srgbClr val="000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36" name="Freeform 23"/>
              <p:cNvSpPr>
                <a:spLocks/>
              </p:cNvSpPr>
              <p:nvPr/>
            </p:nvSpPr>
            <p:spPr bwMode="auto">
              <a:xfrm>
                <a:off x="1064" y="3438"/>
                <a:ext cx="58" cy="52"/>
              </a:xfrm>
              <a:custGeom>
                <a:avLst/>
                <a:gdLst>
                  <a:gd name="T0" fmla="*/ 6 w 58"/>
                  <a:gd name="T1" fmla="*/ 39 h 52"/>
                  <a:gd name="T2" fmla="*/ 24 w 58"/>
                  <a:gd name="T3" fmla="*/ 4 h 52"/>
                  <a:gd name="T4" fmla="*/ 58 w 58"/>
                  <a:gd name="T5" fmla="*/ 14 h 52"/>
                  <a:gd name="T6" fmla="*/ 14 w 58"/>
                  <a:gd name="T7" fmla="*/ 52 h 52"/>
                  <a:gd name="T8" fmla="*/ 6 w 58"/>
                  <a:gd name="T9" fmla="*/ 39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6" y="39"/>
                    </a:moveTo>
                    <a:cubicBezTo>
                      <a:pt x="0" y="25"/>
                      <a:pt x="8" y="9"/>
                      <a:pt x="24" y="4"/>
                    </a:cubicBezTo>
                    <a:cubicBezTo>
                      <a:pt x="36" y="0"/>
                      <a:pt x="50" y="4"/>
                      <a:pt x="58" y="14"/>
                    </a:cubicBezTo>
                    <a:cubicBezTo>
                      <a:pt x="46" y="28"/>
                      <a:pt x="31" y="41"/>
                      <a:pt x="14" y="52"/>
                    </a:cubicBezTo>
                    <a:cubicBezTo>
                      <a:pt x="9" y="50"/>
                      <a:pt x="6" y="45"/>
                      <a:pt x="6" y="39"/>
                    </a:cubicBezTo>
                  </a:path>
                </a:pathLst>
              </a:custGeom>
              <a:noFill/>
              <a:ln w="12700"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37" name="Rectangle 24"/>
              <p:cNvSpPr>
                <a:spLocks noChangeArrowheads="1"/>
              </p:cNvSpPr>
              <p:nvPr/>
            </p:nvSpPr>
            <p:spPr bwMode="auto">
              <a:xfrm>
                <a:off x="897" y="3541"/>
                <a:ext cx="19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用户</a:t>
                </a:r>
                <a:endParaRPr kumimoji="0" lang="zh-CN" altLang="en-US" sz="1800">
                  <a:latin typeface="Arial" panose="020B0604020202020204" pitchFamily="34" charset="0"/>
                </a:endParaRPr>
              </a:p>
            </p:txBody>
          </p:sp>
          <p:sp>
            <p:nvSpPr>
              <p:cNvPr id="27138" name="Freeform 25"/>
              <p:cNvSpPr>
                <a:spLocks noEditPoints="1"/>
              </p:cNvSpPr>
              <p:nvPr/>
            </p:nvSpPr>
            <p:spPr bwMode="auto">
              <a:xfrm>
                <a:off x="1957" y="809"/>
                <a:ext cx="2662" cy="1257"/>
              </a:xfrm>
              <a:custGeom>
                <a:avLst/>
                <a:gdLst>
                  <a:gd name="T0" fmla="*/ 1 w 5156"/>
                  <a:gd name="T1" fmla="*/ 3 h 2435"/>
                  <a:gd name="T2" fmla="*/ 0 w 5156"/>
                  <a:gd name="T3" fmla="*/ 5 h 2435"/>
                  <a:gd name="T4" fmla="*/ 1 w 5156"/>
                  <a:gd name="T5" fmla="*/ 6 h 2435"/>
                  <a:gd name="T6" fmla="*/ 1 w 5156"/>
                  <a:gd name="T7" fmla="*/ 10 h 2435"/>
                  <a:gd name="T8" fmla="*/ 1 w 5156"/>
                  <a:gd name="T9" fmla="*/ 12 h 2435"/>
                  <a:gd name="T10" fmla="*/ 0 w 5156"/>
                  <a:gd name="T11" fmla="*/ 13 h 2435"/>
                  <a:gd name="T12" fmla="*/ 1 w 5156"/>
                  <a:gd name="T13" fmla="*/ 15 h 2435"/>
                  <a:gd name="T14" fmla="*/ 1 w 5156"/>
                  <a:gd name="T15" fmla="*/ 20 h 2435"/>
                  <a:gd name="T16" fmla="*/ 0 w 5156"/>
                  <a:gd name="T17" fmla="*/ 22 h 2435"/>
                  <a:gd name="T18" fmla="*/ 1 w 5156"/>
                  <a:gd name="T19" fmla="*/ 24 h 2435"/>
                  <a:gd name="T20" fmla="*/ 2 w 5156"/>
                  <a:gd name="T21" fmla="*/ 24 h 2435"/>
                  <a:gd name="T22" fmla="*/ 3 w 5156"/>
                  <a:gd name="T23" fmla="*/ 24 h 2435"/>
                  <a:gd name="T24" fmla="*/ 7 w 5156"/>
                  <a:gd name="T25" fmla="*/ 24 h 2435"/>
                  <a:gd name="T26" fmla="*/ 10 w 5156"/>
                  <a:gd name="T27" fmla="*/ 24 h 2435"/>
                  <a:gd name="T28" fmla="*/ 10 w 5156"/>
                  <a:gd name="T29" fmla="*/ 24 h 2435"/>
                  <a:gd name="T30" fmla="*/ 12 w 5156"/>
                  <a:gd name="T31" fmla="*/ 24 h 2435"/>
                  <a:gd name="T32" fmla="*/ 17 w 5156"/>
                  <a:gd name="T33" fmla="*/ 24 h 2435"/>
                  <a:gd name="T34" fmla="*/ 19 w 5156"/>
                  <a:gd name="T35" fmla="*/ 24 h 2435"/>
                  <a:gd name="T36" fmla="*/ 20 w 5156"/>
                  <a:gd name="T37" fmla="*/ 24 h 2435"/>
                  <a:gd name="T38" fmla="*/ 23 w 5156"/>
                  <a:gd name="T39" fmla="*/ 24 h 2435"/>
                  <a:gd name="T40" fmla="*/ 27 w 5156"/>
                  <a:gd name="T41" fmla="*/ 24 h 2435"/>
                  <a:gd name="T42" fmla="*/ 27 w 5156"/>
                  <a:gd name="T43" fmla="*/ 24 h 2435"/>
                  <a:gd name="T44" fmla="*/ 29 w 5156"/>
                  <a:gd name="T45" fmla="*/ 24 h 2435"/>
                  <a:gd name="T46" fmla="*/ 34 w 5156"/>
                  <a:gd name="T47" fmla="*/ 24 h 2435"/>
                  <a:gd name="T48" fmla="*/ 36 w 5156"/>
                  <a:gd name="T49" fmla="*/ 24 h 2435"/>
                  <a:gd name="T50" fmla="*/ 37 w 5156"/>
                  <a:gd name="T51" fmla="*/ 24 h 2435"/>
                  <a:gd name="T52" fmla="*/ 40 w 5156"/>
                  <a:gd name="T53" fmla="*/ 24 h 2435"/>
                  <a:gd name="T54" fmla="*/ 43 w 5156"/>
                  <a:gd name="T55" fmla="*/ 24 h 2435"/>
                  <a:gd name="T56" fmla="*/ 44 w 5156"/>
                  <a:gd name="T57" fmla="*/ 24 h 2435"/>
                  <a:gd name="T58" fmla="*/ 46 w 5156"/>
                  <a:gd name="T59" fmla="*/ 24 h 2435"/>
                  <a:gd name="T60" fmla="*/ 51 w 5156"/>
                  <a:gd name="T61" fmla="*/ 24 h 2435"/>
                  <a:gd name="T62" fmla="*/ 50 w 5156"/>
                  <a:gd name="T63" fmla="*/ 24 h 2435"/>
                  <a:gd name="T64" fmla="*/ 50 w 5156"/>
                  <a:gd name="T65" fmla="*/ 20 h 2435"/>
                  <a:gd name="T66" fmla="*/ 51 w 5156"/>
                  <a:gd name="T67" fmla="*/ 18 h 2435"/>
                  <a:gd name="T68" fmla="*/ 51 w 5156"/>
                  <a:gd name="T69" fmla="*/ 17 h 2435"/>
                  <a:gd name="T70" fmla="*/ 50 w 5156"/>
                  <a:gd name="T71" fmla="*/ 13 h 2435"/>
                  <a:gd name="T72" fmla="*/ 51 w 5156"/>
                  <a:gd name="T73" fmla="*/ 10 h 2435"/>
                  <a:gd name="T74" fmla="*/ 51 w 5156"/>
                  <a:gd name="T75" fmla="*/ 9 h 2435"/>
                  <a:gd name="T76" fmla="*/ 50 w 5156"/>
                  <a:gd name="T77" fmla="*/ 7 h 2435"/>
                  <a:gd name="T78" fmla="*/ 50 w 5156"/>
                  <a:gd name="T79" fmla="*/ 3 h 2435"/>
                  <a:gd name="T80" fmla="*/ 51 w 5156"/>
                  <a:gd name="T81" fmla="*/ 1 h 2435"/>
                  <a:gd name="T82" fmla="*/ 50 w 5156"/>
                  <a:gd name="T83" fmla="*/ 1 h 2435"/>
                  <a:gd name="T84" fmla="*/ 46 w 5156"/>
                  <a:gd name="T85" fmla="*/ 1 h 2435"/>
                  <a:gd name="T86" fmla="*/ 43 w 5156"/>
                  <a:gd name="T87" fmla="*/ 1 h 2435"/>
                  <a:gd name="T88" fmla="*/ 43 w 5156"/>
                  <a:gd name="T89" fmla="*/ 0 h 2435"/>
                  <a:gd name="T90" fmla="*/ 41 w 5156"/>
                  <a:gd name="T91" fmla="*/ 1 h 2435"/>
                  <a:gd name="T92" fmla="*/ 36 w 5156"/>
                  <a:gd name="T93" fmla="*/ 1 h 2435"/>
                  <a:gd name="T94" fmla="*/ 34 w 5156"/>
                  <a:gd name="T95" fmla="*/ 0 h 2435"/>
                  <a:gd name="T96" fmla="*/ 34 w 5156"/>
                  <a:gd name="T97" fmla="*/ 1 h 2435"/>
                  <a:gd name="T98" fmla="*/ 29 w 5156"/>
                  <a:gd name="T99" fmla="*/ 1 h 2435"/>
                  <a:gd name="T100" fmla="*/ 26 w 5156"/>
                  <a:gd name="T101" fmla="*/ 1 h 2435"/>
                  <a:gd name="T102" fmla="*/ 26 w 5156"/>
                  <a:gd name="T103" fmla="*/ 0 h 2435"/>
                  <a:gd name="T104" fmla="*/ 24 w 5156"/>
                  <a:gd name="T105" fmla="*/ 1 h 2435"/>
                  <a:gd name="T106" fmla="*/ 19 w 5156"/>
                  <a:gd name="T107" fmla="*/ 1 h 2435"/>
                  <a:gd name="T108" fmla="*/ 17 w 5156"/>
                  <a:gd name="T109" fmla="*/ 0 h 2435"/>
                  <a:gd name="T110" fmla="*/ 16 w 5156"/>
                  <a:gd name="T111" fmla="*/ 1 h 2435"/>
                  <a:gd name="T112" fmla="*/ 12 w 5156"/>
                  <a:gd name="T113" fmla="*/ 1 h 2435"/>
                  <a:gd name="T114" fmla="*/ 10 w 5156"/>
                  <a:gd name="T115" fmla="*/ 1 h 2435"/>
                  <a:gd name="T116" fmla="*/ 9 w 5156"/>
                  <a:gd name="T117" fmla="*/ 0 h 2435"/>
                  <a:gd name="T118" fmla="*/ 7 w 5156"/>
                  <a:gd name="T119" fmla="*/ 1 h 2435"/>
                  <a:gd name="T120" fmla="*/ 2 w 5156"/>
                  <a:gd name="T121" fmla="*/ 1 h 2435"/>
                  <a:gd name="T122" fmla="*/ 1 w 5156"/>
                  <a:gd name="T123" fmla="*/ 0 h 24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156"/>
                  <a:gd name="T187" fmla="*/ 0 h 2435"/>
                  <a:gd name="T188" fmla="*/ 5156 w 5156"/>
                  <a:gd name="T189" fmla="*/ 2435 h 24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156" h="2435">
                    <a:moveTo>
                      <a:pt x="16" y="24"/>
                    </a:moveTo>
                    <a:lnTo>
                      <a:pt x="16" y="136"/>
                    </a:lnTo>
                    <a:cubicBezTo>
                      <a:pt x="16" y="140"/>
                      <a:pt x="12" y="144"/>
                      <a:pt x="8" y="144"/>
                    </a:cubicBezTo>
                    <a:cubicBezTo>
                      <a:pt x="3" y="144"/>
                      <a:pt x="0" y="140"/>
                      <a:pt x="0" y="136"/>
                    </a:cubicBezTo>
                    <a:lnTo>
                      <a:pt x="0" y="24"/>
                    </a:lnTo>
                    <a:cubicBezTo>
                      <a:pt x="0" y="20"/>
                      <a:pt x="3" y="16"/>
                      <a:pt x="8" y="16"/>
                    </a:cubicBezTo>
                    <a:cubicBezTo>
                      <a:pt x="12" y="16"/>
                      <a:pt x="16" y="20"/>
                      <a:pt x="16" y="24"/>
                    </a:cubicBezTo>
                    <a:close/>
                    <a:moveTo>
                      <a:pt x="16" y="216"/>
                    </a:moveTo>
                    <a:lnTo>
                      <a:pt x="16" y="328"/>
                    </a:lnTo>
                    <a:cubicBezTo>
                      <a:pt x="16" y="332"/>
                      <a:pt x="12" y="336"/>
                      <a:pt x="8" y="336"/>
                    </a:cubicBezTo>
                    <a:cubicBezTo>
                      <a:pt x="3" y="336"/>
                      <a:pt x="0" y="332"/>
                      <a:pt x="0" y="328"/>
                    </a:cubicBezTo>
                    <a:lnTo>
                      <a:pt x="0" y="216"/>
                    </a:lnTo>
                    <a:cubicBezTo>
                      <a:pt x="0" y="212"/>
                      <a:pt x="3" y="208"/>
                      <a:pt x="8" y="208"/>
                    </a:cubicBezTo>
                    <a:cubicBezTo>
                      <a:pt x="12" y="208"/>
                      <a:pt x="16" y="212"/>
                      <a:pt x="16" y="216"/>
                    </a:cubicBezTo>
                    <a:close/>
                    <a:moveTo>
                      <a:pt x="16" y="408"/>
                    </a:moveTo>
                    <a:lnTo>
                      <a:pt x="16" y="520"/>
                    </a:lnTo>
                    <a:cubicBezTo>
                      <a:pt x="16" y="524"/>
                      <a:pt x="12" y="528"/>
                      <a:pt x="8" y="528"/>
                    </a:cubicBezTo>
                    <a:cubicBezTo>
                      <a:pt x="3" y="528"/>
                      <a:pt x="0" y="524"/>
                      <a:pt x="0" y="520"/>
                    </a:cubicBezTo>
                    <a:lnTo>
                      <a:pt x="0" y="408"/>
                    </a:lnTo>
                    <a:cubicBezTo>
                      <a:pt x="0" y="404"/>
                      <a:pt x="3" y="400"/>
                      <a:pt x="8" y="400"/>
                    </a:cubicBezTo>
                    <a:cubicBezTo>
                      <a:pt x="12" y="400"/>
                      <a:pt x="16" y="404"/>
                      <a:pt x="16" y="408"/>
                    </a:cubicBezTo>
                    <a:close/>
                    <a:moveTo>
                      <a:pt x="16" y="600"/>
                    </a:moveTo>
                    <a:lnTo>
                      <a:pt x="16" y="712"/>
                    </a:lnTo>
                    <a:cubicBezTo>
                      <a:pt x="16" y="716"/>
                      <a:pt x="12" y="720"/>
                      <a:pt x="8" y="720"/>
                    </a:cubicBezTo>
                    <a:cubicBezTo>
                      <a:pt x="3" y="720"/>
                      <a:pt x="0" y="716"/>
                      <a:pt x="0" y="712"/>
                    </a:cubicBezTo>
                    <a:lnTo>
                      <a:pt x="0" y="600"/>
                    </a:lnTo>
                    <a:cubicBezTo>
                      <a:pt x="0" y="596"/>
                      <a:pt x="3" y="592"/>
                      <a:pt x="8" y="592"/>
                    </a:cubicBezTo>
                    <a:cubicBezTo>
                      <a:pt x="12" y="592"/>
                      <a:pt x="16" y="596"/>
                      <a:pt x="16" y="600"/>
                    </a:cubicBezTo>
                    <a:close/>
                    <a:moveTo>
                      <a:pt x="16" y="792"/>
                    </a:moveTo>
                    <a:lnTo>
                      <a:pt x="16" y="904"/>
                    </a:lnTo>
                    <a:cubicBezTo>
                      <a:pt x="16" y="908"/>
                      <a:pt x="12" y="912"/>
                      <a:pt x="8" y="912"/>
                    </a:cubicBezTo>
                    <a:cubicBezTo>
                      <a:pt x="3" y="912"/>
                      <a:pt x="0" y="908"/>
                      <a:pt x="0" y="904"/>
                    </a:cubicBezTo>
                    <a:lnTo>
                      <a:pt x="0" y="792"/>
                    </a:lnTo>
                    <a:cubicBezTo>
                      <a:pt x="0" y="788"/>
                      <a:pt x="3" y="784"/>
                      <a:pt x="8" y="784"/>
                    </a:cubicBezTo>
                    <a:cubicBezTo>
                      <a:pt x="12" y="784"/>
                      <a:pt x="16" y="788"/>
                      <a:pt x="16" y="792"/>
                    </a:cubicBezTo>
                    <a:close/>
                    <a:moveTo>
                      <a:pt x="16" y="984"/>
                    </a:moveTo>
                    <a:lnTo>
                      <a:pt x="16" y="1096"/>
                    </a:lnTo>
                    <a:cubicBezTo>
                      <a:pt x="16" y="1100"/>
                      <a:pt x="12" y="1104"/>
                      <a:pt x="8" y="1104"/>
                    </a:cubicBezTo>
                    <a:cubicBezTo>
                      <a:pt x="3" y="1104"/>
                      <a:pt x="0" y="1100"/>
                      <a:pt x="0" y="1096"/>
                    </a:cubicBezTo>
                    <a:lnTo>
                      <a:pt x="0" y="984"/>
                    </a:lnTo>
                    <a:cubicBezTo>
                      <a:pt x="0" y="980"/>
                      <a:pt x="3" y="976"/>
                      <a:pt x="8" y="976"/>
                    </a:cubicBezTo>
                    <a:cubicBezTo>
                      <a:pt x="12" y="976"/>
                      <a:pt x="16" y="980"/>
                      <a:pt x="16" y="984"/>
                    </a:cubicBezTo>
                    <a:close/>
                    <a:moveTo>
                      <a:pt x="16" y="1176"/>
                    </a:moveTo>
                    <a:lnTo>
                      <a:pt x="16" y="1288"/>
                    </a:lnTo>
                    <a:cubicBezTo>
                      <a:pt x="16" y="1292"/>
                      <a:pt x="12" y="1296"/>
                      <a:pt x="8" y="1296"/>
                    </a:cubicBezTo>
                    <a:cubicBezTo>
                      <a:pt x="3" y="1296"/>
                      <a:pt x="0" y="1292"/>
                      <a:pt x="0" y="1288"/>
                    </a:cubicBezTo>
                    <a:lnTo>
                      <a:pt x="0" y="1176"/>
                    </a:lnTo>
                    <a:cubicBezTo>
                      <a:pt x="0" y="1172"/>
                      <a:pt x="3" y="1168"/>
                      <a:pt x="8" y="1168"/>
                    </a:cubicBezTo>
                    <a:cubicBezTo>
                      <a:pt x="12" y="1168"/>
                      <a:pt x="16" y="1172"/>
                      <a:pt x="16" y="1176"/>
                    </a:cubicBezTo>
                    <a:close/>
                    <a:moveTo>
                      <a:pt x="16" y="1368"/>
                    </a:moveTo>
                    <a:lnTo>
                      <a:pt x="16" y="1480"/>
                    </a:lnTo>
                    <a:cubicBezTo>
                      <a:pt x="16" y="1484"/>
                      <a:pt x="12" y="1488"/>
                      <a:pt x="8" y="1488"/>
                    </a:cubicBezTo>
                    <a:cubicBezTo>
                      <a:pt x="3" y="1488"/>
                      <a:pt x="0" y="1484"/>
                      <a:pt x="0" y="1480"/>
                    </a:cubicBezTo>
                    <a:lnTo>
                      <a:pt x="0" y="1368"/>
                    </a:lnTo>
                    <a:cubicBezTo>
                      <a:pt x="0" y="1364"/>
                      <a:pt x="3" y="1360"/>
                      <a:pt x="8" y="1360"/>
                    </a:cubicBezTo>
                    <a:cubicBezTo>
                      <a:pt x="12" y="1360"/>
                      <a:pt x="16" y="1364"/>
                      <a:pt x="16" y="1368"/>
                    </a:cubicBezTo>
                    <a:close/>
                    <a:moveTo>
                      <a:pt x="16" y="1560"/>
                    </a:moveTo>
                    <a:lnTo>
                      <a:pt x="16" y="1672"/>
                    </a:lnTo>
                    <a:cubicBezTo>
                      <a:pt x="16" y="1676"/>
                      <a:pt x="12" y="1680"/>
                      <a:pt x="8" y="1680"/>
                    </a:cubicBezTo>
                    <a:cubicBezTo>
                      <a:pt x="3" y="1680"/>
                      <a:pt x="0" y="1676"/>
                      <a:pt x="0" y="1672"/>
                    </a:cubicBezTo>
                    <a:lnTo>
                      <a:pt x="0" y="1560"/>
                    </a:lnTo>
                    <a:cubicBezTo>
                      <a:pt x="0" y="1556"/>
                      <a:pt x="3" y="1552"/>
                      <a:pt x="8" y="1552"/>
                    </a:cubicBezTo>
                    <a:cubicBezTo>
                      <a:pt x="12" y="1552"/>
                      <a:pt x="16" y="1556"/>
                      <a:pt x="16" y="1560"/>
                    </a:cubicBezTo>
                    <a:close/>
                    <a:moveTo>
                      <a:pt x="16" y="1752"/>
                    </a:moveTo>
                    <a:lnTo>
                      <a:pt x="16" y="1864"/>
                    </a:lnTo>
                    <a:cubicBezTo>
                      <a:pt x="16" y="1868"/>
                      <a:pt x="12" y="1872"/>
                      <a:pt x="8" y="1872"/>
                    </a:cubicBezTo>
                    <a:cubicBezTo>
                      <a:pt x="3" y="1872"/>
                      <a:pt x="0" y="1868"/>
                      <a:pt x="0" y="1864"/>
                    </a:cubicBezTo>
                    <a:lnTo>
                      <a:pt x="0" y="1752"/>
                    </a:lnTo>
                    <a:cubicBezTo>
                      <a:pt x="0" y="1748"/>
                      <a:pt x="3" y="1744"/>
                      <a:pt x="8" y="1744"/>
                    </a:cubicBezTo>
                    <a:cubicBezTo>
                      <a:pt x="12" y="1744"/>
                      <a:pt x="16" y="1748"/>
                      <a:pt x="16" y="1752"/>
                    </a:cubicBezTo>
                    <a:close/>
                    <a:moveTo>
                      <a:pt x="16" y="1944"/>
                    </a:moveTo>
                    <a:lnTo>
                      <a:pt x="16" y="2056"/>
                    </a:lnTo>
                    <a:cubicBezTo>
                      <a:pt x="16" y="2060"/>
                      <a:pt x="12" y="2064"/>
                      <a:pt x="8" y="2064"/>
                    </a:cubicBezTo>
                    <a:cubicBezTo>
                      <a:pt x="3" y="2064"/>
                      <a:pt x="0" y="2060"/>
                      <a:pt x="0" y="2056"/>
                    </a:cubicBezTo>
                    <a:lnTo>
                      <a:pt x="0" y="1944"/>
                    </a:lnTo>
                    <a:cubicBezTo>
                      <a:pt x="0" y="1940"/>
                      <a:pt x="3" y="1936"/>
                      <a:pt x="8" y="1936"/>
                    </a:cubicBezTo>
                    <a:cubicBezTo>
                      <a:pt x="12" y="1936"/>
                      <a:pt x="16" y="1940"/>
                      <a:pt x="16" y="1944"/>
                    </a:cubicBezTo>
                    <a:close/>
                    <a:moveTo>
                      <a:pt x="16" y="2136"/>
                    </a:moveTo>
                    <a:lnTo>
                      <a:pt x="16" y="2248"/>
                    </a:lnTo>
                    <a:cubicBezTo>
                      <a:pt x="16" y="2252"/>
                      <a:pt x="12" y="2256"/>
                      <a:pt x="8" y="2256"/>
                    </a:cubicBezTo>
                    <a:cubicBezTo>
                      <a:pt x="3" y="2256"/>
                      <a:pt x="0" y="2252"/>
                      <a:pt x="0" y="2248"/>
                    </a:cubicBezTo>
                    <a:lnTo>
                      <a:pt x="0" y="2136"/>
                    </a:lnTo>
                    <a:cubicBezTo>
                      <a:pt x="0" y="2132"/>
                      <a:pt x="3" y="2128"/>
                      <a:pt x="8" y="2128"/>
                    </a:cubicBezTo>
                    <a:cubicBezTo>
                      <a:pt x="12" y="2128"/>
                      <a:pt x="16" y="2132"/>
                      <a:pt x="16" y="2136"/>
                    </a:cubicBezTo>
                    <a:close/>
                    <a:moveTo>
                      <a:pt x="16" y="2328"/>
                    </a:moveTo>
                    <a:lnTo>
                      <a:pt x="16" y="2427"/>
                    </a:lnTo>
                    <a:lnTo>
                      <a:pt x="8" y="2419"/>
                    </a:lnTo>
                    <a:lnTo>
                      <a:pt x="21" y="2419"/>
                    </a:lnTo>
                    <a:cubicBezTo>
                      <a:pt x="25" y="2419"/>
                      <a:pt x="29" y="2423"/>
                      <a:pt x="29" y="2427"/>
                    </a:cubicBezTo>
                    <a:cubicBezTo>
                      <a:pt x="29" y="2431"/>
                      <a:pt x="25" y="2435"/>
                      <a:pt x="21" y="2435"/>
                    </a:cubicBezTo>
                    <a:lnTo>
                      <a:pt x="8" y="2435"/>
                    </a:lnTo>
                    <a:cubicBezTo>
                      <a:pt x="3" y="2435"/>
                      <a:pt x="0" y="2431"/>
                      <a:pt x="0" y="2427"/>
                    </a:cubicBezTo>
                    <a:lnTo>
                      <a:pt x="0" y="2328"/>
                    </a:lnTo>
                    <a:cubicBezTo>
                      <a:pt x="0" y="2324"/>
                      <a:pt x="3" y="2320"/>
                      <a:pt x="8" y="2320"/>
                    </a:cubicBezTo>
                    <a:cubicBezTo>
                      <a:pt x="12" y="2320"/>
                      <a:pt x="16" y="2324"/>
                      <a:pt x="16" y="2328"/>
                    </a:cubicBezTo>
                    <a:close/>
                    <a:moveTo>
                      <a:pt x="101" y="2419"/>
                    </a:moveTo>
                    <a:lnTo>
                      <a:pt x="213" y="2419"/>
                    </a:lnTo>
                    <a:cubicBezTo>
                      <a:pt x="217" y="2419"/>
                      <a:pt x="221" y="2423"/>
                      <a:pt x="221" y="2427"/>
                    </a:cubicBezTo>
                    <a:cubicBezTo>
                      <a:pt x="221" y="2431"/>
                      <a:pt x="217" y="2435"/>
                      <a:pt x="213" y="2435"/>
                    </a:cubicBezTo>
                    <a:lnTo>
                      <a:pt x="101" y="2435"/>
                    </a:lnTo>
                    <a:cubicBezTo>
                      <a:pt x="96" y="2435"/>
                      <a:pt x="93" y="2431"/>
                      <a:pt x="93" y="2427"/>
                    </a:cubicBezTo>
                    <a:cubicBezTo>
                      <a:pt x="93" y="2423"/>
                      <a:pt x="96" y="2419"/>
                      <a:pt x="101" y="2419"/>
                    </a:cubicBezTo>
                    <a:close/>
                    <a:moveTo>
                      <a:pt x="293" y="2419"/>
                    </a:moveTo>
                    <a:lnTo>
                      <a:pt x="405" y="2419"/>
                    </a:lnTo>
                    <a:cubicBezTo>
                      <a:pt x="409" y="2419"/>
                      <a:pt x="413" y="2423"/>
                      <a:pt x="413" y="2427"/>
                    </a:cubicBezTo>
                    <a:cubicBezTo>
                      <a:pt x="413" y="2431"/>
                      <a:pt x="409" y="2435"/>
                      <a:pt x="405" y="2435"/>
                    </a:cubicBezTo>
                    <a:lnTo>
                      <a:pt x="293" y="2435"/>
                    </a:lnTo>
                    <a:cubicBezTo>
                      <a:pt x="288" y="2435"/>
                      <a:pt x="285" y="2431"/>
                      <a:pt x="285" y="2427"/>
                    </a:cubicBezTo>
                    <a:cubicBezTo>
                      <a:pt x="285" y="2423"/>
                      <a:pt x="288" y="2419"/>
                      <a:pt x="293" y="2419"/>
                    </a:cubicBezTo>
                    <a:close/>
                    <a:moveTo>
                      <a:pt x="485" y="2419"/>
                    </a:moveTo>
                    <a:lnTo>
                      <a:pt x="597" y="2419"/>
                    </a:lnTo>
                    <a:cubicBezTo>
                      <a:pt x="601" y="2419"/>
                      <a:pt x="605" y="2423"/>
                      <a:pt x="605" y="2427"/>
                    </a:cubicBezTo>
                    <a:cubicBezTo>
                      <a:pt x="605" y="2431"/>
                      <a:pt x="601" y="2435"/>
                      <a:pt x="597" y="2435"/>
                    </a:cubicBezTo>
                    <a:lnTo>
                      <a:pt x="485" y="2435"/>
                    </a:lnTo>
                    <a:cubicBezTo>
                      <a:pt x="480" y="2435"/>
                      <a:pt x="477" y="2431"/>
                      <a:pt x="477" y="2427"/>
                    </a:cubicBezTo>
                    <a:cubicBezTo>
                      <a:pt x="477" y="2423"/>
                      <a:pt x="480" y="2419"/>
                      <a:pt x="485" y="2419"/>
                    </a:cubicBezTo>
                    <a:close/>
                    <a:moveTo>
                      <a:pt x="677" y="2419"/>
                    </a:moveTo>
                    <a:lnTo>
                      <a:pt x="789" y="2419"/>
                    </a:lnTo>
                    <a:cubicBezTo>
                      <a:pt x="793" y="2419"/>
                      <a:pt x="797" y="2423"/>
                      <a:pt x="797" y="2427"/>
                    </a:cubicBezTo>
                    <a:cubicBezTo>
                      <a:pt x="797" y="2431"/>
                      <a:pt x="793" y="2435"/>
                      <a:pt x="789" y="2435"/>
                    </a:cubicBezTo>
                    <a:lnTo>
                      <a:pt x="677" y="2435"/>
                    </a:lnTo>
                    <a:cubicBezTo>
                      <a:pt x="672" y="2435"/>
                      <a:pt x="669" y="2431"/>
                      <a:pt x="669" y="2427"/>
                    </a:cubicBezTo>
                    <a:cubicBezTo>
                      <a:pt x="669" y="2423"/>
                      <a:pt x="672" y="2419"/>
                      <a:pt x="677" y="2419"/>
                    </a:cubicBezTo>
                    <a:close/>
                    <a:moveTo>
                      <a:pt x="869" y="2419"/>
                    </a:moveTo>
                    <a:lnTo>
                      <a:pt x="981" y="2419"/>
                    </a:lnTo>
                    <a:cubicBezTo>
                      <a:pt x="985" y="2419"/>
                      <a:pt x="989" y="2423"/>
                      <a:pt x="989" y="2427"/>
                    </a:cubicBezTo>
                    <a:cubicBezTo>
                      <a:pt x="989" y="2431"/>
                      <a:pt x="985" y="2435"/>
                      <a:pt x="981" y="2435"/>
                    </a:cubicBezTo>
                    <a:lnTo>
                      <a:pt x="869" y="2435"/>
                    </a:lnTo>
                    <a:cubicBezTo>
                      <a:pt x="864" y="2435"/>
                      <a:pt x="861" y="2431"/>
                      <a:pt x="861" y="2427"/>
                    </a:cubicBezTo>
                    <a:cubicBezTo>
                      <a:pt x="861" y="2423"/>
                      <a:pt x="864" y="2419"/>
                      <a:pt x="869" y="2419"/>
                    </a:cubicBezTo>
                    <a:close/>
                    <a:moveTo>
                      <a:pt x="1061" y="2419"/>
                    </a:moveTo>
                    <a:lnTo>
                      <a:pt x="1173" y="2419"/>
                    </a:lnTo>
                    <a:cubicBezTo>
                      <a:pt x="1177" y="2419"/>
                      <a:pt x="1181" y="2423"/>
                      <a:pt x="1181" y="2427"/>
                    </a:cubicBezTo>
                    <a:cubicBezTo>
                      <a:pt x="1181" y="2431"/>
                      <a:pt x="1177" y="2435"/>
                      <a:pt x="1173" y="2435"/>
                    </a:cubicBezTo>
                    <a:lnTo>
                      <a:pt x="1061" y="2435"/>
                    </a:lnTo>
                    <a:cubicBezTo>
                      <a:pt x="1056" y="2435"/>
                      <a:pt x="1053" y="2431"/>
                      <a:pt x="1053" y="2427"/>
                    </a:cubicBezTo>
                    <a:cubicBezTo>
                      <a:pt x="1053" y="2423"/>
                      <a:pt x="1056" y="2419"/>
                      <a:pt x="1061" y="2419"/>
                    </a:cubicBezTo>
                    <a:close/>
                    <a:moveTo>
                      <a:pt x="1253" y="2419"/>
                    </a:moveTo>
                    <a:lnTo>
                      <a:pt x="1365" y="2419"/>
                    </a:lnTo>
                    <a:cubicBezTo>
                      <a:pt x="1369" y="2419"/>
                      <a:pt x="1373" y="2423"/>
                      <a:pt x="1373" y="2427"/>
                    </a:cubicBezTo>
                    <a:cubicBezTo>
                      <a:pt x="1373" y="2431"/>
                      <a:pt x="1369" y="2435"/>
                      <a:pt x="1365" y="2435"/>
                    </a:cubicBezTo>
                    <a:lnTo>
                      <a:pt x="1253" y="2435"/>
                    </a:lnTo>
                    <a:cubicBezTo>
                      <a:pt x="1248" y="2435"/>
                      <a:pt x="1245" y="2431"/>
                      <a:pt x="1245" y="2427"/>
                    </a:cubicBezTo>
                    <a:cubicBezTo>
                      <a:pt x="1245" y="2423"/>
                      <a:pt x="1248" y="2419"/>
                      <a:pt x="1253" y="2419"/>
                    </a:cubicBezTo>
                    <a:close/>
                    <a:moveTo>
                      <a:pt x="1445" y="2419"/>
                    </a:moveTo>
                    <a:lnTo>
                      <a:pt x="1557" y="2419"/>
                    </a:lnTo>
                    <a:cubicBezTo>
                      <a:pt x="1561" y="2419"/>
                      <a:pt x="1565" y="2423"/>
                      <a:pt x="1565" y="2427"/>
                    </a:cubicBezTo>
                    <a:cubicBezTo>
                      <a:pt x="1565" y="2431"/>
                      <a:pt x="1561" y="2435"/>
                      <a:pt x="1557" y="2435"/>
                    </a:cubicBezTo>
                    <a:lnTo>
                      <a:pt x="1445" y="2435"/>
                    </a:lnTo>
                    <a:cubicBezTo>
                      <a:pt x="1440" y="2435"/>
                      <a:pt x="1437" y="2431"/>
                      <a:pt x="1437" y="2427"/>
                    </a:cubicBezTo>
                    <a:cubicBezTo>
                      <a:pt x="1437" y="2423"/>
                      <a:pt x="1440" y="2419"/>
                      <a:pt x="1445" y="2419"/>
                    </a:cubicBezTo>
                    <a:close/>
                    <a:moveTo>
                      <a:pt x="1637" y="2419"/>
                    </a:moveTo>
                    <a:lnTo>
                      <a:pt x="1749" y="2419"/>
                    </a:lnTo>
                    <a:cubicBezTo>
                      <a:pt x="1753" y="2419"/>
                      <a:pt x="1757" y="2423"/>
                      <a:pt x="1757" y="2427"/>
                    </a:cubicBezTo>
                    <a:cubicBezTo>
                      <a:pt x="1757" y="2431"/>
                      <a:pt x="1753" y="2435"/>
                      <a:pt x="1749" y="2435"/>
                    </a:cubicBezTo>
                    <a:lnTo>
                      <a:pt x="1637" y="2435"/>
                    </a:lnTo>
                    <a:cubicBezTo>
                      <a:pt x="1632" y="2435"/>
                      <a:pt x="1629" y="2431"/>
                      <a:pt x="1629" y="2427"/>
                    </a:cubicBezTo>
                    <a:cubicBezTo>
                      <a:pt x="1629" y="2423"/>
                      <a:pt x="1632" y="2419"/>
                      <a:pt x="1637" y="2419"/>
                    </a:cubicBezTo>
                    <a:close/>
                    <a:moveTo>
                      <a:pt x="1829" y="2419"/>
                    </a:moveTo>
                    <a:lnTo>
                      <a:pt x="1941" y="2419"/>
                    </a:lnTo>
                    <a:cubicBezTo>
                      <a:pt x="1945" y="2419"/>
                      <a:pt x="1949" y="2423"/>
                      <a:pt x="1949" y="2427"/>
                    </a:cubicBezTo>
                    <a:cubicBezTo>
                      <a:pt x="1949" y="2431"/>
                      <a:pt x="1945" y="2435"/>
                      <a:pt x="1941" y="2435"/>
                    </a:cubicBezTo>
                    <a:lnTo>
                      <a:pt x="1829" y="2435"/>
                    </a:lnTo>
                    <a:cubicBezTo>
                      <a:pt x="1824" y="2435"/>
                      <a:pt x="1821" y="2431"/>
                      <a:pt x="1821" y="2427"/>
                    </a:cubicBezTo>
                    <a:cubicBezTo>
                      <a:pt x="1821" y="2423"/>
                      <a:pt x="1824" y="2419"/>
                      <a:pt x="1829" y="2419"/>
                    </a:cubicBezTo>
                    <a:close/>
                    <a:moveTo>
                      <a:pt x="2021" y="2419"/>
                    </a:moveTo>
                    <a:lnTo>
                      <a:pt x="2133" y="2419"/>
                    </a:lnTo>
                    <a:cubicBezTo>
                      <a:pt x="2137" y="2419"/>
                      <a:pt x="2141" y="2423"/>
                      <a:pt x="2141" y="2427"/>
                    </a:cubicBezTo>
                    <a:cubicBezTo>
                      <a:pt x="2141" y="2431"/>
                      <a:pt x="2137" y="2435"/>
                      <a:pt x="2133" y="2435"/>
                    </a:cubicBezTo>
                    <a:lnTo>
                      <a:pt x="2021" y="2435"/>
                    </a:lnTo>
                    <a:cubicBezTo>
                      <a:pt x="2016" y="2435"/>
                      <a:pt x="2013" y="2431"/>
                      <a:pt x="2013" y="2427"/>
                    </a:cubicBezTo>
                    <a:cubicBezTo>
                      <a:pt x="2013" y="2423"/>
                      <a:pt x="2016" y="2419"/>
                      <a:pt x="2021" y="2419"/>
                    </a:cubicBezTo>
                    <a:close/>
                    <a:moveTo>
                      <a:pt x="2213" y="2419"/>
                    </a:moveTo>
                    <a:lnTo>
                      <a:pt x="2325" y="2419"/>
                    </a:lnTo>
                    <a:cubicBezTo>
                      <a:pt x="2329" y="2419"/>
                      <a:pt x="2333" y="2423"/>
                      <a:pt x="2333" y="2427"/>
                    </a:cubicBezTo>
                    <a:cubicBezTo>
                      <a:pt x="2333" y="2431"/>
                      <a:pt x="2329" y="2435"/>
                      <a:pt x="2325" y="2435"/>
                    </a:cubicBezTo>
                    <a:lnTo>
                      <a:pt x="2213" y="2435"/>
                    </a:lnTo>
                    <a:cubicBezTo>
                      <a:pt x="2208" y="2435"/>
                      <a:pt x="2205" y="2431"/>
                      <a:pt x="2205" y="2427"/>
                    </a:cubicBezTo>
                    <a:cubicBezTo>
                      <a:pt x="2205" y="2423"/>
                      <a:pt x="2208" y="2419"/>
                      <a:pt x="2213" y="2419"/>
                    </a:cubicBezTo>
                    <a:close/>
                    <a:moveTo>
                      <a:pt x="2405" y="2419"/>
                    </a:moveTo>
                    <a:lnTo>
                      <a:pt x="2517" y="2419"/>
                    </a:lnTo>
                    <a:cubicBezTo>
                      <a:pt x="2521" y="2419"/>
                      <a:pt x="2525" y="2423"/>
                      <a:pt x="2525" y="2427"/>
                    </a:cubicBezTo>
                    <a:cubicBezTo>
                      <a:pt x="2525" y="2431"/>
                      <a:pt x="2521" y="2435"/>
                      <a:pt x="2517" y="2435"/>
                    </a:cubicBezTo>
                    <a:lnTo>
                      <a:pt x="2405" y="2435"/>
                    </a:lnTo>
                    <a:cubicBezTo>
                      <a:pt x="2400" y="2435"/>
                      <a:pt x="2397" y="2431"/>
                      <a:pt x="2397" y="2427"/>
                    </a:cubicBezTo>
                    <a:cubicBezTo>
                      <a:pt x="2397" y="2423"/>
                      <a:pt x="2400" y="2419"/>
                      <a:pt x="2405" y="2419"/>
                    </a:cubicBezTo>
                    <a:close/>
                    <a:moveTo>
                      <a:pt x="2597" y="2419"/>
                    </a:moveTo>
                    <a:lnTo>
                      <a:pt x="2709" y="2419"/>
                    </a:lnTo>
                    <a:cubicBezTo>
                      <a:pt x="2713" y="2419"/>
                      <a:pt x="2717" y="2423"/>
                      <a:pt x="2717" y="2427"/>
                    </a:cubicBezTo>
                    <a:cubicBezTo>
                      <a:pt x="2717" y="2431"/>
                      <a:pt x="2713" y="2435"/>
                      <a:pt x="2709" y="2435"/>
                    </a:cubicBezTo>
                    <a:lnTo>
                      <a:pt x="2597" y="2435"/>
                    </a:lnTo>
                    <a:cubicBezTo>
                      <a:pt x="2592" y="2435"/>
                      <a:pt x="2589" y="2431"/>
                      <a:pt x="2589" y="2427"/>
                    </a:cubicBezTo>
                    <a:cubicBezTo>
                      <a:pt x="2589" y="2423"/>
                      <a:pt x="2592" y="2419"/>
                      <a:pt x="2597" y="2419"/>
                    </a:cubicBezTo>
                    <a:close/>
                    <a:moveTo>
                      <a:pt x="2789" y="2419"/>
                    </a:moveTo>
                    <a:lnTo>
                      <a:pt x="2901" y="2419"/>
                    </a:lnTo>
                    <a:cubicBezTo>
                      <a:pt x="2905" y="2419"/>
                      <a:pt x="2909" y="2423"/>
                      <a:pt x="2909" y="2427"/>
                    </a:cubicBezTo>
                    <a:cubicBezTo>
                      <a:pt x="2909" y="2431"/>
                      <a:pt x="2905" y="2435"/>
                      <a:pt x="2901" y="2435"/>
                    </a:cubicBezTo>
                    <a:lnTo>
                      <a:pt x="2789" y="2435"/>
                    </a:lnTo>
                    <a:cubicBezTo>
                      <a:pt x="2784" y="2435"/>
                      <a:pt x="2781" y="2431"/>
                      <a:pt x="2781" y="2427"/>
                    </a:cubicBezTo>
                    <a:cubicBezTo>
                      <a:pt x="2781" y="2423"/>
                      <a:pt x="2784" y="2419"/>
                      <a:pt x="2789" y="2419"/>
                    </a:cubicBezTo>
                    <a:close/>
                    <a:moveTo>
                      <a:pt x="2981" y="2419"/>
                    </a:moveTo>
                    <a:lnTo>
                      <a:pt x="3093" y="2419"/>
                    </a:lnTo>
                    <a:cubicBezTo>
                      <a:pt x="3097" y="2419"/>
                      <a:pt x="3101" y="2423"/>
                      <a:pt x="3101" y="2427"/>
                    </a:cubicBezTo>
                    <a:cubicBezTo>
                      <a:pt x="3101" y="2431"/>
                      <a:pt x="3097" y="2435"/>
                      <a:pt x="3093" y="2435"/>
                    </a:cubicBezTo>
                    <a:lnTo>
                      <a:pt x="2981" y="2435"/>
                    </a:lnTo>
                    <a:cubicBezTo>
                      <a:pt x="2976" y="2435"/>
                      <a:pt x="2973" y="2431"/>
                      <a:pt x="2973" y="2427"/>
                    </a:cubicBezTo>
                    <a:cubicBezTo>
                      <a:pt x="2973" y="2423"/>
                      <a:pt x="2976" y="2419"/>
                      <a:pt x="2981" y="2419"/>
                    </a:cubicBezTo>
                    <a:close/>
                    <a:moveTo>
                      <a:pt x="3173" y="2419"/>
                    </a:moveTo>
                    <a:lnTo>
                      <a:pt x="3285" y="2419"/>
                    </a:lnTo>
                    <a:cubicBezTo>
                      <a:pt x="3289" y="2419"/>
                      <a:pt x="3293" y="2423"/>
                      <a:pt x="3293" y="2427"/>
                    </a:cubicBezTo>
                    <a:cubicBezTo>
                      <a:pt x="3293" y="2431"/>
                      <a:pt x="3289" y="2435"/>
                      <a:pt x="3285" y="2435"/>
                    </a:cubicBezTo>
                    <a:lnTo>
                      <a:pt x="3173" y="2435"/>
                    </a:lnTo>
                    <a:cubicBezTo>
                      <a:pt x="3168" y="2435"/>
                      <a:pt x="3165" y="2431"/>
                      <a:pt x="3165" y="2427"/>
                    </a:cubicBezTo>
                    <a:cubicBezTo>
                      <a:pt x="3165" y="2423"/>
                      <a:pt x="3168" y="2419"/>
                      <a:pt x="3173" y="2419"/>
                    </a:cubicBezTo>
                    <a:close/>
                    <a:moveTo>
                      <a:pt x="3365" y="2419"/>
                    </a:moveTo>
                    <a:lnTo>
                      <a:pt x="3477" y="2419"/>
                    </a:lnTo>
                    <a:cubicBezTo>
                      <a:pt x="3481" y="2419"/>
                      <a:pt x="3485" y="2423"/>
                      <a:pt x="3485" y="2427"/>
                    </a:cubicBezTo>
                    <a:cubicBezTo>
                      <a:pt x="3485" y="2431"/>
                      <a:pt x="3481" y="2435"/>
                      <a:pt x="3477" y="2435"/>
                    </a:cubicBezTo>
                    <a:lnTo>
                      <a:pt x="3365" y="2435"/>
                    </a:lnTo>
                    <a:cubicBezTo>
                      <a:pt x="3360" y="2435"/>
                      <a:pt x="3357" y="2431"/>
                      <a:pt x="3357" y="2427"/>
                    </a:cubicBezTo>
                    <a:cubicBezTo>
                      <a:pt x="3357" y="2423"/>
                      <a:pt x="3360" y="2419"/>
                      <a:pt x="3365" y="2419"/>
                    </a:cubicBezTo>
                    <a:close/>
                    <a:moveTo>
                      <a:pt x="3557" y="2419"/>
                    </a:moveTo>
                    <a:lnTo>
                      <a:pt x="3669" y="2419"/>
                    </a:lnTo>
                    <a:cubicBezTo>
                      <a:pt x="3673" y="2419"/>
                      <a:pt x="3677" y="2423"/>
                      <a:pt x="3677" y="2427"/>
                    </a:cubicBezTo>
                    <a:cubicBezTo>
                      <a:pt x="3677" y="2431"/>
                      <a:pt x="3673" y="2435"/>
                      <a:pt x="3669" y="2435"/>
                    </a:cubicBezTo>
                    <a:lnTo>
                      <a:pt x="3557" y="2435"/>
                    </a:lnTo>
                    <a:cubicBezTo>
                      <a:pt x="3552" y="2435"/>
                      <a:pt x="3549" y="2431"/>
                      <a:pt x="3549" y="2427"/>
                    </a:cubicBezTo>
                    <a:cubicBezTo>
                      <a:pt x="3549" y="2423"/>
                      <a:pt x="3552" y="2419"/>
                      <a:pt x="3557" y="2419"/>
                    </a:cubicBezTo>
                    <a:close/>
                    <a:moveTo>
                      <a:pt x="3749" y="2419"/>
                    </a:moveTo>
                    <a:lnTo>
                      <a:pt x="3861" y="2419"/>
                    </a:lnTo>
                    <a:cubicBezTo>
                      <a:pt x="3865" y="2419"/>
                      <a:pt x="3869" y="2423"/>
                      <a:pt x="3869" y="2427"/>
                    </a:cubicBezTo>
                    <a:cubicBezTo>
                      <a:pt x="3869" y="2431"/>
                      <a:pt x="3865" y="2435"/>
                      <a:pt x="3861" y="2435"/>
                    </a:cubicBezTo>
                    <a:lnTo>
                      <a:pt x="3749" y="2435"/>
                    </a:lnTo>
                    <a:cubicBezTo>
                      <a:pt x="3744" y="2435"/>
                      <a:pt x="3741" y="2431"/>
                      <a:pt x="3741" y="2427"/>
                    </a:cubicBezTo>
                    <a:cubicBezTo>
                      <a:pt x="3741" y="2423"/>
                      <a:pt x="3744" y="2419"/>
                      <a:pt x="3749" y="2419"/>
                    </a:cubicBezTo>
                    <a:close/>
                    <a:moveTo>
                      <a:pt x="3941" y="2419"/>
                    </a:moveTo>
                    <a:lnTo>
                      <a:pt x="4053" y="2419"/>
                    </a:lnTo>
                    <a:cubicBezTo>
                      <a:pt x="4057" y="2419"/>
                      <a:pt x="4061" y="2423"/>
                      <a:pt x="4061" y="2427"/>
                    </a:cubicBezTo>
                    <a:cubicBezTo>
                      <a:pt x="4061" y="2431"/>
                      <a:pt x="4057" y="2435"/>
                      <a:pt x="4053" y="2435"/>
                    </a:cubicBezTo>
                    <a:lnTo>
                      <a:pt x="3941" y="2435"/>
                    </a:lnTo>
                    <a:cubicBezTo>
                      <a:pt x="3936" y="2435"/>
                      <a:pt x="3933" y="2431"/>
                      <a:pt x="3933" y="2427"/>
                    </a:cubicBezTo>
                    <a:cubicBezTo>
                      <a:pt x="3933" y="2423"/>
                      <a:pt x="3936" y="2419"/>
                      <a:pt x="3941" y="2419"/>
                    </a:cubicBezTo>
                    <a:close/>
                    <a:moveTo>
                      <a:pt x="4133" y="2419"/>
                    </a:moveTo>
                    <a:lnTo>
                      <a:pt x="4245" y="2419"/>
                    </a:lnTo>
                    <a:cubicBezTo>
                      <a:pt x="4249" y="2419"/>
                      <a:pt x="4253" y="2423"/>
                      <a:pt x="4253" y="2427"/>
                    </a:cubicBezTo>
                    <a:cubicBezTo>
                      <a:pt x="4253" y="2431"/>
                      <a:pt x="4249" y="2435"/>
                      <a:pt x="4245" y="2435"/>
                    </a:cubicBezTo>
                    <a:lnTo>
                      <a:pt x="4133" y="2435"/>
                    </a:lnTo>
                    <a:cubicBezTo>
                      <a:pt x="4128" y="2435"/>
                      <a:pt x="4125" y="2431"/>
                      <a:pt x="4125" y="2427"/>
                    </a:cubicBezTo>
                    <a:cubicBezTo>
                      <a:pt x="4125" y="2423"/>
                      <a:pt x="4128" y="2419"/>
                      <a:pt x="4133" y="2419"/>
                    </a:cubicBezTo>
                    <a:close/>
                    <a:moveTo>
                      <a:pt x="4325" y="2419"/>
                    </a:moveTo>
                    <a:lnTo>
                      <a:pt x="4437" y="2419"/>
                    </a:lnTo>
                    <a:cubicBezTo>
                      <a:pt x="4441" y="2419"/>
                      <a:pt x="4445" y="2423"/>
                      <a:pt x="4445" y="2427"/>
                    </a:cubicBezTo>
                    <a:cubicBezTo>
                      <a:pt x="4445" y="2431"/>
                      <a:pt x="4441" y="2435"/>
                      <a:pt x="4437" y="2435"/>
                    </a:cubicBezTo>
                    <a:lnTo>
                      <a:pt x="4325" y="2435"/>
                    </a:lnTo>
                    <a:cubicBezTo>
                      <a:pt x="4320" y="2435"/>
                      <a:pt x="4317" y="2431"/>
                      <a:pt x="4317" y="2427"/>
                    </a:cubicBezTo>
                    <a:cubicBezTo>
                      <a:pt x="4317" y="2423"/>
                      <a:pt x="4320" y="2419"/>
                      <a:pt x="4325" y="2419"/>
                    </a:cubicBezTo>
                    <a:close/>
                    <a:moveTo>
                      <a:pt x="4517" y="2419"/>
                    </a:moveTo>
                    <a:lnTo>
                      <a:pt x="4629" y="2419"/>
                    </a:lnTo>
                    <a:cubicBezTo>
                      <a:pt x="4633" y="2419"/>
                      <a:pt x="4637" y="2423"/>
                      <a:pt x="4637" y="2427"/>
                    </a:cubicBezTo>
                    <a:cubicBezTo>
                      <a:pt x="4637" y="2431"/>
                      <a:pt x="4633" y="2435"/>
                      <a:pt x="4629" y="2435"/>
                    </a:cubicBezTo>
                    <a:lnTo>
                      <a:pt x="4517" y="2435"/>
                    </a:lnTo>
                    <a:cubicBezTo>
                      <a:pt x="4512" y="2435"/>
                      <a:pt x="4509" y="2431"/>
                      <a:pt x="4509" y="2427"/>
                    </a:cubicBezTo>
                    <a:cubicBezTo>
                      <a:pt x="4509" y="2423"/>
                      <a:pt x="4512" y="2419"/>
                      <a:pt x="4517" y="2419"/>
                    </a:cubicBezTo>
                    <a:close/>
                    <a:moveTo>
                      <a:pt x="4709" y="2419"/>
                    </a:moveTo>
                    <a:lnTo>
                      <a:pt x="4821" y="2419"/>
                    </a:lnTo>
                    <a:cubicBezTo>
                      <a:pt x="4825" y="2419"/>
                      <a:pt x="4829" y="2423"/>
                      <a:pt x="4829" y="2427"/>
                    </a:cubicBezTo>
                    <a:cubicBezTo>
                      <a:pt x="4829" y="2431"/>
                      <a:pt x="4825" y="2435"/>
                      <a:pt x="4821" y="2435"/>
                    </a:cubicBezTo>
                    <a:lnTo>
                      <a:pt x="4709" y="2435"/>
                    </a:lnTo>
                    <a:cubicBezTo>
                      <a:pt x="4704" y="2435"/>
                      <a:pt x="4701" y="2431"/>
                      <a:pt x="4701" y="2427"/>
                    </a:cubicBezTo>
                    <a:cubicBezTo>
                      <a:pt x="4701" y="2423"/>
                      <a:pt x="4704" y="2419"/>
                      <a:pt x="4709" y="2419"/>
                    </a:cubicBezTo>
                    <a:close/>
                    <a:moveTo>
                      <a:pt x="4901" y="2419"/>
                    </a:moveTo>
                    <a:lnTo>
                      <a:pt x="5013" y="2419"/>
                    </a:lnTo>
                    <a:cubicBezTo>
                      <a:pt x="5017" y="2419"/>
                      <a:pt x="5021" y="2423"/>
                      <a:pt x="5021" y="2427"/>
                    </a:cubicBezTo>
                    <a:cubicBezTo>
                      <a:pt x="5021" y="2431"/>
                      <a:pt x="5017" y="2435"/>
                      <a:pt x="5013" y="2435"/>
                    </a:cubicBezTo>
                    <a:lnTo>
                      <a:pt x="4901" y="2435"/>
                    </a:lnTo>
                    <a:cubicBezTo>
                      <a:pt x="4896" y="2435"/>
                      <a:pt x="4893" y="2431"/>
                      <a:pt x="4893" y="2427"/>
                    </a:cubicBezTo>
                    <a:cubicBezTo>
                      <a:pt x="4893" y="2423"/>
                      <a:pt x="4896" y="2419"/>
                      <a:pt x="4901" y="2419"/>
                    </a:cubicBezTo>
                    <a:close/>
                    <a:moveTo>
                      <a:pt x="5093" y="2419"/>
                    </a:moveTo>
                    <a:lnTo>
                      <a:pt x="5148" y="2419"/>
                    </a:lnTo>
                    <a:lnTo>
                      <a:pt x="5140" y="2427"/>
                    </a:lnTo>
                    <a:lnTo>
                      <a:pt x="5140" y="2370"/>
                    </a:lnTo>
                    <a:cubicBezTo>
                      <a:pt x="5140" y="2366"/>
                      <a:pt x="5143" y="2362"/>
                      <a:pt x="5148" y="2362"/>
                    </a:cubicBezTo>
                    <a:cubicBezTo>
                      <a:pt x="5152" y="2362"/>
                      <a:pt x="5156" y="2366"/>
                      <a:pt x="5156" y="2370"/>
                    </a:cubicBezTo>
                    <a:lnTo>
                      <a:pt x="5156" y="2427"/>
                    </a:lnTo>
                    <a:cubicBezTo>
                      <a:pt x="5156" y="2431"/>
                      <a:pt x="5152" y="2435"/>
                      <a:pt x="5148" y="2435"/>
                    </a:cubicBezTo>
                    <a:lnTo>
                      <a:pt x="5093" y="2435"/>
                    </a:lnTo>
                    <a:cubicBezTo>
                      <a:pt x="5088" y="2435"/>
                      <a:pt x="5085" y="2431"/>
                      <a:pt x="5085" y="2427"/>
                    </a:cubicBezTo>
                    <a:cubicBezTo>
                      <a:pt x="5085" y="2423"/>
                      <a:pt x="5088" y="2419"/>
                      <a:pt x="5093" y="2419"/>
                    </a:cubicBezTo>
                    <a:close/>
                    <a:moveTo>
                      <a:pt x="5140" y="2290"/>
                    </a:moveTo>
                    <a:lnTo>
                      <a:pt x="5140" y="2178"/>
                    </a:lnTo>
                    <a:cubicBezTo>
                      <a:pt x="5140" y="2174"/>
                      <a:pt x="5143" y="2170"/>
                      <a:pt x="5148" y="2170"/>
                    </a:cubicBezTo>
                    <a:cubicBezTo>
                      <a:pt x="5152" y="2170"/>
                      <a:pt x="5156" y="2174"/>
                      <a:pt x="5156" y="2178"/>
                    </a:cubicBezTo>
                    <a:lnTo>
                      <a:pt x="5156" y="2290"/>
                    </a:lnTo>
                    <a:cubicBezTo>
                      <a:pt x="5156" y="2294"/>
                      <a:pt x="5152" y="2298"/>
                      <a:pt x="5148" y="2298"/>
                    </a:cubicBezTo>
                    <a:cubicBezTo>
                      <a:pt x="5143" y="2298"/>
                      <a:pt x="5140" y="2294"/>
                      <a:pt x="5140" y="2290"/>
                    </a:cubicBezTo>
                    <a:close/>
                    <a:moveTo>
                      <a:pt x="5140" y="2098"/>
                    </a:moveTo>
                    <a:lnTo>
                      <a:pt x="5140" y="1986"/>
                    </a:lnTo>
                    <a:cubicBezTo>
                      <a:pt x="5140" y="1982"/>
                      <a:pt x="5143" y="1978"/>
                      <a:pt x="5148" y="1978"/>
                    </a:cubicBezTo>
                    <a:cubicBezTo>
                      <a:pt x="5152" y="1978"/>
                      <a:pt x="5156" y="1982"/>
                      <a:pt x="5156" y="1986"/>
                    </a:cubicBezTo>
                    <a:lnTo>
                      <a:pt x="5156" y="2098"/>
                    </a:lnTo>
                    <a:cubicBezTo>
                      <a:pt x="5156" y="2102"/>
                      <a:pt x="5152" y="2106"/>
                      <a:pt x="5148" y="2106"/>
                    </a:cubicBezTo>
                    <a:cubicBezTo>
                      <a:pt x="5143" y="2106"/>
                      <a:pt x="5140" y="2102"/>
                      <a:pt x="5140" y="2098"/>
                    </a:cubicBezTo>
                    <a:close/>
                    <a:moveTo>
                      <a:pt x="5140" y="1906"/>
                    </a:moveTo>
                    <a:lnTo>
                      <a:pt x="5140" y="1794"/>
                    </a:lnTo>
                    <a:cubicBezTo>
                      <a:pt x="5140" y="1790"/>
                      <a:pt x="5143" y="1786"/>
                      <a:pt x="5148" y="1786"/>
                    </a:cubicBezTo>
                    <a:cubicBezTo>
                      <a:pt x="5152" y="1786"/>
                      <a:pt x="5156" y="1790"/>
                      <a:pt x="5156" y="1794"/>
                    </a:cubicBezTo>
                    <a:lnTo>
                      <a:pt x="5156" y="1906"/>
                    </a:lnTo>
                    <a:cubicBezTo>
                      <a:pt x="5156" y="1910"/>
                      <a:pt x="5152" y="1914"/>
                      <a:pt x="5148" y="1914"/>
                    </a:cubicBezTo>
                    <a:cubicBezTo>
                      <a:pt x="5143" y="1914"/>
                      <a:pt x="5140" y="1910"/>
                      <a:pt x="5140" y="1906"/>
                    </a:cubicBezTo>
                    <a:close/>
                    <a:moveTo>
                      <a:pt x="5140" y="1714"/>
                    </a:moveTo>
                    <a:lnTo>
                      <a:pt x="5140" y="1602"/>
                    </a:lnTo>
                    <a:cubicBezTo>
                      <a:pt x="5140" y="1598"/>
                      <a:pt x="5143" y="1594"/>
                      <a:pt x="5148" y="1594"/>
                    </a:cubicBezTo>
                    <a:cubicBezTo>
                      <a:pt x="5152" y="1594"/>
                      <a:pt x="5156" y="1598"/>
                      <a:pt x="5156" y="1602"/>
                    </a:cubicBezTo>
                    <a:lnTo>
                      <a:pt x="5156" y="1714"/>
                    </a:lnTo>
                    <a:cubicBezTo>
                      <a:pt x="5156" y="1718"/>
                      <a:pt x="5152" y="1722"/>
                      <a:pt x="5148" y="1722"/>
                    </a:cubicBezTo>
                    <a:cubicBezTo>
                      <a:pt x="5143" y="1722"/>
                      <a:pt x="5140" y="1718"/>
                      <a:pt x="5140" y="1714"/>
                    </a:cubicBezTo>
                    <a:close/>
                    <a:moveTo>
                      <a:pt x="5140" y="1522"/>
                    </a:moveTo>
                    <a:lnTo>
                      <a:pt x="5140" y="1410"/>
                    </a:lnTo>
                    <a:cubicBezTo>
                      <a:pt x="5140" y="1406"/>
                      <a:pt x="5143" y="1402"/>
                      <a:pt x="5148" y="1402"/>
                    </a:cubicBezTo>
                    <a:cubicBezTo>
                      <a:pt x="5152" y="1402"/>
                      <a:pt x="5156" y="1406"/>
                      <a:pt x="5156" y="1410"/>
                    </a:cubicBezTo>
                    <a:lnTo>
                      <a:pt x="5156" y="1522"/>
                    </a:lnTo>
                    <a:cubicBezTo>
                      <a:pt x="5156" y="1526"/>
                      <a:pt x="5152" y="1530"/>
                      <a:pt x="5148" y="1530"/>
                    </a:cubicBezTo>
                    <a:cubicBezTo>
                      <a:pt x="5143" y="1530"/>
                      <a:pt x="5140" y="1526"/>
                      <a:pt x="5140" y="1522"/>
                    </a:cubicBezTo>
                    <a:close/>
                    <a:moveTo>
                      <a:pt x="5140" y="1330"/>
                    </a:moveTo>
                    <a:lnTo>
                      <a:pt x="5140" y="1218"/>
                    </a:lnTo>
                    <a:cubicBezTo>
                      <a:pt x="5140" y="1214"/>
                      <a:pt x="5143" y="1210"/>
                      <a:pt x="5148" y="1210"/>
                    </a:cubicBezTo>
                    <a:cubicBezTo>
                      <a:pt x="5152" y="1210"/>
                      <a:pt x="5156" y="1214"/>
                      <a:pt x="5156" y="1218"/>
                    </a:cubicBezTo>
                    <a:lnTo>
                      <a:pt x="5156" y="1330"/>
                    </a:lnTo>
                    <a:cubicBezTo>
                      <a:pt x="5156" y="1334"/>
                      <a:pt x="5152" y="1338"/>
                      <a:pt x="5148" y="1338"/>
                    </a:cubicBezTo>
                    <a:cubicBezTo>
                      <a:pt x="5143" y="1338"/>
                      <a:pt x="5140" y="1334"/>
                      <a:pt x="5140" y="1330"/>
                    </a:cubicBezTo>
                    <a:close/>
                    <a:moveTo>
                      <a:pt x="5140" y="1138"/>
                    </a:moveTo>
                    <a:lnTo>
                      <a:pt x="5140" y="1026"/>
                    </a:lnTo>
                    <a:cubicBezTo>
                      <a:pt x="5140" y="1022"/>
                      <a:pt x="5143" y="1018"/>
                      <a:pt x="5148" y="1018"/>
                    </a:cubicBezTo>
                    <a:cubicBezTo>
                      <a:pt x="5152" y="1018"/>
                      <a:pt x="5156" y="1022"/>
                      <a:pt x="5156" y="1026"/>
                    </a:cubicBezTo>
                    <a:lnTo>
                      <a:pt x="5156" y="1138"/>
                    </a:lnTo>
                    <a:cubicBezTo>
                      <a:pt x="5156" y="1142"/>
                      <a:pt x="5152" y="1146"/>
                      <a:pt x="5148" y="1146"/>
                    </a:cubicBezTo>
                    <a:cubicBezTo>
                      <a:pt x="5143" y="1146"/>
                      <a:pt x="5140" y="1142"/>
                      <a:pt x="5140" y="1138"/>
                    </a:cubicBezTo>
                    <a:close/>
                    <a:moveTo>
                      <a:pt x="5140" y="946"/>
                    </a:moveTo>
                    <a:lnTo>
                      <a:pt x="5140" y="834"/>
                    </a:lnTo>
                    <a:cubicBezTo>
                      <a:pt x="5140" y="830"/>
                      <a:pt x="5143" y="826"/>
                      <a:pt x="5148" y="826"/>
                    </a:cubicBezTo>
                    <a:cubicBezTo>
                      <a:pt x="5152" y="826"/>
                      <a:pt x="5156" y="830"/>
                      <a:pt x="5156" y="834"/>
                    </a:cubicBezTo>
                    <a:lnTo>
                      <a:pt x="5156" y="946"/>
                    </a:lnTo>
                    <a:cubicBezTo>
                      <a:pt x="5156" y="950"/>
                      <a:pt x="5152" y="954"/>
                      <a:pt x="5148" y="954"/>
                    </a:cubicBezTo>
                    <a:cubicBezTo>
                      <a:pt x="5143" y="954"/>
                      <a:pt x="5140" y="950"/>
                      <a:pt x="5140" y="946"/>
                    </a:cubicBezTo>
                    <a:close/>
                    <a:moveTo>
                      <a:pt x="5140" y="754"/>
                    </a:moveTo>
                    <a:lnTo>
                      <a:pt x="5140" y="642"/>
                    </a:lnTo>
                    <a:cubicBezTo>
                      <a:pt x="5140" y="638"/>
                      <a:pt x="5143" y="634"/>
                      <a:pt x="5148" y="634"/>
                    </a:cubicBezTo>
                    <a:cubicBezTo>
                      <a:pt x="5152" y="634"/>
                      <a:pt x="5156" y="638"/>
                      <a:pt x="5156" y="642"/>
                    </a:cubicBezTo>
                    <a:lnTo>
                      <a:pt x="5156" y="754"/>
                    </a:lnTo>
                    <a:cubicBezTo>
                      <a:pt x="5156" y="758"/>
                      <a:pt x="5152" y="762"/>
                      <a:pt x="5148" y="762"/>
                    </a:cubicBezTo>
                    <a:cubicBezTo>
                      <a:pt x="5143" y="762"/>
                      <a:pt x="5140" y="758"/>
                      <a:pt x="5140" y="754"/>
                    </a:cubicBezTo>
                    <a:close/>
                    <a:moveTo>
                      <a:pt x="5140" y="562"/>
                    </a:moveTo>
                    <a:lnTo>
                      <a:pt x="5140" y="450"/>
                    </a:lnTo>
                    <a:cubicBezTo>
                      <a:pt x="5140" y="446"/>
                      <a:pt x="5143" y="442"/>
                      <a:pt x="5148" y="442"/>
                    </a:cubicBezTo>
                    <a:cubicBezTo>
                      <a:pt x="5152" y="442"/>
                      <a:pt x="5156" y="446"/>
                      <a:pt x="5156" y="450"/>
                    </a:cubicBezTo>
                    <a:lnTo>
                      <a:pt x="5156" y="562"/>
                    </a:lnTo>
                    <a:cubicBezTo>
                      <a:pt x="5156" y="566"/>
                      <a:pt x="5152" y="570"/>
                      <a:pt x="5148" y="570"/>
                    </a:cubicBezTo>
                    <a:cubicBezTo>
                      <a:pt x="5143" y="570"/>
                      <a:pt x="5140" y="566"/>
                      <a:pt x="5140" y="562"/>
                    </a:cubicBezTo>
                    <a:close/>
                    <a:moveTo>
                      <a:pt x="5140" y="370"/>
                    </a:moveTo>
                    <a:lnTo>
                      <a:pt x="5140" y="258"/>
                    </a:lnTo>
                    <a:cubicBezTo>
                      <a:pt x="5140" y="254"/>
                      <a:pt x="5143" y="250"/>
                      <a:pt x="5148" y="250"/>
                    </a:cubicBezTo>
                    <a:cubicBezTo>
                      <a:pt x="5152" y="250"/>
                      <a:pt x="5156" y="254"/>
                      <a:pt x="5156" y="258"/>
                    </a:cubicBezTo>
                    <a:lnTo>
                      <a:pt x="5156" y="370"/>
                    </a:lnTo>
                    <a:cubicBezTo>
                      <a:pt x="5156" y="374"/>
                      <a:pt x="5152" y="378"/>
                      <a:pt x="5148" y="378"/>
                    </a:cubicBezTo>
                    <a:cubicBezTo>
                      <a:pt x="5143" y="378"/>
                      <a:pt x="5140" y="374"/>
                      <a:pt x="5140" y="370"/>
                    </a:cubicBezTo>
                    <a:close/>
                    <a:moveTo>
                      <a:pt x="5140" y="178"/>
                    </a:moveTo>
                    <a:lnTo>
                      <a:pt x="5140" y="66"/>
                    </a:lnTo>
                    <a:cubicBezTo>
                      <a:pt x="5140" y="62"/>
                      <a:pt x="5143" y="58"/>
                      <a:pt x="5148" y="58"/>
                    </a:cubicBezTo>
                    <a:cubicBezTo>
                      <a:pt x="5152" y="58"/>
                      <a:pt x="5156" y="62"/>
                      <a:pt x="5156" y="66"/>
                    </a:cubicBezTo>
                    <a:lnTo>
                      <a:pt x="5156" y="178"/>
                    </a:lnTo>
                    <a:cubicBezTo>
                      <a:pt x="5156" y="182"/>
                      <a:pt x="5152" y="186"/>
                      <a:pt x="5148" y="186"/>
                    </a:cubicBezTo>
                    <a:cubicBezTo>
                      <a:pt x="5143" y="186"/>
                      <a:pt x="5140" y="182"/>
                      <a:pt x="5140" y="178"/>
                    </a:cubicBezTo>
                    <a:close/>
                    <a:moveTo>
                      <a:pt x="5126" y="16"/>
                    </a:moveTo>
                    <a:lnTo>
                      <a:pt x="5014" y="16"/>
                    </a:lnTo>
                    <a:cubicBezTo>
                      <a:pt x="5009" y="16"/>
                      <a:pt x="5006" y="12"/>
                      <a:pt x="5006" y="8"/>
                    </a:cubicBezTo>
                    <a:cubicBezTo>
                      <a:pt x="5006" y="4"/>
                      <a:pt x="5009" y="0"/>
                      <a:pt x="5014" y="0"/>
                    </a:cubicBezTo>
                    <a:lnTo>
                      <a:pt x="5126" y="0"/>
                    </a:lnTo>
                    <a:cubicBezTo>
                      <a:pt x="5130" y="0"/>
                      <a:pt x="5134" y="4"/>
                      <a:pt x="5134" y="8"/>
                    </a:cubicBezTo>
                    <a:cubicBezTo>
                      <a:pt x="5134" y="12"/>
                      <a:pt x="5130" y="16"/>
                      <a:pt x="5126" y="16"/>
                    </a:cubicBezTo>
                    <a:close/>
                    <a:moveTo>
                      <a:pt x="4934" y="16"/>
                    </a:moveTo>
                    <a:lnTo>
                      <a:pt x="4822" y="16"/>
                    </a:lnTo>
                    <a:cubicBezTo>
                      <a:pt x="4817" y="16"/>
                      <a:pt x="4814" y="12"/>
                      <a:pt x="4814" y="8"/>
                    </a:cubicBezTo>
                    <a:cubicBezTo>
                      <a:pt x="4814" y="4"/>
                      <a:pt x="4817" y="0"/>
                      <a:pt x="4822" y="0"/>
                    </a:cubicBezTo>
                    <a:lnTo>
                      <a:pt x="4934" y="0"/>
                    </a:lnTo>
                    <a:cubicBezTo>
                      <a:pt x="4938" y="0"/>
                      <a:pt x="4942" y="4"/>
                      <a:pt x="4942" y="8"/>
                    </a:cubicBezTo>
                    <a:cubicBezTo>
                      <a:pt x="4942" y="12"/>
                      <a:pt x="4938" y="16"/>
                      <a:pt x="4934" y="16"/>
                    </a:cubicBezTo>
                    <a:close/>
                    <a:moveTo>
                      <a:pt x="4742" y="16"/>
                    </a:moveTo>
                    <a:lnTo>
                      <a:pt x="4630" y="16"/>
                    </a:lnTo>
                    <a:cubicBezTo>
                      <a:pt x="4625" y="16"/>
                      <a:pt x="4622" y="12"/>
                      <a:pt x="4622" y="8"/>
                    </a:cubicBezTo>
                    <a:cubicBezTo>
                      <a:pt x="4622" y="4"/>
                      <a:pt x="4625" y="0"/>
                      <a:pt x="4630" y="0"/>
                    </a:cubicBezTo>
                    <a:lnTo>
                      <a:pt x="4742" y="0"/>
                    </a:lnTo>
                    <a:cubicBezTo>
                      <a:pt x="4746" y="0"/>
                      <a:pt x="4750" y="4"/>
                      <a:pt x="4750" y="8"/>
                    </a:cubicBezTo>
                    <a:cubicBezTo>
                      <a:pt x="4750" y="12"/>
                      <a:pt x="4746" y="16"/>
                      <a:pt x="4742" y="16"/>
                    </a:cubicBezTo>
                    <a:close/>
                    <a:moveTo>
                      <a:pt x="4550" y="16"/>
                    </a:moveTo>
                    <a:lnTo>
                      <a:pt x="4438" y="16"/>
                    </a:lnTo>
                    <a:cubicBezTo>
                      <a:pt x="4433" y="16"/>
                      <a:pt x="4430" y="12"/>
                      <a:pt x="4430" y="8"/>
                    </a:cubicBezTo>
                    <a:cubicBezTo>
                      <a:pt x="4430" y="4"/>
                      <a:pt x="4433" y="0"/>
                      <a:pt x="4438" y="0"/>
                    </a:cubicBezTo>
                    <a:lnTo>
                      <a:pt x="4550" y="0"/>
                    </a:lnTo>
                    <a:cubicBezTo>
                      <a:pt x="4554" y="0"/>
                      <a:pt x="4558" y="4"/>
                      <a:pt x="4558" y="8"/>
                    </a:cubicBezTo>
                    <a:cubicBezTo>
                      <a:pt x="4558" y="12"/>
                      <a:pt x="4554" y="16"/>
                      <a:pt x="4550" y="16"/>
                    </a:cubicBezTo>
                    <a:close/>
                    <a:moveTo>
                      <a:pt x="4358" y="16"/>
                    </a:moveTo>
                    <a:lnTo>
                      <a:pt x="4246" y="16"/>
                    </a:lnTo>
                    <a:cubicBezTo>
                      <a:pt x="4241" y="16"/>
                      <a:pt x="4238" y="12"/>
                      <a:pt x="4238" y="8"/>
                    </a:cubicBezTo>
                    <a:cubicBezTo>
                      <a:pt x="4238" y="4"/>
                      <a:pt x="4241" y="0"/>
                      <a:pt x="4246" y="0"/>
                    </a:cubicBezTo>
                    <a:lnTo>
                      <a:pt x="4358" y="0"/>
                    </a:lnTo>
                    <a:cubicBezTo>
                      <a:pt x="4362" y="0"/>
                      <a:pt x="4366" y="4"/>
                      <a:pt x="4366" y="8"/>
                    </a:cubicBezTo>
                    <a:cubicBezTo>
                      <a:pt x="4366" y="12"/>
                      <a:pt x="4362" y="16"/>
                      <a:pt x="4358" y="16"/>
                    </a:cubicBezTo>
                    <a:close/>
                    <a:moveTo>
                      <a:pt x="4166" y="16"/>
                    </a:moveTo>
                    <a:lnTo>
                      <a:pt x="4054" y="16"/>
                    </a:lnTo>
                    <a:cubicBezTo>
                      <a:pt x="4049" y="16"/>
                      <a:pt x="4046" y="12"/>
                      <a:pt x="4046" y="8"/>
                    </a:cubicBezTo>
                    <a:cubicBezTo>
                      <a:pt x="4046" y="4"/>
                      <a:pt x="4049" y="0"/>
                      <a:pt x="4054" y="0"/>
                    </a:cubicBezTo>
                    <a:lnTo>
                      <a:pt x="4166" y="0"/>
                    </a:lnTo>
                    <a:cubicBezTo>
                      <a:pt x="4170" y="0"/>
                      <a:pt x="4174" y="4"/>
                      <a:pt x="4174" y="8"/>
                    </a:cubicBezTo>
                    <a:cubicBezTo>
                      <a:pt x="4174" y="12"/>
                      <a:pt x="4170" y="16"/>
                      <a:pt x="4166" y="16"/>
                    </a:cubicBezTo>
                    <a:close/>
                    <a:moveTo>
                      <a:pt x="3974" y="16"/>
                    </a:moveTo>
                    <a:lnTo>
                      <a:pt x="3862" y="16"/>
                    </a:lnTo>
                    <a:cubicBezTo>
                      <a:pt x="3857" y="16"/>
                      <a:pt x="3854" y="12"/>
                      <a:pt x="3854" y="8"/>
                    </a:cubicBezTo>
                    <a:cubicBezTo>
                      <a:pt x="3854" y="4"/>
                      <a:pt x="3857" y="0"/>
                      <a:pt x="3862" y="0"/>
                    </a:cubicBezTo>
                    <a:lnTo>
                      <a:pt x="3974" y="0"/>
                    </a:lnTo>
                    <a:cubicBezTo>
                      <a:pt x="3978" y="0"/>
                      <a:pt x="3982" y="4"/>
                      <a:pt x="3982" y="8"/>
                    </a:cubicBezTo>
                    <a:cubicBezTo>
                      <a:pt x="3982" y="12"/>
                      <a:pt x="3978" y="16"/>
                      <a:pt x="3974" y="16"/>
                    </a:cubicBezTo>
                    <a:close/>
                    <a:moveTo>
                      <a:pt x="3782" y="16"/>
                    </a:moveTo>
                    <a:lnTo>
                      <a:pt x="3670" y="16"/>
                    </a:lnTo>
                    <a:cubicBezTo>
                      <a:pt x="3665" y="16"/>
                      <a:pt x="3662" y="12"/>
                      <a:pt x="3662" y="8"/>
                    </a:cubicBezTo>
                    <a:cubicBezTo>
                      <a:pt x="3662" y="4"/>
                      <a:pt x="3665" y="0"/>
                      <a:pt x="3670" y="0"/>
                    </a:cubicBezTo>
                    <a:lnTo>
                      <a:pt x="3782" y="0"/>
                    </a:lnTo>
                    <a:cubicBezTo>
                      <a:pt x="3786" y="0"/>
                      <a:pt x="3790" y="4"/>
                      <a:pt x="3790" y="8"/>
                    </a:cubicBezTo>
                    <a:cubicBezTo>
                      <a:pt x="3790" y="12"/>
                      <a:pt x="3786" y="16"/>
                      <a:pt x="3782" y="16"/>
                    </a:cubicBezTo>
                    <a:close/>
                    <a:moveTo>
                      <a:pt x="3590" y="16"/>
                    </a:moveTo>
                    <a:lnTo>
                      <a:pt x="3478" y="16"/>
                    </a:lnTo>
                    <a:cubicBezTo>
                      <a:pt x="3473" y="16"/>
                      <a:pt x="3470" y="12"/>
                      <a:pt x="3470" y="8"/>
                    </a:cubicBezTo>
                    <a:cubicBezTo>
                      <a:pt x="3470" y="4"/>
                      <a:pt x="3473" y="0"/>
                      <a:pt x="3478" y="0"/>
                    </a:cubicBezTo>
                    <a:lnTo>
                      <a:pt x="3590" y="0"/>
                    </a:lnTo>
                    <a:cubicBezTo>
                      <a:pt x="3594" y="0"/>
                      <a:pt x="3598" y="4"/>
                      <a:pt x="3598" y="8"/>
                    </a:cubicBezTo>
                    <a:cubicBezTo>
                      <a:pt x="3598" y="12"/>
                      <a:pt x="3594" y="16"/>
                      <a:pt x="3590" y="16"/>
                    </a:cubicBezTo>
                    <a:close/>
                    <a:moveTo>
                      <a:pt x="3398" y="16"/>
                    </a:moveTo>
                    <a:lnTo>
                      <a:pt x="3286" y="16"/>
                    </a:lnTo>
                    <a:cubicBezTo>
                      <a:pt x="3281" y="16"/>
                      <a:pt x="3278" y="12"/>
                      <a:pt x="3278" y="8"/>
                    </a:cubicBezTo>
                    <a:cubicBezTo>
                      <a:pt x="3278" y="4"/>
                      <a:pt x="3281" y="0"/>
                      <a:pt x="3286" y="0"/>
                    </a:cubicBezTo>
                    <a:lnTo>
                      <a:pt x="3398" y="0"/>
                    </a:lnTo>
                    <a:cubicBezTo>
                      <a:pt x="3402" y="0"/>
                      <a:pt x="3406" y="4"/>
                      <a:pt x="3406" y="8"/>
                    </a:cubicBezTo>
                    <a:cubicBezTo>
                      <a:pt x="3406" y="12"/>
                      <a:pt x="3402" y="16"/>
                      <a:pt x="3398" y="16"/>
                    </a:cubicBezTo>
                    <a:close/>
                    <a:moveTo>
                      <a:pt x="3206" y="16"/>
                    </a:moveTo>
                    <a:lnTo>
                      <a:pt x="3094" y="16"/>
                    </a:lnTo>
                    <a:cubicBezTo>
                      <a:pt x="3089" y="16"/>
                      <a:pt x="3086" y="12"/>
                      <a:pt x="3086" y="8"/>
                    </a:cubicBezTo>
                    <a:cubicBezTo>
                      <a:pt x="3086" y="4"/>
                      <a:pt x="3089" y="0"/>
                      <a:pt x="3094" y="0"/>
                    </a:cubicBezTo>
                    <a:lnTo>
                      <a:pt x="3206" y="0"/>
                    </a:lnTo>
                    <a:cubicBezTo>
                      <a:pt x="3210" y="0"/>
                      <a:pt x="3214" y="4"/>
                      <a:pt x="3214" y="8"/>
                    </a:cubicBezTo>
                    <a:cubicBezTo>
                      <a:pt x="3214" y="12"/>
                      <a:pt x="3210" y="16"/>
                      <a:pt x="3206" y="16"/>
                    </a:cubicBezTo>
                    <a:close/>
                    <a:moveTo>
                      <a:pt x="3014" y="16"/>
                    </a:moveTo>
                    <a:lnTo>
                      <a:pt x="2902" y="16"/>
                    </a:lnTo>
                    <a:cubicBezTo>
                      <a:pt x="2897" y="16"/>
                      <a:pt x="2894" y="12"/>
                      <a:pt x="2894" y="8"/>
                    </a:cubicBezTo>
                    <a:cubicBezTo>
                      <a:pt x="2894" y="4"/>
                      <a:pt x="2897" y="0"/>
                      <a:pt x="2902" y="0"/>
                    </a:cubicBezTo>
                    <a:lnTo>
                      <a:pt x="3014" y="0"/>
                    </a:lnTo>
                    <a:cubicBezTo>
                      <a:pt x="3018" y="0"/>
                      <a:pt x="3022" y="4"/>
                      <a:pt x="3022" y="8"/>
                    </a:cubicBezTo>
                    <a:cubicBezTo>
                      <a:pt x="3022" y="12"/>
                      <a:pt x="3018" y="16"/>
                      <a:pt x="3014" y="16"/>
                    </a:cubicBezTo>
                    <a:close/>
                    <a:moveTo>
                      <a:pt x="2822" y="16"/>
                    </a:moveTo>
                    <a:lnTo>
                      <a:pt x="2710" y="16"/>
                    </a:lnTo>
                    <a:cubicBezTo>
                      <a:pt x="2705" y="16"/>
                      <a:pt x="2702" y="12"/>
                      <a:pt x="2702" y="8"/>
                    </a:cubicBezTo>
                    <a:cubicBezTo>
                      <a:pt x="2702" y="4"/>
                      <a:pt x="2705" y="0"/>
                      <a:pt x="2710" y="0"/>
                    </a:cubicBezTo>
                    <a:lnTo>
                      <a:pt x="2822" y="0"/>
                    </a:lnTo>
                    <a:cubicBezTo>
                      <a:pt x="2826" y="0"/>
                      <a:pt x="2830" y="4"/>
                      <a:pt x="2830" y="8"/>
                    </a:cubicBezTo>
                    <a:cubicBezTo>
                      <a:pt x="2830" y="12"/>
                      <a:pt x="2826" y="16"/>
                      <a:pt x="2822" y="16"/>
                    </a:cubicBezTo>
                    <a:close/>
                    <a:moveTo>
                      <a:pt x="2630" y="16"/>
                    </a:moveTo>
                    <a:lnTo>
                      <a:pt x="2518" y="16"/>
                    </a:lnTo>
                    <a:cubicBezTo>
                      <a:pt x="2513" y="16"/>
                      <a:pt x="2510" y="12"/>
                      <a:pt x="2510" y="8"/>
                    </a:cubicBezTo>
                    <a:cubicBezTo>
                      <a:pt x="2510" y="4"/>
                      <a:pt x="2513" y="0"/>
                      <a:pt x="2518" y="0"/>
                    </a:cubicBezTo>
                    <a:lnTo>
                      <a:pt x="2630" y="0"/>
                    </a:lnTo>
                    <a:cubicBezTo>
                      <a:pt x="2634" y="0"/>
                      <a:pt x="2638" y="4"/>
                      <a:pt x="2638" y="8"/>
                    </a:cubicBezTo>
                    <a:cubicBezTo>
                      <a:pt x="2638" y="12"/>
                      <a:pt x="2634" y="16"/>
                      <a:pt x="2630" y="16"/>
                    </a:cubicBezTo>
                    <a:close/>
                    <a:moveTo>
                      <a:pt x="2438" y="16"/>
                    </a:moveTo>
                    <a:lnTo>
                      <a:pt x="2326" y="16"/>
                    </a:lnTo>
                    <a:cubicBezTo>
                      <a:pt x="2321" y="16"/>
                      <a:pt x="2318" y="12"/>
                      <a:pt x="2318" y="8"/>
                    </a:cubicBezTo>
                    <a:cubicBezTo>
                      <a:pt x="2318" y="4"/>
                      <a:pt x="2321" y="0"/>
                      <a:pt x="2326" y="0"/>
                    </a:cubicBezTo>
                    <a:lnTo>
                      <a:pt x="2438" y="0"/>
                    </a:lnTo>
                    <a:cubicBezTo>
                      <a:pt x="2442" y="0"/>
                      <a:pt x="2446" y="4"/>
                      <a:pt x="2446" y="8"/>
                    </a:cubicBezTo>
                    <a:cubicBezTo>
                      <a:pt x="2446" y="12"/>
                      <a:pt x="2442" y="16"/>
                      <a:pt x="2438" y="16"/>
                    </a:cubicBezTo>
                    <a:close/>
                    <a:moveTo>
                      <a:pt x="2246" y="16"/>
                    </a:moveTo>
                    <a:lnTo>
                      <a:pt x="2134" y="16"/>
                    </a:lnTo>
                    <a:cubicBezTo>
                      <a:pt x="2129" y="16"/>
                      <a:pt x="2126" y="12"/>
                      <a:pt x="2126" y="8"/>
                    </a:cubicBezTo>
                    <a:cubicBezTo>
                      <a:pt x="2126" y="4"/>
                      <a:pt x="2129" y="0"/>
                      <a:pt x="2134" y="0"/>
                    </a:cubicBezTo>
                    <a:lnTo>
                      <a:pt x="2246" y="0"/>
                    </a:lnTo>
                    <a:cubicBezTo>
                      <a:pt x="2250" y="0"/>
                      <a:pt x="2254" y="4"/>
                      <a:pt x="2254" y="8"/>
                    </a:cubicBezTo>
                    <a:cubicBezTo>
                      <a:pt x="2254" y="12"/>
                      <a:pt x="2250" y="16"/>
                      <a:pt x="2246" y="16"/>
                    </a:cubicBezTo>
                    <a:close/>
                    <a:moveTo>
                      <a:pt x="2054" y="16"/>
                    </a:moveTo>
                    <a:lnTo>
                      <a:pt x="1942" y="16"/>
                    </a:lnTo>
                    <a:cubicBezTo>
                      <a:pt x="1937" y="16"/>
                      <a:pt x="1934" y="12"/>
                      <a:pt x="1934" y="8"/>
                    </a:cubicBezTo>
                    <a:cubicBezTo>
                      <a:pt x="1934" y="4"/>
                      <a:pt x="1937" y="0"/>
                      <a:pt x="1942" y="0"/>
                    </a:cubicBezTo>
                    <a:lnTo>
                      <a:pt x="2054" y="0"/>
                    </a:lnTo>
                    <a:cubicBezTo>
                      <a:pt x="2058" y="0"/>
                      <a:pt x="2062" y="4"/>
                      <a:pt x="2062" y="8"/>
                    </a:cubicBezTo>
                    <a:cubicBezTo>
                      <a:pt x="2062" y="12"/>
                      <a:pt x="2058" y="16"/>
                      <a:pt x="2054" y="16"/>
                    </a:cubicBezTo>
                    <a:close/>
                    <a:moveTo>
                      <a:pt x="1862" y="16"/>
                    </a:moveTo>
                    <a:lnTo>
                      <a:pt x="1750" y="16"/>
                    </a:lnTo>
                    <a:cubicBezTo>
                      <a:pt x="1745" y="16"/>
                      <a:pt x="1742" y="12"/>
                      <a:pt x="1742" y="8"/>
                    </a:cubicBezTo>
                    <a:cubicBezTo>
                      <a:pt x="1742" y="4"/>
                      <a:pt x="1745" y="0"/>
                      <a:pt x="1750" y="0"/>
                    </a:cubicBezTo>
                    <a:lnTo>
                      <a:pt x="1862" y="0"/>
                    </a:lnTo>
                    <a:cubicBezTo>
                      <a:pt x="1866" y="0"/>
                      <a:pt x="1870" y="4"/>
                      <a:pt x="1870" y="8"/>
                    </a:cubicBezTo>
                    <a:cubicBezTo>
                      <a:pt x="1870" y="12"/>
                      <a:pt x="1866" y="16"/>
                      <a:pt x="1862" y="16"/>
                    </a:cubicBezTo>
                    <a:close/>
                    <a:moveTo>
                      <a:pt x="1670" y="16"/>
                    </a:moveTo>
                    <a:lnTo>
                      <a:pt x="1558" y="16"/>
                    </a:lnTo>
                    <a:cubicBezTo>
                      <a:pt x="1553" y="16"/>
                      <a:pt x="1550" y="12"/>
                      <a:pt x="1550" y="8"/>
                    </a:cubicBezTo>
                    <a:cubicBezTo>
                      <a:pt x="1550" y="4"/>
                      <a:pt x="1553" y="0"/>
                      <a:pt x="1558" y="0"/>
                    </a:cubicBezTo>
                    <a:lnTo>
                      <a:pt x="1670" y="0"/>
                    </a:lnTo>
                    <a:cubicBezTo>
                      <a:pt x="1674" y="0"/>
                      <a:pt x="1678" y="4"/>
                      <a:pt x="1678" y="8"/>
                    </a:cubicBezTo>
                    <a:cubicBezTo>
                      <a:pt x="1678" y="12"/>
                      <a:pt x="1674" y="16"/>
                      <a:pt x="1670" y="16"/>
                    </a:cubicBezTo>
                    <a:close/>
                    <a:moveTo>
                      <a:pt x="1478" y="16"/>
                    </a:moveTo>
                    <a:lnTo>
                      <a:pt x="1366" y="16"/>
                    </a:lnTo>
                    <a:cubicBezTo>
                      <a:pt x="1361" y="16"/>
                      <a:pt x="1358" y="12"/>
                      <a:pt x="1358" y="8"/>
                    </a:cubicBezTo>
                    <a:cubicBezTo>
                      <a:pt x="1358" y="4"/>
                      <a:pt x="1361" y="0"/>
                      <a:pt x="1366" y="0"/>
                    </a:cubicBezTo>
                    <a:lnTo>
                      <a:pt x="1478" y="0"/>
                    </a:lnTo>
                    <a:cubicBezTo>
                      <a:pt x="1482" y="0"/>
                      <a:pt x="1486" y="4"/>
                      <a:pt x="1486" y="8"/>
                    </a:cubicBezTo>
                    <a:cubicBezTo>
                      <a:pt x="1486" y="12"/>
                      <a:pt x="1482" y="16"/>
                      <a:pt x="1478" y="16"/>
                    </a:cubicBezTo>
                    <a:close/>
                    <a:moveTo>
                      <a:pt x="1286" y="16"/>
                    </a:moveTo>
                    <a:lnTo>
                      <a:pt x="1174" y="16"/>
                    </a:lnTo>
                    <a:cubicBezTo>
                      <a:pt x="1169" y="16"/>
                      <a:pt x="1166" y="12"/>
                      <a:pt x="1166" y="8"/>
                    </a:cubicBezTo>
                    <a:cubicBezTo>
                      <a:pt x="1166" y="4"/>
                      <a:pt x="1169" y="0"/>
                      <a:pt x="1174" y="0"/>
                    </a:cubicBezTo>
                    <a:lnTo>
                      <a:pt x="1286" y="0"/>
                    </a:lnTo>
                    <a:cubicBezTo>
                      <a:pt x="1290" y="0"/>
                      <a:pt x="1294" y="4"/>
                      <a:pt x="1294" y="8"/>
                    </a:cubicBezTo>
                    <a:cubicBezTo>
                      <a:pt x="1294" y="12"/>
                      <a:pt x="1290" y="16"/>
                      <a:pt x="1286" y="16"/>
                    </a:cubicBezTo>
                    <a:close/>
                    <a:moveTo>
                      <a:pt x="1094" y="16"/>
                    </a:moveTo>
                    <a:lnTo>
                      <a:pt x="982" y="16"/>
                    </a:lnTo>
                    <a:cubicBezTo>
                      <a:pt x="977" y="16"/>
                      <a:pt x="974" y="12"/>
                      <a:pt x="974" y="8"/>
                    </a:cubicBezTo>
                    <a:cubicBezTo>
                      <a:pt x="974" y="4"/>
                      <a:pt x="977" y="0"/>
                      <a:pt x="982" y="0"/>
                    </a:cubicBezTo>
                    <a:lnTo>
                      <a:pt x="1094" y="0"/>
                    </a:lnTo>
                    <a:cubicBezTo>
                      <a:pt x="1098" y="0"/>
                      <a:pt x="1102" y="4"/>
                      <a:pt x="1102" y="8"/>
                    </a:cubicBezTo>
                    <a:cubicBezTo>
                      <a:pt x="1102" y="12"/>
                      <a:pt x="1098" y="16"/>
                      <a:pt x="1094" y="16"/>
                    </a:cubicBezTo>
                    <a:close/>
                    <a:moveTo>
                      <a:pt x="902" y="16"/>
                    </a:moveTo>
                    <a:lnTo>
                      <a:pt x="790" y="16"/>
                    </a:lnTo>
                    <a:cubicBezTo>
                      <a:pt x="785" y="16"/>
                      <a:pt x="782" y="12"/>
                      <a:pt x="782" y="8"/>
                    </a:cubicBezTo>
                    <a:cubicBezTo>
                      <a:pt x="782" y="4"/>
                      <a:pt x="785" y="0"/>
                      <a:pt x="790" y="0"/>
                    </a:cubicBezTo>
                    <a:lnTo>
                      <a:pt x="902" y="0"/>
                    </a:lnTo>
                    <a:cubicBezTo>
                      <a:pt x="906" y="0"/>
                      <a:pt x="910" y="4"/>
                      <a:pt x="910" y="8"/>
                    </a:cubicBezTo>
                    <a:cubicBezTo>
                      <a:pt x="910" y="12"/>
                      <a:pt x="906" y="16"/>
                      <a:pt x="902" y="16"/>
                    </a:cubicBezTo>
                    <a:close/>
                    <a:moveTo>
                      <a:pt x="710" y="16"/>
                    </a:moveTo>
                    <a:lnTo>
                      <a:pt x="598" y="16"/>
                    </a:lnTo>
                    <a:cubicBezTo>
                      <a:pt x="593" y="16"/>
                      <a:pt x="590" y="12"/>
                      <a:pt x="590" y="8"/>
                    </a:cubicBezTo>
                    <a:cubicBezTo>
                      <a:pt x="590" y="4"/>
                      <a:pt x="593" y="0"/>
                      <a:pt x="598" y="0"/>
                    </a:cubicBezTo>
                    <a:lnTo>
                      <a:pt x="710" y="0"/>
                    </a:lnTo>
                    <a:cubicBezTo>
                      <a:pt x="714" y="0"/>
                      <a:pt x="718" y="4"/>
                      <a:pt x="718" y="8"/>
                    </a:cubicBezTo>
                    <a:cubicBezTo>
                      <a:pt x="718" y="12"/>
                      <a:pt x="714" y="16"/>
                      <a:pt x="710" y="16"/>
                    </a:cubicBezTo>
                    <a:close/>
                    <a:moveTo>
                      <a:pt x="518" y="16"/>
                    </a:moveTo>
                    <a:lnTo>
                      <a:pt x="406" y="16"/>
                    </a:lnTo>
                    <a:cubicBezTo>
                      <a:pt x="401" y="16"/>
                      <a:pt x="398" y="12"/>
                      <a:pt x="398" y="8"/>
                    </a:cubicBezTo>
                    <a:cubicBezTo>
                      <a:pt x="398" y="4"/>
                      <a:pt x="401" y="0"/>
                      <a:pt x="406" y="0"/>
                    </a:cubicBezTo>
                    <a:lnTo>
                      <a:pt x="518" y="0"/>
                    </a:lnTo>
                    <a:cubicBezTo>
                      <a:pt x="522" y="0"/>
                      <a:pt x="526" y="4"/>
                      <a:pt x="526" y="8"/>
                    </a:cubicBezTo>
                    <a:cubicBezTo>
                      <a:pt x="526" y="12"/>
                      <a:pt x="522" y="16"/>
                      <a:pt x="518" y="16"/>
                    </a:cubicBezTo>
                    <a:close/>
                    <a:moveTo>
                      <a:pt x="326" y="16"/>
                    </a:moveTo>
                    <a:lnTo>
                      <a:pt x="214" y="16"/>
                    </a:lnTo>
                    <a:cubicBezTo>
                      <a:pt x="209" y="16"/>
                      <a:pt x="206" y="12"/>
                      <a:pt x="206" y="8"/>
                    </a:cubicBezTo>
                    <a:cubicBezTo>
                      <a:pt x="206" y="4"/>
                      <a:pt x="209" y="0"/>
                      <a:pt x="214" y="0"/>
                    </a:cubicBezTo>
                    <a:lnTo>
                      <a:pt x="326" y="0"/>
                    </a:lnTo>
                    <a:cubicBezTo>
                      <a:pt x="330" y="0"/>
                      <a:pt x="334" y="4"/>
                      <a:pt x="334" y="8"/>
                    </a:cubicBezTo>
                    <a:cubicBezTo>
                      <a:pt x="334" y="12"/>
                      <a:pt x="330" y="16"/>
                      <a:pt x="326" y="16"/>
                    </a:cubicBezTo>
                    <a:close/>
                    <a:moveTo>
                      <a:pt x="134" y="16"/>
                    </a:moveTo>
                    <a:lnTo>
                      <a:pt x="22" y="16"/>
                    </a:lnTo>
                    <a:cubicBezTo>
                      <a:pt x="17" y="16"/>
                      <a:pt x="14" y="12"/>
                      <a:pt x="14" y="8"/>
                    </a:cubicBezTo>
                    <a:cubicBezTo>
                      <a:pt x="14" y="4"/>
                      <a:pt x="17" y="0"/>
                      <a:pt x="22" y="0"/>
                    </a:cubicBezTo>
                    <a:lnTo>
                      <a:pt x="134" y="0"/>
                    </a:lnTo>
                    <a:cubicBezTo>
                      <a:pt x="138" y="0"/>
                      <a:pt x="142" y="4"/>
                      <a:pt x="142" y="8"/>
                    </a:cubicBezTo>
                    <a:cubicBezTo>
                      <a:pt x="142" y="12"/>
                      <a:pt x="138" y="16"/>
                      <a:pt x="134" y="16"/>
                    </a:cubicBezTo>
                    <a:close/>
                  </a:path>
                </a:pathLst>
              </a:custGeom>
              <a:solidFill>
                <a:srgbClr val="000000"/>
              </a:solidFill>
              <a:ln w="12700" cap="flat">
                <a:solidFill>
                  <a:srgbClr val="000000"/>
                </a:solidFill>
                <a:prstDash val="solid"/>
                <a:bevel/>
                <a:headEnd/>
                <a:tailEnd/>
              </a:ln>
            </p:spPr>
            <p:txBody>
              <a:bodyPr/>
              <a:lstStyle/>
              <a:p>
                <a:endParaRPr lang="zh-CN" altLang="en-US"/>
              </a:p>
            </p:txBody>
          </p:sp>
          <p:sp>
            <p:nvSpPr>
              <p:cNvPr id="27139" name="Freeform 26"/>
              <p:cNvSpPr>
                <a:spLocks/>
              </p:cNvSpPr>
              <p:nvPr/>
            </p:nvSpPr>
            <p:spPr bwMode="auto">
              <a:xfrm>
                <a:off x="3909" y="1232"/>
                <a:ext cx="207" cy="129"/>
              </a:xfrm>
              <a:custGeom>
                <a:avLst/>
                <a:gdLst>
                  <a:gd name="T0" fmla="*/ 1 w 401"/>
                  <a:gd name="T1" fmla="*/ 3 h 249"/>
                  <a:gd name="T2" fmla="*/ 4 w 401"/>
                  <a:gd name="T3" fmla="*/ 2 h 249"/>
                  <a:gd name="T4" fmla="*/ 3 w 401"/>
                  <a:gd name="T5" fmla="*/ 1 h 249"/>
                  <a:gd name="T6" fmla="*/ 3 w 401"/>
                  <a:gd name="T7" fmla="*/ 0 h 249"/>
                  <a:gd name="T8" fmla="*/ 0 w 401"/>
                  <a:gd name="T9" fmla="*/ 3 h 249"/>
                  <a:gd name="T10" fmla="*/ 1 w 401"/>
                  <a:gd name="T11" fmla="*/ 3 h 249"/>
                  <a:gd name="T12" fmla="*/ 0 60000 65536"/>
                  <a:gd name="T13" fmla="*/ 0 60000 65536"/>
                  <a:gd name="T14" fmla="*/ 0 60000 65536"/>
                  <a:gd name="T15" fmla="*/ 0 60000 65536"/>
                  <a:gd name="T16" fmla="*/ 0 60000 65536"/>
                  <a:gd name="T17" fmla="*/ 0 60000 65536"/>
                  <a:gd name="T18" fmla="*/ 0 w 401"/>
                  <a:gd name="T19" fmla="*/ 0 h 249"/>
                  <a:gd name="T20" fmla="*/ 401 w 40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401" h="249">
                    <a:moveTo>
                      <a:pt x="117" y="246"/>
                    </a:moveTo>
                    <a:cubicBezTo>
                      <a:pt x="206" y="249"/>
                      <a:pt x="294" y="220"/>
                      <a:pt x="359" y="166"/>
                    </a:cubicBezTo>
                    <a:cubicBezTo>
                      <a:pt x="401" y="123"/>
                      <a:pt x="395" y="58"/>
                      <a:pt x="346" y="22"/>
                    </a:cubicBezTo>
                    <a:cubicBezTo>
                      <a:pt x="332" y="11"/>
                      <a:pt x="316" y="4"/>
                      <a:pt x="299" y="0"/>
                    </a:cubicBezTo>
                    <a:lnTo>
                      <a:pt x="0" y="246"/>
                    </a:lnTo>
                    <a:lnTo>
                      <a:pt x="117" y="246"/>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7140" name="Rectangle 27"/>
              <p:cNvSpPr>
                <a:spLocks noChangeArrowheads="1"/>
              </p:cNvSpPr>
              <p:nvPr/>
            </p:nvSpPr>
            <p:spPr bwMode="auto">
              <a:xfrm>
                <a:off x="3787" y="956"/>
                <a:ext cx="297" cy="8"/>
              </a:xfrm>
              <a:prstGeom prst="rect">
                <a:avLst/>
              </a:prstGeom>
              <a:solidFill>
                <a:srgbClr val="F1F3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1" name="Rectangle 28"/>
              <p:cNvSpPr>
                <a:spLocks noChangeArrowheads="1"/>
              </p:cNvSpPr>
              <p:nvPr/>
            </p:nvSpPr>
            <p:spPr bwMode="auto">
              <a:xfrm>
                <a:off x="3787" y="964"/>
                <a:ext cx="297" cy="8"/>
              </a:xfrm>
              <a:prstGeom prst="rect">
                <a:avLst/>
              </a:prstGeom>
              <a:solidFill>
                <a:srgbClr val="C6CE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2" name="Rectangle 29"/>
              <p:cNvSpPr>
                <a:spLocks noChangeArrowheads="1"/>
              </p:cNvSpPr>
              <p:nvPr/>
            </p:nvSpPr>
            <p:spPr bwMode="auto">
              <a:xfrm>
                <a:off x="3787" y="972"/>
                <a:ext cx="297" cy="9"/>
              </a:xfrm>
              <a:prstGeom prst="rect">
                <a:avLst/>
              </a:prstGeom>
              <a:solidFill>
                <a:srgbClr val="C8CF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3" name="Rectangle 30"/>
              <p:cNvSpPr>
                <a:spLocks noChangeArrowheads="1"/>
              </p:cNvSpPr>
              <p:nvPr/>
            </p:nvSpPr>
            <p:spPr bwMode="auto">
              <a:xfrm>
                <a:off x="3787" y="981"/>
                <a:ext cx="297" cy="8"/>
              </a:xfrm>
              <a:prstGeom prst="rect">
                <a:avLst/>
              </a:prstGeom>
              <a:solidFill>
                <a:srgbClr val="CBD2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4" name="Rectangle 31"/>
              <p:cNvSpPr>
                <a:spLocks noChangeArrowheads="1"/>
              </p:cNvSpPr>
              <p:nvPr/>
            </p:nvSpPr>
            <p:spPr bwMode="auto">
              <a:xfrm>
                <a:off x="3787" y="989"/>
                <a:ext cx="297" cy="8"/>
              </a:xfrm>
              <a:prstGeom prst="rect">
                <a:avLst/>
              </a:prstGeom>
              <a:solidFill>
                <a:srgbClr val="CCD3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5" name="Rectangle 32"/>
              <p:cNvSpPr>
                <a:spLocks noChangeArrowheads="1"/>
              </p:cNvSpPr>
              <p:nvPr/>
            </p:nvSpPr>
            <p:spPr bwMode="auto">
              <a:xfrm>
                <a:off x="3787" y="997"/>
                <a:ext cx="297" cy="9"/>
              </a:xfrm>
              <a:prstGeom prst="rect">
                <a:avLst/>
              </a:prstGeom>
              <a:solidFill>
                <a:srgbClr val="CED5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6" name="Rectangle 33"/>
              <p:cNvSpPr>
                <a:spLocks noChangeArrowheads="1"/>
              </p:cNvSpPr>
              <p:nvPr/>
            </p:nvSpPr>
            <p:spPr bwMode="auto">
              <a:xfrm>
                <a:off x="3787" y="1006"/>
                <a:ext cx="297" cy="8"/>
              </a:xfrm>
              <a:prstGeom prst="rect">
                <a:avLst/>
              </a:prstGeom>
              <a:solidFill>
                <a:srgbClr val="D1D8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7" name="Rectangle 34"/>
              <p:cNvSpPr>
                <a:spLocks noChangeArrowheads="1"/>
              </p:cNvSpPr>
              <p:nvPr/>
            </p:nvSpPr>
            <p:spPr bwMode="auto">
              <a:xfrm>
                <a:off x="3787" y="1014"/>
                <a:ext cx="297" cy="8"/>
              </a:xfrm>
              <a:prstGeom prst="rect">
                <a:avLst/>
              </a:prstGeom>
              <a:solidFill>
                <a:srgbClr val="D3D9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8" name="Rectangle 35"/>
              <p:cNvSpPr>
                <a:spLocks noChangeArrowheads="1"/>
              </p:cNvSpPr>
              <p:nvPr/>
            </p:nvSpPr>
            <p:spPr bwMode="auto">
              <a:xfrm>
                <a:off x="3787" y="1022"/>
                <a:ext cx="297" cy="8"/>
              </a:xfrm>
              <a:prstGeom prst="rect">
                <a:avLst/>
              </a:prstGeom>
              <a:solidFill>
                <a:srgbClr val="D5DB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49" name="Rectangle 36"/>
              <p:cNvSpPr>
                <a:spLocks noChangeArrowheads="1"/>
              </p:cNvSpPr>
              <p:nvPr/>
            </p:nvSpPr>
            <p:spPr bwMode="auto">
              <a:xfrm>
                <a:off x="3787" y="1030"/>
                <a:ext cx="297" cy="9"/>
              </a:xfrm>
              <a:prstGeom prst="rect">
                <a:avLst/>
              </a:prstGeom>
              <a:solidFill>
                <a:srgbClr val="D8DD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0" name="Rectangle 37"/>
              <p:cNvSpPr>
                <a:spLocks noChangeArrowheads="1"/>
              </p:cNvSpPr>
              <p:nvPr/>
            </p:nvSpPr>
            <p:spPr bwMode="auto">
              <a:xfrm>
                <a:off x="3787" y="1039"/>
                <a:ext cx="297" cy="8"/>
              </a:xfrm>
              <a:prstGeom prst="rect">
                <a:avLst/>
              </a:prstGeom>
              <a:solidFill>
                <a:srgbClr val="DADF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1" name="Rectangle 38"/>
              <p:cNvSpPr>
                <a:spLocks noChangeArrowheads="1"/>
              </p:cNvSpPr>
              <p:nvPr/>
            </p:nvSpPr>
            <p:spPr bwMode="auto">
              <a:xfrm>
                <a:off x="3787" y="1047"/>
                <a:ext cx="297" cy="8"/>
              </a:xfrm>
              <a:prstGeom prst="rect">
                <a:avLst/>
              </a:prstGeom>
              <a:solidFill>
                <a:srgbClr val="DCE1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2" name="Rectangle 39"/>
              <p:cNvSpPr>
                <a:spLocks noChangeArrowheads="1"/>
              </p:cNvSpPr>
              <p:nvPr/>
            </p:nvSpPr>
            <p:spPr bwMode="auto">
              <a:xfrm>
                <a:off x="3787" y="1055"/>
                <a:ext cx="297" cy="8"/>
              </a:xfrm>
              <a:prstGeom prst="rect">
                <a:avLst/>
              </a:prstGeom>
              <a:solidFill>
                <a:srgbClr val="DEE3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3" name="Rectangle 40"/>
              <p:cNvSpPr>
                <a:spLocks noChangeArrowheads="1"/>
              </p:cNvSpPr>
              <p:nvPr/>
            </p:nvSpPr>
            <p:spPr bwMode="auto">
              <a:xfrm>
                <a:off x="3787" y="1063"/>
                <a:ext cx="297" cy="9"/>
              </a:xfrm>
              <a:prstGeom prst="rect">
                <a:avLst/>
              </a:prstGeom>
              <a:solidFill>
                <a:srgbClr val="E0E4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4" name="Rectangle 41"/>
              <p:cNvSpPr>
                <a:spLocks noChangeArrowheads="1"/>
              </p:cNvSpPr>
              <p:nvPr/>
            </p:nvSpPr>
            <p:spPr bwMode="auto">
              <a:xfrm>
                <a:off x="3787" y="1072"/>
                <a:ext cx="297" cy="8"/>
              </a:xfrm>
              <a:prstGeom prst="rect">
                <a:avLst/>
              </a:prstGeom>
              <a:solidFill>
                <a:srgbClr val="E2E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5" name="Rectangle 42"/>
              <p:cNvSpPr>
                <a:spLocks noChangeArrowheads="1"/>
              </p:cNvSpPr>
              <p:nvPr/>
            </p:nvSpPr>
            <p:spPr bwMode="auto">
              <a:xfrm>
                <a:off x="3787" y="1080"/>
                <a:ext cx="297" cy="8"/>
              </a:xfrm>
              <a:prstGeom prst="rect">
                <a:avLst/>
              </a:prstGeom>
              <a:solidFill>
                <a:srgbClr val="E5E9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6" name="Rectangle 43"/>
              <p:cNvSpPr>
                <a:spLocks noChangeArrowheads="1"/>
              </p:cNvSpPr>
              <p:nvPr/>
            </p:nvSpPr>
            <p:spPr bwMode="auto">
              <a:xfrm>
                <a:off x="3787" y="1088"/>
                <a:ext cx="297" cy="8"/>
              </a:xfrm>
              <a:prstGeom prst="rect">
                <a:avLst/>
              </a:prstGeom>
              <a:solidFill>
                <a:srgbClr val="E7EA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7" name="Rectangle 44"/>
              <p:cNvSpPr>
                <a:spLocks noChangeArrowheads="1"/>
              </p:cNvSpPr>
              <p:nvPr/>
            </p:nvSpPr>
            <p:spPr bwMode="auto">
              <a:xfrm>
                <a:off x="3787" y="1096"/>
                <a:ext cx="297" cy="9"/>
              </a:xfrm>
              <a:prstGeom prst="rect">
                <a:avLst/>
              </a:prstGeom>
              <a:solidFill>
                <a:srgbClr val="EAE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8" name="Rectangle 45"/>
              <p:cNvSpPr>
                <a:spLocks noChangeArrowheads="1"/>
              </p:cNvSpPr>
              <p:nvPr/>
            </p:nvSpPr>
            <p:spPr bwMode="auto">
              <a:xfrm>
                <a:off x="3787" y="1105"/>
                <a:ext cx="297" cy="8"/>
              </a:xfrm>
              <a:prstGeom prst="rect">
                <a:avLst/>
              </a:prstGeom>
              <a:solidFill>
                <a:srgbClr val="EBEE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59" name="Rectangle 46"/>
              <p:cNvSpPr>
                <a:spLocks noChangeArrowheads="1"/>
              </p:cNvSpPr>
              <p:nvPr/>
            </p:nvSpPr>
            <p:spPr bwMode="auto">
              <a:xfrm>
                <a:off x="3787" y="1113"/>
                <a:ext cx="297" cy="8"/>
              </a:xfrm>
              <a:prstGeom prst="rect">
                <a:avLst/>
              </a:prstGeom>
              <a:solidFill>
                <a:srgbClr val="EDF0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60" name="Rectangle 47"/>
              <p:cNvSpPr>
                <a:spLocks noChangeArrowheads="1"/>
              </p:cNvSpPr>
              <p:nvPr/>
            </p:nvSpPr>
            <p:spPr bwMode="auto">
              <a:xfrm>
                <a:off x="3787" y="1121"/>
                <a:ext cx="297" cy="8"/>
              </a:xfrm>
              <a:prstGeom prst="rect">
                <a:avLst/>
              </a:prstGeom>
              <a:solidFill>
                <a:srgbClr val="F0F2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61" name="Freeform 48"/>
              <p:cNvSpPr>
                <a:spLocks/>
              </p:cNvSpPr>
              <p:nvPr/>
            </p:nvSpPr>
            <p:spPr bwMode="auto">
              <a:xfrm>
                <a:off x="3803" y="969"/>
                <a:ext cx="281" cy="153"/>
              </a:xfrm>
              <a:custGeom>
                <a:avLst/>
                <a:gdLst>
                  <a:gd name="T0" fmla="*/ 2 w 544"/>
                  <a:gd name="T1" fmla="*/ 3 h 296"/>
                  <a:gd name="T2" fmla="*/ 5 w 544"/>
                  <a:gd name="T3" fmla="*/ 1 h 296"/>
                  <a:gd name="T4" fmla="*/ 3 w 544"/>
                  <a:gd name="T5" fmla="*/ 0 h 296"/>
                  <a:gd name="T6" fmla="*/ 0 w 544"/>
                  <a:gd name="T7" fmla="*/ 2 h 296"/>
                  <a:gd name="T8" fmla="*/ 2 w 544"/>
                  <a:gd name="T9" fmla="*/ 3 h 296"/>
                  <a:gd name="T10" fmla="*/ 0 60000 65536"/>
                  <a:gd name="T11" fmla="*/ 0 60000 65536"/>
                  <a:gd name="T12" fmla="*/ 0 60000 65536"/>
                  <a:gd name="T13" fmla="*/ 0 60000 65536"/>
                  <a:gd name="T14" fmla="*/ 0 60000 65536"/>
                  <a:gd name="T15" fmla="*/ 0 w 544"/>
                  <a:gd name="T16" fmla="*/ 0 h 296"/>
                  <a:gd name="T17" fmla="*/ 544 w 544"/>
                  <a:gd name="T18" fmla="*/ 296 h 296"/>
                </a:gdLst>
                <a:ahLst/>
                <a:cxnLst>
                  <a:cxn ang="T10">
                    <a:pos x="T0" y="T1"/>
                  </a:cxn>
                  <a:cxn ang="T11">
                    <a:pos x="T2" y="T3"/>
                  </a:cxn>
                  <a:cxn ang="T12">
                    <a:pos x="T4" y="T5"/>
                  </a:cxn>
                  <a:cxn ang="T13">
                    <a:pos x="T6" y="T7"/>
                  </a:cxn>
                  <a:cxn ang="T14">
                    <a:pos x="T8" y="T9"/>
                  </a:cxn>
                </a:cxnLst>
                <a:rect l="T15" t="T16" r="T17" b="T18"/>
                <a:pathLst>
                  <a:path w="544" h="296">
                    <a:moveTo>
                      <a:pt x="206" y="296"/>
                    </a:moveTo>
                    <a:lnTo>
                      <a:pt x="544" y="112"/>
                    </a:lnTo>
                    <a:lnTo>
                      <a:pt x="334" y="0"/>
                    </a:lnTo>
                    <a:lnTo>
                      <a:pt x="0" y="183"/>
                    </a:lnTo>
                    <a:cubicBezTo>
                      <a:pt x="53" y="241"/>
                      <a:pt x="126" y="281"/>
                      <a:pt x="206" y="296"/>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162"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047"/>
                <a:ext cx="12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63"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047"/>
                <a:ext cx="12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64" name="Freeform 51"/>
              <p:cNvSpPr>
                <a:spLocks/>
              </p:cNvSpPr>
              <p:nvPr/>
            </p:nvSpPr>
            <p:spPr bwMode="auto">
              <a:xfrm>
                <a:off x="3803" y="1063"/>
                <a:ext cx="106" cy="296"/>
              </a:xfrm>
              <a:custGeom>
                <a:avLst/>
                <a:gdLst>
                  <a:gd name="T0" fmla="*/ 2 w 206"/>
                  <a:gd name="T1" fmla="*/ 1 h 574"/>
                  <a:gd name="T2" fmla="*/ 0 w 206"/>
                  <a:gd name="T3" fmla="*/ 0 h 574"/>
                  <a:gd name="T4" fmla="*/ 0 w 206"/>
                  <a:gd name="T5" fmla="*/ 0 h 574"/>
                  <a:gd name="T6" fmla="*/ 0 w 206"/>
                  <a:gd name="T7" fmla="*/ 5 h 574"/>
                  <a:gd name="T8" fmla="*/ 2 w 206"/>
                  <a:gd name="T9" fmla="*/ 6 h 574"/>
                  <a:gd name="T10" fmla="*/ 2 w 206"/>
                  <a:gd name="T11" fmla="*/ 1 h 574"/>
                  <a:gd name="T12" fmla="*/ 0 60000 65536"/>
                  <a:gd name="T13" fmla="*/ 0 60000 65536"/>
                  <a:gd name="T14" fmla="*/ 0 60000 65536"/>
                  <a:gd name="T15" fmla="*/ 0 60000 65536"/>
                  <a:gd name="T16" fmla="*/ 0 60000 65536"/>
                  <a:gd name="T17" fmla="*/ 0 60000 65536"/>
                  <a:gd name="T18" fmla="*/ 0 w 206"/>
                  <a:gd name="T19" fmla="*/ 0 h 574"/>
                  <a:gd name="T20" fmla="*/ 206 w 206"/>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06" h="574">
                    <a:moveTo>
                      <a:pt x="206" y="114"/>
                    </a:moveTo>
                    <a:cubicBezTo>
                      <a:pt x="125" y="99"/>
                      <a:pt x="53" y="59"/>
                      <a:pt x="0" y="0"/>
                    </a:cubicBezTo>
                    <a:lnTo>
                      <a:pt x="0" y="470"/>
                    </a:lnTo>
                    <a:cubicBezTo>
                      <a:pt x="54" y="525"/>
                      <a:pt x="127" y="562"/>
                      <a:pt x="206" y="574"/>
                    </a:cubicBezTo>
                    <a:lnTo>
                      <a:pt x="206" y="114"/>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165"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5" y="1014"/>
                <a:ext cx="19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66"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5" y="1014"/>
                <a:ext cx="19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67" name="Freeform 54"/>
              <p:cNvSpPr>
                <a:spLocks/>
              </p:cNvSpPr>
              <p:nvPr/>
            </p:nvSpPr>
            <p:spPr bwMode="auto">
              <a:xfrm>
                <a:off x="3909" y="1027"/>
                <a:ext cx="175" cy="332"/>
              </a:xfrm>
              <a:custGeom>
                <a:avLst/>
                <a:gdLst>
                  <a:gd name="T0" fmla="*/ 0 w 175"/>
                  <a:gd name="T1" fmla="*/ 95 h 332"/>
                  <a:gd name="T2" fmla="*/ 0 w 175"/>
                  <a:gd name="T3" fmla="*/ 332 h 332"/>
                  <a:gd name="T4" fmla="*/ 175 w 175"/>
                  <a:gd name="T5" fmla="*/ 238 h 332"/>
                  <a:gd name="T6" fmla="*/ 175 w 175"/>
                  <a:gd name="T7" fmla="*/ 0 h 332"/>
                  <a:gd name="T8" fmla="*/ 0 w 175"/>
                  <a:gd name="T9" fmla="*/ 95 h 332"/>
                  <a:gd name="T10" fmla="*/ 0 60000 65536"/>
                  <a:gd name="T11" fmla="*/ 0 60000 65536"/>
                  <a:gd name="T12" fmla="*/ 0 60000 65536"/>
                  <a:gd name="T13" fmla="*/ 0 60000 65536"/>
                  <a:gd name="T14" fmla="*/ 0 60000 65536"/>
                  <a:gd name="T15" fmla="*/ 0 w 175"/>
                  <a:gd name="T16" fmla="*/ 0 h 332"/>
                  <a:gd name="T17" fmla="*/ 175 w 175"/>
                  <a:gd name="T18" fmla="*/ 332 h 332"/>
                </a:gdLst>
                <a:ahLst/>
                <a:cxnLst>
                  <a:cxn ang="T10">
                    <a:pos x="T0" y="T1"/>
                  </a:cxn>
                  <a:cxn ang="T11">
                    <a:pos x="T2" y="T3"/>
                  </a:cxn>
                  <a:cxn ang="T12">
                    <a:pos x="T4" y="T5"/>
                  </a:cxn>
                  <a:cxn ang="T13">
                    <a:pos x="T6" y="T7"/>
                  </a:cxn>
                  <a:cxn ang="T14">
                    <a:pos x="T8" y="T9"/>
                  </a:cxn>
                </a:cxnLst>
                <a:rect l="T15" t="T16" r="T17" b="T18"/>
                <a:pathLst>
                  <a:path w="175" h="332">
                    <a:moveTo>
                      <a:pt x="0" y="95"/>
                    </a:moveTo>
                    <a:lnTo>
                      <a:pt x="0" y="332"/>
                    </a:lnTo>
                    <a:lnTo>
                      <a:pt x="175" y="238"/>
                    </a:lnTo>
                    <a:lnTo>
                      <a:pt x="175" y="0"/>
                    </a:lnTo>
                    <a:lnTo>
                      <a:pt x="0" y="95"/>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68" name="Freeform 55"/>
              <p:cNvSpPr>
                <a:spLocks/>
              </p:cNvSpPr>
              <p:nvPr/>
            </p:nvSpPr>
            <p:spPr bwMode="auto">
              <a:xfrm>
                <a:off x="3803" y="969"/>
                <a:ext cx="281" cy="390"/>
              </a:xfrm>
              <a:custGeom>
                <a:avLst/>
                <a:gdLst>
                  <a:gd name="T0" fmla="*/ 5 w 544"/>
                  <a:gd name="T1" fmla="*/ 1 h 756"/>
                  <a:gd name="T2" fmla="*/ 3 w 544"/>
                  <a:gd name="T3" fmla="*/ 0 h 756"/>
                  <a:gd name="T4" fmla="*/ 0 w 544"/>
                  <a:gd name="T5" fmla="*/ 2 h 756"/>
                  <a:gd name="T6" fmla="*/ 0 w 544"/>
                  <a:gd name="T7" fmla="*/ 6 h 756"/>
                  <a:gd name="T8" fmla="*/ 2 w 544"/>
                  <a:gd name="T9" fmla="*/ 7 h 756"/>
                  <a:gd name="T10" fmla="*/ 5 w 544"/>
                  <a:gd name="T11" fmla="*/ 6 h 756"/>
                  <a:gd name="T12" fmla="*/ 5 w 544"/>
                  <a:gd name="T13" fmla="*/ 1 h 756"/>
                  <a:gd name="T14" fmla="*/ 0 60000 65536"/>
                  <a:gd name="T15" fmla="*/ 0 60000 65536"/>
                  <a:gd name="T16" fmla="*/ 0 60000 65536"/>
                  <a:gd name="T17" fmla="*/ 0 60000 65536"/>
                  <a:gd name="T18" fmla="*/ 0 60000 65536"/>
                  <a:gd name="T19" fmla="*/ 0 60000 65536"/>
                  <a:gd name="T20" fmla="*/ 0 60000 65536"/>
                  <a:gd name="T21" fmla="*/ 0 w 544"/>
                  <a:gd name="T22" fmla="*/ 0 h 756"/>
                  <a:gd name="T23" fmla="*/ 544 w 544"/>
                  <a:gd name="T24" fmla="*/ 756 h 7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4" h="756">
                    <a:moveTo>
                      <a:pt x="544" y="112"/>
                    </a:moveTo>
                    <a:lnTo>
                      <a:pt x="334" y="0"/>
                    </a:lnTo>
                    <a:lnTo>
                      <a:pt x="0" y="183"/>
                    </a:lnTo>
                    <a:lnTo>
                      <a:pt x="0" y="651"/>
                    </a:lnTo>
                    <a:cubicBezTo>
                      <a:pt x="54" y="707"/>
                      <a:pt x="127" y="744"/>
                      <a:pt x="206" y="756"/>
                    </a:cubicBezTo>
                    <a:lnTo>
                      <a:pt x="544" y="574"/>
                    </a:lnTo>
                    <a:lnTo>
                      <a:pt x="544" y="112"/>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169" name="Picture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8" y="1195"/>
                <a:ext cx="5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7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8" y="1195"/>
                <a:ext cx="5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71" name="Freeform 58"/>
              <p:cNvSpPr>
                <a:spLocks/>
              </p:cNvSpPr>
              <p:nvPr/>
            </p:nvSpPr>
            <p:spPr bwMode="auto">
              <a:xfrm>
                <a:off x="3842" y="1208"/>
                <a:ext cx="20" cy="25"/>
              </a:xfrm>
              <a:custGeom>
                <a:avLst/>
                <a:gdLst>
                  <a:gd name="T0" fmla="*/ 17 w 20"/>
                  <a:gd name="T1" fmla="*/ 10 h 25"/>
                  <a:gd name="T2" fmla="*/ 6 w 20"/>
                  <a:gd name="T3" fmla="*/ 2 h 25"/>
                  <a:gd name="T4" fmla="*/ 2 w 20"/>
                  <a:gd name="T5" fmla="*/ 15 h 25"/>
                  <a:gd name="T6" fmla="*/ 14 w 20"/>
                  <a:gd name="T7" fmla="*/ 23 h 25"/>
                  <a:gd name="T8" fmla="*/ 17 w 20"/>
                  <a:gd name="T9" fmla="*/ 10 h 25"/>
                  <a:gd name="T10" fmla="*/ 0 60000 65536"/>
                  <a:gd name="T11" fmla="*/ 0 60000 65536"/>
                  <a:gd name="T12" fmla="*/ 0 60000 65536"/>
                  <a:gd name="T13" fmla="*/ 0 60000 65536"/>
                  <a:gd name="T14" fmla="*/ 0 60000 65536"/>
                  <a:gd name="T15" fmla="*/ 0 w 20"/>
                  <a:gd name="T16" fmla="*/ 0 h 25"/>
                  <a:gd name="T17" fmla="*/ 20 w 20"/>
                  <a:gd name="T18" fmla="*/ 25 h 25"/>
                </a:gdLst>
                <a:ahLst/>
                <a:cxnLst>
                  <a:cxn ang="T10">
                    <a:pos x="T0" y="T1"/>
                  </a:cxn>
                  <a:cxn ang="T11">
                    <a:pos x="T2" y="T3"/>
                  </a:cxn>
                  <a:cxn ang="T12">
                    <a:pos x="T4" y="T5"/>
                  </a:cxn>
                  <a:cxn ang="T13">
                    <a:pos x="T6" y="T7"/>
                  </a:cxn>
                  <a:cxn ang="T14">
                    <a:pos x="T8" y="T9"/>
                  </a:cxn>
                </a:cxnLst>
                <a:rect l="T15" t="T16" r="T17" b="T18"/>
                <a:pathLst>
                  <a:path w="20" h="25">
                    <a:moveTo>
                      <a:pt x="17" y="10"/>
                    </a:moveTo>
                    <a:cubicBezTo>
                      <a:pt x="15" y="4"/>
                      <a:pt x="10" y="0"/>
                      <a:pt x="6" y="2"/>
                    </a:cubicBezTo>
                    <a:cubicBezTo>
                      <a:pt x="2" y="3"/>
                      <a:pt x="0" y="10"/>
                      <a:pt x="2" y="15"/>
                    </a:cubicBezTo>
                    <a:cubicBezTo>
                      <a:pt x="5" y="21"/>
                      <a:pt x="10" y="25"/>
                      <a:pt x="14" y="23"/>
                    </a:cubicBezTo>
                    <a:cubicBezTo>
                      <a:pt x="18" y="22"/>
                      <a:pt x="20" y="15"/>
                      <a:pt x="17" y="1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72" name="Freeform 59"/>
              <p:cNvSpPr>
                <a:spLocks noEditPoints="1"/>
              </p:cNvSpPr>
              <p:nvPr/>
            </p:nvSpPr>
            <p:spPr bwMode="auto">
              <a:xfrm>
                <a:off x="3820" y="1259"/>
                <a:ext cx="72" cy="66"/>
              </a:xfrm>
              <a:custGeom>
                <a:avLst/>
                <a:gdLst>
                  <a:gd name="T0" fmla="*/ 0 w 140"/>
                  <a:gd name="T1" fmla="*/ 0 h 128"/>
                  <a:gd name="T2" fmla="*/ 2 w 140"/>
                  <a:gd name="T3" fmla="*/ 1 h 128"/>
                  <a:gd name="T4" fmla="*/ 0 w 140"/>
                  <a:gd name="T5" fmla="*/ 1 h 128"/>
                  <a:gd name="T6" fmla="*/ 2 w 140"/>
                  <a:gd name="T7" fmla="*/ 1 h 128"/>
                  <a:gd name="T8" fmla="*/ 0 w 140"/>
                  <a:gd name="T9" fmla="*/ 1 h 128"/>
                  <a:gd name="T10" fmla="*/ 2 w 140"/>
                  <a:gd name="T11" fmla="*/ 2 h 128"/>
                  <a:gd name="T12" fmla="*/ 0 60000 65536"/>
                  <a:gd name="T13" fmla="*/ 0 60000 65536"/>
                  <a:gd name="T14" fmla="*/ 0 60000 65536"/>
                  <a:gd name="T15" fmla="*/ 0 60000 65536"/>
                  <a:gd name="T16" fmla="*/ 0 60000 65536"/>
                  <a:gd name="T17" fmla="*/ 0 60000 65536"/>
                  <a:gd name="T18" fmla="*/ 0 w 140"/>
                  <a:gd name="T19" fmla="*/ 0 h 128"/>
                  <a:gd name="T20" fmla="*/ 140 w 140"/>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40" h="128">
                    <a:moveTo>
                      <a:pt x="0" y="0"/>
                    </a:moveTo>
                    <a:cubicBezTo>
                      <a:pt x="42" y="34"/>
                      <a:pt x="89" y="59"/>
                      <a:pt x="140" y="72"/>
                    </a:cubicBezTo>
                    <a:moveTo>
                      <a:pt x="0" y="28"/>
                    </a:moveTo>
                    <a:cubicBezTo>
                      <a:pt x="42" y="62"/>
                      <a:pt x="89" y="87"/>
                      <a:pt x="140" y="100"/>
                    </a:cubicBezTo>
                    <a:moveTo>
                      <a:pt x="0" y="56"/>
                    </a:moveTo>
                    <a:cubicBezTo>
                      <a:pt x="42" y="90"/>
                      <a:pt x="89" y="115"/>
                      <a:pt x="140" y="128"/>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73" name="Freeform 60"/>
              <p:cNvSpPr>
                <a:spLocks/>
              </p:cNvSpPr>
              <p:nvPr/>
            </p:nvSpPr>
            <p:spPr bwMode="auto">
              <a:xfrm>
                <a:off x="3817" y="1109"/>
                <a:ext cx="78" cy="43"/>
              </a:xfrm>
              <a:custGeom>
                <a:avLst/>
                <a:gdLst>
                  <a:gd name="T0" fmla="*/ 1 w 151"/>
                  <a:gd name="T1" fmla="*/ 1 h 84"/>
                  <a:gd name="T2" fmla="*/ 2 w 151"/>
                  <a:gd name="T3" fmla="*/ 1 h 84"/>
                  <a:gd name="T4" fmla="*/ 2 w 151"/>
                  <a:gd name="T5" fmla="*/ 1 h 84"/>
                  <a:gd name="T6" fmla="*/ 2 w 151"/>
                  <a:gd name="T7" fmla="*/ 1 h 84"/>
                  <a:gd name="T8" fmla="*/ 1 w 151"/>
                  <a:gd name="T9" fmla="*/ 1 h 84"/>
                  <a:gd name="T10" fmla="*/ 1 w 151"/>
                  <a:gd name="T11" fmla="*/ 1 h 84"/>
                  <a:gd name="T12" fmla="*/ 1 w 151"/>
                  <a:gd name="T13" fmla="*/ 1 h 84"/>
                  <a:gd name="T14" fmla="*/ 1 w 151"/>
                  <a:gd name="T15" fmla="*/ 1 h 84"/>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84"/>
                  <a:gd name="T26" fmla="*/ 151 w 151"/>
                  <a:gd name="T27" fmla="*/ 84 h 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84">
                    <a:moveTo>
                      <a:pt x="5" y="12"/>
                    </a:moveTo>
                    <a:cubicBezTo>
                      <a:pt x="45" y="46"/>
                      <a:pt x="93" y="70"/>
                      <a:pt x="145" y="84"/>
                    </a:cubicBezTo>
                    <a:cubicBezTo>
                      <a:pt x="149" y="83"/>
                      <a:pt x="151" y="80"/>
                      <a:pt x="150" y="76"/>
                    </a:cubicBezTo>
                    <a:cubicBezTo>
                      <a:pt x="150" y="74"/>
                      <a:pt x="148" y="72"/>
                      <a:pt x="145" y="71"/>
                    </a:cubicBezTo>
                    <a:cubicBezTo>
                      <a:pt x="94" y="58"/>
                      <a:pt x="47" y="34"/>
                      <a:pt x="8" y="1"/>
                    </a:cubicBezTo>
                    <a:cubicBezTo>
                      <a:pt x="6" y="0"/>
                      <a:pt x="3" y="0"/>
                      <a:pt x="2" y="2"/>
                    </a:cubicBezTo>
                    <a:cubicBezTo>
                      <a:pt x="1" y="3"/>
                      <a:pt x="0" y="4"/>
                      <a:pt x="1" y="5"/>
                    </a:cubicBezTo>
                    <a:cubicBezTo>
                      <a:pt x="1" y="8"/>
                      <a:pt x="3" y="11"/>
                      <a:pt x="5" y="12"/>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7174" name="Freeform 61"/>
              <p:cNvSpPr>
                <a:spLocks/>
              </p:cNvSpPr>
              <p:nvPr/>
            </p:nvSpPr>
            <p:spPr bwMode="auto">
              <a:xfrm>
                <a:off x="3817" y="1109"/>
                <a:ext cx="78" cy="43"/>
              </a:xfrm>
              <a:custGeom>
                <a:avLst/>
                <a:gdLst>
                  <a:gd name="T0" fmla="*/ 3 w 78"/>
                  <a:gd name="T1" fmla="*/ 6 h 43"/>
                  <a:gd name="T2" fmla="*/ 75 w 78"/>
                  <a:gd name="T3" fmla="*/ 43 h 43"/>
                  <a:gd name="T4" fmla="*/ 78 w 78"/>
                  <a:gd name="T5" fmla="*/ 39 h 43"/>
                  <a:gd name="T6" fmla="*/ 75 w 78"/>
                  <a:gd name="T7" fmla="*/ 36 h 43"/>
                  <a:gd name="T8" fmla="*/ 4 w 78"/>
                  <a:gd name="T9" fmla="*/ 0 h 43"/>
                  <a:gd name="T10" fmla="*/ 1 w 78"/>
                  <a:gd name="T11" fmla="*/ 1 h 43"/>
                  <a:gd name="T12" fmla="*/ 1 w 78"/>
                  <a:gd name="T13" fmla="*/ 2 h 43"/>
                  <a:gd name="T14" fmla="*/ 3 w 78"/>
                  <a:gd name="T15" fmla="*/ 6 h 43"/>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43"/>
                  <a:gd name="T26" fmla="*/ 78 w 78"/>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43">
                    <a:moveTo>
                      <a:pt x="3" y="6"/>
                    </a:moveTo>
                    <a:cubicBezTo>
                      <a:pt x="23" y="24"/>
                      <a:pt x="48" y="36"/>
                      <a:pt x="75" y="43"/>
                    </a:cubicBezTo>
                    <a:cubicBezTo>
                      <a:pt x="77" y="43"/>
                      <a:pt x="78" y="41"/>
                      <a:pt x="78" y="39"/>
                    </a:cubicBezTo>
                    <a:cubicBezTo>
                      <a:pt x="78" y="38"/>
                      <a:pt x="76" y="37"/>
                      <a:pt x="75" y="36"/>
                    </a:cubicBezTo>
                    <a:cubicBezTo>
                      <a:pt x="49" y="30"/>
                      <a:pt x="24" y="17"/>
                      <a:pt x="4" y="0"/>
                    </a:cubicBezTo>
                    <a:cubicBezTo>
                      <a:pt x="3" y="0"/>
                      <a:pt x="2" y="0"/>
                      <a:pt x="1" y="1"/>
                    </a:cubicBezTo>
                    <a:cubicBezTo>
                      <a:pt x="1" y="1"/>
                      <a:pt x="0" y="2"/>
                      <a:pt x="1" y="2"/>
                    </a:cubicBezTo>
                    <a:cubicBezTo>
                      <a:pt x="1" y="4"/>
                      <a:pt x="2" y="5"/>
                      <a:pt x="3" y="6"/>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75" name="Picture 62"/>
              <p:cNvSpPr>
                <a:spLocks noChangeAspect="1" noChangeArrowheads="1"/>
              </p:cNvSpPr>
              <p:nvPr/>
            </p:nvSpPr>
            <p:spPr bwMode="auto">
              <a:xfrm>
                <a:off x="3828" y="1121"/>
                <a:ext cx="42"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76" name="Freeform 63"/>
              <p:cNvSpPr>
                <a:spLocks/>
              </p:cNvSpPr>
              <p:nvPr/>
            </p:nvSpPr>
            <p:spPr bwMode="auto">
              <a:xfrm>
                <a:off x="3838" y="1126"/>
                <a:ext cx="25" cy="18"/>
              </a:xfrm>
              <a:custGeom>
                <a:avLst/>
                <a:gdLst>
                  <a:gd name="T0" fmla="*/ 25 w 25"/>
                  <a:gd name="T1" fmla="*/ 17 h 18"/>
                  <a:gd name="T2" fmla="*/ 3 w 25"/>
                  <a:gd name="T3" fmla="*/ 7 h 18"/>
                  <a:gd name="T4" fmla="*/ 16 w 25"/>
                  <a:gd name="T5" fmla="*/ 17 h 18"/>
                  <a:gd name="T6" fmla="*/ 25 w 25"/>
                  <a:gd name="T7" fmla="*/ 17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7"/>
                    </a:moveTo>
                    <a:cubicBezTo>
                      <a:pt x="20" y="5"/>
                      <a:pt x="11" y="0"/>
                      <a:pt x="3" y="7"/>
                    </a:cubicBezTo>
                    <a:cubicBezTo>
                      <a:pt x="0" y="11"/>
                      <a:pt x="6" y="16"/>
                      <a:pt x="16" y="17"/>
                    </a:cubicBezTo>
                    <a:cubicBezTo>
                      <a:pt x="18" y="18"/>
                      <a:pt x="21" y="18"/>
                      <a:pt x="25" y="17"/>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177" name="Picture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2" y="1121"/>
                <a:ext cx="91"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78" name="Picture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2" y="1121"/>
                <a:ext cx="91"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79" name="Freeform 66"/>
              <p:cNvSpPr>
                <a:spLocks/>
              </p:cNvSpPr>
              <p:nvPr/>
            </p:nvSpPr>
            <p:spPr bwMode="auto">
              <a:xfrm>
                <a:off x="3820" y="1139"/>
                <a:ext cx="72" cy="42"/>
              </a:xfrm>
              <a:custGeom>
                <a:avLst/>
                <a:gdLst>
                  <a:gd name="T0" fmla="*/ 0 w 140"/>
                  <a:gd name="T1" fmla="*/ 1 h 81"/>
                  <a:gd name="T2" fmla="*/ 2 w 140"/>
                  <a:gd name="T3" fmla="*/ 1 h 81"/>
                  <a:gd name="T4" fmla="*/ 2 w 140"/>
                  <a:gd name="T5" fmla="*/ 1 h 81"/>
                  <a:gd name="T6" fmla="*/ 0 w 140"/>
                  <a:gd name="T7" fmla="*/ 0 h 81"/>
                  <a:gd name="T8" fmla="*/ 0 w 140"/>
                  <a:gd name="T9" fmla="*/ 0 h 81"/>
                  <a:gd name="T10" fmla="*/ 0 w 140"/>
                  <a:gd name="T11" fmla="*/ 1 h 81"/>
                  <a:gd name="T12" fmla="*/ 0 60000 65536"/>
                  <a:gd name="T13" fmla="*/ 0 60000 65536"/>
                  <a:gd name="T14" fmla="*/ 0 60000 65536"/>
                  <a:gd name="T15" fmla="*/ 0 60000 65536"/>
                  <a:gd name="T16" fmla="*/ 0 60000 65536"/>
                  <a:gd name="T17" fmla="*/ 0 60000 65536"/>
                  <a:gd name="T18" fmla="*/ 0 w 140"/>
                  <a:gd name="T19" fmla="*/ 0 h 81"/>
                  <a:gd name="T20" fmla="*/ 140 w 14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40" h="81">
                    <a:moveTo>
                      <a:pt x="0" y="9"/>
                    </a:moveTo>
                    <a:cubicBezTo>
                      <a:pt x="40" y="43"/>
                      <a:pt x="88" y="67"/>
                      <a:pt x="140" y="81"/>
                    </a:cubicBezTo>
                    <a:lnTo>
                      <a:pt x="140" y="71"/>
                    </a:lnTo>
                    <a:cubicBezTo>
                      <a:pt x="88" y="57"/>
                      <a:pt x="41" y="33"/>
                      <a:pt x="0" y="0"/>
                    </a:cubicBezTo>
                    <a:lnTo>
                      <a:pt x="0" y="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7180" name="Freeform 67"/>
              <p:cNvSpPr>
                <a:spLocks/>
              </p:cNvSpPr>
              <p:nvPr/>
            </p:nvSpPr>
            <p:spPr bwMode="auto">
              <a:xfrm>
                <a:off x="3820" y="1135"/>
                <a:ext cx="72" cy="55"/>
              </a:xfrm>
              <a:custGeom>
                <a:avLst/>
                <a:gdLst>
                  <a:gd name="T0" fmla="*/ 0 w 140"/>
                  <a:gd name="T1" fmla="*/ 0 h 108"/>
                  <a:gd name="T2" fmla="*/ 0 w 140"/>
                  <a:gd name="T3" fmla="*/ 1 h 108"/>
                  <a:gd name="T4" fmla="*/ 2 w 140"/>
                  <a:gd name="T5" fmla="*/ 1 h 108"/>
                  <a:gd name="T6" fmla="*/ 0 60000 65536"/>
                  <a:gd name="T7" fmla="*/ 0 60000 65536"/>
                  <a:gd name="T8" fmla="*/ 0 60000 65536"/>
                  <a:gd name="T9" fmla="*/ 0 w 140"/>
                  <a:gd name="T10" fmla="*/ 0 h 108"/>
                  <a:gd name="T11" fmla="*/ 140 w 140"/>
                  <a:gd name="T12" fmla="*/ 108 h 108"/>
                </a:gdLst>
                <a:ahLst/>
                <a:cxnLst>
                  <a:cxn ang="T6">
                    <a:pos x="T0" y="T1"/>
                  </a:cxn>
                  <a:cxn ang="T7">
                    <a:pos x="T2" y="T3"/>
                  </a:cxn>
                  <a:cxn ang="T8">
                    <a:pos x="T4" y="T5"/>
                  </a:cxn>
                </a:cxnLst>
                <a:rect l="T9" t="T10" r="T11" b="T12"/>
                <a:pathLst>
                  <a:path w="140" h="108">
                    <a:moveTo>
                      <a:pt x="0" y="0"/>
                    </a:moveTo>
                    <a:lnTo>
                      <a:pt x="0" y="36"/>
                    </a:lnTo>
                    <a:cubicBezTo>
                      <a:pt x="41" y="69"/>
                      <a:pt x="88" y="94"/>
                      <a:pt x="140" y="108"/>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81" name="Freeform 68"/>
              <p:cNvSpPr>
                <a:spLocks/>
              </p:cNvSpPr>
              <p:nvPr/>
            </p:nvSpPr>
            <p:spPr bwMode="auto">
              <a:xfrm>
                <a:off x="3820" y="1135"/>
                <a:ext cx="72" cy="56"/>
              </a:xfrm>
              <a:custGeom>
                <a:avLst/>
                <a:gdLst>
                  <a:gd name="T0" fmla="*/ 2 w 140"/>
                  <a:gd name="T1" fmla="*/ 1 h 108"/>
                  <a:gd name="T2" fmla="*/ 2 w 140"/>
                  <a:gd name="T3" fmla="*/ 1 h 108"/>
                  <a:gd name="T4" fmla="*/ 0 w 140"/>
                  <a:gd name="T5" fmla="*/ 0 h 108"/>
                  <a:gd name="T6" fmla="*/ 0 60000 65536"/>
                  <a:gd name="T7" fmla="*/ 0 60000 65536"/>
                  <a:gd name="T8" fmla="*/ 0 60000 65536"/>
                  <a:gd name="T9" fmla="*/ 0 w 140"/>
                  <a:gd name="T10" fmla="*/ 0 h 108"/>
                  <a:gd name="T11" fmla="*/ 140 w 140"/>
                  <a:gd name="T12" fmla="*/ 108 h 108"/>
                </a:gdLst>
                <a:ahLst/>
                <a:cxnLst>
                  <a:cxn ang="T6">
                    <a:pos x="T0" y="T1"/>
                  </a:cxn>
                  <a:cxn ang="T7">
                    <a:pos x="T2" y="T3"/>
                  </a:cxn>
                  <a:cxn ang="T8">
                    <a:pos x="T4" y="T5"/>
                  </a:cxn>
                </a:cxnLst>
                <a:rect l="T9" t="T10" r="T11" b="T12"/>
                <a:pathLst>
                  <a:path w="140" h="108">
                    <a:moveTo>
                      <a:pt x="140" y="108"/>
                    </a:moveTo>
                    <a:lnTo>
                      <a:pt x="140" y="72"/>
                    </a:lnTo>
                    <a:cubicBezTo>
                      <a:pt x="88" y="57"/>
                      <a:pt x="41" y="33"/>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82" name="Freeform 69"/>
              <p:cNvSpPr>
                <a:spLocks/>
              </p:cNvSpPr>
              <p:nvPr/>
            </p:nvSpPr>
            <p:spPr bwMode="auto">
              <a:xfrm>
                <a:off x="4068" y="1354"/>
                <a:ext cx="24" cy="56"/>
              </a:xfrm>
              <a:custGeom>
                <a:avLst/>
                <a:gdLst>
                  <a:gd name="T0" fmla="*/ 1 w 46"/>
                  <a:gd name="T1" fmla="*/ 1 h 107"/>
                  <a:gd name="T2" fmla="*/ 1 w 46"/>
                  <a:gd name="T3" fmla="*/ 1 h 107"/>
                  <a:gd name="T4" fmla="*/ 1 w 46"/>
                  <a:gd name="T5" fmla="*/ 1 h 107"/>
                  <a:gd name="T6" fmla="*/ 1 w 46"/>
                  <a:gd name="T7" fmla="*/ 1 h 107"/>
                  <a:gd name="T8" fmla="*/ 1 w 46"/>
                  <a:gd name="T9" fmla="*/ 1 h 107"/>
                  <a:gd name="T10" fmla="*/ 1 w 46"/>
                  <a:gd name="T11" fmla="*/ 1 h 107"/>
                  <a:gd name="T12" fmla="*/ 0 w 46"/>
                  <a:gd name="T13" fmla="*/ 0 h 107"/>
                  <a:gd name="T14" fmla="*/ 1 w 46"/>
                  <a:gd name="T15" fmla="*/ 1 h 107"/>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07"/>
                  <a:gd name="T26" fmla="*/ 46 w 46"/>
                  <a:gd name="T27" fmla="*/ 107 h 1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07">
                    <a:moveTo>
                      <a:pt x="4" y="103"/>
                    </a:moveTo>
                    <a:cubicBezTo>
                      <a:pt x="25" y="107"/>
                      <a:pt x="39" y="100"/>
                      <a:pt x="44" y="83"/>
                    </a:cubicBezTo>
                    <a:cubicBezTo>
                      <a:pt x="46" y="75"/>
                      <a:pt x="46" y="64"/>
                      <a:pt x="44" y="51"/>
                    </a:cubicBezTo>
                    <a:cubicBezTo>
                      <a:pt x="44" y="46"/>
                      <a:pt x="42" y="37"/>
                      <a:pt x="38" y="31"/>
                    </a:cubicBezTo>
                    <a:cubicBezTo>
                      <a:pt x="37" y="29"/>
                      <a:pt x="36" y="27"/>
                      <a:pt x="34" y="26"/>
                    </a:cubicBezTo>
                    <a:lnTo>
                      <a:pt x="0" y="0"/>
                    </a:lnTo>
                    <a:lnTo>
                      <a:pt x="4" y="103"/>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7183" name="Rectangle 70"/>
              <p:cNvSpPr>
                <a:spLocks noChangeArrowheads="1"/>
              </p:cNvSpPr>
              <p:nvPr/>
            </p:nvSpPr>
            <p:spPr bwMode="auto">
              <a:xfrm>
                <a:off x="3936" y="1212"/>
                <a:ext cx="140" cy="8"/>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4" name="Rectangle 71"/>
              <p:cNvSpPr>
                <a:spLocks noChangeArrowheads="1"/>
              </p:cNvSpPr>
              <p:nvPr/>
            </p:nvSpPr>
            <p:spPr bwMode="auto">
              <a:xfrm>
                <a:off x="3936" y="1220"/>
                <a:ext cx="140" cy="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5" name="Rectangle 72"/>
              <p:cNvSpPr>
                <a:spLocks noChangeArrowheads="1"/>
              </p:cNvSpPr>
              <p:nvPr/>
            </p:nvSpPr>
            <p:spPr bwMode="auto">
              <a:xfrm>
                <a:off x="3936" y="1229"/>
                <a:ext cx="140"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6" name="Rectangle 73"/>
              <p:cNvSpPr>
                <a:spLocks noChangeArrowheads="1"/>
              </p:cNvSpPr>
              <p:nvPr/>
            </p:nvSpPr>
            <p:spPr bwMode="auto">
              <a:xfrm>
                <a:off x="3936" y="1237"/>
                <a:ext cx="140" cy="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7" name="Rectangle 74"/>
              <p:cNvSpPr>
                <a:spLocks noChangeArrowheads="1"/>
              </p:cNvSpPr>
              <p:nvPr/>
            </p:nvSpPr>
            <p:spPr bwMode="auto">
              <a:xfrm>
                <a:off x="3936" y="1245"/>
                <a:ext cx="140"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8" name="Rectangle 75"/>
              <p:cNvSpPr>
                <a:spLocks noChangeArrowheads="1"/>
              </p:cNvSpPr>
              <p:nvPr/>
            </p:nvSpPr>
            <p:spPr bwMode="auto">
              <a:xfrm>
                <a:off x="3936" y="1253"/>
                <a:ext cx="140"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89" name="Rectangle 76"/>
              <p:cNvSpPr>
                <a:spLocks noChangeArrowheads="1"/>
              </p:cNvSpPr>
              <p:nvPr/>
            </p:nvSpPr>
            <p:spPr bwMode="auto">
              <a:xfrm>
                <a:off x="3936" y="1262"/>
                <a:ext cx="140"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0" name="Rectangle 77"/>
              <p:cNvSpPr>
                <a:spLocks noChangeArrowheads="1"/>
              </p:cNvSpPr>
              <p:nvPr/>
            </p:nvSpPr>
            <p:spPr bwMode="auto">
              <a:xfrm>
                <a:off x="3936" y="1270"/>
                <a:ext cx="140"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1" name="Rectangle 78"/>
              <p:cNvSpPr>
                <a:spLocks noChangeArrowheads="1"/>
              </p:cNvSpPr>
              <p:nvPr/>
            </p:nvSpPr>
            <p:spPr bwMode="auto">
              <a:xfrm>
                <a:off x="3936" y="1278"/>
                <a:ext cx="140"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2" name="Rectangle 79"/>
              <p:cNvSpPr>
                <a:spLocks noChangeArrowheads="1"/>
              </p:cNvSpPr>
              <p:nvPr/>
            </p:nvSpPr>
            <p:spPr bwMode="auto">
              <a:xfrm>
                <a:off x="3936" y="1286"/>
                <a:ext cx="140" cy="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3" name="Rectangle 80"/>
              <p:cNvSpPr>
                <a:spLocks noChangeArrowheads="1"/>
              </p:cNvSpPr>
              <p:nvPr/>
            </p:nvSpPr>
            <p:spPr bwMode="auto">
              <a:xfrm>
                <a:off x="3936" y="1295"/>
                <a:ext cx="140"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4" name="Rectangle 81"/>
              <p:cNvSpPr>
                <a:spLocks noChangeArrowheads="1"/>
              </p:cNvSpPr>
              <p:nvPr/>
            </p:nvSpPr>
            <p:spPr bwMode="auto">
              <a:xfrm>
                <a:off x="3936" y="1303"/>
                <a:ext cx="140"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5" name="Rectangle 82"/>
              <p:cNvSpPr>
                <a:spLocks noChangeArrowheads="1"/>
              </p:cNvSpPr>
              <p:nvPr/>
            </p:nvSpPr>
            <p:spPr bwMode="auto">
              <a:xfrm>
                <a:off x="3936" y="1311"/>
                <a:ext cx="140" cy="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6" name="Rectangle 83"/>
              <p:cNvSpPr>
                <a:spLocks noChangeArrowheads="1"/>
              </p:cNvSpPr>
              <p:nvPr/>
            </p:nvSpPr>
            <p:spPr bwMode="auto">
              <a:xfrm>
                <a:off x="3936" y="1319"/>
                <a:ext cx="140" cy="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7" name="Rectangle 84"/>
              <p:cNvSpPr>
                <a:spLocks noChangeArrowheads="1"/>
              </p:cNvSpPr>
              <p:nvPr/>
            </p:nvSpPr>
            <p:spPr bwMode="auto">
              <a:xfrm>
                <a:off x="3936" y="1328"/>
                <a:ext cx="140"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8" name="Rectangle 85"/>
              <p:cNvSpPr>
                <a:spLocks noChangeArrowheads="1"/>
              </p:cNvSpPr>
              <p:nvPr/>
            </p:nvSpPr>
            <p:spPr bwMode="auto">
              <a:xfrm>
                <a:off x="3936" y="1336"/>
                <a:ext cx="140"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99" name="Rectangle 86"/>
              <p:cNvSpPr>
                <a:spLocks noChangeArrowheads="1"/>
              </p:cNvSpPr>
              <p:nvPr/>
            </p:nvSpPr>
            <p:spPr bwMode="auto">
              <a:xfrm>
                <a:off x="3936" y="1344"/>
                <a:ext cx="140" cy="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0" name="Rectangle 87"/>
              <p:cNvSpPr>
                <a:spLocks noChangeArrowheads="1"/>
              </p:cNvSpPr>
              <p:nvPr/>
            </p:nvSpPr>
            <p:spPr bwMode="auto">
              <a:xfrm>
                <a:off x="3936" y="1352"/>
                <a:ext cx="140" cy="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1" name="Rectangle 88"/>
              <p:cNvSpPr>
                <a:spLocks noChangeArrowheads="1"/>
              </p:cNvSpPr>
              <p:nvPr/>
            </p:nvSpPr>
            <p:spPr bwMode="auto">
              <a:xfrm>
                <a:off x="3936" y="1361"/>
                <a:ext cx="140" cy="8"/>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2" name="Rectangle 89"/>
              <p:cNvSpPr>
                <a:spLocks noChangeArrowheads="1"/>
              </p:cNvSpPr>
              <p:nvPr/>
            </p:nvSpPr>
            <p:spPr bwMode="auto">
              <a:xfrm>
                <a:off x="3936" y="1369"/>
                <a:ext cx="140" cy="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3" name="Rectangle 90"/>
              <p:cNvSpPr>
                <a:spLocks noChangeArrowheads="1"/>
              </p:cNvSpPr>
              <p:nvPr/>
            </p:nvSpPr>
            <p:spPr bwMode="auto">
              <a:xfrm>
                <a:off x="3936" y="1377"/>
                <a:ext cx="140" cy="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4" name="Rectangle 91"/>
              <p:cNvSpPr>
                <a:spLocks noChangeArrowheads="1"/>
              </p:cNvSpPr>
              <p:nvPr/>
            </p:nvSpPr>
            <p:spPr bwMode="auto">
              <a:xfrm>
                <a:off x="3936" y="1385"/>
                <a:ext cx="140" cy="9"/>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5" name="Rectangle 92"/>
              <p:cNvSpPr>
                <a:spLocks noChangeArrowheads="1"/>
              </p:cNvSpPr>
              <p:nvPr/>
            </p:nvSpPr>
            <p:spPr bwMode="auto">
              <a:xfrm>
                <a:off x="3936" y="1394"/>
                <a:ext cx="140" cy="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6" name="Rectangle 93"/>
              <p:cNvSpPr>
                <a:spLocks noChangeArrowheads="1"/>
              </p:cNvSpPr>
              <p:nvPr/>
            </p:nvSpPr>
            <p:spPr bwMode="auto">
              <a:xfrm>
                <a:off x="3936" y="1402"/>
                <a:ext cx="140" cy="8"/>
              </a:xfrm>
              <a:prstGeom prst="rect">
                <a:avLst/>
              </a:prstGeom>
              <a:solidFill>
                <a:srgbClr val="D0D0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7" name="Rectangle 94"/>
              <p:cNvSpPr>
                <a:spLocks noChangeArrowheads="1"/>
              </p:cNvSpPr>
              <p:nvPr/>
            </p:nvSpPr>
            <p:spPr bwMode="auto">
              <a:xfrm>
                <a:off x="3936" y="1410"/>
                <a:ext cx="140" cy="9"/>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08" name="Freeform 95"/>
              <p:cNvSpPr>
                <a:spLocks/>
              </p:cNvSpPr>
              <p:nvPr/>
            </p:nvSpPr>
            <p:spPr bwMode="auto">
              <a:xfrm>
                <a:off x="3988" y="1293"/>
                <a:ext cx="39" cy="47"/>
              </a:xfrm>
              <a:custGeom>
                <a:avLst/>
                <a:gdLst>
                  <a:gd name="T0" fmla="*/ 1 w 74"/>
                  <a:gd name="T1" fmla="*/ 1 h 92"/>
                  <a:gd name="T2" fmla="*/ 1 w 74"/>
                  <a:gd name="T3" fmla="*/ 1 h 92"/>
                  <a:gd name="T4" fmla="*/ 1 w 74"/>
                  <a:gd name="T5" fmla="*/ 1 h 92"/>
                  <a:gd name="T6" fmla="*/ 1 w 74"/>
                  <a:gd name="T7" fmla="*/ 1 h 92"/>
                  <a:gd name="T8" fmla="*/ 1 w 74"/>
                  <a:gd name="T9" fmla="*/ 1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54" y="86"/>
                    </a:moveTo>
                    <a:cubicBezTo>
                      <a:pt x="38" y="92"/>
                      <a:pt x="19" y="80"/>
                      <a:pt x="9" y="58"/>
                    </a:cubicBezTo>
                    <a:cubicBezTo>
                      <a:pt x="0" y="36"/>
                      <a:pt x="5" y="13"/>
                      <a:pt x="21" y="7"/>
                    </a:cubicBezTo>
                    <a:cubicBezTo>
                      <a:pt x="36" y="0"/>
                      <a:pt x="56" y="13"/>
                      <a:pt x="65" y="35"/>
                    </a:cubicBezTo>
                    <a:cubicBezTo>
                      <a:pt x="74" y="57"/>
                      <a:pt x="69" y="80"/>
                      <a:pt x="54" y="86"/>
                    </a:cubicBezTo>
                  </a:path>
                </a:pathLst>
              </a:custGeom>
              <a:solidFill>
                <a:srgbClr val="3366FF"/>
              </a:solidFill>
              <a:ln w="0">
                <a:solidFill>
                  <a:srgbClr val="000000"/>
                </a:solidFill>
                <a:prstDash val="solid"/>
                <a:round/>
                <a:headEnd/>
                <a:tailEnd/>
              </a:ln>
            </p:spPr>
            <p:txBody>
              <a:bodyPr/>
              <a:lstStyle/>
              <a:p>
                <a:endParaRPr lang="zh-CN" altLang="en-US"/>
              </a:p>
            </p:txBody>
          </p:sp>
          <p:sp>
            <p:nvSpPr>
              <p:cNvPr id="27209" name="Freeform 96"/>
              <p:cNvSpPr>
                <a:spLocks/>
              </p:cNvSpPr>
              <p:nvPr/>
            </p:nvSpPr>
            <p:spPr bwMode="auto">
              <a:xfrm>
                <a:off x="3947" y="1225"/>
                <a:ext cx="121" cy="183"/>
              </a:xfrm>
              <a:custGeom>
                <a:avLst/>
                <a:gdLst>
                  <a:gd name="T0" fmla="*/ 0 w 121"/>
                  <a:gd name="T1" fmla="*/ 112 h 183"/>
                  <a:gd name="T2" fmla="*/ 121 w 121"/>
                  <a:gd name="T3" fmla="*/ 183 h 183"/>
                  <a:gd name="T4" fmla="*/ 121 w 121"/>
                  <a:gd name="T5" fmla="*/ 72 h 183"/>
                  <a:gd name="T6" fmla="*/ 0 w 121"/>
                  <a:gd name="T7" fmla="*/ 0 h 183"/>
                  <a:gd name="T8" fmla="*/ 0 w 121"/>
                  <a:gd name="T9" fmla="*/ 112 h 183"/>
                  <a:gd name="T10" fmla="*/ 0 60000 65536"/>
                  <a:gd name="T11" fmla="*/ 0 60000 65536"/>
                  <a:gd name="T12" fmla="*/ 0 60000 65536"/>
                  <a:gd name="T13" fmla="*/ 0 60000 65536"/>
                  <a:gd name="T14" fmla="*/ 0 60000 65536"/>
                  <a:gd name="T15" fmla="*/ 0 w 121"/>
                  <a:gd name="T16" fmla="*/ 0 h 183"/>
                  <a:gd name="T17" fmla="*/ 121 w 121"/>
                  <a:gd name="T18" fmla="*/ 183 h 183"/>
                </a:gdLst>
                <a:ahLst/>
                <a:cxnLst>
                  <a:cxn ang="T10">
                    <a:pos x="T0" y="T1"/>
                  </a:cxn>
                  <a:cxn ang="T11">
                    <a:pos x="T2" y="T3"/>
                  </a:cxn>
                  <a:cxn ang="T12">
                    <a:pos x="T4" y="T5"/>
                  </a:cxn>
                  <a:cxn ang="T13">
                    <a:pos x="T6" y="T7"/>
                  </a:cxn>
                  <a:cxn ang="T14">
                    <a:pos x="T8" y="T9"/>
                  </a:cxn>
                </a:cxnLst>
                <a:rect l="T15" t="T16" r="T17" b="T18"/>
                <a:pathLst>
                  <a:path w="121" h="183">
                    <a:moveTo>
                      <a:pt x="0" y="112"/>
                    </a:moveTo>
                    <a:lnTo>
                      <a:pt x="121" y="183"/>
                    </a:lnTo>
                    <a:lnTo>
                      <a:pt x="121" y="72"/>
                    </a:lnTo>
                    <a:lnTo>
                      <a:pt x="0" y="0"/>
                    </a:lnTo>
                    <a:lnTo>
                      <a:pt x="0" y="112"/>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10" name="Rectangle 97"/>
              <p:cNvSpPr>
                <a:spLocks noChangeArrowheads="1"/>
              </p:cNvSpPr>
              <p:nvPr/>
            </p:nvSpPr>
            <p:spPr bwMode="auto">
              <a:xfrm>
                <a:off x="3655" y="1418"/>
                <a:ext cx="23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700">
                    <a:solidFill>
                      <a:srgbClr val="000000"/>
                    </a:solidFill>
                    <a:latin typeface="Times New Roman" panose="02020603050405020304" pitchFamily="18" charset="0"/>
                  </a:rPr>
                  <a:t>CA</a:t>
                </a:r>
                <a:endParaRPr kumimoji="0" lang="zh-CN" altLang="zh-CN" sz="1800">
                  <a:latin typeface="Arial" panose="020B0604020202020204" pitchFamily="34" charset="0"/>
                </a:endParaRPr>
              </a:p>
            </p:txBody>
          </p:sp>
          <p:sp>
            <p:nvSpPr>
              <p:cNvPr id="27211" name="Rectangle 98"/>
              <p:cNvSpPr>
                <a:spLocks noChangeArrowheads="1"/>
              </p:cNvSpPr>
              <p:nvPr/>
            </p:nvSpPr>
            <p:spPr bwMode="auto">
              <a:xfrm>
                <a:off x="3837" y="1418"/>
                <a:ext cx="26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服务器</a:t>
                </a:r>
                <a:endParaRPr kumimoji="0" lang="zh-CN" altLang="en-US" sz="1800">
                  <a:latin typeface="Arial" panose="020B0604020202020204" pitchFamily="34" charset="0"/>
                </a:endParaRPr>
              </a:p>
            </p:txBody>
          </p:sp>
          <p:sp>
            <p:nvSpPr>
              <p:cNvPr id="27212" name="Freeform 99"/>
              <p:cNvSpPr>
                <a:spLocks/>
              </p:cNvSpPr>
              <p:nvPr/>
            </p:nvSpPr>
            <p:spPr bwMode="auto">
              <a:xfrm>
                <a:off x="2590" y="2729"/>
                <a:ext cx="253" cy="157"/>
              </a:xfrm>
              <a:custGeom>
                <a:avLst/>
                <a:gdLst>
                  <a:gd name="T0" fmla="*/ 2 w 490"/>
                  <a:gd name="T1" fmla="*/ 3 h 304"/>
                  <a:gd name="T2" fmla="*/ 4 w 490"/>
                  <a:gd name="T3" fmla="*/ 2 h 304"/>
                  <a:gd name="T4" fmla="*/ 4 w 490"/>
                  <a:gd name="T5" fmla="*/ 1 h 304"/>
                  <a:gd name="T6" fmla="*/ 4 w 490"/>
                  <a:gd name="T7" fmla="*/ 0 h 304"/>
                  <a:gd name="T8" fmla="*/ 4 w 490"/>
                  <a:gd name="T9" fmla="*/ 0 h 304"/>
                  <a:gd name="T10" fmla="*/ 0 w 490"/>
                  <a:gd name="T11" fmla="*/ 3 h 304"/>
                  <a:gd name="T12" fmla="*/ 2 w 490"/>
                  <a:gd name="T13" fmla="*/ 3 h 304"/>
                  <a:gd name="T14" fmla="*/ 0 60000 65536"/>
                  <a:gd name="T15" fmla="*/ 0 60000 65536"/>
                  <a:gd name="T16" fmla="*/ 0 60000 65536"/>
                  <a:gd name="T17" fmla="*/ 0 60000 65536"/>
                  <a:gd name="T18" fmla="*/ 0 60000 65536"/>
                  <a:gd name="T19" fmla="*/ 0 60000 65536"/>
                  <a:gd name="T20" fmla="*/ 0 60000 65536"/>
                  <a:gd name="T21" fmla="*/ 0 w 490"/>
                  <a:gd name="T22" fmla="*/ 0 h 304"/>
                  <a:gd name="T23" fmla="*/ 490 w 490"/>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0" h="304">
                    <a:moveTo>
                      <a:pt x="142" y="300"/>
                    </a:moveTo>
                    <a:cubicBezTo>
                      <a:pt x="252" y="304"/>
                      <a:pt x="358" y="268"/>
                      <a:pt x="438" y="202"/>
                    </a:cubicBezTo>
                    <a:cubicBezTo>
                      <a:pt x="490" y="150"/>
                      <a:pt x="482" y="71"/>
                      <a:pt x="422" y="26"/>
                    </a:cubicBezTo>
                    <a:cubicBezTo>
                      <a:pt x="405" y="14"/>
                      <a:pt x="386" y="5"/>
                      <a:pt x="365" y="0"/>
                    </a:cubicBezTo>
                    <a:lnTo>
                      <a:pt x="0" y="300"/>
                    </a:lnTo>
                    <a:lnTo>
                      <a:pt x="142" y="300"/>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7213" name="Rectangle 100"/>
              <p:cNvSpPr>
                <a:spLocks noChangeArrowheads="1"/>
              </p:cNvSpPr>
              <p:nvPr/>
            </p:nvSpPr>
            <p:spPr bwMode="auto">
              <a:xfrm>
                <a:off x="2449" y="2393"/>
                <a:ext cx="364" cy="8"/>
              </a:xfrm>
              <a:prstGeom prst="rect">
                <a:avLst/>
              </a:prstGeom>
              <a:solidFill>
                <a:srgbClr val="F1F3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4" name="Rectangle 101"/>
              <p:cNvSpPr>
                <a:spLocks noChangeArrowheads="1"/>
              </p:cNvSpPr>
              <p:nvPr/>
            </p:nvSpPr>
            <p:spPr bwMode="auto">
              <a:xfrm>
                <a:off x="2449" y="2401"/>
                <a:ext cx="364" cy="9"/>
              </a:xfrm>
              <a:prstGeom prst="rect">
                <a:avLst/>
              </a:prstGeom>
              <a:solidFill>
                <a:srgbClr val="C6CD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5" name="Rectangle 102"/>
              <p:cNvSpPr>
                <a:spLocks noChangeArrowheads="1"/>
              </p:cNvSpPr>
              <p:nvPr/>
            </p:nvSpPr>
            <p:spPr bwMode="auto">
              <a:xfrm>
                <a:off x="2449" y="2410"/>
                <a:ext cx="364" cy="8"/>
              </a:xfrm>
              <a:prstGeom prst="rect">
                <a:avLst/>
              </a:prstGeom>
              <a:solidFill>
                <a:srgbClr val="C8CF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6" name="Rectangle 103"/>
              <p:cNvSpPr>
                <a:spLocks noChangeArrowheads="1"/>
              </p:cNvSpPr>
              <p:nvPr/>
            </p:nvSpPr>
            <p:spPr bwMode="auto">
              <a:xfrm>
                <a:off x="2449" y="2418"/>
                <a:ext cx="364" cy="8"/>
              </a:xfrm>
              <a:prstGeom prst="rect">
                <a:avLst/>
              </a:prstGeom>
              <a:solidFill>
                <a:srgbClr val="CAD1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7" name="Rectangle 104"/>
              <p:cNvSpPr>
                <a:spLocks noChangeArrowheads="1"/>
              </p:cNvSpPr>
              <p:nvPr/>
            </p:nvSpPr>
            <p:spPr bwMode="auto">
              <a:xfrm>
                <a:off x="2449" y="2426"/>
                <a:ext cx="364" cy="9"/>
              </a:xfrm>
              <a:prstGeom prst="rect">
                <a:avLst/>
              </a:prstGeom>
              <a:solidFill>
                <a:srgbClr val="CBD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8" name="Rectangle 105"/>
              <p:cNvSpPr>
                <a:spLocks noChangeArrowheads="1"/>
              </p:cNvSpPr>
              <p:nvPr/>
            </p:nvSpPr>
            <p:spPr bwMode="auto">
              <a:xfrm>
                <a:off x="2449" y="2435"/>
                <a:ext cx="364" cy="8"/>
              </a:xfrm>
              <a:prstGeom prst="rect">
                <a:avLst/>
              </a:prstGeom>
              <a:solidFill>
                <a:srgbClr val="CDD4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19" name="Rectangle 106"/>
              <p:cNvSpPr>
                <a:spLocks noChangeArrowheads="1"/>
              </p:cNvSpPr>
              <p:nvPr/>
            </p:nvSpPr>
            <p:spPr bwMode="auto">
              <a:xfrm>
                <a:off x="2449" y="2443"/>
                <a:ext cx="364" cy="8"/>
              </a:xfrm>
              <a:prstGeom prst="rect">
                <a:avLst/>
              </a:prstGeom>
              <a:solidFill>
                <a:srgbClr val="CED5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0" name="Rectangle 107"/>
              <p:cNvSpPr>
                <a:spLocks noChangeArrowheads="1"/>
              </p:cNvSpPr>
              <p:nvPr/>
            </p:nvSpPr>
            <p:spPr bwMode="auto">
              <a:xfrm>
                <a:off x="2449" y="2451"/>
                <a:ext cx="364" cy="8"/>
              </a:xfrm>
              <a:prstGeom prst="rect">
                <a:avLst/>
              </a:prstGeom>
              <a:solidFill>
                <a:srgbClr val="D0D7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1" name="Rectangle 108"/>
              <p:cNvSpPr>
                <a:spLocks noChangeArrowheads="1"/>
              </p:cNvSpPr>
              <p:nvPr/>
            </p:nvSpPr>
            <p:spPr bwMode="auto">
              <a:xfrm>
                <a:off x="2449" y="2459"/>
                <a:ext cx="364" cy="9"/>
              </a:xfrm>
              <a:prstGeom prst="rect">
                <a:avLst/>
              </a:prstGeom>
              <a:solidFill>
                <a:srgbClr val="D2D9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2" name="Rectangle 109"/>
              <p:cNvSpPr>
                <a:spLocks noChangeArrowheads="1"/>
              </p:cNvSpPr>
              <p:nvPr/>
            </p:nvSpPr>
            <p:spPr bwMode="auto">
              <a:xfrm>
                <a:off x="2449" y="2468"/>
                <a:ext cx="364" cy="8"/>
              </a:xfrm>
              <a:prstGeom prst="rect">
                <a:avLst/>
              </a:prstGeom>
              <a:solidFill>
                <a:srgbClr val="D4D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3" name="Rectangle 110"/>
              <p:cNvSpPr>
                <a:spLocks noChangeArrowheads="1"/>
              </p:cNvSpPr>
              <p:nvPr/>
            </p:nvSpPr>
            <p:spPr bwMode="auto">
              <a:xfrm>
                <a:off x="2449" y="2476"/>
                <a:ext cx="364" cy="8"/>
              </a:xfrm>
              <a:prstGeom prst="rect">
                <a:avLst/>
              </a:prstGeom>
              <a:solidFill>
                <a:srgbClr val="D6DC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4" name="Rectangle 111"/>
              <p:cNvSpPr>
                <a:spLocks noChangeArrowheads="1"/>
              </p:cNvSpPr>
              <p:nvPr/>
            </p:nvSpPr>
            <p:spPr bwMode="auto">
              <a:xfrm>
                <a:off x="2449" y="2484"/>
                <a:ext cx="364" cy="8"/>
              </a:xfrm>
              <a:prstGeom prst="rect">
                <a:avLst/>
              </a:prstGeom>
              <a:solidFill>
                <a:srgbClr val="D8D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5" name="Rectangle 112"/>
              <p:cNvSpPr>
                <a:spLocks noChangeArrowheads="1"/>
              </p:cNvSpPr>
              <p:nvPr/>
            </p:nvSpPr>
            <p:spPr bwMode="auto">
              <a:xfrm>
                <a:off x="2449" y="2492"/>
                <a:ext cx="364" cy="9"/>
              </a:xfrm>
              <a:prstGeom prst="rect">
                <a:avLst/>
              </a:prstGeom>
              <a:solidFill>
                <a:srgbClr val="DADF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6" name="Rectangle 113"/>
              <p:cNvSpPr>
                <a:spLocks noChangeArrowheads="1"/>
              </p:cNvSpPr>
              <p:nvPr/>
            </p:nvSpPr>
            <p:spPr bwMode="auto">
              <a:xfrm>
                <a:off x="2449" y="2501"/>
                <a:ext cx="364" cy="8"/>
              </a:xfrm>
              <a:prstGeom prst="rect">
                <a:avLst/>
              </a:prstGeom>
              <a:solidFill>
                <a:srgbClr val="DCE1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7" name="Rectangle 114"/>
              <p:cNvSpPr>
                <a:spLocks noChangeArrowheads="1"/>
              </p:cNvSpPr>
              <p:nvPr/>
            </p:nvSpPr>
            <p:spPr bwMode="auto">
              <a:xfrm>
                <a:off x="2449" y="2509"/>
                <a:ext cx="364" cy="8"/>
              </a:xfrm>
              <a:prstGeom prst="rect">
                <a:avLst/>
              </a:prstGeom>
              <a:solidFill>
                <a:srgbClr val="DDE2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8" name="Rectangle 115"/>
              <p:cNvSpPr>
                <a:spLocks noChangeArrowheads="1"/>
              </p:cNvSpPr>
              <p:nvPr/>
            </p:nvSpPr>
            <p:spPr bwMode="auto">
              <a:xfrm>
                <a:off x="2449" y="2517"/>
                <a:ext cx="364" cy="8"/>
              </a:xfrm>
              <a:prstGeom prst="rect">
                <a:avLst/>
              </a:prstGeom>
              <a:solidFill>
                <a:srgbClr val="DFE4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29" name="Rectangle 116"/>
              <p:cNvSpPr>
                <a:spLocks noChangeArrowheads="1"/>
              </p:cNvSpPr>
              <p:nvPr/>
            </p:nvSpPr>
            <p:spPr bwMode="auto">
              <a:xfrm>
                <a:off x="2449" y="2525"/>
                <a:ext cx="364" cy="9"/>
              </a:xfrm>
              <a:prstGeom prst="rect">
                <a:avLst/>
              </a:prstGeom>
              <a:solidFill>
                <a:srgbClr val="E1E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0" name="Rectangle 117"/>
              <p:cNvSpPr>
                <a:spLocks noChangeArrowheads="1"/>
              </p:cNvSpPr>
              <p:nvPr/>
            </p:nvSpPr>
            <p:spPr bwMode="auto">
              <a:xfrm>
                <a:off x="2449" y="2534"/>
                <a:ext cx="364" cy="8"/>
              </a:xfrm>
              <a:prstGeom prst="rect">
                <a:avLst/>
              </a:prstGeom>
              <a:solidFill>
                <a:srgbClr val="E3E7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1" name="Rectangle 118"/>
              <p:cNvSpPr>
                <a:spLocks noChangeArrowheads="1"/>
              </p:cNvSpPr>
              <p:nvPr/>
            </p:nvSpPr>
            <p:spPr bwMode="auto">
              <a:xfrm>
                <a:off x="2449" y="2542"/>
                <a:ext cx="364" cy="8"/>
              </a:xfrm>
              <a:prstGeom prst="rect">
                <a:avLst/>
              </a:prstGeom>
              <a:solidFill>
                <a:srgbClr val="E5E9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2" name="Rectangle 119"/>
              <p:cNvSpPr>
                <a:spLocks noChangeArrowheads="1"/>
              </p:cNvSpPr>
              <p:nvPr/>
            </p:nvSpPr>
            <p:spPr bwMode="auto">
              <a:xfrm>
                <a:off x="2449" y="2550"/>
                <a:ext cx="364" cy="8"/>
              </a:xfrm>
              <a:prstGeom prst="rect">
                <a:avLst/>
              </a:prstGeom>
              <a:solidFill>
                <a:srgbClr val="E7EA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3" name="Rectangle 120"/>
              <p:cNvSpPr>
                <a:spLocks noChangeArrowheads="1"/>
              </p:cNvSpPr>
              <p:nvPr/>
            </p:nvSpPr>
            <p:spPr bwMode="auto">
              <a:xfrm>
                <a:off x="2449" y="2558"/>
                <a:ext cx="364" cy="9"/>
              </a:xfrm>
              <a:prstGeom prst="rect">
                <a:avLst/>
              </a:prstGeom>
              <a:solidFill>
                <a:srgbClr val="E9EC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4" name="Rectangle 121"/>
              <p:cNvSpPr>
                <a:spLocks noChangeArrowheads="1"/>
              </p:cNvSpPr>
              <p:nvPr/>
            </p:nvSpPr>
            <p:spPr bwMode="auto">
              <a:xfrm>
                <a:off x="2449" y="2567"/>
                <a:ext cx="364" cy="8"/>
              </a:xfrm>
              <a:prstGeom prst="rect">
                <a:avLst/>
              </a:prstGeom>
              <a:solidFill>
                <a:srgbClr val="EAE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5" name="Rectangle 122"/>
              <p:cNvSpPr>
                <a:spLocks noChangeArrowheads="1"/>
              </p:cNvSpPr>
              <p:nvPr/>
            </p:nvSpPr>
            <p:spPr bwMode="auto">
              <a:xfrm>
                <a:off x="2449" y="2575"/>
                <a:ext cx="364" cy="8"/>
              </a:xfrm>
              <a:prstGeom prst="rect">
                <a:avLst/>
              </a:prstGeom>
              <a:solidFill>
                <a:srgbClr val="ECEF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6" name="Rectangle 123"/>
              <p:cNvSpPr>
                <a:spLocks noChangeArrowheads="1"/>
              </p:cNvSpPr>
              <p:nvPr/>
            </p:nvSpPr>
            <p:spPr bwMode="auto">
              <a:xfrm>
                <a:off x="2449" y="2583"/>
                <a:ext cx="364" cy="8"/>
              </a:xfrm>
              <a:prstGeom prst="rect">
                <a:avLst/>
              </a:prstGeom>
              <a:solidFill>
                <a:srgbClr val="EEF1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7" name="Rectangle 124"/>
              <p:cNvSpPr>
                <a:spLocks noChangeArrowheads="1"/>
              </p:cNvSpPr>
              <p:nvPr/>
            </p:nvSpPr>
            <p:spPr bwMode="auto">
              <a:xfrm>
                <a:off x="2449" y="2591"/>
                <a:ext cx="364" cy="9"/>
              </a:xfrm>
              <a:prstGeom prst="rect">
                <a:avLst/>
              </a:prstGeom>
              <a:solidFill>
                <a:srgbClr val="F0F2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38" name="Freeform 125"/>
              <p:cNvSpPr>
                <a:spLocks/>
              </p:cNvSpPr>
              <p:nvPr/>
            </p:nvSpPr>
            <p:spPr bwMode="auto">
              <a:xfrm>
                <a:off x="2461" y="2407"/>
                <a:ext cx="343" cy="187"/>
              </a:xfrm>
              <a:custGeom>
                <a:avLst/>
                <a:gdLst>
                  <a:gd name="T0" fmla="*/ 3 w 665"/>
                  <a:gd name="T1" fmla="*/ 4 h 362"/>
                  <a:gd name="T2" fmla="*/ 6 w 665"/>
                  <a:gd name="T3" fmla="*/ 2 h 362"/>
                  <a:gd name="T4" fmla="*/ 4 w 665"/>
                  <a:gd name="T5" fmla="*/ 0 h 362"/>
                  <a:gd name="T6" fmla="*/ 0 w 665"/>
                  <a:gd name="T7" fmla="*/ 2 h 362"/>
                  <a:gd name="T8" fmla="*/ 3 w 665"/>
                  <a:gd name="T9" fmla="*/ 4 h 362"/>
                  <a:gd name="T10" fmla="*/ 0 60000 65536"/>
                  <a:gd name="T11" fmla="*/ 0 60000 65536"/>
                  <a:gd name="T12" fmla="*/ 0 60000 65536"/>
                  <a:gd name="T13" fmla="*/ 0 60000 65536"/>
                  <a:gd name="T14" fmla="*/ 0 60000 65536"/>
                  <a:gd name="T15" fmla="*/ 0 w 665"/>
                  <a:gd name="T16" fmla="*/ 0 h 362"/>
                  <a:gd name="T17" fmla="*/ 665 w 665"/>
                  <a:gd name="T18" fmla="*/ 362 h 362"/>
                </a:gdLst>
                <a:ahLst/>
                <a:cxnLst>
                  <a:cxn ang="T10">
                    <a:pos x="T0" y="T1"/>
                  </a:cxn>
                  <a:cxn ang="T11">
                    <a:pos x="T2" y="T3"/>
                  </a:cxn>
                  <a:cxn ang="T12">
                    <a:pos x="T4" y="T5"/>
                  </a:cxn>
                  <a:cxn ang="T13">
                    <a:pos x="T6" y="T7"/>
                  </a:cxn>
                  <a:cxn ang="T14">
                    <a:pos x="T8" y="T9"/>
                  </a:cxn>
                </a:cxnLst>
                <a:rect l="T15" t="T16" r="T17" b="T18"/>
                <a:pathLst>
                  <a:path w="665" h="362">
                    <a:moveTo>
                      <a:pt x="253" y="362"/>
                    </a:moveTo>
                    <a:lnTo>
                      <a:pt x="665" y="137"/>
                    </a:lnTo>
                    <a:lnTo>
                      <a:pt x="410" y="0"/>
                    </a:lnTo>
                    <a:lnTo>
                      <a:pt x="0" y="223"/>
                    </a:lnTo>
                    <a:cubicBezTo>
                      <a:pt x="65" y="295"/>
                      <a:pt x="154" y="344"/>
                      <a:pt x="253" y="36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39" name="Picture 1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9"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4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9"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41" name="Freeform 128"/>
              <p:cNvSpPr>
                <a:spLocks/>
              </p:cNvSpPr>
              <p:nvPr/>
            </p:nvSpPr>
            <p:spPr bwMode="auto">
              <a:xfrm>
                <a:off x="2461" y="2522"/>
                <a:ext cx="130" cy="362"/>
              </a:xfrm>
              <a:custGeom>
                <a:avLst/>
                <a:gdLst>
                  <a:gd name="T0" fmla="*/ 3 w 253"/>
                  <a:gd name="T1" fmla="*/ 2 h 701"/>
                  <a:gd name="T2" fmla="*/ 0 w 253"/>
                  <a:gd name="T3" fmla="*/ 0 h 701"/>
                  <a:gd name="T4" fmla="*/ 0 w 253"/>
                  <a:gd name="T5" fmla="*/ 0 h 701"/>
                  <a:gd name="T6" fmla="*/ 0 w 253"/>
                  <a:gd name="T7" fmla="*/ 6 h 701"/>
                  <a:gd name="T8" fmla="*/ 3 w 253"/>
                  <a:gd name="T9" fmla="*/ 7 h 701"/>
                  <a:gd name="T10" fmla="*/ 3 w 253"/>
                  <a:gd name="T11" fmla="*/ 7 h 701"/>
                  <a:gd name="T12" fmla="*/ 3 w 253"/>
                  <a:gd name="T13" fmla="*/ 2 h 701"/>
                  <a:gd name="T14" fmla="*/ 0 60000 65536"/>
                  <a:gd name="T15" fmla="*/ 0 60000 65536"/>
                  <a:gd name="T16" fmla="*/ 0 60000 65536"/>
                  <a:gd name="T17" fmla="*/ 0 60000 65536"/>
                  <a:gd name="T18" fmla="*/ 0 60000 65536"/>
                  <a:gd name="T19" fmla="*/ 0 60000 65536"/>
                  <a:gd name="T20" fmla="*/ 0 60000 65536"/>
                  <a:gd name="T21" fmla="*/ 0 w 253"/>
                  <a:gd name="T22" fmla="*/ 0 h 701"/>
                  <a:gd name="T23" fmla="*/ 253 w 253"/>
                  <a:gd name="T24" fmla="*/ 701 h 7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 h="701">
                    <a:moveTo>
                      <a:pt x="253" y="139"/>
                    </a:moveTo>
                    <a:cubicBezTo>
                      <a:pt x="154" y="121"/>
                      <a:pt x="65" y="72"/>
                      <a:pt x="0" y="0"/>
                    </a:cubicBezTo>
                    <a:lnTo>
                      <a:pt x="0" y="573"/>
                    </a:lnTo>
                    <a:cubicBezTo>
                      <a:pt x="66" y="642"/>
                      <a:pt x="155" y="687"/>
                      <a:pt x="253" y="701"/>
                    </a:cubicBezTo>
                    <a:lnTo>
                      <a:pt x="253" y="139"/>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42" name="Picture 1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81" y="2468"/>
                <a:ext cx="23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43" name="Picture 1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81" y="2468"/>
                <a:ext cx="23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44" name="Freeform 131"/>
              <p:cNvSpPr>
                <a:spLocks/>
              </p:cNvSpPr>
              <p:nvPr/>
            </p:nvSpPr>
            <p:spPr bwMode="auto">
              <a:xfrm>
                <a:off x="2591" y="2478"/>
                <a:ext cx="213" cy="406"/>
              </a:xfrm>
              <a:custGeom>
                <a:avLst/>
                <a:gdLst>
                  <a:gd name="T0" fmla="*/ 0 w 213"/>
                  <a:gd name="T1" fmla="*/ 116 h 406"/>
                  <a:gd name="T2" fmla="*/ 0 w 213"/>
                  <a:gd name="T3" fmla="*/ 406 h 406"/>
                  <a:gd name="T4" fmla="*/ 213 w 213"/>
                  <a:gd name="T5" fmla="*/ 291 h 406"/>
                  <a:gd name="T6" fmla="*/ 213 w 213"/>
                  <a:gd name="T7" fmla="*/ 0 h 406"/>
                  <a:gd name="T8" fmla="*/ 0 w 213"/>
                  <a:gd name="T9" fmla="*/ 116 h 406"/>
                  <a:gd name="T10" fmla="*/ 0 60000 65536"/>
                  <a:gd name="T11" fmla="*/ 0 60000 65536"/>
                  <a:gd name="T12" fmla="*/ 0 60000 65536"/>
                  <a:gd name="T13" fmla="*/ 0 60000 65536"/>
                  <a:gd name="T14" fmla="*/ 0 60000 65536"/>
                  <a:gd name="T15" fmla="*/ 0 w 213"/>
                  <a:gd name="T16" fmla="*/ 0 h 406"/>
                  <a:gd name="T17" fmla="*/ 213 w 213"/>
                  <a:gd name="T18" fmla="*/ 406 h 406"/>
                </a:gdLst>
                <a:ahLst/>
                <a:cxnLst>
                  <a:cxn ang="T10">
                    <a:pos x="T0" y="T1"/>
                  </a:cxn>
                  <a:cxn ang="T11">
                    <a:pos x="T2" y="T3"/>
                  </a:cxn>
                  <a:cxn ang="T12">
                    <a:pos x="T4" y="T5"/>
                  </a:cxn>
                  <a:cxn ang="T13">
                    <a:pos x="T6" y="T7"/>
                  </a:cxn>
                  <a:cxn ang="T14">
                    <a:pos x="T8" y="T9"/>
                  </a:cxn>
                </a:cxnLst>
                <a:rect l="T15" t="T16" r="T17" b="T18"/>
                <a:pathLst>
                  <a:path w="213" h="406">
                    <a:moveTo>
                      <a:pt x="0" y="116"/>
                    </a:moveTo>
                    <a:lnTo>
                      <a:pt x="0" y="406"/>
                    </a:lnTo>
                    <a:lnTo>
                      <a:pt x="213" y="291"/>
                    </a:lnTo>
                    <a:lnTo>
                      <a:pt x="213" y="0"/>
                    </a:lnTo>
                    <a:lnTo>
                      <a:pt x="0" y="11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45" name="Freeform 132"/>
              <p:cNvSpPr>
                <a:spLocks/>
              </p:cNvSpPr>
              <p:nvPr/>
            </p:nvSpPr>
            <p:spPr bwMode="auto">
              <a:xfrm>
                <a:off x="2461" y="2407"/>
                <a:ext cx="343" cy="477"/>
              </a:xfrm>
              <a:custGeom>
                <a:avLst/>
                <a:gdLst>
                  <a:gd name="T0" fmla="*/ 6 w 665"/>
                  <a:gd name="T1" fmla="*/ 2 h 924"/>
                  <a:gd name="T2" fmla="*/ 4 w 665"/>
                  <a:gd name="T3" fmla="*/ 0 h 924"/>
                  <a:gd name="T4" fmla="*/ 0 w 665"/>
                  <a:gd name="T5" fmla="*/ 2 h 924"/>
                  <a:gd name="T6" fmla="*/ 0 w 665"/>
                  <a:gd name="T7" fmla="*/ 8 h 924"/>
                  <a:gd name="T8" fmla="*/ 3 w 665"/>
                  <a:gd name="T9" fmla="*/ 9 h 924"/>
                  <a:gd name="T10" fmla="*/ 3 w 665"/>
                  <a:gd name="T11" fmla="*/ 9 h 924"/>
                  <a:gd name="T12" fmla="*/ 6 w 665"/>
                  <a:gd name="T13" fmla="*/ 7 h 924"/>
                  <a:gd name="T14" fmla="*/ 6 w 665"/>
                  <a:gd name="T15" fmla="*/ 2 h 924"/>
                  <a:gd name="T16" fmla="*/ 0 60000 65536"/>
                  <a:gd name="T17" fmla="*/ 0 60000 65536"/>
                  <a:gd name="T18" fmla="*/ 0 60000 65536"/>
                  <a:gd name="T19" fmla="*/ 0 60000 65536"/>
                  <a:gd name="T20" fmla="*/ 0 60000 65536"/>
                  <a:gd name="T21" fmla="*/ 0 60000 65536"/>
                  <a:gd name="T22" fmla="*/ 0 60000 65536"/>
                  <a:gd name="T23" fmla="*/ 0 60000 65536"/>
                  <a:gd name="T24" fmla="*/ 0 w 665"/>
                  <a:gd name="T25" fmla="*/ 0 h 924"/>
                  <a:gd name="T26" fmla="*/ 665 w 665"/>
                  <a:gd name="T27" fmla="*/ 924 h 9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5" h="924">
                    <a:moveTo>
                      <a:pt x="665" y="137"/>
                    </a:moveTo>
                    <a:lnTo>
                      <a:pt x="410" y="0"/>
                    </a:lnTo>
                    <a:lnTo>
                      <a:pt x="0" y="223"/>
                    </a:lnTo>
                    <a:lnTo>
                      <a:pt x="0" y="796"/>
                    </a:lnTo>
                    <a:cubicBezTo>
                      <a:pt x="66" y="865"/>
                      <a:pt x="155" y="910"/>
                      <a:pt x="253" y="924"/>
                    </a:cubicBezTo>
                    <a:lnTo>
                      <a:pt x="665" y="701"/>
                    </a:lnTo>
                    <a:lnTo>
                      <a:pt x="665" y="137"/>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46" name="Picture 1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1" y="2682"/>
                <a:ext cx="5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47" name="Picture 1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1" y="2682"/>
                <a:ext cx="5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48" name="Freeform 135"/>
              <p:cNvSpPr>
                <a:spLocks/>
              </p:cNvSpPr>
              <p:nvPr/>
            </p:nvSpPr>
            <p:spPr bwMode="auto">
              <a:xfrm>
                <a:off x="2509" y="2700"/>
                <a:ext cx="24" cy="29"/>
              </a:xfrm>
              <a:custGeom>
                <a:avLst/>
                <a:gdLst>
                  <a:gd name="T0" fmla="*/ 21 w 24"/>
                  <a:gd name="T1" fmla="*/ 11 h 29"/>
                  <a:gd name="T2" fmla="*/ 7 w 24"/>
                  <a:gd name="T3" fmla="*/ 2 h 29"/>
                  <a:gd name="T4" fmla="*/ 2 w 24"/>
                  <a:gd name="T5" fmla="*/ 18 h 29"/>
                  <a:gd name="T6" fmla="*/ 16 w 24"/>
                  <a:gd name="T7" fmla="*/ 28 h 29"/>
                  <a:gd name="T8" fmla="*/ 21 w 24"/>
                  <a:gd name="T9" fmla="*/ 11 h 29"/>
                  <a:gd name="T10" fmla="*/ 0 60000 65536"/>
                  <a:gd name="T11" fmla="*/ 0 60000 65536"/>
                  <a:gd name="T12" fmla="*/ 0 60000 65536"/>
                  <a:gd name="T13" fmla="*/ 0 60000 65536"/>
                  <a:gd name="T14" fmla="*/ 0 60000 65536"/>
                  <a:gd name="T15" fmla="*/ 0 w 24"/>
                  <a:gd name="T16" fmla="*/ 0 h 29"/>
                  <a:gd name="T17" fmla="*/ 24 w 24"/>
                  <a:gd name="T18" fmla="*/ 29 h 29"/>
                </a:gdLst>
                <a:ahLst/>
                <a:cxnLst>
                  <a:cxn ang="T10">
                    <a:pos x="T0" y="T1"/>
                  </a:cxn>
                  <a:cxn ang="T11">
                    <a:pos x="T2" y="T3"/>
                  </a:cxn>
                  <a:cxn ang="T12">
                    <a:pos x="T4" y="T5"/>
                  </a:cxn>
                  <a:cxn ang="T13">
                    <a:pos x="T6" y="T7"/>
                  </a:cxn>
                  <a:cxn ang="T14">
                    <a:pos x="T8" y="T9"/>
                  </a:cxn>
                </a:cxnLst>
                <a:rect l="T15" t="T16" r="T17" b="T18"/>
                <a:pathLst>
                  <a:path w="24" h="29">
                    <a:moveTo>
                      <a:pt x="21" y="11"/>
                    </a:moveTo>
                    <a:cubicBezTo>
                      <a:pt x="19" y="5"/>
                      <a:pt x="12" y="0"/>
                      <a:pt x="7" y="2"/>
                    </a:cubicBezTo>
                    <a:cubicBezTo>
                      <a:pt x="2" y="4"/>
                      <a:pt x="0" y="11"/>
                      <a:pt x="2" y="18"/>
                    </a:cubicBezTo>
                    <a:cubicBezTo>
                      <a:pt x="5" y="25"/>
                      <a:pt x="11" y="29"/>
                      <a:pt x="16" y="28"/>
                    </a:cubicBezTo>
                    <a:cubicBezTo>
                      <a:pt x="21" y="26"/>
                      <a:pt x="24" y="18"/>
                      <a:pt x="21" y="11"/>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49" name="Freeform 136"/>
              <p:cNvSpPr>
                <a:spLocks noEditPoints="1"/>
              </p:cNvSpPr>
              <p:nvPr/>
            </p:nvSpPr>
            <p:spPr bwMode="auto">
              <a:xfrm>
                <a:off x="2482" y="2762"/>
                <a:ext cx="88" cy="80"/>
              </a:xfrm>
              <a:custGeom>
                <a:avLst/>
                <a:gdLst>
                  <a:gd name="T0" fmla="*/ 0 w 171"/>
                  <a:gd name="T1" fmla="*/ 0 h 156"/>
                  <a:gd name="T2" fmla="*/ 2 w 171"/>
                  <a:gd name="T3" fmla="*/ 1 h 156"/>
                  <a:gd name="T4" fmla="*/ 0 w 171"/>
                  <a:gd name="T5" fmla="*/ 1 h 156"/>
                  <a:gd name="T6" fmla="*/ 2 w 171"/>
                  <a:gd name="T7" fmla="*/ 1 h 156"/>
                  <a:gd name="T8" fmla="*/ 0 w 171"/>
                  <a:gd name="T9" fmla="*/ 1 h 156"/>
                  <a:gd name="T10" fmla="*/ 2 w 171"/>
                  <a:gd name="T11" fmla="*/ 2 h 156"/>
                  <a:gd name="T12" fmla="*/ 0 60000 65536"/>
                  <a:gd name="T13" fmla="*/ 0 60000 65536"/>
                  <a:gd name="T14" fmla="*/ 0 60000 65536"/>
                  <a:gd name="T15" fmla="*/ 0 60000 65536"/>
                  <a:gd name="T16" fmla="*/ 0 60000 65536"/>
                  <a:gd name="T17" fmla="*/ 0 60000 65536"/>
                  <a:gd name="T18" fmla="*/ 0 w 171"/>
                  <a:gd name="T19" fmla="*/ 0 h 156"/>
                  <a:gd name="T20" fmla="*/ 171 w 171"/>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71" h="156">
                    <a:moveTo>
                      <a:pt x="0" y="0"/>
                    </a:moveTo>
                    <a:cubicBezTo>
                      <a:pt x="51" y="42"/>
                      <a:pt x="109" y="71"/>
                      <a:pt x="171" y="87"/>
                    </a:cubicBezTo>
                    <a:moveTo>
                      <a:pt x="0" y="34"/>
                    </a:moveTo>
                    <a:cubicBezTo>
                      <a:pt x="51" y="76"/>
                      <a:pt x="109" y="106"/>
                      <a:pt x="171" y="122"/>
                    </a:cubicBezTo>
                    <a:moveTo>
                      <a:pt x="0" y="68"/>
                    </a:moveTo>
                    <a:cubicBezTo>
                      <a:pt x="51" y="110"/>
                      <a:pt x="109" y="140"/>
                      <a:pt x="171" y="156"/>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50" name="Freeform 137"/>
              <p:cNvSpPr>
                <a:spLocks/>
              </p:cNvSpPr>
              <p:nvPr/>
            </p:nvSpPr>
            <p:spPr bwMode="auto">
              <a:xfrm>
                <a:off x="2478" y="2578"/>
                <a:ext cx="96" cy="53"/>
              </a:xfrm>
              <a:custGeom>
                <a:avLst/>
                <a:gdLst>
                  <a:gd name="T0" fmla="*/ 1 w 185"/>
                  <a:gd name="T1" fmla="*/ 1 h 103"/>
                  <a:gd name="T2" fmla="*/ 2 w 185"/>
                  <a:gd name="T3" fmla="*/ 1 h 103"/>
                  <a:gd name="T4" fmla="*/ 2 w 185"/>
                  <a:gd name="T5" fmla="*/ 1 h 103"/>
                  <a:gd name="T6" fmla="*/ 2 w 185"/>
                  <a:gd name="T7" fmla="*/ 1 h 103"/>
                  <a:gd name="T8" fmla="*/ 1 w 185"/>
                  <a:gd name="T9" fmla="*/ 1 h 103"/>
                  <a:gd name="T10" fmla="*/ 1 w 185"/>
                  <a:gd name="T11" fmla="*/ 1 h 103"/>
                  <a:gd name="T12" fmla="*/ 0 w 185"/>
                  <a:gd name="T13" fmla="*/ 1 h 103"/>
                  <a:gd name="T14" fmla="*/ 1 w 185"/>
                  <a:gd name="T15" fmla="*/ 1 h 103"/>
                  <a:gd name="T16" fmla="*/ 0 60000 65536"/>
                  <a:gd name="T17" fmla="*/ 0 60000 65536"/>
                  <a:gd name="T18" fmla="*/ 0 60000 65536"/>
                  <a:gd name="T19" fmla="*/ 0 60000 65536"/>
                  <a:gd name="T20" fmla="*/ 0 60000 65536"/>
                  <a:gd name="T21" fmla="*/ 0 60000 65536"/>
                  <a:gd name="T22" fmla="*/ 0 60000 65536"/>
                  <a:gd name="T23" fmla="*/ 0 60000 65536"/>
                  <a:gd name="T24" fmla="*/ 0 w 185"/>
                  <a:gd name="T25" fmla="*/ 0 h 103"/>
                  <a:gd name="T26" fmla="*/ 185 w 185"/>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 h="103">
                    <a:moveTo>
                      <a:pt x="6" y="15"/>
                    </a:moveTo>
                    <a:cubicBezTo>
                      <a:pt x="55" y="56"/>
                      <a:pt x="114" y="86"/>
                      <a:pt x="177" y="103"/>
                    </a:cubicBezTo>
                    <a:cubicBezTo>
                      <a:pt x="182" y="102"/>
                      <a:pt x="185" y="97"/>
                      <a:pt x="184" y="93"/>
                    </a:cubicBezTo>
                    <a:cubicBezTo>
                      <a:pt x="183" y="90"/>
                      <a:pt x="180" y="88"/>
                      <a:pt x="177" y="87"/>
                    </a:cubicBezTo>
                    <a:cubicBezTo>
                      <a:pt x="115" y="71"/>
                      <a:pt x="58" y="42"/>
                      <a:pt x="10" y="2"/>
                    </a:cubicBezTo>
                    <a:cubicBezTo>
                      <a:pt x="8" y="0"/>
                      <a:pt x="4" y="0"/>
                      <a:pt x="2" y="2"/>
                    </a:cubicBezTo>
                    <a:cubicBezTo>
                      <a:pt x="1" y="3"/>
                      <a:pt x="0" y="5"/>
                      <a:pt x="0" y="6"/>
                    </a:cubicBezTo>
                    <a:cubicBezTo>
                      <a:pt x="1" y="10"/>
                      <a:pt x="3" y="13"/>
                      <a:pt x="6" y="15"/>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7251" name="Freeform 138"/>
              <p:cNvSpPr>
                <a:spLocks/>
              </p:cNvSpPr>
              <p:nvPr/>
            </p:nvSpPr>
            <p:spPr bwMode="auto">
              <a:xfrm>
                <a:off x="2478" y="2578"/>
                <a:ext cx="96" cy="53"/>
              </a:xfrm>
              <a:custGeom>
                <a:avLst/>
                <a:gdLst>
                  <a:gd name="T0" fmla="*/ 3 w 96"/>
                  <a:gd name="T1" fmla="*/ 8 h 53"/>
                  <a:gd name="T2" fmla="*/ 92 w 96"/>
                  <a:gd name="T3" fmla="*/ 53 h 53"/>
                  <a:gd name="T4" fmla="*/ 95 w 96"/>
                  <a:gd name="T5" fmla="*/ 48 h 53"/>
                  <a:gd name="T6" fmla="*/ 92 w 96"/>
                  <a:gd name="T7" fmla="*/ 45 h 53"/>
                  <a:gd name="T8" fmla="*/ 5 w 96"/>
                  <a:gd name="T9" fmla="*/ 1 h 53"/>
                  <a:gd name="T10" fmla="*/ 1 w 96"/>
                  <a:gd name="T11" fmla="*/ 1 h 53"/>
                  <a:gd name="T12" fmla="*/ 0 w 96"/>
                  <a:gd name="T13" fmla="*/ 3 h 53"/>
                  <a:gd name="T14" fmla="*/ 3 w 96"/>
                  <a:gd name="T15" fmla="*/ 8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3" y="8"/>
                    </a:moveTo>
                    <a:cubicBezTo>
                      <a:pt x="29" y="29"/>
                      <a:pt x="59" y="44"/>
                      <a:pt x="92" y="53"/>
                    </a:cubicBezTo>
                    <a:cubicBezTo>
                      <a:pt x="94" y="53"/>
                      <a:pt x="96" y="50"/>
                      <a:pt x="95" y="48"/>
                    </a:cubicBezTo>
                    <a:cubicBezTo>
                      <a:pt x="95" y="46"/>
                      <a:pt x="93" y="45"/>
                      <a:pt x="92" y="45"/>
                    </a:cubicBezTo>
                    <a:cubicBezTo>
                      <a:pt x="60" y="37"/>
                      <a:pt x="30" y="22"/>
                      <a:pt x="5" y="1"/>
                    </a:cubicBezTo>
                    <a:cubicBezTo>
                      <a:pt x="4" y="0"/>
                      <a:pt x="2" y="0"/>
                      <a:pt x="1" y="1"/>
                    </a:cubicBezTo>
                    <a:cubicBezTo>
                      <a:pt x="1" y="2"/>
                      <a:pt x="0" y="3"/>
                      <a:pt x="0" y="3"/>
                    </a:cubicBezTo>
                    <a:cubicBezTo>
                      <a:pt x="1" y="5"/>
                      <a:pt x="2" y="7"/>
                      <a:pt x="3" y="8"/>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52" name="Picture 1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1"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53" name="Picture 1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91"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54" name="Freeform 141"/>
              <p:cNvSpPr>
                <a:spLocks/>
              </p:cNvSpPr>
              <p:nvPr/>
            </p:nvSpPr>
            <p:spPr bwMode="auto">
              <a:xfrm>
                <a:off x="2504" y="2600"/>
                <a:ext cx="29" cy="21"/>
              </a:xfrm>
              <a:custGeom>
                <a:avLst/>
                <a:gdLst>
                  <a:gd name="T0" fmla="*/ 29 w 29"/>
                  <a:gd name="T1" fmla="*/ 20 h 21"/>
                  <a:gd name="T2" fmla="*/ 3 w 29"/>
                  <a:gd name="T3" fmla="*/ 7 h 21"/>
                  <a:gd name="T4" fmla="*/ 19 w 29"/>
                  <a:gd name="T5" fmla="*/ 20 h 21"/>
                  <a:gd name="T6" fmla="*/ 29 w 29"/>
                  <a:gd name="T7" fmla="*/ 20 h 21"/>
                  <a:gd name="T8" fmla="*/ 0 60000 65536"/>
                  <a:gd name="T9" fmla="*/ 0 60000 65536"/>
                  <a:gd name="T10" fmla="*/ 0 60000 65536"/>
                  <a:gd name="T11" fmla="*/ 0 60000 65536"/>
                  <a:gd name="T12" fmla="*/ 0 w 29"/>
                  <a:gd name="T13" fmla="*/ 0 h 21"/>
                  <a:gd name="T14" fmla="*/ 29 w 29"/>
                  <a:gd name="T15" fmla="*/ 21 h 21"/>
                </a:gdLst>
                <a:ahLst/>
                <a:cxnLst>
                  <a:cxn ang="T8">
                    <a:pos x="T0" y="T1"/>
                  </a:cxn>
                  <a:cxn ang="T9">
                    <a:pos x="T2" y="T3"/>
                  </a:cxn>
                  <a:cxn ang="T10">
                    <a:pos x="T4" y="T5"/>
                  </a:cxn>
                  <a:cxn ang="T11">
                    <a:pos x="T6" y="T7"/>
                  </a:cxn>
                </a:cxnLst>
                <a:rect l="T12" t="T13" r="T14" b="T15"/>
                <a:pathLst>
                  <a:path w="29" h="21">
                    <a:moveTo>
                      <a:pt x="29" y="20"/>
                    </a:moveTo>
                    <a:cubicBezTo>
                      <a:pt x="24" y="5"/>
                      <a:pt x="12" y="0"/>
                      <a:pt x="3" y="7"/>
                    </a:cubicBezTo>
                    <a:cubicBezTo>
                      <a:pt x="0" y="13"/>
                      <a:pt x="7" y="19"/>
                      <a:pt x="19" y="20"/>
                    </a:cubicBezTo>
                    <a:cubicBezTo>
                      <a:pt x="22" y="21"/>
                      <a:pt x="26" y="21"/>
                      <a:pt x="29" y="20"/>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55" name="Picture 1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66" y="2600"/>
                <a:ext cx="1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56" name="Picture 1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66" y="2600"/>
                <a:ext cx="1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57" name="Freeform 144"/>
              <p:cNvSpPr>
                <a:spLocks/>
              </p:cNvSpPr>
              <p:nvPr/>
            </p:nvSpPr>
            <p:spPr bwMode="auto">
              <a:xfrm>
                <a:off x="2482" y="2615"/>
                <a:ext cx="88" cy="50"/>
              </a:xfrm>
              <a:custGeom>
                <a:avLst/>
                <a:gdLst>
                  <a:gd name="T0" fmla="*/ 0 w 171"/>
                  <a:gd name="T1" fmla="*/ 1 h 98"/>
                  <a:gd name="T2" fmla="*/ 2 w 171"/>
                  <a:gd name="T3" fmla="*/ 1 h 98"/>
                  <a:gd name="T4" fmla="*/ 2 w 171"/>
                  <a:gd name="T5" fmla="*/ 1 h 98"/>
                  <a:gd name="T6" fmla="*/ 2 w 171"/>
                  <a:gd name="T7" fmla="*/ 1 h 98"/>
                  <a:gd name="T8" fmla="*/ 0 w 171"/>
                  <a:gd name="T9" fmla="*/ 0 h 98"/>
                  <a:gd name="T10" fmla="*/ 0 w 171"/>
                  <a:gd name="T11" fmla="*/ 0 h 98"/>
                  <a:gd name="T12" fmla="*/ 0 w 171"/>
                  <a:gd name="T13" fmla="*/ 1 h 98"/>
                  <a:gd name="T14" fmla="*/ 0 60000 65536"/>
                  <a:gd name="T15" fmla="*/ 0 60000 65536"/>
                  <a:gd name="T16" fmla="*/ 0 60000 65536"/>
                  <a:gd name="T17" fmla="*/ 0 60000 65536"/>
                  <a:gd name="T18" fmla="*/ 0 60000 65536"/>
                  <a:gd name="T19" fmla="*/ 0 60000 65536"/>
                  <a:gd name="T20" fmla="*/ 0 60000 65536"/>
                  <a:gd name="T21" fmla="*/ 0 w 171"/>
                  <a:gd name="T22" fmla="*/ 0 h 98"/>
                  <a:gd name="T23" fmla="*/ 171 w 17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98">
                    <a:moveTo>
                      <a:pt x="0" y="11"/>
                    </a:moveTo>
                    <a:cubicBezTo>
                      <a:pt x="49" y="52"/>
                      <a:pt x="107" y="82"/>
                      <a:pt x="171" y="98"/>
                    </a:cubicBezTo>
                    <a:lnTo>
                      <a:pt x="171" y="87"/>
                    </a:lnTo>
                    <a:cubicBezTo>
                      <a:pt x="108" y="70"/>
                      <a:pt x="50" y="40"/>
                      <a:pt x="0" y="0"/>
                    </a:cubicBezTo>
                    <a:lnTo>
                      <a:pt x="0" y="1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7258" name="Freeform 145"/>
              <p:cNvSpPr>
                <a:spLocks/>
              </p:cNvSpPr>
              <p:nvPr/>
            </p:nvSpPr>
            <p:spPr bwMode="auto">
              <a:xfrm>
                <a:off x="2482" y="2610"/>
                <a:ext cx="88" cy="68"/>
              </a:xfrm>
              <a:custGeom>
                <a:avLst/>
                <a:gdLst>
                  <a:gd name="T0" fmla="*/ 0 w 171"/>
                  <a:gd name="T1" fmla="*/ 0 h 132"/>
                  <a:gd name="T2" fmla="*/ 0 w 171"/>
                  <a:gd name="T3" fmla="*/ 1 h 132"/>
                  <a:gd name="T4" fmla="*/ 2 w 171"/>
                  <a:gd name="T5" fmla="*/ 2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0" y="0"/>
                    </a:moveTo>
                    <a:lnTo>
                      <a:pt x="0" y="45"/>
                    </a:lnTo>
                    <a:cubicBezTo>
                      <a:pt x="50" y="85"/>
                      <a:pt x="108" y="115"/>
                      <a:pt x="171" y="132"/>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59" name="Freeform 146"/>
              <p:cNvSpPr>
                <a:spLocks/>
              </p:cNvSpPr>
              <p:nvPr/>
            </p:nvSpPr>
            <p:spPr bwMode="auto">
              <a:xfrm>
                <a:off x="2482" y="2611"/>
                <a:ext cx="88" cy="68"/>
              </a:xfrm>
              <a:custGeom>
                <a:avLst/>
                <a:gdLst>
                  <a:gd name="T0" fmla="*/ 2 w 171"/>
                  <a:gd name="T1" fmla="*/ 2 h 132"/>
                  <a:gd name="T2" fmla="*/ 2 w 171"/>
                  <a:gd name="T3" fmla="*/ 1 h 132"/>
                  <a:gd name="T4" fmla="*/ 0 w 171"/>
                  <a:gd name="T5" fmla="*/ 0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171" y="132"/>
                    </a:moveTo>
                    <a:lnTo>
                      <a:pt x="171" y="87"/>
                    </a:lnTo>
                    <a:cubicBezTo>
                      <a:pt x="108" y="69"/>
                      <a:pt x="50" y="40"/>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60" name="Freeform 147"/>
              <p:cNvSpPr>
                <a:spLocks/>
              </p:cNvSpPr>
              <p:nvPr/>
            </p:nvSpPr>
            <p:spPr bwMode="auto">
              <a:xfrm>
                <a:off x="2706" y="2876"/>
                <a:ext cx="143" cy="74"/>
              </a:xfrm>
              <a:custGeom>
                <a:avLst/>
                <a:gdLst>
                  <a:gd name="T0" fmla="*/ 0 w 277"/>
                  <a:gd name="T1" fmla="*/ 2 h 143"/>
                  <a:gd name="T2" fmla="*/ 3 w 277"/>
                  <a:gd name="T3" fmla="*/ 1 h 143"/>
                  <a:gd name="T4" fmla="*/ 3 w 277"/>
                  <a:gd name="T5" fmla="*/ 1 h 143"/>
                  <a:gd name="T6" fmla="*/ 3 w 277"/>
                  <a:gd name="T7" fmla="*/ 1 h 143"/>
                  <a:gd name="T8" fmla="*/ 2 w 277"/>
                  <a:gd name="T9" fmla="*/ 0 h 143"/>
                  <a:gd name="T10" fmla="*/ 0 w 277"/>
                  <a:gd name="T11" fmla="*/ 2 h 143"/>
                  <a:gd name="T12" fmla="*/ 0 60000 65536"/>
                  <a:gd name="T13" fmla="*/ 0 60000 65536"/>
                  <a:gd name="T14" fmla="*/ 0 60000 65536"/>
                  <a:gd name="T15" fmla="*/ 0 60000 65536"/>
                  <a:gd name="T16" fmla="*/ 0 60000 65536"/>
                  <a:gd name="T17" fmla="*/ 0 60000 65536"/>
                  <a:gd name="T18" fmla="*/ 0 w 277"/>
                  <a:gd name="T19" fmla="*/ 0 h 143"/>
                  <a:gd name="T20" fmla="*/ 277 w 277"/>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277" h="143">
                    <a:moveTo>
                      <a:pt x="0" y="127"/>
                    </a:moveTo>
                    <a:cubicBezTo>
                      <a:pt x="94" y="143"/>
                      <a:pt x="190" y="119"/>
                      <a:pt x="263" y="62"/>
                    </a:cubicBezTo>
                    <a:cubicBezTo>
                      <a:pt x="276" y="51"/>
                      <a:pt x="277" y="31"/>
                      <a:pt x="265" y="19"/>
                    </a:cubicBezTo>
                    <a:cubicBezTo>
                      <a:pt x="263" y="18"/>
                      <a:pt x="262" y="17"/>
                      <a:pt x="261" y="16"/>
                    </a:cubicBezTo>
                    <a:lnTo>
                      <a:pt x="227" y="0"/>
                    </a:lnTo>
                    <a:lnTo>
                      <a:pt x="0" y="127"/>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7261" name="Freeform 148"/>
              <p:cNvSpPr>
                <a:spLocks/>
              </p:cNvSpPr>
              <p:nvPr/>
            </p:nvSpPr>
            <p:spPr bwMode="auto">
              <a:xfrm>
                <a:off x="2698" y="2842"/>
                <a:ext cx="124" cy="102"/>
              </a:xfrm>
              <a:custGeom>
                <a:avLst/>
                <a:gdLst>
                  <a:gd name="T0" fmla="*/ 1 w 240"/>
                  <a:gd name="T1" fmla="*/ 2 h 197"/>
                  <a:gd name="T2" fmla="*/ 3 w 240"/>
                  <a:gd name="T3" fmla="*/ 1 h 197"/>
                  <a:gd name="T4" fmla="*/ 3 w 240"/>
                  <a:gd name="T5" fmla="*/ 0 h 197"/>
                  <a:gd name="T6" fmla="*/ 3 w 240"/>
                  <a:gd name="T7" fmla="*/ 0 h 197"/>
                  <a:gd name="T8" fmla="*/ 1 w 240"/>
                  <a:gd name="T9" fmla="*/ 2 h 197"/>
                  <a:gd name="T10" fmla="*/ 1 w 240"/>
                  <a:gd name="T11" fmla="*/ 2 h 197"/>
                  <a:gd name="T12" fmla="*/ 0 60000 65536"/>
                  <a:gd name="T13" fmla="*/ 0 60000 65536"/>
                  <a:gd name="T14" fmla="*/ 0 60000 65536"/>
                  <a:gd name="T15" fmla="*/ 0 60000 65536"/>
                  <a:gd name="T16" fmla="*/ 0 60000 65536"/>
                  <a:gd name="T17" fmla="*/ 0 60000 65536"/>
                  <a:gd name="T18" fmla="*/ 0 w 240"/>
                  <a:gd name="T19" fmla="*/ 0 h 197"/>
                  <a:gd name="T20" fmla="*/ 240 w 240"/>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240" h="197">
                    <a:moveTo>
                      <a:pt x="14" y="197"/>
                    </a:moveTo>
                    <a:lnTo>
                      <a:pt x="240" y="70"/>
                    </a:lnTo>
                    <a:cubicBezTo>
                      <a:pt x="226" y="49"/>
                      <a:pt x="226" y="21"/>
                      <a:pt x="240" y="0"/>
                    </a:cubicBezTo>
                    <a:lnTo>
                      <a:pt x="14" y="127"/>
                    </a:lnTo>
                    <a:cubicBezTo>
                      <a:pt x="0" y="148"/>
                      <a:pt x="0" y="176"/>
                      <a:pt x="14" y="197"/>
                    </a:cubicBezTo>
                    <a:close/>
                  </a:path>
                </a:pathLst>
              </a:custGeom>
              <a:solidFill>
                <a:srgbClr val="9A9A9A"/>
              </a:solidFill>
              <a:ln w="0">
                <a:solidFill>
                  <a:srgbClr val="000000"/>
                </a:solidFill>
                <a:prstDash val="solid"/>
                <a:round/>
                <a:headEnd/>
                <a:tailEnd/>
              </a:ln>
            </p:spPr>
            <p:txBody>
              <a:bodyPr/>
              <a:lstStyle/>
              <a:p>
                <a:endParaRPr lang="zh-CN" altLang="en-US"/>
              </a:p>
            </p:txBody>
          </p:sp>
          <p:sp>
            <p:nvSpPr>
              <p:cNvPr id="27262" name="Freeform 149"/>
              <p:cNvSpPr>
                <a:spLocks/>
              </p:cNvSpPr>
              <p:nvPr/>
            </p:nvSpPr>
            <p:spPr bwMode="auto">
              <a:xfrm>
                <a:off x="2698" y="2842"/>
                <a:ext cx="124" cy="102"/>
              </a:xfrm>
              <a:custGeom>
                <a:avLst/>
                <a:gdLst>
                  <a:gd name="T0" fmla="*/ 1 w 240"/>
                  <a:gd name="T1" fmla="*/ 2 h 197"/>
                  <a:gd name="T2" fmla="*/ 3 w 240"/>
                  <a:gd name="T3" fmla="*/ 1 h 197"/>
                  <a:gd name="T4" fmla="*/ 3 w 240"/>
                  <a:gd name="T5" fmla="*/ 0 h 197"/>
                  <a:gd name="T6" fmla="*/ 3 w 240"/>
                  <a:gd name="T7" fmla="*/ 0 h 197"/>
                  <a:gd name="T8" fmla="*/ 1 w 240"/>
                  <a:gd name="T9" fmla="*/ 2 h 197"/>
                  <a:gd name="T10" fmla="*/ 1 w 240"/>
                  <a:gd name="T11" fmla="*/ 2 h 197"/>
                  <a:gd name="T12" fmla="*/ 0 60000 65536"/>
                  <a:gd name="T13" fmla="*/ 0 60000 65536"/>
                  <a:gd name="T14" fmla="*/ 0 60000 65536"/>
                  <a:gd name="T15" fmla="*/ 0 60000 65536"/>
                  <a:gd name="T16" fmla="*/ 0 60000 65536"/>
                  <a:gd name="T17" fmla="*/ 0 60000 65536"/>
                  <a:gd name="T18" fmla="*/ 0 w 240"/>
                  <a:gd name="T19" fmla="*/ 0 h 197"/>
                  <a:gd name="T20" fmla="*/ 240 w 240"/>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240" h="197">
                    <a:moveTo>
                      <a:pt x="14" y="197"/>
                    </a:moveTo>
                    <a:lnTo>
                      <a:pt x="240" y="70"/>
                    </a:lnTo>
                    <a:cubicBezTo>
                      <a:pt x="226" y="49"/>
                      <a:pt x="226" y="21"/>
                      <a:pt x="240" y="0"/>
                    </a:cubicBezTo>
                    <a:lnTo>
                      <a:pt x="14" y="127"/>
                    </a:lnTo>
                    <a:cubicBezTo>
                      <a:pt x="0" y="148"/>
                      <a:pt x="0" y="176"/>
                      <a:pt x="14" y="197"/>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63" name="Picture 150"/>
              <p:cNvSpPr>
                <a:spLocks noChangeAspect="1" noChangeArrowheads="1"/>
              </p:cNvSpPr>
              <p:nvPr/>
            </p:nvSpPr>
            <p:spPr bwMode="auto">
              <a:xfrm>
                <a:off x="2606" y="2781"/>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64" name="Freeform 151"/>
              <p:cNvSpPr>
                <a:spLocks/>
              </p:cNvSpPr>
              <p:nvPr/>
            </p:nvSpPr>
            <p:spPr bwMode="auto">
              <a:xfrm>
                <a:off x="2620" y="2795"/>
                <a:ext cx="202" cy="113"/>
              </a:xfrm>
              <a:custGeom>
                <a:avLst/>
                <a:gdLst>
                  <a:gd name="T0" fmla="*/ 85 w 202"/>
                  <a:gd name="T1" fmla="*/ 113 h 113"/>
                  <a:gd name="T2" fmla="*/ 202 w 202"/>
                  <a:gd name="T3" fmla="*/ 47 h 113"/>
                  <a:gd name="T4" fmla="*/ 117 w 202"/>
                  <a:gd name="T5" fmla="*/ 0 h 113"/>
                  <a:gd name="T6" fmla="*/ 0 w 202"/>
                  <a:gd name="T7" fmla="*/ 65 h 113"/>
                  <a:gd name="T8" fmla="*/ 85 w 202"/>
                  <a:gd name="T9" fmla="*/ 113 h 113"/>
                  <a:gd name="T10" fmla="*/ 0 60000 65536"/>
                  <a:gd name="T11" fmla="*/ 0 60000 65536"/>
                  <a:gd name="T12" fmla="*/ 0 60000 65536"/>
                  <a:gd name="T13" fmla="*/ 0 60000 65536"/>
                  <a:gd name="T14" fmla="*/ 0 60000 65536"/>
                  <a:gd name="T15" fmla="*/ 0 w 202"/>
                  <a:gd name="T16" fmla="*/ 0 h 113"/>
                  <a:gd name="T17" fmla="*/ 202 w 202"/>
                  <a:gd name="T18" fmla="*/ 113 h 113"/>
                </a:gdLst>
                <a:ahLst/>
                <a:cxnLst>
                  <a:cxn ang="T10">
                    <a:pos x="T0" y="T1"/>
                  </a:cxn>
                  <a:cxn ang="T11">
                    <a:pos x="T2" y="T3"/>
                  </a:cxn>
                  <a:cxn ang="T12">
                    <a:pos x="T4" y="T5"/>
                  </a:cxn>
                  <a:cxn ang="T13">
                    <a:pos x="T6" y="T7"/>
                  </a:cxn>
                  <a:cxn ang="T14">
                    <a:pos x="T8" y="T9"/>
                  </a:cxn>
                </a:cxnLst>
                <a:rect l="T15" t="T16" r="T17" b="T18"/>
                <a:pathLst>
                  <a:path w="202" h="113">
                    <a:moveTo>
                      <a:pt x="85" y="113"/>
                    </a:moveTo>
                    <a:lnTo>
                      <a:pt x="202" y="47"/>
                    </a:lnTo>
                    <a:lnTo>
                      <a:pt x="117" y="0"/>
                    </a:lnTo>
                    <a:lnTo>
                      <a:pt x="0" y="65"/>
                    </a:lnTo>
                    <a:lnTo>
                      <a:pt x="85" y="113"/>
                    </a:lnTo>
                    <a:close/>
                  </a:path>
                </a:pathLst>
              </a:custGeom>
              <a:noFill/>
              <a:ln w="47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65" name="Picture 152"/>
              <p:cNvSpPr>
                <a:spLocks noChangeAspect="1" noChangeArrowheads="1"/>
              </p:cNvSpPr>
              <p:nvPr/>
            </p:nvSpPr>
            <p:spPr bwMode="auto">
              <a:xfrm>
                <a:off x="2606" y="2848"/>
                <a:ext cx="1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66" name="Freeform 153"/>
              <p:cNvSpPr>
                <a:spLocks/>
              </p:cNvSpPr>
              <p:nvPr/>
            </p:nvSpPr>
            <p:spPr bwMode="auto">
              <a:xfrm>
                <a:off x="2616" y="2860"/>
                <a:ext cx="89" cy="84"/>
              </a:xfrm>
              <a:custGeom>
                <a:avLst/>
                <a:gdLst>
                  <a:gd name="T0" fmla="*/ 1 w 172"/>
                  <a:gd name="T1" fmla="*/ 1 h 162"/>
                  <a:gd name="T2" fmla="*/ 2 w 172"/>
                  <a:gd name="T3" fmla="*/ 2 h 162"/>
                  <a:gd name="T4" fmla="*/ 2 w 172"/>
                  <a:gd name="T5" fmla="*/ 1 h 162"/>
                  <a:gd name="T6" fmla="*/ 2 w 172"/>
                  <a:gd name="T7" fmla="*/ 1 h 162"/>
                  <a:gd name="T8" fmla="*/ 1 w 172"/>
                  <a:gd name="T9" fmla="*/ 0 h 162"/>
                  <a:gd name="T10" fmla="*/ 1 w 172"/>
                  <a:gd name="T11" fmla="*/ 1 h 162"/>
                  <a:gd name="T12" fmla="*/ 0 60000 65536"/>
                  <a:gd name="T13" fmla="*/ 0 60000 65536"/>
                  <a:gd name="T14" fmla="*/ 0 60000 65536"/>
                  <a:gd name="T15" fmla="*/ 0 60000 65536"/>
                  <a:gd name="T16" fmla="*/ 0 60000 65536"/>
                  <a:gd name="T17" fmla="*/ 0 60000 65536"/>
                  <a:gd name="T18" fmla="*/ 0 w 172"/>
                  <a:gd name="T19" fmla="*/ 0 h 162"/>
                  <a:gd name="T20" fmla="*/ 172 w 172"/>
                  <a:gd name="T21" fmla="*/ 162 h 162"/>
                </a:gdLst>
                <a:ahLst/>
                <a:cxnLst>
                  <a:cxn ang="T12">
                    <a:pos x="T0" y="T1"/>
                  </a:cxn>
                  <a:cxn ang="T13">
                    <a:pos x="T2" y="T3"/>
                  </a:cxn>
                  <a:cxn ang="T14">
                    <a:pos x="T4" y="T5"/>
                  </a:cxn>
                  <a:cxn ang="T15">
                    <a:pos x="T6" y="T7"/>
                  </a:cxn>
                  <a:cxn ang="T16">
                    <a:pos x="T8" y="T9"/>
                  </a:cxn>
                  <a:cxn ang="T17">
                    <a:pos x="T10" y="T11"/>
                  </a:cxn>
                </a:cxnLst>
                <a:rect l="T18" t="T19" r="T20" b="T21"/>
                <a:pathLst>
                  <a:path w="172" h="162">
                    <a:moveTo>
                      <a:pt x="7" y="69"/>
                    </a:moveTo>
                    <a:lnTo>
                      <a:pt x="172" y="162"/>
                    </a:lnTo>
                    <a:cubicBezTo>
                      <a:pt x="158" y="141"/>
                      <a:pt x="158" y="113"/>
                      <a:pt x="172" y="92"/>
                    </a:cubicBezTo>
                    <a:lnTo>
                      <a:pt x="7" y="0"/>
                    </a:lnTo>
                    <a:cubicBezTo>
                      <a:pt x="0" y="23"/>
                      <a:pt x="0" y="47"/>
                      <a:pt x="7" y="69"/>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67" name="Freeform 154"/>
              <p:cNvSpPr>
                <a:spLocks noEditPoints="1"/>
              </p:cNvSpPr>
              <p:nvPr/>
            </p:nvSpPr>
            <p:spPr bwMode="auto">
              <a:xfrm>
                <a:off x="2665" y="2819"/>
                <a:ext cx="122" cy="69"/>
              </a:xfrm>
              <a:custGeom>
                <a:avLst/>
                <a:gdLst>
                  <a:gd name="T0" fmla="*/ 52 w 122"/>
                  <a:gd name="T1" fmla="*/ 69 h 69"/>
                  <a:gd name="T2" fmla="*/ 0 w 122"/>
                  <a:gd name="T3" fmla="*/ 39 h 69"/>
                  <a:gd name="T4" fmla="*/ 17 w 122"/>
                  <a:gd name="T5" fmla="*/ 29 h 69"/>
                  <a:gd name="T6" fmla="*/ 70 w 122"/>
                  <a:gd name="T7" fmla="*/ 59 h 69"/>
                  <a:gd name="T8" fmla="*/ 34 w 122"/>
                  <a:gd name="T9" fmla="*/ 20 h 69"/>
                  <a:gd name="T10" fmla="*/ 87 w 122"/>
                  <a:gd name="T11" fmla="*/ 49 h 69"/>
                  <a:gd name="T12" fmla="*/ 52 w 122"/>
                  <a:gd name="T13" fmla="*/ 10 h 69"/>
                  <a:gd name="T14" fmla="*/ 105 w 122"/>
                  <a:gd name="T15" fmla="*/ 39 h 69"/>
                  <a:gd name="T16" fmla="*/ 69 w 122"/>
                  <a:gd name="T17" fmla="*/ 0 h 69"/>
                  <a:gd name="T18" fmla="*/ 122 w 122"/>
                  <a:gd name="T19" fmla="*/ 3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69"/>
                  <a:gd name="T32" fmla="*/ 122 w 122"/>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69">
                    <a:moveTo>
                      <a:pt x="52" y="69"/>
                    </a:moveTo>
                    <a:lnTo>
                      <a:pt x="0" y="39"/>
                    </a:lnTo>
                    <a:moveTo>
                      <a:pt x="17" y="29"/>
                    </a:moveTo>
                    <a:lnTo>
                      <a:pt x="70" y="59"/>
                    </a:lnTo>
                    <a:moveTo>
                      <a:pt x="34" y="20"/>
                    </a:moveTo>
                    <a:lnTo>
                      <a:pt x="87" y="49"/>
                    </a:lnTo>
                    <a:moveTo>
                      <a:pt x="52" y="10"/>
                    </a:moveTo>
                    <a:lnTo>
                      <a:pt x="105" y="39"/>
                    </a:lnTo>
                    <a:moveTo>
                      <a:pt x="69" y="0"/>
                    </a:moveTo>
                    <a:lnTo>
                      <a:pt x="122" y="3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268" name="Picture 15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06" y="2757"/>
                <a:ext cx="2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69" name="Picture 1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06" y="2757"/>
                <a:ext cx="2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70" name="Freeform 157"/>
              <p:cNvSpPr>
                <a:spLocks/>
              </p:cNvSpPr>
              <p:nvPr/>
            </p:nvSpPr>
            <p:spPr bwMode="auto">
              <a:xfrm>
                <a:off x="2620" y="2770"/>
                <a:ext cx="212" cy="90"/>
              </a:xfrm>
              <a:custGeom>
                <a:avLst/>
                <a:gdLst>
                  <a:gd name="T0" fmla="*/ 2 w 410"/>
                  <a:gd name="T1" fmla="*/ 2 h 175"/>
                  <a:gd name="T2" fmla="*/ 4 w 410"/>
                  <a:gd name="T3" fmla="*/ 0 h 175"/>
                  <a:gd name="T4" fmla="*/ 2 w 410"/>
                  <a:gd name="T5" fmla="*/ 1 h 175"/>
                  <a:gd name="T6" fmla="*/ 2 w 410"/>
                  <a:gd name="T7" fmla="*/ 1 h 175"/>
                  <a:gd name="T8" fmla="*/ 0 w 410"/>
                  <a:gd name="T9" fmla="*/ 2 h 175"/>
                  <a:gd name="T10" fmla="*/ 2 w 410"/>
                  <a:gd name="T11" fmla="*/ 2 h 175"/>
                  <a:gd name="T12" fmla="*/ 0 60000 65536"/>
                  <a:gd name="T13" fmla="*/ 0 60000 65536"/>
                  <a:gd name="T14" fmla="*/ 0 60000 65536"/>
                  <a:gd name="T15" fmla="*/ 0 60000 65536"/>
                  <a:gd name="T16" fmla="*/ 0 60000 65536"/>
                  <a:gd name="T17" fmla="*/ 0 60000 65536"/>
                  <a:gd name="T18" fmla="*/ 0 w 410"/>
                  <a:gd name="T19" fmla="*/ 0 h 175"/>
                  <a:gd name="T20" fmla="*/ 410 w 410"/>
                  <a:gd name="T21" fmla="*/ 175 h 175"/>
                </a:gdLst>
                <a:ahLst/>
                <a:cxnLst>
                  <a:cxn ang="T12">
                    <a:pos x="T0" y="T1"/>
                  </a:cxn>
                  <a:cxn ang="T13">
                    <a:pos x="T2" y="T3"/>
                  </a:cxn>
                  <a:cxn ang="T14">
                    <a:pos x="T4" y="T5"/>
                  </a:cxn>
                  <a:cxn ang="T15">
                    <a:pos x="T6" y="T7"/>
                  </a:cxn>
                  <a:cxn ang="T16">
                    <a:pos x="T8" y="T9"/>
                  </a:cxn>
                  <a:cxn ang="T17">
                    <a:pos x="T10" y="T11"/>
                  </a:cxn>
                </a:cxnLst>
                <a:rect l="T18" t="T19" r="T20" b="T21"/>
                <a:pathLst>
                  <a:path w="410" h="175">
                    <a:moveTo>
                      <a:pt x="184" y="127"/>
                    </a:moveTo>
                    <a:lnTo>
                      <a:pt x="410" y="0"/>
                    </a:lnTo>
                    <a:cubicBezTo>
                      <a:pt x="353" y="29"/>
                      <a:pt x="291" y="46"/>
                      <a:pt x="226" y="48"/>
                    </a:cubicBezTo>
                    <a:lnTo>
                      <a:pt x="0" y="175"/>
                    </a:lnTo>
                    <a:cubicBezTo>
                      <a:pt x="64" y="173"/>
                      <a:pt x="127" y="156"/>
                      <a:pt x="184" y="127"/>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71" name="Freeform 158"/>
              <p:cNvSpPr>
                <a:spLocks noEditPoints="1"/>
              </p:cNvSpPr>
              <p:nvPr/>
            </p:nvSpPr>
            <p:spPr bwMode="auto">
              <a:xfrm>
                <a:off x="2744" y="2862"/>
                <a:ext cx="65" cy="48"/>
              </a:xfrm>
              <a:custGeom>
                <a:avLst/>
                <a:gdLst>
                  <a:gd name="T0" fmla="*/ 18 w 65"/>
                  <a:gd name="T1" fmla="*/ 38 h 48"/>
                  <a:gd name="T2" fmla="*/ 0 w 65"/>
                  <a:gd name="T3" fmla="*/ 48 h 48"/>
                  <a:gd name="T4" fmla="*/ 23 w 65"/>
                  <a:gd name="T5" fmla="*/ 29 h 48"/>
                  <a:gd name="T6" fmla="*/ 41 w 65"/>
                  <a:gd name="T7" fmla="*/ 19 h 48"/>
                  <a:gd name="T8" fmla="*/ 47 w 65"/>
                  <a:gd name="T9" fmla="*/ 10 h 48"/>
                  <a:gd name="T10" fmla="*/ 65 w 65"/>
                  <a:gd name="T11" fmla="*/ 0 h 48"/>
                  <a:gd name="T12" fmla="*/ 0 60000 65536"/>
                  <a:gd name="T13" fmla="*/ 0 60000 65536"/>
                  <a:gd name="T14" fmla="*/ 0 60000 65536"/>
                  <a:gd name="T15" fmla="*/ 0 60000 65536"/>
                  <a:gd name="T16" fmla="*/ 0 60000 65536"/>
                  <a:gd name="T17" fmla="*/ 0 60000 65536"/>
                  <a:gd name="T18" fmla="*/ 0 w 65"/>
                  <a:gd name="T19" fmla="*/ 0 h 48"/>
                  <a:gd name="T20" fmla="*/ 65 w 65"/>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65" h="48">
                    <a:moveTo>
                      <a:pt x="18" y="38"/>
                    </a:moveTo>
                    <a:lnTo>
                      <a:pt x="0" y="48"/>
                    </a:lnTo>
                    <a:moveTo>
                      <a:pt x="23" y="29"/>
                    </a:moveTo>
                    <a:lnTo>
                      <a:pt x="41" y="19"/>
                    </a:lnTo>
                    <a:moveTo>
                      <a:pt x="47" y="10"/>
                    </a:moveTo>
                    <a:lnTo>
                      <a:pt x="65"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72" name="Freeform 159"/>
              <p:cNvSpPr>
                <a:spLocks/>
              </p:cNvSpPr>
              <p:nvPr/>
            </p:nvSpPr>
            <p:spPr bwMode="auto">
              <a:xfrm>
                <a:off x="2616" y="2770"/>
                <a:ext cx="216" cy="174"/>
              </a:xfrm>
              <a:custGeom>
                <a:avLst/>
                <a:gdLst>
                  <a:gd name="T0" fmla="*/ 1 w 417"/>
                  <a:gd name="T1" fmla="*/ 3 h 337"/>
                  <a:gd name="T2" fmla="*/ 2 w 417"/>
                  <a:gd name="T3" fmla="*/ 3 h 337"/>
                  <a:gd name="T4" fmla="*/ 4 w 417"/>
                  <a:gd name="T5" fmla="*/ 2 h 337"/>
                  <a:gd name="T6" fmla="*/ 4 w 417"/>
                  <a:gd name="T7" fmla="*/ 2 h 337"/>
                  <a:gd name="T8" fmla="*/ 4 w 417"/>
                  <a:gd name="T9" fmla="*/ 2 h 337"/>
                  <a:gd name="T10" fmla="*/ 3 w 417"/>
                  <a:gd name="T11" fmla="*/ 1 h 337"/>
                  <a:gd name="T12" fmla="*/ 4 w 417"/>
                  <a:gd name="T13" fmla="*/ 0 h 337"/>
                  <a:gd name="T14" fmla="*/ 3 w 417"/>
                  <a:gd name="T15" fmla="*/ 1 h 337"/>
                  <a:gd name="T16" fmla="*/ 3 w 417"/>
                  <a:gd name="T17" fmla="*/ 1 h 337"/>
                  <a:gd name="T18" fmla="*/ 1 w 417"/>
                  <a:gd name="T19" fmla="*/ 2 h 337"/>
                  <a:gd name="T20" fmla="*/ 1 w 417"/>
                  <a:gd name="T21" fmla="*/ 3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7"/>
                  <a:gd name="T34" fmla="*/ 0 h 337"/>
                  <a:gd name="T35" fmla="*/ 417 w 417"/>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7" h="337">
                    <a:moveTo>
                      <a:pt x="7" y="244"/>
                    </a:moveTo>
                    <a:lnTo>
                      <a:pt x="172" y="337"/>
                    </a:lnTo>
                    <a:lnTo>
                      <a:pt x="398" y="210"/>
                    </a:lnTo>
                    <a:cubicBezTo>
                      <a:pt x="384" y="189"/>
                      <a:pt x="384" y="161"/>
                      <a:pt x="398" y="140"/>
                    </a:cubicBezTo>
                    <a:lnTo>
                      <a:pt x="283" y="76"/>
                    </a:lnTo>
                    <a:lnTo>
                      <a:pt x="417" y="0"/>
                    </a:lnTo>
                    <a:cubicBezTo>
                      <a:pt x="360" y="29"/>
                      <a:pt x="298" y="46"/>
                      <a:pt x="233" y="48"/>
                    </a:cubicBezTo>
                    <a:lnTo>
                      <a:pt x="7" y="175"/>
                    </a:lnTo>
                    <a:cubicBezTo>
                      <a:pt x="0" y="198"/>
                      <a:pt x="0" y="222"/>
                      <a:pt x="7" y="244"/>
                    </a:cubicBez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73" name="Rectangle 160"/>
              <p:cNvSpPr>
                <a:spLocks noChangeArrowheads="1"/>
              </p:cNvSpPr>
              <p:nvPr/>
            </p:nvSpPr>
            <p:spPr bwMode="auto">
              <a:xfrm>
                <a:off x="2458" y="2930"/>
                <a:ext cx="3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700">
                    <a:solidFill>
                      <a:srgbClr val="000000"/>
                    </a:solidFill>
                    <a:latin typeface="Times New Roman" panose="02020603050405020304" pitchFamily="18" charset="0"/>
                  </a:rPr>
                  <a:t>LDAP</a:t>
                </a:r>
                <a:endParaRPr kumimoji="0" lang="zh-CN" altLang="zh-CN" sz="1800">
                  <a:latin typeface="Arial" panose="020B0604020202020204" pitchFamily="34" charset="0"/>
                </a:endParaRPr>
              </a:p>
            </p:txBody>
          </p:sp>
          <p:sp>
            <p:nvSpPr>
              <p:cNvPr id="27274" name="Freeform 161"/>
              <p:cNvSpPr>
                <a:spLocks/>
              </p:cNvSpPr>
              <p:nvPr/>
            </p:nvSpPr>
            <p:spPr bwMode="auto">
              <a:xfrm>
                <a:off x="1920" y="2727"/>
                <a:ext cx="253" cy="157"/>
              </a:xfrm>
              <a:custGeom>
                <a:avLst/>
                <a:gdLst>
                  <a:gd name="T0" fmla="*/ 2 w 490"/>
                  <a:gd name="T1" fmla="*/ 3 h 304"/>
                  <a:gd name="T2" fmla="*/ 4 w 490"/>
                  <a:gd name="T3" fmla="*/ 2 h 304"/>
                  <a:gd name="T4" fmla="*/ 4 w 490"/>
                  <a:gd name="T5" fmla="*/ 1 h 304"/>
                  <a:gd name="T6" fmla="*/ 4 w 490"/>
                  <a:gd name="T7" fmla="*/ 0 h 304"/>
                  <a:gd name="T8" fmla="*/ 4 w 490"/>
                  <a:gd name="T9" fmla="*/ 0 h 304"/>
                  <a:gd name="T10" fmla="*/ 0 w 490"/>
                  <a:gd name="T11" fmla="*/ 3 h 304"/>
                  <a:gd name="T12" fmla="*/ 2 w 490"/>
                  <a:gd name="T13" fmla="*/ 3 h 304"/>
                  <a:gd name="T14" fmla="*/ 0 60000 65536"/>
                  <a:gd name="T15" fmla="*/ 0 60000 65536"/>
                  <a:gd name="T16" fmla="*/ 0 60000 65536"/>
                  <a:gd name="T17" fmla="*/ 0 60000 65536"/>
                  <a:gd name="T18" fmla="*/ 0 60000 65536"/>
                  <a:gd name="T19" fmla="*/ 0 60000 65536"/>
                  <a:gd name="T20" fmla="*/ 0 60000 65536"/>
                  <a:gd name="T21" fmla="*/ 0 w 490"/>
                  <a:gd name="T22" fmla="*/ 0 h 304"/>
                  <a:gd name="T23" fmla="*/ 490 w 490"/>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0" h="304">
                    <a:moveTo>
                      <a:pt x="142" y="300"/>
                    </a:moveTo>
                    <a:cubicBezTo>
                      <a:pt x="252" y="304"/>
                      <a:pt x="359" y="268"/>
                      <a:pt x="439" y="202"/>
                    </a:cubicBezTo>
                    <a:cubicBezTo>
                      <a:pt x="490" y="149"/>
                      <a:pt x="483" y="70"/>
                      <a:pt x="422" y="26"/>
                    </a:cubicBezTo>
                    <a:cubicBezTo>
                      <a:pt x="406" y="13"/>
                      <a:pt x="386" y="4"/>
                      <a:pt x="365" y="0"/>
                    </a:cubicBezTo>
                    <a:lnTo>
                      <a:pt x="0" y="300"/>
                    </a:lnTo>
                    <a:lnTo>
                      <a:pt x="142" y="300"/>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7275" name="Rectangle 162"/>
              <p:cNvSpPr>
                <a:spLocks noChangeArrowheads="1"/>
              </p:cNvSpPr>
              <p:nvPr/>
            </p:nvSpPr>
            <p:spPr bwMode="auto">
              <a:xfrm>
                <a:off x="1780" y="2393"/>
                <a:ext cx="364" cy="8"/>
              </a:xfrm>
              <a:prstGeom prst="rect">
                <a:avLst/>
              </a:prstGeom>
              <a:solidFill>
                <a:srgbClr val="F1F3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76" name="Rectangle 163"/>
              <p:cNvSpPr>
                <a:spLocks noChangeArrowheads="1"/>
              </p:cNvSpPr>
              <p:nvPr/>
            </p:nvSpPr>
            <p:spPr bwMode="auto">
              <a:xfrm>
                <a:off x="1780" y="2401"/>
                <a:ext cx="364" cy="9"/>
              </a:xfrm>
              <a:prstGeom prst="rect">
                <a:avLst/>
              </a:prstGeom>
              <a:solidFill>
                <a:srgbClr val="C6CE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77" name="Rectangle 164"/>
              <p:cNvSpPr>
                <a:spLocks noChangeArrowheads="1"/>
              </p:cNvSpPr>
              <p:nvPr/>
            </p:nvSpPr>
            <p:spPr bwMode="auto">
              <a:xfrm>
                <a:off x="1780" y="2410"/>
                <a:ext cx="364" cy="8"/>
              </a:xfrm>
              <a:prstGeom prst="rect">
                <a:avLst/>
              </a:prstGeom>
              <a:solidFill>
                <a:srgbClr val="C8CF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78" name="Rectangle 165"/>
              <p:cNvSpPr>
                <a:spLocks noChangeArrowheads="1"/>
              </p:cNvSpPr>
              <p:nvPr/>
            </p:nvSpPr>
            <p:spPr bwMode="auto">
              <a:xfrm>
                <a:off x="1780" y="2418"/>
                <a:ext cx="364" cy="8"/>
              </a:xfrm>
              <a:prstGeom prst="rect">
                <a:avLst/>
              </a:prstGeom>
              <a:solidFill>
                <a:srgbClr val="CAD1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79" name="Rectangle 166"/>
              <p:cNvSpPr>
                <a:spLocks noChangeArrowheads="1"/>
              </p:cNvSpPr>
              <p:nvPr/>
            </p:nvSpPr>
            <p:spPr bwMode="auto">
              <a:xfrm>
                <a:off x="1780" y="2426"/>
                <a:ext cx="364" cy="9"/>
              </a:xfrm>
              <a:prstGeom prst="rect">
                <a:avLst/>
              </a:prstGeom>
              <a:solidFill>
                <a:srgbClr val="CCD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0" name="Rectangle 167"/>
              <p:cNvSpPr>
                <a:spLocks noChangeArrowheads="1"/>
              </p:cNvSpPr>
              <p:nvPr/>
            </p:nvSpPr>
            <p:spPr bwMode="auto">
              <a:xfrm>
                <a:off x="1780" y="2435"/>
                <a:ext cx="364" cy="8"/>
              </a:xfrm>
              <a:prstGeom prst="rect">
                <a:avLst/>
              </a:prstGeom>
              <a:solidFill>
                <a:srgbClr val="CDD4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1" name="Rectangle 168"/>
              <p:cNvSpPr>
                <a:spLocks noChangeArrowheads="1"/>
              </p:cNvSpPr>
              <p:nvPr/>
            </p:nvSpPr>
            <p:spPr bwMode="auto">
              <a:xfrm>
                <a:off x="1780" y="2443"/>
                <a:ext cx="364" cy="8"/>
              </a:xfrm>
              <a:prstGeom prst="rect">
                <a:avLst/>
              </a:prstGeom>
              <a:solidFill>
                <a:srgbClr val="CFD6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2" name="Rectangle 169"/>
              <p:cNvSpPr>
                <a:spLocks noChangeArrowheads="1"/>
              </p:cNvSpPr>
              <p:nvPr/>
            </p:nvSpPr>
            <p:spPr bwMode="auto">
              <a:xfrm>
                <a:off x="1780" y="2451"/>
                <a:ext cx="364" cy="8"/>
              </a:xfrm>
              <a:prstGeom prst="rect">
                <a:avLst/>
              </a:prstGeom>
              <a:solidFill>
                <a:srgbClr val="D1D8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3" name="Rectangle 170"/>
              <p:cNvSpPr>
                <a:spLocks noChangeArrowheads="1"/>
              </p:cNvSpPr>
              <p:nvPr/>
            </p:nvSpPr>
            <p:spPr bwMode="auto">
              <a:xfrm>
                <a:off x="1780" y="2459"/>
                <a:ext cx="364" cy="9"/>
              </a:xfrm>
              <a:prstGeom prst="rect">
                <a:avLst/>
              </a:prstGeom>
              <a:solidFill>
                <a:srgbClr val="D3D9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4" name="Rectangle 171"/>
              <p:cNvSpPr>
                <a:spLocks noChangeArrowheads="1"/>
              </p:cNvSpPr>
              <p:nvPr/>
            </p:nvSpPr>
            <p:spPr bwMode="auto">
              <a:xfrm>
                <a:off x="1780" y="2468"/>
                <a:ext cx="364" cy="8"/>
              </a:xfrm>
              <a:prstGeom prst="rect">
                <a:avLst/>
              </a:prstGeom>
              <a:solidFill>
                <a:srgbClr val="D5DB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5" name="Rectangle 172"/>
              <p:cNvSpPr>
                <a:spLocks noChangeArrowheads="1"/>
              </p:cNvSpPr>
              <p:nvPr/>
            </p:nvSpPr>
            <p:spPr bwMode="auto">
              <a:xfrm>
                <a:off x="1780" y="2476"/>
                <a:ext cx="364" cy="8"/>
              </a:xfrm>
              <a:prstGeom prst="rect">
                <a:avLst/>
              </a:prstGeom>
              <a:solidFill>
                <a:srgbClr val="D7DC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6" name="Rectangle 173"/>
              <p:cNvSpPr>
                <a:spLocks noChangeArrowheads="1"/>
              </p:cNvSpPr>
              <p:nvPr/>
            </p:nvSpPr>
            <p:spPr bwMode="auto">
              <a:xfrm>
                <a:off x="1780" y="2484"/>
                <a:ext cx="364" cy="8"/>
              </a:xfrm>
              <a:prstGeom prst="rect">
                <a:avLst/>
              </a:prstGeom>
              <a:solidFill>
                <a:srgbClr val="D9DE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7" name="Rectangle 174"/>
              <p:cNvSpPr>
                <a:spLocks noChangeArrowheads="1"/>
              </p:cNvSpPr>
              <p:nvPr/>
            </p:nvSpPr>
            <p:spPr bwMode="auto">
              <a:xfrm>
                <a:off x="1780" y="2492"/>
                <a:ext cx="364" cy="9"/>
              </a:xfrm>
              <a:prstGeom prst="rect">
                <a:avLst/>
              </a:prstGeom>
              <a:solidFill>
                <a:srgbClr val="DBE0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8" name="Rectangle 175"/>
              <p:cNvSpPr>
                <a:spLocks noChangeArrowheads="1"/>
              </p:cNvSpPr>
              <p:nvPr/>
            </p:nvSpPr>
            <p:spPr bwMode="auto">
              <a:xfrm>
                <a:off x="1780" y="2501"/>
                <a:ext cx="364" cy="8"/>
              </a:xfrm>
              <a:prstGeom prst="rect">
                <a:avLst/>
              </a:prstGeom>
              <a:solidFill>
                <a:srgbClr val="DCE1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89" name="Rectangle 176"/>
              <p:cNvSpPr>
                <a:spLocks noChangeArrowheads="1"/>
              </p:cNvSpPr>
              <p:nvPr/>
            </p:nvSpPr>
            <p:spPr bwMode="auto">
              <a:xfrm>
                <a:off x="1780" y="2509"/>
                <a:ext cx="364" cy="8"/>
              </a:xfrm>
              <a:prstGeom prst="rect">
                <a:avLst/>
              </a:prstGeom>
              <a:solidFill>
                <a:srgbClr val="DEE3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0" name="Rectangle 177"/>
              <p:cNvSpPr>
                <a:spLocks noChangeArrowheads="1"/>
              </p:cNvSpPr>
              <p:nvPr/>
            </p:nvSpPr>
            <p:spPr bwMode="auto">
              <a:xfrm>
                <a:off x="1780" y="2517"/>
                <a:ext cx="364" cy="8"/>
              </a:xfrm>
              <a:prstGeom prst="rect">
                <a:avLst/>
              </a:prstGeom>
              <a:solidFill>
                <a:srgbClr val="DFE4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1" name="Rectangle 178"/>
              <p:cNvSpPr>
                <a:spLocks noChangeArrowheads="1"/>
              </p:cNvSpPr>
              <p:nvPr/>
            </p:nvSpPr>
            <p:spPr bwMode="auto">
              <a:xfrm>
                <a:off x="1780" y="2525"/>
                <a:ext cx="364" cy="9"/>
              </a:xfrm>
              <a:prstGeom prst="rect">
                <a:avLst/>
              </a:prstGeom>
              <a:solidFill>
                <a:srgbClr val="E1E5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2" name="Rectangle 179"/>
              <p:cNvSpPr>
                <a:spLocks noChangeArrowheads="1"/>
              </p:cNvSpPr>
              <p:nvPr/>
            </p:nvSpPr>
            <p:spPr bwMode="auto">
              <a:xfrm>
                <a:off x="1780" y="2534"/>
                <a:ext cx="364" cy="8"/>
              </a:xfrm>
              <a:prstGeom prst="rect">
                <a:avLst/>
              </a:prstGeom>
              <a:solidFill>
                <a:srgbClr val="E3E7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3" name="Rectangle 180"/>
              <p:cNvSpPr>
                <a:spLocks noChangeArrowheads="1"/>
              </p:cNvSpPr>
              <p:nvPr/>
            </p:nvSpPr>
            <p:spPr bwMode="auto">
              <a:xfrm>
                <a:off x="1780" y="2542"/>
                <a:ext cx="364" cy="8"/>
              </a:xfrm>
              <a:prstGeom prst="rect">
                <a:avLst/>
              </a:prstGeom>
              <a:solidFill>
                <a:srgbClr val="E5E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4" name="Rectangle 181"/>
              <p:cNvSpPr>
                <a:spLocks noChangeArrowheads="1"/>
              </p:cNvSpPr>
              <p:nvPr/>
            </p:nvSpPr>
            <p:spPr bwMode="auto">
              <a:xfrm>
                <a:off x="1780" y="2550"/>
                <a:ext cx="364" cy="8"/>
              </a:xfrm>
              <a:prstGeom prst="rect">
                <a:avLst/>
              </a:prstGeom>
              <a:solidFill>
                <a:srgbClr val="E7EA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5" name="Rectangle 182"/>
              <p:cNvSpPr>
                <a:spLocks noChangeArrowheads="1"/>
              </p:cNvSpPr>
              <p:nvPr/>
            </p:nvSpPr>
            <p:spPr bwMode="auto">
              <a:xfrm>
                <a:off x="1780" y="2558"/>
                <a:ext cx="364" cy="9"/>
              </a:xfrm>
              <a:prstGeom prst="rect">
                <a:avLst/>
              </a:prstGeom>
              <a:solidFill>
                <a:srgbClr val="E9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6" name="Rectangle 183"/>
              <p:cNvSpPr>
                <a:spLocks noChangeArrowheads="1"/>
              </p:cNvSpPr>
              <p:nvPr/>
            </p:nvSpPr>
            <p:spPr bwMode="auto">
              <a:xfrm>
                <a:off x="1780" y="2567"/>
                <a:ext cx="364" cy="8"/>
              </a:xfrm>
              <a:prstGeom prst="rect">
                <a:avLst/>
              </a:prstGeom>
              <a:solidFill>
                <a:srgbClr val="EBEE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7" name="Rectangle 184"/>
              <p:cNvSpPr>
                <a:spLocks noChangeArrowheads="1"/>
              </p:cNvSpPr>
              <p:nvPr/>
            </p:nvSpPr>
            <p:spPr bwMode="auto">
              <a:xfrm>
                <a:off x="1780" y="2575"/>
                <a:ext cx="364" cy="8"/>
              </a:xfrm>
              <a:prstGeom prst="rect">
                <a:avLst/>
              </a:prstGeom>
              <a:solidFill>
                <a:srgbClr val="ECEF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8" name="Rectangle 185"/>
              <p:cNvSpPr>
                <a:spLocks noChangeArrowheads="1"/>
              </p:cNvSpPr>
              <p:nvPr/>
            </p:nvSpPr>
            <p:spPr bwMode="auto">
              <a:xfrm>
                <a:off x="1780" y="2583"/>
                <a:ext cx="364" cy="8"/>
              </a:xfrm>
              <a:prstGeom prst="rect">
                <a:avLst/>
              </a:prstGeom>
              <a:solidFill>
                <a:srgbClr val="EEF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299" name="Rectangle 186"/>
              <p:cNvSpPr>
                <a:spLocks noChangeArrowheads="1"/>
              </p:cNvSpPr>
              <p:nvPr/>
            </p:nvSpPr>
            <p:spPr bwMode="auto">
              <a:xfrm>
                <a:off x="1780" y="2591"/>
                <a:ext cx="364" cy="9"/>
              </a:xfrm>
              <a:prstGeom prst="rect">
                <a:avLst/>
              </a:prstGeom>
              <a:solidFill>
                <a:srgbClr val="F0F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300" name="Freeform 187"/>
              <p:cNvSpPr>
                <a:spLocks/>
              </p:cNvSpPr>
              <p:nvPr/>
            </p:nvSpPr>
            <p:spPr bwMode="auto">
              <a:xfrm>
                <a:off x="1790" y="2405"/>
                <a:ext cx="343" cy="187"/>
              </a:xfrm>
              <a:custGeom>
                <a:avLst/>
                <a:gdLst>
                  <a:gd name="T0" fmla="*/ 3 w 665"/>
                  <a:gd name="T1" fmla="*/ 4 h 362"/>
                  <a:gd name="T2" fmla="*/ 6 w 665"/>
                  <a:gd name="T3" fmla="*/ 2 h 362"/>
                  <a:gd name="T4" fmla="*/ 4 w 665"/>
                  <a:gd name="T5" fmla="*/ 0 h 362"/>
                  <a:gd name="T6" fmla="*/ 0 w 665"/>
                  <a:gd name="T7" fmla="*/ 2 h 362"/>
                  <a:gd name="T8" fmla="*/ 3 w 665"/>
                  <a:gd name="T9" fmla="*/ 4 h 362"/>
                  <a:gd name="T10" fmla="*/ 0 60000 65536"/>
                  <a:gd name="T11" fmla="*/ 0 60000 65536"/>
                  <a:gd name="T12" fmla="*/ 0 60000 65536"/>
                  <a:gd name="T13" fmla="*/ 0 60000 65536"/>
                  <a:gd name="T14" fmla="*/ 0 60000 65536"/>
                  <a:gd name="T15" fmla="*/ 0 w 665"/>
                  <a:gd name="T16" fmla="*/ 0 h 362"/>
                  <a:gd name="T17" fmla="*/ 665 w 665"/>
                  <a:gd name="T18" fmla="*/ 362 h 362"/>
                </a:gdLst>
                <a:ahLst/>
                <a:cxnLst>
                  <a:cxn ang="T10">
                    <a:pos x="T0" y="T1"/>
                  </a:cxn>
                  <a:cxn ang="T11">
                    <a:pos x="T2" y="T3"/>
                  </a:cxn>
                  <a:cxn ang="T12">
                    <a:pos x="T4" y="T5"/>
                  </a:cxn>
                  <a:cxn ang="T13">
                    <a:pos x="T6" y="T7"/>
                  </a:cxn>
                  <a:cxn ang="T14">
                    <a:pos x="T8" y="T9"/>
                  </a:cxn>
                </a:cxnLst>
                <a:rect l="T15" t="T16" r="T17" b="T18"/>
                <a:pathLst>
                  <a:path w="665" h="362">
                    <a:moveTo>
                      <a:pt x="253" y="362"/>
                    </a:moveTo>
                    <a:lnTo>
                      <a:pt x="665" y="137"/>
                    </a:lnTo>
                    <a:lnTo>
                      <a:pt x="409" y="0"/>
                    </a:lnTo>
                    <a:lnTo>
                      <a:pt x="0" y="223"/>
                    </a:lnTo>
                    <a:cubicBezTo>
                      <a:pt x="65" y="295"/>
                      <a:pt x="154" y="344"/>
                      <a:pt x="253" y="36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01" name="Picture 188"/>
              <p:cNvSpPr>
                <a:spLocks noChangeAspect="1" noChangeArrowheads="1"/>
              </p:cNvSpPr>
              <p:nvPr/>
            </p:nvSpPr>
            <p:spPr bwMode="auto">
              <a:xfrm>
                <a:off x="1780"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302" name="Freeform 189"/>
              <p:cNvSpPr>
                <a:spLocks/>
              </p:cNvSpPr>
              <p:nvPr/>
            </p:nvSpPr>
            <p:spPr bwMode="auto">
              <a:xfrm>
                <a:off x="1790" y="2520"/>
                <a:ext cx="130" cy="362"/>
              </a:xfrm>
              <a:custGeom>
                <a:avLst/>
                <a:gdLst>
                  <a:gd name="T0" fmla="*/ 3 w 253"/>
                  <a:gd name="T1" fmla="*/ 2 h 702"/>
                  <a:gd name="T2" fmla="*/ 0 w 253"/>
                  <a:gd name="T3" fmla="*/ 0 h 702"/>
                  <a:gd name="T4" fmla="*/ 0 w 253"/>
                  <a:gd name="T5" fmla="*/ 0 h 702"/>
                  <a:gd name="T6" fmla="*/ 0 w 253"/>
                  <a:gd name="T7" fmla="*/ 6 h 702"/>
                  <a:gd name="T8" fmla="*/ 3 w 253"/>
                  <a:gd name="T9" fmla="*/ 7 h 702"/>
                  <a:gd name="T10" fmla="*/ 3 w 253"/>
                  <a:gd name="T11" fmla="*/ 7 h 702"/>
                  <a:gd name="T12" fmla="*/ 3 w 253"/>
                  <a:gd name="T13" fmla="*/ 2 h 702"/>
                  <a:gd name="T14" fmla="*/ 0 60000 65536"/>
                  <a:gd name="T15" fmla="*/ 0 60000 65536"/>
                  <a:gd name="T16" fmla="*/ 0 60000 65536"/>
                  <a:gd name="T17" fmla="*/ 0 60000 65536"/>
                  <a:gd name="T18" fmla="*/ 0 60000 65536"/>
                  <a:gd name="T19" fmla="*/ 0 60000 65536"/>
                  <a:gd name="T20" fmla="*/ 0 60000 65536"/>
                  <a:gd name="T21" fmla="*/ 0 w 253"/>
                  <a:gd name="T22" fmla="*/ 0 h 702"/>
                  <a:gd name="T23" fmla="*/ 253 w 253"/>
                  <a:gd name="T24" fmla="*/ 702 h 7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 h="702">
                    <a:moveTo>
                      <a:pt x="253" y="140"/>
                    </a:moveTo>
                    <a:cubicBezTo>
                      <a:pt x="154" y="122"/>
                      <a:pt x="65" y="73"/>
                      <a:pt x="0" y="0"/>
                    </a:cubicBezTo>
                    <a:lnTo>
                      <a:pt x="0" y="574"/>
                    </a:lnTo>
                    <a:cubicBezTo>
                      <a:pt x="66" y="642"/>
                      <a:pt x="155" y="688"/>
                      <a:pt x="253" y="702"/>
                    </a:cubicBezTo>
                    <a:lnTo>
                      <a:pt x="253" y="140"/>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303" name="Picture 19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04"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04" name="Picture 1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04"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05" name="Freeform 192"/>
              <p:cNvSpPr>
                <a:spLocks/>
              </p:cNvSpPr>
              <p:nvPr/>
            </p:nvSpPr>
            <p:spPr bwMode="auto">
              <a:xfrm>
                <a:off x="1920" y="2476"/>
                <a:ext cx="213" cy="406"/>
              </a:xfrm>
              <a:custGeom>
                <a:avLst/>
                <a:gdLst>
                  <a:gd name="T0" fmla="*/ 0 w 213"/>
                  <a:gd name="T1" fmla="*/ 116 h 406"/>
                  <a:gd name="T2" fmla="*/ 0 w 213"/>
                  <a:gd name="T3" fmla="*/ 406 h 406"/>
                  <a:gd name="T4" fmla="*/ 213 w 213"/>
                  <a:gd name="T5" fmla="*/ 291 h 406"/>
                  <a:gd name="T6" fmla="*/ 213 w 213"/>
                  <a:gd name="T7" fmla="*/ 0 h 406"/>
                  <a:gd name="T8" fmla="*/ 0 w 213"/>
                  <a:gd name="T9" fmla="*/ 116 h 406"/>
                  <a:gd name="T10" fmla="*/ 0 60000 65536"/>
                  <a:gd name="T11" fmla="*/ 0 60000 65536"/>
                  <a:gd name="T12" fmla="*/ 0 60000 65536"/>
                  <a:gd name="T13" fmla="*/ 0 60000 65536"/>
                  <a:gd name="T14" fmla="*/ 0 60000 65536"/>
                  <a:gd name="T15" fmla="*/ 0 w 213"/>
                  <a:gd name="T16" fmla="*/ 0 h 406"/>
                  <a:gd name="T17" fmla="*/ 213 w 213"/>
                  <a:gd name="T18" fmla="*/ 406 h 406"/>
                </a:gdLst>
                <a:ahLst/>
                <a:cxnLst>
                  <a:cxn ang="T10">
                    <a:pos x="T0" y="T1"/>
                  </a:cxn>
                  <a:cxn ang="T11">
                    <a:pos x="T2" y="T3"/>
                  </a:cxn>
                  <a:cxn ang="T12">
                    <a:pos x="T4" y="T5"/>
                  </a:cxn>
                  <a:cxn ang="T13">
                    <a:pos x="T6" y="T7"/>
                  </a:cxn>
                  <a:cxn ang="T14">
                    <a:pos x="T8" y="T9"/>
                  </a:cxn>
                </a:cxnLst>
                <a:rect l="T15" t="T16" r="T17" b="T18"/>
                <a:pathLst>
                  <a:path w="213" h="406">
                    <a:moveTo>
                      <a:pt x="0" y="116"/>
                    </a:moveTo>
                    <a:lnTo>
                      <a:pt x="0" y="406"/>
                    </a:lnTo>
                    <a:lnTo>
                      <a:pt x="213" y="291"/>
                    </a:lnTo>
                    <a:lnTo>
                      <a:pt x="213" y="0"/>
                    </a:lnTo>
                    <a:lnTo>
                      <a:pt x="0" y="11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06" name="Freeform 193"/>
              <p:cNvSpPr>
                <a:spLocks/>
              </p:cNvSpPr>
              <p:nvPr/>
            </p:nvSpPr>
            <p:spPr bwMode="auto">
              <a:xfrm>
                <a:off x="1790" y="2405"/>
                <a:ext cx="343" cy="477"/>
              </a:xfrm>
              <a:custGeom>
                <a:avLst/>
                <a:gdLst>
                  <a:gd name="T0" fmla="*/ 6 w 665"/>
                  <a:gd name="T1" fmla="*/ 2 h 924"/>
                  <a:gd name="T2" fmla="*/ 4 w 665"/>
                  <a:gd name="T3" fmla="*/ 0 h 924"/>
                  <a:gd name="T4" fmla="*/ 0 w 665"/>
                  <a:gd name="T5" fmla="*/ 2 h 924"/>
                  <a:gd name="T6" fmla="*/ 0 w 665"/>
                  <a:gd name="T7" fmla="*/ 8 h 924"/>
                  <a:gd name="T8" fmla="*/ 3 w 665"/>
                  <a:gd name="T9" fmla="*/ 9 h 924"/>
                  <a:gd name="T10" fmla="*/ 3 w 665"/>
                  <a:gd name="T11" fmla="*/ 9 h 924"/>
                  <a:gd name="T12" fmla="*/ 6 w 665"/>
                  <a:gd name="T13" fmla="*/ 7 h 924"/>
                  <a:gd name="T14" fmla="*/ 6 w 665"/>
                  <a:gd name="T15" fmla="*/ 2 h 924"/>
                  <a:gd name="T16" fmla="*/ 0 60000 65536"/>
                  <a:gd name="T17" fmla="*/ 0 60000 65536"/>
                  <a:gd name="T18" fmla="*/ 0 60000 65536"/>
                  <a:gd name="T19" fmla="*/ 0 60000 65536"/>
                  <a:gd name="T20" fmla="*/ 0 60000 65536"/>
                  <a:gd name="T21" fmla="*/ 0 60000 65536"/>
                  <a:gd name="T22" fmla="*/ 0 60000 65536"/>
                  <a:gd name="T23" fmla="*/ 0 60000 65536"/>
                  <a:gd name="T24" fmla="*/ 0 w 665"/>
                  <a:gd name="T25" fmla="*/ 0 h 924"/>
                  <a:gd name="T26" fmla="*/ 665 w 665"/>
                  <a:gd name="T27" fmla="*/ 924 h 9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5" h="924">
                    <a:moveTo>
                      <a:pt x="665" y="137"/>
                    </a:moveTo>
                    <a:lnTo>
                      <a:pt x="409" y="0"/>
                    </a:lnTo>
                    <a:lnTo>
                      <a:pt x="0" y="223"/>
                    </a:lnTo>
                    <a:lnTo>
                      <a:pt x="0" y="796"/>
                    </a:lnTo>
                    <a:cubicBezTo>
                      <a:pt x="66" y="864"/>
                      <a:pt x="155" y="910"/>
                      <a:pt x="253" y="924"/>
                    </a:cubicBezTo>
                    <a:lnTo>
                      <a:pt x="665" y="701"/>
                    </a:lnTo>
                    <a:lnTo>
                      <a:pt x="665" y="137"/>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307" name="Picture 19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22" y="2682"/>
                <a:ext cx="5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08" name="Picture 19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22" y="2682"/>
                <a:ext cx="5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09" name="Freeform 196"/>
              <p:cNvSpPr>
                <a:spLocks/>
              </p:cNvSpPr>
              <p:nvPr/>
            </p:nvSpPr>
            <p:spPr bwMode="auto">
              <a:xfrm>
                <a:off x="1838" y="2698"/>
                <a:ext cx="23" cy="29"/>
              </a:xfrm>
              <a:custGeom>
                <a:avLst/>
                <a:gdLst>
                  <a:gd name="T0" fmla="*/ 21 w 23"/>
                  <a:gd name="T1" fmla="*/ 11 h 29"/>
                  <a:gd name="T2" fmla="*/ 7 w 23"/>
                  <a:gd name="T3" fmla="*/ 2 h 29"/>
                  <a:gd name="T4" fmla="*/ 2 w 23"/>
                  <a:gd name="T5" fmla="*/ 18 h 29"/>
                  <a:gd name="T6" fmla="*/ 16 w 23"/>
                  <a:gd name="T7" fmla="*/ 27 h 29"/>
                  <a:gd name="T8" fmla="*/ 21 w 23"/>
                  <a:gd name="T9" fmla="*/ 11 h 29"/>
                  <a:gd name="T10" fmla="*/ 0 60000 65536"/>
                  <a:gd name="T11" fmla="*/ 0 60000 65536"/>
                  <a:gd name="T12" fmla="*/ 0 60000 65536"/>
                  <a:gd name="T13" fmla="*/ 0 60000 65536"/>
                  <a:gd name="T14" fmla="*/ 0 60000 65536"/>
                  <a:gd name="T15" fmla="*/ 0 w 23"/>
                  <a:gd name="T16" fmla="*/ 0 h 29"/>
                  <a:gd name="T17" fmla="*/ 23 w 23"/>
                  <a:gd name="T18" fmla="*/ 29 h 29"/>
                </a:gdLst>
                <a:ahLst/>
                <a:cxnLst>
                  <a:cxn ang="T10">
                    <a:pos x="T0" y="T1"/>
                  </a:cxn>
                  <a:cxn ang="T11">
                    <a:pos x="T2" y="T3"/>
                  </a:cxn>
                  <a:cxn ang="T12">
                    <a:pos x="T4" y="T5"/>
                  </a:cxn>
                  <a:cxn ang="T13">
                    <a:pos x="T6" y="T7"/>
                  </a:cxn>
                  <a:cxn ang="T14">
                    <a:pos x="T8" y="T9"/>
                  </a:cxn>
                </a:cxnLst>
                <a:rect l="T15" t="T16" r="T17" b="T18"/>
                <a:pathLst>
                  <a:path w="23" h="29">
                    <a:moveTo>
                      <a:pt x="21" y="11"/>
                    </a:moveTo>
                    <a:cubicBezTo>
                      <a:pt x="18" y="4"/>
                      <a:pt x="12" y="0"/>
                      <a:pt x="7" y="2"/>
                    </a:cubicBezTo>
                    <a:cubicBezTo>
                      <a:pt x="2" y="4"/>
                      <a:pt x="0" y="11"/>
                      <a:pt x="2" y="18"/>
                    </a:cubicBezTo>
                    <a:cubicBezTo>
                      <a:pt x="5" y="25"/>
                      <a:pt x="11" y="29"/>
                      <a:pt x="16" y="27"/>
                    </a:cubicBezTo>
                    <a:cubicBezTo>
                      <a:pt x="21" y="26"/>
                      <a:pt x="23" y="18"/>
                      <a:pt x="21" y="11"/>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10" name="Freeform 197"/>
              <p:cNvSpPr>
                <a:spLocks noEditPoints="1"/>
              </p:cNvSpPr>
              <p:nvPr/>
            </p:nvSpPr>
            <p:spPr bwMode="auto">
              <a:xfrm>
                <a:off x="1811" y="2760"/>
                <a:ext cx="88" cy="80"/>
              </a:xfrm>
              <a:custGeom>
                <a:avLst/>
                <a:gdLst>
                  <a:gd name="T0" fmla="*/ 0 w 171"/>
                  <a:gd name="T1" fmla="*/ 0 h 156"/>
                  <a:gd name="T2" fmla="*/ 2 w 171"/>
                  <a:gd name="T3" fmla="*/ 1 h 156"/>
                  <a:gd name="T4" fmla="*/ 0 w 171"/>
                  <a:gd name="T5" fmla="*/ 1 h 156"/>
                  <a:gd name="T6" fmla="*/ 2 w 171"/>
                  <a:gd name="T7" fmla="*/ 1 h 156"/>
                  <a:gd name="T8" fmla="*/ 0 w 171"/>
                  <a:gd name="T9" fmla="*/ 1 h 156"/>
                  <a:gd name="T10" fmla="*/ 2 w 171"/>
                  <a:gd name="T11" fmla="*/ 2 h 156"/>
                  <a:gd name="T12" fmla="*/ 0 60000 65536"/>
                  <a:gd name="T13" fmla="*/ 0 60000 65536"/>
                  <a:gd name="T14" fmla="*/ 0 60000 65536"/>
                  <a:gd name="T15" fmla="*/ 0 60000 65536"/>
                  <a:gd name="T16" fmla="*/ 0 60000 65536"/>
                  <a:gd name="T17" fmla="*/ 0 60000 65536"/>
                  <a:gd name="T18" fmla="*/ 0 w 171"/>
                  <a:gd name="T19" fmla="*/ 0 h 156"/>
                  <a:gd name="T20" fmla="*/ 171 w 171"/>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71" h="156">
                    <a:moveTo>
                      <a:pt x="0" y="0"/>
                    </a:moveTo>
                    <a:cubicBezTo>
                      <a:pt x="51" y="41"/>
                      <a:pt x="109" y="71"/>
                      <a:pt x="171" y="87"/>
                    </a:cubicBezTo>
                    <a:moveTo>
                      <a:pt x="0" y="34"/>
                    </a:moveTo>
                    <a:cubicBezTo>
                      <a:pt x="51" y="76"/>
                      <a:pt x="109" y="106"/>
                      <a:pt x="171" y="122"/>
                    </a:cubicBezTo>
                    <a:moveTo>
                      <a:pt x="0" y="68"/>
                    </a:moveTo>
                    <a:cubicBezTo>
                      <a:pt x="51" y="110"/>
                      <a:pt x="109" y="140"/>
                      <a:pt x="171" y="156"/>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11" name="Freeform 198"/>
              <p:cNvSpPr>
                <a:spLocks/>
              </p:cNvSpPr>
              <p:nvPr/>
            </p:nvSpPr>
            <p:spPr bwMode="auto">
              <a:xfrm>
                <a:off x="1807" y="2576"/>
                <a:ext cx="96" cy="53"/>
              </a:xfrm>
              <a:custGeom>
                <a:avLst/>
                <a:gdLst>
                  <a:gd name="T0" fmla="*/ 1 w 185"/>
                  <a:gd name="T1" fmla="*/ 1 h 103"/>
                  <a:gd name="T2" fmla="*/ 2 w 185"/>
                  <a:gd name="T3" fmla="*/ 1 h 103"/>
                  <a:gd name="T4" fmla="*/ 2 w 185"/>
                  <a:gd name="T5" fmla="*/ 1 h 103"/>
                  <a:gd name="T6" fmla="*/ 2 w 185"/>
                  <a:gd name="T7" fmla="*/ 1 h 103"/>
                  <a:gd name="T8" fmla="*/ 1 w 185"/>
                  <a:gd name="T9" fmla="*/ 1 h 103"/>
                  <a:gd name="T10" fmla="*/ 1 w 185"/>
                  <a:gd name="T11" fmla="*/ 1 h 103"/>
                  <a:gd name="T12" fmla="*/ 0 w 185"/>
                  <a:gd name="T13" fmla="*/ 1 h 103"/>
                  <a:gd name="T14" fmla="*/ 1 w 185"/>
                  <a:gd name="T15" fmla="*/ 1 h 103"/>
                  <a:gd name="T16" fmla="*/ 0 60000 65536"/>
                  <a:gd name="T17" fmla="*/ 0 60000 65536"/>
                  <a:gd name="T18" fmla="*/ 0 60000 65536"/>
                  <a:gd name="T19" fmla="*/ 0 60000 65536"/>
                  <a:gd name="T20" fmla="*/ 0 60000 65536"/>
                  <a:gd name="T21" fmla="*/ 0 60000 65536"/>
                  <a:gd name="T22" fmla="*/ 0 60000 65536"/>
                  <a:gd name="T23" fmla="*/ 0 60000 65536"/>
                  <a:gd name="T24" fmla="*/ 0 w 185"/>
                  <a:gd name="T25" fmla="*/ 0 h 103"/>
                  <a:gd name="T26" fmla="*/ 185 w 185"/>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 h="103">
                    <a:moveTo>
                      <a:pt x="6" y="15"/>
                    </a:moveTo>
                    <a:cubicBezTo>
                      <a:pt x="55" y="56"/>
                      <a:pt x="114" y="86"/>
                      <a:pt x="177" y="103"/>
                    </a:cubicBezTo>
                    <a:cubicBezTo>
                      <a:pt x="182" y="102"/>
                      <a:pt x="185" y="97"/>
                      <a:pt x="183" y="93"/>
                    </a:cubicBezTo>
                    <a:cubicBezTo>
                      <a:pt x="183" y="90"/>
                      <a:pt x="180" y="87"/>
                      <a:pt x="177" y="87"/>
                    </a:cubicBezTo>
                    <a:cubicBezTo>
                      <a:pt x="115" y="71"/>
                      <a:pt x="58" y="42"/>
                      <a:pt x="10" y="2"/>
                    </a:cubicBezTo>
                    <a:cubicBezTo>
                      <a:pt x="7" y="0"/>
                      <a:pt x="4" y="0"/>
                      <a:pt x="2" y="2"/>
                    </a:cubicBezTo>
                    <a:cubicBezTo>
                      <a:pt x="1" y="3"/>
                      <a:pt x="0" y="5"/>
                      <a:pt x="0" y="6"/>
                    </a:cubicBezTo>
                    <a:cubicBezTo>
                      <a:pt x="1" y="10"/>
                      <a:pt x="3" y="13"/>
                      <a:pt x="6" y="15"/>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7312" name="Freeform 199"/>
              <p:cNvSpPr>
                <a:spLocks/>
              </p:cNvSpPr>
              <p:nvPr/>
            </p:nvSpPr>
            <p:spPr bwMode="auto">
              <a:xfrm>
                <a:off x="1807" y="2576"/>
                <a:ext cx="96" cy="53"/>
              </a:xfrm>
              <a:custGeom>
                <a:avLst/>
                <a:gdLst>
                  <a:gd name="T0" fmla="*/ 3 w 96"/>
                  <a:gd name="T1" fmla="*/ 8 h 53"/>
                  <a:gd name="T2" fmla="*/ 92 w 96"/>
                  <a:gd name="T3" fmla="*/ 53 h 53"/>
                  <a:gd name="T4" fmla="*/ 95 w 96"/>
                  <a:gd name="T5" fmla="*/ 48 h 53"/>
                  <a:gd name="T6" fmla="*/ 92 w 96"/>
                  <a:gd name="T7" fmla="*/ 45 h 53"/>
                  <a:gd name="T8" fmla="*/ 5 w 96"/>
                  <a:gd name="T9" fmla="*/ 1 h 53"/>
                  <a:gd name="T10" fmla="*/ 1 w 96"/>
                  <a:gd name="T11" fmla="*/ 1 h 53"/>
                  <a:gd name="T12" fmla="*/ 0 w 96"/>
                  <a:gd name="T13" fmla="*/ 3 h 53"/>
                  <a:gd name="T14" fmla="*/ 3 w 96"/>
                  <a:gd name="T15" fmla="*/ 8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3" y="8"/>
                    </a:moveTo>
                    <a:cubicBezTo>
                      <a:pt x="29" y="29"/>
                      <a:pt x="59" y="44"/>
                      <a:pt x="92" y="53"/>
                    </a:cubicBezTo>
                    <a:cubicBezTo>
                      <a:pt x="94" y="53"/>
                      <a:pt x="96" y="50"/>
                      <a:pt x="95" y="48"/>
                    </a:cubicBezTo>
                    <a:cubicBezTo>
                      <a:pt x="95" y="46"/>
                      <a:pt x="93" y="45"/>
                      <a:pt x="92" y="45"/>
                    </a:cubicBezTo>
                    <a:cubicBezTo>
                      <a:pt x="60" y="37"/>
                      <a:pt x="30" y="22"/>
                      <a:pt x="5" y="1"/>
                    </a:cubicBezTo>
                    <a:cubicBezTo>
                      <a:pt x="4" y="0"/>
                      <a:pt x="2" y="0"/>
                      <a:pt x="1" y="1"/>
                    </a:cubicBezTo>
                    <a:cubicBezTo>
                      <a:pt x="1" y="2"/>
                      <a:pt x="0" y="3"/>
                      <a:pt x="0" y="3"/>
                    </a:cubicBezTo>
                    <a:cubicBezTo>
                      <a:pt x="1" y="5"/>
                      <a:pt x="2" y="7"/>
                      <a:pt x="3" y="8"/>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313" name="Picture 20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822"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14" name="Picture 20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22"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15" name="Freeform 202"/>
              <p:cNvSpPr>
                <a:spLocks/>
              </p:cNvSpPr>
              <p:nvPr/>
            </p:nvSpPr>
            <p:spPr bwMode="auto">
              <a:xfrm>
                <a:off x="1833" y="2598"/>
                <a:ext cx="29" cy="21"/>
              </a:xfrm>
              <a:custGeom>
                <a:avLst/>
                <a:gdLst>
                  <a:gd name="T0" fmla="*/ 29 w 29"/>
                  <a:gd name="T1" fmla="*/ 20 h 21"/>
                  <a:gd name="T2" fmla="*/ 3 w 29"/>
                  <a:gd name="T3" fmla="*/ 7 h 21"/>
                  <a:gd name="T4" fmla="*/ 19 w 29"/>
                  <a:gd name="T5" fmla="*/ 20 h 21"/>
                  <a:gd name="T6" fmla="*/ 29 w 29"/>
                  <a:gd name="T7" fmla="*/ 20 h 21"/>
                  <a:gd name="T8" fmla="*/ 0 60000 65536"/>
                  <a:gd name="T9" fmla="*/ 0 60000 65536"/>
                  <a:gd name="T10" fmla="*/ 0 60000 65536"/>
                  <a:gd name="T11" fmla="*/ 0 60000 65536"/>
                  <a:gd name="T12" fmla="*/ 0 w 29"/>
                  <a:gd name="T13" fmla="*/ 0 h 21"/>
                  <a:gd name="T14" fmla="*/ 29 w 29"/>
                  <a:gd name="T15" fmla="*/ 21 h 21"/>
                </a:gdLst>
                <a:ahLst/>
                <a:cxnLst>
                  <a:cxn ang="T8">
                    <a:pos x="T0" y="T1"/>
                  </a:cxn>
                  <a:cxn ang="T9">
                    <a:pos x="T2" y="T3"/>
                  </a:cxn>
                  <a:cxn ang="T10">
                    <a:pos x="T4" y="T5"/>
                  </a:cxn>
                  <a:cxn ang="T11">
                    <a:pos x="T6" y="T7"/>
                  </a:cxn>
                </a:cxnLst>
                <a:rect l="T12" t="T13" r="T14" b="T15"/>
                <a:pathLst>
                  <a:path w="29" h="21">
                    <a:moveTo>
                      <a:pt x="29" y="20"/>
                    </a:moveTo>
                    <a:cubicBezTo>
                      <a:pt x="24" y="5"/>
                      <a:pt x="12" y="0"/>
                      <a:pt x="3" y="7"/>
                    </a:cubicBezTo>
                    <a:cubicBezTo>
                      <a:pt x="0" y="13"/>
                      <a:pt x="7" y="19"/>
                      <a:pt x="19" y="20"/>
                    </a:cubicBezTo>
                    <a:cubicBezTo>
                      <a:pt x="22" y="21"/>
                      <a:pt x="26" y="21"/>
                      <a:pt x="29" y="20"/>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316" name="Picture 20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97" y="2600"/>
                <a:ext cx="1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17" name="Picture 20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97" y="2600"/>
                <a:ext cx="10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18" name="Freeform 205"/>
              <p:cNvSpPr>
                <a:spLocks/>
              </p:cNvSpPr>
              <p:nvPr/>
            </p:nvSpPr>
            <p:spPr bwMode="auto">
              <a:xfrm>
                <a:off x="1811" y="2613"/>
                <a:ext cx="88" cy="50"/>
              </a:xfrm>
              <a:custGeom>
                <a:avLst/>
                <a:gdLst>
                  <a:gd name="T0" fmla="*/ 0 w 171"/>
                  <a:gd name="T1" fmla="*/ 1 h 98"/>
                  <a:gd name="T2" fmla="*/ 2 w 171"/>
                  <a:gd name="T3" fmla="*/ 1 h 98"/>
                  <a:gd name="T4" fmla="*/ 2 w 171"/>
                  <a:gd name="T5" fmla="*/ 1 h 98"/>
                  <a:gd name="T6" fmla="*/ 0 w 171"/>
                  <a:gd name="T7" fmla="*/ 0 h 98"/>
                  <a:gd name="T8" fmla="*/ 0 w 171"/>
                  <a:gd name="T9" fmla="*/ 0 h 98"/>
                  <a:gd name="T10" fmla="*/ 0 w 171"/>
                  <a:gd name="T11" fmla="*/ 1 h 98"/>
                  <a:gd name="T12" fmla="*/ 0 60000 65536"/>
                  <a:gd name="T13" fmla="*/ 0 60000 65536"/>
                  <a:gd name="T14" fmla="*/ 0 60000 65536"/>
                  <a:gd name="T15" fmla="*/ 0 60000 65536"/>
                  <a:gd name="T16" fmla="*/ 0 60000 65536"/>
                  <a:gd name="T17" fmla="*/ 0 60000 65536"/>
                  <a:gd name="T18" fmla="*/ 0 w 171"/>
                  <a:gd name="T19" fmla="*/ 0 h 98"/>
                  <a:gd name="T20" fmla="*/ 171 w 171"/>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71" h="98">
                    <a:moveTo>
                      <a:pt x="0" y="11"/>
                    </a:moveTo>
                    <a:cubicBezTo>
                      <a:pt x="49" y="52"/>
                      <a:pt x="107" y="82"/>
                      <a:pt x="171" y="98"/>
                    </a:cubicBezTo>
                    <a:lnTo>
                      <a:pt x="171" y="87"/>
                    </a:lnTo>
                    <a:cubicBezTo>
                      <a:pt x="108" y="70"/>
                      <a:pt x="50" y="40"/>
                      <a:pt x="0" y="0"/>
                    </a:cubicBezTo>
                    <a:lnTo>
                      <a:pt x="0" y="11"/>
                    </a:lnTo>
                    <a:close/>
                  </a:path>
                </a:pathLst>
              </a:custGeom>
              <a:solidFill>
                <a:srgbClr val="000000"/>
              </a:solidFill>
              <a:ln w="0">
                <a:solidFill>
                  <a:srgbClr val="000000"/>
                </a:solidFill>
                <a:prstDash val="solid"/>
                <a:round/>
                <a:headEnd/>
                <a:tailEnd/>
              </a:ln>
            </p:spPr>
            <p:txBody>
              <a:bodyPr/>
              <a:lstStyle/>
              <a:p>
                <a:endParaRPr lang="zh-CN" altLang="en-US"/>
              </a:p>
            </p:txBody>
          </p:sp>
        </p:grpSp>
        <p:grpSp>
          <p:nvGrpSpPr>
            <p:cNvPr id="26630" name="Group 407"/>
            <p:cNvGrpSpPr>
              <a:grpSpLocks/>
            </p:cNvGrpSpPr>
            <p:nvPr/>
          </p:nvGrpSpPr>
          <p:grpSpPr bwMode="auto">
            <a:xfrm>
              <a:off x="765" y="919"/>
              <a:ext cx="2035" cy="2860"/>
              <a:chOff x="765" y="919"/>
              <a:chExt cx="2035" cy="2860"/>
            </a:xfrm>
          </p:grpSpPr>
          <p:sp>
            <p:nvSpPr>
              <p:cNvPr id="26919" name="Freeform 207"/>
              <p:cNvSpPr>
                <a:spLocks/>
              </p:cNvSpPr>
              <p:nvPr/>
            </p:nvSpPr>
            <p:spPr bwMode="auto">
              <a:xfrm>
                <a:off x="1811" y="2607"/>
                <a:ext cx="88" cy="69"/>
              </a:xfrm>
              <a:custGeom>
                <a:avLst/>
                <a:gdLst>
                  <a:gd name="T0" fmla="*/ 0 w 171"/>
                  <a:gd name="T1" fmla="*/ 0 h 132"/>
                  <a:gd name="T2" fmla="*/ 0 w 171"/>
                  <a:gd name="T3" fmla="*/ 1 h 132"/>
                  <a:gd name="T4" fmla="*/ 2 w 171"/>
                  <a:gd name="T5" fmla="*/ 2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0" y="0"/>
                    </a:moveTo>
                    <a:lnTo>
                      <a:pt x="0" y="45"/>
                    </a:lnTo>
                    <a:cubicBezTo>
                      <a:pt x="50" y="85"/>
                      <a:pt x="108" y="115"/>
                      <a:pt x="171" y="132"/>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20" name="Freeform 208"/>
              <p:cNvSpPr>
                <a:spLocks/>
              </p:cNvSpPr>
              <p:nvPr/>
            </p:nvSpPr>
            <p:spPr bwMode="auto">
              <a:xfrm>
                <a:off x="1811" y="2608"/>
                <a:ext cx="88" cy="69"/>
              </a:xfrm>
              <a:custGeom>
                <a:avLst/>
                <a:gdLst>
                  <a:gd name="T0" fmla="*/ 2 w 171"/>
                  <a:gd name="T1" fmla="*/ 2 h 132"/>
                  <a:gd name="T2" fmla="*/ 2 w 171"/>
                  <a:gd name="T3" fmla="*/ 1 h 132"/>
                  <a:gd name="T4" fmla="*/ 0 w 171"/>
                  <a:gd name="T5" fmla="*/ 0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171" y="132"/>
                    </a:moveTo>
                    <a:lnTo>
                      <a:pt x="171" y="87"/>
                    </a:lnTo>
                    <a:cubicBezTo>
                      <a:pt x="108" y="69"/>
                      <a:pt x="50" y="39"/>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21" name="Freeform 209"/>
              <p:cNvSpPr>
                <a:spLocks/>
              </p:cNvSpPr>
              <p:nvPr/>
            </p:nvSpPr>
            <p:spPr bwMode="auto">
              <a:xfrm>
                <a:off x="2021" y="2825"/>
                <a:ext cx="91" cy="65"/>
              </a:xfrm>
              <a:custGeom>
                <a:avLst/>
                <a:gdLst>
                  <a:gd name="T0" fmla="*/ 0 w 176"/>
                  <a:gd name="T1" fmla="*/ 1 h 125"/>
                  <a:gd name="T2" fmla="*/ 2 w 176"/>
                  <a:gd name="T3" fmla="*/ 1 h 125"/>
                  <a:gd name="T4" fmla="*/ 2 w 176"/>
                  <a:gd name="T5" fmla="*/ 1 h 125"/>
                  <a:gd name="T6" fmla="*/ 2 w 176"/>
                  <a:gd name="T7" fmla="*/ 1 h 125"/>
                  <a:gd name="T8" fmla="*/ 2 w 176"/>
                  <a:gd name="T9" fmla="*/ 0 h 125"/>
                  <a:gd name="T10" fmla="*/ 2 w 176"/>
                  <a:gd name="T11" fmla="*/ 0 h 125"/>
                  <a:gd name="T12" fmla="*/ 0 w 176"/>
                  <a:gd name="T13" fmla="*/ 1 h 125"/>
                  <a:gd name="T14" fmla="*/ 0 60000 65536"/>
                  <a:gd name="T15" fmla="*/ 0 60000 65536"/>
                  <a:gd name="T16" fmla="*/ 0 60000 65536"/>
                  <a:gd name="T17" fmla="*/ 0 60000 65536"/>
                  <a:gd name="T18" fmla="*/ 0 60000 65536"/>
                  <a:gd name="T19" fmla="*/ 0 60000 65536"/>
                  <a:gd name="T20" fmla="*/ 0 60000 65536"/>
                  <a:gd name="T21" fmla="*/ 0 w 176"/>
                  <a:gd name="T22" fmla="*/ 0 h 125"/>
                  <a:gd name="T23" fmla="*/ 176 w 176"/>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6" h="125">
                    <a:moveTo>
                      <a:pt x="0" y="104"/>
                    </a:moveTo>
                    <a:cubicBezTo>
                      <a:pt x="38" y="122"/>
                      <a:pt x="83" y="125"/>
                      <a:pt x="122" y="110"/>
                    </a:cubicBezTo>
                    <a:cubicBezTo>
                      <a:pt x="146" y="100"/>
                      <a:pt x="164" y="81"/>
                      <a:pt x="171" y="58"/>
                    </a:cubicBezTo>
                    <a:cubicBezTo>
                      <a:pt x="176" y="31"/>
                      <a:pt x="157" y="5"/>
                      <a:pt x="128" y="1"/>
                    </a:cubicBezTo>
                    <a:cubicBezTo>
                      <a:pt x="125" y="0"/>
                      <a:pt x="121" y="0"/>
                      <a:pt x="118" y="0"/>
                    </a:cubicBezTo>
                    <a:lnTo>
                      <a:pt x="0" y="104"/>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922" name="Rectangle 210"/>
              <p:cNvSpPr>
                <a:spLocks noChangeArrowheads="1"/>
              </p:cNvSpPr>
              <p:nvPr/>
            </p:nvSpPr>
            <p:spPr bwMode="auto">
              <a:xfrm>
                <a:off x="1954" y="2707"/>
                <a:ext cx="140" cy="8"/>
              </a:xfrm>
              <a:prstGeom prst="rect">
                <a:avLst/>
              </a:prstGeom>
              <a:solidFill>
                <a:srgbClr val="F3F7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3" name="Rectangle 211"/>
              <p:cNvSpPr>
                <a:spLocks noChangeArrowheads="1"/>
              </p:cNvSpPr>
              <p:nvPr/>
            </p:nvSpPr>
            <p:spPr bwMode="auto">
              <a:xfrm>
                <a:off x="1954" y="2715"/>
                <a:ext cx="140" cy="9"/>
              </a:xfrm>
              <a:prstGeom prst="rect">
                <a:avLst/>
              </a:prstGeom>
              <a:solidFill>
                <a:srgbClr val="5693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4" name="Rectangle 212"/>
              <p:cNvSpPr>
                <a:spLocks noChangeArrowheads="1"/>
              </p:cNvSpPr>
              <p:nvPr/>
            </p:nvSpPr>
            <p:spPr bwMode="auto">
              <a:xfrm>
                <a:off x="1954" y="2724"/>
                <a:ext cx="140" cy="8"/>
              </a:xfrm>
              <a:prstGeom prst="rect">
                <a:avLst/>
              </a:prstGeom>
              <a:solidFill>
                <a:srgbClr val="6BA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5" name="Rectangle 213"/>
              <p:cNvSpPr>
                <a:spLocks noChangeArrowheads="1"/>
              </p:cNvSpPr>
              <p:nvPr/>
            </p:nvSpPr>
            <p:spPr bwMode="auto">
              <a:xfrm>
                <a:off x="1954" y="2732"/>
                <a:ext cx="140" cy="8"/>
              </a:xfrm>
              <a:prstGeom prst="rect">
                <a:avLst/>
              </a:prstGeom>
              <a:solidFill>
                <a:srgbClr val="80AE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6" name="Rectangle 214"/>
              <p:cNvSpPr>
                <a:spLocks noChangeArrowheads="1"/>
              </p:cNvSpPr>
              <p:nvPr/>
            </p:nvSpPr>
            <p:spPr bwMode="auto">
              <a:xfrm>
                <a:off x="1954" y="2740"/>
                <a:ext cx="140" cy="8"/>
              </a:xfrm>
              <a:prstGeom prst="rect">
                <a:avLst/>
              </a:prstGeom>
              <a:solidFill>
                <a:srgbClr val="94B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7" name="Rectangle 215"/>
              <p:cNvSpPr>
                <a:spLocks noChangeArrowheads="1"/>
              </p:cNvSpPr>
              <p:nvPr/>
            </p:nvSpPr>
            <p:spPr bwMode="auto">
              <a:xfrm>
                <a:off x="1954" y="2748"/>
                <a:ext cx="140" cy="9"/>
              </a:xfrm>
              <a:prstGeom prst="rect">
                <a:avLst/>
              </a:prstGeom>
              <a:solidFill>
                <a:srgbClr val="AAC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8" name="Rectangle 216"/>
              <p:cNvSpPr>
                <a:spLocks noChangeArrowheads="1"/>
              </p:cNvSpPr>
              <p:nvPr/>
            </p:nvSpPr>
            <p:spPr bwMode="auto">
              <a:xfrm>
                <a:off x="1954" y="2757"/>
                <a:ext cx="140" cy="8"/>
              </a:xfrm>
              <a:prstGeom prst="rect">
                <a:avLst/>
              </a:prstGeom>
              <a:solidFill>
                <a:srgbClr val="BFD6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29" name="Rectangle 217"/>
              <p:cNvSpPr>
                <a:spLocks noChangeArrowheads="1"/>
              </p:cNvSpPr>
              <p:nvPr/>
            </p:nvSpPr>
            <p:spPr bwMode="auto">
              <a:xfrm>
                <a:off x="1954" y="2765"/>
                <a:ext cx="140" cy="8"/>
              </a:xfrm>
              <a:prstGeom prst="rect">
                <a:avLst/>
              </a:prstGeom>
              <a:solidFill>
                <a:srgbClr val="D3E3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0" name="Rectangle 218"/>
              <p:cNvSpPr>
                <a:spLocks noChangeArrowheads="1"/>
              </p:cNvSpPr>
              <p:nvPr/>
            </p:nvSpPr>
            <p:spPr bwMode="auto">
              <a:xfrm>
                <a:off x="1954" y="2773"/>
                <a:ext cx="140" cy="8"/>
              </a:xfrm>
              <a:prstGeom prst="rect">
                <a:avLst/>
              </a:prstGeom>
              <a:solidFill>
                <a:srgbClr val="E8F0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1" name="Oval 219"/>
              <p:cNvSpPr>
                <a:spLocks noChangeArrowheads="1"/>
              </p:cNvSpPr>
              <p:nvPr/>
            </p:nvSpPr>
            <p:spPr bwMode="auto">
              <a:xfrm>
                <a:off x="1965" y="2721"/>
                <a:ext cx="117" cy="53"/>
              </a:xfrm>
              <a:prstGeom prst="ellipse">
                <a:avLst/>
              </a:prstGeom>
              <a:noFill/>
              <a:ln w="12700" cap="rnd">
                <a:solidFill>
                  <a:srgbClr val="4E8EC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2" name="Rectangle 220"/>
              <p:cNvSpPr>
                <a:spLocks noChangeArrowheads="1"/>
              </p:cNvSpPr>
              <p:nvPr/>
            </p:nvSpPr>
            <p:spPr bwMode="auto">
              <a:xfrm>
                <a:off x="1954" y="2732"/>
                <a:ext cx="8" cy="149"/>
              </a:xfrm>
              <a:prstGeom prst="rect">
                <a:avLst/>
              </a:prstGeom>
              <a:solidFill>
                <a:srgbClr val="5492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3" name="Rectangle 221"/>
              <p:cNvSpPr>
                <a:spLocks noChangeArrowheads="1"/>
              </p:cNvSpPr>
              <p:nvPr/>
            </p:nvSpPr>
            <p:spPr bwMode="auto">
              <a:xfrm>
                <a:off x="1962" y="2732"/>
                <a:ext cx="8" cy="149"/>
              </a:xfrm>
              <a:prstGeom prst="rect">
                <a:avLst/>
              </a:prstGeom>
              <a:solidFill>
                <a:srgbClr val="5D9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4" name="Rectangle 222"/>
              <p:cNvSpPr>
                <a:spLocks noChangeArrowheads="1"/>
              </p:cNvSpPr>
              <p:nvPr/>
            </p:nvSpPr>
            <p:spPr bwMode="auto">
              <a:xfrm>
                <a:off x="1970" y="2732"/>
                <a:ext cx="9" cy="149"/>
              </a:xfrm>
              <a:prstGeom prst="rect">
                <a:avLst/>
              </a:prstGeom>
              <a:solidFill>
                <a:srgbClr val="73A6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5" name="Rectangle 223"/>
              <p:cNvSpPr>
                <a:spLocks noChangeArrowheads="1"/>
              </p:cNvSpPr>
              <p:nvPr/>
            </p:nvSpPr>
            <p:spPr bwMode="auto">
              <a:xfrm>
                <a:off x="1979" y="2732"/>
                <a:ext cx="8" cy="149"/>
              </a:xfrm>
              <a:prstGeom prst="rect">
                <a:avLst/>
              </a:prstGeom>
              <a:solidFill>
                <a:srgbClr val="89B3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6" name="Rectangle 224"/>
              <p:cNvSpPr>
                <a:spLocks noChangeArrowheads="1"/>
              </p:cNvSpPr>
              <p:nvPr/>
            </p:nvSpPr>
            <p:spPr bwMode="auto">
              <a:xfrm>
                <a:off x="1987" y="2732"/>
                <a:ext cx="8" cy="149"/>
              </a:xfrm>
              <a:prstGeom prst="rect">
                <a:avLst/>
              </a:prstGeom>
              <a:solidFill>
                <a:srgbClr val="9FC2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7" name="Rectangle 225"/>
              <p:cNvSpPr>
                <a:spLocks noChangeArrowheads="1"/>
              </p:cNvSpPr>
              <p:nvPr/>
            </p:nvSpPr>
            <p:spPr bwMode="auto">
              <a:xfrm>
                <a:off x="1995" y="2732"/>
                <a:ext cx="8" cy="149"/>
              </a:xfrm>
              <a:prstGeom prst="rect">
                <a:avLst/>
              </a:prstGeom>
              <a:solidFill>
                <a:srgbClr val="B5D0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8" name="Rectangle 226"/>
              <p:cNvSpPr>
                <a:spLocks noChangeArrowheads="1"/>
              </p:cNvSpPr>
              <p:nvPr/>
            </p:nvSpPr>
            <p:spPr bwMode="auto">
              <a:xfrm>
                <a:off x="2003" y="2732"/>
                <a:ext cx="9" cy="149"/>
              </a:xfrm>
              <a:prstGeom prst="rect">
                <a:avLst/>
              </a:prstGeom>
              <a:solidFill>
                <a:srgbClr val="CAD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39" name="Rectangle 227"/>
              <p:cNvSpPr>
                <a:spLocks noChangeArrowheads="1"/>
              </p:cNvSpPr>
              <p:nvPr/>
            </p:nvSpPr>
            <p:spPr bwMode="auto">
              <a:xfrm>
                <a:off x="2012" y="2732"/>
                <a:ext cx="8" cy="149"/>
              </a:xfrm>
              <a:prstGeom prst="rect">
                <a:avLst/>
              </a:prstGeom>
              <a:solidFill>
                <a:srgbClr val="E0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0" name="Rectangle 228"/>
              <p:cNvSpPr>
                <a:spLocks noChangeArrowheads="1"/>
              </p:cNvSpPr>
              <p:nvPr/>
            </p:nvSpPr>
            <p:spPr bwMode="auto">
              <a:xfrm>
                <a:off x="2020" y="2732"/>
                <a:ext cx="8" cy="149"/>
              </a:xfrm>
              <a:prstGeom prst="rect">
                <a:avLst/>
              </a:prstGeom>
              <a:solidFill>
                <a:srgbClr val="F6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1" name="Rectangle 229"/>
              <p:cNvSpPr>
                <a:spLocks noChangeArrowheads="1"/>
              </p:cNvSpPr>
              <p:nvPr/>
            </p:nvSpPr>
            <p:spPr bwMode="auto">
              <a:xfrm>
                <a:off x="2028" y="2732"/>
                <a:ext cx="8" cy="149"/>
              </a:xfrm>
              <a:prstGeom prst="rect">
                <a:avLst/>
              </a:prstGeom>
              <a:solidFill>
                <a:srgbClr val="F3F7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2" name="Rectangle 230"/>
              <p:cNvSpPr>
                <a:spLocks noChangeArrowheads="1"/>
              </p:cNvSpPr>
              <p:nvPr/>
            </p:nvSpPr>
            <p:spPr bwMode="auto">
              <a:xfrm>
                <a:off x="2036" y="2732"/>
                <a:ext cx="9" cy="149"/>
              </a:xfrm>
              <a:prstGeom prst="rect">
                <a:avLst/>
              </a:prstGeom>
              <a:solidFill>
                <a:srgbClr val="DDE9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3" name="Rectangle 231"/>
              <p:cNvSpPr>
                <a:spLocks noChangeArrowheads="1"/>
              </p:cNvSpPr>
              <p:nvPr/>
            </p:nvSpPr>
            <p:spPr bwMode="auto">
              <a:xfrm>
                <a:off x="2045" y="2732"/>
                <a:ext cx="8" cy="149"/>
              </a:xfrm>
              <a:prstGeom prst="rect">
                <a:avLst/>
              </a:prstGeom>
              <a:solidFill>
                <a:srgbClr val="C7D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4" name="Rectangle 232"/>
              <p:cNvSpPr>
                <a:spLocks noChangeArrowheads="1"/>
              </p:cNvSpPr>
              <p:nvPr/>
            </p:nvSpPr>
            <p:spPr bwMode="auto">
              <a:xfrm>
                <a:off x="2053" y="2732"/>
                <a:ext cx="8" cy="149"/>
              </a:xfrm>
              <a:prstGeom prst="rect">
                <a:avLst/>
              </a:prstGeom>
              <a:solidFill>
                <a:srgbClr val="B2CE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5" name="Rectangle 233"/>
              <p:cNvSpPr>
                <a:spLocks noChangeArrowheads="1"/>
              </p:cNvSpPr>
              <p:nvPr/>
            </p:nvSpPr>
            <p:spPr bwMode="auto">
              <a:xfrm>
                <a:off x="2061" y="2732"/>
                <a:ext cx="8" cy="149"/>
              </a:xfrm>
              <a:prstGeom prst="rect">
                <a:avLst/>
              </a:prstGeom>
              <a:solidFill>
                <a:srgbClr val="9CC0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6" name="Rectangle 234"/>
              <p:cNvSpPr>
                <a:spLocks noChangeArrowheads="1"/>
              </p:cNvSpPr>
              <p:nvPr/>
            </p:nvSpPr>
            <p:spPr bwMode="auto">
              <a:xfrm>
                <a:off x="2069" y="2732"/>
                <a:ext cx="9" cy="149"/>
              </a:xfrm>
              <a:prstGeom prst="rect">
                <a:avLst/>
              </a:prstGeom>
              <a:solidFill>
                <a:srgbClr val="86B1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7" name="Rectangle 235"/>
              <p:cNvSpPr>
                <a:spLocks noChangeArrowheads="1"/>
              </p:cNvSpPr>
              <p:nvPr/>
            </p:nvSpPr>
            <p:spPr bwMode="auto">
              <a:xfrm>
                <a:off x="2078" y="2732"/>
                <a:ext cx="8" cy="149"/>
              </a:xfrm>
              <a:prstGeom prst="rect">
                <a:avLst/>
              </a:prstGeom>
              <a:solidFill>
                <a:srgbClr val="70A4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8" name="Rectangle 236"/>
              <p:cNvSpPr>
                <a:spLocks noChangeArrowheads="1"/>
              </p:cNvSpPr>
              <p:nvPr/>
            </p:nvSpPr>
            <p:spPr bwMode="auto">
              <a:xfrm>
                <a:off x="2086" y="2732"/>
                <a:ext cx="8" cy="149"/>
              </a:xfrm>
              <a:prstGeom prst="rect">
                <a:avLst/>
              </a:prstGeom>
              <a:solidFill>
                <a:srgbClr val="5A9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49" name="Freeform 237"/>
              <p:cNvSpPr>
                <a:spLocks/>
              </p:cNvSpPr>
              <p:nvPr/>
            </p:nvSpPr>
            <p:spPr bwMode="auto">
              <a:xfrm>
                <a:off x="1965" y="2747"/>
                <a:ext cx="118" cy="132"/>
              </a:xfrm>
              <a:custGeom>
                <a:avLst/>
                <a:gdLst>
                  <a:gd name="T0" fmla="*/ 0 w 229"/>
                  <a:gd name="T1" fmla="*/ 0 h 255"/>
                  <a:gd name="T2" fmla="*/ 0 w 229"/>
                  <a:gd name="T3" fmla="*/ 2 h 255"/>
                  <a:gd name="T4" fmla="*/ 1 w 229"/>
                  <a:gd name="T5" fmla="*/ 3 h 255"/>
                  <a:gd name="T6" fmla="*/ 2 w 229"/>
                  <a:gd name="T7" fmla="*/ 2 h 255"/>
                  <a:gd name="T8" fmla="*/ 2 w 229"/>
                  <a:gd name="T9" fmla="*/ 0 h 255"/>
                  <a:gd name="T10" fmla="*/ 1 w 229"/>
                  <a:gd name="T11" fmla="*/ 1 h 255"/>
                  <a:gd name="T12" fmla="*/ 0 w 229"/>
                  <a:gd name="T13" fmla="*/ 1 h 255"/>
                  <a:gd name="T14" fmla="*/ 0 w 229"/>
                  <a:gd name="T15" fmla="*/ 0 h 25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255"/>
                  <a:gd name="T26" fmla="*/ 229 w 229"/>
                  <a:gd name="T27" fmla="*/ 255 h 2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255">
                    <a:moveTo>
                      <a:pt x="0" y="0"/>
                    </a:moveTo>
                    <a:lnTo>
                      <a:pt x="0" y="204"/>
                    </a:lnTo>
                    <a:cubicBezTo>
                      <a:pt x="2" y="233"/>
                      <a:pt x="55" y="255"/>
                      <a:pt x="118" y="254"/>
                    </a:cubicBezTo>
                    <a:cubicBezTo>
                      <a:pt x="178" y="253"/>
                      <a:pt x="225" y="232"/>
                      <a:pt x="228" y="205"/>
                    </a:cubicBezTo>
                    <a:lnTo>
                      <a:pt x="228" y="0"/>
                    </a:lnTo>
                    <a:cubicBezTo>
                      <a:pt x="229" y="29"/>
                      <a:pt x="178" y="53"/>
                      <a:pt x="115" y="53"/>
                    </a:cubicBezTo>
                    <a:cubicBezTo>
                      <a:pt x="52" y="54"/>
                      <a:pt x="1" y="30"/>
                      <a:pt x="0" y="1"/>
                    </a:cubicBezTo>
                    <a:cubicBezTo>
                      <a:pt x="0" y="1"/>
                      <a:pt x="0" y="1"/>
                      <a:pt x="0" y="0"/>
                    </a:cubicBezTo>
                    <a:close/>
                  </a:path>
                </a:pathLst>
              </a:custGeom>
              <a:noFill/>
              <a:ln w="4763" cap="rnd">
                <a:solidFill>
                  <a:srgbClr val="4E8E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50" name="Freeform 238"/>
              <p:cNvSpPr>
                <a:spLocks/>
              </p:cNvSpPr>
              <p:nvPr/>
            </p:nvSpPr>
            <p:spPr bwMode="auto">
              <a:xfrm>
                <a:off x="1965" y="2720"/>
                <a:ext cx="117" cy="159"/>
              </a:xfrm>
              <a:custGeom>
                <a:avLst/>
                <a:gdLst>
                  <a:gd name="T0" fmla="*/ 3 w 226"/>
                  <a:gd name="T1" fmla="*/ 1 h 308"/>
                  <a:gd name="T2" fmla="*/ 1 w 226"/>
                  <a:gd name="T3" fmla="*/ 0 h 308"/>
                  <a:gd name="T4" fmla="*/ 0 w 226"/>
                  <a:gd name="T5" fmla="*/ 1 h 308"/>
                  <a:gd name="T6" fmla="*/ 0 w 226"/>
                  <a:gd name="T7" fmla="*/ 1 h 308"/>
                  <a:gd name="T8" fmla="*/ 0 w 226"/>
                  <a:gd name="T9" fmla="*/ 1 h 308"/>
                  <a:gd name="T10" fmla="*/ 0 w 226"/>
                  <a:gd name="T11" fmla="*/ 3 h 308"/>
                  <a:gd name="T12" fmla="*/ 2 w 226"/>
                  <a:gd name="T13" fmla="*/ 3 h 308"/>
                  <a:gd name="T14" fmla="*/ 3 w 226"/>
                  <a:gd name="T15" fmla="*/ 3 h 308"/>
                  <a:gd name="T16" fmla="*/ 3 w 226"/>
                  <a:gd name="T17" fmla="*/ 3 h 308"/>
                  <a:gd name="T18" fmla="*/ 3 w 226"/>
                  <a:gd name="T19" fmla="*/ 1 h 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08"/>
                  <a:gd name="T32" fmla="*/ 226 w 226"/>
                  <a:gd name="T33" fmla="*/ 308 h 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08">
                    <a:moveTo>
                      <a:pt x="226" y="53"/>
                    </a:moveTo>
                    <a:cubicBezTo>
                      <a:pt x="226" y="24"/>
                      <a:pt x="175" y="0"/>
                      <a:pt x="113" y="0"/>
                    </a:cubicBezTo>
                    <a:cubicBezTo>
                      <a:pt x="50" y="0"/>
                      <a:pt x="0" y="24"/>
                      <a:pt x="0" y="53"/>
                    </a:cubicBezTo>
                    <a:cubicBezTo>
                      <a:pt x="0" y="53"/>
                      <a:pt x="0" y="53"/>
                      <a:pt x="0" y="53"/>
                    </a:cubicBezTo>
                    <a:lnTo>
                      <a:pt x="0" y="256"/>
                    </a:lnTo>
                    <a:cubicBezTo>
                      <a:pt x="2" y="285"/>
                      <a:pt x="54" y="308"/>
                      <a:pt x="117" y="307"/>
                    </a:cubicBezTo>
                    <a:cubicBezTo>
                      <a:pt x="176" y="306"/>
                      <a:pt x="223" y="284"/>
                      <a:pt x="226" y="257"/>
                    </a:cubicBezTo>
                    <a:lnTo>
                      <a:pt x="226" y="53"/>
                    </a:lnTo>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51" name="Rectangle 239"/>
              <p:cNvSpPr>
                <a:spLocks noChangeArrowheads="1"/>
              </p:cNvSpPr>
              <p:nvPr/>
            </p:nvSpPr>
            <p:spPr bwMode="auto">
              <a:xfrm>
                <a:off x="1566" y="2938"/>
                <a:ext cx="46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数据库服务器</a:t>
                </a:r>
                <a:endParaRPr kumimoji="0" lang="zh-CN" altLang="en-US" sz="1800">
                  <a:latin typeface="Arial" panose="020B0604020202020204" pitchFamily="34" charset="0"/>
                </a:endParaRPr>
              </a:p>
            </p:txBody>
          </p:sp>
          <p:sp>
            <p:nvSpPr>
              <p:cNvPr id="26952" name="Freeform 240"/>
              <p:cNvSpPr>
                <a:spLocks/>
              </p:cNvSpPr>
              <p:nvPr/>
            </p:nvSpPr>
            <p:spPr bwMode="auto">
              <a:xfrm>
                <a:off x="2570" y="1262"/>
                <a:ext cx="230" cy="143"/>
              </a:xfrm>
              <a:custGeom>
                <a:avLst/>
                <a:gdLst>
                  <a:gd name="T0" fmla="*/ 2 w 445"/>
                  <a:gd name="T1" fmla="*/ 3 h 277"/>
                  <a:gd name="T2" fmla="*/ 4 w 445"/>
                  <a:gd name="T3" fmla="*/ 2 h 277"/>
                  <a:gd name="T4" fmla="*/ 4 w 445"/>
                  <a:gd name="T5" fmla="*/ 1 h 277"/>
                  <a:gd name="T6" fmla="*/ 3 w 445"/>
                  <a:gd name="T7" fmla="*/ 0 h 277"/>
                  <a:gd name="T8" fmla="*/ 3 w 445"/>
                  <a:gd name="T9" fmla="*/ 0 h 277"/>
                  <a:gd name="T10" fmla="*/ 0 w 445"/>
                  <a:gd name="T11" fmla="*/ 3 h 277"/>
                  <a:gd name="T12" fmla="*/ 2 w 445"/>
                  <a:gd name="T13" fmla="*/ 3 h 277"/>
                  <a:gd name="T14" fmla="*/ 0 60000 65536"/>
                  <a:gd name="T15" fmla="*/ 0 60000 65536"/>
                  <a:gd name="T16" fmla="*/ 0 60000 65536"/>
                  <a:gd name="T17" fmla="*/ 0 60000 65536"/>
                  <a:gd name="T18" fmla="*/ 0 60000 65536"/>
                  <a:gd name="T19" fmla="*/ 0 60000 65536"/>
                  <a:gd name="T20" fmla="*/ 0 60000 65536"/>
                  <a:gd name="T21" fmla="*/ 0 w 445"/>
                  <a:gd name="T22" fmla="*/ 0 h 277"/>
                  <a:gd name="T23" fmla="*/ 445 w 445"/>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277">
                    <a:moveTo>
                      <a:pt x="129" y="273"/>
                    </a:moveTo>
                    <a:cubicBezTo>
                      <a:pt x="229" y="277"/>
                      <a:pt x="326" y="244"/>
                      <a:pt x="399" y="184"/>
                    </a:cubicBezTo>
                    <a:cubicBezTo>
                      <a:pt x="445" y="136"/>
                      <a:pt x="439" y="65"/>
                      <a:pt x="384" y="24"/>
                    </a:cubicBezTo>
                    <a:cubicBezTo>
                      <a:pt x="369" y="13"/>
                      <a:pt x="351" y="5"/>
                      <a:pt x="332" y="0"/>
                    </a:cubicBezTo>
                    <a:lnTo>
                      <a:pt x="0" y="273"/>
                    </a:lnTo>
                    <a:lnTo>
                      <a:pt x="129" y="273"/>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953" name="Rectangle 241"/>
              <p:cNvSpPr>
                <a:spLocks noChangeArrowheads="1"/>
              </p:cNvSpPr>
              <p:nvPr/>
            </p:nvSpPr>
            <p:spPr bwMode="auto">
              <a:xfrm>
                <a:off x="2441" y="956"/>
                <a:ext cx="330" cy="8"/>
              </a:xfrm>
              <a:prstGeom prst="rect">
                <a:avLst/>
              </a:prstGeom>
              <a:solidFill>
                <a:srgbClr val="F1F3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4" name="Rectangle 242"/>
              <p:cNvSpPr>
                <a:spLocks noChangeArrowheads="1"/>
              </p:cNvSpPr>
              <p:nvPr/>
            </p:nvSpPr>
            <p:spPr bwMode="auto">
              <a:xfrm>
                <a:off x="2441" y="964"/>
                <a:ext cx="330" cy="8"/>
              </a:xfrm>
              <a:prstGeom prst="rect">
                <a:avLst/>
              </a:prstGeom>
              <a:solidFill>
                <a:srgbClr val="C6CE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5" name="Rectangle 243"/>
              <p:cNvSpPr>
                <a:spLocks noChangeArrowheads="1"/>
              </p:cNvSpPr>
              <p:nvPr/>
            </p:nvSpPr>
            <p:spPr bwMode="auto">
              <a:xfrm>
                <a:off x="2441" y="972"/>
                <a:ext cx="330" cy="9"/>
              </a:xfrm>
              <a:prstGeom prst="rect">
                <a:avLst/>
              </a:prstGeom>
              <a:solidFill>
                <a:srgbClr val="C8CF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6" name="Rectangle 244"/>
              <p:cNvSpPr>
                <a:spLocks noChangeArrowheads="1"/>
              </p:cNvSpPr>
              <p:nvPr/>
            </p:nvSpPr>
            <p:spPr bwMode="auto">
              <a:xfrm>
                <a:off x="2441" y="981"/>
                <a:ext cx="330" cy="8"/>
              </a:xfrm>
              <a:prstGeom prst="rect">
                <a:avLst/>
              </a:prstGeom>
              <a:solidFill>
                <a:srgbClr val="CAD1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7" name="Rectangle 245"/>
              <p:cNvSpPr>
                <a:spLocks noChangeArrowheads="1"/>
              </p:cNvSpPr>
              <p:nvPr/>
            </p:nvSpPr>
            <p:spPr bwMode="auto">
              <a:xfrm>
                <a:off x="2441" y="989"/>
                <a:ext cx="330" cy="8"/>
              </a:xfrm>
              <a:prstGeom prst="rect">
                <a:avLst/>
              </a:prstGeom>
              <a:solidFill>
                <a:srgbClr val="CCD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8" name="Rectangle 246"/>
              <p:cNvSpPr>
                <a:spLocks noChangeArrowheads="1"/>
              </p:cNvSpPr>
              <p:nvPr/>
            </p:nvSpPr>
            <p:spPr bwMode="auto">
              <a:xfrm>
                <a:off x="2441" y="997"/>
                <a:ext cx="330" cy="9"/>
              </a:xfrm>
              <a:prstGeom prst="rect">
                <a:avLst/>
              </a:prstGeom>
              <a:solidFill>
                <a:srgbClr val="CDD4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59" name="Rectangle 247"/>
              <p:cNvSpPr>
                <a:spLocks noChangeArrowheads="1"/>
              </p:cNvSpPr>
              <p:nvPr/>
            </p:nvSpPr>
            <p:spPr bwMode="auto">
              <a:xfrm>
                <a:off x="2441" y="1006"/>
                <a:ext cx="330" cy="8"/>
              </a:xfrm>
              <a:prstGeom prst="rect">
                <a:avLst/>
              </a:prstGeom>
              <a:solidFill>
                <a:srgbClr val="D0D7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0" name="Rectangle 248"/>
              <p:cNvSpPr>
                <a:spLocks noChangeArrowheads="1"/>
              </p:cNvSpPr>
              <p:nvPr/>
            </p:nvSpPr>
            <p:spPr bwMode="auto">
              <a:xfrm>
                <a:off x="2441" y="1014"/>
                <a:ext cx="330" cy="8"/>
              </a:xfrm>
              <a:prstGeom prst="rect">
                <a:avLst/>
              </a:prstGeom>
              <a:solidFill>
                <a:srgbClr val="D2D8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1" name="Rectangle 249"/>
              <p:cNvSpPr>
                <a:spLocks noChangeArrowheads="1"/>
              </p:cNvSpPr>
              <p:nvPr/>
            </p:nvSpPr>
            <p:spPr bwMode="auto">
              <a:xfrm>
                <a:off x="2441" y="1022"/>
                <a:ext cx="330" cy="8"/>
              </a:xfrm>
              <a:prstGeom prst="rect">
                <a:avLst/>
              </a:prstGeom>
              <a:solidFill>
                <a:srgbClr val="D4DA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2" name="Rectangle 250"/>
              <p:cNvSpPr>
                <a:spLocks noChangeArrowheads="1"/>
              </p:cNvSpPr>
              <p:nvPr/>
            </p:nvSpPr>
            <p:spPr bwMode="auto">
              <a:xfrm>
                <a:off x="2441" y="1030"/>
                <a:ext cx="330" cy="9"/>
              </a:xfrm>
              <a:prstGeom prst="rect">
                <a:avLst/>
              </a:prstGeom>
              <a:solidFill>
                <a:srgbClr val="D6DC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3" name="Rectangle 251"/>
              <p:cNvSpPr>
                <a:spLocks noChangeArrowheads="1"/>
              </p:cNvSpPr>
              <p:nvPr/>
            </p:nvSpPr>
            <p:spPr bwMode="auto">
              <a:xfrm>
                <a:off x="2441" y="1039"/>
                <a:ext cx="330" cy="8"/>
              </a:xfrm>
              <a:prstGeom prst="rect">
                <a:avLst/>
              </a:prstGeom>
              <a:solidFill>
                <a:srgbClr val="D8D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4" name="Rectangle 252"/>
              <p:cNvSpPr>
                <a:spLocks noChangeArrowheads="1"/>
              </p:cNvSpPr>
              <p:nvPr/>
            </p:nvSpPr>
            <p:spPr bwMode="auto">
              <a:xfrm>
                <a:off x="2441" y="1047"/>
                <a:ext cx="330" cy="8"/>
              </a:xfrm>
              <a:prstGeom prst="rect">
                <a:avLst/>
              </a:prstGeom>
              <a:solidFill>
                <a:srgbClr val="DADF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5" name="Rectangle 253"/>
              <p:cNvSpPr>
                <a:spLocks noChangeArrowheads="1"/>
              </p:cNvSpPr>
              <p:nvPr/>
            </p:nvSpPr>
            <p:spPr bwMode="auto">
              <a:xfrm>
                <a:off x="2441" y="1055"/>
                <a:ext cx="330" cy="8"/>
              </a:xfrm>
              <a:prstGeom prst="rect">
                <a:avLst/>
              </a:prstGeom>
              <a:solidFill>
                <a:srgbClr val="DCE1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6" name="Rectangle 254"/>
              <p:cNvSpPr>
                <a:spLocks noChangeArrowheads="1"/>
              </p:cNvSpPr>
              <p:nvPr/>
            </p:nvSpPr>
            <p:spPr bwMode="auto">
              <a:xfrm>
                <a:off x="2441" y="1063"/>
                <a:ext cx="330" cy="9"/>
              </a:xfrm>
              <a:prstGeom prst="rect">
                <a:avLst/>
              </a:prstGeom>
              <a:solidFill>
                <a:srgbClr val="DEE3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7" name="Rectangle 255"/>
              <p:cNvSpPr>
                <a:spLocks noChangeArrowheads="1"/>
              </p:cNvSpPr>
              <p:nvPr/>
            </p:nvSpPr>
            <p:spPr bwMode="auto">
              <a:xfrm>
                <a:off x="2441" y="1072"/>
                <a:ext cx="330" cy="8"/>
              </a:xfrm>
              <a:prstGeom prst="rect">
                <a:avLst/>
              </a:prstGeom>
              <a:solidFill>
                <a:srgbClr val="E0E4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8" name="Rectangle 256"/>
              <p:cNvSpPr>
                <a:spLocks noChangeArrowheads="1"/>
              </p:cNvSpPr>
              <p:nvPr/>
            </p:nvSpPr>
            <p:spPr bwMode="auto">
              <a:xfrm>
                <a:off x="2441" y="1080"/>
                <a:ext cx="330" cy="8"/>
              </a:xfrm>
              <a:prstGeom prst="rect">
                <a:avLst/>
              </a:prstGeom>
              <a:solidFill>
                <a:srgbClr val="E2E6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69" name="Rectangle 257"/>
              <p:cNvSpPr>
                <a:spLocks noChangeArrowheads="1"/>
              </p:cNvSpPr>
              <p:nvPr/>
            </p:nvSpPr>
            <p:spPr bwMode="auto">
              <a:xfrm>
                <a:off x="2441" y="1088"/>
                <a:ext cx="330" cy="8"/>
              </a:xfrm>
              <a:prstGeom prst="rect">
                <a:avLst/>
              </a:prstGeom>
              <a:solidFill>
                <a:srgbClr val="E4E8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0" name="Rectangle 258"/>
              <p:cNvSpPr>
                <a:spLocks noChangeArrowheads="1"/>
              </p:cNvSpPr>
              <p:nvPr/>
            </p:nvSpPr>
            <p:spPr bwMode="auto">
              <a:xfrm>
                <a:off x="2441" y="1096"/>
                <a:ext cx="330" cy="9"/>
              </a:xfrm>
              <a:prstGeom prst="rect">
                <a:avLst/>
              </a:prstGeom>
              <a:solidFill>
                <a:srgbClr val="E6E9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1" name="Rectangle 259"/>
              <p:cNvSpPr>
                <a:spLocks noChangeArrowheads="1"/>
              </p:cNvSpPr>
              <p:nvPr/>
            </p:nvSpPr>
            <p:spPr bwMode="auto">
              <a:xfrm>
                <a:off x="2441" y="1105"/>
                <a:ext cx="330" cy="8"/>
              </a:xfrm>
              <a:prstGeom prst="rect">
                <a:avLst/>
              </a:prstGeom>
              <a:solidFill>
                <a:srgbClr val="E8EB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2" name="Rectangle 260"/>
              <p:cNvSpPr>
                <a:spLocks noChangeArrowheads="1"/>
              </p:cNvSpPr>
              <p:nvPr/>
            </p:nvSpPr>
            <p:spPr bwMode="auto">
              <a:xfrm>
                <a:off x="2441" y="1113"/>
                <a:ext cx="330" cy="8"/>
              </a:xfrm>
              <a:prstGeom prst="rect">
                <a:avLst/>
              </a:prstGeom>
              <a:solidFill>
                <a:srgbClr val="EAE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3" name="Rectangle 261"/>
              <p:cNvSpPr>
                <a:spLocks noChangeArrowheads="1"/>
              </p:cNvSpPr>
              <p:nvPr/>
            </p:nvSpPr>
            <p:spPr bwMode="auto">
              <a:xfrm>
                <a:off x="2441" y="1121"/>
                <a:ext cx="330" cy="8"/>
              </a:xfrm>
              <a:prstGeom prst="rect">
                <a:avLst/>
              </a:prstGeom>
              <a:solidFill>
                <a:srgbClr val="ECEF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4" name="Rectangle 262"/>
              <p:cNvSpPr>
                <a:spLocks noChangeArrowheads="1"/>
              </p:cNvSpPr>
              <p:nvPr/>
            </p:nvSpPr>
            <p:spPr bwMode="auto">
              <a:xfrm>
                <a:off x="2441" y="1129"/>
                <a:ext cx="330" cy="9"/>
              </a:xfrm>
              <a:prstGeom prst="rect">
                <a:avLst/>
              </a:prstGeom>
              <a:solidFill>
                <a:srgbClr val="EEF1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5" name="Rectangle 263"/>
              <p:cNvSpPr>
                <a:spLocks noChangeArrowheads="1"/>
              </p:cNvSpPr>
              <p:nvPr/>
            </p:nvSpPr>
            <p:spPr bwMode="auto">
              <a:xfrm>
                <a:off x="2441" y="1138"/>
                <a:ext cx="330" cy="8"/>
              </a:xfrm>
              <a:prstGeom prst="rect">
                <a:avLst/>
              </a:prstGeom>
              <a:solidFill>
                <a:srgbClr val="F0F2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6" name="Freeform 264"/>
              <p:cNvSpPr>
                <a:spLocks/>
              </p:cNvSpPr>
              <p:nvPr/>
            </p:nvSpPr>
            <p:spPr bwMode="auto">
              <a:xfrm>
                <a:off x="2453" y="969"/>
                <a:ext cx="312" cy="170"/>
              </a:xfrm>
              <a:custGeom>
                <a:avLst/>
                <a:gdLst>
                  <a:gd name="T0" fmla="*/ 2 w 605"/>
                  <a:gd name="T1" fmla="*/ 3 h 329"/>
                  <a:gd name="T2" fmla="*/ 6 w 605"/>
                  <a:gd name="T3" fmla="*/ 2 h 329"/>
                  <a:gd name="T4" fmla="*/ 4 w 605"/>
                  <a:gd name="T5" fmla="*/ 0 h 329"/>
                  <a:gd name="T6" fmla="*/ 0 w 605"/>
                  <a:gd name="T7" fmla="*/ 2 h 329"/>
                  <a:gd name="T8" fmla="*/ 2 w 605"/>
                  <a:gd name="T9" fmla="*/ 3 h 329"/>
                  <a:gd name="T10" fmla="*/ 0 60000 65536"/>
                  <a:gd name="T11" fmla="*/ 0 60000 65536"/>
                  <a:gd name="T12" fmla="*/ 0 60000 65536"/>
                  <a:gd name="T13" fmla="*/ 0 60000 65536"/>
                  <a:gd name="T14" fmla="*/ 0 60000 65536"/>
                  <a:gd name="T15" fmla="*/ 0 w 605"/>
                  <a:gd name="T16" fmla="*/ 0 h 329"/>
                  <a:gd name="T17" fmla="*/ 605 w 605"/>
                  <a:gd name="T18" fmla="*/ 329 h 329"/>
                </a:gdLst>
                <a:ahLst/>
                <a:cxnLst>
                  <a:cxn ang="T10">
                    <a:pos x="T0" y="T1"/>
                  </a:cxn>
                  <a:cxn ang="T11">
                    <a:pos x="T2" y="T3"/>
                  </a:cxn>
                  <a:cxn ang="T12">
                    <a:pos x="T4" y="T5"/>
                  </a:cxn>
                  <a:cxn ang="T13">
                    <a:pos x="T6" y="T7"/>
                  </a:cxn>
                  <a:cxn ang="T14">
                    <a:pos x="T8" y="T9"/>
                  </a:cxn>
                </a:cxnLst>
                <a:rect l="T15" t="T16" r="T17" b="T18"/>
                <a:pathLst>
                  <a:path w="605" h="329">
                    <a:moveTo>
                      <a:pt x="230" y="329"/>
                    </a:moveTo>
                    <a:lnTo>
                      <a:pt x="605" y="125"/>
                    </a:lnTo>
                    <a:lnTo>
                      <a:pt x="372" y="0"/>
                    </a:lnTo>
                    <a:lnTo>
                      <a:pt x="0" y="203"/>
                    </a:lnTo>
                    <a:cubicBezTo>
                      <a:pt x="59" y="268"/>
                      <a:pt x="140" y="313"/>
                      <a:pt x="230" y="329"/>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77" name="Picture 265"/>
              <p:cNvSpPr>
                <a:spLocks noChangeAspect="1" noChangeArrowheads="1"/>
              </p:cNvSpPr>
              <p:nvPr/>
            </p:nvSpPr>
            <p:spPr bwMode="auto">
              <a:xfrm>
                <a:off x="2441" y="1063"/>
                <a:ext cx="14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78" name="Freeform 266"/>
              <p:cNvSpPr>
                <a:spLocks/>
              </p:cNvSpPr>
              <p:nvPr/>
            </p:nvSpPr>
            <p:spPr bwMode="auto">
              <a:xfrm>
                <a:off x="2453" y="1074"/>
                <a:ext cx="119" cy="329"/>
              </a:xfrm>
              <a:custGeom>
                <a:avLst/>
                <a:gdLst>
                  <a:gd name="T0" fmla="*/ 3 w 230"/>
                  <a:gd name="T1" fmla="*/ 2 h 637"/>
                  <a:gd name="T2" fmla="*/ 0 w 230"/>
                  <a:gd name="T3" fmla="*/ 0 h 637"/>
                  <a:gd name="T4" fmla="*/ 0 w 230"/>
                  <a:gd name="T5" fmla="*/ 0 h 637"/>
                  <a:gd name="T6" fmla="*/ 0 w 230"/>
                  <a:gd name="T7" fmla="*/ 5 h 637"/>
                  <a:gd name="T8" fmla="*/ 3 w 230"/>
                  <a:gd name="T9" fmla="*/ 6 h 637"/>
                  <a:gd name="T10" fmla="*/ 3 w 230"/>
                  <a:gd name="T11" fmla="*/ 2 h 637"/>
                  <a:gd name="T12" fmla="*/ 0 60000 65536"/>
                  <a:gd name="T13" fmla="*/ 0 60000 65536"/>
                  <a:gd name="T14" fmla="*/ 0 60000 65536"/>
                  <a:gd name="T15" fmla="*/ 0 60000 65536"/>
                  <a:gd name="T16" fmla="*/ 0 60000 65536"/>
                  <a:gd name="T17" fmla="*/ 0 60000 65536"/>
                  <a:gd name="T18" fmla="*/ 0 w 230"/>
                  <a:gd name="T19" fmla="*/ 0 h 637"/>
                  <a:gd name="T20" fmla="*/ 230 w 230"/>
                  <a:gd name="T21" fmla="*/ 637 h 637"/>
                </a:gdLst>
                <a:ahLst/>
                <a:cxnLst>
                  <a:cxn ang="T12">
                    <a:pos x="T0" y="T1"/>
                  </a:cxn>
                  <a:cxn ang="T13">
                    <a:pos x="T2" y="T3"/>
                  </a:cxn>
                  <a:cxn ang="T14">
                    <a:pos x="T4" y="T5"/>
                  </a:cxn>
                  <a:cxn ang="T15">
                    <a:pos x="T6" y="T7"/>
                  </a:cxn>
                  <a:cxn ang="T16">
                    <a:pos x="T8" y="T9"/>
                  </a:cxn>
                  <a:cxn ang="T17">
                    <a:pos x="T10" y="T11"/>
                  </a:cxn>
                </a:cxnLst>
                <a:rect l="T18" t="T19" r="T20" b="T21"/>
                <a:pathLst>
                  <a:path w="230" h="637">
                    <a:moveTo>
                      <a:pt x="230" y="126"/>
                    </a:moveTo>
                    <a:cubicBezTo>
                      <a:pt x="140" y="110"/>
                      <a:pt x="59" y="65"/>
                      <a:pt x="0" y="0"/>
                    </a:cubicBezTo>
                    <a:lnTo>
                      <a:pt x="0" y="521"/>
                    </a:lnTo>
                    <a:cubicBezTo>
                      <a:pt x="60" y="583"/>
                      <a:pt x="141" y="624"/>
                      <a:pt x="230" y="637"/>
                    </a:cubicBezTo>
                    <a:lnTo>
                      <a:pt x="230" y="126"/>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79" name="Picture 26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557" y="1022"/>
                <a:ext cx="2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80" name="Picture 2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57" y="1022"/>
                <a:ext cx="2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81" name="Freeform 269"/>
              <p:cNvSpPr>
                <a:spLocks/>
              </p:cNvSpPr>
              <p:nvPr/>
            </p:nvSpPr>
            <p:spPr bwMode="auto">
              <a:xfrm>
                <a:off x="2572" y="1033"/>
                <a:ext cx="193" cy="370"/>
              </a:xfrm>
              <a:custGeom>
                <a:avLst/>
                <a:gdLst>
                  <a:gd name="T0" fmla="*/ 0 w 193"/>
                  <a:gd name="T1" fmla="*/ 106 h 370"/>
                  <a:gd name="T2" fmla="*/ 0 w 193"/>
                  <a:gd name="T3" fmla="*/ 370 h 370"/>
                  <a:gd name="T4" fmla="*/ 193 w 193"/>
                  <a:gd name="T5" fmla="*/ 265 h 370"/>
                  <a:gd name="T6" fmla="*/ 193 w 193"/>
                  <a:gd name="T7" fmla="*/ 0 h 370"/>
                  <a:gd name="T8" fmla="*/ 0 w 193"/>
                  <a:gd name="T9" fmla="*/ 106 h 370"/>
                  <a:gd name="T10" fmla="*/ 0 60000 65536"/>
                  <a:gd name="T11" fmla="*/ 0 60000 65536"/>
                  <a:gd name="T12" fmla="*/ 0 60000 65536"/>
                  <a:gd name="T13" fmla="*/ 0 60000 65536"/>
                  <a:gd name="T14" fmla="*/ 0 60000 65536"/>
                  <a:gd name="T15" fmla="*/ 0 w 193"/>
                  <a:gd name="T16" fmla="*/ 0 h 370"/>
                  <a:gd name="T17" fmla="*/ 193 w 193"/>
                  <a:gd name="T18" fmla="*/ 370 h 370"/>
                </a:gdLst>
                <a:ahLst/>
                <a:cxnLst>
                  <a:cxn ang="T10">
                    <a:pos x="T0" y="T1"/>
                  </a:cxn>
                  <a:cxn ang="T11">
                    <a:pos x="T2" y="T3"/>
                  </a:cxn>
                  <a:cxn ang="T12">
                    <a:pos x="T4" y="T5"/>
                  </a:cxn>
                  <a:cxn ang="T13">
                    <a:pos x="T6" y="T7"/>
                  </a:cxn>
                  <a:cxn ang="T14">
                    <a:pos x="T8" y="T9"/>
                  </a:cxn>
                </a:cxnLst>
                <a:rect l="T15" t="T16" r="T17" b="T18"/>
                <a:pathLst>
                  <a:path w="193" h="370">
                    <a:moveTo>
                      <a:pt x="0" y="106"/>
                    </a:moveTo>
                    <a:lnTo>
                      <a:pt x="0" y="370"/>
                    </a:lnTo>
                    <a:lnTo>
                      <a:pt x="193" y="265"/>
                    </a:lnTo>
                    <a:lnTo>
                      <a:pt x="193" y="0"/>
                    </a:lnTo>
                    <a:lnTo>
                      <a:pt x="0" y="10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82" name="Freeform 270"/>
              <p:cNvSpPr>
                <a:spLocks/>
              </p:cNvSpPr>
              <p:nvPr/>
            </p:nvSpPr>
            <p:spPr bwMode="auto">
              <a:xfrm>
                <a:off x="2453" y="969"/>
                <a:ext cx="312" cy="434"/>
              </a:xfrm>
              <a:custGeom>
                <a:avLst/>
                <a:gdLst>
                  <a:gd name="T0" fmla="*/ 6 w 605"/>
                  <a:gd name="T1" fmla="*/ 2 h 840"/>
                  <a:gd name="T2" fmla="*/ 4 w 605"/>
                  <a:gd name="T3" fmla="*/ 0 h 840"/>
                  <a:gd name="T4" fmla="*/ 0 w 605"/>
                  <a:gd name="T5" fmla="*/ 2 h 840"/>
                  <a:gd name="T6" fmla="*/ 0 w 605"/>
                  <a:gd name="T7" fmla="*/ 7 h 840"/>
                  <a:gd name="T8" fmla="*/ 2 w 605"/>
                  <a:gd name="T9" fmla="*/ 8 h 840"/>
                  <a:gd name="T10" fmla="*/ 6 w 605"/>
                  <a:gd name="T11" fmla="*/ 6 h 840"/>
                  <a:gd name="T12" fmla="*/ 6 w 605"/>
                  <a:gd name="T13" fmla="*/ 2 h 840"/>
                  <a:gd name="T14" fmla="*/ 0 60000 65536"/>
                  <a:gd name="T15" fmla="*/ 0 60000 65536"/>
                  <a:gd name="T16" fmla="*/ 0 60000 65536"/>
                  <a:gd name="T17" fmla="*/ 0 60000 65536"/>
                  <a:gd name="T18" fmla="*/ 0 60000 65536"/>
                  <a:gd name="T19" fmla="*/ 0 60000 65536"/>
                  <a:gd name="T20" fmla="*/ 0 60000 65536"/>
                  <a:gd name="T21" fmla="*/ 0 w 605"/>
                  <a:gd name="T22" fmla="*/ 0 h 840"/>
                  <a:gd name="T23" fmla="*/ 605 w 605"/>
                  <a:gd name="T24" fmla="*/ 840 h 8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5" h="840">
                    <a:moveTo>
                      <a:pt x="605" y="125"/>
                    </a:moveTo>
                    <a:lnTo>
                      <a:pt x="372" y="0"/>
                    </a:lnTo>
                    <a:lnTo>
                      <a:pt x="0" y="203"/>
                    </a:lnTo>
                    <a:lnTo>
                      <a:pt x="0" y="724"/>
                    </a:lnTo>
                    <a:cubicBezTo>
                      <a:pt x="60" y="786"/>
                      <a:pt x="141" y="827"/>
                      <a:pt x="230" y="840"/>
                    </a:cubicBezTo>
                    <a:lnTo>
                      <a:pt x="605" y="638"/>
                    </a:lnTo>
                    <a:lnTo>
                      <a:pt x="605" y="125"/>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83" name="Picture 27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82" y="1220"/>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84" name="Picture 27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482" y="1220"/>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85" name="Freeform 273"/>
              <p:cNvSpPr>
                <a:spLocks/>
              </p:cNvSpPr>
              <p:nvPr/>
            </p:nvSpPr>
            <p:spPr bwMode="auto">
              <a:xfrm>
                <a:off x="2497" y="1235"/>
                <a:ext cx="21" cy="27"/>
              </a:xfrm>
              <a:custGeom>
                <a:avLst/>
                <a:gdLst>
                  <a:gd name="T0" fmla="*/ 19 w 21"/>
                  <a:gd name="T1" fmla="*/ 11 h 27"/>
                  <a:gd name="T2" fmla="*/ 6 w 21"/>
                  <a:gd name="T3" fmla="*/ 2 h 27"/>
                  <a:gd name="T4" fmla="*/ 2 w 21"/>
                  <a:gd name="T5" fmla="*/ 17 h 27"/>
                  <a:gd name="T6" fmla="*/ 15 w 21"/>
                  <a:gd name="T7" fmla="*/ 25 h 27"/>
                  <a:gd name="T8" fmla="*/ 19 w 21"/>
                  <a:gd name="T9" fmla="*/ 11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19" y="11"/>
                    </a:moveTo>
                    <a:cubicBezTo>
                      <a:pt x="17" y="4"/>
                      <a:pt x="11" y="0"/>
                      <a:pt x="6" y="2"/>
                    </a:cubicBezTo>
                    <a:cubicBezTo>
                      <a:pt x="1" y="4"/>
                      <a:pt x="0" y="10"/>
                      <a:pt x="2" y="17"/>
                    </a:cubicBezTo>
                    <a:cubicBezTo>
                      <a:pt x="4" y="23"/>
                      <a:pt x="10" y="27"/>
                      <a:pt x="15" y="25"/>
                    </a:cubicBezTo>
                    <a:cubicBezTo>
                      <a:pt x="19" y="23"/>
                      <a:pt x="21" y="17"/>
                      <a:pt x="19" y="11"/>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86" name="Freeform 274"/>
              <p:cNvSpPr>
                <a:spLocks noEditPoints="1"/>
              </p:cNvSpPr>
              <p:nvPr/>
            </p:nvSpPr>
            <p:spPr bwMode="auto">
              <a:xfrm>
                <a:off x="2472" y="1292"/>
                <a:ext cx="80" cy="72"/>
              </a:xfrm>
              <a:custGeom>
                <a:avLst/>
                <a:gdLst>
                  <a:gd name="T0" fmla="*/ 0 w 155"/>
                  <a:gd name="T1" fmla="*/ 0 h 141"/>
                  <a:gd name="T2" fmla="*/ 2 w 155"/>
                  <a:gd name="T3" fmla="*/ 1 h 141"/>
                  <a:gd name="T4" fmla="*/ 0 w 155"/>
                  <a:gd name="T5" fmla="*/ 1 h 141"/>
                  <a:gd name="T6" fmla="*/ 2 w 155"/>
                  <a:gd name="T7" fmla="*/ 1 h 141"/>
                  <a:gd name="T8" fmla="*/ 0 w 155"/>
                  <a:gd name="T9" fmla="*/ 1 h 141"/>
                  <a:gd name="T10" fmla="*/ 2 w 155"/>
                  <a:gd name="T11" fmla="*/ 2 h 141"/>
                  <a:gd name="T12" fmla="*/ 0 60000 65536"/>
                  <a:gd name="T13" fmla="*/ 0 60000 65536"/>
                  <a:gd name="T14" fmla="*/ 0 60000 65536"/>
                  <a:gd name="T15" fmla="*/ 0 60000 65536"/>
                  <a:gd name="T16" fmla="*/ 0 60000 65536"/>
                  <a:gd name="T17" fmla="*/ 0 60000 65536"/>
                  <a:gd name="T18" fmla="*/ 0 w 155"/>
                  <a:gd name="T19" fmla="*/ 0 h 141"/>
                  <a:gd name="T20" fmla="*/ 155 w 155"/>
                  <a:gd name="T21" fmla="*/ 141 h 141"/>
                </a:gdLst>
                <a:ahLst/>
                <a:cxnLst>
                  <a:cxn ang="T12">
                    <a:pos x="T0" y="T1"/>
                  </a:cxn>
                  <a:cxn ang="T13">
                    <a:pos x="T2" y="T3"/>
                  </a:cxn>
                  <a:cxn ang="T14">
                    <a:pos x="T4" y="T5"/>
                  </a:cxn>
                  <a:cxn ang="T15">
                    <a:pos x="T6" y="T7"/>
                  </a:cxn>
                  <a:cxn ang="T16">
                    <a:pos x="T8" y="T9"/>
                  </a:cxn>
                  <a:cxn ang="T17">
                    <a:pos x="T10" y="T11"/>
                  </a:cxn>
                </a:cxnLst>
                <a:rect l="T18" t="T19" r="T20" b="T21"/>
                <a:pathLst>
                  <a:path w="155" h="141">
                    <a:moveTo>
                      <a:pt x="0" y="0"/>
                    </a:moveTo>
                    <a:cubicBezTo>
                      <a:pt x="47" y="37"/>
                      <a:pt x="99" y="65"/>
                      <a:pt x="155" y="79"/>
                    </a:cubicBezTo>
                    <a:moveTo>
                      <a:pt x="0" y="31"/>
                    </a:moveTo>
                    <a:cubicBezTo>
                      <a:pt x="47" y="69"/>
                      <a:pt x="99" y="96"/>
                      <a:pt x="155" y="110"/>
                    </a:cubicBezTo>
                    <a:moveTo>
                      <a:pt x="0" y="62"/>
                    </a:moveTo>
                    <a:cubicBezTo>
                      <a:pt x="47" y="100"/>
                      <a:pt x="99" y="127"/>
                      <a:pt x="155" y="141"/>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87" name="Freeform 275"/>
              <p:cNvSpPr>
                <a:spLocks/>
              </p:cNvSpPr>
              <p:nvPr/>
            </p:nvSpPr>
            <p:spPr bwMode="auto">
              <a:xfrm>
                <a:off x="2469" y="1124"/>
                <a:ext cx="87" cy="48"/>
              </a:xfrm>
              <a:custGeom>
                <a:avLst/>
                <a:gdLst>
                  <a:gd name="T0" fmla="*/ 1 w 168"/>
                  <a:gd name="T1" fmla="*/ 1 h 93"/>
                  <a:gd name="T2" fmla="*/ 2 w 168"/>
                  <a:gd name="T3" fmla="*/ 1 h 93"/>
                  <a:gd name="T4" fmla="*/ 2 w 168"/>
                  <a:gd name="T5" fmla="*/ 1 h 93"/>
                  <a:gd name="T6" fmla="*/ 2 w 168"/>
                  <a:gd name="T7" fmla="*/ 1 h 93"/>
                  <a:gd name="T8" fmla="*/ 1 w 168"/>
                  <a:gd name="T9" fmla="*/ 1 h 93"/>
                  <a:gd name="T10" fmla="*/ 1 w 168"/>
                  <a:gd name="T11" fmla="*/ 1 h 93"/>
                  <a:gd name="T12" fmla="*/ 0 w 168"/>
                  <a:gd name="T13" fmla="*/ 1 h 93"/>
                  <a:gd name="T14" fmla="*/ 1 w 168"/>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93"/>
                  <a:gd name="T26" fmla="*/ 168 w 168"/>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93">
                    <a:moveTo>
                      <a:pt x="6" y="14"/>
                    </a:moveTo>
                    <a:cubicBezTo>
                      <a:pt x="50" y="51"/>
                      <a:pt x="103" y="78"/>
                      <a:pt x="161" y="93"/>
                    </a:cubicBezTo>
                    <a:cubicBezTo>
                      <a:pt x="165" y="93"/>
                      <a:pt x="168" y="89"/>
                      <a:pt x="167" y="85"/>
                    </a:cubicBezTo>
                    <a:cubicBezTo>
                      <a:pt x="166" y="82"/>
                      <a:pt x="164" y="80"/>
                      <a:pt x="161" y="79"/>
                    </a:cubicBezTo>
                    <a:cubicBezTo>
                      <a:pt x="104" y="64"/>
                      <a:pt x="52" y="38"/>
                      <a:pt x="9" y="2"/>
                    </a:cubicBezTo>
                    <a:cubicBezTo>
                      <a:pt x="7" y="0"/>
                      <a:pt x="3" y="0"/>
                      <a:pt x="1" y="2"/>
                    </a:cubicBezTo>
                    <a:cubicBezTo>
                      <a:pt x="0" y="3"/>
                      <a:pt x="0" y="4"/>
                      <a:pt x="0" y="6"/>
                    </a:cubicBezTo>
                    <a:cubicBezTo>
                      <a:pt x="1" y="9"/>
                      <a:pt x="3" y="12"/>
                      <a:pt x="6" y="14"/>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988" name="Freeform 276"/>
              <p:cNvSpPr>
                <a:spLocks/>
              </p:cNvSpPr>
              <p:nvPr/>
            </p:nvSpPr>
            <p:spPr bwMode="auto">
              <a:xfrm>
                <a:off x="2469" y="1124"/>
                <a:ext cx="87" cy="48"/>
              </a:xfrm>
              <a:custGeom>
                <a:avLst/>
                <a:gdLst>
                  <a:gd name="T0" fmla="*/ 3 w 87"/>
                  <a:gd name="T1" fmla="*/ 7 h 48"/>
                  <a:gd name="T2" fmla="*/ 83 w 87"/>
                  <a:gd name="T3" fmla="*/ 48 h 48"/>
                  <a:gd name="T4" fmla="*/ 86 w 87"/>
                  <a:gd name="T5" fmla="*/ 44 h 48"/>
                  <a:gd name="T6" fmla="*/ 83 w 87"/>
                  <a:gd name="T7" fmla="*/ 41 h 48"/>
                  <a:gd name="T8" fmla="*/ 5 w 87"/>
                  <a:gd name="T9" fmla="*/ 1 h 48"/>
                  <a:gd name="T10" fmla="*/ 0 w 87"/>
                  <a:gd name="T11" fmla="*/ 1 h 48"/>
                  <a:gd name="T12" fmla="*/ 0 w 87"/>
                  <a:gd name="T13" fmla="*/ 3 h 48"/>
                  <a:gd name="T14" fmla="*/ 3 w 87"/>
                  <a:gd name="T15" fmla="*/ 7 h 48"/>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8"/>
                  <a:gd name="T26" fmla="*/ 87 w 8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8">
                    <a:moveTo>
                      <a:pt x="3" y="7"/>
                    </a:moveTo>
                    <a:cubicBezTo>
                      <a:pt x="26" y="27"/>
                      <a:pt x="53" y="41"/>
                      <a:pt x="83" y="48"/>
                    </a:cubicBezTo>
                    <a:cubicBezTo>
                      <a:pt x="85" y="48"/>
                      <a:pt x="87" y="46"/>
                      <a:pt x="86" y="44"/>
                    </a:cubicBezTo>
                    <a:cubicBezTo>
                      <a:pt x="86" y="43"/>
                      <a:pt x="85" y="42"/>
                      <a:pt x="83" y="41"/>
                    </a:cubicBezTo>
                    <a:cubicBezTo>
                      <a:pt x="54" y="33"/>
                      <a:pt x="27" y="20"/>
                      <a:pt x="5" y="1"/>
                    </a:cubicBezTo>
                    <a:cubicBezTo>
                      <a:pt x="3" y="0"/>
                      <a:pt x="1" y="0"/>
                      <a:pt x="0" y="1"/>
                    </a:cubicBezTo>
                    <a:cubicBezTo>
                      <a:pt x="0" y="2"/>
                      <a:pt x="0" y="2"/>
                      <a:pt x="0" y="3"/>
                    </a:cubicBezTo>
                    <a:cubicBezTo>
                      <a:pt x="0" y="5"/>
                      <a:pt x="1" y="6"/>
                      <a:pt x="3" y="7"/>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89" name="Picture 277"/>
              <p:cNvSpPr>
                <a:spLocks noChangeAspect="1" noChangeArrowheads="1"/>
              </p:cNvSpPr>
              <p:nvPr/>
            </p:nvSpPr>
            <p:spPr bwMode="auto">
              <a:xfrm>
                <a:off x="2482" y="1138"/>
                <a:ext cx="42"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990" name="Freeform 278"/>
              <p:cNvSpPr>
                <a:spLocks/>
              </p:cNvSpPr>
              <p:nvPr/>
            </p:nvSpPr>
            <p:spPr bwMode="auto">
              <a:xfrm>
                <a:off x="2492" y="1144"/>
                <a:ext cx="27" cy="19"/>
              </a:xfrm>
              <a:custGeom>
                <a:avLst/>
                <a:gdLst>
                  <a:gd name="T0" fmla="*/ 27 w 27"/>
                  <a:gd name="T1" fmla="*/ 19 h 19"/>
                  <a:gd name="T2" fmla="*/ 3 w 27"/>
                  <a:gd name="T3" fmla="*/ 7 h 19"/>
                  <a:gd name="T4" fmla="*/ 17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cubicBezTo>
                      <a:pt x="22" y="5"/>
                      <a:pt x="11" y="0"/>
                      <a:pt x="3" y="7"/>
                    </a:cubicBezTo>
                    <a:cubicBezTo>
                      <a:pt x="0" y="12"/>
                      <a:pt x="7" y="17"/>
                      <a:pt x="17" y="19"/>
                    </a:cubicBezTo>
                    <a:cubicBezTo>
                      <a:pt x="20" y="19"/>
                      <a:pt x="24" y="19"/>
                      <a:pt x="27" y="19"/>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91" name="Picture 27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458" y="1138"/>
                <a:ext cx="9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92" name="Picture 28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458" y="1138"/>
                <a:ext cx="9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93" name="Freeform 281"/>
              <p:cNvSpPr>
                <a:spLocks/>
              </p:cNvSpPr>
              <p:nvPr/>
            </p:nvSpPr>
            <p:spPr bwMode="auto">
              <a:xfrm>
                <a:off x="2472" y="1157"/>
                <a:ext cx="80" cy="47"/>
              </a:xfrm>
              <a:custGeom>
                <a:avLst/>
                <a:gdLst>
                  <a:gd name="T0" fmla="*/ 0 w 155"/>
                  <a:gd name="T1" fmla="*/ 1 h 90"/>
                  <a:gd name="T2" fmla="*/ 2 w 155"/>
                  <a:gd name="T3" fmla="*/ 1 h 90"/>
                  <a:gd name="T4" fmla="*/ 2 w 155"/>
                  <a:gd name="T5" fmla="*/ 1 h 90"/>
                  <a:gd name="T6" fmla="*/ 2 w 155"/>
                  <a:gd name="T7" fmla="*/ 1 h 90"/>
                  <a:gd name="T8" fmla="*/ 0 w 155"/>
                  <a:gd name="T9" fmla="*/ 0 h 90"/>
                  <a:gd name="T10" fmla="*/ 0 w 155"/>
                  <a:gd name="T11" fmla="*/ 0 h 90"/>
                  <a:gd name="T12" fmla="*/ 0 w 155"/>
                  <a:gd name="T13" fmla="*/ 1 h 90"/>
                  <a:gd name="T14" fmla="*/ 0 60000 65536"/>
                  <a:gd name="T15" fmla="*/ 0 60000 65536"/>
                  <a:gd name="T16" fmla="*/ 0 60000 65536"/>
                  <a:gd name="T17" fmla="*/ 0 60000 65536"/>
                  <a:gd name="T18" fmla="*/ 0 60000 65536"/>
                  <a:gd name="T19" fmla="*/ 0 60000 65536"/>
                  <a:gd name="T20" fmla="*/ 0 60000 65536"/>
                  <a:gd name="T21" fmla="*/ 0 w 155"/>
                  <a:gd name="T22" fmla="*/ 0 h 90"/>
                  <a:gd name="T23" fmla="*/ 155 w 155"/>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90">
                    <a:moveTo>
                      <a:pt x="0" y="10"/>
                    </a:moveTo>
                    <a:cubicBezTo>
                      <a:pt x="45" y="48"/>
                      <a:pt x="98" y="75"/>
                      <a:pt x="155" y="90"/>
                    </a:cubicBezTo>
                    <a:lnTo>
                      <a:pt x="155" y="80"/>
                    </a:lnTo>
                    <a:cubicBezTo>
                      <a:pt x="98" y="64"/>
                      <a:pt x="45" y="37"/>
                      <a:pt x="0" y="0"/>
                    </a:cubicBezTo>
                    <a:lnTo>
                      <a:pt x="0" y="1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6994" name="Freeform 282"/>
              <p:cNvSpPr>
                <a:spLocks/>
              </p:cNvSpPr>
              <p:nvPr/>
            </p:nvSpPr>
            <p:spPr bwMode="auto">
              <a:xfrm>
                <a:off x="2472" y="1153"/>
                <a:ext cx="80" cy="62"/>
              </a:xfrm>
              <a:custGeom>
                <a:avLst/>
                <a:gdLst>
                  <a:gd name="T0" fmla="*/ 0 w 155"/>
                  <a:gd name="T1" fmla="*/ 0 h 120"/>
                  <a:gd name="T2" fmla="*/ 0 w 155"/>
                  <a:gd name="T3" fmla="*/ 1 h 120"/>
                  <a:gd name="T4" fmla="*/ 2 w 155"/>
                  <a:gd name="T5" fmla="*/ 2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0" y="0"/>
                    </a:moveTo>
                    <a:lnTo>
                      <a:pt x="0" y="40"/>
                    </a:lnTo>
                    <a:cubicBezTo>
                      <a:pt x="45" y="77"/>
                      <a:pt x="98" y="104"/>
                      <a:pt x="155" y="120"/>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95" name="Freeform 283"/>
              <p:cNvSpPr>
                <a:spLocks/>
              </p:cNvSpPr>
              <p:nvPr/>
            </p:nvSpPr>
            <p:spPr bwMode="auto">
              <a:xfrm>
                <a:off x="2472" y="1154"/>
                <a:ext cx="80" cy="62"/>
              </a:xfrm>
              <a:custGeom>
                <a:avLst/>
                <a:gdLst>
                  <a:gd name="T0" fmla="*/ 2 w 155"/>
                  <a:gd name="T1" fmla="*/ 2 h 120"/>
                  <a:gd name="T2" fmla="*/ 2 w 155"/>
                  <a:gd name="T3" fmla="*/ 1 h 120"/>
                  <a:gd name="T4" fmla="*/ 0 w 155"/>
                  <a:gd name="T5" fmla="*/ 0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155" y="120"/>
                    </a:moveTo>
                    <a:lnTo>
                      <a:pt x="155" y="80"/>
                    </a:lnTo>
                    <a:cubicBezTo>
                      <a:pt x="98" y="63"/>
                      <a:pt x="46" y="36"/>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96" name="Freeform 284"/>
              <p:cNvSpPr>
                <a:spLocks/>
              </p:cNvSpPr>
              <p:nvPr/>
            </p:nvSpPr>
            <p:spPr bwMode="auto">
              <a:xfrm>
                <a:off x="2642" y="1425"/>
                <a:ext cx="43" cy="22"/>
              </a:xfrm>
              <a:custGeom>
                <a:avLst/>
                <a:gdLst>
                  <a:gd name="T0" fmla="*/ 0 w 84"/>
                  <a:gd name="T1" fmla="*/ 1 h 44"/>
                  <a:gd name="T2" fmla="*/ 1 w 84"/>
                  <a:gd name="T3" fmla="*/ 1 h 44"/>
                  <a:gd name="T4" fmla="*/ 1 w 84"/>
                  <a:gd name="T5" fmla="*/ 1 h 44"/>
                  <a:gd name="T6" fmla="*/ 1 w 84"/>
                  <a:gd name="T7" fmla="*/ 1 h 44"/>
                  <a:gd name="T8" fmla="*/ 1 w 84"/>
                  <a:gd name="T9" fmla="*/ 0 h 44"/>
                  <a:gd name="T10" fmla="*/ 0 w 84"/>
                  <a:gd name="T11" fmla="*/ 1 h 44"/>
                  <a:gd name="T12" fmla="*/ 0 60000 65536"/>
                  <a:gd name="T13" fmla="*/ 0 60000 65536"/>
                  <a:gd name="T14" fmla="*/ 0 60000 65536"/>
                  <a:gd name="T15" fmla="*/ 0 60000 65536"/>
                  <a:gd name="T16" fmla="*/ 0 60000 65536"/>
                  <a:gd name="T17" fmla="*/ 0 60000 65536"/>
                  <a:gd name="T18" fmla="*/ 0 w 84"/>
                  <a:gd name="T19" fmla="*/ 0 h 44"/>
                  <a:gd name="T20" fmla="*/ 84 w 84"/>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84" h="44">
                    <a:moveTo>
                      <a:pt x="0" y="35"/>
                    </a:moveTo>
                    <a:cubicBezTo>
                      <a:pt x="24" y="44"/>
                      <a:pt x="51" y="43"/>
                      <a:pt x="74" y="33"/>
                    </a:cubicBezTo>
                    <a:cubicBezTo>
                      <a:pt x="81" y="29"/>
                      <a:pt x="84" y="21"/>
                      <a:pt x="80" y="14"/>
                    </a:cubicBezTo>
                    <a:cubicBezTo>
                      <a:pt x="79" y="13"/>
                      <a:pt x="79" y="12"/>
                      <a:pt x="78" y="12"/>
                    </a:cubicBezTo>
                    <a:lnTo>
                      <a:pt x="61" y="0"/>
                    </a:lnTo>
                    <a:lnTo>
                      <a:pt x="0" y="35"/>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997" name="Freeform 285"/>
              <p:cNvSpPr>
                <a:spLocks/>
              </p:cNvSpPr>
              <p:nvPr/>
            </p:nvSpPr>
            <p:spPr bwMode="auto">
              <a:xfrm>
                <a:off x="2688" y="1374"/>
                <a:ext cx="79" cy="43"/>
              </a:xfrm>
              <a:custGeom>
                <a:avLst/>
                <a:gdLst>
                  <a:gd name="T0" fmla="*/ 0 w 153"/>
                  <a:gd name="T1" fmla="*/ 1 h 84"/>
                  <a:gd name="T2" fmla="*/ 2 w 153"/>
                  <a:gd name="T3" fmla="*/ 1 h 84"/>
                  <a:gd name="T4" fmla="*/ 2 w 153"/>
                  <a:gd name="T5" fmla="*/ 1 h 84"/>
                  <a:gd name="T6" fmla="*/ 2 w 153"/>
                  <a:gd name="T7" fmla="*/ 1 h 84"/>
                  <a:gd name="T8" fmla="*/ 2 w 153"/>
                  <a:gd name="T9" fmla="*/ 0 h 84"/>
                  <a:gd name="T10" fmla="*/ 0 w 153"/>
                  <a:gd name="T11" fmla="*/ 1 h 84"/>
                  <a:gd name="T12" fmla="*/ 0 60000 65536"/>
                  <a:gd name="T13" fmla="*/ 0 60000 65536"/>
                  <a:gd name="T14" fmla="*/ 0 60000 65536"/>
                  <a:gd name="T15" fmla="*/ 0 60000 65536"/>
                  <a:gd name="T16" fmla="*/ 0 60000 65536"/>
                  <a:gd name="T17" fmla="*/ 0 60000 65536"/>
                  <a:gd name="T18" fmla="*/ 0 w 153"/>
                  <a:gd name="T19" fmla="*/ 0 h 84"/>
                  <a:gd name="T20" fmla="*/ 153 w 153"/>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53" h="84">
                    <a:moveTo>
                      <a:pt x="0" y="68"/>
                    </a:moveTo>
                    <a:cubicBezTo>
                      <a:pt x="40" y="84"/>
                      <a:pt x="85" y="83"/>
                      <a:pt x="124" y="65"/>
                    </a:cubicBezTo>
                    <a:cubicBezTo>
                      <a:pt x="142" y="60"/>
                      <a:pt x="153" y="42"/>
                      <a:pt x="147" y="24"/>
                    </a:cubicBezTo>
                    <a:cubicBezTo>
                      <a:pt x="147" y="22"/>
                      <a:pt x="146" y="19"/>
                      <a:pt x="144" y="17"/>
                    </a:cubicBezTo>
                    <a:lnTo>
                      <a:pt x="120" y="0"/>
                    </a:lnTo>
                    <a:lnTo>
                      <a:pt x="0" y="68"/>
                    </a:lnTo>
                    <a:close/>
                  </a:path>
                </a:pathLst>
              </a:custGeom>
              <a:solidFill>
                <a:srgbClr val="E2E9F3"/>
              </a:solidFill>
              <a:ln w="0">
                <a:solidFill>
                  <a:srgbClr val="000000"/>
                </a:solidFill>
                <a:prstDash val="solid"/>
                <a:round/>
                <a:headEnd/>
                <a:tailEnd/>
              </a:ln>
            </p:spPr>
            <p:txBody>
              <a:bodyPr/>
              <a:lstStyle/>
              <a:p>
                <a:endParaRPr lang="zh-CN" altLang="en-US"/>
              </a:p>
            </p:txBody>
          </p:sp>
          <p:pic>
            <p:nvPicPr>
              <p:cNvPr id="26998" name="Picture 28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631" y="1402"/>
                <a:ext cx="5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99" name="Picture 28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631" y="1402"/>
                <a:ext cx="5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00" name="Freeform 288"/>
              <p:cNvSpPr>
                <a:spLocks/>
              </p:cNvSpPr>
              <p:nvPr/>
            </p:nvSpPr>
            <p:spPr bwMode="auto">
              <a:xfrm>
                <a:off x="2642" y="1415"/>
                <a:ext cx="31" cy="28"/>
              </a:xfrm>
              <a:custGeom>
                <a:avLst/>
                <a:gdLst>
                  <a:gd name="T0" fmla="*/ 0 w 31"/>
                  <a:gd name="T1" fmla="*/ 28 h 28"/>
                  <a:gd name="T2" fmla="*/ 0 w 31"/>
                  <a:gd name="T3" fmla="*/ 20 h 28"/>
                  <a:gd name="T4" fmla="*/ 31 w 31"/>
                  <a:gd name="T5" fmla="*/ 0 h 28"/>
                  <a:gd name="T6" fmla="*/ 31 w 31"/>
                  <a:gd name="T7" fmla="*/ 10 h 28"/>
                  <a:gd name="T8" fmla="*/ 0 w 31"/>
                  <a:gd name="T9" fmla="*/ 28 h 28"/>
                  <a:gd name="T10" fmla="*/ 0 60000 65536"/>
                  <a:gd name="T11" fmla="*/ 0 60000 65536"/>
                  <a:gd name="T12" fmla="*/ 0 60000 65536"/>
                  <a:gd name="T13" fmla="*/ 0 60000 65536"/>
                  <a:gd name="T14" fmla="*/ 0 60000 65536"/>
                  <a:gd name="T15" fmla="*/ 0 w 31"/>
                  <a:gd name="T16" fmla="*/ 0 h 28"/>
                  <a:gd name="T17" fmla="*/ 31 w 31"/>
                  <a:gd name="T18" fmla="*/ 28 h 28"/>
                </a:gdLst>
                <a:ahLst/>
                <a:cxnLst>
                  <a:cxn ang="T10">
                    <a:pos x="T0" y="T1"/>
                  </a:cxn>
                  <a:cxn ang="T11">
                    <a:pos x="T2" y="T3"/>
                  </a:cxn>
                  <a:cxn ang="T12">
                    <a:pos x="T4" y="T5"/>
                  </a:cxn>
                  <a:cxn ang="T13">
                    <a:pos x="T6" y="T7"/>
                  </a:cxn>
                  <a:cxn ang="T14">
                    <a:pos x="T8" y="T9"/>
                  </a:cxn>
                </a:cxnLst>
                <a:rect l="T15" t="T16" r="T17" b="T18"/>
                <a:pathLst>
                  <a:path w="31" h="28">
                    <a:moveTo>
                      <a:pt x="0" y="28"/>
                    </a:moveTo>
                    <a:lnTo>
                      <a:pt x="0" y="20"/>
                    </a:lnTo>
                    <a:lnTo>
                      <a:pt x="31" y="0"/>
                    </a:lnTo>
                    <a:lnTo>
                      <a:pt x="31" y="10"/>
                    </a:lnTo>
                    <a:lnTo>
                      <a:pt x="0" y="28"/>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01" name="Rectangle 289"/>
              <p:cNvSpPr>
                <a:spLocks noChangeArrowheads="1"/>
              </p:cNvSpPr>
              <p:nvPr/>
            </p:nvSpPr>
            <p:spPr bwMode="auto">
              <a:xfrm>
                <a:off x="2565" y="1361"/>
                <a:ext cx="116"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2" name="Rectangle 290"/>
              <p:cNvSpPr>
                <a:spLocks noChangeArrowheads="1"/>
              </p:cNvSpPr>
              <p:nvPr/>
            </p:nvSpPr>
            <p:spPr bwMode="auto">
              <a:xfrm>
                <a:off x="2565" y="1369"/>
                <a:ext cx="116" cy="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3" name="Rectangle 291"/>
              <p:cNvSpPr>
                <a:spLocks noChangeArrowheads="1"/>
              </p:cNvSpPr>
              <p:nvPr/>
            </p:nvSpPr>
            <p:spPr bwMode="auto">
              <a:xfrm>
                <a:off x="2565" y="1377"/>
                <a:ext cx="116"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4" name="Rectangle 292"/>
              <p:cNvSpPr>
                <a:spLocks noChangeArrowheads="1"/>
              </p:cNvSpPr>
              <p:nvPr/>
            </p:nvSpPr>
            <p:spPr bwMode="auto">
              <a:xfrm>
                <a:off x="2565" y="1385"/>
                <a:ext cx="116"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5" name="Rectangle 293"/>
              <p:cNvSpPr>
                <a:spLocks noChangeArrowheads="1"/>
              </p:cNvSpPr>
              <p:nvPr/>
            </p:nvSpPr>
            <p:spPr bwMode="auto">
              <a:xfrm>
                <a:off x="2565" y="1394"/>
                <a:ext cx="116"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6" name="Rectangle 294"/>
              <p:cNvSpPr>
                <a:spLocks noChangeArrowheads="1"/>
              </p:cNvSpPr>
              <p:nvPr/>
            </p:nvSpPr>
            <p:spPr bwMode="auto">
              <a:xfrm>
                <a:off x="2565" y="1402"/>
                <a:ext cx="116"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7" name="Rectangle 295"/>
              <p:cNvSpPr>
                <a:spLocks noChangeArrowheads="1"/>
              </p:cNvSpPr>
              <p:nvPr/>
            </p:nvSpPr>
            <p:spPr bwMode="auto">
              <a:xfrm>
                <a:off x="2565" y="1410"/>
                <a:ext cx="116" cy="9"/>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8" name="Rectangle 296"/>
              <p:cNvSpPr>
                <a:spLocks noChangeArrowheads="1"/>
              </p:cNvSpPr>
              <p:nvPr/>
            </p:nvSpPr>
            <p:spPr bwMode="auto">
              <a:xfrm>
                <a:off x="2565" y="1419"/>
                <a:ext cx="116" cy="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09" name="Rectangle 297"/>
              <p:cNvSpPr>
                <a:spLocks noChangeArrowheads="1"/>
              </p:cNvSpPr>
              <p:nvPr/>
            </p:nvSpPr>
            <p:spPr bwMode="auto">
              <a:xfrm>
                <a:off x="2565" y="1427"/>
                <a:ext cx="116"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0" name="Rectangle 298"/>
              <p:cNvSpPr>
                <a:spLocks noChangeArrowheads="1"/>
              </p:cNvSpPr>
              <p:nvPr/>
            </p:nvSpPr>
            <p:spPr bwMode="auto">
              <a:xfrm>
                <a:off x="2565" y="1435"/>
                <a:ext cx="116"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1" name="Freeform 299"/>
              <p:cNvSpPr>
                <a:spLocks/>
              </p:cNvSpPr>
              <p:nvPr/>
            </p:nvSpPr>
            <p:spPr bwMode="auto">
              <a:xfrm>
                <a:off x="2575" y="1377"/>
                <a:ext cx="98" cy="58"/>
              </a:xfrm>
              <a:custGeom>
                <a:avLst/>
                <a:gdLst>
                  <a:gd name="T0" fmla="*/ 0 w 98"/>
                  <a:gd name="T1" fmla="*/ 20 h 58"/>
                  <a:gd name="T2" fmla="*/ 30 w 98"/>
                  <a:gd name="T3" fmla="*/ 0 h 58"/>
                  <a:gd name="T4" fmla="*/ 98 w 98"/>
                  <a:gd name="T5" fmla="*/ 38 h 58"/>
                  <a:gd name="T6" fmla="*/ 67 w 98"/>
                  <a:gd name="T7" fmla="*/ 58 h 58"/>
                  <a:gd name="T8" fmla="*/ 0 w 98"/>
                  <a:gd name="T9" fmla="*/ 20 h 58"/>
                  <a:gd name="T10" fmla="*/ 0 60000 65536"/>
                  <a:gd name="T11" fmla="*/ 0 60000 65536"/>
                  <a:gd name="T12" fmla="*/ 0 60000 65536"/>
                  <a:gd name="T13" fmla="*/ 0 60000 65536"/>
                  <a:gd name="T14" fmla="*/ 0 60000 65536"/>
                  <a:gd name="T15" fmla="*/ 0 w 98"/>
                  <a:gd name="T16" fmla="*/ 0 h 58"/>
                  <a:gd name="T17" fmla="*/ 98 w 98"/>
                  <a:gd name="T18" fmla="*/ 58 h 58"/>
                </a:gdLst>
                <a:ahLst/>
                <a:cxnLst>
                  <a:cxn ang="T10">
                    <a:pos x="T0" y="T1"/>
                  </a:cxn>
                  <a:cxn ang="T11">
                    <a:pos x="T2" y="T3"/>
                  </a:cxn>
                  <a:cxn ang="T12">
                    <a:pos x="T4" y="T5"/>
                  </a:cxn>
                  <a:cxn ang="T13">
                    <a:pos x="T6" y="T7"/>
                  </a:cxn>
                  <a:cxn ang="T14">
                    <a:pos x="T8" y="T9"/>
                  </a:cxn>
                </a:cxnLst>
                <a:rect l="T15" t="T16" r="T17" b="T18"/>
                <a:pathLst>
                  <a:path w="98" h="58">
                    <a:moveTo>
                      <a:pt x="0" y="20"/>
                    </a:moveTo>
                    <a:lnTo>
                      <a:pt x="30" y="0"/>
                    </a:lnTo>
                    <a:lnTo>
                      <a:pt x="98" y="38"/>
                    </a:lnTo>
                    <a:lnTo>
                      <a:pt x="67" y="58"/>
                    </a:lnTo>
                    <a:lnTo>
                      <a:pt x="0" y="2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12" name="Rectangle 300"/>
              <p:cNvSpPr>
                <a:spLocks noChangeArrowheads="1"/>
              </p:cNvSpPr>
              <p:nvPr/>
            </p:nvSpPr>
            <p:spPr bwMode="auto">
              <a:xfrm>
                <a:off x="2606" y="1295"/>
                <a:ext cx="149"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3" name="Rectangle 301"/>
              <p:cNvSpPr>
                <a:spLocks noChangeArrowheads="1"/>
              </p:cNvSpPr>
              <p:nvPr/>
            </p:nvSpPr>
            <p:spPr bwMode="auto">
              <a:xfrm>
                <a:off x="2606" y="1303"/>
                <a:ext cx="149"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4" name="Rectangle 302"/>
              <p:cNvSpPr>
                <a:spLocks noChangeArrowheads="1"/>
              </p:cNvSpPr>
              <p:nvPr/>
            </p:nvSpPr>
            <p:spPr bwMode="auto">
              <a:xfrm>
                <a:off x="2606" y="1311"/>
                <a:ext cx="149"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5" name="Rectangle 303"/>
              <p:cNvSpPr>
                <a:spLocks noChangeArrowheads="1"/>
              </p:cNvSpPr>
              <p:nvPr/>
            </p:nvSpPr>
            <p:spPr bwMode="auto">
              <a:xfrm>
                <a:off x="2606" y="1319"/>
                <a:ext cx="149"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6" name="Rectangle 304"/>
              <p:cNvSpPr>
                <a:spLocks noChangeArrowheads="1"/>
              </p:cNvSpPr>
              <p:nvPr/>
            </p:nvSpPr>
            <p:spPr bwMode="auto">
              <a:xfrm>
                <a:off x="2606" y="1328"/>
                <a:ext cx="149"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7" name="Rectangle 305"/>
              <p:cNvSpPr>
                <a:spLocks noChangeArrowheads="1"/>
              </p:cNvSpPr>
              <p:nvPr/>
            </p:nvSpPr>
            <p:spPr bwMode="auto">
              <a:xfrm>
                <a:off x="2606" y="1336"/>
                <a:ext cx="149" cy="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8" name="Rectangle 306"/>
              <p:cNvSpPr>
                <a:spLocks noChangeArrowheads="1"/>
              </p:cNvSpPr>
              <p:nvPr/>
            </p:nvSpPr>
            <p:spPr bwMode="auto">
              <a:xfrm>
                <a:off x="2606" y="1344"/>
                <a:ext cx="149"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19" name="Rectangle 307"/>
              <p:cNvSpPr>
                <a:spLocks noChangeArrowheads="1"/>
              </p:cNvSpPr>
              <p:nvPr/>
            </p:nvSpPr>
            <p:spPr bwMode="auto">
              <a:xfrm>
                <a:off x="2606" y="1352"/>
                <a:ext cx="149" cy="9"/>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20" name="Rectangle 308"/>
              <p:cNvSpPr>
                <a:spLocks noChangeArrowheads="1"/>
              </p:cNvSpPr>
              <p:nvPr/>
            </p:nvSpPr>
            <p:spPr bwMode="auto">
              <a:xfrm>
                <a:off x="2606" y="1361"/>
                <a:ext cx="149"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21" name="Rectangle 309"/>
              <p:cNvSpPr>
                <a:spLocks noChangeArrowheads="1"/>
              </p:cNvSpPr>
              <p:nvPr/>
            </p:nvSpPr>
            <p:spPr bwMode="auto">
              <a:xfrm>
                <a:off x="2606" y="1369"/>
                <a:ext cx="149"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22" name="Rectangle 310"/>
              <p:cNvSpPr>
                <a:spLocks noChangeArrowheads="1"/>
              </p:cNvSpPr>
              <p:nvPr/>
            </p:nvSpPr>
            <p:spPr bwMode="auto">
              <a:xfrm>
                <a:off x="2606" y="1377"/>
                <a:ext cx="149" cy="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23" name="Freeform 311"/>
              <p:cNvSpPr>
                <a:spLocks/>
              </p:cNvSpPr>
              <p:nvPr/>
            </p:nvSpPr>
            <p:spPr bwMode="auto">
              <a:xfrm>
                <a:off x="2622" y="1310"/>
                <a:ext cx="128" cy="72"/>
              </a:xfrm>
              <a:custGeom>
                <a:avLst/>
                <a:gdLst>
                  <a:gd name="T0" fmla="*/ 2 w 248"/>
                  <a:gd name="T1" fmla="*/ 2 h 140"/>
                  <a:gd name="T2" fmla="*/ 3 w 248"/>
                  <a:gd name="T3" fmla="*/ 1 h 140"/>
                  <a:gd name="T4" fmla="*/ 2 w 248"/>
                  <a:gd name="T5" fmla="*/ 0 h 140"/>
                  <a:gd name="T6" fmla="*/ 0 w 248"/>
                  <a:gd name="T7" fmla="*/ 1 h 140"/>
                  <a:gd name="T8" fmla="*/ 2 w 248"/>
                  <a:gd name="T9" fmla="*/ 2 h 140"/>
                  <a:gd name="T10" fmla="*/ 0 60000 65536"/>
                  <a:gd name="T11" fmla="*/ 0 60000 65536"/>
                  <a:gd name="T12" fmla="*/ 0 60000 65536"/>
                  <a:gd name="T13" fmla="*/ 0 60000 65536"/>
                  <a:gd name="T14" fmla="*/ 0 60000 65536"/>
                  <a:gd name="T15" fmla="*/ 0 w 248"/>
                  <a:gd name="T16" fmla="*/ 0 h 140"/>
                  <a:gd name="T17" fmla="*/ 248 w 248"/>
                  <a:gd name="T18" fmla="*/ 140 h 140"/>
                </a:gdLst>
                <a:ahLst/>
                <a:cxnLst>
                  <a:cxn ang="T10">
                    <a:pos x="T0" y="T1"/>
                  </a:cxn>
                  <a:cxn ang="T11">
                    <a:pos x="T2" y="T3"/>
                  </a:cxn>
                  <a:cxn ang="T12">
                    <a:pos x="T4" y="T5"/>
                  </a:cxn>
                  <a:cxn ang="T13">
                    <a:pos x="T6" y="T7"/>
                  </a:cxn>
                  <a:cxn ang="T14">
                    <a:pos x="T8" y="T9"/>
                  </a:cxn>
                </a:cxnLst>
                <a:rect l="T15" t="T16" r="T17" b="T18"/>
                <a:pathLst>
                  <a:path w="248" h="140">
                    <a:moveTo>
                      <a:pt x="128" y="140"/>
                    </a:moveTo>
                    <a:lnTo>
                      <a:pt x="248" y="73"/>
                    </a:lnTo>
                    <a:lnTo>
                      <a:pt x="120" y="0"/>
                    </a:lnTo>
                    <a:lnTo>
                      <a:pt x="0" y="68"/>
                    </a:lnTo>
                    <a:cubicBezTo>
                      <a:pt x="36" y="102"/>
                      <a:pt x="80" y="127"/>
                      <a:pt x="128" y="140"/>
                    </a:cubicBez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024" name="Picture 31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81" y="1286"/>
                <a:ext cx="3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25" name="Picture 31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681" y="1286"/>
                <a:ext cx="3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26" name="Freeform 314"/>
              <p:cNvSpPr>
                <a:spLocks/>
              </p:cNvSpPr>
              <p:nvPr/>
            </p:nvSpPr>
            <p:spPr bwMode="auto">
              <a:xfrm>
                <a:off x="2693" y="1302"/>
                <a:ext cx="13" cy="70"/>
              </a:xfrm>
              <a:custGeom>
                <a:avLst/>
                <a:gdLst>
                  <a:gd name="T0" fmla="*/ 0 w 13"/>
                  <a:gd name="T1" fmla="*/ 70 h 70"/>
                  <a:gd name="T2" fmla="*/ 0 w 13"/>
                  <a:gd name="T3" fmla="*/ 8 h 70"/>
                  <a:gd name="T4" fmla="*/ 13 w 13"/>
                  <a:gd name="T5" fmla="*/ 0 h 70"/>
                  <a:gd name="T6" fmla="*/ 12 w 13"/>
                  <a:gd name="T7" fmla="*/ 59 h 70"/>
                  <a:gd name="T8" fmla="*/ 0 w 13"/>
                  <a:gd name="T9" fmla="*/ 70 h 70"/>
                  <a:gd name="T10" fmla="*/ 0 60000 65536"/>
                  <a:gd name="T11" fmla="*/ 0 60000 65536"/>
                  <a:gd name="T12" fmla="*/ 0 60000 65536"/>
                  <a:gd name="T13" fmla="*/ 0 60000 65536"/>
                  <a:gd name="T14" fmla="*/ 0 60000 65536"/>
                  <a:gd name="T15" fmla="*/ 0 w 13"/>
                  <a:gd name="T16" fmla="*/ 0 h 70"/>
                  <a:gd name="T17" fmla="*/ 13 w 13"/>
                  <a:gd name="T18" fmla="*/ 70 h 70"/>
                </a:gdLst>
                <a:ahLst/>
                <a:cxnLst>
                  <a:cxn ang="T10">
                    <a:pos x="T0" y="T1"/>
                  </a:cxn>
                  <a:cxn ang="T11">
                    <a:pos x="T2" y="T3"/>
                  </a:cxn>
                  <a:cxn ang="T12">
                    <a:pos x="T4" y="T5"/>
                  </a:cxn>
                  <a:cxn ang="T13">
                    <a:pos x="T6" y="T7"/>
                  </a:cxn>
                  <a:cxn ang="T14">
                    <a:pos x="T8" y="T9"/>
                  </a:cxn>
                </a:cxnLst>
                <a:rect l="T15" t="T16" r="T17" b="T18"/>
                <a:pathLst>
                  <a:path w="13" h="70">
                    <a:moveTo>
                      <a:pt x="0" y="70"/>
                    </a:moveTo>
                    <a:lnTo>
                      <a:pt x="0" y="8"/>
                    </a:lnTo>
                    <a:lnTo>
                      <a:pt x="13" y="0"/>
                    </a:lnTo>
                    <a:lnTo>
                      <a:pt x="12" y="59"/>
                    </a:lnTo>
                    <a:lnTo>
                      <a:pt x="0" y="7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27" name="Picture 315"/>
              <p:cNvSpPr>
                <a:spLocks noChangeAspect="1" noChangeArrowheads="1"/>
              </p:cNvSpPr>
              <p:nvPr/>
            </p:nvSpPr>
            <p:spPr bwMode="auto">
              <a:xfrm>
                <a:off x="2697" y="1286"/>
                <a:ext cx="4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28" name="Freeform 316"/>
              <p:cNvSpPr>
                <a:spLocks/>
              </p:cNvSpPr>
              <p:nvPr/>
            </p:nvSpPr>
            <p:spPr bwMode="auto">
              <a:xfrm>
                <a:off x="2705" y="1299"/>
                <a:ext cx="25" cy="56"/>
              </a:xfrm>
              <a:custGeom>
                <a:avLst/>
                <a:gdLst>
                  <a:gd name="T0" fmla="*/ 1 w 25"/>
                  <a:gd name="T1" fmla="*/ 9 h 56"/>
                  <a:gd name="T2" fmla="*/ 25 w 25"/>
                  <a:gd name="T3" fmla="*/ 0 h 56"/>
                  <a:gd name="T4" fmla="*/ 25 w 25"/>
                  <a:gd name="T5" fmla="*/ 36 h 56"/>
                  <a:gd name="T6" fmla="*/ 0 w 25"/>
                  <a:gd name="T7" fmla="*/ 56 h 56"/>
                  <a:gd name="T8" fmla="*/ 1 w 25"/>
                  <a:gd name="T9" fmla="*/ 9 h 56"/>
                  <a:gd name="T10" fmla="*/ 0 60000 65536"/>
                  <a:gd name="T11" fmla="*/ 0 60000 65536"/>
                  <a:gd name="T12" fmla="*/ 0 60000 65536"/>
                  <a:gd name="T13" fmla="*/ 0 60000 65536"/>
                  <a:gd name="T14" fmla="*/ 0 60000 65536"/>
                  <a:gd name="T15" fmla="*/ 0 w 25"/>
                  <a:gd name="T16" fmla="*/ 0 h 56"/>
                  <a:gd name="T17" fmla="*/ 25 w 25"/>
                  <a:gd name="T18" fmla="*/ 56 h 56"/>
                </a:gdLst>
                <a:ahLst/>
                <a:cxnLst>
                  <a:cxn ang="T10">
                    <a:pos x="T0" y="T1"/>
                  </a:cxn>
                  <a:cxn ang="T11">
                    <a:pos x="T2" y="T3"/>
                  </a:cxn>
                  <a:cxn ang="T12">
                    <a:pos x="T4" y="T5"/>
                  </a:cxn>
                  <a:cxn ang="T13">
                    <a:pos x="T6" y="T7"/>
                  </a:cxn>
                  <a:cxn ang="T14">
                    <a:pos x="T8" y="T9"/>
                  </a:cxn>
                </a:cxnLst>
                <a:rect l="T15" t="T16" r="T17" b="T18"/>
                <a:pathLst>
                  <a:path w="25" h="56">
                    <a:moveTo>
                      <a:pt x="1" y="9"/>
                    </a:moveTo>
                    <a:lnTo>
                      <a:pt x="25" y="0"/>
                    </a:lnTo>
                    <a:lnTo>
                      <a:pt x="25" y="36"/>
                    </a:lnTo>
                    <a:lnTo>
                      <a:pt x="0" y="56"/>
                    </a:lnTo>
                    <a:lnTo>
                      <a:pt x="1" y="9"/>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29" name="Rectangle 317"/>
              <p:cNvSpPr>
                <a:spLocks noChangeArrowheads="1"/>
              </p:cNvSpPr>
              <p:nvPr/>
            </p:nvSpPr>
            <p:spPr bwMode="auto">
              <a:xfrm>
                <a:off x="2656" y="1262"/>
                <a:ext cx="82"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0" name="Rectangle 318"/>
              <p:cNvSpPr>
                <a:spLocks noChangeArrowheads="1"/>
              </p:cNvSpPr>
              <p:nvPr/>
            </p:nvSpPr>
            <p:spPr bwMode="auto">
              <a:xfrm>
                <a:off x="2656" y="1270"/>
                <a:ext cx="82"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1" name="Rectangle 319"/>
              <p:cNvSpPr>
                <a:spLocks noChangeArrowheads="1"/>
              </p:cNvSpPr>
              <p:nvPr/>
            </p:nvSpPr>
            <p:spPr bwMode="auto">
              <a:xfrm>
                <a:off x="2656" y="1278"/>
                <a:ext cx="82" cy="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2" name="Rectangle 320"/>
              <p:cNvSpPr>
                <a:spLocks noChangeArrowheads="1"/>
              </p:cNvSpPr>
              <p:nvPr/>
            </p:nvSpPr>
            <p:spPr bwMode="auto">
              <a:xfrm>
                <a:off x="2656" y="1286"/>
                <a:ext cx="82"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3" name="Rectangle 321"/>
              <p:cNvSpPr>
                <a:spLocks noChangeArrowheads="1"/>
              </p:cNvSpPr>
              <p:nvPr/>
            </p:nvSpPr>
            <p:spPr bwMode="auto">
              <a:xfrm>
                <a:off x="2656" y="1295"/>
                <a:ext cx="82"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4" name="Rectangle 322"/>
              <p:cNvSpPr>
                <a:spLocks noChangeArrowheads="1"/>
              </p:cNvSpPr>
              <p:nvPr/>
            </p:nvSpPr>
            <p:spPr bwMode="auto">
              <a:xfrm>
                <a:off x="2656" y="1303"/>
                <a:ext cx="82"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5" name="Rectangle 323"/>
              <p:cNvSpPr>
                <a:spLocks noChangeArrowheads="1"/>
              </p:cNvSpPr>
              <p:nvPr/>
            </p:nvSpPr>
            <p:spPr bwMode="auto">
              <a:xfrm>
                <a:off x="2656" y="1311"/>
                <a:ext cx="82"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36" name="Freeform 324"/>
              <p:cNvSpPr>
                <a:spLocks/>
              </p:cNvSpPr>
              <p:nvPr/>
            </p:nvSpPr>
            <p:spPr bwMode="auto">
              <a:xfrm>
                <a:off x="2667" y="1274"/>
                <a:ext cx="63" cy="34"/>
              </a:xfrm>
              <a:custGeom>
                <a:avLst/>
                <a:gdLst>
                  <a:gd name="T0" fmla="*/ 39 w 63"/>
                  <a:gd name="T1" fmla="*/ 34 h 34"/>
                  <a:gd name="T2" fmla="*/ 39 w 63"/>
                  <a:gd name="T3" fmla="*/ 28 h 34"/>
                  <a:gd name="T4" fmla="*/ 0 w 63"/>
                  <a:gd name="T5" fmla="*/ 6 h 34"/>
                  <a:gd name="T6" fmla="*/ 20 w 63"/>
                  <a:gd name="T7" fmla="*/ 0 h 34"/>
                  <a:gd name="T8" fmla="*/ 63 w 63"/>
                  <a:gd name="T9" fmla="*/ 25 h 34"/>
                  <a:gd name="T10" fmla="*/ 39 w 63"/>
                  <a:gd name="T11" fmla="*/ 34 h 34"/>
                  <a:gd name="T12" fmla="*/ 0 60000 65536"/>
                  <a:gd name="T13" fmla="*/ 0 60000 65536"/>
                  <a:gd name="T14" fmla="*/ 0 60000 65536"/>
                  <a:gd name="T15" fmla="*/ 0 60000 65536"/>
                  <a:gd name="T16" fmla="*/ 0 60000 65536"/>
                  <a:gd name="T17" fmla="*/ 0 60000 65536"/>
                  <a:gd name="T18" fmla="*/ 0 w 63"/>
                  <a:gd name="T19" fmla="*/ 0 h 34"/>
                  <a:gd name="T20" fmla="*/ 63 w 6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63" h="34">
                    <a:moveTo>
                      <a:pt x="39" y="34"/>
                    </a:moveTo>
                    <a:lnTo>
                      <a:pt x="39" y="28"/>
                    </a:lnTo>
                    <a:lnTo>
                      <a:pt x="0" y="6"/>
                    </a:lnTo>
                    <a:lnTo>
                      <a:pt x="20" y="0"/>
                    </a:lnTo>
                    <a:lnTo>
                      <a:pt x="63" y="25"/>
                    </a:lnTo>
                    <a:lnTo>
                      <a:pt x="39" y="34"/>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037" name="Picture 3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672" y="1336"/>
                <a:ext cx="83"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8" name="Picture 32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672" y="1336"/>
                <a:ext cx="83"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9" name="Freeform 327"/>
              <p:cNvSpPr>
                <a:spLocks/>
              </p:cNvSpPr>
              <p:nvPr/>
            </p:nvSpPr>
            <p:spPr bwMode="auto">
              <a:xfrm>
                <a:off x="2688" y="1347"/>
                <a:ext cx="62" cy="62"/>
              </a:xfrm>
              <a:custGeom>
                <a:avLst/>
                <a:gdLst>
                  <a:gd name="T0" fmla="*/ 0 w 62"/>
                  <a:gd name="T1" fmla="*/ 35 h 62"/>
                  <a:gd name="T2" fmla="*/ 62 w 62"/>
                  <a:gd name="T3" fmla="*/ 0 h 62"/>
                  <a:gd name="T4" fmla="*/ 62 w 62"/>
                  <a:gd name="T5" fmla="*/ 27 h 62"/>
                  <a:gd name="T6" fmla="*/ 0 w 62"/>
                  <a:gd name="T7" fmla="*/ 62 h 62"/>
                  <a:gd name="T8" fmla="*/ 0 w 62"/>
                  <a:gd name="T9" fmla="*/ 35 h 62"/>
                  <a:gd name="T10" fmla="*/ 0 60000 65536"/>
                  <a:gd name="T11" fmla="*/ 0 60000 65536"/>
                  <a:gd name="T12" fmla="*/ 0 60000 65536"/>
                  <a:gd name="T13" fmla="*/ 0 60000 65536"/>
                  <a:gd name="T14" fmla="*/ 0 60000 65536"/>
                  <a:gd name="T15" fmla="*/ 0 w 62"/>
                  <a:gd name="T16" fmla="*/ 0 h 62"/>
                  <a:gd name="T17" fmla="*/ 62 w 62"/>
                  <a:gd name="T18" fmla="*/ 62 h 62"/>
                </a:gdLst>
                <a:ahLst/>
                <a:cxnLst>
                  <a:cxn ang="T10">
                    <a:pos x="T0" y="T1"/>
                  </a:cxn>
                  <a:cxn ang="T11">
                    <a:pos x="T2" y="T3"/>
                  </a:cxn>
                  <a:cxn ang="T12">
                    <a:pos x="T4" y="T5"/>
                  </a:cxn>
                  <a:cxn ang="T13">
                    <a:pos x="T6" y="T7"/>
                  </a:cxn>
                  <a:cxn ang="T14">
                    <a:pos x="T8" y="T9"/>
                  </a:cxn>
                </a:cxnLst>
                <a:rect l="T15" t="T16" r="T17" b="T18"/>
                <a:pathLst>
                  <a:path w="62" h="62">
                    <a:moveTo>
                      <a:pt x="0" y="35"/>
                    </a:moveTo>
                    <a:lnTo>
                      <a:pt x="62" y="0"/>
                    </a:lnTo>
                    <a:lnTo>
                      <a:pt x="62" y="27"/>
                    </a:lnTo>
                    <a:lnTo>
                      <a:pt x="0" y="62"/>
                    </a:lnTo>
                    <a:lnTo>
                      <a:pt x="0" y="35"/>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40" name="Rectangle 328"/>
              <p:cNvSpPr>
                <a:spLocks noChangeArrowheads="1"/>
              </p:cNvSpPr>
              <p:nvPr/>
            </p:nvSpPr>
            <p:spPr bwMode="auto">
              <a:xfrm>
                <a:off x="2623" y="1262"/>
                <a:ext cx="91"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1" name="Rectangle 329"/>
              <p:cNvSpPr>
                <a:spLocks noChangeArrowheads="1"/>
              </p:cNvSpPr>
              <p:nvPr/>
            </p:nvSpPr>
            <p:spPr bwMode="auto">
              <a:xfrm>
                <a:off x="2623" y="1270"/>
                <a:ext cx="91"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2" name="Rectangle 330"/>
              <p:cNvSpPr>
                <a:spLocks noChangeArrowheads="1"/>
              </p:cNvSpPr>
              <p:nvPr/>
            </p:nvSpPr>
            <p:spPr bwMode="auto">
              <a:xfrm>
                <a:off x="2623" y="1278"/>
                <a:ext cx="91"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3" name="Rectangle 331"/>
              <p:cNvSpPr>
                <a:spLocks noChangeArrowheads="1"/>
              </p:cNvSpPr>
              <p:nvPr/>
            </p:nvSpPr>
            <p:spPr bwMode="auto">
              <a:xfrm>
                <a:off x="2623" y="1286"/>
                <a:ext cx="91"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4" name="Rectangle 332"/>
              <p:cNvSpPr>
                <a:spLocks noChangeArrowheads="1"/>
              </p:cNvSpPr>
              <p:nvPr/>
            </p:nvSpPr>
            <p:spPr bwMode="auto">
              <a:xfrm>
                <a:off x="2623" y="1295"/>
                <a:ext cx="91"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5" name="Rectangle 333"/>
              <p:cNvSpPr>
                <a:spLocks noChangeArrowheads="1"/>
              </p:cNvSpPr>
              <p:nvPr/>
            </p:nvSpPr>
            <p:spPr bwMode="auto">
              <a:xfrm>
                <a:off x="2623" y="1303"/>
                <a:ext cx="91"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6" name="Rectangle 334"/>
              <p:cNvSpPr>
                <a:spLocks noChangeArrowheads="1"/>
              </p:cNvSpPr>
              <p:nvPr/>
            </p:nvSpPr>
            <p:spPr bwMode="auto">
              <a:xfrm>
                <a:off x="2623" y="1311"/>
                <a:ext cx="91"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47" name="Freeform 335"/>
              <p:cNvSpPr>
                <a:spLocks/>
              </p:cNvSpPr>
              <p:nvPr/>
            </p:nvSpPr>
            <p:spPr bwMode="auto">
              <a:xfrm>
                <a:off x="2638" y="1272"/>
                <a:ext cx="68" cy="38"/>
              </a:xfrm>
              <a:custGeom>
                <a:avLst/>
                <a:gdLst>
                  <a:gd name="T0" fmla="*/ 0 w 132"/>
                  <a:gd name="T1" fmla="*/ 1 h 72"/>
                  <a:gd name="T2" fmla="*/ 1 w 132"/>
                  <a:gd name="T3" fmla="*/ 0 h 72"/>
                  <a:gd name="T4" fmla="*/ 1 w 132"/>
                  <a:gd name="T5" fmla="*/ 1 h 72"/>
                  <a:gd name="T6" fmla="*/ 2 w 132"/>
                  <a:gd name="T7" fmla="*/ 1 h 72"/>
                  <a:gd name="T8" fmla="*/ 1 w 132"/>
                  <a:gd name="T9" fmla="*/ 1 h 72"/>
                  <a:gd name="T10" fmla="*/ 0 w 132"/>
                  <a:gd name="T11" fmla="*/ 1 h 72"/>
                  <a:gd name="T12" fmla="*/ 0 60000 65536"/>
                  <a:gd name="T13" fmla="*/ 0 60000 65536"/>
                  <a:gd name="T14" fmla="*/ 0 60000 65536"/>
                  <a:gd name="T15" fmla="*/ 0 60000 65536"/>
                  <a:gd name="T16" fmla="*/ 0 60000 65536"/>
                  <a:gd name="T17" fmla="*/ 0 60000 65536"/>
                  <a:gd name="T18" fmla="*/ 0 w 132"/>
                  <a:gd name="T19" fmla="*/ 0 h 72"/>
                  <a:gd name="T20" fmla="*/ 132 w 132"/>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132" h="72">
                    <a:moveTo>
                      <a:pt x="0" y="11"/>
                    </a:moveTo>
                    <a:lnTo>
                      <a:pt x="30" y="0"/>
                    </a:lnTo>
                    <a:lnTo>
                      <a:pt x="57" y="15"/>
                    </a:lnTo>
                    <a:lnTo>
                      <a:pt x="132" y="57"/>
                    </a:lnTo>
                    <a:lnTo>
                      <a:pt x="107" y="72"/>
                    </a:lnTo>
                    <a:cubicBezTo>
                      <a:pt x="68" y="59"/>
                      <a:pt x="31" y="39"/>
                      <a:pt x="0" y="11"/>
                    </a:cubicBez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048" name="Picture 33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565" y="1385"/>
                <a:ext cx="9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49" name="Picture 33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565" y="1385"/>
                <a:ext cx="9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50" name="Freeform 338"/>
              <p:cNvSpPr>
                <a:spLocks/>
              </p:cNvSpPr>
              <p:nvPr/>
            </p:nvSpPr>
            <p:spPr bwMode="auto">
              <a:xfrm>
                <a:off x="2575" y="1397"/>
                <a:ext cx="67" cy="46"/>
              </a:xfrm>
              <a:custGeom>
                <a:avLst/>
                <a:gdLst>
                  <a:gd name="T0" fmla="*/ 0 w 67"/>
                  <a:gd name="T1" fmla="*/ 0 h 46"/>
                  <a:gd name="T2" fmla="*/ 67 w 67"/>
                  <a:gd name="T3" fmla="*/ 38 h 46"/>
                  <a:gd name="T4" fmla="*/ 67 w 67"/>
                  <a:gd name="T5" fmla="*/ 46 h 46"/>
                  <a:gd name="T6" fmla="*/ 0 w 67"/>
                  <a:gd name="T7" fmla="*/ 8 h 46"/>
                  <a:gd name="T8" fmla="*/ 0 w 67"/>
                  <a:gd name="T9" fmla="*/ 0 h 46"/>
                  <a:gd name="T10" fmla="*/ 0 60000 65536"/>
                  <a:gd name="T11" fmla="*/ 0 60000 65536"/>
                  <a:gd name="T12" fmla="*/ 0 60000 65536"/>
                  <a:gd name="T13" fmla="*/ 0 60000 65536"/>
                  <a:gd name="T14" fmla="*/ 0 60000 65536"/>
                  <a:gd name="T15" fmla="*/ 0 w 67"/>
                  <a:gd name="T16" fmla="*/ 0 h 46"/>
                  <a:gd name="T17" fmla="*/ 67 w 67"/>
                  <a:gd name="T18" fmla="*/ 46 h 46"/>
                </a:gdLst>
                <a:ahLst/>
                <a:cxnLst>
                  <a:cxn ang="T10">
                    <a:pos x="T0" y="T1"/>
                  </a:cxn>
                  <a:cxn ang="T11">
                    <a:pos x="T2" y="T3"/>
                  </a:cxn>
                  <a:cxn ang="T12">
                    <a:pos x="T4" y="T5"/>
                  </a:cxn>
                  <a:cxn ang="T13">
                    <a:pos x="T6" y="T7"/>
                  </a:cxn>
                  <a:cxn ang="T14">
                    <a:pos x="T8" y="T9"/>
                  </a:cxn>
                </a:cxnLst>
                <a:rect l="T15" t="T16" r="T17" b="T18"/>
                <a:pathLst>
                  <a:path w="67" h="46">
                    <a:moveTo>
                      <a:pt x="0" y="0"/>
                    </a:moveTo>
                    <a:lnTo>
                      <a:pt x="67" y="38"/>
                    </a:lnTo>
                    <a:lnTo>
                      <a:pt x="67" y="46"/>
                    </a:lnTo>
                    <a:lnTo>
                      <a:pt x="0" y="8"/>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51" name="Freeform 339"/>
              <p:cNvSpPr>
                <a:spLocks noEditPoints="1"/>
              </p:cNvSpPr>
              <p:nvPr/>
            </p:nvSpPr>
            <p:spPr bwMode="auto">
              <a:xfrm>
                <a:off x="2582" y="1380"/>
                <a:ext cx="83" cy="50"/>
              </a:xfrm>
              <a:custGeom>
                <a:avLst/>
                <a:gdLst>
                  <a:gd name="T0" fmla="*/ 9 w 83"/>
                  <a:gd name="T1" fmla="*/ 15 h 50"/>
                  <a:gd name="T2" fmla="*/ 7 w 83"/>
                  <a:gd name="T3" fmla="*/ 11 h 50"/>
                  <a:gd name="T4" fmla="*/ 11 w 83"/>
                  <a:gd name="T5" fmla="*/ 9 h 50"/>
                  <a:gd name="T6" fmla="*/ 17 w 83"/>
                  <a:gd name="T7" fmla="*/ 10 h 50"/>
                  <a:gd name="T8" fmla="*/ 12 w 83"/>
                  <a:gd name="T9" fmla="*/ 7 h 50"/>
                  <a:gd name="T10" fmla="*/ 28 w 83"/>
                  <a:gd name="T11" fmla="*/ 3 h 50"/>
                  <a:gd name="T12" fmla="*/ 28 w 83"/>
                  <a:gd name="T13" fmla="*/ 9 h 50"/>
                  <a:gd name="T14" fmla="*/ 32 w 83"/>
                  <a:gd name="T15" fmla="*/ 6 h 50"/>
                  <a:gd name="T16" fmla="*/ 42 w 83"/>
                  <a:gd name="T17" fmla="*/ 16 h 50"/>
                  <a:gd name="T18" fmla="*/ 37 w 83"/>
                  <a:gd name="T19" fmla="*/ 14 h 50"/>
                  <a:gd name="T20" fmla="*/ 55 w 83"/>
                  <a:gd name="T21" fmla="*/ 19 h 50"/>
                  <a:gd name="T22" fmla="*/ 64 w 83"/>
                  <a:gd name="T23" fmla="*/ 30 h 50"/>
                  <a:gd name="T24" fmla="*/ 68 w 83"/>
                  <a:gd name="T25" fmla="*/ 27 h 50"/>
                  <a:gd name="T26" fmla="*/ 78 w 83"/>
                  <a:gd name="T27" fmla="*/ 38 h 50"/>
                  <a:gd name="T28" fmla="*/ 73 w 83"/>
                  <a:gd name="T29" fmla="*/ 35 h 50"/>
                  <a:gd name="T30" fmla="*/ 76 w 83"/>
                  <a:gd name="T31" fmla="*/ 39 h 50"/>
                  <a:gd name="T32" fmla="*/ 58 w 83"/>
                  <a:gd name="T33" fmla="*/ 34 h 50"/>
                  <a:gd name="T34" fmla="*/ 62 w 83"/>
                  <a:gd name="T35" fmla="*/ 31 h 50"/>
                  <a:gd name="T36" fmla="*/ 60 w 83"/>
                  <a:gd name="T37" fmla="*/ 27 h 50"/>
                  <a:gd name="T38" fmla="*/ 55 w 83"/>
                  <a:gd name="T39" fmla="*/ 25 h 50"/>
                  <a:gd name="T40" fmla="*/ 58 w 83"/>
                  <a:gd name="T41" fmla="*/ 29 h 50"/>
                  <a:gd name="T42" fmla="*/ 40 w 83"/>
                  <a:gd name="T43" fmla="*/ 23 h 50"/>
                  <a:gd name="T44" fmla="*/ 44 w 83"/>
                  <a:gd name="T45" fmla="*/ 20 h 50"/>
                  <a:gd name="T46" fmla="*/ 36 w 83"/>
                  <a:gd name="T47" fmla="*/ 20 h 50"/>
                  <a:gd name="T48" fmla="*/ 31 w 83"/>
                  <a:gd name="T49" fmla="*/ 18 h 50"/>
                  <a:gd name="T50" fmla="*/ 30 w 83"/>
                  <a:gd name="T51" fmla="*/ 13 h 50"/>
                  <a:gd name="T52" fmla="*/ 15 w 83"/>
                  <a:gd name="T53" fmla="*/ 16 h 50"/>
                  <a:gd name="T54" fmla="*/ 20 w 83"/>
                  <a:gd name="T55" fmla="*/ 14 h 50"/>
                  <a:gd name="T56" fmla="*/ 29 w 83"/>
                  <a:gd name="T57" fmla="*/ 25 h 50"/>
                  <a:gd name="T58" fmla="*/ 25 w 83"/>
                  <a:gd name="T59" fmla="*/ 21 h 50"/>
                  <a:gd name="T60" fmla="*/ 43 w 83"/>
                  <a:gd name="T61" fmla="*/ 27 h 50"/>
                  <a:gd name="T62" fmla="*/ 43 w 83"/>
                  <a:gd name="T63" fmla="*/ 32 h 50"/>
                  <a:gd name="T64" fmla="*/ 47 w 83"/>
                  <a:gd name="T65" fmla="*/ 30 h 50"/>
                  <a:gd name="T66" fmla="*/ 57 w 83"/>
                  <a:gd name="T67" fmla="*/ 41 h 50"/>
                  <a:gd name="T68" fmla="*/ 52 w 83"/>
                  <a:gd name="T69" fmla="*/ 37 h 50"/>
                  <a:gd name="T70" fmla="*/ 70 w 83"/>
                  <a:gd name="T71" fmla="*/ 43 h 50"/>
                  <a:gd name="T72" fmla="*/ 55 w 83"/>
                  <a:gd name="T73" fmla="*/ 47 h 50"/>
                  <a:gd name="T74" fmla="*/ 59 w 83"/>
                  <a:gd name="T75" fmla="*/ 44 h 50"/>
                  <a:gd name="T76" fmla="*/ 51 w 83"/>
                  <a:gd name="T77" fmla="*/ 45 h 50"/>
                  <a:gd name="T78" fmla="*/ 46 w 83"/>
                  <a:gd name="T79" fmla="*/ 42 h 50"/>
                  <a:gd name="T80" fmla="*/ 46 w 83"/>
                  <a:gd name="T81" fmla="*/ 36 h 50"/>
                  <a:gd name="T82" fmla="*/ 10 w 83"/>
                  <a:gd name="T83" fmla="*/ 20 h 50"/>
                  <a:gd name="T84" fmla="*/ 13 w 83"/>
                  <a:gd name="T85" fmla="*/ 18 h 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
                  <a:gd name="T130" fmla="*/ 0 h 50"/>
                  <a:gd name="T131" fmla="*/ 83 w 83"/>
                  <a:gd name="T132" fmla="*/ 50 h 5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 h="50">
                    <a:moveTo>
                      <a:pt x="0" y="15"/>
                    </a:moveTo>
                    <a:lnTo>
                      <a:pt x="5" y="18"/>
                    </a:lnTo>
                    <a:lnTo>
                      <a:pt x="9" y="15"/>
                    </a:lnTo>
                    <a:lnTo>
                      <a:pt x="5" y="12"/>
                    </a:lnTo>
                    <a:lnTo>
                      <a:pt x="0" y="15"/>
                    </a:lnTo>
                    <a:close/>
                    <a:moveTo>
                      <a:pt x="7" y="11"/>
                    </a:moveTo>
                    <a:lnTo>
                      <a:pt x="11" y="14"/>
                    </a:lnTo>
                    <a:lnTo>
                      <a:pt x="15" y="11"/>
                    </a:lnTo>
                    <a:lnTo>
                      <a:pt x="11" y="9"/>
                    </a:lnTo>
                    <a:lnTo>
                      <a:pt x="7" y="11"/>
                    </a:lnTo>
                    <a:close/>
                    <a:moveTo>
                      <a:pt x="12" y="7"/>
                    </a:moveTo>
                    <a:lnTo>
                      <a:pt x="17" y="10"/>
                    </a:lnTo>
                    <a:lnTo>
                      <a:pt x="22" y="7"/>
                    </a:lnTo>
                    <a:lnTo>
                      <a:pt x="16" y="4"/>
                    </a:lnTo>
                    <a:lnTo>
                      <a:pt x="12" y="7"/>
                    </a:lnTo>
                    <a:close/>
                    <a:moveTo>
                      <a:pt x="18" y="3"/>
                    </a:moveTo>
                    <a:lnTo>
                      <a:pt x="24" y="6"/>
                    </a:lnTo>
                    <a:lnTo>
                      <a:pt x="28" y="3"/>
                    </a:lnTo>
                    <a:lnTo>
                      <a:pt x="23" y="0"/>
                    </a:lnTo>
                    <a:lnTo>
                      <a:pt x="18" y="3"/>
                    </a:lnTo>
                    <a:close/>
                    <a:moveTo>
                      <a:pt x="28" y="9"/>
                    </a:moveTo>
                    <a:lnTo>
                      <a:pt x="32" y="11"/>
                    </a:lnTo>
                    <a:lnTo>
                      <a:pt x="37" y="9"/>
                    </a:lnTo>
                    <a:lnTo>
                      <a:pt x="32" y="6"/>
                    </a:lnTo>
                    <a:lnTo>
                      <a:pt x="28" y="9"/>
                    </a:lnTo>
                    <a:close/>
                    <a:moveTo>
                      <a:pt x="37" y="14"/>
                    </a:moveTo>
                    <a:lnTo>
                      <a:pt x="42" y="16"/>
                    </a:lnTo>
                    <a:lnTo>
                      <a:pt x="46" y="14"/>
                    </a:lnTo>
                    <a:lnTo>
                      <a:pt x="41" y="11"/>
                    </a:lnTo>
                    <a:lnTo>
                      <a:pt x="37" y="14"/>
                    </a:lnTo>
                    <a:close/>
                    <a:moveTo>
                      <a:pt x="46" y="19"/>
                    </a:moveTo>
                    <a:lnTo>
                      <a:pt x="51" y="22"/>
                    </a:lnTo>
                    <a:lnTo>
                      <a:pt x="55" y="19"/>
                    </a:lnTo>
                    <a:lnTo>
                      <a:pt x="50" y="16"/>
                    </a:lnTo>
                    <a:lnTo>
                      <a:pt x="46" y="19"/>
                    </a:lnTo>
                    <a:close/>
                    <a:moveTo>
                      <a:pt x="64" y="30"/>
                    </a:moveTo>
                    <a:lnTo>
                      <a:pt x="69" y="32"/>
                    </a:lnTo>
                    <a:lnTo>
                      <a:pt x="73" y="30"/>
                    </a:lnTo>
                    <a:lnTo>
                      <a:pt x="68" y="27"/>
                    </a:lnTo>
                    <a:lnTo>
                      <a:pt x="64" y="30"/>
                    </a:lnTo>
                    <a:close/>
                    <a:moveTo>
                      <a:pt x="73" y="35"/>
                    </a:moveTo>
                    <a:lnTo>
                      <a:pt x="78" y="38"/>
                    </a:lnTo>
                    <a:lnTo>
                      <a:pt x="83" y="35"/>
                    </a:lnTo>
                    <a:lnTo>
                      <a:pt x="77" y="32"/>
                    </a:lnTo>
                    <a:lnTo>
                      <a:pt x="73" y="35"/>
                    </a:lnTo>
                    <a:close/>
                    <a:moveTo>
                      <a:pt x="67" y="39"/>
                    </a:moveTo>
                    <a:lnTo>
                      <a:pt x="72" y="42"/>
                    </a:lnTo>
                    <a:lnTo>
                      <a:pt x="76" y="39"/>
                    </a:lnTo>
                    <a:lnTo>
                      <a:pt x="71" y="36"/>
                    </a:lnTo>
                    <a:lnTo>
                      <a:pt x="67" y="39"/>
                    </a:lnTo>
                    <a:close/>
                    <a:moveTo>
                      <a:pt x="58" y="34"/>
                    </a:moveTo>
                    <a:lnTo>
                      <a:pt x="63" y="36"/>
                    </a:lnTo>
                    <a:lnTo>
                      <a:pt x="67" y="34"/>
                    </a:lnTo>
                    <a:lnTo>
                      <a:pt x="62" y="31"/>
                    </a:lnTo>
                    <a:lnTo>
                      <a:pt x="58" y="34"/>
                    </a:lnTo>
                    <a:close/>
                    <a:moveTo>
                      <a:pt x="55" y="25"/>
                    </a:moveTo>
                    <a:lnTo>
                      <a:pt x="60" y="27"/>
                    </a:lnTo>
                    <a:lnTo>
                      <a:pt x="64" y="25"/>
                    </a:lnTo>
                    <a:lnTo>
                      <a:pt x="59" y="22"/>
                    </a:lnTo>
                    <a:lnTo>
                      <a:pt x="55" y="25"/>
                    </a:lnTo>
                    <a:close/>
                    <a:moveTo>
                      <a:pt x="49" y="28"/>
                    </a:moveTo>
                    <a:lnTo>
                      <a:pt x="54" y="31"/>
                    </a:lnTo>
                    <a:lnTo>
                      <a:pt x="58" y="29"/>
                    </a:lnTo>
                    <a:lnTo>
                      <a:pt x="53" y="26"/>
                    </a:lnTo>
                    <a:lnTo>
                      <a:pt x="49" y="28"/>
                    </a:lnTo>
                    <a:close/>
                    <a:moveTo>
                      <a:pt x="40" y="23"/>
                    </a:moveTo>
                    <a:lnTo>
                      <a:pt x="45" y="26"/>
                    </a:lnTo>
                    <a:lnTo>
                      <a:pt x="49" y="23"/>
                    </a:lnTo>
                    <a:lnTo>
                      <a:pt x="44" y="20"/>
                    </a:lnTo>
                    <a:lnTo>
                      <a:pt x="40" y="23"/>
                    </a:lnTo>
                    <a:close/>
                    <a:moveTo>
                      <a:pt x="31" y="18"/>
                    </a:moveTo>
                    <a:lnTo>
                      <a:pt x="36" y="20"/>
                    </a:lnTo>
                    <a:lnTo>
                      <a:pt x="40" y="18"/>
                    </a:lnTo>
                    <a:lnTo>
                      <a:pt x="35" y="15"/>
                    </a:lnTo>
                    <a:lnTo>
                      <a:pt x="31" y="18"/>
                    </a:lnTo>
                    <a:close/>
                    <a:moveTo>
                      <a:pt x="22" y="12"/>
                    </a:moveTo>
                    <a:lnTo>
                      <a:pt x="27" y="15"/>
                    </a:lnTo>
                    <a:lnTo>
                      <a:pt x="30" y="13"/>
                    </a:lnTo>
                    <a:lnTo>
                      <a:pt x="26" y="10"/>
                    </a:lnTo>
                    <a:lnTo>
                      <a:pt x="22" y="12"/>
                    </a:lnTo>
                    <a:close/>
                    <a:moveTo>
                      <a:pt x="15" y="16"/>
                    </a:moveTo>
                    <a:lnTo>
                      <a:pt x="21" y="19"/>
                    </a:lnTo>
                    <a:lnTo>
                      <a:pt x="25" y="16"/>
                    </a:lnTo>
                    <a:lnTo>
                      <a:pt x="20" y="14"/>
                    </a:lnTo>
                    <a:lnTo>
                      <a:pt x="15" y="16"/>
                    </a:lnTo>
                    <a:close/>
                    <a:moveTo>
                      <a:pt x="25" y="21"/>
                    </a:moveTo>
                    <a:lnTo>
                      <a:pt x="29" y="25"/>
                    </a:lnTo>
                    <a:lnTo>
                      <a:pt x="33" y="22"/>
                    </a:lnTo>
                    <a:lnTo>
                      <a:pt x="29" y="19"/>
                    </a:lnTo>
                    <a:lnTo>
                      <a:pt x="25" y="21"/>
                    </a:lnTo>
                    <a:close/>
                    <a:moveTo>
                      <a:pt x="34" y="27"/>
                    </a:moveTo>
                    <a:lnTo>
                      <a:pt x="39" y="30"/>
                    </a:lnTo>
                    <a:lnTo>
                      <a:pt x="43" y="27"/>
                    </a:lnTo>
                    <a:lnTo>
                      <a:pt x="38" y="25"/>
                    </a:lnTo>
                    <a:lnTo>
                      <a:pt x="34" y="27"/>
                    </a:lnTo>
                    <a:close/>
                    <a:moveTo>
                      <a:pt x="43" y="32"/>
                    </a:moveTo>
                    <a:lnTo>
                      <a:pt x="48" y="35"/>
                    </a:lnTo>
                    <a:lnTo>
                      <a:pt x="52" y="32"/>
                    </a:lnTo>
                    <a:lnTo>
                      <a:pt x="47" y="30"/>
                    </a:lnTo>
                    <a:lnTo>
                      <a:pt x="43" y="32"/>
                    </a:lnTo>
                    <a:close/>
                    <a:moveTo>
                      <a:pt x="52" y="37"/>
                    </a:moveTo>
                    <a:lnTo>
                      <a:pt x="57" y="41"/>
                    </a:lnTo>
                    <a:lnTo>
                      <a:pt x="61" y="38"/>
                    </a:lnTo>
                    <a:lnTo>
                      <a:pt x="56" y="35"/>
                    </a:lnTo>
                    <a:lnTo>
                      <a:pt x="52" y="37"/>
                    </a:lnTo>
                    <a:close/>
                    <a:moveTo>
                      <a:pt x="61" y="43"/>
                    </a:moveTo>
                    <a:lnTo>
                      <a:pt x="66" y="46"/>
                    </a:lnTo>
                    <a:lnTo>
                      <a:pt x="70" y="43"/>
                    </a:lnTo>
                    <a:lnTo>
                      <a:pt x="65" y="41"/>
                    </a:lnTo>
                    <a:lnTo>
                      <a:pt x="61" y="43"/>
                    </a:lnTo>
                    <a:close/>
                    <a:moveTo>
                      <a:pt x="55" y="47"/>
                    </a:moveTo>
                    <a:lnTo>
                      <a:pt x="60" y="50"/>
                    </a:lnTo>
                    <a:lnTo>
                      <a:pt x="64" y="47"/>
                    </a:lnTo>
                    <a:lnTo>
                      <a:pt x="59" y="44"/>
                    </a:lnTo>
                    <a:lnTo>
                      <a:pt x="55" y="47"/>
                    </a:lnTo>
                    <a:close/>
                    <a:moveTo>
                      <a:pt x="46" y="42"/>
                    </a:moveTo>
                    <a:lnTo>
                      <a:pt x="51" y="45"/>
                    </a:lnTo>
                    <a:lnTo>
                      <a:pt x="55" y="42"/>
                    </a:lnTo>
                    <a:lnTo>
                      <a:pt x="50" y="39"/>
                    </a:lnTo>
                    <a:lnTo>
                      <a:pt x="46" y="42"/>
                    </a:lnTo>
                    <a:close/>
                    <a:moveTo>
                      <a:pt x="18" y="26"/>
                    </a:moveTo>
                    <a:lnTo>
                      <a:pt x="42" y="39"/>
                    </a:lnTo>
                    <a:lnTo>
                      <a:pt x="46" y="36"/>
                    </a:lnTo>
                    <a:lnTo>
                      <a:pt x="23" y="23"/>
                    </a:lnTo>
                    <a:lnTo>
                      <a:pt x="18" y="26"/>
                    </a:lnTo>
                    <a:close/>
                    <a:moveTo>
                      <a:pt x="10" y="20"/>
                    </a:moveTo>
                    <a:lnTo>
                      <a:pt x="14" y="23"/>
                    </a:lnTo>
                    <a:lnTo>
                      <a:pt x="18" y="20"/>
                    </a:lnTo>
                    <a:lnTo>
                      <a:pt x="13" y="18"/>
                    </a:lnTo>
                    <a:lnTo>
                      <a:pt x="1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52" name="Rectangle 340"/>
              <p:cNvSpPr>
                <a:spLocks noChangeArrowheads="1"/>
              </p:cNvSpPr>
              <p:nvPr/>
            </p:nvSpPr>
            <p:spPr bwMode="auto">
              <a:xfrm>
                <a:off x="2581" y="1377"/>
                <a:ext cx="91" cy="5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53" name="Freeform 341"/>
              <p:cNvSpPr>
                <a:spLocks noEditPoints="1"/>
              </p:cNvSpPr>
              <p:nvPr/>
            </p:nvSpPr>
            <p:spPr bwMode="auto">
              <a:xfrm>
                <a:off x="2582" y="1383"/>
                <a:ext cx="83" cy="48"/>
              </a:xfrm>
              <a:custGeom>
                <a:avLst/>
                <a:gdLst>
                  <a:gd name="T0" fmla="*/ 18 w 83"/>
                  <a:gd name="T1" fmla="*/ 1 h 48"/>
                  <a:gd name="T2" fmla="*/ 28 w 83"/>
                  <a:gd name="T3" fmla="*/ 7 h 48"/>
                  <a:gd name="T4" fmla="*/ 37 w 83"/>
                  <a:gd name="T5" fmla="*/ 12 h 48"/>
                  <a:gd name="T6" fmla="*/ 46 w 83"/>
                  <a:gd name="T7" fmla="*/ 17 h 48"/>
                  <a:gd name="T8" fmla="*/ 55 w 83"/>
                  <a:gd name="T9" fmla="*/ 23 h 48"/>
                  <a:gd name="T10" fmla="*/ 64 w 83"/>
                  <a:gd name="T11" fmla="*/ 28 h 48"/>
                  <a:gd name="T12" fmla="*/ 24 w 83"/>
                  <a:gd name="T13" fmla="*/ 3 h 48"/>
                  <a:gd name="T14" fmla="*/ 32 w 83"/>
                  <a:gd name="T15" fmla="*/ 8 h 48"/>
                  <a:gd name="T16" fmla="*/ 42 w 83"/>
                  <a:gd name="T17" fmla="*/ 13 h 48"/>
                  <a:gd name="T18" fmla="*/ 51 w 83"/>
                  <a:gd name="T19" fmla="*/ 19 h 48"/>
                  <a:gd name="T20" fmla="*/ 60 w 83"/>
                  <a:gd name="T21" fmla="*/ 24 h 48"/>
                  <a:gd name="T22" fmla="*/ 69 w 83"/>
                  <a:gd name="T23" fmla="*/ 29 h 48"/>
                  <a:gd name="T24" fmla="*/ 73 w 83"/>
                  <a:gd name="T25" fmla="*/ 33 h 48"/>
                  <a:gd name="T26" fmla="*/ 78 w 83"/>
                  <a:gd name="T27" fmla="*/ 35 h 48"/>
                  <a:gd name="T28" fmla="*/ 12 w 83"/>
                  <a:gd name="T29" fmla="*/ 5 h 48"/>
                  <a:gd name="T30" fmla="*/ 22 w 83"/>
                  <a:gd name="T31" fmla="*/ 11 h 48"/>
                  <a:gd name="T32" fmla="*/ 31 w 83"/>
                  <a:gd name="T33" fmla="*/ 16 h 48"/>
                  <a:gd name="T34" fmla="*/ 40 w 83"/>
                  <a:gd name="T35" fmla="*/ 21 h 48"/>
                  <a:gd name="T36" fmla="*/ 49 w 83"/>
                  <a:gd name="T37" fmla="*/ 27 h 48"/>
                  <a:gd name="T38" fmla="*/ 58 w 83"/>
                  <a:gd name="T39" fmla="*/ 32 h 48"/>
                  <a:gd name="T40" fmla="*/ 17 w 83"/>
                  <a:gd name="T41" fmla="*/ 7 h 48"/>
                  <a:gd name="T42" fmla="*/ 27 w 83"/>
                  <a:gd name="T43" fmla="*/ 12 h 48"/>
                  <a:gd name="T44" fmla="*/ 36 w 83"/>
                  <a:gd name="T45" fmla="*/ 17 h 48"/>
                  <a:gd name="T46" fmla="*/ 45 w 83"/>
                  <a:gd name="T47" fmla="*/ 23 h 48"/>
                  <a:gd name="T48" fmla="*/ 54 w 83"/>
                  <a:gd name="T49" fmla="*/ 28 h 48"/>
                  <a:gd name="T50" fmla="*/ 63 w 83"/>
                  <a:gd name="T51" fmla="*/ 33 h 48"/>
                  <a:gd name="T52" fmla="*/ 67 w 83"/>
                  <a:gd name="T53" fmla="*/ 37 h 48"/>
                  <a:gd name="T54" fmla="*/ 72 w 83"/>
                  <a:gd name="T55" fmla="*/ 39 h 48"/>
                  <a:gd name="T56" fmla="*/ 7 w 83"/>
                  <a:gd name="T57" fmla="*/ 9 h 48"/>
                  <a:gd name="T58" fmla="*/ 15 w 83"/>
                  <a:gd name="T59" fmla="*/ 14 h 48"/>
                  <a:gd name="T60" fmla="*/ 25 w 83"/>
                  <a:gd name="T61" fmla="*/ 20 h 48"/>
                  <a:gd name="T62" fmla="*/ 34 w 83"/>
                  <a:gd name="T63" fmla="*/ 25 h 48"/>
                  <a:gd name="T64" fmla="*/ 43 w 83"/>
                  <a:gd name="T65" fmla="*/ 30 h 48"/>
                  <a:gd name="T66" fmla="*/ 52 w 83"/>
                  <a:gd name="T67" fmla="*/ 36 h 48"/>
                  <a:gd name="T68" fmla="*/ 11 w 83"/>
                  <a:gd name="T69" fmla="*/ 11 h 48"/>
                  <a:gd name="T70" fmla="*/ 21 w 83"/>
                  <a:gd name="T71" fmla="*/ 16 h 48"/>
                  <a:gd name="T72" fmla="*/ 29 w 83"/>
                  <a:gd name="T73" fmla="*/ 22 h 48"/>
                  <a:gd name="T74" fmla="*/ 39 w 83"/>
                  <a:gd name="T75" fmla="*/ 27 h 48"/>
                  <a:gd name="T76" fmla="*/ 48 w 83"/>
                  <a:gd name="T77" fmla="*/ 32 h 48"/>
                  <a:gd name="T78" fmla="*/ 57 w 83"/>
                  <a:gd name="T79" fmla="*/ 38 h 48"/>
                  <a:gd name="T80" fmla="*/ 61 w 83"/>
                  <a:gd name="T81" fmla="*/ 41 h 48"/>
                  <a:gd name="T82" fmla="*/ 66 w 83"/>
                  <a:gd name="T83" fmla="*/ 43 h 48"/>
                  <a:gd name="T84" fmla="*/ 0 w 83"/>
                  <a:gd name="T85" fmla="*/ 13 h 48"/>
                  <a:gd name="T86" fmla="*/ 10 w 83"/>
                  <a:gd name="T87" fmla="*/ 18 h 48"/>
                  <a:gd name="T88" fmla="*/ 18 w 83"/>
                  <a:gd name="T89" fmla="*/ 24 h 48"/>
                  <a:gd name="T90" fmla="*/ 46 w 83"/>
                  <a:gd name="T91" fmla="*/ 40 h 48"/>
                  <a:gd name="T92" fmla="*/ 5 w 83"/>
                  <a:gd name="T93" fmla="*/ 15 h 48"/>
                  <a:gd name="T94" fmla="*/ 14 w 83"/>
                  <a:gd name="T95" fmla="*/ 20 h 48"/>
                  <a:gd name="T96" fmla="*/ 42 w 83"/>
                  <a:gd name="T97" fmla="*/ 36 h 48"/>
                  <a:gd name="T98" fmla="*/ 51 w 83"/>
                  <a:gd name="T99" fmla="*/ 42 h 48"/>
                  <a:gd name="T100" fmla="*/ 55 w 83"/>
                  <a:gd name="T101" fmla="*/ 45 h 48"/>
                  <a:gd name="T102" fmla="*/ 60 w 83"/>
                  <a:gd name="T103" fmla="*/ 47 h 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
                  <a:gd name="T157" fmla="*/ 0 h 48"/>
                  <a:gd name="T158" fmla="*/ 83 w 83"/>
                  <a:gd name="T159" fmla="*/ 48 h 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 h="48">
                    <a:moveTo>
                      <a:pt x="18" y="1"/>
                    </a:moveTo>
                    <a:lnTo>
                      <a:pt x="24" y="4"/>
                    </a:lnTo>
                    <a:lnTo>
                      <a:pt x="24" y="3"/>
                    </a:lnTo>
                    <a:lnTo>
                      <a:pt x="18" y="0"/>
                    </a:lnTo>
                    <a:lnTo>
                      <a:pt x="18" y="1"/>
                    </a:lnTo>
                    <a:close/>
                    <a:moveTo>
                      <a:pt x="28" y="7"/>
                    </a:moveTo>
                    <a:lnTo>
                      <a:pt x="32" y="9"/>
                    </a:lnTo>
                    <a:lnTo>
                      <a:pt x="32" y="8"/>
                    </a:lnTo>
                    <a:lnTo>
                      <a:pt x="28" y="6"/>
                    </a:lnTo>
                    <a:lnTo>
                      <a:pt x="28" y="7"/>
                    </a:lnTo>
                    <a:close/>
                    <a:moveTo>
                      <a:pt x="37" y="12"/>
                    </a:moveTo>
                    <a:lnTo>
                      <a:pt x="42" y="15"/>
                    </a:lnTo>
                    <a:lnTo>
                      <a:pt x="42" y="13"/>
                    </a:lnTo>
                    <a:lnTo>
                      <a:pt x="37" y="11"/>
                    </a:lnTo>
                    <a:lnTo>
                      <a:pt x="37" y="12"/>
                    </a:lnTo>
                    <a:close/>
                    <a:moveTo>
                      <a:pt x="46" y="17"/>
                    </a:moveTo>
                    <a:lnTo>
                      <a:pt x="51" y="20"/>
                    </a:lnTo>
                    <a:lnTo>
                      <a:pt x="51" y="19"/>
                    </a:lnTo>
                    <a:lnTo>
                      <a:pt x="46" y="16"/>
                    </a:lnTo>
                    <a:lnTo>
                      <a:pt x="46" y="17"/>
                    </a:lnTo>
                    <a:close/>
                    <a:moveTo>
                      <a:pt x="55" y="23"/>
                    </a:moveTo>
                    <a:lnTo>
                      <a:pt x="60" y="25"/>
                    </a:lnTo>
                    <a:lnTo>
                      <a:pt x="60" y="24"/>
                    </a:lnTo>
                    <a:lnTo>
                      <a:pt x="55" y="22"/>
                    </a:lnTo>
                    <a:lnTo>
                      <a:pt x="55" y="23"/>
                    </a:lnTo>
                    <a:close/>
                    <a:moveTo>
                      <a:pt x="64" y="28"/>
                    </a:moveTo>
                    <a:lnTo>
                      <a:pt x="69" y="31"/>
                    </a:lnTo>
                    <a:lnTo>
                      <a:pt x="69" y="29"/>
                    </a:lnTo>
                    <a:lnTo>
                      <a:pt x="64" y="27"/>
                    </a:lnTo>
                    <a:lnTo>
                      <a:pt x="64" y="28"/>
                    </a:lnTo>
                    <a:close/>
                    <a:moveTo>
                      <a:pt x="24" y="3"/>
                    </a:moveTo>
                    <a:lnTo>
                      <a:pt x="24" y="4"/>
                    </a:lnTo>
                    <a:lnTo>
                      <a:pt x="28" y="1"/>
                    </a:lnTo>
                    <a:lnTo>
                      <a:pt x="28" y="0"/>
                    </a:lnTo>
                    <a:lnTo>
                      <a:pt x="24" y="3"/>
                    </a:lnTo>
                    <a:close/>
                    <a:moveTo>
                      <a:pt x="32" y="8"/>
                    </a:moveTo>
                    <a:lnTo>
                      <a:pt x="32" y="9"/>
                    </a:lnTo>
                    <a:lnTo>
                      <a:pt x="37" y="7"/>
                    </a:lnTo>
                    <a:lnTo>
                      <a:pt x="37" y="6"/>
                    </a:lnTo>
                    <a:lnTo>
                      <a:pt x="32" y="8"/>
                    </a:lnTo>
                    <a:close/>
                    <a:moveTo>
                      <a:pt x="42" y="13"/>
                    </a:moveTo>
                    <a:lnTo>
                      <a:pt x="42" y="15"/>
                    </a:lnTo>
                    <a:lnTo>
                      <a:pt x="46" y="12"/>
                    </a:lnTo>
                    <a:lnTo>
                      <a:pt x="46" y="11"/>
                    </a:lnTo>
                    <a:lnTo>
                      <a:pt x="42" y="13"/>
                    </a:lnTo>
                    <a:close/>
                    <a:moveTo>
                      <a:pt x="51" y="19"/>
                    </a:moveTo>
                    <a:lnTo>
                      <a:pt x="51" y="20"/>
                    </a:lnTo>
                    <a:lnTo>
                      <a:pt x="55" y="17"/>
                    </a:lnTo>
                    <a:lnTo>
                      <a:pt x="55" y="16"/>
                    </a:lnTo>
                    <a:lnTo>
                      <a:pt x="51" y="19"/>
                    </a:lnTo>
                    <a:close/>
                    <a:moveTo>
                      <a:pt x="60" y="24"/>
                    </a:moveTo>
                    <a:lnTo>
                      <a:pt x="60" y="25"/>
                    </a:lnTo>
                    <a:lnTo>
                      <a:pt x="64" y="23"/>
                    </a:lnTo>
                    <a:lnTo>
                      <a:pt x="64" y="22"/>
                    </a:lnTo>
                    <a:lnTo>
                      <a:pt x="60" y="24"/>
                    </a:lnTo>
                    <a:close/>
                    <a:moveTo>
                      <a:pt x="69" y="29"/>
                    </a:moveTo>
                    <a:lnTo>
                      <a:pt x="69" y="31"/>
                    </a:lnTo>
                    <a:lnTo>
                      <a:pt x="73" y="28"/>
                    </a:lnTo>
                    <a:lnTo>
                      <a:pt x="73" y="27"/>
                    </a:lnTo>
                    <a:lnTo>
                      <a:pt x="69" y="29"/>
                    </a:lnTo>
                    <a:close/>
                    <a:moveTo>
                      <a:pt x="73" y="33"/>
                    </a:moveTo>
                    <a:lnTo>
                      <a:pt x="78" y="36"/>
                    </a:lnTo>
                    <a:lnTo>
                      <a:pt x="78" y="35"/>
                    </a:lnTo>
                    <a:lnTo>
                      <a:pt x="73" y="32"/>
                    </a:lnTo>
                    <a:lnTo>
                      <a:pt x="73" y="33"/>
                    </a:lnTo>
                    <a:close/>
                    <a:moveTo>
                      <a:pt x="78" y="35"/>
                    </a:moveTo>
                    <a:lnTo>
                      <a:pt x="78" y="36"/>
                    </a:lnTo>
                    <a:lnTo>
                      <a:pt x="83" y="33"/>
                    </a:lnTo>
                    <a:lnTo>
                      <a:pt x="83" y="32"/>
                    </a:lnTo>
                    <a:lnTo>
                      <a:pt x="78" y="35"/>
                    </a:lnTo>
                    <a:close/>
                    <a:moveTo>
                      <a:pt x="12" y="5"/>
                    </a:moveTo>
                    <a:lnTo>
                      <a:pt x="17" y="8"/>
                    </a:lnTo>
                    <a:lnTo>
                      <a:pt x="17" y="7"/>
                    </a:lnTo>
                    <a:lnTo>
                      <a:pt x="12" y="4"/>
                    </a:lnTo>
                    <a:lnTo>
                      <a:pt x="12" y="5"/>
                    </a:lnTo>
                    <a:close/>
                    <a:moveTo>
                      <a:pt x="22" y="11"/>
                    </a:moveTo>
                    <a:lnTo>
                      <a:pt x="27" y="13"/>
                    </a:lnTo>
                    <a:lnTo>
                      <a:pt x="27" y="12"/>
                    </a:lnTo>
                    <a:lnTo>
                      <a:pt x="22" y="9"/>
                    </a:lnTo>
                    <a:lnTo>
                      <a:pt x="22" y="11"/>
                    </a:lnTo>
                    <a:close/>
                    <a:moveTo>
                      <a:pt x="31" y="16"/>
                    </a:moveTo>
                    <a:lnTo>
                      <a:pt x="36" y="18"/>
                    </a:lnTo>
                    <a:lnTo>
                      <a:pt x="36" y="17"/>
                    </a:lnTo>
                    <a:lnTo>
                      <a:pt x="31" y="15"/>
                    </a:lnTo>
                    <a:lnTo>
                      <a:pt x="31" y="16"/>
                    </a:lnTo>
                    <a:close/>
                    <a:moveTo>
                      <a:pt x="40" y="21"/>
                    </a:moveTo>
                    <a:lnTo>
                      <a:pt x="45" y="24"/>
                    </a:lnTo>
                    <a:lnTo>
                      <a:pt x="45" y="23"/>
                    </a:lnTo>
                    <a:lnTo>
                      <a:pt x="40" y="20"/>
                    </a:lnTo>
                    <a:lnTo>
                      <a:pt x="40" y="21"/>
                    </a:lnTo>
                    <a:close/>
                    <a:moveTo>
                      <a:pt x="49" y="27"/>
                    </a:moveTo>
                    <a:lnTo>
                      <a:pt x="54" y="29"/>
                    </a:lnTo>
                    <a:lnTo>
                      <a:pt x="54" y="28"/>
                    </a:lnTo>
                    <a:lnTo>
                      <a:pt x="49" y="25"/>
                    </a:lnTo>
                    <a:lnTo>
                      <a:pt x="49" y="27"/>
                    </a:lnTo>
                    <a:close/>
                    <a:moveTo>
                      <a:pt x="58" y="32"/>
                    </a:moveTo>
                    <a:lnTo>
                      <a:pt x="63" y="34"/>
                    </a:lnTo>
                    <a:lnTo>
                      <a:pt x="63" y="33"/>
                    </a:lnTo>
                    <a:lnTo>
                      <a:pt x="58" y="31"/>
                    </a:lnTo>
                    <a:lnTo>
                      <a:pt x="58" y="32"/>
                    </a:lnTo>
                    <a:close/>
                    <a:moveTo>
                      <a:pt x="17" y="7"/>
                    </a:moveTo>
                    <a:lnTo>
                      <a:pt x="17" y="8"/>
                    </a:lnTo>
                    <a:lnTo>
                      <a:pt x="22" y="6"/>
                    </a:lnTo>
                    <a:lnTo>
                      <a:pt x="22" y="4"/>
                    </a:lnTo>
                    <a:lnTo>
                      <a:pt x="17" y="7"/>
                    </a:lnTo>
                    <a:close/>
                    <a:moveTo>
                      <a:pt x="27" y="12"/>
                    </a:moveTo>
                    <a:lnTo>
                      <a:pt x="27" y="13"/>
                    </a:lnTo>
                    <a:lnTo>
                      <a:pt x="30" y="11"/>
                    </a:lnTo>
                    <a:lnTo>
                      <a:pt x="30" y="10"/>
                    </a:lnTo>
                    <a:lnTo>
                      <a:pt x="27" y="12"/>
                    </a:lnTo>
                    <a:close/>
                    <a:moveTo>
                      <a:pt x="36" y="17"/>
                    </a:moveTo>
                    <a:lnTo>
                      <a:pt x="36" y="18"/>
                    </a:lnTo>
                    <a:lnTo>
                      <a:pt x="40" y="16"/>
                    </a:lnTo>
                    <a:lnTo>
                      <a:pt x="40" y="15"/>
                    </a:lnTo>
                    <a:lnTo>
                      <a:pt x="36" y="17"/>
                    </a:lnTo>
                    <a:close/>
                    <a:moveTo>
                      <a:pt x="45" y="23"/>
                    </a:moveTo>
                    <a:lnTo>
                      <a:pt x="45" y="24"/>
                    </a:lnTo>
                    <a:lnTo>
                      <a:pt x="49" y="22"/>
                    </a:lnTo>
                    <a:lnTo>
                      <a:pt x="49" y="20"/>
                    </a:lnTo>
                    <a:lnTo>
                      <a:pt x="45" y="23"/>
                    </a:lnTo>
                    <a:close/>
                    <a:moveTo>
                      <a:pt x="54" y="28"/>
                    </a:moveTo>
                    <a:lnTo>
                      <a:pt x="54" y="29"/>
                    </a:lnTo>
                    <a:lnTo>
                      <a:pt x="58" y="27"/>
                    </a:lnTo>
                    <a:lnTo>
                      <a:pt x="58" y="26"/>
                    </a:lnTo>
                    <a:lnTo>
                      <a:pt x="54" y="28"/>
                    </a:lnTo>
                    <a:close/>
                    <a:moveTo>
                      <a:pt x="63" y="33"/>
                    </a:moveTo>
                    <a:lnTo>
                      <a:pt x="63" y="34"/>
                    </a:lnTo>
                    <a:lnTo>
                      <a:pt x="67" y="32"/>
                    </a:lnTo>
                    <a:lnTo>
                      <a:pt x="67" y="31"/>
                    </a:lnTo>
                    <a:lnTo>
                      <a:pt x="63" y="33"/>
                    </a:lnTo>
                    <a:close/>
                    <a:moveTo>
                      <a:pt x="67" y="37"/>
                    </a:moveTo>
                    <a:lnTo>
                      <a:pt x="72" y="40"/>
                    </a:lnTo>
                    <a:lnTo>
                      <a:pt x="72" y="39"/>
                    </a:lnTo>
                    <a:lnTo>
                      <a:pt x="67" y="36"/>
                    </a:lnTo>
                    <a:lnTo>
                      <a:pt x="67" y="37"/>
                    </a:lnTo>
                    <a:close/>
                    <a:moveTo>
                      <a:pt x="72" y="39"/>
                    </a:moveTo>
                    <a:lnTo>
                      <a:pt x="72" y="40"/>
                    </a:lnTo>
                    <a:lnTo>
                      <a:pt x="76" y="38"/>
                    </a:lnTo>
                    <a:lnTo>
                      <a:pt x="76" y="36"/>
                    </a:lnTo>
                    <a:lnTo>
                      <a:pt x="72" y="39"/>
                    </a:lnTo>
                    <a:close/>
                    <a:moveTo>
                      <a:pt x="7" y="9"/>
                    </a:moveTo>
                    <a:lnTo>
                      <a:pt x="11" y="12"/>
                    </a:lnTo>
                    <a:lnTo>
                      <a:pt x="11" y="11"/>
                    </a:lnTo>
                    <a:lnTo>
                      <a:pt x="7" y="8"/>
                    </a:lnTo>
                    <a:lnTo>
                      <a:pt x="7" y="9"/>
                    </a:lnTo>
                    <a:close/>
                    <a:moveTo>
                      <a:pt x="15" y="14"/>
                    </a:moveTo>
                    <a:lnTo>
                      <a:pt x="21" y="17"/>
                    </a:lnTo>
                    <a:lnTo>
                      <a:pt x="21" y="16"/>
                    </a:lnTo>
                    <a:lnTo>
                      <a:pt x="15" y="13"/>
                    </a:lnTo>
                    <a:lnTo>
                      <a:pt x="15" y="14"/>
                    </a:lnTo>
                    <a:close/>
                    <a:moveTo>
                      <a:pt x="25" y="20"/>
                    </a:moveTo>
                    <a:lnTo>
                      <a:pt x="29" y="23"/>
                    </a:lnTo>
                    <a:lnTo>
                      <a:pt x="29" y="22"/>
                    </a:lnTo>
                    <a:lnTo>
                      <a:pt x="25" y="18"/>
                    </a:lnTo>
                    <a:lnTo>
                      <a:pt x="25" y="20"/>
                    </a:lnTo>
                    <a:close/>
                    <a:moveTo>
                      <a:pt x="34" y="25"/>
                    </a:moveTo>
                    <a:lnTo>
                      <a:pt x="39" y="28"/>
                    </a:lnTo>
                    <a:lnTo>
                      <a:pt x="39" y="27"/>
                    </a:lnTo>
                    <a:lnTo>
                      <a:pt x="34" y="24"/>
                    </a:lnTo>
                    <a:lnTo>
                      <a:pt x="34" y="25"/>
                    </a:lnTo>
                    <a:close/>
                    <a:moveTo>
                      <a:pt x="43" y="30"/>
                    </a:moveTo>
                    <a:lnTo>
                      <a:pt x="48" y="33"/>
                    </a:lnTo>
                    <a:lnTo>
                      <a:pt x="48" y="32"/>
                    </a:lnTo>
                    <a:lnTo>
                      <a:pt x="43" y="29"/>
                    </a:lnTo>
                    <a:lnTo>
                      <a:pt x="43" y="30"/>
                    </a:lnTo>
                    <a:close/>
                    <a:moveTo>
                      <a:pt x="52" y="36"/>
                    </a:moveTo>
                    <a:lnTo>
                      <a:pt x="57" y="39"/>
                    </a:lnTo>
                    <a:lnTo>
                      <a:pt x="57" y="38"/>
                    </a:lnTo>
                    <a:lnTo>
                      <a:pt x="52" y="34"/>
                    </a:lnTo>
                    <a:lnTo>
                      <a:pt x="52" y="36"/>
                    </a:lnTo>
                    <a:close/>
                    <a:moveTo>
                      <a:pt x="11" y="11"/>
                    </a:moveTo>
                    <a:lnTo>
                      <a:pt x="11" y="12"/>
                    </a:lnTo>
                    <a:lnTo>
                      <a:pt x="15" y="9"/>
                    </a:lnTo>
                    <a:lnTo>
                      <a:pt x="15" y="8"/>
                    </a:lnTo>
                    <a:lnTo>
                      <a:pt x="11" y="11"/>
                    </a:lnTo>
                    <a:close/>
                    <a:moveTo>
                      <a:pt x="21" y="16"/>
                    </a:moveTo>
                    <a:lnTo>
                      <a:pt x="21" y="17"/>
                    </a:lnTo>
                    <a:lnTo>
                      <a:pt x="25" y="15"/>
                    </a:lnTo>
                    <a:lnTo>
                      <a:pt x="25" y="13"/>
                    </a:lnTo>
                    <a:lnTo>
                      <a:pt x="21" y="16"/>
                    </a:lnTo>
                    <a:close/>
                    <a:moveTo>
                      <a:pt x="29" y="22"/>
                    </a:moveTo>
                    <a:lnTo>
                      <a:pt x="29" y="23"/>
                    </a:lnTo>
                    <a:lnTo>
                      <a:pt x="33" y="20"/>
                    </a:lnTo>
                    <a:lnTo>
                      <a:pt x="33" y="19"/>
                    </a:lnTo>
                    <a:lnTo>
                      <a:pt x="29" y="22"/>
                    </a:lnTo>
                    <a:close/>
                    <a:moveTo>
                      <a:pt x="39" y="27"/>
                    </a:moveTo>
                    <a:lnTo>
                      <a:pt x="39" y="28"/>
                    </a:lnTo>
                    <a:lnTo>
                      <a:pt x="43" y="25"/>
                    </a:lnTo>
                    <a:lnTo>
                      <a:pt x="43" y="24"/>
                    </a:lnTo>
                    <a:lnTo>
                      <a:pt x="39" y="27"/>
                    </a:lnTo>
                    <a:close/>
                    <a:moveTo>
                      <a:pt x="48" y="32"/>
                    </a:moveTo>
                    <a:lnTo>
                      <a:pt x="48" y="33"/>
                    </a:lnTo>
                    <a:lnTo>
                      <a:pt x="52" y="31"/>
                    </a:lnTo>
                    <a:lnTo>
                      <a:pt x="52" y="29"/>
                    </a:lnTo>
                    <a:lnTo>
                      <a:pt x="48" y="32"/>
                    </a:lnTo>
                    <a:close/>
                    <a:moveTo>
                      <a:pt x="57" y="38"/>
                    </a:moveTo>
                    <a:lnTo>
                      <a:pt x="57" y="39"/>
                    </a:lnTo>
                    <a:lnTo>
                      <a:pt x="61" y="36"/>
                    </a:lnTo>
                    <a:lnTo>
                      <a:pt x="61" y="35"/>
                    </a:lnTo>
                    <a:lnTo>
                      <a:pt x="57" y="38"/>
                    </a:lnTo>
                    <a:close/>
                    <a:moveTo>
                      <a:pt x="61" y="41"/>
                    </a:moveTo>
                    <a:lnTo>
                      <a:pt x="66" y="44"/>
                    </a:lnTo>
                    <a:lnTo>
                      <a:pt x="66" y="43"/>
                    </a:lnTo>
                    <a:lnTo>
                      <a:pt x="61" y="40"/>
                    </a:lnTo>
                    <a:lnTo>
                      <a:pt x="61" y="41"/>
                    </a:lnTo>
                    <a:close/>
                    <a:moveTo>
                      <a:pt x="66" y="43"/>
                    </a:moveTo>
                    <a:lnTo>
                      <a:pt x="66" y="44"/>
                    </a:lnTo>
                    <a:lnTo>
                      <a:pt x="70" y="41"/>
                    </a:lnTo>
                    <a:lnTo>
                      <a:pt x="70" y="40"/>
                    </a:lnTo>
                    <a:lnTo>
                      <a:pt x="66" y="43"/>
                    </a:lnTo>
                    <a:close/>
                    <a:moveTo>
                      <a:pt x="0" y="13"/>
                    </a:moveTo>
                    <a:lnTo>
                      <a:pt x="5" y="16"/>
                    </a:lnTo>
                    <a:lnTo>
                      <a:pt x="5" y="15"/>
                    </a:lnTo>
                    <a:lnTo>
                      <a:pt x="0" y="12"/>
                    </a:lnTo>
                    <a:lnTo>
                      <a:pt x="0" y="13"/>
                    </a:lnTo>
                    <a:close/>
                    <a:moveTo>
                      <a:pt x="10" y="18"/>
                    </a:moveTo>
                    <a:lnTo>
                      <a:pt x="14" y="21"/>
                    </a:lnTo>
                    <a:lnTo>
                      <a:pt x="14" y="20"/>
                    </a:lnTo>
                    <a:lnTo>
                      <a:pt x="10" y="17"/>
                    </a:lnTo>
                    <a:lnTo>
                      <a:pt x="10" y="18"/>
                    </a:lnTo>
                    <a:close/>
                    <a:moveTo>
                      <a:pt x="18" y="24"/>
                    </a:moveTo>
                    <a:lnTo>
                      <a:pt x="42" y="37"/>
                    </a:lnTo>
                    <a:lnTo>
                      <a:pt x="42" y="36"/>
                    </a:lnTo>
                    <a:lnTo>
                      <a:pt x="18" y="23"/>
                    </a:lnTo>
                    <a:lnTo>
                      <a:pt x="18" y="24"/>
                    </a:lnTo>
                    <a:close/>
                    <a:moveTo>
                      <a:pt x="46" y="40"/>
                    </a:moveTo>
                    <a:lnTo>
                      <a:pt x="51" y="43"/>
                    </a:lnTo>
                    <a:lnTo>
                      <a:pt x="51" y="42"/>
                    </a:lnTo>
                    <a:lnTo>
                      <a:pt x="46" y="39"/>
                    </a:lnTo>
                    <a:lnTo>
                      <a:pt x="46" y="40"/>
                    </a:lnTo>
                    <a:close/>
                    <a:moveTo>
                      <a:pt x="5" y="15"/>
                    </a:moveTo>
                    <a:lnTo>
                      <a:pt x="5" y="16"/>
                    </a:lnTo>
                    <a:lnTo>
                      <a:pt x="9" y="13"/>
                    </a:lnTo>
                    <a:lnTo>
                      <a:pt x="9" y="12"/>
                    </a:lnTo>
                    <a:lnTo>
                      <a:pt x="5" y="15"/>
                    </a:lnTo>
                    <a:close/>
                    <a:moveTo>
                      <a:pt x="14" y="20"/>
                    </a:moveTo>
                    <a:lnTo>
                      <a:pt x="14" y="21"/>
                    </a:lnTo>
                    <a:lnTo>
                      <a:pt x="18" y="18"/>
                    </a:lnTo>
                    <a:lnTo>
                      <a:pt x="18" y="17"/>
                    </a:lnTo>
                    <a:lnTo>
                      <a:pt x="14" y="20"/>
                    </a:lnTo>
                    <a:close/>
                    <a:moveTo>
                      <a:pt x="42" y="36"/>
                    </a:moveTo>
                    <a:lnTo>
                      <a:pt x="42" y="37"/>
                    </a:lnTo>
                    <a:lnTo>
                      <a:pt x="46" y="34"/>
                    </a:lnTo>
                    <a:lnTo>
                      <a:pt x="46" y="33"/>
                    </a:lnTo>
                    <a:lnTo>
                      <a:pt x="42" y="36"/>
                    </a:lnTo>
                    <a:close/>
                    <a:moveTo>
                      <a:pt x="51" y="42"/>
                    </a:moveTo>
                    <a:lnTo>
                      <a:pt x="51" y="43"/>
                    </a:lnTo>
                    <a:lnTo>
                      <a:pt x="55" y="40"/>
                    </a:lnTo>
                    <a:lnTo>
                      <a:pt x="55" y="39"/>
                    </a:lnTo>
                    <a:lnTo>
                      <a:pt x="51" y="42"/>
                    </a:lnTo>
                    <a:close/>
                    <a:moveTo>
                      <a:pt x="55" y="45"/>
                    </a:moveTo>
                    <a:lnTo>
                      <a:pt x="60" y="48"/>
                    </a:lnTo>
                    <a:lnTo>
                      <a:pt x="60" y="47"/>
                    </a:lnTo>
                    <a:lnTo>
                      <a:pt x="55" y="44"/>
                    </a:lnTo>
                    <a:lnTo>
                      <a:pt x="55" y="45"/>
                    </a:lnTo>
                    <a:close/>
                    <a:moveTo>
                      <a:pt x="60" y="47"/>
                    </a:moveTo>
                    <a:lnTo>
                      <a:pt x="60" y="48"/>
                    </a:lnTo>
                    <a:lnTo>
                      <a:pt x="64" y="45"/>
                    </a:lnTo>
                    <a:lnTo>
                      <a:pt x="64" y="44"/>
                    </a:lnTo>
                    <a:lnTo>
                      <a:pt x="6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54" name="Rectangle 342"/>
              <p:cNvSpPr>
                <a:spLocks noChangeArrowheads="1"/>
              </p:cNvSpPr>
              <p:nvPr/>
            </p:nvSpPr>
            <p:spPr bwMode="auto">
              <a:xfrm>
                <a:off x="2581" y="1377"/>
                <a:ext cx="91" cy="5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55" name="Rectangle 343"/>
              <p:cNvSpPr>
                <a:spLocks noChangeArrowheads="1"/>
              </p:cNvSpPr>
              <p:nvPr/>
            </p:nvSpPr>
            <p:spPr bwMode="auto">
              <a:xfrm>
                <a:off x="2730" y="1352"/>
                <a:ext cx="17" cy="3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56" name="Freeform 344"/>
              <p:cNvSpPr>
                <a:spLocks noEditPoints="1"/>
              </p:cNvSpPr>
              <p:nvPr/>
            </p:nvSpPr>
            <p:spPr bwMode="auto">
              <a:xfrm>
                <a:off x="2736" y="1356"/>
                <a:ext cx="7" cy="18"/>
              </a:xfrm>
              <a:custGeom>
                <a:avLst/>
                <a:gdLst>
                  <a:gd name="T0" fmla="*/ 0 w 15"/>
                  <a:gd name="T1" fmla="*/ 1 h 36"/>
                  <a:gd name="T2" fmla="*/ 0 w 15"/>
                  <a:gd name="T3" fmla="*/ 1 h 36"/>
                  <a:gd name="T4" fmla="*/ 0 w 15"/>
                  <a:gd name="T5" fmla="*/ 1 h 36"/>
                  <a:gd name="T6" fmla="*/ 0 w 15"/>
                  <a:gd name="T7" fmla="*/ 1 h 36"/>
                  <a:gd name="T8" fmla="*/ 0 w 15"/>
                  <a:gd name="T9" fmla="*/ 1 h 36"/>
                  <a:gd name="T10" fmla="*/ 0 w 15"/>
                  <a:gd name="T11" fmla="*/ 1 h 36"/>
                  <a:gd name="T12" fmla="*/ 0 w 15"/>
                  <a:gd name="T13" fmla="*/ 1 h 36"/>
                  <a:gd name="T14" fmla="*/ 0 w 15"/>
                  <a:gd name="T15" fmla="*/ 1 h 36"/>
                  <a:gd name="T16" fmla="*/ 0 w 15"/>
                  <a:gd name="T17" fmla="*/ 1 h 36"/>
                  <a:gd name="T18" fmla="*/ 0 w 15"/>
                  <a:gd name="T19" fmla="*/ 1 h 36"/>
                  <a:gd name="T20" fmla="*/ 0 w 15"/>
                  <a:gd name="T21" fmla="*/ 1 h 36"/>
                  <a:gd name="T22" fmla="*/ 0 w 15"/>
                  <a:gd name="T23" fmla="*/ 1 h 36"/>
                  <a:gd name="T24" fmla="*/ 0 w 15"/>
                  <a:gd name="T25" fmla="*/ 1 h 36"/>
                  <a:gd name="T26" fmla="*/ 0 w 15"/>
                  <a:gd name="T27" fmla="*/ 1 h 36"/>
                  <a:gd name="T28" fmla="*/ 0 w 15"/>
                  <a:gd name="T29" fmla="*/ 1 h 36"/>
                  <a:gd name="T30" fmla="*/ 0 w 15"/>
                  <a:gd name="T31" fmla="*/ 1 h 36"/>
                  <a:gd name="T32" fmla="*/ 0 w 15"/>
                  <a:gd name="T33" fmla="*/ 1 h 36"/>
                  <a:gd name="T34" fmla="*/ 0 w 15"/>
                  <a:gd name="T35" fmla="*/ 1 h 36"/>
                  <a:gd name="T36" fmla="*/ 0 w 15"/>
                  <a:gd name="T37" fmla="*/ 1 h 36"/>
                  <a:gd name="T38" fmla="*/ 0 w 15"/>
                  <a:gd name="T39" fmla="*/ 1 h 36"/>
                  <a:gd name="T40" fmla="*/ 0 w 15"/>
                  <a:gd name="T41" fmla="*/ 1 h 36"/>
                  <a:gd name="T42" fmla="*/ 0 w 15"/>
                  <a:gd name="T43" fmla="*/ 1 h 36"/>
                  <a:gd name="T44" fmla="*/ 0 w 15"/>
                  <a:gd name="T45" fmla="*/ 1 h 36"/>
                  <a:gd name="T46" fmla="*/ 0 w 15"/>
                  <a:gd name="T47" fmla="*/ 1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36"/>
                  <a:gd name="T74" fmla="*/ 15 w 15"/>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36">
                    <a:moveTo>
                      <a:pt x="8" y="4"/>
                    </a:moveTo>
                    <a:lnTo>
                      <a:pt x="14" y="1"/>
                    </a:lnTo>
                    <a:cubicBezTo>
                      <a:pt x="15" y="0"/>
                      <a:pt x="15" y="1"/>
                      <a:pt x="15" y="1"/>
                    </a:cubicBezTo>
                    <a:cubicBezTo>
                      <a:pt x="15" y="1"/>
                      <a:pt x="15" y="1"/>
                      <a:pt x="15" y="1"/>
                    </a:cubicBezTo>
                    <a:lnTo>
                      <a:pt x="15" y="27"/>
                    </a:lnTo>
                    <a:cubicBezTo>
                      <a:pt x="15" y="27"/>
                      <a:pt x="15" y="28"/>
                      <a:pt x="15" y="28"/>
                    </a:cubicBezTo>
                    <a:lnTo>
                      <a:pt x="9" y="31"/>
                    </a:lnTo>
                    <a:cubicBezTo>
                      <a:pt x="9" y="31"/>
                      <a:pt x="8" y="31"/>
                      <a:pt x="8" y="31"/>
                    </a:cubicBezTo>
                    <a:cubicBezTo>
                      <a:pt x="8" y="31"/>
                      <a:pt x="8" y="31"/>
                      <a:pt x="8" y="30"/>
                    </a:cubicBezTo>
                    <a:lnTo>
                      <a:pt x="8" y="5"/>
                    </a:lnTo>
                    <a:cubicBezTo>
                      <a:pt x="8" y="4"/>
                      <a:pt x="8" y="4"/>
                      <a:pt x="8" y="4"/>
                    </a:cubicBezTo>
                    <a:close/>
                    <a:moveTo>
                      <a:pt x="1" y="8"/>
                    </a:moveTo>
                    <a:lnTo>
                      <a:pt x="4" y="6"/>
                    </a:lnTo>
                    <a:cubicBezTo>
                      <a:pt x="5" y="6"/>
                      <a:pt x="5" y="6"/>
                      <a:pt x="5" y="7"/>
                    </a:cubicBezTo>
                    <a:cubicBezTo>
                      <a:pt x="5" y="7"/>
                      <a:pt x="5" y="7"/>
                      <a:pt x="5" y="7"/>
                    </a:cubicBezTo>
                    <a:lnTo>
                      <a:pt x="5" y="33"/>
                    </a:lnTo>
                    <a:cubicBezTo>
                      <a:pt x="5" y="33"/>
                      <a:pt x="5" y="33"/>
                      <a:pt x="5" y="33"/>
                    </a:cubicBezTo>
                    <a:lnTo>
                      <a:pt x="1" y="35"/>
                    </a:lnTo>
                    <a:cubicBezTo>
                      <a:pt x="1" y="36"/>
                      <a:pt x="1" y="35"/>
                      <a:pt x="0" y="35"/>
                    </a:cubicBezTo>
                    <a:cubicBezTo>
                      <a:pt x="0" y="35"/>
                      <a:pt x="0" y="35"/>
                      <a:pt x="0" y="35"/>
                    </a:cubicBezTo>
                    <a:lnTo>
                      <a:pt x="0" y="9"/>
                    </a:lnTo>
                    <a:cubicBezTo>
                      <a:pt x="0" y="9"/>
                      <a:pt x="0" y="8"/>
                      <a:pt x="1" y="8"/>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27057" name="Rectangle 345"/>
              <p:cNvSpPr>
                <a:spLocks noChangeArrowheads="1"/>
              </p:cNvSpPr>
              <p:nvPr/>
            </p:nvSpPr>
            <p:spPr bwMode="auto">
              <a:xfrm>
                <a:off x="2730" y="1352"/>
                <a:ext cx="17" cy="3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pic>
            <p:nvPicPr>
              <p:cNvPr id="27058" name="Picture 34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606" y="1270"/>
                <a:ext cx="11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59" name="Picture 34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606" y="1270"/>
                <a:ext cx="11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60" name="Freeform 348"/>
              <p:cNvSpPr>
                <a:spLocks noEditPoints="1"/>
              </p:cNvSpPr>
              <p:nvPr/>
            </p:nvSpPr>
            <p:spPr bwMode="auto">
              <a:xfrm>
                <a:off x="2622" y="1278"/>
                <a:ext cx="71" cy="131"/>
              </a:xfrm>
              <a:custGeom>
                <a:avLst/>
                <a:gdLst>
                  <a:gd name="T0" fmla="*/ 2 w 137"/>
                  <a:gd name="T1" fmla="*/ 2 h 253"/>
                  <a:gd name="T2" fmla="*/ 1 w 137"/>
                  <a:gd name="T3" fmla="*/ 2 h 253"/>
                  <a:gd name="T4" fmla="*/ 1 w 137"/>
                  <a:gd name="T5" fmla="*/ 2 h 253"/>
                  <a:gd name="T6" fmla="*/ 1 w 137"/>
                  <a:gd name="T7" fmla="*/ 0 h 253"/>
                  <a:gd name="T8" fmla="*/ 2 w 137"/>
                  <a:gd name="T9" fmla="*/ 1 h 253"/>
                  <a:gd name="T10" fmla="*/ 2 w 137"/>
                  <a:gd name="T11" fmla="*/ 1 h 253"/>
                  <a:gd name="T12" fmla="*/ 2 w 137"/>
                  <a:gd name="T13" fmla="*/ 2 h 253"/>
                  <a:gd name="T14" fmla="*/ 0 w 137"/>
                  <a:gd name="T15" fmla="*/ 2 h 253"/>
                  <a:gd name="T16" fmla="*/ 2 w 137"/>
                  <a:gd name="T17" fmla="*/ 3 h 253"/>
                  <a:gd name="T18" fmla="*/ 2 w 137"/>
                  <a:gd name="T19" fmla="*/ 3 h 253"/>
                  <a:gd name="T20" fmla="*/ 2 w 137"/>
                  <a:gd name="T21" fmla="*/ 2 h 253"/>
                  <a:gd name="T22" fmla="*/ 0 w 137"/>
                  <a:gd name="T23" fmla="*/ 2 h 253"/>
                  <a:gd name="T24" fmla="*/ 0 w 137"/>
                  <a:gd name="T25" fmla="*/ 2 h 253"/>
                  <a:gd name="T26" fmla="*/ 0 w 137"/>
                  <a:gd name="T27" fmla="*/ 2 h 2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253"/>
                  <a:gd name="T44" fmla="*/ 137 w 137"/>
                  <a:gd name="T45" fmla="*/ 253 h 2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253">
                    <a:moveTo>
                      <a:pt x="137" y="181"/>
                    </a:moveTo>
                    <a:cubicBezTo>
                      <a:pt x="97" y="171"/>
                      <a:pt x="60" y="150"/>
                      <a:pt x="30" y="122"/>
                    </a:cubicBezTo>
                    <a:lnTo>
                      <a:pt x="30" y="0"/>
                    </a:lnTo>
                    <a:cubicBezTo>
                      <a:pt x="61" y="28"/>
                      <a:pt x="97" y="48"/>
                      <a:pt x="137" y="61"/>
                    </a:cubicBezTo>
                    <a:lnTo>
                      <a:pt x="137" y="181"/>
                    </a:lnTo>
                    <a:close/>
                    <a:moveTo>
                      <a:pt x="0" y="181"/>
                    </a:moveTo>
                    <a:cubicBezTo>
                      <a:pt x="36" y="215"/>
                      <a:pt x="80" y="240"/>
                      <a:pt x="128" y="253"/>
                    </a:cubicBezTo>
                    <a:lnTo>
                      <a:pt x="128" y="201"/>
                    </a:lnTo>
                    <a:cubicBezTo>
                      <a:pt x="80" y="188"/>
                      <a:pt x="36" y="164"/>
                      <a:pt x="0" y="129"/>
                    </a:cubicBezTo>
                    <a:lnTo>
                      <a:pt x="0" y="18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61" name="Freeform 349"/>
              <p:cNvSpPr>
                <a:spLocks noEditPoints="1"/>
              </p:cNvSpPr>
              <p:nvPr/>
            </p:nvSpPr>
            <p:spPr bwMode="auto">
              <a:xfrm>
                <a:off x="2627" y="1282"/>
                <a:ext cx="90" cy="97"/>
              </a:xfrm>
              <a:custGeom>
                <a:avLst/>
                <a:gdLst>
                  <a:gd name="T0" fmla="*/ 0 w 173"/>
                  <a:gd name="T1" fmla="*/ 2 h 189"/>
                  <a:gd name="T2" fmla="*/ 1 w 173"/>
                  <a:gd name="T3" fmla="*/ 2 h 189"/>
                  <a:gd name="T4" fmla="*/ 0 w 173"/>
                  <a:gd name="T5" fmla="*/ 2 h 189"/>
                  <a:gd name="T6" fmla="*/ 1 w 173"/>
                  <a:gd name="T7" fmla="*/ 2 h 189"/>
                  <a:gd name="T8" fmla="*/ 0 w 173"/>
                  <a:gd name="T9" fmla="*/ 2 h 189"/>
                  <a:gd name="T10" fmla="*/ 1 w 173"/>
                  <a:gd name="T11" fmla="*/ 2 h 189"/>
                  <a:gd name="T12" fmla="*/ 0 w 173"/>
                  <a:gd name="T13" fmla="*/ 2 h 189"/>
                  <a:gd name="T14" fmla="*/ 1 w 173"/>
                  <a:gd name="T15" fmla="*/ 2 h 189"/>
                  <a:gd name="T16" fmla="*/ 1 w 173"/>
                  <a:gd name="T17" fmla="*/ 1 h 189"/>
                  <a:gd name="T18" fmla="*/ 2 w 173"/>
                  <a:gd name="T19" fmla="*/ 1 h 189"/>
                  <a:gd name="T20" fmla="*/ 1 w 173"/>
                  <a:gd name="T21" fmla="*/ 1 h 189"/>
                  <a:gd name="T22" fmla="*/ 2 w 173"/>
                  <a:gd name="T23" fmla="*/ 1 h 189"/>
                  <a:gd name="T24" fmla="*/ 1 w 173"/>
                  <a:gd name="T25" fmla="*/ 1 h 189"/>
                  <a:gd name="T26" fmla="*/ 2 w 173"/>
                  <a:gd name="T27" fmla="*/ 1 h 189"/>
                  <a:gd name="T28" fmla="*/ 2 w 173"/>
                  <a:gd name="T29" fmla="*/ 0 h 189"/>
                  <a:gd name="T30" fmla="*/ 2 w 173"/>
                  <a:gd name="T31" fmla="*/ 1 h 1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89"/>
                  <a:gd name="T50" fmla="*/ 173 w 173"/>
                  <a:gd name="T51" fmla="*/ 189 h 1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89">
                    <a:moveTo>
                      <a:pt x="0" y="144"/>
                    </a:moveTo>
                    <a:cubicBezTo>
                      <a:pt x="9" y="152"/>
                      <a:pt x="18" y="160"/>
                      <a:pt x="28" y="167"/>
                    </a:cubicBezTo>
                    <a:moveTo>
                      <a:pt x="0" y="152"/>
                    </a:moveTo>
                    <a:cubicBezTo>
                      <a:pt x="9" y="160"/>
                      <a:pt x="18" y="168"/>
                      <a:pt x="28" y="174"/>
                    </a:cubicBezTo>
                    <a:moveTo>
                      <a:pt x="0" y="159"/>
                    </a:moveTo>
                    <a:cubicBezTo>
                      <a:pt x="9" y="168"/>
                      <a:pt x="18" y="175"/>
                      <a:pt x="28" y="182"/>
                    </a:cubicBezTo>
                    <a:moveTo>
                      <a:pt x="0" y="167"/>
                    </a:moveTo>
                    <a:cubicBezTo>
                      <a:pt x="9" y="175"/>
                      <a:pt x="18" y="183"/>
                      <a:pt x="28" y="189"/>
                    </a:cubicBezTo>
                    <a:moveTo>
                      <a:pt x="103" y="6"/>
                    </a:moveTo>
                    <a:lnTo>
                      <a:pt x="154" y="34"/>
                    </a:lnTo>
                    <a:moveTo>
                      <a:pt x="110" y="4"/>
                    </a:moveTo>
                    <a:lnTo>
                      <a:pt x="160" y="33"/>
                    </a:lnTo>
                    <a:moveTo>
                      <a:pt x="116" y="2"/>
                    </a:moveTo>
                    <a:lnTo>
                      <a:pt x="167" y="31"/>
                    </a:lnTo>
                    <a:moveTo>
                      <a:pt x="123" y="0"/>
                    </a:moveTo>
                    <a:lnTo>
                      <a:pt x="173" y="2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62" name="Freeform 350"/>
              <p:cNvSpPr>
                <a:spLocks/>
              </p:cNvSpPr>
              <p:nvPr/>
            </p:nvSpPr>
            <p:spPr bwMode="auto">
              <a:xfrm>
                <a:off x="2644" y="1292"/>
                <a:ext cx="41" cy="68"/>
              </a:xfrm>
              <a:custGeom>
                <a:avLst/>
                <a:gdLst>
                  <a:gd name="T0" fmla="*/ 0 w 78"/>
                  <a:gd name="T1" fmla="*/ 0 h 132"/>
                  <a:gd name="T2" fmla="*/ 0 w 78"/>
                  <a:gd name="T3" fmla="*/ 1 h 132"/>
                  <a:gd name="T4" fmla="*/ 0 w 78"/>
                  <a:gd name="T5" fmla="*/ 1 h 132"/>
                  <a:gd name="T6" fmla="*/ 1 w 78"/>
                  <a:gd name="T7" fmla="*/ 2 h 132"/>
                  <a:gd name="T8" fmla="*/ 0 60000 65536"/>
                  <a:gd name="T9" fmla="*/ 0 60000 65536"/>
                  <a:gd name="T10" fmla="*/ 0 60000 65536"/>
                  <a:gd name="T11" fmla="*/ 0 60000 65536"/>
                  <a:gd name="T12" fmla="*/ 0 w 78"/>
                  <a:gd name="T13" fmla="*/ 0 h 132"/>
                  <a:gd name="T14" fmla="*/ 78 w 78"/>
                  <a:gd name="T15" fmla="*/ 132 h 132"/>
                </a:gdLst>
                <a:ahLst/>
                <a:cxnLst>
                  <a:cxn ang="T8">
                    <a:pos x="T0" y="T1"/>
                  </a:cxn>
                  <a:cxn ang="T9">
                    <a:pos x="T2" y="T3"/>
                  </a:cxn>
                  <a:cxn ang="T10">
                    <a:pos x="T4" y="T5"/>
                  </a:cxn>
                  <a:cxn ang="T11">
                    <a:pos x="T6" y="T7"/>
                  </a:cxn>
                </a:cxnLst>
                <a:rect l="T12" t="T13" r="T14" b="T15"/>
                <a:pathLst>
                  <a:path w="78" h="132">
                    <a:moveTo>
                      <a:pt x="0" y="0"/>
                    </a:moveTo>
                    <a:lnTo>
                      <a:pt x="0" y="87"/>
                    </a:lnTo>
                    <a:lnTo>
                      <a:pt x="0" y="88"/>
                    </a:lnTo>
                    <a:cubicBezTo>
                      <a:pt x="23" y="107"/>
                      <a:pt x="49" y="122"/>
                      <a:pt x="78" y="132"/>
                    </a:cubicBez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63" name="Freeform 351"/>
              <p:cNvSpPr>
                <a:spLocks noEditPoints="1"/>
              </p:cNvSpPr>
              <p:nvPr/>
            </p:nvSpPr>
            <p:spPr bwMode="auto">
              <a:xfrm>
                <a:off x="2575" y="1272"/>
                <a:ext cx="175" cy="171"/>
              </a:xfrm>
              <a:custGeom>
                <a:avLst/>
                <a:gdLst>
                  <a:gd name="T0" fmla="*/ 2 w 339"/>
                  <a:gd name="T1" fmla="*/ 3 h 330"/>
                  <a:gd name="T2" fmla="*/ 3 w 339"/>
                  <a:gd name="T3" fmla="*/ 2 h 330"/>
                  <a:gd name="T4" fmla="*/ 3 w 339"/>
                  <a:gd name="T5" fmla="*/ 2 h 330"/>
                  <a:gd name="T6" fmla="*/ 3 w 339"/>
                  <a:gd name="T7" fmla="*/ 2 h 330"/>
                  <a:gd name="T8" fmla="*/ 3 w 339"/>
                  <a:gd name="T9" fmla="*/ 1 h 330"/>
                  <a:gd name="T10" fmla="*/ 2 w 339"/>
                  <a:gd name="T11" fmla="*/ 1 h 330"/>
                  <a:gd name="T12" fmla="*/ 2 w 339"/>
                  <a:gd name="T13" fmla="*/ 1 h 330"/>
                  <a:gd name="T14" fmla="*/ 2 w 339"/>
                  <a:gd name="T15" fmla="*/ 0 h 330"/>
                  <a:gd name="T16" fmla="*/ 2 w 339"/>
                  <a:gd name="T17" fmla="*/ 1 h 330"/>
                  <a:gd name="T18" fmla="*/ 2 w 339"/>
                  <a:gd name="T19" fmla="*/ 2 h 330"/>
                  <a:gd name="T20" fmla="*/ 1 w 339"/>
                  <a:gd name="T21" fmla="*/ 2 h 330"/>
                  <a:gd name="T22" fmla="*/ 1 w 339"/>
                  <a:gd name="T23" fmla="*/ 2 h 330"/>
                  <a:gd name="T24" fmla="*/ 2 w 339"/>
                  <a:gd name="T25" fmla="*/ 3 h 330"/>
                  <a:gd name="T26" fmla="*/ 0 w 339"/>
                  <a:gd name="T27" fmla="*/ 3 h 330"/>
                  <a:gd name="T28" fmla="*/ 1 w 339"/>
                  <a:gd name="T29" fmla="*/ 2 h 330"/>
                  <a:gd name="T30" fmla="*/ 2 w 339"/>
                  <a:gd name="T31" fmla="*/ 3 h 330"/>
                  <a:gd name="T32" fmla="*/ 2 w 339"/>
                  <a:gd name="T33" fmla="*/ 3 h 330"/>
                  <a:gd name="T34" fmla="*/ 2 w 339"/>
                  <a:gd name="T35" fmla="*/ 3 h 330"/>
                  <a:gd name="T36" fmla="*/ 0 w 339"/>
                  <a:gd name="T37" fmla="*/ 3 h 330"/>
                  <a:gd name="T38" fmla="*/ 0 w 339"/>
                  <a:gd name="T39" fmla="*/ 3 h 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9"/>
                  <a:gd name="T61" fmla="*/ 0 h 330"/>
                  <a:gd name="T62" fmla="*/ 339 w 339"/>
                  <a:gd name="T63" fmla="*/ 330 h 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9" h="330">
                    <a:moveTo>
                      <a:pt x="219" y="264"/>
                    </a:moveTo>
                    <a:lnTo>
                      <a:pt x="339" y="196"/>
                    </a:lnTo>
                    <a:lnTo>
                      <a:pt x="339" y="145"/>
                    </a:lnTo>
                    <a:lnTo>
                      <a:pt x="300" y="122"/>
                    </a:lnTo>
                    <a:lnTo>
                      <a:pt x="300" y="51"/>
                    </a:lnTo>
                    <a:lnTo>
                      <a:pt x="216" y="4"/>
                    </a:lnTo>
                    <a:lnTo>
                      <a:pt x="178" y="15"/>
                    </a:lnTo>
                    <a:lnTo>
                      <a:pt x="151" y="0"/>
                    </a:lnTo>
                    <a:lnTo>
                      <a:pt x="121" y="11"/>
                    </a:lnTo>
                    <a:lnTo>
                      <a:pt x="121" y="124"/>
                    </a:lnTo>
                    <a:lnTo>
                      <a:pt x="91" y="140"/>
                    </a:lnTo>
                    <a:lnTo>
                      <a:pt x="91" y="192"/>
                    </a:lnTo>
                    <a:cubicBezTo>
                      <a:pt x="127" y="226"/>
                      <a:pt x="171" y="251"/>
                      <a:pt x="219" y="264"/>
                    </a:cubicBezTo>
                    <a:close/>
                    <a:moveTo>
                      <a:pt x="0" y="242"/>
                    </a:moveTo>
                    <a:lnTo>
                      <a:pt x="58" y="202"/>
                    </a:lnTo>
                    <a:lnTo>
                      <a:pt x="190" y="276"/>
                    </a:lnTo>
                    <a:lnTo>
                      <a:pt x="190" y="295"/>
                    </a:lnTo>
                    <a:lnTo>
                      <a:pt x="129" y="330"/>
                    </a:lnTo>
                    <a:lnTo>
                      <a:pt x="0" y="257"/>
                    </a:lnTo>
                    <a:lnTo>
                      <a:pt x="0" y="242"/>
                    </a:lnTo>
                    <a:close/>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64" name="Freeform 352"/>
              <p:cNvSpPr>
                <a:spLocks/>
              </p:cNvSpPr>
              <p:nvPr/>
            </p:nvSpPr>
            <p:spPr bwMode="auto">
              <a:xfrm>
                <a:off x="2662" y="1388"/>
                <a:ext cx="24" cy="11"/>
              </a:xfrm>
              <a:custGeom>
                <a:avLst/>
                <a:gdLst>
                  <a:gd name="T0" fmla="*/ 1 w 45"/>
                  <a:gd name="T1" fmla="*/ 0 h 23"/>
                  <a:gd name="T2" fmla="*/ 1 w 45"/>
                  <a:gd name="T3" fmla="*/ 0 h 23"/>
                  <a:gd name="T4" fmla="*/ 1 w 45"/>
                  <a:gd name="T5" fmla="*/ 0 h 23"/>
                  <a:gd name="T6" fmla="*/ 1 w 45"/>
                  <a:gd name="T7" fmla="*/ 0 h 23"/>
                  <a:gd name="T8" fmla="*/ 1 w 45"/>
                  <a:gd name="T9" fmla="*/ 0 h 23"/>
                  <a:gd name="T10" fmla="*/ 1 w 45"/>
                  <a:gd name="T11" fmla="*/ 0 h 23"/>
                  <a:gd name="T12" fmla="*/ 1 w 45"/>
                  <a:gd name="T13" fmla="*/ 0 h 23"/>
                  <a:gd name="T14" fmla="*/ 1 w 45"/>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23"/>
                  <a:gd name="T26" fmla="*/ 45 w 4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23">
                    <a:moveTo>
                      <a:pt x="4" y="0"/>
                    </a:moveTo>
                    <a:lnTo>
                      <a:pt x="42" y="15"/>
                    </a:lnTo>
                    <a:cubicBezTo>
                      <a:pt x="44" y="16"/>
                      <a:pt x="45" y="18"/>
                      <a:pt x="44" y="20"/>
                    </a:cubicBezTo>
                    <a:cubicBezTo>
                      <a:pt x="43" y="22"/>
                      <a:pt x="42" y="23"/>
                      <a:pt x="41" y="23"/>
                    </a:cubicBezTo>
                    <a:lnTo>
                      <a:pt x="4" y="9"/>
                    </a:lnTo>
                    <a:cubicBezTo>
                      <a:pt x="2" y="8"/>
                      <a:pt x="0" y="6"/>
                      <a:pt x="1" y="4"/>
                    </a:cubicBezTo>
                    <a:cubicBezTo>
                      <a:pt x="1" y="2"/>
                      <a:pt x="3" y="1"/>
                      <a:pt x="4" y="0"/>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27065" name="Rectangle 353"/>
              <p:cNvSpPr>
                <a:spLocks noChangeArrowheads="1"/>
              </p:cNvSpPr>
              <p:nvPr/>
            </p:nvSpPr>
            <p:spPr bwMode="auto">
              <a:xfrm>
                <a:off x="2656" y="1369"/>
                <a:ext cx="41"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66" name="Freeform 354"/>
              <p:cNvSpPr>
                <a:spLocks/>
              </p:cNvSpPr>
              <p:nvPr/>
            </p:nvSpPr>
            <p:spPr bwMode="auto">
              <a:xfrm>
                <a:off x="2657" y="1375"/>
                <a:ext cx="28" cy="17"/>
              </a:xfrm>
              <a:custGeom>
                <a:avLst/>
                <a:gdLst>
                  <a:gd name="T0" fmla="*/ 0 w 28"/>
                  <a:gd name="T1" fmla="*/ 0 h 17"/>
                  <a:gd name="T2" fmla="*/ 28 w 28"/>
                  <a:gd name="T3" fmla="*/ 11 h 17"/>
                  <a:gd name="T4" fmla="*/ 28 w 28"/>
                  <a:gd name="T5" fmla="*/ 17 h 17"/>
                  <a:gd name="T6" fmla="*/ 0 w 28"/>
                  <a:gd name="T7" fmla="*/ 6 h 17"/>
                  <a:gd name="T8" fmla="*/ 0 w 28"/>
                  <a:gd name="T9" fmla="*/ 0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0" y="0"/>
                    </a:moveTo>
                    <a:lnTo>
                      <a:pt x="28" y="11"/>
                    </a:lnTo>
                    <a:lnTo>
                      <a:pt x="28" y="17"/>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67" name="Rectangle 355"/>
              <p:cNvSpPr>
                <a:spLocks noChangeArrowheads="1"/>
              </p:cNvSpPr>
              <p:nvPr/>
            </p:nvSpPr>
            <p:spPr bwMode="auto">
              <a:xfrm>
                <a:off x="2656" y="1369"/>
                <a:ext cx="41"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68" name="Freeform 356"/>
              <p:cNvSpPr>
                <a:spLocks noEditPoints="1"/>
              </p:cNvSpPr>
              <p:nvPr/>
            </p:nvSpPr>
            <p:spPr bwMode="auto">
              <a:xfrm>
                <a:off x="2657" y="1375"/>
                <a:ext cx="28" cy="17"/>
              </a:xfrm>
              <a:custGeom>
                <a:avLst/>
                <a:gdLst>
                  <a:gd name="T0" fmla="*/ 0 w 28"/>
                  <a:gd name="T1" fmla="*/ 0 h 17"/>
                  <a:gd name="T2" fmla="*/ 28 w 28"/>
                  <a:gd name="T3" fmla="*/ 11 h 17"/>
                  <a:gd name="T4" fmla="*/ 28 w 28"/>
                  <a:gd name="T5" fmla="*/ 17 h 17"/>
                  <a:gd name="T6" fmla="*/ 0 w 28"/>
                  <a:gd name="T7" fmla="*/ 2 h 17"/>
                  <a:gd name="T8" fmla="*/ 28 w 28"/>
                  <a:gd name="T9" fmla="*/ 13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0" y="0"/>
                    </a:moveTo>
                    <a:lnTo>
                      <a:pt x="28" y="11"/>
                    </a:lnTo>
                    <a:lnTo>
                      <a:pt x="28" y="17"/>
                    </a:lnTo>
                    <a:moveTo>
                      <a:pt x="0" y="2"/>
                    </a:moveTo>
                    <a:lnTo>
                      <a:pt x="28" y="1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69" name="Freeform 357"/>
              <p:cNvSpPr>
                <a:spLocks/>
              </p:cNvSpPr>
              <p:nvPr/>
            </p:nvSpPr>
            <p:spPr bwMode="auto">
              <a:xfrm>
                <a:off x="2657" y="1375"/>
                <a:ext cx="28" cy="17"/>
              </a:xfrm>
              <a:custGeom>
                <a:avLst/>
                <a:gdLst>
                  <a:gd name="T0" fmla="*/ 0 w 28"/>
                  <a:gd name="T1" fmla="*/ 0 h 17"/>
                  <a:gd name="T2" fmla="*/ 0 w 28"/>
                  <a:gd name="T3" fmla="*/ 6 h 17"/>
                  <a:gd name="T4" fmla="*/ 28 w 28"/>
                  <a:gd name="T5" fmla="*/ 17 h 17"/>
                  <a:gd name="T6" fmla="*/ 0 60000 65536"/>
                  <a:gd name="T7" fmla="*/ 0 60000 65536"/>
                  <a:gd name="T8" fmla="*/ 0 60000 65536"/>
                  <a:gd name="T9" fmla="*/ 0 w 28"/>
                  <a:gd name="T10" fmla="*/ 0 h 17"/>
                  <a:gd name="T11" fmla="*/ 28 w 28"/>
                  <a:gd name="T12" fmla="*/ 17 h 17"/>
                </a:gdLst>
                <a:ahLst/>
                <a:cxnLst>
                  <a:cxn ang="T6">
                    <a:pos x="T0" y="T1"/>
                  </a:cxn>
                  <a:cxn ang="T7">
                    <a:pos x="T2" y="T3"/>
                  </a:cxn>
                  <a:cxn ang="T8">
                    <a:pos x="T4" y="T5"/>
                  </a:cxn>
                </a:cxnLst>
                <a:rect l="T9" t="T10" r="T11" b="T12"/>
                <a:pathLst>
                  <a:path w="28" h="17">
                    <a:moveTo>
                      <a:pt x="0" y="0"/>
                    </a:moveTo>
                    <a:lnTo>
                      <a:pt x="0" y="6"/>
                    </a:lnTo>
                    <a:lnTo>
                      <a:pt x="28" y="17"/>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70" name="Freeform 358"/>
              <p:cNvSpPr>
                <a:spLocks/>
              </p:cNvSpPr>
              <p:nvPr/>
            </p:nvSpPr>
            <p:spPr bwMode="auto">
              <a:xfrm>
                <a:off x="2677" y="1361"/>
                <a:ext cx="5" cy="5"/>
              </a:xfrm>
              <a:custGeom>
                <a:avLst/>
                <a:gdLst>
                  <a:gd name="T0" fmla="*/ 4 w 5"/>
                  <a:gd name="T1" fmla="*/ 1 h 5"/>
                  <a:gd name="T2" fmla="*/ 1 w 5"/>
                  <a:gd name="T3" fmla="*/ 0 h 5"/>
                  <a:gd name="T4" fmla="*/ 0 w 5"/>
                  <a:gd name="T5" fmla="*/ 3 h 5"/>
                  <a:gd name="T6" fmla="*/ 3 w 5"/>
                  <a:gd name="T7" fmla="*/ 4 h 5"/>
                  <a:gd name="T8" fmla="*/ 4 w 5"/>
                  <a:gd name="T9" fmla="*/ 1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4" y="1"/>
                    </a:moveTo>
                    <a:cubicBezTo>
                      <a:pt x="3" y="0"/>
                      <a:pt x="1" y="0"/>
                      <a:pt x="1" y="0"/>
                    </a:cubicBezTo>
                    <a:cubicBezTo>
                      <a:pt x="0" y="1"/>
                      <a:pt x="0" y="2"/>
                      <a:pt x="0" y="3"/>
                    </a:cubicBezTo>
                    <a:cubicBezTo>
                      <a:pt x="1" y="4"/>
                      <a:pt x="2" y="5"/>
                      <a:pt x="3" y="4"/>
                    </a:cubicBezTo>
                    <a:cubicBezTo>
                      <a:pt x="4" y="4"/>
                      <a:pt x="5" y="2"/>
                      <a:pt x="4" y="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7071" name="Picture 35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631" y="1278"/>
                <a:ext cx="5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72" name="Picture 360"/>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631" y="1278"/>
                <a:ext cx="5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73" name="Freeform 361"/>
              <p:cNvSpPr>
                <a:spLocks/>
              </p:cNvSpPr>
              <p:nvPr/>
            </p:nvSpPr>
            <p:spPr bwMode="auto">
              <a:xfrm>
                <a:off x="2644" y="1292"/>
                <a:ext cx="41" cy="68"/>
              </a:xfrm>
              <a:custGeom>
                <a:avLst/>
                <a:gdLst>
                  <a:gd name="T0" fmla="*/ 1 w 78"/>
                  <a:gd name="T1" fmla="*/ 1 h 132"/>
                  <a:gd name="T2" fmla="*/ 1 w 78"/>
                  <a:gd name="T3" fmla="*/ 1 h 132"/>
                  <a:gd name="T4" fmla="*/ 0 w 78"/>
                  <a:gd name="T5" fmla="*/ 0 h 132"/>
                  <a:gd name="T6" fmla="*/ 1 w 78"/>
                  <a:gd name="T7" fmla="*/ 1 h 132"/>
                  <a:gd name="T8" fmla="*/ 1 w 78"/>
                  <a:gd name="T9" fmla="*/ 2 h 132"/>
                  <a:gd name="T10" fmla="*/ 1 w 78"/>
                  <a:gd name="T11" fmla="*/ 2 h 132"/>
                  <a:gd name="T12" fmla="*/ 1 w 78"/>
                  <a:gd name="T13" fmla="*/ 1 h 132"/>
                  <a:gd name="T14" fmla="*/ 0 60000 65536"/>
                  <a:gd name="T15" fmla="*/ 0 60000 65536"/>
                  <a:gd name="T16" fmla="*/ 0 60000 65536"/>
                  <a:gd name="T17" fmla="*/ 0 60000 65536"/>
                  <a:gd name="T18" fmla="*/ 0 60000 65536"/>
                  <a:gd name="T19" fmla="*/ 0 60000 65536"/>
                  <a:gd name="T20" fmla="*/ 0 60000 65536"/>
                  <a:gd name="T21" fmla="*/ 0 w 78"/>
                  <a:gd name="T22" fmla="*/ 0 h 132"/>
                  <a:gd name="T23" fmla="*/ 78 w 78"/>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32">
                    <a:moveTo>
                      <a:pt x="3" y="85"/>
                    </a:moveTo>
                    <a:lnTo>
                      <a:pt x="3" y="4"/>
                    </a:lnTo>
                    <a:lnTo>
                      <a:pt x="0" y="0"/>
                    </a:lnTo>
                    <a:cubicBezTo>
                      <a:pt x="22" y="21"/>
                      <a:pt x="48" y="37"/>
                      <a:pt x="78" y="46"/>
                    </a:cubicBezTo>
                    <a:lnTo>
                      <a:pt x="78" y="132"/>
                    </a:lnTo>
                    <a:lnTo>
                      <a:pt x="78" y="129"/>
                    </a:lnTo>
                    <a:cubicBezTo>
                      <a:pt x="50" y="119"/>
                      <a:pt x="25" y="104"/>
                      <a:pt x="3" y="85"/>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74" name="Rectangle 362"/>
              <p:cNvSpPr>
                <a:spLocks noChangeArrowheads="1"/>
              </p:cNvSpPr>
              <p:nvPr/>
            </p:nvSpPr>
            <p:spPr bwMode="auto">
              <a:xfrm>
                <a:off x="2317" y="1459"/>
                <a:ext cx="23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700">
                    <a:solidFill>
                      <a:srgbClr val="000000"/>
                    </a:solidFill>
                    <a:latin typeface="Times New Roman" panose="02020603050405020304" pitchFamily="18" charset="0"/>
                  </a:rPr>
                  <a:t>RA</a:t>
                </a:r>
                <a:endParaRPr kumimoji="0" lang="zh-CN" altLang="zh-CN" sz="1800">
                  <a:latin typeface="Arial" panose="020B0604020202020204" pitchFamily="34" charset="0"/>
                </a:endParaRPr>
              </a:p>
            </p:txBody>
          </p:sp>
          <p:sp>
            <p:nvSpPr>
              <p:cNvPr id="27075" name="Rectangle 363"/>
              <p:cNvSpPr>
                <a:spLocks noChangeArrowheads="1"/>
              </p:cNvSpPr>
              <p:nvPr/>
            </p:nvSpPr>
            <p:spPr bwMode="auto">
              <a:xfrm>
                <a:off x="2499" y="1459"/>
                <a:ext cx="26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服务器</a:t>
                </a:r>
                <a:endParaRPr kumimoji="0" lang="zh-CN" altLang="en-US" sz="1800">
                  <a:latin typeface="Arial" panose="020B0604020202020204" pitchFamily="34" charset="0"/>
                </a:endParaRPr>
              </a:p>
            </p:txBody>
          </p:sp>
          <p:sp>
            <p:nvSpPr>
              <p:cNvPr id="27076" name="Rectangle 364"/>
              <p:cNvSpPr>
                <a:spLocks noChangeArrowheads="1"/>
              </p:cNvSpPr>
              <p:nvPr/>
            </p:nvSpPr>
            <p:spPr bwMode="auto">
              <a:xfrm>
                <a:off x="954" y="1022"/>
                <a:ext cx="207" cy="8"/>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77" name="Rectangle 365"/>
              <p:cNvSpPr>
                <a:spLocks noChangeArrowheads="1"/>
              </p:cNvSpPr>
              <p:nvPr/>
            </p:nvSpPr>
            <p:spPr bwMode="auto">
              <a:xfrm>
                <a:off x="954" y="1030"/>
                <a:ext cx="207" cy="9"/>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78" name="Rectangle 366"/>
              <p:cNvSpPr>
                <a:spLocks noChangeArrowheads="1"/>
              </p:cNvSpPr>
              <p:nvPr/>
            </p:nvSpPr>
            <p:spPr bwMode="auto">
              <a:xfrm>
                <a:off x="954" y="1039"/>
                <a:ext cx="207" cy="8"/>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79" name="Rectangle 367"/>
              <p:cNvSpPr>
                <a:spLocks noChangeArrowheads="1"/>
              </p:cNvSpPr>
              <p:nvPr/>
            </p:nvSpPr>
            <p:spPr bwMode="auto">
              <a:xfrm>
                <a:off x="954" y="1047"/>
                <a:ext cx="207" cy="8"/>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0" name="Rectangle 368"/>
              <p:cNvSpPr>
                <a:spLocks noChangeArrowheads="1"/>
              </p:cNvSpPr>
              <p:nvPr/>
            </p:nvSpPr>
            <p:spPr bwMode="auto">
              <a:xfrm>
                <a:off x="954" y="1055"/>
                <a:ext cx="207" cy="8"/>
              </a:xfrm>
              <a:prstGeom prst="rect">
                <a:avLst/>
              </a:prstGeom>
              <a:solidFill>
                <a:srgbClr val="00E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1" name="Rectangle 369"/>
              <p:cNvSpPr>
                <a:spLocks noChangeArrowheads="1"/>
              </p:cNvSpPr>
              <p:nvPr/>
            </p:nvSpPr>
            <p:spPr bwMode="auto">
              <a:xfrm>
                <a:off x="954" y="1063"/>
                <a:ext cx="207" cy="9"/>
              </a:xfrm>
              <a:prstGeom prst="rect">
                <a:avLst/>
              </a:prstGeom>
              <a:solidFill>
                <a:srgbClr val="00E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2" name="Rectangle 370"/>
              <p:cNvSpPr>
                <a:spLocks noChangeArrowheads="1"/>
              </p:cNvSpPr>
              <p:nvPr/>
            </p:nvSpPr>
            <p:spPr bwMode="auto">
              <a:xfrm>
                <a:off x="954" y="1072"/>
                <a:ext cx="207" cy="8"/>
              </a:xfrm>
              <a:prstGeom prst="rect">
                <a:avLst/>
              </a:prstGeom>
              <a:solidFill>
                <a:srgbClr val="00D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3" name="Rectangle 371"/>
              <p:cNvSpPr>
                <a:spLocks noChangeArrowheads="1"/>
              </p:cNvSpPr>
              <p:nvPr/>
            </p:nvSpPr>
            <p:spPr bwMode="auto">
              <a:xfrm>
                <a:off x="954" y="1080"/>
                <a:ext cx="207" cy="8"/>
              </a:xfrm>
              <a:prstGeom prst="rect">
                <a:avLst/>
              </a:prstGeom>
              <a:solidFill>
                <a:srgbClr val="00D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4" name="Rectangle 372"/>
              <p:cNvSpPr>
                <a:spLocks noChangeArrowheads="1"/>
              </p:cNvSpPr>
              <p:nvPr/>
            </p:nvSpPr>
            <p:spPr bwMode="auto">
              <a:xfrm>
                <a:off x="954" y="1088"/>
                <a:ext cx="207" cy="8"/>
              </a:xfrm>
              <a:prstGeom prst="rect">
                <a:avLst/>
              </a:prstGeom>
              <a:solidFill>
                <a:srgbClr val="00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5" name="Rectangle 373"/>
              <p:cNvSpPr>
                <a:spLocks noChangeArrowheads="1"/>
              </p:cNvSpPr>
              <p:nvPr/>
            </p:nvSpPr>
            <p:spPr bwMode="auto">
              <a:xfrm>
                <a:off x="954" y="1096"/>
                <a:ext cx="207" cy="9"/>
              </a:xfrm>
              <a:prstGeom prst="rect">
                <a:avLst/>
              </a:prstGeom>
              <a:solidFill>
                <a:srgbClr val="00C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6" name="Rectangle 374"/>
              <p:cNvSpPr>
                <a:spLocks noChangeArrowheads="1"/>
              </p:cNvSpPr>
              <p:nvPr/>
            </p:nvSpPr>
            <p:spPr bwMode="auto">
              <a:xfrm>
                <a:off x="954" y="1105"/>
                <a:ext cx="207" cy="8"/>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7" name="Rectangle 375"/>
              <p:cNvSpPr>
                <a:spLocks noChangeArrowheads="1"/>
              </p:cNvSpPr>
              <p:nvPr/>
            </p:nvSpPr>
            <p:spPr bwMode="auto">
              <a:xfrm>
                <a:off x="954" y="1113"/>
                <a:ext cx="207" cy="8"/>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8" name="Rectangle 376"/>
              <p:cNvSpPr>
                <a:spLocks noChangeArrowheads="1"/>
              </p:cNvSpPr>
              <p:nvPr/>
            </p:nvSpPr>
            <p:spPr bwMode="auto">
              <a:xfrm>
                <a:off x="954" y="1121"/>
                <a:ext cx="207" cy="8"/>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89" name="Rectangle 377"/>
              <p:cNvSpPr>
                <a:spLocks noChangeArrowheads="1"/>
              </p:cNvSpPr>
              <p:nvPr/>
            </p:nvSpPr>
            <p:spPr bwMode="auto">
              <a:xfrm>
                <a:off x="954" y="1129"/>
                <a:ext cx="207" cy="9"/>
              </a:xfrm>
              <a:prstGeom prst="rect">
                <a:avLst/>
              </a:prstGeom>
              <a:solidFill>
                <a:srgbClr val="0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0" name="Rectangle 378"/>
              <p:cNvSpPr>
                <a:spLocks noChangeArrowheads="1"/>
              </p:cNvSpPr>
              <p:nvPr/>
            </p:nvSpPr>
            <p:spPr bwMode="auto">
              <a:xfrm>
                <a:off x="954" y="1138"/>
                <a:ext cx="207" cy="8"/>
              </a:xfrm>
              <a:prstGeom prst="rect">
                <a:avLst/>
              </a:prstGeom>
              <a:solidFill>
                <a:srgbClr val="00A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1" name="Rectangle 379"/>
              <p:cNvSpPr>
                <a:spLocks noChangeArrowheads="1"/>
              </p:cNvSpPr>
              <p:nvPr/>
            </p:nvSpPr>
            <p:spPr bwMode="auto">
              <a:xfrm>
                <a:off x="954" y="1146"/>
                <a:ext cx="207" cy="8"/>
              </a:xfrm>
              <a:prstGeom prst="rect">
                <a:avLst/>
              </a:prstGeom>
              <a:solidFill>
                <a:srgbClr val="009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2" name="Rectangle 380"/>
              <p:cNvSpPr>
                <a:spLocks noChangeArrowheads="1"/>
              </p:cNvSpPr>
              <p:nvPr/>
            </p:nvSpPr>
            <p:spPr bwMode="auto">
              <a:xfrm>
                <a:off x="954" y="1154"/>
                <a:ext cx="207" cy="8"/>
              </a:xfrm>
              <a:prstGeom prst="rect">
                <a:avLst/>
              </a:prstGeom>
              <a:solidFill>
                <a:srgbClr val="00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3" name="Rectangle 381"/>
              <p:cNvSpPr>
                <a:spLocks noChangeArrowheads="1"/>
              </p:cNvSpPr>
              <p:nvPr/>
            </p:nvSpPr>
            <p:spPr bwMode="auto">
              <a:xfrm>
                <a:off x="954" y="1162"/>
                <a:ext cx="207" cy="9"/>
              </a:xfrm>
              <a:prstGeom prst="rect">
                <a:avLst/>
              </a:prstGeom>
              <a:solidFill>
                <a:srgbClr val="008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4" name="Rectangle 382"/>
              <p:cNvSpPr>
                <a:spLocks noChangeArrowheads="1"/>
              </p:cNvSpPr>
              <p:nvPr/>
            </p:nvSpPr>
            <p:spPr bwMode="auto">
              <a:xfrm>
                <a:off x="954" y="1171"/>
                <a:ext cx="207" cy="8"/>
              </a:xfrm>
              <a:prstGeom prst="rect">
                <a:avLst/>
              </a:prstGeom>
              <a:solidFill>
                <a:srgbClr val="008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095" name="Freeform 383"/>
              <p:cNvSpPr>
                <a:spLocks/>
              </p:cNvSpPr>
              <p:nvPr/>
            </p:nvSpPr>
            <p:spPr bwMode="auto">
              <a:xfrm>
                <a:off x="964" y="1032"/>
                <a:ext cx="188" cy="141"/>
              </a:xfrm>
              <a:custGeom>
                <a:avLst/>
                <a:gdLst>
                  <a:gd name="T0" fmla="*/ 1 w 363"/>
                  <a:gd name="T1" fmla="*/ 3 h 273"/>
                  <a:gd name="T2" fmla="*/ 4 w 363"/>
                  <a:gd name="T3" fmla="*/ 3 h 273"/>
                  <a:gd name="T4" fmla="*/ 4 w 363"/>
                  <a:gd name="T5" fmla="*/ 2 h 273"/>
                  <a:gd name="T6" fmla="*/ 3 w 363"/>
                  <a:gd name="T7" fmla="*/ 1 h 273"/>
                  <a:gd name="T8" fmla="*/ 2 w 363"/>
                  <a:gd name="T9" fmla="*/ 1 h 273"/>
                  <a:gd name="T10" fmla="*/ 2 w 363"/>
                  <a:gd name="T11" fmla="*/ 1 h 273"/>
                  <a:gd name="T12" fmla="*/ 1 w 363"/>
                  <a:gd name="T13" fmla="*/ 2 h 273"/>
                  <a:gd name="T14" fmla="*/ 1 w 363"/>
                  <a:gd name="T15" fmla="*/ 2 h 273"/>
                  <a:gd name="T16" fmla="*/ 0 w 363"/>
                  <a:gd name="T17" fmla="*/ 3 h 273"/>
                  <a:gd name="T18" fmla="*/ 1 w 363"/>
                  <a:gd name="T19" fmla="*/ 3 h 2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3"/>
                  <a:gd name="T31" fmla="*/ 0 h 273"/>
                  <a:gd name="T32" fmla="*/ 363 w 363"/>
                  <a:gd name="T33" fmla="*/ 273 h 2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3" h="273">
                    <a:moveTo>
                      <a:pt x="61" y="273"/>
                    </a:moveTo>
                    <a:lnTo>
                      <a:pt x="363" y="273"/>
                    </a:lnTo>
                    <a:lnTo>
                      <a:pt x="363" y="121"/>
                    </a:lnTo>
                    <a:cubicBezTo>
                      <a:pt x="344" y="48"/>
                      <a:pt x="296" y="0"/>
                      <a:pt x="242" y="3"/>
                    </a:cubicBezTo>
                    <a:cubicBezTo>
                      <a:pt x="233" y="52"/>
                      <a:pt x="198" y="81"/>
                      <a:pt x="164" y="67"/>
                    </a:cubicBezTo>
                    <a:cubicBezTo>
                      <a:pt x="144" y="58"/>
                      <a:pt x="127" y="34"/>
                      <a:pt x="121" y="3"/>
                    </a:cubicBezTo>
                    <a:cubicBezTo>
                      <a:pt x="70" y="11"/>
                      <a:pt x="25" y="55"/>
                      <a:pt x="1" y="121"/>
                    </a:cubicBezTo>
                    <a:lnTo>
                      <a:pt x="0" y="273"/>
                    </a:lnTo>
                    <a:lnTo>
                      <a:pt x="61" y="273"/>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96" name="Freeform 384"/>
              <p:cNvSpPr>
                <a:spLocks noEditPoints="1"/>
              </p:cNvSpPr>
              <p:nvPr/>
            </p:nvSpPr>
            <p:spPr bwMode="auto">
              <a:xfrm>
                <a:off x="1002" y="1127"/>
                <a:ext cx="112" cy="46"/>
              </a:xfrm>
              <a:custGeom>
                <a:avLst/>
                <a:gdLst>
                  <a:gd name="T0" fmla="*/ 0 w 112"/>
                  <a:gd name="T1" fmla="*/ 0 h 46"/>
                  <a:gd name="T2" fmla="*/ 0 w 112"/>
                  <a:gd name="T3" fmla="*/ 46 h 46"/>
                  <a:gd name="T4" fmla="*/ 112 w 112"/>
                  <a:gd name="T5" fmla="*/ 46 h 46"/>
                  <a:gd name="T6" fmla="*/ 112 w 112"/>
                  <a:gd name="T7" fmla="*/ 0 h 46"/>
                  <a:gd name="T8" fmla="*/ 0 60000 65536"/>
                  <a:gd name="T9" fmla="*/ 0 60000 65536"/>
                  <a:gd name="T10" fmla="*/ 0 60000 65536"/>
                  <a:gd name="T11" fmla="*/ 0 60000 65536"/>
                  <a:gd name="T12" fmla="*/ 0 w 112"/>
                  <a:gd name="T13" fmla="*/ 0 h 46"/>
                  <a:gd name="T14" fmla="*/ 112 w 112"/>
                  <a:gd name="T15" fmla="*/ 46 h 46"/>
                </a:gdLst>
                <a:ahLst/>
                <a:cxnLst>
                  <a:cxn ang="T8">
                    <a:pos x="T0" y="T1"/>
                  </a:cxn>
                  <a:cxn ang="T9">
                    <a:pos x="T2" y="T3"/>
                  </a:cxn>
                  <a:cxn ang="T10">
                    <a:pos x="T4" y="T5"/>
                  </a:cxn>
                  <a:cxn ang="T11">
                    <a:pos x="T6" y="T7"/>
                  </a:cxn>
                </a:cxnLst>
                <a:rect l="T12" t="T13" r="T14" b="T15"/>
                <a:pathLst>
                  <a:path w="112" h="46">
                    <a:moveTo>
                      <a:pt x="0" y="0"/>
                    </a:moveTo>
                    <a:lnTo>
                      <a:pt x="0" y="46"/>
                    </a:lnTo>
                    <a:moveTo>
                      <a:pt x="112" y="46"/>
                    </a:moveTo>
                    <a:lnTo>
                      <a:pt x="11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97" name="Freeform 385"/>
              <p:cNvSpPr>
                <a:spLocks/>
              </p:cNvSpPr>
              <p:nvPr/>
            </p:nvSpPr>
            <p:spPr bwMode="auto">
              <a:xfrm>
                <a:off x="1018" y="922"/>
                <a:ext cx="80" cy="150"/>
              </a:xfrm>
              <a:custGeom>
                <a:avLst/>
                <a:gdLst>
                  <a:gd name="T0" fmla="*/ 2 w 156"/>
                  <a:gd name="T1" fmla="*/ 2 h 289"/>
                  <a:gd name="T2" fmla="*/ 2 w 156"/>
                  <a:gd name="T3" fmla="*/ 1 h 289"/>
                  <a:gd name="T4" fmla="*/ 1 w 156"/>
                  <a:gd name="T5" fmla="*/ 0 h 289"/>
                  <a:gd name="T6" fmla="*/ 0 w 156"/>
                  <a:gd name="T7" fmla="*/ 1 h 289"/>
                  <a:gd name="T8" fmla="*/ 1 w 156"/>
                  <a:gd name="T9" fmla="*/ 2 h 289"/>
                  <a:gd name="T10" fmla="*/ 1 w 156"/>
                  <a:gd name="T11" fmla="*/ 2 h 289"/>
                  <a:gd name="T12" fmla="*/ 1 w 156"/>
                  <a:gd name="T13" fmla="*/ 3 h 289"/>
                  <a:gd name="T14" fmla="*/ 2 w 156"/>
                  <a:gd name="T15" fmla="*/ 3 h 289"/>
                  <a:gd name="T16" fmla="*/ 2 w 156"/>
                  <a:gd name="T17" fmla="*/ 2 h 289"/>
                  <a:gd name="T18" fmla="*/ 2 w 156"/>
                  <a:gd name="T19" fmla="*/ 2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289"/>
                  <a:gd name="T32" fmla="*/ 156 w 156"/>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289">
                    <a:moveTo>
                      <a:pt x="127" y="198"/>
                    </a:moveTo>
                    <a:cubicBezTo>
                      <a:pt x="145" y="177"/>
                      <a:pt x="156" y="145"/>
                      <a:pt x="156" y="111"/>
                    </a:cubicBezTo>
                    <a:cubicBezTo>
                      <a:pt x="156" y="50"/>
                      <a:pt x="121" y="0"/>
                      <a:pt x="78" y="0"/>
                    </a:cubicBezTo>
                    <a:cubicBezTo>
                      <a:pt x="35" y="0"/>
                      <a:pt x="0" y="50"/>
                      <a:pt x="0" y="111"/>
                    </a:cubicBezTo>
                    <a:cubicBezTo>
                      <a:pt x="0" y="145"/>
                      <a:pt x="11" y="177"/>
                      <a:pt x="29" y="198"/>
                    </a:cubicBezTo>
                    <a:lnTo>
                      <a:pt x="17" y="216"/>
                    </a:lnTo>
                    <a:lnTo>
                      <a:pt x="17" y="289"/>
                    </a:lnTo>
                    <a:lnTo>
                      <a:pt x="138" y="289"/>
                    </a:lnTo>
                    <a:lnTo>
                      <a:pt x="138" y="216"/>
                    </a:lnTo>
                    <a:lnTo>
                      <a:pt x="127" y="198"/>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27098" name="Freeform 386"/>
              <p:cNvSpPr>
                <a:spLocks/>
              </p:cNvSpPr>
              <p:nvPr/>
            </p:nvSpPr>
            <p:spPr bwMode="auto">
              <a:xfrm>
                <a:off x="1018" y="922"/>
                <a:ext cx="80" cy="150"/>
              </a:xfrm>
              <a:custGeom>
                <a:avLst/>
                <a:gdLst>
                  <a:gd name="T0" fmla="*/ 2 w 156"/>
                  <a:gd name="T1" fmla="*/ 2 h 289"/>
                  <a:gd name="T2" fmla="*/ 2 w 156"/>
                  <a:gd name="T3" fmla="*/ 1 h 289"/>
                  <a:gd name="T4" fmla="*/ 1 w 156"/>
                  <a:gd name="T5" fmla="*/ 0 h 289"/>
                  <a:gd name="T6" fmla="*/ 0 w 156"/>
                  <a:gd name="T7" fmla="*/ 1 h 289"/>
                  <a:gd name="T8" fmla="*/ 1 w 156"/>
                  <a:gd name="T9" fmla="*/ 2 h 289"/>
                  <a:gd name="T10" fmla="*/ 1 w 156"/>
                  <a:gd name="T11" fmla="*/ 2 h 289"/>
                  <a:gd name="T12" fmla="*/ 1 w 156"/>
                  <a:gd name="T13" fmla="*/ 3 h 289"/>
                  <a:gd name="T14" fmla="*/ 2 w 156"/>
                  <a:gd name="T15" fmla="*/ 3 h 289"/>
                  <a:gd name="T16" fmla="*/ 2 w 156"/>
                  <a:gd name="T17" fmla="*/ 2 h 289"/>
                  <a:gd name="T18" fmla="*/ 2 w 156"/>
                  <a:gd name="T19" fmla="*/ 2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289"/>
                  <a:gd name="T32" fmla="*/ 156 w 156"/>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289">
                    <a:moveTo>
                      <a:pt x="127" y="198"/>
                    </a:moveTo>
                    <a:cubicBezTo>
                      <a:pt x="145" y="177"/>
                      <a:pt x="156" y="145"/>
                      <a:pt x="156" y="111"/>
                    </a:cubicBezTo>
                    <a:cubicBezTo>
                      <a:pt x="156" y="50"/>
                      <a:pt x="121" y="0"/>
                      <a:pt x="78" y="0"/>
                    </a:cubicBezTo>
                    <a:cubicBezTo>
                      <a:pt x="35" y="0"/>
                      <a:pt x="0" y="50"/>
                      <a:pt x="0" y="111"/>
                    </a:cubicBezTo>
                    <a:cubicBezTo>
                      <a:pt x="0" y="145"/>
                      <a:pt x="11" y="177"/>
                      <a:pt x="29" y="198"/>
                    </a:cubicBezTo>
                    <a:lnTo>
                      <a:pt x="17" y="216"/>
                    </a:lnTo>
                    <a:lnTo>
                      <a:pt x="17" y="289"/>
                    </a:lnTo>
                    <a:lnTo>
                      <a:pt x="138" y="289"/>
                    </a:lnTo>
                    <a:lnTo>
                      <a:pt x="138" y="216"/>
                    </a:lnTo>
                    <a:lnTo>
                      <a:pt x="127" y="19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99" name="Freeform 387"/>
              <p:cNvSpPr>
                <a:spLocks/>
              </p:cNvSpPr>
              <p:nvPr/>
            </p:nvSpPr>
            <p:spPr bwMode="auto">
              <a:xfrm>
                <a:off x="1017" y="919"/>
                <a:ext cx="85" cy="66"/>
              </a:xfrm>
              <a:custGeom>
                <a:avLst/>
                <a:gdLst>
                  <a:gd name="T0" fmla="*/ 1 w 163"/>
                  <a:gd name="T1" fmla="*/ 1 h 128"/>
                  <a:gd name="T2" fmla="*/ 1 w 163"/>
                  <a:gd name="T3" fmla="*/ 1 h 128"/>
                  <a:gd name="T4" fmla="*/ 2 w 163"/>
                  <a:gd name="T5" fmla="*/ 1 h 128"/>
                  <a:gd name="T6" fmla="*/ 1 w 163"/>
                  <a:gd name="T7" fmla="*/ 1 h 128"/>
                  <a:gd name="T8" fmla="*/ 1 w 163"/>
                  <a:gd name="T9" fmla="*/ 1 h 128"/>
                  <a:gd name="T10" fmla="*/ 1 w 163"/>
                  <a:gd name="T11" fmla="*/ 1 h 128"/>
                  <a:gd name="T12" fmla="*/ 0 60000 65536"/>
                  <a:gd name="T13" fmla="*/ 0 60000 65536"/>
                  <a:gd name="T14" fmla="*/ 0 60000 65536"/>
                  <a:gd name="T15" fmla="*/ 0 60000 65536"/>
                  <a:gd name="T16" fmla="*/ 0 60000 65536"/>
                  <a:gd name="T17" fmla="*/ 0 60000 65536"/>
                  <a:gd name="T18" fmla="*/ 0 w 163"/>
                  <a:gd name="T19" fmla="*/ 0 h 128"/>
                  <a:gd name="T20" fmla="*/ 163 w 163"/>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63" h="128">
                    <a:moveTo>
                      <a:pt x="1" y="118"/>
                    </a:moveTo>
                    <a:cubicBezTo>
                      <a:pt x="22" y="128"/>
                      <a:pt x="50" y="126"/>
                      <a:pt x="67" y="113"/>
                    </a:cubicBezTo>
                    <a:cubicBezTo>
                      <a:pt x="98" y="108"/>
                      <a:pt x="129" y="110"/>
                      <a:pt x="157" y="118"/>
                    </a:cubicBezTo>
                    <a:cubicBezTo>
                      <a:pt x="163" y="64"/>
                      <a:pt x="132" y="15"/>
                      <a:pt x="89" y="8"/>
                    </a:cubicBezTo>
                    <a:cubicBezTo>
                      <a:pt x="46" y="0"/>
                      <a:pt x="7" y="38"/>
                      <a:pt x="1" y="92"/>
                    </a:cubicBezTo>
                    <a:cubicBezTo>
                      <a:pt x="0" y="101"/>
                      <a:pt x="0" y="109"/>
                      <a:pt x="1" y="11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7100" name="Freeform 388"/>
              <p:cNvSpPr>
                <a:spLocks/>
              </p:cNvSpPr>
              <p:nvPr/>
            </p:nvSpPr>
            <p:spPr bwMode="auto">
              <a:xfrm>
                <a:off x="1017" y="919"/>
                <a:ext cx="85" cy="66"/>
              </a:xfrm>
              <a:custGeom>
                <a:avLst/>
                <a:gdLst>
                  <a:gd name="T0" fmla="*/ 1 w 85"/>
                  <a:gd name="T1" fmla="*/ 61 h 66"/>
                  <a:gd name="T2" fmla="*/ 35 w 85"/>
                  <a:gd name="T3" fmla="*/ 58 h 66"/>
                  <a:gd name="T4" fmla="*/ 81 w 85"/>
                  <a:gd name="T5" fmla="*/ 61 h 66"/>
                  <a:gd name="T6" fmla="*/ 46 w 85"/>
                  <a:gd name="T7" fmla="*/ 4 h 66"/>
                  <a:gd name="T8" fmla="*/ 1 w 85"/>
                  <a:gd name="T9" fmla="*/ 47 h 66"/>
                  <a:gd name="T10" fmla="*/ 1 w 85"/>
                  <a:gd name="T11" fmla="*/ 61 h 66"/>
                  <a:gd name="T12" fmla="*/ 0 60000 65536"/>
                  <a:gd name="T13" fmla="*/ 0 60000 65536"/>
                  <a:gd name="T14" fmla="*/ 0 60000 65536"/>
                  <a:gd name="T15" fmla="*/ 0 60000 65536"/>
                  <a:gd name="T16" fmla="*/ 0 60000 65536"/>
                  <a:gd name="T17" fmla="*/ 0 60000 65536"/>
                  <a:gd name="T18" fmla="*/ 0 w 85"/>
                  <a:gd name="T19" fmla="*/ 0 h 66"/>
                  <a:gd name="T20" fmla="*/ 85 w 85"/>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85" h="66">
                    <a:moveTo>
                      <a:pt x="1" y="61"/>
                    </a:moveTo>
                    <a:cubicBezTo>
                      <a:pt x="12" y="66"/>
                      <a:pt x="26" y="65"/>
                      <a:pt x="35" y="58"/>
                    </a:cubicBezTo>
                    <a:cubicBezTo>
                      <a:pt x="51" y="56"/>
                      <a:pt x="67" y="57"/>
                      <a:pt x="81" y="61"/>
                    </a:cubicBezTo>
                    <a:cubicBezTo>
                      <a:pt x="85" y="33"/>
                      <a:pt x="69" y="8"/>
                      <a:pt x="46" y="4"/>
                    </a:cubicBezTo>
                    <a:cubicBezTo>
                      <a:pt x="24" y="0"/>
                      <a:pt x="4" y="19"/>
                      <a:pt x="1" y="47"/>
                    </a:cubicBezTo>
                    <a:cubicBezTo>
                      <a:pt x="0" y="52"/>
                      <a:pt x="0" y="56"/>
                      <a:pt x="1" y="6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01" name="Freeform 389"/>
              <p:cNvSpPr>
                <a:spLocks noEditPoints="1"/>
              </p:cNvSpPr>
              <p:nvPr/>
            </p:nvSpPr>
            <p:spPr bwMode="auto">
              <a:xfrm>
                <a:off x="796" y="985"/>
                <a:ext cx="216" cy="188"/>
              </a:xfrm>
              <a:custGeom>
                <a:avLst/>
                <a:gdLst>
                  <a:gd name="T0" fmla="*/ 47 w 216"/>
                  <a:gd name="T1" fmla="*/ 127 h 188"/>
                  <a:gd name="T2" fmla="*/ 189 w 216"/>
                  <a:gd name="T3" fmla="*/ 127 h 188"/>
                  <a:gd name="T4" fmla="*/ 189 w 216"/>
                  <a:gd name="T5" fmla="*/ 0 h 188"/>
                  <a:gd name="T6" fmla="*/ 27 w 216"/>
                  <a:gd name="T7" fmla="*/ 0 h 188"/>
                  <a:gd name="T8" fmla="*/ 27 w 216"/>
                  <a:gd name="T9" fmla="*/ 127 h 188"/>
                  <a:gd name="T10" fmla="*/ 47 w 216"/>
                  <a:gd name="T11" fmla="*/ 127 h 188"/>
                  <a:gd name="T12" fmla="*/ 169 w 216"/>
                  <a:gd name="T13" fmla="*/ 133 h 188"/>
                  <a:gd name="T14" fmla="*/ 47 w 216"/>
                  <a:gd name="T15" fmla="*/ 133 h 188"/>
                  <a:gd name="T16" fmla="*/ 47 w 216"/>
                  <a:gd name="T17" fmla="*/ 143 h 188"/>
                  <a:gd name="T18" fmla="*/ 169 w 216"/>
                  <a:gd name="T19" fmla="*/ 143 h 188"/>
                  <a:gd name="T20" fmla="*/ 169 w 216"/>
                  <a:gd name="T21" fmla="*/ 133 h 188"/>
                  <a:gd name="T22" fmla="*/ 169 w 216"/>
                  <a:gd name="T23" fmla="*/ 143 h 188"/>
                  <a:gd name="T24" fmla="*/ 0 w 216"/>
                  <a:gd name="T25" fmla="*/ 143 h 188"/>
                  <a:gd name="T26" fmla="*/ 0 w 216"/>
                  <a:gd name="T27" fmla="*/ 188 h 188"/>
                  <a:gd name="T28" fmla="*/ 216 w 216"/>
                  <a:gd name="T29" fmla="*/ 188 h 188"/>
                  <a:gd name="T30" fmla="*/ 216 w 216"/>
                  <a:gd name="T31" fmla="*/ 143 h 188"/>
                  <a:gd name="T32" fmla="*/ 169 w 216"/>
                  <a:gd name="T33" fmla="*/ 143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6"/>
                  <a:gd name="T52" fmla="*/ 0 h 188"/>
                  <a:gd name="T53" fmla="*/ 216 w 216"/>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6" h="188">
                    <a:moveTo>
                      <a:pt x="47" y="127"/>
                    </a:moveTo>
                    <a:lnTo>
                      <a:pt x="189" y="127"/>
                    </a:lnTo>
                    <a:lnTo>
                      <a:pt x="189" y="0"/>
                    </a:lnTo>
                    <a:lnTo>
                      <a:pt x="27" y="0"/>
                    </a:lnTo>
                    <a:lnTo>
                      <a:pt x="27" y="127"/>
                    </a:lnTo>
                    <a:lnTo>
                      <a:pt x="47" y="127"/>
                    </a:lnTo>
                    <a:close/>
                    <a:moveTo>
                      <a:pt x="169" y="133"/>
                    </a:moveTo>
                    <a:lnTo>
                      <a:pt x="47" y="133"/>
                    </a:lnTo>
                    <a:lnTo>
                      <a:pt x="47" y="143"/>
                    </a:lnTo>
                    <a:lnTo>
                      <a:pt x="169" y="143"/>
                    </a:lnTo>
                    <a:lnTo>
                      <a:pt x="169" y="133"/>
                    </a:lnTo>
                    <a:close/>
                    <a:moveTo>
                      <a:pt x="169" y="143"/>
                    </a:moveTo>
                    <a:lnTo>
                      <a:pt x="0" y="143"/>
                    </a:lnTo>
                    <a:lnTo>
                      <a:pt x="0" y="188"/>
                    </a:lnTo>
                    <a:lnTo>
                      <a:pt x="216" y="188"/>
                    </a:lnTo>
                    <a:lnTo>
                      <a:pt x="216" y="143"/>
                    </a:lnTo>
                    <a:lnTo>
                      <a:pt x="169" y="14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02" name="Freeform 390"/>
              <p:cNvSpPr>
                <a:spLocks/>
              </p:cNvSpPr>
              <p:nvPr/>
            </p:nvSpPr>
            <p:spPr bwMode="auto">
              <a:xfrm>
                <a:off x="823" y="985"/>
                <a:ext cx="162" cy="127"/>
              </a:xfrm>
              <a:custGeom>
                <a:avLst/>
                <a:gdLst>
                  <a:gd name="T0" fmla="*/ 20 w 162"/>
                  <a:gd name="T1" fmla="*/ 127 h 127"/>
                  <a:gd name="T2" fmla="*/ 162 w 162"/>
                  <a:gd name="T3" fmla="*/ 127 h 127"/>
                  <a:gd name="T4" fmla="*/ 162 w 162"/>
                  <a:gd name="T5" fmla="*/ 0 h 127"/>
                  <a:gd name="T6" fmla="*/ 0 w 162"/>
                  <a:gd name="T7" fmla="*/ 0 h 127"/>
                  <a:gd name="T8" fmla="*/ 0 w 162"/>
                  <a:gd name="T9" fmla="*/ 127 h 127"/>
                  <a:gd name="T10" fmla="*/ 20 w 162"/>
                  <a:gd name="T11" fmla="*/ 127 h 127"/>
                  <a:gd name="T12" fmla="*/ 0 60000 65536"/>
                  <a:gd name="T13" fmla="*/ 0 60000 65536"/>
                  <a:gd name="T14" fmla="*/ 0 60000 65536"/>
                  <a:gd name="T15" fmla="*/ 0 60000 65536"/>
                  <a:gd name="T16" fmla="*/ 0 60000 65536"/>
                  <a:gd name="T17" fmla="*/ 0 60000 65536"/>
                  <a:gd name="T18" fmla="*/ 0 w 162"/>
                  <a:gd name="T19" fmla="*/ 0 h 127"/>
                  <a:gd name="T20" fmla="*/ 162 w 162"/>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62" h="127">
                    <a:moveTo>
                      <a:pt x="20" y="127"/>
                    </a:moveTo>
                    <a:lnTo>
                      <a:pt x="162" y="127"/>
                    </a:lnTo>
                    <a:lnTo>
                      <a:pt x="162" y="0"/>
                    </a:lnTo>
                    <a:lnTo>
                      <a:pt x="0" y="0"/>
                    </a:lnTo>
                    <a:lnTo>
                      <a:pt x="0" y="127"/>
                    </a:lnTo>
                    <a:lnTo>
                      <a:pt x="20" y="127"/>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03" name="Rectangle 391"/>
              <p:cNvSpPr>
                <a:spLocks noChangeArrowheads="1"/>
              </p:cNvSpPr>
              <p:nvPr/>
            </p:nvSpPr>
            <p:spPr bwMode="auto">
              <a:xfrm>
                <a:off x="843" y="1118"/>
                <a:ext cx="122" cy="1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04" name="Freeform 392"/>
              <p:cNvSpPr>
                <a:spLocks/>
              </p:cNvSpPr>
              <p:nvPr/>
            </p:nvSpPr>
            <p:spPr bwMode="auto">
              <a:xfrm>
                <a:off x="796" y="1128"/>
                <a:ext cx="216" cy="45"/>
              </a:xfrm>
              <a:custGeom>
                <a:avLst/>
                <a:gdLst>
                  <a:gd name="T0" fmla="*/ 169 w 216"/>
                  <a:gd name="T1" fmla="*/ 0 h 45"/>
                  <a:gd name="T2" fmla="*/ 0 w 216"/>
                  <a:gd name="T3" fmla="*/ 0 h 45"/>
                  <a:gd name="T4" fmla="*/ 0 w 216"/>
                  <a:gd name="T5" fmla="*/ 45 h 45"/>
                  <a:gd name="T6" fmla="*/ 216 w 216"/>
                  <a:gd name="T7" fmla="*/ 45 h 45"/>
                  <a:gd name="T8" fmla="*/ 216 w 216"/>
                  <a:gd name="T9" fmla="*/ 0 h 45"/>
                  <a:gd name="T10" fmla="*/ 169 w 216"/>
                  <a:gd name="T11" fmla="*/ 0 h 45"/>
                  <a:gd name="T12" fmla="*/ 0 60000 65536"/>
                  <a:gd name="T13" fmla="*/ 0 60000 65536"/>
                  <a:gd name="T14" fmla="*/ 0 60000 65536"/>
                  <a:gd name="T15" fmla="*/ 0 60000 65536"/>
                  <a:gd name="T16" fmla="*/ 0 60000 65536"/>
                  <a:gd name="T17" fmla="*/ 0 60000 65536"/>
                  <a:gd name="T18" fmla="*/ 0 w 216"/>
                  <a:gd name="T19" fmla="*/ 0 h 45"/>
                  <a:gd name="T20" fmla="*/ 216 w 216"/>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216" h="45">
                    <a:moveTo>
                      <a:pt x="169" y="0"/>
                    </a:moveTo>
                    <a:lnTo>
                      <a:pt x="0" y="0"/>
                    </a:lnTo>
                    <a:lnTo>
                      <a:pt x="0" y="45"/>
                    </a:lnTo>
                    <a:lnTo>
                      <a:pt x="216" y="45"/>
                    </a:lnTo>
                    <a:lnTo>
                      <a:pt x="216" y="0"/>
                    </a:lnTo>
                    <a:lnTo>
                      <a:pt x="169" y="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05" name="Freeform 393"/>
              <p:cNvSpPr>
                <a:spLocks/>
              </p:cNvSpPr>
              <p:nvPr/>
            </p:nvSpPr>
            <p:spPr bwMode="auto">
              <a:xfrm>
                <a:off x="783" y="1173"/>
                <a:ext cx="484" cy="233"/>
              </a:xfrm>
              <a:custGeom>
                <a:avLst/>
                <a:gdLst>
                  <a:gd name="T0" fmla="*/ 466 w 484"/>
                  <a:gd name="T1" fmla="*/ 19 h 233"/>
                  <a:gd name="T2" fmla="*/ 484 w 484"/>
                  <a:gd name="T3" fmla="*/ 19 h 233"/>
                  <a:gd name="T4" fmla="*/ 484 w 484"/>
                  <a:gd name="T5" fmla="*/ 0 h 233"/>
                  <a:gd name="T6" fmla="*/ 0 w 484"/>
                  <a:gd name="T7" fmla="*/ 0 h 233"/>
                  <a:gd name="T8" fmla="*/ 0 w 484"/>
                  <a:gd name="T9" fmla="*/ 19 h 233"/>
                  <a:gd name="T10" fmla="*/ 21 w 484"/>
                  <a:gd name="T11" fmla="*/ 19 h 233"/>
                  <a:gd name="T12" fmla="*/ 21 w 484"/>
                  <a:gd name="T13" fmla="*/ 233 h 233"/>
                  <a:gd name="T14" fmla="*/ 466 w 484"/>
                  <a:gd name="T15" fmla="*/ 233 h 233"/>
                  <a:gd name="T16" fmla="*/ 466 w 484"/>
                  <a:gd name="T17" fmla="*/ 19 h 2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4"/>
                  <a:gd name="T28" fmla="*/ 0 h 233"/>
                  <a:gd name="T29" fmla="*/ 484 w 484"/>
                  <a:gd name="T30" fmla="*/ 233 h 2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4" h="233">
                    <a:moveTo>
                      <a:pt x="466" y="19"/>
                    </a:moveTo>
                    <a:lnTo>
                      <a:pt x="484" y="19"/>
                    </a:lnTo>
                    <a:lnTo>
                      <a:pt x="484" y="0"/>
                    </a:lnTo>
                    <a:lnTo>
                      <a:pt x="0" y="0"/>
                    </a:lnTo>
                    <a:lnTo>
                      <a:pt x="0" y="19"/>
                    </a:lnTo>
                    <a:lnTo>
                      <a:pt x="21" y="19"/>
                    </a:lnTo>
                    <a:lnTo>
                      <a:pt x="21" y="233"/>
                    </a:lnTo>
                    <a:lnTo>
                      <a:pt x="466" y="233"/>
                    </a:lnTo>
                    <a:lnTo>
                      <a:pt x="4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06" name="Freeform 394"/>
              <p:cNvSpPr>
                <a:spLocks/>
              </p:cNvSpPr>
              <p:nvPr/>
            </p:nvSpPr>
            <p:spPr bwMode="auto">
              <a:xfrm>
                <a:off x="817" y="1188"/>
                <a:ext cx="416" cy="204"/>
              </a:xfrm>
              <a:custGeom>
                <a:avLst/>
                <a:gdLst>
                  <a:gd name="T0" fmla="*/ 0 w 416"/>
                  <a:gd name="T1" fmla="*/ 0 h 204"/>
                  <a:gd name="T2" fmla="*/ 416 w 416"/>
                  <a:gd name="T3" fmla="*/ 0 h 204"/>
                  <a:gd name="T4" fmla="*/ 400 w 416"/>
                  <a:gd name="T5" fmla="*/ 14 h 204"/>
                  <a:gd name="T6" fmla="*/ 16 w 416"/>
                  <a:gd name="T7" fmla="*/ 14 h 204"/>
                  <a:gd name="T8" fmla="*/ 16 w 416"/>
                  <a:gd name="T9" fmla="*/ 189 h 204"/>
                  <a:gd name="T10" fmla="*/ 0 w 416"/>
                  <a:gd name="T11" fmla="*/ 204 h 204"/>
                  <a:gd name="T12" fmla="*/ 0 w 416"/>
                  <a:gd name="T13" fmla="*/ 0 h 204"/>
                  <a:gd name="T14" fmla="*/ 0 60000 65536"/>
                  <a:gd name="T15" fmla="*/ 0 60000 65536"/>
                  <a:gd name="T16" fmla="*/ 0 60000 65536"/>
                  <a:gd name="T17" fmla="*/ 0 60000 65536"/>
                  <a:gd name="T18" fmla="*/ 0 60000 65536"/>
                  <a:gd name="T19" fmla="*/ 0 60000 65536"/>
                  <a:gd name="T20" fmla="*/ 0 60000 65536"/>
                  <a:gd name="T21" fmla="*/ 0 w 416"/>
                  <a:gd name="T22" fmla="*/ 0 h 204"/>
                  <a:gd name="T23" fmla="*/ 416 w 416"/>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204">
                    <a:moveTo>
                      <a:pt x="0" y="0"/>
                    </a:moveTo>
                    <a:lnTo>
                      <a:pt x="416" y="0"/>
                    </a:lnTo>
                    <a:lnTo>
                      <a:pt x="400" y="14"/>
                    </a:lnTo>
                    <a:lnTo>
                      <a:pt x="16" y="14"/>
                    </a:lnTo>
                    <a:lnTo>
                      <a:pt x="16" y="189"/>
                    </a:lnTo>
                    <a:lnTo>
                      <a:pt x="0" y="20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07" name="Freeform 395"/>
              <p:cNvSpPr>
                <a:spLocks/>
              </p:cNvSpPr>
              <p:nvPr/>
            </p:nvSpPr>
            <p:spPr bwMode="auto">
              <a:xfrm>
                <a:off x="817" y="1188"/>
                <a:ext cx="416" cy="204"/>
              </a:xfrm>
              <a:custGeom>
                <a:avLst/>
                <a:gdLst>
                  <a:gd name="T0" fmla="*/ 416 w 416"/>
                  <a:gd name="T1" fmla="*/ 204 h 204"/>
                  <a:gd name="T2" fmla="*/ 0 w 416"/>
                  <a:gd name="T3" fmla="*/ 204 h 204"/>
                  <a:gd name="T4" fmla="*/ 16 w 416"/>
                  <a:gd name="T5" fmla="*/ 189 h 204"/>
                  <a:gd name="T6" fmla="*/ 400 w 416"/>
                  <a:gd name="T7" fmla="*/ 189 h 204"/>
                  <a:gd name="T8" fmla="*/ 400 w 416"/>
                  <a:gd name="T9" fmla="*/ 14 h 204"/>
                  <a:gd name="T10" fmla="*/ 416 w 416"/>
                  <a:gd name="T11" fmla="*/ 0 h 204"/>
                  <a:gd name="T12" fmla="*/ 416 w 416"/>
                  <a:gd name="T13" fmla="*/ 204 h 204"/>
                  <a:gd name="T14" fmla="*/ 0 60000 65536"/>
                  <a:gd name="T15" fmla="*/ 0 60000 65536"/>
                  <a:gd name="T16" fmla="*/ 0 60000 65536"/>
                  <a:gd name="T17" fmla="*/ 0 60000 65536"/>
                  <a:gd name="T18" fmla="*/ 0 60000 65536"/>
                  <a:gd name="T19" fmla="*/ 0 60000 65536"/>
                  <a:gd name="T20" fmla="*/ 0 60000 65536"/>
                  <a:gd name="T21" fmla="*/ 0 w 416"/>
                  <a:gd name="T22" fmla="*/ 0 h 204"/>
                  <a:gd name="T23" fmla="*/ 416 w 416"/>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204">
                    <a:moveTo>
                      <a:pt x="416" y="204"/>
                    </a:moveTo>
                    <a:lnTo>
                      <a:pt x="0" y="204"/>
                    </a:lnTo>
                    <a:lnTo>
                      <a:pt x="16" y="189"/>
                    </a:lnTo>
                    <a:lnTo>
                      <a:pt x="400" y="189"/>
                    </a:lnTo>
                    <a:lnTo>
                      <a:pt x="400" y="14"/>
                    </a:lnTo>
                    <a:lnTo>
                      <a:pt x="416" y="0"/>
                    </a:lnTo>
                    <a:lnTo>
                      <a:pt x="416" y="20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08" name="Rectangle 396"/>
              <p:cNvSpPr>
                <a:spLocks noChangeArrowheads="1"/>
              </p:cNvSpPr>
              <p:nvPr/>
            </p:nvSpPr>
            <p:spPr bwMode="auto">
              <a:xfrm>
                <a:off x="832" y="1202"/>
                <a:ext cx="386" cy="1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09" name="Freeform 397"/>
              <p:cNvSpPr>
                <a:spLocks noEditPoints="1"/>
              </p:cNvSpPr>
              <p:nvPr/>
            </p:nvSpPr>
            <p:spPr bwMode="auto">
              <a:xfrm>
                <a:off x="1130" y="1102"/>
                <a:ext cx="124" cy="71"/>
              </a:xfrm>
              <a:custGeom>
                <a:avLst/>
                <a:gdLst>
                  <a:gd name="T0" fmla="*/ 1 w 239"/>
                  <a:gd name="T1" fmla="*/ 1 h 138"/>
                  <a:gd name="T2" fmla="*/ 2 w 239"/>
                  <a:gd name="T3" fmla="*/ 1 h 138"/>
                  <a:gd name="T4" fmla="*/ 2 w 239"/>
                  <a:gd name="T5" fmla="*/ 1 h 138"/>
                  <a:gd name="T6" fmla="*/ 3 w 239"/>
                  <a:gd name="T7" fmla="*/ 1 h 138"/>
                  <a:gd name="T8" fmla="*/ 3 w 239"/>
                  <a:gd name="T9" fmla="*/ 1 h 138"/>
                  <a:gd name="T10" fmla="*/ 3 w 239"/>
                  <a:gd name="T11" fmla="*/ 1 h 138"/>
                  <a:gd name="T12" fmla="*/ 3 w 239"/>
                  <a:gd name="T13" fmla="*/ 1 h 138"/>
                  <a:gd name="T14" fmla="*/ 2 w 239"/>
                  <a:gd name="T15" fmla="*/ 1 h 138"/>
                  <a:gd name="T16" fmla="*/ 2 w 239"/>
                  <a:gd name="T17" fmla="*/ 1 h 138"/>
                  <a:gd name="T18" fmla="*/ 1 w 239"/>
                  <a:gd name="T19" fmla="*/ 1 h 138"/>
                  <a:gd name="T20" fmla="*/ 1 w 239"/>
                  <a:gd name="T21" fmla="*/ 1 h 138"/>
                  <a:gd name="T22" fmla="*/ 1 w 239"/>
                  <a:gd name="T23" fmla="*/ 1 h 138"/>
                  <a:gd name="T24" fmla="*/ 1 w 239"/>
                  <a:gd name="T25" fmla="*/ 1 h 138"/>
                  <a:gd name="T26" fmla="*/ 1 w 239"/>
                  <a:gd name="T27" fmla="*/ 1 h 138"/>
                  <a:gd name="T28" fmla="*/ 1 w 239"/>
                  <a:gd name="T29" fmla="*/ 1 h 138"/>
                  <a:gd name="T30" fmla="*/ 1 w 239"/>
                  <a:gd name="T31" fmla="*/ 1 h 138"/>
                  <a:gd name="T32" fmla="*/ 1 w 239"/>
                  <a:gd name="T33" fmla="*/ 2 h 138"/>
                  <a:gd name="T34" fmla="*/ 2 w 239"/>
                  <a:gd name="T35" fmla="*/ 2 h 138"/>
                  <a:gd name="T36" fmla="*/ 2 w 239"/>
                  <a:gd name="T37" fmla="*/ 1 h 138"/>
                  <a:gd name="T38" fmla="*/ 1 w 239"/>
                  <a:gd name="T39" fmla="*/ 1 h 138"/>
                  <a:gd name="T40" fmla="*/ 1 w 239"/>
                  <a:gd name="T41" fmla="*/ 2 h 1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138"/>
                  <a:gd name="T65" fmla="*/ 239 w 239"/>
                  <a:gd name="T66" fmla="*/ 138 h 1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138">
                    <a:moveTo>
                      <a:pt x="69" y="47"/>
                    </a:moveTo>
                    <a:lnTo>
                      <a:pt x="167" y="47"/>
                    </a:lnTo>
                    <a:cubicBezTo>
                      <a:pt x="173" y="65"/>
                      <a:pt x="193" y="74"/>
                      <a:pt x="212" y="68"/>
                    </a:cubicBezTo>
                    <a:cubicBezTo>
                      <a:pt x="222" y="65"/>
                      <a:pt x="230" y="57"/>
                      <a:pt x="233" y="47"/>
                    </a:cubicBezTo>
                    <a:lnTo>
                      <a:pt x="235" y="47"/>
                    </a:lnTo>
                    <a:lnTo>
                      <a:pt x="234" y="46"/>
                    </a:lnTo>
                    <a:cubicBezTo>
                      <a:pt x="239" y="28"/>
                      <a:pt x="229" y="9"/>
                      <a:pt x="210" y="4"/>
                    </a:cubicBezTo>
                    <a:cubicBezTo>
                      <a:pt x="206" y="2"/>
                      <a:pt x="201" y="2"/>
                      <a:pt x="196" y="2"/>
                    </a:cubicBezTo>
                    <a:lnTo>
                      <a:pt x="40" y="2"/>
                    </a:lnTo>
                    <a:cubicBezTo>
                      <a:pt x="20" y="0"/>
                      <a:pt x="3" y="14"/>
                      <a:pt x="1" y="33"/>
                    </a:cubicBezTo>
                    <a:cubicBezTo>
                      <a:pt x="0" y="37"/>
                      <a:pt x="1" y="42"/>
                      <a:pt x="2" y="46"/>
                    </a:cubicBezTo>
                    <a:lnTo>
                      <a:pt x="1" y="47"/>
                    </a:lnTo>
                    <a:lnTo>
                      <a:pt x="3" y="47"/>
                    </a:lnTo>
                    <a:cubicBezTo>
                      <a:pt x="9" y="65"/>
                      <a:pt x="29" y="74"/>
                      <a:pt x="47" y="68"/>
                    </a:cubicBezTo>
                    <a:cubicBezTo>
                      <a:pt x="58" y="65"/>
                      <a:pt x="65" y="57"/>
                      <a:pt x="69" y="47"/>
                    </a:cubicBezTo>
                    <a:close/>
                    <a:moveTo>
                      <a:pt x="24" y="138"/>
                    </a:moveTo>
                    <a:lnTo>
                      <a:pt x="212" y="138"/>
                    </a:lnTo>
                    <a:lnTo>
                      <a:pt x="165" y="47"/>
                    </a:lnTo>
                    <a:lnTo>
                      <a:pt x="71" y="47"/>
                    </a:lnTo>
                    <a:lnTo>
                      <a:pt x="24" y="138"/>
                    </a:lnTo>
                    <a:close/>
                  </a:path>
                </a:pathLst>
              </a:custGeom>
              <a:solidFill>
                <a:srgbClr val="FFFF00"/>
              </a:solidFill>
              <a:ln w="0">
                <a:solidFill>
                  <a:srgbClr val="000000"/>
                </a:solidFill>
                <a:prstDash val="solid"/>
                <a:round/>
                <a:headEnd/>
                <a:tailEnd/>
              </a:ln>
            </p:spPr>
            <p:txBody>
              <a:bodyPr/>
              <a:lstStyle/>
              <a:p>
                <a:endParaRPr lang="zh-CN" altLang="en-US"/>
              </a:p>
            </p:txBody>
          </p:sp>
          <p:sp>
            <p:nvSpPr>
              <p:cNvPr id="27110" name="Freeform 398"/>
              <p:cNvSpPr>
                <a:spLocks noEditPoints="1"/>
              </p:cNvSpPr>
              <p:nvPr/>
            </p:nvSpPr>
            <p:spPr bwMode="auto">
              <a:xfrm>
                <a:off x="1130" y="1102"/>
                <a:ext cx="124" cy="71"/>
              </a:xfrm>
              <a:custGeom>
                <a:avLst/>
                <a:gdLst>
                  <a:gd name="T0" fmla="*/ 1 w 239"/>
                  <a:gd name="T1" fmla="*/ 1 h 138"/>
                  <a:gd name="T2" fmla="*/ 2 w 239"/>
                  <a:gd name="T3" fmla="*/ 1 h 138"/>
                  <a:gd name="T4" fmla="*/ 2 w 239"/>
                  <a:gd name="T5" fmla="*/ 1 h 138"/>
                  <a:gd name="T6" fmla="*/ 3 w 239"/>
                  <a:gd name="T7" fmla="*/ 1 h 138"/>
                  <a:gd name="T8" fmla="*/ 3 w 239"/>
                  <a:gd name="T9" fmla="*/ 1 h 138"/>
                  <a:gd name="T10" fmla="*/ 3 w 239"/>
                  <a:gd name="T11" fmla="*/ 1 h 138"/>
                  <a:gd name="T12" fmla="*/ 3 w 239"/>
                  <a:gd name="T13" fmla="*/ 1 h 138"/>
                  <a:gd name="T14" fmla="*/ 2 w 239"/>
                  <a:gd name="T15" fmla="*/ 1 h 138"/>
                  <a:gd name="T16" fmla="*/ 2 w 239"/>
                  <a:gd name="T17" fmla="*/ 1 h 138"/>
                  <a:gd name="T18" fmla="*/ 1 w 239"/>
                  <a:gd name="T19" fmla="*/ 1 h 138"/>
                  <a:gd name="T20" fmla="*/ 1 w 239"/>
                  <a:gd name="T21" fmla="*/ 1 h 138"/>
                  <a:gd name="T22" fmla="*/ 1 w 239"/>
                  <a:gd name="T23" fmla="*/ 1 h 138"/>
                  <a:gd name="T24" fmla="*/ 1 w 239"/>
                  <a:gd name="T25" fmla="*/ 1 h 138"/>
                  <a:gd name="T26" fmla="*/ 1 w 239"/>
                  <a:gd name="T27" fmla="*/ 1 h 138"/>
                  <a:gd name="T28" fmla="*/ 1 w 239"/>
                  <a:gd name="T29" fmla="*/ 1 h 138"/>
                  <a:gd name="T30" fmla="*/ 1 w 239"/>
                  <a:gd name="T31" fmla="*/ 1 h 138"/>
                  <a:gd name="T32" fmla="*/ 1 w 239"/>
                  <a:gd name="T33" fmla="*/ 2 h 138"/>
                  <a:gd name="T34" fmla="*/ 2 w 239"/>
                  <a:gd name="T35" fmla="*/ 2 h 138"/>
                  <a:gd name="T36" fmla="*/ 2 w 239"/>
                  <a:gd name="T37" fmla="*/ 1 h 138"/>
                  <a:gd name="T38" fmla="*/ 1 w 239"/>
                  <a:gd name="T39" fmla="*/ 1 h 138"/>
                  <a:gd name="T40" fmla="*/ 1 w 239"/>
                  <a:gd name="T41" fmla="*/ 2 h 1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138"/>
                  <a:gd name="T65" fmla="*/ 239 w 239"/>
                  <a:gd name="T66" fmla="*/ 138 h 1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138">
                    <a:moveTo>
                      <a:pt x="69" y="47"/>
                    </a:moveTo>
                    <a:lnTo>
                      <a:pt x="167" y="47"/>
                    </a:lnTo>
                    <a:cubicBezTo>
                      <a:pt x="173" y="65"/>
                      <a:pt x="193" y="74"/>
                      <a:pt x="212" y="68"/>
                    </a:cubicBezTo>
                    <a:cubicBezTo>
                      <a:pt x="222" y="65"/>
                      <a:pt x="230" y="57"/>
                      <a:pt x="233" y="47"/>
                    </a:cubicBezTo>
                    <a:lnTo>
                      <a:pt x="235" y="47"/>
                    </a:lnTo>
                    <a:lnTo>
                      <a:pt x="234" y="46"/>
                    </a:lnTo>
                    <a:cubicBezTo>
                      <a:pt x="239" y="28"/>
                      <a:pt x="229" y="9"/>
                      <a:pt x="210" y="4"/>
                    </a:cubicBezTo>
                    <a:cubicBezTo>
                      <a:pt x="206" y="2"/>
                      <a:pt x="201" y="2"/>
                      <a:pt x="196" y="2"/>
                    </a:cubicBezTo>
                    <a:lnTo>
                      <a:pt x="40" y="2"/>
                    </a:lnTo>
                    <a:cubicBezTo>
                      <a:pt x="20" y="0"/>
                      <a:pt x="3" y="14"/>
                      <a:pt x="1" y="33"/>
                    </a:cubicBezTo>
                    <a:cubicBezTo>
                      <a:pt x="0" y="37"/>
                      <a:pt x="1" y="42"/>
                      <a:pt x="2" y="46"/>
                    </a:cubicBezTo>
                    <a:lnTo>
                      <a:pt x="1" y="47"/>
                    </a:lnTo>
                    <a:lnTo>
                      <a:pt x="3" y="47"/>
                    </a:lnTo>
                    <a:cubicBezTo>
                      <a:pt x="9" y="65"/>
                      <a:pt x="29" y="74"/>
                      <a:pt x="47" y="68"/>
                    </a:cubicBezTo>
                    <a:cubicBezTo>
                      <a:pt x="58" y="65"/>
                      <a:pt x="65" y="57"/>
                      <a:pt x="69" y="47"/>
                    </a:cubicBezTo>
                    <a:close/>
                    <a:moveTo>
                      <a:pt x="24" y="138"/>
                    </a:moveTo>
                    <a:lnTo>
                      <a:pt x="212" y="138"/>
                    </a:lnTo>
                    <a:lnTo>
                      <a:pt x="165" y="47"/>
                    </a:lnTo>
                    <a:lnTo>
                      <a:pt x="71" y="47"/>
                    </a:lnTo>
                    <a:lnTo>
                      <a:pt x="24" y="13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11" name="Rectangle 399"/>
              <p:cNvSpPr>
                <a:spLocks noChangeArrowheads="1"/>
              </p:cNvSpPr>
              <p:nvPr/>
            </p:nvSpPr>
            <p:spPr bwMode="auto">
              <a:xfrm>
                <a:off x="765" y="1451"/>
                <a:ext cx="3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业务受理</a:t>
                </a:r>
                <a:endParaRPr kumimoji="0" lang="zh-CN" altLang="en-US" sz="1800">
                  <a:latin typeface="Arial" panose="020B0604020202020204" pitchFamily="34" charset="0"/>
                </a:endParaRPr>
              </a:p>
            </p:txBody>
          </p:sp>
          <p:sp>
            <p:nvSpPr>
              <p:cNvPr id="27112" name="Freeform 400"/>
              <p:cNvSpPr>
                <a:spLocks noEditPoints="1"/>
              </p:cNvSpPr>
              <p:nvPr/>
            </p:nvSpPr>
            <p:spPr bwMode="auto">
              <a:xfrm>
                <a:off x="2132" y="3475"/>
                <a:ext cx="298" cy="304"/>
              </a:xfrm>
              <a:custGeom>
                <a:avLst/>
                <a:gdLst>
                  <a:gd name="T0" fmla="*/ 3 w 577"/>
                  <a:gd name="T1" fmla="*/ 4 h 588"/>
                  <a:gd name="T2" fmla="*/ 3 w 577"/>
                  <a:gd name="T3" fmla="*/ 4 h 588"/>
                  <a:gd name="T4" fmla="*/ 3 w 577"/>
                  <a:gd name="T5" fmla="*/ 4 h 588"/>
                  <a:gd name="T6" fmla="*/ 4 w 577"/>
                  <a:gd name="T7" fmla="*/ 3 h 588"/>
                  <a:gd name="T8" fmla="*/ 4 w 577"/>
                  <a:gd name="T9" fmla="*/ 3 h 588"/>
                  <a:gd name="T10" fmla="*/ 4 w 577"/>
                  <a:gd name="T11" fmla="*/ 3 h 588"/>
                  <a:gd name="T12" fmla="*/ 4 w 577"/>
                  <a:gd name="T13" fmla="*/ 2 h 588"/>
                  <a:gd name="T14" fmla="*/ 3 w 577"/>
                  <a:gd name="T15" fmla="*/ 0 h 588"/>
                  <a:gd name="T16" fmla="*/ 2 w 577"/>
                  <a:gd name="T17" fmla="*/ 2 h 588"/>
                  <a:gd name="T18" fmla="*/ 2 w 577"/>
                  <a:gd name="T19" fmla="*/ 3 h 588"/>
                  <a:gd name="T20" fmla="*/ 2 w 577"/>
                  <a:gd name="T21" fmla="*/ 3 h 588"/>
                  <a:gd name="T22" fmla="*/ 2 w 577"/>
                  <a:gd name="T23" fmla="*/ 3 h 588"/>
                  <a:gd name="T24" fmla="*/ 2 w 577"/>
                  <a:gd name="T25" fmla="*/ 3 h 588"/>
                  <a:gd name="T26" fmla="*/ 0 w 577"/>
                  <a:gd name="T27" fmla="*/ 4 h 588"/>
                  <a:gd name="T28" fmla="*/ 0 w 577"/>
                  <a:gd name="T29" fmla="*/ 6 h 588"/>
                  <a:gd name="T30" fmla="*/ 6 w 577"/>
                  <a:gd name="T31" fmla="*/ 6 h 588"/>
                  <a:gd name="T32" fmla="*/ 6 w 577"/>
                  <a:gd name="T33" fmla="*/ 4 h 588"/>
                  <a:gd name="T34" fmla="*/ 4 w 577"/>
                  <a:gd name="T35" fmla="*/ 3 h 5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7"/>
                  <a:gd name="T55" fmla="*/ 0 h 588"/>
                  <a:gd name="T56" fmla="*/ 577 w 577"/>
                  <a:gd name="T57" fmla="*/ 588 h 5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7" h="588">
                    <a:moveTo>
                      <a:pt x="256" y="349"/>
                    </a:moveTo>
                    <a:lnTo>
                      <a:pt x="321" y="349"/>
                    </a:lnTo>
                    <a:cubicBezTo>
                      <a:pt x="300" y="357"/>
                      <a:pt x="277" y="357"/>
                      <a:pt x="256" y="349"/>
                    </a:cubicBezTo>
                    <a:close/>
                    <a:moveTo>
                      <a:pt x="391" y="277"/>
                    </a:moveTo>
                    <a:lnTo>
                      <a:pt x="391" y="261"/>
                    </a:lnTo>
                    <a:lnTo>
                      <a:pt x="373" y="239"/>
                    </a:lnTo>
                    <a:cubicBezTo>
                      <a:pt x="402" y="213"/>
                      <a:pt x="419" y="175"/>
                      <a:pt x="419" y="134"/>
                    </a:cubicBezTo>
                    <a:cubicBezTo>
                      <a:pt x="419" y="60"/>
                      <a:pt x="363" y="0"/>
                      <a:pt x="293" y="0"/>
                    </a:cubicBezTo>
                    <a:cubicBezTo>
                      <a:pt x="224" y="0"/>
                      <a:pt x="168" y="60"/>
                      <a:pt x="168" y="134"/>
                    </a:cubicBezTo>
                    <a:cubicBezTo>
                      <a:pt x="168" y="175"/>
                      <a:pt x="185" y="213"/>
                      <a:pt x="214" y="239"/>
                    </a:cubicBezTo>
                    <a:lnTo>
                      <a:pt x="196" y="261"/>
                    </a:lnTo>
                    <a:lnTo>
                      <a:pt x="196" y="288"/>
                    </a:lnTo>
                    <a:cubicBezTo>
                      <a:pt x="194" y="284"/>
                      <a:pt x="193" y="281"/>
                      <a:pt x="192" y="277"/>
                    </a:cubicBezTo>
                    <a:cubicBezTo>
                      <a:pt x="116" y="277"/>
                      <a:pt x="45" y="315"/>
                      <a:pt x="0" y="381"/>
                    </a:cubicBezTo>
                    <a:lnTo>
                      <a:pt x="0" y="588"/>
                    </a:lnTo>
                    <a:lnTo>
                      <a:pt x="577" y="588"/>
                    </a:lnTo>
                    <a:lnTo>
                      <a:pt x="577" y="381"/>
                    </a:lnTo>
                    <a:cubicBezTo>
                      <a:pt x="533" y="317"/>
                      <a:pt x="464" y="279"/>
                      <a:pt x="391" y="27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27113" name="Rectangle 401"/>
              <p:cNvSpPr>
                <a:spLocks noChangeArrowheads="1"/>
              </p:cNvSpPr>
              <p:nvPr/>
            </p:nvSpPr>
            <p:spPr bwMode="auto">
              <a:xfrm>
                <a:off x="2102" y="3591"/>
                <a:ext cx="322" cy="8"/>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14" name="Rectangle 402"/>
              <p:cNvSpPr>
                <a:spLocks noChangeArrowheads="1"/>
              </p:cNvSpPr>
              <p:nvPr/>
            </p:nvSpPr>
            <p:spPr bwMode="auto">
              <a:xfrm>
                <a:off x="2102" y="3599"/>
                <a:ext cx="322" cy="8"/>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15" name="Rectangle 403"/>
              <p:cNvSpPr>
                <a:spLocks noChangeArrowheads="1"/>
              </p:cNvSpPr>
              <p:nvPr/>
            </p:nvSpPr>
            <p:spPr bwMode="auto">
              <a:xfrm>
                <a:off x="2102" y="3607"/>
                <a:ext cx="322" cy="9"/>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16" name="Rectangle 404"/>
              <p:cNvSpPr>
                <a:spLocks noChangeArrowheads="1"/>
              </p:cNvSpPr>
              <p:nvPr/>
            </p:nvSpPr>
            <p:spPr bwMode="auto">
              <a:xfrm>
                <a:off x="2102" y="3616"/>
                <a:ext cx="322" cy="8"/>
              </a:xfrm>
              <a:prstGeom prst="rect">
                <a:avLst/>
              </a:prstGeom>
              <a:solidFill>
                <a:srgbClr val="00E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17" name="Rectangle 405"/>
              <p:cNvSpPr>
                <a:spLocks noChangeArrowheads="1"/>
              </p:cNvSpPr>
              <p:nvPr/>
            </p:nvSpPr>
            <p:spPr bwMode="auto">
              <a:xfrm>
                <a:off x="2102" y="3624"/>
                <a:ext cx="322" cy="8"/>
              </a:xfrm>
              <a:prstGeom prst="rect">
                <a:avLst/>
              </a:prstGeom>
              <a:solidFill>
                <a:srgbClr val="00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118" name="Rectangle 406"/>
              <p:cNvSpPr>
                <a:spLocks noChangeArrowheads="1"/>
              </p:cNvSpPr>
              <p:nvPr/>
            </p:nvSpPr>
            <p:spPr bwMode="auto">
              <a:xfrm>
                <a:off x="2102" y="3632"/>
                <a:ext cx="322" cy="8"/>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26631" name="Group 608"/>
            <p:cNvGrpSpPr>
              <a:grpSpLocks/>
            </p:cNvGrpSpPr>
            <p:nvPr/>
          </p:nvGrpSpPr>
          <p:grpSpPr bwMode="auto">
            <a:xfrm>
              <a:off x="822" y="1079"/>
              <a:ext cx="4226" cy="3198"/>
              <a:chOff x="822" y="1079"/>
              <a:chExt cx="4226" cy="3198"/>
            </a:xfrm>
          </p:grpSpPr>
          <p:sp>
            <p:nvSpPr>
              <p:cNvPr id="26721" name="Rectangle 408"/>
              <p:cNvSpPr>
                <a:spLocks noChangeArrowheads="1"/>
              </p:cNvSpPr>
              <p:nvPr/>
            </p:nvSpPr>
            <p:spPr bwMode="auto">
              <a:xfrm>
                <a:off x="2102" y="3640"/>
                <a:ext cx="322" cy="9"/>
              </a:xfrm>
              <a:prstGeom prst="rect">
                <a:avLst/>
              </a:prstGeom>
              <a:solidFill>
                <a:srgbClr val="00D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2" name="Rectangle 409"/>
              <p:cNvSpPr>
                <a:spLocks noChangeArrowheads="1"/>
              </p:cNvSpPr>
              <p:nvPr/>
            </p:nvSpPr>
            <p:spPr bwMode="auto">
              <a:xfrm>
                <a:off x="2102" y="3649"/>
                <a:ext cx="322" cy="8"/>
              </a:xfrm>
              <a:prstGeom prst="rect">
                <a:avLst/>
              </a:prstGeom>
              <a:solidFill>
                <a:srgbClr val="00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3" name="Rectangle 410"/>
              <p:cNvSpPr>
                <a:spLocks noChangeArrowheads="1"/>
              </p:cNvSpPr>
              <p:nvPr/>
            </p:nvSpPr>
            <p:spPr bwMode="auto">
              <a:xfrm>
                <a:off x="2102" y="3657"/>
                <a:ext cx="322" cy="8"/>
              </a:xfrm>
              <a:prstGeom prst="rect">
                <a:avLst/>
              </a:prstGeom>
              <a:solidFill>
                <a:srgbClr val="00D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4" name="Rectangle 411"/>
              <p:cNvSpPr>
                <a:spLocks noChangeArrowheads="1"/>
              </p:cNvSpPr>
              <p:nvPr/>
            </p:nvSpPr>
            <p:spPr bwMode="auto">
              <a:xfrm>
                <a:off x="2102" y="3665"/>
                <a:ext cx="322" cy="9"/>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5" name="Rectangle 412"/>
              <p:cNvSpPr>
                <a:spLocks noChangeArrowheads="1"/>
              </p:cNvSpPr>
              <p:nvPr/>
            </p:nvSpPr>
            <p:spPr bwMode="auto">
              <a:xfrm>
                <a:off x="2102" y="3674"/>
                <a:ext cx="322" cy="8"/>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6" name="Rectangle 413"/>
              <p:cNvSpPr>
                <a:spLocks noChangeArrowheads="1"/>
              </p:cNvSpPr>
              <p:nvPr/>
            </p:nvSpPr>
            <p:spPr bwMode="auto">
              <a:xfrm>
                <a:off x="2102" y="3682"/>
                <a:ext cx="322" cy="8"/>
              </a:xfrm>
              <a:prstGeom prst="rect">
                <a:avLst/>
              </a:prstGeom>
              <a:solidFill>
                <a:srgbClr val="00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7" name="Rectangle 414"/>
              <p:cNvSpPr>
                <a:spLocks noChangeArrowheads="1"/>
              </p:cNvSpPr>
              <p:nvPr/>
            </p:nvSpPr>
            <p:spPr bwMode="auto">
              <a:xfrm>
                <a:off x="2102" y="3690"/>
                <a:ext cx="322" cy="8"/>
              </a:xfrm>
              <a:prstGeom prst="rect">
                <a:avLst/>
              </a:prstGeom>
              <a:solidFill>
                <a:srgbClr val="00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8" name="Rectangle 415"/>
              <p:cNvSpPr>
                <a:spLocks noChangeArrowheads="1"/>
              </p:cNvSpPr>
              <p:nvPr/>
            </p:nvSpPr>
            <p:spPr bwMode="auto">
              <a:xfrm>
                <a:off x="2102" y="3698"/>
                <a:ext cx="322" cy="9"/>
              </a:xfrm>
              <a:prstGeom prst="rect">
                <a:avLst/>
              </a:prstGeom>
              <a:solidFill>
                <a:srgbClr val="00B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9" name="Rectangle 416"/>
              <p:cNvSpPr>
                <a:spLocks noChangeArrowheads="1"/>
              </p:cNvSpPr>
              <p:nvPr/>
            </p:nvSpPr>
            <p:spPr bwMode="auto">
              <a:xfrm>
                <a:off x="2102" y="3707"/>
                <a:ext cx="322" cy="8"/>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0" name="Rectangle 417"/>
              <p:cNvSpPr>
                <a:spLocks noChangeArrowheads="1"/>
              </p:cNvSpPr>
              <p:nvPr/>
            </p:nvSpPr>
            <p:spPr bwMode="auto">
              <a:xfrm>
                <a:off x="2102" y="3715"/>
                <a:ext cx="322" cy="8"/>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1" name="Rectangle 418"/>
              <p:cNvSpPr>
                <a:spLocks noChangeArrowheads="1"/>
              </p:cNvSpPr>
              <p:nvPr/>
            </p:nvSpPr>
            <p:spPr bwMode="auto">
              <a:xfrm>
                <a:off x="2102" y="3723"/>
                <a:ext cx="322" cy="8"/>
              </a:xfrm>
              <a:prstGeom prst="rect">
                <a:avLst/>
              </a:prstGeom>
              <a:solidFill>
                <a:srgbClr val="00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2" name="Rectangle 419"/>
              <p:cNvSpPr>
                <a:spLocks noChangeArrowheads="1"/>
              </p:cNvSpPr>
              <p:nvPr/>
            </p:nvSpPr>
            <p:spPr bwMode="auto">
              <a:xfrm>
                <a:off x="2102" y="3731"/>
                <a:ext cx="322" cy="9"/>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3" name="Rectangle 420"/>
              <p:cNvSpPr>
                <a:spLocks noChangeArrowheads="1"/>
              </p:cNvSpPr>
              <p:nvPr/>
            </p:nvSpPr>
            <p:spPr bwMode="auto">
              <a:xfrm>
                <a:off x="2102" y="3740"/>
                <a:ext cx="322" cy="8"/>
              </a:xfrm>
              <a:prstGeom prst="rect">
                <a:avLst/>
              </a:prstGeom>
              <a:solidFill>
                <a:srgbClr val="009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4" name="Rectangle 421"/>
              <p:cNvSpPr>
                <a:spLocks noChangeArrowheads="1"/>
              </p:cNvSpPr>
              <p:nvPr/>
            </p:nvSpPr>
            <p:spPr bwMode="auto">
              <a:xfrm>
                <a:off x="2102" y="3748"/>
                <a:ext cx="322" cy="8"/>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5" name="Rectangle 422"/>
              <p:cNvSpPr>
                <a:spLocks noChangeArrowheads="1"/>
              </p:cNvSpPr>
              <p:nvPr/>
            </p:nvSpPr>
            <p:spPr bwMode="auto">
              <a:xfrm>
                <a:off x="2102" y="3756"/>
                <a:ext cx="322" cy="8"/>
              </a:xfrm>
              <a:prstGeom prst="rect">
                <a:avLst/>
              </a:prstGeom>
              <a:solidFill>
                <a:srgbClr val="008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6" name="Rectangle 423"/>
              <p:cNvSpPr>
                <a:spLocks noChangeArrowheads="1"/>
              </p:cNvSpPr>
              <p:nvPr/>
            </p:nvSpPr>
            <p:spPr bwMode="auto">
              <a:xfrm>
                <a:off x="2102" y="3764"/>
                <a:ext cx="322" cy="9"/>
              </a:xfrm>
              <a:prstGeom prst="rect">
                <a:avLst/>
              </a:prstGeom>
              <a:solidFill>
                <a:srgbClr val="008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7" name="Rectangle 424"/>
              <p:cNvSpPr>
                <a:spLocks noChangeArrowheads="1"/>
              </p:cNvSpPr>
              <p:nvPr/>
            </p:nvSpPr>
            <p:spPr bwMode="auto">
              <a:xfrm>
                <a:off x="2102" y="3773"/>
                <a:ext cx="322" cy="8"/>
              </a:xfrm>
              <a:prstGeom prst="rect">
                <a:avLst/>
              </a:prstGeom>
              <a:solidFill>
                <a:srgbClr val="0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8" name="Freeform 425"/>
              <p:cNvSpPr>
                <a:spLocks/>
              </p:cNvSpPr>
              <p:nvPr/>
            </p:nvSpPr>
            <p:spPr bwMode="auto">
              <a:xfrm>
                <a:off x="2117" y="3600"/>
                <a:ext cx="303" cy="170"/>
              </a:xfrm>
              <a:custGeom>
                <a:avLst/>
                <a:gdLst>
                  <a:gd name="T0" fmla="*/ 1 w 586"/>
                  <a:gd name="T1" fmla="*/ 3 h 330"/>
                  <a:gd name="T2" fmla="*/ 6 w 586"/>
                  <a:gd name="T3" fmla="*/ 3 h 330"/>
                  <a:gd name="T4" fmla="*/ 6 w 586"/>
                  <a:gd name="T5" fmla="*/ 2 h 330"/>
                  <a:gd name="T6" fmla="*/ 4 w 586"/>
                  <a:gd name="T7" fmla="*/ 1 h 330"/>
                  <a:gd name="T8" fmla="*/ 3 w 586"/>
                  <a:gd name="T9" fmla="*/ 1 h 330"/>
                  <a:gd name="T10" fmla="*/ 2 w 586"/>
                  <a:gd name="T11" fmla="*/ 1 h 330"/>
                  <a:gd name="T12" fmla="*/ 0 w 586"/>
                  <a:gd name="T13" fmla="*/ 2 h 330"/>
                  <a:gd name="T14" fmla="*/ 0 w 586"/>
                  <a:gd name="T15" fmla="*/ 2 h 330"/>
                  <a:gd name="T16" fmla="*/ 0 w 586"/>
                  <a:gd name="T17" fmla="*/ 3 h 330"/>
                  <a:gd name="T18" fmla="*/ 1 w 586"/>
                  <a:gd name="T19" fmla="*/ 3 h 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6"/>
                  <a:gd name="T31" fmla="*/ 0 h 330"/>
                  <a:gd name="T32" fmla="*/ 586 w 586"/>
                  <a:gd name="T33" fmla="*/ 330 h 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6" h="330">
                    <a:moveTo>
                      <a:pt x="98" y="330"/>
                    </a:moveTo>
                    <a:lnTo>
                      <a:pt x="586" y="330"/>
                    </a:lnTo>
                    <a:lnTo>
                      <a:pt x="586" y="147"/>
                    </a:lnTo>
                    <a:cubicBezTo>
                      <a:pt x="555" y="58"/>
                      <a:pt x="477" y="0"/>
                      <a:pt x="391" y="3"/>
                    </a:cubicBezTo>
                    <a:cubicBezTo>
                      <a:pt x="375" y="63"/>
                      <a:pt x="319" y="98"/>
                      <a:pt x="265" y="80"/>
                    </a:cubicBezTo>
                    <a:cubicBezTo>
                      <a:pt x="231" y="70"/>
                      <a:pt x="205" y="41"/>
                      <a:pt x="196" y="3"/>
                    </a:cubicBezTo>
                    <a:cubicBezTo>
                      <a:pt x="113" y="14"/>
                      <a:pt x="41" y="67"/>
                      <a:pt x="0" y="147"/>
                    </a:cubicBezTo>
                    <a:lnTo>
                      <a:pt x="0" y="330"/>
                    </a:lnTo>
                    <a:lnTo>
                      <a:pt x="98" y="33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39" name="Freeform 426"/>
              <p:cNvSpPr>
                <a:spLocks noEditPoints="1"/>
              </p:cNvSpPr>
              <p:nvPr/>
            </p:nvSpPr>
            <p:spPr bwMode="auto">
              <a:xfrm>
                <a:off x="2178" y="3714"/>
                <a:ext cx="181" cy="56"/>
              </a:xfrm>
              <a:custGeom>
                <a:avLst/>
                <a:gdLst>
                  <a:gd name="T0" fmla="*/ 0 w 181"/>
                  <a:gd name="T1" fmla="*/ 0 h 56"/>
                  <a:gd name="T2" fmla="*/ 0 w 181"/>
                  <a:gd name="T3" fmla="*/ 56 h 56"/>
                  <a:gd name="T4" fmla="*/ 181 w 181"/>
                  <a:gd name="T5" fmla="*/ 56 h 56"/>
                  <a:gd name="T6" fmla="*/ 181 w 181"/>
                  <a:gd name="T7" fmla="*/ 0 h 56"/>
                  <a:gd name="T8" fmla="*/ 0 60000 65536"/>
                  <a:gd name="T9" fmla="*/ 0 60000 65536"/>
                  <a:gd name="T10" fmla="*/ 0 60000 65536"/>
                  <a:gd name="T11" fmla="*/ 0 60000 65536"/>
                  <a:gd name="T12" fmla="*/ 0 w 181"/>
                  <a:gd name="T13" fmla="*/ 0 h 56"/>
                  <a:gd name="T14" fmla="*/ 181 w 181"/>
                  <a:gd name="T15" fmla="*/ 56 h 56"/>
                </a:gdLst>
                <a:ahLst/>
                <a:cxnLst>
                  <a:cxn ang="T8">
                    <a:pos x="T0" y="T1"/>
                  </a:cxn>
                  <a:cxn ang="T9">
                    <a:pos x="T2" y="T3"/>
                  </a:cxn>
                  <a:cxn ang="T10">
                    <a:pos x="T4" y="T5"/>
                  </a:cxn>
                  <a:cxn ang="T11">
                    <a:pos x="T6" y="T7"/>
                  </a:cxn>
                </a:cxnLst>
                <a:rect l="T12" t="T13" r="T14" b="T15"/>
                <a:pathLst>
                  <a:path w="181" h="56">
                    <a:moveTo>
                      <a:pt x="0" y="0"/>
                    </a:moveTo>
                    <a:lnTo>
                      <a:pt x="0" y="56"/>
                    </a:lnTo>
                    <a:moveTo>
                      <a:pt x="181" y="56"/>
                    </a:moveTo>
                    <a:lnTo>
                      <a:pt x="18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40" name="Freeform 427"/>
              <p:cNvSpPr>
                <a:spLocks/>
              </p:cNvSpPr>
              <p:nvPr/>
            </p:nvSpPr>
            <p:spPr bwMode="auto">
              <a:xfrm>
                <a:off x="2204" y="3466"/>
                <a:ext cx="130" cy="181"/>
              </a:xfrm>
              <a:custGeom>
                <a:avLst/>
                <a:gdLst>
                  <a:gd name="T0" fmla="*/ 2 w 252"/>
                  <a:gd name="T1" fmla="*/ 3 h 349"/>
                  <a:gd name="T2" fmla="*/ 3 w 252"/>
                  <a:gd name="T3" fmla="*/ 2 h 349"/>
                  <a:gd name="T4" fmla="*/ 2 w 252"/>
                  <a:gd name="T5" fmla="*/ 0 h 349"/>
                  <a:gd name="T6" fmla="*/ 0 w 252"/>
                  <a:gd name="T7" fmla="*/ 2 h 349"/>
                  <a:gd name="T8" fmla="*/ 1 w 252"/>
                  <a:gd name="T9" fmla="*/ 3 h 349"/>
                  <a:gd name="T10" fmla="*/ 1 w 252"/>
                  <a:gd name="T11" fmla="*/ 3 h 349"/>
                  <a:gd name="T12" fmla="*/ 1 w 252"/>
                  <a:gd name="T13" fmla="*/ 3 h 349"/>
                  <a:gd name="T14" fmla="*/ 1 w 252"/>
                  <a:gd name="T15" fmla="*/ 4 h 349"/>
                  <a:gd name="T16" fmla="*/ 2 w 252"/>
                  <a:gd name="T17" fmla="*/ 4 h 349"/>
                  <a:gd name="T18" fmla="*/ 2 w 252"/>
                  <a:gd name="T19" fmla="*/ 3 h 349"/>
                  <a:gd name="T20" fmla="*/ 2 w 252"/>
                  <a:gd name="T21" fmla="*/ 3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2"/>
                  <a:gd name="T34" fmla="*/ 0 h 349"/>
                  <a:gd name="T35" fmla="*/ 252 w 25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2" h="349">
                    <a:moveTo>
                      <a:pt x="205" y="240"/>
                    </a:moveTo>
                    <a:cubicBezTo>
                      <a:pt x="235" y="214"/>
                      <a:pt x="252" y="176"/>
                      <a:pt x="252" y="135"/>
                    </a:cubicBezTo>
                    <a:cubicBezTo>
                      <a:pt x="252" y="60"/>
                      <a:pt x="196" y="0"/>
                      <a:pt x="126" y="0"/>
                    </a:cubicBezTo>
                    <a:cubicBezTo>
                      <a:pt x="57" y="0"/>
                      <a:pt x="0" y="60"/>
                      <a:pt x="0" y="135"/>
                    </a:cubicBezTo>
                    <a:cubicBezTo>
                      <a:pt x="0" y="176"/>
                      <a:pt x="18" y="214"/>
                      <a:pt x="47" y="240"/>
                    </a:cubicBezTo>
                    <a:lnTo>
                      <a:pt x="29" y="261"/>
                    </a:lnTo>
                    <a:lnTo>
                      <a:pt x="29" y="349"/>
                    </a:lnTo>
                    <a:lnTo>
                      <a:pt x="224" y="349"/>
                    </a:lnTo>
                    <a:lnTo>
                      <a:pt x="224" y="261"/>
                    </a:lnTo>
                    <a:lnTo>
                      <a:pt x="205" y="240"/>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26741" name="Freeform 428"/>
              <p:cNvSpPr>
                <a:spLocks/>
              </p:cNvSpPr>
              <p:nvPr/>
            </p:nvSpPr>
            <p:spPr bwMode="auto">
              <a:xfrm>
                <a:off x="2204" y="3466"/>
                <a:ext cx="130" cy="181"/>
              </a:xfrm>
              <a:custGeom>
                <a:avLst/>
                <a:gdLst>
                  <a:gd name="T0" fmla="*/ 2 w 252"/>
                  <a:gd name="T1" fmla="*/ 3 h 349"/>
                  <a:gd name="T2" fmla="*/ 3 w 252"/>
                  <a:gd name="T3" fmla="*/ 2 h 349"/>
                  <a:gd name="T4" fmla="*/ 2 w 252"/>
                  <a:gd name="T5" fmla="*/ 0 h 349"/>
                  <a:gd name="T6" fmla="*/ 0 w 252"/>
                  <a:gd name="T7" fmla="*/ 2 h 349"/>
                  <a:gd name="T8" fmla="*/ 1 w 252"/>
                  <a:gd name="T9" fmla="*/ 3 h 349"/>
                  <a:gd name="T10" fmla="*/ 1 w 252"/>
                  <a:gd name="T11" fmla="*/ 3 h 349"/>
                  <a:gd name="T12" fmla="*/ 1 w 252"/>
                  <a:gd name="T13" fmla="*/ 3 h 349"/>
                  <a:gd name="T14" fmla="*/ 1 w 252"/>
                  <a:gd name="T15" fmla="*/ 4 h 349"/>
                  <a:gd name="T16" fmla="*/ 2 w 252"/>
                  <a:gd name="T17" fmla="*/ 4 h 349"/>
                  <a:gd name="T18" fmla="*/ 2 w 252"/>
                  <a:gd name="T19" fmla="*/ 3 h 349"/>
                  <a:gd name="T20" fmla="*/ 2 w 252"/>
                  <a:gd name="T21" fmla="*/ 3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2"/>
                  <a:gd name="T34" fmla="*/ 0 h 349"/>
                  <a:gd name="T35" fmla="*/ 252 w 25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2" h="349">
                    <a:moveTo>
                      <a:pt x="205" y="240"/>
                    </a:moveTo>
                    <a:cubicBezTo>
                      <a:pt x="235" y="214"/>
                      <a:pt x="252" y="176"/>
                      <a:pt x="252" y="135"/>
                    </a:cubicBezTo>
                    <a:cubicBezTo>
                      <a:pt x="252" y="60"/>
                      <a:pt x="196" y="0"/>
                      <a:pt x="126" y="0"/>
                    </a:cubicBezTo>
                    <a:cubicBezTo>
                      <a:pt x="57" y="0"/>
                      <a:pt x="0" y="60"/>
                      <a:pt x="0" y="135"/>
                    </a:cubicBezTo>
                    <a:cubicBezTo>
                      <a:pt x="0" y="176"/>
                      <a:pt x="18" y="214"/>
                      <a:pt x="47" y="240"/>
                    </a:cubicBezTo>
                    <a:lnTo>
                      <a:pt x="29" y="261"/>
                    </a:lnTo>
                    <a:lnTo>
                      <a:pt x="29" y="349"/>
                    </a:lnTo>
                    <a:lnTo>
                      <a:pt x="224" y="349"/>
                    </a:lnTo>
                    <a:lnTo>
                      <a:pt x="224" y="261"/>
                    </a:lnTo>
                    <a:lnTo>
                      <a:pt x="205" y="24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42" name="Freeform 429"/>
              <p:cNvSpPr>
                <a:spLocks/>
              </p:cNvSpPr>
              <p:nvPr/>
            </p:nvSpPr>
            <p:spPr bwMode="auto">
              <a:xfrm>
                <a:off x="2203" y="3463"/>
                <a:ext cx="135" cy="79"/>
              </a:xfrm>
              <a:custGeom>
                <a:avLst/>
                <a:gdLst>
                  <a:gd name="T0" fmla="*/ 1 w 262"/>
                  <a:gd name="T1" fmla="*/ 2 h 154"/>
                  <a:gd name="T2" fmla="*/ 1 w 262"/>
                  <a:gd name="T3" fmla="*/ 2 h 154"/>
                  <a:gd name="T4" fmla="*/ 3 w 262"/>
                  <a:gd name="T5" fmla="*/ 2 h 154"/>
                  <a:gd name="T6" fmla="*/ 2 w 262"/>
                  <a:gd name="T7" fmla="*/ 1 h 154"/>
                  <a:gd name="T8" fmla="*/ 1 w 262"/>
                  <a:gd name="T9" fmla="*/ 1 h 154"/>
                  <a:gd name="T10" fmla="*/ 1 w 262"/>
                  <a:gd name="T11" fmla="*/ 2 h 154"/>
                  <a:gd name="T12" fmla="*/ 0 60000 65536"/>
                  <a:gd name="T13" fmla="*/ 0 60000 65536"/>
                  <a:gd name="T14" fmla="*/ 0 60000 65536"/>
                  <a:gd name="T15" fmla="*/ 0 60000 65536"/>
                  <a:gd name="T16" fmla="*/ 0 60000 65536"/>
                  <a:gd name="T17" fmla="*/ 0 60000 65536"/>
                  <a:gd name="T18" fmla="*/ 0 w 262"/>
                  <a:gd name="T19" fmla="*/ 0 h 154"/>
                  <a:gd name="T20" fmla="*/ 262 w 262"/>
                  <a:gd name="T21" fmla="*/ 154 h 154"/>
                </a:gdLst>
                <a:ahLst/>
                <a:cxnLst>
                  <a:cxn ang="T12">
                    <a:pos x="T0" y="T1"/>
                  </a:cxn>
                  <a:cxn ang="T13">
                    <a:pos x="T2" y="T3"/>
                  </a:cxn>
                  <a:cxn ang="T14">
                    <a:pos x="T4" y="T5"/>
                  </a:cxn>
                  <a:cxn ang="T15">
                    <a:pos x="T6" y="T7"/>
                  </a:cxn>
                  <a:cxn ang="T16">
                    <a:pos x="T8" y="T9"/>
                  </a:cxn>
                  <a:cxn ang="T17">
                    <a:pos x="T10" y="T11"/>
                  </a:cxn>
                </a:cxnLst>
                <a:rect l="T18" t="T19" r="T20" b="T21"/>
                <a:pathLst>
                  <a:path w="262" h="154">
                    <a:moveTo>
                      <a:pt x="1" y="142"/>
                    </a:moveTo>
                    <a:cubicBezTo>
                      <a:pt x="35" y="154"/>
                      <a:pt x="81" y="151"/>
                      <a:pt x="108" y="136"/>
                    </a:cubicBezTo>
                    <a:cubicBezTo>
                      <a:pt x="158" y="130"/>
                      <a:pt x="208" y="132"/>
                      <a:pt x="253" y="142"/>
                    </a:cubicBezTo>
                    <a:cubicBezTo>
                      <a:pt x="262" y="77"/>
                      <a:pt x="214" y="17"/>
                      <a:pt x="144" y="8"/>
                    </a:cubicBezTo>
                    <a:cubicBezTo>
                      <a:pt x="75" y="0"/>
                      <a:pt x="11" y="45"/>
                      <a:pt x="1" y="110"/>
                    </a:cubicBezTo>
                    <a:cubicBezTo>
                      <a:pt x="0" y="121"/>
                      <a:pt x="0" y="131"/>
                      <a:pt x="1" y="142"/>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743" name="Freeform 430"/>
              <p:cNvSpPr>
                <a:spLocks/>
              </p:cNvSpPr>
              <p:nvPr/>
            </p:nvSpPr>
            <p:spPr bwMode="auto">
              <a:xfrm>
                <a:off x="2203" y="3463"/>
                <a:ext cx="135" cy="79"/>
              </a:xfrm>
              <a:custGeom>
                <a:avLst/>
                <a:gdLst>
                  <a:gd name="T0" fmla="*/ 1 w 135"/>
                  <a:gd name="T1" fmla="*/ 73 h 79"/>
                  <a:gd name="T2" fmla="*/ 56 w 135"/>
                  <a:gd name="T3" fmla="*/ 70 h 79"/>
                  <a:gd name="T4" fmla="*/ 131 w 135"/>
                  <a:gd name="T5" fmla="*/ 73 h 79"/>
                  <a:gd name="T6" fmla="*/ 74 w 135"/>
                  <a:gd name="T7" fmla="*/ 4 h 79"/>
                  <a:gd name="T8" fmla="*/ 1 w 135"/>
                  <a:gd name="T9" fmla="*/ 57 h 79"/>
                  <a:gd name="T10" fmla="*/ 1 w 135"/>
                  <a:gd name="T11" fmla="*/ 73 h 79"/>
                  <a:gd name="T12" fmla="*/ 0 60000 65536"/>
                  <a:gd name="T13" fmla="*/ 0 60000 65536"/>
                  <a:gd name="T14" fmla="*/ 0 60000 65536"/>
                  <a:gd name="T15" fmla="*/ 0 60000 65536"/>
                  <a:gd name="T16" fmla="*/ 0 60000 65536"/>
                  <a:gd name="T17" fmla="*/ 0 60000 65536"/>
                  <a:gd name="T18" fmla="*/ 0 w 135"/>
                  <a:gd name="T19" fmla="*/ 0 h 79"/>
                  <a:gd name="T20" fmla="*/ 135 w 13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35" h="79">
                    <a:moveTo>
                      <a:pt x="1" y="73"/>
                    </a:moveTo>
                    <a:cubicBezTo>
                      <a:pt x="18" y="79"/>
                      <a:pt x="42" y="78"/>
                      <a:pt x="56" y="70"/>
                    </a:cubicBezTo>
                    <a:cubicBezTo>
                      <a:pt x="82" y="67"/>
                      <a:pt x="107" y="68"/>
                      <a:pt x="131" y="73"/>
                    </a:cubicBezTo>
                    <a:cubicBezTo>
                      <a:pt x="135" y="40"/>
                      <a:pt x="111" y="9"/>
                      <a:pt x="74" y="4"/>
                    </a:cubicBezTo>
                    <a:cubicBezTo>
                      <a:pt x="39" y="0"/>
                      <a:pt x="6" y="23"/>
                      <a:pt x="1" y="57"/>
                    </a:cubicBezTo>
                    <a:cubicBezTo>
                      <a:pt x="0" y="62"/>
                      <a:pt x="0" y="68"/>
                      <a:pt x="1" y="7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44" name="Rectangle 431"/>
              <p:cNvSpPr>
                <a:spLocks noChangeArrowheads="1"/>
              </p:cNvSpPr>
              <p:nvPr/>
            </p:nvSpPr>
            <p:spPr bwMode="auto">
              <a:xfrm>
                <a:off x="2012" y="3830"/>
                <a:ext cx="3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注册用户</a:t>
                </a:r>
                <a:endParaRPr kumimoji="0" lang="zh-CN" altLang="en-US" sz="1800">
                  <a:latin typeface="Arial" panose="020B0604020202020204" pitchFamily="34" charset="0"/>
                </a:endParaRPr>
              </a:p>
            </p:txBody>
          </p:sp>
          <p:sp>
            <p:nvSpPr>
              <p:cNvPr id="26745" name="Freeform 432"/>
              <p:cNvSpPr>
                <a:spLocks noEditPoints="1"/>
              </p:cNvSpPr>
              <p:nvPr/>
            </p:nvSpPr>
            <p:spPr bwMode="auto">
              <a:xfrm>
                <a:off x="4161" y="3475"/>
                <a:ext cx="297" cy="304"/>
              </a:xfrm>
              <a:custGeom>
                <a:avLst/>
                <a:gdLst>
                  <a:gd name="T0" fmla="*/ 3 w 576"/>
                  <a:gd name="T1" fmla="*/ 4 h 588"/>
                  <a:gd name="T2" fmla="*/ 3 w 576"/>
                  <a:gd name="T3" fmla="*/ 4 h 588"/>
                  <a:gd name="T4" fmla="*/ 3 w 576"/>
                  <a:gd name="T5" fmla="*/ 4 h 588"/>
                  <a:gd name="T6" fmla="*/ 4 w 576"/>
                  <a:gd name="T7" fmla="*/ 3 h 588"/>
                  <a:gd name="T8" fmla="*/ 4 w 576"/>
                  <a:gd name="T9" fmla="*/ 3 h 588"/>
                  <a:gd name="T10" fmla="*/ 4 w 576"/>
                  <a:gd name="T11" fmla="*/ 3 h 588"/>
                  <a:gd name="T12" fmla="*/ 4 w 576"/>
                  <a:gd name="T13" fmla="*/ 2 h 588"/>
                  <a:gd name="T14" fmla="*/ 3 w 576"/>
                  <a:gd name="T15" fmla="*/ 0 h 588"/>
                  <a:gd name="T16" fmla="*/ 2 w 576"/>
                  <a:gd name="T17" fmla="*/ 2 h 588"/>
                  <a:gd name="T18" fmla="*/ 2 w 576"/>
                  <a:gd name="T19" fmla="*/ 3 h 588"/>
                  <a:gd name="T20" fmla="*/ 2 w 576"/>
                  <a:gd name="T21" fmla="*/ 3 h 588"/>
                  <a:gd name="T22" fmla="*/ 2 w 576"/>
                  <a:gd name="T23" fmla="*/ 3 h 588"/>
                  <a:gd name="T24" fmla="*/ 2 w 576"/>
                  <a:gd name="T25" fmla="*/ 3 h 588"/>
                  <a:gd name="T26" fmla="*/ 0 w 576"/>
                  <a:gd name="T27" fmla="*/ 4 h 588"/>
                  <a:gd name="T28" fmla="*/ 0 w 576"/>
                  <a:gd name="T29" fmla="*/ 4 h 588"/>
                  <a:gd name="T30" fmla="*/ 0 w 576"/>
                  <a:gd name="T31" fmla="*/ 6 h 588"/>
                  <a:gd name="T32" fmla="*/ 6 w 576"/>
                  <a:gd name="T33" fmla="*/ 6 h 588"/>
                  <a:gd name="T34" fmla="*/ 6 w 576"/>
                  <a:gd name="T35" fmla="*/ 4 h 588"/>
                  <a:gd name="T36" fmla="*/ 4 w 576"/>
                  <a:gd name="T37" fmla="*/ 3 h 5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6"/>
                  <a:gd name="T58" fmla="*/ 0 h 588"/>
                  <a:gd name="T59" fmla="*/ 576 w 576"/>
                  <a:gd name="T60" fmla="*/ 588 h 5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6" h="588">
                    <a:moveTo>
                      <a:pt x="255" y="349"/>
                    </a:moveTo>
                    <a:lnTo>
                      <a:pt x="321" y="349"/>
                    </a:lnTo>
                    <a:cubicBezTo>
                      <a:pt x="300" y="357"/>
                      <a:pt x="277" y="357"/>
                      <a:pt x="255" y="349"/>
                    </a:cubicBezTo>
                    <a:close/>
                    <a:moveTo>
                      <a:pt x="391" y="277"/>
                    </a:moveTo>
                    <a:lnTo>
                      <a:pt x="391" y="261"/>
                    </a:lnTo>
                    <a:lnTo>
                      <a:pt x="372" y="239"/>
                    </a:lnTo>
                    <a:cubicBezTo>
                      <a:pt x="402" y="213"/>
                      <a:pt x="419" y="175"/>
                      <a:pt x="419" y="134"/>
                    </a:cubicBezTo>
                    <a:cubicBezTo>
                      <a:pt x="419" y="60"/>
                      <a:pt x="363" y="0"/>
                      <a:pt x="293" y="0"/>
                    </a:cubicBezTo>
                    <a:cubicBezTo>
                      <a:pt x="224" y="0"/>
                      <a:pt x="167" y="60"/>
                      <a:pt x="167" y="134"/>
                    </a:cubicBezTo>
                    <a:cubicBezTo>
                      <a:pt x="167" y="175"/>
                      <a:pt x="184" y="213"/>
                      <a:pt x="214" y="239"/>
                    </a:cubicBezTo>
                    <a:lnTo>
                      <a:pt x="195" y="261"/>
                    </a:lnTo>
                    <a:lnTo>
                      <a:pt x="195" y="288"/>
                    </a:lnTo>
                    <a:cubicBezTo>
                      <a:pt x="194" y="284"/>
                      <a:pt x="193" y="281"/>
                      <a:pt x="192" y="277"/>
                    </a:cubicBezTo>
                    <a:cubicBezTo>
                      <a:pt x="116" y="277"/>
                      <a:pt x="45" y="315"/>
                      <a:pt x="0" y="381"/>
                    </a:cubicBezTo>
                    <a:lnTo>
                      <a:pt x="0" y="588"/>
                    </a:lnTo>
                    <a:lnTo>
                      <a:pt x="576" y="588"/>
                    </a:lnTo>
                    <a:lnTo>
                      <a:pt x="576" y="381"/>
                    </a:lnTo>
                    <a:cubicBezTo>
                      <a:pt x="533" y="317"/>
                      <a:pt x="464" y="279"/>
                      <a:pt x="391" y="27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26746" name="Rectangle 433"/>
              <p:cNvSpPr>
                <a:spLocks noChangeArrowheads="1"/>
              </p:cNvSpPr>
              <p:nvPr/>
            </p:nvSpPr>
            <p:spPr bwMode="auto">
              <a:xfrm>
                <a:off x="4134" y="3591"/>
                <a:ext cx="322" cy="8"/>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7" name="Rectangle 434"/>
              <p:cNvSpPr>
                <a:spLocks noChangeArrowheads="1"/>
              </p:cNvSpPr>
              <p:nvPr/>
            </p:nvSpPr>
            <p:spPr bwMode="auto">
              <a:xfrm>
                <a:off x="4134" y="3599"/>
                <a:ext cx="322" cy="8"/>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8" name="Rectangle 435"/>
              <p:cNvSpPr>
                <a:spLocks noChangeArrowheads="1"/>
              </p:cNvSpPr>
              <p:nvPr/>
            </p:nvSpPr>
            <p:spPr bwMode="auto">
              <a:xfrm>
                <a:off x="4134" y="3607"/>
                <a:ext cx="322" cy="9"/>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9" name="Rectangle 436"/>
              <p:cNvSpPr>
                <a:spLocks noChangeArrowheads="1"/>
              </p:cNvSpPr>
              <p:nvPr/>
            </p:nvSpPr>
            <p:spPr bwMode="auto">
              <a:xfrm>
                <a:off x="4134" y="3616"/>
                <a:ext cx="322" cy="8"/>
              </a:xfrm>
              <a:prstGeom prst="rect">
                <a:avLst/>
              </a:prstGeom>
              <a:solidFill>
                <a:srgbClr val="00E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0" name="Rectangle 437"/>
              <p:cNvSpPr>
                <a:spLocks noChangeArrowheads="1"/>
              </p:cNvSpPr>
              <p:nvPr/>
            </p:nvSpPr>
            <p:spPr bwMode="auto">
              <a:xfrm>
                <a:off x="4134" y="3624"/>
                <a:ext cx="322" cy="8"/>
              </a:xfrm>
              <a:prstGeom prst="rect">
                <a:avLst/>
              </a:prstGeom>
              <a:solidFill>
                <a:srgbClr val="00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1" name="Rectangle 438"/>
              <p:cNvSpPr>
                <a:spLocks noChangeArrowheads="1"/>
              </p:cNvSpPr>
              <p:nvPr/>
            </p:nvSpPr>
            <p:spPr bwMode="auto">
              <a:xfrm>
                <a:off x="4134" y="3632"/>
                <a:ext cx="322" cy="8"/>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2" name="Rectangle 439"/>
              <p:cNvSpPr>
                <a:spLocks noChangeArrowheads="1"/>
              </p:cNvSpPr>
              <p:nvPr/>
            </p:nvSpPr>
            <p:spPr bwMode="auto">
              <a:xfrm>
                <a:off x="4134" y="3640"/>
                <a:ext cx="322" cy="9"/>
              </a:xfrm>
              <a:prstGeom prst="rect">
                <a:avLst/>
              </a:prstGeom>
              <a:solidFill>
                <a:srgbClr val="00D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3" name="Rectangle 440"/>
              <p:cNvSpPr>
                <a:spLocks noChangeArrowheads="1"/>
              </p:cNvSpPr>
              <p:nvPr/>
            </p:nvSpPr>
            <p:spPr bwMode="auto">
              <a:xfrm>
                <a:off x="4134" y="3649"/>
                <a:ext cx="322" cy="8"/>
              </a:xfrm>
              <a:prstGeom prst="rect">
                <a:avLst/>
              </a:prstGeom>
              <a:solidFill>
                <a:srgbClr val="00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4" name="Rectangle 441"/>
              <p:cNvSpPr>
                <a:spLocks noChangeArrowheads="1"/>
              </p:cNvSpPr>
              <p:nvPr/>
            </p:nvSpPr>
            <p:spPr bwMode="auto">
              <a:xfrm>
                <a:off x="4134" y="3657"/>
                <a:ext cx="322" cy="8"/>
              </a:xfrm>
              <a:prstGeom prst="rect">
                <a:avLst/>
              </a:prstGeom>
              <a:solidFill>
                <a:srgbClr val="00D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5" name="Rectangle 442"/>
              <p:cNvSpPr>
                <a:spLocks noChangeArrowheads="1"/>
              </p:cNvSpPr>
              <p:nvPr/>
            </p:nvSpPr>
            <p:spPr bwMode="auto">
              <a:xfrm>
                <a:off x="4134" y="3665"/>
                <a:ext cx="322" cy="9"/>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6" name="Rectangle 443"/>
              <p:cNvSpPr>
                <a:spLocks noChangeArrowheads="1"/>
              </p:cNvSpPr>
              <p:nvPr/>
            </p:nvSpPr>
            <p:spPr bwMode="auto">
              <a:xfrm>
                <a:off x="4134" y="3674"/>
                <a:ext cx="322" cy="8"/>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7" name="Rectangle 444"/>
              <p:cNvSpPr>
                <a:spLocks noChangeArrowheads="1"/>
              </p:cNvSpPr>
              <p:nvPr/>
            </p:nvSpPr>
            <p:spPr bwMode="auto">
              <a:xfrm>
                <a:off x="4134" y="3682"/>
                <a:ext cx="322" cy="8"/>
              </a:xfrm>
              <a:prstGeom prst="rect">
                <a:avLst/>
              </a:prstGeom>
              <a:solidFill>
                <a:srgbClr val="00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8" name="Rectangle 445"/>
              <p:cNvSpPr>
                <a:spLocks noChangeArrowheads="1"/>
              </p:cNvSpPr>
              <p:nvPr/>
            </p:nvSpPr>
            <p:spPr bwMode="auto">
              <a:xfrm>
                <a:off x="4134" y="3690"/>
                <a:ext cx="322" cy="8"/>
              </a:xfrm>
              <a:prstGeom prst="rect">
                <a:avLst/>
              </a:prstGeom>
              <a:solidFill>
                <a:srgbClr val="00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9" name="Rectangle 446"/>
              <p:cNvSpPr>
                <a:spLocks noChangeArrowheads="1"/>
              </p:cNvSpPr>
              <p:nvPr/>
            </p:nvSpPr>
            <p:spPr bwMode="auto">
              <a:xfrm>
                <a:off x="4134" y="3698"/>
                <a:ext cx="322" cy="9"/>
              </a:xfrm>
              <a:prstGeom prst="rect">
                <a:avLst/>
              </a:prstGeom>
              <a:solidFill>
                <a:srgbClr val="00B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0" name="Rectangle 447"/>
              <p:cNvSpPr>
                <a:spLocks noChangeArrowheads="1"/>
              </p:cNvSpPr>
              <p:nvPr/>
            </p:nvSpPr>
            <p:spPr bwMode="auto">
              <a:xfrm>
                <a:off x="4134" y="3707"/>
                <a:ext cx="322" cy="8"/>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1" name="Rectangle 448"/>
              <p:cNvSpPr>
                <a:spLocks noChangeArrowheads="1"/>
              </p:cNvSpPr>
              <p:nvPr/>
            </p:nvSpPr>
            <p:spPr bwMode="auto">
              <a:xfrm>
                <a:off x="4134" y="3715"/>
                <a:ext cx="322" cy="8"/>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2" name="Rectangle 449"/>
              <p:cNvSpPr>
                <a:spLocks noChangeArrowheads="1"/>
              </p:cNvSpPr>
              <p:nvPr/>
            </p:nvSpPr>
            <p:spPr bwMode="auto">
              <a:xfrm>
                <a:off x="4134" y="3723"/>
                <a:ext cx="322" cy="8"/>
              </a:xfrm>
              <a:prstGeom prst="rect">
                <a:avLst/>
              </a:prstGeom>
              <a:solidFill>
                <a:srgbClr val="00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3" name="Rectangle 450"/>
              <p:cNvSpPr>
                <a:spLocks noChangeArrowheads="1"/>
              </p:cNvSpPr>
              <p:nvPr/>
            </p:nvSpPr>
            <p:spPr bwMode="auto">
              <a:xfrm>
                <a:off x="4134" y="3731"/>
                <a:ext cx="322" cy="9"/>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4" name="Rectangle 451"/>
              <p:cNvSpPr>
                <a:spLocks noChangeArrowheads="1"/>
              </p:cNvSpPr>
              <p:nvPr/>
            </p:nvSpPr>
            <p:spPr bwMode="auto">
              <a:xfrm>
                <a:off x="4134" y="3740"/>
                <a:ext cx="322" cy="8"/>
              </a:xfrm>
              <a:prstGeom prst="rect">
                <a:avLst/>
              </a:prstGeom>
              <a:solidFill>
                <a:srgbClr val="009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5" name="Rectangle 452"/>
              <p:cNvSpPr>
                <a:spLocks noChangeArrowheads="1"/>
              </p:cNvSpPr>
              <p:nvPr/>
            </p:nvSpPr>
            <p:spPr bwMode="auto">
              <a:xfrm>
                <a:off x="4134" y="3748"/>
                <a:ext cx="322" cy="8"/>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6" name="Rectangle 453"/>
              <p:cNvSpPr>
                <a:spLocks noChangeArrowheads="1"/>
              </p:cNvSpPr>
              <p:nvPr/>
            </p:nvSpPr>
            <p:spPr bwMode="auto">
              <a:xfrm>
                <a:off x="4134" y="3756"/>
                <a:ext cx="322" cy="8"/>
              </a:xfrm>
              <a:prstGeom prst="rect">
                <a:avLst/>
              </a:prstGeom>
              <a:solidFill>
                <a:srgbClr val="008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7" name="Rectangle 454"/>
              <p:cNvSpPr>
                <a:spLocks noChangeArrowheads="1"/>
              </p:cNvSpPr>
              <p:nvPr/>
            </p:nvSpPr>
            <p:spPr bwMode="auto">
              <a:xfrm>
                <a:off x="4134" y="3764"/>
                <a:ext cx="322" cy="9"/>
              </a:xfrm>
              <a:prstGeom prst="rect">
                <a:avLst/>
              </a:prstGeom>
              <a:solidFill>
                <a:srgbClr val="008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8" name="Rectangle 455"/>
              <p:cNvSpPr>
                <a:spLocks noChangeArrowheads="1"/>
              </p:cNvSpPr>
              <p:nvPr/>
            </p:nvSpPr>
            <p:spPr bwMode="auto">
              <a:xfrm>
                <a:off x="4134" y="3773"/>
                <a:ext cx="322" cy="8"/>
              </a:xfrm>
              <a:prstGeom prst="rect">
                <a:avLst/>
              </a:prstGeom>
              <a:solidFill>
                <a:srgbClr val="0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9" name="Freeform 456"/>
              <p:cNvSpPr>
                <a:spLocks/>
              </p:cNvSpPr>
              <p:nvPr/>
            </p:nvSpPr>
            <p:spPr bwMode="auto">
              <a:xfrm>
                <a:off x="4146" y="3600"/>
                <a:ext cx="303" cy="170"/>
              </a:xfrm>
              <a:custGeom>
                <a:avLst/>
                <a:gdLst>
                  <a:gd name="T0" fmla="*/ 1 w 586"/>
                  <a:gd name="T1" fmla="*/ 3 h 330"/>
                  <a:gd name="T2" fmla="*/ 6 w 586"/>
                  <a:gd name="T3" fmla="*/ 3 h 330"/>
                  <a:gd name="T4" fmla="*/ 6 w 586"/>
                  <a:gd name="T5" fmla="*/ 2 h 330"/>
                  <a:gd name="T6" fmla="*/ 4 w 586"/>
                  <a:gd name="T7" fmla="*/ 1 h 330"/>
                  <a:gd name="T8" fmla="*/ 3 w 586"/>
                  <a:gd name="T9" fmla="*/ 1 h 330"/>
                  <a:gd name="T10" fmla="*/ 2 w 586"/>
                  <a:gd name="T11" fmla="*/ 1 h 330"/>
                  <a:gd name="T12" fmla="*/ 0 w 586"/>
                  <a:gd name="T13" fmla="*/ 2 h 330"/>
                  <a:gd name="T14" fmla="*/ 0 w 586"/>
                  <a:gd name="T15" fmla="*/ 2 h 330"/>
                  <a:gd name="T16" fmla="*/ 0 w 586"/>
                  <a:gd name="T17" fmla="*/ 3 h 330"/>
                  <a:gd name="T18" fmla="*/ 1 w 586"/>
                  <a:gd name="T19" fmla="*/ 3 h 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6"/>
                  <a:gd name="T31" fmla="*/ 0 h 330"/>
                  <a:gd name="T32" fmla="*/ 586 w 586"/>
                  <a:gd name="T33" fmla="*/ 330 h 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6" h="330">
                    <a:moveTo>
                      <a:pt x="97" y="330"/>
                    </a:moveTo>
                    <a:lnTo>
                      <a:pt x="586" y="330"/>
                    </a:lnTo>
                    <a:lnTo>
                      <a:pt x="586" y="147"/>
                    </a:lnTo>
                    <a:cubicBezTo>
                      <a:pt x="555" y="58"/>
                      <a:pt x="477" y="0"/>
                      <a:pt x="391" y="3"/>
                    </a:cubicBezTo>
                    <a:cubicBezTo>
                      <a:pt x="375" y="63"/>
                      <a:pt x="318" y="98"/>
                      <a:pt x="264" y="80"/>
                    </a:cubicBezTo>
                    <a:cubicBezTo>
                      <a:pt x="231" y="70"/>
                      <a:pt x="205" y="41"/>
                      <a:pt x="195" y="3"/>
                    </a:cubicBezTo>
                    <a:cubicBezTo>
                      <a:pt x="113" y="14"/>
                      <a:pt x="40" y="67"/>
                      <a:pt x="0" y="147"/>
                    </a:cubicBezTo>
                    <a:lnTo>
                      <a:pt x="0" y="330"/>
                    </a:lnTo>
                    <a:lnTo>
                      <a:pt x="97" y="33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0" name="Freeform 457"/>
              <p:cNvSpPr>
                <a:spLocks noEditPoints="1"/>
              </p:cNvSpPr>
              <p:nvPr/>
            </p:nvSpPr>
            <p:spPr bwMode="auto">
              <a:xfrm>
                <a:off x="4207" y="3714"/>
                <a:ext cx="181" cy="56"/>
              </a:xfrm>
              <a:custGeom>
                <a:avLst/>
                <a:gdLst>
                  <a:gd name="T0" fmla="*/ 0 w 181"/>
                  <a:gd name="T1" fmla="*/ 0 h 56"/>
                  <a:gd name="T2" fmla="*/ 0 w 181"/>
                  <a:gd name="T3" fmla="*/ 56 h 56"/>
                  <a:gd name="T4" fmla="*/ 181 w 181"/>
                  <a:gd name="T5" fmla="*/ 56 h 56"/>
                  <a:gd name="T6" fmla="*/ 181 w 181"/>
                  <a:gd name="T7" fmla="*/ 0 h 56"/>
                  <a:gd name="T8" fmla="*/ 0 60000 65536"/>
                  <a:gd name="T9" fmla="*/ 0 60000 65536"/>
                  <a:gd name="T10" fmla="*/ 0 60000 65536"/>
                  <a:gd name="T11" fmla="*/ 0 60000 65536"/>
                  <a:gd name="T12" fmla="*/ 0 w 181"/>
                  <a:gd name="T13" fmla="*/ 0 h 56"/>
                  <a:gd name="T14" fmla="*/ 181 w 181"/>
                  <a:gd name="T15" fmla="*/ 56 h 56"/>
                </a:gdLst>
                <a:ahLst/>
                <a:cxnLst>
                  <a:cxn ang="T8">
                    <a:pos x="T0" y="T1"/>
                  </a:cxn>
                  <a:cxn ang="T9">
                    <a:pos x="T2" y="T3"/>
                  </a:cxn>
                  <a:cxn ang="T10">
                    <a:pos x="T4" y="T5"/>
                  </a:cxn>
                  <a:cxn ang="T11">
                    <a:pos x="T6" y="T7"/>
                  </a:cxn>
                </a:cxnLst>
                <a:rect l="T12" t="T13" r="T14" b="T15"/>
                <a:pathLst>
                  <a:path w="181" h="56">
                    <a:moveTo>
                      <a:pt x="0" y="0"/>
                    </a:moveTo>
                    <a:lnTo>
                      <a:pt x="0" y="56"/>
                    </a:lnTo>
                    <a:moveTo>
                      <a:pt x="181" y="56"/>
                    </a:moveTo>
                    <a:lnTo>
                      <a:pt x="18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1" name="Freeform 458"/>
              <p:cNvSpPr>
                <a:spLocks/>
              </p:cNvSpPr>
              <p:nvPr/>
            </p:nvSpPr>
            <p:spPr bwMode="auto">
              <a:xfrm>
                <a:off x="4233" y="3466"/>
                <a:ext cx="130" cy="181"/>
              </a:xfrm>
              <a:custGeom>
                <a:avLst/>
                <a:gdLst>
                  <a:gd name="T0" fmla="*/ 2 w 252"/>
                  <a:gd name="T1" fmla="*/ 3 h 349"/>
                  <a:gd name="T2" fmla="*/ 3 w 252"/>
                  <a:gd name="T3" fmla="*/ 2 h 349"/>
                  <a:gd name="T4" fmla="*/ 2 w 252"/>
                  <a:gd name="T5" fmla="*/ 0 h 349"/>
                  <a:gd name="T6" fmla="*/ 0 w 252"/>
                  <a:gd name="T7" fmla="*/ 2 h 349"/>
                  <a:gd name="T8" fmla="*/ 1 w 252"/>
                  <a:gd name="T9" fmla="*/ 3 h 349"/>
                  <a:gd name="T10" fmla="*/ 1 w 252"/>
                  <a:gd name="T11" fmla="*/ 3 h 349"/>
                  <a:gd name="T12" fmla="*/ 1 w 252"/>
                  <a:gd name="T13" fmla="*/ 4 h 349"/>
                  <a:gd name="T14" fmla="*/ 2 w 252"/>
                  <a:gd name="T15" fmla="*/ 4 h 349"/>
                  <a:gd name="T16" fmla="*/ 2 w 252"/>
                  <a:gd name="T17" fmla="*/ 3 h 349"/>
                  <a:gd name="T18" fmla="*/ 2 w 252"/>
                  <a:gd name="T19" fmla="*/ 3 h 3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2"/>
                  <a:gd name="T31" fmla="*/ 0 h 349"/>
                  <a:gd name="T32" fmla="*/ 252 w 252"/>
                  <a:gd name="T33" fmla="*/ 349 h 3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2" h="349">
                    <a:moveTo>
                      <a:pt x="205" y="240"/>
                    </a:moveTo>
                    <a:cubicBezTo>
                      <a:pt x="235" y="214"/>
                      <a:pt x="252" y="176"/>
                      <a:pt x="252" y="135"/>
                    </a:cubicBezTo>
                    <a:cubicBezTo>
                      <a:pt x="252" y="60"/>
                      <a:pt x="196" y="0"/>
                      <a:pt x="126" y="0"/>
                    </a:cubicBezTo>
                    <a:cubicBezTo>
                      <a:pt x="56" y="0"/>
                      <a:pt x="0" y="60"/>
                      <a:pt x="0" y="135"/>
                    </a:cubicBezTo>
                    <a:cubicBezTo>
                      <a:pt x="0" y="176"/>
                      <a:pt x="17" y="214"/>
                      <a:pt x="47" y="240"/>
                    </a:cubicBezTo>
                    <a:lnTo>
                      <a:pt x="28" y="261"/>
                    </a:lnTo>
                    <a:lnTo>
                      <a:pt x="28" y="349"/>
                    </a:lnTo>
                    <a:lnTo>
                      <a:pt x="224" y="349"/>
                    </a:lnTo>
                    <a:lnTo>
                      <a:pt x="224" y="261"/>
                    </a:lnTo>
                    <a:lnTo>
                      <a:pt x="205" y="240"/>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26772" name="Freeform 459"/>
              <p:cNvSpPr>
                <a:spLocks/>
              </p:cNvSpPr>
              <p:nvPr/>
            </p:nvSpPr>
            <p:spPr bwMode="auto">
              <a:xfrm>
                <a:off x="4233" y="3466"/>
                <a:ext cx="130" cy="181"/>
              </a:xfrm>
              <a:custGeom>
                <a:avLst/>
                <a:gdLst>
                  <a:gd name="T0" fmla="*/ 2 w 252"/>
                  <a:gd name="T1" fmla="*/ 3 h 349"/>
                  <a:gd name="T2" fmla="*/ 3 w 252"/>
                  <a:gd name="T3" fmla="*/ 2 h 349"/>
                  <a:gd name="T4" fmla="*/ 2 w 252"/>
                  <a:gd name="T5" fmla="*/ 0 h 349"/>
                  <a:gd name="T6" fmla="*/ 0 w 252"/>
                  <a:gd name="T7" fmla="*/ 2 h 349"/>
                  <a:gd name="T8" fmla="*/ 1 w 252"/>
                  <a:gd name="T9" fmla="*/ 3 h 349"/>
                  <a:gd name="T10" fmla="*/ 1 w 252"/>
                  <a:gd name="T11" fmla="*/ 3 h 349"/>
                  <a:gd name="T12" fmla="*/ 1 w 252"/>
                  <a:gd name="T13" fmla="*/ 4 h 349"/>
                  <a:gd name="T14" fmla="*/ 2 w 252"/>
                  <a:gd name="T15" fmla="*/ 4 h 349"/>
                  <a:gd name="T16" fmla="*/ 2 w 252"/>
                  <a:gd name="T17" fmla="*/ 3 h 349"/>
                  <a:gd name="T18" fmla="*/ 2 w 252"/>
                  <a:gd name="T19" fmla="*/ 3 h 3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2"/>
                  <a:gd name="T31" fmla="*/ 0 h 349"/>
                  <a:gd name="T32" fmla="*/ 252 w 252"/>
                  <a:gd name="T33" fmla="*/ 349 h 3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2" h="349">
                    <a:moveTo>
                      <a:pt x="205" y="240"/>
                    </a:moveTo>
                    <a:cubicBezTo>
                      <a:pt x="235" y="214"/>
                      <a:pt x="252" y="176"/>
                      <a:pt x="252" y="135"/>
                    </a:cubicBezTo>
                    <a:cubicBezTo>
                      <a:pt x="252" y="60"/>
                      <a:pt x="196" y="0"/>
                      <a:pt x="126" y="0"/>
                    </a:cubicBezTo>
                    <a:cubicBezTo>
                      <a:pt x="56" y="0"/>
                      <a:pt x="0" y="60"/>
                      <a:pt x="0" y="135"/>
                    </a:cubicBezTo>
                    <a:cubicBezTo>
                      <a:pt x="0" y="176"/>
                      <a:pt x="17" y="214"/>
                      <a:pt x="47" y="240"/>
                    </a:cubicBezTo>
                    <a:lnTo>
                      <a:pt x="28" y="261"/>
                    </a:lnTo>
                    <a:lnTo>
                      <a:pt x="28" y="349"/>
                    </a:lnTo>
                    <a:lnTo>
                      <a:pt x="224" y="349"/>
                    </a:lnTo>
                    <a:lnTo>
                      <a:pt x="224" y="261"/>
                    </a:lnTo>
                    <a:lnTo>
                      <a:pt x="205" y="24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3" name="Freeform 460"/>
              <p:cNvSpPr>
                <a:spLocks/>
              </p:cNvSpPr>
              <p:nvPr/>
            </p:nvSpPr>
            <p:spPr bwMode="auto">
              <a:xfrm>
                <a:off x="4232" y="3463"/>
                <a:ext cx="135" cy="79"/>
              </a:xfrm>
              <a:custGeom>
                <a:avLst/>
                <a:gdLst>
                  <a:gd name="T0" fmla="*/ 1 w 262"/>
                  <a:gd name="T1" fmla="*/ 2 h 154"/>
                  <a:gd name="T2" fmla="*/ 1 w 262"/>
                  <a:gd name="T3" fmla="*/ 2 h 154"/>
                  <a:gd name="T4" fmla="*/ 3 w 262"/>
                  <a:gd name="T5" fmla="*/ 2 h 154"/>
                  <a:gd name="T6" fmla="*/ 2 w 262"/>
                  <a:gd name="T7" fmla="*/ 1 h 154"/>
                  <a:gd name="T8" fmla="*/ 1 w 262"/>
                  <a:gd name="T9" fmla="*/ 1 h 154"/>
                  <a:gd name="T10" fmla="*/ 1 w 262"/>
                  <a:gd name="T11" fmla="*/ 2 h 154"/>
                  <a:gd name="T12" fmla="*/ 0 60000 65536"/>
                  <a:gd name="T13" fmla="*/ 0 60000 65536"/>
                  <a:gd name="T14" fmla="*/ 0 60000 65536"/>
                  <a:gd name="T15" fmla="*/ 0 60000 65536"/>
                  <a:gd name="T16" fmla="*/ 0 60000 65536"/>
                  <a:gd name="T17" fmla="*/ 0 60000 65536"/>
                  <a:gd name="T18" fmla="*/ 0 w 262"/>
                  <a:gd name="T19" fmla="*/ 0 h 154"/>
                  <a:gd name="T20" fmla="*/ 262 w 262"/>
                  <a:gd name="T21" fmla="*/ 154 h 154"/>
                </a:gdLst>
                <a:ahLst/>
                <a:cxnLst>
                  <a:cxn ang="T12">
                    <a:pos x="T0" y="T1"/>
                  </a:cxn>
                  <a:cxn ang="T13">
                    <a:pos x="T2" y="T3"/>
                  </a:cxn>
                  <a:cxn ang="T14">
                    <a:pos x="T4" y="T5"/>
                  </a:cxn>
                  <a:cxn ang="T15">
                    <a:pos x="T6" y="T7"/>
                  </a:cxn>
                  <a:cxn ang="T16">
                    <a:pos x="T8" y="T9"/>
                  </a:cxn>
                  <a:cxn ang="T17">
                    <a:pos x="T10" y="T11"/>
                  </a:cxn>
                </a:cxnLst>
                <a:rect l="T18" t="T19" r="T20" b="T21"/>
                <a:pathLst>
                  <a:path w="262" h="154">
                    <a:moveTo>
                      <a:pt x="1" y="142"/>
                    </a:moveTo>
                    <a:cubicBezTo>
                      <a:pt x="35" y="154"/>
                      <a:pt x="80" y="151"/>
                      <a:pt x="108" y="136"/>
                    </a:cubicBezTo>
                    <a:cubicBezTo>
                      <a:pt x="157" y="130"/>
                      <a:pt x="208" y="132"/>
                      <a:pt x="253" y="142"/>
                    </a:cubicBezTo>
                    <a:cubicBezTo>
                      <a:pt x="262" y="77"/>
                      <a:pt x="213" y="17"/>
                      <a:pt x="144" y="8"/>
                    </a:cubicBezTo>
                    <a:cubicBezTo>
                      <a:pt x="74" y="0"/>
                      <a:pt x="10" y="45"/>
                      <a:pt x="1" y="110"/>
                    </a:cubicBezTo>
                    <a:cubicBezTo>
                      <a:pt x="0" y="121"/>
                      <a:pt x="0" y="131"/>
                      <a:pt x="1" y="142"/>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774" name="Freeform 461"/>
              <p:cNvSpPr>
                <a:spLocks/>
              </p:cNvSpPr>
              <p:nvPr/>
            </p:nvSpPr>
            <p:spPr bwMode="auto">
              <a:xfrm>
                <a:off x="4232" y="3463"/>
                <a:ext cx="135" cy="79"/>
              </a:xfrm>
              <a:custGeom>
                <a:avLst/>
                <a:gdLst>
                  <a:gd name="T0" fmla="*/ 1 w 135"/>
                  <a:gd name="T1" fmla="*/ 73 h 79"/>
                  <a:gd name="T2" fmla="*/ 56 w 135"/>
                  <a:gd name="T3" fmla="*/ 70 h 79"/>
                  <a:gd name="T4" fmla="*/ 131 w 135"/>
                  <a:gd name="T5" fmla="*/ 73 h 79"/>
                  <a:gd name="T6" fmla="*/ 74 w 135"/>
                  <a:gd name="T7" fmla="*/ 4 h 79"/>
                  <a:gd name="T8" fmla="*/ 1 w 135"/>
                  <a:gd name="T9" fmla="*/ 57 h 79"/>
                  <a:gd name="T10" fmla="*/ 1 w 135"/>
                  <a:gd name="T11" fmla="*/ 73 h 79"/>
                  <a:gd name="T12" fmla="*/ 0 60000 65536"/>
                  <a:gd name="T13" fmla="*/ 0 60000 65536"/>
                  <a:gd name="T14" fmla="*/ 0 60000 65536"/>
                  <a:gd name="T15" fmla="*/ 0 60000 65536"/>
                  <a:gd name="T16" fmla="*/ 0 60000 65536"/>
                  <a:gd name="T17" fmla="*/ 0 60000 65536"/>
                  <a:gd name="T18" fmla="*/ 0 w 135"/>
                  <a:gd name="T19" fmla="*/ 0 h 79"/>
                  <a:gd name="T20" fmla="*/ 135 w 13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35" h="79">
                    <a:moveTo>
                      <a:pt x="1" y="73"/>
                    </a:moveTo>
                    <a:cubicBezTo>
                      <a:pt x="18" y="79"/>
                      <a:pt x="41" y="78"/>
                      <a:pt x="56" y="70"/>
                    </a:cubicBezTo>
                    <a:cubicBezTo>
                      <a:pt x="81" y="67"/>
                      <a:pt x="107" y="68"/>
                      <a:pt x="131" y="73"/>
                    </a:cubicBezTo>
                    <a:cubicBezTo>
                      <a:pt x="135" y="40"/>
                      <a:pt x="110" y="9"/>
                      <a:pt x="74" y="4"/>
                    </a:cubicBezTo>
                    <a:cubicBezTo>
                      <a:pt x="38" y="0"/>
                      <a:pt x="5" y="23"/>
                      <a:pt x="1" y="57"/>
                    </a:cubicBezTo>
                    <a:cubicBezTo>
                      <a:pt x="0" y="62"/>
                      <a:pt x="0" y="68"/>
                      <a:pt x="1" y="7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5" name="Rectangle 462"/>
              <p:cNvSpPr>
                <a:spLocks noChangeArrowheads="1"/>
              </p:cNvSpPr>
              <p:nvPr/>
            </p:nvSpPr>
            <p:spPr bwMode="auto">
              <a:xfrm>
                <a:off x="4035" y="3830"/>
                <a:ext cx="3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注册用户</a:t>
                </a:r>
                <a:endParaRPr kumimoji="0" lang="zh-CN" altLang="en-US" sz="1800">
                  <a:latin typeface="Arial" panose="020B0604020202020204" pitchFamily="34" charset="0"/>
                </a:endParaRPr>
              </a:p>
            </p:txBody>
          </p:sp>
          <p:sp>
            <p:nvSpPr>
              <p:cNvPr id="26776" name="Freeform 463"/>
              <p:cNvSpPr>
                <a:spLocks/>
              </p:cNvSpPr>
              <p:nvPr/>
            </p:nvSpPr>
            <p:spPr bwMode="auto">
              <a:xfrm>
                <a:off x="963" y="1687"/>
                <a:ext cx="124" cy="1311"/>
              </a:xfrm>
              <a:custGeom>
                <a:avLst/>
                <a:gdLst>
                  <a:gd name="T0" fmla="*/ 62 w 124"/>
                  <a:gd name="T1" fmla="*/ 0 h 1311"/>
                  <a:gd name="T2" fmla="*/ 0 w 124"/>
                  <a:gd name="T3" fmla="*/ 62 h 1311"/>
                  <a:gd name="T4" fmla="*/ 40 w 124"/>
                  <a:gd name="T5" fmla="*/ 62 h 1311"/>
                  <a:gd name="T6" fmla="*/ 40 w 124"/>
                  <a:gd name="T7" fmla="*/ 1311 h 1311"/>
                  <a:gd name="T8" fmla="*/ 83 w 124"/>
                  <a:gd name="T9" fmla="*/ 1311 h 1311"/>
                  <a:gd name="T10" fmla="*/ 83 w 124"/>
                  <a:gd name="T11" fmla="*/ 62 h 1311"/>
                  <a:gd name="T12" fmla="*/ 124 w 124"/>
                  <a:gd name="T13" fmla="*/ 62 h 1311"/>
                  <a:gd name="T14" fmla="*/ 62 w 124"/>
                  <a:gd name="T15" fmla="*/ 0 h 1311"/>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1311"/>
                  <a:gd name="T26" fmla="*/ 124 w 124"/>
                  <a:gd name="T27" fmla="*/ 1311 h 13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1311">
                    <a:moveTo>
                      <a:pt x="62" y="0"/>
                    </a:moveTo>
                    <a:lnTo>
                      <a:pt x="0" y="62"/>
                    </a:lnTo>
                    <a:lnTo>
                      <a:pt x="40" y="62"/>
                    </a:lnTo>
                    <a:lnTo>
                      <a:pt x="40" y="1311"/>
                    </a:lnTo>
                    <a:lnTo>
                      <a:pt x="83" y="1311"/>
                    </a:lnTo>
                    <a:lnTo>
                      <a:pt x="83" y="62"/>
                    </a:lnTo>
                    <a:lnTo>
                      <a:pt x="124" y="62"/>
                    </a:lnTo>
                    <a:lnTo>
                      <a:pt x="62" y="0"/>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464"/>
              <p:cNvSpPr>
                <a:spLocks/>
              </p:cNvSpPr>
              <p:nvPr/>
            </p:nvSpPr>
            <p:spPr bwMode="auto">
              <a:xfrm>
                <a:off x="963" y="1687"/>
                <a:ext cx="124" cy="1311"/>
              </a:xfrm>
              <a:custGeom>
                <a:avLst/>
                <a:gdLst>
                  <a:gd name="T0" fmla="*/ 62 w 124"/>
                  <a:gd name="T1" fmla="*/ 0 h 1311"/>
                  <a:gd name="T2" fmla="*/ 0 w 124"/>
                  <a:gd name="T3" fmla="*/ 62 h 1311"/>
                  <a:gd name="T4" fmla="*/ 40 w 124"/>
                  <a:gd name="T5" fmla="*/ 62 h 1311"/>
                  <a:gd name="T6" fmla="*/ 40 w 124"/>
                  <a:gd name="T7" fmla="*/ 1311 h 1311"/>
                  <a:gd name="T8" fmla="*/ 83 w 124"/>
                  <a:gd name="T9" fmla="*/ 1311 h 1311"/>
                  <a:gd name="T10" fmla="*/ 83 w 124"/>
                  <a:gd name="T11" fmla="*/ 62 h 1311"/>
                  <a:gd name="T12" fmla="*/ 124 w 124"/>
                  <a:gd name="T13" fmla="*/ 62 h 1311"/>
                  <a:gd name="T14" fmla="*/ 62 w 124"/>
                  <a:gd name="T15" fmla="*/ 0 h 1311"/>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1311"/>
                  <a:gd name="T26" fmla="*/ 124 w 124"/>
                  <a:gd name="T27" fmla="*/ 1311 h 13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1311">
                    <a:moveTo>
                      <a:pt x="62" y="0"/>
                    </a:moveTo>
                    <a:lnTo>
                      <a:pt x="0" y="62"/>
                    </a:lnTo>
                    <a:lnTo>
                      <a:pt x="40" y="62"/>
                    </a:lnTo>
                    <a:lnTo>
                      <a:pt x="40" y="1311"/>
                    </a:lnTo>
                    <a:lnTo>
                      <a:pt x="83" y="1311"/>
                    </a:lnTo>
                    <a:lnTo>
                      <a:pt x="83" y="62"/>
                    </a:lnTo>
                    <a:lnTo>
                      <a:pt x="124" y="62"/>
                    </a:lnTo>
                    <a:lnTo>
                      <a:pt x="62"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8" name="Rectangle 465"/>
              <p:cNvSpPr>
                <a:spLocks noChangeArrowheads="1"/>
              </p:cNvSpPr>
              <p:nvPr/>
            </p:nvSpPr>
            <p:spPr bwMode="auto">
              <a:xfrm>
                <a:off x="822" y="2162"/>
                <a:ext cx="1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申</a:t>
                </a:r>
                <a:endParaRPr kumimoji="0" lang="zh-CN" altLang="en-US" sz="1800">
                  <a:latin typeface="Arial" panose="020B0604020202020204" pitchFamily="34" charset="0"/>
                </a:endParaRPr>
              </a:p>
            </p:txBody>
          </p:sp>
          <p:sp>
            <p:nvSpPr>
              <p:cNvPr id="26779" name="Rectangle 466"/>
              <p:cNvSpPr>
                <a:spLocks noChangeArrowheads="1"/>
              </p:cNvSpPr>
              <p:nvPr/>
            </p:nvSpPr>
            <p:spPr bwMode="auto">
              <a:xfrm>
                <a:off x="822" y="2335"/>
                <a:ext cx="13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请</a:t>
                </a:r>
                <a:endParaRPr kumimoji="0" lang="zh-CN" altLang="en-US" sz="1800">
                  <a:latin typeface="Arial" panose="020B0604020202020204" pitchFamily="34" charset="0"/>
                </a:endParaRPr>
              </a:p>
            </p:txBody>
          </p:sp>
          <p:sp>
            <p:nvSpPr>
              <p:cNvPr id="26780" name="Freeform 467"/>
              <p:cNvSpPr>
                <a:spLocks/>
              </p:cNvSpPr>
              <p:nvPr/>
            </p:nvSpPr>
            <p:spPr bwMode="auto">
              <a:xfrm>
                <a:off x="1368" y="1219"/>
                <a:ext cx="968" cy="125"/>
              </a:xfrm>
              <a:custGeom>
                <a:avLst/>
                <a:gdLst>
                  <a:gd name="T0" fmla="*/ 968 w 968"/>
                  <a:gd name="T1" fmla="*/ 62 h 125"/>
                  <a:gd name="T2" fmla="*/ 905 w 968"/>
                  <a:gd name="T3" fmla="*/ 0 h 125"/>
                  <a:gd name="T4" fmla="*/ 905 w 968"/>
                  <a:gd name="T5" fmla="*/ 41 h 125"/>
                  <a:gd name="T6" fmla="*/ 0 w 968"/>
                  <a:gd name="T7" fmla="*/ 41 h 125"/>
                  <a:gd name="T8" fmla="*/ 0 w 968"/>
                  <a:gd name="T9" fmla="*/ 83 h 125"/>
                  <a:gd name="T10" fmla="*/ 905 w 968"/>
                  <a:gd name="T11" fmla="*/ 83 h 125"/>
                  <a:gd name="T12" fmla="*/ 905 w 968"/>
                  <a:gd name="T13" fmla="*/ 125 h 125"/>
                  <a:gd name="T14" fmla="*/ 968 w 968"/>
                  <a:gd name="T15" fmla="*/ 62 h 125"/>
                  <a:gd name="T16" fmla="*/ 0 60000 65536"/>
                  <a:gd name="T17" fmla="*/ 0 60000 65536"/>
                  <a:gd name="T18" fmla="*/ 0 60000 65536"/>
                  <a:gd name="T19" fmla="*/ 0 60000 65536"/>
                  <a:gd name="T20" fmla="*/ 0 60000 65536"/>
                  <a:gd name="T21" fmla="*/ 0 60000 65536"/>
                  <a:gd name="T22" fmla="*/ 0 60000 65536"/>
                  <a:gd name="T23" fmla="*/ 0 60000 65536"/>
                  <a:gd name="T24" fmla="*/ 0 w 968"/>
                  <a:gd name="T25" fmla="*/ 0 h 125"/>
                  <a:gd name="T26" fmla="*/ 968 w 968"/>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8" h="125">
                    <a:moveTo>
                      <a:pt x="968" y="62"/>
                    </a:moveTo>
                    <a:lnTo>
                      <a:pt x="905" y="0"/>
                    </a:lnTo>
                    <a:lnTo>
                      <a:pt x="905" y="41"/>
                    </a:lnTo>
                    <a:lnTo>
                      <a:pt x="0" y="41"/>
                    </a:lnTo>
                    <a:lnTo>
                      <a:pt x="0" y="83"/>
                    </a:lnTo>
                    <a:lnTo>
                      <a:pt x="905" y="83"/>
                    </a:lnTo>
                    <a:lnTo>
                      <a:pt x="905" y="125"/>
                    </a:lnTo>
                    <a:lnTo>
                      <a:pt x="968" y="62"/>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468"/>
              <p:cNvSpPr>
                <a:spLocks/>
              </p:cNvSpPr>
              <p:nvPr/>
            </p:nvSpPr>
            <p:spPr bwMode="auto">
              <a:xfrm>
                <a:off x="1368" y="1219"/>
                <a:ext cx="968" cy="125"/>
              </a:xfrm>
              <a:custGeom>
                <a:avLst/>
                <a:gdLst>
                  <a:gd name="T0" fmla="*/ 968 w 968"/>
                  <a:gd name="T1" fmla="*/ 62 h 125"/>
                  <a:gd name="T2" fmla="*/ 905 w 968"/>
                  <a:gd name="T3" fmla="*/ 0 h 125"/>
                  <a:gd name="T4" fmla="*/ 905 w 968"/>
                  <a:gd name="T5" fmla="*/ 41 h 125"/>
                  <a:gd name="T6" fmla="*/ 0 w 968"/>
                  <a:gd name="T7" fmla="*/ 41 h 125"/>
                  <a:gd name="T8" fmla="*/ 0 w 968"/>
                  <a:gd name="T9" fmla="*/ 83 h 125"/>
                  <a:gd name="T10" fmla="*/ 905 w 968"/>
                  <a:gd name="T11" fmla="*/ 83 h 125"/>
                  <a:gd name="T12" fmla="*/ 905 w 968"/>
                  <a:gd name="T13" fmla="*/ 125 h 125"/>
                  <a:gd name="T14" fmla="*/ 968 w 968"/>
                  <a:gd name="T15" fmla="*/ 62 h 125"/>
                  <a:gd name="T16" fmla="*/ 0 60000 65536"/>
                  <a:gd name="T17" fmla="*/ 0 60000 65536"/>
                  <a:gd name="T18" fmla="*/ 0 60000 65536"/>
                  <a:gd name="T19" fmla="*/ 0 60000 65536"/>
                  <a:gd name="T20" fmla="*/ 0 60000 65536"/>
                  <a:gd name="T21" fmla="*/ 0 60000 65536"/>
                  <a:gd name="T22" fmla="*/ 0 60000 65536"/>
                  <a:gd name="T23" fmla="*/ 0 60000 65536"/>
                  <a:gd name="T24" fmla="*/ 0 w 968"/>
                  <a:gd name="T25" fmla="*/ 0 h 125"/>
                  <a:gd name="T26" fmla="*/ 968 w 968"/>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8" h="125">
                    <a:moveTo>
                      <a:pt x="968" y="62"/>
                    </a:moveTo>
                    <a:lnTo>
                      <a:pt x="905" y="0"/>
                    </a:lnTo>
                    <a:lnTo>
                      <a:pt x="905" y="41"/>
                    </a:lnTo>
                    <a:lnTo>
                      <a:pt x="0" y="41"/>
                    </a:lnTo>
                    <a:lnTo>
                      <a:pt x="0" y="83"/>
                    </a:lnTo>
                    <a:lnTo>
                      <a:pt x="905" y="83"/>
                    </a:lnTo>
                    <a:lnTo>
                      <a:pt x="905" y="125"/>
                    </a:lnTo>
                    <a:lnTo>
                      <a:pt x="968" y="62"/>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82" name="Rectangle 469"/>
              <p:cNvSpPr>
                <a:spLocks noChangeArrowheads="1"/>
              </p:cNvSpPr>
              <p:nvPr/>
            </p:nvSpPr>
            <p:spPr bwMode="auto">
              <a:xfrm>
                <a:off x="1607" y="1079"/>
                <a:ext cx="33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审核申请</a:t>
                </a:r>
                <a:endParaRPr kumimoji="0" lang="zh-CN" altLang="en-US" sz="1800">
                  <a:latin typeface="Arial" panose="020B0604020202020204" pitchFamily="34" charset="0"/>
                </a:endParaRPr>
              </a:p>
            </p:txBody>
          </p:sp>
          <p:sp>
            <p:nvSpPr>
              <p:cNvPr id="26783" name="Freeform 470"/>
              <p:cNvSpPr>
                <a:spLocks/>
              </p:cNvSpPr>
              <p:nvPr/>
            </p:nvSpPr>
            <p:spPr bwMode="auto">
              <a:xfrm>
                <a:off x="3235" y="1669"/>
                <a:ext cx="230" cy="143"/>
              </a:xfrm>
              <a:custGeom>
                <a:avLst/>
                <a:gdLst>
                  <a:gd name="T0" fmla="*/ 2 w 445"/>
                  <a:gd name="T1" fmla="*/ 3 h 276"/>
                  <a:gd name="T2" fmla="*/ 4 w 445"/>
                  <a:gd name="T3" fmla="*/ 2 h 276"/>
                  <a:gd name="T4" fmla="*/ 4 w 445"/>
                  <a:gd name="T5" fmla="*/ 1 h 276"/>
                  <a:gd name="T6" fmla="*/ 3 w 445"/>
                  <a:gd name="T7" fmla="*/ 0 h 276"/>
                  <a:gd name="T8" fmla="*/ 3 w 445"/>
                  <a:gd name="T9" fmla="*/ 0 h 276"/>
                  <a:gd name="T10" fmla="*/ 0 w 445"/>
                  <a:gd name="T11" fmla="*/ 3 h 276"/>
                  <a:gd name="T12" fmla="*/ 2 w 445"/>
                  <a:gd name="T13" fmla="*/ 3 h 276"/>
                  <a:gd name="T14" fmla="*/ 0 60000 65536"/>
                  <a:gd name="T15" fmla="*/ 0 60000 65536"/>
                  <a:gd name="T16" fmla="*/ 0 60000 65536"/>
                  <a:gd name="T17" fmla="*/ 0 60000 65536"/>
                  <a:gd name="T18" fmla="*/ 0 60000 65536"/>
                  <a:gd name="T19" fmla="*/ 0 60000 65536"/>
                  <a:gd name="T20" fmla="*/ 0 60000 65536"/>
                  <a:gd name="T21" fmla="*/ 0 w 445"/>
                  <a:gd name="T22" fmla="*/ 0 h 276"/>
                  <a:gd name="T23" fmla="*/ 445 w 445"/>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276">
                    <a:moveTo>
                      <a:pt x="130" y="273"/>
                    </a:moveTo>
                    <a:cubicBezTo>
                      <a:pt x="229" y="276"/>
                      <a:pt x="326" y="244"/>
                      <a:pt x="399" y="184"/>
                    </a:cubicBezTo>
                    <a:cubicBezTo>
                      <a:pt x="445" y="136"/>
                      <a:pt x="439" y="64"/>
                      <a:pt x="384" y="23"/>
                    </a:cubicBezTo>
                    <a:cubicBezTo>
                      <a:pt x="369" y="12"/>
                      <a:pt x="351" y="4"/>
                      <a:pt x="332" y="0"/>
                    </a:cubicBezTo>
                    <a:lnTo>
                      <a:pt x="0" y="273"/>
                    </a:lnTo>
                    <a:lnTo>
                      <a:pt x="130" y="273"/>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784" name="Rectangle 471"/>
              <p:cNvSpPr>
                <a:spLocks noChangeArrowheads="1"/>
              </p:cNvSpPr>
              <p:nvPr/>
            </p:nvSpPr>
            <p:spPr bwMode="auto">
              <a:xfrm>
                <a:off x="3102" y="1361"/>
                <a:ext cx="330" cy="8"/>
              </a:xfrm>
              <a:prstGeom prst="rect">
                <a:avLst/>
              </a:prstGeom>
              <a:solidFill>
                <a:srgbClr val="F0F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5" name="Rectangle 472"/>
              <p:cNvSpPr>
                <a:spLocks noChangeArrowheads="1"/>
              </p:cNvSpPr>
              <p:nvPr/>
            </p:nvSpPr>
            <p:spPr bwMode="auto">
              <a:xfrm>
                <a:off x="3102" y="1369"/>
                <a:ext cx="330" cy="8"/>
              </a:xfrm>
              <a:prstGeom prst="rect">
                <a:avLst/>
              </a:prstGeom>
              <a:solidFill>
                <a:srgbClr val="C5CD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6" name="Rectangle 473"/>
              <p:cNvSpPr>
                <a:spLocks noChangeArrowheads="1"/>
              </p:cNvSpPr>
              <p:nvPr/>
            </p:nvSpPr>
            <p:spPr bwMode="auto">
              <a:xfrm>
                <a:off x="3102" y="1377"/>
                <a:ext cx="330" cy="8"/>
              </a:xfrm>
              <a:prstGeom prst="rect">
                <a:avLst/>
              </a:prstGeom>
              <a:solidFill>
                <a:srgbClr val="C7CF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7" name="Rectangle 474"/>
              <p:cNvSpPr>
                <a:spLocks noChangeArrowheads="1"/>
              </p:cNvSpPr>
              <p:nvPr/>
            </p:nvSpPr>
            <p:spPr bwMode="auto">
              <a:xfrm>
                <a:off x="3102" y="1385"/>
                <a:ext cx="330" cy="9"/>
              </a:xfrm>
              <a:prstGeom prst="rect">
                <a:avLst/>
              </a:prstGeom>
              <a:solidFill>
                <a:srgbClr val="C9D0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8" name="Rectangle 475"/>
              <p:cNvSpPr>
                <a:spLocks noChangeArrowheads="1"/>
              </p:cNvSpPr>
              <p:nvPr/>
            </p:nvSpPr>
            <p:spPr bwMode="auto">
              <a:xfrm>
                <a:off x="3102" y="1394"/>
                <a:ext cx="330" cy="8"/>
              </a:xfrm>
              <a:prstGeom prst="rect">
                <a:avLst/>
              </a:prstGeom>
              <a:solidFill>
                <a:srgbClr val="CBD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9" name="Rectangle 476"/>
              <p:cNvSpPr>
                <a:spLocks noChangeArrowheads="1"/>
              </p:cNvSpPr>
              <p:nvPr/>
            </p:nvSpPr>
            <p:spPr bwMode="auto">
              <a:xfrm>
                <a:off x="3102" y="1402"/>
                <a:ext cx="330" cy="8"/>
              </a:xfrm>
              <a:prstGeom prst="rect">
                <a:avLst/>
              </a:prstGeom>
              <a:solidFill>
                <a:srgbClr val="CDD4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0" name="Rectangle 477"/>
              <p:cNvSpPr>
                <a:spLocks noChangeArrowheads="1"/>
              </p:cNvSpPr>
              <p:nvPr/>
            </p:nvSpPr>
            <p:spPr bwMode="auto">
              <a:xfrm>
                <a:off x="3102" y="1410"/>
                <a:ext cx="330" cy="9"/>
              </a:xfrm>
              <a:prstGeom prst="rect">
                <a:avLst/>
              </a:prstGeom>
              <a:solidFill>
                <a:srgbClr val="CFD6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1" name="Rectangle 478"/>
              <p:cNvSpPr>
                <a:spLocks noChangeArrowheads="1"/>
              </p:cNvSpPr>
              <p:nvPr/>
            </p:nvSpPr>
            <p:spPr bwMode="auto">
              <a:xfrm>
                <a:off x="3102" y="1419"/>
                <a:ext cx="330" cy="8"/>
              </a:xfrm>
              <a:prstGeom prst="rect">
                <a:avLst/>
              </a:prstGeom>
              <a:solidFill>
                <a:srgbClr val="D1D8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2" name="Rectangle 479"/>
              <p:cNvSpPr>
                <a:spLocks noChangeArrowheads="1"/>
              </p:cNvSpPr>
              <p:nvPr/>
            </p:nvSpPr>
            <p:spPr bwMode="auto">
              <a:xfrm>
                <a:off x="3102" y="1427"/>
                <a:ext cx="330" cy="8"/>
              </a:xfrm>
              <a:prstGeom prst="rect">
                <a:avLst/>
              </a:prstGeom>
              <a:solidFill>
                <a:srgbClr val="D3D9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3" name="Rectangle 480"/>
              <p:cNvSpPr>
                <a:spLocks noChangeArrowheads="1"/>
              </p:cNvSpPr>
              <p:nvPr/>
            </p:nvSpPr>
            <p:spPr bwMode="auto">
              <a:xfrm>
                <a:off x="3102" y="1435"/>
                <a:ext cx="330" cy="8"/>
              </a:xfrm>
              <a:prstGeom prst="rect">
                <a:avLst/>
              </a:prstGeom>
              <a:solidFill>
                <a:srgbClr val="D5DB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4" name="Rectangle 481"/>
              <p:cNvSpPr>
                <a:spLocks noChangeArrowheads="1"/>
              </p:cNvSpPr>
              <p:nvPr/>
            </p:nvSpPr>
            <p:spPr bwMode="auto">
              <a:xfrm>
                <a:off x="3102" y="1443"/>
                <a:ext cx="330" cy="9"/>
              </a:xfrm>
              <a:prstGeom prst="rect">
                <a:avLst/>
              </a:prstGeom>
              <a:solidFill>
                <a:srgbClr val="D7DD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5" name="Rectangle 482"/>
              <p:cNvSpPr>
                <a:spLocks noChangeArrowheads="1"/>
              </p:cNvSpPr>
              <p:nvPr/>
            </p:nvSpPr>
            <p:spPr bwMode="auto">
              <a:xfrm>
                <a:off x="3102" y="1452"/>
                <a:ext cx="330" cy="8"/>
              </a:xfrm>
              <a:prstGeom prst="rect">
                <a:avLst/>
              </a:prstGeom>
              <a:solidFill>
                <a:srgbClr val="DADF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6" name="Rectangle 483"/>
              <p:cNvSpPr>
                <a:spLocks noChangeArrowheads="1"/>
              </p:cNvSpPr>
              <p:nvPr/>
            </p:nvSpPr>
            <p:spPr bwMode="auto">
              <a:xfrm>
                <a:off x="3102" y="1460"/>
                <a:ext cx="330" cy="8"/>
              </a:xfrm>
              <a:prstGeom prst="rect">
                <a:avLst/>
              </a:prstGeom>
              <a:solidFill>
                <a:srgbClr val="DCE1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7" name="Rectangle 484"/>
              <p:cNvSpPr>
                <a:spLocks noChangeArrowheads="1"/>
              </p:cNvSpPr>
              <p:nvPr/>
            </p:nvSpPr>
            <p:spPr bwMode="auto">
              <a:xfrm>
                <a:off x="3102" y="1468"/>
                <a:ext cx="330" cy="8"/>
              </a:xfrm>
              <a:prstGeom prst="rect">
                <a:avLst/>
              </a:prstGeom>
              <a:solidFill>
                <a:srgbClr val="DDE2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8" name="Rectangle 485"/>
              <p:cNvSpPr>
                <a:spLocks noChangeArrowheads="1"/>
              </p:cNvSpPr>
              <p:nvPr/>
            </p:nvSpPr>
            <p:spPr bwMode="auto">
              <a:xfrm>
                <a:off x="3102" y="1476"/>
                <a:ext cx="330" cy="9"/>
              </a:xfrm>
              <a:prstGeom prst="rect">
                <a:avLst/>
              </a:prstGeom>
              <a:solidFill>
                <a:srgbClr val="DFE4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9" name="Rectangle 486"/>
              <p:cNvSpPr>
                <a:spLocks noChangeArrowheads="1"/>
              </p:cNvSpPr>
              <p:nvPr/>
            </p:nvSpPr>
            <p:spPr bwMode="auto">
              <a:xfrm>
                <a:off x="3102" y="1485"/>
                <a:ext cx="330" cy="8"/>
              </a:xfrm>
              <a:prstGeom prst="rect">
                <a:avLst/>
              </a:prstGeom>
              <a:solidFill>
                <a:srgbClr val="E1E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0" name="Rectangle 487"/>
              <p:cNvSpPr>
                <a:spLocks noChangeArrowheads="1"/>
              </p:cNvSpPr>
              <p:nvPr/>
            </p:nvSpPr>
            <p:spPr bwMode="auto">
              <a:xfrm>
                <a:off x="3102" y="1493"/>
                <a:ext cx="330" cy="8"/>
              </a:xfrm>
              <a:prstGeom prst="rect">
                <a:avLst/>
              </a:prstGeom>
              <a:solidFill>
                <a:srgbClr val="E3E7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1" name="Rectangle 488"/>
              <p:cNvSpPr>
                <a:spLocks noChangeArrowheads="1"/>
              </p:cNvSpPr>
              <p:nvPr/>
            </p:nvSpPr>
            <p:spPr bwMode="auto">
              <a:xfrm>
                <a:off x="3102" y="1501"/>
                <a:ext cx="330" cy="8"/>
              </a:xfrm>
              <a:prstGeom prst="rect">
                <a:avLst/>
              </a:prstGeom>
              <a:solidFill>
                <a:srgbClr val="E5E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2" name="Rectangle 489"/>
              <p:cNvSpPr>
                <a:spLocks noChangeArrowheads="1"/>
              </p:cNvSpPr>
              <p:nvPr/>
            </p:nvSpPr>
            <p:spPr bwMode="auto">
              <a:xfrm>
                <a:off x="3102" y="1509"/>
                <a:ext cx="330" cy="9"/>
              </a:xfrm>
              <a:prstGeom prst="rect">
                <a:avLst/>
              </a:prstGeom>
              <a:solidFill>
                <a:srgbClr val="E7EA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3" name="Rectangle 490"/>
              <p:cNvSpPr>
                <a:spLocks noChangeArrowheads="1"/>
              </p:cNvSpPr>
              <p:nvPr/>
            </p:nvSpPr>
            <p:spPr bwMode="auto">
              <a:xfrm>
                <a:off x="3102" y="1518"/>
                <a:ext cx="330" cy="8"/>
              </a:xfrm>
              <a:prstGeom prst="rect">
                <a:avLst/>
              </a:prstGeom>
              <a:solidFill>
                <a:srgbClr val="EAE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4" name="Rectangle 491"/>
              <p:cNvSpPr>
                <a:spLocks noChangeArrowheads="1"/>
              </p:cNvSpPr>
              <p:nvPr/>
            </p:nvSpPr>
            <p:spPr bwMode="auto">
              <a:xfrm>
                <a:off x="3102" y="1526"/>
                <a:ext cx="330" cy="8"/>
              </a:xfrm>
              <a:prstGeom prst="rect">
                <a:avLst/>
              </a:prstGeom>
              <a:solidFill>
                <a:srgbClr val="EBEE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5" name="Rectangle 492"/>
              <p:cNvSpPr>
                <a:spLocks noChangeArrowheads="1"/>
              </p:cNvSpPr>
              <p:nvPr/>
            </p:nvSpPr>
            <p:spPr bwMode="auto">
              <a:xfrm>
                <a:off x="3102" y="1534"/>
                <a:ext cx="330" cy="8"/>
              </a:xfrm>
              <a:prstGeom prst="rect">
                <a:avLst/>
              </a:prstGeom>
              <a:solidFill>
                <a:srgbClr val="EDF0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6" name="Rectangle 493"/>
              <p:cNvSpPr>
                <a:spLocks noChangeArrowheads="1"/>
              </p:cNvSpPr>
              <p:nvPr/>
            </p:nvSpPr>
            <p:spPr bwMode="auto">
              <a:xfrm>
                <a:off x="3102" y="1542"/>
                <a:ext cx="330" cy="9"/>
              </a:xfrm>
              <a:prstGeom prst="rect">
                <a:avLst/>
              </a:prstGeom>
              <a:solidFill>
                <a:srgbClr val="EFF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7" name="Freeform 494"/>
              <p:cNvSpPr>
                <a:spLocks/>
              </p:cNvSpPr>
              <p:nvPr/>
            </p:nvSpPr>
            <p:spPr bwMode="auto">
              <a:xfrm>
                <a:off x="3116" y="1377"/>
                <a:ext cx="312" cy="170"/>
              </a:xfrm>
              <a:custGeom>
                <a:avLst/>
                <a:gdLst>
                  <a:gd name="T0" fmla="*/ 2 w 605"/>
                  <a:gd name="T1" fmla="*/ 3 h 329"/>
                  <a:gd name="T2" fmla="*/ 6 w 605"/>
                  <a:gd name="T3" fmla="*/ 2 h 329"/>
                  <a:gd name="T4" fmla="*/ 4 w 605"/>
                  <a:gd name="T5" fmla="*/ 0 h 329"/>
                  <a:gd name="T6" fmla="*/ 0 w 605"/>
                  <a:gd name="T7" fmla="*/ 2 h 329"/>
                  <a:gd name="T8" fmla="*/ 2 w 605"/>
                  <a:gd name="T9" fmla="*/ 3 h 329"/>
                  <a:gd name="T10" fmla="*/ 0 60000 65536"/>
                  <a:gd name="T11" fmla="*/ 0 60000 65536"/>
                  <a:gd name="T12" fmla="*/ 0 60000 65536"/>
                  <a:gd name="T13" fmla="*/ 0 60000 65536"/>
                  <a:gd name="T14" fmla="*/ 0 60000 65536"/>
                  <a:gd name="T15" fmla="*/ 0 w 605"/>
                  <a:gd name="T16" fmla="*/ 0 h 329"/>
                  <a:gd name="T17" fmla="*/ 605 w 605"/>
                  <a:gd name="T18" fmla="*/ 329 h 329"/>
                </a:gdLst>
                <a:ahLst/>
                <a:cxnLst>
                  <a:cxn ang="T10">
                    <a:pos x="T0" y="T1"/>
                  </a:cxn>
                  <a:cxn ang="T11">
                    <a:pos x="T2" y="T3"/>
                  </a:cxn>
                  <a:cxn ang="T12">
                    <a:pos x="T4" y="T5"/>
                  </a:cxn>
                  <a:cxn ang="T13">
                    <a:pos x="T6" y="T7"/>
                  </a:cxn>
                  <a:cxn ang="T14">
                    <a:pos x="T8" y="T9"/>
                  </a:cxn>
                </a:cxnLst>
                <a:rect l="T15" t="T16" r="T17" b="T18"/>
                <a:pathLst>
                  <a:path w="605" h="329">
                    <a:moveTo>
                      <a:pt x="230" y="329"/>
                    </a:moveTo>
                    <a:lnTo>
                      <a:pt x="605" y="124"/>
                    </a:lnTo>
                    <a:lnTo>
                      <a:pt x="372" y="0"/>
                    </a:lnTo>
                    <a:lnTo>
                      <a:pt x="0" y="203"/>
                    </a:lnTo>
                    <a:cubicBezTo>
                      <a:pt x="59" y="268"/>
                      <a:pt x="140" y="312"/>
                      <a:pt x="230" y="329"/>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08" name="Picture 495"/>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102" y="1468"/>
                <a:ext cx="14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09" name="Picture 49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102" y="1468"/>
                <a:ext cx="14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10" name="Freeform 497"/>
              <p:cNvSpPr>
                <a:spLocks/>
              </p:cNvSpPr>
              <p:nvPr/>
            </p:nvSpPr>
            <p:spPr bwMode="auto">
              <a:xfrm>
                <a:off x="3116" y="1481"/>
                <a:ext cx="119" cy="329"/>
              </a:xfrm>
              <a:custGeom>
                <a:avLst/>
                <a:gdLst>
                  <a:gd name="T0" fmla="*/ 3 w 230"/>
                  <a:gd name="T1" fmla="*/ 2 h 638"/>
                  <a:gd name="T2" fmla="*/ 0 w 230"/>
                  <a:gd name="T3" fmla="*/ 0 h 638"/>
                  <a:gd name="T4" fmla="*/ 0 w 230"/>
                  <a:gd name="T5" fmla="*/ 0 h 638"/>
                  <a:gd name="T6" fmla="*/ 0 w 230"/>
                  <a:gd name="T7" fmla="*/ 5 h 638"/>
                  <a:gd name="T8" fmla="*/ 3 w 230"/>
                  <a:gd name="T9" fmla="*/ 6 h 638"/>
                  <a:gd name="T10" fmla="*/ 3 w 230"/>
                  <a:gd name="T11" fmla="*/ 2 h 638"/>
                  <a:gd name="T12" fmla="*/ 0 60000 65536"/>
                  <a:gd name="T13" fmla="*/ 0 60000 65536"/>
                  <a:gd name="T14" fmla="*/ 0 60000 65536"/>
                  <a:gd name="T15" fmla="*/ 0 60000 65536"/>
                  <a:gd name="T16" fmla="*/ 0 60000 65536"/>
                  <a:gd name="T17" fmla="*/ 0 60000 65536"/>
                  <a:gd name="T18" fmla="*/ 0 w 230"/>
                  <a:gd name="T19" fmla="*/ 0 h 638"/>
                  <a:gd name="T20" fmla="*/ 230 w 230"/>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230" h="638">
                    <a:moveTo>
                      <a:pt x="230" y="127"/>
                    </a:moveTo>
                    <a:cubicBezTo>
                      <a:pt x="140" y="110"/>
                      <a:pt x="59" y="66"/>
                      <a:pt x="0" y="0"/>
                    </a:cubicBezTo>
                    <a:lnTo>
                      <a:pt x="0" y="521"/>
                    </a:lnTo>
                    <a:cubicBezTo>
                      <a:pt x="60" y="584"/>
                      <a:pt x="141" y="625"/>
                      <a:pt x="230" y="638"/>
                    </a:cubicBezTo>
                    <a:lnTo>
                      <a:pt x="230" y="127"/>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11" name="Picture 49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226" y="1427"/>
                <a:ext cx="2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12" name="Picture 49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226" y="1427"/>
                <a:ext cx="2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13" name="Freeform 500"/>
              <p:cNvSpPr>
                <a:spLocks/>
              </p:cNvSpPr>
              <p:nvPr/>
            </p:nvSpPr>
            <p:spPr bwMode="auto">
              <a:xfrm>
                <a:off x="3235" y="1441"/>
                <a:ext cx="193" cy="369"/>
              </a:xfrm>
              <a:custGeom>
                <a:avLst/>
                <a:gdLst>
                  <a:gd name="T0" fmla="*/ 0 w 193"/>
                  <a:gd name="T1" fmla="*/ 106 h 369"/>
                  <a:gd name="T2" fmla="*/ 0 w 193"/>
                  <a:gd name="T3" fmla="*/ 369 h 369"/>
                  <a:gd name="T4" fmla="*/ 193 w 193"/>
                  <a:gd name="T5" fmla="*/ 265 h 369"/>
                  <a:gd name="T6" fmla="*/ 193 w 193"/>
                  <a:gd name="T7" fmla="*/ 0 h 369"/>
                  <a:gd name="T8" fmla="*/ 0 w 193"/>
                  <a:gd name="T9" fmla="*/ 106 h 369"/>
                  <a:gd name="T10" fmla="*/ 0 60000 65536"/>
                  <a:gd name="T11" fmla="*/ 0 60000 65536"/>
                  <a:gd name="T12" fmla="*/ 0 60000 65536"/>
                  <a:gd name="T13" fmla="*/ 0 60000 65536"/>
                  <a:gd name="T14" fmla="*/ 0 60000 65536"/>
                  <a:gd name="T15" fmla="*/ 0 w 193"/>
                  <a:gd name="T16" fmla="*/ 0 h 369"/>
                  <a:gd name="T17" fmla="*/ 193 w 193"/>
                  <a:gd name="T18" fmla="*/ 369 h 369"/>
                </a:gdLst>
                <a:ahLst/>
                <a:cxnLst>
                  <a:cxn ang="T10">
                    <a:pos x="T0" y="T1"/>
                  </a:cxn>
                  <a:cxn ang="T11">
                    <a:pos x="T2" y="T3"/>
                  </a:cxn>
                  <a:cxn ang="T12">
                    <a:pos x="T4" y="T5"/>
                  </a:cxn>
                  <a:cxn ang="T13">
                    <a:pos x="T6" y="T7"/>
                  </a:cxn>
                  <a:cxn ang="T14">
                    <a:pos x="T8" y="T9"/>
                  </a:cxn>
                </a:cxnLst>
                <a:rect l="T15" t="T16" r="T17" b="T18"/>
                <a:pathLst>
                  <a:path w="193" h="369">
                    <a:moveTo>
                      <a:pt x="0" y="106"/>
                    </a:moveTo>
                    <a:lnTo>
                      <a:pt x="0" y="369"/>
                    </a:lnTo>
                    <a:lnTo>
                      <a:pt x="193" y="265"/>
                    </a:lnTo>
                    <a:lnTo>
                      <a:pt x="193" y="0"/>
                    </a:lnTo>
                    <a:lnTo>
                      <a:pt x="0" y="10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4" name="Freeform 501"/>
              <p:cNvSpPr>
                <a:spLocks/>
              </p:cNvSpPr>
              <p:nvPr/>
            </p:nvSpPr>
            <p:spPr bwMode="auto">
              <a:xfrm>
                <a:off x="3116" y="1377"/>
                <a:ext cx="312" cy="433"/>
              </a:xfrm>
              <a:custGeom>
                <a:avLst/>
                <a:gdLst>
                  <a:gd name="T0" fmla="*/ 6 w 605"/>
                  <a:gd name="T1" fmla="*/ 2 h 840"/>
                  <a:gd name="T2" fmla="*/ 4 w 605"/>
                  <a:gd name="T3" fmla="*/ 0 h 840"/>
                  <a:gd name="T4" fmla="*/ 0 w 605"/>
                  <a:gd name="T5" fmla="*/ 2 h 840"/>
                  <a:gd name="T6" fmla="*/ 0 w 605"/>
                  <a:gd name="T7" fmla="*/ 7 h 840"/>
                  <a:gd name="T8" fmla="*/ 2 w 605"/>
                  <a:gd name="T9" fmla="*/ 8 h 840"/>
                  <a:gd name="T10" fmla="*/ 2 w 605"/>
                  <a:gd name="T11" fmla="*/ 8 h 840"/>
                  <a:gd name="T12" fmla="*/ 6 w 605"/>
                  <a:gd name="T13" fmla="*/ 6 h 840"/>
                  <a:gd name="T14" fmla="*/ 6 w 605"/>
                  <a:gd name="T15" fmla="*/ 2 h 840"/>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840"/>
                  <a:gd name="T26" fmla="*/ 605 w 605"/>
                  <a:gd name="T27" fmla="*/ 840 h 8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840">
                    <a:moveTo>
                      <a:pt x="605" y="124"/>
                    </a:moveTo>
                    <a:lnTo>
                      <a:pt x="372" y="0"/>
                    </a:lnTo>
                    <a:lnTo>
                      <a:pt x="0" y="203"/>
                    </a:lnTo>
                    <a:lnTo>
                      <a:pt x="0" y="723"/>
                    </a:lnTo>
                    <a:cubicBezTo>
                      <a:pt x="60" y="786"/>
                      <a:pt x="141" y="827"/>
                      <a:pt x="230" y="840"/>
                    </a:cubicBezTo>
                    <a:lnTo>
                      <a:pt x="605" y="637"/>
                    </a:lnTo>
                    <a:lnTo>
                      <a:pt x="605" y="124"/>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15" name="Picture 502"/>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43" y="1625"/>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16" name="Picture 503"/>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143" y="1625"/>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17" name="Freeform 504"/>
              <p:cNvSpPr>
                <a:spLocks/>
              </p:cNvSpPr>
              <p:nvPr/>
            </p:nvSpPr>
            <p:spPr bwMode="auto">
              <a:xfrm>
                <a:off x="3160" y="1643"/>
                <a:ext cx="22" cy="26"/>
              </a:xfrm>
              <a:custGeom>
                <a:avLst/>
                <a:gdLst>
                  <a:gd name="T0" fmla="*/ 19 w 22"/>
                  <a:gd name="T1" fmla="*/ 10 h 26"/>
                  <a:gd name="T2" fmla="*/ 7 w 22"/>
                  <a:gd name="T3" fmla="*/ 2 h 26"/>
                  <a:gd name="T4" fmla="*/ 2 w 22"/>
                  <a:gd name="T5" fmla="*/ 16 h 26"/>
                  <a:gd name="T6" fmla="*/ 15 w 22"/>
                  <a:gd name="T7" fmla="*/ 25 h 26"/>
                  <a:gd name="T8" fmla="*/ 19 w 22"/>
                  <a:gd name="T9" fmla="*/ 10 h 26"/>
                  <a:gd name="T10" fmla="*/ 0 60000 65536"/>
                  <a:gd name="T11" fmla="*/ 0 60000 65536"/>
                  <a:gd name="T12" fmla="*/ 0 60000 65536"/>
                  <a:gd name="T13" fmla="*/ 0 60000 65536"/>
                  <a:gd name="T14" fmla="*/ 0 60000 65536"/>
                  <a:gd name="T15" fmla="*/ 0 w 22"/>
                  <a:gd name="T16" fmla="*/ 0 h 26"/>
                  <a:gd name="T17" fmla="*/ 22 w 22"/>
                  <a:gd name="T18" fmla="*/ 26 h 26"/>
                </a:gdLst>
                <a:ahLst/>
                <a:cxnLst>
                  <a:cxn ang="T10">
                    <a:pos x="T0" y="T1"/>
                  </a:cxn>
                  <a:cxn ang="T11">
                    <a:pos x="T2" y="T3"/>
                  </a:cxn>
                  <a:cxn ang="T12">
                    <a:pos x="T4" y="T5"/>
                  </a:cxn>
                  <a:cxn ang="T13">
                    <a:pos x="T6" y="T7"/>
                  </a:cxn>
                  <a:cxn ang="T14">
                    <a:pos x="T8" y="T9"/>
                  </a:cxn>
                </a:cxnLst>
                <a:rect l="T15" t="T16" r="T17" b="T18"/>
                <a:pathLst>
                  <a:path w="22" h="26">
                    <a:moveTo>
                      <a:pt x="19" y="10"/>
                    </a:moveTo>
                    <a:cubicBezTo>
                      <a:pt x="17" y="4"/>
                      <a:pt x="11" y="0"/>
                      <a:pt x="7" y="2"/>
                    </a:cubicBezTo>
                    <a:cubicBezTo>
                      <a:pt x="2" y="3"/>
                      <a:pt x="0" y="10"/>
                      <a:pt x="2" y="16"/>
                    </a:cubicBezTo>
                    <a:cubicBezTo>
                      <a:pt x="5" y="23"/>
                      <a:pt x="10" y="26"/>
                      <a:pt x="15" y="25"/>
                    </a:cubicBezTo>
                    <a:cubicBezTo>
                      <a:pt x="20" y="23"/>
                      <a:pt x="22" y="17"/>
                      <a:pt x="19" y="1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8" name="Freeform 505"/>
              <p:cNvSpPr>
                <a:spLocks noEditPoints="1"/>
              </p:cNvSpPr>
              <p:nvPr/>
            </p:nvSpPr>
            <p:spPr bwMode="auto">
              <a:xfrm>
                <a:off x="3135" y="1699"/>
                <a:ext cx="80" cy="73"/>
              </a:xfrm>
              <a:custGeom>
                <a:avLst/>
                <a:gdLst>
                  <a:gd name="T0" fmla="*/ 0 w 155"/>
                  <a:gd name="T1" fmla="*/ 0 h 142"/>
                  <a:gd name="T2" fmla="*/ 2 w 155"/>
                  <a:gd name="T3" fmla="*/ 1 h 142"/>
                  <a:gd name="T4" fmla="*/ 0 w 155"/>
                  <a:gd name="T5" fmla="*/ 1 h 142"/>
                  <a:gd name="T6" fmla="*/ 2 w 155"/>
                  <a:gd name="T7" fmla="*/ 1 h 142"/>
                  <a:gd name="T8" fmla="*/ 0 w 155"/>
                  <a:gd name="T9" fmla="*/ 1 h 142"/>
                  <a:gd name="T10" fmla="*/ 2 w 155"/>
                  <a:gd name="T11" fmla="*/ 2 h 142"/>
                  <a:gd name="T12" fmla="*/ 0 60000 65536"/>
                  <a:gd name="T13" fmla="*/ 0 60000 65536"/>
                  <a:gd name="T14" fmla="*/ 0 60000 65536"/>
                  <a:gd name="T15" fmla="*/ 0 60000 65536"/>
                  <a:gd name="T16" fmla="*/ 0 60000 65536"/>
                  <a:gd name="T17" fmla="*/ 0 60000 65536"/>
                  <a:gd name="T18" fmla="*/ 0 w 155"/>
                  <a:gd name="T19" fmla="*/ 0 h 142"/>
                  <a:gd name="T20" fmla="*/ 155 w 155"/>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55" h="142">
                    <a:moveTo>
                      <a:pt x="0" y="0"/>
                    </a:moveTo>
                    <a:cubicBezTo>
                      <a:pt x="47" y="38"/>
                      <a:pt x="99" y="65"/>
                      <a:pt x="155" y="80"/>
                    </a:cubicBezTo>
                    <a:moveTo>
                      <a:pt x="0" y="31"/>
                    </a:moveTo>
                    <a:cubicBezTo>
                      <a:pt x="47" y="69"/>
                      <a:pt x="99" y="96"/>
                      <a:pt x="155" y="111"/>
                    </a:cubicBezTo>
                    <a:moveTo>
                      <a:pt x="0" y="62"/>
                    </a:moveTo>
                    <a:cubicBezTo>
                      <a:pt x="47" y="100"/>
                      <a:pt x="99" y="127"/>
                      <a:pt x="155" y="14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9" name="Freeform 506"/>
              <p:cNvSpPr>
                <a:spLocks/>
              </p:cNvSpPr>
              <p:nvPr/>
            </p:nvSpPr>
            <p:spPr bwMode="auto">
              <a:xfrm>
                <a:off x="3132" y="1532"/>
                <a:ext cx="87" cy="48"/>
              </a:xfrm>
              <a:custGeom>
                <a:avLst/>
                <a:gdLst>
                  <a:gd name="T0" fmla="*/ 1 w 168"/>
                  <a:gd name="T1" fmla="*/ 1 h 94"/>
                  <a:gd name="T2" fmla="*/ 2 w 168"/>
                  <a:gd name="T3" fmla="*/ 1 h 94"/>
                  <a:gd name="T4" fmla="*/ 2 w 168"/>
                  <a:gd name="T5" fmla="*/ 1 h 94"/>
                  <a:gd name="T6" fmla="*/ 2 w 168"/>
                  <a:gd name="T7" fmla="*/ 1 h 94"/>
                  <a:gd name="T8" fmla="*/ 1 w 168"/>
                  <a:gd name="T9" fmla="*/ 1 h 94"/>
                  <a:gd name="T10" fmla="*/ 1 w 168"/>
                  <a:gd name="T11" fmla="*/ 1 h 94"/>
                  <a:gd name="T12" fmla="*/ 0 w 168"/>
                  <a:gd name="T13" fmla="*/ 1 h 94"/>
                  <a:gd name="T14" fmla="*/ 1 w 168"/>
                  <a:gd name="T15" fmla="*/ 1 h 94"/>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94"/>
                  <a:gd name="T26" fmla="*/ 168 w 168"/>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94">
                    <a:moveTo>
                      <a:pt x="6" y="14"/>
                    </a:moveTo>
                    <a:cubicBezTo>
                      <a:pt x="50" y="52"/>
                      <a:pt x="103" y="79"/>
                      <a:pt x="161" y="94"/>
                    </a:cubicBezTo>
                    <a:cubicBezTo>
                      <a:pt x="165" y="93"/>
                      <a:pt x="168" y="89"/>
                      <a:pt x="167" y="85"/>
                    </a:cubicBezTo>
                    <a:cubicBezTo>
                      <a:pt x="166" y="82"/>
                      <a:pt x="164" y="80"/>
                      <a:pt x="161" y="79"/>
                    </a:cubicBezTo>
                    <a:cubicBezTo>
                      <a:pt x="104" y="65"/>
                      <a:pt x="52" y="39"/>
                      <a:pt x="9" y="2"/>
                    </a:cubicBezTo>
                    <a:cubicBezTo>
                      <a:pt x="7" y="0"/>
                      <a:pt x="3" y="1"/>
                      <a:pt x="2" y="2"/>
                    </a:cubicBezTo>
                    <a:cubicBezTo>
                      <a:pt x="1" y="3"/>
                      <a:pt x="0" y="5"/>
                      <a:pt x="0" y="6"/>
                    </a:cubicBezTo>
                    <a:cubicBezTo>
                      <a:pt x="1" y="10"/>
                      <a:pt x="3" y="13"/>
                      <a:pt x="6" y="14"/>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820" name="Freeform 507"/>
              <p:cNvSpPr>
                <a:spLocks/>
              </p:cNvSpPr>
              <p:nvPr/>
            </p:nvSpPr>
            <p:spPr bwMode="auto">
              <a:xfrm>
                <a:off x="3132" y="1532"/>
                <a:ext cx="87" cy="48"/>
              </a:xfrm>
              <a:custGeom>
                <a:avLst/>
                <a:gdLst>
                  <a:gd name="T0" fmla="*/ 3 w 87"/>
                  <a:gd name="T1" fmla="*/ 7 h 48"/>
                  <a:gd name="T2" fmla="*/ 83 w 87"/>
                  <a:gd name="T3" fmla="*/ 48 h 48"/>
                  <a:gd name="T4" fmla="*/ 86 w 87"/>
                  <a:gd name="T5" fmla="*/ 43 h 48"/>
                  <a:gd name="T6" fmla="*/ 83 w 87"/>
                  <a:gd name="T7" fmla="*/ 40 h 48"/>
                  <a:gd name="T8" fmla="*/ 5 w 87"/>
                  <a:gd name="T9" fmla="*/ 1 h 48"/>
                  <a:gd name="T10" fmla="*/ 1 w 87"/>
                  <a:gd name="T11" fmla="*/ 1 h 48"/>
                  <a:gd name="T12" fmla="*/ 0 w 87"/>
                  <a:gd name="T13" fmla="*/ 3 h 48"/>
                  <a:gd name="T14" fmla="*/ 3 w 87"/>
                  <a:gd name="T15" fmla="*/ 7 h 48"/>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8"/>
                  <a:gd name="T26" fmla="*/ 87 w 8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8">
                    <a:moveTo>
                      <a:pt x="3" y="7"/>
                    </a:moveTo>
                    <a:cubicBezTo>
                      <a:pt x="26" y="26"/>
                      <a:pt x="53" y="40"/>
                      <a:pt x="83" y="48"/>
                    </a:cubicBezTo>
                    <a:cubicBezTo>
                      <a:pt x="85" y="48"/>
                      <a:pt x="87" y="46"/>
                      <a:pt x="86" y="43"/>
                    </a:cubicBezTo>
                    <a:cubicBezTo>
                      <a:pt x="86" y="42"/>
                      <a:pt x="85" y="41"/>
                      <a:pt x="83" y="40"/>
                    </a:cubicBezTo>
                    <a:cubicBezTo>
                      <a:pt x="54" y="33"/>
                      <a:pt x="27" y="20"/>
                      <a:pt x="5" y="1"/>
                    </a:cubicBezTo>
                    <a:cubicBezTo>
                      <a:pt x="4" y="0"/>
                      <a:pt x="2" y="0"/>
                      <a:pt x="1" y="1"/>
                    </a:cubicBezTo>
                    <a:cubicBezTo>
                      <a:pt x="1" y="1"/>
                      <a:pt x="0" y="2"/>
                      <a:pt x="0" y="3"/>
                    </a:cubicBezTo>
                    <a:cubicBezTo>
                      <a:pt x="1" y="5"/>
                      <a:pt x="2" y="6"/>
                      <a:pt x="3" y="7"/>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21" name="Picture 508"/>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143" y="1542"/>
                <a:ext cx="4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2" name="Picture 50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143" y="1542"/>
                <a:ext cx="4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3" name="Freeform 510"/>
              <p:cNvSpPr>
                <a:spLocks/>
              </p:cNvSpPr>
              <p:nvPr/>
            </p:nvSpPr>
            <p:spPr bwMode="auto">
              <a:xfrm>
                <a:off x="3155" y="1551"/>
                <a:ext cx="27" cy="20"/>
              </a:xfrm>
              <a:custGeom>
                <a:avLst/>
                <a:gdLst>
                  <a:gd name="T0" fmla="*/ 27 w 27"/>
                  <a:gd name="T1" fmla="*/ 19 h 20"/>
                  <a:gd name="T2" fmla="*/ 3 w 27"/>
                  <a:gd name="T3" fmla="*/ 7 h 20"/>
                  <a:gd name="T4" fmla="*/ 17 w 27"/>
                  <a:gd name="T5" fmla="*/ 19 h 20"/>
                  <a:gd name="T6" fmla="*/ 27 w 27"/>
                  <a:gd name="T7" fmla="*/ 19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27" y="19"/>
                    </a:moveTo>
                    <a:cubicBezTo>
                      <a:pt x="23" y="6"/>
                      <a:pt x="12" y="0"/>
                      <a:pt x="3" y="7"/>
                    </a:cubicBezTo>
                    <a:cubicBezTo>
                      <a:pt x="0" y="13"/>
                      <a:pt x="7" y="18"/>
                      <a:pt x="17" y="19"/>
                    </a:cubicBezTo>
                    <a:cubicBezTo>
                      <a:pt x="21" y="20"/>
                      <a:pt x="24" y="20"/>
                      <a:pt x="27" y="19"/>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24" name="Picture 511"/>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126" y="1551"/>
                <a:ext cx="10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5" name="Picture 512"/>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26" y="1551"/>
                <a:ext cx="10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6" name="Picture 51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126" y="1551"/>
                <a:ext cx="10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7" name="Freeform 514"/>
              <p:cNvSpPr>
                <a:spLocks/>
              </p:cNvSpPr>
              <p:nvPr/>
            </p:nvSpPr>
            <p:spPr bwMode="auto">
              <a:xfrm>
                <a:off x="3135" y="1565"/>
                <a:ext cx="80" cy="47"/>
              </a:xfrm>
              <a:custGeom>
                <a:avLst/>
                <a:gdLst>
                  <a:gd name="T0" fmla="*/ 0 w 155"/>
                  <a:gd name="T1" fmla="*/ 1 h 90"/>
                  <a:gd name="T2" fmla="*/ 2 w 155"/>
                  <a:gd name="T3" fmla="*/ 1 h 90"/>
                  <a:gd name="T4" fmla="*/ 2 w 155"/>
                  <a:gd name="T5" fmla="*/ 1 h 90"/>
                  <a:gd name="T6" fmla="*/ 2 w 155"/>
                  <a:gd name="T7" fmla="*/ 1 h 90"/>
                  <a:gd name="T8" fmla="*/ 0 w 155"/>
                  <a:gd name="T9" fmla="*/ 0 h 90"/>
                  <a:gd name="T10" fmla="*/ 0 w 155"/>
                  <a:gd name="T11" fmla="*/ 0 h 90"/>
                  <a:gd name="T12" fmla="*/ 0 w 155"/>
                  <a:gd name="T13" fmla="*/ 1 h 90"/>
                  <a:gd name="T14" fmla="*/ 0 60000 65536"/>
                  <a:gd name="T15" fmla="*/ 0 60000 65536"/>
                  <a:gd name="T16" fmla="*/ 0 60000 65536"/>
                  <a:gd name="T17" fmla="*/ 0 60000 65536"/>
                  <a:gd name="T18" fmla="*/ 0 60000 65536"/>
                  <a:gd name="T19" fmla="*/ 0 60000 65536"/>
                  <a:gd name="T20" fmla="*/ 0 60000 65536"/>
                  <a:gd name="T21" fmla="*/ 0 w 155"/>
                  <a:gd name="T22" fmla="*/ 0 h 90"/>
                  <a:gd name="T23" fmla="*/ 155 w 155"/>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90">
                    <a:moveTo>
                      <a:pt x="0" y="10"/>
                    </a:moveTo>
                    <a:cubicBezTo>
                      <a:pt x="45" y="48"/>
                      <a:pt x="98" y="75"/>
                      <a:pt x="155" y="90"/>
                    </a:cubicBezTo>
                    <a:lnTo>
                      <a:pt x="155" y="79"/>
                    </a:lnTo>
                    <a:cubicBezTo>
                      <a:pt x="98" y="63"/>
                      <a:pt x="45" y="36"/>
                      <a:pt x="0" y="0"/>
                    </a:cubicBezTo>
                    <a:lnTo>
                      <a:pt x="0" y="1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6828" name="Freeform 515"/>
              <p:cNvSpPr>
                <a:spLocks/>
              </p:cNvSpPr>
              <p:nvPr/>
            </p:nvSpPr>
            <p:spPr bwMode="auto">
              <a:xfrm>
                <a:off x="3135" y="1560"/>
                <a:ext cx="80" cy="62"/>
              </a:xfrm>
              <a:custGeom>
                <a:avLst/>
                <a:gdLst>
                  <a:gd name="T0" fmla="*/ 0 w 155"/>
                  <a:gd name="T1" fmla="*/ 0 h 120"/>
                  <a:gd name="T2" fmla="*/ 0 w 155"/>
                  <a:gd name="T3" fmla="*/ 1 h 120"/>
                  <a:gd name="T4" fmla="*/ 2 w 155"/>
                  <a:gd name="T5" fmla="*/ 2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0" y="0"/>
                    </a:moveTo>
                    <a:lnTo>
                      <a:pt x="0" y="41"/>
                    </a:lnTo>
                    <a:cubicBezTo>
                      <a:pt x="45" y="77"/>
                      <a:pt x="98" y="104"/>
                      <a:pt x="155" y="120"/>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 name="Freeform 516"/>
              <p:cNvSpPr>
                <a:spLocks/>
              </p:cNvSpPr>
              <p:nvPr/>
            </p:nvSpPr>
            <p:spPr bwMode="auto">
              <a:xfrm>
                <a:off x="3135" y="1562"/>
                <a:ext cx="80" cy="61"/>
              </a:xfrm>
              <a:custGeom>
                <a:avLst/>
                <a:gdLst>
                  <a:gd name="T0" fmla="*/ 2 w 155"/>
                  <a:gd name="T1" fmla="*/ 1 h 120"/>
                  <a:gd name="T2" fmla="*/ 2 w 155"/>
                  <a:gd name="T3" fmla="*/ 1 h 120"/>
                  <a:gd name="T4" fmla="*/ 0 w 155"/>
                  <a:gd name="T5" fmla="*/ 0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155" y="120"/>
                    </a:moveTo>
                    <a:lnTo>
                      <a:pt x="155" y="79"/>
                    </a:lnTo>
                    <a:cubicBezTo>
                      <a:pt x="98" y="63"/>
                      <a:pt x="46" y="36"/>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 name="Freeform 517"/>
              <p:cNvSpPr>
                <a:spLocks/>
              </p:cNvSpPr>
              <p:nvPr/>
            </p:nvSpPr>
            <p:spPr bwMode="auto">
              <a:xfrm>
                <a:off x="3346" y="1804"/>
                <a:ext cx="55" cy="42"/>
              </a:xfrm>
              <a:custGeom>
                <a:avLst/>
                <a:gdLst>
                  <a:gd name="T0" fmla="*/ 0 w 105"/>
                  <a:gd name="T1" fmla="*/ 1 h 83"/>
                  <a:gd name="T2" fmla="*/ 1 w 105"/>
                  <a:gd name="T3" fmla="*/ 1 h 83"/>
                  <a:gd name="T4" fmla="*/ 1 w 105"/>
                  <a:gd name="T5" fmla="*/ 1 h 83"/>
                  <a:gd name="T6" fmla="*/ 1 w 105"/>
                  <a:gd name="T7" fmla="*/ 1 h 83"/>
                  <a:gd name="T8" fmla="*/ 1 w 105"/>
                  <a:gd name="T9" fmla="*/ 1 h 83"/>
                  <a:gd name="T10" fmla="*/ 1 w 105"/>
                  <a:gd name="T11" fmla="*/ 0 h 83"/>
                  <a:gd name="T12" fmla="*/ 0 w 105"/>
                  <a:gd name="T13" fmla="*/ 1 h 83"/>
                  <a:gd name="T14" fmla="*/ 0 60000 65536"/>
                  <a:gd name="T15" fmla="*/ 0 60000 65536"/>
                  <a:gd name="T16" fmla="*/ 0 60000 65536"/>
                  <a:gd name="T17" fmla="*/ 0 60000 65536"/>
                  <a:gd name="T18" fmla="*/ 0 60000 65536"/>
                  <a:gd name="T19" fmla="*/ 0 60000 65536"/>
                  <a:gd name="T20" fmla="*/ 0 60000 65536"/>
                  <a:gd name="T21" fmla="*/ 0 w 105"/>
                  <a:gd name="T22" fmla="*/ 0 h 83"/>
                  <a:gd name="T23" fmla="*/ 105 w 105"/>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83">
                    <a:moveTo>
                      <a:pt x="0" y="75"/>
                    </a:moveTo>
                    <a:cubicBezTo>
                      <a:pt x="13" y="82"/>
                      <a:pt x="28" y="83"/>
                      <a:pt x="41" y="78"/>
                    </a:cubicBezTo>
                    <a:cubicBezTo>
                      <a:pt x="61" y="71"/>
                      <a:pt x="80" y="61"/>
                      <a:pt x="96" y="48"/>
                    </a:cubicBezTo>
                    <a:cubicBezTo>
                      <a:pt x="103" y="44"/>
                      <a:pt x="105" y="35"/>
                      <a:pt x="101" y="29"/>
                    </a:cubicBezTo>
                    <a:cubicBezTo>
                      <a:pt x="99" y="26"/>
                      <a:pt x="97" y="25"/>
                      <a:pt x="94" y="23"/>
                    </a:cubicBezTo>
                    <a:lnTo>
                      <a:pt x="56" y="0"/>
                    </a:lnTo>
                    <a:lnTo>
                      <a:pt x="0" y="75"/>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831" name="Rectangle 518"/>
              <p:cNvSpPr>
                <a:spLocks noChangeArrowheads="1"/>
              </p:cNvSpPr>
              <p:nvPr/>
            </p:nvSpPr>
            <p:spPr bwMode="auto">
              <a:xfrm>
                <a:off x="3250" y="1683"/>
                <a:ext cx="9" cy="173"/>
              </a:xfrm>
              <a:prstGeom prst="rect">
                <a:avLst/>
              </a:prstGeom>
              <a:solidFill>
                <a:srgbClr val="FE6B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2" name="Rectangle 519"/>
              <p:cNvSpPr>
                <a:spLocks noChangeArrowheads="1"/>
              </p:cNvSpPr>
              <p:nvPr/>
            </p:nvSpPr>
            <p:spPr bwMode="auto">
              <a:xfrm>
                <a:off x="3259" y="1683"/>
                <a:ext cx="8" cy="173"/>
              </a:xfrm>
              <a:prstGeom prst="rect">
                <a:avLst/>
              </a:prstGeom>
              <a:solidFill>
                <a:srgbClr val="FD72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3" name="Rectangle 520"/>
              <p:cNvSpPr>
                <a:spLocks noChangeArrowheads="1"/>
              </p:cNvSpPr>
              <p:nvPr/>
            </p:nvSpPr>
            <p:spPr bwMode="auto">
              <a:xfrm>
                <a:off x="3267" y="1683"/>
                <a:ext cx="8" cy="173"/>
              </a:xfrm>
              <a:prstGeom prst="rect">
                <a:avLst/>
              </a:prstGeom>
              <a:solidFill>
                <a:srgbClr val="FA82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4" name="Rectangle 521"/>
              <p:cNvSpPr>
                <a:spLocks noChangeArrowheads="1"/>
              </p:cNvSpPr>
              <p:nvPr/>
            </p:nvSpPr>
            <p:spPr bwMode="auto">
              <a:xfrm>
                <a:off x="3275" y="1683"/>
                <a:ext cx="8" cy="173"/>
              </a:xfrm>
              <a:prstGeom prst="rect">
                <a:avLst/>
              </a:prstGeom>
              <a:solidFill>
                <a:srgbClr val="F792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5" name="Rectangle 522"/>
              <p:cNvSpPr>
                <a:spLocks noChangeArrowheads="1"/>
              </p:cNvSpPr>
              <p:nvPr/>
            </p:nvSpPr>
            <p:spPr bwMode="auto">
              <a:xfrm>
                <a:off x="3283" y="1683"/>
                <a:ext cx="9" cy="173"/>
              </a:xfrm>
              <a:prstGeom prst="rect">
                <a:avLst/>
              </a:prstGeom>
              <a:solidFill>
                <a:srgbClr val="F3A2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6" name="Rectangle 523"/>
              <p:cNvSpPr>
                <a:spLocks noChangeArrowheads="1"/>
              </p:cNvSpPr>
              <p:nvPr/>
            </p:nvSpPr>
            <p:spPr bwMode="auto">
              <a:xfrm>
                <a:off x="3292" y="1683"/>
                <a:ext cx="8" cy="173"/>
              </a:xfrm>
              <a:prstGeom prst="rect">
                <a:avLst/>
              </a:prstGeom>
              <a:solidFill>
                <a:srgbClr val="F0B3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7" name="Rectangle 524"/>
              <p:cNvSpPr>
                <a:spLocks noChangeArrowheads="1"/>
              </p:cNvSpPr>
              <p:nvPr/>
            </p:nvSpPr>
            <p:spPr bwMode="auto">
              <a:xfrm>
                <a:off x="3300" y="1683"/>
                <a:ext cx="8" cy="173"/>
              </a:xfrm>
              <a:prstGeom prst="rect">
                <a:avLst/>
              </a:prstGeom>
              <a:solidFill>
                <a:srgbClr val="EDC3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8" name="Rectangle 525"/>
              <p:cNvSpPr>
                <a:spLocks noChangeArrowheads="1"/>
              </p:cNvSpPr>
              <p:nvPr/>
            </p:nvSpPr>
            <p:spPr bwMode="auto">
              <a:xfrm>
                <a:off x="3308" y="1683"/>
                <a:ext cx="8" cy="173"/>
              </a:xfrm>
              <a:prstGeom prst="rect">
                <a:avLst/>
              </a:prstGeom>
              <a:solidFill>
                <a:srgbClr val="EAD3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9" name="Rectangle 526"/>
              <p:cNvSpPr>
                <a:spLocks noChangeArrowheads="1"/>
              </p:cNvSpPr>
              <p:nvPr/>
            </p:nvSpPr>
            <p:spPr bwMode="auto">
              <a:xfrm>
                <a:off x="3316" y="1683"/>
                <a:ext cx="9" cy="173"/>
              </a:xfrm>
              <a:prstGeom prst="rect">
                <a:avLst/>
              </a:prstGeom>
              <a:solidFill>
                <a:srgbClr val="E7E4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0" name="Rectangle 527"/>
              <p:cNvSpPr>
                <a:spLocks noChangeArrowheads="1"/>
              </p:cNvSpPr>
              <p:nvPr/>
            </p:nvSpPr>
            <p:spPr bwMode="auto">
              <a:xfrm>
                <a:off x="3325" y="1683"/>
                <a:ext cx="8" cy="173"/>
              </a:xfrm>
              <a:prstGeom prst="rect">
                <a:avLst/>
              </a:prstGeom>
              <a:solidFill>
                <a:srgbClr val="EAD4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1" name="Rectangle 528"/>
              <p:cNvSpPr>
                <a:spLocks noChangeArrowheads="1"/>
              </p:cNvSpPr>
              <p:nvPr/>
            </p:nvSpPr>
            <p:spPr bwMode="auto">
              <a:xfrm>
                <a:off x="3333" y="1683"/>
                <a:ext cx="8" cy="173"/>
              </a:xfrm>
              <a:prstGeom prst="rect">
                <a:avLst/>
              </a:prstGeom>
              <a:solidFill>
                <a:srgbClr val="EDC4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2" name="Rectangle 529"/>
              <p:cNvSpPr>
                <a:spLocks noChangeArrowheads="1"/>
              </p:cNvSpPr>
              <p:nvPr/>
            </p:nvSpPr>
            <p:spPr bwMode="auto">
              <a:xfrm>
                <a:off x="3341" y="1683"/>
                <a:ext cx="8" cy="173"/>
              </a:xfrm>
              <a:prstGeom prst="rect">
                <a:avLst/>
              </a:prstGeom>
              <a:solidFill>
                <a:srgbClr val="F0B4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3" name="Rectangle 530"/>
              <p:cNvSpPr>
                <a:spLocks noChangeArrowheads="1"/>
              </p:cNvSpPr>
              <p:nvPr/>
            </p:nvSpPr>
            <p:spPr bwMode="auto">
              <a:xfrm>
                <a:off x="3349" y="1683"/>
                <a:ext cx="9" cy="173"/>
              </a:xfrm>
              <a:prstGeom prst="rect">
                <a:avLst/>
              </a:prstGeom>
              <a:solidFill>
                <a:srgbClr val="F3A3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4" name="Rectangle 531"/>
              <p:cNvSpPr>
                <a:spLocks noChangeArrowheads="1"/>
              </p:cNvSpPr>
              <p:nvPr/>
            </p:nvSpPr>
            <p:spPr bwMode="auto">
              <a:xfrm>
                <a:off x="3358" y="1683"/>
                <a:ext cx="8" cy="173"/>
              </a:xfrm>
              <a:prstGeom prst="rect">
                <a:avLst/>
              </a:prstGeom>
              <a:solidFill>
                <a:srgbClr val="F693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5" name="Rectangle 532"/>
              <p:cNvSpPr>
                <a:spLocks noChangeArrowheads="1"/>
              </p:cNvSpPr>
              <p:nvPr/>
            </p:nvSpPr>
            <p:spPr bwMode="auto">
              <a:xfrm>
                <a:off x="3366" y="1683"/>
                <a:ext cx="8" cy="173"/>
              </a:xfrm>
              <a:prstGeom prst="rect">
                <a:avLst/>
              </a:prstGeom>
              <a:solidFill>
                <a:srgbClr val="F983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6" name="Rectangle 533"/>
              <p:cNvSpPr>
                <a:spLocks noChangeArrowheads="1"/>
              </p:cNvSpPr>
              <p:nvPr/>
            </p:nvSpPr>
            <p:spPr bwMode="auto">
              <a:xfrm>
                <a:off x="3374" y="1683"/>
                <a:ext cx="8" cy="173"/>
              </a:xfrm>
              <a:prstGeom prst="rect">
                <a:avLst/>
              </a:prstGeom>
              <a:solidFill>
                <a:srgbClr val="FD73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7" name="Freeform 534"/>
              <p:cNvSpPr>
                <a:spLocks noEditPoints="1"/>
              </p:cNvSpPr>
              <p:nvPr/>
            </p:nvSpPr>
            <p:spPr bwMode="auto">
              <a:xfrm>
                <a:off x="3267" y="1711"/>
                <a:ext cx="99" cy="125"/>
              </a:xfrm>
              <a:custGeom>
                <a:avLst/>
                <a:gdLst>
                  <a:gd name="T0" fmla="*/ 0 w 99"/>
                  <a:gd name="T1" fmla="*/ 0 h 125"/>
                  <a:gd name="T2" fmla="*/ 79 w 99"/>
                  <a:gd name="T3" fmla="*/ 43 h 125"/>
                  <a:gd name="T4" fmla="*/ 99 w 99"/>
                  <a:gd name="T5" fmla="*/ 31 h 125"/>
                  <a:gd name="T6" fmla="*/ 79 w 99"/>
                  <a:gd name="T7" fmla="*/ 43 h 125"/>
                  <a:gd name="T8" fmla="*/ 79 w 99"/>
                  <a:gd name="T9" fmla="*/ 125 h 125"/>
                  <a:gd name="T10" fmla="*/ 0 w 99"/>
                  <a:gd name="T11" fmla="*/ 13 h 125"/>
                  <a:gd name="T12" fmla="*/ 79 w 99"/>
                  <a:gd name="T13" fmla="*/ 56 h 125"/>
                  <a:gd name="T14" fmla="*/ 0 w 99"/>
                  <a:gd name="T15" fmla="*/ 28 h 125"/>
                  <a:gd name="T16" fmla="*/ 79 w 99"/>
                  <a:gd name="T17" fmla="*/ 70 h 125"/>
                  <a:gd name="T18" fmla="*/ 0 w 99"/>
                  <a:gd name="T19" fmla="*/ 42 h 125"/>
                  <a:gd name="T20" fmla="*/ 79 w 99"/>
                  <a:gd name="T21" fmla="*/ 85 h 125"/>
                  <a:gd name="T22" fmla="*/ 0 w 99"/>
                  <a:gd name="T23" fmla="*/ 56 h 125"/>
                  <a:gd name="T24" fmla="*/ 79 w 99"/>
                  <a:gd name="T25" fmla="*/ 99 h 125"/>
                  <a:gd name="T26" fmla="*/ 0 w 99"/>
                  <a:gd name="T27" fmla="*/ 70 h 125"/>
                  <a:gd name="T28" fmla="*/ 79 w 99"/>
                  <a:gd name="T29" fmla="*/ 113 h 125"/>
                  <a:gd name="T30" fmla="*/ 41 w 99"/>
                  <a:gd name="T31" fmla="*/ 94 h 125"/>
                  <a:gd name="T32" fmla="*/ 41 w 99"/>
                  <a:gd name="T33" fmla="*/ 103 h 125"/>
                  <a:gd name="T34" fmla="*/ 12 w 99"/>
                  <a:gd name="T35" fmla="*/ 78 h 125"/>
                  <a:gd name="T36" fmla="*/ 12 w 99"/>
                  <a:gd name="T37" fmla="*/ 87 h 125"/>
                  <a:gd name="T38" fmla="*/ 27 w 99"/>
                  <a:gd name="T39" fmla="*/ 72 h 125"/>
                  <a:gd name="T40" fmla="*/ 27 w 99"/>
                  <a:gd name="T41" fmla="*/ 82 h 125"/>
                  <a:gd name="T42" fmla="*/ 41 w 99"/>
                  <a:gd name="T43" fmla="*/ 66 h 125"/>
                  <a:gd name="T44" fmla="*/ 41 w 99"/>
                  <a:gd name="T45" fmla="*/ 76 h 125"/>
                  <a:gd name="T46" fmla="*/ 12 w 99"/>
                  <a:gd name="T47" fmla="*/ 50 h 125"/>
                  <a:gd name="T48" fmla="*/ 12 w 99"/>
                  <a:gd name="T49" fmla="*/ 60 h 125"/>
                  <a:gd name="T50" fmla="*/ 27 w 99"/>
                  <a:gd name="T51" fmla="*/ 44 h 125"/>
                  <a:gd name="T52" fmla="*/ 27 w 99"/>
                  <a:gd name="T53" fmla="*/ 53 h 125"/>
                  <a:gd name="T54" fmla="*/ 12 w 99"/>
                  <a:gd name="T55" fmla="*/ 21 h 125"/>
                  <a:gd name="T56" fmla="*/ 12 w 99"/>
                  <a:gd name="T57" fmla="*/ 31 h 1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125"/>
                  <a:gd name="T89" fmla="*/ 99 w 99"/>
                  <a:gd name="T90" fmla="*/ 125 h 1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125">
                    <a:moveTo>
                      <a:pt x="0" y="0"/>
                    </a:moveTo>
                    <a:lnTo>
                      <a:pt x="79" y="43"/>
                    </a:lnTo>
                    <a:lnTo>
                      <a:pt x="99" y="31"/>
                    </a:lnTo>
                    <a:moveTo>
                      <a:pt x="79" y="43"/>
                    </a:moveTo>
                    <a:lnTo>
                      <a:pt x="79" y="125"/>
                    </a:lnTo>
                    <a:moveTo>
                      <a:pt x="0" y="13"/>
                    </a:moveTo>
                    <a:lnTo>
                      <a:pt x="79" y="56"/>
                    </a:lnTo>
                    <a:moveTo>
                      <a:pt x="0" y="28"/>
                    </a:moveTo>
                    <a:lnTo>
                      <a:pt x="79" y="70"/>
                    </a:lnTo>
                    <a:moveTo>
                      <a:pt x="0" y="42"/>
                    </a:moveTo>
                    <a:lnTo>
                      <a:pt x="79" y="85"/>
                    </a:lnTo>
                    <a:moveTo>
                      <a:pt x="0" y="56"/>
                    </a:moveTo>
                    <a:lnTo>
                      <a:pt x="79" y="99"/>
                    </a:lnTo>
                    <a:moveTo>
                      <a:pt x="0" y="70"/>
                    </a:moveTo>
                    <a:lnTo>
                      <a:pt x="79" y="113"/>
                    </a:lnTo>
                    <a:moveTo>
                      <a:pt x="41" y="94"/>
                    </a:moveTo>
                    <a:lnTo>
                      <a:pt x="41" y="103"/>
                    </a:lnTo>
                    <a:moveTo>
                      <a:pt x="12" y="78"/>
                    </a:moveTo>
                    <a:lnTo>
                      <a:pt x="12" y="87"/>
                    </a:lnTo>
                    <a:moveTo>
                      <a:pt x="27" y="72"/>
                    </a:moveTo>
                    <a:lnTo>
                      <a:pt x="27" y="82"/>
                    </a:lnTo>
                    <a:moveTo>
                      <a:pt x="41" y="66"/>
                    </a:moveTo>
                    <a:lnTo>
                      <a:pt x="41" y="76"/>
                    </a:lnTo>
                    <a:moveTo>
                      <a:pt x="12" y="50"/>
                    </a:moveTo>
                    <a:lnTo>
                      <a:pt x="12" y="60"/>
                    </a:lnTo>
                    <a:moveTo>
                      <a:pt x="27" y="44"/>
                    </a:moveTo>
                    <a:lnTo>
                      <a:pt x="27" y="53"/>
                    </a:lnTo>
                    <a:moveTo>
                      <a:pt x="12" y="21"/>
                    </a:moveTo>
                    <a:lnTo>
                      <a:pt x="12" y="31"/>
                    </a:lnTo>
                  </a:path>
                </a:pathLst>
              </a:custGeom>
              <a:noFill/>
              <a:ln w="6350" cap="rnd">
                <a:solidFill>
                  <a:srgbClr val="E7E4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8" name="Freeform 535"/>
              <p:cNvSpPr>
                <a:spLocks/>
              </p:cNvSpPr>
              <p:nvPr/>
            </p:nvSpPr>
            <p:spPr bwMode="auto">
              <a:xfrm>
                <a:off x="3261" y="1691"/>
                <a:ext cx="112" cy="152"/>
              </a:xfrm>
              <a:custGeom>
                <a:avLst/>
                <a:gdLst>
                  <a:gd name="T0" fmla="*/ 0 w 112"/>
                  <a:gd name="T1" fmla="*/ 105 h 152"/>
                  <a:gd name="T2" fmla="*/ 85 w 112"/>
                  <a:gd name="T3" fmla="*/ 152 h 152"/>
                  <a:gd name="T4" fmla="*/ 112 w 112"/>
                  <a:gd name="T5" fmla="*/ 137 h 152"/>
                  <a:gd name="T6" fmla="*/ 112 w 112"/>
                  <a:gd name="T7" fmla="*/ 46 h 152"/>
                  <a:gd name="T8" fmla="*/ 29 w 112"/>
                  <a:gd name="T9" fmla="*/ 0 h 152"/>
                  <a:gd name="T10" fmla="*/ 0 w 112"/>
                  <a:gd name="T11" fmla="*/ 16 h 152"/>
                  <a:gd name="T12" fmla="*/ 0 w 112"/>
                  <a:gd name="T13" fmla="*/ 105 h 152"/>
                  <a:gd name="T14" fmla="*/ 0 60000 65536"/>
                  <a:gd name="T15" fmla="*/ 0 60000 65536"/>
                  <a:gd name="T16" fmla="*/ 0 60000 65536"/>
                  <a:gd name="T17" fmla="*/ 0 60000 65536"/>
                  <a:gd name="T18" fmla="*/ 0 60000 65536"/>
                  <a:gd name="T19" fmla="*/ 0 60000 65536"/>
                  <a:gd name="T20" fmla="*/ 0 60000 65536"/>
                  <a:gd name="T21" fmla="*/ 0 w 112"/>
                  <a:gd name="T22" fmla="*/ 0 h 152"/>
                  <a:gd name="T23" fmla="*/ 112 w 112"/>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52">
                    <a:moveTo>
                      <a:pt x="0" y="105"/>
                    </a:moveTo>
                    <a:lnTo>
                      <a:pt x="85" y="152"/>
                    </a:lnTo>
                    <a:lnTo>
                      <a:pt x="112" y="137"/>
                    </a:lnTo>
                    <a:lnTo>
                      <a:pt x="112" y="46"/>
                    </a:lnTo>
                    <a:lnTo>
                      <a:pt x="29" y="0"/>
                    </a:lnTo>
                    <a:lnTo>
                      <a:pt x="0" y="16"/>
                    </a:lnTo>
                    <a:lnTo>
                      <a:pt x="0" y="105"/>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9" name="Rectangle 536"/>
              <p:cNvSpPr>
                <a:spLocks noChangeArrowheads="1"/>
              </p:cNvSpPr>
              <p:nvPr/>
            </p:nvSpPr>
            <p:spPr bwMode="auto">
              <a:xfrm>
                <a:off x="2945" y="1872"/>
                <a:ext cx="39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安全服务器</a:t>
                </a:r>
                <a:endParaRPr kumimoji="0" lang="zh-CN" altLang="en-US" sz="1800">
                  <a:latin typeface="Arial" panose="020B0604020202020204" pitchFamily="34" charset="0"/>
                </a:endParaRPr>
              </a:p>
            </p:txBody>
          </p:sp>
          <p:sp>
            <p:nvSpPr>
              <p:cNvPr id="26850" name="Freeform 537"/>
              <p:cNvSpPr>
                <a:spLocks/>
              </p:cNvSpPr>
              <p:nvPr/>
            </p:nvSpPr>
            <p:spPr bwMode="auto">
              <a:xfrm>
                <a:off x="2960" y="1125"/>
                <a:ext cx="656" cy="125"/>
              </a:xfrm>
              <a:custGeom>
                <a:avLst/>
                <a:gdLst>
                  <a:gd name="T0" fmla="*/ 0 w 656"/>
                  <a:gd name="T1" fmla="*/ 63 h 125"/>
                  <a:gd name="T2" fmla="*/ 36 w 656"/>
                  <a:gd name="T3" fmla="*/ 0 h 125"/>
                  <a:gd name="T4" fmla="*/ 36 w 656"/>
                  <a:gd name="T5" fmla="*/ 42 h 125"/>
                  <a:gd name="T6" fmla="*/ 620 w 656"/>
                  <a:gd name="T7" fmla="*/ 42 h 125"/>
                  <a:gd name="T8" fmla="*/ 620 w 656"/>
                  <a:gd name="T9" fmla="*/ 0 h 125"/>
                  <a:gd name="T10" fmla="*/ 656 w 656"/>
                  <a:gd name="T11" fmla="*/ 63 h 125"/>
                  <a:gd name="T12" fmla="*/ 620 w 656"/>
                  <a:gd name="T13" fmla="*/ 125 h 125"/>
                  <a:gd name="T14" fmla="*/ 620 w 656"/>
                  <a:gd name="T15" fmla="*/ 84 h 125"/>
                  <a:gd name="T16" fmla="*/ 36 w 656"/>
                  <a:gd name="T17" fmla="*/ 84 h 125"/>
                  <a:gd name="T18" fmla="*/ 36 w 656"/>
                  <a:gd name="T19" fmla="*/ 125 h 125"/>
                  <a:gd name="T20" fmla="*/ 0 w 656"/>
                  <a:gd name="T21" fmla="*/ 63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6"/>
                  <a:gd name="T34" fmla="*/ 0 h 125"/>
                  <a:gd name="T35" fmla="*/ 656 w 656"/>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6" h="125">
                    <a:moveTo>
                      <a:pt x="0" y="63"/>
                    </a:moveTo>
                    <a:lnTo>
                      <a:pt x="36" y="0"/>
                    </a:lnTo>
                    <a:lnTo>
                      <a:pt x="36" y="42"/>
                    </a:lnTo>
                    <a:lnTo>
                      <a:pt x="620" y="42"/>
                    </a:lnTo>
                    <a:lnTo>
                      <a:pt x="620" y="0"/>
                    </a:lnTo>
                    <a:lnTo>
                      <a:pt x="656" y="63"/>
                    </a:lnTo>
                    <a:lnTo>
                      <a:pt x="620" y="125"/>
                    </a:lnTo>
                    <a:lnTo>
                      <a:pt x="620" y="84"/>
                    </a:lnTo>
                    <a:lnTo>
                      <a:pt x="36" y="84"/>
                    </a:lnTo>
                    <a:lnTo>
                      <a:pt x="36" y="125"/>
                    </a:lnTo>
                    <a:lnTo>
                      <a:pt x="0" y="6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538"/>
              <p:cNvSpPr>
                <a:spLocks/>
              </p:cNvSpPr>
              <p:nvPr/>
            </p:nvSpPr>
            <p:spPr bwMode="auto">
              <a:xfrm>
                <a:off x="2960" y="1125"/>
                <a:ext cx="656" cy="125"/>
              </a:xfrm>
              <a:custGeom>
                <a:avLst/>
                <a:gdLst>
                  <a:gd name="T0" fmla="*/ 0 w 656"/>
                  <a:gd name="T1" fmla="*/ 63 h 125"/>
                  <a:gd name="T2" fmla="*/ 36 w 656"/>
                  <a:gd name="T3" fmla="*/ 0 h 125"/>
                  <a:gd name="T4" fmla="*/ 36 w 656"/>
                  <a:gd name="T5" fmla="*/ 42 h 125"/>
                  <a:gd name="T6" fmla="*/ 620 w 656"/>
                  <a:gd name="T7" fmla="*/ 42 h 125"/>
                  <a:gd name="T8" fmla="*/ 620 w 656"/>
                  <a:gd name="T9" fmla="*/ 0 h 125"/>
                  <a:gd name="T10" fmla="*/ 656 w 656"/>
                  <a:gd name="T11" fmla="*/ 63 h 125"/>
                  <a:gd name="T12" fmla="*/ 620 w 656"/>
                  <a:gd name="T13" fmla="*/ 125 h 125"/>
                  <a:gd name="T14" fmla="*/ 620 w 656"/>
                  <a:gd name="T15" fmla="*/ 84 h 125"/>
                  <a:gd name="T16" fmla="*/ 36 w 656"/>
                  <a:gd name="T17" fmla="*/ 84 h 125"/>
                  <a:gd name="T18" fmla="*/ 36 w 656"/>
                  <a:gd name="T19" fmla="*/ 125 h 125"/>
                  <a:gd name="T20" fmla="*/ 0 w 656"/>
                  <a:gd name="T21" fmla="*/ 63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6"/>
                  <a:gd name="T34" fmla="*/ 0 h 125"/>
                  <a:gd name="T35" fmla="*/ 656 w 656"/>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6" h="125">
                    <a:moveTo>
                      <a:pt x="0" y="63"/>
                    </a:moveTo>
                    <a:lnTo>
                      <a:pt x="36" y="0"/>
                    </a:lnTo>
                    <a:lnTo>
                      <a:pt x="36" y="42"/>
                    </a:lnTo>
                    <a:lnTo>
                      <a:pt x="620" y="42"/>
                    </a:lnTo>
                    <a:lnTo>
                      <a:pt x="620" y="0"/>
                    </a:lnTo>
                    <a:lnTo>
                      <a:pt x="656" y="63"/>
                    </a:lnTo>
                    <a:lnTo>
                      <a:pt x="620" y="125"/>
                    </a:lnTo>
                    <a:lnTo>
                      <a:pt x="620" y="84"/>
                    </a:lnTo>
                    <a:lnTo>
                      <a:pt x="36" y="84"/>
                    </a:lnTo>
                    <a:lnTo>
                      <a:pt x="36" y="125"/>
                    </a:lnTo>
                    <a:lnTo>
                      <a:pt x="0" y="63"/>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2" name="Freeform 539"/>
              <p:cNvSpPr>
                <a:spLocks/>
              </p:cNvSpPr>
              <p:nvPr/>
            </p:nvSpPr>
            <p:spPr bwMode="auto">
              <a:xfrm>
                <a:off x="2231" y="1818"/>
                <a:ext cx="522" cy="457"/>
              </a:xfrm>
              <a:custGeom>
                <a:avLst/>
                <a:gdLst>
                  <a:gd name="T0" fmla="*/ 11 w 522"/>
                  <a:gd name="T1" fmla="*/ 431 h 457"/>
                  <a:gd name="T2" fmla="*/ 0 w 522"/>
                  <a:gd name="T3" fmla="*/ 360 h 457"/>
                  <a:gd name="T4" fmla="*/ 26 w 522"/>
                  <a:gd name="T5" fmla="*/ 392 h 457"/>
                  <a:gd name="T6" fmla="*/ 469 w 522"/>
                  <a:gd name="T7" fmla="*/ 32 h 457"/>
                  <a:gd name="T8" fmla="*/ 443 w 522"/>
                  <a:gd name="T9" fmla="*/ 0 h 457"/>
                  <a:gd name="T10" fmla="*/ 511 w 522"/>
                  <a:gd name="T11" fmla="*/ 25 h 457"/>
                  <a:gd name="T12" fmla="*/ 522 w 522"/>
                  <a:gd name="T13" fmla="*/ 97 h 457"/>
                  <a:gd name="T14" fmla="*/ 496 w 522"/>
                  <a:gd name="T15" fmla="*/ 65 h 457"/>
                  <a:gd name="T16" fmla="*/ 53 w 522"/>
                  <a:gd name="T17" fmla="*/ 425 h 457"/>
                  <a:gd name="T18" fmla="*/ 78 w 522"/>
                  <a:gd name="T19" fmla="*/ 457 h 457"/>
                  <a:gd name="T20" fmla="*/ 11 w 522"/>
                  <a:gd name="T21" fmla="*/ 431 h 4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2"/>
                  <a:gd name="T34" fmla="*/ 0 h 457"/>
                  <a:gd name="T35" fmla="*/ 522 w 522"/>
                  <a:gd name="T36" fmla="*/ 457 h 4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2" h="457">
                    <a:moveTo>
                      <a:pt x="11" y="431"/>
                    </a:moveTo>
                    <a:lnTo>
                      <a:pt x="0" y="360"/>
                    </a:lnTo>
                    <a:lnTo>
                      <a:pt x="26" y="392"/>
                    </a:lnTo>
                    <a:lnTo>
                      <a:pt x="469" y="32"/>
                    </a:lnTo>
                    <a:lnTo>
                      <a:pt x="443" y="0"/>
                    </a:lnTo>
                    <a:lnTo>
                      <a:pt x="511" y="25"/>
                    </a:lnTo>
                    <a:lnTo>
                      <a:pt x="522" y="97"/>
                    </a:lnTo>
                    <a:lnTo>
                      <a:pt x="496" y="65"/>
                    </a:lnTo>
                    <a:lnTo>
                      <a:pt x="53" y="425"/>
                    </a:lnTo>
                    <a:lnTo>
                      <a:pt x="78" y="457"/>
                    </a:lnTo>
                    <a:lnTo>
                      <a:pt x="11" y="43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540"/>
              <p:cNvSpPr>
                <a:spLocks/>
              </p:cNvSpPr>
              <p:nvPr/>
            </p:nvSpPr>
            <p:spPr bwMode="auto">
              <a:xfrm>
                <a:off x="2231" y="1818"/>
                <a:ext cx="522" cy="457"/>
              </a:xfrm>
              <a:custGeom>
                <a:avLst/>
                <a:gdLst>
                  <a:gd name="T0" fmla="*/ 11 w 522"/>
                  <a:gd name="T1" fmla="*/ 431 h 457"/>
                  <a:gd name="T2" fmla="*/ 0 w 522"/>
                  <a:gd name="T3" fmla="*/ 360 h 457"/>
                  <a:gd name="T4" fmla="*/ 26 w 522"/>
                  <a:gd name="T5" fmla="*/ 392 h 457"/>
                  <a:gd name="T6" fmla="*/ 469 w 522"/>
                  <a:gd name="T7" fmla="*/ 32 h 457"/>
                  <a:gd name="T8" fmla="*/ 443 w 522"/>
                  <a:gd name="T9" fmla="*/ 0 h 457"/>
                  <a:gd name="T10" fmla="*/ 511 w 522"/>
                  <a:gd name="T11" fmla="*/ 25 h 457"/>
                  <a:gd name="T12" fmla="*/ 522 w 522"/>
                  <a:gd name="T13" fmla="*/ 97 h 457"/>
                  <a:gd name="T14" fmla="*/ 496 w 522"/>
                  <a:gd name="T15" fmla="*/ 65 h 457"/>
                  <a:gd name="T16" fmla="*/ 53 w 522"/>
                  <a:gd name="T17" fmla="*/ 425 h 457"/>
                  <a:gd name="T18" fmla="*/ 78 w 522"/>
                  <a:gd name="T19" fmla="*/ 457 h 457"/>
                  <a:gd name="T20" fmla="*/ 11 w 522"/>
                  <a:gd name="T21" fmla="*/ 431 h 4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2"/>
                  <a:gd name="T34" fmla="*/ 0 h 457"/>
                  <a:gd name="T35" fmla="*/ 522 w 522"/>
                  <a:gd name="T36" fmla="*/ 457 h 4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2" h="457">
                    <a:moveTo>
                      <a:pt x="11" y="431"/>
                    </a:moveTo>
                    <a:lnTo>
                      <a:pt x="0" y="360"/>
                    </a:lnTo>
                    <a:lnTo>
                      <a:pt x="26" y="392"/>
                    </a:lnTo>
                    <a:lnTo>
                      <a:pt x="469" y="32"/>
                    </a:lnTo>
                    <a:lnTo>
                      <a:pt x="443" y="0"/>
                    </a:lnTo>
                    <a:lnTo>
                      <a:pt x="511" y="25"/>
                    </a:lnTo>
                    <a:lnTo>
                      <a:pt x="522" y="97"/>
                    </a:lnTo>
                    <a:lnTo>
                      <a:pt x="496" y="65"/>
                    </a:lnTo>
                    <a:lnTo>
                      <a:pt x="53" y="425"/>
                    </a:lnTo>
                    <a:lnTo>
                      <a:pt x="78" y="457"/>
                    </a:lnTo>
                    <a:lnTo>
                      <a:pt x="11" y="43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4" name="Freeform 541"/>
              <p:cNvSpPr>
                <a:spLocks/>
              </p:cNvSpPr>
              <p:nvPr/>
            </p:nvSpPr>
            <p:spPr bwMode="auto">
              <a:xfrm>
                <a:off x="3732" y="1814"/>
                <a:ext cx="570" cy="464"/>
              </a:xfrm>
              <a:custGeom>
                <a:avLst/>
                <a:gdLst>
                  <a:gd name="T0" fmla="*/ 563 w 570"/>
                  <a:gd name="T1" fmla="*/ 435 h 464"/>
                  <a:gd name="T2" fmla="*/ 496 w 570"/>
                  <a:gd name="T3" fmla="*/ 464 h 464"/>
                  <a:gd name="T4" fmla="*/ 521 w 570"/>
                  <a:gd name="T5" fmla="*/ 431 h 464"/>
                  <a:gd name="T6" fmla="*/ 25 w 570"/>
                  <a:gd name="T7" fmla="*/ 68 h 464"/>
                  <a:gd name="T8" fmla="*/ 0 w 570"/>
                  <a:gd name="T9" fmla="*/ 101 h 464"/>
                  <a:gd name="T10" fmla="*/ 9 w 570"/>
                  <a:gd name="T11" fmla="*/ 29 h 464"/>
                  <a:gd name="T12" fmla="*/ 74 w 570"/>
                  <a:gd name="T13" fmla="*/ 0 h 464"/>
                  <a:gd name="T14" fmla="*/ 50 w 570"/>
                  <a:gd name="T15" fmla="*/ 34 h 464"/>
                  <a:gd name="T16" fmla="*/ 546 w 570"/>
                  <a:gd name="T17" fmla="*/ 396 h 464"/>
                  <a:gd name="T18" fmla="*/ 570 w 570"/>
                  <a:gd name="T19" fmla="*/ 363 h 464"/>
                  <a:gd name="T20" fmla="*/ 563 w 570"/>
                  <a:gd name="T21" fmla="*/ 435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0"/>
                  <a:gd name="T34" fmla="*/ 0 h 464"/>
                  <a:gd name="T35" fmla="*/ 570 w 570"/>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0" h="464">
                    <a:moveTo>
                      <a:pt x="563" y="435"/>
                    </a:moveTo>
                    <a:lnTo>
                      <a:pt x="496" y="464"/>
                    </a:lnTo>
                    <a:lnTo>
                      <a:pt x="521" y="431"/>
                    </a:lnTo>
                    <a:lnTo>
                      <a:pt x="25" y="68"/>
                    </a:lnTo>
                    <a:lnTo>
                      <a:pt x="0" y="101"/>
                    </a:lnTo>
                    <a:lnTo>
                      <a:pt x="9" y="29"/>
                    </a:lnTo>
                    <a:lnTo>
                      <a:pt x="74" y="0"/>
                    </a:lnTo>
                    <a:lnTo>
                      <a:pt x="50" y="34"/>
                    </a:lnTo>
                    <a:lnTo>
                      <a:pt x="546" y="396"/>
                    </a:lnTo>
                    <a:lnTo>
                      <a:pt x="570" y="363"/>
                    </a:lnTo>
                    <a:lnTo>
                      <a:pt x="563" y="435"/>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542"/>
              <p:cNvSpPr>
                <a:spLocks/>
              </p:cNvSpPr>
              <p:nvPr/>
            </p:nvSpPr>
            <p:spPr bwMode="auto">
              <a:xfrm>
                <a:off x="3732" y="1814"/>
                <a:ext cx="570" cy="464"/>
              </a:xfrm>
              <a:custGeom>
                <a:avLst/>
                <a:gdLst>
                  <a:gd name="T0" fmla="*/ 563 w 570"/>
                  <a:gd name="T1" fmla="*/ 435 h 464"/>
                  <a:gd name="T2" fmla="*/ 496 w 570"/>
                  <a:gd name="T3" fmla="*/ 464 h 464"/>
                  <a:gd name="T4" fmla="*/ 521 w 570"/>
                  <a:gd name="T5" fmla="*/ 431 h 464"/>
                  <a:gd name="T6" fmla="*/ 25 w 570"/>
                  <a:gd name="T7" fmla="*/ 68 h 464"/>
                  <a:gd name="T8" fmla="*/ 0 w 570"/>
                  <a:gd name="T9" fmla="*/ 101 h 464"/>
                  <a:gd name="T10" fmla="*/ 9 w 570"/>
                  <a:gd name="T11" fmla="*/ 29 h 464"/>
                  <a:gd name="T12" fmla="*/ 74 w 570"/>
                  <a:gd name="T13" fmla="*/ 0 h 464"/>
                  <a:gd name="T14" fmla="*/ 50 w 570"/>
                  <a:gd name="T15" fmla="*/ 34 h 464"/>
                  <a:gd name="T16" fmla="*/ 546 w 570"/>
                  <a:gd name="T17" fmla="*/ 396 h 464"/>
                  <a:gd name="T18" fmla="*/ 570 w 570"/>
                  <a:gd name="T19" fmla="*/ 363 h 464"/>
                  <a:gd name="T20" fmla="*/ 563 w 570"/>
                  <a:gd name="T21" fmla="*/ 435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0"/>
                  <a:gd name="T34" fmla="*/ 0 h 464"/>
                  <a:gd name="T35" fmla="*/ 570 w 570"/>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0" h="464">
                    <a:moveTo>
                      <a:pt x="563" y="435"/>
                    </a:moveTo>
                    <a:lnTo>
                      <a:pt x="496" y="464"/>
                    </a:lnTo>
                    <a:lnTo>
                      <a:pt x="521" y="431"/>
                    </a:lnTo>
                    <a:lnTo>
                      <a:pt x="25" y="68"/>
                    </a:lnTo>
                    <a:lnTo>
                      <a:pt x="0" y="101"/>
                    </a:lnTo>
                    <a:lnTo>
                      <a:pt x="9" y="29"/>
                    </a:lnTo>
                    <a:lnTo>
                      <a:pt x="74" y="0"/>
                    </a:lnTo>
                    <a:lnTo>
                      <a:pt x="50" y="34"/>
                    </a:lnTo>
                    <a:lnTo>
                      <a:pt x="546" y="396"/>
                    </a:lnTo>
                    <a:lnTo>
                      <a:pt x="570" y="363"/>
                    </a:lnTo>
                    <a:lnTo>
                      <a:pt x="563" y="43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6" name="Freeform 543"/>
              <p:cNvSpPr>
                <a:spLocks/>
              </p:cNvSpPr>
              <p:nvPr/>
            </p:nvSpPr>
            <p:spPr bwMode="auto">
              <a:xfrm>
                <a:off x="4315" y="3073"/>
                <a:ext cx="381" cy="381"/>
              </a:xfrm>
              <a:custGeom>
                <a:avLst/>
                <a:gdLst>
                  <a:gd name="T0" fmla="*/ 19 w 381"/>
                  <a:gd name="T1" fmla="*/ 363 h 381"/>
                  <a:gd name="T2" fmla="*/ 0 w 381"/>
                  <a:gd name="T3" fmla="*/ 293 h 381"/>
                  <a:gd name="T4" fmla="*/ 29 w 381"/>
                  <a:gd name="T5" fmla="*/ 322 h 381"/>
                  <a:gd name="T6" fmla="*/ 321 w 381"/>
                  <a:gd name="T7" fmla="*/ 30 h 381"/>
                  <a:gd name="T8" fmla="*/ 292 w 381"/>
                  <a:gd name="T9" fmla="*/ 0 h 381"/>
                  <a:gd name="T10" fmla="*/ 362 w 381"/>
                  <a:gd name="T11" fmla="*/ 19 h 381"/>
                  <a:gd name="T12" fmla="*/ 381 w 381"/>
                  <a:gd name="T13" fmla="*/ 88 h 381"/>
                  <a:gd name="T14" fmla="*/ 351 w 381"/>
                  <a:gd name="T15" fmla="*/ 59 h 381"/>
                  <a:gd name="T16" fmla="*/ 59 w 381"/>
                  <a:gd name="T17" fmla="*/ 352 h 381"/>
                  <a:gd name="T18" fmla="*/ 88 w 381"/>
                  <a:gd name="T19" fmla="*/ 381 h 381"/>
                  <a:gd name="T20" fmla="*/ 19 w 381"/>
                  <a:gd name="T21" fmla="*/ 363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1"/>
                  <a:gd name="T34" fmla="*/ 0 h 381"/>
                  <a:gd name="T35" fmla="*/ 381 w 381"/>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1" h="381">
                    <a:moveTo>
                      <a:pt x="19" y="363"/>
                    </a:moveTo>
                    <a:lnTo>
                      <a:pt x="0" y="293"/>
                    </a:lnTo>
                    <a:lnTo>
                      <a:pt x="29" y="322"/>
                    </a:lnTo>
                    <a:lnTo>
                      <a:pt x="321" y="30"/>
                    </a:lnTo>
                    <a:lnTo>
                      <a:pt x="292" y="0"/>
                    </a:lnTo>
                    <a:lnTo>
                      <a:pt x="362" y="19"/>
                    </a:lnTo>
                    <a:lnTo>
                      <a:pt x="381" y="88"/>
                    </a:lnTo>
                    <a:lnTo>
                      <a:pt x="351" y="59"/>
                    </a:lnTo>
                    <a:lnTo>
                      <a:pt x="59" y="352"/>
                    </a:lnTo>
                    <a:lnTo>
                      <a:pt x="88" y="381"/>
                    </a:lnTo>
                    <a:lnTo>
                      <a:pt x="19" y="36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544"/>
              <p:cNvSpPr>
                <a:spLocks/>
              </p:cNvSpPr>
              <p:nvPr/>
            </p:nvSpPr>
            <p:spPr bwMode="auto">
              <a:xfrm>
                <a:off x="4315" y="3073"/>
                <a:ext cx="381" cy="381"/>
              </a:xfrm>
              <a:custGeom>
                <a:avLst/>
                <a:gdLst>
                  <a:gd name="T0" fmla="*/ 19 w 381"/>
                  <a:gd name="T1" fmla="*/ 363 h 381"/>
                  <a:gd name="T2" fmla="*/ 0 w 381"/>
                  <a:gd name="T3" fmla="*/ 293 h 381"/>
                  <a:gd name="T4" fmla="*/ 29 w 381"/>
                  <a:gd name="T5" fmla="*/ 322 h 381"/>
                  <a:gd name="T6" fmla="*/ 321 w 381"/>
                  <a:gd name="T7" fmla="*/ 30 h 381"/>
                  <a:gd name="T8" fmla="*/ 292 w 381"/>
                  <a:gd name="T9" fmla="*/ 0 h 381"/>
                  <a:gd name="T10" fmla="*/ 362 w 381"/>
                  <a:gd name="T11" fmla="*/ 19 h 381"/>
                  <a:gd name="T12" fmla="*/ 381 w 381"/>
                  <a:gd name="T13" fmla="*/ 88 h 381"/>
                  <a:gd name="T14" fmla="*/ 351 w 381"/>
                  <a:gd name="T15" fmla="*/ 59 h 381"/>
                  <a:gd name="T16" fmla="*/ 59 w 381"/>
                  <a:gd name="T17" fmla="*/ 352 h 381"/>
                  <a:gd name="T18" fmla="*/ 88 w 381"/>
                  <a:gd name="T19" fmla="*/ 381 h 381"/>
                  <a:gd name="T20" fmla="*/ 19 w 381"/>
                  <a:gd name="T21" fmla="*/ 363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1"/>
                  <a:gd name="T34" fmla="*/ 0 h 381"/>
                  <a:gd name="T35" fmla="*/ 381 w 381"/>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1" h="381">
                    <a:moveTo>
                      <a:pt x="19" y="363"/>
                    </a:moveTo>
                    <a:lnTo>
                      <a:pt x="0" y="293"/>
                    </a:lnTo>
                    <a:lnTo>
                      <a:pt x="29" y="322"/>
                    </a:lnTo>
                    <a:lnTo>
                      <a:pt x="321" y="30"/>
                    </a:lnTo>
                    <a:lnTo>
                      <a:pt x="292" y="0"/>
                    </a:lnTo>
                    <a:lnTo>
                      <a:pt x="362" y="19"/>
                    </a:lnTo>
                    <a:lnTo>
                      <a:pt x="381" y="88"/>
                    </a:lnTo>
                    <a:lnTo>
                      <a:pt x="351" y="59"/>
                    </a:lnTo>
                    <a:lnTo>
                      <a:pt x="59" y="352"/>
                    </a:lnTo>
                    <a:lnTo>
                      <a:pt x="88" y="381"/>
                    </a:lnTo>
                    <a:lnTo>
                      <a:pt x="19" y="363"/>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8" name="Freeform 545"/>
              <p:cNvSpPr>
                <a:spLocks/>
              </p:cNvSpPr>
              <p:nvPr/>
            </p:nvSpPr>
            <p:spPr bwMode="auto">
              <a:xfrm>
                <a:off x="2255" y="3073"/>
                <a:ext cx="381" cy="381"/>
              </a:xfrm>
              <a:custGeom>
                <a:avLst/>
                <a:gdLst>
                  <a:gd name="T0" fmla="*/ 18 w 381"/>
                  <a:gd name="T1" fmla="*/ 363 h 381"/>
                  <a:gd name="T2" fmla="*/ 0 w 381"/>
                  <a:gd name="T3" fmla="*/ 293 h 381"/>
                  <a:gd name="T4" fmla="*/ 29 w 381"/>
                  <a:gd name="T5" fmla="*/ 322 h 381"/>
                  <a:gd name="T6" fmla="*/ 321 w 381"/>
                  <a:gd name="T7" fmla="*/ 30 h 381"/>
                  <a:gd name="T8" fmla="*/ 292 w 381"/>
                  <a:gd name="T9" fmla="*/ 0 h 381"/>
                  <a:gd name="T10" fmla="*/ 362 w 381"/>
                  <a:gd name="T11" fmla="*/ 19 h 381"/>
                  <a:gd name="T12" fmla="*/ 381 w 381"/>
                  <a:gd name="T13" fmla="*/ 88 h 381"/>
                  <a:gd name="T14" fmla="*/ 351 w 381"/>
                  <a:gd name="T15" fmla="*/ 59 h 381"/>
                  <a:gd name="T16" fmla="*/ 59 w 381"/>
                  <a:gd name="T17" fmla="*/ 352 h 381"/>
                  <a:gd name="T18" fmla="*/ 88 w 381"/>
                  <a:gd name="T19" fmla="*/ 381 h 381"/>
                  <a:gd name="T20" fmla="*/ 18 w 381"/>
                  <a:gd name="T21" fmla="*/ 363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1"/>
                  <a:gd name="T34" fmla="*/ 0 h 381"/>
                  <a:gd name="T35" fmla="*/ 381 w 381"/>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1" h="381">
                    <a:moveTo>
                      <a:pt x="18" y="363"/>
                    </a:moveTo>
                    <a:lnTo>
                      <a:pt x="0" y="293"/>
                    </a:lnTo>
                    <a:lnTo>
                      <a:pt x="29" y="322"/>
                    </a:lnTo>
                    <a:lnTo>
                      <a:pt x="321" y="30"/>
                    </a:lnTo>
                    <a:lnTo>
                      <a:pt x="292" y="0"/>
                    </a:lnTo>
                    <a:lnTo>
                      <a:pt x="362" y="19"/>
                    </a:lnTo>
                    <a:lnTo>
                      <a:pt x="381" y="88"/>
                    </a:lnTo>
                    <a:lnTo>
                      <a:pt x="351" y="59"/>
                    </a:lnTo>
                    <a:lnTo>
                      <a:pt x="59" y="352"/>
                    </a:lnTo>
                    <a:lnTo>
                      <a:pt x="88" y="381"/>
                    </a:lnTo>
                    <a:lnTo>
                      <a:pt x="18" y="36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546"/>
              <p:cNvSpPr>
                <a:spLocks/>
              </p:cNvSpPr>
              <p:nvPr/>
            </p:nvSpPr>
            <p:spPr bwMode="auto">
              <a:xfrm>
                <a:off x="2255" y="3073"/>
                <a:ext cx="381" cy="381"/>
              </a:xfrm>
              <a:custGeom>
                <a:avLst/>
                <a:gdLst>
                  <a:gd name="T0" fmla="*/ 18 w 381"/>
                  <a:gd name="T1" fmla="*/ 363 h 381"/>
                  <a:gd name="T2" fmla="*/ 0 w 381"/>
                  <a:gd name="T3" fmla="*/ 293 h 381"/>
                  <a:gd name="T4" fmla="*/ 29 w 381"/>
                  <a:gd name="T5" fmla="*/ 322 h 381"/>
                  <a:gd name="T6" fmla="*/ 321 w 381"/>
                  <a:gd name="T7" fmla="*/ 30 h 381"/>
                  <a:gd name="T8" fmla="*/ 292 w 381"/>
                  <a:gd name="T9" fmla="*/ 0 h 381"/>
                  <a:gd name="T10" fmla="*/ 362 w 381"/>
                  <a:gd name="T11" fmla="*/ 19 h 381"/>
                  <a:gd name="T12" fmla="*/ 381 w 381"/>
                  <a:gd name="T13" fmla="*/ 88 h 381"/>
                  <a:gd name="T14" fmla="*/ 351 w 381"/>
                  <a:gd name="T15" fmla="*/ 59 h 381"/>
                  <a:gd name="T16" fmla="*/ 59 w 381"/>
                  <a:gd name="T17" fmla="*/ 352 h 381"/>
                  <a:gd name="T18" fmla="*/ 88 w 381"/>
                  <a:gd name="T19" fmla="*/ 381 h 381"/>
                  <a:gd name="T20" fmla="*/ 18 w 381"/>
                  <a:gd name="T21" fmla="*/ 363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1"/>
                  <a:gd name="T34" fmla="*/ 0 h 381"/>
                  <a:gd name="T35" fmla="*/ 381 w 381"/>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1" h="381">
                    <a:moveTo>
                      <a:pt x="18" y="363"/>
                    </a:moveTo>
                    <a:lnTo>
                      <a:pt x="0" y="293"/>
                    </a:lnTo>
                    <a:lnTo>
                      <a:pt x="29" y="322"/>
                    </a:lnTo>
                    <a:lnTo>
                      <a:pt x="321" y="30"/>
                    </a:lnTo>
                    <a:lnTo>
                      <a:pt x="292" y="0"/>
                    </a:lnTo>
                    <a:lnTo>
                      <a:pt x="362" y="19"/>
                    </a:lnTo>
                    <a:lnTo>
                      <a:pt x="381" y="88"/>
                    </a:lnTo>
                    <a:lnTo>
                      <a:pt x="351" y="59"/>
                    </a:lnTo>
                    <a:lnTo>
                      <a:pt x="59" y="352"/>
                    </a:lnTo>
                    <a:lnTo>
                      <a:pt x="88" y="381"/>
                    </a:lnTo>
                    <a:lnTo>
                      <a:pt x="18" y="363"/>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60" name="Rectangle 547"/>
              <p:cNvSpPr>
                <a:spLocks noChangeArrowheads="1"/>
              </p:cNvSpPr>
              <p:nvPr/>
            </p:nvSpPr>
            <p:spPr bwMode="auto">
              <a:xfrm>
                <a:off x="2887" y="3285"/>
                <a:ext cx="52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证书下载及查询</a:t>
                </a:r>
                <a:endParaRPr kumimoji="0" lang="zh-CN" altLang="en-US" sz="1800">
                  <a:latin typeface="Arial" panose="020B0604020202020204" pitchFamily="34" charset="0"/>
                </a:endParaRPr>
              </a:p>
            </p:txBody>
          </p:sp>
          <p:sp>
            <p:nvSpPr>
              <p:cNvPr id="26861" name="Rectangle 548"/>
              <p:cNvSpPr>
                <a:spLocks noChangeArrowheads="1"/>
              </p:cNvSpPr>
              <p:nvPr/>
            </p:nvSpPr>
            <p:spPr bwMode="auto">
              <a:xfrm>
                <a:off x="2317" y="4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2" name="Rectangle 549"/>
              <p:cNvSpPr>
                <a:spLocks noChangeArrowheads="1"/>
              </p:cNvSpPr>
              <p:nvPr/>
            </p:nvSpPr>
            <p:spPr bwMode="auto">
              <a:xfrm>
                <a:off x="2449" y="4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3" name="Rectangle 552"/>
              <p:cNvSpPr>
                <a:spLocks noChangeArrowheads="1"/>
              </p:cNvSpPr>
              <p:nvPr/>
            </p:nvSpPr>
            <p:spPr bwMode="auto">
              <a:xfrm>
                <a:off x="2647" y="4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4" name="Rectangle 553"/>
              <p:cNvSpPr>
                <a:spLocks noChangeArrowheads="1"/>
              </p:cNvSpPr>
              <p:nvPr/>
            </p:nvSpPr>
            <p:spPr bwMode="auto">
              <a:xfrm>
                <a:off x="3044" y="4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5" name="Rectangle 554"/>
              <p:cNvSpPr>
                <a:spLocks noChangeArrowheads="1"/>
              </p:cNvSpPr>
              <p:nvPr/>
            </p:nvSpPr>
            <p:spPr bwMode="auto">
              <a:xfrm>
                <a:off x="3259" y="4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6" name="Freeform 555"/>
              <p:cNvSpPr>
                <a:spLocks noEditPoints="1"/>
              </p:cNvSpPr>
              <p:nvPr/>
            </p:nvSpPr>
            <p:spPr bwMode="auto">
              <a:xfrm>
                <a:off x="3541" y="2245"/>
                <a:ext cx="1507" cy="945"/>
              </a:xfrm>
              <a:custGeom>
                <a:avLst/>
                <a:gdLst>
                  <a:gd name="T0" fmla="*/ 1 w 2918"/>
                  <a:gd name="T1" fmla="*/ 1 h 1830"/>
                  <a:gd name="T2" fmla="*/ 0 w 2918"/>
                  <a:gd name="T3" fmla="*/ 2 h 1830"/>
                  <a:gd name="T4" fmla="*/ 0 w 2918"/>
                  <a:gd name="T5" fmla="*/ 5 h 1830"/>
                  <a:gd name="T6" fmla="*/ 1 w 2918"/>
                  <a:gd name="T7" fmla="*/ 7 h 1830"/>
                  <a:gd name="T8" fmla="*/ 1 w 2918"/>
                  <a:gd name="T9" fmla="*/ 9 h 1830"/>
                  <a:gd name="T10" fmla="*/ 1 w 2918"/>
                  <a:gd name="T11" fmla="*/ 10 h 1830"/>
                  <a:gd name="T12" fmla="*/ 1 w 2918"/>
                  <a:gd name="T13" fmla="*/ 10 h 1830"/>
                  <a:gd name="T14" fmla="*/ 1 w 2918"/>
                  <a:gd name="T15" fmla="*/ 11 h 1830"/>
                  <a:gd name="T16" fmla="*/ 0 w 2918"/>
                  <a:gd name="T17" fmla="*/ 13 h 1830"/>
                  <a:gd name="T18" fmla="*/ 0 w 2918"/>
                  <a:gd name="T19" fmla="*/ 17 h 1830"/>
                  <a:gd name="T20" fmla="*/ 1 w 2918"/>
                  <a:gd name="T21" fmla="*/ 18 h 1830"/>
                  <a:gd name="T22" fmla="*/ 0 w 2918"/>
                  <a:gd name="T23" fmla="*/ 17 h 1830"/>
                  <a:gd name="T24" fmla="*/ 3 w 2918"/>
                  <a:gd name="T25" fmla="*/ 18 h 1830"/>
                  <a:gd name="T26" fmla="*/ 5 w 2918"/>
                  <a:gd name="T27" fmla="*/ 18 h 1830"/>
                  <a:gd name="T28" fmla="*/ 6 w 2918"/>
                  <a:gd name="T29" fmla="*/ 18 h 1830"/>
                  <a:gd name="T30" fmla="*/ 7 w 2918"/>
                  <a:gd name="T31" fmla="*/ 18 h 1830"/>
                  <a:gd name="T32" fmla="*/ 7 w 2918"/>
                  <a:gd name="T33" fmla="*/ 18 h 1830"/>
                  <a:gd name="T34" fmla="*/ 9 w 2918"/>
                  <a:gd name="T35" fmla="*/ 18 h 1830"/>
                  <a:gd name="T36" fmla="*/ 11 w 2918"/>
                  <a:gd name="T37" fmla="*/ 18 h 1830"/>
                  <a:gd name="T38" fmla="*/ 13 w 2918"/>
                  <a:gd name="T39" fmla="*/ 18 h 1830"/>
                  <a:gd name="T40" fmla="*/ 15 w 2918"/>
                  <a:gd name="T41" fmla="*/ 18 h 1830"/>
                  <a:gd name="T42" fmla="*/ 18 w 2918"/>
                  <a:gd name="T43" fmla="*/ 18 h 1830"/>
                  <a:gd name="T44" fmla="*/ 18 w 2918"/>
                  <a:gd name="T45" fmla="*/ 18 h 1830"/>
                  <a:gd name="T46" fmla="*/ 18 w 2918"/>
                  <a:gd name="T47" fmla="*/ 18 h 1830"/>
                  <a:gd name="T48" fmla="*/ 20 w 2918"/>
                  <a:gd name="T49" fmla="*/ 18 h 1830"/>
                  <a:gd name="T50" fmla="*/ 22 w 2918"/>
                  <a:gd name="T51" fmla="*/ 18 h 1830"/>
                  <a:gd name="T52" fmla="*/ 25 w 2918"/>
                  <a:gd name="T53" fmla="*/ 18 h 1830"/>
                  <a:gd name="T54" fmla="*/ 27 w 2918"/>
                  <a:gd name="T55" fmla="*/ 18 h 1830"/>
                  <a:gd name="T56" fmla="*/ 28 w 2918"/>
                  <a:gd name="T57" fmla="*/ 18 h 1830"/>
                  <a:gd name="T58" fmla="*/ 28 w 2918"/>
                  <a:gd name="T59" fmla="*/ 18 h 1830"/>
                  <a:gd name="T60" fmla="*/ 28 w 2918"/>
                  <a:gd name="T61" fmla="*/ 15 h 1830"/>
                  <a:gd name="T62" fmla="*/ 28 w 2918"/>
                  <a:gd name="T63" fmla="*/ 14 h 1830"/>
                  <a:gd name="T64" fmla="*/ 28 w 2918"/>
                  <a:gd name="T65" fmla="*/ 13 h 1830"/>
                  <a:gd name="T66" fmla="*/ 28 w 2918"/>
                  <a:gd name="T67" fmla="*/ 13 h 1830"/>
                  <a:gd name="T68" fmla="*/ 28 w 2918"/>
                  <a:gd name="T69" fmla="*/ 11 h 1830"/>
                  <a:gd name="T70" fmla="*/ 28 w 2918"/>
                  <a:gd name="T71" fmla="*/ 9 h 1830"/>
                  <a:gd name="T72" fmla="*/ 28 w 2918"/>
                  <a:gd name="T73" fmla="*/ 6 h 1830"/>
                  <a:gd name="T74" fmla="*/ 28 w 2918"/>
                  <a:gd name="T75" fmla="*/ 5 h 1830"/>
                  <a:gd name="T76" fmla="*/ 28 w 2918"/>
                  <a:gd name="T77" fmla="*/ 3 h 1830"/>
                  <a:gd name="T78" fmla="*/ 28 w 2918"/>
                  <a:gd name="T79" fmla="*/ 2 h 1830"/>
                  <a:gd name="T80" fmla="*/ 28 w 2918"/>
                  <a:gd name="T81" fmla="*/ 2 h 1830"/>
                  <a:gd name="T82" fmla="*/ 28 w 2918"/>
                  <a:gd name="T83" fmla="*/ 1 h 1830"/>
                  <a:gd name="T84" fmla="*/ 26 w 2918"/>
                  <a:gd name="T85" fmla="*/ 0 h 1830"/>
                  <a:gd name="T86" fmla="*/ 23 w 2918"/>
                  <a:gd name="T87" fmla="*/ 0 h 1830"/>
                  <a:gd name="T88" fmla="*/ 22 w 2918"/>
                  <a:gd name="T89" fmla="*/ 1 h 1830"/>
                  <a:gd name="T90" fmla="*/ 20 w 2918"/>
                  <a:gd name="T91" fmla="*/ 1 h 1830"/>
                  <a:gd name="T92" fmla="*/ 19 w 2918"/>
                  <a:gd name="T93" fmla="*/ 1 h 1830"/>
                  <a:gd name="T94" fmla="*/ 19 w 2918"/>
                  <a:gd name="T95" fmla="*/ 1 h 1830"/>
                  <a:gd name="T96" fmla="*/ 17 w 2918"/>
                  <a:gd name="T97" fmla="*/ 1 h 1830"/>
                  <a:gd name="T98" fmla="*/ 15 w 2918"/>
                  <a:gd name="T99" fmla="*/ 0 h 1830"/>
                  <a:gd name="T100" fmla="*/ 12 w 2918"/>
                  <a:gd name="T101" fmla="*/ 0 h 1830"/>
                  <a:gd name="T102" fmla="*/ 10 w 2918"/>
                  <a:gd name="T103" fmla="*/ 1 h 1830"/>
                  <a:gd name="T104" fmla="*/ 9 w 2918"/>
                  <a:gd name="T105" fmla="*/ 1 h 1830"/>
                  <a:gd name="T106" fmla="*/ 8 w 2918"/>
                  <a:gd name="T107" fmla="*/ 1 h 1830"/>
                  <a:gd name="T108" fmla="*/ 8 w 2918"/>
                  <a:gd name="T109" fmla="*/ 1 h 1830"/>
                  <a:gd name="T110" fmla="*/ 6 w 2918"/>
                  <a:gd name="T111" fmla="*/ 1 h 1830"/>
                  <a:gd name="T112" fmla="*/ 4 w 2918"/>
                  <a:gd name="T113" fmla="*/ 0 h 1830"/>
                  <a:gd name="T114" fmla="*/ 1 w 2918"/>
                  <a:gd name="T115" fmla="*/ 0 h 1830"/>
                  <a:gd name="T116" fmla="*/ 0 w 2918"/>
                  <a:gd name="T117" fmla="*/ 1 h 18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18"/>
                  <a:gd name="T178" fmla="*/ 0 h 1830"/>
                  <a:gd name="T179" fmla="*/ 2918 w 2918"/>
                  <a:gd name="T180" fmla="*/ 1830 h 18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18" h="1830">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480"/>
                    </a:lnTo>
                    <a:cubicBezTo>
                      <a:pt x="16" y="1484"/>
                      <a:pt x="12" y="1488"/>
                      <a:pt x="8" y="1488"/>
                    </a:cubicBezTo>
                    <a:cubicBezTo>
                      <a:pt x="3" y="1488"/>
                      <a:pt x="0" y="1484"/>
                      <a:pt x="0" y="1480"/>
                    </a:cubicBezTo>
                    <a:lnTo>
                      <a:pt x="0" y="1368"/>
                    </a:lnTo>
                    <a:cubicBezTo>
                      <a:pt x="0" y="1363"/>
                      <a:pt x="3" y="1360"/>
                      <a:pt x="8" y="1360"/>
                    </a:cubicBezTo>
                    <a:cubicBezTo>
                      <a:pt x="12" y="1360"/>
                      <a:pt x="16" y="1363"/>
                      <a:pt x="16" y="1368"/>
                    </a:cubicBezTo>
                    <a:close/>
                    <a:moveTo>
                      <a:pt x="16" y="1560"/>
                    </a:moveTo>
                    <a:lnTo>
                      <a:pt x="16" y="1672"/>
                    </a:lnTo>
                    <a:cubicBezTo>
                      <a:pt x="16" y="1676"/>
                      <a:pt x="12" y="1680"/>
                      <a:pt x="8" y="1680"/>
                    </a:cubicBezTo>
                    <a:cubicBezTo>
                      <a:pt x="3" y="1680"/>
                      <a:pt x="0" y="1676"/>
                      <a:pt x="0" y="1672"/>
                    </a:cubicBezTo>
                    <a:lnTo>
                      <a:pt x="0" y="1560"/>
                    </a:lnTo>
                    <a:cubicBezTo>
                      <a:pt x="0" y="1555"/>
                      <a:pt x="3" y="1552"/>
                      <a:pt x="8" y="1552"/>
                    </a:cubicBezTo>
                    <a:cubicBezTo>
                      <a:pt x="12" y="1552"/>
                      <a:pt x="16" y="1555"/>
                      <a:pt x="16" y="1560"/>
                    </a:cubicBezTo>
                    <a:close/>
                    <a:moveTo>
                      <a:pt x="16" y="1752"/>
                    </a:moveTo>
                    <a:lnTo>
                      <a:pt x="16" y="1822"/>
                    </a:lnTo>
                    <a:lnTo>
                      <a:pt x="8" y="1814"/>
                    </a:lnTo>
                    <a:lnTo>
                      <a:pt x="49" y="1814"/>
                    </a:lnTo>
                    <a:cubicBezTo>
                      <a:pt x="54" y="1814"/>
                      <a:pt x="57" y="1818"/>
                      <a:pt x="57" y="1822"/>
                    </a:cubicBezTo>
                    <a:cubicBezTo>
                      <a:pt x="57" y="1826"/>
                      <a:pt x="54" y="1830"/>
                      <a:pt x="49" y="1830"/>
                    </a:cubicBezTo>
                    <a:lnTo>
                      <a:pt x="8" y="1830"/>
                    </a:lnTo>
                    <a:cubicBezTo>
                      <a:pt x="3" y="1830"/>
                      <a:pt x="0" y="1826"/>
                      <a:pt x="0" y="1822"/>
                    </a:cubicBezTo>
                    <a:lnTo>
                      <a:pt x="0" y="1752"/>
                    </a:lnTo>
                    <a:cubicBezTo>
                      <a:pt x="0" y="1747"/>
                      <a:pt x="3" y="1744"/>
                      <a:pt x="8" y="1744"/>
                    </a:cubicBezTo>
                    <a:cubicBezTo>
                      <a:pt x="12" y="1744"/>
                      <a:pt x="16" y="1747"/>
                      <a:pt x="16" y="1752"/>
                    </a:cubicBezTo>
                    <a:close/>
                    <a:moveTo>
                      <a:pt x="129" y="1814"/>
                    </a:moveTo>
                    <a:lnTo>
                      <a:pt x="241" y="1814"/>
                    </a:lnTo>
                    <a:cubicBezTo>
                      <a:pt x="246" y="1814"/>
                      <a:pt x="249" y="1818"/>
                      <a:pt x="249" y="1822"/>
                    </a:cubicBezTo>
                    <a:cubicBezTo>
                      <a:pt x="249" y="1826"/>
                      <a:pt x="246" y="1830"/>
                      <a:pt x="241" y="1830"/>
                    </a:cubicBezTo>
                    <a:lnTo>
                      <a:pt x="129" y="1830"/>
                    </a:lnTo>
                    <a:cubicBezTo>
                      <a:pt x="125" y="1830"/>
                      <a:pt x="121" y="1826"/>
                      <a:pt x="121" y="1822"/>
                    </a:cubicBezTo>
                    <a:cubicBezTo>
                      <a:pt x="121" y="1818"/>
                      <a:pt x="125" y="1814"/>
                      <a:pt x="129" y="1814"/>
                    </a:cubicBezTo>
                    <a:close/>
                    <a:moveTo>
                      <a:pt x="321" y="1814"/>
                    </a:moveTo>
                    <a:lnTo>
                      <a:pt x="433" y="1814"/>
                    </a:lnTo>
                    <a:cubicBezTo>
                      <a:pt x="438" y="1814"/>
                      <a:pt x="441" y="1818"/>
                      <a:pt x="441" y="1822"/>
                    </a:cubicBezTo>
                    <a:cubicBezTo>
                      <a:pt x="441" y="1826"/>
                      <a:pt x="438" y="1830"/>
                      <a:pt x="433" y="1830"/>
                    </a:cubicBezTo>
                    <a:lnTo>
                      <a:pt x="321" y="1830"/>
                    </a:lnTo>
                    <a:cubicBezTo>
                      <a:pt x="317" y="1830"/>
                      <a:pt x="313" y="1826"/>
                      <a:pt x="313" y="1822"/>
                    </a:cubicBezTo>
                    <a:cubicBezTo>
                      <a:pt x="313" y="1818"/>
                      <a:pt x="317" y="1814"/>
                      <a:pt x="321" y="1814"/>
                    </a:cubicBezTo>
                    <a:close/>
                    <a:moveTo>
                      <a:pt x="513" y="1814"/>
                    </a:moveTo>
                    <a:lnTo>
                      <a:pt x="625" y="1814"/>
                    </a:lnTo>
                    <a:cubicBezTo>
                      <a:pt x="630" y="1814"/>
                      <a:pt x="633" y="1818"/>
                      <a:pt x="633" y="1822"/>
                    </a:cubicBezTo>
                    <a:cubicBezTo>
                      <a:pt x="633" y="1826"/>
                      <a:pt x="630" y="1830"/>
                      <a:pt x="625" y="1830"/>
                    </a:cubicBezTo>
                    <a:lnTo>
                      <a:pt x="513" y="1830"/>
                    </a:lnTo>
                    <a:cubicBezTo>
                      <a:pt x="509" y="1830"/>
                      <a:pt x="505" y="1826"/>
                      <a:pt x="505" y="1822"/>
                    </a:cubicBezTo>
                    <a:cubicBezTo>
                      <a:pt x="505" y="1818"/>
                      <a:pt x="509" y="1814"/>
                      <a:pt x="513" y="1814"/>
                    </a:cubicBezTo>
                    <a:close/>
                    <a:moveTo>
                      <a:pt x="705" y="1814"/>
                    </a:moveTo>
                    <a:lnTo>
                      <a:pt x="817" y="1814"/>
                    </a:lnTo>
                    <a:cubicBezTo>
                      <a:pt x="822" y="1814"/>
                      <a:pt x="825" y="1818"/>
                      <a:pt x="825" y="1822"/>
                    </a:cubicBezTo>
                    <a:cubicBezTo>
                      <a:pt x="825" y="1826"/>
                      <a:pt x="822" y="1830"/>
                      <a:pt x="817" y="1830"/>
                    </a:cubicBezTo>
                    <a:lnTo>
                      <a:pt x="705" y="1830"/>
                    </a:lnTo>
                    <a:cubicBezTo>
                      <a:pt x="701" y="1830"/>
                      <a:pt x="697" y="1826"/>
                      <a:pt x="697" y="1822"/>
                    </a:cubicBezTo>
                    <a:cubicBezTo>
                      <a:pt x="697" y="1818"/>
                      <a:pt x="701" y="1814"/>
                      <a:pt x="705" y="1814"/>
                    </a:cubicBezTo>
                    <a:close/>
                    <a:moveTo>
                      <a:pt x="897" y="1814"/>
                    </a:moveTo>
                    <a:lnTo>
                      <a:pt x="1009" y="1814"/>
                    </a:lnTo>
                    <a:cubicBezTo>
                      <a:pt x="1014" y="1814"/>
                      <a:pt x="1017" y="1818"/>
                      <a:pt x="1017" y="1822"/>
                    </a:cubicBezTo>
                    <a:cubicBezTo>
                      <a:pt x="1017" y="1826"/>
                      <a:pt x="1014" y="1830"/>
                      <a:pt x="1009" y="1830"/>
                    </a:cubicBezTo>
                    <a:lnTo>
                      <a:pt x="897" y="1830"/>
                    </a:lnTo>
                    <a:cubicBezTo>
                      <a:pt x="893" y="1830"/>
                      <a:pt x="889" y="1826"/>
                      <a:pt x="889" y="1822"/>
                    </a:cubicBezTo>
                    <a:cubicBezTo>
                      <a:pt x="889" y="1818"/>
                      <a:pt x="893" y="1814"/>
                      <a:pt x="897" y="1814"/>
                    </a:cubicBezTo>
                    <a:close/>
                    <a:moveTo>
                      <a:pt x="1089" y="1814"/>
                    </a:moveTo>
                    <a:lnTo>
                      <a:pt x="1201" y="1814"/>
                    </a:lnTo>
                    <a:cubicBezTo>
                      <a:pt x="1206" y="1814"/>
                      <a:pt x="1209" y="1818"/>
                      <a:pt x="1209" y="1822"/>
                    </a:cubicBezTo>
                    <a:cubicBezTo>
                      <a:pt x="1209" y="1826"/>
                      <a:pt x="1206" y="1830"/>
                      <a:pt x="1201" y="1830"/>
                    </a:cubicBezTo>
                    <a:lnTo>
                      <a:pt x="1089" y="1830"/>
                    </a:lnTo>
                    <a:cubicBezTo>
                      <a:pt x="1085" y="1830"/>
                      <a:pt x="1081" y="1826"/>
                      <a:pt x="1081" y="1822"/>
                    </a:cubicBezTo>
                    <a:cubicBezTo>
                      <a:pt x="1081" y="1818"/>
                      <a:pt x="1085" y="1814"/>
                      <a:pt x="1089" y="1814"/>
                    </a:cubicBezTo>
                    <a:close/>
                    <a:moveTo>
                      <a:pt x="1281" y="1814"/>
                    </a:moveTo>
                    <a:lnTo>
                      <a:pt x="1393" y="1814"/>
                    </a:lnTo>
                    <a:cubicBezTo>
                      <a:pt x="1398" y="1814"/>
                      <a:pt x="1401" y="1818"/>
                      <a:pt x="1401" y="1822"/>
                    </a:cubicBezTo>
                    <a:cubicBezTo>
                      <a:pt x="1401" y="1826"/>
                      <a:pt x="1398" y="1830"/>
                      <a:pt x="1393" y="1830"/>
                    </a:cubicBezTo>
                    <a:lnTo>
                      <a:pt x="1281" y="1830"/>
                    </a:lnTo>
                    <a:cubicBezTo>
                      <a:pt x="1277" y="1830"/>
                      <a:pt x="1273" y="1826"/>
                      <a:pt x="1273" y="1822"/>
                    </a:cubicBezTo>
                    <a:cubicBezTo>
                      <a:pt x="1273" y="1818"/>
                      <a:pt x="1277" y="1814"/>
                      <a:pt x="1281" y="1814"/>
                    </a:cubicBezTo>
                    <a:close/>
                    <a:moveTo>
                      <a:pt x="1473" y="1814"/>
                    </a:moveTo>
                    <a:lnTo>
                      <a:pt x="1585" y="1814"/>
                    </a:lnTo>
                    <a:cubicBezTo>
                      <a:pt x="1590" y="1814"/>
                      <a:pt x="1593" y="1818"/>
                      <a:pt x="1593" y="1822"/>
                    </a:cubicBezTo>
                    <a:cubicBezTo>
                      <a:pt x="1593" y="1826"/>
                      <a:pt x="1590" y="1830"/>
                      <a:pt x="1585" y="1830"/>
                    </a:cubicBezTo>
                    <a:lnTo>
                      <a:pt x="1473" y="1830"/>
                    </a:lnTo>
                    <a:cubicBezTo>
                      <a:pt x="1469" y="1830"/>
                      <a:pt x="1465" y="1826"/>
                      <a:pt x="1465" y="1822"/>
                    </a:cubicBezTo>
                    <a:cubicBezTo>
                      <a:pt x="1465" y="1818"/>
                      <a:pt x="1469" y="1814"/>
                      <a:pt x="1473" y="1814"/>
                    </a:cubicBezTo>
                    <a:close/>
                    <a:moveTo>
                      <a:pt x="1665" y="1814"/>
                    </a:moveTo>
                    <a:lnTo>
                      <a:pt x="1777" y="1814"/>
                    </a:lnTo>
                    <a:cubicBezTo>
                      <a:pt x="1782" y="1814"/>
                      <a:pt x="1785" y="1818"/>
                      <a:pt x="1785" y="1822"/>
                    </a:cubicBezTo>
                    <a:cubicBezTo>
                      <a:pt x="1785" y="1826"/>
                      <a:pt x="1782" y="1830"/>
                      <a:pt x="1777" y="1830"/>
                    </a:cubicBezTo>
                    <a:lnTo>
                      <a:pt x="1665" y="1830"/>
                    </a:lnTo>
                    <a:cubicBezTo>
                      <a:pt x="1661" y="1830"/>
                      <a:pt x="1657" y="1826"/>
                      <a:pt x="1657" y="1822"/>
                    </a:cubicBezTo>
                    <a:cubicBezTo>
                      <a:pt x="1657" y="1818"/>
                      <a:pt x="1661" y="1814"/>
                      <a:pt x="1665" y="1814"/>
                    </a:cubicBezTo>
                    <a:close/>
                    <a:moveTo>
                      <a:pt x="1857" y="1814"/>
                    </a:moveTo>
                    <a:lnTo>
                      <a:pt x="1969" y="1814"/>
                    </a:lnTo>
                    <a:cubicBezTo>
                      <a:pt x="1974" y="1814"/>
                      <a:pt x="1977" y="1818"/>
                      <a:pt x="1977" y="1822"/>
                    </a:cubicBezTo>
                    <a:cubicBezTo>
                      <a:pt x="1977" y="1826"/>
                      <a:pt x="1974" y="1830"/>
                      <a:pt x="1969" y="1830"/>
                    </a:cubicBezTo>
                    <a:lnTo>
                      <a:pt x="1857" y="1830"/>
                    </a:lnTo>
                    <a:cubicBezTo>
                      <a:pt x="1853" y="1830"/>
                      <a:pt x="1849" y="1826"/>
                      <a:pt x="1849" y="1822"/>
                    </a:cubicBezTo>
                    <a:cubicBezTo>
                      <a:pt x="1849" y="1818"/>
                      <a:pt x="1853" y="1814"/>
                      <a:pt x="1857" y="1814"/>
                    </a:cubicBezTo>
                    <a:close/>
                    <a:moveTo>
                      <a:pt x="2049" y="1814"/>
                    </a:moveTo>
                    <a:lnTo>
                      <a:pt x="2161" y="1814"/>
                    </a:lnTo>
                    <a:cubicBezTo>
                      <a:pt x="2166" y="1814"/>
                      <a:pt x="2169" y="1818"/>
                      <a:pt x="2169" y="1822"/>
                    </a:cubicBezTo>
                    <a:cubicBezTo>
                      <a:pt x="2169" y="1826"/>
                      <a:pt x="2166" y="1830"/>
                      <a:pt x="2161" y="1830"/>
                    </a:cubicBezTo>
                    <a:lnTo>
                      <a:pt x="2049" y="1830"/>
                    </a:lnTo>
                    <a:cubicBezTo>
                      <a:pt x="2045" y="1830"/>
                      <a:pt x="2041" y="1826"/>
                      <a:pt x="2041" y="1822"/>
                    </a:cubicBezTo>
                    <a:cubicBezTo>
                      <a:pt x="2041" y="1818"/>
                      <a:pt x="2045" y="1814"/>
                      <a:pt x="2049" y="1814"/>
                    </a:cubicBezTo>
                    <a:close/>
                    <a:moveTo>
                      <a:pt x="2241" y="1814"/>
                    </a:moveTo>
                    <a:lnTo>
                      <a:pt x="2353" y="1814"/>
                    </a:lnTo>
                    <a:cubicBezTo>
                      <a:pt x="2358" y="1814"/>
                      <a:pt x="2361" y="1818"/>
                      <a:pt x="2361" y="1822"/>
                    </a:cubicBezTo>
                    <a:cubicBezTo>
                      <a:pt x="2361" y="1826"/>
                      <a:pt x="2358" y="1830"/>
                      <a:pt x="2353" y="1830"/>
                    </a:cubicBezTo>
                    <a:lnTo>
                      <a:pt x="2241" y="1830"/>
                    </a:lnTo>
                    <a:cubicBezTo>
                      <a:pt x="2237" y="1830"/>
                      <a:pt x="2233" y="1826"/>
                      <a:pt x="2233" y="1822"/>
                    </a:cubicBezTo>
                    <a:cubicBezTo>
                      <a:pt x="2233" y="1818"/>
                      <a:pt x="2237" y="1814"/>
                      <a:pt x="2241" y="1814"/>
                    </a:cubicBezTo>
                    <a:close/>
                    <a:moveTo>
                      <a:pt x="2433" y="1814"/>
                    </a:moveTo>
                    <a:lnTo>
                      <a:pt x="2545" y="1814"/>
                    </a:lnTo>
                    <a:cubicBezTo>
                      <a:pt x="2550" y="1814"/>
                      <a:pt x="2553" y="1818"/>
                      <a:pt x="2553" y="1822"/>
                    </a:cubicBezTo>
                    <a:cubicBezTo>
                      <a:pt x="2553" y="1826"/>
                      <a:pt x="2550" y="1830"/>
                      <a:pt x="2545" y="1830"/>
                    </a:cubicBezTo>
                    <a:lnTo>
                      <a:pt x="2433" y="1830"/>
                    </a:lnTo>
                    <a:cubicBezTo>
                      <a:pt x="2429" y="1830"/>
                      <a:pt x="2425" y="1826"/>
                      <a:pt x="2425" y="1822"/>
                    </a:cubicBezTo>
                    <a:cubicBezTo>
                      <a:pt x="2425" y="1818"/>
                      <a:pt x="2429" y="1814"/>
                      <a:pt x="2433" y="1814"/>
                    </a:cubicBezTo>
                    <a:close/>
                    <a:moveTo>
                      <a:pt x="2625" y="1814"/>
                    </a:moveTo>
                    <a:lnTo>
                      <a:pt x="2737" y="1814"/>
                    </a:lnTo>
                    <a:cubicBezTo>
                      <a:pt x="2742" y="1814"/>
                      <a:pt x="2745" y="1818"/>
                      <a:pt x="2745" y="1822"/>
                    </a:cubicBezTo>
                    <a:cubicBezTo>
                      <a:pt x="2745" y="1826"/>
                      <a:pt x="2742" y="1830"/>
                      <a:pt x="2737" y="1830"/>
                    </a:cubicBezTo>
                    <a:lnTo>
                      <a:pt x="2625" y="1830"/>
                    </a:lnTo>
                    <a:cubicBezTo>
                      <a:pt x="2621" y="1830"/>
                      <a:pt x="2617" y="1826"/>
                      <a:pt x="2617" y="1822"/>
                    </a:cubicBezTo>
                    <a:cubicBezTo>
                      <a:pt x="2617" y="1818"/>
                      <a:pt x="2621" y="1814"/>
                      <a:pt x="2625" y="1814"/>
                    </a:cubicBezTo>
                    <a:close/>
                    <a:moveTo>
                      <a:pt x="2817" y="1814"/>
                    </a:moveTo>
                    <a:lnTo>
                      <a:pt x="2910" y="1814"/>
                    </a:lnTo>
                    <a:lnTo>
                      <a:pt x="2902" y="1822"/>
                    </a:lnTo>
                    <a:lnTo>
                      <a:pt x="2902" y="1803"/>
                    </a:lnTo>
                    <a:cubicBezTo>
                      <a:pt x="2902" y="1798"/>
                      <a:pt x="2906" y="1795"/>
                      <a:pt x="2910" y="1795"/>
                    </a:cubicBezTo>
                    <a:cubicBezTo>
                      <a:pt x="2915" y="1795"/>
                      <a:pt x="2918" y="1798"/>
                      <a:pt x="2918" y="1803"/>
                    </a:cubicBezTo>
                    <a:lnTo>
                      <a:pt x="2918" y="1822"/>
                    </a:lnTo>
                    <a:cubicBezTo>
                      <a:pt x="2918" y="1826"/>
                      <a:pt x="2915" y="1830"/>
                      <a:pt x="2910" y="1830"/>
                    </a:cubicBezTo>
                    <a:lnTo>
                      <a:pt x="2817" y="1830"/>
                    </a:lnTo>
                    <a:cubicBezTo>
                      <a:pt x="2813" y="1830"/>
                      <a:pt x="2809" y="1826"/>
                      <a:pt x="2809" y="1822"/>
                    </a:cubicBezTo>
                    <a:cubicBezTo>
                      <a:pt x="2809" y="1818"/>
                      <a:pt x="2813" y="1814"/>
                      <a:pt x="2817" y="1814"/>
                    </a:cubicBezTo>
                    <a:close/>
                    <a:moveTo>
                      <a:pt x="2902" y="1723"/>
                    </a:moveTo>
                    <a:lnTo>
                      <a:pt x="2902" y="1611"/>
                    </a:lnTo>
                    <a:cubicBezTo>
                      <a:pt x="2902" y="1606"/>
                      <a:pt x="2906" y="1603"/>
                      <a:pt x="2910" y="1603"/>
                    </a:cubicBezTo>
                    <a:cubicBezTo>
                      <a:pt x="2915" y="1603"/>
                      <a:pt x="2918" y="1606"/>
                      <a:pt x="2918" y="1611"/>
                    </a:cubicBezTo>
                    <a:lnTo>
                      <a:pt x="2918" y="1723"/>
                    </a:lnTo>
                    <a:cubicBezTo>
                      <a:pt x="2918" y="1727"/>
                      <a:pt x="2915" y="1731"/>
                      <a:pt x="2910" y="1731"/>
                    </a:cubicBezTo>
                    <a:cubicBezTo>
                      <a:pt x="2906" y="1731"/>
                      <a:pt x="2902" y="1727"/>
                      <a:pt x="2902" y="1723"/>
                    </a:cubicBezTo>
                    <a:close/>
                    <a:moveTo>
                      <a:pt x="2902" y="1531"/>
                    </a:moveTo>
                    <a:lnTo>
                      <a:pt x="2902" y="1419"/>
                    </a:lnTo>
                    <a:cubicBezTo>
                      <a:pt x="2902" y="1414"/>
                      <a:pt x="2906" y="1411"/>
                      <a:pt x="2910" y="1411"/>
                    </a:cubicBezTo>
                    <a:cubicBezTo>
                      <a:pt x="2915" y="1411"/>
                      <a:pt x="2918" y="1414"/>
                      <a:pt x="2918" y="1419"/>
                    </a:cubicBezTo>
                    <a:lnTo>
                      <a:pt x="2918" y="1531"/>
                    </a:lnTo>
                    <a:cubicBezTo>
                      <a:pt x="2918" y="1535"/>
                      <a:pt x="2915" y="1539"/>
                      <a:pt x="2910" y="1539"/>
                    </a:cubicBezTo>
                    <a:cubicBezTo>
                      <a:pt x="2906" y="1539"/>
                      <a:pt x="2902" y="1535"/>
                      <a:pt x="2902" y="1531"/>
                    </a:cubicBezTo>
                    <a:close/>
                    <a:moveTo>
                      <a:pt x="2902" y="1339"/>
                    </a:moveTo>
                    <a:lnTo>
                      <a:pt x="2902" y="1227"/>
                    </a:lnTo>
                    <a:cubicBezTo>
                      <a:pt x="2902" y="1222"/>
                      <a:pt x="2906" y="1219"/>
                      <a:pt x="2910" y="1219"/>
                    </a:cubicBezTo>
                    <a:cubicBezTo>
                      <a:pt x="2915" y="1219"/>
                      <a:pt x="2918" y="1222"/>
                      <a:pt x="2918" y="1227"/>
                    </a:cubicBezTo>
                    <a:lnTo>
                      <a:pt x="2918" y="1339"/>
                    </a:lnTo>
                    <a:cubicBezTo>
                      <a:pt x="2918" y="1343"/>
                      <a:pt x="2915" y="1347"/>
                      <a:pt x="2910" y="1347"/>
                    </a:cubicBezTo>
                    <a:cubicBezTo>
                      <a:pt x="2906" y="1347"/>
                      <a:pt x="2902" y="1343"/>
                      <a:pt x="2902" y="1339"/>
                    </a:cubicBezTo>
                    <a:close/>
                    <a:moveTo>
                      <a:pt x="2902" y="1147"/>
                    </a:moveTo>
                    <a:lnTo>
                      <a:pt x="2902" y="1035"/>
                    </a:lnTo>
                    <a:cubicBezTo>
                      <a:pt x="2902" y="1030"/>
                      <a:pt x="2906" y="1027"/>
                      <a:pt x="2910" y="1027"/>
                    </a:cubicBezTo>
                    <a:cubicBezTo>
                      <a:pt x="2915" y="1027"/>
                      <a:pt x="2918" y="1030"/>
                      <a:pt x="2918" y="1035"/>
                    </a:cubicBezTo>
                    <a:lnTo>
                      <a:pt x="2918" y="1147"/>
                    </a:lnTo>
                    <a:cubicBezTo>
                      <a:pt x="2918" y="1151"/>
                      <a:pt x="2915" y="1155"/>
                      <a:pt x="2910" y="1155"/>
                    </a:cubicBezTo>
                    <a:cubicBezTo>
                      <a:pt x="2906" y="1155"/>
                      <a:pt x="2902" y="1151"/>
                      <a:pt x="2902" y="1147"/>
                    </a:cubicBezTo>
                    <a:close/>
                    <a:moveTo>
                      <a:pt x="2902" y="955"/>
                    </a:moveTo>
                    <a:lnTo>
                      <a:pt x="2902" y="843"/>
                    </a:lnTo>
                    <a:cubicBezTo>
                      <a:pt x="2902" y="838"/>
                      <a:pt x="2906" y="835"/>
                      <a:pt x="2910" y="835"/>
                    </a:cubicBezTo>
                    <a:cubicBezTo>
                      <a:pt x="2915" y="835"/>
                      <a:pt x="2918" y="838"/>
                      <a:pt x="2918" y="843"/>
                    </a:cubicBezTo>
                    <a:lnTo>
                      <a:pt x="2918" y="955"/>
                    </a:lnTo>
                    <a:cubicBezTo>
                      <a:pt x="2918" y="959"/>
                      <a:pt x="2915" y="963"/>
                      <a:pt x="2910" y="963"/>
                    </a:cubicBezTo>
                    <a:cubicBezTo>
                      <a:pt x="2906" y="963"/>
                      <a:pt x="2902" y="959"/>
                      <a:pt x="2902" y="955"/>
                    </a:cubicBezTo>
                    <a:close/>
                    <a:moveTo>
                      <a:pt x="2902" y="763"/>
                    </a:moveTo>
                    <a:lnTo>
                      <a:pt x="2902" y="651"/>
                    </a:lnTo>
                    <a:cubicBezTo>
                      <a:pt x="2902" y="646"/>
                      <a:pt x="2906" y="643"/>
                      <a:pt x="2910" y="643"/>
                    </a:cubicBezTo>
                    <a:cubicBezTo>
                      <a:pt x="2915" y="643"/>
                      <a:pt x="2918" y="646"/>
                      <a:pt x="2918" y="651"/>
                    </a:cubicBezTo>
                    <a:lnTo>
                      <a:pt x="2918" y="763"/>
                    </a:lnTo>
                    <a:cubicBezTo>
                      <a:pt x="2918" y="767"/>
                      <a:pt x="2915" y="771"/>
                      <a:pt x="2910" y="771"/>
                    </a:cubicBezTo>
                    <a:cubicBezTo>
                      <a:pt x="2906" y="771"/>
                      <a:pt x="2902" y="767"/>
                      <a:pt x="2902" y="763"/>
                    </a:cubicBezTo>
                    <a:close/>
                    <a:moveTo>
                      <a:pt x="2902" y="571"/>
                    </a:moveTo>
                    <a:lnTo>
                      <a:pt x="2902" y="459"/>
                    </a:lnTo>
                    <a:cubicBezTo>
                      <a:pt x="2902" y="454"/>
                      <a:pt x="2906" y="451"/>
                      <a:pt x="2910" y="451"/>
                    </a:cubicBezTo>
                    <a:cubicBezTo>
                      <a:pt x="2915" y="451"/>
                      <a:pt x="2918" y="454"/>
                      <a:pt x="2918" y="459"/>
                    </a:cubicBezTo>
                    <a:lnTo>
                      <a:pt x="2918" y="571"/>
                    </a:lnTo>
                    <a:cubicBezTo>
                      <a:pt x="2918" y="575"/>
                      <a:pt x="2915" y="579"/>
                      <a:pt x="2910" y="579"/>
                    </a:cubicBezTo>
                    <a:cubicBezTo>
                      <a:pt x="2906" y="579"/>
                      <a:pt x="2902" y="575"/>
                      <a:pt x="2902" y="571"/>
                    </a:cubicBezTo>
                    <a:close/>
                    <a:moveTo>
                      <a:pt x="2902" y="379"/>
                    </a:moveTo>
                    <a:lnTo>
                      <a:pt x="2902" y="267"/>
                    </a:lnTo>
                    <a:cubicBezTo>
                      <a:pt x="2902" y="262"/>
                      <a:pt x="2906" y="259"/>
                      <a:pt x="2910" y="259"/>
                    </a:cubicBezTo>
                    <a:cubicBezTo>
                      <a:pt x="2915" y="259"/>
                      <a:pt x="2918" y="262"/>
                      <a:pt x="2918" y="267"/>
                    </a:cubicBezTo>
                    <a:lnTo>
                      <a:pt x="2918" y="379"/>
                    </a:lnTo>
                    <a:cubicBezTo>
                      <a:pt x="2918" y="383"/>
                      <a:pt x="2915" y="387"/>
                      <a:pt x="2910" y="387"/>
                    </a:cubicBezTo>
                    <a:cubicBezTo>
                      <a:pt x="2906" y="387"/>
                      <a:pt x="2902" y="383"/>
                      <a:pt x="2902" y="379"/>
                    </a:cubicBezTo>
                    <a:close/>
                    <a:moveTo>
                      <a:pt x="2902" y="187"/>
                    </a:moveTo>
                    <a:lnTo>
                      <a:pt x="2902" y="75"/>
                    </a:lnTo>
                    <a:cubicBezTo>
                      <a:pt x="2902" y="70"/>
                      <a:pt x="2906" y="67"/>
                      <a:pt x="2910" y="67"/>
                    </a:cubicBezTo>
                    <a:cubicBezTo>
                      <a:pt x="2915" y="67"/>
                      <a:pt x="2918" y="70"/>
                      <a:pt x="2918" y="75"/>
                    </a:cubicBezTo>
                    <a:lnTo>
                      <a:pt x="2918" y="187"/>
                    </a:lnTo>
                    <a:cubicBezTo>
                      <a:pt x="2918" y="191"/>
                      <a:pt x="2915" y="195"/>
                      <a:pt x="2910" y="195"/>
                    </a:cubicBezTo>
                    <a:cubicBezTo>
                      <a:pt x="2906" y="195"/>
                      <a:pt x="2902" y="191"/>
                      <a:pt x="2902" y="187"/>
                    </a:cubicBezTo>
                    <a:close/>
                    <a:moveTo>
                      <a:pt x="2897" y="16"/>
                    </a:moveTo>
                    <a:lnTo>
                      <a:pt x="2785" y="16"/>
                    </a:lnTo>
                    <a:cubicBezTo>
                      <a:pt x="2781" y="16"/>
                      <a:pt x="2777" y="12"/>
                      <a:pt x="2777" y="8"/>
                    </a:cubicBezTo>
                    <a:cubicBezTo>
                      <a:pt x="2777" y="3"/>
                      <a:pt x="2781" y="0"/>
                      <a:pt x="2785" y="0"/>
                    </a:cubicBezTo>
                    <a:lnTo>
                      <a:pt x="2897" y="0"/>
                    </a:lnTo>
                    <a:cubicBezTo>
                      <a:pt x="2902" y="0"/>
                      <a:pt x="2905" y="3"/>
                      <a:pt x="2905" y="8"/>
                    </a:cubicBezTo>
                    <a:cubicBezTo>
                      <a:pt x="2905" y="12"/>
                      <a:pt x="2902" y="16"/>
                      <a:pt x="2897" y="16"/>
                    </a:cubicBezTo>
                    <a:close/>
                    <a:moveTo>
                      <a:pt x="2705" y="16"/>
                    </a:moveTo>
                    <a:lnTo>
                      <a:pt x="2593" y="16"/>
                    </a:lnTo>
                    <a:cubicBezTo>
                      <a:pt x="2589" y="16"/>
                      <a:pt x="2585" y="12"/>
                      <a:pt x="2585" y="8"/>
                    </a:cubicBezTo>
                    <a:cubicBezTo>
                      <a:pt x="2585" y="3"/>
                      <a:pt x="2589" y="0"/>
                      <a:pt x="2593" y="0"/>
                    </a:cubicBezTo>
                    <a:lnTo>
                      <a:pt x="2705" y="0"/>
                    </a:lnTo>
                    <a:cubicBezTo>
                      <a:pt x="2710" y="0"/>
                      <a:pt x="2713" y="3"/>
                      <a:pt x="2713" y="8"/>
                    </a:cubicBezTo>
                    <a:cubicBezTo>
                      <a:pt x="2713" y="12"/>
                      <a:pt x="2710" y="16"/>
                      <a:pt x="2705" y="16"/>
                    </a:cubicBezTo>
                    <a:close/>
                    <a:moveTo>
                      <a:pt x="2513" y="16"/>
                    </a:moveTo>
                    <a:lnTo>
                      <a:pt x="2401" y="16"/>
                    </a:lnTo>
                    <a:cubicBezTo>
                      <a:pt x="2397" y="16"/>
                      <a:pt x="2393" y="12"/>
                      <a:pt x="2393" y="8"/>
                    </a:cubicBezTo>
                    <a:cubicBezTo>
                      <a:pt x="2393" y="3"/>
                      <a:pt x="2397" y="0"/>
                      <a:pt x="2401" y="0"/>
                    </a:cubicBezTo>
                    <a:lnTo>
                      <a:pt x="2513" y="0"/>
                    </a:lnTo>
                    <a:cubicBezTo>
                      <a:pt x="2518" y="0"/>
                      <a:pt x="2521" y="3"/>
                      <a:pt x="2521" y="8"/>
                    </a:cubicBezTo>
                    <a:cubicBezTo>
                      <a:pt x="2521" y="12"/>
                      <a:pt x="2518" y="16"/>
                      <a:pt x="2513" y="16"/>
                    </a:cubicBezTo>
                    <a:close/>
                    <a:moveTo>
                      <a:pt x="2321" y="16"/>
                    </a:moveTo>
                    <a:lnTo>
                      <a:pt x="2209" y="16"/>
                    </a:lnTo>
                    <a:cubicBezTo>
                      <a:pt x="2205" y="16"/>
                      <a:pt x="2201" y="12"/>
                      <a:pt x="2201" y="8"/>
                    </a:cubicBezTo>
                    <a:cubicBezTo>
                      <a:pt x="2201" y="3"/>
                      <a:pt x="2205" y="0"/>
                      <a:pt x="2209" y="0"/>
                    </a:cubicBezTo>
                    <a:lnTo>
                      <a:pt x="2321" y="0"/>
                    </a:lnTo>
                    <a:cubicBezTo>
                      <a:pt x="2326" y="0"/>
                      <a:pt x="2329" y="3"/>
                      <a:pt x="2329" y="8"/>
                    </a:cubicBezTo>
                    <a:cubicBezTo>
                      <a:pt x="2329" y="12"/>
                      <a:pt x="2326" y="16"/>
                      <a:pt x="2321" y="16"/>
                    </a:cubicBezTo>
                    <a:close/>
                    <a:moveTo>
                      <a:pt x="2129" y="16"/>
                    </a:moveTo>
                    <a:lnTo>
                      <a:pt x="2017" y="16"/>
                    </a:lnTo>
                    <a:cubicBezTo>
                      <a:pt x="2013" y="16"/>
                      <a:pt x="2009" y="12"/>
                      <a:pt x="2009" y="8"/>
                    </a:cubicBezTo>
                    <a:cubicBezTo>
                      <a:pt x="2009" y="3"/>
                      <a:pt x="2013" y="0"/>
                      <a:pt x="2017" y="0"/>
                    </a:cubicBezTo>
                    <a:lnTo>
                      <a:pt x="2129" y="0"/>
                    </a:lnTo>
                    <a:cubicBezTo>
                      <a:pt x="2134" y="0"/>
                      <a:pt x="2137" y="3"/>
                      <a:pt x="2137" y="8"/>
                    </a:cubicBezTo>
                    <a:cubicBezTo>
                      <a:pt x="2137" y="12"/>
                      <a:pt x="2134" y="16"/>
                      <a:pt x="2129" y="16"/>
                    </a:cubicBezTo>
                    <a:close/>
                    <a:moveTo>
                      <a:pt x="1937" y="16"/>
                    </a:moveTo>
                    <a:lnTo>
                      <a:pt x="1825" y="16"/>
                    </a:lnTo>
                    <a:cubicBezTo>
                      <a:pt x="1821" y="16"/>
                      <a:pt x="1817" y="12"/>
                      <a:pt x="1817" y="8"/>
                    </a:cubicBezTo>
                    <a:cubicBezTo>
                      <a:pt x="1817" y="3"/>
                      <a:pt x="1821" y="0"/>
                      <a:pt x="1825" y="0"/>
                    </a:cubicBezTo>
                    <a:lnTo>
                      <a:pt x="1937" y="0"/>
                    </a:lnTo>
                    <a:cubicBezTo>
                      <a:pt x="1942" y="0"/>
                      <a:pt x="1945" y="3"/>
                      <a:pt x="1945" y="8"/>
                    </a:cubicBezTo>
                    <a:cubicBezTo>
                      <a:pt x="1945" y="12"/>
                      <a:pt x="1942" y="16"/>
                      <a:pt x="1937" y="16"/>
                    </a:cubicBezTo>
                    <a:close/>
                    <a:moveTo>
                      <a:pt x="1745" y="16"/>
                    </a:moveTo>
                    <a:lnTo>
                      <a:pt x="1633" y="16"/>
                    </a:lnTo>
                    <a:cubicBezTo>
                      <a:pt x="1629" y="16"/>
                      <a:pt x="1625" y="12"/>
                      <a:pt x="1625" y="8"/>
                    </a:cubicBezTo>
                    <a:cubicBezTo>
                      <a:pt x="1625" y="3"/>
                      <a:pt x="1629" y="0"/>
                      <a:pt x="1633" y="0"/>
                    </a:cubicBezTo>
                    <a:lnTo>
                      <a:pt x="1745" y="0"/>
                    </a:lnTo>
                    <a:cubicBezTo>
                      <a:pt x="1750" y="0"/>
                      <a:pt x="1753" y="3"/>
                      <a:pt x="1753" y="8"/>
                    </a:cubicBezTo>
                    <a:cubicBezTo>
                      <a:pt x="1753" y="12"/>
                      <a:pt x="1750" y="16"/>
                      <a:pt x="1745" y="16"/>
                    </a:cubicBezTo>
                    <a:close/>
                    <a:moveTo>
                      <a:pt x="1553" y="16"/>
                    </a:moveTo>
                    <a:lnTo>
                      <a:pt x="1441" y="16"/>
                    </a:lnTo>
                    <a:cubicBezTo>
                      <a:pt x="1437" y="16"/>
                      <a:pt x="1433" y="12"/>
                      <a:pt x="1433" y="8"/>
                    </a:cubicBezTo>
                    <a:cubicBezTo>
                      <a:pt x="1433" y="3"/>
                      <a:pt x="1437" y="0"/>
                      <a:pt x="1441" y="0"/>
                    </a:cubicBezTo>
                    <a:lnTo>
                      <a:pt x="1553" y="0"/>
                    </a:lnTo>
                    <a:cubicBezTo>
                      <a:pt x="1558" y="0"/>
                      <a:pt x="1561" y="3"/>
                      <a:pt x="1561" y="8"/>
                    </a:cubicBezTo>
                    <a:cubicBezTo>
                      <a:pt x="1561" y="12"/>
                      <a:pt x="1558" y="16"/>
                      <a:pt x="1553" y="16"/>
                    </a:cubicBezTo>
                    <a:close/>
                    <a:moveTo>
                      <a:pt x="1361" y="16"/>
                    </a:moveTo>
                    <a:lnTo>
                      <a:pt x="1249" y="16"/>
                    </a:lnTo>
                    <a:cubicBezTo>
                      <a:pt x="1245" y="16"/>
                      <a:pt x="1241" y="12"/>
                      <a:pt x="1241" y="8"/>
                    </a:cubicBezTo>
                    <a:cubicBezTo>
                      <a:pt x="1241" y="3"/>
                      <a:pt x="1245" y="0"/>
                      <a:pt x="1249" y="0"/>
                    </a:cubicBezTo>
                    <a:lnTo>
                      <a:pt x="1361" y="0"/>
                    </a:lnTo>
                    <a:cubicBezTo>
                      <a:pt x="1366" y="0"/>
                      <a:pt x="1369" y="3"/>
                      <a:pt x="1369" y="8"/>
                    </a:cubicBezTo>
                    <a:cubicBezTo>
                      <a:pt x="1369" y="12"/>
                      <a:pt x="1366" y="16"/>
                      <a:pt x="1361" y="16"/>
                    </a:cubicBezTo>
                    <a:close/>
                    <a:moveTo>
                      <a:pt x="1169" y="16"/>
                    </a:moveTo>
                    <a:lnTo>
                      <a:pt x="1057" y="16"/>
                    </a:lnTo>
                    <a:cubicBezTo>
                      <a:pt x="1053" y="16"/>
                      <a:pt x="1049" y="12"/>
                      <a:pt x="1049" y="8"/>
                    </a:cubicBezTo>
                    <a:cubicBezTo>
                      <a:pt x="1049" y="3"/>
                      <a:pt x="1053" y="0"/>
                      <a:pt x="1057" y="0"/>
                    </a:cubicBezTo>
                    <a:lnTo>
                      <a:pt x="1169" y="0"/>
                    </a:lnTo>
                    <a:cubicBezTo>
                      <a:pt x="1174" y="0"/>
                      <a:pt x="1177" y="3"/>
                      <a:pt x="1177" y="8"/>
                    </a:cubicBezTo>
                    <a:cubicBezTo>
                      <a:pt x="1177" y="12"/>
                      <a:pt x="1174" y="16"/>
                      <a:pt x="1169" y="16"/>
                    </a:cubicBezTo>
                    <a:close/>
                    <a:moveTo>
                      <a:pt x="977" y="16"/>
                    </a:moveTo>
                    <a:lnTo>
                      <a:pt x="865" y="16"/>
                    </a:lnTo>
                    <a:cubicBezTo>
                      <a:pt x="861" y="16"/>
                      <a:pt x="857" y="12"/>
                      <a:pt x="857" y="8"/>
                    </a:cubicBezTo>
                    <a:cubicBezTo>
                      <a:pt x="857" y="3"/>
                      <a:pt x="861" y="0"/>
                      <a:pt x="865" y="0"/>
                    </a:cubicBezTo>
                    <a:lnTo>
                      <a:pt x="977" y="0"/>
                    </a:lnTo>
                    <a:cubicBezTo>
                      <a:pt x="982" y="0"/>
                      <a:pt x="985" y="3"/>
                      <a:pt x="985" y="8"/>
                    </a:cubicBezTo>
                    <a:cubicBezTo>
                      <a:pt x="985" y="12"/>
                      <a:pt x="982" y="16"/>
                      <a:pt x="977" y="16"/>
                    </a:cubicBezTo>
                    <a:close/>
                    <a:moveTo>
                      <a:pt x="785" y="16"/>
                    </a:moveTo>
                    <a:lnTo>
                      <a:pt x="673" y="16"/>
                    </a:lnTo>
                    <a:cubicBezTo>
                      <a:pt x="669" y="16"/>
                      <a:pt x="665" y="12"/>
                      <a:pt x="665" y="8"/>
                    </a:cubicBezTo>
                    <a:cubicBezTo>
                      <a:pt x="665" y="3"/>
                      <a:pt x="669" y="0"/>
                      <a:pt x="673" y="0"/>
                    </a:cubicBezTo>
                    <a:lnTo>
                      <a:pt x="785" y="0"/>
                    </a:lnTo>
                    <a:cubicBezTo>
                      <a:pt x="790" y="0"/>
                      <a:pt x="793" y="3"/>
                      <a:pt x="793" y="8"/>
                    </a:cubicBezTo>
                    <a:cubicBezTo>
                      <a:pt x="793" y="12"/>
                      <a:pt x="790" y="16"/>
                      <a:pt x="785" y="16"/>
                    </a:cubicBezTo>
                    <a:close/>
                    <a:moveTo>
                      <a:pt x="593" y="16"/>
                    </a:moveTo>
                    <a:lnTo>
                      <a:pt x="481" y="16"/>
                    </a:lnTo>
                    <a:cubicBezTo>
                      <a:pt x="477" y="16"/>
                      <a:pt x="473" y="12"/>
                      <a:pt x="473" y="8"/>
                    </a:cubicBezTo>
                    <a:cubicBezTo>
                      <a:pt x="473" y="3"/>
                      <a:pt x="477" y="0"/>
                      <a:pt x="481" y="0"/>
                    </a:cubicBezTo>
                    <a:lnTo>
                      <a:pt x="593" y="0"/>
                    </a:lnTo>
                    <a:cubicBezTo>
                      <a:pt x="598" y="0"/>
                      <a:pt x="601" y="3"/>
                      <a:pt x="601" y="8"/>
                    </a:cubicBezTo>
                    <a:cubicBezTo>
                      <a:pt x="601" y="12"/>
                      <a:pt x="598" y="16"/>
                      <a:pt x="593" y="16"/>
                    </a:cubicBezTo>
                    <a:close/>
                    <a:moveTo>
                      <a:pt x="401" y="16"/>
                    </a:moveTo>
                    <a:lnTo>
                      <a:pt x="289" y="16"/>
                    </a:lnTo>
                    <a:cubicBezTo>
                      <a:pt x="285" y="16"/>
                      <a:pt x="281" y="12"/>
                      <a:pt x="281" y="8"/>
                    </a:cubicBezTo>
                    <a:cubicBezTo>
                      <a:pt x="281" y="3"/>
                      <a:pt x="285" y="0"/>
                      <a:pt x="289" y="0"/>
                    </a:cubicBezTo>
                    <a:lnTo>
                      <a:pt x="401" y="0"/>
                    </a:lnTo>
                    <a:cubicBezTo>
                      <a:pt x="406" y="0"/>
                      <a:pt x="409" y="3"/>
                      <a:pt x="409" y="8"/>
                    </a:cubicBezTo>
                    <a:cubicBezTo>
                      <a:pt x="409" y="12"/>
                      <a:pt x="406" y="16"/>
                      <a:pt x="401" y="16"/>
                    </a:cubicBezTo>
                    <a:close/>
                    <a:moveTo>
                      <a:pt x="209" y="16"/>
                    </a:moveTo>
                    <a:lnTo>
                      <a:pt x="97" y="16"/>
                    </a:lnTo>
                    <a:cubicBezTo>
                      <a:pt x="93" y="16"/>
                      <a:pt x="89" y="12"/>
                      <a:pt x="89" y="8"/>
                    </a:cubicBezTo>
                    <a:cubicBezTo>
                      <a:pt x="89" y="3"/>
                      <a:pt x="93" y="0"/>
                      <a:pt x="97" y="0"/>
                    </a:cubicBezTo>
                    <a:lnTo>
                      <a:pt x="209" y="0"/>
                    </a:lnTo>
                    <a:cubicBezTo>
                      <a:pt x="214" y="0"/>
                      <a:pt x="217" y="3"/>
                      <a:pt x="217" y="8"/>
                    </a:cubicBezTo>
                    <a:cubicBezTo>
                      <a:pt x="217" y="12"/>
                      <a:pt x="214" y="16"/>
                      <a:pt x="209" y="16"/>
                    </a:cubicBezTo>
                    <a:close/>
                    <a:moveTo>
                      <a:pt x="17" y="16"/>
                    </a:moveTo>
                    <a:lnTo>
                      <a:pt x="8" y="16"/>
                    </a:lnTo>
                    <a:cubicBezTo>
                      <a:pt x="3" y="16"/>
                      <a:pt x="0" y="12"/>
                      <a:pt x="0" y="8"/>
                    </a:cubicBezTo>
                    <a:cubicBezTo>
                      <a:pt x="0" y="3"/>
                      <a:pt x="3" y="0"/>
                      <a:pt x="8" y="0"/>
                    </a:cubicBezTo>
                    <a:lnTo>
                      <a:pt x="17" y="0"/>
                    </a:lnTo>
                    <a:cubicBezTo>
                      <a:pt x="22" y="0"/>
                      <a:pt x="25" y="3"/>
                      <a:pt x="25" y="8"/>
                    </a:cubicBezTo>
                    <a:cubicBezTo>
                      <a:pt x="25" y="12"/>
                      <a:pt x="22" y="16"/>
                      <a:pt x="17" y="16"/>
                    </a:cubicBezTo>
                    <a:close/>
                  </a:path>
                </a:pathLst>
              </a:custGeom>
              <a:solidFill>
                <a:srgbClr val="000000"/>
              </a:solidFill>
              <a:ln w="12700" cap="flat">
                <a:solidFill>
                  <a:srgbClr val="000000"/>
                </a:solidFill>
                <a:prstDash val="solid"/>
                <a:bevel/>
                <a:headEnd/>
                <a:tailEnd/>
              </a:ln>
            </p:spPr>
            <p:txBody>
              <a:bodyPr/>
              <a:lstStyle/>
              <a:p>
                <a:endParaRPr lang="zh-CN" altLang="en-US"/>
              </a:p>
            </p:txBody>
          </p:sp>
          <p:sp>
            <p:nvSpPr>
              <p:cNvPr id="26867" name="Freeform 556"/>
              <p:cNvSpPr>
                <a:spLocks/>
              </p:cNvSpPr>
              <p:nvPr/>
            </p:nvSpPr>
            <p:spPr bwMode="auto">
              <a:xfrm>
                <a:off x="4642" y="2729"/>
                <a:ext cx="253" cy="157"/>
              </a:xfrm>
              <a:custGeom>
                <a:avLst/>
                <a:gdLst>
                  <a:gd name="T0" fmla="*/ 2 w 490"/>
                  <a:gd name="T1" fmla="*/ 3 h 304"/>
                  <a:gd name="T2" fmla="*/ 4 w 490"/>
                  <a:gd name="T3" fmla="*/ 2 h 304"/>
                  <a:gd name="T4" fmla="*/ 4 w 490"/>
                  <a:gd name="T5" fmla="*/ 1 h 304"/>
                  <a:gd name="T6" fmla="*/ 4 w 490"/>
                  <a:gd name="T7" fmla="*/ 0 h 304"/>
                  <a:gd name="T8" fmla="*/ 4 w 490"/>
                  <a:gd name="T9" fmla="*/ 0 h 304"/>
                  <a:gd name="T10" fmla="*/ 0 w 490"/>
                  <a:gd name="T11" fmla="*/ 3 h 304"/>
                  <a:gd name="T12" fmla="*/ 2 w 490"/>
                  <a:gd name="T13" fmla="*/ 3 h 304"/>
                  <a:gd name="T14" fmla="*/ 0 60000 65536"/>
                  <a:gd name="T15" fmla="*/ 0 60000 65536"/>
                  <a:gd name="T16" fmla="*/ 0 60000 65536"/>
                  <a:gd name="T17" fmla="*/ 0 60000 65536"/>
                  <a:gd name="T18" fmla="*/ 0 60000 65536"/>
                  <a:gd name="T19" fmla="*/ 0 60000 65536"/>
                  <a:gd name="T20" fmla="*/ 0 60000 65536"/>
                  <a:gd name="T21" fmla="*/ 0 w 490"/>
                  <a:gd name="T22" fmla="*/ 0 h 304"/>
                  <a:gd name="T23" fmla="*/ 490 w 490"/>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0" h="304">
                    <a:moveTo>
                      <a:pt x="142" y="300"/>
                    </a:moveTo>
                    <a:cubicBezTo>
                      <a:pt x="252" y="304"/>
                      <a:pt x="359" y="268"/>
                      <a:pt x="439" y="202"/>
                    </a:cubicBezTo>
                    <a:cubicBezTo>
                      <a:pt x="490" y="150"/>
                      <a:pt x="482" y="71"/>
                      <a:pt x="422" y="26"/>
                    </a:cubicBezTo>
                    <a:cubicBezTo>
                      <a:pt x="405" y="14"/>
                      <a:pt x="386" y="5"/>
                      <a:pt x="365" y="0"/>
                    </a:cubicBezTo>
                    <a:lnTo>
                      <a:pt x="0" y="300"/>
                    </a:lnTo>
                    <a:lnTo>
                      <a:pt x="142" y="300"/>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868" name="Rectangle 557"/>
              <p:cNvSpPr>
                <a:spLocks noChangeArrowheads="1"/>
              </p:cNvSpPr>
              <p:nvPr/>
            </p:nvSpPr>
            <p:spPr bwMode="auto">
              <a:xfrm>
                <a:off x="4497" y="2393"/>
                <a:ext cx="364" cy="8"/>
              </a:xfrm>
              <a:prstGeom prst="rect">
                <a:avLst/>
              </a:prstGeom>
              <a:solidFill>
                <a:srgbClr val="F1F3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9" name="Rectangle 558"/>
              <p:cNvSpPr>
                <a:spLocks noChangeArrowheads="1"/>
              </p:cNvSpPr>
              <p:nvPr/>
            </p:nvSpPr>
            <p:spPr bwMode="auto">
              <a:xfrm>
                <a:off x="4497" y="2401"/>
                <a:ext cx="364" cy="9"/>
              </a:xfrm>
              <a:prstGeom prst="rect">
                <a:avLst/>
              </a:prstGeom>
              <a:solidFill>
                <a:srgbClr val="C6CD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0" name="Rectangle 559"/>
              <p:cNvSpPr>
                <a:spLocks noChangeArrowheads="1"/>
              </p:cNvSpPr>
              <p:nvPr/>
            </p:nvSpPr>
            <p:spPr bwMode="auto">
              <a:xfrm>
                <a:off x="4497" y="2410"/>
                <a:ext cx="364" cy="8"/>
              </a:xfrm>
              <a:prstGeom prst="rect">
                <a:avLst/>
              </a:prstGeom>
              <a:solidFill>
                <a:srgbClr val="C8CF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1" name="Rectangle 560"/>
              <p:cNvSpPr>
                <a:spLocks noChangeArrowheads="1"/>
              </p:cNvSpPr>
              <p:nvPr/>
            </p:nvSpPr>
            <p:spPr bwMode="auto">
              <a:xfrm>
                <a:off x="4497" y="2418"/>
                <a:ext cx="364" cy="8"/>
              </a:xfrm>
              <a:prstGeom prst="rect">
                <a:avLst/>
              </a:prstGeom>
              <a:solidFill>
                <a:srgbClr val="CAD1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2" name="Rectangle 561"/>
              <p:cNvSpPr>
                <a:spLocks noChangeArrowheads="1"/>
              </p:cNvSpPr>
              <p:nvPr/>
            </p:nvSpPr>
            <p:spPr bwMode="auto">
              <a:xfrm>
                <a:off x="4497" y="2426"/>
                <a:ext cx="364" cy="9"/>
              </a:xfrm>
              <a:prstGeom prst="rect">
                <a:avLst/>
              </a:prstGeom>
              <a:solidFill>
                <a:srgbClr val="CBD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3" name="Rectangle 562"/>
              <p:cNvSpPr>
                <a:spLocks noChangeArrowheads="1"/>
              </p:cNvSpPr>
              <p:nvPr/>
            </p:nvSpPr>
            <p:spPr bwMode="auto">
              <a:xfrm>
                <a:off x="4497" y="2435"/>
                <a:ext cx="364" cy="8"/>
              </a:xfrm>
              <a:prstGeom prst="rect">
                <a:avLst/>
              </a:prstGeom>
              <a:solidFill>
                <a:srgbClr val="CDD4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4" name="Rectangle 563"/>
              <p:cNvSpPr>
                <a:spLocks noChangeArrowheads="1"/>
              </p:cNvSpPr>
              <p:nvPr/>
            </p:nvSpPr>
            <p:spPr bwMode="auto">
              <a:xfrm>
                <a:off x="4497" y="2443"/>
                <a:ext cx="364" cy="8"/>
              </a:xfrm>
              <a:prstGeom prst="rect">
                <a:avLst/>
              </a:prstGeom>
              <a:solidFill>
                <a:srgbClr val="CED5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5" name="Rectangle 564"/>
              <p:cNvSpPr>
                <a:spLocks noChangeArrowheads="1"/>
              </p:cNvSpPr>
              <p:nvPr/>
            </p:nvSpPr>
            <p:spPr bwMode="auto">
              <a:xfrm>
                <a:off x="4497" y="2451"/>
                <a:ext cx="364" cy="8"/>
              </a:xfrm>
              <a:prstGeom prst="rect">
                <a:avLst/>
              </a:prstGeom>
              <a:solidFill>
                <a:srgbClr val="D0D7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6" name="Rectangle 565"/>
              <p:cNvSpPr>
                <a:spLocks noChangeArrowheads="1"/>
              </p:cNvSpPr>
              <p:nvPr/>
            </p:nvSpPr>
            <p:spPr bwMode="auto">
              <a:xfrm>
                <a:off x="4497" y="2459"/>
                <a:ext cx="364" cy="9"/>
              </a:xfrm>
              <a:prstGeom prst="rect">
                <a:avLst/>
              </a:prstGeom>
              <a:solidFill>
                <a:srgbClr val="D2D9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7" name="Rectangle 566"/>
              <p:cNvSpPr>
                <a:spLocks noChangeArrowheads="1"/>
              </p:cNvSpPr>
              <p:nvPr/>
            </p:nvSpPr>
            <p:spPr bwMode="auto">
              <a:xfrm>
                <a:off x="4497" y="2468"/>
                <a:ext cx="364" cy="8"/>
              </a:xfrm>
              <a:prstGeom prst="rect">
                <a:avLst/>
              </a:prstGeom>
              <a:solidFill>
                <a:srgbClr val="D4D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8" name="Rectangle 567"/>
              <p:cNvSpPr>
                <a:spLocks noChangeArrowheads="1"/>
              </p:cNvSpPr>
              <p:nvPr/>
            </p:nvSpPr>
            <p:spPr bwMode="auto">
              <a:xfrm>
                <a:off x="4497" y="2476"/>
                <a:ext cx="364" cy="8"/>
              </a:xfrm>
              <a:prstGeom prst="rect">
                <a:avLst/>
              </a:prstGeom>
              <a:solidFill>
                <a:srgbClr val="D6DC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9" name="Rectangle 568"/>
              <p:cNvSpPr>
                <a:spLocks noChangeArrowheads="1"/>
              </p:cNvSpPr>
              <p:nvPr/>
            </p:nvSpPr>
            <p:spPr bwMode="auto">
              <a:xfrm>
                <a:off x="4497" y="2484"/>
                <a:ext cx="364" cy="8"/>
              </a:xfrm>
              <a:prstGeom prst="rect">
                <a:avLst/>
              </a:prstGeom>
              <a:solidFill>
                <a:srgbClr val="D8D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0" name="Rectangle 569"/>
              <p:cNvSpPr>
                <a:spLocks noChangeArrowheads="1"/>
              </p:cNvSpPr>
              <p:nvPr/>
            </p:nvSpPr>
            <p:spPr bwMode="auto">
              <a:xfrm>
                <a:off x="4497" y="2492"/>
                <a:ext cx="364" cy="9"/>
              </a:xfrm>
              <a:prstGeom prst="rect">
                <a:avLst/>
              </a:prstGeom>
              <a:solidFill>
                <a:srgbClr val="DADF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1" name="Rectangle 570"/>
              <p:cNvSpPr>
                <a:spLocks noChangeArrowheads="1"/>
              </p:cNvSpPr>
              <p:nvPr/>
            </p:nvSpPr>
            <p:spPr bwMode="auto">
              <a:xfrm>
                <a:off x="4497" y="2501"/>
                <a:ext cx="364" cy="8"/>
              </a:xfrm>
              <a:prstGeom prst="rect">
                <a:avLst/>
              </a:prstGeom>
              <a:solidFill>
                <a:srgbClr val="DCE1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2" name="Rectangle 571"/>
              <p:cNvSpPr>
                <a:spLocks noChangeArrowheads="1"/>
              </p:cNvSpPr>
              <p:nvPr/>
            </p:nvSpPr>
            <p:spPr bwMode="auto">
              <a:xfrm>
                <a:off x="4497" y="2509"/>
                <a:ext cx="364" cy="8"/>
              </a:xfrm>
              <a:prstGeom prst="rect">
                <a:avLst/>
              </a:prstGeom>
              <a:solidFill>
                <a:srgbClr val="DDE2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3" name="Rectangle 572"/>
              <p:cNvSpPr>
                <a:spLocks noChangeArrowheads="1"/>
              </p:cNvSpPr>
              <p:nvPr/>
            </p:nvSpPr>
            <p:spPr bwMode="auto">
              <a:xfrm>
                <a:off x="4497" y="2517"/>
                <a:ext cx="364" cy="8"/>
              </a:xfrm>
              <a:prstGeom prst="rect">
                <a:avLst/>
              </a:prstGeom>
              <a:solidFill>
                <a:srgbClr val="DFE4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4" name="Rectangle 573"/>
              <p:cNvSpPr>
                <a:spLocks noChangeArrowheads="1"/>
              </p:cNvSpPr>
              <p:nvPr/>
            </p:nvSpPr>
            <p:spPr bwMode="auto">
              <a:xfrm>
                <a:off x="4497" y="2525"/>
                <a:ext cx="364" cy="9"/>
              </a:xfrm>
              <a:prstGeom prst="rect">
                <a:avLst/>
              </a:prstGeom>
              <a:solidFill>
                <a:srgbClr val="E1E5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5" name="Rectangle 574"/>
              <p:cNvSpPr>
                <a:spLocks noChangeArrowheads="1"/>
              </p:cNvSpPr>
              <p:nvPr/>
            </p:nvSpPr>
            <p:spPr bwMode="auto">
              <a:xfrm>
                <a:off x="4497" y="2534"/>
                <a:ext cx="364" cy="8"/>
              </a:xfrm>
              <a:prstGeom prst="rect">
                <a:avLst/>
              </a:prstGeom>
              <a:solidFill>
                <a:srgbClr val="E3E7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6" name="Rectangle 575"/>
              <p:cNvSpPr>
                <a:spLocks noChangeArrowheads="1"/>
              </p:cNvSpPr>
              <p:nvPr/>
            </p:nvSpPr>
            <p:spPr bwMode="auto">
              <a:xfrm>
                <a:off x="4497" y="2542"/>
                <a:ext cx="364" cy="8"/>
              </a:xfrm>
              <a:prstGeom prst="rect">
                <a:avLst/>
              </a:prstGeom>
              <a:solidFill>
                <a:srgbClr val="E5E9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7" name="Rectangle 576"/>
              <p:cNvSpPr>
                <a:spLocks noChangeArrowheads="1"/>
              </p:cNvSpPr>
              <p:nvPr/>
            </p:nvSpPr>
            <p:spPr bwMode="auto">
              <a:xfrm>
                <a:off x="4497" y="2550"/>
                <a:ext cx="364" cy="8"/>
              </a:xfrm>
              <a:prstGeom prst="rect">
                <a:avLst/>
              </a:prstGeom>
              <a:solidFill>
                <a:srgbClr val="E7EA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8" name="Rectangle 577"/>
              <p:cNvSpPr>
                <a:spLocks noChangeArrowheads="1"/>
              </p:cNvSpPr>
              <p:nvPr/>
            </p:nvSpPr>
            <p:spPr bwMode="auto">
              <a:xfrm>
                <a:off x="4497" y="2558"/>
                <a:ext cx="364" cy="9"/>
              </a:xfrm>
              <a:prstGeom prst="rect">
                <a:avLst/>
              </a:prstGeom>
              <a:solidFill>
                <a:srgbClr val="E9EC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9" name="Rectangle 578"/>
              <p:cNvSpPr>
                <a:spLocks noChangeArrowheads="1"/>
              </p:cNvSpPr>
              <p:nvPr/>
            </p:nvSpPr>
            <p:spPr bwMode="auto">
              <a:xfrm>
                <a:off x="4497" y="2567"/>
                <a:ext cx="364" cy="8"/>
              </a:xfrm>
              <a:prstGeom prst="rect">
                <a:avLst/>
              </a:prstGeom>
              <a:solidFill>
                <a:srgbClr val="EAE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90" name="Rectangle 579"/>
              <p:cNvSpPr>
                <a:spLocks noChangeArrowheads="1"/>
              </p:cNvSpPr>
              <p:nvPr/>
            </p:nvSpPr>
            <p:spPr bwMode="auto">
              <a:xfrm>
                <a:off x="4497" y="2575"/>
                <a:ext cx="364" cy="8"/>
              </a:xfrm>
              <a:prstGeom prst="rect">
                <a:avLst/>
              </a:prstGeom>
              <a:solidFill>
                <a:srgbClr val="ECEF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91" name="Rectangle 580"/>
              <p:cNvSpPr>
                <a:spLocks noChangeArrowheads="1"/>
              </p:cNvSpPr>
              <p:nvPr/>
            </p:nvSpPr>
            <p:spPr bwMode="auto">
              <a:xfrm>
                <a:off x="4497" y="2583"/>
                <a:ext cx="364" cy="8"/>
              </a:xfrm>
              <a:prstGeom prst="rect">
                <a:avLst/>
              </a:prstGeom>
              <a:solidFill>
                <a:srgbClr val="EEF1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92" name="Rectangle 581"/>
              <p:cNvSpPr>
                <a:spLocks noChangeArrowheads="1"/>
              </p:cNvSpPr>
              <p:nvPr/>
            </p:nvSpPr>
            <p:spPr bwMode="auto">
              <a:xfrm>
                <a:off x="4497" y="2591"/>
                <a:ext cx="364" cy="9"/>
              </a:xfrm>
              <a:prstGeom prst="rect">
                <a:avLst/>
              </a:prstGeom>
              <a:solidFill>
                <a:srgbClr val="F0F2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93" name="Freeform 582"/>
              <p:cNvSpPr>
                <a:spLocks/>
              </p:cNvSpPr>
              <p:nvPr/>
            </p:nvSpPr>
            <p:spPr bwMode="auto">
              <a:xfrm>
                <a:off x="4513" y="2407"/>
                <a:ext cx="344" cy="187"/>
              </a:xfrm>
              <a:custGeom>
                <a:avLst/>
                <a:gdLst>
                  <a:gd name="T0" fmla="*/ 3 w 666"/>
                  <a:gd name="T1" fmla="*/ 4 h 362"/>
                  <a:gd name="T2" fmla="*/ 7 w 666"/>
                  <a:gd name="T3" fmla="*/ 2 h 362"/>
                  <a:gd name="T4" fmla="*/ 4 w 666"/>
                  <a:gd name="T5" fmla="*/ 0 h 362"/>
                  <a:gd name="T6" fmla="*/ 0 w 666"/>
                  <a:gd name="T7" fmla="*/ 2 h 362"/>
                  <a:gd name="T8" fmla="*/ 3 w 666"/>
                  <a:gd name="T9" fmla="*/ 4 h 362"/>
                  <a:gd name="T10" fmla="*/ 0 60000 65536"/>
                  <a:gd name="T11" fmla="*/ 0 60000 65536"/>
                  <a:gd name="T12" fmla="*/ 0 60000 65536"/>
                  <a:gd name="T13" fmla="*/ 0 60000 65536"/>
                  <a:gd name="T14" fmla="*/ 0 60000 65536"/>
                  <a:gd name="T15" fmla="*/ 0 w 666"/>
                  <a:gd name="T16" fmla="*/ 0 h 362"/>
                  <a:gd name="T17" fmla="*/ 666 w 666"/>
                  <a:gd name="T18" fmla="*/ 362 h 362"/>
                </a:gdLst>
                <a:ahLst/>
                <a:cxnLst>
                  <a:cxn ang="T10">
                    <a:pos x="T0" y="T1"/>
                  </a:cxn>
                  <a:cxn ang="T11">
                    <a:pos x="T2" y="T3"/>
                  </a:cxn>
                  <a:cxn ang="T12">
                    <a:pos x="T4" y="T5"/>
                  </a:cxn>
                  <a:cxn ang="T13">
                    <a:pos x="T6" y="T7"/>
                  </a:cxn>
                  <a:cxn ang="T14">
                    <a:pos x="T8" y="T9"/>
                  </a:cxn>
                </a:cxnLst>
                <a:rect l="T15" t="T16" r="T17" b="T18"/>
                <a:pathLst>
                  <a:path w="666" h="362">
                    <a:moveTo>
                      <a:pt x="253" y="362"/>
                    </a:moveTo>
                    <a:lnTo>
                      <a:pt x="666" y="137"/>
                    </a:lnTo>
                    <a:lnTo>
                      <a:pt x="410" y="0"/>
                    </a:lnTo>
                    <a:lnTo>
                      <a:pt x="0" y="223"/>
                    </a:lnTo>
                    <a:cubicBezTo>
                      <a:pt x="65" y="295"/>
                      <a:pt x="154" y="344"/>
                      <a:pt x="253" y="36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94" name="Picture 583"/>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497"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95" name="Picture 584"/>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497"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96" name="Freeform 585"/>
              <p:cNvSpPr>
                <a:spLocks/>
              </p:cNvSpPr>
              <p:nvPr/>
            </p:nvSpPr>
            <p:spPr bwMode="auto">
              <a:xfrm>
                <a:off x="4513" y="2522"/>
                <a:ext cx="130" cy="362"/>
              </a:xfrm>
              <a:custGeom>
                <a:avLst/>
                <a:gdLst>
                  <a:gd name="T0" fmla="*/ 3 w 253"/>
                  <a:gd name="T1" fmla="*/ 2 h 701"/>
                  <a:gd name="T2" fmla="*/ 0 w 253"/>
                  <a:gd name="T3" fmla="*/ 0 h 701"/>
                  <a:gd name="T4" fmla="*/ 0 w 253"/>
                  <a:gd name="T5" fmla="*/ 0 h 701"/>
                  <a:gd name="T6" fmla="*/ 0 w 253"/>
                  <a:gd name="T7" fmla="*/ 6 h 701"/>
                  <a:gd name="T8" fmla="*/ 3 w 253"/>
                  <a:gd name="T9" fmla="*/ 7 h 701"/>
                  <a:gd name="T10" fmla="*/ 3 w 253"/>
                  <a:gd name="T11" fmla="*/ 2 h 701"/>
                  <a:gd name="T12" fmla="*/ 0 60000 65536"/>
                  <a:gd name="T13" fmla="*/ 0 60000 65536"/>
                  <a:gd name="T14" fmla="*/ 0 60000 65536"/>
                  <a:gd name="T15" fmla="*/ 0 60000 65536"/>
                  <a:gd name="T16" fmla="*/ 0 60000 65536"/>
                  <a:gd name="T17" fmla="*/ 0 60000 65536"/>
                  <a:gd name="T18" fmla="*/ 0 w 253"/>
                  <a:gd name="T19" fmla="*/ 0 h 701"/>
                  <a:gd name="T20" fmla="*/ 253 w 253"/>
                  <a:gd name="T21" fmla="*/ 701 h 701"/>
                </a:gdLst>
                <a:ahLst/>
                <a:cxnLst>
                  <a:cxn ang="T12">
                    <a:pos x="T0" y="T1"/>
                  </a:cxn>
                  <a:cxn ang="T13">
                    <a:pos x="T2" y="T3"/>
                  </a:cxn>
                  <a:cxn ang="T14">
                    <a:pos x="T4" y="T5"/>
                  </a:cxn>
                  <a:cxn ang="T15">
                    <a:pos x="T6" y="T7"/>
                  </a:cxn>
                  <a:cxn ang="T16">
                    <a:pos x="T8" y="T9"/>
                  </a:cxn>
                  <a:cxn ang="T17">
                    <a:pos x="T10" y="T11"/>
                  </a:cxn>
                </a:cxnLst>
                <a:rect l="T18" t="T19" r="T20" b="T21"/>
                <a:pathLst>
                  <a:path w="253" h="701">
                    <a:moveTo>
                      <a:pt x="253" y="139"/>
                    </a:moveTo>
                    <a:cubicBezTo>
                      <a:pt x="154" y="121"/>
                      <a:pt x="65" y="72"/>
                      <a:pt x="0" y="0"/>
                    </a:cubicBezTo>
                    <a:lnTo>
                      <a:pt x="0" y="573"/>
                    </a:lnTo>
                    <a:cubicBezTo>
                      <a:pt x="66" y="642"/>
                      <a:pt x="156" y="687"/>
                      <a:pt x="253" y="701"/>
                    </a:cubicBezTo>
                    <a:lnTo>
                      <a:pt x="253" y="139"/>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897" name="Picture 586"/>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4630"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98" name="Picture 587"/>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630"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99" name="Freeform 588"/>
              <p:cNvSpPr>
                <a:spLocks/>
              </p:cNvSpPr>
              <p:nvPr/>
            </p:nvSpPr>
            <p:spPr bwMode="auto">
              <a:xfrm>
                <a:off x="4643" y="2478"/>
                <a:ext cx="214" cy="406"/>
              </a:xfrm>
              <a:custGeom>
                <a:avLst/>
                <a:gdLst>
                  <a:gd name="T0" fmla="*/ 0 w 214"/>
                  <a:gd name="T1" fmla="*/ 116 h 406"/>
                  <a:gd name="T2" fmla="*/ 0 w 214"/>
                  <a:gd name="T3" fmla="*/ 406 h 406"/>
                  <a:gd name="T4" fmla="*/ 214 w 214"/>
                  <a:gd name="T5" fmla="*/ 291 h 406"/>
                  <a:gd name="T6" fmla="*/ 214 w 214"/>
                  <a:gd name="T7" fmla="*/ 0 h 406"/>
                  <a:gd name="T8" fmla="*/ 0 w 214"/>
                  <a:gd name="T9" fmla="*/ 116 h 406"/>
                  <a:gd name="T10" fmla="*/ 0 60000 65536"/>
                  <a:gd name="T11" fmla="*/ 0 60000 65536"/>
                  <a:gd name="T12" fmla="*/ 0 60000 65536"/>
                  <a:gd name="T13" fmla="*/ 0 60000 65536"/>
                  <a:gd name="T14" fmla="*/ 0 60000 65536"/>
                  <a:gd name="T15" fmla="*/ 0 w 214"/>
                  <a:gd name="T16" fmla="*/ 0 h 406"/>
                  <a:gd name="T17" fmla="*/ 214 w 214"/>
                  <a:gd name="T18" fmla="*/ 406 h 406"/>
                </a:gdLst>
                <a:ahLst/>
                <a:cxnLst>
                  <a:cxn ang="T10">
                    <a:pos x="T0" y="T1"/>
                  </a:cxn>
                  <a:cxn ang="T11">
                    <a:pos x="T2" y="T3"/>
                  </a:cxn>
                  <a:cxn ang="T12">
                    <a:pos x="T4" y="T5"/>
                  </a:cxn>
                  <a:cxn ang="T13">
                    <a:pos x="T6" y="T7"/>
                  </a:cxn>
                  <a:cxn ang="T14">
                    <a:pos x="T8" y="T9"/>
                  </a:cxn>
                </a:cxnLst>
                <a:rect l="T15" t="T16" r="T17" b="T18"/>
                <a:pathLst>
                  <a:path w="214" h="406">
                    <a:moveTo>
                      <a:pt x="0" y="116"/>
                    </a:moveTo>
                    <a:lnTo>
                      <a:pt x="0" y="406"/>
                    </a:lnTo>
                    <a:lnTo>
                      <a:pt x="214" y="291"/>
                    </a:lnTo>
                    <a:lnTo>
                      <a:pt x="214" y="0"/>
                    </a:lnTo>
                    <a:lnTo>
                      <a:pt x="0" y="11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0" name="Freeform 589"/>
              <p:cNvSpPr>
                <a:spLocks/>
              </p:cNvSpPr>
              <p:nvPr/>
            </p:nvSpPr>
            <p:spPr bwMode="auto">
              <a:xfrm>
                <a:off x="4513" y="2407"/>
                <a:ext cx="344" cy="477"/>
              </a:xfrm>
              <a:custGeom>
                <a:avLst/>
                <a:gdLst>
                  <a:gd name="T0" fmla="*/ 7 w 666"/>
                  <a:gd name="T1" fmla="*/ 2 h 924"/>
                  <a:gd name="T2" fmla="*/ 4 w 666"/>
                  <a:gd name="T3" fmla="*/ 0 h 924"/>
                  <a:gd name="T4" fmla="*/ 0 w 666"/>
                  <a:gd name="T5" fmla="*/ 2 h 924"/>
                  <a:gd name="T6" fmla="*/ 0 w 666"/>
                  <a:gd name="T7" fmla="*/ 8 h 924"/>
                  <a:gd name="T8" fmla="*/ 3 w 666"/>
                  <a:gd name="T9" fmla="*/ 9 h 924"/>
                  <a:gd name="T10" fmla="*/ 3 w 666"/>
                  <a:gd name="T11" fmla="*/ 9 h 924"/>
                  <a:gd name="T12" fmla="*/ 7 w 666"/>
                  <a:gd name="T13" fmla="*/ 7 h 924"/>
                  <a:gd name="T14" fmla="*/ 7 w 666"/>
                  <a:gd name="T15" fmla="*/ 2 h 924"/>
                  <a:gd name="T16" fmla="*/ 0 60000 65536"/>
                  <a:gd name="T17" fmla="*/ 0 60000 65536"/>
                  <a:gd name="T18" fmla="*/ 0 60000 65536"/>
                  <a:gd name="T19" fmla="*/ 0 60000 65536"/>
                  <a:gd name="T20" fmla="*/ 0 60000 65536"/>
                  <a:gd name="T21" fmla="*/ 0 60000 65536"/>
                  <a:gd name="T22" fmla="*/ 0 60000 65536"/>
                  <a:gd name="T23" fmla="*/ 0 60000 65536"/>
                  <a:gd name="T24" fmla="*/ 0 w 666"/>
                  <a:gd name="T25" fmla="*/ 0 h 924"/>
                  <a:gd name="T26" fmla="*/ 666 w 666"/>
                  <a:gd name="T27" fmla="*/ 924 h 9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6" h="924">
                    <a:moveTo>
                      <a:pt x="666" y="137"/>
                    </a:moveTo>
                    <a:lnTo>
                      <a:pt x="410" y="0"/>
                    </a:lnTo>
                    <a:lnTo>
                      <a:pt x="0" y="223"/>
                    </a:lnTo>
                    <a:lnTo>
                      <a:pt x="0" y="796"/>
                    </a:lnTo>
                    <a:cubicBezTo>
                      <a:pt x="66" y="865"/>
                      <a:pt x="156" y="910"/>
                      <a:pt x="253" y="924"/>
                    </a:cubicBezTo>
                    <a:lnTo>
                      <a:pt x="666" y="701"/>
                    </a:lnTo>
                    <a:lnTo>
                      <a:pt x="666" y="137"/>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01" name="Picture 590"/>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547" y="2682"/>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02" name="Picture 591"/>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547" y="2682"/>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03" name="Freeform 592"/>
              <p:cNvSpPr>
                <a:spLocks/>
              </p:cNvSpPr>
              <p:nvPr/>
            </p:nvSpPr>
            <p:spPr bwMode="auto">
              <a:xfrm>
                <a:off x="4561" y="2700"/>
                <a:ext cx="24" cy="29"/>
              </a:xfrm>
              <a:custGeom>
                <a:avLst/>
                <a:gdLst>
                  <a:gd name="T0" fmla="*/ 22 w 24"/>
                  <a:gd name="T1" fmla="*/ 11 h 29"/>
                  <a:gd name="T2" fmla="*/ 7 w 24"/>
                  <a:gd name="T3" fmla="*/ 2 h 29"/>
                  <a:gd name="T4" fmla="*/ 2 w 24"/>
                  <a:gd name="T5" fmla="*/ 18 h 29"/>
                  <a:gd name="T6" fmla="*/ 16 w 24"/>
                  <a:gd name="T7" fmla="*/ 28 h 29"/>
                  <a:gd name="T8" fmla="*/ 22 w 24"/>
                  <a:gd name="T9" fmla="*/ 11 h 29"/>
                  <a:gd name="T10" fmla="*/ 0 60000 65536"/>
                  <a:gd name="T11" fmla="*/ 0 60000 65536"/>
                  <a:gd name="T12" fmla="*/ 0 60000 65536"/>
                  <a:gd name="T13" fmla="*/ 0 60000 65536"/>
                  <a:gd name="T14" fmla="*/ 0 60000 65536"/>
                  <a:gd name="T15" fmla="*/ 0 w 24"/>
                  <a:gd name="T16" fmla="*/ 0 h 29"/>
                  <a:gd name="T17" fmla="*/ 24 w 24"/>
                  <a:gd name="T18" fmla="*/ 29 h 29"/>
                </a:gdLst>
                <a:ahLst/>
                <a:cxnLst>
                  <a:cxn ang="T10">
                    <a:pos x="T0" y="T1"/>
                  </a:cxn>
                  <a:cxn ang="T11">
                    <a:pos x="T2" y="T3"/>
                  </a:cxn>
                  <a:cxn ang="T12">
                    <a:pos x="T4" y="T5"/>
                  </a:cxn>
                  <a:cxn ang="T13">
                    <a:pos x="T6" y="T7"/>
                  </a:cxn>
                  <a:cxn ang="T14">
                    <a:pos x="T8" y="T9"/>
                  </a:cxn>
                </a:cxnLst>
                <a:rect l="T15" t="T16" r="T17" b="T18"/>
                <a:pathLst>
                  <a:path w="24" h="29">
                    <a:moveTo>
                      <a:pt x="22" y="11"/>
                    </a:moveTo>
                    <a:cubicBezTo>
                      <a:pt x="19" y="5"/>
                      <a:pt x="12" y="0"/>
                      <a:pt x="7" y="2"/>
                    </a:cubicBezTo>
                    <a:cubicBezTo>
                      <a:pt x="2" y="4"/>
                      <a:pt x="0" y="11"/>
                      <a:pt x="2" y="18"/>
                    </a:cubicBezTo>
                    <a:cubicBezTo>
                      <a:pt x="5" y="25"/>
                      <a:pt x="11" y="29"/>
                      <a:pt x="16" y="28"/>
                    </a:cubicBezTo>
                    <a:cubicBezTo>
                      <a:pt x="22" y="26"/>
                      <a:pt x="24" y="18"/>
                      <a:pt x="22" y="11"/>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4" name="Freeform 593"/>
              <p:cNvSpPr>
                <a:spLocks noEditPoints="1"/>
              </p:cNvSpPr>
              <p:nvPr/>
            </p:nvSpPr>
            <p:spPr bwMode="auto">
              <a:xfrm>
                <a:off x="4534" y="2762"/>
                <a:ext cx="88" cy="80"/>
              </a:xfrm>
              <a:custGeom>
                <a:avLst/>
                <a:gdLst>
                  <a:gd name="T0" fmla="*/ 0 w 171"/>
                  <a:gd name="T1" fmla="*/ 0 h 156"/>
                  <a:gd name="T2" fmla="*/ 2 w 171"/>
                  <a:gd name="T3" fmla="*/ 1 h 156"/>
                  <a:gd name="T4" fmla="*/ 0 w 171"/>
                  <a:gd name="T5" fmla="*/ 1 h 156"/>
                  <a:gd name="T6" fmla="*/ 2 w 171"/>
                  <a:gd name="T7" fmla="*/ 1 h 156"/>
                  <a:gd name="T8" fmla="*/ 0 w 171"/>
                  <a:gd name="T9" fmla="*/ 1 h 156"/>
                  <a:gd name="T10" fmla="*/ 2 w 171"/>
                  <a:gd name="T11" fmla="*/ 2 h 156"/>
                  <a:gd name="T12" fmla="*/ 0 60000 65536"/>
                  <a:gd name="T13" fmla="*/ 0 60000 65536"/>
                  <a:gd name="T14" fmla="*/ 0 60000 65536"/>
                  <a:gd name="T15" fmla="*/ 0 60000 65536"/>
                  <a:gd name="T16" fmla="*/ 0 60000 65536"/>
                  <a:gd name="T17" fmla="*/ 0 60000 65536"/>
                  <a:gd name="T18" fmla="*/ 0 w 171"/>
                  <a:gd name="T19" fmla="*/ 0 h 156"/>
                  <a:gd name="T20" fmla="*/ 171 w 171"/>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71" h="156">
                    <a:moveTo>
                      <a:pt x="0" y="0"/>
                    </a:moveTo>
                    <a:cubicBezTo>
                      <a:pt x="51" y="42"/>
                      <a:pt x="109" y="71"/>
                      <a:pt x="171" y="87"/>
                    </a:cubicBezTo>
                    <a:moveTo>
                      <a:pt x="0" y="34"/>
                    </a:moveTo>
                    <a:cubicBezTo>
                      <a:pt x="51" y="76"/>
                      <a:pt x="109" y="106"/>
                      <a:pt x="171" y="122"/>
                    </a:cubicBezTo>
                    <a:moveTo>
                      <a:pt x="0" y="68"/>
                    </a:moveTo>
                    <a:cubicBezTo>
                      <a:pt x="51" y="110"/>
                      <a:pt x="109" y="140"/>
                      <a:pt x="171" y="156"/>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5" name="Freeform 594"/>
              <p:cNvSpPr>
                <a:spLocks/>
              </p:cNvSpPr>
              <p:nvPr/>
            </p:nvSpPr>
            <p:spPr bwMode="auto">
              <a:xfrm>
                <a:off x="4530" y="2578"/>
                <a:ext cx="96" cy="53"/>
              </a:xfrm>
              <a:custGeom>
                <a:avLst/>
                <a:gdLst>
                  <a:gd name="T0" fmla="*/ 1 w 185"/>
                  <a:gd name="T1" fmla="*/ 1 h 103"/>
                  <a:gd name="T2" fmla="*/ 2 w 185"/>
                  <a:gd name="T3" fmla="*/ 1 h 103"/>
                  <a:gd name="T4" fmla="*/ 2 w 185"/>
                  <a:gd name="T5" fmla="*/ 1 h 103"/>
                  <a:gd name="T6" fmla="*/ 2 w 185"/>
                  <a:gd name="T7" fmla="*/ 1 h 103"/>
                  <a:gd name="T8" fmla="*/ 1 w 185"/>
                  <a:gd name="T9" fmla="*/ 1 h 103"/>
                  <a:gd name="T10" fmla="*/ 1 w 185"/>
                  <a:gd name="T11" fmla="*/ 1 h 103"/>
                  <a:gd name="T12" fmla="*/ 0 w 185"/>
                  <a:gd name="T13" fmla="*/ 1 h 103"/>
                  <a:gd name="T14" fmla="*/ 1 w 185"/>
                  <a:gd name="T15" fmla="*/ 1 h 103"/>
                  <a:gd name="T16" fmla="*/ 0 60000 65536"/>
                  <a:gd name="T17" fmla="*/ 0 60000 65536"/>
                  <a:gd name="T18" fmla="*/ 0 60000 65536"/>
                  <a:gd name="T19" fmla="*/ 0 60000 65536"/>
                  <a:gd name="T20" fmla="*/ 0 60000 65536"/>
                  <a:gd name="T21" fmla="*/ 0 60000 65536"/>
                  <a:gd name="T22" fmla="*/ 0 60000 65536"/>
                  <a:gd name="T23" fmla="*/ 0 60000 65536"/>
                  <a:gd name="T24" fmla="*/ 0 w 185"/>
                  <a:gd name="T25" fmla="*/ 0 h 103"/>
                  <a:gd name="T26" fmla="*/ 185 w 185"/>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 h="103">
                    <a:moveTo>
                      <a:pt x="7" y="15"/>
                    </a:moveTo>
                    <a:cubicBezTo>
                      <a:pt x="55" y="56"/>
                      <a:pt x="114" y="86"/>
                      <a:pt x="177" y="103"/>
                    </a:cubicBezTo>
                    <a:cubicBezTo>
                      <a:pt x="182" y="102"/>
                      <a:pt x="185" y="97"/>
                      <a:pt x="184" y="93"/>
                    </a:cubicBezTo>
                    <a:cubicBezTo>
                      <a:pt x="183" y="90"/>
                      <a:pt x="180" y="88"/>
                      <a:pt x="177" y="87"/>
                    </a:cubicBezTo>
                    <a:cubicBezTo>
                      <a:pt x="115" y="71"/>
                      <a:pt x="58" y="42"/>
                      <a:pt x="10" y="2"/>
                    </a:cubicBezTo>
                    <a:cubicBezTo>
                      <a:pt x="8" y="0"/>
                      <a:pt x="4" y="0"/>
                      <a:pt x="2" y="2"/>
                    </a:cubicBezTo>
                    <a:cubicBezTo>
                      <a:pt x="1" y="3"/>
                      <a:pt x="0" y="5"/>
                      <a:pt x="0" y="6"/>
                    </a:cubicBezTo>
                    <a:cubicBezTo>
                      <a:pt x="1" y="10"/>
                      <a:pt x="3" y="13"/>
                      <a:pt x="7" y="15"/>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906" name="Freeform 595"/>
              <p:cNvSpPr>
                <a:spLocks/>
              </p:cNvSpPr>
              <p:nvPr/>
            </p:nvSpPr>
            <p:spPr bwMode="auto">
              <a:xfrm>
                <a:off x="4530" y="2578"/>
                <a:ext cx="96" cy="53"/>
              </a:xfrm>
              <a:custGeom>
                <a:avLst/>
                <a:gdLst>
                  <a:gd name="T0" fmla="*/ 4 w 96"/>
                  <a:gd name="T1" fmla="*/ 8 h 53"/>
                  <a:gd name="T2" fmla="*/ 92 w 96"/>
                  <a:gd name="T3" fmla="*/ 53 h 53"/>
                  <a:gd name="T4" fmla="*/ 95 w 96"/>
                  <a:gd name="T5" fmla="*/ 48 h 53"/>
                  <a:gd name="T6" fmla="*/ 92 w 96"/>
                  <a:gd name="T7" fmla="*/ 45 h 53"/>
                  <a:gd name="T8" fmla="*/ 6 w 96"/>
                  <a:gd name="T9" fmla="*/ 1 h 53"/>
                  <a:gd name="T10" fmla="*/ 1 w 96"/>
                  <a:gd name="T11" fmla="*/ 1 h 53"/>
                  <a:gd name="T12" fmla="*/ 0 w 96"/>
                  <a:gd name="T13" fmla="*/ 3 h 53"/>
                  <a:gd name="T14" fmla="*/ 4 w 96"/>
                  <a:gd name="T15" fmla="*/ 8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4" y="8"/>
                    </a:moveTo>
                    <a:cubicBezTo>
                      <a:pt x="29" y="29"/>
                      <a:pt x="59" y="44"/>
                      <a:pt x="92" y="53"/>
                    </a:cubicBezTo>
                    <a:cubicBezTo>
                      <a:pt x="94" y="53"/>
                      <a:pt x="96" y="50"/>
                      <a:pt x="95" y="48"/>
                    </a:cubicBezTo>
                    <a:cubicBezTo>
                      <a:pt x="95" y="46"/>
                      <a:pt x="93" y="45"/>
                      <a:pt x="92" y="45"/>
                    </a:cubicBezTo>
                    <a:cubicBezTo>
                      <a:pt x="60" y="37"/>
                      <a:pt x="30" y="22"/>
                      <a:pt x="6" y="1"/>
                    </a:cubicBezTo>
                    <a:cubicBezTo>
                      <a:pt x="5" y="0"/>
                      <a:pt x="2" y="0"/>
                      <a:pt x="1" y="1"/>
                    </a:cubicBezTo>
                    <a:cubicBezTo>
                      <a:pt x="1" y="2"/>
                      <a:pt x="0" y="3"/>
                      <a:pt x="0" y="3"/>
                    </a:cubicBezTo>
                    <a:cubicBezTo>
                      <a:pt x="1" y="5"/>
                      <a:pt x="2" y="7"/>
                      <a:pt x="4" y="8"/>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07" name="Picture 596"/>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547"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08" name="Picture 597"/>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547" y="2591"/>
                <a:ext cx="4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09" name="Freeform 598"/>
              <p:cNvSpPr>
                <a:spLocks/>
              </p:cNvSpPr>
              <p:nvPr/>
            </p:nvSpPr>
            <p:spPr bwMode="auto">
              <a:xfrm>
                <a:off x="4556" y="2600"/>
                <a:ext cx="30" cy="21"/>
              </a:xfrm>
              <a:custGeom>
                <a:avLst/>
                <a:gdLst>
                  <a:gd name="T0" fmla="*/ 30 w 30"/>
                  <a:gd name="T1" fmla="*/ 20 h 21"/>
                  <a:gd name="T2" fmla="*/ 3 w 30"/>
                  <a:gd name="T3" fmla="*/ 7 h 21"/>
                  <a:gd name="T4" fmla="*/ 19 w 30"/>
                  <a:gd name="T5" fmla="*/ 20 h 21"/>
                  <a:gd name="T6" fmla="*/ 30 w 30"/>
                  <a:gd name="T7" fmla="*/ 20 h 21"/>
                  <a:gd name="T8" fmla="*/ 0 60000 65536"/>
                  <a:gd name="T9" fmla="*/ 0 60000 65536"/>
                  <a:gd name="T10" fmla="*/ 0 60000 65536"/>
                  <a:gd name="T11" fmla="*/ 0 60000 65536"/>
                  <a:gd name="T12" fmla="*/ 0 w 30"/>
                  <a:gd name="T13" fmla="*/ 0 h 21"/>
                  <a:gd name="T14" fmla="*/ 30 w 30"/>
                  <a:gd name="T15" fmla="*/ 21 h 21"/>
                </a:gdLst>
                <a:ahLst/>
                <a:cxnLst>
                  <a:cxn ang="T8">
                    <a:pos x="T0" y="T1"/>
                  </a:cxn>
                  <a:cxn ang="T9">
                    <a:pos x="T2" y="T3"/>
                  </a:cxn>
                  <a:cxn ang="T10">
                    <a:pos x="T4" y="T5"/>
                  </a:cxn>
                  <a:cxn ang="T11">
                    <a:pos x="T6" y="T7"/>
                  </a:cxn>
                </a:cxnLst>
                <a:rect l="T12" t="T13" r="T14" b="T15"/>
                <a:pathLst>
                  <a:path w="30" h="21">
                    <a:moveTo>
                      <a:pt x="30" y="20"/>
                    </a:moveTo>
                    <a:cubicBezTo>
                      <a:pt x="24" y="5"/>
                      <a:pt x="13" y="0"/>
                      <a:pt x="3" y="7"/>
                    </a:cubicBezTo>
                    <a:cubicBezTo>
                      <a:pt x="0" y="13"/>
                      <a:pt x="7" y="19"/>
                      <a:pt x="19" y="20"/>
                    </a:cubicBezTo>
                    <a:cubicBezTo>
                      <a:pt x="22" y="21"/>
                      <a:pt x="26" y="21"/>
                      <a:pt x="30" y="20"/>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910" name="Picture 599"/>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4522" y="2600"/>
                <a:ext cx="10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11" name="Picture 600"/>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522" y="2600"/>
                <a:ext cx="10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12" name="Freeform 601"/>
              <p:cNvSpPr>
                <a:spLocks/>
              </p:cNvSpPr>
              <p:nvPr/>
            </p:nvSpPr>
            <p:spPr bwMode="auto">
              <a:xfrm>
                <a:off x="4534" y="2615"/>
                <a:ext cx="88" cy="50"/>
              </a:xfrm>
              <a:custGeom>
                <a:avLst/>
                <a:gdLst>
                  <a:gd name="T0" fmla="*/ 0 w 171"/>
                  <a:gd name="T1" fmla="*/ 1 h 98"/>
                  <a:gd name="T2" fmla="*/ 2 w 171"/>
                  <a:gd name="T3" fmla="*/ 1 h 98"/>
                  <a:gd name="T4" fmla="*/ 2 w 171"/>
                  <a:gd name="T5" fmla="*/ 1 h 98"/>
                  <a:gd name="T6" fmla="*/ 2 w 171"/>
                  <a:gd name="T7" fmla="*/ 1 h 98"/>
                  <a:gd name="T8" fmla="*/ 0 w 171"/>
                  <a:gd name="T9" fmla="*/ 0 h 98"/>
                  <a:gd name="T10" fmla="*/ 0 w 171"/>
                  <a:gd name="T11" fmla="*/ 1 h 98"/>
                  <a:gd name="T12" fmla="*/ 0 60000 65536"/>
                  <a:gd name="T13" fmla="*/ 0 60000 65536"/>
                  <a:gd name="T14" fmla="*/ 0 60000 65536"/>
                  <a:gd name="T15" fmla="*/ 0 60000 65536"/>
                  <a:gd name="T16" fmla="*/ 0 60000 65536"/>
                  <a:gd name="T17" fmla="*/ 0 60000 65536"/>
                  <a:gd name="T18" fmla="*/ 0 w 171"/>
                  <a:gd name="T19" fmla="*/ 0 h 98"/>
                  <a:gd name="T20" fmla="*/ 171 w 171"/>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71" h="98">
                    <a:moveTo>
                      <a:pt x="0" y="11"/>
                    </a:moveTo>
                    <a:cubicBezTo>
                      <a:pt x="49" y="52"/>
                      <a:pt x="107" y="82"/>
                      <a:pt x="171" y="98"/>
                    </a:cubicBezTo>
                    <a:lnTo>
                      <a:pt x="171" y="87"/>
                    </a:lnTo>
                    <a:cubicBezTo>
                      <a:pt x="108" y="70"/>
                      <a:pt x="50" y="40"/>
                      <a:pt x="0" y="0"/>
                    </a:cubicBezTo>
                    <a:lnTo>
                      <a:pt x="0" y="1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6913" name="Freeform 602"/>
              <p:cNvSpPr>
                <a:spLocks/>
              </p:cNvSpPr>
              <p:nvPr/>
            </p:nvSpPr>
            <p:spPr bwMode="auto">
              <a:xfrm>
                <a:off x="4534" y="2610"/>
                <a:ext cx="88" cy="68"/>
              </a:xfrm>
              <a:custGeom>
                <a:avLst/>
                <a:gdLst>
                  <a:gd name="T0" fmla="*/ 0 w 171"/>
                  <a:gd name="T1" fmla="*/ 0 h 132"/>
                  <a:gd name="T2" fmla="*/ 0 w 171"/>
                  <a:gd name="T3" fmla="*/ 1 h 132"/>
                  <a:gd name="T4" fmla="*/ 2 w 171"/>
                  <a:gd name="T5" fmla="*/ 2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0" y="0"/>
                    </a:moveTo>
                    <a:lnTo>
                      <a:pt x="0" y="45"/>
                    </a:lnTo>
                    <a:cubicBezTo>
                      <a:pt x="50" y="85"/>
                      <a:pt x="108" y="115"/>
                      <a:pt x="171" y="132"/>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4" name="Freeform 603"/>
              <p:cNvSpPr>
                <a:spLocks/>
              </p:cNvSpPr>
              <p:nvPr/>
            </p:nvSpPr>
            <p:spPr bwMode="auto">
              <a:xfrm>
                <a:off x="4534" y="2611"/>
                <a:ext cx="88" cy="68"/>
              </a:xfrm>
              <a:custGeom>
                <a:avLst/>
                <a:gdLst>
                  <a:gd name="T0" fmla="*/ 2 w 171"/>
                  <a:gd name="T1" fmla="*/ 2 h 132"/>
                  <a:gd name="T2" fmla="*/ 2 w 171"/>
                  <a:gd name="T3" fmla="*/ 1 h 132"/>
                  <a:gd name="T4" fmla="*/ 0 w 171"/>
                  <a:gd name="T5" fmla="*/ 0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171" y="132"/>
                    </a:moveTo>
                    <a:lnTo>
                      <a:pt x="171" y="87"/>
                    </a:lnTo>
                    <a:cubicBezTo>
                      <a:pt x="108" y="69"/>
                      <a:pt x="50" y="40"/>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5" name="Freeform 604"/>
              <p:cNvSpPr>
                <a:spLocks/>
              </p:cNvSpPr>
              <p:nvPr/>
            </p:nvSpPr>
            <p:spPr bwMode="auto">
              <a:xfrm>
                <a:off x="4759" y="2876"/>
                <a:ext cx="143" cy="74"/>
              </a:xfrm>
              <a:custGeom>
                <a:avLst/>
                <a:gdLst>
                  <a:gd name="T0" fmla="*/ 0 w 277"/>
                  <a:gd name="T1" fmla="*/ 2 h 143"/>
                  <a:gd name="T2" fmla="*/ 3 w 277"/>
                  <a:gd name="T3" fmla="*/ 1 h 143"/>
                  <a:gd name="T4" fmla="*/ 3 w 277"/>
                  <a:gd name="T5" fmla="*/ 1 h 143"/>
                  <a:gd name="T6" fmla="*/ 3 w 277"/>
                  <a:gd name="T7" fmla="*/ 1 h 143"/>
                  <a:gd name="T8" fmla="*/ 2 w 277"/>
                  <a:gd name="T9" fmla="*/ 0 h 143"/>
                  <a:gd name="T10" fmla="*/ 0 w 277"/>
                  <a:gd name="T11" fmla="*/ 2 h 143"/>
                  <a:gd name="T12" fmla="*/ 0 60000 65536"/>
                  <a:gd name="T13" fmla="*/ 0 60000 65536"/>
                  <a:gd name="T14" fmla="*/ 0 60000 65536"/>
                  <a:gd name="T15" fmla="*/ 0 60000 65536"/>
                  <a:gd name="T16" fmla="*/ 0 60000 65536"/>
                  <a:gd name="T17" fmla="*/ 0 60000 65536"/>
                  <a:gd name="T18" fmla="*/ 0 w 277"/>
                  <a:gd name="T19" fmla="*/ 0 h 143"/>
                  <a:gd name="T20" fmla="*/ 277 w 277"/>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277" h="143">
                    <a:moveTo>
                      <a:pt x="0" y="127"/>
                    </a:moveTo>
                    <a:cubicBezTo>
                      <a:pt x="94" y="143"/>
                      <a:pt x="190" y="119"/>
                      <a:pt x="263" y="62"/>
                    </a:cubicBezTo>
                    <a:cubicBezTo>
                      <a:pt x="276" y="51"/>
                      <a:pt x="277" y="31"/>
                      <a:pt x="265" y="19"/>
                    </a:cubicBezTo>
                    <a:cubicBezTo>
                      <a:pt x="263" y="18"/>
                      <a:pt x="262" y="17"/>
                      <a:pt x="261" y="16"/>
                    </a:cubicBezTo>
                    <a:lnTo>
                      <a:pt x="227" y="0"/>
                    </a:lnTo>
                    <a:lnTo>
                      <a:pt x="0" y="127"/>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916" name="Freeform 605"/>
              <p:cNvSpPr>
                <a:spLocks/>
              </p:cNvSpPr>
              <p:nvPr/>
            </p:nvSpPr>
            <p:spPr bwMode="auto">
              <a:xfrm>
                <a:off x="4750" y="2842"/>
                <a:ext cx="124" cy="102"/>
              </a:xfrm>
              <a:custGeom>
                <a:avLst/>
                <a:gdLst>
                  <a:gd name="T0" fmla="*/ 1 w 240"/>
                  <a:gd name="T1" fmla="*/ 2 h 197"/>
                  <a:gd name="T2" fmla="*/ 3 w 240"/>
                  <a:gd name="T3" fmla="*/ 1 h 197"/>
                  <a:gd name="T4" fmla="*/ 3 w 240"/>
                  <a:gd name="T5" fmla="*/ 0 h 197"/>
                  <a:gd name="T6" fmla="*/ 3 w 240"/>
                  <a:gd name="T7" fmla="*/ 0 h 197"/>
                  <a:gd name="T8" fmla="*/ 1 w 240"/>
                  <a:gd name="T9" fmla="*/ 2 h 197"/>
                  <a:gd name="T10" fmla="*/ 1 w 240"/>
                  <a:gd name="T11" fmla="*/ 2 h 197"/>
                  <a:gd name="T12" fmla="*/ 0 60000 65536"/>
                  <a:gd name="T13" fmla="*/ 0 60000 65536"/>
                  <a:gd name="T14" fmla="*/ 0 60000 65536"/>
                  <a:gd name="T15" fmla="*/ 0 60000 65536"/>
                  <a:gd name="T16" fmla="*/ 0 60000 65536"/>
                  <a:gd name="T17" fmla="*/ 0 60000 65536"/>
                  <a:gd name="T18" fmla="*/ 0 w 240"/>
                  <a:gd name="T19" fmla="*/ 0 h 197"/>
                  <a:gd name="T20" fmla="*/ 240 w 240"/>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240" h="197">
                    <a:moveTo>
                      <a:pt x="14" y="197"/>
                    </a:moveTo>
                    <a:lnTo>
                      <a:pt x="240" y="70"/>
                    </a:lnTo>
                    <a:cubicBezTo>
                      <a:pt x="226" y="49"/>
                      <a:pt x="226" y="21"/>
                      <a:pt x="240" y="0"/>
                    </a:cubicBezTo>
                    <a:lnTo>
                      <a:pt x="14" y="127"/>
                    </a:lnTo>
                    <a:cubicBezTo>
                      <a:pt x="0" y="148"/>
                      <a:pt x="0" y="176"/>
                      <a:pt x="14" y="197"/>
                    </a:cubicBezTo>
                    <a:close/>
                  </a:path>
                </a:pathLst>
              </a:custGeom>
              <a:solidFill>
                <a:srgbClr val="9A9A9A"/>
              </a:solidFill>
              <a:ln w="0">
                <a:solidFill>
                  <a:srgbClr val="000000"/>
                </a:solidFill>
                <a:prstDash val="solid"/>
                <a:round/>
                <a:headEnd/>
                <a:tailEnd/>
              </a:ln>
            </p:spPr>
            <p:txBody>
              <a:bodyPr/>
              <a:lstStyle/>
              <a:p>
                <a:endParaRPr lang="zh-CN" altLang="en-US"/>
              </a:p>
            </p:txBody>
          </p:sp>
          <p:sp>
            <p:nvSpPr>
              <p:cNvPr id="26917" name="Freeform 606"/>
              <p:cNvSpPr>
                <a:spLocks/>
              </p:cNvSpPr>
              <p:nvPr/>
            </p:nvSpPr>
            <p:spPr bwMode="auto">
              <a:xfrm>
                <a:off x="4750" y="2842"/>
                <a:ext cx="124" cy="102"/>
              </a:xfrm>
              <a:custGeom>
                <a:avLst/>
                <a:gdLst>
                  <a:gd name="T0" fmla="*/ 1 w 240"/>
                  <a:gd name="T1" fmla="*/ 2 h 197"/>
                  <a:gd name="T2" fmla="*/ 3 w 240"/>
                  <a:gd name="T3" fmla="*/ 1 h 197"/>
                  <a:gd name="T4" fmla="*/ 3 w 240"/>
                  <a:gd name="T5" fmla="*/ 0 h 197"/>
                  <a:gd name="T6" fmla="*/ 3 w 240"/>
                  <a:gd name="T7" fmla="*/ 0 h 197"/>
                  <a:gd name="T8" fmla="*/ 1 w 240"/>
                  <a:gd name="T9" fmla="*/ 2 h 197"/>
                  <a:gd name="T10" fmla="*/ 1 w 240"/>
                  <a:gd name="T11" fmla="*/ 2 h 197"/>
                  <a:gd name="T12" fmla="*/ 0 60000 65536"/>
                  <a:gd name="T13" fmla="*/ 0 60000 65536"/>
                  <a:gd name="T14" fmla="*/ 0 60000 65536"/>
                  <a:gd name="T15" fmla="*/ 0 60000 65536"/>
                  <a:gd name="T16" fmla="*/ 0 60000 65536"/>
                  <a:gd name="T17" fmla="*/ 0 60000 65536"/>
                  <a:gd name="T18" fmla="*/ 0 w 240"/>
                  <a:gd name="T19" fmla="*/ 0 h 197"/>
                  <a:gd name="T20" fmla="*/ 240 w 240"/>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240" h="197">
                    <a:moveTo>
                      <a:pt x="14" y="197"/>
                    </a:moveTo>
                    <a:lnTo>
                      <a:pt x="240" y="70"/>
                    </a:lnTo>
                    <a:cubicBezTo>
                      <a:pt x="226" y="49"/>
                      <a:pt x="226" y="21"/>
                      <a:pt x="240" y="0"/>
                    </a:cubicBezTo>
                    <a:lnTo>
                      <a:pt x="14" y="127"/>
                    </a:lnTo>
                    <a:cubicBezTo>
                      <a:pt x="0" y="148"/>
                      <a:pt x="0" y="176"/>
                      <a:pt x="14" y="197"/>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8" name="Picture 607"/>
              <p:cNvSpPr>
                <a:spLocks noChangeAspect="1" noChangeArrowheads="1"/>
              </p:cNvSpPr>
              <p:nvPr/>
            </p:nvSpPr>
            <p:spPr bwMode="auto">
              <a:xfrm>
                <a:off x="4663" y="2781"/>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
          <p:nvSpPr>
            <p:cNvPr id="26632" name="Freeform 609"/>
            <p:cNvSpPr>
              <a:spLocks/>
            </p:cNvSpPr>
            <p:nvPr/>
          </p:nvSpPr>
          <p:spPr bwMode="auto">
            <a:xfrm>
              <a:off x="4672" y="2795"/>
              <a:ext cx="202" cy="113"/>
            </a:xfrm>
            <a:custGeom>
              <a:avLst/>
              <a:gdLst>
                <a:gd name="T0" fmla="*/ 86 w 202"/>
                <a:gd name="T1" fmla="*/ 113 h 113"/>
                <a:gd name="T2" fmla="*/ 202 w 202"/>
                <a:gd name="T3" fmla="*/ 47 h 113"/>
                <a:gd name="T4" fmla="*/ 117 w 202"/>
                <a:gd name="T5" fmla="*/ 0 h 113"/>
                <a:gd name="T6" fmla="*/ 0 w 202"/>
                <a:gd name="T7" fmla="*/ 65 h 113"/>
                <a:gd name="T8" fmla="*/ 86 w 202"/>
                <a:gd name="T9" fmla="*/ 113 h 113"/>
                <a:gd name="T10" fmla="*/ 0 60000 65536"/>
                <a:gd name="T11" fmla="*/ 0 60000 65536"/>
                <a:gd name="T12" fmla="*/ 0 60000 65536"/>
                <a:gd name="T13" fmla="*/ 0 60000 65536"/>
                <a:gd name="T14" fmla="*/ 0 60000 65536"/>
                <a:gd name="T15" fmla="*/ 0 w 202"/>
                <a:gd name="T16" fmla="*/ 0 h 113"/>
                <a:gd name="T17" fmla="*/ 202 w 202"/>
                <a:gd name="T18" fmla="*/ 113 h 113"/>
              </a:gdLst>
              <a:ahLst/>
              <a:cxnLst>
                <a:cxn ang="T10">
                  <a:pos x="T0" y="T1"/>
                </a:cxn>
                <a:cxn ang="T11">
                  <a:pos x="T2" y="T3"/>
                </a:cxn>
                <a:cxn ang="T12">
                  <a:pos x="T4" y="T5"/>
                </a:cxn>
                <a:cxn ang="T13">
                  <a:pos x="T6" y="T7"/>
                </a:cxn>
                <a:cxn ang="T14">
                  <a:pos x="T8" y="T9"/>
                </a:cxn>
              </a:cxnLst>
              <a:rect l="T15" t="T16" r="T17" b="T18"/>
              <a:pathLst>
                <a:path w="202" h="113">
                  <a:moveTo>
                    <a:pt x="86" y="113"/>
                  </a:moveTo>
                  <a:lnTo>
                    <a:pt x="202" y="47"/>
                  </a:lnTo>
                  <a:lnTo>
                    <a:pt x="117" y="0"/>
                  </a:lnTo>
                  <a:lnTo>
                    <a:pt x="0" y="65"/>
                  </a:lnTo>
                  <a:lnTo>
                    <a:pt x="86" y="113"/>
                  </a:lnTo>
                  <a:close/>
                </a:path>
              </a:pathLst>
            </a:custGeom>
            <a:noFill/>
            <a:ln w="47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3" name="Picture 610"/>
            <p:cNvSpPr>
              <a:spLocks noChangeAspect="1" noChangeArrowheads="1"/>
            </p:cNvSpPr>
            <p:nvPr/>
          </p:nvSpPr>
          <p:spPr bwMode="auto">
            <a:xfrm>
              <a:off x="4654" y="2848"/>
              <a:ext cx="1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34" name="Freeform 611"/>
            <p:cNvSpPr>
              <a:spLocks/>
            </p:cNvSpPr>
            <p:nvPr/>
          </p:nvSpPr>
          <p:spPr bwMode="auto">
            <a:xfrm>
              <a:off x="4669" y="2860"/>
              <a:ext cx="89" cy="84"/>
            </a:xfrm>
            <a:custGeom>
              <a:avLst/>
              <a:gdLst>
                <a:gd name="T0" fmla="*/ 1 w 172"/>
                <a:gd name="T1" fmla="*/ 1 h 162"/>
                <a:gd name="T2" fmla="*/ 2 w 172"/>
                <a:gd name="T3" fmla="*/ 2 h 162"/>
                <a:gd name="T4" fmla="*/ 2 w 172"/>
                <a:gd name="T5" fmla="*/ 1 h 162"/>
                <a:gd name="T6" fmla="*/ 2 w 172"/>
                <a:gd name="T7" fmla="*/ 1 h 162"/>
                <a:gd name="T8" fmla="*/ 1 w 172"/>
                <a:gd name="T9" fmla="*/ 0 h 162"/>
                <a:gd name="T10" fmla="*/ 1 w 172"/>
                <a:gd name="T11" fmla="*/ 1 h 162"/>
                <a:gd name="T12" fmla="*/ 0 60000 65536"/>
                <a:gd name="T13" fmla="*/ 0 60000 65536"/>
                <a:gd name="T14" fmla="*/ 0 60000 65536"/>
                <a:gd name="T15" fmla="*/ 0 60000 65536"/>
                <a:gd name="T16" fmla="*/ 0 60000 65536"/>
                <a:gd name="T17" fmla="*/ 0 60000 65536"/>
                <a:gd name="T18" fmla="*/ 0 w 172"/>
                <a:gd name="T19" fmla="*/ 0 h 162"/>
                <a:gd name="T20" fmla="*/ 172 w 172"/>
                <a:gd name="T21" fmla="*/ 162 h 162"/>
              </a:gdLst>
              <a:ahLst/>
              <a:cxnLst>
                <a:cxn ang="T12">
                  <a:pos x="T0" y="T1"/>
                </a:cxn>
                <a:cxn ang="T13">
                  <a:pos x="T2" y="T3"/>
                </a:cxn>
                <a:cxn ang="T14">
                  <a:pos x="T4" y="T5"/>
                </a:cxn>
                <a:cxn ang="T15">
                  <a:pos x="T6" y="T7"/>
                </a:cxn>
                <a:cxn ang="T16">
                  <a:pos x="T8" y="T9"/>
                </a:cxn>
                <a:cxn ang="T17">
                  <a:pos x="T10" y="T11"/>
                </a:cxn>
              </a:cxnLst>
              <a:rect l="T18" t="T19" r="T20" b="T21"/>
              <a:pathLst>
                <a:path w="172" h="162">
                  <a:moveTo>
                    <a:pt x="7" y="69"/>
                  </a:moveTo>
                  <a:lnTo>
                    <a:pt x="172" y="162"/>
                  </a:lnTo>
                  <a:cubicBezTo>
                    <a:pt x="158" y="141"/>
                    <a:pt x="158" y="113"/>
                    <a:pt x="172" y="92"/>
                  </a:cubicBezTo>
                  <a:lnTo>
                    <a:pt x="7" y="0"/>
                  </a:lnTo>
                  <a:cubicBezTo>
                    <a:pt x="0" y="23"/>
                    <a:pt x="0" y="47"/>
                    <a:pt x="7" y="69"/>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5" name="Freeform 612"/>
            <p:cNvSpPr>
              <a:spLocks noEditPoints="1"/>
            </p:cNvSpPr>
            <p:nvPr/>
          </p:nvSpPr>
          <p:spPr bwMode="auto">
            <a:xfrm>
              <a:off x="4717" y="2819"/>
              <a:ext cx="122" cy="69"/>
            </a:xfrm>
            <a:custGeom>
              <a:avLst/>
              <a:gdLst>
                <a:gd name="T0" fmla="*/ 53 w 122"/>
                <a:gd name="T1" fmla="*/ 69 h 69"/>
                <a:gd name="T2" fmla="*/ 0 w 122"/>
                <a:gd name="T3" fmla="*/ 39 h 69"/>
                <a:gd name="T4" fmla="*/ 17 w 122"/>
                <a:gd name="T5" fmla="*/ 29 h 69"/>
                <a:gd name="T6" fmla="*/ 70 w 122"/>
                <a:gd name="T7" fmla="*/ 59 h 69"/>
                <a:gd name="T8" fmla="*/ 34 w 122"/>
                <a:gd name="T9" fmla="*/ 20 h 69"/>
                <a:gd name="T10" fmla="*/ 87 w 122"/>
                <a:gd name="T11" fmla="*/ 49 h 69"/>
                <a:gd name="T12" fmla="*/ 52 w 122"/>
                <a:gd name="T13" fmla="*/ 10 h 69"/>
                <a:gd name="T14" fmla="*/ 105 w 122"/>
                <a:gd name="T15" fmla="*/ 39 h 69"/>
                <a:gd name="T16" fmla="*/ 69 w 122"/>
                <a:gd name="T17" fmla="*/ 0 h 69"/>
                <a:gd name="T18" fmla="*/ 122 w 122"/>
                <a:gd name="T19" fmla="*/ 3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69"/>
                <a:gd name="T32" fmla="*/ 122 w 122"/>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69">
                  <a:moveTo>
                    <a:pt x="53" y="69"/>
                  </a:moveTo>
                  <a:lnTo>
                    <a:pt x="0" y="39"/>
                  </a:lnTo>
                  <a:moveTo>
                    <a:pt x="17" y="29"/>
                  </a:moveTo>
                  <a:lnTo>
                    <a:pt x="70" y="59"/>
                  </a:lnTo>
                  <a:moveTo>
                    <a:pt x="34" y="20"/>
                  </a:moveTo>
                  <a:lnTo>
                    <a:pt x="87" y="49"/>
                  </a:lnTo>
                  <a:moveTo>
                    <a:pt x="52" y="10"/>
                  </a:moveTo>
                  <a:lnTo>
                    <a:pt x="105" y="39"/>
                  </a:lnTo>
                  <a:moveTo>
                    <a:pt x="69" y="0"/>
                  </a:moveTo>
                  <a:lnTo>
                    <a:pt x="122" y="3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36" name="Picture 613"/>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4663" y="2757"/>
              <a:ext cx="2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614"/>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663" y="2757"/>
              <a:ext cx="2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Freeform 615"/>
            <p:cNvSpPr>
              <a:spLocks/>
            </p:cNvSpPr>
            <p:nvPr/>
          </p:nvSpPr>
          <p:spPr bwMode="auto">
            <a:xfrm>
              <a:off x="4672" y="2770"/>
              <a:ext cx="212" cy="90"/>
            </a:xfrm>
            <a:custGeom>
              <a:avLst/>
              <a:gdLst>
                <a:gd name="T0" fmla="*/ 2 w 410"/>
                <a:gd name="T1" fmla="*/ 2 h 175"/>
                <a:gd name="T2" fmla="*/ 4 w 410"/>
                <a:gd name="T3" fmla="*/ 0 h 175"/>
                <a:gd name="T4" fmla="*/ 2 w 410"/>
                <a:gd name="T5" fmla="*/ 1 h 175"/>
                <a:gd name="T6" fmla="*/ 2 w 410"/>
                <a:gd name="T7" fmla="*/ 1 h 175"/>
                <a:gd name="T8" fmla="*/ 0 w 410"/>
                <a:gd name="T9" fmla="*/ 2 h 175"/>
                <a:gd name="T10" fmla="*/ 2 w 410"/>
                <a:gd name="T11" fmla="*/ 2 h 175"/>
                <a:gd name="T12" fmla="*/ 0 60000 65536"/>
                <a:gd name="T13" fmla="*/ 0 60000 65536"/>
                <a:gd name="T14" fmla="*/ 0 60000 65536"/>
                <a:gd name="T15" fmla="*/ 0 60000 65536"/>
                <a:gd name="T16" fmla="*/ 0 60000 65536"/>
                <a:gd name="T17" fmla="*/ 0 60000 65536"/>
                <a:gd name="T18" fmla="*/ 0 w 410"/>
                <a:gd name="T19" fmla="*/ 0 h 175"/>
                <a:gd name="T20" fmla="*/ 410 w 410"/>
                <a:gd name="T21" fmla="*/ 175 h 175"/>
              </a:gdLst>
              <a:ahLst/>
              <a:cxnLst>
                <a:cxn ang="T12">
                  <a:pos x="T0" y="T1"/>
                </a:cxn>
                <a:cxn ang="T13">
                  <a:pos x="T2" y="T3"/>
                </a:cxn>
                <a:cxn ang="T14">
                  <a:pos x="T4" y="T5"/>
                </a:cxn>
                <a:cxn ang="T15">
                  <a:pos x="T6" y="T7"/>
                </a:cxn>
                <a:cxn ang="T16">
                  <a:pos x="T8" y="T9"/>
                </a:cxn>
                <a:cxn ang="T17">
                  <a:pos x="T10" y="T11"/>
                </a:cxn>
              </a:cxnLst>
              <a:rect l="T18" t="T19" r="T20" b="T21"/>
              <a:pathLst>
                <a:path w="410" h="175">
                  <a:moveTo>
                    <a:pt x="184" y="127"/>
                  </a:moveTo>
                  <a:lnTo>
                    <a:pt x="410" y="0"/>
                  </a:lnTo>
                  <a:cubicBezTo>
                    <a:pt x="353" y="29"/>
                    <a:pt x="291" y="46"/>
                    <a:pt x="226" y="48"/>
                  </a:cubicBezTo>
                  <a:lnTo>
                    <a:pt x="0" y="175"/>
                  </a:lnTo>
                  <a:cubicBezTo>
                    <a:pt x="64" y="173"/>
                    <a:pt x="127" y="156"/>
                    <a:pt x="184" y="127"/>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9" name="Freeform 616"/>
            <p:cNvSpPr>
              <a:spLocks noEditPoints="1"/>
            </p:cNvSpPr>
            <p:nvPr/>
          </p:nvSpPr>
          <p:spPr bwMode="auto">
            <a:xfrm>
              <a:off x="4796" y="2862"/>
              <a:ext cx="65" cy="48"/>
            </a:xfrm>
            <a:custGeom>
              <a:avLst/>
              <a:gdLst>
                <a:gd name="T0" fmla="*/ 18 w 65"/>
                <a:gd name="T1" fmla="*/ 38 h 48"/>
                <a:gd name="T2" fmla="*/ 0 w 65"/>
                <a:gd name="T3" fmla="*/ 48 h 48"/>
                <a:gd name="T4" fmla="*/ 23 w 65"/>
                <a:gd name="T5" fmla="*/ 29 h 48"/>
                <a:gd name="T6" fmla="*/ 42 w 65"/>
                <a:gd name="T7" fmla="*/ 19 h 48"/>
                <a:gd name="T8" fmla="*/ 47 w 65"/>
                <a:gd name="T9" fmla="*/ 10 h 48"/>
                <a:gd name="T10" fmla="*/ 65 w 65"/>
                <a:gd name="T11" fmla="*/ 0 h 48"/>
                <a:gd name="T12" fmla="*/ 0 60000 65536"/>
                <a:gd name="T13" fmla="*/ 0 60000 65536"/>
                <a:gd name="T14" fmla="*/ 0 60000 65536"/>
                <a:gd name="T15" fmla="*/ 0 60000 65536"/>
                <a:gd name="T16" fmla="*/ 0 60000 65536"/>
                <a:gd name="T17" fmla="*/ 0 60000 65536"/>
                <a:gd name="T18" fmla="*/ 0 w 65"/>
                <a:gd name="T19" fmla="*/ 0 h 48"/>
                <a:gd name="T20" fmla="*/ 65 w 65"/>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65" h="48">
                  <a:moveTo>
                    <a:pt x="18" y="38"/>
                  </a:moveTo>
                  <a:lnTo>
                    <a:pt x="0" y="48"/>
                  </a:lnTo>
                  <a:moveTo>
                    <a:pt x="23" y="29"/>
                  </a:moveTo>
                  <a:lnTo>
                    <a:pt x="42" y="19"/>
                  </a:lnTo>
                  <a:moveTo>
                    <a:pt x="47" y="10"/>
                  </a:moveTo>
                  <a:lnTo>
                    <a:pt x="65"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0" name="Freeform 617"/>
            <p:cNvSpPr>
              <a:spLocks/>
            </p:cNvSpPr>
            <p:nvPr/>
          </p:nvSpPr>
          <p:spPr bwMode="auto">
            <a:xfrm>
              <a:off x="4669" y="2770"/>
              <a:ext cx="215" cy="174"/>
            </a:xfrm>
            <a:custGeom>
              <a:avLst/>
              <a:gdLst>
                <a:gd name="T0" fmla="*/ 1 w 417"/>
                <a:gd name="T1" fmla="*/ 3 h 337"/>
                <a:gd name="T2" fmla="*/ 2 w 417"/>
                <a:gd name="T3" fmla="*/ 3 h 337"/>
                <a:gd name="T4" fmla="*/ 4 w 417"/>
                <a:gd name="T5" fmla="*/ 2 h 337"/>
                <a:gd name="T6" fmla="*/ 4 w 417"/>
                <a:gd name="T7" fmla="*/ 2 h 337"/>
                <a:gd name="T8" fmla="*/ 4 w 417"/>
                <a:gd name="T9" fmla="*/ 2 h 337"/>
                <a:gd name="T10" fmla="*/ 3 w 417"/>
                <a:gd name="T11" fmla="*/ 1 h 337"/>
                <a:gd name="T12" fmla="*/ 4 w 417"/>
                <a:gd name="T13" fmla="*/ 0 h 337"/>
                <a:gd name="T14" fmla="*/ 2 w 417"/>
                <a:gd name="T15" fmla="*/ 1 h 337"/>
                <a:gd name="T16" fmla="*/ 2 w 417"/>
                <a:gd name="T17" fmla="*/ 1 h 337"/>
                <a:gd name="T18" fmla="*/ 1 w 417"/>
                <a:gd name="T19" fmla="*/ 2 h 337"/>
                <a:gd name="T20" fmla="*/ 1 w 417"/>
                <a:gd name="T21" fmla="*/ 3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7"/>
                <a:gd name="T34" fmla="*/ 0 h 337"/>
                <a:gd name="T35" fmla="*/ 417 w 417"/>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7" h="337">
                  <a:moveTo>
                    <a:pt x="7" y="244"/>
                  </a:moveTo>
                  <a:lnTo>
                    <a:pt x="172" y="337"/>
                  </a:lnTo>
                  <a:lnTo>
                    <a:pt x="398" y="210"/>
                  </a:lnTo>
                  <a:cubicBezTo>
                    <a:pt x="384" y="189"/>
                    <a:pt x="384" y="161"/>
                    <a:pt x="398" y="140"/>
                  </a:cubicBezTo>
                  <a:lnTo>
                    <a:pt x="283" y="76"/>
                  </a:lnTo>
                  <a:lnTo>
                    <a:pt x="417" y="0"/>
                  </a:lnTo>
                  <a:cubicBezTo>
                    <a:pt x="360" y="29"/>
                    <a:pt x="298" y="46"/>
                    <a:pt x="233" y="48"/>
                  </a:cubicBezTo>
                  <a:lnTo>
                    <a:pt x="7" y="175"/>
                  </a:lnTo>
                  <a:cubicBezTo>
                    <a:pt x="0" y="198"/>
                    <a:pt x="0" y="222"/>
                    <a:pt x="7" y="244"/>
                  </a:cubicBez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1" name="Rectangle 618"/>
            <p:cNvSpPr>
              <a:spLocks noChangeArrowheads="1"/>
            </p:cNvSpPr>
            <p:nvPr/>
          </p:nvSpPr>
          <p:spPr bwMode="auto">
            <a:xfrm>
              <a:off x="4514" y="2930"/>
              <a:ext cx="3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700">
                  <a:solidFill>
                    <a:srgbClr val="000000"/>
                  </a:solidFill>
                  <a:latin typeface="Times New Roman" panose="02020603050405020304" pitchFamily="18" charset="0"/>
                </a:rPr>
                <a:t>LDAP</a:t>
              </a:r>
              <a:endParaRPr kumimoji="0" lang="zh-CN" altLang="zh-CN" sz="1800">
                <a:latin typeface="Arial" panose="020B0604020202020204" pitchFamily="34" charset="0"/>
              </a:endParaRPr>
            </a:p>
          </p:txBody>
        </p:sp>
        <p:sp>
          <p:nvSpPr>
            <p:cNvPr id="26642" name="Freeform 619"/>
            <p:cNvSpPr>
              <a:spLocks/>
            </p:cNvSpPr>
            <p:nvPr/>
          </p:nvSpPr>
          <p:spPr bwMode="auto">
            <a:xfrm>
              <a:off x="3972" y="2727"/>
              <a:ext cx="253" cy="157"/>
            </a:xfrm>
            <a:custGeom>
              <a:avLst/>
              <a:gdLst>
                <a:gd name="T0" fmla="*/ 2 w 490"/>
                <a:gd name="T1" fmla="*/ 3 h 304"/>
                <a:gd name="T2" fmla="*/ 4 w 490"/>
                <a:gd name="T3" fmla="*/ 2 h 304"/>
                <a:gd name="T4" fmla="*/ 4 w 490"/>
                <a:gd name="T5" fmla="*/ 1 h 304"/>
                <a:gd name="T6" fmla="*/ 4 w 490"/>
                <a:gd name="T7" fmla="*/ 0 h 304"/>
                <a:gd name="T8" fmla="*/ 0 w 490"/>
                <a:gd name="T9" fmla="*/ 3 h 304"/>
                <a:gd name="T10" fmla="*/ 2 w 490"/>
                <a:gd name="T11" fmla="*/ 3 h 304"/>
                <a:gd name="T12" fmla="*/ 0 60000 65536"/>
                <a:gd name="T13" fmla="*/ 0 60000 65536"/>
                <a:gd name="T14" fmla="*/ 0 60000 65536"/>
                <a:gd name="T15" fmla="*/ 0 60000 65536"/>
                <a:gd name="T16" fmla="*/ 0 60000 65536"/>
                <a:gd name="T17" fmla="*/ 0 60000 65536"/>
                <a:gd name="T18" fmla="*/ 0 w 490"/>
                <a:gd name="T19" fmla="*/ 0 h 304"/>
                <a:gd name="T20" fmla="*/ 490 w 490"/>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490" h="304">
                  <a:moveTo>
                    <a:pt x="142" y="300"/>
                  </a:moveTo>
                  <a:cubicBezTo>
                    <a:pt x="252" y="304"/>
                    <a:pt x="359" y="268"/>
                    <a:pt x="439" y="202"/>
                  </a:cubicBezTo>
                  <a:cubicBezTo>
                    <a:pt x="490" y="149"/>
                    <a:pt x="483" y="70"/>
                    <a:pt x="422" y="26"/>
                  </a:cubicBezTo>
                  <a:cubicBezTo>
                    <a:pt x="406" y="13"/>
                    <a:pt x="386" y="4"/>
                    <a:pt x="365" y="0"/>
                  </a:cubicBezTo>
                  <a:lnTo>
                    <a:pt x="0" y="300"/>
                  </a:lnTo>
                  <a:lnTo>
                    <a:pt x="142" y="300"/>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643" name="Rectangle 620"/>
            <p:cNvSpPr>
              <a:spLocks noChangeArrowheads="1"/>
            </p:cNvSpPr>
            <p:nvPr/>
          </p:nvSpPr>
          <p:spPr bwMode="auto">
            <a:xfrm>
              <a:off x="3828" y="2393"/>
              <a:ext cx="364" cy="8"/>
            </a:xfrm>
            <a:prstGeom prst="rect">
              <a:avLst/>
            </a:prstGeom>
            <a:solidFill>
              <a:srgbClr val="F1F3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4" name="Rectangle 621"/>
            <p:cNvSpPr>
              <a:spLocks noChangeArrowheads="1"/>
            </p:cNvSpPr>
            <p:nvPr/>
          </p:nvSpPr>
          <p:spPr bwMode="auto">
            <a:xfrm>
              <a:off x="3828" y="2401"/>
              <a:ext cx="364" cy="9"/>
            </a:xfrm>
            <a:prstGeom prst="rect">
              <a:avLst/>
            </a:prstGeom>
            <a:solidFill>
              <a:srgbClr val="C6CE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5" name="Rectangle 622"/>
            <p:cNvSpPr>
              <a:spLocks noChangeArrowheads="1"/>
            </p:cNvSpPr>
            <p:nvPr/>
          </p:nvSpPr>
          <p:spPr bwMode="auto">
            <a:xfrm>
              <a:off x="3828" y="2410"/>
              <a:ext cx="364" cy="8"/>
            </a:xfrm>
            <a:prstGeom prst="rect">
              <a:avLst/>
            </a:prstGeom>
            <a:solidFill>
              <a:srgbClr val="C8CF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6" name="Rectangle 623"/>
            <p:cNvSpPr>
              <a:spLocks noChangeArrowheads="1"/>
            </p:cNvSpPr>
            <p:nvPr/>
          </p:nvSpPr>
          <p:spPr bwMode="auto">
            <a:xfrm>
              <a:off x="3828" y="2418"/>
              <a:ext cx="364" cy="8"/>
            </a:xfrm>
            <a:prstGeom prst="rect">
              <a:avLst/>
            </a:prstGeom>
            <a:solidFill>
              <a:srgbClr val="CAD1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7" name="Rectangle 624"/>
            <p:cNvSpPr>
              <a:spLocks noChangeArrowheads="1"/>
            </p:cNvSpPr>
            <p:nvPr/>
          </p:nvSpPr>
          <p:spPr bwMode="auto">
            <a:xfrm>
              <a:off x="3828" y="2426"/>
              <a:ext cx="364" cy="9"/>
            </a:xfrm>
            <a:prstGeom prst="rect">
              <a:avLst/>
            </a:prstGeom>
            <a:solidFill>
              <a:srgbClr val="CCD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8" name="Rectangle 625"/>
            <p:cNvSpPr>
              <a:spLocks noChangeArrowheads="1"/>
            </p:cNvSpPr>
            <p:nvPr/>
          </p:nvSpPr>
          <p:spPr bwMode="auto">
            <a:xfrm>
              <a:off x="3828" y="2435"/>
              <a:ext cx="364" cy="8"/>
            </a:xfrm>
            <a:prstGeom prst="rect">
              <a:avLst/>
            </a:prstGeom>
            <a:solidFill>
              <a:srgbClr val="CDD4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9" name="Rectangle 626"/>
            <p:cNvSpPr>
              <a:spLocks noChangeArrowheads="1"/>
            </p:cNvSpPr>
            <p:nvPr/>
          </p:nvSpPr>
          <p:spPr bwMode="auto">
            <a:xfrm>
              <a:off x="3828" y="2443"/>
              <a:ext cx="364" cy="8"/>
            </a:xfrm>
            <a:prstGeom prst="rect">
              <a:avLst/>
            </a:prstGeom>
            <a:solidFill>
              <a:srgbClr val="CFD6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0" name="Rectangle 627"/>
            <p:cNvSpPr>
              <a:spLocks noChangeArrowheads="1"/>
            </p:cNvSpPr>
            <p:nvPr/>
          </p:nvSpPr>
          <p:spPr bwMode="auto">
            <a:xfrm>
              <a:off x="3828" y="2451"/>
              <a:ext cx="364" cy="8"/>
            </a:xfrm>
            <a:prstGeom prst="rect">
              <a:avLst/>
            </a:prstGeom>
            <a:solidFill>
              <a:srgbClr val="D1D8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1" name="Rectangle 628"/>
            <p:cNvSpPr>
              <a:spLocks noChangeArrowheads="1"/>
            </p:cNvSpPr>
            <p:nvPr/>
          </p:nvSpPr>
          <p:spPr bwMode="auto">
            <a:xfrm>
              <a:off x="3828" y="2459"/>
              <a:ext cx="364" cy="9"/>
            </a:xfrm>
            <a:prstGeom prst="rect">
              <a:avLst/>
            </a:prstGeom>
            <a:solidFill>
              <a:srgbClr val="D3D9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2" name="Rectangle 629"/>
            <p:cNvSpPr>
              <a:spLocks noChangeArrowheads="1"/>
            </p:cNvSpPr>
            <p:nvPr/>
          </p:nvSpPr>
          <p:spPr bwMode="auto">
            <a:xfrm>
              <a:off x="3828" y="2468"/>
              <a:ext cx="364" cy="8"/>
            </a:xfrm>
            <a:prstGeom prst="rect">
              <a:avLst/>
            </a:prstGeom>
            <a:solidFill>
              <a:srgbClr val="D5DB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3" name="Rectangle 630"/>
            <p:cNvSpPr>
              <a:spLocks noChangeArrowheads="1"/>
            </p:cNvSpPr>
            <p:nvPr/>
          </p:nvSpPr>
          <p:spPr bwMode="auto">
            <a:xfrm>
              <a:off x="3828" y="2476"/>
              <a:ext cx="364" cy="8"/>
            </a:xfrm>
            <a:prstGeom prst="rect">
              <a:avLst/>
            </a:prstGeom>
            <a:solidFill>
              <a:srgbClr val="D7DC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4" name="Rectangle 631"/>
            <p:cNvSpPr>
              <a:spLocks noChangeArrowheads="1"/>
            </p:cNvSpPr>
            <p:nvPr/>
          </p:nvSpPr>
          <p:spPr bwMode="auto">
            <a:xfrm>
              <a:off x="3828" y="2484"/>
              <a:ext cx="364" cy="8"/>
            </a:xfrm>
            <a:prstGeom prst="rect">
              <a:avLst/>
            </a:prstGeom>
            <a:solidFill>
              <a:srgbClr val="D9DE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5" name="Rectangle 632"/>
            <p:cNvSpPr>
              <a:spLocks noChangeArrowheads="1"/>
            </p:cNvSpPr>
            <p:nvPr/>
          </p:nvSpPr>
          <p:spPr bwMode="auto">
            <a:xfrm>
              <a:off x="3828" y="2492"/>
              <a:ext cx="364" cy="9"/>
            </a:xfrm>
            <a:prstGeom prst="rect">
              <a:avLst/>
            </a:prstGeom>
            <a:solidFill>
              <a:srgbClr val="DBE0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6" name="Rectangle 633"/>
            <p:cNvSpPr>
              <a:spLocks noChangeArrowheads="1"/>
            </p:cNvSpPr>
            <p:nvPr/>
          </p:nvSpPr>
          <p:spPr bwMode="auto">
            <a:xfrm>
              <a:off x="3828" y="2501"/>
              <a:ext cx="364" cy="8"/>
            </a:xfrm>
            <a:prstGeom prst="rect">
              <a:avLst/>
            </a:prstGeom>
            <a:solidFill>
              <a:srgbClr val="DCE1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7" name="Rectangle 634"/>
            <p:cNvSpPr>
              <a:spLocks noChangeArrowheads="1"/>
            </p:cNvSpPr>
            <p:nvPr/>
          </p:nvSpPr>
          <p:spPr bwMode="auto">
            <a:xfrm>
              <a:off x="3828" y="2509"/>
              <a:ext cx="364" cy="8"/>
            </a:xfrm>
            <a:prstGeom prst="rect">
              <a:avLst/>
            </a:prstGeom>
            <a:solidFill>
              <a:srgbClr val="DEE3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8" name="Rectangle 635"/>
            <p:cNvSpPr>
              <a:spLocks noChangeArrowheads="1"/>
            </p:cNvSpPr>
            <p:nvPr/>
          </p:nvSpPr>
          <p:spPr bwMode="auto">
            <a:xfrm>
              <a:off x="3828" y="2517"/>
              <a:ext cx="364" cy="8"/>
            </a:xfrm>
            <a:prstGeom prst="rect">
              <a:avLst/>
            </a:prstGeom>
            <a:solidFill>
              <a:srgbClr val="DFE4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59" name="Rectangle 636"/>
            <p:cNvSpPr>
              <a:spLocks noChangeArrowheads="1"/>
            </p:cNvSpPr>
            <p:nvPr/>
          </p:nvSpPr>
          <p:spPr bwMode="auto">
            <a:xfrm>
              <a:off x="3828" y="2525"/>
              <a:ext cx="364" cy="9"/>
            </a:xfrm>
            <a:prstGeom prst="rect">
              <a:avLst/>
            </a:prstGeom>
            <a:solidFill>
              <a:srgbClr val="E1E5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0" name="Rectangle 637"/>
            <p:cNvSpPr>
              <a:spLocks noChangeArrowheads="1"/>
            </p:cNvSpPr>
            <p:nvPr/>
          </p:nvSpPr>
          <p:spPr bwMode="auto">
            <a:xfrm>
              <a:off x="3828" y="2534"/>
              <a:ext cx="364" cy="8"/>
            </a:xfrm>
            <a:prstGeom prst="rect">
              <a:avLst/>
            </a:prstGeom>
            <a:solidFill>
              <a:srgbClr val="E3E7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1" name="Rectangle 638"/>
            <p:cNvSpPr>
              <a:spLocks noChangeArrowheads="1"/>
            </p:cNvSpPr>
            <p:nvPr/>
          </p:nvSpPr>
          <p:spPr bwMode="auto">
            <a:xfrm>
              <a:off x="3828" y="2542"/>
              <a:ext cx="364" cy="8"/>
            </a:xfrm>
            <a:prstGeom prst="rect">
              <a:avLst/>
            </a:prstGeom>
            <a:solidFill>
              <a:srgbClr val="E5E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2" name="Rectangle 639"/>
            <p:cNvSpPr>
              <a:spLocks noChangeArrowheads="1"/>
            </p:cNvSpPr>
            <p:nvPr/>
          </p:nvSpPr>
          <p:spPr bwMode="auto">
            <a:xfrm>
              <a:off x="3828" y="2550"/>
              <a:ext cx="364" cy="8"/>
            </a:xfrm>
            <a:prstGeom prst="rect">
              <a:avLst/>
            </a:prstGeom>
            <a:solidFill>
              <a:srgbClr val="E7EA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3" name="Rectangle 640"/>
            <p:cNvSpPr>
              <a:spLocks noChangeArrowheads="1"/>
            </p:cNvSpPr>
            <p:nvPr/>
          </p:nvSpPr>
          <p:spPr bwMode="auto">
            <a:xfrm>
              <a:off x="3828" y="2558"/>
              <a:ext cx="364" cy="9"/>
            </a:xfrm>
            <a:prstGeom prst="rect">
              <a:avLst/>
            </a:prstGeom>
            <a:solidFill>
              <a:srgbClr val="E9EC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4" name="Rectangle 641"/>
            <p:cNvSpPr>
              <a:spLocks noChangeArrowheads="1"/>
            </p:cNvSpPr>
            <p:nvPr/>
          </p:nvSpPr>
          <p:spPr bwMode="auto">
            <a:xfrm>
              <a:off x="3828" y="2567"/>
              <a:ext cx="364" cy="8"/>
            </a:xfrm>
            <a:prstGeom prst="rect">
              <a:avLst/>
            </a:prstGeom>
            <a:solidFill>
              <a:srgbClr val="EBEE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5" name="Rectangle 642"/>
            <p:cNvSpPr>
              <a:spLocks noChangeArrowheads="1"/>
            </p:cNvSpPr>
            <p:nvPr/>
          </p:nvSpPr>
          <p:spPr bwMode="auto">
            <a:xfrm>
              <a:off x="3828" y="2575"/>
              <a:ext cx="364" cy="8"/>
            </a:xfrm>
            <a:prstGeom prst="rect">
              <a:avLst/>
            </a:prstGeom>
            <a:solidFill>
              <a:srgbClr val="ECEF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6" name="Rectangle 643"/>
            <p:cNvSpPr>
              <a:spLocks noChangeArrowheads="1"/>
            </p:cNvSpPr>
            <p:nvPr/>
          </p:nvSpPr>
          <p:spPr bwMode="auto">
            <a:xfrm>
              <a:off x="3828" y="2583"/>
              <a:ext cx="364" cy="8"/>
            </a:xfrm>
            <a:prstGeom prst="rect">
              <a:avLst/>
            </a:prstGeom>
            <a:solidFill>
              <a:srgbClr val="EEF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7" name="Rectangle 644"/>
            <p:cNvSpPr>
              <a:spLocks noChangeArrowheads="1"/>
            </p:cNvSpPr>
            <p:nvPr/>
          </p:nvSpPr>
          <p:spPr bwMode="auto">
            <a:xfrm>
              <a:off x="3828" y="2591"/>
              <a:ext cx="364" cy="9"/>
            </a:xfrm>
            <a:prstGeom prst="rect">
              <a:avLst/>
            </a:prstGeom>
            <a:solidFill>
              <a:srgbClr val="F0F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8" name="Freeform 645"/>
            <p:cNvSpPr>
              <a:spLocks/>
            </p:cNvSpPr>
            <p:nvPr/>
          </p:nvSpPr>
          <p:spPr bwMode="auto">
            <a:xfrm>
              <a:off x="3842" y="2405"/>
              <a:ext cx="343" cy="187"/>
            </a:xfrm>
            <a:custGeom>
              <a:avLst/>
              <a:gdLst>
                <a:gd name="T0" fmla="*/ 3 w 665"/>
                <a:gd name="T1" fmla="*/ 4 h 362"/>
                <a:gd name="T2" fmla="*/ 6 w 665"/>
                <a:gd name="T3" fmla="*/ 2 h 362"/>
                <a:gd name="T4" fmla="*/ 4 w 665"/>
                <a:gd name="T5" fmla="*/ 0 h 362"/>
                <a:gd name="T6" fmla="*/ 0 w 665"/>
                <a:gd name="T7" fmla="*/ 2 h 362"/>
                <a:gd name="T8" fmla="*/ 3 w 665"/>
                <a:gd name="T9" fmla="*/ 4 h 362"/>
                <a:gd name="T10" fmla="*/ 0 60000 65536"/>
                <a:gd name="T11" fmla="*/ 0 60000 65536"/>
                <a:gd name="T12" fmla="*/ 0 60000 65536"/>
                <a:gd name="T13" fmla="*/ 0 60000 65536"/>
                <a:gd name="T14" fmla="*/ 0 60000 65536"/>
                <a:gd name="T15" fmla="*/ 0 w 665"/>
                <a:gd name="T16" fmla="*/ 0 h 362"/>
                <a:gd name="T17" fmla="*/ 665 w 665"/>
                <a:gd name="T18" fmla="*/ 362 h 362"/>
              </a:gdLst>
              <a:ahLst/>
              <a:cxnLst>
                <a:cxn ang="T10">
                  <a:pos x="T0" y="T1"/>
                </a:cxn>
                <a:cxn ang="T11">
                  <a:pos x="T2" y="T3"/>
                </a:cxn>
                <a:cxn ang="T12">
                  <a:pos x="T4" y="T5"/>
                </a:cxn>
                <a:cxn ang="T13">
                  <a:pos x="T6" y="T7"/>
                </a:cxn>
                <a:cxn ang="T14">
                  <a:pos x="T8" y="T9"/>
                </a:cxn>
              </a:cxnLst>
              <a:rect l="T15" t="T16" r="T17" b="T18"/>
              <a:pathLst>
                <a:path w="665" h="362">
                  <a:moveTo>
                    <a:pt x="253" y="362"/>
                  </a:moveTo>
                  <a:lnTo>
                    <a:pt x="665" y="137"/>
                  </a:lnTo>
                  <a:lnTo>
                    <a:pt x="410" y="0"/>
                  </a:lnTo>
                  <a:lnTo>
                    <a:pt x="0" y="223"/>
                  </a:lnTo>
                  <a:cubicBezTo>
                    <a:pt x="65" y="295"/>
                    <a:pt x="154" y="344"/>
                    <a:pt x="253" y="362"/>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69" name="Picture 646"/>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3828"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0" name="Picture 647"/>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3828" y="2509"/>
              <a:ext cx="14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1" name="Freeform 648"/>
            <p:cNvSpPr>
              <a:spLocks/>
            </p:cNvSpPr>
            <p:nvPr/>
          </p:nvSpPr>
          <p:spPr bwMode="auto">
            <a:xfrm>
              <a:off x="3842" y="2520"/>
              <a:ext cx="130" cy="362"/>
            </a:xfrm>
            <a:custGeom>
              <a:avLst/>
              <a:gdLst>
                <a:gd name="T0" fmla="*/ 3 w 253"/>
                <a:gd name="T1" fmla="*/ 2 h 702"/>
                <a:gd name="T2" fmla="*/ 0 w 253"/>
                <a:gd name="T3" fmla="*/ 0 h 702"/>
                <a:gd name="T4" fmla="*/ 0 w 253"/>
                <a:gd name="T5" fmla="*/ 0 h 702"/>
                <a:gd name="T6" fmla="*/ 0 w 253"/>
                <a:gd name="T7" fmla="*/ 6 h 702"/>
                <a:gd name="T8" fmla="*/ 3 w 253"/>
                <a:gd name="T9" fmla="*/ 7 h 702"/>
                <a:gd name="T10" fmla="*/ 3 w 253"/>
                <a:gd name="T11" fmla="*/ 2 h 702"/>
                <a:gd name="T12" fmla="*/ 0 60000 65536"/>
                <a:gd name="T13" fmla="*/ 0 60000 65536"/>
                <a:gd name="T14" fmla="*/ 0 60000 65536"/>
                <a:gd name="T15" fmla="*/ 0 60000 65536"/>
                <a:gd name="T16" fmla="*/ 0 60000 65536"/>
                <a:gd name="T17" fmla="*/ 0 60000 65536"/>
                <a:gd name="T18" fmla="*/ 0 w 253"/>
                <a:gd name="T19" fmla="*/ 0 h 702"/>
                <a:gd name="T20" fmla="*/ 253 w 253"/>
                <a:gd name="T21" fmla="*/ 702 h 702"/>
              </a:gdLst>
              <a:ahLst/>
              <a:cxnLst>
                <a:cxn ang="T12">
                  <a:pos x="T0" y="T1"/>
                </a:cxn>
                <a:cxn ang="T13">
                  <a:pos x="T2" y="T3"/>
                </a:cxn>
                <a:cxn ang="T14">
                  <a:pos x="T4" y="T5"/>
                </a:cxn>
                <a:cxn ang="T15">
                  <a:pos x="T6" y="T7"/>
                </a:cxn>
                <a:cxn ang="T16">
                  <a:pos x="T8" y="T9"/>
                </a:cxn>
                <a:cxn ang="T17">
                  <a:pos x="T10" y="T11"/>
                </a:cxn>
              </a:cxnLst>
              <a:rect l="T18" t="T19" r="T20" b="T21"/>
              <a:pathLst>
                <a:path w="253" h="702">
                  <a:moveTo>
                    <a:pt x="253" y="140"/>
                  </a:moveTo>
                  <a:cubicBezTo>
                    <a:pt x="154" y="122"/>
                    <a:pt x="65" y="73"/>
                    <a:pt x="0" y="0"/>
                  </a:cubicBezTo>
                  <a:lnTo>
                    <a:pt x="0" y="574"/>
                  </a:lnTo>
                  <a:cubicBezTo>
                    <a:pt x="66" y="642"/>
                    <a:pt x="155" y="688"/>
                    <a:pt x="253" y="702"/>
                  </a:cubicBezTo>
                  <a:lnTo>
                    <a:pt x="253" y="140"/>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72" name="Picture 649"/>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3961"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650"/>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3961" y="2468"/>
              <a:ext cx="231"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4" name="Freeform 651"/>
            <p:cNvSpPr>
              <a:spLocks/>
            </p:cNvSpPr>
            <p:nvPr/>
          </p:nvSpPr>
          <p:spPr bwMode="auto">
            <a:xfrm>
              <a:off x="3972" y="2476"/>
              <a:ext cx="213" cy="406"/>
            </a:xfrm>
            <a:custGeom>
              <a:avLst/>
              <a:gdLst>
                <a:gd name="T0" fmla="*/ 0 w 213"/>
                <a:gd name="T1" fmla="*/ 116 h 406"/>
                <a:gd name="T2" fmla="*/ 0 w 213"/>
                <a:gd name="T3" fmla="*/ 406 h 406"/>
                <a:gd name="T4" fmla="*/ 213 w 213"/>
                <a:gd name="T5" fmla="*/ 291 h 406"/>
                <a:gd name="T6" fmla="*/ 213 w 213"/>
                <a:gd name="T7" fmla="*/ 0 h 406"/>
                <a:gd name="T8" fmla="*/ 0 w 213"/>
                <a:gd name="T9" fmla="*/ 116 h 406"/>
                <a:gd name="T10" fmla="*/ 0 60000 65536"/>
                <a:gd name="T11" fmla="*/ 0 60000 65536"/>
                <a:gd name="T12" fmla="*/ 0 60000 65536"/>
                <a:gd name="T13" fmla="*/ 0 60000 65536"/>
                <a:gd name="T14" fmla="*/ 0 60000 65536"/>
                <a:gd name="T15" fmla="*/ 0 w 213"/>
                <a:gd name="T16" fmla="*/ 0 h 406"/>
                <a:gd name="T17" fmla="*/ 213 w 213"/>
                <a:gd name="T18" fmla="*/ 406 h 406"/>
              </a:gdLst>
              <a:ahLst/>
              <a:cxnLst>
                <a:cxn ang="T10">
                  <a:pos x="T0" y="T1"/>
                </a:cxn>
                <a:cxn ang="T11">
                  <a:pos x="T2" y="T3"/>
                </a:cxn>
                <a:cxn ang="T12">
                  <a:pos x="T4" y="T5"/>
                </a:cxn>
                <a:cxn ang="T13">
                  <a:pos x="T6" y="T7"/>
                </a:cxn>
                <a:cxn ang="T14">
                  <a:pos x="T8" y="T9"/>
                </a:cxn>
              </a:cxnLst>
              <a:rect l="T15" t="T16" r="T17" b="T18"/>
              <a:pathLst>
                <a:path w="213" h="406">
                  <a:moveTo>
                    <a:pt x="0" y="116"/>
                  </a:moveTo>
                  <a:lnTo>
                    <a:pt x="0" y="406"/>
                  </a:lnTo>
                  <a:lnTo>
                    <a:pt x="213" y="291"/>
                  </a:lnTo>
                  <a:lnTo>
                    <a:pt x="213" y="0"/>
                  </a:lnTo>
                  <a:lnTo>
                    <a:pt x="0" y="116"/>
                  </a:ln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5" name="Freeform 652"/>
            <p:cNvSpPr>
              <a:spLocks/>
            </p:cNvSpPr>
            <p:nvPr/>
          </p:nvSpPr>
          <p:spPr bwMode="auto">
            <a:xfrm>
              <a:off x="3842" y="2405"/>
              <a:ext cx="343" cy="477"/>
            </a:xfrm>
            <a:custGeom>
              <a:avLst/>
              <a:gdLst>
                <a:gd name="T0" fmla="*/ 6 w 665"/>
                <a:gd name="T1" fmla="*/ 2 h 924"/>
                <a:gd name="T2" fmla="*/ 4 w 665"/>
                <a:gd name="T3" fmla="*/ 0 h 924"/>
                <a:gd name="T4" fmla="*/ 0 w 665"/>
                <a:gd name="T5" fmla="*/ 2 h 924"/>
                <a:gd name="T6" fmla="*/ 0 w 665"/>
                <a:gd name="T7" fmla="*/ 8 h 924"/>
                <a:gd name="T8" fmla="*/ 3 w 665"/>
                <a:gd name="T9" fmla="*/ 9 h 924"/>
                <a:gd name="T10" fmla="*/ 3 w 665"/>
                <a:gd name="T11" fmla="*/ 9 h 924"/>
                <a:gd name="T12" fmla="*/ 6 w 665"/>
                <a:gd name="T13" fmla="*/ 7 h 924"/>
                <a:gd name="T14" fmla="*/ 6 w 665"/>
                <a:gd name="T15" fmla="*/ 2 h 924"/>
                <a:gd name="T16" fmla="*/ 0 60000 65536"/>
                <a:gd name="T17" fmla="*/ 0 60000 65536"/>
                <a:gd name="T18" fmla="*/ 0 60000 65536"/>
                <a:gd name="T19" fmla="*/ 0 60000 65536"/>
                <a:gd name="T20" fmla="*/ 0 60000 65536"/>
                <a:gd name="T21" fmla="*/ 0 60000 65536"/>
                <a:gd name="T22" fmla="*/ 0 60000 65536"/>
                <a:gd name="T23" fmla="*/ 0 60000 65536"/>
                <a:gd name="T24" fmla="*/ 0 w 665"/>
                <a:gd name="T25" fmla="*/ 0 h 924"/>
                <a:gd name="T26" fmla="*/ 665 w 665"/>
                <a:gd name="T27" fmla="*/ 924 h 9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5" h="924">
                  <a:moveTo>
                    <a:pt x="665" y="137"/>
                  </a:moveTo>
                  <a:lnTo>
                    <a:pt x="410" y="0"/>
                  </a:lnTo>
                  <a:lnTo>
                    <a:pt x="0" y="223"/>
                  </a:lnTo>
                  <a:lnTo>
                    <a:pt x="0" y="796"/>
                  </a:lnTo>
                  <a:cubicBezTo>
                    <a:pt x="66" y="864"/>
                    <a:pt x="155" y="910"/>
                    <a:pt x="253" y="924"/>
                  </a:cubicBezTo>
                  <a:lnTo>
                    <a:pt x="665" y="701"/>
                  </a:lnTo>
                  <a:lnTo>
                    <a:pt x="665" y="137"/>
                  </a:lnTo>
                  <a:close/>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76" name="Picture 653"/>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3870" y="2682"/>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7" name="Picture 654"/>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3870" y="2682"/>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8" name="Freeform 655"/>
            <p:cNvSpPr>
              <a:spLocks/>
            </p:cNvSpPr>
            <p:nvPr/>
          </p:nvSpPr>
          <p:spPr bwMode="auto">
            <a:xfrm>
              <a:off x="3890" y="2698"/>
              <a:ext cx="24" cy="29"/>
            </a:xfrm>
            <a:custGeom>
              <a:avLst/>
              <a:gdLst>
                <a:gd name="T0" fmla="*/ 21 w 24"/>
                <a:gd name="T1" fmla="*/ 11 h 29"/>
                <a:gd name="T2" fmla="*/ 7 w 24"/>
                <a:gd name="T3" fmla="*/ 2 h 29"/>
                <a:gd name="T4" fmla="*/ 2 w 24"/>
                <a:gd name="T5" fmla="*/ 18 h 29"/>
                <a:gd name="T6" fmla="*/ 16 w 24"/>
                <a:gd name="T7" fmla="*/ 27 h 29"/>
                <a:gd name="T8" fmla="*/ 21 w 24"/>
                <a:gd name="T9" fmla="*/ 11 h 29"/>
                <a:gd name="T10" fmla="*/ 0 60000 65536"/>
                <a:gd name="T11" fmla="*/ 0 60000 65536"/>
                <a:gd name="T12" fmla="*/ 0 60000 65536"/>
                <a:gd name="T13" fmla="*/ 0 60000 65536"/>
                <a:gd name="T14" fmla="*/ 0 60000 65536"/>
                <a:gd name="T15" fmla="*/ 0 w 24"/>
                <a:gd name="T16" fmla="*/ 0 h 29"/>
                <a:gd name="T17" fmla="*/ 24 w 24"/>
                <a:gd name="T18" fmla="*/ 29 h 29"/>
              </a:gdLst>
              <a:ahLst/>
              <a:cxnLst>
                <a:cxn ang="T10">
                  <a:pos x="T0" y="T1"/>
                </a:cxn>
                <a:cxn ang="T11">
                  <a:pos x="T2" y="T3"/>
                </a:cxn>
                <a:cxn ang="T12">
                  <a:pos x="T4" y="T5"/>
                </a:cxn>
                <a:cxn ang="T13">
                  <a:pos x="T6" y="T7"/>
                </a:cxn>
                <a:cxn ang="T14">
                  <a:pos x="T8" y="T9"/>
                </a:cxn>
              </a:cxnLst>
              <a:rect l="T15" t="T16" r="T17" b="T18"/>
              <a:pathLst>
                <a:path w="24" h="29">
                  <a:moveTo>
                    <a:pt x="21" y="11"/>
                  </a:moveTo>
                  <a:cubicBezTo>
                    <a:pt x="19" y="4"/>
                    <a:pt x="12" y="0"/>
                    <a:pt x="7" y="2"/>
                  </a:cubicBezTo>
                  <a:cubicBezTo>
                    <a:pt x="2" y="4"/>
                    <a:pt x="0" y="11"/>
                    <a:pt x="2" y="18"/>
                  </a:cubicBezTo>
                  <a:cubicBezTo>
                    <a:pt x="5" y="25"/>
                    <a:pt x="11" y="29"/>
                    <a:pt x="16" y="27"/>
                  </a:cubicBezTo>
                  <a:cubicBezTo>
                    <a:pt x="22" y="26"/>
                    <a:pt x="24" y="18"/>
                    <a:pt x="21" y="11"/>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9" name="Freeform 656"/>
            <p:cNvSpPr>
              <a:spLocks noEditPoints="1"/>
            </p:cNvSpPr>
            <p:nvPr/>
          </p:nvSpPr>
          <p:spPr bwMode="auto">
            <a:xfrm>
              <a:off x="3863" y="2760"/>
              <a:ext cx="88" cy="80"/>
            </a:xfrm>
            <a:custGeom>
              <a:avLst/>
              <a:gdLst>
                <a:gd name="T0" fmla="*/ 0 w 171"/>
                <a:gd name="T1" fmla="*/ 0 h 156"/>
                <a:gd name="T2" fmla="*/ 2 w 171"/>
                <a:gd name="T3" fmla="*/ 1 h 156"/>
                <a:gd name="T4" fmla="*/ 0 w 171"/>
                <a:gd name="T5" fmla="*/ 1 h 156"/>
                <a:gd name="T6" fmla="*/ 2 w 171"/>
                <a:gd name="T7" fmla="*/ 1 h 156"/>
                <a:gd name="T8" fmla="*/ 0 w 171"/>
                <a:gd name="T9" fmla="*/ 1 h 156"/>
                <a:gd name="T10" fmla="*/ 2 w 171"/>
                <a:gd name="T11" fmla="*/ 2 h 156"/>
                <a:gd name="T12" fmla="*/ 0 60000 65536"/>
                <a:gd name="T13" fmla="*/ 0 60000 65536"/>
                <a:gd name="T14" fmla="*/ 0 60000 65536"/>
                <a:gd name="T15" fmla="*/ 0 60000 65536"/>
                <a:gd name="T16" fmla="*/ 0 60000 65536"/>
                <a:gd name="T17" fmla="*/ 0 60000 65536"/>
                <a:gd name="T18" fmla="*/ 0 w 171"/>
                <a:gd name="T19" fmla="*/ 0 h 156"/>
                <a:gd name="T20" fmla="*/ 171 w 171"/>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71" h="156">
                  <a:moveTo>
                    <a:pt x="0" y="0"/>
                  </a:moveTo>
                  <a:cubicBezTo>
                    <a:pt x="51" y="41"/>
                    <a:pt x="109" y="71"/>
                    <a:pt x="171" y="87"/>
                  </a:cubicBezTo>
                  <a:moveTo>
                    <a:pt x="0" y="34"/>
                  </a:moveTo>
                  <a:cubicBezTo>
                    <a:pt x="51" y="76"/>
                    <a:pt x="109" y="106"/>
                    <a:pt x="171" y="122"/>
                  </a:cubicBezTo>
                  <a:moveTo>
                    <a:pt x="0" y="68"/>
                  </a:moveTo>
                  <a:cubicBezTo>
                    <a:pt x="51" y="110"/>
                    <a:pt x="109" y="140"/>
                    <a:pt x="171" y="156"/>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0" name="Freeform 657"/>
            <p:cNvSpPr>
              <a:spLocks/>
            </p:cNvSpPr>
            <p:nvPr/>
          </p:nvSpPr>
          <p:spPr bwMode="auto">
            <a:xfrm>
              <a:off x="3859" y="2576"/>
              <a:ext cx="96" cy="53"/>
            </a:xfrm>
            <a:custGeom>
              <a:avLst/>
              <a:gdLst>
                <a:gd name="T0" fmla="*/ 1 w 185"/>
                <a:gd name="T1" fmla="*/ 1 h 103"/>
                <a:gd name="T2" fmla="*/ 2 w 185"/>
                <a:gd name="T3" fmla="*/ 1 h 103"/>
                <a:gd name="T4" fmla="*/ 2 w 185"/>
                <a:gd name="T5" fmla="*/ 1 h 103"/>
                <a:gd name="T6" fmla="*/ 2 w 185"/>
                <a:gd name="T7" fmla="*/ 1 h 103"/>
                <a:gd name="T8" fmla="*/ 1 w 185"/>
                <a:gd name="T9" fmla="*/ 1 h 103"/>
                <a:gd name="T10" fmla="*/ 1 w 185"/>
                <a:gd name="T11" fmla="*/ 1 h 103"/>
                <a:gd name="T12" fmla="*/ 0 w 185"/>
                <a:gd name="T13" fmla="*/ 1 h 103"/>
                <a:gd name="T14" fmla="*/ 1 w 185"/>
                <a:gd name="T15" fmla="*/ 1 h 103"/>
                <a:gd name="T16" fmla="*/ 0 60000 65536"/>
                <a:gd name="T17" fmla="*/ 0 60000 65536"/>
                <a:gd name="T18" fmla="*/ 0 60000 65536"/>
                <a:gd name="T19" fmla="*/ 0 60000 65536"/>
                <a:gd name="T20" fmla="*/ 0 60000 65536"/>
                <a:gd name="T21" fmla="*/ 0 60000 65536"/>
                <a:gd name="T22" fmla="*/ 0 60000 65536"/>
                <a:gd name="T23" fmla="*/ 0 60000 65536"/>
                <a:gd name="T24" fmla="*/ 0 w 185"/>
                <a:gd name="T25" fmla="*/ 0 h 103"/>
                <a:gd name="T26" fmla="*/ 185 w 185"/>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 h="103">
                  <a:moveTo>
                    <a:pt x="6" y="15"/>
                  </a:moveTo>
                  <a:cubicBezTo>
                    <a:pt x="55" y="56"/>
                    <a:pt x="114" y="86"/>
                    <a:pt x="177" y="103"/>
                  </a:cubicBezTo>
                  <a:cubicBezTo>
                    <a:pt x="182" y="102"/>
                    <a:pt x="185" y="97"/>
                    <a:pt x="184" y="93"/>
                  </a:cubicBezTo>
                  <a:cubicBezTo>
                    <a:pt x="183" y="90"/>
                    <a:pt x="180" y="87"/>
                    <a:pt x="177" y="87"/>
                  </a:cubicBezTo>
                  <a:cubicBezTo>
                    <a:pt x="115" y="71"/>
                    <a:pt x="58" y="42"/>
                    <a:pt x="10" y="2"/>
                  </a:cubicBezTo>
                  <a:cubicBezTo>
                    <a:pt x="7" y="0"/>
                    <a:pt x="4" y="0"/>
                    <a:pt x="2" y="2"/>
                  </a:cubicBezTo>
                  <a:cubicBezTo>
                    <a:pt x="1" y="3"/>
                    <a:pt x="0" y="5"/>
                    <a:pt x="0" y="6"/>
                  </a:cubicBezTo>
                  <a:cubicBezTo>
                    <a:pt x="1" y="10"/>
                    <a:pt x="3" y="13"/>
                    <a:pt x="6" y="15"/>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6681" name="Freeform 658"/>
            <p:cNvSpPr>
              <a:spLocks/>
            </p:cNvSpPr>
            <p:nvPr/>
          </p:nvSpPr>
          <p:spPr bwMode="auto">
            <a:xfrm>
              <a:off x="3859" y="2576"/>
              <a:ext cx="96" cy="53"/>
            </a:xfrm>
            <a:custGeom>
              <a:avLst/>
              <a:gdLst>
                <a:gd name="T0" fmla="*/ 4 w 96"/>
                <a:gd name="T1" fmla="*/ 8 h 53"/>
                <a:gd name="T2" fmla="*/ 92 w 96"/>
                <a:gd name="T3" fmla="*/ 53 h 53"/>
                <a:gd name="T4" fmla="*/ 95 w 96"/>
                <a:gd name="T5" fmla="*/ 48 h 53"/>
                <a:gd name="T6" fmla="*/ 92 w 96"/>
                <a:gd name="T7" fmla="*/ 45 h 53"/>
                <a:gd name="T8" fmla="*/ 6 w 96"/>
                <a:gd name="T9" fmla="*/ 1 h 53"/>
                <a:gd name="T10" fmla="*/ 1 w 96"/>
                <a:gd name="T11" fmla="*/ 1 h 53"/>
                <a:gd name="T12" fmla="*/ 0 w 96"/>
                <a:gd name="T13" fmla="*/ 3 h 53"/>
                <a:gd name="T14" fmla="*/ 4 w 96"/>
                <a:gd name="T15" fmla="*/ 8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4" y="8"/>
                  </a:moveTo>
                  <a:cubicBezTo>
                    <a:pt x="29" y="29"/>
                    <a:pt x="59" y="44"/>
                    <a:pt x="92" y="53"/>
                  </a:cubicBezTo>
                  <a:cubicBezTo>
                    <a:pt x="94" y="53"/>
                    <a:pt x="96" y="50"/>
                    <a:pt x="95" y="48"/>
                  </a:cubicBezTo>
                  <a:cubicBezTo>
                    <a:pt x="95" y="46"/>
                    <a:pt x="93" y="45"/>
                    <a:pt x="92" y="45"/>
                  </a:cubicBezTo>
                  <a:cubicBezTo>
                    <a:pt x="60" y="37"/>
                    <a:pt x="30" y="22"/>
                    <a:pt x="6" y="1"/>
                  </a:cubicBezTo>
                  <a:cubicBezTo>
                    <a:pt x="4" y="0"/>
                    <a:pt x="2" y="0"/>
                    <a:pt x="1" y="1"/>
                  </a:cubicBezTo>
                  <a:cubicBezTo>
                    <a:pt x="1" y="2"/>
                    <a:pt x="0" y="3"/>
                    <a:pt x="0" y="3"/>
                  </a:cubicBezTo>
                  <a:cubicBezTo>
                    <a:pt x="1" y="5"/>
                    <a:pt x="2" y="7"/>
                    <a:pt x="4" y="8"/>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82" name="Picture 659"/>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3878" y="2591"/>
              <a:ext cx="50"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3" name="Picture 660"/>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3878" y="2591"/>
              <a:ext cx="50"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4" name="Freeform 661"/>
            <p:cNvSpPr>
              <a:spLocks/>
            </p:cNvSpPr>
            <p:nvPr/>
          </p:nvSpPr>
          <p:spPr bwMode="auto">
            <a:xfrm>
              <a:off x="3885" y="2598"/>
              <a:ext cx="30" cy="21"/>
            </a:xfrm>
            <a:custGeom>
              <a:avLst/>
              <a:gdLst>
                <a:gd name="T0" fmla="*/ 30 w 30"/>
                <a:gd name="T1" fmla="*/ 20 h 21"/>
                <a:gd name="T2" fmla="*/ 3 w 30"/>
                <a:gd name="T3" fmla="*/ 7 h 21"/>
                <a:gd name="T4" fmla="*/ 19 w 30"/>
                <a:gd name="T5" fmla="*/ 20 h 21"/>
                <a:gd name="T6" fmla="*/ 30 w 30"/>
                <a:gd name="T7" fmla="*/ 20 h 21"/>
                <a:gd name="T8" fmla="*/ 0 60000 65536"/>
                <a:gd name="T9" fmla="*/ 0 60000 65536"/>
                <a:gd name="T10" fmla="*/ 0 60000 65536"/>
                <a:gd name="T11" fmla="*/ 0 60000 65536"/>
                <a:gd name="T12" fmla="*/ 0 w 30"/>
                <a:gd name="T13" fmla="*/ 0 h 21"/>
                <a:gd name="T14" fmla="*/ 30 w 30"/>
                <a:gd name="T15" fmla="*/ 21 h 21"/>
              </a:gdLst>
              <a:ahLst/>
              <a:cxnLst>
                <a:cxn ang="T8">
                  <a:pos x="T0" y="T1"/>
                </a:cxn>
                <a:cxn ang="T9">
                  <a:pos x="T2" y="T3"/>
                </a:cxn>
                <a:cxn ang="T10">
                  <a:pos x="T4" y="T5"/>
                </a:cxn>
                <a:cxn ang="T11">
                  <a:pos x="T6" y="T7"/>
                </a:cxn>
              </a:cxnLst>
              <a:rect l="T12" t="T13" r="T14" b="T15"/>
              <a:pathLst>
                <a:path w="30" h="21">
                  <a:moveTo>
                    <a:pt x="30" y="20"/>
                  </a:moveTo>
                  <a:cubicBezTo>
                    <a:pt x="24" y="5"/>
                    <a:pt x="13" y="0"/>
                    <a:pt x="3" y="7"/>
                  </a:cubicBezTo>
                  <a:cubicBezTo>
                    <a:pt x="0" y="13"/>
                    <a:pt x="7" y="19"/>
                    <a:pt x="19" y="20"/>
                  </a:cubicBezTo>
                  <a:cubicBezTo>
                    <a:pt x="22" y="21"/>
                    <a:pt x="26" y="21"/>
                    <a:pt x="30" y="20"/>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685" name="Picture 662"/>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853" y="2600"/>
              <a:ext cx="10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663"/>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3853" y="2600"/>
              <a:ext cx="10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7" name="Freeform 664"/>
            <p:cNvSpPr>
              <a:spLocks/>
            </p:cNvSpPr>
            <p:nvPr/>
          </p:nvSpPr>
          <p:spPr bwMode="auto">
            <a:xfrm>
              <a:off x="3863" y="2613"/>
              <a:ext cx="88" cy="50"/>
            </a:xfrm>
            <a:custGeom>
              <a:avLst/>
              <a:gdLst>
                <a:gd name="T0" fmla="*/ 0 w 171"/>
                <a:gd name="T1" fmla="*/ 1 h 98"/>
                <a:gd name="T2" fmla="*/ 2 w 171"/>
                <a:gd name="T3" fmla="*/ 1 h 98"/>
                <a:gd name="T4" fmla="*/ 2 w 171"/>
                <a:gd name="T5" fmla="*/ 1 h 98"/>
                <a:gd name="T6" fmla="*/ 2 w 171"/>
                <a:gd name="T7" fmla="*/ 1 h 98"/>
                <a:gd name="T8" fmla="*/ 0 w 171"/>
                <a:gd name="T9" fmla="*/ 0 h 98"/>
                <a:gd name="T10" fmla="*/ 0 w 171"/>
                <a:gd name="T11" fmla="*/ 1 h 98"/>
                <a:gd name="T12" fmla="*/ 0 60000 65536"/>
                <a:gd name="T13" fmla="*/ 0 60000 65536"/>
                <a:gd name="T14" fmla="*/ 0 60000 65536"/>
                <a:gd name="T15" fmla="*/ 0 60000 65536"/>
                <a:gd name="T16" fmla="*/ 0 60000 65536"/>
                <a:gd name="T17" fmla="*/ 0 60000 65536"/>
                <a:gd name="T18" fmla="*/ 0 w 171"/>
                <a:gd name="T19" fmla="*/ 0 h 98"/>
                <a:gd name="T20" fmla="*/ 171 w 171"/>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71" h="98">
                  <a:moveTo>
                    <a:pt x="0" y="11"/>
                  </a:moveTo>
                  <a:cubicBezTo>
                    <a:pt x="49" y="52"/>
                    <a:pt x="107" y="82"/>
                    <a:pt x="171" y="98"/>
                  </a:cubicBezTo>
                  <a:lnTo>
                    <a:pt x="171" y="87"/>
                  </a:lnTo>
                  <a:cubicBezTo>
                    <a:pt x="108" y="70"/>
                    <a:pt x="50" y="40"/>
                    <a:pt x="0" y="0"/>
                  </a:cubicBezTo>
                  <a:lnTo>
                    <a:pt x="0" y="1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6688" name="Freeform 665"/>
            <p:cNvSpPr>
              <a:spLocks/>
            </p:cNvSpPr>
            <p:nvPr/>
          </p:nvSpPr>
          <p:spPr bwMode="auto">
            <a:xfrm>
              <a:off x="3863" y="2607"/>
              <a:ext cx="88" cy="69"/>
            </a:xfrm>
            <a:custGeom>
              <a:avLst/>
              <a:gdLst>
                <a:gd name="T0" fmla="*/ 0 w 171"/>
                <a:gd name="T1" fmla="*/ 0 h 132"/>
                <a:gd name="T2" fmla="*/ 0 w 171"/>
                <a:gd name="T3" fmla="*/ 1 h 132"/>
                <a:gd name="T4" fmla="*/ 2 w 171"/>
                <a:gd name="T5" fmla="*/ 2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0" y="0"/>
                  </a:moveTo>
                  <a:lnTo>
                    <a:pt x="0" y="45"/>
                  </a:lnTo>
                  <a:cubicBezTo>
                    <a:pt x="50" y="85"/>
                    <a:pt x="108" y="115"/>
                    <a:pt x="171" y="132"/>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9" name="Freeform 666"/>
            <p:cNvSpPr>
              <a:spLocks/>
            </p:cNvSpPr>
            <p:nvPr/>
          </p:nvSpPr>
          <p:spPr bwMode="auto">
            <a:xfrm>
              <a:off x="3863" y="2608"/>
              <a:ext cx="88" cy="69"/>
            </a:xfrm>
            <a:custGeom>
              <a:avLst/>
              <a:gdLst>
                <a:gd name="T0" fmla="*/ 2 w 171"/>
                <a:gd name="T1" fmla="*/ 2 h 132"/>
                <a:gd name="T2" fmla="*/ 2 w 171"/>
                <a:gd name="T3" fmla="*/ 1 h 132"/>
                <a:gd name="T4" fmla="*/ 0 w 171"/>
                <a:gd name="T5" fmla="*/ 0 h 132"/>
                <a:gd name="T6" fmla="*/ 0 60000 65536"/>
                <a:gd name="T7" fmla="*/ 0 60000 65536"/>
                <a:gd name="T8" fmla="*/ 0 60000 65536"/>
                <a:gd name="T9" fmla="*/ 0 w 171"/>
                <a:gd name="T10" fmla="*/ 0 h 132"/>
                <a:gd name="T11" fmla="*/ 171 w 171"/>
                <a:gd name="T12" fmla="*/ 132 h 132"/>
              </a:gdLst>
              <a:ahLst/>
              <a:cxnLst>
                <a:cxn ang="T6">
                  <a:pos x="T0" y="T1"/>
                </a:cxn>
                <a:cxn ang="T7">
                  <a:pos x="T2" y="T3"/>
                </a:cxn>
                <a:cxn ang="T8">
                  <a:pos x="T4" y="T5"/>
                </a:cxn>
              </a:cxnLst>
              <a:rect l="T9" t="T10" r="T11" b="T12"/>
              <a:pathLst>
                <a:path w="171" h="132">
                  <a:moveTo>
                    <a:pt x="171" y="132"/>
                  </a:moveTo>
                  <a:lnTo>
                    <a:pt x="171" y="87"/>
                  </a:lnTo>
                  <a:cubicBezTo>
                    <a:pt x="108" y="69"/>
                    <a:pt x="50" y="39"/>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90" name="Freeform 667"/>
            <p:cNvSpPr>
              <a:spLocks/>
            </p:cNvSpPr>
            <p:nvPr/>
          </p:nvSpPr>
          <p:spPr bwMode="auto">
            <a:xfrm>
              <a:off x="4073" y="2825"/>
              <a:ext cx="91" cy="65"/>
            </a:xfrm>
            <a:custGeom>
              <a:avLst/>
              <a:gdLst>
                <a:gd name="T0" fmla="*/ 0 w 176"/>
                <a:gd name="T1" fmla="*/ 1 h 125"/>
                <a:gd name="T2" fmla="*/ 2 w 176"/>
                <a:gd name="T3" fmla="*/ 1 h 125"/>
                <a:gd name="T4" fmla="*/ 2 w 176"/>
                <a:gd name="T5" fmla="*/ 1 h 125"/>
                <a:gd name="T6" fmla="*/ 2 w 176"/>
                <a:gd name="T7" fmla="*/ 1 h 125"/>
                <a:gd name="T8" fmla="*/ 2 w 176"/>
                <a:gd name="T9" fmla="*/ 0 h 125"/>
                <a:gd name="T10" fmla="*/ 0 w 176"/>
                <a:gd name="T11" fmla="*/ 1 h 125"/>
                <a:gd name="T12" fmla="*/ 0 60000 65536"/>
                <a:gd name="T13" fmla="*/ 0 60000 65536"/>
                <a:gd name="T14" fmla="*/ 0 60000 65536"/>
                <a:gd name="T15" fmla="*/ 0 60000 65536"/>
                <a:gd name="T16" fmla="*/ 0 60000 65536"/>
                <a:gd name="T17" fmla="*/ 0 60000 65536"/>
                <a:gd name="T18" fmla="*/ 0 w 176"/>
                <a:gd name="T19" fmla="*/ 0 h 125"/>
                <a:gd name="T20" fmla="*/ 176 w 176"/>
                <a:gd name="T21" fmla="*/ 125 h 125"/>
              </a:gdLst>
              <a:ahLst/>
              <a:cxnLst>
                <a:cxn ang="T12">
                  <a:pos x="T0" y="T1"/>
                </a:cxn>
                <a:cxn ang="T13">
                  <a:pos x="T2" y="T3"/>
                </a:cxn>
                <a:cxn ang="T14">
                  <a:pos x="T4" y="T5"/>
                </a:cxn>
                <a:cxn ang="T15">
                  <a:pos x="T6" y="T7"/>
                </a:cxn>
                <a:cxn ang="T16">
                  <a:pos x="T8" y="T9"/>
                </a:cxn>
                <a:cxn ang="T17">
                  <a:pos x="T10" y="T11"/>
                </a:cxn>
              </a:cxnLst>
              <a:rect l="T18" t="T19" r="T20" b="T21"/>
              <a:pathLst>
                <a:path w="176" h="125">
                  <a:moveTo>
                    <a:pt x="0" y="104"/>
                  </a:moveTo>
                  <a:cubicBezTo>
                    <a:pt x="38" y="122"/>
                    <a:pt x="83" y="125"/>
                    <a:pt x="122" y="110"/>
                  </a:cubicBezTo>
                  <a:cubicBezTo>
                    <a:pt x="146" y="100"/>
                    <a:pt x="164" y="81"/>
                    <a:pt x="171" y="58"/>
                  </a:cubicBezTo>
                  <a:cubicBezTo>
                    <a:pt x="176" y="31"/>
                    <a:pt x="157" y="5"/>
                    <a:pt x="128" y="1"/>
                  </a:cubicBezTo>
                  <a:cubicBezTo>
                    <a:pt x="125" y="0"/>
                    <a:pt x="121" y="0"/>
                    <a:pt x="118" y="0"/>
                  </a:cubicBezTo>
                  <a:lnTo>
                    <a:pt x="0" y="104"/>
                  </a:lnTo>
                  <a:close/>
                </a:path>
              </a:pathLst>
            </a:custGeom>
            <a:solidFill>
              <a:srgbClr val="E2E9F3"/>
            </a:solidFill>
            <a:ln w="0">
              <a:solidFill>
                <a:srgbClr val="000000"/>
              </a:solidFill>
              <a:prstDash val="solid"/>
              <a:round/>
              <a:headEnd/>
              <a:tailEnd/>
            </a:ln>
          </p:spPr>
          <p:txBody>
            <a:bodyPr/>
            <a:lstStyle/>
            <a:p>
              <a:endParaRPr lang="zh-CN" altLang="en-US"/>
            </a:p>
          </p:txBody>
        </p:sp>
        <p:sp>
          <p:nvSpPr>
            <p:cNvPr id="26691" name="Rectangle 668"/>
            <p:cNvSpPr>
              <a:spLocks noChangeArrowheads="1"/>
            </p:cNvSpPr>
            <p:nvPr/>
          </p:nvSpPr>
          <p:spPr bwMode="auto">
            <a:xfrm>
              <a:off x="4002" y="2707"/>
              <a:ext cx="140" cy="8"/>
            </a:xfrm>
            <a:prstGeom prst="rect">
              <a:avLst/>
            </a:prstGeom>
            <a:solidFill>
              <a:srgbClr val="F3F7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2" name="Rectangle 669"/>
            <p:cNvSpPr>
              <a:spLocks noChangeArrowheads="1"/>
            </p:cNvSpPr>
            <p:nvPr/>
          </p:nvSpPr>
          <p:spPr bwMode="auto">
            <a:xfrm>
              <a:off x="4002" y="2715"/>
              <a:ext cx="140" cy="9"/>
            </a:xfrm>
            <a:prstGeom prst="rect">
              <a:avLst/>
            </a:prstGeom>
            <a:solidFill>
              <a:srgbClr val="5693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3" name="Rectangle 670"/>
            <p:cNvSpPr>
              <a:spLocks noChangeArrowheads="1"/>
            </p:cNvSpPr>
            <p:nvPr/>
          </p:nvSpPr>
          <p:spPr bwMode="auto">
            <a:xfrm>
              <a:off x="4002" y="2724"/>
              <a:ext cx="140" cy="8"/>
            </a:xfrm>
            <a:prstGeom prst="rect">
              <a:avLst/>
            </a:prstGeom>
            <a:solidFill>
              <a:srgbClr val="6BA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4" name="Rectangle 671"/>
            <p:cNvSpPr>
              <a:spLocks noChangeArrowheads="1"/>
            </p:cNvSpPr>
            <p:nvPr/>
          </p:nvSpPr>
          <p:spPr bwMode="auto">
            <a:xfrm>
              <a:off x="4002" y="2732"/>
              <a:ext cx="140" cy="8"/>
            </a:xfrm>
            <a:prstGeom prst="rect">
              <a:avLst/>
            </a:prstGeom>
            <a:solidFill>
              <a:srgbClr val="80AE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5" name="Rectangle 672"/>
            <p:cNvSpPr>
              <a:spLocks noChangeArrowheads="1"/>
            </p:cNvSpPr>
            <p:nvPr/>
          </p:nvSpPr>
          <p:spPr bwMode="auto">
            <a:xfrm>
              <a:off x="4002" y="2740"/>
              <a:ext cx="140" cy="8"/>
            </a:xfrm>
            <a:prstGeom prst="rect">
              <a:avLst/>
            </a:prstGeom>
            <a:solidFill>
              <a:srgbClr val="94BBD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6" name="Rectangle 673"/>
            <p:cNvSpPr>
              <a:spLocks noChangeArrowheads="1"/>
            </p:cNvSpPr>
            <p:nvPr/>
          </p:nvSpPr>
          <p:spPr bwMode="auto">
            <a:xfrm>
              <a:off x="4002" y="2748"/>
              <a:ext cx="140" cy="9"/>
            </a:xfrm>
            <a:prstGeom prst="rect">
              <a:avLst/>
            </a:prstGeom>
            <a:solidFill>
              <a:srgbClr val="AAC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7" name="Rectangle 674"/>
            <p:cNvSpPr>
              <a:spLocks noChangeArrowheads="1"/>
            </p:cNvSpPr>
            <p:nvPr/>
          </p:nvSpPr>
          <p:spPr bwMode="auto">
            <a:xfrm>
              <a:off x="4002" y="2757"/>
              <a:ext cx="140" cy="8"/>
            </a:xfrm>
            <a:prstGeom prst="rect">
              <a:avLst/>
            </a:prstGeom>
            <a:solidFill>
              <a:srgbClr val="BFD6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8" name="Rectangle 675"/>
            <p:cNvSpPr>
              <a:spLocks noChangeArrowheads="1"/>
            </p:cNvSpPr>
            <p:nvPr/>
          </p:nvSpPr>
          <p:spPr bwMode="auto">
            <a:xfrm>
              <a:off x="4002" y="2765"/>
              <a:ext cx="140" cy="8"/>
            </a:xfrm>
            <a:prstGeom prst="rect">
              <a:avLst/>
            </a:prstGeom>
            <a:solidFill>
              <a:srgbClr val="D3E3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9" name="Rectangle 676"/>
            <p:cNvSpPr>
              <a:spLocks noChangeArrowheads="1"/>
            </p:cNvSpPr>
            <p:nvPr/>
          </p:nvSpPr>
          <p:spPr bwMode="auto">
            <a:xfrm>
              <a:off x="4002" y="2773"/>
              <a:ext cx="140" cy="8"/>
            </a:xfrm>
            <a:prstGeom prst="rect">
              <a:avLst/>
            </a:prstGeom>
            <a:solidFill>
              <a:srgbClr val="E8F0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0" name="Oval 677"/>
            <p:cNvSpPr>
              <a:spLocks noChangeArrowheads="1"/>
            </p:cNvSpPr>
            <p:nvPr/>
          </p:nvSpPr>
          <p:spPr bwMode="auto">
            <a:xfrm>
              <a:off x="4017" y="2721"/>
              <a:ext cx="118" cy="53"/>
            </a:xfrm>
            <a:prstGeom prst="ellipse">
              <a:avLst/>
            </a:prstGeom>
            <a:noFill/>
            <a:ln w="12700" cap="rnd">
              <a:solidFill>
                <a:srgbClr val="4E8EC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1" name="Rectangle 678"/>
            <p:cNvSpPr>
              <a:spLocks noChangeArrowheads="1"/>
            </p:cNvSpPr>
            <p:nvPr/>
          </p:nvSpPr>
          <p:spPr bwMode="auto">
            <a:xfrm>
              <a:off x="4002" y="2732"/>
              <a:ext cx="8" cy="149"/>
            </a:xfrm>
            <a:prstGeom prst="rect">
              <a:avLst/>
            </a:prstGeom>
            <a:solidFill>
              <a:srgbClr val="5F99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2" name="Rectangle 679"/>
            <p:cNvSpPr>
              <a:spLocks noChangeArrowheads="1"/>
            </p:cNvSpPr>
            <p:nvPr/>
          </p:nvSpPr>
          <p:spPr bwMode="auto">
            <a:xfrm>
              <a:off x="4010" y="2732"/>
              <a:ext cx="8" cy="149"/>
            </a:xfrm>
            <a:prstGeom prst="rect">
              <a:avLst/>
            </a:prstGeom>
            <a:solidFill>
              <a:srgbClr val="5391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3" name="Rectangle 680"/>
            <p:cNvSpPr>
              <a:spLocks noChangeArrowheads="1"/>
            </p:cNvSpPr>
            <p:nvPr/>
          </p:nvSpPr>
          <p:spPr bwMode="auto">
            <a:xfrm>
              <a:off x="4018" y="2732"/>
              <a:ext cx="9" cy="149"/>
            </a:xfrm>
            <a:prstGeom prst="rect">
              <a:avLst/>
            </a:prstGeom>
            <a:solidFill>
              <a:srgbClr val="689F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4" name="Rectangle 681"/>
            <p:cNvSpPr>
              <a:spLocks noChangeArrowheads="1"/>
            </p:cNvSpPr>
            <p:nvPr/>
          </p:nvSpPr>
          <p:spPr bwMode="auto">
            <a:xfrm>
              <a:off x="4027" y="2732"/>
              <a:ext cx="8" cy="149"/>
            </a:xfrm>
            <a:prstGeom prst="rect">
              <a:avLst/>
            </a:prstGeom>
            <a:solidFill>
              <a:srgbClr val="7EAC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5" name="Rectangle 682"/>
            <p:cNvSpPr>
              <a:spLocks noChangeArrowheads="1"/>
            </p:cNvSpPr>
            <p:nvPr/>
          </p:nvSpPr>
          <p:spPr bwMode="auto">
            <a:xfrm>
              <a:off x="4035" y="2732"/>
              <a:ext cx="8" cy="149"/>
            </a:xfrm>
            <a:prstGeom prst="rect">
              <a:avLst/>
            </a:prstGeom>
            <a:solidFill>
              <a:srgbClr val="94B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6" name="Rectangle 683"/>
            <p:cNvSpPr>
              <a:spLocks noChangeArrowheads="1"/>
            </p:cNvSpPr>
            <p:nvPr/>
          </p:nvSpPr>
          <p:spPr bwMode="auto">
            <a:xfrm>
              <a:off x="4043" y="2732"/>
              <a:ext cx="8" cy="149"/>
            </a:xfrm>
            <a:prstGeom prst="rect">
              <a:avLst/>
            </a:prstGeom>
            <a:solidFill>
              <a:srgbClr val="AAC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7" name="Rectangle 684"/>
            <p:cNvSpPr>
              <a:spLocks noChangeArrowheads="1"/>
            </p:cNvSpPr>
            <p:nvPr/>
          </p:nvSpPr>
          <p:spPr bwMode="auto">
            <a:xfrm>
              <a:off x="4051" y="2732"/>
              <a:ext cx="9" cy="149"/>
            </a:xfrm>
            <a:prstGeom prst="rect">
              <a:avLst/>
            </a:prstGeom>
            <a:solidFill>
              <a:srgbClr val="C0D7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8" name="Rectangle 685"/>
            <p:cNvSpPr>
              <a:spLocks noChangeArrowheads="1"/>
            </p:cNvSpPr>
            <p:nvPr/>
          </p:nvSpPr>
          <p:spPr bwMode="auto">
            <a:xfrm>
              <a:off x="4060" y="2732"/>
              <a:ext cx="8" cy="149"/>
            </a:xfrm>
            <a:prstGeom prst="rect">
              <a:avLst/>
            </a:prstGeom>
            <a:solidFill>
              <a:srgbClr val="D5E4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9" name="Rectangle 686"/>
            <p:cNvSpPr>
              <a:spLocks noChangeArrowheads="1"/>
            </p:cNvSpPr>
            <p:nvPr/>
          </p:nvSpPr>
          <p:spPr bwMode="auto">
            <a:xfrm>
              <a:off x="4068" y="2732"/>
              <a:ext cx="8" cy="149"/>
            </a:xfrm>
            <a:prstGeom prst="rect">
              <a:avLst/>
            </a:prstGeom>
            <a:solidFill>
              <a:srgbClr val="EBF2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0" name="Rectangle 687"/>
            <p:cNvSpPr>
              <a:spLocks noChangeArrowheads="1"/>
            </p:cNvSpPr>
            <p:nvPr/>
          </p:nvSpPr>
          <p:spPr bwMode="auto">
            <a:xfrm>
              <a:off x="4076" y="2732"/>
              <a:ext cx="8" cy="1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1" name="Rectangle 688"/>
            <p:cNvSpPr>
              <a:spLocks noChangeArrowheads="1"/>
            </p:cNvSpPr>
            <p:nvPr/>
          </p:nvSpPr>
          <p:spPr bwMode="auto">
            <a:xfrm>
              <a:off x="4084" y="2732"/>
              <a:ext cx="9" cy="149"/>
            </a:xfrm>
            <a:prstGeom prst="rect">
              <a:avLst/>
            </a:prstGeom>
            <a:solidFill>
              <a:srgbClr val="E8F0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2" name="Rectangle 689"/>
            <p:cNvSpPr>
              <a:spLocks noChangeArrowheads="1"/>
            </p:cNvSpPr>
            <p:nvPr/>
          </p:nvSpPr>
          <p:spPr bwMode="auto">
            <a:xfrm>
              <a:off x="4093" y="2732"/>
              <a:ext cx="8" cy="149"/>
            </a:xfrm>
            <a:prstGeom prst="rect">
              <a:avLst/>
            </a:prstGeom>
            <a:solidFill>
              <a:srgbClr val="D2E3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3" name="Rectangle 690"/>
            <p:cNvSpPr>
              <a:spLocks noChangeArrowheads="1"/>
            </p:cNvSpPr>
            <p:nvPr/>
          </p:nvSpPr>
          <p:spPr bwMode="auto">
            <a:xfrm>
              <a:off x="4101" y="2732"/>
              <a:ext cx="8" cy="149"/>
            </a:xfrm>
            <a:prstGeom prst="rect">
              <a:avLst/>
            </a:prstGeom>
            <a:solidFill>
              <a:srgbClr val="BDD5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4" name="Rectangle 691"/>
            <p:cNvSpPr>
              <a:spLocks noChangeArrowheads="1"/>
            </p:cNvSpPr>
            <p:nvPr/>
          </p:nvSpPr>
          <p:spPr bwMode="auto">
            <a:xfrm>
              <a:off x="4109" y="2732"/>
              <a:ext cx="8" cy="149"/>
            </a:xfrm>
            <a:prstGeom prst="rect">
              <a:avLst/>
            </a:prstGeom>
            <a:solidFill>
              <a:srgbClr val="A7C7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5" name="Rectangle 692"/>
            <p:cNvSpPr>
              <a:spLocks noChangeArrowheads="1"/>
            </p:cNvSpPr>
            <p:nvPr/>
          </p:nvSpPr>
          <p:spPr bwMode="auto">
            <a:xfrm>
              <a:off x="4117" y="2732"/>
              <a:ext cx="9" cy="149"/>
            </a:xfrm>
            <a:prstGeom prst="rect">
              <a:avLst/>
            </a:prstGeom>
            <a:solidFill>
              <a:srgbClr val="90B8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6" name="Rectangle 693"/>
            <p:cNvSpPr>
              <a:spLocks noChangeArrowheads="1"/>
            </p:cNvSpPr>
            <p:nvPr/>
          </p:nvSpPr>
          <p:spPr bwMode="auto">
            <a:xfrm>
              <a:off x="4126" y="2732"/>
              <a:ext cx="8" cy="149"/>
            </a:xfrm>
            <a:prstGeom prst="rect">
              <a:avLst/>
            </a:prstGeom>
            <a:solidFill>
              <a:srgbClr val="7BAA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7" name="Rectangle 694"/>
            <p:cNvSpPr>
              <a:spLocks noChangeArrowheads="1"/>
            </p:cNvSpPr>
            <p:nvPr/>
          </p:nvSpPr>
          <p:spPr bwMode="auto">
            <a:xfrm>
              <a:off x="4134" y="2732"/>
              <a:ext cx="8" cy="149"/>
            </a:xfrm>
            <a:prstGeom prst="rect">
              <a:avLst/>
            </a:prstGeom>
            <a:solidFill>
              <a:srgbClr val="659D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8" name="Freeform 695"/>
            <p:cNvSpPr>
              <a:spLocks/>
            </p:cNvSpPr>
            <p:nvPr/>
          </p:nvSpPr>
          <p:spPr bwMode="auto">
            <a:xfrm>
              <a:off x="4017" y="2747"/>
              <a:ext cx="118" cy="132"/>
            </a:xfrm>
            <a:custGeom>
              <a:avLst/>
              <a:gdLst>
                <a:gd name="T0" fmla="*/ 0 w 229"/>
                <a:gd name="T1" fmla="*/ 0 h 255"/>
                <a:gd name="T2" fmla="*/ 0 w 229"/>
                <a:gd name="T3" fmla="*/ 2 h 255"/>
                <a:gd name="T4" fmla="*/ 1 w 229"/>
                <a:gd name="T5" fmla="*/ 3 h 255"/>
                <a:gd name="T6" fmla="*/ 2 w 229"/>
                <a:gd name="T7" fmla="*/ 2 h 255"/>
                <a:gd name="T8" fmla="*/ 2 w 229"/>
                <a:gd name="T9" fmla="*/ 0 h 255"/>
                <a:gd name="T10" fmla="*/ 1 w 229"/>
                <a:gd name="T11" fmla="*/ 1 h 255"/>
                <a:gd name="T12" fmla="*/ 0 w 229"/>
                <a:gd name="T13" fmla="*/ 1 h 255"/>
                <a:gd name="T14" fmla="*/ 0 w 229"/>
                <a:gd name="T15" fmla="*/ 0 h 25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255"/>
                <a:gd name="T26" fmla="*/ 229 w 229"/>
                <a:gd name="T27" fmla="*/ 255 h 2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255">
                  <a:moveTo>
                    <a:pt x="0" y="0"/>
                  </a:moveTo>
                  <a:lnTo>
                    <a:pt x="0" y="204"/>
                  </a:lnTo>
                  <a:cubicBezTo>
                    <a:pt x="2" y="233"/>
                    <a:pt x="55" y="255"/>
                    <a:pt x="118" y="254"/>
                  </a:cubicBezTo>
                  <a:cubicBezTo>
                    <a:pt x="178" y="253"/>
                    <a:pt x="225" y="232"/>
                    <a:pt x="228" y="205"/>
                  </a:cubicBezTo>
                  <a:lnTo>
                    <a:pt x="229" y="0"/>
                  </a:lnTo>
                  <a:cubicBezTo>
                    <a:pt x="229" y="29"/>
                    <a:pt x="178" y="53"/>
                    <a:pt x="115" y="53"/>
                  </a:cubicBezTo>
                  <a:cubicBezTo>
                    <a:pt x="52" y="54"/>
                    <a:pt x="1" y="30"/>
                    <a:pt x="0" y="1"/>
                  </a:cubicBezTo>
                  <a:cubicBezTo>
                    <a:pt x="0" y="1"/>
                    <a:pt x="0" y="1"/>
                    <a:pt x="0" y="0"/>
                  </a:cubicBezTo>
                  <a:close/>
                </a:path>
              </a:pathLst>
            </a:custGeom>
            <a:noFill/>
            <a:ln w="4763" cap="rnd">
              <a:solidFill>
                <a:srgbClr val="4E8E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19" name="Freeform 696"/>
            <p:cNvSpPr>
              <a:spLocks/>
            </p:cNvSpPr>
            <p:nvPr/>
          </p:nvSpPr>
          <p:spPr bwMode="auto">
            <a:xfrm>
              <a:off x="4017" y="2720"/>
              <a:ext cx="117" cy="159"/>
            </a:xfrm>
            <a:custGeom>
              <a:avLst/>
              <a:gdLst>
                <a:gd name="T0" fmla="*/ 3 w 226"/>
                <a:gd name="T1" fmla="*/ 1 h 308"/>
                <a:gd name="T2" fmla="*/ 1 w 226"/>
                <a:gd name="T3" fmla="*/ 0 h 308"/>
                <a:gd name="T4" fmla="*/ 0 w 226"/>
                <a:gd name="T5" fmla="*/ 1 h 308"/>
                <a:gd name="T6" fmla="*/ 0 w 226"/>
                <a:gd name="T7" fmla="*/ 1 h 308"/>
                <a:gd name="T8" fmla="*/ 0 w 226"/>
                <a:gd name="T9" fmla="*/ 1 h 308"/>
                <a:gd name="T10" fmla="*/ 0 w 226"/>
                <a:gd name="T11" fmla="*/ 3 h 308"/>
                <a:gd name="T12" fmla="*/ 2 w 226"/>
                <a:gd name="T13" fmla="*/ 3 h 308"/>
                <a:gd name="T14" fmla="*/ 3 w 226"/>
                <a:gd name="T15" fmla="*/ 3 h 308"/>
                <a:gd name="T16" fmla="*/ 3 w 226"/>
                <a:gd name="T17" fmla="*/ 3 h 308"/>
                <a:gd name="T18" fmla="*/ 3 w 226"/>
                <a:gd name="T19" fmla="*/ 1 h 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08"/>
                <a:gd name="T32" fmla="*/ 226 w 226"/>
                <a:gd name="T33" fmla="*/ 308 h 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08">
                  <a:moveTo>
                    <a:pt x="226" y="53"/>
                  </a:moveTo>
                  <a:cubicBezTo>
                    <a:pt x="226" y="24"/>
                    <a:pt x="175" y="0"/>
                    <a:pt x="113" y="0"/>
                  </a:cubicBezTo>
                  <a:cubicBezTo>
                    <a:pt x="50" y="0"/>
                    <a:pt x="0" y="24"/>
                    <a:pt x="0" y="53"/>
                  </a:cubicBezTo>
                  <a:cubicBezTo>
                    <a:pt x="0" y="53"/>
                    <a:pt x="0" y="53"/>
                    <a:pt x="0" y="53"/>
                  </a:cubicBezTo>
                  <a:lnTo>
                    <a:pt x="0" y="256"/>
                  </a:lnTo>
                  <a:cubicBezTo>
                    <a:pt x="2" y="285"/>
                    <a:pt x="54" y="308"/>
                    <a:pt x="117" y="307"/>
                  </a:cubicBezTo>
                  <a:cubicBezTo>
                    <a:pt x="176" y="306"/>
                    <a:pt x="223" y="284"/>
                    <a:pt x="226" y="257"/>
                  </a:cubicBezTo>
                  <a:lnTo>
                    <a:pt x="226" y="53"/>
                  </a:lnTo>
                </a:path>
              </a:pathLst>
            </a:custGeom>
            <a:noFill/>
            <a:ln w="17463" cap="rnd">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20" name="Rectangle 697"/>
            <p:cNvSpPr>
              <a:spLocks noChangeArrowheads="1"/>
            </p:cNvSpPr>
            <p:nvPr/>
          </p:nvSpPr>
          <p:spPr bwMode="auto">
            <a:xfrm>
              <a:off x="3614" y="2938"/>
              <a:ext cx="46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数据库服务器</a:t>
              </a:r>
              <a:endParaRPr kumimoji="0" lang="zh-CN" altLang="en-US" sz="1800">
                <a:latin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388" y="0"/>
            <a:ext cx="8785225" cy="981075"/>
          </a:xfrm>
        </p:spPr>
        <p:txBody>
          <a:bodyPr/>
          <a:lstStyle/>
          <a:p>
            <a:r>
              <a:rPr kumimoji="0" lang="en-US" altLang="zh-CN"/>
              <a:t>PKI</a:t>
            </a:r>
            <a:r>
              <a:rPr kumimoji="0" lang="zh-CN" altLang="en-US"/>
              <a:t>系统功能</a:t>
            </a:r>
          </a:p>
        </p:txBody>
      </p:sp>
      <p:sp>
        <p:nvSpPr>
          <p:cNvPr id="27651" name="内容占位符 2"/>
          <p:cNvSpPr>
            <a:spLocks noGrp="1"/>
          </p:cNvSpPr>
          <p:nvPr>
            <p:ph idx="1"/>
          </p:nvPr>
        </p:nvSpPr>
        <p:spPr>
          <a:xfrm>
            <a:off x="251520" y="1052736"/>
            <a:ext cx="8568952" cy="4637088"/>
          </a:xfrm>
        </p:spPr>
        <p:txBody>
          <a:bodyPr/>
          <a:lstStyle/>
          <a:p>
            <a:pPr marL="514350" indent="-514350">
              <a:buFont typeface="+mj-lt"/>
              <a:buAutoNum type="arabicPeriod"/>
            </a:pPr>
            <a:r>
              <a:rPr kumimoji="0" lang="zh-CN" altLang="en-US" sz="2800" dirty="0"/>
              <a:t>接收验证用户数字证书的申请；</a:t>
            </a:r>
            <a:endParaRPr kumimoji="0" lang="zh-CN" altLang="zh-CN" sz="2800" dirty="0"/>
          </a:p>
          <a:p>
            <a:pPr marL="514350" indent="-514350">
              <a:buFont typeface="+mj-lt"/>
              <a:buAutoNum type="arabicPeriod"/>
            </a:pPr>
            <a:r>
              <a:rPr kumimoji="0" lang="zh-CN" altLang="en-US" sz="2800" dirty="0"/>
              <a:t>确定是否接受用户数字证书的申请；</a:t>
            </a:r>
            <a:endParaRPr kumimoji="0" lang="zh-CN" altLang="zh-CN" sz="2800" dirty="0"/>
          </a:p>
          <a:p>
            <a:pPr marL="514350" indent="-514350">
              <a:buFont typeface="+mj-lt"/>
              <a:buAutoNum type="arabicPeriod"/>
            </a:pPr>
            <a:r>
              <a:rPr kumimoji="0" lang="zh-CN" altLang="en-US" sz="2800" dirty="0"/>
              <a:t>向申请者颁发（或拒绝颁发）数字证书；</a:t>
            </a:r>
            <a:endParaRPr kumimoji="0" lang="zh-CN" altLang="zh-CN" sz="2800" dirty="0"/>
          </a:p>
          <a:p>
            <a:pPr marL="514350" indent="-514350">
              <a:buFont typeface="+mj-lt"/>
              <a:buAutoNum type="arabicPeriod"/>
            </a:pPr>
            <a:r>
              <a:rPr kumimoji="0" lang="zh-CN" altLang="en-US" sz="2800" dirty="0"/>
              <a:t>接收、处理用户的数字证书更新请求；</a:t>
            </a:r>
            <a:endParaRPr kumimoji="0" lang="zh-CN" altLang="zh-CN" sz="2800" dirty="0"/>
          </a:p>
          <a:p>
            <a:pPr marL="514350" indent="-514350">
              <a:buFont typeface="+mj-lt"/>
              <a:buAutoNum type="arabicPeriod"/>
            </a:pPr>
            <a:r>
              <a:rPr kumimoji="0" lang="zh-CN" altLang="en-US" sz="2800" dirty="0"/>
              <a:t>接收用户数字证书的查询、撤销；</a:t>
            </a:r>
            <a:endParaRPr kumimoji="0" lang="zh-CN" altLang="zh-CN" sz="2800" dirty="0"/>
          </a:p>
          <a:p>
            <a:pPr marL="514350" indent="-514350">
              <a:buFont typeface="+mj-lt"/>
              <a:buAutoNum type="arabicPeriod"/>
            </a:pPr>
            <a:r>
              <a:rPr kumimoji="0" lang="zh-CN" altLang="en-US" sz="2800" dirty="0"/>
              <a:t>产生和发布证书的有效期；</a:t>
            </a:r>
            <a:endParaRPr kumimoji="0" lang="zh-CN" altLang="zh-CN" sz="2800" dirty="0"/>
          </a:p>
          <a:p>
            <a:pPr marL="514350" indent="-514350">
              <a:buFont typeface="+mj-lt"/>
              <a:buAutoNum type="arabicPeriod"/>
            </a:pPr>
            <a:r>
              <a:rPr kumimoji="0" lang="zh-CN" altLang="en-US" sz="2800" dirty="0"/>
              <a:t>数字证书的归档；</a:t>
            </a:r>
            <a:endParaRPr kumimoji="0" lang="zh-CN" altLang="zh-CN" sz="2800" dirty="0"/>
          </a:p>
          <a:p>
            <a:pPr marL="514350" indent="-514350">
              <a:buFont typeface="+mj-lt"/>
              <a:buAutoNum type="arabicPeriod"/>
            </a:pPr>
            <a:r>
              <a:rPr kumimoji="0" lang="zh-CN" altLang="en-US" sz="2800" dirty="0"/>
              <a:t>密钥归档；</a:t>
            </a:r>
            <a:endParaRPr kumimoji="0" lang="zh-CN" altLang="zh-CN" sz="2800" dirty="0"/>
          </a:p>
          <a:p>
            <a:pPr marL="514350" indent="-514350">
              <a:buFont typeface="+mj-lt"/>
              <a:buAutoNum type="arabicPeriod"/>
            </a:pPr>
            <a:r>
              <a:rPr kumimoji="0" lang="zh-CN" altLang="en-US" sz="2800" dirty="0"/>
              <a:t>历史数据归档。</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79388" y="0"/>
            <a:ext cx="8785225" cy="981075"/>
          </a:xfrm>
        </p:spPr>
        <p:txBody>
          <a:bodyPr/>
          <a:lstStyle/>
          <a:p>
            <a:r>
              <a:rPr lang="zh-CN" altLang="en-US"/>
              <a:t>作业</a:t>
            </a:r>
            <a:endParaRPr lang="zh-CN" altLang="en-US" dirty="0"/>
          </a:p>
        </p:txBody>
      </p:sp>
      <p:sp>
        <p:nvSpPr>
          <p:cNvPr id="29699" name="内容占位符 2"/>
          <p:cNvSpPr>
            <a:spLocks noGrp="1"/>
          </p:cNvSpPr>
          <p:nvPr>
            <p:ph idx="1"/>
          </p:nvPr>
        </p:nvSpPr>
        <p:spPr>
          <a:xfrm>
            <a:off x="179388" y="1052512"/>
            <a:ext cx="8785225" cy="5472831"/>
          </a:xfrm>
        </p:spPr>
        <p:txBody>
          <a:bodyPr/>
          <a:lstStyle/>
          <a:p>
            <a:pPr marL="514350" indent="-514350">
              <a:buFont typeface="Calibri" panose="020F0502020204030204" pitchFamily="34" charset="0"/>
              <a:buAutoNum type="arabicPeriod"/>
            </a:pPr>
            <a:r>
              <a:rPr lang="zh-CN" altLang="en-US" sz="2400" dirty="0"/>
              <a:t>“挑战应答方式”认证和</a:t>
            </a:r>
            <a:r>
              <a:rPr kumimoji="0" lang="en-US" altLang="zh-CN" sz="2400" dirty="0"/>
              <a:t>Needham-Schroeder</a:t>
            </a:r>
            <a:r>
              <a:rPr lang="zh-CN" altLang="en-US" sz="2400" dirty="0"/>
              <a:t>对称密钥认证协议的区别？模仿</a:t>
            </a:r>
            <a:r>
              <a:rPr kumimoji="0" lang="en-US" altLang="zh-CN" sz="2400" dirty="0"/>
              <a:t>Needham-Schroeder</a:t>
            </a:r>
            <a:r>
              <a:rPr lang="zh-CN" altLang="en-US" sz="2400" dirty="0"/>
              <a:t>设计一个三方通讯认证协议。</a:t>
            </a:r>
            <a:endParaRPr lang="en-US" altLang="zh-CN" sz="2400" dirty="0"/>
          </a:p>
          <a:p>
            <a:pPr marL="514350" indent="-514350">
              <a:buFont typeface="Calibri" panose="020F0502020204030204" pitchFamily="34" charset="0"/>
              <a:buAutoNum type="arabicPeriod"/>
            </a:pPr>
            <a:r>
              <a:rPr lang="zh-CN" altLang="en-US" sz="2400" dirty="0"/>
              <a:t>解释详细</a:t>
            </a:r>
            <a:r>
              <a:rPr lang="en-US" altLang="zh-CN" sz="2400" dirty="0"/>
              <a:t>Kerberos</a:t>
            </a:r>
            <a:r>
              <a:rPr lang="zh-CN" altLang="en-US" sz="2400" dirty="0"/>
              <a:t>认证协议过程。</a:t>
            </a:r>
            <a:endParaRPr lang="en-US" altLang="zh-CN" sz="2400" dirty="0"/>
          </a:p>
          <a:p>
            <a:pPr marL="514350" indent="-514350">
              <a:buFont typeface="Calibri" panose="020F0502020204030204" pitchFamily="34" charset="0"/>
              <a:buAutoNum type="arabicPeriod"/>
            </a:pPr>
            <a:r>
              <a:rPr lang="zh-CN" altLang="en-US" sz="2400" dirty="0"/>
              <a:t>什么是数字证书，如何使用数字证书进行身份认证？</a:t>
            </a:r>
            <a:endParaRPr lang="en-US" altLang="zh-CN" sz="2400" dirty="0"/>
          </a:p>
          <a:p>
            <a:pPr marL="514350" indent="-514350">
              <a:buFont typeface="Calibri" panose="020F0502020204030204" pitchFamily="34" charset="0"/>
              <a:buAutoNum type="arabicPeriod"/>
            </a:pPr>
            <a:r>
              <a:rPr lang="zh-CN" altLang="en-US" sz="2400" dirty="0"/>
              <a:t>什么是</a:t>
            </a:r>
            <a:r>
              <a:rPr lang="en-US" altLang="zh-CN" sz="2400" dirty="0"/>
              <a:t>PKI</a:t>
            </a:r>
            <a:r>
              <a:rPr lang="zh-CN" altLang="en-US" sz="2400" dirty="0"/>
              <a:t>，它包含那些主要功能，如何工作？</a:t>
            </a:r>
            <a:endParaRPr lang="en-US" altLang="zh-CN" sz="2400" dirty="0"/>
          </a:p>
          <a:p>
            <a:pPr marL="514350" indent="-514350">
              <a:buFont typeface="Calibri" panose="020F0502020204030204" pitchFamily="34" charset="0"/>
              <a:buAutoNum type="arabicPeriod"/>
            </a:pPr>
            <a:r>
              <a:rPr lang="zh-CN" altLang="en-US" sz="2400" dirty="0"/>
              <a:t>什么是证书链，</a:t>
            </a:r>
            <a:r>
              <a:rPr lang="en-US" altLang="zh-CN" sz="2400" dirty="0"/>
              <a:t>X.509</a:t>
            </a:r>
            <a:r>
              <a:rPr lang="zh-CN" altLang="en-US" sz="2400" dirty="0"/>
              <a:t>是如何实现证书认证</a:t>
            </a:r>
            <a:r>
              <a:rPr lang="zh-CN" altLang="en-US" sz="2400"/>
              <a:t>的？</a:t>
            </a:r>
            <a:endParaRPr lang="en-US" altLang="zh-CN" sz="2000" dirty="0"/>
          </a:p>
          <a:p>
            <a:pPr marL="514350" indent="-514350">
              <a:buFont typeface="Calibri" panose="020F0502020204030204" pitchFamily="34" charset="0"/>
              <a:buAutoNum type="arabicPeriod"/>
            </a:pP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err="1"/>
              <a:t>概述</a:t>
            </a:r>
            <a:endParaRPr lang="en-US" dirty="0"/>
          </a:p>
        </p:txBody>
      </p:sp>
      <p:sp>
        <p:nvSpPr>
          <p:cNvPr id="3" name="内容占位符 2"/>
          <p:cNvSpPr>
            <a:spLocks noGrp="1"/>
          </p:cNvSpPr>
          <p:nvPr>
            <p:ph idx="1"/>
          </p:nvPr>
        </p:nvSpPr>
        <p:spPr>
          <a:xfrm>
            <a:off x="179512" y="1052736"/>
            <a:ext cx="8784976" cy="5544616"/>
          </a:xfrm>
        </p:spPr>
        <p:txBody>
          <a:bodyPr/>
          <a:lstStyle/>
          <a:p>
            <a:pPr marL="342900" lvl="1" indent="-342900">
              <a:buFont typeface="Arial" panose="020B0604020202020204" pitchFamily="34" charset="0"/>
              <a:buChar char="•"/>
            </a:pPr>
            <a:r>
              <a:rPr kumimoji="0" lang="zh-CN" altLang="en-US" dirty="0"/>
              <a:t>目前身份认证技术主要包括三类：</a:t>
            </a:r>
            <a:endParaRPr kumimoji="0" lang="en-US" altLang="zh-CN" dirty="0"/>
          </a:p>
          <a:p>
            <a:pPr marL="342900" lvl="1" indent="-342900">
              <a:buFont typeface="Arial" panose="020B0604020202020204" pitchFamily="34" charset="0"/>
              <a:buChar char="•"/>
            </a:pPr>
            <a:endParaRPr kumimoji="0" lang="en-US" altLang="zh-CN" dirty="0">
              <a:solidFill>
                <a:srgbClr val="C00000"/>
              </a:solidFill>
            </a:endParaRPr>
          </a:p>
          <a:p>
            <a:pPr marL="742950" lvl="2" indent="-342900"/>
            <a:r>
              <a:rPr kumimoji="0" lang="zh-CN" altLang="en-US" dirty="0">
                <a:solidFill>
                  <a:srgbClr val="C00000"/>
                </a:solidFill>
              </a:rPr>
              <a:t>基于口令的认证技术： </a:t>
            </a:r>
            <a:r>
              <a:rPr kumimoji="0" lang="zh-CN" altLang="en-US" dirty="0"/>
              <a:t>简单灵活，但容易泄露。</a:t>
            </a:r>
            <a:endParaRPr kumimoji="0" lang="en-US" altLang="zh-CN" dirty="0"/>
          </a:p>
          <a:p>
            <a:pPr marL="742950" lvl="2" indent="-342900"/>
            <a:endParaRPr kumimoji="0" lang="en-US" altLang="zh-CN" dirty="0"/>
          </a:p>
          <a:p>
            <a:pPr marL="742950" lvl="2" indent="-342900"/>
            <a:r>
              <a:rPr kumimoji="0" lang="zh-CN" altLang="en-US" dirty="0">
                <a:solidFill>
                  <a:srgbClr val="C00000"/>
                </a:solidFill>
              </a:rPr>
              <a:t>基于密码学的认证技术：</a:t>
            </a:r>
            <a:r>
              <a:rPr kumimoji="0" lang="zh-CN" altLang="en-US" dirty="0"/>
              <a:t>包括基于对称密钥的认证、基于公开密钥的认证协议。</a:t>
            </a:r>
          </a:p>
          <a:p>
            <a:pPr marL="742950" lvl="2" indent="-342900"/>
            <a:endParaRPr kumimoji="0" lang="en-US" altLang="zh-CN" dirty="0"/>
          </a:p>
          <a:p>
            <a:pPr marL="742950" lvl="2" indent="-342900"/>
            <a:r>
              <a:rPr kumimoji="0" lang="zh-CN" altLang="en-US" dirty="0">
                <a:solidFill>
                  <a:srgbClr val="C00000"/>
                </a:solidFill>
              </a:rPr>
              <a:t>生物特征的认证技术：</a:t>
            </a:r>
            <a:r>
              <a:rPr kumimoji="0" lang="zh-CN" altLang="en-US" dirty="0"/>
              <a:t>依附于人体，不易伪造，不易模仿！</a:t>
            </a:r>
            <a:endParaRPr kumimoji="0" lang="zh-CN" altLang="zh-CN" dirty="0"/>
          </a:p>
          <a:p>
            <a:endParaRPr lang="en-US" dirty="0"/>
          </a:p>
        </p:txBody>
      </p:sp>
    </p:spTree>
    <p:extLst>
      <p:ext uri="{BB962C8B-B14F-4D97-AF65-F5344CB8AC3E}">
        <p14:creationId xmlns:p14="http://schemas.microsoft.com/office/powerpoint/2010/main" val="201848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9388" y="72008"/>
            <a:ext cx="8785225" cy="836712"/>
          </a:xfrm>
        </p:spPr>
        <p:txBody>
          <a:bodyPr/>
          <a:lstStyle/>
          <a:p>
            <a:r>
              <a:rPr kumimoji="0" lang="zh-CN" altLang="en-US" dirty="0"/>
              <a:t>身份认证的分类</a:t>
            </a:r>
          </a:p>
        </p:txBody>
      </p:sp>
      <p:sp>
        <p:nvSpPr>
          <p:cNvPr id="8195" name="内容占位符 2"/>
          <p:cNvSpPr>
            <a:spLocks noGrp="1"/>
          </p:cNvSpPr>
          <p:nvPr>
            <p:ph idx="1"/>
          </p:nvPr>
        </p:nvSpPr>
        <p:spPr>
          <a:xfrm>
            <a:off x="150235" y="1052438"/>
            <a:ext cx="8785225" cy="5544914"/>
          </a:xfrm>
        </p:spPr>
        <p:txBody>
          <a:bodyPr/>
          <a:lstStyle/>
          <a:p>
            <a:r>
              <a:rPr kumimoji="0" lang="zh-CN" altLang="en-US" sz="2400" dirty="0"/>
              <a:t>根据认证条件的数目分类：</a:t>
            </a:r>
            <a:endParaRPr kumimoji="0" lang="en-US" altLang="zh-CN" sz="2400" dirty="0"/>
          </a:p>
          <a:p>
            <a:pPr lvl="1"/>
            <a:r>
              <a:rPr kumimoji="0" lang="zh-CN" altLang="en-US" dirty="0"/>
              <a:t>仅通过一个条件的相符合来证明一个人的身份，称之为</a:t>
            </a:r>
            <a:r>
              <a:rPr kumimoji="0" lang="zh-CN" altLang="en-US" dirty="0">
                <a:solidFill>
                  <a:srgbClr val="FF0000"/>
                </a:solidFill>
              </a:rPr>
              <a:t>单因子认证</a:t>
            </a:r>
            <a:r>
              <a:rPr kumimoji="0" lang="zh-CN" altLang="en-US" dirty="0"/>
              <a:t>；</a:t>
            </a:r>
            <a:endParaRPr kumimoji="0" lang="en-US" altLang="zh-CN" dirty="0"/>
          </a:p>
          <a:p>
            <a:pPr lvl="1"/>
            <a:r>
              <a:rPr kumimoji="0" lang="zh-CN" altLang="en-US" dirty="0"/>
              <a:t>通过两种不同条件来证明一个人的身份，称之为</a:t>
            </a:r>
            <a:r>
              <a:rPr kumimoji="0" lang="zh-CN" altLang="en-US" dirty="0">
                <a:solidFill>
                  <a:srgbClr val="FF0000"/>
                </a:solidFill>
              </a:rPr>
              <a:t>双因子认证</a:t>
            </a:r>
            <a:r>
              <a:rPr kumimoji="0" lang="zh-CN" altLang="en-US" dirty="0"/>
              <a:t>；</a:t>
            </a:r>
            <a:endParaRPr kumimoji="0" lang="en-US" altLang="zh-CN" dirty="0"/>
          </a:p>
          <a:p>
            <a:pPr lvl="1"/>
            <a:r>
              <a:rPr kumimoji="0" lang="zh-CN" altLang="en-US" dirty="0"/>
              <a:t>通过组合多种不同条件来证明一个人的身份，称之为</a:t>
            </a:r>
            <a:r>
              <a:rPr kumimoji="0" lang="zh-CN" altLang="en-US" dirty="0">
                <a:solidFill>
                  <a:srgbClr val="FF0000"/>
                </a:solidFill>
              </a:rPr>
              <a:t>多因子认证</a:t>
            </a:r>
            <a:r>
              <a:rPr kumimoji="0" lang="zh-CN" altLang="en-US" dirty="0"/>
              <a:t>。</a:t>
            </a:r>
            <a:endParaRPr kumimoji="0" lang="en-US" altLang="zh-CN" dirty="0"/>
          </a:p>
          <a:p>
            <a:r>
              <a:rPr kumimoji="0" lang="zh-CN" altLang="en-US" sz="2400" dirty="0"/>
              <a:t>根据认证数据的状态来看：</a:t>
            </a:r>
            <a:endParaRPr kumimoji="0" lang="en-US" altLang="zh-CN" sz="2400" dirty="0"/>
          </a:p>
          <a:p>
            <a:pPr lvl="1"/>
            <a:r>
              <a:rPr kumimoji="0" lang="zh-CN" altLang="en-US" dirty="0">
                <a:solidFill>
                  <a:srgbClr val="FF0000"/>
                </a:solidFill>
              </a:rPr>
              <a:t>静态数据认证</a:t>
            </a:r>
            <a:r>
              <a:rPr kumimoji="0" lang="zh-CN" altLang="en-US" dirty="0"/>
              <a:t>：指用于识别用户身份的认证数据事先已产生并保存在特定的存储介质上；</a:t>
            </a:r>
            <a:endParaRPr kumimoji="0" lang="en-US" altLang="zh-CN" dirty="0"/>
          </a:p>
          <a:p>
            <a:pPr lvl="1"/>
            <a:r>
              <a:rPr kumimoji="0" lang="zh-CN" altLang="en-US" dirty="0">
                <a:solidFill>
                  <a:srgbClr val="FF0000"/>
                </a:solidFill>
              </a:rPr>
              <a:t>动态数据认证</a:t>
            </a:r>
            <a:r>
              <a:rPr kumimoji="0" lang="zh-CN" altLang="en-US" dirty="0"/>
              <a:t>：指用于识别用户身份的认证数据不断动态变化，每次认证使用不同的认证数据，即动态密码。</a:t>
            </a:r>
            <a:r>
              <a:rPr kumimoji="0" lang="zh-CN" altLang="en-US" dirty="0">
                <a:solidFill>
                  <a:srgbClr val="0000FF"/>
                </a:solidFill>
              </a:rPr>
              <a:t>动态密码</a:t>
            </a:r>
            <a:r>
              <a:rPr kumimoji="0" lang="zh-CN" altLang="en-US" dirty="0"/>
              <a:t>由一种称为动态令牌的专用设备（硬件或软件）产生，其产生动态密码的算法与认证服务器采用的算法相同。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additive="base">
                                        <p:cTn id="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 calcmode="lin" valueType="num">
                                      <p:cBhvr additive="base">
                                        <p:cTn id="3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72008"/>
            <a:ext cx="8785225" cy="83671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388" y="1052736"/>
            <a:ext cx="8785225" cy="5472608"/>
          </a:xfrm>
        </p:spPr>
        <p:txBody>
          <a:bodyPr/>
          <a:lstStyle/>
          <a:p>
            <a:r>
              <a:rPr kumimoji="0" lang="en-US" altLang="zh-CN" dirty="0"/>
              <a:t>4.1 </a:t>
            </a:r>
            <a:r>
              <a:rPr kumimoji="0" lang="en-US" altLang="zh-CN" dirty="0" err="1"/>
              <a:t>概述</a:t>
            </a:r>
            <a:r>
              <a:rPr kumimoji="0" lang="en-US" altLang="zh-CN" dirty="0"/>
              <a:t>	</a:t>
            </a:r>
            <a:endParaRPr kumimoji="0" lang="zh-CN" altLang="zh-CN" dirty="0"/>
          </a:p>
          <a:p>
            <a:r>
              <a:rPr kumimoji="0" lang="en-US" altLang="zh-CN" dirty="0">
                <a:solidFill>
                  <a:srgbClr val="C00000"/>
                </a:solidFill>
              </a:rPr>
              <a:t>4.2 </a:t>
            </a:r>
            <a:r>
              <a:rPr kumimoji="0" lang="en-US" altLang="zh-CN" dirty="0" err="1">
                <a:solidFill>
                  <a:srgbClr val="C00000"/>
                </a:solidFill>
              </a:rPr>
              <a:t>认证协议</a:t>
            </a:r>
            <a:endParaRPr kumimoji="0" lang="zh-CN" altLang="zh-CN" dirty="0">
              <a:solidFill>
                <a:srgbClr val="C00000"/>
              </a:solidFill>
            </a:endParaRPr>
          </a:p>
          <a:p>
            <a:pPr lvl="1"/>
            <a:r>
              <a:rPr kumimoji="0" lang="en-US" altLang="zh-CN" sz="2800" dirty="0">
                <a:solidFill>
                  <a:srgbClr val="C00000"/>
                </a:solidFill>
              </a:rPr>
              <a:t>4.2.1 </a:t>
            </a:r>
            <a:r>
              <a:rPr kumimoji="0" lang="en-US" altLang="zh-CN" sz="2800" dirty="0" err="1">
                <a:solidFill>
                  <a:srgbClr val="C00000"/>
                </a:solidFill>
              </a:rPr>
              <a:t>基于对称密钥的认证协议</a:t>
            </a:r>
            <a:endParaRPr kumimoji="0" lang="zh-CN" altLang="zh-CN" sz="2800" dirty="0">
              <a:solidFill>
                <a:srgbClr val="C00000"/>
              </a:solidFill>
            </a:endParaRPr>
          </a:p>
          <a:p>
            <a:pPr lvl="1"/>
            <a:r>
              <a:rPr kumimoji="0" lang="en-US" altLang="zh-CN" sz="2800" dirty="0">
                <a:solidFill>
                  <a:srgbClr val="C00000"/>
                </a:solidFill>
              </a:rPr>
              <a:t>4.2.2 </a:t>
            </a:r>
            <a:r>
              <a:rPr kumimoji="0" lang="en-US" altLang="zh-CN" sz="2800" dirty="0" err="1">
                <a:solidFill>
                  <a:srgbClr val="C00000"/>
                </a:solidFill>
              </a:rPr>
              <a:t>基于公开密钥的认证协议</a:t>
            </a:r>
            <a:endParaRPr kumimoji="0" lang="zh-CN" altLang="zh-CN" sz="2800" dirty="0">
              <a:solidFill>
                <a:srgbClr val="C00000"/>
              </a:solidFill>
            </a:endParaRPr>
          </a:p>
          <a:p>
            <a:r>
              <a:rPr kumimoji="0" lang="en-US" altLang="zh-CN" dirty="0"/>
              <a:t>4.3 </a:t>
            </a:r>
            <a:r>
              <a:rPr kumimoji="0" lang="en-US" altLang="zh-CN" dirty="0" err="1"/>
              <a:t>公钥基础设施PKI</a:t>
            </a:r>
            <a:r>
              <a:rPr kumimoji="0" lang="en-US" altLang="zh-CN" dirty="0"/>
              <a:t>	</a:t>
            </a:r>
            <a:endParaRPr kumimoji="0" lang="zh-CN" altLang="zh-CN" dirty="0"/>
          </a:p>
          <a:p>
            <a:pPr lvl="1"/>
            <a:r>
              <a:rPr kumimoji="0" lang="en-US" altLang="zh-CN" sz="2800" dirty="0"/>
              <a:t>4.3.1 </a:t>
            </a:r>
            <a:r>
              <a:rPr kumimoji="0" lang="en-US" altLang="zh-CN" sz="2800" dirty="0" err="1"/>
              <a:t>PKI体系结构</a:t>
            </a:r>
            <a:r>
              <a:rPr kumimoji="0" lang="en-US" altLang="zh-CN" sz="2800" dirty="0"/>
              <a:t>	</a:t>
            </a:r>
            <a:endParaRPr kumimoji="0" lang="zh-CN" altLang="zh-CN" sz="2800" dirty="0"/>
          </a:p>
          <a:p>
            <a:pPr lvl="1"/>
            <a:r>
              <a:rPr kumimoji="0" lang="en-US" altLang="zh-CN" sz="2800" dirty="0"/>
              <a:t>4.3.2 基于X.509的PKI系统</a:t>
            </a:r>
            <a:endParaRPr kumimoji="0" lang="zh-CN" altLang="zh-CN" sz="2800" dirty="0"/>
          </a:p>
          <a:p>
            <a:pPr>
              <a:buFont typeface="Arial" panose="020B0604020202020204" pitchFamily="34" charset="0"/>
              <a:buNone/>
            </a:pPr>
            <a:endParaRPr kumimoji="0" lang="zh-CN" altLang="zh-CN" dirty="0"/>
          </a:p>
        </p:txBody>
      </p:sp>
    </p:spTree>
    <p:extLst>
      <p:ext uri="{BB962C8B-B14F-4D97-AF65-F5344CB8AC3E}">
        <p14:creationId xmlns:p14="http://schemas.microsoft.com/office/powerpoint/2010/main" val="16027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9388" y="72008"/>
            <a:ext cx="8785225" cy="836712"/>
          </a:xfrm>
        </p:spPr>
        <p:txBody>
          <a:bodyPr/>
          <a:lstStyle/>
          <a:p>
            <a:r>
              <a:rPr kumimoji="0" lang="en-US" altLang="zh-CN" dirty="0" err="1"/>
              <a:t>认证协议</a:t>
            </a:r>
            <a:endParaRPr kumimoji="0" lang="zh-CN" altLang="en-US" dirty="0"/>
          </a:p>
        </p:txBody>
      </p:sp>
      <p:sp>
        <p:nvSpPr>
          <p:cNvPr id="9219" name="内容占位符 2"/>
          <p:cNvSpPr>
            <a:spLocks noGrp="1"/>
          </p:cNvSpPr>
          <p:nvPr>
            <p:ph idx="1"/>
          </p:nvPr>
        </p:nvSpPr>
        <p:spPr>
          <a:xfrm>
            <a:off x="179388" y="1052736"/>
            <a:ext cx="8785225" cy="5073427"/>
          </a:xfrm>
        </p:spPr>
        <p:txBody>
          <a:bodyPr/>
          <a:lstStyle/>
          <a:p>
            <a:r>
              <a:rPr kumimoji="0" lang="zh-CN" altLang="en-US" sz="2400" dirty="0"/>
              <a:t>以网络为背景的认证技术的</a:t>
            </a:r>
            <a:r>
              <a:rPr kumimoji="0" lang="zh-CN" altLang="en-US" sz="2400" dirty="0">
                <a:solidFill>
                  <a:srgbClr val="FF0000"/>
                </a:solidFill>
              </a:rPr>
              <a:t>核心基础是密码学</a:t>
            </a:r>
            <a:r>
              <a:rPr kumimoji="0" lang="zh-CN" altLang="en-US" sz="2400" dirty="0"/>
              <a:t>。</a:t>
            </a:r>
            <a:endParaRPr kumimoji="0" lang="en-US" altLang="zh-CN" sz="2400" dirty="0"/>
          </a:p>
          <a:p>
            <a:pPr lvl="1"/>
            <a:r>
              <a:rPr kumimoji="0" lang="zh-CN" altLang="en-US" dirty="0"/>
              <a:t>对称密码和公开密码是实现用户身份识别的主要技术。</a:t>
            </a:r>
            <a:endParaRPr kumimoji="0" lang="en-US" altLang="zh-CN" dirty="0"/>
          </a:p>
          <a:p>
            <a:endParaRPr kumimoji="0" lang="en-US" altLang="zh-CN" sz="2400" dirty="0"/>
          </a:p>
          <a:p>
            <a:r>
              <a:rPr kumimoji="0" lang="zh-CN" altLang="en-US" sz="2400" dirty="0"/>
              <a:t>实现认证必须要求</a:t>
            </a:r>
            <a:r>
              <a:rPr kumimoji="0" lang="zh-CN" altLang="en-US" sz="2400" dirty="0">
                <a:solidFill>
                  <a:srgbClr val="FF0000"/>
                </a:solidFill>
              </a:rPr>
              <a:t>示证方和验证方遵循一个特定的规则</a:t>
            </a:r>
            <a:r>
              <a:rPr kumimoji="0" lang="zh-CN" altLang="en-US" sz="2400" dirty="0"/>
              <a:t>来实施认证，这个规则被称为</a:t>
            </a:r>
            <a:r>
              <a:rPr kumimoji="0" lang="zh-CN" altLang="en-US" sz="2400" dirty="0">
                <a:solidFill>
                  <a:srgbClr val="FF0000"/>
                </a:solidFill>
              </a:rPr>
              <a:t>认证协议</a:t>
            </a:r>
            <a:r>
              <a:rPr kumimoji="0" lang="zh-CN" altLang="en-US" sz="2400" dirty="0"/>
              <a:t>。</a:t>
            </a:r>
            <a:endParaRPr kumimoji="0" lang="en-US" altLang="zh-CN" sz="2400" dirty="0"/>
          </a:p>
          <a:p>
            <a:endParaRPr kumimoji="0" lang="en-US" altLang="zh-CN" sz="2400" dirty="0"/>
          </a:p>
          <a:p>
            <a:r>
              <a:rPr kumimoji="0" lang="zh-CN" altLang="en-US" sz="2400" dirty="0"/>
              <a:t>认证过程的安全</a:t>
            </a:r>
            <a:r>
              <a:rPr kumimoji="0" lang="zh-CN" altLang="en-US" sz="2400" dirty="0">
                <a:solidFill>
                  <a:srgbClr val="FF0000"/>
                </a:solidFill>
              </a:rPr>
              <a:t>取决于认证协议的完整性和健壮性</a:t>
            </a:r>
            <a:r>
              <a:rPr kumimoji="0" lang="zh-CN" altLang="en-US" sz="2400" dirty="0"/>
              <a:t>。</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 calcmode="lin" valueType="num">
                                      <p:cBhvr additive="base">
                                        <p:cTn id="7"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anim calcmode="lin" valueType="num">
                                      <p:cBhvr additive="base">
                                        <p:cTn id="13"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9388" y="72008"/>
            <a:ext cx="8785225" cy="836712"/>
          </a:xfrm>
        </p:spPr>
        <p:txBody>
          <a:bodyPr/>
          <a:lstStyle/>
          <a:p>
            <a:r>
              <a:rPr kumimoji="0" lang="zh-CN" altLang="en-US" dirty="0"/>
              <a:t>基于对称密钥的认证协议</a:t>
            </a:r>
          </a:p>
        </p:txBody>
      </p:sp>
      <mc:AlternateContent xmlns:mc="http://schemas.openxmlformats.org/markup-compatibility/2006" xmlns:a14="http://schemas.microsoft.com/office/drawing/2010/main">
        <mc:Choice Requires="a14">
          <p:sp>
            <p:nvSpPr>
              <p:cNvPr id="10243" name="内容占位符 2"/>
              <p:cNvSpPr>
                <a:spLocks noGrp="1"/>
              </p:cNvSpPr>
              <p:nvPr>
                <p:ph idx="1"/>
              </p:nvPr>
            </p:nvSpPr>
            <p:spPr>
              <a:xfrm>
                <a:off x="251520" y="1052736"/>
                <a:ext cx="8640960" cy="5544616"/>
              </a:xfrm>
            </p:spPr>
            <p:txBody>
              <a:bodyPr/>
              <a:lstStyle/>
              <a:p>
                <a:r>
                  <a:rPr kumimoji="0" lang="zh-CN" altLang="en-US" sz="2400" dirty="0"/>
                  <a:t>示证方和验证方共享密钥，通过共享密钥来维系彼此的信任关系，实际上</a:t>
                </a:r>
                <a:r>
                  <a:rPr kumimoji="0" lang="zh-CN" altLang="en-US" sz="2400" dirty="0">
                    <a:solidFill>
                      <a:srgbClr val="FF0000"/>
                    </a:solidFill>
                  </a:rPr>
                  <a:t>认证就是建立某种信任关系的过程</a:t>
                </a:r>
                <a:r>
                  <a:rPr kumimoji="0" lang="zh-CN" altLang="en-US" sz="2400" dirty="0"/>
                  <a:t>。</a:t>
                </a:r>
                <a:endParaRPr kumimoji="0" lang="en-US" altLang="zh-CN" sz="2400" dirty="0"/>
              </a:p>
              <a:p>
                <a:endParaRPr kumimoji="0" lang="en-US" altLang="zh-CN" sz="2400" dirty="0"/>
              </a:p>
              <a:p>
                <a:r>
                  <a:rPr kumimoji="0" lang="zh-CN" altLang="en-US" sz="2400" dirty="0"/>
                  <a:t>在只有少量用户的封闭式网络系统中，各用户之间的双人共享密钥的数量有限，可以</a:t>
                </a:r>
                <a:r>
                  <a:rPr kumimoji="0" lang="zh-CN" altLang="en-US" sz="2400" dirty="0">
                    <a:solidFill>
                      <a:srgbClr val="FF0000"/>
                    </a:solidFill>
                  </a:rPr>
                  <a:t>采用挑战</a:t>
                </a:r>
                <a:r>
                  <a:rPr kumimoji="0" lang="en-US" altLang="zh-CN" sz="2400" dirty="0">
                    <a:solidFill>
                      <a:srgbClr val="FF0000"/>
                    </a:solidFill>
                  </a:rPr>
                  <a:t>-</a:t>
                </a:r>
                <a:r>
                  <a:rPr kumimoji="0" lang="zh-CN" altLang="en-US" sz="2400" dirty="0">
                    <a:solidFill>
                      <a:srgbClr val="FF0000"/>
                    </a:solidFill>
                  </a:rPr>
                  <a:t>应答方式来实现认证</a:t>
                </a:r>
                <a:r>
                  <a:rPr kumimoji="0" lang="zh-CN" altLang="en-US" sz="2400" dirty="0"/>
                  <a:t>；</a:t>
                </a:r>
                <a:endParaRPr kumimoji="0" lang="en-US" altLang="zh-CN" sz="2400" dirty="0"/>
              </a:p>
              <a:p>
                <a:endParaRPr kumimoji="0" lang="en-US" altLang="zh-CN" sz="2400" dirty="0"/>
              </a:p>
              <a:p>
                <a:r>
                  <a:rPr kumimoji="0" lang="zh-CN" altLang="en-US" sz="2400" dirty="0"/>
                  <a:t>对于规模较大的网络系统，一般采用</a:t>
                </a:r>
                <a:r>
                  <a:rPr kumimoji="0" lang="zh-CN" altLang="en-US" sz="2400" dirty="0">
                    <a:solidFill>
                      <a:srgbClr val="FF0000"/>
                    </a:solidFill>
                  </a:rPr>
                  <a:t>密钥服务器</a:t>
                </a:r>
                <a:r>
                  <a:rPr kumimoji="0" lang="zh-CN" altLang="en-US" sz="2400" dirty="0"/>
                  <a:t>的方式来实现认证，即</a:t>
                </a:r>
                <a:r>
                  <a:rPr kumimoji="0" lang="zh-CN" altLang="en-US" sz="2400" dirty="0">
                    <a:solidFill>
                      <a:srgbClr val="FF0000"/>
                    </a:solidFill>
                  </a:rPr>
                  <a:t>依靠可信的第三方完成认证</a:t>
                </a:r>
                <a:r>
                  <a:rPr kumimoji="0" lang="zh-CN" altLang="en-US" sz="2400" dirty="0"/>
                  <a:t>。</a:t>
                </a:r>
                <a:endParaRPr kumimoji="0" lang="en-US" altLang="zh-CN" sz="2400" dirty="0"/>
              </a:p>
              <a:p>
                <a:endParaRPr kumimoji="0" lang="en-US" altLang="zh-CN" sz="2400" dirty="0"/>
              </a:p>
              <a:p>
                <a:r>
                  <a:rPr kumimoji="0" lang="zh-CN" altLang="en-US" sz="2400" dirty="0"/>
                  <a:t>有关符号表示：</a:t>
                </a:r>
                <a:endParaRPr kumimoji="0" lang="en-US" altLang="zh-CN" sz="2400" dirty="0"/>
              </a:p>
              <a:p>
                <a:pPr lvl="1"/>
                <a14:m>
                  <m:oMath xmlns:m="http://schemas.openxmlformats.org/officeDocument/2006/math">
                    <m:r>
                      <a:rPr kumimoji="0" lang="en-US" altLang="zh-CN" b="1" i="0" smtClean="0">
                        <a:latin typeface="Cambria Math" panose="02040503050406030204" pitchFamily="18" charset="0"/>
                      </a:rPr>
                      <m:t>𝐀</m:t>
                    </m:r>
                    <m:r>
                      <a:rPr kumimoji="0" lang="en-US" altLang="zh-CN" b="1" i="0" smtClean="0">
                        <a:latin typeface="Cambria Math" panose="02040503050406030204" pitchFamily="18" charset="0"/>
                        <a:ea typeface="Cambria Math" panose="02040503050406030204" pitchFamily="18" charset="0"/>
                      </a:rPr>
                      <m:t>→</m:t>
                    </m:r>
                    <m:r>
                      <a:rPr kumimoji="0" lang="en-US" altLang="zh-CN" b="1" i="0" smtClean="0">
                        <a:latin typeface="Cambria Math" panose="02040503050406030204" pitchFamily="18" charset="0"/>
                        <a:ea typeface="Cambria Math" panose="02040503050406030204" pitchFamily="18" charset="0"/>
                      </a:rPr>
                      <m:t>𝐁</m:t>
                    </m:r>
                  </m:oMath>
                </a14:m>
                <a:r>
                  <a:rPr kumimoji="0" lang="zh-CN" altLang="en-US" dirty="0">
                    <a:latin typeface="Times New Roman" panose="02020603050405020304" pitchFamily="18" charset="0"/>
                    <a:cs typeface="Times New Roman" panose="02020603050405020304" pitchFamily="18" charset="0"/>
                  </a:rPr>
                  <a:t>：表示</a:t>
                </a:r>
                <a:r>
                  <a:rPr kumimoji="0" lang="en-US" altLang="zh-CN" dirty="0">
                    <a:latin typeface="Times New Roman" panose="02020603050405020304" pitchFamily="18" charset="0"/>
                    <a:cs typeface="Times New Roman" panose="02020603050405020304" pitchFamily="18" charset="0"/>
                  </a:rPr>
                  <a:t>A</a:t>
                </a:r>
                <a:r>
                  <a:rPr kumimoji="0" lang="zh-CN" altLang="en-US" dirty="0">
                    <a:latin typeface="Times New Roman" panose="02020603050405020304" pitchFamily="18" charset="0"/>
                    <a:cs typeface="Times New Roman" panose="02020603050405020304" pitchFamily="18" charset="0"/>
                  </a:rPr>
                  <a:t>向</a:t>
                </a:r>
                <a:r>
                  <a:rPr kumimoji="0" lang="en-US" altLang="zh-CN" dirty="0">
                    <a:latin typeface="Times New Roman" panose="02020603050405020304" pitchFamily="18" charset="0"/>
                    <a:cs typeface="Times New Roman" panose="02020603050405020304" pitchFamily="18" charset="0"/>
                  </a:rPr>
                  <a:t>B</a:t>
                </a:r>
                <a:r>
                  <a:rPr kumimoji="0" lang="zh-CN" altLang="en-US" dirty="0">
                    <a:latin typeface="Times New Roman" panose="02020603050405020304" pitchFamily="18" charset="0"/>
                    <a:cs typeface="Times New Roman" panose="02020603050405020304" pitchFamily="18" charset="0"/>
                  </a:rPr>
                  <a:t>发送一条信息。</a:t>
                </a:r>
                <a:endParaRPr kumimoji="0" lang="en-US" altLang="zh-CN"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kumimoji="0" lang="en-US" altLang="zh-CN" i="1" smtClean="0">
                            <a:latin typeface="Cambria Math" panose="02040503050406030204" pitchFamily="18" charset="0"/>
                          </a:rPr>
                        </m:ctrlPr>
                      </m:sSubPr>
                      <m:e>
                        <m:r>
                          <a:rPr kumimoji="0" lang="en-US" altLang="zh-CN" b="1" i="1" smtClean="0">
                            <a:latin typeface="Cambria Math" panose="02040503050406030204" pitchFamily="18" charset="0"/>
                          </a:rPr>
                          <m:t>𝑬</m:t>
                        </m:r>
                      </m:e>
                      <m:sub>
                        <m:r>
                          <m:rPr>
                            <m:sty m:val="p"/>
                          </m:rPr>
                          <a:rPr kumimoji="0" lang="en-US" altLang="zh-CN" i="1">
                            <a:latin typeface="Cambria Math" panose="02040503050406030204" pitchFamily="18" charset="0"/>
                          </a:rPr>
                          <m:t>k</m:t>
                        </m:r>
                      </m:sub>
                    </m:sSub>
                    <m:r>
                      <a:rPr kumimoji="0" lang="en-US" altLang="zh-CN" b="1" i="1" smtClean="0">
                        <a:latin typeface="Cambria Math" panose="02040503050406030204" pitchFamily="18" charset="0"/>
                      </a:rPr>
                      <m:t>(</m:t>
                    </m:r>
                    <m:r>
                      <a:rPr kumimoji="0" lang="en-US" altLang="zh-CN" b="1" i="1" smtClean="0">
                        <a:latin typeface="Cambria Math" panose="02040503050406030204" pitchFamily="18" charset="0"/>
                      </a:rPr>
                      <m:t>𝒙</m:t>
                    </m:r>
                    <m:r>
                      <a:rPr kumimoji="0" lang="en-US" altLang="zh-CN" b="1" i="1" smtClean="0">
                        <a:latin typeface="Cambria Math" panose="02040503050406030204" pitchFamily="18" charset="0"/>
                      </a:rPr>
                      <m:t>)</m:t>
                    </m:r>
                  </m:oMath>
                </a14:m>
                <a:r>
                  <a:rPr kumimoji="0" lang="zh-CN" altLang="en-US" dirty="0">
                    <a:latin typeface="Times New Roman" panose="02020603050405020304" pitchFamily="18" charset="0"/>
                    <a:cs typeface="Times New Roman" panose="02020603050405020304" pitchFamily="18" charset="0"/>
                  </a:rPr>
                  <a:t>：使用共享秘钥</a:t>
                </a:r>
                <a:r>
                  <a:rPr kumimoji="0" lang="en-US" altLang="zh-CN" i="1" dirty="0">
                    <a:latin typeface="Times New Roman" panose="02020603050405020304" pitchFamily="18" charset="0"/>
                    <a:cs typeface="Times New Roman" panose="02020603050405020304" pitchFamily="18" charset="0"/>
                  </a:rPr>
                  <a:t>k</a:t>
                </a:r>
                <a:r>
                  <a:rPr kumimoji="0" lang="zh-CN" altLang="en-US" dirty="0">
                    <a:latin typeface="Times New Roman" panose="02020603050405020304" pitchFamily="18" charset="0"/>
                    <a:cs typeface="Times New Roman" panose="02020603050405020304" pitchFamily="18" charset="0"/>
                  </a:rPr>
                  <a:t>对信息串</a:t>
                </a:r>
                <a:r>
                  <a:rPr kumimoji="0" lang="en-US" altLang="zh-CN" i="1" dirty="0">
                    <a:latin typeface="Times New Roman" panose="02020603050405020304" pitchFamily="18" charset="0"/>
                    <a:cs typeface="Times New Roman" panose="02020603050405020304" pitchFamily="18" charset="0"/>
                  </a:rPr>
                  <a:t>x</a:t>
                </a:r>
                <a:r>
                  <a:rPr kumimoji="0" lang="zh-CN" altLang="en-US" dirty="0">
                    <a:latin typeface="Times New Roman" panose="02020603050405020304" pitchFamily="18" charset="0"/>
                    <a:cs typeface="Times New Roman" panose="02020603050405020304" pitchFamily="18" charset="0"/>
                  </a:rPr>
                  <a:t>加密。</a:t>
                </a:r>
                <a:endParaRPr kumimoji="0" lang="en-US" altLang="zh-CN" dirty="0">
                  <a:latin typeface="Times New Roman" panose="02020603050405020304" pitchFamily="18" charset="0"/>
                  <a:cs typeface="Times New Roman" panose="02020603050405020304" pitchFamily="18" charset="0"/>
                </a:endParaRPr>
              </a:p>
              <a:p>
                <a:pPr lvl="1"/>
                <a14:m>
                  <m:oMath xmlns:m="http://schemas.openxmlformats.org/officeDocument/2006/math">
                    <m:r>
                      <a:rPr kumimoji="0" lang="en-US" altLang="zh-CN" b="1" i="1" smtClean="0">
                        <a:latin typeface="Cambria Math" panose="02040503050406030204" pitchFamily="18" charset="0"/>
                      </a:rPr>
                      <m:t>𝒙</m:t>
                    </m:r>
                    <m:r>
                      <a:rPr kumimoji="0" lang="en-US" altLang="zh-CN" b="1" i="1" smtClean="0">
                        <a:latin typeface="Cambria Math" panose="02040503050406030204" pitchFamily="18" charset="0"/>
                        <a:ea typeface="Cambria Math" panose="02040503050406030204" pitchFamily="18" charset="0"/>
                      </a:rPr>
                      <m:t>∥</m:t>
                    </m:r>
                    <m:r>
                      <a:rPr kumimoji="0" lang="en-US" altLang="zh-CN" b="1" i="1" smtClean="0">
                        <a:latin typeface="Cambria Math" panose="02040503050406030204" pitchFamily="18" charset="0"/>
                        <a:ea typeface="Cambria Math" panose="02040503050406030204" pitchFamily="18" charset="0"/>
                      </a:rPr>
                      <m:t>𝒚</m:t>
                    </m:r>
                  </m:oMath>
                </a14:m>
                <a:r>
                  <a:rPr kumimoji="0" lang="zh-CN" altLang="en-US" dirty="0">
                    <a:latin typeface="Times New Roman" panose="02020603050405020304" pitchFamily="18" charset="0"/>
                    <a:cs typeface="Times New Roman" panose="02020603050405020304" pitchFamily="18" charset="0"/>
                  </a:rPr>
                  <a:t>：表示</a:t>
                </a:r>
                <a:r>
                  <a:rPr kumimoji="0" lang="en-US" altLang="zh-CN" i="1" dirty="0">
                    <a:latin typeface="Times New Roman" panose="02020603050405020304" pitchFamily="18" charset="0"/>
                    <a:cs typeface="Times New Roman" panose="02020603050405020304" pitchFamily="18" charset="0"/>
                  </a:rPr>
                  <a:t>x</a:t>
                </a:r>
                <a:r>
                  <a:rPr kumimoji="0" lang="zh-CN" altLang="en-US" dirty="0">
                    <a:latin typeface="Times New Roman" panose="02020603050405020304" pitchFamily="18" charset="0"/>
                    <a:cs typeface="Times New Roman" panose="02020603050405020304" pitchFamily="18" charset="0"/>
                  </a:rPr>
                  <a:t>和</a:t>
                </a:r>
                <a:r>
                  <a:rPr kumimoji="0" lang="en-US" altLang="zh-CN" i="1" dirty="0">
                    <a:latin typeface="Times New Roman" panose="02020603050405020304" pitchFamily="18" charset="0"/>
                    <a:cs typeface="Times New Roman" panose="02020603050405020304" pitchFamily="18" charset="0"/>
                  </a:rPr>
                  <a:t>y</a:t>
                </a:r>
                <a:r>
                  <a:rPr kumimoji="0" lang="zh-CN" altLang="en-US" dirty="0">
                    <a:latin typeface="Times New Roman" panose="02020603050405020304" pitchFamily="18" charset="0"/>
                    <a:cs typeface="Times New Roman" panose="02020603050405020304" pitchFamily="18" charset="0"/>
                  </a:rPr>
                  <a:t>相连接。</a:t>
                </a:r>
              </a:p>
            </p:txBody>
          </p:sp>
        </mc:Choice>
        <mc:Fallback xmlns="">
          <p:sp>
            <p:nvSpPr>
              <p:cNvPr id="10243" name="内容占位符 2"/>
              <p:cNvSpPr>
                <a:spLocks noGrp="1" noRot="1" noChangeAspect="1" noMove="1" noResize="1" noEditPoints="1" noAdjustHandles="1" noChangeArrowheads="1" noChangeShapeType="1" noTextEdit="1"/>
              </p:cNvSpPr>
              <p:nvPr>
                <p:ph idx="1"/>
              </p:nvPr>
            </p:nvSpPr>
            <p:spPr>
              <a:xfrm>
                <a:off x="251520" y="1052736"/>
                <a:ext cx="8640960" cy="5544616"/>
              </a:xfrm>
              <a:blipFill rotWithShape="0">
                <a:blip r:embed="rId2"/>
                <a:stretch>
                  <a:fillRect l="-917" t="-880" b="-198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 calcmode="lin" valueType="num">
                                      <p:cBhvr additive="base">
                                        <p:cTn id="13"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 calcmode="lin" valueType="num">
                                      <p:cBhvr additive="base">
                                        <p:cTn id="19"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anim calcmode="lin" valueType="num">
                                      <p:cBhvr additive="base">
                                        <p:cTn id="23"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anim calcmode="lin" valueType="num">
                                      <p:cBhvr additive="base">
                                        <p:cTn id="27"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anim calcmode="lin" valueType="num">
                                      <p:cBhvr additive="base">
                                        <p:cTn id="31"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28991"/>
            <a:ext cx="8784976" cy="2884416"/>
          </a:xfrm>
        </p:spPr>
        <p:txBody>
          <a:bodyPr/>
          <a:lstStyle/>
          <a:p>
            <a:pPr marL="457200" indent="-457200">
              <a:buFont typeface="+mj-lt"/>
              <a:buAutoNum type="arabicPeriod"/>
            </a:pPr>
            <a:r>
              <a:rPr lang="zh-CN" altLang="en-US" sz="2400" dirty="0"/>
              <a:t>由验证方生成</a:t>
            </a:r>
            <a:r>
              <a:rPr lang="zh-CN" altLang="en-US" sz="2400" dirty="0">
                <a:solidFill>
                  <a:srgbClr val="0000FF"/>
                </a:solidFill>
              </a:rPr>
              <a:t>一个大的随机数据串</a:t>
            </a:r>
            <a:r>
              <a:rPr lang="zh-CN" altLang="en-US" sz="2400" dirty="0"/>
              <a:t>，即</a:t>
            </a:r>
            <a:r>
              <a:rPr lang="zh-CN" altLang="en-US" sz="2400" dirty="0">
                <a:solidFill>
                  <a:srgbClr val="FF0000"/>
                </a:solidFill>
              </a:rPr>
              <a:t>挑战</a:t>
            </a:r>
            <a:r>
              <a:rPr lang="zh-CN" altLang="en-US" sz="2400" dirty="0"/>
              <a:t>，将挑战发送给示证方。</a:t>
            </a:r>
            <a:endParaRPr lang="en-US" altLang="zh-CN" sz="2400" dirty="0"/>
          </a:p>
          <a:p>
            <a:pPr marL="457200" indent="-457200">
              <a:buFont typeface="+mj-lt"/>
              <a:buAutoNum type="arabicPeriod"/>
            </a:pPr>
            <a:r>
              <a:rPr lang="zh-CN" altLang="en-US" sz="2400" dirty="0"/>
              <a:t>示证方</a:t>
            </a:r>
            <a:r>
              <a:rPr lang="zh-CN" altLang="en-US" sz="2400" dirty="0">
                <a:solidFill>
                  <a:srgbClr val="0000FF"/>
                </a:solidFill>
              </a:rPr>
              <a:t>使用共享秘钥加密挑战</a:t>
            </a:r>
            <a:r>
              <a:rPr lang="zh-CN" altLang="en-US" sz="2400" dirty="0"/>
              <a:t>，然后回送给验证方，</a:t>
            </a:r>
            <a:endParaRPr lang="en-US" altLang="zh-CN" sz="2400" dirty="0"/>
          </a:p>
          <a:p>
            <a:pPr marL="457200" indent="-457200">
              <a:buFont typeface="+mj-lt"/>
              <a:buAutoNum type="arabicPeriod"/>
            </a:pPr>
            <a:r>
              <a:rPr lang="zh-CN" altLang="en-US" sz="2400" dirty="0"/>
              <a:t>验证方通过</a:t>
            </a:r>
            <a:r>
              <a:rPr lang="zh-CN" altLang="en-US" sz="2400" dirty="0">
                <a:solidFill>
                  <a:srgbClr val="0000FF"/>
                </a:solidFill>
              </a:rPr>
              <a:t>解密密文得到挑战</a:t>
            </a:r>
            <a:r>
              <a:rPr lang="zh-CN" altLang="en-US" sz="2400" dirty="0"/>
              <a:t>，通过验证挑战的正确与否，来认证示证方的身份。</a:t>
            </a:r>
            <a:endParaRPr lang="en-US" sz="2400" dirty="0"/>
          </a:p>
        </p:txBody>
      </p:sp>
      <p:sp>
        <p:nvSpPr>
          <p:cNvPr id="11266" name="标题 1"/>
          <p:cNvSpPr>
            <a:spLocks noGrp="1"/>
          </p:cNvSpPr>
          <p:nvPr>
            <p:ph type="title"/>
          </p:nvPr>
        </p:nvSpPr>
        <p:spPr/>
        <p:txBody>
          <a:bodyPr/>
          <a:lstStyle/>
          <a:p>
            <a:r>
              <a:rPr kumimoji="0" lang="zh-CN" altLang="en-US" dirty="0"/>
              <a:t>基于挑战</a:t>
            </a:r>
            <a:r>
              <a:rPr kumimoji="0" lang="en-US" altLang="zh-CN" dirty="0"/>
              <a:t>-</a:t>
            </a:r>
            <a:r>
              <a:rPr kumimoji="0" lang="zh-CN" altLang="en-US" dirty="0"/>
              <a:t>应答方式的认证协议</a:t>
            </a:r>
          </a:p>
        </p:txBody>
      </p:sp>
      <p:grpSp>
        <p:nvGrpSpPr>
          <p:cNvPr id="11267" name="Group 5"/>
          <p:cNvGrpSpPr>
            <a:grpSpLocks noChangeAspect="1"/>
          </p:cNvGrpSpPr>
          <p:nvPr/>
        </p:nvGrpSpPr>
        <p:grpSpPr bwMode="auto">
          <a:xfrm>
            <a:off x="467544" y="3501008"/>
            <a:ext cx="7812088" cy="2770188"/>
            <a:chOff x="839" y="1706"/>
            <a:chExt cx="4036" cy="1431"/>
          </a:xfrm>
        </p:grpSpPr>
        <p:sp>
          <p:nvSpPr>
            <p:cNvPr id="11268" name="AutoShape 4"/>
            <p:cNvSpPr>
              <a:spLocks noChangeAspect="1" noChangeArrowheads="1" noTextEdit="1"/>
            </p:cNvSpPr>
            <p:nvPr/>
          </p:nvSpPr>
          <p:spPr bwMode="auto">
            <a:xfrm>
              <a:off x="839" y="1706"/>
              <a:ext cx="394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9" name="Rectangle 6"/>
            <p:cNvSpPr>
              <a:spLocks noChangeArrowheads="1"/>
            </p:cNvSpPr>
            <p:nvPr/>
          </p:nvSpPr>
          <p:spPr bwMode="auto">
            <a:xfrm>
              <a:off x="3424" y="1954"/>
              <a:ext cx="1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11270" name="Rectangle 7"/>
            <p:cNvSpPr>
              <a:spLocks noChangeArrowheads="1"/>
            </p:cNvSpPr>
            <p:nvPr/>
          </p:nvSpPr>
          <p:spPr bwMode="auto">
            <a:xfrm>
              <a:off x="3868" y="1954"/>
              <a:ext cx="1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11271" name="Line 8"/>
            <p:cNvSpPr>
              <a:spLocks noChangeShapeType="1"/>
            </p:cNvSpPr>
            <p:nvPr/>
          </p:nvSpPr>
          <p:spPr bwMode="auto">
            <a:xfrm>
              <a:off x="3559" y="2053"/>
              <a:ext cx="177"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Freeform 9"/>
            <p:cNvSpPr>
              <a:spLocks/>
            </p:cNvSpPr>
            <p:nvPr/>
          </p:nvSpPr>
          <p:spPr bwMode="auto">
            <a:xfrm>
              <a:off x="3728" y="2018"/>
              <a:ext cx="104" cy="70"/>
            </a:xfrm>
            <a:custGeom>
              <a:avLst/>
              <a:gdLst>
                <a:gd name="T0" fmla="*/ 0 w 104"/>
                <a:gd name="T1" fmla="*/ 0 h 70"/>
                <a:gd name="T2" fmla="*/ 104 w 104"/>
                <a:gd name="T3" fmla="*/ 35 h 70"/>
                <a:gd name="T4" fmla="*/ 0 w 104"/>
                <a:gd name="T5" fmla="*/ 70 h 70"/>
                <a:gd name="T6" fmla="*/ 0 w 104"/>
                <a:gd name="T7" fmla="*/ 0 h 70"/>
                <a:gd name="T8" fmla="*/ 0 60000 65536"/>
                <a:gd name="T9" fmla="*/ 0 60000 65536"/>
                <a:gd name="T10" fmla="*/ 0 60000 65536"/>
                <a:gd name="T11" fmla="*/ 0 60000 65536"/>
                <a:gd name="T12" fmla="*/ 0 w 104"/>
                <a:gd name="T13" fmla="*/ 0 h 70"/>
                <a:gd name="T14" fmla="*/ 104 w 104"/>
                <a:gd name="T15" fmla="*/ 70 h 70"/>
              </a:gdLst>
              <a:ahLst/>
              <a:cxnLst>
                <a:cxn ang="T8">
                  <a:pos x="T0" y="T1"/>
                </a:cxn>
                <a:cxn ang="T9">
                  <a:pos x="T2" y="T3"/>
                </a:cxn>
                <a:cxn ang="T10">
                  <a:pos x="T4" y="T5"/>
                </a:cxn>
                <a:cxn ang="T11">
                  <a:pos x="T6" y="T7"/>
                </a:cxn>
              </a:cxnLst>
              <a:rect l="T12" t="T13" r="T14" b="T15"/>
              <a:pathLst>
                <a:path w="104" h="70">
                  <a:moveTo>
                    <a:pt x="0" y="0"/>
                  </a:moveTo>
                  <a:lnTo>
                    <a:pt x="104" y="35"/>
                  </a:lnTo>
                  <a:lnTo>
                    <a:pt x="0" y="7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3" name="Rectangle 10"/>
            <p:cNvSpPr>
              <a:spLocks noChangeArrowheads="1"/>
            </p:cNvSpPr>
            <p:nvPr/>
          </p:nvSpPr>
          <p:spPr bwMode="auto">
            <a:xfrm>
              <a:off x="4002" y="1946"/>
              <a:ext cx="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11274" name="Rectangle 11"/>
            <p:cNvSpPr>
              <a:spLocks noChangeArrowheads="1"/>
            </p:cNvSpPr>
            <p:nvPr/>
          </p:nvSpPr>
          <p:spPr bwMode="auto">
            <a:xfrm>
              <a:off x="4094" y="1968"/>
              <a:ext cx="35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IDa</a:t>
              </a:r>
              <a:endParaRPr kumimoji="0" lang="zh-CN" altLang="zh-CN" sz="1800">
                <a:latin typeface="Arial" panose="020B0604020202020204" pitchFamily="34" charset="0"/>
              </a:endParaRPr>
            </a:p>
          </p:txBody>
        </p:sp>
        <p:sp>
          <p:nvSpPr>
            <p:cNvPr id="11275" name="Rectangle 12"/>
            <p:cNvSpPr>
              <a:spLocks noChangeArrowheads="1"/>
            </p:cNvSpPr>
            <p:nvPr/>
          </p:nvSpPr>
          <p:spPr bwMode="auto">
            <a:xfrm>
              <a:off x="4347" y="1968"/>
              <a:ext cx="14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en-US" altLang="zh-CN" sz="2100" b="1">
                  <a:solidFill>
                    <a:srgbClr val="000000"/>
                  </a:solidFill>
                  <a:latin typeface="宋体" panose="02010600030101010101" pitchFamily="2" charset="-122"/>
                </a:rPr>
                <a:t>‖</a:t>
              </a:r>
              <a:endParaRPr kumimoji="0" lang="zh-CN" altLang="zh-CN" sz="1800">
                <a:latin typeface="Arial" panose="020B0604020202020204" pitchFamily="34" charset="0"/>
              </a:endParaRPr>
            </a:p>
          </p:txBody>
        </p:sp>
        <p:sp>
          <p:nvSpPr>
            <p:cNvPr id="11276" name="Rectangle 13"/>
            <p:cNvSpPr>
              <a:spLocks noChangeArrowheads="1"/>
            </p:cNvSpPr>
            <p:nvPr/>
          </p:nvSpPr>
          <p:spPr bwMode="auto">
            <a:xfrm>
              <a:off x="4516" y="1968"/>
              <a:ext cx="35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IDb</a:t>
              </a:r>
              <a:endParaRPr kumimoji="0" lang="zh-CN" altLang="zh-CN" sz="1800">
                <a:latin typeface="Arial" panose="020B0604020202020204" pitchFamily="34" charset="0"/>
              </a:endParaRPr>
            </a:p>
          </p:txBody>
        </p:sp>
        <p:sp>
          <p:nvSpPr>
            <p:cNvPr id="11277" name="Rectangle 14"/>
            <p:cNvSpPr>
              <a:spLocks noChangeArrowheads="1"/>
            </p:cNvSpPr>
            <p:nvPr/>
          </p:nvSpPr>
          <p:spPr bwMode="auto">
            <a:xfrm>
              <a:off x="3889" y="2236"/>
              <a:ext cx="1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11278" name="Rectangle 15"/>
            <p:cNvSpPr>
              <a:spLocks noChangeArrowheads="1"/>
            </p:cNvSpPr>
            <p:nvPr/>
          </p:nvSpPr>
          <p:spPr bwMode="auto">
            <a:xfrm>
              <a:off x="3424" y="2236"/>
              <a:ext cx="1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11279" name="Line 16"/>
            <p:cNvSpPr>
              <a:spLocks noChangeShapeType="1"/>
            </p:cNvSpPr>
            <p:nvPr/>
          </p:nvSpPr>
          <p:spPr bwMode="auto">
            <a:xfrm>
              <a:off x="3586" y="2343"/>
              <a:ext cx="178"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Freeform 17"/>
            <p:cNvSpPr>
              <a:spLocks/>
            </p:cNvSpPr>
            <p:nvPr/>
          </p:nvSpPr>
          <p:spPr bwMode="auto">
            <a:xfrm>
              <a:off x="3755" y="2308"/>
              <a:ext cx="105" cy="70"/>
            </a:xfrm>
            <a:custGeom>
              <a:avLst/>
              <a:gdLst>
                <a:gd name="T0" fmla="*/ 0 w 105"/>
                <a:gd name="T1" fmla="*/ 0 h 70"/>
                <a:gd name="T2" fmla="*/ 105 w 105"/>
                <a:gd name="T3" fmla="*/ 35 h 70"/>
                <a:gd name="T4" fmla="*/ 0 w 105"/>
                <a:gd name="T5" fmla="*/ 70 h 70"/>
                <a:gd name="T6" fmla="*/ 0 w 105"/>
                <a:gd name="T7" fmla="*/ 0 h 70"/>
                <a:gd name="T8" fmla="*/ 0 60000 65536"/>
                <a:gd name="T9" fmla="*/ 0 60000 65536"/>
                <a:gd name="T10" fmla="*/ 0 60000 65536"/>
                <a:gd name="T11" fmla="*/ 0 60000 65536"/>
                <a:gd name="T12" fmla="*/ 0 w 105"/>
                <a:gd name="T13" fmla="*/ 0 h 70"/>
                <a:gd name="T14" fmla="*/ 105 w 105"/>
                <a:gd name="T15" fmla="*/ 70 h 70"/>
              </a:gdLst>
              <a:ahLst/>
              <a:cxnLst>
                <a:cxn ang="T8">
                  <a:pos x="T0" y="T1"/>
                </a:cxn>
                <a:cxn ang="T9">
                  <a:pos x="T2" y="T3"/>
                </a:cxn>
                <a:cxn ang="T10">
                  <a:pos x="T4" y="T5"/>
                </a:cxn>
                <a:cxn ang="T11">
                  <a:pos x="T6" y="T7"/>
                </a:cxn>
              </a:cxnLst>
              <a:rect l="T12" t="T13" r="T14" b="T15"/>
              <a:pathLst>
                <a:path w="105" h="70">
                  <a:moveTo>
                    <a:pt x="0" y="0"/>
                  </a:moveTo>
                  <a:lnTo>
                    <a:pt x="105" y="35"/>
                  </a:lnTo>
                  <a:lnTo>
                    <a:pt x="0" y="7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1" name="Rectangle 18"/>
            <p:cNvSpPr>
              <a:spLocks noChangeArrowheads="1"/>
            </p:cNvSpPr>
            <p:nvPr/>
          </p:nvSpPr>
          <p:spPr bwMode="auto">
            <a:xfrm>
              <a:off x="4030" y="2236"/>
              <a:ext cx="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11282" name="Rectangle 19"/>
            <p:cNvSpPr>
              <a:spLocks noChangeArrowheads="1"/>
            </p:cNvSpPr>
            <p:nvPr/>
          </p:nvSpPr>
          <p:spPr bwMode="auto">
            <a:xfrm>
              <a:off x="4143" y="2243"/>
              <a:ext cx="2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Nb</a:t>
              </a:r>
              <a:endParaRPr kumimoji="0" lang="zh-CN" altLang="zh-CN" sz="1800">
                <a:latin typeface="Arial" panose="020B0604020202020204" pitchFamily="34" charset="0"/>
              </a:endParaRPr>
            </a:p>
          </p:txBody>
        </p:sp>
        <p:sp>
          <p:nvSpPr>
            <p:cNvPr id="11283" name="Rectangle 20"/>
            <p:cNvSpPr>
              <a:spLocks noChangeArrowheads="1"/>
            </p:cNvSpPr>
            <p:nvPr/>
          </p:nvSpPr>
          <p:spPr bwMode="auto">
            <a:xfrm>
              <a:off x="3889" y="2511"/>
              <a:ext cx="1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11284" name="Rectangle 21"/>
            <p:cNvSpPr>
              <a:spLocks noChangeArrowheads="1"/>
            </p:cNvSpPr>
            <p:nvPr/>
          </p:nvSpPr>
          <p:spPr bwMode="auto">
            <a:xfrm>
              <a:off x="3431" y="2511"/>
              <a:ext cx="1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11285" name="Line 22"/>
            <p:cNvSpPr>
              <a:spLocks noChangeShapeType="1"/>
            </p:cNvSpPr>
            <p:nvPr/>
          </p:nvSpPr>
          <p:spPr bwMode="auto">
            <a:xfrm>
              <a:off x="3591" y="2617"/>
              <a:ext cx="177"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Freeform 23"/>
            <p:cNvSpPr>
              <a:spLocks/>
            </p:cNvSpPr>
            <p:nvPr/>
          </p:nvSpPr>
          <p:spPr bwMode="auto">
            <a:xfrm>
              <a:off x="3760" y="2583"/>
              <a:ext cx="105" cy="69"/>
            </a:xfrm>
            <a:custGeom>
              <a:avLst/>
              <a:gdLst>
                <a:gd name="T0" fmla="*/ 0 w 105"/>
                <a:gd name="T1" fmla="*/ 0 h 69"/>
                <a:gd name="T2" fmla="*/ 105 w 105"/>
                <a:gd name="T3" fmla="*/ 34 h 69"/>
                <a:gd name="T4" fmla="*/ 0 w 105"/>
                <a:gd name="T5" fmla="*/ 69 h 69"/>
                <a:gd name="T6" fmla="*/ 0 w 105"/>
                <a:gd name="T7" fmla="*/ 0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0" y="0"/>
                  </a:moveTo>
                  <a:lnTo>
                    <a:pt x="105" y="34"/>
                  </a:lnTo>
                  <a:lnTo>
                    <a:pt x="0" y="6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7" name="Rectangle 24"/>
            <p:cNvSpPr>
              <a:spLocks noChangeArrowheads="1"/>
            </p:cNvSpPr>
            <p:nvPr/>
          </p:nvSpPr>
          <p:spPr bwMode="auto">
            <a:xfrm>
              <a:off x="4037" y="2511"/>
              <a:ext cx="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11288" name="Rectangle 25"/>
            <p:cNvSpPr>
              <a:spLocks noChangeArrowheads="1"/>
            </p:cNvSpPr>
            <p:nvPr/>
          </p:nvSpPr>
          <p:spPr bwMode="auto">
            <a:xfrm>
              <a:off x="4150" y="2518"/>
              <a:ext cx="1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E</a:t>
              </a:r>
              <a:endParaRPr kumimoji="0" lang="zh-CN" altLang="zh-CN" sz="1800">
                <a:latin typeface="Arial" panose="020B0604020202020204" pitchFamily="34" charset="0"/>
              </a:endParaRPr>
            </a:p>
          </p:txBody>
        </p:sp>
        <p:sp>
          <p:nvSpPr>
            <p:cNvPr id="11289" name="Rectangle 26"/>
            <p:cNvSpPr>
              <a:spLocks noChangeArrowheads="1"/>
            </p:cNvSpPr>
            <p:nvPr/>
          </p:nvSpPr>
          <p:spPr bwMode="auto">
            <a:xfrm>
              <a:off x="4234" y="2596"/>
              <a:ext cx="12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b="1">
                  <a:solidFill>
                    <a:srgbClr val="000000"/>
                  </a:solidFill>
                  <a:latin typeface="宋体" panose="02010600030101010101" pitchFamily="2" charset="-122"/>
                </a:rPr>
                <a:t>k</a:t>
              </a:r>
              <a:endParaRPr kumimoji="0" lang="zh-CN" altLang="zh-CN" sz="1800">
                <a:latin typeface="Arial" panose="020B0604020202020204" pitchFamily="34" charset="0"/>
              </a:endParaRPr>
            </a:p>
          </p:txBody>
        </p:sp>
        <p:sp>
          <p:nvSpPr>
            <p:cNvPr id="11290" name="Rectangle 27"/>
            <p:cNvSpPr>
              <a:spLocks noChangeArrowheads="1"/>
            </p:cNvSpPr>
            <p:nvPr/>
          </p:nvSpPr>
          <p:spPr bwMode="auto">
            <a:xfrm>
              <a:off x="4291" y="2518"/>
              <a:ext cx="1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a:t>
              </a:r>
              <a:endParaRPr kumimoji="0" lang="zh-CN" altLang="zh-CN" sz="1800">
                <a:latin typeface="Arial" panose="020B0604020202020204" pitchFamily="34" charset="0"/>
              </a:endParaRPr>
            </a:p>
          </p:txBody>
        </p:sp>
        <p:sp>
          <p:nvSpPr>
            <p:cNvPr id="11291" name="Rectangle 28"/>
            <p:cNvSpPr>
              <a:spLocks noChangeArrowheads="1"/>
            </p:cNvSpPr>
            <p:nvPr/>
          </p:nvSpPr>
          <p:spPr bwMode="auto">
            <a:xfrm>
              <a:off x="4382" y="2518"/>
              <a:ext cx="2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Nb</a:t>
              </a:r>
              <a:endParaRPr kumimoji="0" lang="zh-CN" altLang="zh-CN" sz="1800">
                <a:latin typeface="Arial" panose="020B0604020202020204" pitchFamily="34" charset="0"/>
              </a:endParaRPr>
            </a:p>
          </p:txBody>
        </p:sp>
        <p:sp>
          <p:nvSpPr>
            <p:cNvPr id="11292" name="Rectangle 29"/>
            <p:cNvSpPr>
              <a:spLocks noChangeArrowheads="1"/>
            </p:cNvSpPr>
            <p:nvPr/>
          </p:nvSpPr>
          <p:spPr bwMode="auto">
            <a:xfrm>
              <a:off x="4551" y="2518"/>
              <a:ext cx="1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b="1">
                  <a:solidFill>
                    <a:srgbClr val="000000"/>
                  </a:solidFill>
                  <a:latin typeface="宋体" panose="02010600030101010101" pitchFamily="2" charset="-122"/>
                </a:rPr>
                <a:t>)</a:t>
              </a:r>
              <a:endParaRPr kumimoji="0" lang="zh-CN" altLang="zh-CN" sz="1800">
                <a:latin typeface="Arial" panose="020B0604020202020204" pitchFamily="34" charset="0"/>
              </a:endParaRPr>
            </a:p>
          </p:txBody>
        </p:sp>
        <p:sp>
          <p:nvSpPr>
            <p:cNvPr id="11293" name="Freeform 30"/>
            <p:cNvSpPr>
              <a:spLocks/>
            </p:cNvSpPr>
            <p:nvPr/>
          </p:nvSpPr>
          <p:spPr bwMode="auto">
            <a:xfrm>
              <a:off x="851" y="2159"/>
              <a:ext cx="547" cy="366"/>
            </a:xfrm>
            <a:custGeom>
              <a:avLst/>
              <a:gdLst>
                <a:gd name="T0" fmla="*/ 0 w 1243"/>
                <a:gd name="T1" fmla="*/ 1 h 828"/>
                <a:gd name="T2" fmla="*/ 2 w 1243"/>
                <a:gd name="T3" fmla="*/ 0 h 828"/>
                <a:gd name="T4" fmla="*/ 4 w 1243"/>
                <a:gd name="T5" fmla="*/ 1 h 828"/>
                <a:gd name="T6" fmla="*/ 4 w 1243"/>
                <a:gd name="T7" fmla="*/ 1 h 828"/>
                <a:gd name="T8" fmla="*/ 2 w 1243"/>
                <a:gd name="T9" fmla="*/ 3 h 828"/>
                <a:gd name="T10" fmla="*/ 0 w 1243"/>
                <a:gd name="T11" fmla="*/ 1 h 828"/>
                <a:gd name="T12" fmla="*/ 0 60000 65536"/>
                <a:gd name="T13" fmla="*/ 0 60000 65536"/>
                <a:gd name="T14" fmla="*/ 0 60000 65536"/>
                <a:gd name="T15" fmla="*/ 0 60000 65536"/>
                <a:gd name="T16" fmla="*/ 0 60000 65536"/>
                <a:gd name="T17" fmla="*/ 0 60000 65536"/>
                <a:gd name="T18" fmla="*/ 0 w 1243"/>
                <a:gd name="T19" fmla="*/ 0 h 828"/>
                <a:gd name="T20" fmla="*/ 1243 w 1243"/>
                <a:gd name="T21" fmla="*/ 828 h 828"/>
              </a:gdLst>
              <a:ahLst/>
              <a:cxnLst>
                <a:cxn ang="T12">
                  <a:pos x="T0" y="T1"/>
                </a:cxn>
                <a:cxn ang="T13">
                  <a:pos x="T2" y="T3"/>
                </a:cxn>
                <a:cxn ang="T14">
                  <a:pos x="T4" y="T5"/>
                </a:cxn>
                <a:cxn ang="T15">
                  <a:pos x="T6" y="T7"/>
                </a:cxn>
                <a:cxn ang="T16">
                  <a:pos x="T8" y="T9"/>
                </a:cxn>
                <a:cxn ang="T17">
                  <a:pos x="T10" y="T11"/>
                </a:cxn>
              </a:cxnLst>
              <a:rect l="T18" t="T19" r="T20" b="T21"/>
              <a:pathLst>
                <a:path w="1243" h="828">
                  <a:moveTo>
                    <a:pt x="0" y="414"/>
                  </a:moveTo>
                  <a:cubicBezTo>
                    <a:pt x="0" y="185"/>
                    <a:pt x="278" y="0"/>
                    <a:pt x="621" y="0"/>
                  </a:cubicBezTo>
                  <a:cubicBezTo>
                    <a:pt x="964" y="0"/>
                    <a:pt x="1243" y="185"/>
                    <a:pt x="1243" y="414"/>
                  </a:cubicBezTo>
                  <a:cubicBezTo>
                    <a:pt x="1243" y="414"/>
                    <a:pt x="1243" y="414"/>
                    <a:pt x="1243" y="414"/>
                  </a:cubicBezTo>
                  <a:cubicBezTo>
                    <a:pt x="1243" y="643"/>
                    <a:pt x="964" y="828"/>
                    <a:pt x="621" y="828"/>
                  </a:cubicBezTo>
                  <a:cubicBezTo>
                    <a:pt x="278" y="828"/>
                    <a:pt x="0" y="643"/>
                    <a:pt x="0" y="41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11294" name="Freeform 31"/>
            <p:cNvSpPr>
              <a:spLocks/>
            </p:cNvSpPr>
            <p:nvPr/>
          </p:nvSpPr>
          <p:spPr bwMode="auto">
            <a:xfrm>
              <a:off x="851" y="2159"/>
              <a:ext cx="547" cy="366"/>
            </a:xfrm>
            <a:custGeom>
              <a:avLst/>
              <a:gdLst>
                <a:gd name="T0" fmla="*/ 0 w 547"/>
                <a:gd name="T1" fmla="*/ 183 h 366"/>
                <a:gd name="T2" fmla="*/ 273 w 547"/>
                <a:gd name="T3" fmla="*/ 0 h 366"/>
                <a:gd name="T4" fmla="*/ 547 w 547"/>
                <a:gd name="T5" fmla="*/ 183 h 366"/>
                <a:gd name="T6" fmla="*/ 547 w 547"/>
                <a:gd name="T7" fmla="*/ 183 h 366"/>
                <a:gd name="T8" fmla="*/ 273 w 547"/>
                <a:gd name="T9" fmla="*/ 366 h 366"/>
                <a:gd name="T10" fmla="*/ 0 w 547"/>
                <a:gd name="T11" fmla="*/ 183 h 366"/>
                <a:gd name="T12" fmla="*/ 0 60000 65536"/>
                <a:gd name="T13" fmla="*/ 0 60000 65536"/>
                <a:gd name="T14" fmla="*/ 0 60000 65536"/>
                <a:gd name="T15" fmla="*/ 0 60000 65536"/>
                <a:gd name="T16" fmla="*/ 0 60000 65536"/>
                <a:gd name="T17" fmla="*/ 0 60000 65536"/>
                <a:gd name="T18" fmla="*/ 0 w 547"/>
                <a:gd name="T19" fmla="*/ 0 h 366"/>
                <a:gd name="T20" fmla="*/ 547 w 547"/>
                <a:gd name="T21" fmla="*/ 366 h 366"/>
              </a:gdLst>
              <a:ahLst/>
              <a:cxnLst>
                <a:cxn ang="T12">
                  <a:pos x="T0" y="T1"/>
                </a:cxn>
                <a:cxn ang="T13">
                  <a:pos x="T2" y="T3"/>
                </a:cxn>
                <a:cxn ang="T14">
                  <a:pos x="T4" y="T5"/>
                </a:cxn>
                <a:cxn ang="T15">
                  <a:pos x="T6" y="T7"/>
                </a:cxn>
                <a:cxn ang="T16">
                  <a:pos x="T8" y="T9"/>
                </a:cxn>
                <a:cxn ang="T17">
                  <a:pos x="T10" y="T11"/>
                </a:cxn>
              </a:cxnLst>
              <a:rect l="T18" t="T19" r="T20" b="T21"/>
              <a:pathLst>
                <a:path w="547" h="366">
                  <a:moveTo>
                    <a:pt x="0" y="183"/>
                  </a:moveTo>
                  <a:cubicBezTo>
                    <a:pt x="0" y="82"/>
                    <a:pt x="122" y="0"/>
                    <a:pt x="273" y="0"/>
                  </a:cubicBezTo>
                  <a:cubicBezTo>
                    <a:pt x="424" y="0"/>
                    <a:pt x="547" y="82"/>
                    <a:pt x="547" y="183"/>
                  </a:cubicBezTo>
                  <a:cubicBezTo>
                    <a:pt x="547" y="183"/>
                    <a:pt x="547" y="183"/>
                    <a:pt x="547" y="183"/>
                  </a:cubicBezTo>
                  <a:cubicBezTo>
                    <a:pt x="547" y="284"/>
                    <a:pt x="424" y="366"/>
                    <a:pt x="273" y="366"/>
                  </a:cubicBezTo>
                  <a:cubicBezTo>
                    <a:pt x="122" y="366"/>
                    <a:pt x="0" y="284"/>
                    <a:pt x="0" y="183"/>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5" name="Rectangle 32"/>
            <p:cNvSpPr>
              <a:spLocks noChangeArrowheads="1"/>
            </p:cNvSpPr>
            <p:nvPr/>
          </p:nvSpPr>
          <p:spPr bwMode="auto">
            <a:xfrm>
              <a:off x="1064" y="2236"/>
              <a:ext cx="1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11296" name="Freeform 33"/>
            <p:cNvSpPr>
              <a:spLocks/>
            </p:cNvSpPr>
            <p:nvPr/>
          </p:nvSpPr>
          <p:spPr bwMode="auto">
            <a:xfrm>
              <a:off x="2465" y="2159"/>
              <a:ext cx="547" cy="366"/>
            </a:xfrm>
            <a:custGeom>
              <a:avLst/>
              <a:gdLst>
                <a:gd name="T0" fmla="*/ 0 w 1242"/>
                <a:gd name="T1" fmla="*/ 1 h 828"/>
                <a:gd name="T2" fmla="*/ 2 w 1242"/>
                <a:gd name="T3" fmla="*/ 0 h 828"/>
                <a:gd name="T4" fmla="*/ 4 w 1242"/>
                <a:gd name="T5" fmla="*/ 1 h 828"/>
                <a:gd name="T6" fmla="*/ 4 w 1242"/>
                <a:gd name="T7" fmla="*/ 1 h 828"/>
                <a:gd name="T8" fmla="*/ 2 w 1242"/>
                <a:gd name="T9" fmla="*/ 3 h 828"/>
                <a:gd name="T10" fmla="*/ 0 w 1242"/>
                <a:gd name="T11" fmla="*/ 1 h 828"/>
                <a:gd name="T12" fmla="*/ 0 60000 65536"/>
                <a:gd name="T13" fmla="*/ 0 60000 65536"/>
                <a:gd name="T14" fmla="*/ 0 60000 65536"/>
                <a:gd name="T15" fmla="*/ 0 60000 65536"/>
                <a:gd name="T16" fmla="*/ 0 60000 65536"/>
                <a:gd name="T17" fmla="*/ 0 60000 65536"/>
                <a:gd name="T18" fmla="*/ 0 w 1242"/>
                <a:gd name="T19" fmla="*/ 0 h 828"/>
                <a:gd name="T20" fmla="*/ 1242 w 1242"/>
                <a:gd name="T21" fmla="*/ 828 h 828"/>
              </a:gdLst>
              <a:ahLst/>
              <a:cxnLst>
                <a:cxn ang="T12">
                  <a:pos x="T0" y="T1"/>
                </a:cxn>
                <a:cxn ang="T13">
                  <a:pos x="T2" y="T3"/>
                </a:cxn>
                <a:cxn ang="T14">
                  <a:pos x="T4" y="T5"/>
                </a:cxn>
                <a:cxn ang="T15">
                  <a:pos x="T6" y="T7"/>
                </a:cxn>
                <a:cxn ang="T16">
                  <a:pos x="T8" y="T9"/>
                </a:cxn>
                <a:cxn ang="T17">
                  <a:pos x="T10" y="T11"/>
                </a:cxn>
              </a:cxnLst>
              <a:rect l="T18" t="T19" r="T20" b="T21"/>
              <a:pathLst>
                <a:path w="1242" h="828">
                  <a:moveTo>
                    <a:pt x="0" y="414"/>
                  </a:moveTo>
                  <a:cubicBezTo>
                    <a:pt x="0" y="185"/>
                    <a:pt x="278" y="0"/>
                    <a:pt x="621" y="0"/>
                  </a:cubicBezTo>
                  <a:cubicBezTo>
                    <a:pt x="964" y="0"/>
                    <a:pt x="1242" y="185"/>
                    <a:pt x="1242" y="414"/>
                  </a:cubicBezTo>
                  <a:cubicBezTo>
                    <a:pt x="1242" y="414"/>
                    <a:pt x="1242" y="414"/>
                    <a:pt x="1242" y="414"/>
                  </a:cubicBezTo>
                  <a:cubicBezTo>
                    <a:pt x="1242" y="643"/>
                    <a:pt x="964" y="828"/>
                    <a:pt x="621" y="828"/>
                  </a:cubicBezTo>
                  <a:cubicBezTo>
                    <a:pt x="278" y="828"/>
                    <a:pt x="0" y="643"/>
                    <a:pt x="0" y="41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11297" name="Freeform 34"/>
            <p:cNvSpPr>
              <a:spLocks/>
            </p:cNvSpPr>
            <p:nvPr/>
          </p:nvSpPr>
          <p:spPr bwMode="auto">
            <a:xfrm>
              <a:off x="2465" y="2159"/>
              <a:ext cx="547" cy="366"/>
            </a:xfrm>
            <a:custGeom>
              <a:avLst/>
              <a:gdLst>
                <a:gd name="T0" fmla="*/ 0 w 547"/>
                <a:gd name="T1" fmla="*/ 183 h 366"/>
                <a:gd name="T2" fmla="*/ 273 w 547"/>
                <a:gd name="T3" fmla="*/ 0 h 366"/>
                <a:gd name="T4" fmla="*/ 547 w 547"/>
                <a:gd name="T5" fmla="*/ 183 h 366"/>
                <a:gd name="T6" fmla="*/ 547 w 547"/>
                <a:gd name="T7" fmla="*/ 183 h 366"/>
                <a:gd name="T8" fmla="*/ 273 w 547"/>
                <a:gd name="T9" fmla="*/ 366 h 366"/>
                <a:gd name="T10" fmla="*/ 0 w 547"/>
                <a:gd name="T11" fmla="*/ 183 h 366"/>
                <a:gd name="T12" fmla="*/ 0 60000 65536"/>
                <a:gd name="T13" fmla="*/ 0 60000 65536"/>
                <a:gd name="T14" fmla="*/ 0 60000 65536"/>
                <a:gd name="T15" fmla="*/ 0 60000 65536"/>
                <a:gd name="T16" fmla="*/ 0 60000 65536"/>
                <a:gd name="T17" fmla="*/ 0 60000 65536"/>
                <a:gd name="T18" fmla="*/ 0 w 547"/>
                <a:gd name="T19" fmla="*/ 0 h 366"/>
                <a:gd name="T20" fmla="*/ 547 w 547"/>
                <a:gd name="T21" fmla="*/ 366 h 366"/>
              </a:gdLst>
              <a:ahLst/>
              <a:cxnLst>
                <a:cxn ang="T12">
                  <a:pos x="T0" y="T1"/>
                </a:cxn>
                <a:cxn ang="T13">
                  <a:pos x="T2" y="T3"/>
                </a:cxn>
                <a:cxn ang="T14">
                  <a:pos x="T4" y="T5"/>
                </a:cxn>
                <a:cxn ang="T15">
                  <a:pos x="T6" y="T7"/>
                </a:cxn>
                <a:cxn ang="T16">
                  <a:pos x="T8" y="T9"/>
                </a:cxn>
                <a:cxn ang="T17">
                  <a:pos x="T10" y="T11"/>
                </a:cxn>
              </a:cxnLst>
              <a:rect l="T18" t="T19" r="T20" b="T21"/>
              <a:pathLst>
                <a:path w="547" h="366">
                  <a:moveTo>
                    <a:pt x="0" y="183"/>
                  </a:moveTo>
                  <a:cubicBezTo>
                    <a:pt x="0" y="82"/>
                    <a:pt x="122" y="0"/>
                    <a:pt x="273" y="0"/>
                  </a:cubicBezTo>
                  <a:cubicBezTo>
                    <a:pt x="424" y="0"/>
                    <a:pt x="547" y="82"/>
                    <a:pt x="547" y="183"/>
                  </a:cubicBezTo>
                  <a:cubicBezTo>
                    <a:pt x="547" y="183"/>
                    <a:pt x="547" y="183"/>
                    <a:pt x="547" y="183"/>
                  </a:cubicBezTo>
                  <a:cubicBezTo>
                    <a:pt x="547" y="284"/>
                    <a:pt x="424" y="366"/>
                    <a:pt x="273" y="366"/>
                  </a:cubicBezTo>
                  <a:cubicBezTo>
                    <a:pt x="122" y="366"/>
                    <a:pt x="0" y="284"/>
                    <a:pt x="0" y="183"/>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8" name="Rectangle 35"/>
            <p:cNvSpPr>
              <a:spLocks noChangeArrowheads="1"/>
            </p:cNvSpPr>
            <p:nvPr/>
          </p:nvSpPr>
          <p:spPr bwMode="auto">
            <a:xfrm>
              <a:off x="2685" y="2236"/>
              <a:ext cx="1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Times New Roman" panose="02020603050405020304" pitchFamily="18" charset="0"/>
                </a:rPr>
                <a:t>B</a:t>
              </a:r>
              <a:endParaRPr kumimoji="0" lang="zh-CN" altLang="zh-CN" sz="1800">
                <a:latin typeface="Arial" panose="020B0604020202020204" pitchFamily="34" charset="0"/>
              </a:endParaRPr>
            </a:p>
          </p:txBody>
        </p:sp>
        <p:sp>
          <p:nvSpPr>
            <p:cNvPr id="11299" name="Freeform 36"/>
            <p:cNvSpPr>
              <a:spLocks/>
            </p:cNvSpPr>
            <p:nvPr/>
          </p:nvSpPr>
          <p:spPr bwMode="auto">
            <a:xfrm>
              <a:off x="1124" y="1937"/>
              <a:ext cx="1528" cy="222"/>
            </a:xfrm>
            <a:custGeom>
              <a:avLst/>
              <a:gdLst>
                <a:gd name="T0" fmla="*/ 1528 w 1528"/>
                <a:gd name="T1" fmla="*/ 181 h 222"/>
                <a:gd name="T2" fmla="*/ 1362 w 1528"/>
                <a:gd name="T3" fmla="*/ 112 h 222"/>
                <a:gd name="T4" fmla="*/ 1198 w 1528"/>
                <a:gd name="T5" fmla="*/ 60 h 222"/>
                <a:gd name="T6" fmla="*/ 1038 w 1528"/>
                <a:gd name="T7" fmla="*/ 24 h 222"/>
                <a:gd name="T8" fmla="*/ 881 w 1528"/>
                <a:gd name="T9" fmla="*/ 4 h 222"/>
                <a:gd name="T10" fmla="*/ 727 w 1528"/>
                <a:gd name="T11" fmla="*/ 0 h 222"/>
                <a:gd name="T12" fmla="*/ 576 w 1528"/>
                <a:gd name="T13" fmla="*/ 13 h 222"/>
                <a:gd name="T14" fmla="*/ 427 w 1528"/>
                <a:gd name="T15" fmla="*/ 41 h 222"/>
                <a:gd name="T16" fmla="*/ 282 w 1528"/>
                <a:gd name="T17" fmla="*/ 85 h 222"/>
                <a:gd name="T18" fmla="*/ 140 w 1528"/>
                <a:gd name="T19" fmla="*/ 146 h 222"/>
                <a:gd name="T20" fmla="*/ 0 w 1528"/>
                <a:gd name="T21" fmla="*/ 222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8"/>
                <a:gd name="T34" fmla="*/ 0 h 222"/>
                <a:gd name="T35" fmla="*/ 1528 w 1528"/>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8" h="222">
                  <a:moveTo>
                    <a:pt x="1528" y="181"/>
                  </a:moveTo>
                  <a:lnTo>
                    <a:pt x="1362" y="112"/>
                  </a:lnTo>
                  <a:lnTo>
                    <a:pt x="1198" y="60"/>
                  </a:lnTo>
                  <a:lnTo>
                    <a:pt x="1038" y="24"/>
                  </a:lnTo>
                  <a:lnTo>
                    <a:pt x="881" y="4"/>
                  </a:lnTo>
                  <a:lnTo>
                    <a:pt x="727" y="0"/>
                  </a:lnTo>
                  <a:lnTo>
                    <a:pt x="576" y="13"/>
                  </a:lnTo>
                  <a:lnTo>
                    <a:pt x="427" y="41"/>
                  </a:lnTo>
                  <a:lnTo>
                    <a:pt x="282" y="85"/>
                  </a:lnTo>
                  <a:lnTo>
                    <a:pt x="140" y="146"/>
                  </a:lnTo>
                  <a:lnTo>
                    <a:pt x="0" y="222"/>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0" name="Freeform 37"/>
            <p:cNvSpPr>
              <a:spLocks/>
            </p:cNvSpPr>
            <p:nvPr/>
          </p:nvSpPr>
          <p:spPr bwMode="auto">
            <a:xfrm>
              <a:off x="2629" y="2082"/>
              <a:ext cx="109" cy="77"/>
            </a:xfrm>
            <a:custGeom>
              <a:avLst/>
              <a:gdLst>
                <a:gd name="T0" fmla="*/ 0 w 109"/>
                <a:gd name="T1" fmla="*/ 64 h 77"/>
                <a:gd name="T2" fmla="*/ 109 w 109"/>
                <a:gd name="T3" fmla="*/ 77 h 77"/>
                <a:gd name="T4" fmla="*/ 30 w 109"/>
                <a:gd name="T5" fmla="*/ 0 h 77"/>
                <a:gd name="T6" fmla="*/ 0 w 109"/>
                <a:gd name="T7" fmla="*/ 64 h 77"/>
                <a:gd name="T8" fmla="*/ 0 60000 65536"/>
                <a:gd name="T9" fmla="*/ 0 60000 65536"/>
                <a:gd name="T10" fmla="*/ 0 60000 65536"/>
                <a:gd name="T11" fmla="*/ 0 60000 65536"/>
                <a:gd name="T12" fmla="*/ 0 w 109"/>
                <a:gd name="T13" fmla="*/ 0 h 77"/>
                <a:gd name="T14" fmla="*/ 109 w 109"/>
                <a:gd name="T15" fmla="*/ 77 h 77"/>
              </a:gdLst>
              <a:ahLst/>
              <a:cxnLst>
                <a:cxn ang="T8">
                  <a:pos x="T0" y="T1"/>
                </a:cxn>
                <a:cxn ang="T9">
                  <a:pos x="T2" y="T3"/>
                </a:cxn>
                <a:cxn ang="T10">
                  <a:pos x="T4" y="T5"/>
                </a:cxn>
                <a:cxn ang="T11">
                  <a:pos x="T6" y="T7"/>
                </a:cxn>
              </a:cxnLst>
              <a:rect l="T12" t="T13" r="T14" b="T15"/>
              <a:pathLst>
                <a:path w="109" h="77">
                  <a:moveTo>
                    <a:pt x="0" y="64"/>
                  </a:moveTo>
                  <a:lnTo>
                    <a:pt x="109" y="77"/>
                  </a:lnTo>
                  <a:lnTo>
                    <a:pt x="3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1" name="Freeform 38"/>
            <p:cNvSpPr>
              <a:spLocks/>
            </p:cNvSpPr>
            <p:nvPr/>
          </p:nvSpPr>
          <p:spPr bwMode="auto">
            <a:xfrm>
              <a:off x="1124" y="2525"/>
              <a:ext cx="1530" cy="222"/>
            </a:xfrm>
            <a:custGeom>
              <a:avLst/>
              <a:gdLst>
                <a:gd name="T0" fmla="*/ 1530 w 1530"/>
                <a:gd name="T1" fmla="*/ 46 h 222"/>
                <a:gd name="T2" fmla="*/ 1365 w 1530"/>
                <a:gd name="T3" fmla="*/ 119 h 222"/>
                <a:gd name="T4" fmla="*/ 1198 w 1530"/>
                <a:gd name="T5" fmla="*/ 173 h 222"/>
                <a:gd name="T6" fmla="*/ 1031 w 1530"/>
                <a:gd name="T7" fmla="*/ 207 h 222"/>
                <a:gd name="T8" fmla="*/ 862 w 1530"/>
                <a:gd name="T9" fmla="*/ 222 h 222"/>
                <a:gd name="T10" fmla="*/ 692 w 1530"/>
                <a:gd name="T11" fmla="*/ 217 h 222"/>
                <a:gd name="T12" fmla="*/ 521 w 1530"/>
                <a:gd name="T13" fmla="*/ 192 h 222"/>
                <a:gd name="T14" fmla="*/ 349 w 1530"/>
                <a:gd name="T15" fmla="*/ 148 h 222"/>
                <a:gd name="T16" fmla="*/ 175 w 1530"/>
                <a:gd name="T17" fmla="*/ 84 h 222"/>
                <a:gd name="T18" fmla="*/ 0 w 1530"/>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0"/>
                <a:gd name="T31" fmla="*/ 0 h 222"/>
                <a:gd name="T32" fmla="*/ 1530 w 153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0" h="222">
                  <a:moveTo>
                    <a:pt x="1530" y="46"/>
                  </a:moveTo>
                  <a:lnTo>
                    <a:pt x="1365" y="119"/>
                  </a:lnTo>
                  <a:lnTo>
                    <a:pt x="1198" y="173"/>
                  </a:lnTo>
                  <a:lnTo>
                    <a:pt x="1031" y="207"/>
                  </a:lnTo>
                  <a:lnTo>
                    <a:pt x="862" y="222"/>
                  </a:lnTo>
                  <a:lnTo>
                    <a:pt x="692" y="217"/>
                  </a:lnTo>
                  <a:lnTo>
                    <a:pt x="521" y="192"/>
                  </a:lnTo>
                  <a:lnTo>
                    <a:pt x="349" y="148"/>
                  </a:lnTo>
                  <a:lnTo>
                    <a:pt x="175" y="84"/>
                  </a:lnTo>
                  <a:lnTo>
                    <a:pt x="0" y="0"/>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2" name="Freeform 39"/>
            <p:cNvSpPr>
              <a:spLocks/>
            </p:cNvSpPr>
            <p:nvPr/>
          </p:nvSpPr>
          <p:spPr bwMode="auto">
            <a:xfrm>
              <a:off x="2630" y="2525"/>
              <a:ext cx="108" cy="81"/>
            </a:xfrm>
            <a:custGeom>
              <a:avLst/>
              <a:gdLst>
                <a:gd name="T0" fmla="*/ 33 w 108"/>
                <a:gd name="T1" fmla="*/ 81 h 81"/>
                <a:gd name="T2" fmla="*/ 108 w 108"/>
                <a:gd name="T3" fmla="*/ 0 h 81"/>
                <a:gd name="T4" fmla="*/ 0 w 108"/>
                <a:gd name="T5" fmla="*/ 19 h 81"/>
                <a:gd name="T6" fmla="*/ 33 w 108"/>
                <a:gd name="T7" fmla="*/ 81 h 81"/>
                <a:gd name="T8" fmla="*/ 0 60000 65536"/>
                <a:gd name="T9" fmla="*/ 0 60000 65536"/>
                <a:gd name="T10" fmla="*/ 0 60000 65536"/>
                <a:gd name="T11" fmla="*/ 0 60000 65536"/>
                <a:gd name="T12" fmla="*/ 0 w 108"/>
                <a:gd name="T13" fmla="*/ 0 h 81"/>
                <a:gd name="T14" fmla="*/ 108 w 108"/>
                <a:gd name="T15" fmla="*/ 81 h 81"/>
              </a:gdLst>
              <a:ahLst/>
              <a:cxnLst>
                <a:cxn ang="T8">
                  <a:pos x="T0" y="T1"/>
                </a:cxn>
                <a:cxn ang="T9">
                  <a:pos x="T2" y="T3"/>
                </a:cxn>
                <a:cxn ang="T10">
                  <a:pos x="T4" y="T5"/>
                </a:cxn>
                <a:cxn ang="T11">
                  <a:pos x="T6" y="T7"/>
                </a:cxn>
              </a:cxnLst>
              <a:rect l="T12" t="T13" r="T14" b="T15"/>
              <a:pathLst>
                <a:path w="108" h="81">
                  <a:moveTo>
                    <a:pt x="33" y="81"/>
                  </a:moveTo>
                  <a:lnTo>
                    <a:pt x="108" y="0"/>
                  </a:lnTo>
                  <a:lnTo>
                    <a:pt x="0" y="19"/>
                  </a:lnTo>
                  <a:lnTo>
                    <a:pt x="33"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3" name="Line 40"/>
            <p:cNvSpPr>
              <a:spLocks noChangeShapeType="1"/>
            </p:cNvSpPr>
            <p:nvPr/>
          </p:nvSpPr>
          <p:spPr bwMode="auto">
            <a:xfrm>
              <a:off x="1494" y="2342"/>
              <a:ext cx="971"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Freeform 41"/>
            <p:cNvSpPr>
              <a:spLocks/>
            </p:cNvSpPr>
            <p:nvPr/>
          </p:nvSpPr>
          <p:spPr bwMode="auto">
            <a:xfrm>
              <a:off x="1398" y="2307"/>
              <a:ext cx="105" cy="70"/>
            </a:xfrm>
            <a:custGeom>
              <a:avLst/>
              <a:gdLst>
                <a:gd name="T0" fmla="*/ 105 w 105"/>
                <a:gd name="T1" fmla="*/ 70 h 70"/>
                <a:gd name="T2" fmla="*/ 0 w 105"/>
                <a:gd name="T3" fmla="*/ 35 h 70"/>
                <a:gd name="T4" fmla="*/ 105 w 105"/>
                <a:gd name="T5" fmla="*/ 0 h 70"/>
                <a:gd name="T6" fmla="*/ 105 w 105"/>
                <a:gd name="T7" fmla="*/ 70 h 70"/>
                <a:gd name="T8" fmla="*/ 0 60000 65536"/>
                <a:gd name="T9" fmla="*/ 0 60000 65536"/>
                <a:gd name="T10" fmla="*/ 0 60000 65536"/>
                <a:gd name="T11" fmla="*/ 0 60000 65536"/>
                <a:gd name="T12" fmla="*/ 0 w 105"/>
                <a:gd name="T13" fmla="*/ 0 h 70"/>
                <a:gd name="T14" fmla="*/ 105 w 105"/>
                <a:gd name="T15" fmla="*/ 70 h 70"/>
              </a:gdLst>
              <a:ahLst/>
              <a:cxnLst>
                <a:cxn ang="T8">
                  <a:pos x="T0" y="T1"/>
                </a:cxn>
                <a:cxn ang="T9">
                  <a:pos x="T2" y="T3"/>
                </a:cxn>
                <a:cxn ang="T10">
                  <a:pos x="T4" y="T5"/>
                </a:cxn>
                <a:cxn ang="T11">
                  <a:pos x="T6" y="T7"/>
                </a:cxn>
              </a:cxnLst>
              <a:rect l="T12" t="T13" r="T14" b="T15"/>
              <a:pathLst>
                <a:path w="105" h="70">
                  <a:moveTo>
                    <a:pt x="105" y="70"/>
                  </a:moveTo>
                  <a:lnTo>
                    <a:pt x="0" y="35"/>
                  </a:lnTo>
                  <a:lnTo>
                    <a:pt x="105" y="0"/>
                  </a:lnTo>
                  <a:lnTo>
                    <a:pt x="105"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5" name="Rectangle 42"/>
            <p:cNvSpPr>
              <a:spLocks noChangeArrowheads="1"/>
            </p:cNvSpPr>
            <p:nvPr/>
          </p:nvSpPr>
          <p:spPr bwMode="auto">
            <a:xfrm>
              <a:off x="1846" y="1749"/>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宋体" panose="02010600030101010101" pitchFamily="2" charset="-122"/>
                </a:rPr>
                <a:t>①</a:t>
              </a:r>
              <a:endParaRPr kumimoji="0" lang="zh-CN" altLang="zh-CN" sz="1800">
                <a:latin typeface="Arial" panose="020B0604020202020204" pitchFamily="34" charset="0"/>
              </a:endParaRPr>
            </a:p>
          </p:txBody>
        </p:sp>
        <p:sp>
          <p:nvSpPr>
            <p:cNvPr id="11306" name="Rectangle 43"/>
            <p:cNvSpPr>
              <a:spLocks noChangeArrowheads="1"/>
            </p:cNvSpPr>
            <p:nvPr/>
          </p:nvSpPr>
          <p:spPr bwMode="auto">
            <a:xfrm>
              <a:off x="1839" y="2568"/>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宋体" panose="02010600030101010101" pitchFamily="2" charset="-122"/>
                </a:rPr>
                <a:t>③</a:t>
              </a:r>
              <a:endParaRPr kumimoji="0" lang="zh-CN" altLang="zh-CN" sz="1800">
                <a:latin typeface="Arial" panose="020B0604020202020204" pitchFamily="34" charset="0"/>
              </a:endParaRPr>
            </a:p>
          </p:txBody>
        </p:sp>
        <p:sp>
          <p:nvSpPr>
            <p:cNvPr id="11307" name="Rectangle 44"/>
            <p:cNvSpPr>
              <a:spLocks noChangeArrowheads="1"/>
            </p:cNvSpPr>
            <p:nvPr/>
          </p:nvSpPr>
          <p:spPr bwMode="auto">
            <a:xfrm>
              <a:off x="1839" y="2158"/>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宋体" panose="02010600030101010101" pitchFamily="2" charset="-122"/>
                </a:rPr>
                <a:t>②</a:t>
              </a:r>
              <a:endParaRPr kumimoji="0" lang="zh-CN" altLang="zh-CN" sz="1800">
                <a:latin typeface="Arial" panose="020B0604020202020204" pitchFamily="34" charset="0"/>
              </a:endParaRPr>
            </a:p>
          </p:txBody>
        </p:sp>
        <p:sp>
          <p:nvSpPr>
            <p:cNvPr id="11308" name="Rectangle 45"/>
            <p:cNvSpPr>
              <a:spLocks noChangeArrowheads="1"/>
            </p:cNvSpPr>
            <p:nvPr/>
          </p:nvSpPr>
          <p:spPr bwMode="auto">
            <a:xfrm>
              <a:off x="3199" y="1968"/>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宋体" panose="02010600030101010101" pitchFamily="2" charset="-122"/>
                </a:rPr>
                <a:t>①</a:t>
              </a:r>
              <a:endParaRPr kumimoji="0" lang="zh-CN" altLang="zh-CN" sz="1800">
                <a:latin typeface="Arial" panose="020B0604020202020204" pitchFamily="34" charset="0"/>
              </a:endParaRPr>
            </a:p>
          </p:txBody>
        </p:sp>
        <p:sp>
          <p:nvSpPr>
            <p:cNvPr id="11309" name="Rectangle 46"/>
            <p:cNvSpPr>
              <a:spLocks noChangeArrowheads="1"/>
            </p:cNvSpPr>
            <p:nvPr/>
          </p:nvSpPr>
          <p:spPr bwMode="auto">
            <a:xfrm>
              <a:off x="3199" y="2518"/>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a:solidFill>
                    <a:srgbClr val="000000"/>
                  </a:solidFill>
                  <a:latin typeface="宋体" panose="02010600030101010101" pitchFamily="2" charset="-122"/>
                </a:rPr>
                <a:t>③</a:t>
              </a:r>
              <a:endParaRPr kumimoji="0" lang="zh-CN" altLang="zh-CN" sz="1800">
                <a:latin typeface="Arial" panose="020B0604020202020204" pitchFamily="34" charset="0"/>
              </a:endParaRPr>
            </a:p>
          </p:txBody>
        </p:sp>
        <p:sp>
          <p:nvSpPr>
            <p:cNvPr id="11310" name="Rectangle 47"/>
            <p:cNvSpPr>
              <a:spLocks noChangeArrowheads="1"/>
            </p:cNvSpPr>
            <p:nvPr/>
          </p:nvSpPr>
          <p:spPr bwMode="auto">
            <a:xfrm>
              <a:off x="3199" y="2243"/>
              <a:ext cx="1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2100" dirty="0">
                  <a:solidFill>
                    <a:srgbClr val="000000"/>
                  </a:solidFill>
                  <a:latin typeface="宋体" panose="02010600030101010101" pitchFamily="2" charset="-122"/>
                </a:rPr>
                <a:t>②</a:t>
              </a:r>
              <a:endParaRPr kumimoji="0" lang="zh-CN" altLang="zh-CN" sz="1800" dirty="0">
                <a:latin typeface="Arial" panose="020B0604020202020204" pitchFamily="34" charset="0"/>
              </a:endParaRPr>
            </a:p>
          </p:txBody>
        </p:sp>
        <p:sp>
          <p:nvSpPr>
            <p:cNvPr id="11311" name="Rectangle 48"/>
            <p:cNvSpPr>
              <a:spLocks noChangeArrowheads="1"/>
            </p:cNvSpPr>
            <p:nvPr/>
          </p:nvSpPr>
          <p:spPr bwMode="auto">
            <a:xfrm>
              <a:off x="1811" y="296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1312" name="Rectangle 49"/>
            <p:cNvSpPr>
              <a:spLocks noChangeArrowheads="1"/>
            </p:cNvSpPr>
            <p:nvPr/>
          </p:nvSpPr>
          <p:spPr bwMode="auto">
            <a:xfrm>
              <a:off x="1938" y="295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1313" name="Rectangle 51"/>
            <p:cNvSpPr>
              <a:spLocks noChangeArrowheads="1"/>
            </p:cNvSpPr>
            <p:nvPr/>
          </p:nvSpPr>
          <p:spPr bwMode="auto">
            <a:xfrm>
              <a:off x="2037" y="295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1314" name="Rectangle 52"/>
            <p:cNvSpPr>
              <a:spLocks noChangeArrowheads="1"/>
            </p:cNvSpPr>
            <p:nvPr/>
          </p:nvSpPr>
          <p:spPr bwMode="auto">
            <a:xfrm>
              <a:off x="2135" y="2963"/>
              <a:ext cx="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mc:AlternateContent xmlns:mc="http://schemas.openxmlformats.org/markup-compatibility/2006" xmlns:a14="http://schemas.microsoft.com/office/drawing/2010/main">
        <mc:Choice Requires="a14">
          <p:sp>
            <p:nvSpPr>
              <p:cNvPr id="3" name="矩形 2"/>
              <p:cNvSpPr/>
              <p:nvPr/>
            </p:nvSpPr>
            <p:spPr>
              <a:xfrm>
                <a:off x="790680" y="6001267"/>
                <a:ext cx="6590833" cy="461665"/>
              </a:xfrm>
              <a:prstGeom prst="rect">
                <a:avLst/>
              </a:prstGeom>
            </p:spPr>
            <p:txBody>
              <a:bodyPr wrap="square">
                <a:spAutoFit/>
              </a:bodyPr>
              <a:lstStyle/>
              <a:p>
                <a:r>
                  <a:rPr lang="zh-CN" altLang="en-US" sz="2400" dirty="0"/>
                  <a:t>说明</a:t>
                </a:r>
                <a14:m>
                  <m:oMath xmlns:m="http://schemas.openxmlformats.org/officeDocument/2006/math">
                    <m:r>
                      <a:rPr lang="zh-CN" altLang="en-US"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1">
                            <a:latin typeface="Cambria Math" panose="02040503050406030204" pitchFamily="18" charset="0"/>
                          </a:rPr>
                          <m:t>𝐈𝐃</m:t>
                        </m:r>
                      </m:e>
                      <m:sub>
                        <m:r>
                          <m:rPr>
                            <m:sty m:val="p"/>
                          </m:rPr>
                          <a:rPr lang="en-US" altLang="zh-CN" sz="2400" b="1" i="1" smtClean="0">
                            <a:latin typeface="Cambria Math" panose="02040503050406030204" pitchFamily="18" charset="0"/>
                          </a:rPr>
                          <m:t>a</m:t>
                        </m:r>
                      </m:sub>
                    </m:sSub>
                    <m:r>
                      <a:rPr lang="zh-CN" altLang="en-US" sz="2400">
                        <a:latin typeface="Cambria Math" panose="02040503050406030204" pitchFamily="18" charset="0"/>
                      </a:rPr>
                      <m:t>和</m:t>
                    </m:r>
                    <m:sSub>
                      <m:sSubPr>
                        <m:ctrlPr>
                          <a:rPr lang="en-US" altLang="zh-CN" sz="2400" i="1">
                            <a:latin typeface="Cambria Math" panose="02040503050406030204" pitchFamily="18" charset="0"/>
                          </a:rPr>
                        </m:ctrlPr>
                      </m:sSubPr>
                      <m:e>
                        <m:r>
                          <a:rPr lang="en-US" altLang="zh-CN" sz="2400" b="1">
                            <a:latin typeface="Cambria Math" panose="02040503050406030204" pitchFamily="18" charset="0"/>
                          </a:rPr>
                          <m:t>𝐈𝐃</m:t>
                        </m:r>
                      </m:e>
                      <m:sub>
                        <m:r>
                          <a:rPr lang="en-US" altLang="zh-CN" sz="2400" b="1" i="0" smtClean="0">
                            <a:latin typeface="Cambria Math" panose="02040503050406030204" pitchFamily="18" charset="0"/>
                          </a:rPr>
                          <m:t>𝐛</m:t>
                        </m:r>
                      </m:sub>
                    </m:sSub>
                  </m:oMath>
                </a14:m>
                <a:r>
                  <a:rPr lang="zh-CN" altLang="en-US" sz="2400" dirty="0"/>
                  <a:t>分别是</a:t>
                </a:r>
                <a:r>
                  <a:rPr lang="en-US" altLang="zh-CN" sz="2400" dirty="0"/>
                  <a:t>A</a:t>
                </a:r>
                <a:r>
                  <a:rPr lang="zh-CN" altLang="en-US" sz="2400" dirty="0"/>
                  <a:t>和</a:t>
                </a:r>
                <a:r>
                  <a:rPr lang="en-US" altLang="zh-CN" sz="2400" dirty="0"/>
                  <a:t>B</a:t>
                </a:r>
                <a:r>
                  <a:rPr lang="zh-CN" altLang="en-US" sz="2400" dirty="0"/>
                  <a:t>的网络用户标识。</a:t>
                </a:r>
                <a:endParaRPr lang="en-US" altLang="zh-CN" sz="2400" dirty="0"/>
              </a:p>
            </p:txBody>
          </p:sp>
        </mc:Choice>
        <mc:Fallback xmlns="">
          <p:sp>
            <p:nvSpPr>
              <p:cNvPr id="3" name="矩形 2"/>
              <p:cNvSpPr>
                <a:spLocks noRot="1" noChangeAspect="1" noMove="1" noResize="1" noEditPoints="1" noAdjustHandles="1" noChangeArrowheads="1" noChangeShapeType="1" noTextEdit="1"/>
              </p:cNvSpPr>
              <p:nvPr/>
            </p:nvSpPr>
            <p:spPr>
              <a:xfrm>
                <a:off x="790680" y="6001267"/>
                <a:ext cx="6590833" cy="461665"/>
              </a:xfrm>
              <a:prstGeom prst="rect">
                <a:avLst/>
              </a:prstGeom>
              <a:blipFill rotWithShape="0">
                <a:blip r:embed="rId2"/>
                <a:stretch>
                  <a:fillRect l="-1480" t="-14474" b="-3026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gtEl>
                                        <p:attrNameLst>
                                          <p:attrName>style.visibility</p:attrName>
                                        </p:attrNameLst>
                                      </p:cBhvr>
                                      <p:to>
                                        <p:strVal val="visible"/>
                                      </p:to>
                                    </p:set>
                                    <p:anim calcmode="lin" valueType="num">
                                      <p:cBhvr additive="base">
                                        <p:cTn id="19" dur="500" fill="hold"/>
                                        <p:tgtEl>
                                          <p:spTgt spid="11267"/>
                                        </p:tgtEl>
                                        <p:attrNameLst>
                                          <p:attrName>ppt_x</p:attrName>
                                        </p:attrNameLst>
                                      </p:cBhvr>
                                      <p:tavLst>
                                        <p:tav tm="0">
                                          <p:val>
                                            <p:strVal val="#ppt_x"/>
                                          </p:val>
                                        </p:tav>
                                        <p:tav tm="100000">
                                          <p:val>
                                            <p:strVal val="#ppt_x"/>
                                          </p:val>
                                        </p:tav>
                                      </p:tavLst>
                                    </p:anim>
                                    <p:anim calcmode="lin" valueType="num">
                                      <p:cBhvr additive="base">
                                        <p:cTn id="20" dur="500" fill="hold"/>
                                        <p:tgtEl>
                                          <p:spTgt spid="1126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4217</TotalTime>
  <Words>3734</Words>
  <Application>Microsoft Office PowerPoint</Application>
  <PresentationFormat>全屏显示(4:3)</PresentationFormat>
  <Paragraphs>343</Paragraphs>
  <Slides>36</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华文中宋</vt:lpstr>
      <vt:lpstr>楷体</vt:lpstr>
      <vt:lpstr>宋体</vt:lpstr>
      <vt:lpstr>Arial</vt:lpstr>
      <vt:lpstr>Calibri</vt:lpstr>
      <vt:lpstr>Cambria Math</vt:lpstr>
      <vt:lpstr>Times New Roman</vt:lpstr>
      <vt:lpstr>Wingdings</vt:lpstr>
      <vt:lpstr>Office 主题</vt:lpstr>
      <vt:lpstr>第4章 身份认证</vt:lpstr>
      <vt:lpstr>主要内容</vt:lpstr>
      <vt:lpstr>概述</vt:lpstr>
      <vt:lpstr>概述</vt:lpstr>
      <vt:lpstr>身份认证的分类</vt:lpstr>
      <vt:lpstr>主要内容</vt:lpstr>
      <vt:lpstr>认证协议</vt:lpstr>
      <vt:lpstr>基于对称密钥的认证协议</vt:lpstr>
      <vt:lpstr>基于挑战-应答方式的认证协议</vt:lpstr>
      <vt:lpstr>Needham-Schroeder认证协议</vt:lpstr>
      <vt:lpstr>Needham-Schroeder协议描述</vt:lpstr>
      <vt:lpstr>Needham-Schroeder协议的漏洞</vt:lpstr>
      <vt:lpstr>Kerberos</vt:lpstr>
      <vt:lpstr>协议内容</vt:lpstr>
      <vt:lpstr>协议内容</vt:lpstr>
      <vt:lpstr>协议内容</vt:lpstr>
      <vt:lpstr>协议内容</vt:lpstr>
      <vt:lpstr>协议内容</vt:lpstr>
      <vt:lpstr>协议内容</vt:lpstr>
      <vt:lpstr>Windows用户登录认证过程</vt:lpstr>
      <vt:lpstr>基于公开密钥的认证协议</vt:lpstr>
      <vt:lpstr>Needham-Schroeder公钥认证</vt:lpstr>
      <vt:lpstr>基于CA数字证书的认证协议</vt:lpstr>
      <vt:lpstr>基于数字证书进行身份认证的过程</vt:lpstr>
      <vt:lpstr>基于数字证书进行身份认证的过程</vt:lpstr>
      <vt:lpstr>主要内容</vt:lpstr>
      <vt:lpstr>公钥基础设施PKI </vt:lpstr>
      <vt:lpstr>PKI体系结构</vt:lpstr>
      <vt:lpstr>PKI体系结构</vt:lpstr>
      <vt:lpstr>PKI体系结构</vt:lpstr>
      <vt:lpstr>基于X.509的PKI系统</vt:lpstr>
      <vt:lpstr>X.509的CA目录的层次结构</vt:lpstr>
      <vt:lpstr>X.509的CA目录的层次结构</vt:lpstr>
      <vt:lpstr>一个典型的PKI模型</vt:lpstr>
      <vt:lpstr>PKI系统功能</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cp:lastModifiedBy>Wenjian Luo</cp:lastModifiedBy>
  <cp:revision>286</cp:revision>
  <dcterms:created xsi:type="dcterms:W3CDTF">2011-05-11T00:36:20Z</dcterms:created>
  <dcterms:modified xsi:type="dcterms:W3CDTF">2021-10-11T08:32:00Z</dcterms:modified>
</cp:coreProperties>
</file>