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2" r:id="rId4"/>
    <p:sldId id="285" r:id="rId5"/>
    <p:sldId id="316" r:id="rId6"/>
    <p:sldId id="283" r:id="rId7"/>
    <p:sldId id="286" r:id="rId8"/>
    <p:sldId id="287" r:id="rId9"/>
    <p:sldId id="288" r:id="rId10"/>
    <p:sldId id="289" r:id="rId11"/>
    <p:sldId id="290" r:id="rId12"/>
    <p:sldId id="318" r:id="rId13"/>
    <p:sldId id="291" r:id="rId14"/>
    <p:sldId id="292" r:id="rId15"/>
    <p:sldId id="319" r:id="rId16"/>
    <p:sldId id="293" r:id="rId17"/>
    <p:sldId id="320" r:id="rId18"/>
    <p:sldId id="294" r:id="rId19"/>
    <p:sldId id="296" r:id="rId20"/>
    <p:sldId id="295" r:id="rId21"/>
    <p:sldId id="297" r:id="rId22"/>
    <p:sldId id="298" r:id="rId23"/>
    <p:sldId id="299" r:id="rId24"/>
    <p:sldId id="317" r:id="rId25"/>
    <p:sldId id="284" r:id="rId26"/>
    <p:sldId id="300" r:id="rId27"/>
    <p:sldId id="301" r:id="rId28"/>
    <p:sldId id="302" r:id="rId29"/>
    <p:sldId id="303" r:id="rId30"/>
    <p:sldId id="304" r:id="rId31"/>
    <p:sldId id="306" r:id="rId32"/>
    <p:sldId id="307" r:id="rId33"/>
    <p:sldId id="305" r:id="rId34"/>
    <p:sldId id="308" r:id="rId35"/>
    <p:sldId id="309" r:id="rId36"/>
    <p:sldId id="310" r:id="rId37"/>
    <p:sldId id="311" r:id="rId38"/>
    <p:sldId id="312" r:id="rId39"/>
    <p:sldId id="313" r:id="rId40"/>
    <p:sldId id="315"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5" autoAdjust="0"/>
  </p:normalViewPr>
  <p:slideViewPr>
    <p:cSldViewPr>
      <p:cViewPr varScale="1">
        <p:scale>
          <a:sx n="57" d="100"/>
          <a:sy n="57" d="100"/>
        </p:scale>
        <p:origin x="153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2EEA02F-C936-453C-B2B9-1EDC3EBCB29C}" type="datetimeFigureOut">
              <a:rPr lang="zh-CN" altLang="en-US"/>
              <a:pPr>
                <a:defRPr/>
              </a:pPr>
              <a:t>2020/10/20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65099F1-FB2F-419C-86BC-AB8FC5F6BCCC}" type="slidenum">
              <a:rPr lang="zh-CN" altLang="en-US"/>
              <a:pPr>
                <a:defRPr/>
              </a:pPr>
              <a:t>‹#›</a:t>
            </a:fld>
            <a:endParaRPr lang="zh-CN" altLang="en-US"/>
          </a:p>
        </p:txBody>
      </p:sp>
    </p:spTree>
    <p:extLst>
      <p:ext uri="{BB962C8B-B14F-4D97-AF65-F5344CB8AC3E}">
        <p14:creationId xmlns:p14="http://schemas.microsoft.com/office/powerpoint/2010/main" val="3934900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本节讨论的</a:t>
            </a:r>
            <a:r>
              <a:rPr lang="en-US" dirty="0" smtClean="0"/>
              <a:t>Windows</a:t>
            </a:r>
            <a:r>
              <a:rPr lang="zh-CN" altLang="en-US" dirty="0" smtClean="0"/>
              <a:t>安全性以</a:t>
            </a:r>
            <a:r>
              <a:rPr lang="en-US" dirty="0" smtClean="0"/>
              <a:t>Windows NT</a:t>
            </a:r>
            <a:r>
              <a:rPr lang="zh-CN" altLang="en-US" dirty="0" smtClean="0"/>
              <a:t>及更高版本的</a:t>
            </a:r>
            <a:r>
              <a:rPr lang="en-US" dirty="0" smtClean="0"/>
              <a:t>Windows</a:t>
            </a:r>
            <a:r>
              <a:rPr lang="zh-CN" altLang="en-US" dirty="0" smtClean="0"/>
              <a:t>系统为参考。整个架构的核心是安全策略。</a:t>
            </a:r>
            <a:r>
              <a:rPr lang="en-US" altLang="zh-CN" dirty="0" smtClean="0"/>
              <a:t>Windows</a:t>
            </a:r>
            <a:r>
              <a:rPr lang="zh-CN" altLang="en-US" dirty="0" smtClean="0"/>
              <a:t>系统安全开始于用户认证。</a:t>
            </a:r>
          </a:p>
          <a:p>
            <a:pPr marL="171450" indent="-171450">
              <a:buFont typeface="Arial" panose="020B0604020202020204" pitchFamily="34" charset="0"/>
              <a:buChar char="•"/>
            </a:pPr>
            <a:r>
              <a:rPr lang="zh-CN" altLang="en-US" dirty="0" smtClean="0"/>
              <a:t>加密保证了系统与用户之间的通信及数据存储的机密性。访问控制则维护了用户访问的授权原则。</a:t>
            </a:r>
          </a:p>
          <a:p>
            <a:pPr marL="171450" indent="-171450">
              <a:buFont typeface="Arial" panose="020B0604020202020204" pitchFamily="34" charset="0"/>
              <a:buChar char="•"/>
            </a:pPr>
            <a:r>
              <a:rPr lang="zh-CN" altLang="en-US" dirty="0" smtClean="0"/>
              <a:t>审计和管理处于系统的内核层。审计可以发现系统是否曾经遭受过攻击或正在遭受攻击，并进行追查；管理则是为用户有效控制系统提供功能接口。</a:t>
            </a:r>
            <a:endParaRPr lang="en-US" dirty="0"/>
          </a:p>
        </p:txBody>
      </p:sp>
      <p:sp>
        <p:nvSpPr>
          <p:cNvPr id="4" name="灯片编号占位符 3"/>
          <p:cNvSpPr>
            <a:spLocks noGrp="1"/>
          </p:cNvSpPr>
          <p:nvPr>
            <p:ph type="sldNum" sz="quarter" idx="10"/>
          </p:nvPr>
        </p:nvSpPr>
        <p:spPr/>
        <p:txBody>
          <a:bodyPr/>
          <a:lstStyle/>
          <a:p>
            <a:pPr>
              <a:defRPr/>
            </a:pPr>
            <a:fld id="{565099F1-FB2F-419C-86BC-AB8FC5F6BCCC}" type="slidenum">
              <a:rPr lang="zh-CN" altLang="en-US" smtClean="0"/>
              <a:pPr>
                <a:defRPr/>
              </a:pPr>
              <a:t>25</a:t>
            </a:fld>
            <a:endParaRPr lang="zh-CN" altLang="en-US"/>
          </a:p>
        </p:txBody>
      </p:sp>
    </p:spTree>
    <p:extLst>
      <p:ext uri="{BB962C8B-B14F-4D97-AF65-F5344CB8AC3E}">
        <p14:creationId xmlns:p14="http://schemas.microsoft.com/office/powerpoint/2010/main" val="296040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zh-CN" sz="1200" dirty="0" smtClean="0"/>
              <a:t>Windows</a:t>
            </a:r>
            <a:r>
              <a:rPr lang="zh-CN" altLang="en-US" sz="1200" dirty="0" smtClean="0"/>
              <a:t>系统的安全性主要由它的安全子系统来提供。</a:t>
            </a:r>
            <a:endParaRPr lang="en-US" altLang="zh-CN" sz="1200"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zh-CN" altLang="zh-CN" dirty="0" smtClean="0"/>
              <a:t>本地安全机构子系统</a:t>
            </a:r>
            <a:r>
              <a:rPr kumimoji="0" lang="en-US" altLang="zh-CN" dirty="0" smtClean="0"/>
              <a:t>LSASS(Local Security Authority Subsystem</a:t>
            </a:r>
            <a:r>
              <a:rPr kumimoji="0" lang="zh-CN" altLang="zh-CN" dirty="0" smtClean="0"/>
              <a:t> </a:t>
            </a:r>
            <a:r>
              <a:rPr kumimoji="0" lang="zh-CN" altLang="en-US" dirty="0" smtClean="0"/>
              <a:t>）</a:t>
            </a:r>
            <a:endParaRPr kumimoji="0" lang="en-US" altLang="zh-CN" dirty="0" smtClean="0"/>
          </a:p>
          <a:p>
            <a:pPr marL="171450" indent="-171450">
              <a:buFont typeface="Arial" panose="020B0604020202020204" pitchFamily="34" charset="0"/>
              <a:buChar char="•"/>
            </a:pPr>
            <a:r>
              <a:rPr kumimoji="0" lang="en-US" altLang="zh-CN" dirty="0" smtClean="0"/>
              <a:t>SRM</a:t>
            </a:r>
            <a:r>
              <a:rPr kumimoji="0" lang="zh-CN" altLang="zh-CN" dirty="0" smtClean="0"/>
              <a:t>（</a:t>
            </a:r>
            <a:r>
              <a:rPr kumimoji="0" lang="en-US" altLang="zh-CN" dirty="0" smtClean="0"/>
              <a:t>Security Reference Monitor</a:t>
            </a:r>
            <a:r>
              <a:rPr kumimoji="0" lang="zh-CN" altLang="zh-CN" dirty="0" smtClean="0"/>
              <a:t>）</a:t>
            </a:r>
            <a:endParaRPr kumimoji="0" lang="en-US" altLang="zh-CN" dirty="0" smtClean="0"/>
          </a:p>
          <a:p>
            <a:pPr marL="171450" indent="-171450">
              <a:buFont typeface="Arial" panose="020B0604020202020204" pitchFamily="34" charset="0"/>
              <a:buChar char="•"/>
            </a:pPr>
            <a:r>
              <a:rPr kumimoji="0" lang="en-US" altLang="zh-CN" dirty="0" err="1" smtClean="0"/>
              <a:t>Netlogon</a:t>
            </a:r>
            <a:r>
              <a:rPr kumimoji="0" lang="zh-CN" altLang="en-US" dirty="0" smtClean="0"/>
              <a:t>：网络登录服务</a:t>
            </a:r>
            <a:endParaRPr kumimoji="0" lang="en-US" altLang="zh-CN" dirty="0" smtClean="0"/>
          </a:p>
          <a:p>
            <a:pPr marL="171450" indent="-171450">
              <a:buFont typeface="Arial" panose="020B0604020202020204" pitchFamily="34" charset="0"/>
              <a:buChar char="•"/>
            </a:pPr>
            <a:r>
              <a:rPr kumimoji="0" lang="zh-CN" altLang="zh-CN" dirty="0" smtClean="0"/>
              <a:t>安全服务本地安全机构</a:t>
            </a:r>
            <a:r>
              <a:rPr kumimoji="0" lang="en-US" altLang="zh-CN" dirty="0" smtClean="0"/>
              <a:t>LSA</a:t>
            </a:r>
            <a:r>
              <a:rPr kumimoji="0" lang="zh-CN" altLang="zh-CN" dirty="0" smtClean="0"/>
              <a:t>（</a:t>
            </a:r>
            <a:r>
              <a:rPr kumimoji="0" lang="en-US" altLang="zh-CN" dirty="0" smtClean="0"/>
              <a:t>Local Security Authority</a:t>
            </a:r>
            <a:r>
              <a:rPr kumimoji="0" lang="zh-CN" altLang="zh-CN" dirty="0" smtClean="0"/>
              <a:t>） </a:t>
            </a:r>
            <a:endParaRPr kumimoji="0" lang="en-US" altLang="zh-CN" dirty="0" smtClean="0"/>
          </a:p>
          <a:p>
            <a:pPr marL="171450" indent="-171450">
              <a:buFont typeface="Arial" panose="020B0604020202020204" pitchFamily="34" charset="0"/>
              <a:buChar char="•"/>
            </a:pPr>
            <a:r>
              <a:rPr kumimoji="0" lang="zh-CN" altLang="zh-CN" dirty="0" smtClean="0"/>
              <a:t>安全账户管理</a:t>
            </a:r>
            <a:r>
              <a:rPr kumimoji="0" lang="en-US" altLang="zh-CN" dirty="0" smtClean="0"/>
              <a:t>SAM</a:t>
            </a:r>
            <a:r>
              <a:rPr kumimoji="0" lang="zh-CN" altLang="zh-CN" dirty="0" smtClean="0"/>
              <a:t>（</a:t>
            </a:r>
            <a:r>
              <a:rPr kumimoji="0" lang="en-US" altLang="zh-CN" dirty="0" smtClean="0"/>
              <a:t>Security Account Manage</a:t>
            </a:r>
            <a:r>
              <a:rPr kumimoji="0" lang="zh-CN" altLang="zh-CN" dirty="0" smtClean="0"/>
              <a:t>） </a:t>
            </a:r>
            <a:endParaRPr kumimoji="0" lang="en-US" altLang="zh-CN" dirty="0" smtClean="0"/>
          </a:p>
          <a:p>
            <a:pPr marL="171450" indent="-171450">
              <a:buFont typeface="Arial" panose="020B0604020202020204" pitchFamily="34" charset="0"/>
              <a:buChar char="•"/>
            </a:pPr>
            <a:r>
              <a:rPr kumimoji="0" lang="zh-CN" altLang="zh-CN" dirty="0" smtClean="0"/>
              <a:t>调用</a:t>
            </a:r>
            <a:r>
              <a:rPr kumimoji="0" lang="en-US" altLang="zh-CN" dirty="0" smtClean="0"/>
              <a:t>Msv1_0.dll</a:t>
            </a:r>
            <a:r>
              <a:rPr kumimoji="0" lang="zh-CN" altLang="zh-CN" dirty="0" smtClean="0"/>
              <a:t>支持早期协议</a:t>
            </a:r>
            <a:r>
              <a:rPr kumimoji="0" lang="en-US" altLang="zh-CN" dirty="0" err="1" smtClean="0"/>
              <a:t>LanMan</a:t>
            </a:r>
            <a:r>
              <a:rPr kumimoji="0" lang="zh-CN" altLang="zh-CN" dirty="0" smtClean="0"/>
              <a:t>及</a:t>
            </a:r>
            <a:r>
              <a:rPr kumimoji="0" lang="en-US" altLang="zh-CN" dirty="0" smtClean="0"/>
              <a:t>NT </a:t>
            </a:r>
            <a:r>
              <a:rPr kumimoji="0" lang="en-US" altLang="zh-CN" dirty="0" err="1" smtClean="0"/>
              <a:t>LanMan</a:t>
            </a:r>
            <a:r>
              <a:rPr kumimoji="0" lang="zh-CN" altLang="zh-CN" dirty="0" smtClean="0"/>
              <a:t>认证服务，调用</a:t>
            </a:r>
            <a:r>
              <a:rPr kumimoji="0" lang="en-US" altLang="zh-CN" dirty="0" smtClean="0"/>
              <a:t>Kerberos.dll</a:t>
            </a:r>
            <a:r>
              <a:rPr kumimoji="0" lang="zh-CN" altLang="zh-CN" dirty="0" smtClean="0"/>
              <a:t>支持</a:t>
            </a:r>
            <a:r>
              <a:rPr kumimoji="0" lang="en-US" altLang="zh-CN" dirty="0" smtClean="0"/>
              <a:t>Kerberos</a:t>
            </a:r>
            <a:r>
              <a:rPr kumimoji="0" lang="zh-CN" altLang="zh-CN" dirty="0" smtClean="0"/>
              <a:t>认证的服务，可见</a:t>
            </a:r>
            <a:r>
              <a:rPr kumimoji="0" lang="en-US" altLang="zh-CN" dirty="0" smtClean="0"/>
              <a:t>LSA</a:t>
            </a:r>
            <a:r>
              <a:rPr kumimoji="0" lang="zh-CN" altLang="zh-CN" dirty="0" smtClean="0"/>
              <a:t>可以为系统提供丰富的认证机制。 </a:t>
            </a:r>
            <a:endParaRPr kumimoji="0" lang="en-US" altLang="zh-CN" dirty="0" smtClean="0"/>
          </a:p>
          <a:p>
            <a:pPr marL="171450" indent="-171450">
              <a:buFont typeface="Arial" panose="020B0604020202020204" pitchFamily="34" charset="0"/>
              <a:buChar char="•"/>
            </a:pPr>
            <a:r>
              <a:rPr kumimoji="0" lang="en-US" altLang="zh-CN" dirty="0" err="1" smtClean="0"/>
              <a:t>Winlogon</a:t>
            </a:r>
            <a:r>
              <a:rPr kumimoji="0" lang="zh-CN" altLang="zh-CN" dirty="0" smtClean="0"/>
              <a:t>调用图形化鉴别和认证进程</a:t>
            </a:r>
            <a:r>
              <a:rPr kumimoji="0" lang="en-US" altLang="zh-CN" dirty="0" smtClean="0"/>
              <a:t>Gina</a:t>
            </a:r>
            <a:r>
              <a:rPr kumimoji="0" lang="zh-CN" altLang="en-US" dirty="0" smtClean="0"/>
              <a:t>（</a:t>
            </a:r>
            <a:r>
              <a:rPr lang="en-US" altLang="zh-CN" sz="1200" dirty="0" smtClean="0"/>
              <a:t>Graphical Identification and Authentication</a:t>
            </a:r>
            <a:r>
              <a:rPr kumimoji="0" lang="zh-CN" altLang="en-US" dirty="0" smtClean="0"/>
              <a:t>）。</a:t>
            </a:r>
            <a:r>
              <a:rPr kumimoji="0" lang="en-US" altLang="zh-CN" dirty="0" smtClean="0"/>
              <a:t>Gina.dll</a:t>
            </a:r>
            <a:r>
              <a:rPr kumimoji="0" lang="zh-CN" altLang="zh-CN" dirty="0" smtClean="0"/>
              <a:t>被设计成一个独立的模块，可以用一个更加强有力的认证方式（如指纹）替换内置的</a:t>
            </a:r>
            <a:r>
              <a:rPr kumimoji="0" lang="en-US" altLang="zh-CN" dirty="0" smtClean="0"/>
              <a:t>Gina.dll</a:t>
            </a:r>
            <a:r>
              <a:rPr kumimoji="0" lang="zh-CN" altLang="zh-CN" dirty="0" smtClean="0"/>
              <a:t>，</a:t>
            </a:r>
            <a:r>
              <a:rPr kumimoji="0" lang="en-US" altLang="zh-CN" dirty="0" smtClean="0"/>
              <a:t>Windows </a:t>
            </a:r>
            <a:r>
              <a:rPr kumimoji="0" lang="zh-CN" altLang="zh-CN" dirty="0" smtClean="0"/>
              <a:t>默认的是</a:t>
            </a:r>
            <a:r>
              <a:rPr kumimoji="0" lang="en-US" altLang="zh-CN" dirty="0" smtClean="0"/>
              <a:t>Msgina.dll</a:t>
            </a:r>
            <a:r>
              <a:rPr kumimoji="0" lang="zh-CN" altLang="zh-CN" dirty="0" smtClean="0"/>
              <a:t>。 </a:t>
            </a:r>
            <a:endParaRPr lang="zh-CN" altLang="en-US" dirty="0" smtClean="0"/>
          </a:p>
        </p:txBody>
      </p:sp>
      <p:sp>
        <p:nvSpPr>
          <p:cNvPr id="27652"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74CCA850-DB80-4AE4-97B7-70120B93EE38}" type="slidenum">
              <a:rPr kumimoji="0" lang="zh-CN" altLang="en-US">
                <a:latin typeface="Arial" panose="020B0604020202020204" pitchFamily="34" charset="0"/>
              </a:rPr>
              <a:pPr>
                <a:spcBef>
                  <a:spcPct val="0"/>
                </a:spcBef>
              </a:pPr>
              <a:t>27</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31500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kumimoji="0" lang="en-US" altLang="zh-CN" dirty="0" smtClean="0"/>
              <a:t>SSPI</a:t>
            </a:r>
            <a:r>
              <a:rPr kumimoji="0" lang="zh-CN" altLang="zh-CN" dirty="0" smtClean="0"/>
              <a:t>是</a:t>
            </a:r>
            <a:r>
              <a:rPr kumimoji="0" lang="en-US" altLang="zh-CN" dirty="0" smtClean="0"/>
              <a:t>Security Support Provider Interface</a:t>
            </a:r>
            <a:r>
              <a:rPr kumimoji="0" lang="zh-CN" altLang="zh-CN" dirty="0" smtClean="0"/>
              <a:t>的英文缩写，是</a:t>
            </a:r>
            <a:r>
              <a:rPr kumimoji="0" lang="en-US" altLang="zh-CN" dirty="0" smtClean="0"/>
              <a:t>Microsoft</a:t>
            </a:r>
            <a:r>
              <a:rPr kumimoji="0" lang="zh-CN" altLang="zh-CN" dirty="0" smtClean="0"/>
              <a:t>提供的公用</a:t>
            </a:r>
            <a:r>
              <a:rPr kumimoji="0" lang="en-US" altLang="zh-CN" dirty="0" smtClean="0"/>
              <a:t>API</a:t>
            </a:r>
            <a:r>
              <a:rPr kumimoji="0" lang="zh-CN" altLang="zh-CN" dirty="0" smtClean="0"/>
              <a:t>接口，第三方能够利用该接口获得不同的安全性服务而不必修改协议本身。 </a:t>
            </a:r>
            <a:endParaRPr lang="zh-CN" altLang="en-US" dirty="0" smtClean="0"/>
          </a:p>
        </p:txBody>
      </p:sp>
      <p:sp>
        <p:nvSpPr>
          <p:cNvPr id="297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F89384B4-A936-4015-B491-ED975C50A45C}" type="slidenum">
              <a:rPr kumimoji="0" lang="zh-CN" altLang="en-US">
                <a:latin typeface="Arial" panose="020B0604020202020204" pitchFamily="34" charset="0"/>
              </a:rPr>
              <a:pPr>
                <a:spcBef>
                  <a:spcPct val="0"/>
                </a:spcBef>
              </a:pPr>
              <a:t>28</a:t>
            </a:fld>
            <a:endParaRPr kumimoji="0" lang="zh-CN" altLang="en-US">
              <a:latin typeface="Arial" panose="020B0604020202020204" pitchFamily="34" charset="0"/>
            </a:endParaRPr>
          </a:p>
        </p:txBody>
      </p:sp>
    </p:spTree>
    <p:extLst>
      <p:ext uri="{BB962C8B-B14F-4D97-AF65-F5344CB8AC3E}">
        <p14:creationId xmlns:p14="http://schemas.microsoft.com/office/powerpoint/2010/main" val="95712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域模式要求用户进行网络登录，用户只要在域中有一个账户，登录成功后就可以在整个域网络中漫游。</a:t>
            </a:r>
            <a:endParaRPr lang="en-US" altLang="zh-CN" dirty="0" smtClean="0"/>
          </a:p>
          <a:p>
            <a:pPr marL="171450" indent="-171450">
              <a:buFont typeface="Arial" panose="020B0604020202020204" pitchFamily="34" charset="0"/>
              <a:buChar char="•"/>
            </a:pPr>
            <a:r>
              <a:rPr lang="en-US" dirty="0" smtClean="0"/>
              <a:t>OU</a:t>
            </a:r>
            <a:r>
              <a:rPr lang="zh-CN" altLang="en-US" dirty="0" smtClean="0"/>
              <a:t>：组织单元，</a:t>
            </a:r>
            <a:r>
              <a:rPr lang="en-US" altLang="zh-CN" dirty="0" smtClean="0"/>
              <a:t>Organizational Unit</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565099F1-FB2F-419C-86BC-AB8FC5F6BCCC}" type="slidenum">
              <a:rPr lang="zh-CN" altLang="en-US" smtClean="0"/>
              <a:pPr>
                <a:defRPr/>
              </a:pPr>
              <a:t>34</a:t>
            </a:fld>
            <a:endParaRPr lang="zh-CN" altLang="en-US"/>
          </a:p>
        </p:txBody>
      </p:sp>
    </p:spTree>
    <p:extLst>
      <p:ext uri="{BB962C8B-B14F-4D97-AF65-F5344CB8AC3E}">
        <p14:creationId xmlns:p14="http://schemas.microsoft.com/office/powerpoint/2010/main" val="173395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565099F1-FB2F-419C-86BC-AB8FC5F6BCCC}" type="slidenum">
              <a:rPr lang="zh-CN" altLang="en-US" smtClean="0"/>
              <a:pPr>
                <a:defRPr/>
              </a:pPr>
              <a:t>36</a:t>
            </a:fld>
            <a:endParaRPr lang="zh-CN" altLang="en-US"/>
          </a:p>
        </p:txBody>
      </p:sp>
    </p:spTree>
    <p:extLst>
      <p:ext uri="{BB962C8B-B14F-4D97-AF65-F5344CB8AC3E}">
        <p14:creationId xmlns:p14="http://schemas.microsoft.com/office/powerpoint/2010/main" val="375219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smtClean="0"/>
          </a:p>
        </p:txBody>
      </p:sp>
      <p:sp>
        <p:nvSpPr>
          <p:cNvPr id="4" name="灯片编号占位符 3"/>
          <p:cNvSpPr>
            <a:spLocks noGrp="1"/>
          </p:cNvSpPr>
          <p:nvPr>
            <p:ph type="sldNum" sz="quarter" idx="10"/>
          </p:nvPr>
        </p:nvSpPr>
        <p:spPr/>
        <p:txBody>
          <a:bodyPr/>
          <a:lstStyle/>
          <a:p>
            <a:pPr>
              <a:defRPr/>
            </a:pPr>
            <a:fld id="{565099F1-FB2F-419C-86BC-AB8FC5F6BCCC}" type="slidenum">
              <a:rPr lang="zh-CN" altLang="en-US" smtClean="0"/>
              <a:pPr>
                <a:defRPr/>
              </a:pPr>
              <a:t>37</a:t>
            </a:fld>
            <a:endParaRPr lang="zh-CN" altLang="en-US"/>
          </a:p>
        </p:txBody>
      </p:sp>
    </p:spTree>
    <p:extLst>
      <p:ext uri="{BB962C8B-B14F-4D97-AF65-F5344CB8AC3E}">
        <p14:creationId xmlns:p14="http://schemas.microsoft.com/office/powerpoint/2010/main" val="3093377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9878678-0DA6-45FD-92B9-AFC1362A9EBF}" type="datetimeFigureOut">
              <a:rPr lang="zh-CN" altLang="en-US"/>
              <a:pPr>
                <a:defRPr/>
              </a:pPr>
              <a:t>2020/10/20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48E685AF-C787-41AA-A271-D7DA80036736}" type="slidenum">
              <a:rPr lang="zh-CN" altLang="en-US"/>
              <a:pPr>
                <a:defRPr/>
              </a:pPr>
              <a:t>‹#›</a:t>
            </a:fld>
            <a:endParaRPr lang="zh-CN" altLang="en-US"/>
          </a:p>
        </p:txBody>
      </p:sp>
    </p:spTree>
    <p:extLst>
      <p:ext uri="{BB962C8B-B14F-4D97-AF65-F5344CB8AC3E}">
        <p14:creationId xmlns:p14="http://schemas.microsoft.com/office/powerpoint/2010/main" val="11568979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FE5BA0-4B39-4D9D-836E-832852CD2F9F}" type="datetimeFigureOut">
              <a:rPr lang="zh-CN" altLang="en-US"/>
              <a:pPr>
                <a:defRPr/>
              </a:pPr>
              <a:t>2020/10/20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991D78-7340-4D47-85BB-D155F89964D5}" type="slidenum">
              <a:rPr lang="zh-CN" altLang="en-US"/>
              <a:pPr>
                <a:defRPr/>
              </a:pPr>
              <a:t>‹#›</a:t>
            </a:fld>
            <a:endParaRPr lang="zh-CN" altLang="en-US"/>
          </a:p>
        </p:txBody>
      </p:sp>
    </p:spTree>
    <p:extLst>
      <p:ext uri="{BB962C8B-B14F-4D97-AF65-F5344CB8AC3E}">
        <p14:creationId xmlns:p14="http://schemas.microsoft.com/office/powerpoint/2010/main" val="405332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E54F797-092A-4913-8162-463A0EA55321}" type="datetimeFigureOut">
              <a:rPr lang="zh-CN" altLang="en-US"/>
              <a:pPr>
                <a:defRPr/>
              </a:pPr>
              <a:t>2020/10/20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303872-8D88-4FEE-8933-4E7F9FA3C399}" type="slidenum">
              <a:rPr lang="zh-CN" altLang="en-US"/>
              <a:pPr>
                <a:defRPr/>
              </a:pPr>
              <a:t>‹#›</a:t>
            </a:fld>
            <a:endParaRPr lang="zh-CN" altLang="en-US"/>
          </a:p>
        </p:txBody>
      </p:sp>
    </p:spTree>
    <p:extLst>
      <p:ext uri="{BB962C8B-B14F-4D97-AF65-F5344CB8AC3E}">
        <p14:creationId xmlns:p14="http://schemas.microsoft.com/office/powerpoint/2010/main" val="408605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016" y="72008"/>
            <a:ext cx="8820472" cy="836712"/>
          </a:xfr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44016" y="1052736"/>
            <a:ext cx="8820472" cy="5472608"/>
          </a:xfrm>
        </p:spPr>
        <p:txBody>
          <a:bodyPr/>
          <a:lstStyle>
            <a:lvl1pPr eaLnBrk="1" hangingPunct="1">
              <a:defRPr sz="2800" b="1"/>
            </a:lvl1pPr>
            <a:lvl2pPr eaLnBrk="1" hangingPunct="1">
              <a:defRPr sz="2400" b="1"/>
            </a:lvl2pPr>
            <a:lvl3pPr eaLnBrk="1" hangingPunct="1">
              <a:defRPr sz="2400" b="1"/>
            </a:lvl3pPr>
            <a:lvl4pPr eaLnBrk="1" hangingPunct="1">
              <a:defRPr sz="2400" b="1"/>
            </a:lvl4pPr>
            <a:lvl5pPr eaLnBrk="1" hangingPunct="1">
              <a:defRPr sz="2400"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AAC5259-5D91-4C93-9246-94B21B94F3A3}" type="datetimeFigureOut">
              <a:rPr lang="zh-CN" altLang="en-US"/>
              <a:pPr>
                <a:defRPr/>
              </a:pPr>
              <a:t>2020/10/20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821994CD-DB72-4B15-A21C-CF5F9CE3D1C2}" type="slidenum">
              <a:rPr lang="zh-CN" altLang="en-US"/>
              <a:pPr>
                <a:defRPr/>
              </a:pPr>
              <a:t>‹#›</a:t>
            </a:fld>
            <a:endParaRPr lang="zh-CN" altLang="en-US"/>
          </a:p>
        </p:txBody>
      </p:sp>
    </p:spTree>
    <p:extLst>
      <p:ext uri="{BB962C8B-B14F-4D97-AF65-F5344CB8AC3E}">
        <p14:creationId xmlns:p14="http://schemas.microsoft.com/office/powerpoint/2010/main" val="1804954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60F06D7-8074-4A8E-9E48-C394EBD1BCB2}" type="datetimeFigureOut">
              <a:rPr lang="zh-CN" altLang="en-US"/>
              <a:pPr>
                <a:defRPr/>
              </a:pPr>
              <a:t>2020/10/20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C056BC-EC7A-42BD-8E97-87869DBBD84D}" type="slidenum">
              <a:rPr lang="zh-CN" altLang="en-US"/>
              <a:pPr>
                <a:defRPr/>
              </a:pPr>
              <a:t>‹#›</a:t>
            </a:fld>
            <a:endParaRPr lang="zh-CN" altLang="en-US"/>
          </a:p>
        </p:txBody>
      </p:sp>
    </p:spTree>
    <p:extLst>
      <p:ext uri="{BB962C8B-B14F-4D97-AF65-F5344CB8AC3E}">
        <p14:creationId xmlns:p14="http://schemas.microsoft.com/office/powerpoint/2010/main" val="107620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B11FD17-D9C8-4E44-A360-A5FCF4221DE8}" type="datetimeFigureOut">
              <a:rPr lang="zh-CN" altLang="en-US"/>
              <a:pPr>
                <a:defRPr/>
              </a:pPr>
              <a:t>2020/10/20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A5652F-C130-4B13-B9A9-A460FFDF8816}" type="slidenum">
              <a:rPr lang="zh-CN" altLang="en-US"/>
              <a:pPr>
                <a:defRPr/>
              </a:pPr>
              <a:t>‹#›</a:t>
            </a:fld>
            <a:endParaRPr lang="zh-CN" altLang="en-US"/>
          </a:p>
        </p:txBody>
      </p:sp>
    </p:spTree>
    <p:extLst>
      <p:ext uri="{BB962C8B-B14F-4D97-AF65-F5344CB8AC3E}">
        <p14:creationId xmlns:p14="http://schemas.microsoft.com/office/powerpoint/2010/main" val="30126194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0B87452-29E0-4426-B021-0BA59FC229AC}" type="datetimeFigureOut">
              <a:rPr lang="zh-CN" altLang="en-US"/>
              <a:pPr>
                <a:defRPr/>
              </a:pPr>
              <a:t>2020/10/20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360F2FA-6DEE-4F70-B174-52B0EB7D46B7}" type="slidenum">
              <a:rPr lang="zh-CN" altLang="en-US"/>
              <a:pPr>
                <a:defRPr/>
              </a:pPr>
              <a:t>‹#›</a:t>
            </a:fld>
            <a:endParaRPr lang="zh-CN" altLang="en-US"/>
          </a:p>
        </p:txBody>
      </p:sp>
    </p:spTree>
    <p:extLst>
      <p:ext uri="{BB962C8B-B14F-4D97-AF65-F5344CB8AC3E}">
        <p14:creationId xmlns:p14="http://schemas.microsoft.com/office/powerpoint/2010/main" val="202186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3322721-AFC7-4325-893B-DA3E9A3C6489}" type="datetimeFigureOut">
              <a:rPr lang="zh-CN" altLang="en-US"/>
              <a:pPr>
                <a:defRPr/>
              </a:pPr>
              <a:t>2020/10/20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F52DD5-F227-4CD8-8E6F-81AA6DE3744A}" type="slidenum">
              <a:rPr lang="zh-CN" altLang="en-US"/>
              <a:pPr>
                <a:defRPr/>
              </a:pPr>
              <a:t>‹#›</a:t>
            </a:fld>
            <a:endParaRPr lang="zh-CN" altLang="en-US"/>
          </a:p>
        </p:txBody>
      </p:sp>
    </p:spTree>
    <p:extLst>
      <p:ext uri="{BB962C8B-B14F-4D97-AF65-F5344CB8AC3E}">
        <p14:creationId xmlns:p14="http://schemas.microsoft.com/office/powerpoint/2010/main" val="6518298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E0D876E-54C4-4D73-931E-883D1FA7CFF4}" type="datetimeFigureOut">
              <a:rPr lang="zh-CN" altLang="en-US"/>
              <a:pPr>
                <a:defRPr/>
              </a:pPr>
              <a:t>2020/10/20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B1E0853-A74D-4DF4-8EF8-7D4E1E7FF6B0}" type="slidenum">
              <a:rPr lang="zh-CN" altLang="en-US"/>
              <a:pPr>
                <a:defRPr/>
              </a:pPr>
              <a:t>‹#›</a:t>
            </a:fld>
            <a:endParaRPr lang="zh-CN" altLang="en-US"/>
          </a:p>
        </p:txBody>
      </p:sp>
    </p:spTree>
    <p:extLst>
      <p:ext uri="{BB962C8B-B14F-4D97-AF65-F5344CB8AC3E}">
        <p14:creationId xmlns:p14="http://schemas.microsoft.com/office/powerpoint/2010/main" val="332723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2E5E8E-2463-4074-8929-F65390C5063A}" type="datetimeFigureOut">
              <a:rPr lang="zh-CN" altLang="en-US"/>
              <a:pPr>
                <a:defRPr/>
              </a:pPr>
              <a:t>2020/10/20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DC2806E-1189-4397-8BD0-1B6E19161455}" type="slidenum">
              <a:rPr lang="zh-CN" altLang="en-US"/>
              <a:pPr>
                <a:defRPr/>
              </a:pPr>
              <a:t>‹#›</a:t>
            </a:fld>
            <a:endParaRPr lang="zh-CN" altLang="en-US"/>
          </a:p>
        </p:txBody>
      </p:sp>
    </p:spTree>
    <p:extLst>
      <p:ext uri="{BB962C8B-B14F-4D97-AF65-F5344CB8AC3E}">
        <p14:creationId xmlns:p14="http://schemas.microsoft.com/office/powerpoint/2010/main" val="231339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00E38E7-6603-44AE-A2A1-BBCD6196B8F1}" type="datetimeFigureOut">
              <a:rPr lang="zh-CN" altLang="en-US"/>
              <a:pPr>
                <a:defRPr/>
              </a:pPr>
              <a:t>2020/10/20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311564-9D0A-4AA8-8FAD-F027F545CCFC}" type="slidenum">
              <a:rPr lang="zh-CN" altLang="en-US"/>
              <a:pPr>
                <a:defRPr/>
              </a:pPr>
              <a:t>‹#›</a:t>
            </a:fld>
            <a:endParaRPr lang="zh-CN" altLang="en-US"/>
          </a:p>
        </p:txBody>
      </p:sp>
    </p:spTree>
    <p:extLst>
      <p:ext uri="{BB962C8B-B14F-4D97-AF65-F5344CB8AC3E}">
        <p14:creationId xmlns:p14="http://schemas.microsoft.com/office/powerpoint/2010/main" val="29784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DACE851E-CE87-4169-93CA-E1F79A1DEECF}" type="datetimeFigureOut">
              <a:rPr lang="zh-CN" altLang="en-US"/>
              <a:pPr>
                <a:defRPr/>
              </a:pPr>
              <a:t>2020/10/20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2468D3D7-1DE7-4EFE-BC87-CA20DD3A79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3.emf"/><Relationship Id="rId18" Type="http://schemas.openxmlformats.org/officeDocument/2006/relationships/image" Target="../media/image18.emf"/><Relationship Id="rId26" Type="http://schemas.openxmlformats.org/officeDocument/2006/relationships/image" Target="../media/image26.emf"/><Relationship Id="rId39" Type="http://schemas.openxmlformats.org/officeDocument/2006/relationships/image" Target="../media/image39.emf"/><Relationship Id="rId21" Type="http://schemas.openxmlformats.org/officeDocument/2006/relationships/image" Target="../media/image21.emf"/><Relationship Id="rId34" Type="http://schemas.openxmlformats.org/officeDocument/2006/relationships/image" Target="../media/image34.emf"/><Relationship Id="rId42" Type="http://schemas.openxmlformats.org/officeDocument/2006/relationships/image" Target="../media/image42.emf"/><Relationship Id="rId47" Type="http://schemas.openxmlformats.org/officeDocument/2006/relationships/image" Target="../media/image47.emf"/><Relationship Id="rId50" Type="http://schemas.openxmlformats.org/officeDocument/2006/relationships/image" Target="../media/image50.emf"/><Relationship Id="rId7" Type="http://schemas.openxmlformats.org/officeDocument/2006/relationships/image" Target="../media/image7.emf"/><Relationship Id="rId2" Type="http://schemas.openxmlformats.org/officeDocument/2006/relationships/image" Target="../media/image2.emf"/><Relationship Id="rId16" Type="http://schemas.openxmlformats.org/officeDocument/2006/relationships/image" Target="../media/image16.emf"/><Relationship Id="rId29" Type="http://schemas.openxmlformats.org/officeDocument/2006/relationships/image" Target="../media/image29.emf"/><Relationship Id="rId11" Type="http://schemas.openxmlformats.org/officeDocument/2006/relationships/image" Target="../media/image11.emf"/><Relationship Id="rId24" Type="http://schemas.openxmlformats.org/officeDocument/2006/relationships/image" Target="../media/image24.emf"/><Relationship Id="rId32" Type="http://schemas.openxmlformats.org/officeDocument/2006/relationships/image" Target="../media/image32.emf"/><Relationship Id="rId37" Type="http://schemas.openxmlformats.org/officeDocument/2006/relationships/image" Target="../media/image37.emf"/><Relationship Id="rId40" Type="http://schemas.openxmlformats.org/officeDocument/2006/relationships/image" Target="../media/image40.emf"/><Relationship Id="rId45" Type="http://schemas.openxmlformats.org/officeDocument/2006/relationships/image" Target="../media/image45.emf"/><Relationship Id="rId5" Type="http://schemas.openxmlformats.org/officeDocument/2006/relationships/image" Target="../media/image5.emf"/><Relationship Id="rId15" Type="http://schemas.openxmlformats.org/officeDocument/2006/relationships/image" Target="../media/image15.emf"/><Relationship Id="rId23" Type="http://schemas.openxmlformats.org/officeDocument/2006/relationships/image" Target="../media/image23.emf"/><Relationship Id="rId28" Type="http://schemas.openxmlformats.org/officeDocument/2006/relationships/image" Target="../media/image28.emf"/><Relationship Id="rId36" Type="http://schemas.openxmlformats.org/officeDocument/2006/relationships/image" Target="../media/image36.emf"/><Relationship Id="rId49" Type="http://schemas.openxmlformats.org/officeDocument/2006/relationships/image" Target="../media/image49.emf"/><Relationship Id="rId10" Type="http://schemas.openxmlformats.org/officeDocument/2006/relationships/image" Target="../media/image10.emf"/><Relationship Id="rId19" Type="http://schemas.openxmlformats.org/officeDocument/2006/relationships/image" Target="../media/image19.emf"/><Relationship Id="rId31" Type="http://schemas.openxmlformats.org/officeDocument/2006/relationships/image" Target="../media/image31.emf"/><Relationship Id="rId44" Type="http://schemas.openxmlformats.org/officeDocument/2006/relationships/image" Target="../media/image44.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 Id="rId22" Type="http://schemas.openxmlformats.org/officeDocument/2006/relationships/image" Target="../media/image22.emf"/><Relationship Id="rId27" Type="http://schemas.openxmlformats.org/officeDocument/2006/relationships/image" Target="../media/image27.emf"/><Relationship Id="rId30" Type="http://schemas.openxmlformats.org/officeDocument/2006/relationships/image" Target="../media/image30.emf"/><Relationship Id="rId35" Type="http://schemas.openxmlformats.org/officeDocument/2006/relationships/image" Target="../media/image35.emf"/><Relationship Id="rId43" Type="http://schemas.openxmlformats.org/officeDocument/2006/relationships/image" Target="../media/image43.emf"/><Relationship Id="rId48" Type="http://schemas.openxmlformats.org/officeDocument/2006/relationships/image" Target="../media/image48.emf"/><Relationship Id="rId8" Type="http://schemas.openxmlformats.org/officeDocument/2006/relationships/image" Target="../media/image8.emf"/><Relationship Id="rId3" Type="http://schemas.openxmlformats.org/officeDocument/2006/relationships/image" Target="../media/image3.emf"/><Relationship Id="rId12" Type="http://schemas.openxmlformats.org/officeDocument/2006/relationships/image" Target="../media/image12.emf"/><Relationship Id="rId17" Type="http://schemas.openxmlformats.org/officeDocument/2006/relationships/image" Target="../media/image17.emf"/><Relationship Id="rId25" Type="http://schemas.openxmlformats.org/officeDocument/2006/relationships/image" Target="../media/image25.emf"/><Relationship Id="rId33" Type="http://schemas.openxmlformats.org/officeDocument/2006/relationships/image" Target="../media/image33.emf"/><Relationship Id="rId38" Type="http://schemas.openxmlformats.org/officeDocument/2006/relationships/image" Target="../media/image38.emf"/><Relationship Id="rId46" Type="http://schemas.openxmlformats.org/officeDocument/2006/relationships/image" Target="../media/image46.emf"/><Relationship Id="rId20" Type="http://schemas.openxmlformats.org/officeDocument/2006/relationships/image" Target="../media/image20.emf"/><Relationship Id="rId41"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hangingPunct="1"/>
            <a:r>
              <a:rPr kumimoji="0" lang="zh-CN" altLang="en-US" dirty="0" smtClean="0">
                <a:latin typeface="华文中宋" panose="02010600040101010101" pitchFamily="2" charset="-122"/>
                <a:ea typeface="华文中宋" panose="02010600040101010101" pitchFamily="2" charset="-122"/>
              </a:rPr>
              <a:t>第</a:t>
            </a:r>
            <a:r>
              <a:rPr kumimoji="0" lang="en-US" altLang="zh-CN" dirty="0" smtClean="0">
                <a:latin typeface="华文中宋" panose="02010600040101010101" pitchFamily="2" charset="-122"/>
                <a:ea typeface="华文中宋" panose="02010600040101010101" pitchFamily="2" charset="-122"/>
              </a:rPr>
              <a:t>5</a:t>
            </a:r>
            <a:r>
              <a:rPr kumimoji="0" lang="zh-CN" altLang="en-US" dirty="0" smtClean="0">
                <a:latin typeface="华文中宋" panose="02010600040101010101" pitchFamily="2" charset="-122"/>
                <a:ea typeface="华文中宋" panose="02010600040101010101" pitchFamily="2" charset="-122"/>
              </a:rPr>
              <a:t>章 访问控制</a:t>
            </a:r>
          </a:p>
        </p:txBody>
      </p:sp>
      <p:sp>
        <p:nvSpPr>
          <p:cNvPr id="5123" name="副标题 2"/>
          <p:cNvSpPr>
            <a:spLocks noGrp="1"/>
          </p:cNvSpPr>
          <p:nvPr>
            <p:ph type="subTitle" idx="1"/>
          </p:nvPr>
        </p:nvSpPr>
        <p:spPr/>
        <p:txBody>
          <a:bodyPr/>
          <a:lstStyle/>
          <a:p>
            <a:pPr eaLnBrk="1" hangingPunct="1"/>
            <a:r>
              <a:rPr kumimoji="0" lang="zh-CN" altLang="en-US" dirty="0" smtClean="0">
                <a:solidFill>
                  <a:schemeClr val="tx1"/>
                </a:solidFill>
                <a:latin typeface="楷体" panose="02010609060101010101" pitchFamily="49" charset="-122"/>
                <a:ea typeface="楷体" panose="02010609060101010101" pitchFamily="49" charset="-122"/>
              </a:rPr>
              <a:t>罗文坚</a:t>
            </a:r>
            <a:endParaRPr kumimoji="0" lang="en-US" altLang="zh-CN"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kumimoji="0" lang="zh-CN" altLang="en-US" dirty="0" smtClean="0"/>
              <a:t>访问控制能力表</a:t>
            </a:r>
            <a:r>
              <a:rPr kumimoji="0" lang="en-US" altLang="zh-CN" dirty="0" smtClean="0"/>
              <a:t>ACCL</a:t>
            </a:r>
            <a:endParaRPr kumimoji="0" lang="zh-CN" altLang="en-US" dirty="0" smtClean="0"/>
          </a:p>
        </p:txBody>
      </p:sp>
      <p:sp>
        <p:nvSpPr>
          <p:cNvPr id="2" name="内容占位符 1"/>
          <p:cNvSpPr>
            <a:spLocks noGrp="1"/>
          </p:cNvSpPr>
          <p:nvPr>
            <p:ph idx="1"/>
          </p:nvPr>
        </p:nvSpPr>
        <p:spPr>
          <a:xfrm>
            <a:off x="5724151" y="1052736"/>
            <a:ext cx="3240337" cy="5472608"/>
          </a:xfrm>
        </p:spPr>
        <p:txBody>
          <a:bodyPr/>
          <a:lstStyle/>
          <a:p>
            <a:r>
              <a:rPr lang="en-US" altLang="zh-CN" sz="2400" dirty="0"/>
              <a:t>ACCL</a:t>
            </a:r>
            <a:r>
              <a:rPr lang="zh-CN" altLang="en-US" sz="2400" dirty="0"/>
              <a:t>是</a:t>
            </a:r>
            <a:r>
              <a:rPr lang="zh-CN" altLang="en-US" sz="2400" dirty="0">
                <a:solidFill>
                  <a:srgbClr val="0000FF"/>
                </a:solidFill>
              </a:rPr>
              <a:t>以</a:t>
            </a:r>
            <a:r>
              <a:rPr lang="zh-CN" altLang="en-US" sz="2400" dirty="0" smtClean="0">
                <a:solidFill>
                  <a:srgbClr val="0000FF"/>
                </a:solidFill>
              </a:rPr>
              <a:t>主体</a:t>
            </a:r>
            <a:r>
              <a:rPr lang="zh-CN" altLang="en-US" sz="2400" dirty="0">
                <a:solidFill>
                  <a:srgbClr val="0000FF"/>
                </a:solidFill>
              </a:rPr>
              <a:t>为</a:t>
            </a:r>
            <a:r>
              <a:rPr lang="zh-CN" altLang="en-US" sz="2400" dirty="0" smtClean="0">
                <a:solidFill>
                  <a:srgbClr val="0000FF"/>
                </a:solidFill>
              </a:rPr>
              <a:t>中心</a:t>
            </a:r>
            <a:r>
              <a:rPr lang="zh-CN" altLang="en-US" sz="2400" dirty="0"/>
              <a:t>建立的访问权限表</a:t>
            </a:r>
            <a:r>
              <a:rPr lang="zh-CN" altLang="en-US" sz="2400" dirty="0" smtClean="0"/>
              <a:t>。</a:t>
            </a:r>
            <a:endParaRPr lang="en-US" altLang="zh-CN" sz="2400" dirty="0" smtClean="0"/>
          </a:p>
          <a:p>
            <a:endParaRPr lang="en-US" sz="2400" dirty="0"/>
          </a:p>
          <a:p>
            <a:r>
              <a:rPr lang="zh-CN" altLang="en-US" sz="2400" dirty="0"/>
              <a:t>能力，可以解释为请求访问的发起者所拥有的一个授权标签。</a:t>
            </a:r>
            <a:r>
              <a:rPr lang="zh-CN" altLang="en-US" sz="2400" dirty="0">
                <a:solidFill>
                  <a:srgbClr val="0000FF"/>
                </a:solidFill>
              </a:rPr>
              <a:t>授权标签</a:t>
            </a:r>
            <a:r>
              <a:rPr lang="zh-CN" altLang="en-US" sz="2400" dirty="0"/>
              <a:t>表明持有者可以按照某种访问方式访问特定的客体。</a:t>
            </a:r>
            <a:endParaRPr lang="en-US" sz="2400" dirty="0"/>
          </a:p>
        </p:txBody>
      </p:sp>
      <p:grpSp>
        <p:nvGrpSpPr>
          <p:cNvPr id="13315" name="Group 5"/>
          <p:cNvGrpSpPr>
            <a:grpSpLocks noChangeAspect="1"/>
          </p:cNvGrpSpPr>
          <p:nvPr/>
        </p:nvGrpSpPr>
        <p:grpSpPr bwMode="auto">
          <a:xfrm>
            <a:off x="323528" y="1268760"/>
            <a:ext cx="5256584" cy="5372477"/>
            <a:chOff x="1202" y="845"/>
            <a:chExt cx="3175" cy="3245"/>
          </a:xfrm>
        </p:grpSpPr>
        <p:sp>
          <p:nvSpPr>
            <p:cNvPr id="13316" name="AutoShape 4"/>
            <p:cNvSpPr>
              <a:spLocks noChangeAspect="1" noChangeArrowheads="1" noTextEdit="1"/>
            </p:cNvSpPr>
            <p:nvPr/>
          </p:nvSpPr>
          <p:spPr bwMode="auto">
            <a:xfrm>
              <a:off x="1202" y="845"/>
              <a:ext cx="3175" cy="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7" name="Line 6"/>
            <p:cNvSpPr>
              <a:spLocks noChangeShapeType="1"/>
            </p:cNvSpPr>
            <p:nvPr/>
          </p:nvSpPr>
          <p:spPr bwMode="auto">
            <a:xfrm>
              <a:off x="1589" y="1285"/>
              <a:ext cx="455"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Freeform 7"/>
            <p:cNvSpPr>
              <a:spLocks/>
            </p:cNvSpPr>
            <p:nvPr/>
          </p:nvSpPr>
          <p:spPr bwMode="auto">
            <a:xfrm>
              <a:off x="2035" y="1249"/>
              <a:ext cx="109" cy="73"/>
            </a:xfrm>
            <a:custGeom>
              <a:avLst/>
              <a:gdLst>
                <a:gd name="T0" fmla="*/ 0 w 109"/>
                <a:gd name="T1" fmla="*/ 0 h 73"/>
                <a:gd name="T2" fmla="*/ 109 w 109"/>
                <a:gd name="T3" fmla="*/ 36 h 73"/>
                <a:gd name="T4" fmla="*/ 0 w 109"/>
                <a:gd name="T5" fmla="*/ 73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9" name="Rectangle 8"/>
            <p:cNvSpPr>
              <a:spLocks noChangeArrowheads="1"/>
            </p:cNvSpPr>
            <p:nvPr/>
          </p:nvSpPr>
          <p:spPr bwMode="auto">
            <a:xfrm>
              <a:off x="2144" y="1852"/>
              <a:ext cx="555" cy="19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20" name="Rectangle 9"/>
            <p:cNvSpPr>
              <a:spLocks noChangeArrowheads="1"/>
            </p:cNvSpPr>
            <p:nvPr/>
          </p:nvSpPr>
          <p:spPr bwMode="auto">
            <a:xfrm>
              <a:off x="2144" y="1852"/>
              <a:ext cx="555" cy="19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21" name="Rectangle 10"/>
            <p:cNvSpPr>
              <a:spLocks noChangeArrowheads="1"/>
            </p:cNvSpPr>
            <p:nvPr/>
          </p:nvSpPr>
          <p:spPr bwMode="auto">
            <a:xfrm>
              <a:off x="2238" y="1883"/>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22" name="Rectangle 11"/>
            <p:cNvSpPr>
              <a:spLocks noChangeArrowheads="1"/>
            </p:cNvSpPr>
            <p:nvPr/>
          </p:nvSpPr>
          <p:spPr bwMode="auto">
            <a:xfrm>
              <a:off x="2546" y="1883"/>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1</a:t>
              </a:r>
              <a:endParaRPr kumimoji="0" lang="zh-CN" altLang="zh-CN" sz="1800">
                <a:latin typeface="Arial" panose="020B0604020202020204" pitchFamily="34" charset="0"/>
              </a:endParaRPr>
            </a:p>
          </p:txBody>
        </p:sp>
        <p:sp>
          <p:nvSpPr>
            <p:cNvPr id="13323" name="Rectangle 12"/>
            <p:cNvSpPr>
              <a:spLocks noChangeArrowheads="1"/>
            </p:cNvSpPr>
            <p:nvPr/>
          </p:nvSpPr>
          <p:spPr bwMode="auto">
            <a:xfrm>
              <a:off x="2144" y="2045"/>
              <a:ext cx="555"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24" name="Rectangle 13"/>
            <p:cNvSpPr>
              <a:spLocks noChangeArrowheads="1"/>
            </p:cNvSpPr>
            <p:nvPr/>
          </p:nvSpPr>
          <p:spPr bwMode="auto">
            <a:xfrm>
              <a:off x="2144" y="2045"/>
              <a:ext cx="555" cy="47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25" name="Rectangle 14"/>
            <p:cNvSpPr>
              <a:spLocks noChangeArrowheads="1"/>
            </p:cNvSpPr>
            <p:nvPr/>
          </p:nvSpPr>
          <p:spPr bwMode="auto">
            <a:xfrm>
              <a:off x="2311" y="2073"/>
              <a:ext cx="27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3326" name="Rectangle 15"/>
            <p:cNvSpPr>
              <a:spLocks noChangeArrowheads="1"/>
            </p:cNvSpPr>
            <p:nvPr/>
          </p:nvSpPr>
          <p:spPr bwMode="auto">
            <a:xfrm>
              <a:off x="2384" y="2212"/>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327" name="Rectangle 16"/>
            <p:cNvSpPr>
              <a:spLocks noChangeArrowheads="1"/>
            </p:cNvSpPr>
            <p:nvPr/>
          </p:nvSpPr>
          <p:spPr bwMode="auto">
            <a:xfrm>
              <a:off x="2370" y="2351"/>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3328" name="Rectangle 17"/>
            <p:cNvSpPr>
              <a:spLocks noChangeArrowheads="1"/>
            </p:cNvSpPr>
            <p:nvPr/>
          </p:nvSpPr>
          <p:spPr bwMode="auto">
            <a:xfrm>
              <a:off x="2144" y="2515"/>
              <a:ext cx="55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29" name="Rectangle 18"/>
            <p:cNvSpPr>
              <a:spLocks noChangeArrowheads="1"/>
            </p:cNvSpPr>
            <p:nvPr/>
          </p:nvSpPr>
          <p:spPr bwMode="auto">
            <a:xfrm>
              <a:off x="2144" y="2515"/>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0" name="Rectangle 19"/>
            <p:cNvSpPr>
              <a:spLocks noChangeArrowheads="1"/>
            </p:cNvSpPr>
            <p:nvPr/>
          </p:nvSpPr>
          <p:spPr bwMode="auto">
            <a:xfrm>
              <a:off x="2252" y="2541"/>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31" name="Rectangle 20"/>
            <p:cNvSpPr>
              <a:spLocks noChangeArrowheads="1"/>
            </p:cNvSpPr>
            <p:nvPr/>
          </p:nvSpPr>
          <p:spPr bwMode="auto">
            <a:xfrm>
              <a:off x="2144" y="2860"/>
              <a:ext cx="555" cy="194"/>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2" name="Rectangle 21"/>
            <p:cNvSpPr>
              <a:spLocks noChangeArrowheads="1"/>
            </p:cNvSpPr>
            <p:nvPr/>
          </p:nvSpPr>
          <p:spPr bwMode="auto">
            <a:xfrm>
              <a:off x="2144" y="2860"/>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3" name="Rectangle 22"/>
            <p:cNvSpPr>
              <a:spLocks noChangeArrowheads="1"/>
            </p:cNvSpPr>
            <p:nvPr/>
          </p:nvSpPr>
          <p:spPr bwMode="auto">
            <a:xfrm>
              <a:off x="2238" y="2892"/>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34" name="Rectangle 23"/>
            <p:cNvSpPr>
              <a:spLocks noChangeArrowheads="1"/>
            </p:cNvSpPr>
            <p:nvPr/>
          </p:nvSpPr>
          <p:spPr bwMode="auto">
            <a:xfrm>
              <a:off x="2546" y="2892"/>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2</a:t>
              </a:r>
              <a:endParaRPr kumimoji="0" lang="zh-CN" altLang="zh-CN" sz="1800">
                <a:latin typeface="Arial" panose="020B0604020202020204" pitchFamily="34" charset="0"/>
              </a:endParaRPr>
            </a:p>
          </p:txBody>
        </p:sp>
        <p:sp>
          <p:nvSpPr>
            <p:cNvPr id="13335" name="Rectangle 24"/>
            <p:cNvSpPr>
              <a:spLocks noChangeArrowheads="1"/>
            </p:cNvSpPr>
            <p:nvPr/>
          </p:nvSpPr>
          <p:spPr bwMode="auto">
            <a:xfrm>
              <a:off x="2144" y="3054"/>
              <a:ext cx="555"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6" name="Rectangle 25"/>
            <p:cNvSpPr>
              <a:spLocks noChangeArrowheads="1"/>
            </p:cNvSpPr>
            <p:nvPr/>
          </p:nvSpPr>
          <p:spPr bwMode="auto">
            <a:xfrm>
              <a:off x="2144" y="3054"/>
              <a:ext cx="555" cy="47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7" name="Rectangle 26"/>
            <p:cNvSpPr>
              <a:spLocks noChangeArrowheads="1"/>
            </p:cNvSpPr>
            <p:nvPr/>
          </p:nvSpPr>
          <p:spPr bwMode="auto">
            <a:xfrm>
              <a:off x="2384" y="3221"/>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338" name="Rectangle 27"/>
            <p:cNvSpPr>
              <a:spLocks noChangeArrowheads="1"/>
            </p:cNvSpPr>
            <p:nvPr/>
          </p:nvSpPr>
          <p:spPr bwMode="auto">
            <a:xfrm>
              <a:off x="2144" y="3524"/>
              <a:ext cx="555"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39" name="Rectangle 28"/>
            <p:cNvSpPr>
              <a:spLocks noChangeArrowheads="1"/>
            </p:cNvSpPr>
            <p:nvPr/>
          </p:nvSpPr>
          <p:spPr bwMode="auto">
            <a:xfrm>
              <a:off x="2144" y="3524"/>
              <a:ext cx="555" cy="19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40" name="Rectangle 29"/>
            <p:cNvSpPr>
              <a:spLocks noChangeArrowheads="1"/>
            </p:cNvSpPr>
            <p:nvPr/>
          </p:nvSpPr>
          <p:spPr bwMode="auto">
            <a:xfrm>
              <a:off x="2252" y="3550"/>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41" name="Line 30"/>
            <p:cNvSpPr>
              <a:spLocks noChangeShapeType="1"/>
            </p:cNvSpPr>
            <p:nvPr/>
          </p:nvSpPr>
          <p:spPr bwMode="auto">
            <a:xfrm>
              <a:off x="1589" y="2280"/>
              <a:ext cx="455"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Freeform 31"/>
            <p:cNvSpPr>
              <a:spLocks/>
            </p:cNvSpPr>
            <p:nvPr/>
          </p:nvSpPr>
          <p:spPr bwMode="auto">
            <a:xfrm>
              <a:off x="2035" y="2244"/>
              <a:ext cx="109" cy="73"/>
            </a:xfrm>
            <a:custGeom>
              <a:avLst/>
              <a:gdLst>
                <a:gd name="T0" fmla="*/ 0 w 109"/>
                <a:gd name="T1" fmla="*/ 0 h 73"/>
                <a:gd name="T2" fmla="*/ 109 w 109"/>
                <a:gd name="T3" fmla="*/ 36 h 73"/>
                <a:gd name="T4" fmla="*/ 0 w 109"/>
                <a:gd name="T5" fmla="*/ 73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43" name="Line 32"/>
            <p:cNvSpPr>
              <a:spLocks noChangeShapeType="1"/>
            </p:cNvSpPr>
            <p:nvPr/>
          </p:nvSpPr>
          <p:spPr bwMode="auto">
            <a:xfrm>
              <a:off x="1589" y="3289"/>
              <a:ext cx="455"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4" name="Freeform 33"/>
            <p:cNvSpPr>
              <a:spLocks/>
            </p:cNvSpPr>
            <p:nvPr/>
          </p:nvSpPr>
          <p:spPr bwMode="auto">
            <a:xfrm>
              <a:off x="2035" y="3252"/>
              <a:ext cx="109" cy="73"/>
            </a:xfrm>
            <a:custGeom>
              <a:avLst/>
              <a:gdLst>
                <a:gd name="T0" fmla="*/ 0 w 109"/>
                <a:gd name="T1" fmla="*/ 0 h 73"/>
                <a:gd name="T2" fmla="*/ 109 w 109"/>
                <a:gd name="T3" fmla="*/ 37 h 73"/>
                <a:gd name="T4" fmla="*/ 0 w 109"/>
                <a:gd name="T5" fmla="*/ 73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7"/>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45" name="Rectangle 34"/>
            <p:cNvSpPr>
              <a:spLocks noChangeArrowheads="1"/>
            </p:cNvSpPr>
            <p:nvPr/>
          </p:nvSpPr>
          <p:spPr bwMode="auto">
            <a:xfrm>
              <a:off x="2977" y="857"/>
              <a:ext cx="555" cy="194"/>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46" name="Rectangle 35"/>
            <p:cNvSpPr>
              <a:spLocks noChangeArrowheads="1"/>
            </p:cNvSpPr>
            <p:nvPr/>
          </p:nvSpPr>
          <p:spPr bwMode="auto">
            <a:xfrm>
              <a:off x="2977" y="857"/>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47" name="Rectangle 36"/>
            <p:cNvSpPr>
              <a:spLocks noChangeArrowheads="1"/>
            </p:cNvSpPr>
            <p:nvPr/>
          </p:nvSpPr>
          <p:spPr bwMode="auto">
            <a:xfrm>
              <a:off x="3067" y="889"/>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48" name="Rectangle 37"/>
            <p:cNvSpPr>
              <a:spLocks noChangeArrowheads="1"/>
            </p:cNvSpPr>
            <p:nvPr/>
          </p:nvSpPr>
          <p:spPr bwMode="auto">
            <a:xfrm>
              <a:off x="3383" y="889"/>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2</a:t>
              </a:r>
              <a:endParaRPr kumimoji="0" lang="zh-CN" altLang="zh-CN" sz="1800">
                <a:latin typeface="Arial" panose="020B0604020202020204" pitchFamily="34" charset="0"/>
              </a:endParaRPr>
            </a:p>
          </p:txBody>
        </p:sp>
        <p:sp>
          <p:nvSpPr>
            <p:cNvPr id="13349" name="Rectangle 38"/>
            <p:cNvSpPr>
              <a:spLocks noChangeArrowheads="1"/>
            </p:cNvSpPr>
            <p:nvPr/>
          </p:nvSpPr>
          <p:spPr bwMode="auto">
            <a:xfrm>
              <a:off x="2977" y="1051"/>
              <a:ext cx="555"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0" name="Rectangle 39"/>
            <p:cNvSpPr>
              <a:spLocks noChangeArrowheads="1"/>
            </p:cNvSpPr>
            <p:nvPr/>
          </p:nvSpPr>
          <p:spPr bwMode="auto">
            <a:xfrm>
              <a:off x="2977" y="1051"/>
              <a:ext cx="555" cy="46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1" name="Rectangle 40"/>
            <p:cNvSpPr>
              <a:spLocks noChangeArrowheads="1"/>
            </p:cNvSpPr>
            <p:nvPr/>
          </p:nvSpPr>
          <p:spPr bwMode="auto">
            <a:xfrm>
              <a:off x="3214" y="1218"/>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352" name="Rectangle 41"/>
            <p:cNvSpPr>
              <a:spLocks noChangeArrowheads="1"/>
            </p:cNvSpPr>
            <p:nvPr/>
          </p:nvSpPr>
          <p:spPr bwMode="auto">
            <a:xfrm>
              <a:off x="2977" y="1520"/>
              <a:ext cx="55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3" name="Rectangle 42"/>
            <p:cNvSpPr>
              <a:spLocks noChangeArrowheads="1"/>
            </p:cNvSpPr>
            <p:nvPr/>
          </p:nvSpPr>
          <p:spPr bwMode="auto">
            <a:xfrm>
              <a:off x="2977" y="1520"/>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4" name="Rectangle 43"/>
            <p:cNvSpPr>
              <a:spLocks noChangeArrowheads="1"/>
            </p:cNvSpPr>
            <p:nvPr/>
          </p:nvSpPr>
          <p:spPr bwMode="auto">
            <a:xfrm>
              <a:off x="3082" y="1547"/>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55" name="Rectangle 44"/>
            <p:cNvSpPr>
              <a:spLocks noChangeArrowheads="1"/>
            </p:cNvSpPr>
            <p:nvPr/>
          </p:nvSpPr>
          <p:spPr bwMode="auto">
            <a:xfrm>
              <a:off x="2977" y="1852"/>
              <a:ext cx="555" cy="19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6" name="Rectangle 45"/>
            <p:cNvSpPr>
              <a:spLocks noChangeArrowheads="1"/>
            </p:cNvSpPr>
            <p:nvPr/>
          </p:nvSpPr>
          <p:spPr bwMode="auto">
            <a:xfrm>
              <a:off x="2977" y="1852"/>
              <a:ext cx="555" cy="19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57" name="Rectangle 46"/>
            <p:cNvSpPr>
              <a:spLocks noChangeArrowheads="1"/>
            </p:cNvSpPr>
            <p:nvPr/>
          </p:nvSpPr>
          <p:spPr bwMode="auto">
            <a:xfrm>
              <a:off x="3067" y="1883"/>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58" name="Rectangle 47"/>
            <p:cNvSpPr>
              <a:spLocks noChangeArrowheads="1"/>
            </p:cNvSpPr>
            <p:nvPr/>
          </p:nvSpPr>
          <p:spPr bwMode="auto">
            <a:xfrm>
              <a:off x="3383" y="1883"/>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3</a:t>
              </a:r>
              <a:endParaRPr kumimoji="0" lang="zh-CN" altLang="zh-CN" sz="1800">
                <a:latin typeface="Arial" panose="020B0604020202020204" pitchFamily="34" charset="0"/>
              </a:endParaRPr>
            </a:p>
          </p:txBody>
        </p:sp>
        <p:sp>
          <p:nvSpPr>
            <p:cNvPr id="13359" name="Rectangle 48"/>
            <p:cNvSpPr>
              <a:spLocks noChangeArrowheads="1"/>
            </p:cNvSpPr>
            <p:nvPr/>
          </p:nvSpPr>
          <p:spPr bwMode="auto">
            <a:xfrm>
              <a:off x="2977" y="2045"/>
              <a:ext cx="555"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0" name="Rectangle 49"/>
            <p:cNvSpPr>
              <a:spLocks noChangeArrowheads="1"/>
            </p:cNvSpPr>
            <p:nvPr/>
          </p:nvSpPr>
          <p:spPr bwMode="auto">
            <a:xfrm>
              <a:off x="2977" y="2045"/>
              <a:ext cx="555" cy="47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1" name="Rectangle 50"/>
            <p:cNvSpPr>
              <a:spLocks noChangeArrowheads="1"/>
            </p:cNvSpPr>
            <p:nvPr/>
          </p:nvSpPr>
          <p:spPr bwMode="auto">
            <a:xfrm>
              <a:off x="3200" y="2212"/>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3362" name="Rectangle 51"/>
            <p:cNvSpPr>
              <a:spLocks noChangeArrowheads="1"/>
            </p:cNvSpPr>
            <p:nvPr/>
          </p:nvSpPr>
          <p:spPr bwMode="auto">
            <a:xfrm>
              <a:off x="2977" y="2515"/>
              <a:ext cx="55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3" name="Rectangle 52"/>
            <p:cNvSpPr>
              <a:spLocks noChangeArrowheads="1"/>
            </p:cNvSpPr>
            <p:nvPr/>
          </p:nvSpPr>
          <p:spPr bwMode="auto">
            <a:xfrm>
              <a:off x="2977" y="2515"/>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4" name="Rectangle 53"/>
            <p:cNvSpPr>
              <a:spLocks noChangeArrowheads="1"/>
            </p:cNvSpPr>
            <p:nvPr/>
          </p:nvSpPr>
          <p:spPr bwMode="auto">
            <a:xfrm>
              <a:off x="3082" y="2541"/>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65" name="Rectangle 54"/>
            <p:cNvSpPr>
              <a:spLocks noChangeArrowheads="1"/>
            </p:cNvSpPr>
            <p:nvPr/>
          </p:nvSpPr>
          <p:spPr bwMode="auto">
            <a:xfrm>
              <a:off x="2977" y="2860"/>
              <a:ext cx="555" cy="194"/>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6" name="Rectangle 55"/>
            <p:cNvSpPr>
              <a:spLocks noChangeArrowheads="1"/>
            </p:cNvSpPr>
            <p:nvPr/>
          </p:nvSpPr>
          <p:spPr bwMode="auto">
            <a:xfrm>
              <a:off x="2977" y="2860"/>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67" name="Rectangle 56"/>
            <p:cNvSpPr>
              <a:spLocks noChangeArrowheads="1"/>
            </p:cNvSpPr>
            <p:nvPr/>
          </p:nvSpPr>
          <p:spPr bwMode="auto">
            <a:xfrm>
              <a:off x="3067" y="2892"/>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68" name="Rectangle 57"/>
            <p:cNvSpPr>
              <a:spLocks noChangeArrowheads="1"/>
            </p:cNvSpPr>
            <p:nvPr/>
          </p:nvSpPr>
          <p:spPr bwMode="auto">
            <a:xfrm>
              <a:off x="3383" y="2892"/>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3</a:t>
              </a:r>
              <a:endParaRPr kumimoji="0" lang="zh-CN" altLang="zh-CN" sz="1800">
                <a:latin typeface="Arial" panose="020B0604020202020204" pitchFamily="34" charset="0"/>
              </a:endParaRPr>
            </a:p>
          </p:txBody>
        </p:sp>
        <p:sp>
          <p:nvSpPr>
            <p:cNvPr id="13369" name="Rectangle 58"/>
            <p:cNvSpPr>
              <a:spLocks noChangeArrowheads="1"/>
            </p:cNvSpPr>
            <p:nvPr/>
          </p:nvSpPr>
          <p:spPr bwMode="auto">
            <a:xfrm>
              <a:off x="2977" y="3054"/>
              <a:ext cx="555"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0" name="Rectangle 59"/>
            <p:cNvSpPr>
              <a:spLocks noChangeArrowheads="1"/>
            </p:cNvSpPr>
            <p:nvPr/>
          </p:nvSpPr>
          <p:spPr bwMode="auto">
            <a:xfrm>
              <a:off x="2977" y="3054"/>
              <a:ext cx="555" cy="47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1" name="Rectangle 60"/>
            <p:cNvSpPr>
              <a:spLocks noChangeArrowheads="1"/>
            </p:cNvSpPr>
            <p:nvPr/>
          </p:nvSpPr>
          <p:spPr bwMode="auto">
            <a:xfrm>
              <a:off x="3141" y="3082"/>
              <a:ext cx="27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3372" name="Rectangle 61"/>
            <p:cNvSpPr>
              <a:spLocks noChangeArrowheads="1"/>
            </p:cNvSpPr>
            <p:nvPr/>
          </p:nvSpPr>
          <p:spPr bwMode="auto">
            <a:xfrm>
              <a:off x="3214" y="3221"/>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373" name="Rectangle 62"/>
            <p:cNvSpPr>
              <a:spLocks noChangeArrowheads="1"/>
            </p:cNvSpPr>
            <p:nvPr/>
          </p:nvSpPr>
          <p:spPr bwMode="auto">
            <a:xfrm>
              <a:off x="3200" y="3360"/>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3374" name="Rectangle 63"/>
            <p:cNvSpPr>
              <a:spLocks noChangeArrowheads="1"/>
            </p:cNvSpPr>
            <p:nvPr/>
          </p:nvSpPr>
          <p:spPr bwMode="auto">
            <a:xfrm>
              <a:off x="2977" y="3524"/>
              <a:ext cx="555"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5" name="Rectangle 64"/>
            <p:cNvSpPr>
              <a:spLocks noChangeArrowheads="1"/>
            </p:cNvSpPr>
            <p:nvPr/>
          </p:nvSpPr>
          <p:spPr bwMode="auto">
            <a:xfrm>
              <a:off x="2977" y="3524"/>
              <a:ext cx="555" cy="19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6" name="Rectangle 65"/>
            <p:cNvSpPr>
              <a:spLocks noChangeArrowheads="1"/>
            </p:cNvSpPr>
            <p:nvPr/>
          </p:nvSpPr>
          <p:spPr bwMode="auto">
            <a:xfrm>
              <a:off x="3082" y="3550"/>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77" name="Rectangle 66"/>
            <p:cNvSpPr>
              <a:spLocks noChangeArrowheads="1"/>
            </p:cNvSpPr>
            <p:nvPr/>
          </p:nvSpPr>
          <p:spPr bwMode="auto">
            <a:xfrm>
              <a:off x="3810" y="857"/>
              <a:ext cx="555" cy="194"/>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8" name="Rectangle 67"/>
            <p:cNvSpPr>
              <a:spLocks noChangeArrowheads="1"/>
            </p:cNvSpPr>
            <p:nvPr/>
          </p:nvSpPr>
          <p:spPr bwMode="auto">
            <a:xfrm>
              <a:off x="3810" y="857"/>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79" name="Rectangle 68"/>
            <p:cNvSpPr>
              <a:spLocks noChangeArrowheads="1"/>
            </p:cNvSpPr>
            <p:nvPr/>
          </p:nvSpPr>
          <p:spPr bwMode="auto">
            <a:xfrm>
              <a:off x="3905" y="889"/>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380" name="Rectangle 69"/>
            <p:cNvSpPr>
              <a:spLocks noChangeArrowheads="1"/>
            </p:cNvSpPr>
            <p:nvPr/>
          </p:nvSpPr>
          <p:spPr bwMode="auto">
            <a:xfrm>
              <a:off x="4213" y="889"/>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3</a:t>
              </a:r>
              <a:endParaRPr kumimoji="0" lang="zh-CN" altLang="zh-CN" sz="1800">
                <a:latin typeface="Arial" panose="020B0604020202020204" pitchFamily="34" charset="0"/>
              </a:endParaRPr>
            </a:p>
          </p:txBody>
        </p:sp>
        <p:sp>
          <p:nvSpPr>
            <p:cNvPr id="13381" name="Rectangle 70"/>
            <p:cNvSpPr>
              <a:spLocks noChangeArrowheads="1"/>
            </p:cNvSpPr>
            <p:nvPr/>
          </p:nvSpPr>
          <p:spPr bwMode="auto">
            <a:xfrm>
              <a:off x="3810" y="1051"/>
              <a:ext cx="555"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82" name="Rectangle 71"/>
            <p:cNvSpPr>
              <a:spLocks noChangeArrowheads="1"/>
            </p:cNvSpPr>
            <p:nvPr/>
          </p:nvSpPr>
          <p:spPr bwMode="auto">
            <a:xfrm>
              <a:off x="3810" y="1051"/>
              <a:ext cx="555" cy="46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83" name="Rectangle 72"/>
            <p:cNvSpPr>
              <a:spLocks noChangeArrowheads="1"/>
            </p:cNvSpPr>
            <p:nvPr/>
          </p:nvSpPr>
          <p:spPr bwMode="auto">
            <a:xfrm>
              <a:off x="4052" y="1145"/>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384" name="Rectangle 73"/>
            <p:cNvSpPr>
              <a:spLocks noChangeArrowheads="1"/>
            </p:cNvSpPr>
            <p:nvPr/>
          </p:nvSpPr>
          <p:spPr bwMode="auto">
            <a:xfrm>
              <a:off x="4030" y="1291"/>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3385" name="Rectangle 74"/>
            <p:cNvSpPr>
              <a:spLocks noChangeArrowheads="1"/>
            </p:cNvSpPr>
            <p:nvPr/>
          </p:nvSpPr>
          <p:spPr bwMode="auto">
            <a:xfrm>
              <a:off x="3810" y="1520"/>
              <a:ext cx="55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86" name="Rectangle 75"/>
            <p:cNvSpPr>
              <a:spLocks noChangeArrowheads="1"/>
            </p:cNvSpPr>
            <p:nvPr/>
          </p:nvSpPr>
          <p:spPr bwMode="auto">
            <a:xfrm>
              <a:off x="3810" y="1520"/>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87" name="Rectangle 76"/>
            <p:cNvSpPr>
              <a:spLocks noChangeArrowheads="1"/>
            </p:cNvSpPr>
            <p:nvPr/>
          </p:nvSpPr>
          <p:spPr bwMode="auto">
            <a:xfrm>
              <a:off x="3919" y="1547"/>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388" name="Freeform 77"/>
            <p:cNvSpPr>
              <a:spLocks/>
            </p:cNvSpPr>
            <p:nvPr/>
          </p:nvSpPr>
          <p:spPr bwMode="auto">
            <a:xfrm>
              <a:off x="2699" y="1037"/>
              <a:ext cx="223" cy="580"/>
            </a:xfrm>
            <a:custGeom>
              <a:avLst/>
              <a:gdLst>
                <a:gd name="T0" fmla="*/ 223 w 223"/>
                <a:gd name="T1" fmla="*/ 0 h 580"/>
                <a:gd name="T2" fmla="*/ 150 w 223"/>
                <a:gd name="T3" fmla="*/ 123 h 580"/>
                <a:gd name="T4" fmla="*/ 92 w 223"/>
                <a:gd name="T5" fmla="*/ 242 h 580"/>
                <a:gd name="T6" fmla="*/ 48 w 223"/>
                <a:gd name="T7" fmla="*/ 359 h 580"/>
                <a:gd name="T8" fmla="*/ 17 w 223"/>
                <a:gd name="T9" fmla="*/ 471 h 580"/>
                <a:gd name="T10" fmla="*/ 0 w 223"/>
                <a:gd name="T11" fmla="*/ 580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9" name="Freeform 78"/>
            <p:cNvSpPr>
              <a:spLocks/>
            </p:cNvSpPr>
            <p:nvPr/>
          </p:nvSpPr>
          <p:spPr bwMode="auto">
            <a:xfrm>
              <a:off x="2886" y="954"/>
              <a:ext cx="91" cy="111"/>
            </a:xfrm>
            <a:custGeom>
              <a:avLst/>
              <a:gdLst>
                <a:gd name="T0" fmla="*/ 61 w 91"/>
                <a:gd name="T1" fmla="*/ 111 h 111"/>
                <a:gd name="T2" fmla="*/ 91 w 91"/>
                <a:gd name="T3" fmla="*/ 0 h 111"/>
                <a:gd name="T4" fmla="*/ 0 w 91"/>
                <a:gd name="T5" fmla="*/ 71 h 111"/>
                <a:gd name="T6" fmla="*/ 61 w 91"/>
                <a:gd name="T7" fmla="*/ 111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0" name="Freeform 79"/>
            <p:cNvSpPr>
              <a:spLocks/>
            </p:cNvSpPr>
            <p:nvPr/>
          </p:nvSpPr>
          <p:spPr bwMode="auto">
            <a:xfrm>
              <a:off x="2699" y="2032"/>
              <a:ext cx="223" cy="580"/>
            </a:xfrm>
            <a:custGeom>
              <a:avLst/>
              <a:gdLst>
                <a:gd name="T0" fmla="*/ 223 w 223"/>
                <a:gd name="T1" fmla="*/ 0 h 580"/>
                <a:gd name="T2" fmla="*/ 150 w 223"/>
                <a:gd name="T3" fmla="*/ 123 h 580"/>
                <a:gd name="T4" fmla="*/ 92 w 223"/>
                <a:gd name="T5" fmla="*/ 242 h 580"/>
                <a:gd name="T6" fmla="*/ 48 w 223"/>
                <a:gd name="T7" fmla="*/ 358 h 580"/>
                <a:gd name="T8" fmla="*/ 17 w 223"/>
                <a:gd name="T9" fmla="*/ 471 h 580"/>
                <a:gd name="T10" fmla="*/ 0 w 223"/>
                <a:gd name="T11" fmla="*/ 580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1" name="Freeform 80"/>
            <p:cNvSpPr>
              <a:spLocks/>
            </p:cNvSpPr>
            <p:nvPr/>
          </p:nvSpPr>
          <p:spPr bwMode="auto">
            <a:xfrm>
              <a:off x="2886" y="1949"/>
              <a:ext cx="91" cy="110"/>
            </a:xfrm>
            <a:custGeom>
              <a:avLst/>
              <a:gdLst>
                <a:gd name="T0" fmla="*/ 61 w 91"/>
                <a:gd name="T1" fmla="*/ 110 h 110"/>
                <a:gd name="T2" fmla="*/ 91 w 91"/>
                <a:gd name="T3" fmla="*/ 0 h 110"/>
                <a:gd name="T4" fmla="*/ 0 w 91"/>
                <a:gd name="T5" fmla="*/ 70 h 110"/>
                <a:gd name="T6" fmla="*/ 61 w 91"/>
                <a:gd name="T7" fmla="*/ 110 h 110"/>
                <a:gd name="T8" fmla="*/ 0 60000 65536"/>
                <a:gd name="T9" fmla="*/ 0 60000 65536"/>
                <a:gd name="T10" fmla="*/ 0 60000 65536"/>
                <a:gd name="T11" fmla="*/ 0 60000 65536"/>
                <a:gd name="T12" fmla="*/ 0 w 91"/>
                <a:gd name="T13" fmla="*/ 0 h 110"/>
                <a:gd name="T14" fmla="*/ 91 w 91"/>
                <a:gd name="T15" fmla="*/ 110 h 110"/>
              </a:gdLst>
              <a:ahLst/>
              <a:cxnLst>
                <a:cxn ang="T8">
                  <a:pos x="T0" y="T1"/>
                </a:cxn>
                <a:cxn ang="T9">
                  <a:pos x="T2" y="T3"/>
                </a:cxn>
                <a:cxn ang="T10">
                  <a:pos x="T4" y="T5"/>
                </a:cxn>
                <a:cxn ang="T11">
                  <a:pos x="T6" y="T7"/>
                </a:cxn>
              </a:cxnLst>
              <a:rect l="T12" t="T13" r="T14" b="T15"/>
              <a:pathLst>
                <a:path w="91" h="110">
                  <a:moveTo>
                    <a:pt x="61" y="110"/>
                  </a:moveTo>
                  <a:lnTo>
                    <a:pt x="91" y="0"/>
                  </a:lnTo>
                  <a:lnTo>
                    <a:pt x="0" y="70"/>
                  </a:lnTo>
                  <a:lnTo>
                    <a:pt x="61"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2" name="Freeform 81"/>
            <p:cNvSpPr>
              <a:spLocks/>
            </p:cNvSpPr>
            <p:nvPr/>
          </p:nvSpPr>
          <p:spPr bwMode="auto">
            <a:xfrm>
              <a:off x="2699" y="3040"/>
              <a:ext cx="223" cy="580"/>
            </a:xfrm>
            <a:custGeom>
              <a:avLst/>
              <a:gdLst>
                <a:gd name="T0" fmla="*/ 223 w 223"/>
                <a:gd name="T1" fmla="*/ 0 h 580"/>
                <a:gd name="T2" fmla="*/ 150 w 223"/>
                <a:gd name="T3" fmla="*/ 123 h 580"/>
                <a:gd name="T4" fmla="*/ 92 w 223"/>
                <a:gd name="T5" fmla="*/ 242 h 580"/>
                <a:gd name="T6" fmla="*/ 48 w 223"/>
                <a:gd name="T7" fmla="*/ 358 h 580"/>
                <a:gd name="T8" fmla="*/ 17 w 223"/>
                <a:gd name="T9" fmla="*/ 471 h 580"/>
                <a:gd name="T10" fmla="*/ 0 w 223"/>
                <a:gd name="T11" fmla="*/ 580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3" name="Freeform 82"/>
            <p:cNvSpPr>
              <a:spLocks/>
            </p:cNvSpPr>
            <p:nvPr/>
          </p:nvSpPr>
          <p:spPr bwMode="auto">
            <a:xfrm>
              <a:off x="2886" y="2957"/>
              <a:ext cx="91" cy="111"/>
            </a:xfrm>
            <a:custGeom>
              <a:avLst/>
              <a:gdLst>
                <a:gd name="T0" fmla="*/ 61 w 91"/>
                <a:gd name="T1" fmla="*/ 111 h 111"/>
                <a:gd name="T2" fmla="*/ 91 w 91"/>
                <a:gd name="T3" fmla="*/ 0 h 111"/>
                <a:gd name="T4" fmla="*/ 0 w 91"/>
                <a:gd name="T5" fmla="*/ 71 h 111"/>
                <a:gd name="T6" fmla="*/ 61 w 91"/>
                <a:gd name="T7" fmla="*/ 111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4" name="Freeform 83"/>
            <p:cNvSpPr>
              <a:spLocks/>
            </p:cNvSpPr>
            <p:nvPr/>
          </p:nvSpPr>
          <p:spPr bwMode="auto">
            <a:xfrm>
              <a:off x="3532" y="1037"/>
              <a:ext cx="223" cy="580"/>
            </a:xfrm>
            <a:custGeom>
              <a:avLst/>
              <a:gdLst>
                <a:gd name="T0" fmla="*/ 223 w 223"/>
                <a:gd name="T1" fmla="*/ 0 h 580"/>
                <a:gd name="T2" fmla="*/ 150 w 223"/>
                <a:gd name="T3" fmla="*/ 123 h 580"/>
                <a:gd name="T4" fmla="*/ 92 w 223"/>
                <a:gd name="T5" fmla="*/ 242 h 580"/>
                <a:gd name="T6" fmla="*/ 48 w 223"/>
                <a:gd name="T7" fmla="*/ 359 h 580"/>
                <a:gd name="T8" fmla="*/ 17 w 223"/>
                <a:gd name="T9" fmla="*/ 471 h 580"/>
                <a:gd name="T10" fmla="*/ 0 w 223"/>
                <a:gd name="T11" fmla="*/ 580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5" name="Freeform 84"/>
            <p:cNvSpPr>
              <a:spLocks/>
            </p:cNvSpPr>
            <p:nvPr/>
          </p:nvSpPr>
          <p:spPr bwMode="auto">
            <a:xfrm>
              <a:off x="3719" y="954"/>
              <a:ext cx="91" cy="111"/>
            </a:xfrm>
            <a:custGeom>
              <a:avLst/>
              <a:gdLst>
                <a:gd name="T0" fmla="*/ 61 w 91"/>
                <a:gd name="T1" fmla="*/ 111 h 111"/>
                <a:gd name="T2" fmla="*/ 91 w 91"/>
                <a:gd name="T3" fmla="*/ 0 h 111"/>
                <a:gd name="T4" fmla="*/ 0 w 91"/>
                <a:gd name="T5" fmla="*/ 71 h 111"/>
                <a:gd name="T6" fmla="*/ 61 w 91"/>
                <a:gd name="T7" fmla="*/ 111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6" name="Rectangle 85"/>
            <p:cNvSpPr>
              <a:spLocks noChangeArrowheads="1"/>
            </p:cNvSpPr>
            <p:nvPr/>
          </p:nvSpPr>
          <p:spPr bwMode="auto">
            <a:xfrm>
              <a:off x="1966"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97" name="Rectangle 86"/>
            <p:cNvSpPr>
              <a:spLocks noChangeArrowheads="1"/>
            </p:cNvSpPr>
            <p:nvPr/>
          </p:nvSpPr>
          <p:spPr bwMode="auto">
            <a:xfrm>
              <a:off x="2083"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98" name="Rectangle 87"/>
            <p:cNvSpPr>
              <a:spLocks noChangeArrowheads="1"/>
            </p:cNvSpPr>
            <p:nvPr/>
          </p:nvSpPr>
          <p:spPr bwMode="auto">
            <a:xfrm>
              <a:off x="2142"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399" name="Rectangle 88"/>
            <p:cNvSpPr>
              <a:spLocks noChangeArrowheads="1"/>
            </p:cNvSpPr>
            <p:nvPr/>
          </p:nvSpPr>
          <p:spPr bwMode="auto">
            <a:xfrm>
              <a:off x="2171"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0" name="Rectangle 89"/>
            <p:cNvSpPr>
              <a:spLocks noChangeArrowheads="1"/>
            </p:cNvSpPr>
            <p:nvPr/>
          </p:nvSpPr>
          <p:spPr bwMode="auto">
            <a:xfrm>
              <a:off x="2260"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1" name="Rectangle 90"/>
            <p:cNvSpPr>
              <a:spLocks noChangeArrowheads="1"/>
            </p:cNvSpPr>
            <p:nvPr/>
          </p:nvSpPr>
          <p:spPr bwMode="auto">
            <a:xfrm>
              <a:off x="3082"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2" name="Rectangle 91"/>
            <p:cNvSpPr>
              <a:spLocks noChangeArrowheads="1"/>
            </p:cNvSpPr>
            <p:nvPr/>
          </p:nvSpPr>
          <p:spPr bwMode="auto">
            <a:xfrm>
              <a:off x="3398" y="39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3" name="Rectangle 92"/>
            <p:cNvSpPr>
              <a:spLocks noChangeArrowheads="1"/>
            </p:cNvSpPr>
            <p:nvPr/>
          </p:nvSpPr>
          <p:spPr bwMode="auto">
            <a:xfrm>
              <a:off x="2144" y="857"/>
              <a:ext cx="555" cy="194"/>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4" name="Rectangle 93"/>
            <p:cNvSpPr>
              <a:spLocks noChangeArrowheads="1"/>
            </p:cNvSpPr>
            <p:nvPr/>
          </p:nvSpPr>
          <p:spPr bwMode="auto">
            <a:xfrm>
              <a:off x="2144" y="857"/>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5" name="Rectangle 94"/>
            <p:cNvSpPr>
              <a:spLocks noChangeArrowheads="1"/>
            </p:cNvSpPr>
            <p:nvPr/>
          </p:nvSpPr>
          <p:spPr bwMode="auto">
            <a:xfrm>
              <a:off x="2238" y="889"/>
              <a:ext cx="3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3406" name="Rectangle 95"/>
            <p:cNvSpPr>
              <a:spLocks noChangeArrowheads="1"/>
            </p:cNvSpPr>
            <p:nvPr/>
          </p:nvSpPr>
          <p:spPr bwMode="auto">
            <a:xfrm>
              <a:off x="2546" y="889"/>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1</a:t>
              </a:r>
              <a:endParaRPr kumimoji="0" lang="zh-CN" altLang="zh-CN" sz="1800">
                <a:latin typeface="Arial" panose="020B0604020202020204" pitchFamily="34" charset="0"/>
              </a:endParaRPr>
            </a:p>
          </p:txBody>
        </p:sp>
        <p:sp>
          <p:nvSpPr>
            <p:cNvPr id="13407" name="Rectangle 96"/>
            <p:cNvSpPr>
              <a:spLocks noChangeArrowheads="1"/>
            </p:cNvSpPr>
            <p:nvPr/>
          </p:nvSpPr>
          <p:spPr bwMode="auto">
            <a:xfrm>
              <a:off x="2144" y="1051"/>
              <a:ext cx="555"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8" name="Rectangle 97"/>
            <p:cNvSpPr>
              <a:spLocks noChangeArrowheads="1"/>
            </p:cNvSpPr>
            <p:nvPr/>
          </p:nvSpPr>
          <p:spPr bwMode="auto">
            <a:xfrm>
              <a:off x="2144" y="1051"/>
              <a:ext cx="555" cy="46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09" name="Rectangle 98"/>
            <p:cNvSpPr>
              <a:spLocks noChangeArrowheads="1"/>
            </p:cNvSpPr>
            <p:nvPr/>
          </p:nvSpPr>
          <p:spPr bwMode="auto">
            <a:xfrm>
              <a:off x="2311" y="1079"/>
              <a:ext cx="27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3410" name="Rectangle 99"/>
            <p:cNvSpPr>
              <a:spLocks noChangeArrowheads="1"/>
            </p:cNvSpPr>
            <p:nvPr/>
          </p:nvSpPr>
          <p:spPr bwMode="auto">
            <a:xfrm>
              <a:off x="2384" y="1218"/>
              <a:ext cx="1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3411" name="Rectangle 100"/>
            <p:cNvSpPr>
              <a:spLocks noChangeArrowheads="1"/>
            </p:cNvSpPr>
            <p:nvPr/>
          </p:nvSpPr>
          <p:spPr bwMode="auto">
            <a:xfrm>
              <a:off x="2370" y="1357"/>
              <a:ext cx="1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3412" name="Rectangle 101"/>
            <p:cNvSpPr>
              <a:spLocks noChangeArrowheads="1"/>
            </p:cNvSpPr>
            <p:nvPr/>
          </p:nvSpPr>
          <p:spPr bwMode="auto">
            <a:xfrm>
              <a:off x="2144" y="1520"/>
              <a:ext cx="55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13" name="Rectangle 102"/>
            <p:cNvSpPr>
              <a:spLocks noChangeArrowheads="1"/>
            </p:cNvSpPr>
            <p:nvPr/>
          </p:nvSpPr>
          <p:spPr bwMode="auto">
            <a:xfrm>
              <a:off x="2144" y="1520"/>
              <a:ext cx="555" cy="19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14" name="Rectangle 103"/>
            <p:cNvSpPr>
              <a:spLocks noChangeArrowheads="1"/>
            </p:cNvSpPr>
            <p:nvPr/>
          </p:nvSpPr>
          <p:spPr bwMode="auto">
            <a:xfrm>
              <a:off x="2252" y="1547"/>
              <a:ext cx="38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3415" name="Freeform 104"/>
            <p:cNvSpPr>
              <a:spLocks noEditPoints="1"/>
            </p:cNvSpPr>
            <p:nvPr/>
          </p:nvSpPr>
          <p:spPr bwMode="auto">
            <a:xfrm>
              <a:off x="1230" y="2110"/>
              <a:ext cx="331" cy="336"/>
            </a:xfrm>
            <a:custGeom>
              <a:avLst/>
              <a:gdLst>
                <a:gd name="T0" fmla="*/ 14 w 721"/>
                <a:gd name="T1" fmla="*/ 19 h 735"/>
                <a:gd name="T2" fmla="*/ 18 w 721"/>
                <a:gd name="T3" fmla="*/ 19 h 735"/>
                <a:gd name="T4" fmla="*/ 14 w 721"/>
                <a:gd name="T5" fmla="*/ 19 h 735"/>
                <a:gd name="T6" fmla="*/ 22 w 721"/>
                <a:gd name="T7" fmla="*/ 15 h 735"/>
                <a:gd name="T8" fmla="*/ 22 w 721"/>
                <a:gd name="T9" fmla="*/ 14 h 735"/>
                <a:gd name="T10" fmla="*/ 21 w 721"/>
                <a:gd name="T11" fmla="*/ 13 h 735"/>
                <a:gd name="T12" fmla="*/ 23 w 721"/>
                <a:gd name="T13" fmla="*/ 7 h 735"/>
                <a:gd name="T14" fmla="*/ 16 w 721"/>
                <a:gd name="T15" fmla="*/ 0 h 735"/>
                <a:gd name="T16" fmla="*/ 9 w 721"/>
                <a:gd name="T17" fmla="*/ 7 h 735"/>
                <a:gd name="T18" fmla="*/ 12 w 721"/>
                <a:gd name="T19" fmla="*/ 13 h 735"/>
                <a:gd name="T20" fmla="*/ 12 w 721"/>
                <a:gd name="T21" fmla="*/ 13 h 735"/>
                <a:gd name="T22" fmla="*/ 11 w 721"/>
                <a:gd name="T23" fmla="*/ 14 h 735"/>
                <a:gd name="T24" fmla="*/ 11 w 721"/>
                <a:gd name="T25" fmla="*/ 16 h 735"/>
                <a:gd name="T26" fmla="*/ 11 w 721"/>
                <a:gd name="T27" fmla="*/ 15 h 735"/>
                <a:gd name="T28" fmla="*/ 0 w 721"/>
                <a:gd name="T29" fmla="*/ 21 h 735"/>
                <a:gd name="T30" fmla="*/ 0 w 721"/>
                <a:gd name="T31" fmla="*/ 21 h 735"/>
                <a:gd name="T32" fmla="*/ 0 w 721"/>
                <a:gd name="T33" fmla="*/ 32 h 735"/>
                <a:gd name="T34" fmla="*/ 32 w 721"/>
                <a:gd name="T35" fmla="*/ 32 h 735"/>
                <a:gd name="T36" fmla="*/ 32 w 721"/>
                <a:gd name="T37" fmla="*/ 21 h 735"/>
                <a:gd name="T38" fmla="*/ 22 w 721"/>
                <a:gd name="T39" fmla="*/ 15 h 7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5"/>
                <a:gd name="T62" fmla="*/ 721 w 721"/>
                <a:gd name="T63" fmla="*/ 735 h 7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5">
                  <a:moveTo>
                    <a:pt x="319" y="436"/>
                  </a:moveTo>
                  <a:lnTo>
                    <a:pt x="401" y="436"/>
                  </a:lnTo>
                  <a:cubicBezTo>
                    <a:pt x="375" y="446"/>
                    <a:pt x="346" y="446"/>
                    <a:pt x="319" y="436"/>
                  </a:cubicBezTo>
                  <a:close/>
                  <a:moveTo>
                    <a:pt x="489" y="347"/>
                  </a:moveTo>
                  <a:lnTo>
                    <a:pt x="489" y="326"/>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6"/>
                  </a:lnTo>
                  <a:lnTo>
                    <a:pt x="245" y="360"/>
                  </a:lnTo>
                  <a:cubicBezTo>
                    <a:pt x="243" y="356"/>
                    <a:pt x="241" y="351"/>
                    <a:pt x="240" y="347"/>
                  </a:cubicBezTo>
                  <a:cubicBezTo>
                    <a:pt x="146" y="347"/>
                    <a:pt x="57" y="395"/>
                    <a:pt x="0" y="476"/>
                  </a:cubicBezTo>
                  <a:lnTo>
                    <a:pt x="0" y="735"/>
                  </a:lnTo>
                  <a:lnTo>
                    <a:pt x="721" y="735"/>
                  </a:lnTo>
                  <a:lnTo>
                    <a:pt x="721" y="476"/>
                  </a:lnTo>
                  <a:cubicBezTo>
                    <a:pt x="666" y="397"/>
                    <a:pt x="581" y="349"/>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3416" name="Rectangle 105"/>
            <p:cNvSpPr>
              <a:spLocks noChangeArrowheads="1"/>
            </p:cNvSpPr>
            <p:nvPr/>
          </p:nvSpPr>
          <p:spPr bwMode="auto">
            <a:xfrm>
              <a:off x="1202" y="2241"/>
              <a:ext cx="353" cy="8"/>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17" name="Rectangle 106"/>
            <p:cNvSpPr>
              <a:spLocks noChangeArrowheads="1"/>
            </p:cNvSpPr>
            <p:nvPr/>
          </p:nvSpPr>
          <p:spPr bwMode="auto">
            <a:xfrm>
              <a:off x="1202" y="2249"/>
              <a:ext cx="353" cy="7"/>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18" name="Rectangle 107"/>
            <p:cNvSpPr>
              <a:spLocks noChangeArrowheads="1"/>
            </p:cNvSpPr>
            <p:nvPr/>
          </p:nvSpPr>
          <p:spPr bwMode="auto">
            <a:xfrm>
              <a:off x="1202" y="2256"/>
              <a:ext cx="353" cy="7"/>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19" name="Rectangle 108"/>
            <p:cNvSpPr>
              <a:spLocks noChangeArrowheads="1"/>
            </p:cNvSpPr>
            <p:nvPr/>
          </p:nvSpPr>
          <p:spPr bwMode="auto">
            <a:xfrm>
              <a:off x="1202" y="2263"/>
              <a:ext cx="353" cy="7"/>
            </a:xfrm>
            <a:prstGeom prst="rect">
              <a:avLst/>
            </a:prstGeom>
            <a:solidFill>
              <a:srgbClr val="00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0" name="Rectangle 109"/>
            <p:cNvSpPr>
              <a:spLocks noChangeArrowheads="1"/>
            </p:cNvSpPr>
            <p:nvPr/>
          </p:nvSpPr>
          <p:spPr bwMode="auto">
            <a:xfrm>
              <a:off x="1202" y="2270"/>
              <a:ext cx="353" cy="8"/>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1" name="Rectangle 110"/>
            <p:cNvSpPr>
              <a:spLocks noChangeArrowheads="1"/>
            </p:cNvSpPr>
            <p:nvPr/>
          </p:nvSpPr>
          <p:spPr bwMode="auto">
            <a:xfrm>
              <a:off x="1202" y="2278"/>
              <a:ext cx="353" cy="7"/>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2" name="Rectangle 111"/>
            <p:cNvSpPr>
              <a:spLocks noChangeArrowheads="1"/>
            </p:cNvSpPr>
            <p:nvPr/>
          </p:nvSpPr>
          <p:spPr bwMode="auto">
            <a:xfrm>
              <a:off x="1202" y="2285"/>
              <a:ext cx="353" cy="7"/>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3" name="Rectangle 112"/>
            <p:cNvSpPr>
              <a:spLocks noChangeArrowheads="1"/>
            </p:cNvSpPr>
            <p:nvPr/>
          </p:nvSpPr>
          <p:spPr bwMode="auto">
            <a:xfrm>
              <a:off x="1202" y="2292"/>
              <a:ext cx="353" cy="8"/>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4" name="Rectangle 113"/>
            <p:cNvSpPr>
              <a:spLocks noChangeArrowheads="1"/>
            </p:cNvSpPr>
            <p:nvPr/>
          </p:nvSpPr>
          <p:spPr bwMode="auto">
            <a:xfrm>
              <a:off x="1202" y="2300"/>
              <a:ext cx="353" cy="7"/>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5" name="Rectangle 114"/>
            <p:cNvSpPr>
              <a:spLocks noChangeArrowheads="1"/>
            </p:cNvSpPr>
            <p:nvPr/>
          </p:nvSpPr>
          <p:spPr bwMode="auto">
            <a:xfrm>
              <a:off x="1202" y="2307"/>
              <a:ext cx="353" cy="7"/>
            </a:xfrm>
            <a:prstGeom prst="rect">
              <a:avLst/>
            </a:prstGeom>
            <a:solidFill>
              <a:srgbClr val="00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6" name="Rectangle 115"/>
            <p:cNvSpPr>
              <a:spLocks noChangeArrowheads="1"/>
            </p:cNvSpPr>
            <p:nvPr/>
          </p:nvSpPr>
          <p:spPr bwMode="auto">
            <a:xfrm>
              <a:off x="1202" y="2314"/>
              <a:ext cx="353" cy="8"/>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7" name="Rectangle 116"/>
            <p:cNvSpPr>
              <a:spLocks noChangeArrowheads="1"/>
            </p:cNvSpPr>
            <p:nvPr/>
          </p:nvSpPr>
          <p:spPr bwMode="auto">
            <a:xfrm>
              <a:off x="1202" y="2322"/>
              <a:ext cx="353" cy="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8" name="Rectangle 117"/>
            <p:cNvSpPr>
              <a:spLocks noChangeArrowheads="1"/>
            </p:cNvSpPr>
            <p:nvPr/>
          </p:nvSpPr>
          <p:spPr bwMode="auto">
            <a:xfrm>
              <a:off x="1202" y="2329"/>
              <a:ext cx="353" cy="7"/>
            </a:xfrm>
            <a:prstGeom prst="rect">
              <a:avLst/>
            </a:prstGeom>
            <a:solidFill>
              <a:srgbClr val="00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29" name="Rectangle 118"/>
            <p:cNvSpPr>
              <a:spLocks noChangeArrowheads="1"/>
            </p:cNvSpPr>
            <p:nvPr/>
          </p:nvSpPr>
          <p:spPr bwMode="auto">
            <a:xfrm>
              <a:off x="1202" y="2336"/>
              <a:ext cx="353" cy="8"/>
            </a:xfrm>
            <a:prstGeom prst="rect">
              <a:avLst/>
            </a:prstGeom>
            <a:solidFill>
              <a:srgbClr val="00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0" name="Rectangle 119"/>
            <p:cNvSpPr>
              <a:spLocks noChangeArrowheads="1"/>
            </p:cNvSpPr>
            <p:nvPr/>
          </p:nvSpPr>
          <p:spPr bwMode="auto">
            <a:xfrm>
              <a:off x="1202" y="2344"/>
              <a:ext cx="353" cy="7"/>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1" name="Rectangle 120"/>
            <p:cNvSpPr>
              <a:spLocks noChangeArrowheads="1"/>
            </p:cNvSpPr>
            <p:nvPr/>
          </p:nvSpPr>
          <p:spPr bwMode="auto">
            <a:xfrm>
              <a:off x="1202" y="2351"/>
              <a:ext cx="353" cy="7"/>
            </a:xfrm>
            <a:prstGeom prst="rect">
              <a:avLst/>
            </a:prstGeom>
            <a:solidFill>
              <a:srgbClr val="00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2" name="Rectangle 121"/>
            <p:cNvSpPr>
              <a:spLocks noChangeArrowheads="1"/>
            </p:cNvSpPr>
            <p:nvPr/>
          </p:nvSpPr>
          <p:spPr bwMode="auto">
            <a:xfrm>
              <a:off x="1202" y="2358"/>
              <a:ext cx="353" cy="7"/>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3" name="Rectangle 122"/>
            <p:cNvSpPr>
              <a:spLocks noChangeArrowheads="1"/>
            </p:cNvSpPr>
            <p:nvPr/>
          </p:nvSpPr>
          <p:spPr bwMode="auto">
            <a:xfrm>
              <a:off x="1202" y="2365"/>
              <a:ext cx="353" cy="8"/>
            </a:xfrm>
            <a:prstGeom prst="rect">
              <a:avLst/>
            </a:prstGeom>
            <a:solidFill>
              <a:srgbClr val="00B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4" name="Rectangle 123"/>
            <p:cNvSpPr>
              <a:spLocks noChangeArrowheads="1"/>
            </p:cNvSpPr>
            <p:nvPr/>
          </p:nvSpPr>
          <p:spPr bwMode="auto">
            <a:xfrm>
              <a:off x="1202" y="2373"/>
              <a:ext cx="353" cy="7"/>
            </a:xfrm>
            <a:prstGeom prst="rect">
              <a:avLst/>
            </a:prstGeom>
            <a:solidFill>
              <a:srgbClr val="00A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5" name="Rectangle 124"/>
            <p:cNvSpPr>
              <a:spLocks noChangeArrowheads="1"/>
            </p:cNvSpPr>
            <p:nvPr/>
          </p:nvSpPr>
          <p:spPr bwMode="auto">
            <a:xfrm>
              <a:off x="1202" y="2380"/>
              <a:ext cx="353" cy="7"/>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6" name="Rectangle 125"/>
            <p:cNvSpPr>
              <a:spLocks noChangeArrowheads="1"/>
            </p:cNvSpPr>
            <p:nvPr/>
          </p:nvSpPr>
          <p:spPr bwMode="auto">
            <a:xfrm>
              <a:off x="1202" y="2387"/>
              <a:ext cx="353" cy="8"/>
            </a:xfrm>
            <a:prstGeom prst="rect">
              <a:avLst/>
            </a:prstGeom>
            <a:solidFill>
              <a:srgbClr val="00A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7" name="Rectangle 126"/>
            <p:cNvSpPr>
              <a:spLocks noChangeArrowheads="1"/>
            </p:cNvSpPr>
            <p:nvPr/>
          </p:nvSpPr>
          <p:spPr bwMode="auto">
            <a:xfrm>
              <a:off x="1202" y="2395"/>
              <a:ext cx="353" cy="7"/>
            </a:xfrm>
            <a:prstGeom prst="rect">
              <a:avLst/>
            </a:prstGeom>
            <a:solidFill>
              <a:srgbClr val="00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8" name="Rectangle 127"/>
            <p:cNvSpPr>
              <a:spLocks noChangeArrowheads="1"/>
            </p:cNvSpPr>
            <p:nvPr/>
          </p:nvSpPr>
          <p:spPr bwMode="auto">
            <a:xfrm>
              <a:off x="1202" y="2402"/>
              <a:ext cx="353" cy="7"/>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39" name="Rectangle 128"/>
            <p:cNvSpPr>
              <a:spLocks noChangeArrowheads="1"/>
            </p:cNvSpPr>
            <p:nvPr/>
          </p:nvSpPr>
          <p:spPr bwMode="auto">
            <a:xfrm>
              <a:off x="1202" y="2409"/>
              <a:ext cx="353" cy="8"/>
            </a:xfrm>
            <a:prstGeom prst="rect">
              <a:avLst/>
            </a:prstGeom>
            <a:solidFill>
              <a:srgbClr val="00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40" name="Rectangle 129"/>
            <p:cNvSpPr>
              <a:spLocks noChangeArrowheads="1"/>
            </p:cNvSpPr>
            <p:nvPr/>
          </p:nvSpPr>
          <p:spPr bwMode="auto">
            <a:xfrm>
              <a:off x="1202" y="2417"/>
              <a:ext cx="353" cy="7"/>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41" name="Rectangle 130"/>
            <p:cNvSpPr>
              <a:spLocks noChangeArrowheads="1"/>
            </p:cNvSpPr>
            <p:nvPr/>
          </p:nvSpPr>
          <p:spPr bwMode="auto">
            <a:xfrm>
              <a:off x="1202" y="2424"/>
              <a:ext cx="353" cy="7"/>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42" name="Rectangle 131"/>
            <p:cNvSpPr>
              <a:spLocks noChangeArrowheads="1"/>
            </p:cNvSpPr>
            <p:nvPr/>
          </p:nvSpPr>
          <p:spPr bwMode="auto">
            <a:xfrm>
              <a:off x="1202" y="2431"/>
              <a:ext cx="353" cy="8"/>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43" name="Rectangle 132"/>
            <p:cNvSpPr>
              <a:spLocks noChangeArrowheads="1"/>
            </p:cNvSpPr>
            <p:nvPr/>
          </p:nvSpPr>
          <p:spPr bwMode="auto">
            <a:xfrm>
              <a:off x="1202" y="2439"/>
              <a:ext cx="353" cy="7"/>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44" name="Freeform 133"/>
            <p:cNvSpPr>
              <a:spLocks/>
            </p:cNvSpPr>
            <p:nvPr/>
          </p:nvSpPr>
          <p:spPr bwMode="auto">
            <a:xfrm>
              <a:off x="1214" y="2248"/>
              <a:ext cx="337" cy="188"/>
            </a:xfrm>
            <a:custGeom>
              <a:avLst/>
              <a:gdLst>
                <a:gd name="T0" fmla="*/ 6 w 733"/>
                <a:gd name="T1" fmla="*/ 18 h 412"/>
                <a:gd name="T2" fmla="*/ 33 w 733"/>
                <a:gd name="T3" fmla="*/ 18 h 412"/>
                <a:gd name="T4" fmla="*/ 33 w 733"/>
                <a:gd name="T5" fmla="*/ 8 h 412"/>
                <a:gd name="T6" fmla="*/ 22 w 733"/>
                <a:gd name="T7" fmla="*/ 0 h 412"/>
                <a:gd name="T8" fmla="*/ 15 w 733"/>
                <a:gd name="T9" fmla="*/ 5 h 412"/>
                <a:gd name="T10" fmla="*/ 11 w 733"/>
                <a:gd name="T11" fmla="*/ 0 h 412"/>
                <a:gd name="T12" fmla="*/ 0 w 733"/>
                <a:gd name="T13" fmla="*/ 8 h 412"/>
                <a:gd name="T14" fmla="*/ 0 w 733"/>
                <a:gd name="T15" fmla="*/ 8 h 412"/>
                <a:gd name="T16" fmla="*/ 0 w 733"/>
                <a:gd name="T17" fmla="*/ 18 h 412"/>
                <a:gd name="T18" fmla="*/ 6 w 733"/>
                <a:gd name="T19" fmla="*/ 18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0"/>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5" name="Freeform 134"/>
            <p:cNvSpPr>
              <a:spLocks noEditPoints="1"/>
            </p:cNvSpPr>
            <p:nvPr/>
          </p:nvSpPr>
          <p:spPr bwMode="auto">
            <a:xfrm>
              <a:off x="1282" y="2374"/>
              <a:ext cx="201" cy="62"/>
            </a:xfrm>
            <a:custGeom>
              <a:avLst/>
              <a:gdLst>
                <a:gd name="T0" fmla="*/ 0 w 201"/>
                <a:gd name="T1" fmla="*/ 0 h 62"/>
                <a:gd name="T2" fmla="*/ 0 w 201"/>
                <a:gd name="T3" fmla="*/ 62 h 62"/>
                <a:gd name="T4" fmla="*/ 201 w 201"/>
                <a:gd name="T5" fmla="*/ 62 h 62"/>
                <a:gd name="T6" fmla="*/ 201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6" name="Freeform 135"/>
            <p:cNvSpPr>
              <a:spLocks/>
            </p:cNvSpPr>
            <p:nvPr/>
          </p:nvSpPr>
          <p:spPr bwMode="auto">
            <a:xfrm>
              <a:off x="1310" y="2100"/>
              <a:ext cx="145" cy="200"/>
            </a:xfrm>
            <a:custGeom>
              <a:avLst/>
              <a:gdLst>
                <a:gd name="T0" fmla="*/ 12 w 315"/>
                <a:gd name="T1" fmla="*/ 13 h 437"/>
                <a:gd name="T2" fmla="*/ 14 w 315"/>
                <a:gd name="T3" fmla="*/ 7 h 437"/>
                <a:gd name="T4" fmla="*/ 7 w 315"/>
                <a:gd name="T5" fmla="*/ 0 h 437"/>
                <a:gd name="T6" fmla="*/ 0 w 315"/>
                <a:gd name="T7" fmla="*/ 7 h 437"/>
                <a:gd name="T8" fmla="*/ 3 w 315"/>
                <a:gd name="T9" fmla="*/ 13 h 437"/>
                <a:gd name="T10" fmla="*/ 3 w 315"/>
                <a:gd name="T11" fmla="*/ 13 h 437"/>
                <a:gd name="T12" fmla="*/ 1 w 315"/>
                <a:gd name="T13" fmla="*/ 15 h 437"/>
                <a:gd name="T14" fmla="*/ 1 w 315"/>
                <a:gd name="T15" fmla="*/ 19 h 437"/>
                <a:gd name="T16" fmla="*/ 12 w 315"/>
                <a:gd name="T17" fmla="*/ 19 h 437"/>
                <a:gd name="T18" fmla="*/ 12 w 315"/>
                <a:gd name="T19" fmla="*/ 15 h 437"/>
                <a:gd name="T20" fmla="*/ 12 w 315"/>
                <a:gd name="T21" fmla="*/ 13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3447" name="Freeform 136"/>
            <p:cNvSpPr>
              <a:spLocks/>
            </p:cNvSpPr>
            <p:nvPr/>
          </p:nvSpPr>
          <p:spPr bwMode="auto">
            <a:xfrm>
              <a:off x="1310" y="2100"/>
              <a:ext cx="145" cy="200"/>
            </a:xfrm>
            <a:custGeom>
              <a:avLst/>
              <a:gdLst>
                <a:gd name="T0" fmla="*/ 12 w 315"/>
                <a:gd name="T1" fmla="*/ 13 h 437"/>
                <a:gd name="T2" fmla="*/ 14 w 315"/>
                <a:gd name="T3" fmla="*/ 7 h 437"/>
                <a:gd name="T4" fmla="*/ 7 w 315"/>
                <a:gd name="T5" fmla="*/ 0 h 437"/>
                <a:gd name="T6" fmla="*/ 0 w 315"/>
                <a:gd name="T7" fmla="*/ 7 h 437"/>
                <a:gd name="T8" fmla="*/ 3 w 315"/>
                <a:gd name="T9" fmla="*/ 13 h 437"/>
                <a:gd name="T10" fmla="*/ 3 w 315"/>
                <a:gd name="T11" fmla="*/ 13 h 437"/>
                <a:gd name="T12" fmla="*/ 1 w 315"/>
                <a:gd name="T13" fmla="*/ 15 h 437"/>
                <a:gd name="T14" fmla="*/ 1 w 315"/>
                <a:gd name="T15" fmla="*/ 19 h 437"/>
                <a:gd name="T16" fmla="*/ 12 w 315"/>
                <a:gd name="T17" fmla="*/ 19 h 437"/>
                <a:gd name="T18" fmla="*/ 12 w 315"/>
                <a:gd name="T19" fmla="*/ 15 h 437"/>
                <a:gd name="T20" fmla="*/ 12 w 315"/>
                <a:gd name="T21" fmla="*/ 13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8" name="Freeform 137"/>
            <p:cNvSpPr>
              <a:spLocks/>
            </p:cNvSpPr>
            <p:nvPr/>
          </p:nvSpPr>
          <p:spPr bwMode="auto">
            <a:xfrm>
              <a:off x="1309" y="2096"/>
              <a:ext cx="151" cy="88"/>
            </a:xfrm>
            <a:custGeom>
              <a:avLst/>
              <a:gdLst>
                <a:gd name="T0" fmla="*/ 0 w 329"/>
                <a:gd name="T1" fmla="*/ 8 h 192"/>
                <a:gd name="T2" fmla="*/ 6 w 329"/>
                <a:gd name="T3" fmla="*/ 8 h 192"/>
                <a:gd name="T4" fmla="*/ 14 w 329"/>
                <a:gd name="T5" fmla="*/ 8 h 192"/>
                <a:gd name="T6" fmla="*/ 8 w 329"/>
                <a:gd name="T7" fmla="*/ 0 h 192"/>
                <a:gd name="T8" fmla="*/ 0 w 329"/>
                <a:gd name="T9" fmla="*/ 6 h 192"/>
                <a:gd name="T10" fmla="*/ 0 w 329"/>
                <a:gd name="T11" fmla="*/ 8 h 192"/>
                <a:gd name="T12" fmla="*/ 0 60000 65536"/>
                <a:gd name="T13" fmla="*/ 0 60000 65536"/>
                <a:gd name="T14" fmla="*/ 0 60000 65536"/>
                <a:gd name="T15" fmla="*/ 0 60000 65536"/>
                <a:gd name="T16" fmla="*/ 0 60000 65536"/>
                <a:gd name="T17" fmla="*/ 0 60000 65536"/>
                <a:gd name="T18" fmla="*/ 0 w 329"/>
                <a:gd name="T19" fmla="*/ 0 h 192"/>
                <a:gd name="T20" fmla="*/ 329 w 329"/>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329" h="192">
                  <a:moveTo>
                    <a:pt x="2" y="178"/>
                  </a:moveTo>
                  <a:cubicBezTo>
                    <a:pt x="44" y="192"/>
                    <a:pt x="101" y="189"/>
                    <a:pt x="136" y="170"/>
                  </a:cubicBezTo>
                  <a:cubicBezTo>
                    <a:pt x="197" y="163"/>
                    <a:pt x="261" y="165"/>
                    <a:pt x="317" y="178"/>
                  </a:cubicBezTo>
                  <a:cubicBezTo>
                    <a:pt x="329" y="96"/>
                    <a:pt x="268" y="21"/>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3449" name="Freeform 138"/>
            <p:cNvSpPr>
              <a:spLocks/>
            </p:cNvSpPr>
            <p:nvPr/>
          </p:nvSpPr>
          <p:spPr bwMode="auto">
            <a:xfrm>
              <a:off x="1309" y="2096"/>
              <a:ext cx="151" cy="88"/>
            </a:xfrm>
            <a:custGeom>
              <a:avLst/>
              <a:gdLst>
                <a:gd name="T0" fmla="*/ 1 w 151"/>
                <a:gd name="T1" fmla="*/ 82 h 88"/>
                <a:gd name="T2" fmla="*/ 63 w 151"/>
                <a:gd name="T3" fmla="*/ 78 h 88"/>
                <a:gd name="T4" fmla="*/ 146 w 151"/>
                <a:gd name="T5" fmla="*/ 82 h 88"/>
                <a:gd name="T6" fmla="*/ 83 w 151"/>
                <a:gd name="T7" fmla="*/ 5 h 88"/>
                <a:gd name="T8" fmla="*/ 1 w 151"/>
                <a:gd name="T9" fmla="*/ 63 h 88"/>
                <a:gd name="T10" fmla="*/ 1 w 151"/>
                <a:gd name="T11" fmla="*/ 82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2"/>
                  </a:moveTo>
                  <a:cubicBezTo>
                    <a:pt x="21" y="88"/>
                    <a:pt x="47" y="87"/>
                    <a:pt x="63" y="78"/>
                  </a:cubicBezTo>
                  <a:cubicBezTo>
                    <a:pt x="91" y="75"/>
                    <a:pt x="120" y="76"/>
                    <a:pt x="146" y="82"/>
                  </a:cubicBezTo>
                  <a:cubicBezTo>
                    <a:pt x="151" y="44"/>
                    <a:pt x="123" y="10"/>
                    <a:pt x="83" y="5"/>
                  </a:cubicBezTo>
                  <a:cubicBezTo>
                    <a:pt x="44" y="0"/>
                    <a:pt x="7" y="26"/>
                    <a:pt x="1" y="63"/>
                  </a:cubicBezTo>
                  <a:cubicBezTo>
                    <a:pt x="0" y="69"/>
                    <a:pt x="0" y="76"/>
                    <a:pt x="1" y="82"/>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50" name="Rectangle 139"/>
            <p:cNvSpPr>
              <a:spLocks noChangeArrowheads="1"/>
            </p:cNvSpPr>
            <p:nvPr/>
          </p:nvSpPr>
          <p:spPr bwMode="auto">
            <a:xfrm>
              <a:off x="1290" y="2475"/>
              <a:ext cx="24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Bob</a:t>
              </a:r>
              <a:endParaRPr kumimoji="0" lang="zh-CN" altLang="zh-CN" sz="1800">
                <a:latin typeface="Arial" panose="020B0604020202020204" pitchFamily="34" charset="0"/>
              </a:endParaRPr>
            </a:p>
          </p:txBody>
        </p:sp>
        <p:sp>
          <p:nvSpPr>
            <p:cNvPr id="13451" name="Picture 140"/>
            <p:cNvSpPr>
              <a:spLocks noChangeAspect="1" noChangeArrowheads="1"/>
            </p:cNvSpPr>
            <p:nvPr/>
          </p:nvSpPr>
          <p:spPr bwMode="auto">
            <a:xfrm>
              <a:off x="1297" y="1167"/>
              <a:ext cx="2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52" name="Freeform 141"/>
            <p:cNvSpPr>
              <a:spLocks/>
            </p:cNvSpPr>
            <p:nvPr/>
          </p:nvSpPr>
          <p:spPr bwMode="auto">
            <a:xfrm>
              <a:off x="1297" y="1165"/>
              <a:ext cx="219" cy="221"/>
            </a:xfrm>
            <a:custGeom>
              <a:avLst/>
              <a:gdLst>
                <a:gd name="T0" fmla="*/ 11 w 479"/>
                <a:gd name="T1" fmla="*/ 17 h 484"/>
                <a:gd name="T2" fmla="*/ 17 w 479"/>
                <a:gd name="T3" fmla="*/ 17 h 484"/>
                <a:gd name="T4" fmla="*/ 18 w 479"/>
                <a:gd name="T5" fmla="*/ 16 h 484"/>
                <a:gd name="T6" fmla="*/ 18 w 479"/>
                <a:gd name="T7" fmla="*/ 16 h 484"/>
                <a:gd name="T8" fmla="*/ 18 w 479"/>
                <a:gd name="T9" fmla="*/ 12 h 484"/>
                <a:gd name="T10" fmla="*/ 21 w 479"/>
                <a:gd name="T11" fmla="*/ 12 h 484"/>
                <a:gd name="T12" fmla="*/ 21 w 479"/>
                <a:gd name="T13" fmla="*/ 12 h 484"/>
                <a:gd name="T14" fmla="*/ 21 w 479"/>
                <a:gd name="T15" fmla="*/ 12 h 484"/>
                <a:gd name="T16" fmla="*/ 18 w 479"/>
                <a:gd name="T17" fmla="*/ 9 h 484"/>
                <a:gd name="T18" fmla="*/ 19 w 479"/>
                <a:gd name="T19" fmla="*/ 7 h 484"/>
                <a:gd name="T20" fmla="*/ 19 w 479"/>
                <a:gd name="T21" fmla="*/ 5 h 484"/>
                <a:gd name="T22" fmla="*/ 5 w 479"/>
                <a:gd name="T23" fmla="*/ 3 h 484"/>
                <a:gd name="T24" fmla="*/ 3 w 479"/>
                <a:gd name="T25" fmla="*/ 16 h 484"/>
                <a:gd name="T26" fmla="*/ 5 w 479"/>
                <a:gd name="T27" fmla="*/ 17 h 484"/>
                <a:gd name="T28" fmla="*/ 5 w 479"/>
                <a:gd name="T29" fmla="*/ 17 h 484"/>
                <a:gd name="T30" fmla="*/ 5 w 479"/>
                <a:gd name="T31" fmla="*/ 21 h 484"/>
                <a:gd name="T32" fmla="*/ 15 w 479"/>
                <a:gd name="T33" fmla="*/ 21 h 484"/>
                <a:gd name="T34" fmla="*/ 15 w 479"/>
                <a:gd name="T35" fmla="*/ 17 h 484"/>
                <a:gd name="T36" fmla="*/ 11 w 479"/>
                <a:gd name="T37" fmla="*/ 17 h 4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9"/>
                <a:gd name="T58" fmla="*/ 0 h 484"/>
                <a:gd name="T59" fmla="*/ 479 w 479"/>
                <a:gd name="T60" fmla="*/ 484 h 4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9" h="484">
                  <a:moveTo>
                    <a:pt x="262" y="397"/>
                  </a:moveTo>
                  <a:lnTo>
                    <a:pt x="385" y="399"/>
                  </a:lnTo>
                  <a:cubicBezTo>
                    <a:pt x="402" y="396"/>
                    <a:pt x="413" y="381"/>
                    <a:pt x="410" y="364"/>
                  </a:cubicBezTo>
                  <a:cubicBezTo>
                    <a:pt x="409" y="362"/>
                    <a:pt x="409" y="359"/>
                    <a:pt x="408" y="357"/>
                  </a:cubicBezTo>
                  <a:lnTo>
                    <a:pt x="410" y="284"/>
                  </a:lnTo>
                  <a:cubicBezTo>
                    <a:pt x="429" y="285"/>
                    <a:pt x="449" y="286"/>
                    <a:pt x="468" y="286"/>
                  </a:cubicBezTo>
                  <a:cubicBezTo>
                    <a:pt x="472" y="280"/>
                    <a:pt x="476" y="274"/>
                    <a:pt x="479" y="268"/>
                  </a:cubicBezTo>
                  <a:lnTo>
                    <a:pt x="410" y="195"/>
                  </a:lnTo>
                  <a:cubicBezTo>
                    <a:pt x="416" y="183"/>
                    <a:pt x="428" y="174"/>
                    <a:pt x="441" y="170"/>
                  </a:cubicBezTo>
                  <a:lnTo>
                    <a:pt x="433" y="113"/>
                  </a:lnTo>
                  <a:cubicBezTo>
                    <a:pt x="360" y="21"/>
                    <a:pt x="221" y="0"/>
                    <a:pt x="122" y="67"/>
                  </a:cubicBezTo>
                  <a:cubicBezTo>
                    <a:pt x="22" y="134"/>
                    <a:pt x="0" y="264"/>
                    <a:pt x="72" y="356"/>
                  </a:cubicBezTo>
                  <a:cubicBezTo>
                    <a:pt x="86" y="374"/>
                    <a:pt x="103" y="390"/>
                    <a:pt x="123" y="403"/>
                  </a:cubicBezTo>
                  <a:lnTo>
                    <a:pt x="127" y="484"/>
                  </a:lnTo>
                  <a:lnTo>
                    <a:pt x="334" y="484"/>
                  </a:lnTo>
                  <a:lnTo>
                    <a:pt x="334" y="401"/>
                  </a:lnTo>
                  <a:lnTo>
                    <a:pt x="262" y="397"/>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53" name="Freeform 142"/>
            <p:cNvSpPr>
              <a:spLocks/>
            </p:cNvSpPr>
            <p:nvPr/>
          </p:nvSpPr>
          <p:spPr bwMode="auto">
            <a:xfrm>
              <a:off x="1289" y="1147"/>
              <a:ext cx="214" cy="205"/>
            </a:xfrm>
            <a:custGeom>
              <a:avLst/>
              <a:gdLst>
                <a:gd name="T0" fmla="*/ 15 w 466"/>
                <a:gd name="T1" fmla="*/ 5 h 449"/>
                <a:gd name="T2" fmla="*/ 20 w 466"/>
                <a:gd name="T3" fmla="*/ 6 h 449"/>
                <a:gd name="T4" fmla="*/ 21 w 466"/>
                <a:gd name="T5" fmla="*/ 5 h 449"/>
                <a:gd name="T6" fmla="*/ 16 w 466"/>
                <a:gd name="T7" fmla="*/ 0 h 449"/>
                <a:gd name="T8" fmla="*/ 11 w 466"/>
                <a:gd name="T9" fmla="*/ 0 h 449"/>
                <a:gd name="T10" fmla="*/ 7 w 466"/>
                <a:gd name="T11" fmla="*/ 0 h 449"/>
                <a:gd name="T12" fmla="*/ 5 w 466"/>
                <a:gd name="T13" fmla="*/ 2 h 449"/>
                <a:gd name="T14" fmla="*/ 1 w 466"/>
                <a:gd name="T15" fmla="*/ 5 h 449"/>
                <a:gd name="T16" fmla="*/ 0 w 466"/>
                <a:gd name="T17" fmla="*/ 11 h 449"/>
                <a:gd name="T18" fmla="*/ 2 w 466"/>
                <a:gd name="T19" fmla="*/ 17 h 449"/>
                <a:gd name="T20" fmla="*/ 6 w 466"/>
                <a:gd name="T21" fmla="*/ 19 h 449"/>
                <a:gd name="T22" fmla="*/ 10 w 466"/>
                <a:gd name="T23" fmla="*/ 17 h 449"/>
                <a:gd name="T24" fmla="*/ 10 w 466"/>
                <a:gd name="T25" fmla="*/ 16 h 449"/>
                <a:gd name="T26" fmla="*/ 10 w 466"/>
                <a:gd name="T27" fmla="*/ 16 h 449"/>
                <a:gd name="T28" fmla="*/ 6 w 466"/>
                <a:gd name="T29" fmla="*/ 16 h 449"/>
                <a:gd name="T30" fmla="*/ 6 w 466"/>
                <a:gd name="T31" fmla="*/ 13 h 449"/>
                <a:gd name="T32" fmla="*/ 6 w 466"/>
                <a:gd name="T33" fmla="*/ 12 h 449"/>
                <a:gd name="T34" fmla="*/ 9 w 466"/>
                <a:gd name="T35" fmla="*/ 10 h 449"/>
                <a:gd name="T36" fmla="*/ 11 w 466"/>
                <a:gd name="T37" fmla="*/ 9 h 449"/>
                <a:gd name="T38" fmla="*/ 15 w 466"/>
                <a:gd name="T39" fmla="*/ 5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3454" name="Freeform 143"/>
            <p:cNvSpPr>
              <a:spLocks/>
            </p:cNvSpPr>
            <p:nvPr/>
          </p:nvSpPr>
          <p:spPr bwMode="auto">
            <a:xfrm>
              <a:off x="1289" y="1147"/>
              <a:ext cx="214" cy="205"/>
            </a:xfrm>
            <a:custGeom>
              <a:avLst/>
              <a:gdLst>
                <a:gd name="T0" fmla="*/ 15 w 466"/>
                <a:gd name="T1" fmla="*/ 5 h 449"/>
                <a:gd name="T2" fmla="*/ 20 w 466"/>
                <a:gd name="T3" fmla="*/ 6 h 449"/>
                <a:gd name="T4" fmla="*/ 21 w 466"/>
                <a:gd name="T5" fmla="*/ 5 h 449"/>
                <a:gd name="T6" fmla="*/ 16 w 466"/>
                <a:gd name="T7" fmla="*/ 0 h 449"/>
                <a:gd name="T8" fmla="*/ 11 w 466"/>
                <a:gd name="T9" fmla="*/ 0 h 449"/>
                <a:gd name="T10" fmla="*/ 7 w 466"/>
                <a:gd name="T11" fmla="*/ 0 h 449"/>
                <a:gd name="T12" fmla="*/ 5 w 466"/>
                <a:gd name="T13" fmla="*/ 2 h 449"/>
                <a:gd name="T14" fmla="*/ 1 w 466"/>
                <a:gd name="T15" fmla="*/ 5 h 449"/>
                <a:gd name="T16" fmla="*/ 0 w 466"/>
                <a:gd name="T17" fmla="*/ 11 h 449"/>
                <a:gd name="T18" fmla="*/ 2 w 466"/>
                <a:gd name="T19" fmla="*/ 17 h 449"/>
                <a:gd name="T20" fmla="*/ 6 w 466"/>
                <a:gd name="T21" fmla="*/ 19 h 449"/>
                <a:gd name="T22" fmla="*/ 10 w 466"/>
                <a:gd name="T23" fmla="*/ 17 h 449"/>
                <a:gd name="T24" fmla="*/ 10 w 466"/>
                <a:gd name="T25" fmla="*/ 16 h 449"/>
                <a:gd name="T26" fmla="*/ 10 w 466"/>
                <a:gd name="T27" fmla="*/ 16 h 449"/>
                <a:gd name="T28" fmla="*/ 6 w 466"/>
                <a:gd name="T29" fmla="*/ 16 h 449"/>
                <a:gd name="T30" fmla="*/ 6 w 466"/>
                <a:gd name="T31" fmla="*/ 13 h 449"/>
                <a:gd name="T32" fmla="*/ 6 w 466"/>
                <a:gd name="T33" fmla="*/ 12 h 449"/>
                <a:gd name="T34" fmla="*/ 9 w 466"/>
                <a:gd name="T35" fmla="*/ 10 h 449"/>
                <a:gd name="T36" fmla="*/ 11 w 466"/>
                <a:gd name="T37" fmla="*/ 9 h 449"/>
                <a:gd name="T38" fmla="*/ 15 w 466"/>
                <a:gd name="T39" fmla="*/ 5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55" name="Freeform 144"/>
            <p:cNvSpPr>
              <a:spLocks/>
            </p:cNvSpPr>
            <p:nvPr/>
          </p:nvSpPr>
          <p:spPr bwMode="auto">
            <a:xfrm>
              <a:off x="1443" y="1242"/>
              <a:ext cx="36" cy="12"/>
            </a:xfrm>
            <a:custGeom>
              <a:avLst/>
              <a:gdLst>
                <a:gd name="T0" fmla="*/ 0 w 79"/>
                <a:gd name="T1" fmla="*/ 0 h 26"/>
                <a:gd name="T2" fmla="*/ 3 w 79"/>
                <a:gd name="T3" fmla="*/ 0 h 26"/>
                <a:gd name="T4" fmla="*/ 3 w 79"/>
                <a:gd name="T5" fmla="*/ 1 h 26"/>
                <a:gd name="T6" fmla="*/ 3 w 79"/>
                <a:gd name="T7" fmla="*/ 1 h 26"/>
                <a:gd name="T8" fmla="*/ 0 w 79"/>
                <a:gd name="T9" fmla="*/ 1 h 26"/>
                <a:gd name="T10" fmla="*/ 0 w 79"/>
                <a:gd name="T11" fmla="*/ 0 h 26"/>
                <a:gd name="T12" fmla="*/ 0 60000 65536"/>
                <a:gd name="T13" fmla="*/ 0 60000 65536"/>
                <a:gd name="T14" fmla="*/ 0 60000 65536"/>
                <a:gd name="T15" fmla="*/ 0 60000 65536"/>
                <a:gd name="T16" fmla="*/ 0 60000 65536"/>
                <a:gd name="T17" fmla="*/ 0 60000 65536"/>
                <a:gd name="T18" fmla="*/ 0 w 79"/>
                <a:gd name="T19" fmla="*/ 0 h 26"/>
                <a:gd name="T20" fmla="*/ 79 w 7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79" h="26">
                  <a:moveTo>
                    <a:pt x="0" y="7"/>
                  </a:moveTo>
                  <a:cubicBezTo>
                    <a:pt x="23" y="0"/>
                    <a:pt x="48" y="1"/>
                    <a:pt x="72" y="8"/>
                  </a:cubicBezTo>
                  <a:cubicBezTo>
                    <a:pt x="77" y="11"/>
                    <a:pt x="79" y="17"/>
                    <a:pt x="77" y="22"/>
                  </a:cubicBezTo>
                  <a:cubicBezTo>
                    <a:pt x="76" y="24"/>
                    <a:pt x="75" y="25"/>
                    <a:pt x="74" y="26"/>
                  </a:cubicBezTo>
                  <a:lnTo>
                    <a:pt x="1" y="25"/>
                  </a:lnTo>
                  <a:lnTo>
                    <a:pt x="0" y="7"/>
                  </a:lnTo>
                  <a:close/>
                </a:path>
              </a:pathLst>
            </a:custGeom>
            <a:solidFill>
              <a:srgbClr val="000000"/>
            </a:solidFill>
            <a:ln w="0">
              <a:solidFill>
                <a:srgbClr val="000000"/>
              </a:solidFill>
              <a:prstDash val="solid"/>
              <a:round/>
              <a:headEnd/>
              <a:tailEnd/>
            </a:ln>
          </p:spPr>
          <p:txBody>
            <a:bodyPr/>
            <a:lstStyle/>
            <a:p>
              <a:endParaRPr lang="zh-CN" altLang="en-US"/>
            </a:p>
          </p:txBody>
        </p:sp>
        <p:pic>
          <p:nvPicPr>
            <p:cNvPr id="13456" name="Picture 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1364"/>
              <a:ext cx="19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57" name="Picture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 y="1364"/>
              <a:ext cx="19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58" name="Freeform 147"/>
            <p:cNvSpPr>
              <a:spLocks/>
            </p:cNvSpPr>
            <p:nvPr/>
          </p:nvSpPr>
          <p:spPr bwMode="auto">
            <a:xfrm>
              <a:off x="1302" y="1370"/>
              <a:ext cx="182" cy="42"/>
            </a:xfrm>
            <a:custGeom>
              <a:avLst/>
              <a:gdLst>
                <a:gd name="T0" fmla="*/ 14 w 397"/>
                <a:gd name="T1" fmla="*/ 1 h 90"/>
                <a:gd name="T2" fmla="*/ 10 w 397"/>
                <a:gd name="T3" fmla="*/ 1 h 90"/>
                <a:gd name="T4" fmla="*/ 1 w 397"/>
                <a:gd name="T5" fmla="*/ 2 h 90"/>
                <a:gd name="T6" fmla="*/ 0 w 397"/>
                <a:gd name="T7" fmla="*/ 4 h 90"/>
                <a:gd name="T8" fmla="*/ 11 w 397"/>
                <a:gd name="T9" fmla="*/ 4 h 90"/>
                <a:gd name="T10" fmla="*/ 11 w 397"/>
                <a:gd name="T11" fmla="*/ 4 h 90"/>
                <a:gd name="T12" fmla="*/ 14 w 397"/>
                <a:gd name="T13" fmla="*/ 4 h 90"/>
                <a:gd name="T14" fmla="*/ 14 w 397"/>
                <a:gd name="T15" fmla="*/ 4 h 90"/>
                <a:gd name="T16" fmla="*/ 17 w 397"/>
                <a:gd name="T17" fmla="*/ 4 h 90"/>
                <a:gd name="T18" fmla="*/ 14 w 397"/>
                <a:gd name="T19" fmla="*/ 1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
                <a:gd name="T31" fmla="*/ 0 h 90"/>
                <a:gd name="T32" fmla="*/ 397 w 397"/>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 h="90">
                  <a:moveTo>
                    <a:pt x="323" y="32"/>
                  </a:moveTo>
                  <a:cubicBezTo>
                    <a:pt x="288" y="42"/>
                    <a:pt x="251" y="42"/>
                    <a:pt x="217" y="34"/>
                  </a:cubicBezTo>
                  <a:cubicBezTo>
                    <a:pt x="159" y="0"/>
                    <a:pt x="85" y="1"/>
                    <a:pt x="29" y="36"/>
                  </a:cubicBezTo>
                  <a:cubicBezTo>
                    <a:pt x="19" y="54"/>
                    <a:pt x="9" y="71"/>
                    <a:pt x="0" y="89"/>
                  </a:cubicBezTo>
                  <a:cubicBezTo>
                    <a:pt x="82" y="90"/>
                    <a:pt x="163" y="89"/>
                    <a:pt x="244" y="86"/>
                  </a:cubicBezTo>
                  <a:lnTo>
                    <a:pt x="308" y="87"/>
                  </a:lnTo>
                  <a:cubicBezTo>
                    <a:pt x="314" y="90"/>
                    <a:pt x="320" y="89"/>
                    <a:pt x="326" y="86"/>
                  </a:cubicBezTo>
                  <a:cubicBezTo>
                    <a:pt x="349" y="90"/>
                    <a:pt x="374" y="90"/>
                    <a:pt x="397" y="86"/>
                  </a:cubicBezTo>
                  <a:cubicBezTo>
                    <a:pt x="390" y="51"/>
                    <a:pt x="357" y="26"/>
                    <a:pt x="323" y="32"/>
                  </a:cubicBezTo>
                  <a:close/>
                </a:path>
              </a:pathLst>
            </a:custGeom>
            <a:noFill/>
            <a:ln w="11113"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59" name="Rectangle 148"/>
            <p:cNvSpPr>
              <a:spLocks noChangeArrowheads="1"/>
            </p:cNvSpPr>
            <p:nvPr/>
          </p:nvSpPr>
          <p:spPr bwMode="auto">
            <a:xfrm>
              <a:off x="1275" y="1445"/>
              <a:ext cx="30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Alice</a:t>
              </a:r>
              <a:endParaRPr kumimoji="0" lang="zh-CN" altLang="zh-CN" sz="1800">
                <a:latin typeface="Arial" panose="020B0604020202020204" pitchFamily="34" charset="0"/>
              </a:endParaRPr>
            </a:p>
          </p:txBody>
        </p:sp>
        <p:sp>
          <p:nvSpPr>
            <p:cNvPr id="13460" name="Freeform 149"/>
            <p:cNvSpPr>
              <a:spLocks noEditPoints="1"/>
            </p:cNvSpPr>
            <p:nvPr/>
          </p:nvSpPr>
          <p:spPr bwMode="auto">
            <a:xfrm>
              <a:off x="1230" y="3125"/>
              <a:ext cx="331" cy="337"/>
            </a:xfrm>
            <a:custGeom>
              <a:avLst/>
              <a:gdLst>
                <a:gd name="T0" fmla="*/ 14 w 721"/>
                <a:gd name="T1" fmla="*/ 19 h 736"/>
                <a:gd name="T2" fmla="*/ 18 w 721"/>
                <a:gd name="T3" fmla="*/ 19 h 736"/>
                <a:gd name="T4" fmla="*/ 14 w 721"/>
                <a:gd name="T5" fmla="*/ 19 h 736"/>
                <a:gd name="T6" fmla="*/ 22 w 721"/>
                <a:gd name="T7" fmla="*/ 15 h 736"/>
                <a:gd name="T8" fmla="*/ 22 w 721"/>
                <a:gd name="T9" fmla="*/ 15 h 736"/>
                <a:gd name="T10" fmla="*/ 21 w 721"/>
                <a:gd name="T11" fmla="*/ 13 h 736"/>
                <a:gd name="T12" fmla="*/ 23 w 721"/>
                <a:gd name="T13" fmla="*/ 7 h 736"/>
                <a:gd name="T14" fmla="*/ 16 w 721"/>
                <a:gd name="T15" fmla="*/ 0 h 736"/>
                <a:gd name="T16" fmla="*/ 9 w 721"/>
                <a:gd name="T17" fmla="*/ 7 h 736"/>
                <a:gd name="T18" fmla="*/ 12 w 721"/>
                <a:gd name="T19" fmla="*/ 13 h 736"/>
                <a:gd name="T20" fmla="*/ 12 w 721"/>
                <a:gd name="T21" fmla="*/ 13 h 736"/>
                <a:gd name="T22" fmla="*/ 11 w 721"/>
                <a:gd name="T23" fmla="*/ 15 h 736"/>
                <a:gd name="T24" fmla="*/ 11 w 721"/>
                <a:gd name="T25" fmla="*/ 16 h 736"/>
                <a:gd name="T26" fmla="*/ 11 w 721"/>
                <a:gd name="T27" fmla="*/ 15 h 736"/>
                <a:gd name="T28" fmla="*/ 0 w 721"/>
                <a:gd name="T29" fmla="*/ 21 h 736"/>
                <a:gd name="T30" fmla="*/ 0 w 721"/>
                <a:gd name="T31" fmla="*/ 21 h 736"/>
                <a:gd name="T32" fmla="*/ 0 w 721"/>
                <a:gd name="T33" fmla="*/ 33 h 736"/>
                <a:gd name="T34" fmla="*/ 32 w 721"/>
                <a:gd name="T35" fmla="*/ 33 h 736"/>
                <a:gd name="T36" fmla="*/ 32 w 721"/>
                <a:gd name="T37" fmla="*/ 21 h 736"/>
                <a:gd name="T38" fmla="*/ 22 w 721"/>
                <a:gd name="T39" fmla="*/ 15 h 7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6"/>
                <a:gd name="T62" fmla="*/ 721 w 721"/>
                <a:gd name="T63" fmla="*/ 736 h 7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6">
                  <a:moveTo>
                    <a:pt x="319" y="437"/>
                  </a:moveTo>
                  <a:lnTo>
                    <a:pt x="401" y="437"/>
                  </a:lnTo>
                  <a:cubicBezTo>
                    <a:pt x="375" y="447"/>
                    <a:pt x="346" y="447"/>
                    <a:pt x="319" y="437"/>
                  </a:cubicBezTo>
                  <a:close/>
                  <a:moveTo>
                    <a:pt x="489" y="347"/>
                  </a:moveTo>
                  <a:lnTo>
                    <a:pt x="489" y="327"/>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7"/>
                  </a:lnTo>
                  <a:lnTo>
                    <a:pt x="245" y="361"/>
                  </a:lnTo>
                  <a:cubicBezTo>
                    <a:pt x="243" y="356"/>
                    <a:pt x="241" y="352"/>
                    <a:pt x="240" y="347"/>
                  </a:cubicBezTo>
                  <a:cubicBezTo>
                    <a:pt x="146" y="347"/>
                    <a:pt x="57" y="395"/>
                    <a:pt x="0" y="476"/>
                  </a:cubicBezTo>
                  <a:lnTo>
                    <a:pt x="0" y="736"/>
                  </a:lnTo>
                  <a:lnTo>
                    <a:pt x="721" y="736"/>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3461" name="Rectangle 150"/>
            <p:cNvSpPr>
              <a:spLocks noChangeArrowheads="1"/>
            </p:cNvSpPr>
            <p:nvPr/>
          </p:nvSpPr>
          <p:spPr bwMode="auto">
            <a:xfrm>
              <a:off x="1202" y="3257"/>
              <a:ext cx="353" cy="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2" name="Rectangle 151"/>
            <p:cNvSpPr>
              <a:spLocks noChangeArrowheads="1"/>
            </p:cNvSpPr>
            <p:nvPr/>
          </p:nvSpPr>
          <p:spPr bwMode="auto">
            <a:xfrm>
              <a:off x="1202" y="3265"/>
              <a:ext cx="353" cy="7"/>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3" name="Rectangle 152"/>
            <p:cNvSpPr>
              <a:spLocks noChangeArrowheads="1"/>
            </p:cNvSpPr>
            <p:nvPr/>
          </p:nvSpPr>
          <p:spPr bwMode="auto">
            <a:xfrm>
              <a:off x="1202" y="3272"/>
              <a:ext cx="353" cy="7"/>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4" name="Rectangle 153"/>
            <p:cNvSpPr>
              <a:spLocks noChangeArrowheads="1"/>
            </p:cNvSpPr>
            <p:nvPr/>
          </p:nvSpPr>
          <p:spPr bwMode="auto">
            <a:xfrm>
              <a:off x="1202" y="3279"/>
              <a:ext cx="353" cy="8"/>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5" name="Rectangle 154"/>
            <p:cNvSpPr>
              <a:spLocks noChangeArrowheads="1"/>
            </p:cNvSpPr>
            <p:nvPr/>
          </p:nvSpPr>
          <p:spPr bwMode="auto">
            <a:xfrm>
              <a:off x="1202" y="3287"/>
              <a:ext cx="353" cy="7"/>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6" name="Rectangle 155"/>
            <p:cNvSpPr>
              <a:spLocks noChangeArrowheads="1"/>
            </p:cNvSpPr>
            <p:nvPr/>
          </p:nvSpPr>
          <p:spPr bwMode="auto">
            <a:xfrm>
              <a:off x="1202" y="3294"/>
              <a:ext cx="353" cy="7"/>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7" name="Rectangle 156"/>
            <p:cNvSpPr>
              <a:spLocks noChangeArrowheads="1"/>
            </p:cNvSpPr>
            <p:nvPr/>
          </p:nvSpPr>
          <p:spPr bwMode="auto">
            <a:xfrm>
              <a:off x="1202" y="3301"/>
              <a:ext cx="353" cy="7"/>
            </a:xfrm>
            <a:prstGeom prst="rect">
              <a:avLst/>
            </a:prstGeom>
            <a:solidFill>
              <a:srgbClr val="00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8" name="Rectangle 157"/>
            <p:cNvSpPr>
              <a:spLocks noChangeArrowheads="1"/>
            </p:cNvSpPr>
            <p:nvPr/>
          </p:nvSpPr>
          <p:spPr bwMode="auto">
            <a:xfrm>
              <a:off x="1202" y="3308"/>
              <a:ext cx="353" cy="8"/>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69" name="Rectangle 158"/>
            <p:cNvSpPr>
              <a:spLocks noChangeArrowheads="1"/>
            </p:cNvSpPr>
            <p:nvPr/>
          </p:nvSpPr>
          <p:spPr bwMode="auto">
            <a:xfrm>
              <a:off x="1202" y="3316"/>
              <a:ext cx="353" cy="7"/>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0" name="Rectangle 159"/>
            <p:cNvSpPr>
              <a:spLocks noChangeArrowheads="1"/>
            </p:cNvSpPr>
            <p:nvPr/>
          </p:nvSpPr>
          <p:spPr bwMode="auto">
            <a:xfrm>
              <a:off x="1202" y="3323"/>
              <a:ext cx="353" cy="7"/>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1" name="Rectangle 160"/>
            <p:cNvSpPr>
              <a:spLocks noChangeArrowheads="1"/>
            </p:cNvSpPr>
            <p:nvPr/>
          </p:nvSpPr>
          <p:spPr bwMode="auto">
            <a:xfrm>
              <a:off x="1202" y="3330"/>
              <a:ext cx="353" cy="8"/>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2" name="Rectangle 161"/>
            <p:cNvSpPr>
              <a:spLocks noChangeArrowheads="1"/>
            </p:cNvSpPr>
            <p:nvPr/>
          </p:nvSpPr>
          <p:spPr bwMode="auto">
            <a:xfrm>
              <a:off x="1202" y="3338"/>
              <a:ext cx="353" cy="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3" name="Rectangle 162"/>
            <p:cNvSpPr>
              <a:spLocks noChangeArrowheads="1"/>
            </p:cNvSpPr>
            <p:nvPr/>
          </p:nvSpPr>
          <p:spPr bwMode="auto">
            <a:xfrm>
              <a:off x="1202" y="3345"/>
              <a:ext cx="353" cy="7"/>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4" name="Rectangle 163"/>
            <p:cNvSpPr>
              <a:spLocks noChangeArrowheads="1"/>
            </p:cNvSpPr>
            <p:nvPr/>
          </p:nvSpPr>
          <p:spPr bwMode="auto">
            <a:xfrm>
              <a:off x="1202" y="3352"/>
              <a:ext cx="353" cy="8"/>
            </a:xfrm>
            <a:prstGeom prst="rect">
              <a:avLst/>
            </a:prstGeom>
            <a:solidFill>
              <a:srgbClr val="00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5" name="Rectangle 164"/>
            <p:cNvSpPr>
              <a:spLocks noChangeArrowheads="1"/>
            </p:cNvSpPr>
            <p:nvPr/>
          </p:nvSpPr>
          <p:spPr bwMode="auto">
            <a:xfrm>
              <a:off x="1202" y="3360"/>
              <a:ext cx="353" cy="7"/>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6" name="Rectangle 165"/>
            <p:cNvSpPr>
              <a:spLocks noChangeArrowheads="1"/>
            </p:cNvSpPr>
            <p:nvPr/>
          </p:nvSpPr>
          <p:spPr bwMode="auto">
            <a:xfrm>
              <a:off x="1202" y="3367"/>
              <a:ext cx="353" cy="7"/>
            </a:xfrm>
            <a:prstGeom prst="rect">
              <a:avLst/>
            </a:prstGeom>
            <a:solidFill>
              <a:srgbClr val="00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7" name="Rectangle 166"/>
            <p:cNvSpPr>
              <a:spLocks noChangeArrowheads="1"/>
            </p:cNvSpPr>
            <p:nvPr/>
          </p:nvSpPr>
          <p:spPr bwMode="auto">
            <a:xfrm>
              <a:off x="1202" y="3374"/>
              <a:ext cx="353" cy="8"/>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8" name="Rectangle 167"/>
            <p:cNvSpPr>
              <a:spLocks noChangeArrowheads="1"/>
            </p:cNvSpPr>
            <p:nvPr/>
          </p:nvSpPr>
          <p:spPr bwMode="auto">
            <a:xfrm>
              <a:off x="1202" y="3382"/>
              <a:ext cx="353" cy="7"/>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79" name="Rectangle 168"/>
            <p:cNvSpPr>
              <a:spLocks noChangeArrowheads="1"/>
            </p:cNvSpPr>
            <p:nvPr/>
          </p:nvSpPr>
          <p:spPr bwMode="auto">
            <a:xfrm>
              <a:off x="1202" y="3389"/>
              <a:ext cx="353" cy="7"/>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0" name="Rectangle 169"/>
            <p:cNvSpPr>
              <a:spLocks noChangeArrowheads="1"/>
            </p:cNvSpPr>
            <p:nvPr/>
          </p:nvSpPr>
          <p:spPr bwMode="auto">
            <a:xfrm>
              <a:off x="1202" y="3396"/>
              <a:ext cx="353" cy="8"/>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1" name="Rectangle 170"/>
            <p:cNvSpPr>
              <a:spLocks noChangeArrowheads="1"/>
            </p:cNvSpPr>
            <p:nvPr/>
          </p:nvSpPr>
          <p:spPr bwMode="auto">
            <a:xfrm>
              <a:off x="1202" y="3404"/>
              <a:ext cx="353" cy="7"/>
            </a:xfrm>
            <a:prstGeom prst="rect">
              <a:avLst/>
            </a:prstGeom>
            <a:solidFill>
              <a:srgbClr val="00A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2" name="Rectangle 171"/>
            <p:cNvSpPr>
              <a:spLocks noChangeArrowheads="1"/>
            </p:cNvSpPr>
            <p:nvPr/>
          </p:nvSpPr>
          <p:spPr bwMode="auto">
            <a:xfrm>
              <a:off x="1202" y="3411"/>
              <a:ext cx="353" cy="7"/>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3" name="Rectangle 172"/>
            <p:cNvSpPr>
              <a:spLocks noChangeArrowheads="1"/>
            </p:cNvSpPr>
            <p:nvPr/>
          </p:nvSpPr>
          <p:spPr bwMode="auto">
            <a:xfrm>
              <a:off x="1202" y="3418"/>
              <a:ext cx="353" cy="7"/>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4" name="Rectangle 173"/>
            <p:cNvSpPr>
              <a:spLocks noChangeArrowheads="1"/>
            </p:cNvSpPr>
            <p:nvPr/>
          </p:nvSpPr>
          <p:spPr bwMode="auto">
            <a:xfrm>
              <a:off x="1202" y="3425"/>
              <a:ext cx="353" cy="8"/>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5" name="Rectangle 174"/>
            <p:cNvSpPr>
              <a:spLocks noChangeArrowheads="1"/>
            </p:cNvSpPr>
            <p:nvPr/>
          </p:nvSpPr>
          <p:spPr bwMode="auto">
            <a:xfrm>
              <a:off x="1202" y="3433"/>
              <a:ext cx="353" cy="7"/>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6" name="Rectangle 175"/>
            <p:cNvSpPr>
              <a:spLocks noChangeArrowheads="1"/>
            </p:cNvSpPr>
            <p:nvPr/>
          </p:nvSpPr>
          <p:spPr bwMode="auto">
            <a:xfrm>
              <a:off x="1202" y="3440"/>
              <a:ext cx="353" cy="7"/>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7" name="Rectangle 176"/>
            <p:cNvSpPr>
              <a:spLocks noChangeArrowheads="1"/>
            </p:cNvSpPr>
            <p:nvPr/>
          </p:nvSpPr>
          <p:spPr bwMode="auto">
            <a:xfrm>
              <a:off x="1202" y="3447"/>
              <a:ext cx="353" cy="8"/>
            </a:xfrm>
            <a:prstGeom prst="rect">
              <a:avLst/>
            </a:prstGeom>
            <a:solidFill>
              <a:srgbClr val="00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8" name="Rectangle 177"/>
            <p:cNvSpPr>
              <a:spLocks noChangeArrowheads="1"/>
            </p:cNvSpPr>
            <p:nvPr/>
          </p:nvSpPr>
          <p:spPr bwMode="auto">
            <a:xfrm>
              <a:off x="1202" y="3455"/>
              <a:ext cx="353" cy="7"/>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489" name="Freeform 178"/>
            <p:cNvSpPr>
              <a:spLocks/>
            </p:cNvSpPr>
            <p:nvPr/>
          </p:nvSpPr>
          <p:spPr bwMode="auto">
            <a:xfrm>
              <a:off x="1214" y="3263"/>
              <a:ext cx="337" cy="188"/>
            </a:xfrm>
            <a:custGeom>
              <a:avLst/>
              <a:gdLst>
                <a:gd name="T0" fmla="*/ 6 w 733"/>
                <a:gd name="T1" fmla="*/ 18 h 412"/>
                <a:gd name="T2" fmla="*/ 33 w 733"/>
                <a:gd name="T3" fmla="*/ 18 h 412"/>
                <a:gd name="T4" fmla="*/ 33 w 733"/>
                <a:gd name="T5" fmla="*/ 8 h 412"/>
                <a:gd name="T6" fmla="*/ 22 w 733"/>
                <a:gd name="T7" fmla="*/ 0 h 412"/>
                <a:gd name="T8" fmla="*/ 15 w 733"/>
                <a:gd name="T9" fmla="*/ 5 h 412"/>
                <a:gd name="T10" fmla="*/ 11 w 733"/>
                <a:gd name="T11" fmla="*/ 0 h 412"/>
                <a:gd name="T12" fmla="*/ 0 w 733"/>
                <a:gd name="T13" fmla="*/ 8 h 412"/>
                <a:gd name="T14" fmla="*/ 0 w 733"/>
                <a:gd name="T15" fmla="*/ 8 h 412"/>
                <a:gd name="T16" fmla="*/ 0 w 733"/>
                <a:gd name="T17" fmla="*/ 18 h 412"/>
                <a:gd name="T18" fmla="*/ 6 w 733"/>
                <a:gd name="T19" fmla="*/ 18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1"/>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0" name="Freeform 179"/>
            <p:cNvSpPr>
              <a:spLocks noEditPoints="1"/>
            </p:cNvSpPr>
            <p:nvPr/>
          </p:nvSpPr>
          <p:spPr bwMode="auto">
            <a:xfrm>
              <a:off x="1282" y="3389"/>
              <a:ext cx="201" cy="62"/>
            </a:xfrm>
            <a:custGeom>
              <a:avLst/>
              <a:gdLst>
                <a:gd name="T0" fmla="*/ 0 w 201"/>
                <a:gd name="T1" fmla="*/ 0 h 62"/>
                <a:gd name="T2" fmla="*/ 0 w 201"/>
                <a:gd name="T3" fmla="*/ 62 h 62"/>
                <a:gd name="T4" fmla="*/ 201 w 201"/>
                <a:gd name="T5" fmla="*/ 62 h 62"/>
                <a:gd name="T6" fmla="*/ 201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1" name="Freeform 180"/>
            <p:cNvSpPr>
              <a:spLocks/>
            </p:cNvSpPr>
            <p:nvPr/>
          </p:nvSpPr>
          <p:spPr bwMode="auto">
            <a:xfrm>
              <a:off x="1310" y="3116"/>
              <a:ext cx="145" cy="199"/>
            </a:xfrm>
            <a:custGeom>
              <a:avLst/>
              <a:gdLst>
                <a:gd name="T0" fmla="*/ 12 w 315"/>
                <a:gd name="T1" fmla="*/ 13 h 436"/>
                <a:gd name="T2" fmla="*/ 14 w 315"/>
                <a:gd name="T3" fmla="*/ 7 h 436"/>
                <a:gd name="T4" fmla="*/ 7 w 315"/>
                <a:gd name="T5" fmla="*/ 0 h 436"/>
                <a:gd name="T6" fmla="*/ 0 w 315"/>
                <a:gd name="T7" fmla="*/ 7 h 436"/>
                <a:gd name="T8" fmla="*/ 3 w 315"/>
                <a:gd name="T9" fmla="*/ 13 h 436"/>
                <a:gd name="T10" fmla="*/ 3 w 315"/>
                <a:gd name="T11" fmla="*/ 13 h 436"/>
                <a:gd name="T12" fmla="*/ 1 w 315"/>
                <a:gd name="T13" fmla="*/ 14 h 436"/>
                <a:gd name="T14" fmla="*/ 1 w 315"/>
                <a:gd name="T15" fmla="*/ 19 h 436"/>
                <a:gd name="T16" fmla="*/ 12 w 315"/>
                <a:gd name="T17" fmla="*/ 19 h 436"/>
                <a:gd name="T18" fmla="*/ 12 w 315"/>
                <a:gd name="T19" fmla="*/ 14 h 436"/>
                <a:gd name="T20" fmla="*/ 12 w 315"/>
                <a:gd name="T21" fmla="*/ 13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3492" name="Freeform 181"/>
            <p:cNvSpPr>
              <a:spLocks/>
            </p:cNvSpPr>
            <p:nvPr/>
          </p:nvSpPr>
          <p:spPr bwMode="auto">
            <a:xfrm>
              <a:off x="1310" y="3116"/>
              <a:ext cx="145" cy="199"/>
            </a:xfrm>
            <a:custGeom>
              <a:avLst/>
              <a:gdLst>
                <a:gd name="T0" fmla="*/ 12 w 315"/>
                <a:gd name="T1" fmla="*/ 13 h 436"/>
                <a:gd name="T2" fmla="*/ 14 w 315"/>
                <a:gd name="T3" fmla="*/ 7 h 436"/>
                <a:gd name="T4" fmla="*/ 7 w 315"/>
                <a:gd name="T5" fmla="*/ 0 h 436"/>
                <a:gd name="T6" fmla="*/ 0 w 315"/>
                <a:gd name="T7" fmla="*/ 7 h 436"/>
                <a:gd name="T8" fmla="*/ 3 w 315"/>
                <a:gd name="T9" fmla="*/ 13 h 436"/>
                <a:gd name="T10" fmla="*/ 3 w 315"/>
                <a:gd name="T11" fmla="*/ 13 h 436"/>
                <a:gd name="T12" fmla="*/ 1 w 315"/>
                <a:gd name="T13" fmla="*/ 14 h 436"/>
                <a:gd name="T14" fmla="*/ 1 w 315"/>
                <a:gd name="T15" fmla="*/ 19 h 436"/>
                <a:gd name="T16" fmla="*/ 12 w 315"/>
                <a:gd name="T17" fmla="*/ 19 h 436"/>
                <a:gd name="T18" fmla="*/ 12 w 315"/>
                <a:gd name="T19" fmla="*/ 14 h 436"/>
                <a:gd name="T20" fmla="*/ 12 w 315"/>
                <a:gd name="T21" fmla="*/ 13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3" name="Freeform 182"/>
            <p:cNvSpPr>
              <a:spLocks/>
            </p:cNvSpPr>
            <p:nvPr/>
          </p:nvSpPr>
          <p:spPr bwMode="auto">
            <a:xfrm>
              <a:off x="1309" y="3112"/>
              <a:ext cx="151" cy="88"/>
            </a:xfrm>
            <a:custGeom>
              <a:avLst/>
              <a:gdLst>
                <a:gd name="T0" fmla="*/ 0 w 329"/>
                <a:gd name="T1" fmla="*/ 8 h 193"/>
                <a:gd name="T2" fmla="*/ 6 w 329"/>
                <a:gd name="T3" fmla="*/ 7 h 193"/>
                <a:gd name="T4" fmla="*/ 14 w 329"/>
                <a:gd name="T5" fmla="*/ 8 h 193"/>
                <a:gd name="T6" fmla="*/ 8 w 329"/>
                <a:gd name="T7" fmla="*/ 0 h 193"/>
                <a:gd name="T8" fmla="*/ 0 w 329"/>
                <a:gd name="T9" fmla="*/ 6 h 193"/>
                <a:gd name="T10" fmla="*/ 0 w 329"/>
                <a:gd name="T11" fmla="*/ 8 h 193"/>
                <a:gd name="T12" fmla="*/ 0 60000 65536"/>
                <a:gd name="T13" fmla="*/ 0 60000 65536"/>
                <a:gd name="T14" fmla="*/ 0 60000 65536"/>
                <a:gd name="T15" fmla="*/ 0 60000 65536"/>
                <a:gd name="T16" fmla="*/ 0 60000 65536"/>
                <a:gd name="T17" fmla="*/ 0 60000 65536"/>
                <a:gd name="T18" fmla="*/ 0 w 329"/>
                <a:gd name="T19" fmla="*/ 0 h 193"/>
                <a:gd name="T20" fmla="*/ 329 w 32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329" h="193">
                  <a:moveTo>
                    <a:pt x="2" y="178"/>
                  </a:moveTo>
                  <a:cubicBezTo>
                    <a:pt x="44" y="193"/>
                    <a:pt x="101" y="190"/>
                    <a:pt x="136" y="170"/>
                  </a:cubicBezTo>
                  <a:cubicBezTo>
                    <a:pt x="197" y="163"/>
                    <a:pt x="261" y="166"/>
                    <a:pt x="317" y="178"/>
                  </a:cubicBezTo>
                  <a:cubicBezTo>
                    <a:pt x="329" y="97"/>
                    <a:pt x="268" y="22"/>
                    <a:pt x="181" y="11"/>
                  </a:cubicBezTo>
                  <a:cubicBezTo>
                    <a:pt x="94" y="0"/>
                    <a:pt x="14" y="57"/>
                    <a:pt x="2" y="139"/>
                  </a:cubicBezTo>
                  <a:cubicBezTo>
                    <a:pt x="0" y="152"/>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3494" name="Freeform 183"/>
            <p:cNvSpPr>
              <a:spLocks/>
            </p:cNvSpPr>
            <p:nvPr/>
          </p:nvSpPr>
          <p:spPr bwMode="auto">
            <a:xfrm>
              <a:off x="1309" y="3112"/>
              <a:ext cx="151" cy="88"/>
            </a:xfrm>
            <a:custGeom>
              <a:avLst/>
              <a:gdLst>
                <a:gd name="T0" fmla="*/ 1 w 151"/>
                <a:gd name="T1" fmla="*/ 81 h 88"/>
                <a:gd name="T2" fmla="*/ 63 w 151"/>
                <a:gd name="T3" fmla="*/ 77 h 88"/>
                <a:gd name="T4" fmla="*/ 146 w 151"/>
                <a:gd name="T5" fmla="*/ 81 h 88"/>
                <a:gd name="T6" fmla="*/ 83 w 151"/>
                <a:gd name="T7" fmla="*/ 5 h 88"/>
                <a:gd name="T8" fmla="*/ 1 w 151"/>
                <a:gd name="T9" fmla="*/ 63 h 88"/>
                <a:gd name="T10" fmla="*/ 1 w 151"/>
                <a:gd name="T11" fmla="*/ 81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1"/>
                  </a:moveTo>
                  <a:cubicBezTo>
                    <a:pt x="21" y="88"/>
                    <a:pt x="47" y="86"/>
                    <a:pt x="63" y="77"/>
                  </a:cubicBezTo>
                  <a:cubicBezTo>
                    <a:pt x="91" y="74"/>
                    <a:pt x="120" y="75"/>
                    <a:pt x="146" y="81"/>
                  </a:cubicBezTo>
                  <a:cubicBezTo>
                    <a:pt x="151" y="44"/>
                    <a:pt x="123" y="10"/>
                    <a:pt x="83" y="5"/>
                  </a:cubicBezTo>
                  <a:cubicBezTo>
                    <a:pt x="44" y="0"/>
                    <a:pt x="7" y="26"/>
                    <a:pt x="1" y="63"/>
                  </a:cubicBezTo>
                  <a:cubicBezTo>
                    <a:pt x="0" y="69"/>
                    <a:pt x="0" y="75"/>
                    <a:pt x="1" y="8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5" name="Rectangle 184"/>
            <p:cNvSpPr>
              <a:spLocks noChangeArrowheads="1"/>
            </p:cNvSpPr>
            <p:nvPr/>
          </p:nvSpPr>
          <p:spPr bwMode="auto">
            <a:xfrm>
              <a:off x="1275" y="3492"/>
              <a:ext cx="26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500">
                  <a:solidFill>
                    <a:srgbClr val="000000"/>
                  </a:solidFill>
                  <a:latin typeface="Times New Roman" panose="02020603050405020304" pitchFamily="18" charset="0"/>
                </a:rPr>
                <a:t>John</a:t>
              </a:r>
              <a:endParaRPr kumimoji="0" lang="zh-CN" altLang="zh-CN"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kumimoji="0" lang="zh-CN" altLang="en-US" smtClean="0"/>
              <a:t>访问控制矩阵</a:t>
            </a:r>
            <a:r>
              <a:rPr kumimoji="0" lang="en-US" altLang="zh-CN" smtClean="0"/>
              <a:t>ACM</a:t>
            </a:r>
            <a:endParaRPr kumimoji="0" lang="zh-CN" altLang="en-US" smtClean="0"/>
          </a:p>
        </p:txBody>
      </p:sp>
      <p:sp>
        <p:nvSpPr>
          <p:cNvPr id="2" name="内容占位符 1"/>
          <p:cNvSpPr>
            <a:spLocks noGrp="1"/>
          </p:cNvSpPr>
          <p:nvPr>
            <p:ph idx="1"/>
          </p:nvPr>
        </p:nvSpPr>
        <p:spPr>
          <a:xfrm>
            <a:off x="144016" y="1052736"/>
            <a:ext cx="8820472" cy="1440160"/>
          </a:xfrm>
        </p:spPr>
        <p:txBody>
          <a:bodyPr/>
          <a:lstStyle/>
          <a:p>
            <a:r>
              <a:rPr lang="en-US" altLang="zh-CN" sz="2400" dirty="0"/>
              <a:t>ACM</a:t>
            </a:r>
            <a:r>
              <a:rPr lang="zh-CN" altLang="en-US" sz="2400" dirty="0"/>
              <a:t>通过矩阵</a:t>
            </a:r>
            <a:r>
              <a:rPr lang="zh-CN" altLang="en-US" sz="2400" dirty="0" smtClean="0"/>
              <a:t>形式表示</a:t>
            </a:r>
            <a:r>
              <a:rPr lang="zh-CN" altLang="en-US" sz="2400" dirty="0"/>
              <a:t>主体用户和客体资源之间的授权关系。</a:t>
            </a:r>
          </a:p>
          <a:p>
            <a:endParaRPr lang="en-US" altLang="zh-CN" sz="2400" dirty="0" smtClean="0"/>
          </a:p>
          <a:p>
            <a:r>
              <a:rPr lang="zh-CN" altLang="en-US" sz="2400" dirty="0" smtClean="0"/>
              <a:t>如果</a:t>
            </a:r>
            <a:r>
              <a:rPr lang="zh-CN" altLang="en-US" sz="2400" dirty="0"/>
              <a:t>主体和客体很多，</a:t>
            </a:r>
            <a:r>
              <a:rPr lang="en-US" altLang="zh-CN" sz="2400" dirty="0"/>
              <a:t>ACM</a:t>
            </a:r>
            <a:r>
              <a:rPr lang="zh-CN" altLang="en-US" sz="2400" dirty="0"/>
              <a:t>会有大量的冗余空间。</a:t>
            </a:r>
            <a:endParaRPr 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800021048"/>
              </p:ext>
            </p:extLst>
          </p:nvPr>
        </p:nvGraphicFramePr>
        <p:xfrm>
          <a:off x="395536" y="2852936"/>
          <a:ext cx="7920556" cy="3168501"/>
        </p:xfrm>
        <a:graphic>
          <a:graphicData uri="http://schemas.openxmlformats.org/drawingml/2006/table">
            <a:tbl>
              <a:tblPr/>
              <a:tblGrid>
                <a:gridCol w="1659844"/>
                <a:gridCol w="2058128"/>
                <a:gridCol w="2101293"/>
                <a:gridCol w="2101291"/>
              </a:tblGrid>
              <a:tr h="576537">
                <a:tc>
                  <a:txBody>
                    <a:bodyPr/>
                    <a:lstStyle/>
                    <a:p>
                      <a:pPr marL="0" marR="0" lvl="0" indent="0" algn="r" defTabSz="914400" rtl="0" eaLnBrk="1" fontAlgn="base" latinLnBrk="0" hangingPunct="1">
                        <a:lnSpc>
                          <a:spcPts val="1000"/>
                        </a:lnSpc>
                        <a:spcBef>
                          <a:spcPct val="0"/>
                        </a:spcBef>
                        <a:spcAft>
                          <a:spcPct val="0"/>
                        </a:spcAft>
                        <a:buClrTx/>
                        <a:buSzTx/>
                        <a:buFontTx/>
                        <a:buNone/>
                        <a:tabLst>
                          <a:tab pos="1214438" algn="r"/>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r" defTabSz="914400" rtl="0" eaLnBrk="1" fontAlgn="base" latinLnBrk="0" hangingPunct="1">
                        <a:lnSpc>
                          <a:spcPts val="1000"/>
                        </a:lnSpc>
                        <a:spcBef>
                          <a:spcPct val="0"/>
                        </a:spcBef>
                        <a:spcAft>
                          <a:spcPct val="0"/>
                        </a:spcAft>
                        <a:buClrTx/>
                        <a:buSzTx/>
                        <a:buFontTx/>
                        <a:buNone/>
                        <a:tabLst>
                          <a:tab pos="1214438" algn="r"/>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r" defTabSz="914400" rtl="0" eaLnBrk="1" fontAlgn="base" latinLnBrk="0" hangingPunct="1">
                        <a:lnSpc>
                          <a:spcPts val="1000"/>
                        </a:lnSpc>
                        <a:spcBef>
                          <a:spcPct val="0"/>
                        </a:spcBef>
                        <a:spcAft>
                          <a:spcPct val="0"/>
                        </a:spcAft>
                        <a:buClrTx/>
                        <a:buSzTx/>
                        <a:buFontTx/>
                        <a:buNone/>
                        <a:tabLst>
                          <a:tab pos="1214438" algn="r"/>
                        </a:tabLst>
                      </a:pPr>
                      <a:r>
                        <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客体</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ts val="1000"/>
                        </a:lnSpc>
                        <a:spcBef>
                          <a:spcPct val="0"/>
                        </a:spcBef>
                        <a:spcAft>
                          <a:spcPct val="0"/>
                        </a:spcAft>
                        <a:buClrTx/>
                        <a:buSzTx/>
                        <a:buFontTx/>
                        <a:buNone/>
                        <a:tabLst>
                          <a:tab pos="1214438" algn="r"/>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主体</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Object1</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Object2</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Object3</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3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Alice</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Own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3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Bob</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Own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3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John</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Own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R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smtClean="0"/>
              <a:t>DAC</a:t>
            </a:r>
            <a:r>
              <a:rPr kumimoji="0" lang="zh-CN" altLang="en-US" dirty="0" smtClean="0"/>
              <a:t>小结</a:t>
            </a:r>
            <a:endParaRPr lang="en-US" dirty="0"/>
          </a:p>
        </p:txBody>
      </p:sp>
      <p:sp>
        <p:nvSpPr>
          <p:cNvPr id="3" name="内容占位符 2"/>
          <p:cNvSpPr>
            <a:spLocks noGrp="1"/>
          </p:cNvSpPr>
          <p:nvPr>
            <p:ph idx="1"/>
          </p:nvPr>
        </p:nvSpPr>
        <p:spPr/>
        <p:txBody>
          <a:bodyPr/>
          <a:lstStyle/>
          <a:p>
            <a:r>
              <a:rPr lang="en-US" altLang="zh-CN" sz="2400" dirty="0"/>
              <a:t>DAC</a:t>
            </a:r>
            <a:r>
              <a:rPr lang="zh-CN" altLang="en-US" sz="2400" dirty="0"/>
              <a:t>为用户提供了灵活的数据访问方式，</a:t>
            </a:r>
            <a:r>
              <a:rPr lang="zh-CN" altLang="en-US" sz="2400" dirty="0">
                <a:solidFill>
                  <a:srgbClr val="0000FF"/>
                </a:solidFill>
              </a:rPr>
              <a:t>授权主体</a:t>
            </a:r>
            <a:r>
              <a:rPr lang="zh-CN" altLang="en-US" sz="2400" dirty="0"/>
              <a:t>（特权用户、特权用户组的成员以及对客体拥有</a:t>
            </a:r>
            <a:r>
              <a:rPr lang="en-US" altLang="zh-CN" sz="2400" dirty="0"/>
              <a:t>Own</a:t>
            </a:r>
            <a:r>
              <a:rPr lang="zh-CN" altLang="en-US" sz="2400" dirty="0"/>
              <a:t>权限的主体）均可以完成</a:t>
            </a:r>
            <a:r>
              <a:rPr lang="zh-CN" altLang="en-US" sz="2400" dirty="0">
                <a:solidFill>
                  <a:srgbClr val="0000FF"/>
                </a:solidFill>
              </a:rPr>
              <a:t>赋予和回收</a:t>
            </a:r>
            <a:r>
              <a:rPr lang="zh-CN" altLang="en-US" sz="2400" dirty="0"/>
              <a:t>其他主体对客体资源的访问权限，使得</a:t>
            </a:r>
            <a:r>
              <a:rPr lang="en-US" altLang="zh-CN" sz="2400" dirty="0"/>
              <a:t>DAC</a:t>
            </a:r>
            <a:r>
              <a:rPr lang="zh-CN" altLang="en-US" sz="2400" dirty="0"/>
              <a:t>广泛应用在商业和工业环境中。</a:t>
            </a:r>
          </a:p>
          <a:p>
            <a:endParaRPr lang="zh-CN" altLang="en-US" sz="2400" dirty="0"/>
          </a:p>
          <a:p>
            <a:r>
              <a:rPr lang="en-US" altLang="zh-CN" sz="2400" dirty="0" smtClean="0">
                <a:solidFill>
                  <a:srgbClr val="FF0000"/>
                </a:solidFill>
              </a:rPr>
              <a:t>DAC</a:t>
            </a:r>
            <a:r>
              <a:rPr lang="zh-CN" altLang="en-US" sz="2400" dirty="0">
                <a:solidFill>
                  <a:srgbClr val="FF0000"/>
                </a:solidFill>
              </a:rPr>
              <a:t>允许用户任意传递</a:t>
            </a:r>
            <a:r>
              <a:rPr lang="zh-CN" altLang="en-US" sz="2400" dirty="0" smtClean="0">
                <a:solidFill>
                  <a:srgbClr val="FF0000"/>
                </a:solidFill>
              </a:rPr>
              <a:t>权限</a:t>
            </a:r>
            <a:r>
              <a:rPr lang="zh-CN" altLang="en-US" sz="2400" dirty="0" smtClean="0"/>
              <a:t>。</a:t>
            </a:r>
            <a:endParaRPr lang="en-US" altLang="zh-CN" sz="2400" dirty="0" smtClean="0"/>
          </a:p>
          <a:p>
            <a:pPr lvl="1"/>
            <a:r>
              <a:rPr lang="zh-CN" altLang="en-US" dirty="0" smtClean="0"/>
              <a:t>例如，</a:t>
            </a:r>
            <a:r>
              <a:rPr lang="zh-CN" altLang="en-US" dirty="0" smtClean="0">
                <a:solidFill>
                  <a:srgbClr val="0000FF"/>
                </a:solidFill>
              </a:rPr>
              <a:t>没有</a:t>
            </a:r>
            <a:r>
              <a:rPr lang="zh-CN" altLang="en-US" dirty="0">
                <a:solidFill>
                  <a:srgbClr val="0000FF"/>
                </a:solidFill>
              </a:rPr>
              <a:t>访问文件</a:t>
            </a:r>
            <a:r>
              <a:rPr lang="en-US" altLang="zh-CN" dirty="0">
                <a:solidFill>
                  <a:srgbClr val="0000FF"/>
                </a:solidFill>
              </a:rPr>
              <a:t>file1</a:t>
            </a:r>
            <a:r>
              <a:rPr lang="zh-CN" altLang="en-US" dirty="0">
                <a:solidFill>
                  <a:srgbClr val="0000FF"/>
                </a:solidFill>
              </a:rPr>
              <a:t>权限的用户</a:t>
            </a:r>
            <a:r>
              <a:rPr lang="en-US" altLang="zh-CN" dirty="0">
                <a:solidFill>
                  <a:srgbClr val="0000FF"/>
                </a:solidFill>
              </a:rPr>
              <a:t>A</a:t>
            </a:r>
            <a:r>
              <a:rPr lang="zh-CN" altLang="en-US" dirty="0"/>
              <a:t>可能从</a:t>
            </a:r>
            <a:r>
              <a:rPr lang="zh-CN" altLang="en-US" dirty="0">
                <a:solidFill>
                  <a:srgbClr val="0000FF"/>
                </a:solidFill>
              </a:rPr>
              <a:t>有访问权限的用户</a:t>
            </a:r>
            <a:r>
              <a:rPr lang="en-US" altLang="zh-CN" dirty="0">
                <a:solidFill>
                  <a:srgbClr val="0000FF"/>
                </a:solidFill>
              </a:rPr>
              <a:t>B</a:t>
            </a:r>
            <a:r>
              <a:rPr lang="zh-CN" altLang="en-US" dirty="0"/>
              <a:t>那里获得访问权限</a:t>
            </a:r>
            <a:r>
              <a:rPr lang="zh-CN" altLang="en-US" dirty="0" smtClean="0"/>
              <a:t>。</a:t>
            </a:r>
            <a:endParaRPr lang="en-US" altLang="zh-CN" dirty="0" smtClean="0"/>
          </a:p>
          <a:p>
            <a:endParaRPr lang="zh-CN" altLang="en-US" sz="2400" dirty="0"/>
          </a:p>
          <a:p>
            <a:r>
              <a:rPr lang="zh-CN" altLang="en-US" sz="2400" dirty="0"/>
              <a:t>因此</a:t>
            </a:r>
            <a:r>
              <a:rPr lang="en-US" altLang="zh-CN" sz="2400" dirty="0"/>
              <a:t>DAC</a:t>
            </a:r>
            <a:r>
              <a:rPr lang="zh-CN" altLang="en-US" sz="2400" dirty="0"/>
              <a:t>模型提供的安全防护还是相对比较低的，不能为系统提供充分的数据保护。</a:t>
            </a:r>
            <a:endParaRPr lang="en-US" sz="2400" dirty="0"/>
          </a:p>
        </p:txBody>
      </p:sp>
    </p:spTree>
    <p:extLst>
      <p:ext uri="{BB962C8B-B14F-4D97-AF65-F5344CB8AC3E}">
        <p14:creationId xmlns:p14="http://schemas.microsoft.com/office/powerpoint/2010/main" val="268254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23850" y="72008"/>
            <a:ext cx="8496300" cy="836712"/>
          </a:xfrm>
        </p:spPr>
        <p:txBody>
          <a:bodyPr/>
          <a:lstStyle/>
          <a:p>
            <a:r>
              <a:rPr kumimoji="0" lang="zh-CN" altLang="en-US" b="1" dirty="0" smtClean="0"/>
              <a:t>强制访问控制</a:t>
            </a:r>
            <a:r>
              <a:rPr kumimoji="0" lang="en-US" altLang="zh-CN" b="1" dirty="0" smtClean="0"/>
              <a:t>MAC</a:t>
            </a:r>
            <a:endParaRPr kumimoji="0" lang="zh-CN" altLang="en-US" dirty="0" smtClean="0"/>
          </a:p>
        </p:txBody>
      </p:sp>
      <p:sp>
        <p:nvSpPr>
          <p:cNvPr id="15363" name="内容占位符 2"/>
          <p:cNvSpPr>
            <a:spLocks noGrp="1"/>
          </p:cNvSpPr>
          <p:nvPr>
            <p:ph idx="1"/>
          </p:nvPr>
        </p:nvSpPr>
        <p:spPr>
          <a:xfrm>
            <a:off x="179512" y="1052736"/>
            <a:ext cx="8784976" cy="5471889"/>
          </a:xfrm>
        </p:spPr>
        <p:txBody>
          <a:bodyPr/>
          <a:lstStyle/>
          <a:p>
            <a:r>
              <a:rPr kumimoji="0" lang="zh-CN" altLang="en-US" sz="2400" dirty="0" smtClean="0"/>
              <a:t>强制访问控制</a:t>
            </a:r>
            <a:r>
              <a:rPr kumimoji="0" lang="en-US" altLang="zh-CN" sz="2400" dirty="0" smtClean="0"/>
              <a:t>MAC</a:t>
            </a:r>
            <a:r>
              <a:rPr kumimoji="0" lang="zh-CN" altLang="en-US" sz="2400" dirty="0" smtClean="0"/>
              <a:t>是一种多级访问控制策略。</a:t>
            </a:r>
            <a:endParaRPr kumimoji="0" lang="en-US" altLang="zh-CN" sz="2400" dirty="0" smtClean="0"/>
          </a:p>
          <a:p>
            <a:pPr lvl="1"/>
            <a:r>
              <a:rPr kumimoji="0" lang="zh-CN" altLang="en-US" dirty="0" smtClean="0"/>
              <a:t>系统事先给访问</a:t>
            </a:r>
            <a:r>
              <a:rPr kumimoji="0" lang="zh-CN" altLang="en-US" dirty="0" smtClean="0">
                <a:solidFill>
                  <a:srgbClr val="FF0000"/>
                </a:solidFill>
              </a:rPr>
              <a:t>主体</a:t>
            </a:r>
            <a:r>
              <a:rPr kumimoji="0" lang="zh-CN" altLang="en-US" dirty="0" smtClean="0"/>
              <a:t>和受控</a:t>
            </a:r>
            <a:r>
              <a:rPr kumimoji="0" lang="zh-CN" altLang="en-US" dirty="0" smtClean="0">
                <a:solidFill>
                  <a:srgbClr val="FF0000"/>
                </a:solidFill>
              </a:rPr>
              <a:t>客体</a:t>
            </a:r>
            <a:r>
              <a:rPr kumimoji="0" lang="zh-CN" altLang="en-US" dirty="0" smtClean="0"/>
              <a:t>分配</a:t>
            </a:r>
            <a:r>
              <a:rPr kumimoji="0" lang="zh-CN" altLang="en-US" dirty="0" smtClean="0">
                <a:solidFill>
                  <a:srgbClr val="FF0000"/>
                </a:solidFill>
              </a:rPr>
              <a:t>不同的安全级别属性</a:t>
            </a:r>
            <a:r>
              <a:rPr kumimoji="0" lang="zh-CN" altLang="en-US" dirty="0" smtClean="0"/>
              <a:t>。</a:t>
            </a:r>
            <a:endParaRPr kumimoji="0" lang="en-US" altLang="zh-CN" dirty="0" smtClean="0"/>
          </a:p>
          <a:p>
            <a:pPr lvl="1"/>
            <a:r>
              <a:rPr kumimoji="0" lang="zh-CN" altLang="en-US" dirty="0" smtClean="0"/>
              <a:t>在实施访问控制时，系统先对访问</a:t>
            </a:r>
            <a:r>
              <a:rPr kumimoji="0" lang="zh-CN" altLang="en-US" dirty="0" smtClean="0">
                <a:solidFill>
                  <a:srgbClr val="FF0000"/>
                </a:solidFill>
              </a:rPr>
              <a:t>主体</a:t>
            </a:r>
            <a:r>
              <a:rPr kumimoji="0" lang="zh-CN" altLang="en-US" dirty="0" smtClean="0"/>
              <a:t>和受控</a:t>
            </a:r>
            <a:r>
              <a:rPr kumimoji="0" lang="zh-CN" altLang="en-US" dirty="0" smtClean="0">
                <a:solidFill>
                  <a:srgbClr val="FF0000"/>
                </a:solidFill>
              </a:rPr>
              <a:t>客体</a:t>
            </a:r>
            <a:r>
              <a:rPr kumimoji="0" lang="zh-CN" altLang="en-US" dirty="0" smtClean="0"/>
              <a:t>的</a:t>
            </a:r>
            <a:r>
              <a:rPr kumimoji="0" lang="zh-CN" altLang="en-US" dirty="0" smtClean="0">
                <a:solidFill>
                  <a:srgbClr val="FF0000"/>
                </a:solidFill>
              </a:rPr>
              <a:t>安全级别</a:t>
            </a:r>
            <a:r>
              <a:rPr kumimoji="0" lang="zh-CN" altLang="en-US" dirty="0" smtClean="0"/>
              <a:t>属性进行</a:t>
            </a:r>
            <a:r>
              <a:rPr kumimoji="0" lang="zh-CN" altLang="en-US" dirty="0" smtClean="0">
                <a:solidFill>
                  <a:srgbClr val="FF0000"/>
                </a:solidFill>
              </a:rPr>
              <a:t>比较</a:t>
            </a:r>
            <a:r>
              <a:rPr kumimoji="0" lang="zh-CN" altLang="en-US" dirty="0" smtClean="0"/>
              <a:t>，再决定访问主体能否访问该受控客体。</a:t>
            </a:r>
            <a:endParaRPr kumimoji="0" lang="en-US" altLang="zh-CN" dirty="0" smtClean="0"/>
          </a:p>
          <a:p>
            <a:endParaRPr kumimoji="0" lang="en-US" altLang="zh-CN" sz="2400" dirty="0" smtClean="0"/>
          </a:p>
          <a:p>
            <a:r>
              <a:rPr kumimoji="0" lang="en-US" altLang="zh-CN" sz="2400" dirty="0" smtClean="0"/>
              <a:t>MAC</a:t>
            </a:r>
            <a:r>
              <a:rPr kumimoji="0" lang="zh-CN" altLang="en-US" sz="2400" dirty="0" smtClean="0"/>
              <a:t>模型形式化描述：将</a:t>
            </a:r>
            <a:r>
              <a:rPr kumimoji="0" lang="zh-CN" altLang="en-US" sz="2400" dirty="0"/>
              <a:t>访问控制系统中的实体对象分为主体</a:t>
            </a:r>
            <a:r>
              <a:rPr kumimoji="0" lang="zh-CN" altLang="en-US" sz="2400" dirty="0" smtClean="0"/>
              <a:t>集</a:t>
            </a:r>
            <a:r>
              <a:rPr kumimoji="0" lang="en-US" altLang="zh-CN" sz="2400" dirty="0" smtClean="0"/>
              <a:t>S</a:t>
            </a:r>
            <a:r>
              <a:rPr kumimoji="0" lang="zh-CN" altLang="en-US" sz="2400" dirty="0" smtClean="0"/>
              <a:t>和客体集</a:t>
            </a:r>
            <a:r>
              <a:rPr kumimoji="0" lang="en-US" altLang="zh-CN" sz="2400" dirty="0" smtClean="0"/>
              <a:t>O</a:t>
            </a:r>
            <a:r>
              <a:rPr kumimoji="0" lang="zh-CN" altLang="en-US" sz="2400" dirty="0" smtClean="0"/>
              <a:t>，然后定义安全类</a:t>
            </a:r>
            <a:r>
              <a:rPr kumimoji="0" lang="en-US" altLang="zh-CN" sz="2400" dirty="0" smtClean="0"/>
              <a:t>SC(x) = &lt; L </a:t>
            </a:r>
            <a:r>
              <a:rPr kumimoji="0" lang="zh-CN" altLang="en-US" sz="2400" dirty="0" smtClean="0"/>
              <a:t>，</a:t>
            </a:r>
            <a:r>
              <a:rPr kumimoji="0" lang="en-US" altLang="zh-CN" sz="2400" dirty="0" smtClean="0"/>
              <a:t>C &gt;</a:t>
            </a:r>
            <a:r>
              <a:rPr kumimoji="0" lang="zh-CN" altLang="en-US" sz="2400" dirty="0" smtClean="0"/>
              <a:t>。</a:t>
            </a:r>
            <a:endParaRPr kumimoji="0" lang="en-US" altLang="zh-CN" sz="2400" dirty="0" smtClean="0"/>
          </a:p>
          <a:p>
            <a:pPr lvl="1"/>
            <a:r>
              <a:rPr kumimoji="0" lang="zh-CN" altLang="en-US" dirty="0" smtClean="0"/>
              <a:t>其中，</a:t>
            </a:r>
            <a:r>
              <a:rPr kumimoji="0" lang="en-US" altLang="zh-CN" dirty="0" smtClean="0"/>
              <a:t>x</a:t>
            </a:r>
            <a:r>
              <a:rPr kumimoji="0" lang="zh-CN" altLang="en-US" dirty="0" smtClean="0"/>
              <a:t>为特定的主体或客体。</a:t>
            </a:r>
            <a:r>
              <a:rPr kumimoji="0" lang="en-US" altLang="zh-CN" dirty="0" smtClean="0"/>
              <a:t>L</a:t>
            </a:r>
            <a:r>
              <a:rPr kumimoji="0" lang="zh-CN" altLang="en-US" dirty="0" smtClean="0"/>
              <a:t>为有层次的</a:t>
            </a:r>
            <a:r>
              <a:rPr kumimoji="0" lang="zh-CN" altLang="en-US" dirty="0" smtClean="0">
                <a:solidFill>
                  <a:srgbClr val="FF0000"/>
                </a:solidFill>
              </a:rPr>
              <a:t>安全级别</a:t>
            </a:r>
            <a:r>
              <a:rPr kumimoji="0" lang="en-US" altLang="zh-CN" dirty="0" smtClean="0"/>
              <a:t>Level</a:t>
            </a:r>
            <a:r>
              <a:rPr kumimoji="0" lang="zh-CN" altLang="en-US" dirty="0" smtClean="0"/>
              <a:t>；</a:t>
            </a:r>
            <a:r>
              <a:rPr kumimoji="0" lang="en-US" altLang="zh-CN" dirty="0" smtClean="0"/>
              <a:t>C</a:t>
            </a:r>
            <a:r>
              <a:rPr kumimoji="0" lang="zh-CN" altLang="en-US" dirty="0" smtClean="0"/>
              <a:t>为无层次的</a:t>
            </a:r>
            <a:r>
              <a:rPr kumimoji="0" lang="zh-CN" altLang="en-US" dirty="0" smtClean="0">
                <a:solidFill>
                  <a:srgbClr val="FF0000"/>
                </a:solidFill>
              </a:rPr>
              <a:t>安全范畴</a:t>
            </a:r>
            <a:r>
              <a:rPr kumimoji="0" lang="en-US" altLang="zh-CN" dirty="0" smtClean="0"/>
              <a:t>Category</a:t>
            </a:r>
            <a:r>
              <a:rPr kumimoji="0" lang="zh-CN" altLang="en-US" dirty="0" smtClean="0"/>
              <a:t>。</a:t>
            </a:r>
            <a:endParaRPr kumimoji="0" lang="en-US" altLang="zh-CN" dirty="0" smtClean="0"/>
          </a:p>
          <a:p>
            <a:pPr lvl="1"/>
            <a:r>
              <a:rPr kumimoji="0" lang="zh-CN" altLang="en-US" dirty="0"/>
              <a:t>安全范畴</a:t>
            </a:r>
            <a:r>
              <a:rPr kumimoji="0" lang="en-US" altLang="zh-CN" dirty="0"/>
              <a:t>Category</a:t>
            </a:r>
            <a:r>
              <a:rPr kumimoji="0" lang="zh-CN" altLang="en-US" dirty="0" smtClean="0"/>
              <a:t>用来</a:t>
            </a:r>
            <a:r>
              <a:rPr kumimoji="0" lang="zh-CN" altLang="en-US" dirty="0"/>
              <a:t>划分实体对象的归属，而</a:t>
            </a:r>
            <a:r>
              <a:rPr kumimoji="0" lang="zh-CN" altLang="en-US" dirty="0">
                <a:solidFill>
                  <a:srgbClr val="0000FF"/>
                </a:solidFill>
              </a:rPr>
              <a:t>同属于一个安全范畴的不同实体对象</a:t>
            </a:r>
            <a:r>
              <a:rPr kumimoji="0" lang="zh-CN" altLang="en-US" dirty="0"/>
              <a:t>由于具有不同层次的安全级别</a:t>
            </a:r>
            <a:r>
              <a:rPr kumimoji="0" lang="en-US" altLang="zh-CN" dirty="0"/>
              <a:t>L</a:t>
            </a:r>
            <a:r>
              <a:rPr kumimoji="0" lang="zh-CN" altLang="en-US" dirty="0"/>
              <a:t>，因而构成了一定的偏序关系</a:t>
            </a:r>
            <a:r>
              <a:rPr kumimoji="0" lang="zh-CN" alt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 calcmode="lin" valueType="num">
                                      <p:cBhvr additive="base">
                                        <p:cTn id="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5" end="5"/>
                                            </p:txEl>
                                          </p:spTgt>
                                        </p:tgtEl>
                                        <p:attrNameLst>
                                          <p:attrName>style.visibility</p:attrName>
                                        </p:attrNameLst>
                                      </p:cBhvr>
                                      <p:to>
                                        <p:strVal val="visible"/>
                                      </p:to>
                                    </p:set>
                                    <p:anim calcmode="lin" valueType="num">
                                      <p:cBhvr additive="base">
                                        <p:cTn id="13"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anim calcmode="lin" valueType="num">
                                      <p:cBhvr additive="base">
                                        <p:cTn id="19"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23850" y="72008"/>
            <a:ext cx="8496300" cy="836712"/>
          </a:xfrm>
        </p:spPr>
        <p:txBody>
          <a:bodyPr/>
          <a:lstStyle/>
          <a:p>
            <a:r>
              <a:rPr kumimoji="0" lang="zh-CN" altLang="en-US" dirty="0"/>
              <a:t>强制访问控制</a:t>
            </a:r>
            <a:r>
              <a:rPr kumimoji="0" lang="en-US" altLang="zh-CN" dirty="0" smtClean="0"/>
              <a:t>MAC</a:t>
            </a:r>
            <a:endParaRPr kumimoji="0" lang="zh-CN" altLang="en-US" dirty="0" smtClean="0"/>
          </a:p>
        </p:txBody>
      </p:sp>
      <p:sp>
        <p:nvSpPr>
          <p:cNvPr id="16387" name="内容占位符 2"/>
          <p:cNvSpPr>
            <a:spLocks noGrp="1"/>
          </p:cNvSpPr>
          <p:nvPr>
            <p:ph idx="1"/>
          </p:nvPr>
        </p:nvSpPr>
        <p:spPr>
          <a:xfrm>
            <a:off x="128052" y="1052736"/>
            <a:ext cx="8856984" cy="5544615"/>
          </a:xfrm>
        </p:spPr>
        <p:txBody>
          <a:bodyPr/>
          <a:lstStyle/>
          <a:p>
            <a:r>
              <a:rPr kumimoji="0" lang="zh-CN" altLang="en-US" sz="2400" dirty="0"/>
              <a:t>访问的四种</a:t>
            </a:r>
            <a:r>
              <a:rPr kumimoji="0" lang="zh-CN" altLang="en-US" sz="2400" dirty="0" smtClean="0"/>
              <a:t>形式：</a:t>
            </a:r>
            <a:endParaRPr kumimoji="0" lang="en-US" altLang="zh-CN" sz="2400" dirty="0" smtClean="0">
              <a:solidFill>
                <a:srgbClr val="0000FF"/>
              </a:solidFill>
            </a:endParaRPr>
          </a:p>
          <a:p>
            <a:pPr lvl="1"/>
            <a:r>
              <a:rPr kumimoji="0" lang="zh-CN" altLang="en-US" dirty="0" smtClean="0">
                <a:solidFill>
                  <a:srgbClr val="0000FF"/>
                </a:solidFill>
              </a:rPr>
              <a:t>向下读（</a:t>
            </a:r>
            <a:r>
              <a:rPr kumimoji="0" lang="en-US" altLang="zh-CN" dirty="0" smtClean="0">
                <a:solidFill>
                  <a:srgbClr val="0000FF"/>
                </a:solidFill>
              </a:rPr>
              <a:t>RD</a:t>
            </a:r>
            <a:r>
              <a:rPr kumimoji="0" lang="zh-CN" altLang="en-US" dirty="0" smtClean="0">
                <a:solidFill>
                  <a:srgbClr val="0000FF"/>
                </a:solidFill>
              </a:rPr>
              <a:t>，</a:t>
            </a:r>
            <a:r>
              <a:rPr kumimoji="0" lang="en-US" altLang="zh-CN" dirty="0" smtClean="0">
                <a:solidFill>
                  <a:srgbClr val="0000FF"/>
                </a:solidFill>
              </a:rPr>
              <a:t>Read Down</a:t>
            </a:r>
            <a:r>
              <a:rPr kumimoji="0" lang="zh-CN" altLang="en-US" dirty="0" smtClean="0">
                <a:solidFill>
                  <a:srgbClr val="0000FF"/>
                </a:solidFill>
              </a:rPr>
              <a:t>）：</a:t>
            </a:r>
            <a:endParaRPr kumimoji="0" lang="en-US" altLang="zh-CN" dirty="0" smtClean="0">
              <a:solidFill>
                <a:srgbClr val="0000FF"/>
              </a:solidFill>
            </a:endParaRPr>
          </a:p>
          <a:p>
            <a:pPr lvl="2"/>
            <a:r>
              <a:rPr kumimoji="0" lang="zh-CN" altLang="en-US" sz="2800" dirty="0" smtClean="0"/>
              <a:t>主体安全级别高于客体信息资源的安全级别时，即</a:t>
            </a:r>
            <a:r>
              <a:rPr kumimoji="0" lang="en-US" altLang="zh-CN" sz="2800" dirty="0" smtClean="0"/>
              <a:t>SC(s)</a:t>
            </a:r>
            <a:r>
              <a:rPr kumimoji="0" lang="zh-CN" altLang="zh-CN" sz="2800" dirty="0" smtClean="0"/>
              <a:t>≥</a:t>
            </a:r>
            <a:r>
              <a:rPr kumimoji="0" lang="en-US" altLang="zh-CN" sz="2800" dirty="0" smtClean="0"/>
              <a:t>SC(o)</a:t>
            </a:r>
            <a:r>
              <a:rPr kumimoji="0" lang="zh-CN" altLang="en-US" sz="2800" dirty="0" smtClean="0"/>
              <a:t>，允许读操作；</a:t>
            </a:r>
            <a:r>
              <a:rPr kumimoji="0" lang="en-US" altLang="zh-CN" sz="2800" dirty="0" smtClean="0"/>
              <a:t> </a:t>
            </a:r>
            <a:endParaRPr kumimoji="0" lang="zh-CN" altLang="zh-CN" sz="2800" dirty="0" smtClean="0"/>
          </a:p>
          <a:p>
            <a:pPr lvl="1"/>
            <a:r>
              <a:rPr kumimoji="0" lang="zh-CN" altLang="en-US" dirty="0" smtClean="0">
                <a:solidFill>
                  <a:srgbClr val="0000FF"/>
                </a:solidFill>
              </a:rPr>
              <a:t>向上读（</a:t>
            </a:r>
            <a:r>
              <a:rPr kumimoji="0" lang="en-US" altLang="zh-CN" dirty="0" smtClean="0">
                <a:solidFill>
                  <a:srgbClr val="0000FF"/>
                </a:solidFill>
              </a:rPr>
              <a:t>RU</a:t>
            </a:r>
            <a:r>
              <a:rPr kumimoji="0" lang="zh-CN" altLang="en-US" dirty="0" smtClean="0">
                <a:solidFill>
                  <a:srgbClr val="0000FF"/>
                </a:solidFill>
              </a:rPr>
              <a:t>，</a:t>
            </a:r>
            <a:r>
              <a:rPr kumimoji="0" lang="en-US" altLang="zh-CN" dirty="0" smtClean="0">
                <a:solidFill>
                  <a:srgbClr val="0000FF"/>
                </a:solidFill>
              </a:rPr>
              <a:t>Read Up</a:t>
            </a:r>
            <a:r>
              <a:rPr kumimoji="0" lang="zh-CN" altLang="en-US" dirty="0" smtClean="0">
                <a:solidFill>
                  <a:srgbClr val="0000FF"/>
                </a:solidFill>
              </a:rPr>
              <a:t>）：</a:t>
            </a:r>
            <a:endParaRPr kumimoji="0" lang="en-US" altLang="zh-CN" dirty="0" smtClean="0">
              <a:solidFill>
                <a:srgbClr val="0000FF"/>
              </a:solidFill>
            </a:endParaRPr>
          </a:p>
          <a:p>
            <a:pPr lvl="2"/>
            <a:r>
              <a:rPr kumimoji="0" lang="zh-CN" altLang="en-US" sz="2800" dirty="0" smtClean="0"/>
              <a:t>主体安全级别低于客体信息资源的安全级别时，即</a:t>
            </a:r>
            <a:r>
              <a:rPr kumimoji="0" lang="en-US" altLang="zh-CN" sz="2800" dirty="0" smtClean="0"/>
              <a:t>SC(s)</a:t>
            </a:r>
            <a:r>
              <a:rPr kumimoji="0" lang="zh-CN" altLang="zh-CN" sz="2800" dirty="0" smtClean="0"/>
              <a:t>≤</a:t>
            </a:r>
            <a:r>
              <a:rPr kumimoji="0" lang="en-US" altLang="zh-CN" sz="2800" dirty="0" smtClean="0"/>
              <a:t>SC(o)</a:t>
            </a:r>
            <a:r>
              <a:rPr kumimoji="0" lang="zh-CN" altLang="en-US" sz="2800" dirty="0" smtClean="0"/>
              <a:t>，允许读操作；</a:t>
            </a:r>
            <a:endParaRPr kumimoji="0" lang="zh-CN" altLang="zh-CN" sz="2800" dirty="0" smtClean="0"/>
          </a:p>
          <a:p>
            <a:pPr lvl="1"/>
            <a:r>
              <a:rPr kumimoji="0" lang="zh-CN" altLang="en-US" dirty="0" smtClean="0">
                <a:solidFill>
                  <a:srgbClr val="0000FF"/>
                </a:solidFill>
              </a:rPr>
              <a:t>向下写（</a:t>
            </a:r>
            <a:r>
              <a:rPr kumimoji="0" lang="en-US" altLang="zh-CN" dirty="0" smtClean="0">
                <a:solidFill>
                  <a:srgbClr val="0000FF"/>
                </a:solidFill>
              </a:rPr>
              <a:t>WD</a:t>
            </a:r>
            <a:r>
              <a:rPr kumimoji="0" lang="zh-CN" altLang="en-US" dirty="0" smtClean="0">
                <a:solidFill>
                  <a:srgbClr val="0000FF"/>
                </a:solidFill>
              </a:rPr>
              <a:t>，</a:t>
            </a:r>
            <a:r>
              <a:rPr kumimoji="0" lang="en-US" altLang="zh-CN" dirty="0" smtClean="0">
                <a:solidFill>
                  <a:srgbClr val="0000FF"/>
                </a:solidFill>
              </a:rPr>
              <a:t>Write Down</a:t>
            </a:r>
            <a:r>
              <a:rPr kumimoji="0" lang="zh-CN" altLang="en-US" dirty="0" smtClean="0">
                <a:solidFill>
                  <a:srgbClr val="0000FF"/>
                </a:solidFill>
              </a:rPr>
              <a:t>）：</a:t>
            </a:r>
            <a:endParaRPr kumimoji="0" lang="en-US" altLang="zh-CN" dirty="0" smtClean="0">
              <a:solidFill>
                <a:srgbClr val="0000FF"/>
              </a:solidFill>
            </a:endParaRPr>
          </a:p>
          <a:p>
            <a:pPr lvl="2"/>
            <a:r>
              <a:rPr kumimoji="0" lang="en-US" altLang="zh-CN" sz="2800" dirty="0" smtClean="0"/>
              <a:t>SC(s)</a:t>
            </a:r>
            <a:r>
              <a:rPr kumimoji="0" lang="zh-CN" altLang="zh-CN" sz="2800" dirty="0" smtClean="0"/>
              <a:t>≥</a:t>
            </a:r>
            <a:r>
              <a:rPr kumimoji="0" lang="en-US" altLang="zh-CN" sz="2800" dirty="0" smtClean="0"/>
              <a:t>SC(o)</a:t>
            </a:r>
            <a:r>
              <a:rPr kumimoji="0" lang="zh-CN" altLang="en-US" sz="2800" dirty="0" smtClean="0"/>
              <a:t>时，允许写操作；</a:t>
            </a:r>
            <a:endParaRPr kumimoji="0" lang="zh-CN" altLang="zh-CN" sz="2800" dirty="0" smtClean="0"/>
          </a:p>
          <a:p>
            <a:pPr lvl="1"/>
            <a:r>
              <a:rPr kumimoji="0" lang="zh-CN" altLang="en-US" dirty="0" smtClean="0">
                <a:solidFill>
                  <a:srgbClr val="0000FF"/>
                </a:solidFill>
              </a:rPr>
              <a:t>向上写（</a:t>
            </a:r>
            <a:r>
              <a:rPr kumimoji="0" lang="en-US" altLang="zh-CN" dirty="0" smtClean="0">
                <a:solidFill>
                  <a:srgbClr val="0000FF"/>
                </a:solidFill>
              </a:rPr>
              <a:t>WU</a:t>
            </a:r>
            <a:r>
              <a:rPr kumimoji="0" lang="zh-CN" altLang="en-US" dirty="0" smtClean="0">
                <a:solidFill>
                  <a:srgbClr val="0000FF"/>
                </a:solidFill>
              </a:rPr>
              <a:t>，</a:t>
            </a:r>
            <a:r>
              <a:rPr kumimoji="0" lang="en-US" altLang="zh-CN" dirty="0" smtClean="0">
                <a:solidFill>
                  <a:srgbClr val="0000FF"/>
                </a:solidFill>
              </a:rPr>
              <a:t>Write Up</a:t>
            </a:r>
            <a:r>
              <a:rPr kumimoji="0" lang="zh-CN" altLang="en-US" dirty="0" smtClean="0">
                <a:solidFill>
                  <a:srgbClr val="0000FF"/>
                </a:solidFill>
              </a:rPr>
              <a:t>）：</a:t>
            </a:r>
            <a:endParaRPr kumimoji="0" lang="en-US" altLang="zh-CN" dirty="0" smtClean="0">
              <a:solidFill>
                <a:srgbClr val="0000FF"/>
              </a:solidFill>
            </a:endParaRPr>
          </a:p>
          <a:p>
            <a:pPr lvl="2"/>
            <a:r>
              <a:rPr kumimoji="0" lang="en-US" altLang="zh-CN" sz="2800" dirty="0" smtClean="0"/>
              <a:t>SC(s)</a:t>
            </a:r>
            <a:r>
              <a:rPr kumimoji="0" lang="zh-CN" altLang="zh-CN" sz="2800" dirty="0" smtClean="0"/>
              <a:t>≤</a:t>
            </a:r>
            <a:r>
              <a:rPr kumimoji="0" lang="en-US" altLang="zh-CN" sz="2800" dirty="0" smtClean="0"/>
              <a:t>SC(o)</a:t>
            </a:r>
            <a:r>
              <a:rPr kumimoji="0" lang="zh-CN" altLang="en-US" sz="2800" dirty="0" smtClean="0"/>
              <a:t>时，允许写操作。</a:t>
            </a:r>
            <a:endParaRPr kumimoji="0" lang="en-US" altLang="zh-CN" sz="2800" dirty="0" smtClean="0"/>
          </a:p>
          <a:p>
            <a:pPr lvl="1"/>
            <a:endParaRPr kumimoji="0" lang="zh-CN" altLang="zh-CN" dirty="0" smtClean="0"/>
          </a:p>
          <a:p>
            <a:endParaRPr kumimoji="0" lang="zh-CN" alt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强制访问控制</a:t>
            </a:r>
            <a:r>
              <a:rPr kumimoji="0" lang="en-US" altLang="zh-CN" dirty="0"/>
              <a:t>MAC</a:t>
            </a:r>
            <a:endParaRPr lang="en-US" dirty="0"/>
          </a:p>
        </p:txBody>
      </p:sp>
      <p:sp>
        <p:nvSpPr>
          <p:cNvPr id="3" name="内容占位符 2"/>
          <p:cNvSpPr>
            <a:spLocks noGrp="1"/>
          </p:cNvSpPr>
          <p:nvPr>
            <p:ph idx="1"/>
          </p:nvPr>
        </p:nvSpPr>
        <p:spPr/>
        <p:txBody>
          <a:bodyPr/>
          <a:lstStyle/>
          <a:p>
            <a:r>
              <a:rPr lang="en-US" altLang="zh-CN" sz="2400" dirty="0" smtClean="0"/>
              <a:t>MAC</a:t>
            </a:r>
            <a:r>
              <a:rPr lang="zh-CN" altLang="en-US" sz="2400" dirty="0"/>
              <a:t>通过分级的安全标签实现了</a:t>
            </a:r>
            <a:r>
              <a:rPr lang="zh-CN" altLang="en-US" sz="2400" dirty="0">
                <a:solidFill>
                  <a:srgbClr val="0000FF"/>
                </a:solidFill>
              </a:rPr>
              <a:t>信息的单向流动</a:t>
            </a:r>
            <a:r>
              <a:rPr lang="zh-CN" altLang="en-US" sz="2400" dirty="0"/>
              <a:t>，一直被军方采用。</a:t>
            </a:r>
          </a:p>
          <a:p>
            <a:endParaRPr lang="en-US" altLang="zh-CN" sz="2400" dirty="0" smtClean="0"/>
          </a:p>
          <a:p>
            <a:r>
              <a:rPr lang="en-US" altLang="zh-CN" sz="2400" dirty="0" smtClean="0">
                <a:solidFill>
                  <a:srgbClr val="0000FF"/>
                </a:solidFill>
              </a:rPr>
              <a:t>Bell-</a:t>
            </a:r>
            <a:r>
              <a:rPr lang="en-US" altLang="zh-CN" sz="2400" dirty="0" err="1" smtClean="0">
                <a:solidFill>
                  <a:srgbClr val="0000FF"/>
                </a:solidFill>
              </a:rPr>
              <a:t>LaPadula</a:t>
            </a:r>
            <a:r>
              <a:rPr lang="zh-CN" altLang="en-US" sz="2400" dirty="0">
                <a:solidFill>
                  <a:srgbClr val="0000FF"/>
                </a:solidFill>
              </a:rPr>
              <a:t>模型：</a:t>
            </a:r>
            <a:r>
              <a:rPr lang="zh-CN" altLang="en-US" sz="2400" dirty="0"/>
              <a:t>只允许向下读、向上</a:t>
            </a:r>
            <a:r>
              <a:rPr lang="zh-CN" altLang="en-US" sz="2400" dirty="0" smtClean="0"/>
              <a:t>写。</a:t>
            </a:r>
            <a:endParaRPr lang="en-US" altLang="zh-CN" sz="2400" dirty="0" smtClean="0"/>
          </a:p>
          <a:p>
            <a:pPr lvl="1"/>
            <a:r>
              <a:rPr lang="zh-CN" altLang="en-US" dirty="0" smtClean="0"/>
              <a:t>可以</a:t>
            </a:r>
            <a:r>
              <a:rPr lang="zh-CN" altLang="en-US" dirty="0"/>
              <a:t>有效防止机密信息向下级泄露，保护机密性。</a:t>
            </a:r>
          </a:p>
          <a:p>
            <a:endParaRPr lang="en-US" altLang="zh-CN" sz="2400" dirty="0" smtClean="0"/>
          </a:p>
          <a:p>
            <a:r>
              <a:rPr lang="en-US" altLang="zh-CN" sz="2400" dirty="0" smtClean="0">
                <a:solidFill>
                  <a:srgbClr val="0000FF"/>
                </a:solidFill>
              </a:rPr>
              <a:t>Biba</a:t>
            </a:r>
            <a:r>
              <a:rPr lang="zh-CN" altLang="en-US" sz="2400" dirty="0">
                <a:solidFill>
                  <a:srgbClr val="0000FF"/>
                </a:solidFill>
              </a:rPr>
              <a:t>模型：</a:t>
            </a:r>
            <a:r>
              <a:rPr lang="zh-CN" altLang="en-US" sz="2400" dirty="0"/>
              <a:t>只允许向上读、向下写的</a:t>
            </a:r>
            <a:r>
              <a:rPr lang="zh-CN" altLang="en-US" sz="2400" dirty="0" smtClean="0"/>
              <a:t>特点。</a:t>
            </a:r>
            <a:endParaRPr lang="en-US" altLang="zh-CN" sz="2400" dirty="0" smtClean="0"/>
          </a:p>
          <a:p>
            <a:pPr lvl="1"/>
            <a:r>
              <a:rPr lang="zh-CN" altLang="en-US" dirty="0" smtClean="0"/>
              <a:t>可以</a:t>
            </a:r>
            <a:r>
              <a:rPr lang="zh-CN" altLang="en-US" dirty="0"/>
              <a:t>有效保护数据的完整性。</a:t>
            </a:r>
            <a:endParaRPr lang="en-US" dirty="0"/>
          </a:p>
        </p:txBody>
      </p:sp>
    </p:spTree>
    <p:extLst>
      <p:ext uri="{BB962C8B-B14F-4D97-AF65-F5344CB8AC3E}">
        <p14:creationId xmlns:p14="http://schemas.microsoft.com/office/powerpoint/2010/main" val="38830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kumimoji="0" lang="en-US" altLang="zh-CN" dirty="0" smtClean="0"/>
              <a:t>MAC</a:t>
            </a:r>
            <a:r>
              <a:rPr kumimoji="0" lang="zh-CN" altLang="en-US" dirty="0" smtClean="0"/>
              <a:t>信息流安全控制</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938406655"/>
              </p:ext>
            </p:extLst>
          </p:nvPr>
        </p:nvGraphicFramePr>
        <p:xfrm>
          <a:off x="144463" y="1052513"/>
          <a:ext cx="8820229" cy="3139160"/>
        </p:xfrm>
        <a:graphic>
          <a:graphicData uri="http://schemas.openxmlformats.org/drawingml/2006/table">
            <a:tbl>
              <a:tblPr/>
              <a:tblGrid>
                <a:gridCol w="1809277"/>
                <a:gridCol w="1432345"/>
                <a:gridCol w="1281571"/>
                <a:gridCol w="1507731"/>
                <a:gridCol w="1318982"/>
                <a:gridCol w="1470323"/>
              </a:tblGrid>
              <a:tr h="665652">
                <a:tc>
                  <a:txBody>
                    <a:bodyPr/>
                    <a:lstStyle/>
                    <a:p>
                      <a:pPr marL="0" marR="0" lvl="0" indent="0" algn="r" defTabSz="914400" rtl="0" eaLnBrk="1" fontAlgn="base" latinLnBrk="0" hangingPunct="1">
                        <a:lnSpc>
                          <a:spcPts val="900"/>
                        </a:lnSpc>
                        <a:spcBef>
                          <a:spcPct val="0"/>
                        </a:spcBef>
                        <a:spcAft>
                          <a:spcPct val="0"/>
                        </a:spcAft>
                        <a:buClrTx/>
                        <a:buSzTx/>
                        <a:buFontTx/>
                        <a:buNone/>
                        <a:tabLst>
                          <a:tab pos="1214438" algn="r"/>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r" defTabSz="914400" rtl="0" eaLnBrk="1" fontAlgn="base" latinLnBrk="0" hangingPunct="1">
                        <a:lnSpc>
                          <a:spcPts val="900"/>
                        </a:lnSpc>
                        <a:spcBef>
                          <a:spcPct val="0"/>
                        </a:spcBef>
                        <a:spcAft>
                          <a:spcPct val="0"/>
                        </a:spcAft>
                        <a:buClrTx/>
                        <a:buSzTx/>
                        <a:buFontTx/>
                        <a:buNone/>
                        <a:tabLst>
                          <a:tab pos="1214438" algn="r"/>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r" defTabSz="914400" rtl="0" eaLnBrk="1" fontAlgn="base" latinLnBrk="0" hangingPunct="1">
                        <a:lnSpc>
                          <a:spcPts val="900"/>
                        </a:lnSpc>
                        <a:spcBef>
                          <a:spcPct val="0"/>
                        </a:spcBef>
                        <a:spcAft>
                          <a:spcPct val="0"/>
                        </a:spcAft>
                        <a:buClrTx/>
                        <a:buSzTx/>
                        <a:buFontTx/>
                        <a:buNone/>
                        <a:tabLst>
                          <a:tab pos="1214438" algn="r"/>
                        </a:tabLst>
                      </a:pPr>
                      <a:r>
                        <a:rPr kumimoji="0" lang="zh-CN" altLang="en-US" sz="2400" b="1" i="0" u="none" strike="noStrike" cap="none" normalizeH="0" baseline="0" dirty="0" smtClean="0">
                          <a:ln>
                            <a:noFill/>
                          </a:ln>
                          <a:solidFill>
                            <a:schemeClr val="tx1"/>
                          </a:solidFill>
                          <a:effectLst/>
                          <a:latin typeface="Calibri" pitchFamily="34" charset="0"/>
                          <a:ea typeface="宋体" pitchFamily="2" charset="-122"/>
                        </a:rPr>
                        <a:t>客体</a:t>
                      </a: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ts val="900"/>
                        </a:lnSpc>
                        <a:spcBef>
                          <a:spcPct val="0"/>
                        </a:spcBef>
                        <a:spcAft>
                          <a:spcPct val="0"/>
                        </a:spcAft>
                        <a:buClrTx/>
                        <a:buSzTx/>
                        <a:buFontTx/>
                        <a:buNone/>
                        <a:tabLst>
                          <a:tab pos="1214438" algn="r"/>
                        </a:tabLst>
                      </a:pPr>
                      <a:endParaRPr kumimoji="0" lang="en-US" altLang="zh-CN" sz="18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ts val="600"/>
                        </a:lnSpc>
                        <a:spcBef>
                          <a:spcPct val="0"/>
                        </a:spcBef>
                        <a:spcAft>
                          <a:spcPct val="0"/>
                        </a:spcAft>
                        <a:buClrTx/>
                        <a:buSzTx/>
                        <a:buFontTx/>
                        <a:buNone/>
                        <a:tabLst>
                          <a:tab pos="1214438" algn="r"/>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ts val="900"/>
                        </a:lnSpc>
                        <a:spcBef>
                          <a:spcPct val="0"/>
                        </a:spcBef>
                        <a:spcAft>
                          <a:spcPct val="0"/>
                        </a:spcAft>
                        <a:buClrTx/>
                        <a:buSzTx/>
                        <a:buFontTx/>
                        <a:buNone/>
                        <a:tabLst>
                          <a:tab pos="1214438" algn="r"/>
                        </a:tabLst>
                      </a:pPr>
                      <a:r>
                        <a:rPr kumimoji="0" lang="zh-CN" altLang="en-US" sz="2400" b="1" i="0" u="none" strike="noStrike" cap="none" normalizeH="0" baseline="0" dirty="0" smtClean="0">
                          <a:ln>
                            <a:noFill/>
                          </a:ln>
                          <a:solidFill>
                            <a:schemeClr val="tx1"/>
                          </a:solidFill>
                          <a:effectLst/>
                          <a:latin typeface="Calibri" pitchFamily="34" charset="0"/>
                          <a:ea typeface="宋体" pitchFamily="2" charset="-122"/>
                        </a:rPr>
                        <a:t>主体</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rPr>
                        <a:t>TS</a:t>
                      </a: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C</a:t>
                      </a: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rPr>
                        <a:t>S</a:t>
                      </a: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Calibri" pitchFamily="34" charset="0"/>
                          <a:ea typeface="宋体" pitchFamily="2" charset="-122"/>
                        </a:rPr>
                        <a:t>U</a:t>
                      </a: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High</a:t>
                      </a:r>
                    </a:p>
                    <a:p>
                      <a:pPr marL="0" marR="0" lvl="0" indent="0" algn="ctr" defTabSz="914400" rtl="0" eaLnBrk="1" fontAlgn="base" latinLnBrk="0" hangingPunct="1">
                        <a:lnSpc>
                          <a:spcPts val="2200"/>
                        </a:lnSpc>
                        <a:spcBef>
                          <a:spcPct val="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a:t>
                      </a:r>
                      <a:endParaRPr kumimoji="0" lang="zh-CN"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a:t>
                      </a:r>
                      <a:endParaRPr kumimoji="0" lang="zh-CN"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a:t>
                      </a:r>
                      <a:endParaRPr kumimoji="0" lang="zh-CN"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rPr>
                        <a:t>Low</a:t>
                      </a: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r>
              <a:tr h="618377">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TS</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w="12700" cap="flat" cmpd="sng" algn="ctr">
                      <a:solidFill>
                        <a:srgbClr val="4BACC6"/>
                      </a:solidFill>
                      <a:prstDash val="solid"/>
                      <a:round/>
                      <a:headEnd type="none" w="med" len="med"/>
                      <a:tailEnd type="none" w="med" len="med"/>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lnTlToBr>
                      <a:noFill/>
                    </a:lnTlToBr>
                    <a:lnBlToTr>
                      <a:noFill/>
                    </a:lnBlToTr>
                    <a:solidFill>
                      <a:srgbClr val="4BACC6">
                        <a:alpha val="20000"/>
                      </a:srgbClr>
                    </a:solidFill>
                  </a:tcPr>
                </a:tc>
                <a:tc vMerge="1">
                  <a:txBody>
                    <a:bodyPr/>
                    <a:lstStyle/>
                    <a:p>
                      <a:endParaRPr lang="zh-CN" altLang="en-US"/>
                    </a:p>
                  </a:txBody>
                  <a:tcPr/>
                </a:tc>
              </a:tr>
              <a:tr h="618377">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C</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w="12700" cap="flat" cmpd="sng" algn="ctr">
                      <a:solidFill>
                        <a:srgbClr val="4BACC6"/>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tr>
              <a:tr h="618377">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S</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R/W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a:noFill/>
                    </a:lnB>
                    <a:lnTlToBr>
                      <a:noFill/>
                    </a:lnTlToBr>
                    <a:lnBlToTr>
                      <a:noFill/>
                    </a:lnBlToTr>
                    <a:solidFill>
                      <a:srgbClr val="4BACC6">
                        <a:alpha val="20000"/>
                      </a:srgb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R</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w="12700" cap="flat" cmpd="sng" algn="ctr">
                      <a:solidFill>
                        <a:srgbClr val="4BACC6"/>
                      </a:solidFill>
                      <a:prstDash val="solid"/>
                      <a:round/>
                      <a:headEnd type="none" w="med" len="med"/>
                      <a:tailEnd type="none" w="med" len="med"/>
                    </a:lnR>
                    <a:lnT>
                      <a:noFill/>
                    </a:lnT>
                    <a:lnB>
                      <a:noFill/>
                    </a:lnB>
                    <a:lnTlToBr>
                      <a:noFill/>
                    </a:lnTlToBr>
                    <a:lnBlToTr>
                      <a:noFill/>
                    </a:lnBlToTr>
                    <a:solidFill>
                      <a:srgbClr val="4BACC6">
                        <a:alpha val="20000"/>
                      </a:srgbClr>
                    </a:solidFill>
                  </a:tcPr>
                </a:tc>
                <a:tc vMerge="1">
                  <a:txBody>
                    <a:bodyPr/>
                    <a:lstStyle/>
                    <a:p>
                      <a:endParaRPr lang="zh-CN" altLang="en-US"/>
                    </a:p>
                  </a:txBody>
                  <a:tcPr/>
                </a:tc>
              </a:tr>
              <a:tr h="618377">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U</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W</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a:noFill/>
                    </a:lnR>
                    <a:lnT>
                      <a:noFill/>
                    </a:lnT>
                    <a:lnB w="12700" cap="flat" cmpd="sng" algn="ctr">
                      <a:solidFill>
                        <a:srgbClr val="4BACC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rPr>
                        <a:t>R/W</a:t>
                      </a: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71798" marR="71798" marT="0" marB="0" horzOverflow="overflow">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4" name="内容占位符 2"/>
          <p:cNvSpPr txBox="1">
            <a:spLocks/>
          </p:cNvSpPr>
          <p:nvPr/>
        </p:nvSpPr>
        <p:spPr bwMode="auto">
          <a:xfrm>
            <a:off x="144016" y="4355614"/>
            <a:ext cx="8820472" cy="216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kumimoji="1" sz="2800" b="1"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TS-</a:t>
            </a:r>
            <a:r>
              <a:rPr lang="zh-CN" altLang="en-US" sz="2400" dirty="0"/>
              <a:t>绝密（</a:t>
            </a:r>
            <a:r>
              <a:rPr lang="en-US" altLang="zh-CN" sz="2400" dirty="0"/>
              <a:t>Top Secret</a:t>
            </a:r>
            <a:r>
              <a:rPr lang="zh-CN" altLang="en-US" sz="2400" dirty="0"/>
              <a:t>），</a:t>
            </a:r>
            <a:r>
              <a:rPr lang="en-US" altLang="zh-CN" sz="2400" dirty="0"/>
              <a:t>C-</a:t>
            </a:r>
            <a:r>
              <a:rPr lang="zh-CN" altLang="en-US" sz="2400" dirty="0"/>
              <a:t>机密（</a:t>
            </a:r>
            <a:r>
              <a:rPr lang="en-US" altLang="zh-CN" sz="2400" dirty="0"/>
              <a:t>Confidential</a:t>
            </a:r>
            <a:r>
              <a:rPr lang="zh-CN" altLang="en-US" sz="2400" dirty="0"/>
              <a:t>），</a:t>
            </a:r>
            <a:r>
              <a:rPr lang="en-US" altLang="zh-CN" sz="2400" dirty="0"/>
              <a:t>S-</a:t>
            </a:r>
            <a:r>
              <a:rPr lang="zh-CN" altLang="en-US" sz="2400" dirty="0"/>
              <a:t>秘密（</a:t>
            </a:r>
            <a:r>
              <a:rPr lang="en-US" altLang="zh-CN" sz="2400" dirty="0"/>
              <a:t>Secret</a:t>
            </a:r>
            <a:r>
              <a:rPr lang="zh-CN" altLang="en-US" sz="2400" dirty="0"/>
              <a:t>），</a:t>
            </a:r>
            <a:r>
              <a:rPr lang="en-US" altLang="zh-CN" sz="2400" dirty="0"/>
              <a:t>U-</a:t>
            </a:r>
            <a:r>
              <a:rPr lang="zh-CN" altLang="en-US" sz="2400" dirty="0"/>
              <a:t>无秘（</a:t>
            </a:r>
            <a:r>
              <a:rPr lang="en-US" altLang="zh-CN" sz="2400" dirty="0"/>
              <a:t>Unclassified</a:t>
            </a:r>
            <a:r>
              <a:rPr lang="zh-CN" altLang="en-US" sz="2400" dirty="0"/>
              <a:t>）</a:t>
            </a:r>
            <a:endParaRPr lang="en-US" altLang="zh-CN" sz="2400" dirty="0" smtClean="0"/>
          </a:p>
          <a:p>
            <a:endParaRPr lang="en-US" altLang="zh-CN" sz="2400" dirty="0" smtClean="0">
              <a:solidFill>
                <a:srgbClr val="0000FF"/>
              </a:solidFill>
            </a:endParaRPr>
          </a:p>
          <a:p>
            <a:r>
              <a:rPr lang="zh-CN" altLang="en-US" sz="2400" dirty="0" smtClean="0">
                <a:solidFill>
                  <a:srgbClr val="0000FF"/>
                </a:solidFill>
              </a:rPr>
              <a:t>符合</a:t>
            </a:r>
            <a:r>
              <a:rPr lang="en-US" altLang="zh-CN" sz="2400" dirty="0">
                <a:solidFill>
                  <a:srgbClr val="0000FF"/>
                </a:solidFill>
              </a:rPr>
              <a:t>RD</a:t>
            </a:r>
            <a:r>
              <a:rPr lang="zh-CN" altLang="en-US" sz="2400" dirty="0">
                <a:solidFill>
                  <a:srgbClr val="0000FF"/>
                </a:solidFill>
              </a:rPr>
              <a:t>和</a:t>
            </a:r>
            <a:r>
              <a:rPr lang="en-US" altLang="zh-CN" sz="2400" dirty="0">
                <a:solidFill>
                  <a:srgbClr val="0000FF"/>
                </a:solidFill>
              </a:rPr>
              <a:t>WU</a:t>
            </a:r>
            <a:r>
              <a:rPr lang="zh-CN" altLang="en-US" sz="2400" dirty="0">
                <a:solidFill>
                  <a:srgbClr val="0000FF"/>
                </a:solidFill>
              </a:rPr>
              <a:t>，与</a:t>
            </a:r>
            <a:r>
              <a:rPr lang="en-US" altLang="zh-CN" sz="2400" dirty="0">
                <a:solidFill>
                  <a:srgbClr val="0000FF"/>
                </a:solidFill>
              </a:rPr>
              <a:t>Bell-</a:t>
            </a:r>
            <a:r>
              <a:rPr lang="en-US" altLang="zh-CN" sz="2400" dirty="0" err="1">
                <a:solidFill>
                  <a:srgbClr val="0000FF"/>
                </a:solidFill>
              </a:rPr>
              <a:t>LaPadula</a:t>
            </a:r>
            <a:r>
              <a:rPr lang="zh-CN" altLang="en-US" sz="2400" dirty="0">
                <a:solidFill>
                  <a:srgbClr val="0000FF"/>
                </a:solidFill>
              </a:rPr>
              <a:t>模型的信息流控制一致。</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基于角色的访问控制</a:t>
            </a:r>
            <a:r>
              <a:rPr kumimoji="0" lang="en-US" altLang="zh-CN" dirty="0"/>
              <a:t>RABC</a:t>
            </a:r>
            <a:endParaRPr lang="en-US" dirty="0"/>
          </a:p>
        </p:txBody>
      </p:sp>
      <p:sp>
        <p:nvSpPr>
          <p:cNvPr id="3" name="内容占位符 2"/>
          <p:cNvSpPr>
            <a:spLocks noGrp="1"/>
          </p:cNvSpPr>
          <p:nvPr>
            <p:ph idx="1"/>
          </p:nvPr>
        </p:nvSpPr>
        <p:spPr/>
        <p:txBody>
          <a:bodyPr/>
          <a:lstStyle/>
          <a:p>
            <a:r>
              <a:rPr lang="en-US" altLang="zh-CN" sz="2400" dirty="0"/>
              <a:t>MAC</a:t>
            </a:r>
            <a:r>
              <a:rPr lang="zh-CN" altLang="en-US" sz="2400" dirty="0"/>
              <a:t>模型和</a:t>
            </a:r>
            <a:r>
              <a:rPr lang="en-US" altLang="zh-CN" sz="2400" dirty="0"/>
              <a:t>DAC</a:t>
            </a:r>
            <a:r>
              <a:rPr lang="zh-CN" altLang="en-US" sz="2400" dirty="0"/>
              <a:t>模型属于传统的访问控制</a:t>
            </a:r>
            <a:r>
              <a:rPr lang="zh-CN" altLang="en-US" sz="2400" dirty="0" smtClean="0"/>
              <a:t>模型。</a:t>
            </a:r>
            <a:endParaRPr lang="en-US" altLang="zh-CN" sz="2400" dirty="0" smtClean="0"/>
          </a:p>
          <a:p>
            <a:endParaRPr lang="en-US" altLang="zh-CN" sz="2400" dirty="0"/>
          </a:p>
          <a:p>
            <a:r>
              <a:rPr lang="en-US" altLang="zh-CN" sz="2400" dirty="0" smtClean="0">
                <a:solidFill>
                  <a:srgbClr val="FF0000"/>
                </a:solidFill>
              </a:rPr>
              <a:t>DAC</a:t>
            </a:r>
            <a:r>
              <a:rPr lang="zh-CN" altLang="en-US" sz="2400" dirty="0"/>
              <a:t>虽然支持用户自主地把自己所拥有的客体的访问权限授予其他用户的这种做法，但</a:t>
            </a:r>
            <a:r>
              <a:rPr lang="zh-CN" altLang="en-US" sz="2400" dirty="0">
                <a:solidFill>
                  <a:srgbClr val="0000FF"/>
                </a:solidFill>
              </a:rPr>
              <a:t>当企业的组织结构或是系统的安全需求发生较大变化时</a:t>
            </a:r>
            <a:r>
              <a:rPr lang="zh-CN" altLang="en-US" sz="2400" dirty="0"/>
              <a:t>，就需要大量繁琐的授权工作，系统管理员的工作势必非常繁重，更主要的是容易发生错误造成一些意想不到的安全漏洞。</a:t>
            </a:r>
          </a:p>
          <a:p>
            <a:endParaRPr lang="en-US" altLang="zh-CN" sz="2400" dirty="0" smtClean="0"/>
          </a:p>
          <a:p>
            <a:r>
              <a:rPr lang="en-US" altLang="zh-CN" sz="2400" dirty="0" smtClean="0">
                <a:solidFill>
                  <a:srgbClr val="FF0000"/>
                </a:solidFill>
              </a:rPr>
              <a:t>MAC</a:t>
            </a:r>
            <a:r>
              <a:rPr lang="zh-CN" altLang="en-US" sz="2400" dirty="0"/>
              <a:t>虽然授权形式相对简单，工作量小，但其特点不适合</a:t>
            </a:r>
            <a:r>
              <a:rPr lang="zh-CN" altLang="en-US" sz="2400" dirty="0">
                <a:solidFill>
                  <a:srgbClr val="0000FF"/>
                </a:solidFill>
              </a:rPr>
              <a:t>访问控制规则比较复杂</a:t>
            </a:r>
            <a:r>
              <a:rPr lang="zh-CN" altLang="en-US" sz="2400" dirty="0"/>
              <a:t>的系统。</a:t>
            </a:r>
          </a:p>
          <a:p>
            <a:endParaRPr lang="zh-CN" altLang="en-US" sz="2400" dirty="0"/>
          </a:p>
          <a:p>
            <a:r>
              <a:rPr lang="en-US" altLang="zh-CN" sz="2400" dirty="0">
                <a:solidFill>
                  <a:srgbClr val="FF0000"/>
                </a:solidFill>
              </a:rPr>
              <a:t>RBAC</a:t>
            </a:r>
            <a:r>
              <a:rPr lang="zh-CN" altLang="en-US" sz="2400" dirty="0"/>
              <a:t>较好地综合了</a:t>
            </a:r>
            <a:r>
              <a:rPr lang="en-US" altLang="zh-CN" sz="2400" dirty="0"/>
              <a:t>DAC</a:t>
            </a:r>
            <a:r>
              <a:rPr lang="zh-CN" altLang="en-US" sz="2400" dirty="0"/>
              <a:t>和</a:t>
            </a:r>
            <a:r>
              <a:rPr lang="en-US" altLang="zh-CN" sz="2400" dirty="0"/>
              <a:t>MAC</a:t>
            </a:r>
            <a:r>
              <a:rPr lang="zh-CN" altLang="en-US" sz="2400" dirty="0"/>
              <a:t>的特点，基本解决了上述问题。</a:t>
            </a:r>
            <a:endParaRPr lang="en-US" sz="2400" dirty="0"/>
          </a:p>
        </p:txBody>
      </p:sp>
    </p:spTree>
    <p:extLst>
      <p:ext uri="{BB962C8B-B14F-4D97-AF65-F5344CB8AC3E}">
        <p14:creationId xmlns:p14="http://schemas.microsoft.com/office/powerpoint/2010/main" val="328131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23850" y="72008"/>
            <a:ext cx="8496300" cy="836712"/>
          </a:xfrm>
        </p:spPr>
        <p:txBody>
          <a:bodyPr/>
          <a:lstStyle/>
          <a:p>
            <a:r>
              <a:rPr kumimoji="0" lang="zh-CN" altLang="en-US" b="1" dirty="0" smtClean="0"/>
              <a:t>基于角色的访问控制</a:t>
            </a:r>
            <a:r>
              <a:rPr kumimoji="0" lang="en-US" altLang="zh-CN" b="1" dirty="0" smtClean="0"/>
              <a:t>RABC</a:t>
            </a:r>
            <a:endParaRPr kumimoji="0" lang="zh-CN" altLang="en-US" dirty="0" smtClean="0"/>
          </a:p>
        </p:txBody>
      </p:sp>
      <p:sp>
        <p:nvSpPr>
          <p:cNvPr id="18435" name="内容占位符 2"/>
          <p:cNvSpPr>
            <a:spLocks noGrp="1"/>
          </p:cNvSpPr>
          <p:nvPr>
            <p:ph idx="1"/>
          </p:nvPr>
        </p:nvSpPr>
        <p:spPr>
          <a:xfrm>
            <a:off x="251842" y="1052512"/>
            <a:ext cx="8640638" cy="5544839"/>
          </a:xfrm>
        </p:spPr>
        <p:txBody>
          <a:bodyPr/>
          <a:lstStyle/>
          <a:p>
            <a:r>
              <a:rPr kumimoji="0" lang="en-US" altLang="zh-CN" sz="2400" dirty="0" smtClean="0">
                <a:solidFill>
                  <a:srgbClr val="0000FF"/>
                </a:solidFill>
              </a:rPr>
              <a:t>Group</a:t>
            </a:r>
            <a:r>
              <a:rPr kumimoji="0" lang="zh-CN" altLang="en-US" sz="2400" dirty="0" smtClean="0">
                <a:solidFill>
                  <a:srgbClr val="0000FF"/>
                </a:solidFill>
              </a:rPr>
              <a:t>的概念：</a:t>
            </a:r>
            <a:r>
              <a:rPr kumimoji="0" lang="zh-CN" altLang="en-US" sz="2400" dirty="0" smtClean="0"/>
              <a:t>一般认为，</a:t>
            </a:r>
            <a:r>
              <a:rPr kumimoji="0" lang="en-US" altLang="zh-CN" sz="2400" dirty="0" smtClean="0"/>
              <a:t>Group</a:t>
            </a:r>
            <a:r>
              <a:rPr kumimoji="0" lang="zh-CN" altLang="en-US" sz="2400" dirty="0" smtClean="0"/>
              <a:t>是具有某些相同特质的用户集合。</a:t>
            </a:r>
            <a:endParaRPr kumimoji="0" lang="en-US" altLang="zh-CN" sz="2400" dirty="0" smtClean="0"/>
          </a:p>
          <a:p>
            <a:endParaRPr kumimoji="0" lang="en-US" altLang="zh-CN" sz="2400" dirty="0" smtClean="0"/>
          </a:p>
          <a:p>
            <a:r>
              <a:rPr kumimoji="0" lang="zh-CN" altLang="en-US" sz="2400" dirty="0" smtClean="0"/>
              <a:t>在</a:t>
            </a:r>
            <a:r>
              <a:rPr kumimoji="0" lang="en-US" altLang="zh-CN" sz="2400" dirty="0" smtClean="0"/>
              <a:t>UNIX</a:t>
            </a:r>
            <a:r>
              <a:rPr kumimoji="0" lang="zh-CN" altLang="en-US" sz="2400" dirty="0" smtClean="0"/>
              <a:t>操作系统中</a:t>
            </a:r>
            <a:r>
              <a:rPr kumimoji="0" lang="en-US" altLang="zh-CN" sz="2400" dirty="0" smtClean="0"/>
              <a:t>Group</a:t>
            </a:r>
            <a:r>
              <a:rPr kumimoji="0" lang="zh-CN" altLang="en-US" sz="2400" dirty="0" smtClean="0"/>
              <a:t>可以被看成是拥有相同访问权限的用户集合。</a:t>
            </a:r>
            <a:endParaRPr kumimoji="0" lang="en-US" altLang="zh-CN" sz="2400" dirty="0" smtClean="0"/>
          </a:p>
          <a:p>
            <a:pPr lvl="1"/>
            <a:r>
              <a:rPr kumimoji="0" lang="zh-CN" altLang="en-US" dirty="0" smtClean="0"/>
              <a:t>定义用户组时</a:t>
            </a:r>
            <a:r>
              <a:rPr kumimoji="0" lang="zh-CN" altLang="en-US" dirty="0"/>
              <a:t>，</a:t>
            </a:r>
            <a:r>
              <a:rPr kumimoji="0" lang="zh-CN" altLang="en-US" dirty="0" smtClean="0"/>
              <a:t>会为该组赋予相应的访问权限。</a:t>
            </a:r>
            <a:endParaRPr kumimoji="0" lang="en-US" altLang="zh-CN" dirty="0" smtClean="0"/>
          </a:p>
          <a:p>
            <a:pPr lvl="1"/>
            <a:r>
              <a:rPr kumimoji="0" lang="zh-CN" altLang="en-US" dirty="0" smtClean="0"/>
              <a:t>如果一个用户加入了该组，则该用户即具有了该用户组的访问权限。</a:t>
            </a:r>
            <a:endParaRPr kumimoji="0" lang="en-US" altLang="zh-CN" dirty="0" smtClean="0"/>
          </a:p>
          <a:p>
            <a:endParaRPr kumimoji="0" lang="en-US" altLang="zh-CN"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 calcmode="lin" valueType="num">
                                      <p:cBhvr additive="base">
                                        <p:cTn id="13"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23850" y="72008"/>
            <a:ext cx="8496300" cy="836712"/>
          </a:xfrm>
        </p:spPr>
        <p:txBody>
          <a:bodyPr/>
          <a:lstStyle/>
          <a:p>
            <a:r>
              <a:rPr kumimoji="0" lang="zh-CN" altLang="en-US" dirty="0" smtClean="0"/>
              <a:t>角色</a:t>
            </a:r>
            <a:r>
              <a:rPr kumimoji="0" lang="en-US" altLang="zh-CN" dirty="0" smtClean="0"/>
              <a:t>Role</a:t>
            </a:r>
            <a:r>
              <a:rPr kumimoji="0" lang="zh-CN" altLang="en-US" dirty="0" smtClean="0"/>
              <a:t>的理解</a:t>
            </a:r>
          </a:p>
        </p:txBody>
      </p:sp>
      <p:sp>
        <p:nvSpPr>
          <p:cNvPr id="19459" name="内容占位符 2"/>
          <p:cNvSpPr>
            <a:spLocks noGrp="1"/>
          </p:cNvSpPr>
          <p:nvPr>
            <p:ph idx="1"/>
          </p:nvPr>
        </p:nvSpPr>
        <p:spPr>
          <a:xfrm>
            <a:off x="179512" y="1052512"/>
            <a:ext cx="8712968" cy="5616847"/>
          </a:xfrm>
        </p:spPr>
        <p:txBody>
          <a:bodyPr/>
          <a:lstStyle/>
          <a:p>
            <a:r>
              <a:rPr kumimoji="0" lang="zh-CN" altLang="en-US" sz="2400" dirty="0">
                <a:solidFill>
                  <a:srgbClr val="0000FF"/>
                </a:solidFill>
              </a:rPr>
              <a:t>角色</a:t>
            </a:r>
            <a:r>
              <a:rPr kumimoji="0" lang="en-US" altLang="zh-CN" sz="2400" dirty="0">
                <a:solidFill>
                  <a:srgbClr val="0000FF"/>
                </a:solidFill>
              </a:rPr>
              <a:t>Role</a:t>
            </a:r>
            <a:r>
              <a:rPr kumimoji="0" lang="zh-CN" altLang="en-US" sz="2400" dirty="0">
                <a:solidFill>
                  <a:srgbClr val="0000FF"/>
                </a:solidFill>
              </a:rPr>
              <a:t>的概念：</a:t>
            </a:r>
            <a:r>
              <a:rPr kumimoji="0" lang="zh-CN" altLang="en-US" sz="2400" dirty="0"/>
              <a:t>一个角色是一个与特定工作活动相关联的</a:t>
            </a:r>
            <a:r>
              <a:rPr kumimoji="0" lang="zh-CN" altLang="en-US" sz="2400" dirty="0">
                <a:solidFill>
                  <a:srgbClr val="FF0000"/>
                </a:solidFill>
              </a:rPr>
              <a:t>行为与责任</a:t>
            </a:r>
            <a:r>
              <a:rPr kumimoji="0" lang="zh-CN" altLang="en-US" sz="2400" dirty="0"/>
              <a:t>的集合。</a:t>
            </a:r>
            <a:endParaRPr kumimoji="0" lang="en-US" altLang="zh-CN" sz="2400" dirty="0"/>
          </a:p>
          <a:p>
            <a:endParaRPr kumimoji="0" lang="en-US" altLang="zh-CN" sz="2400" dirty="0" smtClean="0"/>
          </a:p>
          <a:p>
            <a:r>
              <a:rPr kumimoji="0" lang="en-US" altLang="zh-CN" sz="2400" dirty="0" smtClean="0"/>
              <a:t>Role</a:t>
            </a:r>
            <a:r>
              <a:rPr kumimoji="0" lang="zh-CN" altLang="en-US" sz="2400" dirty="0" smtClean="0"/>
              <a:t>不是用户的集合，也就与组</a:t>
            </a:r>
            <a:r>
              <a:rPr kumimoji="0" lang="en-US" altLang="zh-CN" sz="2400" dirty="0" smtClean="0"/>
              <a:t>Group</a:t>
            </a:r>
            <a:r>
              <a:rPr kumimoji="0" lang="zh-CN" altLang="en-US" sz="2400" dirty="0" smtClean="0"/>
              <a:t>不同。</a:t>
            </a:r>
            <a:endParaRPr kumimoji="0" lang="en-US" altLang="zh-CN" sz="2400" dirty="0" smtClean="0"/>
          </a:p>
          <a:p>
            <a:endParaRPr kumimoji="0" lang="en-US" altLang="zh-CN" sz="2400" dirty="0" smtClean="0"/>
          </a:p>
          <a:p>
            <a:r>
              <a:rPr kumimoji="0" lang="zh-CN" altLang="en-US" sz="2400" dirty="0" smtClean="0"/>
              <a:t>将</a:t>
            </a:r>
            <a:r>
              <a:rPr kumimoji="0" lang="zh-CN" altLang="en-US" sz="2400" dirty="0" smtClean="0">
                <a:solidFill>
                  <a:srgbClr val="FF0000"/>
                </a:solidFill>
              </a:rPr>
              <a:t>一个角色与一个组绑定</a:t>
            </a:r>
            <a:r>
              <a:rPr kumimoji="0" lang="zh-CN" altLang="en-US" sz="2400" dirty="0" smtClean="0"/>
              <a:t>，则这个组就拥有了该角色拥有的特定工作的行为能力和责任。</a:t>
            </a:r>
            <a:endParaRPr kumimoji="0" lang="en-US" altLang="zh-CN" sz="2400" dirty="0" smtClean="0"/>
          </a:p>
          <a:p>
            <a:endParaRPr kumimoji="0" lang="en-US" altLang="zh-CN" sz="2400" dirty="0" smtClean="0">
              <a:solidFill>
                <a:srgbClr val="FF0000"/>
              </a:solidFill>
            </a:endParaRPr>
          </a:p>
          <a:p>
            <a:r>
              <a:rPr kumimoji="0" lang="zh-CN" altLang="en-US" sz="2400" dirty="0" smtClean="0">
                <a:solidFill>
                  <a:srgbClr val="FF0000"/>
                </a:solidFill>
              </a:rPr>
              <a:t>组</a:t>
            </a:r>
            <a:r>
              <a:rPr kumimoji="0" lang="en-US" altLang="zh-CN" sz="2400" dirty="0" smtClean="0"/>
              <a:t>Group</a:t>
            </a:r>
            <a:r>
              <a:rPr kumimoji="0" lang="zh-CN" altLang="en-US" sz="2400" dirty="0" smtClean="0"/>
              <a:t>和</a:t>
            </a:r>
            <a:r>
              <a:rPr kumimoji="0" lang="zh-CN" altLang="en-US" sz="2400" dirty="0" smtClean="0">
                <a:solidFill>
                  <a:srgbClr val="FF0000"/>
                </a:solidFill>
              </a:rPr>
              <a:t>用户</a:t>
            </a:r>
            <a:r>
              <a:rPr kumimoji="0" lang="en-US" altLang="zh-CN" sz="2400" dirty="0" smtClean="0"/>
              <a:t>User</a:t>
            </a:r>
            <a:r>
              <a:rPr kumimoji="0" lang="zh-CN" altLang="en-US" sz="2400" dirty="0" smtClean="0"/>
              <a:t>都可以看成</a:t>
            </a:r>
            <a:r>
              <a:rPr kumimoji="0" lang="zh-CN" altLang="en-US" sz="2400" dirty="0" smtClean="0">
                <a:solidFill>
                  <a:srgbClr val="FF0000"/>
                </a:solidFill>
              </a:rPr>
              <a:t>是角色分配的单位和载体</a:t>
            </a:r>
            <a:r>
              <a:rPr kumimoji="0" lang="zh-CN" altLang="en-US" sz="2400" dirty="0" smtClean="0"/>
              <a:t>。而一个角色</a:t>
            </a:r>
            <a:r>
              <a:rPr kumimoji="0" lang="en-US" altLang="zh-CN" sz="2400" dirty="0" smtClean="0"/>
              <a:t>Role</a:t>
            </a:r>
            <a:r>
              <a:rPr kumimoji="0" lang="zh-CN" altLang="en-US" sz="2400" dirty="0" smtClean="0"/>
              <a:t>可以看成具有某种能力或某些属性的主体的</a:t>
            </a:r>
            <a:r>
              <a:rPr kumimoji="0" lang="zh-CN" altLang="en-US" sz="2400" dirty="0" smtClean="0">
                <a:solidFill>
                  <a:srgbClr val="0000FF"/>
                </a:solidFill>
              </a:rPr>
              <a:t>一个抽象</a:t>
            </a:r>
            <a:r>
              <a:rPr kumimoji="0" lang="zh-CN" alt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 calcmode="lin" valueType="num">
                                      <p:cBhvr additive="base">
                                        <p:cTn id="13"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anim calcmode="lin" valueType="num">
                                      <p:cBhvr additive="base">
                                        <p:cTn id="19"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3850" y="44624"/>
            <a:ext cx="8496300" cy="908720"/>
          </a:xfrm>
        </p:spPr>
        <p:txBody>
          <a:bodyPr/>
          <a:lstStyle/>
          <a:p>
            <a:pPr eaLnBrk="1" hangingPunct="1"/>
            <a:r>
              <a:rPr kumimoji="0" lang="zh-CN" altLang="en-US" b="1" dirty="0" smtClean="0"/>
              <a:t>内容</a:t>
            </a:r>
          </a:p>
        </p:txBody>
      </p:sp>
      <p:sp>
        <p:nvSpPr>
          <p:cNvPr id="6147" name="内容占位符 2"/>
          <p:cNvSpPr>
            <a:spLocks noGrp="1"/>
          </p:cNvSpPr>
          <p:nvPr>
            <p:ph idx="1"/>
          </p:nvPr>
        </p:nvSpPr>
        <p:spPr>
          <a:xfrm>
            <a:off x="179512" y="1052736"/>
            <a:ext cx="8496300" cy="5041106"/>
          </a:xfrm>
        </p:spPr>
        <p:txBody>
          <a:bodyPr/>
          <a:lstStyle/>
          <a:p>
            <a:pPr>
              <a:buFont typeface="Arial" panose="020B0604020202020204" pitchFamily="34" charset="0"/>
              <a:buNone/>
            </a:pPr>
            <a:r>
              <a:rPr kumimoji="0" lang="en-US" altLang="zh-CN" dirty="0" smtClean="0">
                <a:solidFill>
                  <a:srgbClr val="C00000"/>
                </a:solidFill>
              </a:rPr>
              <a:t>5.1 </a:t>
            </a:r>
            <a:r>
              <a:rPr kumimoji="0" lang="en-US" altLang="zh-CN" dirty="0" err="1" smtClean="0">
                <a:solidFill>
                  <a:srgbClr val="C00000"/>
                </a:solidFill>
              </a:rPr>
              <a:t>概述</a:t>
            </a:r>
            <a:endParaRPr kumimoji="0" lang="zh-CN" altLang="zh-CN" dirty="0" smtClean="0">
              <a:solidFill>
                <a:srgbClr val="C00000"/>
              </a:solidFill>
            </a:endParaRPr>
          </a:p>
          <a:p>
            <a:pPr>
              <a:buFont typeface="Arial" panose="020B0604020202020204" pitchFamily="34" charset="0"/>
              <a:buNone/>
            </a:pPr>
            <a:r>
              <a:rPr kumimoji="0" lang="en-US" altLang="zh-CN" dirty="0" smtClean="0"/>
              <a:t>5.2 </a:t>
            </a:r>
            <a:r>
              <a:rPr kumimoji="0" lang="en-US" altLang="zh-CN" dirty="0" err="1" smtClean="0"/>
              <a:t>访问控制模型</a:t>
            </a:r>
            <a:r>
              <a:rPr kumimoji="0" lang="en-US" altLang="zh-CN" dirty="0" smtClean="0"/>
              <a:t>	</a:t>
            </a:r>
            <a:endParaRPr kumimoji="0" lang="zh-CN" altLang="zh-CN" dirty="0" smtClean="0"/>
          </a:p>
          <a:p>
            <a:pPr lvl="1">
              <a:buFont typeface="Arial" panose="020B0604020202020204" pitchFamily="34" charset="0"/>
              <a:buNone/>
            </a:pPr>
            <a:r>
              <a:rPr kumimoji="0" lang="en-US" altLang="zh-CN" dirty="0" smtClean="0"/>
              <a:t>5.2.1 </a:t>
            </a:r>
            <a:r>
              <a:rPr kumimoji="0" lang="en-US" altLang="zh-CN" dirty="0" err="1" smtClean="0"/>
              <a:t>自主访问控制</a:t>
            </a:r>
            <a:endParaRPr kumimoji="0" lang="zh-CN" altLang="zh-CN" dirty="0" smtClean="0"/>
          </a:p>
          <a:p>
            <a:pPr lvl="1">
              <a:buFont typeface="Arial" panose="020B0604020202020204" pitchFamily="34" charset="0"/>
              <a:buNone/>
            </a:pPr>
            <a:r>
              <a:rPr kumimoji="0" lang="en-US" altLang="zh-CN" dirty="0" smtClean="0"/>
              <a:t>5.2.2 </a:t>
            </a:r>
            <a:r>
              <a:rPr kumimoji="0" lang="en-US" altLang="zh-CN" dirty="0" err="1" smtClean="0"/>
              <a:t>强制访问控制</a:t>
            </a:r>
            <a:endParaRPr kumimoji="0" lang="zh-CN" altLang="zh-CN" dirty="0" smtClean="0"/>
          </a:p>
          <a:p>
            <a:pPr lvl="1">
              <a:buFont typeface="Arial" panose="020B0604020202020204" pitchFamily="34" charset="0"/>
              <a:buNone/>
            </a:pPr>
            <a:r>
              <a:rPr kumimoji="0" lang="en-US" altLang="zh-CN" dirty="0" smtClean="0"/>
              <a:t>5.2.3 </a:t>
            </a:r>
            <a:r>
              <a:rPr kumimoji="0" lang="en-US" altLang="zh-CN" dirty="0" err="1" smtClean="0"/>
              <a:t>基于角色的访问控制</a:t>
            </a:r>
            <a:endParaRPr kumimoji="0" lang="zh-CN" altLang="zh-CN" dirty="0" smtClean="0"/>
          </a:p>
          <a:p>
            <a:pPr>
              <a:buFont typeface="Arial" panose="020B0604020202020204" pitchFamily="34" charset="0"/>
              <a:buNone/>
            </a:pPr>
            <a:r>
              <a:rPr kumimoji="0" lang="en-US" altLang="zh-CN" dirty="0" smtClean="0"/>
              <a:t>5.3 </a:t>
            </a:r>
            <a:r>
              <a:rPr kumimoji="0" lang="en-US" altLang="zh-CN" dirty="0" err="1" smtClean="0"/>
              <a:t>Windows系统的安全管理</a:t>
            </a:r>
            <a:endParaRPr kumimoji="0" lang="zh-CN" altLang="zh-CN" dirty="0" smtClean="0"/>
          </a:p>
          <a:p>
            <a:pPr lvl="1">
              <a:buFont typeface="Arial" panose="020B0604020202020204" pitchFamily="34" charset="0"/>
              <a:buNone/>
            </a:pPr>
            <a:r>
              <a:rPr kumimoji="0" lang="en-US" altLang="zh-CN" dirty="0" smtClean="0"/>
              <a:t>5.3.1 </a:t>
            </a:r>
            <a:r>
              <a:rPr kumimoji="0" lang="en-US" altLang="zh-CN" dirty="0" err="1" smtClean="0"/>
              <a:t>Windows系统安全体系结构</a:t>
            </a:r>
            <a:r>
              <a:rPr kumimoji="0" lang="en-US" altLang="zh-CN" dirty="0" smtClean="0"/>
              <a:t>	</a:t>
            </a:r>
          </a:p>
          <a:p>
            <a:pPr lvl="1">
              <a:buFont typeface="Arial" panose="020B0604020202020204" pitchFamily="34" charset="0"/>
              <a:buNone/>
            </a:pPr>
            <a:r>
              <a:rPr kumimoji="0" lang="en-US" altLang="zh-CN" dirty="0" smtClean="0"/>
              <a:t>5.3.2 </a:t>
            </a:r>
            <a:r>
              <a:rPr kumimoji="0" lang="en-US" altLang="zh-CN" dirty="0" err="1" smtClean="0"/>
              <a:t>Windows系统的访问控制</a:t>
            </a:r>
            <a:endParaRPr kumimoji="0" lang="zh-CN" altLang="zh-CN" dirty="0" smtClean="0"/>
          </a:p>
          <a:p>
            <a:pPr lvl="1">
              <a:buFont typeface="Arial" panose="020B0604020202020204" pitchFamily="34" charset="0"/>
              <a:buNone/>
            </a:pPr>
            <a:r>
              <a:rPr kumimoji="0" lang="en-US" altLang="zh-CN" dirty="0" smtClean="0"/>
              <a:t>5.3.3 </a:t>
            </a:r>
            <a:r>
              <a:rPr kumimoji="0" lang="en-US" altLang="zh-CN" dirty="0" err="1" smtClean="0"/>
              <a:t>活动目录与组策略</a:t>
            </a:r>
            <a:endParaRPr kumimoji="0" lang="zh-CN" altLang="zh-CN" dirty="0" smtClean="0"/>
          </a:p>
          <a:p>
            <a:pPr>
              <a:buFont typeface="Arial" panose="020B0604020202020204" pitchFamily="34" charset="0"/>
              <a:buNone/>
            </a:pPr>
            <a:endParaRPr kumimoji="0" lang="zh-CN"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23850" y="64918"/>
            <a:ext cx="8496300" cy="843802"/>
          </a:xfrm>
        </p:spPr>
        <p:txBody>
          <a:bodyPr/>
          <a:lstStyle/>
          <a:p>
            <a:r>
              <a:rPr kumimoji="0" lang="zh-CN" altLang="en-US" dirty="0" smtClean="0"/>
              <a:t>引入角色</a:t>
            </a:r>
            <a:r>
              <a:rPr kumimoji="0" lang="en-US" altLang="zh-CN" dirty="0" smtClean="0"/>
              <a:t>Role</a:t>
            </a:r>
            <a:r>
              <a:rPr kumimoji="0" lang="zh-CN" altLang="en-US" dirty="0" smtClean="0"/>
              <a:t>的目的</a:t>
            </a:r>
          </a:p>
        </p:txBody>
      </p:sp>
      <p:sp>
        <p:nvSpPr>
          <p:cNvPr id="20483" name="内容占位符 2"/>
          <p:cNvSpPr>
            <a:spLocks noGrp="1"/>
          </p:cNvSpPr>
          <p:nvPr>
            <p:ph idx="1"/>
          </p:nvPr>
        </p:nvSpPr>
        <p:spPr>
          <a:xfrm>
            <a:off x="231817" y="1059257"/>
            <a:ext cx="8661358" cy="2081711"/>
          </a:xfrm>
        </p:spPr>
        <p:txBody>
          <a:bodyPr/>
          <a:lstStyle/>
          <a:p>
            <a:r>
              <a:rPr kumimoji="0" lang="zh-CN" altLang="en-US" sz="2400" dirty="0" smtClean="0"/>
              <a:t>引入</a:t>
            </a:r>
            <a:r>
              <a:rPr kumimoji="0" lang="zh-CN" altLang="en-US" sz="2400" dirty="0"/>
              <a:t>角色的概念，目的是为了隔离</a:t>
            </a:r>
            <a:r>
              <a:rPr kumimoji="0" lang="zh-CN" altLang="en-US" sz="2400" dirty="0">
                <a:solidFill>
                  <a:srgbClr val="0000FF"/>
                </a:solidFill>
              </a:rPr>
              <a:t>用户</a:t>
            </a:r>
            <a:r>
              <a:rPr kumimoji="0" lang="zh-CN" altLang="en-US" sz="2400" dirty="0"/>
              <a:t>（</a:t>
            </a:r>
            <a:r>
              <a:rPr kumimoji="0" lang="en-US" altLang="zh-CN" sz="2400" dirty="0"/>
              <a:t>Subject</a:t>
            </a:r>
            <a:r>
              <a:rPr kumimoji="0" lang="zh-CN" altLang="en-US" sz="2400" dirty="0"/>
              <a:t>，动作主体）</a:t>
            </a:r>
            <a:r>
              <a:rPr kumimoji="0" lang="zh-CN" altLang="en-US" sz="2400" dirty="0" smtClean="0"/>
              <a:t>与</a:t>
            </a:r>
            <a:r>
              <a:rPr kumimoji="0" lang="en-US" altLang="zh-CN" sz="2400" dirty="0" smtClean="0">
                <a:solidFill>
                  <a:srgbClr val="0000FF"/>
                </a:solidFill>
              </a:rPr>
              <a:t>Privilege</a:t>
            </a:r>
            <a:r>
              <a:rPr kumimoji="0" lang="zh-CN" altLang="en-US" sz="2400" dirty="0" smtClean="0"/>
              <a:t>（</a:t>
            </a:r>
            <a:r>
              <a:rPr kumimoji="0" lang="zh-CN" altLang="en-US" sz="2400" dirty="0"/>
              <a:t>权限，指对客体</a:t>
            </a:r>
            <a:r>
              <a:rPr kumimoji="0" lang="en-US" altLang="zh-CN" sz="2400" dirty="0"/>
              <a:t>Object</a:t>
            </a:r>
            <a:r>
              <a:rPr kumimoji="0" lang="zh-CN" altLang="en-US" sz="2400" dirty="0"/>
              <a:t>的一个访问操作，即操作</a:t>
            </a:r>
            <a:r>
              <a:rPr kumimoji="0" lang="en-US" altLang="zh-CN" sz="2400" dirty="0"/>
              <a:t>Operation+</a:t>
            </a:r>
            <a:r>
              <a:rPr kumimoji="0" lang="zh-CN" altLang="en-US" sz="2400" dirty="0"/>
              <a:t>客体对象</a:t>
            </a:r>
            <a:r>
              <a:rPr kumimoji="0" lang="en-US" altLang="zh-CN" sz="2400" dirty="0"/>
              <a:t>Object</a:t>
            </a:r>
            <a:r>
              <a:rPr kumimoji="0" lang="zh-CN" altLang="en-US" sz="2400" dirty="0" smtClean="0"/>
              <a:t>）。</a:t>
            </a:r>
            <a:endParaRPr kumimoji="0" lang="en-US" altLang="zh-CN" sz="2400" dirty="0" smtClean="0"/>
          </a:p>
          <a:p>
            <a:pPr lvl="1"/>
            <a:r>
              <a:rPr kumimoji="0" lang="en-US" altLang="zh-CN" dirty="0" smtClean="0"/>
              <a:t>Role</a:t>
            </a:r>
            <a:r>
              <a:rPr kumimoji="0" lang="zh-CN" altLang="en-US" dirty="0" smtClean="0"/>
              <a:t>作为一个</a:t>
            </a:r>
            <a:r>
              <a:rPr kumimoji="0" lang="zh-CN" altLang="en-US" dirty="0" smtClean="0">
                <a:solidFill>
                  <a:srgbClr val="FF0000"/>
                </a:solidFill>
              </a:rPr>
              <a:t>用户与权限</a:t>
            </a:r>
            <a:r>
              <a:rPr kumimoji="0" lang="zh-CN" altLang="en-US" dirty="0" smtClean="0"/>
              <a:t>的</a:t>
            </a:r>
            <a:r>
              <a:rPr kumimoji="0" lang="zh-CN" altLang="en-US" dirty="0" smtClean="0">
                <a:solidFill>
                  <a:srgbClr val="FF0000"/>
                </a:solidFill>
              </a:rPr>
              <a:t>代理层</a:t>
            </a:r>
            <a:r>
              <a:rPr kumimoji="0" lang="zh-CN" altLang="en-US" dirty="0" smtClean="0"/>
              <a:t>，所有的授权应该给予</a:t>
            </a:r>
            <a:r>
              <a:rPr kumimoji="0" lang="en-US" altLang="zh-CN" dirty="0" smtClean="0"/>
              <a:t>Role</a:t>
            </a:r>
            <a:r>
              <a:rPr kumimoji="0" lang="zh-CN" altLang="en-US" dirty="0" smtClean="0"/>
              <a:t>而不是直接给</a:t>
            </a:r>
            <a:r>
              <a:rPr kumimoji="0" lang="en-US" altLang="zh-CN" dirty="0" smtClean="0"/>
              <a:t>User</a:t>
            </a:r>
            <a:r>
              <a:rPr kumimoji="0" lang="zh-CN" altLang="en-US" dirty="0" smtClean="0"/>
              <a:t>或</a:t>
            </a:r>
            <a:r>
              <a:rPr kumimoji="0" lang="en-US" altLang="zh-CN" dirty="0" smtClean="0"/>
              <a:t>Group</a:t>
            </a:r>
            <a:r>
              <a:rPr kumimoji="0" lang="zh-CN" altLang="en-US" dirty="0" smtClean="0"/>
              <a:t>。</a:t>
            </a:r>
            <a:endParaRPr kumimoji="0" lang="zh-CN" altLang="en-US" sz="2400" dirty="0" smtClean="0"/>
          </a:p>
        </p:txBody>
      </p:sp>
      <p:grpSp>
        <p:nvGrpSpPr>
          <p:cNvPr id="20484" name="Group 5"/>
          <p:cNvGrpSpPr>
            <a:grpSpLocks noChangeAspect="1"/>
          </p:cNvGrpSpPr>
          <p:nvPr/>
        </p:nvGrpSpPr>
        <p:grpSpPr bwMode="auto">
          <a:xfrm>
            <a:off x="256480" y="3213199"/>
            <a:ext cx="8636000" cy="2232025"/>
            <a:chOff x="625" y="2853"/>
            <a:chExt cx="4646" cy="1201"/>
          </a:xfrm>
        </p:grpSpPr>
        <p:sp>
          <p:nvSpPr>
            <p:cNvPr id="20485" name="Freeform 6"/>
            <p:cNvSpPr>
              <a:spLocks/>
            </p:cNvSpPr>
            <p:nvPr/>
          </p:nvSpPr>
          <p:spPr bwMode="auto">
            <a:xfrm>
              <a:off x="2055" y="3032"/>
              <a:ext cx="804" cy="536"/>
            </a:xfrm>
            <a:custGeom>
              <a:avLst/>
              <a:gdLst>
                <a:gd name="T0" fmla="*/ 0 w 1632"/>
                <a:gd name="T1" fmla="*/ 65 h 1088"/>
                <a:gd name="T2" fmla="*/ 98 w 1632"/>
                <a:gd name="T3" fmla="*/ 0 h 1088"/>
                <a:gd name="T4" fmla="*/ 195 w 1632"/>
                <a:gd name="T5" fmla="*/ 65 h 1088"/>
                <a:gd name="T6" fmla="*/ 195 w 1632"/>
                <a:gd name="T7" fmla="*/ 65 h 1088"/>
                <a:gd name="T8" fmla="*/ 98 w 1632"/>
                <a:gd name="T9" fmla="*/ 130 h 1088"/>
                <a:gd name="T10" fmla="*/ 0 w 1632"/>
                <a:gd name="T11" fmla="*/ 65 h 1088"/>
                <a:gd name="T12" fmla="*/ 0 60000 65536"/>
                <a:gd name="T13" fmla="*/ 0 60000 65536"/>
                <a:gd name="T14" fmla="*/ 0 60000 65536"/>
                <a:gd name="T15" fmla="*/ 0 60000 65536"/>
                <a:gd name="T16" fmla="*/ 0 60000 65536"/>
                <a:gd name="T17" fmla="*/ 0 60000 65536"/>
                <a:gd name="T18" fmla="*/ 0 w 1632"/>
                <a:gd name="T19" fmla="*/ 0 h 1088"/>
                <a:gd name="T20" fmla="*/ 1632 w 1632"/>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632" h="1088">
                  <a:moveTo>
                    <a:pt x="0" y="544"/>
                  </a:moveTo>
                  <a:cubicBezTo>
                    <a:pt x="0" y="244"/>
                    <a:pt x="365" y="0"/>
                    <a:pt x="816" y="0"/>
                  </a:cubicBezTo>
                  <a:cubicBezTo>
                    <a:pt x="1267" y="0"/>
                    <a:pt x="1632" y="244"/>
                    <a:pt x="1632" y="544"/>
                  </a:cubicBezTo>
                  <a:cubicBezTo>
                    <a:pt x="1632" y="544"/>
                    <a:pt x="1632" y="544"/>
                    <a:pt x="1632" y="544"/>
                  </a:cubicBezTo>
                  <a:cubicBezTo>
                    <a:pt x="1632" y="845"/>
                    <a:pt x="1267" y="1088"/>
                    <a:pt x="816" y="1088"/>
                  </a:cubicBezTo>
                  <a:cubicBezTo>
                    <a:pt x="365" y="1088"/>
                    <a:pt x="0" y="845"/>
                    <a:pt x="0" y="54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0486" name="Freeform 7"/>
            <p:cNvSpPr>
              <a:spLocks/>
            </p:cNvSpPr>
            <p:nvPr/>
          </p:nvSpPr>
          <p:spPr bwMode="auto">
            <a:xfrm>
              <a:off x="2055" y="3032"/>
              <a:ext cx="804" cy="536"/>
            </a:xfrm>
            <a:custGeom>
              <a:avLst/>
              <a:gdLst>
                <a:gd name="T0" fmla="*/ 0 w 804"/>
                <a:gd name="T1" fmla="*/ 268 h 536"/>
                <a:gd name="T2" fmla="*/ 402 w 804"/>
                <a:gd name="T3" fmla="*/ 0 h 536"/>
                <a:gd name="T4" fmla="*/ 804 w 804"/>
                <a:gd name="T5" fmla="*/ 268 h 536"/>
                <a:gd name="T6" fmla="*/ 804 w 804"/>
                <a:gd name="T7" fmla="*/ 268 h 536"/>
                <a:gd name="T8" fmla="*/ 402 w 804"/>
                <a:gd name="T9" fmla="*/ 536 h 536"/>
                <a:gd name="T10" fmla="*/ 0 w 804"/>
                <a:gd name="T11" fmla="*/ 268 h 536"/>
                <a:gd name="T12" fmla="*/ 0 60000 65536"/>
                <a:gd name="T13" fmla="*/ 0 60000 65536"/>
                <a:gd name="T14" fmla="*/ 0 60000 65536"/>
                <a:gd name="T15" fmla="*/ 0 60000 65536"/>
                <a:gd name="T16" fmla="*/ 0 60000 65536"/>
                <a:gd name="T17" fmla="*/ 0 60000 65536"/>
                <a:gd name="T18" fmla="*/ 0 w 804"/>
                <a:gd name="T19" fmla="*/ 0 h 536"/>
                <a:gd name="T20" fmla="*/ 804 w 80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804" h="536">
                  <a:moveTo>
                    <a:pt x="0" y="268"/>
                  </a:moveTo>
                  <a:cubicBezTo>
                    <a:pt x="0" y="120"/>
                    <a:pt x="180" y="0"/>
                    <a:pt x="402" y="0"/>
                  </a:cubicBezTo>
                  <a:cubicBezTo>
                    <a:pt x="624" y="0"/>
                    <a:pt x="804" y="120"/>
                    <a:pt x="804" y="268"/>
                  </a:cubicBezTo>
                  <a:cubicBezTo>
                    <a:pt x="804" y="268"/>
                    <a:pt x="804" y="268"/>
                    <a:pt x="804" y="268"/>
                  </a:cubicBezTo>
                  <a:cubicBezTo>
                    <a:pt x="804" y="416"/>
                    <a:pt x="624" y="536"/>
                    <a:pt x="402" y="536"/>
                  </a:cubicBezTo>
                  <a:cubicBezTo>
                    <a:pt x="180" y="536"/>
                    <a:pt x="0" y="416"/>
                    <a:pt x="0" y="268"/>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 name="Rectangle 8"/>
            <p:cNvSpPr>
              <a:spLocks noChangeArrowheads="1"/>
            </p:cNvSpPr>
            <p:nvPr/>
          </p:nvSpPr>
          <p:spPr bwMode="auto">
            <a:xfrm>
              <a:off x="2338" y="3226"/>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Role</a:t>
              </a:r>
              <a:endParaRPr kumimoji="0" lang="zh-CN" altLang="zh-CN" sz="1800">
                <a:latin typeface="Arial" panose="020B0604020202020204" pitchFamily="34" charset="0"/>
              </a:endParaRPr>
            </a:p>
          </p:txBody>
        </p:sp>
        <p:sp>
          <p:nvSpPr>
            <p:cNvPr id="20488" name="Freeform 9"/>
            <p:cNvSpPr>
              <a:spLocks/>
            </p:cNvSpPr>
            <p:nvPr/>
          </p:nvSpPr>
          <p:spPr bwMode="auto">
            <a:xfrm>
              <a:off x="625" y="3022"/>
              <a:ext cx="834" cy="556"/>
            </a:xfrm>
            <a:custGeom>
              <a:avLst/>
              <a:gdLst>
                <a:gd name="T0" fmla="*/ 0 w 1693"/>
                <a:gd name="T1" fmla="*/ 67 h 1129"/>
                <a:gd name="T2" fmla="*/ 101 w 1693"/>
                <a:gd name="T3" fmla="*/ 0 h 1129"/>
                <a:gd name="T4" fmla="*/ 202 w 1693"/>
                <a:gd name="T5" fmla="*/ 67 h 1129"/>
                <a:gd name="T6" fmla="*/ 202 w 1693"/>
                <a:gd name="T7" fmla="*/ 67 h 1129"/>
                <a:gd name="T8" fmla="*/ 101 w 1693"/>
                <a:gd name="T9" fmla="*/ 135 h 1129"/>
                <a:gd name="T10" fmla="*/ 0 w 1693"/>
                <a:gd name="T11" fmla="*/ 67 h 1129"/>
                <a:gd name="T12" fmla="*/ 0 60000 65536"/>
                <a:gd name="T13" fmla="*/ 0 60000 65536"/>
                <a:gd name="T14" fmla="*/ 0 60000 65536"/>
                <a:gd name="T15" fmla="*/ 0 60000 65536"/>
                <a:gd name="T16" fmla="*/ 0 60000 65536"/>
                <a:gd name="T17" fmla="*/ 0 60000 65536"/>
                <a:gd name="T18" fmla="*/ 0 w 1693"/>
                <a:gd name="T19" fmla="*/ 0 h 1129"/>
                <a:gd name="T20" fmla="*/ 1693 w 1693"/>
                <a:gd name="T21" fmla="*/ 1129 h 1129"/>
              </a:gdLst>
              <a:ahLst/>
              <a:cxnLst>
                <a:cxn ang="T12">
                  <a:pos x="T0" y="T1"/>
                </a:cxn>
                <a:cxn ang="T13">
                  <a:pos x="T2" y="T3"/>
                </a:cxn>
                <a:cxn ang="T14">
                  <a:pos x="T4" y="T5"/>
                </a:cxn>
                <a:cxn ang="T15">
                  <a:pos x="T6" y="T7"/>
                </a:cxn>
                <a:cxn ang="T16">
                  <a:pos x="T8" y="T9"/>
                </a:cxn>
                <a:cxn ang="T17">
                  <a:pos x="T10" y="T11"/>
                </a:cxn>
              </a:cxnLst>
              <a:rect l="T18" t="T19" r="T20" b="T21"/>
              <a:pathLst>
                <a:path w="1693" h="1129">
                  <a:moveTo>
                    <a:pt x="0" y="564"/>
                  </a:moveTo>
                  <a:cubicBezTo>
                    <a:pt x="0" y="252"/>
                    <a:pt x="379" y="0"/>
                    <a:pt x="847" y="0"/>
                  </a:cubicBezTo>
                  <a:cubicBezTo>
                    <a:pt x="1314" y="0"/>
                    <a:pt x="1693" y="252"/>
                    <a:pt x="1693" y="564"/>
                  </a:cubicBezTo>
                  <a:cubicBezTo>
                    <a:pt x="1693" y="564"/>
                    <a:pt x="1693" y="564"/>
                    <a:pt x="1693" y="564"/>
                  </a:cubicBezTo>
                  <a:cubicBezTo>
                    <a:pt x="1693" y="876"/>
                    <a:pt x="1314" y="1129"/>
                    <a:pt x="847" y="1129"/>
                  </a:cubicBezTo>
                  <a:cubicBezTo>
                    <a:pt x="379" y="1129"/>
                    <a:pt x="0" y="876"/>
                    <a:pt x="0" y="56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0489" name="Freeform 10"/>
            <p:cNvSpPr>
              <a:spLocks/>
            </p:cNvSpPr>
            <p:nvPr/>
          </p:nvSpPr>
          <p:spPr bwMode="auto">
            <a:xfrm>
              <a:off x="625" y="3022"/>
              <a:ext cx="834" cy="556"/>
            </a:xfrm>
            <a:custGeom>
              <a:avLst/>
              <a:gdLst>
                <a:gd name="T0" fmla="*/ 0 w 834"/>
                <a:gd name="T1" fmla="*/ 278 h 556"/>
                <a:gd name="T2" fmla="*/ 417 w 834"/>
                <a:gd name="T3" fmla="*/ 0 h 556"/>
                <a:gd name="T4" fmla="*/ 834 w 834"/>
                <a:gd name="T5" fmla="*/ 278 h 556"/>
                <a:gd name="T6" fmla="*/ 834 w 834"/>
                <a:gd name="T7" fmla="*/ 278 h 556"/>
                <a:gd name="T8" fmla="*/ 417 w 834"/>
                <a:gd name="T9" fmla="*/ 556 h 556"/>
                <a:gd name="T10" fmla="*/ 0 w 834"/>
                <a:gd name="T11" fmla="*/ 278 h 556"/>
                <a:gd name="T12" fmla="*/ 0 60000 65536"/>
                <a:gd name="T13" fmla="*/ 0 60000 65536"/>
                <a:gd name="T14" fmla="*/ 0 60000 65536"/>
                <a:gd name="T15" fmla="*/ 0 60000 65536"/>
                <a:gd name="T16" fmla="*/ 0 60000 65536"/>
                <a:gd name="T17" fmla="*/ 0 60000 65536"/>
                <a:gd name="T18" fmla="*/ 0 w 834"/>
                <a:gd name="T19" fmla="*/ 0 h 556"/>
                <a:gd name="T20" fmla="*/ 834 w 834"/>
                <a:gd name="T21" fmla="*/ 556 h 556"/>
              </a:gdLst>
              <a:ahLst/>
              <a:cxnLst>
                <a:cxn ang="T12">
                  <a:pos x="T0" y="T1"/>
                </a:cxn>
                <a:cxn ang="T13">
                  <a:pos x="T2" y="T3"/>
                </a:cxn>
                <a:cxn ang="T14">
                  <a:pos x="T4" y="T5"/>
                </a:cxn>
                <a:cxn ang="T15">
                  <a:pos x="T6" y="T7"/>
                </a:cxn>
                <a:cxn ang="T16">
                  <a:pos x="T8" y="T9"/>
                </a:cxn>
                <a:cxn ang="T17">
                  <a:pos x="T10" y="T11"/>
                </a:cxn>
              </a:cxnLst>
              <a:rect l="T18" t="T19" r="T20" b="T21"/>
              <a:pathLst>
                <a:path w="834" h="556">
                  <a:moveTo>
                    <a:pt x="0" y="278"/>
                  </a:moveTo>
                  <a:cubicBezTo>
                    <a:pt x="0" y="124"/>
                    <a:pt x="187" y="0"/>
                    <a:pt x="417" y="0"/>
                  </a:cubicBezTo>
                  <a:cubicBezTo>
                    <a:pt x="647" y="0"/>
                    <a:pt x="834" y="124"/>
                    <a:pt x="834" y="278"/>
                  </a:cubicBezTo>
                  <a:cubicBezTo>
                    <a:pt x="834" y="278"/>
                    <a:pt x="834" y="278"/>
                    <a:pt x="834" y="278"/>
                  </a:cubicBezTo>
                  <a:cubicBezTo>
                    <a:pt x="834" y="431"/>
                    <a:pt x="647" y="556"/>
                    <a:pt x="417" y="556"/>
                  </a:cubicBezTo>
                  <a:cubicBezTo>
                    <a:pt x="187" y="556"/>
                    <a:pt x="0" y="431"/>
                    <a:pt x="0" y="278"/>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 name="Rectangle 11"/>
            <p:cNvSpPr>
              <a:spLocks noChangeArrowheads="1"/>
            </p:cNvSpPr>
            <p:nvPr/>
          </p:nvSpPr>
          <p:spPr bwMode="auto">
            <a:xfrm>
              <a:off x="919" y="3226"/>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User</a:t>
              </a:r>
              <a:endParaRPr kumimoji="0" lang="zh-CN" altLang="zh-CN" sz="1800">
                <a:latin typeface="Arial" panose="020B0604020202020204" pitchFamily="34" charset="0"/>
              </a:endParaRPr>
            </a:p>
          </p:txBody>
        </p:sp>
        <p:sp>
          <p:nvSpPr>
            <p:cNvPr id="20491" name="Freeform 12"/>
            <p:cNvSpPr>
              <a:spLocks/>
            </p:cNvSpPr>
            <p:nvPr/>
          </p:nvSpPr>
          <p:spPr bwMode="auto">
            <a:xfrm>
              <a:off x="3484" y="2853"/>
              <a:ext cx="1787" cy="893"/>
            </a:xfrm>
            <a:custGeom>
              <a:avLst/>
              <a:gdLst>
                <a:gd name="T0" fmla="*/ 0 w 1787"/>
                <a:gd name="T1" fmla="*/ 447 h 893"/>
                <a:gd name="T2" fmla="*/ 894 w 1787"/>
                <a:gd name="T3" fmla="*/ 0 h 893"/>
                <a:gd name="T4" fmla="*/ 1787 w 1787"/>
                <a:gd name="T5" fmla="*/ 447 h 893"/>
                <a:gd name="T6" fmla="*/ 1787 w 1787"/>
                <a:gd name="T7" fmla="*/ 447 h 893"/>
                <a:gd name="T8" fmla="*/ 894 w 1787"/>
                <a:gd name="T9" fmla="*/ 893 h 893"/>
                <a:gd name="T10" fmla="*/ 0 w 1787"/>
                <a:gd name="T11" fmla="*/ 447 h 893"/>
                <a:gd name="T12" fmla="*/ 0 60000 65536"/>
                <a:gd name="T13" fmla="*/ 0 60000 65536"/>
                <a:gd name="T14" fmla="*/ 0 60000 65536"/>
                <a:gd name="T15" fmla="*/ 0 60000 65536"/>
                <a:gd name="T16" fmla="*/ 0 60000 65536"/>
                <a:gd name="T17" fmla="*/ 0 60000 65536"/>
                <a:gd name="T18" fmla="*/ 0 w 1787"/>
                <a:gd name="T19" fmla="*/ 0 h 893"/>
                <a:gd name="T20" fmla="*/ 1787 w 1787"/>
                <a:gd name="T21" fmla="*/ 893 h 893"/>
              </a:gdLst>
              <a:ahLst/>
              <a:cxnLst>
                <a:cxn ang="T12">
                  <a:pos x="T0" y="T1"/>
                </a:cxn>
                <a:cxn ang="T13">
                  <a:pos x="T2" y="T3"/>
                </a:cxn>
                <a:cxn ang="T14">
                  <a:pos x="T4" y="T5"/>
                </a:cxn>
                <a:cxn ang="T15">
                  <a:pos x="T6" y="T7"/>
                </a:cxn>
                <a:cxn ang="T16">
                  <a:pos x="T8" y="T9"/>
                </a:cxn>
                <a:cxn ang="T17">
                  <a:pos x="T10" y="T11"/>
                </a:cxn>
              </a:cxnLst>
              <a:rect l="T18" t="T19" r="T20" b="T21"/>
              <a:pathLst>
                <a:path w="1787" h="893">
                  <a:moveTo>
                    <a:pt x="0" y="447"/>
                  </a:moveTo>
                  <a:cubicBezTo>
                    <a:pt x="0" y="200"/>
                    <a:pt x="400" y="0"/>
                    <a:pt x="894" y="0"/>
                  </a:cubicBezTo>
                  <a:cubicBezTo>
                    <a:pt x="1387" y="0"/>
                    <a:pt x="1787" y="200"/>
                    <a:pt x="1787" y="447"/>
                  </a:cubicBezTo>
                  <a:cubicBezTo>
                    <a:pt x="1787" y="447"/>
                    <a:pt x="1787" y="447"/>
                    <a:pt x="1787" y="447"/>
                  </a:cubicBezTo>
                  <a:cubicBezTo>
                    <a:pt x="1787" y="693"/>
                    <a:pt x="1387" y="893"/>
                    <a:pt x="894" y="893"/>
                  </a:cubicBezTo>
                  <a:cubicBezTo>
                    <a:pt x="400" y="893"/>
                    <a:pt x="0" y="693"/>
                    <a:pt x="0" y="447"/>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2" name="Rectangle 13"/>
            <p:cNvSpPr>
              <a:spLocks noChangeArrowheads="1"/>
            </p:cNvSpPr>
            <p:nvPr/>
          </p:nvSpPr>
          <p:spPr bwMode="auto">
            <a:xfrm>
              <a:off x="4339" y="3210"/>
              <a:ext cx="1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900" b="1">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20493" name="Line 14"/>
            <p:cNvSpPr>
              <a:spLocks noChangeShapeType="1"/>
            </p:cNvSpPr>
            <p:nvPr/>
          </p:nvSpPr>
          <p:spPr bwMode="auto">
            <a:xfrm>
              <a:off x="1459" y="3300"/>
              <a:ext cx="488" cy="1"/>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Freeform 15"/>
            <p:cNvSpPr>
              <a:spLocks/>
            </p:cNvSpPr>
            <p:nvPr/>
          </p:nvSpPr>
          <p:spPr bwMode="auto">
            <a:xfrm>
              <a:off x="1938" y="3261"/>
              <a:ext cx="117" cy="78"/>
            </a:xfrm>
            <a:custGeom>
              <a:avLst/>
              <a:gdLst>
                <a:gd name="T0" fmla="*/ 0 w 117"/>
                <a:gd name="T1" fmla="*/ 0 h 78"/>
                <a:gd name="T2" fmla="*/ 117 w 117"/>
                <a:gd name="T3" fmla="*/ 39 h 78"/>
                <a:gd name="T4" fmla="*/ 0 w 117"/>
                <a:gd name="T5" fmla="*/ 78 h 78"/>
                <a:gd name="T6" fmla="*/ 0 w 117"/>
                <a:gd name="T7" fmla="*/ 0 h 78"/>
                <a:gd name="T8" fmla="*/ 0 60000 65536"/>
                <a:gd name="T9" fmla="*/ 0 60000 65536"/>
                <a:gd name="T10" fmla="*/ 0 60000 65536"/>
                <a:gd name="T11" fmla="*/ 0 60000 65536"/>
                <a:gd name="T12" fmla="*/ 0 w 117"/>
                <a:gd name="T13" fmla="*/ 0 h 78"/>
                <a:gd name="T14" fmla="*/ 117 w 117"/>
                <a:gd name="T15" fmla="*/ 78 h 78"/>
              </a:gdLst>
              <a:ahLst/>
              <a:cxnLst>
                <a:cxn ang="T8">
                  <a:pos x="T0" y="T1"/>
                </a:cxn>
                <a:cxn ang="T9">
                  <a:pos x="T2" y="T3"/>
                </a:cxn>
                <a:cxn ang="T10">
                  <a:pos x="T4" y="T5"/>
                </a:cxn>
                <a:cxn ang="T11">
                  <a:pos x="T6" y="T7"/>
                </a:cxn>
              </a:cxnLst>
              <a:rect l="T12" t="T13" r="T14" b="T15"/>
              <a:pathLst>
                <a:path w="117" h="78">
                  <a:moveTo>
                    <a:pt x="0" y="0"/>
                  </a:moveTo>
                  <a:lnTo>
                    <a:pt x="117" y="39"/>
                  </a:lnTo>
                  <a:lnTo>
                    <a:pt x="0"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5" name="Line 16"/>
            <p:cNvSpPr>
              <a:spLocks noChangeShapeType="1"/>
            </p:cNvSpPr>
            <p:nvPr/>
          </p:nvSpPr>
          <p:spPr bwMode="auto">
            <a:xfrm>
              <a:off x="2859" y="3300"/>
              <a:ext cx="518" cy="1"/>
            </a:xfrm>
            <a:prstGeom prst="line">
              <a:avLst/>
            </a:prstGeom>
            <a:noFill/>
            <a:ln w="206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Freeform 17"/>
            <p:cNvSpPr>
              <a:spLocks/>
            </p:cNvSpPr>
            <p:nvPr/>
          </p:nvSpPr>
          <p:spPr bwMode="auto">
            <a:xfrm>
              <a:off x="3367" y="3261"/>
              <a:ext cx="117" cy="78"/>
            </a:xfrm>
            <a:custGeom>
              <a:avLst/>
              <a:gdLst>
                <a:gd name="T0" fmla="*/ 0 w 117"/>
                <a:gd name="T1" fmla="*/ 0 h 78"/>
                <a:gd name="T2" fmla="*/ 117 w 117"/>
                <a:gd name="T3" fmla="*/ 39 h 78"/>
                <a:gd name="T4" fmla="*/ 0 w 117"/>
                <a:gd name="T5" fmla="*/ 78 h 78"/>
                <a:gd name="T6" fmla="*/ 0 w 117"/>
                <a:gd name="T7" fmla="*/ 0 h 78"/>
                <a:gd name="T8" fmla="*/ 0 60000 65536"/>
                <a:gd name="T9" fmla="*/ 0 60000 65536"/>
                <a:gd name="T10" fmla="*/ 0 60000 65536"/>
                <a:gd name="T11" fmla="*/ 0 60000 65536"/>
                <a:gd name="T12" fmla="*/ 0 w 117"/>
                <a:gd name="T13" fmla="*/ 0 h 78"/>
                <a:gd name="T14" fmla="*/ 117 w 117"/>
                <a:gd name="T15" fmla="*/ 78 h 78"/>
              </a:gdLst>
              <a:ahLst/>
              <a:cxnLst>
                <a:cxn ang="T8">
                  <a:pos x="T0" y="T1"/>
                </a:cxn>
                <a:cxn ang="T9">
                  <a:pos x="T2" y="T3"/>
                </a:cxn>
                <a:cxn ang="T10">
                  <a:pos x="T4" y="T5"/>
                </a:cxn>
                <a:cxn ang="T11">
                  <a:pos x="T6" y="T7"/>
                </a:cxn>
              </a:cxnLst>
              <a:rect l="T12" t="T13" r="T14" b="T15"/>
              <a:pathLst>
                <a:path w="117" h="78">
                  <a:moveTo>
                    <a:pt x="0" y="0"/>
                  </a:moveTo>
                  <a:lnTo>
                    <a:pt x="117" y="39"/>
                  </a:lnTo>
                  <a:lnTo>
                    <a:pt x="0"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7" name="Rectangle 18"/>
            <p:cNvSpPr>
              <a:spLocks noChangeArrowheads="1"/>
            </p:cNvSpPr>
            <p:nvPr/>
          </p:nvSpPr>
          <p:spPr bwMode="auto">
            <a:xfrm>
              <a:off x="2944" y="3077"/>
              <a:ext cx="4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Access</a:t>
              </a:r>
              <a:endParaRPr kumimoji="0" lang="zh-CN" altLang="zh-CN" sz="1800">
                <a:latin typeface="Arial" panose="020B0604020202020204" pitchFamily="34" charset="0"/>
              </a:endParaRPr>
            </a:p>
          </p:txBody>
        </p:sp>
        <p:sp>
          <p:nvSpPr>
            <p:cNvPr id="20498" name="Rectangle 19"/>
            <p:cNvSpPr>
              <a:spLocks noChangeArrowheads="1"/>
            </p:cNvSpPr>
            <p:nvPr/>
          </p:nvSpPr>
          <p:spPr bwMode="auto">
            <a:xfrm>
              <a:off x="1518" y="3077"/>
              <a:ext cx="4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Acquire</a:t>
              </a:r>
              <a:endParaRPr kumimoji="0" lang="zh-CN" altLang="zh-CN" sz="1800">
                <a:latin typeface="Arial" panose="020B0604020202020204" pitchFamily="34" charset="0"/>
              </a:endParaRPr>
            </a:p>
          </p:txBody>
        </p:sp>
        <p:sp>
          <p:nvSpPr>
            <p:cNvPr id="20499" name="Freeform 20"/>
            <p:cNvSpPr>
              <a:spLocks/>
            </p:cNvSpPr>
            <p:nvPr/>
          </p:nvSpPr>
          <p:spPr bwMode="auto">
            <a:xfrm>
              <a:off x="3544" y="3032"/>
              <a:ext cx="744" cy="536"/>
            </a:xfrm>
            <a:custGeom>
              <a:avLst/>
              <a:gdLst>
                <a:gd name="T0" fmla="*/ 0 w 1512"/>
                <a:gd name="T1" fmla="*/ 65 h 1088"/>
                <a:gd name="T2" fmla="*/ 90 w 1512"/>
                <a:gd name="T3" fmla="*/ 0 h 1088"/>
                <a:gd name="T4" fmla="*/ 180 w 1512"/>
                <a:gd name="T5" fmla="*/ 65 h 1088"/>
                <a:gd name="T6" fmla="*/ 180 w 1512"/>
                <a:gd name="T7" fmla="*/ 65 h 1088"/>
                <a:gd name="T8" fmla="*/ 90 w 1512"/>
                <a:gd name="T9" fmla="*/ 130 h 1088"/>
                <a:gd name="T10" fmla="*/ 0 w 1512"/>
                <a:gd name="T11" fmla="*/ 65 h 1088"/>
                <a:gd name="T12" fmla="*/ 0 60000 65536"/>
                <a:gd name="T13" fmla="*/ 0 60000 65536"/>
                <a:gd name="T14" fmla="*/ 0 60000 65536"/>
                <a:gd name="T15" fmla="*/ 0 60000 65536"/>
                <a:gd name="T16" fmla="*/ 0 60000 65536"/>
                <a:gd name="T17" fmla="*/ 0 60000 65536"/>
                <a:gd name="T18" fmla="*/ 0 w 1512"/>
                <a:gd name="T19" fmla="*/ 0 h 1088"/>
                <a:gd name="T20" fmla="*/ 1512 w 1512"/>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512" h="1088">
                  <a:moveTo>
                    <a:pt x="0" y="544"/>
                  </a:moveTo>
                  <a:cubicBezTo>
                    <a:pt x="0" y="244"/>
                    <a:pt x="339" y="0"/>
                    <a:pt x="756" y="0"/>
                  </a:cubicBezTo>
                  <a:cubicBezTo>
                    <a:pt x="1174" y="0"/>
                    <a:pt x="1512" y="244"/>
                    <a:pt x="1512" y="544"/>
                  </a:cubicBezTo>
                  <a:cubicBezTo>
                    <a:pt x="1512" y="544"/>
                    <a:pt x="1512" y="544"/>
                    <a:pt x="1512" y="544"/>
                  </a:cubicBezTo>
                  <a:cubicBezTo>
                    <a:pt x="1512" y="845"/>
                    <a:pt x="1174" y="1088"/>
                    <a:pt x="756" y="1088"/>
                  </a:cubicBezTo>
                  <a:cubicBezTo>
                    <a:pt x="339" y="1088"/>
                    <a:pt x="0" y="845"/>
                    <a:pt x="0" y="54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0500" name="Freeform 21"/>
            <p:cNvSpPr>
              <a:spLocks/>
            </p:cNvSpPr>
            <p:nvPr/>
          </p:nvSpPr>
          <p:spPr bwMode="auto">
            <a:xfrm>
              <a:off x="3544" y="3032"/>
              <a:ext cx="744" cy="536"/>
            </a:xfrm>
            <a:custGeom>
              <a:avLst/>
              <a:gdLst>
                <a:gd name="T0" fmla="*/ 0 w 744"/>
                <a:gd name="T1" fmla="*/ 268 h 536"/>
                <a:gd name="T2" fmla="*/ 372 w 744"/>
                <a:gd name="T3" fmla="*/ 0 h 536"/>
                <a:gd name="T4" fmla="*/ 744 w 744"/>
                <a:gd name="T5" fmla="*/ 268 h 536"/>
                <a:gd name="T6" fmla="*/ 744 w 744"/>
                <a:gd name="T7" fmla="*/ 268 h 536"/>
                <a:gd name="T8" fmla="*/ 372 w 744"/>
                <a:gd name="T9" fmla="*/ 536 h 536"/>
                <a:gd name="T10" fmla="*/ 0 w 744"/>
                <a:gd name="T11" fmla="*/ 268 h 536"/>
                <a:gd name="T12" fmla="*/ 0 60000 65536"/>
                <a:gd name="T13" fmla="*/ 0 60000 65536"/>
                <a:gd name="T14" fmla="*/ 0 60000 65536"/>
                <a:gd name="T15" fmla="*/ 0 60000 65536"/>
                <a:gd name="T16" fmla="*/ 0 60000 65536"/>
                <a:gd name="T17" fmla="*/ 0 60000 65536"/>
                <a:gd name="T18" fmla="*/ 0 w 744"/>
                <a:gd name="T19" fmla="*/ 0 h 536"/>
                <a:gd name="T20" fmla="*/ 744 w 74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744" h="536">
                  <a:moveTo>
                    <a:pt x="0" y="268"/>
                  </a:moveTo>
                  <a:cubicBezTo>
                    <a:pt x="0" y="120"/>
                    <a:pt x="167" y="0"/>
                    <a:pt x="372" y="0"/>
                  </a:cubicBezTo>
                  <a:cubicBezTo>
                    <a:pt x="578" y="0"/>
                    <a:pt x="744" y="120"/>
                    <a:pt x="744" y="268"/>
                  </a:cubicBezTo>
                  <a:cubicBezTo>
                    <a:pt x="744" y="268"/>
                    <a:pt x="744" y="268"/>
                    <a:pt x="744" y="268"/>
                  </a:cubicBezTo>
                  <a:cubicBezTo>
                    <a:pt x="744" y="416"/>
                    <a:pt x="578" y="536"/>
                    <a:pt x="372" y="536"/>
                  </a:cubicBezTo>
                  <a:cubicBezTo>
                    <a:pt x="167" y="536"/>
                    <a:pt x="0" y="416"/>
                    <a:pt x="0" y="268"/>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1" name="Rectangle 22"/>
            <p:cNvSpPr>
              <a:spLocks noChangeArrowheads="1"/>
            </p:cNvSpPr>
            <p:nvPr/>
          </p:nvSpPr>
          <p:spPr bwMode="auto">
            <a:xfrm>
              <a:off x="3638" y="3226"/>
              <a:ext cx="5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Operations</a:t>
              </a:r>
              <a:endParaRPr kumimoji="0" lang="zh-CN" altLang="zh-CN" sz="1800">
                <a:latin typeface="Arial" panose="020B0604020202020204" pitchFamily="34" charset="0"/>
              </a:endParaRPr>
            </a:p>
          </p:txBody>
        </p:sp>
        <p:sp>
          <p:nvSpPr>
            <p:cNvPr id="20502" name="Freeform 23"/>
            <p:cNvSpPr>
              <a:spLocks/>
            </p:cNvSpPr>
            <p:nvPr/>
          </p:nvSpPr>
          <p:spPr bwMode="auto">
            <a:xfrm>
              <a:off x="4497" y="3032"/>
              <a:ext cx="744" cy="536"/>
            </a:xfrm>
            <a:custGeom>
              <a:avLst/>
              <a:gdLst>
                <a:gd name="T0" fmla="*/ 0 w 1512"/>
                <a:gd name="T1" fmla="*/ 65 h 1088"/>
                <a:gd name="T2" fmla="*/ 90 w 1512"/>
                <a:gd name="T3" fmla="*/ 0 h 1088"/>
                <a:gd name="T4" fmla="*/ 180 w 1512"/>
                <a:gd name="T5" fmla="*/ 65 h 1088"/>
                <a:gd name="T6" fmla="*/ 180 w 1512"/>
                <a:gd name="T7" fmla="*/ 65 h 1088"/>
                <a:gd name="T8" fmla="*/ 90 w 1512"/>
                <a:gd name="T9" fmla="*/ 130 h 1088"/>
                <a:gd name="T10" fmla="*/ 0 w 1512"/>
                <a:gd name="T11" fmla="*/ 65 h 1088"/>
                <a:gd name="T12" fmla="*/ 0 60000 65536"/>
                <a:gd name="T13" fmla="*/ 0 60000 65536"/>
                <a:gd name="T14" fmla="*/ 0 60000 65536"/>
                <a:gd name="T15" fmla="*/ 0 60000 65536"/>
                <a:gd name="T16" fmla="*/ 0 60000 65536"/>
                <a:gd name="T17" fmla="*/ 0 60000 65536"/>
                <a:gd name="T18" fmla="*/ 0 w 1512"/>
                <a:gd name="T19" fmla="*/ 0 h 1088"/>
                <a:gd name="T20" fmla="*/ 1512 w 1512"/>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512" h="1088">
                  <a:moveTo>
                    <a:pt x="0" y="544"/>
                  </a:moveTo>
                  <a:cubicBezTo>
                    <a:pt x="0" y="244"/>
                    <a:pt x="339" y="0"/>
                    <a:pt x="756" y="0"/>
                  </a:cubicBezTo>
                  <a:cubicBezTo>
                    <a:pt x="1174" y="0"/>
                    <a:pt x="1512" y="244"/>
                    <a:pt x="1512" y="544"/>
                  </a:cubicBezTo>
                  <a:cubicBezTo>
                    <a:pt x="1512" y="544"/>
                    <a:pt x="1512" y="544"/>
                    <a:pt x="1512" y="544"/>
                  </a:cubicBezTo>
                  <a:cubicBezTo>
                    <a:pt x="1512" y="845"/>
                    <a:pt x="1174" y="1088"/>
                    <a:pt x="756" y="1088"/>
                  </a:cubicBezTo>
                  <a:cubicBezTo>
                    <a:pt x="339" y="1088"/>
                    <a:pt x="0" y="845"/>
                    <a:pt x="0" y="544"/>
                  </a:cubicBezTo>
                </a:path>
              </a:pathLst>
            </a:custGeom>
            <a:solidFill>
              <a:srgbClr val="E8EEF7"/>
            </a:solidFill>
            <a:ln w="0">
              <a:solidFill>
                <a:srgbClr val="000000"/>
              </a:solidFill>
              <a:prstDash val="solid"/>
              <a:round/>
              <a:headEnd/>
              <a:tailEnd/>
            </a:ln>
          </p:spPr>
          <p:txBody>
            <a:bodyPr/>
            <a:lstStyle/>
            <a:p>
              <a:endParaRPr lang="zh-CN" altLang="en-US"/>
            </a:p>
          </p:txBody>
        </p:sp>
        <p:sp>
          <p:nvSpPr>
            <p:cNvPr id="20503" name="Freeform 24"/>
            <p:cNvSpPr>
              <a:spLocks/>
            </p:cNvSpPr>
            <p:nvPr/>
          </p:nvSpPr>
          <p:spPr bwMode="auto">
            <a:xfrm>
              <a:off x="4497" y="3032"/>
              <a:ext cx="744" cy="536"/>
            </a:xfrm>
            <a:custGeom>
              <a:avLst/>
              <a:gdLst>
                <a:gd name="T0" fmla="*/ 0 w 744"/>
                <a:gd name="T1" fmla="*/ 268 h 536"/>
                <a:gd name="T2" fmla="*/ 372 w 744"/>
                <a:gd name="T3" fmla="*/ 0 h 536"/>
                <a:gd name="T4" fmla="*/ 744 w 744"/>
                <a:gd name="T5" fmla="*/ 268 h 536"/>
                <a:gd name="T6" fmla="*/ 744 w 744"/>
                <a:gd name="T7" fmla="*/ 268 h 536"/>
                <a:gd name="T8" fmla="*/ 372 w 744"/>
                <a:gd name="T9" fmla="*/ 536 h 536"/>
                <a:gd name="T10" fmla="*/ 0 w 744"/>
                <a:gd name="T11" fmla="*/ 268 h 536"/>
                <a:gd name="T12" fmla="*/ 0 60000 65536"/>
                <a:gd name="T13" fmla="*/ 0 60000 65536"/>
                <a:gd name="T14" fmla="*/ 0 60000 65536"/>
                <a:gd name="T15" fmla="*/ 0 60000 65536"/>
                <a:gd name="T16" fmla="*/ 0 60000 65536"/>
                <a:gd name="T17" fmla="*/ 0 60000 65536"/>
                <a:gd name="T18" fmla="*/ 0 w 744"/>
                <a:gd name="T19" fmla="*/ 0 h 536"/>
                <a:gd name="T20" fmla="*/ 744 w 74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744" h="536">
                  <a:moveTo>
                    <a:pt x="0" y="268"/>
                  </a:moveTo>
                  <a:cubicBezTo>
                    <a:pt x="0" y="120"/>
                    <a:pt x="167" y="0"/>
                    <a:pt x="372" y="0"/>
                  </a:cubicBezTo>
                  <a:cubicBezTo>
                    <a:pt x="578" y="0"/>
                    <a:pt x="744" y="120"/>
                    <a:pt x="744" y="268"/>
                  </a:cubicBezTo>
                  <a:cubicBezTo>
                    <a:pt x="744" y="268"/>
                    <a:pt x="744" y="268"/>
                    <a:pt x="744" y="268"/>
                  </a:cubicBezTo>
                  <a:cubicBezTo>
                    <a:pt x="744" y="416"/>
                    <a:pt x="578" y="536"/>
                    <a:pt x="372" y="536"/>
                  </a:cubicBezTo>
                  <a:cubicBezTo>
                    <a:pt x="167" y="536"/>
                    <a:pt x="0" y="416"/>
                    <a:pt x="0" y="268"/>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4" name="Rectangle 25"/>
            <p:cNvSpPr>
              <a:spLocks noChangeArrowheads="1"/>
            </p:cNvSpPr>
            <p:nvPr/>
          </p:nvSpPr>
          <p:spPr bwMode="auto">
            <a:xfrm>
              <a:off x="4678" y="3226"/>
              <a:ext cx="4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Objects</a:t>
              </a:r>
              <a:endParaRPr kumimoji="0" lang="zh-CN" altLang="zh-CN" sz="1800">
                <a:latin typeface="Arial" panose="020B0604020202020204" pitchFamily="34" charset="0"/>
              </a:endParaRPr>
            </a:p>
          </p:txBody>
        </p:sp>
        <p:sp>
          <p:nvSpPr>
            <p:cNvPr id="20505" name="Rectangle 26"/>
            <p:cNvSpPr>
              <a:spLocks noChangeArrowheads="1"/>
            </p:cNvSpPr>
            <p:nvPr/>
          </p:nvSpPr>
          <p:spPr bwMode="auto">
            <a:xfrm>
              <a:off x="4181" y="2951"/>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Privilege</a:t>
              </a:r>
              <a:endParaRPr kumimoji="0" lang="zh-CN" altLang="zh-CN" sz="1800">
                <a:latin typeface="Arial" panose="020B0604020202020204" pitchFamily="34" charset="0"/>
              </a:endParaRPr>
            </a:p>
          </p:txBody>
        </p:sp>
        <p:sp>
          <p:nvSpPr>
            <p:cNvPr id="20506" name="Rectangle 27"/>
            <p:cNvSpPr>
              <a:spLocks noChangeArrowheads="1"/>
            </p:cNvSpPr>
            <p:nvPr/>
          </p:nvSpPr>
          <p:spPr bwMode="auto">
            <a:xfrm>
              <a:off x="2093" y="38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0507" name="Rectangle 28"/>
            <p:cNvSpPr>
              <a:spLocks noChangeArrowheads="1"/>
            </p:cNvSpPr>
            <p:nvPr/>
          </p:nvSpPr>
          <p:spPr bwMode="auto">
            <a:xfrm>
              <a:off x="2219" y="38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0508" name="Rectangle 29"/>
            <p:cNvSpPr>
              <a:spLocks noChangeArrowheads="1"/>
            </p:cNvSpPr>
            <p:nvPr/>
          </p:nvSpPr>
          <p:spPr bwMode="auto">
            <a:xfrm>
              <a:off x="2282" y="38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0509" name="Rectangle 30"/>
            <p:cNvSpPr>
              <a:spLocks noChangeArrowheads="1"/>
            </p:cNvSpPr>
            <p:nvPr/>
          </p:nvSpPr>
          <p:spPr bwMode="auto">
            <a:xfrm>
              <a:off x="2314" y="38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0510" name="Rectangle 31"/>
            <p:cNvSpPr>
              <a:spLocks noChangeArrowheads="1"/>
            </p:cNvSpPr>
            <p:nvPr/>
          </p:nvSpPr>
          <p:spPr bwMode="auto">
            <a:xfrm>
              <a:off x="2409" y="388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
        <p:nvSpPr>
          <p:cNvPr id="3" name="矩形 2"/>
          <p:cNvSpPr/>
          <p:nvPr/>
        </p:nvSpPr>
        <p:spPr>
          <a:xfrm>
            <a:off x="229720" y="5262299"/>
            <a:ext cx="8662760" cy="830997"/>
          </a:xfrm>
          <a:prstGeom prst="rect">
            <a:avLst/>
          </a:prstGeom>
        </p:spPr>
        <p:txBody>
          <a:bodyPr wrap="square">
            <a:spAutoFit/>
          </a:bodyPr>
          <a:lstStyle/>
          <a:p>
            <a:pPr marL="342900" lvl="0" indent="-342900" eaLnBrk="1" hangingPunct="1">
              <a:spcBef>
                <a:spcPct val="20000"/>
              </a:spcBef>
              <a:buFont typeface="Arial" panose="020B0604020202020204" pitchFamily="34" charset="0"/>
              <a:buChar char="•"/>
            </a:pPr>
            <a:r>
              <a:rPr lang="en-US" altLang="zh-CN" sz="2400" b="1" dirty="0">
                <a:solidFill>
                  <a:prstClr val="black"/>
                </a:solidFill>
                <a:latin typeface="Calibri"/>
              </a:rPr>
              <a:t>RBAC</a:t>
            </a:r>
            <a:r>
              <a:rPr lang="zh-CN" altLang="en-US" sz="2400" b="1" dirty="0">
                <a:solidFill>
                  <a:prstClr val="black"/>
                </a:solidFill>
                <a:latin typeface="Calibri"/>
              </a:rPr>
              <a:t>模型的</a:t>
            </a:r>
            <a:r>
              <a:rPr lang="zh-CN" altLang="en-US" sz="2400" b="1" dirty="0">
                <a:solidFill>
                  <a:srgbClr val="FF0000"/>
                </a:solidFill>
                <a:latin typeface="Calibri"/>
              </a:rPr>
              <a:t>基本思想是将访问权限分配给一定的角色，用户通过饰演不同的角色获得角色所拥有的访问许可权</a:t>
            </a:r>
            <a:r>
              <a:rPr lang="zh-CN" altLang="en-US" sz="2400" b="1" dirty="0">
                <a:solidFill>
                  <a:prstClr val="black"/>
                </a:solidFill>
                <a:latin typeface="Calibri"/>
              </a:rPr>
              <a:t>。</a:t>
            </a:r>
            <a:endParaRPr lang="zh-CN" altLang="zh-CN" sz="2400" b="1"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23850" y="72008"/>
            <a:ext cx="8496300" cy="836712"/>
          </a:xfrm>
        </p:spPr>
        <p:txBody>
          <a:bodyPr/>
          <a:lstStyle/>
          <a:p>
            <a:r>
              <a:rPr kumimoji="0" lang="zh-CN" altLang="en-US" dirty="0" smtClean="0"/>
              <a:t>例子</a:t>
            </a:r>
          </a:p>
        </p:txBody>
      </p:sp>
      <p:sp>
        <p:nvSpPr>
          <p:cNvPr id="21507" name="内容占位符 2"/>
          <p:cNvSpPr>
            <a:spLocks noGrp="1"/>
          </p:cNvSpPr>
          <p:nvPr>
            <p:ph idx="1"/>
          </p:nvPr>
        </p:nvSpPr>
        <p:spPr>
          <a:xfrm>
            <a:off x="179512" y="1052513"/>
            <a:ext cx="8784976" cy="5256212"/>
          </a:xfrm>
        </p:spPr>
        <p:txBody>
          <a:bodyPr/>
          <a:lstStyle/>
          <a:p>
            <a:r>
              <a:rPr kumimoji="0" lang="zh-CN" altLang="en-US" sz="2400" dirty="0" smtClean="0"/>
              <a:t>在一个公司里，</a:t>
            </a:r>
            <a:r>
              <a:rPr kumimoji="0" lang="zh-CN" altLang="en-US" sz="2400" dirty="0" smtClean="0">
                <a:solidFill>
                  <a:srgbClr val="FF0000"/>
                </a:solidFill>
              </a:rPr>
              <a:t>用户角色</a:t>
            </a:r>
            <a:r>
              <a:rPr kumimoji="0" lang="zh-CN" altLang="en-US" sz="2400" dirty="0" smtClean="0"/>
              <a:t>可以定义为</a:t>
            </a:r>
            <a:r>
              <a:rPr kumimoji="0" lang="zh-CN" altLang="en-US" sz="2400" dirty="0" smtClean="0">
                <a:solidFill>
                  <a:srgbClr val="0000FF"/>
                </a:solidFill>
              </a:rPr>
              <a:t>经理、会计、出纳员和审计员</a:t>
            </a:r>
            <a:r>
              <a:rPr kumimoji="0" lang="zh-CN" altLang="en-US" sz="2400" dirty="0" smtClean="0"/>
              <a:t>，具体的权限如下：</a:t>
            </a:r>
            <a:endParaRPr kumimoji="0" lang="zh-CN" altLang="zh-CN" sz="2400" dirty="0" smtClean="0"/>
          </a:p>
          <a:p>
            <a:pPr lvl="1"/>
            <a:r>
              <a:rPr kumimoji="0" lang="zh-CN" altLang="en-US" dirty="0" smtClean="0">
                <a:solidFill>
                  <a:srgbClr val="0000FF"/>
                </a:solidFill>
              </a:rPr>
              <a:t>经理：</a:t>
            </a:r>
            <a:r>
              <a:rPr kumimoji="0" lang="zh-CN" altLang="en-US" dirty="0" smtClean="0"/>
              <a:t>允许查询公司的经营状况和财务信息，但不允许修改具体财务信息，必要时可以根据财务凭证支付或收取现金，并编制银行账和现金帐；</a:t>
            </a:r>
            <a:endParaRPr kumimoji="0" lang="zh-CN" altLang="zh-CN" dirty="0" smtClean="0"/>
          </a:p>
          <a:p>
            <a:pPr lvl="1"/>
            <a:r>
              <a:rPr kumimoji="0" lang="zh-CN" altLang="en-US" dirty="0" smtClean="0">
                <a:solidFill>
                  <a:srgbClr val="0000FF"/>
                </a:solidFill>
              </a:rPr>
              <a:t>会计：</a:t>
            </a:r>
            <a:r>
              <a:rPr kumimoji="0" lang="zh-CN" altLang="en-US" dirty="0" smtClean="0"/>
              <a:t>允许根据实际情况编制各种财务凭证及账簿，但不包括银行账和现金帐；</a:t>
            </a:r>
            <a:endParaRPr kumimoji="0" lang="zh-CN" altLang="zh-CN" dirty="0" smtClean="0"/>
          </a:p>
          <a:p>
            <a:pPr lvl="1"/>
            <a:r>
              <a:rPr kumimoji="0" lang="zh-CN" altLang="en-US" dirty="0" smtClean="0">
                <a:solidFill>
                  <a:srgbClr val="0000FF"/>
                </a:solidFill>
              </a:rPr>
              <a:t>出纳员：</a:t>
            </a:r>
            <a:r>
              <a:rPr kumimoji="0" lang="zh-CN" altLang="en-US" dirty="0" smtClean="0"/>
              <a:t>允许根据财务凭证支付或收取现金，并编制银行账和现金帐；</a:t>
            </a:r>
            <a:endParaRPr kumimoji="0" lang="zh-CN" altLang="zh-CN" dirty="0" smtClean="0"/>
          </a:p>
          <a:p>
            <a:pPr lvl="1"/>
            <a:r>
              <a:rPr kumimoji="0" lang="zh-CN" altLang="en-US" dirty="0" smtClean="0">
                <a:solidFill>
                  <a:srgbClr val="0000FF"/>
                </a:solidFill>
              </a:rPr>
              <a:t>审计员：</a:t>
            </a:r>
            <a:r>
              <a:rPr kumimoji="0" lang="zh-CN" altLang="en-US" dirty="0" smtClean="0"/>
              <a:t>允许查询审查公司的经营状况和财务信息，但不允许修改任何账目。</a:t>
            </a:r>
            <a:endParaRPr kumimoji="0" lang="zh-CN" altLang="zh-CN"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 calcmode="lin" valueType="num">
                                      <p:cBhvr additive="base">
                                        <p:cTn id="25"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323850" y="72008"/>
            <a:ext cx="8496300" cy="836712"/>
          </a:xfrm>
        </p:spPr>
        <p:txBody>
          <a:bodyPr/>
          <a:lstStyle/>
          <a:p>
            <a:r>
              <a:rPr kumimoji="0" lang="en-US" altLang="zh-CN" dirty="0" smtClean="0"/>
              <a:t>RBAC</a:t>
            </a:r>
            <a:r>
              <a:rPr kumimoji="0" lang="zh-CN" altLang="en-US" dirty="0" smtClean="0"/>
              <a:t>小结</a:t>
            </a:r>
          </a:p>
        </p:txBody>
      </p:sp>
      <p:sp>
        <p:nvSpPr>
          <p:cNvPr id="22531" name="内容占位符 2"/>
          <p:cNvSpPr>
            <a:spLocks noGrp="1"/>
          </p:cNvSpPr>
          <p:nvPr>
            <p:ph idx="1"/>
          </p:nvPr>
        </p:nvSpPr>
        <p:spPr>
          <a:xfrm>
            <a:off x="251520" y="1052513"/>
            <a:ext cx="8568630" cy="5256212"/>
          </a:xfrm>
        </p:spPr>
        <p:txBody>
          <a:bodyPr/>
          <a:lstStyle/>
          <a:p>
            <a:r>
              <a:rPr kumimoji="0" lang="en-US" altLang="zh-CN" sz="2400" dirty="0" smtClean="0"/>
              <a:t>RBAC</a:t>
            </a:r>
            <a:r>
              <a:rPr kumimoji="0" lang="zh-CN" altLang="en-US" sz="2400" dirty="0" smtClean="0"/>
              <a:t>的策略陈述</a:t>
            </a:r>
            <a:r>
              <a:rPr kumimoji="0" lang="zh-CN" altLang="en-US" sz="2400" dirty="0" smtClean="0">
                <a:solidFill>
                  <a:srgbClr val="FF0000"/>
                </a:solidFill>
              </a:rPr>
              <a:t>易于被非技术的组织策略者理解</a:t>
            </a:r>
            <a:r>
              <a:rPr kumimoji="0" lang="zh-CN" altLang="en-US" sz="2400" dirty="0" smtClean="0"/>
              <a:t>，既具有基于身份策略的特征，也具有基于规则策略的特征。</a:t>
            </a:r>
            <a:endParaRPr kumimoji="0" lang="en-US" altLang="zh-CN" sz="2400" dirty="0" smtClean="0"/>
          </a:p>
          <a:p>
            <a:endParaRPr kumimoji="0" lang="en-US" altLang="zh-CN" sz="2400" dirty="0" smtClean="0"/>
          </a:p>
          <a:p>
            <a:r>
              <a:rPr kumimoji="0" lang="zh-CN" altLang="en-US" sz="2400" dirty="0" smtClean="0"/>
              <a:t>在基于组或角色的访问控制中，一个用户可能不只是一个组或角色的成员，有时又可能有所限制。</a:t>
            </a:r>
            <a:endParaRPr kumimoji="0" lang="en-US" altLang="zh-CN" sz="2400" dirty="0" smtClean="0"/>
          </a:p>
          <a:p>
            <a:endParaRPr kumimoji="0" lang="en-US" altLang="zh-CN" sz="2400" dirty="0" smtClean="0"/>
          </a:p>
          <a:p>
            <a:r>
              <a:rPr kumimoji="0" lang="zh-CN" altLang="en-US" sz="2400" dirty="0" smtClean="0"/>
              <a:t>例如，经理可以充当出纳员的角色，但不能负责会计工作，即各角色之间存在相容和相斥的关系。</a:t>
            </a:r>
            <a:r>
              <a:rPr kumimoji="0" lang="en-US" altLang="zh-CN" sz="2400" dirty="0" smtClean="0"/>
              <a:t> </a:t>
            </a:r>
          </a:p>
          <a:p>
            <a:endParaRPr kumimoji="0" lang="en-US" altLang="zh-CN" sz="2400" dirty="0"/>
          </a:p>
          <a:p>
            <a:r>
              <a:rPr kumimoji="0" lang="en-US" altLang="zh-CN" sz="2400" dirty="0"/>
              <a:t>RBAC</a:t>
            </a:r>
            <a:r>
              <a:rPr kumimoji="0" lang="zh-CN" altLang="en-US" sz="2400" dirty="0"/>
              <a:t>灵活、方便和安全，目前在</a:t>
            </a:r>
            <a:r>
              <a:rPr kumimoji="0" lang="zh-CN" altLang="en-US" sz="2400" dirty="0">
                <a:solidFill>
                  <a:srgbClr val="0000FF"/>
                </a:solidFill>
              </a:rPr>
              <a:t>大型数据库系统</a:t>
            </a:r>
            <a:r>
              <a:rPr kumimoji="0" lang="zh-CN" altLang="en-US" sz="2400" dirty="0"/>
              <a:t>的权限管理中得到普遍应用。</a:t>
            </a:r>
            <a:endParaRPr kumimoji="0" lang="zh-CN" altLang="zh-CN" sz="2400"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 calcmode="lin" valueType="num">
                                      <p:cBhvr additive="base">
                                        <p:cTn id="1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 calcmode="lin" valueType="num">
                                      <p:cBhvr additive="base">
                                        <p:cTn id="19"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539750" y="115888"/>
            <a:ext cx="8229600" cy="720824"/>
          </a:xfrm>
        </p:spPr>
        <p:txBody>
          <a:bodyPr/>
          <a:lstStyle/>
          <a:p>
            <a:r>
              <a:rPr kumimoji="0" lang="zh-CN" altLang="en-US" sz="4000" dirty="0" smtClean="0"/>
              <a:t>制定访问控制策略的三个基本原则</a:t>
            </a:r>
          </a:p>
        </p:txBody>
      </p:sp>
      <p:sp>
        <p:nvSpPr>
          <p:cNvPr id="23555" name="内容占位符 2"/>
          <p:cNvSpPr>
            <a:spLocks noGrp="1"/>
          </p:cNvSpPr>
          <p:nvPr>
            <p:ph idx="1"/>
          </p:nvPr>
        </p:nvSpPr>
        <p:spPr>
          <a:xfrm>
            <a:off x="179388" y="1052513"/>
            <a:ext cx="8785225" cy="5589587"/>
          </a:xfrm>
        </p:spPr>
        <p:txBody>
          <a:bodyPr/>
          <a:lstStyle/>
          <a:p>
            <a:r>
              <a:rPr kumimoji="0" lang="zh-CN" altLang="en-US" sz="2400" dirty="0" smtClean="0">
                <a:solidFill>
                  <a:srgbClr val="FF0000"/>
                </a:solidFill>
              </a:rPr>
              <a:t>最小特权原则：</a:t>
            </a:r>
            <a:endParaRPr kumimoji="0" lang="en-US" altLang="zh-CN" sz="2400" dirty="0" smtClean="0">
              <a:solidFill>
                <a:srgbClr val="FF0000"/>
              </a:solidFill>
            </a:endParaRPr>
          </a:p>
          <a:p>
            <a:pPr lvl="1"/>
            <a:r>
              <a:rPr kumimoji="0" lang="zh-CN" altLang="en-US" dirty="0" smtClean="0"/>
              <a:t>是指主体执行操作时，按照主体所需权利的最小化原则分配给主体权力。</a:t>
            </a:r>
            <a:endParaRPr kumimoji="0" lang="en-US" altLang="zh-CN" dirty="0" smtClean="0"/>
          </a:p>
          <a:p>
            <a:pPr lvl="1"/>
            <a:r>
              <a:rPr kumimoji="0" lang="zh-CN" altLang="en-US" dirty="0" smtClean="0"/>
              <a:t>最小特权原则的优点是最大限度地限制了主体实施授权行为，可以避免来自突发事件和错误操作带来的危险。</a:t>
            </a:r>
            <a:endParaRPr kumimoji="0" lang="zh-CN" altLang="zh-CN" dirty="0" smtClean="0"/>
          </a:p>
          <a:p>
            <a:r>
              <a:rPr kumimoji="0" lang="zh-CN" altLang="en-US" sz="2400" dirty="0" smtClean="0">
                <a:solidFill>
                  <a:srgbClr val="FF0000"/>
                </a:solidFill>
              </a:rPr>
              <a:t>最小泄漏原则</a:t>
            </a:r>
            <a:r>
              <a:rPr kumimoji="0" lang="zh-CN" altLang="en-US" sz="2400" dirty="0" smtClean="0"/>
              <a:t>：</a:t>
            </a:r>
            <a:endParaRPr kumimoji="0" lang="en-US" altLang="zh-CN" sz="2400" dirty="0" smtClean="0"/>
          </a:p>
          <a:p>
            <a:pPr lvl="1"/>
            <a:r>
              <a:rPr kumimoji="0" lang="zh-CN" altLang="en-US" dirty="0" smtClean="0"/>
              <a:t>是指主体执行任务时，按照主体所需要知道信息的最小化原则分配给主体访问权限。</a:t>
            </a:r>
            <a:endParaRPr kumimoji="0" lang="zh-CN" altLang="zh-CN" dirty="0" smtClean="0"/>
          </a:p>
          <a:p>
            <a:r>
              <a:rPr kumimoji="0" lang="zh-CN" altLang="en-US" sz="2400" dirty="0" smtClean="0">
                <a:solidFill>
                  <a:srgbClr val="FF0000"/>
                </a:solidFill>
              </a:rPr>
              <a:t>多级安全策略</a:t>
            </a:r>
            <a:r>
              <a:rPr kumimoji="0" lang="zh-CN" altLang="en-US" sz="2400" dirty="0" smtClean="0"/>
              <a:t>：</a:t>
            </a:r>
            <a:endParaRPr kumimoji="0" lang="en-US" altLang="zh-CN" sz="2400" dirty="0" smtClean="0"/>
          </a:p>
          <a:p>
            <a:pPr lvl="1"/>
            <a:r>
              <a:rPr kumimoji="0" lang="zh-CN" altLang="en-US" dirty="0" smtClean="0"/>
              <a:t>是指主体和客体间的数据流方向必须受到安全等级的约束。多级安全策略的优点是避免敏感信息的扩散。</a:t>
            </a:r>
            <a:endParaRPr kumimoji="0" lang="en-US" altLang="zh-CN" dirty="0" smtClean="0"/>
          </a:p>
          <a:p>
            <a:pPr lvl="1"/>
            <a:r>
              <a:rPr kumimoji="0" lang="zh-CN" altLang="en-US" dirty="0" smtClean="0"/>
              <a:t>对于具有安全级别的信息资源，只有安全级别比它高的主体才能够对其访问。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6" end="6"/>
                                            </p:txEl>
                                          </p:spTgt>
                                        </p:tgtEl>
                                        <p:attrNameLst>
                                          <p:attrName>style.visibility</p:attrName>
                                        </p:attrNameLst>
                                      </p:cBhvr>
                                      <p:to>
                                        <p:strVal val="visible"/>
                                      </p:to>
                                    </p:set>
                                    <p:anim calcmode="lin" valueType="num">
                                      <p:cBhvr additive="base">
                                        <p:cTn id="25"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55">
                                            <p:txEl>
                                              <p:pRg st="7" end="7"/>
                                            </p:txEl>
                                          </p:spTgt>
                                        </p:tgtEl>
                                        <p:attrNameLst>
                                          <p:attrName>style.visibility</p:attrName>
                                        </p:attrNameLst>
                                      </p:cBhvr>
                                      <p:to>
                                        <p:strVal val="visible"/>
                                      </p:to>
                                    </p:set>
                                    <p:anim calcmode="lin" valueType="num">
                                      <p:cBhvr additive="base">
                                        <p:cTn id="29"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3850" y="0"/>
            <a:ext cx="8496300" cy="981075"/>
          </a:xfrm>
        </p:spPr>
        <p:txBody>
          <a:bodyPr/>
          <a:lstStyle/>
          <a:p>
            <a:pPr eaLnBrk="1" hangingPunct="1"/>
            <a:r>
              <a:rPr kumimoji="0" lang="zh-CN" altLang="en-US" dirty="0" smtClean="0"/>
              <a:t>内容</a:t>
            </a:r>
          </a:p>
        </p:txBody>
      </p:sp>
      <p:sp>
        <p:nvSpPr>
          <p:cNvPr id="6147" name="内容占位符 2"/>
          <p:cNvSpPr>
            <a:spLocks noGrp="1"/>
          </p:cNvSpPr>
          <p:nvPr>
            <p:ph idx="1"/>
          </p:nvPr>
        </p:nvSpPr>
        <p:spPr>
          <a:xfrm>
            <a:off x="179512" y="1052736"/>
            <a:ext cx="8496300" cy="5041106"/>
          </a:xfrm>
        </p:spPr>
        <p:txBody>
          <a:bodyPr/>
          <a:lstStyle/>
          <a:p>
            <a:pPr>
              <a:buFont typeface="Arial" panose="020B0604020202020204" pitchFamily="34" charset="0"/>
              <a:buNone/>
            </a:pPr>
            <a:r>
              <a:rPr kumimoji="0" lang="en-US" altLang="zh-CN" dirty="0" smtClean="0"/>
              <a:t>5.1 </a:t>
            </a:r>
            <a:r>
              <a:rPr kumimoji="0" lang="en-US" altLang="zh-CN" dirty="0" err="1" smtClean="0"/>
              <a:t>概述</a:t>
            </a:r>
            <a:endParaRPr kumimoji="0" lang="zh-CN" altLang="zh-CN" dirty="0" smtClean="0"/>
          </a:p>
          <a:p>
            <a:pPr>
              <a:buFont typeface="Arial" panose="020B0604020202020204" pitchFamily="34" charset="0"/>
              <a:buNone/>
            </a:pPr>
            <a:r>
              <a:rPr kumimoji="0" lang="en-US" altLang="zh-CN" dirty="0" smtClean="0"/>
              <a:t>5.2 </a:t>
            </a:r>
            <a:r>
              <a:rPr kumimoji="0" lang="en-US" altLang="zh-CN" dirty="0" err="1" smtClean="0"/>
              <a:t>访问控制模型</a:t>
            </a:r>
            <a:r>
              <a:rPr kumimoji="0" lang="en-US" altLang="zh-CN" dirty="0" smtClean="0"/>
              <a:t>	</a:t>
            </a:r>
            <a:endParaRPr kumimoji="0" lang="zh-CN" altLang="zh-CN" dirty="0" smtClean="0"/>
          </a:p>
          <a:p>
            <a:pPr lvl="1">
              <a:buFont typeface="Arial" panose="020B0604020202020204" pitchFamily="34" charset="0"/>
              <a:buNone/>
            </a:pPr>
            <a:r>
              <a:rPr kumimoji="0" lang="en-US" altLang="zh-CN" dirty="0" smtClean="0"/>
              <a:t>5.2.1 </a:t>
            </a:r>
            <a:r>
              <a:rPr kumimoji="0" lang="en-US" altLang="zh-CN" dirty="0" err="1" smtClean="0"/>
              <a:t>自主访问控制</a:t>
            </a:r>
            <a:endParaRPr kumimoji="0" lang="zh-CN" altLang="zh-CN" dirty="0" smtClean="0"/>
          </a:p>
          <a:p>
            <a:pPr lvl="1">
              <a:buFont typeface="Arial" panose="020B0604020202020204" pitchFamily="34" charset="0"/>
              <a:buNone/>
            </a:pPr>
            <a:r>
              <a:rPr kumimoji="0" lang="en-US" altLang="zh-CN" dirty="0" smtClean="0"/>
              <a:t>5.2.2 </a:t>
            </a:r>
            <a:r>
              <a:rPr kumimoji="0" lang="en-US" altLang="zh-CN" dirty="0" err="1" smtClean="0"/>
              <a:t>强制访问控制</a:t>
            </a:r>
            <a:endParaRPr kumimoji="0" lang="zh-CN" altLang="zh-CN" dirty="0" smtClean="0"/>
          </a:p>
          <a:p>
            <a:pPr lvl="1">
              <a:buFont typeface="Arial" panose="020B0604020202020204" pitchFamily="34" charset="0"/>
              <a:buNone/>
            </a:pPr>
            <a:r>
              <a:rPr kumimoji="0" lang="en-US" altLang="zh-CN" dirty="0" smtClean="0"/>
              <a:t>5.2.3 </a:t>
            </a:r>
            <a:r>
              <a:rPr kumimoji="0" lang="en-US" altLang="zh-CN" dirty="0" err="1" smtClean="0"/>
              <a:t>基于角色的访问控制</a:t>
            </a:r>
            <a:endParaRPr kumimoji="0" lang="zh-CN" altLang="zh-CN" dirty="0" smtClean="0"/>
          </a:p>
          <a:p>
            <a:pPr>
              <a:buFont typeface="Arial" panose="020B0604020202020204" pitchFamily="34" charset="0"/>
              <a:buNone/>
            </a:pPr>
            <a:r>
              <a:rPr kumimoji="0" lang="en-US" altLang="zh-CN" dirty="0" smtClean="0">
                <a:solidFill>
                  <a:srgbClr val="C00000"/>
                </a:solidFill>
              </a:rPr>
              <a:t>5.3 </a:t>
            </a:r>
            <a:r>
              <a:rPr kumimoji="0" lang="en-US" altLang="zh-CN" dirty="0" err="1" smtClean="0">
                <a:solidFill>
                  <a:srgbClr val="C00000"/>
                </a:solidFill>
              </a:rPr>
              <a:t>Windows系统的安全管理</a:t>
            </a:r>
            <a:endParaRPr kumimoji="0" lang="zh-CN" altLang="zh-CN" dirty="0" smtClean="0">
              <a:solidFill>
                <a:srgbClr val="C00000"/>
              </a:solidFill>
            </a:endParaRPr>
          </a:p>
          <a:p>
            <a:pPr lvl="1">
              <a:buFont typeface="Arial" panose="020B0604020202020204" pitchFamily="34" charset="0"/>
              <a:buNone/>
            </a:pPr>
            <a:r>
              <a:rPr kumimoji="0" lang="en-US" altLang="zh-CN" dirty="0" smtClean="0">
                <a:solidFill>
                  <a:srgbClr val="C00000"/>
                </a:solidFill>
              </a:rPr>
              <a:t>5.3.1 </a:t>
            </a:r>
            <a:r>
              <a:rPr kumimoji="0" lang="en-US" altLang="zh-CN" dirty="0" err="1" smtClean="0">
                <a:solidFill>
                  <a:srgbClr val="C00000"/>
                </a:solidFill>
              </a:rPr>
              <a:t>Windows系统安全体系结构</a:t>
            </a:r>
            <a:r>
              <a:rPr kumimoji="0" lang="en-US" altLang="zh-CN" dirty="0" smtClean="0">
                <a:solidFill>
                  <a:srgbClr val="C00000"/>
                </a:solidFill>
              </a:rPr>
              <a:t>	</a:t>
            </a:r>
          </a:p>
          <a:p>
            <a:pPr lvl="1">
              <a:buFont typeface="Arial" panose="020B0604020202020204" pitchFamily="34" charset="0"/>
              <a:buNone/>
            </a:pPr>
            <a:r>
              <a:rPr kumimoji="0" lang="en-US" altLang="zh-CN" dirty="0" smtClean="0">
                <a:solidFill>
                  <a:srgbClr val="C00000"/>
                </a:solidFill>
              </a:rPr>
              <a:t>5.3.2 </a:t>
            </a:r>
            <a:r>
              <a:rPr kumimoji="0" lang="en-US" altLang="zh-CN" dirty="0" err="1" smtClean="0">
                <a:solidFill>
                  <a:srgbClr val="C00000"/>
                </a:solidFill>
              </a:rPr>
              <a:t>Windows系统的访问控制</a:t>
            </a:r>
            <a:endParaRPr kumimoji="0" lang="zh-CN" altLang="zh-CN" dirty="0" smtClean="0">
              <a:solidFill>
                <a:srgbClr val="C00000"/>
              </a:solidFill>
            </a:endParaRPr>
          </a:p>
          <a:p>
            <a:pPr lvl="1">
              <a:buFont typeface="Arial" panose="020B0604020202020204" pitchFamily="34" charset="0"/>
              <a:buNone/>
            </a:pPr>
            <a:r>
              <a:rPr kumimoji="0" lang="en-US" altLang="zh-CN" dirty="0" smtClean="0">
                <a:solidFill>
                  <a:srgbClr val="C00000"/>
                </a:solidFill>
              </a:rPr>
              <a:t>5.3.3 </a:t>
            </a:r>
            <a:r>
              <a:rPr kumimoji="0" lang="en-US" altLang="zh-CN" dirty="0" err="1" smtClean="0">
                <a:solidFill>
                  <a:srgbClr val="C00000"/>
                </a:solidFill>
              </a:rPr>
              <a:t>活动目录与组策略</a:t>
            </a:r>
            <a:endParaRPr kumimoji="0" lang="zh-CN" altLang="zh-CN" dirty="0" smtClean="0">
              <a:solidFill>
                <a:srgbClr val="C00000"/>
              </a:solidFill>
            </a:endParaRPr>
          </a:p>
          <a:p>
            <a:pPr>
              <a:buFont typeface="Arial" panose="020B0604020202020204" pitchFamily="34" charset="0"/>
              <a:buNone/>
            </a:pPr>
            <a:endParaRPr kumimoji="0" lang="zh-CN" altLang="zh-CN" dirty="0" smtClean="0"/>
          </a:p>
        </p:txBody>
      </p:sp>
    </p:spTree>
    <p:extLst>
      <p:ext uri="{BB962C8B-B14F-4D97-AF65-F5344CB8AC3E}">
        <p14:creationId xmlns:p14="http://schemas.microsoft.com/office/powerpoint/2010/main" val="2384591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23850" y="44624"/>
            <a:ext cx="8496300" cy="884671"/>
          </a:xfrm>
        </p:spPr>
        <p:txBody>
          <a:bodyPr/>
          <a:lstStyle/>
          <a:p>
            <a:r>
              <a:rPr kumimoji="0" lang="en-US" altLang="zh-CN" dirty="0"/>
              <a:t>Windows</a:t>
            </a:r>
            <a:r>
              <a:rPr kumimoji="0" lang="zh-CN" altLang="en-US" dirty="0"/>
              <a:t>系统安全体系结构</a:t>
            </a:r>
            <a:endParaRPr kumimoji="0" lang="zh-CN" altLang="zh-CN" dirty="0"/>
          </a:p>
        </p:txBody>
      </p:sp>
      <p:sp>
        <p:nvSpPr>
          <p:cNvPr id="24579" name="内容占位符 2"/>
          <p:cNvSpPr>
            <a:spLocks noGrp="1"/>
          </p:cNvSpPr>
          <p:nvPr>
            <p:ph idx="1"/>
          </p:nvPr>
        </p:nvSpPr>
        <p:spPr>
          <a:xfrm>
            <a:off x="179512" y="1052736"/>
            <a:ext cx="8784976" cy="570469"/>
          </a:xfrm>
        </p:spPr>
        <p:txBody>
          <a:bodyPr/>
          <a:lstStyle/>
          <a:p>
            <a:r>
              <a:rPr kumimoji="0" lang="en-US" altLang="zh-CN" dirty="0"/>
              <a:t>Windows</a:t>
            </a:r>
            <a:r>
              <a:rPr kumimoji="0" lang="zh-CN" altLang="en-US" dirty="0"/>
              <a:t>系统采用层次性的安全架构。</a:t>
            </a:r>
            <a:endParaRPr kumimoji="0" lang="zh-CN" altLang="en-US" dirty="0" smtClean="0"/>
          </a:p>
        </p:txBody>
      </p:sp>
      <p:grpSp>
        <p:nvGrpSpPr>
          <p:cNvPr id="24580" name="Group 7"/>
          <p:cNvGrpSpPr>
            <a:grpSpLocks noChangeAspect="1"/>
          </p:cNvGrpSpPr>
          <p:nvPr/>
        </p:nvGrpSpPr>
        <p:grpSpPr bwMode="auto">
          <a:xfrm>
            <a:off x="827584" y="1700808"/>
            <a:ext cx="7488237" cy="4851004"/>
            <a:chOff x="2573" y="901"/>
            <a:chExt cx="2882" cy="3138"/>
          </a:xfrm>
        </p:grpSpPr>
        <p:sp>
          <p:nvSpPr>
            <p:cNvPr id="24581" name="Freeform 8"/>
            <p:cNvSpPr>
              <a:spLocks/>
            </p:cNvSpPr>
            <p:nvPr/>
          </p:nvSpPr>
          <p:spPr bwMode="auto">
            <a:xfrm>
              <a:off x="2573" y="901"/>
              <a:ext cx="2882" cy="2877"/>
            </a:xfrm>
            <a:custGeom>
              <a:avLst/>
              <a:gdLst>
                <a:gd name="T0" fmla="*/ 0 w 2882"/>
                <a:gd name="T1" fmla="*/ 1438 h 2877"/>
                <a:gd name="T2" fmla="*/ 1441 w 2882"/>
                <a:gd name="T3" fmla="*/ 0 h 2877"/>
                <a:gd name="T4" fmla="*/ 2882 w 2882"/>
                <a:gd name="T5" fmla="*/ 1438 h 2877"/>
                <a:gd name="T6" fmla="*/ 2882 w 2882"/>
                <a:gd name="T7" fmla="*/ 1438 h 2877"/>
                <a:gd name="T8" fmla="*/ 1441 w 2882"/>
                <a:gd name="T9" fmla="*/ 2877 h 2877"/>
                <a:gd name="T10" fmla="*/ 0 w 2882"/>
                <a:gd name="T11" fmla="*/ 1438 h 2877"/>
                <a:gd name="T12" fmla="*/ 0 60000 65536"/>
                <a:gd name="T13" fmla="*/ 0 60000 65536"/>
                <a:gd name="T14" fmla="*/ 0 60000 65536"/>
                <a:gd name="T15" fmla="*/ 0 60000 65536"/>
                <a:gd name="T16" fmla="*/ 0 60000 65536"/>
                <a:gd name="T17" fmla="*/ 0 60000 65536"/>
                <a:gd name="T18" fmla="*/ 0 w 2882"/>
                <a:gd name="T19" fmla="*/ 0 h 2877"/>
                <a:gd name="T20" fmla="*/ 2882 w 2882"/>
                <a:gd name="T21" fmla="*/ 2877 h 2877"/>
              </a:gdLst>
              <a:ahLst/>
              <a:cxnLst>
                <a:cxn ang="T12">
                  <a:pos x="T0" y="T1"/>
                </a:cxn>
                <a:cxn ang="T13">
                  <a:pos x="T2" y="T3"/>
                </a:cxn>
                <a:cxn ang="T14">
                  <a:pos x="T4" y="T5"/>
                </a:cxn>
                <a:cxn ang="T15">
                  <a:pos x="T6" y="T7"/>
                </a:cxn>
                <a:cxn ang="T16">
                  <a:pos x="T8" y="T9"/>
                </a:cxn>
                <a:cxn ang="T17">
                  <a:pos x="T10" y="T11"/>
                </a:cxn>
              </a:cxnLst>
              <a:rect l="T18" t="T19" r="T20" b="T21"/>
              <a:pathLst>
                <a:path w="2882" h="2877">
                  <a:moveTo>
                    <a:pt x="0" y="1438"/>
                  </a:moveTo>
                  <a:cubicBezTo>
                    <a:pt x="0" y="644"/>
                    <a:pt x="645" y="0"/>
                    <a:pt x="1441" y="0"/>
                  </a:cubicBezTo>
                  <a:cubicBezTo>
                    <a:pt x="2236" y="0"/>
                    <a:pt x="2882" y="644"/>
                    <a:pt x="2882" y="1438"/>
                  </a:cubicBezTo>
                  <a:cubicBezTo>
                    <a:pt x="2882" y="1438"/>
                    <a:pt x="2882" y="1438"/>
                    <a:pt x="2882" y="1438"/>
                  </a:cubicBezTo>
                  <a:cubicBezTo>
                    <a:pt x="2882" y="2233"/>
                    <a:pt x="2236" y="2877"/>
                    <a:pt x="1441" y="2877"/>
                  </a:cubicBezTo>
                  <a:cubicBezTo>
                    <a:pt x="645" y="2877"/>
                    <a:pt x="0" y="2233"/>
                    <a:pt x="0" y="1438"/>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2" name="Freeform 9"/>
            <p:cNvSpPr>
              <a:spLocks/>
            </p:cNvSpPr>
            <p:nvPr/>
          </p:nvSpPr>
          <p:spPr bwMode="auto">
            <a:xfrm>
              <a:off x="2933" y="1260"/>
              <a:ext cx="2161" cy="2158"/>
            </a:xfrm>
            <a:custGeom>
              <a:avLst/>
              <a:gdLst>
                <a:gd name="T0" fmla="*/ 0 w 2161"/>
                <a:gd name="T1" fmla="*/ 1079 h 2158"/>
                <a:gd name="T2" fmla="*/ 1081 w 2161"/>
                <a:gd name="T3" fmla="*/ 0 h 2158"/>
                <a:gd name="T4" fmla="*/ 2161 w 2161"/>
                <a:gd name="T5" fmla="*/ 1079 h 2158"/>
                <a:gd name="T6" fmla="*/ 2161 w 2161"/>
                <a:gd name="T7" fmla="*/ 1079 h 2158"/>
                <a:gd name="T8" fmla="*/ 1081 w 2161"/>
                <a:gd name="T9" fmla="*/ 2158 h 2158"/>
                <a:gd name="T10" fmla="*/ 0 w 2161"/>
                <a:gd name="T11" fmla="*/ 1079 h 2158"/>
                <a:gd name="T12" fmla="*/ 0 60000 65536"/>
                <a:gd name="T13" fmla="*/ 0 60000 65536"/>
                <a:gd name="T14" fmla="*/ 0 60000 65536"/>
                <a:gd name="T15" fmla="*/ 0 60000 65536"/>
                <a:gd name="T16" fmla="*/ 0 60000 65536"/>
                <a:gd name="T17" fmla="*/ 0 60000 65536"/>
                <a:gd name="T18" fmla="*/ 0 w 2161"/>
                <a:gd name="T19" fmla="*/ 0 h 2158"/>
                <a:gd name="T20" fmla="*/ 2161 w 2161"/>
                <a:gd name="T21" fmla="*/ 2158 h 2158"/>
              </a:gdLst>
              <a:ahLst/>
              <a:cxnLst>
                <a:cxn ang="T12">
                  <a:pos x="T0" y="T1"/>
                </a:cxn>
                <a:cxn ang="T13">
                  <a:pos x="T2" y="T3"/>
                </a:cxn>
                <a:cxn ang="T14">
                  <a:pos x="T4" y="T5"/>
                </a:cxn>
                <a:cxn ang="T15">
                  <a:pos x="T6" y="T7"/>
                </a:cxn>
                <a:cxn ang="T16">
                  <a:pos x="T8" y="T9"/>
                </a:cxn>
                <a:cxn ang="T17">
                  <a:pos x="T10" y="T11"/>
                </a:cxn>
              </a:cxnLst>
              <a:rect l="T18" t="T19" r="T20" b="T21"/>
              <a:pathLst>
                <a:path w="2161" h="2158">
                  <a:moveTo>
                    <a:pt x="0" y="1079"/>
                  </a:moveTo>
                  <a:cubicBezTo>
                    <a:pt x="0" y="483"/>
                    <a:pt x="484" y="0"/>
                    <a:pt x="1081" y="0"/>
                  </a:cubicBezTo>
                  <a:cubicBezTo>
                    <a:pt x="1677" y="0"/>
                    <a:pt x="2161" y="483"/>
                    <a:pt x="2161" y="1079"/>
                  </a:cubicBezTo>
                  <a:cubicBezTo>
                    <a:pt x="2161" y="1079"/>
                    <a:pt x="2161" y="1079"/>
                    <a:pt x="2161" y="1079"/>
                  </a:cubicBezTo>
                  <a:cubicBezTo>
                    <a:pt x="2161" y="1675"/>
                    <a:pt x="1677" y="2158"/>
                    <a:pt x="1081" y="2158"/>
                  </a:cubicBezTo>
                  <a:cubicBezTo>
                    <a:pt x="484" y="2158"/>
                    <a:pt x="0" y="1675"/>
                    <a:pt x="0" y="107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Freeform 10"/>
            <p:cNvSpPr>
              <a:spLocks/>
            </p:cNvSpPr>
            <p:nvPr/>
          </p:nvSpPr>
          <p:spPr bwMode="auto">
            <a:xfrm>
              <a:off x="3298" y="1625"/>
              <a:ext cx="1432" cy="1429"/>
            </a:xfrm>
            <a:custGeom>
              <a:avLst/>
              <a:gdLst>
                <a:gd name="T0" fmla="*/ 0 w 1432"/>
                <a:gd name="T1" fmla="*/ 714 h 1429"/>
                <a:gd name="T2" fmla="*/ 716 w 1432"/>
                <a:gd name="T3" fmla="*/ 0 h 1429"/>
                <a:gd name="T4" fmla="*/ 1432 w 1432"/>
                <a:gd name="T5" fmla="*/ 714 h 1429"/>
                <a:gd name="T6" fmla="*/ 1432 w 1432"/>
                <a:gd name="T7" fmla="*/ 714 h 1429"/>
                <a:gd name="T8" fmla="*/ 716 w 1432"/>
                <a:gd name="T9" fmla="*/ 1429 h 1429"/>
                <a:gd name="T10" fmla="*/ 0 w 1432"/>
                <a:gd name="T11" fmla="*/ 714 h 1429"/>
                <a:gd name="T12" fmla="*/ 0 60000 65536"/>
                <a:gd name="T13" fmla="*/ 0 60000 65536"/>
                <a:gd name="T14" fmla="*/ 0 60000 65536"/>
                <a:gd name="T15" fmla="*/ 0 60000 65536"/>
                <a:gd name="T16" fmla="*/ 0 60000 65536"/>
                <a:gd name="T17" fmla="*/ 0 60000 65536"/>
                <a:gd name="T18" fmla="*/ 0 w 1432"/>
                <a:gd name="T19" fmla="*/ 0 h 1429"/>
                <a:gd name="T20" fmla="*/ 1432 w 1432"/>
                <a:gd name="T21" fmla="*/ 1429 h 1429"/>
              </a:gdLst>
              <a:ahLst/>
              <a:cxnLst>
                <a:cxn ang="T12">
                  <a:pos x="T0" y="T1"/>
                </a:cxn>
                <a:cxn ang="T13">
                  <a:pos x="T2" y="T3"/>
                </a:cxn>
                <a:cxn ang="T14">
                  <a:pos x="T4" y="T5"/>
                </a:cxn>
                <a:cxn ang="T15">
                  <a:pos x="T6" y="T7"/>
                </a:cxn>
                <a:cxn ang="T16">
                  <a:pos x="T8" y="T9"/>
                </a:cxn>
                <a:cxn ang="T17">
                  <a:pos x="T10" y="T11"/>
                </a:cxn>
              </a:cxnLst>
              <a:rect l="T18" t="T19" r="T20" b="T21"/>
              <a:pathLst>
                <a:path w="1432" h="1429">
                  <a:moveTo>
                    <a:pt x="0" y="714"/>
                  </a:moveTo>
                  <a:cubicBezTo>
                    <a:pt x="0" y="320"/>
                    <a:pt x="320" y="0"/>
                    <a:pt x="716" y="0"/>
                  </a:cubicBezTo>
                  <a:cubicBezTo>
                    <a:pt x="1111" y="0"/>
                    <a:pt x="1432" y="320"/>
                    <a:pt x="1432" y="714"/>
                  </a:cubicBezTo>
                  <a:cubicBezTo>
                    <a:pt x="1432" y="714"/>
                    <a:pt x="1432" y="714"/>
                    <a:pt x="1432" y="714"/>
                  </a:cubicBezTo>
                  <a:cubicBezTo>
                    <a:pt x="1432" y="1109"/>
                    <a:pt x="1111" y="1429"/>
                    <a:pt x="716" y="1429"/>
                  </a:cubicBezTo>
                  <a:cubicBezTo>
                    <a:pt x="320" y="1429"/>
                    <a:pt x="0" y="1109"/>
                    <a:pt x="0" y="714"/>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Freeform 11"/>
            <p:cNvSpPr>
              <a:spLocks/>
            </p:cNvSpPr>
            <p:nvPr/>
          </p:nvSpPr>
          <p:spPr bwMode="auto">
            <a:xfrm>
              <a:off x="3653" y="1980"/>
              <a:ext cx="721" cy="719"/>
            </a:xfrm>
            <a:custGeom>
              <a:avLst/>
              <a:gdLst>
                <a:gd name="T0" fmla="*/ 0 w 721"/>
                <a:gd name="T1" fmla="*/ 359 h 719"/>
                <a:gd name="T2" fmla="*/ 361 w 721"/>
                <a:gd name="T3" fmla="*/ 0 h 719"/>
                <a:gd name="T4" fmla="*/ 721 w 721"/>
                <a:gd name="T5" fmla="*/ 359 h 719"/>
                <a:gd name="T6" fmla="*/ 721 w 721"/>
                <a:gd name="T7" fmla="*/ 359 h 719"/>
                <a:gd name="T8" fmla="*/ 361 w 721"/>
                <a:gd name="T9" fmla="*/ 719 h 719"/>
                <a:gd name="T10" fmla="*/ 0 w 721"/>
                <a:gd name="T11" fmla="*/ 359 h 719"/>
                <a:gd name="T12" fmla="*/ 0 60000 65536"/>
                <a:gd name="T13" fmla="*/ 0 60000 65536"/>
                <a:gd name="T14" fmla="*/ 0 60000 65536"/>
                <a:gd name="T15" fmla="*/ 0 60000 65536"/>
                <a:gd name="T16" fmla="*/ 0 60000 65536"/>
                <a:gd name="T17" fmla="*/ 0 60000 65536"/>
                <a:gd name="T18" fmla="*/ 0 w 721"/>
                <a:gd name="T19" fmla="*/ 0 h 719"/>
                <a:gd name="T20" fmla="*/ 721 w 721"/>
                <a:gd name="T21" fmla="*/ 719 h 719"/>
              </a:gdLst>
              <a:ahLst/>
              <a:cxnLst>
                <a:cxn ang="T12">
                  <a:pos x="T0" y="T1"/>
                </a:cxn>
                <a:cxn ang="T13">
                  <a:pos x="T2" y="T3"/>
                </a:cxn>
                <a:cxn ang="T14">
                  <a:pos x="T4" y="T5"/>
                </a:cxn>
                <a:cxn ang="T15">
                  <a:pos x="T6" y="T7"/>
                </a:cxn>
                <a:cxn ang="T16">
                  <a:pos x="T8" y="T9"/>
                </a:cxn>
                <a:cxn ang="T17">
                  <a:pos x="T10" y="T11"/>
                </a:cxn>
              </a:cxnLst>
              <a:rect l="T18" t="T19" r="T20" b="T21"/>
              <a:pathLst>
                <a:path w="721" h="719">
                  <a:moveTo>
                    <a:pt x="0" y="359"/>
                  </a:moveTo>
                  <a:cubicBezTo>
                    <a:pt x="0" y="161"/>
                    <a:pt x="162" y="0"/>
                    <a:pt x="361" y="0"/>
                  </a:cubicBezTo>
                  <a:cubicBezTo>
                    <a:pt x="559" y="0"/>
                    <a:pt x="721" y="161"/>
                    <a:pt x="721" y="359"/>
                  </a:cubicBezTo>
                  <a:cubicBezTo>
                    <a:pt x="721" y="359"/>
                    <a:pt x="721" y="359"/>
                    <a:pt x="721" y="359"/>
                  </a:cubicBezTo>
                  <a:cubicBezTo>
                    <a:pt x="721" y="558"/>
                    <a:pt x="559" y="719"/>
                    <a:pt x="361" y="719"/>
                  </a:cubicBezTo>
                  <a:cubicBezTo>
                    <a:pt x="162" y="719"/>
                    <a:pt x="0" y="558"/>
                    <a:pt x="0" y="35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Rectangle 12"/>
            <p:cNvSpPr>
              <a:spLocks noChangeArrowheads="1"/>
            </p:cNvSpPr>
            <p:nvPr/>
          </p:nvSpPr>
          <p:spPr bwMode="auto">
            <a:xfrm>
              <a:off x="3765" y="2196"/>
              <a:ext cx="55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Security Policy</a:t>
              </a:r>
              <a:endParaRPr kumimoji="0" lang="zh-CN" altLang="zh-CN" sz="1800">
                <a:latin typeface="Arial" panose="020B0604020202020204" pitchFamily="34" charset="0"/>
              </a:endParaRPr>
            </a:p>
          </p:txBody>
        </p:sp>
        <p:sp>
          <p:nvSpPr>
            <p:cNvPr id="24586" name="Rectangle 13"/>
            <p:cNvSpPr>
              <a:spLocks noChangeArrowheads="1"/>
            </p:cNvSpPr>
            <p:nvPr/>
          </p:nvSpPr>
          <p:spPr bwMode="auto">
            <a:xfrm>
              <a:off x="3875" y="2395"/>
              <a:ext cx="25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安全策略</a:t>
              </a:r>
              <a:endParaRPr kumimoji="0" lang="zh-CN" altLang="en-US" sz="1800">
                <a:latin typeface="Arial" panose="020B0604020202020204" pitchFamily="34" charset="0"/>
              </a:endParaRPr>
            </a:p>
          </p:txBody>
        </p:sp>
        <p:sp>
          <p:nvSpPr>
            <p:cNvPr id="24587" name="Line 14"/>
            <p:cNvSpPr>
              <a:spLocks noChangeShapeType="1"/>
            </p:cNvSpPr>
            <p:nvPr/>
          </p:nvSpPr>
          <p:spPr bwMode="auto">
            <a:xfrm>
              <a:off x="4014" y="1625"/>
              <a:ext cx="1" cy="35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5"/>
            <p:cNvSpPr>
              <a:spLocks noChangeShapeType="1"/>
            </p:cNvSpPr>
            <p:nvPr/>
          </p:nvSpPr>
          <p:spPr bwMode="auto">
            <a:xfrm>
              <a:off x="4014" y="2699"/>
              <a:ext cx="1" cy="355"/>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6"/>
            <p:cNvSpPr>
              <a:spLocks noChangeShapeType="1"/>
            </p:cNvSpPr>
            <p:nvPr/>
          </p:nvSpPr>
          <p:spPr bwMode="auto">
            <a:xfrm flipH="1">
              <a:off x="4730" y="2339"/>
              <a:ext cx="364"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7"/>
            <p:cNvSpPr>
              <a:spLocks noChangeShapeType="1"/>
            </p:cNvSpPr>
            <p:nvPr/>
          </p:nvSpPr>
          <p:spPr bwMode="auto">
            <a:xfrm flipH="1">
              <a:off x="2933" y="2339"/>
              <a:ext cx="36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Rectangle 18"/>
            <p:cNvSpPr>
              <a:spLocks noChangeArrowheads="1"/>
            </p:cNvSpPr>
            <p:nvPr/>
          </p:nvSpPr>
          <p:spPr bwMode="auto">
            <a:xfrm rot="5400000">
              <a:off x="4519" y="2209"/>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24592" name="Rectangle 19"/>
            <p:cNvSpPr>
              <a:spLocks noChangeArrowheads="1"/>
            </p:cNvSpPr>
            <p:nvPr/>
          </p:nvSpPr>
          <p:spPr bwMode="auto">
            <a:xfrm rot="5400000">
              <a:off x="4531" y="2273"/>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u</a:t>
              </a:r>
              <a:endParaRPr kumimoji="0" lang="zh-CN" altLang="zh-CN" sz="1800">
                <a:latin typeface="Arial" panose="020B0604020202020204" pitchFamily="34" charset="0"/>
              </a:endParaRPr>
            </a:p>
          </p:txBody>
        </p:sp>
        <p:sp>
          <p:nvSpPr>
            <p:cNvPr id="24593" name="Rectangle 20"/>
            <p:cNvSpPr>
              <a:spLocks noChangeArrowheads="1"/>
            </p:cNvSpPr>
            <p:nvPr/>
          </p:nvSpPr>
          <p:spPr bwMode="auto">
            <a:xfrm rot="5400000">
              <a:off x="4531" y="232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d</a:t>
              </a:r>
              <a:endParaRPr kumimoji="0" lang="zh-CN" altLang="zh-CN" sz="1800">
                <a:latin typeface="Arial" panose="020B0604020202020204" pitchFamily="34" charset="0"/>
              </a:endParaRPr>
            </a:p>
          </p:txBody>
        </p:sp>
        <p:sp>
          <p:nvSpPr>
            <p:cNvPr id="24594" name="Rectangle 21"/>
            <p:cNvSpPr>
              <a:spLocks noChangeArrowheads="1"/>
            </p:cNvSpPr>
            <p:nvPr/>
          </p:nvSpPr>
          <p:spPr bwMode="auto">
            <a:xfrm rot="5400000">
              <a:off x="4544" y="2362"/>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i</a:t>
              </a:r>
              <a:endParaRPr kumimoji="0" lang="zh-CN" altLang="zh-CN" sz="1800">
                <a:latin typeface="Arial" panose="020B0604020202020204" pitchFamily="34" charset="0"/>
              </a:endParaRPr>
            </a:p>
          </p:txBody>
        </p:sp>
        <p:sp>
          <p:nvSpPr>
            <p:cNvPr id="24595" name="Rectangle 22"/>
            <p:cNvSpPr>
              <a:spLocks noChangeArrowheads="1"/>
            </p:cNvSpPr>
            <p:nvPr/>
          </p:nvSpPr>
          <p:spPr bwMode="auto">
            <a:xfrm rot="5400000">
              <a:off x="4544" y="2387"/>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t</a:t>
              </a:r>
              <a:endParaRPr kumimoji="0" lang="zh-CN" altLang="zh-CN" sz="1800">
                <a:latin typeface="Arial" panose="020B0604020202020204" pitchFamily="34" charset="0"/>
              </a:endParaRPr>
            </a:p>
          </p:txBody>
        </p:sp>
        <p:sp>
          <p:nvSpPr>
            <p:cNvPr id="24596" name="Rectangle 23"/>
            <p:cNvSpPr>
              <a:spLocks noChangeArrowheads="1"/>
            </p:cNvSpPr>
            <p:nvPr/>
          </p:nvSpPr>
          <p:spPr bwMode="auto">
            <a:xfrm rot="5400000">
              <a:off x="3521" y="2019"/>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24597" name="Rectangle 24"/>
            <p:cNvSpPr>
              <a:spLocks noChangeArrowheads="1"/>
            </p:cNvSpPr>
            <p:nvPr/>
          </p:nvSpPr>
          <p:spPr bwMode="auto">
            <a:xfrm rot="5400000">
              <a:off x="3533" y="2083"/>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d</a:t>
              </a:r>
              <a:endParaRPr kumimoji="0" lang="zh-CN" altLang="zh-CN" sz="1800">
                <a:latin typeface="Arial" panose="020B0604020202020204" pitchFamily="34" charset="0"/>
              </a:endParaRPr>
            </a:p>
          </p:txBody>
        </p:sp>
        <p:sp>
          <p:nvSpPr>
            <p:cNvPr id="24598" name="Rectangle 25"/>
            <p:cNvSpPr>
              <a:spLocks noChangeArrowheads="1"/>
            </p:cNvSpPr>
            <p:nvPr/>
          </p:nvSpPr>
          <p:spPr bwMode="auto">
            <a:xfrm rot="5400000">
              <a:off x="3521" y="2146"/>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m</a:t>
              </a:r>
              <a:endParaRPr kumimoji="0" lang="zh-CN" altLang="zh-CN" sz="1800">
                <a:latin typeface="Arial" panose="020B0604020202020204" pitchFamily="34" charset="0"/>
              </a:endParaRPr>
            </a:p>
          </p:txBody>
        </p:sp>
        <p:sp>
          <p:nvSpPr>
            <p:cNvPr id="24599" name="Rectangle 26"/>
            <p:cNvSpPr>
              <a:spLocks noChangeArrowheads="1"/>
            </p:cNvSpPr>
            <p:nvPr/>
          </p:nvSpPr>
          <p:spPr bwMode="auto">
            <a:xfrm rot="5400000">
              <a:off x="3546" y="2197"/>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i</a:t>
              </a:r>
              <a:endParaRPr kumimoji="0" lang="zh-CN" altLang="zh-CN" sz="1800">
                <a:latin typeface="Arial" panose="020B0604020202020204" pitchFamily="34" charset="0"/>
              </a:endParaRPr>
            </a:p>
          </p:txBody>
        </p:sp>
        <p:sp>
          <p:nvSpPr>
            <p:cNvPr id="24600" name="Rectangle 27"/>
            <p:cNvSpPr>
              <a:spLocks noChangeArrowheads="1"/>
            </p:cNvSpPr>
            <p:nvPr/>
          </p:nvSpPr>
          <p:spPr bwMode="auto">
            <a:xfrm rot="5400000">
              <a:off x="3533" y="2235"/>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n</a:t>
              </a:r>
              <a:endParaRPr kumimoji="0" lang="zh-CN" altLang="zh-CN" sz="1800">
                <a:latin typeface="Arial" panose="020B0604020202020204" pitchFamily="34" charset="0"/>
              </a:endParaRPr>
            </a:p>
          </p:txBody>
        </p:sp>
        <p:sp>
          <p:nvSpPr>
            <p:cNvPr id="24601" name="Rectangle 28"/>
            <p:cNvSpPr>
              <a:spLocks noChangeArrowheads="1"/>
            </p:cNvSpPr>
            <p:nvPr/>
          </p:nvSpPr>
          <p:spPr bwMode="auto">
            <a:xfrm rot="5400000">
              <a:off x="3546" y="2273"/>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i</a:t>
              </a:r>
              <a:endParaRPr kumimoji="0" lang="zh-CN" altLang="zh-CN" sz="1800">
                <a:latin typeface="Arial" panose="020B0604020202020204" pitchFamily="34" charset="0"/>
              </a:endParaRPr>
            </a:p>
          </p:txBody>
        </p:sp>
        <p:sp>
          <p:nvSpPr>
            <p:cNvPr id="24602" name="Rectangle 29"/>
            <p:cNvSpPr>
              <a:spLocks noChangeArrowheads="1"/>
            </p:cNvSpPr>
            <p:nvPr/>
          </p:nvSpPr>
          <p:spPr bwMode="auto">
            <a:xfrm rot="5400000">
              <a:off x="3540" y="231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s</a:t>
              </a:r>
              <a:endParaRPr kumimoji="0" lang="zh-CN" altLang="zh-CN" sz="1800">
                <a:latin typeface="Arial" panose="020B0604020202020204" pitchFamily="34" charset="0"/>
              </a:endParaRPr>
            </a:p>
          </p:txBody>
        </p:sp>
        <p:sp>
          <p:nvSpPr>
            <p:cNvPr id="24603" name="Rectangle 30"/>
            <p:cNvSpPr>
              <a:spLocks noChangeArrowheads="1"/>
            </p:cNvSpPr>
            <p:nvPr/>
          </p:nvSpPr>
          <p:spPr bwMode="auto">
            <a:xfrm rot="5400000">
              <a:off x="3546" y="2343"/>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t</a:t>
              </a:r>
              <a:endParaRPr kumimoji="0" lang="zh-CN" altLang="zh-CN" sz="1800">
                <a:latin typeface="Arial" panose="020B0604020202020204" pitchFamily="34" charset="0"/>
              </a:endParaRPr>
            </a:p>
          </p:txBody>
        </p:sp>
        <p:sp>
          <p:nvSpPr>
            <p:cNvPr id="24604" name="Rectangle 31"/>
            <p:cNvSpPr>
              <a:spLocks noChangeArrowheads="1"/>
            </p:cNvSpPr>
            <p:nvPr/>
          </p:nvSpPr>
          <p:spPr bwMode="auto">
            <a:xfrm rot="5400000">
              <a:off x="3543" y="2378"/>
              <a:ext cx="7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24605" name="Rectangle 32"/>
            <p:cNvSpPr>
              <a:spLocks noChangeArrowheads="1"/>
            </p:cNvSpPr>
            <p:nvPr/>
          </p:nvSpPr>
          <p:spPr bwMode="auto">
            <a:xfrm rot="5400000">
              <a:off x="3536" y="2416"/>
              <a:ext cx="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sp>
          <p:nvSpPr>
            <p:cNvPr id="24606" name="Rectangle 33"/>
            <p:cNvSpPr>
              <a:spLocks noChangeArrowheads="1"/>
            </p:cNvSpPr>
            <p:nvPr/>
          </p:nvSpPr>
          <p:spPr bwMode="auto">
            <a:xfrm rot="5400000">
              <a:off x="3546" y="2451"/>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t</a:t>
              </a:r>
              <a:endParaRPr kumimoji="0" lang="zh-CN" altLang="zh-CN" sz="1800">
                <a:latin typeface="Arial" panose="020B0604020202020204" pitchFamily="34" charset="0"/>
              </a:endParaRPr>
            </a:p>
          </p:txBody>
        </p:sp>
        <p:sp>
          <p:nvSpPr>
            <p:cNvPr id="24607" name="Rectangle 34"/>
            <p:cNvSpPr>
              <a:spLocks noChangeArrowheads="1"/>
            </p:cNvSpPr>
            <p:nvPr/>
          </p:nvSpPr>
          <p:spPr bwMode="auto">
            <a:xfrm rot="5400000">
              <a:off x="3546" y="2476"/>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i</a:t>
              </a:r>
              <a:endParaRPr kumimoji="0" lang="zh-CN" altLang="zh-CN" sz="1800">
                <a:latin typeface="Arial" panose="020B0604020202020204" pitchFamily="34" charset="0"/>
              </a:endParaRPr>
            </a:p>
          </p:txBody>
        </p:sp>
        <p:sp>
          <p:nvSpPr>
            <p:cNvPr id="24608" name="Rectangle 35"/>
            <p:cNvSpPr>
              <a:spLocks noChangeArrowheads="1"/>
            </p:cNvSpPr>
            <p:nvPr/>
          </p:nvSpPr>
          <p:spPr bwMode="auto">
            <a:xfrm rot="5400000">
              <a:off x="3533" y="252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o</a:t>
              </a:r>
              <a:endParaRPr kumimoji="0" lang="zh-CN" altLang="zh-CN" sz="1800">
                <a:latin typeface="Arial" panose="020B0604020202020204" pitchFamily="34" charset="0"/>
              </a:endParaRPr>
            </a:p>
          </p:txBody>
        </p:sp>
        <p:sp>
          <p:nvSpPr>
            <p:cNvPr id="24609" name="Rectangle 36"/>
            <p:cNvSpPr>
              <a:spLocks noChangeArrowheads="1"/>
            </p:cNvSpPr>
            <p:nvPr/>
          </p:nvSpPr>
          <p:spPr bwMode="auto">
            <a:xfrm rot="5400000">
              <a:off x="3533" y="2572"/>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n</a:t>
              </a:r>
              <a:endParaRPr kumimoji="0" lang="zh-CN" altLang="zh-CN" sz="1800">
                <a:latin typeface="Arial" panose="020B0604020202020204" pitchFamily="34" charset="0"/>
              </a:endParaRPr>
            </a:p>
          </p:txBody>
        </p:sp>
        <p:sp>
          <p:nvSpPr>
            <p:cNvPr id="24610" name="Rectangle 37"/>
            <p:cNvSpPr>
              <a:spLocks noChangeArrowheads="1"/>
            </p:cNvSpPr>
            <p:nvPr/>
          </p:nvSpPr>
          <p:spPr bwMode="auto">
            <a:xfrm>
              <a:off x="3687" y="3079"/>
              <a:ext cx="71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 Access Control </a:t>
              </a:r>
              <a:endParaRPr kumimoji="0" lang="zh-CN" altLang="zh-CN" sz="1800">
                <a:latin typeface="Arial" panose="020B0604020202020204" pitchFamily="34" charset="0"/>
              </a:endParaRPr>
            </a:p>
          </p:txBody>
        </p:sp>
        <p:sp>
          <p:nvSpPr>
            <p:cNvPr id="24611" name="Rectangle 38"/>
            <p:cNvSpPr>
              <a:spLocks noChangeArrowheads="1"/>
            </p:cNvSpPr>
            <p:nvPr/>
          </p:nvSpPr>
          <p:spPr bwMode="auto">
            <a:xfrm>
              <a:off x="3807" y="3205"/>
              <a:ext cx="25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访问控制</a:t>
              </a:r>
              <a:endParaRPr kumimoji="0" lang="zh-CN" altLang="en-US" sz="1800">
                <a:latin typeface="Arial" panose="020B0604020202020204" pitchFamily="34" charset="0"/>
              </a:endParaRPr>
            </a:p>
          </p:txBody>
        </p:sp>
        <p:sp>
          <p:nvSpPr>
            <p:cNvPr id="24612" name="Rectangle 39"/>
            <p:cNvSpPr>
              <a:spLocks noChangeArrowheads="1"/>
            </p:cNvSpPr>
            <p:nvPr/>
          </p:nvSpPr>
          <p:spPr bwMode="auto">
            <a:xfrm>
              <a:off x="3788" y="1328"/>
              <a:ext cx="51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Encryption </a:t>
              </a:r>
              <a:endParaRPr kumimoji="0" lang="zh-CN" altLang="zh-CN" sz="1800">
                <a:latin typeface="Arial" panose="020B0604020202020204" pitchFamily="34" charset="0"/>
              </a:endParaRPr>
            </a:p>
          </p:txBody>
        </p:sp>
        <p:sp>
          <p:nvSpPr>
            <p:cNvPr id="24613" name="Rectangle 40"/>
            <p:cNvSpPr>
              <a:spLocks noChangeArrowheads="1"/>
            </p:cNvSpPr>
            <p:nvPr/>
          </p:nvSpPr>
          <p:spPr bwMode="auto">
            <a:xfrm>
              <a:off x="3909" y="1454"/>
              <a:ext cx="15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加密</a:t>
              </a:r>
              <a:endParaRPr kumimoji="0" lang="zh-CN" altLang="en-US" sz="1800">
                <a:latin typeface="Arial" panose="020B0604020202020204" pitchFamily="34" charset="0"/>
              </a:endParaRPr>
            </a:p>
          </p:txBody>
        </p:sp>
        <p:sp>
          <p:nvSpPr>
            <p:cNvPr id="24614" name="Rectangle 41"/>
            <p:cNvSpPr>
              <a:spLocks noChangeArrowheads="1"/>
            </p:cNvSpPr>
            <p:nvPr/>
          </p:nvSpPr>
          <p:spPr bwMode="auto">
            <a:xfrm>
              <a:off x="3636" y="3485"/>
              <a:ext cx="89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User Authentication </a:t>
              </a:r>
              <a:endParaRPr kumimoji="0" lang="zh-CN" altLang="zh-CN" sz="1800">
                <a:latin typeface="Arial" panose="020B0604020202020204" pitchFamily="34" charset="0"/>
              </a:endParaRPr>
            </a:p>
          </p:txBody>
        </p:sp>
        <p:sp>
          <p:nvSpPr>
            <p:cNvPr id="24615" name="Rectangle 42"/>
            <p:cNvSpPr>
              <a:spLocks noChangeArrowheads="1"/>
            </p:cNvSpPr>
            <p:nvPr/>
          </p:nvSpPr>
          <p:spPr bwMode="auto">
            <a:xfrm>
              <a:off x="3839" y="3618"/>
              <a:ext cx="25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用户认证</a:t>
              </a:r>
              <a:endParaRPr kumimoji="0" lang="zh-CN" altLang="en-US" sz="1800">
                <a:latin typeface="Arial" panose="020B0604020202020204" pitchFamily="34" charset="0"/>
              </a:endParaRPr>
            </a:p>
          </p:txBody>
        </p:sp>
        <p:sp>
          <p:nvSpPr>
            <p:cNvPr id="24616" name="Rectangle 44"/>
            <p:cNvSpPr>
              <a:spLocks noChangeArrowheads="1"/>
            </p:cNvSpPr>
            <p:nvPr/>
          </p:nvSpPr>
          <p:spPr bwMode="auto">
            <a:xfrm>
              <a:off x="3439" y="386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4617" name="Rectangle 45"/>
            <p:cNvSpPr>
              <a:spLocks noChangeArrowheads="1"/>
            </p:cNvSpPr>
            <p:nvPr/>
          </p:nvSpPr>
          <p:spPr bwMode="auto">
            <a:xfrm>
              <a:off x="3490" y="386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4618" name="Rectangle 46"/>
            <p:cNvSpPr>
              <a:spLocks noChangeArrowheads="1"/>
            </p:cNvSpPr>
            <p:nvPr/>
          </p:nvSpPr>
          <p:spPr bwMode="auto">
            <a:xfrm>
              <a:off x="3515" y="386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4619" name="Rectangle 47"/>
            <p:cNvSpPr>
              <a:spLocks noChangeArrowheads="1"/>
            </p:cNvSpPr>
            <p:nvPr/>
          </p:nvSpPr>
          <p:spPr bwMode="auto">
            <a:xfrm>
              <a:off x="3566" y="3865"/>
              <a:ext cx="2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 </a:t>
              </a:r>
              <a:endParaRPr kumimoji="0" lang="zh-CN" altLang="zh-CN" sz="1800">
                <a:latin typeface="Arial" panose="020B0604020202020204" pitchFamily="34" charset="0"/>
              </a:endParaRPr>
            </a:p>
          </p:txBody>
        </p:sp>
        <p:sp>
          <p:nvSpPr>
            <p:cNvPr id="24620" name="Rectangle 48"/>
            <p:cNvSpPr>
              <a:spLocks noChangeArrowheads="1"/>
            </p:cNvSpPr>
            <p:nvPr/>
          </p:nvSpPr>
          <p:spPr bwMode="auto">
            <a:xfrm>
              <a:off x="3979" y="386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4621" name="Rectangle 49"/>
            <p:cNvSpPr>
              <a:spLocks noChangeArrowheads="1"/>
            </p:cNvSpPr>
            <p:nvPr/>
          </p:nvSpPr>
          <p:spPr bwMode="auto">
            <a:xfrm>
              <a:off x="3604" y="991"/>
              <a:ext cx="89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300">
                  <a:solidFill>
                    <a:srgbClr val="000000"/>
                  </a:solidFill>
                  <a:latin typeface="Times New Roman" panose="02020603050405020304" pitchFamily="18" charset="0"/>
                </a:rPr>
                <a:t>User Authentication </a:t>
              </a:r>
              <a:endParaRPr kumimoji="0" lang="zh-CN" altLang="zh-CN" sz="1800">
                <a:latin typeface="Arial" panose="020B0604020202020204" pitchFamily="34" charset="0"/>
              </a:endParaRPr>
            </a:p>
          </p:txBody>
        </p:sp>
        <p:sp>
          <p:nvSpPr>
            <p:cNvPr id="24622" name="Rectangle 50"/>
            <p:cNvSpPr>
              <a:spLocks noChangeArrowheads="1"/>
            </p:cNvSpPr>
            <p:nvPr/>
          </p:nvSpPr>
          <p:spPr bwMode="auto">
            <a:xfrm>
              <a:off x="3807" y="1125"/>
              <a:ext cx="25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dirty="0">
                  <a:solidFill>
                    <a:srgbClr val="000000"/>
                  </a:solidFill>
                  <a:latin typeface="宋体" panose="02010600030101010101" pitchFamily="2" charset="-122"/>
                </a:rPr>
                <a:t>用户认证</a:t>
              </a:r>
              <a:endParaRPr kumimoji="0" lang="zh-CN" altLang="en-US" sz="1800" dirty="0">
                <a:latin typeface="Arial" panose="020B0604020202020204" pitchFamily="34" charset="0"/>
              </a:endParaRPr>
            </a:p>
          </p:txBody>
        </p:sp>
        <p:sp>
          <p:nvSpPr>
            <p:cNvPr id="24623" name="Rectangle 51"/>
            <p:cNvSpPr>
              <a:spLocks noChangeArrowheads="1"/>
            </p:cNvSpPr>
            <p:nvPr/>
          </p:nvSpPr>
          <p:spPr bwMode="auto">
            <a:xfrm>
              <a:off x="3388" y="2159"/>
              <a:ext cx="10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管</a:t>
              </a:r>
              <a:endParaRPr kumimoji="0" lang="zh-CN" altLang="en-US" sz="1800">
                <a:latin typeface="Arial" panose="020B0604020202020204" pitchFamily="34" charset="0"/>
              </a:endParaRPr>
            </a:p>
          </p:txBody>
        </p:sp>
        <p:sp>
          <p:nvSpPr>
            <p:cNvPr id="24624" name="Rectangle 52"/>
            <p:cNvSpPr>
              <a:spLocks noChangeArrowheads="1"/>
            </p:cNvSpPr>
            <p:nvPr/>
          </p:nvSpPr>
          <p:spPr bwMode="auto">
            <a:xfrm>
              <a:off x="3388" y="2260"/>
              <a:ext cx="10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理</a:t>
              </a:r>
              <a:endParaRPr kumimoji="0" lang="zh-CN" altLang="en-US" sz="1800">
                <a:latin typeface="Arial" panose="020B0604020202020204" pitchFamily="34" charset="0"/>
              </a:endParaRPr>
            </a:p>
          </p:txBody>
        </p:sp>
        <p:sp>
          <p:nvSpPr>
            <p:cNvPr id="24625" name="Rectangle 53"/>
            <p:cNvSpPr>
              <a:spLocks noChangeArrowheads="1"/>
            </p:cNvSpPr>
            <p:nvPr/>
          </p:nvSpPr>
          <p:spPr bwMode="auto">
            <a:xfrm>
              <a:off x="4424" y="2216"/>
              <a:ext cx="10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审</a:t>
              </a:r>
              <a:endParaRPr kumimoji="0" lang="zh-CN" altLang="en-US" sz="1800">
                <a:latin typeface="Arial" panose="020B0604020202020204" pitchFamily="34" charset="0"/>
              </a:endParaRPr>
            </a:p>
          </p:txBody>
        </p:sp>
        <p:sp>
          <p:nvSpPr>
            <p:cNvPr id="24626" name="Rectangle 54"/>
            <p:cNvSpPr>
              <a:spLocks noChangeArrowheads="1"/>
            </p:cNvSpPr>
            <p:nvPr/>
          </p:nvSpPr>
          <p:spPr bwMode="auto">
            <a:xfrm>
              <a:off x="4424" y="2343"/>
              <a:ext cx="10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300">
                  <a:solidFill>
                    <a:srgbClr val="000000"/>
                  </a:solidFill>
                  <a:latin typeface="宋体" panose="02010600030101010101" pitchFamily="2" charset="-122"/>
                </a:rPr>
                <a:t>计</a:t>
              </a:r>
              <a:endParaRPr kumimoji="0" lang="zh-CN" altLang="en-US"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539750" y="188913"/>
            <a:ext cx="8229600" cy="719807"/>
          </a:xfrm>
        </p:spPr>
        <p:txBody>
          <a:bodyPr/>
          <a:lstStyle/>
          <a:p>
            <a:r>
              <a:rPr kumimoji="0" lang="zh-CN" altLang="en-US" dirty="0" smtClean="0"/>
              <a:t>安全主体</a:t>
            </a:r>
          </a:p>
        </p:txBody>
      </p:sp>
      <p:sp>
        <p:nvSpPr>
          <p:cNvPr id="25603" name="内容占位符 2"/>
          <p:cNvSpPr>
            <a:spLocks noGrp="1"/>
          </p:cNvSpPr>
          <p:nvPr>
            <p:ph idx="1"/>
          </p:nvPr>
        </p:nvSpPr>
        <p:spPr>
          <a:xfrm>
            <a:off x="251520" y="1052737"/>
            <a:ext cx="8784530" cy="5471888"/>
          </a:xfrm>
        </p:spPr>
        <p:txBody>
          <a:bodyPr/>
          <a:lstStyle/>
          <a:p>
            <a:r>
              <a:rPr kumimoji="0" lang="en-US" altLang="zh-CN" sz="2400" dirty="0" smtClean="0"/>
              <a:t>Windows</a:t>
            </a:r>
            <a:r>
              <a:rPr kumimoji="0" lang="zh-CN" altLang="en-US" sz="2400" dirty="0" smtClean="0"/>
              <a:t>系统的安全性主要</a:t>
            </a:r>
            <a:r>
              <a:rPr kumimoji="0" lang="zh-CN" altLang="en-US" sz="2400" dirty="0" smtClean="0">
                <a:solidFill>
                  <a:srgbClr val="FF0000"/>
                </a:solidFill>
              </a:rPr>
              <a:t>围绕安全主体展开，保护其安全性</a:t>
            </a:r>
            <a:r>
              <a:rPr kumimoji="0" lang="zh-CN" altLang="en-US" sz="2400" dirty="0" smtClean="0"/>
              <a:t>。</a:t>
            </a:r>
            <a:endParaRPr kumimoji="0" lang="en-US" altLang="zh-CN" sz="2400" dirty="0" smtClean="0"/>
          </a:p>
          <a:p>
            <a:endParaRPr kumimoji="0" lang="en-US" altLang="zh-CN" sz="2400" dirty="0" smtClean="0"/>
          </a:p>
          <a:p>
            <a:r>
              <a:rPr kumimoji="0" lang="zh-CN" altLang="en-US" sz="2400" dirty="0" smtClean="0"/>
              <a:t>安全主体主要包括用户、组、计算机以及域等。</a:t>
            </a:r>
            <a:endParaRPr kumimoji="0" lang="en-US" altLang="zh-CN" sz="2400" dirty="0" smtClean="0"/>
          </a:p>
          <a:p>
            <a:pPr lvl="1"/>
            <a:r>
              <a:rPr kumimoji="0" lang="zh-CN" altLang="en-US" dirty="0" smtClean="0">
                <a:solidFill>
                  <a:srgbClr val="FF0000"/>
                </a:solidFill>
              </a:rPr>
              <a:t>用户</a:t>
            </a:r>
            <a:r>
              <a:rPr kumimoji="0" lang="zh-CN" altLang="en-US" dirty="0" smtClean="0"/>
              <a:t>是</a:t>
            </a:r>
            <a:r>
              <a:rPr kumimoji="0" lang="en-US" altLang="zh-CN" dirty="0" smtClean="0"/>
              <a:t>Windows</a:t>
            </a:r>
            <a:r>
              <a:rPr kumimoji="0" lang="zh-CN" altLang="en-US" dirty="0" smtClean="0"/>
              <a:t>系统中操作计算机资源的主体，每个用户必须先行加入</a:t>
            </a:r>
            <a:r>
              <a:rPr kumimoji="0" lang="en-US" altLang="zh-CN" dirty="0" smtClean="0"/>
              <a:t>Windows</a:t>
            </a:r>
            <a:r>
              <a:rPr kumimoji="0" lang="zh-CN" altLang="en-US" dirty="0" smtClean="0"/>
              <a:t>系统，并被指定唯一的账户；</a:t>
            </a:r>
            <a:endParaRPr kumimoji="0" lang="en-US" altLang="zh-CN" dirty="0" smtClean="0"/>
          </a:p>
          <a:p>
            <a:pPr lvl="1"/>
            <a:r>
              <a:rPr kumimoji="0" lang="zh-CN" altLang="en-US" dirty="0" smtClean="0">
                <a:solidFill>
                  <a:srgbClr val="FF0000"/>
                </a:solidFill>
              </a:rPr>
              <a:t>组</a:t>
            </a:r>
            <a:r>
              <a:rPr kumimoji="0" lang="zh-CN" altLang="en-US" dirty="0" smtClean="0"/>
              <a:t>是用户账户集合的一种容器，同时组也被赋予了一定的访问权限，放到一个组中的所有账户都会继承这些权限；</a:t>
            </a:r>
            <a:endParaRPr kumimoji="0" lang="en-US" altLang="zh-CN" dirty="0" smtClean="0"/>
          </a:p>
          <a:p>
            <a:pPr lvl="1"/>
            <a:r>
              <a:rPr kumimoji="0" lang="zh-CN" altLang="en-US" dirty="0" smtClean="0">
                <a:solidFill>
                  <a:srgbClr val="FF0000"/>
                </a:solidFill>
              </a:rPr>
              <a:t>计算机</a:t>
            </a:r>
            <a:r>
              <a:rPr kumimoji="0" lang="zh-CN" altLang="en-US" dirty="0" smtClean="0"/>
              <a:t>是指一台独立计算机的全部主体和客体资源的集合，也是</a:t>
            </a:r>
            <a:r>
              <a:rPr kumimoji="0" lang="en-US" altLang="zh-CN" dirty="0" smtClean="0"/>
              <a:t>Windows</a:t>
            </a:r>
            <a:r>
              <a:rPr kumimoji="0" lang="zh-CN" altLang="en-US" dirty="0" smtClean="0"/>
              <a:t>系统管理的独立单元；</a:t>
            </a:r>
            <a:endParaRPr kumimoji="0" lang="en-US" altLang="zh-CN" dirty="0" smtClean="0"/>
          </a:p>
          <a:p>
            <a:pPr lvl="1"/>
            <a:r>
              <a:rPr kumimoji="0" lang="zh-CN" altLang="en-US" dirty="0" smtClean="0">
                <a:solidFill>
                  <a:srgbClr val="FF0000"/>
                </a:solidFill>
              </a:rPr>
              <a:t>域</a:t>
            </a:r>
            <a:r>
              <a:rPr kumimoji="0" lang="zh-CN" altLang="en-US" dirty="0" smtClean="0"/>
              <a:t>是使用域控制器</a:t>
            </a:r>
            <a:r>
              <a:rPr kumimoji="0" lang="en-US" altLang="zh-CN" dirty="0" smtClean="0"/>
              <a:t>(DC, Domain Controller)</a:t>
            </a:r>
            <a:r>
              <a:rPr kumimoji="0" lang="zh-CN" altLang="en-US" dirty="0" smtClean="0"/>
              <a:t>进行集中管理的网络。</a:t>
            </a:r>
            <a:r>
              <a:rPr kumimoji="0" lang="zh-CN" altLang="en-US" dirty="0" smtClean="0">
                <a:solidFill>
                  <a:srgbClr val="0000FF"/>
                </a:solidFill>
              </a:rPr>
              <a:t>域控制器</a:t>
            </a:r>
            <a:r>
              <a:rPr kumimoji="0" lang="zh-CN" altLang="en-US" dirty="0" smtClean="0"/>
              <a:t>是共享的域信息的安全存储仓库，同时也作为域用户认证的中央控制机构。</a:t>
            </a:r>
            <a:endParaRPr kumimoji="0"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 calcmode="lin" valueType="num">
                                      <p:cBhvr additive="base">
                                        <p:cTn id="7"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 calcmode="lin" valueType="num">
                                      <p:cBhvr additive="base">
                                        <p:cTn id="13"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anim calcmode="lin" valueType="num">
                                      <p:cBhvr additive="base">
                                        <p:cTn id="19"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 calcmode="lin" valueType="num">
                                      <p:cBhvr additive="base">
                                        <p:cTn id="25"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kumimoji="0" lang="zh-CN" altLang="en-US" smtClean="0"/>
              <a:t>安全子系统</a:t>
            </a:r>
          </a:p>
        </p:txBody>
      </p:sp>
      <p:sp>
        <p:nvSpPr>
          <p:cNvPr id="2" name="内容占位符 1"/>
          <p:cNvSpPr>
            <a:spLocks noGrp="1"/>
          </p:cNvSpPr>
          <p:nvPr>
            <p:ph idx="1"/>
          </p:nvPr>
        </p:nvSpPr>
        <p:spPr>
          <a:xfrm>
            <a:off x="144016" y="1052736"/>
            <a:ext cx="8820472" cy="1380604"/>
          </a:xfrm>
        </p:spPr>
        <p:txBody>
          <a:bodyPr/>
          <a:lstStyle/>
          <a:p>
            <a:r>
              <a:rPr lang="zh-CN" altLang="en-US" sz="2400" dirty="0" smtClean="0"/>
              <a:t>安全</a:t>
            </a:r>
            <a:r>
              <a:rPr lang="zh-CN" altLang="en-US" sz="2400" dirty="0"/>
              <a:t>子系统既可以用于工作站，也可以用于服务器，区别在于服务器版的用户账户数据库可以用于整个域，而工作站版的数据库只能本地使用。</a:t>
            </a:r>
            <a:endParaRPr lang="en-US" sz="2400" dirty="0"/>
          </a:p>
        </p:txBody>
      </p:sp>
      <p:grpSp>
        <p:nvGrpSpPr>
          <p:cNvPr id="3" name="组合 2"/>
          <p:cNvGrpSpPr/>
          <p:nvPr/>
        </p:nvGrpSpPr>
        <p:grpSpPr>
          <a:xfrm>
            <a:off x="848816" y="2420888"/>
            <a:ext cx="7467600" cy="4094162"/>
            <a:chOff x="900113" y="1844824"/>
            <a:chExt cx="7467600" cy="4094162"/>
          </a:xfrm>
        </p:grpSpPr>
        <p:grpSp>
          <p:nvGrpSpPr>
            <p:cNvPr id="26628" name="Group 206"/>
            <p:cNvGrpSpPr>
              <a:grpSpLocks/>
            </p:cNvGrpSpPr>
            <p:nvPr/>
          </p:nvGrpSpPr>
          <p:grpSpPr bwMode="auto">
            <a:xfrm>
              <a:off x="979488" y="1844824"/>
              <a:ext cx="7251700" cy="3276600"/>
              <a:chOff x="630" y="948"/>
              <a:chExt cx="4568" cy="2064"/>
            </a:xfrm>
          </p:grpSpPr>
          <p:sp>
            <p:nvSpPr>
              <p:cNvPr id="26682" name="Rectangle 6"/>
              <p:cNvSpPr>
                <a:spLocks noChangeArrowheads="1"/>
              </p:cNvSpPr>
              <p:nvPr/>
            </p:nvSpPr>
            <p:spPr bwMode="auto">
              <a:xfrm>
                <a:off x="894" y="1894"/>
                <a:ext cx="406"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3" name="Rectangle 7"/>
              <p:cNvSpPr>
                <a:spLocks noChangeArrowheads="1"/>
              </p:cNvSpPr>
              <p:nvPr/>
            </p:nvSpPr>
            <p:spPr bwMode="auto">
              <a:xfrm>
                <a:off x="894" y="1902"/>
                <a:ext cx="406"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4" name="Rectangle 8"/>
              <p:cNvSpPr>
                <a:spLocks noChangeArrowheads="1"/>
              </p:cNvSpPr>
              <p:nvPr/>
            </p:nvSpPr>
            <p:spPr bwMode="auto">
              <a:xfrm>
                <a:off x="894" y="1910"/>
                <a:ext cx="406"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5" name="Rectangle 9"/>
              <p:cNvSpPr>
                <a:spLocks noChangeArrowheads="1"/>
              </p:cNvSpPr>
              <p:nvPr/>
            </p:nvSpPr>
            <p:spPr bwMode="auto">
              <a:xfrm>
                <a:off x="894" y="1918"/>
                <a:ext cx="406"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6" name="Rectangle 10"/>
              <p:cNvSpPr>
                <a:spLocks noChangeArrowheads="1"/>
              </p:cNvSpPr>
              <p:nvPr/>
            </p:nvSpPr>
            <p:spPr bwMode="auto">
              <a:xfrm>
                <a:off x="894" y="1925"/>
                <a:ext cx="406"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7" name="Rectangle 11"/>
              <p:cNvSpPr>
                <a:spLocks noChangeArrowheads="1"/>
              </p:cNvSpPr>
              <p:nvPr/>
            </p:nvSpPr>
            <p:spPr bwMode="auto">
              <a:xfrm>
                <a:off x="894" y="1933"/>
                <a:ext cx="406"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8" name="Rectangle 12"/>
              <p:cNvSpPr>
                <a:spLocks noChangeArrowheads="1"/>
              </p:cNvSpPr>
              <p:nvPr/>
            </p:nvSpPr>
            <p:spPr bwMode="auto">
              <a:xfrm>
                <a:off x="894" y="1941"/>
                <a:ext cx="406"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89" name="Rectangle 13"/>
              <p:cNvSpPr>
                <a:spLocks noChangeArrowheads="1"/>
              </p:cNvSpPr>
              <p:nvPr/>
            </p:nvSpPr>
            <p:spPr bwMode="auto">
              <a:xfrm>
                <a:off x="894" y="1949"/>
                <a:ext cx="406"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0" name="Rectangle 14"/>
              <p:cNvSpPr>
                <a:spLocks noChangeArrowheads="1"/>
              </p:cNvSpPr>
              <p:nvPr/>
            </p:nvSpPr>
            <p:spPr bwMode="auto">
              <a:xfrm>
                <a:off x="894" y="1956"/>
                <a:ext cx="406" cy="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1" name="Rectangle 15"/>
              <p:cNvSpPr>
                <a:spLocks noChangeArrowheads="1"/>
              </p:cNvSpPr>
              <p:nvPr/>
            </p:nvSpPr>
            <p:spPr bwMode="auto">
              <a:xfrm>
                <a:off x="894" y="1964"/>
                <a:ext cx="406"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2" name="Rectangle 16"/>
              <p:cNvSpPr>
                <a:spLocks noChangeArrowheads="1"/>
              </p:cNvSpPr>
              <p:nvPr/>
            </p:nvSpPr>
            <p:spPr bwMode="auto">
              <a:xfrm>
                <a:off x="894" y="1972"/>
                <a:ext cx="406"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3" name="Rectangle 17"/>
              <p:cNvSpPr>
                <a:spLocks noChangeArrowheads="1"/>
              </p:cNvSpPr>
              <p:nvPr/>
            </p:nvSpPr>
            <p:spPr bwMode="auto">
              <a:xfrm>
                <a:off x="894" y="1980"/>
                <a:ext cx="406"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4" name="Rectangle 18"/>
              <p:cNvSpPr>
                <a:spLocks noChangeArrowheads="1"/>
              </p:cNvSpPr>
              <p:nvPr/>
            </p:nvSpPr>
            <p:spPr bwMode="auto">
              <a:xfrm>
                <a:off x="894" y="1988"/>
                <a:ext cx="406" cy="7"/>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5" name="Rectangle 19"/>
              <p:cNvSpPr>
                <a:spLocks noChangeArrowheads="1"/>
              </p:cNvSpPr>
              <p:nvPr/>
            </p:nvSpPr>
            <p:spPr bwMode="auto">
              <a:xfrm>
                <a:off x="894" y="1995"/>
                <a:ext cx="406" cy="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6" name="Rectangle 20"/>
              <p:cNvSpPr>
                <a:spLocks noChangeArrowheads="1"/>
              </p:cNvSpPr>
              <p:nvPr/>
            </p:nvSpPr>
            <p:spPr bwMode="auto">
              <a:xfrm>
                <a:off x="894" y="2003"/>
                <a:ext cx="406"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7" name="Rectangle 21"/>
              <p:cNvSpPr>
                <a:spLocks noChangeArrowheads="1"/>
              </p:cNvSpPr>
              <p:nvPr/>
            </p:nvSpPr>
            <p:spPr bwMode="auto">
              <a:xfrm>
                <a:off x="894" y="2011"/>
                <a:ext cx="406"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8" name="Rectangle 22"/>
              <p:cNvSpPr>
                <a:spLocks noChangeArrowheads="1"/>
              </p:cNvSpPr>
              <p:nvPr/>
            </p:nvSpPr>
            <p:spPr bwMode="auto">
              <a:xfrm>
                <a:off x="894" y="2019"/>
                <a:ext cx="406"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99" name="Rectangle 23"/>
              <p:cNvSpPr>
                <a:spLocks noChangeArrowheads="1"/>
              </p:cNvSpPr>
              <p:nvPr/>
            </p:nvSpPr>
            <p:spPr bwMode="auto">
              <a:xfrm>
                <a:off x="894" y="2027"/>
                <a:ext cx="406"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0" name="Rectangle 24"/>
              <p:cNvSpPr>
                <a:spLocks noChangeArrowheads="1"/>
              </p:cNvSpPr>
              <p:nvPr/>
            </p:nvSpPr>
            <p:spPr bwMode="auto">
              <a:xfrm>
                <a:off x="894" y="2034"/>
                <a:ext cx="406"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1" name="Rectangle 25"/>
              <p:cNvSpPr>
                <a:spLocks noChangeArrowheads="1"/>
              </p:cNvSpPr>
              <p:nvPr/>
            </p:nvSpPr>
            <p:spPr bwMode="auto">
              <a:xfrm>
                <a:off x="894" y="2042"/>
                <a:ext cx="406"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2" name="Rectangle 26"/>
              <p:cNvSpPr>
                <a:spLocks noChangeArrowheads="1"/>
              </p:cNvSpPr>
              <p:nvPr/>
            </p:nvSpPr>
            <p:spPr bwMode="auto">
              <a:xfrm>
                <a:off x="894" y="2050"/>
                <a:ext cx="406"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3" name="Rectangle 27"/>
              <p:cNvSpPr>
                <a:spLocks noChangeArrowheads="1"/>
              </p:cNvSpPr>
              <p:nvPr/>
            </p:nvSpPr>
            <p:spPr bwMode="auto">
              <a:xfrm>
                <a:off x="894" y="2058"/>
                <a:ext cx="406"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4" name="Rectangle 28"/>
              <p:cNvSpPr>
                <a:spLocks noChangeArrowheads="1"/>
              </p:cNvSpPr>
              <p:nvPr/>
            </p:nvSpPr>
            <p:spPr bwMode="auto">
              <a:xfrm>
                <a:off x="894" y="2066"/>
                <a:ext cx="406"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5" name="Rectangle 29"/>
              <p:cNvSpPr>
                <a:spLocks noChangeArrowheads="1"/>
              </p:cNvSpPr>
              <p:nvPr/>
            </p:nvSpPr>
            <p:spPr bwMode="auto">
              <a:xfrm>
                <a:off x="894" y="2073"/>
                <a:ext cx="406"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6" name="Rectangle 30"/>
              <p:cNvSpPr>
                <a:spLocks noChangeArrowheads="1"/>
              </p:cNvSpPr>
              <p:nvPr/>
            </p:nvSpPr>
            <p:spPr bwMode="auto">
              <a:xfrm>
                <a:off x="894" y="2081"/>
                <a:ext cx="406"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7" name="Rectangle 31"/>
              <p:cNvSpPr>
                <a:spLocks noChangeArrowheads="1"/>
              </p:cNvSpPr>
              <p:nvPr/>
            </p:nvSpPr>
            <p:spPr bwMode="auto">
              <a:xfrm>
                <a:off x="894" y="2089"/>
                <a:ext cx="406"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8" name="Rectangle 32"/>
              <p:cNvSpPr>
                <a:spLocks noChangeArrowheads="1"/>
              </p:cNvSpPr>
              <p:nvPr/>
            </p:nvSpPr>
            <p:spPr bwMode="auto">
              <a:xfrm>
                <a:off x="894" y="2097"/>
                <a:ext cx="406"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09" name="Rectangle 33"/>
              <p:cNvSpPr>
                <a:spLocks noChangeArrowheads="1"/>
              </p:cNvSpPr>
              <p:nvPr/>
            </p:nvSpPr>
            <p:spPr bwMode="auto">
              <a:xfrm>
                <a:off x="894" y="2105"/>
                <a:ext cx="406"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0" name="Rectangle 34"/>
              <p:cNvSpPr>
                <a:spLocks noChangeArrowheads="1"/>
              </p:cNvSpPr>
              <p:nvPr/>
            </p:nvSpPr>
            <p:spPr bwMode="auto">
              <a:xfrm>
                <a:off x="894" y="2112"/>
                <a:ext cx="406"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1" name="Rectangle 35"/>
              <p:cNvSpPr>
                <a:spLocks noChangeArrowheads="1"/>
              </p:cNvSpPr>
              <p:nvPr/>
            </p:nvSpPr>
            <p:spPr bwMode="auto">
              <a:xfrm>
                <a:off x="894" y="2120"/>
                <a:ext cx="406"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2" name="Rectangle 36"/>
              <p:cNvSpPr>
                <a:spLocks noChangeArrowheads="1"/>
              </p:cNvSpPr>
              <p:nvPr/>
            </p:nvSpPr>
            <p:spPr bwMode="auto">
              <a:xfrm>
                <a:off x="894" y="2128"/>
                <a:ext cx="406"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3" name="Rectangle 37"/>
              <p:cNvSpPr>
                <a:spLocks noChangeArrowheads="1"/>
              </p:cNvSpPr>
              <p:nvPr/>
            </p:nvSpPr>
            <p:spPr bwMode="auto">
              <a:xfrm>
                <a:off x="894" y="2136"/>
                <a:ext cx="406"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4" name="Oval 38"/>
              <p:cNvSpPr>
                <a:spLocks noChangeArrowheads="1"/>
              </p:cNvSpPr>
              <p:nvPr/>
            </p:nvSpPr>
            <p:spPr bwMode="auto">
              <a:xfrm>
                <a:off x="904" y="1906"/>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5" name="Rectangle 39"/>
              <p:cNvSpPr>
                <a:spLocks noChangeArrowheads="1"/>
              </p:cNvSpPr>
              <p:nvPr/>
            </p:nvSpPr>
            <p:spPr bwMode="auto">
              <a:xfrm>
                <a:off x="894" y="2011"/>
                <a:ext cx="8" cy="289"/>
              </a:xfrm>
              <a:prstGeom prst="rect">
                <a:avLst/>
              </a:prstGeom>
              <a:solidFill>
                <a:srgbClr val="B7C9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6" name="Rectangle 40"/>
              <p:cNvSpPr>
                <a:spLocks noChangeArrowheads="1"/>
              </p:cNvSpPr>
              <p:nvPr/>
            </p:nvSpPr>
            <p:spPr bwMode="auto">
              <a:xfrm>
                <a:off x="902" y="2011"/>
                <a:ext cx="8"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7" name="Rectangle 41"/>
              <p:cNvSpPr>
                <a:spLocks noChangeArrowheads="1"/>
              </p:cNvSpPr>
              <p:nvPr/>
            </p:nvSpPr>
            <p:spPr bwMode="auto">
              <a:xfrm>
                <a:off x="910" y="2011"/>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8" name="Rectangle 42"/>
              <p:cNvSpPr>
                <a:spLocks noChangeArrowheads="1"/>
              </p:cNvSpPr>
              <p:nvPr/>
            </p:nvSpPr>
            <p:spPr bwMode="auto">
              <a:xfrm>
                <a:off x="918" y="2011"/>
                <a:ext cx="8"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19" name="Rectangle 43"/>
              <p:cNvSpPr>
                <a:spLocks noChangeArrowheads="1"/>
              </p:cNvSpPr>
              <p:nvPr/>
            </p:nvSpPr>
            <p:spPr bwMode="auto">
              <a:xfrm>
                <a:off x="926" y="2011"/>
                <a:ext cx="7"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0" name="Rectangle 44"/>
              <p:cNvSpPr>
                <a:spLocks noChangeArrowheads="1"/>
              </p:cNvSpPr>
              <p:nvPr/>
            </p:nvSpPr>
            <p:spPr bwMode="auto">
              <a:xfrm>
                <a:off x="933" y="2011"/>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1" name="Rectangle 45"/>
              <p:cNvSpPr>
                <a:spLocks noChangeArrowheads="1"/>
              </p:cNvSpPr>
              <p:nvPr/>
            </p:nvSpPr>
            <p:spPr bwMode="auto">
              <a:xfrm>
                <a:off x="941" y="2011"/>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2" name="Rectangle 46"/>
              <p:cNvSpPr>
                <a:spLocks noChangeArrowheads="1"/>
              </p:cNvSpPr>
              <p:nvPr/>
            </p:nvSpPr>
            <p:spPr bwMode="auto">
              <a:xfrm>
                <a:off x="949" y="2011"/>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3" name="Rectangle 47"/>
              <p:cNvSpPr>
                <a:spLocks noChangeArrowheads="1"/>
              </p:cNvSpPr>
              <p:nvPr/>
            </p:nvSpPr>
            <p:spPr bwMode="auto">
              <a:xfrm>
                <a:off x="957" y="2011"/>
                <a:ext cx="8"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4" name="Rectangle 48"/>
              <p:cNvSpPr>
                <a:spLocks noChangeArrowheads="1"/>
              </p:cNvSpPr>
              <p:nvPr/>
            </p:nvSpPr>
            <p:spPr bwMode="auto">
              <a:xfrm>
                <a:off x="965" y="2011"/>
                <a:ext cx="7" cy="289"/>
              </a:xfrm>
              <a:prstGeom prst="rect">
                <a:avLst/>
              </a:prstGeom>
              <a:solidFill>
                <a:srgbClr val="C7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5" name="Rectangle 49"/>
              <p:cNvSpPr>
                <a:spLocks noChangeArrowheads="1"/>
              </p:cNvSpPr>
              <p:nvPr/>
            </p:nvSpPr>
            <p:spPr bwMode="auto">
              <a:xfrm>
                <a:off x="97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6" name="Rectangle 50"/>
              <p:cNvSpPr>
                <a:spLocks noChangeArrowheads="1"/>
              </p:cNvSpPr>
              <p:nvPr/>
            </p:nvSpPr>
            <p:spPr bwMode="auto">
              <a:xfrm>
                <a:off x="980" y="2011"/>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7" name="Rectangle 51"/>
              <p:cNvSpPr>
                <a:spLocks noChangeArrowheads="1"/>
              </p:cNvSpPr>
              <p:nvPr/>
            </p:nvSpPr>
            <p:spPr bwMode="auto">
              <a:xfrm>
                <a:off x="988" y="2011"/>
                <a:ext cx="8"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8" name="Rectangle 52"/>
              <p:cNvSpPr>
                <a:spLocks noChangeArrowheads="1"/>
              </p:cNvSpPr>
              <p:nvPr/>
            </p:nvSpPr>
            <p:spPr bwMode="auto">
              <a:xfrm>
                <a:off x="996" y="2011"/>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29" name="Rectangle 53"/>
              <p:cNvSpPr>
                <a:spLocks noChangeArrowheads="1"/>
              </p:cNvSpPr>
              <p:nvPr/>
            </p:nvSpPr>
            <p:spPr bwMode="auto">
              <a:xfrm>
                <a:off x="1004" y="2011"/>
                <a:ext cx="7"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0" name="Rectangle 54"/>
              <p:cNvSpPr>
                <a:spLocks noChangeArrowheads="1"/>
              </p:cNvSpPr>
              <p:nvPr/>
            </p:nvSpPr>
            <p:spPr bwMode="auto">
              <a:xfrm>
                <a:off x="1011" y="2011"/>
                <a:ext cx="8" cy="289"/>
              </a:xfrm>
              <a:prstGeom prst="rect">
                <a:avLst/>
              </a:prstGeom>
              <a:solidFill>
                <a:srgbClr val="D4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1" name="Rectangle 55"/>
              <p:cNvSpPr>
                <a:spLocks noChangeArrowheads="1"/>
              </p:cNvSpPr>
              <p:nvPr/>
            </p:nvSpPr>
            <p:spPr bwMode="auto">
              <a:xfrm>
                <a:off x="1019" y="2011"/>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2" name="Rectangle 56"/>
              <p:cNvSpPr>
                <a:spLocks noChangeArrowheads="1"/>
              </p:cNvSpPr>
              <p:nvPr/>
            </p:nvSpPr>
            <p:spPr bwMode="auto">
              <a:xfrm>
                <a:off x="102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3" name="Rectangle 57"/>
              <p:cNvSpPr>
                <a:spLocks noChangeArrowheads="1"/>
              </p:cNvSpPr>
              <p:nvPr/>
            </p:nvSpPr>
            <p:spPr bwMode="auto">
              <a:xfrm>
                <a:off x="1035" y="2011"/>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4" name="Rectangle 58"/>
              <p:cNvSpPr>
                <a:spLocks noChangeArrowheads="1"/>
              </p:cNvSpPr>
              <p:nvPr/>
            </p:nvSpPr>
            <p:spPr bwMode="auto">
              <a:xfrm>
                <a:off x="1043"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5" name="Rectangle 59"/>
              <p:cNvSpPr>
                <a:spLocks noChangeArrowheads="1"/>
              </p:cNvSpPr>
              <p:nvPr/>
            </p:nvSpPr>
            <p:spPr bwMode="auto">
              <a:xfrm>
                <a:off x="1050" y="2011"/>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6" name="Rectangle 60"/>
              <p:cNvSpPr>
                <a:spLocks noChangeArrowheads="1"/>
              </p:cNvSpPr>
              <p:nvPr/>
            </p:nvSpPr>
            <p:spPr bwMode="auto">
              <a:xfrm>
                <a:off x="1058" y="2011"/>
                <a:ext cx="8" cy="289"/>
              </a:xfrm>
              <a:prstGeom prst="rect">
                <a:avLst/>
              </a:prstGeom>
              <a:solidFill>
                <a:srgbClr val="DF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7" name="Rectangle 61"/>
              <p:cNvSpPr>
                <a:spLocks noChangeArrowheads="1"/>
              </p:cNvSpPr>
              <p:nvPr/>
            </p:nvSpPr>
            <p:spPr bwMode="auto">
              <a:xfrm>
                <a:off x="1066" y="2011"/>
                <a:ext cx="8"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8" name="Rectangle 62"/>
              <p:cNvSpPr>
                <a:spLocks noChangeArrowheads="1"/>
              </p:cNvSpPr>
              <p:nvPr/>
            </p:nvSpPr>
            <p:spPr bwMode="auto">
              <a:xfrm>
                <a:off x="1074" y="2011"/>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39" name="Rectangle 63"/>
              <p:cNvSpPr>
                <a:spLocks noChangeArrowheads="1"/>
              </p:cNvSpPr>
              <p:nvPr/>
            </p:nvSpPr>
            <p:spPr bwMode="auto">
              <a:xfrm>
                <a:off x="1082" y="2011"/>
                <a:ext cx="7"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0" name="Rectangle 64"/>
              <p:cNvSpPr>
                <a:spLocks noChangeArrowheads="1"/>
              </p:cNvSpPr>
              <p:nvPr/>
            </p:nvSpPr>
            <p:spPr bwMode="auto">
              <a:xfrm>
                <a:off x="1089" y="2011"/>
                <a:ext cx="8" cy="289"/>
              </a:xfrm>
              <a:prstGeom prst="rect">
                <a:avLst/>
              </a:prstGeom>
              <a:solidFill>
                <a:srgbClr val="E6ED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1" name="Rectangle 65"/>
              <p:cNvSpPr>
                <a:spLocks noChangeArrowheads="1"/>
              </p:cNvSpPr>
              <p:nvPr/>
            </p:nvSpPr>
            <p:spPr bwMode="auto">
              <a:xfrm>
                <a:off x="1097" y="2011"/>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2" name="Rectangle 66"/>
              <p:cNvSpPr>
                <a:spLocks noChangeArrowheads="1"/>
              </p:cNvSpPr>
              <p:nvPr/>
            </p:nvSpPr>
            <p:spPr bwMode="auto">
              <a:xfrm>
                <a:off x="1105" y="2011"/>
                <a:ext cx="8"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3" name="Rectangle 67"/>
              <p:cNvSpPr>
                <a:spLocks noChangeArrowheads="1"/>
              </p:cNvSpPr>
              <p:nvPr/>
            </p:nvSpPr>
            <p:spPr bwMode="auto">
              <a:xfrm>
                <a:off x="1113" y="2011"/>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4" name="Rectangle 68"/>
              <p:cNvSpPr>
                <a:spLocks noChangeArrowheads="1"/>
              </p:cNvSpPr>
              <p:nvPr/>
            </p:nvSpPr>
            <p:spPr bwMode="auto">
              <a:xfrm>
                <a:off x="1121" y="2011"/>
                <a:ext cx="7"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5" name="Rectangle 69"/>
              <p:cNvSpPr>
                <a:spLocks noChangeArrowheads="1"/>
              </p:cNvSpPr>
              <p:nvPr/>
            </p:nvSpPr>
            <p:spPr bwMode="auto">
              <a:xfrm>
                <a:off x="1128" y="2011"/>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6" name="Rectangle 70"/>
              <p:cNvSpPr>
                <a:spLocks noChangeArrowheads="1"/>
              </p:cNvSpPr>
              <p:nvPr/>
            </p:nvSpPr>
            <p:spPr bwMode="auto">
              <a:xfrm>
                <a:off x="1136" y="2011"/>
                <a:ext cx="8" cy="289"/>
              </a:xfrm>
              <a:prstGeom prst="rect">
                <a:avLst/>
              </a:prstGeom>
              <a:solidFill>
                <a:srgbClr val="DE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7" name="Rectangle 71"/>
              <p:cNvSpPr>
                <a:spLocks noChangeArrowheads="1"/>
              </p:cNvSpPr>
              <p:nvPr/>
            </p:nvSpPr>
            <p:spPr bwMode="auto">
              <a:xfrm>
                <a:off x="1144" y="2011"/>
                <a:ext cx="8"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8" name="Rectangle 72"/>
              <p:cNvSpPr>
                <a:spLocks noChangeArrowheads="1"/>
              </p:cNvSpPr>
              <p:nvPr/>
            </p:nvSpPr>
            <p:spPr bwMode="auto">
              <a:xfrm>
                <a:off x="1152"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49" name="Rectangle 73"/>
              <p:cNvSpPr>
                <a:spLocks noChangeArrowheads="1"/>
              </p:cNvSpPr>
              <p:nvPr/>
            </p:nvSpPr>
            <p:spPr bwMode="auto">
              <a:xfrm>
                <a:off x="1159" y="2011"/>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0" name="Rectangle 74"/>
              <p:cNvSpPr>
                <a:spLocks noChangeArrowheads="1"/>
              </p:cNvSpPr>
              <p:nvPr/>
            </p:nvSpPr>
            <p:spPr bwMode="auto">
              <a:xfrm>
                <a:off x="116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1" name="Rectangle 75"/>
              <p:cNvSpPr>
                <a:spLocks noChangeArrowheads="1"/>
              </p:cNvSpPr>
              <p:nvPr/>
            </p:nvSpPr>
            <p:spPr bwMode="auto">
              <a:xfrm>
                <a:off x="1175" y="2011"/>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2" name="Rectangle 76"/>
              <p:cNvSpPr>
                <a:spLocks noChangeArrowheads="1"/>
              </p:cNvSpPr>
              <p:nvPr/>
            </p:nvSpPr>
            <p:spPr bwMode="auto">
              <a:xfrm>
                <a:off x="1183" y="2011"/>
                <a:ext cx="8" cy="289"/>
              </a:xfrm>
              <a:prstGeom prst="rect">
                <a:avLst/>
              </a:prstGeom>
              <a:solidFill>
                <a:srgbClr val="D3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3" name="Rectangle 77"/>
              <p:cNvSpPr>
                <a:spLocks noChangeArrowheads="1"/>
              </p:cNvSpPr>
              <p:nvPr/>
            </p:nvSpPr>
            <p:spPr bwMode="auto">
              <a:xfrm>
                <a:off x="1191" y="2011"/>
                <a:ext cx="7"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4" name="Rectangle 78"/>
              <p:cNvSpPr>
                <a:spLocks noChangeArrowheads="1"/>
              </p:cNvSpPr>
              <p:nvPr/>
            </p:nvSpPr>
            <p:spPr bwMode="auto">
              <a:xfrm>
                <a:off x="1198" y="2011"/>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5" name="Rectangle 79"/>
              <p:cNvSpPr>
                <a:spLocks noChangeArrowheads="1"/>
              </p:cNvSpPr>
              <p:nvPr/>
            </p:nvSpPr>
            <p:spPr bwMode="auto">
              <a:xfrm>
                <a:off x="1206" y="2011"/>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6" name="Rectangle 80"/>
              <p:cNvSpPr>
                <a:spLocks noChangeArrowheads="1"/>
              </p:cNvSpPr>
              <p:nvPr/>
            </p:nvSpPr>
            <p:spPr bwMode="auto">
              <a:xfrm>
                <a:off x="1214" y="2011"/>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7" name="Rectangle 81"/>
              <p:cNvSpPr>
                <a:spLocks noChangeArrowheads="1"/>
              </p:cNvSpPr>
              <p:nvPr/>
            </p:nvSpPr>
            <p:spPr bwMode="auto">
              <a:xfrm>
                <a:off x="122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8" name="Rectangle 82"/>
              <p:cNvSpPr>
                <a:spLocks noChangeArrowheads="1"/>
              </p:cNvSpPr>
              <p:nvPr/>
            </p:nvSpPr>
            <p:spPr bwMode="auto">
              <a:xfrm>
                <a:off x="1230" y="2011"/>
                <a:ext cx="7"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59" name="Rectangle 83"/>
              <p:cNvSpPr>
                <a:spLocks noChangeArrowheads="1"/>
              </p:cNvSpPr>
              <p:nvPr/>
            </p:nvSpPr>
            <p:spPr bwMode="auto">
              <a:xfrm>
                <a:off x="1237" y="2011"/>
                <a:ext cx="8" cy="289"/>
              </a:xfrm>
              <a:prstGeom prst="rect">
                <a:avLst/>
              </a:prstGeom>
              <a:solidFill>
                <a:srgbClr val="C5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0" name="Rectangle 84"/>
              <p:cNvSpPr>
                <a:spLocks noChangeArrowheads="1"/>
              </p:cNvSpPr>
              <p:nvPr/>
            </p:nvSpPr>
            <p:spPr bwMode="auto">
              <a:xfrm>
                <a:off x="1245" y="2011"/>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1" name="Rectangle 85"/>
              <p:cNvSpPr>
                <a:spLocks noChangeArrowheads="1"/>
              </p:cNvSpPr>
              <p:nvPr/>
            </p:nvSpPr>
            <p:spPr bwMode="auto">
              <a:xfrm>
                <a:off x="1253" y="2011"/>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2" name="Rectangle 86"/>
              <p:cNvSpPr>
                <a:spLocks noChangeArrowheads="1"/>
              </p:cNvSpPr>
              <p:nvPr/>
            </p:nvSpPr>
            <p:spPr bwMode="auto">
              <a:xfrm>
                <a:off x="1261" y="2011"/>
                <a:ext cx="8"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3" name="Rectangle 87"/>
              <p:cNvSpPr>
                <a:spLocks noChangeArrowheads="1"/>
              </p:cNvSpPr>
              <p:nvPr/>
            </p:nvSpPr>
            <p:spPr bwMode="auto">
              <a:xfrm>
                <a:off x="1269" y="2011"/>
                <a:ext cx="7"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4" name="Rectangle 88"/>
              <p:cNvSpPr>
                <a:spLocks noChangeArrowheads="1"/>
              </p:cNvSpPr>
              <p:nvPr/>
            </p:nvSpPr>
            <p:spPr bwMode="auto">
              <a:xfrm>
                <a:off x="1276" y="2011"/>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5" name="Rectangle 89"/>
              <p:cNvSpPr>
                <a:spLocks noChangeArrowheads="1"/>
              </p:cNvSpPr>
              <p:nvPr/>
            </p:nvSpPr>
            <p:spPr bwMode="auto">
              <a:xfrm>
                <a:off x="1284" y="2011"/>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6" name="Rectangle 90"/>
              <p:cNvSpPr>
                <a:spLocks noChangeArrowheads="1"/>
              </p:cNvSpPr>
              <p:nvPr/>
            </p:nvSpPr>
            <p:spPr bwMode="auto">
              <a:xfrm>
                <a:off x="1292" y="2011"/>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67" name="Freeform 91"/>
              <p:cNvSpPr>
                <a:spLocks/>
              </p:cNvSpPr>
              <p:nvPr/>
            </p:nvSpPr>
            <p:spPr bwMode="auto">
              <a:xfrm>
                <a:off x="904" y="2021"/>
                <a:ext cx="383" cy="268"/>
              </a:xfrm>
              <a:custGeom>
                <a:avLst/>
                <a:gdLst>
                  <a:gd name="T0" fmla="*/ 0 w 786"/>
                  <a:gd name="T1" fmla="*/ 0 h 551"/>
                  <a:gd name="T2" fmla="*/ 0 w 786"/>
                  <a:gd name="T3" fmla="*/ 36 h 551"/>
                  <a:gd name="T4" fmla="*/ 46 w 786"/>
                  <a:gd name="T5" fmla="*/ 63 h 551"/>
                  <a:gd name="T6" fmla="*/ 91 w 786"/>
                  <a:gd name="T7" fmla="*/ 36 h 551"/>
                  <a:gd name="T8" fmla="*/ 91 w 786"/>
                  <a:gd name="T9" fmla="*/ 36 h 551"/>
                  <a:gd name="T10" fmla="*/ 91 w 786"/>
                  <a:gd name="T11" fmla="*/ 0 h 551"/>
                  <a:gd name="T12" fmla="*/ 46 w 786"/>
                  <a:gd name="T13" fmla="*/ 27 h 551"/>
                  <a:gd name="T14" fmla="*/ 0 w 786"/>
                  <a:gd name="T15" fmla="*/ 0 h 551"/>
                  <a:gd name="T16" fmla="*/ 0 60000 65536"/>
                  <a:gd name="T17" fmla="*/ 0 60000 65536"/>
                  <a:gd name="T18" fmla="*/ 0 60000 65536"/>
                  <a:gd name="T19" fmla="*/ 0 60000 65536"/>
                  <a:gd name="T20" fmla="*/ 0 60000 65536"/>
                  <a:gd name="T21" fmla="*/ 0 60000 65536"/>
                  <a:gd name="T22" fmla="*/ 0 60000 65536"/>
                  <a:gd name="T23" fmla="*/ 0 60000 65536"/>
                  <a:gd name="T24" fmla="*/ 0 w 786"/>
                  <a:gd name="T25" fmla="*/ 0 h 551"/>
                  <a:gd name="T26" fmla="*/ 786 w 786"/>
                  <a:gd name="T27" fmla="*/ 551 h 5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0"/>
                      <a:pt x="610" y="236"/>
                      <a:pt x="393" y="236"/>
                    </a:cubicBezTo>
                    <a:cubicBezTo>
                      <a:pt x="176" y="236"/>
                      <a:pt x="0" y="130"/>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8" name="Freeform 92"/>
              <p:cNvSpPr>
                <a:spLocks/>
              </p:cNvSpPr>
              <p:nvPr/>
            </p:nvSpPr>
            <p:spPr bwMode="auto">
              <a:xfrm>
                <a:off x="904" y="1906"/>
                <a:ext cx="383" cy="383"/>
              </a:xfrm>
              <a:custGeom>
                <a:avLst/>
                <a:gdLst>
                  <a:gd name="T0" fmla="*/ 91 w 786"/>
                  <a:gd name="T1" fmla="*/ 27 h 787"/>
                  <a:gd name="T2" fmla="*/ 46 w 786"/>
                  <a:gd name="T3" fmla="*/ 0 h 787"/>
                  <a:gd name="T4" fmla="*/ 0 w 786"/>
                  <a:gd name="T5" fmla="*/ 27 h 787"/>
                  <a:gd name="T6" fmla="*/ 0 w 786"/>
                  <a:gd name="T7" fmla="*/ 27 h 787"/>
                  <a:gd name="T8" fmla="*/ 0 w 786"/>
                  <a:gd name="T9" fmla="*/ 63 h 787"/>
                  <a:gd name="T10" fmla="*/ 46 w 786"/>
                  <a:gd name="T11" fmla="*/ 91 h 787"/>
                  <a:gd name="T12" fmla="*/ 91 w 786"/>
                  <a:gd name="T13" fmla="*/ 63 h 787"/>
                  <a:gd name="T14" fmla="*/ 91 w 786"/>
                  <a:gd name="T15" fmla="*/ 63 h 787"/>
                  <a:gd name="T16" fmla="*/ 91 w 786"/>
                  <a:gd name="T17" fmla="*/ 27 h 7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787"/>
                  <a:gd name="T29" fmla="*/ 786 w 786"/>
                  <a:gd name="T30" fmla="*/ 787 h 7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787">
                    <a:moveTo>
                      <a:pt x="786" y="236"/>
                    </a:moveTo>
                    <a:cubicBezTo>
                      <a:pt x="786" y="106"/>
                      <a:pt x="610" y="0"/>
                      <a:pt x="393" y="0"/>
                    </a:cubicBezTo>
                    <a:cubicBezTo>
                      <a:pt x="176" y="0"/>
                      <a:pt x="0" y="106"/>
                      <a:pt x="0" y="236"/>
                    </a:cubicBezTo>
                    <a:lnTo>
                      <a:pt x="0" y="551"/>
                    </a:lnTo>
                    <a:cubicBezTo>
                      <a:pt x="0" y="681"/>
                      <a:pt x="176" y="787"/>
                      <a:pt x="393" y="787"/>
                    </a:cubicBezTo>
                    <a:cubicBezTo>
                      <a:pt x="610" y="787"/>
                      <a:pt x="786" y="681"/>
                      <a:pt x="786" y="551"/>
                    </a:cubicBezTo>
                    <a:cubicBezTo>
                      <a:pt x="786" y="551"/>
                      <a:pt x="786" y="551"/>
                      <a:pt x="786" y="551"/>
                    </a:cubicBezTo>
                    <a:lnTo>
                      <a:pt x="786" y="236"/>
                    </a:lnTo>
                    <a:close/>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9" name="Rectangle 93"/>
              <p:cNvSpPr>
                <a:spLocks noChangeArrowheads="1"/>
              </p:cNvSpPr>
              <p:nvPr/>
            </p:nvSpPr>
            <p:spPr bwMode="auto">
              <a:xfrm>
                <a:off x="793" y="2347"/>
                <a:ext cx="28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LSA</a:t>
                </a:r>
                <a:endParaRPr kumimoji="0" lang="zh-CN" altLang="zh-CN" sz="1800">
                  <a:latin typeface="Arial" panose="020B0604020202020204" pitchFamily="34" charset="0"/>
                </a:endParaRPr>
              </a:p>
            </p:txBody>
          </p:sp>
          <p:sp>
            <p:nvSpPr>
              <p:cNvPr id="26770" name="Rectangle 94"/>
              <p:cNvSpPr>
                <a:spLocks noChangeArrowheads="1"/>
              </p:cNvSpPr>
              <p:nvPr/>
            </p:nvSpPr>
            <p:spPr bwMode="auto">
              <a:xfrm>
                <a:off x="1027" y="2347"/>
                <a:ext cx="24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策略库</a:t>
                </a:r>
                <a:endParaRPr kumimoji="0" lang="zh-CN" altLang="en-US" sz="1800">
                  <a:latin typeface="Arial" panose="020B0604020202020204" pitchFamily="34" charset="0"/>
                </a:endParaRPr>
              </a:p>
            </p:txBody>
          </p:sp>
          <p:sp>
            <p:nvSpPr>
              <p:cNvPr id="26771" name="Freeform 95"/>
              <p:cNvSpPr>
                <a:spLocks/>
              </p:cNvSpPr>
              <p:nvPr/>
            </p:nvSpPr>
            <p:spPr bwMode="auto">
              <a:xfrm>
                <a:off x="630" y="3011"/>
                <a:ext cx="4568" cy="1"/>
              </a:xfrm>
              <a:custGeom>
                <a:avLst/>
                <a:gdLst>
                  <a:gd name="T0" fmla="*/ 4568 w 4568"/>
                  <a:gd name="T1" fmla="*/ 0 h 1"/>
                  <a:gd name="T2" fmla="*/ 0 w 4568"/>
                  <a:gd name="T3" fmla="*/ 0 h 1"/>
                  <a:gd name="T4" fmla="*/ 0 w 4568"/>
                  <a:gd name="T5" fmla="*/ 0 h 1"/>
                  <a:gd name="T6" fmla="*/ 0 60000 65536"/>
                  <a:gd name="T7" fmla="*/ 0 60000 65536"/>
                  <a:gd name="T8" fmla="*/ 0 60000 65536"/>
                  <a:gd name="T9" fmla="*/ 0 w 4568"/>
                  <a:gd name="T10" fmla="*/ 0 h 1"/>
                  <a:gd name="T11" fmla="*/ 4568 w 4568"/>
                  <a:gd name="T12" fmla="*/ 1 h 1"/>
                </a:gdLst>
                <a:ahLst/>
                <a:cxnLst>
                  <a:cxn ang="T6">
                    <a:pos x="T0" y="T1"/>
                  </a:cxn>
                  <a:cxn ang="T7">
                    <a:pos x="T2" y="T3"/>
                  </a:cxn>
                  <a:cxn ang="T8">
                    <a:pos x="T4" y="T5"/>
                  </a:cxn>
                </a:cxnLst>
                <a:rect l="T9" t="T10" r="T11" b="T12"/>
                <a:pathLst>
                  <a:path w="4568" h="1">
                    <a:moveTo>
                      <a:pt x="4568" y="0"/>
                    </a:moveTo>
                    <a:lnTo>
                      <a:pt x="0" y="0"/>
                    </a:lnTo>
                  </a:path>
                </a:pathLst>
              </a:custGeom>
              <a:noFill/>
              <a:ln w="349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2" name="Rectangle 96"/>
              <p:cNvSpPr>
                <a:spLocks noChangeArrowheads="1"/>
              </p:cNvSpPr>
              <p:nvPr/>
            </p:nvSpPr>
            <p:spPr bwMode="auto">
              <a:xfrm>
                <a:off x="4286" y="1161"/>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3" name="Rectangle 97"/>
              <p:cNvSpPr>
                <a:spLocks noChangeArrowheads="1"/>
              </p:cNvSpPr>
              <p:nvPr/>
            </p:nvSpPr>
            <p:spPr bwMode="auto">
              <a:xfrm>
                <a:off x="4286" y="1169"/>
                <a:ext cx="405"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4" name="Rectangle 98"/>
              <p:cNvSpPr>
                <a:spLocks noChangeArrowheads="1"/>
              </p:cNvSpPr>
              <p:nvPr/>
            </p:nvSpPr>
            <p:spPr bwMode="auto">
              <a:xfrm>
                <a:off x="4286" y="1177"/>
                <a:ext cx="405"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5" name="Rectangle 99"/>
              <p:cNvSpPr>
                <a:spLocks noChangeArrowheads="1"/>
              </p:cNvSpPr>
              <p:nvPr/>
            </p:nvSpPr>
            <p:spPr bwMode="auto">
              <a:xfrm>
                <a:off x="4286" y="1185"/>
                <a:ext cx="405"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6" name="Rectangle 100"/>
              <p:cNvSpPr>
                <a:spLocks noChangeArrowheads="1"/>
              </p:cNvSpPr>
              <p:nvPr/>
            </p:nvSpPr>
            <p:spPr bwMode="auto">
              <a:xfrm>
                <a:off x="4286" y="1192"/>
                <a:ext cx="405"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7" name="Rectangle 101"/>
              <p:cNvSpPr>
                <a:spLocks noChangeArrowheads="1"/>
              </p:cNvSpPr>
              <p:nvPr/>
            </p:nvSpPr>
            <p:spPr bwMode="auto">
              <a:xfrm>
                <a:off x="4286" y="1200"/>
                <a:ext cx="405"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8" name="Rectangle 102"/>
              <p:cNvSpPr>
                <a:spLocks noChangeArrowheads="1"/>
              </p:cNvSpPr>
              <p:nvPr/>
            </p:nvSpPr>
            <p:spPr bwMode="auto">
              <a:xfrm>
                <a:off x="4286" y="1208"/>
                <a:ext cx="405"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79" name="Rectangle 103"/>
              <p:cNvSpPr>
                <a:spLocks noChangeArrowheads="1"/>
              </p:cNvSpPr>
              <p:nvPr/>
            </p:nvSpPr>
            <p:spPr bwMode="auto">
              <a:xfrm>
                <a:off x="4286" y="1216"/>
                <a:ext cx="405"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0" name="Rectangle 104"/>
              <p:cNvSpPr>
                <a:spLocks noChangeArrowheads="1"/>
              </p:cNvSpPr>
              <p:nvPr/>
            </p:nvSpPr>
            <p:spPr bwMode="auto">
              <a:xfrm>
                <a:off x="4286" y="1224"/>
                <a:ext cx="405" cy="7"/>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1" name="Rectangle 105"/>
              <p:cNvSpPr>
                <a:spLocks noChangeArrowheads="1"/>
              </p:cNvSpPr>
              <p:nvPr/>
            </p:nvSpPr>
            <p:spPr bwMode="auto">
              <a:xfrm>
                <a:off x="4286" y="1231"/>
                <a:ext cx="405"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2" name="Rectangle 106"/>
              <p:cNvSpPr>
                <a:spLocks noChangeArrowheads="1"/>
              </p:cNvSpPr>
              <p:nvPr/>
            </p:nvSpPr>
            <p:spPr bwMode="auto">
              <a:xfrm>
                <a:off x="4286" y="1239"/>
                <a:ext cx="405"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3" name="Rectangle 107"/>
              <p:cNvSpPr>
                <a:spLocks noChangeArrowheads="1"/>
              </p:cNvSpPr>
              <p:nvPr/>
            </p:nvSpPr>
            <p:spPr bwMode="auto">
              <a:xfrm>
                <a:off x="4286" y="1247"/>
                <a:ext cx="405"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4" name="Rectangle 108"/>
              <p:cNvSpPr>
                <a:spLocks noChangeArrowheads="1"/>
              </p:cNvSpPr>
              <p:nvPr/>
            </p:nvSpPr>
            <p:spPr bwMode="auto">
              <a:xfrm>
                <a:off x="4286" y="1255"/>
                <a:ext cx="405"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5" name="Rectangle 109"/>
              <p:cNvSpPr>
                <a:spLocks noChangeArrowheads="1"/>
              </p:cNvSpPr>
              <p:nvPr/>
            </p:nvSpPr>
            <p:spPr bwMode="auto">
              <a:xfrm>
                <a:off x="4286" y="1263"/>
                <a:ext cx="405" cy="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6" name="Rectangle 110"/>
              <p:cNvSpPr>
                <a:spLocks noChangeArrowheads="1"/>
              </p:cNvSpPr>
              <p:nvPr/>
            </p:nvSpPr>
            <p:spPr bwMode="auto">
              <a:xfrm>
                <a:off x="4286" y="1270"/>
                <a:ext cx="405"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7" name="Rectangle 111"/>
              <p:cNvSpPr>
                <a:spLocks noChangeArrowheads="1"/>
              </p:cNvSpPr>
              <p:nvPr/>
            </p:nvSpPr>
            <p:spPr bwMode="auto">
              <a:xfrm>
                <a:off x="4286" y="1278"/>
                <a:ext cx="405"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8" name="Rectangle 112"/>
              <p:cNvSpPr>
                <a:spLocks noChangeArrowheads="1"/>
              </p:cNvSpPr>
              <p:nvPr/>
            </p:nvSpPr>
            <p:spPr bwMode="auto">
              <a:xfrm>
                <a:off x="4286" y="1286"/>
                <a:ext cx="405"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89" name="Rectangle 113"/>
              <p:cNvSpPr>
                <a:spLocks noChangeArrowheads="1"/>
              </p:cNvSpPr>
              <p:nvPr/>
            </p:nvSpPr>
            <p:spPr bwMode="auto">
              <a:xfrm>
                <a:off x="4286" y="1294"/>
                <a:ext cx="405"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0" name="Rectangle 114"/>
              <p:cNvSpPr>
                <a:spLocks noChangeArrowheads="1"/>
              </p:cNvSpPr>
              <p:nvPr/>
            </p:nvSpPr>
            <p:spPr bwMode="auto">
              <a:xfrm>
                <a:off x="4286" y="1301"/>
                <a:ext cx="405"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1" name="Rectangle 115"/>
              <p:cNvSpPr>
                <a:spLocks noChangeArrowheads="1"/>
              </p:cNvSpPr>
              <p:nvPr/>
            </p:nvSpPr>
            <p:spPr bwMode="auto">
              <a:xfrm>
                <a:off x="4286" y="1309"/>
                <a:ext cx="405"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2" name="Rectangle 116"/>
              <p:cNvSpPr>
                <a:spLocks noChangeArrowheads="1"/>
              </p:cNvSpPr>
              <p:nvPr/>
            </p:nvSpPr>
            <p:spPr bwMode="auto">
              <a:xfrm>
                <a:off x="4286" y="1317"/>
                <a:ext cx="405"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3" name="Rectangle 117"/>
              <p:cNvSpPr>
                <a:spLocks noChangeArrowheads="1"/>
              </p:cNvSpPr>
              <p:nvPr/>
            </p:nvSpPr>
            <p:spPr bwMode="auto">
              <a:xfrm>
                <a:off x="4286" y="1325"/>
                <a:ext cx="405"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4" name="Rectangle 118"/>
              <p:cNvSpPr>
                <a:spLocks noChangeArrowheads="1"/>
              </p:cNvSpPr>
              <p:nvPr/>
            </p:nvSpPr>
            <p:spPr bwMode="auto">
              <a:xfrm>
                <a:off x="4286" y="1333"/>
                <a:ext cx="405"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5" name="Rectangle 119"/>
              <p:cNvSpPr>
                <a:spLocks noChangeArrowheads="1"/>
              </p:cNvSpPr>
              <p:nvPr/>
            </p:nvSpPr>
            <p:spPr bwMode="auto">
              <a:xfrm>
                <a:off x="4286" y="1340"/>
                <a:ext cx="405"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6" name="Rectangle 120"/>
              <p:cNvSpPr>
                <a:spLocks noChangeArrowheads="1"/>
              </p:cNvSpPr>
              <p:nvPr/>
            </p:nvSpPr>
            <p:spPr bwMode="auto">
              <a:xfrm>
                <a:off x="4286" y="1348"/>
                <a:ext cx="405"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7" name="Rectangle 121"/>
              <p:cNvSpPr>
                <a:spLocks noChangeArrowheads="1"/>
              </p:cNvSpPr>
              <p:nvPr/>
            </p:nvSpPr>
            <p:spPr bwMode="auto">
              <a:xfrm>
                <a:off x="4286" y="1356"/>
                <a:ext cx="405"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8" name="Rectangle 122"/>
              <p:cNvSpPr>
                <a:spLocks noChangeArrowheads="1"/>
              </p:cNvSpPr>
              <p:nvPr/>
            </p:nvSpPr>
            <p:spPr bwMode="auto">
              <a:xfrm>
                <a:off x="4286" y="1364"/>
                <a:ext cx="405"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799" name="Rectangle 123"/>
              <p:cNvSpPr>
                <a:spLocks noChangeArrowheads="1"/>
              </p:cNvSpPr>
              <p:nvPr/>
            </p:nvSpPr>
            <p:spPr bwMode="auto">
              <a:xfrm>
                <a:off x="4286" y="1372"/>
                <a:ext cx="405"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0" name="Rectangle 124"/>
              <p:cNvSpPr>
                <a:spLocks noChangeArrowheads="1"/>
              </p:cNvSpPr>
              <p:nvPr/>
            </p:nvSpPr>
            <p:spPr bwMode="auto">
              <a:xfrm>
                <a:off x="4286" y="1379"/>
                <a:ext cx="405"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1" name="Rectangle 125"/>
              <p:cNvSpPr>
                <a:spLocks noChangeArrowheads="1"/>
              </p:cNvSpPr>
              <p:nvPr/>
            </p:nvSpPr>
            <p:spPr bwMode="auto">
              <a:xfrm>
                <a:off x="4286" y="1387"/>
                <a:ext cx="405"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2" name="Rectangle 126"/>
              <p:cNvSpPr>
                <a:spLocks noChangeArrowheads="1"/>
              </p:cNvSpPr>
              <p:nvPr/>
            </p:nvSpPr>
            <p:spPr bwMode="auto">
              <a:xfrm>
                <a:off x="4286" y="1395"/>
                <a:ext cx="405"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3" name="Rectangle 127"/>
              <p:cNvSpPr>
                <a:spLocks noChangeArrowheads="1"/>
              </p:cNvSpPr>
              <p:nvPr/>
            </p:nvSpPr>
            <p:spPr bwMode="auto">
              <a:xfrm>
                <a:off x="4286" y="1403"/>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4" name="Oval 128"/>
              <p:cNvSpPr>
                <a:spLocks noChangeArrowheads="1"/>
              </p:cNvSpPr>
              <p:nvPr/>
            </p:nvSpPr>
            <p:spPr bwMode="auto">
              <a:xfrm>
                <a:off x="4299" y="1169"/>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5" name="Rectangle 129"/>
              <p:cNvSpPr>
                <a:spLocks noChangeArrowheads="1"/>
              </p:cNvSpPr>
              <p:nvPr/>
            </p:nvSpPr>
            <p:spPr bwMode="auto">
              <a:xfrm>
                <a:off x="4286" y="1270"/>
                <a:ext cx="7"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6" name="Rectangle 130"/>
              <p:cNvSpPr>
                <a:spLocks noChangeArrowheads="1"/>
              </p:cNvSpPr>
              <p:nvPr/>
            </p:nvSpPr>
            <p:spPr bwMode="auto">
              <a:xfrm>
                <a:off x="4293" y="1270"/>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7" name="Rectangle 131"/>
              <p:cNvSpPr>
                <a:spLocks noChangeArrowheads="1"/>
              </p:cNvSpPr>
              <p:nvPr/>
            </p:nvSpPr>
            <p:spPr bwMode="auto">
              <a:xfrm>
                <a:off x="4301" y="1270"/>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8" name="Rectangle 132"/>
              <p:cNvSpPr>
                <a:spLocks noChangeArrowheads="1"/>
              </p:cNvSpPr>
              <p:nvPr/>
            </p:nvSpPr>
            <p:spPr bwMode="auto">
              <a:xfrm>
                <a:off x="4309" y="1270"/>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09" name="Rectangle 133"/>
              <p:cNvSpPr>
                <a:spLocks noChangeArrowheads="1"/>
              </p:cNvSpPr>
              <p:nvPr/>
            </p:nvSpPr>
            <p:spPr bwMode="auto">
              <a:xfrm>
                <a:off x="4317" y="1270"/>
                <a:ext cx="8"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0" name="Rectangle 134"/>
              <p:cNvSpPr>
                <a:spLocks noChangeArrowheads="1"/>
              </p:cNvSpPr>
              <p:nvPr/>
            </p:nvSpPr>
            <p:spPr bwMode="auto">
              <a:xfrm>
                <a:off x="4325" y="1270"/>
                <a:ext cx="7"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1" name="Rectangle 135"/>
              <p:cNvSpPr>
                <a:spLocks noChangeArrowheads="1"/>
              </p:cNvSpPr>
              <p:nvPr/>
            </p:nvSpPr>
            <p:spPr bwMode="auto">
              <a:xfrm>
                <a:off x="4332" y="1270"/>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2" name="Rectangle 136"/>
              <p:cNvSpPr>
                <a:spLocks noChangeArrowheads="1"/>
              </p:cNvSpPr>
              <p:nvPr/>
            </p:nvSpPr>
            <p:spPr bwMode="auto">
              <a:xfrm>
                <a:off x="4340" y="1270"/>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3" name="Rectangle 137"/>
              <p:cNvSpPr>
                <a:spLocks noChangeArrowheads="1"/>
              </p:cNvSpPr>
              <p:nvPr/>
            </p:nvSpPr>
            <p:spPr bwMode="auto">
              <a:xfrm>
                <a:off x="4348" y="1270"/>
                <a:ext cx="8" cy="289"/>
              </a:xfrm>
              <a:prstGeom prst="rect">
                <a:avLst/>
              </a:prstGeom>
              <a:solidFill>
                <a:srgbClr val="C5D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4" name="Rectangle 138"/>
              <p:cNvSpPr>
                <a:spLocks noChangeArrowheads="1"/>
              </p:cNvSpPr>
              <p:nvPr/>
            </p:nvSpPr>
            <p:spPr bwMode="auto">
              <a:xfrm>
                <a:off x="4356" y="1270"/>
                <a:ext cx="8"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5" name="Rectangle 139"/>
              <p:cNvSpPr>
                <a:spLocks noChangeArrowheads="1"/>
              </p:cNvSpPr>
              <p:nvPr/>
            </p:nvSpPr>
            <p:spPr bwMode="auto">
              <a:xfrm>
                <a:off x="4364" y="1270"/>
                <a:ext cx="7"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6" name="Rectangle 140"/>
              <p:cNvSpPr>
                <a:spLocks noChangeArrowheads="1"/>
              </p:cNvSpPr>
              <p:nvPr/>
            </p:nvSpPr>
            <p:spPr bwMode="auto">
              <a:xfrm>
                <a:off x="4371" y="1270"/>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7" name="Rectangle 141"/>
              <p:cNvSpPr>
                <a:spLocks noChangeArrowheads="1"/>
              </p:cNvSpPr>
              <p:nvPr/>
            </p:nvSpPr>
            <p:spPr bwMode="auto">
              <a:xfrm>
                <a:off x="4379" y="1270"/>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8" name="Rectangle 142"/>
              <p:cNvSpPr>
                <a:spLocks noChangeArrowheads="1"/>
              </p:cNvSpPr>
              <p:nvPr/>
            </p:nvSpPr>
            <p:spPr bwMode="auto">
              <a:xfrm>
                <a:off x="4387" y="1270"/>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19" name="Rectangle 143"/>
              <p:cNvSpPr>
                <a:spLocks noChangeArrowheads="1"/>
              </p:cNvSpPr>
              <p:nvPr/>
            </p:nvSpPr>
            <p:spPr bwMode="auto">
              <a:xfrm>
                <a:off x="4395" y="1270"/>
                <a:ext cx="8"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0" name="Rectangle 144"/>
              <p:cNvSpPr>
                <a:spLocks noChangeArrowheads="1"/>
              </p:cNvSpPr>
              <p:nvPr/>
            </p:nvSpPr>
            <p:spPr bwMode="auto">
              <a:xfrm>
                <a:off x="4403" y="1270"/>
                <a:ext cx="7" cy="289"/>
              </a:xfrm>
              <a:prstGeom prst="rect">
                <a:avLst/>
              </a:prstGeom>
              <a:solidFill>
                <a:srgbClr val="D3D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1" name="Rectangle 145"/>
              <p:cNvSpPr>
                <a:spLocks noChangeArrowheads="1"/>
              </p:cNvSpPr>
              <p:nvPr/>
            </p:nvSpPr>
            <p:spPr bwMode="auto">
              <a:xfrm>
                <a:off x="4410" y="1270"/>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2" name="Rectangle 146"/>
              <p:cNvSpPr>
                <a:spLocks noChangeArrowheads="1"/>
              </p:cNvSpPr>
              <p:nvPr/>
            </p:nvSpPr>
            <p:spPr bwMode="auto">
              <a:xfrm>
                <a:off x="4418" y="1270"/>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3" name="Rectangle 147"/>
              <p:cNvSpPr>
                <a:spLocks noChangeArrowheads="1"/>
              </p:cNvSpPr>
              <p:nvPr/>
            </p:nvSpPr>
            <p:spPr bwMode="auto">
              <a:xfrm>
                <a:off x="4426" y="1270"/>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4" name="Rectangle 148"/>
              <p:cNvSpPr>
                <a:spLocks noChangeArrowheads="1"/>
              </p:cNvSpPr>
              <p:nvPr/>
            </p:nvSpPr>
            <p:spPr bwMode="auto">
              <a:xfrm>
                <a:off x="4434" y="1270"/>
                <a:ext cx="8" cy="289"/>
              </a:xfrm>
              <a:prstGeom prst="rect">
                <a:avLst/>
              </a:prstGeom>
              <a:solidFill>
                <a:srgbClr val="DAE4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5" name="Rectangle 149"/>
              <p:cNvSpPr>
                <a:spLocks noChangeArrowheads="1"/>
              </p:cNvSpPr>
              <p:nvPr/>
            </p:nvSpPr>
            <p:spPr bwMode="auto">
              <a:xfrm>
                <a:off x="4442" y="1270"/>
                <a:ext cx="7"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6" name="Rectangle 150"/>
              <p:cNvSpPr>
                <a:spLocks noChangeArrowheads="1"/>
              </p:cNvSpPr>
              <p:nvPr/>
            </p:nvSpPr>
            <p:spPr bwMode="auto">
              <a:xfrm>
                <a:off x="4449" y="1270"/>
                <a:ext cx="8" cy="289"/>
              </a:xfrm>
              <a:prstGeom prst="rect">
                <a:avLst/>
              </a:prstGeom>
              <a:solidFill>
                <a:srgbClr val="DE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7" name="Rectangle 151"/>
              <p:cNvSpPr>
                <a:spLocks noChangeArrowheads="1"/>
              </p:cNvSpPr>
              <p:nvPr/>
            </p:nvSpPr>
            <p:spPr bwMode="auto">
              <a:xfrm>
                <a:off x="4457" y="1270"/>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8" name="Rectangle 152"/>
              <p:cNvSpPr>
                <a:spLocks noChangeArrowheads="1"/>
              </p:cNvSpPr>
              <p:nvPr/>
            </p:nvSpPr>
            <p:spPr bwMode="auto">
              <a:xfrm>
                <a:off x="4465" y="1270"/>
                <a:ext cx="8"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29" name="Rectangle 153"/>
              <p:cNvSpPr>
                <a:spLocks noChangeArrowheads="1"/>
              </p:cNvSpPr>
              <p:nvPr/>
            </p:nvSpPr>
            <p:spPr bwMode="auto">
              <a:xfrm>
                <a:off x="4473" y="1270"/>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0" name="Rectangle 154"/>
              <p:cNvSpPr>
                <a:spLocks noChangeArrowheads="1"/>
              </p:cNvSpPr>
              <p:nvPr/>
            </p:nvSpPr>
            <p:spPr bwMode="auto">
              <a:xfrm>
                <a:off x="4481" y="1270"/>
                <a:ext cx="7"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1" name="Rectangle 155"/>
              <p:cNvSpPr>
                <a:spLocks noChangeArrowheads="1"/>
              </p:cNvSpPr>
              <p:nvPr/>
            </p:nvSpPr>
            <p:spPr bwMode="auto">
              <a:xfrm>
                <a:off x="4488" y="1270"/>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2" name="Rectangle 156"/>
              <p:cNvSpPr>
                <a:spLocks noChangeArrowheads="1"/>
              </p:cNvSpPr>
              <p:nvPr/>
            </p:nvSpPr>
            <p:spPr bwMode="auto">
              <a:xfrm>
                <a:off x="4496" y="1270"/>
                <a:ext cx="8" cy="289"/>
              </a:xfrm>
              <a:prstGeom prst="rect">
                <a:avLst/>
              </a:prstGeom>
              <a:solidFill>
                <a:srgbClr val="E7ED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3" name="Rectangle 157"/>
              <p:cNvSpPr>
                <a:spLocks noChangeArrowheads="1"/>
              </p:cNvSpPr>
              <p:nvPr/>
            </p:nvSpPr>
            <p:spPr bwMode="auto">
              <a:xfrm>
                <a:off x="4504" y="1270"/>
                <a:ext cx="8"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4" name="Rectangle 158"/>
              <p:cNvSpPr>
                <a:spLocks noChangeArrowheads="1"/>
              </p:cNvSpPr>
              <p:nvPr/>
            </p:nvSpPr>
            <p:spPr bwMode="auto">
              <a:xfrm>
                <a:off x="4512" y="1270"/>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5" name="Rectangle 159"/>
              <p:cNvSpPr>
                <a:spLocks noChangeArrowheads="1"/>
              </p:cNvSpPr>
              <p:nvPr/>
            </p:nvSpPr>
            <p:spPr bwMode="auto">
              <a:xfrm>
                <a:off x="4520" y="1270"/>
                <a:ext cx="7"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6" name="Rectangle 160"/>
              <p:cNvSpPr>
                <a:spLocks noChangeArrowheads="1"/>
              </p:cNvSpPr>
              <p:nvPr/>
            </p:nvSpPr>
            <p:spPr bwMode="auto">
              <a:xfrm>
                <a:off x="4527" y="1270"/>
                <a:ext cx="8" cy="289"/>
              </a:xfrm>
              <a:prstGeom prst="rect">
                <a:avLst/>
              </a:prstGeom>
              <a:solidFill>
                <a:srgbClr val="DFE7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7" name="Rectangle 161"/>
              <p:cNvSpPr>
                <a:spLocks noChangeArrowheads="1"/>
              </p:cNvSpPr>
              <p:nvPr/>
            </p:nvSpPr>
            <p:spPr bwMode="auto">
              <a:xfrm>
                <a:off x="4535" y="1270"/>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8" name="Rectangle 162"/>
              <p:cNvSpPr>
                <a:spLocks noChangeArrowheads="1"/>
              </p:cNvSpPr>
              <p:nvPr/>
            </p:nvSpPr>
            <p:spPr bwMode="auto">
              <a:xfrm>
                <a:off x="4543" y="1270"/>
                <a:ext cx="8"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39" name="Rectangle 163"/>
              <p:cNvSpPr>
                <a:spLocks noChangeArrowheads="1"/>
              </p:cNvSpPr>
              <p:nvPr/>
            </p:nvSpPr>
            <p:spPr bwMode="auto">
              <a:xfrm>
                <a:off x="4551" y="1270"/>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0" name="Rectangle 164"/>
              <p:cNvSpPr>
                <a:spLocks noChangeArrowheads="1"/>
              </p:cNvSpPr>
              <p:nvPr/>
            </p:nvSpPr>
            <p:spPr bwMode="auto">
              <a:xfrm>
                <a:off x="4559" y="1270"/>
                <a:ext cx="7" cy="289"/>
              </a:xfrm>
              <a:prstGeom prst="rect">
                <a:avLst/>
              </a:prstGeom>
              <a:solidFill>
                <a:srgbClr val="D8E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1" name="Rectangle 165"/>
              <p:cNvSpPr>
                <a:spLocks noChangeArrowheads="1"/>
              </p:cNvSpPr>
              <p:nvPr/>
            </p:nvSpPr>
            <p:spPr bwMode="auto">
              <a:xfrm>
                <a:off x="4566" y="1270"/>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2" name="Rectangle 166"/>
              <p:cNvSpPr>
                <a:spLocks noChangeArrowheads="1"/>
              </p:cNvSpPr>
              <p:nvPr/>
            </p:nvSpPr>
            <p:spPr bwMode="auto">
              <a:xfrm>
                <a:off x="4574" y="1270"/>
                <a:ext cx="8" cy="289"/>
              </a:xfrm>
              <a:prstGeom prst="rect">
                <a:avLst/>
              </a:prstGeom>
              <a:solidFill>
                <a:srgbClr val="D4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3" name="Rectangle 167"/>
              <p:cNvSpPr>
                <a:spLocks noChangeArrowheads="1"/>
              </p:cNvSpPr>
              <p:nvPr/>
            </p:nvSpPr>
            <p:spPr bwMode="auto">
              <a:xfrm>
                <a:off x="4582" y="1270"/>
                <a:ext cx="8"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4" name="Rectangle 168"/>
              <p:cNvSpPr>
                <a:spLocks noChangeArrowheads="1"/>
              </p:cNvSpPr>
              <p:nvPr/>
            </p:nvSpPr>
            <p:spPr bwMode="auto">
              <a:xfrm>
                <a:off x="4590" y="1270"/>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5" name="Rectangle 169"/>
              <p:cNvSpPr>
                <a:spLocks noChangeArrowheads="1"/>
              </p:cNvSpPr>
              <p:nvPr/>
            </p:nvSpPr>
            <p:spPr bwMode="auto">
              <a:xfrm>
                <a:off x="4598" y="1270"/>
                <a:ext cx="7"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6" name="Rectangle 170"/>
              <p:cNvSpPr>
                <a:spLocks noChangeArrowheads="1"/>
              </p:cNvSpPr>
              <p:nvPr/>
            </p:nvSpPr>
            <p:spPr bwMode="auto">
              <a:xfrm>
                <a:off x="4605" y="1270"/>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7" name="Rectangle 171"/>
              <p:cNvSpPr>
                <a:spLocks noChangeArrowheads="1"/>
              </p:cNvSpPr>
              <p:nvPr/>
            </p:nvSpPr>
            <p:spPr bwMode="auto">
              <a:xfrm>
                <a:off x="4613" y="1270"/>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8" name="Rectangle 172"/>
              <p:cNvSpPr>
                <a:spLocks noChangeArrowheads="1"/>
              </p:cNvSpPr>
              <p:nvPr/>
            </p:nvSpPr>
            <p:spPr bwMode="auto">
              <a:xfrm>
                <a:off x="4621" y="1270"/>
                <a:ext cx="8" cy="289"/>
              </a:xfrm>
              <a:prstGeom prst="rect">
                <a:avLst/>
              </a:prstGeom>
              <a:solidFill>
                <a:srgbClr val="C8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49" name="Rectangle 173"/>
              <p:cNvSpPr>
                <a:spLocks noChangeArrowheads="1"/>
              </p:cNvSpPr>
              <p:nvPr/>
            </p:nvSpPr>
            <p:spPr bwMode="auto">
              <a:xfrm>
                <a:off x="4629" y="1270"/>
                <a:ext cx="7"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0" name="Rectangle 174"/>
              <p:cNvSpPr>
                <a:spLocks noChangeArrowheads="1"/>
              </p:cNvSpPr>
              <p:nvPr/>
            </p:nvSpPr>
            <p:spPr bwMode="auto">
              <a:xfrm>
                <a:off x="4636" y="1270"/>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1" name="Rectangle 175"/>
              <p:cNvSpPr>
                <a:spLocks noChangeArrowheads="1"/>
              </p:cNvSpPr>
              <p:nvPr/>
            </p:nvSpPr>
            <p:spPr bwMode="auto">
              <a:xfrm>
                <a:off x="4644" y="1270"/>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2" name="Rectangle 176"/>
              <p:cNvSpPr>
                <a:spLocks noChangeArrowheads="1"/>
              </p:cNvSpPr>
              <p:nvPr/>
            </p:nvSpPr>
            <p:spPr bwMode="auto">
              <a:xfrm>
                <a:off x="4652" y="1270"/>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3" name="Rectangle 177"/>
              <p:cNvSpPr>
                <a:spLocks noChangeArrowheads="1"/>
              </p:cNvSpPr>
              <p:nvPr/>
            </p:nvSpPr>
            <p:spPr bwMode="auto">
              <a:xfrm>
                <a:off x="4660" y="1270"/>
                <a:ext cx="8"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4" name="Rectangle 178"/>
              <p:cNvSpPr>
                <a:spLocks noChangeArrowheads="1"/>
              </p:cNvSpPr>
              <p:nvPr/>
            </p:nvSpPr>
            <p:spPr bwMode="auto">
              <a:xfrm>
                <a:off x="4668" y="1270"/>
                <a:ext cx="7"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5" name="Rectangle 179"/>
              <p:cNvSpPr>
                <a:spLocks noChangeArrowheads="1"/>
              </p:cNvSpPr>
              <p:nvPr/>
            </p:nvSpPr>
            <p:spPr bwMode="auto">
              <a:xfrm>
                <a:off x="4675" y="1270"/>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6" name="Rectangle 180"/>
              <p:cNvSpPr>
                <a:spLocks noChangeArrowheads="1"/>
              </p:cNvSpPr>
              <p:nvPr/>
            </p:nvSpPr>
            <p:spPr bwMode="auto">
              <a:xfrm>
                <a:off x="4683" y="1270"/>
                <a:ext cx="8" cy="289"/>
              </a:xfrm>
              <a:prstGeom prst="rect">
                <a:avLst/>
              </a:prstGeom>
              <a:solidFill>
                <a:srgbClr val="B9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57" name="Freeform 181"/>
              <p:cNvSpPr>
                <a:spLocks/>
              </p:cNvSpPr>
              <p:nvPr/>
            </p:nvSpPr>
            <p:spPr bwMode="auto">
              <a:xfrm>
                <a:off x="4299" y="1284"/>
                <a:ext cx="383" cy="268"/>
              </a:xfrm>
              <a:custGeom>
                <a:avLst/>
                <a:gdLst>
                  <a:gd name="T0" fmla="*/ 0 w 786"/>
                  <a:gd name="T1" fmla="*/ 0 h 551"/>
                  <a:gd name="T2" fmla="*/ 0 w 786"/>
                  <a:gd name="T3" fmla="*/ 36 h 551"/>
                  <a:gd name="T4" fmla="*/ 46 w 786"/>
                  <a:gd name="T5" fmla="*/ 63 h 551"/>
                  <a:gd name="T6" fmla="*/ 91 w 786"/>
                  <a:gd name="T7" fmla="*/ 36 h 551"/>
                  <a:gd name="T8" fmla="*/ 91 w 786"/>
                  <a:gd name="T9" fmla="*/ 36 h 551"/>
                  <a:gd name="T10" fmla="*/ 91 w 786"/>
                  <a:gd name="T11" fmla="*/ 36 h 551"/>
                  <a:gd name="T12" fmla="*/ 91 w 786"/>
                  <a:gd name="T13" fmla="*/ 0 h 551"/>
                  <a:gd name="T14" fmla="*/ 46 w 786"/>
                  <a:gd name="T15" fmla="*/ 27 h 551"/>
                  <a:gd name="T16" fmla="*/ 0 w 786"/>
                  <a:gd name="T17" fmla="*/ 0 h 5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551"/>
                  <a:gd name="T29" fmla="*/ 786 w 786"/>
                  <a:gd name="T30" fmla="*/ 551 h 5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1"/>
                      <a:pt x="610" y="236"/>
                      <a:pt x="393" y="236"/>
                    </a:cubicBezTo>
                    <a:cubicBezTo>
                      <a:pt x="176" y="236"/>
                      <a:pt x="0" y="131"/>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8" name="Freeform 182"/>
              <p:cNvSpPr>
                <a:spLocks/>
              </p:cNvSpPr>
              <p:nvPr/>
            </p:nvSpPr>
            <p:spPr bwMode="auto">
              <a:xfrm>
                <a:off x="4299" y="1169"/>
                <a:ext cx="383" cy="383"/>
              </a:xfrm>
              <a:custGeom>
                <a:avLst/>
                <a:gdLst>
                  <a:gd name="T0" fmla="*/ 91 w 786"/>
                  <a:gd name="T1" fmla="*/ 27 h 786"/>
                  <a:gd name="T2" fmla="*/ 46 w 786"/>
                  <a:gd name="T3" fmla="*/ 0 h 786"/>
                  <a:gd name="T4" fmla="*/ 0 w 786"/>
                  <a:gd name="T5" fmla="*/ 27 h 786"/>
                  <a:gd name="T6" fmla="*/ 0 w 786"/>
                  <a:gd name="T7" fmla="*/ 27 h 786"/>
                  <a:gd name="T8" fmla="*/ 0 w 786"/>
                  <a:gd name="T9" fmla="*/ 64 h 786"/>
                  <a:gd name="T10" fmla="*/ 46 w 786"/>
                  <a:gd name="T11" fmla="*/ 91 h 786"/>
                  <a:gd name="T12" fmla="*/ 91 w 786"/>
                  <a:gd name="T13" fmla="*/ 64 h 786"/>
                  <a:gd name="T14" fmla="*/ 91 w 786"/>
                  <a:gd name="T15" fmla="*/ 64 h 786"/>
                  <a:gd name="T16" fmla="*/ 91 w 786"/>
                  <a:gd name="T17" fmla="*/ 64 h 786"/>
                  <a:gd name="T18" fmla="*/ 91 w 786"/>
                  <a:gd name="T19" fmla="*/ 27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786"/>
                  <a:gd name="T32" fmla="*/ 786 w 786"/>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786">
                    <a:moveTo>
                      <a:pt x="786" y="235"/>
                    </a:moveTo>
                    <a:cubicBezTo>
                      <a:pt x="786" y="105"/>
                      <a:pt x="610" y="0"/>
                      <a:pt x="393" y="0"/>
                    </a:cubicBezTo>
                    <a:cubicBezTo>
                      <a:pt x="176" y="0"/>
                      <a:pt x="0" y="105"/>
                      <a:pt x="0" y="235"/>
                    </a:cubicBezTo>
                    <a:lnTo>
                      <a:pt x="0" y="550"/>
                    </a:lnTo>
                    <a:cubicBezTo>
                      <a:pt x="0" y="680"/>
                      <a:pt x="176" y="786"/>
                      <a:pt x="393" y="786"/>
                    </a:cubicBezTo>
                    <a:cubicBezTo>
                      <a:pt x="610" y="786"/>
                      <a:pt x="786" y="680"/>
                      <a:pt x="786" y="550"/>
                    </a:cubicBezTo>
                    <a:cubicBezTo>
                      <a:pt x="786" y="550"/>
                      <a:pt x="786" y="550"/>
                      <a:pt x="786" y="550"/>
                    </a:cubicBezTo>
                    <a:lnTo>
                      <a:pt x="786" y="235"/>
                    </a:lnTo>
                    <a:close/>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9" name="Rectangle 183"/>
              <p:cNvSpPr>
                <a:spLocks noChangeArrowheads="1"/>
              </p:cNvSpPr>
              <p:nvPr/>
            </p:nvSpPr>
            <p:spPr bwMode="auto">
              <a:xfrm>
                <a:off x="4169" y="1606"/>
                <a:ext cx="3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SAM</a:t>
                </a:r>
                <a:endParaRPr kumimoji="0" lang="zh-CN" altLang="zh-CN" sz="1800">
                  <a:latin typeface="Arial" panose="020B0604020202020204" pitchFamily="34" charset="0"/>
                </a:endParaRPr>
              </a:p>
            </p:txBody>
          </p:sp>
          <p:sp>
            <p:nvSpPr>
              <p:cNvPr id="26860" name="Rectangle 184"/>
              <p:cNvSpPr>
                <a:spLocks noChangeArrowheads="1"/>
              </p:cNvSpPr>
              <p:nvPr/>
            </p:nvSpPr>
            <p:spPr bwMode="auto">
              <a:xfrm>
                <a:off x="4442" y="1606"/>
                <a:ext cx="24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数据库</a:t>
                </a:r>
                <a:endParaRPr kumimoji="0" lang="zh-CN" altLang="en-US" sz="1800">
                  <a:latin typeface="Arial" panose="020B0604020202020204" pitchFamily="34" charset="0"/>
                </a:endParaRPr>
              </a:p>
            </p:txBody>
          </p:sp>
          <p:sp>
            <p:nvSpPr>
              <p:cNvPr id="26861" name="Rectangle 185"/>
              <p:cNvSpPr>
                <a:spLocks noChangeArrowheads="1"/>
              </p:cNvSpPr>
              <p:nvPr/>
            </p:nvSpPr>
            <p:spPr bwMode="auto">
              <a:xfrm>
                <a:off x="1744" y="948"/>
                <a:ext cx="2113" cy="153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2" name="Rectangle 186"/>
              <p:cNvSpPr>
                <a:spLocks noChangeArrowheads="1"/>
              </p:cNvSpPr>
              <p:nvPr/>
            </p:nvSpPr>
            <p:spPr bwMode="auto">
              <a:xfrm>
                <a:off x="1744" y="948"/>
                <a:ext cx="2113" cy="153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3" name="Rectangle 187"/>
              <p:cNvSpPr>
                <a:spLocks noChangeArrowheads="1"/>
              </p:cNvSpPr>
              <p:nvPr/>
            </p:nvSpPr>
            <p:spPr bwMode="auto">
              <a:xfrm>
                <a:off x="1971" y="1582"/>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4" name="Rectangle 188"/>
              <p:cNvSpPr>
                <a:spLocks noChangeArrowheads="1"/>
              </p:cNvSpPr>
              <p:nvPr/>
            </p:nvSpPr>
            <p:spPr bwMode="auto">
              <a:xfrm>
                <a:off x="1971" y="1582"/>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5" name="Rectangle 189"/>
              <p:cNvSpPr>
                <a:spLocks noChangeArrowheads="1"/>
              </p:cNvSpPr>
              <p:nvPr/>
            </p:nvSpPr>
            <p:spPr bwMode="auto">
              <a:xfrm>
                <a:off x="2571" y="1676"/>
                <a:ext cx="5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NetLogon</a:t>
                </a:r>
                <a:endParaRPr kumimoji="0" lang="zh-CN" altLang="zh-CN" sz="1800">
                  <a:latin typeface="Arial" panose="020B0604020202020204" pitchFamily="34" charset="0"/>
                </a:endParaRPr>
              </a:p>
            </p:txBody>
          </p:sp>
          <p:sp>
            <p:nvSpPr>
              <p:cNvPr id="26866" name="Rectangle 190"/>
              <p:cNvSpPr>
                <a:spLocks noChangeArrowheads="1"/>
              </p:cNvSpPr>
              <p:nvPr/>
            </p:nvSpPr>
            <p:spPr bwMode="auto">
              <a:xfrm>
                <a:off x="1971" y="1950"/>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7" name="Rectangle 191"/>
              <p:cNvSpPr>
                <a:spLocks noChangeArrowheads="1"/>
              </p:cNvSpPr>
              <p:nvPr/>
            </p:nvSpPr>
            <p:spPr bwMode="auto">
              <a:xfrm>
                <a:off x="1971" y="1950"/>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68" name="Rectangle 192"/>
              <p:cNvSpPr>
                <a:spLocks noChangeArrowheads="1"/>
              </p:cNvSpPr>
              <p:nvPr/>
            </p:nvSpPr>
            <p:spPr bwMode="auto">
              <a:xfrm>
                <a:off x="2586" y="2042"/>
                <a:ext cx="28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LSA</a:t>
                </a:r>
                <a:endParaRPr kumimoji="0" lang="zh-CN" altLang="zh-CN" sz="1800">
                  <a:latin typeface="Arial" panose="020B0604020202020204" pitchFamily="34" charset="0"/>
                </a:endParaRPr>
              </a:p>
            </p:txBody>
          </p:sp>
          <p:sp>
            <p:nvSpPr>
              <p:cNvPr id="26869" name="Rectangle 193"/>
              <p:cNvSpPr>
                <a:spLocks noChangeArrowheads="1"/>
              </p:cNvSpPr>
              <p:nvPr/>
            </p:nvSpPr>
            <p:spPr bwMode="auto">
              <a:xfrm>
                <a:off x="2820" y="2042"/>
                <a:ext cx="1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服务</a:t>
                </a:r>
                <a:endParaRPr kumimoji="0" lang="zh-CN" altLang="en-US" sz="1800">
                  <a:latin typeface="Arial" panose="020B0604020202020204" pitchFamily="34" charset="0"/>
                </a:endParaRPr>
              </a:p>
            </p:txBody>
          </p:sp>
          <p:sp>
            <p:nvSpPr>
              <p:cNvPr id="26870" name="Rectangle 194"/>
              <p:cNvSpPr>
                <a:spLocks noChangeArrowheads="1"/>
              </p:cNvSpPr>
              <p:nvPr/>
            </p:nvSpPr>
            <p:spPr bwMode="auto">
              <a:xfrm>
                <a:off x="1971" y="1213"/>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1" name="Rectangle 195"/>
              <p:cNvSpPr>
                <a:spLocks noChangeArrowheads="1"/>
              </p:cNvSpPr>
              <p:nvPr/>
            </p:nvSpPr>
            <p:spPr bwMode="auto">
              <a:xfrm>
                <a:off x="1971" y="1213"/>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72" name="Rectangle 196"/>
              <p:cNvSpPr>
                <a:spLocks noChangeArrowheads="1"/>
              </p:cNvSpPr>
              <p:nvPr/>
            </p:nvSpPr>
            <p:spPr bwMode="auto">
              <a:xfrm>
                <a:off x="2563" y="1309"/>
                <a:ext cx="3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SAM</a:t>
                </a:r>
                <a:endParaRPr kumimoji="0" lang="zh-CN" altLang="zh-CN" sz="1800">
                  <a:latin typeface="Arial" panose="020B0604020202020204" pitchFamily="34" charset="0"/>
                </a:endParaRPr>
              </a:p>
            </p:txBody>
          </p:sp>
          <p:sp>
            <p:nvSpPr>
              <p:cNvPr id="26873" name="Rectangle 197"/>
              <p:cNvSpPr>
                <a:spLocks noChangeArrowheads="1"/>
              </p:cNvSpPr>
              <p:nvPr/>
            </p:nvSpPr>
            <p:spPr bwMode="auto">
              <a:xfrm>
                <a:off x="2836" y="1309"/>
                <a:ext cx="1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服务</a:t>
                </a:r>
                <a:endParaRPr kumimoji="0" lang="zh-CN" altLang="en-US" sz="1800">
                  <a:latin typeface="Arial" panose="020B0604020202020204" pitchFamily="34" charset="0"/>
                </a:endParaRPr>
              </a:p>
            </p:txBody>
          </p:sp>
          <p:sp>
            <p:nvSpPr>
              <p:cNvPr id="26874" name="Freeform 198"/>
              <p:cNvSpPr>
                <a:spLocks/>
              </p:cNvSpPr>
              <p:nvPr/>
            </p:nvSpPr>
            <p:spPr bwMode="auto">
              <a:xfrm>
                <a:off x="4331" y="1954"/>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199"/>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200"/>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77" name="Freeform 201"/>
              <p:cNvSpPr>
                <a:spLocks noEditPoints="1"/>
              </p:cNvSpPr>
              <p:nvPr/>
            </p:nvSpPr>
            <p:spPr bwMode="auto">
              <a:xfrm>
                <a:off x="4337" y="2031"/>
                <a:ext cx="336" cy="240"/>
              </a:xfrm>
              <a:custGeom>
                <a:avLst/>
                <a:gdLst>
                  <a:gd name="T0" fmla="*/ 336 w 336"/>
                  <a:gd name="T1" fmla="*/ 144 h 240"/>
                  <a:gd name="T2" fmla="*/ 0 w 336"/>
                  <a:gd name="T3" fmla="*/ 144 h 240"/>
                  <a:gd name="T4" fmla="*/ 336 w 336"/>
                  <a:gd name="T5" fmla="*/ 96 h 240"/>
                  <a:gd name="T6" fmla="*/ 0 w 336"/>
                  <a:gd name="T7" fmla="*/ 96 h 240"/>
                  <a:gd name="T8" fmla="*/ 336 w 336"/>
                  <a:gd name="T9" fmla="*/ 48 h 240"/>
                  <a:gd name="T10" fmla="*/ 0 w 336"/>
                  <a:gd name="T11" fmla="*/ 48 h 240"/>
                  <a:gd name="T12" fmla="*/ 336 w 336"/>
                  <a:gd name="T13" fmla="*/ 0 h 240"/>
                  <a:gd name="T14" fmla="*/ 0 w 336"/>
                  <a:gd name="T15" fmla="*/ 0 h 240"/>
                  <a:gd name="T16" fmla="*/ 336 w 336"/>
                  <a:gd name="T17" fmla="*/ 240 h 240"/>
                  <a:gd name="T18" fmla="*/ 0 w 336"/>
                  <a:gd name="T19" fmla="*/ 240 h 240"/>
                  <a:gd name="T20" fmla="*/ 336 w 336"/>
                  <a:gd name="T21" fmla="*/ 192 h 240"/>
                  <a:gd name="T22" fmla="*/ 0 w 336"/>
                  <a:gd name="T23" fmla="*/ 192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6"/>
                  <a:gd name="T37" fmla="*/ 0 h 240"/>
                  <a:gd name="T38" fmla="*/ 336 w 336"/>
                  <a:gd name="T39" fmla="*/ 240 h 2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6" h="240">
                    <a:moveTo>
                      <a:pt x="336" y="144"/>
                    </a:moveTo>
                    <a:lnTo>
                      <a:pt x="0" y="144"/>
                    </a:lnTo>
                    <a:moveTo>
                      <a:pt x="336" y="96"/>
                    </a:moveTo>
                    <a:lnTo>
                      <a:pt x="0" y="96"/>
                    </a:lnTo>
                    <a:moveTo>
                      <a:pt x="336" y="48"/>
                    </a:moveTo>
                    <a:lnTo>
                      <a:pt x="0" y="48"/>
                    </a:lnTo>
                    <a:moveTo>
                      <a:pt x="336" y="0"/>
                    </a:moveTo>
                    <a:lnTo>
                      <a:pt x="0" y="0"/>
                    </a:lnTo>
                    <a:moveTo>
                      <a:pt x="336" y="240"/>
                    </a:moveTo>
                    <a:lnTo>
                      <a:pt x="0" y="240"/>
                    </a:lnTo>
                    <a:moveTo>
                      <a:pt x="336" y="192"/>
                    </a:moveTo>
                    <a:lnTo>
                      <a:pt x="0" y="192"/>
                    </a:lnTo>
                  </a:path>
                </a:pathLst>
              </a:custGeom>
              <a:noFill/>
              <a:ln w="20638"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78" name="Rectangle 202"/>
              <p:cNvSpPr>
                <a:spLocks noChangeArrowheads="1"/>
              </p:cNvSpPr>
              <p:nvPr/>
            </p:nvSpPr>
            <p:spPr bwMode="auto">
              <a:xfrm>
                <a:off x="4192" y="2362"/>
                <a:ext cx="37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事件记录器</a:t>
                </a:r>
                <a:endParaRPr kumimoji="0" lang="zh-CN" altLang="en-US" sz="1800">
                  <a:latin typeface="Arial" panose="020B0604020202020204" pitchFamily="34" charset="0"/>
                </a:endParaRPr>
              </a:p>
            </p:txBody>
          </p:sp>
          <p:sp>
            <p:nvSpPr>
              <p:cNvPr id="26879" name="Rectangle 203"/>
              <p:cNvSpPr>
                <a:spLocks noChangeArrowheads="1"/>
              </p:cNvSpPr>
              <p:nvPr/>
            </p:nvSpPr>
            <p:spPr bwMode="auto">
              <a:xfrm>
                <a:off x="2586" y="1021"/>
                <a:ext cx="4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LSASS</a:t>
                </a:r>
                <a:endParaRPr kumimoji="0" lang="zh-CN" altLang="zh-CN" sz="1800">
                  <a:latin typeface="Arial" panose="020B0604020202020204" pitchFamily="34" charset="0"/>
                </a:endParaRPr>
              </a:p>
            </p:txBody>
          </p:sp>
          <p:sp>
            <p:nvSpPr>
              <p:cNvPr id="26880" name="Rectangle 204"/>
              <p:cNvSpPr>
                <a:spLocks noChangeArrowheads="1"/>
              </p:cNvSpPr>
              <p:nvPr/>
            </p:nvSpPr>
            <p:spPr bwMode="auto">
              <a:xfrm>
                <a:off x="1744" y="2486"/>
                <a:ext cx="1120" cy="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881" name="Rectangle 205"/>
              <p:cNvSpPr>
                <a:spLocks noChangeArrowheads="1"/>
              </p:cNvSpPr>
              <p:nvPr/>
            </p:nvSpPr>
            <p:spPr bwMode="auto">
              <a:xfrm>
                <a:off x="1744" y="2486"/>
                <a:ext cx="112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
          <p:nvSpPr>
            <p:cNvPr id="26629" name="Rectangle 207"/>
            <p:cNvSpPr>
              <a:spLocks noChangeArrowheads="1"/>
            </p:cNvSpPr>
            <p:nvPr/>
          </p:nvSpPr>
          <p:spPr bwMode="auto">
            <a:xfrm>
              <a:off x="3206751" y="4349899"/>
              <a:ext cx="48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Msvl</a:t>
              </a:r>
              <a:endParaRPr kumimoji="0" lang="zh-CN" altLang="zh-CN" sz="1800">
                <a:latin typeface="Arial" panose="020B0604020202020204" pitchFamily="34" charset="0"/>
              </a:endParaRPr>
            </a:p>
          </p:txBody>
        </p:sp>
        <p:sp>
          <p:nvSpPr>
            <p:cNvPr id="26630" name="Rectangle 208"/>
            <p:cNvSpPr>
              <a:spLocks noChangeArrowheads="1"/>
            </p:cNvSpPr>
            <p:nvPr/>
          </p:nvSpPr>
          <p:spPr bwMode="auto">
            <a:xfrm>
              <a:off x="3614738" y="4349899"/>
              <a:ext cx="1730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_</a:t>
              </a:r>
              <a:endParaRPr kumimoji="0" lang="zh-CN" altLang="zh-CN" sz="1800">
                <a:latin typeface="Arial" panose="020B0604020202020204" pitchFamily="34" charset="0"/>
              </a:endParaRPr>
            </a:p>
          </p:txBody>
        </p:sp>
        <p:sp>
          <p:nvSpPr>
            <p:cNvPr id="26631" name="Rectangle 209"/>
            <p:cNvSpPr>
              <a:spLocks noChangeArrowheads="1"/>
            </p:cNvSpPr>
            <p:nvPr/>
          </p:nvSpPr>
          <p:spPr bwMode="auto">
            <a:xfrm>
              <a:off x="3713163" y="4349899"/>
              <a:ext cx="1730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0</a:t>
              </a:r>
              <a:endParaRPr kumimoji="0" lang="zh-CN" altLang="zh-CN" sz="1800">
                <a:latin typeface="Arial" panose="020B0604020202020204" pitchFamily="34" charset="0"/>
              </a:endParaRPr>
            </a:p>
          </p:txBody>
        </p:sp>
        <p:sp>
          <p:nvSpPr>
            <p:cNvPr id="26632" name="Rectangle 210"/>
            <p:cNvSpPr>
              <a:spLocks noChangeArrowheads="1"/>
            </p:cNvSpPr>
            <p:nvPr/>
          </p:nvSpPr>
          <p:spPr bwMode="auto">
            <a:xfrm>
              <a:off x="3813176" y="4349899"/>
              <a:ext cx="1238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26633" name="Rectangle 211"/>
            <p:cNvSpPr>
              <a:spLocks noChangeArrowheads="1"/>
            </p:cNvSpPr>
            <p:nvPr/>
          </p:nvSpPr>
          <p:spPr bwMode="auto">
            <a:xfrm>
              <a:off x="3862388" y="4349899"/>
              <a:ext cx="2841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dll</a:t>
              </a:r>
              <a:endParaRPr kumimoji="0" lang="zh-CN" altLang="zh-CN" sz="1800">
                <a:latin typeface="Arial" panose="020B0604020202020204" pitchFamily="34" charset="0"/>
              </a:endParaRPr>
            </a:p>
          </p:txBody>
        </p:sp>
        <p:sp>
          <p:nvSpPr>
            <p:cNvPr id="26634" name="Rectangle 212"/>
            <p:cNvSpPr>
              <a:spLocks noChangeArrowheads="1"/>
            </p:cNvSpPr>
            <p:nvPr/>
          </p:nvSpPr>
          <p:spPr bwMode="auto">
            <a:xfrm>
              <a:off x="2747963" y="4640411"/>
              <a:ext cx="1778000"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35" name="Rectangle 213"/>
            <p:cNvSpPr>
              <a:spLocks noChangeArrowheads="1"/>
            </p:cNvSpPr>
            <p:nvPr/>
          </p:nvSpPr>
          <p:spPr bwMode="auto">
            <a:xfrm>
              <a:off x="2747963" y="4640411"/>
              <a:ext cx="1778000" cy="3571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36" name="Rectangle 214"/>
            <p:cNvSpPr>
              <a:spLocks noChangeArrowheads="1"/>
            </p:cNvSpPr>
            <p:nvPr/>
          </p:nvSpPr>
          <p:spPr bwMode="auto">
            <a:xfrm>
              <a:off x="3168651" y="4708674"/>
              <a:ext cx="7556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kerberos</a:t>
              </a:r>
              <a:endParaRPr kumimoji="0" lang="zh-CN" altLang="zh-CN" sz="1800">
                <a:latin typeface="Arial" panose="020B0604020202020204" pitchFamily="34" charset="0"/>
              </a:endParaRPr>
            </a:p>
          </p:txBody>
        </p:sp>
        <p:sp>
          <p:nvSpPr>
            <p:cNvPr id="26637" name="Rectangle 215"/>
            <p:cNvSpPr>
              <a:spLocks noChangeArrowheads="1"/>
            </p:cNvSpPr>
            <p:nvPr/>
          </p:nvSpPr>
          <p:spPr bwMode="auto">
            <a:xfrm>
              <a:off x="3849688" y="4708674"/>
              <a:ext cx="1238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t>
              </a:r>
              <a:endParaRPr kumimoji="0" lang="zh-CN" altLang="zh-CN" sz="1800">
                <a:latin typeface="Arial" panose="020B0604020202020204" pitchFamily="34" charset="0"/>
              </a:endParaRPr>
            </a:p>
          </p:txBody>
        </p:sp>
        <p:sp>
          <p:nvSpPr>
            <p:cNvPr id="26638" name="Rectangle 216"/>
            <p:cNvSpPr>
              <a:spLocks noChangeArrowheads="1"/>
            </p:cNvSpPr>
            <p:nvPr/>
          </p:nvSpPr>
          <p:spPr bwMode="auto">
            <a:xfrm>
              <a:off x="3898901" y="4708674"/>
              <a:ext cx="2841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dll</a:t>
              </a:r>
              <a:endParaRPr kumimoji="0" lang="zh-CN" altLang="zh-CN" sz="1800">
                <a:latin typeface="Arial" panose="020B0604020202020204" pitchFamily="34" charset="0"/>
              </a:endParaRPr>
            </a:p>
          </p:txBody>
        </p:sp>
        <p:sp>
          <p:nvSpPr>
            <p:cNvPr id="26639" name="Rectangle 217"/>
            <p:cNvSpPr>
              <a:spLocks noChangeArrowheads="1"/>
            </p:cNvSpPr>
            <p:nvPr/>
          </p:nvSpPr>
          <p:spPr bwMode="auto">
            <a:xfrm>
              <a:off x="900113" y="2143274"/>
              <a:ext cx="1216025" cy="901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0" name="Rectangle 218"/>
            <p:cNvSpPr>
              <a:spLocks noChangeArrowheads="1"/>
            </p:cNvSpPr>
            <p:nvPr/>
          </p:nvSpPr>
          <p:spPr bwMode="auto">
            <a:xfrm>
              <a:off x="900113" y="2143274"/>
              <a:ext cx="1216025" cy="90170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1" name="Rectangle 219"/>
            <p:cNvSpPr>
              <a:spLocks noChangeArrowheads="1"/>
            </p:cNvSpPr>
            <p:nvPr/>
          </p:nvSpPr>
          <p:spPr bwMode="auto">
            <a:xfrm>
              <a:off x="1114426" y="2244874"/>
              <a:ext cx="8794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Winlogon</a:t>
              </a:r>
              <a:endParaRPr kumimoji="0" lang="zh-CN" altLang="zh-CN" sz="1800">
                <a:latin typeface="Arial" panose="020B0604020202020204" pitchFamily="34" charset="0"/>
              </a:endParaRPr>
            </a:p>
          </p:txBody>
        </p:sp>
        <p:sp>
          <p:nvSpPr>
            <p:cNvPr id="26642" name="Rectangle 220"/>
            <p:cNvSpPr>
              <a:spLocks noChangeArrowheads="1"/>
            </p:cNvSpPr>
            <p:nvPr/>
          </p:nvSpPr>
          <p:spPr bwMode="auto">
            <a:xfrm>
              <a:off x="1039813" y="2563961"/>
              <a:ext cx="936625"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3" name="Rectangle 221"/>
            <p:cNvSpPr>
              <a:spLocks noChangeArrowheads="1"/>
            </p:cNvSpPr>
            <p:nvPr/>
          </p:nvSpPr>
          <p:spPr bwMode="auto">
            <a:xfrm>
              <a:off x="1039813" y="2563961"/>
              <a:ext cx="936625" cy="3397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44" name="Rectangle 222"/>
            <p:cNvSpPr>
              <a:spLocks noChangeArrowheads="1"/>
            </p:cNvSpPr>
            <p:nvPr/>
          </p:nvSpPr>
          <p:spPr bwMode="auto">
            <a:xfrm>
              <a:off x="1312863" y="2616349"/>
              <a:ext cx="4572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Gina</a:t>
              </a:r>
              <a:endParaRPr kumimoji="0" lang="zh-CN" altLang="zh-CN" sz="1800">
                <a:latin typeface="Arial" panose="020B0604020202020204" pitchFamily="34" charset="0"/>
              </a:endParaRPr>
            </a:p>
          </p:txBody>
        </p:sp>
        <p:sp>
          <p:nvSpPr>
            <p:cNvPr id="26645" name="Freeform 223"/>
            <p:cNvSpPr>
              <a:spLocks/>
            </p:cNvSpPr>
            <p:nvPr/>
          </p:nvSpPr>
          <p:spPr bwMode="auto">
            <a:xfrm>
              <a:off x="2341563" y="3668861"/>
              <a:ext cx="550863" cy="1587"/>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6" name="Freeform 224"/>
            <p:cNvSpPr>
              <a:spLocks/>
            </p:cNvSpPr>
            <p:nvPr/>
          </p:nvSpPr>
          <p:spPr bwMode="auto">
            <a:xfrm>
              <a:off x="2878138" y="3608536"/>
              <a:ext cx="184150" cy="12223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225"/>
            <p:cNvSpPr>
              <a:spLocks/>
            </p:cNvSpPr>
            <p:nvPr/>
          </p:nvSpPr>
          <p:spPr bwMode="auto">
            <a:xfrm>
              <a:off x="2173288" y="3608536"/>
              <a:ext cx="184150" cy="12223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Freeform 226"/>
            <p:cNvSpPr>
              <a:spLocks/>
            </p:cNvSpPr>
            <p:nvPr/>
          </p:nvSpPr>
          <p:spPr bwMode="auto">
            <a:xfrm>
              <a:off x="6083301" y="3716486"/>
              <a:ext cx="504825" cy="1587"/>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9" name="Freeform 227"/>
            <p:cNvSpPr>
              <a:spLocks/>
            </p:cNvSpPr>
            <p:nvPr/>
          </p:nvSpPr>
          <p:spPr bwMode="auto">
            <a:xfrm>
              <a:off x="6573838" y="3656161"/>
              <a:ext cx="184150" cy="12223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0" name="Freeform 228"/>
            <p:cNvSpPr>
              <a:spLocks/>
            </p:cNvSpPr>
            <p:nvPr/>
          </p:nvSpPr>
          <p:spPr bwMode="auto">
            <a:xfrm>
              <a:off x="5915026" y="3656161"/>
              <a:ext cx="184150" cy="12223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1" name="Freeform 229"/>
            <p:cNvSpPr>
              <a:spLocks/>
            </p:cNvSpPr>
            <p:nvPr/>
          </p:nvSpPr>
          <p:spPr bwMode="auto">
            <a:xfrm>
              <a:off x="5180013" y="4259411"/>
              <a:ext cx="7938" cy="925512"/>
            </a:xfrm>
            <a:custGeom>
              <a:avLst/>
              <a:gdLst>
                <a:gd name="T0" fmla="*/ 5 w 5"/>
                <a:gd name="T1" fmla="*/ 583 h 583"/>
                <a:gd name="T2" fmla="*/ 0 w 5"/>
                <a:gd name="T3" fmla="*/ 0 h 583"/>
                <a:gd name="T4" fmla="*/ 0 w 5"/>
                <a:gd name="T5" fmla="*/ 0 h 583"/>
                <a:gd name="T6" fmla="*/ 0 60000 65536"/>
                <a:gd name="T7" fmla="*/ 0 60000 65536"/>
                <a:gd name="T8" fmla="*/ 0 60000 65536"/>
                <a:gd name="T9" fmla="*/ 0 w 5"/>
                <a:gd name="T10" fmla="*/ 0 h 583"/>
                <a:gd name="T11" fmla="*/ 5 w 5"/>
                <a:gd name="T12" fmla="*/ 583 h 583"/>
              </a:gdLst>
              <a:ahLst/>
              <a:cxnLst>
                <a:cxn ang="T6">
                  <a:pos x="T0" y="T1"/>
                </a:cxn>
                <a:cxn ang="T7">
                  <a:pos x="T2" y="T3"/>
                </a:cxn>
                <a:cxn ang="T8">
                  <a:pos x="T4" y="T5"/>
                </a:cxn>
              </a:cxnLst>
              <a:rect l="T9" t="T10" r="T11" b="T12"/>
              <a:pathLst>
                <a:path w="5" h="583">
                  <a:moveTo>
                    <a:pt x="5" y="583"/>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2" name="Freeform 230"/>
            <p:cNvSpPr>
              <a:spLocks/>
            </p:cNvSpPr>
            <p:nvPr/>
          </p:nvSpPr>
          <p:spPr bwMode="auto">
            <a:xfrm>
              <a:off x="5126038" y="5169049"/>
              <a:ext cx="123825" cy="184150"/>
            </a:xfrm>
            <a:custGeom>
              <a:avLst/>
              <a:gdLst>
                <a:gd name="T0" fmla="*/ 78 w 78"/>
                <a:gd name="T1" fmla="*/ 0 h 116"/>
                <a:gd name="T2" fmla="*/ 40 w 78"/>
                <a:gd name="T3" fmla="*/ 116 h 116"/>
                <a:gd name="T4" fmla="*/ 0 w 78"/>
                <a:gd name="T5" fmla="*/ 1 h 116"/>
                <a:gd name="T6" fmla="*/ 78 w 78"/>
                <a:gd name="T7" fmla="*/ 0 h 116"/>
                <a:gd name="T8" fmla="*/ 0 60000 65536"/>
                <a:gd name="T9" fmla="*/ 0 60000 65536"/>
                <a:gd name="T10" fmla="*/ 0 60000 65536"/>
                <a:gd name="T11" fmla="*/ 0 60000 65536"/>
                <a:gd name="T12" fmla="*/ 0 w 78"/>
                <a:gd name="T13" fmla="*/ 0 h 116"/>
                <a:gd name="T14" fmla="*/ 78 w 78"/>
                <a:gd name="T15" fmla="*/ 116 h 116"/>
              </a:gdLst>
              <a:ahLst/>
              <a:cxnLst>
                <a:cxn ang="T8">
                  <a:pos x="T0" y="T1"/>
                </a:cxn>
                <a:cxn ang="T9">
                  <a:pos x="T2" y="T3"/>
                </a:cxn>
                <a:cxn ang="T10">
                  <a:pos x="T4" y="T5"/>
                </a:cxn>
                <a:cxn ang="T11">
                  <a:pos x="T6" y="T7"/>
                </a:cxn>
              </a:cxnLst>
              <a:rect l="T12" t="T13" r="T14" b="T15"/>
              <a:pathLst>
                <a:path w="78" h="116">
                  <a:moveTo>
                    <a:pt x="78" y="0"/>
                  </a:moveTo>
                  <a:lnTo>
                    <a:pt x="40" y="116"/>
                  </a:lnTo>
                  <a:lnTo>
                    <a:pt x="0" y="1"/>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231"/>
            <p:cNvSpPr>
              <a:spLocks/>
            </p:cNvSpPr>
            <p:nvPr/>
          </p:nvSpPr>
          <p:spPr bwMode="auto">
            <a:xfrm>
              <a:off x="5119688" y="4091136"/>
              <a:ext cx="122238" cy="184150"/>
            </a:xfrm>
            <a:custGeom>
              <a:avLst/>
              <a:gdLst>
                <a:gd name="T0" fmla="*/ 0 w 77"/>
                <a:gd name="T1" fmla="*/ 116 h 116"/>
                <a:gd name="T2" fmla="*/ 37 w 77"/>
                <a:gd name="T3" fmla="*/ 0 h 116"/>
                <a:gd name="T4" fmla="*/ 77 w 77"/>
                <a:gd name="T5" fmla="*/ 115 h 116"/>
                <a:gd name="T6" fmla="*/ 0 w 77"/>
                <a:gd name="T7" fmla="*/ 116 h 116"/>
                <a:gd name="T8" fmla="*/ 0 60000 65536"/>
                <a:gd name="T9" fmla="*/ 0 60000 65536"/>
                <a:gd name="T10" fmla="*/ 0 60000 65536"/>
                <a:gd name="T11" fmla="*/ 0 60000 65536"/>
                <a:gd name="T12" fmla="*/ 0 w 77"/>
                <a:gd name="T13" fmla="*/ 0 h 116"/>
                <a:gd name="T14" fmla="*/ 77 w 77"/>
                <a:gd name="T15" fmla="*/ 116 h 116"/>
              </a:gdLst>
              <a:ahLst/>
              <a:cxnLst>
                <a:cxn ang="T8">
                  <a:pos x="T0" y="T1"/>
                </a:cxn>
                <a:cxn ang="T9">
                  <a:pos x="T2" y="T3"/>
                </a:cxn>
                <a:cxn ang="T10">
                  <a:pos x="T4" y="T5"/>
                </a:cxn>
                <a:cxn ang="T11">
                  <a:pos x="T6" y="T7"/>
                </a:cxn>
              </a:cxnLst>
              <a:rect l="T12" t="T13" r="T14" b="T15"/>
              <a:pathLst>
                <a:path w="77" h="116">
                  <a:moveTo>
                    <a:pt x="0" y="116"/>
                  </a:moveTo>
                  <a:lnTo>
                    <a:pt x="37" y="0"/>
                  </a:lnTo>
                  <a:lnTo>
                    <a:pt x="77" y="115"/>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Rectangle 238"/>
            <p:cNvSpPr>
              <a:spLocks noChangeArrowheads="1"/>
            </p:cNvSpPr>
            <p:nvPr/>
          </p:nvSpPr>
          <p:spPr bwMode="auto">
            <a:xfrm>
              <a:off x="1312863" y="5389711"/>
              <a:ext cx="4953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内核模式</a:t>
              </a:r>
              <a:endParaRPr kumimoji="0" lang="zh-CN" altLang="en-US" sz="1800">
                <a:latin typeface="Arial" panose="020B0604020202020204" pitchFamily="34" charset="0"/>
              </a:endParaRPr>
            </a:p>
          </p:txBody>
        </p:sp>
        <p:sp>
          <p:nvSpPr>
            <p:cNvPr id="26661" name="Rectangle 239"/>
            <p:cNvSpPr>
              <a:spLocks noChangeArrowheads="1"/>
            </p:cNvSpPr>
            <p:nvPr/>
          </p:nvSpPr>
          <p:spPr bwMode="auto">
            <a:xfrm>
              <a:off x="1201738" y="4646761"/>
              <a:ext cx="4953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用户模式</a:t>
              </a:r>
              <a:endParaRPr kumimoji="0" lang="zh-CN" altLang="en-US" sz="1800">
                <a:latin typeface="Arial" panose="020B0604020202020204" pitchFamily="34" charset="0"/>
              </a:endParaRPr>
            </a:p>
          </p:txBody>
        </p:sp>
        <p:sp>
          <p:nvSpPr>
            <p:cNvPr id="26662" name="Freeform 240"/>
            <p:cNvSpPr>
              <a:spLocks/>
            </p:cNvSpPr>
            <p:nvPr/>
          </p:nvSpPr>
          <p:spPr bwMode="auto">
            <a:xfrm>
              <a:off x="6083301" y="2500461"/>
              <a:ext cx="504825" cy="1587"/>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3" name="Freeform 241"/>
            <p:cNvSpPr>
              <a:spLocks/>
            </p:cNvSpPr>
            <p:nvPr/>
          </p:nvSpPr>
          <p:spPr bwMode="auto">
            <a:xfrm>
              <a:off x="6573838" y="2438549"/>
              <a:ext cx="184150" cy="122237"/>
            </a:xfrm>
            <a:custGeom>
              <a:avLst/>
              <a:gdLst>
                <a:gd name="T0" fmla="*/ 0 w 116"/>
                <a:gd name="T1" fmla="*/ 77 h 77"/>
                <a:gd name="T2" fmla="*/ 116 w 116"/>
                <a:gd name="T3" fmla="*/ 39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242"/>
            <p:cNvSpPr>
              <a:spLocks/>
            </p:cNvSpPr>
            <p:nvPr/>
          </p:nvSpPr>
          <p:spPr bwMode="auto">
            <a:xfrm>
              <a:off x="5915026" y="2438549"/>
              <a:ext cx="184150" cy="122237"/>
            </a:xfrm>
            <a:custGeom>
              <a:avLst/>
              <a:gdLst>
                <a:gd name="T0" fmla="*/ 116 w 116"/>
                <a:gd name="T1" fmla="*/ 0 h 77"/>
                <a:gd name="T2" fmla="*/ 0 w 116"/>
                <a:gd name="T3" fmla="*/ 39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9"/>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243"/>
            <p:cNvSpPr>
              <a:spLocks/>
            </p:cNvSpPr>
            <p:nvPr/>
          </p:nvSpPr>
          <p:spPr bwMode="auto">
            <a:xfrm>
              <a:off x="2341563" y="2546499"/>
              <a:ext cx="550863" cy="1587"/>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6" name="Freeform 244"/>
            <p:cNvSpPr>
              <a:spLocks/>
            </p:cNvSpPr>
            <p:nvPr/>
          </p:nvSpPr>
          <p:spPr bwMode="auto">
            <a:xfrm>
              <a:off x="2878138" y="2486174"/>
              <a:ext cx="184150" cy="12223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245"/>
            <p:cNvSpPr>
              <a:spLocks/>
            </p:cNvSpPr>
            <p:nvPr/>
          </p:nvSpPr>
          <p:spPr bwMode="auto">
            <a:xfrm>
              <a:off x="2173288" y="2486174"/>
              <a:ext cx="184150" cy="12223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Rectangle 246"/>
            <p:cNvSpPr>
              <a:spLocks noChangeArrowheads="1"/>
            </p:cNvSpPr>
            <p:nvPr/>
          </p:nvSpPr>
          <p:spPr bwMode="auto">
            <a:xfrm>
              <a:off x="3833813" y="5424636"/>
              <a:ext cx="2713038"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69" name="Rectangle 247"/>
            <p:cNvSpPr>
              <a:spLocks noChangeArrowheads="1"/>
            </p:cNvSpPr>
            <p:nvPr/>
          </p:nvSpPr>
          <p:spPr bwMode="auto">
            <a:xfrm>
              <a:off x="3833813" y="5424636"/>
              <a:ext cx="2713038" cy="51435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670" name="Rectangle 248"/>
            <p:cNvSpPr>
              <a:spLocks noChangeArrowheads="1"/>
            </p:cNvSpPr>
            <p:nvPr/>
          </p:nvSpPr>
          <p:spPr bwMode="auto">
            <a:xfrm>
              <a:off x="4283076" y="5575449"/>
              <a:ext cx="7921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安全参考监视器</a:t>
              </a:r>
              <a:endParaRPr kumimoji="0" lang="zh-CN" altLang="en-US" sz="1800">
                <a:latin typeface="Arial" panose="020B0604020202020204" pitchFamily="34" charset="0"/>
              </a:endParaRPr>
            </a:p>
          </p:txBody>
        </p:sp>
        <p:sp>
          <p:nvSpPr>
            <p:cNvPr id="26671" name="Rectangle 249"/>
            <p:cNvSpPr>
              <a:spLocks noChangeArrowheads="1"/>
            </p:cNvSpPr>
            <p:nvPr/>
          </p:nvSpPr>
          <p:spPr bwMode="auto">
            <a:xfrm>
              <a:off x="5668963" y="5575449"/>
              <a:ext cx="4953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SRM</a:t>
              </a:r>
              <a:endParaRPr kumimoji="0" lang="zh-CN" altLang="zh-CN" sz="1800">
                <a:latin typeface="Arial" panose="020B0604020202020204" pitchFamily="34" charset="0"/>
              </a:endParaRPr>
            </a:p>
          </p:txBody>
        </p:sp>
        <p:sp>
          <p:nvSpPr>
            <p:cNvPr id="26672" name="Freeform 250"/>
            <p:cNvSpPr>
              <a:spLocks/>
            </p:cNvSpPr>
            <p:nvPr/>
          </p:nvSpPr>
          <p:spPr bwMode="auto">
            <a:xfrm>
              <a:off x="7645401" y="1892449"/>
              <a:ext cx="374650" cy="2946400"/>
            </a:xfrm>
            <a:custGeom>
              <a:avLst/>
              <a:gdLst>
                <a:gd name="T0" fmla="*/ 0 w 483"/>
                <a:gd name="T1" fmla="*/ 0 h 3809"/>
                <a:gd name="T2" fmla="*/ 28 w 483"/>
                <a:gd name="T3" fmla="*/ 28 h 3809"/>
                <a:gd name="T4" fmla="*/ 28 w 483"/>
                <a:gd name="T5" fmla="*/ 28 h 3809"/>
                <a:gd name="T6" fmla="*/ 28 w 483"/>
                <a:gd name="T7" fmla="*/ 182 h 3809"/>
                <a:gd name="T8" fmla="*/ 56 w 483"/>
                <a:gd name="T9" fmla="*/ 210 h 3809"/>
                <a:gd name="T10" fmla="*/ 28 w 483"/>
                <a:gd name="T11" fmla="*/ 238 h 3809"/>
                <a:gd name="T12" fmla="*/ 28 w 483"/>
                <a:gd name="T13" fmla="*/ 238 h 3809"/>
                <a:gd name="T14" fmla="*/ 28 w 483"/>
                <a:gd name="T15" fmla="*/ 413 h 3809"/>
                <a:gd name="T16" fmla="*/ 0 w 483"/>
                <a:gd name="T17" fmla="*/ 440 h 38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3"/>
                <a:gd name="T28" fmla="*/ 0 h 3809"/>
                <a:gd name="T29" fmla="*/ 483 w 483"/>
                <a:gd name="T30" fmla="*/ 3809 h 38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3" h="3809">
                  <a:moveTo>
                    <a:pt x="0" y="0"/>
                  </a:moveTo>
                  <a:cubicBezTo>
                    <a:pt x="127" y="14"/>
                    <a:pt x="227" y="114"/>
                    <a:pt x="241" y="241"/>
                  </a:cubicBezTo>
                  <a:lnTo>
                    <a:pt x="241" y="1572"/>
                  </a:lnTo>
                  <a:cubicBezTo>
                    <a:pt x="256" y="1699"/>
                    <a:pt x="356" y="1800"/>
                    <a:pt x="483" y="1814"/>
                  </a:cubicBezTo>
                  <a:cubicBezTo>
                    <a:pt x="356" y="1828"/>
                    <a:pt x="256" y="1928"/>
                    <a:pt x="241" y="2056"/>
                  </a:cubicBezTo>
                  <a:lnTo>
                    <a:pt x="241" y="3567"/>
                  </a:lnTo>
                  <a:cubicBezTo>
                    <a:pt x="227" y="3695"/>
                    <a:pt x="127" y="3795"/>
                    <a:pt x="0" y="38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3" name="Rectangle 251"/>
            <p:cNvSpPr>
              <a:spLocks noChangeArrowheads="1"/>
            </p:cNvSpPr>
            <p:nvPr/>
          </p:nvSpPr>
          <p:spPr bwMode="auto">
            <a:xfrm rot="5400000">
              <a:off x="8094663" y="2530624"/>
              <a:ext cx="2968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本</a:t>
              </a:r>
              <a:endParaRPr kumimoji="0" lang="zh-CN" altLang="en-US" sz="1800">
                <a:latin typeface="Arial" panose="020B0604020202020204" pitchFamily="34" charset="0"/>
              </a:endParaRPr>
            </a:p>
          </p:txBody>
        </p:sp>
        <p:sp>
          <p:nvSpPr>
            <p:cNvPr id="26674" name="Rectangle 252"/>
            <p:cNvSpPr>
              <a:spLocks noChangeArrowheads="1"/>
            </p:cNvSpPr>
            <p:nvPr/>
          </p:nvSpPr>
          <p:spPr bwMode="auto">
            <a:xfrm rot="5400000">
              <a:off x="8143876" y="2679849"/>
              <a:ext cx="1984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地</a:t>
              </a:r>
              <a:endParaRPr kumimoji="0" lang="zh-CN" altLang="en-US" sz="1800">
                <a:latin typeface="Arial" panose="020B0604020202020204" pitchFamily="34" charset="0"/>
              </a:endParaRPr>
            </a:p>
          </p:txBody>
        </p:sp>
        <p:sp>
          <p:nvSpPr>
            <p:cNvPr id="26675" name="Rectangle 253"/>
            <p:cNvSpPr>
              <a:spLocks noChangeArrowheads="1"/>
            </p:cNvSpPr>
            <p:nvPr/>
          </p:nvSpPr>
          <p:spPr bwMode="auto">
            <a:xfrm rot="5400000">
              <a:off x="8094663" y="2927499"/>
              <a:ext cx="2968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安</a:t>
              </a:r>
              <a:endParaRPr kumimoji="0" lang="zh-CN" altLang="en-US" sz="1800">
                <a:latin typeface="Arial" panose="020B0604020202020204" pitchFamily="34" charset="0"/>
              </a:endParaRPr>
            </a:p>
          </p:txBody>
        </p:sp>
        <p:sp>
          <p:nvSpPr>
            <p:cNvPr id="26676" name="Rectangle 254"/>
            <p:cNvSpPr>
              <a:spLocks noChangeArrowheads="1"/>
            </p:cNvSpPr>
            <p:nvPr/>
          </p:nvSpPr>
          <p:spPr bwMode="auto">
            <a:xfrm rot="5400000">
              <a:off x="8143876" y="3075136"/>
              <a:ext cx="1984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全</a:t>
              </a:r>
              <a:endParaRPr kumimoji="0" lang="zh-CN" altLang="en-US" sz="1800">
                <a:latin typeface="Arial" panose="020B0604020202020204" pitchFamily="34" charset="0"/>
              </a:endParaRPr>
            </a:p>
          </p:txBody>
        </p:sp>
        <p:sp>
          <p:nvSpPr>
            <p:cNvPr id="26677" name="Rectangle 255"/>
            <p:cNvSpPr>
              <a:spLocks noChangeArrowheads="1"/>
            </p:cNvSpPr>
            <p:nvPr/>
          </p:nvSpPr>
          <p:spPr bwMode="auto">
            <a:xfrm rot="5400000">
              <a:off x="8143876" y="3273574"/>
              <a:ext cx="1984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机</a:t>
              </a:r>
              <a:endParaRPr kumimoji="0" lang="zh-CN" altLang="en-US" sz="1800">
                <a:latin typeface="Arial" panose="020B0604020202020204" pitchFamily="34" charset="0"/>
              </a:endParaRPr>
            </a:p>
          </p:txBody>
        </p:sp>
        <p:sp>
          <p:nvSpPr>
            <p:cNvPr id="26678" name="Rectangle 256"/>
            <p:cNvSpPr>
              <a:spLocks noChangeArrowheads="1"/>
            </p:cNvSpPr>
            <p:nvPr/>
          </p:nvSpPr>
          <p:spPr bwMode="auto">
            <a:xfrm rot="5400000">
              <a:off x="8143876" y="3472011"/>
              <a:ext cx="1984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600">
                  <a:solidFill>
                    <a:srgbClr val="000000"/>
                  </a:solidFill>
                  <a:latin typeface="宋体" panose="02010600030101010101" pitchFamily="2" charset="-122"/>
                </a:rPr>
                <a:t>构</a:t>
              </a:r>
              <a:endParaRPr kumimoji="0" lang="zh-CN" altLang="en-US" sz="1800">
                <a:latin typeface="Arial" panose="020B0604020202020204" pitchFamily="34" charset="0"/>
              </a:endParaRPr>
            </a:p>
          </p:txBody>
        </p:sp>
        <p:sp>
          <p:nvSpPr>
            <p:cNvPr id="26679" name="Rectangle 257"/>
            <p:cNvSpPr>
              <a:spLocks noChangeArrowheads="1"/>
            </p:cNvSpPr>
            <p:nvPr/>
          </p:nvSpPr>
          <p:spPr bwMode="auto">
            <a:xfrm rot="5400000">
              <a:off x="8131176" y="3645049"/>
              <a:ext cx="1984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L</a:t>
              </a:r>
              <a:endParaRPr kumimoji="0" lang="zh-CN" altLang="zh-CN" sz="1800">
                <a:latin typeface="Arial" panose="020B0604020202020204" pitchFamily="34" charset="0"/>
              </a:endParaRPr>
            </a:p>
          </p:txBody>
        </p:sp>
        <p:sp>
          <p:nvSpPr>
            <p:cNvPr id="26680" name="Rectangle 258"/>
            <p:cNvSpPr>
              <a:spLocks noChangeArrowheads="1"/>
            </p:cNvSpPr>
            <p:nvPr/>
          </p:nvSpPr>
          <p:spPr bwMode="auto">
            <a:xfrm rot="5400000">
              <a:off x="8137526" y="3762524"/>
              <a:ext cx="1857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S</a:t>
              </a:r>
              <a:endParaRPr kumimoji="0" lang="zh-CN" altLang="zh-CN" sz="1800">
                <a:latin typeface="Arial" panose="020B0604020202020204" pitchFamily="34" charset="0"/>
              </a:endParaRPr>
            </a:p>
          </p:txBody>
        </p:sp>
        <p:sp>
          <p:nvSpPr>
            <p:cNvPr id="26681" name="Rectangle 259"/>
            <p:cNvSpPr>
              <a:spLocks noChangeArrowheads="1"/>
            </p:cNvSpPr>
            <p:nvPr/>
          </p:nvSpPr>
          <p:spPr bwMode="auto">
            <a:xfrm rot="5400000">
              <a:off x="8120063" y="3891111"/>
              <a:ext cx="2222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600">
                  <a:solidFill>
                    <a:srgbClr val="000000"/>
                  </a:solidFill>
                  <a:latin typeface="Times New Roman" panose="02020603050405020304" pitchFamily="18" charset="0"/>
                </a:rPr>
                <a:t>A</a:t>
              </a:r>
              <a:endParaRPr kumimoji="0" lang="zh-CN" altLang="zh-CN"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23850" y="0"/>
            <a:ext cx="8496300" cy="981075"/>
          </a:xfrm>
        </p:spPr>
        <p:txBody>
          <a:bodyPr/>
          <a:lstStyle/>
          <a:p>
            <a:r>
              <a:rPr kumimoji="0" lang="en-US" altLang="zh-CN" smtClean="0"/>
              <a:t>Windows</a:t>
            </a:r>
            <a:r>
              <a:rPr kumimoji="0" lang="zh-CN" altLang="en-US" smtClean="0"/>
              <a:t>登录认证流程</a:t>
            </a:r>
          </a:p>
        </p:txBody>
      </p:sp>
      <p:sp>
        <p:nvSpPr>
          <p:cNvPr id="28675" name="内容占位符 2"/>
          <p:cNvSpPr>
            <a:spLocks noGrp="1"/>
          </p:cNvSpPr>
          <p:nvPr>
            <p:ph idx="1"/>
          </p:nvPr>
        </p:nvSpPr>
        <p:spPr>
          <a:xfrm>
            <a:off x="323850" y="1052513"/>
            <a:ext cx="8496300" cy="432271"/>
          </a:xfrm>
        </p:spPr>
        <p:txBody>
          <a:bodyPr/>
          <a:lstStyle/>
          <a:p>
            <a:r>
              <a:rPr kumimoji="0" lang="en-US" altLang="zh-CN" sz="2400" dirty="0" smtClean="0">
                <a:solidFill>
                  <a:srgbClr val="FF0000"/>
                </a:solidFill>
              </a:rPr>
              <a:t>SSPI</a:t>
            </a:r>
            <a:r>
              <a:rPr kumimoji="0" lang="zh-CN" altLang="en-US" sz="2400" dirty="0" smtClean="0">
                <a:solidFill>
                  <a:srgbClr val="FF0000"/>
                </a:solidFill>
              </a:rPr>
              <a:t>：</a:t>
            </a:r>
            <a:r>
              <a:rPr kumimoji="0" lang="en-US" altLang="zh-CN" sz="2400" dirty="0" smtClean="0"/>
              <a:t>Security </a:t>
            </a:r>
            <a:r>
              <a:rPr kumimoji="0" lang="en-US" altLang="zh-CN" sz="2400" dirty="0"/>
              <a:t>Support Provider </a:t>
            </a:r>
            <a:r>
              <a:rPr kumimoji="0" lang="en-US" altLang="zh-CN" sz="2400" dirty="0" smtClean="0"/>
              <a:t>Interface</a:t>
            </a:r>
            <a:r>
              <a:rPr kumimoji="0" lang="zh-CN" altLang="en-US" sz="2400" dirty="0" smtClean="0"/>
              <a:t>。</a:t>
            </a: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628775"/>
            <a:ext cx="5967413"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23850" y="72008"/>
            <a:ext cx="8496300" cy="836712"/>
          </a:xfrm>
        </p:spPr>
        <p:txBody>
          <a:bodyPr/>
          <a:lstStyle/>
          <a:p>
            <a:r>
              <a:rPr kumimoji="0" lang="en-US" altLang="zh-CN" dirty="0" smtClean="0"/>
              <a:t>Windows</a:t>
            </a:r>
            <a:r>
              <a:rPr kumimoji="0" lang="zh-CN" altLang="en-US" dirty="0" smtClean="0"/>
              <a:t>系统的访问控制</a:t>
            </a:r>
          </a:p>
        </p:txBody>
      </p:sp>
      <p:sp>
        <p:nvSpPr>
          <p:cNvPr id="30723" name="内容占位符 2"/>
          <p:cNvSpPr>
            <a:spLocks noGrp="1"/>
          </p:cNvSpPr>
          <p:nvPr>
            <p:ph idx="1"/>
          </p:nvPr>
        </p:nvSpPr>
        <p:spPr>
          <a:xfrm>
            <a:off x="240729" y="1024880"/>
            <a:ext cx="8651751" cy="5572472"/>
          </a:xfrm>
        </p:spPr>
        <p:txBody>
          <a:bodyPr/>
          <a:lstStyle/>
          <a:p>
            <a:r>
              <a:rPr kumimoji="0" lang="zh-CN" altLang="en-US" sz="2400" dirty="0" smtClean="0"/>
              <a:t>访问控制模块的组成</a:t>
            </a:r>
            <a:endParaRPr kumimoji="0" lang="en-US" altLang="zh-CN" sz="2400" dirty="0" smtClean="0"/>
          </a:p>
          <a:p>
            <a:pPr lvl="1"/>
            <a:r>
              <a:rPr kumimoji="0" lang="zh-CN" altLang="en-US" dirty="0" smtClean="0">
                <a:solidFill>
                  <a:srgbClr val="FF0000"/>
                </a:solidFill>
              </a:rPr>
              <a:t>访问令牌</a:t>
            </a:r>
            <a:r>
              <a:rPr kumimoji="0" lang="zh-CN" altLang="en-US" dirty="0" smtClean="0"/>
              <a:t>（</a:t>
            </a:r>
            <a:r>
              <a:rPr kumimoji="0" lang="en-US" altLang="zh-CN" dirty="0" smtClean="0"/>
              <a:t>Access Token</a:t>
            </a:r>
            <a:r>
              <a:rPr kumimoji="0" lang="zh-CN" altLang="en-US" dirty="0" smtClean="0"/>
              <a:t>）和</a:t>
            </a:r>
            <a:r>
              <a:rPr kumimoji="0" lang="zh-CN" altLang="en-US" dirty="0" smtClean="0">
                <a:solidFill>
                  <a:srgbClr val="FF0000"/>
                </a:solidFill>
              </a:rPr>
              <a:t>安全描述符</a:t>
            </a:r>
            <a:r>
              <a:rPr kumimoji="0" lang="zh-CN" altLang="en-US" dirty="0" smtClean="0"/>
              <a:t>（</a:t>
            </a:r>
            <a:r>
              <a:rPr kumimoji="0" lang="en-US" altLang="zh-CN" dirty="0" smtClean="0"/>
              <a:t>Security Descriptor</a:t>
            </a:r>
            <a:r>
              <a:rPr kumimoji="0" lang="zh-CN" altLang="en-US" dirty="0" smtClean="0"/>
              <a:t>），它们分别由访问者和被访问者持有。通过访问令牌和安全描述符的内容，</a:t>
            </a:r>
            <a:r>
              <a:rPr kumimoji="0" lang="en-US" altLang="zh-CN" dirty="0" smtClean="0"/>
              <a:t>Windows</a:t>
            </a:r>
            <a:r>
              <a:rPr kumimoji="0" lang="zh-CN" altLang="en-US" dirty="0" smtClean="0"/>
              <a:t>可以确定持有令牌的访问者能否访问持有安全描述符的对象。</a:t>
            </a:r>
            <a:endParaRPr kumimoji="0" lang="zh-CN" altLang="zh-CN" dirty="0" smtClean="0"/>
          </a:p>
          <a:p>
            <a:endParaRPr kumimoji="0" lang="en-US" altLang="zh-CN" sz="2400" dirty="0" smtClean="0"/>
          </a:p>
          <a:p>
            <a:r>
              <a:rPr kumimoji="0" lang="zh-CN" altLang="en-US" sz="2400" dirty="0" smtClean="0"/>
              <a:t>访问控制的基本控制单元“</a:t>
            </a:r>
            <a:r>
              <a:rPr kumimoji="0" lang="zh-CN" altLang="en-US" sz="2400" dirty="0" smtClean="0">
                <a:solidFill>
                  <a:srgbClr val="FF0000"/>
                </a:solidFill>
              </a:rPr>
              <a:t>账户</a:t>
            </a:r>
            <a:r>
              <a:rPr kumimoji="0" lang="zh-CN" altLang="en-US" sz="2400" dirty="0" smtClean="0"/>
              <a:t>”。</a:t>
            </a:r>
            <a:endParaRPr kumimoji="0" lang="en-US" altLang="zh-CN" sz="2400" dirty="0" smtClean="0"/>
          </a:p>
          <a:p>
            <a:pPr lvl="1"/>
            <a:r>
              <a:rPr kumimoji="0" lang="zh-CN" altLang="en-US" dirty="0" smtClean="0"/>
              <a:t>账户是一种</a:t>
            </a:r>
            <a:r>
              <a:rPr kumimoji="0" lang="zh-CN" altLang="en-US" dirty="0" smtClean="0">
                <a:solidFill>
                  <a:srgbClr val="FF0000"/>
                </a:solidFill>
              </a:rPr>
              <a:t>参考上下文</a:t>
            </a:r>
            <a:r>
              <a:rPr kumimoji="0" lang="en-US" altLang="zh-CN" dirty="0" smtClean="0"/>
              <a:t>(context)</a:t>
            </a:r>
            <a:r>
              <a:rPr kumimoji="0" lang="zh-CN" altLang="en-US" dirty="0" smtClean="0"/>
              <a:t>，是一个具有特定约束条件的容器，也可以理解为背景环境。</a:t>
            </a:r>
            <a:endParaRPr kumimoji="0" lang="en-US" altLang="zh-CN" dirty="0" smtClean="0"/>
          </a:p>
          <a:p>
            <a:pPr lvl="1"/>
            <a:r>
              <a:rPr kumimoji="0" lang="zh-CN" altLang="en-US" dirty="0" smtClean="0"/>
              <a:t>操作系统在这个上下文描述符上运行该账户的大部分代码。</a:t>
            </a:r>
            <a:endParaRPr kumimoji="0" lang="en-US" altLang="zh-CN" dirty="0" smtClean="0"/>
          </a:p>
          <a:p>
            <a:pPr lvl="1"/>
            <a:r>
              <a:rPr kumimoji="0" lang="zh-CN" altLang="en-US" dirty="0" smtClean="0"/>
              <a:t>那些在登录之前就运行的代码（例如服务）运行在一个账户（特殊的本地系统账户</a:t>
            </a:r>
            <a:r>
              <a:rPr kumimoji="0" lang="en-US" altLang="zh-CN" dirty="0" smtClean="0"/>
              <a:t>SYSTEM</a:t>
            </a:r>
            <a:r>
              <a:rPr kumimoji="0" lang="zh-CN" altLang="en-US" dirty="0" smtClean="0"/>
              <a:t>）的上下文中。</a:t>
            </a:r>
            <a:endParaRPr kumimoji="0"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calcmode="lin" valueType="num">
                                      <p:cBhvr additive="base">
                                        <p:cTn id="19"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 calcmode="lin" valueType="num">
                                      <p:cBhvr additive="base">
                                        <p:cTn id="25"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 calcmode="lin" valueType="num">
                                      <p:cBhvr additive="base">
                                        <p:cTn id="31"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kumimoji="0" lang="en-US" altLang="zh-CN" dirty="0" err="1" smtClean="0"/>
              <a:t>概述</a:t>
            </a:r>
            <a:endParaRPr kumimoji="0" lang="zh-CN" altLang="en-US" dirty="0" smtClean="0"/>
          </a:p>
        </p:txBody>
      </p:sp>
      <p:sp>
        <p:nvSpPr>
          <p:cNvPr id="3" name="内容占位符 2"/>
          <p:cNvSpPr>
            <a:spLocks noGrp="1"/>
          </p:cNvSpPr>
          <p:nvPr>
            <p:ph idx="1"/>
          </p:nvPr>
        </p:nvSpPr>
        <p:spPr>
          <a:xfrm>
            <a:off x="144016" y="1027702"/>
            <a:ext cx="8820472" cy="961138"/>
          </a:xfrm>
        </p:spPr>
        <p:txBody>
          <a:bodyPr/>
          <a:lstStyle/>
          <a:p>
            <a:r>
              <a:rPr kumimoji="0" lang="zh-CN" altLang="en-US" sz="2400" dirty="0">
                <a:solidFill>
                  <a:srgbClr val="0000FF"/>
                </a:solidFill>
              </a:rPr>
              <a:t>身份认证：</a:t>
            </a:r>
            <a:r>
              <a:rPr kumimoji="0" lang="zh-CN" altLang="en-US" sz="2400" dirty="0"/>
              <a:t>识别“</a:t>
            </a:r>
            <a:r>
              <a:rPr kumimoji="0" lang="zh-CN" altLang="en-US" sz="2400" dirty="0">
                <a:solidFill>
                  <a:srgbClr val="FF0000"/>
                </a:solidFill>
              </a:rPr>
              <a:t>用户是谁</a:t>
            </a:r>
            <a:r>
              <a:rPr kumimoji="0" lang="zh-CN" altLang="en-US" sz="2400" dirty="0"/>
              <a:t>”的</a:t>
            </a:r>
            <a:r>
              <a:rPr kumimoji="0" lang="zh-CN" altLang="en-US" sz="2400" dirty="0" smtClean="0"/>
              <a:t>问题。</a:t>
            </a:r>
            <a:endParaRPr kumimoji="0" lang="en-US" altLang="zh-CN" sz="2400" dirty="0"/>
          </a:p>
          <a:p>
            <a:r>
              <a:rPr kumimoji="0" lang="zh-CN" altLang="en-US" sz="2400" dirty="0">
                <a:solidFill>
                  <a:srgbClr val="0000FF"/>
                </a:solidFill>
              </a:rPr>
              <a:t>访问控制：</a:t>
            </a:r>
            <a:r>
              <a:rPr kumimoji="0" lang="zh-CN" altLang="en-US" sz="2400" dirty="0"/>
              <a:t>管理用户</a:t>
            </a:r>
            <a:r>
              <a:rPr kumimoji="0" lang="zh-CN" altLang="en-US" sz="2400" dirty="0">
                <a:solidFill>
                  <a:srgbClr val="FF0000"/>
                </a:solidFill>
              </a:rPr>
              <a:t>对资源的</a:t>
            </a:r>
            <a:r>
              <a:rPr kumimoji="0" lang="zh-CN" altLang="en-US" sz="2400" dirty="0" smtClean="0">
                <a:solidFill>
                  <a:srgbClr val="FF0000"/>
                </a:solidFill>
              </a:rPr>
              <a:t>访问</a:t>
            </a:r>
            <a:r>
              <a:rPr kumimoji="0" lang="zh-CN" altLang="en-US" sz="2400" dirty="0" smtClean="0"/>
              <a:t>。</a:t>
            </a:r>
            <a:endParaRPr kumimoji="0" lang="en-US" altLang="zh-CN" sz="2400" dirty="0"/>
          </a:p>
          <a:p>
            <a:pPr marL="0" indent="0">
              <a:buNone/>
            </a:pPr>
            <a:endParaRPr lang="en-US" sz="2400" dirty="0"/>
          </a:p>
        </p:txBody>
      </p:sp>
      <p:grpSp>
        <p:nvGrpSpPr>
          <p:cNvPr id="4" name="组合 3"/>
          <p:cNvGrpSpPr/>
          <p:nvPr/>
        </p:nvGrpSpPr>
        <p:grpSpPr>
          <a:xfrm>
            <a:off x="1187624" y="1916832"/>
            <a:ext cx="6148454" cy="3863398"/>
            <a:chOff x="1187624" y="2157890"/>
            <a:chExt cx="6148454" cy="3863398"/>
          </a:xfrm>
        </p:grpSpPr>
        <p:grpSp>
          <p:nvGrpSpPr>
            <p:cNvPr id="7174" name="Group 565"/>
            <p:cNvGrpSpPr>
              <a:grpSpLocks/>
            </p:cNvGrpSpPr>
            <p:nvPr/>
          </p:nvGrpSpPr>
          <p:grpSpPr bwMode="auto">
            <a:xfrm>
              <a:off x="1187624" y="3136372"/>
              <a:ext cx="6148454" cy="2293197"/>
              <a:chOff x="672" y="1592"/>
              <a:chExt cx="4100" cy="1992"/>
            </a:xfrm>
          </p:grpSpPr>
          <p:sp>
            <p:nvSpPr>
              <p:cNvPr id="7327" name="Freeform 365"/>
              <p:cNvSpPr>
                <a:spLocks/>
              </p:cNvSpPr>
              <p:nvPr/>
            </p:nvSpPr>
            <p:spPr bwMode="auto">
              <a:xfrm>
                <a:off x="2082" y="2457"/>
                <a:ext cx="1279" cy="263"/>
              </a:xfrm>
              <a:custGeom>
                <a:avLst/>
                <a:gdLst>
                  <a:gd name="T0" fmla="*/ 0 w 1279"/>
                  <a:gd name="T1" fmla="*/ 131 h 263"/>
                  <a:gd name="T2" fmla="*/ 76 w 1279"/>
                  <a:gd name="T3" fmla="*/ 0 h 263"/>
                  <a:gd name="T4" fmla="*/ 76 w 1279"/>
                  <a:gd name="T5" fmla="*/ 86 h 263"/>
                  <a:gd name="T6" fmla="*/ 1203 w 1279"/>
                  <a:gd name="T7" fmla="*/ 86 h 263"/>
                  <a:gd name="T8" fmla="*/ 1203 w 1279"/>
                  <a:gd name="T9" fmla="*/ 0 h 263"/>
                  <a:gd name="T10" fmla="*/ 1279 w 1279"/>
                  <a:gd name="T11" fmla="*/ 131 h 263"/>
                  <a:gd name="T12" fmla="*/ 1203 w 1279"/>
                  <a:gd name="T13" fmla="*/ 263 h 263"/>
                  <a:gd name="T14" fmla="*/ 1203 w 1279"/>
                  <a:gd name="T15" fmla="*/ 176 h 263"/>
                  <a:gd name="T16" fmla="*/ 76 w 1279"/>
                  <a:gd name="T17" fmla="*/ 176 h 263"/>
                  <a:gd name="T18" fmla="*/ 76 w 1279"/>
                  <a:gd name="T19" fmla="*/ 263 h 263"/>
                  <a:gd name="T20" fmla="*/ 0 w 1279"/>
                  <a:gd name="T21" fmla="*/ 131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9"/>
                  <a:gd name="T34" fmla="*/ 0 h 263"/>
                  <a:gd name="T35" fmla="*/ 1279 w 1279"/>
                  <a:gd name="T36" fmla="*/ 263 h 2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9" h="263">
                    <a:moveTo>
                      <a:pt x="0" y="131"/>
                    </a:moveTo>
                    <a:lnTo>
                      <a:pt x="76" y="0"/>
                    </a:lnTo>
                    <a:lnTo>
                      <a:pt x="76" y="86"/>
                    </a:lnTo>
                    <a:lnTo>
                      <a:pt x="1203" y="86"/>
                    </a:lnTo>
                    <a:lnTo>
                      <a:pt x="1203" y="0"/>
                    </a:lnTo>
                    <a:lnTo>
                      <a:pt x="1279" y="131"/>
                    </a:lnTo>
                    <a:lnTo>
                      <a:pt x="1203" y="263"/>
                    </a:lnTo>
                    <a:lnTo>
                      <a:pt x="1203" y="176"/>
                    </a:lnTo>
                    <a:lnTo>
                      <a:pt x="76" y="176"/>
                    </a:lnTo>
                    <a:lnTo>
                      <a:pt x="76" y="26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8" name="Freeform 366"/>
              <p:cNvSpPr>
                <a:spLocks/>
              </p:cNvSpPr>
              <p:nvPr/>
            </p:nvSpPr>
            <p:spPr bwMode="auto">
              <a:xfrm>
                <a:off x="2082" y="2457"/>
                <a:ext cx="1279" cy="263"/>
              </a:xfrm>
              <a:custGeom>
                <a:avLst/>
                <a:gdLst>
                  <a:gd name="T0" fmla="*/ 0 w 1279"/>
                  <a:gd name="T1" fmla="*/ 131 h 263"/>
                  <a:gd name="T2" fmla="*/ 76 w 1279"/>
                  <a:gd name="T3" fmla="*/ 0 h 263"/>
                  <a:gd name="T4" fmla="*/ 76 w 1279"/>
                  <a:gd name="T5" fmla="*/ 86 h 263"/>
                  <a:gd name="T6" fmla="*/ 1203 w 1279"/>
                  <a:gd name="T7" fmla="*/ 86 h 263"/>
                  <a:gd name="T8" fmla="*/ 1203 w 1279"/>
                  <a:gd name="T9" fmla="*/ 0 h 263"/>
                  <a:gd name="T10" fmla="*/ 1279 w 1279"/>
                  <a:gd name="T11" fmla="*/ 131 h 263"/>
                  <a:gd name="T12" fmla="*/ 1203 w 1279"/>
                  <a:gd name="T13" fmla="*/ 263 h 263"/>
                  <a:gd name="T14" fmla="*/ 1203 w 1279"/>
                  <a:gd name="T15" fmla="*/ 176 h 263"/>
                  <a:gd name="T16" fmla="*/ 76 w 1279"/>
                  <a:gd name="T17" fmla="*/ 176 h 263"/>
                  <a:gd name="T18" fmla="*/ 76 w 1279"/>
                  <a:gd name="T19" fmla="*/ 263 h 263"/>
                  <a:gd name="T20" fmla="*/ 0 w 1279"/>
                  <a:gd name="T21" fmla="*/ 131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9"/>
                  <a:gd name="T34" fmla="*/ 0 h 263"/>
                  <a:gd name="T35" fmla="*/ 1279 w 1279"/>
                  <a:gd name="T36" fmla="*/ 263 h 2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9" h="263">
                    <a:moveTo>
                      <a:pt x="0" y="131"/>
                    </a:moveTo>
                    <a:lnTo>
                      <a:pt x="76" y="0"/>
                    </a:lnTo>
                    <a:lnTo>
                      <a:pt x="76" y="86"/>
                    </a:lnTo>
                    <a:lnTo>
                      <a:pt x="1203" y="86"/>
                    </a:lnTo>
                    <a:lnTo>
                      <a:pt x="1203" y="0"/>
                    </a:lnTo>
                    <a:lnTo>
                      <a:pt x="1279" y="131"/>
                    </a:lnTo>
                    <a:lnTo>
                      <a:pt x="1203" y="263"/>
                    </a:lnTo>
                    <a:lnTo>
                      <a:pt x="1203" y="176"/>
                    </a:lnTo>
                    <a:lnTo>
                      <a:pt x="76" y="176"/>
                    </a:lnTo>
                    <a:lnTo>
                      <a:pt x="76" y="263"/>
                    </a:lnTo>
                    <a:lnTo>
                      <a:pt x="0" y="13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9" name="Freeform 367"/>
              <p:cNvSpPr>
                <a:spLocks/>
              </p:cNvSpPr>
              <p:nvPr/>
            </p:nvSpPr>
            <p:spPr bwMode="auto">
              <a:xfrm>
                <a:off x="3459" y="1592"/>
                <a:ext cx="1312" cy="1992"/>
              </a:xfrm>
              <a:custGeom>
                <a:avLst/>
                <a:gdLst>
                  <a:gd name="T0" fmla="*/ 0 w 2419"/>
                  <a:gd name="T1" fmla="*/ 159 h 3671"/>
                  <a:gd name="T2" fmla="*/ 105 w 2419"/>
                  <a:gd name="T3" fmla="*/ 0 h 3671"/>
                  <a:gd name="T4" fmla="*/ 209 w 2419"/>
                  <a:gd name="T5" fmla="*/ 159 h 3671"/>
                  <a:gd name="T6" fmla="*/ 209 w 2419"/>
                  <a:gd name="T7" fmla="*/ 159 h 3671"/>
                  <a:gd name="T8" fmla="*/ 105 w 2419"/>
                  <a:gd name="T9" fmla="*/ 319 h 3671"/>
                  <a:gd name="T10" fmla="*/ 0 w 2419"/>
                  <a:gd name="T11" fmla="*/ 159 h 3671"/>
                  <a:gd name="T12" fmla="*/ 0 60000 65536"/>
                  <a:gd name="T13" fmla="*/ 0 60000 65536"/>
                  <a:gd name="T14" fmla="*/ 0 60000 65536"/>
                  <a:gd name="T15" fmla="*/ 0 60000 65536"/>
                  <a:gd name="T16" fmla="*/ 0 60000 65536"/>
                  <a:gd name="T17" fmla="*/ 0 60000 65536"/>
                  <a:gd name="T18" fmla="*/ 0 w 2419"/>
                  <a:gd name="T19" fmla="*/ 0 h 3671"/>
                  <a:gd name="T20" fmla="*/ 2419 w 2419"/>
                  <a:gd name="T21" fmla="*/ 3671 h 3671"/>
                </a:gdLst>
                <a:ahLst/>
                <a:cxnLst>
                  <a:cxn ang="T12">
                    <a:pos x="T0" y="T1"/>
                  </a:cxn>
                  <a:cxn ang="T13">
                    <a:pos x="T2" y="T3"/>
                  </a:cxn>
                  <a:cxn ang="T14">
                    <a:pos x="T4" y="T5"/>
                  </a:cxn>
                  <a:cxn ang="T15">
                    <a:pos x="T6" y="T7"/>
                  </a:cxn>
                  <a:cxn ang="T16">
                    <a:pos x="T8" y="T9"/>
                  </a:cxn>
                  <a:cxn ang="T17">
                    <a:pos x="T10" y="T11"/>
                  </a:cxn>
                </a:cxnLst>
                <a:rect l="T18" t="T19" r="T20" b="T21"/>
                <a:pathLst>
                  <a:path w="2419" h="3671">
                    <a:moveTo>
                      <a:pt x="0" y="1836"/>
                    </a:moveTo>
                    <a:cubicBezTo>
                      <a:pt x="0" y="822"/>
                      <a:pt x="542" y="0"/>
                      <a:pt x="1210" y="0"/>
                    </a:cubicBezTo>
                    <a:cubicBezTo>
                      <a:pt x="1878" y="0"/>
                      <a:pt x="2419" y="822"/>
                      <a:pt x="2419" y="1836"/>
                    </a:cubicBezTo>
                    <a:cubicBezTo>
                      <a:pt x="2419" y="1836"/>
                      <a:pt x="2419" y="1836"/>
                      <a:pt x="2419" y="1836"/>
                    </a:cubicBezTo>
                    <a:cubicBezTo>
                      <a:pt x="2419" y="2850"/>
                      <a:pt x="1878" y="3671"/>
                      <a:pt x="1210" y="3671"/>
                    </a:cubicBezTo>
                    <a:cubicBezTo>
                      <a:pt x="542" y="3671"/>
                      <a:pt x="0" y="2850"/>
                      <a:pt x="0" y="1836"/>
                    </a:cubicBezTo>
                  </a:path>
                </a:pathLst>
              </a:custGeom>
              <a:solidFill>
                <a:srgbClr val="FFFFFF"/>
              </a:solidFill>
              <a:ln w="0">
                <a:solidFill>
                  <a:srgbClr val="000000"/>
                </a:solidFill>
                <a:prstDash val="solid"/>
                <a:round/>
                <a:headEnd/>
                <a:tailEnd/>
              </a:ln>
            </p:spPr>
            <p:txBody>
              <a:bodyPr/>
              <a:lstStyle/>
              <a:p>
                <a:endParaRPr lang="zh-CN" altLang="en-US"/>
              </a:p>
            </p:txBody>
          </p:sp>
          <p:sp>
            <p:nvSpPr>
              <p:cNvPr id="7330" name="Freeform 368"/>
              <p:cNvSpPr>
                <a:spLocks/>
              </p:cNvSpPr>
              <p:nvPr/>
            </p:nvSpPr>
            <p:spPr bwMode="auto">
              <a:xfrm>
                <a:off x="3459" y="1592"/>
                <a:ext cx="1312" cy="1992"/>
              </a:xfrm>
              <a:custGeom>
                <a:avLst/>
                <a:gdLst>
                  <a:gd name="T0" fmla="*/ 0 w 1312"/>
                  <a:gd name="T1" fmla="*/ 996 h 1992"/>
                  <a:gd name="T2" fmla="*/ 656 w 1312"/>
                  <a:gd name="T3" fmla="*/ 0 h 1992"/>
                  <a:gd name="T4" fmla="*/ 1312 w 1312"/>
                  <a:gd name="T5" fmla="*/ 996 h 1992"/>
                  <a:gd name="T6" fmla="*/ 1312 w 1312"/>
                  <a:gd name="T7" fmla="*/ 996 h 1992"/>
                  <a:gd name="T8" fmla="*/ 656 w 1312"/>
                  <a:gd name="T9" fmla="*/ 1992 h 1992"/>
                  <a:gd name="T10" fmla="*/ 0 w 1312"/>
                  <a:gd name="T11" fmla="*/ 996 h 1992"/>
                  <a:gd name="T12" fmla="*/ 0 60000 65536"/>
                  <a:gd name="T13" fmla="*/ 0 60000 65536"/>
                  <a:gd name="T14" fmla="*/ 0 60000 65536"/>
                  <a:gd name="T15" fmla="*/ 0 60000 65536"/>
                  <a:gd name="T16" fmla="*/ 0 60000 65536"/>
                  <a:gd name="T17" fmla="*/ 0 60000 65536"/>
                  <a:gd name="T18" fmla="*/ 0 w 1312"/>
                  <a:gd name="T19" fmla="*/ 0 h 1992"/>
                  <a:gd name="T20" fmla="*/ 1312 w 1312"/>
                  <a:gd name="T21" fmla="*/ 1992 h 1992"/>
                </a:gdLst>
                <a:ahLst/>
                <a:cxnLst>
                  <a:cxn ang="T12">
                    <a:pos x="T0" y="T1"/>
                  </a:cxn>
                  <a:cxn ang="T13">
                    <a:pos x="T2" y="T3"/>
                  </a:cxn>
                  <a:cxn ang="T14">
                    <a:pos x="T4" y="T5"/>
                  </a:cxn>
                  <a:cxn ang="T15">
                    <a:pos x="T6" y="T7"/>
                  </a:cxn>
                  <a:cxn ang="T16">
                    <a:pos x="T8" y="T9"/>
                  </a:cxn>
                  <a:cxn ang="T17">
                    <a:pos x="T10" y="T11"/>
                  </a:cxn>
                </a:cxnLst>
                <a:rect l="T18" t="T19" r="T20" b="T21"/>
                <a:pathLst>
                  <a:path w="1312" h="1992">
                    <a:moveTo>
                      <a:pt x="0" y="996"/>
                    </a:moveTo>
                    <a:cubicBezTo>
                      <a:pt x="0" y="446"/>
                      <a:pt x="294" y="0"/>
                      <a:pt x="656" y="0"/>
                    </a:cubicBezTo>
                    <a:cubicBezTo>
                      <a:pt x="1019" y="0"/>
                      <a:pt x="1312" y="446"/>
                      <a:pt x="1312" y="996"/>
                    </a:cubicBezTo>
                    <a:cubicBezTo>
                      <a:pt x="1312" y="996"/>
                      <a:pt x="1312" y="996"/>
                      <a:pt x="1312" y="996"/>
                    </a:cubicBezTo>
                    <a:cubicBezTo>
                      <a:pt x="1312" y="1547"/>
                      <a:pt x="1019" y="1992"/>
                      <a:pt x="656" y="1992"/>
                    </a:cubicBezTo>
                    <a:cubicBezTo>
                      <a:pt x="294" y="1992"/>
                      <a:pt x="0" y="1547"/>
                      <a:pt x="0" y="996"/>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31" name="Freeform 369"/>
              <p:cNvSpPr>
                <a:spLocks/>
              </p:cNvSpPr>
              <p:nvPr/>
            </p:nvSpPr>
            <p:spPr bwMode="auto">
              <a:xfrm>
                <a:off x="672" y="1604"/>
                <a:ext cx="1311" cy="1969"/>
              </a:xfrm>
              <a:custGeom>
                <a:avLst/>
                <a:gdLst>
                  <a:gd name="T0" fmla="*/ 0 w 2419"/>
                  <a:gd name="T1" fmla="*/ 157 h 3629"/>
                  <a:gd name="T2" fmla="*/ 104 w 2419"/>
                  <a:gd name="T3" fmla="*/ 0 h 3629"/>
                  <a:gd name="T4" fmla="*/ 209 w 2419"/>
                  <a:gd name="T5" fmla="*/ 157 h 3629"/>
                  <a:gd name="T6" fmla="*/ 209 w 2419"/>
                  <a:gd name="T7" fmla="*/ 157 h 3629"/>
                  <a:gd name="T8" fmla="*/ 104 w 2419"/>
                  <a:gd name="T9" fmla="*/ 314 h 3629"/>
                  <a:gd name="T10" fmla="*/ 0 w 2419"/>
                  <a:gd name="T11" fmla="*/ 157 h 3629"/>
                  <a:gd name="T12" fmla="*/ 0 60000 65536"/>
                  <a:gd name="T13" fmla="*/ 0 60000 65536"/>
                  <a:gd name="T14" fmla="*/ 0 60000 65536"/>
                  <a:gd name="T15" fmla="*/ 0 60000 65536"/>
                  <a:gd name="T16" fmla="*/ 0 60000 65536"/>
                  <a:gd name="T17" fmla="*/ 0 60000 65536"/>
                  <a:gd name="T18" fmla="*/ 0 w 2419"/>
                  <a:gd name="T19" fmla="*/ 0 h 3629"/>
                  <a:gd name="T20" fmla="*/ 2419 w 2419"/>
                  <a:gd name="T21" fmla="*/ 3629 h 3629"/>
                </a:gdLst>
                <a:ahLst/>
                <a:cxnLst>
                  <a:cxn ang="T12">
                    <a:pos x="T0" y="T1"/>
                  </a:cxn>
                  <a:cxn ang="T13">
                    <a:pos x="T2" y="T3"/>
                  </a:cxn>
                  <a:cxn ang="T14">
                    <a:pos x="T4" y="T5"/>
                  </a:cxn>
                  <a:cxn ang="T15">
                    <a:pos x="T6" y="T7"/>
                  </a:cxn>
                  <a:cxn ang="T16">
                    <a:pos x="T8" y="T9"/>
                  </a:cxn>
                  <a:cxn ang="T17">
                    <a:pos x="T10" y="T11"/>
                  </a:cxn>
                </a:cxnLst>
                <a:rect l="T18" t="T19" r="T20" b="T21"/>
                <a:pathLst>
                  <a:path w="2419" h="3629">
                    <a:moveTo>
                      <a:pt x="0" y="1815"/>
                    </a:moveTo>
                    <a:cubicBezTo>
                      <a:pt x="0" y="813"/>
                      <a:pt x="542" y="0"/>
                      <a:pt x="1209" y="0"/>
                    </a:cubicBezTo>
                    <a:cubicBezTo>
                      <a:pt x="1877" y="0"/>
                      <a:pt x="2419" y="813"/>
                      <a:pt x="2419" y="1815"/>
                    </a:cubicBezTo>
                    <a:cubicBezTo>
                      <a:pt x="2419" y="1815"/>
                      <a:pt x="2419" y="1815"/>
                      <a:pt x="2419" y="1815"/>
                    </a:cubicBezTo>
                    <a:cubicBezTo>
                      <a:pt x="2419" y="2817"/>
                      <a:pt x="1877" y="3629"/>
                      <a:pt x="1209" y="3629"/>
                    </a:cubicBezTo>
                    <a:cubicBezTo>
                      <a:pt x="542" y="3629"/>
                      <a:pt x="0" y="2817"/>
                      <a:pt x="0" y="181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7332" name="Freeform 370"/>
              <p:cNvSpPr>
                <a:spLocks/>
              </p:cNvSpPr>
              <p:nvPr/>
            </p:nvSpPr>
            <p:spPr bwMode="auto">
              <a:xfrm>
                <a:off x="672" y="1604"/>
                <a:ext cx="1311" cy="1969"/>
              </a:xfrm>
              <a:custGeom>
                <a:avLst/>
                <a:gdLst>
                  <a:gd name="T0" fmla="*/ 0 w 1311"/>
                  <a:gd name="T1" fmla="*/ 984 h 1969"/>
                  <a:gd name="T2" fmla="*/ 655 w 1311"/>
                  <a:gd name="T3" fmla="*/ 0 h 1969"/>
                  <a:gd name="T4" fmla="*/ 1311 w 1311"/>
                  <a:gd name="T5" fmla="*/ 984 h 1969"/>
                  <a:gd name="T6" fmla="*/ 1311 w 1311"/>
                  <a:gd name="T7" fmla="*/ 984 h 1969"/>
                  <a:gd name="T8" fmla="*/ 655 w 1311"/>
                  <a:gd name="T9" fmla="*/ 1969 h 1969"/>
                  <a:gd name="T10" fmla="*/ 0 w 1311"/>
                  <a:gd name="T11" fmla="*/ 984 h 1969"/>
                  <a:gd name="T12" fmla="*/ 0 60000 65536"/>
                  <a:gd name="T13" fmla="*/ 0 60000 65536"/>
                  <a:gd name="T14" fmla="*/ 0 60000 65536"/>
                  <a:gd name="T15" fmla="*/ 0 60000 65536"/>
                  <a:gd name="T16" fmla="*/ 0 60000 65536"/>
                  <a:gd name="T17" fmla="*/ 0 60000 65536"/>
                  <a:gd name="T18" fmla="*/ 0 w 1311"/>
                  <a:gd name="T19" fmla="*/ 0 h 1969"/>
                  <a:gd name="T20" fmla="*/ 1311 w 1311"/>
                  <a:gd name="T21" fmla="*/ 1969 h 1969"/>
                </a:gdLst>
                <a:ahLst/>
                <a:cxnLst>
                  <a:cxn ang="T12">
                    <a:pos x="T0" y="T1"/>
                  </a:cxn>
                  <a:cxn ang="T13">
                    <a:pos x="T2" y="T3"/>
                  </a:cxn>
                  <a:cxn ang="T14">
                    <a:pos x="T4" y="T5"/>
                  </a:cxn>
                  <a:cxn ang="T15">
                    <a:pos x="T6" y="T7"/>
                  </a:cxn>
                  <a:cxn ang="T16">
                    <a:pos x="T8" y="T9"/>
                  </a:cxn>
                  <a:cxn ang="T17">
                    <a:pos x="T10" y="T11"/>
                  </a:cxn>
                </a:cxnLst>
                <a:rect l="T18" t="T19" r="T20" b="T21"/>
                <a:pathLst>
                  <a:path w="1311" h="1969">
                    <a:moveTo>
                      <a:pt x="0" y="984"/>
                    </a:moveTo>
                    <a:cubicBezTo>
                      <a:pt x="0" y="441"/>
                      <a:pt x="294" y="0"/>
                      <a:pt x="655" y="0"/>
                    </a:cubicBezTo>
                    <a:cubicBezTo>
                      <a:pt x="1018" y="0"/>
                      <a:pt x="1311" y="441"/>
                      <a:pt x="1311" y="984"/>
                    </a:cubicBezTo>
                    <a:cubicBezTo>
                      <a:pt x="1311" y="984"/>
                      <a:pt x="1311" y="984"/>
                      <a:pt x="1311" y="984"/>
                    </a:cubicBezTo>
                    <a:cubicBezTo>
                      <a:pt x="1311" y="1528"/>
                      <a:pt x="1018" y="1969"/>
                      <a:pt x="655" y="1969"/>
                    </a:cubicBezTo>
                    <a:cubicBezTo>
                      <a:pt x="294" y="1969"/>
                      <a:pt x="0" y="1528"/>
                      <a:pt x="0" y="984"/>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33" name="Freeform 371"/>
              <p:cNvSpPr>
                <a:spLocks noEditPoints="1"/>
              </p:cNvSpPr>
              <p:nvPr/>
            </p:nvSpPr>
            <p:spPr bwMode="auto">
              <a:xfrm>
                <a:off x="1102" y="1965"/>
                <a:ext cx="471" cy="492"/>
              </a:xfrm>
              <a:custGeom>
                <a:avLst/>
                <a:gdLst>
                  <a:gd name="T0" fmla="*/ 9 w 870"/>
                  <a:gd name="T1" fmla="*/ 32 h 907"/>
                  <a:gd name="T2" fmla="*/ 12 w 870"/>
                  <a:gd name="T3" fmla="*/ 40 h 907"/>
                  <a:gd name="T4" fmla="*/ 12 w 870"/>
                  <a:gd name="T5" fmla="*/ 40 h 907"/>
                  <a:gd name="T6" fmla="*/ 11 w 870"/>
                  <a:gd name="T7" fmla="*/ 41 h 907"/>
                  <a:gd name="T8" fmla="*/ 0 w 870"/>
                  <a:gd name="T9" fmla="*/ 52 h 907"/>
                  <a:gd name="T10" fmla="*/ 0 w 870"/>
                  <a:gd name="T11" fmla="*/ 52 h 907"/>
                  <a:gd name="T12" fmla="*/ 0 w 870"/>
                  <a:gd name="T13" fmla="*/ 65 h 907"/>
                  <a:gd name="T14" fmla="*/ 21 w 870"/>
                  <a:gd name="T15" fmla="*/ 65 h 907"/>
                  <a:gd name="T16" fmla="*/ 21 w 870"/>
                  <a:gd name="T17" fmla="*/ 65 h 907"/>
                  <a:gd name="T18" fmla="*/ 21 w 870"/>
                  <a:gd name="T19" fmla="*/ 65 h 907"/>
                  <a:gd name="T20" fmla="*/ 21 w 870"/>
                  <a:gd name="T21" fmla="*/ 79 h 907"/>
                  <a:gd name="T22" fmla="*/ 54 w 870"/>
                  <a:gd name="T23" fmla="*/ 79 h 907"/>
                  <a:gd name="T24" fmla="*/ 54 w 870"/>
                  <a:gd name="T25" fmla="*/ 65 h 907"/>
                  <a:gd name="T26" fmla="*/ 54 w 870"/>
                  <a:gd name="T27" fmla="*/ 65 h 907"/>
                  <a:gd name="T28" fmla="*/ 54 w 870"/>
                  <a:gd name="T29" fmla="*/ 65 h 907"/>
                  <a:gd name="T30" fmla="*/ 75 w 870"/>
                  <a:gd name="T31" fmla="*/ 65 h 907"/>
                  <a:gd name="T32" fmla="*/ 75 w 870"/>
                  <a:gd name="T33" fmla="*/ 52 h 907"/>
                  <a:gd name="T34" fmla="*/ 63 w 870"/>
                  <a:gd name="T35" fmla="*/ 41 h 907"/>
                  <a:gd name="T36" fmla="*/ 63 w 870"/>
                  <a:gd name="T37" fmla="*/ 41 h 907"/>
                  <a:gd name="T38" fmla="*/ 62 w 870"/>
                  <a:gd name="T39" fmla="*/ 40 h 907"/>
                  <a:gd name="T40" fmla="*/ 65 w 870"/>
                  <a:gd name="T41" fmla="*/ 32 h 907"/>
                  <a:gd name="T42" fmla="*/ 59 w 870"/>
                  <a:gd name="T43" fmla="*/ 22 h 907"/>
                  <a:gd name="T44" fmla="*/ 58 w 870"/>
                  <a:gd name="T45" fmla="*/ 22 h 907"/>
                  <a:gd name="T46" fmla="*/ 53 w 870"/>
                  <a:gd name="T47" fmla="*/ 25 h 907"/>
                  <a:gd name="T48" fmla="*/ 43 w 870"/>
                  <a:gd name="T49" fmla="*/ 19 h 907"/>
                  <a:gd name="T50" fmla="*/ 43 w 870"/>
                  <a:gd name="T51" fmla="*/ 19 h 907"/>
                  <a:gd name="T52" fmla="*/ 42 w 870"/>
                  <a:gd name="T53" fmla="*/ 17 h 907"/>
                  <a:gd name="T54" fmla="*/ 45 w 870"/>
                  <a:gd name="T55" fmla="*/ 10 h 907"/>
                  <a:gd name="T56" fmla="*/ 38 w 870"/>
                  <a:gd name="T57" fmla="*/ 1 h 907"/>
                  <a:gd name="T58" fmla="*/ 38 w 870"/>
                  <a:gd name="T59" fmla="*/ 0 h 907"/>
                  <a:gd name="T60" fmla="*/ 30 w 870"/>
                  <a:gd name="T61" fmla="*/ 9 h 907"/>
                  <a:gd name="T62" fmla="*/ 30 w 870"/>
                  <a:gd name="T63" fmla="*/ 10 h 907"/>
                  <a:gd name="T64" fmla="*/ 33 w 870"/>
                  <a:gd name="T65" fmla="*/ 17 h 907"/>
                  <a:gd name="T66" fmla="*/ 32 w 870"/>
                  <a:gd name="T67" fmla="*/ 19 h 907"/>
                  <a:gd name="T68" fmla="*/ 22 w 870"/>
                  <a:gd name="T69" fmla="*/ 26 h 907"/>
                  <a:gd name="T70" fmla="*/ 17 w 870"/>
                  <a:gd name="T71" fmla="*/ 22 h 907"/>
                  <a:gd name="T72" fmla="*/ 9 w 870"/>
                  <a:gd name="T73" fmla="*/ 31 h 907"/>
                  <a:gd name="T74" fmla="*/ 9 w 870"/>
                  <a:gd name="T75" fmla="*/ 32 h 907"/>
                  <a:gd name="T76" fmla="*/ 49 w 870"/>
                  <a:gd name="T77" fmla="*/ 42 h 907"/>
                  <a:gd name="T78" fmla="*/ 44 w 870"/>
                  <a:gd name="T79" fmla="*/ 46 h 907"/>
                  <a:gd name="T80" fmla="*/ 44 w 870"/>
                  <a:gd name="T81" fmla="*/ 42 h 907"/>
                  <a:gd name="T82" fmla="*/ 49 w 870"/>
                  <a:gd name="T83" fmla="*/ 42 h 907"/>
                  <a:gd name="T84" fmla="*/ 27 w 870"/>
                  <a:gd name="T85" fmla="*/ 42 h 907"/>
                  <a:gd name="T86" fmla="*/ 30 w 870"/>
                  <a:gd name="T87" fmla="*/ 42 h 907"/>
                  <a:gd name="T88" fmla="*/ 30 w 870"/>
                  <a:gd name="T89" fmla="*/ 45 h 907"/>
                  <a:gd name="T90" fmla="*/ 27 w 870"/>
                  <a:gd name="T91" fmla="*/ 42 h 9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70"/>
                  <a:gd name="T139" fmla="*/ 0 h 907"/>
                  <a:gd name="T140" fmla="*/ 870 w 870"/>
                  <a:gd name="T141" fmla="*/ 907 h 9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70" h="907">
                    <a:moveTo>
                      <a:pt x="111" y="371"/>
                    </a:moveTo>
                    <a:cubicBezTo>
                      <a:pt x="111" y="405"/>
                      <a:pt x="123" y="437"/>
                      <a:pt x="142" y="459"/>
                    </a:cubicBezTo>
                    <a:lnTo>
                      <a:pt x="130" y="477"/>
                    </a:lnTo>
                    <a:cubicBezTo>
                      <a:pt x="75" y="486"/>
                      <a:pt x="27" y="530"/>
                      <a:pt x="0" y="596"/>
                    </a:cubicBezTo>
                    <a:lnTo>
                      <a:pt x="0" y="749"/>
                    </a:lnTo>
                    <a:lnTo>
                      <a:pt x="241" y="749"/>
                    </a:lnTo>
                    <a:cubicBezTo>
                      <a:pt x="241" y="751"/>
                      <a:pt x="240" y="752"/>
                      <a:pt x="239" y="754"/>
                    </a:cubicBezTo>
                    <a:lnTo>
                      <a:pt x="239" y="907"/>
                    </a:lnTo>
                    <a:lnTo>
                      <a:pt x="630" y="907"/>
                    </a:lnTo>
                    <a:lnTo>
                      <a:pt x="630" y="754"/>
                    </a:lnTo>
                    <a:cubicBezTo>
                      <a:pt x="630" y="752"/>
                      <a:pt x="629" y="751"/>
                      <a:pt x="629" y="749"/>
                    </a:cubicBezTo>
                    <a:lnTo>
                      <a:pt x="870" y="749"/>
                    </a:lnTo>
                    <a:lnTo>
                      <a:pt x="870" y="596"/>
                    </a:lnTo>
                    <a:cubicBezTo>
                      <a:pt x="849" y="522"/>
                      <a:pt x="797" y="475"/>
                      <a:pt x="740" y="477"/>
                    </a:cubicBezTo>
                    <a:lnTo>
                      <a:pt x="727" y="459"/>
                    </a:lnTo>
                    <a:cubicBezTo>
                      <a:pt x="747" y="437"/>
                      <a:pt x="758" y="405"/>
                      <a:pt x="758" y="371"/>
                    </a:cubicBezTo>
                    <a:cubicBezTo>
                      <a:pt x="765" y="317"/>
                      <a:pt x="732" y="267"/>
                      <a:pt x="686" y="260"/>
                    </a:cubicBezTo>
                    <a:cubicBezTo>
                      <a:pt x="682" y="259"/>
                      <a:pt x="678" y="259"/>
                      <a:pt x="674" y="259"/>
                    </a:cubicBezTo>
                    <a:cubicBezTo>
                      <a:pt x="652" y="259"/>
                      <a:pt x="630" y="270"/>
                      <a:pt x="614" y="288"/>
                    </a:cubicBezTo>
                    <a:cubicBezTo>
                      <a:pt x="588" y="242"/>
                      <a:pt x="547" y="216"/>
                      <a:pt x="504" y="217"/>
                    </a:cubicBezTo>
                    <a:lnTo>
                      <a:pt x="492" y="199"/>
                    </a:lnTo>
                    <a:cubicBezTo>
                      <a:pt x="512" y="178"/>
                      <a:pt x="523" y="146"/>
                      <a:pt x="523" y="112"/>
                    </a:cubicBezTo>
                    <a:cubicBezTo>
                      <a:pt x="529" y="58"/>
                      <a:pt x="497" y="8"/>
                      <a:pt x="450" y="1"/>
                    </a:cubicBezTo>
                    <a:cubicBezTo>
                      <a:pt x="447" y="0"/>
                      <a:pt x="443" y="0"/>
                      <a:pt x="439" y="0"/>
                    </a:cubicBezTo>
                    <a:cubicBezTo>
                      <a:pt x="392" y="0"/>
                      <a:pt x="354" y="44"/>
                      <a:pt x="354" y="99"/>
                    </a:cubicBezTo>
                    <a:cubicBezTo>
                      <a:pt x="354" y="103"/>
                      <a:pt x="355" y="108"/>
                      <a:pt x="355" y="112"/>
                    </a:cubicBezTo>
                    <a:cubicBezTo>
                      <a:pt x="355" y="146"/>
                      <a:pt x="366" y="178"/>
                      <a:pt x="386" y="199"/>
                    </a:cubicBezTo>
                    <a:lnTo>
                      <a:pt x="374" y="217"/>
                    </a:lnTo>
                    <a:cubicBezTo>
                      <a:pt x="330" y="224"/>
                      <a:pt x="289" y="255"/>
                      <a:pt x="261" y="302"/>
                    </a:cubicBezTo>
                    <a:cubicBezTo>
                      <a:pt x="248" y="274"/>
                      <a:pt x="222" y="258"/>
                      <a:pt x="195" y="259"/>
                    </a:cubicBezTo>
                    <a:cubicBezTo>
                      <a:pt x="148" y="259"/>
                      <a:pt x="110" y="304"/>
                      <a:pt x="110" y="358"/>
                    </a:cubicBezTo>
                    <a:cubicBezTo>
                      <a:pt x="110" y="363"/>
                      <a:pt x="111" y="367"/>
                      <a:pt x="111" y="371"/>
                    </a:cubicBezTo>
                    <a:close/>
                    <a:moveTo>
                      <a:pt x="570" y="490"/>
                    </a:moveTo>
                    <a:cubicBezTo>
                      <a:pt x="551" y="499"/>
                      <a:pt x="534" y="513"/>
                      <a:pt x="519" y="530"/>
                    </a:cubicBezTo>
                    <a:cubicBezTo>
                      <a:pt x="520" y="517"/>
                      <a:pt x="520" y="503"/>
                      <a:pt x="517" y="490"/>
                    </a:cubicBezTo>
                    <a:lnTo>
                      <a:pt x="570" y="490"/>
                    </a:lnTo>
                    <a:close/>
                    <a:moveTo>
                      <a:pt x="314" y="490"/>
                    </a:moveTo>
                    <a:lnTo>
                      <a:pt x="356" y="490"/>
                    </a:lnTo>
                    <a:cubicBezTo>
                      <a:pt x="351" y="498"/>
                      <a:pt x="349" y="509"/>
                      <a:pt x="350" y="519"/>
                    </a:cubicBezTo>
                    <a:cubicBezTo>
                      <a:pt x="339" y="507"/>
                      <a:pt x="327" y="497"/>
                      <a:pt x="314" y="490"/>
                    </a:cubicBezTo>
                    <a:close/>
                  </a:path>
                </a:pathLst>
              </a:custGeom>
              <a:solidFill>
                <a:srgbClr val="C0C0C0"/>
              </a:solidFill>
              <a:ln w="0">
                <a:solidFill>
                  <a:srgbClr val="000000"/>
                </a:solidFill>
                <a:prstDash val="solid"/>
                <a:round/>
                <a:headEnd/>
                <a:tailEnd/>
              </a:ln>
            </p:spPr>
            <p:txBody>
              <a:bodyPr/>
              <a:lstStyle/>
              <a:p>
                <a:endParaRPr lang="zh-CN" altLang="en-US"/>
              </a:p>
            </p:txBody>
          </p:sp>
          <p:sp>
            <p:nvSpPr>
              <p:cNvPr id="7334" name="Rectangle 372"/>
              <p:cNvSpPr>
                <a:spLocks noChangeArrowheads="1"/>
              </p:cNvSpPr>
              <p:nvPr/>
            </p:nvSpPr>
            <p:spPr bwMode="auto">
              <a:xfrm>
                <a:off x="1204" y="2066"/>
                <a:ext cx="234" cy="9"/>
              </a:xfrm>
              <a:prstGeom prst="rect">
                <a:avLst/>
              </a:prstGeom>
              <a:solidFill>
                <a:srgbClr val="008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35" name="Rectangle 373"/>
              <p:cNvSpPr>
                <a:spLocks noChangeArrowheads="1"/>
              </p:cNvSpPr>
              <p:nvPr/>
            </p:nvSpPr>
            <p:spPr bwMode="auto">
              <a:xfrm>
                <a:off x="1204" y="2075"/>
                <a:ext cx="234" cy="9"/>
              </a:xfrm>
              <a:prstGeom prst="rect">
                <a:avLst/>
              </a:prstGeom>
              <a:solidFill>
                <a:srgbClr val="00F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36" name="Rectangle 374"/>
              <p:cNvSpPr>
                <a:spLocks noChangeArrowheads="1"/>
              </p:cNvSpPr>
              <p:nvPr/>
            </p:nvSpPr>
            <p:spPr bwMode="auto">
              <a:xfrm>
                <a:off x="1204" y="2084"/>
                <a:ext cx="234" cy="8"/>
              </a:xfrm>
              <a:prstGeom prst="rect">
                <a:avLst/>
              </a:prstGeom>
              <a:solidFill>
                <a:srgbClr val="00F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37" name="Rectangle 375"/>
              <p:cNvSpPr>
                <a:spLocks noChangeArrowheads="1"/>
              </p:cNvSpPr>
              <p:nvPr/>
            </p:nvSpPr>
            <p:spPr bwMode="auto">
              <a:xfrm>
                <a:off x="1204" y="2092"/>
                <a:ext cx="234" cy="9"/>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38" name="Rectangle 376"/>
              <p:cNvSpPr>
                <a:spLocks noChangeArrowheads="1"/>
              </p:cNvSpPr>
              <p:nvPr/>
            </p:nvSpPr>
            <p:spPr bwMode="auto">
              <a:xfrm>
                <a:off x="1204" y="2101"/>
                <a:ext cx="234" cy="9"/>
              </a:xfrm>
              <a:prstGeom prst="rect">
                <a:avLst/>
              </a:prstGeom>
              <a:solidFill>
                <a:srgbClr val="00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39" name="Rectangle 377"/>
              <p:cNvSpPr>
                <a:spLocks noChangeArrowheads="1"/>
              </p:cNvSpPr>
              <p:nvPr/>
            </p:nvSpPr>
            <p:spPr bwMode="auto">
              <a:xfrm>
                <a:off x="1204" y="2110"/>
                <a:ext cx="234" cy="9"/>
              </a:xfrm>
              <a:prstGeom prst="rect">
                <a:avLst/>
              </a:prstGeom>
              <a:solidFill>
                <a:srgbClr val="00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0" name="Rectangle 378"/>
              <p:cNvSpPr>
                <a:spLocks noChangeArrowheads="1"/>
              </p:cNvSpPr>
              <p:nvPr/>
            </p:nvSpPr>
            <p:spPr bwMode="auto">
              <a:xfrm>
                <a:off x="1204" y="2119"/>
                <a:ext cx="234" cy="8"/>
              </a:xfrm>
              <a:prstGeom prst="rect">
                <a:avLst/>
              </a:prstGeom>
              <a:solidFill>
                <a:srgbClr val="00D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1" name="Rectangle 379"/>
              <p:cNvSpPr>
                <a:spLocks noChangeArrowheads="1"/>
              </p:cNvSpPr>
              <p:nvPr/>
            </p:nvSpPr>
            <p:spPr bwMode="auto">
              <a:xfrm>
                <a:off x="1204" y="2127"/>
                <a:ext cx="234" cy="9"/>
              </a:xfrm>
              <a:prstGeom prst="rect">
                <a:avLst/>
              </a:prstGeom>
              <a:solidFill>
                <a:srgbClr val="00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2" name="Rectangle 380"/>
              <p:cNvSpPr>
                <a:spLocks noChangeArrowheads="1"/>
              </p:cNvSpPr>
              <p:nvPr/>
            </p:nvSpPr>
            <p:spPr bwMode="auto">
              <a:xfrm>
                <a:off x="1204" y="2136"/>
                <a:ext cx="234" cy="9"/>
              </a:xfrm>
              <a:prstGeom prst="rect">
                <a:avLst/>
              </a:prstGeom>
              <a:solidFill>
                <a:srgbClr val="00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3" name="Rectangle 381"/>
              <p:cNvSpPr>
                <a:spLocks noChangeArrowheads="1"/>
              </p:cNvSpPr>
              <p:nvPr/>
            </p:nvSpPr>
            <p:spPr bwMode="auto">
              <a:xfrm>
                <a:off x="1204" y="2145"/>
                <a:ext cx="234" cy="8"/>
              </a:xfrm>
              <a:prstGeom prst="rect">
                <a:avLst/>
              </a:prstGeom>
              <a:solidFill>
                <a:srgbClr val="00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4" name="Rectangle 382"/>
              <p:cNvSpPr>
                <a:spLocks noChangeArrowheads="1"/>
              </p:cNvSpPr>
              <p:nvPr/>
            </p:nvSpPr>
            <p:spPr bwMode="auto">
              <a:xfrm>
                <a:off x="1204" y="2153"/>
                <a:ext cx="234" cy="9"/>
              </a:xfrm>
              <a:prstGeom prst="rect">
                <a:avLst/>
              </a:prstGeom>
              <a:solidFill>
                <a:srgbClr val="00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5" name="Rectangle 383"/>
              <p:cNvSpPr>
                <a:spLocks noChangeArrowheads="1"/>
              </p:cNvSpPr>
              <p:nvPr/>
            </p:nvSpPr>
            <p:spPr bwMode="auto">
              <a:xfrm>
                <a:off x="1204" y="2162"/>
                <a:ext cx="234" cy="9"/>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6" name="Rectangle 384"/>
              <p:cNvSpPr>
                <a:spLocks noChangeArrowheads="1"/>
              </p:cNvSpPr>
              <p:nvPr/>
            </p:nvSpPr>
            <p:spPr bwMode="auto">
              <a:xfrm>
                <a:off x="1204" y="2171"/>
                <a:ext cx="234" cy="8"/>
              </a:xfrm>
              <a:prstGeom prst="rect">
                <a:avLst/>
              </a:prstGeom>
              <a:solidFill>
                <a:srgbClr val="00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7" name="Rectangle 385"/>
              <p:cNvSpPr>
                <a:spLocks noChangeArrowheads="1"/>
              </p:cNvSpPr>
              <p:nvPr/>
            </p:nvSpPr>
            <p:spPr bwMode="auto">
              <a:xfrm>
                <a:off x="1204" y="2179"/>
                <a:ext cx="234" cy="9"/>
              </a:xfrm>
              <a:prstGeom prst="rect">
                <a:avLst/>
              </a:prstGeom>
              <a:solidFill>
                <a:srgbClr val="00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8" name="Rectangle 386"/>
              <p:cNvSpPr>
                <a:spLocks noChangeArrowheads="1"/>
              </p:cNvSpPr>
              <p:nvPr/>
            </p:nvSpPr>
            <p:spPr bwMode="auto">
              <a:xfrm>
                <a:off x="1204" y="2188"/>
                <a:ext cx="234" cy="9"/>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49" name="Rectangle 387"/>
              <p:cNvSpPr>
                <a:spLocks noChangeArrowheads="1"/>
              </p:cNvSpPr>
              <p:nvPr/>
            </p:nvSpPr>
            <p:spPr bwMode="auto">
              <a:xfrm>
                <a:off x="1204" y="2197"/>
                <a:ext cx="234" cy="8"/>
              </a:xfrm>
              <a:prstGeom prst="rect">
                <a:avLst/>
              </a:prstGeom>
              <a:solidFill>
                <a:srgbClr val="00A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0" name="Rectangle 388"/>
              <p:cNvSpPr>
                <a:spLocks noChangeArrowheads="1"/>
              </p:cNvSpPr>
              <p:nvPr/>
            </p:nvSpPr>
            <p:spPr bwMode="auto">
              <a:xfrm>
                <a:off x="1204" y="2205"/>
                <a:ext cx="234" cy="9"/>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1" name="Rectangle 389"/>
              <p:cNvSpPr>
                <a:spLocks noChangeArrowheads="1"/>
              </p:cNvSpPr>
              <p:nvPr/>
            </p:nvSpPr>
            <p:spPr bwMode="auto">
              <a:xfrm>
                <a:off x="1204" y="2214"/>
                <a:ext cx="234" cy="9"/>
              </a:xfrm>
              <a:prstGeom prst="rect">
                <a:avLst/>
              </a:prstGeom>
              <a:solidFill>
                <a:srgbClr val="009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2" name="Rectangle 390"/>
              <p:cNvSpPr>
                <a:spLocks noChangeArrowheads="1"/>
              </p:cNvSpPr>
              <p:nvPr/>
            </p:nvSpPr>
            <p:spPr bwMode="auto">
              <a:xfrm>
                <a:off x="1204" y="2223"/>
                <a:ext cx="234" cy="8"/>
              </a:xfrm>
              <a:prstGeom prst="rect">
                <a:avLst/>
              </a:prstGeom>
              <a:solidFill>
                <a:srgbClr val="008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3" name="Rectangle 391"/>
              <p:cNvSpPr>
                <a:spLocks noChangeArrowheads="1"/>
              </p:cNvSpPr>
              <p:nvPr/>
            </p:nvSpPr>
            <p:spPr bwMode="auto">
              <a:xfrm>
                <a:off x="1204" y="2231"/>
                <a:ext cx="234" cy="9"/>
              </a:xfrm>
              <a:prstGeom prst="rect">
                <a:avLst/>
              </a:prstGeom>
              <a:solidFill>
                <a:srgbClr val="008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4" name="Freeform 392"/>
              <p:cNvSpPr>
                <a:spLocks/>
              </p:cNvSpPr>
              <p:nvPr/>
            </p:nvSpPr>
            <p:spPr bwMode="auto">
              <a:xfrm>
                <a:off x="1212" y="2082"/>
                <a:ext cx="211" cy="149"/>
              </a:xfrm>
              <a:custGeom>
                <a:avLst/>
                <a:gdLst>
                  <a:gd name="T0" fmla="*/ 5 w 388"/>
                  <a:gd name="T1" fmla="*/ 24 h 275"/>
                  <a:gd name="T2" fmla="*/ 34 w 388"/>
                  <a:gd name="T3" fmla="*/ 24 h 275"/>
                  <a:gd name="T4" fmla="*/ 34 w 388"/>
                  <a:gd name="T5" fmla="*/ 11 h 275"/>
                  <a:gd name="T6" fmla="*/ 23 w 388"/>
                  <a:gd name="T7" fmla="*/ 1 h 275"/>
                  <a:gd name="T8" fmla="*/ 15 w 388"/>
                  <a:gd name="T9" fmla="*/ 6 h 275"/>
                  <a:gd name="T10" fmla="*/ 11 w 388"/>
                  <a:gd name="T11" fmla="*/ 1 h 275"/>
                  <a:gd name="T12" fmla="*/ 1 w 388"/>
                  <a:gd name="T13" fmla="*/ 11 h 275"/>
                  <a:gd name="T14" fmla="*/ 1 w 388"/>
                  <a:gd name="T15" fmla="*/ 11 h 275"/>
                  <a:gd name="T16" fmla="*/ 0 w 388"/>
                  <a:gd name="T17" fmla="*/ 24 h 275"/>
                  <a:gd name="T18" fmla="*/ 5 w 388"/>
                  <a:gd name="T19" fmla="*/ 24 h 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8"/>
                  <a:gd name="T31" fmla="*/ 0 h 275"/>
                  <a:gd name="T32" fmla="*/ 388 w 388"/>
                  <a:gd name="T33" fmla="*/ 275 h 2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8" h="275">
                    <a:moveTo>
                      <a:pt x="65" y="275"/>
                    </a:moveTo>
                    <a:lnTo>
                      <a:pt x="388" y="275"/>
                    </a:lnTo>
                    <a:lnTo>
                      <a:pt x="388" y="122"/>
                    </a:lnTo>
                    <a:cubicBezTo>
                      <a:pt x="367" y="48"/>
                      <a:pt x="316" y="0"/>
                      <a:pt x="259" y="2"/>
                    </a:cubicBezTo>
                    <a:cubicBezTo>
                      <a:pt x="248" y="53"/>
                      <a:pt x="211" y="81"/>
                      <a:pt x="175" y="67"/>
                    </a:cubicBezTo>
                    <a:cubicBezTo>
                      <a:pt x="153" y="58"/>
                      <a:pt x="136" y="33"/>
                      <a:pt x="130" y="2"/>
                    </a:cubicBezTo>
                    <a:cubicBezTo>
                      <a:pt x="75" y="11"/>
                      <a:pt x="27" y="55"/>
                      <a:pt x="1" y="122"/>
                    </a:cubicBezTo>
                    <a:lnTo>
                      <a:pt x="0" y="275"/>
                    </a:lnTo>
                    <a:lnTo>
                      <a:pt x="65" y="27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55" name="Freeform 393"/>
              <p:cNvSpPr>
                <a:spLocks noEditPoints="1"/>
              </p:cNvSpPr>
              <p:nvPr/>
            </p:nvSpPr>
            <p:spPr bwMode="auto">
              <a:xfrm>
                <a:off x="1255" y="2181"/>
                <a:ext cx="125" cy="50"/>
              </a:xfrm>
              <a:custGeom>
                <a:avLst/>
                <a:gdLst>
                  <a:gd name="T0" fmla="*/ 0 w 125"/>
                  <a:gd name="T1" fmla="*/ 0 h 50"/>
                  <a:gd name="T2" fmla="*/ 0 w 125"/>
                  <a:gd name="T3" fmla="*/ 50 h 50"/>
                  <a:gd name="T4" fmla="*/ 125 w 125"/>
                  <a:gd name="T5" fmla="*/ 50 h 50"/>
                  <a:gd name="T6" fmla="*/ 125 w 125"/>
                  <a:gd name="T7" fmla="*/ 0 h 50"/>
                  <a:gd name="T8" fmla="*/ 0 60000 65536"/>
                  <a:gd name="T9" fmla="*/ 0 60000 65536"/>
                  <a:gd name="T10" fmla="*/ 0 60000 65536"/>
                  <a:gd name="T11" fmla="*/ 0 60000 65536"/>
                  <a:gd name="T12" fmla="*/ 0 w 125"/>
                  <a:gd name="T13" fmla="*/ 0 h 50"/>
                  <a:gd name="T14" fmla="*/ 125 w 125"/>
                  <a:gd name="T15" fmla="*/ 50 h 50"/>
                </a:gdLst>
                <a:ahLst/>
                <a:cxnLst>
                  <a:cxn ang="T8">
                    <a:pos x="T0" y="T1"/>
                  </a:cxn>
                  <a:cxn ang="T9">
                    <a:pos x="T2" y="T3"/>
                  </a:cxn>
                  <a:cxn ang="T10">
                    <a:pos x="T4" y="T5"/>
                  </a:cxn>
                  <a:cxn ang="T11">
                    <a:pos x="T6" y="T7"/>
                  </a:cxn>
                </a:cxnLst>
                <a:rect l="T12" t="T13" r="T14" b="T15"/>
                <a:pathLst>
                  <a:path w="125" h="50">
                    <a:moveTo>
                      <a:pt x="0" y="0"/>
                    </a:moveTo>
                    <a:lnTo>
                      <a:pt x="0" y="50"/>
                    </a:lnTo>
                    <a:moveTo>
                      <a:pt x="125" y="50"/>
                    </a:moveTo>
                    <a:lnTo>
                      <a:pt x="125"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56" name="Rectangle 394"/>
              <p:cNvSpPr>
                <a:spLocks noChangeArrowheads="1"/>
              </p:cNvSpPr>
              <p:nvPr/>
            </p:nvSpPr>
            <p:spPr bwMode="auto">
              <a:xfrm>
                <a:off x="1065" y="2214"/>
                <a:ext cx="234" cy="9"/>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7" name="Rectangle 395"/>
              <p:cNvSpPr>
                <a:spLocks noChangeArrowheads="1"/>
              </p:cNvSpPr>
              <p:nvPr/>
            </p:nvSpPr>
            <p:spPr bwMode="auto">
              <a:xfrm>
                <a:off x="1065" y="2223"/>
                <a:ext cx="234" cy="8"/>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8" name="Rectangle 396"/>
              <p:cNvSpPr>
                <a:spLocks noChangeArrowheads="1"/>
              </p:cNvSpPr>
              <p:nvPr/>
            </p:nvSpPr>
            <p:spPr bwMode="auto">
              <a:xfrm>
                <a:off x="1065" y="2231"/>
                <a:ext cx="234" cy="9"/>
              </a:xfrm>
              <a:prstGeom prst="rect">
                <a:avLst/>
              </a:prstGeom>
              <a:solidFill>
                <a:srgbClr val="00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59" name="Rectangle 397"/>
              <p:cNvSpPr>
                <a:spLocks noChangeArrowheads="1"/>
              </p:cNvSpPr>
              <p:nvPr/>
            </p:nvSpPr>
            <p:spPr bwMode="auto">
              <a:xfrm>
                <a:off x="1065" y="2240"/>
                <a:ext cx="234" cy="9"/>
              </a:xfrm>
              <a:prstGeom prst="rect">
                <a:avLst/>
              </a:prstGeom>
              <a:solidFill>
                <a:srgbClr val="00E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0" name="Rectangle 398"/>
              <p:cNvSpPr>
                <a:spLocks noChangeArrowheads="1"/>
              </p:cNvSpPr>
              <p:nvPr/>
            </p:nvSpPr>
            <p:spPr bwMode="auto">
              <a:xfrm>
                <a:off x="1065" y="2249"/>
                <a:ext cx="234" cy="8"/>
              </a:xfrm>
              <a:prstGeom prst="rect">
                <a:avLst/>
              </a:prstGeom>
              <a:solidFill>
                <a:srgbClr val="00E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1" name="Rectangle 399"/>
              <p:cNvSpPr>
                <a:spLocks noChangeArrowheads="1"/>
              </p:cNvSpPr>
              <p:nvPr/>
            </p:nvSpPr>
            <p:spPr bwMode="auto">
              <a:xfrm>
                <a:off x="1065" y="2257"/>
                <a:ext cx="234" cy="9"/>
              </a:xfrm>
              <a:prstGeom prst="rect">
                <a:avLst/>
              </a:prstGeom>
              <a:solidFill>
                <a:srgbClr val="00D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2" name="Rectangle 400"/>
              <p:cNvSpPr>
                <a:spLocks noChangeArrowheads="1"/>
              </p:cNvSpPr>
              <p:nvPr/>
            </p:nvSpPr>
            <p:spPr bwMode="auto">
              <a:xfrm>
                <a:off x="1065" y="2266"/>
                <a:ext cx="234" cy="9"/>
              </a:xfrm>
              <a:prstGeom prst="rect">
                <a:avLst/>
              </a:prstGeom>
              <a:solidFill>
                <a:srgbClr val="00D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3" name="Rectangle 401"/>
              <p:cNvSpPr>
                <a:spLocks noChangeArrowheads="1"/>
              </p:cNvSpPr>
              <p:nvPr/>
            </p:nvSpPr>
            <p:spPr bwMode="auto">
              <a:xfrm>
                <a:off x="1065" y="2275"/>
                <a:ext cx="234" cy="8"/>
              </a:xfrm>
              <a:prstGeom prst="rect">
                <a:avLst/>
              </a:prstGeom>
              <a:solidFill>
                <a:srgbClr val="00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4" name="Rectangle 402"/>
              <p:cNvSpPr>
                <a:spLocks noChangeArrowheads="1"/>
              </p:cNvSpPr>
              <p:nvPr/>
            </p:nvSpPr>
            <p:spPr bwMode="auto">
              <a:xfrm>
                <a:off x="1065" y="2283"/>
                <a:ext cx="234" cy="9"/>
              </a:xfrm>
              <a:prstGeom prst="rect">
                <a:avLst/>
              </a:prstGeom>
              <a:solidFill>
                <a:srgbClr val="00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5" name="Rectangle 403"/>
              <p:cNvSpPr>
                <a:spLocks noChangeArrowheads="1"/>
              </p:cNvSpPr>
              <p:nvPr/>
            </p:nvSpPr>
            <p:spPr bwMode="auto">
              <a:xfrm>
                <a:off x="1065" y="2292"/>
                <a:ext cx="234" cy="9"/>
              </a:xfrm>
              <a:prstGeom prst="rect">
                <a:avLst/>
              </a:prstGeom>
              <a:solidFill>
                <a:srgbClr val="00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6" name="Rectangle 404"/>
              <p:cNvSpPr>
                <a:spLocks noChangeArrowheads="1"/>
              </p:cNvSpPr>
              <p:nvPr/>
            </p:nvSpPr>
            <p:spPr bwMode="auto">
              <a:xfrm>
                <a:off x="1065" y="2301"/>
                <a:ext cx="234" cy="8"/>
              </a:xfrm>
              <a:prstGeom prst="rect">
                <a:avLst/>
              </a:prstGeom>
              <a:solidFill>
                <a:srgbClr val="00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7" name="Rectangle 405"/>
              <p:cNvSpPr>
                <a:spLocks noChangeArrowheads="1"/>
              </p:cNvSpPr>
              <p:nvPr/>
            </p:nvSpPr>
            <p:spPr bwMode="auto">
              <a:xfrm>
                <a:off x="1065" y="2309"/>
                <a:ext cx="234" cy="9"/>
              </a:xfrm>
              <a:prstGeom prst="rect">
                <a:avLst/>
              </a:prstGeom>
              <a:solidFill>
                <a:srgbClr val="00B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8" name="Rectangle 406"/>
              <p:cNvSpPr>
                <a:spLocks noChangeArrowheads="1"/>
              </p:cNvSpPr>
              <p:nvPr/>
            </p:nvSpPr>
            <p:spPr bwMode="auto">
              <a:xfrm>
                <a:off x="1065" y="2318"/>
                <a:ext cx="234" cy="9"/>
              </a:xfrm>
              <a:prstGeom prst="rect">
                <a:avLst/>
              </a:prstGeom>
              <a:solidFill>
                <a:srgbClr val="00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69" name="Rectangle 407"/>
              <p:cNvSpPr>
                <a:spLocks noChangeArrowheads="1"/>
              </p:cNvSpPr>
              <p:nvPr/>
            </p:nvSpPr>
            <p:spPr bwMode="auto">
              <a:xfrm>
                <a:off x="1065" y="2327"/>
                <a:ext cx="234" cy="9"/>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0" name="Rectangle 408"/>
              <p:cNvSpPr>
                <a:spLocks noChangeArrowheads="1"/>
              </p:cNvSpPr>
              <p:nvPr/>
            </p:nvSpPr>
            <p:spPr bwMode="auto">
              <a:xfrm>
                <a:off x="1065" y="2336"/>
                <a:ext cx="234" cy="8"/>
              </a:xfrm>
              <a:prstGeom prst="rect">
                <a:avLst/>
              </a:prstGeom>
              <a:solidFill>
                <a:srgbClr val="00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1" name="Rectangle 409"/>
              <p:cNvSpPr>
                <a:spLocks noChangeArrowheads="1"/>
              </p:cNvSpPr>
              <p:nvPr/>
            </p:nvSpPr>
            <p:spPr bwMode="auto">
              <a:xfrm>
                <a:off x="1065" y="2344"/>
                <a:ext cx="234" cy="9"/>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2" name="Rectangle 410"/>
              <p:cNvSpPr>
                <a:spLocks noChangeArrowheads="1"/>
              </p:cNvSpPr>
              <p:nvPr/>
            </p:nvSpPr>
            <p:spPr bwMode="auto">
              <a:xfrm>
                <a:off x="1065" y="2353"/>
                <a:ext cx="234" cy="9"/>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3" name="Rectangle 411"/>
              <p:cNvSpPr>
                <a:spLocks noChangeArrowheads="1"/>
              </p:cNvSpPr>
              <p:nvPr/>
            </p:nvSpPr>
            <p:spPr bwMode="auto">
              <a:xfrm>
                <a:off x="1065" y="2362"/>
                <a:ext cx="234" cy="8"/>
              </a:xfrm>
              <a:prstGeom prst="rect">
                <a:avLst/>
              </a:prstGeom>
              <a:solidFill>
                <a:srgbClr val="008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4" name="Rectangle 412"/>
              <p:cNvSpPr>
                <a:spLocks noChangeArrowheads="1"/>
              </p:cNvSpPr>
              <p:nvPr/>
            </p:nvSpPr>
            <p:spPr bwMode="auto">
              <a:xfrm>
                <a:off x="1065" y="2370"/>
                <a:ext cx="234" cy="9"/>
              </a:xfrm>
              <a:prstGeom prst="rect">
                <a:avLst/>
              </a:prstGeom>
              <a:solidFill>
                <a:srgbClr val="00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5" name="Freeform 413"/>
              <p:cNvSpPr>
                <a:spLocks/>
              </p:cNvSpPr>
              <p:nvPr/>
            </p:nvSpPr>
            <p:spPr bwMode="auto">
              <a:xfrm>
                <a:off x="1082" y="2223"/>
                <a:ext cx="209" cy="148"/>
              </a:xfrm>
              <a:custGeom>
                <a:avLst/>
                <a:gdLst>
                  <a:gd name="T0" fmla="*/ 5 w 387"/>
                  <a:gd name="T1" fmla="*/ 23 h 274"/>
                  <a:gd name="T2" fmla="*/ 33 w 387"/>
                  <a:gd name="T3" fmla="*/ 23 h 274"/>
                  <a:gd name="T4" fmla="*/ 33 w 387"/>
                  <a:gd name="T5" fmla="*/ 10 h 274"/>
                  <a:gd name="T6" fmla="*/ 22 w 387"/>
                  <a:gd name="T7" fmla="*/ 1 h 274"/>
                  <a:gd name="T8" fmla="*/ 15 w 387"/>
                  <a:gd name="T9" fmla="*/ 5 h 274"/>
                  <a:gd name="T10" fmla="*/ 11 w 387"/>
                  <a:gd name="T11" fmla="*/ 1 h 274"/>
                  <a:gd name="T12" fmla="*/ 0 w 387"/>
                  <a:gd name="T13" fmla="*/ 10 h 274"/>
                  <a:gd name="T14" fmla="*/ 0 w 387"/>
                  <a:gd name="T15" fmla="*/ 10 h 274"/>
                  <a:gd name="T16" fmla="*/ 0 w 387"/>
                  <a:gd name="T17" fmla="*/ 23 h 274"/>
                  <a:gd name="T18" fmla="*/ 5 w 387"/>
                  <a:gd name="T19" fmla="*/ 23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7"/>
                  <a:gd name="T31" fmla="*/ 0 h 274"/>
                  <a:gd name="T32" fmla="*/ 387 w 387"/>
                  <a:gd name="T33" fmla="*/ 274 h 2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7" h="274">
                    <a:moveTo>
                      <a:pt x="64" y="274"/>
                    </a:moveTo>
                    <a:lnTo>
                      <a:pt x="387" y="274"/>
                    </a:lnTo>
                    <a:lnTo>
                      <a:pt x="387" y="121"/>
                    </a:lnTo>
                    <a:cubicBezTo>
                      <a:pt x="367" y="47"/>
                      <a:pt x="315" y="0"/>
                      <a:pt x="258" y="2"/>
                    </a:cubicBezTo>
                    <a:cubicBezTo>
                      <a:pt x="248" y="52"/>
                      <a:pt x="210" y="81"/>
                      <a:pt x="175" y="66"/>
                    </a:cubicBezTo>
                    <a:cubicBezTo>
                      <a:pt x="153" y="57"/>
                      <a:pt x="135" y="33"/>
                      <a:pt x="129" y="2"/>
                    </a:cubicBezTo>
                    <a:cubicBezTo>
                      <a:pt x="75" y="11"/>
                      <a:pt x="27" y="55"/>
                      <a:pt x="0" y="121"/>
                    </a:cubicBezTo>
                    <a:lnTo>
                      <a:pt x="0" y="274"/>
                    </a:lnTo>
                    <a:lnTo>
                      <a:pt x="64" y="274"/>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 name="Freeform 414"/>
              <p:cNvSpPr>
                <a:spLocks noEditPoints="1"/>
              </p:cNvSpPr>
              <p:nvPr/>
            </p:nvSpPr>
            <p:spPr bwMode="auto">
              <a:xfrm>
                <a:off x="1123" y="2322"/>
                <a:ext cx="127" cy="49"/>
              </a:xfrm>
              <a:custGeom>
                <a:avLst/>
                <a:gdLst>
                  <a:gd name="T0" fmla="*/ 0 w 127"/>
                  <a:gd name="T1" fmla="*/ 0 h 49"/>
                  <a:gd name="T2" fmla="*/ 0 w 127"/>
                  <a:gd name="T3" fmla="*/ 49 h 49"/>
                  <a:gd name="T4" fmla="*/ 127 w 127"/>
                  <a:gd name="T5" fmla="*/ 49 h 49"/>
                  <a:gd name="T6" fmla="*/ 127 w 127"/>
                  <a:gd name="T7" fmla="*/ 0 h 49"/>
                  <a:gd name="T8" fmla="*/ 0 60000 65536"/>
                  <a:gd name="T9" fmla="*/ 0 60000 65536"/>
                  <a:gd name="T10" fmla="*/ 0 60000 65536"/>
                  <a:gd name="T11" fmla="*/ 0 60000 65536"/>
                  <a:gd name="T12" fmla="*/ 0 w 127"/>
                  <a:gd name="T13" fmla="*/ 0 h 49"/>
                  <a:gd name="T14" fmla="*/ 127 w 127"/>
                  <a:gd name="T15" fmla="*/ 49 h 49"/>
                </a:gdLst>
                <a:ahLst/>
                <a:cxnLst>
                  <a:cxn ang="T8">
                    <a:pos x="T0" y="T1"/>
                  </a:cxn>
                  <a:cxn ang="T9">
                    <a:pos x="T2" y="T3"/>
                  </a:cxn>
                  <a:cxn ang="T10">
                    <a:pos x="T4" y="T5"/>
                  </a:cxn>
                  <a:cxn ang="T11">
                    <a:pos x="T6" y="T7"/>
                  </a:cxn>
                </a:cxnLst>
                <a:rect l="T12" t="T13" r="T14" b="T15"/>
                <a:pathLst>
                  <a:path w="127" h="49">
                    <a:moveTo>
                      <a:pt x="0" y="0"/>
                    </a:moveTo>
                    <a:lnTo>
                      <a:pt x="0" y="49"/>
                    </a:lnTo>
                    <a:moveTo>
                      <a:pt x="127" y="49"/>
                    </a:moveTo>
                    <a:lnTo>
                      <a:pt x="127"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 name="Rectangle 415"/>
              <p:cNvSpPr>
                <a:spLocks noChangeArrowheads="1"/>
              </p:cNvSpPr>
              <p:nvPr/>
            </p:nvSpPr>
            <p:spPr bwMode="auto">
              <a:xfrm>
                <a:off x="1325" y="2214"/>
                <a:ext cx="234" cy="9"/>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8" name="Rectangle 416"/>
              <p:cNvSpPr>
                <a:spLocks noChangeArrowheads="1"/>
              </p:cNvSpPr>
              <p:nvPr/>
            </p:nvSpPr>
            <p:spPr bwMode="auto">
              <a:xfrm>
                <a:off x="1325" y="2223"/>
                <a:ext cx="234" cy="8"/>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79" name="Rectangle 417"/>
              <p:cNvSpPr>
                <a:spLocks noChangeArrowheads="1"/>
              </p:cNvSpPr>
              <p:nvPr/>
            </p:nvSpPr>
            <p:spPr bwMode="auto">
              <a:xfrm>
                <a:off x="1325" y="2231"/>
                <a:ext cx="234" cy="9"/>
              </a:xfrm>
              <a:prstGeom prst="rect">
                <a:avLst/>
              </a:prstGeom>
              <a:solidFill>
                <a:srgbClr val="00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0" name="Rectangle 418"/>
              <p:cNvSpPr>
                <a:spLocks noChangeArrowheads="1"/>
              </p:cNvSpPr>
              <p:nvPr/>
            </p:nvSpPr>
            <p:spPr bwMode="auto">
              <a:xfrm>
                <a:off x="1325" y="2240"/>
                <a:ext cx="234" cy="9"/>
              </a:xfrm>
              <a:prstGeom prst="rect">
                <a:avLst/>
              </a:prstGeom>
              <a:solidFill>
                <a:srgbClr val="00E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1" name="Rectangle 419"/>
              <p:cNvSpPr>
                <a:spLocks noChangeArrowheads="1"/>
              </p:cNvSpPr>
              <p:nvPr/>
            </p:nvSpPr>
            <p:spPr bwMode="auto">
              <a:xfrm>
                <a:off x="1325" y="2249"/>
                <a:ext cx="234" cy="8"/>
              </a:xfrm>
              <a:prstGeom prst="rect">
                <a:avLst/>
              </a:prstGeom>
              <a:solidFill>
                <a:srgbClr val="00E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2" name="Rectangle 420"/>
              <p:cNvSpPr>
                <a:spLocks noChangeArrowheads="1"/>
              </p:cNvSpPr>
              <p:nvPr/>
            </p:nvSpPr>
            <p:spPr bwMode="auto">
              <a:xfrm>
                <a:off x="1325" y="2257"/>
                <a:ext cx="234" cy="9"/>
              </a:xfrm>
              <a:prstGeom prst="rect">
                <a:avLst/>
              </a:prstGeom>
              <a:solidFill>
                <a:srgbClr val="00D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3" name="Rectangle 421"/>
              <p:cNvSpPr>
                <a:spLocks noChangeArrowheads="1"/>
              </p:cNvSpPr>
              <p:nvPr/>
            </p:nvSpPr>
            <p:spPr bwMode="auto">
              <a:xfrm>
                <a:off x="1325" y="2266"/>
                <a:ext cx="234" cy="9"/>
              </a:xfrm>
              <a:prstGeom prst="rect">
                <a:avLst/>
              </a:prstGeom>
              <a:solidFill>
                <a:srgbClr val="00D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4" name="Rectangle 422"/>
              <p:cNvSpPr>
                <a:spLocks noChangeArrowheads="1"/>
              </p:cNvSpPr>
              <p:nvPr/>
            </p:nvSpPr>
            <p:spPr bwMode="auto">
              <a:xfrm>
                <a:off x="1325" y="2275"/>
                <a:ext cx="234" cy="8"/>
              </a:xfrm>
              <a:prstGeom prst="rect">
                <a:avLst/>
              </a:prstGeom>
              <a:solidFill>
                <a:srgbClr val="00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5" name="Rectangle 423"/>
              <p:cNvSpPr>
                <a:spLocks noChangeArrowheads="1"/>
              </p:cNvSpPr>
              <p:nvPr/>
            </p:nvSpPr>
            <p:spPr bwMode="auto">
              <a:xfrm>
                <a:off x="1325" y="2283"/>
                <a:ext cx="234" cy="9"/>
              </a:xfrm>
              <a:prstGeom prst="rect">
                <a:avLst/>
              </a:prstGeom>
              <a:solidFill>
                <a:srgbClr val="00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6" name="Rectangle 424"/>
              <p:cNvSpPr>
                <a:spLocks noChangeArrowheads="1"/>
              </p:cNvSpPr>
              <p:nvPr/>
            </p:nvSpPr>
            <p:spPr bwMode="auto">
              <a:xfrm>
                <a:off x="1325" y="2292"/>
                <a:ext cx="234" cy="9"/>
              </a:xfrm>
              <a:prstGeom prst="rect">
                <a:avLst/>
              </a:prstGeom>
              <a:solidFill>
                <a:srgbClr val="00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7" name="Rectangle 425"/>
              <p:cNvSpPr>
                <a:spLocks noChangeArrowheads="1"/>
              </p:cNvSpPr>
              <p:nvPr/>
            </p:nvSpPr>
            <p:spPr bwMode="auto">
              <a:xfrm>
                <a:off x="1325" y="2301"/>
                <a:ext cx="234" cy="8"/>
              </a:xfrm>
              <a:prstGeom prst="rect">
                <a:avLst/>
              </a:prstGeom>
              <a:solidFill>
                <a:srgbClr val="00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8" name="Rectangle 426"/>
              <p:cNvSpPr>
                <a:spLocks noChangeArrowheads="1"/>
              </p:cNvSpPr>
              <p:nvPr/>
            </p:nvSpPr>
            <p:spPr bwMode="auto">
              <a:xfrm>
                <a:off x="1325" y="2309"/>
                <a:ext cx="234" cy="9"/>
              </a:xfrm>
              <a:prstGeom prst="rect">
                <a:avLst/>
              </a:prstGeom>
              <a:solidFill>
                <a:srgbClr val="00B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89" name="Rectangle 427"/>
              <p:cNvSpPr>
                <a:spLocks noChangeArrowheads="1"/>
              </p:cNvSpPr>
              <p:nvPr/>
            </p:nvSpPr>
            <p:spPr bwMode="auto">
              <a:xfrm>
                <a:off x="1325" y="2318"/>
                <a:ext cx="234" cy="9"/>
              </a:xfrm>
              <a:prstGeom prst="rect">
                <a:avLst/>
              </a:prstGeom>
              <a:solidFill>
                <a:srgbClr val="00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0" name="Rectangle 428"/>
              <p:cNvSpPr>
                <a:spLocks noChangeArrowheads="1"/>
              </p:cNvSpPr>
              <p:nvPr/>
            </p:nvSpPr>
            <p:spPr bwMode="auto">
              <a:xfrm>
                <a:off x="1325" y="2327"/>
                <a:ext cx="234" cy="9"/>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1" name="Rectangle 429"/>
              <p:cNvSpPr>
                <a:spLocks noChangeArrowheads="1"/>
              </p:cNvSpPr>
              <p:nvPr/>
            </p:nvSpPr>
            <p:spPr bwMode="auto">
              <a:xfrm>
                <a:off x="1325" y="2336"/>
                <a:ext cx="234" cy="8"/>
              </a:xfrm>
              <a:prstGeom prst="rect">
                <a:avLst/>
              </a:prstGeom>
              <a:solidFill>
                <a:srgbClr val="00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2" name="Rectangle 430"/>
              <p:cNvSpPr>
                <a:spLocks noChangeArrowheads="1"/>
              </p:cNvSpPr>
              <p:nvPr/>
            </p:nvSpPr>
            <p:spPr bwMode="auto">
              <a:xfrm>
                <a:off x="1325" y="2344"/>
                <a:ext cx="234" cy="9"/>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3" name="Rectangle 431"/>
              <p:cNvSpPr>
                <a:spLocks noChangeArrowheads="1"/>
              </p:cNvSpPr>
              <p:nvPr/>
            </p:nvSpPr>
            <p:spPr bwMode="auto">
              <a:xfrm>
                <a:off x="1325" y="2353"/>
                <a:ext cx="234" cy="9"/>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4" name="Rectangle 432"/>
              <p:cNvSpPr>
                <a:spLocks noChangeArrowheads="1"/>
              </p:cNvSpPr>
              <p:nvPr/>
            </p:nvSpPr>
            <p:spPr bwMode="auto">
              <a:xfrm>
                <a:off x="1325" y="2362"/>
                <a:ext cx="234" cy="8"/>
              </a:xfrm>
              <a:prstGeom prst="rect">
                <a:avLst/>
              </a:prstGeom>
              <a:solidFill>
                <a:srgbClr val="008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5" name="Rectangle 433"/>
              <p:cNvSpPr>
                <a:spLocks noChangeArrowheads="1"/>
              </p:cNvSpPr>
              <p:nvPr/>
            </p:nvSpPr>
            <p:spPr bwMode="auto">
              <a:xfrm>
                <a:off x="1325" y="2370"/>
                <a:ext cx="234" cy="9"/>
              </a:xfrm>
              <a:prstGeom prst="rect">
                <a:avLst/>
              </a:prstGeom>
              <a:solidFill>
                <a:srgbClr val="00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6" name="Freeform 434"/>
              <p:cNvSpPr>
                <a:spLocks/>
              </p:cNvSpPr>
              <p:nvPr/>
            </p:nvSpPr>
            <p:spPr bwMode="auto">
              <a:xfrm>
                <a:off x="1339" y="2223"/>
                <a:ext cx="210" cy="148"/>
              </a:xfrm>
              <a:custGeom>
                <a:avLst/>
                <a:gdLst>
                  <a:gd name="T0" fmla="*/ 5 w 387"/>
                  <a:gd name="T1" fmla="*/ 23 h 274"/>
                  <a:gd name="T2" fmla="*/ 34 w 387"/>
                  <a:gd name="T3" fmla="*/ 23 h 274"/>
                  <a:gd name="T4" fmla="*/ 34 w 387"/>
                  <a:gd name="T5" fmla="*/ 10 h 274"/>
                  <a:gd name="T6" fmla="*/ 22 w 387"/>
                  <a:gd name="T7" fmla="*/ 1 h 274"/>
                  <a:gd name="T8" fmla="*/ 15 w 387"/>
                  <a:gd name="T9" fmla="*/ 5 h 274"/>
                  <a:gd name="T10" fmla="*/ 11 w 387"/>
                  <a:gd name="T11" fmla="*/ 1 h 274"/>
                  <a:gd name="T12" fmla="*/ 0 w 387"/>
                  <a:gd name="T13" fmla="*/ 10 h 274"/>
                  <a:gd name="T14" fmla="*/ 0 w 387"/>
                  <a:gd name="T15" fmla="*/ 10 h 274"/>
                  <a:gd name="T16" fmla="*/ 0 w 387"/>
                  <a:gd name="T17" fmla="*/ 23 h 274"/>
                  <a:gd name="T18" fmla="*/ 5 w 387"/>
                  <a:gd name="T19" fmla="*/ 23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7"/>
                  <a:gd name="T31" fmla="*/ 0 h 274"/>
                  <a:gd name="T32" fmla="*/ 387 w 387"/>
                  <a:gd name="T33" fmla="*/ 274 h 2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7" h="274">
                    <a:moveTo>
                      <a:pt x="64" y="274"/>
                    </a:moveTo>
                    <a:lnTo>
                      <a:pt x="387" y="274"/>
                    </a:lnTo>
                    <a:lnTo>
                      <a:pt x="387" y="121"/>
                    </a:lnTo>
                    <a:cubicBezTo>
                      <a:pt x="366" y="47"/>
                      <a:pt x="315" y="0"/>
                      <a:pt x="258" y="2"/>
                    </a:cubicBezTo>
                    <a:cubicBezTo>
                      <a:pt x="248" y="52"/>
                      <a:pt x="210" y="81"/>
                      <a:pt x="175" y="66"/>
                    </a:cubicBezTo>
                    <a:cubicBezTo>
                      <a:pt x="153" y="57"/>
                      <a:pt x="135" y="33"/>
                      <a:pt x="129" y="2"/>
                    </a:cubicBezTo>
                    <a:cubicBezTo>
                      <a:pt x="74" y="11"/>
                      <a:pt x="27" y="55"/>
                      <a:pt x="0" y="121"/>
                    </a:cubicBezTo>
                    <a:lnTo>
                      <a:pt x="0" y="274"/>
                    </a:lnTo>
                    <a:lnTo>
                      <a:pt x="64" y="274"/>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97" name="Freeform 435"/>
              <p:cNvSpPr>
                <a:spLocks noEditPoints="1"/>
              </p:cNvSpPr>
              <p:nvPr/>
            </p:nvSpPr>
            <p:spPr bwMode="auto">
              <a:xfrm>
                <a:off x="1381" y="2322"/>
                <a:ext cx="126" cy="49"/>
              </a:xfrm>
              <a:custGeom>
                <a:avLst/>
                <a:gdLst>
                  <a:gd name="T0" fmla="*/ 0 w 126"/>
                  <a:gd name="T1" fmla="*/ 0 h 49"/>
                  <a:gd name="T2" fmla="*/ 0 w 126"/>
                  <a:gd name="T3" fmla="*/ 49 h 49"/>
                  <a:gd name="T4" fmla="*/ 126 w 126"/>
                  <a:gd name="T5" fmla="*/ 49 h 49"/>
                  <a:gd name="T6" fmla="*/ 126 w 126"/>
                  <a:gd name="T7" fmla="*/ 0 h 49"/>
                  <a:gd name="T8" fmla="*/ 0 60000 65536"/>
                  <a:gd name="T9" fmla="*/ 0 60000 65536"/>
                  <a:gd name="T10" fmla="*/ 0 60000 65536"/>
                  <a:gd name="T11" fmla="*/ 0 60000 65536"/>
                  <a:gd name="T12" fmla="*/ 0 w 126"/>
                  <a:gd name="T13" fmla="*/ 0 h 49"/>
                  <a:gd name="T14" fmla="*/ 126 w 126"/>
                  <a:gd name="T15" fmla="*/ 49 h 49"/>
                </a:gdLst>
                <a:ahLst/>
                <a:cxnLst>
                  <a:cxn ang="T8">
                    <a:pos x="T0" y="T1"/>
                  </a:cxn>
                  <a:cxn ang="T9">
                    <a:pos x="T2" y="T3"/>
                  </a:cxn>
                  <a:cxn ang="T10">
                    <a:pos x="T4" y="T5"/>
                  </a:cxn>
                  <a:cxn ang="T11">
                    <a:pos x="T6" y="T7"/>
                  </a:cxn>
                </a:cxnLst>
                <a:rect l="T12" t="T13" r="T14" b="T15"/>
                <a:pathLst>
                  <a:path w="126" h="49">
                    <a:moveTo>
                      <a:pt x="0" y="0"/>
                    </a:moveTo>
                    <a:lnTo>
                      <a:pt x="0" y="49"/>
                    </a:lnTo>
                    <a:moveTo>
                      <a:pt x="126" y="49"/>
                    </a:moveTo>
                    <a:lnTo>
                      <a:pt x="126"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98" name="Rectangle 436"/>
              <p:cNvSpPr>
                <a:spLocks noChangeArrowheads="1"/>
              </p:cNvSpPr>
              <p:nvPr/>
            </p:nvSpPr>
            <p:spPr bwMode="auto">
              <a:xfrm>
                <a:off x="1195" y="2292"/>
                <a:ext cx="234" cy="9"/>
              </a:xfrm>
              <a:prstGeom prst="rect">
                <a:avLst/>
              </a:prstGeom>
              <a:solidFill>
                <a:srgbClr val="008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99" name="Rectangle 437"/>
              <p:cNvSpPr>
                <a:spLocks noChangeArrowheads="1"/>
              </p:cNvSpPr>
              <p:nvPr/>
            </p:nvSpPr>
            <p:spPr bwMode="auto">
              <a:xfrm>
                <a:off x="1195" y="2301"/>
                <a:ext cx="23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0" name="Rectangle 438"/>
              <p:cNvSpPr>
                <a:spLocks noChangeArrowheads="1"/>
              </p:cNvSpPr>
              <p:nvPr/>
            </p:nvSpPr>
            <p:spPr bwMode="auto">
              <a:xfrm>
                <a:off x="1195" y="2309"/>
                <a:ext cx="234" cy="9"/>
              </a:xfrm>
              <a:prstGeom prst="rect">
                <a:avLst/>
              </a:prstGeom>
              <a:solidFill>
                <a:srgbClr val="0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1" name="Rectangle 439"/>
              <p:cNvSpPr>
                <a:spLocks noChangeArrowheads="1"/>
              </p:cNvSpPr>
              <p:nvPr/>
            </p:nvSpPr>
            <p:spPr bwMode="auto">
              <a:xfrm>
                <a:off x="1195" y="2318"/>
                <a:ext cx="234" cy="9"/>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2" name="Rectangle 440"/>
              <p:cNvSpPr>
                <a:spLocks noChangeArrowheads="1"/>
              </p:cNvSpPr>
              <p:nvPr/>
            </p:nvSpPr>
            <p:spPr bwMode="auto">
              <a:xfrm>
                <a:off x="1195" y="2327"/>
                <a:ext cx="234" cy="9"/>
              </a:xfrm>
              <a:prstGeom prst="rect">
                <a:avLst/>
              </a:prstGeom>
              <a:solidFill>
                <a:srgbClr val="00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3" name="Rectangle 441"/>
              <p:cNvSpPr>
                <a:spLocks noChangeArrowheads="1"/>
              </p:cNvSpPr>
              <p:nvPr/>
            </p:nvSpPr>
            <p:spPr bwMode="auto">
              <a:xfrm>
                <a:off x="1195" y="2336"/>
                <a:ext cx="234" cy="8"/>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4" name="Rectangle 442"/>
              <p:cNvSpPr>
                <a:spLocks noChangeArrowheads="1"/>
              </p:cNvSpPr>
              <p:nvPr/>
            </p:nvSpPr>
            <p:spPr bwMode="auto">
              <a:xfrm>
                <a:off x="1195" y="2344"/>
                <a:ext cx="234" cy="9"/>
              </a:xfrm>
              <a:prstGeom prst="rect">
                <a:avLst/>
              </a:prstGeom>
              <a:solidFill>
                <a:srgbClr val="00D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5" name="Rectangle 443"/>
              <p:cNvSpPr>
                <a:spLocks noChangeArrowheads="1"/>
              </p:cNvSpPr>
              <p:nvPr/>
            </p:nvSpPr>
            <p:spPr bwMode="auto">
              <a:xfrm>
                <a:off x="1195" y="2353"/>
                <a:ext cx="234" cy="9"/>
              </a:xfrm>
              <a:prstGeom prst="rect">
                <a:avLst/>
              </a:prstGeom>
              <a:solidFill>
                <a:srgbClr val="00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6" name="Rectangle 444"/>
              <p:cNvSpPr>
                <a:spLocks noChangeArrowheads="1"/>
              </p:cNvSpPr>
              <p:nvPr/>
            </p:nvSpPr>
            <p:spPr bwMode="auto">
              <a:xfrm>
                <a:off x="1195" y="2362"/>
                <a:ext cx="234" cy="8"/>
              </a:xfrm>
              <a:prstGeom prst="rect">
                <a:avLst/>
              </a:prstGeom>
              <a:solidFill>
                <a:srgbClr val="00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7" name="Rectangle 445"/>
              <p:cNvSpPr>
                <a:spLocks noChangeArrowheads="1"/>
              </p:cNvSpPr>
              <p:nvPr/>
            </p:nvSpPr>
            <p:spPr bwMode="auto">
              <a:xfrm>
                <a:off x="1195" y="2370"/>
                <a:ext cx="234" cy="9"/>
              </a:xfrm>
              <a:prstGeom prst="rect">
                <a:avLst/>
              </a:prstGeom>
              <a:solidFill>
                <a:srgbClr val="00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8" name="Rectangle 446"/>
              <p:cNvSpPr>
                <a:spLocks noChangeArrowheads="1"/>
              </p:cNvSpPr>
              <p:nvPr/>
            </p:nvSpPr>
            <p:spPr bwMode="auto">
              <a:xfrm>
                <a:off x="1195" y="2379"/>
                <a:ext cx="234" cy="9"/>
              </a:xfrm>
              <a:prstGeom prst="rect">
                <a:avLst/>
              </a:prstGeom>
              <a:solidFill>
                <a:srgbClr val="00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09" name="Rectangle 447"/>
              <p:cNvSpPr>
                <a:spLocks noChangeArrowheads="1"/>
              </p:cNvSpPr>
              <p:nvPr/>
            </p:nvSpPr>
            <p:spPr bwMode="auto">
              <a:xfrm>
                <a:off x="1195" y="2388"/>
                <a:ext cx="234" cy="8"/>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0" name="Rectangle 448"/>
              <p:cNvSpPr>
                <a:spLocks noChangeArrowheads="1"/>
              </p:cNvSpPr>
              <p:nvPr/>
            </p:nvSpPr>
            <p:spPr bwMode="auto">
              <a:xfrm>
                <a:off x="1195" y="2396"/>
                <a:ext cx="234" cy="9"/>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1" name="Rectangle 449"/>
              <p:cNvSpPr>
                <a:spLocks noChangeArrowheads="1"/>
              </p:cNvSpPr>
              <p:nvPr/>
            </p:nvSpPr>
            <p:spPr bwMode="auto">
              <a:xfrm>
                <a:off x="1195" y="2405"/>
                <a:ext cx="234" cy="9"/>
              </a:xfrm>
              <a:prstGeom prst="rect">
                <a:avLst/>
              </a:prstGeom>
              <a:solidFill>
                <a:srgbClr val="00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2" name="Rectangle 450"/>
              <p:cNvSpPr>
                <a:spLocks noChangeArrowheads="1"/>
              </p:cNvSpPr>
              <p:nvPr/>
            </p:nvSpPr>
            <p:spPr bwMode="auto">
              <a:xfrm>
                <a:off x="1195" y="2414"/>
                <a:ext cx="234" cy="8"/>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3" name="Rectangle 451"/>
              <p:cNvSpPr>
                <a:spLocks noChangeArrowheads="1"/>
              </p:cNvSpPr>
              <p:nvPr/>
            </p:nvSpPr>
            <p:spPr bwMode="auto">
              <a:xfrm>
                <a:off x="1195" y="2422"/>
                <a:ext cx="234" cy="9"/>
              </a:xfrm>
              <a:prstGeom prst="rect">
                <a:avLst/>
              </a:prstGeom>
              <a:solidFill>
                <a:srgbClr val="00A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4" name="Rectangle 452"/>
              <p:cNvSpPr>
                <a:spLocks noChangeArrowheads="1"/>
              </p:cNvSpPr>
              <p:nvPr/>
            </p:nvSpPr>
            <p:spPr bwMode="auto">
              <a:xfrm>
                <a:off x="1195" y="2431"/>
                <a:ext cx="234" cy="9"/>
              </a:xfrm>
              <a:prstGeom prst="rect">
                <a:avLst/>
              </a:prstGeom>
              <a:solidFill>
                <a:srgbClr val="009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5" name="Rectangle 453"/>
              <p:cNvSpPr>
                <a:spLocks noChangeArrowheads="1"/>
              </p:cNvSpPr>
              <p:nvPr/>
            </p:nvSpPr>
            <p:spPr bwMode="auto">
              <a:xfrm>
                <a:off x="1195" y="2440"/>
                <a:ext cx="234" cy="8"/>
              </a:xfrm>
              <a:prstGeom prst="rect">
                <a:avLst/>
              </a:prstGeom>
              <a:solidFill>
                <a:srgbClr val="009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6" name="Rectangle 454"/>
              <p:cNvSpPr>
                <a:spLocks noChangeArrowheads="1"/>
              </p:cNvSpPr>
              <p:nvPr/>
            </p:nvSpPr>
            <p:spPr bwMode="auto">
              <a:xfrm>
                <a:off x="1195" y="2448"/>
                <a:ext cx="234" cy="9"/>
              </a:xfrm>
              <a:prstGeom prst="rect">
                <a:avLst/>
              </a:prstGeom>
              <a:solidFill>
                <a:srgbClr val="008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7" name="Rectangle 455"/>
              <p:cNvSpPr>
                <a:spLocks noChangeArrowheads="1"/>
              </p:cNvSpPr>
              <p:nvPr/>
            </p:nvSpPr>
            <p:spPr bwMode="auto">
              <a:xfrm>
                <a:off x="1195" y="2457"/>
                <a:ext cx="234" cy="9"/>
              </a:xfrm>
              <a:prstGeom prst="rect">
                <a:avLst/>
              </a:prstGeom>
              <a:solidFill>
                <a:srgbClr val="008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18" name="Freeform 456"/>
              <p:cNvSpPr>
                <a:spLocks/>
              </p:cNvSpPr>
              <p:nvPr/>
            </p:nvSpPr>
            <p:spPr bwMode="auto">
              <a:xfrm>
                <a:off x="1210" y="2308"/>
                <a:ext cx="211" cy="149"/>
              </a:xfrm>
              <a:custGeom>
                <a:avLst/>
                <a:gdLst>
                  <a:gd name="T0" fmla="*/ 5 w 388"/>
                  <a:gd name="T1" fmla="*/ 24 h 275"/>
                  <a:gd name="T2" fmla="*/ 34 w 388"/>
                  <a:gd name="T3" fmla="*/ 24 h 275"/>
                  <a:gd name="T4" fmla="*/ 34 w 388"/>
                  <a:gd name="T5" fmla="*/ 11 h 275"/>
                  <a:gd name="T6" fmla="*/ 23 w 388"/>
                  <a:gd name="T7" fmla="*/ 1 h 275"/>
                  <a:gd name="T8" fmla="*/ 15 w 388"/>
                  <a:gd name="T9" fmla="*/ 6 h 275"/>
                  <a:gd name="T10" fmla="*/ 11 w 388"/>
                  <a:gd name="T11" fmla="*/ 1 h 275"/>
                  <a:gd name="T12" fmla="*/ 1 w 388"/>
                  <a:gd name="T13" fmla="*/ 11 h 275"/>
                  <a:gd name="T14" fmla="*/ 1 w 388"/>
                  <a:gd name="T15" fmla="*/ 11 h 275"/>
                  <a:gd name="T16" fmla="*/ 0 w 388"/>
                  <a:gd name="T17" fmla="*/ 24 h 275"/>
                  <a:gd name="T18" fmla="*/ 5 w 388"/>
                  <a:gd name="T19" fmla="*/ 24 h 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8"/>
                  <a:gd name="T31" fmla="*/ 0 h 275"/>
                  <a:gd name="T32" fmla="*/ 388 w 388"/>
                  <a:gd name="T33" fmla="*/ 275 h 2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8" h="275">
                    <a:moveTo>
                      <a:pt x="65" y="275"/>
                    </a:moveTo>
                    <a:lnTo>
                      <a:pt x="388" y="275"/>
                    </a:lnTo>
                    <a:lnTo>
                      <a:pt x="388" y="122"/>
                    </a:lnTo>
                    <a:cubicBezTo>
                      <a:pt x="367" y="48"/>
                      <a:pt x="315" y="0"/>
                      <a:pt x="259" y="3"/>
                    </a:cubicBezTo>
                    <a:cubicBezTo>
                      <a:pt x="248" y="53"/>
                      <a:pt x="211" y="81"/>
                      <a:pt x="175" y="67"/>
                    </a:cubicBezTo>
                    <a:cubicBezTo>
                      <a:pt x="153" y="58"/>
                      <a:pt x="136" y="34"/>
                      <a:pt x="129" y="3"/>
                    </a:cubicBezTo>
                    <a:cubicBezTo>
                      <a:pt x="75" y="11"/>
                      <a:pt x="27" y="55"/>
                      <a:pt x="1" y="122"/>
                    </a:cubicBezTo>
                    <a:lnTo>
                      <a:pt x="0" y="275"/>
                    </a:lnTo>
                    <a:lnTo>
                      <a:pt x="65" y="27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19" name="Freeform 457"/>
              <p:cNvSpPr>
                <a:spLocks noEditPoints="1"/>
              </p:cNvSpPr>
              <p:nvPr/>
            </p:nvSpPr>
            <p:spPr bwMode="auto">
              <a:xfrm>
                <a:off x="1252" y="2408"/>
                <a:ext cx="126" cy="49"/>
              </a:xfrm>
              <a:custGeom>
                <a:avLst/>
                <a:gdLst>
                  <a:gd name="T0" fmla="*/ 0 w 126"/>
                  <a:gd name="T1" fmla="*/ 0 h 49"/>
                  <a:gd name="T2" fmla="*/ 0 w 126"/>
                  <a:gd name="T3" fmla="*/ 49 h 49"/>
                  <a:gd name="T4" fmla="*/ 126 w 126"/>
                  <a:gd name="T5" fmla="*/ 49 h 49"/>
                  <a:gd name="T6" fmla="*/ 126 w 126"/>
                  <a:gd name="T7" fmla="*/ 0 h 49"/>
                  <a:gd name="T8" fmla="*/ 0 60000 65536"/>
                  <a:gd name="T9" fmla="*/ 0 60000 65536"/>
                  <a:gd name="T10" fmla="*/ 0 60000 65536"/>
                  <a:gd name="T11" fmla="*/ 0 60000 65536"/>
                  <a:gd name="T12" fmla="*/ 0 w 126"/>
                  <a:gd name="T13" fmla="*/ 0 h 49"/>
                  <a:gd name="T14" fmla="*/ 126 w 126"/>
                  <a:gd name="T15" fmla="*/ 49 h 49"/>
                </a:gdLst>
                <a:ahLst/>
                <a:cxnLst>
                  <a:cxn ang="T8">
                    <a:pos x="T0" y="T1"/>
                  </a:cxn>
                  <a:cxn ang="T9">
                    <a:pos x="T2" y="T3"/>
                  </a:cxn>
                  <a:cxn ang="T10">
                    <a:pos x="T4" y="T5"/>
                  </a:cxn>
                  <a:cxn ang="T11">
                    <a:pos x="T6" y="T7"/>
                  </a:cxn>
                </a:cxnLst>
                <a:rect l="T12" t="T13" r="T14" b="T15"/>
                <a:pathLst>
                  <a:path w="126" h="49">
                    <a:moveTo>
                      <a:pt x="0" y="0"/>
                    </a:moveTo>
                    <a:lnTo>
                      <a:pt x="0" y="49"/>
                    </a:lnTo>
                    <a:moveTo>
                      <a:pt x="126" y="49"/>
                    </a:moveTo>
                    <a:lnTo>
                      <a:pt x="126"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20" name="Freeform 458"/>
              <p:cNvSpPr>
                <a:spLocks noEditPoints="1"/>
              </p:cNvSpPr>
              <p:nvPr/>
            </p:nvSpPr>
            <p:spPr bwMode="auto">
              <a:xfrm>
                <a:off x="1141" y="1965"/>
                <a:ext cx="348" cy="384"/>
              </a:xfrm>
              <a:custGeom>
                <a:avLst/>
                <a:gdLst>
                  <a:gd name="T0" fmla="*/ 33 w 642"/>
                  <a:gd name="T1" fmla="*/ 17 h 708"/>
                  <a:gd name="T2" fmla="*/ 35 w 642"/>
                  <a:gd name="T3" fmla="*/ 10 h 708"/>
                  <a:gd name="T4" fmla="*/ 28 w 642"/>
                  <a:gd name="T5" fmla="*/ 0 h 708"/>
                  <a:gd name="T6" fmla="*/ 21 w 642"/>
                  <a:gd name="T7" fmla="*/ 10 h 708"/>
                  <a:gd name="T8" fmla="*/ 23 w 642"/>
                  <a:gd name="T9" fmla="*/ 17 h 708"/>
                  <a:gd name="T10" fmla="*/ 23 w 642"/>
                  <a:gd name="T11" fmla="*/ 17 h 708"/>
                  <a:gd name="T12" fmla="*/ 22 w 642"/>
                  <a:gd name="T13" fmla="*/ 19 h 708"/>
                  <a:gd name="T14" fmla="*/ 22 w 642"/>
                  <a:gd name="T15" fmla="*/ 25 h 708"/>
                  <a:gd name="T16" fmla="*/ 34 w 642"/>
                  <a:gd name="T17" fmla="*/ 25 h 708"/>
                  <a:gd name="T18" fmla="*/ 34 w 642"/>
                  <a:gd name="T19" fmla="*/ 19 h 708"/>
                  <a:gd name="T20" fmla="*/ 33 w 642"/>
                  <a:gd name="T21" fmla="*/ 17 h 708"/>
                  <a:gd name="T22" fmla="*/ 12 w 642"/>
                  <a:gd name="T23" fmla="*/ 40 h 708"/>
                  <a:gd name="T24" fmla="*/ 15 w 642"/>
                  <a:gd name="T25" fmla="*/ 32 h 708"/>
                  <a:gd name="T26" fmla="*/ 8 w 642"/>
                  <a:gd name="T27" fmla="*/ 22 h 708"/>
                  <a:gd name="T28" fmla="*/ 0 w 642"/>
                  <a:gd name="T29" fmla="*/ 32 h 708"/>
                  <a:gd name="T30" fmla="*/ 3 w 642"/>
                  <a:gd name="T31" fmla="*/ 40 h 708"/>
                  <a:gd name="T32" fmla="*/ 3 w 642"/>
                  <a:gd name="T33" fmla="*/ 40 h 708"/>
                  <a:gd name="T34" fmla="*/ 2 w 642"/>
                  <a:gd name="T35" fmla="*/ 41 h 708"/>
                  <a:gd name="T36" fmla="*/ 2 w 642"/>
                  <a:gd name="T37" fmla="*/ 48 h 708"/>
                  <a:gd name="T38" fmla="*/ 12 w 642"/>
                  <a:gd name="T39" fmla="*/ 48 h 708"/>
                  <a:gd name="T40" fmla="*/ 12 w 642"/>
                  <a:gd name="T41" fmla="*/ 41 h 708"/>
                  <a:gd name="T42" fmla="*/ 12 w 642"/>
                  <a:gd name="T43" fmla="*/ 40 h 708"/>
                  <a:gd name="T44" fmla="*/ 32 w 642"/>
                  <a:gd name="T45" fmla="*/ 53 h 708"/>
                  <a:gd name="T46" fmla="*/ 35 w 642"/>
                  <a:gd name="T47" fmla="*/ 46 h 708"/>
                  <a:gd name="T48" fmla="*/ 28 w 642"/>
                  <a:gd name="T49" fmla="*/ 36 h 708"/>
                  <a:gd name="T50" fmla="*/ 21 w 642"/>
                  <a:gd name="T51" fmla="*/ 46 h 708"/>
                  <a:gd name="T52" fmla="*/ 23 w 642"/>
                  <a:gd name="T53" fmla="*/ 53 h 708"/>
                  <a:gd name="T54" fmla="*/ 23 w 642"/>
                  <a:gd name="T55" fmla="*/ 53 h 708"/>
                  <a:gd name="T56" fmla="*/ 22 w 642"/>
                  <a:gd name="T57" fmla="*/ 55 h 708"/>
                  <a:gd name="T58" fmla="*/ 22 w 642"/>
                  <a:gd name="T59" fmla="*/ 61 h 708"/>
                  <a:gd name="T60" fmla="*/ 33 w 642"/>
                  <a:gd name="T61" fmla="*/ 61 h 708"/>
                  <a:gd name="T62" fmla="*/ 33 w 642"/>
                  <a:gd name="T63" fmla="*/ 55 h 708"/>
                  <a:gd name="T64" fmla="*/ 32 w 642"/>
                  <a:gd name="T65" fmla="*/ 53 h 708"/>
                  <a:gd name="T66" fmla="*/ 53 w 642"/>
                  <a:gd name="T67" fmla="*/ 40 h 708"/>
                  <a:gd name="T68" fmla="*/ 55 w 642"/>
                  <a:gd name="T69" fmla="*/ 32 h 708"/>
                  <a:gd name="T70" fmla="*/ 48 w 642"/>
                  <a:gd name="T71" fmla="*/ 22 h 708"/>
                  <a:gd name="T72" fmla="*/ 41 w 642"/>
                  <a:gd name="T73" fmla="*/ 32 h 708"/>
                  <a:gd name="T74" fmla="*/ 44 w 642"/>
                  <a:gd name="T75" fmla="*/ 40 h 708"/>
                  <a:gd name="T76" fmla="*/ 43 w 642"/>
                  <a:gd name="T77" fmla="*/ 41 h 708"/>
                  <a:gd name="T78" fmla="*/ 43 w 642"/>
                  <a:gd name="T79" fmla="*/ 48 h 708"/>
                  <a:gd name="T80" fmla="*/ 54 w 642"/>
                  <a:gd name="T81" fmla="*/ 48 h 708"/>
                  <a:gd name="T82" fmla="*/ 54 w 642"/>
                  <a:gd name="T83" fmla="*/ 41 h 708"/>
                  <a:gd name="T84" fmla="*/ 53 w 642"/>
                  <a:gd name="T85" fmla="*/ 40 h 7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2"/>
                  <a:gd name="T130" fmla="*/ 0 h 708"/>
                  <a:gd name="T131" fmla="*/ 642 w 642"/>
                  <a:gd name="T132" fmla="*/ 708 h 7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2" h="708">
                    <a:moveTo>
                      <a:pt x="377" y="199"/>
                    </a:moveTo>
                    <a:cubicBezTo>
                      <a:pt x="397" y="178"/>
                      <a:pt x="408" y="146"/>
                      <a:pt x="408" y="112"/>
                    </a:cubicBezTo>
                    <a:cubicBezTo>
                      <a:pt x="408" y="50"/>
                      <a:pt x="371" y="0"/>
                      <a:pt x="325" y="0"/>
                    </a:cubicBezTo>
                    <a:cubicBezTo>
                      <a:pt x="279" y="0"/>
                      <a:pt x="242" y="50"/>
                      <a:pt x="242" y="112"/>
                    </a:cubicBezTo>
                    <a:cubicBezTo>
                      <a:pt x="242" y="146"/>
                      <a:pt x="253" y="178"/>
                      <a:pt x="273" y="199"/>
                    </a:cubicBezTo>
                    <a:lnTo>
                      <a:pt x="261" y="217"/>
                    </a:lnTo>
                    <a:lnTo>
                      <a:pt x="261" y="291"/>
                    </a:lnTo>
                    <a:lnTo>
                      <a:pt x="390" y="291"/>
                    </a:lnTo>
                    <a:lnTo>
                      <a:pt x="390" y="217"/>
                    </a:lnTo>
                    <a:lnTo>
                      <a:pt x="377" y="199"/>
                    </a:lnTo>
                    <a:close/>
                    <a:moveTo>
                      <a:pt x="136" y="459"/>
                    </a:moveTo>
                    <a:cubicBezTo>
                      <a:pt x="155" y="437"/>
                      <a:pt x="167" y="405"/>
                      <a:pt x="167" y="371"/>
                    </a:cubicBezTo>
                    <a:cubicBezTo>
                      <a:pt x="167" y="309"/>
                      <a:pt x="130" y="259"/>
                      <a:pt x="84" y="259"/>
                    </a:cubicBezTo>
                    <a:cubicBezTo>
                      <a:pt x="38" y="259"/>
                      <a:pt x="0" y="309"/>
                      <a:pt x="0" y="371"/>
                    </a:cubicBezTo>
                    <a:cubicBezTo>
                      <a:pt x="0" y="405"/>
                      <a:pt x="12" y="437"/>
                      <a:pt x="31" y="459"/>
                    </a:cubicBezTo>
                    <a:lnTo>
                      <a:pt x="19" y="477"/>
                    </a:lnTo>
                    <a:lnTo>
                      <a:pt x="19" y="550"/>
                    </a:lnTo>
                    <a:lnTo>
                      <a:pt x="148" y="550"/>
                    </a:lnTo>
                    <a:lnTo>
                      <a:pt x="148" y="477"/>
                    </a:lnTo>
                    <a:lnTo>
                      <a:pt x="136" y="459"/>
                    </a:lnTo>
                    <a:close/>
                    <a:moveTo>
                      <a:pt x="373" y="616"/>
                    </a:moveTo>
                    <a:cubicBezTo>
                      <a:pt x="393" y="595"/>
                      <a:pt x="404" y="563"/>
                      <a:pt x="404" y="529"/>
                    </a:cubicBezTo>
                    <a:cubicBezTo>
                      <a:pt x="404" y="467"/>
                      <a:pt x="367" y="417"/>
                      <a:pt x="321" y="417"/>
                    </a:cubicBezTo>
                    <a:cubicBezTo>
                      <a:pt x="275" y="417"/>
                      <a:pt x="238" y="467"/>
                      <a:pt x="238" y="529"/>
                    </a:cubicBezTo>
                    <a:cubicBezTo>
                      <a:pt x="238" y="563"/>
                      <a:pt x="249" y="595"/>
                      <a:pt x="269" y="616"/>
                    </a:cubicBezTo>
                    <a:lnTo>
                      <a:pt x="256" y="635"/>
                    </a:lnTo>
                    <a:lnTo>
                      <a:pt x="256" y="708"/>
                    </a:lnTo>
                    <a:lnTo>
                      <a:pt x="386" y="708"/>
                    </a:lnTo>
                    <a:lnTo>
                      <a:pt x="386" y="635"/>
                    </a:lnTo>
                    <a:lnTo>
                      <a:pt x="373" y="616"/>
                    </a:lnTo>
                    <a:close/>
                    <a:moveTo>
                      <a:pt x="611" y="459"/>
                    </a:moveTo>
                    <a:cubicBezTo>
                      <a:pt x="630" y="437"/>
                      <a:pt x="642" y="405"/>
                      <a:pt x="642" y="371"/>
                    </a:cubicBezTo>
                    <a:cubicBezTo>
                      <a:pt x="642" y="309"/>
                      <a:pt x="604" y="259"/>
                      <a:pt x="558" y="259"/>
                    </a:cubicBezTo>
                    <a:cubicBezTo>
                      <a:pt x="512" y="259"/>
                      <a:pt x="475" y="309"/>
                      <a:pt x="475" y="371"/>
                    </a:cubicBezTo>
                    <a:cubicBezTo>
                      <a:pt x="475" y="405"/>
                      <a:pt x="487" y="437"/>
                      <a:pt x="506" y="459"/>
                    </a:cubicBezTo>
                    <a:lnTo>
                      <a:pt x="494" y="477"/>
                    </a:lnTo>
                    <a:lnTo>
                      <a:pt x="494" y="550"/>
                    </a:lnTo>
                    <a:lnTo>
                      <a:pt x="623" y="550"/>
                    </a:lnTo>
                    <a:lnTo>
                      <a:pt x="623" y="477"/>
                    </a:lnTo>
                    <a:lnTo>
                      <a:pt x="611" y="459"/>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7421" name="Freeform 459"/>
              <p:cNvSpPr>
                <a:spLocks noEditPoints="1"/>
              </p:cNvSpPr>
              <p:nvPr/>
            </p:nvSpPr>
            <p:spPr bwMode="auto">
              <a:xfrm>
                <a:off x="1141" y="1965"/>
                <a:ext cx="348" cy="384"/>
              </a:xfrm>
              <a:custGeom>
                <a:avLst/>
                <a:gdLst>
                  <a:gd name="T0" fmla="*/ 33 w 642"/>
                  <a:gd name="T1" fmla="*/ 17 h 708"/>
                  <a:gd name="T2" fmla="*/ 35 w 642"/>
                  <a:gd name="T3" fmla="*/ 10 h 708"/>
                  <a:gd name="T4" fmla="*/ 28 w 642"/>
                  <a:gd name="T5" fmla="*/ 0 h 708"/>
                  <a:gd name="T6" fmla="*/ 21 w 642"/>
                  <a:gd name="T7" fmla="*/ 10 h 708"/>
                  <a:gd name="T8" fmla="*/ 23 w 642"/>
                  <a:gd name="T9" fmla="*/ 17 h 708"/>
                  <a:gd name="T10" fmla="*/ 23 w 642"/>
                  <a:gd name="T11" fmla="*/ 17 h 708"/>
                  <a:gd name="T12" fmla="*/ 22 w 642"/>
                  <a:gd name="T13" fmla="*/ 19 h 708"/>
                  <a:gd name="T14" fmla="*/ 22 w 642"/>
                  <a:gd name="T15" fmla="*/ 25 h 708"/>
                  <a:gd name="T16" fmla="*/ 34 w 642"/>
                  <a:gd name="T17" fmla="*/ 25 h 708"/>
                  <a:gd name="T18" fmla="*/ 34 w 642"/>
                  <a:gd name="T19" fmla="*/ 19 h 708"/>
                  <a:gd name="T20" fmla="*/ 33 w 642"/>
                  <a:gd name="T21" fmla="*/ 17 h 708"/>
                  <a:gd name="T22" fmla="*/ 12 w 642"/>
                  <a:gd name="T23" fmla="*/ 40 h 708"/>
                  <a:gd name="T24" fmla="*/ 15 w 642"/>
                  <a:gd name="T25" fmla="*/ 32 h 708"/>
                  <a:gd name="T26" fmla="*/ 8 w 642"/>
                  <a:gd name="T27" fmla="*/ 22 h 708"/>
                  <a:gd name="T28" fmla="*/ 0 w 642"/>
                  <a:gd name="T29" fmla="*/ 32 h 708"/>
                  <a:gd name="T30" fmla="*/ 3 w 642"/>
                  <a:gd name="T31" fmla="*/ 40 h 708"/>
                  <a:gd name="T32" fmla="*/ 3 w 642"/>
                  <a:gd name="T33" fmla="*/ 40 h 708"/>
                  <a:gd name="T34" fmla="*/ 2 w 642"/>
                  <a:gd name="T35" fmla="*/ 41 h 708"/>
                  <a:gd name="T36" fmla="*/ 2 w 642"/>
                  <a:gd name="T37" fmla="*/ 48 h 708"/>
                  <a:gd name="T38" fmla="*/ 12 w 642"/>
                  <a:gd name="T39" fmla="*/ 48 h 708"/>
                  <a:gd name="T40" fmla="*/ 12 w 642"/>
                  <a:gd name="T41" fmla="*/ 41 h 708"/>
                  <a:gd name="T42" fmla="*/ 12 w 642"/>
                  <a:gd name="T43" fmla="*/ 40 h 708"/>
                  <a:gd name="T44" fmla="*/ 32 w 642"/>
                  <a:gd name="T45" fmla="*/ 53 h 708"/>
                  <a:gd name="T46" fmla="*/ 35 w 642"/>
                  <a:gd name="T47" fmla="*/ 46 h 708"/>
                  <a:gd name="T48" fmla="*/ 28 w 642"/>
                  <a:gd name="T49" fmla="*/ 36 h 708"/>
                  <a:gd name="T50" fmla="*/ 21 w 642"/>
                  <a:gd name="T51" fmla="*/ 46 h 708"/>
                  <a:gd name="T52" fmla="*/ 23 w 642"/>
                  <a:gd name="T53" fmla="*/ 53 h 708"/>
                  <a:gd name="T54" fmla="*/ 23 w 642"/>
                  <a:gd name="T55" fmla="*/ 53 h 708"/>
                  <a:gd name="T56" fmla="*/ 22 w 642"/>
                  <a:gd name="T57" fmla="*/ 55 h 708"/>
                  <a:gd name="T58" fmla="*/ 22 w 642"/>
                  <a:gd name="T59" fmla="*/ 61 h 708"/>
                  <a:gd name="T60" fmla="*/ 33 w 642"/>
                  <a:gd name="T61" fmla="*/ 61 h 708"/>
                  <a:gd name="T62" fmla="*/ 33 w 642"/>
                  <a:gd name="T63" fmla="*/ 55 h 708"/>
                  <a:gd name="T64" fmla="*/ 32 w 642"/>
                  <a:gd name="T65" fmla="*/ 53 h 708"/>
                  <a:gd name="T66" fmla="*/ 53 w 642"/>
                  <a:gd name="T67" fmla="*/ 40 h 708"/>
                  <a:gd name="T68" fmla="*/ 55 w 642"/>
                  <a:gd name="T69" fmla="*/ 32 h 708"/>
                  <a:gd name="T70" fmla="*/ 48 w 642"/>
                  <a:gd name="T71" fmla="*/ 22 h 708"/>
                  <a:gd name="T72" fmla="*/ 41 w 642"/>
                  <a:gd name="T73" fmla="*/ 32 h 708"/>
                  <a:gd name="T74" fmla="*/ 44 w 642"/>
                  <a:gd name="T75" fmla="*/ 40 h 708"/>
                  <a:gd name="T76" fmla="*/ 43 w 642"/>
                  <a:gd name="T77" fmla="*/ 41 h 708"/>
                  <a:gd name="T78" fmla="*/ 43 w 642"/>
                  <a:gd name="T79" fmla="*/ 48 h 708"/>
                  <a:gd name="T80" fmla="*/ 54 w 642"/>
                  <a:gd name="T81" fmla="*/ 48 h 708"/>
                  <a:gd name="T82" fmla="*/ 54 w 642"/>
                  <a:gd name="T83" fmla="*/ 41 h 708"/>
                  <a:gd name="T84" fmla="*/ 53 w 642"/>
                  <a:gd name="T85" fmla="*/ 40 h 7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2"/>
                  <a:gd name="T130" fmla="*/ 0 h 708"/>
                  <a:gd name="T131" fmla="*/ 642 w 642"/>
                  <a:gd name="T132" fmla="*/ 708 h 7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2" h="708">
                    <a:moveTo>
                      <a:pt x="377" y="199"/>
                    </a:moveTo>
                    <a:cubicBezTo>
                      <a:pt x="397" y="178"/>
                      <a:pt x="408" y="146"/>
                      <a:pt x="408" y="112"/>
                    </a:cubicBezTo>
                    <a:cubicBezTo>
                      <a:pt x="408" y="50"/>
                      <a:pt x="371" y="0"/>
                      <a:pt x="325" y="0"/>
                    </a:cubicBezTo>
                    <a:cubicBezTo>
                      <a:pt x="279" y="0"/>
                      <a:pt x="242" y="50"/>
                      <a:pt x="242" y="112"/>
                    </a:cubicBezTo>
                    <a:cubicBezTo>
                      <a:pt x="242" y="146"/>
                      <a:pt x="253" y="178"/>
                      <a:pt x="273" y="199"/>
                    </a:cubicBezTo>
                    <a:lnTo>
                      <a:pt x="261" y="217"/>
                    </a:lnTo>
                    <a:lnTo>
                      <a:pt x="261" y="291"/>
                    </a:lnTo>
                    <a:lnTo>
                      <a:pt x="390" y="291"/>
                    </a:lnTo>
                    <a:lnTo>
                      <a:pt x="390" y="217"/>
                    </a:lnTo>
                    <a:lnTo>
                      <a:pt x="377" y="199"/>
                    </a:lnTo>
                    <a:close/>
                    <a:moveTo>
                      <a:pt x="136" y="459"/>
                    </a:moveTo>
                    <a:cubicBezTo>
                      <a:pt x="155" y="437"/>
                      <a:pt x="167" y="405"/>
                      <a:pt x="167" y="371"/>
                    </a:cubicBezTo>
                    <a:cubicBezTo>
                      <a:pt x="167" y="309"/>
                      <a:pt x="130" y="259"/>
                      <a:pt x="84" y="259"/>
                    </a:cubicBezTo>
                    <a:cubicBezTo>
                      <a:pt x="38" y="259"/>
                      <a:pt x="0" y="309"/>
                      <a:pt x="0" y="371"/>
                    </a:cubicBezTo>
                    <a:cubicBezTo>
                      <a:pt x="0" y="405"/>
                      <a:pt x="12" y="437"/>
                      <a:pt x="31" y="459"/>
                    </a:cubicBezTo>
                    <a:lnTo>
                      <a:pt x="19" y="477"/>
                    </a:lnTo>
                    <a:lnTo>
                      <a:pt x="19" y="550"/>
                    </a:lnTo>
                    <a:lnTo>
                      <a:pt x="148" y="550"/>
                    </a:lnTo>
                    <a:lnTo>
                      <a:pt x="148" y="477"/>
                    </a:lnTo>
                    <a:lnTo>
                      <a:pt x="136" y="459"/>
                    </a:lnTo>
                    <a:close/>
                    <a:moveTo>
                      <a:pt x="373" y="616"/>
                    </a:moveTo>
                    <a:cubicBezTo>
                      <a:pt x="393" y="595"/>
                      <a:pt x="404" y="563"/>
                      <a:pt x="404" y="529"/>
                    </a:cubicBezTo>
                    <a:cubicBezTo>
                      <a:pt x="404" y="467"/>
                      <a:pt x="367" y="417"/>
                      <a:pt x="321" y="417"/>
                    </a:cubicBezTo>
                    <a:cubicBezTo>
                      <a:pt x="275" y="417"/>
                      <a:pt x="238" y="467"/>
                      <a:pt x="238" y="529"/>
                    </a:cubicBezTo>
                    <a:cubicBezTo>
                      <a:pt x="238" y="563"/>
                      <a:pt x="249" y="595"/>
                      <a:pt x="269" y="616"/>
                    </a:cubicBezTo>
                    <a:lnTo>
                      <a:pt x="256" y="635"/>
                    </a:lnTo>
                    <a:lnTo>
                      <a:pt x="256" y="708"/>
                    </a:lnTo>
                    <a:lnTo>
                      <a:pt x="386" y="708"/>
                    </a:lnTo>
                    <a:lnTo>
                      <a:pt x="386" y="635"/>
                    </a:lnTo>
                    <a:lnTo>
                      <a:pt x="373" y="616"/>
                    </a:lnTo>
                    <a:close/>
                    <a:moveTo>
                      <a:pt x="611" y="459"/>
                    </a:moveTo>
                    <a:cubicBezTo>
                      <a:pt x="630" y="437"/>
                      <a:pt x="642" y="405"/>
                      <a:pt x="642" y="371"/>
                    </a:cubicBezTo>
                    <a:cubicBezTo>
                      <a:pt x="642" y="309"/>
                      <a:pt x="604" y="259"/>
                      <a:pt x="558" y="259"/>
                    </a:cubicBezTo>
                    <a:cubicBezTo>
                      <a:pt x="512" y="259"/>
                      <a:pt x="475" y="309"/>
                      <a:pt x="475" y="371"/>
                    </a:cubicBezTo>
                    <a:cubicBezTo>
                      <a:pt x="475" y="405"/>
                      <a:pt x="487" y="437"/>
                      <a:pt x="506" y="459"/>
                    </a:cubicBezTo>
                    <a:lnTo>
                      <a:pt x="494" y="477"/>
                    </a:lnTo>
                    <a:lnTo>
                      <a:pt x="494" y="550"/>
                    </a:lnTo>
                    <a:lnTo>
                      <a:pt x="623" y="550"/>
                    </a:lnTo>
                    <a:lnTo>
                      <a:pt x="623" y="477"/>
                    </a:lnTo>
                    <a:lnTo>
                      <a:pt x="611" y="459"/>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22" name="Freeform 460"/>
              <p:cNvSpPr>
                <a:spLocks noEditPoints="1"/>
              </p:cNvSpPr>
              <p:nvPr/>
            </p:nvSpPr>
            <p:spPr bwMode="auto">
              <a:xfrm>
                <a:off x="1141" y="1961"/>
                <a:ext cx="352" cy="296"/>
              </a:xfrm>
              <a:custGeom>
                <a:avLst/>
                <a:gdLst>
                  <a:gd name="T0" fmla="*/ 1 w 649"/>
                  <a:gd name="T1" fmla="*/ 33 h 546"/>
                  <a:gd name="T2" fmla="*/ 6 w 649"/>
                  <a:gd name="T3" fmla="*/ 33 h 546"/>
                  <a:gd name="T4" fmla="*/ 15 w 649"/>
                  <a:gd name="T5" fmla="*/ 33 h 546"/>
                  <a:gd name="T6" fmla="*/ 8 w 649"/>
                  <a:gd name="T7" fmla="*/ 23 h 546"/>
                  <a:gd name="T8" fmla="*/ 1 w 649"/>
                  <a:gd name="T9" fmla="*/ 30 h 546"/>
                  <a:gd name="T10" fmla="*/ 1 w 649"/>
                  <a:gd name="T11" fmla="*/ 33 h 546"/>
                  <a:gd name="T12" fmla="*/ 21 w 649"/>
                  <a:gd name="T13" fmla="*/ 47 h 546"/>
                  <a:gd name="T14" fmla="*/ 27 w 649"/>
                  <a:gd name="T15" fmla="*/ 46 h 546"/>
                  <a:gd name="T16" fmla="*/ 35 w 649"/>
                  <a:gd name="T17" fmla="*/ 47 h 546"/>
                  <a:gd name="T18" fmla="*/ 29 w 649"/>
                  <a:gd name="T19" fmla="*/ 37 h 546"/>
                  <a:gd name="T20" fmla="*/ 21 w 649"/>
                  <a:gd name="T21" fmla="*/ 44 h 546"/>
                  <a:gd name="T22" fmla="*/ 21 w 649"/>
                  <a:gd name="T23" fmla="*/ 47 h 546"/>
                  <a:gd name="T24" fmla="*/ 21 w 649"/>
                  <a:gd name="T25" fmla="*/ 10 h 546"/>
                  <a:gd name="T26" fmla="*/ 27 w 649"/>
                  <a:gd name="T27" fmla="*/ 10 h 546"/>
                  <a:gd name="T28" fmla="*/ 35 w 649"/>
                  <a:gd name="T29" fmla="*/ 10 h 546"/>
                  <a:gd name="T30" fmla="*/ 29 w 649"/>
                  <a:gd name="T31" fmla="*/ 1 h 546"/>
                  <a:gd name="T32" fmla="*/ 21 w 649"/>
                  <a:gd name="T33" fmla="*/ 8 h 546"/>
                  <a:gd name="T34" fmla="*/ 21 w 649"/>
                  <a:gd name="T35" fmla="*/ 10 h 546"/>
                  <a:gd name="T36" fmla="*/ 41 w 649"/>
                  <a:gd name="T37" fmla="*/ 33 h 546"/>
                  <a:gd name="T38" fmla="*/ 47 w 649"/>
                  <a:gd name="T39" fmla="*/ 33 h 546"/>
                  <a:gd name="T40" fmla="*/ 56 w 649"/>
                  <a:gd name="T41" fmla="*/ 33 h 546"/>
                  <a:gd name="T42" fmla="*/ 49 w 649"/>
                  <a:gd name="T43" fmla="*/ 23 h 546"/>
                  <a:gd name="T44" fmla="*/ 41 w 649"/>
                  <a:gd name="T45" fmla="*/ 30 h 546"/>
                  <a:gd name="T46" fmla="*/ 41 w 649"/>
                  <a:gd name="T47" fmla="*/ 33 h 5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9"/>
                  <a:gd name="T73" fmla="*/ 0 h 546"/>
                  <a:gd name="T74" fmla="*/ 649 w 649"/>
                  <a:gd name="T75" fmla="*/ 546 h 5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9" h="546">
                    <a:moveTo>
                      <a:pt x="1" y="378"/>
                    </a:moveTo>
                    <a:cubicBezTo>
                      <a:pt x="24" y="388"/>
                      <a:pt x="54" y="386"/>
                      <a:pt x="72" y="373"/>
                    </a:cubicBezTo>
                    <a:cubicBezTo>
                      <a:pt x="105" y="368"/>
                      <a:pt x="138" y="370"/>
                      <a:pt x="168" y="378"/>
                    </a:cubicBezTo>
                    <a:cubicBezTo>
                      <a:pt x="174" y="324"/>
                      <a:pt x="142" y="274"/>
                      <a:pt x="96" y="267"/>
                    </a:cubicBezTo>
                    <a:cubicBezTo>
                      <a:pt x="50" y="260"/>
                      <a:pt x="8" y="298"/>
                      <a:pt x="1" y="352"/>
                    </a:cubicBezTo>
                    <a:cubicBezTo>
                      <a:pt x="0" y="361"/>
                      <a:pt x="0" y="370"/>
                      <a:pt x="1" y="378"/>
                    </a:cubicBezTo>
                    <a:close/>
                    <a:moveTo>
                      <a:pt x="239" y="536"/>
                    </a:moveTo>
                    <a:cubicBezTo>
                      <a:pt x="261" y="546"/>
                      <a:pt x="291" y="544"/>
                      <a:pt x="309" y="531"/>
                    </a:cubicBezTo>
                    <a:cubicBezTo>
                      <a:pt x="342" y="526"/>
                      <a:pt x="376" y="528"/>
                      <a:pt x="405" y="536"/>
                    </a:cubicBezTo>
                    <a:cubicBezTo>
                      <a:pt x="411" y="482"/>
                      <a:pt x="379" y="432"/>
                      <a:pt x="333" y="425"/>
                    </a:cubicBezTo>
                    <a:cubicBezTo>
                      <a:pt x="287" y="417"/>
                      <a:pt x="245" y="455"/>
                      <a:pt x="239" y="510"/>
                    </a:cubicBezTo>
                    <a:cubicBezTo>
                      <a:pt x="238" y="518"/>
                      <a:pt x="238" y="527"/>
                      <a:pt x="239" y="536"/>
                    </a:cubicBezTo>
                    <a:close/>
                    <a:moveTo>
                      <a:pt x="243" y="119"/>
                    </a:moveTo>
                    <a:cubicBezTo>
                      <a:pt x="265" y="129"/>
                      <a:pt x="295" y="127"/>
                      <a:pt x="314" y="114"/>
                    </a:cubicBezTo>
                    <a:cubicBezTo>
                      <a:pt x="346" y="109"/>
                      <a:pt x="380" y="111"/>
                      <a:pt x="409" y="119"/>
                    </a:cubicBezTo>
                    <a:cubicBezTo>
                      <a:pt x="415" y="65"/>
                      <a:pt x="383" y="15"/>
                      <a:pt x="337" y="8"/>
                    </a:cubicBezTo>
                    <a:cubicBezTo>
                      <a:pt x="291" y="0"/>
                      <a:pt x="249" y="38"/>
                      <a:pt x="243" y="93"/>
                    </a:cubicBezTo>
                    <a:cubicBezTo>
                      <a:pt x="242" y="101"/>
                      <a:pt x="242" y="110"/>
                      <a:pt x="243" y="119"/>
                    </a:cubicBezTo>
                    <a:close/>
                    <a:moveTo>
                      <a:pt x="476" y="378"/>
                    </a:moveTo>
                    <a:cubicBezTo>
                      <a:pt x="498" y="388"/>
                      <a:pt x="529" y="386"/>
                      <a:pt x="547" y="373"/>
                    </a:cubicBezTo>
                    <a:cubicBezTo>
                      <a:pt x="579" y="368"/>
                      <a:pt x="613" y="370"/>
                      <a:pt x="643" y="378"/>
                    </a:cubicBezTo>
                    <a:cubicBezTo>
                      <a:pt x="649" y="324"/>
                      <a:pt x="616" y="274"/>
                      <a:pt x="571" y="267"/>
                    </a:cubicBezTo>
                    <a:cubicBezTo>
                      <a:pt x="525" y="260"/>
                      <a:pt x="482" y="298"/>
                      <a:pt x="476" y="352"/>
                    </a:cubicBezTo>
                    <a:cubicBezTo>
                      <a:pt x="475" y="361"/>
                      <a:pt x="475" y="370"/>
                      <a:pt x="476" y="378"/>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7423" name="Freeform 461"/>
              <p:cNvSpPr>
                <a:spLocks noEditPoints="1"/>
              </p:cNvSpPr>
              <p:nvPr/>
            </p:nvSpPr>
            <p:spPr bwMode="auto">
              <a:xfrm>
                <a:off x="1141" y="1961"/>
                <a:ext cx="352" cy="296"/>
              </a:xfrm>
              <a:custGeom>
                <a:avLst/>
                <a:gdLst>
                  <a:gd name="T0" fmla="*/ 1 w 649"/>
                  <a:gd name="T1" fmla="*/ 33 h 546"/>
                  <a:gd name="T2" fmla="*/ 6 w 649"/>
                  <a:gd name="T3" fmla="*/ 33 h 546"/>
                  <a:gd name="T4" fmla="*/ 15 w 649"/>
                  <a:gd name="T5" fmla="*/ 33 h 546"/>
                  <a:gd name="T6" fmla="*/ 8 w 649"/>
                  <a:gd name="T7" fmla="*/ 23 h 546"/>
                  <a:gd name="T8" fmla="*/ 1 w 649"/>
                  <a:gd name="T9" fmla="*/ 30 h 546"/>
                  <a:gd name="T10" fmla="*/ 1 w 649"/>
                  <a:gd name="T11" fmla="*/ 33 h 546"/>
                  <a:gd name="T12" fmla="*/ 21 w 649"/>
                  <a:gd name="T13" fmla="*/ 47 h 546"/>
                  <a:gd name="T14" fmla="*/ 27 w 649"/>
                  <a:gd name="T15" fmla="*/ 46 h 546"/>
                  <a:gd name="T16" fmla="*/ 35 w 649"/>
                  <a:gd name="T17" fmla="*/ 47 h 546"/>
                  <a:gd name="T18" fmla="*/ 29 w 649"/>
                  <a:gd name="T19" fmla="*/ 37 h 546"/>
                  <a:gd name="T20" fmla="*/ 21 w 649"/>
                  <a:gd name="T21" fmla="*/ 44 h 546"/>
                  <a:gd name="T22" fmla="*/ 21 w 649"/>
                  <a:gd name="T23" fmla="*/ 47 h 546"/>
                  <a:gd name="T24" fmla="*/ 21 w 649"/>
                  <a:gd name="T25" fmla="*/ 10 h 546"/>
                  <a:gd name="T26" fmla="*/ 27 w 649"/>
                  <a:gd name="T27" fmla="*/ 10 h 546"/>
                  <a:gd name="T28" fmla="*/ 35 w 649"/>
                  <a:gd name="T29" fmla="*/ 10 h 546"/>
                  <a:gd name="T30" fmla="*/ 29 w 649"/>
                  <a:gd name="T31" fmla="*/ 1 h 546"/>
                  <a:gd name="T32" fmla="*/ 21 w 649"/>
                  <a:gd name="T33" fmla="*/ 8 h 546"/>
                  <a:gd name="T34" fmla="*/ 21 w 649"/>
                  <a:gd name="T35" fmla="*/ 10 h 546"/>
                  <a:gd name="T36" fmla="*/ 41 w 649"/>
                  <a:gd name="T37" fmla="*/ 33 h 546"/>
                  <a:gd name="T38" fmla="*/ 47 w 649"/>
                  <a:gd name="T39" fmla="*/ 33 h 546"/>
                  <a:gd name="T40" fmla="*/ 56 w 649"/>
                  <a:gd name="T41" fmla="*/ 33 h 546"/>
                  <a:gd name="T42" fmla="*/ 49 w 649"/>
                  <a:gd name="T43" fmla="*/ 23 h 546"/>
                  <a:gd name="T44" fmla="*/ 41 w 649"/>
                  <a:gd name="T45" fmla="*/ 30 h 546"/>
                  <a:gd name="T46" fmla="*/ 41 w 649"/>
                  <a:gd name="T47" fmla="*/ 33 h 5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9"/>
                  <a:gd name="T73" fmla="*/ 0 h 546"/>
                  <a:gd name="T74" fmla="*/ 649 w 649"/>
                  <a:gd name="T75" fmla="*/ 546 h 5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9" h="546">
                    <a:moveTo>
                      <a:pt x="1" y="378"/>
                    </a:moveTo>
                    <a:cubicBezTo>
                      <a:pt x="24" y="388"/>
                      <a:pt x="54" y="386"/>
                      <a:pt x="72" y="373"/>
                    </a:cubicBezTo>
                    <a:cubicBezTo>
                      <a:pt x="105" y="368"/>
                      <a:pt x="138" y="370"/>
                      <a:pt x="168" y="378"/>
                    </a:cubicBezTo>
                    <a:cubicBezTo>
                      <a:pt x="174" y="324"/>
                      <a:pt x="142" y="274"/>
                      <a:pt x="96" y="267"/>
                    </a:cubicBezTo>
                    <a:cubicBezTo>
                      <a:pt x="50" y="260"/>
                      <a:pt x="8" y="298"/>
                      <a:pt x="1" y="352"/>
                    </a:cubicBezTo>
                    <a:cubicBezTo>
                      <a:pt x="0" y="361"/>
                      <a:pt x="0" y="370"/>
                      <a:pt x="1" y="378"/>
                    </a:cubicBezTo>
                    <a:close/>
                    <a:moveTo>
                      <a:pt x="239" y="536"/>
                    </a:moveTo>
                    <a:cubicBezTo>
                      <a:pt x="261" y="546"/>
                      <a:pt x="291" y="544"/>
                      <a:pt x="309" y="531"/>
                    </a:cubicBezTo>
                    <a:cubicBezTo>
                      <a:pt x="342" y="526"/>
                      <a:pt x="376" y="528"/>
                      <a:pt x="405" y="536"/>
                    </a:cubicBezTo>
                    <a:cubicBezTo>
                      <a:pt x="411" y="482"/>
                      <a:pt x="379" y="432"/>
                      <a:pt x="333" y="425"/>
                    </a:cubicBezTo>
                    <a:cubicBezTo>
                      <a:pt x="287" y="417"/>
                      <a:pt x="245" y="455"/>
                      <a:pt x="239" y="510"/>
                    </a:cubicBezTo>
                    <a:cubicBezTo>
                      <a:pt x="238" y="518"/>
                      <a:pt x="238" y="527"/>
                      <a:pt x="239" y="536"/>
                    </a:cubicBezTo>
                    <a:close/>
                    <a:moveTo>
                      <a:pt x="243" y="119"/>
                    </a:moveTo>
                    <a:cubicBezTo>
                      <a:pt x="265" y="129"/>
                      <a:pt x="295" y="127"/>
                      <a:pt x="314" y="114"/>
                    </a:cubicBezTo>
                    <a:cubicBezTo>
                      <a:pt x="346" y="109"/>
                      <a:pt x="380" y="111"/>
                      <a:pt x="409" y="119"/>
                    </a:cubicBezTo>
                    <a:cubicBezTo>
                      <a:pt x="415" y="65"/>
                      <a:pt x="383" y="15"/>
                      <a:pt x="337" y="8"/>
                    </a:cubicBezTo>
                    <a:cubicBezTo>
                      <a:pt x="291" y="0"/>
                      <a:pt x="249" y="38"/>
                      <a:pt x="243" y="93"/>
                    </a:cubicBezTo>
                    <a:cubicBezTo>
                      <a:pt x="242" y="101"/>
                      <a:pt x="242" y="110"/>
                      <a:pt x="243" y="119"/>
                    </a:cubicBezTo>
                    <a:close/>
                    <a:moveTo>
                      <a:pt x="476" y="378"/>
                    </a:moveTo>
                    <a:cubicBezTo>
                      <a:pt x="498" y="388"/>
                      <a:pt x="529" y="386"/>
                      <a:pt x="547" y="373"/>
                    </a:cubicBezTo>
                    <a:cubicBezTo>
                      <a:pt x="579" y="368"/>
                      <a:pt x="613" y="370"/>
                      <a:pt x="643" y="378"/>
                    </a:cubicBezTo>
                    <a:cubicBezTo>
                      <a:pt x="649" y="324"/>
                      <a:pt x="616" y="274"/>
                      <a:pt x="571" y="267"/>
                    </a:cubicBezTo>
                    <a:cubicBezTo>
                      <a:pt x="525" y="260"/>
                      <a:pt x="482" y="298"/>
                      <a:pt x="476" y="352"/>
                    </a:cubicBezTo>
                    <a:cubicBezTo>
                      <a:pt x="475" y="361"/>
                      <a:pt x="475" y="370"/>
                      <a:pt x="476" y="378"/>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24" name="Rectangle 462"/>
              <p:cNvSpPr>
                <a:spLocks noChangeArrowheads="1"/>
              </p:cNvSpPr>
              <p:nvPr/>
            </p:nvSpPr>
            <p:spPr bwMode="auto">
              <a:xfrm>
                <a:off x="1186" y="2509"/>
                <a:ext cx="2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用户</a:t>
                </a:r>
                <a:endParaRPr kumimoji="0" lang="zh-CN" altLang="en-US" sz="1800">
                  <a:latin typeface="Arial" panose="020B0604020202020204" pitchFamily="34" charset="0"/>
                </a:endParaRPr>
              </a:p>
            </p:txBody>
          </p:sp>
          <p:sp>
            <p:nvSpPr>
              <p:cNvPr id="7425" name="Freeform 463"/>
              <p:cNvSpPr>
                <a:spLocks/>
              </p:cNvSpPr>
              <p:nvPr/>
            </p:nvSpPr>
            <p:spPr bwMode="auto">
              <a:xfrm>
                <a:off x="3902" y="2569"/>
                <a:ext cx="198" cy="118"/>
              </a:xfrm>
              <a:custGeom>
                <a:avLst/>
                <a:gdLst>
                  <a:gd name="T0" fmla="*/ 9 w 366"/>
                  <a:gd name="T1" fmla="*/ 19 h 217"/>
                  <a:gd name="T2" fmla="*/ 28 w 366"/>
                  <a:gd name="T3" fmla="*/ 10 h 217"/>
                  <a:gd name="T4" fmla="*/ 29 w 366"/>
                  <a:gd name="T5" fmla="*/ 2 h 217"/>
                  <a:gd name="T6" fmla="*/ 26 w 366"/>
                  <a:gd name="T7" fmla="*/ 0 h 217"/>
                  <a:gd name="T8" fmla="*/ 26 w 366"/>
                  <a:gd name="T9" fmla="*/ 0 h 217"/>
                  <a:gd name="T10" fmla="*/ 0 w 366"/>
                  <a:gd name="T11" fmla="*/ 19 h 217"/>
                  <a:gd name="T12" fmla="*/ 9 w 366"/>
                  <a:gd name="T13" fmla="*/ 19 h 217"/>
                  <a:gd name="T14" fmla="*/ 0 60000 65536"/>
                  <a:gd name="T15" fmla="*/ 0 60000 65536"/>
                  <a:gd name="T16" fmla="*/ 0 60000 65536"/>
                  <a:gd name="T17" fmla="*/ 0 60000 65536"/>
                  <a:gd name="T18" fmla="*/ 0 60000 65536"/>
                  <a:gd name="T19" fmla="*/ 0 60000 65536"/>
                  <a:gd name="T20" fmla="*/ 0 60000 65536"/>
                  <a:gd name="T21" fmla="*/ 0 w 366"/>
                  <a:gd name="T22" fmla="*/ 0 h 217"/>
                  <a:gd name="T23" fmla="*/ 366 w 366"/>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 h="217">
                    <a:moveTo>
                      <a:pt x="100" y="217"/>
                    </a:moveTo>
                    <a:cubicBezTo>
                      <a:pt x="188" y="217"/>
                      <a:pt x="272" y="182"/>
                      <a:pt x="333" y="119"/>
                    </a:cubicBezTo>
                    <a:cubicBezTo>
                      <a:pt x="362" y="95"/>
                      <a:pt x="366" y="52"/>
                      <a:pt x="342" y="23"/>
                    </a:cubicBezTo>
                    <a:cubicBezTo>
                      <a:pt x="332" y="11"/>
                      <a:pt x="318" y="2"/>
                      <a:pt x="302" y="0"/>
                    </a:cubicBezTo>
                    <a:lnTo>
                      <a:pt x="0" y="217"/>
                    </a:lnTo>
                    <a:lnTo>
                      <a:pt x="100" y="217"/>
                    </a:lnTo>
                    <a:close/>
                  </a:path>
                </a:pathLst>
              </a:custGeom>
              <a:solidFill>
                <a:srgbClr val="E0E0E0"/>
              </a:solidFill>
              <a:ln w="0">
                <a:solidFill>
                  <a:srgbClr val="000000"/>
                </a:solidFill>
                <a:prstDash val="solid"/>
                <a:round/>
                <a:headEnd/>
                <a:tailEnd/>
              </a:ln>
            </p:spPr>
            <p:txBody>
              <a:bodyPr/>
              <a:lstStyle/>
              <a:p>
                <a:endParaRPr lang="zh-CN" altLang="en-US"/>
              </a:p>
            </p:txBody>
          </p:sp>
          <p:pic>
            <p:nvPicPr>
              <p:cNvPr id="7426" name="Picture 4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 y="2561"/>
                <a:ext cx="1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27" name="Picture 4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 y="2561"/>
                <a:ext cx="1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28" name="Freeform 466"/>
              <p:cNvSpPr>
                <a:spLocks/>
              </p:cNvSpPr>
              <p:nvPr/>
            </p:nvSpPr>
            <p:spPr bwMode="auto">
              <a:xfrm>
                <a:off x="3902" y="2574"/>
                <a:ext cx="155" cy="113"/>
              </a:xfrm>
              <a:custGeom>
                <a:avLst/>
                <a:gdLst>
                  <a:gd name="T0" fmla="*/ 0 w 155"/>
                  <a:gd name="T1" fmla="*/ 89 h 113"/>
                  <a:gd name="T2" fmla="*/ 0 w 155"/>
                  <a:gd name="T3" fmla="*/ 113 h 113"/>
                  <a:gd name="T4" fmla="*/ 155 w 155"/>
                  <a:gd name="T5" fmla="*/ 23 h 113"/>
                  <a:gd name="T6" fmla="*/ 155 w 155"/>
                  <a:gd name="T7" fmla="*/ 0 h 113"/>
                  <a:gd name="T8" fmla="*/ 0 w 155"/>
                  <a:gd name="T9" fmla="*/ 89 h 113"/>
                  <a:gd name="T10" fmla="*/ 0 60000 65536"/>
                  <a:gd name="T11" fmla="*/ 0 60000 65536"/>
                  <a:gd name="T12" fmla="*/ 0 60000 65536"/>
                  <a:gd name="T13" fmla="*/ 0 60000 65536"/>
                  <a:gd name="T14" fmla="*/ 0 60000 65536"/>
                  <a:gd name="T15" fmla="*/ 0 w 155"/>
                  <a:gd name="T16" fmla="*/ 0 h 113"/>
                  <a:gd name="T17" fmla="*/ 155 w 155"/>
                  <a:gd name="T18" fmla="*/ 113 h 113"/>
                </a:gdLst>
                <a:ahLst/>
                <a:cxnLst>
                  <a:cxn ang="T10">
                    <a:pos x="T0" y="T1"/>
                  </a:cxn>
                  <a:cxn ang="T11">
                    <a:pos x="T2" y="T3"/>
                  </a:cxn>
                  <a:cxn ang="T12">
                    <a:pos x="T4" y="T5"/>
                  </a:cxn>
                  <a:cxn ang="T13">
                    <a:pos x="T6" y="T7"/>
                  </a:cxn>
                  <a:cxn ang="T14">
                    <a:pos x="T8" y="T9"/>
                  </a:cxn>
                </a:cxnLst>
                <a:rect l="T15" t="T16" r="T17" b="T18"/>
                <a:pathLst>
                  <a:path w="155" h="113">
                    <a:moveTo>
                      <a:pt x="0" y="89"/>
                    </a:moveTo>
                    <a:lnTo>
                      <a:pt x="0" y="113"/>
                    </a:lnTo>
                    <a:lnTo>
                      <a:pt x="155" y="23"/>
                    </a:lnTo>
                    <a:lnTo>
                      <a:pt x="155" y="0"/>
                    </a:lnTo>
                    <a:lnTo>
                      <a:pt x="0" y="89"/>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29" name="Picture 4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 y="2596"/>
                <a:ext cx="1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30" name="Picture 4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 y="2596"/>
                <a:ext cx="1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1" name="Freeform 469"/>
              <p:cNvSpPr>
                <a:spLocks/>
              </p:cNvSpPr>
              <p:nvPr/>
            </p:nvSpPr>
            <p:spPr bwMode="auto">
              <a:xfrm>
                <a:off x="3763" y="2610"/>
                <a:ext cx="139" cy="77"/>
              </a:xfrm>
              <a:custGeom>
                <a:avLst/>
                <a:gdLst>
                  <a:gd name="T0" fmla="*/ 22 w 255"/>
                  <a:gd name="T1" fmla="*/ 9 h 141"/>
                  <a:gd name="T2" fmla="*/ 4 w 255"/>
                  <a:gd name="T3" fmla="*/ 0 h 141"/>
                  <a:gd name="T4" fmla="*/ 4 w 255"/>
                  <a:gd name="T5" fmla="*/ 0 h 141"/>
                  <a:gd name="T6" fmla="*/ 0 w 255"/>
                  <a:gd name="T7" fmla="*/ 2 h 141"/>
                  <a:gd name="T8" fmla="*/ 22 w 255"/>
                  <a:gd name="T9" fmla="*/ 13 h 141"/>
                  <a:gd name="T10" fmla="*/ 22 w 255"/>
                  <a:gd name="T11" fmla="*/ 13 h 141"/>
                  <a:gd name="T12" fmla="*/ 22 w 255"/>
                  <a:gd name="T13" fmla="*/ 9 h 141"/>
                  <a:gd name="T14" fmla="*/ 0 60000 65536"/>
                  <a:gd name="T15" fmla="*/ 0 60000 65536"/>
                  <a:gd name="T16" fmla="*/ 0 60000 65536"/>
                  <a:gd name="T17" fmla="*/ 0 60000 65536"/>
                  <a:gd name="T18" fmla="*/ 0 60000 65536"/>
                  <a:gd name="T19" fmla="*/ 0 60000 65536"/>
                  <a:gd name="T20" fmla="*/ 0 60000 65536"/>
                  <a:gd name="T21" fmla="*/ 0 w 255"/>
                  <a:gd name="T22" fmla="*/ 0 h 141"/>
                  <a:gd name="T23" fmla="*/ 255 w 255"/>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5" h="141">
                    <a:moveTo>
                      <a:pt x="255" y="98"/>
                    </a:moveTo>
                    <a:cubicBezTo>
                      <a:pt x="182" y="76"/>
                      <a:pt x="112" y="43"/>
                      <a:pt x="47" y="0"/>
                    </a:cubicBezTo>
                    <a:lnTo>
                      <a:pt x="0" y="16"/>
                    </a:lnTo>
                    <a:cubicBezTo>
                      <a:pt x="75" y="78"/>
                      <a:pt x="162" y="121"/>
                      <a:pt x="255" y="141"/>
                    </a:cubicBezTo>
                    <a:lnTo>
                      <a:pt x="255" y="98"/>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32" name="Picture 4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5" y="2396"/>
                <a:ext cx="18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33" name="Picture 4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5" y="2396"/>
                <a:ext cx="18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4" name="Freeform 472"/>
              <p:cNvSpPr>
                <a:spLocks/>
              </p:cNvSpPr>
              <p:nvPr/>
            </p:nvSpPr>
            <p:spPr bwMode="auto">
              <a:xfrm>
                <a:off x="3902" y="2410"/>
                <a:ext cx="163" cy="253"/>
              </a:xfrm>
              <a:custGeom>
                <a:avLst/>
                <a:gdLst>
                  <a:gd name="T0" fmla="*/ 0 w 163"/>
                  <a:gd name="T1" fmla="*/ 96 h 253"/>
                  <a:gd name="T2" fmla="*/ 0 w 163"/>
                  <a:gd name="T3" fmla="*/ 253 h 253"/>
                  <a:gd name="T4" fmla="*/ 163 w 163"/>
                  <a:gd name="T5" fmla="*/ 159 h 253"/>
                  <a:gd name="T6" fmla="*/ 163 w 163"/>
                  <a:gd name="T7" fmla="*/ 0 h 253"/>
                  <a:gd name="T8" fmla="*/ 0 w 163"/>
                  <a:gd name="T9" fmla="*/ 96 h 253"/>
                  <a:gd name="T10" fmla="*/ 0 60000 65536"/>
                  <a:gd name="T11" fmla="*/ 0 60000 65536"/>
                  <a:gd name="T12" fmla="*/ 0 60000 65536"/>
                  <a:gd name="T13" fmla="*/ 0 60000 65536"/>
                  <a:gd name="T14" fmla="*/ 0 60000 65536"/>
                  <a:gd name="T15" fmla="*/ 0 w 163"/>
                  <a:gd name="T16" fmla="*/ 0 h 253"/>
                  <a:gd name="T17" fmla="*/ 163 w 163"/>
                  <a:gd name="T18" fmla="*/ 253 h 253"/>
                </a:gdLst>
                <a:ahLst/>
                <a:cxnLst>
                  <a:cxn ang="T10">
                    <a:pos x="T0" y="T1"/>
                  </a:cxn>
                  <a:cxn ang="T11">
                    <a:pos x="T2" y="T3"/>
                  </a:cxn>
                  <a:cxn ang="T12">
                    <a:pos x="T4" y="T5"/>
                  </a:cxn>
                  <a:cxn ang="T13">
                    <a:pos x="T6" y="T7"/>
                  </a:cxn>
                  <a:cxn ang="T14">
                    <a:pos x="T8" y="T9"/>
                  </a:cxn>
                </a:cxnLst>
                <a:rect l="T15" t="T16" r="T17" b="T18"/>
                <a:pathLst>
                  <a:path w="163" h="253">
                    <a:moveTo>
                      <a:pt x="0" y="96"/>
                    </a:moveTo>
                    <a:lnTo>
                      <a:pt x="0" y="253"/>
                    </a:lnTo>
                    <a:lnTo>
                      <a:pt x="163" y="159"/>
                    </a:lnTo>
                    <a:lnTo>
                      <a:pt x="163" y="0"/>
                    </a:lnTo>
                    <a:lnTo>
                      <a:pt x="0" y="96"/>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35" name="Rectangle 473"/>
              <p:cNvSpPr>
                <a:spLocks noChangeArrowheads="1"/>
              </p:cNvSpPr>
              <p:nvPr/>
            </p:nvSpPr>
            <p:spPr bwMode="auto">
              <a:xfrm>
                <a:off x="3737" y="2309"/>
                <a:ext cx="330" cy="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36" name="Rectangle 474"/>
              <p:cNvSpPr>
                <a:spLocks noChangeArrowheads="1"/>
              </p:cNvSpPr>
              <p:nvPr/>
            </p:nvSpPr>
            <p:spPr bwMode="auto">
              <a:xfrm>
                <a:off x="3737" y="2318"/>
                <a:ext cx="330" cy="9"/>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37" name="Rectangle 475"/>
              <p:cNvSpPr>
                <a:spLocks noChangeArrowheads="1"/>
              </p:cNvSpPr>
              <p:nvPr/>
            </p:nvSpPr>
            <p:spPr bwMode="auto">
              <a:xfrm>
                <a:off x="3737" y="2327"/>
                <a:ext cx="330" cy="9"/>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38" name="Rectangle 476"/>
              <p:cNvSpPr>
                <a:spLocks noChangeArrowheads="1"/>
              </p:cNvSpPr>
              <p:nvPr/>
            </p:nvSpPr>
            <p:spPr bwMode="auto">
              <a:xfrm>
                <a:off x="3737" y="2336"/>
                <a:ext cx="330" cy="8"/>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39" name="Rectangle 477"/>
              <p:cNvSpPr>
                <a:spLocks noChangeArrowheads="1"/>
              </p:cNvSpPr>
              <p:nvPr/>
            </p:nvSpPr>
            <p:spPr bwMode="auto">
              <a:xfrm>
                <a:off x="3737" y="2344"/>
                <a:ext cx="330" cy="9"/>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0" name="Rectangle 478"/>
              <p:cNvSpPr>
                <a:spLocks noChangeArrowheads="1"/>
              </p:cNvSpPr>
              <p:nvPr/>
            </p:nvSpPr>
            <p:spPr bwMode="auto">
              <a:xfrm>
                <a:off x="3737" y="2353"/>
                <a:ext cx="330" cy="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1" name="Rectangle 479"/>
              <p:cNvSpPr>
                <a:spLocks noChangeArrowheads="1"/>
              </p:cNvSpPr>
              <p:nvPr/>
            </p:nvSpPr>
            <p:spPr bwMode="auto">
              <a:xfrm>
                <a:off x="3737" y="2362"/>
                <a:ext cx="330"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2" name="Rectangle 480"/>
              <p:cNvSpPr>
                <a:spLocks noChangeArrowheads="1"/>
              </p:cNvSpPr>
              <p:nvPr/>
            </p:nvSpPr>
            <p:spPr bwMode="auto">
              <a:xfrm>
                <a:off x="3737" y="2370"/>
                <a:ext cx="330" cy="9"/>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3" name="Rectangle 481"/>
              <p:cNvSpPr>
                <a:spLocks noChangeArrowheads="1"/>
              </p:cNvSpPr>
              <p:nvPr/>
            </p:nvSpPr>
            <p:spPr bwMode="auto">
              <a:xfrm>
                <a:off x="3737" y="2379"/>
                <a:ext cx="330" cy="9"/>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4" name="Rectangle 482"/>
              <p:cNvSpPr>
                <a:spLocks noChangeArrowheads="1"/>
              </p:cNvSpPr>
              <p:nvPr/>
            </p:nvSpPr>
            <p:spPr bwMode="auto">
              <a:xfrm>
                <a:off x="3737" y="2388"/>
                <a:ext cx="330"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5" name="Rectangle 483"/>
              <p:cNvSpPr>
                <a:spLocks noChangeArrowheads="1"/>
              </p:cNvSpPr>
              <p:nvPr/>
            </p:nvSpPr>
            <p:spPr bwMode="auto">
              <a:xfrm>
                <a:off x="3737" y="2396"/>
                <a:ext cx="330" cy="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6" name="Rectangle 484"/>
              <p:cNvSpPr>
                <a:spLocks noChangeArrowheads="1"/>
              </p:cNvSpPr>
              <p:nvPr/>
            </p:nvSpPr>
            <p:spPr bwMode="auto">
              <a:xfrm>
                <a:off x="3737" y="2405"/>
                <a:ext cx="330" cy="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7" name="Rectangle 485"/>
              <p:cNvSpPr>
                <a:spLocks noChangeArrowheads="1"/>
              </p:cNvSpPr>
              <p:nvPr/>
            </p:nvSpPr>
            <p:spPr bwMode="auto">
              <a:xfrm>
                <a:off x="3737" y="2414"/>
                <a:ext cx="330"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8" name="Rectangle 486"/>
              <p:cNvSpPr>
                <a:spLocks noChangeArrowheads="1"/>
              </p:cNvSpPr>
              <p:nvPr/>
            </p:nvSpPr>
            <p:spPr bwMode="auto">
              <a:xfrm>
                <a:off x="3737" y="2422"/>
                <a:ext cx="330" cy="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49" name="Rectangle 487"/>
              <p:cNvSpPr>
                <a:spLocks noChangeArrowheads="1"/>
              </p:cNvSpPr>
              <p:nvPr/>
            </p:nvSpPr>
            <p:spPr bwMode="auto">
              <a:xfrm>
                <a:off x="3737" y="2431"/>
                <a:ext cx="330"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0" name="Rectangle 488"/>
              <p:cNvSpPr>
                <a:spLocks noChangeArrowheads="1"/>
              </p:cNvSpPr>
              <p:nvPr/>
            </p:nvSpPr>
            <p:spPr bwMode="auto">
              <a:xfrm>
                <a:off x="3737" y="2440"/>
                <a:ext cx="330"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1" name="Rectangle 489"/>
              <p:cNvSpPr>
                <a:spLocks noChangeArrowheads="1"/>
              </p:cNvSpPr>
              <p:nvPr/>
            </p:nvSpPr>
            <p:spPr bwMode="auto">
              <a:xfrm>
                <a:off x="3737" y="2448"/>
                <a:ext cx="330" cy="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2" name="Rectangle 490"/>
              <p:cNvSpPr>
                <a:spLocks noChangeArrowheads="1"/>
              </p:cNvSpPr>
              <p:nvPr/>
            </p:nvSpPr>
            <p:spPr bwMode="auto">
              <a:xfrm>
                <a:off x="3737" y="2457"/>
                <a:ext cx="330" cy="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3" name="Rectangle 491"/>
              <p:cNvSpPr>
                <a:spLocks noChangeArrowheads="1"/>
              </p:cNvSpPr>
              <p:nvPr/>
            </p:nvSpPr>
            <p:spPr bwMode="auto">
              <a:xfrm>
                <a:off x="3737" y="2466"/>
                <a:ext cx="330"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4" name="Rectangle 492"/>
              <p:cNvSpPr>
                <a:spLocks noChangeArrowheads="1"/>
              </p:cNvSpPr>
              <p:nvPr/>
            </p:nvSpPr>
            <p:spPr bwMode="auto">
              <a:xfrm>
                <a:off x="3737" y="2474"/>
                <a:ext cx="330" cy="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5" name="Rectangle 493"/>
              <p:cNvSpPr>
                <a:spLocks noChangeArrowheads="1"/>
              </p:cNvSpPr>
              <p:nvPr/>
            </p:nvSpPr>
            <p:spPr bwMode="auto">
              <a:xfrm>
                <a:off x="3737" y="2483"/>
                <a:ext cx="330" cy="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6" name="Rectangle 494"/>
              <p:cNvSpPr>
                <a:spLocks noChangeArrowheads="1"/>
              </p:cNvSpPr>
              <p:nvPr/>
            </p:nvSpPr>
            <p:spPr bwMode="auto">
              <a:xfrm>
                <a:off x="3737" y="2492"/>
                <a:ext cx="330"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7" name="Rectangle 495"/>
              <p:cNvSpPr>
                <a:spLocks noChangeArrowheads="1"/>
              </p:cNvSpPr>
              <p:nvPr/>
            </p:nvSpPr>
            <p:spPr bwMode="auto">
              <a:xfrm>
                <a:off x="3737" y="2500"/>
                <a:ext cx="330" cy="9"/>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58" name="Freeform 496"/>
              <p:cNvSpPr>
                <a:spLocks/>
              </p:cNvSpPr>
              <p:nvPr/>
            </p:nvSpPr>
            <p:spPr bwMode="auto">
              <a:xfrm>
                <a:off x="3753" y="2325"/>
                <a:ext cx="312" cy="181"/>
              </a:xfrm>
              <a:custGeom>
                <a:avLst/>
                <a:gdLst>
                  <a:gd name="T0" fmla="*/ 23 w 576"/>
                  <a:gd name="T1" fmla="*/ 29 h 333"/>
                  <a:gd name="T2" fmla="*/ 50 w 576"/>
                  <a:gd name="T3" fmla="*/ 14 h 333"/>
                  <a:gd name="T4" fmla="*/ 26 w 576"/>
                  <a:gd name="T5" fmla="*/ 0 h 333"/>
                  <a:gd name="T6" fmla="*/ 0 w 576"/>
                  <a:gd name="T7" fmla="*/ 15 h 333"/>
                  <a:gd name="T8" fmla="*/ 23 w 576"/>
                  <a:gd name="T9" fmla="*/ 29 h 333"/>
                  <a:gd name="T10" fmla="*/ 0 60000 65536"/>
                  <a:gd name="T11" fmla="*/ 0 60000 65536"/>
                  <a:gd name="T12" fmla="*/ 0 60000 65536"/>
                  <a:gd name="T13" fmla="*/ 0 60000 65536"/>
                  <a:gd name="T14" fmla="*/ 0 60000 65536"/>
                  <a:gd name="T15" fmla="*/ 0 w 576"/>
                  <a:gd name="T16" fmla="*/ 0 h 333"/>
                  <a:gd name="T17" fmla="*/ 576 w 576"/>
                  <a:gd name="T18" fmla="*/ 333 h 333"/>
                </a:gdLst>
                <a:ahLst/>
                <a:cxnLst>
                  <a:cxn ang="T10">
                    <a:pos x="T0" y="T1"/>
                  </a:cxn>
                  <a:cxn ang="T11">
                    <a:pos x="T2" y="T3"/>
                  </a:cxn>
                  <a:cxn ang="T12">
                    <a:pos x="T4" y="T5"/>
                  </a:cxn>
                  <a:cxn ang="T13">
                    <a:pos x="T6" y="T7"/>
                  </a:cxn>
                  <a:cxn ang="T14">
                    <a:pos x="T8" y="T9"/>
                  </a:cxn>
                </a:cxnLst>
                <a:rect l="T15" t="T16" r="T17" b="T18"/>
                <a:pathLst>
                  <a:path w="576" h="333">
                    <a:moveTo>
                      <a:pt x="274" y="333"/>
                    </a:moveTo>
                    <a:lnTo>
                      <a:pt x="576" y="157"/>
                    </a:lnTo>
                    <a:lnTo>
                      <a:pt x="305" y="0"/>
                    </a:lnTo>
                    <a:lnTo>
                      <a:pt x="0" y="176"/>
                    </a:lnTo>
                    <a:cubicBezTo>
                      <a:pt x="68" y="250"/>
                      <a:pt x="164" y="305"/>
                      <a:pt x="274" y="333"/>
                    </a:cubicBez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59" name="Picture 4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7" y="2405"/>
                <a:ext cx="17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60" name="Picture 4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7" y="2405"/>
                <a:ext cx="17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61" name="Freeform 499"/>
              <p:cNvSpPr>
                <a:spLocks/>
              </p:cNvSpPr>
              <p:nvPr/>
            </p:nvSpPr>
            <p:spPr bwMode="auto">
              <a:xfrm>
                <a:off x="3753" y="2421"/>
                <a:ext cx="149" cy="242"/>
              </a:xfrm>
              <a:custGeom>
                <a:avLst/>
                <a:gdLst>
                  <a:gd name="T0" fmla="*/ 24 w 274"/>
                  <a:gd name="T1" fmla="*/ 14 h 447"/>
                  <a:gd name="T2" fmla="*/ 0 w 274"/>
                  <a:gd name="T3" fmla="*/ 0 h 447"/>
                  <a:gd name="T4" fmla="*/ 0 w 274"/>
                  <a:gd name="T5" fmla="*/ 0 h 447"/>
                  <a:gd name="T6" fmla="*/ 1 w 274"/>
                  <a:gd name="T7" fmla="*/ 25 h 447"/>
                  <a:gd name="T8" fmla="*/ 24 w 274"/>
                  <a:gd name="T9" fmla="*/ 38 h 447"/>
                  <a:gd name="T10" fmla="*/ 24 w 274"/>
                  <a:gd name="T11" fmla="*/ 38 h 447"/>
                  <a:gd name="T12" fmla="*/ 24 w 274"/>
                  <a:gd name="T13" fmla="*/ 14 h 447"/>
                  <a:gd name="T14" fmla="*/ 0 60000 65536"/>
                  <a:gd name="T15" fmla="*/ 0 60000 65536"/>
                  <a:gd name="T16" fmla="*/ 0 60000 65536"/>
                  <a:gd name="T17" fmla="*/ 0 60000 65536"/>
                  <a:gd name="T18" fmla="*/ 0 60000 65536"/>
                  <a:gd name="T19" fmla="*/ 0 60000 65536"/>
                  <a:gd name="T20" fmla="*/ 0 60000 65536"/>
                  <a:gd name="T21" fmla="*/ 0 w 274"/>
                  <a:gd name="T22" fmla="*/ 0 h 447"/>
                  <a:gd name="T23" fmla="*/ 274 w 274"/>
                  <a:gd name="T24" fmla="*/ 447 h 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4" h="447">
                    <a:moveTo>
                      <a:pt x="274" y="157"/>
                    </a:moveTo>
                    <a:cubicBezTo>
                      <a:pt x="164" y="131"/>
                      <a:pt x="66" y="75"/>
                      <a:pt x="0" y="0"/>
                    </a:cubicBezTo>
                    <a:lnTo>
                      <a:pt x="1" y="293"/>
                    </a:lnTo>
                    <a:cubicBezTo>
                      <a:pt x="69" y="366"/>
                      <a:pt x="166" y="421"/>
                      <a:pt x="274" y="447"/>
                    </a:cubicBezTo>
                    <a:lnTo>
                      <a:pt x="274" y="157"/>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62" name="Picture 5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0" y="2448"/>
                <a:ext cx="7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63" name="Picture 5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0" y="2448"/>
                <a:ext cx="7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64" name="Freeform 502"/>
              <p:cNvSpPr>
                <a:spLocks/>
              </p:cNvSpPr>
              <p:nvPr/>
            </p:nvSpPr>
            <p:spPr bwMode="auto">
              <a:xfrm>
                <a:off x="3864" y="2467"/>
                <a:ext cx="39" cy="25"/>
              </a:xfrm>
              <a:custGeom>
                <a:avLst/>
                <a:gdLst>
                  <a:gd name="T0" fmla="*/ 1 w 39"/>
                  <a:gd name="T1" fmla="*/ 8 h 25"/>
                  <a:gd name="T2" fmla="*/ 22 w 39"/>
                  <a:gd name="T3" fmla="*/ 3 h 25"/>
                  <a:gd name="T4" fmla="*/ 38 w 39"/>
                  <a:gd name="T5" fmla="*/ 17 h 25"/>
                  <a:gd name="T6" fmla="*/ 17 w 39"/>
                  <a:gd name="T7" fmla="*/ 23 h 25"/>
                  <a:gd name="T8" fmla="*/ 1 w 39"/>
                  <a:gd name="T9" fmla="*/ 8 h 25"/>
                  <a:gd name="T10" fmla="*/ 0 60000 65536"/>
                  <a:gd name="T11" fmla="*/ 0 60000 65536"/>
                  <a:gd name="T12" fmla="*/ 0 60000 65536"/>
                  <a:gd name="T13" fmla="*/ 0 60000 65536"/>
                  <a:gd name="T14" fmla="*/ 0 60000 65536"/>
                  <a:gd name="T15" fmla="*/ 0 w 39"/>
                  <a:gd name="T16" fmla="*/ 0 h 25"/>
                  <a:gd name="T17" fmla="*/ 39 w 39"/>
                  <a:gd name="T18" fmla="*/ 25 h 25"/>
                </a:gdLst>
                <a:ahLst/>
                <a:cxnLst>
                  <a:cxn ang="T10">
                    <a:pos x="T0" y="T1"/>
                  </a:cxn>
                  <a:cxn ang="T11">
                    <a:pos x="T2" y="T3"/>
                  </a:cxn>
                  <a:cxn ang="T12">
                    <a:pos x="T4" y="T5"/>
                  </a:cxn>
                  <a:cxn ang="T13">
                    <a:pos x="T6" y="T7"/>
                  </a:cxn>
                  <a:cxn ang="T14">
                    <a:pos x="T8" y="T9"/>
                  </a:cxn>
                </a:cxnLst>
                <a:rect l="T15" t="T16" r="T17" b="T18"/>
                <a:pathLst>
                  <a:path w="39" h="25">
                    <a:moveTo>
                      <a:pt x="1" y="8"/>
                    </a:moveTo>
                    <a:cubicBezTo>
                      <a:pt x="2" y="3"/>
                      <a:pt x="12" y="0"/>
                      <a:pt x="22" y="3"/>
                    </a:cubicBezTo>
                    <a:cubicBezTo>
                      <a:pt x="32" y="5"/>
                      <a:pt x="39" y="11"/>
                      <a:pt x="38" y="17"/>
                    </a:cubicBezTo>
                    <a:cubicBezTo>
                      <a:pt x="37" y="22"/>
                      <a:pt x="27" y="25"/>
                      <a:pt x="17" y="23"/>
                    </a:cubicBezTo>
                    <a:cubicBezTo>
                      <a:pt x="7" y="20"/>
                      <a:pt x="0" y="13"/>
                      <a:pt x="1" y="8"/>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65" name="Freeform 503"/>
              <p:cNvSpPr>
                <a:spLocks/>
              </p:cNvSpPr>
              <p:nvPr/>
            </p:nvSpPr>
            <p:spPr bwMode="auto">
              <a:xfrm>
                <a:off x="3844" y="2334"/>
                <a:ext cx="192" cy="121"/>
              </a:xfrm>
              <a:custGeom>
                <a:avLst/>
                <a:gdLst>
                  <a:gd name="T0" fmla="*/ 177 w 192"/>
                  <a:gd name="T1" fmla="*/ 72 h 121"/>
                  <a:gd name="T2" fmla="*/ 192 w 192"/>
                  <a:gd name="T3" fmla="*/ 80 h 121"/>
                  <a:gd name="T4" fmla="*/ 122 w 192"/>
                  <a:gd name="T5" fmla="*/ 121 h 121"/>
                  <a:gd name="T6" fmla="*/ 0 w 192"/>
                  <a:gd name="T7" fmla="*/ 51 h 121"/>
                  <a:gd name="T8" fmla="*/ 90 w 192"/>
                  <a:gd name="T9" fmla="*/ 0 h 121"/>
                  <a:gd name="T10" fmla="*/ 73 w 192"/>
                  <a:gd name="T11" fmla="*/ 34 h 121"/>
                  <a:gd name="T12" fmla="*/ 51 w 192"/>
                  <a:gd name="T13" fmla="*/ 47 h 121"/>
                  <a:gd name="T14" fmla="*/ 147 w 192"/>
                  <a:gd name="T15" fmla="*/ 102 h 121"/>
                  <a:gd name="T16" fmla="*/ 168 w 192"/>
                  <a:gd name="T17" fmla="*/ 89 h 121"/>
                  <a:gd name="T18" fmla="*/ 177 w 192"/>
                  <a:gd name="T19" fmla="*/ 7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121"/>
                  <a:gd name="T32" fmla="*/ 192 w 192"/>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121">
                    <a:moveTo>
                      <a:pt x="177" y="72"/>
                    </a:moveTo>
                    <a:lnTo>
                      <a:pt x="192" y="80"/>
                    </a:lnTo>
                    <a:lnTo>
                      <a:pt x="122" y="121"/>
                    </a:lnTo>
                    <a:lnTo>
                      <a:pt x="0" y="51"/>
                    </a:lnTo>
                    <a:lnTo>
                      <a:pt x="90" y="0"/>
                    </a:lnTo>
                    <a:lnTo>
                      <a:pt x="73" y="34"/>
                    </a:lnTo>
                    <a:lnTo>
                      <a:pt x="51" y="47"/>
                    </a:lnTo>
                    <a:lnTo>
                      <a:pt x="147" y="102"/>
                    </a:lnTo>
                    <a:lnTo>
                      <a:pt x="168" y="89"/>
                    </a:lnTo>
                    <a:lnTo>
                      <a:pt x="177" y="7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66" name="Freeform 504"/>
              <p:cNvSpPr>
                <a:spLocks/>
              </p:cNvSpPr>
              <p:nvPr/>
            </p:nvSpPr>
            <p:spPr bwMode="auto">
              <a:xfrm>
                <a:off x="3844" y="2334"/>
                <a:ext cx="192" cy="121"/>
              </a:xfrm>
              <a:custGeom>
                <a:avLst/>
                <a:gdLst>
                  <a:gd name="T0" fmla="*/ 177 w 192"/>
                  <a:gd name="T1" fmla="*/ 72 h 121"/>
                  <a:gd name="T2" fmla="*/ 192 w 192"/>
                  <a:gd name="T3" fmla="*/ 80 h 121"/>
                  <a:gd name="T4" fmla="*/ 122 w 192"/>
                  <a:gd name="T5" fmla="*/ 121 h 121"/>
                  <a:gd name="T6" fmla="*/ 0 w 192"/>
                  <a:gd name="T7" fmla="*/ 51 h 121"/>
                  <a:gd name="T8" fmla="*/ 90 w 192"/>
                  <a:gd name="T9" fmla="*/ 0 h 121"/>
                  <a:gd name="T10" fmla="*/ 73 w 192"/>
                  <a:gd name="T11" fmla="*/ 34 h 121"/>
                  <a:gd name="T12" fmla="*/ 51 w 192"/>
                  <a:gd name="T13" fmla="*/ 47 h 121"/>
                  <a:gd name="T14" fmla="*/ 147 w 192"/>
                  <a:gd name="T15" fmla="*/ 102 h 121"/>
                  <a:gd name="T16" fmla="*/ 168 w 192"/>
                  <a:gd name="T17" fmla="*/ 89 h 121"/>
                  <a:gd name="T18" fmla="*/ 177 w 192"/>
                  <a:gd name="T19" fmla="*/ 7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121"/>
                  <a:gd name="T32" fmla="*/ 192 w 192"/>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121">
                    <a:moveTo>
                      <a:pt x="177" y="72"/>
                    </a:moveTo>
                    <a:lnTo>
                      <a:pt x="192" y="80"/>
                    </a:lnTo>
                    <a:lnTo>
                      <a:pt x="122" y="121"/>
                    </a:lnTo>
                    <a:lnTo>
                      <a:pt x="0" y="51"/>
                    </a:lnTo>
                    <a:lnTo>
                      <a:pt x="90" y="0"/>
                    </a:lnTo>
                    <a:lnTo>
                      <a:pt x="73" y="34"/>
                    </a:lnTo>
                    <a:lnTo>
                      <a:pt x="51" y="47"/>
                    </a:lnTo>
                    <a:lnTo>
                      <a:pt x="147" y="102"/>
                    </a:lnTo>
                    <a:lnTo>
                      <a:pt x="168" y="89"/>
                    </a:lnTo>
                    <a:lnTo>
                      <a:pt x="177" y="72"/>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67" name="Freeform 505"/>
              <p:cNvSpPr>
                <a:spLocks/>
              </p:cNvSpPr>
              <p:nvPr/>
            </p:nvSpPr>
            <p:spPr bwMode="auto">
              <a:xfrm>
                <a:off x="3917" y="2262"/>
                <a:ext cx="164" cy="161"/>
              </a:xfrm>
              <a:custGeom>
                <a:avLst/>
                <a:gdLst>
                  <a:gd name="T0" fmla="*/ 15 w 302"/>
                  <a:gd name="T1" fmla="*/ 25 h 297"/>
                  <a:gd name="T2" fmla="*/ 26 w 302"/>
                  <a:gd name="T3" fmla="*/ 10 h 297"/>
                  <a:gd name="T4" fmla="*/ 11 w 302"/>
                  <a:gd name="T5" fmla="*/ 0 h 297"/>
                  <a:gd name="T6" fmla="*/ 0 w 302"/>
                  <a:gd name="T7" fmla="*/ 17 h 297"/>
                  <a:gd name="T8" fmla="*/ 15 w 302"/>
                  <a:gd name="T9" fmla="*/ 25 h 297"/>
                  <a:gd name="T10" fmla="*/ 0 60000 65536"/>
                  <a:gd name="T11" fmla="*/ 0 60000 65536"/>
                  <a:gd name="T12" fmla="*/ 0 60000 65536"/>
                  <a:gd name="T13" fmla="*/ 0 60000 65536"/>
                  <a:gd name="T14" fmla="*/ 0 60000 65536"/>
                  <a:gd name="T15" fmla="*/ 0 w 302"/>
                  <a:gd name="T16" fmla="*/ 0 h 297"/>
                  <a:gd name="T17" fmla="*/ 302 w 302"/>
                  <a:gd name="T18" fmla="*/ 297 h 297"/>
                </a:gdLst>
                <a:ahLst/>
                <a:cxnLst>
                  <a:cxn ang="T10">
                    <a:pos x="T0" y="T1"/>
                  </a:cxn>
                  <a:cxn ang="T11">
                    <a:pos x="T2" y="T3"/>
                  </a:cxn>
                  <a:cxn ang="T12">
                    <a:pos x="T4" y="T5"/>
                  </a:cxn>
                  <a:cxn ang="T13">
                    <a:pos x="T6" y="T7"/>
                  </a:cxn>
                  <a:cxn ang="T14">
                    <a:pos x="T8" y="T9"/>
                  </a:cxn>
                </a:cxnLst>
                <a:rect l="T15" t="T16" r="T17" b="T18"/>
                <a:pathLst>
                  <a:path w="302" h="297">
                    <a:moveTo>
                      <a:pt x="176" y="297"/>
                    </a:moveTo>
                    <a:cubicBezTo>
                      <a:pt x="203" y="231"/>
                      <a:pt x="246" y="169"/>
                      <a:pt x="302" y="113"/>
                    </a:cubicBezTo>
                    <a:cubicBezTo>
                      <a:pt x="240" y="77"/>
                      <a:pt x="180" y="39"/>
                      <a:pt x="121" y="0"/>
                    </a:cubicBezTo>
                    <a:cubicBezTo>
                      <a:pt x="66" y="59"/>
                      <a:pt x="24" y="125"/>
                      <a:pt x="0" y="195"/>
                    </a:cubicBezTo>
                    <a:cubicBezTo>
                      <a:pt x="58" y="232"/>
                      <a:pt x="117" y="266"/>
                      <a:pt x="176" y="297"/>
                    </a:cubicBezTo>
                  </a:path>
                </a:pathLst>
              </a:custGeom>
              <a:solidFill>
                <a:srgbClr val="FFFFFF"/>
              </a:solidFill>
              <a:ln w="0">
                <a:solidFill>
                  <a:srgbClr val="000000"/>
                </a:solidFill>
                <a:prstDash val="solid"/>
                <a:round/>
                <a:headEnd/>
                <a:tailEnd/>
              </a:ln>
            </p:spPr>
            <p:txBody>
              <a:bodyPr/>
              <a:lstStyle/>
              <a:p>
                <a:endParaRPr lang="zh-CN" altLang="en-US"/>
              </a:p>
            </p:txBody>
          </p:sp>
          <p:sp>
            <p:nvSpPr>
              <p:cNvPr id="7468" name="Freeform 506"/>
              <p:cNvSpPr>
                <a:spLocks/>
              </p:cNvSpPr>
              <p:nvPr/>
            </p:nvSpPr>
            <p:spPr bwMode="auto">
              <a:xfrm>
                <a:off x="3917" y="2262"/>
                <a:ext cx="164" cy="161"/>
              </a:xfrm>
              <a:custGeom>
                <a:avLst/>
                <a:gdLst>
                  <a:gd name="T0" fmla="*/ 95 w 164"/>
                  <a:gd name="T1" fmla="*/ 161 h 161"/>
                  <a:gd name="T2" fmla="*/ 164 w 164"/>
                  <a:gd name="T3" fmla="*/ 61 h 161"/>
                  <a:gd name="T4" fmla="*/ 65 w 164"/>
                  <a:gd name="T5" fmla="*/ 0 h 161"/>
                  <a:gd name="T6" fmla="*/ 0 w 164"/>
                  <a:gd name="T7" fmla="*/ 106 h 161"/>
                  <a:gd name="T8" fmla="*/ 95 w 164"/>
                  <a:gd name="T9" fmla="*/ 161 h 161"/>
                  <a:gd name="T10" fmla="*/ 0 60000 65536"/>
                  <a:gd name="T11" fmla="*/ 0 60000 65536"/>
                  <a:gd name="T12" fmla="*/ 0 60000 65536"/>
                  <a:gd name="T13" fmla="*/ 0 60000 65536"/>
                  <a:gd name="T14" fmla="*/ 0 60000 65536"/>
                  <a:gd name="T15" fmla="*/ 0 w 164"/>
                  <a:gd name="T16" fmla="*/ 0 h 161"/>
                  <a:gd name="T17" fmla="*/ 164 w 164"/>
                  <a:gd name="T18" fmla="*/ 161 h 161"/>
                </a:gdLst>
                <a:ahLst/>
                <a:cxnLst>
                  <a:cxn ang="T10">
                    <a:pos x="T0" y="T1"/>
                  </a:cxn>
                  <a:cxn ang="T11">
                    <a:pos x="T2" y="T3"/>
                  </a:cxn>
                  <a:cxn ang="T12">
                    <a:pos x="T4" y="T5"/>
                  </a:cxn>
                  <a:cxn ang="T13">
                    <a:pos x="T6" y="T7"/>
                  </a:cxn>
                  <a:cxn ang="T14">
                    <a:pos x="T8" y="T9"/>
                  </a:cxn>
                </a:cxnLst>
                <a:rect l="T15" t="T16" r="T17" b="T18"/>
                <a:pathLst>
                  <a:path w="164" h="161">
                    <a:moveTo>
                      <a:pt x="95" y="161"/>
                    </a:moveTo>
                    <a:cubicBezTo>
                      <a:pt x="110" y="125"/>
                      <a:pt x="133" y="91"/>
                      <a:pt x="164" y="61"/>
                    </a:cubicBezTo>
                    <a:cubicBezTo>
                      <a:pt x="130" y="42"/>
                      <a:pt x="97" y="21"/>
                      <a:pt x="65" y="0"/>
                    </a:cubicBezTo>
                    <a:cubicBezTo>
                      <a:pt x="36" y="32"/>
                      <a:pt x="13" y="68"/>
                      <a:pt x="0" y="106"/>
                    </a:cubicBezTo>
                    <a:cubicBezTo>
                      <a:pt x="31" y="126"/>
                      <a:pt x="63" y="144"/>
                      <a:pt x="95" y="161"/>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69" name="Picture 5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5" y="2431"/>
                <a:ext cx="6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0" name="Picture 5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5" y="2431"/>
                <a:ext cx="6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1" name="Freeform 509"/>
              <p:cNvSpPr>
                <a:spLocks/>
              </p:cNvSpPr>
              <p:nvPr/>
            </p:nvSpPr>
            <p:spPr bwMode="auto">
              <a:xfrm>
                <a:off x="3763" y="2446"/>
                <a:ext cx="43" cy="53"/>
              </a:xfrm>
              <a:custGeom>
                <a:avLst/>
                <a:gdLst>
                  <a:gd name="T0" fmla="*/ 43 w 43"/>
                  <a:gd name="T1" fmla="*/ 53 h 53"/>
                  <a:gd name="T2" fmla="*/ 43 w 43"/>
                  <a:gd name="T3" fmla="*/ 32 h 53"/>
                  <a:gd name="T4" fmla="*/ 0 w 43"/>
                  <a:gd name="T5" fmla="*/ 0 h 53"/>
                  <a:gd name="T6" fmla="*/ 0 w 43"/>
                  <a:gd name="T7" fmla="*/ 21 h 53"/>
                  <a:gd name="T8" fmla="*/ 43 w 43"/>
                  <a:gd name="T9" fmla="*/ 53 h 53"/>
                  <a:gd name="T10" fmla="*/ 0 60000 65536"/>
                  <a:gd name="T11" fmla="*/ 0 60000 65536"/>
                  <a:gd name="T12" fmla="*/ 0 60000 65536"/>
                  <a:gd name="T13" fmla="*/ 0 60000 65536"/>
                  <a:gd name="T14" fmla="*/ 0 60000 65536"/>
                  <a:gd name="T15" fmla="*/ 0 w 43"/>
                  <a:gd name="T16" fmla="*/ 0 h 53"/>
                  <a:gd name="T17" fmla="*/ 43 w 43"/>
                  <a:gd name="T18" fmla="*/ 53 h 53"/>
                </a:gdLst>
                <a:ahLst/>
                <a:cxnLst>
                  <a:cxn ang="T10">
                    <a:pos x="T0" y="T1"/>
                  </a:cxn>
                  <a:cxn ang="T11">
                    <a:pos x="T2" y="T3"/>
                  </a:cxn>
                  <a:cxn ang="T12">
                    <a:pos x="T4" y="T5"/>
                  </a:cxn>
                  <a:cxn ang="T13">
                    <a:pos x="T6" y="T7"/>
                  </a:cxn>
                  <a:cxn ang="T14">
                    <a:pos x="T8" y="T9"/>
                  </a:cxn>
                </a:cxnLst>
                <a:rect l="T15" t="T16" r="T17" b="T18"/>
                <a:pathLst>
                  <a:path w="43" h="53">
                    <a:moveTo>
                      <a:pt x="43" y="53"/>
                    </a:moveTo>
                    <a:cubicBezTo>
                      <a:pt x="43" y="46"/>
                      <a:pt x="43" y="39"/>
                      <a:pt x="43" y="32"/>
                    </a:cubicBezTo>
                    <a:cubicBezTo>
                      <a:pt x="27" y="23"/>
                      <a:pt x="13" y="12"/>
                      <a:pt x="0" y="0"/>
                    </a:cubicBezTo>
                    <a:cubicBezTo>
                      <a:pt x="0" y="7"/>
                      <a:pt x="0" y="14"/>
                      <a:pt x="0" y="21"/>
                    </a:cubicBezTo>
                    <a:cubicBezTo>
                      <a:pt x="11" y="32"/>
                      <a:pt x="26" y="43"/>
                      <a:pt x="43" y="53"/>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72" name="Picture 5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5" y="2474"/>
                <a:ext cx="20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3" name="Picture 5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85" y="2474"/>
                <a:ext cx="20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4" name="Freeform 512"/>
              <p:cNvSpPr>
                <a:spLocks noEditPoints="1"/>
              </p:cNvSpPr>
              <p:nvPr/>
            </p:nvSpPr>
            <p:spPr bwMode="auto">
              <a:xfrm>
                <a:off x="3700" y="2489"/>
                <a:ext cx="183" cy="123"/>
              </a:xfrm>
              <a:custGeom>
                <a:avLst/>
                <a:gdLst>
                  <a:gd name="T0" fmla="*/ 29 w 337"/>
                  <a:gd name="T1" fmla="*/ 9 h 227"/>
                  <a:gd name="T2" fmla="*/ 19 w 337"/>
                  <a:gd name="T3" fmla="*/ 15 h 227"/>
                  <a:gd name="T4" fmla="*/ 19 w 337"/>
                  <a:gd name="T5" fmla="*/ 20 h 227"/>
                  <a:gd name="T6" fmla="*/ 29 w 337"/>
                  <a:gd name="T7" fmla="*/ 20 h 227"/>
                  <a:gd name="T8" fmla="*/ 29 w 337"/>
                  <a:gd name="T9" fmla="*/ 9 h 227"/>
                  <a:gd name="T10" fmla="*/ 0 w 337"/>
                  <a:gd name="T11" fmla="*/ 9 h 227"/>
                  <a:gd name="T12" fmla="*/ 0 w 337"/>
                  <a:gd name="T13" fmla="*/ 5 h 227"/>
                  <a:gd name="T14" fmla="*/ 10 w 337"/>
                  <a:gd name="T15" fmla="*/ 0 h 227"/>
                  <a:gd name="T16" fmla="*/ 10 w 337"/>
                  <a:gd name="T17" fmla="*/ 3 h 227"/>
                  <a:gd name="T18" fmla="*/ 0 w 337"/>
                  <a:gd name="T19" fmla="*/ 9 h 227"/>
                  <a:gd name="T20" fmla="*/ 19 w 337"/>
                  <a:gd name="T21" fmla="*/ 20 h 227"/>
                  <a:gd name="T22" fmla="*/ 19 w 337"/>
                  <a:gd name="T23" fmla="*/ 18 h 227"/>
                  <a:gd name="T24" fmla="*/ 17 w 337"/>
                  <a:gd name="T25" fmla="*/ 18 h 227"/>
                  <a:gd name="T26" fmla="*/ 19 w 337"/>
                  <a:gd name="T27" fmla="*/ 20 h 2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227"/>
                  <a:gd name="T44" fmla="*/ 337 w 337"/>
                  <a:gd name="T45" fmla="*/ 227 h 2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227">
                    <a:moveTo>
                      <a:pt x="337" y="109"/>
                    </a:moveTo>
                    <a:lnTo>
                      <a:pt x="219" y="176"/>
                    </a:lnTo>
                    <a:lnTo>
                      <a:pt x="219" y="227"/>
                    </a:lnTo>
                    <a:lnTo>
                      <a:pt x="337" y="227"/>
                    </a:lnTo>
                    <a:lnTo>
                      <a:pt x="337" y="109"/>
                    </a:lnTo>
                    <a:close/>
                    <a:moveTo>
                      <a:pt x="0" y="103"/>
                    </a:moveTo>
                    <a:lnTo>
                      <a:pt x="0" y="62"/>
                    </a:lnTo>
                    <a:lnTo>
                      <a:pt x="110" y="0"/>
                    </a:lnTo>
                    <a:lnTo>
                      <a:pt x="110" y="39"/>
                    </a:lnTo>
                    <a:cubicBezTo>
                      <a:pt x="75" y="64"/>
                      <a:pt x="39" y="86"/>
                      <a:pt x="0" y="103"/>
                    </a:cubicBezTo>
                    <a:close/>
                    <a:moveTo>
                      <a:pt x="219" y="227"/>
                    </a:moveTo>
                    <a:lnTo>
                      <a:pt x="219" y="203"/>
                    </a:lnTo>
                    <a:lnTo>
                      <a:pt x="194" y="213"/>
                    </a:lnTo>
                    <a:lnTo>
                      <a:pt x="219" y="227"/>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5" name="Freeform 513"/>
              <p:cNvSpPr>
                <a:spLocks/>
              </p:cNvSpPr>
              <p:nvPr/>
            </p:nvSpPr>
            <p:spPr bwMode="auto">
              <a:xfrm>
                <a:off x="3657" y="2502"/>
                <a:ext cx="213" cy="119"/>
              </a:xfrm>
              <a:custGeom>
                <a:avLst/>
                <a:gdLst>
                  <a:gd name="T0" fmla="*/ 0 w 392"/>
                  <a:gd name="T1" fmla="*/ 10 h 219"/>
                  <a:gd name="T2" fmla="*/ 16 w 392"/>
                  <a:gd name="T3" fmla="*/ 19 h 219"/>
                  <a:gd name="T4" fmla="*/ 26 w 392"/>
                  <a:gd name="T5" fmla="*/ 16 h 219"/>
                  <a:gd name="T6" fmla="*/ 26 w 392"/>
                  <a:gd name="T7" fmla="*/ 16 h 219"/>
                  <a:gd name="T8" fmla="*/ 26 w 392"/>
                  <a:gd name="T9" fmla="*/ 13 h 219"/>
                  <a:gd name="T10" fmla="*/ 34 w 392"/>
                  <a:gd name="T11" fmla="*/ 9 h 219"/>
                  <a:gd name="T12" fmla="*/ 18 w 392"/>
                  <a:gd name="T13" fmla="*/ 0 h 219"/>
                  <a:gd name="T14" fmla="*/ 0 w 392"/>
                  <a:gd name="T15" fmla="*/ 10 h 219"/>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19"/>
                  <a:gd name="T26" fmla="*/ 392 w 392"/>
                  <a:gd name="T27" fmla="*/ 219 h 2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19">
                    <a:moveTo>
                      <a:pt x="0" y="113"/>
                    </a:moveTo>
                    <a:lnTo>
                      <a:pt x="185" y="219"/>
                    </a:lnTo>
                    <a:cubicBezTo>
                      <a:pt x="222" y="205"/>
                      <a:pt x="260" y="192"/>
                      <a:pt x="298" y="179"/>
                    </a:cubicBezTo>
                    <a:lnTo>
                      <a:pt x="298" y="152"/>
                    </a:lnTo>
                    <a:lnTo>
                      <a:pt x="392" y="99"/>
                    </a:lnTo>
                    <a:lnTo>
                      <a:pt x="213" y="0"/>
                    </a:lnTo>
                    <a:cubicBezTo>
                      <a:pt x="149" y="51"/>
                      <a:pt x="77" y="89"/>
                      <a:pt x="0" y="113"/>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7476" name="Freeform 514"/>
              <p:cNvSpPr>
                <a:spLocks/>
              </p:cNvSpPr>
              <p:nvPr/>
            </p:nvSpPr>
            <p:spPr bwMode="auto">
              <a:xfrm>
                <a:off x="3657" y="2502"/>
                <a:ext cx="213" cy="119"/>
              </a:xfrm>
              <a:custGeom>
                <a:avLst/>
                <a:gdLst>
                  <a:gd name="T0" fmla="*/ 0 w 392"/>
                  <a:gd name="T1" fmla="*/ 10 h 219"/>
                  <a:gd name="T2" fmla="*/ 16 w 392"/>
                  <a:gd name="T3" fmla="*/ 19 h 219"/>
                  <a:gd name="T4" fmla="*/ 26 w 392"/>
                  <a:gd name="T5" fmla="*/ 16 h 219"/>
                  <a:gd name="T6" fmla="*/ 26 w 392"/>
                  <a:gd name="T7" fmla="*/ 16 h 219"/>
                  <a:gd name="T8" fmla="*/ 26 w 392"/>
                  <a:gd name="T9" fmla="*/ 13 h 219"/>
                  <a:gd name="T10" fmla="*/ 34 w 392"/>
                  <a:gd name="T11" fmla="*/ 9 h 219"/>
                  <a:gd name="T12" fmla="*/ 18 w 392"/>
                  <a:gd name="T13" fmla="*/ 0 h 219"/>
                  <a:gd name="T14" fmla="*/ 0 w 392"/>
                  <a:gd name="T15" fmla="*/ 10 h 219"/>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19"/>
                  <a:gd name="T26" fmla="*/ 392 w 392"/>
                  <a:gd name="T27" fmla="*/ 219 h 2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19">
                    <a:moveTo>
                      <a:pt x="0" y="113"/>
                    </a:moveTo>
                    <a:lnTo>
                      <a:pt x="185" y="219"/>
                    </a:lnTo>
                    <a:cubicBezTo>
                      <a:pt x="222" y="205"/>
                      <a:pt x="260" y="192"/>
                      <a:pt x="298" y="179"/>
                    </a:cubicBezTo>
                    <a:lnTo>
                      <a:pt x="298" y="152"/>
                    </a:lnTo>
                    <a:lnTo>
                      <a:pt x="392" y="99"/>
                    </a:lnTo>
                    <a:lnTo>
                      <a:pt x="213" y="0"/>
                    </a:lnTo>
                    <a:cubicBezTo>
                      <a:pt x="149" y="51"/>
                      <a:pt x="77" y="89"/>
                      <a:pt x="0" y="113"/>
                    </a:cubicBez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 name="Freeform 515"/>
              <p:cNvSpPr>
                <a:spLocks/>
              </p:cNvSpPr>
              <p:nvPr/>
            </p:nvSpPr>
            <p:spPr bwMode="auto">
              <a:xfrm>
                <a:off x="3657" y="2261"/>
                <a:ext cx="425" cy="426"/>
              </a:xfrm>
              <a:custGeom>
                <a:avLst/>
                <a:gdLst>
                  <a:gd name="T0" fmla="*/ 65 w 784"/>
                  <a:gd name="T1" fmla="*/ 24 h 784"/>
                  <a:gd name="T2" fmla="*/ 60 w 784"/>
                  <a:gd name="T3" fmla="*/ 21 h 784"/>
                  <a:gd name="T4" fmla="*/ 68 w 784"/>
                  <a:gd name="T5" fmla="*/ 10 h 784"/>
                  <a:gd name="T6" fmla="*/ 51 w 784"/>
                  <a:gd name="T7" fmla="*/ 0 h 784"/>
                  <a:gd name="T8" fmla="*/ 43 w 784"/>
                  <a:gd name="T9" fmla="*/ 11 h 784"/>
                  <a:gd name="T10" fmla="*/ 43 w 784"/>
                  <a:gd name="T11" fmla="*/ 11 h 784"/>
                  <a:gd name="T12" fmla="*/ 41 w 784"/>
                  <a:gd name="T13" fmla="*/ 10 h 784"/>
                  <a:gd name="T14" fmla="*/ 15 w 784"/>
                  <a:gd name="T15" fmla="*/ 26 h 784"/>
                  <a:gd name="T16" fmla="*/ 15 w 784"/>
                  <a:gd name="T17" fmla="*/ 37 h 784"/>
                  <a:gd name="T18" fmla="*/ 7 w 784"/>
                  <a:gd name="T19" fmla="*/ 42 h 784"/>
                  <a:gd name="T20" fmla="*/ 7 w 784"/>
                  <a:gd name="T21" fmla="*/ 46 h 784"/>
                  <a:gd name="T22" fmla="*/ 0 w 784"/>
                  <a:gd name="T23" fmla="*/ 49 h 784"/>
                  <a:gd name="T24" fmla="*/ 0 w 784"/>
                  <a:gd name="T25" fmla="*/ 49 h 784"/>
                  <a:gd name="T26" fmla="*/ 16 w 784"/>
                  <a:gd name="T27" fmla="*/ 58 h 784"/>
                  <a:gd name="T28" fmla="*/ 17 w 784"/>
                  <a:gd name="T29" fmla="*/ 58 h 784"/>
                  <a:gd name="T30" fmla="*/ 39 w 784"/>
                  <a:gd name="T31" fmla="*/ 68 h 784"/>
                  <a:gd name="T32" fmla="*/ 39 w 784"/>
                  <a:gd name="T33" fmla="*/ 68 h 784"/>
                  <a:gd name="T34" fmla="*/ 64 w 784"/>
                  <a:gd name="T35" fmla="*/ 54 h 784"/>
                  <a:gd name="T36" fmla="*/ 64 w 784"/>
                  <a:gd name="T37" fmla="*/ 50 h 784"/>
                  <a:gd name="T38" fmla="*/ 65 w 784"/>
                  <a:gd name="T39" fmla="*/ 49 h 784"/>
                  <a:gd name="T40" fmla="*/ 65 w 784"/>
                  <a:gd name="T41" fmla="*/ 24 h 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4"/>
                  <a:gd name="T64" fmla="*/ 0 h 784"/>
                  <a:gd name="T65" fmla="*/ 784 w 784"/>
                  <a:gd name="T66" fmla="*/ 784 h 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4" h="784">
                    <a:moveTo>
                      <a:pt x="753" y="275"/>
                    </a:moveTo>
                    <a:lnTo>
                      <a:pt x="692" y="237"/>
                    </a:lnTo>
                    <a:cubicBezTo>
                      <a:pt x="713" y="189"/>
                      <a:pt x="744" y="148"/>
                      <a:pt x="784" y="115"/>
                    </a:cubicBezTo>
                    <a:lnTo>
                      <a:pt x="598" y="0"/>
                    </a:lnTo>
                    <a:cubicBezTo>
                      <a:pt x="559" y="37"/>
                      <a:pt x="526" y="81"/>
                      <a:pt x="502" y="130"/>
                    </a:cubicBezTo>
                    <a:lnTo>
                      <a:pt x="482" y="118"/>
                    </a:lnTo>
                    <a:lnTo>
                      <a:pt x="177" y="294"/>
                    </a:lnTo>
                    <a:lnTo>
                      <a:pt x="177" y="427"/>
                    </a:lnTo>
                    <a:lnTo>
                      <a:pt x="79" y="482"/>
                    </a:lnTo>
                    <a:lnTo>
                      <a:pt x="79" y="523"/>
                    </a:lnTo>
                    <a:cubicBezTo>
                      <a:pt x="53" y="536"/>
                      <a:pt x="27" y="547"/>
                      <a:pt x="0" y="557"/>
                    </a:cubicBezTo>
                    <a:lnTo>
                      <a:pt x="185" y="663"/>
                    </a:lnTo>
                    <a:lnTo>
                      <a:pt x="196" y="659"/>
                    </a:lnTo>
                    <a:cubicBezTo>
                      <a:pt x="265" y="719"/>
                      <a:pt x="353" y="762"/>
                      <a:pt x="451" y="784"/>
                    </a:cubicBezTo>
                    <a:lnTo>
                      <a:pt x="737" y="619"/>
                    </a:lnTo>
                    <a:lnTo>
                      <a:pt x="737" y="576"/>
                    </a:lnTo>
                    <a:lnTo>
                      <a:pt x="753" y="567"/>
                    </a:lnTo>
                    <a:lnTo>
                      <a:pt x="753" y="275"/>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 name="Rectangle 516"/>
              <p:cNvSpPr>
                <a:spLocks noChangeArrowheads="1"/>
              </p:cNvSpPr>
              <p:nvPr/>
            </p:nvSpPr>
            <p:spPr bwMode="auto">
              <a:xfrm>
                <a:off x="3590" y="2700"/>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打印服务</a:t>
                </a:r>
                <a:endParaRPr kumimoji="0" lang="zh-CN" altLang="en-US" sz="1800">
                  <a:latin typeface="Arial" panose="020B0604020202020204" pitchFamily="34" charset="0"/>
                </a:endParaRPr>
              </a:p>
            </p:txBody>
          </p:sp>
          <p:sp>
            <p:nvSpPr>
              <p:cNvPr id="7479" name="Freeform 517"/>
              <p:cNvSpPr>
                <a:spLocks/>
              </p:cNvSpPr>
              <p:nvPr/>
            </p:nvSpPr>
            <p:spPr bwMode="auto">
              <a:xfrm>
                <a:off x="4441" y="2492"/>
                <a:ext cx="157" cy="97"/>
              </a:xfrm>
              <a:custGeom>
                <a:avLst/>
                <a:gdLst>
                  <a:gd name="T0" fmla="*/ 8 w 289"/>
                  <a:gd name="T1" fmla="*/ 15 h 179"/>
                  <a:gd name="T2" fmla="*/ 23 w 289"/>
                  <a:gd name="T3" fmla="*/ 10 h 179"/>
                  <a:gd name="T4" fmla="*/ 22 w 289"/>
                  <a:gd name="T5" fmla="*/ 1 h 179"/>
                  <a:gd name="T6" fmla="*/ 19 w 289"/>
                  <a:gd name="T7" fmla="*/ 0 h 179"/>
                  <a:gd name="T8" fmla="*/ 19 w 289"/>
                  <a:gd name="T9" fmla="*/ 0 h 179"/>
                  <a:gd name="T10" fmla="*/ 0 w 289"/>
                  <a:gd name="T11" fmla="*/ 15 h 179"/>
                  <a:gd name="T12" fmla="*/ 8 w 289"/>
                  <a:gd name="T13" fmla="*/ 15 h 179"/>
                  <a:gd name="T14" fmla="*/ 0 60000 65536"/>
                  <a:gd name="T15" fmla="*/ 0 60000 65536"/>
                  <a:gd name="T16" fmla="*/ 0 60000 65536"/>
                  <a:gd name="T17" fmla="*/ 0 60000 65536"/>
                  <a:gd name="T18" fmla="*/ 0 60000 65536"/>
                  <a:gd name="T19" fmla="*/ 0 60000 65536"/>
                  <a:gd name="T20" fmla="*/ 0 60000 65536"/>
                  <a:gd name="T21" fmla="*/ 0 w 289"/>
                  <a:gd name="T22" fmla="*/ 0 h 179"/>
                  <a:gd name="T23" fmla="*/ 289 w 289"/>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79">
                    <a:moveTo>
                      <a:pt x="84" y="177"/>
                    </a:moveTo>
                    <a:cubicBezTo>
                      <a:pt x="149" y="179"/>
                      <a:pt x="212" y="158"/>
                      <a:pt x="259" y="119"/>
                    </a:cubicBezTo>
                    <a:cubicBezTo>
                      <a:pt x="289" y="88"/>
                      <a:pt x="285" y="41"/>
                      <a:pt x="249" y="15"/>
                    </a:cubicBezTo>
                    <a:cubicBezTo>
                      <a:pt x="239" y="8"/>
                      <a:pt x="228" y="3"/>
                      <a:pt x="215" y="0"/>
                    </a:cubicBezTo>
                    <a:lnTo>
                      <a:pt x="0" y="177"/>
                    </a:lnTo>
                    <a:lnTo>
                      <a:pt x="84" y="177"/>
                    </a:lnTo>
                    <a:close/>
                  </a:path>
                </a:pathLst>
              </a:custGeom>
              <a:solidFill>
                <a:srgbClr val="DCD2B8"/>
              </a:solidFill>
              <a:ln w="0">
                <a:solidFill>
                  <a:srgbClr val="000000"/>
                </a:solidFill>
                <a:prstDash val="solid"/>
                <a:round/>
                <a:headEnd/>
                <a:tailEnd/>
              </a:ln>
            </p:spPr>
            <p:txBody>
              <a:bodyPr/>
              <a:lstStyle/>
              <a:p>
                <a:endParaRPr lang="zh-CN" altLang="en-US"/>
              </a:p>
            </p:txBody>
          </p:sp>
          <p:sp>
            <p:nvSpPr>
              <p:cNvPr id="7480" name="Rectangle 518"/>
              <p:cNvSpPr>
                <a:spLocks noChangeArrowheads="1"/>
              </p:cNvSpPr>
              <p:nvPr/>
            </p:nvSpPr>
            <p:spPr bwMode="auto">
              <a:xfrm>
                <a:off x="4345" y="2283"/>
                <a:ext cx="234"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1" name="Rectangle 519"/>
              <p:cNvSpPr>
                <a:spLocks noChangeArrowheads="1"/>
              </p:cNvSpPr>
              <p:nvPr/>
            </p:nvSpPr>
            <p:spPr bwMode="auto">
              <a:xfrm>
                <a:off x="4345" y="2292"/>
                <a:ext cx="234" cy="9"/>
              </a:xfrm>
              <a:prstGeom prst="rect">
                <a:avLst/>
              </a:prstGeom>
              <a:solidFill>
                <a:srgbClr val="E3DA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2" name="Rectangle 520"/>
              <p:cNvSpPr>
                <a:spLocks noChangeArrowheads="1"/>
              </p:cNvSpPr>
              <p:nvPr/>
            </p:nvSpPr>
            <p:spPr bwMode="auto">
              <a:xfrm>
                <a:off x="4345" y="2301"/>
                <a:ext cx="234" cy="8"/>
              </a:xfrm>
              <a:prstGeom prst="rect">
                <a:avLst/>
              </a:prstGeom>
              <a:solidFill>
                <a:srgbClr val="E5DD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3" name="Rectangle 521"/>
              <p:cNvSpPr>
                <a:spLocks noChangeArrowheads="1"/>
              </p:cNvSpPr>
              <p:nvPr/>
            </p:nvSpPr>
            <p:spPr bwMode="auto">
              <a:xfrm>
                <a:off x="4345" y="2309"/>
                <a:ext cx="234" cy="9"/>
              </a:xfrm>
              <a:prstGeom prst="rect">
                <a:avLst/>
              </a:prstGeom>
              <a:solidFill>
                <a:srgbClr val="E7DF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4" name="Rectangle 522"/>
              <p:cNvSpPr>
                <a:spLocks noChangeArrowheads="1"/>
              </p:cNvSpPr>
              <p:nvPr/>
            </p:nvSpPr>
            <p:spPr bwMode="auto">
              <a:xfrm>
                <a:off x="4345" y="2318"/>
                <a:ext cx="234" cy="9"/>
              </a:xfrm>
              <a:prstGeom prst="rect">
                <a:avLst/>
              </a:prstGeom>
              <a:solidFill>
                <a:srgbClr val="E9E2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5" name="Rectangle 523"/>
              <p:cNvSpPr>
                <a:spLocks noChangeArrowheads="1"/>
              </p:cNvSpPr>
              <p:nvPr/>
            </p:nvSpPr>
            <p:spPr bwMode="auto">
              <a:xfrm>
                <a:off x="4345" y="2327"/>
                <a:ext cx="234" cy="9"/>
              </a:xfrm>
              <a:prstGeom prst="rect">
                <a:avLst/>
              </a:prstGeom>
              <a:solidFill>
                <a:srgbClr val="EAE4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6" name="Rectangle 524"/>
              <p:cNvSpPr>
                <a:spLocks noChangeArrowheads="1"/>
              </p:cNvSpPr>
              <p:nvPr/>
            </p:nvSpPr>
            <p:spPr bwMode="auto">
              <a:xfrm>
                <a:off x="4345" y="2336"/>
                <a:ext cx="234" cy="8"/>
              </a:xfrm>
              <a:prstGeom prst="rect">
                <a:avLst/>
              </a:prstGeom>
              <a:solidFill>
                <a:srgbClr val="ECE7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7" name="Rectangle 525"/>
              <p:cNvSpPr>
                <a:spLocks noChangeArrowheads="1"/>
              </p:cNvSpPr>
              <p:nvPr/>
            </p:nvSpPr>
            <p:spPr bwMode="auto">
              <a:xfrm>
                <a:off x="4345" y="2344"/>
                <a:ext cx="234" cy="9"/>
              </a:xfrm>
              <a:prstGeom prst="rect">
                <a:avLst/>
              </a:prstGeom>
              <a:solidFill>
                <a:srgbClr val="EFE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8" name="Rectangle 526"/>
              <p:cNvSpPr>
                <a:spLocks noChangeArrowheads="1"/>
              </p:cNvSpPr>
              <p:nvPr/>
            </p:nvSpPr>
            <p:spPr bwMode="auto">
              <a:xfrm>
                <a:off x="4345" y="2353"/>
                <a:ext cx="234" cy="9"/>
              </a:xfrm>
              <a:prstGeom prst="rect">
                <a:avLst/>
              </a:prstGeom>
              <a:solidFill>
                <a:srgbClr val="F1E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89" name="Rectangle 527"/>
              <p:cNvSpPr>
                <a:spLocks noChangeArrowheads="1"/>
              </p:cNvSpPr>
              <p:nvPr/>
            </p:nvSpPr>
            <p:spPr bwMode="auto">
              <a:xfrm>
                <a:off x="4345" y="2362"/>
                <a:ext cx="234" cy="8"/>
              </a:xfrm>
              <a:prstGeom prst="rect">
                <a:avLst/>
              </a:prstGeom>
              <a:solidFill>
                <a:srgbClr val="F3E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0" name="Rectangle 528"/>
              <p:cNvSpPr>
                <a:spLocks noChangeArrowheads="1"/>
              </p:cNvSpPr>
              <p:nvPr/>
            </p:nvSpPr>
            <p:spPr bwMode="auto">
              <a:xfrm>
                <a:off x="4345" y="2370"/>
                <a:ext cx="234" cy="9"/>
              </a:xfrm>
              <a:prstGeom prst="rect">
                <a:avLst/>
              </a:prstGeom>
              <a:solidFill>
                <a:srgbClr val="F5F1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1" name="Rectangle 529"/>
              <p:cNvSpPr>
                <a:spLocks noChangeArrowheads="1"/>
              </p:cNvSpPr>
              <p:nvPr/>
            </p:nvSpPr>
            <p:spPr bwMode="auto">
              <a:xfrm>
                <a:off x="4345" y="2379"/>
                <a:ext cx="234" cy="9"/>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2" name="Rectangle 530"/>
              <p:cNvSpPr>
                <a:spLocks noChangeArrowheads="1"/>
              </p:cNvSpPr>
              <p:nvPr/>
            </p:nvSpPr>
            <p:spPr bwMode="auto">
              <a:xfrm>
                <a:off x="4345" y="2388"/>
                <a:ext cx="234" cy="8"/>
              </a:xfrm>
              <a:prstGeom prst="rect">
                <a:avLst/>
              </a:prstGeom>
              <a:solidFill>
                <a:srgbClr val="F8F6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3" name="Rectangle 531"/>
              <p:cNvSpPr>
                <a:spLocks noChangeArrowheads="1"/>
              </p:cNvSpPr>
              <p:nvPr/>
            </p:nvSpPr>
            <p:spPr bwMode="auto">
              <a:xfrm>
                <a:off x="4345" y="2396"/>
                <a:ext cx="234" cy="9"/>
              </a:xfrm>
              <a:prstGeom prst="rect">
                <a:avLst/>
              </a:prstGeom>
              <a:solidFill>
                <a:srgbClr val="FAF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4" name="Rectangle 532"/>
              <p:cNvSpPr>
                <a:spLocks noChangeArrowheads="1"/>
              </p:cNvSpPr>
              <p:nvPr/>
            </p:nvSpPr>
            <p:spPr bwMode="auto">
              <a:xfrm>
                <a:off x="4345" y="2405"/>
                <a:ext cx="234" cy="9"/>
              </a:xfrm>
              <a:prstGeom prst="rect">
                <a:avLst/>
              </a:prstGeom>
              <a:solidFill>
                <a:srgbClr val="FCFC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5" name="Rectangle 533"/>
              <p:cNvSpPr>
                <a:spLocks noChangeArrowheads="1"/>
              </p:cNvSpPr>
              <p:nvPr/>
            </p:nvSpPr>
            <p:spPr bwMode="auto">
              <a:xfrm>
                <a:off x="4345" y="2414"/>
                <a:ext cx="234" cy="8"/>
              </a:xfrm>
              <a:prstGeom prst="rect">
                <a:avLst/>
              </a:prstGeom>
              <a:solidFill>
                <a:srgbClr val="FEFE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496" name="Freeform 534"/>
              <p:cNvSpPr>
                <a:spLocks/>
              </p:cNvSpPr>
              <p:nvPr/>
            </p:nvSpPr>
            <p:spPr bwMode="auto">
              <a:xfrm>
                <a:off x="4361" y="2293"/>
                <a:ext cx="213" cy="115"/>
              </a:xfrm>
              <a:custGeom>
                <a:avLst/>
                <a:gdLst>
                  <a:gd name="T0" fmla="*/ 13 w 392"/>
                  <a:gd name="T1" fmla="*/ 18 h 213"/>
                  <a:gd name="T2" fmla="*/ 34 w 392"/>
                  <a:gd name="T3" fmla="*/ 7 h 213"/>
                  <a:gd name="T4" fmla="*/ 21 w 392"/>
                  <a:gd name="T5" fmla="*/ 0 h 213"/>
                  <a:gd name="T6" fmla="*/ 0 w 392"/>
                  <a:gd name="T7" fmla="*/ 11 h 213"/>
                  <a:gd name="T8" fmla="*/ 13 w 392"/>
                  <a:gd name="T9" fmla="*/ 18 h 213"/>
                  <a:gd name="T10" fmla="*/ 0 60000 65536"/>
                  <a:gd name="T11" fmla="*/ 0 60000 65536"/>
                  <a:gd name="T12" fmla="*/ 0 60000 65536"/>
                  <a:gd name="T13" fmla="*/ 0 60000 65536"/>
                  <a:gd name="T14" fmla="*/ 0 60000 65536"/>
                  <a:gd name="T15" fmla="*/ 0 w 392"/>
                  <a:gd name="T16" fmla="*/ 0 h 213"/>
                  <a:gd name="T17" fmla="*/ 392 w 392"/>
                  <a:gd name="T18" fmla="*/ 213 h 213"/>
                </a:gdLst>
                <a:ahLst/>
                <a:cxnLst>
                  <a:cxn ang="T10">
                    <a:pos x="T0" y="T1"/>
                  </a:cxn>
                  <a:cxn ang="T11">
                    <a:pos x="T2" y="T3"/>
                  </a:cxn>
                  <a:cxn ang="T12">
                    <a:pos x="T4" y="T5"/>
                  </a:cxn>
                  <a:cxn ang="T13">
                    <a:pos x="T6" y="T7"/>
                  </a:cxn>
                  <a:cxn ang="T14">
                    <a:pos x="T8" y="T9"/>
                  </a:cxn>
                </a:cxnLst>
                <a:rect l="T15" t="T16" r="T17" b="T18"/>
                <a:pathLst>
                  <a:path w="392" h="213">
                    <a:moveTo>
                      <a:pt x="149" y="213"/>
                    </a:moveTo>
                    <a:lnTo>
                      <a:pt x="392" y="81"/>
                    </a:lnTo>
                    <a:lnTo>
                      <a:pt x="242" y="0"/>
                    </a:lnTo>
                    <a:lnTo>
                      <a:pt x="0" y="132"/>
                    </a:lnTo>
                    <a:cubicBezTo>
                      <a:pt x="39" y="174"/>
                      <a:pt x="91" y="203"/>
                      <a:pt x="149" y="213"/>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497" name="Picture 5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5" y="2353"/>
                <a:ext cx="10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98" name="Picture 5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5" y="2353"/>
                <a:ext cx="10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99" name="Freeform 537"/>
              <p:cNvSpPr>
                <a:spLocks/>
              </p:cNvSpPr>
              <p:nvPr/>
            </p:nvSpPr>
            <p:spPr bwMode="auto">
              <a:xfrm>
                <a:off x="4361" y="2364"/>
                <a:ext cx="81" cy="224"/>
              </a:xfrm>
              <a:custGeom>
                <a:avLst/>
                <a:gdLst>
                  <a:gd name="T0" fmla="*/ 13 w 149"/>
                  <a:gd name="T1" fmla="*/ 7 h 414"/>
                  <a:gd name="T2" fmla="*/ 0 w 149"/>
                  <a:gd name="T3" fmla="*/ 0 h 414"/>
                  <a:gd name="T4" fmla="*/ 0 w 149"/>
                  <a:gd name="T5" fmla="*/ 29 h 414"/>
                  <a:gd name="T6" fmla="*/ 13 w 149"/>
                  <a:gd name="T7" fmla="*/ 35 h 414"/>
                  <a:gd name="T8" fmla="*/ 13 w 149"/>
                  <a:gd name="T9" fmla="*/ 35 h 414"/>
                  <a:gd name="T10" fmla="*/ 13 w 149"/>
                  <a:gd name="T11" fmla="*/ 7 h 414"/>
                  <a:gd name="T12" fmla="*/ 0 60000 65536"/>
                  <a:gd name="T13" fmla="*/ 0 60000 65536"/>
                  <a:gd name="T14" fmla="*/ 0 60000 65536"/>
                  <a:gd name="T15" fmla="*/ 0 60000 65536"/>
                  <a:gd name="T16" fmla="*/ 0 60000 65536"/>
                  <a:gd name="T17" fmla="*/ 0 60000 65536"/>
                  <a:gd name="T18" fmla="*/ 0 w 149"/>
                  <a:gd name="T19" fmla="*/ 0 h 414"/>
                  <a:gd name="T20" fmla="*/ 149 w 149"/>
                  <a:gd name="T21" fmla="*/ 414 h 414"/>
                </a:gdLst>
                <a:ahLst/>
                <a:cxnLst>
                  <a:cxn ang="T12">
                    <a:pos x="T0" y="T1"/>
                  </a:cxn>
                  <a:cxn ang="T13">
                    <a:pos x="T2" y="T3"/>
                  </a:cxn>
                  <a:cxn ang="T14">
                    <a:pos x="T4" y="T5"/>
                  </a:cxn>
                  <a:cxn ang="T15">
                    <a:pos x="T6" y="T7"/>
                  </a:cxn>
                  <a:cxn ang="T16">
                    <a:pos x="T8" y="T9"/>
                  </a:cxn>
                  <a:cxn ang="T17">
                    <a:pos x="T10" y="T11"/>
                  </a:cxn>
                </a:cxnLst>
                <a:rect l="T18" t="T19" r="T20" b="T21"/>
                <a:pathLst>
                  <a:path w="149" h="414">
                    <a:moveTo>
                      <a:pt x="149" y="82"/>
                    </a:moveTo>
                    <a:cubicBezTo>
                      <a:pt x="91" y="72"/>
                      <a:pt x="39" y="43"/>
                      <a:pt x="0" y="0"/>
                    </a:cubicBezTo>
                    <a:lnTo>
                      <a:pt x="0" y="338"/>
                    </a:lnTo>
                    <a:cubicBezTo>
                      <a:pt x="39" y="379"/>
                      <a:pt x="92" y="405"/>
                      <a:pt x="149" y="414"/>
                    </a:cubicBezTo>
                    <a:lnTo>
                      <a:pt x="149" y="82"/>
                    </a:lnTo>
                  </a:path>
                </a:pathLst>
              </a:custGeom>
              <a:noFill/>
              <a:ln w="6350" cap="rnd">
                <a:solidFill>
                  <a:srgbClr val="A7845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500" name="Picture 5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31" y="2327"/>
                <a:ext cx="1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01" name="Picture 5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31" y="2327"/>
                <a:ext cx="1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2" name="Freeform 540"/>
              <p:cNvSpPr>
                <a:spLocks/>
              </p:cNvSpPr>
              <p:nvPr/>
            </p:nvSpPr>
            <p:spPr bwMode="auto">
              <a:xfrm>
                <a:off x="4442" y="2337"/>
                <a:ext cx="132" cy="251"/>
              </a:xfrm>
              <a:custGeom>
                <a:avLst/>
                <a:gdLst>
                  <a:gd name="T0" fmla="*/ 0 w 132"/>
                  <a:gd name="T1" fmla="*/ 71 h 251"/>
                  <a:gd name="T2" fmla="*/ 0 w 132"/>
                  <a:gd name="T3" fmla="*/ 251 h 251"/>
                  <a:gd name="T4" fmla="*/ 132 w 132"/>
                  <a:gd name="T5" fmla="*/ 180 h 251"/>
                  <a:gd name="T6" fmla="*/ 132 w 132"/>
                  <a:gd name="T7" fmla="*/ 0 h 251"/>
                  <a:gd name="T8" fmla="*/ 0 w 132"/>
                  <a:gd name="T9" fmla="*/ 71 h 251"/>
                  <a:gd name="T10" fmla="*/ 0 60000 65536"/>
                  <a:gd name="T11" fmla="*/ 0 60000 65536"/>
                  <a:gd name="T12" fmla="*/ 0 60000 65536"/>
                  <a:gd name="T13" fmla="*/ 0 60000 65536"/>
                  <a:gd name="T14" fmla="*/ 0 60000 65536"/>
                  <a:gd name="T15" fmla="*/ 0 w 132"/>
                  <a:gd name="T16" fmla="*/ 0 h 251"/>
                  <a:gd name="T17" fmla="*/ 132 w 132"/>
                  <a:gd name="T18" fmla="*/ 251 h 251"/>
                </a:gdLst>
                <a:ahLst/>
                <a:cxnLst>
                  <a:cxn ang="T10">
                    <a:pos x="T0" y="T1"/>
                  </a:cxn>
                  <a:cxn ang="T11">
                    <a:pos x="T2" y="T3"/>
                  </a:cxn>
                  <a:cxn ang="T12">
                    <a:pos x="T4" y="T5"/>
                  </a:cxn>
                  <a:cxn ang="T13">
                    <a:pos x="T6" y="T7"/>
                  </a:cxn>
                  <a:cxn ang="T14">
                    <a:pos x="T8" y="T9"/>
                  </a:cxn>
                </a:cxnLst>
                <a:rect l="T15" t="T16" r="T17" b="T18"/>
                <a:pathLst>
                  <a:path w="132" h="251">
                    <a:moveTo>
                      <a:pt x="0" y="71"/>
                    </a:moveTo>
                    <a:lnTo>
                      <a:pt x="0" y="251"/>
                    </a:lnTo>
                    <a:lnTo>
                      <a:pt x="132" y="180"/>
                    </a:lnTo>
                    <a:lnTo>
                      <a:pt x="132" y="0"/>
                    </a:lnTo>
                    <a:lnTo>
                      <a:pt x="0" y="71"/>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03" name="Freeform 541"/>
              <p:cNvSpPr>
                <a:spLocks/>
              </p:cNvSpPr>
              <p:nvPr/>
            </p:nvSpPr>
            <p:spPr bwMode="auto">
              <a:xfrm>
                <a:off x="4361" y="2293"/>
                <a:ext cx="213" cy="295"/>
              </a:xfrm>
              <a:custGeom>
                <a:avLst/>
                <a:gdLst>
                  <a:gd name="T0" fmla="*/ 34 w 392"/>
                  <a:gd name="T1" fmla="*/ 7 h 545"/>
                  <a:gd name="T2" fmla="*/ 21 w 392"/>
                  <a:gd name="T3" fmla="*/ 0 h 545"/>
                  <a:gd name="T4" fmla="*/ 0 w 392"/>
                  <a:gd name="T5" fmla="*/ 11 h 545"/>
                  <a:gd name="T6" fmla="*/ 0 w 392"/>
                  <a:gd name="T7" fmla="*/ 40 h 545"/>
                  <a:gd name="T8" fmla="*/ 13 w 392"/>
                  <a:gd name="T9" fmla="*/ 47 h 545"/>
                  <a:gd name="T10" fmla="*/ 13 w 392"/>
                  <a:gd name="T11" fmla="*/ 47 h 545"/>
                  <a:gd name="T12" fmla="*/ 34 w 392"/>
                  <a:gd name="T13" fmla="*/ 35 h 545"/>
                  <a:gd name="T14" fmla="*/ 34 w 392"/>
                  <a:gd name="T15" fmla="*/ 7 h 545"/>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545"/>
                  <a:gd name="T26" fmla="*/ 392 w 392"/>
                  <a:gd name="T27" fmla="*/ 545 h 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545">
                    <a:moveTo>
                      <a:pt x="392" y="81"/>
                    </a:moveTo>
                    <a:lnTo>
                      <a:pt x="242" y="0"/>
                    </a:lnTo>
                    <a:lnTo>
                      <a:pt x="0" y="132"/>
                    </a:lnTo>
                    <a:lnTo>
                      <a:pt x="0" y="469"/>
                    </a:lnTo>
                    <a:cubicBezTo>
                      <a:pt x="39" y="510"/>
                      <a:pt x="92" y="536"/>
                      <a:pt x="149" y="545"/>
                    </a:cubicBezTo>
                    <a:lnTo>
                      <a:pt x="392" y="413"/>
                    </a:lnTo>
                    <a:lnTo>
                      <a:pt x="392" y="81"/>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504" name="Picture 5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1" y="2457"/>
                <a:ext cx="52"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05" name="Picture 5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71" y="2457"/>
                <a:ext cx="52"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6" name="Freeform 544"/>
              <p:cNvSpPr>
                <a:spLocks/>
              </p:cNvSpPr>
              <p:nvPr/>
            </p:nvSpPr>
            <p:spPr bwMode="auto">
              <a:xfrm>
                <a:off x="4391" y="2474"/>
                <a:ext cx="15" cy="18"/>
              </a:xfrm>
              <a:custGeom>
                <a:avLst/>
                <a:gdLst>
                  <a:gd name="T0" fmla="*/ 14 w 15"/>
                  <a:gd name="T1" fmla="*/ 7 h 18"/>
                  <a:gd name="T2" fmla="*/ 5 w 15"/>
                  <a:gd name="T3" fmla="*/ 2 h 18"/>
                  <a:gd name="T4" fmla="*/ 2 w 15"/>
                  <a:gd name="T5" fmla="*/ 11 h 18"/>
                  <a:gd name="T6" fmla="*/ 11 w 15"/>
                  <a:gd name="T7" fmla="*/ 17 h 18"/>
                  <a:gd name="T8" fmla="*/ 14 w 15"/>
                  <a:gd name="T9" fmla="*/ 7 h 18"/>
                  <a:gd name="T10" fmla="*/ 0 60000 65536"/>
                  <a:gd name="T11" fmla="*/ 0 60000 65536"/>
                  <a:gd name="T12" fmla="*/ 0 60000 65536"/>
                  <a:gd name="T13" fmla="*/ 0 60000 65536"/>
                  <a:gd name="T14" fmla="*/ 0 60000 65536"/>
                  <a:gd name="T15" fmla="*/ 0 w 15"/>
                  <a:gd name="T16" fmla="*/ 0 h 18"/>
                  <a:gd name="T17" fmla="*/ 15 w 15"/>
                  <a:gd name="T18" fmla="*/ 18 h 18"/>
                </a:gdLst>
                <a:ahLst/>
                <a:cxnLst>
                  <a:cxn ang="T10">
                    <a:pos x="T0" y="T1"/>
                  </a:cxn>
                  <a:cxn ang="T11">
                    <a:pos x="T2" y="T3"/>
                  </a:cxn>
                  <a:cxn ang="T12">
                    <a:pos x="T4" y="T5"/>
                  </a:cxn>
                  <a:cxn ang="T13">
                    <a:pos x="T6" y="T7"/>
                  </a:cxn>
                  <a:cxn ang="T14">
                    <a:pos x="T8" y="T9"/>
                  </a:cxn>
                </a:cxnLst>
                <a:rect l="T15" t="T16" r="T17" b="T18"/>
                <a:pathLst>
                  <a:path w="15" h="18">
                    <a:moveTo>
                      <a:pt x="14" y="7"/>
                    </a:moveTo>
                    <a:cubicBezTo>
                      <a:pt x="12" y="3"/>
                      <a:pt x="8" y="0"/>
                      <a:pt x="5" y="2"/>
                    </a:cubicBezTo>
                    <a:cubicBezTo>
                      <a:pt x="2" y="3"/>
                      <a:pt x="0" y="7"/>
                      <a:pt x="2" y="11"/>
                    </a:cubicBezTo>
                    <a:cubicBezTo>
                      <a:pt x="4" y="16"/>
                      <a:pt x="7" y="18"/>
                      <a:pt x="11" y="17"/>
                    </a:cubicBezTo>
                    <a:cubicBezTo>
                      <a:pt x="14" y="16"/>
                      <a:pt x="15" y="11"/>
                      <a:pt x="14" y="7"/>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07" name="Freeform 545"/>
              <p:cNvSpPr>
                <a:spLocks noEditPoints="1"/>
              </p:cNvSpPr>
              <p:nvPr/>
            </p:nvSpPr>
            <p:spPr bwMode="auto">
              <a:xfrm>
                <a:off x="4375" y="2512"/>
                <a:ext cx="54" cy="50"/>
              </a:xfrm>
              <a:custGeom>
                <a:avLst/>
                <a:gdLst>
                  <a:gd name="T0" fmla="*/ 0 w 100"/>
                  <a:gd name="T1" fmla="*/ 0 h 92"/>
                  <a:gd name="T2" fmla="*/ 9 w 100"/>
                  <a:gd name="T3" fmla="*/ 4 h 92"/>
                  <a:gd name="T4" fmla="*/ 0 w 100"/>
                  <a:gd name="T5" fmla="*/ 2 h 92"/>
                  <a:gd name="T6" fmla="*/ 9 w 100"/>
                  <a:gd name="T7" fmla="*/ 6 h 92"/>
                  <a:gd name="T8" fmla="*/ 0 w 100"/>
                  <a:gd name="T9" fmla="*/ 4 h 92"/>
                  <a:gd name="T10" fmla="*/ 9 w 100"/>
                  <a:gd name="T11" fmla="*/ 8 h 92"/>
                  <a:gd name="T12" fmla="*/ 0 60000 65536"/>
                  <a:gd name="T13" fmla="*/ 0 60000 65536"/>
                  <a:gd name="T14" fmla="*/ 0 60000 65536"/>
                  <a:gd name="T15" fmla="*/ 0 60000 65536"/>
                  <a:gd name="T16" fmla="*/ 0 60000 65536"/>
                  <a:gd name="T17" fmla="*/ 0 60000 65536"/>
                  <a:gd name="T18" fmla="*/ 0 w 100"/>
                  <a:gd name="T19" fmla="*/ 0 h 92"/>
                  <a:gd name="T20" fmla="*/ 100 w 100"/>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100" h="92">
                    <a:moveTo>
                      <a:pt x="0" y="0"/>
                    </a:moveTo>
                    <a:cubicBezTo>
                      <a:pt x="29" y="24"/>
                      <a:pt x="64" y="42"/>
                      <a:pt x="100" y="51"/>
                    </a:cubicBezTo>
                    <a:moveTo>
                      <a:pt x="0" y="20"/>
                    </a:moveTo>
                    <a:cubicBezTo>
                      <a:pt x="29" y="45"/>
                      <a:pt x="64" y="62"/>
                      <a:pt x="100" y="72"/>
                    </a:cubicBezTo>
                    <a:moveTo>
                      <a:pt x="0" y="40"/>
                    </a:moveTo>
                    <a:cubicBezTo>
                      <a:pt x="29" y="65"/>
                      <a:pt x="64" y="82"/>
                      <a:pt x="100" y="9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08" name="Freeform 546"/>
              <p:cNvSpPr>
                <a:spLocks/>
              </p:cNvSpPr>
              <p:nvPr/>
            </p:nvSpPr>
            <p:spPr bwMode="auto">
              <a:xfrm>
                <a:off x="4372" y="2398"/>
                <a:ext cx="59" cy="34"/>
              </a:xfrm>
              <a:custGeom>
                <a:avLst/>
                <a:gdLst>
                  <a:gd name="T0" fmla="*/ 1 w 109"/>
                  <a:gd name="T1" fmla="*/ 1 h 61"/>
                  <a:gd name="T2" fmla="*/ 9 w 109"/>
                  <a:gd name="T3" fmla="*/ 6 h 61"/>
                  <a:gd name="T4" fmla="*/ 9 w 109"/>
                  <a:gd name="T5" fmla="*/ 5 h 61"/>
                  <a:gd name="T6" fmla="*/ 9 w 109"/>
                  <a:gd name="T7" fmla="*/ 5 h 61"/>
                  <a:gd name="T8" fmla="*/ 1 w 109"/>
                  <a:gd name="T9" fmla="*/ 1 h 61"/>
                  <a:gd name="T10" fmla="*/ 1 w 109"/>
                  <a:gd name="T11" fmla="*/ 1 h 61"/>
                  <a:gd name="T12" fmla="*/ 1 w 109"/>
                  <a:gd name="T13" fmla="*/ 1 h 61"/>
                  <a:gd name="T14" fmla="*/ 1 w 109"/>
                  <a:gd name="T15" fmla="*/ 1 h 61"/>
                  <a:gd name="T16" fmla="*/ 0 60000 65536"/>
                  <a:gd name="T17" fmla="*/ 0 60000 65536"/>
                  <a:gd name="T18" fmla="*/ 0 60000 65536"/>
                  <a:gd name="T19" fmla="*/ 0 60000 65536"/>
                  <a:gd name="T20" fmla="*/ 0 60000 65536"/>
                  <a:gd name="T21" fmla="*/ 0 60000 65536"/>
                  <a:gd name="T22" fmla="*/ 0 60000 65536"/>
                  <a:gd name="T23" fmla="*/ 0 60000 65536"/>
                  <a:gd name="T24" fmla="*/ 0 w 109"/>
                  <a:gd name="T25" fmla="*/ 0 h 61"/>
                  <a:gd name="T26" fmla="*/ 109 w 109"/>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 h="61">
                    <a:moveTo>
                      <a:pt x="4" y="9"/>
                    </a:moveTo>
                    <a:cubicBezTo>
                      <a:pt x="33" y="33"/>
                      <a:pt x="67" y="51"/>
                      <a:pt x="105" y="61"/>
                    </a:cubicBezTo>
                    <a:cubicBezTo>
                      <a:pt x="107" y="60"/>
                      <a:pt x="109" y="58"/>
                      <a:pt x="108" y="55"/>
                    </a:cubicBezTo>
                    <a:cubicBezTo>
                      <a:pt x="108" y="53"/>
                      <a:pt x="106" y="52"/>
                      <a:pt x="105" y="51"/>
                    </a:cubicBezTo>
                    <a:cubicBezTo>
                      <a:pt x="68" y="42"/>
                      <a:pt x="34" y="25"/>
                      <a:pt x="6" y="1"/>
                    </a:cubicBezTo>
                    <a:cubicBezTo>
                      <a:pt x="5" y="0"/>
                      <a:pt x="3" y="0"/>
                      <a:pt x="1" y="1"/>
                    </a:cubicBezTo>
                    <a:cubicBezTo>
                      <a:pt x="1" y="2"/>
                      <a:pt x="0" y="3"/>
                      <a:pt x="1" y="4"/>
                    </a:cubicBezTo>
                    <a:cubicBezTo>
                      <a:pt x="1" y="6"/>
                      <a:pt x="2" y="8"/>
                      <a:pt x="4" y="9"/>
                    </a:cubicBezTo>
                  </a:path>
                </a:pathLst>
              </a:custGeom>
              <a:solidFill>
                <a:srgbClr val="000000"/>
              </a:solidFill>
              <a:ln w="0">
                <a:solidFill>
                  <a:srgbClr val="000000"/>
                </a:solidFill>
                <a:prstDash val="solid"/>
                <a:round/>
                <a:headEnd/>
                <a:tailEnd/>
              </a:ln>
            </p:spPr>
            <p:txBody>
              <a:bodyPr/>
              <a:lstStyle/>
              <a:p>
                <a:endParaRPr lang="zh-CN" altLang="en-US"/>
              </a:p>
            </p:txBody>
          </p:sp>
          <p:sp>
            <p:nvSpPr>
              <p:cNvPr id="7509" name="Freeform 547"/>
              <p:cNvSpPr>
                <a:spLocks/>
              </p:cNvSpPr>
              <p:nvPr/>
            </p:nvSpPr>
            <p:spPr bwMode="auto">
              <a:xfrm>
                <a:off x="4372" y="2398"/>
                <a:ext cx="59" cy="34"/>
              </a:xfrm>
              <a:custGeom>
                <a:avLst/>
                <a:gdLst>
                  <a:gd name="T0" fmla="*/ 2 w 59"/>
                  <a:gd name="T1" fmla="*/ 5 h 34"/>
                  <a:gd name="T2" fmla="*/ 57 w 59"/>
                  <a:gd name="T3" fmla="*/ 34 h 34"/>
                  <a:gd name="T4" fmla="*/ 59 w 59"/>
                  <a:gd name="T5" fmla="*/ 30 h 34"/>
                  <a:gd name="T6" fmla="*/ 57 w 59"/>
                  <a:gd name="T7" fmla="*/ 28 h 34"/>
                  <a:gd name="T8" fmla="*/ 4 w 59"/>
                  <a:gd name="T9" fmla="*/ 1 h 34"/>
                  <a:gd name="T10" fmla="*/ 1 w 59"/>
                  <a:gd name="T11" fmla="*/ 1 h 34"/>
                  <a:gd name="T12" fmla="*/ 1 w 59"/>
                  <a:gd name="T13" fmla="*/ 3 h 34"/>
                  <a:gd name="T14" fmla="*/ 2 w 59"/>
                  <a:gd name="T15" fmla="*/ 5 h 34"/>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34"/>
                  <a:gd name="T26" fmla="*/ 59 w 59"/>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34">
                    <a:moveTo>
                      <a:pt x="2" y="5"/>
                    </a:moveTo>
                    <a:cubicBezTo>
                      <a:pt x="18" y="18"/>
                      <a:pt x="37" y="28"/>
                      <a:pt x="57" y="34"/>
                    </a:cubicBezTo>
                    <a:cubicBezTo>
                      <a:pt x="58" y="33"/>
                      <a:pt x="59" y="32"/>
                      <a:pt x="59" y="30"/>
                    </a:cubicBezTo>
                    <a:cubicBezTo>
                      <a:pt x="59" y="29"/>
                      <a:pt x="58" y="29"/>
                      <a:pt x="57" y="28"/>
                    </a:cubicBezTo>
                    <a:cubicBezTo>
                      <a:pt x="37" y="23"/>
                      <a:pt x="19" y="14"/>
                      <a:pt x="4" y="1"/>
                    </a:cubicBezTo>
                    <a:cubicBezTo>
                      <a:pt x="3" y="0"/>
                      <a:pt x="2" y="0"/>
                      <a:pt x="1" y="1"/>
                    </a:cubicBezTo>
                    <a:cubicBezTo>
                      <a:pt x="1" y="2"/>
                      <a:pt x="0" y="2"/>
                      <a:pt x="1" y="3"/>
                    </a:cubicBezTo>
                    <a:cubicBezTo>
                      <a:pt x="1" y="4"/>
                      <a:pt x="1" y="5"/>
                      <a:pt x="2" y="5"/>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510" name="Picture 5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79" y="2405"/>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11" name="Picture 5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79" y="2405"/>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2" name="Freeform 550"/>
              <p:cNvSpPr>
                <a:spLocks/>
              </p:cNvSpPr>
              <p:nvPr/>
            </p:nvSpPr>
            <p:spPr bwMode="auto">
              <a:xfrm>
                <a:off x="4389" y="2412"/>
                <a:ext cx="17" cy="13"/>
              </a:xfrm>
              <a:custGeom>
                <a:avLst/>
                <a:gdLst>
                  <a:gd name="T0" fmla="*/ 17 w 17"/>
                  <a:gd name="T1" fmla="*/ 13 h 13"/>
                  <a:gd name="T2" fmla="*/ 1 w 17"/>
                  <a:gd name="T3" fmla="*/ 5 h 13"/>
                  <a:gd name="T4" fmla="*/ 11 w 17"/>
                  <a:gd name="T5" fmla="*/ 13 h 13"/>
                  <a:gd name="T6" fmla="*/ 17 w 17"/>
                  <a:gd name="T7" fmla="*/ 13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7" y="13"/>
                    </a:moveTo>
                    <a:cubicBezTo>
                      <a:pt x="14" y="3"/>
                      <a:pt x="7" y="0"/>
                      <a:pt x="1" y="5"/>
                    </a:cubicBezTo>
                    <a:cubicBezTo>
                      <a:pt x="0" y="8"/>
                      <a:pt x="4" y="12"/>
                      <a:pt x="11" y="13"/>
                    </a:cubicBezTo>
                    <a:cubicBezTo>
                      <a:pt x="13" y="13"/>
                      <a:pt x="15" y="13"/>
                      <a:pt x="17" y="13"/>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513" name="Picture 5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2" y="2405"/>
                <a:ext cx="7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14" name="Picture 5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62" y="2405"/>
                <a:ext cx="7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15" name="Picture 5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2" y="2405"/>
                <a:ext cx="7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 name="Freeform 554"/>
              <p:cNvSpPr>
                <a:spLocks/>
              </p:cNvSpPr>
              <p:nvPr/>
            </p:nvSpPr>
            <p:spPr bwMode="auto">
              <a:xfrm>
                <a:off x="4375" y="2421"/>
                <a:ext cx="54" cy="32"/>
              </a:xfrm>
              <a:custGeom>
                <a:avLst/>
                <a:gdLst>
                  <a:gd name="T0" fmla="*/ 0 w 100"/>
                  <a:gd name="T1" fmla="*/ 1 h 58"/>
                  <a:gd name="T2" fmla="*/ 9 w 100"/>
                  <a:gd name="T3" fmla="*/ 6 h 58"/>
                  <a:gd name="T4" fmla="*/ 9 w 100"/>
                  <a:gd name="T5" fmla="*/ 6 h 58"/>
                  <a:gd name="T6" fmla="*/ 9 w 100"/>
                  <a:gd name="T7" fmla="*/ 4 h 58"/>
                  <a:gd name="T8" fmla="*/ 0 w 100"/>
                  <a:gd name="T9" fmla="*/ 0 h 58"/>
                  <a:gd name="T10" fmla="*/ 0 w 100"/>
                  <a:gd name="T11" fmla="*/ 1 h 58"/>
                  <a:gd name="T12" fmla="*/ 0 60000 65536"/>
                  <a:gd name="T13" fmla="*/ 0 60000 65536"/>
                  <a:gd name="T14" fmla="*/ 0 60000 65536"/>
                  <a:gd name="T15" fmla="*/ 0 60000 65536"/>
                  <a:gd name="T16" fmla="*/ 0 60000 65536"/>
                  <a:gd name="T17" fmla="*/ 0 60000 65536"/>
                  <a:gd name="T18" fmla="*/ 0 w 100"/>
                  <a:gd name="T19" fmla="*/ 0 h 58"/>
                  <a:gd name="T20" fmla="*/ 100 w 100"/>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100" h="58">
                    <a:moveTo>
                      <a:pt x="0" y="6"/>
                    </a:moveTo>
                    <a:cubicBezTo>
                      <a:pt x="28" y="31"/>
                      <a:pt x="63" y="48"/>
                      <a:pt x="100" y="58"/>
                    </a:cubicBezTo>
                    <a:lnTo>
                      <a:pt x="100" y="51"/>
                    </a:lnTo>
                    <a:cubicBezTo>
                      <a:pt x="63" y="41"/>
                      <a:pt x="29" y="24"/>
                      <a:pt x="0" y="0"/>
                    </a:cubicBezTo>
                    <a:lnTo>
                      <a:pt x="0" y="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517" name="Freeform 555"/>
              <p:cNvSpPr>
                <a:spLocks/>
              </p:cNvSpPr>
              <p:nvPr/>
            </p:nvSpPr>
            <p:spPr bwMode="auto">
              <a:xfrm>
                <a:off x="4375" y="2418"/>
                <a:ext cx="54" cy="42"/>
              </a:xfrm>
              <a:custGeom>
                <a:avLst/>
                <a:gdLst>
                  <a:gd name="T0" fmla="*/ 0 w 100"/>
                  <a:gd name="T1" fmla="*/ 0 h 78"/>
                  <a:gd name="T2" fmla="*/ 0 w 100"/>
                  <a:gd name="T3" fmla="*/ 2 h 78"/>
                  <a:gd name="T4" fmla="*/ 9 w 100"/>
                  <a:gd name="T5" fmla="*/ 6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0" y="0"/>
                    </a:moveTo>
                    <a:lnTo>
                      <a:pt x="0" y="27"/>
                    </a:lnTo>
                    <a:cubicBezTo>
                      <a:pt x="29" y="50"/>
                      <a:pt x="63" y="68"/>
                      <a:pt x="100" y="78"/>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18" name="Freeform 556"/>
              <p:cNvSpPr>
                <a:spLocks/>
              </p:cNvSpPr>
              <p:nvPr/>
            </p:nvSpPr>
            <p:spPr bwMode="auto">
              <a:xfrm>
                <a:off x="4375" y="2419"/>
                <a:ext cx="54" cy="42"/>
              </a:xfrm>
              <a:custGeom>
                <a:avLst/>
                <a:gdLst>
                  <a:gd name="T0" fmla="*/ 9 w 100"/>
                  <a:gd name="T1" fmla="*/ 6 h 78"/>
                  <a:gd name="T2" fmla="*/ 9 w 100"/>
                  <a:gd name="T3" fmla="*/ 4 h 78"/>
                  <a:gd name="T4" fmla="*/ 0 w 100"/>
                  <a:gd name="T5" fmla="*/ 0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100" y="78"/>
                    </a:moveTo>
                    <a:lnTo>
                      <a:pt x="100" y="52"/>
                    </a:lnTo>
                    <a:cubicBezTo>
                      <a:pt x="63" y="41"/>
                      <a:pt x="29" y="24"/>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19" name="Freeform 557"/>
              <p:cNvSpPr>
                <a:spLocks/>
              </p:cNvSpPr>
              <p:nvPr/>
            </p:nvSpPr>
            <p:spPr bwMode="auto">
              <a:xfrm>
                <a:off x="4528" y="2586"/>
                <a:ext cx="24" cy="24"/>
              </a:xfrm>
              <a:custGeom>
                <a:avLst/>
                <a:gdLst>
                  <a:gd name="T0" fmla="*/ 0 w 45"/>
                  <a:gd name="T1" fmla="*/ 3 h 45"/>
                  <a:gd name="T2" fmla="*/ 2 w 45"/>
                  <a:gd name="T3" fmla="*/ 3 h 45"/>
                  <a:gd name="T4" fmla="*/ 3 w 45"/>
                  <a:gd name="T5" fmla="*/ 1 h 45"/>
                  <a:gd name="T6" fmla="*/ 3 w 45"/>
                  <a:gd name="T7" fmla="*/ 1 h 45"/>
                  <a:gd name="T8" fmla="*/ 2 w 45"/>
                  <a:gd name="T9" fmla="*/ 0 h 45"/>
                  <a:gd name="T10" fmla="*/ 0 w 45"/>
                  <a:gd name="T11" fmla="*/ 3 h 45"/>
                  <a:gd name="T12" fmla="*/ 0 60000 65536"/>
                  <a:gd name="T13" fmla="*/ 0 60000 65536"/>
                  <a:gd name="T14" fmla="*/ 0 60000 65536"/>
                  <a:gd name="T15" fmla="*/ 0 60000 65536"/>
                  <a:gd name="T16" fmla="*/ 0 60000 65536"/>
                  <a:gd name="T17" fmla="*/ 0 60000 65536"/>
                  <a:gd name="T18" fmla="*/ 0 w 45"/>
                  <a:gd name="T19" fmla="*/ 0 h 45"/>
                  <a:gd name="T20" fmla="*/ 45 w 4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45" h="45">
                    <a:moveTo>
                      <a:pt x="0" y="43"/>
                    </a:moveTo>
                    <a:cubicBezTo>
                      <a:pt x="9" y="45"/>
                      <a:pt x="19" y="43"/>
                      <a:pt x="26" y="38"/>
                    </a:cubicBezTo>
                    <a:cubicBezTo>
                      <a:pt x="38" y="34"/>
                      <a:pt x="45" y="22"/>
                      <a:pt x="41" y="11"/>
                    </a:cubicBezTo>
                    <a:cubicBezTo>
                      <a:pt x="41" y="10"/>
                      <a:pt x="40" y="8"/>
                      <a:pt x="39" y="7"/>
                    </a:cubicBezTo>
                    <a:lnTo>
                      <a:pt x="26" y="0"/>
                    </a:lnTo>
                    <a:lnTo>
                      <a:pt x="0" y="43"/>
                    </a:lnTo>
                    <a:close/>
                  </a:path>
                </a:pathLst>
              </a:custGeom>
              <a:solidFill>
                <a:srgbClr val="DCD2B8"/>
              </a:solidFill>
              <a:ln w="0">
                <a:solidFill>
                  <a:srgbClr val="000000"/>
                </a:solidFill>
                <a:prstDash val="solid"/>
                <a:round/>
                <a:headEnd/>
                <a:tailEnd/>
              </a:ln>
            </p:spPr>
            <p:txBody>
              <a:bodyPr/>
              <a:lstStyle/>
              <a:p>
                <a:endParaRPr lang="zh-CN" altLang="en-US"/>
              </a:p>
            </p:txBody>
          </p:sp>
          <p:pic>
            <p:nvPicPr>
              <p:cNvPr id="7520" name="Picture 5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7" y="2492"/>
                <a:ext cx="9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21" name="Picture 5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57" y="2492"/>
                <a:ext cx="9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22" name="Picture 560"/>
              <p:cNvSpPr>
                <a:spLocks noChangeAspect="1" noChangeArrowheads="1"/>
              </p:cNvSpPr>
              <p:nvPr/>
            </p:nvSpPr>
            <p:spPr bwMode="auto">
              <a:xfrm>
                <a:off x="4457" y="2500"/>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523" name="Freeform 561"/>
              <p:cNvSpPr>
                <a:spLocks/>
              </p:cNvSpPr>
              <p:nvPr/>
            </p:nvSpPr>
            <p:spPr bwMode="auto">
              <a:xfrm>
                <a:off x="4473" y="2514"/>
                <a:ext cx="55" cy="91"/>
              </a:xfrm>
              <a:custGeom>
                <a:avLst/>
                <a:gdLst>
                  <a:gd name="T0" fmla="*/ 0 w 55"/>
                  <a:gd name="T1" fmla="*/ 0 h 91"/>
                  <a:gd name="T2" fmla="*/ 55 w 55"/>
                  <a:gd name="T3" fmla="*/ 30 h 91"/>
                  <a:gd name="T4" fmla="*/ 55 w 55"/>
                  <a:gd name="T5" fmla="*/ 91 h 91"/>
                  <a:gd name="T6" fmla="*/ 0 60000 65536"/>
                  <a:gd name="T7" fmla="*/ 0 60000 65536"/>
                  <a:gd name="T8" fmla="*/ 0 60000 65536"/>
                  <a:gd name="T9" fmla="*/ 0 w 55"/>
                  <a:gd name="T10" fmla="*/ 0 h 91"/>
                  <a:gd name="T11" fmla="*/ 55 w 55"/>
                  <a:gd name="T12" fmla="*/ 91 h 91"/>
                </a:gdLst>
                <a:ahLst/>
                <a:cxnLst>
                  <a:cxn ang="T6">
                    <a:pos x="T0" y="T1"/>
                  </a:cxn>
                  <a:cxn ang="T7">
                    <a:pos x="T2" y="T3"/>
                  </a:cxn>
                  <a:cxn ang="T8">
                    <a:pos x="T4" y="T5"/>
                  </a:cxn>
                </a:cxnLst>
                <a:rect l="T9" t="T10" r="T11" b="T12"/>
                <a:pathLst>
                  <a:path w="55" h="91">
                    <a:moveTo>
                      <a:pt x="0" y="0"/>
                    </a:moveTo>
                    <a:lnTo>
                      <a:pt x="55" y="30"/>
                    </a:lnTo>
                    <a:lnTo>
                      <a:pt x="55" y="91"/>
                    </a:lnTo>
                  </a:path>
                </a:pathLst>
              </a:custGeom>
              <a:noFill/>
              <a:ln w="12700" cap="rnd">
                <a:solidFill>
                  <a:srgbClr val="D0BC9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24" name="Freeform 562"/>
              <p:cNvSpPr>
                <a:spLocks/>
              </p:cNvSpPr>
              <p:nvPr/>
            </p:nvSpPr>
            <p:spPr bwMode="auto">
              <a:xfrm>
                <a:off x="4468" y="2513"/>
                <a:ext cx="58" cy="93"/>
              </a:xfrm>
              <a:custGeom>
                <a:avLst/>
                <a:gdLst>
                  <a:gd name="T0" fmla="*/ 0 w 58"/>
                  <a:gd name="T1" fmla="*/ 0 h 93"/>
                  <a:gd name="T2" fmla="*/ 58 w 58"/>
                  <a:gd name="T3" fmla="*/ 32 h 93"/>
                  <a:gd name="T4" fmla="*/ 58 w 58"/>
                  <a:gd name="T5" fmla="*/ 93 h 93"/>
                  <a:gd name="T6" fmla="*/ 0 60000 65536"/>
                  <a:gd name="T7" fmla="*/ 0 60000 65536"/>
                  <a:gd name="T8" fmla="*/ 0 60000 65536"/>
                  <a:gd name="T9" fmla="*/ 0 w 58"/>
                  <a:gd name="T10" fmla="*/ 0 h 93"/>
                  <a:gd name="T11" fmla="*/ 58 w 58"/>
                  <a:gd name="T12" fmla="*/ 93 h 93"/>
                </a:gdLst>
                <a:ahLst/>
                <a:cxnLst>
                  <a:cxn ang="T6">
                    <a:pos x="T0" y="T1"/>
                  </a:cxn>
                  <a:cxn ang="T7">
                    <a:pos x="T2" y="T3"/>
                  </a:cxn>
                  <a:cxn ang="T8">
                    <a:pos x="T4" y="T5"/>
                  </a:cxn>
                </a:cxnLst>
                <a:rect l="T9" t="T10" r="T11" b="T12"/>
                <a:pathLst>
                  <a:path w="58" h="93">
                    <a:moveTo>
                      <a:pt x="0" y="0"/>
                    </a:moveTo>
                    <a:lnTo>
                      <a:pt x="58" y="32"/>
                    </a:lnTo>
                    <a:lnTo>
                      <a:pt x="58" y="93"/>
                    </a:ln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25" name="Freeform 563"/>
              <p:cNvSpPr>
                <a:spLocks/>
              </p:cNvSpPr>
              <p:nvPr/>
            </p:nvSpPr>
            <p:spPr bwMode="auto">
              <a:xfrm>
                <a:off x="4468" y="2503"/>
                <a:ext cx="71" cy="104"/>
              </a:xfrm>
              <a:custGeom>
                <a:avLst/>
                <a:gdLst>
                  <a:gd name="T0" fmla="*/ 0 w 131"/>
                  <a:gd name="T1" fmla="*/ 11 h 193"/>
                  <a:gd name="T2" fmla="*/ 9 w 131"/>
                  <a:gd name="T3" fmla="*/ 16 h 193"/>
                  <a:gd name="T4" fmla="*/ 11 w 131"/>
                  <a:gd name="T5" fmla="*/ 15 h 193"/>
                  <a:gd name="T6" fmla="*/ 11 w 131"/>
                  <a:gd name="T7" fmla="*/ 15 h 193"/>
                  <a:gd name="T8" fmla="*/ 11 w 131"/>
                  <a:gd name="T9" fmla="*/ 6 h 193"/>
                  <a:gd name="T10" fmla="*/ 6 w 131"/>
                  <a:gd name="T11" fmla="*/ 3 h 193"/>
                  <a:gd name="T12" fmla="*/ 6 w 131"/>
                  <a:gd name="T13" fmla="*/ 2 h 193"/>
                  <a:gd name="T14" fmla="*/ 1 w 131"/>
                  <a:gd name="T15" fmla="*/ 0 h 193"/>
                  <a:gd name="T16" fmla="*/ 1 w 131"/>
                  <a:gd name="T17" fmla="*/ 2 h 193"/>
                  <a:gd name="T18" fmla="*/ 0 w 131"/>
                  <a:gd name="T19" fmla="*/ 2 h 193"/>
                  <a:gd name="T20" fmla="*/ 0 w 131"/>
                  <a:gd name="T21" fmla="*/ 11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3"/>
                  <a:gd name="T35" fmla="*/ 131 w 131"/>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3">
                    <a:moveTo>
                      <a:pt x="0" y="132"/>
                    </a:moveTo>
                    <a:lnTo>
                      <a:pt x="107" y="190"/>
                    </a:lnTo>
                    <a:cubicBezTo>
                      <a:pt x="117" y="193"/>
                      <a:pt x="127" y="188"/>
                      <a:pt x="130" y="179"/>
                    </a:cubicBezTo>
                    <a:cubicBezTo>
                      <a:pt x="131" y="177"/>
                      <a:pt x="131" y="174"/>
                      <a:pt x="131" y="172"/>
                    </a:cubicBezTo>
                    <a:lnTo>
                      <a:pt x="131" y="74"/>
                    </a:lnTo>
                    <a:lnTo>
                      <a:pt x="69" y="38"/>
                    </a:lnTo>
                    <a:lnTo>
                      <a:pt x="66" y="25"/>
                    </a:lnTo>
                    <a:lnTo>
                      <a:pt x="13" y="0"/>
                    </a:lnTo>
                    <a:lnTo>
                      <a:pt x="13" y="25"/>
                    </a:lnTo>
                    <a:cubicBezTo>
                      <a:pt x="9" y="23"/>
                      <a:pt x="5" y="21"/>
                      <a:pt x="0" y="20"/>
                    </a:cubicBezTo>
                    <a:lnTo>
                      <a:pt x="0" y="132"/>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26" name="Rectangle 564"/>
              <p:cNvSpPr>
                <a:spLocks noChangeArrowheads="1"/>
              </p:cNvSpPr>
              <p:nvPr/>
            </p:nvSpPr>
            <p:spPr bwMode="auto">
              <a:xfrm>
                <a:off x="4188" y="2648"/>
                <a:ext cx="5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文件服务</a:t>
                </a:r>
                <a:endParaRPr kumimoji="0" lang="zh-CN" altLang="en-US" sz="1800" dirty="0">
                  <a:latin typeface="Arial" panose="020B0604020202020204" pitchFamily="34" charset="0"/>
                </a:endParaRPr>
              </a:p>
            </p:txBody>
          </p:sp>
        </p:grpSp>
        <p:sp>
          <p:nvSpPr>
            <p:cNvPr id="7175" name="Freeform 566"/>
            <p:cNvSpPr>
              <a:spLocks/>
            </p:cNvSpPr>
            <p:nvPr/>
          </p:nvSpPr>
          <p:spPr bwMode="auto">
            <a:xfrm>
              <a:off x="3939432" y="2176309"/>
              <a:ext cx="556360" cy="547973"/>
            </a:xfrm>
            <a:custGeom>
              <a:avLst/>
              <a:gdLst>
                <a:gd name="T0" fmla="*/ 0 w 685"/>
                <a:gd name="T1" fmla="*/ 0 h 878"/>
                <a:gd name="T2" fmla="*/ 47 w 685"/>
                <a:gd name="T3" fmla="*/ 0 h 878"/>
                <a:gd name="T4" fmla="*/ 52 w 685"/>
                <a:gd name="T5" fmla="*/ 38 h 878"/>
                <a:gd name="T6" fmla="*/ 59 w 685"/>
                <a:gd name="T7" fmla="*/ 76 h 878"/>
                <a:gd name="T8" fmla="*/ 12 w 685"/>
                <a:gd name="T9" fmla="*/ 76 h 878"/>
                <a:gd name="T10" fmla="*/ 6 w 685"/>
                <a:gd name="T11" fmla="*/ 38 h 878"/>
                <a:gd name="T12" fmla="*/ 0 w 685"/>
                <a:gd name="T13" fmla="*/ 0 h 878"/>
                <a:gd name="T14" fmla="*/ 0 60000 65536"/>
                <a:gd name="T15" fmla="*/ 0 60000 65536"/>
                <a:gd name="T16" fmla="*/ 0 60000 65536"/>
                <a:gd name="T17" fmla="*/ 0 60000 65536"/>
                <a:gd name="T18" fmla="*/ 0 60000 65536"/>
                <a:gd name="T19" fmla="*/ 0 60000 65536"/>
                <a:gd name="T20" fmla="*/ 0 60000 65536"/>
                <a:gd name="T21" fmla="*/ 0 w 685"/>
                <a:gd name="T22" fmla="*/ 0 h 878"/>
                <a:gd name="T23" fmla="*/ 685 w 685"/>
                <a:gd name="T24" fmla="*/ 878 h 8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5" h="878">
                  <a:moveTo>
                    <a:pt x="0" y="0"/>
                  </a:moveTo>
                  <a:lnTo>
                    <a:pt x="548" y="0"/>
                  </a:lnTo>
                  <a:cubicBezTo>
                    <a:pt x="596" y="141"/>
                    <a:pt x="614" y="291"/>
                    <a:pt x="603" y="439"/>
                  </a:cubicBezTo>
                  <a:cubicBezTo>
                    <a:pt x="569" y="591"/>
                    <a:pt x="599" y="752"/>
                    <a:pt x="685" y="878"/>
                  </a:cubicBezTo>
                  <a:lnTo>
                    <a:pt x="137" y="878"/>
                  </a:lnTo>
                  <a:cubicBezTo>
                    <a:pt x="85" y="739"/>
                    <a:pt x="62" y="589"/>
                    <a:pt x="69" y="439"/>
                  </a:cubicBezTo>
                  <a:cubicBezTo>
                    <a:pt x="107" y="289"/>
                    <a:pt x="82" y="129"/>
                    <a:pt x="0" y="0"/>
                  </a:cubicBezTo>
                  <a:close/>
                </a:path>
              </a:pathLst>
            </a:custGeom>
            <a:solidFill>
              <a:srgbClr val="808080"/>
            </a:solidFill>
            <a:ln w="0">
              <a:solidFill>
                <a:srgbClr val="000000"/>
              </a:solidFill>
              <a:prstDash val="solid"/>
              <a:round/>
              <a:headEnd/>
              <a:tailEnd/>
            </a:ln>
          </p:spPr>
          <p:txBody>
            <a:bodyPr/>
            <a:lstStyle/>
            <a:p>
              <a:endParaRPr lang="zh-CN" altLang="en-US"/>
            </a:p>
          </p:txBody>
        </p:sp>
        <p:sp>
          <p:nvSpPr>
            <p:cNvPr id="7176" name="Freeform 567"/>
            <p:cNvSpPr>
              <a:spLocks/>
            </p:cNvSpPr>
            <p:nvPr/>
          </p:nvSpPr>
          <p:spPr bwMode="auto">
            <a:xfrm>
              <a:off x="3906440" y="2157890"/>
              <a:ext cx="556360" cy="549124"/>
            </a:xfrm>
            <a:custGeom>
              <a:avLst/>
              <a:gdLst>
                <a:gd name="T0" fmla="*/ 0 w 685"/>
                <a:gd name="T1" fmla="*/ 0 h 878"/>
                <a:gd name="T2" fmla="*/ 47 w 685"/>
                <a:gd name="T3" fmla="*/ 0 h 878"/>
                <a:gd name="T4" fmla="*/ 52 w 685"/>
                <a:gd name="T5" fmla="*/ 38 h 878"/>
                <a:gd name="T6" fmla="*/ 59 w 685"/>
                <a:gd name="T7" fmla="*/ 77 h 878"/>
                <a:gd name="T8" fmla="*/ 12 w 685"/>
                <a:gd name="T9" fmla="*/ 77 h 878"/>
                <a:gd name="T10" fmla="*/ 6 w 685"/>
                <a:gd name="T11" fmla="*/ 38 h 878"/>
                <a:gd name="T12" fmla="*/ 0 w 685"/>
                <a:gd name="T13" fmla="*/ 0 h 878"/>
                <a:gd name="T14" fmla="*/ 0 60000 65536"/>
                <a:gd name="T15" fmla="*/ 0 60000 65536"/>
                <a:gd name="T16" fmla="*/ 0 60000 65536"/>
                <a:gd name="T17" fmla="*/ 0 60000 65536"/>
                <a:gd name="T18" fmla="*/ 0 60000 65536"/>
                <a:gd name="T19" fmla="*/ 0 60000 65536"/>
                <a:gd name="T20" fmla="*/ 0 60000 65536"/>
                <a:gd name="T21" fmla="*/ 0 w 685"/>
                <a:gd name="T22" fmla="*/ 0 h 878"/>
                <a:gd name="T23" fmla="*/ 685 w 685"/>
                <a:gd name="T24" fmla="*/ 878 h 8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5" h="878">
                  <a:moveTo>
                    <a:pt x="0" y="0"/>
                  </a:moveTo>
                  <a:lnTo>
                    <a:pt x="548" y="0"/>
                  </a:lnTo>
                  <a:cubicBezTo>
                    <a:pt x="596" y="141"/>
                    <a:pt x="614" y="290"/>
                    <a:pt x="603" y="439"/>
                  </a:cubicBezTo>
                  <a:cubicBezTo>
                    <a:pt x="569" y="591"/>
                    <a:pt x="599" y="751"/>
                    <a:pt x="685" y="878"/>
                  </a:cubicBezTo>
                  <a:lnTo>
                    <a:pt x="137" y="878"/>
                  </a:lnTo>
                  <a:cubicBezTo>
                    <a:pt x="85" y="739"/>
                    <a:pt x="61" y="589"/>
                    <a:pt x="69" y="439"/>
                  </a:cubicBezTo>
                  <a:cubicBezTo>
                    <a:pt x="107" y="289"/>
                    <a:pt x="82" y="129"/>
                    <a:pt x="0" y="0"/>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7177" name="Freeform 568"/>
            <p:cNvSpPr>
              <a:spLocks/>
            </p:cNvSpPr>
            <p:nvPr/>
          </p:nvSpPr>
          <p:spPr bwMode="auto">
            <a:xfrm>
              <a:off x="3906440" y="2157890"/>
              <a:ext cx="556360" cy="549124"/>
            </a:xfrm>
            <a:custGeom>
              <a:avLst/>
              <a:gdLst>
                <a:gd name="T0" fmla="*/ 0 w 685"/>
                <a:gd name="T1" fmla="*/ 0 h 878"/>
                <a:gd name="T2" fmla="*/ 47 w 685"/>
                <a:gd name="T3" fmla="*/ 0 h 878"/>
                <a:gd name="T4" fmla="*/ 52 w 685"/>
                <a:gd name="T5" fmla="*/ 38 h 878"/>
                <a:gd name="T6" fmla="*/ 59 w 685"/>
                <a:gd name="T7" fmla="*/ 77 h 878"/>
                <a:gd name="T8" fmla="*/ 12 w 685"/>
                <a:gd name="T9" fmla="*/ 77 h 878"/>
                <a:gd name="T10" fmla="*/ 6 w 685"/>
                <a:gd name="T11" fmla="*/ 38 h 878"/>
                <a:gd name="T12" fmla="*/ 0 w 685"/>
                <a:gd name="T13" fmla="*/ 0 h 878"/>
                <a:gd name="T14" fmla="*/ 0 60000 65536"/>
                <a:gd name="T15" fmla="*/ 0 60000 65536"/>
                <a:gd name="T16" fmla="*/ 0 60000 65536"/>
                <a:gd name="T17" fmla="*/ 0 60000 65536"/>
                <a:gd name="T18" fmla="*/ 0 60000 65536"/>
                <a:gd name="T19" fmla="*/ 0 60000 65536"/>
                <a:gd name="T20" fmla="*/ 0 60000 65536"/>
                <a:gd name="T21" fmla="*/ 0 w 685"/>
                <a:gd name="T22" fmla="*/ 0 h 878"/>
                <a:gd name="T23" fmla="*/ 685 w 685"/>
                <a:gd name="T24" fmla="*/ 878 h 8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5" h="878">
                  <a:moveTo>
                    <a:pt x="0" y="0"/>
                  </a:moveTo>
                  <a:lnTo>
                    <a:pt x="548" y="0"/>
                  </a:lnTo>
                  <a:cubicBezTo>
                    <a:pt x="596" y="141"/>
                    <a:pt x="614" y="290"/>
                    <a:pt x="603" y="439"/>
                  </a:cubicBezTo>
                  <a:cubicBezTo>
                    <a:pt x="569" y="591"/>
                    <a:pt x="599" y="751"/>
                    <a:pt x="685" y="878"/>
                  </a:cubicBezTo>
                  <a:lnTo>
                    <a:pt x="137" y="878"/>
                  </a:lnTo>
                  <a:cubicBezTo>
                    <a:pt x="85" y="739"/>
                    <a:pt x="61" y="589"/>
                    <a:pt x="69" y="439"/>
                  </a:cubicBezTo>
                  <a:cubicBezTo>
                    <a:pt x="107" y="289"/>
                    <a:pt x="82" y="129"/>
                    <a:pt x="0" y="0"/>
                  </a:cubicBez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Freeform 569"/>
            <p:cNvSpPr>
              <a:spLocks noEditPoints="1"/>
            </p:cNvSpPr>
            <p:nvPr/>
          </p:nvSpPr>
          <p:spPr bwMode="auto">
            <a:xfrm>
              <a:off x="3994918" y="2203938"/>
              <a:ext cx="311922" cy="401770"/>
            </a:xfrm>
            <a:custGeom>
              <a:avLst/>
              <a:gdLst>
                <a:gd name="T0" fmla="*/ 0 w 208"/>
                <a:gd name="T1" fmla="*/ 294 h 349"/>
                <a:gd name="T2" fmla="*/ 75 w 208"/>
                <a:gd name="T3" fmla="*/ 294 h 349"/>
                <a:gd name="T4" fmla="*/ 75 w 208"/>
                <a:gd name="T5" fmla="*/ 270 h 349"/>
                <a:gd name="T6" fmla="*/ 0 w 208"/>
                <a:gd name="T7" fmla="*/ 270 h 349"/>
                <a:gd name="T8" fmla="*/ 0 w 208"/>
                <a:gd name="T9" fmla="*/ 294 h 349"/>
                <a:gd name="T10" fmla="*/ 29 w 208"/>
                <a:gd name="T11" fmla="*/ 349 h 349"/>
                <a:gd name="T12" fmla="*/ 104 w 208"/>
                <a:gd name="T13" fmla="*/ 349 h 349"/>
                <a:gd name="T14" fmla="*/ 104 w 208"/>
                <a:gd name="T15" fmla="*/ 326 h 349"/>
                <a:gd name="T16" fmla="*/ 29 w 208"/>
                <a:gd name="T17" fmla="*/ 326 h 349"/>
                <a:gd name="T18" fmla="*/ 29 w 208"/>
                <a:gd name="T19" fmla="*/ 349 h 349"/>
                <a:gd name="T20" fmla="*/ 134 w 208"/>
                <a:gd name="T21" fmla="*/ 349 h 349"/>
                <a:gd name="T22" fmla="*/ 208 w 208"/>
                <a:gd name="T23" fmla="*/ 349 h 349"/>
                <a:gd name="T24" fmla="*/ 208 w 208"/>
                <a:gd name="T25" fmla="*/ 326 h 349"/>
                <a:gd name="T26" fmla="*/ 134 w 208"/>
                <a:gd name="T27" fmla="*/ 326 h 349"/>
                <a:gd name="T28" fmla="*/ 134 w 208"/>
                <a:gd name="T29" fmla="*/ 349 h 349"/>
                <a:gd name="T30" fmla="*/ 111 w 208"/>
                <a:gd name="T31" fmla="*/ 294 h 349"/>
                <a:gd name="T32" fmla="*/ 186 w 208"/>
                <a:gd name="T33" fmla="*/ 294 h 349"/>
                <a:gd name="T34" fmla="*/ 186 w 208"/>
                <a:gd name="T35" fmla="*/ 270 h 349"/>
                <a:gd name="T36" fmla="*/ 111 w 208"/>
                <a:gd name="T37" fmla="*/ 270 h 349"/>
                <a:gd name="T38" fmla="*/ 111 w 208"/>
                <a:gd name="T39" fmla="*/ 294 h 349"/>
                <a:gd name="T40" fmla="*/ 134 w 208"/>
                <a:gd name="T41" fmla="*/ 242 h 349"/>
                <a:gd name="T42" fmla="*/ 208 w 208"/>
                <a:gd name="T43" fmla="*/ 242 h 349"/>
                <a:gd name="T44" fmla="*/ 208 w 208"/>
                <a:gd name="T45" fmla="*/ 219 h 349"/>
                <a:gd name="T46" fmla="*/ 134 w 208"/>
                <a:gd name="T47" fmla="*/ 219 h 349"/>
                <a:gd name="T48" fmla="*/ 134 w 208"/>
                <a:gd name="T49" fmla="*/ 242 h 349"/>
                <a:gd name="T50" fmla="*/ 22 w 208"/>
                <a:gd name="T51" fmla="*/ 242 h 349"/>
                <a:gd name="T52" fmla="*/ 97 w 208"/>
                <a:gd name="T53" fmla="*/ 242 h 349"/>
                <a:gd name="T54" fmla="*/ 97 w 208"/>
                <a:gd name="T55" fmla="*/ 219 h 349"/>
                <a:gd name="T56" fmla="*/ 22 w 208"/>
                <a:gd name="T57" fmla="*/ 219 h 349"/>
                <a:gd name="T58" fmla="*/ 22 w 208"/>
                <a:gd name="T59" fmla="*/ 242 h 349"/>
                <a:gd name="T60" fmla="*/ 22 w 208"/>
                <a:gd name="T61" fmla="*/ 131 h 349"/>
                <a:gd name="T62" fmla="*/ 97 w 208"/>
                <a:gd name="T63" fmla="*/ 131 h 349"/>
                <a:gd name="T64" fmla="*/ 97 w 208"/>
                <a:gd name="T65" fmla="*/ 107 h 349"/>
                <a:gd name="T66" fmla="*/ 22 w 208"/>
                <a:gd name="T67" fmla="*/ 107 h 349"/>
                <a:gd name="T68" fmla="*/ 22 w 208"/>
                <a:gd name="T69" fmla="*/ 131 h 349"/>
                <a:gd name="T70" fmla="*/ 119 w 208"/>
                <a:gd name="T71" fmla="*/ 131 h 349"/>
                <a:gd name="T72" fmla="*/ 193 w 208"/>
                <a:gd name="T73" fmla="*/ 131 h 349"/>
                <a:gd name="T74" fmla="*/ 193 w 208"/>
                <a:gd name="T75" fmla="*/ 107 h 349"/>
                <a:gd name="T76" fmla="*/ 119 w 208"/>
                <a:gd name="T77" fmla="*/ 107 h 349"/>
                <a:gd name="T78" fmla="*/ 119 w 208"/>
                <a:gd name="T79" fmla="*/ 131 h 349"/>
                <a:gd name="T80" fmla="*/ 134 w 208"/>
                <a:gd name="T81" fmla="*/ 72 h 349"/>
                <a:gd name="T82" fmla="*/ 208 w 208"/>
                <a:gd name="T83" fmla="*/ 72 h 349"/>
                <a:gd name="T84" fmla="*/ 208 w 208"/>
                <a:gd name="T85" fmla="*/ 48 h 349"/>
                <a:gd name="T86" fmla="*/ 134 w 208"/>
                <a:gd name="T87" fmla="*/ 48 h 349"/>
                <a:gd name="T88" fmla="*/ 134 w 208"/>
                <a:gd name="T89" fmla="*/ 72 h 349"/>
                <a:gd name="T90" fmla="*/ 29 w 208"/>
                <a:gd name="T91" fmla="*/ 72 h 349"/>
                <a:gd name="T92" fmla="*/ 104 w 208"/>
                <a:gd name="T93" fmla="*/ 72 h 349"/>
                <a:gd name="T94" fmla="*/ 104 w 208"/>
                <a:gd name="T95" fmla="*/ 48 h 349"/>
                <a:gd name="T96" fmla="*/ 29 w 208"/>
                <a:gd name="T97" fmla="*/ 48 h 349"/>
                <a:gd name="T98" fmla="*/ 29 w 208"/>
                <a:gd name="T99" fmla="*/ 72 h 349"/>
                <a:gd name="T100" fmla="*/ 15 w 208"/>
                <a:gd name="T101" fmla="*/ 24 h 349"/>
                <a:gd name="T102" fmla="*/ 89 w 208"/>
                <a:gd name="T103" fmla="*/ 24 h 349"/>
                <a:gd name="T104" fmla="*/ 89 w 208"/>
                <a:gd name="T105" fmla="*/ 0 h 349"/>
                <a:gd name="T106" fmla="*/ 15 w 208"/>
                <a:gd name="T107" fmla="*/ 0 h 349"/>
                <a:gd name="T108" fmla="*/ 15 w 208"/>
                <a:gd name="T109" fmla="*/ 24 h 349"/>
                <a:gd name="T110" fmla="*/ 111 w 208"/>
                <a:gd name="T111" fmla="*/ 24 h 349"/>
                <a:gd name="T112" fmla="*/ 186 w 208"/>
                <a:gd name="T113" fmla="*/ 24 h 349"/>
                <a:gd name="T114" fmla="*/ 186 w 208"/>
                <a:gd name="T115" fmla="*/ 0 h 349"/>
                <a:gd name="T116" fmla="*/ 111 w 208"/>
                <a:gd name="T117" fmla="*/ 0 h 349"/>
                <a:gd name="T118" fmla="*/ 111 w 208"/>
                <a:gd name="T119" fmla="*/ 24 h 3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8"/>
                <a:gd name="T181" fmla="*/ 0 h 349"/>
                <a:gd name="T182" fmla="*/ 208 w 208"/>
                <a:gd name="T183" fmla="*/ 349 h 34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8" h="349">
                  <a:moveTo>
                    <a:pt x="0" y="294"/>
                  </a:moveTo>
                  <a:lnTo>
                    <a:pt x="75" y="294"/>
                  </a:lnTo>
                  <a:lnTo>
                    <a:pt x="75" y="270"/>
                  </a:lnTo>
                  <a:lnTo>
                    <a:pt x="0" y="270"/>
                  </a:lnTo>
                  <a:lnTo>
                    <a:pt x="0" y="294"/>
                  </a:lnTo>
                  <a:close/>
                  <a:moveTo>
                    <a:pt x="29" y="349"/>
                  </a:moveTo>
                  <a:lnTo>
                    <a:pt x="104" y="349"/>
                  </a:lnTo>
                  <a:lnTo>
                    <a:pt x="104" y="326"/>
                  </a:lnTo>
                  <a:lnTo>
                    <a:pt x="29" y="326"/>
                  </a:lnTo>
                  <a:lnTo>
                    <a:pt x="29" y="349"/>
                  </a:lnTo>
                  <a:close/>
                  <a:moveTo>
                    <a:pt x="134" y="349"/>
                  </a:moveTo>
                  <a:lnTo>
                    <a:pt x="208" y="349"/>
                  </a:lnTo>
                  <a:lnTo>
                    <a:pt x="208" y="326"/>
                  </a:lnTo>
                  <a:lnTo>
                    <a:pt x="134" y="326"/>
                  </a:lnTo>
                  <a:lnTo>
                    <a:pt x="134" y="349"/>
                  </a:lnTo>
                  <a:close/>
                  <a:moveTo>
                    <a:pt x="111" y="294"/>
                  </a:moveTo>
                  <a:lnTo>
                    <a:pt x="186" y="294"/>
                  </a:lnTo>
                  <a:lnTo>
                    <a:pt x="186" y="270"/>
                  </a:lnTo>
                  <a:lnTo>
                    <a:pt x="111" y="270"/>
                  </a:lnTo>
                  <a:lnTo>
                    <a:pt x="111" y="294"/>
                  </a:lnTo>
                  <a:close/>
                  <a:moveTo>
                    <a:pt x="134" y="242"/>
                  </a:moveTo>
                  <a:lnTo>
                    <a:pt x="208" y="242"/>
                  </a:lnTo>
                  <a:lnTo>
                    <a:pt x="208" y="219"/>
                  </a:lnTo>
                  <a:lnTo>
                    <a:pt x="134" y="219"/>
                  </a:lnTo>
                  <a:lnTo>
                    <a:pt x="134" y="242"/>
                  </a:lnTo>
                  <a:close/>
                  <a:moveTo>
                    <a:pt x="22" y="242"/>
                  </a:moveTo>
                  <a:lnTo>
                    <a:pt x="97" y="242"/>
                  </a:lnTo>
                  <a:lnTo>
                    <a:pt x="97" y="219"/>
                  </a:lnTo>
                  <a:lnTo>
                    <a:pt x="22" y="219"/>
                  </a:lnTo>
                  <a:lnTo>
                    <a:pt x="22" y="242"/>
                  </a:lnTo>
                  <a:close/>
                  <a:moveTo>
                    <a:pt x="22" y="131"/>
                  </a:moveTo>
                  <a:lnTo>
                    <a:pt x="97" y="131"/>
                  </a:lnTo>
                  <a:lnTo>
                    <a:pt x="97" y="107"/>
                  </a:lnTo>
                  <a:lnTo>
                    <a:pt x="22" y="107"/>
                  </a:lnTo>
                  <a:lnTo>
                    <a:pt x="22" y="131"/>
                  </a:lnTo>
                  <a:close/>
                  <a:moveTo>
                    <a:pt x="119" y="131"/>
                  </a:moveTo>
                  <a:lnTo>
                    <a:pt x="193" y="131"/>
                  </a:lnTo>
                  <a:lnTo>
                    <a:pt x="193" y="107"/>
                  </a:lnTo>
                  <a:lnTo>
                    <a:pt x="119" y="107"/>
                  </a:lnTo>
                  <a:lnTo>
                    <a:pt x="119" y="131"/>
                  </a:lnTo>
                  <a:close/>
                  <a:moveTo>
                    <a:pt x="134" y="72"/>
                  </a:moveTo>
                  <a:lnTo>
                    <a:pt x="208" y="72"/>
                  </a:lnTo>
                  <a:lnTo>
                    <a:pt x="208" y="48"/>
                  </a:lnTo>
                  <a:lnTo>
                    <a:pt x="134" y="48"/>
                  </a:lnTo>
                  <a:lnTo>
                    <a:pt x="134" y="72"/>
                  </a:lnTo>
                  <a:close/>
                  <a:moveTo>
                    <a:pt x="29" y="72"/>
                  </a:moveTo>
                  <a:lnTo>
                    <a:pt x="104" y="72"/>
                  </a:lnTo>
                  <a:lnTo>
                    <a:pt x="104" y="48"/>
                  </a:lnTo>
                  <a:lnTo>
                    <a:pt x="29" y="48"/>
                  </a:lnTo>
                  <a:lnTo>
                    <a:pt x="29" y="72"/>
                  </a:lnTo>
                  <a:close/>
                  <a:moveTo>
                    <a:pt x="15" y="24"/>
                  </a:moveTo>
                  <a:lnTo>
                    <a:pt x="89" y="24"/>
                  </a:lnTo>
                  <a:lnTo>
                    <a:pt x="89" y="0"/>
                  </a:lnTo>
                  <a:lnTo>
                    <a:pt x="15" y="0"/>
                  </a:lnTo>
                  <a:lnTo>
                    <a:pt x="15" y="24"/>
                  </a:lnTo>
                  <a:close/>
                  <a:moveTo>
                    <a:pt x="111" y="24"/>
                  </a:moveTo>
                  <a:lnTo>
                    <a:pt x="186" y="24"/>
                  </a:lnTo>
                  <a:lnTo>
                    <a:pt x="186" y="0"/>
                  </a:lnTo>
                  <a:lnTo>
                    <a:pt x="111" y="0"/>
                  </a:lnTo>
                  <a:lnTo>
                    <a:pt x="111" y="2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 name="Freeform 570"/>
            <p:cNvSpPr>
              <a:spLocks noEditPoints="1"/>
            </p:cNvSpPr>
            <p:nvPr/>
          </p:nvSpPr>
          <p:spPr bwMode="auto">
            <a:xfrm>
              <a:off x="3919937" y="2304093"/>
              <a:ext cx="709322" cy="226787"/>
            </a:xfrm>
            <a:custGeom>
              <a:avLst/>
              <a:gdLst>
                <a:gd name="T0" fmla="*/ 47 w 872"/>
                <a:gd name="T1" fmla="*/ 17 h 364"/>
                <a:gd name="T2" fmla="*/ 63 w 872"/>
                <a:gd name="T3" fmla="*/ 30 h 364"/>
                <a:gd name="T4" fmla="*/ 75 w 872"/>
                <a:gd name="T5" fmla="*/ 15 h 364"/>
                <a:gd name="T6" fmla="*/ 61 w 872"/>
                <a:gd name="T7" fmla="*/ 0 h 364"/>
                <a:gd name="T8" fmla="*/ 47 w 872"/>
                <a:gd name="T9" fmla="*/ 13 h 364"/>
                <a:gd name="T10" fmla="*/ 47 w 872"/>
                <a:gd name="T11" fmla="*/ 13 h 364"/>
                <a:gd name="T12" fmla="*/ 0 w 872"/>
                <a:gd name="T13" fmla="*/ 13 h 364"/>
                <a:gd name="T14" fmla="*/ 0 w 872"/>
                <a:gd name="T15" fmla="*/ 22 h 364"/>
                <a:gd name="T16" fmla="*/ 4 w 872"/>
                <a:gd name="T17" fmla="*/ 22 h 364"/>
                <a:gd name="T18" fmla="*/ 4 w 872"/>
                <a:gd name="T19" fmla="*/ 30 h 364"/>
                <a:gd name="T20" fmla="*/ 8 w 872"/>
                <a:gd name="T21" fmla="*/ 30 h 364"/>
                <a:gd name="T22" fmla="*/ 8 w 872"/>
                <a:gd name="T23" fmla="*/ 17 h 364"/>
                <a:gd name="T24" fmla="*/ 16 w 872"/>
                <a:gd name="T25" fmla="*/ 17 h 364"/>
                <a:gd name="T26" fmla="*/ 16 w 872"/>
                <a:gd name="T27" fmla="*/ 30 h 364"/>
                <a:gd name="T28" fmla="*/ 20 w 872"/>
                <a:gd name="T29" fmla="*/ 30 h 364"/>
                <a:gd name="T30" fmla="*/ 20 w 872"/>
                <a:gd name="T31" fmla="*/ 17 h 364"/>
                <a:gd name="T32" fmla="*/ 47 w 872"/>
                <a:gd name="T33" fmla="*/ 17 h 364"/>
                <a:gd name="T34" fmla="*/ 54 w 872"/>
                <a:gd name="T35" fmla="*/ 15 h 364"/>
                <a:gd name="T36" fmla="*/ 61 w 872"/>
                <a:gd name="T37" fmla="*/ 8 h 364"/>
                <a:gd name="T38" fmla="*/ 68 w 872"/>
                <a:gd name="T39" fmla="*/ 15 h 364"/>
                <a:gd name="T40" fmla="*/ 68 w 872"/>
                <a:gd name="T41" fmla="*/ 15 h 364"/>
                <a:gd name="T42" fmla="*/ 61 w 872"/>
                <a:gd name="T43" fmla="*/ 23 h 364"/>
                <a:gd name="T44" fmla="*/ 54 w 872"/>
                <a:gd name="T45" fmla="*/ 15 h 3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2"/>
                <a:gd name="T70" fmla="*/ 0 h 364"/>
                <a:gd name="T71" fmla="*/ 872 w 872"/>
                <a:gd name="T72" fmla="*/ 364 h 3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2" h="364">
                  <a:moveTo>
                    <a:pt x="544" y="201"/>
                  </a:moveTo>
                  <a:cubicBezTo>
                    <a:pt x="557" y="298"/>
                    <a:pt x="641" y="364"/>
                    <a:pt x="731" y="351"/>
                  </a:cubicBezTo>
                  <a:cubicBezTo>
                    <a:pt x="812" y="338"/>
                    <a:pt x="872" y="264"/>
                    <a:pt x="872" y="176"/>
                  </a:cubicBezTo>
                  <a:cubicBezTo>
                    <a:pt x="872" y="79"/>
                    <a:pt x="798" y="0"/>
                    <a:pt x="707" y="0"/>
                  </a:cubicBezTo>
                  <a:cubicBezTo>
                    <a:pt x="625" y="0"/>
                    <a:pt x="556" y="64"/>
                    <a:pt x="544" y="151"/>
                  </a:cubicBezTo>
                  <a:lnTo>
                    <a:pt x="0" y="151"/>
                  </a:lnTo>
                  <a:lnTo>
                    <a:pt x="0" y="252"/>
                  </a:lnTo>
                  <a:lnTo>
                    <a:pt x="47" y="252"/>
                  </a:lnTo>
                  <a:lnTo>
                    <a:pt x="47" y="352"/>
                  </a:lnTo>
                  <a:lnTo>
                    <a:pt x="95" y="352"/>
                  </a:lnTo>
                  <a:lnTo>
                    <a:pt x="95" y="201"/>
                  </a:lnTo>
                  <a:lnTo>
                    <a:pt x="189" y="201"/>
                  </a:lnTo>
                  <a:lnTo>
                    <a:pt x="189" y="352"/>
                  </a:lnTo>
                  <a:lnTo>
                    <a:pt x="236" y="352"/>
                  </a:lnTo>
                  <a:lnTo>
                    <a:pt x="236" y="201"/>
                  </a:lnTo>
                  <a:lnTo>
                    <a:pt x="544" y="201"/>
                  </a:lnTo>
                  <a:close/>
                  <a:moveTo>
                    <a:pt x="625" y="176"/>
                  </a:moveTo>
                  <a:cubicBezTo>
                    <a:pt x="625" y="127"/>
                    <a:pt x="662" y="88"/>
                    <a:pt x="707" y="88"/>
                  </a:cubicBezTo>
                  <a:cubicBezTo>
                    <a:pt x="753" y="88"/>
                    <a:pt x="790" y="127"/>
                    <a:pt x="790" y="176"/>
                  </a:cubicBezTo>
                  <a:cubicBezTo>
                    <a:pt x="790" y="176"/>
                    <a:pt x="790" y="176"/>
                    <a:pt x="790" y="176"/>
                  </a:cubicBezTo>
                  <a:cubicBezTo>
                    <a:pt x="790" y="225"/>
                    <a:pt x="753" y="264"/>
                    <a:pt x="707" y="264"/>
                  </a:cubicBezTo>
                  <a:cubicBezTo>
                    <a:pt x="662" y="264"/>
                    <a:pt x="625" y="225"/>
                    <a:pt x="625" y="176"/>
                  </a:cubicBezTo>
                  <a:close/>
                </a:path>
              </a:pathLst>
            </a:custGeom>
            <a:solidFill>
              <a:srgbClr val="800000"/>
            </a:solidFill>
            <a:ln w="0">
              <a:solidFill>
                <a:srgbClr val="000000"/>
              </a:solidFill>
              <a:prstDash val="solid"/>
              <a:round/>
              <a:headEnd/>
              <a:tailEnd/>
            </a:ln>
          </p:spPr>
          <p:txBody>
            <a:bodyPr/>
            <a:lstStyle/>
            <a:p>
              <a:endParaRPr lang="zh-CN" altLang="en-US"/>
            </a:p>
          </p:txBody>
        </p:sp>
        <p:sp>
          <p:nvSpPr>
            <p:cNvPr id="7180" name="Freeform 571"/>
            <p:cNvSpPr>
              <a:spLocks noEditPoints="1"/>
            </p:cNvSpPr>
            <p:nvPr/>
          </p:nvSpPr>
          <p:spPr bwMode="auto">
            <a:xfrm>
              <a:off x="3891444" y="2287976"/>
              <a:ext cx="709322" cy="227938"/>
            </a:xfrm>
            <a:custGeom>
              <a:avLst/>
              <a:gdLst>
                <a:gd name="T0" fmla="*/ 47 w 872"/>
                <a:gd name="T1" fmla="*/ 17 h 364"/>
                <a:gd name="T2" fmla="*/ 63 w 872"/>
                <a:gd name="T3" fmla="*/ 30 h 364"/>
                <a:gd name="T4" fmla="*/ 75 w 872"/>
                <a:gd name="T5" fmla="*/ 15 h 364"/>
                <a:gd name="T6" fmla="*/ 61 w 872"/>
                <a:gd name="T7" fmla="*/ 0 h 364"/>
                <a:gd name="T8" fmla="*/ 47 w 872"/>
                <a:gd name="T9" fmla="*/ 13 h 364"/>
                <a:gd name="T10" fmla="*/ 47 w 872"/>
                <a:gd name="T11" fmla="*/ 13 h 364"/>
                <a:gd name="T12" fmla="*/ 0 w 872"/>
                <a:gd name="T13" fmla="*/ 13 h 364"/>
                <a:gd name="T14" fmla="*/ 0 w 872"/>
                <a:gd name="T15" fmla="*/ 22 h 364"/>
                <a:gd name="T16" fmla="*/ 4 w 872"/>
                <a:gd name="T17" fmla="*/ 22 h 364"/>
                <a:gd name="T18" fmla="*/ 4 w 872"/>
                <a:gd name="T19" fmla="*/ 31 h 364"/>
                <a:gd name="T20" fmla="*/ 8 w 872"/>
                <a:gd name="T21" fmla="*/ 31 h 364"/>
                <a:gd name="T22" fmla="*/ 8 w 872"/>
                <a:gd name="T23" fmla="*/ 17 h 364"/>
                <a:gd name="T24" fmla="*/ 16 w 872"/>
                <a:gd name="T25" fmla="*/ 17 h 364"/>
                <a:gd name="T26" fmla="*/ 16 w 872"/>
                <a:gd name="T27" fmla="*/ 31 h 364"/>
                <a:gd name="T28" fmla="*/ 20 w 872"/>
                <a:gd name="T29" fmla="*/ 31 h 364"/>
                <a:gd name="T30" fmla="*/ 20 w 872"/>
                <a:gd name="T31" fmla="*/ 17 h 364"/>
                <a:gd name="T32" fmla="*/ 47 w 872"/>
                <a:gd name="T33" fmla="*/ 17 h 364"/>
                <a:gd name="T34" fmla="*/ 54 w 872"/>
                <a:gd name="T35" fmla="*/ 15 h 364"/>
                <a:gd name="T36" fmla="*/ 61 w 872"/>
                <a:gd name="T37" fmla="*/ 8 h 364"/>
                <a:gd name="T38" fmla="*/ 68 w 872"/>
                <a:gd name="T39" fmla="*/ 15 h 364"/>
                <a:gd name="T40" fmla="*/ 68 w 872"/>
                <a:gd name="T41" fmla="*/ 15 h 364"/>
                <a:gd name="T42" fmla="*/ 61 w 872"/>
                <a:gd name="T43" fmla="*/ 23 h 364"/>
                <a:gd name="T44" fmla="*/ 54 w 872"/>
                <a:gd name="T45" fmla="*/ 15 h 3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2"/>
                <a:gd name="T70" fmla="*/ 0 h 364"/>
                <a:gd name="T71" fmla="*/ 872 w 872"/>
                <a:gd name="T72" fmla="*/ 364 h 3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2" h="364">
                  <a:moveTo>
                    <a:pt x="544" y="201"/>
                  </a:moveTo>
                  <a:cubicBezTo>
                    <a:pt x="557" y="297"/>
                    <a:pt x="640" y="364"/>
                    <a:pt x="730" y="350"/>
                  </a:cubicBezTo>
                  <a:cubicBezTo>
                    <a:pt x="812" y="338"/>
                    <a:pt x="872" y="264"/>
                    <a:pt x="872" y="176"/>
                  </a:cubicBezTo>
                  <a:cubicBezTo>
                    <a:pt x="872" y="79"/>
                    <a:pt x="798" y="0"/>
                    <a:pt x="707" y="0"/>
                  </a:cubicBezTo>
                  <a:cubicBezTo>
                    <a:pt x="625" y="0"/>
                    <a:pt x="555" y="64"/>
                    <a:pt x="544" y="151"/>
                  </a:cubicBezTo>
                  <a:lnTo>
                    <a:pt x="0" y="151"/>
                  </a:lnTo>
                  <a:lnTo>
                    <a:pt x="0" y="251"/>
                  </a:lnTo>
                  <a:lnTo>
                    <a:pt x="47" y="251"/>
                  </a:lnTo>
                  <a:lnTo>
                    <a:pt x="47" y="352"/>
                  </a:lnTo>
                  <a:lnTo>
                    <a:pt x="94" y="352"/>
                  </a:lnTo>
                  <a:lnTo>
                    <a:pt x="94" y="201"/>
                  </a:lnTo>
                  <a:lnTo>
                    <a:pt x="188" y="201"/>
                  </a:lnTo>
                  <a:lnTo>
                    <a:pt x="188" y="352"/>
                  </a:lnTo>
                  <a:lnTo>
                    <a:pt x="236" y="352"/>
                  </a:lnTo>
                  <a:lnTo>
                    <a:pt x="236" y="201"/>
                  </a:lnTo>
                  <a:lnTo>
                    <a:pt x="544" y="201"/>
                  </a:lnTo>
                  <a:close/>
                  <a:moveTo>
                    <a:pt x="624" y="176"/>
                  </a:moveTo>
                  <a:cubicBezTo>
                    <a:pt x="624" y="127"/>
                    <a:pt x="661" y="88"/>
                    <a:pt x="707" y="88"/>
                  </a:cubicBezTo>
                  <a:cubicBezTo>
                    <a:pt x="752" y="88"/>
                    <a:pt x="789" y="127"/>
                    <a:pt x="789" y="176"/>
                  </a:cubicBezTo>
                  <a:cubicBezTo>
                    <a:pt x="789" y="176"/>
                    <a:pt x="789" y="176"/>
                    <a:pt x="789" y="176"/>
                  </a:cubicBezTo>
                  <a:cubicBezTo>
                    <a:pt x="789" y="225"/>
                    <a:pt x="752" y="264"/>
                    <a:pt x="707" y="264"/>
                  </a:cubicBezTo>
                  <a:cubicBezTo>
                    <a:pt x="661" y="264"/>
                    <a:pt x="624" y="225"/>
                    <a:pt x="624" y="176"/>
                  </a:cubicBezTo>
                  <a:close/>
                </a:path>
              </a:pathLst>
            </a:custGeom>
            <a:solidFill>
              <a:srgbClr val="808000"/>
            </a:solidFill>
            <a:ln w="0">
              <a:solidFill>
                <a:srgbClr val="000000"/>
              </a:solidFill>
              <a:prstDash val="solid"/>
              <a:round/>
              <a:headEnd/>
              <a:tailEnd/>
            </a:ln>
          </p:spPr>
          <p:txBody>
            <a:bodyPr/>
            <a:lstStyle/>
            <a:p>
              <a:endParaRPr lang="zh-CN" altLang="en-US"/>
            </a:p>
          </p:txBody>
        </p:sp>
        <p:sp>
          <p:nvSpPr>
            <p:cNvPr id="7181" name="Rectangle 572"/>
            <p:cNvSpPr>
              <a:spLocks noChangeArrowheads="1"/>
            </p:cNvSpPr>
            <p:nvPr/>
          </p:nvSpPr>
          <p:spPr bwMode="auto">
            <a:xfrm>
              <a:off x="3638008" y="2722060"/>
              <a:ext cx="781304"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访问控制策略</a:t>
              </a:r>
              <a:endParaRPr kumimoji="0" lang="zh-CN" altLang="en-US" sz="1800" dirty="0">
                <a:latin typeface="Arial" panose="020B0604020202020204" pitchFamily="34" charset="0"/>
              </a:endParaRPr>
            </a:p>
          </p:txBody>
        </p:sp>
        <p:sp>
          <p:nvSpPr>
            <p:cNvPr id="7182" name="Picture 573"/>
            <p:cNvSpPr>
              <a:spLocks noChangeAspect="1" noChangeArrowheads="1"/>
            </p:cNvSpPr>
            <p:nvPr/>
          </p:nvSpPr>
          <p:spPr bwMode="auto">
            <a:xfrm>
              <a:off x="4027910" y="3702764"/>
              <a:ext cx="377905" cy="52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pic>
          <p:nvPicPr>
            <p:cNvPr id="7183" name="Picture 5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7910" y="3702764"/>
              <a:ext cx="377905" cy="52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Freeform 575"/>
            <p:cNvSpPr>
              <a:spLocks/>
            </p:cNvSpPr>
            <p:nvPr/>
          </p:nvSpPr>
          <p:spPr bwMode="auto">
            <a:xfrm>
              <a:off x="4041406" y="3716579"/>
              <a:ext cx="349412" cy="500774"/>
            </a:xfrm>
            <a:custGeom>
              <a:avLst/>
              <a:gdLst>
                <a:gd name="T0" fmla="*/ 0 w 429"/>
                <a:gd name="T1" fmla="*/ 0 h 801"/>
                <a:gd name="T2" fmla="*/ 0 w 429"/>
                <a:gd name="T3" fmla="*/ 52 h 801"/>
                <a:gd name="T4" fmla="*/ 8 w 429"/>
                <a:gd name="T5" fmla="*/ 64 h 801"/>
                <a:gd name="T6" fmla="*/ 19 w 429"/>
                <a:gd name="T7" fmla="*/ 70 h 801"/>
                <a:gd name="T8" fmla="*/ 30 w 429"/>
                <a:gd name="T9" fmla="*/ 63 h 801"/>
                <a:gd name="T10" fmla="*/ 37 w 429"/>
                <a:gd name="T11" fmla="*/ 52 h 801"/>
                <a:gd name="T12" fmla="*/ 37 w 429"/>
                <a:gd name="T13" fmla="*/ 52 h 801"/>
                <a:gd name="T14" fmla="*/ 37 w 429"/>
                <a:gd name="T15" fmla="*/ 0 h 801"/>
                <a:gd name="T16" fmla="*/ 19 w 429"/>
                <a:gd name="T17" fmla="*/ 0 h 801"/>
                <a:gd name="T18" fmla="*/ 0 w 429"/>
                <a:gd name="T19" fmla="*/ 0 h 8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801"/>
                <a:gd name="T32" fmla="*/ 429 w 429"/>
                <a:gd name="T33" fmla="*/ 801 h 8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801">
                  <a:moveTo>
                    <a:pt x="0" y="0"/>
                  </a:moveTo>
                  <a:lnTo>
                    <a:pt x="0" y="601"/>
                  </a:lnTo>
                  <a:cubicBezTo>
                    <a:pt x="29" y="649"/>
                    <a:pt x="60" y="692"/>
                    <a:pt x="95" y="729"/>
                  </a:cubicBezTo>
                  <a:cubicBezTo>
                    <a:pt x="129" y="773"/>
                    <a:pt x="171" y="798"/>
                    <a:pt x="215" y="801"/>
                  </a:cubicBezTo>
                  <a:cubicBezTo>
                    <a:pt x="261" y="790"/>
                    <a:pt x="306" y="764"/>
                    <a:pt x="347" y="725"/>
                  </a:cubicBezTo>
                  <a:cubicBezTo>
                    <a:pt x="383" y="699"/>
                    <a:pt x="412" y="653"/>
                    <a:pt x="429" y="596"/>
                  </a:cubicBezTo>
                  <a:lnTo>
                    <a:pt x="429" y="0"/>
                  </a:lnTo>
                  <a:cubicBezTo>
                    <a:pt x="362" y="56"/>
                    <a:pt x="281" y="56"/>
                    <a:pt x="215" y="0"/>
                  </a:cubicBezTo>
                  <a:cubicBezTo>
                    <a:pt x="148" y="56"/>
                    <a:pt x="67" y="56"/>
                    <a:pt x="0" y="0"/>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185" name="Picture 57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7910" y="3832850"/>
              <a:ext cx="377905" cy="12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57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27910" y="3832850"/>
              <a:ext cx="377905" cy="12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Rectangle 578"/>
            <p:cNvSpPr>
              <a:spLocks noChangeArrowheads="1"/>
            </p:cNvSpPr>
            <p:nvPr/>
          </p:nvSpPr>
          <p:spPr bwMode="auto">
            <a:xfrm>
              <a:off x="4041406" y="3848967"/>
              <a:ext cx="349412" cy="100155"/>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88" name="Freeform 579"/>
            <p:cNvSpPr>
              <a:spLocks/>
            </p:cNvSpPr>
            <p:nvPr/>
          </p:nvSpPr>
          <p:spPr bwMode="auto">
            <a:xfrm>
              <a:off x="4066900" y="3754568"/>
              <a:ext cx="349412" cy="499622"/>
            </a:xfrm>
            <a:custGeom>
              <a:avLst/>
              <a:gdLst>
                <a:gd name="T0" fmla="*/ 38 w 428"/>
                <a:gd name="T1" fmla="*/ 32 h 801"/>
                <a:gd name="T2" fmla="*/ 38 w 428"/>
                <a:gd name="T3" fmla="*/ 0 h 801"/>
                <a:gd name="T4" fmla="*/ 19 w 428"/>
                <a:gd name="T5" fmla="*/ 0 h 801"/>
                <a:gd name="T6" fmla="*/ 0 w 428"/>
                <a:gd name="T7" fmla="*/ 0 h 801"/>
                <a:gd name="T8" fmla="*/ 0 w 428"/>
                <a:gd name="T9" fmla="*/ 52 h 801"/>
                <a:gd name="T10" fmla="*/ 8 w 428"/>
                <a:gd name="T11" fmla="*/ 63 h 801"/>
                <a:gd name="T12" fmla="*/ 19 w 428"/>
                <a:gd name="T13" fmla="*/ 69 h 801"/>
                <a:gd name="T14" fmla="*/ 30 w 428"/>
                <a:gd name="T15" fmla="*/ 62 h 801"/>
                <a:gd name="T16" fmla="*/ 38 w 428"/>
                <a:gd name="T17" fmla="*/ 51 h 801"/>
                <a:gd name="T18" fmla="*/ 38 w 428"/>
                <a:gd name="T19" fmla="*/ 32 h 8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801"/>
                <a:gd name="T32" fmla="*/ 428 w 428"/>
                <a:gd name="T33" fmla="*/ 801 h 8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801">
                  <a:moveTo>
                    <a:pt x="428" y="373"/>
                  </a:moveTo>
                  <a:lnTo>
                    <a:pt x="428" y="0"/>
                  </a:lnTo>
                  <a:cubicBezTo>
                    <a:pt x="361" y="57"/>
                    <a:pt x="281" y="57"/>
                    <a:pt x="214" y="0"/>
                  </a:cubicBezTo>
                  <a:cubicBezTo>
                    <a:pt x="147" y="57"/>
                    <a:pt x="67" y="57"/>
                    <a:pt x="0" y="0"/>
                  </a:cubicBezTo>
                  <a:lnTo>
                    <a:pt x="0" y="601"/>
                  </a:lnTo>
                  <a:cubicBezTo>
                    <a:pt x="28" y="650"/>
                    <a:pt x="59" y="693"/>
                    <a:pt x="94" y="729"/>
                  </a:cubicBezTo>
                  <a:cubicBezTo>
                    <a:pt x="128" y="773"/>
                    <a:pt x="170" y="798"/>
                    <a:pt x="214" y="801"/>
                  </a:cubicBezTo>
                  <a:cubicBezTo>
                    <a:pt x="261" y="791"/>
                    <a:pt x="306" y="765"/>
                    <a:pt x="346" y="726"/>
                  </a:cubicBezTo>
                  <a:cubicBezTo>
                    <a:pt x="382" y="700"/>
                    <a:pt x="411" y="654"/>
                    <a:pt x="428" y="596"/>
                  </a:cubicBezTo>
                  <a:lnTo>
                    <a:pt x="428" y="373"/>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7189" name="Freeform 580"/>
            <p:cNvSpPr>
              <a:spLocks/>
            </p:cNvSpPr>
            <p:nvPr/>
          </p:nvSpPr>
          <p:spPr bwMode="auto">
            <a:xfrm>
              <a:off x="4066900" y="3754568"/>
              <a:ext cx="349412" cy="499622"/>
            </a:xfrm>
            <a:custGeom>
              <a:avLst/>
              <a:gdLst>
                <a:gd name="T0" fmla="*/ 38 w 428"/>
                <a:gd name="T1" fmla="*/ 32 h 801"/>
                <a:gd name="T2" fmla="*/ 38 w 428"/>
                <a:gd name="T3" fmla="*/ 0 h 801"/>
                <a:gd name="T4" fmla="*/ 19 w 428"/>
                <a:gd name="T5" fmla="*/ 0 h 801"/>
                <a:gd name="T6" fmla="*/ 0 w 428"/>
                <a:gd name="T7" fmla="*/ 0 h 801"/>
                <a:gd name="T8" fmla="*/ 0 w 428"/>
                <a:gd name="T9" fmla="*/ 52 h 801"/>
                <a:gd name="T10" fmla="*/ 8 w 428"/>
                <a:gd name="T11" fmla="*/ 63 h 801"/>
                <a:gd name="T12" fmla="*/ 19 w 428"/>
                <a:gd name="T13" fmla="*/ 69 h 801"/>
                <a:gd name="T14" fmla="*/ 30 w 428"/>
                <a:gd name="T15" fmla="*/ 62 h 801"/>
                <a:gd name="T16" fmla="*/ 38 w 428"/>
                <a:gd name="T17" fmla="*/ 51 h 801"/>
                <a:gd name="T18" fmla="*/ 38 w 428"/>
                <a:gd name="T19" fmla="*/ 32 h 8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801"/>
                <a:gd name="T32" fmla="*/ 428 w 428"/>
                <a:gd name="T33" fmla="*/ 801 h 8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801">
                  <a:moveTo>
                    <a:pt x="428" y="373"/>
                  </a:moveTo>
                  <a:lnTo>
                    <a:pt x="428" y="0"/>
                  </a:lnTo>
                  <a:cubicBezTo>
                    <a:pt x="361" y="57"/>
                    <a:pt x="281" y="57"/>
                    <a:pt x="214" y="0"/>
                  </a:cubicBezTo>
                  <a:cubicBezTo>
                    <a:pt x="147" y="57"/>
                    <a:pt x="67" y="57"/>
                    <a:pt x="0" y="0"/>
                  </a:cubicBezTo>
                  <a:lnTo>
                    <a:pt x="0" y="601"/>
                  </a:lnTo>
                  <a:cubicBezTo>
                    <a:pt x="28" y="650"/>
                    <a:pt x="59" y="693"/>
                    <a:pt x="94" y="729"/>
                  </a:cubicBezTo>
                  <a:cubicBezTo>
                    <a:pt x="128" y="773"/>
                    <a:pt x="170" y="798"/>
                    <a:pt x="214" y="801"/>
                  </a:cubicBezTo>
                  <a:cubicBezTo>
                    <a:pt x="261" y="791"/>
                    <a:pt x="306" y="765"/>
                    <a:pt x="346" y="726"/>
                  </a:cubicBezTo>
                  <a:cubicBezTo>
                    <a:pt x="382" y="700"/>
                    <a:pt x="411" y="654"/>
                    <a:pt x="428" y="596"/>
                  </a:cubicBezTo>
                  <a:lnTo>
                    <a:pt x="428" y="373"/>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Picture 581"/>
            <p:cNvSpPr>
              <a:spLocks noChangeAspect="1" noChangeArrowheads="1"/>
            </p:cNvSpPr>
            <p:nvPr/>
          </p:nvSpPr>
          <p:spPr bwMode="auto">
            <a:xfrm>
              <a:off x="4080397" y="3772987"/>
              <a:ext cx="389902" cy="51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91" name="Freeform 582"/>
            <p:cNvSpPr>
              <a:spLocks/>
            </p:cNvSpPr>
            <p:nvPr/>
          </p:nvSpPr>
          <p:spPr bwMode="auto">
            <a:xfrm>
              <a:off x="4099892" y="3787953"/>
              <a:ext cx="355411" cy="495018"/>
            </a:xfrm>
            <a:custGeom>
              <a:avLst/>
              <a:gdLst>
                <a:gd name="T0" fmla="*/ 0 w 437"/>
                <a:gd name="T1" fmla="*/ 0 h 794"/>
                <a:gd name="T2" fmla="*/ 0 w 437"/>
                <a:gd name="T3" fmla="*/ 51 h 794"/>
                <a:gd name="T4" fmla="*/ 8 w 437"/>
                <a:gd name="T5" fmla="*/ 62 h 794"/>
                <a:gd name="T6" fmla="*/ 21 w 437"/>
                <a:gd name="T7" fmla="*/ 68 h 794"/>
                <a:gd name="T8" fmla="*/ 30 w 437"/>
                <a:gd name="T9" fmla="*/ 62 h 794"/>
                <a:gd name="T10" fmla="*/ 38 w 437"/>
                <a:gd name="T11" fmla="*/ 51 h 794"/>
                <a:gd name="T12" fmla="*/ 38 w 437"/>
                <a:gd name="T13" fmla="*/ 51 h 794"/>
                <a:gd name="T14" fmla="*/ 38 w 437"/>
                <a:gd name="T15" fmla="*/ 0 h 794"/>
                <a:gd name="T16" fmla="*/ 19 w 437"/>
                <a:gd name="T17" fmla="*/ 0 h 794"/>
                <a:gd name="T18" fmla="*/ 0 w 437"/>
                <a:gd name="T19" fmla="*/ 0 h 7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794"/>
                <a:gd name="T32" fmla="*/ 437 w 437"/>
                <a:gd name="T33" fmla="*/ 794 h 7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794">
                  <a:moveTo>
                    <a:pt x="0" y="0"/>
                  </a:moveTo>
                  <a:lnTo>
                    <a:pt x="0" y="595"/>
                  </a:lnTo>
                  <a:cubicBezTo>
                    <a:pt x="29" y="643"/>
                    <a:pt x="61" y="686"/>
                    <a:pt x="96" y="722"/>
                  </a:cubicBezTo>
                  <a:cubicBezTo>
                    <a:pt x="138" y="769"/>
                    <a:pt x="188" y="794"/>
                    <a:pt x="239" y="794"/>
                  </a:cubicBezTo>
                  <a:cubicBezTo>
                    <a:pt x="280" y="781"/>
                    <a:pt x="319" y="756"/>
                    <a:pt x="354" y="719"/>
                  </a:cubicBezTo>
                  <a:cubicBezTo>
                    <a:pt x="391" y="693"/>
                    <a:pt x="420" y="647"/>
                    <a:pt x="437" y="590"/>
                  </a:cubicBezTo>
                  <a:lnTo>
                    <a:pt x="437" y="0"/>
                  </a:lnTo>
                  <a:cubicBezTo>
                    <a:pt x="369" y="56"/>
                    <a:pt x="287" y="56"/>
                    <a:pt x="219" y="0"/>
                  </a:cubicBezTo>
                  <a:cubicBezTo>
                    <a:pt x="150" y="56"/>
                    <a:pt x="69" y="56"/>
                    <a:pt x="0" y="0"/>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192" name="Picture 58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80397" y="3901922"/>
              <a:ext cx="389902" cy="13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Picture 58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80397" y="3901922"/>
              <a:ext cx="389902" cy="13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Rectangle 585"/>
            <p:cNvSpPr>
              <a:spLocks noChangeArrowheads="1"/>
            </p:cNvSpPr>
            <p:nvPr/>
          </p:nvSpPr>
          <p:spPr bwMode="auto">
            <a:xfrm>
              <a:off x="4099892" y="3920342"/>
              <a:ext cx="355411" cy="100155"/>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95" name="Freeform 586"/>
            <p:cNvSpPr>
              <a:spLocks/>
            </p:cNvSpPr>
            <p:nvPr/>
          </p:nvSpPr>
          <p:spPr bwMode="auto">
            <a:xfrm>
              <a:off x="6373320" y="4909225"/>
              <a:ext cx="235441" cy="111667"/>
            </a:xfrm>
            <a:custGeom>
              <a:avLst/>
              <a:gdLst>
                <a:gd name="T0" fmla="*/ 8 w 288"/>
                <a:gd name="T1" fmla="*/ 15 h 179"/>
                <a:gd name="T2" fmla="*/ 23 w 288"/>
                <a:gd name="T3" fmla="*/ 10 h 179"/>
                <a:gd name="T4" fmla="*/ 22 w 288"/>
                <a:gd name="T5" fmla="*/ 1 h 179"/>
                <a:gd name="T6" fmla="*/ 19 w 288"/>
                <a:gd name="T7" fmla="*/ 0 h 179"/>
                <a:gd name="T8" fmla="*/ 0 w 288"/>
                <a:gd name="T9" fmla="*/ 15 h 179"/>
                <a:gd name="T10" fmla="*/ 8 w 288"/>
                <a:gd name="T11" fmla="*/ 15 h 179"/>
                <a:gd name="T12" fmla="*/ 0 60000 65536"/>
                <a:gd name="T13" fmla="*/ 0 60000 65536"/>
                <a:gd name="T14" fmla="*/ 0 60000 65536"/>
                <a:gd name="T15" fmla="*/ 0 60000 65536"/>
                <a:gd name="T16" fmla="*/ 0 60000 65536"/>
                <a:gd name="T17" fmla="*/ 0 60000 65536"/>
                <a:gd name="T18" fmla="*/ 0 w 288"/>
                <a:gd name="T19" fmla="*/ 0 h 179"/>
                <a:gd name="T20" fmla="*/ 288 w 28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288" h="179">
                  <a:moveTo>
                    <a:pt x="84" y="177"/>
                  </a:moveTo>
                  <a:cubicBezTo>
                    <a:pt x="148" y="179"/>
                    <a:pt x="211" y="158"/>
                    <a:pt x="258" y="119"/>
                  </a:cubicBezTo>
                  <a:cubicBezTo>
                    <a:pt x="288" y="88"/>
                    <a:pt x="284" y="42"/>
                    <a:pt x="248" y="15"/>
                  </a:cubicBezTo>
                  <a:cubicBezTo>
                    <a:pt x="239" y="8"/>
                    <a:pt x="227" y="3"/>
                    <a:pt x="215" y="0"/>
                  </a:cubicBezTo>
                  <a:lnTo>
                    <a:pt x="0" y="177"/>
                  </a:lnTo>
                  <a:lnTo>
                    <a:pt x="84" y="177"/>
                  </a:lnTo>
                  <a:close/>
                </a:path>
              </a:pathLst>
            </a:custGeom>
            <a:solidFill>
              <a:srgbClr val="DCD2B8"/>
            </a:solidFill>
            <a:ln w="0">
              <a:solidFill>
                <a:srgbClr val="000000"/>
              </a:solidFill>
              <a:prstDash val="solid"/>
              <a:round/>
              <a:headEnd/>
              <a:tailEnd/>
            </a:ln>
          </p:spPr>
          <p:txBody>
            <a:bodyPr/>
            <a:lstStyle/>
            <a:p>
              <a:endParaRPr lang="zh-CN" altLang="en-US"/>
            </a:p>
          </p:txBody>
        </p:sp>
        <p:sp>
          <p:nvSpPr>
            <p:cNvPr id="7196" name="Rectangle 587"/>
            <p:cNvSpPr>
              <a:spLocks noChangeArrowheads="1"/>
            </p:cNvSpPr>
            <p:nvPr/>
          </p:nvSpPr>
          <p:spPr bwMode="auto">
            <a:xfrm>
              <a:off x="6239854" y="4661717"/>
              <a:ext cx="350912" cy="10361"/>
            </a:xfrm>
            <a:prstGeom prst="rect">
              <a:avLst/>
            </a:prstGeom>
            <a:solidFill>
              <a:srgbClr val="FDFD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97" name="Rectangle 588"/>
            <p:cNvSpPr>
              <a:spLocks noChangeArrowheads="1"/>
            </p:cNvSpPr>
            <p:nvPr/>
          </p:nvSpPr>
          <p:spPr bwMode="auto">
            <a:xfrm>
              <a:off x="6239854" y="4672077"/>
              <a:ext cx="350912" cy="10361"/>
            </a:xfrm>
            <a:prstGeom prst="rect">
              <a:avLst/>
            </a:prstGeom>
            <a:solidFill>
              <a:srgbClr val="E2D9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98" name="Rectangle 589"/>
            <p:cNvSpPr>
              <a:spLocks noChangeArrowheads="1"/>
            </p:cNvSpPr>
            <p:nvPr/>
          </p:nvSpPr>
          <p:spPr bwMode="auto">
            <a:xfrm>
              <a:off x="6239854" y="4682438"/>
              <a:ext cx="350912" cy="9210"/>
            </a:xfrm>
            <a:prstGeom prst="rect">
              <a:avLst/>
            </a:prstGeom>
            <a:solidFill>
              <a:srgbClr val="E4DB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199" name="Rectangle 590"/>
            <p:cNvSpPr>
              <a:spLocks noChangeArrowheads="1"/>
            </p:cNvSpPr>
            <p:nvPr/>
          </p:nvSpPr>
          <p:spPr bwMode="auto">
            <a:xfrm>
              <a:off x="6239854" y="4691648"/>
              <a:ext cx="350912" cy="10361"/>
            </a:xfrm>
            <a:prstGeom prst="rect">
              <a:avLst/>
            </a:prstGeom>
            <a:solidFill>
              <a:srgbClr val="E6DE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0" name="Rectangle 591"/>
            <p:cNvSpPr>
              <a:spLocks noChangeArrowheads="1"/>
            </p:cNvSpPr>
            <p:nvPr/>
          </p:nvSpPr>
          <p:spPr bwMode="auto">
            <a:xfrm>
              <a:off x="6239854" y="4702009"/>
              <a:ext cx="350912" cy="10361"/>
            </a:xfrm>
            <a:prstGeom prst="rect">
              <a:avLst/>
            </a:prstGeom>
            <a:solidFill>
              <a:srgbClr val="E8E0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1" name="Rectangle 592"/>
            <p:cNvSpPr>
              <a:spLocks noChangeArrowheads="1"/>
            </p:cNvSpPr>
            <p:nvPr/>
          </p:nvSpPr>
          <p:spPr bwMode="auto">
            <a:xfrm>
              <a:off x="6239854" y="4712370"/>
              <a:ext cx="350912" cy="9210"/>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2" name="Rectangle 593"/>
            <p:cNvSpPr>
              <a:spLocks noChangeArrowheads="1"/>
            </p:cNvSpPr>
            <p:nvPr/>
          </p:nvSpPr>
          <p:spPr bwMode="auto">
            <a:xfrm>
              <a:off x="6239854" y="4721579"/>
              <a:ext cx="350912" cy="10361"/>
            </a:xfrm>
            <a:prstGeom prst="rect">
              <a:avLst/>
            </a:prstGeom>
            <a:solidFill>
              <a:srgbClr val="EBE5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3" name="Rectangle 594"/>
            <p:cNvSpPr>
              <a:spLocks noChangeArrowheads="1"/>
            </p:cNvSpPr>
            <p:nvPr/>
          </p:nvSpPr>
          <p:spPr bwMode="auto">
            <a:xfrm>
              <a:off x="6239854" y="4731940"/>
              <a:ext cx="350912" cy="10361"/>
            </a:xfrm>
            <a:prstGeom prst="rect">
              <a:avLst/>
            </a:prstGeom>
            <a:solidFill>
              <a:srgbClr val="EDE8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4" name="Rectangle 595"/>
            <p:cNvSpPr>
              <a:spLocks noChangeArrowheads="1"/>
            </p:cNvSpPr>
            <p:nvPr/>
          </p:nvSpPr>
          <p:spPr bwMode="auto">
            <a:xfrm>
              <a:off x="6239854" y="4742301"/>
              <a:ext cx="350912" cy="9210"/>
            </a:xfrm>
            <a:prstGeom prst="rect">
              <a:avLst/>
            </a:prstGeom>
            <a:solidFill>
              <a:srgbClr val="EFEB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5" name="Rectangle 596"/>
            <p:cNvSpPr>
              <a:spLocks noChangeArrowheads="1"/>
            </p:cNvSpPr>
            <p:nvPr/>
          </p:nvSpPr>
          <p:spPr bwMode="auto">
            <a:xfrm>
              <a:off x="6239854" y="4751511"/>
              <a:ext cx="350912" cy="10361"/>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6" name="Rectangle 597"/>
            <p:cNvSpPr>
              <a:spLocks noChangeArrowheads="1"/>
            </p:cNvSpPr>
            <p:nvPr/>
          </p:nvSpPr>
          <p:spPr bwMode="auto">
            <a:xfrm>
              <a:off x="6239854" y="4761871"/>
              <a:ext cx="350912" cy="10361"/>
            </a:xfrm>
            <a:prstGeom prst="rect">
              <a:avLst/>
            </a:prstGeom>
            <a:solidFill>
              <a:srgbClr val="F3E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7" name="Rectangle 598"/>
            <p:cNvSpPr>
              <a:spLocks noChangeArrowheads="1"/>
            </p:cNvSpPr>
            <p:nvPr/>
          </p:nvSpPr>
          <p:spPr bwMode="auto">
            <a:xfrm>
              <a:off x="6239854" y="4772232"/>
              <a:ext cx="350912" cy="9210"/>
            </a:xfrm>
            <a:prstGeom prst="rect">
              <a:avLst/>
            </a:prstGeom>
            <a:solidFill>
              <a:srgbClr val="F5F2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8" name="Rectangle 599"/>
            <p:cNvSpPr>
              <a:spLocks noChangeArrowheads="1"/>
            </p:cNvSpPr>
            <p:nvPr/>
          </p:nvSpPr>
          <p:spPr bwMode="auto">
            <a:xfrm>
              <a:off x="6239854" y="4781442"/>
              <a:ext cx="350912" cy="10361"/>
            </a:xfrm>
            <a:prstGeom prst="rect">
              <a:avLst/>
            </a:prstGeom>
            <a:solidFill>
              <a:srgbClr val="F7F4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09" name="Rectangle 600"/>
            <p:cNvSpPr>
              <a:spLocks noChangeArrowheads="1"/>
            </p:cNvSpPr>
            <p:nvPr/>
          </p:nvSpPr>
          <p:spPr bwMode="auto">
            <a:xfrm>
              <a:off x="6239854" y="4791803"/>
              <a:ext cx="350912" cy="10361"/>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10" name="Rectangle 601"/>
            <p:cNvSpPr>
              <a:spLocks noChangeArrowheads="1"/>
            </p:cNvSpPr>
            <p:nvPr/>
          </p:nvSpPr>
          <p:spPr bwMode="auto">
            <a:xfrm>
              <a:off x="6239854" y="4802163"/>
              <a:ext cx="350912" cy="9210"/>
            </a:xfrm>
            <a:prstGeom prst="rect">
              <a:avLst/>
            </a:prstGeom>
            <a:solidFill>
              <a:srgbClr val="FBFA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11" name="Rectangle 602"/>
            <p:cNvSpPr>
              <a:spLocks noChangeArrowheads="1"/>
            </p:cNvSpPr>
            <p:nvPr/>
          </p:nvSpPr>
          <p:spPr bwMode="auto">
            <a:xfrm>
              <a:off x="6239854" y="4811373"/>
              <a:ext cx="350912" cy="10361"/>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12" name="Freeform 603"/>
            <p:cNvSpPr>
              <a:spLocks/>
            </p:cNvSpPr>
            <p:nvPr/>
          </p:nvSpPr>
          <p:spPr bwMode="auto">
            <a:xfrm>
              <a:off x="6253350" y="4680136"/>
              <a:ext cx="317920" cy="132388"/>
            </a:xfrm>
            <a:custGeom>
              <a:avLst/>
              <a:gdLst>
                <a:gd name="T0" fmla="*/ 12 w 392"/>
                <a:gd name="T1" fmla="*/ 18 h 213"/>
                <a:gd name="T2" fmla="*/ 34 w 392"/>
                <a:gd name="T3" fmla="*/ 6 h 213"/>
                <a:gd name="T4" fmla="*/ 21 w 392"/>
                <a:gd name="T5" fmla="*/ 0 h 213"/>
                <a:gd name="T6" fmla="*/ 0 w 392"/>
                <a:gd name="T7" fmla="*/ 11 h 213"/>
                <a:gd name="T8" fmla="*/ 12 w 392"/>
                <a:gd name="T9" fmla="*/ 18 h 213"/>
                <a:gd name="T10" fmla="*/ 0 60000 65536"/>
                <a:gd name="T11" fmla="*/ 0 60000 65536"/>
                <a:gd name="T12" fmla="*/ 0 60000 65536"/>
                <a:gd name="T13" fmla="*/ 0 60000 65536"/>
                <a:gd name="T14" fmla="*/ 0 60000 65536"/>
                <a:gd name="T15" fmla="*/ 0 w 392"/>
                <a:gd name="T16" fmla="*/ 0 h 213"/>
                <a:gd name="T17" fmla="*/ 392 w 392"/>
                <a:gd name="T18" fmla="*/ 213 h 213"/>
              </a:gdLst>
              <a:ahLst/>
              <a:cxnLst>
                <a:cxn ang="T10">
                  <a:pos x="T0" y="T1"/>
                </a:cxn>
                <a:cxn ang="T11">
                  <a:pos x="T2" y="T3"/>
                </a:cxn>
                <a:cxn ang="T12">
                  <a:pos x="T4" y="T5"/>
                </a:cxn>
                <a:cxn ang="T13">
                  <a:pos x="T6" y="T7"/>
                </a:cxn>
                <a:cxn ang="T14">
                  <a:pos x="T8" y="T9"/>
                </a:cxn>
              </a:cxnLst>
              <a:rect l="T15" t="T16" r="T17" b="T18"/>
              <a:pathLst>
                <a:path w="392" h="213">
                  <a:moveTo>
                    <a:pt x="148" y="213"/>
                  </a:moveTo>
                  <a:lnTo>
                    <a:pt x="392" y="80"/>
                  </a:lnTo>
                  <a:lnTo>
                    <a:pt x="241" y="0"/>
                  </a:lnTo>
                  <a:lnTo>
                    <a:pt x="0" y="131"/>
                  </a:lnTo>
                  <a:cubicBezTo>
                    <a:pt x="38" y="173"/>
                    <a:pt x="90" y="202"/>
                    <a:pt x="148" y="213"/>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13" name="Picture 60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39854" y="4751511"/>
              <a:ext cx="155961" cy="27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4" name="Picture 60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39854" y="4751511"/>
              <a:ext cx="155961" cy="27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5" name="Freeform 606"/>
            <p:cNvSpPr>
              <a:spLocks/>
            </p:cNvSpPr>
            <p:nvPr/>
          </p:nvSpPr>
          <p:spPr bwMode="auto">
            <a:xfrm>
              <a:off x="6253350" y="4761871"/>
              <a:ext cx="119970" cy="257870"/>
            </a:xfrm>
            <a:custGeom>
              <a:avLst/>
              <a:gdLst>
                <a:gd name="T0" fmla="*/ 12 w 148"/>
                <a:gd name="T1" fmla="*/ 7 h 413"/>
                <a:gd name="T2" fmla="*/ 0 w 148"/>
                <a:gd name="T3" fmla="*/ 0 h 413"/>
                <a:gd name="T4" fmla="*/ 0 w 148"/>
                <a:gd name="T5" fmla="*/ 29 h 413"/>
                <a:gd name="T6" fmla="*/ 12 w 148"/>
                <a:gd name="T7" fmla="*/ 36 h 413"/>
                <a:gd name="T8" fmla="*/ 12 w 148"/>
                <a:gd name="T9" fmla="*/ 36 h 413"/>
                <a:gd name="T10" fmla="*/ 12 w 148"/>
                <a:gd name="T11" fmla="*/ 7 h 413"/>
                <a:gd name="T12" fmla="*/ 0 60000 65536"/>
                <a:gd name="T13" fmla="*/ 0 60000 65536"/>
                <a:gd name="T14" fmla="*/ 0 60000 65536"/>
                <a:gd name="T15" fmla="*/ 0 60000 65536"/>
                <a:gd name="T16" fmla="*/ 0 60000 65536"/>
                <a:gd name="T17" fmla="*/ 0 60000 65536"/>
                <a:gd name="T18" fmla="*/ 0 w 148"/>
                <a:gd name="T19" fmla="*/ 0 h 413"/>
                <a:gd name="T20" fmla="*/ 148 w 148"/>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48" h="413">
                  <a:moveTo>
                    <a:pt x="148" y="82"/>
                  </a:moveTo>
                  <a:cubicBezTo>
                    <a:pt x="90" y="71"/>
                    <a:pt x="38" y="42"/>
                    <a:pt x="0" y="0"/>
                  </a:cubicBezTo>
                  <a:lnTo>
                    <a:pt x="0" y="337"/>
                  </a:lnTo>
                  <a:cubicBezTo>
                    <a:pt x="39" y="378"/>
                    <a:pt x="91" y="404"/>
                    <a:pt x="148" y="413"/>
                  </a:cubicBezTo>
                  <a:lnTo>
                    <a:pt x="148" y="82"/>
                  </a:lnTo>
                </a:path>
              </a:pathLst>
            </a:custGeom>
            <a:noFill/>
            <a:ln w="6350" cap="rnd">
              <a:solidFill>
                <a:srgbClr val="A7845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16" name="Picture 60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356824" y="4712370"/>
              <a:ext cx="233941" cy="30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7" name="Picture 60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356824" y="4712370"/>
              <a:ext cx="233941" cy="30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8" name="Freeform 609"/>
            <p:cNvSpPr>
              <a:spLocks/>
            </p:cNvSpPr>
            <p:nvPr/>
          </p:nvSpPr>
          <p:spPr bwMode="auto">
            <a:xfrm>
              <a:off x="6373320" y="4729638"/>
              <a:ext cx="197950" cy="288952"/>
            </a:xfrm>
            <a:custGeom>
              <a:avLst/>
              <a:gdLst>
                <a:gd name="T0" fmla="*/ 0 w 132"/>
                <a:gd name="T1" fmla="*/ 72 h 251"/>
                <a:gd name="T2" fmla="*/ 0 w 132"/>
                <a:gd name="T3" fmla="*/ 251 h 251"/>
                <a:gd name="T4" fmla="*/ 132 w 132"/>
                <a:gd name="T5" fmla="*/ 180 h 251"/>
                <a:gd name="T6" fmla="*/ 132 w 132"/>
                <a:gd name="T7" fmla="*/ 0 h 251"/>
                <a:gd name="T8" fmla="*/ 0 w 132"/>
                <a:gd name="T9" fmla="*/ 72 h 251"/>
                <a:gd name="T10" fmla="*/ 0 60000 65536"/>
                <a:gd name="T11" fmla="*/ 0 60000 65536"/>
                <a:gd name="T12" fmla="*/ 0 60000 65536"/>
                <a:gd name="T13" fmla="*/ 0 60000 65536"/>
                <a:gd name="T14" fmla="*/ 0 60000 65536"/>
                <a:gd name="T15" fmla="*/ 0 w 132"/>
                <a:gd name="T16" fmla="*/ 0 h 251"/>
                <a:gd name="T17" fmla="*/ 132 w 132"/>
                <a:gd name="T18" fmla="*/ 251 h 251"/>
              </a:gdLst>
              <a:ahLst/>
              <a:cxnLst>
                <a:cxn ang="T10">
                  <a:pos x="T0" y="T1"/>
                </a:cxn>
                <a:cxn ang="T11">
                  <a:pos x="T2" y="T3"/>
                </a:cxn>
                <a:cxn ang="T12">
                  <a:pos x="T4" y="T5"/>
                </a:cxn>
                <a:cxn ang="T13">
                  <a:pos x="T6" y="T7"/>
                </a:cxn>
                <a:cxn ang="T14">
                  <a:pos x="T8" y="T9"/>
                </a:cxn>
              </a:cxnLst>
              <a:rect l="T15" t="T16" r="T17" b="T18"/>
              <a:pathLst>
                <a:path w="132" h="251">
                  <a:moveTo>
                    <a:pt x="0" y="72"/>
                  </a:moveTo>
                  <a:lnTo>
                    <a:pt x="0" y="251"/>
                  </a:lnTo>
                  <a:lnTo>
                    <a:pt x="132" y="180"/>
                  </a:lnTo>
                  <a:lnTo>
                    <a:pt x="132" y="0"/>
                  </a:lnTo>
                  <a:lnTo>
                    <a:pt x="0" y="72"/>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9" name="Freeform 610"/>
            <p:cNvSpPr>
              <a:spLocks/>
            </p:cNvSpPr>
            <p:nvPr/>
          </p:nvSpPr>
          <p:spPr bwMode="auto">
            <a:xfrm>
              <a:off x="6253350" y="4680136"/>
              <a:ext cx="317920" cy="339605"/>
            </a:xfrm>
            <a:custGeom>
              <a:avLst/>
              <a:gdLst>
                <a:gd name="T0" fmla="*/ 34 w 392"/>
                <a:gd name="T1" fmla="*/ 7 h 544"/>
                <a:gd name="T2" fmla="*/ 21 w 392"/>
                <a:gd name="T3" fmla="*/ 0 h 544"/>
                <a:gd name="T4" fmla="*/ 0 w 392"/>
                <a:gd name="T5" fmla="*/ 11 h 544"/>
                <a:gd name="T6" fmla="*/ 0 w 392"/>
                <a:gd name="T7" fmla="*/ 41 h 544"/>
                <a:gd name="T8" fmla="*/ 12 w 392"/>
                <a:gd name="T9" fmla="*/ 47 h 544"/>
                <a:gd name="T10" fmla="*/ 12 w 392"/>
                <a:gd name="T11" fmla="*/ 47 h 544"/>
                <a:gd name="T12" fmla="*/ 34 w 392"/>
                <a:gd name="T13" fmla="*/ 36 h 544"/>
                <a:gd name="T14" fmla="*/ 34 w 392"/>
                <a:gd name="T15" fmla="*/ 7 h 544"/>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544"/>
                <a:gd name="T26" fmla="*/ 392 w 392"/>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544">
                  <a:moveTo>
                    <a:pt x="392" y="80"/>
                  </a:moveTo>
                  <a:lnTo>
                    <a:pt x="241" y="0"/>
                  </a:lnTo>
                  <a:lnTo>
                    <a:pt x="0" y="131"/>
                  </a:lnTo>
                  <a:lnTo>
                    <a:pt x="0" y="468"/>
                  </a:lnTo>
                  <a:cubicBezTo>
                    <a:pt x="39" y="509"/>
                    <a:pt x="91" y="535"/>
                    <a:pt x="148" y="544"/>
                  </a:cubicBezTo>
                  <a:lnTo>
                    <a:pt x="392" y="412"/>
                  </a:lnTo>
                  <a:lnTo>
                    <a:pt x="392" y="80"/>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20" name="Picture 61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78844" y="4871236"/>
              <a:ext cx="77980" cy="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1" name="Picture 612"/>
            <p:cNvSpPr>
              <a:spLocks noChangeAspect="1" noChangeArrowheads="1"/>
            </p:cNvSpPr>
            <p:nvPr/>
          </p:nvSpPr>
          <p:spPr bwMode="auto">
            <a:xfrm>
              <a:off x="6278844" y="4871236"/>
              <a:ext cx="77980" cy="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22" name="Freeform 613"/>
            <p:cNvSpPr>
              <a:spLocks/>
            </p:cNvSpPr>
            <p:nvPr/>
          </p:nvSpPr>
          <p:spPr bwMode="auto">
            <a:xfrm>
              <a:off x="6296839" y="4888504"/>
              <a:ext cx="22494" cy="20722"/>
            </a:xfrm>
            <a:custGeom>
              <a:avLst/>
              <a:gdLst>
                <a:gd name="T0" fmla="*/ 13 w 15"/>
                <a:gd name="T1" fmla="*/ 7 h 18"/>
                <a:gd name="T2" fmla="*/ 5 w 15"/>
                <a:gd name="T3" fmla="*/ 1 h 18"/>
                <a:gd name="T4" fmla="*/ 2 w 15"/>
                <a:gd name="T5" fmla="*/ 11 h 18"/>
                <a:gd name="T6" fmla="*/ 10 w 15"/>
                <a:gd name="T7" fmla="*/ 17 h 18"/>
                <a:gd name="T8" fmla="*/ 13 w 15"/>
                <a:gd name="T9" fmla="*/ 7 h 18"/>
                <a:gd name="T10" fmla="*/ 0 60000 65536"/>
                <a:gd name="T11" fmla="*/ 0 60000 65536"/>
                <a:gd name="T12" fmla="*/ 0 60000 65536"/>
                <a:gd name="T13" fmla="*/ 0 60000 65536"/>
                <a:gd name="T14" fmla="*/ 0 60000 65536"/>
                <a:gd name="T15" fmla="*/ 0 w 15"/>
                <a:gd name="T16" fmla="*/ 0 h 18"/>
                <a:gd name="T17" fmla="*/ 15 w 15"/>
                <a:gd name="T18" fmla="*/ 18 h 18"/>
              </a:gdLst>
              <a:ahLst/>
              <a:cxnLst>
                <a:cxn ang="T10">
                  <a:pos x="T0" y="T1"/>
                </a:cxn>
                <a:cxn ang="T11">
                  <a:pos x="T2" y="T3"/>
                </a:cxn>
                <a:cxn ang="T12">
                  <a:pos x="T4" y="T5"/>
                </a:cxn>
                <a:cxn ang="T13">
                  <a:pos x="T6" y="T7"/>
                </a:cxn>
                <a:cxn ang="T14">
                  <a:pos x="T8" y="T9"/>
                </a:cxn>
              </a:cxnLst>
              <a:rect l="T15" t="T16" r="T17" b="T18"/>
              <a:pathLst>
                <a:path w="15" h="18">
                  <a:moveTo>
                    <a:pt x="13" y="7"/>
                  </a:moveTo>
                  <a:cubicBezTo>
                    <a:pt x="12" y="3"/>
                    <a:pt x="8" y="0"/>
                    <a:pt x="5" y="1"/>
                  </a:cubicBezTo>
                  <a:cubicBezTo>
                    <a:pt x="2" y="2"/>
                    <a:pt x="0" y="7"/>
                    <a:pt x="2" y="11"/>
                  </a:cubicBezTo>
                  <a:cubicBezTo>
                    <a:pt x="3" y="15"/>
                    <a:pt x="8" y="18"/>
                    <a:pt x="10" y="17"/>
                  </a:cubicBezTo>
                  <a:cubicBezTo>
                    <a:pt x="13" y="16"/>
                    <a:pt x="15" y="11"/>
                    <a:pt x="13" y="7"/>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 name="Freeform 614"/>
            <p:cNvSpPr>
              <a:spLocks noEditPoints="1"/>
            </p:cNvSpPr>
            <p:nvPr/>
          </p:nvSpPr>
          <p:spPr bwMode="auto">
            <a:xfrm>
              <a:off x="6272845" y="4932249"/>
              <a:ext cx="80980" cy="57560"/>
            </a:xfrm>
            <a:custGeom>
              <a:avLst/>
              <a:gdLst>
                <a:gd name="T0" fmla="*/ 0 w 100"/>
                <a:gd name="T1" fmla="*/ 0 h 92"/>
                <a:gd name="T2" fmla="*/ 9 w 100"/>
                <a:gd name="T3" fmla="*/ 4 h 92"/>
                <a:gd name="T4" fmla="*/ 0 w 100"/>
                <a:gd name="T5" fmla="*/ 2 h 92"/>
                <a:gd name="T6" fmla="*/ 9 w 100"/>
                <a:gd name="T7" fmla="*/ 6 h 92"/>
                <a:gd name="T8" fmla="*/ 0 w 100"/>
                <a:gd name="T9" fmla="*/ 4 h 92"/>
                <a:gd name="T10" fmla="*/ 9 w 100"/>
                <a:gd name="T11" fmla="*/ 8 h 92"/>
                <a:gd name="T12" fmla="*/ 0 60000 65536"/>
                <a:gd name="T13" fmla="*/ 0 60000 65536"/>
                <a:gd name="T14" fmla="*/ 0 60000 65536"/>
                <a:gd name="T15" fmla="*/ 0 60000 65536"/>
                <a:gd name="T16" fmla="*/ 0 60000 65536"/>
                <a:gd name="T17" fmla="*/ 0 60000 65536"/>
                <a:gd name="T18" fmla="*/ 0 w 100"/>
                <a:gd name="T19" fmla="*/ 0 h 92"/>
                <a:gd name="T20" fmla="*/ 100 w 100"/>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100" h="92">
                  <a:moveTo>
                    <a:pt x="0" y="0"/>
                  </a:moveTo>
                  <a:cubicBezTo>
                    <a:pt x="30" y="25"/>
                    <a:pt x="64" y="42"/>
                    <a:pt x="100" y="52"/>
                  </a:cubicBezTo>
                  <a:moveTo>
                    <a:pt x="0" y="20"/>
                  </a:moveTo>
                  <a:cubicBezTo>
                    <a:pt x="30" y="45"/>
                    <a:pt x="64" y="62"/>
                    <a:pt x="100" y="72"/>
                  </a:cubicBezTo>
                  <a:moveTo>
                    <a:pt x="0" y="40"/>
                  </a:moveTo>
                  <a:cubicBezTo>
                    <a:pt x="30" y="65"/>
                    <a:pt x="64" y="83"/>
                    <a:pt x="100" y="9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4" name="Freeform 615"/>
            <p:cNvSpPr>
              <a:spLocks/>
            </p:cNvSpPr>
            <p:nvPr/>
          </p:nvSpPr>
          <p:spPr bwMode="auto">
            <a:xfrm>
              <a:off x="6268346" y="4801012"/>
              <a:ext cx="88478" cy="37990"/>
            </a:xfrm>
            <a:custGeom>
              <a:avLst/>
              <a:gdLst>
                <a:gd name="T0" fmla="*/ 1 w 108"/>
                <a:gd name="T1" fmla="*/ 1 h 61"/>
                <a:gd name="T2" fmla="*/ 9 w 108"/>
                <a:gd name="T3" fmla="*/ 5 h 61"/>
                <a:gd name="T4" fmla="*/ 9 w 108"/>
                <a:gd name="T5" fmla="*/ 5 h 61"/>
                <a:gd name="T6" fmla="*/ 9 w 108"/>
                <a:gd name="T7" fmla="*/ 4 h 61"/>
                <a:gd name="T8" fmla="*/ 1 w 108"/>
                <a:gd name="T9" fmla="*/ 1 h 61"/>
                <a:gd name="T10" fmla="*/ 1 w 108"/>
                <a:gd name="T11" fmla="*/ 1 h 61"/>
                <a:gd name="T12" fmla="*/ 0 w 108"/>
                <a:gd name="T13" fmla="*/ 1 h 61"/>
                <a:gd name="T14" fmla="*/ 1 w 108"/>
                <a:gd name="T15" fmla="*/ 1 h 61"/>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61"/>
                <a:gd name="T26" fmla="*/ 108 w 108"/>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61">
                  <a:moveTo>
                    <a:pt x="3" y="9"/>
                  </a:moveTo>
                  <a:cubicBezTo>
                    <a:pt x="32" y="34"/>
                    <a:pt x="67" y="51"/>
                    <a:pt x="104" y="61"/>
                  </a:cubicBezTo>
                  <a:cubicBezTo>
                    <a:pt x="107" y="60"/>
                    <a:pt x="108" y="58"/>
                    <a:pt x="108" y="55"/>
                  </a:cubicBezTo>
                  <a:cubicBezTo>
                    <a:pt x="107" y="53"/>
                    <a:pt x="106" y="52"/>
                    <a:pt x="104" y="52"/>
                  </a:cubicBezTo>
                  <a:cubicBezTo>
                    <a:pt x="67" y="42"/>
                    <a:pt x="34" y="25"/>
                    <a:pt x="5" y="1"/>
                  </a:cubicBezTo>
                  <a:cubicBezTo>
                    <a:pt x="4" y="0"/>
                    <a:pt x="2" y="0"/>
                    <a:pt x="1" y="2"/>
                  </a:cubicBezTo>
                  <a:cubicBezTo>
                    <a:pt x="0" y="2"/>
                    <a:pt x="0" y="3"/>
                    <a:pt x="0" y="4"/>
                  </a:cubicBezTo>
                  <a:cubicBezTo>
                    <a:pt x="0" y="6"/>
                    <a:pt x="1" y="8"/>
                    <a:pt x="3" y="9"/>
                  </a:cubicBezTo>
                </a:path>
              </a:pathLst>
            </a:custGeom>
            <a:solidFill>
              <a:srgbClr val="000000"/>
            </a:solidFill>
            <a:ln w="0">
              <a:solidFill>
                <a:srgbClr val="000000"/>
              </a:solidFill>
              <a:prstDash val="solid"/>
              <a:round/>
              <a:headEnd/>
              <a:tailEnd/>
            </a:ln>
          </p:spPr>
          <p:txBody>
            <a:bodyPr/>
            <a:lstStyle/>
            <a:p>
              <a:endParaRPr lang="zh-CN" altLang="en-US"/>
            </a:p>
          </p:txBody>
        </p:sp>
        <p:sp>
          <p:nvSpPr>
            <p:cNvPr id="7225" name="Freeform 616"/>
            <p:cNvSpPr>
              <a:spLocks/>
            </p:cNvSpPr>
            <p:nvPr/>
          </p:nvSpPr>
          <p:spPr bwMode="auto">
            <a:xfrm>
              <a:off x="6268346" y="4801012"/>
              <a:ext cx="88478" cy="37990"/>
            </a:xfrm>
            <a:custGeom>
              <a:avLst/>
              <a:gdLst>
                <a:gd name="T0" fmla="*/ 2 w 59"/>
                <a:gd name="T1" fmla="*/ 5 h 33"/>
                <a:gd name="T2" fmla="*/ 57 w 59"/>
                <a:gd name="T3" fmla="*/ 33 h 33"/>
                <a:gd name="T4" fmla="*/ 59 w 59"/>
                <a:gd name="T5" fmla="*/ 30 h 33"/>
                <a:gd name="T6" fmla="*/ 57 w 59"/>
                <a:gd name="T7" fmla="*/ 28 h 33"/>
                <a:gd name="T8" fmla="*/ 3 w 59"/>
                <a:gd name="T9" fmla="*/ 1 h 33"/>
                <a:gd name="T10" fmla="*/ 1 w 59"/>
                <a:gd name="T11" fmla="*/ 1 h 33"/>
                <a:gd name="T12" fmla="*/ 0 w 59"/>
                <a:gd name="T13" fmla="*/ 2 h 33"/>
                <a:gd name="T14" fmla="*/ 2 w 59"/>
                <a:gd name="T15" fmla="*/ 5 h 33"/>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33"/>
                <a:gd name="T26" fmla="*/ 59 w 5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33">
                  <a:moveTo>
                    <a:pt x="2" y="5"/>
                  </a:moveTo>
                  <a:cubicBezTo>
                    <a:pt x="18" y="19"/>
                    <a:pt x="37" y="28"/>
                    <a:pt x="57" y="33"/>
                  </a:cubicBezTo>
                  <a:cubicBezTo>
                    <a:pt x="59" y="33"/>
                    <a:pt x="59" y="32"/>
                    <a:pt x="59" y="30"/>
                  </a:cubicBezTo>
                  <a:cubicBezTo>
                    <a:pt x="59" y="29"/>
                    <a:pt x="58" y="28"/>
                    <a:pt x="57" y="28"/>
                  </a:cubicBezTo>
                  <a:cubicBezTo>
                    <a:pt x="37" y="23"/>
                    <a:pt x="19" y="14"/>
                    <a:pt x="3" y="1"/>
                  </a:cubicBezTo>
                  <a:cubicBezTo>
                    <a:pt x="3" y="0"/>
                    <a:pt x="2" y="0"/>
                    <a:pt x="1" y="1"/>
                  </a:cubicBezTo>
                  <a:cubicBezTo>
                    <a:pt x="0" y="1"/>
                    <a:pt x="0" y="2"/>
                    <a:pt x="0" y="2"/>
                  </a:cubicBezTo>
                  <a:cubicBezTo>
                    <a:pt x="0" y="3"/>
                    <a:pt x="1" y="4"/>
                    <a:pt x="2" y="5"/>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26" name="Picture 61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278844" y="4802163"/>
              <a:ext cx="52487" cy="3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27" name="Picture 61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78844" y="4802163"/>
              <a:ext cx="52487" cy="3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8" name="Freeform 619"/>
            <p:cNvSpPr>
              <a:spLocks/>
            </p:cNvSpPr>
            <p:nvPr/>
          </p:nvSpPr>
          <p:spPr bwMode="auto">
            <a:xfrm>
              <a:off x="6292340" y="4817129"/>
              <a:ext cx="28493" cy="14966"/>
            </a:xfrm>
            <a:custGeom>
              <a:avLst/>
              <a:gdLst>
                <a:gd name="T0" fmla="*/ 19 w 19"/>
                <a:gd name="T1" fmla="*/ 13 h 13"/>
                <a:gd name="T2" fmla="*/ 2 w 19"/>
                <a:gd name="T3" fmla="*/ 5 h 13"/>
                <a:gd name="T4" fmla="*/ 12 w 19"/>
                <a:gd name="T5" fmla="*/ 13 h 13"/>
                <a:gd name="T6" fmla="*/ 19 w 19"/>
                <a:gd name="T7" fmla="*/ 13 h 13"/>
                <a:gd name="T8" fmla="*/ 0 60000 65536"/>
                <a:gd name="T9" fmla="*/ 0 60000 65536"/>
                <a:gd name="T10" fmla="*/ 0 60000 65536"/>
                <a:gd name="T11" fmla="*/ 0 60000 65536"/>
                <a:gd name="T12" fmla="*/ 0 w 19"/>
                <a:gd name="T13" fmla="*/ 0 h 13"/>
                <a:gd name="T14" fmla="*/ 19 w 19"/>
                <a:gd name="T15" fmla="*/ 13 h 13"/>
              </a:gdLst>
              <a:ahLst/>
              <a:cxnLst>
                <a:cxn ang="T8">
                  <a:pos x="T0" y="T1"/>
                </a:cxn>
                <a:cxn ang="T9">
                  <a:pos x="T2" y="T3"/>
                </a:cxn>
                <a:cxn ang="T10">
                  <a:pos x="T4" y="T5"/>
                </a:cxn>
                <a:cxn ang="T11">
                  <a:pos x="T6" y="T7"/>
                </a:cxn>
              </a:cxnLst>
              <a:rect l="T12" t="T13" r="T14" b="T15"/>
              <a:pathLst>
                <a:path w="19" h="13">
                  <a:moveTo>
                    <a:pt x="19" y="13"/>
                  </a:moveTo>
                  <a:cubicBezTo>
                    <a:pt x="15" y="4"/>
                    <a:pt x="8" y="0"/>
                    <a:pt x="2" y="5"/>
                  </a:cubicBezTo>
                  <a:cubicBezTo>
                    <a:pt x="0" y="8"/>
                    <a:pt x="5" y="12"/>
                    <a:pt x="12" y="13"/>
                  </a:cubicBezTo>
                  <a:cubicBezTo>
                    <a:pt x="14" y="13"/>
                    <a:pt x="16" y="13"/>
                    <a:pt x="19" y="13"/>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29" name="Picture 6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253350" y="4811373"/>
              <a:ext cx="116971" cy="7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0" name="Picture 621"/>
            <p:cNvSpPr>
              <a:spLocks noChangeAspect="1" noChangeArrowheads="1"/>
            </p:cNvSpPr>
            <p:nvPr/>
          </p:nvSpPr>
          <p:spPr bwMode="auto">
            <a:xfrm>
              <a:off x="6253350" y="4811373"/>
              <a:ext cx="116971" cy="7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pic>
          <p:nvPicPr>
            <p:cNvPr id="7231" name="Picture 62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253350" y="4811373"/>
              <a:ext cx="116971" cy="7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2" name="Freeform 623"/>
            <p:cNvSpPr>
              <a:spLocks/>
            </p:cNvSpPr>
            <p:nvPr/>
          </p:nvSpPr>
          <p:spPr bwMode="auto">
            <a:xfrm>
              <a:off x="6272845" y="4827490"/>
              <a:ext cx="80980" cy="35687"/>
            </a:xfrm>
            <a:custGeom>
              <a:avLst/>
              <a:gdLst>
                <a:gd name="T0" fmla="*/ 0 w 100"/>
                <a:gd name="T1" fmla="*/ 1 h 58"/>
                <a:gd name="T2" fmla="*/ 9 w 100"/>
                <a:gd name="T3" fmla="*/ 5 h 58"/>
                <a:gd name="T4" fmla="*/ 9 w 100"/>
                <a:gd name="T5" fmla="*/ 5 h 58"/>
                <a:gd name="T6" fmla="*/ 9 w 100"/>
                <a:gd name="T7" fmla="*/ 4 h 58"/>
                <a:gd name="T8" fmla="*/ 0 w 100"/>
                <a:gd name="T9" fmla="*/ 0 h 58"/>
                <a:gd name="T10" fmla="*/ 0 w 100"/>
                <a:gd name="T11" fmla="*/ 1 h 58"/>
                <a:gd name="T12" fmla="*/ 0 60000 65536"/>
                <a:gd name="T13" fmla="*/ 0 60000 65536"/>
                <a:gd name="T14" fmla="*/ 0 60000 65536"/>
                <a:gd name="T15" fmla="*/ 0 60000 65536"/>
                <a:gd name="T16" fmla="*/ 0 60000 65536"/>
                <a:gd name="T17" fmla="*/ 0 60000 65536"/>
                <a:gd name="T18" fmla="*/ 0 w 100"/>
                <a:gd name="T19" fmla="*/ 0 h 58"/>
                <a:gd name="T20" fmla="*/ 100 w 100"/>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100" h="58">
                  <a:moveTo>
                    <a:pt x="0" y="7"/>
                  </a:moveTo>
                  <a:cubicBezTo>
                    <a:pt x="28" y="31"/>
                    <a:pt x="63" y="49"/>
                    <a:pt x="100" y="58"/>
                  </a:cubicBezTo>
                  <a:lnTo>
                    <a:pt x="100" y="52"/>
                  </a:lnTo>
                  <a:cubicBezTo>
                    <a:pt x="63" y="41"/>
                    <a:pt x="29" y="24"/>
                    <a:pt x="0" y="0"/>
                  </a:cubicBezTo>
                  <a:lnTo>
                    <a:pt x="0" y="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233" name="Freeform 624"/>
            <p:cNvSpPr>
              <a:spLocks/>
            </p:cNvSpPr>
            <p:nvPr/>
          </p:nvSpPr>
          <p:spPr bwMode="auto">
            <a:xfrm>
              <a:off x="6272845" y="4824036"/>
              <a:ext cx="80980" cy="48351"/>
            </a:xfrm>
            <a:custGeom>
              <a:avLst/>
              <a:gdLst>
                <a:gd name="T0" fmla="*/ 0 w 100"/>
                <a:gd name="T1" fmla="*/ 0 h 78"/>
                <a:gd name="T2" fmla="*/ 0 w 100"/>
                <a:gd name="T3" fmla="*/ 2 h 78"/>
                <a:gd name="T4" fmla="*/ 9 w 100"/>
                <a:gd name="T5" fmla="*/ 6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0" y="0"/>
                  </a:moveTo>
                  <a:lnTo>
                    <a:pt x="0" y="27"/>
                  </a:lnTo>
                  <a:cubicBezTo>
                    <a:pt x="29" y="50"/>
                    <a:pt x="63" y="68"/>
                    <a:pt x="100" y="78"/>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 name="Freeform 625"/>
            <p:cNvSpPr>
              <a:spLocks/>
            </p:cNvSpPr>
            <p:nvPr/>
          </p:nvSpPr>
          <p:spPr bwMode="auto">
            <a:xfrm>
              <a:off x="6272845" y="4824036"/>
              <a:ext cx="80980" cy="49502"/>
            </a:xfrm>
            <a:custGeom>
              <a:avLst/>
              <a:gdLst>
                <a:gd name="T0" fmla="*/ 9 w 100"/>
                <a:gd name="T1" fmla="*/ 7 h 78"/>
                <a:gd name="T2" fmla="*/ 9 w 100"/>
                <a:gd name="T3" fmla="*/ 5 h 78"/>
                <a:gd name="T4" fmla="*/ 0 w 100"/>
                <a:gd name="T5" fmla="*/ 0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100" y="78"/>
                  </a:moveTo>
                  <a:lnTo>
                    <a:pt x="100" y="52"/>
                  </a:lnTo>
                  <a:cubicBezTo>
                    <a:pt x="63" y="41"/>
                    <a:pt x="29" y="24"/>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5" name="Freeform 626"/>
            <p:cNvSpPr>
              <a:spLocks/>
            </p:cNvSpPr>
            <p:nvPr/>
          </p:nvSpPr>
          <p:spPr bwMode="auto">
            <a:xfrm>
              <a:off x="6467796" y="4979449"/>
              <a:ext cx="83979" cy="44897"/>
            </a:xfrm>
            <a:custGeom>
              <a:avLst/>
              <a:gdLst>
                <a:gd name="T0" fmla="*/ 0 w 103"/>
                <a:gd name="T1" fmla="*/ 5 h 73"/>
                <a:gd name="T2" fmla="*/ 6 w 103"/>
                <a:gd name="T3" fmla="*/ 5 h 73"/>
                <a:gd name="T4" fmla="*/ 9 w 103"/>
                <a:gd name="T5" fmla="*/ 3 h 73"/>
                <a:gd name="T6" fmla="*/ 7 w 103"/>
                <a:gd name="T7" fmla="*/ 1 h 73"/>
                <a:gd name="T8" fmla="*/ 6 w 103"/>
                <a:gd name="T9" fmla="*/ 0 h 73"/>
                <a:gd name="T10" fmla="*/ 0 w 103"/>
                <a:gd name="T11" fmla="*/ 5 h 73"/>
                <a:gd name="T12" fmla="*/ 0 60000 65536"/>
                <a:gd name="T13" fmla="*/ 0 60000 65536"/>
                <a:gd name="T14" fmla="*/ 0 60000 65536"/>
                <a:gd name="T15" fmla="*/ 0 60000 65536"/>
                <a:gd name="T16" fmla="*/ 0 60000 65536"/>
                <a:gd name="T17" fmla="*/ 0 60000 65536"/>
                <a:gd name="T18" fmla="*/ 0 w 103"/>
                <a:gd name="T19" fmla="*/ 0 h 73"/>
                <a:gd name="T20" fmla="*/ 103 w 103"/>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103" h="73">
                  <a:moveTo>
                    <a:pt x="0" y="61"/>
                  </a:moveTo>
                  <a:cubicBezTo>
                    <a:pt x="22" y="72"/>
                    <a:pt x="48" y="73"/>
                    <a:pt x="72" y="65"/>
                  </a:cubicBezTo>
                  <a:cubicBezTo>
                    <a:pt x="86" y="59"/>
                    <a:pt x="96" y="48"/>
                    <a:pt x="100" y="34"/>
                  </a:cubicBezTo>
                  <a:cubicBezTo>
                    <a:pt x="103" y="18"/>
                    <a:pt x="92" y="3"/>
                    <a:pt x="75" y="1"/>
                  </a:cubicBezTo>
                  <a:cubicBezTo>
                    <a:pt x="73" y="0"/>
                    <a:pt x="71" y="0"/>
                    <a:pt x="69" y="0"/>
                  </a:cubicBezTo>
                  <a:lnTo>
                    <a:pt x="0" y="61"/>
                  </a:lnTo>
                  <a:close/>
                </a:path>
              </a:pathLst>
            </a:custGeom>
            <a:solidFill>
              <a:srgbClr val="DCD2B8"/>
            </a:solidFill>
            <a:ln w="0">
              <a:solidFill>
                <a:srgbClr val="000000"/>
              </a:solidFill>
              <a:prstDash val="solid"/>
              <a:round/>
              <a:headEnd/>
              <a:tailEnd/>
            </a:ln>
          </p:spPr>
          <p:txBody>
            <a:bodyPr/>
            <a:lstStyle/>
            <a:p>
              <a:endParaRPr lang="zh-CN" altLang="en-US"/>
            </a:p>
          </p:txBody>
        </p:sp>
        <p:sp>
          <p:nvSpPr>
            <p:cNvPr id="7236" name="Rectangle 627"/>
            <p:cNvSpPr>
              <a:spLocks noChangeArrowheads="1"/>
            </p:cNvSpPr>
            <p:nvPr/>
          </p:nvSpPr>
          <p:spPr bwMode="auto">
            <a:xfrm>
              <a:off x="6395814" y="4891957"/>
              <a:ext cx="143964" cy="9210"/>
            </a:xfrm>
            <a:prstGeom prst="rect">
              <a:avLst/>
            </a:prstGeom>
            <a:solidFill>
              <a:srgbClr val="F7FA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37" name="Rectangle 628"/>
            <p:cNvSpPr>
              <a:spLocks noChangeArrowheads="1"/>
            </p:cNvSpPr>
            <p:nvPr/>
          </p:nvSpPr>
          <p:spPr bwMode="auto">
            <a:xfrm>
              <a:off x="6395814" y="4901167"/>
              <a:ext cx="143964" cy="10361"/>
            </a:xfrm>
            <a:prstGeom prst="rect">
              <a:avLst/>
            </a:prstGeom>
            <a:solidFill>
              <a:srgbClr val="659C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38" name="Rectangle 629"/>
            <p:cNvSpPr>
              <a:spLocks noChangeArrowheads="1"/>
            </p:cNvSpPr>
            <p:nvPr/>
          </p:nvSpPr>
          <p:spPr bwMode="auto">
            <a:xfrm>
              <a:off x="6395814" y="4911528"/>
              <a:ext cx="143964" cy="10361"/>
            </a:xfrm>
            <a:prstGeom prst="rect">
              <a:avLst/>
            </a:prstGeom>
            <a:solidFill>
              <a:srgbClr val="83AF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39" name="Rectangle 630"/>
            <p:cNvSpPr>
              <a:spLocks noChangeArrowheads="1"/>
            </p:cNvSpPr>
            <p:nvPr/>
          </p:nvSpPr>
          <p:spPr bwMode="auto">
            <a:xfrm>
              <a:off x="6395814" y="4921889"/>
              <a:ext cx="143964" cy="10361"/>
            </a:xfrm>
            <a:prstGeom prst="rect">
              <a:avLst/>
            </a:prstGeom>
            <a:solidFill>
              <a:srgbClr val="A1C3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0" name="Rectangle 631"/>
            <p:cNvSpPr>
              <a:spLocks noChangeArrowheads="1"/>
            </p:cNvSpPr>
            <p:nvPr/>
          </p:nvSpPr>
          <p:spPr bwMode="auto">
            <a:xfrm>
              <a:off x="6395814" y="4932249"/>
              <a:ext cx="143964" cy="9210"/>
            </a:xfrm>
            <a:prstGeom prst="rect">
              <a:avLst/>
            </a:prstGeom>
            <a:solidFill>
              <a:srgbClr val="C0D7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1" name="Rectangle 632"/>
            <p:cNvSpPr>
              <a:spLocks noChangeArrowheads="1"/>
            </p:cNvSpPr>
            <p:nvPr/>
          </p:nvSpPr>
          <p:spPr bwMode="auto">
            <a:xfrm>
              <a:off x="6395814" y="4941459"/>
              <a:ext cx="143964" cy="10361"/>
            </a:xfrm>
            <a:prstGeom prst="rect">
              <a:avLst/>
            </a:prstGeom>
            <a:solidFill>
              <a:srgbClr val="DE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2" name="Oval 633"/>
            <p:cNvSpPr>
              <a:spLocks noChangeArrowheads="1"/>
            </p:cNvSpPr>
            <p:nvPr/>
          </p:nvSpPr>
          <p:spPr bwMode="auto">
            <a:xfrm>
              <a:off x="6415310" y="4904621"/>
              <a:ext cx="109472" cy="37990"/>
            </a:xfrm>
            <a:prstGeom prst="ellipse">
              <a:avLst/>
            </a:prstGeom>
            <a:noFill/>
            <a:ln w="12700" cap="rnd">
              <a:solidFill>
                <a:srgbClr val="4E8EC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3" name="Rectangle 634"/>
            <p:cNvSpPr>
              <a:spLocks noChangeArrowheads="1"/>
            </p:cNvSpPr>
            <p:nvPr/>
          </p:nvSpPr>
          <p:spPr bwMode="auto">
            <a:xfrm>
              <a:off x="6395814" y="4911528"/>
              <a:ext cx="13497" cy="119725"/>
            </a:xfrm>
            <a:prstGeom prst="rect">
              <a:avLst/>
            </a:prstGeom>
            <a:solidFill>
              <a:srgbClr val="5D9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4" name="Rectangle 635"/>
            <p:cNvSpPr>
              <a:spLocks noChangeArrowheads="1"/>
            </p:cNvSpPr>
            <p:nvPr/>
          </p:nvSpPr>
          <p:spPr bwMode="auto">
            <a:xfrm>
              <a:off x="6409311" y="4911528"/>
              <a:ext cx="11997" cy="119725"/>
            </a:xfrm>
            <a:prstGeom prst="rect">
              <a:avLst/>
            </a:prstGeom>
            <a:solidFill>
              <a:srgbClr val="619A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5" name="Rectangle 636"/>
            <p:cNvSpPr>
              <a:spLocks noChangeArrowheads="1"/>
            </p:cNvSpPr>
            <p:nvPr/>
          </p:nvSpPr>
          <p:spPr bwMode="auto">
            <a:xfrm>
              <a:off x="6421308" y="4911528"/>
              <a:ext cx="13497" cy="119725"/>
            </a:xfrm>
            <a:prstGeom prst="rect">
              <a:avLst/>
            </a:prstGeom>
            <a:solidFill>
              <a:srgbClr val="83B0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6" name="Rectangle 637"/>
            <p:cNvSpPr>
              <a:spLocks noChangeArrowheads="1"/>
            </p:cNvSpPr>
            <p:nvPr/>
          </p:nvSpPr>
          <p:spPr bwMode="auto">
            <a:xfrm>
              <a:off x="6434805" y="4911528"/>
              <a:ext cx="13497" cy="119725"/>
            </a:xfrm>
            <a:prstGeom prst="rect">
              <a:avLst/>
            </a:prstGeom>
            <a:solidFill>
              <a:srgbClr val="A6C6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7" name="Rectangle 638"/>
            <p:cNvSpPr>
              <a:spLocks noChangeArrowheads="1"/>
            </p:cNvSpPr>
            <p:nvPr/>
          </p:nvSpPr>
          <p:spPr bwMode="auto">
            <a:xfrm>
              <a:off x="6448301" y="4911528"/>
              <a:ext cx="11997" cy="119725"/>
            </a:xfrm>
            <a:prstGeom prst="rect">
              <a:avLst/>
            </a:prstGeom>
            <a:solidFill>
              <a:srgbClr val="C8D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8" name="Rectangle 639"/>
            <p:cNvSpPr>
              <a:spLocks noChangeArrowheads="1"/>
            </p:cNvSpPr>
            <p:nvPr/>
          </p:nvSpPr>
          <p:spPr bwMode="auto">
            <a:xfrm>
              <a:off x="6460298" y="4911528"/>
              <a:ext cx="13497" cy="119725"/>
            </a:xfrm>
            <a:prstGeom prst="rect">
              <a:avLst/>
            </a:prstGeom>
            <a:solidFill>
              <a:srgbClr val="E9F1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49" name="Rectangle 640"/>
            <p:cNvSpPr>
              <a:spLocks noChangeArrowheads="1"/>
            </p:cNvSpPr>
            <p:nvPr/>
          </p:nvSpPr>
          <p:spPr bwMode="auto">
            <a:xfrm>
              <a:off x="6473795" y="4911528"/>
              <a:ext cx="13497" cy="119725"/>
            </a:xfrm>
            <a:prstGeom prst="rect">
              <a:avLst/>
            </a:prstGeom>
            <a:solidFill>
              <a:srgbClr val="F3F7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0" name="Rectangle 641"/>
            <p:cNvSpPr>
              <a:spLocks noChangeArrowheads="1"/>
            </p:cNvSpPr>
            <p:nvPr/>
          </p:nvSpPr>
          <p:spPr bwMode="auto">
            <a:xfrm>
              <a:off x="6487291" y="4911528"/>
              <a:ext cx="11997" cy="119725"/>
            </a:xfrm>
            <a:prstGeom prst="rect">
              <a:avLst/>
            </a:prstGeom>
            <a:solidFill>
              <a:srgbClr val="D1E2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1" name="Rectangle 642"/>
            <p:cNvSpPr>
              <a:spLocks noChangeArrowheads="1"/>
            </p:cNvSpPr>
            <p:nvPr/>
          </p:nvSpPr>
          <p:spPr bwMode="auto">
            <a:xfrm>
              <a:off x="6499288" y="4911528"/>
              <a:ext cx="13497" cy="119725"/>
            </a:xfrm>
            <a:prstGeom prst="rect">
              <a:avLst/>
            </a:prstGeom>
            <a:solidFill>
              <a:srgbClr val="AFCC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2" name="Rectangle 643"/>
            <p:cNvSpPr>
              <a:spLocks noChangeArrowheads="1"/>
            </p:cNvSpPr>
            <p:nvPr/>
          </p:nvSpPr>
          <p:spPr bwMode="auto">
            <a:xfrm>
              <a:off x="6512785" y="4911528"/>
              <a:ext cx="13497" cy="119725"/>
            </a:xfrm>
            <a:prstGeom prst="rect">
              <a:avLst/>
            </a:prstGeom>
            <a:solidFill>
              <a:srgbClr val="8CB6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3" name="Rectangle 644"/>
            <p:cNvSpPr>
              <a:spLocks noChangeArrowheads="1"/>
            </p:cNvSpPr>
            <p:nvPr/>
          </p:nvSpPr>
          <p:spPr bwMode="auto">
            <a:xfrm>
              <a:off x="6526282" y="4911528"/>
              <a:ext cx="13497" cy="119725"/>
            </a:xfrm>
            <a:prstGeom prst="rect">
              <a:avLst/>
            </a:prstGeom>
            <a:solidFill>
              <a:srgbClr val="6BA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4" name="Freeform 645"/>
            <p:cNvSpPr>
              <a:spLocks/>
            </p:cNvSpPr>
            <p:nvPr/>
          </p:nvSpPr>
          <p:spPr bwMode="auto">
            <a:xfrm>
              <a:off x="6415310" y="4923040"/>
              <a:ext cx="109472" cy="94399"/>
            </a:xfrm>
            <a:custGeom>
              <a:avLst/>
              <a:gdLst>
                <a:gd name="T0" fmla="*/ 0 w 135"/>
                <a:gd name="T1" fmla="*/ 0 h 151"/>
                <a:gd name="T2" fmla="*/ 0 w 135"/>
                <a:gd name="T3" fmla="*/ 10 h 151"/>
                <a:gd name="T4" fmla="*/ 6 w 135"/>
                <a:gd name="T5" fmla="*/ 13 h 151"/>
                <a:gd name="T6" fmla="*/ 11 w 135"/>
                <a:gd name="T7" fmla="*/ 11 h 151"/>
                <a:gd name="T8" fmla="*/ 11 w 135"/>
                <a:gd name="T9" fmla="*/ 11 h 151"/>
                <a:gd name="T10" fmla="*/ 11 w 135"/>
                <a:gd name="T11" fmla="*/ 0 h 151"/>
                <a:gd name="T12" fmla="*/ 6 w 135"/>
                <a:gd name="T13" fmla="*/ 3 h 151"/>
                <a:gd name="T14" fmla="*/ 0 w 135"/>
                <a:gd name="T15" fmla="*/ 1 h 151"/>
                <a:gd name="T16" fmla="*/ 0 w 135"/>
                <a:gd name="T17" fmla="*/ 0 h 1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
                <a:gd name="T28" fmla="*/ 0 h 151"/>
                <a:gd name="T29" fmla="*/ 135 w 135"/>
                <a:gd name="T30" fmla="*/ 151 h 1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 h="151">
                  <a:moveTo>
                    <a:pt x="0" y="0"/>
                  </a:moveTo>
                  <a:lnTo>
                    <a:pt x="0" y="120"/>
                  </a:lnTo>
                  <a:cubicBezTo>
                    <a:pt x="2" y="137"/>
                    <a:pt x="33" y="151"/>
                    <a:pt x="70" y="150"/>
                  </a:cubicBezTo>
                  <a:cubicBezTo>
                    <a:pt x="105" y="149"/>
                    <a:pt x="133" y="137"/>
                    <a:pt x="135" y="121"/>
                  </a:cubicBezTo>
                  <a:lnTo>
                    <a:pt x="135" y="0"/>
                  </a:lnTo>
                  <a:cubicBezTo>
                    <a:pt x="135" y="17"/>
                    <a:pt x="105" y="31"/>
                    <a:pt x="68" y="32"/>
                  </a:cubicBezTo>
                  <a:cubicBezTo>
                    <a:pt x="31" y="32"/>
                    <a:pt x="1" y="18"/>
                    <a:pt x="0" y="1"/>
                  </a:cubicBezTo>
                  <a:cubicBezTo>
                    <a:pt x="0" y="1"/>
                    <a:pt x="0" y="0"/>
                    <a:pt x="0" y="0"/>
                  </a:cubicBezTo>
                  <a:close/>
                </a:path>
              </a:pathLst>
            </a:custGeom>
            <a:noFill/>
            <a:ln w="4763" cap="rnd">
              <a:solidFill>
                <a:srgbClr val="4E8E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5" name="Freeform 646"/>
            <p:cNvSpPr>
              <a:spLocks/>
            </p:cNvSpPr>
            <p:nvPr/>
          </p:nvSpPr>
          <p:spPr bwMode="auto">
            <a:xfrm>
              <a:off x="6415310" y="4904621"/>
              <a:ext cx="107973" cy="112818"/>
            </a:xfrm>
            <a:custGeom>
              <a:avLst/>
              <a:gdLst>
                <a:gd name="T0" fmla="*/ 11 w 133"/>
                <a:gd name="T1" fmla="*/ 3 h 181"/>
                <a:gd name="T2" fmla="*/ 5 w 133"/>
                <a:gd name="T3" fmla="*/ 0 h 181"/>
                <a:gd name="T4" fmla="*/ 0 w 133"/>
                <a:gd name="T5" fmla="*/ 3 h 181"/>
                <a:gd name="T6" fmla="*/ 0 w 133"/>
                <a:gd name="T7" fmla="*/ 3 h 181"/>
                <a:gd name="T8" fmla="*/ 0 w 133"/>
                <a:gd name="T9" fmla="*/ 13 h 181"/>
                <a:gd name="T10" fmla="*/ 6 w 133"/>
                <a:gd name="T11" fmla="*/ 16 h 181"/>
                <a:gd name="T12" fmla="*/ 11 w 133"/>
                <a:gd name="T13" fmla="*/ 13 h 181"/>
                <a:gd name="T14" fmla="*/ 11 w 133"/>
                <a:gd name="T15" fmla="*/ 13 h 181"/>
                <a:gd name="T16" fmla="*/ 11 w 133"/>
                <a:gd name="T17" fmla="*/ 3 h 1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81"/>
                <a:gd name="T29" fmla="*/ 133 w 133"/>
                <a:gd name="T30" fmla="*/ 181 h 1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81">
                  <a:moveTo>
                    <a:pt x="133" y="31"/>
                  </a:moveTo>
                  <a:cubicBezTo>
                    <a:pt x="133" y="14"/>
                    <a:pt x="103" y="0"/>
                    <a:pt x="66" y="0"/>
                  </a:cubicBezTo>
                  <a:cubicBezTo>
                    <a:pt x="30" y="0"/>
                    <a:pt x="0" y="14"/>
                    <a:pt x="0" y="31"/>
                  </a:cubicBezTo>
                  <a:cubicBezTo>
                    <a:pt x="0" y="31"/>
                    <a:pt x="0" y="31"/>
                    <a:pt x="0" y="31"/>
                  </a:cubicBezTo>
                  <a:lnTo>
                    <a:pt x="0" y="151"/>
                  </a:lnTo>
                  <a:cubicBezTo>
                    <a:pt x="1" y="168"/>
                    <a:pt x="32" y="181"/>
                    <a:pt x="69" y="181"/>
                  </a:cubicBezTo>
                  <a:cubicBezTo>
                    <a:pt x="103" y="180"/>
                    <a:pt x="131" y="167"/>
                    <a:pt x="133" y="151"/>
                  </a:cubicBezTo>
                  <a:lnTo>
                    <a:pt x="133" y="31"/>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6" name="Rectangle 647"/>
            <p:cNvSpPr>
              <a:spLocks noChangeArrowheads="1"/>
            </p:cNvSpPr>
            <p:nvPr/>
          </p:nvSpPr>
          <p:spPr bwMode="auto">
            <a:xfrm>
              <a:off x="5888942" y="5039251"/>
              <a:ext cx="676330"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数据库服务</a:t>
              </a:r>
              <a:endParaRPr kumimoji="0" lang="zh-CN" altLang="en-US" sz="1800" dirty="0">
                <a:latin typeface="Arial" panose="020B0604020202020204" pitchFamily="34" charset="0"/>
              </a:endParaRPr>
            </a:p>
          </p:txBody>
        </p:sp>
        <p:sp>
          <p:nvSpPr>
            <p:cNvPr id="7257" name="Freeform 648"/>
            <p:cNvSpPr>
              <a:spLocks/>
            </p:cNvSpPr>
            <p:nvPr/>
          </p:nvSpPr>
          <p:spPr bwMode="auto">
            <a:xfrm>
              <a:off x="6267461" y="3511664"/>
              <a:ext cx="235441" cy="111667"/>
            </a:xfrm>
            <a:custGeom>
              <a:avLst/>
              <a:gdLst>
                <a:gd name="T0" fmla="*/ 8 w 288"/>
                <a:gd name="T1" fmla="*/ 15 h 178"/>
                <a:gd name="T2" fmla="*/ 23 w 288"/>
                <a:gd name="T3" fmla="*/ 10 h 178"/>
                <a:gd name="T4" fmla="*/ 22 w 288"/>
                <a:gd name="T5" fmla="*/ 1 h 178"/>
                <a:gd name="T6" fmla="*/ 19 w 288"/>
                <a:gd name="T7" fmla="*/ 0 h 178"/>
                <a:gd name="T8" fmla="*/ 0 w 288"/>
                <a:gd name="T9" fmla="*/ 15 h 178"/>
                <a:gd name="T10" fmla="*/ 8 w 288"/>
                <a:gd name="T11" fmla="*/ 15 h 178"/>
                <a:gd name="T12" fmla="*/ 0 60000 65536"/>
                <a:gd name="T13" fmla="*/ 0 60000 65536"/>
                <a:gd name="T14" fmla="*/ 0 60000 65536"/>
                <a:gd name="T15" fmla="*/ 0 60000 65536"/>
                <a:gd name="T16" fmla="*/ 0 60000 65536"/>
                <a:gd name="T17" fmla="*/ 0 60000 65536"/>
                <a:gd name="T18" fmla="*/ 0 w 288"/>
                <a:gd name="T19" fmla="*/ 0 h 178"/>
                <a:gd name="T20" fmla="*/ 288 w 288"/>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288" h="178">
                  <a:moveTo>
                    <a:pt x="84" y="176"/>
                  </a:moveTo>
                  <a:cubicBezTo>
                    <a:pt x="148" y="178"/>
                    <a:pt x="211" y="158"/>
                    <a:pt x="258" y="119"/>
                  </a:cubicBezTo>
                  <a:cubicBezTo>
                    <a:pt x="288" y="88"/>
                    <a:pt x="284" y="41"/>
                    <a:pt x="249" y="15"/>
                  </a:cubicBezTo>
                  <a:cubicBezTo>
                    <a:pt x="239" y="8"/>
                    <a:pt x="227" y="2"/>
                    <a:pt x="215" y="0"/>
                  </a:cubicBezTo>
                  <a:lnTo>
                    <a:pt x="0" y="176"/>
                  </a:lnTo>
                  <a:lnTo>
                    <a:pt x="84" y="176"/>
                  </a:lnTo>
                  <a:close/>
                </a:path>
              </a:pathLst>
            </a:custGeom>
            <a:solidFill>
              <a:srgbClr val="DCD2B8"/>
            </a:solidFill>
            <a:ln w="0">
              <a:solidFill>
                <a:srgbClr val="000000"/>
              </a:solidFill>
              <a:prstDash val="solid"/>
              <a:round/>
              <a:headEnd/>
              <a:tailEnd/>
            </a:ln>
          </p:spPr>
          <p:txBody>
            <a:bodyPr/>
            <a:lstStyle/>
            <a:p>
              <a:endParaRPr lang="zh-CN" altLang="en-US"/>
            </a:p>
          </p:txBody>
        </p:sp>
        <p:sp>
          <p:nvSpPr>
            <p:cNvPr id="7258" name="Rectangle 649"/>
            <p:cNvSpPr>
              <a:spLocks noChangeArrowheads="1"/>
            </p:cNvSpPr>
            <p:nvPr/>
          </p:nvSpPr>
          <p:spPr bwMode="auto">
            <a:xfrm>
              <a:off x="6130995" y="3263004"/>
              <a:ext cx="350912" cy="9210"/>
            </a:xfrm>
            <a:prstGeom prst="rect">
              <a:avLst/>
            </a:prstGeom>
            <a:solidFill>
              <a:srgbClr val="FDFD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59" name="Rectangle 650"/>
            <p:cNvSpPr>
              <a:spLocks noChangeArrowheads="1"/>
            </p:cNvSpPr>
            <p:nvPr/>
          </p:nvSpPr>
          <p:spPr bwMode="auto">
            <a:xfrm>
              <a:off x="6130995" y="3272214"/>
              <a:ext cx="350912" cy="10361"/>
            </a:xfrm>
            <a:prstGeom prst="rect">
              <a:avLst/>
            </a:prstGeom>
            <a:solidFill>
              <a:srgbClr val="E1D8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0" name="Rectangle 651"/>
            <p:cNvSpPr>
              <a:spLocks noChangeArrowheads="1"/>
            </p:cNvSpPr>
            <p:nvPr/>
          </p:nvSpPr>
          <p:spPr bwMode="auto">
            <a:xfrm>
              <a:off x="6130995" y="3282575"/>
              <a:ext cx="350912" cy="10361"/>
            </a:xfrm>
            <a:prstGeom prst="rect">
              <a:avLst/>
            </a:prstGeom>
            <a:solidFill>
              <a:srgbClr val="E3DA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1" name="Rectangle 652"/>
            <p:cNvSpPr>
              <a:spLocks noChangeArrowheads="1"/>
            </p:cNvSpPr>
            <p:nvPr/>
          </p:nvSpPr>
          <p:spPr bwMode="auto">
            <a:xfrm>
              <a:off x="6130995" y="3292936"/>
              <a:ext cx="350912" cy="10361"/>
            </a:xfrm>
            <a:prstGeom prst="rect">
              <a:avLst/>
            </a:prstGeom>
            <a:solidFill>
              <a:srgbClr val="E5DD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2" name="Rectangle 653"/>
            <p:cNvSpPr>
              <a:spLocks noChangeArrowheads="1"/>
            </p:cNvSpPr>
            <p:nvPr/>
          </p:nvSpPr>
          <p:spPr bwMode="auto">
            <a:xfrm>
              <a:off x="6130995" y="3303296"/>
              <a:ext cx="350912" cy="9210"/>
            </a:xfrm>
            <a:prstGeom prst="rect">
              <a:avLst/>
            </a:prstGeom>
            <a:solidFill>
              <a:srgbClr val="E7E0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3" name="Rectangle 654"/>
            <p:cNvSpPr>
              <a:spLocks noChangeArrowheads="1"/>
            </p:cNvSpPr>
            <p:nvPr/>
          </p:nvSpPr>
          <p:spPr bwMode="auto">
            <a:xfrm>
              <a:off x="6130995" y="3312506"/>
              <a:ext cx="350912" cy="10361"/>
            </a:xfrm>
            <a:prstGeom prst="rect">
              <a:avLst/>
            </a:prstGeom>
            <a:solidFill>
              <a:srgbClr val="E9E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4" name="Rectangle 655"/>
            <p:cNvSpPr>
              <a:spLocks noChangeArrowheads="1"/>
            </p:cNvSpPr>
            <p:nvPr/>
          </p:nvSpPr>
          <p:spPr bwMode="auto">
            <a:xfrm>
              <a:off x="6130995" y="3322867"/>
              <a:ext cx="350912" cy="10361"/>
            </a:xfrm>
            <a:prstGeom prst="rect">
              <a:avLst/>
            </a:prstGeom>
            <a:solidFill>
              <a:srgbClr val="EBE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5" name="Rectangle 656"/>
            <p:cNvSpPr>
              <a:spLocks noChangeArrowheads="1"/>
            </p:cNvSpPr>
            <p:nvPr/>
          </p:nvSpPr>
          <p:spPr bwMode="auto">
            <a:xfrm>
              <a:off x="6130995" y="3333228"/>
              <a:ext cx="350912" cy="9210"/>
            </a:xfrm>
            <a:prstGeom prst="rect">
              <a:avLst/>
            </a:prstGeom>
            <a:solidFill>
              <a:srgbClr val="EDE8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6" name="Rectangle 657"/>
            <p:cNvSpPr>
              <a:spLocks noChangeArrowheads="1"/>
            </p:cNvSpPr>
            <p:nvPr/>
          </p:nvSpPr>
          <p:spPr bwMode="auto">
            <a:xfrm>
              <a:off x="6130995" y="3342437"/>
              <a:ext cx="350912" cy="10361"/>
            </a:xfrm>
            <a:prstGeom prst="rect">
              <a:avLst/>
            </a:prstGeom>
            <a:solidFill>
              <a:srgbClr val="EFEA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7" name="Rectangle 658"/>
            <p:cNvSpPr>
              <a:spLocks noChangeArrowheads="1"/>
            </p:cNvSpPr>
            <p:nvPr/>
          </p:nvSpPr>
          <p:spPr bwMode="auto">
            <a:xfrm>
              <a:off x="6130995" y="3352798"/>
              <a:ext cx="350912" cy="10361"/>
            </a:xfrm>
            <a:prstGeom prst="rect">
              <a:avLst/>
            </a:prstGeom>
            <a:solidFill>
              <a:srgbClr val="F1ED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8" name="Rectangle 659"/>
            <p:cNvSpPr>
              <a:spLocks noChangeArrowheads="1"/>
            </p:cNvSpPr>
            <p:nvPr/>
          </p:nvSpPr>
          <p:spPr bwMode="auto">
            <a:xfrm>
              <a:off x="6130995" y="3363159"/>
              <a:ext cx="350912" cy="9210"/>
            </a:xfrm>
            <a:prstGeom prst="rect">
              <a:avLst/>
            </a:prstGeom>
            <a:solidFill>
              <a:srgbClr val="F3E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69" name="Rectangle 660"/>
            <p:cNvSpPr>
              <a:spLocks noChangeArrowheads="1"/>
            </p:cNvSpPr>
            <p:nvPr/>
          </p:nvSpPr>
          <p:spPr bwMode="auto">
            <a:xfrm>
              <a:off x="6130995" y="3372369"/>
              <a:ext cx="350912" cy="10361"/>
            </a:xfrm>
            <a:prstGeom prst="rect">
              <a:avLst/>
            </a:prstGeom>
            <a:solidFill>
              <a:srgbClr val="F5F2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0" name="Rectangle 661"/>
            <p:cNvSpPr>
              <a:spLocks noChangeArrowheads="1"/>
            </p:cNvSpPr>
            <p:nvPr/>
          </p:nvSpPr>
          <p:spPr bwMode="auto">
            <a:xfrm>
              <a:off x="6130995" y="3382729"/>
              <a:ext cx="350912" cy="10361"/>
            </a:xfrm>
            <a:prstGeom prst="rect">
              <a:avLst/>
            </a:prstGeom>
            <a:solidFill>
              <a:srgbClr val="F7F4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1" name="Rectangle 662"/>
            <p:cNvSpPr>
              <a:spLocks noChangeArrowheads="1"/>
            </p:cNvSpPr>
            <p:nvPr/>
          </p:nvSpPr>
          <p:spPr bwMode="auto">
            <a:xfrm>
              <a:off x="6130995" y="3393090"/>
              <a:ext cx="350912" cy="9210"/>
            </a:xfrm>
            <a:prstGeom prst="rect">
              <a:avLst/>
            </a:prstGeom>
            <a:solidFill>
              <a:srgbClr val="F9F7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2" name="Rectangle 663"/>
            <p:cNvSpPr>
              <a:spLocks noChangeArrowheads="1"/>
            </p:cNvSpPr>
            <p:nvPr/>
          </p:nvSpPr>
          <p:spPr bwMode="auto">
            <a:xfrm>
              <a:off x="6130995" y="3402300"/>
              <a:ext cx="350912" cy="10361"/>
            </a:xfrm>
            <a:prstGeom prst="rect">
              <a:avLst/>
            </a:prstGeom>
            <a:solidFill>
              <a:srgbClr val="FAF9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3" name="Rectangle 664"/>
            <p:cNvSpPr>
              <a:spLocks noChangeArrowheads="1"/>
            </p:cNvSpPr>
            <p:nvPr/>
          </p:nvSpPr>
          <p:spPr bwMode="auto">
            <a:xfrm>
              <a:off x="6130995" y="3412661"/>
              <a:ext cx="350912" cy="10361"/>
            </a:xfrm>
            <a:prstGeom prst="rect">
              <a:avLst/>
            </a:prstGeom>
            <a:solidFill>
              <a:srgbClr val="FCFC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4" name="Freeform 665"/>
            <p:cNvSpPr>
              <a:spLocks/>
            </p:cNvSpPr>
            <p:nvPr/>
          </p:nvSpPr>
          <p:spPr bwMode="auto">
            <a:xfrm>
              <a:off x="6148991" y="3282575"/>
              <a:ext cx="317920" cy="132388"/>
            </a:xfrm>
            <a:custGeom>
              <a:avLst/>
              <a:gdLst>
                <a:gd name="T0" fmla="*/ 12 w 392"/>
                <a:gd name="T1" fmla="*/ 18 h 213"/>
                <a:gd name="T2" fmla="*/ 34 w 392"/>
                <a:gd name="T3" fmla="*/ 7 h 213"/>
                <a:gd name="T4" fmla="*/ 21 w 392"/>
                <a:gd name="T5" fmla="*/ 0 h 213"/>
                <a:gd name="T6" fmla="*/ 0 w 392"/>
                <a:gd name="T7" fmla="*/ 11 h 213"/>
                <a:gd name="T8" fmla="*/ 13 w 392"/>
                <a:gd name="T9" fmla="*/ 18 h 213"/>
                <a:gd name="T10" fmla="*/ 0 60000 65536"/>
                <a:gd name="T11" fmla="*/ 0 60000 65536"/>
                <a:gd name="T12" fmla="*/ 0 60000 65536"/>
                <a:gd name="T13" fmla="*/ 0 60000 65536"/>
                <a:gd name="T14" fmla="*/ 0 60000 65536"/>
                <a:gd name="T15" fmla="*/ 0 w 392"/>
                <a:gd name="T16" fmla="*/ 0 h 213"/>
                <a:gd name="T17" fmla="*/ 392 w 392"/>
                <a:gd name="T18" fmla="*/ 213 h 213"/>
              </a:gdLst>
              <a:ahLst/>
              <a:cxnLst>
                <a:cxn ang="T10">
                  <a:pos x="T0" y="T1"/>
                </a:cxn>
                <a:cxn ang="T11">
                  <a:pos x="T2" y="T3"/>
                </a:cxn>
                <a:cxn ang="T12">
                  <a:pos x="T4" y="T5"/>
                </a:cxn>
                <a:cxn ang="T13">
                  <a:pos x="T6" y="T7"/>
                </a:cxn>
                <a:cxn ang="T14">
                  <a:pos x="T8" y="T9"/>
                </a:cxn>
              </a:cxnLst>
              <a:rect l="T15" t="T16" r="T17" b="T18"/>
              <a:pathLst>
                <a:path w="392" h="213">
                  <a:moveTo>
                    <a:pt x="148" y="213"/>
                  </a:moveTo>
                  <a:lnTo>
                    <a:pt x="392" y="81"/>
                  </a:lnTo>
                  <a:lnTo>
                    <a:pt x="241" y="0"/>
                  </a:lnTo>
                  <a:lnTo>
                    <a:pt x="0" y="132"/>
                  </a:lnTo>
                  <a:cubicBezTo>
                    <a:pt x="38" y="174"/>
                    <a:pt x="90" y="202"/>
                    <a:pt x="149" y="213"/>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5" name="Picture 666"/>
            <p:cNvSpPr>
              <a:spLocks noChangeAspect="1" noChangeArrowheads="1"/>
            </p:cNvSpPr>
            <p:nvPr/>
          </p:nvSpPr>
          <p:spPr bwMode="auto">
            <a:xfrm>
              <a:off x="6130995" y="3352798"/>
              <a:ext cx="155961" cy="27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76" name="Freeform 667"/>
            <p:cNvSpPr>
              <a:spLocks/>
            </p:cNvSpPr>
            <p:nvPr/>
          </p:nvSpPr>
          <p:spPr bwMode="auto">
            <a:xfrm>
              <a:off x="6148991" y="3364310"/>
              <a:ext cx="119970" cy="257870"/>
            </a:xfrm>
            <a:custGeom>
              <a:avLst/>
              <a:gdLst>
                <a:gd name="T0" fmla="*/ 12 w 149"/>
                <a:gd name="T1" fmla="*/ 7 h 413"/>
                <a:gd name="T2" fmla="*/ 0 w 149"/>
                <a:gd name="T3" fmla="*/ 0 h 413"/>
                <a:gd name="T4" fmla="*/ 0 w 149"/>
                <a:gd name="T5" fmla="*/ 29 h 413"/>
                <a:gd name="T6" fmla="*/ 12 w 149"/>
                <a:gd name="T7" fmla="*/ 36 h 413"/>
                <a:gd name="T8" fmla="*/ 12 w 149"/>
                <a:gd name="T9" fmla="*/ 7 h 413"/>
                <a:gd name="T10" fmla="*/ 0 60000 65536"/>
                <a:gd name="T11" fmla="*/ 0 60000 65536"/>
                <a:gd name="T12" fmla="*/ 0 60000 65536"/>
                <a:gd name="T13" fmla="*/ 0 60000 65536"/>
                <a:gd name="T14" fmla="*/ 0 60000 65536"/>
                <a:gd name="T15" fmla="*/ 0 w 149"/>
                <a:gd name="T16" fmla="*/ 0 h 413"/>
                <a:gd name="T17" fmla="*/ 149 w 149"/>
                <a:gd name="T18" fmla="*/ 413 h 413"/>
              </a:gdLst>
              <a:ahLst/>
              <a:cxnLst>
                <a:cxn ang="T10">
                  <a:pos x="T0" y="T1"/>
                </a:cxn>
                <a:cxn ang="T11">
                  <a:pos x="T2" y="T3"/>
                </a:cxn>
                <a:cxn ang="T12">
                  <a:pos x="T4" y="T5"/>
                </a:cxn>
                <a:cxn ang="T13">
                  <a:pos x="T6" y="T7"/>
                </a:cxn>
                <a:cxn ang="T14">
                  <a:pos x="T8" y="T9"/>
                </a:cxn>
              </a:cxnLst>
              <a:rect l="T15" t="T16" r="T17" b="T18"/>
              <a:pathLst>
                <a:path w="149" h="413">
                  <a:moveTo>
                    <a:pt x="149" y="82"/>
                  </a:moveTo>
                  <a:cubicBezTo>
                    <a:pt x="90" y="72"/>
                    <a:pt x="38" y="43"/>
                    <a:pt x="0" y="0"/>
                  </a:cubicBezTo>
                  <a:lnTo>
                    <a:pt x="0" y="338"/>
                  </a:lnTo>
                  <a:cubicBezTo>
                    <a:pt x="39" y="378"/>
                    <a:pt x="91" y="405"/>
                    <a:pt x="149" y="413"/>
                  </a:cubicBezTo>
                  <a:lnTo>
                    <a:pt x="148" y="82"/>
                  </a:lnTo>
                </a:path>
              </a:pathLst>
            </a:custGeom>
            <a:noFill/>
            <a:ln w="6350" cap="rnd">
              <a:solidFill>
                <a:srgbClr val="A7845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77" name="Picture 66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47966" y="3322867"/>
              <a:ext cx="233941" cy="30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8" name="Picture 66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247966" y="3322867"/>
              <a:ext cx="233941" cy="30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9" name="Freeform 670"/>
            <p:cNvSpPr>
              <a:spLocks/>
            </p:cNvSpPr>
            <p:nvPr/>
          </p:nvSpPr>
          <p:spPr bwMode="auto">
            <a:xfrm>
              <a:off x="6268961" y="3333228"/>
              <a:ext cx="197950" cy="288952"/>
            </a:xfrm>
            <a:custGeom>
              <a:avLst/>
              <a:gdLst>
                <a:gd name="T0" fmla="*/ 0 w 132"/>
                <a:gd name="T1" fmla="*/ 71 h 251"/>
                <a:gd name="T2" fmla="*/ 0 w 132"/>
                <a:gd name="T3" fmla="*/ 251 h 251"/>
                <a:gd name="T4" fmla="*/ 132 w 132"/>
                <a:gd name="T5" fmla="*/ 180 h 251"/>
                <a:gd name="T6" fmla="*/ 132 w 132"/>
                <a:gd name="T7" fmla="*/ 0 h 251"/>
                <a:gd name="T8" fmla="*/ 0 w 132"/>
                <a:gd name="T9" fmla="*/ 71 h 251"/>
                <a:gd name="T10" fmla="*/ 0 60000 65536"/>
                <a:gd name="T11" fmla="*/ 0 60000 65536"/>
                <a:gd name="T12" fmla="*/ 0 60000 65536"/>
                <a:gd name="T13" fmla="*/ 0 60000 65536"/>
                <a:gd name="T14" fmla="*/ 0 60000 65536"/>
                <a:gd name="T15" fmla="*/ 0 w 132"/>
                <a:gd name="T16" fmla="*/ 0 h 251"/>
                <a:gd name="T17" fmla="*/ 132 w 132"/>
                <a:gd name="T18" fmla="*/ 251 h 251"/>
              </a:gdLst>
              <a:ahLst/>
              <a:cxnLst>
                <a:cxn ang="T10">
                  <a:pos x="T0" y="T1"/>
                </a:cxn>
                <a:cxn ang="T11">
                  <a:pos x="T2" y="T3"/>
                </a:cxn>
                <a:cxn ang="T12">
                  <a:pos x="T4" y="T5"/>
                </a:cxn>
                <a:cxn ang="T13">
                  <a:pos x="T6" y="T7"/>
                </a:cxn>
                <a:cxn ang="T14">
                  <a:pos x="T8" y="T9"/>
                </a:cxn>
              </a:cxnLst>
              <a:rect l="T15" t="T16" r="T17" b="T18"/>
              <a:pathLst>
                <a:path w="132" h="251">
                  <a:moveTo>
                    <a:pt x="0" y="71"/>
                  </a:moveTo>
                  <a:lnTo>
                    <a:pt x="0" y="251"/>
                  </a:lnTo>
                  <a:lnTo>
                    <a:pt x="132" y="180"/>
                  </a:lnTo>
                  <a:lnTo>
                    <a:pt x="132" y="0"/>
                  </a:lnTo>
                  <a:lnTo>
                    <a:pt x="0" y="71"/>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0" name="Freeform 671"/>
            <p:cNvSpPr>
              <a:spLocks/>
            </p:cNvSpPr>
            <p:nvPr/>
          </p:nvSpPr>
          <p:spPr bwMode="auto">
            <a:xfrm>
              <a:off x="6148991" y="3282575"/>
              <a:ext cx="317920" cy="339605"/>
            </a:xfrm>
            <a:custGeom>
              <a:avLst/>
              <a:gdLst>
                <a:gd name="T0" fmla="*/ 34 w 392"/>
                <a:gd name="T1" fmla="*/ 7 h 544"/>
                <a:gd name="T2" fmla="*/ 21 w 392"/>
                <a:gd name="T3" fmla="*/ 0 h 544"/>
                <a:gd name="T4" fmla="*/ 0 w 392"/>
                <a:gd name="T5" fmla="*/ 11 h 544"/>
                <a:gd name="T6" fmla="*/ 0 w 392"/>
                <a:gd name="T7" fmla="*/ 41 h 544"/>
                <a:gd name="T8" fmla="*/ 13 w 392"/>
                <a:gd name="T9" fmla="*/ 47 h 544"/>
                <a:gd name="T10" fmla="*/ 34 w 392"/>
                <a:gd name="T11" fmla="*/ 36 h 544"/>
                <a:gd name="T12" fmla="*/ 34 w 392"/>
                <a:gd name="T13" fmla="*/ 7 h 544"/>
                <a:gd name="T14" fmla="*/ 0 60000 65536"/>
                <a:gd name="T15" fmla="*/ 0 60000 65536"/>
                <a:gd name="T16" fmla="*/ 0 60000 65536"/>
                <a:gd name="T17" fmla="*/ 0 60000 65536"/>
                <a:gd name="T18" fmla="*/ 0 60000 65536"/>
                <a:gd name="T19" fmla="*/ 0 60000 65536"/>
                <a:gd name="T20" fmla="*/ 0 60000 65536"/>
                <a:gd name="T21" fmla="*/ 0 w 392"/>
                <a:gd name="T22" fmla="*/ 0 h 544"/>
                <a:gd name="T23" fmla="*/ 392 w 392"/>
                <a:gd name="T24" fmla="*/ 544 h 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544">
                  <a:moveTo>
                    <a:pt x="392" y="81"/>
                  </a:moveTo>
                  <a:lnTo>
                    <a:pt x="241" y="0"/>
                  </a:lnTo>
                  <a:lnTo>
                    <a:pt x="0" y="132"/>
                  </a:lnTo>
                  <a:lnTo>
                    <a:pt x="0" y="469"/>
                  </a:lnTo>
                  <a:cubicBezTo>
                    <a:pt x="39" y="509"/>
                    <a:pt x="91" y="536"/>
                    <a:pt x="149" y="544"/>
                  </a:cubicBezTo>
                  <a:lnTo>
                    <a:pt x="392" y="413"/>
                  </a:lnTo>
                  <a:lnTo>
                    <a:pt x="392" y="81"/>
                  </a:ln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81" name="Picture 67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169985" y="3472523"/>
              <a:ext cx="77980" cy="5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2" name="Picture 67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169985" y="3472523"/>
              <a:ext cx="77980" cy="5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3" name="Freeform 674"/>
            <p:cNvSpPr>
              <a:spLocks/>
            </p:cNvSpPr>
            <p:nvPr/>
          </p:nvSpPr>
          <p:spPr bwMode="auto">
            <a:xfrm>
              <a:off x="6193979" y="3490943"/>
              <a:ext cx="20995" cy="20722"/>
            </a:xfrm>
            <a:custGeom>
              <a:avLst/>
              <a:gdLst>
                <a:gd name="T0" fmla="*/ 13 w 14"/>
                <a:gd name="T1" fmla="*/ 7 h 18"/>
                <a:gd name="T2" fmla="*/ 4 w 14"/>
                <a:gd name="T3" fmla="*/ 1 h 18"/>
                <a:gd name="T4" fmla="*/ 1 w 14"/>
                <a:gd name="T5" fmla="*/ 11 h 18"/>
                <a:gd name="T6" fmla="*/ 9 w 14"/>
                <a:gd name="T7" fmla="*/ 17 h 18"/>
                <a:gd name="T8" fmla="*/ 13 w 14"/>
                <a:gd name="T9" fmla="*/ 7 h 18"/>
                <a:gd name="T10" fmla="*/ 0 60000 65536"/>
                <a:gd name="T11" fmla="*/ 0 60000 65536"/>
                <a:gd name="T12" fmla="*/ 0 60000 65536"/>
                <a:gd name="T13" fmla="*/ 0 60000 65536"/>
                <a:gd name="T14" fmla="*/ 0 60000 65536"/>
                <a:gd name="T15" fmla="*/ 0 w 14"/>
                <a:gd name="T16" fmla="*/ 0 h 18"/>
                <a:gd name="T17" fmla="*/ 14 w 14"/>
                <a:gd name="T18" fmla="*/ 18 h 18"/>
              </a:gdLst>
              <a:ahLst/>
              <a:cxnLst>
                <a:cxn ang="T10">
                  <a:pos x="T0" y="T1"/>
                </a:cxn>
                <a:cxn ang="T11">
                  <a:pos x="T2" y="T3"/>
                </a:cxn>
                <a:cxn ang="T12">
                  <a:pos x="T4" y="T5"/>
                </a:cxn>
                <a:cxn ang="T13">
                  <a:pos x="T6" y="T7"/>
                </a:cxn>
                <a:cxn ang="T14">
                  <a:pos x="T8" y="T9"/>
                </a:cxn>
              </a:cxnLst>
              <a:rect l="T15" t="T16" r="T17" b="T18"/>
              <a:pathLst>
                <a:path w="14" h="18">
                  <a:moveTo>
                    <a:pt x="13" y="7"/>
                  </a:moveTo>
                  <a:cubicBezTo>
                    <a:pt x="11" y="3"/>
                    <a:pt x="7" y="0"/>
                    <a:pt x="4" y="1"/>
                  </a:cubicBezTo>
                  <a:cubicBezTo>
                    <a:pt x="1" y="3"/>
                    <a:pt x="0" y="7"/>
                    <a:pt x="1" y="11"/>
                  </a:cubicBezTo>
                  <a:cubicBezTo>
                    <a:pt x="2" y="16"/>
                    <a:pt x="7" y="18"/>
                    <a:pt x="9" y="17"/>
                  </a:cubicBezTo>
                  <a:cubicBezTo>
                    <a:pt x="13" y="16"/>
                    <a:pt x="14" y="11"/>
                    <a:pt x="13" y="7"/>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4" name="Freeform 675"/>
            <p:cNvSpPr>
              <a:spLocks noEditPoints="1"/>
            </p:cNvSpPr>
            <p:nvPr/>
          </p:nvSpPr>
          <p:spPr bwMode="auto">
            <a:xfrm>
              <a:off x="6168486" y="3534688"/>
              <a:ext cx="80980" cy="57560"/>
            </a:xfrm>
            <a:custGeom>
              <a:avLst/>
              <a:gdLst>
                <a:gd name="T0" fmla="*/ 0 w 100"/>
                <a:gd name="T1" fmla="*/ 0 h 92"/>
                <a:gd name="T2" fmla="*/ 9 w 100"/>
                <a:gd name="T3" fmla="*/ 4 h 92"/>
                <a:gd name="T4" fmla="*/ 0 w 100"/>
                <a:gd name="T5" fmla="*/ 2 h 92"/>
                <a:gd name="T6" fmla="*/ 9 w 100"/>
                <a:gd name="T7" fmla="*/ 6 h 92"/>
                <a:gd name="T8" fmla="*/ 0 w 100"/>
                <a:gd name="T9" fmla="*/ 4 h 92"/>
                <a:gd name="T10" fmla="*/ 9 w 100"/>
                <a:gd name="T11" fmla="*/ 8 h 92"/>
                <a:gd name="T12" fmla="*/ 0 60000 65536"/>
                <a:gd name="T13" fmla="*/ 0 60000 65536"/>
                <a:gd name="T14" fmla="*/ 0 60000 65536"/>
                <a:gd name="T15" fmla="*/ 0 60000 65536"/>
                <a:gd name="T16" fmla="*/ 0 60000 65536"/>
                <a:gd name="T17" fmla="*/ 0 60000 65536"/>
                <a:gd name="T18" fmla="*/ 0 w 100"/>
                <a:gd name="T19" fmla="*/ 0 h 92"/>
                <a:gd name="T20" fmla="*/ 100 w 100"/>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100" h="92">
                  <a:moveTo>
                    <a:pt x="0" y="0"/>
                  </a:moveTo>
                  <a:cubicBezTo>
                    <a:pt x="30" y="24"/>
                    <a:pt x="64" y="42"/>
                    <a:pt x="100" y="51"/>
                  </a:cubicBezTo>
                  <a:moveTo>
                    <a:pt x="0" y="20"/>
                  </a:moveTo>
                  <a:cubicBezTo>
                    <a:pt x="30" y="44"/>
                    <a:pt x="64" y="62"/>
                    <a:pt x="100" y="71"/>
                  </a:cubicBezTo>
                  <a:moveTo>
                    <a:pt x="0" y="40"/>
                  </a:moveTo>
                  <a:cubicBezTo>
                    <a:pt x="30" y="65"/>
                    <a:pt x="64" y="82"/>
                    <a:pt x="100" y="9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5" name="Freeform 676"/>
            <p:cNvSpPr>
              <a:spLocks/>
            </p:cNvSpPr>
            <p:nvPr/>
          </p:nvSpPr>
          <p:spPr bwMode="auto">
            <a:xfrm>
              <a:off x="6165487" y="3403451"/>
              <a:ext cx="86978" cy="39141"/>
            </a:xfrm>
            <a:custGeom>
              <a:avLst/>
              <a:gdLst>
                <a:gd name="T0" fmla="*/ 1 w 108"/>
                <a:gd name="T1" fmla="*/ 1 h 61"/>
                <a:gd name="T2" fmla="*/ 9 w 108"/>
                <a:gd name="T3" fmla="*/ 6 h 61"/>
                <a:gd name="T4" fmla="*/ 9 w 108"/>
                <a:gd name="T5" fmla="*/ 5 h 61"/>
                <a:gd name="T6" fmla="*/ 9 w 108"/>
                <a:gd name="T7" fmla="*/ 5 h 61"/>
                <a:gd name="T8" fmla="*/ 1 w 108"/>
                <a:gd name="T9" fmla="*/ 1 h 61"/>
                <a:gd name="T10" fmla="*/ 1 w 108"/>
                <a:gd name="T11" fmla="*/ 1 h 61"/>
                <a:gd name="T12" fmla="*/ 0 w 108"/>
                <a:gd name="T13" fmla="*/ 1 h 61"/>
                <a:gd name="T14" fmla="*/ 1 w 108"/>
                <a:gd name="T15" fmla="*/ 1 h 61"/>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61"/>
                <a:gd name="T26" fmla="*/ 108 w 108"/>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61">
                  <a:moveTo>
                    <a:pt x="3" y="9"/>
                  </a:moveTo>
                  <a:cubicBezTo>
                    <a:pt x="32" y="33"/>
                    <a:pt x="67" y="51"/>
                    <a:pt x="104" y="61"/>
                  </a:cubicBezTo>
                  <a:cubicBezTo>
                    <a:pt x="107" y="60"/>
                    <a:pt x="108" y="57"/>
                    <a:pt x="108" y="55"/>
                  </a:cubicBezTo>
                  <a:cubicBezTo>
                    <a:pt x="107" y="53"/>
                    <a:pt x="106" y="52"/>
                    <a:pt x="104" y="51"/>
                  </a:cubicBezTo>
                  <a:cubicBezTo>
                    <a:pt x="67" y="42"/>
                    <a:pt x="34" y="25"/>
                    <a:pt x="5" y="1"/>
                  </a:cubicBezTo>
                  <a:cubicBezTo>
                    <a:pt x="4" y="0"/>
                    <a:pt x="2" y="0"/>
                    <a:pt x="1" y="1"/>
                  </a:cubicBezTo>
                  <a:cubicBezTo>
                    <a:pt x="0" y="2"/>
                    <a:pt x="0" y="3"/>
                    <a:pt x="0" y="4"/>
                  </a:cubicBezTo>
                  <a:cubicBezTo>
                    <a:pt x="0" y="6"/>
                    <a:pt x="1" y="8"/>
                    <a:pt x="3" y="9"/>
                  </a:cubicBezTo>
                </a:path>
              </a:pathLst>
            </a:custGeom>
            <a:solidFill>
              <a:srgbClr val="000000"/>
            </a:solidFill>
            <a:ln w="0">
              <a:solidFill>
                <a:srgbClr val="000000"/>
              </a:solidFill>
              <a:prstDash val="solid"/>
              <a:round/>
              <a:headEnd/>
              <a:tailEnd/>
            </a:ln>
          </p:spPr>
          <p:txBody>
            <a:bodyPr/>
            <a:lstStyle/>
            <a:p>
              <a:endParaRPr lang="zh-CN" altLang="en-US"/>
            </a:p>
          </p:txBody>
        </p:sp>
        <p:sp>
          <p:nvSpPr>
            <p:cNvPr id="7286" name="Freeform 677"/>
            <p:cNvSpPr>
              <a:spLocks/>
            </p:cNvSpPr>
            <p:nvPr/>
          </p:nvSpPr>
          <p:spPr bwMode="auto">
            <a:xfrm>
              <a:off x="6165487" y="3403451"/>
              <a:ext cx="86978" cy="39141"/>
            </a:xfrm>
            <a:custGeom>
              <a:avLst/>
              <a:gdLst>
                <a:gd name="T0" fmla="*/ 1 w 58"/>
                <a:gd name="T1" fmla="*/ 5 h 34"/>
                <a:gd name="T2" fmla="*/ 56 w 58"/>
                <a:gd name="T3" fmla="*/ 34 h 34"/>
                <a:gd name="T4" fmla="*/ 58 w 58"/>
                <a:gd name="T5" fmla="*/ 30 h 34"/>
                <a:gd name="T6" fmla="*/ 56 w 58"/>
                <a:gd name="T7" fmla="*/ 28 h 34"/>
                <a:gd name="T8" fmla="*/ 2 w 58"/>
                <a:gd name="T9" fmla="*/ 1 h 34"/>
                <a:gd name="T10" fmla="*/ 0 w 58"/>
                <a:gd name="T11" fmla="*/ 1 h 34"/>
                <a:gd name="T12" fmla="*/ 0 w 58"/>
                <a:gd name="T13" fmla="*/ 3 h 34"/>
                <a:gd name="T14" fmla="*/ 1 w 58"/>
                <a:gd name="T15" fmla="*/ 5 h 34"/>
                <a:gd name="T16" fmla="*/ 0 60000 65536"/>
                <a:gd name="T17" fmla="*/ 0 60000 65536"/>
                <a:gd name="T18" fmla="*/ 0 60000 65536"/>
                <a:gd name="T19" fmla="*/ 0 60000 65536"/>
                <a:gd name="T20" fmla="*/ 0 60000 65536"/>
                <a:gd name="T21" fmla="*/ 0 60000 65536"/>
                <a:gd name="T22" fmla="*/ 0 60000 65536"/>
                <a:gd name="T23" fmla="*/ 0 60000 65536"/>
                <a:gd name="T24" fmla="*/ 0 w 58"/>
                <a:gd name="T25" fmla="*/ 0 h 34"/>
                <a:gd name="T26" fmla="*/ 58 w 58"/>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 h="34">
                  <a:moveTo>
                    <a:pt x="1" y="5"/>
                  </a:moveTo>
                  <a:cubicBezTo>
                    <a:pt x="17" y="18"/>
                    <a:pt x="36" y="28"/>
                    <a:pt x="56" y="34"/>
                  </a:cubicBezTo>
                  <a:cubicBezTo>
                    <a:pt x="58" y="33"/>
                    <a:pt x="58" y="31"/>
                    <a:pt x="58" y="30"/>
                  </a:cubicBezTo>
                  <a:cubicBezTo>
                    <a:pt x="58" y="29"/>
                    <a:pt x="57" y="29"/>
                    <a:pt x="56" y="28"/>
                  </a:cubicBezTo>
                  <a:cubicBezTo>
                    <a:pt x="36" y="23"/>
                    <a:pt x="18" y="14"/>
                    <a:pt x="2" y="1"/>
                  </a:cubicBezTo>
                  <a:cubicBezTo>
                    <a:pt x="2" y="0"/>
                    <a:pt x="1" y="0"/>
                    <a:pt x="0" y="1"/>
                  </a:cubicBezTo>
                  <a:cubicBezTo>
                    <a:pt x="0" y="2"/>
                    <a:pt x="0" y="2"/>
                    <a:pt x="0" y="3"/>
                  </a:cubicBezTo>
                  <a:cubicBezTo>
                    <a:pt x="0" y="4"/>
                    <a:pt x="0" y="5"/>
                    <a:pt x="1" y="5"/>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87" name="Picture 67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169985" y="3402300"/>
              <a:ext cx="50987" cy="4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8" name="Picture 67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169985" y="3402300"/>
              <a:ext cx="50987" cy="4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9" name="Freeform 680"/>
            <p:cNvSpPr>
              <a:spLocks/>
            </p:cNvSpPr>
            <p:nvPr/>
          </p:nvSpPr>
          <p:spPr bwMode="auto">
            <a:xfrm>
              <a:off x="6187981" y="3419568"/>
              <a:ext cx="28493" cy="14966"/>
            </a:xfrm>
            <a:custGeom>
              <a:avLst/>
              <a:gdLst>
                <a:gd name="T0" fmla="*/ 19 w 19"/>
                <a:gd name="T1" fmla="*/ 12 h 13"/>
                <a:gd name="T2" fmla="*/ 2 w 19"/>
                <a:gd name="T3" fmla="*/ 4 h 13"/>
                <a:gd name="T4" fmla="*/ 12 w 19"/>
                <a:gd name="T5" fmla="*/ 12 h 13"/>
                <a:gd name="T6" fmla="*/ 19 w 19"/>
                <a:gd name="T7" fmla="*/ 12 h 13"/>
                <a:gd name="T8" fmla="*/ 0 60000 65536"/>
                <a:gd name="T9" fmla="*/ 0 60000 65536"/>
                <a:gd name="T10" fmla="*/ 0 60000 65536"/>
                <a:gd name="T11" fmla="*/ 0 60000 65536"/>
                <a:gd name="T12" fmla="*/ 0 w 19"/>
                <a:gd name="T13" fmla="*/ 0 h 13"/>
                <a:gd name="T14" fmla="*/ 19 w 19"/>
                <a:gd name="T15" fmla="*/ 13 h 13"/>
              </a:gdLst>
              <a:ahLst/>
              <a:cxnLst>
                <a:cxn ang="T8">
                  <a:pos x="T0" y="T1"/>
                </a:cxn>
                <a:cxn ang="T9">
                  <a:pos x="T2" y="T3"/>
                </a:cxn>
                <a:cxn ang="T10">
                  <a:pos x="T4" y="T5"/>
                </a:cxn>
                <a:cxn ang="T11">
                  <a:pos x="T6" y="T7"/>
                </a:cxn>
              </a:cxnLst>
              <a:rect l="T12" t="T13" r="T14" b="T15"/>
              <a:pathLst>
                <a:path w="19" h="13">
                  <a:moveTo>
                    <a:pt x="19" y="12"/>
                  </a:moveTo>
                  <a:cubicBezTo>
                    <a:pt x="15" y="3"/>
                    <a:pt x="8" y="0"/>
                    <a:pt x="2" y="4"/>
                  </a:cubicBezTo>
                  <a:cubicBezTo>
                    <a:pt x="0" y="8"/>
                    <a:pt x="5" y="12"/>
                    <a:pt x="12" y="12"/>
                  </a:cubicBezTo>
                  <a:cubicBezTo>
                    <a:pt x="14" y="13"/>
                    <a:pt x="17" y="13"/>
                    <a:pt x="19" y="12"/>
                  </a:cubicBezTo>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290" name="Picture 68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142992" y="3412661"/>
              <a:ext cx="118470" cy="7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91" name="Picture 68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142992" y="3412661"/>
              <a:ext cx="118470" cy="7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2" name="Freeform 683"/>
            <p:cNvSpPr>
              <a:spLocks/>
            </p:cNvSpPr>
            <p:nvPr/>
          </p:nvSpPr>
          <p:spPr bwMode="auto">
            <a:xfrm>
              <a:off x="6168486" y="3429929"/>
              <a:ext cx="80980" cy="36839"/>
            </a:xfrm>
            <a:custGeom>
              <a:avLst/>
              <a:gdLst>
                <a:gd name="T0" fmla="*/ 0 w 100"/>
                <a:gd name="T1" fmla="*/ 1 h 58"/>
                <a:gd name="T2" fmla="*/ 9 w 100"/>
                <a:gd name="T3" fmla="*/ 6 h 58"/>
                <a:gd name="T4" fmla="*/ 9 w 100"/>
                <a:gd name="T5" fmla="*/ 4 h 58"/>
                <a:gd name="T6" fmla="*/ 0 w 100"/>
                <a:gd name="T7" fmla="*/ 0 h 58"/>
                <a:gd name="T8" fmla="*/ 0 w 100"/>
                <a:gd name="T9" fmla="*/ 1 h 58"/>
                <a:gd name="T10" fmla="*/ 0 60000 65536"/>
                <a:gd name="T11" fmla="*/ 0 60000 65536"/>
                <a:gd name="T12" fmla="*/ 0 60000 65536"/>
                <a:gd name="T13" fmla="*/ 0 60000 65536"/>
                <a:gd name="T14" fmla="*/ 0 60000 65536"/>
                <a:gd name="T15" fmla="*/ 0 w 100"/>
                <a:gd name="T16" fmla="*/ 0 h 58"/>
                <a:gd name="T17" fmla="*/ 100 w 100"/>
                <a:gd name="T18" fmla="*/ 58 h 58"/>
              </a:gdLst>
              <a:ahLst/>
              <a:cxnLst>
                <a:cxn ang="T10">
                  <a:pos x="T0" y="T1"/>
                </a:cxn>
                <a:cxn ang="T11">
                  <a:pos x="T2" y="T3"/>
                </a:cxn>
                <a:cxn ang="T12">
                  <a:pos x="T4" y="T5"/>
                </a:cxn>
                <a:cxn ang="T13">
                  <a:pos x="T6" y="T7"/>
                </a:cxn>
                <a:cxn ang="T14">
                  <a:pos x="T8" y="T9"/>
                </a:cxn>
              </a:cxnLst>
              <a:rect l="T15" t="T16" r="T17" b="T18"/>
              <a:pathLst>
                <a:path w="100" h="58">
                  <a:moveTo>
                    <a:pt x="0" y="6"/>
                  </a:moveTo>
                  <a:cubicBezTo>
                    <a:pt x="29" y="31"/>
                    <a:pt x="63" y="48"/>
                    <a:pt x="100" y="58"/>
                  </a:cubicBezTo>
                  <a:lnTo>
                    <a:pt x="100" y="51"/>
                  </a:lnTo>
                  <a:cubicBezTo>
                    <a:pt x="63" y="41"/>
                    <a:pt x="29" y="23"/>
                    <a:pt x="0" y="0"/>
                  </a:cubicBezTo>
                  <a:lnTo>
                    <a:pt x="0" y="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293" name="Freeform 684"/>
            <p:cNvSpPr>
              <a:spLocks/>
            </p:cNvSpPr>
            <p:nvPr/>
          </p:nvSpPr>
          <p:spPr bwMode="auto">
            <a:xfrm>
              <a:off x="6168486" y="3426475"/>
              <a:ext cx="80980" cy="48351"/>
            </a:xfrm>
            <a:custGeom>
              <a:avLst/>
              <a:gdLst>
                <a:gd name="T0" fmla="*/ 0 w 100"/>
                <a:gd name="T1" fmla="*/ 0 h 78"/>
                <a:gd name="T2" fmla="*/ 0 w 100"/>
                <a:gd name="T3" fmla="*/ 2 h 78"/>
                <a:gd name="T4" fmla="*/ 9 w 100"/>
                <a:gd name="T5" fmla="*/ 6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0" y="0"/>
                  </a:moveTo>
                  <a:lnTo>
                    <a:pt x="0" y="26"/>
                  </a:lnTo>
                  <a:cubicBezTo>
                    <a:pt x="29" y="50"/>
                    <a:pt x="63" y="68"/>
                    <a:pt x="100" y="78"/>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4" name="Freeform 685"/>
            <p:cNvSpPr>
              <a:spLocks/>
            </p:cNvSpPr>
            <p:nvPr/>
          </p:nvSpPr>
          <p:spPr bwMode="auto">
            <a:xfrm>
              <a:off x="6168486" y="3427626"/>
              <a:ext cx="80980" cy="48351"/>
            </a:xfrm>
            <a:custGeom>
              <a:avLst/>
              <a:gdLst>
                <a:gd name="T0" fmla="*/ 9 w 100"/>
                <a:gd name="T1" fmla="*/ 6 h 78"/>
                <a:gd name="T2" fmla="*/ 9 w 100"/>
                <a:gd name="T3" fmla="*/ 4 h 78"/>
                <a:gd name="T4" fmla="*/ 0 w 100"/>
                <a:gd name="T5" fmla="*/ 0 h 78"/>
                <a:gd name="T6" fmla="*/ 0 60000 65536"/>
                <a:gd name="T7" fmla="*/ 0 60000 65536"/>
                <a:gd name="T8" fmla="*/ 0 60000 65536"/>
                <a:gd name="T9" fmla="*/ 0 w 100"/>
                <a:gd name="T10" fmla="*/ 0 h 78"/>
                <a:gd name="T11" fmla="*/ 100 w 100"/>
                <a:gd name="T12" fmla="*/ 78 h 78"/>
              </a:gdLst>
              <a:ahLst/>
              <a:cxnLst>
                <a:cxn ang="T6">
                  <a:pos x="T0" y="T1"/>
                </a:cxn>
                <a:cxn ang="T7">
                  <a:pos x="T2" y="T3"/>
                </a:cxn>
                <a:cxn ang="T8">
                  <a:pos x="T4" y="T5"/>
                </a:cxn>
              </a:cxnLst>
              <a:rect l="T9" t="T10" r="T11" b="T12"/>
              <a:pathLst>
                <a:path w="100" h="78">
                  <a:moveTo>
                    <a:pt x="100" y="78"/>
                  </a:moveTo>
                  <a:lnTo>
                    <a:pt x="100" y="52"/>
                  </a:lnTo>
                  <a:cubicBezTo>
                    <a:pt x="63" y="41"/>
                    <a:pt x="29" y="23"/>
                    <a:pt x="0" y="0"/>
                  </a:cubicBez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5" name="Picture 686"/>
            <p:cNvSpPr>
              <a:spLocks noChangeAspect="1" noChangeArrowheads="1"/>
            </p:cNvSpPr>
            <p:nvPr/>
          </p:nvSpPr>
          <p:spPr bwMode="auto">
            <a:xfrm>
              <a:off x="6286956" y="3502455"/>
              <a:ext cx="155961" cy="1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96" name="Rectangle 687"/>
            <p:cNvSpPr>
              <a:spLocks noChangeArrowheads="1"/>
            </p:cNvSpPr>
            <p:nvPr/>
          </p:nvSpPr>
          <p:spPr bwMode="auto">
            <a:xfrm>
              <a:off x="6312450" y="3523176"/>
              <a:ext cx="143964" cy="10936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97" name="Freeform 688"/>
            <p:cNvSpPr>
              <a:spLocks/>
            </p:cNvSpPr>
            <p:nvPr/>
          </p:nvSpPr>
          <p:spPr bwMode="auto">
            <a:xfrm>
              <a:off x="6312450" y="3523176"/>
              <a:ext cx="119970" cy="89794"/>
            </a:xfrm>
            <a:custGeom>
              <a:avLst/>
              <a:gdLst>
                <a:gd name="T0" fmla="*/ 6 w 148"/>
                <a:gd name="T1" fmla="*/ 10 h 145"/>
                <a:gd name="T2" fmla="*/ 6 w 148"/>
                <a:gd name="T3" fmla="*/ 7 h 145"/>
                <a:gd name="T4" fmla="*/ 4 w 148"/>
                <a:gd name="T5" fmla="*/ 7 h 145"/>
                <a:gd name="T6" fmla="*/ 4 w 148"/>
                <a:gd name="T7" fmla="*/ 6 h 145"/>
                <a:gd name="T8" fmla="*/ 5 w 148"/>
                <a:gd name="T9" fmla="*/ 5 h 145"/>
                <a:gd name="T10" fmla="*/ 5 w 148"/>
                <a:gd name="T11" fmla="*/ 3 h 145"/>
                <a:gd name="T12" fmla="*/ 4 w 148"/>
                <a:gd name="T13" fmla="*/ 2 h 145"/>
                <a:gd name="T14" fmla="*/ 6 w 148"/>
                <a:gd name="T15" fmla="*/ 2 h 145"/>
                <a:gd name="T16" fmla="*/ 6 w 148"/>
                <a:gd name="T17" fmla="*/ 3 h 145"/>
                <a:gd name="T18" fmla="*/ 8 w 148"/>
                <a:gd name="T19" fmla="*/ 3 h 145"/>
                <a:gd name="T20" fmla="*/ 9 w 148"/>
                <a:gd name="T21" fmla="*/ 6 h 145"/>
                <a:gd name="T22" fmla="*/ 9 w 148"/>
                <a:gd name="T23" fmla="*/ 7 h 145"/>
                <a:gd name="T24" fmla="*/ 10 w 148"/>
                <a:gd name="T25" fmla="*/ 8 h 145"/>
                <a:gd name="T26" fmla="*/ 11 w 148"/>
                <a:gd name="T27" fmla="*/ 10 h 145"/>
                <a:gd name="T28" fmla="*/ 12 w 148"/>
                <a:gd name="T29" fmla="*/ 3 h 145"/>
                <a:gd name="T30" fmla="*/ 10 w 148"/>
                <a:gd name="T31" fmla="*/ 3 h 145"/>
                <a:gd name="T32" fmla="*/ 10 w 148"/>
                <a:gd name="T33" fmla="*/ 4 h 145"/>
                <a:gd name="T34" fmla="*/ 9 w 148"/>
                <a:gd name="T35" fmla="*/ 5 h 145"/>
                <a:gd name="T36" fmla="*/ 9 w 148"/>
                <a:gd name="T37" fmla="*/ 3 h 145"/>
                <a:gd name="T38" fmla="*/ 8 w 148"/>
                <a:gd name="T39" fmla="*/ 3 h 145"/>
                <a:gd name="T40" fmla="*/ 9 w 148"/>
                <a:gd name="T41" fmla="*/ 1 h 145"/>
                <a:gd name="T42" fmla="*/ 6 w 148"/>
                <a:gd name="T43" fmla="*/ 1 h 145"/>
                <a:gd name="T44" fmla="*/ 5 w 148"/>
                <a:gd name="T45" fmla="*/ 0 h 145"/>
                <a:gd name="T46" fmla="*/ 4 w 148"/>
                <a:gd name="T47" fmla="*/ 2 h 145"/>
                <a:gd name="T48" fmla="*/ 4 w 148"/>
                <a:gd name="T49" fmla="*/ 3 h 145"/>
                <a:gd name="T50" fmla="*/ 4 w 148"/>
                <a:gd name="T51" fmla="*/ 3 h 145"/>
                <a:gd name="T52" fmla="*/ 3 w 148"/>
                <a:gd name="T53" fmla="*/ 3 h 145"/>
                <a:gd name="T54" fmla="*/ 3 w 148"/>
                <a:gd name="T55" fmla="*/ 3 h 145"/>
                <a:gd name="T56" fmla="*/ 3 w 148"/>
                <a:gd name="T57" fmla="*/ 1 h 145"/>
                <a:gd name="T58" fmla="*/ 2 w 148"/>
                <a:gd name="T59" fmla="*/ 2 h 145"/>
                <a:gd name="T60" fmla="*/ 1 w 148"/>
                <a:gd name="T61" fmla="*/ 2 h 145"/>
                <a:gd name="T62" fmla="*/ 0 w 148"/>
                <a:gd name="T63" fmla="*/ 3 h 145"/>
                <a:gd name="T64" fmla="*/ 1 w 148"/>
                <a:gd name="T65" fmla="*/ 5 h 145"/>
                <a:gd name="T66" fmla="*/ 5 w 148"/>
                <a:gd name="T67" fmla="*/ 8 h 145"/>
                <a:gd name="T68" fmla="*/ 5 w 148"/>
                <a:gd name="T69" fmla="*/ 9 h 145"/>
                <a:gd name="T70" fmla="*/ 5 w 148"/>
                <a:gd name="T71" fmla="*/ 12 h 1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8"/>
                <a:gd name="T109" fmla="*/ 0 h 145"/>
                <a:gd name="T110" fmla="*/ 148 w 148"/>
                <a:gd name="T111" fmla="*/ 145 h 14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8" h="145">
                  <a:moveTo>
                    <a:pt x="61" y="145"/>
                  </a:moveTo>
                  <a:lnTo>
                    <a:pt x="70" y="122"/>
                  </a:lnTo>
                  <a:cubicBezTo>
                    <a:pt x="77" y="116"/>
                    <a:pt x="82" y="108"/>
                    <a:pt x="84" y="99"/>
                  </a:cubicBezTo>
                  <a:cubicBezTo>
                    <a:pt x="83" y="92"/>
                    <a:pt x="77" y="86"/>
                    <a:pt x="70" y="85"/>
                  </a:cubicBezTo>
                  <a:cubicBezTo>
                    <a:pt x="64" y="86"/>
                    <a:pt x="59" y="89"/>
                    <a:pt x="56" y="93"/>
                  </a:cubicBezTo>
                  <a:lnTo>
                    <a:pt x="52" y="88"/>
                  </a:lnTo>
                  <a:cubicBezTo>
                    <a:pt x="57" y="86"/>
                    <a:pt x="61" y="82"/>
                    <a:pt x="62" y="76"/>
                  </a:cubicBezTo>
                  <a:cubicBezTo>
                    <a:pt x="58" y="74"/>
                    <a:pt x="54" y="71"/>
                    <a:pt x="51" y="68"/>
                  </a:cubicBezTo>
                  <a:lnTo>
                    <a:pt x="63" y="58"/>
                  </a:lnTo>
                  <a:lnTo>
                    <a:pt x="67" y="44"/>
                  </a:lnTo>
                  <a:lnTo>
                    <a:pt x="57" y="38"/>
                  </a:lnTo>
                  <a:lnTo>
                    <a:pt x="63" y="31"/>
                  </a:lnTo>
                  <a:lnTo>
                    <a:pt x="52" y="23"/>
                  </a:lnTo>
                  <a:lnTo>
                    <a:pt x="55" y="15"/>
                  </a:lnTo>
                  <a:lnTo>
                    <a:pt x="73" y="20"/>
                  </a:lnTo>
                  <a:lnTo>
                    <a:pt x="72" y="34"/>
                  </a:lnTo>
                  <a:lnTo>
                    <a:pt x="79" y="36"/>
                  </a:lnTo>
                  <a:lnTo>
                    <a:pt x="88" y="31"/>
                  </a:lnTo>
                  <a:lnTo>
                    <a:pt x="96" y="37"/>
                  </a:lnTo>
                  <a:lnTo>
                    <a:pt x="105" y="58"/>
                  </a:lnTo>
                  <a:lnTo>
                    <a:pt x="102" y="69"/>
                  </a:lnTo>
                  <a:lnTo>
                    <a:pt x="96" y="73"/>
                  </a:lnTo>
                  <a:lnTo>
                    <a:pt x="99" y="81"/>
                  </a:lnTo>
                  <a:cubicBezTo>
                    <a:pt x="100" y="88"/>
                    <a:pt x="107" y="92"/>
                    <a:pt x="114" y="90"/>
                  </a:cubicBezTo>
                  <a:cubicBezTo>
                    <a:pt x="115" y="90"/>
                    <a:pt x="117" y="89"/>
                    <a:pt x="118" y="89"/>
                  </a:cubicBezTo>
                  <a:cubicBezTo>
                    <a:pt x="123" y="91"/>
                    <a:pt x="126" y="96"/>
                    <a:pt x="126" y="102"/>
                  </a:cubicBezTo>
                  <a:lnTo>
                    <a:pt x="129" y="119"/>
                  </a:lnTo>
                  <a:cubicBezTo>
                    <a:pt x="141" y="105"/>
                    <a:pt x="148" y="88"/>
                    <a:pt x="147" y="70"/>
                  </a:cubicBezTo>
                  <a:cubicBezTo>
                    <a:pt x="147" y="61"/>
                    <a:pt x="144" y="51"/>
                    <a:pt x="138" y="43"/>
                  </a:cubicBezTo>
                  <a:cubicBezTo>
                    <a:pt x="135" y="36"/>
                    <a:pt x="131" y="30"/>
                    <a:pt x="125" y="25"/>
                  </a:cubicBezTo>
                  <a:cubicBezTo>
                    <a:pt x="120" y="26"/>
                    <a:pt x="116" y="30"/>
                    <a:pt x="115" y="35"/>
                  </a:cubicBezTo>
                  <a:lnTo>
                    <a:pt x="118" y="45"/>
                  </a:lnTo>
                  <a:cubicBezTo>
                    <a:pt x="114" y="47"/>
                    <a:pt x="109" y="47"/>
                    <a:pt x="106" y="44"/>
                  </a:cubicBezTo>
                  <a:lnTo>
                    <a:pt x="104" y="59"/>
                  </a:lnTo>
                  <a:cubicBezTo>
                    <a:pt x="102" y="52"/>
                    <a:pt x="100" y="46"/>
                    <a:pt x="96" y="39"/>
                  </a:cubicBezTo>
                  <a:lnTo>
                    <a:pt x="106" y="36"/>
                  </a:lnTo>
                  <a:lnTo>
                    <a:pt x="103" y="30"/>
                  </a:lnTo>
                  <a:lnTo>
                    <a:pt x="96" y="29"/>
                  </a:lnTo>
                  <a:lnTo>
                    <a:pt x="96" y="24"/>
                  </a:lnTo>
                  <a:lnTo>
                    <a:pt x="99" y="7"/>
                  </a:lnTo>
                  <a:lnTo>
                    <a:pt x="83" y="2"/>
                  </a:lnTo>
                  <a:lnTo>
                    <a:pt x="74" y="7"/>
                  </a:lnTo>
                  <a:lnTo>
                    <a:pt x="69" y="1"/>
                  </a:lnTo>
                  <a:lnTo>
                    <a:pt x="59" y="0"/>
                  </a:lnTo>
                  <a:lnTo>
                    <a:pt x="39" y="11"/>
                  </a:lnTo>
                  <a:lnTo>
                    <a:pt x="48" y="17"/>
                  </a:lnTo>
                  <a:lnTo>
                    <a:pt x="41" y="28"/>
                  </a:lnTo>
                  <a:cubicBezTo>
                    <a:pt x="47" y="28"/>
                    <a:pt x="51" y="33"/>
                    <a:pt x="50" y="38"/>
                  </a:cubicBezTo>
                  <a:cubicBezTo>
                    <a:pt x="50" y="39"/>
                    <a:pt x="50" y="39"/>
                    <a:pt x="50" y="39"/>
                  </a:cubicBezTo>
                  <a:cubicBezTo>
                    <a:pt x="51" y="41"/>
                    <a:pt x="49" y="43"/>
                    <a:pt x="47" y="43"/>
                  </a:cubicBezTo>
                  <a:cubicBezTo>
                    <a:pt x="46" y="43"/>
                    <a:pt x="45" y="43"/>
                    <a:pt x="45" y="43"/>
                  </a:cubicBezTo>
                  <a:cubicBezTo>
                    <a:pt x="42" y="44"/>
                    <a:pt x="38" y="43"/>
                    <a:pt x="37" y="40"/>
                  </a:cubicBezTo>
                  <a:cubicBezTo>
                    <a:pt x="36" y="39"/>
                    <a:pt x="36" y="38"/>
                    <a:pt x="36" y="37"/>
                  </a:cubicBezTo>
                  <a:lnTo>
                    <a:pt x="39" y="25"/>
                  </a:lnTo>
                  <a:lnTo>
                    <a:pt x="36" y="14"/>
                  </a:lnTo>
                  <a:lnTo>
                    <a:pt x="21" y="16"/>
                  </a:lnTo>
                  <a:lnTo>
                    <a:pt x="21" y="23"/>
                  </a:lnTo>
                  <a:lnTo>
                    <a:pt x="18" y="26"/>
                  </a:lnTo>
                  <a:lnTo>
                    <a:pt x="11" y="26"/>
                  </a:lnTo>
                  <a:cubicBezTo>
                    <a:pt x="6" y="31"/>
                    <a:pt x="3" y="37"/>
                    <a:pt x="0" y="43"/>
                  </a:cubicBezTo>
                  <a:lnTo>
                    <a:pt x="8" y="46"/>
                  </a:lnTo>
                  <a:cubicBezTo>
                    <a:pt x="13" y="51"/>
                    <a:pt x="15" y="58"/>
                    <a:pt x="15" y="65"/>
                  </a:cubicBezTo>
                  <a:cubicBezTo>
                    <a:pt x="20" y="74"/>
                    <a:pt x="30" y="79"/>
                    <a:pt x="40" y="79"/>
                  </a:cubicBezTo>
                  <a:cubicBezTo>
                    <a:pt x="48" y="81"/>
                    <a:pt x="53" y="88"/>
                    <a:pt x="53" y="95"/>
                  </a:cubicBezTo>
                  <a:cubicBezTo>
                    <a:pt x="50" y="99"/>
                    <a:pt x="49" y="104"/>
                    <a:pt x="51" y="108"/>
                  </a:cubicBezTo>
                  <a:lnTo>
                    <a:pt x="61" y="112"/>
                  </a:lnTo>
                  <a:cubicBezTo>
                    <a:pt x="61" y="116"/>
                    <a:pt x="59" y="120"/>
                    <a:pt x="56" y="123"/>
                  </a:cubicBezTo>
                  <a:cubicBezTo>
                    <a:pt x="54" y="131"/>
                    <a:pt x="56" y="139"/>
                    <a:pt x="61" y="145"/>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7298" name="Rectangle 689"/>
            <p:cNvSpPr>
              <a:spLocks noChangeArrowheads="1"/>
            </p:cNvSpPr>
            <p:nvPr/>
          </p:nvSpPr>
          <p:spPr bwMode="auto">
            <a:xfrm>
              <a:off x="6312450" y="3523176"/>
              <a:ext cx="143964" cy="10936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299" name="Freeform 690"/>
            <p:cNvSpPr>
              <a:spLocks noEditPoints="1"/>
            </p:cNvSpPr>
            <p:nvPr/>
          </p:nvSpPr>
          <p:spPr bwMode="auto">
            <a:xfrm>
              <a:off x="6399428" y="3551956"/>
              <a:ext cx="112472" cy="92096"/>
            </a:xfrm>
            <a:custGeom>
              <a:avLst/>
              <a:gdLst>
                <a:gd name="T0" fmla="*/ 4 w 138"/>
                <a:gd name="T1" fmla="*/ 2 h 147"/>
                <a:gd name="T2" fmla="*/ 4 w 138"/>
                <a:gd name="T3" fmla="*/ 2 h 147"/>
                <a:gd name="T4" fmla="*/ 6 w 138"/>
                <a:gd name="T5" fmla="*/ 1 h 147"/>
                <a:gd name="T6" fmla="*/ 7 w 138"/>
                <a:gd name="T7" fmla="*/ 1 h 147"/>
                <a:gd name="T8" fmla="*/ 5 w 138"/>
                <a:gd name="T9" fmla="*/ 1 h 147"/>
                <a:gd name="T10" fmla="*/ 5 w 138"/>
                <a:gd name="T11" fmla="*/ 1 h 147"/>
                <a:gd name="T12" fmla="*/ 3 w 138"/>
                <a:gd name="T13" fmla="*/ 1 h 147"/>
                <a:gd name="T14" fmla="*/ 3 w 138"/>
                <a:gd name="T15" fmla="*/ 1 h 147"/>
                <a:gd name="T16" fmla="*/ 4 w 138"/>
                <a:gd name="T17" fmla="*/ 2 h 147"/>
                <a:gd name="T18" fmla="*/ 7 w 138"/>
                <a:gd name="T19" fmla="*/ 1 h 147"/>
                <a:gd name="T20" fmla="*/ 6 w 138"/>
                <a:gd name="T21" fmla="*/ 1 h 147"/>
                <a:gd name="T22" fmla="*/ 1 w 138"/>
                <a:gd name="T23" fmla="*/ 4 h 147"/>
                <a:gd name="T24" fmla="*/ 1 w 138"/>
                <a:gd name="T25" fmla="*/ 5 h 147"/>
                <a:gd name="T26" fmla="*/ 1 w 138"/>
                <a:gd name="T27" fmla="*/ 5 h 147"/>
                <a:gd name="T28" fmla="*/ 1 w 138"/>
                <a:gd name="T29" fmla="*/ 5 h 147"/>
                <a:gd name="T30" fmla="*/ 12 w 138"/>
                <a:gd name="T31" fmla="*/ 5 h 147"/>
                <a:gd name="T32" fmla="*/ 12 w 138"/>
                <a:gd name="T33" fmla="*/ 5 h 147"/>
                <a:gd name="T34" fmla="*/ 12 w 138"/>
                <a:gd name="T35" fmla="*/ 12 h 147"/>
                <a:gd name="T36" fmla="*/ 1 w 138"/>
                <a:gd name="T37" fmla="*/ 12 h 147"/>
                <a:gd name="T38" fmla="*/ 1 w 138"/>
                <a:gd name="T39" fmla="*/ 11 h 147"/>
                <a:gd name="T40" fmla="*/ 1 w 138"/>
                <a:gd name="T41" fmla="*/ 4 h 147"/>
                <a:gd name="T42" fmla="*/ 1 w 138"/>
                <a:gd name="T43" fmla="*/ 5 h 147"/>
                <a:gd name="T44" fmla="*/ 1 w 138"/>
                <a:gd name="T45" fmla="*/ 5 h 147"/>
                <a:gd name="T46" fmla="*/ 3 w 138"/>
                <a:gd name="T47" fmla="*/ 6 h 147"/>
                <a:gd name="T48" fmla="*/ 6 w 138"/>
                <a:gd name="T49" fmla="*/ 4 h 147"/>
                <a:gd name="T50" fmla="*/ 7 w 138"/>
                <a:gd name="T51" fmla="*/ 3 h 147"/>
                <a:gd name="T52" fmla="*/ 7 w 138"/>
                <a:gd name="T53" fmla="*/ 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8"/>
                <a:gd name="T82" fmla="*/ 0 h 147"/>
                <a:gd name="T83" fmla="*/ 138 w 138"/>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8" h="147">
                  <a:moveTo>
                    <a:pt x="40" y="19"/>
                  </a:moveTo>
                  <a:lnTo>
                    <a:pt x="47" y="20"/>
                  </a:lnTo>
                  <a:cubicBezTo>
                    <a:pt x="54" y="16"/>
                    <a:pt x="62" y="13"/>
                    <a:pt x="70" y="10"/>
                  </a:cubicBezTo>
                  <a:cubicBezTo>
                    <a:pt x="71" y="9"/>
                    <a:pt x="72" y="8"/>
                    <a:pt x="73" y="7"/>
                  </a:cubicBezTo>
                  <a:cubicBezTo>
                    <a:pt x="72" y="3"/>
                    <a:pt x="69" y="0"/>
                    <a:pt x="65" y="1"/>
                  </a:cubicBezTo>
                  <a:cubicBezTo>
                    <a:pt x="64" y="1"/>
                    <a:pt x="64" y="1"/>
                    <a:pt x="64" y="1"/>
                  </a:cubicBezTo>
                  <a:cubicBezTo>
                    <a:pt x="55" y="0"/>
                    <a:pt x="46" y="0"/>
                    <a:pt x="37" y="2"/>
                  </a:cubicBezTo>
                  <a:lnTo>
                    <a:pt x="40" y="19"/>
                  </a:lnTo>
                  <a:close/>
                  <a:moveTo>
                    <a:pt x="73" y="7"/>
                  </a:moveTo>
                  <a:cubicBezTo>
                    <a:pt x="72" y="8"/>
                    <a:pt x="71" y="9"/>
                    <a:pt x="70" y="10"/>
                  </a:cubicBezTo>
                  <a:cubicBezTo>
                    <a:pt x="47" y="18"/>
                    <a:pt x="25" y="29"/>
                    <a:pt x="6" y="44"/>
                  </a:cubicBezTo>
                  <a:cubicBezTo>
                    <a:pt x="1" y="47"/>
                    <a:pt x="0" y="53"/>
                    <a:pt x="3" y="58"/>
                  </a:cubicBezTo>
                  <a:cubicBezTo>
                    <a:pt x="5" y="60"/>
                    <a:pt x="7" y="61"/>
                    <a:pt x="10" y="62"/>
                  </a:cubicBezTo>
                  <a:cubicBezTo>
                    <a:pt x="52" y="69"/>
                    <a:pt x="95" y="69"/>
                    <a:pt x="137" y="61"/>
                  </a:cubicBezTo>
                  <a:lnTo>
                    <a:pt x="138" y="61"/>
                  </a:lnTo>
                  <a:lnTo>
                    <a:pt x="138" y="140"/>
                  </a:lnTo>
                  <a:cubicBezTo>
                    <a:pt x="96" y="147"/>
                    <a:pt x="54" y="147"/>
                    <a:pt x="12" y="139"/>
                  </a:cubicBezTo>
                  <a:cubicBezTo>
                    <a:pt x="7" y="139"/>
                    <a:pt x="3" y="136"/>
                    <a:pt x="2" y="131"/>
                  </a:cubicBezTo>
                  <a:lnTo>
                    <a:pt x="2" y="51"/>
                  </a:lnTo>
                  <a:cubicBezTo>
                    <a:pt x="1" y="56"/>
                    <a:pt x="4" y="61"/>
                    <a:pt x="9" y="62"/>
                  </a:cubicBezTo>
                  <a:cubicBezTo>
                    <a:pt x="10" y="62"/>
                    <a:pt x="10" y="62"/>
                    <a:pt x="10" y="62"/>
                  </a:cubicBezTo>
                  <a:cubicBezTo>
                    <a:pt x="19" y="64"/>
                    <a:pt x="28" y="65"/>
                    <a:pt x="38" y="66"/>
                  </a:cubicBezTo>
                  <a:cubicBezTo>
                    <a:pt x="45" y="56"/>
                    <a:pt x="55" y="48"/>
                    <a:pt x="67" y="44"/>
                  </a:cubicBezTo>
                  <a:cubicBezTo>
                    <a:pt x="70" y="44"/>
                    <a:pt x="73" y="41"/>
                    <a:pt x="73" y="38"/>
                  </a:cubicBezTo>
                  <a:lnTo>
                    <a:pt x="73" y="7"/>
                  </a:lnTo>
                  <a:close/>
                </a:path>
              </a:pathLst>
            </a:custGeom>
            <a:solidFill>
              <a:srgbClr val="FFFF99"/>
            </a:solidFill>
            <a:ln w="0">
              <a:solidFill>
                <a:srgbClr val="000000"/>
              </a:solidFill>
              <a:prstDash val="solid"/>
              <a:round/>
              <a:headEnd/>
              <a:tailEnd/>
            </a:ln>
          </p:spPr>
          <p:txBody>
            <a:bodyPr/>
            <a:lstStyle/>
            <a:p>
              <a:endParaRPr lang="zh-CN" altLang="en-US"/>
            </a:p>
          </p:txBody>
        </p:sp>
        <p:sp>
          <p:nvSpPr>
            <p:cNvPr id="7300" name="Freeform 691"/>
            <p:cNvSpPr>
              <a:spLocks noEditPoints="1"/>
            </p:cNvSpPr>
            <p:nvPr/>
          </p:nvSpPr>
          <p:spPr bwMode="auto">
            <a:xfrm>
              <a:off x="6399428" y="3556561"/>
              <a:ext cx="112472" cy="87491"/>
            </a:xfrm>
            <a:custGeom>
              <a:avLst/>
              <a:gdLst>
                <a:gd name="T0" fmla="*/ 1 w 138"/>
                <a:gd name="T1" fmla="*/ 10 h 140"/>
                <a:gd name="T2" fmla="*/ 1 w 138"/>
                <a:gd name="T3" fmla="*/ 11 h 140"/>
                <a:gd name="T4" fmla="*/ 2 w 138"/>
                <a:gd name="T5" fmla="*/ 11 h 140"/>
                <a:gd name="T6" fmla="*/ 2 w 138"/>
                <a:gd name="T7" fmla="*/ 11 h 140"/>
                <a:gd name="T8" fmla="*/ 2 w 138"/>
                <a:gd name="T9" fmla="*/ 11 h 140"/>
                <a:gd name="T10" fmla="*/ 2 w 138"/>
                <a:gd name="T11" fmla="*/ 11 h 140"/>
                <a:gd name="T12" fmla="*/ 2 w 138"/>
                <a:gd name="T13" fmla="*/ 6 h 140"/>
                <a:gd name="T14" fmla="*/ 2 w 138"/>
                <a:gd name="T15" fmla="*/ 5 h 140"/>
                <a:gd name="T16" fmla="*/ 1 w 138"/>
                <a:gd name="T17" fmla="*/ 5 h 140"/>
                <a:gd name="T18" fmla="*/ 1 w 138"/>
                <a:gd name="T19" fmla="*/ 5 h 140"/>
                <a:gd name="T20" fmla="*/ 1 w 138"/>
                <a:gd name="T21" fmla="*/ 5 h 140"/>
                <a:gd name="T22" fmla="*/ 1 w 138"/>
                <a:gd name="T23" fmla="*/ 10 h 140"/>
                <a:gd name="T24" fmla="*/ 2 w 138"/>
                <a:gd name="T25" fmla="*/ 11 h 140"/>
                <a:gd name="T26" fmla="*/ 3 w 138"/>
                <a:gd name="T27" fmla="*/ 11 h 140"/>
                <a:gd name="T28" fmla="*/ 6 w 138"/>
                <a:gd name="T29" fmla="*/ 11 h 140"/>
                <a:gd name="T30" fmla="*/ 7 w 138"/>
                <a:gd name="T31" fmla="*/ 11 h 140"/>
                <a:gd name="T32" fmla="*/ 7 w 138"/>
                <a:gd name="T33" fmla="*/ 7 h 140"/>
                <a:gd name="T34" fmla="*/ 6 w 138"/>
                <a:gd name="T35" fmla="*/ 6 h 140"/>
                <a:gd name="T36" fmla="*/ 3 w 138"/>
                <a:gd name="T37" fmla="*/ 6 h 140"/>
                <a:gd name="T38" fmla="*/ 2 w 138"/>
                <a:gd name="T39" fmla="*/ 6 h 140"/>
                <a:gd name="T40" fmla="*/ 2 w 138"/>
                <a:gd name="T41" fmla="*/ 11 h 140"/>
                <a:gd name="T42" fmla="*/ 7 w 138"/>
                <a:gd name="T43" fmla="*/ 11 h 140"/>
                <a:gd name="T44" fmla="*/ 8 w 138"/>
                <a:gd name="T45" fmla="*/ 11 h 140"/>
                <a:gd name="T46" fmla="*/ 8 w 138"/>
                <a:gd name="T47" fmla="*/ 11 h 140"/>
                <a:gd name="T48" fmla="*/ 11 w 138"/>
                <a:gd name="T49" fmla="*/ 11 h 140"/>
                <a:gd name="T50" fmla="*/ 11 w 138"/>
                <a:gd name="T51" fmla="*/ 10 h 140"/>
                <a:gd name="T52" fmla="*/ 11 w 138"/>
                <a:gd name="T53" fmla="*/ 6 h 140"/>
                <a:gd name="T54" fmla="*/ 11 w 138"/>
                <a:gd name="T55" fmla="*/ 5 h 140"/>
                <a:gd name="T56" fmla="*/ 11 w 138"/>
                <a:gd name="T57" fmla="*/ 5 h 140"/>
                <a:gd name="T58" fmla="*/ 8 w 138"/>
                <a:gd name="T59" fmla="*/ 6 h 140"/>
                <a:gd name="T60" fmla="*/ 7 w 138"/>
                <a:gd name="T61" fmla="*/ 6 h 140"/>
                <a:gd name="T62" fmla="*/ 7 w 138"/>
                <a:gd name="T63" fmla="*/ 11 h 140"/>
                <a:gd name="T64" fmla="*/ 7 w 138"/>
                <a:gd name="T65" fmla="*/ 0 h 140"/>
                <a:gd name="T66" fmla="*/ 6 w 138"/>
                <a:gd name="T67" fmla="*/ 1 h 140"/>
                <a:gd name="T68" fmla="*/ 1 w 138"/>
                <a:gd name="T69" fmla="*/ 3 h 140"/>
                <a:gd name="T70" fmla="*/ 1 w 138"/>
                <a:gd name="T71" fmla="*/ 4 h 140"/>
                <a:gd name="T72" fmla="*/ 1 w 138"/>
                <a:gd name="T73" fmla="*/ 5 h 140"/>
                <a:gd name="T74" fmla="*/ 1 w 138"/>
                <a:gd name="T75" fmla="*/ 5 h 140"/>
                <a:gd name="T76" fmla="*/ 12 w 138"/>
                <a:gd name="T77" fmla="*/ 5 h 140"/>
                <a:gd name="T78" fmla="*/ 12 w 138"/>
                <a:gd name="T79" fmla="*/ 5 h 140"/>
                <a:gd name="T80" fmla="*/ 12 w 138"/>
                <a:gd name="T81" fmla="*/ 11 h 140"/>
                <a:gd name="T82" fmla="*/ 1 w 138"/>
                <a:gd name="T83" fmla="*/ 11 h 140"/>
                <a:gd name="T84" fmla="*/ 1 w 138"/>
                <a:gd name="T85" fmla="*/ 11 h 140"/>
                <a:gd name="T86" fmla="*/ 1 w 138"/>
                <a:gd name="T87" fmla="*/ 4 h 140"/>
                <a:gd name="T88" fmla="*/ 1 w 138"/>
                <a:gd name="T89" fmla="*/ 5 h 140"/>
                <a:gd name="T90" fmla="*/ 1 w 138"/>
                <a:gd name="T91" fmla="*/ 5 h 140"/>
                <a:gd name="T92" fmla="*/ 3 w 138"/>
                <a:gd name="T93" fmla="*/ 5 h 140"/>
                <a:gd name="T94" fmla="*/ 6 w 138"/>
                <a:gd name="T95" fmla="*/ 3 h 140"/>
                <a:gd name="T96" fmla="*/ 7 w 138"/>
                <a:gd name="T97" fmla="*/ 3 h 140"/>
                <a:gd name="T98" fmla="*/ 7 w 138"/>
                <a:gd name="T99" fmla="*/ 0 h 1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8"/>
                <a:gd name="T151" fmla="*/ 0 h 140"/>
                <a:gd name="T152" fmla="*/ 138 w 138"/>
                <a:gd name="T153" fmla="*/ 140 h 1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8" h="140">
                  <a:moveTo>
                    <a:pt x="2" y="114"/>
                  </a:moveTo>
                  <a:cubicBezTo>
                    <a:pt x="2" y="118"/>
                    <a:pt x="5" y="121"/>
                    <a:pt x="9" y="123"/>
                  </a:cubicBezTo>
                  <a:cubicBezTo>
                    <a:pt x="12" y="123"/>
                    <a:pt x="15" y="124"/>
                    <a:pt x="17" y="125"/>
                  </a:cubicBezTo>
                  <a:cubicBezTo>
                    <a:pt x="20" y="125"/>
                    <a:pt x="22" y="124"/>
                    <a:pt x="23" y="122"/>
                  </a:cubicBezTo>
                  <a:cubicBezTo>
                    <a:pt x="23" y="122"/>
                    <a:pt x="23" y="122"/>
                    <a:pt x="23" y="121"/>
                  </a:cubicBezTo>
                  <a:lnTo>
                    <a:pt x="23" y="71"/>
                  </a:lnTo>
                  <a:cubicBezTo>
                    <a:pt x="23" y="68"/>
                    <a:pt x="21" y="65"/>
                    <a:pt x="18" y="65"/>
                  </a:cubicBezTo>
                  <a:cubicBezTo>
                    <a:pt x="15" y="64"/>
                    <a:pt x="12" y="63"/>
                    <a:pt x="9" y="62"/>
                  </a:cubicBezTo>
                  <a:cubicBezTo>
                    <a:pt x="6" y="61"/>
                    <a:pt x="3" y="59"/>
                    <a:pt x="1" y="55"/>
                  </a:cubicBezTo>
                  <a:lnTo>
                    <a:pt x="2" y="114"/>
                  </a:lnTo>
                  <a:close/>
                  <a:moveTo>
                    <a:pt x="26" y="122"/>
                  </a:moveTo>
                  <a:cubicBezTo>
                    <a:pt x="26" y="124"/>
                    <a:pt x="29" y="127"/>
                    <a:pt x="32" y="127"/>
                  </a:cubicBezTo>
                  <a:cubicBezTo>
                    <a:pt x="45" y="129"/>
                    <a:pt x="58" y="130"/>
                    <a:pt x="71" y="130"/>
                  </a:cubicBezTo>
                  <a:cubicBezTo>
                    <a:pt x="74" y="130"/>
                    <a:pt x="76" y="127"/>
                    <a:pt x="76" y="124"/>
                  </a:cubicBezTo>
                  <a:lnTo>
                    <a:pt x="76" y="73"/>
                  </a:lnTo>
                  <a:cubicBezTo>
                    <a:pt x="76" y="69"/>
                    <a:pt x="73" y="67"/>
                    <a:pt x="69" y="67"/>
                  </a:cubicBezTo>
                  <a:cubicBezTo>
                    <a:pt x="57" y="68"/>
                    <a:pt x="45" y="67"/>
                    <a:pt x="33" y="66"/>
                  </a:cubicBezTo>
                  <a:cubicBezTo>
                    <a:pt x="30" y="66"/>
                    <a:pt x="27" y="68"/>
                    <a:pt x="26" y="71"/>
                  </a:cubicBezTo>
                  <a:lnTo>
                    <a:pt x="26" y="122"/>
                  </a:lnTo>
                  <a:close/>
                  <a:moveTo>
                    <a:pt x="81" y="123"/>
                  </a:moveTo>
                  <a:cubicBezTo>
                    <a:pt x="81" y="126"/>
                    <a:pt x="83" y="129"/>
                    <a:pt x="86" y="129"/>
                  </a:cubicBezTo>
                  <a:cubicBezTo>
                    <a:pt x="86" y="129"/>
                    <a:pt x="87" y="129"/>
                    <a:pt x="87" y="129"/>
                  </a:cubicBezTo>
                  <a:cubicBezTo>
                    <a:pt x="100" y="129"/>
                    <a:pt x="113" y="128"/>
                    <a:pt x="126" y="126"/>
                  </a:cubicBezTo>
                  <a:cubicBezTo>
                    <a:pt x="129" y="126"/>
                    <a:pt x="132" y="124"/>
                    <a:pt x="132" y="120"/>
                  </a:cubicBezTo>
                  <a:lnTo>
                    <a:pt x="132" y="69"/>
                  </a:lnTo>
                  <a:cubicBezTo>
                    <a:pt x="132" y="66"/>
                    <a:pt x="129" y="63"/>
                    <a:pt x="125" y="63"/>
                  </a:cubicBezTo>
                  <a:cubicBezTo>
                    <a:pt x="125" y="63"/>
                    <a:pt x="125" y="63"/>
                    <a:pt x="124" y="63"/>
                  </a:cubicBezTo>
                  <a:cubicBezTo>
                    <a:pt x="112" y="65"/>
                    <a:pt x="100" y="66"/>
                    <a:pt x="87" y="66"/>
                  </a:cubicBezTo>
                  <a:cubicBezTo>
                    <a:pt x="84" y="66"/>
                    <a:pt x="81" y="69"/>
                    <a:pt x="81" y="72"/>
                  </a:cubicBezTo>
                  <a:lnTo>
                    <a:pt x="81" y="123"/>
                  </a:lnTo>
                  <a:close/>
                  <a:moveTo>
                    <a:pt x="73" y="0"/>
                  </a:moveTo>
                  <a:cubicBezTo>
                    <a:pt x="72" y="1"/>
                    <a:pt x="71" y="2"/>
                    <a:pt x="70" y="3"/>
                  </a:cubicBezTo>
                  <a:cubicBezTo>
                    <a:pt x="47" y="11"/>
                    <a:pt x="25" y="22"/>
                    <a:pt x="6" y="37"/>
                  </a:cubicBezTo>
                  <a:cubicBezTo>
                    <a:pt x="1" y="40"/>
                    <a:pt x="0" y="46"/>
                    <a:pt x="3" y="51"/>
                  </a:cubicBezTo>
                  <a:cubicBezTo>
                    <a:pt x="5" y="53"/>
                    <a:pt x="7" y="54"/>
                    <a:pt x="10" y="55"/>
                  </a:cubicBezTo>
                  <a:cubicBezTo>
                    <a:pt x="52" y="62"/>
                    <a:pt x="95" y="62"/>
                    <a:pt x="137" y="54"/>
                  </a:cubicBezTo>
                  <a:lnTo>
                    <a:pt x="138" y="54"/>
                  </a:lnTo>
                  <a:lnTo>
                    <a:pt x="138" y="133"/>
                  </a:lnTo>
                  <a:cubicBezTo>
                    <a:pt x="96" y="140"/>
                    <a:pt x="54" y="140"/>
                    <a:pt x="12" y="132"/>
                  </a:cubicBezTo>
                  <a:cubicBezTo>
                    <a:pt x="7" y="132"/>
                    <a:pt x="3" y="129"/>
                    <a:pt x="2" y="124"/>
                  </a:cubicBezTo>
                  <a:lnTo>
                    <a:pt x="2" y="44"/>
                  </a:lnTo>
                  <a:cubicBezTo>
                    <a:pt x="1" y="49"/>
                    <a:pt x="4" y="54"/>
                    <a:pt x="9" y="55"/>
                  </a:cubicBezTo>
                  <a:cubicBezTo>
                    <a:pt x="10" y="55"/>
                    <a:pt x="10" y="55"/>
                    <a:pt x="10" y="55"/>
                  </a:cubicBezTo>
                  <a:cubicBezTo>
                    <a:pt x="19" y="57"/>
                    <a:pt x="28" y="58"/>
                    <a:pt x="38" y="59"/>
                  </a:cubicBezTo>
                  <a:cubicBezTo>
                    <a:pt x="45" y="49"/>
                    <a:pt x="55" y="41"/>
                    <a:pt x="67" y="37"/>
                  </a:cubicBezTo>
                  <a:cubicBezTo>
                    <a:pt x="70" y="37"/>
                    <a:pt x="73" y="34"/>
                    <a:pt x="73" y="31"/>
                  </a:cubicBezTo>
                  <a:lnTo>
                    <a:pt x="73"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01" name="Freeform 692"/>
            <p:cNvSpPr>
              <a:spLocks/>
            </p:cNvSpPr>
            <p:nvPr/>
          </p:nvSpPr>
          <p:spPr bwMode="auto">
            <a:xfrm>
              <a:off x="6429420" y="3551956"/>
              <a:ext cx="28493" cy="12663"/>
            </a:xfrm>
            <a:custGeom>
              <a:avLst/>
              <a:gdLst>
                <a:gd name="T0" fmla="*/ 1 w 36"/>
                <a:gd name="T1" fmla="*/ 2 h 20"/>
                <a:gd name="T2" fmla="*/ 1 w 36"/>
                <a:gd name="T3" fmla="*/ 2 h 20"/>
                <a:gd name="T4" fmla="*/ 3 w 36"/>
                <a:gd name="T5" fmla="*/ 1 h 20"/>
                <a:gd name="T6" fmla="*/ 3 w 36"/>
                <a:gd name="T7" fmla="*/ 1 h 20"/>
                <a:gd name="T8" fmla="*/ 2 w 36"/>
                <a:gd name="T9" fmla="*/ 1 h 20"/>
                <a:gd name="T10" fmla="*/ 2 w 36"/>
                <a:gd name="T11" fmla="*/ 1 h 20"/>
                <a:gd name="T12" fmla="*/ 0 w 36"/>
                <a:gd name="T13" fmla="*/ 1 h 20"/>
                <a:gd name="T14" fmla="*/ 0 60000 65536"/>
                <a:gd name="T15" fmla="*/ 0 60000 65536"/>
                <a:gd name="T16" fmla="*/ 0 60000 65536"/>
                <a:gd name="T17" fmla="*/ 0 60000 65536"/>
                <a:gd name="T18" fmla="*/ 0 60000 65536"/>
                <a:gd name="T19" fmla="*/ 0 60000 65536"/>
                <a:gd name="T20" fmla="*/ 0 60000 65536"/>
                <a:gd name="T21" fmla="*/ 0 w 36"/>
                <a:gd name="T22" fmla="*/ 0 h 20"/>
                <a:gd name="T23" fmla="*/ 36 w 3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0">
                  <a:moveTo>
                    <a:pt x="3" y="19"/>
                  </a:moveTo>
                  <a:lnTo>
                    <a:pt x="10" y="20"/>
                  </a:lnTo>
                  <a:cubicBezTo>
                    <a:pt x="17" y="16"/>
                    <a:pt x="25" y="13"/>
                    <a:pt x="33" y="10"/>
                  </a:cubicBezTo>
                  <a:cubicBezTo>
                    <a:pt x="34" y="9"/>
                    <a:pt x="35" y="8"/>
                    <a:pt x="36" y="7"/>
                  </a:cubicBezTo>
                  <a:cubicBezTo>
                    <a:pt x="35" y="3"/>
                    <a:pt x="32" y="0"/>
                    <a:pt x="28" y="1"/>
                  </a:cubicBezTo>
                  <a:cubicBezTo>
                    <a:pt x="27" y="1"/>
                    <a:pt x="27" y="1"/>
                    <a:pt x="27" y="1"/>
                  </a:cubicBezTo>
                  <a:cubicBezTo>
                    <a:pt x="18" y="0"/>
                    <a:pt x="9" y="0"/>
                    <a:pt x="0" y="2"/>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02" name="Freeform 693"/>
            <p:cNvSpPr>
              <a:spLocks/>
            </p:cNvSpPr>
            <p:nvPr/>
          </p:nvSpPr>
          <p:spPr bwMode="auto">
            <a:xfrm>
              <a:off x="6300453" y="3516269"/>
              <a:ext cx="211447" cy="127784"/>
            </a:xfrm>
            <a:custGeom>
              <a:avLst/>
              <a:gdLst>
                <a:gd name="T0" fmla="*/ 14 w 260"/>
                <a:gd name="T1" fmla="*/ 5 h 205"/>
                <a:gd name="T2" fmla="*/ 5 w 260"/>
                <a:gd name="T3" fmla="*/ 1 h 205"/>
                <a:gd name="T4" fmla="*/ 1 w 260"/>
                <a:gd name="T5" fmla="*/ 9 h 205"/>
                <a:gd name="T6" fmla="*/ 10 w 260"/>
                <a:gd name="T7" fmla="*/ 13 h 205"/>
                <a:gd name="T8" fmla="*/ 11 w 260"/>
                <a:gd name="T9" fmla="*/ 13 h 205"/>
                <a:gd name="T10" fmla="*/ 11 w 260"/>
                <a:gd name="T11" fmla="*/ 16 h 205"/>
                <a:gd name="T12" fmla="*/ 12 w 260"/>
                <a:gd name="T13" fmla="*/ 17 h 205"/>
                <a:gd name="T14" fmla="*/ 22 w 260"/>
                <a:gd name="T15" fmla="*/ 17 h 205"/>
                <a:gd name="T16" fmla="*/ 22 w 260"/>
                <a:gd name="T17" fmla="*/ 17 h 205"/>
                <a:gd name="T18" fmla="*/ 22 w 260"/>
                <a:gd name="T19" fmla="*/ 10 h 205"/>
                <a:gd name="T20" fmla="*/ 14 w 260"/>
                <a:gd name="T21" fmla="*/ 10 h 205"/>
                <a:gd name="T22" fmla="*/ 16 w 260"/>
                <a:gd name="T23" fmla="*/ 9 h 205"/>
                <a:gd name="T24" fmla="*/ 17 w 260"/>
                <a:gd name="T25" fmla="*/ 8 h 205"/>
                <a:gd name="T26" fmla="*/ 17 w 260"/>
                <a:gd name="T27" fmla="*/ 5 h 205"/>
                <a:gd name="T28" fmla="*/ 16 w 260"/>
                <a:gd name="T29" fmla="*/ 5 h 205"/>
                <a:gd name="T30" fmla="*/ 16 w 260"/>
                <a:gd name="T31" fmla="*/ 5 h 205"/>
                <a:gd name="T32" fmla="*/ 14 w 260"/>
                <a:gd name="T33" fmla="*/ 5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205"/>
                <a:gd name="T53" fmla="*/ 260 w 260"/>
                <a:gd name="T54" fmla="*/ 205 h 20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205">
                  <a:moveTo>
                    <a:pt x="159" y="60"/>
                  </a:moveTo>
                  <a:cubicBezTo>
                    <a:pt x="145" y="21"/>
                    <a:pt x="102" y="0"/>
                    <a:pt x="62" y="13"/>
                  </a:cubicBezTo>
                  <a:cubicBezTo>
                    <a:pt x="22" y="26"/>
                    <a:pt x="0" y="69"/>
                    <a:pt x="14" y="108"/>
                  </a:cubicBezTo>
                  <a:cubicBezTo>
                    <a:pt x="28" y="147"/>
                    <a:pt x="71" y="167"/>
                    <a:pt x="111" y="154"/>
                  </a:cubicBezTo>
                  <a:cubicBezTo>
                    <a:pt x="115" y="153"/>
                    <a:pt x="120" y="151"/>
                    <a:pt x="124" y="149"/>
                  </a:cubicBezTo>
                  <a:lnTo>
                    <a:pt x="124" y="189"/>
                  </a:lnTo>
                  <a:cubicBezTo>
                    <a:pt x="125" y="194"/>
                    <a:pt x="129" y="197"/>
                    <a:pt x="134" y="197"/>
                  </a:cubicBezTo>
                  <a:cubicBezTo>
                    <a:pt x="176" y="205"/>
                    <a:pt x="218" y="205"/>
                    <a:pt x="260" y="198"/>
                  </a:cubicBezTo>
                  <a:lnTo>
                    <a:pt x="260" y="119"/>
                  </a:lnTo>
                  <a:cubicBezTo>
                    <a:pt x="227" y="125"/>
                    <a:pt x="193" y="126"/>
                    <a:pt x="160" y="124"/>
                  </a:cubicBezTo>
                  <a:cubicBezTo>
                    <a:pt x="167" y="114"/>
                    <a:pt x="177" y="106"/>
                    <a:pt x="189" y="102"/>
                  </a:cubicBezTo>
                  <a:cubicBezTo>
                    <a:pt x="192" y="102"/>
                    <a:pt x="195" y="99"/>
                    <a:pt x="195" y="96"/>
                  </a:cubicBezTo>
                  <a:lnTo>
                    <a:pt x="195" y="65"/>
                  </a:lnTo>
                  <a:cubicBezTo>
                    <a:pt x="194" y="61"/>
                    <a:pt x="191" y="58"/>
                    <a:pt x="187" y="59"/>
                  </a:cubicBezTo>
                  <a:cubicBezTo>
                    <a:pt x="187" y="59"/>
                    <a:pt x="186" y="59"/>
                    <a:pt x="186" y="59"/>
                  </a:cubicBezTo>
                  <a:cubicBezTo>
                    <a:pt x="177" y="58"/>
                    <a:pt x="168" y="58"/>
                    <a:pt x="159" y="60"/>
                  </a:cubicBezTo>
                  <a:close/>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03" name="Rectangle 694"/>
            <p:cNvSpPr>
              <a:spLocks noChangeArrowheads="1"/>
            </p:cNvSpPr>
            <p:nvPr/>
          </p:nvSpPr>
          <p:spPr bwMode="auto">
            <a:xfrm>
              <a:off x="5792079" y="3692404"/>
              <a:ext cx="12281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音视频服务</a:t>
              </a:r>
              <a:endParaRPr kumimoji="0" lang="zh-CN" altLang="en-US" sz="1800" dirty="0">
                <a:latin typeface="Arial" panose="020B0604020202020204" pitchFamily="34" charset="0"/>
              </a:endParaRPr>
            </a:p>
          </p:txBody>
        </p:sp>
        <p:sp>
          <p:nvSpPr>
            <p:cNvPr id="7304" name="Rectangle 695"/>
            <p:cNvSpPr>
              <a:spLocks noChangeArrowheads="1"/>
            </p:cNvSpPr>
            <p:nvPr/>
          </p:nvSpPr>
          <p:spPr bwMode="auto">
            <a:xfrm>
              <a:off x="1949432" y="4512060"/>
              <a:ext cx="491876" cy="375292"/>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05" name="Rectangle 696"/>
            <p:cNvSpPr>
              <a:spLocks noChangeArrowheads="1"/>
            </p:cNvSpPr>
            <p:nvPr/>
          </p:nvSpPr>
          <p:spPr bwMode="auto">
            <a:xfrm>
              <a:off x="1949432" y="4509758"/>
              <a:ext cx="491876" cy="5756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06" name="Rectangle 697"/>
            <p:cNvSpPr>
              <a:spLocks noChangeArrowheads="1"/>
            </p:cNvSpPr>
            <p:nvPr/>
          </p:nvSpPr>
          <p:spPr bwMode="auto">
            <a:xfrm>
              <a:off x="1949432" y="4509758"/>
              <a:ext cx="491876" cy="575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pic>
          <p:nvPicPr>
            <p:cNvPr id="7307" name="Picture 69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958430" y="4571923"/>
              <a:ext cx="143964" cy="23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8" name="Picture 69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958430" y="4571923"/>
              <a:ext cx="143964" cy="23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9" name="Freeform 700"/>
            <p:cNvSpPr>
              <a:spLocks/>
            </p:cNvSpPr>
            <p:nvPr/>
          </p:nvSpPr>
          <p:spPr bwMode="auto">
            <a:xfrm>
              <a:off x="2102394" y="4591493"/>
              <a:ext cx="307423" cy="209519"/>
            </a:xfrm>
            <a:custGeom>
              <a:avLst/>
              <a:gdLst>
                <a:gd name="T0" fmla="*/ 205 w 205"/>
                <a:gd name="T1" fmla="*/ 0 h 182"/>
                <a:gd name="T2" fmla="*/ 205 w 205"/>
                <a:gd name="T3" fmla="*/ 182 h 182"/>
                <a:gd name="T4" fmla="*/ 0 w 205"/>
                <a:gd name="T5" fmla="*/ 182 h 182"/>
                <a:gd name="T6" fmla="*/ 6 w 205"/>
                <a:gd name="T7" fmla="*/ 177 h 182"/>
                <a:gd name="T8" fmla="*/ 200 w 205"/>
                <a:gd name="T9" fmla="*/ 177 h 182"/>
                <a:gd name="T10" fmla="*/ 200 w 205"/>
                <a:gd name="T11" fmla="*/ 5 h 182"/>
                <a:gd name="T12" fmla="*/ 205 w 205"/>
                <a:gd name="T13" fmla="*/ 0 h 182"/>
                <a:gd name="T14" fmla="*/ 0 60000 65536"/>
                <a:gd name="T15" fmla="*/ 0 60000 65536"/>
                <a:gd name="T16" fmla="*/ 0 60000 65536"/>
                <a:gd name="T17" fmla="*/ 0 60000 65536"/>
                <a:gd name="T18" fmla="*/ 0 60000 65536"/>
                <a:gd name="T19" fmla="*/ 0 60000 65536"/>
                <a:gd name="T20" fmla="*/ 0 60000 65536"/>
                <a:gd name="T21" fmla="*/ 0 w 205"/>
                <a:gd name="T22" fmla="*/ 0 h 182"/>
                <a:gd name="T23" fmla="*/ 205 w 20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5" h="182">
                  <a:moveTo>
                    <a:pt x="205" y="0"/>
                  </a:moveTo>
                  <a:lnTo>
                    <a:pt x="205" y="182"/>
                  </a:lnTo>
                  <a:lnTo>
                    <a:pt x="0" y="182"/>
                  </a:lnTo>
                  <a:lnTo>
                    <a:pt x="6" y="177"/>
                  </a:lnTo>
                  <a:lnTo>
                    <a:pt x="200" y="177"/>
                  </a:lnTo>
                  <a:lnTo>
                    <a:pt x="200" y="5"/>
                  </a:lnTo>
                  <a:lnTo>
                    <a:pt x="20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0" name="Freeform 701"/>
            <p:cNvSpPr>
              <a:spLocks/>
            </p:cNvSpPr>
            <p:nvPr/>
          </p:nvSpPr>
          <p:spPr bwMode="auto">
            <a:xfrm>
              <a:off x="2102394" y="4591493"/>
              <a:ext cx="307423" cy="209519"/>
            </a:xfrm>
            <a:custGeom>
              <a:avLst/>
              <a:gdLst>
                <a:gd name="T0" fmla="*/ 0 w 205"/>
                <a:gd name="T1" fmla="*/ 182 h 182"/>
                <a:gd name="T2" fmla="*/ 0 w 205"/>
                <a:gd name="T3" fmla="*/ 0 h 182"/>
                <a:gd name="T4" fmla="*/ 205 w 205"/>
                <a:gd name="T5" fmla="*/ 0 h 182"/>
                <a:gd name="T6" fmla="*/ 200 w 205"/>
                <a:gd name="T7" fmla="*/ 5 h 182"/>
                <a:gd name="T8" fmla="*/ 6 w 205"/>
                <a:gd name="T9" fmla="*/ 5 h 182"/>
                <a:gd name="T10" fmla="*/ 6 w 205"/>
                <a:gd name="T11" fmla="*/ 177 h 182"/>
                <a:gd name="T12" fmla="*/ 0 w 205"/>
                <a:gd name="T13" fmla="*/ 182 h 182"/>
                <a:gd name="T14" fmla="*/ 0 60000 65536"/>
                <a:gd name="T15" fmla="*/ 0 60000 65536"/>
                <a:gd name="T16" fmla="*/ 0 60000 65536"/>
                <a:gd name="T17" fmla="*/ 0 60000 65536"/>
                <a:gd name="T18" fmla="*/ 0 60000 65536"/>
                <a:gd name="T19" fmla="*/ 0 60000 65536"/>
                <a:gd name="T20" fmla="*/ 0 60000 65536"/>
                <a:gd name="T21" fmla="*/ 0 w 205"/>
                <a:gd name="T22" fmla="*/ 0 h 182"/>
                <a:gd name="T23" fmla="*/ 205 w 20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5" h="182">
                  <a:moveTo>
                    <a:pt x="0" y="182"/>
                  </a:moveTo>
                  <a:lnTo>
                    <a:pt x="0" y="0"/>
                  </a:lnTo>
                  <a:lnTo>
                    <a:pt x="205" y="0"/>
                  </a:lnTo>
                  <a:lnTo>
                    <a:pt x="200" y="5"/>
                  </a:lnTo>
                  <a:lnTo>
                    <a:pt x="6" y="5"/>
                  </a:lnTo>
                  <a:lnTo>
                    <a:pt x="6" y="177"/>
                  </a:lnTo>
                  <a:lnTo>
                    <a:pt x="0"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1" name="Rectangle 702"/>
            <p:cNvSpPr>
              <a:spLocks noChangeArrowheads="1"/>
            </p:cNvSpPr>
            <p:nvPr/>
          </p:nvSpPr>
          <p:spPr bwMode="auto">
            <a:xfrm>
              <a:off x="1979425" y="4811373"/>
              <a:ext cx="430392" cy="115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12" name="Freeform 703"/>
            <p:cNvSpPr>
              <a:spLocks noEditPoints="1"/>
            </p:cNvSpPr>
            <p:nvPr/>
          </p:nvSpPr>
          <p:spPr bwMode="auto">
            <a:xfrm>
              <a:off x="2138385" y="4664019"/>
              <a:ext cx="22494" cy="63316"/>
            </a:xfrm>
            <a:custGeom>
              <a:avLst/>
              <a:gdLst>
                <a:gd name="T0" fmla="*/ 0 w 15"/>
                <a:gd name="T1" fmla="*/ 15 h 55"/>
                <a:gd name="T2" fmla="*/ 15 w 15"/>
                <a:gd name="T3" fmla="*/ 15 h 55"/>
                <a:gd name="T4" fmla="*/ 15 w 15"/>
                <a:gd name="T5" fmla="*/ 0 h 55"/>
                <a:gd name="T6" fmla="*/ 0 w 15"/>
                <a:gd name="T7" fmla="*/ 0 h 55"/>
                <a:gd name="T8" fmla="*/ 0 w 15"/>
                <a:gd name="T9" fmla="*/ 15 h 55"/>
                <a:gd name="T10" fmla="*/ 0 w 15"/>
                <a:gd name="T11" fmla="*/ 35 h 55"/>
                <a:gd name="T12" fmla="*/ 15 w 15"/>
                <a:gd name="T13" fmla="*/ 35 h 55"/>
                <a:gd name="T14" fmla="*/ 15 w 15"/>
                <a:gd name="T15" fmla="*/ 20 h 55"/>
                <a:gd name="T16" fmla="*/ 0 w 15"/>
                <a:gd name="T17" fmla="*/ 20 h 55"/>
                <a:gd name="T18" fmla="*/ 0 w 15"/>
                <a:gd name="T19" fmla="*/ 35 h 55"/>
                <a:gd name="T20" fmla="*/ 0 w 15"/>
                <a:gd name="T21" fmla="*/ 55 h 55"/>
                <a:gd name="T22" fmla="*/ 15 w 15"/>
                <a:gd name="T23" fmla="*/ 55 h 55"/>
                <a:gd name="T24" fmla="*/ 15 w 15"/>
                <a:gd name="T25" fmla="*/ 40 h 55"/>
                <a:gd name="T26" fmla="*/ 0 w 15"/>
                <a:gd name="T27" fmla="*/ 40 h 55"/>
                <a:gd name="T28" fmla="*/ 0 w 15"/>
                <a:gd name="T29" fmla="*/ 55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
                <a:gd name="T46" fmla="*/ 0 h 55"/>
                <a:gd name="T47" fmla="*/ 15 w 15"/>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 h="55">
                  <a:moveTo>
                    <a:pt x="0" y="15"/>
                  </a:moveTo>
                  <a:lnTo>
                    <a:pt x="15" y="15"/>
                  </a:lnTo>
                  <a:lnTo>
                    <a:pt x="15" y="0"/>
                  </a:lnTo>
                  <a:lnTo>
                    <a:pt x="0" y="0"/>
                  </a:lnTo>
                  <a:lnTo>
                    <a:pt x="0" y="15"/>
                  </a:lnTo>
                  <a:close/>
                  <a:moveTo>
                    <a:pt x="0" y="35"/>
                  </a:moveTo>
                  <a:lnTo>
                    <a:pt x="15" y="35"/>
                  </a:lnTo>
                  <a:lnTo>
                    <a:pt x="15" y="20"/>
                  </a:lnTo>
                  <a:lnTo>
                    <a:pt x="0" y="20"/>
                  </a:lnTo>
                  <a:lnTo>
                    <a:pt x="0" y="35"/>
                  </a:lnTo>
                  <a:close/>
                  <a:moveTo>
                    <a:pt x="0" y="55"/>
                  </a:moveTo>
                  <a:lnTo>
                    <a:pt x="15" y="55"/>
                  </a:lnTo>
                  <a:lnTo>
                    <a:pt x="15" y="40"/>
                  </a:lnTo>
                  <a:lnTo>
                    <a:pt x="0" y="40"/>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3" name="Freeform 704"/>
            <p:cNvSpPr>
              <a:spLocks noEditPoints="1"/>
            </p:cNvSpPr>
            <p:nvPr/>
          </p:nvSpPr>
          <p:spPr bwMode="auto">
            <a:xfrm>
              <a:off x="2138385" y="4664019"/>
              <a:ext cx="164959" cy="57560"/>
            </a:xfrm>
            <a:custGeom>
              <a:avLst/>
              <a:gdLst>
                <a:gd name="T0" fmla="*/ 28 w 110"/>
                <a:gd name="T1" fmla="*/ 10 h 50"/>
                <a:gd name="T2" fmla="*/ 110 w 110"/>
                <a:gd name="T3" fmla="*/ 10 h 50"/>
                <a:gd name="T4" fmla="*/ 110 w 110"/>
                <a:gd name="T5" fmla="*/ 0 h 50"/>
                <a:gd name="T6" fmla="*/ 28 w 110"/>
                <a:gd name="T7" fmla="*/ 0 h 50"/>
                <a:gd name="T8" fmla="*/ 28 w 110"/>
                <a:gd name="T9" fmla="*/ 10 h 50"/>
                <a:gd name="T10" fmla="*/ 28 w 110"/>
                <a:gd name="T11" fmla="*/ 30 h 50"/>
                <a:gd name="T12" fmla="*/ 89 w 110"/>
                <a:gd name="T13" fmla="*/ 30 h 50"/>
                <a:gd name="T14" fmla="*/ 89 w 110"/>
                <a:gd name="T15" fmla="*/ 20 h 50"/>
                <a:gd name="T16" fmla="*/ 28 w 110"/>
                <a:gd name="T17" fmla="*/ 20 h 50"/>
                <a:gd name="T18" fmla="*/ 28 w 110"/>
                <a:gd name="T19" fmla="*/ 30 h 50"/>
                <a:gd name="T20" fmla="*/ 28 w 110"/>
                <a:gd name="T21" fmla="*/ 50 h 50"/>
                <a:gd name="T22" fmla="*/ 79 w 110"/>
                <a:gd name="T23" fmla="*/ 50 h 50"/>
                <a:gd name="T24" fmla="*/ 79 w 110"/>
                <a:gd name="T25" fmla="*/ 40 h 50"/>
                <a:gd name="T26" fmla="*/ 28 w 110"/>
                <a:gd name="T27" fmla="*/ 40 h 50"/>
                <a:gd name="T28" fmla="*/ 28 w 110"/>
                <a:gd name="T29" fmla="*/ 50 h 50"/>
                <a:gd name="T30" fmla="*/ 0 w 110"/>
                <a:gd name="T31" fmla="*/ 10 h 50"/>
                <a:gd name="T32" fmla="*/ 10 w 110"/>
                <a:gd name="T33" fmla="*/ 10 h 50"/>
                <a:gd name="T34" fmla="*/ 10 w 110"/>
                <a:gd name="T35" fmla="*/ 0 h 50"/>
                <a:gd name="T36" fmla="*/ 0 w 110"/>
                <a:gd name="T37" fmla="*/ 0 h 50"/>
                <a:gd name="T38" fmla="*/ 0 w 110"/>
                <a:gd name="T39" fmla="*/ 10 h 50"/>
                <a:gd name="T40" fmla="*/ 0 w 110"/>
                <a:gd name="T41" fmla="*/ 30 h 50"/>
                <a:gd name="T42" fmla="*/ 10 w 110"/>
                <a:gd name="T43" fmla="*/ 30 h 50"/>
                <a:gd name="T44" fmla="*/ 10 w 110"/>
                <a:gd name="T45" fmla="*/ 20 h 50"/>
                <a:gd name="T46" fmla="*/ 0 w 110"/>
                <a:gd name="T47" fmla="*/ 20 h 50"/>
                <a:gd name="T48" fmla="*/ 0 w 110"/>
                <a:gd name="T49" fmla="*/ 30 h 50"/>
                <a:gd name="T50" fmla="*/ 0 w 110"/>
                <a:gd name="T51" fmla="*/ 50 h 50"/>
                <a:gd name="T52" fmla="*/ 10 w 110"/>
                <a:gd name="T53" fmla="*/ 50 h 50"/>
                <a:gd name="T54" fmla="*/ 10 w 110"/>
                <a:gd name="T55" fmla="*/ 40 h 50"/>
                <a:gd name="T56" fmla="*/ 0 w 110"/>
                <a:gd name="T57" fmla="*/ 40 h 50"/>
                <a:gd name="T58" fmla="*/ 0 w 110"/>
                <a:gd name="T59" fmla="*/ 50 h 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0"/>
                <a:gd name="T91" fmla="*/ 0 h 50"/>
                <a:gd name="T92" fmla="*/ 110 w 110"/>
                <a:gd name="T93" fmla="*/ 50 h 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0" h="50">
                  <a:moveTo>
                    <a:pt x="28" y="10"/>
                  </a:moveTo>
                  <a:lnTo>
                    <a:pt x="110" y="10"/>
                  </a:lnTo>
                  <a:lnTo>
                    <a:pt x="110" y="0"/>
                  </a:lnTo>
                  <a:lnTo>
                    <a:pt x="28" y="0"/>
                  </a:lnTo>
                  <a:lnTo>
                    <a:pt x="28" y="10"/>
                  </a:lnTo>
                  <a:close/>
                  <a:moveTo>
                    <a:pt x="28" y="30"/>
                  </a:moveTo>
                  <a:lnTo>
                    <a:pt x="89" y="30"/>
                  </a:lnTo>
                  <a:lnTo>
                    <a:pt x="89" y="20"/>
                  </a:lnTo>
                  <a:lnTo>
                    <a:pt x="28" y="20"/>
                  </a:lnTo>
                  <a:lnTo>
                    <a:pt x="28" y="30"/>
                  </a:lnTo>
                  <a:close/>
                  <a:moveTo>
                    <a:pt x="28" y="50"/>
                  </a:moveTo>
                  <a:lnTo>
                    <a:pt x="79" y="50"/>
                  </a:lnTo>
                  <a:lnTo>
                    <a:pt x="79" y="40"/>
                  </a:lnTo>
                  <a:lnTo>
                    <a:pt x="28" y="40"/>
                  </a:lnTo>
                  <a:lnTo>
                    <a:pt x="28" y="50"/>
                  </a:lnTo>
                  <a:close/>
                  <a:moveTo>
                    <a:pt x="0" y="10"/>
                  </a:moveTo>
                  <a:lnTo>
                    <a:pt x="10" y="10"/>
                  </a:lnTo>
                  <a:lnTo>
                    <a:pt x="10" y="0"/>
                  </a:lnTo>
                  <a:lnTo>
                    <a:pt x="0" y="0"/>
                  </a:lnTo>
                  <a:lnTo>
                    <a:pt x="0" y="10"/>
                  </a:lnTo>
                  <a:close/>
                  <a:moveTo>
                    <a:pt x="0" y="30"/>
                  </a:moveTo>
                  <a:lnTo>
                    <a:pt x="10" y="30"/>
                  </a:lnTo>
                  <a:lnTo>
                    <a:pt x="10" y="20"/>
                  </a:lnTo>
                  <a:lnTo>
                    <a:pt x="0" y="20"/>
                  </a:lnTo>
                  <a:lnTo>
                    <a:pt x="0" y="30"/>
                  </a:lnTo>
                  <a:close/>
                  <a:moveTo>
                    <a:pt x="0" y="50"/>
                  </a:moveTo>
                  <a:lnTo>
                    <a:pt x="10" y="50"/>
                  </a:lnTo>
                  <a:lnTo>
                    <a:pt x="10" y="40"/>
                  </a:lnTo>
                  <a:lnTo>
                    <a:pt x="0" y="4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4" name="Freeform 705"/>
            <p:cNvSpPr>
              <a:spLocks noEditPoints="1"/>
            </p:cNvSpPr>
            <p:nvPr/>
          </p:nvSpPr>
          <p:spPr bwMode="auto">
            <a:xfrm>
              <a:off x="2171377" y="4835548"/>
              <a:ext cx="223444" cy="18419"/>
            </a:xfrm>
            <a:custGeom>
              <a:avLst/>
              <a:gdLst>
                <a:gd name="T0" fmla="*/ 0 w 149"/>
                <a:gd name="T1" fmla="*/ 16 h 16"/>
                <a:gd name="T2" fmla="*/ 22 w 149"/>
                <a:gd name="T3" fmla="*/ 16 h 16"/>
                <a:gd name="T4" fmla="*/ 22 w 149"/>
                <a:gd name="T5" fmla="*/ 0 h 16"/>
                <a:gd name="T6" fmla="*/ 0 w 149"/>
                <a:gd name="T7" fmla="*/ 0 h 16"/>
                <a:gd name="T8" fmla="*/ 0 w 149"/>
                <a:gd name="T9" fmla="*/ 16 h 16"/>
                <a:gd name="T10" fmla="*/ 43 w 149"/>
                <a:gd name="T11" fmla="*/ 16 h 16"/>
                <a:gd name="T12" fmla="*/ 64 w 149"/>
                <a:gd name="T13" fmla="*/ 16 h 16"/>
                <a:gd name="T14" fmla="*/ 64 w 149"/>
                <a:gd name="T15" fmla="*/ 0 h 16"/>
                <a:gd name="T16" fmla="*/ 43 w 149"/>
                <a:gd name="T17" fmla="*/ 0 h 16"/>
                <a:gd name="T18" fmla="*/ 43 w 149"/>
                <a:gd name="T19" fmla="*/ 16 h 16"/>
                <a:gd name="T20" fmla="*/ 86 w 149"/>
                <a:gd name="T21" fmla="*/ 16 h 16"/>
                <a:gd name="T22" fmla="*/ 107 w 149"/>
                <a:gd name="T23" fmla="*/ 16 h 16"/>
                <a:gd name="T24" fmla="*/ 107 w 149"/>
                <a:gd name="T25" fmla="*/ 0 h 16"/>
                <a:gd name="T26" fmla="*/ 86 w 149"/>
                <a:gd name="T27" fmla="*/ 0 h 16"/>
                <a:gd name="T28" fmla="*/ 86 w 149"/>
                <a:gd name="T29" fmla="*/ 16 h 16"/>
                <a:gd name="T30" fmla="*/ 128 w 149"/>
                <a:gd name="T31" fmla="*/ 16 h 16"/>
                <a:gd name="T32" fmla="*/ 149 w 149"/>
                <a:gd name="T33" fmla="*/ 16 h 16"/>
                <a:gd name="T34" fmla="*/ 149 w 149"/>
                <a:gd name="T35" fmla="*/ 0 h 16"/>
                <a:gd name="T36" fmla="*/ 128 w 149"/>
                <a:gd name="T37" fmla="*/ 0 h 16"/>
                <a:gd name="T38" fmla="*/ 128 w 149"/>
                <a:gd name="T39" fmla="*/ 16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
                <a:gd name="T62" fmla="*/ 149 w 149"/>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
                  <a:moveTo>
                    <a:pt x="0" y="16"/>
                  </a:moveTo>
                  <a:lnTo>
                    <a:pt x="22" y="16"/>
                  </a:lnTo>
                  <a:lnTo>
                    <a:pt x="22" y="0"/>
                  </a:lnTo>
                  <a:lnTo>
                    <a:pt x="0" y="0"/>
                  </a:lnTo>
                  <a:lnTo>
                    <a:pt x="0" y="16"/>
                  </a:lnTo>
                  <a:close/>
                  <a:moveTo>
                    <a:pt x="43" y="16"/>
                  </a:moveTo>
                  <a:lnTo>
                    <a:pt x="64" y="16"/>
                  </a:lnTo>
                  <a:lnTo>
                    <a:pt x="64" y="0"/>
                  </a:lnTo>
                  <a:lnTo>
                    <a:pt x="43" y="0"/>
                  </a:lnTo>
                  <a:lnTo>
                    <a:pt x="43" y="16"/>
                  </a:lnTo>
                  <a:close/>
                  <a:moveTo>
                    <a:pt x="86" y="16"/>
                  </a:moveTo>
                  <a:lnTo>
                    <a:pt x="107" y="16"/>
                  </a:lnTo>
                  <a:lnTo>
                    <a:pt x="107" y="0"/>
                  </a:lnTo>
                  <a:lnTo>
                    <a:pt x="86" y="0"/>
                  </a:lnTo>
                  <a:lnTo>
                    <a:pt x="86" y="16"/>
                  </a:lnTo>
                  <a:close/>
                  <a:moveTo>
                    <a:pt x="128" y="16"/>
                  </a:moveTo>
                  <a:lnTo>
                    <a:pt x="149" y="16"/>
                  </a:lnTo>
                  <a:lnTo>
                    <a:pt x="149" y="0"/>
                  </a:lnTo>
                  <a:lnTo>
                    <a:pt x="128" y="0"/>
                  </a:lnTo>
                  <a:lnTo>
                    <a:pt x="128" y="1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5" name="Freeform 706"/>
            <p:cNvSpPr>
              <a:spLocks noEditPoints="1"/>
            </p:cNvSpPr>
            <p:nvPr/>
          </p:nvSpPr>
          <p:spPr bwMode="auto">
            <a:xfrm>
              <a:off x="2180374" y="4840153"/>
              <a:ext cx="221944" cy="18419"/>
            </a:xfrm>
            <a:custGeom>
              <a:avLst/>
              <a:gdLst>
                <a:gd name="T0" fmla="*/ 0 w 148"/>
                <a:gd name="T1" fmla="*/ 16 h 16"/>
                <a:gd name="T2" fmla="*/ 21 w 148"/>
                <a:gd name="T3" fmla="*/ 16 h 16"/>
                <a:gd name="T4" fmla="*/ 21 w 148"/>
                <a:gd name="T5" fmla="*/ 0 h 16"/>
                <a:gd name="T6" fmla="*/ 0 w 148"/>
                <a:gd name="T7" fmla="*/ 0 h 16"/>
                <a:gd name="T8" fmla="*/ 0 w 148"/>
                <a:gd name="T9" fmla="*/ 16 h 16"/>
                <a:gd name="T10" fmla="*/ 42 w 148"/>
                <a:gd name="T11" fmla="*/ 16 h 16"/>
                <a:gd name="T12" fmla="*/ 63 w 148"/>
                <a:gd name="T13" fmla="*/ 16 h 16"/>
                <a:gd name="T14" fmla="*/ 63 w 148"/>
                <a:gd name="T15" fmla="*/ 0 h 16"/>
                <a:gd name="T16" fmla="*/ 42 w 148"/>
                <a:gd name="T17" fmla="*/ 0 h 16"/>
                <a:gd name="T18" fmla="*/ 42 w 148"/>
                <a:gd name="T19" fmla="*/ 16 h 16"/>
                <a:gd name="T20" fmla="*/ 85 w 148"/>
                <a:gd name="T21" fmla="*/ 16 h 16"/>
                <a:gd name="T22" fmla="*/ 106 w 148"/>
                <a:gd name="T23" fmla="*/ 16 h 16"/>
                <a:gd name="T24" fmla="*/ 106 w 148"/>
                <a:gd name="T25" fmla="*/ 0 h 16"/>
                <a:gd name="T26" fmla="*/ 85 w 148"/>
                <a:gd name="T27" fmla="*/ 0 h 16"/>
                <a:gd name="T28" fmla="*/ 85 w 148"/>
                <a:gd name="T29" fmla="*/ 16 h 16"/>
                <a:gd name="T30" fmla="*/ 127 w 148"/>
                <a:gd name="T31" fmla="*/ 16 h 16"/>
                <a:gd name="T32" fmla="*/ 148 w 148"/>
                <a:gd name="T33" fmla="*/ 16 h 16"/>
                <a:gd name="T34" fmla="*/ 148 w 148"/>
                <a:gd name="T35" fmla="*/ 0 h 16"/>
                <a:gd name="T36" fmla="*/ 127 w 148"/>
                <a:gd name="T37" fmla="*/ 0 h 16"/>
                <a:gd name="T38" fmla="*/ 127 w 148"/>
                <a:gd name="T39" fmla="*/ 16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16"/>
                <a:gd name="T62" fmla="*/ 148 w 148"/>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16">
                  <a:moveTo>
                    <a:pt x="0" y="16"/>
                  </a:moveTo>
                  <a:lnTo>
                    <a:pt x="21" y="16"/>
                  </a:lnTo>
                  <a:lnTo>
                    <a:pt x="21" y="0"/>
                  </a:lnTo>
                  <a:lnTo>
                    <a:pt x="0" y="0"/>
                  </a:lnTo>
                  <a:lnTo>
                    <a:pt x="0" y="16"/>
                  </a:lnTo>
                  <a:close/>
                  <a:moveTo>
                    <a:pt x="42" y="16"/>
                  </a:moveTo>
                  <a:lnTo>
                    <a:pt x="63" y="16"/>
                  </a:lnTo>
                  <a:lnTo>
                    <a:pt x="63" y="0"/>
                  </a:lnTo>
                  <a:lnTo>
                    <a:pt x="42" y="0"/>
                  </a:lnTo>
                  <a:lnTo>
                    <a:pt x="42" y="16"/>
                  </a:lnTo>
                  <a:close/>
                  <a:moveTo>
                    <a:pt x="85" y="16"/>
                  </a:moveTo>
                  <a:lnTo>
                    <a:pt x="106" y="16"/>
                  </a:lnTo>
                  <a:lnTo>
                    <a:pt x="106" y="0"/>
                  </a:lnTo>
                  <a:lnTo>
                    <a:pt x="85" y="0"/>
                  </a:lnTo>
                  <a:lnTo>
                    <a:pt x="85" y="16"/>
                  </a:lnTo>
                  <a:close/>
                  <a:moveTo>
                    <a:pt x="127" y="16"/>
                  </a:moveTo>
                  <a:lnTo>
                    <a:pt x="148" y="16"/>
                  </a:lnTo>
                  <a:lnTo>
                    <a:pt x="148" y="0"/>
                  </a:lnTo>
                  <a:lnTo>
                    <a:pt x="127" y="0"/>
                  </a:lnTo>
                  <a:lnTo>
                    <a:pt x="127" y="1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6" name="Rectangle 707"/>
            <p:cNvSpPr>
              <a:spLocks noChangeArrowheads="1"/>
            </p:cNvSpPr>
            <p:nvPr/>
          </p:nvSpPr>
          <p:spPr bwMode="auto">
            <a:xfrm>
              <a:off x="1949432" y="4512060"/>
              <a:ext cx="491876" cy="37299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317" name="Rectangle 708"/>
            <p:cNvSpPr>
              <a:spLocks noChangeArrowheads="1"/>
            </p:cNvSpPr>
            <p:nvPr/>
          </p:nvSpPr>
          <p:spPr bwMode="auto">
            <a:xfrm>
              <a:off x="1749983" y="4941459"/>
              <a:ext cx="8720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smtClean="0">
                  <a:solidFill>
                    <a:srgbClr val="000000"/>
                  </a:solidFill>
                  <a:latin typeface="宋体" panose="02010600030101010101" pitchFamily="2" charset="-122"/>
                </a:rPr>
                <a:t>进程作业</a:t>
              </a:r>
              <a:endParaRPr kumimoji="0" lang="zh-CN" altLang="en-US" sz="1800" dirty="0">
                <a:latin typeface="Arial" panose="020B0604020202020204" pitchFamily="34" charset="0"/>
              </a:endParaRPr>
            </a:p>
          </p:txBody>
        </p:sp>
        <p:sp>
          <p:nvSpPr>
            <p:cNvPr id="7319" name="Rectangle 710"/>
            <p:cNvSpPr>
              <a:spLocks noChangeArrowheads="1"/>
            </p:cNvSpPr>
            <p:nvPr/>
          </p:nvSpPr>
          <p:spPr bwMode="auto">
            <a:xfrm>
              <a:off x="1958430" y="5520514"/>
              <a:ext cx="338915"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a:solidFill>
                    <a:srgbClr val="000000"/>
                  </a:solidFill>
                  <a:latin typeface="宋体" panose="02010600030101010101" pitchFamily="2" charset="-122"/>
                </a:rPr>
                <a:t>主体</a:t>
              </a:r>
              <a:endParaRPr kumimoji="0" lang="zh-CN" altLang="en-US" sz="1800">
                <a:latin typeface="Arial" panose="020B0604020202020204" pitchFamily="34" charset="0"/>
              </a:endParaRPr>
            </a:p>
          </p:txBody>
        </p:sp>
        <p:sp>
          <p:nvSpPr>
            <p:cNvPr id="7320" name="Rectangle 711"/>
            <p:cNvSpPr>
              <a:spLocks noChangeArrowheads="1"/>
            </p:cNvSpPr>
            <p:nvPr/>
          </p:nvSpPr>
          <p:spPr bwMode="auto">
            <a:xfrm>
              <a:off x="6148377" y="5520514"/>
              <a:ext cx="338915"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客体</a:t>
              </a:r>
              <a:endParaRPr kumimoji="0" lang="zh-CN" altLang="en-US" sz="1800" dirty="0">
                <a:latin typeface="Arial" panose="020B0604020202020204" pitchFamily="34" charset="0"/>
              </a:endParaRPr>
            </a:p>
          </p:txBody>
        </p:sp>
        <p:sp>
          <p:nvSpPr>
            <p:cNvPr id="7321" name="Freeform 712"/>
            <p:cNvSpPr>
              <a:spLocks/>
            </p:cNvSpPr>
            <p:nvPr/>
          </p:nvSpPr>
          <p:spPr bwMode="auto">
            <a:xfrm>
              <a:off x="4113388" y="3017798"/>
              <a:ext cx="295426" cy="453574"/>
            </a:xfrm>
            <a:custGeom>
              <a:avLst/>
              <a:gdLst>
                <a:gd name="T0" fmla="*/ 99 w 197"/>
                <a:gd name="T1" fmla="*/ 0 h 394"/>
                <a:gd name="T2" fmla="*/ 197 w 197"/>
                <a:gd name="T3" fmla="*/ 57 h 394"/>
                <a:gd name="T4" fmla="*/ 132 w 197"/>
                <a:gd name="T5" fmla="*/ 57 h 394"/>
                <a:gd name="T6" fmla="*/ 132 w 197"/>
                <a:gd name="T7" fmla="*/ 337 h 394"/>
                <a:gd name="T8" fmla="*/ 197 w 197"/>
                <a:gd name="T9" fmla="*/ 337 h 394"/>
                <a:gd name="T10" fmla="*/ 99 w 197"/>
                <a:gd name="T11" fmla="*/ 394 h 394"/>
                <a:gd name="T12" fmla="*/ 0 w 197"/>
                <a:gd name="T13" fmla="*/ 337 h 394"/>
                <a:gd name="T14" fmla="*/ 65 w 197"/>
                <a:gd name="T15" fmla="*/ 337 h 394"/>
                <a:gd name="T16" fmla="*/ 65 w 197"/>
                <a:gd name="T17" fmla="*/ 57 h 394"/>
                <a:gd name="T18" fmla="*/ 0 w 197"/>
                <a:gd name="T19" fmla="*/ 57 h 394"/>
                <a:gd name="T20" fmla="*/ 99 w 197"/>
                <a:gd name="T21" fmla="*/ 0 h 3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394"/>
                <a:gd name="T35" fmla="*/ 197 w 197"/>
                <a:gd name="T36" fmla="*/ 394 h 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394">
                  <a:moveTo>
                    <a:pt x="99" y="0"/>
                  </a:moveTo>
                  <a:lnTo>
                    <a:pt x="197" y="57"/>
                  </a:lnTo>
                  <a:lnTo>
                    <a:pt x="132" y="57"/>
                  </a:lnTo>
                  <a:lnTo>
                    <a:pt x="132" y="337"/>
                  </a:lnTo>
                  <a:lnTo>
                    <a:pt x="197" y="337"/>
                  </a:lnTo>
                  <a:lnTo>
                    <a:pt x="99" y="394"/>
                  </a:lnTo>
                  <a:lnTo>
                    <a:pt x="0" y="337"/>
                  </a:lnTo>
                  <a:lnTo>
                    <a:pt x="65" y="337"/>
                  </a:lnTo>
                  <a:lnTo>
                    <a:pt x="65" y="57"/>
                  </a:lnTo>
                  <a:lnTo>
                    <a:pt x="0" y="57"/>
                  </a:lnTo>
                  <a:lnTo>
                    <a:pt x="9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2" name="Freeform 713"/>
            <p:cNvSpPr>
              <a:spLocks/>
            </p:cNvSpPr>
            <p:nvPr/>
          </p:nvSpPr>
          <p:spPr bwMode="auto">
            <a:xfrm>
              <a:off x="4113388" y="3017798"/>
              <a:ext cx="295426" cy="453574"/>
            </a:xfrm>
            <a:custGeom>
              <a:avLst/>
              <a:gdLst>
                <a:gd name="T0" fmla="*/ 99 w 197"/>
                <a:gd name="T1" fmla="*/ 0 h 394"/>
                <a:gd name="T2" fmla="*/ 197 w 197"/>
                <a:gd name="T3" fmla="*/ 57 h 394"/>
                <a:gd name="T4" fmla="*/ 132 w 197"/>
                <a:gd name="T5" fmla="*/ 57 h 394"/>
                <a:gd name="T6" fmla="*/ 132 w 197"/>
                <a:gd name="T7" fmla="*/ 337 h 394"/>
                <a:gd name="T8" fmla="*/ 197 w 197"/>
                <a:gd name="T9" fmla="*/ 337 h 394"/>
                <a:gd name="T10" fmla="*/ 99 w 197"/>
                <a:gd name="T11" fmla="*/ 394 h 394"/>
                <a:gd name="T12" fmla="*/ 0 w 197"/>
                <a:gd name="T13" fmla="*/ 337 h 394"/>
                <a:gd name="T14" fmla="*/ 65 w 197"/>
                <a:gd name="T15" fmla="*/ 337 h 394"/>
                <a:gd name="T16" fmla="*/ 65 w 197"/>
                <a:gd name="T17" fmla="*/ 57 h 394"/>
                <a:gd name="T18" fmla="*/ 0 w 197"/>
                <a:gd name="T19" fmla="*/ 57 h 394"/>
                <a:gd name="T20" fmla="*/ 99 w 197"/>
                <a:gd name="T21" fmla="*/ 0 h 3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394"/>
                <a:gd name="T35" fmla="*/ 197 w 197"/>
                <a:gd name="T36" fmla="*/ 394 h 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394">
                  <a:moveTo>
                    <a:pt x="99" y="0"/>
                  </a:moveTo>
                  <a:lnTo>
                    <a:pt x="197" y="57"/>
                  </a:lnTo>
                  <a:lnTo>
                    <a:pt x="132" y="57"/>
                  </a:lnTo>
                  <a:lnTo>
                    <a:pt x="132" y="337"/>
                  </a:lnTo>
                  <a:lnTo>
                    <a:pt x="197" y="337"/>
                  </a:lnTo>
                  <a:lnTo>
                    <a:pt x="99" y="394"/>
                  </a:lnTo>
                  <a:lnTo>
                    <a:pt x="0" y="337"/>
                  </a:lnTo>
                  <a:lnTo>
                    <a:pt x="65" y="337"/>
                  </a:lnTo>
                  <a:lnTo>
                    <a:pt x="65" y="57"/>
                  </a:lnTo>
                  <a:lnTo>
                    <a:pt x="0" y="57"/>
                  </a:lnTo>
                  <a:lnTo>
                    <a:pt x="99"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3" name="Rectangle 714"/>
            <p:cNvSpPr>
              <a:spLocks noChangeArrowheads="1"/>
            </p:cNvSpPr>
            <p:nvPr/>
          </p:nvSpPr>
          <p:spPr bwMode="auto">
            <a:xfrm>
              <a:off x="3844956" y="3442140"/>
              <a:ext cx="559359"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执行控制</a:t>
              </a:r>
              <a:endParaRPr kumimoji="0" lang="zh-CN" altLang="en-US" sz="1800" dirty="0">
                <a:latin typeface="Arial" panose="020B0604020202020204" pitchFamily="34" charset="0"/>
              </a:endParaRPr>
            </a:p>
          </p:txBody>
        </p:sp>
        <p:sp>
          <p:nvSpPr>
            <p:cNvPr id="7324" name="Rectangle 715"/>
            <p:cNvSpPr>
              <a:spLocks noChangeArrowheads="1"/>
            </p:cNvSpPr>
            <p:nvPr/>
          </p:nvSpPr>
          <p:spPr bwMode="auto">
            <a:xfrm>
              <a:off x="3844956" y="4421115"/>
              <a:ext cx="559359" cy="1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700" dirty="0">
                  <a:solidFill>
                    <a:srgbClr val="000000"/>
                  </a:solidFill>
                  <a:latin typeface="宋体" panose="02010600030101010101" pitchFamily="2" charset="-122"/>
                </a:rPr>
                <a:t>访问操作</a:t>
              </a:r>
              <a:endParaRPr kumimoji="0" lang="zh-CN" altLang="en-US" sz="1800" dirty="0">
                <a:latin typeface="Arial" panose="020B0604020202020204" pitchFamily="34" charset="0"/>
              </a:endParaRPr>
            </a:p>
          </p:txBody>
        </p:sp>
        <p:sp>
          <p:nvSpPr>
            <p:cNvPr id="7325" name="Rectangle 716"/>
            <p:cNvSpPr>
              <a:spLocks noChangeArrowheads="1"/>
            </p:cNvSpPr>
            <p:nvPr/>
          </p:nvSpPr>
          <p:spPr bwMode="auto">
            <a:xfrm>
              <a:off x="3273599" y="5820979"/>
              <a:ext cx="0" cy="20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
        <p:nvSpPr>
          <p:cNvPr id="7173" name="AutoShape 3"/>
          <p:cNvSpPr>
            <a:spLocks noChangeAspect="1" noChangeArrowheads="1"/>
          </p:cNvSpPr>
          <p:nvPr/>
        </p:nvSpPr>
        <p:spPr bwMode="auto">
          <a:xfrm>
            <a:off x="2051050" y="4189413"/>
            <a:ext cx="3338513"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5" name="矩形 4"/>
          <p:cNvSpPr/>
          <p:nvPr/>
        </p:nvSpPr>
        <p:spPr>
          <a:xfrm>
            <a:off x="144017" y="5589240"/>
            <a:ext cx="8820472" cy="1200329"/>
          </a:xfrm>
          <a:prstGeom prst="rect">
            <a:avLst/>
          </a:prstGeom>
        </p:spPr>
        <p:txBody>
          <a:bodyPr wrap="square">
            <a:spAutoFit/>
          </a:bodyPr>
          <a:lstStyle/>
          <a:p>
            <a:pPr marL="342900" indent="-342900">
              <a:buFont typeface="Arial" panose="020B0604020202020204" pitchFamily="34" charset="0"/>
              <a:buChar char="•"/>
            </a:pPr>
            <a:r>
              <a:rPr lang="en-US" sz="2400" b="1" dirty="0" err="1"/>
              <a:t>主体对于客体的每一次访问，访问控制系统均要审核该次访问操作是否符合访问控制策略</a:t>
            </a:r>
            <a:r>
              <a:rPr lang="en-US" sz="2400" b="1" dirty="0" smtClean="0"/>
              <a:t>。</a:t>
            </a:r>
            <a:r>
              <a:rPr lang="zh-CN" altLang="en-US" sz="2400" b="1" dirty="0">
                <a:solidFill>
                  <a:srgbClr val="FF0000"/>
                </a:solidFill>
              </a:rPr>
              <a:t>影响访问控制系统实施效果的首要因素是访问控制</a:t>
            </a:r>
            <a:r>
              <a:rPr lang="zh-CN" altLang="en-US" sz="2400" b="1" dirty="0" smtClean="0">
                <a:solidFill>
                  <a:srgbClr val="FF0000"/>
                </a:solidFill>
              </a:rPr>
              <a:t>策略</a:t>
            </a:r>
            <a:r>
              <a:rPr lang="zh-CN" altLang="en-US" sz="2400" b="1" dirty="0" smtClean="0"/>
              <a: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23850" y="72008"/>
            <a:ext cx="8496300" cy="836712"/>
          </a:xfrm>
        </p:spPr>
        <p:txBody>
          <a:bodyPr/>
          <a:lstStyle/>
          <a:p>
            <a:r>
              <a:rPr kumimoji="0" lang="zh-CN" altLang="en-US" dirty="0" smtClean="0"/>
              <a:t>安全标识符</a:t>
            </a:r>
            <a:r>
              <a:rPr kumimoji="0" lang="en-US" altLang="zh-CN" dirty="0" smtClean="0"/>
              <a:t>SID</a:t>
            </a:r>
            <a:endParaRPr kumimoji="0" lang="zh-CN" altLang="en-US" dirty="0" smtClean="0"/>
          </a:p>
        </p:txBody>
      </p:sp>
      <p:sp>
        <p:nvSpPr>
          <p:cNvPr id="31747" name="内容占位符 2"/>
          <p:cNvSpPr>
            <a:spLocks noGrp="1"/>
          </p:cNvSpPr>
          <p:nvPr>
            <p:ph idx="1"/>
          </p:nvPr>
        </p:nvSpPr>
        <p:spPr>
          <a:xfrm>
            <a:off x="107504" y="1052736"/>
            <a:ext cx="8892480" cy="5472608"/>
          </a:xfrm>
        </p:spPr>
        <p:txBody>
          <a:bodyPr/>
          <a:lstStyle/>
          <a:p>
            <a:r>
              <a:rPr kumimoji="0" lang="en-US" altLang="zh-CN" sz="2400" dirty="0" smtClean="0"/>
              <a:t>Windows</a:t>
            </a:r>
            <a:r>
              <a:rPr kumimoji="0" lang="zh-CN" altLang="en-US" sz="2400" dirty="0" smtClean="0"/>
              <a:t>中的每个账户或账户组都有一个安全标识符</a:t>
            </a:r>
            <a:r>
              <a:rPr kumimoji="0" lang="en-US" altLang="zh-CN" sz="2400" dirty="0" smtClean="0"/>
              <a:t>SID</a:t>
            </a:r>
            <a:r>
              <a:rPr kumimoji="0" lang="zh-CN" altLang="en-US" sz="2400" dirty="0" smtClean="0"/>
              <a:t>（</a:t>
            </a:r>
            <a:r>
              <a:rPr kumimoji="0" lang="en-US" altLang="zh-CN" sz="2400" dirty="0" smtClean="0"/>
              <a:t>Security Identity</a:t>
            </a:r>
            <a:r>
              <a:rPr kumimoji="0" lang="zh-CN" altLang="en-US" sz="2400" dirty="0" smtClean="0"/>
              <a:t>）。</a:t>
            </a:r>
            <a:endParaRPr kumimoji="0" lang="en-US" altLang="zh-CN" sz="2400" dirty="0" smtClean="0"/>
          </a:p>
          <a:p>
            <a:r>
              <a:rPr kumimoji="0" lang="en-US" altLang="zh-CN" sz="2400" dirty="0" smtClean="0"/>
              <a:t>Administrator</a:t>
            </a:r>
            <a:r>
              <a:rPr kumimoji="0" lang="zh-CN" altLang="en-US" sz="2400" dirty="0" smtClean="0"/>
              <a:t>、</a:t>
            </a:r>
            <a:r>
              <a:rPr kumimoji="0" lang="en-US" altLang="zh-CN" sz="2400" dirty="0" smtClean="0"/>
              <a:t>Users</a:t>
            </a:r>
            <a:r>
              <a:rPr kumimoji="0" lang="zh-CN" altLang="en-US" sz="2400" dirty="0" smtClean="0"/>
              <a:t>等账户或者账户组在</a:t>
            </a:r>
            <a:r>
              <a:rPr kumimoji="0" lang="en-US" altLang="zh-CN" sz="2400" dirty="0" smtClean="0"/>
              <a:t>Windows</a:t>
            </a:r>
            <a:r>
              <a:rPr kumimoji="0" lang="zh-CN" altLang="en-US" sz="2400" dirty="0" smtClean="0"/>
              <a:t>内部均使用</a:t>
            </a:r>
            <a:r>
              <a:rPr kumimoji="0" lang="en-US" altLang="zh-CN" sz="2400" dirty="0" smtClean="0"/>
              <a:t>SID</a:t>
            </a:r>
            <a:r>
              <a:rPr kumimoji="0" lang="zh-CN" altLang="en-US" sz="2400" dirty="0" smtClean="0"/>
              <a:t>来标识的。</a:t>
            </a:r>
            <a:endParaRPr kumimoji="0" lang="en-US" altLang="zh-CN" sz="2400" dirty="0" smtClean="0"/>
          </a:p>
          <a:p>
            <a:r>
              <a:rPr kumimoji="0" lang="zh-CN" altLang="en-US" sz="2400" dirty="0" smtClean="0">
                <a:solidFill>
                  <a:srgbClr val="FF0000"/>
                </a:solidFill>
              </a:rPr>
              <a:t>每个</a:t>
            </a:r>
            <a:r>
              <a:rPr kumimoji="0" lang="en-US" altLang="zh-CN" sz="2400" dirty="0" smtClean="0">
                <a:solidFill>
                  <a:srgbClr val="FF0000"/>
                </a:solidFill>
              </a:rPr>
              <a:t>SID</a:t>
            </a:r>
            <a:r>
              <a:rPr kumimoji="0" lang="zh-CN" altLang="en-US" sz="2400" dirty="0" smtClean="0">
                <a:solidFill>
                  <a:srgbClr val="FF0000"/>
                </a:solidFill>
              </a:rPr>
              <a:t>在同一个系统中都是唯一的。</a:t>
            </a:r>
            <a:endParaRPr kumimoji="0" lang="en-US" altLang="zh-CN" sz="2400" dirty="0" smtClean="0">
              <a:solidFill>
                <a:srgbClr val="FF0000"/>
              </a:solidFill>
            </a:endParaRPr>
          </a:p>
          <a:p>
            <a:pPr lvl="1"/>
            <a:r>
              <a:rPr kumimoji="0" lang="zh-CN" altLang="en-US" dirty="0" smtClean="0"/>
              <a:t>例如</a:t>
            </a:r>
            <a:r>
              <a:rPr kumimoji="0" lang="en-US" altLang="zh-CN" dirty="0" smtClean="0"/>
              <a:t>S-1-5-21-1507001333-1204550764-1011284298-500</a:t>
            </a:r>
            <a:r>
              <a:rPr kumimoji="0" lang="zh-CN" altLang="en-US" dirty="0" smtClean="0"/>
              <a:t>就是一个完整的</a:t>
            </a:r>
            <a:r>
              <a:rPr kumimoji="0" lang="en-US" altLang="zh-CN" dirty="0" smtClean="0"/>
              <a:t>SID</a:t>
            </a:r>
            <a:r>
              <a:rPr kumimoji="0" lang="zh-CN" altLang="en-US" dirty="0" smtClean="0"/>
              <a:t>。</a:t>
            </a:r>
            <a:endParaRPr kumimoji="0" lang="en-US" altLang="zh-CN" dirty="0" smtClean="0"/>
          </a:p>
          <a:p>
            <a:pPr lvl="1"/>
            <a:r>
              <a:rPr kumimoji="0" lang="zh-CN" altLang="en-US" dirty="0" smtClean="0"/>
              <a:t>第一个数字（本例中的</a:t>
            </a:r>
            <a:r>
              <a:rPr kumimoji="0" lang="en-US" altLang="zh-CN" dirty="0" smtClean="0"/>
              <a:t>1</a:t>
            </a:r>
            <a:r>
              <a:rPr kumimoji="0" lang="zh-CN" altLang="en-US" dirty="0" smtClean="0"/>
              <a:t>）是修订版本编号；</a:t>
            </a:r>
            <a:endParaRPr kumimoji="0" lang="en-US" altLang="zh-CN" dirty="0" smtClean="0"/>
          </a:p>
          <a:p>
            <a:pPr lvl="1"/>
            <a:r>
              <a:rPr kumimoji="0" lang="zh-CN" altLang="en-US" dirty="0" smtClean="0"/>
              <a:t>第二个数字是标识符颁发机构代码（</a:t>
            </a:r>
            <a:r>
              <a:rPr kumimoji="0" lang="en-US" altLang="zh-CN" dirty="0" smtClean="0"/>
              <a:t>Windows 2000</a:t>
            </a:r>
            <a:r>
              <a:rPr kumimoji="0" lang="zh-CN" altLang="en-US" dirty="0" smtClean="0"/>
              <a:t>为</a:t>
            </a:r>
            <a:r>
              <a:rPr kumimoji="0" lang="en-US" altLang="zh-CN" dirty="0" smtClean="0"/>
              <a:t>5</a:t>
            </a:r>
            <a:r>
              <a:rPr kumimoji="0" lang="zh-CN" altLang="en-US" dirty="0" smtClean="0"/>
              <a:t>）；</a:t>
            </a:r>
            <a:endParaRPr kumimoji="0" lang="en-US" altLang="zh-CN" dirty="0" smtClean="0"/>
          </a:p>
          <a:p>
            <a:pPr lvl="1"/>
            <a:r>
              <a:rPr kumimoji="0" lang="en-US" altLang="zh-CN" dirty="0" smtClean="0"/>
              <a:t>4</a:t>
            </a:r>
            <a:r>
              <a:rPr kumimoji="0" lang="zh-CN" altLang="en-US" dirty="0" smtClean="0"/>
              <a:t>个子颁发机构代码；</a:t>
            </a:r>
            <a:endParaRPr kumimoji="0" lang="en-US" altLang="zh-CN" dirty="0" smtClean="0"/>
          </a:p>
          <a:p>
            <a:pPr lvl="1"/>
            <a:r>
              <a:rPr kumimoji="0" lang="zh-CN" altLang="en-US" dirty="0" smtClean="0"/>
              <a:t>相对标识符</a:t>
            </a:r>
            <a:r>
              <a:rPr kumimoji="0" lang="en-US" altLang="zh-CN" dirty="0" smtClean="0"/>
              <a:t>RID</a:t>
            </a:r>
            <a:r>
              <a:rPr kumimoji="0" lang="zh-CN" altLang="en-US" dirty="0" smtClean="0"/>
              <a:t>（</a:t>
            </a:r>
            <a:r>
              <a:rPr kumimoji="0" lang="en-US" altLang="zh-CN" dirty="0" smtClean="0"/>
              <a:t>Relative Identifier</a:t>
            </a:r>
            <a:r>
              <a:rPr kumimoji="0" lang="zh-CN" altLang="en-US" dirty="0" smtClean="0"/>
              <a:t>）。</a:t>
            </a:r>
            <a:r>
              <a:rPr kumimoji="0" lang="en-US" altLang="zh-CN" dirty="0" smtClean="0"/>
              <a:t> RID 500</a:t>
            </a:r>
            <a:r>
              <a:rPr kumimoji="0" lang="zh-CN" altLang="en-US" dirty="0" smtClean="0"/>
              <a:t>代表</a:t>
            </a:r>
            <a:r>
              <a:rPr kumimoji="0" lang="en-US" altLang="zh-CN" dirty="0" smtClean="0"/>
              <a:t>Administrator</a:t>
            </a:r>
            <a:r>
              <a:rPr kumimoji="0" lang="zh-CN" altLang="en-US" dirty="0" smtClean="0"/>
              <a:t>账户，</a:t>
            </a:r>
            <a:r>
              <a:rPr kumimoji="0" lang="en-US" altLang="zh-CN" dirty="0" smtClean="0"/>
              <a:t>RID 501</a:t>
            </a:r>
            <a:r>
              <a:rPr kumimoji="0" lang="zh-CN" altLang="en-US" dirty="0" smtClean="0"/>
              <a:t>是</a:t>
            </a:r>
            <a:r>
              <a:rPr kumimoji="0" lang="en-US" altLang="zh-CN" dirty="0" smtClean="0"/>
              <a:t>Guest</a:t>
            </a:r>
            <a:r>
              <a:rPr kumimoji="0" lang="zh-CN" altLang="en-US" dirty="0" smtClean="0"/>
              <a:t>账户。从</a:t>
            </a:r>
            <a:r>
              <a:rPr kumimoji="0" lang="en-US" altLang="zh-CN" dirty="0" smtClean="0"/>
              <a:t>1000</a:t>
            </a:r>
            <a:r>
              <a:rPr kumimoji="0" lang="zh-CN" altLang="en-US" dirty="0" smtClean="0"/>
              <a:t>开始的</a:t>
            </a:r>
            <a:r>
              <a:rPr kumimoji="0" lang="en-US" altLang="zh-CN" dirty="0" smtClean="0"/>
              <a:t>RID</a:t>
            </a:r>
            <a:r>
              <a:rPr kumimoji="0" lang="zh-CN" altLang="en-US" dirty="0" smtClean="0"/>
              <a:t>代表用户账户。</a:t>
            </a:r>
            <a:endParaRPr kumimoji="0"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 calcmode="lin" valueType="num">
                                      <p:cBhvr additive="base">
                                        <p:cTn id="17"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 calcmode="lin" valueType="num">
                                      <p:cBhvr additive="base">
                                        <p:cTn id="2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747">
                                            <p:txEl>
                                              <p:pRg st="5" end="5"/>
                                            </p:txEl>
                                          </p:spTgt>
                                        </p:tgtEl>
                                        <p:attrNameLst>
                                          <p:attrName>style.visibility</p:attrName>
                                        </p:attrNameLst>
                                      </p:cBhvr>
                                      <p:to>
                                        <p:strVal val="visible"/>
                                      </p:to>
                                    </p:set>
                                    <p:anim calcmode="lin" valueType="num">
                                      <p:cBhvr additive="base">
                                        <p:cTn id="25"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747">
                                            <p:txEl>
                                              <p:pRg st="6" end="6"/>
                                            </p:txEl>
                                          </p:spTgt>
                                        </p:tgtEl>
                                        <p:attrNameLst>
                                          <p:attrName>style.visibility</p:attrName>
                                        </p:attrNameLst>
                                      </p:cBhvr>
                                      <p:to>
                                        <p:strVal val="visible"/>
                                      </p:to>
                                    </p:set>
                                    <p:anim calcmode="lin" valueType="num">
                                      <p:cBhvr additive="base">
                                        <p:cTn id="29"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747">
                                            <p:txEl>
                                              <p:pRg st="7" end="7"/>
                                            </p:txEl>
                                          </p:spTgt>
                                        </p:tgtEl>
                                        <p:attrNameLst>
                                          <p:attrName>style.visibility</p:attrName>
                                        </p:attrNameLst>
                                      </p:cBhvr>
                                      <p:to>
                                        <p:strVal val="visible"/>
                                      </p:to>
                                    </p:set>
                                    <p:anim calcmode="lin" valueType="num">
                                      <p:cBhvr additive="base">
                                        <p:cTn id="33"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23850" y="44624"/>
            <a:ext cx="8496300" cy="864096"/>
          </a:xfrm>
        </p:spPr>
        <p:txBody>
          <a:bodyPr/>
          <a:lstStyle/>
          <a:p>
            <a:r>
              <a:rPr kumimoji="0" lang="zh-CN" altLang="en-US" dirty="0" smtClean="0"/>
              <a:t>访问令牌</a:t>
            </a:r>
          </a:p>
        </p:txBody>
      </p:sp>
      <p:sp>
        <p:nvSpPr>
          <p:cNvPr id="32771" name="内容占位符 2"/>
          <p:cNvSpPr>
            <a:spLocks noGrp="1"/>
          </p:cNvSpPr>
          <p:nvPr>
            <p:ph idx="1"/>
          </p:nvPr>
        </p:nvSpPr>
        <p:spPr>
          <a:xfrm>
            <a:off x="250700" y="1052736"/>
            <a:ext cx="8713788" cy="935806"/>
          </a:xfrm>
        </p:spPr>
        <p:txBody>
          <a:bodyPr/>
          <a:lstStyle/>
          <a:p>
            <a:r>
              <a:rPr kumimoji="0" lang="zh-CN" altLang="en-US" sz="2400" dirty="0" smtClean="0"/>
              <a:t>每个</a:t>
            </a:r>
            <a:r>
              <a:rPr kumimoji="0" lang="zh-CN" altLang="en-US" sz="2400" dirty="0" smtClean="0">
                <a:solidFill>
                  <a:srgbClr val="FF0000"/>
                </a:solidFill>
              </a:rPr>
              <a:t>访问令牌</a:t>
            </a:r>
            <a:r>
              <a:rPr kumimoji="0" lang="zh-CN" altLang="en-US" sz="2400" dirty="0" smtClean="0"/>
              <a:t>都与特定的</a:t>
            </a:r>
            <a:r>
              <a:rPr kumimoji="0" lang="en-US" altLang="zh-CN" sz="2400" dirty="0" smtClean="0"/>
              <a:t>Windows</a:t>
            </a:r>
            <a:r>
              <a:rPr kumimoji="0" lang="zh-CN" altLang="en-US" sz="2400" dirty="0" smtClean="0">
                <a:solidFill>
                  <a:srgbClr val="FF0000"/>
                </a:solidFill>
              </a:rPr>
              <a:t>账户相关联</a:t>
            </a:r>
            <a:r>
              <a:rPr kumimoji="0" lang="zh-CN" altLang="en-US" sz="2400" dirty="0" smtClean="0"/>
              <a:t>，访问令牌包含该帐户的</a:t>
            </a:r>
            <a:r>
              <a:rPr kumimoji="0" lang="en-US" altLang="zh-CN" sz="2400" dirty="0" smtClean="0"/>
              <a:t>SID</a:t>
            </a:r>
            <a:r>
              <a:rPr kumimoji="0" lang="zh-CN" altLang="en-US" sz="2400" dirty="0" smtClean="0"/>
              <a:t>、所属组的</a:t>
            </a:r>
            <a:r>
              <a:rPr kumimoji="0" lang="en-US" altLang="zh-CN" sz="2400" dirty="0" smtClean="0"/>
              <a:t>SID</a:t>
            </a:r>
            <a:r>
              <a:rPr kumimoji="0" lang="zh-CN" altLang="en-US" sz="2400" dirty="0" smtClean="0"/>
              <a:t>以及帐户的特权信息。</a:t>
            </a:r>
          </a:p>
        </p:txBody>
      </p:sp>
      <p:sp>
        <p:nvSpPr>
          <p:cNvPr id="32772" name="矩形 3"/>
          <p:cNvSpPr>
            <a:spLocks noChangeArrowheads="1"/>
          </p:cNvSpPr>
          <p:nvPr/>
        </p:nvSpPr>
        <p:spPr bwMode="auto">
          <a:xfrm>
            <a:off x="179833" y="2132856"/>
            <a:ext cx="88566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en-US" altLang="zh-CN" sz="1800" dirty="0">
                <a:latin typeface="Arial" panose="020B0604020202020204" pitchFamily="34" charset="0"/>
              </a:rPr>
              <a:t>Microsoft Windows XP [</a:t>
            </a:r>
            <a:r>
              <a:rPr kumimoji="0" lang="zh-CN" altLang="en-US" sz="1800" dirty="0">
                <a:latin typeface="Arial" panose="020B0604020202020204" pitchFamily="34" charset="0"/>
              </a:rPr>
              <a:t>版本</a:t>
            </a:r>
            <a:r>
              <a:rPr kumimoji="0" lang="en-US" altLang="zh-CN" sz="1800" dirty="0">
                <a:latin typeface="Arial" panose="020B0604020202020204" pitchFamily="34" charset="0"/>
              </a:rPr>
              <a:t> 5.1.2600]</a:t>
            </a:r>
          </a:p>
          <a:p>
            <a:pPr eaLnBrk="1" hangingPunct="1">
              <a:spcBef>
                <a:spcPct val="0"/>
              </a:spcBef>
              <a:buFontTx/>
              <a:buNone/>
            </a:pPr>
            <a:r>
              <a:rPr kumimoji="0" lang="en-US" altLang="zh-CN" sz="1800" dirty="0">
                <a:latin typeface="Arial" panose="020B0604020202020204" pitchFamily="34" charset="0"/>
              </a:rPr>
              <a:t>(C) </a:t>
            </a:r>
            <a:r>
              <a:rPr kumimoji="0" lang="zh-CN" altLang="en-US" sz="1800" dirty="0">
                <a:latin typeface="Arial" panose="020B0604020202020204" pitchFamily="34" charset="0"/>
              </a:rPr>
              <a:t>版权所有</a:t>
            </a:r>
            <a:r>
              <a:rPr kumimoji="0" lang="en-US" altLang="zh-CN" sz="1800" dirty="0">
                <a:latin typeface="Arial" panose="020B0604020202020204" pitchFamily="34" charset="0"/>
              </a:rPr>
              <a:t> 1985-2001 Microsoft Corp.</a:t>
            </a:r>
          </a:p>
          <a:p>
            <a:pPr eaLnBrk="1" hangingPunct="1">
              <a:spcBef>
                <a:spcPct val="0"/>
              </a:spcBef>
              <a:buFontTx/>
              <a:buNone/>
            </a:pPr>
            <a:r>
              <a:rPr kumimoji="0" lang="en-US" altLang="zh-CN" sz="1800" dirty="0">
                <a:latin typeface="Arial" panose="020B0604020202020204" pitchFamily="34" charset="0"/>
              </a:rPr>
              <a:t>C:\&gt;whoami /all</a:t>
            </a:r>
          </a:p>
          <a:p>
            <a:pPr eaLnBrk="1" hangingPunct="1">
              <a:spcBef>
                <a:spcPct val="0"/>
              </a:spcBef>
              <a:buFontTx/>
              <a:buNone/>
            </a:pPr>
            <a:r>
              <a:rPr kumimoji="0" lang="en-US" altLang="zh-CN" sz="1800" dirty="0">
                <a:latin typeface="Arial" panose="020B0604020202020204" pitchFamily="34" charset="0"/>
              </a:rPr>
              <a:t>[User]   = "Smith\Administrator"  S-1-5-21-2000478354-842925246-1202660629-500</a:t>
            </a:r>
          </a:p>
          <a:p>
            <a:pPr eaLnBrk="1" hangingPunct="1">
              <a:spcBef>
                <a:spcPct val="0"/>
              </a:spcBef>
              <a:buFontTx/>
              <a:buNone/>
            </a:pPr>
            <a:r>
              <a:rPr kumimoji="0" lang="en-US" altLang="zh-CN" sz="1800" dirty="0">
                <a:latin typeface="Arial" panose="020B0604020202020204" pitchFamily="34" charset="0"/>
              </a:rPr>
              <a:t>[Group 1] = " Smith \None"  S-1-5-21-2000478354-842925246-1202660629-513</a:t>
            </a:r>
          </a:p>
          <a:p>
            <a:pPr eaLnBrk="1" hangingPunct="1">
              <a:spcBef>
                <a:spcPct val="0"/>
              </a:spcBef>
              <a:buFontTx/>
              <a:buNone/>
            </a:pPr>
            <a:r>
              <a:rPr kumimoji="0" lang="en-US" altLang="zh-CN" sz="1800" dirty="0">
                <a:latin typeface="Arial" panose="020B0604020202020204" pitchFamily="34" charset="0"/>
              </a:rPr>
              <a:t>[Group 2] = "Everyone"  S-1-1-0</a:t>
            </a:r>
          </a:p>
          <a:p>
            <a:pPr eaLnBrk="1" hangingPunct="1">
              <a:spcBef>
                <a:spcPct val="0"/>
              </a:spcBef>
              <a:buFontTx/>
              <a:buNone/>
            </a:pPr>
            <a:r>
              <a:rPr kumimoji="0" lang="en-US" altLang="zh-CN" sz="1800" dirty="0">
                <a:latin typeface="Arial" panose="020B0604020202020204" pitchFamily="34" charset="0"/>
              </a:rPr>
              <a:t>[Group 3] = " Smith \Debugger Users"  S-1-5-21-2000478354-842925246-1202660629-1004</a:t>
            </a:r>
          </a:p>
          <a:p>
            <a:pPr eaLnBrk="1" hangingPunct="1">
              <a:spcBef>
                <a:spcPct val="0"/>
              </a:spcBef>
              <a:buFontTx/>
              <a:buNone/>
            </a:pPr>
            <a:r>
              <a:rPr kumimoji="0" lang="en-US" altLang="zh-CN" sz="1800" dirty="0">
                <a:latin typeface="Arial" panose="020B0604020202020204" pitchFamily="34" charset="0"/>
              </a:rPr>
              <a:t>[Group  4] = "BUILTIN\Administrators"  S-1-5-32-544</a:t>
            </a:r>
          </a:p>
          <a:p>
            <a:pPr eaLnBrk="1" hangingPunct="1">
              <a:spcBef>
                <a:spcPct val="0"/>
              </a:spcBef>
              <a:buFontTx/>
              <a:buNone/>
            </a:pPr>
            <a:r>
              <a:rPr kumimoji="0" lang="en-US" altLang="zh-CN" sz="1800" dirty="0">
                <a:latin typeface="Arial" panose="020B0604020202020204" pitchFamily="34" charset="0"/>
              </a:rPr>
              <a:t>[Group  5] = "BUILTIN\Users"  S-1-5-32-545</a:t>
            </a:r>
          </a:p>
          <a:p>
            <a:pPr eaLnBrk="1" hangingPunct="1">
              <a:spcBef>
                <a:spcPct val="0"/>
              </a:spcBef>
              <a:buFontTx/>
              <a:buNone/>
            </a:pPr>
            <a:r>
              <a:rPr kumimoji="0" lang="en-US" altLang="zh-CN" sz="1800" dirty="0">
                <a:latin typeface="Arial" panose="020B0604020202020204" pitchFamily="34" charset="0"/>
              </a:rPr>
              <a:t>[Group  6] = "NT AUTHORITY\INTERACTIVE"  S-1-5-4</a:t>
            </a:r>
          </a:p>
          <a:p>
            <a:pPr eaLnBrk="1" hangingPunct="1">
              <a:spcBef>
                <a:spcPct val="0"/>
              </a:spcBef>
              <a:buFontTx/>
              <a:buNone/>
            </a:pPr>
            <a:r>
              <a:rPr kumimoji="0" lang="en-US" altLang="zh-CN" sz="1800" dirty="0">
                <a:latin typeface="Arial" panose="020B0604020202020204" pitchFamily="34" charset="0"/>
              </a:rPr>
              <a:t>[Group  7] = "NT AUTHORITY\Authenticated Users"  S-1-5-11</a:t>
            </a:r>
          </a:p>
          <a:p>
            <a:pPr eaLnBrk="1" hangingPunct="1">
              <a:spcBef>
                <a:spcPct val="0"/>
              </a:spcBef>
              <a:buFontTx/>
              <a:buNone/>
            </a:pPr>
            <a:r>
              <a:rPr kumimoji="0" lang="en-US" altLang="zh-CN" sz="1800" dirty="0">
                <a:latin typeface="Arial" panose="020B0604020202020204" pitchFamily="34" charset="0"/>
              </a:rPr>
              <a:t>[Group  8] = "LOCAL"  </a:t>
            </a:r>
            <a:r>
              <a:rPr kumimoji="0" lang="en-US" altLang="zh-CN" sz="1800" dirty="0" smtClean="0">
                <a:latin typeface="Arial" panose="020B0604020202020204" pitchFamily="34" charset="0"/>
              </a:rPr>
              <a:t>S-1-2-0</a:t>
            </a:r>
          </a:p>
          <a:p>
            <a:pPr eaLnBrk="1" hangingPunct="1">
              <a:spcBef>
                <a:spcPct val="0"/>
              </a:spcBef>
              <a:buFontTx/>
              <a:buNone/>
            </a:pPr>
            <a:r>
              <a:rPr kumimoji="0" lang="en-US" altLang="zh-CN" sz="1800" dirty="0">
                <a:latin typeface="Arial" panose="020B0604020202020204" pitchFamily="34" charset="0"/>
              </a:rPr>
              <a:t>……</a:t>
            </a:r>
            <a:endParaRPr kumimoji="0" lang="zh-CN" altLang="en-US" sz="18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23850" y="0"/>
            <a:ext cx="8496300" cy="981075"/>
          </a:xfrm>
        </p:spPr>
        <p:txBody>
          <a:bodyPr/>
          <a:lstStyle/>
          <a:p>
            <a:r>
              <a:rPr kumimoji="0" lang="en-US" altLang="zh-CN" smtClean="0"/>
              <a:t>Window </a:t>
            </a:r>
            <a:r>
              <a:rPr kumimoji="0" lang="zh-CN" altLang="en-US" smtClean="0"/>
              <a:t>访问控制</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4744"/>
            <a:ext cx="672465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23850" y="72008"/>
            <a:ext cx="8496300" cy="836712"/>
          </a:xfrm>
        </p:spPr>
        <p:txBody>
          <a:bodyPr/>
          <a:lstStyle/>
          <a:p>
            <a:r>
              <a:rPr kumimoji="0" lang="zh-CN" altLang="en-US" dirty="0" smtClean="0"/>
              <a:t>活动目录与组策略</a:t>
            </a:r>
          </a:p>
        </p:txBody>
      </p:sp>
      <p:sp>
        <p:nvSpPr>
          <p:cNvPr id="35843" name="内容占位符 2"/>
          <p:cNvSpPr>
            <a:spLocks noGrp="1"/>
          </p:cNvSpPr>
          <p:nvPr>
            <p:ph idx="1"/>
          </p:nvPr>
        </p:nvSpPr>
        <p:spPr>
          <a:xfrm>
            <a:off x="323850" y="1052513"/>
            <a:ext cx="8496300" cy="5256212"/>
          </a:xfrm>
        </p:spPr>
        <p:txBody>
          <a:bodyPr/>
          <a:lstStyle/>
          <a:p>
            <a:r>
              <a:rPr kumimoji="0" lang="en-US" altLang="zh-CN" sz="2400" dirty="0"/>
              <a:t>Windows</a:t>
            </a:r>
            <a:r>
              <a:rPr kumimoji="0" lang="zh-CN" altLang="en-US" sz="2400" dirty="0"/>
              <a:t>的网络管理中有两个非常重要的管理技术，即</a:t>
            </a:r>
            <a:r>
              <a:rPr kumimoji="0" lang="zh-CN" altLang="en-US" sz="2400" dirty="0">
                <a:solidFill>
                  <a:srgbClr val="0000FF"/>
                </a:solidFill>
              </a:rPr>
              <a:t>活动目录</a:t>
            </a:r>
            <a:r>
              <a:rPr kumimoji="0" lang="en-US" altLang="zh-CN" sz="2400" dirty="0" smtClean="0">
                <a:solidFill>
                  <a:srgbClr val="0000FF"/>
                </a:solidFill>
              </a:rPr>
              <a:t>AD</a:t>
            </a:r>
            <a:r>
              <a:rPr kumimoji="0" lang="zh-CN" altLang="en-US" sz="2400" dirty="0">
                <a:solidFill>
                  <a:srgbClr val="0000FF"/>
                </a:solidFill>
              </a:rPr>
              <a:t> （</a:t>
            </a:r>
            <a:r>
              <a:rPr kumimoji="0" lang="en-US" altLang="zh-CN" sz="2400" dirty="0">
                <a:solidFill>
                  <a:srgbClr val="0000FF"/>
                </a:solidFill>
              </a:rPr>
              <a:t>Active Directory</a:t>
            </a:r>
            <a:r>
              <a:rPr kumimoji="0" lang="zh-CN" altLang="en-US" sz="2400" dirty="0" smtClean="0">
                <a:solidFill>
                  <a:srgbClr val="0000FF"/>
                </a:solidFill>
              </a:rPr>
              <a:t>）和组</a:t>
            </a:r>
            <a:r>
              <a:rPr kumimoji="0" lang="zh-CN" altLang="en-US" sz="2400" dirty="0">
                <a:solidFill>
                  <a:srgbClr val="0000FF"/>
                </a:solidFill>
              </a:rPr>
              <a:t>策略</a:t>
            </a:r>
            <a:r>
              <a:rPr kumimoji="0" lang="en-US" altLang="zh-CN" sz="2400" dirty="0" smtClean="0">
                <a:solidFill>
                  <a:srgbClr val="0000FF"/>
                </a:solidFill>
              </a:rPr>
              <a:t>GP</a:t>
            </a:r>
            <a:r>
              <a:rPr kumimoji="0" lang="zh-CN" altLang="en-US" sz="2400" dirty="0">
                <a:solidFill>
                  <a:srgbClr val="0000FF"/>
                </a:solidFill>
              </a:rPr>
              <a:t> （</a:t>
            </a:r>
            <a:r>
              <a:rPr kumimoji="0" lang="en-US" altLang="zh-CN" sz="2400" dirty="0">
                <a:solidFill>
                  <a:srgbClr val="0000FF"/>
                </a:solidFill>
              </a:rPr>
              <a:t>Group Policy</a:t>
            </a:r>
            <a:r>
              <a:rPr kumimoji="0" lang="zh-CN" altLang="en-US" sz="2400" dirty="0">
                <a:solidFill>
                  <a:srgbClr val="0000FF"/>
                </a:solidFill>
              </a:rPr>
              <a:t>）</a:t>
            </a:r>
            <a:r>
              <a:rPr kumimoji="0" lang="zh-CN" altLang="en-US" sz="2400" dirty="0"/>
              <a:t> </a:t>
            </a:r>
            <a:r>
              <a:rPr kumimoji="0" lang="zh-CN" altLang="en-US" sz="2400" dirty="0" smtClean="0"/>
              <a:t>，</a:t>
            </a:r>
            <a:r>
              <a:rPr kumimoji="0" lang="zh-CN" altLang="en-US" sz="2400" dirty="0"/>
              <a:t>它们的协调工作有效提升了</a:t>
            </a:r>
            <a:r>
              <a:rPr kumimoji="0" lang="en-US" altLang="zh-CN" sz="2400" dirty="0"/>
              <a:t>Windows</a:t>
            </a:r>
            <a:r>
              <a:rPr kumimoji="0" lang="zh-CN" altLang="en-US" sz="2400" dirty="0"/>
              <a:t>网络的安全性</a:t>
            </a:r>
            <a:r>
              <a:rPr kumimoji="0" lang="zh-CN" altLang="en-US" sz="2400" dirty="0" smtClean="0"/>
              <a:t>。</a:t>
            </a:r>
            <a:endParaRPr kumimoji="0" lang="en-US" altLang="zh-CN" sz="2400" dirty="0" smtClean="0"/>
          </a:p>
          <a:p>
            <a:endParaRPr kumimoji="0" lang="en-US" altLang="zh-CN" sz="2400" dirty="0">
              <a:solidFill>
                <a:srgbClr val="FF0000"/>
              </a:solidFill>
            </a:endParaRPr>
          </a:p>
          <a:p>
            <a:r>
              <a:rPr kumimoji="0" lang="zh-CN" altLang="en-US" sz="2400" dirty="0" smtClean="0">
                <a:solidFill>
                  <a:srgbClr val="FF0000"/>
                </a:solidFill>
              </a:rPr>
              <a:t>活动目录</a:t>
            </a:r>
            <a:r>
              <a:rPr kumimoji="0" lang="en-US" altLang="zh-CN" sz="2400" dirty="0" smtClean="0"/>
              <a:t>AD</a:t>
            </a:r>
            <a:r>
              <a:rPr kumimoji="0" lang="zh-CN" altLang="en-US" sz="2400" dirty="0" smtClean="0"/>
              <a:t>是一个面向</a:t>
            </a:r>
            <a:r>
              <a:rPr kumimoji="0" lang="zh-CN" altLang="en-US" sz="2400" dirty="0" smtClean="0">
                <a:solidFill>
                  <a:srgbClr val="0000FF"/>
                </a:solidFill>
              </a:rPr>
              <a:t>网络对象</a:t>
            </a:r>
            <a:r>
              <a:rPr kumimoji="0" lang="zh-CN" altLang="en-US" sz="2400" dirty="0" smtClean="0"/>
              <a:t>管理的综合目录服务。</a:t>
            </a:r>
            <a:endParaRPr kumimoji="0" lang="en-US" altLang="zh-CN" sz="2400" dirty="0" smtClean="0"/>
          </a:p>
          <a:p>
            <a:endParaRPr kumimoji="0" lang="en-US" altLang="zh-CN" sz="2400" dirty="0" smtClean="0"/>
          </a:p>
          <a:p>
            <a:r>
              <a:rPr kumimoji="0" lang="zh-CN" altLang="en-US" sz="2400" dirty="0" smtClean="0">
                <a:solidFill>
                  <a:srgbClr val="FF0000"/>
                </a:solidFill>
              </a:rPr>
              <a:t>网络对象</a:t>
            </a:r>
            <a:r>
              <a:rPr kumimoji="0" lang="zh-CN" altLang="en-US" sz="2400" dirty="0" smtClean="0"/>
              <a:t>包括用户、用户组、计算机、打印机、应用服务器、域、组织单元（</a:t>
            </a:r>
            <a:r>
              <a:rPr kumimoji="0" lang="en-US" altLang="zh-CN" sz="2400" dirty="0" smtClean="0"/>
              <a:t>OU</a:t>
            </a:r>
            <a:r>
              <a:rPr kumimoji="0" lang="zh-CN" altLang="en-US" sz="2400" dirty="0" smtClean="0"/>
              <a:t>）以及安全策略等。</a:t>
            </a:r>
            <a:endParaRPr kumimoji="0" lang="en-US" altLang="zh-CN" sz="2400" dirty="0" smtClean="0"/>
          </a:p>
          <a:p>
            <a:endParaRPr kumimoji="0" lang="en-US" altLang="zh-CN" sz="2400" dirty="0" smtClean="0"/>
          </a:p>
          <a:p>
            <a:r>
              <a:rPr kumimoji="0" lang="en-US" altLang="zh-CN" sz="2400" dirty="0" smtClean="0"/>
              <a:t>AD </a:t>
            </a:r>
            <a:r>
              <a:rPr kumimoji="0" lang="zh-CN" altLang="en-US" sz="2400" dirty="0" smtClean="0"/>
              <a:t>提供的是各种网络对象的索引集合，也可以看作是数据存储的视图，将分散的网络对象有效地组织起来，建立网络对象索引目录，并存储在活动目录的数据库内。</a:t>
            </a:r>
            <a:endParaRPr kumimoji="0" lang="zh-CN" altLang="zh-CN" sz="2400"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 calcmode="lin" valueType="num">
                                      <p:cBhvr additive="base">
                                        <p:cTn id="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anim calcmode="lin" valueType="num">
                                      <p:cBhvr additive="base">
                                        <p:cTn id="1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anim calcmode="lin" valueType="num">
                                      <p:cBhvr additive="base">
                                        <p:cTn id="1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23850" y="0"/>
            <a:ext cx="8496300" cy="981075"/>
          </a:xfrm>
        </p:spPr>
        <p:txBody>
          <a:bodyPr/>
          <a:lstStyle/>
          <a:p>
            <a:r>
              <a:rPr kumimoji="0" lang="zh-CN" altLang="en-US" smtClean="0"/>
              <a:t>活动目录</a:t>
            </a:r>
            <a:r>
              <a:rPr kumimoji="0" lang="en-US" altLang="zh-CN" smtClean="0"/>
              <a:t>AD</a:t>
            </a:r>
            <a:r>
              <a:rPr kumimoji="0" lang="zh-CN" altLang="en-US" smtClean="0"/>
              <a:t>的管理划分</a:t>
            </a:r>
          </a:p>
        </p:txBody>
      </p:sp>
      <p:sp>
        <p:nvSpPr>
          <p:cNvPr id="36867" name="内容占位符 2"/>
          <p:cNvSpPr>
            <a:spLocks noGrp="1"/>
          </p:cNvSpPr>
          <p:nvPr>
            <p:ph idx="1"/>
          </p:nvPr>
        </p:nvSpPr>
        <p:spPr>
          <a:xfrm>
            <a:off x="323850" y="1052514"/>
            <a:ext cx="8496300" cy="431800"/>
          </a:xfrm>
        </p:spPr>
        <p:txBody>
          <a:bodyPr/>
          <a:lstStyle/>
          <a:p>
            <a:r>
              <a:rPr kumimoji="0" lang="en-US" altLang="zh-CN" sz="2400" dirty="0"/>
              <a:t>AD</a:t>
            </a:r>
            <a:r>
              <a:rPr kumimoji="0" lang="zh-CN" altLang="en-US" sz="2400" dirty="0"/>
              <a:t>把整个域作为一个完整的目录来进行管理。</a:t>
            </a:r>
            <a:endParaRPr kumimoji="0" lang="zh-CN" altLang="en-US" sz="2400" dirty="0" smtClean="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84313"/>
            <a:ext cx="77533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323850" y="0"/>
            <a:ext cx="8496300" cy="981075"/>
          </a:xfrm>
        </p:spPr>
        <p:txBody>
          <a:bodyPr/>
          <a:lstStyle/>
          <a:p>
            <a:r>
              <a:rPr kumimoji="0" lang="zh-CN" altLang="en-US" smtClean="0"/>
              <a:t>组策略</a:t>
            </a:r>
            <a:r>
              <a:rPr kumimoji="0" lang="en-US" altLang="zh-CN" smtClean="0"/>
              <a:t>GP</a:t>
            </a:r>
            <a:endParaRPr kumimoji="0" lang="zh-CN" altLang="en-US" smtClean="0"/>
          </a:p>
        </p:txBody>
      </p:sp>
      <p:sp>
        <p:nvSpPr>
          <p:cNvPr id="37891" name="内容占位符 2"/>
          <p:cNvSpPr>
            <a:spLocks noGrp="1"/>
          </p:cNvSpPr>
          <p:nvPr>
            <p:ph idx="1"/>
          </p:nvPr>
        </p:nvSpPr>
        <p:spPr>
          <a:xfrm>
            <a:off x="250825" y="1124745"/>
            <a:ext cx="8785225" cy="4814094"/>
          </a:xfrm>
        </p:spPr>
        <p:txBody>
          <a:bodyPr/>
          <a:lstStyle/>
          <a:p>
            <a:r>
              <a:rPr kumimoji="0" lang="zh-CN" altLang="en-US" sz="2400" dirty="0" smtClean="0">
                <a:solidFill>
                  <a:srgbClr val="FF0000"/>
                </a:solidFill>
              </a:rPr>
              <a:t>活动目录</a:t>
            </a:r>
            <a:r>
              <a:rPr kumimoji="0" lang="en-US" altLang="zh-CN" sz="2400" dirty="0" smtClean="0">
                <a:solidFill>
                  <a:srgbClr val="FF0000"/>
                </a:solidFill>
              </a:rPr>
              <a:t>AD</a:t>
            </a:r>
            <a:r>
              <a:rPr kumimoji="0" lang="zh-CN" altLang="en-US" sz="2400" dirty="0" smtClean="0"/>
              <a:t>是</a:t>
            </a:r>
            <a:r>
              <a:rPr kumimoji="0" lang="en-US" altLang="zh-CN" sz="2400" dirty="0" smtClean="0"/>
              <a:t>Windows</a:t>
            </a:r>
            <a:r>
              <a:rPr kumimoji="0" lang="zh-CN" altLang="en-US" sz="2400" dirty="0" smtClean="0"/>
              <a:t>网络中重要的安全管理平台，</a:t>
            </a:r>
            <a:r>
              <a:rPr kumimoji="0" lang="zh-CN" altLang="en-US" sz="2400" dirty="0" smtClean="0">
                <a:solidFill>
                  <a:srgbClr val="FF0000"/>
                </a:solidFill>
              </a:rPr>
              <a:t>组策略</a:t>
            </a:r>
            <a:r>
              <a:rPr kumimoji="0" lang="en-US" altLang="zh-CN" sz="2400" dirty="0" smtClean="0">
                <a:solidFill>
                  <a:srgbClr val="FF0000"/>
                </a:solidFill>
              </a:rPr>
              <a:t>GP</a:t>
            </a:r>
            <a:r>
              <a:rPr kumimoji="0" lang="zh-CN" altLang="en-US" sz="2400" dirty="0" smtClean="0"/>
              <a:t>是其安全性的重要体现。</a:t>
            </a:r>
            <a:endParaRPr kumimoji="0" lang="en-US" altLang="zh-CN" sz="2400" dirty="0" smtClean="0"/>
          </a:p>
          <a:p>
            <a:endParaRPr kumimoji="0" lang="en-US" altLang="zh-CN" sz="2400" dirty="0" smtClean="0">
              <a:solidFill>
                <a:srgbClr val="FF0000"/>
              </a:solidFill>
            </a:endParaRPr>
          </a:p>
          <a:p>
            <a:r>
              <a:rPr kumimoji="0" lang="zh-CN" altLang="en-US" sz="2400" dirty="0" smtClean="0">
                <a:solidFill>
                  <a:srgbClr val="FF0000"/>
                </a:solidFill>
              </a:rPr>
              <a:t>组策略</a:t>
            </a:r>
            <a:r>
              <a:rPr kumimoji="0" lang="zh-CN" altLang="en-US" sz="2400" dirty="0" smtClean="0"/>
              <a:t>可以理解为依据特定的用户或计算机的安全需求定制的安全配置规则。</a:t>
            </a:r>
            <a:endParaRPr kumimoji="0" lang="en-US" altLang="zh-CN" sz="2400" dirty="0" smtClean="0"/>
          </a:p>
          <a:p>
            <a:pPr lvl="1"/>
            <a:r>
              <a:rPr kumimoji="0" lang="zh-CN" altLang="en-US" dirty="0" smtClean="0"/>
              <a:t>管理员针对每个组织单元</a:t>
            </a:r>
            <a:r>
              <a:rPr kumimoji="0" lang="en-US" altLang="zh-CN" dirty="0" smtClean="0"/>
              <a:t>OU</a:t>
            </a:r>
            <a:r>
              <a:rPr kumimoji="0" lang="zh-CN" altLang="en-US" dirty="0" smtClean="0"/>
              <a:t>定制不同的组策略，并将这些组策略存储在活动目录的相关数据库内，可以强制推送到客户端实施组策略。</a:t>
            </a:r>
            <a:endParaRPr kumimoji="0" lang="en-US" altLang="zh-CN" dirty="0" smtClean="0"/>
          </a:p>
          <a:p>
            <a:endParaRPr kumimoji="0" lang="en-US" altLang="zh-CN" sz="2400" dirty="0" smtClean="0"/>
          </a:p>
          <a:p>
            <a:r>
              <a:rPr kumimoji="0" lang="zh-CN" altLang="en-US" sz="2400" dirty="0" smtClean="0"/>
              <a:t>活动目录</a:t>
            </a:r>
            <a:r>
              <a:rPr kumimoji="0" lang="en-US" altLang="zh-CN" sz="2400" dirty="0" smtClean="0"/>
              <a:t>AD</a:t>
            </a:r>
            <a:r>
              <a:rPr kumimoji="0" lang="zh-CN" altLang="en-US" sz="2400" dirty="0" smtClean="0"/>
              <a:t>可以使用组策略命令来通知和改变已经登录的用户的组策略，并执行相关安全配置。</a:t>
            </a:r>
            <a:endParaRPr kumimoji="0" lang="zh-CN" altLang="zh-CN" sz="2400"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anim calcmode="lin" valueType="num">
                                      <p:cBhvr additive="base">
                                        <p:cTn id="13"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anim calcmode="lin" valueType="num">
                                      <p:cBhvr additive="base">
                                        <p:cTn id="19"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706835"/>
            <a:ext cx="56578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标题 1"/>
          <p:cNvSpPr>
            <a:spLocks noGrp="1"/>
          </p:cNvSpPr>
          <p:nvPr>
            <p:ph type="title"/>
          </p:nvPr>
        </p:nvSpPr>
        <p:spPr>
          <a:xfrm>
            <a:off x="323850" y="0"/>
            <a:ext cx="8496300" cy="981075"/>
          </a:xfrm>
        </p:spPr>
        <p:txBody>
          <a:bodyPr/>
          <a:lstStyle/>
          <a:p>
            <a:r>
              <a:rPr kumimoji="0" lang="zh-CN" altLang="en-US" smtClean="0"/>
              <a:t>组策略工作流程</a:t>
            </a:r>
          </a:p>
        </p:txBody>
      </p:sp>
      <p:sp>
        <p:nvSpPr>
          <p:cNvPr id="38915" name="内容占位符 2"/>
          <p:cNvSpPr>
            <a:spLocks noGrp="1"/>
          </p:cNvSpPr>
          <p:nvPr>
            <p:ph idx="1"/>
          </p:nvPr>
        </p:nvSpPr>
        <p:spPr>
          <a:xfrm>
            <a:off x="107504" y="1052513"/>
            <a:ext cx="8856984" cy="792311"/>
          </a:xfrm>
        </p:spPr>
        <p:txBody>
          <a:bodyPr/>
          <a:lstStyle/>
          <a:p>
            <a:r>
              <a:rPr kumimoji="0" lang="zh-CN" altLang="en-US" sz="2400" dirty="0"/>
              <a:t>用户完成网络登录后，就会受到</a:t>
            </a:r>
            <a:r>
              <a:rPr kumimoji="0" lang="en-US" altLang="zh-CN" sz="2400" dirty="0"/>
              <a:t>AD</a:t>
            </a:r>
            <a:r>
              <a:rPr kumimoji="0" lang="zh-CN" altLang="en-US" sz="2400" dirty="0"/>
              <a:t>直接控制管理，依据所在</a:t>
            </a:r>
            <a:r>
              <a:rPr kumimoji="0" lang="en-US" altLang="zh-CN" sz="2400" dirty="0"/>
              <a:t>OU</a:t>
            </a:r>
            <a:r>
              <a:rPr kumimoji="0" lang="zh-CN" altLang="en-US" sz="2400" dirty="0"/>
              <a:t>的</a:t>
            </a:r>
            <a:r>
              <a:rPr kumimoji="0" lang="en-US" altLang="zh-CN" sz="2400" dirty="0"/>
              <a:t>GP</a:t>
            </a:r>
            <a:r>
              <a:rPr kumimoji="0" lang="zh-CN" altLang="en-US" sz="2400" dirty="0"/>
              <a:t>来实施安全配置。</a:t>
            </a:r>
            <a:endParaRPr kumimoji="0" lang="zh-CN" alt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323850" y="0"/>
            <a:ext cx="8496300" cy="981075"/>
          </a:xfrm>
        </p:spPr>
        <p:txBody>
          <a:bodyPr/>
          <a:lstStyle/>
          <a:p>
            <a:r>
              <a:rPr kumimoji="0" lang="zh-CN" altLang="en-US" smtClean="0"/>
              <a:t>组策略的实施</a:t>
            </a:r>
          </a:p>
        </p:txBody>
      </p:sp>
      <p:sp>
        <p:nvSpPr>
          <p:cNvPr id="39939" name="内容占位符 2"/>
          <p:cNvSpPr>
            <a:spLocks noGrp="1"/>
          </p:cNvSpPr>
          <p:nvPr>
            <p:ph idx="1"/>
          </p:nvPr>
        </p:nvSpPr>
        <p:spPr>
          <a:xfrm>
            <a:off x="251520" y="1052736"/>
            <a:ext cx="8497193" cy="5329014"/>
          </a:xfrm>
        </p:spPr>
        <p:txBody>
          <a:bodyPr/>
          <a:lstStyle/>
          <a:p>
            <a:r>
              <a:rPr kumimoji="0" lang="zh-CN" altLang="en-US" sz="2400" dirty="0" smtClean="0">
                <a:solidFill>
                  <a:srgbClr val="FF0000"/>
                </a:solidFill>
              </a:rPr>
              <a:t>注册表</a:t>
            </a:r>
            <a:r>
              <a:rPr kumimoji="0" lang="zh-CN" altLang="en-US" sz="2400" dirty="0" smtClean="0"/>
              <a:t>是</a:t>
            </a:r>
            <a:r>
              <a:rPr kumimoji="0" lang="en-US" altLang="zh-CN" sz="2400" dirty="0" smtClean="0"/>
              <a:t>Windows</a:t>
            </a:r>
            <a:r>
              <a:rPr kumimoji="0" lang="zh-CN" altLang="en-US" sz="2400" dirty="0" smtClean="0"/>
              <a:t>系统中保存系统</a:t>
            </a:r>
            <a:r>
              <a:rPr kumimoji="0" lang="zh-CN" altLang="en-US" sz="2400" dirty="0" smtClean="0">
                <a:solidFill>
                  <a:srgbClr val="FF0000"/>
                </a:solidFill>
              </a:rPr>
              <a:t>应用软件配置的数据库</a:t>
            </a:r>
            <a:r>
              <a:rPr kumimoji="0" lang="zh-CN" altLang="en-US" sz="2400" dirty="0" smtClean="0"/>
              <a:t>。</a:t>
            </a:r>
            <a:endParaRPr kumimoji="0" lang="en-US" altLang="zh-CN" sz="2400" dirty="0" smtClean="0"/>
          </a:p>
          <a:p>
            <a:endParaRPr kumimoji="0" lang="en-US" altLang="zh-CN" sz="2400" dirty="0" smtClean="0"/>
          </a:p>
          <a:p>
            <a:r>
              <a:rPr kumimoji="0" lang="zh-CN" altLang="en-US" sz="2400" dirty="0" smtClean="0"/>
              <a:t>很多配置都是可以自定义设置的，但这些配置发布在注册表的各个角落。如果是手工配置，可想是多么困难和繁琐。</a:t>
            </a:r>
            <a:endParaRPr kumimoji="0" lang="en-US" altLang="zh-CN" sz="2400" dirty="0" smtClean="0"/>
          </a:p>
          <a:p>
            <a:endParaRPr kumimoji="0" lang="en-US" altLang="zh-CN" sz="2400" dirty="0" smtClean="0"/>
          </a:p>
          <a:p>
            <a:r>
              <a:rPr kumimoji="0" lang="zh-CN" altLang="en-US" sz="2400" dirty="0" smtClean="0"/>
              <a:t>组策略可以将系统中重要的配置功能汇集成一个配置集合，</a:t>
            </a:r>
            <a:r>
              <a:rPr kumimoji="0" lang="zh-CN" altLang="en-US" sz="2400" dirty="0" smtClean="0">
                <a:solidFill>
                  <a:srgbClr val="FF0000"/>
                </a:solidFill>
              </a:rPr>
              <a:t>管理人员通过配置并实施组策略，达到直接管理计算机的目的</a:t>
            </a:r>
            <a:r>
              <a:rPr kumimoji="0" lang="zh-CN" altLang="en-US" sz="2400" dirty="0" smtClean="0"/>
              <a:t>。</a:t>
            </a:r>
            <a:endParaRPr kumimoji="0" lang="en-US" altLang="zh-CN" sz="2400" dirty="0" smtClean="0"/>
          </a:p>
          <a:p>
            <a:endParaRPr kumimoji="0" lang="en-US" altLang="zh-CN" sz="2400" dirty="0" smtClean="0"/>
          </a:p>
          <a:p>
            <a:r>
              <a:rPr kumimoji="0" lang="zh-CN" altLang="en-US" sz="2400" dirty="0" smtClean="0"/>
              <a:t>简单点说，</a:t>
            </a:r>
            <a:r>
              <a:rPr kumimoji="0" lang="zh-CN" altLang="en-US" sz="2400" dirty="0" smtClean="0">
                <a:solidFill>
                  <a:srgbClr val="FF0000"/>
                </a:solidFill>
              </a:rPr>
              <a:t>实施组策略就是修改注册表中的相关配置</a:t>
            </a:r>
            <a:r>
              <a:rPr kumimoji="0" lang="zh-CN" alt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 calcmode="lin" valueType="num">
                                      <p:cBhvr additive="base">
                                        <p:cTn id="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6" end="6"/>
                                            </p:txEl>
                                          </p:spTgt>
                                        </p:tgtEl>
                                        <p:attrNameLst>
                                          <p:attrName>style.visibility</p:attrName>
                                        </p:attrNameLst>
                                      </p:cBhvr>
                                      <p:to>
                                        <p:strVal val="visible"/>
                                      </p:to>
                                    </p:set>
                                    <p:anim calcmode="lin" valueType="num">
                                      <p:cBhvr additive="base">
                                        <p:cTn id="1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23850" y="0"/>
            <a:ext cx="8496300" cy="981075"/>
          </a:xfrm>
        </p:spPr>
        <p:txBody>
          <a:bodyPr/>
          <a:lstStyle/>
          <a:p>
            <a:r>
              <a:rPr kumimoji="0" lang="zh-CN" altLang="en-US" smtClean="0"/>
              <a:t>组策略和活动目录</a:t>
            </a:r>
            <a:r>
              <a:rPr kumimoji="0" lang="en-US" altLang="zh-CN" smtClean="0"/>
              <a:t>AD</a:t>
            </a:r>
            <a:r>
              <a:rPr kumimoji="0" lang="zh-CN" altLang="en-US" smtClean="0"/>
              <a:t>配合</a:t>
            </a:r>
            <a:endParaRPr kumimoji="0" lang="en-US" altLang="zh-CN" smtClean="0"/>
          </a:p>
        </p:txBody>
      </p:sp>
      <p:sp>
        <p:nvSpPr>
          <p:cNvPr id="40963" name="内容占位符 2"/>
          <p:cNvSpPr>
            <a:spLocks noGrp="1"/>
          </p:cNvSpPr>
          <p:nvPr>
            <p:ph idx="1"/>
          </p:nvPr>
        </p:nvSpPr>
        <p:spPr>
          <a:xfrm>
            <a:off x="251520" y="1052736"/>
            <a:ext cx="8497193" cy="5471889"/>
          </a:xfrm>
        </p:spPr>
        <p:txBody>
          <a:bodyPr/>
          <a:lstStyle/>
          <a:p>
            <a:r>
              <a:rPr kumimoji="0" lang="zh-CN" altLang="en-US" sz="2400" dirty="0" smtClean="0"/>
              <a:t>组策略分为基于活动目录的和基于本地计算机的两种：</a:t>
            </a:r>
            <a:endParaRPr kumimoji="0" lang="en-US" altLang="zh-CN" sz="2400" dirty="0" smtClean="0"/>
          </a:p>
          <a:p>
            <a:pPr lvl="1"/>
            <a:r>
              <a:rPr kumimoji="0" lang="en-US" altLang="zh-CN" dirty="0" smtClean="0">
                <a:solidFill>
                  <a:srgbClr val="FF0000"/>
                </a:solidFill>
              </a:rPr>
              <a:t>AD</a:t>
            </a:r>
            <a:r>
              <a:rPr kumimoji="0" lang="zh-CN" altLang="en-US" dirty="0" smtClean="0">
                <a:solidFill>
                  <a:srgbClr val="FF0000"/>
                </a:solidFill>
              </a:rPr>
              <a:t>组策略</a:t>
            </a:r>
            <a:r>
              <a:rPr kumimoji="0" lang="zh-CN" altLang="en-US" dirty="0" smtClean="0"/>
              <a:t>存储在域控制器上活动目录</a:t>
            </a:r>
            <a:r>
              <a:rPr kumimoji="0" lang="en-US" altLang="zh-CN" dirty="0" smtClean="0"/>
              <a:t>AD</a:t>
            </a:r>
            <a:r>
              <a:rPr kumimoji="0" lang="zh-CN" altLang="en-US" dirty="0" smtClean="0"/>
              <a:t>的数据库中，它的定制实施由域管理员来执行；而</a:t>
            </a:r>
            <a:r>
              <a:rPr kumimoji="0" lang="zh-CN" altLang="en-US" dirty="0" smtClean="0">
                <a:solidFill>
                  <a:srgbClr val="FF0000"/>
                </a:solidFill>
              </a:rPr>
              <a:t>本地组策略</a:t>
            </a:r>
            <a:r>
              <a:rPr kumimoji="0" lang="zh-CN" altLang="en-US" dirty="0" smtClean="0"/>
              <a:t>存放在本地计算机内，由本地管理员来定制实施。</a:t>
            </a:r>
            <a:endParaRPr kumimoji="0" lang="en-US" altLang="zh-CN" dirty="0" smtClean="0"/>
          </a:p>
          <a:p>
            <a:pPr lvl="1"/>
            <a:r>
              <a:rPr kumimoji="0" lang="en-US" altLang="zh-CN" dirty="0" smtClean="0"/>
              <a:t>AD</a:t>
            </a:r>
            <a:r>
              <a:rPr kumimoji="0" lang="zh-CN" altLang="en-US" dirty="0" smtClean="0"/>
              <a:t>组策略实施的对象是整个组织单元</a:t>
            </a:r>
            <a:r>
              <a:rPr kumimoji="0" lang="en-US" altLang="zh-CN" dirty="0" smtClean="0"/>
              <a:t>OU</a:t>
            </a:r>
            <a:r>
              <a:rPr kumimoji="0" lang="zh-CN" altLang="en-US" dirty="0" smtClean="0"/>
              <a:t>；本地组策略只负责本地计算机。</a:t>
            </a:r>
            <a:endParaRPr kumimoji="0" lang="zh-CN" altLang="zh-CN" dirty="0" smtClean="0"/>
          </a:p>
          <a:p>
            <a:endParaRPr kumimoji="0" lang="en-US" altLang="zh-CN" sz="2400" dirty="0" smtClean="0"/>
          </a:p>
          <a:p>
            <a:r>
              <a:rPr kumimoji="0" lang="zh-CN" altLang="en-US" sz="2400" dirty="0" smtClean="0">
                <a:solidFill>
                  <a:srgbClr val="FF0000"/>
                </a:solidFill>
              </a:rPr>
              <a:t>组策略和活动目录</a:t>
            </a:r>
            <a:r>
              <a:rPr kumimoji="0" lang="en-US" altLang="zh-CN" sz="2400" dirty="0" smtClean="0">
                <a:solidFill>
                  <a:srgbClr val="FF0000"/>
                </a:solidFill>
              </a:rPr>
              <a:t>AD</a:t>
            </a:r>
            <a:r>
              <a:rPr kumimoji="0" lang="zh-CN" altLang="en-US" sz="2400" dirty="0" smtClean="0">
                <a:solidFill>
                  <a:srgbClr val="FF0000"/>
                </a:solidFill>
              </a:rPr>
              <a:t>配合：</a:t>
            </a:r>
            <a:endParaRPr kumimoji="0" lang="en-US" altLang="zh-CN" sz="2400" dirty="0" smtClean="0">
              <a:solidFill>
                <a:srgbClr val="FF0000"/>
              </a:solidFill>
            </a:endParaRPr>
          </a:p>
          <a:p>
            <a:pPr lvl="1"/>
            <a:r>
              <a:rPr kumimoji="0" lang="zh-CN" altLang="en-US" dirty="0" smtClean="0"/>
              <a:t>组策略可以部署在</a:t>
            </a:r>
            <a:r>
              <a:rPr kumimoji="0" lang="en-US" altLang="zh-CN" dirty="0" smtClean="0"/>
              <a:t>OU</a:t>
            </a:r>
            <a:r>
              <a:rPr kumimoji="0" lang="zh-CN" altLang="en-US" dirty="0" smtClean="0"/>
              <a:t>、站点或域的范围内，也可以部署在本地计算机上。</a:t>
            </a:r>
            <a:endParaRPr kumimoji="0" lang="en-US" altLang="zh-CN" dirty="0" smtClean="0"/>
          </a:p>
          <a:p>
            <a:pPr lvl="1"/>
            <a:r>
              <a:rPr kumimoji="0" lang="zh-CN" altLang="en-US" dirty="0" smtClean="0"/>
              <a:t>部署在本地计算机时，组策略不能发挥其全部功能，只有和</a:t>
            </a:r>
            <a:r>
              <a:rPr kumimoji="0" lang="en-US" altLang="zh-CN" dirty="0" smtClean="0"/>
              <a:t>AD</a:t>
            </a:r>
            <a:r>
              <a:rPr kumimoji="0" lang="zh-CN" altLang="en-US" dirty="0" smtClean="0"/>
              <a:t>配合，组策略才可以发挥出全部潜力。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 calcmode="lin" valueType="num">
                                      <p:cBhvr additive="base">
                                        <p:cTn id="19"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anim calcmode="lin" valueType="num">
                                      <p:cBhvr additive="base">
                                        <p:cTn id="23"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 calcmode="lin" valueType="num">
                                      <p:cBhvr additive="base">
                                        <p:cTn id="27"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323850" y="0"/>
            <a:ext cx="8496300" cy="981075"/>
          </a:xfrm>
        </p:spPr>
        <p:txBody>
          <a:bodyPr/>
          <a:lstStyle/>
          <a:p>
            <a:r>
              <a:rPr kumimoji="0" lang="zh-CN" altLang="en-US" smtClean="0"/>
              <a:t>组策略的主要工作</a:t>
            </a:r>
          </a:p>
        </p:txBody>
      </p:sp>
      <p:sp>
        <p:nvSpPr>
          <p:cNvPr id="41987" name="内容占位符 2"/>
          <p:cNvSpPr>
            <a:spLocks noGrp="1"/>
          </p:cNvSpPr>
          <p:nvPr>
            <p:ph idx="1"/>
          </p:nvPr>
        </p:nvSpPr>
        <p:spPr>
          <a:xfrm>
            <a:off x="323850" y="1052736"/>
            <a:ext cx="8445500" cy="5471889"/>
          </a:xfrm>
        </p:spPr>
        <p:txBody>
          <a:bodyPr/>
          <a:lstStyle/>
          <a:p>
            <a:pPr marL="457200" indent="-457200">
              <a:buFontTx/>
              <a:buAutoNum type="circleNumDbPlain"/>
            </a:pPr>
            <a:r>
              <a:rPr kumimoji="0" lang="zh-CN" altLang="en-US" sz="2400" dirty="0" smtClean="0"/>
              <a:t>部署软件</a:t>
            </a:r>
            <a:endParaRPr kumimoji="0" lang="en-US" altLang="zh-CN" sz="2400" dirty="0" smtClean="0"/>
          </a:p>
          <a:p>
            <a:pPr marL="457200" indent="-457200">
              <a:buFontTx/>
              <a:buAutoNum type="circleNumDbPlain"/>
            </a:pPr>
            <a:r>
              <a:rPr kumimoji="0" lang="zh-CN" altLang="en-US" sz="2400" dirty="0" smtClean="0"/>
              <a:t>设置用户权力</a:t>
            </a:r>
            <a:endParaRPr kumimoji="0" lang="zh-CN" altLang="zh-CN" sz="2400" dirty="0" smtClean="0"/>
          </a:p>
          <a:p>
            <a:pPr marL="457200" indent="-457200">
              <a:buFontTx/>
              <a:buAutoNum type="circleNumDbPlain"/>
            </a:pPr>
            <a:r>
              <a:rPr kumimoji="0" lang="zh-CN" altLang="en-US" sz="2400" dirty="0" smtClean="0"/>
              <a:t>软件限制策略</a:t>
            </a:r>
            <a:endParaRPr kumimoji="0" lang="en-US" altLang="zh-CN" sz="2400" dirty="0" smtClean="0"/>
          </a:p>
          <a:p>
            <a:pPr marL="914400" lvl="1" indent="-457200"/>
            <a:r>
              <a:rPr kumimoji="0" lang="zh-CN" altLang="en-US" dirty="0" smtClean="0"/>
              <a:t>管理员可以通过配置组策略，限制某个用户只能运行特定的程序或执行特定的任务。</a:t>
            </a:r>
            <a:endParaRPr kumimoji="0" lang="zh-CN" altLang="zh-CN" dirty="0" smtClean="0"/>
          </a:p>
          <a:p>
            <a:pPr marL="457200" indent="-457200">
              <a:buFontTx/>
              <a:buAutoNum type="circleNumDbPlain"/>
            </a:pPr>
            <a:r>
              <a:rPr kumimoji="0" lang="zh-CN" altLang="en-US" sz="2400" dirty="0" smtClean="0"/>
              <a:t>控制系统设置：</a:t>
            </a:r>
            <a:endParaRPr kumimoji="0" lang="en-US" altLang="zh-CN" sz="2400" dirty="0" smtClean="0"/>
          </a:p>
          <a:p>
            <a:pPr marL="914400" lvl="1" indent="-457200"/>
            <a:r>
              <a:rPr kumimoji="0" lang="zh-CN" altLang="en-US" dirty="0" smtClean="0"/>
              <a:t>允许管理员统一部署网络用户的</a:t>
            </a:r>
            <a:r>
              <a:rPr kumimoji="0" lang="en-US" altLang="zh-CN" dirty="0" smtClean="0"/>
              <a:t>Windows</a:t>
            </a:r>
            <a:r>
              <a:rPr kumimoji="0" lang="zh-CN" altLang="en-US" dirty="0" smtClean="0"/>
              <a:t>服务。</a:t>
            </a:r>
            <a:endParaRPr kumimoji="0" lang="zh-CN" altLang="zh-CN" dirty="0" smtClean="0"/>
          </a:p>
          <a:p>
            <a:pPr marL="457200" indent="-457200">
              <a:buFontTx/>
              <a:buAutoNum type="circleNumDbPlain"/>
            </a:pPr>
            <a:r>
              <a:rPr kumimoji="0" lang="zh-CN" altLang="en-US" sz="2400" dirty="0" smtClean="0"/>
              <a:t>设置登录、注销、关机、开机脚本。</a:t>
            </a:r>
            <a:endParaRPr kumimoji="0" lang="zh-CN" altLang="zh-CN" sz="2400" dirty="0" smtClean="0"/>
          </a:p>
          <a:p>
            <a:pPr marL="457200" indent="-457200">
              <a:buFontTx/>
              <a:buAutoNum type="circleNumDbPlain"/>
            </a:pPr>
            <a:r>
              <a:rPr kumimoji="0" lang="zh-CN" altLang="en-US" sz="2400" dirty="0" smtClean="0"/>
              <a:t>通用桌面控制</a:t>
            </a:r>
            <a:endParaRPr kumimoji="0" lang="zh-CN" altLang="zh-CN" sz="2400" dirty="0" smtClean="0"/>
          </a:p>
          <a:p>
            <a:pPr marL="457200" indent="-457200">
              <a:buFontTx/>
              <a:buAutoNum type="circleNumDbPlain"/>
            </a:pPr>
            <a:r>
              <a:rPr kumimoji="0" lang="zh-CN" altLang="en-US" sz="2400" dirty="0" smtClean="0"/>
              <a:t>安全策略</a:t>
            </a:r>
            <a:endParaRPr kumimoji="0" lang="zh-CN" altLang="zh-CN" sz="2400" dirty="0" smtClean="0"/>
          </a:p>
          <a:p>
            <a:pPr marL="457200" indent="-457200">
              <a:buFontTx/>
              <a:buAutoNum type="circleNumDbPlain"/>
            </a:pPr>
            <a:r>
              <a:rPr kumimoji="0" lang="zh-CN" altLang="en-US" sz="2400" dirty="0" smtClean="0"/>
              <a:t>重定向文件夹</a:t>
            </a:r>
            <a:endParaRPr kumimoji="0" lang="zh-CN" altLang="zh-CN" sz="2400" dirty="0" smtClean="0"/>
          </a:p>
          <a:p>
            <a:pPr marL="457200" indent="-457200">
              <a:buFontTx/>
              <a:buAutoNum type="circleNumDbPlain"/>
            </a:pPr>
            <a:r>
              <a:rPr kumimoji="0" lang="zh-CN" altLang="en-US" sz="2400" dirty="0" smtClean="0"/>
              <a:t>基于注册表的策略设置</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3850" y="72008"/>
            <a:ext cx="8496300" cy="836712"/>
          </a:xfrm>
        </p:spPr>
        <p:txBody>
          <a:bodyPr/>
          <a:lstStyle/>
          <a:p>
            <a:r>
              <a:rPr kumimoji="0" lang="zh-CN" altLang="en-US" dirty="0" smtClean="0"/>
              <a:t>访问控制的基本组成元素</a:t>
            </a:r>
            <a:endParaRPr kumimoji="0" lang="en-US" altLang="zh-CN" dirty="0" smtClean="0"/>
          </a:p>
        </p:txBody>
      </p:sp>
      <p:sp>
        <p:nvSpPr>
          <p:cNvPr id="8195" name="内容占位符 2"/>
          <p:cNvSpPr>
            <a:spLocks noGrp="1"/>
          </p:cNvSpPr>
          <p:nvPr>
            <p:ph idx="1"/>
          </p:nvPr>
        </p:nvSpPr>
        <p:spPr>
          <a:xfrm>
            <a:off x="323850" y="1052513"/>
            <a:ext cx="8496300" cy="5256212"/>
          </a:xfrm>
        </p:spPr>
        <p:txBody>
          <a:bodyPr/>
          <a:lstStyle/>
          <a:p>
            <a:r>
              <a:rPr kumimoji="0" lang="zh-CN" altLang="en-US" sz="2400" dirty="0" smtClean="0">
                <a:solidFill>
                  <a:srgbClr val="0000FF"/>
                </a:solidFill>
              </a:rPr>
              <a:t>主体</a:t>
            </a:r>
            <a:r>
              <a:rPr kumimoji="0" lang="en-US" altLang="zh-CN" sz="2400" dirty="0" smtClean="0">
                <a:solidFill>
                  <a:srgbClr val="0000FF"/>
                </a:solidFill>
              </a:rPr>
              <a:t>(Subject)</a:t>
            </a:r>
            <a:r>
              <a:rPr kumimoji="0" lang="zh-CN" altLang="en-US" sz="2400" dirty="0" smtClean="0">
                <a:solidFill>
                  <a:srgbClr val="0000FF"/>
                </a:solidFill>
              </a:rPr>
              <a:t>：</a:t>
            </a:r>
            <a:r>
              <a:rPr kumimoji="0" lang="zh-CN" altLang="en-US" sz="2400" dirty="0" smtClean="0"/>
              <a:t>是指提出访问请求的实体，是动作的发起者，但不一定是动作的执行者。</a:t>
            </a:r>
            <a:r>
              <a:rPr kumimoji="0" lang="zh-CN" altLang="en-US" sz="2400" dirty="0" smtClean="0">
                <a:solidFill>
                  <a:srgbClr val="FF0000"/>
                </a:solidFill>
              </a:rPr>
              <a:t>主体</a:t>
            </a:r>
            <a:r>
              <a:rPr kumimoji="0" lang="zh-CN" altLang="en-US" sz="2400" dirty="0" smtClean="0"/>
              <a:t>可以是</a:t>
            </a:r>
            <a:r>
              <a:rPr kumimoji="0" lang="zh-CN" altLang="en-US" sz="2400" dirty="0" smtClean="0">
                <a:solidFill>
                  <a:srgbClr val="FF0000"/>
                </a:solidFill>
              </a:rPr>
              <a:t>用户</a:t>
            </a:r>
            <a:r>
              <a:rPr kumimoji="0" lang="zh-CN" altLang="en-US" sz="2400" dirty="0" smtClean="0"/>
              <a:t>或其它</a:t>
            </a:r>
            <a:r>
              <a:rPr kumimoji="0" lang="zh-CN" altLang="en-US" sz="2400" dirty="0" smtClean="0">
                <a:solidFill>
                  <a:srgbClr val="FF0000"/>
                </a:solidFill>
              </a:rPr>
              <a:t>代理用户行为</a:t>
            </a:r>
            <a:r>
              <a:rPr kumimoji="0" lang="zh-CN" altLang="en-US" sz="2400" dirty="0" smtClean="0"/>
              <a:t>的</a:t>
            </a:r>
            <a:r>
              <a:rPr kumimoji="0" lang="zh-CN" altLang="en-US" sz="2400" dirty="0" smtClean="0">
                <a:solidFill>
                  <a:srgbClr val="FF0000"/>
                </a:solidFill>
              </a:rPr>
              <a:t>实体</a:t>
            </a:r>
            <a:r>
              <a:rPr kumimoji="0" lang="zh-CN" altLang="en-US" sz="2400" dirty="0" smtClean="0"/>
              <a:t>（如进程、作业和程序等）。</a:t>
            </a:r>
            <a:endParaRPr kumimoji="0" lang="en-US" altLang="zh-CN" sz="2400" dirty="0" smtClean="0"/>
          </a:p>
          <a:p>
            <a:endParaRPr kumimoji="0" lang="zh-CN" altLang="zh-CN" sz="2400" dirty="0" smtClean="0"/>
          </a:p>
          <a:p>
            <a:r>
              <a:rPr kumimoji="0" lang="zh-CN" altLang="en-US" sz="2400" dirty="0" smtClean="0">
                <a:solidFill>
                  <a:srgbClr val="0000FF"/>
                </a:solidFill>
              </a:rPr>
              <a:t>客体</a:t>
            </a:r>
            <a:r>
              <a:rPr kumimoji="0" lang="en-US" altLang="zh-CN" sz="2400" dirty="0" smtClean="0">
                <a:solidFill>
                  <a:srgbClr val="0000FF"/>
                </a:solidFill>
              </a:rPr>
              <a:t>(Object)</a:t>
            </a:r>
            <a:r>
              <a:rPr kumimoji="0" lang="zh-CN" altLang="en-US" sz="2400" dirty="0" smtClean="0">
                <a:solidFill>
                  <a:srgbClr val="0000FF"/>
                </a:solidFill>
              </a:rPr>
              <a:t>：</a:t>
            </a:r>
            <a:r>
              <a:rPr kumimoji="0" lang="zh-CN" altLang="en-US" sz="2400" dirty="0" smtClean="0"/>
              <a:t>是指可以</a:t>
            </a:r>
            <a:r>
              <a:rPr kumimoji="0" lang="zh-CN" altLang="en-US" sz="2400" dirty="0" smtClean="0">
                <a:solidFill>
                  <a:srgbClr val="FF0000"/>
                </a:solidFill>
              </a:rPr>
              <a:t>接受主体访问</a:t>
            </a:r>
            <a:r>
              <a:rPr kumimoji="0" lang="zh-CN" altLang="en-US" sz="2400" dirty="0" smtClean="0"/>
              <a:t>的</a:t>
            </a:r>
            <a:r>
              <a:rPr kumimoji="0" lang="zh-CN" altLang="en-US" sz="2400" dirty="0" smtClean="0">
                <a:solidFill>
                  <a:srgbClr val="FF0000"/>
                </a:solidFill>
              </a:rPr>
              <a:t>被动实体</a:t>
            </a:r>
            <a:r>
              <a:rPr kumimoji="0" lang="zh-CN" altLang="en-US" sz="2400" dirty="0" smtClean="0"/>
              <a:t>。客体的内涵很广泛，凡是可以被操作的信息、资源、对象都可以认为是客体。</a:t>
            </a:r>
            <a:endParaRPr kumimoji="0" lang="en-US" altLang="zh-CN" sz="2400" dirty="0" smtClean="0"/>
          </a:p>
          <a:p>
            <a:endParaRPr kumimoji="0" lang="zh-CN" altLang="zh-CN" sz="2400" dirty="0" smtClean="0"/>
          </a:p>
          <a:p>
            <a:r>
              <a:rPr kumimoji="0" lang="zh-CN" altLang="en-US" sz="2400" dirty="0" smtClean="0">
                <a:solidFill>
                  <a:srgbClr val="0000FF"/>
                </a:solidFill>
              </a:rPr>
              <a:t>访问控制策略（</a:t>
            </a:r>
            <a:r>
              <a:rPr kumimoji="0" lang="en-US" altLang="zh-CN" sz="2400" dirty="0" smtClean="0">
                <a:solidFill>
                  <a:srgbClr val="0000FF"/>
                </a:solidFill>
              </a:rPr>
              <a:t>Access Control Policy</a:t>
            </a:r>
            <a:r>
              <a:rPr kumimoji="0" lang="zh-CN" altLang="en-US" sz="2400" dirty="0" smtClean="0">
                <a:solidFill>
                  <a:srgbClr val="0000FF"/>
                </a:solidFill>
              </a:rPr>
              <a:t>）：</a:t>
            </a:r>
            <a:r>
              <a:rPr kumimoji="0" lang="zh-CN" altLang="en-US" sz="2400" dirty="0" smtClean="0"/>
              <a:t>是指主体对客体的操作行为和约束条件的关联集合。简单地讲，访问控制策略是</a:t>
            </a:r>
            <a:r>
              <a:rPr kumimoji="0" lang="zh-CN" altLang="en-US" sz="2400" dirty="0" smtClean="0">
                <a:solidFill>
                  <a:srgbClr val="FF0000"/>
                </a:solidFill>
              </a:rPr>
              <a:t>主体对客体的访问规则集合</a:t>
            </a:r>
            <a:r>
              <a:rPr kumimoji="0" lang="zh-CN" altLang="en-US" sz="2400" dirty="0"/>
              <a:t>。</a:t>
            </a:r>
            <a:r>
              <a:rPr kumimoji="0" lang="zh-CN" altLang="en-US" sz="2400" dirty="0" smtClean="0"/>
              <a:t>这个规则集合可以直接决定主体是否可以对客体实施的特定的操作。</a:t>
            </a:r>
            <a:endParaRPr kumimoji="0" lang="zh-CN"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 calcmode="lin" valueType="num">
                                      <p:cBhvr additive="base">
                                        <p:cTn id="1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作业</a:t>
            </a:r>
            <a:endParaRPr lang="en-US"/>
          </a:p>
        </p:txBody>
      </p:sp>
      <p:sp>
        <p:nvSpPr>
          <p:cNvPr id="3" name="内容占位符 2"/>
          <p:cNvSpPr>
            <a:spLocks noGrp="1"/>
          </p:cNvSpPr>
          <p:nvPr>
            <p:ph idx="1"/>
          </p:nvPr>
        </p:nvSpPr>
        <p:spPr/>
        <p:txBody>
          <a:bodyPr/>
          <a:lstStyle/>
          <a:p>
            <a:r>
              <a:rPr lang="zh-CN" altLang="en-US" dirty="0" smtClean="0">
                <a:solidFill>
                  <a:srgbClr val="0000FF"/>
                </a:solidFill>
              </a:rPr>
              <a:t>课后阅读</a:t>
            </a:r>
            <a:r>
              <a:rPr lang="en-US" altLang="zh-CN" dirty="0" smtClean="0">
                <a:solidFill>
                  <a:srgbClr val="0000FF"/>
                </a:solidFill>
              </a:rPr>
              <a:t>5.3</a:t>
            </a:r>
            <a:r>
              <a:rPr lang="zh-CN" altLang="en-US" dirty="0" smtClean="0">
                <a:solidFill>
                  <a:srgbClr val="0000FF"/>
                </a:solidFill>
              </a:rPr>
              <a:t>节。</a:t>
            </a:r>
            <a:endParaRPr lang="en-US" altLang="zh-CN" dirty="0" smtClean="0">
              <a:solidFill>
                <a:srgbClr val="0000FF"/>
              </a:solidFill>
            </a:endParaRPr>
          </a:p>
          <a:p>
            <a:endParaRPr lang="en-US" dirty="0">
              <a:solidFill>
                <a:srgbClr val="0000FF"/>
              </a:solidFill>
            </a:endParaRPr>
          </a:p>
          <a:p>
            <a:pPr marL="457200" indent="-457200">
              <a:buFont typeface="+mj-lt"/>
              <a:buAutoNum type="arabicPeriod"/>
            </a:pPr>
            <a:r>
              <a:rPr lang="zh-CN" altLang="en-US" sz="2400" dirty="0"/>
              <a:t>习题</a:t>
            </a:r>
            <a:r>
              <a:rPr lang="en-US" altLang="zh-CN" sz="2400" dirty="0"/>
              <a:t>2</a:t>
            </a:r>
            <a:r>
              <a:rPr lang="zh-CN" altLang="en-US" sz="2400" dirty="0"/>
              <a:t>（</a:t>
            </a:r>
            <a:r>
              <a:rPr lang="en-US" altLang="zh-CN" sz="2400" dirty="0"/>
              <a:t>1</a:t>
            </a:r>
            <a:r>
              <a:rPr lang="zh-CN" altLang="en-US" sz="2400" dirty="0"/>
              <a:t>）：</a:t>
            </a:r>
            <a:r>
              <a:rPr lang="en-US" altLang="zh-CN" sz="2400" dirty="0"/>
              <a:t>DAC</a:t>
            </a:r>
            <a:r>
              <a:rPr lang="zh-CN" altLang="en-US" sz="2400" dirty="0"/>
              <a:t>与</a:t>
            </a:r>
            <a:r>
              <a:rPr lang="en-US" altLang="zh-CN" sz="2400" dirty="0"/>
              <a:t>MAC</a:t>
            </a:r>
            <a:r>
              <a:rPr lang="zh-CN" altLang="en-US" sz="2400" dirty="0"/>
              <a:t>有什么不同？</a:t>
            </a:r>
          </a:p>
          <a:p>
            <a:pPr marL="457200" indent="-457200">
              <a:buFont typeface="+mj-lt"/>
              <a:buAutoNum type="arabicPeriod"/>
            </a:pPr>
            <a:r>
              <a:rPr lang="zh-CN" altLang="en-US" sz="2400" dirty="0"/>
              <a:t>习题</a:t>
            </a:r>
            <a:r>
              <a:rPr lang="en-US" altLang="zh-CN" sz="2400" dirty="0"/>
              <a:t>2</a:t>
            </a:r>
            <a:r>
              <a:rPr lang="zh-CN" altLang="en-US" sz="2400" dirty="0"/>
              <a:t>（</a:t>
            </a:r>
            <a:r>
              <a:rPr lang="en-US" altLang="zh-CN" sz="2400" dirty="0"/>
              <a:t>3</a:t>
            </a:r>
            <a:r>
              <a:rPr lang="zh-CN" altLang="en-US" sz="2400" dirty="0"/>
              <a:t>）：角色与组的区别是什么？</a:t>
            </a:r>
          </a:p>
          <a:p>
            <a:pPr marL="457200" indent="-457200">
              <a:buFont typeface="+mj-lt"/>
              <a:buAutoNum type="arabicPeriod"/>
            </a:pPr>
            <a:r>
              <a:rPr lang="zh-CN" altLang="en-US" sz="2400" dirty="0"/>
              <a:t>系统</a:t>
            </a:r>
            <a:r>
              <a:rPr lang="en-US" altLang="zh-CN" sz="2400" dirty="0"/>
              <a:t>2</a:t>
            </a:r>
            <a:r>
              <a:rPr lang="zh-CN" altLang="en-US" sz="2400" dirty="0"/>
              <a:t>（</a:t>
            </a:r>
            <a:r>
              <a:rPr lang="en-US" altLang="zh-CN" sz="2400" dirty="0"/>
              <a:t>5</a:t>
            </a:r>
            <a:r>
              <a:rPr lang="zh-CN" altLang="en-US" sz="2400" dirty="0"/>
              <a:t>）：</a:t>
            </a:r>
            <a:r>
              <a:rPr lang="en-US" altLang="zh-CN" sz="2400" dirty="0"/>
              <a:t>Windows</a:t>
            </a:r>
            <a:r>
              <a:rPr lang="zh-CN" altLang="en-US" sz="2400" dirty="0"/>
              <a:t>系统的安全体系结构包括哪些内容？</a:t>
            </a:r>
            <a:endParaRPr lang="en-US" sz="2400" dirty="0"/>
          </a:p>
        </p:txBody>
      </p:sp>
    </p:spTree>
    <p:extLst>
      <p:ext uri="{BB962C8B-B14F-4D97-AF65-F5344CB8AC3E}">
        <p14:creationId xmlns:p14="http://schemas.microsoft.com/office/powerpoint/2010/main" val="394035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3850" y="0"/>
            <a:ext cx="8496300" cy="981075"/>
          </a:xfrm>
        </p:spPr>
        <p:txBody>
          <a:bodyPr/>
          <a:lstStyle/>
          <a:p>
            <a:pPr eaLnBrk="1" hangingPunct="1"/>
            <a:r>
              <a:rPr kumimoji="0" lang="zh-CN" altLang="en-US" dirty="0" smtClean="0"/>
              <a:t>内容</a:t>
            </a:r>
          </a:p>
        </p:txBody>
      </p:sp>
      <p:sp>
        <p:nvSpPr>
          <p:cNvPr id="6147" name="内容占位符 2"/>
          <p:cNvSpPr>
            <a:spLocks noGrp="1"/>
          </p:cNvSpPr>
          <p:nvPr>
            <p:ph idx="1"/>
          </p:nvPr>
        </p:nvSpPr>
        <p:spPr>
          <a:xfrm>
            <a:off x="179512" y="1052736"/>
            <a:ext cx="8496300" cy="5041106"/>
          </a:xfrm>
        </p:spPr>
        <p:txBody>
          <a:bodyPr/>
          <a:lstStyle/>
          <a:p>
            <a:pPr>
              <a:buFont typeface="Arial" panose="020B0604020202020204" pitchFamily="34" charset="0"/>
              <a:buNone/>
            </a:pPr>
            <a:r>
              <a:rPr kumimoji="0" lang="en-US" altLang="zh-CN" dirty="0" smtClean="0"/>
              <a:t>5.1 </a:t>
            </a:r>
            <a:r>
              <a:rPr kumimoji="0" lang="en-US" altLang="zh-CN" dirty="0" err="1" smtClean="0"/>
              <a:t>概述</a:t>
            </a:r>
            <a:endParaRPr kumimoji="0" lang="zh-CN" altLang="zh-CN" dirty="0" smtClean="0"/>
          </a:p>
          <a:p>
            <a:pPr>
              <a:buFont typeface="Arial" panose="020B0604020202020204" pitchFamily="34" charset="0"/>
              <a:buNone/>
            </a:pPr>
            <a:r>
              <a:rPr kumimoji="0" lang="en-US" altLang="zh-CN" dirty="0" smtClean="0">
                <a:solidFill>
                  <a:srgbClr val="C00000"/>
                </a:solidFill>
              </a:rPr>
              <a:t>5.2 </a:t>
            </a:r>
            <a:r>
              <a:rPr kumimoji="0" lang="en-US" altLang="zh-CN" dirty="0" err="1" smtClean="0">
                <a:solidFill>
                  <a:srgbClr val="C00000"/>
                </a:solidFill>
              </a:rPr>
              <a:t>访问控制模型</a:t>
            </a:r>
            <a:r>
              <a:rPr kumimoji="0" lang="en-US" altLang="zh-CN" dirty="0" smtClean="0">
                <a:solidFill>
                  <a:srgbClr val="C00000"/>
                </a:solidFill>
              </a:rPr>
              <a:t>	</a:t>
            </a:r>
            <a:endParaRPr kumimoji="0" lang="zh-CN" altLang="zh-CN" dirty="0" smtClean="0">
              <a:solidFill>
                <a:srgbClr val="C00000"/>
              </a:solidFill>
            </a:endParaRPr>
          </a:p>
          <a:p>
            <a:pPr lvl="1">
              <a:buFont typeface="Arial" panose="020B0604020202020204" pitchFamily="34" charset="0"/>
              <a:buNone/>
            </a:pPr>
            <a:r>
              <a:rPr kumimoji="0" lang="en-US" altLang="zh-CN" dirty="0" smtClean="0">
                <a:solidFill>
                  <a:srgbClr val="C00000"/>
                </a:solidFill>
              </a:rPr>
              <a:t>5.2.1 </a:t>
            </a:r>
            <a:r>
              <a:rPr kumimoji="0" lang="en-US" altLang="zh-CN" dirty="0" err="1" smtClean="0">
                <a:solidFill>
                  <a:srgbClr val="C00000"/>
                </a:solidFill>
              </a:rPr>
              <a:t>自主访问控制</a:t>
            </a:r>
            <a:endParaRPr kumimoji="0" lang="zh-CN" altLang="zh-CN" dirty="0" smtClean="0">
              <a:solidFill>
                <a:srgbClr val="C00000"/>
              </a:solidFill>
            </a:endParaRPr>
          </a:p>
          <a:p>
            <a:pPr lvl="1">
              <a:buFont typeface="Arial" panose="020B0604020202020204" pitchFamily="34" charset="0"/>
              <a:buNone/>
            </a:pPr>
            <a:r>
              <a:rPr kumimoji="0" lang="en-US" altLang="zh-CN" dirty="0" smtClean="0">
                <a:solidFill>
                  <a:srgbClr val="C00000"/>
                </a:solidFill>
              </a:rPr>
              <a:t>5.2.2 </a:t>
            </a:r>
            <a:r>
              <a:rPr kumimoji="0" lang="en-US" altLang="zh-CN" dirty="0" err="1" smtClean="0">
                <a:solidFill>
                  <a:srgbClr val="C00000"/>
                </a:solidFill>
              </a:rPr>
              <a:t>强制访问控制</a:t>
            </a:r>
            <a:endParaRPr kumimoji="0" lang="zh-CN" altLang="zh-CN" dirty="0" smtClean="0">
              <a:solidFill>
                <a:srgbClr val="C00000"/>
              </a:solidFill>
            </a:endParaRPr>
          </a:p>
          <a:p>
            <a:pPr lvl="1">
              <a:buFont typeface="Arial" panose="020B0604020202020204" pitchFamily="34" charset="0"/>
              <a:buNone/>
            </a:pPr>
            <a:r>
              <a:rPr kumimoji="0" lang="en-US" altLang="zh-CN" dirty="0" smtClean="0">
                <a:solidFill>
                  <a:srgbClr val="C00000"/>
                </a:solidFill>
              </a:rPr>
              <a:t>5.2.3 </a:t>
            </a:r>
            <a:r>
              <a:rPr kumimoji="0" lang="en-US" altLang="zh-CN" dirty="0" err="1" smtClean="0">
                <a:solidFill>
                  <a:srgbClr val="C00000"/>
                </a:solidFill>
              </a:rPr>
              <a:t>基于角色的访问控制</a:t>
            </a:r>
            <a:endParaRPr kumimoji="0" lang="zh-CN" altLang="zh-CN" dirty="0" smtClean="0">
              <a:solidFill>
                <a:srgbClr val="C00000"/>
              </a:solidFill>
            </a:endParaRPr>
          </a:p>
          <a:p>
            <a:pPr>
              <a:buFont typeface="Arial" panose="020B0604020202020204" pitchFamily="34" charset="0"/>
              <a:buNone/>
            </a:pPr>
            <a:r>
              <a:rPr kumimoji="0" lang="en-US" altLang="zh-CN" dirty="0" smtClean="0"/>
              <a:t>5.3 </a:t>
            </a:r>
            <a:r>
              <a:rPr kumimoji="0" lang="en-US" altLang="zh-CN" dirty="0" err="1" smtClean="0"/>
              <a:t>Windows系统的安全管理</a:t>
            </a:r>
            <a:endParaRPr kumimoji="0" lang="zh-CN" altLang="zh-CN" dirty="0" smtClean="0"/>
          </a:p>
          <a:p>
            <a:pPr lvl="1">
              <a:buFont typeface="Arial" panose="020B0604020202020204" pitchFamily="34" charset="0"/>
              <a:buNone/>
            </a:pPr>
            <a:r>
              <a:rPr kumimoji="0" lang="en-US" altLang="zh-CN" dirty="0" smtClean="0"/>
              <a:t>5.3.1 </a:t>
            </a:r>
            <a:r>
              <a:rPr kumimoji="0" lang="en-US" altLang="zh-CN" dirty="0" err="1" smtClean="0"/>
              <a:t>Windows系统安全体系结构</a:t>
            </a:r>
            <a:r>
              <a:rPr kumimoji="0" lang="en-US" altLang="zh-CN" dirty="0" smtClean="0"/>
              <a:t>	</a:t>
            </a:r>
          </a:p>
          <a:p>
            <a:pPr lvl="1">
              <a:buFont typeface="Arial" panose="020B0604020202020204" pitchFamily="34" charset="0"/>
              <a:buNone/>
            </a:pPr>
            <a:r>
              <a:rPr kumimoji="0" lang="en-US" altLang="zh-CN" dirty="0" smtClean="0"/>
              <a:t>5.3.2 </a:t>
            </a:r>
            <a:r>
              <a:rPr kumimoji="0" lang="en-US" altLang="zh-CN" dirty="0" err="1" smtClean="0"/>
              <a:t>Windows系统的访问控制</a:t>
            </a:r>
            <a:endParaRPr kumimoji="0" lang="zh-CN" altLang="zh-CN" dirty="0" smtClean="0"/>
          </a:p>
          <a:p>
            <a:pPr lvl="1">
              <a:buFont typeface="Arial" panose="020B0604020202020204" pitchFamily="34" charset="0"/>
              <a:buNone/>
            </a:pPr>
            <a:r>
              <a:rPr kumimoji="0" lang="en-US" altLang="zh-CN" dirty="0" smtClean="0"/>
              <a:t>5.3.3 </a:t>
            </a:r>
            <a:r>
              <a:rPr kumimoji="0" lang="en-US" altLang="zh-CN" dirty="0" err="1" smtClean="0"/>
              <a:t>活动目录与组策略</a:t>
            </a:r>
            <a:endParaRPr kumimoji="0" lang="zh-CN" altLang="zh-CN" dirty="0" smtClean="0"/>
          </a:p>
          <a:p>
            <a:pPr>
              <a:buFont typeface="Arial" panose="020B0604020202020204" pitchFamily="34" charset="0"/>
              <a:buNone/>
            </a:pPr>
            <a:endParaRPr kumimoji="0" lang="zh-CN" altLang="zh-CN" dirty="0" smtClean="0"/>
          </a:p>
        </p:txBody>
      </p:sp>
    </p:spTree>
    <p:extLst>
      <p:ext uri="{BB962C8B-B14F-4D97-AF65-F5344CB8AC3E}">
        <p14:creationId xmlns:p14="http://schemas.microsoft.com/office/powerpoint/2010/main" val="3986278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23850" y="0"/>
            <a:ext cx="8496300" cy="981075"/>
          </a:xfrm>
        </p:spPr>
        <p:txBody>
          <a:bodyPr/>
          <a:lstStyle/>
          <a:p>
            <a:r>
              <a:rPr kumimoji="0" lang="en-US" altLang="zh-CN" dirty="0" err="1" smtClean="0"/>
              <a:t>访问控制模型</a:t>
            </a:r>
            <a:endParaRPr kumimoji="0" lang="zh-CN" altLang="en-US" dirty="0" smtClean="0"/>
          </a:p>
        </p:txBody>
      </p:sp>
      <p:sp>
        <p:nvSpPr>
          <p:cNvPr id="9219" name="内容占位符 2"/>
          <p:cNvSpPr>
            <a:spLocks noGrp="1"/>
          </p:cNvSpPr>
          <p:nvPr>
            <p:ph idx="1"/>
          </p:nvPr>
        </p:nvSpPr>
        <p:spPr>
          <a:xfrm>
            <a:off x="179512" y="1052736"/>
            <a:ext cx="8856984" cy="5472608"/>
          </a:xfrm>
        </p:spPr>
        <p:txBody>
          <a:bodyPr/>
          <a:lstStyle/>
          <a:p>
            <a:r>
              <a:rPr kumimoji="0" lang="zh-CN" altLang="en-US" sz="2400" dirty="0"/>
              <a:t>访问控制模型是一种从访问控制的角度出发，描述安全系统以及安全机制的方法。</a:t>
            </a:r>
          </a:p>
          <a:p>
            <a:pPr lvl="1"/>
            <a:r>
              <a:rPr kumimoji="0" lang="zh-CN" altLang="en-US" dirty="0" smtClean="0"/>
              <a:t>访问</a:t>
            </a:r>
            <a:r>
              <a:rPr kumimoji="0" lang="zh-CN" altLang="en-US" dirty="0"/>
              <a:t>控制模型，是对访问控制系统的控制策略、控制实施以及访问授权的形式化描述。</a:t>
            </a:r>
            <a:endParaRPr kumimoji="0" lang="en-US" altLang="zh-CN" dirty="0" smtClean="0"/>
          </a:p>
          <a:p>
            <a:endParaRPr kumimoji="0" lang="en-US" altLang="zh-CN" sz="2400" dirty="0" smtClean="0"/>
          </a:p>
          <a:p>
            <a:r>
              <a:rPr kumimoji="0" lang="en-US" altLang="zh-CN" sz="2400" dirty="0" smtClean="0"/>
              <a:t>1985</a:t>
            </a:r>
            <a:r>
              <a:rPr kumimoji="0" lang="zh-CN" altLang="en-US" sz="2400" dirty="0" smtClean="0"/>
              <a:t>年，美国军方提出</a:t>
            </a:r>
            <a:r>
              <a:rPr kumimoji="0" lang="zh-CN" altLang="en-US" sz="2400" dirty="0" smtClean="0">
                <a:solidFill>
                  <a:srgbClr val="FF0000"/>
                </a:solidFill>
              </a:rPr>
              <a:t>可信计算机系统评估准则</a:t>
            </a:r>
            <a:r>
              <a:rPr kumimoji="0" lang="en-US" altLang="zh-CN" sz="2400" dirty="0" smtClean="0">
                <a:solidFill>
                  <a:srgbClr val="FF0000"/>
                </a:solidFill>
              </a:rPr>
              <a:t>TCSEC</a:t>
            </a:r>
            <a:r>
              <a:rPr kumimoji="0" lang="zh-CN" altLang="en-US" sz="2400" dirty="0" smtClean="0"/>
              <a:t>，其中描述了两种著名的访问控制模型：</a:t>
            </a:r>
            <a:endParaRPr kumimoji="0" lang="en-US" altLang="zh-CN" sz="2400" dirty="0" smtClean="0"/>
          </a:p>
          <a:p>
            <a:pPr lvl="1"/>
            <a:r>
              <a:rPr kumimoji="0" lang="zh-CN" altLang="en-US" dirty="0" smtClean="0">
                <a:solidFill>
                  <a:srgbClr val="FF0000"/>
                </a:solidFill>
              </a:rPr>
              <a:t>自主访问控制</a:t>
            </a:r>
            <a:r>
              <a:rPr kumimoji="0" lang="en-US" altLang="zh-CN" dirty="0" smtClean="0">
                <a:solidFill>
                  <a:srgbClr val="FF0000"/>
                </a:solidFill>
              </a:rPr>
              <a:t>DAC</a:t>
            </a:r>
            <a:r>
              <a:rPr kumimoji="0" lang="en-US" altLang="zh-CN" dirty="0" smtClean="0"/>
              <a:t> (Discretionary Access Control)</a:t>
            </a:r>
          </a:p>
          <a:p>
            <a:pPr lvl="1"/>
            <a:r>
              <a:rPr kumimoji="0" lang="zh-CN" altLang="en-US" dirty="0" smtClean="0">
                <a:solidFill>
                  <a:srgbClr val="FF0000"/>
                </a:solidFill>
              </a:rPr>
              <a:t>强制访问控制</a:t>
            </a:r>
            <a:r>
              <a:rPr kumimoji="0" lang="en-US" altLang="zh-CN" dirty="0" smtClean="0">
                <a:solidFill>
                  <a:srgbClr val="FF0000"/>
                </a:solidFill>
              </a:rPr>
              <a:t>MAC </a:t>
            </a:r>
            <a:r>
              <a:rPr kumimoji="0" lang="en-US" altLang="zh-CN" dirty="0" smtClean="0"/>
              <a:t>(Mandatory Access Control)</a:t>
            </a:r>
          </a:p>
          <a:p>
            <a:endParaRPr kumimoji="0" lang="en-US" altLang="zh-CN" sz="2400" dirty="0" smtClean="0"/>
          </a:p>
          <a:p>
            <a:r>
              <a:rPr kumimoji="0" lang="en-US" altLang="zh-CN" sz="2400" dirty="0" smtClean="0"/>
              <a:t>1992</a:t>
            </a:r>
            <a:r>
              <a:rPr kumimoji="0" lang="zh-CN" altLang="en-US" sz="2400" dirty="0" smtClean="0"/>
              <a:t>年，美国国家标准与技术研究所</a:t>
            </a:r>
            <a:r>
              <a:rPr kumimoji="0" lang="en-US" altLang="zh-CN" sz="2400" dirty="0" smtClean="0"/>
              <a:t>(NIST)</a:t>
            </a:r>
            <a:r>
              <a:rPr kumimoji="0" lang="zh-CN" altLang="en-US" sz="2400" dirty="0" smtClean="0"/>
              <a:t>的</a:t>
            </a:r>
            <a:r>
              <a:rPr kumimoji="0" lang="en-US" altLang="zh-CN" sz="2400" dirty="0" smtClean="0"/>
              <a:t>David </a:t>
            </a:r>
            <a:r>
              <a:rPr kumimoji="0" lang="en-US" altLang="zh-CN" sz="2400" dirty="0" err="1" smtClean="0"/>
              <a:t>Ferraiolo</a:t>
            </a:r>
            <a:r>
              <a:rPr kumimoji="0" lang="zh-CN" altLang="en-US" sz="2400" dirty="0" smtClean="0"/>
              <a:t>和</a:t>
            </a:r>
            <a:r>
              <a:rPr kumimoji="0" lang="en-US" altLang="zh-CN" sz="2400" dirty="0" smtClean="0"/>
              <a:t>Rick Kuhn</a:t>
            </a:r>
            <a:r>
              <a:rPr kumimoji="0" lang="zh-CN" altLang="en-US" sz="2400" dirty="0" smtClean="0"/>
              <a:t>提出一个模型：</a:t>
            </a:r>
            <a:endParaRPr kumimoji="0" lang="en-US" altLang="zh-CN" sz="2400" dirty="0" smtClean="0"/>
          </a:p>
          <a:p>
            <a:pPr lvl="1"/>
            <a:r>
              <a:rPr kumimoji="0" lang="zh-CN" altLang="en-US" dirty="0" smtClean="0">
                <a:solidFill>
                  <a:srgbClr val="FF0000"/>
                </a:solidFill>
              </a:rPr>
              <a:t>基于角色的访问控制</a:t>
            </a:r>
            <a:r>
              <a:rPr kumimoji="0" lang="en-US" altLang="zh-CN" dirty="0" smtClean="0">
                <a:solidFill>
                  <a:srgbClr val="FF0000"/>
                </a:solidFill>
              </a:rPr>
              <a:t>RBAC</a:t>
            </a:r>
            <a:r>
              <a:rPr kumimoji="0" lang="en-US" altLang="zh-CN" dirty="0"/>
              <a:t>(</a:t>
            </a:r>
            <a:r>
              <a:rPr kumimoji="0" lang="en-US" altLang="zh-CN" dirty="0" smtClean="0"/>
              <a:t>Role Based Access Control</a:t>
            </a:r>
            <a:r>
              <a:rPr kumimoji="0" lang="en-US" altLang="zh-CN" dirty="0"/>
              <a:t>)</a:t>
            </a:r>
            <a:r>
              <a:rPr kumimoji="0" lang="zh-CN" altLang="en-US" dirty="0" smtClean="0"/>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 calcmode="lin" valueType="num">
                                      <p:cBhvr additive="base">
                                        <p:cTn id="13"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 calcmode="lin" valueType="num">
                                      <p:cBhvr additive="base">
                                        <p:cTn id="1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 calcmode="lin" valueType="num">
                                      <p:cBhvr additive="base">
                                        <p:cTn id="21"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 calcmode="lin" valueType="num">
                                      <p:cBhvr additive="base">
                                        <p:cTn id="27"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anim calcmode="lin" valueType="num">
                                      <p:cBhvr additive="base">
                                        <p:cTn id="31"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23850" y="72008"/>
            <a:ext cx="8496300" cy="836712"/>
          </a:xfrm>
        </p:spPr>
        <p:txBody>
          <a:bodyPr/>
          <a:lstStyle/>
          <a:p>
            <a:r>
              <a:rPr kumimoji="0" lang="zh-CN" altLang="en-US" dirty="0" smtClean="0"/>
              <a:t>自主访问</a:t>
            </a:r>
            <a:r>
              <a:rPr kumimoji="0" lang="zh-CN" altLang="en-US" dirty="0" smtClean="0"/>
              <a:t>控制</a:t>
            </a:r>
            <a:r>
              <a:rPr kumimoji="0" lang="en-US" altLang="zh-CN" dirty="0" smtClean="0"/>
              <a:t>DAC</a:t>
            </a:r>
            <a:endParaRPr kumimoji="0" lang="zh-CN" altLang="en-US" dirty="0" smtClean="0"/>
          </a:p>
        </p:txBody>
      </p:sp>
      <p:sp>
        <p:nvSpPr>
          <p:cNvPr id="10243" name="内容占位符 2"/>
          <p:cNvSpPr>
            <a:spLocks noGrp="1"/>
          </p:cNvSpPr>
          <p:nvPr>
            <p:ph idx="1"/>
          </p:nvPr>
        </p:nvSpPr>
        <p:spPr>
          <a:xfrm>
            <a:off x="179512" y="1052512"/>
            <a:ext cx="8784976" cy="5544839"/>
          </a:xfrm>
        </p:spPr>
        <p:txBody>
          <a:bodyPr/>
          <a:lstStyle/>
          <a:p>
            <a:r>
              <a:rPr kumimoji="0" lang="zh-CN" altLang="en-US" sz="2400" dirty="0" smtClean="0"/>
              <a:t>自主访问控制</a:t>
            </a:r>
            <a:r>
              <a:rPr kumimoji="0" lang="en-US" altLang="zh-CN" sz="2400" dirty="0" smtClean="0"/>
              <a:t>DAC</a:t>
            </a:r>
            <a:r>
              <a:rPr kumimoji="0" lang="zh-CN" altLang="en-US" sz="2400" dirty="0" smtClean="0"/>
              <a:t>模型是</a:t>
            </a:r>
            <a:r>
              <a:rPr kumimoji="0" lang="zh-CN" altLang="en-US" sz="2400" dirty="0" smtClean="0">
                <a:solidFill>
                  <a:srgbClr val="FF0000"/>
                </a:solidFill>
              </a:rPr>
              <a:t>根据自主访问控制策略建立的一种模型</a:t>
            </a:r>
            <a:r>
              <a:rPr kumimoji="0" lang="zh-CN" altLang="en-US" dirty="0" smtClean="0"/>
              <a:t>。</a:t>
            </a:r>
            <a:endParaRPr kumimoji="0" lang="en-US" altLang="zh-CN" dirty="0" smtClean="0"/>
          </a:p>
          <a:p>
            <a:pPr lvl="1"/>
            <a:r>
              <a:rPr kumimoji="0" lang="zh-CN" altLang="en-US" dirty="0" smtClean="0"/>
              <a:t>允许合法用户以</a:t>
            </a:r>
            <a:r>
              <a:rPr kumimoji="0" lang="zh-CN" altLang="en-US" dirty="0" smtClean="0">
                <a:solidFill>
                  <a:srgbClr val="0000FF"/>
                </a:solidFill>
              </a:rPr>
              <a:t>用户或用户组的身份</a:t>
            </a:r>
            <a:r>
              <a:rPr kumimoji="0" lang="zh-CN" altLang="en-US" dirty="0" smtClean="0"/>
              <a:t>来访问系统控制策略许可的客体，同时阻止非授权用户访问客体。</a:t>
            </a:r>
            <a:endParaRPr kumimoji="0" lang="en-US" altLang="zh-CN" dirty="0" smtClean="0"/>
          </a:p>
          <a:p>
            <a:pPr lvl="1"/>
            <a:r>
              <a:rPr kumimoji="0" lang="zh-CN" altLang="en-US" dirty="0" smtClean="0"/>
              <a:t>某些用户还可以</a:t>
            </a:r>
            <a:r>
              <a:rPr kumimoji="0" lang="zh-CN" altLang="en-US" dirty="0" smtClean="0">
                <a:solidFill>
                  <a:srgbClr val="0000FF"/>
                </a:solidFill>
              </a:rPr>
              <a:t>自主地</a:t>
            </a:r>
            <a:r>
              <a:rPr kumimoji="0" lang="zh-CN" altLang="en-US" dirty="0" smtClean="0"/>
              <a:t>把自己所拥有的客体的访问权限授予其它用户。</a:t>
            </a:r>
            <a:endParaRPr kumimoji="0" lang="en-US" altLang="zh-CN" dirty="0" smtClean="0"/>
          </a:p>
          <a:p>
            <a:endParaRPr kumimoji="0" lang="en-US" altLang="zh-CN" sz="2400" dirty="0" smtClean="0"/>
          </a:p>
          <a:p>
            <a:r>
              <a:rPr kumimoji="0" lang="en-US" altLang="zh-CN" sz="2400" dirty="0" smtClean="0"/>
              <a:t>UNIX</a:t>
            </a:r>
            <a:r>
              <a:rPr kumimoji="0" lang="zh-CN" altLang="en-US" sz="2400" dirty="0" smtClean="0"/>
              <a:t>、</a:t>
            </a:r>
            <a:r>
              <a:rPr kumimoji="0" lang="en-US" altLang="zh-CN" sz="2400" dirty="0" smtClean="0"/>
              <a:t>LINUX</a:t>
            </a:r>
            <a:r>
              <a:rPr kumimoji="0" lang="zh-CN" altLang="en-US" sz="2400" dirty="0" smtClean="0"/>
              <a:t>以及</a:t>
            </a:r>
            <a:r>
              <a:rPr kumimoji="0" lang="en-US" altLang="zh-CN" sz="2400" dirty="0" smtClean="0"/>
              <a:t>Windows NT</a:t>
            </a:r>
            <a:r>
              <a:rPr kumimoji="0" lang="zh-CN" altLang="en-US" sz="2400" dirty="0" smtClean="0"/>
              <a:t>等操作系统都提供自主访问控制的功能。</a:t>
            </a:r>
            <a:endParaRPr kumimoji="0" lang="zh-CN" altLang="zh-CN" sz="2400"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23850" y="0"/>
            <a:ext cx="8496300" cy="981075"/>
          </a:xfrm>
        </p:spPr>
        <p:txBody>
          <a:bodyPr/>
          <a:lstStyle/>
          <a:p>
            <a:r>
              <a:rPr kumimoji="0" lang="zh-CN" altLang="en-US" smtClean="0"/>
              <a:t>访问权限信息存储</a:t>
            </a:r>
          </a:p>
        </p:txBody>
      </p:sp>
      <p:sp>
        <p:nvSpPr>
          <p:cNvPr id="11267" name="内容占位符 2"/>
          <p:cNvSpPr>
            <a:spLocks noGrp="1"/>
          </p:cNvSpPr>
          <p:nvPr>
            <p:ph idx="1"/>
          </p:nvPr>
        </p:nvSpPr>
        <p:spPr>
          <a:xfrm>
            <a:off x="179512" y="1052512"/>
            <a:ext cx="8856984" cy="5544839"/>
          </a:xfrm>
        </p:spPr>
        <p:txBody>
          <a:bodyPr/>
          <a:lstStyle/>
          <a:p>
            <a:r>
              <a:rPr kumimoji="0" lang="zh-CN" altLang="en-US" sz="2400" dirty="0" smtClean="0"/>
              <a:t>从</a:t>
            </a:r>
            <a:r>
              <a:rPr kumimoji="0" lang="zh-CN" altLang="en-US" sz="2400" dirty="0"/>
              <a:t>实现的角度来看，首先要对用户的身份进行鉴别，然后就可以按照</a:t>
            </a:r>
            <a:r>
              <a:rPr kumimoji="0" lang="zh-CN" altLang="en-US" sz="2400" dirty="0">
                <a:solidFill>
                  <a:srgbClr val="FF0000"/>
                </a:solidFill>
              </a:rPr>
              <a:t>访问控制列表</a:t>
            </a:r>
            <a:r>
              <a:rPr kumimoji="0" lang="zh-CN" altLang="en-US" sz="2400" dirty="0"/>
              <a:t>所</a:t>
            </a:r>
            <a:r>
              <a:rPr kumimoji="0" lang="zh-CN" altLang="en-US" sz="2400" dirty="0" smtClean="0"/>
              <a:t>赋予用户</a:t>
            </a:r>
            <a:r>
              <a:rPr kumimoji="0" lang="zh-CN" altLang="en-US" sz="2400" dirty="0"/>
              <a:t>的权限允许或限制用户访问客体资源。</a:t>
            </a:r>
          </a:p>
          <a:p>
            <a:r>
              <a:rPr kumimoji="0" lang="zh-CN" altLang="en-US" sz="2400" dirty="0" smtClean="0"/>
              <a:t>主体</a:t>
            </a:r>
            <a:r>
              <a:rPr kumimoji="0" lang="zh-CN" altLang="en-US" sz="2400" dirty="0"/>
              <a:t>控制权限的修改通常由</a:t>
            </a:r>
            <a:r>
              <a:rPr kumimoji="0" lang="zh-CN" altLang="en-US" sz="2400" dirty="0">
                <a:solidFill>
                  <a:srgbClr val="0000FF"/>
                </a:solidFill>
              </a:rPr>
              <a:t>特权用户或特权用户组</a:t>
            </a:r>
            <a:r>
              <a:rPr kumimoji="0" lang="zh-CN" altLang="en-US" sz="2400" dirty="0"/>
              <a:t>实现</a:t>
            </a:r>
            <a:r>
              <a:rPr kumimoji="0" lang="zh-CN" altLang="en-US" sz="2400" dirty="0" smtClean="0"/>
              <a:t>。</a:t>
            </a:r>
            <a:endParaRPr kumimoji="0" lang="en-US" altLang="zh-CN" sz="2400" dirty="0" smtClean="0"/>
          </a:p>
          <a:p>
            <a:endParaRPr kumimoji="0" lang="en-US" altLang="zh-CN" sz="2400" dirty="0" smtClean="0"/>
          </a:p>
          <a:p>
            <a:r>
              <a:rPr kumimoji="0" lang="zh-CN" altLang="en-US" sz="2400" dirty="0" smtClean="0"/>
              <a:t>特权</a:t>
            </a:r>
            <a:r>
              <a:rPr kumimoji="0" lang="zh-CN" altLang="en-US" sz="2400" dirty="0"/>
              <a:t>用户为普通用户分配的访问权限信息的形式：</a:t>
            </a:r>
            <a:endParaRPr kumimoji="0" lang="en-US" altLang="zh-CN" sz="2400" dirty="0"/>
          </a:p>
          <a:p>
            <a:pPr marL="914400" lvl="1" indent="-457200">
              <a:buFont typeface="+mj-lt"/>
              <a:buAutoNum type="arabicPeriod"/>
            </a:pPr>
            <a:r>
              <a:rPr kumimoji="0" lang="zh-CN" altLang="en-US" dirty="0"/>
              <a:t>访问控制表</a:t>
            </a:r>
            <a:r>
              <a:rPr kumimoji="0" lang="en-US" altLang="zh-CN" dirty="0"/>
              <a:t>ACL</a:t>
            </a:r>
            <a:r>
              <a:rPr kumimoji="0" lang="zh-CN" altLang="en-US" dirty="0"/>
              <a:t>（</a:t>
            </a:r>
            <a:r>
              <a:rPr kumimoji="0" lang="en-US" altLang="zh-CN" dirty="0"/>
              <a:t>Access Control Lists</a:t>
            </a:r>
            <a:r>
              <a:rPr kumimoji="0" lang="zh-CN" altLang="en-US" dirty="0"/>
              <a:t>）</a:t>
            </a:r>
            <a:endParaRPr kumimoji="0" lang="en-US" altLang="zh-CN" dirty="0"/>
          </a:p>
          <a:p>
            <a:pPr marL="914400" lvl="1" indent="-457200">
              <a:buFont typeface="+mj-lt"/>
              <a:buAutoNum type="arabicPeriod"/>
            </a:pPr>
            <a:r>
              <a:rPr kumimoji="0" lang="zh-CN" altLang="en-US" dirty="0"/>
              <a:t>访问控制能力表</a:t>
            </a:r>
            <a:r>
              <a:rPr kumimoji="0" lang="en-US" altLang="zh-CN" dirty="0"/>
              <a:t>ACCL</a:t>
            </a:r>
            <a:r>
              <a:rPr kumimoji="0" lang="zh-CN" altLang="en-US" dirty="0"/>
              <a:t>（</a:t>
            </a:r>
            <a:r>
              <a:rPr kumimoji="0" lang="en-US" altLang="zh-CN" dirty="0"/>
              <a:t>Access Control Capability Lists</a:t>
            </a:r>
            <a:r>
              <a:rPr kumimoji="0" lang="zh-CN" altLang="en-US" dirty="0"/>
              <a:t>）</a:t>
            </a:r>
            <a:endParaRPr kumimoji="0" lang="en-US" altLang="zh-CN" dirty="0"/>
          </a:p>
          <a:p>
            <a:pPr marL="914400" lvl="1" indent="-457200">
              <a:buFont typeface="+mj-lt"/>
              <a:buAutoNum type="arabicPeriod"/>
            </a:pPr>
            <a:r>
              <a:rPr kumimoji="0" lang="zh-CN" altLang="en-US" dirty="0"/>
              <a:t>访问控制矩阵</a:t>
            </a:r>
            <a:r>
              <a:rPr kumimoji="0" lang="en-US" altLang="zh-CN" dirty="0"/>
              <a:t>ACM</a:t>
            </a:r>
            <a:r>
              <a:rPr kumimoji="0" lang="zh-CN" altLang="en-US" dirty="0"/>
              <a:t>（</a:t>
            </a:r>
            <a:r>
              <a:rPr kumimoji="0" lang="en-US" altLang="zh-CN" dirty="0"/>
              <a:t>Access Control Matrix</a:t>
            </a:r>
            <a:r>
              <a:rPr kumimoji="0" lang="zh-CN" altLang="en-US" dirty="0"/>
              <a:t>）</a:t>
            </a:r>
            <a:endParaRPr kumimoji="0" lang="en-US" altLang="zh-CN" dirty="0"/>
          </a:p>
          <a:p>
            <a:r>
              <a:rPr kumimoji="0" lang="zh-CN" altLang="en-US" sz="2400" dirty="0" smtClean="0"/>
              <a:t>有关</a:t>
            </a:r>
            <a:r>
              <a:rPr kumimoji="0" lang="zh-CN" altLang="en-US" sz="2400" dirty="0"/>
              <a:t>符号：</a:t>
            </a:r>
          </a:p>
          <a:p>
            <a:pPr lvl="1"/>
            <a:r>
              <a:rPr kumimoji="0" lang="en-US" altLang="zh-CN" dirty="0">
                <a:solidFill>
                  <a:srgbClr val="0000FF"/>
                </a:solidFill>
              </a:rPr>
              <a:t>Own</a:t>
            </a:r>
            <a:r>
              <a:rPr kumimoji="0" lang="zh-CN" altLang="en-US" dirty="0">
                <a:solidFill>
                  <a:srgbClr val="0000FF"/>
                </a:solidFill>
              </a:rPr>
              <a:t>：管理操作；</a:t>
            </a:r>
            <a:r>
              <a:rPr kumimoji="0" lang="en-US" altLang="zh-CN" dirty="0">
                <a:solidFill>
                  <a:srgbClr val="0000FF"/>
                </a:solidFill>
              </a:rPr>
              <a:t>R</a:t>
            </a:r>
            <a:r>
              <a:rPr kumimoji="0" lang="zh-CN" altLang="en-US" dirty="0">
                <a:solidFill>
                  <a:srgbClr val="0000FF"/>
                </a:solidFill>
              </a:rPr>
              <a:t>：读操作；</a:t>
            </a:r>
            <a:r>
              <a:rPr kumimoji="0" lang="en-US" altLang="zh-CN" dirty="0">
                <a:solidFill>
                  <a:srgbClr val="0000FF"/>
                </a:solidFill>
              </a:rPr>
              <a:t>W</a:t>
            </a:r>
            <a:r>
              <a:rPr kumimoji="0" lang="zh-CN" altLang="en-US" dirty="0">
                <a:solidFill>
                  <a:srgbClr val="0000FF"/>
                </a:solidFill>
              </a:rPr>
              <a:t>：写操作</a:t>
            </a:r>
            <a:r>
              <a:rPr kumimoji="0" lang="zh-CN" altLang="en-US" dirty="0"/>
              <a:t>。</a:t>
            </a:r>
          </a:p>
          <a:p>
            <a:pPr lvl="1"/>
            <a:r>
              <a:rPr kumimoji="0" lang="zh-CN" altLang="en-US" dirty="0"/>
              <a:t>将管理</a:t>
            </a:r>
            <a:r>
              <a:rPr kumimoji="0" lang="zh-CN" altLang="en-US" dirty="0" smtClean="0"/>
              <a:t>操作与读</a:t>
            </a:r>
            <a:r>
              <a:rPr kumimoji="0" lang="en-US" altLang="zh-CN" dirty="0"/>
              <a:t>/</a:t>
            </a:r>
            <a:r>
              <a:rPr kumimoji="0" lang="zh-CN" altLang="en-US" dirty="0" smtClean="0"/>
              <a:t>写操作分离，</a:t>
            </a:r>
            <a:r>
              <a:rPr kumimoji="0" lang="zh-CN" altLang="en-US" dirty="0"/>
              <a:t>是因为管理员也许会对控制规则本身或是</a:t>
            </a:r>
            <a:r>
              <a:rPr kumimoji="0" lang="zh-CN" altLang="en-US" dirty="0" smtClean="0"/>
              <a:t>文件属性</a:t>
            </a:r>
            <a:r>
              <a:rPr kumimoji="0" lang="zh-CN" altLang="en-US" dirty="0"/>
              <a:t>等做修改</a:t>
            </a:r>
            <a:r>
              <a:rPr kumimoji="0" lang="zh-CN" altLang="en-US" dirty="0" smtClean="0"/>
              <a:t>，</a:t>
            </a:r>
            <a:r>
              <a:rPr kumimoji="0" lang="zh-CN" altLang="en-US" dirty="0"/>
              <a:t>即</a:t>
            </a:r>
            <a:r>
              <a:rPr kumimoji="0" lang="zh-CN" altLang="en-US" dirty="0" smtClean="0"/>
              <a:t>修改</a:t>
            </a:r>
            <a:r>
              <a:rPr kumimoji="0" lang="en-US" altLang="zh-CN" dirty="0" smtClean="0"/>
              <a:t>ACL/ACCL/ACM</a:t>
            </a:r>
            <a:r>
              <a:rPr kumimoji="0" lang="zh-CN" altLang="en-US" dirty="0" smtClean="0"/>
              <a:t>。</a:t>
            </a:r>
            <a:endParaRPr kumimoji="0" lang="zh-CN" altLang="en-US" dirty="0"/>
          </a:p>
          <a:p>
            <a:endParaRPr kumimoji="0" lang="en-US" altLang="zh-CN" sz="2400" dirty="0" smtClean="0"/>
          </a:p>
          <a:p>
            <a:endParaRPr kumimoji="0"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 calcmode="lin" valueType="num">
                                      <p:cBhvr additive="base">
                                        <p:cTn id="1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 calcmode="lin" valueType="num">
                                      <p:cBhvr additive="base">
                                        <p:cTn id="18"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anim calcmode="lin" valueType="num">
                                      <p:cBhvr additive="base">
                                        <p:cTn id="23"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1267">
                                            <p:txEl>
                                              <p:pRg st="6" end="6"/>
                                            </p:txEl>
                                          </p:spTgt>
                                        </p:tgtEl>
                                        <p:attrNameLst>
                                          <p:attrName>style.visibility</p:attrName>
                                        </p:attrNameLst>
                                      </p:cBhvr>
                                      <p:to>
                                        <p:strVal val="visible"/>
                                      </p:to>
                                    </p:set>
                                    <p:anim calcmode="lin" valueType="num">
                                      <p:cBhvr additive="base">
                                        <p:cTn id="28"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267">
                                            <p:txEl>
                                              <p:pRg st="7" end="7"/>
                                            </p:txEl>
                                          </p:spTgt>
                                        </p:tgtEl>
                                        <p:attrNameLst>
                                          <p:attrName>style.visibility</p:attrName>
                                        </p:attrNameLst>
                                      </p:cBhvr>
                                      <p:to>
                                        <p:strVal val="visible"/>
                                      </p:to>
                                    </p:set>
                                    <p:anim calcmode="lin" valueType="num">
                                      <p:cBhvr additive="base">
                                        <p:cTn id="34"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1267">
                                            <p:txEl>
                                              <p:pRg st="8" end="8"/>
                                            </p:txEl>
                                          </p:spTgt>
                                        </p:tgtEl>
                                        <p:attrNameLst>
                                          <p:attrName>style.visibility</p:attrName>
                                        </p:attrNameLst>
                                      </p:cBhvr>
                                      <p:to>
                                        <p:strVal val="visible"/>
                                      </p:to>
                                    </p:set>
                                    <p:anim calcmode="lin" valueType="num">
                                      <p:cBhvr additive="base">
                                        <p:cTn id="39"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nodeType="afterEffect">
                                  <p:stCondLst>
                                    <p:cond delay="0"/>
                                  </p:stCondLst>
                                  <p:childTnLst>
                                    <p:set>
                                      <p:cBhvr>
                                        <p:cTn id="43" dur="1" fill="hold">
                                          <p:stCondLst>
                                            <p:cond delay="0"/>
                                          </p:stCondLst>
                                        </p:cTn>
                                        <p:tgtEl>
                                          <p:spTgt spid="11267">
                                            <p:txEl>
                                              <p:pRg st="9" end="9"/>
                                            </p:txEl>
                                          </p:spTgt>
                                        </p:tgtEl>
                                        <p:attrNameLst>
                                          <p:attrName>style.visibility</p:attrName>
                                        </p:attrNameLst>
                                      </p:cBhvr>
                                      <p:to>
                                        <p:strVal val="visible"/>
                                      </p:to>
                                    </p:set>
                                    <p:anim calcmode="lin" valueType="num">
                                      <p:cBhvr additive="base">
                                        <p:cTn id="44"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kumimoji="0" lang="zh-CN" altLang="en-US" dirty="0" smtClean="0"/>
              <a:t>访问控制表</a:t>
            </a:r>
            <a:r>
              <a:rPr kumimoji="0" lang="en-US" altLang="zh-CN" dirty="0" smtClean="0"/>
              <a:t>ACL</a:t>
            </a:r>
            <a:endParaRPr kumimoji="0" lang="zh-CN" altLang="en-US" dirty="0" smtClean="0"/>
          </a:p>
        </p:txBody>
      </p:sp>
      <p:sp>
        <p:nvSpPr>
          <p:cNvPr id="2" name="内容占位符 1"/>
          <p:cNvSpPr>
            <a:spLocks noGrp="1"/>
          </p:cNvSpPr>
          <p:nvPr>
            <p:ph idx="1"/>
          </p:nvPr>
        </p:nvSpPr>
        <p:spPr>
          <a:xfrm>
            <a:off x="5569834" y="1052736"/>
            <a:ext cx="3394654" cy="5688632"/>
          </a:xfrm>
        </p:spPr>
        <p:txBody>
          <a:bodyPr/>
          <a:lstStyle/>
          <a:p>
            <a:r>
              <a:rPr lang="en-US" altLang="zh-CN" sz="2400" dirty="0"/>
              <a:t>ACL</a:t>
            </a:r>
            <a:r>
              <a:rPr lang="zh-CN" altLang="en-US" sz="2400" dirty="0"/>
              <a:t>是</a:t>
            </a:r>
            <a:r>
              <a:rPr lang="zh-CN" altLang="en-US" sz="2400" dirty="0">
                <a:solidFill>
                  <a:srgbClr val="0000FF"/>
                </a:solidFill>
              </a:rPr>
              <a:t>以客体为中心建立的访问权限表</a:t>
            </a:r>
            <a:r>
              <a:rPr lang="zh-CN" altLang="en-US" sz="2400" dirty="0"/>
              <a:t>，其优点在于实现简单，系统为每个客体确定一个授权主体的列表</a:t>
            </a:r>
            <a:r>
              <a:rPr lang="zh-CN" altLang="en-US" sz="2400" dirty="0" smtClean="0"/>
              <a:t>。</a:t>
            </a:r>
            <a:endParaRPr lang="en-US" altLang="zh-CN" sz="2400" dirty="0" smtClean="0"/>
          </a:p>
          <a:p>
            <a:endParaRPr lang="en-US" altLang="zh-CN" sz="2400" dirty="0"/>
          </a:p>
          <a:p>
            <a:r>
              <a:rPr lang="zh-CN" altLang="en-US" sz="2400" dirty="0" smtClean="0"/>
              <a:t>目前</a:t>
            </a:r>
            <a:r>
              <a:rPr lang="zh-CN" altLang="en-US" sz="2400" dirty="0"/>
              <a:t>大多数</a:t>
            </a:r>
            <a:r>
              <a:rPr lang="en-US" altLang="zh-CN" sz="2400" dirty="0"/>
              <a:t>PC</a:t>
            </a:r>
            <a:r>
              <a:rPr lang="zh-CN" altLang="en-US" sz="2400" dirty="0"/>
              <a:t>、服务器和主机都使用</a:t>
            </a:r>
            <a:r>
              <a:rPr lang="en-US" altLang="zh-CN" sz="2400" dirty="0"/>
              <a:t>ACL</a:t>
            </a:r>
            <a:r>
              <a:rPr lang="zh-CN" altLang="en-US" sz="2400" dirty="0"/>
              <a:t>作为访问控制的实现机制</a:t>
            </a:r>
            <a:r>
              <a:rPr lang="zh-CN" altLang="en-US" sz="2400" dirty="0" smtClean="0"/>
              <a:t>。</a:t>
            </a:r>
            <a:endParaRPr lang="en-US" altLang="zh-CN" sz="2400" dirty="0" smtClean="0"/>
          </a:p>
          <a:p>
            <a:endParaRPr lang="en-US" sz="2400" dirty="0"/>
          </a:p>
        </p:txBody>
      </p:sp>
      <p:grpSp>
        <p:nvGrpSpPr>
          <p:cNvPr id="12291" name="Group 5"/>
          <p:cNvGrpSpPr>
            <a:grpSpLocks noChangeAspect="1"/>
          </p:cNvGrpSpPr>
          <p:nvPr/>
        </p:nvGrpSpPr>
        <p:grpSpPr bwMode="auto">
          <a:xfrm>
            <a:off x="203363" y="1124744"/>
            <a:ext cx="5366471" cy="5229225"/>
            <a:chOff x="2336" y="981"/>
            <a:chExt cx="3089" cy="3010"/>
          </a:xfrm>
        </p:grpSpPr>
        <p:sp>
          <p:nvSpPr>
            <p:cNvPr id="12292" name="AutoShape 4"/>
            <p:cNvSpPr>
              <a:spLocks noChangeAspect="1" noChangeArrowheads="1" noTextEdit="1"/>
            </p:cNvSpPr>
            <p:nvPr/>
          </p:nvSpPr>
          <p:spPr bwMode="auto">
            <a:xfrm>
              <a:off x="2336" y="981"/>
              <a:ext cx="3089" cy="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3" name="Freeform 6"/>
            <p:cNvSpPr>
              <a:spLocks noEditPoints="1"/>
            </p:cNvSpPr>
            <p:nvPr/>
          </p:nvSpPr>
          <p:spPr bwMode="auto">
            <a:xfrm>
              <a:off x="2413" y="1146"/>
              <a:ext cx="384" cy="485"/>
            </a:xfrm>
            <a:custGeom>
              <a:avLst/>
              <a:gdLst>
                <a:gd name="T0" fmla="*/ 20 w 909"/>
                <a:gd name="T1" fmla="*/ 3 h 1149"/>
                <a:gd name="T2" fmla="*/ 28 w 909"/>
                <a:gd name="T3" fmla="*/ 3 h 1149"/>
                <a:gd name="T4" fmla="*/ 25 w 909"/>
                <a:gd name="T5" fmla="*/ 0 h 1149"/>
                <a:gd name="T6" fmla="*/ 24 w 909"/>
                <a:gd name="T7" fmla="*/ 0 h 1149"/>
                <a:gd name="T8" fmla="*/ 22 w 909"/>
                <a:gd name="T9" fmla="*/ 0 h 1149"/>
                <a:gd name="T10" fmla="*/ 20 w 909"/>
                <a:gd name="T11" fmla="*/ 3 h 1149"/>
                <a:gd name="T12" fmla="*/ 5 w 909"/>
                <a:gd name="T13" fmla="*/ 37 h 1149"/>
                <a:gd name="T14" fmla="*/ 23 w 909"/>
                <a:gd name="T15" fmla="*/ 37 h 1149"/>
                <a:gd name="T16" fmla="*/ 22 w 909"/>
                <a:gd name="T17" fmla="*/ 35 h 1149"/>
                <a:gd name="T18" fmla="*/ 21 w 909"/>
                <a:gd name="T19" fmla="*/ 34 h 1149"/>
                <a:gd name="T20" fmla="*/ 5 w 909"/>
                <a:gd name="T21" fmla="*/ 34 h 1149"/>
                <a:gd name="T22" fmla="*/ 1 w 909"/>
                <a:gd name="T23" fmla="*/ 34 h 1149"/>
                <a:gd name="T24" fmla="*/ 3 w 909"/>
                <a:gd name="T25" fmla="*/ 35 h 1149"/>
                <a:gd name="T26" fmla="*/ 4 w 909"/>
                <a:gd name="T27" fmla="*/ 36 h 1149"/>
                <a:gd name="T28" fmla="*/ 5 w 909"/>
                <a:gd name="T29" fmla="*/ 37 h 1149"/>
                <a:gd name="T30" fmla="*/ 5 w 909"/>
                <a:gd name="T31" fmla="*/ 37 h 1149"/>
                <a:gd name="T32" fmla="*/ 23 w 909"/>
                <a:gd name="T33" fmla="*/ 37 h 1149"/>
                <a:gd name="T34" fmla="*/ 23 w 909"/>
                <a:gd name="T35" fmla="*/ 36 h 1149"/>
                <a:gd name="T36" fmla="*/ 23 w 909"/>
                <a:gd name="T37" fmla="*/ 37 h 1149"/>
                <a:gd name="T38" fmla="*/ 24 w 909"/>
                <a:gd name="T39" fmla="*/ 37 h 1149"/>
                <a:gd name="T40" fmla="*/ 25 w 909"/>
                <a:gd name="T41" fmla="*/ 36 h 1149"/>
                <a:gd name="T42" fmla="*/ 27 w 909"/>
                <a:gd name="T43" fmla="*/ 33 h 1149"/>
                <a:gd name="T44" fmla="*/ 29 w 909"/>
                <a:gd name="T45" fmla="*/ 30 h 1149"/>
                <a:gd name="T46" fmla="*/ 29 w 909"/>
                <a:gd name="T47" fmla="*/ 30 h 1149"/>
                <a:gd name="T48" fmla="*/ 29 w 909"/>
                <a:gd name="T49" fmla="*/ 26 h 1149"/>
                <a:gd name="T50" fmla="*/ 29 w 909"/>
                <a:gd name="T51" fmla="*/ 26 h 1149"/>
                <a:gd name="T52" fmla="*/ 27 w 909"/>
                <a:gd name="T53" fmla="*/ 22 h 1149"/>
                <a:gd name="T54" fmla="*/ 24 w 909"/>
                <a:gd name="T55" fmla="*/ 18 h 1149"/>
                <a:gd name="T56" fmla="*/ 22 w 909"/>
                <a:gd name="T57" fmla="*/ 17 h 1149"/>
                <a:gd name="T58" fmla="*/ 20 w 909"/>
                <a:gd name="T59" fmla="*/ 13 h 1149"/>
                <a:gd name="T60" fmla="*/ 19 w 909"/>
                <a:gd name="T61" fmla="*/ 8 h 1149"/>
                <a:gd name="T62" fmla="*/ 20 w 909"/>
                <a:gd name="T63" fmla="*/ 3 h 1149"/>
                <a:gd name="T64" fmla="*/ 24 w 909"/>
                <a:gd name="T65" fmla="*/ 0 h 1149"/>
                <a:gd name="T66" fmla="*/ 24 w 909"/>
                <a:gd name="T67" fmla="*/ 0 h 1149"/>
                <a:gd name="T68" fmla="*/ 10 w 909"/>
                <a:gd name="T69" fmla="*/ 0 h 1149"/>
                <a:gd name="T70" fmla="*/ 5 w 909"/>
                <a:gd name="T71" fmla="*/ 0 h 1149"/>
                <a:gd name="T72" fmla="*/ 3 w 909"/>
                <a:gd name="T73" fmla="*/ 0 h 1149"/>
                <a:gd name="T74" fmla="*/ 0 w 909"/>
                <a:gd name="T75" fmla="*/ 8 h 1149"/>
                <a:gd name="T76" fmla="*/ 0 w 909"/>
                <a:gd name="T77" fmla="*/ 13 h 1149"/>
                <a:gd name="T78" fmla="*/ 3 w 909"/>
                <a:gd name="T79" fmla="*/ 17 h 1149"/>
                <a:gd name="T80" fmla="*/ 5 w 909"/>
                <a:gd name="T81" fmla="*/ 18 h 1149"/>
                <a:gd name="T82" fmla="*/ 8 w 909"/>
                <a:gd name="T83" fmla="*/ 22 h 1149"/>
                <a:gd name="T84" fmla="*/ 9 w 909"/>
                <a:gd name="T85" fmla="*/ 26 h 1149"/>
                <a:gd name="T86" fmla="*/ 9 w 909"/>
                <a:gd name="T87" fmla="*/ 26 h 1149"/>
                <a:gd name="T88" fmla="*/ 9 w 909"/>
                <a:gd name="T89" fmla="*/ 30 h 1149"/>
                <a:gd name="T90" fmla="*/ 9 w 909"/>
                <a:gd name="T91" fmla="*/ 30 h 1149"/>
                <a:gd name="T92" fmla="*/ 8 w 909"/>
                <a:gd name="T93" fmla="*/ 34 h 1149"/>
                <a:gd name="T94" fmla="*/ 21 w 909"/>
                <a:gd name="T95" fmla="*/ 34 h 1149"/>
                <a:gd name="T96" fmla="*/ 21 w 909"/>
                <a:gd name="T97" fmla="*/ 34 h 1149"/>
                <a:gd name="T98" fmla="*/ 22 w 909"/>
                <a:gd name="T99" fmla="*/ 35 h 1149"/>
                <a:gd name="T100" fmla="*/ 24 w 909"/>
                <a:gd name="T101" fmla="*/ 37 h 11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9"/>
                <a:gd name="T154" fmla="*/ 0 h 1149"/>
                <a:gd name="T155" fmla="*/ 909 w 909"/>
                <a:gd name="T156" fmla="*/ 1149 h 11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152" y="1149"/>
                  </a:moveTo>
                  <a:lnTo>
                    <a:pt x="737" y="1149"/>
                  </a:lnTo>
                  <a:cubicBezTo>
                    <a:pt x="717" y="1141"/>
                    <a:pt x="702" y="1132"/>
                    <a:pt x="693" y="1123"/>
                  </a:cubicBezTo>
                  <a:cubicBezTo>
                    <a:pt x="674" y="1107"/>
                    <a:pt x="658" y="1086"/>
                    <a:pt x="646" y="1061"/>
                  </a:cubicBezTo>
                  <a:lnTo>
                    <a:pt x="152" y="1063"/>
                  </a:lnTo>
                  <a:lnTo>
                    <a:pt x="39" y="1063"/>
                  </a:lnTo>
                  <a:cubicBezTo>
                    <a:pt x="51" y="1087"/>
                    <a:pt x="68" y="1108"/>
                    <a:pt x="87" y="1124"/>
                  </a:cubicBezTo>
                  <a:cubicBezTo>
                    <a:pt x="93" y="1132"/>
                    <a:pt x="109" y="1140"/>
                    <a:pt x="131" y="1146"/>
                  </a:cubicBezTo>
                  <a:cubicBezTo>
                    <a:pt x="136" y="1148"/>
                    <a:pt x="143" y="1149"/>
                    <a:pt x="152" y="1149"/>
                  </a:cubicBezTo>
                  <a:close/>
                  <a:moveTo>
                    <a:pt x="737" y="1149"/>
                  </a:moveTo>
                  <a:lnTo>
                    <a:pt x="737" y="1146"/>
                  </a:lnTo>
                  <a:lnTo>
                    <a:pt x="737" y="1149"/>
                  </a:ln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12294" name="Freeform 7"/>
            <p:cNvSpPr>
              <a:spLocks noEditPoints="1"/>
            </p:cNvSpPr>
            <p:nvPr/>
          </p:nvSpPr>
          <p:spPr bwMode="auto">
            <a:xfrm>
              <a:off x="2413" y="1146"/>
              <a:ext cx="384" cy="485"/>
            </a:xfrm>
            <a:custGeom>
              <a:avLst/>
              <a:gdLst>
                <a:gd name="T0" fmla="*/ 20 w 909"/>
                <a:gd name="T1" fmla="*/ 3 h 1149"/>
                <a:gd name="T2" fmla="*/ 28 w 909"/>
                <a:gd name="T3" fmla="*/ 3 h 1149"/>
                <a:gd name="T4" fmla="*/ 25 w 909"/>
                <a:gd name="T5" fmla="*/ 0 h 1149"/>
                <a:gd name="T6" fmla="*/ 24 w 909"/>
                <a:gd name="T7" fmla="*/ 0 h 1149"/>
                <a:gd name="T8" fmla="*/ 22 w 909"/>
                <a:gd name="T9" fmla="*/ 0 h 1149"/>
                <a:gd name="T10" fmla="*/ 20 w 909"/>
                <a:gd name="T11" fmla="*/ 3 h 1149"/>
                <a:gd name="T12" fmla="*/ 24 w 909"/>
                <a:gd name="T13" fmla="*/ 37 h 1149"/>
                <a:gd name="T14" fmla="*/ 25 w 909"/>
                <a:gd name="T15" fmla="*/ 36 h 1149"/>
                <a:gd name="T16" fmla="*/ 27 w 909"/>
                <a:gd name="T17" fmla="*/ 33 h 1149"/>
                <a:gd name="T18" fmla="*/ 29 w 909"/>
                <a:gd name="T19" fmla="*/ 30 h 1149"/>
                <a:gd name="T20" fmla="*/ 29 w 909"/>
                <a:gd name="T21" fmla="*/ 30 h 1149"/>
                <a:gd name="T22" fmla="*/ 29 w 909"/>
                <a:gd name="T23" fmla="*/ 26 h 1149"/>
                <a:gd name="T24" fmla="*/ 29 w 909"/>
                <a:gd name="T25" fmla="*/ 26 h 1149"/>
                <a:gd name="T26" fmla="*/ 27 w 909"/>
                <a:gd name="T27" fmla="*/ 22 h 1149"/>
                <a:gd name="T28" fmla="*/ 24 w 909"/>
                <a:gd name="T29" fmla="*/ 18 h 1149"/>
                <a:gd name="T30" fmla="*/ 22 w 909"/>
                <a:gd name="T31" fmla="*/ 17 h 1149"/>
                <a:gd name="T32" fmla="*/ 20 w 909"/>
                <a:gd name="T33" fmla="*/ 13 h 1149"/>
                <a:gd name="T34" fmla="*/ 19 w 909"/>
                <a:gd name="T35" fmla="*/ 8 h 1149"/>
                <a:gd name="T36" fmla="*/ 20 w 909"/>
                <a:gd name="T37" fmla="*/ 3 h 1149"/>
                <a:gd name="T38" fmla="*/ 24 w 909"/>
                <a:gd name="T39" fmla="*/ 0 h 1149"/>
                <a:gd name="T40" fmla="*/ 24 w 909"/>
                <a:gd name="T41" fmla="*/ 0 h 1149"/>
                <a:gd name="T42" fmla="*/ 10 w 909"/>
                <a:gd name="T43" fmla="*/ 0 h 1149"/>
                <a:gd name="T44" fmla="*/ 5 w 909"/>
                <a:gd name="T45" fmla="*/ 0 h 1149"/>
                <a:gd name="T46" fmla="*/ 3 w 909"/>
                <a:gd name="T47" fmla="*/ 0 h 1149"/>
                <a:gd name="T48" fmla="*/ 0 w 909"/>
                <a:gd name="T49" fmla="*/ 8 h 1149"/>
                <a:gd name="T50" fmla="*/ 0 w 909"/>
                <a:gd name="T51" fmla="*/ 13 h 1149"/>
                <a:gd name="T52" fmla="*/ 3 w 909"/>
                <a:gd name="T53" fmla="*/ 17 h 1149"/>
                <a:gd name="T54" fmla="*/ 5 w 909"/>
                <a:gd name="T55" fmla="*/ 18 h 1149"/>
                <a:gd name="T56" fmla="*/ 8 w 909"/>
                <a:gd name="T57" fmla="*/ 22 h 1149"/>
                <a:gd name="T58" fmla="*/ 9 w 909"/>
                <a:gd name="T59" fmla="*/ 26 h 1149"/>
                <a:gd name="T60" fmla="*/ 9 w 909"/>
                <a:gd name="T61" fmla="*/ 26 h 1149"/>
                <a:gd name="T62" fmla="*/ 9 w 909"/>
                <a:gd name="T63" fmla="*/ 30 h 1149"/>
                <a:gd name="T64" fmla="*/ 9 w 909"/>
                <a:gd name="T65" fmla="*/ 30 h 1149"/>
                <a:gd name="T66" fmla="*/ 8 w 909"/>
                <a:gd name="T67" fmla="*/ 34 h 1149"/>
                <a:gd name="T68" fmla="*/ 21 w 909"/>
                <a:gd name="T69" fmla="*/ 34 h 1149"/>
                <a:gd name="T70" fmla="*/ 21 w 909"/>
                <a:gd name="T71" fmla="*/ 34 h 1149"/>
                <a:gd name="T72" fmla="*/ 22 w 909"/>
                <a:gd name="T73" fmla="*/ 35 h 1149"/>
                <a:gd name="T74" fmla="*/ 24 w 909"/>
                <a:gd name="T75" fmla="*/ 37 h 1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9"/>
                <a:gd name="T115" fmla="*/ 0 h 1149"/>
                <a:gd name="T116" fmla="*/ 909 w 909"/>
                <a:gd name="T117" fmla="*/ 1149 h 11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5" name="Freeform 8"/>
            <p:cNvSpPr>
              <a:spLocks noEditPoints="1"/>
            </p:cNvSpPr>
            <p:nvPr/>
          </p:nvSpPr>
          <p:spPr bwMode="auto">
            <a:xfrm>
              <a:off x="2430" y="1593"/>
              <a:ext cx="295" cy="38"/>
            </a:xfrm>
            <a:custGeom>
              <a:avLst/>
              <a:gdLst>
                <a:gd name="T0" fmla="*/ 3 w 698"/>
                <a:gd name="T1" fmla="*/ 3 h 88"/>
                <a:gd name="T2" fmla="*/ 22 w 698"/>
                <a:gd name="T3" fmla="*/ 3 h 88"/>
                <a:gd name="T4" fmla="*/ 21 w 698"/>
                <a:gd name="T5" fmla="*/ 2 h 88"/>
                <a:gd name="T6" fmla="*/ 19 w 698"/>
                <a:gd name="T7" fmla="*/ 0 h 88"/>
                <a:gd name="T8" fmla="*/ 3 w 698"/>
                <a:gd name="T9" fmla="*/ 0 h 88"/>
                <a:gd name="T10" fmla="*/ 0 w 698"/>
                <a:gd name="T11" fmla="*/ 0 h 88"/>
                <a:gd name="T12" fmla="*/ 1 w 698"/>
                <a:gd name="T13" fmla="*/ 2 h 88"/>
                <a:gd name="T14" fmla="*/ 3 w 698"/>
                <a:gd name="T15" fmla="*/ 3 h 88"/>
                <a:gd name="T16" fmla="*/ 3 w 698"/>
                <a:gd name="T17" fmla="*/ 3 h 88"/>
                <a:gd name="T18" fmla="*/ 22 w 698"/>
                <a:gd name="T19" fmla="*/ 3 h 88"/>
                <a:gd name="T20" fmla="*/ 22 w 698"/>
                <a:gd name="T21" fmla="*/ 3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88"/>
                <a:gd name="T35" fmla="*/ 698 w 698"/>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88">
                  <a:moveTo>
                    <a:pt x="113" y="88"/>
                  </a:moveTo>
                  <a:lnTo>
                    <a:pt x="698" y="88"/>
                  </a:lnTo>
                  <a:cubicBezTo>
                    <a:pt x="678" y="80"/>
                    <a:pt x="663" y="71"/>
                    <a:pt x="654" y="62"/>
                  </a:cubicBezTo>
                  <a:cubicBezTo>
                    <a:pt x="635" y="46"/>
                    <a:pt x="619" y="25"/>
                    <a:pt x="607" y="0"/>
                  </a:cubicBezTo>
                  <a:lnTo>
                    <a:pt x="113" y="2"/>
                  </a:lnTo>
                  <a:lnTo>
                    <a:pt x="0" y="2"/>
                  </a:lnTo>
                  <a:cubicBezTo>
                    <a:pt x="12" y="26"/>
                    <a:pt x="29" y="47"/>
                    <a:pt x="48" y="63"/>
                  </a:cubicBezTo>
                  <a:cubicBezTo>
                    <a:pt x="54" y="71"/>
                    <a:pt x="70" y="79"/>
                    <a:pt x="92" y="85"/>
                  </a:cubicBezTo>
                  <a:cubicBezTo>
                    <a:pt x="97" y="87"/>
                    <a:pt x="104" y="88"/>
                    <a:pt x="113" y="88"/>
                  </a:cubicBezTo>
                  <a:moveTo>
                    <a:pt x="698" y="88"/>
                  </a:moveTo>
                  <a:lnTo>
                    <a:pt x="698" y="85"/>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 name="Rectangle 9"/>
            <p:cNvSpPr>
              <a:spLocks noChangeArrowheads="1"/>
            </p:cNvSpPr>
            <p:nvPr/>
          </p:nvSpPr>
          <p:spPr bwMode="auto">
            <a:xfrm>
              <a:off x="2461" y="1191"/>
              <a:ext cx="192"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297" name="Rectangle 10"/>
            <p:cNvSpPr>
              <a:spLocks noChangeArrowheads="1"/>
            </p:cNvSpPr>
            <p:nvPr/>
          </p:nvSpPr>
          <p:spPr bwMode="auto">
            <a:xfrm>
              <a:off x="2477" y="1350"/>
              <a:ext cx="192"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298" name="Rectangle 11"/>
            <p:cNvSpPr>
              <a:spLocks noChangeArrowheads="1"/>
            </p:cNvSpPr>
            <p:nvPr/>
          </p:nvSpPr>
          <p:spPr bwMode="auto">
            <a:xfrm>
              <a:off x="2477" y="1312"/>
              <a:ext cx="128"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299" name="Rectangle 12"/>
            <p:cNvSpPr>
              <a:spLocks noChangeArrowheads="1"/>
            </p:cNvSpPr>
            <p:nvPr/>
          </p:nvSpPr>
          <p:spPr bwMode="auto">
            <a:xfrm>
              <a:off x="2461" y="1267"/>
              <a:ext cx="80"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0" name="Rectangle 13"/>
            <p:cNvSpPr>
              <a:spLocks noChangeArrowheads="1"/>
            </p:cNvSpPr>
            <p:nvPr/>
          </p:nvSpPr>
          <p:spPr bwMode="auto">
            <a:xfrm>
              <a:off x="2445" y="1229"/>
              <a:ext cx="192"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1" name="Rectangle 14"/>
            <p:cNvSpPr>
              <a:spLocks noChangeArrowheads="1"/>
            </p:cNvSpPr>
            <p:nvPr/>
          </p:nvSpPr>
          <p:spPr bwMode="auto">
            <a:xfrm>
              <a:off x="2541" y="1388"/>
              <a:ext cx="128"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2" name="Rectangle 15"/>
            <p:cNvSpPr>
              <a:spLocks noChangeArrowheads="1"/>
            </p:cNvSpPr>
            <p:nvPr/>
          </p:nvSpPr>
          <p:spPr bwMode="auto">
            <a:xfrm>
              <a:off x="2573" y="1555"/>
              <a:ext cx="128" cy="1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3" name="Rectangle 16"/>
            <p:cNvSpPr>
              <a:spLocks noChangeArrowheads="1"/>
            </p:cNvSpPr>
            <p:nvPr/>
          </p:nvSpPr>
          <p:spPr bwMode="auto">
            <a:xfrm>
              <a:off x="2605" y="1509"/>
              <a:ext cx="128"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4" name="Rectangle 17"/>
            <p:cNvSpPr>
              <a:spLocks noChangeArrowheads="1"/>
            </p:cNvSpPr>
            <p:nvPr/>
          </p:nvSpPr>
          <p:spPr bwMode="auto">
            <a:xfrm>
              <a:off x="2573" y="1471"/>
              <a:ext cx="143"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5" name="Rectangle 18"/>
            <p:cNvSpPr>
              <a:spLocks noChangeArrowheads="1"/>
            </p:cNvSpPr>
            <p:nvPr/>
          </p:nvSpPr>
          <p:spPr bwMode="auto">
            <a:xfrm>
              <a:off x="2573" y="1433"/>
              <a:ext cx="160" cy="1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06" name="Rectangle 19"/>
            <p:cNvSpPr>
              <a:spLocks noChangeArrowheads="1"/>
            </p:cNvSpPr>
            <p:nvPr/>
          </p:nvSpPr>
          <p:spPr bwMode="auto">
            <a:xfrm>
              <a:off x="2431" y="1663"/>
              <a:ext cx="3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2307" name="Rectangle 20"/>
            <p:cNvSpPr>
              <a:spLocks noChangeArrowheads="1"/>
            </p:cNvSpPr>
            <p:nvPr/>
          </p:nvSpPr>
          <p:spPr bwMode="auto">
            <a:xfrm>
              <a:off x="2721" y="1663"/>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1</a:t>
              </a:r>
              <a:endParaRPr kumimoji="0" lang="zh-CN" altLang="zh-CN" sz="1800">
                <a:latin typeface="Arial" panose="020B0604020202020204" pitchFamily="34" charset="0"/>
              </a:endParaRPr>
            </a:p>
          </p:txBody>
        </p:sp>
        <p:sp>
          <p:nvSpPr>
            <p:cNvPr id="12308" name="Freeform 21"/>
            <p:cNvSpPr>
              <a:spLocks/>
            </p:cNvSpPr>
            <p:nvPr/>
          </p:nvSpPr>
          <p:spPr bwMode="auto">
            <a:xfrm>
              <a:off x="2374" y="3008"/>
              <a:ext cx="510" cy="510"/>
            </a:xfrm>
            <a:custGeom>
              <a:avLst/>
              <a:gdLst>
                <a:gd name="T0" fmla="*/ 0 w 510"/>
                <a:gd name="T1" fmla="*/ 63 h 510"/>
                <a:gd name="T2" fmla="*/ 0 w 510"/>
                <a:gd name="T3" fmla="*/ 510 h 510"/>
                <a:gd name="T4" fmla="*/ 510 w 510"/>
                <a:gd name="T5" fmla="*/ 510 h 510"/>
                <a:gd name="T6" fmla="*/ 510 w 510"/>
                <a:gd name="T7" fmla="*/ 63 h 510"/>
                <a:gd name="T8" fmla="*/ 255 w 510"/>
                <a:gd name="T9" fmla="*/ 63 h 510"/>
                <a:gd name="T10" fmla="*/ 255 w 510"/>
                <a:gd name="T11" fmla="*/ 0 h 510"/>
                <a:gd name="T12" fmla="*/ 0 w 510"/>
                <a:gd name="T13" fmla="*/ 0 h 510"/>
                <a:gd name="T14" fmla="*/ 0 w 510"/>
                <a:gd name="T15" fmla="*/ 63 h 510"/>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0"/>
                <a:gd name="T26" fmla="*/ 510 w 510"/>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0">
                  <a:moveTo>
                    <a:pt x="0" y="63"/>
                  </a:moveTo>
                  <a:lnTo>
                    <a:pt x="0" y="510"/>
                  </a:lnTo>
                  <a:lnTo>
                    <a:pt x="510" y="510"/>
                  </a:lnTo>
                  <a:lnTo>
                    <a:pt x="510" y="63"/>
                  </a:lnTo>
                  <a:lnTo>
                    <a:pt x="255" y="63"/>
                  </a:lnTo>
                  <a:lnTo>
                    <a:pt x="255" y="0"/>
                  </a:lnTo>
                  <a:lnTo>
                    <a:pt x="0" y="0"/>
                  </a:lnTo>
                  <a:lnTo>
                    <a:pt x="0" y="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9" name="Freeform 22"/>
            <p:cNvSpPr>
              <a:spLocks/>
            </p:cNvSpPr>
            <p:nvPr/>
          </p:nvSpPr>
          <p:spPr bwMode="auto">
            <a:xfrm>
              <a:off x="2350" y="2983"/>
              <a:ext cx="510" cy="511"/>
            </a:xfrm>
            <a:custGeom>
              <a:avLst/>
              <a:gdLst>
                <a:gd name="T0" fmla="*/ 0 w 510"/>
                <a:gd name="T1" fmla="*/ 64 h 511"/>
                <a:gd name="T2" fmla="*/ 0 w 510"/>
                <a:gd name="T3" fmla="*/ 511 h 511"/>
                <a:gd name="T4" fmla="*/ 510 w 510"/>
                <a:gd name="T5" fmla="*/ 511 h 511"/>
                <a:gd name="T6" fmla="*/ 510 w 510"/>
                <a:gd name="T7" fmla="*/ 64 h 511"/>
                <a:gd name="T8" fmla="*/ 255 w 510"/>
                <a:gd name="T9" fmla="*/ 64 h 511"/>
                <a:gd name="T10" fmla="*/ 255 w 510"/>
                <a:gd name="T11" fmla="*/ 0 h 511"/>
                <a:gd name="T12" fmla="*/ 0 w 510"/>
                <a:gd name="T13" fmla="*/ 0 h 511"/>
                <a:gd name="T14" fmla="*/ 0 w 510"/>
                <a:gd name="T15" fmla="*/ 64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0" name="Freeform 23"/>
            <p:cNvSpPr>
              <a:spLocks/>
            </p:cNvSpPr>
            <p:nvPr/>
          </p:nvSpPr>
          <p:spPr bwMode="auto">
            <a:xfrm>
              <a:off x="2350" y="2983"/>
              <a:ext cx="510" cy="511"/>
            </a:xfrm>
            <a:custGeom>
              <a:avLst/>
              <a:gdLst>
                <a:gd name="T0" fmla="*/ 0 w 510"/>
                <a:gd name="T1" fmla="*/ 64 h 511"/>
                <a:gd name="T2" fmla="*/ 0 w 510"/>
                <a:gd name="T3" fmla="*/ 511 h 511"/>
                <a:gd name="T4" fmla="*/ 510 w 510"/>
                <a:gd name="T5" fmla="*/ 511 h 511"/>
                <a:gd name="T6" fmla="*/ 510 w 510"/>
                <a:gd name="T7" fmla="*/ 64 h 511"/>
                <a:gd name="T8" fmla="*/ 255 w 510"/>
                <a:gd name="T9" fmla="*/ 64 h 511"/>
                <a:gd name="T10" fmla="*/ 255 w 510"/>
                <a:gd name="T11" fmla="*/ 0 h 511"/>
                <a:gd name="T12" fmla="*/ 0 w 510"/>
                <a:gd name="T13" fmla="*/ 0 h 511"/>
                <a:gd name="T14" fmla="*/ 0 w 510"/>
                <a:gd name="T15" fmla="*/ 64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1" name="Freeform 24"/>
            <p:cNvSpPr>
              <a:spLocks noEditPoints="1"/>
            </p:cNvSpPr>
            <p:nvPr/>
          </p:nvSpPr>
          <p:spPr bwMode="auto">
            <a:xfrm>
              <a:off x="2382" y="3111"/>
              <a:ext cx="446" cy="319"/>
            </a:xfrm>
            <a:custGeom>
              <a:avLst/>
              <a:gdLst>
                <a:gd name="T0" fmla="*/ 446 w 446"/>
                <a:gd name="T1" fmla="*/ 192 h 319"/>
                <a:gd name="T2" fmla="*/ 0 w 446"/>
                <a:gd name="T3" fmla="*/ 192 h 319"/>
                <a:gd name="T4" fmla="*/ 446 w 446"/>
                <a:gd name="T5" fmla="*/ 128 h 319"/>
                <a:gd name="T6" fmla="*/ 0 w 446"/>
                <a:gd name="T7" fmla="*/ 128 h 319"/>
                <a:gd name="T8" fmla="*/ 446 w 446"/>
                <a:gd name="T9" fmla="*/ 64 h 319"/>
                <a:gd name="T10" fmla="*/ 0 w 446"/>
                <a:gd name="T11" fmla="*/ 64 h 319"/>
                <a:gd name="T12" fmla="*/ 446 w 446"/>
                <a:gd name="T13" fmla="*/ 0 h 319"/>
                <a:gd name="T14" fmla="*/ 0 w 446"/>
                <a:gd name="T15" fmla="*/ 0 h 319"/>
                <a:gd name="T16" fmla="*/ 446 w 446"/>
                <a:gd name="T17" fmla="*/ 319 h 319"/>
                <a:gd name="T18" fmla="*/ 0 w 446"/>
                <a:gd name="T19" fmla="*/ 319 h 319"/>
                <a:gd name="T20" fmla="*/ 446 w 446"/>
                <a:gd name="T21" fmla="*/ 255 h 319"/>
                <a:gd name="T22" fmla="*/ 0 w 446"/>
                <a:gd name="T23" fmla="*/ 255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6"/>
                <a:gd name="T37" fmla="*/ 0 h 319"/>
                <a:gd name="T38" fmla="*/ 446 w 446"/>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6" h="319">
                  <a:moveTo>
                    <a:pt x="446" y="192"/>
                  </a:moveTo>
                  <a:lnTo>
                    <a:pt x="0" y="192"/>
                  </a:lnTo>
                  <a:moveTo>
                    <a:pt x="446" y="128"/>
                  </a:moveTo>
                  <a:lnTo>
                    <a:pt x="0" y="128"/>
                  </a:lnTo>
                  <a:moveTo>
                    <a:pt x="446" y="64"/>
                  </a:moveTo>
                  <a:lnTo>
                    <a:pt x="0" y="64"/>
                  </a:lnTo>
                  <a:moveTo>
                    <a:pt x="446" y="0"/>
                  </a:moveTo>
                  <a:lnTo>
                    <a:pt x="0" y="0"/>
                  </a:lnTo>
                  <a:moveTo>
                    <a:pt x="446" y="319"/>
                  </a:moveTo>
                  <a:lnTo>
                    <a:pt x="0" y="319"/>
                  </a:lnTo>
                  <a:moveTo>
                    <a:pt x="446" y="255"/>
                  </a:moveTo>
                  <a:lnTo>
                    <a:pt x="0" y="255"/>
                  </a:lnTo>
                </a:path>
              </a:pathLst>
            </a:custGeom>
            <a:noFill/>
            <a:ln w="3175"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2" name="Rectangle 25"/>
            <p:cNvSpPr>
              <a:spLocks noChangeArrowheads="1"/>
            </p:cNvSpPr>
            <p:nvPr/>
          </p:nvSpPr>
          <p:spPr bwMode="auto">
            <a:xfrm>
              <a:off x="2431" y="3520"/>
              <a:ext cx="3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2313" name="Rectangle 26"/>
            <p:cNvSpPr>
              <a:spLocks noChangeArrowheads="1"/>
            </p:cNvSpPr>
            <p:nvPr/>
          </p:nvSpPr>
          <p:spPr bwMode="auto">
            <a:xfrm>
              <a:off x="2721" y="3520"/>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3</a:t>
              </a:r>
              <a:endParaRPr kumimoji="0" lang="zh-CN" altLang="zh-CN" sz="1800">
                <a:latin typeface="Arial" panose="020B0604020202020204" pitchFamily="34" charset="0"/>
              </a:endParaRPr>
            </a:p>
          </p:txBody>
        </p:sp>
        <p:sp>
          <p:nvSpPr>
            <p:cNvPr id="12314" name="Line 27"/>
            <p:cNvSpPr>
              <a:spLocks noChangeShapeType="1"/>
            </p:cNvSpPr>
            <p:nvPr/>
          </p:nvSpPr>
          <p:spPr bwMode="auto">
            <a:xfrm>
              <a:off x="2860" y="1388"/>
              <a:ext cx="419"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Freeform 28"/>
            <p:cNvSpPr>
              <a:spLocks/>
            </p:cNvSpPr>
            <p:nvPr/>
          </p:nvSpPr>
          <p:spPr bwMode="auto">
            <a:xfrm>
              <a:off x="3271" y="1355"/>
              <a:ext cx="100" cy="67"/>
            </a:xfrm>
            <a:custGeom>
              <a:avLst/>
              <a:gdLst>
                <a:gd name="T0" fmla="*/ 0 w 100"/>
                <a:gd name="T1" fmla="*/ 0 h 67"/>
                <a:gd name="T2" fmla="*/ 100 w 100"/>
                <a:gd name="T3" fmla="*/ 33 h 67"/>
                <a:gd name="T4" fmla="*/ 0 w 100"/>
                <a:gd name="T5" fmla="*/ 67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3"/>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6" name="Rectangle 29"/>
            <p:cNvSpPr>
              <a:spLocks noChangeArrowheads="1"/>
            </p:cNvSpPr>
            <p:nvPr/>
          </p:nvSpPr>
          <p:spPr bwMode="auto">
            <a:xfrm>
              <a:off x="2350" y="2055"/>
              <a:ext cx="510" cy="50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17" name="Rectangle 30"/>
            <p:cNvSpPr>
              <a:spLocks noChangeArrowheads="1"/>
            </p:cNvSpPr>
            <p:nvPr/>
          </p:nvSpPr>
          <p:spPr bwMode="auto">
            <a:xfrm>
              <a:off x="2350" y="2055"/>
              <a:ext cx="510" cy="5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18" name="Rectangle 31"/>
            <p:cNvSpPr>
              <a:spLocks noChangeArrowheads="1"/>
            </p:cNvSpPr>
            <p:nvPr/>
          </p:nvSpPr>
          <p:spPr bwMode="auto">
            <a:xfrm>
              <a:off x="2350" y="2052"/>
              <a:ext cx="510" cy="7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19" name="Rectangle 32"/>
            <p:cNvSpPr>
              <a:spLocks noChangeArrowheads="1"/>
            </p:cNvSpPr>
            <p:nvPr/>
          </p:nvSpPr>
          <p:spPr bwMode="auto">
            <a:xfrm>
              <a:off x="2350" y="2052"/>
              <a:ext cx="510" cy="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pic>
          <p:nvPicPr>
            <p:cNvPr id="12320"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 y="2149"/>
              <a:ext cx="1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1"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 y="2149"/>
              <a:ext cx="1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2" name="Freeform 35"/>
            <p:cNvSpPr>
              <a:spLocks/>
            </p:cNvSpPr>
            <p:nvPr/>
          </p:nvSpPr>
          <p:spPr bwMode="auto">
            <a:xfrm>
              <a:off x="2509" y="2157"/>
              <a:ext cx="319" cy="284"/>
            </a:xfrm>
            <a:custGeom>
              <a:avLst/>
              <a:gdLst>
                <a:gd name="T0" fmla="*/ 319 w 319"/>
                <a:gd name="T1" fmla="*/ 0 h 284"/>
                <a:gd name="T2" fmla="*/ 319 w 319"/>
                <a:gd name="T3" fmla="*/ 284 h 284"/>
                <a:gd name="T4" fmla="*/ 0 w 319"/>
                <a:gd name="T5" fmla="*/ 284 h 284"/>
                <a:gd name="T6" fmla="*/ 8 w 319"/>
                <a:gd name="T7" fmla="*/ 276 h 284"/>
                <a:gd name="T8" fmla="*/ 311 w 319"/>
                <a:gd name="T9" fmla="*/ 276 h 284"/>
                <a:gd name="T10" fmla="*/ 311 w 319"/>
                <a:gd name="T11" fmla="*/ 8 h 284"/>
                <a:gd name="T12" fmla="*/ 319 w 319"/>
                <a:gd name="T13" fmla="*/ 0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319" y="0"/>
                  </a:moveTo>
                  <a:lnTo>
                    <a:pt x="319" y="284"/>
                  </a:lnTo>
                  <a:lnTo>
                    <a:pt x="0" y="284"/>
                  </a:lnTo>
                  <a:lnTo>
                    <a:pt x="8" y="276"/>
                  </a:lnTo>
                  <a:lnTo>
                    <a:pt x="311" y="276"/>
                  </a:lnTo>
                  <a:lnTo>
                    <a:pt x="311" y="8"/>
                  </a:lnTo>
                  <a:lnTo>
                    <a:pt x="31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3" name="Freeform 36"/>
            <p:cNvSpPr>
              <a:spLocks/>
            </p:cNvSpPr>
            <p:nvPr/>
          </p:nvSpPr>
          <p:spPr bwMode="auto">
            <a:xfrm>
              <a:off x="2509" y="2157"/>
              <a:ext cx="319" cy="284"/>
            </a:xfrm>
            <a:custGeom>
              <a:avLst/>
              <a:gdLst>
                <a:gd name="T0" fmla="*/ 0 w 319"/>
                <a:gd name="T1" fmla="*/ 284 h 284"/>
                <a:gd name="T2" fmla="*/ 0 w 319"/>
                <a:gd name="T3" fmla="*/ 0 h 284"/>
                <a:gd name="T4" fmla="*/ 319 w 319"/>
                <a:gd name="T5" fmla="*/ 0 h 284"/>
                <a:gd name="T6" fmla="*/ 311 w 319"/>
                <a:gd name="T7" fmla="*/ 8 h 284"/>
                <a:gd name="T8" fmla="*/ 8 w 319"/>
                <a:gd name="T9" fmla="*/ 8 h 284"/>
                <a:gd name="T10" fmla="*/ 8 w 319"/>
                <a:gd name="T11" fmla="*/ 276 h 284"/>
                <a:gd name="T12" fmla="*/ 0 w 319"/>
                <a:gd name="T13" fmla="*/ 284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0" y="284"/>
                  </a:moveTo>
                  <a:lnTo>
                    <a:pt x="0" y="0"/>
                  </a:lnTo>
                  <a:lnTo>
                    <a:pt x="319" y="0"/>
                  </a:lnTo>
                  <a:lnTo>
                    <a:pt x="311" y="8"/>
                  </a:lnTo>
                  <a:lnTo>
                    <a:pt x="8" y="8"/>
                  </a:lnTo>
                  <a:lnTo>
                    <a:pt x="8" y="276"/>
                  </a:lnTo>
                  <a:lnTo>
                    <a:pt x="0"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4" name="Rectangle 37"/>
            <p:cNvSpPr>
              <a:spLocks noChangeArrowheads="1"/>
            </p:cNvSpPr>
            <p:nvPr/>
          </p:nvSpPr>
          <p:spPr bwMode="auto">
            <a:xfrm>
              <a:off x="2382" y="2459"/>
              <a:ext cx="44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25" name="Freeform 38"/>
            <p:cNvSpPr>
              <a:spLocks noEditPoints="1"/>
            </p:cNvSpPr>
            <p:nvPr/>
          </p:nvSpPr>
          <p:spPr bwMode="auto">
            <a:xfrm>
              <a:off x="2545" y="2260"/>
              <a:ext cx="24" cy="87"/>
            </a:xfrm>
            <a:custGeom>
              <a:avLst/>
              <a:gdLst>
                <a:gd name="T0" fmla="*/ 0 w 24"/>
                <a:gd name="T1" fmla="*/ 23 h 87"/>
                <a:gd name="T2" fmla="*/ 24 w 24"/>
                <a:gd name="T3" fmla="*/ 23 h 87"/>
                <a:gd name="T4" fmla="*/ 24 w 24"/>
                <a:gd name="T5" fmla="*/ 0 h 87"/>
                <a:gd name="T6" fmla="*/ 0 w 24"/>
                <a:gd name="T7" fmla="*/ 0 h 87"/>
                <a:gd name="T8" fmla="*/ 0 w 24"/>
                <a:gd name="T9" fmla="*/ 23 h 87"/>
                <a:gd name="T10" fmla="*/ 0 w 24"/>
                <a:gd name="T11" fmla="*/ 55 h 87"/>
                <a:gd name="T12" fmla="*/ 24 w 24"/>
                <a:gd name="T13" fmla="*/ 55 h 87"/>
                <a:gd name="T14" fmla="*/ 24 w 24"/>
                <a:gd name="T15" fmla="*/ 31 h 87"/>
                <a:gd name="T16" fmla="*/ 0 w 24"/>
                <a:gd name="T17" fmla="*/ 31 h 87"/>
                <a:gd name="T18" fmla="*/ 0 w 24"/>
                <a:gd name="T19" fmla="*/ 55 h 87"/>
                <a:gd name="T20" fmla="*/ 0 w 24"/>
                <a:gd name="T21" fmla="*/ 87 h 87"/>
                <a:gd name="T22" fmla="*/ 24 w 24"/>
                <a:gd name="T23" fmla="*/ 87 h 87"/>
                <a:gd name="T24" fmla="*/ 24 w 24"/>
                <a:gd name="T25" fmla="*/ 63 h 87"/>
                <a:gd name="T26" fmla="*/ 0 w 24"/>
                <a:gd name="T27" fmla="*/ 63 h 87"/>
                <a:gd name="T28" fmla="*/ 0 w 24"/>
                <a:gd name="T29" fmla="*/ 8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87"/>
                <a:gd name="T47" fmla="*/ 24 w 24"/>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87">
                  <a:moveTo>
                    <a:pt x="0" y="23"/>
                  </a:moveTo>
                  <a:lnTo>
                    <a:pt x="24" y="23"/>
                  </a:lnTo>
                  <a:lnTo>
                    <a:pt x="24" y="0"/>
                  </a:lnTo>
                  <a:lnTo>
                    <a:pt x="0" y="0"/>
                  </a:lnTo>
                  <a:lnTo>
                    <a:pt x="0" y="23"/>
                  </a:lnTo>
                  <a:close/>
                  <a:moveTo>
                    <a:pt x="0" y="55"/>
                  </a:moveTo>
                  <a:lnTo>
                    <a:pt x="24" y="55"/>
                  </a:lnTo>
                  <a:lnTo>
                    <a:pt x="24" y="31"/>
                  </a:lnTo>
                  <a:lnTo>
                    <a:pt x="0" y="31"/>
                  </a:lnTo>
                  <a:lnTo>
                    <a:pt x="0" y="55"/>
                  </a:lnTo>
                  <a:close/>
                  <a:moveTo>
                    <a:pt x="0" y="87"/>
                  </a:moveTo>
                  <a:lnTo>
                    <a:pt x="24" y="87"/>
                  </a:lnTo>
                  <a:lnTo>
                    <a:pt x="24" y="63"/>
                  </a:lnTo>
                  <a:lnTo>
                    <a:pt x="0" y="63"/>
                  </a:lnTo>
                  <a:lnTo>
                    <a:pt x="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6" name="Freeform 39"/>
            <p:cNvSpPr>
              <a:spLocks noEditPoints="1"/>
            </p:cNvSpPr>
            <p:nvPr/>
          </p:nvSpPr>
          <p:spPr bwMode="auto">
            <a:xfrm>
              <a:off x="2545" y="2260"/>
              <a:ext cx="171" cy="78"/>
            </a:xfrm>
            <a:custGeom>
              <a:avLst/>
              <a:gdLst>
                <a:gd name="T0" fmla="*/ 44 w 171"/>
                <a:gd name="T1" fmla="*/ 16 h 78"/>
                <a:gd name="T2" fmla="*/ 171 w 171"/>
                <a:gd name="T3" fmla="*/ 16 h 78"/>
                <a:gd name="T4" fmla="*/ 171 w 171"/>
                <a:gd name="T5" fmla="*/ 0 h 78"/>
                <a:gd name="T6" fmla="*/ 44 w 171"/>
                <a:gd name="T7" fmla="*/ 0 h 78"/>
                <a:gd name="T8" fmla="*/ 44 w 171"/>
                <a:gd name="T9" fmla="*/ 16 h 78"/>
                <a:gd name="T10" fmla="*/ 44 w 171"/>
                <a:gd name="T11" fmla="*/ 47 h 78"/>
                <a:gd name="T12" fmla="*/ 140 w 171"/>
                <a:gd name="T13" fmla="*/ 47 h 78"/>
                <a:gd name="T14" fmla="*/ 140 w 171"/>
                <a:gd name="T15" fmla="*/ 31 h 78"/>
                <a:gd name="T16" fmla="*/ 44 w 171"/>
                <a:gd name="T17" fmla="*/ 31 h 78"/>
                <a:gd name="T18" fmla="*/ 44 w 171"/>
                <a:gd name="T19" fmla="*/ 47 h 78"/>
                <a:gd name="T20" fmla="*/ 44 w 171"/>
                <a:gd name="T21" fmla="*/ 78 h 78"/>
                <a:gd name="T22" fmla="*/ 124 w 171"/>
                <a:gd name="T23" fmla="*/ 78 h 78"/>
                <a:gd name="T24" fmla="*/ 124 w 171"/>
                <a:gd name="T25" fmla="*/ 63 h 78"/>
                <a:gd name="T26" fmla="*/ 44 w 171"/>
                <a:gd name="T27" fmla="*/ 63 h 78"/>
                <a:gd name="T28" fmla="*/ 44 w 171"/>
                <a:gd name="T29" fmla="*/ 78 h 78"/>
                <a:gd name="T30" fmla="*/ 0 w 171"/>
                <a:gd name="T31" fmla="*/ 16 h 78"/>
                <a:gd name="T32" fmla="*/ 16 w 171"/>
                <a:gd name="T33" fmla="*/ 16 h 78"/>
                <a:gd name="T34" fmla="*/ 16 w 171"/>
                <a:gd name="T35" fmla="*/ 0 h 78"/>
                <a:gd name="T36" fmla="*/ 0 w 171"/>
                <a:gd name="T37" fmla="*/ 0 h 78"/>
                <a:gd name="T38" fmla="*/ 0 w 171"/>
                <a:gd name="T39" fmla="*/ 16 h 78"/>
                <a:gd name="T40" fmla="*/ 0 w 171"/>
                <a:gd name="T41" fmla="*/ 47 h 78"/>
                <a:gd name="T42" fmla="*/ 16 w 171"/>
                <a:gd name="T43" fmla="*/ 47 h 78"/>
                <a:gd name="T44" fmla="*/ 16 w 171"/>
                <a:gd name="T45" fmla="*/ 31 h 78"/>
                <a:gd name="T46" fmla="*/ 0 w 171"/>
                <a:gd name="T47" fmla="*/ 31 h 78"/>
                <a:gd name="T48" fmla="*/ 0 w 171"/>
                <a:gd name="T49" fmla="*/ 47 h 78"/>
                <a:gd name="T50" fmla="*/ 0 w 171"/>
                <a:gd name="T51" fmla="*/ 78 h 78"/>
                <a:gd name="T52" fmla="*/ 16 w 171"/>
                <a:gd name="T53" fmla="*/ 78 h 78"/>
                <a:gd name="T54" fmla="*/ 16 w 171"/>
                <a:gd name="T55" fmla="*/ 63 h 78"/>
                <a:gd name="T56" fmla="*/ 0 w 171"/>
                <a:gd name="T57" fmla="*/ 63 h 78"/>
                <a:gd name="T58" fmla="*/ 0 w 171"/>
                <a:gd name="T59" fmla="*/ 78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1"/>
                <a:gd name="T91" fmla="*/ 0 h 78"/>
                <a:gd name="T92" fmla="*/ 171 w 171"/>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1" h="78">
                  <a:moveTo>
                    <a:pt x="44" y="16"/>
                  </a:moveTo>
                  <a:lnTo>
                    <a:pt x="171" y="16"/>
                  </a:lnTo>
                  <a:lnTo>
                    <a:pt x="171" y="0"/>
                  </a:lnTo>
                  <a:lnTo>
                    <a:pt x="44" y="0"/>
                  </a:lnTo>
                  <a:lnTo>
                    <a:pt x="44" y="16"/>
                  </a:lnTo>
                  <a:close/>
                  <a:moveTo>
                    <a:pt x="44" y="47"/>
                  </a:moveTo>
                  <a:lnTo>
                    <a:pt x="140" y="47"/>
                  </a:lnTo>
                  <a:lnTo>
                    <a:pt x="140" y="31"/>
                  </a:lnTo>
                  <a:lnTo>
                    <a:pt x="44" y="31"/>
                  </a:lnTo>
                  <a:lnTo>
                    <a:pt x="44" y="47"/>
                  </a:lnTo>
                  <a:close/>
                  <a:moveTo>
                    <a:pt x="44" y="78"/>
                  </a:moveTo>
                  <a:lnTo>
                    <a:pt x="124" y="78"/>
                  </a:lnTo>
                  <a:lnTo>
                    <a:pt x="124" y="63"/>
                  </a:lnTo>
                  <a:lnTo>
                    <a:pt x="44" y="63"/>
                  </a:lnTo>
                  <a:lnTo>
                    <a:pt x="44" y="78"/>
                  </a:lnTo>
                  <a:close/>
                  <a:moveTo>
                    <a:pt x="0" y="16"/>
                  </a:moveTo>
                  <a:lnTo>
                    <a:pt x="16" y="16"/>
                  </a:lnTo>
                  <a:lnTo>
                    <a:pt x="16" y="0"/>
                  </a:lnTo>
                  <a:lnTo>
                    <a:pt x="0" y="0"/>
                  </a:lnTo>
                  <a:lnTo>
                    <a:pt x="0" y="16"/>
                  </a:lnTo>
                  <a:close/>
                  <a:moveTo>
                    <a:pt x="0" y="47"/>
                  </a:moveTo>
                  <a:lnTo>
                    <a:pt x="16" y="47"/>
                  </a:lnTo>
                  <a:lnTo>
                    <a:pt x="16" y="31"/>
                  </a:lnTo>
                  <a:lnTo>
                    <a:pt x="0" y="31"/>
                  </a:lnTo>
                  <a:lnTo>
                    <a:pt x="0" y="47"/>
                  </a:lnTo>
                  <a:close/>
                  <a:moveTo>
                    <a:pt x="0" y="78"/>
                  </a:moveTo>
                  <a:lnTo>
                    <a:pt x="16" y="78"/>
                  </a:lnTo>
                  <a:lnTo>
                    <a:pt x="16" y="63"/>
                  </a:lnTo>
                  <a:lnTo>
                    <a:pt x="0" y="63"/>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7" name="Rectangle 40"/>
            <p:cNvSpPr>
              <a:spLocks noChangeArrowheads="1"/>
            </p:cNvSpPr>
            <p:nvPr/>
          </p:nvSpPr>
          <p:spPr bwMode="auto">
            <a:xfrm>
              <a:off x="2431" y="2595"/>
              <a:ext cx="3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Object</a:t>
              </a:r>
              <a:endParaRPr kumimoji="0" lang="zh-CN" altLang="zh-CN" sz="1800">
                <a:latin typeface="Arial" panose="020B0604020202020204" pitchFamily="34" charset="0"/>
              </a:endParaRPr>
            </a:p>
          </p:txBody>
        </p:sp>
        <p:sp>
          <p:nvSpPr>
            <p:cNvPr id="12328" name="Rectangle 41"/>
            <p:cNvSpPr>
              <a:spLocks noChangeArrowheads="1"/>
            </p:cNvSpPr>
            <p:nvPr/>
          </p:nvSpPr>
          <p:spPr bwMode="auto">
            <a:xfrm>
              <a:off x="2721" y="2595"/>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2</a:t>
              </a:r>
              <a:endParaRPr kumimoji="0" lang="zh-CN" altLang="zh-CN" sz="1800">
                <a:latin typeface="Arial" panose="020B0604020202020204" pitchFamily="34" charset="0"/>
              </a:endParaRPr>
            </a:p>
          </p:txBody>
        </p:sp>
        <p:sp>
          <p:nvSpPr>
            <p:cNvPr id="12329" name="Rectangle 42"/>
            <p:cNvSpPr>
              <a:spLocks noChangeArrowheads="1"/>
            </p:cNvSpPr>
            <p:nvPr/>
          </p:nvSpPr>
          <p:spPr bwMode="auto">
            <a:xfrm>
              <a:off x="3371" y="992"/>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0" name="Rectangle 43"/>
            <p:cNvSpPr>
              <a:spLocks noChangeArrowheads="1"/>
            </p:cNvSpPr>
            <p:nvPr/>
          </p:nvSpPr>
          <p:spPr bwMode="auto">
            <a:xfrm>
              <a:off x="3371" y="992"/>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1" name="Rectangle 44"/>
            <p:cNvSpPr>
              <a:spLocks noChangeArrowheads="1"/>
            </p:cNvSpPr>
            <p:nvPr/>
          </p:nvSpPr>
          <p:spPr bwMode="auto">
            <a:xfrm>
              <a:off x="3512" y="1021"/>
              <a:ext cx="2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Alice</a:t>
              </a:r>
              <a:endParaRPr kumimoji="0" lang="zh-CN" altLang="zh-CN" sz="1800">
                <a:latin typeface="Arial" panose="020B0604020202020204" pitchFamily="34" charset="0"/>
              </a:endParaRPr>
            </a:p>
          </p:txBody>
        </p:sp>
        <p:sp>
          <p:nvSpPr>
            <p:cNvPr id="12332" name="Rectangle 45"/>
            <p:cNvSpPr>
              <a:spLocks noChangeArrowheads="1"/>
            </p:cNvSpPr>
            <p:nvPr/>
          </p:nvSpPr>
          <p:spPr bwMode="auto">
            <a:xfrm>
              <a:off x="3371" y="1171"/>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3" name="Rectangle 46"/>
            <p:cNvSpPr>
              <a:spLocks noChangeArrowheads="1"/>
            </p:cNvSpPr>
            <p:nvPr/>
          </p:nvSpPr>
          <p:spPr bwMode="auto">
            <a:xfrm>
              <a:off x="3371" y="1171"/>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4" name="Rectangle 47"/>
            <p:cNvSpPr>
              <a:spLocks noChangeArrowheads="1"/>
            </p:cNvSpPr>
            <p:nvPr/>
          </p:nvSpPr>
          <p:spPr bwMode="auto">
            <a:xfrm>
              <a:off x="3518" y="1197"/>
              <a:ext cx="2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2335" name="Rectangle 48"/>
            <p:cNvSpPr>
              <a:spLocks noChangeArrowheads="1"/>
            </p:cNvSpPr>
            <p:nvPr/>
          </p:nvSpPr>
          <p:spPr bwMode="auto">
            <a:xfrm>
              <a:off x="3593" y="1325"/>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36" name="Rectangle 49"/>
            <p:cNvSpPr>
              <a:spLocks noChangeArrowheads="1"/>
            </p:cNvSpPr>
            <p:nvPr/>
          </p:nvSpPr>
          <p:spPr bwMode="auto">
            <a:xfrm>
              <a:off x="3572" y="1453"/>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2337" name="Rectangle 50"/>
            <p:cNvSpPr>
              <a:spLocks noChangeArrowheads="1"/>
            </p:cNvSpPr>
            <p:nvPr/>
          </p:nvSpPr>
          <p:spPr bwMode="auto">
            <a:xfrm>
              <a:off x="3371" y="1605"/>
              <a:ext cx="511"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8" name="Rectangle 51"/>
            <p:cNvSpPr>
              <a:spLocks noChangeArrowheads="1"/>
            </p:cNvSpPr>
            <p:nvPr/>
          </p:nvSpPr>
          <p:spPr bwMode="auto">
            <a:xfrm>
              <a:off x="3371" y="1605"/>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39" name="Rectangle 52"/>
            <p:cNvSpPr>
              <a:spLocks noChangeArrowheads="1"/>
            </p:cNvSpPr>
            <p:nvPr/>
          </p:nvSpPr>
          <p:spPr bwMode="auto">
            <a:xfrm>
              <a:off x="3471" y="1629"/>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40" name="Rectangle 53"/>
            <p:cNvSpPr>
              <a:spLocks noChangeArrowheads="1"/>
            </p:cNvSpPr>
            <p:nvPr/>
          </p:nvSpPr>
          <p:spPr bwMode="auto">
            <a:xfrm>
              <a:off x="3371" y="1911"/>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41" name="Rectangle 54"/>
            <p:cNvSpPr>
              <a:spLocks noChangeArrowheads="1"/>
            </p:cNvSpPr>
            <p:nvPr/>
          </p:nvSpPr>
          <p:spPr bwMode="auto">
            <a:xfrm>
              <a:off x="3371" y="1911"/>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42" name="Rectangle 55"/>
            <p:cNvSpPr>
              <a:spLocks noChangeArrowheads="1"/>
            </p:cNvSpPr>
            <p:nvPr/>
          </p:nvSpPr>
          <p:spPr bwMode="auto">
            <a:xfrm>
              <a:off x="3512" y="1940"/>
              <a:ext cx="2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Alice</a:t>
              </a:r>
              <a:endParaRPr kumimoji="0" lang="zh-CN" altLang="zh-CN" sz="1800">
                <a:latin typeface="Arial" panose="020B0604020202020204" pitchFamily="34" charset="0"/>
              </a:endParaRPr>
            </a:p>
          </p:txBody>
        </p:sp>
        <p:sp>
          <p:nvSpPr>
            <p:cNvPr id="12343" name="Rectangle 56"/>
            <p:cNvSpPr>
              <a:spLocks noChangeArrowheads="1"/>
            </p:cNvSpPr>
            <p:nvPr/>
          </p:nvSpPr>
          <p:spPr bwMode="auto">
            <a:xfrm>
              <a:off x="3371" y="2090"/>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44" name="Rectangle 57"/>
            <p:cNvSpPr>
              <a:spLocks noChangeArrowheads="1"/>
            </p:cNvSpPr>
            <p:nvPr/>
          </p:nvSpPr>
          <p:spPr bwMode="auto">
            <a:xfrm>
              <a:off x="3371" y="2090"/>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45" name="Rectangle 58"/>
            <p:cNvSpPr>
              <a:spLocks noChangeArrowheads="1"/>
            </p:cNvSpPr>
            <p:nvPr/>
          </p:nvSpPr>
          <p:spPr bwMode="auto">
            <a:xfrm>
              <a:off x="3518" y="2115"/>
              <a:ext cx="2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2346" name="Rectangle 59"/>
            <p:cNvSpPr>
              <a:spLocks noChangeArrowheads="1"/>
            </p:cNvSpPr>
            <p:nvPr/>
          </p:nvSpPr>
          <p:spPr bwMode="auto">
            <a:xfrm>
              <a:off x="3593" y="2243"/>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47" name="Rectangle 60"/>
            <p:cNvSpPr>
              <a:spLocks noChangeArrowheads="1"/>
            </p:cNvSpPr>
            <p:nvPr/>
          </p:nvSpPr>
          <p:spPr bwMode="auto">
            <a:xfrm>
              <a:off x="3572" y="2372"/>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2348" name="Rectangle 61"/>
            <p:cNvSpPr>
              <a:spLocks noChangeArrowheads="1"/>
            </p:cNvSpPr>
            <p:nvPr/>
          </p:nvSpPr>
          <p:spPr bwMode="auto">
            <a:xfrm>
              <a:off x="3371" y="2524"/>
              <a:ext cx="511"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49" name="Rectangle 62"/>
            <p:cNvSpPr>
              <a:spLocks noChangeArrowheads="1"/>
            </p:cNvSpPr>
            <p:nvPr/>
          </p:nvSpPr>
          <p:spPr bwMode="auto">
            <a:xfrm>
              <a:off x="3371" y="2524"/>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0" name="Rectangle 63"/>
            <p:cNvSpPr>
              <a:spLocks noChangeArrowheads="1"/>
            </p:cNvSpPr>
            <p:nvPr/>
          </p:nvSpPr>
          <p:spPr bwMode="auto">
            <a:xfrm>
              <a:off x="3471" y="2547"/>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51" name="Rectangle 64"/>
            <p:cNvSpPr>
              <a:spLocks noChangeArrowheads="1"/>
            </p:cNvSpPr>
            <p:nvPr/>
          </p:nvSpPr>
          <p:spPr bwMode="auto">
            <a:xfrm>
              <a:off x="3371" y="2843"/>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2" name="Rectangle 65"/>
            <p:cNvSpPr>
              <a:spLocks noChangeArrowheads="1"/>
            </p:cNvSpPr>
            <p:nvPr/>
          </p:nvSpPr>
          <p:spPr bwMode="auto">
            <a:xfrm>
              <a:off x="3371" y="2843"/>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3" name="Rectangle 66"/>
            <p:cNvSpPr>
              <a:spLocks noChangeArrowheads="1"/>
            </p:cNvSpPr>
            <p:nvPr/>
          </p:nvSpPr>
          <p:spPr bwMode="auto">
            <a:xfrm>
              <a:off x="3512" y="2872"/>
              <a:ext cx="2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Alice</a:t>
              </a:r>
              <a:endParaRPr kumimoji="0" lang="zh-CN" altLang="zh-CN" sz="1800">
                <a:latin typeface="Arial" panose="020B0604020202020204" pitchFamily="34" charset="0"/>
              </a:endParaRPr>
            </a:p>
          </p:txBody>
        </p:sp>
        <p:sp>
          <p:nvSpPr>
            <p:cNvPr id="12354" name="Rectangle 67"/>
            <p:cNvSpPr>
              <a:spLocks noChangeArrowheads="1"/>
            </p:cNvSpPr>
            <p:nvPr/>
          </p:nvSpPr>
          <p:spPr bwMode="auto">
            <a:xfrm>
              <a:off x="3371" y="3022"/>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5" name="Rectangle 68"/>
            <p:cNvSpPr>
              <a:spLocks noChangeArrowheads="1"/>
            </p:cNvSpPr>
            <p:nvPr/>
          </p:nvSpPr>
          <p:spPr bwMode="auto">
            <a:xfrm>
              <a:off x="3371" y="3022"/>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6" name="Rectangle 69"/>
            <p:cNvSpPr>
              <a:spLocks noChangeArrowheads="1"/>
            </p:cNvSpPr>
            <p:nvPr/>
          </p:nvSpPr>
          <p:spPr bwMode="auto">
            <a:xfrm>
              <a:off x="3593" y="3175"/>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57" name="Rectangle 70"/>
            <p:cNvSpPr>
              <a:spLocks noChangeArrowheads="1"/>
            </p:cNvSpPr>
            <p:nvPr/>
          </p:nvSpPr>
          <p:spPr bwMode="auto">
            <a:xfrm>
              <a:off x="3371" y="3456"/>
              <a:ext cx="511"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8" name="Rectangle 71"/>
            <p:cNvSpPr>
              <a:spLocks noChangeArrowheads="1"/>
            </p:cNvSpPr>
            <p:nvPr/>
          </p:nvSpPr>
          <p:spPr bwMode="auto">
            <a:xfrm>
              <a:off x="3371" y="3456"/>
              <a:ext cx="511" cy="17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59" name="Rectangle 72"/>
            <p:cNvSpPr>
              <a:spLocks noChangeArrowheads="1"/>
            </p:cNvSpPr>
            <p:nvPr/>
          </p:nvSpPr>
          <p:spPr bwMode="auto">
            <a:xfrm>
              <a:off x="3471" y="3479"/>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60" name="Line 73"/>
            <p:cNvSpPr>
              <a:spLocks noChangeShapeType="1"/>
            </p:cNvSpPr>
            <p:nvPr/>
          </p:nvSpPr>
          <p:spPr bwMode="auto">
            <a:xfrm>
              <a:off x="2860" y="2307"/>
              <a:ext cx="419"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1" name="Freeform 74"/>
            <p:cNvSpPr>
              <a:spLocks/>
            </p:cNvSpPr>
            <p:nvPr/>
          </p:nvSpPr>
          <p:spPr bwMode="auto">
            <a:xfrm>
              <a:off x="3271" y="2273"/>
              <a:ext cx="100" cy="68"/>
            </a:xfrm>
            <a:custGeom>
              <a:avLst/>
              <a:gdLst>
                <a:gd name="T0" fmla="*/ 0 w 100"/>
                <a:gd name="T1" fmla="*/ 0 h 68"/>
                <a:gd name="T2" fmla="*/ 100 w 100"/>
                <a:gd name="T3" fmla="*/ 34 h 68"/>
                <a:gd name="T4" fmla="*/ 0 w 100"/>
                <a:gd name="T5" fmla="*/ 68 h 68"/>
                <a:gd name="T6" fmla="*/ 0 w 100"/>
                <a:gd name="T7" fmla="*/ 0 h 68"/>
                <a:gd name="T8" fmla="*/ 0 60000 65536"/>
                <a:gd name="T9" fmla="*/ 0 60000 65536"/>
                <a:gd name="T10" fmla="*/ 0 60000 65536"/>
                <a:gd name="T11" fmla="*/ 0 60000 65536"/>
                <a:gd name="T12" fmla="*/ 0 w 100"/>
                <a:gd name="T13" fmla="*/ 0 h 68"/>
                <a:gd name="T14" fmla="*/ 100 w 100"/>
                <a:gd name="T15" fmla="*/ 68 h 68"/>
              </a:gdLst>
              <a:ahLst/>
              <a:cxnLst>
                <a:cxn ang="T8">
                  <a:pos x="T0" y="T1"/>
                </a:cxn>
                <a:cxn ang="T9">
                  <a:pos x="T2" y="T3"/>
                </a:cxn>
                <a:cxn ang="T10">
                  <a:pos x="T4" y="T5"/>
                </a:cxn>
                <a:cxn ang="T11">
                  <a:pos x="T6" y="T7"/>
                </a:cxn>
              </a:cxnLst>
              <a:rect l="T12" t="T13" r="T14" b="T15"/>
              <a:pathLst>
                <a:path w="100" h="68">
                  <a:moveTo>
                    <a:pt x="0" y="0"/>
                  </a:moveTo>
                  <a:lnTo>
                    <a:pt x="100" y="34"/>
                  </a:lnTo>
                  <a:lnTo>
                    <a:pt x="0"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2" name="Line 75"/>
            <p:cNvSpPr>
              <a:spLocks noChangeShapeType="1"/>
            </p:cNvSpPr>
            <p:nvPr/>
          </p:nvSpPr>
          <p:spPr bwMode="auto">
            <a:xfrm>
              <a:off x="2860" y="3239"/>
              <a:ext cx="419" cy="1"/>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3" name="Freeform 76"/>
            <p:cNvSpPr>
              <a:spLocks/>
            </p:cNvSpPr>
            <p:nvPr/>
          </p:nvSpPr>
          <p:spPr bwMode="auto">
            <a:xfrm>
              <a:off x="3271" y="3205"/>
              <a:ext cx="100" cy="67"/>
            </a:xfrm>
            <a:custGeom>
              <a:avLst/>
              <a:gdLst>
                <a:gd name="T0" fmla="*/ 0 w 100"/>
                <a:gd name="T1" fmla="*/ 0 h 67"/>
                <a:gd name="T2" fmla="*/ 100 w 100"/>
                <a:gd name="T3" fmla="*/ 34 h 67"/>
                <a:gd name="T4" fmla="*/ 0 w 100"/>
                <a:gd name="T5" fmla="*/ 67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4"/>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4" name="Rectangle 77"/>
            <p:cNvSpPr>
              <a:spLocks noChangeArrowheads="1"/>
            </p:cNvSpPr>
            <p:nvPr/>
          </p:nvSpPr>
          <p:spPr bwMode="auto">
            <a:xfrm>
              <a:off x="4137" y="992"/>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65" name="Rectangle 78"/>
            <p:cNvSpPr>
              <a:spLocks noChangeArrowheads="1"/>
            </p:cNvSpPr>
            <p:nvPr/>
          </p:nvSpPr>
          <p:spPr bwMode="auto">
            <a:xfrm>
              <a:off x="4137" y="992"/>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66" name="Rectangle 79"/>
            <p:cNvSpPr>
              <a:spLocks noChangeArrowheads="1"/>
            </p:cNvSpPr>
            <p:nvPr/>
          </p:nvSpPr>
          <p:spPr bwMode="auto">
            <a:xfrm>
              <a:off x="4302" y="1021"/>
              <a:ext cx="2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Bob</a:t>
              </a:r>
              <a:endParaRPr kumimoji="0" lang="zh-CN" altLang="zh-CN" sz="1800">
                <a:latin typeface="Arial" panose="020B0604020202020204" pitchFamily="34" charset="0"/>
              </a:endParaRPr>
            </a:p>
          </p:txBody>
        </p:sp>
        <p:sp>
          <p:nvSpPr>
            <p:cNvPr id="12367" name="Rectangle 80"/>
            <p:cNvSpPr>
              <a:spLocks noChangeArrowheads="1"/>
            </p:cNvSpPr>
            <p:nvPr/>
          </p:nvSpPr>
          <p:spPr bwMode="auto">
            <a:xfrm>
              <a:off x="4137" y="1171"/>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68" name="Rectangle 81"/>
            <p:cNvSpPr>
              <a:spLocks noChangeArrowheads="1"/>
            </p:cNvSpPr>
            <p:nvPr/>
          </p:nvSpPr>
          <p:spPr bwMode="auto">
            <a:xfrm>
              <a:off x="4137" y="1171"/>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69" name="Rectangle 82"/>
            <p:cNvSpPr>
              <a:spLocks noChangeArrowheads="1"/>
            </p:cNvSpPr>
            <p:nvPr/>
          </p:nvSpPr>
          <p:spPr bwMode="auto">
            <a:xfrm>
              <a:off x="4356" y="1325"/>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70" name="Rectangle 83"/>
            <p:cNvSpPr>
              <a:spLocks noChangeArrowheads="1"/>
            </p:cNvSpPr>
            <p:nvPr/>
          </p:nvSpPr>
          <p:spPr bwMode="auto">
            <a:xfrm>
              <a:off x="4137" y="1605"/>
              <a:ext cx="511"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1" name="Rectangle 84"/>
            <p:cNvSpPr>
              <a:spLocks noChangeArrowheads="1"/>
            </p:cNvSpPr>
            <p:nvPr/>
          </p:nvSpPr>
          <p:spPr bwMode="auto">
            <a:xfrm>
              <a:off x="4137" y="1605"/>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2" name="Rectangle 85"/>
            <p:cNvSpPr>
              <a:spLocks noChangeArrowheads="1"/>
            </p:cNvSpPr>
            <p:nvPr/>
          </p:nvSpPr>
          <p:spPr bwMode="auto">
            <a:xfrm>
              <a:off x="4235" y="1629"/>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73" name="Rectangle 86"/>
            <p:cNvSpPr>
              <a:spLocks noChangeArrowheads="1"/>
            </p:cNvSpPr>
            <p:nvPr/>
          </p:nvSpPr>
          <p:spPr bwMode="auto">
            <a:xfrm>
              <a:off x="4137" y="1911"/>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4" name="Rectangle 87"/>
            <p:cNvSpPr>
              <a:spLocks noChangeArrowheads="1"/>
            </p:cNvSpPr>
            <p:nvPr/>
          </p:nvSpPr>
          <p:spPr bwMode="auto">
            <a:xfrm>
              <a:off x="4137" y="1911"/>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5" name="Rectangle 88"/>
            <p:cNvSpPr>
              <a:spLocks noChangeArrowheads="1"/>
            </p:cNvSpPr>
            <p:nvPr/>
          </p:nvSpPr>
          <p:spPr bwMode="auto">
            <a:xfrm>
              <a:off x="4302" y="1940"/>
              <a:ext cx="2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Bob</a:t>
              </a:r>
              <a:endParaRPr kumimoji="0" lang="zh-CN" altLang="zh-CN" sz="1800">
                <a:latin typeface="Arial" panose="020B0604020202020204" pitchFamily="34" charset="0"/>
              </a:endParaRPr>
            </a:p>
          </p:txBody>
        </p:sp>
        <p:sp>
          <p:nvSpPr>
            <p:cNvPr id="12376" name="Rectangle 89"/>
            <p:cNvSpPr>
              <a:spLocks noChangeArrowheads="1"/>
            </p:cNvSpPr>
            <p:nvPr/>
          </p:nvSpPr>
          <p:spPr bwMode="auto">
            <a:xfrm>
              <a:off x="4137" y="2090"/>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7" name="Rectangle 90"/>
            <p:cNvSpPr>
              <a:spLocks noChangeArrowheads="1"/>
            </p:cNvSpPr>
            <p:nvPr/>
          </p:nvSpPr>
          <p:spPr bwMode="auto">
            <a:xfrm>
              <a:off x="4137" y="2090"/>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78" name="Rectangle 91"/>
            <p:cNvSpPr>
              <a:spLocks noChangeArrowheads="1"/>
            </p:cNvSpPr>
            <p:nvPr/>
          </p:nvSpPr>
          <p:spPr bwMode="auto">
            <a:xfrm>
              <a:off x="4343" y="2243"/>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2379" name="Rectangle 92"/>
            <p:cNvSpPr>
              <a:spLocks noChangeArrowheads="1"/>
            </p:cNvSpPr>
            <p:nvPr/>
          </p:nvSpPr>
          <p:spPr bwMode="auto">
            <a:xfrm>
              <a:off x="4137" y="2524"/>
              <a:ext cx="511"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0" name="Rectangle 93"/>
            <p:cNvSpPr>
              <a:spLocks noChangeArrowheads="1"/>
            </p:cNvSpPr>
            <p:nvPr/>
          </p:nvSpPr>
          <p:spPr bwMode="auto">
            <a:xfrm>
              <a:off x="4137" y="2524"/>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1" name="Rectangle 94"/>
            <p:cNvSpPr>
              <a:spLocks noChangeArrowheads="1"/>
            </p:cNvSpPr>
            <p:nvPr/>
          </p:nvSpPr>
          <p:spPr bwMode="auto">
            <a:xfrm>
              <a:off x="4235" y="2547"/>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82" name="Rectangle 95"/>
            <p:cNvSpPr>
              <a:spLocks noChangeArrowheads="1"/>
            </p:cNvSpPr>
            <p:nvPr/>
          </p:nvSpPr>
          <p:spPr bwMode="auto">
            <a:xfrm>
              <a:off x="4137" y="2843"/>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3" name="Rectangle 96"/>
            <p:cNvSpPr>
              <a:spLocks noChangeArrowheads="1"/>
            </p:cNvSpPr>
            <p:nvPr/>
          </p:nvSpPr>
          <p:spPr bwMode="auto">
            <a:xfrm>
              <a:off x="4137" y="2843"/>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4" name="Rectangle 97"/>
            <p:cNvSpPr>
              <a:spLocks noChangeArrowheads="1"/>
            </p:cNvSpPr>
            <p:nvPr/>
          </p:nvSpPr>
          <p:spPr bwMode="auto">
            <a:xfrm>
              <a:off x="4289" y="2872"/>
              <a:ext cx="2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John</a:t>
              </a:r>
              <a:endParaRPr kumimoji="0" lang="zh-CN" altLang="zh-CN" sz="1800">
                <a:latin typeface="Arial" panose="020B0604020202020204" pitchFamily="34" charset="0"/>
              </a:endParaRPr>
            </a:p>
          </p:txBody>
        </p:sp>
        <p:sp>
          <p:nvSpPr>
            <p:cNvPr id="12385" name="Rectangle 98"/>
            <p:cNvSpPr>
              <a:spLocks noChangeArrowheads="1"/>
            </p:cNvSpPr>
            <p:nvPr/>
          </p:nvSpPr>
          <p:spPr bwMode="auto">
            <a:xfrm>
              <a:off x="4137" y="3022"/>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6" name="Rectangle 99"/>
            <p:cNvSpPr>
              <a:spLocks noChangeArrowheads="1"/>
            </p:cNvSpPr>
            <p:nvPr/>
          </p:nvSpPr>
          <p:spPr bwMode="auto">
            <a:xfrm>
              <a:off x="4137" y="3022"/>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87" name="Rectangle 100"/>
            <p:cNvSpPr>
              <a:spLocks noChangeArrowheads="1"/>
            </p:cNvSpPr>
            <p:nvPr/>
          </p:nvSpPr>
          <p:spPr bwMode="auto">
            <a:xfrm>
              <a:off x="4289" y="3047"/>
              <a:ext cx="2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Own</a:t>
              </a:r>
              <a:endParaRPr kumimoji="0" lang="zh-CN" altLang="zh-CN" sz="1800">
                <a:latin typeface="Arial" panose="020B0604020202020204" pitchFamily="34" charset="0"/>
              </a:endParaRPr>
            </a:p>
          </p:txBody>
        </p:sp>
        <p:sp>
          <p:nvSpPr>
            <p:cNvPr id="12388" name="Rectangle 101"/>
            <p:cNvSpPr>
              <a:spLocks noChangeArrowheads="1"/>
            </p:cNvSpPr>
            <p:nvPr/>
          </p:nvSpPr>
          <p:spPr bwMode="auto">
            <a:xfrm>
              <a:off x="4356" y="3175"/>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89" name="Rectangle 102"/>
            <p:cNvSpPr>
              <a:spLocks noChangeArrowheads="1"/>
            </p:cNvSpPr>
            <p:nvPr/>
          </p:nvSpPr>
          <p:spPr bwMode="auto">
            <a:xfrm>
              <a:off x="4343" y="3304"/>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2390" name="Rectangle 103"/>
            <p:cNvSpPr>
              <a:spLocks noChangeArrowheads="1"/>
            </p:cNvSpPr>
            <p:nvPr/>
          </p:nvSpPr>
          <p:spPr bwMode="auto">
            <a:xfrm>
              <a:off x="4137" y="3456"/>
              <a:ext cx="511"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1" name="Rectangle 104"/>
            <p:cNvSpPr>
              <a:spLocks noChangeArrowheads="1"/>
            </p:cNvSpPr>
            <p:nvPr/>
          </p:nvSpPr>
          <p:spPr bwMode="auto">
            <a:xfrm>
              <a:off x="4137" y="3456"/>
              <a:ext cx="511" cy="17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2" name="Rectangle 105"/>
            <p:cNvSpPr>
              <a:spLocks noChangeArrowheads="1"/>
            </p:cNvSpPr>
            <p:nvPr/>
          </p:nvSpPr>
          <p:spPr bwMode="auto">
            <a:xfrm>
              <a:off x="4235" y="3479"/>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393" name="Rectangle 106"/>
            <p:cNvSpPr>
              <a:spLocks noChangeArrowheads="1"/>
            </p:cNvSpPr>
            <p:nvPr/>
          </p:nvSpPr>
          <p:spPr bwMode="auto">
            <a:xfrm>
              <a:off x="4903" y="992"/>
              <a:ext cx="511" cy="17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4" name="Rectangle 107"/>
            <p:cNvSpPr>
              <a:spLocks noChangeArrowheads="1"/>
            </p:cNvSpPr>
            <p:nvPr/>
          </p:nvSpPr>
          <p:spPr bwMode="auto">
            <a:xfrm>
              <a:off x="4903" y="992"/>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5" name="Rectangle 108"/>
            <p:cNvSpPr>
              <a:spLocks noChangeArrowheads="1"/>
            </p:cNvSpPr>
            <p:nvPr/>
          </p:nvSpPr>
          <p:spPr bwMode="auto">
            <a:xfrm>
              <a:off x="5059" y="1021"/>
              <a:ext cx="2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John</a:t>
              </a:r>
              <a:endParaRPr kumimoji="0" lang="zh-CN" altLang="zh-CN" sz="1800">
                <a:latin typeface="Arial" panose="020B0604020202020204" pitchFamily="34" charset="0"/>
              </a:endParaRPr>
            </a:p>
          </p:txBody>
        </p:sp>
        <p:sp>
          <p:nvSpPr>
            <p:cNvPr id="12396" name="Rectangle 109"/>
            <p:cNvSpPr>
              <a:spLocks noChangeArrowheads="1"/>
            </p:cNvSpPr>
            <p:nvPr/>
          </p:nvSpPr>
          <p:spPr bwMode="auto">
            <a:xfrm>
              <a:off x="4903" y="1171"/>
              <a:ext cx="511"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7" name="Rectangle 110"/>
            <p:cNvSpPr>
              <a:spLocks noChangeArrowheads="1"/>
            </p:cNvSpPr>
            <p:nvPr/>
          </p:nvSpPr>
          <p:spPr bwMode="auto">
            <a:xfrm>
              <a:off x="4903" y="1171"/>
              <a:ext cx="511" cy="4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398" name="Rectangle 111"/>
            <p:cNvSpPr>
              <a:spLocks noChangeArrowheads="1"/>
            </p:cNvSpPr>
            <p:nvPr/>
          </p:nvSpPr>
          <p:spPr bwMode="auto">
            <a:xfrm>
              <a:off x="5120" y="1257"/>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R</a:t>
              </a:r>
              <a:endParaRPr kumimoji="0" lang="zh-CN" altLang="zh-CN" sz="1800">
                <a:latin typeface="Arial" panose="020B0604020202020204" pitchFamily="34" charset="0"/>
              </a:endParaRPr>
            </a:p>
          </p:txBody>
        </p:sp>
        <p:sp>
          <p:nvSpPr>
            <p:cNvPr id="12399" name="Rectangle 112"/>
            <p:cNvSpPr>
              <a:spLocks noChangeArrowheads="1"/>
            </p:cNvSpPr>
            <p:nvPr/>
          </p:nvSpPr>
          <p:spPr bwMode="auto">
            <a:xfrm>
              <a:off x="5106" y="1393"/>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W</a:t>
              </a:r>
              <a:endParaRPr kumimoji="0" lang="zh-CN" altLang="zh-CN" sz="1800">
                <a:latin typeface="Arial" panose="020B0604020202020204" pitchFamily="34" charset="0"/>
              </a:endParaRPr>
            </a:p>
          </p:txBody>
        </p:sp>
        <p:sp>
          <p:nvSpPr>
            <p:cNvPr id="12400" name="Rectangle 113"/>
            <p:cNvSpPr>
              <a:spLocks noChangeArrowheads="1"/>
            </p:cNvSpPr>
            <p:nvPr/>
          </p:nvSpPr>
          <p:spPr bwMode="auto">
            <a:xfrm>
              <a:off x="4903" y="1605"/>
              <a:ext cx="511"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01" name="Rectangle 114"/>
            <p:cNvSpPr>
              <a:spLocks noChangeArrowheads="1"/>
            </p:cNvSpPr>
            <p:nvPr/>
          </p:nvSpPr>
          <p:spPr bwMode="auto">
            <a:xfrm>
              <a:off x="4903" y="1605"/>
              <a:ext cx="511" cy="17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02" name="Rectangle 115"/>
            <p:cNvSpPr>
              <a:spLocks noChangeArrowheads="1"/>
            </p:cNvSpPr>
            <p:nvPr/>
          </p:nvSpPr>
          <p:spPr bwMode="auto">
            <a:xfrm>
              <a:off x="5005" y="1629"/>
              <a:ext cx="3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zh-CN" sz="1400">
                  <a:solidFill>
                    <a:srgbClr val="000000"/>
                  </a:solidFill>
                  <a:latin typeface="Times New Roman" panose="02020603050405020304" pitchFamily="18" charset="0"/>
                </a:rPr>
                <a:t>Pointer</a:t>
              </a:r>
              <a:endParaRPr kumimoji="0" lang="zh-CN" altLang="zh-CN" sz="1800">
                <a:latin typeface="Arial" panose="020B0604020202020204" pitchFamily="34" charset="0"/>
              </a:endParaRPr>
            </a:p>
          </p:txBody>
        </p:sp>
        <p:sp>
          <p:nvSpPr>
            <p:cNvPr id="12403" name="Freeform 116"/>
            <p:cNvSpPr>
              <a:spLocks/>
            </p:cNvSpPr>
            <p:nvPr/>
          </p:nvSpPr>
          <p:spPr bwMode="auto">
            <a:xfrm>
              <a:off x="3882" y="1159"/>
              <a:ext cx="204" cy="535"/>
            </a:xfrm>
            <a:custGeom>
              <a:avLst/>
              <a:gdLst>
                <a:gd name="T0" fmla="*/ 204 w 204"/>
                <a:gd name="T1" fmla="*/ 0 h 535"/>
                <a:gd name="T2" fmla="*/ 138 w 204"/>
                <a:gd name="T3" fmla="*/ 113 h 535"/>
                <a:gd name="T4" fmla="*/ 84 w 204"/>
                <a:gd name="T5" fmla="*/ 223 h 535"/>
                <a:gd name="T6" fmla="*/ 43 w 204"/>
                <a:gd name="T7" fmla="*/ 331 h 535"/>
                <a:gd name="T8" fmla="*/ 15 w 204"/>
                <a:gd name="T9" fmla="*/ 434 h 535"/>
                <a:gd name="T10" fmla="*/ 0 w 204"/>
                <a:gd name="T11" fmla="*/ 535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04" name="Freeform 117"/>
            <p:cNvSpPr>
              <a:spLocks/>
            </p:cNvSpPr>
            <p:nvPr/>
          </p:nvSpPr>
          <p:spPr bwMode="auto">
            <a:xfrm>
              <a:off x="4054" y="1082"/>
              <a:ext cx="83" cy="102"/>
            </a:xfrm>
            <a:custGeom>
              <a:avLst/>
              <a:gdLst>
                <a:gd name="T0" fmla="*/ 56 w 83"/>
                <a:gd name="T1" fmla="*/ 102 h 102"/>
                <a:gd name="T2" fmla="*/ 83 w 83"/>
                <a:gd name="T3" fmla="*/ 0 h 102"/>
                <a:gd name="T4" fmla="*/ 0 w 83"/>
                <a:gd name="T5" fmla="*/ 65 h 102"/>
                <a:gd name="T6" fmla="*/ 56 w 83"/>
                <a:gd name="T7" fmla="*/ 102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5" name="Freeform 118"/>
            <p:cNvSpPr>
              <a:spLocks/>
            </p:cNvSpPr>
            <p:nvPr/>
          </p:nvSpPr>
          <p:spPr bwMode="auto">
            <a:xfrm>
              <a:off x="3882" y="2078"/>
              <a:ext cx="204" cy="535"/>
            </a:xfrm>
            <a:custGeom>
              <a:avLst/>
              <a:gdLst>
                <a:gd name="T0" fmla="*/ 204 w 204"/>
                <a:gd name="T1" fmla="*/ 0 h 535"/>
                <a:gd name="T2" fmla="*/ 138 w 204"/>
                <a:gd name="T3" fmla="*/ 113 h 535"/>
                <a:gd name="T4" fmla="*/ 84 w 204"/>
                <a:gd name="T5" fmla="*/ 223 h 535"/>
                <a:gd name="T6" fmla="*/ 43 w 204"/>
                <a:gd name="T7" fmla="*/ 331 h 535"/>
                <a:gd name="T8" fmla="*/ 15 w 204"/>
                <a:gd name="T9" fmla="*/ 434 h 535"/>
                <a:gd name="T10" fmla="*/ 0 w 204"/>
                <a:gd name="T11" fmla="*/ 535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06" name="Freeform 119"/>
            <p:cNvSpPr>
              <a:spLocks/>
            </p:cNvSpPr>
            <p:nvPr/>
          </p:nvSpPr>
          <p:spPr bwMode="auto">
            <a:xfrm>
              <a:off x="4054" y="2001"/>
              <a:ext cx="83" cy="102"/>
            </a:xfrm>
            <a:custGeom>
              <a:avLst/>
              <a:gdLst>
                <a:gd name="T0" fmla="*/ 56 w 83"/>
                <a:gd name="T1" fmla="*/ 102 h 102"/>
                <a:gd name="T2" fmla="*/ 83 w 83"/>
                <a:gd name="T3" fmla="*/ 0 h 102"/>
                <a:gd name="T4" fmla="*/ 0 w 83"/>
                <a:gd name="T5" fmla="*/ 65 h 102"/>
                <a:gd name="T6" fmla="*/ 56 w 83"/>
                <a:gd name="T7" fmla="*/ 102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7" name="Freeform 120"/>
            <p:cNvSpPr>
              <a:spLocks/>
            </p:cNvSpPr>
            <p:nvPr/>
          </p:nvSpPr>
          <p:spPr bwMode="auto">
            <a:xfrm>
              <a:off x="3882" y="3009"/>
              <a:ext cx="204" cy="536"/>
            </a:xfrm>
            <a:custGeom>
              <a:avLst/>
              <a:gdLst>
                <a:gd name="T0" fmla="*/ 204 w 204"/>
                <a:gd name="T1" fmla="*/ 0 h 536"/>
                <a:gd name="T2" fmla="*/ 138 w 204"/>
                <a:gd name="T3" fmla="*/ 114 h 536"/>
                <a:gd name="T4" fmla="*/ 84 w 204"/>
                <a:gd name="T5" fmla="*/ 224 h 536"/>
                <a:gd name="T6" fmla="*/ 43 w 204"/>
                <a:gd name="T7" fmla="*/ 331 h 536"/>
                <a:gd name="T8" fmla="*/ 15 w 204"/>
                <a:gd name="T9" fmla="*/ 435 h 536"/>
                <a:gd name="T10" fmla="*/ 0 w 204"/>
                <a:gd name="T11" fmla="*/ 536 h 536"/>
                <a:gd name="T12" fmla="*/ 0 60000 65536"/>
                <a:gd name="T13" fmla="*/ 0 60000 65536"/>
                <a:gd name="T14" fmla="*/ 0 60000 65536"/>
                <a:gd name="T15" fmla="*/ 0 60000 65536"/>
                <a:gd name="T16" fmla="*/ 0 60000 65536"/>
                <a:gd name="T17" fmla="*/ 0 60000 65536"/>
                <a:gd name="T18" fmla="*/ 0 w 204"/>
                <a:gd name="T19" fmla="*/ 0 h 536"/>
                <a:gd name="T20" fmla="*/ 204 w 20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204" h="536">
                  <a:moveTo>
                    <a:pt x="204" y="0"/>
                  </a:moveTo>
                  <a:lnTo>
                    <a:pt x="138" y="114"/>
                  </a:lnTo>
                  <a:lnTo>
                    <a:pt x="84" y="224"/>
                  </a:lnTo>
                  <a:lnTo>
                    <a:pt x="43" y="331"/>
                  </a:lnTo>
                  <a:lnTo>
                    <a:pt x="15" y="435"/>
                  </a:lnTo>
                  <a:lnTo>
                    <a:pt x="0" y="53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08" name="Freeform 121"/>
            <p:cNvSpPr>
              <a:spLocks/>
            </p:cNvSpPr>
            <p:nvPr/>
          </p:nvSpPr>
          <p:spPr bwMode="auto">
            <a:xfrm>
              <a:off x="4054" y="2932"/>
              <a:ext cx="83" cy="103"/>
            </a:xfrm>
            <a:custGeom>
              <a:avLst/>
              <a:gdLst>
                <a:gd name="T0" fmla="*/ 56 w 83"/>
                <a:gd name="T1" fmla="*/ 103 h 103"/>
                <a:gd name="T2" fmla="*/ 83 w 83"/>
                <a:gd name="T3" fmla="*/ 0 h 103"/>
                <a:gd name="T4" fmla="*/ 0 w 83"/>
                <a:gd name="T5" fmla="*/ 66 h 103"/>
                <a:gd name="T6" fmla="*/ 56 w 83"/>
                <a:gd name="T7" fmla="*/ 103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56" y="103"/>
                  </a:moveTo>
                  <a:lnTo>
                    <a:pt x="83" y="0"/>
                  </a:lnTo>
                  <a:lnTo>
                    <a:pt x="0" y="66"/>
                  </a:lnTo>
                  <a:lnTo>
                    <a:pt x="5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9" name="Freeform 122"/>
            <p:cNvSpPr>
              <a:spLocks/>
            </p:cNvSpPr>
            <p:nvPr/>
          </p:nvSpPr>
          <p:spPr bwMode="auto">
            <a:xfrm>
              <a:off x="4648" y="1159"/>
              <a:ext cx="204" cy="535"/>
            </a:xfrm>
            <a:custGeom>
              <a:avLst/>
              <a:gdLst>
                <a:gd name="T0" fmla="*/ 204 w 204"/>
                <a:gd name="T1" fmla="*/ 0 h 535"/>
                <a:gd name="T2" fmla="*/ 138 w 204"/>
                <a:gd name="T3" fmla="*/ 113 h 535"/>
                <a:gd name="T4" fmla="*/ 84 w 204"/>
                <a:gd name="T5" fmla="*/ 223 h 535"/>
                <a:gd name="T6" fmla="*/ 44 w 204"/>
                <a:gd name="T7" fmla="*/ 331 h 535"/>
                <a:gd name="T8" fmla="*/ 15 w 204"/>
                <a:gd name="T9" fmla="*/ 434 h 535"/>
                <a:gd name="T10" fmla="*/ 0 w 204"/>
                <a:gd name="T11" fmla="*/ 535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4"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10" name="Freeform 123"/>
            <p:cNvSpPr>
              <a:spLocks/>
            </p:cNvSpPr>
            <p:nvPr/>
          </p:nvSpPr>
          <p:spPr bwMode="auto">
            <a:xfrm>
              <a:off x="4820" y="1082"/>
              <a:ext cx="83" cy="102"/>
            </a:xfrm>
            <a:custGeom>
              <a:avLst/>
              <a:gdLst>
                <a:gd name="T0" fmla="*/ 56 w 83"/>
                <a:gd name="T1" fmla="*/ 102 h 102"/>
                <a:gd name="T2" fmla="*/ 83 w 83"/>
                <a:gd name="T3" fmla="*/ 0 h 102"/>
                <a:gd name="T4" fmla="*/ 0 w 83"/>
                <a:gd name="T5" fmla="*/ 65 h 102"/>
                <a:gd name="T6" fmla="*/ 56 w 83"/>
                <a:gd name="T7" fmla="*/ 102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11" name="Rectangle 124"/>
            <p:cNvSpPr>
              <a:spLocks noChangeArrowheads="1"/>
            </p:cNvSpPr>
            <p:nvPr/>
          </p:nvSpPr>
          <p:spPr bwMode="auto">
            <a:xfrm>
              <a:off x="3262" y="381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12" name="Rectangle 125"/>
            <p:cNvSpPr>
              <a:spLocks noChangeArrowheads="1"/>
            </p:cNvSpPr>
            <p:nvPr/>
          </p:nvSpPr>
          <p:spPr bwMode="auto">
            <a:xfrm>
              <a:off x="3370" y="381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13" name="Rectangle 127"/>
            <p:cNvSpPr>
              <a:spLocks noChangeArrowheads="1"/>
            </p:cNvSpPr>
            <p:nvPr/>
          </p:nvSpPr>
          <p:spPr bwMode="auto">
            <a:xfrm>
              <a:off x="3451" y="381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14" name="Rectangle 128"/>
            <p:cNvSpPr>
              <a:spLocks noChangeArrowheads="1"/>
            </p:cNvSpPr>
            <p:nvPr/>
          </p:nvSpPr>
          <p:spPr bwMode="auto">
            <a:xfrm>
              <a:off x="3532" y="381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415" name="Rectangle 130"/>
            <p:cNvSpPr>
              <a:spLocks noChangeArrowheads="1"/>
            </p:cNvSpPr>
            <p:nvPr/>
          </p:nvSpPr>
          <p:spPr bwMode="auto">
            <a:xfrm>
              <a:off x="4289" y="381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3704</TotalTime>
  <Words>3748</Words>
  <Application>Microsoft Office PowerPoint</Application>
  <PresentationFormat>全屏显示(4:3)</PresentationFormat>
  <Paragraphs>534</Paragraphs>
  <Slides>40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华文中宋</vt:lpstr>
      <vt:lpstr>楷体</vt:lpstr>
      <vt:lpstr>宋体</vt:lpstr>
      <vt:lpstr>Arial</vt:lpstr>
      <vt:lpstr>Calibri</vt:lpstr>
      <vt:lpstr>Times New Roman</vt:lpstr>
      <vt:lpstr>Office 主题</vt:lpstr>
      <vt:lpstr>第5章 访问控制</vt:lpstr>
      <vt:lpstr>内容</vt:lpstr>
      <vt:lpstr>概述</vt:lpstr>
      <vt:lpstr>访问控制的基本组成元素</vt:lpstr>
      <vt:lpstr>内容</vt:lpstr>
      <vt:lpstr>访问控制模型</vt:lpstr>
      <vt:lpstr>自主访问控制DAC</vt:lpstr>
      <vt:lpstr>访问权限信息存储</vt:lpstr>
      <vt:lpstr>访问控制表ACL</vt:lpstr>
      <vt:lpstr>访问控制能力表ACCL</vt:lpstr>
      <vt:lpstr>访问控制矩阵ACM</vt:lpstr>
      <vt:lpstr>DAC小结</vt:lpstr>
      <vt:lpstr>强制访问控制MAC</vt:lpstr>
      <vt:lpstr>强制访问控制MAC</vt:lpstr>
      <vt:lpstr>强制访问控制MAC</vt:lpstr>
      <vt:lpstr>MAC信息流安全控制</vt:lpstr>
      <vt:lpstr>基于角色的访问控制RABC</vt:lpstr>
      <vt:lpstr>基于角色的访问控制RABC</vt:lpstr>
      <vt:lpstr>角色Role的理解</vt:lpstr>
      <vt:lpstr>引入角色Role的目的</vt:lpstr>
      <vt:lpstr>例子</vt:lpstr>
      <vt:lpstr>RBAC小结</vt:lpstr>
      <vt:lpstr>制定访问控制策略的三个基本原则</vt:lpstr>
      <vt:lpstr>内容</vt:lpstr>
      <vt:lpstr>Windows系统安全体系结构</vt:lpstr>
      <vt:lpstr>安全主体</vt:lpstr>
      <vt:lpstr>安全子系统</vt:lpstr>
      <vt:lpstr>Windows登录认证流程</vt:lpstr>
      <vt:lpstr>Windows系统的访问控制</vt:lpstr>
      <vt:lpstr>安全标识符SID</vt:lpstr>
      <vt:lpstr>访问令牌</vt:lpstr>
      <vt:lpstr>Window 访问控制</vt:lpstr>
      <vt:lpstr>活动目录与组策略</vt:lpstr>
      <vt:lpstr>活动目录AD的管理划分</vt:lpstr>
      <vt:lpstr>组策略GP</vt:lpstr>
      <vt:lpstr>组策略工作流程</vt:lpstr>
      <vt:lpstr>组策略的实施</vt:lpstr>
      <vt:lpstr>组策略和活动目录AD配合</vt:lpstr>
      <vt:lpstr>组策略的主要工作</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cp:lastModifiedBy>Luo</cp:lastModifiedBy>
  <cp:revision>250</cp:revision>
  <dcterms:created xsi:type="dcterms:W3CDTF">2011-05-11T00:36:20Z</dcterms:created>
  <dcterms:modified xsi:type="dcterms:W3CDTF">2020-10-20T01:45:39Z</dcterms:modified>
</cp:coreProperties>
</file>