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5.xml" ContentType="application/vnd.openxmlformats-officedocument.presentationml.notes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7.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8.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9.xml" ContentType="application/vnd.openxmlformats-officedocument.presentationml.notesSlide+xml"/>
  <Override PartName="/ppt/slides/slide26.xml" ContentType="application/vnd.openxmlformats-officedocument.presentationml.slide+xml"/>
  <Override PartName="/ppt/notesSlides/notesSlide10.xml" ContentType="application/vnd.openxmlformats-officedocument.presentationml.notes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1.xml" ContentType="application/vnd.openxmlformats-officedocument.presentationml.notes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2.xml" ContentType="application/vnd.openxmlformats-officedocument.presentationml.notesSlide+xml"/>
  <Override PartName="/ppt/slides/slide35.xml" ContentType="application/vnd.openxmlformats-officedocument.presentationml.slide+xml"/>
  <Override PartName="/ppt/notesSlides/notesSlide13.xml" ContentType="application/vnd.openxmlformats-officedocument.presentationml.notes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Slides/notesSlide14.xml" ContentType="application/vnd.openxmlformats-officedocument.presentationml.notesSlide+xml"/>
  <Override PartName="/ppt/slides/slide41.xml" ContentType="application/vnd.openxmlformats-officedocument.presentationml.slide+xml"/>
  <Override PartName="/ppt/slides/slide42.xml" ContentType="application/vnd.openxmlformats-officedocument.presentationml.slide+xml"/>
  <Override PartName="/ppt/notesSlides/notesSlide15.xml" ContentType="application/vnd.openxmlformats-officedocument.presentationml.notes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Lst>
  <p:sldSz type="screen4x3" cy="6858000" cx="9144000"/>
  <p:notesSz cx="6858000" cy="9144000"/>
  <p:defaultTextStyle>
    <a:defPPr>
      <a:defRPr lang="zh-CN"/>
    </a:defPPr>
    <a:lvl1pPr algn="l" eaLnBrk="0" fontAlgn="base" hangingPunct="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Arial" panose="020B060402020202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Arial" panose="020B060402020202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Arial" panose="020B060402020202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30" autoAdjust="0"/>
    <p:restoredTop sz="84974" autoAdjust="0"/>
  </p:normalViewPr>
  <p:slideViewPr>
    <p:cSldViewPr>
      <p:cViewPr varScale="1">
        <p:scale>
          <a:sx n="57" d="100"/>
          <a:sy n="57" d="100"/>
        </p:scale>
        <p:origin x="15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tableStyles" Target="tableStyle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9" name=""/>
        <p:cNvGrpSpPr/>
        <p:nvPr/>
      </p:nvGrpSpPr>
      <p:grpSpPr>
        <a:xfrm>
          <a:off x="0" y="0"/>
          <a:ext cx="0" cy="0"/>
          <a:chOff x="0" y="0"/>
          <a:chExt cx="0" cy="0"/>
        </a:xfrm>
      </p:grpSpPr>
      <p:sp>
        <p:nvSpPr>
          <p:cNvPr id="1048772"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73"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C3D4BE4-3728-4CBE-BBFA-9112EDE3F071}" type="datetimeFigureOut">
              <a:rPr lang="en-US" smtClean="0"/>
              <a:t>10/25/2021</a:t>
            </a:fld>
            <a:endParaRPr lang="en-US"/>
          </a:p>
        </p:txBody>
      </p:sp>
      <p:sp>
        <p:nvSpPr>
          <p:cNvPr id="1048774"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lang="en-US"/>
          </a:p>
        </p:txBody>
      </p:sp>
      <p:sp>
        <p:nvSpPr>
          <p:cNvPr id="1048775"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endParaRPr lang="en-US"/>
          </a:p>
        </p:txBody>
      </p:sp>
      <p:sp>
        <p:nvSpPr>
          <p:cNvPr id="1048776"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77"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093F244-91A5-4903-9F06-743C793228B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597" name="幻灯片图像占位符 1"/>
          <p:cNvSpPr>
            <a:spLocks noChangeAspect="1" noRot="1" noGrp="1"/>
          </p:cNvSpPr>
          <p:nvPr>
            <p:ph type="sldImg"/>
          </p:nvPr>
        </p:nvSpPr>
        <p:spPr/>
      </p:sp>
      <p:sp>
        <p:nvSpPr>
          <p:cNvPr id="1048598" name="备注占位符 2"/>
          <p:cNvSpPr>
            <a:spLocks noGrp="1"/>
          </p:cNvSpPr>
          <p:nvPr>
            <p:ph type="body" idx="1"/>
          </p:nvPr>
        </p:nvSpPr>
        <p:spPr/>
        <p:txBody>
          <a:bodyPr/>
          <a:p>
            <a:pPr algn="l" defTabSz="914400" eaLnBrk="1" fontAlgn="auto" hangingPunct="1" indent="-171450" latinLnBrk="0" lvl="0" marL="171450" marR="0" rtl="0">
              <a:lnSpc>
                <a:spcPct val="100000"/>
              </a:lnSpc>
              <a:spcBef>
                <a:spcPts val="0"/>
              </a:spcBef>
              <a:spcAft>
                <a:spcPts val="0"/>
              </a:spcAft>
              <a:buClrTx/>
              <a:buSzTx/>
              <a:buFont typeface="Arial" panose="020B0604020202020204" pitchFamily="34" charset="0"/>
              <a:buChar char="•"/>
            </a:pPr>
            <a:r>
              <a:rPr altLang="en-US" dirty="0" kumimoji="0" lang="zh-CN"/>
              <a:t>“流氓软件”是介于病毒和正规软件之间的软件。有些流氓软件只是为了达到某种目的，比如广告宣传。</a:t>
            </a:r>
            <a:endParaRPr altLang="zh-CN" dirty="0" kumimoji="0" lang="en-US"/>
          </a:p>
          <a:p>
            <a:pPr algn="l" defTabSz="914400" eaLnBrk="1" fontAlgn="auto" hangingPunct="1" indent="-171450" latinLnBrk="0" lvl="0" marL="171450" marR="0" rtl="0">
              <a:lnSpc>
                <a:spcPct val="100000"/>
              </a:lnSpc>
              <a:spcBef>
                <a:spcPts val="0"/>
              </a:spcBef>
              <a:spcAft>
                <a:spcPts val="0"/>
              </a:spcAft>
              <a:buClrTx/>
              <a:buSzTx/>
              <a:buFont typeface="Arial" panose="020B0604020202020204" pitchFamily="34" charset="0"/>
              <a:buChar char="•"/>
            </a:pPr>
            <a:r>
              <a:rPr altLang="en-US" dirty="0" kumimoji="0" lang="zh-CN"/>
              <a:t>间谍软件是一种能够在用户不知情的情况下，在其电脑上安装后门、收集用户信息的软件。</a:t>
            </a:r>
            <a:endParaRPr altLang="zh-CN" dirty="0" kumimoji="0" lang="en-US"/>
          </a:p>
        </p:txBody>
      </p:sp>
      <p:sp>
        <p:nvSpPr>
          <p:cNvPr id="1048599" name="灯片编号占位符 3"/>
          <p:cNvSpPr>
            <a:spLocks noGrp="1"/>
          </p:cNvSpPr>
          <p:nvPr>
            <p:ph type="sldNum" sz="quarter" idx="10"/>
          </p:nvPr>
        </p:nvSpPr>
        <p:spPr/>
        <p:txBody>
          <a:bodyPr/>
          <a:p>
            <a:fld id="{A093F244-91A5-4903-9F06-743C793228BF}" type="slidenum">
              <a:rPr lang="en-US" smtClean="0"/>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63" name="幻灯片图像占位符 1"/>
          <p:cNvSpPr>
            <a:spLocks noChangeAspect="1" noRot="1" noGrp="1"/>
          </p:cNvSpPr>
          <p:nvPr>
            <p:ph type="sldImg"/>
          </p:nvPr>
        </p:nvSpPr>
        <p:spPr/>
      </p:sp>
      <p:sp>
        <p:nvSpPr>
          <p:cNvPr id="1048664" name="备注占位符 2"/>
          <p:cNvSpPr>
            <a:spLocks noGrp="1"/>
          </p:cNvSpPr>
          <p:nvPr>
            <p:ph type="body" idx="1"/>
          </p:nvPr>
        </p:nvSpPr>
        <p:spPr/>
        <p:txBody>
          <a:bodyPr/>
          <a:p>
            <a:pPr indent="-171450" marL="171450">
              <a:buFont typeface="Arial" panose="020B0604020202020204" pitchFamily="34" charset="0"/>
              <a:buChar char="•"/>
            </a:pPr>
            <a:r>
              <a:rPr altLang="en-US" dirty="0" lang="zh-CN"/>
              <a:t>木马病毒的名字源于古希腊特洛伊战争中著名的“木马计”。</a:t>
            </a:r>
            <a:endParaRPr dirty="0" lang="en-US"/>
          </a:p>
        </p:txBody>
      </p:sp>
      <p:sp>
        <p:nvSpPr>
          <p:cNvPr id="1048665" name="灯片编号占位符 3"/>
          <p:cNvSpPr>
            <a:spLocks noGrp="1"/>
          </p:cNvSpPr>
          <p:nvPr>
            <p:ph type="sldNum" sz="quarter" idx="10"/>
          </p:nvPr>
        </p:nvSpPr>
        <p:spPr/>
        <p:txBody>
          <a:bodyPr/>
          <a:p>
            <a:fld id="{A093F244-91A5-4903-9F06-743C793228BF}" type="slidenum">
              <a:rPr lang="en-US" smtClean="0"/>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74" name="幻灯片图像占位符 1"/>
          <p:cNvSpPr>
            <a:spLocks noChangeAspect="1" noRot="1" noGrp="1"/>
          </p:cNvSpPr>
          <p:nvPr>
            <p:ph type="sldImg"/>
          </p:nvPr>
        </p:nvSpPr>
        <p:spPr/>
      </p:sp>
      <p:sp>
        <p:nvSpPr>
          <p:cNvPr id="1048675" name="备注占位符 2"/>
          <p:cNvSpPr>
            <a:spLocks noGrp="1"/>
          </p:cNvSpPr>
          <p:nvPr>
            <p:ph type="body" idx="1"/>
          </p:nvPr>
        </p:nvSpPr>
        <p:spPr/>
        <p:txBody>
          <a:bodyPr/>
          <a:p>
            <a:pPr indent="-171450" marL="171450">
              <a:buFont typeface="Arial" panose="020B0604020202020204" pitchFamily="34" charset="0"/>
              <a:buChar char="•"/>
            </a:pPr>
            <a:r>
              <a:rPr altLang="en-US" dirty="0" lang="zh-CN"/>
              <a:t>灰鸽子的植入是灰鸽子攻击目标系统最关键的一步，是后续攻击活动的基础。</a:t>
            </a:r>
            <a:endParaRPr dirty="0" lang="en-US"/>
          </a:p>
        </p:txBody>
      </p:sp>
      <p:sp>
        <p:nvSpPr>
          <p:cNvPr id="1048676" name="灯片编号占位符 3"/>
          <p:cNvSpPr>
            <a:spLocks noGrp="1"/>
          </p:cNvSpPr>
          <p:nvPr>
            <p:ph type="sldNum" sz="quarter" idx="10"/>
          </p:nvPr>
        </p:nvSpPr>
        <p:spPr/>
        <p:txBody>
          <a:bodyPr/>
          <a:p>
            <a:fld id="{A093F244-91A5-4903-9F06-743C793228BF}" type="slidenum">
              <a:rPr lang="en-US" smtClean="0"/>
              <a:t>30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85" name="幻灯片图像占位符 1"/>
          <p:cNvSpPr>
            <a:spLocks noChangeAspect="1" noRot="1" noGrp="1"/>
          </p:cNvSpPr>
          <p:nvPr>
            <p:ph type="sldImg"/>
          </p:nvPr>
        </p:nvSpPr>
        <p:spPr/>
      </p:sp>
      <p:sp>
        <p:nvSpPr>
          <p:cNvPr id="1048686" name="备注占位符 2"/>
          <p:cNvSpPr>
            <a:spLocks noGrp="1"/>
          </p:cNvSpPr>
          <p:nvPr>
            <p:ph type="body" idx="1"/>
          </p:nvPr>
        </p:nvSpPr>
        <p:spPr/>
        <p:txBody>
          <a:bodyPr/>
          <a:p>
            <a:pPr indent="-171450" marL="171450">
              <a:buFont typeface="Arial" panose="020B0604020202020204" pitchFamily="34" charset="0"/>
              <a:buChar char="•"/>
            </a:pPr>
            <a:r>
              <a:rPr altLang="en-US" dirty="0" lang="zh-CN"/>
              <a:t>前面介绍的是灰鸽子的服务器端程序，黑客控制灰鸽子是通过操作客户端来实现的。</a:t>
            </a:r>
            <a:endParaRPr dirty="0" lang="en-US"/>
          </a:p>
        </p:txBody>
      </p:sp>
      <p:sp>
        <p:nvSpPr>
          <p:cNvPr id="1048687" name="灯片编号占位符 3"/>
          <p:cNvSpPr>
            <a:spLocks noGrp="1"/>
          </p:cNvSpPr>
          <p:nvPr>
            <p:ph type="sldNum" sz="quarter" idx="10"/>
          </p:nvPr>
        </p:nvSpPr>
        <p:spPr/>
        <p:txBody>
          <a:bodyPr/>
          <a:p>
            <a:fld id="{A093F244-91A5-4903-9F06-743C793228BF}" type="slidenum">
              <a:rPr lang="en-US" smtClean="0"/>
              <a:t>34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90" name="幻灯片图像占位符 1"/>
          <p:cNvSpPr>
            <a:spLocks noChangeAspect="1" noRot="1" noGrp="1"/>
          </p:cNvSpPr>
          <p:nvPr>
            <p:ph type="sldImg"/>
          </p:nvPr>
        </p:nvSpPr>
        <p:spPr/>
      </p:sp>
      <p:sp>
        <p:nvSpPr>
          <p:cNvPr id="1048691" name="备注占位符 2"/>
          <p:cNvSpPr>
            <a:spLocks noGrp="1"/>
          </p:cNvSpPr>
          <p:nvPr>
            <p:ph type="body" idx="1"/>
          </p:nvPr>
        </p:nvSpPr>
        <p:spPr/>
        <p:txBody>
          <a:bodyPr/>
          <a:p>
            <a:pPr indent="-171450" marL="171450">
              <a:buFont typeface="Arial" panose="020B0604020202020204" pitchFamily="34" charset="0"/>
              <a:buChar char="•"/>
            </a:pPr>
            <a:endParaRPr dirty="0" lang="en-US"/>
          </a:p>
        </p:txBody>
      </p:sp>
      <p:sp>
        <p:nvSpPr>
          <p:cNvPr id="1048692" name="灯片编号占位符 3"/>
          <p:cNvSpPr>
            <a:spLocks noGrp="1"/>
          </p:cNvSpPr>
          <p:nvPr>
            <p:ph type="sldNum" sz="quarter" idx="10"/>
          </p:nvPr>
        </p:nvSpPr>
        <p:spPr/>
        <p:txBody>
          <a:bodyPr/>
          <a:p>
            <a:fld id="{A093F244-91A5-4903-9F06-743C793228BF}" type="slidenum">
              <a:rPr lang="en-US" smtClean="0"/>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04" name="幻灯片图像占位符 1"/>
          <p:cNvSpPr>
            <a:spLocks noChangeAspect="1" noRot="1" noGrp="1"/>
          </p:cNvSpPr>
          <p:nvPr>
            <p:ph type="sldImg"/>
          </p:nvPr>
        </p:nvSpPr>
        <p:spPr/>
      </p:sp>
      <p:sp>
        <p:nvSpPr>
          <p:cNvPr id="1048705" name="备注占位符 2"/>
          <p:cNvSpPr>
            <a:spLocks noGrp="1"/>
          </p:cNvSpPr>
          <p:nvPr>
            <p:ph type="body" idx="1"/>
          </p:nvPr>
        </p:nvSpPr>
        <p:spPr/>
        <p:txBody>
          <a:bodyPr/>
          <a:p>
            <a:pPr indent="-171450" marL="171450">
              <a:buFont typeface="Arial" panose="020B0604020202020204" pitchFamily="34" charset="0"/>
              <a:buChar char="•"/>
            </a:pPr>
            <a:r>
              <a:rPr altLang="en-US" dirty="0" lang="zh-CN"/>
              <a:t>前面所述的几种病毒检测方法，主要是专业人员或防病毒产品检测病毒时采用的技术。对于普通使用者来说，也可以根据计算机中毒后可能出现的症状来判断计算机是否感染了病毒。</a:t>
            </a:r>
            <a:endParaRPr dirty="0" lang="en-US"/>
          </a:p>
        </p:txBody>
      </p:sp>
      <p:sp>
        <p:nvSpPr>
          <p:cNvPr id="1048706" name="灯片编号占位符 3"/>
          <p:cNvSpPr>
            <a:spLocks noGrp="1"/>
          </p:cNvSpPr>
          <p:nvPr>
            <p:ph type="sldNum" sz="quarter" idx="10"/>
          </p:nvPr>
        </p:nvSpPr>
        <p:spPr/>
        <p:txBody>
          <a:bodyPr/>
          <a:p>
            <a:fld id="{A093F244-91A5-4903-9F06-743C793228BF}" type="slidenum">
              <a:rPr lang="en-US" smtClean="0"/>
              <a:t>40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11" name="幻灯片图像占位符 1"/>
          <p:cNvSpPr>
            <a:spLocks noChangeAspect="1" noRot="1" noGrp="1"/>
          </p:cNvSpPr>
          <p:nvPr>
            <p:ph type="sldImg"/>
          </p:nvPr>
        </p:nvSpPr>
        <p:spPr/>
      </p:sp>
      <p:sp>
        <p:nvSpPr>
          <p:cNvPr id="1048712" name="备注占位符 2"/>
          <p:cNvSpPr>
            <a:spLocks noGrp="1"/>
          </p:cNvSpPr>
          <p:nvPr>
            <p:ph type="body" idx="1"/>
          </p:nvPr>
        </p:nvSpPr>
        <p:spPr/>
        <p:txBody>
          <a:bodyPr/>
          <a:p>
            <a:endParaRPr dirty="0" lang="en-US"/>
          </a:p>
        </p:txBody>
      </p:sp>
      <p:sp>
        <p:nvSpPr>
          <p:cNvPr id="1048713" name="灯片编号占位符 3"/>
          <p:cNvSpPr>
            <a:spLocks noGrp="1"/>
          </p:cNvSpPr>
          <p:nvPr>
            <p:ph type="sldNum" sz="quarter" idx="10"/>
          </p:nvPr>
        </p:nvSpPr>
        <p:spPr/>
        <p:txBody>
          <a:bodyPr/>
          <a:p>
            <a:fld id="{A093F244-91A5-4903-9F06-743C793228BF}" type="slidenum">
              <a:rPr lang="en-US" smtClean="0"/>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08" name="幻灯片图像占位符 1"/>
          <p:cNvSpPr>
            <a:spLocks noChangeAspect="1" noRot="1" noGrp="1"/>
          </p:cNvSpPr>
          <p:nvPr>
            <p:ph type="sldImg"/>
          </p:nvPr>
        </p:nvSpPr>
        <p:spPr/>
      </p:sp>
      <p:sp>
        <p:nvSpPr>
          <p:cNvPr id="1048609" name="备注占位符 2"/>
          <p:cNvSpPr>
            <a:spLocks noGrp="1"/>
          </p:cNvSpPr>
          <p:nvPr>
            <p:ph type="body" idx="1"/>
          </p:nvPr>
        </p:nvSpPr>
        <p:spPr/>
        <p:txBody>
          <a:bodyPr/>
          <a:p>
            <a:pPr indent="-171450" marL="171450">
              <a:buFont typeface="Arial" panose="020B0604020202020204" pitchFamily="34" charset="0"/>
              <a:buChar char="•"/>
            </a:pPr>
            <a:r>
              <a:rPr altLang="zh-CN" dirty="0" lang="en-US"/>
              <a:t>Brain</a:t>
            </a:r>
            <a:r>
              <a:rPr altLang="en-US" dirty="0" lang="zh-CN"/>
              <a:t>病毒制造者的主要目的是为了防止他们的软件被任意盗拷。只要有人盗拷他们的软件，</a:t>
            </a:r>
            <a:r>
              <a:rPr altLang="zh-CN" dirty="0" lang="en-US"/>
              <a:t>Brain</a:t>
            </a:r>
            <a:r>
              <a:rPr altLang="en-US" dirty="0" lang="zh-CN"/>
              <a:t>就会发作，将盗拷者的剩余硬盘空间给“吃掉”。</a:t>
            </a:r>
            <a:endParaRPr dirty="0" lang="en-US"/>
          </a:p>
        </p:txBody>
      </p:sp>
      <p:sp>
        <p:nvSpPr>
          <p:cNvPr id="1048610" name="灯片编号占位符 3"/>
          <p:cNvSpPr>
            <a:spLocks noGrp="1"/>
          </p:cNvSpPr>
          <p:nvPr>
            <p:ph type="sldNum" sz="quarter" idx="10"/>
          </p:nvPr>
        </p:nvSpPr>
        <p:spPr/>
        <p:txBody>
          <a:bodyPr/>
          <a:p>
            <a:fld id="{A093F244-91A5-4903-9F06-743C793228BF}"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13" name="幻灯片图像占位符 1"/>
          <p:cNvSpPr>
            <a:spLocks noChangeAspect="1" noRot="1" noGrp="1"/>
          </p:cNvSpPr>
          <p:nvPr>
            <p:ph type="sldImg"/>
          </p:nvPr>
        </p:nvSpPr>
        <p:spPr/>
      </p:sp>
      <p:sp>
        <p:nvSpPr>
          <p:cNvPr id="1048614" name="备注占位符 2"/>
          <p:cNvSpPr>
            <a:spLocks noGrp="1"/>
          </p:cNvSpPr>
          <p:nvPr>
            <p:ph type="body" idx="1"/>
          </p:nvPr>
        </p:nvSpPr>
        <p:spPr/>
        <p:txBody>
          <a:bodyPr/>
          <a:p>
            <a:pPr algn="l" defTabSz="914400" eaLnBrk="1" fontAlgn="auto" hangingPunct="1" indent="-171450" latinLnBrk="0" lvl="0" marL="171450" marR="0" rtl="0">
              <a:lnSpc>
                <a:spcPct val="100000"/>
              </a:lnSpc>
              <a:spcBef>
                <a:spcPts val="0"/>
              </a:spcBef>
              <a:spcAft>
                <a:spcPts val="0"/>
              </a:spcAft>
              <a:buClrTx/>
              <a:buSzTx/>
              <a:buFont typeface="Arial" panose="020B0604020202020204" pitchFamily="34" charset="0"/>
              <a:buChar char="•"/>
            </a:pPr>
            <a:r>
              <a:rPr altLang="en-US" dirty="0" kumimoji="0" lang="zh-CN"/>
              <a:t>该定义具有法律性、权威性。</a:t>
            </a:r>
            <a:endParaRPr altLang="zh-CN" dirty="0" kumimoji="0" lang="en-US"/>
          </a:p>
        </p:txBody>
      </p:sp>
      <p:sp>
        <p:nvSpPr>
          <p:cNvPr id="1048615" name="灯片编号占位符 3"/>
          <p:cNvSpPr>
            <a:spLocks noGrp="1"/>
          </p:cNvSpPr>
          <p:nvPr>
            <p:ph type="sldNum" sz="quarter" idx="10"/>
          </p:nvPr>
        </p:nvSpPr>
        <p:spPr/>
        <p:txBody>
          <a:bodyPr/>
          <a:p>
            <a:fld id="{A093F244-91A5-4903-9F06-743C793228BF}" type="slidenum">
              <a:rPr lang="en-US" smtClean="0"/>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18" name="幻灯片图像占位符 1"/>
          <p:cNvSpPr>
            <a:spLocks noChangeAspect="1" noRot="1" noGrp="1"/>
          </p:cNvSpPr>
          <p:nvPr>
            <p:ph type="sldImg"/>
          </p:nvPr>
        </p:nvSpPr>
        <p:spPr/>
      </p:sp>
      <p:sp>
        <p:nvSpPr>
          <p:cNvPr id="1048619" name="备注占位符 2"/>
          <p:cNvSpPr>
            <a:spLocks noGrp="1"/>
          </p:cNvSpPr>
          <p:nvPr>
            <p:ph type="body" idx="1"/>
          </p:nvPr>
        </p:nvSpPr>
        <p:spPr/>
        <p:txBody>
          <a:bodyPr/>
          <a:p>
            <a:pPr indent="-171450" marL="171450">
              <a:buFont typeface="Arial" panose="020B0604020202020204" pitchFamily="34" charset="0"/>
              <a:buChar char="•"/>
            </a:pPr>
            <a:r>
              <a:rPr altLang="en-US" dirty="0" lang="zh-CN"/>
              <a:t>一般认为，只要不打开电子邮件的附件，就不会感染病毒。但是，</a:t>
            </a:r>
            <a:r>
              <a:rPr altLang="en-US" dirty="0" sz="1200" kumimoji="0" lang="zh-CN"/>
              <a:t>超级病毒</a:t>
            </a:r>
            <a:r>
              <a:rPr altLang="zh-CN" dirty="0" sz="1200" kumimoji="0" lang="en-US"/>
              <a:t>Verona</a:t>
            </a:r>
            <a:r>
              <a:rPr altLang="en-US" dirty="0" sz="1200" kumimoji="0" lang="zh-CN"/>
              <a:t>将病毒写入了邮件原文。</a:t>
            </a:r>
            <a:endParaRPr altLang="zh-CN" dirty="0" lang="en-US"/>
          </a:p>
          <a:p>
            <a:pPr indent="-171450" marL="171450">
              <a:buFont typeface="Arial" panose="020B0604020202020204" pitchFamily="34" charset="0"/>
              <a:buChar char="•"/>
            </a:pPr>
            <a:r>
              <a:rPr altLang="zh-CN" dirty="0" lang="en-US"/>
              <a:t>Verona</a:t>
            </a:r>
            <a:r>
              <a:rPr altLang="en-US" dirty="0" lang="zh-CN"/>
              <a:t>（维罗纳）病毒发作时，将一个新的病毒邮件发给通讯录中的地址。</a:t>
            </a:r>
            <a:endParaRPr dirty="0" lang="en-US"/>
          </a:p>
        </p:txBody>
      </p:sp>
      <p:sp>
        <p:nvSpPr>
          <p:cNvPr id="1048620" name="灯片编号占位符 3"/>
          <p:cNvSpPr>
            <a:spLocks noGrp="1"/>
          </p:cNvSpPr>
          <p:nvPr>
            <p:ph type="sldNum" sz="quarter" idx="10"/>
          </p:nvPr>
        </p:nvSpPr>
        <p:spPr/>
        <p:txBody>
          <a:bodyPr/>
          <a:p>
            <a:fld id="{A093F244-91A5-4903-9F06-743C793228BF}"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27" name="幻灯片图像占位符 1"/>
          <p:cNvSpPr>
            <a:spLocks noChangeAspect="1" noRot="1" noGrp="1"/>
          </p:cNvSpPr>
          <p:nvPr>
            <p:ph type="sldImg"/>
          </p:nvPr>
        </p:nvSpPr>
        <p:spPr/>
      </p:sp>
      <p:sp>
        <p:nvSpPr>
          <p:cNvPr id="1048628" name="备注占位符 2"/>
          <p:cNvSpPr>
            <a:spLocks noGrp="1"/>
          </p:cNvSpPr>
          <p:nvPr>
            <p:ph type="body" idx="1"/>
          </p:nvPr>
        </p:nvSpPr>
        <p:spPr/>
        <p:txBody>
          <a:bodyPr/>
          <a:p>
            <a:pPr indent="-171450" marL="171450">
              <a:buFont typeface="Arial" panose="020B0604020202020204" pitchFamily="34" charset="0"/>
              <a:buChar char="•"/>
            </a:pPr>
            <a:r>
              <a:rPr dirty="0" lang="en-US"/>
              <a:t>INT3</a:t>
            </a:r>
            <a:r>
              <a:rPr altLang="en-US" dirty="0" lang="zh-CN"/>
              <a:t>：断点中断。</a:t>
            </a:r>
            <a:endParaRPr dirty="0" lang="en-US"/>
          </a:p>
        </p:txBody>
      </p:sp>
      <p:sp>
        <p:nvSpPr>
          <p:cNvPr id="1048629" name="灯片编号占位符 3"/>
          <p:cNvSpPr>
            <a:spLocks noGrp="1"/>
          </p:cNvSpPr>
          <p:nvPr>
            <p:ph type="sldNum" sz="quarter" idx="10"/>
          </p:nvPr>
        </p:nvSpPr>
        <p:spPr/>
        <p:txBody>
          <a:bodyPr/>
          <a:p>
            <a:fld id="{A093F244-91A5-4903-9F06-743C793228BF}" type="slidenum">
              <a:rPr lang="en-US" smtClean="0"/>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1" name="幻灯片图像占位符 1"/>
          <p:cNvSpPr>
            <a:spLocks noChangeAspect="1" noRot="1" noGrp="1"/>
          </p:cNvSpPr>
          <p:nvPr>
            <p:ph type="sldImg"/>
          </p:nvPr>
        </p:nvSpPr>
        <p:spPr/>
      </p:sp>
      <p:sp>
        <p:nvSpPr>
          <p:cNvPr id="1048632" name="备注占位符 2"/>
          <p:cNvSpPr>
            <a:spLocks noGrp="1"/>
          </p:cNvSpPr>
          <p:nvPr>
            <p:ph type="body" idx="1"/>
          </p:nvPr>
        </p:nvSpPr>
        <p:spPr/>
        <p:txBody>
          <a:bodyPr/>
          <a:p>
            <a:pPr indent="-171450" marL="171450">
              <a:buFont typeface="Arial" panose="020B0604020202020204" pitchFamily="34" charset="0"/>
              <a:buChar char="•"/>
            </a:pPr>
            <a:endParaRPr dirty="0" lang="en-US"/>
          </a:p>
        </p:txBody>
      </p:sp>
      <p:sp>
        <p:nvSpPr>
          <p:cNvPr id="1048633" name="灯片编号占位符 3"/>
          <p:cNvSpPr>
            <a:spLocks noGrp="1"/>
          </p:cNvSpPr>
          <p:nvPr>
            <p:ph type="sldNum" sz="quarter" idx="10"/>
          </p:nvPr>
        </p:nvSpPr>
        <p:spPr/>
        <p:txBody>
          <a:bodyPr/>
          <a:p>
            <a:fld id="{A093F244-91A5-4903-9F06-743C793228BF}" type="slidenum">
              <a:rPr lang="en-US" smtClean="0"/>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38" name="幻灯片图像占位符 1"/>
          <p:cNvSpPr>
            <a:spLocks noChangeAspect="1" noRot="1" noGrp="1"/>
          </p:cNvSpPr>
          <p:nvPr>
            <p:ph type="sldImg"/>
          </p:nvPr>
        </p:nvSpPr>
        <p:spPr/>
      </p:sp>
      <p:sp>
        <p:nvSpPr>
          <p:cNvPr id="1048639" name="备注占位符 2"/>
          <p:cNvSpPr>
            <a:spLocks noGrp="1"/>
          </p:cNvSpPr>
          <p:nvPr>
            <p:ph type="body" idx="1"/>
          </p:nvPr>
        </p:nvSpPr>
        <p:spPr/>
        <p:txBody>
          <a:bodyPr/>
          <a:p>
            <a:pPr indent="-171450" marL="171450">
              <a:buFont typeface="Arial" panose="020B0604020202020204" pitchFamily="34" charset="0"/>
              <a:buChar char="•"/>
            </a:pPr>
            <a:r>
              <a:rPr altLang="en-US" dirty="0" lang="zh-CN"/>
              <a:t>红色病毒首先被</a:t>
            </a:r>
            <a:r>
              <a:rPr dirty="0" lang="en-US" err="1"/>
              <a:t>eEye</a:t>
            </a:r>
            <a:r>
              <a:rPr dirty="0" lang="en-US"/>
              <a:t> Digital Security</a:t>
            </a:r>
            <a:r>
              <a:rPr altLang="en-US" dirty="0" lang="zh-CN"/>
              <a:t>公司的雇员</a:t>
            </a:r>
            <a:r>
              <a:rPr dirty="0" lang="en-US"/>
              <a:t>Marc </a:t>
            </a:r>
            <a:r>
              <a:rPr dirty="0" lang="en-US" err="1"/>
              <a:t>Maiffret</a:t>
            </a:r>
            <a:r>
              <a:rPr altLang="en-US" dirty="0" lang="zh-CN"/>
              <a:t>和</a:t>
            </a:r>
            <a:r>
              <a:rPr dirty="0" lang="en-US"/>
              <a:t>Ryan </a:t>
            </a:r>
            <a:r>
              <a:rPr dirty="0" lang="en-US" err="1"/>
              <a:t>Permeh</a:t>
            </a:r>
            <a:r>
              <a:rPr altLang="en-US" dirty="0" lang="zh-CN"/>
              <a:t>发现并研究。他们将其命名为“</a:t>
            </a:r>
            <a:r>
              <a:rPr dirty="0" lang="en-US"/>
              <a:t>Code Red”，</a:t>
            </a:r>
            <a:r>
              <a:rPr altLang="en-US" dirty="0" lang="zh-CN"/>
              <a:t>因为他们当时在喝</a:t>
            </a:r>
            <a:r>
              <a:rPr dirty="0" lang="en-US"/>
              <a:t>Code Red Mountain Dew。</a:t>
            </a:r>
          </a:p>
          <a:p>
            <a:pPr indent="-171450" marL="171450">
              <a:buFont typeface="Arial" panose="020B0604020202020204" pitchFamily="34" charset="0"/>
              <a:buChar char="•"/>
            </a:pPr>
            <a:r>
              <a:rPr altLang="zh-CN" dirty="0" lang="en-US"/>
              <a:t>SQL</a:t>
            </a:r>
            <a:r>
              <a:rPr altLang="en-US" dirty="0" lang="zh-CN"/>
              <a:t>蠕虫王：该蠕虫是利用</a:t>
            </a:r>
            <a:r>
              <a:rPr altLang="zh-CN" dirty="0" lang="en-US"/>
              <a:t>SQL SERVER 2000 </a:t>
            </a:r>
            <a:r>
              <a:rPr altLang="en-US" dirty="0" lang="zh-CN"/>
              <a:t>的解析端口</a:t>
            </a:r>
            <a:r>
              <a:rPr altLang="zh-CN" dirty="0" lang="en-US"/>
              <a:t>1434</a:t>
            </a:r>
            <a:r>
              <a:rPr altLang="en-US" dirty="0" lang="zh-CN"/>
              <a:t>的缓冲区溢出漏洞，对其网络进行攻击。</a:t>
            </a:r>
            <a:endParaRPr altLang="zh-CN" dirty="0" lang="en-US"/>
          </a:p>
          <a:p>
            <a:pPr indent="-171450" marL="171450">
              <a:buFont typeface="Arial" panose="020B0604020202020204" pitchFamily="34" charset="0"/>
              <a:buChar char="•"/>
            </a:pPr>
            <a:r>
              <a:rPr altLang="en-US" dirty="0" lang="zh-CN"/>
              <a:t>求职信病毒</a:t>
            </a:r>
            <a:r>
              <a:rPr altLang="en-US" b="0" dirty="0" sz="1200" i="0" kern="1200" lang="zh-CN">
                <a:solidFill>
                  <a:schemeClr val="tx1"/>
                </a:solidFill>
                <a:effectLst/>
                <a:latin typeface="+mn-lt"/>
                <a:ea typeface="+mn-ea"/>
                <a:cs typeface="+mn-cs"/>
              </a:rPr>
              <a:t>是一种典型的电子邮件蠕虫病毒。</a:t>
            </a:r>
            <a:endParaRPr dirty="0" lang="en-US"/>
          </a:p>
        </p:txBody>
      </p:sp>
      <p:sp>
        <p:nvSpPr>
          <p:cNvPr id="1048640" name="灯片编号占位符 3"/>
          <p:cNvSpPr>
            <a:spLocks noGrp="1"/>
          </p:cNvSpPr>
          <p:nvPr>
            <p:ph type="sldNum" sz="quarter" idx="10"/>
          </p:nvPr>
        </p:nvSpPr>
        <p:spPr/>
        <p:txBody>
          <a:bodyPr/>
          <a:p>
            <a:fld id="{A093F244-91A5-4903-9F06-743C793228BF}" type="slidenum">
              <a:rPr lang="en-US" smtClean="0"/>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47" name="幻灯片图像占位符 1"/>
          <p:cNvSpPr>
            <a:spLocks noChangeAspect="1" noRot="1" noGrp="1"/>
          </p:cNvSpPr>
          <p:nvPr>
            <p:ph type="sldImg"/>
          </p:nvPr>
        </p:nvSpPr>
        <p:spPr/>
      </p:sp>
      <p:sp>
        <p:nvSpPr>
          <p:cNvPr id="1048648" name="备注占位符 2"/>
          <p:cNvSpPr>
            <a:spLocks noGrp="1"/>
          </p:cNvSpPr>
          <p:nvPr>
            <p:ph type="body" idx="1"/>
          </p:nvPr>
        </p:nvSpPr>
        <p:spPr/>
        <p:txBody>
          <a:bodyPr/>
          <a:p>
            <a:pPr indent="-171450" marL="171450">
              <a:buFont typeface="Arial" panose="020B0604020202020204" pitchFamily="34" charset="0"/>
              <a:buChar char="•"/>
            </a:pPr>
            <a:r>
              <a:rPr altLang="en-US" dirty="0" lang="zh-CN"/>
              <a:t>尼姆达病毒的传播几乎涵盖了目前病毒传播的所有途径。</a:t>
            </a:r>
            <a:endParaRPr dirty="0" lang="en-US"/>
          </a:p>
        </p:txBody>
      </p:sp>
      <p:sp>
        <p:nvSpPr>
          <p:cNvPr id="1048649" name="灯片编号占位符 3"/>
          <p:cNvSpPr>
            <a:spLocks noGrp="1"/>
          </p:cNvSpPr>
          <p:nvPr>
            <p:ph type="sldNum" sz="quarter" idx="10"/>
          </p:nvPr>
        </p:nvSpPr>
        <p:spPr/>
        <p:txBody>
          <a:bodyPr/>
          <a:p>
            <a:fld id="{A093F244-91A5-4903-9F06-743C793228BF}" type="slidenum">
              <a:rPr lang="en-US" smtClean="0"/>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58" name="幻灯片图像占位符 1"/>
          <p:cNvSpPr>
            <a:spLocks noChangeAspect="1" noRot="1" noGrp="1"/>
          </p:cNvSpPr>
          <p:nvPr>
            <p:ph type="sldImg"/>
          </p:nvPr>
        </p:nvSpPr>
        <p:spPr/>
      </p:sp>
      <p:sp>
        <p:nvSpPr>
          <p:cNvPr id="1048659" name="备注占位符 2"/>
          <p:cNvSpPr>
            <a:spLocks noGrp="1"/>
          </p:cNvSpPr>
          <p:nvPr>
            <p:ph type="body" idx="1"/>
          </p:nvPr>
        </p:nvSpPr>
        <p:spPr/>
        <p:txBody>
          <a:bodyPr/>
          <a:p>
            <a:pPr indent="-171450" marL="171450">
              <a:buFont typeface="Arial" panose="020B0604020202020204" pitchFamily="34" charset="0"/>
              <a:buChar char="•"/>
            </a:pPr>
            <a:r>
              <a:rPr altLang="en-US" lang="zh-CN"/>
              <a:t>木马病毒的名字源于古希腊特洛伊战争中著名的“木马计”。</a:t>
            </a:r>
            <a:endParaRPr lang="en-US"/>
          </a:p>
        </p:txBody>
      </p:sp>
      <p:sp>
        <p:nvSpPr>
          <p:cNvPr id="1048660" name="灯片编号占位符 3"/>
          <p:cNvSpPr>
            <a:spLocks noGrp="1"/>
          </p:cNvSpPr>
          <p:nvPr>
            <p:ph type="sldNum" sz="quarter" idx="10"/>
          </p:nvPr>
        </p:nvSpPr>
        <p:spPr/>
        <p:txBody>
          <a:bodyPr/>
          <a:p>
            <a:fld id="{A093F244-91A5-4903-9F06-743C793228BF}" type="slidenum">
              <a:rPr lang="en-US" smtClean="0"/>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pic>
        <p:nvPicPr>
          <p:cNvPr id="2097152" name="Picture 9"/>
          <p:cNvPicPr>
            <a:picLocks noChangeAspect="1" noChangeArrowheads="1"/>
          </p:cNvPicPr>
          <p:nvPr userDrawn="1"/>
        </p:nvPicPr>
        <p:blipFill>
          <a:blip xmlns:r="http://schemas.openxmlformats.org/officeDocument/2006/relationships" r:embed="rId1"/>
          <a:srcRect/>
          <a:stretch>
            <a:fillRect/>
          </a:stretch>
        </p:blipFill>
        <p:spPr bwMode="auto">
          <a:xfrm>
            <a:off x="0" y="0"/>
            <a:ext cx="9144000" cy="981075"/>
          </a:xfrm>
          <a:prstGeom prst="rect"/>
          <a:noFill/>
          <a:ln>
            <a:noFill/>
          </a:ln>
        </p:spPr>
      </p:pic>
      <p:sp>
        <p:nvSpPr>
          <p:cNvPr id="1048581" name="标题 1"/>
          <p:cNvSpPr>
            <a:spLocks noGrp="1"/>
          </p:cNvSpPr>
          <p:nvPr>
            <p:ph type="ctrTitle"/>
          </p:nvPr>
        </p:nvSpPr>
        <p:spPr>
          <a:xfrm>
            <a:off x="685800" y="2130425"/>
            <a:ext cx="7772400" cy="1470025"/>
          </a:xfrm>
        </p:spPr>
        <p:txBody>
          <a:bodyPr/>
          <a:lstStyle>
            <a:lvl1pPr>
              <a:defRPr b="1"/>
            </a:lvl1pPr>
          </a:lstStyle>
          <a:p>
            <a:r>
              <a:rPr altLang="en-US" dirty="0" lang="zh-CN"/>
              <a:t>单击此处编辑母版标题样式</a:t>
            </a:r>
          </a:p>
        </p:txBody>
      </p:sp>
      <p:sp>
        <p:nvSpPr>
          <p:cNvPr id="1048582" name="副标题 2"/>
          <p:cNvSpPr>
            <a:spLocks noGrp="1"/>
          </p:cNvSpPr>
          <p:nvPr>
            <p:ph type="subTitle" idx="1"/>
          </p:nvPr>
        </p:nvSpPr>
        <p:spPr>
          <a:xfrm>
            <a:off x="1371600" y="3886200"/>
            <a:ext cx="6400800" cy="1752600"/>
          </a:xfrm>
        </p:spPr>
        <p:txBody>
          <a:bodyPr/>
          <a:lstStyle>
            <a:lvl1pPr algn="ctr" indent="0" marL="0">
              <a:buNone/>
              <a:defRPr b="1">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en-US" dirty="0" lang="zh-CN"/>
              <a:t>单击此处编辑母版副标题样式</a:t>
            </a:r>
          </a:p>
        </p:txBody>
      </p:sp>
      <p:sp>
        <p:nvSpPr>
          <p:cNvPr id="1048583" name="日期占位符 3"/>
          <p:cNvSpPr>
            <a:spLocks noGrp="1"/>
          </p:cNvSpPr>
          <p:nvPr>
            <p:ph type="dt" sz="half" idx="10"/>
          </p:nvPr>
        </p:nvSpPr>
        <p:spPr/>
        <p:txBody>
          <a:bodyPr/>
          <a:p>
            <a:fld id="{44B3E525-2F54-44A4-86AF-CD62F7403DFE}" type="datetimeFigureOut">
              <a:rPr altLang="en-US" lang="zh-CN"/>
              <a:t>2021/10/25</a:t>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AD4F2C37-F2A2-4DDD-B4E0-B0AD64B52524}" type="slidenum">
              <a:rPr altLang="en-US" lang="zh-CN"/>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43" name=""/>
        <p:cNvGrpSpPr/>
        <p:nvPr/>
      </p:nvGrpSpPr>
      <p:grpSpPr>
        <a:xfrm>
          <a:off x="0" y="0"/>
          <a:ext cx="0" cy="0"/>
          <a:chOff x="0" y="0"/>
          <a:chExt cx="0" cy="0"/>
        </a:xfrm>
      </p:grpSpPr>
      <p:sp>
        <p:nvSpPr>
          <p:cNvPr id="1048739" name="标题 1"/>
          <p:cNvSpPr>
            <a:spLocks noGrp="1"/>
          </p:cNvSpPr>
          <p:nvPr>
            <p:ph type="title"/>
          </p:nvPr>
        </p:nvSpPr>
        <p:spPr/>
        <p:txBody>
          <a:bodyPr/>
          <a:p>
            <a:r>
              <a:rPr altLang="en-US" lang="zh-CN"/>
              <a:t>单击此处编辑母版标题样式</a:t>
            </a:r>
          </a:p>
        </p:txBody>
      </p:sp>
      <p:sp>
        <p:nvSpPr>
          <p:cNvPr id="1048740" name="竖排文字占位符 2"/>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41" name="日期占位符 3"/>
          <p:cNvSpPr>
            <a:spLocks noGrp="1"/>
          </p:cNvSpPr>
          <p:nvPr>
            <p:ph type="dt" sz="half" idx="10"/>
          </p:nvPr>
        </p:nvSpPr>
        <p:spPr/>
        <p:txBody>
          <a:bodyPr/>
          <a:p>
            <a:fld id="{748B00C5-D490-484A-92F2-7F0FC3F34FFA}" type="datetimeFigureOut">
              <a:rPr altLang="en-US" lang="zh-CN"/>
              <a:t>2021/10/25</a:t>
            </a:fld>
            <a:endParaRPr altLang="en-US" lang="zh-CN"/>
          </a:p>
        </p:txBody>
      </p:sp>
      <p:sp>
        <p:nvSpPr>
          <p:cNvPr id="1048742" name="页脚占位符 4"/>
          <p:cNvSpPr>
            <a:spLocks noGrp="1"/>
          </p:cNvSpPr>
          <p:nvPr>
            <p:ph type="ftr" sz="quarter" idx="11"/>
          </p:nvPr>
        </p:nvSpPr>
        <p:spPr/>
        <p:txBody>
          <a:bodyPr/>
          <a:p>
            <a:endParaRPr altLang="en-US" lang="zh-CN"/>
          </a:p>
        </p:txBody>
      </p:sp>
      <p:sp>
        <p:nvSpPr>
          <p:cNvPr id="1048743" name="灯片编号占位符 5"/>
          <p:cNvSpPr>
            <a:spLocks noGrp="1"/>
          </p:cNvSpPr>
          <p:nvPr>
            <p:ph type="sldNum" sz="quarter" idx="12"/>
          </p:nvPr>
        </p:nvSpPr>
        <p:spPr/>
        <p:txBody>
          <a:bodyPr/>
          <a:p>
            <a:fld id="{F8E328A1-63FD-459C-83E8-49E9D4D9B090}" type="slidenum">
              <a:rPr altLang="en-US" lang="zh-CN"/>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41" name=""/>
        <p:cNvGrpSpPr/>
        <p:nvPr/>
      </p:nvGrpSpPr>
      <p:grpSpPr>
        <a:xfrm>
          <a:off x="0" y="0"/>
          <a:ext cx="0" cy="0"/>
          <a:chOff x="0" y="0"/>
          <a:chExt cx="0" cy="0"/>
        </a:xfrm>
      </p:grpSpPr>
      <p:sp>
        <p:nvSpPr>
          <p:cNvPr id="1048728" name="竖排标题 1"/>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29" name="竖排文字占位符 2"/>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30" name="日期占位符 3"/>
          <p:cNvSpPr>
            <a:spLocks noGrp="1"/>
          </p:cNvSpPr>
          <p:nvPr>
            <p:ph type="dt" sz="half" idx="10"/>
          </p:nvPr>
        </p:nvSpPr>
        <p:spPr/>
        <p:txBody>
          <a:bodyPr/>
          <a:p>
            <a:fld id="{29E2FE79-B1D0-4650-9EBD-D0801EB71F94}" type="datetimeFigureOut">
              <a:rPr altLang="en-US" lang="zh-CN"/>
              <a:t>2021/10/25</a:t>
            </a:fld>
            <a:endParaRPr altLang="en-US" lang="zh-CN"/>
          </a:p>
        </p:txBody>
      </p:sp>
      <p:sp>
        <p:nvSpPr>
          <p:cNvPr id="1048731" name="页脚占位符 4"/>
          <p:cNvSpPr>
            <a:spLocks noGrp="1"/>
          </p:cNvSpPr>
          <p:nvPr>
            <p:ph type="ftr" sz="quarter" idx="11"/>
          </p:nvPr>
        </p:nvSpPr>
        <p:spPr/>
        <p:txBody>
          <a:bodyPr/>
          <a:p>
            <a:endParaRPr altLang="en-US" lang="zh-CN"/>
          </a:p>
        </p:txBody>
      </p:sp>
      <p:sp>
        <p:nvSpPr>
          <p:cNvPr id="1048732" name="灯片编号占位符 5"/>
          <p:cNvSpPr>
            <a:spLocks noGrp="1"/>
          </p:cNvSpPr>
          <p:nvPr>
            <p:ph type="sldNum" sz="quarter" idx="12"/>
          </p:nvPr>
        </p:nvSpPr>
        <p:spPr/>
        <p:txBody>
          <a:bodyPr/>
          <a:p>
            <a:fld id="{E6D5AF87-1868-4D44-A13B-50DF2A3389D7}" type="slidenum">
              <a:rPr altLang="en-US" lang="zh-CN"/>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3" name=""/>
        <p:cNvGrpSpPr/>
        <p:nvPr/>
      </p:nvGrpSpPr>
      <p:grpSpPr>
        <a:xfrm>
          <a:off x="0" y="0"/>
          <a:ext cx="0" cy="0"/>
          <a:chOff x="0" y="0"/>
          <a:chExt cx="0" cy="0"/>
        </a:xfrm>
      </p:grpSpPr>
      <p:pic>
        <p:nvPicPr>
          <p:cNvPr id="2097153" name="Picture 9"/>
          <p:cNvPicPr>
            <a:picLocks noChangeAspect="1" noChangeArrowheads="1"/>
          </p:cNvPicPr>
          <p:nvPr userDrawn="1"/>
        </p:nvPicPr>
        <p:blipFill>
          <a:blip xmlns:r="http://schemas.openxmlformats.org/officeDocument/2006/relationships" r:embed="rId1"/>
          <a:srcRect/>
          <a:stretch>
            <a:fillRect/>
          </a:stretch>
        </p:blipFill>
        <p:spPr bwMode="auto">
          <a:xfrm>
            <a:off x="0" y="0"/>
            <a:ext cx="9144000" cy="981075"/>
          </a:xfrm>
          <a:prstGeom prst="rect"/>
          <a:noFill/>
          <a:ln>
            <a:noFill/>
          </a:ln>
        </p:spPr>
      </p:pic>
      <p:sp>
        <p:nvSpPr>
          <p:cNvPr id="1048588" name="标题 1"/>
          <p:cNvSpPr>
            <a:spLocks noGrp="1"/>
          </p:cNvSpPr>
          <p:nvPr>
            <p:ph type="title"/>
          </p:nvPr>
        </p:nvSpPr>
        <p:spPr>
          <a:xfrm>
            <a:off x="107504" y="72008"/>
            <a:ext cx="8928992" cy="836712"/>
          </a:xfrm>
        </p:spPr>
        <p:txBody>
          <a:bodyPr/>
          <a:lstStyle>
            <a:lvl1pPr>
              <a:defRPr b="1"/>
            </a:lvl1pPr>
          </a:lstStyle>
          <a:p>
            <a:r>
              <a:rPr altLang="en-US" dirty="0" lang="zh-CN"/>
              <a:t>单击此处编辑母版标题样式</a:t>
            </a:r>
          </a:p>
        </p:txBody>
      </p:sp>
      <p:sp>
        <p:nvSpPr>
          <p:cNvPr id="1048589" name="内容占位符 2"/>
          <p:cNvSpPr>
            <a:spLocks noGrp="1"/>
          </p:cNvSpPr>
          <p:nvPr>
            <p:ph idx="1"/>
          </p:nvPr>
        </p:nvSpPr>
        <p:spPr>
          <a:xfrm>
            <a:off x="107504" y="1025652"/>
            <a:ext cx="8928992" cy="5472260"/>
          </a:xfrm>
        </p:spPr>
        <p:txBody>
          <a:bodyPr/>
          <a:lstStyle>
            <a:lvl1pPr eaLnBrk="1" hangingPunct="1">
              <a:defRPr b="1" sz="2800"/>
            </a:lvl1pPr>
            <a:lvl2pPr eaLnBrk="1" hangingPunct="1">
              <a:defRPr b="1" sz="2400"/>
            </a:lvl2pPr>
            <a:lvl3pPr eaLnBrk="1" hangingPunct="1">
              <a:defRPr b="1" sz="2400"/>
            </a:lvl3pPr>
            <a:lvl4pPr eaLnBrk="1" hangingPunct="1">
              <a:defRPr b="1" sz="2400"/>
            </a:lvl4pPr>
            <a:lvl5pPr eaLnBrk="1" hangingPunct="1">
              <a:defRPr b="1" sz="2400"/>
            </a:lvl5pPr>
          </a:lstStyle>
          <a:p>
            <a:pPr lvl="0"/>
            <a:r>
              <a:rPr altLang="en-US" dirty="0" lang="zh-CN"/>
              <a:t>单击此处编辑母版文本样式</a:t>
            </a:r>
          </a:p>
          <a:p>
            <a:pPr lvl="1"/>
            <a:r>
              <a:rPr altLang="en-US" dirty="0" lang="zh-CN"/>
              <a:t>第二级</a:t>
            </a:r>
          </a:p>
          <a:p>
            <a:pPr lvl="2"/>
            <a:r>
              <a:rPr altLang="en-US" dirty="0" lang="zh-CN"/>
              <a:t>第三级</a:t>
            </a:r>
          </a:p>
          <a:p>
            <a:pPr lvl="3"/>
            <a:r>
              <a:rPr altLang="en-US" dirty="0" lang="zh-CN"/>
              <a:t>第四级</a:t>
            </a:r>
          </a:p>
          <a:p>
            <a:pPr lvl="4"/>
            <a:r>
              <a:rPr altLang="en-US" dirty="0" lang="zh-CN"/>
              <a:t>第五级</a:t>
            </a:r>
          </a:p>
        </p:txBody>
      </p:sp>
      <p:sp>
        <p:nvSpPr>
          <p:cNvPr id="1048590" name="日期占位符 3"/>
          <p:cNvSpPr>
            <a:spLocks noGrp="1"/>
          </p:cNvSpPr>
          <p:nvPr>
            <p:ph type="dt" sz="half" idx="10"/>
          </p:nvPr>
        </p:nvSpPr>
        <p:spPr/>
        <p:txBody>
          <a:bodyPr/>
          <a:p>
            <a:fld id="{DD4DF859-10B6-490D-A446-7EA029C4BD40}" type="datetimeFigureOut">
              <a:rPr altLang="en-US" lang="zh-CN"/>
              <a:t>2021/10/25</a:t>
            </a:fld>
            <a:endParaRPr altLang="en-US" lang="zh-CN"/>
          </a:p>
        </p:txBody>
      </p:sp>
      <p:sp>
        <p:nvSpPr>
          <p:cNvPr id="1048591" name="页脚占位符 4"/>
          <p:cNvSpPr>
            <a:spLocks noGrp="1"/>
          </p:cNvSpPr>
          <p:nvPr>
            <p:ph type="ftr" sz="quarter" idx="11"/>
          </p:nvPr>
        </p:nvSpPr>
        <p:spPr/>
        <p:txBody>
          <a:bodyPr/>
          <a:p>
            <a:endParaRPr altLang="en-US" lang="zh-CN"/>
          </a:p>
        </p:txBody>
      </p:sp>
      <p:sp>
        <p:nvSpPr>
          <p:cNvPr id="1048592" name="灯片编号占位符 5"/>
          <p:cNvSpPr>
            <a:spLocks noGrp="1"/>
          </p:cNvSpPr>
          <p:nvPr>
            <p:ph type="sldNum" sz="quarter" idx="12"/>
          </p:nvPr>
        </p:nvSpPr>
        <p:spPr/>
        <p:txBody>
          <a:bodyPr/>
          <a:p>
            <a:fld id="{4766914B-0EA5-4E5F-B0C6-BCEC6DC4D6CE}" type="slidenum">
              <a:rPr altLang="en-US" lang="zh-CN"/>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44" name=""/>
        <p:cNvGrpSpPr/>
        <p:nvPr/>
      </p:nvGrpSpPr>
      <p:grpSpPr>
        <a:xfrm>
          <a:off x="0" y="0"/>
          <a:ext cx="0" cy="0"/>
          <a:chOff x="0" y="0"/>
          <a:chExt cx="0" cy="0"/>
        </a:xfrm>
      </p:grpSpPr>
      <p:sp>
        <p:nvSpPr>
          <p:cNvPr id="1048744" name="标题 1"/>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45" name="文本占位符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a:t>单击此处编辑母版文本样式</a:t>
            </a:r>
          </a:p>
        </p:txBody>
      </p:sp>
      <p:sp>
        <p:nvSpPr>
          <p:cNvPr id="1048746" name="日期占位符 3"/>
          <p:cNvSpPr>
            <a:spLocks noGrp="1"/>
          </p:cNvSpPr>
          <p:nvPr>
            <p:ph type="dt" sz="half" idx="10"/>
          </p:nvPr>
        </p:nvSpPr>
        <p:spPr/>
        <p:txBody>
          <a:bodyPr/>
          <a:p>
            <a:fld id="{B73DA8F6-016D-4025-8AFC-AC79955B1A90}" type="datetimeFigureOut">
              <a:rPr altLang="en-US" lang="zh-CN"/>
              <a:t>2021/10/25</a:t>
            </a:fld>
            <a:endParaRPr altLang="en-US" lang="zh-CN"/>
          </a:p>
        </p:txBody>
      </p:sp>
      <p:sp>
        <p:nvSpPr>
          <p:cNvPr id="1048747" name="页脚占位符 4"/>
          <p:cNvSpPr>
            <a:spLocks noGrp="1"/>
          </p:cNvSpPr>
          <p:nvPr>
            <p:ph type="ftr" sz="quarter" idx="11"/>
          </p:nvPr>
        </p:nvSpPr>
        <p:spPr/>
        <p:txBody>
          <a:bodyPr/>
          <a:p>
            <a:endParaRPr altLang="en-US" lang="zh-CN"/>
          </a:p>
        </p:txBody>
      </p:sp>
      <p:sp>
        <p:nvSpPr>
          <p:cNvPr id="1048748" name="灯片编号占位符 5"/>
          <p:cNvSpPr>
            <a:spLocks noGrp="1"/>
          </p:cNvSpPr>
          <p:nvPr>
            <p:ph type="sldNum" sz="quarter" idx="12"/>
          </p:nvPr>
        </p:nvSpPr>
        <p:spPr/>
        <p:txBody>
          <a:bodyPr/>
          <a:p>
            <a:fld id="{A34B89D5-2E96-4107-829B-B2F143CA05A8}" type="slidenum">
              <a:rPr altLang="en-US" lang="zh-CN"/>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45" name=""/>
        <p:cNvGrpSpPr/>
        <p:nvPr/>
      </p:nvGrpSpPr>
      <p:grpSpPr>
        <a:xfrm>
          <a:off x="0" y="0"/>
          <a:ext cx="0" cy="0"/>
          <a:chOff x="0" y="0"/>
          <a:chExt cx="0" cy="0"/>
        </a:xfrm>
      </p:grpSpPr>
      <p:sp>
        <p:nvSpPr>
          <p:cNvPr id="1048749" name="标题 1"/>
          <p:cNvSpPr>
            <a:spLocks noGrp="1"/>
          </p:cNvSpPr>
          <p:nvPr>
            <p:ph type="title"/>
          </p:nvPr>
        </p:nvSpPr>
        <p:spPr/>
        <p:txBody>
          <a:bodyPr/>
          <a:p>
            <a:r>
              <a:rPr altLang="en-US" lang="zh-CN"/>
              <a:t>单击此处编辑母版标题样式</a:t>
            </a:r>
          </a:p>
        </p:txBody>
      </p:sp>
      <p:sp>
        <p:nvSpPr>
          <p:cNvPr id="1048750"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1"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2" name="日期占位符 3"/>
          <p:cNvSpPr>
            <a:spLocks noGrp="1"/>
          </p:cNvSpPr>
          <p:nvPr>
            <p:ph type="dt" sz="half" idx="10"/>
          </p:nvPr>
        </p:nvSpPr>
        <p:spPr/>
        <p:txBody>
          <a:bodyPr/>
          <a:p>
            <a:fld id="{D21812D7-049D-4FCC-94DA-0E9035063B95}" type="datetimeFigureOut">
              <a:rPr altLang="en-US" lang="zh-CN"/>
              <a:t>2021/10/25</a:t>
            </a:fld>
            <a:endParaRPr altLang="en-US" lang="zh-CN"/>
          </a:p>
        </p:txBody>
      </p:sp>
      <p:sp>
        <p:nvSpPr>
          <p:cNvPr id="1048753" name="页脚占位符 4"/>
          <p:cNvSpPr>
            <a:spLocks noGrp="1"/>
          </p:cNvSpPr>
          <p:nvPr>
            <p:ph type="ftr" sz="quarter" idx="11"/>
          </p:nvPr>
        </p:nvSpPr>
        <p:spPr/>
        <p:txBody>
          <a:bodyPr/>
          <a:p>
            <a:endParaRPr altLang="en-US" lang="zh-CN"/>
          </a:p>
        </p:txBody>
      </p:sp>
      <p:sp>
        <p:nvSpPr>
          <p:cNvPr id="1048754" name="灯片编号占位符 5"/>
          <p:cNvSpPr>
            <a:spLocks noGrp="1"/>
          </p:cNvSpPr>
          <p:nvPr>
            <p:ph type="sldNum" sz="quarter" idx="12"/>
          </p:nvPr>
        </p:nvSpPr>
        <p:spPr/>
        <p:txBody>
          <a:bodyPr/>
          <a:p>
            <a:fld id="{8502FC29-8119-41DD-8F7F-177C5FB77F7A}" type="slidenum">
              <a:rPr altLang="en-US" lang="zh-CN"/>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46" name=""/>
        <p:cNvGrpSpPr/>
        <p:nvPr/>
      </p:nvGrpSpPr>
      <p:grpSpPr>
        <a:xfrm>
          <a:off x="0" y="0"/>
          <a:ext cx="0" cy="0"/>
          <a:chOff x="0" y="0"/>
          <a:chExt cx="0" cy="0"/>
        </a:xfrm>
      </p:grpSpPr>
      <p:sp>
        <p:nvSpPr>
          <p:cNvPr id="1048755" name="标题 1"/>
          <p:cNvSpPr>
            <a:spLocks noGrp="1"/>
          </p:cNvSpPr>
          <p:nvPr>
            <p:ph type="title"/>
          </p:nvPr>
        </p:nvSpPr>
        <p:spPr/>
        <p:txBody>
          <a:bodyPr/>
          <a:p>
            <a:r>
              <a:rPr altLang="en-US" lang="zh-CN"/>
              <a:t>单击此处编辑母版标题样式</a:t>
            </a:r>
          </a:p>
        </p:txBody>
      </p:sp>
      <p:sp>
        <p:nvSpPr>
          <p:cNvPr id="1048756"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57"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8"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59"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60" name="日期占位符 3"/>
          <p:cNvSpPr>
            <a:spLocks noGrp="1"/>
          </p:cNvSpPr>
          <p:nvPr>
            <p:ph type="dt" sz="half" idx="10"/>
          </p:nvPr>
        </p:nvSpPr>
        <p:spPr/>
        <p:txBody>
          <a:bodyPr/>
          <a:p>
            <a:fld id="{2C4169C5-8958-4BFB-8527-D43A7CA328BE}" type="datetimeFigureOut">
              <a:rPr altLang="en-US" lang="zh-CN"/>
              <a:t>2021/10/25</a:t>
            </a:fld>
            <a:endParaRPr altLang="en-US" lang="zh-CN"/>
          </a:p>
        </p:txBody>
      </p:sp>
      <p:sp>
        <p:nvSpPr>
          <p:cNvPr id="1048761" name="页脚占位符 4"/>
          <p:cNvSpPr>
            <a:spLocks noGrp="1"/>
          </p:cNvSpPr>
          <p:nvPr>
            <p:ph type="ftr" sz="quarter" idx="11"/>
          </p:nvPr>
        </p:nvSpPr>
        <p:spPr/>
        <p:txBody>
          <a:bodyPr/>
          <a:p>
            <a:endParaRPr altLang="en-US" lang="zh-CN"/>
          </a:p>
        </p:txBody>
      </p:sp>
      <p:sp>
        <p:nvSpPr>
          <p:cNvPr id="1048762" name="灯片编号占位符 5"/>
          <p:cNvSpPr>
            <a:spLocks noGrp="1"/>
          </p:cNvSpPr>
          <p:nvPr>
            <p:ph type="sldNum" sz="quarter" idx="12"/>
          </p:nvPr>
        </p:nvSpPr>
        <p:spPr/>
        <p:txBody>
          <a:bodyPr/>
          <a:p>
            <a:fld id="{7205CFDF-7F93-4861-AF1B-B737CCB88886}" type="slidenum">
              <a:rPr altLang="en-US" lang="zh-CN"/>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40" name=""/>
        <p:cNvGrpSpPr/>
        <p:nvPr/>
      </p:nvGrpSpPr>
      <p:grpSpPr>
        <a:xfrm>
          <a:off x="0" y="0"/>
          <a:ext cx="0" cy="0"/>
          <a:chOff x="0" y="0"/>
          <a:chExt cx="0" cy="0"/>
        </a:xfrm>
      </p:grpSpPr>
      <p:sp>
        <p:nvSpPr>
          <p:cNvPr id="1048724" name="标题 1"/>
          <p:cNvSpPr>
            <a:spLocks noGrp="1"/>
          </p:cNvSpPr>
          <p:nvPr>
            <p:ph type="title"/>
          </p:nvPr>
        </p:nvSpPr>
        <p:spPr/>
        <p:txBody>
          <a:bodyPr/>
          <a:p>
            <a:r>
              <a:rPr altLang="en-US" lang="zh-CN"/>
              <a:t>单击此处编辑母版标题样式</a:t>
            </a:r>
          </a:p>
        </p:txBody>
      </p:sp>
      <p:sp>
        <p:nvSpPr>
          <p:cNvPr id="1048725" name="日期占位符 3"/>
          <p:cNvSpPr>
            <a:spLocks noGrp="1"/>
          </p:cNvSpPr>
          <p:nvPr>
            <p:ph type="dt" sz="half" idx="10"/>
          </p:nvPr>
        </p:nvSpPr>
        <p:spPr/>
        <p:txBody>
          <a:bodyPr/>
          <a:p>
            <a:fld id="{54914923-2D58-41FD-9A7D-3E433FB4D897}" type="datetimeFigureOut">
              <a:rPr altLang="en-US" lang="zh-CN"/>
              <a:t>2021/10/25</a:t>
            </a:fld>
            <a:endParaRPr altLang="en-US" lang="zh-CN"/>
          </a:p>
        </p:txBody>
      </p:sp>
      <p:sp>
        <p:nvSpPr>
          <p:cNvPr id="1048726" name="页脚占位符 4"/>
          <p:cNvSpPr>
            <a:spLocks noGrp="1"/>
          </p:cNvSpPr>
          <p:nvPr>
            <p:ph type="ftr" sz="quarter" idx="11"/>
          </p:nvPr>
        </p:nvSpPr>
        <p:spPr/>
        <p:txBody>
          <a:bodyPr/>
          <a:p>
            <a:endParaRPr altLang="en-US" lang="zh-CN"/>
          </a:p>
        </p:txBody>
      </p:sp>
      <p:sp>
        <p:nvSpPr>
          <p:cNvPr id="1048727" name="灯片编号占位符 5"/>
          <p:cNvSpPr>
            <a:spLocks noGrp="1"/>
          </p:cNvSpPr>
          <p:nvPr>
            <p:ph type="sldNum" sz="quarter" idx="12"/>
          </p:nvPr>
        </p:nvSpPr>
        <p:spPr/>
        <p:txBody>
          <a:bodyPr/>
          <a:p>
            <a:fld id="{6816E1B1-1CF3-4B0B-A728-CAE8C0532358}" type="slidenum">
              <a:rPr altLang="en-US" lang="zh-CN"/>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47" name=""/>
        <p:cNvGrpSpPr/>
        <p:nvPr/>
      </p:nvGrpSpPr>
      <p:grpSpPr>
        <a:xfrm>
          <a:off x="0" y="0"/>
          <a:ext cx="0" cy="0"/>
          <a:chOff x="0" y="0"/>
          <a:chExt cx="0" cy="0"/>
        </a:xfrm>
      </p:grpSpPr>
      <p:sp>
        <p:nvSpPr>
          <p:cNvPr id="1048763" name="日期占位符 3"/>
          <p:cNvSpPr>
            <a:spLocks noGrp="1"/>
          </p:cNvSpPr>
          <p:nvPr>
            <p:ph type="dt" sz="half" idx="10"/>
          </p:nvPr>
        </p:nvSpPr>
        <p:spPr/>
        <p:txBody>
          <a:bodyPr/>
          <a:p>
            <a:fld id="{9E50DE8A-587E-4239-A946-942F17924DBF}" type="datetimeFigureOut">
              <a:rPr altLang="en-US" lang="zh-CN"/>
              <a:t>2021/10/25</a:t>
            </a:fld>
            <a:endParaRPr altLang="en-US" lang="zh-CN"/>
          </a:p>
        </p:txBody>
      </p:sp>
      <p:sp>
        <p:nvSpPr>
          <p:cNvPr id="1048764" name="页脚占位符 4"/>
          <p:cNvSpPr>
            <a:spLocks noGrp="1"/>
          </p:cNvSpPr>
          <p:nvPr>
            <p:ph type="ftr" sz="quarter" idx="11"/>
          </p:nvPr>
        </p:nvSpPr>
        <p:spPr/>
        <p:txBody>
          <a:bodyPr/>
          <a:p>
            <a:endParaRPr altLang="en-US" lang="zh-CN"/>
          </a:p>
        </p:txBody>
      </p:sp>
      <p:sp>
        <p:nvSpPr>
          <p:cNvPr id="1048765" name="灯片编号占位符 5"/>
          <p:cNvSpPr>
            <a:spLocks noGrp="1"/>
          </p:cNvSpPr>
          <p:nvPr>
            <p:ph type="sldNum" sz="quarter" idx="12"/>
          </p:nvPr>
        </p:nvSpPr>
        <p:spPr/>
        <p:txBody>
          <a:bodyPr/>
          <a:p>
            <a:fld id="{0AB73C05-1CF1-46C8-8AD1-CB999288D2DC}" type="slidenum">
              <a:rPr altLang="en-US" lang="zh-CN"/>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48" name=""/>
        <p:cNvGrpSpPr/>
        <p:nvPr/>
      </p:nvGrpSpPr>
      <p:grpSpPr>
        <a:xfrm>
          <a:off x="0" y="0"/>
          <a:ext cx="0" cy="0"/>
          <a:chOff x="0" y="0"/>
          <a:chExt cx="0" cy="0"/>
        </a:xfrm>
      </p:grpSpPr>
      <p:sp>
        <p:nvSpPr>
          <p:cNvPr id="1048766" name="标题 1"/>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67"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68"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69" name="日期占位符 3"/>
          <p:cNvSpPr>
            <a:spLocks noGrp="1"/>
          </p:cNvSpPr>
          <p:nvPr>
            <p:ph type="dt" sz="half" idx="10"/>
          </p:nvPr>
        </p:nvSpPr>
        <p:spPr/>
        <p:txBody>
          <a:bodyPr/>
          <a:p>
            <a:fld id="{0C921F26-7645-418F-BC8C-8E52A12C22FC}" type="datetimeFigureOut">
              <a:rPr altLang="en-US" lang="zh-CN"/>
              <a:t>2021/10/25</a:t>
            </a:fld>
            <a:endParaRPr altLang="en-US" lang="zh-CN"/>
          </a:p>
        </p:txBody>
      </p:sp>
      <p:sp>
        <p:nvSpPr>
          <p:cNvPr id="1048770" name="页脚占位符 4"/>
          <p:cNvSpPr>
            <a:spLocks noGrp="1"/>
          </p:cNvSpPr>
          <p:nvPr>
            <p:ph type="ftr" sz="quarter" idx="11"/>
          </p:nvPr>
        </p:nvSpPr>
        <p:spPr/>
        <p:txBody>
          <a:bodyPr/>
          <a:p>
            <a:endParaRPr altLang="en-US" lang="zh-CN"/>
          </a:p>
        </p:txBody>
      </p:sp>
      <p:sp>
        <p:nvSpPr>
          <p:cNvPr id="1048771" name="灯片编号占位符 5"/>
          <p:cNvSpPr>
            <a:spLocks noGrp="1"/>
          </p:cNvSpPr>
          <p:nvPr>
            <p:ph type="sldNum" sz="quarter" idx="12"/>
          </p:nvPr>
        </p:nvSpPr>
        <p:spPr/>
        <p:txBody>
          <a:bodyPr/>
          <a:p>
            <a:fld id="{D7C9B1BC-EB93-451F-A6D4-0EBB56380983}" type="slidenum">
              <a:rPr altLang="en-US" lang="zh-CN"/>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42" name=""/>
        <p:cNvGrpSpPr/>
        <p:nvPr/>
      </p:nvGrpSpPr>
      <p:grpSpPr>
        <a:xfrm>
          <a:off x="0" y="0"/>
          <a:ext cx="0" cy="0"/>
          <a:chOff x="0" y="0"/>
          <a:chExt cx="0" cy="0"/>
        </a:xfrm>
      </p:grpSpPr>
      <p:sp>
        <p:nvSpPr>
          <p:cNvPr id="1048733" name="标题 1"/>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34" name="图片占位符 2"/>
          <p:cNvSpPr>
            <a:spLocks noGrp="1"/>
          </p:cNvSpPr>
          <p:nvPr>
            <p:ph type="pic" idx="1"/>
          </p:nvPr>
        </p:nvSpPr>
        <p:spPr>
          <a:xfrm>
            <a:off x="1792288" y="612775"/>
            <a:ext cx="5486400" cy="4114800"/>
          </a:xfrm>
        </p:spPr>
        <p:txBody>
          <a:bodyPr rtlCol="0">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a:p>
        </p:txBody>
      </p:sp>
      <p:sp>
        <p:nvSpPr>
          <p:cNvPr id="1048735"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36" name="日期占位符 3"/>
          <p:cNvSpPr>
            <a:spLocks noGrp="1"/>
          </p:cNvSpPr>
          <p:nvPr>
            <p:ph type="dt" sz="half" idx="10"/>
          </p:nvPr>
        </p:nvSpPr>
        <p:spPr/>
        <p:txBody>
          <a:bodyPr/>
          <a:p>
            <a:fld id="{3C0D261B-17FC-4F70-B094-739F8ED0410B}" type="datetimeFigureOut">
              <a:rPr altLang="en-US" lang="zh-CN"/>
              <a:t>2021/10/25</a:t>
            </a:fld>
            <a:endParaRPr altLang="en-US" lang="zh-CN"/>
          </a:p>
        </p:txBody>
      </p:sp>
      <p:sp>
        <p:nvSpPr>
          <p:cNvPr id="1048737" name="页脚占位符 4"/>
          <p:cNvSpPr>
            <a:spLocks noGrp="1"/>
          </p:cNvSpPr>
          <p:nvPr>
            <p:ph type="ftr" sz="quarter" idx="11"/>
          </p:nvPr>
        </p:nvSpPr>
        <p:spPr/>
        <p:txBody>
          <a:bodyPr/>
          <a:p>
            <a:endParaRPr altLang="en-US" lang="zh-CN"/>
          </a:p>
        </p:txBody>
      </p:sp>
      <p:sp>
        <p:nvSpPr>
          <p:cNvPr id="1048738" name="灯片编号占位符 5"/>
          <p:cNvSpPr>
            <a:spLocks noGrp="1"/>
          </p:cNvSpPr>
          <p:nvPr>
            <p:ph type="sldNum" sz="quarter" idx="12"/>
          </p:nvPr>
        </p:nvSpPr>
        <p:spPr/>
        <p:txBody>
          <a:bodyPr/>
          <a:p>
            <a:fld id="{D3B93F73-9A77-4735-B45A-37B7F9556028}" type="slidenum">
              <a:rPr altLang="en-US" lang="zh-CN"/>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标题占位符 1"/>
          <p:cNvSpPr>
            <a:spLocks noGrp="1"/>
          </p:cNvSpPr>
          <p:nvPr>
            <p:ph type="title"/>
          </p:nvPr>
        </p:nvSpPr>
        <p:spPr bwMode="auto">
          <a:xfrm>
            <a:off x="457200" y="274638"/>
            <a:ext cx="8229600" cy="1143000"/>
          </a:xfrm>
          <a:prstGeom prst="rect"/>
          <a:noFill/>
          <a:ln>
            <a:noFill/>
          </a:ln>
        </p:spPr>
        <p:txBody>
          <a:bodyPr anchor="ctr" anchorCtr="0" bIns="45720" compatLnSpc="1" lIns="91440" numCol="1" rIns="91440" tIns="45720" vert="horz" wrap="square">
            <a:prstTxWarp prst="textNoShape"/>
          </a:bodyPr>
          <a:p>
            <a:pPr lvl="0"/>
            <a:r>
              <a:rPr altLang="en-US" lang="zh-CN"/>
              <a:t>单击此处编辑母版标题样式</a:t>
            </a:r>
          </a:p>
        </p:txBody>
      </p:sp>
      <p:sp>
        <p:nvSpPr>
          <p:cNvPr id="1048577" name="文本占位符 2"/>
          <p:cNvSpPr>
            <a:spLocks noGrp="1"/>
          </p:cNvSpPr>
          <p:nvPr>
            <p:ph type="body" idx="1"/>
          </p:nvPr>
        </p:nvSpPr>
        <p:spPr bwMode="auto">
          <a:xfrm>
            <a:off x="457200" y="1600200"/>
            <a:ext cx="8229600" cy="4525963"/>
          </a:xfrm>
          <a:prstGeom prst="rect"/>
          <a:noFill/>
          <a:ln>
            <a:noFill/>
          </a:ln>
        </p:spPr>
        <p:txBody>
          <a:bodyPr anchor="t" anchorCtr="0" bIns="45720" compatLnSpc="1" lIns="91440" numCol="1" rIns="91440" tIns="45720" vert="horz" wrap="square">
            <a:prstTxWarp prst="textNoShape"/>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457200" y="6356350"/>
            <a:ext cx="2133600" cy="365125"/>
          </a:xfrm>
          <a:prstGeom prst="rect"/>
        </p:spPr>
        <p:txBody>
          <a:bodyPr anchor="ctr" anchorCtr="0" bIns="45720" compatLnSpc="1" lIns="91440" numCol="1" rIns="91440" tIns="45720" vert="horz" wrap="square">
            <a:prstTxWarp prst="textNoShape"/>
          </a:bodyPr>
          <a:lstStyle>
            <a:lvl1pPr eaLnBrk="1" hangingPunct="1">
              <a:defRPr sz="1200">
                <a:solidFill>
                  <a:srgbClr val="898989"/>
                </a:solidFill>
                <a:latin typeface="Calibri" pitchFamily="34" charset="0"/>
              </a:defRPr>
            </a:lvl1pPr>
          </a:lstStyle>
          <a:p>
            <a:fld id="{CDE85FF2-1094-4938-BB02-459201917463}" type="datetimeFigureOut">
              <a:rPr altLang="en-US" lang="zh-CN"/>
              <a:t>2021/10/25</a:t>
            </a:fld>
            <a:endParaRPr altLang="en-US" lang="zh-CN"/>
          </a:p>
        </p:txBody>
      </p:sp>
      <p:sp>
        <p:nvSpPr>
          <p:cNvPr id="1048579" name="页脚占位符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endParaRPr altLang="en-US" lang="zh-CN"/>
          </a:p>
        </p:txBody>
      </p:sp>
      <p:sp>
        <p:nvSpPr>
          <p:cNvPr id="1048580" name="灯片编号占位符 5"/>
          <p:cNvSpPr>
            <a:spLocks noGrp="1"/>
          </p:cNvSpPr>
          <p:nvPr>
            <p:ph type="sldNum" sz="quarter" idx="4"/>
          </p:nvPr>
        </p:nvSpPr>
        <p:spPr>
          <a:xfrm>
            <a:off x="6553200" y="6356350"/>
            <a:ext cx="2133600" cy="365125"/>
          </a:xfrm>
          <a:prstGeom prst="rect"/>
        </p:spPr>
        <p:txBody>
          <a:bodyPr anchor="ctr" anchorCtr="0" bIns="45720" compatLnSpc="1" lIns="91440" numCol="1" rIns="91440" tIns="45720" vert="horz" wrap="square">
            <a:prstTxWarp prst="textNoShape"/>
          </a:bodyPr>
          <a:lstStyle>
            <a:lvl1pPr algn="r" eaLnBrk="1" hangingPunct="1">
              <a:defRPr sz="1200">
                <a:solidFill>
                  <a:srgbClr val="898989"/>
                </a:solidFill>
                <a:latin typeface="Calibri" panose="020F0502020204030204" pitchFamily="34" charset="0"/>
              </a:defRPr>
            </a:lvl1pPr>
          </a:lstStyle>
          <a:p>
            <a:fld id="{670A3025-A831-4653-AE7C-089BE580D953}" type="slidenum">
              <a:rPr altLang="en-US" lang="zh-CN"/>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eaLnBrk="0" fontAlgn="base" hangingPunct="0" rtl="0">
        <a:spcBef>
          <a:spcPct val="0"/>
        </a:spcBef>
        <a:spcAft>
          <a:spcPct val="0"/>
        </a:spcAft>
        <a:defRPr sz="4400" kern="1200" kumimoji="1">
          <a:solidFill>
            <a:schemeClr val="tx1"/>
          </a:solidFill>
          <a:latin typeface="+mj-lt"/>
          <a:ea typeface="+mj-ea"/>
          <a:cs typeface="宋体" charset="0"/>
        </a:defRPr>
      </a:lvl1pPr>
      <a:lvl2pPr algn="ctr" eaLnBrk="0" fontAlgn="base" hangingPunct="0" rtl="0">
        <a:spcBef>
          <a:spcPct val="0"/>
        </a:spcBef>
        <a:spcAft>
          <a:spcPct val="0"/>
        </a:spcAft>
        <a:defRPr sz="4400" kumimoji="1">
          <a:solidFill>
            <a:schemeClr val="tx1"/>
          </a:solidFill>
          <a:latin typeface="Calibri" pitchFamily="34" charset="0"/>
          <a:ea typeface="宋体" charset="-122"/>
          <a:cs typeface="宋体" charset="0"/>
        </a:defRPr>
      </a:lvl2pPr>
      <a:lvl3pPr algn="ctr" eaLnBrk="0" fontAlgn="base" hangingPunct="0" rtl="0">
        <a:spcBef>
          <a:spcPct val="0"/>
        </a:spcBef>
        <a:spcAft>
          <a:spcPct val="0"/>
        </a:spcAft>
        <a:defRPr sz="4400" kumimoji="1">
          <a:solidFill>
            <a:schemeClr val="tx1"/>
          </a:solidFill>
          <a:latin typeface="Calibri" pitchFamily="34" charset="0"/>
          <a:ea typeface="宋体" charset="-122"/>
          <a:cs typeface="宋体" charset="0"/>
        </a:defRPr>
      </a:lvl3pPr>
      <a:lvl4pPr algn="ctr" eaLnBrk="0" fontAlgn="base" hangingPunct="0" rtl="0">
        <a:spcBef>
          <a:spcPct val="0"/>
        </a:spcBef>
        <a:spcAft>
          <a:spcPct val="0"/>
        </a:spcAft>
        <a:defRPr sz="4400" kumimoji="1">
          <a:solidFill>
            <a:schemeClr val="tx1"/>
          </a:solidFill>
          <a:latin typeface="Calibri" pitchFamily="34" charset="0"/>
          <a:ea typeface="宋体" charset="-122"/>
          <a:cs typeface="宋体" charset="0"/>
        </a:defRPr>
      </a:lvl4pPr>
      <a:lvl5pPr algn="ctr" eaLnBrk="0" fontAlgn="base" hangingPunct="0" rtl="0">
        <a:spcBef>
          <a:spcPct val="0"/>
        </a:spcBef>
        <a:spcAft>
          <a:spcPct val="0"/>
        </a:spcAft>
        <a:defRPr sz="4400" kumimoji="1">
          <a:solidFill>
            <a:schemeClr val="tx1"/>
          </a:solidFill>
          <a:latin typeface="Calibri" pitchFamily="34" charset="0"/>
          <a:ea typeface="宋体" charset="-122"/>
          <a:cs typeface="宋体" charset="0"/>
        </a:defRPr>
      </a:lvl5pPr>
      <a:lvl6pPr algn="ctr" fontAlgn="base" marL="457200" rtl="0">
        <a:spcBef>
          <a:spcPct val="0"/>
        </a:spcBef>
        <a:spcAft>
          <a:spcPct val="0"/>
        </a:spcAft>
        <a:defRPr sz="4400">
          <a:solidFill>
            <a:schemeClr val="tx1"/>
          </a:solidFill>
          <a:latin typeface="Calibri" pitchFamily="34" charset="0"/>
          <a:ea typeface="宋体" charset="-122"/>
        </a:defRPr>
      </a:lvl6pPr>
      <a:lvl7pPr algn="ctr" fontAlgn="base" marL="914400" rtl="0">
        <a:spcBef>
          <a:spcPct val="0"/>
        </a:spcBef>
        <a:spcAft>
          <a:spcPct val="0"/>
        </a:spcAft>
        <a:defRPr sz="4400">
          <a:solidFill>
            <a:schemeClr val="tx1"/>
          </a:solidFill>
          <a:latin typeface="Calibri" pitchFamily="34" charset="0"/>
          <a:ea typeface="宋体" charset="-122"/>
        </a:defRPr>
      </a:lvl7pPr>
      <a:lvl8pPr algn="ctr" fontAlgn="base" marL="1371600" rtl="0">
        <a:spcBef>
          <a:spcPct val="0"/>
        </a:spcBef>
        <a:spcAft>
          <a:spcPct val="0"/>
        </a:spcAft>
        <a:defRPr sz="4400">
          <a:solidFill>
            <a:schemeClr val="tx1"/>
          </a:solidFill>
          <a:latin typeface="Calibri" pitchFamily="34" charset="0"/>
          <a:ea typeface="宋体" charset="-122"/>
        </a:defRPr>
      </a:lvl8pPr>
      <a:lvl9pPr algn="ctr" fontAlgn="base" marL="1828800" rtl="0">
        <a:spcBef>
          <a:spcPct val="0"/>
        </a:spcBef>
        <a:spcAft>
          <a:spcPct val="0"/>
        </a:spcAft>
        <a:defRPr sz="4400">
          <a:solidFill>
            <a:schemeClr val="tx1"/>
          </a:solidFill>
          <a:latin typeface="Calibri" pitchFamily="34" charset="0"/>
          <a:ea typeface="宋体" charset="-122"/>
        </a:defRPr>
      </a:lvl9pPr>
    </p:titleStyle>
    <p:bodyStyle>
      <a:lvl1pPr algn="l" eaLnBrk="0" fontAlgn="base" hangingPunct="0" indent="-342900" marL="342900" rtl="0">
        <a:spcBef>
          <a:spcPct val="20000"/>
        </a:spcBef>
        <a:spcAft>
          <a:spcPct val="0"/>
        </a:spcAft>
        <a:buFont typeface="Arial" panose="020B0604020202020204" pitchFamily="34" charset="0"/>
        <a:buChar char="•"/>
        <a:defRPr sz="3200" kern="1200" kumimoji="1">
          <a:solidFill>
            <a:schemeClr val="tx1"/>
          </a:solidFill>
          <a:latin typeface="+mn-lt"/>
          <a:ea typeface="+mn-ea"/>
          <a:cs typeface="宋体" charset="0"/>
        </a:defRPr>
      </a:lvl1pPr>
      <a:lvl2pPr algn="l" eaLnBrk="0" fontAlgn="base" hangingPunct="0" indent="-285750" marL="742950" rtl="0">
        <a:spcBef>
          <a:spcPct val="20000"/>
        </a:spcBef>
        <a:spcAft>
          <a:spcPct val="0"/>
        </a:spcAft>
        <a:buFont typeface="Arial" panose="020B0604020202020204" pitchFamily="34" charset="0"/>
        <a:buChar char="–"/>
        <a:defRPr sz="2800" kern="1200" kumimoji="1">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kumimoji="1">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kumimoji="1">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kumimoji="1">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标题 1"/>
          <p:cNvSpPr>
            <a:spLocks noGrp="1"/>
          </p:cNvSpPr>
          <p:nvPr>
            <p:ph type="ctrTitle"/>
          </p:nvPr>
        </p:nvSpPr>
        <p:spPr/>
        <p:txBody>
          <a:bodyPr/>
          <a:p>
            <a:pPr eaLnBrk="1" hangingPunct="1"/>
            <a:r>
              <a:rPr altLang="en-US" kumimoji="0" lang="zh-CN">
                <a:latin typeface="华文仿宋" panose="02010600040101010101" pitchFamily="2" charset="-122"/>
                <a:ea typeface="华文仿宋" panose="02010600040101010101" pitchFamily="2" charset="-122"/>
              </a:rPr>
              <a:t>第</a:t>
            </a:r>
            <a:r>
              <a:rPr altLang="zh-CN" kumimoji="0" lang="en-US">
                <a:latin typeface="华文仿宋" panose="02010600040101010101" pitchFamily="2" charset="-122"/>
                <a:ea typeface="华文仿宋" panose="02010600040101010101" pitchFamily="2" charset="-122"/>
              </a:rPr>
              <a:t>6</a:t>
            </a:r>
            <a:r>
              <a:rPr altLang="en-US" kumimoji="0" lang="zh-CN">
                <a:latin typeface="华文仿宋" panose="02010600040101010101" pitchFamily="2" charset="-122"/>
                <a:ea typeface="华文仿宋" panose="02010600040101010101" pitchFamily="2" charset="-122"/>
              </a:rPr>
              <a:t>章</a:t>
            </a:r>
            <a:r>
              <a:rPr altLang="zh-CN" kumimoji="0" lang="zh-CN">
                <a:latin typeface="华文仿宋" panose="02010600040101010101" pitchFamily="2" charset="-122"/>
                <a:ea typeface="华文仿宋" panose="02010600040101010101" pitchFamily="2" charset="-122"/>
              </a:rPr>
              <a:t> </a:t>
            </a:r>
            <a:r>
              <a:rPr altLang="en-US" kumimoji="0" lang="zh-CN">
                <a:latin typeface="华文仿宋" panose="02010600040101010101" pitchFamily="2" charset="-122"/>
                <a:ea typeface="华文仿宋" panose="02010600040101010101" pitchFamily="2" charset="-122"/>
              </a:rPr>
              <a:t>网络威胁</a:t>
            </a:r>
          </a:p>
        </p:txBody>
      </p:sp>
      <p:sp>
        <p:nvSpPr>
          <p:cNvPr id="1048587" name="副标题 2"/>
          <p:cNvSpPr>
            <a:spLocks noGrp="1"/>
          </p:cNvSpPr>
          <p:nvPr>
            <p:ph type="subTitle" idx="1"/>
          </p:nvPr>
        </p:nvSpPr>
        <p:spPr/>
        <p:txBody>
          <a:bodyPr/>
          <a:p>
            <a:pPr eaLnBrk="1" hangingPunct="1"/>
            <a:r>
              <a:rPr altLang="en-US" kumimoji="0" lang="zh-CN">
                <a:solidFill>
                  <a:schemeClr val="tx1"/>
                </a:solidFill>
                <a:latin typeface="华文仿宋" panose="02010600040101010101" pitchFamily="2" charset="-122"/>
                <a:ea typeface="华文仿宋" panose="02010600040101010101" pitchFamily="2" charset="-122"/>
              </a:rPr>
              <a:t>罗文坚</a:t>
            </a:r>
            <a:endParaRPr altLang="zh-CN" kumimoji="0" lang="en-US">
              <a:solidFill>
                <a:schemeClr val="tx1"/>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21" name="标题 1"/>
          <p:cNvSpPr>
            <a:spLocks noGrp="1"/>
          </p:cNvSpPr>
          <p:nvPr>
            <p:ph type="title"/>
          </p:nvPr>
        </p:nvSpPr>
        <p:spPr/>
        <p:txBody>
          <a:bodyPr/>
          <a:p>
            <a:r>
              <a:rPr altLang="en-US" dirty="0" lang="zh-CN"/>
              <a:t>计算机病毒分类</a:t>
            </a:r>
            <a:endParaRPr dirty="0" lang="en-US"/>
          </a:p>
        </p:txBody>
      </p:sp>
      <p:sp>
        <p:nvSpPr>
          <p:cNvPr id="1048622" name="内容占位符 2"/>
          <p:cNvSpPr>
            <a:spLocks noGrp="1"/>
          </p:cNvSpPr>
          <p:nvPr>
            <p:ph idx="1"/>
          </p:nvPr>
        </p:nvSpPr>
        <p:spPr/>
        <p:txBody>
          <a:bodyPr/>
          <a:p>
            <a:r>
              <a:rPr altLang="en-US" dirty="0" sz="2400" kumimoji="0" lang="zh-CN">
                <a:latin typeface="Arial" panose="020B0604020202020204" pitchFamily="34" charset="0"/>
              </a:rPr>
              <a:t>计算机病毒可以根据</a:t>
            </a:r>
            <a:r>
              <a:rPr altLang="en-US" dirty="0" sz="2400" kumimoji="0" lang="zh-CN">
                <a:solidFill>
                  <a:srgbClr val="FF0000"/>
                </a:solidFill>
                <a:latin typeface="Arial" panose="020B0604020202020204" pitchFamily="34" charset="0"/>
              </a:rPr>
              <a:t>其工作原理和传播方式</a:t>
            </a:r>
            <a:r>
              <a:rPr altLang="en-US" dirty="0" sz="2400" kumimoji="0" lang="zh-CN">
                <a:latin typeface="Arial" panose="020B0604020202020204" pitchFamily="34" charset="0"/>
              </a:rPr>
              <a:t>划分成：</a:t>
            </a:r>
            <a:endParaRPr altLang="zh-CN" dirty="0" sz="2400" kumimoji="0" lang="en-US">
              <a:latin typeface="Arial" panose="020B0604020202020204" pitchFamily="34" charset="0"/>
            </a:endParaRPr>
          </a:p>
          <a:p>
            <a:pPr indent="-457200" lvl="1" marL="914400">
              <a:buFont typeface="+mj-lt"/>
              <a:buAutoNum type="arabicPeriod"/>
            </a:pPr>
            <a:r>
              <a:rPr altLang="en-US" dirty="0" kumimoji="0" lang="zh-CN">
                <a:solidFill>
                  <a:srgbClr val="0000FF"/>
                </a:solidFill>
                <a:latin typeface="Arial" panose="020B0604020202020204" pitchFamily="34" charset="0"/>
              </a:rPr>
              <a:t>传统病毒：</a:t>
            </a:r>
            <a:r>
              <a:rPr altLang="en-US" dirty="0" kumimoji="0" lang="zh-CN">
                <a:solidFill>
                  <a:srgbClr val="FF0000"/>
                </a:solidFill>
                <a:latin typeface="Arial" panose="020B0604020202020204" pitchFamily="34" charset="0"/>
              </a:rPr>
              <a:t>寄生</a:t>
            </a:r>
            <a:r>
              <a:rPr altLang="en-US" dirty="0" kumimoji="0" lang="zh-CN">
                <a:latin typeface="Arial" panose="020B0604020202020204" pitchFamily="34" charset="0"/>
              </a:rPr>
              <a:t>于宿主文件内，以</a:t>
            </a:r>
            <a:r>
              <a:rPr altLang="en-US" dirty="0" kumimoji="0" lang="zh-CN">
                <a:solidFill>
                  <a:srgbClr val="FF0000"/>
                </a:solidFill>
                <a:latin typeface="Arial" panose="020B0604020202020204" pitchFamily="34" charset="0"/>
              </a:rPr>
              <a:t>可移动介质</a:t>
            </a:r>
            <a:r>
              <a:rPr altLang="en-US" dirty="0" kumimoji="0" lang="zh-CN">
                <a:latin typeface="Arial" panose="020B0604020202020204" pitchFamily="34" charset="0"/>
              </a:rPr>
              <a:t>为传播途径的计算机病毒。</a:t>
            </a:r>
            <a:endParaRPr altLang="zh-CN" dirty="0" kumimoji="0" lang="en-US">
              <a:latin typeface="Arial" panose="020B0604020202020204" pitchFamily="34" charset="0"/>
            </a:endParaRPr>
          </a:p>
          <a:p>
            <a:pPr indent="-457200" lvl="1" marL="914400">
              <a:buFont typeface="+mj-lt"/>
              <a:buAutoNum type="arabicPeriod"/>
            </a:pPr>
            <a:endParaRPr altLang="zh-CN" dirty="0" kumimoji="0" lang="en-US">
              <a:latin typeface="Arial" panose="020B0604020202020204" pitchFamily="34" charset="0"/>
            </a:endParaRPr>
          </a:p>
          <a:p>
            <a:pPr indent="-457200" lvl="1" marL="914400">
              <a:buFont typeface="+mj-lt"/>
              <a:buAutoNum type="arabicPeriod"/>
            </a:pPr>
            <a:r>
              <a:rPr altLang="en-US" dirty="0" kumimoji="0" lang="zh-CN">
                <a:solidFill>
                  <a:srgbClr val="0000FF"/>
                </a:solidFill>
                <a:latin typeface="Arial" panose="020B0604020202020204" pitchFamily="34" charset="0"/>
              </a:rPr>
              <a:t>蠕虫病毒：</a:t>
            </a:r>
            <a:r>
              <a:rPr altLang="en-US" dirty="0" kumimoji="0" lang="zh-CN">
                <a:latin typeface="Arial" panose="020B0604020202020204" pitchFamily="34" charset="0"/>
              </a:rPr>
              <a:t>利用</a:t>
            </a:r>
            <a:r>
              <a:rPr altLang="en-US" dirty="0" kumimoji="0" lang="zh-CN">
                <a:solidFill>
                  <a:srgbClr val="FF0000"/>
                </a:solidFill>
                <a:latin typeface="Arial" panose="020B0604020202020204" pitchFamily="34" charset="0"/>
              </a:rPr>
              <a:t>网络</a:t>
            </a:r>
            <a:r>
              <a:rPr altLang="en-US" dirty="0" kumimoji="0" lang="zh-CN">
                <a:latin typeface="Arial" panose="020B0604020202020204" pitchFamily="34" charset="0"/>
              </a:rPr>
              <a:t>进行复制和传播，以</a:t>
            </a:r>
            <a:r>
              <a:rPr altLang="en-US" dirty="0" kumimoji="0" lang="zh-CN">
                <a:solidFill>
                  <a:srgbClr val="FF0000"/>
                </a:solidFill>
                <a:latin typeface="Arial" panose="020B0604020202020204" pitchFamily="34" charset="0"/>
              </a:rPr>
              <a:t>独立智能程序</a:t>
            </a:r>
            <a:r>
              <a:rPr altLang="en-US" dirty="0" kumimoji="0" lang="zh-CN">
                <a:latin typeface="Arial" panose="020B0604020202020204" pitchFamily="34" charset="0"/>
              </a:rPr>
              <a:t>形式存在的计算机病毒。</a:t>
            </a:r>
            <a:endParaRPr altLang="zh-CN" dirty="0" kumimoji="0" lang="en-US">
              <a:latin typeface="Arial" panose="020B0604020202020204" pitchFamily="34" charset="0"/>
            </a:endParaRPr>
          </a:p>
          <a:p>
            <a:pPr indent="-457200" lvl="1" marL="914400">
              <a:buFont typeface="+mj-lt"/>
              <a:buAutoNum type="arabicPeriod"/>
            </a:pPr>
            <a:endParaRPr altLang="zh-CN" dirty="0" kumimoji="0" lang="en-US">
              <a:latin typeface="Arial" panose="020B0604020202020204" pitchFamily="34" charset="0"/>
            </a:endParaRPr>
          </a:p>
          <a:p>
            <a:pPr indent="-457200" lvl="1" marL="914400">
              <a:buFont typeface="+mj-lt"/>
              <a:buAutoNum type="arabicPeriod"/>
            </a:pPr>
            <a:r>
              <a:rPr altLang="en-US" dirty="0" kumimoji="0" lang="zh-CN">
                <a:solidFill>
                  <a:srgbClr val="0000FF"/>
                </a:solidFill>
                <a:latin typeface="Arial" panose="020B0604020202020204" pitchFamily="34" charset="0"/>
              </a:rPr>
              <a:t>木马：</a:t>
            </a:r>
            <a:r>
              <a:rPr altLang="en-US" dirty="0" kumimoji="0" lang="zh-CN">
                <a:latin typeface="Arial" panose="020B0604020202020204" pitchFamily="34" charset="0"/>
              </a:rPr>
              <a:t>木马一般不会自我繁殖，也并不“刻意”去感染其他文件，而是通过</a:t>
            </a:r>
            <a:r>
              <a:rPr altLang="en-US" dirty="0" kumimoji="0" lang="zh-CN">
                <a:solidFill>
                  <a:srgbClr val="FF0000"/>
                </a:solidFill>
                <a:latin typeface="Arial" panose="020B0604020202020204" pitchFamily="34" charset="0"/>
              </a:rPr>
              <a:t>伪装</a:t>
            </a:r>
            <a:r>
              <a:rPr altLang="en-US" dirty="0" kumimoji="0" lang="zh-CN">
                <a:latin typeface="Arial" panose="020B0604020202020204" pitchFamily="34" charset="0"/>
              </a:rPr>
              <a:t>吸引用户下载并安装在用户的计算机内，向施种木马者提供</a:t>
            </a:r>
            <a:r>
              <a:rPr altLang="en-US" dirty="0" kumimoji="0" lang="zh-CN">
                <a:solidFill>
                  <a:srgbClr val="FF0000"/>
                </a:solidFill>
                <a:latin typeface="Arial" panose="020B0604020202020204" pitchFamily="34" charset="0"/>
              </a:rPr>
              <a:t>打开的被种者计算机的门户</a:t>
            </a:r>
            <a:r>
              <a:rPr altLang="en-US" dirty="0" kumimoji="0" lang="zh-CN">
                <a:latin typeface="Arial" panose="020B0604020202020204" pitchFamily="34" charset="0"/>
              </a:rPr>
              <a:t>，是施种者可以任意破坏、窃取被种者的文件，甚至远程操控被种者的计算机。</a:t>
            </a:r>
            <a:endParaRPr altLang="zh-CN" dirty="0" kumimoji="0" lang="zh-CN"/>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22">
                                            <p:txEl>
                                              <p:pRg st="1" end="1"/>
                                            </p:txEl>
                                          </p:spTgt>
                                        </p:tgtEl>
                                        <p:attrNameLst>
                                          <p:attrName>style.visibility</p:attrName>
                                        </p:attrNameLst>
                                      </p:cBhvr>
                                      <p:to>
                                        <p:strVal val="visible"/>
                                      </p:to>
                                    </p:set>
                                    <p:anim calcmode="lin" valueType="num">
                                      <p:cBhvr additive="base">
                                        <p:cTn dur="500" fill="hold" id="7"/>
                                        <p:tgtEl>
                                          <p:spTgt spid="104862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22">
                                            <p:txEl>
                                              <p:pRg st="3" end="3"/>
                                            </p:txEl>
                                          </p:spTgt>
                                        </p:tgtEl>
                                        <p:attrNameLst>
                                          <p:attrName>style.visibility</p:attrName>
                                        </p:attrNameLst>
                                      </p:cBhvr>
                                      <p:to>
                                        <p:strVal val="visible"/>
                                      </p:to>
                                    </p:set>
                                    <p:anim calcmode="lin" valueType="num">
                                      <p:cBhvr additive="base">
                                        <p:cTn dur="500" fill="hold" id="13"/>
                                        <p:tgtEl>
                                          <p:spTgt spid="104862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22">
                                            <p:txEl>
                                              <p:pRg st="5" end="5"/>
                                            </p:txEl>
                                          </p:spTgt>
                                        </p:tgtEl>
                                        <p:attrNameLst>
                                          <p:attrName>style.visibility</p:attrName>
                                        </p:attrNameLst>
                                      </p:cBhvr>
                                      <p:to>
                                        <p:strVal val="visible"/>
                                      </p:to>
                                    </p:set>
                                    <p:anim calcmode="lin" valueType="num">
                                      <p:cBhvr additive="base">
                                        <p:cTn dur="500" fill="hold" id="19"/>
                                        <p:tgtEl>
                                          <p:spTgt spid="104862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2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3" name="标题 1"/>
          <p:cNvSpPr>
            <a:spLocks noGrp="1"/>
          </p:cNvSpPr>
          <p:nvPr>
            <p:ph type="title"/>
          </p:nvPr>
        </p:nvSpPr>
        <p:spPr>
          <a:xfrm>
            <a:off x="107950" y="0"/>
            <a:ext cx="8928100" cy="981075"/>
          </a:xfrm>
        </p:spPr>
        <p:txBody>
          <a:bodyPr/>
          <a:p>
            <a:pPr eaLnBrk="1" hangingPunct="1"/>
            <a:r>
              <a:rPr altLang="en-US" kumimoji="0" lang="zh-CN"/>
              <a:t>主要内容</a:t>
            </a:r>
          </a:p>
        </p:txBody>
      </p:sp>
      <p:sp>
        <p:nvSpPr>
          <p:cNvPr id="1048624" name="内容占位符 2"/>
          <p:cNvSpPr>
            <a:spLocks noGrp="1"/>
          </p:cNvSpPr>
          <p:nvPr>
            <p:ph idx="1"/>
          </p:nvPr>
        </p:nvSpPr>
        <p:spPr>
          <a:xfrm>
            <a:off x="198438" y="1052513"/>
            <a:ext cx="8713787" cy="5102225"/>
          </a:xfrm>
        </p:spPr>
        <p:txBody>
          <a:bodyPr/>
          <a:p>
            <a:r>
              <a:rPr altLang="zh-CN" kumimoji="0" lang="en-US"/>
              <a:t>6.1 概述	</a:t>
            </a:r>
            <a:endParaRPr altLang="zh-CN" kumimoji="0" lang="zh-CN"/>
          </a:p>
          <a:p>
            <a:r>
              <a:rPr altLang="zh-CN" kumimoji="0" lang="en-US"/>
              <a:t>6.2 计算机病毒</a:t>
            </a:r>
          </a:p>
          <a:p>
            <a:pPr lvl="1"/>
            <a:r>
              <a:rPr altLang="zh-CN" kumimoji="0" lang="en-US"/>
              <a:t>6.2.1 </a:t>
            </a:r>
            <a:r>
              <a:rPr altLang="en-US" kumimoji="0" lang="zh-CN"/>
              <a:t>病毒概述</a:t>
            </a:r>
            <a:endParaRPr altLang="zh-CN" kumimoji="0" lang="en-US"/>
          </a:p>
          <a:p>
            <a:pPr lvl="1"/>
            <a:r>
              <a:rPr altLang="zh-CN" kumimoji="0" lang="en-US">
                <a:solidFill>
                  <a:srgbClr val="FF0000"/>
                </a:solidFill>
              </a:rPr>
              <a:t>6.2.2 </a:t>
            </a:r>
            <a:r>
              <a:rPr altLang="en-US" kumimoji="0" lang="zh-CN">
                <a:solidFill>
                  <a:srgbClr val="FF0000"/>
                </a:solidFill>
              </a:rPr>
              <a:t>传统病毒</a:t>
            </a:r>
            <a:endParaRPr altLang="zh-CN" kumimoji="0" lang="en-US">
              <a:solidFill>
                <a:srgbClr val="FF0000"/>
              </a:solidFill>
            </a:endParaRPr>
          </a:p>
          <a:p>
            <a:pPr lvl="1"/>
            <a:r>
              <a:rPr altLang="zh-CN" kumimoji="0" lang="en-US"/>
              <a:t>6.2.3 </a:t>
            </a:r>
            <a:r>
              <a:rPr altLang="en-US" kumimoji="0" lang="zh-CN"/>
              <a:t>蠕虫病毒</a:t>
            </a:r>
            <a:endParaRPr altLang="zh-CN" kumimoji="0" lang="en-US"/>
          </a:p>
          <a:p>
            <a:pPr lvl="1"/>
            <a:r>
              <a:rPr altLang="zh-CN" kumimoji="0" lang="en-US"/>
              <a:t>6.2.4 </a:t>
            </a:r>
            <a:r>
              <a:rPr altLang="en-US" kumimoji="0" lang="zh-CN"/>
              <a:t>木马</a:t>
            </a:r>
            <a:endParaRPr altLang="zh-CN" kumimoji="0" lang="en-US"/>
          </a:p>
          <a:p>
            <a:pPr lvl="1"/>
            <a:r>
              <a:rPr altLang="zh-CN" kumimoji="0" lang="en-US"/>
              <a:t>6.2.5 </a:t>
            </a:r>
            <a:r>
              <a:rPr altLang="en-US" kumimoji="0" lang="zh-CN"/>
              <a:t>病毒防治</a:t>
            </a:r>
            <a:endParaRPr altLang="zh-CN" kumimoji="0" lang="zh-CN"/>
          </a:p>
          <a:p>
            <a:r>
              <a:rPr altLang="zh-CN" kumimoji="0" lang="en-US"/>
              <a:t>6.3 网络入侵</a:t>
            </a:r>
            <a:endParaRPr altLang="zh-CN" kumimoji="0" lang="zh-CN"/>
          </a:p>
          <a:p>
            <a:r>
              <a:rPr altLang="zh-CN" kumimoji="0" lang="en-US"/>
              <a:t>6.4 诱骗类威胁</a:t>
            </a:r>
            <a:endParaRPr altLang="zh-CN" kumimoji="0"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5" name="标题 1"/>
          <p:cNvSpPr>
            <a:spLocks noGrp="1"/>
          </p:cNvSpPr>
          <p:nvPr>
            <p:ph type="title"/>
          </p:nvPr>
        </p:nvSpPr>
        <p:spPr>
          <a:xfrm>
            <a:off x="457200" y="115888"/>
            <a:ext cx="8229600" cy="792162"/>
          </a:xfrm>
        </p:spPr>
        <p:txBody>
          <a:bodyPr/>
          <a:p>
            <a:r>
              <a:rPr altLang="en-US" kumimoji="0" lang="zh-CN"/>
              <a:t>传统病毒</a:t>
            </a:r>
            <a:endParaRPr altLang="zh-CN" kumimoji="0" lang="zh-CN"/>
          </a:p>
        </p:txBody>
      </p:sp>
      <p:sp>
        <p:nvSpPr>
          <p:cNvPr id="1048626" name="内容占位符 2"/>
          <p:cNvSpPr>
            <a:spLocks noGrp="1"/>
          </p:cNvSpPr>
          <p:nvPr>
            <p:ph idx="1"/>
          </p:nvPr>
        </p:nvSpPr>
        <p:spPr>
          <a:xfrm>
            <a:off x="179388" y="1052512"/>
            <a:ext cx="8785225" cy="5544839"/>
          </a:xfrm>
        </p:spPr>
        <p:txBody>
          <a:bodyPr/>
          <a:p>
            <a:r>
              <a:rPr altLang="en-US" dirty="0" sz="2400" kumimoji="0" lang="zh-CN"/>
              <a:t>传统病毒的代表</a:t>
            </a:r>
            <a:endParaRPr altLang="zh-CN" dirty="0" sz="2400" kumimoji="0" lang="en-US"/>
          </a:p>
          <a:p>
            <a:pPr lvl="1"/>
            <a:r>
              <a:rPr altLang="en-US" dirty="0" kumimoji="0" lang="zh-CN"/>
              <a:t>巴基斯坦智囊（</a:t>
            </a:r>
            <a:r>
              <a:rPr altLang="zh-CN" dirty="0" kumimoji="0" lang="en-US"/>
              <a:t>Brain</a:t>
            </a:r>
            <a:r>
              <a:rPr altLang="en-US" dirty="0" kumimoji="0" lang="zh-CN"/>
              <a:t>）、大麻、磁盘杀手（</a:t>
            </a:r>
            <a:r>
              <a:rPr altLang="zh-CN" dirty="0" kumimoji="0" lang="en-US"/>
              <a:t>DISK KILLER</a:t>
            </a:r>
            <a:r>
              <a:rPr altLang="en-US" dirty="0" kumimoji="0" lang="zh-CN"/>
              <a:t>）、</a:t>
            </a:r>
            <a:r>
              <a:rPr altLang="zh-CN" dirty="0" kumimoji="0" lang="en-US"/>
              <a:t>CIH</a:t>
            </a:r>
            <a:r>
              <a:rPr altLang="en-US" dirty="0" kumimoji="0" lang="zh-CN"/>
              <a:t>等。</a:t>
            </a:r>
            <a:endParaRPr altLang="zh-CN" dirty="0" kumimoji="0" lang="en-US"/>
          </a:p>
          <a:p>
            <a:r>
              <a:rPr altLang="en-US" dirty="0" sz="2400" kumimoji="0" lang="zh-CN"/>
              <a:t>传统病毒一般有三个主要模块组成，包括</a:t>
            </a:r>
            <a:r>
              <a:rPr altLang="en-US" dirty="0" sz="2400" kumimoji="0" lang="zh-CN">
                <a:solidFill>
                  <a:srgbClr val="FF0000"/>
                </a:solidFill>
              </a:rPr>
              <a:t>启动模块</a:t>
            </a:r>
            <a:r>
              <a:rPr altLang="en-US" dirty="0" sz="2400" kumimoji="0" lang="zh-CN">
                <a:solidFill>
                  <a:srgbClr val="000000"/>
                </a:solidFill>
              </a:rPr>
              <a:t>、</a:t>
            </a:r>
            <a:r>
              <a:rPr altLang="en-US" dirty="0" sz="2400" kumimoji="0" lang="zh-CN">
                <a:solidFill>
                  <a:srgbClr val="FF0000"/>
                </a:solidFill>
              </a:rPr>
              <a:t>传染模块</a:t>
            </a:r>
            <a:r>
              <a:rPr altLang="en-US" dirty="0" sz="2400" kumimoji="0" lang="zh-CN">
                <a:solidFill>
                  <a:srgbClr val="000000"/>
                </a:solidFill>
              </a:rPr>
              <a:t>和</a:t>
            </a:r>
            <a:r>
              <a:rPr altLang="en-US" dirty="0" sz="2400" kumimoji="0" lang="zh-CN">
                <a:solidFill>
                  <a:srgbClr val="FF0000"/>
                </a:solidFill>
              </a:rPr>
              <a:t>破坏模块</a:t>
            </a:r>
            <a:r>
              <a:rPr altLang="en-US" dirty="0" sz="2400" kumimoji="0" lang="zh-CN"/>
              <a:t>。</a:t>
            </a:r>
            <a:endParaRPr altLang="zh-CN" dirty="0" sz="2400" kumimoji="0" lang="en-US"/>
          </a:p>
          <a:p>
            <a:endParaRPr altLang="zh-CN" dirty="0" sz="2400" kumimoji="0" lang="en-US"/>
          </a:p>
          <a:p>
            <a:r>
              <a:rPr altLang="zh-CN" dirty="0" sz="2400" kumimoji="0" lang="en-US"/>
              <a:t>CIH</a:t>
            </a:r>
            <a:r>
              <a:rPr altLang="en-US" dirty="0" sz="2400" kumimoji="0" lang="zh-CN"/>
              <a:t>病毒</a:t>
            </a:r>
            <a:endParaRPr altLang="zh-CN" dirty="0" sz="2400" kumimoji="0" lang="en-US"/>
          </a:p>
          <a:p>
            <a:pPr lvl="1"/>
            <a:r>
              <a:rPr altLang="en-US" dirty="0" kumimoji="0" lang="zh-CN"/>
              <a:t>感染</a:t>
            </a:r>
            <a:r>
              <a:rPr altLang="zh-CN" dirty="0" kumimoji="0" lang="en-US"/>
              <a:t>Windows 95/98</a:t>
            </a:r>
            <a:r>
              <a:rPr altLang="en-US" dirty="0" kumimoji="0" lang="zh-CN"/>
              <a:t>环境下</a:t>
            </a:r>
            <a:r>
              <a:rPr altLang="zh-CN" dirty="0" kumimoji="0" lang="en-US"/>
              <a:t>PE</a:t>
            </a:r>
            <a:r>
              <a:rPr altLang="en-US" dirty="0" kumimoji="0" lang="zh-CN"/>
              <a:t>格式的</a:t>
            </a:r>
            <a:r>
              <a:rPr altLang="zh-CN" dirty="0" kumimoji="0" lang="en-US"/>
              <a:t>EXE</a:t>
            </a:r>
            <a:r>
              <a:rPr altLang="en-US" dirty="0" kumimoji="0" lang="zh-CN"/>
              <a:t>文件（第一例）。</a:t>
            </a:r>
            <a:endParaRPr altLang="zh-CN" dirty="0" kumimoji="0" lang="en-US"/>
          </a:p>
          <a:p>
            <a:pPr lvl="1"/>
            <a:r>
              <a:rPr altLang="en-US" dirty="0" kumimoji="0" lang="zh-CN"/>
              <a:t>病毒发作时直接攻击和破坏计算机硬件系统。</a:t>
            </a:r>
            <a:endParaRPr altLang="zh-CN" dirty="0" kumimoji="0" lang="en-US"/>
          </a:p>
          <a:p>
            <a:pPr lvl="1"/>
            <a:r>
              <a:rPr altLang="en-US" dirty="0" kumimoji="0" lang="zh-CN"/>
              <a:t>该病毒通过文件复制进行传播。</a:t>
            </a:r>
            <a:endParaRPr altLang="zh-CN" dirty="0" kumimoji="0" lang="en-US"/>
          </a:p>
          <a:p>
            <a:pPr lvl="1"/>
            <a:r>
              <a:rPr altLang="en-US" dirty="0" kumimoji="0" lang="zh-CN"/>
              <a:t>计算机开机后，运行了带病毒的文件，其病毒就驻留在</a:t>
            </a:r>
            <a:r>
              <a:rPr altLang="zh-CN" dirty="0" kumimoji="0" lang="en-US" err="1"/>
              <a:t>Wnidows</a:t>
            </a:r>
            <a:r>
              <a:rPr altLang="en-US" dirty="0" kumimoji="0" lang="zh-CN"/>
              <a:t>核心内存里。</a:t>
            </a:r>
            <a:endParaRPr altLang="zh-CN" dirty="0" kumimoji="0" lang="en-US"/>
          </a:p>
          <a:p>
            <a:pPr lvl="1"/>
            <a:r>
              <a:rPr altLang="en-US" dirty="0" kumimoji="0" lang="zh-CN"/>
              <a:t>由</a:t>
            </a:r>
            <a:r>
              <a:rPr altLang="en-US" dirty="0" kumimoji="0" lang="zh-CN">
                <a:solidFill>
                  <a:srgbClr val="0000FF"/>
                </a:solidFill>
              </a:rPr>
              <a:t>初始化驻留模块、传染模块和破坏模块</a:t>
            </a:r>
            <a:r>
              <a:rPr altLang="en-US" dirty="0" kumimoji="0" lang="zh-CN"/>
              <a:t>组成。</a:t>
            </a:r>
            <a:endParaRPr altLang="zh-CN"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26">
                                            <p:txEl>
                                              <p:pRg st="2" end="2"/>
                                            </p:txEl>
                                          </p:spTgt>
                                        </p:tgtEl>
                                        <p:attrNameLst>
                                          <p:attrName>style.visibility</p:attrName>
                                        </p:attrNameLst>
                                      </p:cBhvr>
                                      <p:to>
                                        <p:strVal val="visible"/>
                                      </p:to>
                                    </p:set>
                                    <p:anim calcmode="lin" valueType="num">
                                      <p:cBhvr additive="base">
                                        <p:cTn dur="500" fill="hold" id="7"/>
                                        <p:tgtEl>
                                          <p:spTgt spid="1048626">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626">
                                            <p:txEl>
                                              <p:pRg st="4" end="4"/>
                                            </p:txEl>
                                          </p:spTgt>
                                        </p:tgtEl>
                                        <p:attrNameLst>
                                          <p:attrName>style.visibility</p:attrName>
                                        </p:attrNameLst>
                                      </p:cBhvr>
                                      <p:to>
                                        <p:strVal val="visible"/>
                                      </p:to>
                                    </p:set>
                                    <p:anim calcmode="lin" valueType="num">
                                      <p:cBhvr additive="base">
                                        <p:cTn dur="500" fill="hold" id="13"/>
                                        <p:tgtEl>
                                          <p:spTgt spid="1048626">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626">
                                            <p:txEl>
                                              <p:pRg st="5" end="5"/>
                                            </p:txEl>
                                          </p:spTgt>
                                        </p:tgtEl>
                                        <p:attrNameLst>
                                          <p:attrName>style.visibility</p:attrName>
                                        </p:attrNameLst>
                                      </p:cBhvr>
                                      <p:to>
                                        <p:strVal val="visible"/>
                                      </p:to>
                                    </p:set>
                                    <p:anim calcmode="lin" valueType="num">
                                      <p:cBhvr additive="base">
                                        <p:cTn dur="500" fill="hold" id="19"/>
                                        <p:tgtEl>
                                          <p:spTgt spid="1048626">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2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26">
                                            <p:txEl>
                                              <p:pRg st="6" end="6"/>
                                            </p:txEl>
                                          </p:spTgt>
                                        </p:tgtEl>
                                        <p:attrNameLst>
                                          <p:attrName>style.visibility</p:attrName>
                                        </p:attrNameLst>
                                      </p:cBhvr>
                                      <p:to>
                                        <p:strVal val="visible"/>
                                      </p:to>
                                    </p:set>
                                    <p:anim calcmode="lin" valueType="num">
                                      <p:cBhvr additive="base">
                                        <p:cTn dur="500" fill="hold" id="25"/>
                                        <p:tgtEl>
                                          <p:spTgt spid="1048626">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626">
                                            <p:txEl>
                                              <p:pRg st="7" end="7"/>
                                            </p:txEl>
                                          </p:spTgt>
                                        </p:tgtEl>
                                        <p:attrNameLst>
                                          <p:attrName>style.visibility</p:attrName>
                                        </p:attrNameLst>
                                      </p:cBhvr>
                                      <p:to>
                                        <p:strVal val="visible"/>
                                      </p:to>
                                    </p:set>
                                    <p:anim calcmode="lin" valueType="num">
                                      <p:cBhvr additive="base">
                                        <p:cTn dur="500" fill="hold" id="31"/>
                                        <p:tgtEl>
                                          <p:spTgt spid="1048626">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2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 presetSubtype="4">
                                  <p:stCondLst>
                                    <p:cond delay="0"/>
                                  </p:stCondLst>
                                  <p:childTnLst>
                                    <p:set>
                                      <p:cBhvr>
                                        <p:cTn dur="1" fill="hold" id="36">
                                          <p:stCondLst>
                                            <p:cond delay="0"/>
                                          </p:stCondLst>
                                        </p:cTn>
                                        <p:tgtEl>
                                          <p:spTgt spid="1048626">
                                            <p:txEl>
                                              <p:pRg st="8" end="8"/>
                                            </p:txEl>
                                          </p:spTgt>
                                        </p:tgtEl>
                                        <p:attrNameLst>
                                          <p:attrName>style.visibility</p:attrName>
                                        </p:attrNameLst>
                                      </p:cBhvr>
                                      <p:to>
                                        <p:strVal val="visible"/>
                                      </p:to>
                                    </p:set>
                                    <p:anim calcmode="lin" valueType="num">
                                      <p:cBhvr additive="base">
                                        <p:cTn dur="500" fill="hold" id="37"/>
                                        <p:tgtEl>
                                          <p:spTgt spid="1048626">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2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2" presetSubtype="4">
                                  <p:stCondLst>
                                    <p:cond delay="0"/>
                                  </p:stCondLst>
                                  <p:childTnLst>
                                    <p:set>
                                      <p:cBhvr>
                                        <p:cTn dur="1" fill="hold" id="42">
                                          <p:stCondLst>
                                            <p:cond delay="0"/>
                                          </p:stCondLst>
                                        </p:cTn>
                                        <p:tgtEl>
                                          <p:spTgt spid="1048626">
                                            <p:txEl>
                                              <p:pRg st="9" end="9"/>
                                            </p:txEl>
                                          </p:spTgt>
                                        </p:tgtEl>
                                        <p:attrNameLst>
                                          <p:attrName>style.visibility</p:attrName>
                                        </p:attrNameLst>
                                      </p:cBhvr>
                                      <p:to>
                                        <p:strVal val="visible"/>
                                      </p:to>
                                    </p:set>
                                    <p:anim calcmode="lin" valueType="num">
                                      <p:cBhvr additive="base">
                                        <p:cTn dur="500" fill="hold" id="43"/>
                                        <p:tgtEl>
                                          <p:spTgt spid="1048626">
                                            <p:txEl>
                                              <p:pRg st="9" end="9"/>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2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54" name="图片 1"/>
          <p:cNvPicPr>
            <a:picLocks noChangeAspect="1"/>
          </p:cNvPicPr>
          <p:nvPr/>
        </p:nvPicPr>
        <p:blipFill>
          <a:blip xmlns:r="http://schemas.openxmlformats.org/officeDocument/2006/relationships" r:embed="rId1"/>
          <a:stretch>
            <a:fillRect/>
          </a:stretch>
        </p:blipFill>
        <p:spPr>
          <a:xfrm>
            <a:off x="0" y="95250"/>
            <a:ext cx="9144000" cy="66675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pic>
        <p:nvPicPr>
          <p:cNvPr id="2097155" name="Picture 4"/>
          <p:cNvPicPr>
            <a:picLocks noChangeAspect="1" noChangeArrowheads="1"/>
          </p:cNvPicPr>
          <p:nvPr/>
        </p:nvPicPr>
        <p:blipFill>
          <a:blip xmlns:r="http://schemas.openxmlformats.org/officeDocument/2006/relationships" r:embed="rId1"/>
          <a:srcRect/>
          <a:stretch>
            <a:fillRect/>
          </a:stretch>
        </p:blipFill>
        <p:spPr bwMode="auto">
          <a:xfrm>
            <a:off x="446088" y="116632"/>
            <a:ext cx="8280400" cy="6083300"/>
          </a:xfrm>
          <a:prstGeom prst="rect"/>
          <a:noFill/>
          <a:ln>
            <a:noFill/>
          </a:ln>
        </p:spPr>
      </p:pic>
      <p:sp>
        <p:nvSpPr>
          <p:cNvPr id="1048630" name="内容占位符 2"/>
          <p:cNvSpPr>
            <a:spLocks noGrp="1"/>
          </p:cNvSpPr>
          <p:nvPr>
            <p:ph idx="1"/>
          </p:nvPr>
        </p:nvSpPr>
        <p:spPr>
          <a:xfrm>
            <a:off x="107504" y="6271940"/>
            <a:ext cx="8928992" cy="469428"/>
          </a:xfrm>
        </p:spPr>
        <p:txBody>
          <a:bodyPr/>
          <a:p>
            <a:r>
              <a:rPr altLang="zh-CN" dirty="0" sz="2000" lang="en-US"/>
              <a:t>Signature=”00455000</a:t>
            </a:r>
            <a:r>
              <a:rPr altLang="en-US" dirty="0" sz="2000" lang="zh-CN"/>
              <a:t>”表明该文件是</a:t>
            </a:r>
            <a:r>
              <a:rPr altLang="zh-CN" dirty="0" sz="2000" lang="en-US"/>
              <a:t>PE</a:t>
            </a:r>
            <a:r>
              <a:rPr altLang="en-US" dirty="0" sz="2000" lang="zh-CN"/>
              <a:t>格式的可执行文件，且尚未感染。</a:t>
            </a:r>
            <a:endParaRPr altLang="zh-CN" dirty="0" sz="2000" lang="en-US"/>
          </a:p>
          <a:p>
            <a:endParaRPr altLang="en-US" dirty="0" sz="2000"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1692275" y="1268413"/>
            <a:ext cx="5688013" cy="4591050"/>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4" name="标题 1"/>
          <p:cNvSpPr>
            <a:spLocks noGrp="1"/>
          </p:cNvSpPr>
          <p:nvPr>
            <p:ph type="title"/>
          </p:nvPr>
        </p:nvSpPr>
        <p:spPr>
          <a:xfrm>
            <a:off x="107950" y="0"/>
            <a:ext cx="8928100" cy="981075"/>
          </a:xfrm>
        </p:spPr>
        <p:txBody>
          <a:bodyPr/>
          <a:p>
            <a:pPr eaLnBrk="1" hangingPunct="1"/>
            <a:r>
              <a:rPr altLang="en-US" kumimoji="0" lang="zh-CN"/>
              <a:t>主要内容</a:t>
            </a:r>
          </a:p>
        </p:txBody>
      </p:sp>
      <p:sp>
        <p:nvSpPr>
          <p:cNvPr id="1048635" name="内容占位符 2"/>
          <p:cNvSpPr>
            <a:spLocks noGrp="1"/>
          </p:cNvSpPr>
          <p:nvPr>
            <p:ph idx="1"/>
          </p:nvPr>
        </p:nvSpPr>
        <p:spPr>
          <a:xfrm>
            <a:off x="198438" y="1052513"/>
            <a:ext cx="8713787" cy="5102225"/>
          </a:xfrm>
        </p:spPr>
        <p:txBody>
          <a:bodyPr/>
          <a:p>
            <a:r>
              <a:rPr altLang="zh-CN" kumimoji="0" lang="en-US"/>
              <a:t>6.1 概述	</a:t>
            </a:r>
            <a:endParaRPr altLang="zh-CN" kumimoji="0" lang="zh-CN"/>
          </a:p>
          <a:p>
            <a:r>
              <a:rPr altLang="zh-CN" kumimoji="0" lang="en-US"/>
              <a:t>6.2 计算机病毒</a:t>
            </a:r>
          </a:p>
          <a:p>
            <a:pPr lvl="1"/>
            <a:r>
              <a:rPr altLang="zh-CN" kumimoji="0" lang="en-US"/>
              <a:t>6.2.1 </a:t>
            </a:r>
            <a:r>
              <a:rPr altLang="en-US" kumimoji="0" lang="zh-CN"/>
              <a:t>病毒概述</a:t>
            </a:r>
            <a:endParaRPr altLang="zh-CN" kumimoji="0" lang="en-US"/>
          </a:p>
          <a:p>
            <a:pPr lvl="1"/>
            <a:r>
              <a:rPr altLang="zh-CN" kumimoji="0" lang="en-US"/>
              <a:t>6.2.2 </a:t>
            </a:r>
            <a:r>
              <a:rPr altLang="en-US" kumimoji="0" lang="zh-CN"/>
              <a:t>传统病毒</a:t>
            </a:r>
            <a:endParaRPr altLang="zh-CN" kumimoji="0" lang="en-US"/>
          </a:p>
          <a:p>
            <a:pPr lvl="1"/>
            <a:r>
              <a:rPr altLang="zh-CN" kumimoji="0" lang="en-US">
                <a:solidFill>
                  <a:srgbClr val="FF0000"/>
                </a:solidFill>
              </a:rPr>
              <a:t>6.2.3 </a:t>
            </a:r>
            <a:r>
              <a:rPr altLang="en-US" kumimoji="0" lang="zh-CN">
                <a:solidFill>
                  <a:srgbClr val="FF0000"/>
                </a:solidFill>
              </a:rPr>
              <a:t>蠕虫病毒</a:t>
            </a:r>
            <a:endParaRPr altLang="zh-CN" kumimoji="0" lang="en-US">
              <a:solidFill>
                <a:srgbClr val="FF0000"/>
              </a:solidFill>
            </a:endParaRPr>
          </a:p>
          <a:p>
            <a:pPr lvl="1"/>
            <a:r>
              <a:rPr altLang="zh-CN" kumimoji="0" lang="en-US"/>
              <a:t>6.2.4 </a:t>
            </a:r>
            <a:r>
              <a:rPr altLang="en-US" kumimoji="0" lang="zh-CN"/>
              <a:t>木马</a:t>
            </a:r>
            <a:endParaRPr altLang="zh-CN" kumimoji="0" lang="en-US"/>
          </a:p>
          <a:p>
            <a:pPr lvl="1"/>
            <a:r>
              <a:rPr altLang="zh-CN" kumimoji="0" lang="en-US"/>
              <a:t>6.2.5 </a:t>
            </a:r>
            <a:r>
              <a:rPr altLang="en-US" kumimoji="0" lang="zh-CN"/>
              <a:t>病毒防治</a:t>
            </a:r>
            <a:endParaRPr altLang="zh-CN" kumimoji="0" lang="zh-CN"/>
          </a:p>
          <a:p>
            <a:r>
              <a:rPr altLang="zh-CN" kumimoji="0" lang="en-US"/>
              <a:t>6.3 网络入侵</a:t>
            </a:r>
            <a:endParaRPr altLang="zh-CN" kumimoji="0" lang="zh-CN"/>
          </a:p>
          <a:p>
            <a:r>
              <a:rPr altLang="zh-CN" kumimoji="0" lang="en-US"/>
              <a:t>6.4 诱骗类威胁</a:t>
            </a:r>
            <a:endParaRPr altLang="zh-CN" kumimoji="0" 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36" name="标题 1"/>
          <p:cNvSpPr>
            <a:spLocks noGrp="1"/>
          </p:cNvSpPr>
          <p:nvPr>
            <p:ph type="title"/>
          </p:nvPr>
        </p:nvSpPr>
        <p:spPr/>
        <p:txBody>
          <a:bodyPr/>
          <a:p>
            <a:r>
              <a:rPr altLang="en-US" dirty="0" lang="zh-CN"/>
              <a:t>蠕虫病毒</a:t>
            </a:r>
            <a:endParaRPr dirty="0" lang="en-US"/>
          </a:p>
        </p:txBody>
      </p:sp>
      <p:sp>
        <p:nvSpPr>
          <p:cNvPr id="1048637" name="内容占位符 2"/>
          <p:cNvSpPr>
            <a:spLocks noGrp="1"/>
          </p:cNvSpPr>
          <p:nvPr>
            <p:ph idx="1"/>
          </p:nvPr>
        </p:nvSpPr>
        <p:spPr>
          <a:xfrm>
            <a:off x="107504" y="1025652"/>
            <a:ext cx="8928992" cy="4779612"/>
          </a:xfrm>
        </p:spPr>
        <p:txBody>
          <a:bodyPr/>
          <a:p>
            <a:r>
              <a:rPr altLang="en-US" dirty="0" sz="2400" lang="zh-CN"/>
              <a:t>蠕虫病毒产生于</a:t>
            </a:r>
            <a:r>
              <a:rPr altLang="zh-CN" dirty="0" sz="2400" lang="en-US">
                <a:solidFill>
                  <a:srgbClr val="0000FF"/>
                </a:solidFill>
              </a:rPr>
              <a:t>20</a:t>
            </a:r>
            <a:r>
              <a:rPr altLang="en-US" dirty="0" sz="2400" lang="zh-CN">
                <a:solidFill>
                  <a:srgbClr val="0000FF"/>
                </a:solidFill>
              </a:rPr>
              <a:t>世纪</a:t>
            </a:r>
            <a:r>
              <a:rPr altLang="zh-CN" dirty="0" sz="2400" lang="en-US">
                <a:solidFill>
                  <a:srgbClr val="0000FF"/>
                </a:solidFill>
              </a:rPr>
              <a:t>80</a:t>
            </a:r>
            <a:r>
              <a:rPr altLang="en-US" dirty="0" sz="2400" lang="zh-CN">
                <a:solidFill>
                  <a:srgbClr val="0000FF"/>
                </a:solidFill>
              </a:rPr>
              <a:t>年代后期</a:t>
            </a:r>
            <a:r>
              <a:rPr altLang="en-US" dirty="0" sz="2400" lang="zh-CN"/>
              <a:t>，鼎盛时期却是从</a:t>
            </a:r>
            <a:r>
              <a:rPr altLang="zh-CN" dirty="0" sz="2400" lang="en-US">
                <a:solidFill>
                  <a:srgbClr val="0000FF"/>
                </a:solidFill>
              </a:rPr>
              <a:t>20</a:t>
            </a:r>
            <a:r>
              <a:rPr altLang="en-US" dirty="0" sz="2400" lang="zh-CN">
                <a:solidFill>
                  <a:srgbClr val="0000FF"/>
                </a:solidFill>
              </a:rPr>
              <a:t>世纪</a:t>
            </a:r>
            <a:r>
              <a:rPr altLang="zh-CN" dirty="0" sz="2400" lang="en-US">
                <a:solidFill>
                  <a:srgbClr val="0000FF"/>
                </a:solidFill>
              </a:rPr>
              <a:t>90</a:t>
            </a:r>
            <a:r>
              <a:rPr altLang="en-US" dirty="0" sz="2400" lang="zh-CN">
                <a:solidFill>
                  <a:srgbClr val="0000FF"/>
                </a:solidFill>
              </a:rPr>
              <a:t>年代末</a:t>
            </a:r>
            <a:r>
              <a:rPr altLang="en-US" dirty="0" sz="2400" lang="zh-CN"/>
              <a:t>开始的，而且迅速成为计算机病毒的主流。</a:t>
            </a:r>
          </a:p>
          <a:p>
            <a:endParaRPr altLang="en-US" dirty="0" sz="2400" lang="zh-CN"/>
          </a:p>
          <a:p>
            <a:r>
              <a:rPr altLang="en-US" dirty="0" sz="2400" lang="zh-CN"/>
              <a:t>蠕虫病毒的代表包括：</a:t>
            </a:r>
          </a:p>
          <a:p>
            <a:pPr lvl="1"/>
            <a:r>
              <a:rPr altLang="zh-CN" dirty="0" lang="en-US"/>
              <a:t>Morris</a:t>
            </a:r>
            <a:r>
              <a:rPr altLang="en-US" dirty="0" lang="zh-CN"/>
              <a:t>蠕虫，</a:t>
            </a:r>
            <a:r>
              <a:rPr altLang="zh-CN" dirty="0" lang="en-US"/>
              <a:t>1988</a:t>
            </a:r>
            <a:r>
              <a:rPr altLang="en-US" dirty="0" lang="zh-CN"/>
              <a:t>年</a:t>
            </a:r>
            <a:endParaRPr altLang="zh-CN" dirty="0" lang="en-US"/>
          </a:p>
          <a:p>
            <a:pPr lvl="1"/>
            <a:r>
              <a:rPr altLang="en-US" dirty="0" lang="zh-CN"/>
              <a:t>红色代码（</a:t>
            </a:r>
            <a:r>
              <a:rPr altLang="zh-CN" dirty="0" lang="en-US"/>
              <a:t>Code Red</a:t>
            </a:r>
            <a:r>
              <a:rPr altLang="en-US" dirty="0" lang="zh-CN"/>
              <a:t>），</a:t>
            </a:r>
            <a:r>
              <a:rPr altLang="zh-CN" dirty="0" lang="en-US"/>
              <a:t>2001</a:t>
            </a:r>
            <a:r>
              <a:rPr altLang="en-US" dirty="0" lang="zh-CN"/>
              <a:t>年</a:t>
            </a:r>
          </a:p>
          <a:p>
            <a:pPr lvl="1"/>
            <a:r>
              <a:rPr altLang="en-US" dirty="0" lang="zh-CN"/>
              <a:t>尼姆达（</a:t>
            </a:r>
            <a:r>
              <a:rPr altLang="zh-CN" dirty="0" lang="en-US" err="1"/>
              <a:t>Nimda</a:t>
            </a:r>
            <a:r>
              <a:rPr altLang="en-US" dirty="0" lang="zh-CN"/>
              <a:t>），</a:t>
            </a:r>
            <a:r>
              <a:rPr altLang="zh-CN" dirty="0" lang="en-US"/>
              <a:t>2001</a:t>
            </a:r>
            <a:r>
              <a:rPr altLang="en-US" dirty="0" lang="zh-CN"/>
              <a:t>年</a:t>
            </a:r>
          </a:p>
          <a:p>
            <a:pPr lvl="1"/>
            <a:r>
              <a:rPr altLang="en-US" dirty="0" lang="zh-CN"/>
              <a:t>求职信，</a:t>
            </a:r>
            <a:r>
              <a:rPr altLang="zh-CN" dirty="0" lang="en-US"/>
              <a:t>2002</a:t>
            </a:r>
            <a:r>
              <a:rPr altLang="en-US" dirty="0" lang="zh-CN"/>
              <a:t>年</a:t>
            </a:r>
          </a:p>
          <a:p>
            <a:pPr lvl="1"/>
            <a:r>
              <a:rPr altLang="zh-CN" dirty="0" lang="en-US"/>
              <a:t>SQL</a:t>
            </a:r>
            <a:r>
              <a:rPr altLang="en-US" dirty="0" lang="zh-CN"/>
              <a:t>蠕虫王，</a:t>
            </a:r>
            <a:r>
              <a:rPr altLang="zh-CN" dirty="0" lang="en-US"/>
              <a:t>2003</a:t>
            </a:r>
            <a:endParaRPr dirty="0" lang="en-US"/>
          </a:p>
          <a:p>
            <a:pPr lvl="1"/>
            <a:r>
              <a:rPr altLang="en-US" dirty="0" lang="zh-CN"/>
              <a:t>熊猫烧香，</a:t>
            </a:r>
            <a:r>
              <a:rPr altLang="zh-CN" dirty="0" lang="en-US"/>
              <a:t>2006</a:t>
            </a:r>
            <a:r>
              <a:rPr altLang="en-US" dirty="0" lang="zh-CN"/>
              <a:t>年底</a:t>
            </a:r>
            <a:r>
              <a:rPr altLang="zh-CN" dirty="0" lang="en-US"/>
              <a:t>-2007</a:t>
            </a:r>
            <a:r>
              <a:rPr altLang="en-US" dirty="0" lang="zh-CN"/>
              <a:t>年初，中国警方破获的首例计算机病毒大案</a:t>
            </a:r>
          </a:p>
        </p:txBody>
      </p:sp>
      <p:pic>
        <p:nvPicPr>
          <p:cNvPr id="2097157" name="Picture 2" descr="https://bkimg.cdn.bcebos.com/pic/0df431adcbef76094b36d809c995b4cc7cd98d103046?x-bce-process=image/watermark,image_d2F0ZXIvYmFpa2U5Mg==,g_7,xp_5,yp_5"/>
          <p:cNvPicPr>
            <a:picLocks noChangeAspect="1" noChangeArrowheads="1"/>
          </p:cNvPicPr>
          <p:nvPr/>
        </p:nvPicPr>
        <p:blipFill>
          <a:blip xmlns:r="http://schemas.openxmlformats.org/officeDocument/2006/relationships" r:embed="rId1" cstate="print"/>
          <a:srcRect/>
          <a:stretch>
            <a:fillRect/>
          </a:stretch>
        </p:blipFill>
        <p:spPr bwMode="auto">
          <a:xfrm>
            <a:off x="7164288" y="3717032"/>
            <a:ext cx="1134990" cy="1236266"/>
          </a:xfrm>
          <a:prstGeom prst="rect"/>
          <a:noFill/>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37">
                                            <p:txEl>
                                              <p:pRg st="2" end="2"/>
                                            </p:txEl>
                                          </p:spTgt>
                                        </p:tgtEl>
                                        <p:attrNameLst>
                                          <p:attrName>style.visibility</p:attrName>
                                        </p:attrNameLst>
                                      </p:cBhvr>
                                      <p:to>
                                        <p:strVal val="visible"/>
                                      </p:to>
                                    </p:set>
                                    <p:anim calcmode="lin" valueType="num">
                                      <p:cBhvr additive="base">
                                        <p:cTn dur="500" fill="hold" id="7"/>
                                        <p:tgtEl>
                                          <p:spTgt spid="104863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37">
                                            <p:txEl>
                                              <p:pRg st="2" end="2"/>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37">
                                            <p:txEl>
                                              <p:pRg st="3" end="3"/>
                                            </p:txEl>
                                          </p:spTgt>
                                        </p:tgtEl>
                                        <p:attrNameLst>
                                          <p:attrName>style.visibility</p:attrName>
                                        </p:attrNameLst>
                                      </p:cBhvr>
                                      <p:to>
                                        <p:strVal val="visible"/>
                                      </p:to>
                                    </p:set>
                                    <p:anim calcmode="lin" valueType="num">
                                      <p:cBhvr additive="base">
                                        <p:cTn dur="500" fill="hold" id="11"/>
                                        <p:tgtEl>
                                          <p:spTgt spid="104863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37">
                                            <p:txEl>
                                              <p:pRg st="3" end="3"/>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637">
                                            <p:txEl>
                                              <p:pRg st="4" end="4"/>
                                            </p:txEl>
                                          </p:spTgt>
                                        </p:tgtEl>
                                        <p:attrNameLst>
                                          <p:attrName>style.visibility</p:attrName>
                                        </p:attrNameLst>
                                      </p:cBhvr>
                                      <p:to>
                                        <p:strVal val="visible"/>
                                      </p:to>
                                    </p:set>
                                    <p:anim calcmode="lin" valueType="num">
                                      <p:cBhvr additive="base">
                                        <p:cTn dur="500" fill="hold" id="15"/>
                                        <p:tgtEl>
                                          <p:spTgt spid="1048637">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637">
                                            <p:txEl>
                                              <p:pRg st="4" end="4"/>
                                            </p:txEl>
                                          </p:spTgt>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1048637">
                                            <p:txEl>
                                              <p:pRg st="5" end="5"/>
                                            </p:txEl>
                                          </p:spTgt>
                                        </p:tgtEl>
                                        <p:attrNameLst>
                                          <p:attrName>style.visibility</p:attrName>
                                        </p:attrNameLst>
                                      </p:cBhvr>
                                      <p:to>
                                        <p:strVal val="visible"/>
                                      </p:to>
                                    </p:set>
                                    <p:anim calcmode="lin" valueType="num">
                                      <p:cBhvr additive="base">
                                        <p:cTn dur="500" fill="hold" id="19"/>
                                        <p:tgtEl>
                                          <p:spTgt spid="1048637">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37">
                                            <p:txEl>
                                              <p:pRg st="5" end="5"/>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637">
                                            <p:txEl>
                                              <p:pRg st="6" end="6"/>
                                            </p:txEl>
                                          </p:spTgt>
                                        </p:tgtEl>
                                        <p:attrNameLst>
                                          <p:attrName>style.visibility</p:attrName>
                                        </p:attrNameLst>
                                      </p:cBhvr>
                                      <p:to>
                                        <p:strVal val="visible"/>
                                      </p:to>
                                    </p:set>
                                    <p:anim calcmode="lin" valueType="num">
                                      <p:cBhvr additive="base">
                                        <p:cTn dur="500" fill="hold" id="23"/>
                                        <p:tgtEl>
                                          <p:spTgt spid="1048637">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37">
                                            <p:txEl>
                                              <p:pRg st="6" end="6"/>
                                            </p:txEl>
                                          </p:spTgt>
                                        </p:tgtEl>
                                        <p:attrNameLst>
                                          <p:attrName>ppt_y</p:attrName>
                                        </p:attrNameLst>
                                      </p:cBhvr>
                                      <p:tavLst>
                                        <p:tav tm="0">
                                          <p:val>
                                            <p:strVal val="1+#ppt_h/2"/>
                                          </p:val>
                                        </p:tav>
                                        <p:tav tm="100000">
                                          <p:val>
                                            <p:strVal val="#ppt_y"/>
                                          </p:val>
                                        </p:tav>
                                      </p:tavLst>
                                    </p:anim>
                                  </p:childTnLst>
                                </p:cTn>
                              </p:par>
                              <p:par>
                                <p:cTn fill="hold" id="25" nodeType="withEffect" presetClass="entr" presetID="2" presetSubtype="4">
                                  <p:stCondLst>
                                    <p:cond delay="0"/>
                                  </p:stCondLst>
                                  <p:childTnLst>
                                    <p:set>
                                      <p:cBhvr>
                                        <p:cTn dur="1" fill="hold" id="26">
                                          <p:stCondLst>
                                            <p:cond delay="0"/>
                                          </p:stCondLst>
                                        </p:cTn>
                                        <p:tgtEl>
                                          <p:spTgt spid="1048637">
                                            <p:txEl>
                                              <p:pRg st="8" end="8"/>
                                            </p:txEl>
                                          </p:spTgt>
                                        </p:tgtEl>
                                        <p:attrNameLst>
                                          <p:attrName>style.visibility</p:attrName>
                                        </p:attrNameLst>
                                      </p:cBhvr>
                                      <p:to>
                                        <p:strVal val="visible"/>
                                      </p:to>
                                    </p:set>
                                    <p:anim calcmode="lin" valueType="num">
                                      <p:cBhvr additive="base">
                                        <p:cTn dur="500" fill="hold" id="27"/>
                                        <p:tgtEl>
                                          <p:spTgt spid="1048637">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28"/>
                                        <p:tgtEl>
                                          <p:spTgt spid="1048637">
                                            <p:txEl>
                                              <p:pRg st="8" end="8"/>
                                            </p:txEl>
                                          </p:spTgt>
                                        </p:tgtEl>
                                        <p:attrNameLst>
                                          <p:attrName>ppt_y</p:attrName>
                                        </p:attrNameLst>
                                      </p:cBhvr>
                                      <p:tavLst>
                                        <p:tav tm="0">
                                          <p:val>
                                            <p:strVal val="1+#ppt_h/2"/>
                                          </p:val>
                                        </p:tav>
                                        <p:tav tm="100000">
                                          <p:val>
                                            <p:strVal val="#ppt_y"/>
                                          </p:val>
                                        </p:tav>
                                      </p:tavLst>
                                    </p:anim>
                                  </p:childTnLst>
                                </p:cTn>
                              </p:par>
                              <p:par>
                                <p:cTn fill="hold" id="29" nodeType="withEffect" presetClass="entr" presetID="2" presetSubtype="4">
                                  <p:stCondLst>
                                    <p:cond delay="0"/>
                                  </p:stCondLst>
                                  <p:childTnLst>
                                    <p:set>
                                      <p:cBhvr>
                                        <p:cTn dur="1" fill="hold" id="30">
                                          <p:stCondLst>
                                            <p:cond delay="0"/>
                                          </p:stCondLst>
                                        </p:cTn>
                                        <p:tgtEl>
                                          <p:spTgt spid="1048637">
                                            <p:txEl>
                                              <p:pRg st="7" end="7"/>
                                            </p:txEl>
                                          </p:spTgt>
                                        </p:tgtEl>
                                        <p:attrNameLst>
                                          <p:attrName>style.visibility</p:attrName>
                                        </p:attrNameLst>
                                      </p:cBhvr>
                                      <p:to>
                                        <p:strVal val="visible"/>
                                      </p:to>
                                    </p:set>
                                    <p:anim calcmode="lin" valueType="num">
                                      <p:cBhvr additive="base">
                                        <p:cTn dur="500" fill="hold" id="31"/>
                                        <p:tgtEl>
                                          <p:spTgt spid="1048637">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37">
                                            <p:txEl>
                                              <p:pRg st="7" end="7"/>
                                            </p:txEl>
                                          </p:spTgt>
                                        </p:tgtEl>
                                        <p:attrNameLst>
                                          <p:attrName>ppt_y</p:attrName>
                                        </p:attrNameLst>
                                      </p:cBhvr>
                                      <p:tavLst>
                                        <p:tav tm="0">
                                          <p:val>
                                            <p:strVal val="1+#ppt_h/2"/>
                                          </p:val>
                                        </p:tav>
                                        <p:tav tm="100000">
                                          <p:val>
                                            <p:strVal val="#ppt_y"/>
                                          </p:val>
                                        </p:tav>
                                      </p:tavLst>
                                    </p:anim>
                                  </p:childTnLst>
                                </p:cTn>
                              </p:par>
                            </p:childTnLst>
                          </p:cTn>
                        </p:par>
                        <p:par>
                          <p:cTn fill="hold" id="33">
                            <p:stCondLst>
                              <p:cond delay="500"/>
                            </p:stCondLst>
                            <p:childTnLst>
                              <p:par>
                                <p:cTn fill="hold" id="34" nodeType="afterEffect" presetClass="entr" presetID="2" presetSubtype="4">
                                  <p:stCondLst>
                                    <p:cond delay="0"/>
                                  </p:stCondLst>
                                  <p:childTnLst>
                                    <p:set>
                                      <p:cBhvr>
                                        <p:cTn dur="1" fill="hold" id="35">
                                          <p:stCondLst>
                                            <p:cond delay="0"/>
                                          </p:stCondLst>
                                        </p:cTn>
                                        <p:tgtEl>
                                          <p:spTgt spid="2097157"/>
                                        </p:tgtEl>
                                        <p:attrNameLst>
                                          <p:attrName>style.visibility</p:attrName>
                                        </p:attrNameLst>
                                      </p:cBhvr>
                                      <p:to>
                                        <p:strVal val="visible"/>
                                      </p:to>
                                    </p:set>
                                    <p:anim calcmode="lin" valueType="num">
                                      <p:cBhvr additive="base">
                                        <p:cTn dur="500" fill="hold" id="36"/>
                                        <p:tgtEl>
                                          <p:spTgt spid="2097157"/>
                                        </p:tgtEl>
                                        <p:attrNameLst>
                                          <p:attrName>ppt_x</p:attrName>
                                        </p:attrNameLst>
                                      </p:cBhvr>
                                      <p:tavLst>
                                        <p:tav tm="0">
                                          <p:val>
                                            <p:strVal val="#ppt_x"/>
                                          </p:val>
                                        </p:tav>
                                        <p:tav tm="100000">
                                          <p:val>
                                            <p:strVal val="#ppt_x"/>
                                          </p:val>
                                        </p:tav>
                                      </p:tavLst>
                                    </p:anim>
                                    <p:anim calcmode="lin" valueType="num">
                                      <p:cBhvr additive="base">
                                        <p:cTn dur="500" fill="hold" id="37"/>
                                        <p:tgtEl>
                                          <p:spTgt spid="2097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1" name="标题 1"/>
          <p:cNvSpPr>
            <a:spLocks noGrp="1"/>
          </p:cNvSpPr>
          <p:nvPr>
            <p:ph type="title"/>
          </p:nvPr>
        </p:nvSpPr>
        <p:spPr>
          <a:xfrm>
            <a:off x="107950" y="50236"/>
            <a:ext cx="8928100" cy="908720"/>
          </a:xfrm>
        </p:spPr>
        <p:txBody>
          <a:bodyPr/>
          <a:p>
            <a:r>
              <a:rPr altLang="en-US" dirty="0" kumimoji="0" lang="zh-CN"/>
              <a:t>蠕虫病毒</a:t>
            </a:r>
          </a:p>
        </p:txBody>
      </p:sp>
      <p:sp>
        <p:nvSpPr>
          <p:cNvPr id="1048642" name="内容占位符 2"/>
          <p:cNvSpPr>
            <a:spLocks noGrp="1"/>
          </p:cNvSpPr>
          <p:nvPr>
            <p:ph idx="1"/>
          </p:nvPr>
        </p:nvSpPr>
        <p:spPr>
          <a:xfrm>
            <a:off x="119063" y="1031875"/>
            <a:ext cx="8856662" cy="5493469"/>
          </a:xfrm>
        </p:spPr>
        <p:txBody>
          <a:bodyPr/>
          <a:p>
            <a:r>
              <a:rPr altLang="en-US" dirty="0" sz="2400" kumimoji="0" lang="zh-CN"/>
              <a:t>蠕虫与传统病毒的区别：</a:t>
            </a:r>
            <a:endParaRPr altLang="zh-CN" dirty="0" sz="2400" kumimoji="0" lang="en-US"/>
          </a:p>
          <a:p>
            <a:pPr lvl="1"/>
            <a:r>
              <a:rPr altLang="en-US" dirty="0" kumimoji="0" lang="zh-CN"/>
              <a:t>传统病毒是需要“寄生”，通过感染其它文件进行传播。</a:t>
            </a:r>
            <a:endParaRPr altLang="zh-CN" dirty="0" kumimoji="0" lang="en-US"/>
          </a:p>
          <a:p>
            <a:pPr lvl="1"/>
            <a:r>
              <a:rPr altLang="en-US" dirty="0" kumimoji="0" lang="zh-CN">
                <a:solidFill>
                  <a:srgbClr val="FF0000"/>
                </a:solidFill>
              </a:rPr>
              <a:t>蠕虫</a:t>
            </a:r>
            <a:r>
              <a:rPr altLang="en-US" dirty="0" kumimoji="0" lang="zh-CN"/>
              <a:t>病毒一般</a:t>
            </a:r>
            <a:r>
              <a:rPr altLang="en-US" dirty="0" kumimoji="0" lang="zh-CN">
                <a:solidFill>
                  <a:srgbClr val="FF0000"/>
                </a:solidFill>
              </a:rPr>
              <a:t>不需要寄生</a:t>
            </a:r>
            <a:r>
              <a:rPr altLang="en-US" dirty="0" kumimoji="0" lang="zh-CN"/>
              <a:t>在宿主文件中，</a:t>
            </a:r>
            <a:r>
              <a:rPr altLang="en-US" dirty="0" kumimoji="0" lang="zh-CN">
                <a:solidFill>
                  <a:srgbClr val="FF0000"/>
                </a:solidFill>
              </a:rPr>
              <a:t>传播途径</a:t>
            </a:r>
            <a:r>
              <a:rPr altLang="en-US" dirty="0" kumimoji="0" lang="zh-CN"/>
              <a:t>主要包括局域网内的共享文件夹、电子邮件、网络中的恶意网页和大量存在着漏洞的服务器等。</a:t>
            </a:r>
            <a:endParaRPr altLang="zh-CN" dirty="0" kumimoji="0" lang="en-US"/>
          </a:p>
          <a:p>
            <a:pPr lvl="1"/>
            <a:r>
              <a:rPr altLang="en-US" dirty="0" kumimoji="0" lang="zh-CN"/>
              <a:t>可以说，蠕虫病毒是</a:t>
            </a:r>
            <a:r>
              <a:rPr altLang="en-US" dirty="0" kumimoji="0" lang="zh-CN">
                <a:solidFill>
                  <a:srgbClr val="FF0000"/>
                </a:solidFill>
              </a:rPr>
              <a:t>以计算机为载体</a:t>
            </a:r>
            <a:r>
              <a:rPr altLang="en-US" dirty="0" kumimoji="0" lang="zh-CN"/>
              <a:t>，</a:t>
            </a:r>
            <a:r>
              <a:rPr altLang="en-US" dirty="0" kumimoji="0" lang="zh-CN">
                <a:solidFill>
                  <a:srgbClr val="FF0000"/>
                </a:solidFill>
              </a:rPr>
              <a:t>以网络为攻击对象</a:t>
            </a:r>
            <a:r>
              <a:rPr altLang="en-US" dirty="0" kumimoji="0" lang="zh-CN"/>
              <a:t>。</a:t>
            </a:r>
            <a:endParaRPr altLang="zh-CN" dirty="0" kumimoji="0" lang="zh-CN"/>
          </a:p>
          <a:p>
            <a:endParaRPr altLang="zh-CN" dirty="0" sz="2400" kumimoji="0" lang="en-US"/>
          </a:p>
          <a:p>
            <a:r>
              <a:rPr altLang="en-US" dirty="0" sz="2400" kumimoji="0" lang="zh-CN"/>
              <a:t>蠕虫病毒与普通病毒的另一个不同是，</a:t>
            </a:r>
            <a:r>
              <a:rPr altLang="en-US" dirty="0" sz="2400" kumimoji="0" lang="zh-CN">
                <a:solidFill>
                  <a:srgbClr val="FF0000"/>
                </a:solidFill>
              </a:rPr>
              <a:t>蠕虫病毒往往能够利用漏洞</a:t>
            </a:r>
            <a:r>
              <a:rPr altLang="en-US" dirty="0" sz="2400" kumimoji="0" lang="zh-CN"/>
              <a:t>。</a:t>
            </a:r>
            <a:endParaRPr altLang="zh-CN" dirty="0" sz="2400" kumimoji="0" lang="en-US"/>
          </a:p>
          <a:p>
            <a:endParaRPr altLang="zh-CN" dirty="0" sz="2400" kumimoji="0" lang="en-US"/>
          </a:p>
          <a:p>
            <a:r>
              <a:rPr altLang="en-US" dirty="0" sz="2400" kumimoji="0" lang="zh-CN"/>
              <a:t>漏洞分为</a:t>
            </a:r>
            <a:r>
              <a:rPr altLang="en-US" dirty="0" sz="2400" kumimoji="0" lang="zh-CN">
                <a:solidFill>
                  <a:srgbClr val="FF0000"/>
                </a:solidFill>
              </a:rPr>
              <a:t>软件漏洞</a:t>
            </a:r>
            <a:r>
              <a:rPr altLang="en-US" dirty="0" sz="2400" kumimoji="0" lang="zh-CN"/>
              <a:t>和</a:t>
            </a:r>
            <a:r>
              <a:rPr altLang="en-US" dirty="0" sz="2400" kumimoji="0" lang="zh-CN">
                <a:solidFill>
                  <a:srgbClr val="FF0000"/>
                </a:solidFill>
              </a:rPr>
              <a:t>人为缺陷</a:t>
            </a:r>
            <a:r>
              <a:rPr altLang="en-US" dirty="0" sz="2400" kumimoji="0" lang="zh-CN"/>
              <a:t>。</a:t>
            </a:r>
            <a:endParaRPr altLang="zh-CN" dirty="0" sz="2400" kumimoji="0" lang="en-US">
              <a:solidFill>
                <a:srgbClr val="0000FF"/>
              </a:solidFill>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42">
                                            <p:txEl>
                                              <p:pRg st="1" end="1"/>
                                            </p:txEl>
                                          </p:spTgt>
                                        </p:tgtEl>
                                        <p:attrNameLst>
                                          <p:attrName>style.visibility</p:attrName>
                                        </p:attrNameLst>
                                      </p:cBhvr>
                                      <p:to>
                                        <p:strVal val="visible"/>
                                      </p:to>
                                    </p:set>
                                    <p:anim calcmode="lin" valueType="num">
                                      <p:cBhvr additive="base">
                                        <p:cTn dur="500" fill="hold" id="7"/>
                                        <p:tgtEl>
                                          <p:spTgt spid="104864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642">
                                            <p:txEl>
                                              <p:pRg st="2" end="2"/>
                                            </p:txEl>
                                          </p:spTgt>
                                        </p:tgtEl>
                                        <p:attrNameLst>
                                          <p:attrName>style.visibility</p:attrName>
                                        </p:attrNameLst>
                                      </p:cBhvr>
                                      <p:to>
                                        <p:strVal val="visible"/>
                                      </p:to>
                                    </p:set>
                                    <p:anim calcmode="lin" valueType="num">
                                      <p:cBhvr additive="base">
                                        <p:cTn dur="500" fill="hold" id="13"/>
                                        <p:tgtEl>
                                          <p:spTgt spid="104864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642">
                                            <p:txEl>
                                              <p:pRg st="3" end="3"/>
                                            </p:txEl>
                                          </p:spTgt>
                                        </p:tgtEl>
                                        <p:attrNameLst>
                                          <p:attrName>style.visibility</p:attrName>
                                        </p:attrNameLst>
                                      </p:cBhvr>
                                      <p:to>
                                        <p:strVal val="visible"/>
                                      </p:to>
                                    </p:set>
                                    <p:anim calcmode="lin" valueType="num">
                                      <p:cBhvr additive="base">
                                        <p:cTn dur="500" fill="hold" id="19"/>
                                        <p:tgtEl>
                                          <p:spTgt spid="104864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42">
                                            <p:txEl>
                                              <p:pRg st="5" end="5"/>
                                            </p:txEl>
                                          </p:spTgt>
                                        </p:tgtEl>
                                        <p:attrNameLst>
                                          <p:attrName>style.visibility</p:attrName>
                                        </p:attrNameLst>
                                      </p:cBhvr>
                                      <p:to>
                                        <p:strVal val="visible"/>
                                      </p:to>
                                    </p:set>
                                    <p:anim calcmode="lin" valueType="num">
                                      <p:cBhvr additive="base">
                                        <p:cTn dur="500" fill="hold" id="25"/>
                                        <p:tgtEl>
                                          <p:spTgt spid="104864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642">
                                            <p:txEl>
                                              <p:pRg st="7" end="7"/>
                                            </p:txEl>
                                          </p:spTgt>
                                        </p:tgtEl>
                                        <p:attrNameLst>
                                          <p:attrName>style.visibility</p:attrName>
                                        </p:attrNameLst>
                                      </p:cBhvr>
                                      <p:to>
                                        <p:strVal val="visible"/>
                                      </p:to>
                                    </p:set>
                                    <p:anim calcmode="lin" valueType="num">
                                      <p:cBhvr additive="base">
                                        <p:cTn dur="500" fill="hold" id="31"/>
                                        <p:tgtEl>
                                          <p:spTgt spid="1048642">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3" name="标题 1"/>
          <p:cNvSpPr>
            <a:spLocks noGrp="1"/>
          </p:cNvSpPr>
          <p:nvPr>
            <p:ph type="title"/>
          </p:nvPr>
        </p:nvSpPr>
        <p:spPr/>
        <p:txBody>
          <a:bodyPr/>
          <a:p>
            <a:r>
              <a:rPr altLang="en-US" dirty="0" kumimoji="0" lang="zh-CN"/>
              <a:t>蠕虫病毒</a:t>
            </a:r>
            <a:endParaRPr dirty="0" lang="en-US"/>
          </a:p>
        </p:txBody>
      </p:sp>
      <p:sp>
        <p:nvSpPr>
          <p:cNvPr id="1048644" name="内容占位符 2"/>
          <p:cNvSpPr>
            <a:spLocks noGrp="1"/>
          </p:cNvSpPr>
          <p:nvPr>
            <p:ph idx="1"/>
          </p:nvPr>
        </p:nvSpPr>
        <p:spPr/>
        <p:txBody>
          <a:bodyPr/>
          <a:p>
            <a:r>
              <a:rPr altLang="en-US" dirty="0" sz="2400" kumimoji="0" lang="zh-CN">
                <a:solidFill>
                  <a:srgbClr val="0000FF"/>
                </a:solidFill>
              </a:rPr>
              <a:t>软件漏洞</a:t>
            </a:r>
            <a:r>
              <a:rPr altLang="en-US" dirty="0" sz="2400" kumimoji="0" lang="zh-CN"/>
              <a:t>主要指程序员由于习惯不规范、错误理解或想当然，在</a:t>
            </a:r>
            <a:r>
              <a:rPr altLang="en-US" dirty="0" sz="2400" kumimoji="0" lang="zh-CN">
                <a:solidFill>
                  <a:srgbClr val="FF0000"/>
                </a:solidFill>
              </a:rPr>
              <a:t>软件中留下存在安全隐患的代码</a:t>
            </a:r>
            <a:r>
              <a:rPr altLang="en-US" dirty="0" sz="2400" kumimoji="0" lang="zh-CN"/>
              <a:t>。</a:t>
            </a:r>
            <a:endParaRPr altLang="zh-CN" dirty="0" sz="2400" kumimoji="0" lang="en-US"/>
          </a:p>
          <a:p>
            <a:pPr lvl="1"/>
            <a:r>
              <a:rPr altLang="en-US" dirty="0" kumimoji="0" lang="zh-CN"/>
              <a:t>例如，缓冲区溢出漏洞、微软</a:t>
            </a:r>
            <a:r>
              <a:rPr altLang="zh-CN" dirty="0" kumimoji="0" lang="en-US"/>
              <a:t>IE</a:t>
            </a:r>
            <a:r>
              <a:rPr altLang="en-US" dirty="0" kumimoji="0" lang="zh-CN"/>
              <a:t>和</a:t>
            </a:r>
            <a:r>
              <a:rPr altLang="zh-CN" dirty="0" kumimoji="0" lang="en-US"/>
              <a:t>Outlook</a:t>
            </a:r>
            <a:r>
              <a:rPr altLang="en-US" dirty="0" kumimoji="0" lang="zh-CN"/>
              <a:t>的自动执行漏洞等。</a:t>
            </a:r>
          </a:p>
          <a:p>
            <a:endParaRPr altLang="en-US" dirty="0" sz="2400" kumimoji="0" lang="zh-CN"/>
          </a:p>
          <a:p>
            <a:r>
              <a:rPr altLang="en-US" dirty="0" sz="2400" kumimoji="0" lang="zh-CN">
                <a:solidFill>
                  <a:srgbClr val="0000FF"/>
                </a:solidFill>
              </a:rPr>
              <a:t>人为缺陷</a:t>
            </a:r>
            <a:r>
              <a:rPr altLang="en-US" dirty="0" sz="2400" kumimoji="0" lang="zh-CN"/>
              <a:t>主要指的是计算机用户的疏忽，这就是所谓的</a:t>
            </a:r>
            <a:r>
              <a:rPr altLang="en-US" dirty="0" sz="2400" kumimoji="0" lang="zh-CN">
                <a:solidFill>
                  <a:srgbClr val="FF0000"/>
                </a:solidFill>
              </a:rPr>
              <a:t>社会工程学</a:t>
            </a:r>
            <a:r>
              <a:rPr altLang="en-US" dirty="0" sz="2400" kumimoji="0" lang="zh-CN"/>
              <a:t>（</a:t>
            </a:r>
            <a:r>
              <a:rPr altLang="zh-CN" dirty="0" sz="2400" kumimoji="0" lang="en-US"/>
              <a:t>Social Engineering</a:t>
            </a:r>
            <a:r>
              <a:rPr altLang="en-US" dirty="0" sz="2400" kumimoji="0" lang="zh-CN"/>
              <a:t>）问题。</a:t>
            </a:r>
            <a:endParaRPr altLang="zh-CN" dirty="0" sz="2400" kumimoji="0" lang="en-US"/>
          </a:p>
          <a:p>
            <a:pPr lvl="1"/>
            <a:r>
              <a:rPr altLang="en-US" dirty="0" kumimoji="0" lang="zh-CN"/>
              <a:t>例如，当收到标题为求职信息的邮件时，大多数人都会抱着好奇的心理去点击它，则求职信病毒将顺利侵入。</a:t>
            </a:r>
            <a:endParaRPr altLang="zh-CN" dirty="0" kumimoji="0" lang="en-US"/>
          </a:p>
          <a:p>
            <a:endParaRPr altLang="zh-CN" dirty="0" sz="2400" kumimoji="0" lang="en-US"/>
          </a:p>
          <a:p>
            <a:r>
              <a:rPr altLang="en-US" dirty="0" sz="2400" kumimoji="0" lang="zh-CN">
                <a:solidFill>
                  <a:srgbClr val="FF0000"/>
                </a:solidFill>
              </a:rPr>
              <a:t>蠕虫病毒的攻击和传播主要就是利用漏洞。</a:t>
            </a:r>
            <a:endParaRPr altLang="zh-CN" dirty="0" sz="2400" kumimoji="0" lang="zh-CN">
              <a:solidFill>
                <a:srgbClr val="FF0000"/>
              </a:solidFill>
            </a:endParaRPr>
          </a:p>
          <a:p>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44">
                                            <p:txEl>
                                              <p:pRg st="1" end="1"/>
                                            </p:txEl>
                                          </p:spTgt>
                                        </p:tgtEl>
                                        <p:attrNameLst>
                                          <p:attrName>style.visibility</p:attrName>
                                        </p:attrNameLst>
                                      </p:cBhvr>
                                      <p:to>
                                        <p:strVal val="visible"/>
                                      </p:to>
                                    </p:set>
                                    <p:anim calcmode="lin" valueType="num">
                                      <p:cBhvr additive="base">
                                        <p:cTn dur="500" fill="hold" id="7"/>
                                        <p:tgtEl>
                                          <p:spTgt spid="1048644">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44">
                                            <p:txEl>
                                              <p:pRg st="3" end="3"/>
                                            </p:txEl>
                                          </p:spTgt>
                                        </p:tgtEl>
                                        <p:attrNameLst>
                                          <p:attrName>style.visibility</p:attrName>
                                        </p:attrNameLst>
                                      </p:cBhvr>
                                      <p:to>
                                        <p:strVal val="visible"/>
                                      </p:to>
                                    </p:set>
                                    <p:anim calcmode="lin" valueType="num">
                                      <p:cBhvr additive="base">
                                        <p:cTn dur="500" fill="hold" id="13"/>
                                        <p:tgtEl>
                                          <p:spTgt spid="1048644">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44">
                                            <p:txEl>
                                              <p:pRg st="4" end="4"/>
                                            </p:txEl>
                                          </p:spTgt>
                                        </p:tgtEl>
                                        <p:attrNameLst>
                                          <p:attrName>style.visibility</p:attrName>
                                        </p:attrNameLst>
                                      </p:cBhvr>
                                      <p:to>
                                        <p:strVal val="visible"/>
                                      </p:to>
                                    </p:set>
                                    <p:anim calcmode="lin" valueType="num">
                                      <p:cBhvr additive="base">
                                        <p:cTn dur="500" fill="hold" id="19"/>
                                        <p:tgtEl>
                                          <p:spTgt spid="1048644">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44">
                                            <p:txEl>
                                              <p:pRg st="6" end="6"/>
                                            </p:txEl>
                                          </p:spTgt>
                                        </p:tgtEl>
                                        <p:attrNameLst>
                                          <p:attrName>style.visibility</p:attrName>
                                        </p:attrNameLst>
                                      </p:cBhvr>
                                      <p:to>
                                        <p:strVal val="visible"/>
                                      </p:to>
                                    </p:set>
                                    <p:anim calcmode="lin" valueType="num">
                                      <p:cBhvr additive="base">
                                        <p:cTn dur="500" fill="hold" id="25"/>
                                        <p:tgtEl>
                                          <p:spTgt spid="1048644">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593" name="标题 1"/>
          <p:cNvSpPr>
            <a:spLocks noGrp="1"/>
          </p:cNvSpPr>
          <p:nvPr>
            <p:ph type="title"/>
          </p:nvPr>
        </p:nvSpPr>
        <p:spPr>
          <a:xfrm>
            <a:off x="107950" y="71438"/>
            <a:ext cx="8928100" cy="836612"/>
          </a:xfrm>
        </p:spPr>
        <p:txBody>
          <a:bodyPr/>
          <a:p>
            <a:pPr eaLnBrk="1" hangingPunct="1"/>
            <a:r>
              <a:rPr altLang="en-US" kumimoji="0" lang="zh-CN"/>
              <a:t>主要内容</a:t>
            </a:r>
          </a:p>
        </p:txBody>
      </p:sp>
      <p:sp>
        <p:nvSpPr>
          <p:cNvPr id="1048594" name="内容占位符 2"/>
          <p:cNvSpPr>
            <a:spLocks noGrp="1"/>
          </p:cNvSpPr>
          <p:nvPr>
            <p:ph idx="1"/>
          </p:nvPr>
        </p:nvSpPr>
        <p:spPr>
          <a:xfrm>
            <a:off x="198438" y="1052513"/>
            <a:ext cx="8713787" cy="5102225"/>
          </a:xfrm>
        </p:spPr>
        <p:txBody>
          <a:bodyPr/>
          <a:p>
            <a:r>
              <a:rPr altLang="zh-CN" kumimoji="0" lang="en-US">
                <a:solidFill>
                  <a:srgbClr val="FF0000"/>
                </a:solidFill>
              </a:rPr>
              <a:t>6.1 概述	</a:t>
            </a:r>
            <a:endParaRPr altLang="zh-CN" kumimoji="0" lang="zh-CN">
              <a:solidFill>
                <a:srgbClr val="FF0000"/>
              </a:solidFill>
            </a:endParaRPr>
          </a:p>
          <a:p>
            <a:r>
              <a:rPr altLang="zh-CN" kumimoji="0" lang="en-US"/>
              <a:t>6.2 计算机病毒</a:t>
            </a:r>
            <a:endParaRPr altLang="zh-CN" kumimoji="0" lang="zh-CN"/>
          </a:p>
          <a:p>
            <a:r>
              <a:rPr altLang="zh-CN" kumimoji="0" lang="en-US"/>
              <a:t>6.3 网络入侵</a:t>
            </a:r>
            <a:endParaRPr altLang="zh-CN" kumimoji="0" lang="zh-CN"/>
          </a:p>
          <a:p>
            <a:r>
              <a:rPr altLang="zh-CN" kumimoji="0" lang="en-US"/>
              <a:t>6.4 诱骗类威胁</a:t>
            </a:r>
            <a:endParaRPr altLang="zh-CN" kumimoji="0"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5" name="标题 1"/>
          <p:cNvSpPr>
            <a:spLocks noGrp="1"/>
          </p:cNvSpPr>
          <p:nvPr>
            <p:ph type="title"/>
          </p:nvPr>
        </p:nvSpPr>
        <p:spPr>
          <a:xfrm>
            <a:off x="107950" y="0"/>
            <a:ext cx="8928100" cy="981075"/>
          </a:xfrm>
        </p:spPr>
        <p:txBody>
          <a:bodyPr/>
          <a:p>
            <a:r>
              <a:rPr altLang="en-US" dirty="0" kumimoji="0" lang="zh-CN"/>
              <a:t>尼姆达蠕虫</a:t>
            </a:r>
            <a:r>
              <a:rPr altLang="zh-CN" dirty="0" kumimoji="0" lang="en-US" err="1"/>
              <a:t>Worms.Nimda</a:t>
            </a:r>
            <a:endParaRPr altLang="en-US" dirty="0" kumimoji="0" lang="zh-CN"/>
          </a:p>
        </p:txBody>
      </p:sp>
      <p:sp>
        <p:nvSpPr>
          <p:cNvPr id="1048646" name="内容占位符 2"/>
          <p:cNvSpPr>
            <a:spLocks noGrp="1"/>
          </p:cNvSpPr>
          <p:nvPr>
            <p:ph idx="1"/>
          </p:nvPr>
        </p:nvSpPr>
        <p:spPr>
          <a:xfrm>
            <a:off x="179388" y="1052513"/>
            <a:ext cx="8713787" cy="5256212"/>
          </a:xfrm>
        </p:spPr>
        <p:txBody>
          <a:bodyPr/>
          <a:p>
            <a:pPr>
              <a:spcBef>
                <a:spcPts val="1800"/>
              </a:spcBef>
            </a:pPr>
            <a:r>
              <a:rPr altLang="zh-CN" dirty="0" sz="2400" kumimoji="0" lang="en-US"/>
              <a:t>2001</a:t>
            </a:r>
            <a:r>
              <a:rPr altLang="en-US" dirty="0" sz="2400" kumimoji="0" lang="zh-CN"/>
              <a:t>年</a:t>
            </a:r>
            <a:r>
              <a:rPr altLang="zh-CN" dirty="0" sz="2400" kumimoji="0" lang="en-US"/>
              <a:t>9</a:t>
            </a:r>
            <a:r>
              <a:rPr altLang="en-US" dirty="0" sz="2400" kumimoji="0" lang="zh-CN"/>
              <a:t>月</a:t>
            </a:r>
            <a:r>
              <a:rPr altLang="zh-CN" dirty="0" sz="2400" kumimoji="0" lang="en-US"/>
              <a:t>18</a:t>
            </a:r>
            <a:r>
              <a:rPr altLang="en-US" dirty="0" sz="2400" kumimoji="0" lang="zh-CN"/>
              <a:t>日，尼姆达病毒在全球蔓延，它能够通过多种传播渠道进行传播，传染性极强，同时破坏力也极大。</a:t>
            </a:r>
            <a:endParaRPr altLang="zh-CN" dirty="0" sz="2400" kumimoji="0" lang="en-US"/>
          </a:p>
          <a:p>
            <a:pPr lvl="1">
              <a:spcBef>
                <a:spcPts val="1800"/>
              </a:spcBef>
            </a:pPr>
            <a:r>
              <a:rPr altLang="en-US" dirty="0" kumimoji="0" lang="zh-CN"/>
              <a:t>尼姆达病毒是一个精心设计的蠕虫病毒，其结构复杂堪称历年来之最。</a:t>
            </a:r>
            <a:endParaRPr altLang="zh-CN" dirty="0" kumimoji="0" lang="en-US"/>
          </a:p>
          <a:p>
            <a:pPr lvl="1">
              <a:spcBef>
                <a:spcPts val="1800"/>
              </a:spcBef>
            </a:pPr>
            <a:r>
              <a:rPr altLang="en-US" dirty="0" kumimoji="0" lang="zh-CN"/>
              <a:t>尼姆达病毒激活后，使用其副本替换系统文件；将系统的各驱动器设为开放共享，降低系统安全性；创建</a:t>
            </a:r>
            <a:r>
              <a:rPr altLang="zh-CN" dirty="0" kumimoji="0" lang="en-US"/>
              <a:t>Guest</a:t>
            </a:r>
            <a:r>
              <a:rPr altLang="en-US" dirty="0" kumimoji="0" lang="zh-CN"/>
              <a:t>账号并将其加入到管理员组中，安装</a:t>
            </a:r>
            <a:r>
              <a:rPr altLang="zh-CN" dirty="0" kumimoji="0" lang="en-US"/>
              <a:t>Guest</a:t>
            </a:r>
            <a:r>
              <a:rPr altLang="en-US" dirty="0" kumimoji="0" lang="zh-CN"/>
              <a:t>用户后门。</a:t>
            </a:r>
            <a:endParaRPr altLang="zh-CN" dirty="0" kumimoji="0" lang="en-US"/>
          </a:p>
          <a:p>
            <a:pPr lvl="1">
              <a:spcBef>
                <a:spcPts val="1800"/>
              </a:spcBef>
            </a:pPr>
            <a:r>
              <a:rPr altLang="en-US" dirty="0" kumimoji="0" lang="zh-CN"/>
              <a:t>由于尼姆达病毒通过网络大量传播，产生大量异常的网络流量和大量的垃圾邮件，</a:t>
            </a:r>
            <a:r>
              <a:rPr altLang="en-US" dirty="0" kumimoji="0" lang="zh-CN">
                <a:solidFill>
                  <a:srgbClr val="0000FF"/>
                </a:solidFill>
              </a:rPr>
              <a:t>网络性能</a:t>
            </a:r>
            <a:r>
              <a:rPr altLang="en-US" dirty="0" kumimoji="0" lang="zh-CN"/>
              <a:t>势必受到严重影响。</a:t>
            </a:r>
            <a:endParaRPr altLang="zh-CN"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46">
                                            <p:txEl>
                                              <p:pRg st="1" end="1"/>
                                            </p:txEl>
                                          </p:spTgt>
                                        </p:tgtEl>
                                        <p:attrNameLst>
                                          <p:attrName>style.visibility</p:attrName>
                                        </p:attrNameLst>
                                      </p:cBhvr>
                                      <p:to>
                                        <p:strVal val="visible"/>
                                      </p:to>
                                    </p:set>
                                    <p:anim calcmode="lin" valueType="num">
                                      <p:cBhvr additive="base">
                                        <p:cTn dur="500" fill="hold" id="7"/>
                                        <p:tgtEl>
                                          <p:spTgt spid="1048646">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646">
                                            <p:txEl>
                                              <p:pRg st="2" end="2"/>
                                            </p:txEl>
                                          </p:spTgt>
                                        </p:tgtEl>
                                        <p:attrNameLst>
                                          <p:attrName>style.visibility</p:attrName>
                                        </p:attrNameLst>
                                      </p:cBhvr>
                                      <p:to>
                                        <p:strVal val="visible"/>
                                      </p:to>
                                    </p:set>
                                    <p:anim calcmode="lin" valueType="num">
                                      <p:cBhvr additive="base">
                                        <p:cTn dur="500" fill="hold" id="13"/>
                                        <p:tgtEl>
                                          <p:spTgt spid="1048646">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646">
                                            <p:txEl>
                                              <p:pRg st="3" end="3"/>
                                            </p:txEl>
                                          </p:spTgt>
                                        </p:tgtEl>
                                        <p:attrNameLst>
                                          <p:attrName>style.visibility</p:attrName>
                                        </p:attrNameLst>
                                      </p:cBhvr>
                                      <p:to>
                                        <p:strVal val="visible"/>
                                      </p:to>
                                    </p:set>
                                    <p:anim calcmode="lin" valueType="num">
                                      <p:cBhvr additive="base">
                                        <p:cTn dur="500" fill="hold" id="19"/>
                                        <p:tgtEl>
                                          <p:spTgt spid="1048646">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0" name="标题 1"/>
          <p:cNvSpPr>
            <a:spLocks noGrp="1"/>
          </p:cNvSpPr>
          <p:nvPr>
            <p:ph type="title"/>
          </p:nvPr>
        </p:nvSpPr>
        <p:spPr>
          <a:xfrm>
            <a:off x="457200" y="115888"/>
            <a:ext cx="8229600" cy="792162"/>
          </a:xfrm>
        </p:spPr>
        <p:txBody>
          <a:bodyPr/>
          <a:p>
            <a:r>
              <a:rPr altLang="zh-CN" kumimoji="0" lang="en-US"/>
              <a:t>Nimda</a:t>
            </a:r>
            <a:r>
              <a:rPr altLang="en-US" kumimoji="0" lang="zh-CN"/>
              <a:t>传播途径</a:t>
            </a:r>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179388" y="1196975"/>
            <a:ext cx="8791575" cy="5472113"/>
          </a:xfrm>
          <a:prstGeom prst="rect"/>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1" name="标题 1"/>
          <p:cNvSpPr>
            <a:spLocks noGrp="1"/>
          </p:cNvSpPr>
          <p:nvPr>
            <p:ph type="title"/>
          </p:nvPr>
        </p:nvSpPr>
        <p:spPr>
          <a:xfrm>
            <a:off x="457200" y="274638"/>
            <a:ext cx="1162050" cy="5818187"/>
          </a:xfrm>
        </p:spPr>
        <p:txBody>
          <a:bodyPr/>
          <a:p>
            <a:r>
              <a:rPr altLang="en-US" kumimoji="0" lang="zh-CN"/>
              <a:t>尼姆达病毒程序</a:t>
            </a:r>
            <a:br>
              <a:rPr altLang="en-US" kumimoji="0" lang="zh-CN"/>
            </a:br>
            <a:endParaRPr altLang="en-US" kumimoji="0" lang="zh-CN"/>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2124075" y="0"/>
            <a:ext cx="6911975" cy="6858000"/>
          </a:xfrm>
          <a:prstGeom prst="rect"/>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52" name="标题 1"/>
          <p:cNvSpPr>
            <a:spLocks noGrp="1"/>
          </p:cNvSpPr>
          <p:nvPr>
            <p:ph type="title"/>
          </p:nvPr>
        </p:nvSpPr>
        <p:spPr>
          <a:xfrm>
            <a:off x="457200" y="66675"/>
            <a:ext cx="8229600" cy="863600"/>
          </a:xfrm>
        </p:spPr>
        <p:txBody>
          <a:bodyPr/>
          <a:p>
            <a:r>
              <a:rPr altLang="zh-CN" kumimoji="0" lang="en-US"/>
              <a:t>Nimda</a:t>
            </a:r>
            <a:r>
              <a:rPr altLang="en-US" kumimoji="0" lang="zh-CN"/>
              <a:t>病毒的防范及清除</a:t>
            </a:r>
          </a:p>
        </p:txBody>
      </p:sp>
      <p:sp>
        <p:nvSpPr>
          <p:cNvPr id="1048653" name="内容占位符 2"/>
          <p:cNvSpPr>
            <a:spLocks noGrp="1"/>
          </p:cNvSpPr>
          <p:nvPr>
            <p:ph idx="1"/>
          </p:nvPr>
        </p:nvSpPr>
        <p:spPr>
          <a:xfrm>
            <a:off x="250825" y="1052513"/>
            <a:ext cx="8497888" cy="5329237"/>
          </a:xfrm>
        </p:spPr>
        <p:txBody>
          <a:bodyPr/>
          <a:p>
            <a:r>
              <a:rPr altLang="en-US" dirty="0" sz="2400" kumimoji="0" lang="zh-CN"/>
              <a:t>感染的用户应</a:t>
            </a:r>
            <a:r>
              <a:rPr altLang="en-US" dirty="0" sz="2400" kumimoji="0" lang="zh-CN">
                <a:solidFill>
                  <a:srgbClr val="FF0000"/>
                </a:solidFill>
              </a:rPr>
              <a:t>重新安装系统</a:t>
            </a:r>
            <a:r>
              <a:rPr altLang="en-US" dirty="0" sz="2400" kumimoji="0" lang="zh-CN"/>
              <a:t>，以便彻底清除其它潜在的后门。</a:t>
            </a:r>
            <a:endParaRPr altLang="zh-CN" dirty="0" sz="2400" kumimoji="0" lang="en-US"/>
          </a:p>
          <a:p>
            <a:endParaRPr altLang="zh-CN" dirty="0" sz="2400" kumimoji="0" lang="en-US"/>
          </a:p>
          <a:p>
            <a:r>
              <a:rPr altLang="en-US" dirty="0" sz="2400" kumimoji="0" lang="zh-CN"/>
              <a:t>如不能立刻重装系统，可参考下列步骤来清除蠕虫或者防止被蠕虫攻击：</a:t>
            </a:r>
            <a:endParaRPr altLang="zh-CN" dirty="0" sz="2400" kumimoji="0" lang="zh-CN"/>
          </a:p>
          <a:p>
            <a:pPr indent="-514350" lvl="1" marL="914400">
              <a:buFontTx/>
              <a:buAutoNum type="circleNumDbPlain"/>
            </a:pPr>
            <a:r>
              <a:rPr altLang="en-US" dirty="0" kumimoji="0" lang="zh-CN"/>
              <a:t>下载</a:t>
            </a:r>
            <a:r>
              <a:rPr altLang="zh-CN" dirty="0" kumimoji="0" lang="en-US"/>
              <a:t>IE</a:t>
            </a:r>
            <a:r>
              <a:rPr altLang="en-US" dirty="0" kumimoji="0" lang="zh-CN"/>
              <a:t>和</a:t>
            </a:r>
            <a:r>
              <a:rPr altLang="zh-CN" dirty="0" kumimoji="0" lang="en-US"/>
              <a:t>IIS</a:t>
            </a:r>
            <a:r>
              <a:rPr altLang="en-US" dirty="0" kumimoji="0" lang="zh-CN"/>
              <a:t>的</a:t>
            </a:r>
            <a:r>
              <a:rPr altLang="en-US" dirty="0" kumimoji="0" lang="zh-CN">
                <a:solidFill>
                  <a:srgbClr val="FF0000"/>
                </a:solidFill>
              </a:rPr>
              <a:t>补丁</a:t>
            </a:r>
            <a:r>
              <a:rPr altLang="en-US" dirty="0" kumimoji="0" lang="zh-CN"/>
              <a:t>程序到受影响的主机上；</a:t>
            </a:r>
            <a:endParaRPr altLang="zh-CN" dirty="0" kumimoji="0" lang="zh-CN"/>
          </a:p>
          <a:p>
            <a:pPr indent="-514350" lvl="1" marL="914400">
              <a:buFontTx/>
              <a:buAutoNum type="circleNumDbPlain"/>
            </a:pPr>
            <a:r>
              <a:rPr altLang="en-US" dirty="0" kumimoji="0" lang="zh-CN"/>
              <a:t>安装杀毒软件和微软的</a:t>
            </a:r>
            <a:r>
              <a:rPr altLang="zh-CN" dirty="0" kumimoji="0" lang="en-US" err="1"/>
              <a:t>CodeRedII</a:t>
            </a:r>
            <a:r>
              <a:rPr altLang="en-US" dirty="0" kumimoji="0" lang="zh-CN"/>
              <a:t>清除程序；</a:t>
            </a:r>
            <a:endParaRPr altLang="zh-CN" dirty="0" kumimoji="0" lang="zh-CN"/>
          </a:p>
          <a:p>
            <a:pPr indent="-514350" lvl="1" marL="914400">
              <a:buFontTx/>
              <a:buAutoNum type="circleNumDbPlain"/>
            </a:pPr>
            <a:r>
              <a:rPr altLang="en-US" dirty="0" kumimoji="0" lang="zh-CN"/>
              <a:t>备份重要数据；</a:t>
            </a:r>
            <a:endParaRPr altLang="zh-CN" dirty="0" kumimoji="0" lang="zh-CN"/>
          </a:p>
          <a:p>
            <a:pPr indent="-514350" lvl="1" marL="914400">
              <a:buFontTx/>
              <a:buAutoNum type="circleNumDbPlain"/>
            </a:pPr>
            <a:r>
              <a:rPr altLang="en-US" dirty="0" kumimoji="0" lang="zh-CN"/>
              <a:t>断开网络连接（例如，拔掉网线）；</a:t>
            </a:r>
            <a:endParaRPr altLang="zh-CN" dirty="0" kumimoji="0" lang="zh-CN"/>
          </a:p>
          <a:p>
            <a:pPr indent="-514350" lvl="1" marL="914400">
              <a:buFontTx/>
              <a:buAutoNum type="circleNumDbPlain"/>
            </a:pPr>
            <a:r>
              <a:rPr altLang="en-US" dirty="0" kumimoji="0" lang="zh-CN"/>
              <a:t>执行杀毒工作，清除</a:t>
            </a:r>
            <a:r>
              <a:rPr altLang="zh-CN" dirty="0" kumimoji="0" lang="en-US" err="1"/>
              <a:t>CodeRedII</a:t>
            </a:r>
            <a:r>
              <a:rPr altLang="en-US" dirty="0" kumimoji="0" lang="zh-CN"/>
              <a:t>蠕虫留下的后门；</a:t>
            </a:r>
            <a:endParaRPr altLang="zh-CN" dirty="0" kumimoji="0" lang="zh-CN"/>
          </a:p>
          <a:p>
            <a:pPr indent="-514350" lvl="1" marL="914400">
              <a:buFontTx/>
              <a:buAutoNum type="circleNumDbPlain"/>
            </a:pPr>
            <a:r>
              <a:rPr altLang="en-US" dirty="0" kumimoji="0" lang="zh-CN"/>
              <a:t>安装</a:t>
            </a:r>
            <a:r>
              <a:rPr altLang="zh-CN" dirty="0" kumimoji="0" lang="en-US"/>
              <a:t>IE</a:t>
            </a:r>
            <a:r>
              <a:rPr altLang="en-US" dirty="0" kumimoji="0" lang="zh-CN"/>
              <a:t>和</a:t>
            </a:r>
            <a:r>
              <a:rPr altLang="zh-CN" dirty="0" kumimoji="0" lang="en-US"/>
              <a:t>IIS</a:t>
            </a:r>
            <a:r>
              <a:rPr altLang="en-US" dirty="0" kumimoji="0" lang="zh-CN"/>
              <a:t>的补丁；</a:t>
            </a:r>
            <a:endParaRPr altLang="zh-CN" dirty="0" kumimoji="0" lang="zh-CN"/>
          </a:p>
          <a:p>
            <a:pPr indent="-514350" lvl="1" marL="914400">
              <a:buFontTx/>
              <a:buAutoNum type="circleNumDbPlain"/>
            </a:pPr>
            <a:r>
              <a:rPr altLang="en-US" dirty="0" kumimoji="0" lang="zh-CN"/>
              <a:t>重启系统，再次运行杀毒软件以确保完全清除蠕虫。</a:t>
            </a:r>
            <a:endParaRPr altLang="zh-CN" dirty="0" kumimoji="0" lang="zh-CN"/>
          </a:p>
          <a:p>
            <a:pPr indent="-514350" lvl="1" marL="914400">
              <a:buFontTx/>
              <a:buAutoNum type="circleNumDbPlain"/>
            </a:pPr>
            <a:endParaRPr altLang="en-US"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53">
                                            <p:txEl>
                                              <p:pRg st="2" end="2"/>
                                            </p:txEl>
                                          </p:spTgt>
                                        </p:tgtEl>
                                        <p:attrNameLst>
                                          <p:attrName>style.visibility</p:attrName>
                                        </p:attrNameLst>
                                      </p:cBhvr>
                                      <p:to>
                                        <p:strVal val="visible"/>
                                      </p:to>
                                    </p:set>
                                    <p:anim calcmode="lin" valueType="num">
                                      <p:cBhvr additive="base">
                                        <p:cTn dur="500" fill="hold" id="7"/>
                                        <p:tgtEl>
                                          <p:spTgt spid="1048653">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653">
                                            <p:txEl>
                                              <p:pRg st="3" end="3"/>
                                            </p:txEl>
                                          </p:spTgt>
                                        </p:tgtEl>
                                        <p:attrNameLst>
                                          <p:attrName>style.visibility</p:attrName>
                                        </p:attrNameLst>
                                      </p:cBhvr>
                                      <p:to>
                                        <p:strVal val="visible"/>
                                      </p:to>
                                    </p:set>
                                    <p:anim calcmode="lin" valueType="num">
                                      <p:cBhvr additive="base">
                                        <p:cTn dur="500" fill="hold" id="13"/>
                                        <p:tgtEl>
                                          <p:spTgt spid="1048653">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653">
                                            <p:txEl>
                                              <p:pRg st="4" end="4"/>
                                            </p:txEl>
                                          </p:spTgt>
                                        </p:tgtEl>
                                        <p:attrNameLst>
                                          <p:attrName>style.visibility</p:attrName>
                                        </p:attrNameLst>
                                      </p:cBhvr>
                                      <p:to>
                                        <p:strVal val="visible"/>
                                      </p:to>
                                    </p:set>
                                    <p:anim calcmode="lin" valueType="num">
                                      <p:cBhvr additive="base">
                                        <p:cTn dur="500" fill="hold" id="19"/>
                                        <p:tgtEl>
                                          <p:spTgt spid="1048653">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2" presetSubtype="4">
                                  <p:stCondLst>
                                    <p:cond delay="0"/>
                                  </p:stCondLst>
                                  <p:childTnLst>
                                    <p:set>
                                      <p:cBhvr>
                                        <p:cTn dur="1" fill="hold" id="24">
                                          <p:stCondLst>
                                            <p:cond delay="0"/>
                                          </p:stCondLst>
                                        </p:cTn>
                                        <p:tgtEl>
                                          <p:spTgt spid="1048653">
                                            <p:txEl>
                                              <p:pRg st="5" end="5"/>
                                            </p:txEl>
                                          </p:spTgt>
                                        </p:tgtEl>
                                        <p:attrNameLst>
                                          <p:attrName>style.visibility</p:attrName>
                                        </p:attrNameLst>
                                      </p:cBhvr>
                                      <p:to>
                                        <p:strVal val="visible"/>
                                      </p:to>
                                    </p:set>
                                    <p:anim calcmode="lin" valueType="num">
                                      <p:cBhvr additive="base">
                                        <p:cTn dur="500" fill="hold" id="25"/>
                                        <p:tgtEl>
                                          <p:spTgt spid="1048653">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2" presetSubtype="4">
                                  <p:stCondLst>
                                    <p:cond delay="0"/>
                                  </p:stCondLst>
                                  <p:childTnLst>
                                    <p:set>
                                      <p:cBhvr>
                                        <p:cTn dur="1" fill="hold" id="30">
                                          <p:stCondLst>
                                            <p:cond delay="0"/>
                                          </p:stCondLst>
                                        </p:cTn>
                                        <p:tgtEl>
                                          <p:spTgt spid="1048653">
                                            <p:txEl>
                                              <p:pRg st="6" end="6"/>
                                            </p:txEl>
                                          </p:spTgt>
                                        </p:tgtEl>
                                        <p:attrNameLst>
                                          <p:attrName>style.visibility</p:attrName>
                                        </p:attrNameLst>
                                      </p:cBhvr>
                                      <p:to>
                                        <p:strVal val="visible"/>
                                      </p:to>
                                    </p:set>
                                    <p:anim calcmode="lin" valueType="num">
                                      <p:cBhvr additive="base">
                                        <p:cTn dur="500" fill="hold" id="31"/>
                                        <p:tgtEl>
                                          <p:spTgt spid="1048653">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5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2" presetSubtype="4">
                                  <p:stCondLst>
                                    <p:cond delay="0"/>
                                  </p:stCondLst>
                                  <p:childTnLst>
                                    <p:set>
                                      <p:cBhvr>
                                        <p:cTn dur="1" fill="hold" id="36">
                                          <p:stCondLst>
                                            <p:cond delay="0"/>
                                          </p:stCondLst>
                                        </p:cTn>
                                        <p:tgtEl>
                                          <p:spTgt spid="1048653">
                                            <p:txEl>
                                              <p:pRg st="7" end="7"/>
                                            </p:txEl>
                                          </p:spTgt>
                                        </p:tgtEl>
                                        <p:attrNameLst>
                                          <p:attrName>style.visibility</p:attrName>
                                        </p:attrNameLst>
                                      </p:cBhvr>
                                      <p:to>
                                        <p:strVal val="visible"/>
                                      </p:to>
                                    </p:set>
                                    <p:anim calcmode="lin" valueType="num">
                                      <p:cBhvr additive="base">
                                        <p:cTn dur="500" fill="hold" id="37"/>
                                        <p:tgtEl>
                                          <p:spTgt spid="1048653">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5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2" presetSubtype="4">
                                  <p:stCondLst>
                                    <p:cond delay="0"/>
                                  </p:stCondLst>
                                  <p:childTnLst>
                                    <p:set>
                                      <p:cBhvr>
                                        <p:cTn dur="1" fill="hold" id="42">
                                          <p:stCondLst>
                                            <p:cond delay="0"/>
                                          </p:stCondLst>
                                        </p:cTn>
                                        <p:tgtEl>
                                          <p:spTgt spid="1048653">
                                            <p:txEl>
                                              <p:pRg st="8" end="8"/>
                                            </p:txEl>
                                          </p:spTgt>
                                        </p:tgtEl>
                                        <p:attrNameLst>
                                          <p:attrName>style.visibility</p:attrName>
                                        </p:attrNameLst>
                                      </p:cBhvr>
                                      <p:to>
                                        <p:strVal val="visible"/>
                                      </p:to>
                                    </p:set>
                                    <p:anim calcmode="lin" valueType="num">
                                      <p:cBhvr additive="base">
                                        <p:cTn dur="500" fill="hold" id="43"/>
                                        <p:tgtEl>
                                          <p:spTgt spid="1048653">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5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2" presetSubtype="4">
                                  <p:stCondLst>
                                    <p:cond delay="0"/>
                                  </p:stCondLst>
                                  <p:childTnLst>
                                    <p:set>
                                      <p:cBhvr>
                                        <p:cTn dur="1" fill="hold" id="48">
                                          <p:stCondLst>
                                            <p:cond delay="0"/>
                                          </p:stCondLst>
                                        </p:cTn>
                                        <p:tgtEl>
                                          <p:spTgt spid="1048653">
                                            <p:txEl>
                                              <p:pRg st="9" end="9"/>
                                            </p:txEl>
                                          </p:spTgt>
                                        </p:tgtEl>
                                        <p:attrNameLst>
                                          <p:attrName>style.visibility</p:attrName>
                                        </p:attrNameLst>
                                      </p:cBhvr>
                                      <p:to>
                                        <p:strVal val="visible"/>
                                      </p:to>
                                    </p:set>
                                    <p:anim calcmode="lin" valueType="num">
                                      <p:cBhvr additive="base">
                                        <p:cTn dur="500" fill="hold" id="49"/>
                                        <p:tgtEl>
                                          <p:spTgt spid="1048653">
                                            <p:txEl>
                                              <p:pRg st="9" end="9"/>
                                            </p:txEl>
                                          </p:spTgt>
                                        </p:tgtEl>
                                        <p:attrNameLst>
                                          <p:attrName>ppt_x</p:attrName>
                                        </p:attrNameLst>
                                      </p:cBhvr>
                                      <p:tavLst>
                                        <p:tav tm="0">
                                          <p:val>
                                            <p:strVal val="#ppt_x"/>
                                          </p:val>
                                        </p:tav>
                                        <p:tav tm="100000">
                                          <p:val>
                                            <p:strVal val="#ppt_x"/>
                                          </p:val>
                                        </p:tav>
                                      </p:tavLst>
                                    </p:anim>
                                    <p:anim calcmode="lin" valueType="num">
                                      <p:cBhvr additive="base">
                                        <p:cTn dur="500" fill="hold" id="50"/>
                                        <p:tgtEl>
                                          <p:spTgt spid="104865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4" name="标题 1"/>
          <p:cNvSpPr>
            <a:spLocks noGrp="1"/>
          </p:cNvSpPr>
          <p:nvPr>
            <p:ph type="title"/>
          </p:nvPr>
        </p:nvSpPr>
        <p:spPr>
          <a:xfrm>
            <a:off x="107950" y="0"/>
            <a:ext cx="8928100" cy="981075"/>
          </a:xfrm>
        </p:spPr>
        <p:txBody>
          <a:bodyPr/>
          <a:p>
            <a:pPr eaLnBrk="1" hangingPunct="1"/>
            <a:r>
              <a:rPr altLang="en-US" kumimoji="0" lang="zh-CN"/>
              <a:t>主要内容</a:t>
            </a:r>
          </a:p>
        </p:txBody>
      </p:sp>
      <p:sp>
        <p:nvSpPr>
          <p:cNvPr id="1048655" name="内容占位符 2"/>
          <p:cNvSpPr>
            <a:spLocks noGrp="1"/>
          </p:cNvSpPr>
          <p:nvPr>
            <p:ph idx="1"/>
          </p:nvPr>
        </p:nvSpPr>
        <p:spPr>
          <a:xfrm>
            <a:off x="198438" y="1052513"/>
            <a:ext cx="8713787" cy="5102225"/>
          </a:xfrm>
        </p:spPr>
        <p:txBody>
          <a:bodyPr/>
          <a:p>
            <a:r>
              <a:rPr altLang="zh-CN" kumimoji="0" lang="en-US"/>
              <a:t>6.1 概述	</a:t>
            </a:r>
            <a:endParaRPr altLang="zh-CN" kumimoji="0" lang="zh-CN"/>
          </a:p>
          <a:p>
            <a:r>
              <a:rPr altLang="zh-CN" kumimoji="0" lang="en-US"/>
              <a:t>6.2 计算机病毒</a:t>
            </a:r>
          </a:p>
          <a:p>
            <a:pPr lvl="1"/>
            <a:r>
              <a:rPr altLang="zh-CN" kumimoji="0" lang="en-US"/>
              <a:t>6.2.1 </a:t>
            </a:r>
            <a:r>
              <a:rPr altLang="en-US" kumimoji="0" lang="zh-CN"/>
              <a:t>病毒概述</a:t>
            </a:r>
            <a:endParaRPr altLang="zh-CN" kumimoji="0" lang="en-US"/>
          </a:p>
          <a:p>
            <a:pPr lvl="1"/>
            <a:r>
              <a:rPr altLang="zh-CN" kumimoji="0" lang="en-US"/>
              <a:t>6.2.2 </a:t>
            </a:r>
            <a:r>
              <a:rPr altLang="en-US" kumimoji="0" lang="zh-CN"/>
              <a:t>传统病毒</a:t>
            </a:r>
            <a:endParaRPr altLang="zh-CN" kumimoji="0" lang="en-US"/>
          </a:p>
          <a:p>
            <a:pPr lvl="1"/>
            <a:r>
              <a:rPr altLang="zh-CN" kumimoji="0" lang="en-US"/>
              <a:t>6.2.3 </a:t>
            </a:r>
            <a:r>
              <a:rPr altLang="en-US" kumimoji="0" lang="zh-CN"/>
              <a:t>蠕虫病毒</a:t>
            </a:r>
            <a:endParaRPr altLang="zh-CN" kumimoji="0" lang="en-US"/>
          </a:p>
          <a:p>
            <a:pPr lvl="1"/>
            <a:r>
              <a:rPr altLang="zh-CN" kumimoji="0" lang="en-US">
                <a:solidFill>
                  <a:srgbClr val="FF0000"/>
                </a:solidFill>
              </a:rPr>
              <a:t>6.2.4 </a:t>
            </a:r>
            <a:r>
              <a:rPr altLang="en-US" kumimoji="0" lang="zh-CN">
                <a:solidFill>
                  <a:srgbClr val="FF0000"/>
                </a:solidFill>
              </a:rPr>
              <a:t>木马</a:t>
            </a:r>
            <a:endParaRPr altLang="zh-CN" kumimoji="0" lang="en-US">
              <a:solidFill>
                <a:srgbClr val="FF0000"/>
              </a:solidFill>
            </a:endParaRPr>
          </a:p>
          <a:p>
            <a:pPr lvl="1"/>
            <a:r>
              <a:rPr altLang="zh-CN" kumimoji="0" lang="en-US"/>
              <a:t>6.2.5 </a:t>
            </a:r>
            <a:r>
              <a:rPr altLang="en-US" kumimoji="0" lang="zh-CN"/>
              <a:t>病毒防治</a:t>
            </a:r>
            <a:endParaRPr altLang="zh-CN" kumimoji="0" lang="zh-CN"/>
          </a:p>
          <a:p>
            <a:r>
              <a:rPr altLang="zh-CN" kumimoji="0" lang="en-US"/>
              <a:t>6.3 网络入侵</a:t>
            </a:r>
            <a:endParaRPr altLang="zh-CN" kumimoji="0" lang="zh-CN"/>
          </a:p>
          <a:p>
            <a:r>
              <a:rPr altLang="zh-CN" kumimoji="0" lang="en-US"/>
              <a:t>6.4 诱骗类威胁</a:t>
            </a:r>
            <a:endParaRPr altLang="zh-CN" kumimoji="0" 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56" name="标题 1"/>
          <p:cNvSpPr>
            <a:spLocks noGrp="1"/>
          </p:cNvSpPr>
          <p:nvPr>
            <p:ph type="title"/>
          </p:nvPr>
        </p:nvSpPr>
        <p:spPr>
          <a:xfrm>
            <a:off x="107950" y="71438"/>
            <a:ext cx="8928100" cy="836612"/>
          </a:xfrm>
        </p:spPr>
        <p:txBody>
          <a:bodyPr/>
          <a:p>
            <a:r>
              <a:rPr altLang="en-US" kumimoji="0" lang="zh-CN"/>
              <a:t>木马</a:t>
            </a:r>
          </a:p>
        </p:txBody>
      </p:sp>
      <p:sp>
        <p:nvSpPr>
          <p:cNvPr id="1048657" name="内容占位符 2"/>
          <p:cNvSpPr>
            <a:spLocks noGrp="1"/>
          </p:cNvSpPr>
          <p:nvPr>
            <p:ph idx="1"/>
          </p:nvPr>
        </p:nvSpPr>
        <p:spPr>
          <a:xfrm>
            <a:off x="250825" y="1052513"/>
            <a:ext cx="8569325" cy="5329237"/>
          </a:xfrm>
        </p:spPr>
        <p:txBody>
          <a:bodyPr/>
          <a:p>
            <a:r>
              <a:rPr altLang="en-US" dirty="0" sz="2400" kumimoji="0" lang="zh-CN"/>
              <a:t>木马病毒，“木马计”，</a:t>
            </a:r>
            <a:r>
              <a:rPr altLang="en-US" dirty="0" sz="2400" kumimoji="0" lang="zh-CN">
                <a:solidFill>
                  <a:srgbClr val="FF0000"/>
                </a:solidFill>
              </a:rPr>
              <a:t>伪装潜伏的网络病毒</a:t>
            </a:r>
            <a:r>
              <a:rPr altLang="en-US" dirty="0" sz="2400" kumimoji="0" lang="zh-CN"/>
              <a:t>。</a:t>
            </a:r>
            <a:endParaRPr altLang="zh-CN" dirty="0" sz="2400" kumimoji="0" lang="en-US"/>
          </a:p>
          <a:p>
            <a:endParaRPr altLang="zh-CN" dirty="0" sz="2400" kumimoji="0" lang="en-US"/>
          </a:p>
          <a:p>
            <a:r>
              <a:rPr altLang="zh-CN" dirty="0" sz="2400" kumimoji="0" lang="en-US"/>
              <a:t>1986</a:t>
            </a:r>
            <a:r>
              <a:rPr altLang="en-US" dirty="0" sz="2400" kumimoji="0" lang="zh-CN"/>
              <a:t>年的</a:t>
            </a:r>
            <a:r>
              <a:rPr altLang="zh-CN" dirty="0" sz="2400" kumimoji="0" lang="en-US">
                <a:solidFill>
                  <a:srgbClr val="FF0000"/>
                </a:solidFill>
              </a:rPr>
              <a:t>PC-Write</a:t>
            </a:r>
            <a:r>
              <a:rPr altLang="en-US" dirty="0" sz="2400" kumimoji="0" lang="zh-CN">
                <a:solidFill>
                  <a:srgbClr val="FF0000"/>
                </a:solidFill>
              </a:rPr>
              <a:t>木马</a:t>
            </a:r>
            <a:r>
              <a:rPr altLang="en-US" dirty="0" sz="2400" kumimoji="0" lang="zh-CN"/>
              <a:t>是世界上第一个计算机木马。</a:t>
            </a:r>
            <a:endParaRPr altLang="zh-CN" dirty="0" sz="2400" kumimoji="0" lang="en-US"/>
          </a:p>
          <a:p>
            <a:pPr lvl="1"/>
            <a:r>
              <a:rPr altLang="zh-CN" dirty="0" kumimoji="0" lang="en-US"/>
              <a:t>PC-Write</a:t>
            </a:r>
            <a:r>
              <a:rPr altLang="en-US" dirty="0" kumimoji="0" lang="zh-CN"/>
              <a:t>木马伪装成共享软件</a:t>
            </a:r>
            <a:r>
              <a:rPr altLang="zh-CN" dirty="0" kumimoji="0" lang="en-US"/>
              <a:t>PC-Write</a:t>
            </a:r>
            <a:r>
              <a:rPr altLang="en-US" dirty="0" kumimoji="0" lang="zh-CN"/>
              <a:t>的</a:t>
            </a:r>
            <a:r>
              <a:rPr altLang="zh-CN" dirty="0" kumimoji="0" lang="en-US"/>
              <a:t>2.72</a:t>
            </a:r>
            <a:r>
              <a:rPr altLang="en-US" dirty="0" kumimoji="0" lang="zh-CN"/>
              <a:t>版本。</a:t>
            </a:r>
            <a:endParaRPr altLang="zh-CN" dirty="0" kumimoji="0" lang="en-US"/>
          </a:p>
          <a:p>
            <a:pPr lvl="1"/>
            <a:r>
              <a:rPr altLang="en-US" dirty="0" kumimoji="0" lang="zh-CN"/>
              <a:t>事实上，编写</a:t>
            </a:r>
            <a:r>
              <a:rPr altLang="zh-CN" dirty="0" kumimoji="0" lang="en-US"/>
              <a:t>PC-Write</a:t>
            </a:r>
            <a:r>
              <a:rPr altLang="en-US" dirty="0" kumimoji="0" lang="zh-CN"/>
              <a:t>的</a:t>
            </a:r>
            <a:r>
              <a:rPr altLang="zh-CN" dirty="0" kumimoji="0" lang="en-US" err="1"/>
              <a:t>Quicksoft</a:t>
            </a:r>
            <a:r>
              <a:rPr altLang="en-US" dirty="0" kumimoji="0" lang="zh-CN"/>
              <a:t>公司从未发行过</a:t>
            </a:r>
            <a:r>
              <a:rPr altLang="zh-CN" dirty="0" kumimoji="0" lang="en-US"/>
              <a:t>2.72</a:t>
            </a:r>
            <a:r>
              <a:rPr altLang="en-US" dirty="0" kumimoji="0" lang="zh-CN"/>
              <a:t>版本。</a:t>
            </a:r>
          </a:p>
          <a:p>
            <a:pPr lvl="1"/>
            <a:r>
              <a:rPr altLang="en-US" dirty="0" kumimoji="0" lang="zh-CN"/>
              <a:t>一旦用户信以为真，运行该木马程序，那么他的下场就是</a:t>
            </a:r>
            <a:r>
              <a:rPr altLang="en-US" dirty="0" kumimoji="0" lang="zh-CN">
                <a:solidFill>
                  <a:srgbClr val="FF0000"/>
                </a:solidFill>
              </a:rPr>
              <a:t>硬盘被格式化</a:t>
            </a:r>
            <a:r>
              <a:rPr altLang="en-US" dirty="0" kumimoji="0" lang="zh-CN"/>
              <a:t>。</a:t>
            </a:r>
          </a:p>
          <a:p>
            <a:pPr lvl="1"/>
            <a:endParaRPr altLang="en-US" dirty="0" kumimoji="0" lang="zh-CN"/>
          </a:p>
          <a:p>
            <a:r>
              <a:rPr altLang="en-US" dirty="0" sz="2400" kumimoji="0" lang="zh-CN"/>
              <a:t>随着</a:t>
            </a:r>
            <a:r>
              <a:rPr altLang="zh-CN" dirty="0" sz="2400" kumimoji="0" lang="en-US"/>
              <a:t>Internet</a:t>
            </a:r>
            <a:r>
              <a:rPr altLang="en-US" dirty="0" sz="2400" kumimoji="0" lang="zh-CN"/>
              <a:t>的普及，木马逐渐形成了独特的伪装和传播两种特征，作为黑客</a:t>
            </a:r>
            <a:r>
              <a:rPr altLang="en-US" dirty="0" sz="2400" kumimoji="0" lang="zh-CN">
                <a:solidFill>
                  <a:srgbClr val="FF0000"/>
                </a:solidFill>
              </a:rPr>
              <a:t>窃取信息的工具</a:t>
            </a:r>
            <a:r>
              <a:rPr altLang="en-US" dirty="0" sz="2400" kumimoji="0" lang="zh-CN"/>
              <a:t>四处泛滥。</a:t>
            </a:r>
            <a:endParaRPr altLang="zh-CN" dirty="0" sz="2400" kumimoji="0" lang="en-US"/>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57">
                                            <p:txEl>
                                              <p:pRg st="2" end="2"/>
                                            </p:txEl>
                                          </p:spTgt>
                                        </p:tgtEl>
                                        <p:attrNameLst>
                                          <p:attrName>style.visibility</p:attrName>
                                        </p:attrNameLst>
                                      </p:cBhvr>
                                      <p:to>
                                        <p:strVal val="visible"/>
                                      </p:to>
                                    </p:set>
                                    <p:anim calcmode="lin" valueType="num">
                                      <p:cBhvr additive="base">
                                        <p:cTn dur="500" fill="hold" id="7"/>
                                        <p:tgtEl>
                                          <p:spTgt spid="104865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57">
                                            <p:txEl>
                                              <p:pRg st="2" end="2"/>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57">
                                            <p:txEl>
                                              <p:pRg st="3" end="3"/>
                                            </p:txEl>
                                          </p:spTgt>
                                        </p:tgtEl>
                                        <p:attrNameLst>
                                          <p:attrName>style.visibility</p:attrName>
                                        </p:attrNameLst>
                                      </p:cBhvr>
                                      <p:to>
                                        <p:strVal val="visible"/>
                                      </p:to>
                                    </p:set>
                                    <p:anim calcmode="lin" valueType="num">
                                      <p:cBhvr additive="base">
                                        <p:cTn dur="500" fill="hold" id="11"/>
                                        <p:tgtEl>
                                          <p:spTgt spid="104865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57">
                                            <p:txEl>
                                              <p:pRg st="3" end="3"/>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657">
                                            <p:txEl>
                                              <p:pRg st="4" end="4"/>
                                            </p:txEl>
                                          </p:spTgt>
                                        </p:tgtEl>
                                        <p:attrNameLst>
                                          <p:attrName>style.visibility</p:attrName>
                                        </p:attrNameLst>
                                      </p:cBhvr>
                                      <p:to>
                                        <p:strVal val="visible"/>
                                      </p:to>
                                    </p:set>
                                    <p:anim calcmode="lin" valueType="num">
                                      <p:cBhvr additive="base">
                                        <p:cTn dur="500" fill="hold" id="15"/>
                                        <p:tgtEl>
                                          <p:spTgt spid="1048657">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657">
                                            <p:txEl>
                                              <p:pRg st="4" end="4"/>
                                            </p:txEl>
                                          </p:spTgt>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1048657">
                                            <p:txEl>
                                              <p:pRg st="5" end="5"/>
                                            </p:txEl>
                                          </p:spTgt>
                                        </p:tgtEl>
                                        <p:attrNameLst>
                                          <p:attrName>style.visibility</p:attrName>
                                        </p:attrNameLst>
                                      </p:cBhvr>
                                      <p:to>
                                        <p:strVal val="visible"/>
                                      </p:to>
                                    </p:set>
                                    <p:anim calcmode="lin" valueType="num">
                                      <p:cBhvr additive="base">
                                        <p:cTn dur="500" fill="hold" id="19"/>
                                        <p:tgtEl>
                                          <p:spTgt spid="1048657">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5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57">
                                            <p:txEl>
                                              <p:pRg st="7" end="7"/>
                                            </p:txEl>
                                          </p:spTgt>
                                        </p:tgtEl>
                                        <p:attrNameLst>
                                          <p:attrName>style.visibility</p:attrName>
                                        </p:attrNameLst>
                                      </p:cBhvr>
                                      <p:to>
                                        <p:strVal val="visible"/>
                                      </p:to>
                                    </p:set>
                                    <p:anim calcmode="lin" valueType="num">
                                      <p:cBhvr additive="base">
                                        <p:cTn dur="500" fill="hold" id="25"/>
                                        <p:tgtEl>
                                          <p:spTgt spid="1048657">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5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1" name="标题 1"/>
          <p:cNvSpPr>
            <a:spLocks noGrp="1"/>
          </p:cNvSpPr>
          <p:nvPr>
            <p:ph type="title"/>
          </p:nvPr>
        </p:nvSpPr>
        <p:spPr>
          <a:xfrm>
            <a:off x="107950" y="71438"/>
            <a:ext cx="8928100" cy="836612"/>
          </a:xfrm>
        </p:spPr>
        <p:txBody>
          <a:bodyPr/>
          <a:p>
            <a:r>
              <a:rPr altLang="en-US" kumimoji="0" lang="zh-CN"/>
              <a:t>木马</a:t>
            </a:r>
          </a:p>
        </p:txBody>
      </p:sp>
      <p:sp>
        <p:nvSpPr>
          <p:cNvPr id="1048662" name="内容占位符 2"/>
          <p:cNvSpPr>
            <a:spLocks noGrp="1"/>
          </p:cNvSpPr>
          <p:nvPr>
            <p:ph idx="1"/>
          </p:nvPr>
        </p:nvSpPr>
        <p:spPr>
          <a:xfrm>
            <a:off x="250825" y="1052513"/>
            <a:ext cx="8569325" cy="5544839"/>
          </a:xfrm>
        </p:spPr>
        <p:txBody>
          <a:bodyPr/>
          <a:p>
            <a:r>
              <a:rPr altLang="en-US" dirty="0" sz="2400" kumimoji="0" lang="zh-CN"/>
              <a:t>木马是有</a:t>
            </a:r>
            <a:r>
              <a:rPr altLang="en-US" dirty="0" sz="2400" kumimoji="0" lang="zh-CN">
                <a:solidFill>
                  <a:srgbClr val="FF0000"/>
                </a:solidFill>
              </a:rPr>
              <a:t>隐藏性</a:t>
            </a:r>
            <a:r>
              <a:rPr altLang="en-US" dirty="0" sz="2400" kumimoji="0" lang="zh-CN"/>
              <a:t>的、</a:t>
            </a:r>
            <a:r>
              <a:rPr altLang="en-US" dirty="0" sz="2400" kumimoji="0" lang="zh-CN">
                <a:solidFill>
                  <a:srgbClr val="FF0000"/>
                </a:solidFill>
              </a:rPr>
              <a:t>传播性</a:t>
            </a:r>
            <a:r>
              <a:rPr altLang="en-US" dirty="0" sz="2400" kumimoji="0" lang="zh-CN"/>
              <a:t>的可被用来进行恶意行为的程序。因此，也被看作是一种计算机病毒。</a:t>
            </a:r>
            <a:endParaRPr altLang="zh-CN" dirty="0" sz="2400" kumimoji="0" lang="en-US"/>
          </a:p>
          <a:p>
            <a:pPr lvl="1"/>
            <a:r>
              <a:rPr altLang="en-US" dirty="0" kumimoji="0" lang="zh-CN"/>
              <a:t>木马一般不会直接对电脑产生危害，以控制电脑为目的。当然，电脑一旦被木马所控制，后果不堪设想。</a:t>
            </a:r>
            <a:endParaRPr altLang="zh-CN" dirty="0" kumimoji="0" lang="zh-CN"/>
          </a:p>
          <a:p>
            <a:endParaRPr altLang="zh-CN" dirty="0" sz="1600" kumimoji="0" lang="en-US"/>
          </a:p>
          <a:p>
            <a:r>
              <a:rPr altLang="en-US" dirty="0" sz="2400" kumimoji="0" lang="zh-CN">
                <a:solidFill>
                  <a:srgbClr val="0000FF"/>
                </a:solidFill>
              </a:rPr>
              <a:t>木马的传播（种木马或植入木马）方式：</a:t>
            </a:r>
            <a:endParaRPr altLang="zh-CN" dirty="0" sz="2400" kumimoji="0" lang="en-US">
              <a:solidFill>
                <a:srgbClr val="0000FF"/>
              </a:solidFill>
            </a:endParaRPr>
          </a:p>
          <a:p>
            <a:pPr lvl="1"/>
            <a:r>
              <a:rPr altLang="en-US" dirty="0" kumimoji="0" lang="zh-CN"/>
              <a:t>主要通过</a:t>
            </a:r>
            <a:r>
              <a:rPr altLang="en-US" dirty="0" kumimoji="0" lang="zh-CN">
                <a:solidFill>
                  <a:srgbClr val="FF0000"/>
                </a:solidFill>
              </a:rPr>
              <a:t>电子邮件附件、被挂载木马的网页以及捆绑了木马程序的应用软件</a:t>
            </a:r>
            <a:r>
              <a:rPr altLang="en-US" dirty="0" kumimoji="0" lang="zh-CN"/>
              <a:t>。</a:t>
            </a:r>
            <a:endParaRPr altLang="zh-CN" dirty="0" kumimoji="0" lang="en-US"/>
          </a:p>
          <a:p>
            <a:pPr lvl="1"/>
            <a:r>
              <a:rPr altLang="en-US" dirty="0" kumimoji="0" lang="zh-CN"/>
              <a:t>木马被下载安装后完成修改注册表、驻留内存、安装后门程序、设置开机加载等，甚至能够使杀毒程序、个人防火墙等防范软件失效。</a:t>
            </a:r>
            <a:endParaRPr altLang="zh-CN" dirty="0" kumimoji="0" lang="en-US"/>
          </a:p>
          <a:p>
            <a:endParaRPr altLang="zh-CN" dirty="0" sz="1600" kumimoji="0" lang="en-US"/>
          </a:p>
          <a:p>
            <a:r>
              <a:rPr altLang="en-US" dirty="0" sz="2400" lang="zh-CN"/>
              <a:t>木马病毒的分类：</a:t>
            </a:r>
            <a:r>
              <a:rPr altLang="en-US" dirty="0" sz="2400" kumimoji="0" lang="zh-CN">
                <a:solidFill>
                  <a:srgbClr val="FF0000"/>
                </a:solidFill>
              </a:rPr>
              <a:t>盗号类木马、网页点击类木马、下载类木马 、代理类木马</a:t>
            </a:r>
            <a:r>
              <a:rPr altLang="en-US" dirty="0" sz="2400" kumimoji="0" lang="zh-CN"/>
              <a:t>。</a:t>
            </a:r>
            <a:endParaRPr altLang="zh-CN" dirty="0" sz="2400" kumimoji="0" lang="en-US"/>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62">
                                            <p:txEl>
                                              <p:pRg st="1" end="1"/>
                                            </p:txEl>
                                          </p:spTgt>
                                        </p:tgtEl>
                                        <p:attrNameLst>
                                          <p:attrName>style.visibility</p:attrName>
                                        </p:attrNameLst>
                                      </p:cBhvr>
                                      <p:to>
                                        <p:strVal val="visible"/>
                                      </p:to>
                                    </p:set>
                                    <p:anim calcmode="lin" valueType="num">
                                      <p:cBhvr additive="base">
                                        <p:cTn dur="500" fill="hold" id="7"/>
                                        <p:tgtEl>
                                          <p:spTgt spid="104866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662">
                                            <p:txEl>
                                              <p:pRg st="3" end="3"/>
                                            </p:txEl>
                                          </p:spTgt>
                                        </p:tgtEl>
                                        <p:attrNameLst>
                                          <p:attrName>style.visibility</p:attrName>
                                        </p:attrNameLst>
                                      </p:cBhvr>
                                      <p:to>
                                        <p:strVal val="visible"/>
                                      </p:to>
                                    </p:set>
                                    <p:anim calcmode="lin" valueType="num">
                                      <p:cBhvr additive="base">
                                        <p:cTn dur="500" fill="hold" id="13"/>
                                        <p:tgtEl>
                                          <p:spTgt spid="104866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62">
                                            <p:txEl>
                                              <p:pRg st="3" end="3"/>
                                            </p:txEl>
                                          </p:spTgt>
                                        </p:tgtEl>
                                        <p:attrNameLst>
                                          <p:attrName>ppt_y</p:attrName>
                                        </p:attrNameLst>
                                      </p:cBhvr>
                                      <p:tavLst>
                                        <p:tav tm="0">
                                          <p:val>
                                            <p:strVal val="1+#ppt_h/2"/>
                                          </p:val>
                                        </p:tav>
                                        <p:tav tm="100000">
                                          <p:val>
                                            <p:strVal val="#ppt_y"/>
                                          </p:val>
                                        </p:tav>
                                      </p:tavLst>
                                    </p:anim>
                                  </p:childTnLst>
                                </p:cTn>
                              </p:par>
                              <p:par>
                                <p:cTn fill="hold" id="15" nodeType="withEffect" presetClass="entr" presetID="2" presetSubtype="4">
                                  <p:stCondLst>
                                    <p:cond delay="0"/>
                                  </p:stCondLst>
                                  <p:childTnLst>
                                    <p:set>
                                      <p:cBhvr>
                                        <p:cTn dur="1" fill="hold" id="16">
                                          <p:stCondLst>
                                            <p:cond delay="0"/>
                                          </p:stCondLst>
                                        </p:cTn>
                                        <p:tgtEl>
                                          <p:spTgt spid="1048662">
                                            <p:txEl>
                                              <p:pRg st="4" end="4"/>
                                            </p:txEl>
                                          </p:spTgt>
                                        </p:tgtEl>
                                        <p:attrNameLst>
                                          <p:attrName>style.visibility</p:attrName>
                                        </p:attrNameLst>
                                      </p:cBhvr>
                                      <p:to>
                                        <p:strVal val="visible"/>
                                      </p:to>
                                    </p:set>
                                    <p:anim calcmode="lin" valueType="num">
                                      <p:cBhvr additive="base">
                                        <p:cTn dur="500" fill="hold" id="17"/>
                                        <p:tgtEl>
                                          <p:spTgt spid="104866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662">
                                            <p:txEl>
                                              <p:pRg st="4" end="4"/>
                                            </p:txEl>
                                          </p:spTgt>
                                        </p:tgtEl>
                                        <p:attrNameLst>
                                          <p:attrName>ppt_y</p:attrName>
                                        </p:attrNameLst>
                                      </p:cBhvr>
                                      <p:tavLst>
                                        <p:tav tm="0">
                                          <p:val>
                                            <p:strVal val="1+#ppt_h/2"/>
                                          </p:val>
                                        </p:tav>
                                        <p:tav tm="100000">
                                          <p:val>
                                            <p:strVal val="#ppt_y"/>
                                          </p:val>
                                        </p:tav>
                                      </p:tavLst>
                                    </p:anim>
                                  </p:childTnLst>
                                </p:cTn>
                              </p:par>
                              <p:par>
                                <p:cTn fill="hold" id="19" nodeType="withEffect" presetClass="entr" presetID="2" presetSubtype="4">
                                  <p:stCondLst>
                                    <p:cond delay="0"/>
                                  </p:stCondLst>
                                  <p:childTnLst>
                                    <p:set>
                                      <p:cBhvr>
                                        <p:cTn dur="1" fill="hold" id="20">
                                          <p:stCondLst>
                                            <p:cond delay="0"/>
                                          </p:stCondLst>
                                        </p:cTn>
                                        <p:tgtEl>
                                          <p:spTgt spid="1048662">
                                            <p:txEl>
                                              <p:pRg st="5" end="5"/>
                                            </p:txEl>
                                          </p:spTgt>
                                        </p:tgtEl>
                                        <p:attrNameLst>
                                          <p:attrName>style.visibility</p:attrName>
                                        </p:attrNameLst>
                                      </p:cBhvr>
                                      <p:to>
                                        <p:strVal val="visible"/>
                                      </p:to>
                                    </p:set>
                                    <p:anim calcmode="lin" valueType="num">
                                      <p:cBhvr additive="base">
                                        <p:cTn dur="500" fill="hold" id="21"/>
                                        <p:tgtEl>
                                          <p:spTgt spid="104866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2"/>
                                        <p:tgtEl>
                                          <p:spTgt spid="10486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 presetSubtype="4">
                                  <p:stCondLst>
                                    <p:cond delay="0"/>
                                  </p:stCondLst>
                                  <p:childTnLst>
                                    <p:set>
                                      <p:cBhvr>
                                        <p:cTn dur="1" fill="hold" id="26">
                                          <p:stCondLst>
                                            <p:cond delay="0"/>
                                          </p:stCondLst>
                                        </p:cTn>
                                        <p:tgtEl>
                                          <p:spTgt spid="1048662">
                                            <p:txEl>
                                              <p:pRg st="7" end="7"/>
                                            </p:txEl>
                                          </p:spTgt>
                                        </p:tgtEl>
                                        <p:attrNameLst>
                                          <p:attrName>style.visibility</p:attrName>
                                        </p:attrNameLst>
                                      </p:cBhvr>
                                      <p:to>
                                        <p:strVal val="visible"/>
                                      </p:to>
                                    </p:set>
                                    <p:anim calcmode="lin" valueType="num">
                                      <p:cBhvr additive="base">
                                        <p:cTn dur="500" fill="hold" id="27"/>
                                        <p:tgtEl>
                                          <p:spTgt spid="1048662">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28"/>
                                        <p:tgtEl>
                                          <p:spTgt spid="104866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66" name="标题 1"/>
          <p:cNvSpPr>
            <a:spLocks noGrp="1"/>
          </p:cNvSpPr>
          <p:nvPr>
            <p:ph type="title"/>
          </p:nvPr>
        </p:nvSpPr>
        <p:spPr>
          <a:xfrm>
            <a:off x="107950" y="39688"/>
            <a:ext cx="8928100" cy="836612"/>
          </a:xfrm>
        </p:spPr>
        <p:txBody>
          <a:bodyPr/>
          <a:p>
            <a:r>
              <a:rPr altLang="en-US" dirty="0" lang="zh-CN"/>
              <a:t>木马病毒的分类</a:t>
            </a:r>
            <a:endParaRPr altLang="en-US" dirty="0" lang="en-US">
              <a:ea typeface="宋体" panose="02010600030101010101" pitchFamily="2" charset="-122"/>
            </a:endParaRPr>
          </a:p>
        </p:txBody>
      </p:sp>
      <p:sp>
        <p:nvSpPr>
          <p:cNvPr id="1048667" name="内容占位符 2"/>
          <p:cNvSpPr>
            <a:spLocks noGrp="1"/>
          </p:cNvSpPr>
          <p:nvPr>
            <p:ph idx="1"/>
          </p:nvPr>
        </p:nvSpPr>
        <p:spPr>
          <a:xfrm>
            <a:off x="107950" y="1025525"/>
            <a:ext cx="8928100" cy="5499100"/>
          </a:xfrm>
        </p:spPr>
        <p:txBody>
          <a:bodyPr/>
          <a:p>
            <a:pPr indent="-457200" marL="514350">
              <a:buFont typeface="+mj-lt"/>
              <a:buAutoNum type="arabicPeriod"/>
            </a:pPr>
            <a:r>
              <a:rPr altLang="en-US" dirty="0" sz="2400" kumimoji="0" lang="zh-CN">
                <a:solidFill>
                  <a:srgbClr val="0000FF"/>
                </a:solidFill>
              </a:rPr>
              <a:t>盗号类木马</a:t>
            </a:r>
            <a:r>
              <a:rPr altLang="zh-CN" dirty="0" sz="2400" kumimoji="0" lang="en-US">
                <a:solidFill>
                  <a:srgbClr val="0000FF"/>
                </a:solidFill>
              </a:rPr>
              <a:t> </a:t>
            </a:r>
          </a:p>
          <a:p>
            <a:pPr lvl="1"/>
            <a:r>
              <a:rPr altLang="en-US" dirty="0" kumimoji="0" lang="zh-CN"/>
              <a:t>通常采用</a:t>
            </a:r>
            <a:r>
              <a:rPr altLang="en-US" dirty="0" kumimoji="0" lang="zh-CN">
                <a:solidFill>
                  <a:srgbClr val="FF0000"/>
                </a:solidFill>
              </a:rPr>
              <a:t>记录用户键盘输入</a:t>
            </a:r>
            <a:r>
              <a:rPr altLang="en-US" dirty="0" kumimoji="0" lang="zh-CN"/>
              <a:t>、</a:t>
            </a:r>
            <a:r>
              <a:rPr altLang="zh-CN" dirty="0" kumimoji="0" lang="en-US">
                <a:solidFill>
                  <a:srgbClr val="FF0000"/>
                </a:solidFill>
              </a:rPr>
              <a:t>Hook</a:t>
            </a:r>
            <a:r>
              <a:rPr altLang="en-US" dirty="0" kumimoji="0" lang="zh-CN">
                <a:solidFill>
                  <a:srgbClr val="FF0000"/>
                </a:solidFill>
              </a:rPr>
              <a:t>应用程序进程</a:t>
            </a:r>
            <a:r>
              <a:rPr altLang="en-US" dirty="0" kumimoji="0" lang="zh-CN"/>
              <a:t>等方法获取用户的密码和账号。</a:t>
            </a:r>
          </a:p>
          <a:p>
            <a:pPr lvl="1"/>
            <a:r>
              <a:rPr altLang="en-US" dirty="0" kumimoji="0" lang="zh-CN"/>
              <a:t>窃取到的信息一般通过发送</a:t>
            </a:r>
            <a:r>
              <a:rPr altLang="en-US" dirty="0" kumimoji="0" lang="zh-CN">
                <a:solidFill>
                  <a:srgbClr val="FF0000"/>
                </a:solidFill>
              </a:rPr>
              <a:t>电子邮件</a:t>
            </a:r>
            <a:r>
              <a:rPr altLang="en-US" dirty="0" kumimoji="0" lang="zh-CN"/>
              <a:t>或向</a:t>
            </a:r>
            <a:r>
              <a:rPr altLang="en-US" dirty="0" kumimoji="0" lang="zh-CN">
                <a:solidFill>
                  <a:srgbClr val="FF0000"/>
                </a:solidFill>
              </a:rPr>
              <a:t>远程控制程序</a:t>
            </a:r>
            <a:r>
              <a:rPr altLang="en-US" dirty="0" kumimoji="0" lang="zh-CN"/>
              <a:t>直接提交的方式发送给木马作者。</a:t>
            </a:r>
          </a:p>
          <a:p>
            <a:pPr lvl="1"/>
            <a:r>
              <a:rPr altLang="en-US" dirty="0" kumimoji="0" lang="zh-CN"/>
              <a:t>盗号木马的目标一般为游戏软件、即时通讯软件以及网上交易系统。</a:t>
            </a:r>
            <a:endParaRPr altLang="zh-CN" dirty="0" kumimoji="0" lang="zh-CN"/>
          </a:p>
          <a:p>
            <a:pPr indent="-457200" marL="514350">
              <a:buFont typeface="+mj-lt"/>
              <a:buAutoNum type="arabicPeriod"/>
            </a:pPr>
            <a:endParaRPr altLang="zh-CN" dirty="0" sz="2400" kumimoji="0" lang="en-US"/>
          </a:p>
          <a:p>
            <a:pPr indent="-457200" marL="514350">
              <a:buFont typeface="+mj-lt"/>
              <a:buAutoNum type="arabicPeriod"/>
            </a:pPr>
            <a:r>
              <a:rPr altLang="en-US" dirty="0" sz="2400" kumimoji="0" lang="zh-CN">
                <a:solidFill>
                  <a:srgbClr val="0000FF"/>
                </a:solidFill>
              </a:rPr>
              <a:t>网页点击类木马</a:t>
            </a:r>
            <a:endParaRPr altLang="zh-CN" dirty="0" sz="2400" kumimoji="0" lang="en-US">
              <a:solidFill>
                <a:srgbClr val="0000FF"/>
              </a:solidFill>
            </a:endParaRPr>
          </a:p>
          <a:p>
            <a:pPr lvl="1"/>
            <a:r>
              <a:rPr altLang="en-US" dirty="0" kumimoji="0" lang="zh-CN"/>
              <a:t>模拟用户</a:t>
            </a:r>
            <a:r>
              <a:rPr altLang="en-US" dirty="0" kumimoji="0" lang="zh-CN">
                <a:solidFill>
                  <a:srgbClr val="FF0000"/>
                </a:solidFill>
              </a:rPr>
              <a:t>点击广告</a:t>
            </a:r>
            <a:r>
              <a:rPr altLang="en-US" dirty="0" kumimoji="0" lang="zh-CN"/>
              <a:t>等动作，短时间内产生大量的点击量。</a:t>
            </a:r>
          </a:p>
          <a:p>
            <a:pPr lvl="1"/>
            <a:r>
              <a:rPr altLang="en-US" dirty="0" kumimoji="0" lang="zh-CN"/>
              <a:t>目的一般是为了赚取高额的广告推广费用。</a:t>
            </a:r>
            <a:endParaRPr altLang="zh-CN" dirty="0" kumimoji="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67">
                                            <p:txEl>
                                              <p:pRg st="2" end="2"/>
                                            </p:txEl>
                                          </p:spTgt>
                                        </p:tgtEl>
                                        <p:attrNameLst>
                                          <p:attrName>style.visibility</p:attrName>
                                        </p:attrNameLst>
                                      </p:cBhvr>
                                      <p:to>
                                        <p:strVal val="visible"/>
                                      </p:to>
                                    </p:set>
                                    <p:anim calcmode="lin" valueType="num">
                                      <p:cBhvr additive="base">
                                        <p:cTn dur="500" fill="hold" id="7"/>
                                        <p:tgtEl>
                                          <p:spTgt spid="104866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67">
                                            <p:txEl>
                                              <p:pRg st="3" end="3"/>
                                            </p:txEl>
                                          </p:spTgt>
                                        </p:tgtEl>
                                        <p:attrNameLst>
                                          <p:attrName>style.visibility</p:attrName>
                                        </p:attrNameLst>
                                      </p:cBhvr>
                                      <p:to>
                                        <p:strVal val="visible"/>
                                      </p:to>
                                    </p:set>
                                    <p:anim calcmode="lin" valueType="num">
                                      <p:cBhvr additive="base">
                                        <p:cTn dur="500" fill="hold" id="13"/>
                                        <p:tgtEl>
                                          <p:spTgt spid="104866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67">
                                            <p:txEl>
                                              <p:pRg st="5" end="5"/>
                                            </p:txEl>
                                          </p:spTgt>
                                        </p:tgtEl>
                                        <p:attrNameLst>
                                          <p:attrName>style.visibility</p:attrName>
                                        </p:attrNameLst>
                                      </p:cBhvr>
                                      <p:to>
                                        <p:strVal val="visible"/>
                                      </p:to>
                                    </p:set>
                                    <p:anim calcmode="lin" valueType="num">
                                      <p:cBhvr additive="base">
                                        <p:cTn dur="500" fill="hold" id="19"/>
                                        <p:tgtEl>
                                          <p:spTgt spid="1048667">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67">
                                            <p:txEl>
                                              <p:pRg st="5" end="5"/>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667">
                                            <p:txEl>
                                              <p:pRg st="6" end="6"/>
                                            </p:txEl>
                                          </p:spTgt>
                                        </p:tgtEl>
                                        <p:attrNameLst>
                                          <p:attrName>style.visibility</p:attrName>
                                        </p:attrNameLst>
                                      </p:cBhvr>
                                      <p:to>
                                        <p:strVal val="visible"/>
                                      </p:to>
                                    </p:set>
                                    <p:anim calcmode="lin" valueType="num">
                                      <p:cBhvr additive="base">
                                        <p:cTn dur="500" fill="hold" id="23"/>
                                        <p:tgtEl>
                                          <p:spTgt spid="1048667">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67">
                                            <p:txEl>
                                              <p:pRg st="6" end="6"/>
                                            </p:txEl>
                                          </p:spTgt>
                                        </p:tgtEl>
                                        <p:attrNameLst>
                                          <p:attrName>ppt_y</p:attrName>
                                        </p:attrNameLst>
                                      </p:cBhvr>
                                      <p:tavLst>
                                        <p:tav tm="0">
                                          <p:val>
                                            <p:strVal val="1+#ppt_h/2"/>
                                          </p:val>
                                        </p:tav>
                                        <p:tav tm="100000">
                                          <p:val>
                                            <p:strVal val="#ppt_y"/>
                                          </p:val>
                                        </p:tav>
                                      </p:tavLst>
                                    </p:anim>
                                  </p:childTnLst>
                                </p:cTn>
                              </p:par>
                              <p:par>
                                <p:cTn fill="hold" id="25" nodeType="withEffect" presetClass="entr" presetID="2" presetSubtype="4">
                                  <p:stCondLst>
                                    <p:cond delay="0"/>
                                  </p:stCondLst>
                                  <p:childTnLst>
                                    <p:set>
                                      <p:cBhvr>
                                        <p:cTn dur="1" fill="hold" id="26">
                                          <p:stCondLst>
                                            <p:cond delay="0"/>
                                          </p:stCondLst>
                                        </p:cTn>
                                        <p:tgtEl>
                                          <p:spTgt spid="1048667">
                                            <p:txEl>
                                              <p:pRg st="7" end="7"/>
                                            </p:txEl>
                                          </p:spTgt>
                                        </p:tgtEl>
                                        <p:attrNameLst>
                                          <p:attrName>style.visibility</p:attrName>
                                        </p:attrNameLst>
                                      </p:cBhvr>
                                      <p:to>
                                        <p:strVal val="visible"/>
                                      </p:to>
                                    </p:set>
                                    <p:anim calcmode="lin" valueType="num">
                                      <p:cBhvr additive="base">
                                        <p:cTn dur="500" fill="hold" id="27"/>
                                        <p:tgtEl>
                                          <p:spTgt spid="1048667">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28"/>
                                        <p:tgtEl>
                                          <p:spTgt spid="10486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68" name="标题 1"/>
          <p:cNvSpPr>
            <a:spLocks noGrp="1"/>
          </p:cNvSpPr>
          <p:nvPr>
            <p:ph type="title"/>
          </p:nvPr>
        </p:nvSpPr>
        <p:spPr>
          <a:xfrm>
            <a:off x="107950" y="39688"/>
            <a:ext cx="8928100" cy="836612"/>
          </a:xfrm>
        </p:spPr>
        <p:txBody>
          <a:bodyPr/>
          <a:p>
            <a:r>
              <a:rPr altLang="en-US" dirty="0" lang="zh-CN"/>
              <a:t>木马病毒的分类</a:t>
            </a:r>
            <a:endParaRPr altLang="en-US" dirty="0" lang="en-US">
              <a:ea typeface="宋体" panose="02010600030101010101" pitchFamily="2" charset="-122"/>
            </a:endParaRPr>
          </a:p>
        </p:txBody>
      </p:sp>
      <p:sp>
        <p:nvSpPr>
          <p:cNvPr id="1048669" name="内容占位符 2"/>
          <p:cNvSpPr>
            <a:spLocks noGrp="1"/>
          </p:cNvSpPr>
          <p:nvPr>
            <p:ph idx="1"/>
          </p:nvPr>
        </p:nvSpPr>
        <p:spPr>
          <a:xfrm>
            <a:off x="107950" y="1025525"/>
            <a:ext cx="8928100" cy="5499100"/>
          </a:xfrm>
        </p:spPr>
        <p:txBody>
          <a:bodyPr/>
          <a:p>
            <a:pPr indent="-457200" marL="514350">
              <a:buFont typeface="+mj-lt"/>
              <a:buAutoNum type="arabicPeriod" startAt="3"/>
            </a:pPr>
            <a:r>
              <a:rPr altLang="en-US" dirty="0" sz="2400" kumimoji="0" lang="zh-CN">
                <a:solidFill>
                  <a:srgbClr val="0000FF"/>
                </a:solidFill>
              </a:rPr>
              <a:t>下载类木马</a:t>
            </a:r>
            <a:r>
              <a:rPr altLang="zh-CN" dirty="0" sz="2400" kumimoji="0" lang="en-US">
                <a:solidFill>
                  <a:srgbClr val="0000FF"/>
                </a:solidFill>
              </a:rPr>
              <a:t> </a:t>
            </a:r>
          </a:p>
          <a:p>
            <a:pPr lvl="1"/>
            <a:r>
              <a:rPr altLang="en-US" dirty="0" kumimoji="0" lang="zh-CN"/>
              <a:t>体积小，功能是从网络上</a:t>
            </a:r>
            <a:r>
              <a:rPr altLang="en-US" dirty="0" kumimoji="0" lang="zh-CN">
                <a:solidFill>
                  <a:srgbClr val="FF0000"/>
                </a:solidFill>
              </a:rPr>
              <a:t>下载其他病毒程序或安装广告软件</a:t>
            </a:r>
            <a:r>
              <a:rPr altLang="en-US" dirty="0" kumimoji="0" lang="zh-CN"/>
              <a:t>。</a:t>
            </a:r>
          </a:p>
          <a:p>
            <a:pPr lvl="1"/>
            <a:r>
              <a:rPr altLang="en-US" dirty="0" kumimoji="0" lang="zh-CN"/>
              <a:t>因为体积很小，下载类木马更容易传播，传播速度也更快。</a:t>
            </a:r>
            <a:endParaRPr altLang="zh-CN" dirty="0" kumimoji="0" lang="en-US"/>
          </a:p>
          <a:p>
            <a:pPr lvl="1"/>
            <a:r>
              <a:rPr altLang="en-US" dirty="0" kumimoji="0" lang="zh-CN"/>
              <a:t>通常，功能强大、体积也很大的后门类病毒，如“灰鸽子”、“黑洞”等，传播时都单独编写一个小巧的下载型木马，用户中毒后会把后门主程序下载到本机运行。</a:t>
            </a:r>
            <a:endParaRPr altLang="zh-CN" dirty="0" kumimoji="0" lang="zh-CN"/>
          </a:p>
          <a:p>
            <a:pPr indent="-457200" marL="514350">
              <a:buFont typeface="+mj-lt"/>
              <a:buAutoNum type="arabicPeriod" startAt="3"/>
            </a:pPr>
            <a:endParaRPr altLang="zh-CN" dirty="0" sz="2400" kumimoji="0" lang="en-US"/>
          </a:p>
          <a:p>
            <a:pPr indent="-457200" marL="514350">
              <a:buFont typeface="+mj-lt"/>
              <a:buAutoNum type="arabicPeriod" startAt="3"/>
            </a:pPr>
            <a:r>
              <a:rPr altLang="en-US" dirty="0" sz="2400" kumimoji="0" lang="zh-CN">
                <a:solidFill>
                  <a:srgbClr val="0000FF"/>
                </a:solidFill>
              </a:rPr>
              <a:t>代理类木马</a:t>
            </a:r>
            <a:r>
              <a:rPr altLang="zh-CN" dirty="0" sz="2400" kumimoji="0" lang="en-US">
                <a:solidFill>
                  <a:srgbClr val="0000FF"/>
                </a:solidFill>
              </a:rPr>
              <a:t> </a:t>
            </a:r>
          </a:p>
          <a:p>
            <a:pPr lvl="1"/>
            <a:r>
              <a:rPr altLang="en-US" dirty="0" kumimoji="0" lang="zh-CN"/>
              <a:t>用户感染代理类木马后，会在本机</a:t>
            </a:r>
            <a:r>
              <a:rPr altLang="en-US" dirty="0" kumimoji="0" lang="zh-CN">
                <a:solidFill>
                  <a:srgbClr val="FF0000"/>
                </a:solidFill>
              </a:rPr>
              <a:t>开启</a:t>
            </a:r>
            <a:r>
              <a:rPr altLang="zh-CN" dirty="0" kumimoji="0" lang="en-US">
                <a:solidFill>
                  <a:srgbClr val="FF0000"/>
                </a:solidFill>
              </a:rPr>
              <a:t>HTTP</a:t>
            </a:r>
            <a:r>
              <a:rPr altLang="en-US" dirty="0" kumimoji="0" lang="zh-CN">
                <a:solidFill>
                  <a:srgbClr val="FF0000"/>
                </a:solidFill>
              </a:rPr>
              <a:t>、</a:t>
            </a:r>
            <a:r>
              <a:rPr altLang="zh-CN" dirty="0" kumimoji="0" lang="en-US">
                <a:solidFill>
                  <a:srgbClr val="FF0000"/>
                </a:solidFill>
              </a:rPr>
              <a:t>SOCKS</a:t>
            </a:r>
            <a:r>
              <a:rPr altLang="en-US" dirty="0" kumimoji="0" lang="zh-CN">
                <a:solidFill>
                  <a:srgbClr val="FF0000"/>
                </a:solidFill>
              </a:rPr>
              <a:t>等代理服务</a:t>
            </a:r>
            <a:r>
              <a:rPr altLang="en-US" dirty="0" kumimoji="0" lang="zh-CN"/>
              <a:t>功能。</a:t>
            </a:r>
          </a:p>
          <a:p>
            <a:pPr lvl="1"/>
            <a:r>
              <a:rPr altLang="en-US" dirty="0" kumimoji="0" lang="zh-CN"/>
              <a:t>黑客将受感染的计算机作为</a:t>
            </a:r>
            <a:r>
              <a:rPr altLang="en-US" dirty="0" kumimoji="0" lang="zh-CN">
                <a:solidFill>
                  <a:srgbClr val="FF0000"/>
                </a:solidFill>
              </a:rPr>
              <a:t>跳板</a:t>
            </a:r>
            <a:r>
              <a:rPr altLang="en-US" dirty="0" kumimoji="0" lang="zh-CN"/>
              <a:t>，以被感染用户的身份进行黑客活动，达到隐藏自己的目的。</a:t>
            </a:r>
            <a:endParaRPr altLang="zh-CN"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69">
                                            <p:txEl>
                                              <p:pRg st="2" end="2"/>
                                            </p:txEl>
                                          </p:spTgt>
                                        </p:tgtEl>
                                        <p:attrNameLst>
                                          <p:attrName>style.visibility</p:attrName>
                                        </p:attrNameLst>
                                      </p:cBhvr>
                                      <p:to>
                                        <p:strVal val="visible"/>
                                      </p:to>
                                    </p:set>
                                    <p:anim calcmode="lin" valueType="num">
                                      <p:cBhvr additive="base">
                                        <p:cTn dur="500" fill="hold" id="7"/>
                                        <p:tgtEl>
                                          <p:spTgt spid="104866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69">
                                            <p:txEl>
                                              <p:pRg st="3" end="3"/>
                                            </p:txEl>
                                          </p:spTgt>
                                        </p:tgtEl>
                                        <p:attrNameLst>
                                          <p:attrName>style.visibility</p:attrName>
                                        </p:attrNameLst>
                                      </p:cBhvr>
                                      <p:to>
                                        <p:strVal val="visible"/>
                                      </p:to>
                                    </p:set>
                                    <p:anim calcmode="lin" valueType="num">
                                      <p:cBhvr additive="base">
                                        <p:cTn dur="500" fill="hold" id="13"/>
                                        <p:tgtEl>
                                          <p:spTgt spid="104866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69">
                                            <p:txEl>
                                              <p:pRg st="5" end="5"/>
                                            </p:txEl>
                                          </p:spTgt>
                                        </p:tgtEl>
                                        <p:attrNameLst>
                                          <p:attrName>style.visibility</p:attrName>
                                        </p:attrNameLst>
                                      </p:cBhvr>
                                      <p:to>
                                        <p:strVal val="visible"/>
                                      </p:to>
                                    </p:set>
                                    <p:anim calcmode="lin" valueType="num">
                                      <p:cBhvr additive="base">
                                        <p:cTn dur="500" fill="hold" id="19"/>
                                        <p:tgtEl>
                                          <p:spTgt spid="1048669">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69">
                                            <p:txEl>
                                              <p:pRg st="5" end="5"/>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669">
                                            <p:txEl>
                                              <p:pRg st="6" end="6"/>
                                            </p:txEl>
                                          </p:spTgt>
                                        </p:tgtEl>
                                        <p:attrNameLst>
                                          <p:attrName>style.visibility</p:attrName>
                                        </p:attrNameLst>
                                      </p:cBhvr>
                                      <p:to>
                                        <p:strVal val="visible"/>
                                      </p:to>
                                    </p:set>
                                    <p:anim calcmode="lin" valueType="num">
                                      <p:cBhvr additive="base">
                                        <p:cTn dur="500" fill="hold" id="23"/>
                                        <p:tgtEl>
                                          <p:spTgt spid="1048669">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6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2" presetSubtype="4">
                                  <p:stCondLst>
                                    <p:cond delay="0"/>
                                  </p:stCondLst>
                                  <p:childTnLst>
                                    <p:set>
                                      <p:cBhvr>
                                        <p:cTn dur="1" fill="hold" id="28">
                                          <p:stCondLst>
                                            <p:cond delay="0"/>
                                          </p:stCondLst>
                                        </p:cTn>
                                        <p:tgtEl>
                                          <p:spTgt spid="1048669">
                                            <p:txEl>
                                              <p:pRg st="7" end="7"/>
                                            </p:txEl>
                                          </p:spTgt>
                                        </p:tgtEl>
                                        <p:attrNameLst>
                                          <p:attrName>style.visibility</p:attrName>
                                        </p:attrNameLst>
                                      </p:cBhvr>
                                      <p:to>
                                        <p:strVal val="visible"/>
                                      </p:to>
                                    </p:set>
                                    <p:anim calcmode="lin" valueType="num">
                                      <p:cBhvr additive="base">
                                        <p:cTn dur="500" fill="hold" id="29"/>
                                        <p:tgtEl>
                                          <p:spTgt spid="1048669">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66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70" name="标题 1"/>
          <p:cNvSpPr>
            <a:spLocks noGrp="1"/>
          </p:cNvSpPr>
          <p:nvPr>
            <p:ph type="title"/>
          </p:nvPr>
        </p:nvSpPr>
        <p:spPr>
          <a:xfrm>
            <a:off x="107950" y="39688"/>
            <a:ext cx="8928100" cy="836612"/>
          </a:xfrm>
        </p:spPr>
        <p:txBody>
          <a:bodyPr/>
          <a:p>
            <a:r>
              <a:rPr altLang="en-US" dirty="0" lang="zh-CN"/>
              <a:t>木马病毒程序的组成</a:t>
            </a:r>
            <a:endParaRPr altLang="en-US" dirty="0" lang="en-US">
              <a:ea typeface="宋体" panose="02010600030101010101" pitchFamily="2" charset="-122"/>
            </a:endParaRPr>
          </a:p>
        </p:txBody>
      </p:sp>
      <p:sp>
        <p:nvSpPr>
          <p:cNvPr id="1048671" name="内容占位符 2"/>
          <p:cNvSpPr>
            <a:spLocks noGrp="1"/>
          </p:cNvSpPr>
          <p:nvPr>
            <p:ph idx="1"/>
          </p:nvPr>
        </p:nvSpPr>
        <p:spPr>
          <a:xfrm>
            <a:off x="107950" y="1098252"/>
            <a:ext cx="8928100" cy="5499100"/>
          </a:xfrm>
        </p:spPr>
        <p:txBody>
          <a:bodyPr/>
          <a:p>
            <a:pPr indent="-457200" marL="514350">
              <a:spcBef>
                <a:spcPct val="0"/>
              </a:spcBef>
              <a:buFont typeface="+mj-lt"/>
              <a:buAutoNum type="arabicPeriod"/>
            </a:pPr>
            <a:r>
              <a:rPr altLang="en-US" dirty="0" sz="2400" kumimoji="0" lang="zh-CN">
                <a:latin typeface="Arial" panose="020B0604020202020204" pitchFamily="34" charset="0"/>
              </a:rPr>
              <a:t>控制端程序（</a:t>
            </a:r>
            <a:r>
              <a:rPr altLang="en-US" dirty="0" sz="2400" kumimoji="0" lang="zh-CN">
                <a:solidFill>
                  <a:srgbClr val="FF0000"/>
                </a:solidFill>
                <a:latin typeface="Arial" panose="020B0604020202020204" pitchFamily="34" charset="0"/>
              </a:rPr>
              <a:t>客户端</a:t>
            </a:r>
            <a:r>
              <a:rPr altLang="en-US" dirty="0" sz="2400" kumimoji="0" lang="zh-CN">
                <a:latin typeface="Arial" panose="020B0604020202020204" pitchFamily="34" charset="0"/>
              </a:rPr>
              <a:t>）</a:t>
            </a:r>
            <a:endParaRPr altLang="zh-CN" dirty="0" sz="2400" kumimoji="0" lang="en-US">
              <a:latin typeface="Arial" panose="020B0604020202020204" pitchFamily="34" charset="0"/>
            </a:endParaRPr>
          </a:p>
          <a:p>
            <a:pPr lvl="1">
              <a:spcBef>
                <a:spcPct val="0"/>
              </a:spcBef>
              <a:buFont typeface="Wingdings" panose="05000000000000000000" pitchFamily="2" charset="2"/>
              <a:buChar char="Ø"/>
            </a:pPr>
            <a:r>
              <a:rPr altLang="en-US" dirty="0" kumimoji="0" lang="zh-CN">
                <a:latin typeface="Arial" panose="020B0604020202020204" pitchFamily="34" charset="0"/>
              </a:rPr>
              <a:t>是黑客用来控制远程计算机中的木马的程序。</a:t>
            </a:r>
            <a:endParaRPr altLang="zh-CN" dirty="0" kumimoji="0" lang="en-US">
              <a:latin typeface="Arial" panose="020B0604020202020204" pitchFamily="34" charset="0"/>
            </a:endParaRPr>
          </a:p>
          <a:p>
            <a:pPr indent="-457200" marL="514350">
              <a:spcBef>
                <a:spcPct val="0"/>
              </a:spcBef>
              <a:buFont typeface="+mj-lt"/>
              <a:buAutoNum type="arabicPeriod"/>
            </a:pPr>
            <a:endParaRPr altLang="zh-CN" dirty="0" sz="2400" kumimoji="0" lang="en-US">
              <a:latin typeface="Arial" panose="020B0604020202020204" pitchFamily="34" charset="0"/>
            </a:endParaRPr>
          </a:p>
          <a:p>
            <a:pPr indent="-457200" marL="514350">
              <a:spcBef>
                <a:spcPct val="0"/>
              </a:spcBef>
              <a:buFont typeface="+mj-lt"/>
              <a:buAutoNum type="arabicPeriod"/>
            </a:pPr>
            <a:r>
              <a:rPr altLang="en-US" dirty="0" sz="2400" kumimoji="0" lang="zh-CN">
                <a:latin typeface="Arial" panose="020B0604020202020204" pitchFamily="34" charset="0"/>
              </a:rPr>
              <a:t>木马程序（</a:t>
            </a:r>
            <a:r>
              <a:rPr altLang="en-US" dirty="0" sz="2400" kumimoji="0" lang="zh-CN">
                <a:solidFill>
                  <a:srgbClr val="FF0000"/>
                </a:solidFill>
                <a:latin typeface="Arial" panose="020B0604020202020204" pitchFamily="34" charset="0"/>
              </a:rPr>
              <a:t>服务器端</a:t>
            </a:r>
            <a:r>
              <a:rPr altLang="en-US" dirty="0" sz="2400" kumimoji="0" lang="zh-CN">
                <a:latin typeface="Arial" panose="020B0604020202020204" pitchFamily="34" charset="0"/>
              </a:rPr>
              <a:t>）</a:t>
            </a:r>
            <a:endParaRPr altLang="zh-CN" dirty="0" sz="2400" kumimoji="0" lang="en-US">
              <a:latin typeface="Arial" panose="020B0604020202020204" pitchFamily="34" charset="0"/>
            </a:endParaRPr>
          </a:p>
          <a:p>
            <a:pPr lvl="1">
              <a:spcBef>
                <a:spcPct val="0"/>
              </a:spcBef>
              <a:buFont typeface="Wingdings" panose="05000000000000000000" pitchFamily="2" charset="2"/>
              <a:buChar char="Ø"/>
            </a:pPr>
            <a:r>
              <a:rPr altLang="en-US" dirty="0" kumimoji="0" lang="zh-CN">
                <a:latin typeface="Arial" panose="020B0604020202020204" pitchFamily="34" charset="0"/>
              </a:rPr>
              <a:t>是木马病毒的核心，是潜入被感染的计算机内部、获取其操作权限的程序。</a:t>
            </a:r>
            <a:endParaRPr altLang="zh-CN" dirty="0" kumimoji="0" lang="en-US">
              <a:latin typeface="Arial" panose="020B0604020202020204" pitchFamily="34" charset="0"/>
            </a:endParaRPr>
          </a:p>
          <a:p>
            <a:pPr indent="-457200" marL="514350">
              <a:spcBef>
                <a:spcPct val="0"/>
              </a:spcBef>
              <a:buFont typeface="+mj-lt"/>
              <a:buAutoNum type="arabicPeriod"/>
            </a:pPr>
            <a:endParaRPr altLang="zh-CN" dirty="0" sz="2400" kumimoji="0" lang="en-US">
              <a:latin typeface="Arial" panose="020B0604020202020204" pitchFamily="34" charset="0"/>
            </a:endParaRPr>
          </a:p>
          <a:p>
            <a:pPr indent="-457200" marL="514350">
              <a:spcBef>
                <a:spcPct val="0"/>
              </a:spcBef>
              <a:buFont typeface="+mj-lt"/>
              <a:buAutoNum type="arabicPeriod"/>
            </a:pPr>
            <a:r>
              <a:rPr altLang="en-US" dirty="0" sz="2400" kumimoji="0" lang="zh-CN">
                <a:latin typeface="Arial" panose="020B0604020202020204" pitchFamily="34" charset="0"/>
              </a:rPr>
              <a:t>木马</a:t>
            </a:r>
            <a:r>
              <a:rPr altLang="en-US" dirty="0" sz="2400" kumimoji="0" lang="zh-CN">
                <a:solidFill>
                  <a:srgbClr val="FF0000"/>
                </a:solidFill>
                <a:latin typeface="Arial" panose="020B0604020202020204" pitchFamily="34" charset="0"/>
              </a:rPr>
              <a:t>配置程序</a:t>
            </a:r>
            <a:endParaRPr altLang="zh-CN" dirty="0" sz="2400" kumimoji="0" lang="en-US">
              <a:latin typeface="Arial" panose="020B0604020202020204" pitchFamily="34" charset="0"/>
            </a:endParaRPr>
          </a:p>
          <a:p>
            <a:pPr lvl="1">
              <a:spcBef>
                <a:spcPct val="0"/>
              </a:spcBef>
              <a:buFont typeface="Wingdings" panose="05000000000000000000" pitchFamily="2" charset="2"/>
              <a:buChar char="Ø"/>
            </a:pPr>
            <a:r>
              <a:rPr altLang="en-US" dirty="0" kumimoji="0" lang="zh-CN">
                <a:latin typeface="Arial" panose="020B0604020202020204" pitchFamily="34" charset="0"/>
              </a:rPr>
              <a:t>通过修改木马名称、图标等来伪装、隐藏木马程序，并配置端口号、回送地址等信息确定反馈信息的传输路径。</a:t>
            </a:r>
            <a:endParaRPr altLang="zh-CN" dirty="0" kumimoji="0" lang="zh-CN">
              <a:latin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71">
                                            <p:txEl>
                                              <p:pRg st="1" end="1"/>
                                            </p:txEl>
                                          </p:spTgt>
                                        </p:tgtEl>
                                        <p:attrNameLst>
                                          <p:attrName>style.visibility</p:attrName>
                                        </p:attrNameLst>
                                      </p:cBhvr>
                                      <p:to>
                                        <p:strVal val="visible"/>
                                      </p:to>
                                    </p:set>
                                    <p:anim calcmode="lin" valueType="num">
                                      <p:cBhvr additive="base">
                                        <p:cTn dur="500" fill="hold" id="7"/>
                                        <p:tgtEl>
                                          <p:spTgt spid="1048671">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71">
                                            <p:txEl>
                                              <p:pRg st="4" end="4"/>
                                            </p:txEl>
                                          </p:spTgt>
                                        </p:tgtEl>
                                        <p:attrNameLst>
                                          <p:attrName>style.visibility</p:attrName>
                                        </p:attrNameLst>
                                      </p:cBhvr>
                                      <p:to>
                                        <p:strVal val="visible"/>
                                      </p:to>
                                    </p:set>
                                    <p:anim calcmode="lin" valueType="num">
                                      <p:cBhvr additive="base">
                                        <p:cTn dur="500" fill="hold" id="13"/>
                                        <p:tgtEl>
                                          <p:spTgt spid="1048671">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71">
                                            <p:txEl>
                                              <p:pRg st="7" end="7"/>
                                            </p:txEl>
                                          </p:spTgt>
                                        </p:tgtEl>
                                        <p:attrNameLst>
                                          <p:attrName>style.visibility</p:attrName>
                                        </p:attrNameLst>
                                      </p:cBhvr>
                                      <p:to>
                                        <p:strVal val="visible"/>
                                      </p:to>
                                    </p:set>
                                    <p:anim calcmode="lin" valueType="num">
                                      <p:cBhvr additive="base">
                                        <p:cTn dur="500" fill="hold" id="19"/>
                                        <p:tgtEl>
                                          <p:spTgt spid="1048671">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595" name="标题 1"/>
          <p:cNvSpPr>
            <a:spLocks noGrp="1"/>
          </p:cNvSpPr>
          <p:nvPr>
            <p:ph type="title"/>
          </p:nvPr>
        </p:nvSpPr>
        <p:spPr>
          <a:xfrm>
            <a:off x="107950" y="71438"/>
            <a:ext cx="8928100" cy="836612"/>
          </a:xfrm>
        </p:spPr>
        <p:txBody>
          <a:bodyPr/>
          <a:p>
            <a:r>
              <a:rPr altLang="zh-CN" kumimoji="0" lang="en-US"/>
              <a:t>概述</a:t>
            </a:r>
            <a:endParaRPr altLang="en-US" kumimoji="0" lang="zh-CN"/>
          </a:p>
        </p:txBody>
      </p:sp>
      <p:sp>
        <p:nvSpPr>
          <p:cNvPr id="1048596" name="内容占位符 2"/>
          <p:cNvSpPr>
            <a:spLocks noGrp="1"/>
          </p:cNvSpPr>
          <p:nvPr>
            <p:ph idx="1"/>
          </p:nvPr>
        </p:nvSpPr>
        <p:spPr>
          <a:xfrm>
            <a:off x="107950" y="1054100"/>
            <a:ext cx="8928100" cy="5543252"/>
          </a:xfrm>
        </p:spPr>
        <p:txBody>
          <a:bodyPr/>
          <a:p>
            <a:r>
              <a:rPr altLang="en-US" dirty="0" sz="2400" kumimoji="0" lang="zh-CN"/>
              <a:t>威胁：用威力逼迫恫吓使人屈服。</a:t>
            </a:r>
            <a:endParaRPr altLang="zh-CN" dirty="0" sz="2400" kumimoji="0" lang="en-US"/>
          </a:p>
          <a:p>
            <a:r>
              <a:rPr altLang="en-US" dirty="0" sz="2400" kumimoji="0" lang="zh-CN">
                <a:solidFill>
                  <a:srgbClr val="FF0000"/>
                </a:solidFill>
              </a:rPr>
              <a:t>网络威胁：</a:t>
            </a:r>
            <a:r>
              <a:rPr altLang="en-US" dirty="0" sz="2400" kumimoji="0" lang="zh-CN"/>
              <a:t>是网络安全受到威胁、存在着危险。</a:t>
            </a:r>
            <a:endParaRPr altLang="zh-CN" dirty="0" sz="2400" kumimoji="0" lang="en-US"/>
          </a:p>
          <a:p>
            <a:endParaRPr altLang="zh-CN" dirty="0" sz="2400" kumimoji="0" lang="en-US"/>
          </a:p>
          <a:p>
            <a:r>
              <a:rPr altLang="en-US" dirty="0" sz="2400" kumimoji="0" lang="zh-CN"/>
              <a:t>随着互联网的不断发展，网络安全威胁也呈现了一种新的趋势。</a:t>
            </a:r>
            <a:endParaRPr altLang="zh-CN" dirty="0" sz="2400" kumimoji="0" lang="en-US"/>
          </a:p>
          <a:p>
            <a:pPr lvl="1"/>
            <a:r>
              <a:rPr altLang="en-US" dirty="0" kumimoji="0" lang="zh-CN"/>
              <a:t>最初，主要是</a:t>
            </a:r>
            <a:r>
              <a:rPr altLang="en-US" dirty="0" kumimoji="0" lang="zh-CN">
                <a:solidFill>
                  <a:srgbClr val="FF0000"/>
                </a:solidFill>
              </a:rPr>
              <a:t>计算机病毒</a:t>
            </a:r>
            <a:r>
              <a:rPr altLang="en-US" dirty="0" kumimoji="0" lang="zh-CN"/>
              <a:t>，比如“</a:t>
            </a:r>
            <a:r>
              <a:rPr altLang="zh-CN" dirty="0" kumimoji="0" lang="en-US"/>
              <a:t>CIH</a:t>
            </a:r>
            <a:r>
              <a:rPr altLang="en-US" dirty="0" kumimoji="0" lang="zh-CN"/>
              <a:t>”、“大麻”等传统病毒。</a:t>
            </a:r>
            <a:endParaRPr altLang="zh-CN" dirty="0" kumimoji="0" lang="en-US"/>
          </a:p>
          <a:p>
            <a:pPr lvl="1"/>
            <a:r>
              <a:rPr altLang="en-US" dirty="0" kumimoji="0" lang="zh-CN"/>
              <a:t>至今，已逐渐发展为包括</a:t>
            </a:r>
            <a:r>
              <a:rPr altLang="en-US" dirty="0" kumimoji="0" lang="zh-CN">
                <a:solidFill>
                  <a:srgbClr val="FF0000"/>
                </a:solidFill>
              </a:rPr>
              <a:t>特洛伊木马、后门程序、流氓软件、间谍软件、广告软件、网络钓鱼、垃圾邮件</a:t>
            </a:r>
            <a:r>
              <a:rPr altLang="en-US" dirty="0" kumimoji="0" lang="zh-CN"/>
              <a:t>等等。</a:t>
            </a:r>
            <a:endParaRPr altLang="zh-CN" dirty="0" kumimoji="0" lang="en-US"/>
          </a:p>
          <a:p>
            <a:pPr lvl="1"/>
            <a:endParaRPr altLang="zh-CN" dirty="0" kumimoji="0" lang="en-US"/>
          </a:p>
          <a:p>
            <a:pPr lvl="1"/>
            <a:r>
              <a:rPr altLang="en-US" dirty="0" kumimoji="0" lang="zh-CN"/>
              <a:t>目前的网络威胁往往是集多种特征于一体的</a:t>
            </a:r>
            <a:r>
              <a:rPr altLang="en-US" dirty="0" kumimoji="0" lang="zh-CN">
                <a:solidFill>
                  <a:srgbClr val="FF0000"/>
                </a:solidFill>
              </a:rPr>
              <a:t>混合型威胁</a:t>
            </a:r>
            <a:r>
              <a:rPr altLang="en-US" dirty="0" kumimoji="0" lang="zh-CN"/>
              <a:t>。</a:t>
            </a:r>
            <a:endParaRPr altLang="zh-CN" dirty="0" kumimoji="0" lang="en-US"/>
          </a:p>
          <a:p>
            <a:pPr lvl="1"/>
            <a:endParaRPr altLang="zh-CN" dirty="0" kumimoji="0" lang="en-US"/>
          </a:p>
          <a:p>
            <a:endParaRPr altLang="en-US"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596">
                                            <p:txEl>
                                              <p:pRg st="3" end="3"/>
                                            </p:txEl>
                                          </p:spTgt>
                                        </p:tgtEl>
                                        <p:attrNameLst>
                                          <p:attrName>style.visibility</p:attrName>
                                        </p:attrNameLst>
                                      </p:cBhvr>
                                      <p:to>
                                        <p:strVal val="visible"/>
                                      </p:to>
                                    </p:set>
                                    <p:anim calcmode="lin" valueType="num">
                                      <p:cBhvr additive="base">
                                        <p:cTn dur="500" fill="hold" id="7"/>
                                        <p:tgtEl>
                                          <p:spTgt spid="1048596">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96">
                                            <p:txEl>
                                              <p:pRg st="3" end="3"/>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596">
                                            <p:txEl>
                                              <p:pRg st="4" end="4"/>
                                            </p:txEl>
                                          </p:spTgt>
                                        </p:tgtEl>
                                        <p:attrNameLst>
                                          <p:attrName>style.visibility</p:attrName>
                                        </p:attrNameLst>
                                      </p:cBhvr>
                                      <p:to>
                                        <p:strVal val="visible"/>
                                      </p:to>
                                    </p:set>
                                    <p:anim calcmode="lin" valueType="num">
                                      <p:cBhvr additive="base">
                                        <p:cTn dur="500" fill="hold" id="11"/>
                                        <p:tgtEl>
                                          <p:spTgt spid="1048596">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596">
                                            <p:txEl>
                                              <p:pRg st="4" end="4"/>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596">
                                            <p:txEl>
                                              <p:pRg st="5" end="5"/>
                                            </p:txEl>
                                          </p:spTgt>
                                        </p:tgtEl>
                                        <p:attrNameLst>
                                          <p:attrName>style.visibility</p:attrName>
                                        </p:attrNameLst>
                                      </p:cBhvr>
                                      <p:to>
                                        <p:strVal val="visible"/>
                                      </p:to>
                                    </p:set>
                                    <p:anim calcmode="lin" valueType="num">
                                      <p:cBhvr additive="base">
                                        <p:cTn dur="500" fill="hold" id="15"/>
                                        <p:tgtEl>
                                          <p:spTgt spid="1048596">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5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2" presetSubtype="4">
                                  <p:stCondLst>
                                    <p:cond delay="0"/>
                                  </p:stCondLst>
                                  <p:childTnLst>
                                    <p:set>
                                      <p:cBhvr>
                                        <p:cTn dur="1" fill="hold" id="20">
                                          <p:stCondLst>
                                            <p:cond delay="0"/>
                                          </p:stCondLst>
                                        </p:cTn>
                                        <p:tgtEl>
                                          <p:spTgt spid="1048596">
                                            <p:txEl>
                                              <p:pRg st="7" end="7"/>
                                            </p:txEl>
                                          </p:spTgt>
                                        </p:tgtEl>
                                        <p:attrNameLst>
                                          <p:attrName>style.visibility</p:attrName>
                                        </p:attrNameLst>
                                      </p:cBhvr>
                                      <p:to>
                                        <p:strVal val="visible"/>
                                      </p:to>
                                    </p:set>
                                    <p:anim calcmode="lin" valueType="num">
                                      <p:cBhvr additive="base">
                                        <p:cTn dur="500" fill="hold" id="21"/>
                                        <p:tgtEl>
                                          <p:spTgt spid="1048596">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22"/>
                                        <p:tgtEl>
                                          <p:spTgt spid="104859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1042988" y="2421780"/>
            <a:ext cx="6856412" cy="4319588"/>
          </a:xfrm>
          <a:prstGeom prst="rect"/>
          <a:noFill/>
          <a:ln>
            <a:noFill/>
          </a:ln>
        </p:spPr>
      </p:pic>
      <p:sp>
        <p:nvSpPr>
          <p:cNvPr id="1048672" name="标题 1"/>
          <p:cNvSpPr>
            <a:spLocks noGrp="1"/>
          </p:cNvSpPr>
          <p:nvPr>
            <p:ph type="title"/>
          </p:nvPr>
        </p:nvSpPr>
        <p:spPr>
          <a:xfrm>
            <a:off x="107950" y="0"/>
            <a:ext cx="8928100" cy="981075"/>
          </a:xfrm>
        </p:spPr>
        <p:txBody>
          <a:bodyPr/>
          <a:p>
            <a:r>
              <a:rPr altLang="en-US" dirty="0" kumimoji="0" lang="zh-CN"/>
              <a:t>灰鸽子的植入方法</a:t>
            </a:r>
          </a:p>
        </p:txBody>
      </p:sp>
      <p:sp>
        <p:nvSpPr>
          <p:cNvPr id="1048673" name="内容占位符 2"/>
          <p:cNvSpPr>
            <a:spLocks noGrp="1"/>
          </p:cNvSpPr>
          <p:nvPr>
            <p:ph idx="1"/>
          </p:nvPr>
        </p:nvSpPr>
        <p:spPr>
          <a:xfrm>
            <a:off x="107950" y="1052513"/>
            <a:ext cx="8928100" cy="1296367"/>
          </a:xfrm>
        </p:spPr>
        <p:txBody>
          <a:bodyPr/>
          <a:p>
            <a:r>
              <a:rPr altLang="en-US" dirty="0" sz="2400" kumimoji="0" lang="zh-CN">
                <a:solidFill>
                  <a:srgbClr val="0000FF"/>
                </a:solidFill>
              </a:rPr>
              <a:t>被动植入</a:t>
            </a:r>
            <a:r>
              <a:rPr altLang="en-US" dirty="0" sz="2400" kumimoji="0" lang="zh-CN"/>
              <a:t>是指植入过程必须依赖受害用户的手工操作。一般是伪装成合法程序，以降低用户的警觉性并诱骗用户。</a:t>
            </a:r>
            <a:endParaRPr altLang="zh-CN" dirty="0" sz="2400" kumimoji="0" lang="en-US"/>
          </a:p>
          <a:p>
            <a:r>
              <a:rPr altLang="en-US" dirty="0" sz="2400" kumimoji="0" lang="zh-CN">
                <a:solidFill>
                  <a:srgbClr val="0000FF"/>
                </a:solidFill>
              </a:rPr>
              <a:t>主动植入</a:t>
            </a:r>
            <a:r>
              <a:rPr altLang="en-US" dirty="0" sz="2400" kumimoji="0" lang="zh-CN"/>
              <a:t>是将灰鸽子程序通过程序自动安装到目标系统，植入过程无需受害用户的操作。</a:t>
            </a:r>
            <a:endParaRPr altLang="en-US"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2097160"/>
                                        </p:tgtEl>
                                        <p:attrNameLst>
                                          <p:attrName>style.visibility</p:attrName>
                                        </p:attrNameLst>
                                      </p:cBhvr>
                                      <p:to>
                                        <p:strVal val="visible"/>
                                      </p:to>
                                    </p:set>
                                    <p:anim calcmode="lin" valueType="num">
                                      <p:cBhvr additive="base">
                                        <p:cTn dur="500" fill="hold" id="7"/>
                                        <p:tgtEl>
                                          <p:spTgt spid="2097160"/>
                                        </p:tgtEl>
                                        <p:attrNameLst>
                                          <p:attrName>ppt_x</p:attrName>
                                        </p:attrNameLst>
                                      </p:cBhvr>
                                      <p:tavLst>
                                        <p:tav tm="0">
                                          <p:val>
                                            <p:strVal val="#ppt_x"/>
                                          </p:val>
                                        </p:tav>
                                        <p:tav tm="100000">
                                          <p:val>
                                            <p:strVal val="#ppt_x"/>
                                          </p:val>
                                        </p:tav>
                                      </p:tavLst>
                                    </p:anim>
                                    <p:anim calcmode="lin" valueType="num">
                                      <p:cBhvr additive="base">
                                        <p:cTn dur="500" fill="hold" id="8"/>
                                        <p:tgtEl>
                                          <p:spTgt spid="2097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77" name="标题 1"/>
          <p:cNvSpPr>
            <a:spLocks noGrp="1"/>
          </p:cNvSpPr>
          <p:nvPr>
            <p:ph type="title"/>
          </p:nvPr>
        </p:nvSpPr>
        <p:spPr/>
        <p:txBody>
          <a:bodyPr/>
          <a:p>
            <a:r>
              <a:rPr altLang="en-US" dirty="0" lang="zh-CN"/>
              <a:t>灰鸽子的初始化安装</a:t>
            </a:r>
            <a:endParaRPr dirty="0" lang="en-US"/>
          </a:p>
        </p:txBody>
      </p:sp>
      <p:sp>
        <p:nvSpPr>
          <p:cNvPr id="1048678" name="内容占位符 2"/>
          <p:cNvSpPr>
            <a:spLocks noGrp="1"/>
          </p:cNvSpPr>
          <p:nvPr>
            <p:ph idx="1"/>
          </p:nvPr>
        </p:nvSpPr>
        <p:spPr>
          <a:xfrm>
            <a:off x="107504" y="1053084"/>
            <a:ext cx="8928992" cy="5472260"/>
          </a:xfrm>
        </p:spPr>
        <p:txBody>
          <a:bodyPr/>
          <a:p>
            <a:r>
              <a:rPr altLang="en-US" dirty="0" sz="2400" lang="zh-CN"/>
              <a:t>木马程序</a:t>
            </a:r>
            <a:r>
              <a:rPr dirty="0" sz="2400" lang="en-US">
                <a:solidFill>
                  <a:srgbClr val="0000FF"/>
                </a:solidFill>
              </a:rPr>
              <a:t>G_Server.exe</a:t>
            </a:r>
            <a:r>
              <a:rPr altLang="en-US" dirty="0" sz="2400" lang="zh-CN"/>
              <a:t>运行后，将自己复制到</a:t>
            </a:r>
            <a:r>
              <a:rPr dirty="0" sz="2400" lang="en-US"/>
              <a:t>Windows</a:t>
            </a:r>
            <a:r>
              <a:rPr altLang="en-US" dirty="0" sz="2400" lang="zh-CN"/>
              <a:t>文件夹内，并释放</a:t>
            </a:r>
            <a:r>
              <a:rPr dirty="0" sz="2400" lang="en-US"/>
              <a:t>G_Server.dll</a:t>
            </a:r>
            <a:r>
              <a:rPr altLang="en-US" dirty="0" sz="2400" lang="zh-CN"/>
              <a:t>和</a:t>
            </a:r>
            <a:r>
              <a:rPr dirty="0" sz="2400" lang="en-US"/>
              <a:t>G_Server_Hook.dll。</a:t>
            </a:r>
          </a:p>
          <a:p>
            <a:pPr lvl="1"/>
            <a:r>
              <a:rPr dirty="0" lang="en-US">
                <a:solidFill>
                  <a:srgbClr val="0000FF"/>
                </a:solidFill>
              </a:rPr>
              <a:t>G_Server.dll</a:t>
            </a:r>
            <a:r>
              <a:rPr altLang="en-US" dirty="0" lang="zh-CN">
                <a:solidFill>
                  <a:srgbClr val="0000FF"/>
                </a:solidFill>
              </a:rPr>
              <a:t>：</a:t>
            </a:r>
            <a:r>
              <a:rPr altLang="en-US" dirty="0" lang="zh-CN"/>
              <a:t>实现后门功能，与控制客户端通信。</a:t>
            </a:r>
            <a:endParaRPr altLang="zh-CN" dirty="0" lang="en-US"/>
          </a:p>
          <a:p>
            <a:pPr lvl="1"/>
            <a:r>
              <a:rPr dirty="0" lang="en-US">
                <a:solidFill>
                  <a:srgbClr val="0000FF"/>
                </a:solidFill>
              </a:rPr>
              <a:t>G_Server_Hook.dll</a:t>
            </a:r>
            <a:r>
              <a:rPr altLang="en-US" dirty="0" lang="zh-CN">
                <a:solidFill>
                  <a:srgbClr val="0000FF"/>
                </a:solidFill>
              </a:rPr>
              <a:t>：</a:t>
            </a:r>
            <a:r>
              <a:rPr altLang="en-US" dirty="0" lang="zh-CN"/>
              <a:t>隐藏木马，包括隐藏文件、隐藏进程和隐藏通信。</a:t>
            </a:r>
            <a:endParaRPr dirty="0" lang="en-US"/>
          </a:p>
          <a:p>
            <a:pPr lvl="1"/>
            <a:r>
              <a:rPr dirty="0" lang="en-US"/>
              <a:t>G_Server.exe、G_Server.dll</a:t>
            </a:r>
            <a:r>
              <a:rPr altLang="en-US" dirty="0" lang="zh-CN"/>
              <a:t>和</a:t>
            </a:r>
            <a:r>
              <a:rPr dirty="0" lang="en-US"/>
              <a:t>G_Server_Hook.dll</a:t>
            </a:r>
            <a:r>
              <a:rPr altLang="en-US" dirty="0" lang="zh-CN"/>
              <a:t>组成了灰鸽子的服务端。</a:t>
            </a:r>
          </a:p>
          <a:p>
            <a:pPr lvl="1"/>
            <a:r>
              <a:rPr altLang="en-US" dirty="0" lang="zh-CN"/>
              <a:t>有的灰鸽子会多释放一个</a:t>
            </a:r>
            <a:r>
              <a:rPr dirty="0" lang="en-US">
                <a:solidFill>
                  <a:srgbClr val="0000FF"/>
                </a:solidFill>
              </a:rPr>
              <a:t>G_ServerKey.dll</a:t>
            </a:r>
            <a:r>
              <a:rPr altLang="en-US" dirty="0" lang="zh-CN"/>
              <a:t>文件，用于记录键盘操作。</a:t>
            </a:r>
          </a:p>
          <a:p>
            <a:endParaRPr dirty="0" sz="2400" lang="en-US"/>
          </a:p>
          <a:p>
            <a:r>
              <a:rPr dirty="0" sz="2400" lang="en-US"/>
              <a:t>G_Server.exe</a:t>
            </a:r>
            <a:r>
              <a:rPr altLang="en-US" dirty="0" sz="2400" lang="zh-CN"/>
              <a:t>将自己注册成</a:t>
            </a:r>
            <a:r>
              <a:rPr altLang="en-US" dirty="0" sz="2400" lang="zh-CN">
                <a:solidFill>
                  <a:srgbClr val="FF0000"/>
                </a:solidFill>
              </a:rPr>
              <a:t>服务</a:t>
            </a:r>
            <a:r>
              <a:rPr altLang="en-US" dirty="0" sz="2400" lang="zh-CN"/>
              <a:t>，以便每次开机都自动运行，在加载</a:t>
            </a:r>
            <a:r>
              <a:rPr dirty="0" sz="2400" lang="en-US"/>
              <a:t>G_Server.dll</a:t>
            </a:r>
            <a:r>
              <a:rPr altLang="en-US" dirty="0" sz="2400" lang="zh-CN"/>
              <a:t>、</a:t>
            </a:r>
            <a:r>
              <a:rPr dirty="0" sz="2400" lang="en-US"/>
              <a:t>G_Server_Hook.dll</a:t>
            </a:r>
            <a:r>
              <a:rPr altLang="en-US" dirty="0" sz="2400" lang="zh-CN"/>
              <a:t>和</a:t>
            </a:r>
            <a:r>
              <a:rPr dirty="0" sz="2400" lang="en-US"/>
              <a:t>G_ServerKey.dll</a:t>
            </a:r>
            <a:r>
              <a:rPr altLang="en-US" dirty="0" sz="2400" lang="zh-CN"/>
              <a:t>后自动退出。</a:t>
            </a:r>
            <a:r>
              <a:rPr dirty="0" sz="2400" lang="en-US"/>
              <a:t> G_Server.exe</a:t>
            </a:r>
            <a:r>
              <a:rPr altLang="en-US" dirty="0" sz="2400" lang="zh-CN"/>
              <a:t>这个名字并不是固定的，是可以定制的。</a:t>
            </a:r>
            <a:endParaRPr dirty="0" sz="24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78">
                                            <p:txEl>
                                              <p:pRg st="1" end="1"/>
                                            </p:txEl>
                                          </p:spTgt>
                                        </p:tgtEl>
                                        <p:attrNameLst>
                                          <p:attrName>style.visibility</p:attrName>
                                        </p:attrNameLst>
                                      </p:cBhvr>
                                      <p:to>
                                        <p:strVal val="visible"/>
                                      </p:to>
                                    </p:set>
                                    <p:anim calcmode="lin" valueType="num">
                                      <p:cBhvr additive="base">
                                        <p:cTn dur="500" fill="hold" id="7"/>
                                        <p:tgtEl>
                                          <p:spTgt spid="104867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78">
                                            <p:txEl>
                                              <p:pRg st="1" end="1"/>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78">
                                            <p:txEl>
                                              <p:pRg st="2" end="2"/>
                                            </p:txEl>
                                          </p:spTgt>
                                        </p:tgtEl>
                                        <p:attrNameLst>
                                          <p:attrName>style.visibility</p:attrName>
                                        </p:attrNameLst>
                                      </p:cBhvr>
                                      <p:to>
                                        <p:strVal val="visible"/>
                                      </p:to>
                                    </p:set>
                                    <p:anim calcmode="lin" valueType="num">
                                      <p:cBhvr additive="base">
                                        <p:cTn dur="500" fill="hold" id="11"/>
                                        <p:tgtEl>
                                          <p:spTgt spid="104867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 presetSubtype="4">
                                  <p:stCondLst>
                                    <p:cond delay="0"/>
                                  </p:stCondLst>
                                  <p:childTnLst>
                                    <p:set>
                                      <p:cBhvr>
                                        <p:cTn dur="1" fill="hold" id="16">
                                          <p:stCondLst>
                                            <p:cond delay="0"/>
                                          </p:stCondLst>
                                        </p:cTn>
                                        <p:tgtEl>
                                          <p:spTgt spid="1048678">
                                            <p:txEl>
                                              <p:pRg st="3" end="3"/>
                                            </p:txEl>
                                          </p:spTgt>
                                        </p:tgtEl>
                                        <p:attrNameLst>
                                          <p:attrName>style.visibility</p:attrName>
                                        </p:attrNameLst>
                                      </p:cBhvr>
                                      <p:to>
                                        <p:strVal val="visible"/>
                                      </p:to>
                                    </p:set>
                                    <p:anim calcmode="lin" valueType="num">
                                      <p:cBhvr additive="base">
                                        <p:cTn dur="500" fill="hold" id="17"/>
                                        <p:tgtEl>
                                          <p:spTgt spid="1048678">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6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 presetSubtype="4">
                                  <p:stCondLst>
                                    <p:cond delay="0"/>
                                  </p:stCondLst>
                                  <p:childTnLst>
                                    <p:set>
                                      <p:cBhvr>
                                        <p:cTn dur="1" fill="hold" id="22">
                                          <p:stCondLst>
                                            <p:cond delay="0"/>
                                          </p:stCondLst>
                                        </p:cTn>
                                        <p:tgtEl>
                                          <p:spTgt spid="1048678">
                                            <p:txEl>
                                              <p:pRg st="4" end="4"/>
                                            </p:txEl>
                                          </p:spTgt>
                                        </p:tgtEl>
                                        <p:attrNameLst>
                                          <p:attrName>style.visibility</p:attrName>
                                        </p:attrNameLst>
                                      </p:cBhvr>
                                      <p:to>
                                        <p:strVal val="visible"/>
                                      </p:to>
                                    </p:set>
                                    <p:anim calcmode="lin" valueType="num">
                                      <p:cBhvr additive="base">
                                        <p:cTn dur="500" fill="hold" id="23"/>
                                        <p:tgtEl>
                                          <p:spTgt spid="1048678">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6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2" presetSubtype="4">
                                  <p:stCondLst>
                                    <p:cond delay="0"/>
                                  </p:stCondLst>
                                  <p:childTnLst>
                                    <p:set>
                                      <p:cBhvr>
                                        <p:cTn dur="1" fill="hold" id="28">
                                          <p:stCondLst>
                                            <p:cond delay="0"/>
                                          </p:stCondLst>
                                        </p:cTn>
                                        <p:tgtEl>
                                          <p:spTgt spid="1048678">
                                            <p:txEl>
                                              <p:pRg st="6" end="6"/>
                                            </p:txEl>
                                          </p:spTgt>
                                        </p:tgtEl>
                                        <p:attrNameLst>
                                          <p:attrName>style.visibility</p:attrName>
                                        </p:attrNameLst>
                                      </p:cBhvr>
                                      <p:to>
                                        <p:strVal val="visible"/>
                                      </p:to>
                                    </p:set>
                                    <p:anim calcmode="lin" valueType="num">
                                      <p:cBhvr additive="base">
                                        <p:cTn dur="500" fill="hold" id="29"/>
                                        <p:tgtEl>
                                          <p:spTgt spid="1048678">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67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79" name="标题 1"/>
          <p:cNvSpPr>
            <a:spLocks noGrp="1"/>
          </p:cNvSpPr>
          <p:nvPr>
            <p:ph type="title"/>
          </p:nvPr>
        </p:nvSpPr>
        <p:spPr>
          <a:xfrm>
            <a:off x="107950" y="0"/>
            <a:ext cx="8928100" cy="981075"/>
          </a:xfrm>
        </p:spPr>
        <p:txBody>
          <a:bodyPr/>
          <a:p>
            <a:r>
              <a:rPr altLang="en-US" kumimoji="0" lang="zh-CN"/>
              <a:t>灰鸽子的隐藏技术</a:t>
            </a:r>
          </a:p>
        </p:txBody>
      </p:sp>
      <p:sp>
        <p:nvSpPr>
          <p:cNvPr id="1048680" name="内容占位符 2"/>
          <p:cNvSpPr>
            <a:spLocks noGrp="1"/>
          </p:cNvSpPr>
          <p:nvPr>
            <p:ph idx="1"/>
          </p:nvPr>
        </p:nvSpPr>
        <p:spPr>
          <a:xfrm>
            <a:off x="250825" y="1052513"/>
            <a:ext cx="8642350" cy="5184775"/>
          </a:xfrm>
        </p:spPr>
        <p:txBody>
          <a:bodyPr/>
          <a:p>
            <a:r>
              <a:rPr altLang="en-US" dirty="0" sz="2400" kumimoji="0" lang="zh-CN">
                <a:solidFill>
                  <a:srgbClr val="0000FF"/>
                </a:solidFill>
              </a:rPr>
              <a:t>隐藏文件</a:t>
            </a:r>
            <a:endParaRPr altLang="zh-CN" dirty="0" sz="2400" kumimoji="0" lang="en-US">
              <a:solidFill>
                <a:srgbClr val="0000FF"/>
              </a:solidFill>
            </a:endParaRPr>
          </a:p>
          <a:p>
            <a:pPr lvl="1"/>
            <a:r>
              <a:rPr altLang="en-US" dirty="0" kumimoji="0" lang="zh-CN"/>
              <a:t>灰鸽子拦截了对</a:t>
            </a:r>
            <a:r>
              <a:rPr altLang="zh-CN" dirty="0" kumimoji="0" lang="en-US"/>
              <a:t>API</a:t>
            </a:r>
            <a:r>
              <a:rPr altLang="en-US" dirty="0" kumimoji="0" lang="zh-CN"/>
              <a:t>函数的调用，隐藏了木马程序和它注册的服务项。</a:t>
            </a:r>
          </a:p>
          <a:p>
            <a:pPr lvl="1"/>
            <a:r>
              <a:rPr altLang="en-US" dirty="0" kumimoji="0" lang="zh-CN"/>
              <a:t>即使设置了“显示所有隐藏文件”，也看不到它们。</a:t>
            </a:r>
            <a:endParaRPr altLang="zh-CN" dirty="0" kumimoji="0" lang="zh-CN"/>
          </a:p>
          <a:p>
            <a:endParaRPr altLang="zh-CN" dirty="0" sz="2400" kumimoji="0" lang="en-US"/>
          </a:p>
          <a:p>
            <a:r>
              <a:rPr altLang="en-US" dirty="0" sz="2400" kumimoji="0" lang="zh-CN">
                <a:solidFill>
                  <a:srgbClr val="0000FF"/>
                </a:solidFill>
              </a:rPr>
              <a:t>隐藏进程</a:t>
            </a:r>
            <a:endParaRPr altLang="zh-CN" dirty="0" sz="2400" kumimoji="0" lang="en-US">
              <a:solidFill>
                <a:srgbClr val="0000FF"/>
              </a:solidFill>
            </a:endParaRPr>
          </a:p>
          <a:p>
            <a:pPr lvl="1"/>
            <a:r>
              <a:rPr altLang="en-US" dirty="0" kumimoji="0" lang="zh-CN"/>
              <a:t>修改列举进程</a:t>
            </a:r>
            <a:r>
              <a:rPr altLang="zh-CN" dirty="0" kumimoji="0" lang="en-US"/>
              <a:t>API</a:t>
            </a:r>
            <a:r>
              <a:rPr altLang="en-US" dirty="0" kumimoji="0" lang="zh-CN"/>
              <a:t>函数的入口地址，在别的程序在调用这些函数的时候，首先转向木马程序。木马程序中需要做的工作就是</a:t>
            </a:r>
            <a:r>
              <a:rPr altLang="en-US" dirty="0" kumimoji="0" lang="zh-CN">
                <a:solidFill>
                  <a:srgbClr val="FF0000"/>
                </a:solidFill>
              </a:rPr>
              <a:t>在列表中将自己的进程信息去掉</a:t>
            </a:r>
            <a:r>
              <a:rPr altLang="en-US" dirty="0" kumimoji="0" lang="zh-CN"/>
              <a:t>，从而实现进程的隐藏。</a:t>
            </a:r>
          </a:p>
          <a:p>
            <a:pPr indent="0" marL="0">
              <a:buNone/>
            </a:pPr>
            <a:endParaRPr altLang="zh-CN" dirty="0" sz="2400" kumimoji="0" lang="en-US"/>
          </a:p>
          <a:p>
            <a:pPr lvl="1"/>
            <a:endParaRPr altLang="zh-CN" dirty="0" sz="2000" kumimoji="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80">
                                            <p:txEl>
                                              <p:pRg st="4" end="4"/>
                                            </p:txEl>
                                          </p:spTgt>
                                        </p:tgtEl>
                                        <p:attrNameLst>
                                          <p:attrName>style.visibility</p:attrName>
                                        </p:attrNameLst>
                                      </p:cBhvr>
                                      <p:to>
                                        <p:strVal val="visible"/>
                                      </p:to>
                                    </p:set>
                                    <p:anim calcmode="lin" valueType="num">
                                      <p:cBhvr additive="base">
                                        <p:cTn dur="500" fill="hold" id="7"/>
                                        <p:tgtEl>
                                          <p:spTgt spid="104868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80">
                                            <p:txEl>
                                              <p:pRg st="4" end="4"/>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80">
                                            <p:txEl>
                                              <p:pRg st="5" end="5"/>
                                            </p:txEl>
                                          </p:spTgt>
                                        </p:tgtEl>
                                        <p:attrNameLst>
                                          <p:attrName>style.visibility</p:attrName>
                                        </p:attrNameLst>
                                      </p:cBhvr>
                                      <p:to>
                                        <p:strVal val="visible"/>
                                      </p:to>
                                    </p:set>
                                    <p:anim calcmode="lin" valueType="num">
                                      <p:cBhvr additive="base">
                                        <p:cTn dur="500" fill="hold" id="11"/>
                                        <p:tgtEl>
                                          <p:spTgt spid="1048680">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8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81" name="标题 1"/>
          <p:cNvSpPr>
            <a:spLocks noGrp="1"/>
          </p:cNvSpPr>
          <p:nvPr>
            <p:ph type="title"/>
          </p:nvPr>
        </p:nvSpPr>
        <p:spPr>
          <a:xfrm>
            <a:off x="107950" y="0"/>
            <a:ext cx="8928100" cy="981075"/>
          </a:xfrm>
        </p:spPr>
        <p:txBody>
          <a:bodyPr/>
          <a:p>
            <a:r>
              <a:rPr altLang="en-US" kumimoji="0" lang="zh-CN"/>
              <a:t>灰鸽子的隐藏技术</a:t>
            </a:r>
          </a:p>
        </p:txBody>
      </p:sp>
      <p:sp>
        <p:nvSpPr>
          <p:cNvPr id="1048682" name="内容占位符 2"/>
          <p:cNvSpPr>
            <a:spLocks noGrp="1"/>
          </p:cNvSpPr>
          <p:nvPr>
            <p:ph idx="1"/>
          </p:nvPr>
        </p:nvSpPr>
        <p:spPr>
          <a:xfrm>
            <a:off x="250825" y="1052513"/>
            <a:ext cx="8642350" cy="5328815"/>
          </a:xfrm>
        </p:spPr>
        <p:txBody>
          <a:bodyPr/>
          <a:p>
            <a:r>
              <a:rPr altLang="en-US" dirty="0" sz="2400" kumimoji="0" lang="zh-CN">
                <a:solidFill>
                  <a:srgbClr val="0000FF"/>
                </a:solidFill>
              </a:rPr>
              <a:t>隐藏通讯</a:t>
            </a:r>
            <a:endParaRPr altLang="zh-CN" dirty="0" sz="2400" kumimoji="0" lang="zh-CN">
              <a:solidFill>
                <a:srgbClr val="0000FF"/>
              </a:solidFill>
            </a:endParaRPr>
          </a:p>
          <a:p>
            <a:pPr lvl="1"/>
            <a:r>
              <a:rPr altLang="en-US" dirty="0" kumimoji="0" lang="zh-CN">
                <a:solidFill>
                  <a:srgbClr val="FF0000"/>
                </a:solidFill>
              </a:rPr>
              <a:t>采用通信端口复用技术和反弹端口技术。</a:t>
            </a:r>
            <a:endParaRPr altLang="zh-CN" dirty="0" kumimoji="0" lang="en-US">
              <a:solidFill>
                <a:srgbClr val="FF0000"/>
              </a:solidFill>
            </a:endParaRPr>
          </a:p>
          <a:p>
            <a:pPr lvl="1"/>
            <a:endParaRPr altLang="zh-CN" dirty="0" kumimoji="0" lang="en-US">
              <a:solidFill>
                <a:srgbClr val="FF0000"/>
              </a:solidFill>
            </a:endParaRPr>
          </a:p>
          <a:p>
            <a:pPr lvl="1"/>
            <a:r>
              <a:rPr altLang="en-US" dirty="0" kumimoji="0" lang="zh-CN">
                <a:solidFill>
                  <a:srgbClr val="FF0000"/>
                </a:solidFill>
              </a:rPr>
              <a:t>通讯端口复用</a:t>
            </a:r>
            <a:r>
              <a:rPr altLang="en-US" dirty="0" kumimoji="0" lang="zh-CN"/>
              <a:t>技术是指将自己的通讯直接绑定到正常用户进程的端口，接收数据后，根据包格式判断是不是自己的，如果是它的，自己处理，否则通过</a:t>
            </a:r>
            <a:r>
              <a:rPr altLang="zh-CN" dirty="0" kumimoji="0" lang="en-US"/>
              <a:t>127.0.0.1</a:t>
            </a:r>
            <a:r>
              <a:rPr altLang="en-US" dirty="0" kumimoji="0" lang="zh-CN"/>
              <a:t>的地址交给真正的服务器应用进行处理。</a:t>
            </a:r>
            <a:endParaRPr altLang="zh-CN" dirty="0" kumimoji="0" lang="en-US"/>
          </a:p>
          <a:p>
            <a:pPr lvl="1"/>
            <a:endParaRPr altLang="zh-CN" dirty="0" kumimoji="0" lang="en-US">
              <a:solidFill>
                <a:srgbClr val="FF0000"/>
              </a:solidFill>
            </a:endParaRPr>
          </a:p>
          <a:p>
            <a:pPr lvl="1"/>
            <a:r>
              <a:rPr altLang="en-US" dirty="0" kumimoji="0" lang="zh-CN">
                <a:solidFill>
                  <a:srgbClr val="FF0000"/>
                </a:solidFill>
              </a:rPr>
              <a:t>反弹端口</a:t>
            </a:r>
            <a:r>
              <a:rPr altLang="en-US" dirty="0" kumimoji="0" lang="zh-CN"/>
              <a:t>技术是指木马程序启动后主动连接客户，为了隐蔽起见，控制端的被动端口一般设置为</a:t>
            </a:r>
            <a:r>
              <a:rPr altLang="zh-CN" dirty="0" kumimoji="0" lang="en-US"/>
              <a:t>80</a:t>
            </a:r>
            <a:r>
              <a:rPr altLang="en-US" dirty="0" kumimoji="0" lang="zh-CN"/>
              <a:t>端口。</a:t>
            </a:r>
            <a:endParaRPr altLang="zh-CN" dirty="0" kumimoji="0" lang="en-US"/>
          </a:p>
          <a:p>
            <a:pPr lvl="2"/>
            <a:r>
              <a:rPr altLang="en-US" dirty="0" kumimoji="0" lang="zh-CN"/>
              <a:t>对内部网络到外部网络的访问请求，防火墙一般不进行过于严格的检查，加之其连接请求有可能伪造成对外部资源的正常访问，因此容易通过防火墙。</a:t>
            </a:r>
            <a:r>
              <a:rPr altLang="zh-CN" dirty="0" kumimoji="0" lang="zh-CN"/>
              <a:t> </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82">
                                            <p:txEl>
                                              <p:pRg st="1" end="1"/>
                                            </p:txEl>
                                          </p:spTgt>
                                        </p:tgtEl>
                                        <p:attrNameLst>
                                          <p:attrName>style.visibility</p:attrName>
                                        </p:attrNameLst>
                                      </p:cBhvr>
                                      <p:to>
                                        <p:strVal val="visible"/>
                                      </p:to>
                                    </p:set>
                                    <p:anim calcmode="lin" valueType="num">
                                      <p:cBhvr additive="base">
                                        <p:cTn dur="500" fill="hold" id="7"/>
                                        <p:tgtEl>
                                          <p:spTgt spid="104868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82">
                                            <p:txEl>
                                              <p:pRg st="3" end="3"/>
                                            </p:txEl>
                                          </p:spTgt>
                                        </p:tgtEl>
                                        <p:attrNameLst>
                                          <p:attrName>style.visibility</p:attrName>
                                        </p:attrNameLst>
                                      </p:cBhvr>
                                      <p:to>
                                        <p:strVal val="visible"/>
                                      </p:to>
                                    </p:set>
                                    <p:anim calcmode="lin" valueType="num">
                                      <p:cBhvr additive="base">
                                        <p:cTn dur="500" fill="hold" id="13"/>
                                        <p:tgtEl>
                                          <p:spTgt spid="104868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682">
                                            <p:txEl>
                                              <p:pRg st="5" end="5"/>
                                            </p:txEl>
                                          </p:spTgt>
                                        </p:tgtEl>
                                        <p:attrNameLst>
                                          <p:attrName>style.visibility</p:attrName>
                                        </p:attrNameLst>
                                      </p:cBhvr>
                                      <p:to>
                                        <p:strVal val="visible"/>
                                      </p:to>
                                    </p:set>
                                    <p:anim calcmode="lin" valueType="num">
                                      <p:cBhvr additive="base">
                                        <p:cTn dur="500" fill="hold" id="19"/>
                                        <p:tgtEl>
                                          <p:spTgt spid="104868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82">
                                            <p:txEl>
                                              <p:pRg st="6" end="6"/>
                                            </p:txEl>
                                          </p:spTgt>
                                        </p:tgtEl>
                                        <p:attrNameLst>
                                          <p:attrName>style.visibility</p:attrName>
                                        </p:attrNameLst>
                                      </p:cBhvr>
                                      <p:to>
                                        <p:strVal val="visible"/>
                                      </p:to>
                                    </p:set>
                                    <p:anim calcmode="lin" valueType="num">
                                      <p:cBhvr additive="base">
                                        <p:cTn dur="500" fill="hold" id="25"/>
                                        <p:tgtEl>
                                          <p:spTgt spid="1048682">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8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83" name="标题 1"/>
          <p:cNvSpPr>
            <a:spLocks noGrp="1"/>
          </p:cNvSpPr>
          <p:nvPr>
            <p:ph type="title"/>
          </p:nvPr>
        </p:nvSpPr>
        <p:spPr>
          <a:xfrm>
            <a:off x="457200" y="55563"/>
            <a:ext cx="8229600" cy="865187"/>
          </a:xfrm>
        </p:spPr>
        <p:txBody>
          <a:bodyPr/>
          <a:p>
            <a:r>
              <a:rPr altLang="en-US" dirty="0" kumimoji="0" lang="zh-CN"/>
              <a:t>灰鸽子的客户端程序</a:t>
            </a:r>
          </a:p>
        </p:txBody>
      </p:sp>
      <p:sp>
        <p:nvSpPr>
          <p:cNvPr id="1048684" name="内容占位符 2"/>
          <p:cNvSpPr>
            <a:spLocks noGrp="1"/>
          </p:cNvSpPr>
          <p:nvPr>
            <p:ph idx="1"/>
          </p:nvPr>
        </p:nvSpPr>
        <p:spPr>
          <a:xfrm>
            <a:off x="250825" y="1052513"/>
            <a:ext cx="8642350" cy="5545137"/>
          </a:xfrm>
        </p:spPr>
        <p:txBody>
          <a:bodyPr/>
          <a:p>
            <a:r>
              <a:rPr altLang="en-US" dirty="0" sz="2400" kumimoji="0" lang="zh-CN"/>
              <a:t>客户端程序主要包括两个功能：</a:t>
            </a:r>
          </a:p>
          <a:p>
            <a:pPr indent="-457200" lvl="1" marL="914400">
              <a:buFont typeface="+mj-lt"/>
              <a:buAutoNum type="arabicPeriod"/>
            </a:pPr>
            <a:r>
              <a:rPr altLang="en-US" dirty="0" kumimoji="0" lang="zh-CN"/>
              <a:t>定制生成服务器端程序。</a:t>
            </a:r>
          </a:p>
          <a:p>
            <a:pPr indent="-457200" lvl="1" marL="914400">
              <a:buFont typeface="+mj-lt"/>
              <a:buAutoNum type="arabicPeriod"/>
            </a:pPr>
            <a:r>
              <a:rPr altLang="en-US" dirty="0" kumimoji="0" lang="zh-CN"/>
              <a:t>控制远程的服务器端。</a:t>
            </a:r>
            <a:endParaRPr altLang="zh-CN" dirty="0" kumimoji="0" lang="en-US"/>
          </a:p>
          <a:p>
            <a:endParaRPr altLang="zh-CN" dirty="0" sz="2400" kumimoji="0" lang="en-US"/>
          </a:p>
          <a:p>
            <a:r>
              <a:rPr altLang="en-US" dirty="0" sz="2400" kumimoji="0" lang="zh-CN">
                <a:solidFill>
                  <a:srgbClr val="0000FF"/>
                </a:solidFill>
              </a:rPr>
              <a:t>定制生成服务器端程序：</a:t>
            </a:r>
            <a:endParaRPr altLang="zh-CN" dirty="0" sz="2400" kumimoji="0" lang="en-US">
              <a:solidFill>
                <a:srgbClr val="0000FF"/>
              </a:solidFill>
            </a:endParaRPr>
          </a:p>
          <a:p>
            <a:pPr lvl="1"/>
            <a:r>
              <a:rPr altLang="en-US" dirty="0" kumimoji="0" lang="zh-CN"/>
              <a:t>首先，利用客户端程序配置生成一个服务器端程序文件，服务器端文件的名字默认为</a:t>
            </a:r>
            <a:r>
              <a:rPr altLang="zh-CN" dirty="0" kumimoji="0" lang="en-US"/>
              <a:t>G_ Server.exe</a:t>
            </a:r>
            <a:r>
              <a:rPr altLang="en-US" dirty="0" kumimoji="0" lang="zh-CN"/>
              <a:t>，然后开始在网络中传播植入这个程序。</a:t>
            </a:r>
            <a:endParaRPr altLang="zh-CN" dirty="0" kumimoji="0" lang="en-US"/>
          </a:p>
          <a:p>
            <a:pPr lvl="1"/>
            <a:r>
              <a:rPr altLang="en-US" dirty="0" kumimoji="0" lang="zh-CN"/>
              <a:t>木马植入成功后，系统启动时，木马就会加载运行，然后通过反弹端口技术主动连接客户控制端。</a:t>
            </a:r>
            <a:endParaRPr altLang="zh-CN" dirty="0" kumimoji="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84">
                                            <p:txEl>
                                              <p:pRg st="4" end="4"/>
                                            </p:txEl>
                                          </p:spTgt>
                                        </p:tgtEl>
                                        <p:attrNameLst>
                                          <p:attrName>style.visibility</p:attrName>
                                        </p:attrNameLst>
                                      </p:cBhvr>
                                      <p:to>
                                        <p:strVal val="visible"/>
                                      </p:to>
                                    </p:set>
                                    <p:anim calcmode="lin" valueType="num">
                                      <p:cBhvr additive="base">
                                        <p:cTn dur="500" fill="hold" id="7"/>
                                        <p:tgtEl>
                                          <p:spTgt spid="1048684">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84">
                                            <p:txEl>
                                              <p:pRg st="4" end="4"/>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84">
                                            <p:txEl>
                                              <p:pRg st="5" end="5"/>
                                            </p:txEl>
                                          </p:spTgt>
                                        </p:tgtEl>
                                        <p:attrNameLst>
                                          <p:attrName>style.visibility</p:attrName>
                                        </p:attrNameLst>
                                      </p:cBhvr>
                                      <p:to>
                                        <p:strVal val="visible"/>
                                      </p:to>
                                    </p:set>
                                    <p:anim calcmode="lin" valueType="num">
                                      <p:cBhvr additive="base">
                                        <p:cTn dur="500" fill="hold" id="11"/>
                                        <p:tgtEl>
                                          <p:spTgt spid="1048684">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 presetSubtype="4">
                                  <p:stCondLst>
                                    <p:cond delay="0"/>
                                  </p:stCondLst>
                                  <p:childTnLst>
                                    <p:set>
                                      <p:cBhvr>
                                        <p:cTn dur="1" fill="hold" id="16">
                                          <p:stCondLst>
                                            <p:cond delay="0"/>
                                          </p:stCondLst>
                                        </p:cTn>
                                        <p:tgtEl>
                                          <p:spTgt spid="1048684">
                                            <p:txEl>
                                              <p:pRg st="6" end="6"/>
                                            </p:txEl>
                                          </p:spTgt>
                                        </p:tgtEl>
                                        <p:attrNameLst>
                                          <p:attrName>style.visibility</p:attrName>
                                        </p:attrNameLst>
                                      </p:cBhvr>
                                      <p:to>
                                        <p:strVal val="visible"/>
                                      </p:to>
                                    </p:set>
                                    <p:anim calcmode="lin" valueType="num">
                                      <p:cBhvr additive="base">
                                        <p:cTn dur="500" fill="hold" id="17"/>
                                        <p:tgtEl>
                                          <p:spTgt spid="1048684">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68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88" name="标题 1"/>
          <p:cNvSpPr>
            <a:spLocks noGrp="1"/>
          </p:cNvSpPr>
          <p:nvPr>
            <p:ph type="title"/>
          </p:nvPr>
        </p:nvSpPr>
        <p:spPr>
          <a:xfrm>
            <a:off x="457200" y="55563"/>
            <a:ext cx="8229600" cy="865187"/>
          </a:xfrm>
        </p:spPr>
        <p:txBody>
          <a:bodyPr/>
          <a:p>
            <a:r>
              <a:rPr altLang="en-US" dirty="0" kumimoji="0" lang="zh-CN"/>
              <a:t>灰鸽子的客户端程序</a:t>
            </a:r>
          </a:p>
        </p:txBody>
      </p:sp>
      <p:sp>
        <p:nvSpPr>
          <p:cNvPr id="1048689" name="内容占位符 2"/>
          <p:cNvSpPr>
            <a:spLocks noGrp="1"/>
          </p:cNvSpPr>
          <p:nvPr>
            <p:ph idx="1"/>
          </p:nvPr>
        </p:nvSpPr>
        <p:spPr>
          <a:xfrm>
            <a:off x="250825" y="1052513"/>
            <a:ext cx="8642350" cy="5616847"/>
          </a:xfrm>
        </p:spPr>
        <p:txBody>
          <a:bodyPr/>
          <a:p>
            <a:r>
              <a:rPr altLang="en-US" dirty="0" sz="2400" kumimoji="0" lang="zh-CN">
                <a:solidFill>
                  <a:srgbClr val="0000FF"/>
                </a:solidFill>
              </a:rPr>
              <a:t>客户控制端程序的功能：</a:t>
            </a:r>
            <a:endParaRPr altLang="zh-CN" dirty="0" sz="2400" kumimoji="0" lang="zh-CN">
              <a:solidFill>
                <a:srgbClr val="0000FF"/>
              </a:solidFill>
            </a:endParaRPr>
          </a:p>
          <a:p>
            <a:pPr lvl="1"/>
            <a:r>
              <a:rPr altLang="en-US" dirty="0" kumimoji="0" lang="zh-CN">
                <a:solidFill>
                  <a:srgbClr val="FF0000"/>
                </a:solidFill>
              </a:rPr>
              <a:t>对远程计算机文件管理：</a:t>
            </a:r>
            <a:r>
              <a:rPr altLang="en-US" dirty="0" kumimoji="0" lang="zh-CN"/>
              <a:t>模仿</a:t>
            </a:r>
            <a:r>
              <a:rPr altLang="zh-CN" dirty="0" kumimoji="0" lang="en-US"/>
              <a:t>Windows</a:t>
            </a:r>
            <a:r>
              <a:rPr altLang="en-US" dirty="0" kumimoji="0" lang="zh-CN"/>
              <a:t>资源管理器，可以对文件进行复制、粘贴、删除、重命名、远程执行等，可以上传下载文件或文件夹，操作简单易用。</a:t>
            </a:r>
            <a:endParaRPr altLang="zh-CN" dirty="0" kumimoji="0" lang="zh-CN"/>
          </a:p>
          <a:p>
            <a:pPr lvl="1"/>
            <a:r>
              <a:rPr altLang="en-US" dirty="0" kumimoji="0" lang="zh-CN">
                <a:solidFill>
                  <a:srgbClr val="FF0000"/>
                </a:solidFill>
              </a:rPr>
              <a:t>远程控制命令：</a:t>
            </a:r>
            <a:r>
              <a:rPr altLang="en-US" dirty="0" kumimoji="0" lang="zh-CN"/>
              <a:t>查看远程系统信息、查看剪贴板、进程管理、窗口管理、插件功能、服务管理、共享管理、代理服务、</a:t>
            </a:r>
            <a:r>
              <a:rPr altLang="zh-CN" dirty="0" kumimoji="0" lang="en-US"/>
              <a:t>MS-DOS</a:t>
            </a:r>
            <a:r>
              <a:rPr altLang="en-US" dirty="0" kumimoji="0" lang="zh-CN"/>
              <a:t>模拟、关机、重启。</a:t>
            </a:r>
            <a:endParaRPr altLang="zh-CN" dirty="0" kumimoji="0" lang="zh-CN"/>
          </a:p>
          <a:p>
            <a:pPr lvl="1"/>
            <a:r>
              <a:rPr altLang="en-US" dirty="0" kumimoji="0" lang="zh-CN">
                <a:solidFill>
                  <a:srgbClr val="FF0000"/>
                </a:solidFill>
              </a:rPr>
              <a:t>捕获屏幕，实时控制：</a:t>
            </a:r>
            <a:r>
              <a:rPr altLang="en-US" dirty="0" kumimoji="0" lang="zh-CN"/>
              <a:t>可以连续地捕获远程计算机屏幕，并把本地的鼠标及键盘操作传送到远程被控制端，实现实时控制功能。</a:t>
            </a:r>
            <a:endParaRPr altLang="zh-CN" dirty="0" kumimoji="0" lang="zh-CN"/>
          </a:p>
          <a:p>
            <a:pPr lvl="1"/>
            <a:r>
              <a:rPr altLang="en-US" dirty="0" kumimoji="0" lang="zh-CN">
                <a:solidFill>
                  <a:srgbClr val="FF0000"/>
                </a:solidFill>
              </a:rPr>
              <a:t>注册表模拟器：</a:t>
            </a:r>
            <a:r>
              <a:rPr altLang="en-US" dirty="0" kumimoji="0" lang="zh-CN"/>
              <a:t>远程操作注册表就像操作本地注册表一样方便。</a:t>
            </a:r>
            <a:endParaRPr altLang="zh-CN" dirty="0" kumimoji="0" lang="en-US"/>
          </a:p>
          <a:p>
            <a:r>
              <a:rPr altLang="en-US" dirty="0" sz="2400" kumimoji="0" lang="zh-CN"/>
              <a:t>入侵者满足私欲后，可以自行删除灰鸽子文件，</a:t>
            </a:r>
            <a:r>
              <a:rPr altLang="en-US" dirty="0" sz="2400" kumimoji="0" lang="zh-CN">
                <a:solidFill>
                  <a:srgbClr val="FF0000"/>
                </a:solidFill>
              </a:rPr>
              <a:t>这一过程用户根本无法觉察</a:t>
            </a:r>
            <a:r>
              <a:rPr altLang="en-US" dirty="0" sz="2400" kumimoji="0" lang="zh-CN"/>
              <a:t>。任何悲惨的事情都有可能发生。</a:t>
            </a:r>
            <a:endParaRPr altLang="zh-CN" dirty="0" sz="2400" kumimoji="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89">
                                            <p:txEl>
                                              <p:pRg st="2" end="2"/>
                                            </p:txEl>
                                          </p:spTgt>
                                        </p:tgtEl>
                                        <p:attrNameLst>
                                          <p:attrName>style.visibility</p:attrName>
                                        </p:attrNameLst>
                                      </p:cBhvr>
                                      <p:to>
                                        <p:strVal val="visible"/>
                                      </p:to>
                                    </p:set>
                                    <p:anim calcmode="lin" valueType="num">
                                      <p:cBhvr additive="base">
                                        <p:cTn dur="500" fill="hold" id="7"/>
                                        <p:tgtEl>
                                          <p:spTgt spid="104868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89">
                                            <p:txEl>
                                              <p:pRg st="3" end="3"/>
                                            </p:txEl>
                                          </p:spTgt>
                                        </p:tgtEl>
                                        <p:attrNameLst>
                                          <p:attrName>style.visibility</p:attrName>
                                        </p:attrNameLst>
                                      </p:cBhvr>
                                      <p:to>
                                        <p:strVal val="visible"/>
                                      </p:to>
                                    </p:set>
                                    <p:anim calcmode="lin" valueType="num">
                                      <p:cBhvr additive="base">
                                        <p:cTn dur="500" fill="hold" id="13"/>
                                        <p:tgtEl>
                                          <p:spTgt spid="104868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89">
                                            <p:txEl>
                                              <p:pRg st="4" end="4"/>
                                            </p:txEl>
                                          </p:spTgt>
                                        </p:tgtEl>
                                        <p:attrNameLst>
                                          <p:attrName>style.visibility</p:attrName>
                                        </p:attrNameLst>
                                      </p:cBhvr>
                                      <p:to>
                                        <p:strVal val="visible"/>
                                      </p:to>
                                    </p:set>
                                    <p:anim calcmode="lin" valueType="num">
                                      <p:cBhvr additive="base">
                                        <p:cTn dur="500" fill="hold" id="19"/>
                                        <p:tgtEl>
                                          <p:spTgt spid="1048689">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89">
                                            <p:txEl>
                                              <p:pRg st="5" end="5"/>
                                            </p:txEl>
                                          </p:spTgt>
                                        </p:tgtEl>
                                        <p:attrNameLst>
                                          <p:attrName>style.visibility</p:attrName>
                                        </p:attrNameLst>
                                      </p:cBhvr>
                                      <p:to>
                                        <p:strVal val="visible"/>
                                      </p:to>
                                    </p:set>
                                    <p:anim calcmode="lin" valueType="num">
                                      <p:cBhvr additive="base">
                                        <p:cTn dur="500" fill="hold" id="25"/>
                                        <p:tgtEl>
                                          <p:spTgt spid="1048689">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8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93" name="标题 1"/>
          <p:cNvSpPr>
            <a:spLocks noGrp="1"/>
          </p:cNvSpPr>
          <p:nvPr>
            <p:ph type="title"/>
          </p:nvPr>
        </p:nvSpPr>
        <p:spPr>
          <a:xfrm>
            <a:off x="107950" y="0"/>
            <a:ext cx="8928100" cy="981075"/>
          </a:xfrm>
        </p:spPr>
        <p:txBody>
          <a:bodyPr/>
          <a:p>
            <a:pPr eaLnBrk="1" hangingPunct="1"/>
            <a:r>
              <a:rPr altLang="en-US" kumimoji="0" lang="zh-CN"/>
              <a:t>主要内容</a:t>
            </a:r>
          </a:p>
        </p:txBody>
      </p:sp>
      <p:sp>
        <p:nvSpPr>
          <p:cNvPr id="1048694" name="内容占位符 2"/>
          <p:cNvSpPr>
            <a:spLocks noGrp="1"/>
          </p:cNvSpPr>
          <p:nvPr>
            <p:ph idx="1"/>
          </p:nvPr>
        </p:nvSpPr>
        <p:spPr>
          <a:xfrm>
            <a:off x="198438" y="1052513"/>
            <a:ext cx="8713787" cy="5102225"/>
          </a:xfrm>
        </p:spPr>
        <p:txBody>
          <a:bodyPr/>
          <a:p>
            <a:r>
              <a:rPr altLang="zh-CN" kumimoji="0" lang="en-US"/>
              <a:t>6.1 概述	</a:t>
            </a:r>
            <a:endParaRPr altLang="zh-CN" kumimoji="0" lang="zh-CN"/>
          </a:p>
          <a:p>
            <a:r>
              <a:rPr altLang="zh-CN" kumimoji="0" lang="en-US"/>
              <a:t>6.2 计算机病毒</a:t>
            </a:r>
          </a:p>
          <a:p>
            <a:pPr lvl="1"/>
            <a:r>
              <a:rPr altLang="zh-CN" kumimoji="0" lang="en-US"/>
              <a:t>6.2.1 </a:t>
            </a:r>
            <a:r>
              <a:rPr altLang="en-US" kumimoji="0" lang="zh-CN"/>
              <a:t>病毒概述</a:t>
            </a:r>
            <a:endParaRPr altLang="zh-CN" kumimoji="0" lang="en-US"/>
          </a:p>
          <a:p>
            <a:pPr lvl="1"/>
            <a:r>
              <a:rPr altLang="zh-CN" kumimoji="0" lang="en-US"/>
              <a:t>6.2.2 </a:t>
            </a:r>
            <a:r>
              <a:rPr altLang="en-US" kumimoji="0" lang="zh-CN"/>
              <a:t>传统病毒</a:t>
            </a:r>
            <a:endParaRPr altLang="zh-CN" kumimoji="0" lang="en-US"/>
          </a:p>
          <a:p>
            <a:pPr lvl="1"/>
            <a:r>
              <a:rPr altLang="zh-CN" kumimoji="0" lang="en-US"/>
              <a:t>6.2.3 </a:t>
            </a:r>
            <a:r>
              <a:rPr altLang="en-US" kumimoji="0" lang="zh-CN"/>
              <a:t>蠕虫病毒</a:t>
            </a:r>
            <a:endParaRPr altLang="zh-CN" kumimoji="0" lang="en-US"/>
          </a:p>
          <a:p>
            <a:pPr lvl="1"/>
            <a:r>
              <a:rPr altLang="zh-CN" kumimoji="0" lang="en-US"/>
              <a:t>6.2.4 </a:t>
            </a:r>
            <a:r>
              <a:rPr altLang="en-US" kumimoji="0" lang="zh-CN"/>
              <a:t>木马</a:t>
            </a:r>
            <a:endParaRPr altLang="zh-CN" kumimoji="0" lang="en-US"/>
          </a:p>
          <a:p>
            <a:pPr lvl="1"/>
            <a:r>
              <a:rPr altLang="zh-CN" kumimoji="0" lang="en-US">
                <a:solidFill>
                  <a:srgbClr val="FF0000"/>
                </a:solidFill>
              </a:rPr>
              <a:t>6.2.5 </a:t>
            </a:r>
            <a:r>
              <a:rPr altLang="en-US" kumimoji="0" lang="zh-CN">
                <a:solidFill>
                  <a:srgbClr val="FF0000"/>
                </a:solidFill>
              </a:rPr>
              <a:t>病毒防治</a:t>
            </a:r>
            <a:endParaRPr altLang="zh-CN" kumimoji="0" lang="zh-CN">
              <a:solidFill>
                <a:srgbClr val="FF0000"/>
              </a:solidFill>
            </a:endParaRPr>
          </a:p>
          <a:p>
            <a:r>
              <a:rPr altLang="zh-CN" kumimoji="0" lang="en-US"/>
              <a:t>6.3 网络入侵</a:t>
            </a:r>
            <a:endParaRPr altLang="zh-CN" kumimoji="0" lang="zh-CN"/>
          </a:p>
          <a:p>
            <a:r>
              <a:rPr altLang="zh-CN" kumimoji="0" lang="en-US"/>
              <a:t>6.4 诱骗类威胁</a:t>
            </a:r>
            <a:endParaRPr altLang="zh-CN" kumimoji="0" 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95" name="标题 1"/>
          <p:cNvSpPr>
            <a:spLocks noGrp="1"/>
          </p:cNvSpPr>
          <p:nvPr>
            <p:ph type="title"/>
          </p:nvPr>
        </p:nvSpPr>
        <p:spPr>
          <a:xfrm>
            <a:off x="107950" y="0"/>
            <a:ext cx="8928100" cy="981075"/>
          </a:xfrm>
        </p:spPr>
        <p:txBody>
          <a:bodyPr/>
          <a:p>
            <a:r>
              <a:rPr altLang="en-US" kumimoji="0" lang="zh-CN"/>
              <a:t>病毒防治</a:t>
            </a:r>
          </a:p>
        </p:txBody>
      </p:sp>
      <p:sp>
        <p:nvSpPr>
          <p:cNvPr id="1048696" name="内容占位符 2"/>
          <p:cNvSpPr>
            <a:spLocks noGrp="1"/>
          </p:cNvSpPr>
          <p:nvPr>
            <p:ph idx="1"/>
          </p:nvPr>
        </p:nvSpPr>
        <p:spPr>
          <a:xfrm>
            <a:off x="250825" y="1052513"/>
            <a:ext cx="8569325" cy="5113337"/>
          </a:xfrm>
        </p:spPr>
        <p:txBody>
          <a:bodyPr/>
          <a:p>
            <a:r>
              <a:rPr altLang="en-US" dirty="0" sz="2400" kumimoji="0" lang="zh-CN"/>
              <a:t>病毒防治技术</a:t>
            </a:r>
            <a:r>
              <a:rPr altLang="en-US" dirty="0" sz="2400" kumimoji="0" lang="zh-CN">
                <a:solidFill>
                  <a:srgbClr val="FF0000"/>
                </a:solidFill>
              </a:rPr>
              <a:t>略滞后</a:t>
            </a:r>
            <a:r>
              <a:rPr altLang="en-US" dirty="0" sz="2400" kumimoji="0" lang="zh-CN"/>
              <a:t>于病毒技术。</a:t>
            </a:r>
            <a:endParaRPr altLang="zh-CN" dirty="0" sz="2400" kumimoji="0" lang="en-US"/>
          </a:p>
          <a:p>
            <a:endParaRPr altLang="zh-CN" dirty="0" sz="2400" kumimoji="0" lang="en-US"/>
          </a:p>
          <a:p>
            <a:r>
              <a:rPr altLang="en-US" dirty="0" sz="2400" kumimoji="0" lang="zh-CN"/>
              <a:t>对于大多数计算机用户来说，防治病毒首先需要选择一个</a:t>
            </a:r>
            <a:r>
              <a:rPr altLang="en-US" dirty="0" sz="2400" kumimoji="0" lang="zh-CN">
                <a:solidFill>
                  <a:srgbClr val="FF0000"/>
                </a:solidFill>
              </a:rPr>
              <a:t>有效</a:t>
            </a:r>
            <a:r>
              <a:rPr altLang="en-US" dirty="0" sz="2400" kumimoji="0" lang="zh-CN"/>
              <a:t>的</a:t>
            </a:r>
            <a:r>
              <a:rPr altLang="en-US" dirty="0" sz="2400" kumimoji="0" lang="zh-CN">
                <a:solidFill>
                  <a:srgbClr val="FF0000"/>
                </a:solidFill>
              </a:rPr>
              <a:t>防病毒产品</a:t>
            </a:r>
            <a:r>
              <a:rPr altLang="en-US" dirty="0" sz="2400" kumimoji="0" lang="zh-CN"/>
              <a:t>，并及时进行产品升级。</a:t>
            </a:r>
            <a:endParaRPr altLang="zh-CN" dirty="0" sz="2400" kumimoji="0" lang="en-US"/>
          </a:p>
          <a:p>
            <a:endParaRPr altLang="zh-CN" dirty="0" sz="2400" kumimoji="0" lang="en-US"/>
          </a:p>
          <a:p>
            <a:r>
              <a:rPr altLang="en-US" dirty="0" sz="2400" kumimoji="0" lang="zh-CN">
                <a:solidFill>
                  <a:srgbClr val="0000FF"/>
                </a:solidFill>
              </a:rPr>
              <a:t>计算机病毒防治技术</a:t>
            </a:r>
            <a:r>
              <a:rPr altLang="en-US" dirty="0" sz="2400" kumimoji="0" lang="zh-CN"/>
              <a:t>主要包括</a:t>
            </a:r>
            <a:r>
              <a:rPr altLang="zh-CN" dirty="0" sz="2400" kumimoji="0" lang="en-US"/>
              <a:t>:</a:t>
            </a:r>
          </a:p>
          <a:p>
            <a:pPr lvl="1"/>
            <a:r>
              <a:rPr altLang="en-US" dirty="0" kumimoji="0" lang="zh-CN">
                <a:solidFill>
                  <a:srgbClr val="FF0000"/>
                </a:solidFill>
              </a:rPr>
              <a:t>检测、清除、预防和免疫</a:t>
            </a:r>
            <a:r>
              <a:rPr altLang="en-US" dirty="0" kumimoji="0" lang="zh-CN"/>
              <a:t>。</a:t>
            </a:r>
            <a:endParaRPr altLang="zh-CN" dirty="0" kumimoji="0" lang="en-US"/>
          </a:p>
          <a:p>
            <a:pPr lvl="1"/>
            <a:endParaRPr altLang="zh-CN" dirty="0" kumimoji="0" lang="en-US"/>
          </a:p>
          <a:p>
            <a:pPr lvl="1"/>
            <a:r>
              <a:rPr altLang="en-US" dirty="0" kumimoji="0" lang="zh-CN"/>
              <a:t>检测和清除是根治病毒的有力手段。</a:t>
            </a:r>
            <a:endParaRPr altLang="zh-CN" dirty="0" kumimoji="0" lang="en-US"/>
          </a:p>
          <a:p>
            <a:pPr lvl="1"/>
            <a:r>
              <a:rPr altLang="en-US" dirty="0" kumimoji="0" lang="zh-CN"/>
              <a:t>预防和免疫也是保证计算机系统安全的重要措施。</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96">
                                            <p:txEl>
                                              <p:pRg st="4" end="4"/>
                                            </p:txEl>
                                          </p:spTgt>
                                        </p:tgtEl>
                                        <p:attrNameLst>
                                          <p:attrName>style.visibility</p:attrName>
                                        </p:attrNameLst>
                                      </p:cBhvr>
                                      <p:to>
                                        <p:strVal val="visible"/>
                                      </p:to>
                                    </p:set>
                                    <p:anim calcmode="lin" valueType="num">
                                      <p:cBhvr additive="base">
                                        <p:cTn dur="500" fill="hold" id="7"/>
                                        <p:tgtEl>
                                          <p:spTgt spid="1048696">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96">
                                            <p:txEl>
                                              <p:pRg st="4" end="4"/>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96">
                                            <p:txEl>
                                              <p:pRg st="5" end="5"/>
                                            </p:txEl>
                                          </p:spTgt>
                                        </p:tgtEl>
                                        <p:attrNameLst>
                                          <p:attrName>style.visibility</p:attrName>
                                        </p:attrNameLst>
                                      </p:cBhvr>
                                      <p:to>
                                        <p:strVal val="visible"/>
                                      </p:to>
                                    </p:set>
                                    <p:anim calcmode="lin" valueType="num">
                                      <p:cBhvr additive="base">
                                        <p:cTn dur="500" fill="hold" id="11"/>
                                        <p:tgtEl>
                                          <p:spTgt spid="1048696">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96">
                                            <p:txEl>
                                              <p:pRg st="5" end="5"/>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696">
                                            <p:txEl>
                                              <p:pRg st="7" end="7"/>
                                            </p:txEl>
                                          </p:spTgt>
                                        </p:tgtEl>
                                        <p:attrNameLst>
                                          <p:attrName>style.visibility</p:attrName>
                                        </p:attrNameLst>
                                      </p:cBhvr>
                                      <p:to>
                                        <p:strVal val="visible"/>
                                      </p:to>
                                    </p:set>
                                    <p:anim calcmode="lin" valueType="num">
                                      <p:cBhvr additive="base">
                                        <p:cTn dur="500" fill="hold" id="15"/>
                                        <p:tgtEl>
                                          <p:spTgt spid="1048696">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696">
                                            <p:txEl>
                                              <p:pRg st="7" end="7"/>
                                            </p:txEl>
                                          </p:spTgt>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1048696">
                                            <p:txEl>
                                              <p:pRg st="8" end="8"/>
                                            </p:txEl>
                                          </p:spTgt>
                                        </p:tgtEl>
                                        <p:attrNameLst>
                                          <p:attrName>style.visibility</p:attrName>
                                        </p:attrNameLst>
                                      </p:cBhvr>
                                      <p:to>
                                        <p:strVal val="visible"/>
                                      </p:to>
                                    </p:set>
                                    <p:anim calcmode="lin" valueType="num">
                                      <p:cBhvr additive="base">
                                        <p:cTn dur="500" fill="hold" id="19"/>
                                        <p:tgtEl>
                                          <p:spTgt spid="1048696">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9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97" name="标题 1"/>
          <p:cNvSpPr>
            <a:spLocks noGrp="1"/>
          </p:cNvSpPr>
          <p:nvPr>
            <p:ph type="title"/>
          </p:nvPr>
        </p:nvSpPr>
        <p:spPr>
          <a:xfrm>
            <a:off x="107950" y="0"/>
            <a:ext cx="8928100" cy="981075"/>
          </a:xfrm>
        </p:spPr>
        <p:txBody>
          <a:bodyPr/>
          <a:p>
            <a:r>
              <a:rPr altLang="en-US" dirty="0" kumimoji="0" lang="zh-CN"/>
              <a:t>检测</a:t>
            </a:r>
          </a:p>
        </p:txBody>
      </p:sp>
      <p:sp>
        <p:nvSpPr>
          <p:cNvPr id="1048698" name="内容占位符 2"/>
          <p:cNvSpPr>
            <a:spLocks noGrp="1"/>
          </p:cNvSpPr>
          <p:nvPr>
            <p:ph idx="1"/>
          </p:nvPr>
        </p:nvSpPr>
        <p:spPr>
          <a:xfrm>
            <a:off x="179388" y="1054100"/>
            <a:ext cx="8856662" cy="5687268"/>
          </a:xfrm>
        </p:spPr>
        <p:txBody>
          <a:bodyPr/>
          <a:p>
            <a:r>
              <a:rPr altLang="en-US" dirty="0" sz="2400" kumimoji="0" lang="zh-CN"/>
              <a:t>病毒检测方法主要包括：</a:t>
            </a:r>
            <a:r>
              <a:rPr altLang="en-US" dirty="0" sz="2400" kumimoji="0" lang="zh-CN">
                <a:solidFill>
                  <a:srgbClr val="FF0000"/>
                </a:solidFill>
              </a:rPr>
              <a:t>特征代码法、校验和法、行为监测法</a:t>
            </a:r>
            <a:r>
              <a:rPr altLang="en-US" dirty="0" sz="2400" kumimoji="0" lang="zh-CN"/>
              <a:t>以及</a:t>
            </a:r>
            <a:r>
              <a:rPr altLang="en-US" dirty="0" sz="2400" kumimoji="0" lang="zh-CN">
                <a:solidFill>
                  <a:srgbClr val="FF0000"/>
                </a:solidFill>
              </a:rPr>
              <a:t>软件模拟法</a:t>
            </a:r>
            <a:r>
              <a:rPr altLang="en-US" dirty="0" sz="2400" kumimoji="0" lang="zh-CN"/>
              <a:t>等。</a:t>
            </a:r>
            <a:endParaRPr altLang="zh-CN" dirty="0" sz="2400" kumimoji="0" lang="en-US"/>
          </a:p>
          <a:p>
            <a:pPr>
              <a:spcBef>
                <a:spcPts val="1800"/>
              </a:spcBef>
            </a:pPr>
            <a:r>
              <a:rPr altLang="en-US" dirty="0" sz="2400" kumimoji="0" lang="zh-CN">
                <a:solidFill>
                  <a:srgbClr val="0000FF"/>
                </a:solidFill>
              </a:rPr>
              <a:t>特征代码法</a:t>
            </a:r>
            <a:endParaRPr altLang="zh-CN" dirty="0" sz="2400" kumimoji="0" lang="zh-CN">
              <a:solidFill>
                <a:srgbClr val="0000FF"/>
              </a:solidFill>
            </a:endParaRPr>
          </a:p>
          <a:p>
            <a:pPr lvl="1"/>
            <a:r>
              <a:rPr altLang="en-US" dirty="0" kumimoji="0" lang="zh-CN"/>
              <a:t>特征代码查毒就是检查文件中是否含有病毒数据库中的</a:t>
            </a:r>
            <a:r>
              <a:rPr altLang="en-US" dirty="0" kumimoji="0" lang="zh-CN">
                <a:solidFill>
                  <a:srgbClr val="FF0000"/>
                </a:solidFill>
              </a:rPr>
              <a:t>病毒特征代码</a:t>
            </a:r>
            <a:r>
              <a:rPr altLang="en-US" dirty="0" kumimoji="0" lang="zh-CN"/>
              <a:t>。</a:t>
            </a:r>
            <a:endParaRPr altLang="zh-CN" dirty="0" kumimoji="0" lang="en-US"/>
          </a:p>
          <a:p>
            <a:pPr lvl="1"/>
            <a:r>
              <a:rPr altLang="en-US" dirty="0" kumimoji="0" lang="zh-CN"/>
              <a:t>检测已知病毒的最简单、开销最小的方法。</a:t>
            </a:r>
          </a:p>
          <a:p>
            <a:pPr lvl="1"/>
            <a:r>
              <a:rPr altLang="en-US" dirty="0" kumimoji="0" lang="zh-CN"/>
              <a:t>检测工具必须不断更新版本，无法检测从未见过的新病毒。</a:t>
            </a:r>
            <a:endParaRPr altLang="zh-CN" dirty="0" kumimoji="0" lang="zh-CN"/>
          </a:p>
          <a:p>
            <a:pPr>
              <a:spcBef>
                <a:spcPts val="1800"/>
              </a:spcBef>
            </a:pPr>
            <a:r>
              <a:rPr altLang="en-US" dirty="0" sz="2400" kumimoji="0" lang="zh-CN">
                <a:solidFill>
                  <a:srgbClr val="0000FF"/>
                </a:solidFill>
              </a:rPr>
              <a:t>校验和法</a:t>
            </a:r>
            <a:r>
              <a:rPr altLang="zh-CN" dirty="0" sz="2400" kumimoji="0" lang="en-US">
                <a:solidFill>
                  <a:srgbClr val="0000FF"/>
                </a:solidFill>
              </a:rPr>
              <a:t> </a:t>
            </a:r>
            <a:endParaRPr altLang="zh-CN" dirty="0" sz="2400" kumimoji="0" lang="zh-CN">
              <a:solidFill>
                <a:srgbClr val="0000FF"/>
              </a:solidFill>
            </a:endParaRPr>
          </a:p>
          <a:p>
            <a:pPr lvl="1"/>
            <a:r>
              <a:rPr altLang="en-US" dirty="0" kumimoji="0" lang="zh-CN"/>
              <a:t>对正常状态下的</a:t>
            </a:r>
            <a:r>
              <a:rPr altLang="en-US" dirty="0" kumimoji="0" lang="zh-CN">
                <a:solidFill>
                  <a:srgbClr val="FF0000"/>
                </a:solidFill>
              </a:rPr>
              <a:t>重要文件</a:t>
            </a:r>
            <a:r>
              <a:rPr altLang="en-US" dirty="0" kumimoji="0" lang="zh-CN"/>
              <a:t>进行计算，取得其</a:t>
            </a:r>
            <a:r>
              <a:rPr altLang="en-US" dirty="0" kumimoji="0" lang="zh-CN">
                <a:solidFill>
                  <a:srgbClr val="FF0000"/>
                </a:solidFill>
              </a:rPr>
              <a:t>校验和</a:t>
            </a:r>
            <a:r>
              <a:rPr altLang="en-US" dirty="0" kumimoji="0" lang="zh-CN"/>
              <a:t>，以后</a:t>
            </a:r>
            <a:r>
              <a:rPr altLang="en-US" dirty="0" kumimoji="0" lang="zh-CN">
                <a:solidFill>
                  <a:srgbClr val="FF0000"/>
                </a:solidFill>
              </a:rPr>
              <a:t>定期检查</a:t>
            </a:r>
            <a:r>
              <a:rPr altLang="en-US" dirty="0" kumimoji="0" lang="zh-CN"/>
              <a:t>这些文件的校验和与原来保存的校验和</a:t>
            </a:r>
            <a:r>
              <a:rPr altLang="en-US" dirty="0" kumimoji="0" lang="zh-CN">
                <a:solidFill>
                  <a:srgbClr val="FF0000"/>
                </a:solidFill>
              </a:rPr>
              <a:t>是否一致</a:t>
            </a:r>
            <a:r>
              <a:rPr altLang="en-US" dirty="0" kumimoji="0" lang="zh-CN"/>
              <a:t>。</a:t>
            </a:r>
            <a:endParaRPr altLang="zh-CN" dirty="0" kumimoji="0" lang="en-US"/>
          </a:p>
          <a:p>
            <a:pPr lvl="1"/>
            <a:r>
              <a:rPr altLang="en-US" dirty="0" kumimoji="0" lang="zh-CN"/>
              <a:t>既可检测已知病毒，又可发现未知病毒。</a:t>
            </a:r>
          </a:p>
          <a:p>
            <a:pPr lvl="1"/>
            <a:r>
              <a:rPr altLang="en-US" dirty="0" kumimoji="0" lang="zh-CN"/>
              <a:t>因为文件内容的改变有可能是正常程序引起的，所以校验和法使用不当可能会引起误报。</a:t>
            </a:r>
            <a:endParaRPr altLang="zh-CN"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98">
                                            <p:txEl>
                                              <p:pRg st="1" end="1"/>
                                            </p:txEl>
                                          </p:spTgt>
                                        </p:tgtEl>
                                        <p:attrNameLst>
                                          <p:attrName>style.visibility</p:attrName>
                                        </p:attrNameLst>
                                      </p:cBhvr>
                                      <p:to>
                                        <p:strVal val="visible"/>
                                      </p:to>
                                    </p:set>
                                    <p:anim calcmode="lin" valueType="num">
                                      <p:cBhvr additive="base">
                                        <p:cTn dur="500" fill="hold" id="7"/>
                                        <p:tgtEl>
                                          <p:spTgt spid="104869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98">
                                            <p:txEl>
                                              <p:pRg st="1" end="1"/>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698">
                                            <p:txEl>
                                              <p:pRg st="2" end="2"/>
                                            </p:txEl>
                                          </p:spTgt>
                                        </p:tgtEl>
                                        <p:attrNameLst>
                                          <p:attrName>style.visibility</p:attrName>
                                        </p:attrNameLst>
                                      </p:cBhvr>
                                      <p:to>
                                        <p:strVal val="visible"/>
                                      </p:to>
                                    </p:set>
                                    <p:anim calcmode="lin" valueType="num">
                                      <p:cBhvr additive="base">
                                        <p:cTn dur="500" fill="hold" id="11"/>
                                        <p:tgtEl>
                                          <p:spTgt spid="104869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698">
                                            <p:txEl>
                                              <p:pRg st="2" end="2"/>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698">
                                            <p:txEl>
                                              <p:pRg st="4" end="4"/>
                                            </p:txEl>
                                          </p:spTgt>
                                        </p:tgtEl>
                                        <p:attrNameLst>
                                          <p:attrName>style.visibility</p:attrName>
                                        </p:attrNameLst>
                                      </p:cBhvr>
                                      <p:to>
                                        <p:strVal val="visible"/>
                                      </p:to>
                                    </p:set>
                                    <p:anim calcmode="lin" valueType="num">
                                      <p:cBhvr additive="base">
                                        <p:cTn dur="500" fill="hold" id="15"/>
                                        <p:tgtEl>
                                          <p:spTgt spid="1048698">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698">
                                            <p:txEl>
                                              <p:pRg st="4" end="4"/>
                                            </p:txEl>
                                          </p:spTgt>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1048698">
                                            <p:txEl>
                                              <p:pRg st="3" end="3"/>
                                            </p:txEl>
                                          </p:spTgt>
                                        </p:tgtEl>
                                        <p:attrNameLst>
                                          <p:attrName>style.visibility</p:attrName>
                                        </p:attrNameLst>
                                      </p:cBhvr>
                                      <p:to>
                                        <p:strVal val="visible"/>
                                      </p:to>
                                    </p:set>
                                    <p:anim calcmode="lin" valueType="num">
                                      <p:cBhvr additive="base">
                                        <p:cTn dur="500" fill="hold" id="19"/>
                                        <p:tgtEl>
                                          <p:spTgt spid="1048698">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2" presetSubtype="4">
                                  <p:stCondLst>
                                    <p:cond delay="0"/>
                                  </p:stCondLst>
                                  <p:childTnLst>
                                    <p:set>
                                      <p:cBhvr>
                                        <p:cTn dur="1" fill="hold" id="24">
                                          <p:stCondLst>
                                            <p:cond delay="0"/>
                                          </p:stCondLst>
                                        </p:cTn>
                                        <p:tgtEl>
                                          <p:spTgt spid="1048698">
                                            <p:txEl>
                                              <p:pRg st="5" end="5"/>
                                            </p:txEl>
                                          </p:spTgt>
                                        </p:tgtEl>
                                        <p:attrNameLst>
                                          <p:attrName>style.visibility</p:attrName>
                                        </p:attrNameLst>
                                      </p:cBhvr>
                                      <p:to>
                                        <p:strVal val="visible"/>
                                      </p:to>
                                    </p:set>
                                    <p:anim calcmode="lin" valueType="num">
                                      <p:cBhvr additive="base">
                                        <p:cTn dur="500" fill="hold" id="25"/>
                                        <p:tgtEl>
                                          <p:spTgt spid="1048698">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98">
                                            <p:txEl>
                                              <p:pRg st="5" end="5"/>
                                            </p:txEl>
                                          </p:spTgt>
                                        </p:tgtEl>
                                        <p:attrNameLst>
                                          <p:attrName>ppt_y</p:attrName>
                                        </p:attrNameLst>
                                      </p:cBhvr>
                                      <p:tavLst>
                                        <p:tav tm="0">
                                          <p:val>
                                            <p:strVal val="1+#ppt_h/2"/>
                                          </p:val>
                                        </p:tav>
                                        <p:tav tm="100000">
                                          <p:val>
                                            <p:strVal val="#ppt_y"/>
                                          </p:val>
                                        </p:tav>
                                      </p:tavLst>
                                    </p:anim>
                                  </p:childTnLst>
                                </p:cTn>
                              </p:par>
                              <p:par>
                                <p:cTn fill="hold" id="27" nodeType="withEffect" presetClass="entr" presetID="2" presetSubtype="4">
                                  <p:stCondLst>
                                    <p:cond delay="0"/>
                                  </p:stCondLst>
                                  <p:childTnLst>
                                    <p:set>
                                      <p:cBhvr>
                                        <p:cTn dur="1" fill="hold" id="28">
                                          <p:stCondLst>
                                            <p:cond delay="0"/>
                                          </p:stCondLst>
                                        </p:cTn>
                                        <p:tgtEl>
                                          <p:spTgt spid="1048698">
                                            <p:txEl>
                                              <p:pRg st="6" end="6"/>
                                            </p:txEl>
                                          </p:spTgt>
                                        </p:tgtEl>
                                        <p:attrNameLst>
                                          <p:attrName>style.visibility</p:attrName>
                                        </p:attrNameLst>
                                      </p:cBhvr>
                                      <p:to>
                                        <p:strVal val="visible"/>
                                      </p:to>
                                    </p:set>
                                    <p:anim calcmode="lin" valueType="num">
                                      <p:cBhvr additive="base">
                                        <p:cTn dur="500" fill="hold" id="29"/>
                                        <p:tgtEl>
                                          <p:spTgt spid="1048698">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698">
                                            <p:txEl>
                                              <p:pRg st="6" end="6"/>
                                            </p:txEl>
                                          </p:spTgt>
                                        </p:tgtEl>
                                        <p:attrNameLst>
                                          <p:attrName>ppt_y</p:attrName>
                                        </p:attrNameLst>
                                      </p:cBhvr>
                                      <p:tavLst>
                                        <p:tav tm="0">
                                          <p:val>
                                            <p:strVal val="1+#ppt_h/2"/>
                                          </p:val>
                                        </p:tav>
                                        <p:tav tm="100000">
                                          <p:val>
                                            <p:strVal val="#ppt_y"/>
                                          </p:val>
                                        </p:tav>
                                      </p:tavLst>
                                    </p:anim>
                                  </p:childTnLst>
                                </p:cTn>
                              </p:par>
                              <p:par>
                                <p:cTn fill="hold" id="31" nodeType="withEffect" presetClass="entr" presetID="2" presetSubtype="4">
                                  <p:stCondLst>
                                    <p:cond delay="0"/>
                                  </p:stCondLst>
                                  <p:childTnLst>
                                    <p:set>
                                      <p:cBhvr>
                                        <p:cTn dur="1" fill="hold" id="32">
                                          <p:stCondLst>
                                            <p:cond delay="0"/>
                                          </p:stCondLst>
                                        </p:cTn>
                                        <p:tgtEl>
                                          <p:spTgt spid="1048698">
                                            <p:txEl>
                                              <p:pRg st="8" end="8"/>
                                            </p:txEl>
                                          </p:spTgt>
                                        </p:tgtEl>
                                        <p:attrNameLst>
                                          <p:attrName>style.visibility</p:attrName>
                                        </p:attrNameLst>
                                      </p:cBhvr>
                                      <p:to>
                                        <p:strVal val="visible"/>
                                      </p:to>
                                    </p:set>
                                    <p:anim calcmode="lin" valueType="num">
                                      <p:cBhvr additive="base">
                                        <p:cTn dur="500" fill="hold" id="33"/>
                                        <p:tgtEl>
                                          <p:spTgt spid="1048698">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34"/>
                                        <p:tgtEl>
                                          <p:spTgt spid="1048698">
                                            <p:txEl>
                                              <p:pRg st="8" end="8"/>
                                            </p:txEl>
                                          </p:spTgt>
                                        </p:tgtEl>
                                        <p:attrNameLst>
                                          <p:attrName>ppt_y</p:attrName>
                                        </p:attrNameLst>
                                      </p:cBhvr>
                                      <p:tavLst>
                                        <p:tav tm="0">
                                          <p:val>
                                            <p:strVal val="1+#ppt_h/2"/>
                                          </p:val>
                                        </p:tav>
                                        <p:tav tm="100000">
                                          <p:val>
                                            <p:strVal val="#ppt_y"/>
                                          </p:val>
                                        </p:tav>
                                      </p:tavLst>
                                    </p:anim>
                                  </p:childTnLst>
                                </p:cTn>
                              </p:par>
                              <p:par>
                                <p:cTn fill="hold" id="35" nodeType="withEffect" presetClass="entr" presetID="2" presetSubtype="4">
                                  <p:stCondLst>
                                    <p:cond delay="0"/>
                                  </p:stCondLst>
                                  <p:childTnLst>
                                    <p:set>
                                      <p:cBhvr>
                                        <p:cTn dur="1" fill="hold" id="36">
                                          <p:stCondLst>
                                            <p:cond delay="0"/>
                                          </p:stCondLst>
                                        </p:cTn>
                                        <p:tgtEl>
                                          <p:spTgt spid="1048698">
                                            <p:txEl>
                                              <p:pRg st="7" end="7"/>
                                            </p:txEl>
                                          </p:spTgt>
                                        </p:tgtEl>
                                        <p:attrNameLst>
                                          <p:attrName>style.visibility</p:attrName>
                                        </p:attrNameLst>
                                      </p:cBhvr>
                                      <p:to>
                                        <p:strVal val="visible"/>
                                      </p:to>
                                    </p:set>
                                    <p:anim calcmode="lin" valueType="num">
                                      <p:cBhvr additive="base">
                                        <p:cTn dur="500" fill="hold" id="37"/>
                                        <p:tgtEl>
                                          <p:spTgt spid="1048698">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9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99" name="标题 1"/>
          <p:cNvSpPr>
            <a:spLocks noGrp="1"/>
          </p:cNvSpPr>
          <p:nvPr>
            <p:ph type="title"/>
          </p:nvPr>
        </p:nvSpPr>
        <p:spPr>
          <a:xfrm>
            <a:off x="107950" y="71438"/>
            <a:ext cx="8928100" cy="836612"/>
          </a:xfrm>
        </p:spPr>
        <p:txBody>
          <a:bodyPr/>
          <a:p>
            <a:r>
              <a:rPr altLang="en-US" kumimoji="0" lang="zh-CN"/>
              <a:t>检测</a:t>
            </a:r>
          </a:p>
        </p:txBody>
      </p:sp>
      <p:sp>
        <p:nvSpPr>
          <p:cNvPr id="1048700" name="内容占位符 2"/>
          <p:cNvSpPr>
            <a:spLocks noGrp="1"/>
          </p:cNvSpPr>
          <p:nvPr>
            <p:ph idx="1"/>
          </p:nvPr>
        </p:nvSpPr>
        <p:spPr>
          <a:xfrm>
            <a:off x="107950" y="1054100"/>
            <a:ext cx="8928100" cy="5687268"/>
          </a:xfrm>
        </p:spPr>
        <p:txBody>
          <a:bodyPr/>
          <a:p>
            <a:pPr>
              <a:spcBef>
                <a:spcPts val="600"/>
              </a:spcBef>
            </a:pPr>
            <a:r>
              <a:rPr altLang="en-US" dirty="0" sz="2400" kumimoji="0" lang="zh-CN">
                <a:solidFill>
                  <a:srgbClr val="0000FF"/>
                </a:solidFill>
              </a:rPr>
              <a:t>行为监测法</a:t>
            </a:r>
            <a:r>
              <a:rPr altLang="zh-CN" dirty="0" sz="2400" kumimoji="0" lang="zh-CN">
                <a:solidFill>
                  <a:srgbClr val="0000FF"/>
                </a:solidFill>
              </a:rPr>
              <a:t> </a:t>
            </a:r>
          </a:p>
          <a:p>
            <a:pPr lvl="1">
              <a:spcBef>
                <a:spcPts val="600"/>
              </a:spcBef>
            </a:pPr>
            <a:r>
              <a:rPr altLang="en-US" dirty="0" kumimoji="0" lang="zh-CN"/>
              <a:t>利用病毒的特有行为特征来监测病毒的方法，称为行为监测法。当一个可疑程序运行时，</a:t>
            </a:r>
            <a:r>
              <a:rPr altLang="en-US" dirty="0" kumimoji="0" lang="zh-CN">
                <a:solidFill>
                  <a:srgbClr val="FF0000"/>
                </a:solidFill>
              </a:rPr>
              <a:t>监视其行为</a:t>
            </a:r>
            <a:r>
              <a:rPr altLang="en-US" dirty="0" kumimoji="0" lang="zh-CN"/>
              <a:t>，如果发现了病毒行为，立即报警。</a:t>
            </a:r>
            <a:endParaRPr altLang="zh-CN" dirty="0" kumimoji="0" lang="en-US"/>
          </a:p>
          <a:p>
            <a:pPr lvl="1">
              <a:spcBef>
                <a:spcPts val="600"/>
              </a:spcBef>
            </a:pPr>
            <a:r>
              <a:rPr altLang="en-US" dirty="0" kumimoji="0" lang="zh-CN"/>
              <a:t>可以发现未知病毒，但容易引起误报。</a:t>
            </a:r>
            <a:endParaRPr altLang="zh-CN" dirty="0" kumimoji="0" lang="zh-CN"/>
          </a:p>
          <a:p>
            <a:pPr>
              <a:spcBef>
                <a:spcPts val="600"/>
              </a:spcBef>
            </a:pPr>
            <a:r>
              <a:rPr altLang="en-US" dirty="0" sz="2400" kumimoji="0" lang="zh-CN">
                <a:solidFill>
                  <a:srgbClr val="0000FF"/>
                </a:solidFill>
              </a:rPr>
              <a:t>软件模拟法</a:t>
            </a:r>
            <a:endParaRPr altLang="zh-CN" dirty="0" sz="2400" kumimoji="0" lang="zh-CN">
              <a:solidFill>
                <a:srgbClr val="0000FF"/>
              </a:solidFill>
            </a:endParaRPr>
          </a:p>
          <a:p>
            <a:pPr lvl="1">
              <a:spcBef>
                <a:spcPts val="600"/>
              </a:spcBef>
            </a:pPr>
            <a:r>
              <a:rPr altLang="en-US" dirty="0" kumimoji="0" lang="zh-CN"/>
              <a:t>软件模拟法是为了对付多态型病毒。</a:t>
            </a:r>
            <a:endParaRPr altLang="zh-CN" dirty="0" kumimoji="0" lang="en-US"/>
          </a:p>
          <a:p>
            <a:pPr lvl="1">
              <a:spcBef>
                <a:spcPts val="600"/>
              </a:spcBef>
            </a:pPr>
            <a:r>
              <a:rPr altLang="en-US" dirty="0" kumimoji="0" lang="zh-CN">
                <a:solidFill>
                  <a:srgbClr val="0000FF"/>
                </a:solidFill>
              </a:rPr>
              <a:t>多态病毒：</a:t>
            </a:r>
            <a:r>
              <a:rPr altLang="en-US" dirty="0" kumimoji="0" lang="zh-CN"/>
              <a:t>每次感染时，采用随机方法对病毒主体进行加密，放入宿主程序的代码互不相同，特征代码法无法检测。</a:t>
            </a:r>
          </a:p>
          <a:p>
            <a:pPr lvl="1">
              <a:spcBef>
                <a:spcPts val="600"/>
              </a:spcBef>
            </a:pPr>
            <a:r>
              <a:rPr altLang="en-US" dirty="0" kumimoji="0" lang="zh-CN"/>
              <a:t>通过模拟病毒的执行环境，为其</a:t>
            </a:r>
            <a:r>
              <a:rPr altLang="en-US" dirty="0" kumimoji="0" lang="zh-CN">
                <a:solidFill>
                  <a:srgbClr val="FF0000"/>
                </a:solidFill>
              </a:rPr>
              <a:t>构造虚拟机</a:t>
            </a:r>
            <a:r>
              <a:rPr altLang="en-US" dirty="0" kumimoji="0" lang="zh-CN"/>
              <a:t>，在虚拟机中</a:t>
            </a:r>
            <a:r>
              <a:rPr altLang="en-US" dirty="0" kumimoji="0" lang="zh-CN">
                <a:solidFill>
                  <a:srgbClr val="FF0000"/>
                </a:solidFill>
              </a:rPr>
              <a:t>执行病毒引擎解码程序</a:t>
            </a:r>
            <a:r>
              <a:rPr altLang="en-US" dirty="0" kumimoji="0" lang="zh-CN"/>
              <a:t>，安全地将多态型病毒解开并还原其</a:t>
            </a:r>
            <a:r>
              <a:rPr altLang="en-US" dirty="0" kumimoji="0" lang="zh-CN">
                <a:solidFill>
                  <a:srgbClr val="FF0000"/>
                </a:solidFill>
              </a:rPr>
              <a:t>本来面目</a:t>
            </a:r>
            <a:r>
              <a:rPr altLang="en-US" dirty="0" kumimoji="0" lang="zh-CN"/>
              <a:t>，再加以扫描。</a:t>
            </a:r>
            <a:endParaRPr altLang="zh-CN" dirty="0" kumimoji="0" lang="en-US"/>
          </a:p>
          <a:p>
            <a:pPr lvl="1">
              <a:spcBef>
                <a:spcPts val="600"/>
              </a:spcBef>
            </a:pPr>
            <a:r>
              <a:rPr altLang="en-US" dirty="0" kumimoji="0" lang="zh-CN"/>
              <a:t>软件模拟法的优点是可识别未知病毒、病毒定位准确、误报率低；缺点是检测速度受到一定影响、消耗系统资源较高。</a:t>
            </a:r>
            <a:endParaRPr altLang="zh-CN" dirty="0" kumimoji="0" lang="en-US"/>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700">
                                            <p:txEl>
                                              <p:pRg st="3" end="3"/>
                                            </p:txEl>
                                          </p:spTgt>
                                        </p:tgtEl>
                                        <p:attrNameLst>
                                          <p:attrName>style.visibility</p:attrName>
                                        </p:attrNameLst>
                                      </p:cBhvr>
                                      <p:to>
                                        <p:strVal val="visible"/>
                                      </p:to>
                                    </p:set>
                                    <p:anim calcmode="lin" valueType="num">
                                      <p:cBhvr additive="base">
                                        <p:cTn dur="500" fill="hold" id="7"/>
                                        <p:tgtEl>
                                          <p:spTgt spid="104870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00">
                                            <p:txEl>
                                              <p:pRg st="3" end="3"/>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700">
                                            <p:txEl>
                                              <p:pRg st="6" end="6"/>
                                            </p:txEl>
                                          </p:spTgt>
                                        </p:tgtEl>
                                        <p:attrNameLst>
                                          <p:attrName>style.visibility</p:attrName>
                                        </p:attrNameLst>
                                      </p:cBhvr>
                                      <p:to>
                                        <p:strVal val="visible"/>
                                      </p:to>
                                    </p:set>
                                    <p:anim calcmode="lin" valueType="num">
                                      <p:cBhvr additive="base">
                                        <p:cTn dur="500" fill="hold" id="11"/>
                                        <p:tgtEl>
                                          <p:spTgt spid="1048700">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700">
                                            <p:txEl>
                                              <p:pRg st="6" end="6"/>
                                            </p:txEl>
                                          </p:spTgt>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1048700">
                                            <p:txEl>
                                              <p:pRg st="4" end="4"/>
                                            </p:txEl>
                                          </p:spTgt>
                                        </p:tgtEl>
                                        <p:attrNameLst>
                                          <p:attrName>style.visibility</p:attrName>
                                        </p:attrNameLst>
                                      </p:cBhvr>
                                      <p:to>
                                        <p:strVal val="visible"/>
                                      </p:to>
                                    </p:set>
                                    <p:anim calcmode="lin" valueType="num">
                                      <p:cBhvr additive="base">
                                        <p:cTn dur="500" fill="hold" id="15"/>
                                        <p:tgtEl>
                                          <p:spTgt spid="104870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700">
                                            <p:txEl>
                                              <p:pRg st="4" end="4"/>
                                            </p:txEl>
                                          </p:spTgt>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1048700">
                                            <p:txEl>
                                              <p:pRg st="5" end="5"/>
                                            </p:txEl>
                                          </p:spTgt>
                                        </p:tgtEl>
                                        <p:attrNameLst>
                                          <p:attrName>style.visibility</p:attrName>
                                        </p:attrNameLst>
                                      </p:cBhvr>
                                      <p:to>
                                        <p:strVal val="visible"/>
                                      </p:to>
                                    </p:set>
                                    <p:anim calcmode="lin" valueType="num">
                                      <p:cBhvr additive="base">
                                        <p:cTn dur="500" fill="hold" id="19"/>
                                        <p:tgtEl>
                                          <p:spTgt spid="1048700">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2" presetSubtype="4">
                                  <p:stCondLst>
                                    <p:cond delay="0"/>
                                  </p:stCondLst>
                                  <p:childTnLst>
                                    <p:set>
                                      <p:cBhvr>
                                        <p:cTn dur="1" fill="hold" id="24">
                                          <p:stCondLst>
                                            <p:cond delay="0"/>
                                          </p:stCondLst>
                                        </p:cTn>
                                        <p:tgtEl>
                                          <p:spTgt spid="1048700">
                                            <p:txEl>
                                              <p:pRg st="7" end="7"/>
                                            </p:txEl>
                                          </p:spTgt>
                                        </p:tgtEl>
                                        <p:attrNameLst>
                                          <p:attrName>style.visibility</p:attrName>
                                        </p:attrNameLst>
                                      </p:cBhvr>
                                      <p:to>
                                        <p:strVal val="visible"/>
                                      </p:to>
                                    </p:set>
                                    <p:anim calcmode="lin" valueType="num">
                                      <p:cBhvr additive="base">
                                        <p:cTn dur="500" fill="hold" id="25"/>
                                        <p:tgtEl>
                                          <p:spTgt spid="1048700">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0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00" name="标题 1"/>
          <p:cNvSpPr>
            <a:spLocks noGrp="1"/>
          </p:cNvSpPr>
          <p:nvPr>
            <p:ph type="title"/>
          </p:nvPr>
        </p:nvSpPr>
        <p:spPr>
          <a:xfrm>
            <a:off x="107950" y="0"/>
            <a:ext cx="8928100" cy="981075"/>
          </a:xfrm>
        </p:spPr>
        <p:txBody>
          <a:bodyPr/>
          <a:p>
            <a:r>
              <a:rPr altLang="en-US" kumimoji="0" lang="zh-CN"/>
              <a:t>网络威胁的三个阶段</a:t>
            </a:r>
          </a:p>
        </p:txBody>
      </p:sp>
      <p:sp>
        <p:nvSpPr>
          <p:cNvPr id="1048601" name="内容占位符 2"/>
          <p:cNvSpPr>
            <a:spLocks noGrp="1"/>
          </p:cNvSpPr>
          <p:nvPr>
            <p:ph idx="1"/>
          </p:nvPr>
        </p:nvSpPr>
        <p:spPr>
          <a:xfrm>
            <a:off x="107950" y="1054100"/>
            <a:ext cx="8928100" cy="5327650"/>
          </a:xfrm>
        </p:spPr>
        <p:txBody>
          <a:bodyPr/>
          <a:p>
            <a:r>
              <a:rPr altLang="en-US" dirty="0" sz="2400" kumimoji="0" lang="zh-CN"/>
              <a:t>第一阶段（</a:t>
            </a:r>
            <a:r>
              <a:rPr altLang="zh-CN" dirty="0" sz="2400" kumimoji="0" lang="en-US"/>
              <a:t>1998</a:t>
            </a:r>
            <a:r>
              <a:rPr altLang="en-US" dirty="0" sz="2400" kumimoji="0" lang="zh-CN"/>
              <a:t>年以前）：网络威胁</a:t>
            </a:r>
            <a:r>
              <a:rPr altLang="en-US" dirty="0" sz="2400" kumimoji="0" lang="zh-CN">
                <a:solidFill>
                  <a:srgbClr val="FF0000"/>
                </a:solidFill>
              </a:rPr>
              <a:t>主要来源于传统的计算机病毒</a:t>
            </a:r>
            <a:r>
              <a:rPr altLang="en-US" dirty="0" sz="2400" kumimoji="0" lang="zh-CN"/>
              <a:t>，其特征是通过媒介复制进行传染，以攻击破坏个人电脑为目的。</a:t>
            </a:r>
            <a:endParaRPr altLang="zh-CN" dirty="0" sz="2400" kumimoji="0" lang="en-US"/>
          </a:p>
          <a:p>
            <a:endParaRPr altLang="zh-CN" dirty="0" sz="2400" kumimoji="0" lang="en-US"/>
          </a:p>
          <a:p>
            <a:r>
              <a:rPr altLang="en-US" dirty="0" sz="2400" kumimoji="0" lang="zh-CN"/>
              <a:t>第二阶段（大致在</a:t>
            </a:r>
            <a:r>
              <a:rPr altLang="zh-CN" dirty="0" sz="2400" kumimoji="0" lang="en-US"/>
              <a:t>1998</a:t>
            </a:r>
            <a:r>
              <a:rPr altLang="en-US" dirty="0" sz="2400" kumimoji="0" lang="zh-CN"/>
              <a:t>年以后）：网络威胁主要以</a:t>
            </a:r>
            <a:r>
              <a:rPr altLang="en-US" dirty="0" sz="2400" kumimoji="0" lang="zh-CN">
                <a:solidFill>
                  <a:srgbClr val="FF0000"/>
                </a:solidFill>
              </a:rPr>
              <a:t>蠕虫病毒和黑客攻击</a:t>
            </a:r>
            <a:r>
              <a:rPr altLang="en-US" dirty="0" sz="2400" kumimoji="0" lang="zh-CN"/>
              <a:t>为主，其表现为蠕虫病毒通过网络大面积爆发、黑客攻击一些服务网站。</a:t>
            </a:r>
            <a:endParaRPr altLang="zh-CN" dirty="0" sz="2400" kumimoji="0" lang="en-US"/>
          </a:p>
          <a:p>
            <a:endParaRPr altLang="zh-CN" dirty="0" sz="2400" kumimoji="0" lang="en-US"/>
          </a:p>
          <a:p>
            <a:r>
              <a:rPr altLang="en-US" dirty="0" sz="2400" kumimoji="0" lang="zh-CN"/>
              <a:t>第三阶段（</a:t>
            </a:r>
            <a:r>
              <a:rPr altLang="zh-CN" dirty="0" sz="2400" kumimoji="0" lang="en-US"/>
              <a:t>2005</a:t>
            </a:r>
            <a:r>
              <a:rPr altLang="en-US" dirty="0" sz="2400" kumimoji="0" lang="zh-CN"/>
              <a:t>年以来）：网络</a:t>
            </a:r>
            <a:r>
              <a:rPr altLang="en-US" dirty="0" sz="2400" kumimoji="0" lang="zh-CN">
                <a:solidFill>
                  <a:srgbClr val="FF0000"/>
                </a:solidFill>
              </a:rPr>
              <a:t>威胁多样化</a:t>
            </a:r>
            <a:r>
              <a:rPr altLang="en-US" dirty="0" sz="2400" kumimoji="0" lang="zh-CN"/>
              <a:t>，多数以</a:t>
            </a:r>
            <a:r>
              <a:rPr altLang="en-US" dirty="0" sz="2400" kumimoji="0" lang="zh-CN">
                <a:solidFill>
                  <a:srgbClr val="FF0000"/>
                </a:solidFill>
              </a:rPr>
              <a:t>偷窃资料</a:t>
            </a:r>
            <a:r>
              <a:rPr altLang="en-US" dirty="0" sz="2400" kumimoji="0" lang="zh-CN"/>
              <a:t>、</a:t>
            </a:r>
            <a:r>
              <a:rPr altLang="en-US" dirty="0" sz="2400" kumimoji="0" lang="zh-CN">
                <a:solidFill>
                  <a:srgbClr val="FF0000"/>
                </a:solidFill>
              </a:rPr>
              <a:t>控制利用主机</a:t>
            </a:r>
            <a:r>
              <a:rPr altLang="en-US" dirty="0" sz="2400" kumimoji="0" lang="zh-CN"/>
              <a:t>等手段谋取经济利益为目的。</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01">
                                            <p:txEl>
                                              <p:pRg st="2" end="2"/>
                                            </p:txEl>
                                          </p:spTgt>
                                        </p:tgtEl>
                                        <p:attrNameLst>
                                          <p:attrName>style.visibility</p:attrName>
                                        </p:attrNameLst>
                                      </p:cBhvr>
                                      <p:to>
                                        <p:strVal val="visible"/>
                                      </p:to>
                                    </p:set>
                                    <p:anim calcmode="lin" valueType="num">
                                      <p:cBhvr additive="base">
                                        <p:cTn dur="500" fill="hold" id="7"/>
                                        <p:tgtEl>
                                          <p:spTgt spid="104860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1">
                                            <p:txEl>
                                              <p:pRg st="4" end="4"/>
                                            </p:txEl>
                                          </p:spTgt>
                                        </p:tgtEl>
                                        <p:attrNameLst>
                                          <p:attrName>style.visibility</p:attrName>
                                        </p:attrNameLst>
                                      </p:cBhvr>
                                      <p:to>
                                        <p:strVal val="visible"/>
                                      </p:to>
                                    </p:set>
                                    <p:anim calcmode="lin" valueType="num">
                                      <p:cBhvr additive="base">
                                        <p:cTn dur="500" fill="hold" id="13"/>
                                        <p:tgtEl>
                                          <p:spTgt spid="1048601">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01" name="标题 1"/>
          <p:cNvSpPr>
            <a:spLocks noGrp="1"/>
          </p:cNvSpPr>
          <p:nvPr>
            <p:ph type="title"/>
          </p:nvPr>
        </p:nvSpPr>
        <p:spPr>
          <a:xfrm>
            <a:off x="107950" y="71438"/>
            <a:ext cx="8928100" cy="836612"/>
          </a:xfrm>
        </p:spPr>
        <p:txBody>
          <a:bodyPr/>
          <a:p>
            <a:r>
              <a:rPr altLang="en-US" kumimoji="0" lang="zh-CN"/>
              <a:t>计算机中毒的常见症状</a:t>
            </a:r>
          </a:p>
        </p:txBody>
      </p:sp>
      <p:sp>
        <p:nvSpPr>
          <p:cNvPr id="1048702" name="内容占位符 2"/>
          <p:cNvSpPr>
            <a:spLocks noGrp="1"/>
          </p:cNvSpPr>
          <p:nvPr>
            <p:ph idx="1"/>
          </p:nvPr>
        </p:nvSpPr>
        <p:spPr>
          <a:xfrm>
            <a:off x="251519" y="1341438"/>
            <a:ext cx="4608513" cy="4525962"/>
          </a:xfrm>
        </p:spPr>
        <p:txBody>
          <a:bodyPr/>
          <a:p>
            <a:r>
              <a:rPr altLang="en-US" dirty="0" sz="2400" kumimoji="0" lang="zh-CN"/>
              <a:t>系统运行速度减慢；</a:t>
            </a:r>
            <a:endParaRPr altLang="zh-CN" dirty="0" sz="2400" kumimoji="0" lang="zh-CN"/>
          </a:p>
          <a:p>
            <a:r>
              <a:rPr altLang="en-US" dirty="0" sz="2400" kumimoji="0" lang="zh-CN"/>
              <a:t>系统经常无故发生死机；</a:t>
            </a:r>
            <a:endParaRPr altLang="zh-CN" dirty="0" sz="2400" kumimoji="0" lang="zh-CN"/>
          </a:p>
          <a:p>
            <a:r>
              <a:rPr altLang="en-US" dirty="0" sz="2400" kumimoji="0" lang="zh-CN"/>
              <a:t>文件长度发生变化；</a:t>
            </a:r>
            <a:endParaRPr altLang="zh-CN" dirty="0" sz="2400" kumimoji="0" lang="zh-CN"/>
          </a:p>
          <a:p>
            <a:r>
              <a:rPr altLang="en-US" dirty="0" sz="2400" kumimoji="0" lang="zh-CN"/>
              <a:t>存储的容量异常减少；</a:t>
            </a:r>
            <a:endParaRPr altLang="zh-CN" dirty="0" sz="2400" kumimoji="0" lang="zh-CN"/>
          </a:p>
          <a:p>
            <a:r>
              <a:rPr altLang="en-US" dirty="0" sz="2400" kumimoji="0" lang="zh-CN"/>
              <a:t>丢失文件或文件损坏；</a:t>
            </a:r>
            <a:endParaRPr altLang="zh-CN" dirty="0" sz="2400" kumimoji="0" lang="zh-CN"/>
          </a:p>
          <a:p>
            <a:r>
              <a:rPr altLang="en-US" dirty="0" sz="2400" kumimoji="0" lang="zh-CN"/>
              <a:t>屏幕上出现异常显示；</a:t>
            </a:r>
            <a:endParaRPr altLang="zh-CN" dirty="0" sz="2400" kumimoji="0" lang="zh-CN"/>
          </a:p>
          <a:p>
            <a:r>
              <a:rPr altLang="en-US" dirty="0" sz="2400" kumimoji="0" lang="zh-CN"/>
              <a:t>系统的蜂鸣器出现异常声响；</a:t>
            </a:r>
            <a:endParaRPr altLang="zh-CN" dirty="0" sz="2400" kumimoji="0" lang="zh-CN"/>
          </a:p>
          <a:p>
            <a:r>
              <a:rPr altLang="en-US" dirty="0" sz="2400" kumimoji="0" lang="zh-CN"/>
              <a:t>磁盘卷标发生变化；</a:t>
            </a:r>
            <a:endParaRPr altLang="zh-CN" dirty="0" sz="2400" kumimoji="0" lang="zh-CN"/>
          </a:p>
          <a:p>
            <a:r>
              <a:rPr altLang="en-US" dirty="0" sz="2400" kumimoji="0" lang="zh-CN"/>
              <a:t>系统不识别硬盘；</a:t>
            </a:r>
            <a:endParaRPr altLang="zh-CN" dirty="0" sz="2400" kumimoji="0" lang="zh-CN"/>
          </a:p>
          <a:p>
            <a:r>
              <a:rPr altLang="en-US" dirty="0" sz="2400" kumimoji="0" lang="zh-CN"/>
              <a:t>对存储系统异常访问；</a:t>
            </a:r>
          </a:p>
        </p:txBody>
      </p:sp>
      <p:sp>
        <p:nvSpPr>
          <p:cNvPr id="1048703" name="内容占位符 2"/>
          <p:cNvSpPr txBox="1"/>
          <p:nvPr/>
        </p:nvSpPr>
        <p:spPr bwMode="auto">
          <a:xfrm>
            <a:off x="4679255" y="1350963"/>
            <a:ext cx="4213225" cy="4670425"/>
          </a:xfrm>
          <a:prstGeom prst="rect"/>
          <a:noFill/>
          <a:ln>
            <a:noFill/>
          </a:ln>
        </p:spPr>
        <p:txBody>
          <a:bodyPr/>
          <a:lstStyle>
            <a:lvl1pPr indent="-342900" marL="342900">
              <a:spcBef>
                <a:spcPct val="20000"/>
              </a:spcBef>
              <a:buFont typeface="Arial" panose="020B0604020202020204" pitchFamily="34" charset="0"/>
              <a:buChar char="•"/>
              <a:defRPr sz="3200" kumimoji="1">
                <a:solidFill>
                  <a:schemeClr val="tx1"/>
                </a:solidFill>
                <a:latin typeface="Calibri" panose="020F0502020204030204" pitchFamily="34" charset="0"/>
                <a:ea typeface="宋体" panose="02010600030101010101" pitchFamily="2" charset="-122"/>
              </a:defRPr>
            </a:lvl1pPr>
            <a:lvl2pPr indent="-285750" marL="742950">
              <a:spcBef>
                <a:spcPct val="20000"/>
              </a:spcBef>
              <a:buFont typeface="Arial" panose="020B0604020202020204" pitchFamily="34" charset="0"/>
              <a:buChar char="–"/>
              <a:defRPr sz="2800" kumimoji="1">
                <a:solidFill>
                  <a:schemeClr val="tx1"/>
                </a:solidFill>
                <a:latin typeface="Calibri" panose="020F0502020204030204" pitchFamily="34" charset="0"/>
                <a:ea typeface="宋体" panose="02010600030101010101" pitchFamily="2" charset="-122"/>
              </a:defRPr>
            </a:lvl2pPr>
            <a:lvl3pPr indent="-228600" marL="1143000">
              <a:spcBef>
                <a:spcPct val="20000"/>
              </a:spcBef>
              <a:buFont typeface="Arial" panose="020B0604020202020204" pitchFamily="34" charset="0"/>
              <a:buChar char="•"/>
              <a:defRPr sz="2400" kumimoji="1">
                <a:solidFill>
                  <a:schemeClr val="tx1"/>
                </a:solidFill>
                <a:latin typeface="Calibri" panose="020F0502020204030204" pitchFamily="34" charset="0"/>
                <a:ea typeface="宋体" panose="02010600030101010101" pitchFamily="2" charset="-122"/>
              </a:defRPr>
            </a:lvl3pPr>
            <a:lvl4pPr indent="-228600" marL="1600200">
              <a:spcBef>
                <a:spcPct val="20000"/>
              </a:spcBef>
              <a:buFont typeface="Arial" panose="020B0604020202020204" pitchFamily="34" charset="0"/>
              <a:buChar char="–"/>
              <a:defRPr sz="2000" kumimoji="1">
                <a:solidFill>
                  <a:schemeClr val="tx1"/>
                </a:solidFill>
                <a:latin typeface="Calibri" panose="020F0502020204030204" pitchFamily="34" charset="0"/>
                <a:ea typeface="宋体" panose="02010600030101010101" pitchFamily="2" charset="-122"/>
              </a:defRPr>
            </a:lvl4pPr>
            <a:lvl5pPr indent="-228600" marL="2057400">
              <a:spcBef>
                <a:spcPct val="20000"/>
              </a:spcBef>
              <a:buFont typeface="Arial" panose="020B0604020202020204" pitchFamily="34" charset="0"/>
              <a:buChar char="»"/>
              <a:defRPr sz="2000" kumimoji="1">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20000"/>
              </a:spcBef>
              <a:spcAft>
                <a:spcPct val="0"/>
              </a:spcAft>
              <a:buFont typeface="Arial" panose="020B0604020202020204" pitchFamily="34" charset="0"/>
              <a:buChar char="»"/>
              <a:defRPr sz="2000" kumimoji="1">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20000"/>
              </a:spcBef>
              <a:spcAft>
                <a:spcPct val="0"/>
              </a:spcAft>
              <a:buFont typeface="Arial" panose="020B0604020202020204" pitchFamily="34" charset="0"/>
              <a:buChar char="»"/>
              <a:defRPr sz="2000" kumimoji="1">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20000"/>
              </a:spcBef>
              <a:spcAft>
                <a:spcPct val="0"/>
              </a:spcAft>
              <a:buFont typeface="Arial" panose="020B0604020202020204" pitchFamily="34" charset="0"/>
              <a:buChar char="»"/>
              <a:defRPr sz="2000" kumimoji="1">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20000"/>
              </a:spcBef>
              <a:spcAft>
                <a:spcPct val="0"/>
              </a:spcAft>
              <a:buFont typeface="Arial" panose="020B0604020202020204" pitchFamily="34" charset="0"/>
              <a:buChar char="»"/>
              <a:defRPr sz="2000" kumimoji="1">
                <a:solidFill>
                  <a:schemeClr val="tx1"/>
                </a:solidFill>
                <a:latin typeface="Calibri" panose="020F0502020204030204" pitchFamily="34" charset="0"/>
                <a:ea typeface="宋体" panose="02010600030101010101" pitchFamily="2" charset="-122"/>
              </a:defRPr>
            </a:lvl9pPr>
          </a:lstStyle>
          <a:p>
            <a:r>
              <a:rPr altLang="en-US" b="1" dirty="0" sz="2400" kumimoji="0" lang="zh-CN"/>
              <a:t>键盘输入异常；</a:t>
            </a:r>
            <a:endParaRPr altLang="zh-CN" b="1" dirty="0" sz="2400" kumimoji="0" lang="zh-CN"/>
          </a:p>
          <a:p>
            <a:r>
              <a:rPr altLang="en-US" b="1" dirty="0" sz="2400" kumimoji="0" lang="zh-CN"/>
              <a:t>文件的日期、时间、属性等发生变化；</a:t>
            </a:r>
            <a:endParaRPr altLang="zh-CN" b="1" dirty="0" sz="2400" kumimoji="0" lang="zh-CN"/>
          </a:p>
          <a:p>
            <a:r>
              <a:rPr altLang="en-US" b="1" dirty="0" sz="2400" kumimoji="0" lang="zh-CN"/>
              <a:t>文件无法正确读取、复制或打开；</a:t>
            </a:r>
            <a:endParaRPr altLang="zh-CN" b="1" dirty="0" sz="2400" kumimoji="0" lang="zh-CN"/>
          </a:p>
          <a:p>
            <a:r>
              <a:rPr altLang="en-US" b="1" dirty="0" sz="2400" kumimoji="0" lang="zh-CN"/>
              <a:t>命令执行出现错误；</a:t>
            </a:r>
            <a:endParaRPr altLang="zh-CN" b="1" dirty="0" sz="2400" kumimoji="0" lang="zh-CN"/>
          </a:p>
          <a:p>
            <a:r>
              <a:rPr altLang="zh-CN" b="1" dirty="0" sz="2400" kumimoji="0" lang="en-US"/>
              <a:t>WINDOWS</a:t>
            </a:r>
            <a:r>
              <a:rPr altLang="en-US" b="1" dirty="0" sz="2400" kumimoji="0" lang="zh-CN"/>
              <a:t>操作系统无故频繁出现错误；</a:t>
            </a:r>
            <a:endParaRPr altLang="zh-CN" b="1" dirty="0" sz="2400" kumimoji="0" lang="zh-CN"/>
          </a:p>
          <a:p>
            <a:r>
              <a:rPr altLang="en-US" b="1" dirty="0" sz="2400" kumimoji="0" lang="zh-CN"/>
              <a:t>系统异常重新启动；</a:t>
            </a:r>
            <a:endParaRPr altLang="zh-CN" b="1" dirty="0" sz="2400" kumimoji="0" lang="zh-CN"/>
          </a:p>
          <a:p>
            <a:r>
              <a:rPr altLang="en-US" b="1" dirty="0" sz="2400" kumimoji="0" lang="zh-CN"/>
              <a:t>一些外部设备工作异常；</a:t>
            </a:r>
            <a:endParaRPr altLang="zh-CN" b="1" dirty="0" sz="2400" kumimoji="0" lang="zh-CN"/>
          </a:p>
          <a:p>
            <a:r>
              <a:rPr altLang="en-US" b="1" dirty="0" sz="2400" kumimoji="0" lang="zh-CN"/>
              <a:t>出现异常的程序驻留内存</a:t>
            </a:r>
            <a:endParaRPr altLang="zh-CN" b="1" dirty="0" sz="240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702">
                                            <p:txEl>
                                              <p:pRg st="1" end="1"/>
                                            </p:txEl>
                                          </p:spTgt>
                                        </p:tgtEl>
                                        <p:attrNameLst>
                                          <p:attrName>style.visibility</p:attrName>
                                        </p:attrNameLst>
                                      </p:cBhvr>
                                      <p:to>
                                        <p:strVal val="visible"/>
                                      </p:to>
                                    </p:set>
                                    <p:anim calcmode="lin" valueType="num">
                                      <p:cBhvr additive="base">
                                        <p:cTn dur="500" fill="hold" id="7"/>
                                        <p:tgtEl>
                                          <p:spTgt spid="1048702">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702">
                                            <p:txEl>
                                              <p:pRg st="2" end="2"/>
                                            </p:txEl>
                                          </p:spTgt>
                                        </p:tgtEl>
                                        <p:attrNameLst>
                                          <p:attrName>style.visibility</p:attrName>
                                        </p:attrNameLst>
                                      </p:cBhvr>
                                      <p:to>
                                        <p:strVal val="visible"/>
                                      </p:to>
                                    </p:set>
                                    <p:anim calcmode="lin" valueType="num">
                                      <p:cBhvr additive="base">
                                        <p:cTn dur="500" fill="hold" id="13"/>
                                        <p:tgtEl>
                                          <p:spTgt spid="104870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702">
                                            <p:txEl>
                                              <p:pRg st="3" end="3"/>
                                            </p:txEl>
                                          </p:spTgt>
                                        </p:tgtEl>
                                        <p:attrNameLst>
                                          <p:attrName>style.visibility</p:attrName>
                                        </p:attrNameLst>
                                      </p:cBhvr>
                                      <p:to>
                                        <p:strVal val="visible"/>
                                      </p:to>
                                    </p:set>
                                    <p:anim calcmode="lin" valueType="num">
                                      <p:cBhvr additive="base">
                                        <p:cTn dur="500" fill="hold" id="19"/>
                                        <p:tgtEl>
                                          <p:spTgt spid="104870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2" presetSubtype="4">
                                  <p:stCondLst>
                                    <p:cond delay="0"/>
                                  </p:stCondLst>
                                  <p:childTnLst>
                                    <p:set>
                                      <p:cBhvr>
                                        <p:cTn dur="1" fill="hold" id="24">
                                          <p:stCondLst>
                                            <p:cond delay="0"/>
                                          </p:stCondLst>
                                        </p:cTn>
                                        <p:tgtEl>
                                          <p:spTgt spid="1048702">
                                            <p:txEl>
                                              <p:pRg st="4" end="4"/>
                                            </p:txEl>
                                          </p:spTgt>
                                        </p:tgtEl>
                                        <p:attrNameLst>
                                          <p:attrName>style.visibility</p:attrName>
                                        </p:attrNameLst>
                                      </p:cBhvr>
                                      <p:to>
                                        <p:strVal val="visible"/>
                                      </p:to>
                                    </p:set>
                                    <p:anim calcmode="lin" valueType="num">
                                      <p:cBhvr additive="base">
                                        <p:cTn dur="500" fill="hold" id="25"/>
                                        <p:tgtEl>
                                          <p:spTgt spid="104870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2" presetSubtype="4">
                                  <p:stCondLst>
                                    <p:cond delay="0"/>
                                  </p:stCondLst>
                                  <p:childTnLst>
                                    <p:set>
                                      <p:cBhvr>
                                        <p:cTn dur="1" fill="hold" id="30">
                                          <p:stCondLst>
                                            <p:cond delay="0"/>
                                          </p:stCondLst>
                                        </p:cTn>
                                        <p:tgtEl>
                                          <p:spTgt spid="1048702">
                                            <p:txEl>
                                              <p:pRg st="5" end="5"/>
                                            </p:txEl>
                                          </p:spTgt>
                                        </p:tgtEl>
                                        <p:attrNameLst>
                                          <p:attrName>style.visibility</p:attrName>
                                        </p:attrNameLst>
                                      </p:cBhvr>
                                      <p:to>
                                        <p:strVal val="visible"/>
                                      </p:to>
                                    </p:set>
                                    <p:anim calcmode="lin" valueType="num">
                                      <p:cBhvr additive="base">
                                        <p:cTn dur="500" fill="hold" id="31"/>
                                        <p:tgtEl>
                                          <p:spTgt spid="104870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2" presetSubtype="4">
                                  <p:stCondLst>
                                    <p:cond delay="0"/>
                                  </p:stCondLst>
                                  <p:childTnLst>
                                    <p:set>
                                      <p:cBhvr>
                                        <p:cTn dur="1" fill="hold" id="36">
                                          <p:stCondLst>
                                            <p:cond delay="0"/>
                                          </p:stCondLst>
                                        </p:cTn>
                                        <p:tgtEl>
                                          <p:spTgt spid="1048702">
                                            <p:txEl>
                                              <p:pRg st="6" end="6"/>
                                            </p:txEl>
                                          </p:spTgt>
                                        </p:tgtEl>
                                        <p:attrNameLst>
                                          <p:attrName>style.visibility</p:attrName>
                                        </p:attrNameLst>
                                      </p:cBhvr>
                                      <p:to>
                                        <p:strVal val="visible"/>
                                      </p:to>
                                    </p:set>
                                    <p:anim calcmode="lin" valueType="num">
                                      <p:cBhvr additive="base">
                                        <p:cTn dur="500" fill="hold" id="37"/>
                                        <p:tgtEl>
                                          <p:spTgt spid="1048702">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70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2" presetSubtype="4">
                                  <p:stCondLst>
                                    <p:cond delay="0"/>
                                  </p:stCondLst>
                                  <p:childTnLst>
                                    <p:set>
                                      <p:cBhvr>
                                        <p:cTn dur="1" fill="hold" id="42">
                                          <p:stCondLst>
                                            <p:cond delay="0"/>
                                          </p:stCondLst>
                                        </p:cTn>
                                        <p:tgtEl>
                                          <p:spTgt spid="1048702">
                                            <p:txEl>
                                              <p:pRg st="7" end="7"/>
                                            </p:txEl>
                                          </p:spTgt>
                                        </p:tgtEl>
                                        <p:attrNameLst>
                                          <p:attrName>style.visibility</p:attrName>
                                        </p:attrNameLst>
                                      </p:cBhvr>
                                      <p:to>
                                        <p:strVal val="visible"/>
                                      </p:to>
                                    </p:set>
                                    <p:anim calcmode="lin" valueType="num">
                                      <p:cBhvr additive="base">
                                        <p:cTn dur="500" fill="hold" id="43"/>
                                        <p:tgtEl>
                                          <p:spTgt spid="1048702">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70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2" presetSubtype="4">
                                  <p:stCondLst>
                                    <p:cond delay="0"/>
                                  </p:stCondLst>
                                  <p:childTnLst>
                                    <p:set>
                                      <p:cBhvr>
                                        <p:cTn dur="1" fill="hold" id="48">
                                          <p:stCondLst>
                                            <p:cond delay="0"/>
                                          </p:stCondLst>
                                        </p:cTn>
                                        <p:tgtEl>
                                          <p:spTgt spid="1048702">
                                            <p:txEl>
                                              <p:pRg st="8" end="8"/>
                                            </p:txEl>
                                          </p:spTgt>
                                        </p:tgtEl>
                                        <p:attrNameLst>
                                          <p:attrName>style.visibility</p:attrName>
                                        </p:attrNameLst>
                                      </p:cBhvr>
                                      <p:to>
                                        <p:strVal val="visible"/>
                                      </p:to>
                                    </p:set>
                                    <p:anim calcmode="lin" valueType="num">
                                      <p:cBhvr additive="base">
                                        <p:cTn dur="500" fill="hold" id="49"/>
                                        <p:tgtEl>
                                          <p:spTgt spid="1048702">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50"/>
                                        <p:tgtEl>
                                          <p:spTgt spid="104870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51" nodeType="clickPar">
                      <p:stCondLst>
                        <p:cond delay="indefinite"/>
                      </p:stCondLst>
                      <p:childTnLst>
                        <p:par>
                          <p:cTn fill="hold" id="52" nodeType="withGroup">
                            <p:stCondLst>
                              <p:cond delay="0"/>
                            </p:stCondLst>
                            <p:childTnLst>
                              <p:par>
                                <p:cTn fill="hold" id="53" nodeType="clickEffect" presetClass="entr" presetID="2" presetSubtype="4">
                                  <p:stCondLst>
                                    <p:cond delay="0"/>
                                  </p:stCondLst>
                                  <p:childTnLst>
                                    <p:set>
                                      <p:cBhvr>
                                        <p:cTn dur="1" fill="hold" id="54">
                                          <p:stCondLst>
                                            <p:cond delay="0"/>
                                          </p:stCondLst>
                                        </p:cTn>
                                        <p:tgtEl>
                                          <p:spTgt spid="1048702">
                                            <p:txEl>
                                              <p:pRg st="9" end="9"/>
                                            </p:txEl>
                                          </p:spTgt>
                                        </p:tgtEl>
                                        <p:attrNameLst>
                                          <p:attrName>style.visibility</p:attrName>
                                        </p:attrNameLst>
                                      </p:cBhvr>
                                      <p:to>
                                        <p:strVal val="visible"/>
                                      </p:to>
                                    </p:set>
                                    <p:anim calcmode="lin" valueType="num">
                                      <p:cBhvr additive="base">
                                        <p:cTn dur="500" fill="hold" id="55"/>
                                        <p:tgtEl>
                                          <p:spTgt spid="1048702">
                                            <p:txEl>
                                              <p:pRg st="9" end="9"/>
                                            </p:txEl>
                                          </p:spTgt>
                                        </p:tgtEl>
                                        <p:attrNameLst>
                                          <p:attrName>ppt_x</p:attrName>
                                        </p:attrNameLst>
                                      </p:cBhvr>
                                      <p:tavLst>
                                        <p:tav tm="0">
                                          <p:val>
                                            <p:strVal val="#ppt_x"/>
                                          </p:val>
                                        </p:tav>
                                        <p:tav tm="100000">
                                          <p:val>
                                            <p:strVal val="#ppt_x"/>
                                          </p:val>
                                        </p:tav>
                                      </p:tavLst>
                                    </p:anim>
                                    <p:anim calcmode="lin" valueType="num">
                                      <p:cBhvr additive="base">
                                        <p:cTn dur="500" fill="hold" id="56"/>
                                        <p:tgtEl>
                                          <p:spTgt spid="104870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fill="hold" id="57" nodeType="clickPar">
                      <p:stCondLst>
                        <p:cond delay="indefinite"/>
                      </p:stCondLst>
                      <p:childTnLst>
                        <p:par>
                          <p:cTn fill="hold" id="58" nodeType="withGroup">
                            <p:stCondLst>
                              <p:cond delay="0"/>
                            </p:stCondLst>
                            <p:childTnLst>
                              <p:par>
                                <p:cTn fill="hold" id="59" nodeType="clickEffect" presetClass="entr" presetID="2" presetSubtype="4">
                                  <p:stCondLst>
                                    <p:cond delay="0"/>
                                  </p:stCondLst>
                                  <p:childTnLst>
                                    <p:set>
                                      <p:cBhvr>
                                        <p:cTn dur="1" fill="hold" id="60">
                                          <p:stCondLst>
                                            <p:cond delay="0"/>
                                          </p:stCondLst>
                                        </p:cTn>
                                        <p:tgtEl>
                                          <p:spTgt spid="1048703">
                                            <p:txEl>
                                              <p:pRg st="0" end="0"/>
                                            </p:txEl>
                                          </p:spTgt>
                                        </p:tgtEl>
                                        <p:attrNameLst>
                                          <p:attrName>style.visibility</p:attrName>
                                        </p:attrNameLst>
                                      </p:cBhvr>
                                      <p:to>
                                        <p:strVal val="visible"/>
                                      </p:to>
                                    </p:set>
                                    <p:anim calcmode="lin" valueType="num">
                                      <p:cBhvr additive="base">
                                        <p:cTn dur="500" fill="hold" id="61"/>
                                        <p:tgtEl>
                                          <p:spTgt spid="1048703">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62"/>
                                        <p:tgtEl>
                                          <p:spTgt spid="10487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63" nodeType="clickPar">
                      <p:stCondLst>
                        <p:cond delay="indefinite"/>
                      </p:stCondLst>
                      <p:childTnLst>
                        <p:par>
                          <p:cTn fill="hold" id="64" nodeType="withGroup">
                            <p:stCondLst>
                              <p:cond delay="0"/>
                            </p:stCondLst>
                            <p:childTnLst>
                              <p:par>
                                <p:cTn fill="hold" id="65" nodeType="clickEffect" presetClass="entr" presetID="2" presetSubtype="4">
                                  <p:stCondLst>
                                    <p:cond delay="0"/>
                                  </p:stCondLst>
                                  <p:childTnLst>
                                    <p:set>
                                      <p:cBhvr>
                                        <p:cTn dur="1" fill="hold" id="66">
                                          <p:stCondLst>
                                            <p:cond delay="0"/>
                                          </p:stCondLst>
                                        </p:cTn>
                                        <p:tgtEl>
                                          <p:spTgt spid="1048703">
                                            <p:txEl>
                                              <p:pRg st="1" end="1"/>
                                            </p:txEl>
                                          </p:spTgt>
                                        </p:tgtEl>
                                        <p:attrNameLst>
                                          <p:attrName>style.visibility</p:attrName>
                                        </p:attrNameLst>
                                      </p:cBhvr>
                                      <p:to>
                                        <p:strVal val="visible"/>
                                      </p:to>
                                    </p:set>
                                    <p:anim calcmode="lin" valueType="num">
                                      <p:cBhvr additive="base">
                                        <p:cTn dur="500" fill="hold" id="67"/>
                                        <p:tgtEl>
                                          <p:spTgt spid="1048703">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68"/>
                                        <p:tgtEl>
                                          <p:spTgt spid="10487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69" nodeType="clickPar">
                      <p:stCondLst>
                        <p:cond delay="indefinite"/>
                      </p:stCondLst>
                      <p:childTnLst>
                        <p:par>
                          <p:cTn fill="hold" id="70" nodeType="withGroup">
                            <p:stCondLst>
                              <p:cond delay="0"/>
                            </p:stCondLst>
                            <p:childTnLst>
                              <p:par>
                                <p:cTn fill="hold" id="71" nodeType="clickEffect" presetClass="entr" presetID="2" presetSubtype="4">
                                  <p:stCondLst>
                                    <p:cond delay="0"/>
                                  </p:stCondLst>
                                  <p:childTnLst>
                                    <p:set>
                                      <p:cBhvr>
                                        <p:cTn dur="1" fill="hold" id="72">
                                          <p:stCondLst>
                                            <p:cond delay="0"/>
                                          </p:stCondLst>
                                        </p:cTn>
                                        <p:tgtEl>
                                          <p:spTgt spid="1048703">
                                            <p:txEl>
                                              <p:pRg st="2" end="2"/>
                                            </p:txEl>
                                          </p:spTgt>
                                        </p:tgtEl>
                                        <p:attrNameLst>
                                          <p:attrName>style.visibility</p:attrName>
                                        </p:attrNameLst>
                                      </p:cBhvr>
                                      <p:to>
                                        <p:strVal val="visible"/>
                                      </p:to>
                                    </p:set>
                                    <p:anim calcmode="lin" valueType="num">
                                      <p:cBhvr additive="base">
                                        <p:cTn dur="500" fill="hold" id="73"/>
                                        <p:tgtEl>
                                          <p:spTgt spid="1048703">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74"/>
                                        <p:tgtEl>
                                          <p:spTgt spid="10487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75" nodeType="clickPar">
                      <p:stCondLst>
                        <p:cond delay="indefinite"/>
                      </p:stCondLst>
                      <p:childTnLst>
                        <p:par>
                          <p:cTn fill="hold" id="76" nodeType="withGroup">
                            <p:stCondLst>
                              <p:cond delay="0"/>
                            </p:stCondLst>
                            <p:childTnLst>
                              <p:par>
                                <p:cTn fill="hold" id="77" nodeType="clickEffect" presetClass="entr" presetID="2" presetSubtype="4">
                                  <p:stCondLst>
                                    <p:cond delay="0"/>
                                  </p:stCondLst>
                                  <p:childTnLst>
                                    <p:set>
                                      <p:cBhvr>
                                        <p:cTn dur="1" fill="hold" id="78">
                                          <p:stCondLst>
                                            <p:cond delay="0"/>
                                          </p:stCondLst>
                                        </p:cTn>
                                        <p:tgtEl>
                                          <p:spTgt spid="1048703">
                                            <p:txEl>
                                              <p:pRg st="3" end="3"/>
                                            </p:txEl>
                                          </p:spTgt>
                                        </p:tgtEl>
                                        <p:attrNameLst>
                                          <p:attrName>style.visibility</p:attrName>
                                        </p:attrNameLst>
                                      </p:cBhvr>
                                      <p:to>
                                        <p:strVal val="visible"/>
                                      </p:to>
                                    </p:set>
                                    <p:anim calcmode="lin" valueType="num">
                                      <p:cBhvr additive="base">
                                        <p:cTn dur="500" fill="hold" id="79"/>
                                        <p:tgtEl>
                                          <p:spTgt spid="1048703">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80"/>
                                        <p:tgtEl>
                                          <p:spTgt spid="10487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81" nodeType="clickPar">
                      <p:stCondLst>
                        <p:cond delay="indefinite"/>
                      </p:stCondLst>
                      <p:childTnLst>
                        <p:par>
                          <p:cTn fill="hold" id="82" nodeType="withGroup">
                            <p:stCondLst>
                              <p:cond delay="0"/>
                            </p:stCondLst>
                            <p:childTnLst>
                              <p:par>
                                <p:cTn fill="hold" id="83" nodeType="clickEffect" presetClass="entr" presetID="2" presetSubtype="4">
                                  <p:stCondLst>
                                    <p:cond delay="0"/>
                                  </p:stCondLst>
                                  <p:childTnLst>
                                    <p:set>
                                      <p:cBhvr>
                                        <p:cTn dur="1" fill="hold" id="84">
                                          <p:stCondLst>
                                            <p:cond delay="0"/>
                                          </p:stCondLst>
                                        </p:cTn>
                                        <p:tgtEl>
                                          <p:spTgt spid="1048703">
                                            <p:txEl>
                                              <p:pRg st="4" end="4"/>
                                            </p:txEl>
                                          </p:spTgt>
                                        </p:tgtEl>
                                        <p:attrNameLst>
                                          <p:attrName>style.visibility</p:attrName>
                                        </p:attrNameLst>
                                      </p:cBhvr>
                                      <p:to>
                                        <p:strVal val="visible"/>
                                      </p:to>
                                    </p:set>
                                    <p:anim calcmode="lin" valueType="num">
                                      <p:cBhvr additive="base">
                                        <p:cTn dur="500" fill="hold" id="85"/>
                                        <p:tgtEl>
                                          <p:spTgt spid="1048703">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86"/>
                                        <p:tgtEl>
                                          <p:spTgt spid="10487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87" nodeType="clickPar">
                      <p:stCondLst>
                        <p:cond delay="indefinite"/>
                      </p:stCondLst>
                      <p:childTnLst>
                        <p:par>
                          <p:cTn fill="hold" id="88" nodeType="withGroup">
                            <p:stCondLst>
                              <p:cond delay="0"/>
                            </p:stCondLst>
                            <p:childTnLst>
                              <p:par>
                                <p:cTn fill="hold" id="89" nodeType="clickEffect" presetClass="entr" presetID="2" presetSubtype="4">
                                  <p:stCondLst>
                                    <p:cond delay="0"/>
                                  </p:stCondLst>
                                  <p:childTnLst>
                                    <p:set>
                                      <p:cBhvr>
                                        <p:cTn dur="1" fill="hold" id="90">
                                          <p:stCondLst>
                                            <p:cond delay="0"/>
                                          </p:stCondLst>
                                        </p:cTn>
                                        <p:tgtEl>
                                          <p:spTgt spid="1048703">
                                            <p:txEl>
                                              <p:pRg st="5" end="5"/>
                                            </p:txEl>
                                          </p:spTgt>
                                        </p:tgtEl>
                                        <p:attrNameLst>
                                          <p:attrName>style.visibility</p:attrName>
                                        </p:attrNameLst>
                                      </p:cBhvr>
                                      <p:to>
                                        <p:strVal val="visible"/>
                                      </p:to>
                                    </p:set>
                                    <p:anim calcmode="lin" valueType="num">
                                      <p:cBhvr additive="base">
                                        <p:cTn dur="500" fill="hold" id="91"/>
                                        <p:tgtEl>
                                          <p:spTgt spid="1048703">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92"/>
                                        <p:tgtEl>
                                          <p:spTgt spid="10487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93" nodeType="clickPar">
                      <p:stCondLst>
                        <p:cond delay="indefinite"/>
                      </p:stCondLst>
                      <p:childTnLst>
                        <p:par>
                          <p:cTn fill="hold" id="94" nodeType="withGroup">
                            <p:stCondLst>
                              <p:cond delay="0"/>
                            </p:stCondLst>
                            <p:childTnLst>
                              <p:par>
                                <p:cTn fill="hold" id="95" nodeType="clickEffect" presetClass="entr" presetID="2" presetSubtype="4">
                                  <p:stCondLst>
                                    <p:cond delay="0"/>
                                  </p:stCondLst>
                                  <p:childTnLst>
                                    <p:set>
                                      <p:cBhvr>
                                        <p:cTn dur="1" fill="hold" id="96">
                                          <p:stCondLst>
                                            <p:cond delay="0"/>
                                          </p:stCondLst>
                                        </p:cTn>
                                        <p:tgtEl>
                                          <p:spTgt spid="1048703">
                                            <p:txEl>
                                              <p:pRg st="6" end="6"/>
                                            </p:txEl>
                                          </p:spTgt>
                                        </p:tgtEl>
                                        <p:attrNameLst>
                                          <p:attrName>style.visibility</p:attrName>
                                        </p:attrNameLst>
                                      </p:cBhvr>
                                      <p:to>
                                        <p:strVal val="visible"/>
                                      </p:to>
                                    </p:set>
                                    <p:anim calcmode="lin" valueType="num">
                                      <p:cBhvr additive="base">
                                        <p:cTn dur="500" fill="hold" id="97"/>
                                        <p:tgtEl>
                                          <p:spTgt spid="1048703">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98"/>
                                        <p:tgtEl>
                                          <p:spTgt spid="10487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99" nodeType="clickPar">
                      <p:stCondLst>
                        <p:cond delay="indefinite"/>
                      </p:stCondLst>
                      <p:childTnLst>
                        <p:par>
                          <p:cTn fill="hold" id="100" nodeType="withGroup">
                            <p:stCondLst>
                              <p:cond delay="0"/>
                            </p:stCondLst>
                            <p:childTnLst>
                              <p:par>
                                <p:cTn fill="hold" id="101" nodeType="clickEffect" presetClass="entr" presetID="2" presetSubtype="4">
                                  <p:stCondLst>
                                    <p:cond delay="0"/>
                                  </p:stCondLst>
                                  <p:childTnLst>
                                    <p:set>
                                      <p:cBhvr>
                                        <p:cTn dur="1" fill="hold" id="102">
                                          <p:stCondLst>
                                            <p:cond delay="0"/>
                                          </p:stCondLst>
                                        </p:cTn>
                                        <p:tgtEl>
                                          <p:spTgt spid="1048703">
                                            <p:txEl>
                                              <p:pRg st="7" end="7"/>
                                            </p:txEl>
                                          </p:spTgt>
                                        </p:tgtEl>
                                        <p:attrNameLst>
                                          <p:attrName>style.visibility</p:attrName>
                                        </p:attrNameLst>
                                      </p:cBhvr>
                                      <p:to>
                                        <p:strVal val="visible"/>
                                      </p:to>
                                    </p:set>
                                    <p:anim calcmode="lin" valueType="num">
                                      <p:cBhvr additive="base">
                                        <p:cTn dur="500" fill="hold" id="103"/>
                                        <p:tgtEl>
                                          <p:spTgt spid="1048703">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104"/>
                                        <p:tgtEl>
                                          <p:spTgt spid="10487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07" name="标题 1"/>
          <p:cNvSpPr>
            <a:spLocks noGrp="1"/>
          </p:cNvSpPr>
          <p:nvPr>
            <p:ph type="title"/>
          </p:nvPr>
        </p:nvSpPr>
        <p:spPr>
          <a:xfrm>
            <a:off x="107950" y="71438"/>
            <a:ext cx="8928100" cy="836612"/>
          </a:xfrm>
        </p:spPr>
        <p:txBody>
          <a:bodyPr/>
          <a:p>
            <a:r>
              <a:rPr altLang="en-US" kumimoji="0" lang="zh-CN"/>
              <a:t>清除</a:t>
            </a:r>
          </a:p>
        </p:txBody>
      </p:sp>
      <p:sp>
        <p:nvSpPr>
          <p:cNvPr id="1048708" name="内容占位符 2"/>
          <p:cNvSpPr>
            <a:spLocks noGrp="1"/>
          </p:cNvSpPr>
          <p:nvPr>
            <p:ph idx="1"/>
          </p:nvPr>
        </p:nvSpPr>
        <p:spPr>
          <a:xfrm>
            <a:off x="107950" y="1052513"/>
            <a:ext cx="8856663" cy="5589587"/>
          </a:xfrm>
        </p:spPr>
        <p:txBody>
          <a:bodyPr/>
          <a:p>
            <a:r>
              <a:rPr altLang="en-US" dirty="0" sz="2400" kumimoji="0" lang="zh-CN"/>
              <a:t>清除病毒主要分为</a:t>
            </a:r>
            <a:r>
              <a:rPr altLang="en-US" dirty="0" sz="2400" kumimoji="0" lang="zh-CN">
                <a:solidFill>
                  <a:srgbClr val="0000FF"/>
                </a:solidFill>
              </a:rPr>
              <a:t>使用防病毒软件和手工清除病毒</a:t>
            </a:r>
            <a:r>
              <a:rPr altLang="en-US" dirty="0" sz="2400" kumimoji="0" lang="zh-CN"/>
              <a:t>两种方法。</a:t>
            </a:r>
            <a:endParaRPr altLang="zh-CN" dirty="0" sz="2400" kumimoji="0" lang="en-US"/>
          </a:p>
          <a:p>
            <a:pPr lvl="1"/>
            <a:r>
              <a:rPr altLang="en-US" dirty="0" kumimoji="0" lang="zh-CN"/>
              <a:t>防病毒软件由安全厂商精心研制，可以有效查杀绝大多数计算机病毒，多数用户应采用防病毒软件来清除病毒。</a:t>
            </a:r>
            <a:endParaRPr altLang="zh-CN" dirty="0" kumimoji="0" lang="en-US"/>
          </a:p>
          <a:p>
            <a:pPr lvl="2"/>
            <a:r>
              <a:rPr altLang="en-US" dirty="0" kumimoji="0" lang="zh-CN"/>
              <a:t>防病毒软件对检测到的病毒一般采取三种处理方案，分别是</a:t>
            </a:r>
            <a:r>
              <a:rPr altLang="en-US" dirty="0" kumimoji="0" lang="zh-CN">
                <a:solidFill>
                  <a:srgbClr val="FF0000"/>
                </a:solidFill>
              </a:rPr>
              <a:t>清除</a:t>
            </a:r>
            <a:r>
              <a:rPr altLang="en-US" dirty="0" kumimoji="0" lang="zh-CN"/>
              <a:t>、</a:t>
            </a:r>
            <a:r>
              <a:rPr altLang="en-US" dirty="0" kumimoji="0" lang="zh-CN">
                <a:solidFill>
                  <a:srgbClr val="FF0000"/>
                </a:solidFill>
              </a:rPr>
              <a:t>隔离</a:t>
            </a:r>
            <a:r>
              <a:rPr altLang="en-US" dirty="0" kumimoji="0" lang="zh-CN"/>
              <a:t>和</a:t>
            </a:r>
            <a:r>
              <a:rPr altLang="en-US" dirty="0" kumimoji="0" lang="zh-CN">
                <a:solidFill>
                  <a:srgbClr val="FF0000"/>
                </a:solidFill>
              </a:rPr>
              <a:t>删除</a:t>
            </a:r>
            <a:r>
              <a:rPr altLang="en-US" dirty="0" kumimoji="0" lang="zh-CN"/>
              <a:t>。</a:t>
            </a:r>
            <a:endParaRPr altLang="zh-CN" dirty="0" kumimoji="0" lang="zh-CN"/>
          </a:p>
          <a:p>
            <a:pPr lvl="2"/>
            <a:r>
              <a:rPr altLang="en-US" dirty="0" kumimoji="0" lang="zh-CN">
                <a:solidFill>
                  <a:srgbClr val="0000FF"/>
                </a:solidFill>
              </a:rPr>
              <a:t>清除</a:t>
            </a:r>
            <a:r>
              <a:rPr altLang="en-US" dirty="0" kumimoji="0" lang="zh-CN"/>
              <a:t>是指在发现文件被感染病毒时，采取的清除病毒并保留文件的动作。</a:t>
            </a:r>
            <a:endParaRPr altLang="zh-CN" dirty="0" kumimoji="0" lang="zh-CN"/>
          </a:p>
          <a:p>
            <a:pPr lvl="2"/>
            <a:r>
              <a:rPr altLang="en-US" dirty="0" kumimoji="0" lang="zh-CN">
                <a:solidFill>
                  <a:srgbClr val="0000FF"/>
                </a:solidFill>
              </a:rPr>
              <a:t>隔离</a:t>
            </a:r>
            <a:r>
              <a:rPr altLang="en-US" dirty="0" kumimoji="0" lang="zh-CN"/>
              <a:t>是指在发现病毒后，无法确认清除动作会带来什么后果，又不想直接删除文件，故采取监视病毒并阻止病毒运行的方法。</a:t>
            </a:r>
            <a:endParaRPr altLang="zh-CN" dirty="0" kumimoji="0" lang="zh-CN"/>
          </a:p>
          <a:p>
            <a:pPr lvl="1"/>
            <a:endParaRPr altLang="zh-CN" dirty="0" kumimoji="0" lang="en-US"/>
          </a:p>
          <a:p>
            <a:pPr lvl="1"/>
            <a:r>
              <a:rPr altLang="en-US" dirty="0" kumimoji="0" lang="zh-CN"/>
              <a:t>如果某类病毒清除失败、删除失败、隔离失败，对个人用户来讲，格式化硬盘、重建系统可能就是最后的有效选择。</a:t>
            </a:r>
            <a:endParaRPr altLang="zh-CN" dirty="0" kumimoji="0" lang="zh-CN"/>
          </a:p>
          <a:p>
            <a:endParaRPr altLang="en-US" dirty="0" sz="240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708">
                                            <p:txEl>
                                              <p:pRg st="1" end="1"/>
                                            </p:txEl>
                                          </p:spTgt>
                                        </p:tgtEl>
                                        <p:attrNameLst>
                                          <p:attrName>style.visibility</p:attrName>
                                        </p:attrNameLst>
                                      </p:cBhvr>
                                      <p:to>
                                        <p:strVal val="visible"/>
                                      </p:to>
                                    </p:set>
                                    <p:anim calcmode="lin" valueType="num">
                                      <p:cBhvr additive="base">
                                        <p:cTn dur="500" fill="hold" id="7"/>
                                        <p:tgtEl>
                                          <p:spTgt spid="104870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708">
                                            <p:txEl>
                                              <p:pRg st="2" end="2"/>
                                            </p:txEl>
                                          </p:spTgt>
                                        </p:tgtEl>
                                        <p:attrNameLst>
                                          <p:attrName>style.visibility</p:attrName>
                                        </p:attrNameLst>
                                      </p:cBhvr>
                                      <p:to>
                                        <p:strVal val="visible"/>
                                      </p:to>
                                    </p:set>
                                    <p:anim calcmode="lin" valueType="num">
                                      <p:cBhvr additive="base">
                                        <p:cTn dur="500" fill="hold" id="13"/>
                                        <p:tgtEl>
                                          <p:spTgt spid="104870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708">
                                            <p:txEl>
                                              <p:pRg st="3" end="3"/>
                                            </p:txEl>
                                          </p:spTgt>
                                        </p:tgtEl>
                                        <p:attrNameLst>
                                          <p:attrName>style.visibility</p:attrName>
                                        </p:attrNameLst>
                                      </p:cBhvr>
                                      <p:to>
                                        <p:strVal val="visible"/>
                                      </p:to>
                                    </p:set>
                                    <p:anim calcmode="lin" valueType="num">
                                      <p:cBhvr additive="base">
                                        <p:cTn dur="500" fill="hold" id="19"/>
                                        <p:tgtEl>
                                          <p:spTgt spid="1048708">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2" presetSubtype="4">
                                  <p:stCondLst>
                                    <p:cond delay="0"/>
                                  </p:stCondLst>
                                  <p:childTnLst>
                                    <p:set>
                                      <p:cBhvr>
                                        <p:cTn dur="1" fill="hold" id="24">
                                          <p:stCondLst>
                                            <p:cond delay="0"/>
                                          </p:stCondLst>
                                        </p:cTn>
                                        <p:tgtEl>
                                          <p:spTgt spid="1048708">
                                            <p:txEl>
                                              <p:pRg st="4" end="4"/>
                                            </p:txEl>
                                          </p:spTgt>
                                        </p:tgtEl>
                                        <p:attrNameLst>
                                          <p:attrName>style.visibility</p:attrName>
                                        </p:attrNameLst>
                                      </p:cBhvr>
                                      <p:to>
                                        <p:strVal val="visible"/>
                                      </p:to>
                                    </p:set>
                                    <p:anim calcmode="lin" valueType="num">
                                      <p:cBhvr additive="base">
                                        <p:cTn dur="500" fill="hold" id="25"/>
                                        <p:tgtEl>
                                          <p:spTgt spid="1048708">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2" presetSubtype="4">
                                  <p:stCondLst>
                                    <p:cond delay="0"/>
                                  </p:stCondLst>
                                  <p:childTnLst>
                                    <p:set>
                                      <p:cBhvr>
                                        <p:cTn dur="1" fill="hold" id="30">
                                          <p:stCondLst>
                                            <p:cond delay="0"/>
                                          </p:stCondLst>
                                        </p:cTn>
                                        <p:tgtEl>
                                          <p:spTgt spid="1048708">
                                            <p:txEl>
                                              <p:pRg st="6" end="6"/>
                                            </p:txEl>
                                          </p:spTgt>
                                        </p:tgtEl>
                                        <p:attrNameLst>
                                          <p:attrName>style.visibility</p:attrName>
                                        </p:attrNameLst>
                                      </p:cBhvr>
                                      <p:to>
                                        <p:strVal val="visible"/>
                                      </p:to>
                                    </p:set>
                                    <p:anim calcmode="lin" valueType="num">
                                      <p:cBhvr additive="base">
                                        <p:cTn dur="500" fill="hold" id="31"/>
                                        <p:tgtEl>
                                          <p:spTgt spid="1048708">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0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09" name="标题 1"/>
          <p:cNvSpPr>
            <a:spLocks noGrp="1"/>
          </p:cNvSpPr>
          <p:nvPr>
            <p:ph type="title"/>
          </p:nvPr>
        </p:nvSpPr>
        <p:spPr>
          <a:xfrm>
            <a:off x="107950" y="71438"/>
            <a:ext cx="8928100" cy="836612"/>
          </a:xfrm>
        </p:spPr>
        <p:txBody>
          <a:bodyPr/>
          <a:p>
            <a:r>
              <a:rPr altLang="en-US" dirty="0" kumimoji="0" lang="zh-CN"/>
              <a:t>蠕虫或木马等病毒的清除</a:t>
            </a:r>
          </a:p>
        </p:txBody>
      </p:sp>
      <p:sp>
        <p:nvSpPr>
          <p:cNvPr id="1048710" name="内容占位符 2"/>
          <p:cNvSpPr>
            <a:spLocks noGrp="1"/>
          </p:cNvSpPr>
          <p:nvPr>
            <p:ph idx="1"/>
          </p:nvPr>
        </p:nvSpPr>
        <p:spPr>
          <a:xfrm>
            <a:off x="107950" y="1054100"/>
            <a:ext cx="8928100" cy="5327228"/>
          </a:xfrm>
        </p:spPr>
        <p:txBody>
          <a:bodyPr/>
          <a:p>
            <a:r>
              <a:rPr altLang="en-US" dirty="0" sz="2400" kumimoji="0" lang="zh-CN"/>
              <a:t>目前，</a:t>
            </a:r>
            <a:r>
              <a:rPr altLang="zh-CN" dirty="0" sz="2400" kumimoji="0" lang="en-US"/>
              <a:t>Windows</a:t>
            </a:r>
            <a:r>
              <a:rPr altLang="en-US" dirty="0" sz="2400" kumimoji="0" lang="zh-CN"/>
              <a:t>操作系统下的病毒大多是蠕虫病毒或木马等网络病毒，对于这类病毒，其手工清除过程大致如下。</a:t>
            </a:r>
            <a:endParaRPr altLang="zh-CN" dirty="0" sz="2400" kumimoji="0" lang="en-US"/>
          </a:p>
          <a:p>
            <a:pPr indent="-457200" marL="457200">
              <a:buFont typeface="+mj-lt"/>
              <a:buAutoNum type="arabicPeriod"/>
            </a:pPr>
            <a:endParaRPr altLang="zh-CN" dirty="0" sz="2400" kumimoji="0" lang="en-US">
              <a:solidFill>
                <a:srgbClr val="0000FF"/>
              </a:solidFill>
            </a:endParaRPr>
          </a:p>
          <a:p>
            <a:pPr indent="-457200" marL="457200">
              <a:buFont typeface="+mj-lt"/>
              <a:buAutoNum type="arabicPeriod"/>
            </a:pPr>
            <a:r>
              <a:rPr altLang="en-US" dirty="0" sz="2400" kumimoji="0" lang="zh-CN">
                <a:solidFill>
                  <a:srgbClr val="0000FF"/>
                </a:solidFill>
              </a:rPr>
              <a:t>结束所有可疑进程</a:t>
            </a:r>
            <a:endParaRPr altLang="zh-CN" dirty="0" sz="2400" kumimoji="0" lang="zh-CN">
              <a:solidFill>
                <a:srgbClr val="0000FF"/>
              </a:solidFill>
            </a:endParaRPr>
          </a:p>
          <a:p>
            <a:pPr lvl="1"/>
            <a:r>
              <a:rPr altLang="en-US" dirty="0" kumimoji="0" lang="zh-CN"/>
              <a:t>运行中的病毒，会因为文件正在使用而无法被删除，因此在清除病毒之前必须终止病毒的运行。</a:t>
            </a:r>
          </a:p>
          <a:p>
            <a:pPr lvl="1"/>
            <a:r>
              <a:rPr altLang="en-US" dirty="0" kumimoji="0" lang="zh-CN"/>
              <a:t>断开网络，关闭所有应用程序。</a:t>
            </a:r>
          </a:p>
          <a:p>
            <a:pPr lvl="1"/>
            <a:r>
              <a:rPr altLang="en-US" dirty="0" kumimoji="0" lang="zh-CN"/>
              <a:t>使用</a:t>
            </a:r>
            <a:r>
              <a:rPr altLang="zh-CN" dirty="0" kumimoji="0" lang="en-US" err="1"/>
              <a:t>netstat</a:t>
            </a:r>
            <a:r>
              <a:rPr altLang="zh-CN" dirty="0" kumimoji="0" lang="en-US"/>
              <a:t> -an</a:t>
            </a:r>
            <a:r>
              <a:rPr altLang="en-US" dirty="0" kumimoji="0" lang="zh-CN"/>
              <a:t>分析机器上是否有后门程序在运行。</a:t>
            </a:r>
          </a:p>
          <a:p>
            <a:pPr lvl="1"/>
            <a:r>
              <a:rPr altLang="en-US" dirty="0" kumimoji="0" lang="zh-CN"/>
              <a:t>使用</a:t>
            </a:r>
            <a:r>
              <a:rPr altLang="zh-CN" dirty="0" kumimoji="0" lang="en-US" err="1"/>
              <a:t>tasklist</a:t>
            </a:r>
            <a:r>
              <a:rPr altLang="zh-CN" dirty="0" kumimoji="0" lang="en-US"/>
              <a:t>/m </a:t>
            </a:r>
            <a:r>
              <a:rPr altLang="en-US" dirty="0" kumimoji="0" lang="zh-CN"/>
              <a:t>来查看当前运行的进程（所有</a:t>
            </a:r>
            <a:r>
              <a:rPr altLang="zh-CN" dirty="0" kumimoji="0" lang="en-US"/>
              <a:t>exe</a:t>
            </a:r>
            <a:r>
              <a:rPr altLang="en-US" dirty="0" kumimoji="0" lang="zh-CN"/>
              <a:t>和</a:t>
            </a:r>
            <a:r>
              <a:rPr altLang="zh-CN" dirty="0" kumimoji="0" lang="en-US" err="1"/>
              <a:t>dll</a:t>
            </a:r>
            <a:r>
              <a:rPr altLang="en-US" dirty="0" kumimoji="0" lang="zh-CN"/>
              <a:t>），使用</a:t>
            </a:r>
            <a:r>
              <a:rPr altLang="zh-CN" dirty="0" kumimoji="0" lang="en-US" err="1"/>
              <a:t>tasklist</a:t>
            </a:r>
            <a:r>
              <a:rPr altLang="zh-CN" dirty="0" kumimoji="0" lang="en-US"/>
              <a:t>/v</a:t>
            </a:r>
            <a:r>
              <a:rPr altLang="en-US" dirty="0" kumimoji="0" lang="zh-CN"/>
              <a:t>查看进程对应的程序是否真实。病毒通常会使用一个和系统程序相似或相同的名称。</a:t>
            </a:r>
          </a:p>
          <a:p>
            <a:pPr lvl="1"/>
            <a:r>
              <a:rPr altLang="en-US" dirty="0" kumimoji="0" lang="zh-CN"/>
              <a:t>有的病毒不止一个进程，相互守护，或者它以</a:t>
            </a:r>
            <a:r>
              <a:rPr altLang="zh-CN" dirty="0" kumimoji="0" lang="en-US" err="1"/>
              <a:t>dll</a:t>
            </a:r>
            <a:r>
              <a:rPr altLang="en-US" dirty="0" kumimoji="0" lang="zh-CN"/>
              <a:t>注入形式存在，可以使用</a:t>
            </a:r>
            <a:r>
              <a:rPr altLang="zh-CN" dirty="0" kumimoji="0" lang="en-US" err="1"/>
              <a:t>ntsd</a:t>
            </a:r>
            <a:r>
              <a:rPr altLang="zh-CN" dirty="0" kumimoji="0" lang="en-US"/>
              <a:t> -c q -p PID</a:t>
            </a:r>
            <a:r>
              <a:rPr altLang="en-US" dirty="0" kumimoji="0" lang="zh-CN"/>
              <a:t>杀死进程，</a:t>
            </a:r>
            <a:r>
              <a:rPr altLang="zh-CN" dirty="0" kumimoji="0" lang="en-US"/>
              <a:t>PID</a:t>
            </a:r>
            <a:r>
              <a:rPr altLang="en-US" dirty="0" kumimoji="0" lang="zh-CN"/>
              <a:t>为进程标识符。</a:t>
            </a:r>
            <a:endParaRPr altLang="zh-CN" dirty="0" kumimoji="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710">
                                            <p:txEl>
                                              <p:pRg st="2" end="2"/>
                                            </p:txEl>
                                          </p:spTgt>
                                        </p:tgtEl>
                                        <p:attrNameLst>
                                          <p:attrName>style.visibility</p:attrName>
                                        </p:attrNameLst>
                                      </p:cBhvr>
                                      <p:to>
                                        <p:strVal val="visible"/>
                                      </p:to>
                                    </p:set>
                                    <p:anim calcmode="lin" valueType="num">
                                      <p:cBhvr additive="base">
                                        <p:cTn dur="500" fill="hold" id="7"/>
                                        <p:tgtEl>
                                          <p:spTgt spid="104871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710">
                                            <p:txEl>
                                              <p:pRg st="3" end="3"/>
                                            </p:txEl>
                                          </p:spTgt>
                                        </p:tgtEl>
                                        <p:attrNameLst>
                                          <p:attrName>style.visibility</p:attrName>
                                        </p:attrNameLst>
                                      </p:cBhvr>
                                      <p:to>
                                        <p:strVal val="visible"/>
                                      </p:to>
                                    </p:set>
                                    <p:anim calcmode="lin" valueType="num">
                                      <p:cBhvr additive="base">
                                        <p:cTn dur="500" fill="hold" id="13"/>
                                        <p:tgtEl>
                                          <p:spTgt spid="104871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710">
                                            <p:txEl>
                                              <p:pRg st="4" end="4"/>
                                            </p:txEl>
                                          </p:spTgt>
                                        </p:tgtEl>
                                        <p:attrNameLst>
                                          <p:attrName>style.visibility</p:attrName>
                                        </p:attrNameLst>
                                      </p:cBhvr>
                                      <p:to>
                                        <p:strVal val="visible"/>
                                      </p:to>
                                    </p:set>
                                    <p:anim calcmode="lin" valueType="num">
                                      <p:cBhvr additive="base">
                                        <p:cTn dur="500" fill="hold" id="19"/>
                                        <p:tgtEl>
                                          <p:spTgt spid="104871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710">
                                            <p:txEl>
                                              <p:pRg st="5" end="5"/>
                                            </p:txEl>
                                          </p:spTgt>
                                        </p:tgtEl>
                                        <p:attrNameLst>
                                          <p:attrName>style.visibility</p:attrName>
                                        </p:attrNameLst>
                                      </p:cBhvr>
                                      <p:to>
                                        <p:strVal val="visible"/>
                                      </p:to>
                                    </p:set>
                                    <p:anim calcmode="lin" valueType="num">
                                      <p:cBhvr additive="base">
                                        <p:cTn dur="500" fill="hold" id="25"/>
                                        <p:tgtEl>
                                          <p:spTgt spid="1048710">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710">
                                            <p:txEl>
                                              <p:pRg st="6" end="6"/>
                                            </p:txEl>
                                          </p:spTgt>
                                        </p:tgtEl>
                                        <p:attrNameLst>
                                          <p:attrName>style.visibility</p:attrName>
                                        </p:attrNameLst>
                                      </p:cBhvr>
                                      <p:to>
                                        <p:strVal val="visible"/>
                                      </p:to>
                                    </p:set>
                                    <p:anim calcmode="lin" valueType="num">
                                      <p:cBhvr additive="base">
                                        <p:cTn dur="500" fill="hold" id="31"/>
                                        <p:tgtEl>
                                          <p:spTgt spid="1048710">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 presetSubtype="4">
                                  <p:stCondLst>
                                    <p:cond delay="0"/>
                                  </p:stCondLst>
                                  <p:childTnLst>
                                    <p:set>
                                      <p:cBhvr>
                                        <p:cTn dur="1" fill="hold" id="36">
                                          <p:stCondLst>
                                            <p:cond delay="0"/>
                                          </p:stCondLst>
                                        </p:cTn>
                                        <p:tgtEl>
                                          <p:spTgt spid="1048710">
                                            <p:txEl>
                                              <p:pRg st="7" end="7"/>
                                            </p:txEl>
                                          </p:spTgt>
                                        </p:tgtEl>
                                        <p:attrNameLst>
                                          <p:attrName>style.visibility</p:attrName>
                                        </p:attrNameLst>
                                      </p:cBhvr>
                                      <p:to>
                                        <p:strVal val="visible"/>
                                      </p:to>
                                    </p:set>
                                    <p:anim calcmode="lin" valueType="num">
                                      <p:cBhvr additive="base">
                                        <p:cTn dur="500" fill="hold" id="37"/>
                                        <p:tgtEl>
                                          <p:spTgt spid="1048710">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7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14" name="标题 1"/>
          <p:cNvSpPr>
            <a:spLocks noGrp="1"/>
          </p:cNvSpPr>
          <p:nvPr>
            <p:ph type="title"/>
          </p:nvPr>
        </p:nvSpPr>
        <p:spPr>
          <a:xfrm>
            <a:off x="107950" y="71438"/>
            <a:ext cx="8928100" cy="836612"/>
          </a:xfrm>
        </p:spPr>
        <p:txBody>
          <a:bodyPr/>
          <a:p>
            <a:r>
              <a:rPr altLang="en-US" dirty="0" kumimoji="0" lang="zh-CN"/>
              <a:t>蠕虫或木马等病毒的清除</a:t>
            </a:r>
          </a:p>
        </p:txBody>
      </p:sp>
      <p:sp>
        <p:nvSpPr>
          <p:cNvPr id="1048715" name="内容占位符 2"/>
          <p:cNvSpPr>
            <a:spLocks noGrp="1"/>
          </p:cNvSpPr>
          <p:nvPr>
            <p:ph idx="1"/>
          </p:nvPr>
        </p:nvSpPr>
        <p:spPr>
          <a:xfrm>
            <a:off x="107950" y="1054100"/>
            <a:ext cx="8928100" cy="5327650"/>
          </a:xfrm>
        </p:spPr>
        <p:txBody>
          <a:bodyPr/>
          <a:p>
            <a:pPr indent="-457200" marL="457200">
              <a:buFont typeface="+mj-lt"/>
              <a:buAutoNum type="arabicPeriod" startAt="2"/>
            </a:pPr>
            <a:r>
              <a:rPr altLang="en-US" dirty="0" sz="2400" kumimoji="0" lang="zh-CN">
                <a:solidFill>
                  <a:srgbClr val="0000FF"/>
                </a:solidFill>
              </a:rPr>
              <a:t>删除病毒文件并恢复注册表</a:t>
            </a:r>
            <a:endParaRPr altLang="zh-CN" dirty="0" sz="2400" kumimoji="0" lang="en-US">
              <a:solidFill>
                <a:srgbClr val="0000FF"/>
              </a:solidFill>
            </a:endParaRPr>
          </a:p>
          <a:p>
            <a:pPr indent="-457200" lvl="1" marL="857250"/>
            <a:r>
              <a:rPr altLang="en-US" dirty="0" kumimoji="0" lang="zh-CN"/>
              <a:t>在安全模式下，删除病毒文件，恢复注册表。</a:t>
            </a:r>
            <a:endParaRPr altLang="zh-CN" dirty="0" kumimoji="0" lang="zh-CN"/>
          </a:p>
          <a:p>
            <a:pPr indent="-457200" marL="457200">
              <a:buFont typeface="Calibri" panose="020F0502020204030204" pitchFamily="34" charset="0"/>
              <a:buAutoNum type="arabicPeriod" startAt="2"/>
            </a:pPr>
            <a:endParaRPr altLang="zh-CN" dirty="0" sz="2400" kumimoji="0" lang="en-US">
              <a:solidFill>
                <a:srgbClr val="0000FF"/>
              </a:solidFill>
            </a:endParaRPr>
          </a:p>
          <a:p>
            <a:pPr indent="-457200" marL="457200">
              <a:buFont typeface="Calibri" panose="020F0502020204030204" pitchFamily="34" charset="0"/>
              <a:buAutoNum type="arabicPeriod" startAt="2"/>
            </a:pPr>
            <a:r>
              <a:rPr altLang="en-US" dirty="0" sz="2400" kumimoji="0" lang="zh-CN">
                <a:solidFill>
                  <a:srgbClr val="0000FF"/>
                </a:solidFill>
              </a:rPr>
              <a:t>内核级后门的清除</a:t>
            </a:r>
            <a:endParaRPr altLang="zh-CN" dirty="0" sz="2400" kumimoji="0" lang="en-US">
              <a:solidFill>
                <a:srgbClr val="0000FF"/>
              </a:solidFill>
            </a:endParaRPr>
          </a:p>
          <a:p>
            <a:pPr indent="-457200" lvl="1" marL="857250"/>
            <a:r>
              <a:rPr altLang="en-US" dirty="0" kumimoji="0" lang="zh-CN"/>
              <a:t>感染了这类病毒后，即使有的应用程序并没有感染病毒，但它们的输出依然被病毒控制，用户可能得到虚假的文件列表、服务列表、进程列表和注册表键值。</a:t>
            </a:r>
            <a:r>
              <a:rPr altLang="en-US" dirty="0" kumimoji="0" lang="zh-CN">
                <a:solidFill>
                  <a:srgbClr val="FF0000"/>
                </a:solidFill>
              </a:rPr>
              <a:t>整个系统将是不可信任的</a:t>
            </a:r>
            <a:r>
              <a:rPr altLang="en-US" dirty="0" kumimoji="0" lang="zh-CN"/>
              <a:t>。重装系统！</a:t>
            </a:r>
            <a:endParaRPr altLang="zh-CN" dirty="0" kumimoji="0" lang="zh-CN"/>
          </a:p>
          <a:p>
            <a:pPr indent="-457200" marL="457200">
              <a:buFont typeface="Calibri" panose="020F0502020204030204" pitchFamily="34" charset="0"/>
              <a:buAutoNum type="arabicPeriod" startAt="2"/>
            </a:pPr>
            <a:endParaRPr altLang="zh-CN" dirty="0" sz="2400" kumimoji="0" lang="en-US">
              <a:solidFill>
                <a:srgbClr val="0000FF"/>
              </a:solidFill>
            </a:endParaRPr>
          </a:p>
          <a:p>
            <a:pPr indent="-457200" marL="457200">
              <a:buFont typeface="Calibri" panose="020F0502020204030204" pitchFamily="34" charset="0"/>
              <a:buAutoNum type="arabicPeriod" startAt="2"/>
            </a:pPr>
            <a:r>
              <a:rPr altLang="en-US" dirty="0" sz="2400" kumimoji="0" lang="zh-CN">
                <a:solidFill>
                  <a:srgbClr val="0000FF"/>
                </a:solidFill>
              </a:rPr>
              <a:t>重启后扫描</a:t>
            </a:r>
            <a:endParaRPr altLang="zh-CN" dirty="0" sz="2400" kumimoji="0" lang="zh-CN">
              <a:solidFill>
                <a:srgbClr val="0000FF"/>
              </a:solidFill>
            </a:endParaRPr>
          </a:p>
          <a:p>
            <a:pPr lvl="1"/>
            <a:r>
              <a:rPr altLang="en-US" dirty="0" kumimoji="0" lang="zh-CN"/>
              <a:t>完成了上述三步，随后需要重新启动系统，并使用带有最新病毒库的防病毒软件对全盘进行扫描（这一步非常重要，做不好的话前功尽弃）。</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715">
                                            <p:txEl>
                                              <p:pRg st="3" end="3"/>
                                            </p:txEl>
                                          </p:spTgt>
                                        </p:tgtEl>
                                        <p:attrNameLst>
                                          <p:attrName>style.visibility</p:attrName>
                                        </p:attrNameLst>
                                      </p:cBhvr>
                                      <p:to>
                                        <p:strVal val="visible"/>
                                      </p:to>
                                    </p:set>
                                    <p:anim calcmode="lin" valueType="num">
                                      <p:cBhvr additive="base">
                                        <p:cTn dur="500" fill="hold" id="7"/>
                                        <p:tgtEl>
                                          <p:spTgt spid="1048715">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715">
                                            <p:txEl>
                                              <p:pRg st="4" end="4"/>
                                            </p:txEl>
                                          </p:spTgt>
                                        </p:tgtEl>
                                        <p:attrNameLst>
                                          <p:attrName>style.visibility</p:attrName>
                                        </p:attrNameLst>
                                      </p:cBhvr>
                                      <p:to>
                                        <p:strVal val="visible"/>
                                      </p:to>
                                    </p:set>
                                    <p:anim calcmode="lin" valueType="num">
                                      <p:cBhvr additive="base">
                                        <p:cTn dur="500" fill="hold" id="13"/>
                                        <p:tgtEl>
                                          <p:spTgt spid="1048715">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715">
                                            <p:txEl>
                                              <p:pRg st="6" end="6"/>
                                            </p:txEl>
                                          </p:spTgt>
                                        </p:tgtEl>
                                        <p:attrNameLst>
                                          <p:attrName>style.visibility</p:attrName>
                                        </p:attrNameLst>
                                      </p:cBhvr>
                                      <p:to>
                                        <p:strVal val="visible"/>
                                      </p:to>
                                    </p:set>
                                    <p:anim calcmode="lin" valueType="num">
                                      <p:cBhvr additive="base">
                                        <p:cTn dur="500" fill="hold" id="19"/>
                                        <p:tgtEl>
                                          <p:spTgt spid="1048715">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15">
                                            <p:txEl>
                                              <p:pRg st="6" end="6"/>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715">
                                            <p:txEl>
                                              <p:pRg st="7" end="7"/>
                                            </p:txEl>
                                          </p:spTgt>
                                        </p:tgtEl>
                                        <p:attrNameLst>
                                          <p:attrName>style.visibility</p:attrName>
                                        </p:attrNameLst>
                                      </p:cBhvr>
                                      <p:to>
                                        <p:strVal val="visible"/>
                                      </p:to>
                                    </p:set>
                                    <p:anim calcmode="lin" valueType="num">
                                      <p:cBhvr additive="base">
                                        <p:cTn dur="500" fill="hold" id="23"/>
                                        <p:tgtEl>
                                          <p:spTgt spid="1048715">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7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16" name="标题 1"/>
          <p:cNvSpPr>
            <a:spLocks noGrp="1"/>
          </p:cNvSpPr>
          <p:nvPr>
            <p:ph type="title"/>
          </p:nvPr>
        </p:nvSpPr>
        <p:spPr>
          <a:xfrm>
            <a:off x="107950" y="71438"/>
            <a:ext cx="8928100" cy="836612"/>
          </a:xfrm>
        </p:spPr>
        <p:txBody>
          <a:bodyPr/>
          <a:p>
            <a:r>
              <a:rPr altLang="en-US" kumimoji="0" lang="zh-CN"/>
              <a:t>预防</a:t>
            </a:r>
          </a:p>
        </p:txBody>
      </p:sp>
      <p:sp>
        <p:nvSpPr>
          <p:cNvPr id="1048717" name="内容占位符 2"/>
          <p:cNvSpPr>
            <a:spLocks noGrp="1"/>
          </p:cNvSpPr>
          <p:nvPr>
            <p:ph idx="1"/>
          </p:nvPr>
        </p:nvSpPr>
        <p:spPr>
          <a:xfrm>
            <a:off x="169738" y="1052513"/>
            <a:ext cx="8794750" cy="5688855"/>
          </a:xfrm>
        </p:spPr>
        <p:txBody>
          <a:bodyPr/>
          <a:p>
            <a:pPr indent="-457200" marL="457200">
              <a:buFont typeface="Calibri" panose="020F0502020204030204" pitchFamily="34" charset="0"/>
              <a:buAutoNum type="arabicPeriod"/>
            </a:pPr>
            <a:r>
              <a:rPr altLang="en-US" dirty="0" sz="2400" kumimoji="0" lang="zh-CN">
                <a:solidFill>
                  <a:srgbClr val="0000FF"/>
                </a:solidFill>
              </a:rPr>
              <a:t>安装防毒软件</a:t>
            </a:r>
            <a:endParaRPr altLang="zh-CN" dirty="0" sz="2400" kumimoji="0" lang="zh-CN">
              <a:solidFill>
                <a:srgbClr val="0000FF"/>
              </a:solidFill>
            </a:endParaRPr>
          </a:p>
          <a:p>
            <a:pPr lvl="1"/>
            <a:r>
              <a:rPr altLang="en-US" dirty="0" kumimoji="0" lang="zh-CN"/>
              <a:t>打开你的防毒软件的自动升级服务，定期扫描计算机。</a:t>
            </a:r>
            <a:endParaRPr altLang="zh-CN" dirty="0" kumimoji="0" lang="zh-CN"/>
          </a:p>
          <a:p>
            <a:pPr indent="-457200" marL="457200">
              <a:buFont typeface="Calibri" panose="020F0502020204030204" pitchFamily="34" charset="0"/>
              <a:buAutoNum type="arabicPeriod"/>
            </a:pPr>
            <a:r>
              <a:rPr altLang="en-US" dirty="0" sz="2400" kumimoji="0" lang="zh-CN">
                <a:solidFill>
                  <a:srgbClr val="0000FF"/>
                </a:solidFill>
              </a:rPr>
              <a:t>注意</a:t>
            </a:r>
            <a:r>
              <a:rPr altLang="zh-CN" dirty="0" sz="2400" kumimoji="0" lang="en-US">
                <a:solidFill>
                  <a:srgbClr val="0000FF"/>
                </a:solidFill>
              </a:rPr>
              <a:t>U</a:t>
            </a:r>
            <a:r>
              <a:rPr altLang="en-US" dirty="0" sz="2400" kumimoji="0" lang="zh-CN">
                <a:solidFill>
                  <a:srgbClr val="0000FF"/>
                </a:solidFill>
              </a:rPr>
              <a:t>盘、光盘等存储媒介</a:t>
            </a:r>
            <a:endParaRPr altLang="zh-CN" dirty="0" sz="2400" kumimoji="0" lang="zh-CN">
              <a:solidFill>
                <a:srgbClr val="0000FF"/>
              </a:solidFill>
            </a:endParaRPr>
          </a:p>
          <a:p>
            <a:pPr lvl="1"/>
            <a:r>
              <a:rPr altLang="en-US" dirty="0" kumimoji="0" lang="zh-CN"/>
              <a:t>在使用软盘、光盘、</a:t>
            </a:r>
            <a:r>
              <a:rPr altLang="zh-CN" dirty="0" kumimoji="0" lang="en-US"/>
              <a:t>U</a:t>
            </a:r>
            <a:r>
              <a:rPr altLang="en-US" dirty="0" kumimoji="0" lang="zh-CN"/>
              <a:t>盘或活动硬盘前，进行病毒扫描。</a:t>
            </a:r>
            <a:endParaRPr altLang="zh-CN" dirty="0" kumimoji="0" lang="zh-CN"/>
          </a:p>
          <a:p>
            <a:pPr indent="-457200" marL="457200">
              <a:buFont typeface="Calibri" panose="020F0502020204030204" pitchFamily="34" charset="0"/>
              <a:buAutoNum type="arabicPeriod"/>
            </a:pPr>
            <a:r>
              <a:rPr altLang="en-US" dirty="0" sz="2400" kumimoji="0" lang="zh-CN">
                <a:solidFill>
                  <a:srgbClr val="0000FF"/>
                </a:solidFill>
              </a:rPr>
              <a:t>关注下载安全</a:t>
            </a:r>
            <a:endParaRPr altLang="zh-CN" dirty="0" sz="2400" kumimoji="0" lang="zh-CN">
              <a:solidFill>
                <a:srgbClr val="0000FF"/>
              </a:solidFill>
            </a:endParaRPr>
          </a:p>
          <a:p>
            <a:pPr lvl="1"/>
            <a:r>
              <a:rPr altLang="en-US" dirty="0" kumimoji="0" lang="zh-CN"/>
              <a:t>下载要从比较可靠的站点进行，下载后做病毒扫描。</a:t>
            </a:r>
            <a:r>
              <a:rPr altLang="zh-CN" dirty="0" kumimoji="0" lang="zh-CN"/>
              <a:t> </a:t>
            </a:r>
          </a:p>
          <a:p>
            <a:pPr indent="-457200" marL="457200">
              <a:buFont typeface="Calibri" panose="020F0502020204030204" pitchFamily="34" charset="0"/>
              <a:buAutoNum type="arabicPeriod"/>
            </a:pPr>
            <a:r>
              <a:rPr altLang="en-US" dirty="0" sz="2400" kumimoji="0" lang="zh-CN">
                <a:solidFill>
                  <a:srgbClr val="0000FF"/>
                </a:solidFill>
              </a:rPr>
              <a:t>关注电子邮件安全</a:t>
            </a:r>
            <a:endParaRPr altLang="zh-CN" dirty="0" sz="2400" kumimoji="0" lang="zh-CN">
              <a:solidFill>
                <a:srgbClr val="0000FF"/>
              </a:solidFill>
            </a:endParaRPr>
          </a:p>
          <a:p>
            <a:pPr lvl="1"/>
            <a:r>
              <a:rPr altLang="en-US" dirty="0" kumimoji="0" lang="zh-CN"/>
              <a:t>来历不明的邮件决不要打开，决不要轻易运行附件。</a:t>
            </a:r>
            <a:endParaRPr altLang="zh-CN" dirty="0" kumimoji="0" lang="zh-CN"/>
          </a:p>
          <a:p>
            <a:pPr indent="-457200" marL="457200">
              <a:buFont typeface="Calibri" panose="020F0502020204030204" pitchFamily="34" charset="0"/>
              <a:buAutoNum type="arabicPeriod"/>
            </a:pPr>
            <a:r>
              <a:rPr altLang="en-US" dirty="0" sz="2400" kumimoji="0" lang="zh-CN">
                <a:solidFill>
                  <a:srgbClr val="0000FF"/>
                </a:solidFill>
              </a:rPr>
              <a:t>使用基于客户端的防火墙</a:t>
            </a:r>
            <a:r>
              <a:rPr altLang="zh-CN" dirty="0" sz="2400" kumimoji="0" lang="zh-CN">
                <a:solidFill>
                  <a:srgbClr val="0000FF"/>
                </a:solidFill>
              </a:rPr>
              <a:t> </a:t>
            </a:r>
            <a:endParaRPr altLang="zh-CN" dirty="0" sz="2400" kumimoji="0" lang="en-US">
              <a:solidFill>
                <a:srgbClr val="0000FF"/>
              </a:solidFill>
            </a:endParaRPr>
          </a:p>
          <a:p>
            <a:pPr indent="-457200" lvl="1" marL="857250"/>
            <a:r>
              <a:rPr altLang="en-US" dirty="0" kumimoji="0" lang="zh-CN"/>
              <a:t>可以增强抵御黑客和恶意代码攻击的能力。</a:t>
            </a:r>
            <a:endParaRPr altLang="zh-CN" dirty="0" kumimoji="0" lang="zh-CN"/>
          </a:p>
          <a:p>
            <a:pPr indent="-457200" marL="457200">
              <a:buFont typeface="Calibri" panose="020F0502020204030204" pitchFamily="34" charset="0"/>
              <a:buAutoNum type="arabicPeriod"/>
            </a:pPr>
            <a:r>
              <a:rPr altLang="en-US" dirty="0" sz="2400" kumimoji="0" lang="zh-CN">
                <a:solidFill>
                  <a:srgbClr val="0000FF"/>
                </a:solidFill>
              </a:rPr>
              <a:t>警惕欺骗性的病毒</a:t>
            </a:r>
            <a:endParaRPr altLang="zh-CN" dirty="0" sz="2400" kumimoji="0" lang="en-US">
              <a:solidFill>
                <a:srgbClr val="0000FF"/>
              </a:solidFill>
            </a:endParaRPr>
          </a:p>
          <a:p>
            <a:pPr indent="-457200" lvl="1" marL="857250"/>
            <a:r>
              <a:rPr altLang="en-US" dirty="0" kumimoji="0" lang="zh-CN"/>
              <a:t>警惕欺骗型病毒。天下没有免费的午餐。</a:t>
            </a:r>
            <a:endParaRPr altLang="zh-CN" dirty="0" kumimoji="0" lang="zh-CN"/>
          </a:p>
          <a:p>
            <a:pPr indent="-457200" marL="457200">
              <a:buFont typeface="Calibri" panose="020F0502020204030204" pitchFamily="34" charset="0"/>
              <a:buAutoNum type="arabicPeriod"/>
            </a:pPr>
            <a:r>
              <a:rPr altLang="en-US" dirty="0" sz="2400" kumimoji="0" lang="zh-CN">
                <a:solidFill>
                  <a:srgbClr val="0000FF"/>
                </a:solidFill>
              </a:rPr>
              <a:t>备份</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717">
                                            <p:txEl>
                                              <p:pRg st="2" end="2"/>
                                            </p:txEl>
                                          </p:spTgt>
                                        </p:tgtEl>
                                        <p:attrNameLst>
                                          <p:attrName>style.visibility</p:attrName>
                                        </p:attrNameLst>
                                      </p:cBhvr>
                                      <p:to>
                                        <p:strVal val="visible"/>
                                      </p:to>
                                    </p:set>
                                    <p:anim calcmode="lin" valueType="num">
                                      <p:cBhvr additive="base">
                                        <p:cTn dur="500" fill="hold" id="7"/>
                                        <p:tgtEl>
                                          <p:spTgt spid="104871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17">
                                            <p:txEl>
                                              <p:pRg st="2" end="2"/>
                                            </p:txEl>
                                          </p:spTgt>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1048717">
                                            <p:txEl>
                                              <p:pRg st="3" end="3"/>
                                            </p:txEl>
                                          </p:spTgt>
                                        </p:tgtEl>
                                        <p:attrNameLst>
                                          <p:attrName>style.visibility</p:attrName>
                                        </p:attrNameLst>
                                      </p:cBhvr>
                                      <p:to>
                                        <p:strVal val="visible"/>
                                      </p:to>
                                    </p:set>
                                    <p:anim calcmode="lin" valueType="num">
                                      <p:cBhvr additive="base">
                                        <p:cTn dur="500" fill="hold" id="11"/>
                                        <p:tgtEl>
                                          <p:spTgt spid="104871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7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2" presetSubtype="4">
                                  <p:stCondLst>
                                    <p:cond delay="0"/>
                                  </p:stCondLst>
                                  <p:childTnLst>
                                    <p:set>
                                      <p:cBhvr>
                                        <p:cTn dur="1" fill="hold" id="16">
                                          <p:stCondLst>
                                            <p:cond delay="0"/>
                                          </p:stCondLst>
                                        </p:cTn>
                                        <p:tgtEl>
                                          <p:spTgt spid="1048717">
                                            <p:txEl>
                                              <p:pRg st="4" end="4"/>
                                            </p:txEl>
                                          </p:spTgt>
                                        </p:tgtEl>
                                        <p:attrNameLst>
                                          <p:attrName>style.visibility</p:attrName>
                                        </p:attrNameLst>
                                      </p:cBhvr>
                                      <p:to>
                                        <p:strVal val="visible"/>
                                      </p:to>
                                    </p:set>
                                    <p:anim calcmode="lin" valueType="num">
                                      <p:cBhvr additive="base">
                                        <p:cTn dur="500" fill="hold" id="17"/>
                                        <p:tgtEl>
                                          <p:spTgt spid="1048717">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717">
                                            <p:txEl>
                                              <p:pRg st="4" end="4"/>
                                            </p:txEl>
                                          </p:spTgt>
                                        </p:tgtEl>
                                        <p:attrNameLst>
                                          <p:attrName>ppt_y</p:attrName>
                                        </p:attrNameLst>
                                      </p:cBhvr>
                                      <p:tavLst>
                                        <p:tav tm="0">
                                          <p:val>
                                            <p:strVal val="1+#ppt_h/2"/>
                                          </p:val>
                                        </p:tav>
                                        <p:tav tm="100000">
                                          <p:val>
                                            <p:strVal val="#ppt_y"/>
                                          </p:val>
                                        </p:tav>
                                      </p:tavLst>
                                    </p:anim>
                                  </p:childTnLst>
                                </p:cTn>
                              </p:par>
                              <p:par>
                                <p:cTn fill="hold" id="19" nodeType="withEffect" presetClass="entr" presetID="2" presetSubtype="4">
                                  <p:stCondLst>
                                    <p:cond delay="0"/>
                                  </p:stCondLst>
                                  <p:childTnLst>
                                    <p:set>
                                      <p:cBhvr>
                                        <p:cTn dur="1" fill="hold" id="20">
                                          <p:stCondLst>
                                            <p:cond delay="0"/>
                                          </p:stCondLst>
                                        </p:cTn>
                                        <p:tgtEl>
                                          <p:spTgt spid="1048717">
                                            <p:txEl>
                                              <p:pRg st="5" end="5"/>
                                            </p:txEl>
                                          </p:spTgt>
                                        </p:tgtEl>
                                        <p:attrNameLst>
                                          <p:attrName>style.visibility</p:attrName>
                                        </p:attrNameLst>
                                      </p:cBhvr>
                                      <p:to>
                                        <p:strVal val="visible"/>
                                      </p:to>
                                    </p:set>
                                    <p:anim calcmode="lin" valueType="num">
                                      <p:cBhvr additive="base">
                                        <p:cTn dur="500" fill="hold" id="21"/>
                                        <p:tgtEl>
                                          <p:spTgt spid="1048717">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2"/>
                                        <p:tgtEl>
                                          <p:spTgt spid="10487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2" presetSubtype="4">
                                  <p:stCondLst>
                                    <p:cond delay="0"/>
                                  </p:stCondLst>
                                  <p:childTnLst>
                                    <p:set>
                                      <p:cBhvr>
                                        <p:cTn dur="1" fill="hold" id="26">
                                          <p:stCondLst>
                                            <p:cond delay="0"/>
                                          </p:stCondLst>
                                        </p:cTn>
                                        <p:tgtEl>
                                          <p:spTgt spid="1048717">
                                            <p:txEl>
                                              <p:pRg st="6" end="6"/>
                                            </p:txEl>
                                          </p:spTgt>
                                        </p:tgtEl>
                                        <p:attrNameLst>
                                          <p:attrName>style.visibility</p:attrName>
                                        </p:attrNameLst>
                                      </p:cBhvr>
                                      <p:to>
                                        <p:strVal val="visible"/>
                                      </p:to>
                                    </p:set>
                                    <p:anim calcmode="lin" valueType="num">
                                      <p:cBhvr additive="base">
                                        <p:cTn dur="500" fill="hold" id="27"/>
                                        <p:tgtEl>
                                          <p:spTgt spid="1048717">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8"/>
                                        <p:tgtEl>
                                          <p:spTgt spid="1048717">
                                            <p:txEl>
                                              <p:pRg st="6" end="6"/>
                                            </p:txEl>
                                          </p:spTgt>
                                        </p:tgtEl>
                                        <p:attrNameLst>
                                          <p:attrName>ppt_y</p:attrName>
                                        </p:attrNameLst>
                                      </p:cBhvr>
                                      <p:tavLst>
                                        <p:tav tm="0">
                                          <p:val>
                                            <p:strVal val="1+#ppt_h/2"/>
                                          </p:val>
                                        </p:tav>
                                        <p:tav tm="100000">
                                          <p:val>
                                            <p:strVal val="#ppt_y"/>
                                          </p:val>
                                        </p:tav>
                                      </p:tavLst>
                                    </p:anim>
                                  </p:childTnLst>
                                </p:cTn>
                              </p:par>
                              <p:par>
                                <p:cTn fill="hold" id="29" nodeType="withEffect" presetClass="entr" presetID="2" presetSubtype="4">
                                  <p:stCondLst>
                                    <p:cond delay="0"/>
                                  </p:stCondLst>
                                  <p:childTnLst>
                                    <p:set>
                                      <p:cBhvr>
                                        <p:cTn dur="1" fill="hold" id="30">
                                          <p:stCondLst>
                                            <p:cond delay="0"/>
                                          </p:stCondLst>
                                        </p:cTn>
                                        <p:tgtEl>
                                          <p:spTgt spid="1048717">
                                            <p:txEl>
                                              <p:pRg st="7" end="7"/>
                                            </p:txEl>
                                          </p:spTgt>
                                        </p:tgtEl>
                                        <p:attrNameLst>
                                          <p:attrName>style.visibility</p:attrName>
                                        </p:attrNameLst>
                                      </p:cBhvr>
                                      <p:to>
                                        <p:strVal val="visible"/>
                                      </p:to>
                                    </p:set>
                                    <p:anim calcmode="lin" valueType="num">
                                      <p:cBhvr additive="base">
                                        <p:cTn dur="500" fill="hold" id="31"/>
                                        <p:tgtEl>
                                          <p:spTgt spid="1048717">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1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2" presetSubtype="4">
                                  <p:stCondLst>
                                    <p:cond delay="0"/>
                                  </p:stCondLst>
                                  <p:childTnLst>
                                    <p:set>
                                      <p:cBhvr>
                                        <p:cTn dur="1" fill="hold" id="36">
                                          <p:stCondLst>
                                            <p:cond delay="0"/>
                                          </p:stCondLst>
                                        </p:cTn>
                                        <p:tgtEl>
                                          <p:spTgt spid="1048717">
                                            <p:txEl>
                                              <p:pRg st="8" end="8"/>
                                            </p:txEl>
                                          </p:spTgt>
                                        </p:tgtEl>
                                        <p:attrNameLst>
                                          <p:attrName>style.visibility</p:attrName>
                                        </p:attrNameLst>
                                      </p:cBhvr>
                                      <p:to>
                                        <p:strVal val="visible"/>
                                      </p:to>
                                    </p:set>
                                    <p:anim calcmode="lin" valueType="num">
                                      <p:cBhvr additive="base">
                                        <p:cTn dur="500" fill="hold" id="37"/>
                                        <p:tgtEl>
                                          <p:spTgt spid="1048717">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71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 presetSubtype="4">
                                  <p:stCondLst>
                                    <p:cond delay="0"/>
                                  </p:stCondLst>
                                  <p:childTnLst>
                                    <p:set>
                                      <p:cBhvr>
                                        <p:cTn dur="1" fill="hold" id="42">
                                          <p:stCondLst>
                                            <p:cond delay="0"/>
                                          </p:stCondLst>
                                        </p:cTn>
                                        <p:tgtEl>
                                          <p:spTgt spid="1048717">
                                            <p:txEl>
                                              <p:pRg st="9" end="9"/>
                                            </p:txEl>
                                          </p:spTgt>
                                        </p:tgtEl>
                                        <p:attrNameLst>
                                          <p:attrName>style.visibility</p:attrName>
                                        </p:attrNameLst>
                                      </p:cBhvr>
                                      <p:to>
                                        <p:strVal val="visible"/>
                                      </p:to>
                                    </p:set>
                                    <p:anim calcmode="lin" valueType="num">
                                      <p:cBhvr additive="base">
                                        <p:cTn dur="500" fill="hold" id="43"/>
                                        <p:tgtEl>
                                          <p:spTgt spid="1048717">
                                            <p:txEl>
                                              <p:pRg st="9" end="9"/>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71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2" presetSubtype="4">
                                  <p:stCondLst>
                                    <p:cond delay="0"/>
                                  </p:stCondLst>
                                  <p:childTnLst>
                                    <p:set>
                                      <p:cBhvr>
                                        <p:cTn dur="1" fill="hold" id="48">
                                          <p:stCondLst>
                                            <p:cond delay="0"/>
                                          </p:stCondLst>
                                        </p:cTn>
                                        <p:tgtEl>
                                          <p:spTgt spid="1048717">
                                            <p:txEl>
                                              <p:pRg st="10" end="10"/>
                                            </p:txEl>
                                          </p:spTgt>
                                        </p:tgtEl>
                                        <p:attrNameLst>
                                          <p:attrName>style.visibility</p:attrName>
                                        </p:attrNameLst>
                                      </p:cBhvr>
                                      <p:to>
                                        <p:strVal val="visible"/>
                                      </p:to>
                                    </p:set>
                                    <p:anim calcmode="lin" valueType="num">
                                      <p:cBhvr additive="base">
                                        <p:cTn dur="500" fill="hold" id="49"/>
                                        <p:tgtEl>
                                          <p:spTgt spid="1048717">
                                            <p:txEl>
                                              <p:pRg st="10" end="10"/>
                                            </p:txEl>
                                          </p:spTgt>
                                        </p:tgtEl>
                                        <p:attrNameLst>
                                          <p:attrName>ppt_x</p:attrName>
                                        </p:attrNameLst>
                                      </p:cBhvr>
                                      <p:tavLst>
                                        <p:tav tm="0">
                                          <p:val>
                                            <p:strVal val="#ppt_x"/>
                                          </p:val>
                                        </p:tav>
                                        <p:tav tm="100000">
                                          <p:val>
                                            <p:strVal val="#ppt_x"/>
                                          </p:val>
                                        </p:tav>
                                      </p:tavLst>
                                    </p:anim>
                                    <p:anim calcmode="lin" valueType="num">
                                      <p:cBhvr additive="base">
                                        <p:cTn dur="500" fill="hold" id="50"/>
                                        <p:tgtEl>
                                          <p:spTgt spid="10487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2" presetSubtype="4">
                                  <p:stCondLst>
                                    <p:cond delay="0"/>
                                  </p:stCondLst>
                                  <p:childTnLst>
                                    <p:set>
                                      <p:cBhvr>
                                        <p:cTn dur="1" fill="hold" id="54">
                                          <p:stCondLst>
                                            <p:cond delay="0"/>
                                          </p:stCondLst>
                                        </p:cTn>
                                        <p:tgtEl>
                                          <p:spTgt spid="1048717">
                                            <p:txEl>
                                              <p:pRg st="11" end="11"/>
                                            </p:txEl>
                                          </p:spTgt>
                                        </p:tgtEl>
                                        <p:attrNameLst>
                                          <p:attrName>style.visibility</p:attrName>
                                        </p:attrNameLst>
                                      </p:cBhvr>
                                      <p:to>
                                        <p:strVal val="visible"/>
                                      </p:to>
                                    </p:set>
                                    <p:anim calcmode="lin" valueType="num">
                                      <p:cBhvr additive="base">
                                        <p:cTn dur="500" fill="hold" id="55"/>
                                        <p:tgtEl>
                                          <p:spTgt spid="1048717">
                                            <p:txEl>
                                              <p:pRg st="11" end="11"/>
                                            </p:txEl>
                                          </p:spTgt>
                                        </p:tgtEl>
                                        <p:attrNameLst>
                                          <p:attrName>ppt_x</p:attrName>
                                        </p:attrNameLst>
                                      </p:cBhvr>
                                      <p:tavLst>
                                        <p:tav tm="0">
                                          <p:val>
                                            <p:strVal val="#ppt_x"/>
                                          </p:val>
                                        </p:tav>
                                        <p:tav tm="100000">
                                          <p:val>
                                            <p:strVal val="#ppt_x"/>
                                          </p:val>
                                        </p:tav>
                                      </p:tavLst>
                                    </p:anim>
                                    <p:anim calcmode="lin" valueType="num">
                                      <p:cBhvr additive="base">
                                        <p:cTn dur="500" fill="hold" id="56"/>
                                        <p:tgtEl>
                                          <p:spTgt spid="104871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fill="hold" id="57" nodeType="clickPar">
                      <p:stCondLst>
                        <p:cond delay="indefinite"/>
                      </p:stCondLst>
                      <p:childTnLst>
                        <p:par>
                          <p:cTn fill="hold" id="58" nodeType="withGroup">
                            <p:stCondLst>
                              <p:cond delay="0"/>
                            </p:stCondLst>
                            <p:childTnLst>
                              <p:par>
                                <p:cTn fill="hold" id="59" nodeType="clickEffect" presetClass="entr" presetID="2" presetSubtype="4">
                                  <p:stCondLst>
                                    <p:cond delay="0"/>
                                  </p:stCondLst>
                                  <p:childTnLst>
                                    <p:set>
                                      <p:cBhvr>
                                        <p:cTn dur="1" fill="hold" id="60">
                                          <p:stCondLst>
                                            <p:cond delay="0"/>
                                          </p:stCondLst>
                                        </p:cTn>
                                        <p:tgtEl>
                                          <p:spTgt spid="1048717">
                                            <p:txEl>
                                              <p:pRg st="12" end="12"/>
                                            </p:txEl>
                                          </p:spTgt>
                                        </p:tgtEl>
                                        <p:attrNameLst>
                                          <p:attrName>style.visibility</p:attrName>
                                        </p:attrNameLst>
                                      </p:cBhvr>
                                      <p:to>
                                        <p:strVal val="visible"/>
                                      </p:to>
                                    </p:set>
                                    <p:anim calcmode="lin" valueType="num">
                                      <p:cBhvr additive="base">
                                        <p:cTn dur="500" fill="hold" id="61"/>
                                        <p:tgtEl>
                                          <p:spTgt spid="1048717">
                                            <p:txEl>
                                              <p:pRg st="12" end="12"/>
                                            </p:txEl>
                                          </p:spTgt>
                                        </p:tgtEl>
                                        <p:attrNameLst>
                                          <p:attrName>ppt_x</p:attrName>
                                        </p:attrNameLst>
                                      </p:cBhvr>
                                      <p:tavLst>
                                        <p:tav tm="0">
                                          <p:val>
                                            <p:strVal val="#ppt_x"/>
                                          </p:val>
                                        </p:tav>
                                        <p:tav tm="100000">
                                          <p:val>
                                            <p:strVal val="#ppt_x"/>
                                          </p:val>
                                        </p:tav>
                                      </p:tavLst>
                                    </p:anim>
                                    <p:anim calcmode="lin" valueType="num">
                                      <p:cBhvr additive="base">
                                        <p:cTn dur="500" fill="hold" id="62"/>
                                        <p:tgtEl>
                                          <p:spTgt spid="104871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18" name="标题 1"/>
          <p:cNvSpPr>
            <a:spLocks noGrp="1"/>
          </p:cNvSpPr>
          <p:nvPr>
            <p:ph type="title"/>
          </p:nvPr>
        </p:nvSpPr>
        <p:spPr>
          <a:xfrm>
            <a:off x="107950" y="71438"/>
            <a:ext cx="8928100" cy="836612"/>
          </a:xfrm>
        </p:spPr>
        <p:txBody>
          <a:bodyPr/>
          <a:p>
            <a:r>
              <a:rPr altLang="en-US" kumimoji="0" lang="zh-CN"/>
              <a:t>免疫</a:t>
            </a:r>
          </a:p>
        </p:txBody>
      </p:sp>
      <p:sp>
        <p:nvSpPr>
          <p:cNvPr id="1048719" name="内容占位符 2"/>
          <p:cNvSpPr>
            <a:spLocks noGrp="1"/>
          </p:cNvSpPr>
          <p:nvPr>
            <p:ph idx="1"/>
          </p:nvPr>
        </p:nvSpPr>
        <p:spPr>
          <a:xfrm>
            <a:off x="179388" y="1052513"/>
            <a:ext cx="8785225" cy="5545137"/>
          </a:xfrm>
        </p:spPr>
        <p:txBody>
          <a:bodyPr/>
          <a:p>
            <a:r>
              <a:rPr altLang="en-US" dirty="0" sz="2400" kumimoji="0" lang="zh-CN">
                <a:solidFill>
                  <a:srgbClr val="0000FF"/>
                </a:solidFill>
              </a:rPr>
              <a:t>计算机病毒免疫：</a:t>
            </a:r>
            <a:r>
              <a:rPr altLang="en-US" dirty="0" sz="2400" kumimoji="0" lang="zh-CN"/>
              <a:t>提高计算机系统对计算机病毒的抵抗力，从而达到防止病毒侵害的目的，包括两个方面：</a:t>
            </a:r>
            <a:endParaRPr altLang="zh-CN" dirty="0" sz="2400" kumimoji="0" lang="en-US"/>
          </a:p>
          <a:p>
            <a:pPr indent="-457200" lvl="1" marL="914400">
              <a:buFont typeface="+mj-lt"/>
              <a:buAutoNum type="arabicPeriod"/>
            </a:pPr>
            <a:r>
              <a:rPr altLang="en-US" dirty="0" kumimoji="0" lang="zh-CN"/>
              <a:t>提高计算机系统的</a:t>
            </a:r>
            <a:r>
              <a:rPr altLang="en-US" dirty="0" kumimoji="0" lang="zh-CN">
                <a:solidFill>
                  <a:srgbClr val="FF0000"/>
                </a:solidFill>
              </a:rPr>
              <a:t>健壮性</a:t>
            </a:r>
            <a:endParaRPr altLang="zh-CN" dirty="0" kumimoji="0" lang="en-US"/>
          </a:p>
          <a:p>
            <a:pPr indent="-457200" lvl="1" marL="914400">
              <a:buFont typeface="+mj-lt"/>
              <a:buAutoNum type="arabicPeriod"/>
            </a:pPr>
            <a:r>
              <a:rPr altLang="en-US" dirty="0" kumimoji="0" lang="zh-CN"/>
              <a:t>给计算机注射“</a:t>
            </a:r>
            <a:r>
              <a:rPr altLang="en-US" dirty="0" kumimoji="0" lang="zh-CN">
                <a:solidFill>
                  <a:srgbClr val="FF0000"/>
                </a:solidFill>
              </a:rPr>
              <a:t>病毒疫苗</a:t>
            </a:r>
            <a:r>
              <a:rPr altLang="en-US" dirty="0" kumimoji="0" lang="zh-CN"/>
              <a:t>”。</a:t>
            </a:r>
            <a:endParaRPr altLang="zh-CN" dirty="0" kumimoji="0" lang="en-US"/>
          </a:p>
          <a:p>
            <a:endParaRPr altLang="zh-CN" dirty="0" sz="2400" kumimoji="0" lang="en-US"/>
          </a:p>
          <a:p>
            <a:r>
              <a:rPr altLang="en-US" dirty="0" sz="2400" kumimoji="0" lang="zh-CN">
                <a:solidFill>
                  <a:srgbClr val="0000FF"/>
                </a:solidFill>
              </a:rPr>
              <a:t>提高系统健壮性的主要途径</a:t>
            </a:r>
            <a:r>
              <a:rPr altLang="en-US" dirty="0" sz="2400" kumimoji="0" lang="zh-CN"/>
              <a:t>包括以下内容：</a:t>
            </a:r>
            <a:endParaRPr altLang="zh-CN" dirty="0" sz="2400" kumimoji="0" lang="zh-CN"/>
          </a:p>
          <a:p>
            <a:pPr lvl="1"/>
            <a:r>
              <a:rPr altLang="en-US" dirty="0" kumimoji="0" lang="zh-CN"/>
              <a:t>及时升级操作系统，保证系统安装最新的补丁；</a:t>
            </a:r>
            <a:endParaRPr altLang="zh-CN" dirty="0" kumimoji="0" lang="zh-CN"/>
          </a:p>
          <a:p>
            <a:pPr lvl="1"/>
            <a:r>
              <a:rPr altLang="en-US" dirty="0" kumimoji="0" lang="zh-CN"/>
              <a:t>安装防病毒软件，及时升级病毒定义文件和防病毒引擎；</a:t>
            </a:r>
            <a:endParaRPr altLang="zh-CN" dirty="0" kumimoji="0" lang="zh-CN"/>
          </a:p>
          <a:p>
            <a:pPr lvl="1"/>
            <a:r>
              <a:rPr altLang="en-US" dirty="0" kumimoji="0" lang="zh-CN"/>
              <a:t>定期扫描系统和磁盘文件；</a:t>
            </a:r>
            <a:endParaRPr altLang="zh-CN" dirty="0" kumimoji="0" lang="zh-CN"/>
          </a:p>
          <a:p>
            <a:pPr lvl="1"/>
            <a:r>
              <a:rPr altLang="en-US" dirty="0" kumimoji="0" lang="zh-CN"/>
              <a:t>打开个人防火墙；</a:t>
            </a:r>
            <a:endParaRPr altLang="zh-CN" dirty="0" kumimoji="0" lang="zh-CN"/>
          </a:p>
          <a:p>
            <a:pPr lvl="1"/>
            <a:r>
              <a:rPr altLang="en-US" dirty="0" kumimoji="0" lang="zh-CN"/>
              <a:t>使用软盘或</a:t>
            </a:r>
            <a:r>
              <a:rPr altLang="zh-CN" dirty="0" kumimoji="0" lang="en-US"/>
              <a:t>U</a:t>
            </a:r>
            <a:r>
              <a:rPr altLang="en-US" dirty="0" kumimoji="0" lang="zh-CN"/>
              <a:t>盘写保护；</a:t>
            </a:r>
            <a:endParaRPr altLang="zh-CN" dirty="0" kumimoji="0" lang="zh-CN"/>
          </a:p>
          <a:p>
            <a:pPr lvl="1"/>
            <a:r>
              <a:rPr altLang="en-US" dirty="0" kumimoji="0" lang="zh-CN"/>
              <a:t>重要的数据信息写入只读光盘。</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719">
                                            <p:txEl>
                                              <p:pRg st="1" end="1"/>
                                            </p:txEl>
                                          </p:spTgt>
                                        </p:tgtEl>
                                        <p:attrNameLst>
                                          <p:attrName>style.visibility</p:attrName>
                                        </p:attrNameLst>
                                      </p:cBhvr>
                                      <p:to>
                                        <p:strVal val="visible"/>
                                      </p:to>
                                    </p:set>
                                    <p:anim calcmode="lin" valueType="num">
                                      <p:cBhvr additive="base">
                                        <p:cTn dur="500" fill="hold" id="7"/>
                                        <p:tgtEl>
                                          <p:spTgt spid="104871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719">
                                            <p:txEl>
                                              <p:pRg st="2" end="2"/>
                                            </p:txEl>
                                          </p:spTgt>
                                        </p:tgtEl>
                                        <p:attrNameLst>
                                          <p:attrName>style.visibility</p:attrName>
                                        </p:attrNameLst>
                                      </p:cBhvr>
                                      <p:to>
                                        <p:strVal val="visible"/>
                                      </p:to>
                                    </p:set>
                                    <p:anim calcmode="lin" valueType="num">
                                      <p:cBhvr additive="base">
                                        <p:cTn dur="500" fill="hold" id="13"/>
                                        <p:tgtEl>
                                          <p:spTgt spid="104871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719">
                                            <p:txEl>
                                              <p:pRg st="4" end="4"/>
                                            </p:txEl>
                                          </p:spTgt>
                                        </p:tgtEl>
                                        <p:attrNameLst>
                                          <p:attrName>style.visibility</p:attrName>
                                        </p:attrNameLst>
                                      </p:cBhvr>
                                      <p:to>
                                        <p:strVal val="visible"/>
                                      </p:to>
                                    </p:set>
                                    <p:anim calcmode="lin" valueType="num">
                                      <p:cBhvr additive="base">
                                        <p:cTn dur="500" fill="hold" id="19"/>
                                        <p:tgtEl>
                                          <p:spTgt spid="1048719">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19">
                                            <p:txEl>
                                              <p:pRg st="4" end="4"/>
                                            </p:txEl>
                                          </p:spTgt>
                                        </p:tgtEl>
                                        <p:attrNameLst>
                                          <p:attrName>ppt_y</p:attrName>
                                        </p:attrNameLst>
                                      </p:cBhvr>
                                      <p:tavLst>
                                        <p:tav tm="0">
                                          <p:val>
                                            <p:strVal val="1+#ppt_h/2"/>
                                          </p:val>
                                        </p:tav>
                                        <p:tav tm="100000">
                                          <p:val>
                                            <p:strVal val="#ppt_y"/>
                                          </p:val>
                                        </p:tav>
                                      </p:tavLst>
                                    </p:anim>
                                  </p:childTnLst>
                                </p:cTn>
                              </p:par>
                              <p:par>
                                <p:cTn fill="hold" id="21" nodeType="withEffect" presetClass="entr" presetID="2" presetSubtype="4">
                                  <p:stCondLst>
                                    <p:cond delay="0"/>
                                  </p:stCondLst>
                                  <p:childTnLst>
                                    <p:set>
                                      <p:cBhvr>
                                        <p:cTn dur="1" fill="hold" id="22">
                                          <p:stCondLst>
                                            <p:cond delay="0"/>
                                          </p:stCondLst>
                                        </p:cTn>
                                        <p:tgtEl>
                                          <p:spTgt spid="1048719">
                                            <p:txEl>
                                              <p:pRg st="5" end="5"/>
                                            </p:txEl>
                                          </p:spTgt>
                                        </p:tgtEl>
                                        <p:attrNameLst>
                                          <p:attrName>style.visibility</p:attrName>
                                        </p:attrNameLst>
                                      </p:cBhvr>
                                      <p:to>
                                        <p:strVal val="visible"/>
                                      </p:to>
                                    </p:set>
                                    <p:anim calcmode="lin" valueType="num">
                                      <p:cBhvr additive="base">
                                        <p:cTn dur="500" fill="hold" id="23"/>
                                        <p:tgtEl>
                                          <p:spTgt spid="1048719">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719">
                                            <p:txEl>
                                              <p:pRg st="5" end="5"/>
                                            </p:txEl>
                                          </p:spTgt>
                                        </p:tgtEl>
                                        <p:attrNameLst>
                                          <p:attrName>ppt_y</p:attrName>
                                        </p:attrNameLst>
                                      </p:cBhvr>
                                      <p:tavLst>
                                        <p:tav tm="0">
                                          <p:val>
                                            <p:strVal val="1+#ppt_h/2"/>
                                          </p:val>
                                        </p:tav>
                                        <p:tav tm="100000">
                                          <p:val>
                                            <p:strVal val="#ppt_y"/>
                                          </p:val>
                                        </p:tav>
                                      </p:tavLst>
                                    </p:anim>
                                  </p:childTnLst>
                                </p:cTn>
                              </p:par>
                              <p:par>
                                <p:cTn fill="hold" id="25" nodeType="withEffect" presetClass="entr" presetID="2" presetSubtype="4">
                                  <p:stCondLst>
                                    <p:cond delay="0"/>
                                  </p:stCondLst>
                                  <p:childTnLst>
                                    <p:set>
                                      <p:cBhvr>
                                        <p:cTn dur="1" fill="hold" id="26">
                                          <p:stCondLst>
                                            <p:cond delay="0"/>
                                          </p:stCondLst>
                                        </p:cTn>
                                        <p:tgtEl>
                                          <p:spTgt spid="1048719">
                                            <p:txEl>
                                              <p:pRg st="6" end="6"/>
                                            </p:txEl>
                                          </p:spTgt>
                                        </p:tgtEl>
                                        <p:attrNameLst>
                                          <p:attrName>style.visibility</p:attrName>
                                        </p:attrNameLst>
                                      </p:cBhvr>
                                      <p:to>
                                        <p:strVal val="visible"/>
                                      </p:to>
                                    </p:set>
                                    <p:anim calcmode="lin" valueType="num">
                                      <p:cBhvr additive="base">
                                        <p:cTn dur="500" fill="hold" id="27"/>
                                        <p:tgtEl>
                                          <p:spTgt spid="1048719">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8"/>
                                        <p:tgtEl>
                                          <p:spTgt spid="1048719">
                                            <p:txEl>
                                              <p:pRg st="6" end="6"/>
                                            </p:txEl>
                                          </p:spTgt>
                                        </p:tgtEl>
                                        <p:attrNameLst>
                                          <p:attrName>ppt_y</p:attrName>
                                        </p:attrNameLst>
                                      </p:cBhvr>
                                      <p:tavLst>
                                        <p:tav tm="0">
                                          <p:val>
                                            <p:strVal val="1+#ppt_h/2"/>
                                          </p:val>
                                        </p:tav>
                                        <p:tav tm="100000">
                                          <p:val>
                                            <p:strVal val="#ppt_y"/>
                                          </p:val>
                                        </p:tav>
                                      </p:tavLst>
                                    </p:anim>
                                  </p:childTnLst>
                                </p:cTn>
                              </p:par>
                              <p:par>
                                <p:cTn fill="hold" id="29" nodeType="withEffect" presetClass="entr" presetID="2" presetSubtype="4">
                                  <p:stCondLst>
                                    <p:cond delay="0"/>
                                  </p:stCondLst>
                                  <p:childTnLst>
                                    <p:set>
                                      <p:cBhvr>
                                        <p:cTn dur="1" fill="hold" id="30">
                                          <p:stCondLst>
                                            <p:cond delay="0"/>
                                          </p:stCondLst>
                                        </p:cTn>
                                        <p:tgtEl>
                                          <p:spTgt spid="1048719">
                                            <p:txEl>
                                              <p:pRg st="7" end="7"/>
                                            </p:txEl>
                                          </p:spTgt>
                                        </p:tgtEl>
                                        <p:attrNameLst>
                                          <p:attrName>style.visibility</p:attrName>
                                        </p:attrNameLst>
                                      </p:cBhvr>
                                      <p:to>
                                        <p:strVal val="visible"/>
                                      </p:to>
                                    </p:set>
                                    <p:anim calcmode="lin" valueType="num">
                                      <p:cBhvr additive="base">
                                        <p:cTn dur="500" fill="hold" id="31"/>
                                        <p:tgtEl>
                                          <p:spTgt spid="1048719">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19">
                                            <p:txEl>
                                              <p:pRg st="7" end="7"/>
                                            </p:txEl>
                                          </p:spTgt>
                                        </p:tgtEl>
                                        <p:attrNameLst>
                                          <p:attrName>ppt_y</p:attrName>
                                        </p:attrNameLst>
                                      </p:cBhvr>
                                      <p:tavLst>
                                        <p:tav tm="0">
                                          <p:val>
                                            <p:strVal val="1+#ppt_h/2"/>
                                          </p:val>
                                        </p:tav>
                                        <p:tav tm="100000">
                                          <p:val>
                                            <p:strVal val="#ppt_y"/>
                                          </p:val>
                                        </p:tav>
                                      </p:tavLst>
                                    </p:anim>
                                  </p:childTnLst>
                                </p:cTn>
                              </p:par>
                              <p:par>
                                <p:cTn fill="hold" id="33" nodeType="withEffect" presetClass="entr" presetID="2" presetSubtype="4">
                                  <p:stCondLst>
                                    <p:cond delay="0"/>
                                  </p:stCondLst>
                                  <p:childTnLst>
                                    <p:set>
                                      <p:cBhvr>
                                        <p:cTn dur="1" fill="hold" id="34">
                                          <p:stCondLst>
                                            <p:cond delay="0"/>
                                          </p:stCondLst>
                                        </p:cTn>
                                        <p:tgtEl>
                                          <p:spTgt spid="1048719">
                                            <p:txEl>
                                              <p:pRg st="8" end="8"/>
                                            </p:txEl>
                                          </p:spTgt>
                                        </p:tgtEl>
                                        <p:attrNameLst>
                                          <p:attrName>style.visibility</p:attrName>
                                        </p:attrNameLst>
                                      </p:cBhvr>
                                      <p:to>
                                        <p:strVal val="visible"/>
                                      </p:to>
                                    </p:set>
                                    <p:anim calcmode="lin" valueType="num">
                                      <p:cBhvr additive="base">
                                        <p:cTn dur="500" fill="hold" id="35"/>
                                        <p:tgtEl>
                                          <p:spTgt spid="1048719">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36"/>
                                        <p:tgtEl>
                                          <p:spTgt spid="1048719">
                                            <p:txEl>
                                              <p:pRg st="8" end="8"/>
                                            </p:txEl>
                                          </p:spTgt>
                                        </p:tgtEl>
                                        <p:attrNameLst>
                                          <p:attrName>ppt_y</p:attrName>
                                        </p:attrNameLst>
                                      </p:cBhvr>
                                      <p:tavLst>
                                        <p:tav tm="0">
                                          <p:val>
                                            <p:strVal val="1+#ppt_h/2"/>
                                          </p:val>
                                        </p:tav>
                                        <p:tav tm="100000">
                                          <p:val>
                                            <p:strVal val="#ppt_y"/>
                                          </p:val>
                                        </p:tav>
                                      </p:tavLst>
                                    </p:anim>
                                  </p:childTnLst>
                                </p:cTn>
                              </p:par>
                              <p:par>
                                <p:cTn fill="hold" id="37" nodeType="withEffect" presetClass="entr" presetID="2" presetSubtype="4">
                                  <p:stCondLst>
                                    <p:cond delay="0"/>
                                  </p:stCondLst>
                                  <p:childTnLst>
                                    <p:set>
                                      <p:cBhvr>
                                        <p:cTn dur="1" fill="hold" id="38">
                                          <p:stCondLst>
                                            <p:cond delay="0"/>
                                          </p:stCondLst>
                                        </p:cTn>
                                        <p:tgtEl>
                                          <p:spTgt spid="1048719">
                                            <p:txEl>
                                              <p:pRg st="9" end="9"/>
                                            </p:txEl>
                                          </p:spTgt>
                                        </p:tgtEl>
                                        <p:attrNameLst>
                                          <p:attrName>style.visibility</p:attrName>
                                        </p:attrNameLst>
                                      </p:cBhvr>
                                      <p:to>
                                        <p:strVal val="visible"/>
                                      </p:to>
                                    </p:set>
                                    <p:anim calcmode="lin" valueType="num">
                                      <p:cBhvr additive="base">
                                        <p:cTn dur="500" fill="hold" id="39"/>
                                        <p:tgtEl>
                                          <p:spTgt spid="1048719">
                                            <p:txEl>
                                              <p:pRg st="9" end="9"/>
                                            </p:txEl>
                                          </p:spTgt>
                                        </p:tgtEl>
                                        <p:attrNameLst>
                                          <p:attrName>ppt_x</p:attrName>
                                        </p:attrNameLst>
                                      </p:cBhvr>
                                      <p:tavLst>
                                        <p:tav tm="0">
                                          <p:val>
                                            <p:strVal val="#ppt_x"/>
                                          </p:val>
                                        </p:tav>
                                        <p:tav tm="100000">
                                          <p:val>
                                            <p:strVal val="#ppt_x"/>
                                          </p:val>
                                        </p:tav>
                                      </p:tavLst>
                                    </p:anim>
                                    <p:anim calcmode="lin" valueType="num">
                                      <p:cBhvr additive="base">
                                        <p:cTn dur="500" fill="hold" id="40"/>
                                        <p:tgtEl>
                                          <p:spTgt spid="1048719">
                                            <p:txEl>
                                              <p:pRg st="9" end="9"/>
                                            </p:txEl>
                                          </p:spTgt>
                                        </p:tgtEl>
                                        <p:attrNameLst>
                                          <p:attrName>ppt_y</p:attrName>
                                        </p:attrNameLst>
                                      </p:cBhvr>
                                      <p:tavLst>
                                        <p:tav tm="0">
                                          <p:val>
                                            <p:strVal val="1+#ppt_h/2"/>
                                          </p:val>
                                        </p:tav>
                                        <p:tav tm="100000">
                                          <p:val>
                                            <p:strVal val="#ppt_y"/>
                                          </p:val>
                                        </p:tav>
                                      </p:tavLst>
                                    </p:anim>
                                  </p:childTnLst>
                                </p:cTn>
                              </p:par>
                              <p:par>
                                <p:cTn fill="hold" id="41" nodeType="withEffect" presetClass="entr" presetID="2" presetSubtype="4">
                                  <p:stCondLst>
                                    <p:cond delay="0"/>
                                  </p:stCondLst>
                                  <p:childTnLst>
                                    <p:set>
                                      <p:cBhvr>
                                        <p:cTn dur="1" fill="hold" id="42">
                                          <p:stCondLst>
                                            <p:cond delay="0"/>
                                          </p:stCondLst>
                                        </p:cTn>
                                        <p:tgtEl>
                                          <p:spTgt spid="1048719">
                                            <p:txEl>
                                              <p:pRg st="10" end="10"/>
                                            </p:txEl>
                                          </p:spTgt>
                                        </p:tgtEl>
                                        <p:attrNameLst>
                                          <p:attrName>style.visibility</p:attrName>
                                        </p:attrNameLst>
                                      </p:cBhvr>
                                      <p:to>
                                        <p:strVal val="visible"/>
                                      </p:to>
                                    </p:set>
                                    <p:anim calcmode="lin" valueType="num">
                                      <p:cBhvr additive="base">
                                        <p:cTn dur="500" fill="hold" id="43"/>
                                        <p:tgtEl>
                                          <p:spTgt spid="1048719">
                                            <p:txEl>
                                              <p:pRg st="10" end="10"/>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71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20" name="标题 1"/>
          <p:cNvSpPr>
            <a:spLocks noGrp="1"/>
          </p:cNvSpPr>
          <p:nvPr>
            <p:ph type="title"/>
          </p:nvPr>
        </p:nvSpPr>
        <p:spPr>
          <a:xfrm>
            <a:off x="107950" y="71438"/>
            <a:ext cx="8928100" cy="836612"/>
          </a:xfrm>
        </p:spPr>
        <p:txBody>
          <a:bodyPr/>
          <a:p>
            <a:r>
              <a:rPr altLang="en-US" kumimoji="0" lang="zh-CN"/>
              <a:t>注射“病毒疫苗”</a:t>
            </a:r>
          </a:p>
        </p:txBody>
      </p:sp>
      <p:sp>
        <p:nvSpPr>
          <p:cNvPr id="1048721" name="内容占位符 2"/>
          <p:cNvSpPr>
            <a:spLocks noGrp="1"/>
          </p:cNvSpPr>
          <p:nvPr>
            <p:ph idx="1"/>
          </p:nvPr>
        </p:nvSpPr>
        <p:spPr>
          <a:xfrm>
            <a:off x="179388" y="1052513"/>
            <a:ext cx="8785225" cy="5472112"/>
          </a:xfrm>
        </p:spPr>
        <p:txBody>
          <a:bodyPr/>
          <a:p>
            <a:r>
              <a:rPr altLang="en-US" dirty="0" sz="2400" kumimoji="0" lang="zh-CN"/>
              <a:t>实施免疫，</a:t>
            </a:r>
            <a:r>
              <a:rPr altLang="en-US" dirty="0" sz="2400" kumimoji="0" lang="zh-CN">
                <a:solidFill>
                  <a:srgbClr val="FF0000"/>
                </a:solidFill>
              </a:rPr>
              <a:t>伪装系统或软件已被某病毒感染</a:t>
            </a:r>
            <a:r>
              <a:rPr altLang="en-US" dirty="0" sz="2400" kumimoji="0" lang="zh-CN"/>
              <a:t>，主要方法包括：</a:t>
            </a:r>
            <a:r>
              <a:rPr altLang="zh-CN" dirty="0" sz="2400" kumimoji="0" lang="zh-CN"/>
              <a:t> </a:t>
            </a:r>
          </a:p>
          <a:p>
            <a:pPr lvl="1">
              <a:spcBef>
                <a:spcPts val="1800"/>
              </a:spcBef>
            </a:pPr>
            <a:r>
              <a:rPr altLang="en-US" dirty="0" kumimoji="0" lang="zh-CN">
                <a:solidFill>
                  <a:srgbClr val="0000FF"/>
                </a:solidFill>
              </a:rPr>
              <a:t>感染标识免疫：</a:t>
            </a:r>
            <a:r>
              <a:rPr altLang="en-US" dirty="0" kumimoji="0" lang="zh-CN"/>
              <a:t>人为地为正常对象中加上病毒感染标识，使计算机病毒误以为已经感染，从而达到免疫的目的。</a:t>
            </a:r>
            <a:r>
              <a:rPr altLang="zh-CN" dirty="0" kumimoji="0" lang="zh-CN"/>
              <a:t> </a:t>
            </a:r>
          </a:p>
          <a:p>
            <a:pPr lvl="1">
              <a:spcBef>
                <a:spcPts val="1800"/>
              </a:spcBef>
            </a:pPr>
            <a:r>
              <a:rPr altLang="en-US" dirty="0" kumimoji="0" lang="zh-CN">
                <a:solidFill>
                  <a:srgbClr val="0000FF"/>
                </a:solidFill>
              </a:rPr>
              <a:t>文件扩展名免疫：</a:t>
            </a:r>
            <a:r>
              <a:rPr altLang="en-US" dirty="0" kumimoji="0" lang="zh-CN"/>
              <a:t>将扩展名改为非</a:t>
            </a:r>
            <a:r>
              <a:rPr altLang="zh-CN" dirty="0" kumimoji="0" lang="en-US"/>
              <a:t>COM</a:t>
            </a:r>
            <a:r>
              <a:rPr altLang="en-US" dirty="0" kumimoji="0" lang="zh-CN"/>
              <a:t>、</a:t>
            </a:r>
            <a:r>
              <a:rPr altLang="zh-CN" dirty="0" kumimoji="0" lang="en-US"/>
              <a:t>EXE</a:t>
            </a:r>
            <a:r>
              <a:rPr altLang="en-US" dirty="0" kumimoji="0" lang="zh-CN"/>
              <a:t>、</a:t>
            </a:r>
            <a:r>
              <a:rPr altLang="zh-CN" dirty="0" kumimoji="0" lang="en-US"/>
              <a:t>SYS</a:t>
            </a:r>
            <a:r>
              <a:rPr altLang="en-US" dirty="0" kumimoji="0" lang="zh-CN"/>
              <a:t>、</a:t>
            </a:r>
            <a:r>
              <a:rPr altLang="zh-CN" dirty="0" kumimoji="0" lang="en-US"/>
              <a:t>BAT</a:t>
            </a:r>
            <a:r>
              <a:rPr altLang="en-US" dirty="0" kumimoji="0" lang="zh-CN"/>
              <a:t>等形式，防止以扩展名为传染条件的文件型病毒的侵入。</a:t>
            </a:r>
            <a:endParaRPr altLang="zh-CN" dirty="0" kumimoji="0" lang="en-US"/>
          </a:p>
          <a:p>
            <a:pPr lvl="2">
              <a:spcBef>
                <a:spcPts val="1800"/>
              </a:spcBef>
            </a:pPr>
            <a:r>
              <a:rPr altLang="en-US" dirty="0" kumimoji="0" lang="zh-CN"/>
              <a:t>将系统默认的可执行文件的后缀名改为非</a:t>
            </a:r>
            <a:r>
              <a:rPr altLang="zh-CN" dirty="0" kumimoji="0" lang="en-US"/>
              <a:t>COM</a:t>
            </a:r>
            <a:r>
              <a:rPr altLang="en-US" dirty="0" kumimoji="0" lang="zh-CN"/>
              <a:t>、</a:t>
            </a:r>
            <a:r>
              <a:rPr altLang="zh-CN" dirty="0" kumimoji="0" lang="en-US"/>
              <a:t>EXE</a:t>
            </a:r>
            <a:r>
              <a:rPr altLang="en-US" dirty="0" kumimoji="0" lang="zh-CN"/>
              <a:t>、</a:t>
            </a:r>
            <a:r>
              <a:rPr altLang="zh-CN" dirty="0" kumimoji="0" lang="en-US"/>
              <a:t>SYS</a:t>
            </a:r>
            <a:r>
              <a:rPr altLang="en-US" dirty="0" kumimoji="0" lang="zh-CN"/>
              <a:t>、</a:t>
            </a:r>
            <a:r>
              <a:rPr altLang="zh-CN" dirty="0" kumimoji="0" lang="en-US"/>
              <a:t>BAT</a:t>
            </a:r>
            <a:r>
              <a:rPr altLang="en-US" dirty="0" kumimoji="0" lang="zh-CN"/>
              <a:t>等形式，以便用户使用。</a:t>
            </a:r>
            <a:endParaRPr altLang="zh-CN" dirty="0" kumimoji="0" lang="zh-CN"/>
          </a:p>
          <a:p>
            <a:pPr lvl="1">
              <a:spcBef>
                <a:spcPts val="1800"/>
              </a:spcBef>
            </a:pPr>
            <a:r>
              <a:rPr altLang="en-US" dirty="0" kumimoji="0" lang="zh-CN">
                <a:solidFill>
                  <a:srgbClr val="0000FF"/>
                </a:solidFill>
              </a:rPr>
              <a:t>外部加密免疫：</a:t>
            </a:r>
            <a:r>
              <a:rPr altLang="en-US" dirty="0" kumimoji="0" lang="zh-CN"/>
              <a:t>在文件的存取权限和存取路径上进行加密保护，以防止文件被非法阅读和修改。</a:t>
            </a:r>
            <a:endParaRPr altLang="zh-CN" dirty="0" kumimoji="0" lang="zh-CN"/>
          </a:p>
          <a:p>
            <a:pPr lvl="1">
              <a:spcBef>
                <a:spcPts val="1800"/>
              </a:spcBef>
            </a:pPr>
            <a:r>
              <a:rPr altLang="en-US" dirty="0" kumimoji="0" lang="zh-CN">
                <a:solidFill>
                  <a:srgbClr val="0000FF"/>
                </a:solidFill>
              </a:rPr>
              <a:t>内部加密免疫：</a:t>
            </a:r>
            <a:r>
              <a:rPr altLang="en-US" dirty="0" kumimoji="0" lang="zh-CN"/>
              <a:t>对文件内容加密变换后进行存储，使用时再进行解密。</a:t>
            </a:r>
            <a:endParaRPr altLang="zh-CN" dirty="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721">
                                            <p:txEl>
                                              <p:pRg st="1" end="1"/>
                                            </p:txEl>
                                          </p:spTgt>
                                        </p:tgtEl>
                                        <p:attrNameLst>
                                          <p:attrName>style.visibility</p:attrName>
                                        </p:attrNameLst>
                                      </p:cBhvr>
                                      <p:to>
                                        <p:strVal val="visible"/>
                                      </p:to>
                                    </p:set>
                                    <p:anim calcmode="lin" valueType="num">
                                      <p:cBhvr additive="base">
                                        <p:cTn dur="500" fill="hold" id="7"/>
                                        <p:tgtEl>
                                          <p:spTgt spid="1048721">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721">
                                            <p:txEl>
                                              <p:pRg st="2" end="2"/>
                                            </p:txEl>
                                          </p:spTgt>
                                        </p:tgtEl>
                                        <p:attrNameLst>
                                          <p:attrName>style.visibility</p:attrName>
                                        </p:attrNameLst>
                                      </p:cBhvr>
                                      <p:to>
                                        <p:strVal val="visible"/>
                                      </p:to>
                                    </p:set>
                                    <p:anim calcmode="lin" valueType="num">
                                      <p:cBhvr additive="base">
                                        <p:cTn dur="500" fill="hold" id="13"/>
                                        <p:tgtEl>
                                          <p:spTgt spid="104872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21">
                                            <p:txEl>
                                              <p:pRg st="2" end="2"/>
                                            </p:txEl>
                                          </p:spTgt>
                                        </p:tgtEl>
                                        <p:attrNameLst>
                                          <p:attrName>ppt_y</p:attrName>
                                        </p:attrNameLst>
                                      </p:cBhvr>
                                      <p:tavLst>
                                        <p:tav tm="0">
                                          <p:val>
                                            <p:strVal val="1+#ppt_h/2"/>
                                          </p:val>
                                        </p:tav>
                                        <p:tav tm="100000">
                                          <p:val>
                                            <p:strVal val="#ppt_y"/>
                                          </p:val>
                                        </p:tav>
                                      </p:tavLst>
                                    </p:anim>
                                  </p:childTnLst>
                                </p:cTn>
                              </p:par>
                              <p:par>
                                <p:cTn fill="hold" id="15" nodeType="withEffect" presetClass="entr" presetID="2" presetSubtype="4">
                                  <p:stCondLst>
                                    <p:cond delay="0"/>
                                  </p:stCondLst>
                                  <p:childTnLst>
                                    <p:set>
                                      <p:cBhvr>
                                        <p:cTn dur="1" fill="hold" id="16">
                                          <p:stCondLst>
                                            <p:cond delay="0"/>
                                          </p:stCondLst>
                                        </p:cTn>
                                        <p:tgtEl>
                                          <p:spTgt spid="1048721">
                                            <p:txEl>
                                              <p:pRg st="3" end="3"/>
                                            </p:txEl>
                                          </p:spTgt>
                                        </p:tgtEl>
                                        <p:attrNameLst>
                                          <p:attrName>style.visibility</p:attrName>
                                        </p:attrNameLst>
                                      </p:cBhvr>
                                      <p:to>
                                        <p:strVal val="visible"/>
                                      </p:to>
                                    </p:set>
                                    <p:anim calcmode="lin" valueType="num">
                                      <p:cBhvr additive="base">
                                        <p:cTn dur="500" fill="hold" id="17"/>
                                        <p:tgtEl>
                                          <p:spTgt spid="1048721">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7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2" presetSubtype="4">
                                  <p:stCondLst>
                                    <p:cond delay="0"/>
                                  </p:stCondLst>
                                  <p:childTnLst>
                                    <p:set>
                                      <p:cBhvr>
                                        <p:cTn dur="1" fill="hold" id="22">
                                          <p:stCondLst>
                                            <p:cond delay="0"/>
                                          </p:stCondLst>
                                        </p:cTn>
                                        <p:tgtEl>
                                          <p:spTgt spid="1048721">
                                            <p:txEl>
                                              <p:pRg st="4" end="4"/>
                                            </p:txEl>
                                          </p:spTgt>
                                        </p:tgtEl>
                                        <p:attrNameLst>
                                          <p:attrName>style.visibility</p:attrName>
                                        </p:attrNameLst>
                                      </p:cBhvr>
                                      <p:to>
                                        <p:strVal val="visible"/>
                                      </p:to>
                                    </p:set>
                                    <p:anim calcmode="lin" valueType="num">
                                      <p:cBhvr additive="base">
                                        <p:cTn dur="500" fill="hold" id="23"/>
                                        <p:tgtEl>
                                          <p:spTgt spid="1048721">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7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2" presetSubtype="4">
                                  <p:stCondLst>
                                    <p:cond delay="0"/>
                                  </p:stCondLst>
                                  <p:childTnLst>
                                    <p:set>
                                      <p:cBhvr>
                                        <p:cTn dur="1" fill="hold" id="28">
                                          <p:stCondLst>
                                            <p:cond delay="0"/>
                                          </p:stCondLst>
                                        </p:cTn>
                                        <p:tgtEl>
                                          <p:spTgt spid="1048721">
                                            <p:txEl>
                                              <p:pRg st="5" end="5"/>
                                            </p:txEl>
                                          </p:spTgt>
                                        </p:tgtEl>
                                        <p:attrNameLst>
                                          <p:attrName>style.visibility</p:attrName>
                                        </p:attrNameLst>
                                      </p:cBhvr>
                                      <p:to>
                                        <p:strVal val="visible"/>
                                      </p:to>
                                    </p:set>
                                    <p:anim calcmode="lin" valueType="num">
                                      <p:cBhvr additive="base">
                                        <p:cTn dur="500" fill="hold" id="29"/>
                                        <p:tgtEl>
                                          <p:spTgt spid="1048721">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72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22" name="标题 1"/>
          <p:cNvSpPr>
            <a:spLocks noGrp="1"/>
          </p:cNvSpPr>
          <p:nvPr>
            <p:ph type="title"/>
          </p:nvPr>
        </p:nvSpPr>
        <p:spPr>
          <a:xfrm>
            <a:off x="107950" y="71438"/>
            <a:ext cx="8928100" cy="836612"/>
          </a:xfrm>
        </p:spPr>
        <p:txBody>
          <a:bodyPr/>
          <a:p>
            <a:r>
              <a:rPr altLang="en-US" lang="zh-CN"/>
              <a:t>作业</a:t>
            </a:r>
            <a:endParaRPr altLang="en-US" lang="en-US">
              <a:ea typeface="宋体" panose="02010600030101010101" pitchFamily="2" charset="-122"/>
            </a:endParaRPr>
          </a:p>
        </p:txBody>
      </p:sp>
      <p:sp>
        <p:nvSpPr>
          <p:cNvPr id="1048723" name="内容占位符 2"/>
          <p:cNvSpPr>
            <a:spLocks noGrp="1"/>
          </p:cNvSpPr>
          <p:nvPr>
            <p:ph idx="1"/>
          </p:nvPr>
        </p:nvSpPr>
        <p:spPr>
          <a:xfrm>
            <a:off x="107950" y="1025525"/>
            <a:ext cx="8928100" cy="5472113"/>
          </a:xfrm>
        </p:spPr>
        <p:txBody>
          <a:bodyPr/>
          <a:p>
            <a:pPr indent="-514350" marL="514350">
              <a:buFont typeface="Calibri" panose="020F0502020204030204" pitchFamily="34" charset="0"/>
              <a:buAutoNum type="arabicPeriod"/>
            </a:pPr>
            <a:r>
              <a:rPr altLang="en-US" sz="2400" lang="zh-CN"/>
              <a:t>习题</a:t>
            </a:r>
            <a:r>
              <a:rPr altLang="zh-CN" sz="2400" lang="en-US"/>
              <a:t>2</a:t>
            </a:r>
            <a:r>
              <a:rPr altLang="en-US" sz="2400" lang="zh-CN"/>
              <a:t>（</a:t>
            </a:r>
            <a:r>
              <a:rPr altLang="zh-CN" sz="2400" lang="en-US"/>
              <a:t>1</a:t>
            </a:r>
            <a:r>
              <a:rPr altLang="en-US" sz="2400" lang="zh-CN"/>
              <a:t>）：传统病毒与蠕虫有什么区别？</a:t>
            </a:r>
          </a:p>
          <a:p>
            <a:pPr indent="-514350" marL="514350">
              <a:buFont typeface="Calibri" panose="020F0502020204030204" pitchFamily="34" charset="0"/>
              <a:buAutoNum type="arabicPeriod"/>
            </a:pPr>
            <a:r>
              <a:rPr altLang="en-US" sz="2400" lang="zh-CN"/>
              <a:t>习题</a:t>
            </a:r>
            <a:r>
              <a:rPr altLang="zh-CN" sz="2400" lang="en-US"/>
              <a:t>2</a:t>
            </a:r>
            <a:r>
              <a:rPr altLang="en-US" sz="2400" lang="zh-CN"/>
              <a:t>（</a:t>
            </a:r>
            <a:r>
              <a:rPr altLang="zh-CN" sz="2400" lang="en-US"/>
              <a:t>2</a:t>
            </a:r>
            <a:r>
              <a:rPr altLang="en-US" sz="2400" lang="zh-CN"/>
              <a:t>）：木马的传播途径有哪些？</a:t>
            </a:r>
            <a:endParaRPr altLang="en-US" sz="2400" lang="en-US">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02" name="标题 1"/>
          <p:cNvSpPr>
            <a:spLocks noGrp="1"/>
          </p:cNvSpPr>
          <p:nvPr>
            <p:ph type="title"/>
          </p:nvPr>
        </p:nvSpPr>
        <p:spPr>
          <a:xfrm>
            <a:off x="107950" y="0"/>
            <a:ext cx="8928100" cy="981075"/>
          </a:xfrm>
        </p:spPr>
        <p:txBody>
          <a:bodyPr/>
          <a:p>
            <a:r>
              <a:rPr altLang="en-US" kumimoji="0" lang="zh-CN"/>
              <a:t>网络威胁分类</a:t>
            </a:r>
          </a:p>
        </p:txBody>
      </p:sp>
      <p:sp>
        <p:nvSpPr>
          <p:cNvPr id="1048603" name="内容占位符 2"/>
          <p:cNvSpPr>
            <a:spLocks noGrp="1"/>
          </p:cNvSpPr>
          <p:nvPr>
            <p:ph idx="1"/>
          </p:nvPr>
        </p:nvSpPr>
        <p:spPr>
          <a:xfrm>
            <a:off x="211138" y="1052513"/>
            <a:ext cx="8713787" cy="5329237"/>
          </a:xfrm>
        </p:spPr>
        <p:txBody>
          <a:bodyPr/>
          <a:p>
            <a:r>
              <a:rPr altLang="en-US" dirty="0" sz="2400" kumimoji="0" lang="zh-CN"/>
              <a:t>从攻击发起者的角度来看：</a:t>
            </a:r>
            <a:endParaRPr altLang="zh-CN" dirty="0" sz="2400" kumimoji="0" lang="en-US"/>
          </a:p>
          <a:p>
            <a:pPr lvl="1"/>
            <a:r>
              <a:rPr altLang="en-US" dirty="0" kumimoji="0" lang="zh-CN"/>
              <a:t>一类是</a:t>
            </a:r>
            <a:r>
              <a:rPr altLang="en-US" dirty="0" kumimoji="0" lang="zh-CN">
                <a:solidFill>
                  <a:srgbClr val="FF0000"/>
                </a:solidFill>
              </a:rPr>
              <a:t>主动攻击型威胁</a:t>
            </a:r>
            <a:r>
              <a:rPr altLang="en-US" dirty="0" kumimoji="0" lang="zh-CN"/>
              <a:t>，如网络监听和黑客攻击等，这些威胁都是对方人为通过网络通信连接进行的；</a:t>
            </a:r>
            <a:endParaRPr altLang="zh-CN" dirty="0" kumimoji="0" lang="en-US"/>
          </a:p>
          <a:p>
            <a:pPr lvl="1"/>
            <a:r>
              <a:rPr altLang="en-US" dirty="0" kumimoji="0" lang="zh-CN"/>
              <a:t>另一类就是</a:t>
            </a:r>
            <a:r>
              <a:rPr altLang="en-US" dirty="0" kumimoji="0" lang="zh-CN">
                <a:solidFill>
                  <a:srgbClr val="FF0000"/>
                </a:solidFill>
              </a:rPr>
              <a:t>被动型威胁</a:t>
            </a:r>
            <a:r>
              <a:rPr altLang="en-US" dirty="0" kumimoji="0" lang="zh-CN"/>
              <a:t>，一般是用户通过某种途径访问了不当的信息而受到的攻击。例如，使用了带病毒的</a:t>
            </a:r>
            <a:r>
              <a:rPr altLang="zh-CN" dirty="0" kumimoji="0" lang="en-US"/>
              <a:t>U</a:t>
            </a:r>
            <a:r>
              <a:rPr altLang="en-US" dirty="0" kumimoji="0" lang="zh-CN"/>
              <a:t>盘，访问了带病毒、木马、恶意软件的网页、图片和邮件等。</a:t>
            </a:r>
            <a:endParaRPr altLang="zh-CN" dirty="0" kumimoji="0" lang="en-US"/>
          </a:p>
          <a:p>
            <a:endParaRPr altLang="zh-CN" dirty="0" sz="2400" kumimoji="0" lang="en-US"/>
          </a:p>
          <a:p>
            <a:r>
              <a:rPr altLang="en-US" dirty="0" sz="2400" kumimoji="0" lang="zh-CN"/>
              <a:t>依据攻击手段及破坏方式进行分类：</a:t>
            </a:r>
            <a:endParaRPr altLang="zh-CN" dirty="0" sz="2400" kumimoji="0" lang="en-US"/>
          </a:p>
          <a:p>
            <a:pPr lvl="1"/>
            <a:r>
              <a:rPr altLang="en-US" dirty="0" kumimoji="0" lang="zh-CN"/>
              <a:t>第一类是以传统病毒、蠕虫、木马等为代表的</a:t>
            </a:r>
            <a:r>
              <a:rPr altLang="en-US" dirty="0" kumimoji="0" lang="zh-CN">
                <a:solidFill>
                  <a:srgbClr val="FF0000"/>
                </a:solidFill>
              </a:rPr>
              <a:t>计算机病毒</a:t>
            </a:r>
            <a:r>
              <a:rPr altLang="en-US" dirty="0" kumimoji="0" lang="zh-CN"/>
              <a:t>；</a:t>
            </a:r>
            <a:endParaRPr altLang="zh-CN" dirty="0" kumimoji="0" lang="en-US"/>
          </a:p>
          <a:p>
            <a:pPr lvl="1"/>
            <a:r>
              <a:rPr altLang="en-US" dirty="0" kumimoji="0" lang="zh-CN"/>
              <a:t>第二类是以黑客攻击为代表的</a:t>
            </a:r>
            <a:r>
              <a:rPr altLang="en-US" dirty="0" kumimoji="0" lang="zh-CN">
                <a:solidFill>
                  <a:srgbClr val="FF0000"/>
                </a:solidFill>
              </a:rPr>
              <a:t>网络入侵</a:t>
            </a:r>
            <a:r>
              <a:rPr altLang="en-US" dirty="0" kumimoji="0" lang="zh-CN"/>
              <a:t>；</a:t>
            </a:r>
            <a:endParaRPr altLang="zh-CN" dirty="0" kumimoji="0" lang="en-US"/>
          </a:p>
          <a:p>
            <a:pPr lvl="1"/>
            <a:r>
              <a:rPr altLang="en-US" dirty="0" kumimoji="0" lang="zh-CN"/>
              <a:t>第三类以间谍软件、广告软件、网络钓鱼软件为代表的</a:t>
            </a:r>
            <a:r>
              <a:rPr altLang="en-US" dirty="0" kumimoji="0" lang="zh-CN">
                <a:solidFill>
                  <a:srgbClr val="FF0000"/>
                </a:solidFill>
              </a:rPr>
              <a:t>欺骗类威胁</a:t>
            </a:r>
            <a:r>
              <a:rPr altLang="en-US" dirty="0" kumimoji="0" lang="zh-CN"/>
              <a:t>。</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03">
                                            <p:txEl>
                                              <p:pRg st="1" end="1"/>
                                            </p:txEl>
                                          </p:spTgt>
                                        </p:tgtEl>
                                        <p:attrNameLst>
                                          <p:attrName>style.visibility</p:attrName>
                                        </p:attrNameLst>
                                      </p:cBhvr>
                                      <p:to>
                                        <p:strVal val="visible"/>
                                      </p:to>
                                    </p:set>
                                    <p:anim calcmode="lin" valueType="num">
                                      <p:cBhvr additive="base">
                                        <p:cTn dur="500" fill="hold" id="7"/>
                                        <p:tgtEl>
                                          <p:spTgt spid="1048603">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3">
                                            <p:txEl>
                                              <p:pRg st="2" end="2"/>
                                            </p:txEl>
                                          </p:spTgt>
                                        </p:tgtEl>
                                        <p:attrNameLst>
                                          <p:attrName>style.visibility</p:attrName>
                                        </p:attrNameLst>
                                      </p:cBhvr>
                                      <p:to>
                                        <p:strVal val="visible"/>
                                      </p:to>
                                    </p:set>
                                    <p:anim calcmode="lin" valueType="num">
                                      <p:cBhvr additive="base">
                                        <p:cTn dur="500" fill="hold" id="13"/>
                                        <p:tgtEl>
                                          <p:spTgt spid="1048603">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603">
                                            <p:txEl>
                                              <p:pRg st="4" end="4"/>
                                            </p:txEl>
                                          </p:spTgt>
                                        </p:tgtEl>
                                        <p:attrNameLst>
                                          <p:attrName>style.visibility</p:attrName>
                                        </p:attrNameLst>
                                      </p:cBhvr>
                                      <p:to>
                                        <p:strVal val="visible"/>
                                      </p:to>
                                    </p:set>
                                    <p:anim calcmode="lin" valueType="num">
                                      <p:cBhvr additive="base">
                                        <p:cTn dur="500" fill="hold" id="19"/>
                                        <p:tgtEl>
                                          <p:spTgt spid="1048603">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2" presetSubtype="4">
                                  <p:stCondLst>
                                    <p:cond delay="0"/>
                                  </p:stCondLst>
                                  <p:childTnLst>
                                    <p:set>
                                      <p:cBhvr>
                                        <p:cTn dur="1" fill="hold" id="24">
                                          <p:stCondLst>
                                            <p:cond delay="0"/>
                                          </p:stCondLst>
                                        </p:cTn>
                                        <p:tgtEl>
                                          <p:spTgt spid="1048603">
                                            <p:txEl>
                                              <p:pRg st="5" end="5"/>
                                            </p:txEl>
                                          </p:spTgt>
                                        </p:tgtEl>
                                        <p:attrNameLst>
                                          <p:attrName>style.visibility</p:attrName>
                                        </p:attrNameLst>
                                      </p:cBhvr>
                                      <p:to>
                                        <p:strVal val="visible"/>
                                      </p:to>
                                    </p:set>
                                    <p:anim calcmode="lin" valueType="num">
                                      <p:cBhvr additive="base">
                                        <p:cTn dur="500" fill="hold" id="25"/>
                                        <p:tgtEl>
                                          <p:spTgt spid="1048603">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2" presetSubtype="4">
                                  <p:stCondLst>
                                    <p:cond delay="0"/>
                                  </p:stCondLst>
                                  <p:childTnLst>
                                    <p:set>
                                      <p:cBhvr>
                                        <p:cTn dur="1" fill="hold" id="30">
                                          <p:stCondLst>
                                            <p:cond delay="0"/>
                                          </p:stCondLst>
                                        </p:cTn>
                                        <p:tgtEl>
                                          <p:spTgt spid="1048603">
                                            <p:txEl>
                                              <p:pRg st="6" end="6"/>
                                            </p:txEl>
                                          </p:spTgt>
                                        </p:tgtEl>
                                        <p:attrNameLst>
                                          <p:attrName>style.visibility</p:attrName>
                                        </p:attrNameLst>
                                      </p:cBhvr>
                                      <p:to>
                                        <p:strVal val="visible"/>
                                      </p:to>
                                    </p:set>
                                    <p:anim calcmode="lin" valueType="num">
                                      <p:cBhvr additive="base">
                                        <p:cTn dur="500" fill="hold" id="31"/>
                                        <p:tgtEl>
                                          <p:spTgt spid="1048603">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2" presetSubtype="4">
                                  <p:stCondLst>
                                    <p:cond delay="0"/>
                                  </p:stCondLst>
                                  <p:childTnLst>
                                    <p:set>
                                      <p:cBhvr>
                                        <p:cTn dur="1" fill="hold" id="36">
                                          <p:stCondLst>
                                            <p:cond delay="0"/>
                                          </p:stCondLst>
                                        </p:cTn>
                                        <p:tgtEl>
                                          <p:spTgt spid="1048603">
                                            <p:txEl>
                                              <p:pRg st="7" end="7"/>
                                            </p:txEl>
                                          </p:spTgt>
                                        </p:tgtEl>
                                        <p:attrNameLst>
                                          <p:attrName>style.visibility</p:attrName>
                                        </p:attrNameLst>
                                      </p:cBhvr>
                                      <p:to>
                                        <p:strVal val="visible"/>
                                      </p:to>
                                    </p:set>
                                    <p:anim calcmode="lin" valueType="num">
                                      <p:cBhvr additive="base">
                                        <p:cTn dur="500" fill="hold" id="37"/>
                                        <p:tgtEl>
                                          <p:spTgt spid="1048603">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04" name="标题 1"/>
          <p:cNvSpPr>
            <a:spLocks noGrp="1"/>
          </p:cNvSpPr>
          <p:nvPr>
            <p:ph type="title"/>
          </p:nvPr>
        </p:nvSpPr>
        <p:spPr>
          <a:xfrm>
            <a:off x="107950" y="71438"/>
            <a:ext cx="8928100" cy="765175"/>
          </a:xfrm>
        </p:spPr>
        <p:txBody>
          <a:bodyPr/>
          <a:p>
            <a:pPr eaLnBrk="1" hangingPunct="1"/>
            <a:r>
              <a:rPr altLang="en-US" kumimoji="0" lang="zh-CN"/>
              <a:t>主要内容</a:t>
            </a:r>
          </a:p>
        </p:txBody>
      </p:sp>
      <p:sp>
        <p:nvSpPr>
          <p:cNvPr id="1048605" name="内容占位符 2"/>
          <p:cNvSpPr>
            <a:spLocks noGrp="1"/>
          </p:cNvSpPr>
          <p:nvPr>
            <p:ph idx="1"/>
          </p:nvPr>
        </p:nvSpPr>
        <p:spPr>
          <a:xfrm>
            <a:off x="198438" y="1052513"/>
            <a:ext cx="8713787" cy="5102225"/>
          </a:xfrm>
        </p:spPr>
        <p:txBody>
          <a:bodyPr/>
          <a:p>
            <a:r>
              <a:rPr altLang="zh-CN" kumimoji="0" lang="en-US"/>
              <a:t>6.1 概述	</a:t>
            </a:r>
            <a:endParaRPr altLang="zh-CN" kumimoji="0" lang="zh-CN"/>
          </a:p>
          <a:p>
            <a:r>
              <a:rPr altLang="zh-CN" kumimoji="0" lang="en-US">
                <a:solidFill>
                  <a:srgbClr val="FF0000"/>
                </a:solidFill>
              </a:rPr>
              <a:t>6.2 计算机病毒</a:t>
            </a:r>
          </a:p>
          <a:p>
            <a:pPr lvl="1"/>
            <a:r>
              <a:rPr altLang="zh-CN" kumimoji="0" lang="en-US">
                <a:solidFill>
                  <a:srgbClr val="FF0000"/>
                </a:solidFill>
              </a:rPr>
              <a:t>6.2.1 </a:t>
            </a:r>
            <a:r>
              <a:rPr altLang="en-US" kumimoji="0" lang="zh-CN">
                <a:solidFill>
                  <a:srgbClr val="FF0000"/>
                </a:solidFill>
              </a:rPr>
              <a:t>病毒概述</a:t>
            </a:r>
            <a:endParaRPr altLang="zh-CN" kumimoji="0" lang="en-US">
              <a:solidFill>
                <a:srgbClr val="FF0000"/>
              </a:solidFill>
            </a:endParaRPr>
          </a:p>
          <a:p>
            <a:pPr lvl="1"/>
            <a:r>
              <a:rPr altLang="zh-CN" kumimoji="0" lang="en-US"/>
              <a:t>6.2.2 </a:t>
            </a:r>
            <a:r>
              <a:rPr altLang="en-US" kumimoji="0" lang="zh-CN"/>
              <a:t>传统病毒</a:t>
            </a:r>
            <a:endParaRPr altLang="zh-CN" kumimoji="0" lang="en-US"/>
          </a:p>
          <a:p>
            <a:pPr lvl="1"/>
            <a:r>
              <a:rPr altLang="zh-CN" kumimoji="0" lang="en-US"/>
              <a:t>6.2.3 </a:t>
            </a:r>
            <a:r>
              <a:rPr altLang="en-US" kumimoji="0" lang="zh-CN"/>
              <a:t>蠕虫病毒</a:t>
            </a:r>
            <a:endParaRPr altLang="zh-CN" kumimoji="0" lang="en-US"/>
          </a:p>
          <a:p>
            <a:pPr lvl="1"/>
            <a:r>
              <a:rPr altLang="zh-CN" kumimoji="0" lang="en-US"/>
              <a:t>6.2.4 </a:t>
            </a:r>
            <a:r>
              <a:rPr altLang="en-US" kumimoji="0" lang="zh-CN"/>
              <a:t>木马</a:t>
            </a:r>
            <a:endParaRPr altLang="zh-CN" kumimoji="0" lang="en-US"/>
          </a:p>
          <a:p>
            <a:pPr lvl="1"/>
            <a:r>
              <a:rPr altLang="zh-CN" kumimoji="0" lang="en-US"/>
              <a:t>6.2.5 </a:t>
            </a:r>
            <a:r>
              <a:rPr altLang="en-US" kumimoji="0" lang="zh-CN"/>
              <a:t>病毒防治</a:t>
            </a:r>
            <a:endParaRPr altLang="zh-CN" kumimoji="0" lang="zh-CN"/>
          </a:p>
          <a:p>
            <a:r>
              <a:rPr altLang="zh-CN" kumimoji="0" lang="en-US"/>
              <a:t>6.3 网络入侵</a:t>
            </a:r>
            <a:endParaRPr altLang="zh-CN" kumimoji="0" lang="zh-CN"/>
          </a:p>
          <a:p>
            <a:r>
              <a:rPr altLang="zh-CN" kumimoji="0" lang="en-US"/>
              <a:t>6.4 诱骗类威胁</a:t>
            </a:r>
            <a:endParaRPr altLang="zh-CN" kumimoji="0"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06" name="标题 1"/>
          <p:cNvSpPr>
            <a:spLocks noGrp="1"/>
          </p:cNvSpPr>
          <p:nvPr>
            <p:ph type="title"/>
          </p:nvPr>
        </p:nvSpPr>
        <p:spPr>
          <a:xfrm>
            <a:off x="107950" y="44450"/>
            <a:ext cx="8928100" cy="909638"/>
          </a:xfrm>
        </p:spPr>
        <p:txBody>
          <a:bodyPr/>
          <a:p>
            <a:r>
              <a:rPr altLang="en-US" kumimoji="0" lang="zh-CN"/>
              <a:t>计算机病毒概述</a:t>
            </a:r>
          </a:p>
        </p:txBody>
      </p:sp>
      <p:sp>
        <p:nvSpPr>
          <p:cNvPr id="1048607" name="内容占位符 2"/>
          <p:cNvSpPr>
            <a:spLocks noGrp="1"/>
          </p:cNvSpPr>
          <p:nvPr>
            <p:ph idx="1"/>
          </p:nvPr>
        </p:nvSpPr>
        <p:spPr>
          <a:xfrm>
            <a:off x="179388" y="1052513"/>
            <a:ext cx="8713787" cy="5616847"/>
          </a:xfrm>
        </p:spPr>
        <p:txBody>
          <a:bodyPr/>
          <a:p>
            <a:pPr>
              <a:spcBef>
                <a:spcPts val="1800"/>
              </a:spcBef>
            </a:pPr>
            <a:r>
              <a:rPr altLang="zh-CN" dirty="0" sz="2400" kumimoji="0" lang="en-US"/>
              <a:t>1949</a:t>
            </a:r>
            <a:r>
              <a:rPr altLang="en-US" dirty="0" sz="2400" kumimoji="0" lang="zh-CN"/>
              <a:t>年，约翰</a:t>
            </a:r>
            <a:r>
              <a:rPr altLang="zh-CN" dirty="0" sz="2400" kumimoji="0" lang="zh-CN"/>
              <a:t>·</a:t>
            </a:r>
            <a:r>
              <a:rPr altLang="en-US" dirty="0" sz="2400" kumimoji="0" lang="zh-CN"/>
              <a:t>冯</a:t>
            </a:r>
            <a:r>
              <a:rPr altLang="zh-CN" dirty="0" sz="2400" kumimoji="0" lang="zh-CN"/>
              <a:t>·</a:t>
            </a:r>
            <a:r>
              <a:rPr altLang="en-US" dirty="0" sz="2400" kumimoji="0" lang="zh-CN"/>
              <a:t>诺依曼的论文</a:t>
            </a:r>
            <a:r>
              <a:rPr altLang="zh-CN" dirty="0" sz="2400" kumimoji="0" lang="zh-CN"/>
              <a:t>《</a:t>
            </a:r>
            <a:r>
              <a:rPr altLang="en-US" dirty="0" sz="2400" kumimoji="0" lang="zh-CN">
                <a:solidFill>
                  <a:srgbClr val="FF0000"/>
                </a:solidFill>
              </a:rPr>
              <a:t>自我繁衍的自动机理论</a:t>
            </a:r>
            <a:r>
              <a:rPr altLang="zh-CN" dirty="0" sz="2400" kumimoji="0" lang="zh-CN"/>
              <a:t>》</a:t>
            </a:r>
            <a:r>
              <a:rPr altLang="en-US" dirty="0" sz="2400" kumimoji="0" lang="zh-CN"/>
              <a:t>，从理论上论证了当今计算机病毒的存在。</a:t>
            </a:r>
            <a:endParaRPr altLang="zh-CN" dirty="0" sz="2400" kumimoji="0" lang="en-US"/>
          </a:p>
          <a:p>
            <a:pPr>
              <a:spcBef>
                <a:spcPts val="1800"/>
              </a:spcBef>
            </a:pPr>
            <a:r>
              <a:rPr altLang="zh-CN" dirty="0" sz="2400" kumimoji="0" lang="en-US"/>
              <a:t>20</a:t>
            </a:r>
            <a:r>
              <a:rPr altLang="en-US" dirty="0" sz="2400" kumimoji="0" lang="zh-CN"/>
              <a:t>世纪</a:t>
            </a:r>
            <a:r>
              <a:rPr altLang="zh-CN" dirty="0" sz="2400" kumimoji="0" lang="en-US"/>
              <a:t>60</a:t>
            </a:r>
            <a:r>
              <a:rPr altLang="en-US" dirty="0" sz="2400" kumimoji="0" lang="zh-CN"/>
              <a:t>年代初，美国贝尔实验室的三位程序员编写了一个名为“</a:t>
            </a:r>
            <a:r>
              <a:rPr altLang="en-US" dirty="0" sz="2400" kumimoji="0" lang="zh-CN">
                <a:solidFill>
                  <a:srgbClr val="FF0000"/>
                </a:solidFill>
              </a:rPr>
              <a:t>磁芯大战</a:t>
            </a:r>
            <a:r>
              <a:rPr altLang="en-US" dirty="0" sz="2400" kumimoji="0" lang="zh-CN"/>
              <a:t>”的游戏，游戏中程序通过复制自身来摆脱对方的控制。</a:t>
            </a:r>
            <a:endParaRPr altLang="zh-CN" dirty="0" sz="2400" kumimoji="0" lang="zh-CN"/>
          </a:p>
          <a:p>
            <a:pPr>
              <a:spcBef>
                <a:spcPts val="1800"/>
              </a:spcBef>
            </a:pPr>
            <a:r>
              <a:rPr altLang="zh-CN" dirty="0" sz="2400" kumimoji="0" lang="en-US"/>
              <a:t>1983</a:t>
            </a:r>
            <a:r>
              <a:rPr altLang="en-US" dirty="0" sz="2400" kumimoji="0" lang="zh-CN"/>
              <a:t>年，美国南加州大学的弗雷德</a:t>
            </a:r>
            <a:r>
              <a:rPr altLang="zh-CN" dirty="0" sz="2400" kumimoji="0" lang="zh-CN"/>
              <a:t>·</a:t>
            </a:r>
            <a:r>
              <a:rPr altLang="en-US" dirty="0" sz="2400" kumimoji="0" lang="zh-CN"/>
              <a:t>科恩博士研制出一种在运行过程中可以复制自身的破坏性程序，</a:t>
            </a:r>
            <a:r>
              <a:rPr altLang="en-US" dirty="0" sz="2400" kumimoji="0" lang="zh-CN">
                <a:solidFill>
                  <a:srgbClr val="FF0000"/>
                </a:solidFill>
              </a:rPr>
              <a:t>第一次验证了计算机病毒的存在</a:t>
            </a:r>
            <a:r>
              <a:rPr altLang="en-US" dirty="0" sz="2400" kumimoji="0" lang="zh-CN"/>
              <a:t>。</a:t>
            </a:r>
            <a:endParaRPr altLang="zh-CN" dirty="0" sz="2400" kumimoji="0" lang="en-US"/>
          </a:p>
          <a:p>
            <a:pPr>
              <a:spcBef>
                <a:spcPts val="1800"/>
              </a:spcBef>
            </a:pPr>
            <a:r>
              <a:rPr altLang="zh-CN" dirty="0" sz="2400" kumimoji="0" lang="en-US"/>
              <a:t>1984</a:t>
            </a:r>
            <a:r>
              <a:rPr altLang="en-US" dirty="0" sz="2400" kumimoji="0" lang="zh-CN"/>
              <a:t>年，弗雷德</a:t>
            </a:r>
            <a:r>
              <a:rPr altLang="zh-CN" dirty="0" sz="2400" kumimoji="0" lang="zh-CN"/>
              <a:t>·</a:t>
            </a:r>
            <a:r>
              <a:rPr altLang="en-US" dirty="0" sz="2400" kumimoji="0" lang="zh-CN"/>
              <a:t>科恩发表论文</a:t>
            </a:r>
            <a:r>
              <a:rPr altLang="zh-CN" dirty="0" sz="2400" kumimoji="0" lang="zh-CN"/>
              <a:t>《</a:t>
            </a:r>
            <a:r>
              <a:rPr altLang="en-US" dirty="0" sz="2400" kumimoji="0" lang="zh-CN">
                <a:solidFill>
                  <a:srgbClr val="FF0000"/>
                </a:solidFill>
              </a:rPr>
              <a:t>计算机病毒：原理和实验</a:t>
            </a:r>
            <a:r>
              <a:rPr altLang="zh-CN" dirty="0" sz="2400" kumimoji="0" lang="zh-CN"/>
              <a:t>》</a:t>
            </a:r>
            <a:r>
              <a:rPr altLang="en-US" dirty="0" sz="2400" kumimoji="0" lang="zh-CN"/>
              <a:t>。</a:t>
            </a:r>
            <a:endParaRPr altLang="zh-CN" dirty="0" sz="2400" kumimoji="0" lang="zh-CN"/>
          </a:p>
          <a:p>
            <a:pPr>
              <a:spcBef>
                <a:spcPts val="1800"/>
              </a:spcBef>
            </a:pPr>
            <a:r>
              <a:rPr altLang="zh-CN" dirty="0" sz="2400" kumimoji="0" lang="en-US"/>
              <a:t>1986</a:t>
            </a:r>
            <a:r>
              <a:rPr altLang="en-US" dirty="0" sz="2400" kumimoji="0" lang="zh-CN"/>
              <a:t>年，</a:t>
            </a:r>
            <a:r>
              <a:rPr altLang="zh-CN" dirty="0" sz="2400" kumimoji="0" lang="en-US">
                <a:solidFill>
                  <a:srgbClr val="FF0000"/>
                </a:solidFill>
              </a:rPr>
              <a:t>Brain</a:t>
            </a:r>
            <a:r>
              <a:rPr altLang="en-US" dirty="0" sz="2400" kumimoji="0" lang="zh-CN">
                <a:solidFill>
                  <a:srgbClr val="FF0000"/>
                </a:solidFill>
              </a:rPr>
              <a:t>病毒</a:t>
            </a:r>
            <a:r>
              <a:rPr altLang="en-US" dirty="0" sz="2400" kumimoji="0" lang="zh-CN"/>
              <a:t>，世界上流行的第一个病毒。</a:t>
            </a:r>
            <a:endParaRPr altLang="zh-CN" dirty="0" sz="2400" kumimoji="0" lang="zh-CN"/>
          </a:p>
          <a:p>
            <a:pPr>
              <a:spcBef>
                <a:spcPts val="1800"/>
              </a:spcBef>
            </a:pPr>
            <a:r>
              <a:rPr altLang="zh-CN" dirty="0" sz="2400" kumimoji="0" lang="en-US"/>
              <a:t>1988</a:t>
            </a:r>
            <a:r>
              <a:rPr altLang="en-US" dirty="0" sz="2400" kumimoji="0" lang="zh-CN"/>
              <a:t>年，罗伯特</a:t>
            </a:r>
            <a:r>
              <a:rPr altLang="zh-CN" dirty="0" sz="2400" kumimoji="0" lang="zh-CN"/>
              <a:t>·</a:t>
            </a:r>
            <a:r>
              <a:rPr altLang="en-US" dirty="0" sz="2400" kumimoji="0" lang="zh-CN"/>
              <a:t>塔潘</a:t>
            </a:r>
            <a:r>
              <a:rPr altLang="zh-CN" dirty="0" sz="2400" kumimoji="0" lang="zh-CN"/>
              <a:t>·</a:t>
            </a:r>
            <a:r>
              <a:rPr altLang="en-US" dirty="0" sz="2400" kumimoji="0" lang="zh-CN"/>
              <a:t>莫里斯（美国前国家安全局首席科学家罗伯特</a:t>
            </a:r>
            <a:r>
              <a:rPr altLang="zh-CN" dirty="0" sz="2400" kumimoji="0" lang="zh-CN"/>
              <a:t>·</a:t>
            </a:r>
            <a:r>
              <a:rPr altLang="en-US" dirty="0" sz="2400" kumimoji="0" lang="zh-CN"/>
              <a:t>莫里斯的儿子）编写</a:t>
            </a:r>
            <a:r>
              <a:rPr altLang="zh-CN" dirty="0" sz="2400" kumimoji="0" lang="en-US">
                <a:solidFill>
                  <a:srgbClr val="FF0000"/>
                </a:solidFill>
              </a:rPr>
              <a:t>Morris</a:t>
            </a:r>
            <a:r>
              <a:rPr altLang="en-US" dirty="0" sz="2400" kumimoji="0" lang="zh-CN">
                <a:solidFill>
                  <a:srgbClr val="FF0000"/>
                </a:solidFill>
              </a:rPr>
              <a:t>蠕虫</a:t>
            </a:r>
            <a:r>
              <a:rPr altLang="en-US" dirty="0" sz="2400" kumimoji="0" lang="zh-CN"/>
              <a:t>。</a:t>
            </a:r>
            <a:endParaRPr altLang="zh-CN" dirty="0" sz="2400" kumimoji="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1048607">
                                            <p:txEl>
                                              <p:pRg st="1" end="1"/>
                                            </p:txEl>
                                          </p:spTgt>
                                        </p:tgtEl>
                                        <p:attrNameLst>
                                          <p:attrName>style.visibility</p:attrName>
                                        </p:attrNameLst>
                                      </p:cBhvr>
                                      <p:to>
                                        <p:strVal val="visible"/>
                                      </p:to>
                                    </p:set>
                                    <p:anim calcmode="lin" valueType="num">
                                      <p:cBhvr additive="base">
                                        <p:cTn dur="500" fill="hold" id="7"/>
                                        <p:tgtEl>
                                          <p:spTgt spid="1048607">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07">
                                            <p:txEl>
                                              <p:pRg st="2" end="2"/>
                                            </p:txEl>
                                          </p:spTgt>
                                        </p:tgtEl>
                                        <p:attrNameLst>
                                          <p:attrName>style.visibility</p:attrName>
                                        </p:attrNameLst>
                                      </p:cBhvr>
                                      <p:to>
                                        <p:strVal val="visible"/>
                                      </p:to>
                                    </p:set>
                                    <p:anim calcmode="lin" valueType="num">
                                      <p:cBhvr additive="base">
                                        <p:cTn dur="500" fill="hold" id="13"/>
                                        <p:tgtEl>
                                          <p:spTgt spid="104860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2" presetSubtype="4">
                                  <p:stCondLst>
                                    <p:cond delay="0"/>
                                  </p:stCondLst>
                                  <p:childTnLst>
                                    <p:set>
                                      <p:cBhvr>
                                        <p:cTn dur="1" fill="hold" id="18">
                                          <p:stCondLst>
                                            <p:cond delay="0"/>
                                          </p:stCondLst>
                                        </p:cTn>
                                        <p:tgtEl>
                                          <p:spTgt spid="1048607">
                                            <p:txEl>
                                              <p:pRg st="3" end="3"/>
                                            </p:txEl>
                                          </p:spTgt>
                                        </p:tgtEl>
                                        <p:attrNameLst>
                                          <p:attrName>style.visibility</p:attrName>
                                        </p:attrNameLst>
                                      </p:cBhvr>
                                      <p:to>
                                        <p:strVal val="visible"/>
                                      </p:to>
                                    </p:set>
                                    <p:anim calcmode="lin" valueType="num">
                                      <p:cBhvr additive="base">
                                        <p:cTn dur="500" fill="hold" id="19"/>
                                        <p:tgtEl>
                                          <p:spTgt spid="104860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2" presetSubtype="4">
                                  <p:stCondLst>
                                    <p:cond delay="0"/>
                                  </p:stCondLst>
                                  <p:childTnLst>
                                    <p:set>
                                      <p:cBhvr>
                                        <p:cTn dur="1" fill="hold" id="24">
                                          <p:stCondLst>
                                            <p:cond delay="0"/>
                                          </p:stCondLst>
                                        </p:cTn>
                                        <p:tgtEl>
                                          <p:spTgt spid="1048607">
                                            <p:txEl>
                                              <p:pRg st="4" end="4"/>
                                            </p:txEl>
                                          </p:spTgt>
                                        </p:tgtEl>
                                        <p:attrNameLst>
                                          <p:attrName>style.visibility</p:attrName>
                                        </p:attrNameLst>
                                      </p:cBhvr>
                                      <p:to>
                                        <p:strVal val="visible"/>
                                      </p:to>
                                    </p:set>
                                    <p:anim calcmode="lin" valueType="num">
                                      <p:cBhvr additive="base">
                                        <p:cTn dur="500" fill="hold" id="25"/>
                                        <p:tgtEl>
                                          <p:spTgt spid="1048607">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2" presetSubtype="4">
                                  <p:stCondLst>
                                    <p:cond delay="0"/>
                                  </p:stCondLst>
                                  <p:childTnLst>
                                    <p:set>
                                      <p:cBhvr>
                                        <p:cTn dur="1" fill="hold" id="30">
                                          <p:stCondLst>
                                            <p:cond delay="0"/>
                                          </p:stCondLst>
                                        </p:cTn>
                                        <p:tgtEl>
                                          <p:spTgt spid="1048607">
                                            <p:txEl>
                                              <p:pRg st="5" end="5"/>
                                            </p:txEl>
                                          </p:spTgt>
                                        </p:tgtEl>
                                        <p:attrNameLst>
                                          <p:attrName>style.visibility</p:attrName>
                                        </p:attrNameLst>
                                      </p:cBhvr>
                                      <p:to>
                                        <p:strVal val="visible"/>
                                      </p:to>
                                    </p:set>
                                    <p:anim calcmode="lin" valueType="num">
                                      <p:cBhvr additive="base">
                                        <p:cTn dur="500" fill="hold" id="31"/>
                                        <p:tgtEl>
                                          <p:spTgt spid="1048607">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11" name="标题 1"/>
          <p:cNvSpPr>
            <a:spLocks noGrp="1"/>
          </p:cNvSpPr>
          <p:nvPr>
            <p:ph type="title"/>
          </p:nvPr>
        </p:nvSpPr>
        <p:spPr>
          <a:xfrm>
            <a:off x="107950" y="44450"/>
            <a:ext cx="8928100" cy="909638"/>
          </a:xfrm>
        </p:spPr>
        <p:txBody>
          <a:bodyPr/>
          <a:p>
            <a:r>
              <a:rPr altLang="en-US" kumimoji="0" lang="zh-CN"/>
              <a:t>计算机病毒定义</a:t>
            </a:r>
          </a:p>
        </p:txBody>
      </p:sp>
      <p:sp>
        <p:nvSpPr>
          <p:cNvPr id="1048612" name="内容占位符 2"/>
          <p:cNvSpPr>
            <a:spLocks noGrp="1"/>
          </p:cNvSpPr>
          <p:nvPr>
            <p:ph idx="1"/>
          </p:nvPr>
        </p:nvSpPr>
        <p:spPr>
          <a:xfrm>
            <a:off x="107950" y="1054100"/>
            <a:ext cx="8928100" cy="5615260"/>
          </a:xfrm>
        </p:spPr>
        <p:txBody>
          <a:bodyPr/>
          <a:p>
            <a:r>
              <a:rPr altLang="zh-CN" dirty="0" sz="2400" kumimoji="0" lang="zh-CN"/>
              <a:t>《</a:t>
            </a:r>
            <a:r>
              <a:rPr altLang="en-US" dirty="0" sz="2400" kumimoji="0" lang="zh-CN"/>
              <a:t>中华人民共和国计算机信息系统安全保护条例</a:t>
            </a:r>
            <a:r>
              <a:rPr altLang="zh-CN" dirty="0" sz="2400" kumimoji="0" lang="zh-CN"/>
              <a:t>》</a:t>
            </a:r>
            <a:r>
              <a:rPr altLang="en-US" dirty="0" sz="2400" kumimoji="0" lang="zh-CN"/>
              <a:t>中明确定义：</a:t>
            </a:r>
            <a:endParaRPr altLang="zh-CN" dirty="0" sz="2400" kumimoji="0" lang="en-US"/>
          </a:p>
          <a:p>
            <a:pPr lvl="1"/>
            <a:r>
              <a:rPr altLang="en-US" dirty="0" kumimoji="0" lang="zh-CN"/>
              <a:t>病毒是指“</a:t>
            </a:r>
            <a:r>
              <a:rPr altLang="en-US" dirty="0" kumimoji="0" lang="zh-CN">
                <a:solidFill>
                  <a:srgbClr val="FF0000"/>
                </a:solidFill>
              </a:rPr>
              <a:t>编制</a:t>
            </a:r>
            <a:r>
              <a:rPr altLang="en-US" dirty="0" kumimoji="0" lang="zh-CN"/>
              <a:t>或者在计算机程序中</a:t>
            </a:r>
            <a:r>
              <a:rPr altLang="en-US" dirty="0" kumimoji="0" lang="zh-CN">
                <a:solidFill>
                  <a:srgbClr val="FF0000"/>
                </a:solidFill>
              </a:rPr>
              <a:t>插入</a:t>
            </a:r>
            <a:r>
              <a:rPr altLang="en-US" dirty="0" kumimoji="0" lang="zh-CN"/>
              <a:t>的</a:t>
            </a:r>
            <a:r>
              <a:rPr altLang="en-US" dirty="0" kumimoji="0" lang="zh-CN">
                <a:solidFill>
                  <a:srgbClr val="FF0000"/>
                </a:solidFill>
              </a:rPr>
              <a:t>破坏计算机功能或者破坏数据</a:t>
            </a:r>
            <a:r>
              <a:rPr altLang="en-US" dirty="0" kumimoji="0" lang="zh-CN"/>
              <a:t>，</a:t>
            </a:r>
            <a:r>
              <a:rPr altLang="en-US" dirty="0" kumimoji="0" lang="zh-CN">
                <a:solidFill>
                  <a:srgbClr val="FF0000"/>
                </a:solidFill>
              </a:rPr>
              <a:t>影响计算机使用</a:t>
            </a:r>
            <a:r>
              <a:rPr altLang="en-US" dirty="0" kumimoji="0" lang="zh-CN"/>
              <a:t>并且能够</a:t>
            </a:r>
            <a:r>
              <a:rPr altLang="en-US" dirty="0" kumimoji="0" lang="zh-CN">
                <a:solidFill>
                  <a:srgbClr val="FF0000"/>
                </a:solidFill>
              </a:rPr>
              <a:t>自我复制</a:t>
            </a:r>
            <a:r>
              <a:rPr altLang="en-US" dirty="0" kumimoji="0" lang="zh-CN"/>
              <a:t>的一组计算机指令或者程序代码”。</a:t>
            </a:r>
            <a:endParaRPr altLang="zh-CN" dirty="0" kumimoji="0" lang="en-US"/>
          </a:p>
          <a:p>
            <a:endParaRPr altLang="zh-CN" dirty="0" sz="2400" kumimoji="0" lang="en-US"/>
          </a:p>
          <a:p>
            <a:r>
              <a:rPr altLang="en-US" dirty="0" sz="2400" kumimoji="0" lang="zh-CN"/>
              <a:t>计算机病毒特征</a:t>
            </a:r>
            <a:endParaRPr altLang="zh-CN" dirty="0" sz="2400" kumimoji="0" lang="en-US"/>
          </a:p>
          <a:p>
            <a:pPr indent="-457200" lvl="1" marL="914400">
              <a:buFont typeface="+mj-lt"/>
              <a:buAutoNum type="arabicPeriod"/>
            </a:pPr>
            <a:r>
              <a:rPr altLang="en-US" dirty="0" kumimoji="0" lang="zh-CN">
                <a:solidFill>
                  <a:srgbClr val="0000FF"/>
                </a:solidFill>
              </a:rPr>
              <a:t>非授权性：</a:t>
            </a:r>
            <a:r>
              <a:rPr altLang="en-US" dirty="0" kumimoji="0" lang="zh-CN"/>
              <a:t>在用户未知（未授权）的情况下执行。</a:t>
            </a:r>
            <a:endParaRPr altLang="zh-CN" dirty="0" kumimoji="0" lang="zh-CN"/>
          </a:p>
          <a:p>
            <a:pPr indent="-457200" lvl="1" marL="914400">
              <a:buFont typeface="+mj-lt"/>
              <a:buAutoNum type="arabicPeriod"/>
            </a:pPr>
            <a:r>
              <a:rPr altLang="en-US" dirty="0" kumimoji="0" lang="zh-CN">
                <a:solidFill>
                  <a:srgbClr val="0000FF"/>
                </a:solidFill>
              </a:rPr>
              <a:t>寄生性：</a:t>
            </a:r>
            <a:r>
              <a:rPr altLang="en-US" dirty="0" kumimoji="0" lang="zh-CN"/>
              <a:t>传统病毒特有；目前的网络病毒多是独立文件。</a:t>
            </a:r>
            <a:endParaRPr altLang="zh-CN" dirty="0" kumimoji="0" lang="zh-CN"/>
          </a:p>
          <a:p>
            <a:pPr indent="-457200" lvl="1" marL="914400">
              <a:buFont typeface="+mj-lt"/>
              <a:buAutoNum type="arabicPeriod"/>
            </a:pPr>
            <a:r>
              <a:rPr altLang="en-US" dirty="0" kumimoji="0" lang="zh-CN">
                <a:solidFill>
                  <a:srgbClr val="FF0000"/>
                </a:solidFill>
              </a:rPr>
              <a:t>传染性：</a:t>
            </a:r>
            <a:r>
              <a:rPr altLang="en-US" dirty="0" kumimoji="0" lang="zh-CN"/>
              <a:t>是否具有传染性是判断一个程序是否为计算机病毒的重要条件。</a:t>
            </a:r>
            <a:endParaRPr altLang="zh-CN" dirty="0" kumimoji="0" lang="zh-CN"/>
          </a:p>
          <a:p>
            <a:pPr indent="-457200" lvl="1" marL="914400">
              <a:buFont typeface="+mj-lt"/>
              <a:buAutoNum type="arabicPeriod"/>
            </a:pPr>
            <a:r>
              <a:rPr altLang="en-US" dirty="0" kumimoji="0" lang="zh-CN">
                <a:solidFill>
                  <a:srgbClr val="0000FF"/>
                </a:solidFill>
              </a:rPr>
              <a:t>潜伏性：</a:t>
            </a:r>
            <a:r>
              <a:rPr altLang="en-US" dirty="0" kumimoji="0" lang="zh-CN"/>
              <a:t>发作时间可能是预设的，不发作很难觉察出来。</a:t>
            </a:r>
            <a:endParaRPr altLang="zh-CN" dirty="0" kumimoji="0" lang="zh-CN"/>
          </a:p>
          <a:p>
            <a:pPr indent="-457200" lvl="1" marL="914400">
              <a:buFont typeface="+mj-lt"/>
              <a:buAutoNum type="arabicPeriod"/>
            </a:pPr>
            <a:r>
              <a:rPr altLang="en-US" dirty="0" kumimoji="0" lang="zh-CN">
                <a:solidFill>
                  <a:srgbClr val="0000FF"/>
                </a:solidFill>
              </a:rPr>
              <a:t>破坏性：</a:t>
            </a:r>
            <a:r>
              <a:rPr altLang="en-US" dirty="0" kumimoji="0" lang="zh-CN"/>
              <a:t>使正常程序无法运行；窃取资料；破坏文件等。</a:t>
            </a:r>
            <a:endParaRPr altLang="zh-CN" dirty="0" kumimoji="0" lang="zh-CN"/>
          </a:p>
          <a:p>
            <a:pPr indent="-457200" lvl="1" marL="914400">
              <a:buFont typeface="+mj-lt"/>
              <a:buAutoNum type="arabicPeriod"/>
            </a:pPr>
            <a:r>
              <a:rPr altLang="en-US" dirty="0" kumimoji="0" lang="zh-CN">
                <a:solidFill>
                  <a:srgbClr val="0000FF"/>
                </a:solidFill>
              </a:rPr>
              <a:t>触发性：</a:t>
            </a:r>
            <a:r>
              <a:rPr altLang="en-US" dirty="0" kumimoji="0" lang="zh-CN"/>
              <a:t>触发条件可能是时间、日期、文件类型等。</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2">
                                            <p:txEl>
                                              <p:pRg st="3" end="3"/>
                                            </p:txEl>
                                          </p:spTgt>
                                        </p:tgtEl>
                                        <p:attrNameLst>
                                          <p:attrName>style.visibility</p:attrName>
                                        </p:attrNameLst>
                                      </p:cBhvr>
                                      <p:to>
                                        <p:strVal val="visible"/>
                                      </p:to>
                                    </p:set>
                                    <p:anim calcmode="lin" valueType="num">
                                      <p:cBhvr additive="base">
                                        <p:cTn dur="500" fill="hold" id="7"/>
                                        <p:tgtEl>
                                          <p:spTgt spid="1048612">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12">
                                            <p:txEl>
                                              <p:pRg st="4" end="4"/>
                                            </p:txEl>
                                          </p:spTgt>
                                        </p:tgtEl>
                                        <p:attrNameLst>
                                          <p:attrName>style.visibility</p:attrName>
                                        </p:attrNameLst>
                                      </p:cBhvr>
                                      <p:to>
                                        <p:strVal val="visible"/>
                                      </p:to>
                                    </p:set>
                                    <p:anim calcmode="lin" valueType="num">
                                      <p:cBhvr additive="base">
                                        <p:cTn dur="500" fill="hold" id="13"/>
                                        <p:tgtEl>
                                          <p:spTgt spid="104861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12">
                                            <p:txEl>
                                              <p:pRg st="5" end="5"/>
                                            </p:txEl>
                                          </p:spTgt>
                                        </p:tgtEl>
                                        <p:attrNameLst>
                                          <p:attrName>style.visibility</p:attrName>
                                        </p:attrNameLst>
                                      </p:cBhvr>
                                      <p:to>
                                        <p:strVal val="visible"/>
                                      </p:to>
                                    </p:set>
                                    <p:anim calcmode="lin" valueType="num">
                                      <p:cBhvr additive="base">
                                        <p:cTn dur="500" fill="hold" id="19"/>
                                        <p:tgtEl>
                                          <p:spTgt spid="1048612">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12">
                                            <p:txEl>
                                              <p:pRg st="6" end="6"/>
                                            </p:txEl>
                                          </p:spTgt>
                                        </p:tgtEl>
                                        <p:attrNameLst>
                                          <p:attrName>style.visibility</p:attrName>
                                        </p:attrNameLst>
                                      </p:cBhvr>
                                      <p:to>
                                        <p:strVal val="visible"/>
                                      </p:to>
                                    </p:set>
                                    <p:anim calcmode="lin" valueType="num">
                                      <p:cBhvr additive="base">
                                        <p:cTn dur="500" fill="hold" id="25"/>
                                        <p:tgtEl>
                                          <p:spTgt spid="1048612">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 presetSubtype="4">
                                  <p:stCondLst>
                                    <p:cond delay="0"/>
                                  </p:stCondLst>
                                  <p:childTnLst>
                                    <p:set>
                                      <p:cBhvr>
                                        <p:cTn dur="1" fill="hold" id="30">
                                          <p:stCondLst>
                                            <p:cond delay="0"/>
                                          </p:stCondLst>
                                        </p:cTn>
                                        <p:tgtEl>
                                          <p:spTgt spid="1048612">
                                            <p:txEl>
                                              <p:pRg st="7" end="7"/>
                                            </p:txEl>
                                          </p:spTgt>
                                        </p:tgtEl>
                                        <p:attrNameLst>
                                          <p:attrName>style.visibility</p:attrName>
                                        </p:attrNameLst>
                                      </p:cBhvr>
                                      <p:to>
                                        <p:strVal val="visible"/>
                                      </p:to>
                                    </p:set>
                                    <p:anim calcmode="lin" valueType="num">
                                      <p:cBhvr additive="base">
                                        <p:cTn dur="500" fill="hold" id="31"/>
                                        <p:tgtEl>
                                          <p:spTgt spid="1048612">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 presetSubtype="4">
                                  <p:stCondLst>
                                    <p:cond delay="0"/>
                                  </p:stCondLst>
                                  <p:childTnLst>
                                    <p:set>
                                      <p:cBhvr>
                                        <p:cTn dur="1" fill="hold" id="36">
                                          <p:stCondLst>
                                            <p:cond delay="0"/>
                                          </p:stCondLst>
                                        </p:cTn>
                                        <p:tgtEl>
                                          <p:spTgt spid="1048612">
                                            <p:txEl>
                                              <p:pRg st="8" end="8"/>
                                            </p:txEl>
                                          </p:spTgt>
                                        </p:tgtEl>
                                        <p:attrNameLst>
                                          <p:attrName>style.visibility</p:attrName>
                                        </p:attrNameLst>
                                      </p:cBhvr>
                                      <p:to>
                                        <p:strVal val="visible"/>
                                      </p:to>
                                    </p:set>
                                    <p:anim calcmode="lin" valueType="num">
                                      <p:cBhvr additive="base">
                                        <p:cTn dur="500" fill="hold" id="37"/>
                                        <p:tgtEl>
                                          <p:spTgt spid="1048612">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 presetSubtype="4">
                                  <p:stCondLst>
                                    <p:cond delay="0"/>
                                  </p:stCondLst>
                                  <p:childTnLst>
                                    <p:set>
                                      <p:cBhvr>
                                        <p:cTn dur="1" fill="hold" id="42">
                                          <p:stCondLst>
                                            <p:cond delay="0"/>
                                          </p:stCondLst>
                                        </p:cTn>
                                        <p:tgtEl>
                                          <p:spTgt spid="1048612">
                                            <p:txEl>
                                              <p:pRg st="9" end="9"/>
                                            </p:txEl>
                                          </p:spTgt>
                                        </p:tgtEl>
                                        <p:attrNameLst>
                                          <p:attrName>style.visibility</p:attrName>
                                        </p:attrNameLst>
                                      </p:cBhvr>
                                      <p:to>
                                        <p:strVal val="visible"/>
                                      </p:to>
                                    </p:set>
                                    <p:anim calcmode="lin" valueType="num">
                                      <p:cBhvr additive="base">
                                        <p:cTn dur="500" fill="hold" id="43"/>
                                        <p:tgtEl>
                                          <p:spTgt spid="1048612">
                                            <p:txEl>
                                              <p:pRg st="9" end="9"/>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16" name="标题 1"/>
          <p:cNvSpPr>
            <a:spLocks noGrp="1"/>
          </p:cNvSpPr>
          <p:nvPr>
            <p:ph type="title"/>
          </p:nvPr>
        </p:nvSpPr>
        <p:spPr>
          <a:xfrm>
            <a:off x="107950" y="71438"/>
            <a:ext cx="8928100" cy="836612"/>
          </a:xfrm>
        </p:spPr>
        <p:txBody>
          <a:bodyPr/>
          <a:p>
            <a:r>
              <a:rPr altLang="en-US" dirty="0" lang="zh-CN"/>
              <a:t>计算机病毒发展新的趋势</a:t>
            </a:r>
          </a:p>
        </p:txBody>
      </p:sp>
      <p:sp>
        <p:nvSpPr>
          <p:cNvPr id="1048617" name="内容占位符 2"/>
          <p:cNvSpPr>
            <a:spLocks noGrp="1"/>
          </p:cNvSpPr>
          <p:nvPr>
            <p:ph idx="1"/>
          </p:nvPr>
        </p:nvSpPr>
        <p:spPr>
          <a:xfrm>
            <a:off x="107950" y="1025525"/>
            <a:ext cx="8928100" cy="5472113"/>
          </a:xfrm>
        </p:spPr>
        <p:txBody>
          <a:bodyPr/>
          <a:p>
            <a:pPr indent="-514350" marL="514350">
              <a:spcBef>
                <a:spcPts val="1800"/>
              </a:spcBef>
              <a:buFont typeface="+mj-lt"/>
              <a:buAutoNum type="arabicPeriod"/>
            </a:pPr>
            <a:r>
              <a:rPr altLang="en-US" dirty="0" sz="2400" kumimoji="0" lang="zh-CN">
                <a:solidFill>
                  <a:srgbClr val="FF0000"/>
                </a:solidFill>
              </a:rPr>
              <a:t>无国界：</a:t>
            </a:r>
            <a:r>
              <a:rPr altLang="en-US" dirty="0" sz="2400" kumimoji="0" lang="zh-CN"/>
              <a:t>过去，以磁盘等为媒介，从国外发现到国内流行，传播周期平均需要</a:t>
            </a:r>
            <a:r>
              <a:rPr altLang="zh-CN" dirty="0" sz="2400" kumimoji="0" lang="en-US">
                <a:solidFill>
                  <a:srgbClr val="0000FF"/>
                </a:solidFill>
              </a:rPr>
              <a:t>6-12</a:t>
            </a:r>
            <a:r>
              <a:rPr altLang="en-US" dirty="0" sz="2400" kumimoji="0" lang="zh-CN">
                <a:solidFill>
                  <a:srgbClr val="0000FF"/>
                </a:solidFill>
              </a:rPr>
              <a:t>个月</a:t>
            </a:r>
            <a:r>
              <a:rPr altLang="en-US" dirty="0" sz="2400" kumimoji="0" lang="zh-CN"/>
              <a:t>；目前，</a:t>
            </a:r>
            <a:r>
              <a:rPr altLang="zh-CN" dirty="0" sz="2400" kumimoji="0" lang="en-US"/>
              <a:t>Internet</a:t>
            </a:r>
            <a:r>
              <a:rPr altLang="en-US" dirty="0" sz="2400" kumimoji="0" lang="zh-CN"/>
              <a:t>普及，</a:t>
            </a:r>
            <a:r>
              <a:rPr altLang="en-US" dirty="0" sz="2400" kumimoji="0" lang="zh-CN">
                <a:solidFill>
                  <a:srgbClr val="0000FF"/>
                </a:solidFill>
              </a:rPr>
              <a:t>几天甚至更短时间</a:t>
            </a:r>
            <a:r>
              <a:rPr altLang="en-US" dirty="0" sz="2400" kumimoji="0" lang="zh-CN"/>
              <a:t>就传遍整个世界。</a:t>
            </a:r>
            <a:endParaRPr altLang="zh-CN" dirty="0" sz="2400" kumimoji="0" lang="zh-CN"/>
          </a:p>
          <a:p>
            <a:pPr indent="-514350" marL="514350">
              <a:spcBef>
                <a:spcPts val="1800"/>
              </a:spcBef>
              <a:buFont typeface="+mj-lt"/>
              <a:buAutoNum type="arabicPeriod"/>
            </a:pPr>
            <a:r>
              <a:rPr altLang="en-US" dirty="0" sz="2400" kumimoji="0" lang="zh-CN">
                <a:solidFill>
                  <a:srgbClr val="FF0000"/>
                </a:solidFill>
              </a:rPr>
              <a:t>多样化：</a:t>
            </a:r>
            <a:r>
              <a:rPr altLang="en-US" dirty="0" sz="2400" kumimoji="0" lang="zh-CN"/>
              <a:t>引导型病毒、可执行文件型病毒、宏病毒和混合型病毒，利用</a:t>
            </a:r>
            <a:r>
              <a:rPr altLang="zh-CN" dirty="0" sz="2400" kumimoji="0" lang="en-US"/>
              <a:t>Java</a:t>
            </a:r>
            <a:r>
              <a:rPr altLang="en-US" dirty="0" sz="2400" kumimoji="0" lang="zh-CN"/>
              <a:t>、</a:t>
            </a:r>
            <a:r>
              <a:rPr altLang="zh-CN" dirty="0" sz="2400" kumimoji="0" lang="en-US"/>
              <a:t>VB</a:t>
            </a:r>
            <a:r>
              <a:rPr altLang="en-US" dirty="0" sz="2400" kumimoji="0" lang="zh-CN"/>
              <a:t>和</a:t>
            </a:r>
            <a:r>
              <a:rPr altLang="zh-CN" dirty="0" sz="2400" kumimoji="0" lang="en-US"/>
              <a:t>ActiveX</a:t>
            </a:r>
            <a:r>
              <a:rPr altLang="en-US" dirty="0" sz="2400" kumimoji="0" lang="zh-CN"/>
              <a:t>网页技术撰写病毒等。</a:t>
            </a:r>
            <a:endParaRPr altLang="zh-CN" dirty="0" sz="2400" kumimoji="0" lang="zh-CN"/>
          </a:p>
          <a:p>
            <a:pPr indent="-514350" marL="514350">
              <a:spcBef>
                <a:spcPts val="1800"/>
              </a:spcBef>
              <a:buFont typeface="+mj-lt"/>
              <a:buAutoNum type="arabicPeriod"/>
            </a:pPr>
            <a:r>
              <a:rPr altLang="en-US" dirty="0" sz="2400" kumimoji="0" lang="zh-CN">
                <a:solidFill>
                  <a:srgbClr val="FF0000"/>
                </a:solidFill>
              </a:rPr>
              <a:t>破坏性更强：</a:t>
            </a:r>
            <a:r>
              <a:rPr altLang="en-US" dirty="0" sz="2400" kumimoji="0" lang="zh-CN"/>
              <a:t>修改文件（含注册表）、通信端口、用户密码，挤占内存，远程控制，等等。</a:t>
            </a:r>
            <a:endParaRPr altLang="zh-CN" dirty="0" sz="2400" kumimoji="0" lang="zh-CN"/>
          </a:p>
          <a:p>
            <a:pPr indent="-514350" marL="514350">
              <a:spcBef>
                <a:spcPts val="1800"/>
              </a:spcBef>
              <a:buFont typeface="+mj-lt"/>
              <a:buAutoNum type="arabicPeriod"/>
            </a:pPr>
            <a:r>
              <a:rPr altLang="en-US" dirty="0" sz="2400" kumimoji="0" lang="zh-CN">
                <a:solidFill>
                  <a:srgbClr val="FF0000"/>
                </a:solidFill>
              </a:rPr>
              <a:t>智能化：</a:t>
            </a:r>
            <a:r>
              <a:rPr altLang="en-US" dirty="0" sz="2400" kumimoji="0" lang="zh-CN"/>
              <a:t>例如，超级病毒</a:t>
            </a:r>
            <a:r>
              <a:rPr altLang="zh-CN" dirty="0" sz="2400" kumimoji="0" lang="en-US"/>
              <a:t>Verona</a:t>
            </a:r>
            <a:r>
              <a:rPr altLang="en-US" dirty="0" sz="2400" kumimoji="0" lang="zh-CN"/>
              <a:t>，将病毒写入邮件原文。一旦用户用</a:t>
            </a:r>
            <a:r>
              <a:rPr altLang="zh-CN" dirty="0" sz="2400" kumimoji="0" lang="en-US"/>
              <a:t>Outlook</a:t>
            </a:r>
            <a:r>
              <a:rPr altLang="en-US" dirty="0" sz="2400" kumimoji="0" lang="zh-CN"/>
              <a:t>预览了该邮件，病毒就会发作。</a:t>
            </a:r>
            <a:endParaRPr altLang="zh-CN" dirty="0" sz="2400" kumimoji="0" lang="zh-CN"/>
          </a:p>
          <a:p>
            <a:pPr indent="-514350" marL="514350">
              <a:spcBef>
                <a:spcPts val="1800"/>
              </a:spcBef>
              <a:buFont typeface="+mj-lt"/>
              <a:buAutoNum type="arabicPeriod"/>
            </a:pPr>
            <a:r>
              <a:rPr altLang="en-US" dirty="0" sz="2400" kumimoji="0" lang="zh-CN">
                <a:solidFill>
                  <a:srgbClr val="FF0000"/>
                </a:solidFill>
              </a:rPr>
              <a:t>更加隐蔽化：</a:t>
            </a:r>
            <a:r>
              <a:rPr altLang="en-US" dirty="0" sz="2400" kumimoji="0" lang="zh-CN"/>
              <a:t>主题随用户的传播改变；伪装成常用程序；病毒写入文件内部，而且文件长度不变；等等。</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048617">
                                            <p:txEl>
                                              <p:pRg st="1" end="1"/>
                                            </p:txEl>
                                          </p:spTgt>
                                        </p:tgtEl>
                                        <p:attrNameLst>
                                          <p:attrName>style.visibility</p:attrName>
                                        </p:attrNameLst>
                                      </p:cBhvr>
                                      <p:to>
                                        <p:strVal val="visible"/>
                                      </p:to>
                                    </p:set>
                                    <p:anim calcmode="lin" valueType="num">
                                      <p:cBhvr additive="base">
                                        <p:cTn dur="500" fill="hold" id="7"/>
                                        <p:tgtEl>
                                          <p:spTgt spid="1048617">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1048617">
                                            <p:txEl>
                                              <p:pRg st="2" end="2"/>
                                            </p:txEl>
                                          </p:spTgt>
                                        </p:tgtEl>
                                        <p:attrNameLst>
                                          <p:attrName>style.visibility</p:attrName>
                                        </p:attrNameLst>
                                      </p:cBhvr>
                                      <p:to>
                                        <p:strVal val="visible"/>
                                      </p:to>
                                    </p:set>
                                    <p:anim calcmode="lin" valueType="num">
                                      <p:cBhvr additive="base">
                                        <p:cTn dur="500" fill="hold" id="13"/>
                                        <p:tgtEl>
                                          <p:spTgt spid="104861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2" presetSubtype="4">
                                  <p:stCondLst>
                                    <p:cond delay="0"/>
                                  </p:stCondLst>
                                  <p:childTnLst>
                                    <p:set>
                                      <p:cBhvr>
                                        <p:cTn dur="1" fill="hold" id="18">
                                          <p:stCondLst>
                                            <p:cond delay="0"/>
                                          </p:stCondLst>
                                        </p:cTn>
                                        <p:tgtEl>
                                          <p:spTgt spid="1048617">
                                            <p:txEl>
                                              <p:pRg st="3" end="3"/>
                                            </p:txEl>
                                          </p:spTgt>
                                        </p:tgtEl>
                                        <p:attrNameLst>
                                          <p:attrName>style.visibility</p:attrName>
                                        </p:attrNameLst>
                                      </p:cBhvr>
                                      <p:to>
                                        <p:strVal val="visible"/>
                                      </p:to>
                                    </p:set>
                                    <p:anim calcmode="lin" valueType="num">
                                      <p:cBhvr additive="base">
                                        <p:cTn dur="500" fill="hold" id="19"/>
                                        <p:tgtEl>
                                          <p:spTgt spid="104861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 presetSubtype="4">
                                  <p:stCondLst>
                                    <p:cond delay="0"/>
                                  </p:stCondLst>
                                  <p:childTnLst>
                                    <p:set>
                                      <p:cBhvr>
                                        <p:cTn dur="1" fill="hold" id="24">
                                          <p:stCondLst>
                                            <p:cond delay="0"/>
                                          </p:stCondLst>
                                        </p:cTn>
                                        <p:tgtEl>
                                          <p:spTgt spid="1048617">
                                            <p:txEl>
                                              <p:pRg st="4" end="4"/>
                                            </p:txEl>
                                          </p:spTgt>
                                        </p:tgtEl>
                                        <p:attrNameLst>
                                          <p:attrName>style.visibility</p:attrName>
                                        </p:attrNameLst>
                                      </p:cBhvr>
                                      <p:to>
                                        <p:strVal val="visible"/>
                                      </p:to>
                                    </p:set>
                                    <p:anim calcmode="lin" valueType="num">
                                      <p:cBhvr additive="base">
                                        <p:cTn dur="500" fill="hold" id="25"/>
                                        <p:tgtEl>
                                          <p:spTgt spid="1048617">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第1章 信息安全概述</dc:title>
  <dc:creator>Mi 10 Pro</dc:creator>
  <cp:lastModifiedBy>Wenjian Luo</cp:lastModifiedBy>
  <dcterms:created xsi:type="dcterms:W3CDTF">2011-05-10T08:36:20Z</dcterms:created>
  <dcterms:modified xsi:type="dcterms:W3CDTF">2021-10-25T01:57:38Z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cec6a495da8f46f79c0475c52071ffcc</vt:lpwstr>
  </property>
</Properties>
</file>