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49" r:id="rId3"/>
    <p:sldId id="285" r:id="rId4"/>
    <p:sldId id="314" r:id="rId5"/>
    <p:sldId id="356" r:id="rId6"/>
    <p:sldId id="299" r:id="rId7"/>
    <p:sldId id="315" r:id="rId8"/>
    <p:sldId id="316" r:id="rId9"/>
    <p:sldId id="317" r:id="rId10"/>
    <p:sldId id="318" r:id="rId11"/>
    <p:sldId id="319" r:id="rId12"/>
    <p:sldId id="320" r:id="rId13"/>
    <p:sldId id="321" r:id="rId14"/>
    <p:sldId id="322" r:id="rId15"/>
    <p:sldId id="352" r:id="rId16"/>
    <p:sldId id="357" r:id="rId17"/>
    <p:sldId id="358" r:id="rId18"/>
    <p:sldId id="359" r:id="rId19"/>
    <p:sldId id="324" r:id="rId20"/>
    <p:sldId id="325" r:id="rId21"/>
    <p:sldId id="353" r:id="rId22"/>
    <p:sldId id="326" r:id="rId23"/>
    <p:sldId id="327" r:id="rId24"/>
    <p:sldId id="328" r:id="rId25"/>
    <p:sldId id="329" r:id="rId26"/>
    <p:sldId id="360" r:id="rId27"/>
    <p:sldId id="330" r:id="rId28"/>
    <p:sldId id="354" r:id="rId29"/>
    <p:sldId id="331" r:id="rId30"/>
    <p:sldId id="332" r:id="rId31"/>
    <p:sldId id="333" r:id="rId32"/>
    <p:sldId id="361" r:id="rId33"/>
    <p:sldId id="334" r:id="rId34"/>
    <p:sldId id="335" r:id="rId35"/>
    <p:sldId id="336" r:id="rId36"/>
    <p:sldId id="355" r:id="rId37"/>
    <p:sldId id="337" r:id="rId38"/>
    <p:sldId id="338" r:id="rId39"/>
    <p:sldId id="362" r:id="rId40"/>
    <p:sldId id="339" r:id="rId41"/>
    <p:sldId id="340" r:id="rId42"/>
    <p:sldId id="363" r:id="rId43"/>
    <p:sldId id="341" r:id="rId44"/>
    <p:sldId id="364" r:id="rId45"/>
    <p:sldId id="350" r:id="rId46"/>
    <p:sldId id="284" r:id="rId47"/>
    <p:sldId id="343" r:id="rId48"/>
    <p:sldId id="344" r:id="rId49"/>
    <p:sldId id="345" r:id="rId50"/>
    <p:sldId id="346" r:id="rId51"/>
    <p:sldId id="347" r:id="rId52"/>
    <p:sldId id="351" r:id="rId5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93" autoAdjust="0"/>
  </p:normalViewPr>
  <p:slideViewPr>
    <p:cSldViewPr>
      <p:cViewPr varScale="1">
        <p:scale>
          <a:sx n="54" d="100"/>
          <a:sy n="54" d="100"/>
        </p:scale>
        <p:origin x="110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E3170-B3B1-47B4-88D0-007D060DF933}" type="datetimeFigureOut">
              <a:rPr lang="en-US" smtClean="0"/>
              <a:t>11/1/2021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23680-8C95-4FA7-80DC-4F94FF2B7BE9}" type="slidenum">
              <a:rPr lang="en-US" smtClean="0"/>
              <a:t>‹#›</a:t>
            </a:fld>
            <a:endParaRPr lang="en-US"/>
          </a:p>
        </p:txBody>
      </p:sp>
    </p:spTree>
    <p:extLst>
      <p:ext uri="{BB962C8B-B14F-4D97-AF65-F5344CB8AC3E}">
        <p14:creationId xmlns:p14="http://schemas.microsoft.com/office/powerpoint/2010/main" val="215407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每一种物理网络都会规定链路层数据帧的最大长度，称为链路层</a:t>
            </a:r>
            <a:r>
              <a:rPr lang="en-US" altLang="zh-CN" dirty="0"/>
              <a:t>MTU</a:t>
            </a:r>
            <a:r>
              <a:rPr lang="zh-CN" altLang="en-US" dirty="0"/>
              <a:t>。如果</a:t>
            </a:r>
            <a:r>
              <a:rPr lang="en-US" altLang="zh-CN" dirty="0"/>
              <a:t>IP</a:t>
            </a:r>
            <a:r>
              <a:rPr lang="zh-CN" altLang="en-US" dirty="0"/>
              <a:t>数据报加上数据帧头部后大于</a:t>
            </a:r>
            <a:r>
              <a:rPr lang="en-US" altLang="zh-CN" dirty="0"/>
              <a:t>MTU</a:t>
            </a:r>
            <a:r>
              <a:rPr lang="zh-CN" altLang="en-US" dirty="0"/>
              <a:t>，数据报文就会分成若干片进行传输。</a:t>
            </a:r>
            <a:endParaRPr lang="en-US" dirty="0"/>
          </a:p>
        </p:txBody>
      </p:sp>
      <p:sp>
        <p:nvSpPr>
          <p:cNvPr id="4" name="灯片编号占位符 3"/>
          <p:cNvSpPr>
            <a:spLocks noGrp="1"/>
          </p:cNvSpPr>
          <p:nvPr>
            <p:ph type="sldNum" sz="quarter" idx="10"/>
          </p:nvPr>
        </p:nvSpPr>
        <p:spPr/>
        <p:txBody>
          <a:bodyPr/>
          <a:lstStyle/>
          <a:p>
            <a:fld id="{C1423680-8C95-4FA7-80DC-4F94FF2B7BE9}" type="slidenum">
              <a:rPr lang="en-US" smtClean="0"/>
              <a:t>7</a:t>
            </a:fld>
            <a:endParaRPr lang="en-US"/>
          </a:p>
        </p:txBody>
      </p:sp>
    </p:spTree>
    <p:extLst>
      <p:ext uri="{BB962C8B-B14F-4D97-AF65-F5344CB8AC3E}">
        <p14:creationId xmlns:p14="http://schemas.microsoft.com/office/powerpoint/2010/main" val="235972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ICMP</a:t>
            </a:r>
            <a:r>
              <a:rPr lang="zh-CN" altLang="en-US" dirty="0"/>
              <a:t>（</a:t>
            </a:r>
            <a:r>
              <a:rPr lang="en-US" altLang="zh-CN" dirty="0"/>
              <a:t>Internet Control Message Protocol</a:t>
            </a:r>
            <a:r>
              <a:rPr lang="zh-CN" altLang="en-US" dirty="0"/>
              <a:t>）</a:t>
            </a:r>
            <a:r>
              <a:rPr lang="en-US" altLang="zh-CN" dirty="0"/>
              <a:t>Internet</a:t>
            </a:r>
            <a:r>
              <a:rPr lang="zh-CN" altLang="en-US" dirty="0"/>
              <a:t>控制报文协议。</a:t>
            </a:r>
          </a:p>
        </p:txBody>
      </p:sp>
      <p:sp>
        <p:nvSpPr>
          <p:cNvPr id="4" name="灯片编号占位符 3"/>
          <p:cNvSpPr>
            <a:spLocks noGrp="1"/>
          </p:cNvSpPr>
          <p:nvPr>
            <p:ph type="sldNum" sz="quarter" idx="5"/>
          </p:nvPr>
        </p:nvSpPr>
        <p:spPr/>
        <p:txBody>
          <a:bodyPr/>
          <a:lstStyle/>
          <a:p>
            <a:fld id="{C1423680-8C95-4FA7-80DC-4F94FF2B7BE9}" type="slidenum">
              <a:rPr lang="en-US" smtClean="0"/>
              <a:t>10</a:t>
            </a:fld>
            <a:endParaRPr lang="en-US"/>
          </a:p>
        </p:txBody>
      </p:sp>
    </p:spTree>
    <p:extLst>
      <p:ext uri="{BB962C8B-B14F-4D97-AF65-F5344CB8AC3E}">
        <p14:creationId xmlns:p14="http://schemas.microsoft.com/office/powerpoint/2010/main" val="2983380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ARP</a:t>
            </a:r>
            <a:r>
              <a:rPr lang="zh-CN" altLang="en-US" dirty="0"/>
              <a:t>（</a:t>
            </a:r>
            <a:r>
              <a:rPr lang="en-US" altLang="zh-CN" dirty="0"/>
              <a:t>Address Resolution Protocol</a:t>
            </a:r>
            <a:r>
              <a:rPr lang="zh-CN" altLang="en-US" dirty="0"/>
              <a:t>）：在局域网中，网络中实际传输的是“帧”，帧里面有目标主机的</a:t>
            </a:r>
            <a:r>
              <a:rPr lang="en-US" altLang="zh-CN" dirty="0"/>
              <a:t>MAC</a:t>
            </a:r>
            <a:r>
              <a:rPr lang="zh-CN" altLang="en-US" dirty="0"/>
              <a:t>地址。在以太网中，一个主机要和另一个主机通信，必须要知道目标主机的</a:t>
            </a:r>
            <a:r>
              <a:rPr lang="en-US" altLang="zh-CN" dirty="0"/>
              <a:t>MAC</a:t>
            </a:r>
            <a:r>
              <a:rPr lang="zh-CN" altLang="en-US" dirty="0"/>
              <a:t>地址。这个目标</a:t>
            </a:r>
            <a:r>
              <a:rPr lang="en-US" altLang="zh-CN" dirty="0"/>
              <a:t>MAC</a:t>
            </a:r>
            <a:r>
              <a:rPr lang="zh-CN" altLang="en-US" dirty="0"/>
              <a:t>地址是通过</a:t>
            </a:r>
            <a:r>
              <a:rPr lang="en-US" altLang="zh-CN" dirty="0"/>
              <a:t>ARP</a:t>
            </a:r>
            <a:r>
              <a:rPr lang="zh-CN" altLang="en-US" dirty="0"/>
              <a:t>获得的。所谓“地址解析”，就是主机在发送帧之前将目标</a:t>
            </a:r>
            <a:r>
              <a:rPr lang="en-US" altLang="zh-CN" dirty="0"/>
              <a:t>IP</a:t>
            </a:r>
            <a:r>
              <a:rPr lang="zh-CN" altLang="en-US" dirty="0"/>
              <a:t>地址转换成目标</a:t>
            </a:r>
            <a:r>
              <a:rPr lang="en-US" altLang="zh-CN" dirty="0"/>
              <a:t>MAC</a:t>
            </a:r>
            <a:r>
              <a:rPr lang="zh-CN" altLang="en-US" dirty="0"/>
              <a:t>地址的过程。</a:t>
            </a:r>
          </a:p>
          <a:p>
            <a:pPr marL="171450" indent="-171450">
              <a:buFont typeface="Arial" panose="020B0604020202020204" pitchFamily="34" charset="0"/>
              <a:buChar char="•"/>
            </a:pPr>
            <a:r>
              <a:rPr lang="en-US" altLang="zh-CN" dirty="0"/>
              <a:t>ARP</a:t>
            </a:r>
            <a:r>
              <a:rPr lang="zh-CN" altLang="en-US" dirty="0"/>
              <a:t>协议维护中</a:t>
            </a:r>
            <a:r>
              <a:rPr lang="en-US" altLang="zh-CN" dirty="0"/>
              <a:t>ARP</a:t>
            </a:r>
            <a:r>
              <a:rPr lang="zh-CN" altLang="en-US" dirty="0"/>
              <a:t>地址缓存表。</a:t>
            </a:r>
            <a:endParaRPr lang="en-US" dirty="0"/>
          </a:p>
        </p:txBody>
      </p:sp>
      <p:sp>
        <p:nvSpPr>
          <p:cNvPr id="4" name="灯片编号占位符 3"/>
          <p:cNvSpPr>
            <a:spLocks noGrp="1"/>
          </p:cNvSpPr>
          <p:nvPr>
            <p:ph type="sldNum" sz="quarter" idx="10"/>
          </p:nvPr>
        </p:nvSpPr>
        <p:spPr/>
        <p:txBody>
          <a:bodyPr/>
          <a:lstStyle/>
          <a:p>
            <a:fld id="{C1423680-8C95-4FA7-80DC-4F94FF2B7BE9}" type="slidenum">
              <a:rPr lang="en-US" smtClean="0"/>
              <a:t>24</a:t>
            </a:fld>
            <a:endParaRPr lang="en-US"/>
          </a:p>
        </p:txBody>
      </p:sp>
    </p:spTree>
    <p:extLst>
      <p:ext uri="{BB962C8B-B14F-4D97-AF65-F5344CB8AC3E}">
        <p14:creationId xmlns:p14="http://schemas.microsoft.com/office/powerpoint/2010/main" val="566106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ISN</a:t>
            </a:r>
            <a:r>
              <a:rPr lang="zh-CN" altLang="en-US" dirty="0"/>
              <a:t>（</a:t>
            </a:r>
            <a:r>
              <a:rPr lang="en-US" altLang="zh-CN" dirty="0"/>
              <a:t>Initial Sequence Number</a:t>
            </a:r>
            <a:r>
              <a:rPr lang="zh-CN" altLang="en-US" dirty="0"/>
              <a:t>）的猜测。</a:t>
            </a:r>
            <a:r>
              <a:rPr lang="en-US" altLang="zh-CN" dirty="0"/>
              <a:t>ISN</a:t>
            </a:r>
            <a:r>
              <a:rPr lang="zh-CN" altLang="en-US" dirty="0"/>
              <a:t>是一个</a:t>
            </a:r>
            <a:r>
              <a:rPr lang="en-US" altLang="zh-CN" dirty="0"/>
              <a:t>32</a:t>
            </a:r>
            <a:r>
              <a:rPr lang="zh-CN" altLang="en-US" dirty="0"/>
              <a:t>位的值（</a:t>
            </a:r>
            <a:r>
              <a:rPr lang="en-US" altLang="zh-CN" dirty="0"/>
              <a:t>0~4294967295</a:t>
            </a:r>
            <a:r>
              <a:rPr lang="zh-CN" altLang="en-US" dirty="0"/>
              <a:t>），</a:t>
            </a:r>
            <a:r>
              <a:rPr lang="en-US" altLang="zh-CN" dirty="0"/>
              <a:t>TCP</a:t>
            </a:r>
            <a:r>
              <a:rPr lang="zh-CN" altLang="en-US" dirty="0"/>
              <a:t>协议为每一个连接选择一个</a:t>
            </a:r>
            <a:r>
              <a:rPr lang="en-US" altLang="zh-CN" dirty="0"/>
              <a:t>ISN</a:t>
            </a:r>
            <a:r>
              <a:rPr lang="zh-CN" altLang="en-US" dirty="0"/>
              <a:t>，不同的系统由不同算法选取。通常</a:t>
            </a:r>
            <a:r>
              <a:rPr lang="en-US" altLang="zh-CN" dirty="0"/>
              <a:t>ISN</a:t>
            </a:r>
            <a:r>
              <a:rPr lang="zh-CN" altLang="en-US" dirty="0"/>
              <a:t>会每秒增加</a:t>
            </a:r>
            <a:r>
              <a:rPr lang="en-US" altLang="zh-CN" dirty="0"/>
              <a:t>128000</a:t>
            </a:r>
            <a:r>
              <a:rPr lang="zh-CN" altLang="en-US" dirty="0"/>
              <a:t>，有新的连接要求，则</a:t>
            </a:r>
            <a:r>
              <a:rPr lang="en-US" altLang="zh-CN" dirty="0"/>
              <a:t>ISN</a:t>
            </a:r>
            <a:r>
              <a:rPr lang="zh-CN" altLang="en-US" dirty="0"/>
              <a:t>的值增加</a:t>
            </a:r>
            <a:r>
              <a:rPr lang="en-US" altLang="zh-CN" dirty="0"/>
              <a:t>64000</a:t>
            </a:r>
            <a:r>
              <a:rPr lang="zh-CN" altLang="en-US" dirty="0"/>
              <a:t>。黑客通过其他的开放端口（如</a:t>
            </a:r>
            <a:r>
              <a:rPr lang="en-US" altLang="zh-CN" dirty="0"/>
              <a:t>WWW</a:t>
            </a:r>
            <a:r>
              <a:rPr lang="zh-CN" altLang="en-US" dirty="0"/>
              <a:t>），建立与攻击目标的正常连接。提取</a:t>
            </a:r>
            <a:r>
              <a:rPr lang="en-US" altLang="zh-CN" dirty="0"/>
              <a:t>ISN</a:t>
            </a:r>
            <a:r>
              <a:rPr lang="zh-CN" altLang="en-US" dirty="0"/>
              <a:t>值，掌握其变化规律。最近一次的 </a:t>
            </a:r>
            <a:r>
              <a:rPr lang="en-US" altLang="zh-CN" dirty="0"/>
              <a:t>ISN</a:t>
            </a:r>
            <a:r>
              <a:rPr lang="zh-CN" altLang="en-US" dirty="0"/>
              <a:t>值</a:t>
            </a:r>
            <a:r>
              <a:rPr lang="en-US" altLang="zh-CN" dirty="0"/>
              <a:t>+</a:t>
            </a:r>
            <a:r>
              <a:rPr lang="zh-CN" altLang="en-US" dirty="0"/>
              <a:t>往返时间*</a:t>
            </a:r>
            <a:r>
              <a:rPr lang="en-US" altLang="zh-CN" dirty="0"/>
              <a:t>128000+</a:t>
            </a:r>
            <a:r>
              <a:rPr lang="zh-CN" altLang="en-US" dirty="0"/>
              <a:t>其他连接的数量*</a:t>
            </a:r>
            <a:r>
              <a:rPr lang="en-US" altLang="zh-CN" dirty="0"/>
              <a:t>64000</a:t>
            </a:r>
            <a:endParaRPr lang="en-US" dirty="0"/>
          </a:p>
        </p:txBody>
      </p:sp>
      <p:sp>
        <p:nvSpPr>
          <p:cNvPr id="4" name="灯片编号占位符 3"/>
          <p:cNvSpPr>
            <a:spLocks noGrp="1"/>
          </p:cNvSpPr>
          <p:nvPr>
            <p:ph type="sldNum" sz="quarter" idx="10"/>
          </p:nvPr>
        </p:nvSpPr>
        <p:spPr/>
        <p:txBody>
          <a:bodyPr/>
          <a:lstStyle/>
          <a:p>
            <a:fld id="{C1423680-8C95-4FA7-80DC-4F94FF2B7BE9}" type="slidenum">
              <a:rPr lang="en-US" smtClean="0"/>
              <a:t>32</a:t>
            </a:fld>
            <a:endParaRPr lang="en-US"/>
          </a:p>
        </p:txBody>
      </p:sp>
    </p:spTree>
    <p:extLst>
      <p:ext uri="{BB962C8B-B14F-4D97-AF65-F5344CB8AC3E}">
        <p14:creationId xmlns:p14="http://schemas.microsoft.com/office/powerpoint/2010/main" val="221593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1423680-8C95-4FA7-80DC-4F94FF2B7BE9}" type="slidenum">
              <a:rPr lang="en-US" smtClean="0"/>
              <a:t>35</a:t>
            </a:fld>
            <a:endParaRPr lang="en-US"/>
          </a:p>
        </p:txBody>
      </p:sp>
    </p:spTree>
    <p:extLst>
      <p:ext uri="{BB962C8B-B14F-4D97-AF65-F5344CB8AC3E}">
        <p14:creationId xmlns:p14="http://schemas.microsoft.com/office/powerpoint/2010/main" val="84710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因特网中继聊天（</a:t>
            </a:r>
            <a:r>
              <a:rPr lang="en-US" altLang="zh-CN" dirty="0"/>
              <a:t>Internet Relay Chat</a:t>
            </a:r>
            <a:r>
              <a:rPr lang="zh-CN" altLang="en-US" dirty="0"/>
              <a:t>）是一种网络聊天协议。只要在自己的</a:t>
            </a:r>
            <a:r>
              <a:rPr lang="en-US" altLang="zh-CN" dirty="0"/>
              <a:t>PC</a:t>
            </a:r>
            <a:r>
              <a:rPr lang="zh-CN" altLang="en-US" dirty="0"/>
              <a:t>上运行客户端软件，然后通过因特网以</a:t>
            </a:r>
            <a:r>
              <a:rPr lang="en-US" altLang="zh-CN" dirty="0"/>
              <a:t>IRC</a:t>
            </a:r>
            <a:r>
              <a:rPr lang="zh-CN" altLang="en-US" dirty="0"/>
              <a:t>协议连接到一台</a:t>
            </a:r>
            <a:r>
              <a:rPr lang="en-US" altLang="zh-CN" dirty="0"/>
              <a:t>IRC</a:t>
            </a:r>
            <a:r>
              <a:rPr lang="zh-CN" altLang="en-US" dirty="0"/>
              <a:t>服务器上即可。它的特点是速度非常之快，聊天时几乎没有延迟的现象，并且只占用很小的带宽资源。</a:t>
            </a:r>
            <a:endParaRPr lang="en-US" dirty="0"/>
          </a:p>
        </p:txBody>
      </p:sp>
      <p:sp>
        <p:nvSpPr>
          <p:cNvPr id="4" name="灯片编号占位符 3"/>
          <p:cNvSpPr>
            <a:spLocks noGrp="1"/>
          </p:cNvSpPr>
          <p:nvPr>
            <p:ph type="sldNum" sz="quarter" idx="10"/>
          </p:nvPr>
        </p:nvSpPr>
        <p:spPr/>
        <p:txBody>
          <a:bodyPr/>
          <a:lstStyle/>
          <a:p>
            <a:fld id="{C1423680-8C95-4FA7-80DC-4F94FF2B7BE9}" type="slidenum">
              <a:rPr lang="en-US" smtClean="0"/>
              <a:t>38</a:t>
            </a:fld>
            <a:endParaRPr lang="en-US"/>
          </a:p>
        </p:txBody>
      </p:sp>
    </p:spTree>
    <p:extLst>
      <p:ext uri="{BB962C8B-B14F-4D97-AF65-F5344CB8AC3E}">
        <p14:creationId xmlns:p14="http://schemas.microsoft.com/office/powerpoint/2010/main" val="669998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因特网中继聊天（</a:t>
            </a:r>
            <a:r>
              <a:rPr lang="en-US" altLang="zh-CN" dirty="0"/>
              <a:t>Internet Relay Chat</a:t>
            </a:r>
            <a:r>
              <a:rPr lang="zh-CN" altLang="en-US" dirty="0"/>
              <a:t>）是一种网络聊天协议。只要在自己的</a:t>
            </a:r>
            <a:r>
              <a:rPr lang="en-US" altLang="zh-CN" dirty="0"/>
              <a:t>PC</a:t>
            </a:r>
            <a:r>
              <a:rPr lang="zh-CN" altLang="en-US" dirty="0"/>
              <a:t>上运行客户端软件，然后通过因特网以</a:t>
            </a:r>
            <a:r>
              <a:rPr lang="en-US" altLang="zh-CN" dirty="0"/>
              <a:t>IRC</a:t>
            </a:r>
            <a:r>
              <a:rPr lang="zh-CN" altLang="en-US" dirty="0"/>
              <a:t>协议连接到一台</a:t>
            </a:r>
            <a:r>
              <a:rPr lang="en-US" altLang="zh-CN" dirty="0"/>
              <a:t>IRC</a:t>
            </a:r>
            <a:r>
              <a:rPr lang="zh-CN" altLang="en-US"/>
              <a:t>服务器上即可。它的特点是速度非常之快，聊天时几乎没有延迟的现象，并且只占用很小的带宽资源。</a:t>
            </a:r>
            <a:endParaRPr lang="en-US"/>
          </a:p>
        </p:txBody>
      </p:sp>
      <p:sp>
        <p:nvSpPr>
          <p:cNvPr id="4" name="灯片编号占位符 3"/>
          <p:cNvSpPr>
            <a:spLocks noGrp="1"/>
          </p:cNvSpPr>
          <p:nvPr>
            <p:ph type="sldNum" sz="quarter" idx="10"/>
          </p:nvPr>
        </p:nvSpPr>
        <p:spPr/>
        <p:txBody>
          <a:bodyPr/>
          <a:lstStyle/>
          <a:p>
            <a:fld id="{C1423680-8C95-4FA7-80DC-4F94FF2B7BE9}" type="slidenum">
              <a:rPr lang="en-US" smtClean="0"/>
              <a:t>39</a:t>
            </a:fld>
            <a:endParaRPr lang="en-US"/>
          </a:p>
        </p:txBody>
      </p:sp>
    </p:spTree>
    <p:extLst>
      <p:ext uri="{BB962C8B-B14F-4D97-AF65-F5344CB8AC3E}">
        <p14:creationId xmlns:p14="http://schemas.microsoft.com/office/powerpoint/2010/main" val="1468107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DD5AB43B-E512-4A23-BC8A-3198C736494A}" type="datetimeFigureOut">
              <a:rPr lang="zh-CN" altLang="en-US"/>
              <a:pPr>
                <a:defRPr/>
              </a:pPr>
              <a:t>2021/11/1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60D689-954E-4297-81C5-77EDECA1C20A}" type="slidenum">
              <a:rPr lang="zh-CN" altLang="en-US"/>
              <a:pPr>
                <a:defRPr/>
              </a:pPr>
              <a:t>‹#›</a:t>
            </a:fld>
            <a:endParaRPr lang="zh-CN" altLang="en-US"/>
          </a:p>
        </p:txBody>
      </p:sp>
    </p:spTree>
    <p:extLst>
      <p:ext uri="{BB962C8B-B14F-4D97-AF65-F5344CB8AC3E}">
        <p14:creationId xmlns:p14="http://schemas.microsoft.com/office/powerpoint/2010/main" val="71633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C1FD357-0396-4303-BB1D-2DFCF51B9035}" type="datetimeFigureOut">
              <a:rPr lang="zh-CN" altLang="en-US"/>
              <a:pPr>
                <a:defRPr/>
              </a:pPr>
              <a:t>2021/11/1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A1F9F7A-A1B9-4691-AA24-0711F0D6978B}" type="slidenum">
              <a:rPr lang="zh-CN" altLang="en-US"/>
              <a:pPr>
                <a:defRPr/>
              </a:pPr>
              <a:t>‹#›</a:t>
            </a:fld>
            <a:endParaRPr lang="zh-CN" altLang="en-US"/>
          </a:p>
        </p:txBody>
      </p:sp>
    </p:spTree>
    <p:extLst>
      <p:ext uri="{BB962C8B-B14F-4D97-AF65-F5344CB8AC3E}">
        <p14:creationId xmlns:p14="http://schemas.microsoft.com/office/powerpoint/2010/main" val="112031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2A6BFEE-6F33-4F2F-B35E-B8D0ECF54EC2}" type="datetimeFigureOut">
              <a:rPr lang="zh-CN" altLang="en-US"/>
              <a:pPr>
                <a:defRPr/>
              </a:pPr>
              <a:t>2021/11/1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7C0A25-72B7-43DF-84CA-CFAD8DF3ADFC}" type="slidenum">
              <a:rPr lang="zh-CN" altLang="en-US"/>
              <a:pPr>
                <a:defRPr/>
              </a:pPr>
              <a:t>‹#›</a:t>
            </a:fld>
            <a:endParaRPr lang="zh-CN" altLang="en-US"/>
          </a:p>
        </p:txBody>
      </p:sp>
    </p:spTree>
    <p:extLst>
      <p:ext uri="{BB962C8B-B14F-4D97-AF65-F5344CB8AC3E}">
        <p14:creationId xmlns:p14="http://schemas.microsoft.com/office/powerpoint/2010/main" val="284097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7504" y="72008"/>
            <a:ext cx="8928992" cy="836712"/>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107504" y="1025652"/>
            <a:ext cx="8928992" cy="5472260"/>
          </a:xfrm>
        </p:spPr>
        <p:txBody>
          <a:bodyPr/>
          <a:lstStyle>
            <a:lvl1pPr algn="just" eaLnBrk="1" hangingPunct="1">
              <a:defRPr sz="2800" b="1"/>
            </a:lvl1pPr>
            <a:lvl2pPr algn="just" eaLnBrk="1" hangingPunct="1">
              <a:defRPr sz="2400" b="1"/>
            </a:lvl2pPr>
            <a:lvl3pPr algn="just" eaLnBrk="1" hangingPunct="1">
              <a:defRPr sz="2400" b="1"/>
            </a:lvl3pPr>
            <a:lvl4pPr algn="just" eaLnBrk="1" hangingPunct="1">
              <a:defRPr sz="2400" b="1"/>
            </a:lvl4pPr>
            <a:lvl5pPr algn="just" eaLnBrk="1" hangingPunct="1">
              <a:defRPr sz="240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32D8E1D7-F213-493F-8680-C252457ACE74}" type="datetimeFigureOut">
              <a:rPr lang="zh-CN" altLang="en-US"/>
              <a:pPr>
                <a:defRPr/>
              </a:pPr>
              <a:t>2021/11/1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DD2F45F-2E8C-4895-A105-9757C131717B}" type="slidenum">
              <a:rPr lang="zh-CN" altLang="en-US"/>
              <a:pPr>
                <a:defRPr/>
              </a:pPr>
              <a:t>‹#›</a:t>
            </a:fld>
            <a:endParaRPr lang="zh-CN" altLang="en-US"/>
          </a:p>
        </p:txBody>
      </p:sp>
    </p:spTree>
    <p:extLst>
      <p:ext uri="{BB962C8B-B14F-4D97-AF65-F5344CB8AC3E}">
        <p14:creationId xmlns:p14="http://schemas.microsoft.com/office/powerpoint/2010/main" val="44375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A60133A-C96A-426C-80B2-94B642FE26B3}" type="datetimeFigureOut">
              <a:rPr lang="zh-CN" altLang="en-US"/>
              <a:pPr>
                <a:defRPr/>
              </a:pPr>
              <a:t>2021/11/1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0F788B-5717-4A3C-AFB1-E2253230B31B}" type="slidenum">
              <a:rPr lang="zh-CN" altLang="en-US"/>
              <a:pPr>
                <a:defRPr/>
              </a:pPr>
              <a:t>‹#›</a:t>
            </a:fld>
            <a:endParaRPr lang="zh-CN" altLang="en-US"/>
          </a:p>
        </p:txBody>
      </p:sp>
    </p:spTree>
    <p:extLst>
      <p:ext uri="{BB962C8B-B14F-4D97-AF65-F5344CB8AC3E}">
        <p14:creationId xmlns:p14="http://schemas.microsoft.com/office/powerpoint/2010/main" val="279097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A831C9C-D678-45ED-9BF8-C1FB89961C3E}" type="datetimeFigureOut">
              <a:rPr lang="zh-CN" altLang="en-US"/>
              <a:pPr>
                <a:defRPr/>
              </a:pPr>
              <a:t>2021/11/1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9A60C0-A0C3-4919-996C-1301F009CA37}" type="slidenum">
              <a:rPr lang="zh-CN" altLang="en-US"/>
              <a:pPr>
                <a:defRPr/>
              </a:pPr>
              <a:t>‹#›</a:t>
            </a:fld>
            <a:endParaRPr lang="zh-CN" altLang="en-US"/>
          </a:p>
        </p:txBody>
      </p:sp>
    </p:spTree>
    <p:extLst>
      <p:ext uri="{BB962C8B-B14F-4D97-AF65-F5344CB8AC3E}">
        <p14:creationId xmlns:p14="http://schemas.microsoft.com/office/powerpoint/2010/main" val="66548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3BF9788-3A3B-4596-840D-15B2DEB9EA38}" type="datetimeFigureOut">
              <a:rPr lang="zh-CN" altLang="en-US"/>
              <a:pPr>
                <a:defRPr/>
              </a:pPr>
              <a:t>2021/11/1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9135533-662A-4456-967A-C08477DC85CB}" type="slidenum">
              <a:rPr lang="zh-CN" altLang="en-US"/>
              <a:pPr>
                <a:defRPr/>
              </a:pPr>
              <a:t>‹#›</a:t>
            </a:fld>
            <a:endParaRPr lang="zh-CN" altLang="en-US"/>
          </a:p>
        </p:txBody>
      </p:sp>
    </p:spTree>
    <p:extLst>
      <p:ext uri="{BB962C8B-B14F-4D97-AF65-F5344CB8AC3E}">
        <p14:creationId xmlns:p14="http://schemas.microsoft.com/office/powerpoint/2010/main" val="380273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F824D42-E28E-414C-94D5-B7F4B16D0907}" type="datetimeFigureOut">
              <a:rPr lang="zh-CN" altLang="en-US"/>
              <a:pPr>
                <a:defRPr/>
              </a:pPr>
              <a:t>2021/11/1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6A92718-4478-4EC5-ADDF-C3E546D97C15}" type="slidenum">
              <a:rPr lang="zh-CN" altLang="en-US"/>
              <a:pPr>
                <a:defRPr/>
              </a:pPr>
              <a:t>‹#›</a:t>
            </a:fld>
            <a:endParaRPr lang="zh-CN" altLang="en-US"/>
          </a:p>
        </p:txBody>
      </p:sp>
    </p:spTree>
    <p:extLst>
      <p:ext uri="{BB962C8B-B14F-4D97-AF65-F5344CB8AC3E}">
        <p14:creationId xmlns:p14="http://schemas.microsoft.com/office/powerpoint/2010/main" val="175436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6849FF6-86CE-4B91-AAC4-3186FF48D478}" type="datetimeFigureOut">
              <a:rPr lang="zh-CN" altLang="en-US"/>
              <a:pPr>
                <a:defRPr/>
              </a:pPr>
              <a:t>2021/11/1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4FD326A-DDD6-46DB-861B-BDD4E83A13D0}" type="slidenum">
              <a:rPr lang="zh-CN" altLang="en-US"/>
              <a:pPr>
                <a:defRPr/>
              </a:pPr>
              <a:t>‹#›</a:t>
            </a:fld>
            <a:endParaRPr lang="zh-CN" altLang="en-US"/>
          </a:p>
        </p:txBody>
      </p:sp>
    </p:spTree>
    <p:extLst>
      <p:ext uri="{BB962C8B-B14F-4D97-AF65-F5344CB8AC3E}">
        <p14:creationId xmlns:p14="http://schemas.microsoft.com/office/powerpoint/2010/main" val="231274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2EF5F7D-F382-4C9C-ADA6-F2AE83AE955E}" type="datetimeFigureOut">
              <a:rPr lang="zh-CN" altLang="en-US"/>
              <a:pPr>
                <a:defRPr/>
              </a:pPr>
              <a:t>2021/11/1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37FE8CA-019A-4927-822F-79D8E1E08B68}" type="slidenum">
              <a:rPr lang="zh-CN" altLang="en-US"/>
              <a:pPr>
                <a:defRPr/>
              </a:pPr>
              <a:t>‹#›</a:t>
            </a:fld>
            <a:endParaRPr lang="zh-CN" altLang="en-US"/>
          </a:p>
        </p:txBody>
      </p:sp>
    </p:spTree>
    <p:extLst>
      <p:ext uri="{BB962C8B-B14F-4D97-AF65-F5344CB8AC3E}">
        <p14:creationId xmlns:p14="http://schemas.microsoft.com/office/powerpoint/2010/main" val="418635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15A7FAD-DD7C-4944-BED9-079A47485DE6}" type="datetimeFigureOut">
              <a:rPr lang="zh-CN" altLang="en-US"/>
              <a:pPr>
                <a:defRPr/>
              </a:pPr>
              <a:t>2021/11/1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ABF7A4E-4B7E-4F63-96F4-E47FB5A71A42}" type="slidenum">
              <a:rPr lang="zh-CN" altLang="en-US"/>
              <a:pPr>
                <a:defRPr/>
              </a:pPr>
              <a:t>‹#›</a:t>
            </a:fld>
            <a:endParaRPr lang="zh-CN" altLang="en-US"/>
          </a:p>
        </p:txBody>
      </p:sp>
    </p:spTree>
    <p:extLst>
      <p:ext uri="{BB962C8B-B14F-4D97-AF65-F5344CB8AC3E}">
        <p14:creationId xmlns:p14="http://schemas.microsoft.com/office/powerpoint/2010/main" val="190243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58174F25-916E-488A-BC7D-37FFEE1E450E}" type="datetimeFigureOut">
              <a:rPr lang="zh-CN" altLang="en-US"/>
              <a:pPr>
                <a:defRPr/>
              </a:pPr>
              <a:t>2021/11/1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93478CA5-8DF8-487A-BCA9-4293E236C55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kumimoji="0" lang="zh-CN" altLang="en-US">
                <a:latin typeface="华文仿宋" panose="02010600040101010101" pitchFamily="2" charset="-122"/>
                <a:ea typeface="华文仿宋" panose="02010600040101010101" pitchFamily="2" charset="-122"/>
              </a:rPr>
              <a:t>第</a:t>
            </a:r>
            <a:r>
              <a:rPr kumimoji="0" lang="en-US" altLang="zh-CN">
                <a:latin typeface="华文仿宋" panose="02010600040101010101" pitchFamily="2" charset="-122"/>
                <a:ea typeface="华文仿宋" panose="02010600040101010101" pitchFamily="2" charset="-122"/>
              </a:rPr>
              <a:t>6</a:t>
            </a:r>
            <a:r>
              <a:rPr kumimoji="0" lang="zh-CN" altLang="en-US">
                <a:latin typeface="华文仿宋" panose="02010600040101010101" pitchFamily="2" charset="-122"/>
                <a:ea typeface="华文仿宋" panose="02010600040101010101" pitchFamily="2" charset="-122"/>
              </a:rPr>
              <a:t>章</a:t>
            </a:r>
            <a:r>
              <a:rPr kumimoji="0" lang="zh-CN" altLang="zh-CN">
                <a:latin typeface="华文仿宋" panose="02010600040101010101" pitchFamily="2" charset="-122"/>
                <a:ea typeface="华文仿宋" panose="02010600040101010101" pitchFamily="2" charset="-122"/>
              </a:rPr>
              <a:t> </a:t>
            </a:r>
            <a:r>
              <a:rPr kumimoji="0" lang="zh-CN" altLang="en-US">
                <a:latin typeface="华文仿宋" panose="02010600040101010101" pitchFamily="2" charset="-122"/>
                <a:ea typeface="华文仿宋" panose="02010600040101010101" pitchFamily="2" charset="-122"/>
              </a:rPr>
              <a:t>网络威胁</a:t>
            </a:r>
          </a:p>
        </p:txBody>
      </p:sp>
      <p:sp>
        <p:nvSpPr>
          <p:cNvPr id="4099" name="副标题 2"/>
          <p:cNvSpPr>
            <a:spLocks noGrp="1"/>
          </p:cNvSpPr>
          <p:nvPr>
            <p:ph type="subTitle" idx="1"/>
          </p:nvPr>
        </p:nvSpPr>
        <p:spPr/>
        <p:txBody>
          <a:bodyPr/>
          <a:lstStyle/>
          <a:p>
            <a:pPr eaLnBrk="1" hangingPunct="1"/>
            <a:r>
              <a:rPr kumimoji="0" lang="zh-CN" altLang="en-US">
                <a:solidFill>
                  <a:schemeClr val="tx1"/>
                </a:solidFill>
                <a:latin typeface="华文仿宋" panose="02010600040101010101" pitchFamily="2" charset="-122"/>
                <a:ea typeface="华文仿宋" panose="02010600040101010101" pitchFamily="2" charset="-122"/>
              </a:rPr>
              <a:t>罗文坚</a:t>
            </a:r>
            <a:endParaRPr kumimoji="0" lang="en-US" altLang="zh-CN">
              <a:solidFill>
                <a:schemeClr val="tx1"/>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07950" y="0"/>
            <a:ext cx="8928100" cy="981075"/>
          </a:xfrm>
        </p:spPr>
        <p:txBody>
          <a:bodyPr/>
          <a:lstStyle/>
          <a:p>
            <a:r>
              <a:rPr kumimoji="0" lang="en-US" altLang="zh-CN"/>
              <a:t>Smurf</a:t>
            </a:r>
            <a:r>
              <a:rPr kumimoji="0" lang="zh-CN" altLang="en-US"/>
              <a:t>攻击</a:t>
            </a:r>
          </a:p>
        </p:txBody>
      </p:sp>
      <p:sp>
        <p:nvSpPr>
          <p:cNvPr id="12291" name="内容占位符 2"/>
          <p:cNvSpPr>
            <a:spLocks noGrp="1"/>
          </p:cNvSpPr>
          <p:nvPr>
            <p:ph idx="1"/>
          </p:nvPr>
        </p:nvSpPr>
        <p:spPr>
          <a:xfrm>
            <a:off x="251520" y="1052736"/>
            <a:ext cx="8579743" cy="5400600"/>
          </a:xfrm>
        </p:spPr>
        <p:txBody>
          <a:bodyPr/>
          <a:lstStyle/>
          <a:p>
            <a:r>
              <a:rPr kumimoji="0" lang="en-US" altLang="zh-CN" sz="2400" dirty="0"/>
              <a:t>Smurf</a:t>
            </a:r>
            <a:r>
              <a:rPr kumimoji="0" lang="zh-CN" altLang="en-US" sz="2400" dirty="0"/>
              <a:t>攻击是以最初发动这种攻击的</a:t>
            </a:r>
            <a:r>
              <a:rPr kumimoji="0" lang="zh-CN" altLang="en-US" sz="2400" dirty="0">
                <a:solidFill>
                  <a:srgbClr val="FF0000"/>
                </a:solidFill>
              </a:rPr>
              <a:t>程序</a:t>
            </a:r>
            <a:r>
              <a:rPr kumimoji="0" lang="en-US" altLang="zh-CN" sz="2400" dirty="0">
                <a:solidFill>
                  <a:srgbClr val="FF0000"/>
                </a:solidFill>
              </a:rPr>
              <a:t>Smurf</a:t>
            </a:r>
            <a:r>
              <a:rPr kumimoji="0" lang="zh-CN" altLang="en-US" sz="2400" dirty="0"/>
              <a:t>来命名的，这种攻击方法结合使用了</a:t>
            </a:r>
            <a:r>
              <a:rPr kumimoji="0" lang="en-US" altLang="zh-CN" sz="2400" dirty="0"/>
              <a:t>IP</a:t>
            </a:r>
            <a:r>
              <a:rPr kumimoji="0" lang="zh-CN" altLang="en-US" sz="2400" dirty="0"/>
              <a:t>地址欺骗和</a:t>
            </a:r>
            <a:r>
              <a:rPr kumimoji="0" lang="en-US" altLang="zh-CN" sz="2400" dirty="0"/>
              <a:t>ICMP</a:t>
            </a:r>
            <a:r>
              <a:rPr kumimoji="0" lang="zh-CN" altLang="en-US" sz="2400" dirty="0"/>
              <a:t>协议。</a:t>
            </a:r>
            <a:endParaRPr kumimoji="0" lang="en-US" altLang="zh-CN" sz="2400" dirty="0"/>
          </a:p>
          <a:p>
            <a:endParaRPr kumimoji="0" lang="en-US" altLang="zh-CN" sz="2400" dirty="0"/>
          </a:p>
          <a:p>
            <a:r>
              <a:rPr kumimoji="0" lang="zh-CN" altLang="en-US" sz="2400" dirty="0"/>
              <a:t>当一台网络主机通过广播地址将</a:t>
            </a:r>
            <a:r>
              <a:rPr kumimoji="0" lang="en-US" altLang="zh-CN" sz="2400" dirty="0">
                <a:solidFill>
                  <a:srgbClr val="FF0000"/>
                </a:solidFill>
              </a:rPr>
              <a:t>ICMP ECHO</a:t>
            </a:r>
            <a:r>
              <a:rPr kumimoji="0" lang="zh-CN" altLang="en-US" sz="2400" dirty="0">
                <a:solidFill>
                  <a:srgbClr val="FF0000"/>
                </a:solidFill>
              </a:rPr>
              <a:t>请求包</a:t>
            </a:r>
            <a:r>
              <a:rPr kumimoji="0" lang="zh-CN" altLang="en-US" sz="2400" dirty="0"/>
              <a:t>发送给网络中的所有机器，网络主机接收到请求数据包后，会回应一个</a:t>
            </a:r>
            <a:r>
              <a:rPr kumimoji="0" lang="en-US" altLang="zh-CN" sz="2400" dirty="0">
                <a:solidFill>
                  <a:srgbClr val="FF0000"/>
                </a:solidFill>
              </a:rPr>
              <a:t>ICMP ECHO</a:t>
            </a:r>
            <a:r>
              <a:rPr kumimoji="0" lang="zh-CN" altLang="en-US" sz="2400" dirty="0">
                <a:solidFill>
                  <a:srgbClr val="FF0000"/>
                </a:solidFill>
              </a:rPr>
              <a:t>响应包</a:t>
            </a:r>
            <a:r>
              <a:rPr kumimoji="0" lang="zh-CN" altLang="en-US" sz="2400" dirty="0"/>
              <a:t>，这样发送一个包会收到许多的响应包。</a:t>
            </a:r>
            <a:endParaRPr kumimoji="0" lang="en-US" altLang="zh-CN" sz="2400" dirty="0"/>
          </a:p>
          <a:p>
            <a:endParaRPr kumimoji="0" lang="en-US" altLang="zh-CN" sz="2400" dirty="0"/>
          </a:p>
          <a:p>
            <a:r>
              <a:rPr kumimoji="0" lang="en-US" altLang="zh-CN" sz="2400" dirty="0"/>
              <a:t>Smurf</a:t>
            </a:r>
            <a:r>
              <a:rPr kumimoji="0" lang="zh-CN" altLang="en-US" sz="2400" dirty="0"/>
              <a:t>构造并发送源地址为受害主机地址、目的地址为广播地址的</a:t>
            </a:r>
            <a:r>
              <a:rPr kumimoji="0" lang="en-US" altLang="zh-CN" sz="2400" dirty="0"/>
              <a:t>ICMP ECHO</a:t>
            </a:r>
            <a:r>
              <a:rPr kumimoji="0" lang="zh-CN" altLang="en-US" sz="2400" dirty="0"/>
              <a:t>请求包，收到请求包的网络主机会同时响应并发送大量的信息给受害主机，致使受害</a:t>
            </a:r>
            <a:r>
              <a:rPr kumimoji="0" lang="zh-CN" altLang="en-US" sz="2400" dirty="0">
                <a:solidFill>
                  <a:srgbClr val="FF0000"/>
                </a:solidFill>
              </a:rPr>
              <a:t>主机崩溃</a:t>
            </a:r>
            <a:r>
              <a:rPr kumimoji="0" lang="zh-CN" altLang="en-US" sz="2400" dirty="0"/>
              <a:t>。</a:t>
            </a:r>
            <a:endParaRPr kumimoji="0" lang="zh-CN" altLang="zh-CN" sz="2400" dirty="0"/>
          </a:p>
          <a:p>
            <a:endParaRPr kumimoji="0" lang="en-US" altLang="zh-CN" sz="2400" dirty="0"/>
          </a:p>
          <a:p>
            <a:r>
              <a:rPr kumimoji="0" lang="zh-CN" altLang="en-US" sz="2400" dirty="0"/>
              <a:t>如果</a:t>
            </a:r>
            <a:r>
              <a:rPr kumimoji="0" lang="en-US" altLang="zh-CN" sz="2400" dirty="0"/>
              <a:t>Smurf</a:t>
            </a:r>
            <a:r>
              <a:rPr kumimoji="0" lang="zh-CN" altLang="en-US" sz="2400" dirty="0"/>
              <a:t>攻击将回复地址设置成受害网络的广播地址，则网络中会充斥大量的</a:t>
            </a:r>
            <a:r>
              <a:rPr kumimoji="0" lang="en-US" altLang="zh-CN" sz="2400" dirty="0"/>
              <a:t>ICMP ECHO</a:t>
            </a:r>
            <a:r>
              <a:rPr kumimoji="0" lang="zh-CN" altLang="en-US" sz="2400" dirty="0"/>
              <a:t>响应包，导致</a:t>
            </a:r>
            <a:r>
              <a:rPr kumimoji="0" lang="zh-CN" altLang="en-US" sz="2400" dirty="0">
                <a:solidFill>
                  <a:srgbClr val="FF0000"/>
                </a:solidFill>
              </a:rPr>
              <a:t>网络阻塞</a:t>
            </a:r>
            <a:r>
              <a:rPr kumimoji="0" lang="zh-CN" altLang="en-US" sz="2400" dirty="0"/>
              <a:t>。</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 calcmode="lin" valueType="num">
                                      <p:cBhvr additive="base">
                                        <p:cTn id="7"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anim calcmode="lin" valueType="num">
                                      <p:cBhvr additive="base">
                                        <p:cTn id="13"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anim calcmode="lin" valueType="num">
                                      <p:cBhvr additive="base">
                                        <p:cTn id="19"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07950" y="0"/>
            <a:ext cx="8928100" cy="981075"/>
          </a:xfrm>
        </p:spPr>
        <p:txBody>
          <a:bodyPr/>
          <a:lstStyle/>
          <a:p>
            <a:r>
              <a:rPr kumimoji="0" lang="en-US" altLang="zh-CN" dirty="0"/>
              <a:t>Smurf</a:t>
            </a:r>
            <a:r>
              <a:rPr kumimoji="0" lang="zh-CN" altLang="en-US" dirty="0"/>
              <a:t>攻击过程示意图</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1484784"/>
            <a:ext cx="8923337" cy="450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07950" y="72008"/>
            <a:ext cx="8928100" cy="836712"/>
          </a:xfrm>
        </p:spPr>
        <p:txBody>
          <a:bodyPr/>
          <a:lstStyle/>
          <a:p>
            <a:r>
              <a:rPr kumimoji="0" lang="zh-CN" altLang="en-US" dirty="0"/>
              <a:t>电子邮件炸弹</a:t>
            </a:r>
          </a:p>
        </p:txBody>
      </p:sp>
      <p:sp>
        <p:nvSpPr>
          <p:cNvPr id="14339" name="内容占位符 2"/>
          <p:cNvSpPr>
            <a:spLocks noGrp="1"/>
          </p:cNvSpPr>
          <p:nvPr>
            <p:ph idx="1"/>
          </p:nvPr>
        </p:nvSpPr>
        <p:spPr>
          <a:xfrm>
            <a:off x="179512" y="1052736"/>
            <a:ext cx="8784530" cy="5400452"/>
          </a:xfrm>
        </p:spPr>
        <p:txBody>
          <a:bodyPr/>
          <a:lstStyle/>
          <a:p>
            <a:r>
              <a:rPr kumimoji="0" lang="zh-CN" altLang="en-US" sz="2400" dirty="0"/>
              <a:t>实施电子邮件炸弹攻击的特殊程序称为</a:t>
            </a:r>
            <a:r>
              <a:rPr kumimoji="0" lang="en-US" altLang="zh-CN" sz="2400" dirty="0">
                <a:solidFill>
                  <a:srgbClr val="FF0000"/>
                </a:solidFill>
              </a:rPr>
              <a:t>Email Bomber</a:t>
            </a:r>
            <a:r>
              <a:rPr kumimoji="0" lang="zh-CN" altLang="en-US" sz="2400" dirty="0"/>
              <a:t>。</a:t>
            </a:r>
            <a:endParaRPr kumimoji="0" lang="en-US" altLang="zh-CN" sz="2400" dirty="0"/>
          </a:p>
          <a:p>
            <a:endParaRPr kumimoji="0" lang="en-US" altLang="zh-CN" sz="2400" dirty="0">
              <a:solidFill>
                <a:srgbClr val="FF0000"/>
              </a:solidFill>
            </a:endParaRPr>
          </a:p>
          <a:p>
            <a:r>
              <a:rPr kumimoji="0" lang="zh-CN" altLang="en-US" sz="2400" dirty="0">
                <a:solidFill>
                  <a:srgbClr val="FF0000"/>
                </a:solidFill>
              </a:rPr>
              <a:t>邮箱容量是有限的</a:t>
            </a:r>
            <a:r>
              <a:rPr kumimoji="0" lang="zh-CN" altLang="en-US" sz="2400" dirty="0"/>
              <a:t>，用户在短时间内收到成千上万封电子邮件，而且每个电子邮件也比较大，那么经过一轮邮件炸弹轰炸后</a:t>
            </a:r>
            <a:r>
              <a:rPr kumimoji="0" lang="zh-CN" altLang="en-US" sz="2400" dirty="0">
                <a:solidFill>
                  <a:srgbClr val="FF0000"/>
                </a:solidFill>
              </a:rPr>
              <a:t>电子邮箱的容量可能被占满</a:t>
            </a:r>
            <a:r>
              <a:rPr kumimoji="0" lang="zh-CN" altLang="en-US" sz="2400" dirty="0"/>
              <a:t>。</a:t>
            </a:r>
            <a:endParaRPr kumimoji="0" lang="en-US" altLang="zh-CN" sz="2400" dirty="0"/>
          </a:p>
          <a:p>
            <a:pPr lvl="1"/>
            <a:r>
              <a:rPr kumimoji="0" lang="zh-CN" altLang="en-US" dirty="0"/>
              <a:t>其他人发给用户的电子邮件将会丢失或者被退回，使用户的邮箱失去作用。</a:t>
            </a:r>
            <a:endParaRPr kumimoji="0" lang="en-US" altLang="zh-CN" dirty="0"/>
          </a:p>
          <a:p>
            <a:endParaRPr kumimoji="0" lang="en-US" altLang="zh-CN" sz="2400" dirty="0"/>
          </a:p>
          <a:p>
            <a:r>
              <a:rPr kumimoji="0" lang="zh-CN" altLang="en-US" sz="2400" dirty="0"/>
              <a:t>这些电子邮件炸弹所携带的大容量信息不断在网络上来回传输，很容易</a:t>
            </a:r>
            <a:r>
              <a:rPr kumimoji="0" lang="zh-CN" altLang="en-US" sz="2400" dirty="0">
                <a:solidFill>
                  <a:srgbClr val="FF0000"/>
                </a:solidFill>
              </a:rPr>
              <a:t>堵塞网络</a:t>
            </a:r>
            <a:r>
              <a:rPr kumimoji="0" lang="zh-CN" altLang="en-US" sz="2400" dirty="0"/>
              <a:t>。</a:t>
            </a:r>
            <a:endParaRPr kumimoji="0" lang="en-US" altLang="zh-CN" sz="2400" dirty="0"/>
          </a:p>
          <a:p>
            <a:endParaRPr kumimoji="0" lang="en-US" altLang="zh-CN" sz="2400" dirty="0">
              <a:solidFill>
                <a:srgbClr val="FF0000"/>
              </a:solidFill>
            </a:endParaRPr>
          </a:p>
          <a:p>
            <a:r>
              <a:rPr kumimoji="0" lang="zh-CN" altLang="en-US" sz="2400" dirty="0">
                <a:solidFill>
                  <a:srgbClr val="FF0000"/>
                </a:solidFill>
              </a:rPr>
              <a:t>邮件服务器</a:t>
            </a:r>
            <a:r>
              <a:rPr kumimoji="0" lang="zh-CN" altLang="en-US" sz="2400" dirty="0"/>
              <a:t>需要不停地处理大量的电子邮件，如果承受不了这样的</a:t>
            </a:r>
            <a:r>
              <a:rPr kumimoji="0" lang="zh-CN" altLang="en-US" sz="2400" dirty="0">
                <a:solidFill>
                  <a:srgbClr val="FF0000"/>
                </a:solidFill>
              </a:rPr>
              <a:t>疲劳工作</a:t>
            </a:r>
            <a:r>
              <a:rPr kumimoji="0" lang="zh-CN" altLang="en-US" sz="2400" dirty="0"/>
              <a:t>，服务器随时有崩溃的可能。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 calcmode="lin" valueType="num">
                                      <p:cBhvr additive="base">
                                        <p:cTn id="7"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anim calcmode="lin" valueType="num">
                                      <p:cBhvr additive="base">
                                        <p:cTn id="13"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5" end="5"/>
                                            </p:txEl>
                                          </p:spTgt>
                                        </p:tgtEl>
                                        <p:attrNameLst>
                                          <p:attrName>style.visibility</p:attrName>
                                        </p:attrNameLst>
                                      </p:cBhvr>
                                      <p:to>
                                        <p:strVal val="visible"/>
                                      </p:to>
                                    </p:set>
                                    <p:anim calcmode="lin" valueType="num">
                                      <p:cBhvr additive="base">
                                        <p:cTn id="19"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pRg st="7" end="7"/>
                                            </p:txEl>
                                          </p:spTgt>
                                        </p:tgtEl>
                                        <p:attrNameLst>
                                          <p:attrName>style.visibility</p:attrName>
                                        </p:attrNameLst>
                                      </p:cBhvr>
                                      <p:to>
                                        <p:strVal val="visible"/>
                                      </p:to>
                                    </p:set>
                                    <p:anim calcmode="lin" valueType="num">
                                      <p:cBhvr additive="base">
                                        <p:cTn id="25"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07950" y="72008"/>
            <a:ext cx="8928100" cy="836712"/>
          </a:xfrm>
        </p:spPr>
        <p:txBody>
          <a:bodyPr/>
          <a:lstStyle/>
          <a:p>
            <a:r>
              <a:rPr kumimoji="0" lang="en-US" altLang="zh-CN" dirty="0"/>
              <a:t>DDoS</a:t>
            </a:r>
            <a:endParaRPr kumimoji="0" lang="zh-CN" altLang="en-US" dirty="0"/>
          </a:p>
        </p:txBody>
      </p:sp>
      <p:sp>
        <p:nvSpPr>
          <p:cNvPr id="15363" name="内容占位符 2"/>
          <p:cNvSpPr>
            <a:spLocks noGrp="1"/>
          </p:cNvSpPr>
          <p:nvPr>
            <p:ph idx="1"/>
          </p:nvPr>
        </p:nvSpPr>
        <p:spPr>
          <a:xfrm>
            <a:off x="179512" y="1052736"/>
            <a:ext cx="8713663" cy="5544616"/>
          </a:xfrm>
        </p:spPr>
        <p:txBody>
          <a:bodyPr/>
          <a:lstStyle/>
          <a:p>
            <a:r>
              <a:rPr kumimoji="0" lang="zh-CN" altLang="en-US" sz="2400" dirty="0"/>
              <a:t>随着计算机处理能力的快速增长，内存的大量增加，以及千兆级别网络的使用，</a:t>
            </a:r>
            <a:r>
              <a:rPr kumimoji="0" lang="en-US" altLang="zh-CN" sz="2400" dirty="0" err="1"/>
              <a:t>DoS</a:t>
            </a:r>
            <a:r>
              <a:rPr kumimoji="0" lang="zh-CN" altLang="en-US" sz="2400" dirty="0"/>
              <a:t>攻击很难有效。</a:t>
            </a:r>
            <a:endParaRPr kumimoji="0" lang="en-US" altLang="zh-CN" sz="2400" dirty="0"/>
          </a:p>
          <a:p>
            <a:pPr>
              <a:spcBef>
                <a:spcPts val="1800"/>
              </a:spcBef>
            </a:pPr>
            <a:r>
              <a:rPr kumimoji="0" lang="zh-CN" altLang="en-US" sz="2400" dirty="0"/>
              <a:t>分布式拒绝服务攻击</a:t>
            </a:r>
            <a:r>
              <a:rPr kumimoji="0" lang="en-US" altLang="zh-CN" sz="2400" dirty="0"/>
              <a:t>DDOS</a:t>
            </a:r>
            <a:r>
              <a:rPr kumimoji="0" lang="zh-CN" altLang="en-US" sz="2400" dirty="0"/>
              <a:t>（</a:t>
            </a:r>
            <a:r>
              <a:rPr kumimoji="0" lang="en-US" altLang="zh-CN" sz="2400" dirty="0"/>
              <a:t>Distributed Denial of Service</a:t>
            </a:r>
            <a:r>
              <a:rPr kumimoji="0" lang="zh-CN" altLang="en-US" sz="2400" dirty="0"/>
              <a:t>）就是</a:t>
            </a:r>
            <a:r>
              <a:rPr kumimoji="0" lang="zh-CN" altLang="en-US" sz="2400" dirty="0">
                <a:solidFill>
                  <a:srgbClr val="FF0000"/>
                </a:solidFill>
              </a:rPr>
              <a:t>很多</a:t>
            </a:r>
            <a:r>
              <a:rPr kumimoji="0" lang="en-US" altLang="zh-CN" sz="2400" dirty="0" err="1">
                <a:solidFill>
                  <a:srgbClr val="FF0000"/>
                </a:solidFill>
              </a:rPr>
              <a:t>DoS</a:t>
            </a:r>
            <a:r>
              <a:rPr kumimoji="0" lang="zh-CN" altLang="en-US" sz="2400" dirty="0"/>
              <a:t>攻击源一起攻击某台服务器或网络，迫使服务器停止提供服务或网络阻塞。</a:t>
            </a:r>
            <a:endParaRPr kumimoji="0" lang="en-US" altLang="zh-CN" sz="2400" dirty="0"/>
          </a:p>
          <a:p>
            <a:pPr>
              <a:spcBef>
                <a:spcPts val="1800"/>
              </a:spcBef>
            </a:pPr>
            <a:r>
              <a:rPr kumimoji="0" lang="en-US" altLang="zh-CN" sz="2400" dirty="0"/>
              <a:t>DDoS</a:t>
            </a:r>
            <a:r>
              <a:rPr kumimoji="0" lang="zh-CN" altLang="en-US" sz="2400" dirty="0"/>
              <a:t>攻击需要众多攻击源，而黑客获得攻击源的主要途径就是</a:t>
            </a:r>
            <a:r>
              <a:rPr kumimoji="0" lang="zh-CN" altLang="en-US" sz="2400" dirty="0">
                <a:solidFill>
                  <a:srgbClr val="FF0000"/>
                </a:solidFill>
              </a:rPr>
              <a:t>传播木马</a:t>
            </a:r>
            <a:r>
              <a:rPr kumimoji="0" lang="zh-CN" altLang="en-US" sz="2400" dirty="0"/>
              <a:t>。</a:t>
            </a:r>
            <a:endParaRPr kumimoji="0" lang="en-US" altLang="zh-CN" sz="2400" dirty="0"/>
          </a:p>
          <a:p>
            <a:pPr lvl="1">
              <a:spcBef>
                <a:spcPts val="600"/>
              </a:spcBef>
            </a:pPr>
            <a:r>
              <a:rPr kumimoji="0" lang="zh-CN" altLang="en-US" dirty="0"/>
              <a:t>网络计算机一旦中了木马，这台计算机就会被后台操作的人控制，也就成了所谓的“</a:t>
            </a:r>
            <a:r>
              <a:rPr kumimoji="0" lang="zh-CN" altLang="en-US" dirty="0">
                <a:solidFill>
                  <a:srgbClr val="FF0000"/>
                </a:solidFill>
              </a:rPr>
              <a:t>肉鸡</a:t>
            </a:r>
            <a:r>
              <a:rPr kumimoji="0" lang="zh-CN" altLang="en-US" dirty="0"/>
              <a:t>”，即黑客的帮凶。</a:t>
            </a:r>
            <a:endParaRPr kumimoji="0" lang="en-US" altLang="zh-CN" dirty="0"/>
          </a:p>
          <a:p>
            <a:pPr>
              <a:spcBef>
                <a:spcPts val="1800"/>
              </a:spcBef>
            </a:pPr>
            <a:r>
              <a:rPr kumimoji="0" lang="zh-CN" altLang="en-US" sz="2400" dirty="0"/>
              <a:t>使用“肉鸡”进行</a:t>
            </a:r>
            <a:r>
              <a:rPr kumimoji="0" lang="en-US" altLang="zh-CN" sz="2400" dirty="0"/>
              <a:t>DDoS</a:t>
            </a:r>
            <a:r>
              <a:rPr kumimoji="0" lang="zh-CN" altLang="en-US" sz="2400" dirty="0"/>
              <a:t>攻击，还可以在一定程度上</a:t>
            </a:r>
            <a:r>
              <a:rPr kumimoji="0" lang="zh-CN" altLang="en-US" sz="2400" dirty="0">
                <a:solidFill>
                  <a:srgbClr val="FF0000"/>
                </a:solidFill>
              </a:rPr>
              <a:t>保护攻击者</a:t>
            </a:r>
            <a:r>
              <a:rPr kumimoji="0" lang="zh-CN" altLang="en-US" sz="2400" dirty="0"/>
              <a:t>，使其不易被发现。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 calcmode="lin" valueType="num">
                                      <p:cBhvr additive="base">
                                        <p:cTn id="2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07950" y="72008"/>
            <a:ext cx="8928100" cy="836712"/>
          </a:xfrm>
        </p:spPr>
        <p:txBody>
          <a:bodyPr/>
          <a:lstStyle/>
          <a:p>
            <a:r>
              <a:rPr kumimoji="0" lang="en-US" altLang="zh-CN" dirty="0" err="1"/>
              <a:t>DoS</a:t>
            </a:r>
            <a:r>
              <a:rPr kumimoji="0" lang="zh-CN" altLang="en-US" dirty="0"/>
              <a:t>攻击的防御方法</a:t>
            </a:r>
          </a:p>
        </p:txBody>
      </p:sp>
      <p:sp>
        <p:nvSpPr>
          <p:cNvPr id="16387" name="内容占位符 2"/>
          <p:cNvSpPr>
            <a:spLocks noGrp="1"/>
          </p:cNvSpPr>
          <p:nvPr>
            <p:ph idx="1"/>
          </p:nvPr>
        </p:nvSpPr>
        <p:spPr>
          <a:xfrm>
            <a:off x="107950" y="1053678"/>
            <a:ext cx="8928100" cy="5327650"/>
          </a:xfrm>
        </p:spPr>
        <p:txBody>
          <a:bodyPr/>
          <a:lstStyle/>
          <a:p>
            <a:pPr marL="514350" indent="-514350">
              <a:buFont typeface="+mj-lt"/>
              <a:buAutoNum type="arabicPeriod"/>
            </a:pPr>
            <a:r>
              <a:rPr kumimoji="0" lang="zh-CN" altLang="en-US" dirty="0"/>
              <a:t>及时为</a:t>
            </a:r>
            <a:r>
              <a:rPr kumimoji="0" lang="zh-CN" altLang="en-US" dirty="0">
                <a:solidFill>
                  <a:srgbClr val="FF0000"/>
                </a:solidFill>
              </a:rPr>
              <a:t>系统升级</a:t>
            </a:r>
            <a:r>
              <a:rPr kumimoji="0" lang="zh-CN" altLang="en-US" dirty="0"/>
              <a:t>，减少系统漏洞。很多</a:t>
            </a:r>
            <a:r>
              <a:rPr kumimoji="0" lang="en-US" altLang="zh-CN" dirty="0" err="1"/>
              <a:t>DoS</a:t>
            </a:r>
            <a:r>
              <a:rPr kumimoji="0" lang="zh-CN" altLang="en-US" dirty="0"/>
              <a:t>攻击对于新的操作系统已经失效，例如，</a:t>
            </a:r>
            <a:r>
              <a:rPr kumimoji="0" lang="en-US" altLang="zh-CN" dirty="0"/>
              <a:t>Ping of Death</a:t>
            </a:r>
            <a:r>
              <a:rPr kumimoji="0" lang="zh-CN" altLang="en-US" dirty="0"/>
              <a:t>攻击。</a:t>
            </a:r>
            <a:endParaRPr kumimoji="0" lang="en-US" altLang="zh-CN" dirty="0"/>
          </a:p>
          <a:p>
            <a:pPr marL="514350" indent="-514350">
              <a:buFont typeface="+mj-lt"/>
              <a:buAutoNum type="arabicPeriod"/>
            </a:pPr>
            <a:endParaRPr kumimoji="0" lang="en-US" altLang="zh-CN" dirty="0"/>
          </a:p>
          <a:p>
            <a:pPr marL="514350" indent="-514350">
              <a:buFont typeface="+mj-lt"/>
              <a:buAutoNum type="arabicPeriod"/>
            </a:pPr>
            <a:r>
              <a:rPr kumimoji="0" lang="zh-CN" altLang="en-US" dirty="0"/>
              <a:t>将主机或网络中的</a:t>
            </a:r>
            <a:r>
              <a:rPr kumimoji="0" lang="zh-CN" altLang="en-US" dirty="0">
                <a:solidFill>
                  <a:srgbClr val="FF0000"/>
                </a:solidFill>
              </a:rPr>
              <a:t>不必要的服务和端口关掉。</a:t>
            </a:r>
            <a:endParaRPr kumimoji="0" lang="en-US" altLang="zh-CN" dirty="0">
              <a:solidFill>
                <a:srgbClr val="FF0000"/>
              </a:solidFill>
            </a:endParaRPr>
          </a:p>
          <a:p>
            <a:pPr lvl="1"/>
            <a:r>
              <a:rPr kumimoji="0" lang="zh-CN" altLang="en-US" dirty="0"/>
              <a:t>例如，对于非</a:t>
            </a:r>
            <a:r>
              <a:rPr kumimoji="0" lang="en-US" altLang="zh-CN" dirty="0"/>
              <a:t>WEB</a:t>
            </a:r>
            <a:r>
              <a:rPr kumimoji="0" lang="zh-CN" altLang="en-US" dirty="0"/>
              <a:t>主机关掉</a:t>
            </a:r>
            <a:r>
              <a:rPr kumimoji="0" lang="en-US" altLang="zh-CN" dirty="0"/>
              <a:t>80</a:t>
            </a:r>
            <a:r>
              <a:rPr kumimoji="0" lang="zh-CN" altLang="en-US" dirty="0"/>
              <a:t>端口。</a:t>
            </a:r>
            <a:endParaRPr kumimoji="0" lang="en-US" altLang="zh-CN" dirty="0"/>
          </a:p>
          <a:p>
            <a:pPr marL="514350" indent="-514350">
              <a:buFont typeface="+mj-lt"/>
              <a:buAutoNum type="arabicPeriod"/>
            </a:pPr>
            <a:endParaRPr kumimoji="0" lang="en-US" altLang="zh-CN" dirty="0"/>
          </a:p>
          <a:p>
            <a:pPr marL="514350" indent="-514350">
              <a:buFont typeface="+mj-lt"/>
              <a:buAutoNum type="arabicPeriod"/>
            </a:pPr>
            <a:r>
              <a:rPr kumimoji="0" lang="zh-CN" altLang="en-US" dirty="0"/>
              <a:t>局域网应该加强</a:t>
            </a:r>
            <a:r>
              <a:rPr kumimoji="0" lang="zh-CN" altLang="en-US" dirty="0">
                <a:solidFill>
                  <a:srgbClr val="FF0000"/>
                </a:solidFill>
              </a:rPr>
              <a:t>防火墙和入侵检测系统</a:t>
            </a:r>
            <a:r>
              <a:rPr kumimoji="0" lang="zh-CN" altLang="en-US" dirty="0"/>
              <a:t>的应用和管理，过滤掉非法的网络数据包。</a:t>
            </a:r>
            <a:r>
              <a:rPr kumimoji="0" lang="zh-CN" altLang="zh-CN" dirty="0"/>
              <a:t> </a:t>
            </a:r>
          </a:p>
          <a:p>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 calcmode="lin" valueType="num">
                                      <p:cBhvr additive="base">
                                        <p:cTn id="7"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anim calcmode="lin" valueType="num">
                                      <p:cBhvr additive="base">
                                        <p:cTn id="11"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anim calcmode="lin" valueType="num">
                                      <p:cBhvr additive="base">
                                        <p:cTn id="17"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07950" y="0"/>
            <a:ext cx="8928100" cy="981075"/>
          </a:xfrm>
        </p:spPr>
        <p:txBody>
          <a:bodyPr/>
          <a:lstStyle/>
          <a:p>
            <a:pPr eaLnBrk="1" hangingPunct="1"/>
            <a:r>
              <a:rPr kumimoji="0" lang="zh-CN" altLang="en-US"/>
              <a:t>主要内容</a:t>
            </a:r>
          </a:p>
        </p:txBody>
      </p:sp>
      <p:sp>
        <p:nvSpPr>
          <p:cNvPr id="17411" name="内容占位符 2"/>
          <p:cNvSpPr>
            <a:spLocks noGrp="1"/>
          </p:cNvSpPr>
          <p:nvPr>
            <p:ph idx="1"/>
          </p:nvPr>
        </p:nvSpPr>
        <p:spPr>
          <a:xfrm>
            <a:off x="198438" y="1052513"/>
            <a:ext cx="8713787" cy="5102225"/>
          </a:xfrm>
        </p:spPr>
        <p:txBody>
          <a:bodyPr/>
          <a:lstStyle/>
          <a:p>
            <a:r>
              <a:rPr kumimoji="0" lang="en-US" altLang="zh-CN"/>
              <a:t>6.1 概述	</a:t>
            </a:r>
            <a:endParaRPr kumimoji="0" lang="zh-CN" altLang="zh-CN"/>
          </a:p>
          <a:p>
            <a:r>
              <a:rPr kumimoji="0" lang="en-US" altLang="zh-CN"/>
              <a:t>6.2 计算机病毒</a:t>
            </a:r>
            <a:endParaRPr kumimoji="0" lang="zh-CN" altLang="zh-CN"/>
          </a:p>
          <a:p>
            <a:r>
              <a:rPr kumimoji="0" lang="en-US" altLang="zh-CN"/>
              <a:t>6.3 网络入侵</a:t>
            </a:r>
          </a:p>
          <a:p>
            <a:pPr lvl="1"/>
            <a:r>
              <a:rPr kumimoji="0" lang="en-US" altLang="zh-CN"/>
              <a:t>6.3.1 </a:t>
            </a:r>
            <a:r>
              <a:rPr kumimoji="0" lang="zh-CN" altLang="en-US"/>
              <a:t>拒绝服务攻击</a:t>
            </a:r>
            <a:endParaRPr kumimoji="0" lang="en-US" altLang="zh-CN"/>
          </a:p>
          <a:p>
            <a:pPr lvl="1"/>
            <a:r>
              <a:rPr kumimoji="0" lang="en-US" altLang="zh-CN">
                <a:solidFill>
                  <a:srgbClr val="FF0000"/>
                </a:solidFill>
              </a:rPr>
              <a:t>6.3.2 </a:t>
            </a:r>
            <a:r>
              <a:rPr kumimoji="0" lang="zh-CN" altLang="en-US">
                <a:solidFill>
                  <a:srgbClr val="FF0000"/>
                </a:solidFill>
              </a:rPr>
              <a:t>口令攻击</a:t>
            </a:r>
            <a:endParaRPr kumimoji="0" lang="en-US" altLang="zh-CN">
              <a:solidFill>
                <a:srgbClr val="FF0000"/>
              </a:solidFill>
            </a:endParaRPr>
          </a:p>
          <a:p>
            <a:pPr lvl="1"/>
            <a:r>
              <a:rPr kumimoji="0" lang="en-US" altLang="zh-CN"/>
              <a:t>6.3.3 </a:t>
            </a:r>
            <a:r>
              <a:rPr kumimoji="0" lang="zh-CN" altLang="en-US"/>
              <a:t>嗅探攻击</a:t>
            </a:r>
            <a:endParaRPr kumimoji="0" lang="en-US" altLang="zh-CN"/>
          </a:p>
          <a:p>
            <a:pPr lvl="1"/>
            <a:r>
              <a:rPr kumimoji="0" lang="en-US" altLang="zh-CN"/>
              <a:t>6.3.4 </a:t>
            </a:r>
            <a:r>
              <a:rPr kumimoji="0" lang="zh-CN" altLang="en-US"/>
              <a:t>欺骗类攻击</a:t>
            </a:r>
            <a:endParaRPr kumimoji="0" lang="en-US" altLang="zh-CN"/>
          </a:p>
          <a:p>
            <a:pPr lvl="1"/>
            <a:r>
              <a:rPr kumimoji="0" lang="en-US" altLang="zh-CN"/>
              <a:t>6.3.5 </a:t>
            </a:r>
            <a:r>
              <a:rPr kumimoji="0" lang="zh-CN" altLang="en-US"/>
              <a:t>利用型攻击</a:t>
            </a:r>
            <a:endParaRPr kumimoji="0" lang="zh-CN" altLang="zh-CN"/>
          </a:p>
          <a:p>
            <a:r>
              <a:rPr kumimoji="0" lang="en-US" altLang="zh-CN"/>
              <a:t>6.4 诱骗类威胁</a:t>
            </a:r>
            <a:endParaRPr kumimoji="0"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518864" y="44624"/>
            <a:ext cx="8229600" cy="854968"/>
          </a:xfrm>
        </p:spPr>
        <p:txBody>
          <a:bodyPr/>
          <a:lstStyle/>
          <a:p>
            <a:r>
              <a:rPr kumimoji="0" lang="zh-CN" altLang="en-US" dirty="0"/>
              <a:t>口令攻击步骤</a:t>
            </a:r>
          </a:p>
        </p:txBody>
      </p:sp>
      <p:sp>
        <p:nvSpPr>
          <p:cNvPr id="18435" name="内容占位符 2"/>
          <p:cNvSpPr>
            <a:spLocks noGrp="1"/>
          </p:cNvSpPr>
          <p:nvPr>
            <p:ph idx="1"/>
          </p:nvPr>
        </p:nvSpPr>
        <p:spPr>
          <a:xfrm>
            <a:off x="251520" y="1052736"/>
            <a:ext cx="8604250" cy="5616624"/>
          </a:xfrm>
        </p:spPr>
        <p:txBody>
          <a:bodyPr/>
          <a:lstStyle/>
          <a:p>
            <a:r>
              <a:rPr kumimoji="0" lang="zh-CN" altLang="en-US" sz="2400" dirty="0"/>
              <a:t>步骤一、获取目标系统的</a:t>
            </a:r>
            <a:r>
              <a:rPr kumimoji="0" lang="zh-CN" altLang="en-US" sz="2400" dirty="0">
                <a:solidFill>
                  <a:srgbClr val="FF0000"/>
                </a:solidFill>
              </a:rPr>
              <a:t>用户帐号及其它有关信息</a:t>
            </a:r>
            <a:r>
              <a:rPr kumimoji="0" lang="zh-CN" altLang="en-US" sz="2400" dirty="0"/>
              <a:t>；</a:t>
            </a:r>
            <a:endParaRPr kumimoji="0" lang="en-US" altLang="zh-CN" sz="2400" dirty="0"/>
          </a:p>
          <a:p>
            <a:endParaRPr kumimoji="0" lang="en-US" altLang="zh-CN" sz="2400" dirty="0"/>
          </a:p>
          <a:p>
            <a:r>
              <a:rPr kumimoji="0" lang="zh-CN" altLang="en-US" sz="2400" dirty="0"/>
              <a:t>步骤二、根据用户信息</a:t>
            </a:r>
            <a:r>
              <a:rPr kumimoji="0" lang="zh-CN" altLang="en-US" sz="2400" dirty="0">
                <a:solidFill>
                  <a:srgbClr val="FF0000"/>
                </a:solidFill>
              </a:rPr>
              <a:t>猜测</a:t>
            </a:r>
            <a:r>
              <a:rPr kumimoji="0" lang="zh-CN" altLang="en-US" sz="2400" dirty="0"/>
              <a:t>用户口令；</a:t>
            </a:r>
            <a:endParaRPr kumimoji="0" lang="zh-CN" altLang="zh-CN" sz="2400" dirty="0"/>
          </a:p>
          <a:p>
            <a:pPr lvl="1"/>
            <a:r>
              <a:rPr kumimoji="0" lang="zh-CN" altLang="en-US" dirty="0"/>
              <a:t>使用</a:t>
            </a:r>
            <a:r>
              <a:rPr kumimoji="0" lang="zh-CN" altLang="en-US" dirty="0">
                <a:solidFill>
                  <a:srgbClr val="FF0000"/>
                </a:solidFill>
              </a:rPr>
              <a:t>对于用户来说有意义的、便于记忆的数据</a:t>
            </a:r>
            <a:r>
              <a:rPr kumimoji="0" lang="zh-CN" altLang="en-US" dirty="0"/>
              <a:t>做口令将是危险的，如用户名、用户名变形、生日、电话、电子邮件地址等。</a:t>
            </a:r>
            <a:endParaRPr kumimoji="0" lang="en-US" altLang="zh-CN" dirty="0"/>
          </a:p>
          <a:p>
            <a:endParaRPr kumimoji="0" lang="en-US" altLang="zh-CN" sz="2400" dirty="0"/>
          </a:p>
          <a:p>
            <a:r>
              <a:rPr kumimoji="0" lang="zh-CN" altLang="en-US" sz="2400" dirty="0"/>
              <a:t>步骤三、采用</a:t>
            </a:r>
            <a:r>
              <a:rPr kumimoji="0" lang="zh-CN" altLang="en-US" sz="2400" dirty="0">
                <a:solidFill>
                  <a:srgbClr val="FF0000"/>
                </a:solidFill>
              </a:rPr>
              <a:t>字典攻击</a:t>
            </a:r>
            <a:r>
              <a:rPr kumimoji="0" lang="zh-CN" altLang="en-US" sz="2400" dirty="0"/>
              <a:t>方式探测口令；</a:t>
            </a:r>
            <a:endParaRPr kumimoji="0" lang="en-US" altLang="zh-CN" sz="2400" dirty="0"/>
          </a:p>
          <a:p>
            <a:endParaRPr kumimoji="0" lang="en-US" altLang="zh-CN" sz="2400" dirty="0"/>
          </a:p>
          <a:p>
            <a:r>
              <a:rPr kumimoji="0" lang="zh-CN" altLang="en-US" sz="2400" dirty="0"/>
              <a:t>步骤四、探测目标系统的</a:t>
            </a:r>
            <a:r>
              <a:rPr kumimoji="0" lang="zh-CN" altLang="en-US" sz="2400" dirty="0">
                <a:solidFill>
                  <a:srgbClr val="FF0000"/>
                </a:solidFill>
              </a:rPr>
              <a:t>漏洞</a:t>
            </a:r>
            <a:r>
              <a:rPr kumimoji="0" lang="zh-CN" altLang="en-US" sz="2400" dirty="0"/>
              <a:t>，伺机取得口令文件，破解取得用户口令。</a:t>
            </a:r>
            <a:endParaRPr kumimoji="0" lang="en-US" altLang="zh-CN" sz="2400" dirty="0"/>
          </a:p>
          <a:p>
            <a:endParaRPr kumimoji="0" lang="en-US" altLang="zh-CN" sz="2400" dirty="0"/>
          </a:p>
          <a:p>
            <a:endParaRPr kumimoji="0" lang="zh-CN" altLang="en-US" sz="2400" dirty="0"/>
          </a:p>
        </p:txBody>
      </p:sp>
    </p:spTree>
    <p:extLst>
      <p:ext uri="{BB962C8B-B14F-4D97-AF65-F5344CB8AC3E}">
        <p14:creationId xmlns:p14="http://schemas.microsoft.com/office/powerpoint/2010/main" val="48112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anim calcmode="lin" valueType="num">
                                      <p:cBhvr additive="base">
                                        <p:cTn id="11"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anim calcmode="lin" valueType="num">
                                      <p:cBhvr additive="base">
                                        <p:cTn id="1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 calcmode="lin" valueType="num">
                                      <p:cBhvr additive="base">
                                        <p:cTn id="2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518864" y="44624"/>
            <a:ext cx="8229600" cy="854968"/>
          </a:xfrm>
        </p:spPr>
        <p:txBody>
          <a:bodyPr/>
          <a:lstStyle/>
          <a:p>
            <a:r>
              <a:rPr kumimoji="0" lang="zh-CN" altLang="en-US" dirty="0"/>
              <a:t>口令攻击步骤</a:t>
            </a:r>
          </a:p>
        </p:txBody>
      </p:sp>
      <p:sp>
        <p:nvSpPr>
          <p:cNvPr id="18435" name="内容占位符 2"/>
          <p:cNvSpPr>
            <a:spLocks noGrp="1"/>
          </p:cNvSpPr>
          <p:nvPr>
            <p:ph idx="1"/>
          </p:nvPr>
        </p:nvSpPr>
        <p:spPr>
          <a:xfrm>
            <a:off x="251520" y="1052736"/>
            <a:ext cx="8604250" cy="5616624"/>
          </a:xfrm>
        </p:spPr>
        <p:txBody>
          <a:bodyPr/>
          <a:lstStyle/>
          <a:p>
            <a:r>
              <a:rPr kumimoji="0" lang="zh-CN" altLang="en-US" sz="2400" dirty="0">
                <a:solidFill>
                  <a:srgbClr val="0000FF"/>
                </a:solidFill>
              </a:rPr>
              <a:t>关于获取目标系统的用户帐号及其它有关信息：</a:t>
            </a:r>
            <a:r>
              <a:rPr kumimoji="0" lang="zh-CN" altLang="en-US" sz="2400" dirty="0"/>
              <a:t>一般利用一些</a:t>
            </a:r>
            <a:r>
              <a:rPr kumimoji="0" lang="zh-CN" altLang="en-US" sz="2400" dirty="0">
                <a:solidFill>
                  <a:srgbClr val="FF0000"/>
                </a:solidFill>
              </a:rPr>
              <a:t>网络服务</a:t>
            </a:r>
            <a:r>
              <a:rPr kumimoji="0" lang="zh-CN" altLang="en-US" sz="2400" dirty="0"/>
              <a:t>来实现，如</a:t>
            </a:r>
            <a:r>
              <a:rPr kumimoji="0" lang="en-US" altLang="zh-CN" sz="2400" dirty="0"/>
              <a:t>Finger</a:t>
            </a:r>
            <a:r>
              <a:rPr kumimoji="0" lang="zh-CN" altLang="en-US" sz="2400" dirty="0"/>
              <a:t>、</a:t>
            </a:r>
            <a:r>
              <a:rPr kumimoji="0" lang="en-US" altLang="zh-CN" sz="2400" dirty="0"/>
              <a:t>WHOIS</a:t>
            </a:r>
            <a:r>
              <a:rPr kumimoji="0" lang="zh-CN" altLang="en-US" sz="2400" dirty="0"/>
              <a:t>、</a:t>
            </a:r>
            <a:r>
              <a:rPr kumimoji="0" lang="en-US" altLang="zh-CN" sz="2400" dirty="0"/>
              <a:t>LDAP</a:t>
            </a:r>
            <a:r>
              <a:rPr kumimoji="0" lang="zh-CN" altLang="en-US" sz="2400" dirty="0"/>
              <a:t>等信息服务。</a:t>
            </a:r>
            <a:endParaRPr kumimoji="0" lang="zh-CN" altLang="zh-CN" sz="2400" dirty="0"/>
          </a:p>
          <a:p>
            <a:pPr>
              <a:spcBef>
                <a:spcPts val="2400"/>
              </a:spcBef>
            </a:pPr>
            <a:r>
              <a:rPr kumimoji="0" lang="en-US" altLang="zh-CN" sz="2400" dirty="0">
                <a:solidFill>
                  <a:srgbClr val="FF0000"/>
                </a:solidFill>
              </a:rPr>
              <a:t>Finger</a:t>
            </a:r>
            <a:r>
              <a:rPr kumimoji="0" lang="zh-CN" altLang="en-US" sz="2400" dirty="0"/>
              <a:t>是</a:t>
            </a:r>
            <a:r>
              <a:rPr kumimoji="0" lang="en-US" altLang="zh-CN" sz="2400" dirty="0"/>
              <a:t>UNIX</a:t>
            </a:r>
            <a:r>
              <a:rPr kumimoji="0" lang="zh-CN" altLang="en-US" sz="2400" dirty="0"/>
              <a:t>系统中用于查询用户情况的实用程序。</a:t>
            </a:r>
            <a:r>
              <a:rPr kumimoji="0" lang="en-US" altLang="zh-CN" sz="2400" dirty="0"/>
              <a:t>UNIX</a:t>
            </a:r>
            <a:r>
              <a:rPr kumimoji="0" lang="zh-CN" altLang="en-US" sz="2400" dirty="0"/>
              <a:t>系统保存了每个用户的详细资料，可以用</a:t>
            </a:r>
            <a:r>
              <a:rPr kumimoji="0" lang="en-US" altLang="zh-CN" sz="2400" dirty="0"/>
              <a:t>Finger</a:t>
            </a:r>
            <a:r>
              <a:rPr kumimoji="0" lang="zh-CN" altLang="en-US" sz="2400" dirty="0"/>
              <a:t>命令查询。</a:t>
            </a:r>
          </a:p>
          <a:p>
            <a:pPr>
              <a:spcBef>
                <a:spcPts val="2400"/>
              </a:spcBef>
            </a:pPr>
            <a:r>
              <a:rPr kumimoji="0" lang="en-US" altLang="zh-CN" sz="2400" dirty="0">
                <a:solidFill>
                  <a:srgbClr val="FF0000"/>
                </a:solidFill>
              </a:rPr>
              <a:t>WHOIS</a:t>
            </a:r>
            <a:r>
              <a:rPr kumimoji="0" lang="zh-CN" altLang="en-US" sz="2400" dirty="0"/>
              <a:t>服务是一个在线的“请求</a:t>
            </a:r>
            <a:r>
              <a:rPr kumimoji="0" lang="en-US" altLang="zh-CN" sz="2400" dirty="0"/>
              <a:t>/</a:t>
            </a:r>
            <a:r>
              <a:rPr kumimoji="0" lang="zh-CN" altLang="en-US" sz="2400" dirty="0"/>
              <a:t>响应”式服务。</a:t>
            </a:r>
            <a:r>
              <a:rPr kumimoji="0" lang="en-US" altLang="zh-CN" sz="2400" dirty="0"/>
              <a:t>WHOIS Server</a:t>
            </a:r>
            <a:r>
              <a:rPr kumimoji="0" lang="zh-CN" altLang="en-US" sz="2400" dirty="0"/>
              <a:t>运行在后台监听</a:t>
            </a:r>
            <a:r>
              <a:rPr kumimoji="0" lang="en-US" altLang="zh-CN" sz="2400" dirty="0"/>
              <a:t>43</a:t>
            </a:r>
            <a:r>
              <a:rPr kumimoji="0" lang="zh-CN" altLang="en-US" sz="2400" dirty="0"/>
              <a:t>端口，当</a:t>
            </a:r>
            <a:r>
              <a:rPr kumimoji="0" lang="en-US" altLang="zh-CN" sz="2400" dirty="0"/>
              <a:t>Internet</a:t>
            </a:r>
            <a:r>
              <a:rPr kumimoji="0" lang="zh-CN" altLang="en-US" sz="2400" dirty="0"/>
              <a:t>用户搜索一个域名（或主机、联系人等其他信息时），</a:t>
            </a:r>
            <a:r>
              <a:rPr kumimoji="0" lang="en-US" altLang="zh-CN" sz="2400" dirty="0"/>
              <a:t>WHOIS Server</a:t>
            </a:r>
            <a:r>
              <a:rPr kumimoji="0" lang="zh-CN" altLang="en-US" sz="2400" dirty="0"/>
              <a:t>接收用户请求的信息并据此查询后台域名数据库。如果数据库中存在相应的记录，它会将相关信息，如所有者、管理信息以及技术联络信息等，反馈给用户。</a:t>
            </a:r>
          </a:p>
          <a:p>
            <a:pPr>
              <a:spcBef>
                <a:spcPts val="2400"/>
              </a:spcBef>
            </a:pPr>
            <a:r>
              <a:rPr kumimoji="0" lang="en-US" altLang="zh-CN" sz="2400" dirty="0">
                <a:solidFill>
                  <a:srgbClr val="FF0000"/>
                </a:solidFill>
              </a:rPr>
              <a:t>LDAP</a:t>
            </a:r>
            <a:r>
              <a:rPr kumimoji="0" lang="zh-CN" altLang="en-US" sz="2400" dirty="0"/>
              <a:t>是轻量级目录访问协议，其目录中存放着各类信息，如</a:t>
            </a:r>
            <a:r>
              <a:rPr kumimoji="0" lang="en-US" altLang="zh-CN" sz="2400" dirty="0"/>
              <a:t>Email</a:t>
            </a:r>
            <a:r>
              <a:rPr kumimoji="0" lang="zh-CN" altLang="en-US" sz="2400" dirty="0"/>
              <a:t>、联系人列表等。</a:t>
            </a:r>
          </a:p>
        </p:txBody>
      </p:sp>
    </p:spTree>
    <p:extLst>
      <p:ext uri="{BB962C8B-B14F-4D97-AF65-F5344CB8AC3E}">
        <p14:creationId xmlns:p14="http://schemas.microsoft.com/office/powerpoint/2010/main" val="334846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518864" y="44624"/>
            <a:ext cx="8229600" cy="854968"/>
          </a:xfrm>
        </p:spPr>
        <p:txBody>
          <a:bodyPr/>
          <a:lstStyle/>
          <a:p>
            <a:r>
              <a:rPr kumimoji="0" lang="zh-CN" altLang="en-US" dirty="0"/>
              <a:t>口令攻击步骤</a:t>
            </a:r>
          </a:p>
        </p:txBody>
      </p:sp>
      <p:sp>
        <p:nvSpPr>
          <p:cNvPr id="18435" name="内容占位符 2"/>
          <p:cNvSpPr>
            <a:spLocks noGrp="1"/>
          </p:cNvSpPr>
          <p:nvPr>
            <p:ph idx="1"/>
          </p:nvPr>
        </p:nvSpPr>
        <p:spPr>
          <a:xfrm>
            <a:off x="251520" y="1052736"/>
            <a:ext cx="8604250" cy="5616624"/>
          </a:xfrm>
        </p:spPr>
        <p:txBody>
          <a:bodyPr/>
          <a:lstStyle/>
          <a:p>
            <a:r>
              <a:rPr kumimoji="0" lang="zh-CN" altLang="en-US" sz="2400" dirty="0"/>
              <a:t>关于</a:t>
            </a:r>
            <a:r>
              <a:rPr kumimoji="0" lang="zh-CN" altLang="en-US" sz="2400" dirty="0">
                <a:solidFill>
                  <a:srgbClr val="FF0000"/>
                </a:solidFill>
              </a:rPr>
              <a:t>字典攻击</a:t>
            </a:r>
            <a:r>
              <a:rPr kumimoji="0" lang="zh-CN" altLang="en-US" sz="2400" dirty="0"/>
              <a:t>：</a:t>
            </a:r>
            <a:endParaRPr kumimoji="0" lang="en-US" altLang="zh-CN" sz="2400" dirty="0"/>
          </a:p>
          <a:p>
            <a:pPr lvl="1"/>
            <a:r>
              <a:rPr kumimoji="0" lang="zh-CN" altLang="en-US" dirty="0"/>
              <a:t>使用一些程序，自动地从电脑字典中取出一个单词，作为用户的口令输入给远端的主机，进入系统。</a:t>
            </a:r>
            <a:endParaRPr kumimoji="0" lang="en-US" altLang="zh-CN" dirty="0"/>
          </a:p>
          <a:p>
            <a:pPr lvl="1"/>
            <a:r>
              <a:rPr kumimoji="0" lang="zh-CN" altLang="en-US" dirty="0"/>
              <a:t>如果口令错误，就按序取出下一个单词，进行下一个尝试。并一直循环下去，直到找到正确的口令或字典的单词试完为止。</a:t>
            </a:r>
            <a:endParaRPr kumimoji="0" lang="en-US" altLang="zh-CN" dirty="0"/>
          </a:p>
          <a:p>
            <a:pPr lvl="1"/>
            <a:r>
              <a:rPr kumimoji="0" lang="zh-CN" altLang="en-US" dirty="0"/>
              <a:t>由于这个破译过程由计算机程序来自动完成，</a:t>
            </a:r>
            <a:r>
              <a:rPr kumimoji="0" lang="zh-CN" altLang="en-US" dirty="0">
                <a:solidFill>
                  <a:srgbClr val="FF0000"/>
                </a:solidFill>
              </a:rPr>
              <a:t>几个小时</a:t>
            </a:r>
            <a:r>
              <a:rPr kumimoji="0" lang="zh-CN" altLang="en-US" dirty="0"/>
              <a:t>就可以把字典的所有单词都试一遍。</a:t>
            </a:r>
            <a:endParaRPr kumimoji="0" lang="en-US" altLang="zh-CN" dirty="0"/>
          </a:p>
          <a:p>
            <a:pPr lvl="1"/>
            <a:endParaRPr kumimoji="0" lang="en-US" altLang="zh-CN" dirty="0"/>
          </a:p>
          <a:p>
            <a:pPr lvl="1">
              <a:buFont typeface="Wingdings" panose="05000000000000000000" pitchFamily="2" charset="2"/>
              <a:buChar char="ü"/>
            </a:pPr>
            <a:r>
              <a:rPr kumimoji="0" lang="zh-CN" altLang="en-US" dirty="0"/>
              <a:t>一般情况下，密码错误的连续登录次数是受限制的。</a:t>
            </a:r>
            <a:endParaRPr kumimoji="0" lang="zh-CN" altLang="zh-CN" dirty="0"/>
          </a:p>
          <a:p>
            <a:endParaRPr kumimoji="0" lang="en-US" altLang="zh-CN" sz="2400" dirty="0"/>
          </a:p>
        </p:txBody>
      </p:sp>
    </p:spTree>
    <p:extLst>
      <p:ext uri="{BB962C8B-B14F-4D97-AF65-F5344CB8AC3E}">
        <p14:creationId xmlns:p14="http://schemas.microsoft.com/office/powerpoint/2010/main" val="329038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additive="base">
                                        <p:cTn id="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anim calcmode="lin" valueType="num">
                                      <p:cBhvr additive="base">
                                        <p:cTn id="1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07950" y="72008"/>
            <a:ext cx="8928100" cy="836712"/>
          </a:xfrm>
        </p:spPr>
        <p:txBody>
          <a:bodyPr/>
          <a:lstStyle/>
          <a:p>
            <a:r>
              <a:rPr kumimoji="0" lang="zh-CN" altLang="en-US" dirty="0"/>
              <a:t>口令数量</a:t>
            </a:r>
          </a:p>
        </p:txBody>
      </p:sp>
      <p:sp>
        <p:nvSpPr>
          <p:cNvPr id="19459" name="内容占位符 2"/>
          <p:cNvSpPr>
            <a:spLocks noGrp="1"/>
          </p:cNvSpPr>
          <p:nvPr>
            <p:ph idx="1"/>
          </p:nvPr>
        </p:nvSpPr>
        <p:spPr>
          <a:xfrm>
            <a:off x="107950" y="1052736"/>
            <a:ext cx="8928100" cy="5327650"/>
          </a:xfrm>
        </p:spPr>
        <p:txBody>
          <a:bodyPr/>
          <a:lstStyle/>
          <a:p>
            <a:r>
              <a:rPr kumimoji="0" lang="zh-CN" altLang="en-US" sz="2400" dirty="0"/>
              <a:t>攻击者还可能采用穷举</a:t>
            </a:r>
            <a:r>
              <a:rPr kumimoji="0" lang="zh-CN" altLang="en-US" sz="2400" dirty="0">
                <a:solidFill>
                  <a:srgbClr val="FF0000"/>
                </a:solidFill>
              </a:rPr>
              <a:t>暴力攻击</a:t>
            </a:r>
            <a:r>
              <a:rPr kumimoji="0" lang="zh-CN" altLang="en-US" sz="2400" dirty="0"/>
              <a:t>的方法来攻击口令。</a:t>
            </a:r>
            <a:endParaRPr kumimoji="0" lang="en-US" altLang="zh-CN" sz="2400" dirty="0"/>
          </a:p>
          <a:p>
            <a:endParaRPr kumimoji="0" lang="en-US" altLang="zh-CN" sz="2400" dirty="0"/>
          </a:p>
          <a:p>
            <a:r>
              <a:rPr kumimoji="0" lang="zh-CN" altLang="en-US" sz="2400" dirty="0"/>
              <a:t>一般而言，系统中可以用作口令的字符有</a:t>
            </a:r>
            <a:r>
              <a:rPr kumimoji="0" lang="en-US" altLang="zh-CN" sz="2400" dirty="0"/>
              <a:t>95</a:t>
            </a:r>
            <a:r>
              <a:rPr kumimoji="0" lang="zh-CN" altLang="en-US" sz="2400" dirty="0"/>
              <a:t>个：</a:t>
            </a:r>
            <a:endParaRPr kumimoji="0" lang="en-US" altLang="zh-CN" sz="2400" dirty="0"/>
          </a:p>
          <a:p>
            <a:pPr lvl="1"/>
            <a:r>
              <a:rPr kumimoji="0" lang="en-US" altLang="zh-CN" dirty="0"/>
              <a:t>10</a:t>
            </a:r>
            <a:r>
              <a:rPr kumimoji="0" lang="zh-CN" altLang="en-US" dirty="0"/>
              <a:t>个数字、</a:t>
            </a:r>
            <a:r>
              <a:rPr kumimoji="0" lang="en-US" altLang="zh-CN" dirty="0"/>
              <a:t>33</a:t>
            </a:r>
            <a:r>
              <a:rPr kumimoji="0" lang="zh-CN" altLang="en-US" dirty="0"/>
              <a:t>个标点符号、</a:t>
            </a:r>
            <a:r>
              <a:rPr kumimoji="0" lang="en-US" altLang="zh-CN" dirty="0"/>
              <a:t>52</a:t>
            </a:r>
            <a:r>
              <a:rPr kumimoji="0" lang="zh-CN" altLang="en-US" dirty="0"/>
              <a:t>个大小写字母。</a:t>
            </a:r>
            <a:endParaRPr kumimoji="0" lang="en-US" altLang="zh-CN" dirty="0"/>
          </a:p>
          <a:p>
            <a:pPr lvl="1"/>
            <a:endParaRPr kumimoji="0" lang="en-US" altLang="zh-CN" dirty="0"/>
          </a:p>
          <a:p>
            <a:pPr lvl="1"/>
            <a:r>
              <a:rPr kumimoji="0" lang="zh-CN" altLang="en-US" dirty="0"/>
              <a:t>采用任意</a:t>
            </a:r>
            <a:r>
              <a:rPr kumimoji="0" lang="en-US" altLang="zh-CN" dirty="0"/>
              <a:t>5</a:t>
            </a:r>
            <a:r>
              <a:rPr kumimoji="0" lang="zh-CN" altLang="en-US" dirty="0"/>
              <a:t>个字母加上一个数字或符号则可能的排列数约为</a:t>
            </a:r>
            <a:r>
              <a:rPr kumimoji="0" lang="en-US" altLang="zh-CN" dirty="0"/>
              <a:t>163</a:t>
            </a:r>
            <a:r>
              <a:rPr kumimoji="0" lang="zh-CN" altLang="en-US" dirty="0"/>
              <a:t>亿，即</a:t>
            </a:r>
            <a:r>
              <a:rPr kumimoji="0" lang="en-US" altLang="zh-CN" dirty="0"/>
              <a:t>52</a:t>
            </a:r>
            <a:r>
              <a:rPr kumimoji="0" lang="en-US" altLang="zh-CN" baseline="30000" dirty="0"/>
              <a:t>5</a:t>
            </a:r>
            <a:r>
              <a:rPr kumimoji="0" lang="en-US" altLang="zh-CN" dirty="0"/>
              <a:t> × 43=16,348,773,000</a:t>
            </a:r>
            <a:r>
              <a:rPr kumimoji="0" lang="zh-CN" altLang="en-US" dirty="0"/>
              <a:t>。</a:t>
            </a:r>
            <a:endParaRPr kumimoji="0" lang="zh-CN" altLang="zh-CN" dirty="0"/>
          </a:p>
          <a:p>
            <a:pPr lvl="1"/>
            <a:r>
              <a:rPr kumimoji="0" lang="zh-CN" altLang="en-US" dirty="0"/>
              <a:t>这个数字对于每秒可以进行上百万次浮点运算的计算机并不是什么困难问题，也就是说一个</a:t>
            </a:r>
            <a:r>
              <a:rPr kumimoji="0" lang="en-US" altLang="zh-CN" dirty="0">
                <a:solidFill>
                  <a:srgbClr val="FF0000"/>
                </a:solidFill>
              </a:rPr>
              <a:t>6</a:t>
            </a:r>
            <a:r>
              <a:rPr kumimoji="0" lang="zh-CN" altLang="en-US" dirty="0">
                <a:solidFill>
                  <a:srgbClr val="FF0000"/>
                </a:solidFill>
              </a:rPr>
              <a:t>位的口令将不是安全的</a:t>
            </a:r>
            <a:r>
              <a:rPr kumimoji="0" lang="zh-CN" altLang="en-US" dirty="0"/>
              <a:t>。</a:t>
            </a:r>
            <a:endParaRPr kumimoji="0" lang="en-US" altLang="zh-CN" dirty="0"/>
          </a:p>
          <a:p>
            <a:endParaRPr kumimoji="0" lang="en-US" altLang="zh-CN" sz="2400" dirty="0"/>
          </a:p>
          <a:p>
            <a:r>
              <a:rPr kumimoji="0" lang="zh-CN" altLang="en-US" sz="2400" dirty="0"/>
              <a:t>一般建议使用</a:t>
            </a:r>
            <a:r>
              <a:rPr kumimoji="0" lang="en-US" altLang="zh-CN" sz="2400" dirty="0">
                <a:solidFill>
                  <a:srgbClr val="FF0000"/>
                </a:solidFill>
              </a:rPr>
              <a:t>10</a:t>
            </a:r>
            <a:r>
              <a:rPr kumimoji="0" lang="zh-CN" altLang="en-US" sz="2400" dirty="0">
                <a:solidFill>
                  <a:srgbClr val="FF0000"/>
                </a:solidFill>
              </a:rPr>
              <a:t>位以上并且是字母、数字加上标点符号的</a:t>
            </a:r>
            <a:r>
              <a:rPr kumimoji="0" lang="zh-CN" altLang="en-US" sz="2400" dirty="0"/>
              <a:t>混合体。</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 calcmode="lin" valueType="num">
                                      <p:cBhvr additive="base">
                                        <p:cTn id="7"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anim calcmode="lin" valueType="num">
                                      <p:cBhvr additive="base">
                                        <p:cTn id="11"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anim calcmode="lin" valueType="num">
                                      <p:cBhvr additive="base">
                                        <p:cTn id="17"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anim calcmode="lin" valueType="num">
                                      <p:cBhvr additive="base">
                                        <p:cTn id="23"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459">
                                            <p:txEl>
                                              <p:pRg st="8" end="8"/>
                                            </p:txEl>
                                          </p:spTgt>
                                        </p:tgtEl>
                                        <p:attrNameLst>
                                          <p:attrName>style.visibility</p:attrName>
                                        </p:attrNameLst>
                                      </p:cBhvr>
                                      <p:to>
                                        <p:strVal val="visible"/>
                                      </p:to>
                                    </p:set>
                                    <p:anim calcmode="lin" valueType="num">
                                      <p:cBhvr additive="base">
                                        <p:cTn id="29"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07950" y="0"/>
            <a:ext cx="8928100" cy="981075"/>
          </a:xfrm>
        </p:spPr>
        <p:txBody>
          <a:bodyPr/>
          <a:lstStyle/>
          <a:p>
            <a:pPr eaLnBrk="1" hangingPunct="1"/>
            <a:r>
              <a:rPr kumimoji="0" lang="zh-CN" altLang="en-US"/>
              <a:t>主要内容</a:t>
            </a:r>
          </a:p>
        </p:txBody>
      </p:sp>
      <p:sp>
        <p:nvSpPr>
          <p:cNvPr id="5123" name="内容占位符 2"/>
          <p:cNvSpPr>
            <a:spLocks noGrp="1"/>
          </p:cNvSpPr>
          <p:nvPr>
            <p:ph idx="1"/>
          </p:nvPr>
        </p:nvSpPr>
        <p:spPr>
          <a:xfrm>
            <a:off x="198438" y="1052513"/>
            <a:ext cx="8713787" cy="5102225"/>
          </a:xfrm>
        </p:spPr>
        <p:txBody>
          <a:bodyPr/>
          <a:lstStyle/>
          <a:p>
            <a:r>
              <a:rPr kumimoji="0" lang="en-US" altLang="zh-CN" dirty="0"/>
              <a:t>6.1 </a:t>
            </a:r>
            <a:r>
              <a:rPr kumimoji="0" lang="en-US" altLang="zh-CN" dirty="0" err="1"/>
              <a:t>概述</a:t>
            </a:r>
            <a:r>
              <a:rPr kumimoji="0" lang="en-US" altLang="zh-CN" dirty="0"/>
              <a:t>	</a:t>
            </a:r>
            <a:endParaRPr kumimoji="0" lang="zh-CN" altLang="zh-CN" dirty="0"/>
          </a:p>
          <a:p>
            <a:r>
              <a:rPr kumimoji="0" lang="en-US" altLang="zh-CN" dirty="0"/>
              <a:t>6.2 </a:t>
            </a:r>
            <a:r>
              <a:rPr kumimoji="0" lang="en-US" altLang="zh-CN" dirty="0" err="1"/>
              <a:t>计算机病毒</a:t>
            </a:r>
            <a:endParaRPr kumimoji="0" lang="zh-CN" altLang="zh-CN" dirty="0"/>
          </a:p>
          <a:p>
            <a:r>
              <a:rPr kumimoji="0" lang="en-US" altLang="zh-CN" dirty="0">
                <a:solidFill>
                  <a:srgbClr val="FF0000"/>
                </a:solidFill>
              </a:rPr>
              <a:t>6.3 </a:t>
            </a:r>
            <a:r>
              <a:rPr kumimoji="0" lang="en-US" altLang="zh-CN" dirty="0" err="1">
                <a:solidFill>
                  <a:srgbClr val="FF0000"/>
                </a:solidFill>
              </a:rPr>
              <a:t>网络入侵</a:t>
            </a:r>
            <a:endParaRPr kumimoji="0" lang="en-US" altLang="zh-CN" dirty="0">
              <a:solidFill>
                <a:srgbClr val="FF0000"/>
              </a:solidFill>
            </a:endParaRPr>
          </a:p>
          <a:p>
            <a:pPr lvl="1"/>
            <a:r>
              <a:rPr kumimoji="0" lang="en-US" altLang="zh-CN" dirty="0"/>
              <a:t>6.3.1 </a:t>
            </a:r>
            <a:r>
              <a:rPr kumimoji="0" lang="zh-CN" altLang="en-US" dirty="0"/>
              <a:t>拒绝服务攻击</a:t>
            </a:r>
            <a:endParaRPr kumimoji="0" lang="en-US" altLang="zh-CN" dirty="0"/>
          </a:p>
          <a:p>
            <a:pPr lvl="1"/>
            <a:r>
              <a:rPr kumimoji="0" lang="en-US" altLang="zh-CN" dirty="0"/>
              <a:t>6.3.2 </a:t>
            </a:r>
            <a:r>
              <a:rPr kumimoji="0" lang="zh-CN" altLang="en-US" dirty="0"/>
              <a:t>口令攻击</a:t>
            </a:r>
            <a:endParaRPr kumimoji="0" lang="en-US" altLang="zh-CN" dirty="0"/>
          </a:p>
          <a:p>
            <a:pPr lvl="1"/>
            <a:r>
              <a:rPr kumimoji="0" lang="en-US" altLang="zh-CN" dirty="0"/>
              <a:t>6.3.3 </a:t>
            </a:r>
            <a:r>
              <a:rPr kumimoji="0" lang="zh-CN" altLang="en-US" dirty="0"/>
              <a:t>嗅探攻击</a:t>
            </a:r>
            <a:endParaRPr kumimoji="0" lang="en-US" altLang="zh-CN" dirty="0"/>
          </a:p>
          <a:p>
            <a:pPr lvl="1"/>
            <a:r>
              <a:rPr kumimoji="0" lang="en-US" altLang="zh-CN" dirty="0"/>
              <a:t>6.3.4 </a:t>
            </a:r>
            <a:r>
              <a:rPr kumimoji="0" lang="zh-CN" altLang="en-US" dirty="0"/>
              <a:t>欺骗类攻击</a:t>
            </a:r>
            <a:endParaRPr kumimoji="0" lang="en-US" altLang="zh-CN" dirty="0"/>
          </a:p>
          <a:p>
            <a:pPr lvl="1"/>
            <a:r>
              <a:rPr kumimoji="0" lang="en-US" altLang="zh-CN" dirty="0"/>
              <a:t>6.3.5 </a:t>
            </a:r>
            <a:r>
              <a:rPr kumimoji="0" lang="zh-CN" altLang="en-US" dirty="0"/>
              <a:t>利用型攻击</a:t>
            </a:r>
            <a:endParaRPr kumimoji="0" lang="zh-CN" altLang="zh-CN" dirty="0"/>
          </a:p>
          <a:p>
            <a:r>
              <a:rPr kumimoji="0" lang="en-US" altLang="zh-CN" dirty="0"/>
              <a:t>6.4 </a:t>
            </a:r>
            <a:r>
              <a:rPr kumimoji="0" lang="en-US" altLang="zh-CN" dirty="0" err="1"/>
              <a:t>诱骗类威胁</a:t>
            </a:r>
            <a:endParaRPr kumimoji="0"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07950" y="0"/>
            <a:ext cx="8928100" cy="981075"/>
          </a:xfrm>
        </p:spPr>
        <p:txBody>
          <a:bodyPr/>
          <a:lstStyle/>
          <a:p>
            <a:r>
              <a:rPr kumimoji="0" lang="zh-CN" altLang="en-US"/>
              <a:t>防范口令攻击的方法</a:t>
            </a:r>
          </a:p>
        </p:txBody>
      </p:sp>
      <p:sp>
        <p:nvSpPr>
          <p:cNvPr id="20483" name="内容占位符 2"/>
          <p:cNvSpPr>
            <a:spLocks noGrp="1"/>
          </p:cNvSpPr>
          <p:nvPr>
            <p:ph idx="1"/>
          </p:nvPr>
        </p:nvSpPr>
        <p:spPr>
          <a:xfrm>
            <a:off x="323528" y="1052736"/>
            <a:ext cx="8496944" cy="5183187"/>
          </a:xfrm>
        </p:spPr>
        <p:txBody>
          <a:bodyPr/>
          <a:lstStyle/>
          <a:p>
            <a:r>
              <a:rPr kumimoji="0" lang="zh-CN" altLang="en-US" dirty="0"/>
              <a:t>口令的长度不少于</a:t>
            </a:r>
            <a:r>
              <a:rPr kumimoji="0" lang="en-US" altLang="zh-CN" dirty="0"/>
              <a:t>10</a:t>
            </a:r>
            <a:r>
              <a:rPr kumimoji="0" lang="zh-CN" altLang="en-US" dirty="0"/>
              <a:t>个字符；</a:t>
            </a:r>
            <a:endParaRPr kumimoji="0" lang="zh-CN" altLang="zh-CN" dirty="0"/>
          </a:p>
          <a:p>
            <a:r>
              <a:rPr kumimoji="0" lang="zh-CN" altLang="en-US" dirty="0"/>
              <a:t>口令中要有一些非字母；</a:t>
            </a:r>
            <a:endParaRPr kumimoji="0" lang="zh-CN" altLang="zh-CN" dirty="0"/>
          </a:p>
          <a:p>
            <a:r>
              <a:rPr kumimoji="0" lang="zh-CN" altLang="en-US" dirty="0"/>
              <a:t>口令不在英语字典中；</a:t>
            </a:r>
            <a:endParaRPr kumimoji="0" lang="zh-CN" altLang="zh-CN" dirty="0"/>
          </a:p>
          <a:p>
            <a:r>
              <a:rPr kumimoji="0" lang="zh-CN" altLang="en-US" dirty="0"/>
              <a:t>不要将口令写下来；</a:t>
            </a:r>
            <a:endParaRPr kumimoji="0" lang="zh-CN" altLang="zh-CN" dirty="0"/>
          </a:p>
          <a:p>
            <a:r>
              <a:rPr kumimoji="0" lang="zh-CN" altLang="en-US" dirty="0"/>
              <a:t>不要将口令存于电脑文件中；</a:t>
            </a:r>
            <a:r>
              <a:rPr kumimoji="0" lang="en-US" altLang="zh-CN" dirty="0"/>
              <a:t> </a:t>
            </a:r>
            <a:endParaRPr kumimoji="0" lang="zh-CN" altLang="zh-CN" dirty="0"/>
          </a:p>
          <a:p>
            <a:r>
              <a:rPr kumimoji="0" lang="zh-CN" altLang="en-US" dirty="0"/>
              <a:t>不要选择易猜测的信息做口令；</a:t>
            </a:r>
            <a:r>
              <a:rPr kumimoji="0" lang="en-US" altLang="zh-CN" dirty="0"/>
              <a:t> </a:t>
            </a:r>
            <a:endParaRPr kumimoji="0" lang="zh-CN" altLang="zh-CN" dirty="0"/>
          </a:p>
          <a:p>
            <a:r>
              <a:rPr kumimoji="0" lang="zh-CN" altLang="en-US" dirty="0"/>
              <a:t>不要在不同系统上使用同一口令；</a:t>
            </a:r>
            <a:r>
              <a:rPr kumimoji="0" lang="en-US" altLang="zh-CN" dirty="0"/>
              <a:t> </a:t>
            </a:r>
            <a:endParaRPr kumimoji="0" lang="zh-CN" altLang="zh-CN" dirty="0"/>
          </a:p>
          <a:p>
            <a:r>
              <a:rPr kumimoji="0" lang="zh-CN" altLang="en-US" dirty="0"/>
              <a:t>不要让其他人得到口令；</a:t>
            </a:r>
            <a:r>
              <a:rPr kumimoji="0" lang="en-US" altLang="zh-CN" dirty="0"/>
              <a:t> </a:t>
            </a:r>
            <a:endParaRPr kumimoji="0" lang="zh-CN" altLang="zh-CN" dirty="0"/>
          </a:p>
          <a:p>
            <a:r>
              <a:rPr kumimoji="0" lang="zh-CN" altLang="en-US" dirty="0"/>
              <a:t>经常改变口令；</a:t>
            </a:r>
            <a:endParaRPr kumimoji="0" lang="zh-CN" altLang="zh-CN" dirty="0"/>
          </a:p>
          <a:p>
            <a:r>
              <a:rPr kumimoji="0" lang="zh-CN" altLang="en-US" dirty="0"/>
              <a:t>永远不要对自己的口令过于自信。</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 calcmode="lin" valueType="num">
                                      <p:cBhvr additive="base">
                                        <p:cTn id="23"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calcmode="lin" valueType="num">
                                      <p:cBhvr additive="base">
                                        <p:cTn id="2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additive="base">
                                        <p:cTn id="31"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anim calcmode="lin" valueType="num">
                                      <p:cBhvr additive="base">
                                        <p:cTn id="35"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483">
                                            <p:txEl>
                                              <p:pRg st="8" end="8"/>
                                            </p:txEl>
                                          </p:spTgt>
                                        </p:tgtEl>
                                        <p:attrNameLst>
                                          <p:attrName>style.visibility</p:attrName>
                                        </p:attrNameLst>
                                      </p:cBhvr>
                                      <p:to>
                                        <p:strVal val="visible"/>
                                      </p:to>
                                    </p:set>
                                    <p:anim calcmode="lin" valueType="num">
                                      <p:cBhvr additive="base">
                                        <p:cTn id="39"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48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483">
                                            <p:txEl>
                                              <p:pRg st="9" end="9"/>
                                            </p:txEl>
                                          </p:spTgt>
                                        </p:tgtEl>
                                        <p:attrNameLst>
                                          <p:attrName>style.visibility</p:attrName>
                                        </p:attrNameLst>
                                      </p:cBhvr>
                                      <p:to>
                                        <p:strVal val="visible"/>
                                      </p:to>
                                    </p:set>
                                    <p:anim calcmode="lin" valueType="num">
                                      <p:cBhvr additive="base">
                                        <p:cTn id="43" dur="5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07950" y="0"/>
            <a:ext cx="8928100" cy="981075"/>
          </a:xfrm>
        </p:spPr>
        <p:txBody>
          <a:bodyPr/>
          <a:lstStyle/>
          <a:p>
            <a:pPr eaLnBrk="1" hangingPunct="1"/>
            <a:r>
              <a:rPr kumimoji="0" lang="zh-CN" altLang="en-US"/>
              <a:t>主要内容</a:t>
            </a:r>
          </a:p>
        </p:txBody>
      </p:sp>
      <p:sp>
        <p:nvSpPr>
          <p:cNvPr id="21507" name="内容占位符 2"/>
          <p:cNvSpPr>
            <a:spLocks noGrp="1"/>
          </p:cNvSpPr>
          <p:nvPr>
            <p:ph idx="1"/>
          </p:nvPr>
        </p:nvSpPr>
        <p:spPr>
          <a:xfrm>
            <a:off x="198438" y="1052513"/>
            <a:ext cx="8713787" cy="5102225"/>
          </a:xfrm>
        </p:spPr>
        <p:txBody>
          <a:bodyPr/>
          <a:lstStyle/>
          <a:p>
            <a:r>
              <a:rPr kumimoji="0" lang="en-US" altLang="zh-CN"/>
              <a:t>6.1 概述	</a:t>
            </a:r>
            <a:endParaRPr kumimoji="0" lang="zh-CN" altLang="zh-CN"/>
          </a:p>
          <a:p>
            <a:r>
              <a:rPr kumimoji="0" lang="en-US" altLang="zh-CN"/>
              <a:t>6.2 计算机病毒</a:t>
            </a:r>
            <a:endParaRPr kumimoji="0" lang="zh-CN" altLang="zh-CN"/>
          </a:p>
          <a:p>
            <a:r>
              <a:rPr kumimoji="0" lang="en-US" altLang="zh-CN"/>
              <a:t>6.3 网络入侵</a:t>
            </a:r>
          </a:p>
          <a:p>
            <a:pPr lvl="1"/>
            <a:r>
              <a:rPr kumimoji="0" lang="en-US" altLang="zh-CN"/>
              <a:t>6.3.1 </a:t>
            </a:r>
            <a:r>
              <a:rPr kumimoji="0" lang="zh-CN" altLang="en-US"/>
              <a:t>拒绝服务攻击</a:t>
            </a:r>
            <a:endParaRPr kumimoji="0" lang="en-US" altLang="zh-CN"/>
          </a:p>
          <a:p>
            <a:pPr lvl="1"/>
            <a:r>
              <a:rPr kumimoji="0" lang="en-US" altLang="zh-CN"/>
              <a:t>6.3.2 </a:t>
            </a:r>
            <a:r>
              <a:rPr kumimoji="0" lang="zh-CN" altLang="en-US"/>
              <a:t>口令攻击</a:t>
            </a:r>
            <a:endParaRPr kumimoji="0" lang="en-US" altLang="zh-CN"/>
          </a:p>
          <a:p>
            <a:pPr lvl="1"/>
            <a:r>
              <a:rPr kumimoji="0" lang="en-US" altLang="zh-CN">
                <a:solidFill>
                  <a:srgbClr val="FF0000"/>
                </a:solidFill>
              </a:rPr>
              <a:t>6.3.3 </a:t>
            </a:r>
            <a:r>
              <a:rPr kumimoji="0" lang="zh-CN" altLang="en-US">
                <a:solidFill>
                  <a:srgbClr val="FF0000"/>
                </a:solidFill>
              </a:rPr>
              <a:t>嗅探攻击</a:t>
            </a:r>
            <a:endParaRPr kumimoji="0" lang="en-US" altLang="zh-CN">
              <a:solidFill>
                <a:srgbClr val="FF0000"/>
              </a:solidFill>
            </a:endParaRPr>
          </a:p>
          <a:p>
            <a:pPr lvl="1"/>
            <a:r>
              <a:rPr kumimoji="0" lang="en-US" altLang="zh-CN"/>
              <a:t>6.3.4 </a:t>
            </a:r>
            <a:r>
              <a:rPr kumimoji="0" lang="zh-CN" altLang="en-US"/>
              <a:t>欺骗类攻击</a:t>
            </a:r>
            <a:endParaRPr kumimoji="0" lang="en-US" altLang="zh-CN"/>
          </a:p>
          <a:p>
            <a:pPr lvl="1"/>
            <a:r>
              <a:rPr kumimoji="0" lang="en-US" altLang="zh-CN"/>
              <a:t>6.3.5 </a:t>
            </a:r>
            <a:r>
              <a:rPr kumimoji="0" lang="zh-CN" altLang="en-US"/>
              <a:t>利用型攻击</a:t>
            </a:r>
            <a:endParaRPr kumimoji="0" lang="zh-CN" altLang="zh-CN"/>
          </a:p>
          <a:p>
            <a:r>
              <a:rPr kumimoji="0" lang="en-US" altLang="zh-CN"/>
              <a:t>6.4 诱骗类威胁</a:t>
            </a:r>
            <a:endParaRPr kumimoji="0"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07950" y="72008"/>
            <a:ext cx="8928100" cy="836712"/>
          </a:xfrm>
        </p:spPr>
        <p:txBody>
          <a:bodyPr/>
          <a:lstStyle/>
          <a:p>
            <a:r>
              <a:rPr kumimoji="0" lang="zh-CN" altLang="en-US" dirty="0"/>
              <a:t>嗅探攻击</a:t>
            </a:r>
          </a:p>
        </p:txBody>
      </p:sp>
      <p:sp>
        <p:nvSpPr>
          <p:cNvPr id="22531" name="内容占位符 2"/>
          <p:cNvSpPr>
            <a:spLocks noGrp="1"/>
          </p:cNvSpPr>
          <p:nvPr>
            <p:ph idx="1"/>
          </p:nvPr>
        </p:nvSpPr>
        <p:spPr>
          <a:xfrm>
            <a:off x="107950" y="1052736"/>
            <a:ext cx="8928100" cy="5544616"/>
          </a:xfrm>
        </p:spPr>
        <p:txBody>
          <a:bodyPr/>
          <a:lstStyle/>
          <a:p>
            <a:r>
              <a:rPr kumimoji="0" lang="zh-CN" altLang="en-US" dirty="0">
                <a:solidFill>
                  <a:srgbClr val="0000FF"/>
                </a:solidFill>
              </a:rPr>
              <a:t>嗅探攻击</a:t>
            </a:r>
            <a:r>
              <a:rPr kumimoji="0" lang="zh-CN" altLang="en-US" dirty="0"/>
              <a:t>也称为</a:t>
            </a:r>
            <a:r>
              <a:rPr kumimoji="0" lang="zh-CN" altLang="en-US" dirty="0">
                <a:solidFill>
                  <a:srgbClr val="FF0000"/>
                </a:solidFill>
              </a:rPr>
              <a:t>网络嗅探</a:t>
            </a:r>
            <a:r>
              <a:rPr kumimoji="0" lang="zh-CN" altLang="en-US" dirty="0"/>
              <a:t>，是指利用计算机的</a:t>
            </a:r>
            <a:r>
              <a:rPr kumimoji="0" lang="zh-CN" altLang="en-US" dirty="0">
                <a:solidFill>
                  <a:srgbClr val="FF0000"/>
                </a:solidFill>
              </a:rPr>
              <a:t>网络接口</a:t>
            </a:r>
            <a:r>
              <a:rPr kumimoji="0" lang="zh-CN" altLang="en-US" dirty="0"/>
              <a:t>截获目的地为其它计算机的</a:t>
            </a:r>
            <a:r>
              <a:rPr kumimoji="0" lang="zh-CN" altLang="en-US" dirty="0">
                <a:solidFill>
                  <a:srgbClr val="FF0000"/>
                </a:solidFill>
              </a:rPr>
              <a:t>数据包</a:t>
            </a:r>
            <a:r>
              <a:rPr kumimoji="0" lang="zh-CN" altLang="en-US" dirty="0"/>
              <a:t>的一种手段。</a:t>
            </a:r>
            <a:endParaRPr kumimoji="0" lang="en-US" altLang="zh-CN" dirty="0"/>
          </a:p>
          <a:p>
            <a:endParaRPr kumimoji="0" lang="en-US" altLang="zh-CN" dirty="0"/>
          </a:p>
          <a:p>
            <a:r>
              <a:rPr kumimoji="0" lang="zh-CN" altLang="en-US" dirty="0"/>
              <a:t>网络嗅探的工具被称为</a:t>
            </a:r>
            <a:r>
              <a:rPr kumimoji="0" lang="zh-CN" altLang="en-US" dirty="0">
                <a:solidFill>
                  <a:srgbClr val="0000FF"/>
                </a:solidFill>
              </a:rPr>
              <a:t>嗅探器</a:t>
            </a:r>
            <a:r>
              <a:rPr kumimoji="0" lang="zh-CN" altLang="en-US" dirty="0"/>
              <a:t>（</a:t>
            </a:r>
            <a:r>
              <a:rPr kumimoji="0" lang="en-US" altLang="zh-CN" dirty="0"/>
              <a:t>sniffer</a:t>
            </a:r>
            <a:r>
              <a:rPr kumimoji="0" lang="zh-CN" altLang="en-US" dirty="0"/>
              <a:t>），是一种常用的收集网络上传输的有用数据的方法。</a:t>
            </a:r>
            <a:endParaRPr kumimoji="0" lang="en-US" altLang="zh-CN" dirty="0"/>
          </a:p>
          <a:p>
            <a:pPr lvl="1"/>
            <a:r>
              <a:rPr kumimoji="0" lang="zh-CN" altLang="en-US" dirty="0"/>
              <a:t>这些数据可以是网络管理员需要分析的网络流量，也可以是黑客喜欢的用户账号和密码，或者一些商用机密数据等。</a:t>
            </a:r>
            <a:endParaRPr kumimoji="0" lang="en-US" altLang="zh-CN" dirty="0"/>
          </a:p>
          <a:p>
            <a:pPr lvl="1"/>
            <a:endParaRPr kumimoji="0" lang="en-US" altLang="zh-CN" dirty="0"/>
          </a:p>
          <a:p>
            <a:r>
              <a:rPr kumimoji="0" lang="zh-CN" altLang="en-US" dirty="0"/>
              <a:t>嗅探攻击一般是指黑客利用嗅探器获取网络传输中的重要数据。</a:t>
            </a:r>
            <a:endParaRPr kumimoji="0" lang="en-US" altLang="zh-CN" dirty="0"/>
          </a:p>
          <a:p>
            <a:endParaRPr kumimoji="0" lang="en-US" altLang="zh-CN" dirty="0"/>
          </a:p>
          <a:p>
            <a:r>
              <a:rPr kumimoji="0" lang="zh-CN" altLang="en-US" dirty="0"/>
              <a:t>网络嗅探也被形象地称为</a:t>
            </a:r>
            <a:r>
              <a:rPr kumimoji="0" lang="zh-CN" altLang="en-US" dirty="0">
                <a:solidFill>
                  <a:srgbClr val="FF0000"/>
                </a:solidFill>
              </a:rPr>
              <a:t>网络窃听</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 calcmode="lin" valueType="num">
                                      <p:cBhvr additive="base">
                                        <p:cTn id="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 calcmode="lin" valueType="num">
                                      <p:cBhvr additive="base">
                                        <p:cTn id="13"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anim calcmode="lin" valueType="num">
                                      <p:cBhvr additive="base">
                                        <p:cTn id="19"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1">
                                            <p:txEl>
                                              <p:pRg st="7" end="7"/>
                                            </p:txEl>
                                          </p:spTgt>
                                        </p:tgtEl>
                                        <p:attrNameLst>
                                          <p:attrName>style.visibility</p:attrName>
                                        </p:attrNameLst>
                                      </p:cBhvr>
                                      <p:to>
                                        <p:strVal val="visible"/>
                                      </p:to>
                                    </p:set>
                                    <p:anim calcmode="lin" valueType="num">
                                      <p:cBhvr additive="base">
                                        <p:cTn id="25" dur="5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07950" y="0"/>
            <a:ext cx="8928100" cy="981075"/>
          </a:xfrm>
        </p:spPr>
        <p:txBody>
          <a:bodyPr/>
          <a:lstStyle/>
          <a:p>
            <a:r>
              <a:rPr kumimoji="0" lang="zh-CN" altLang="en-US"/>
              <a:t>共享网络环境</a:t>
            </a:r>
          </a:p>
        </p:txBody>
      </p:sp>
      <p:sp>
        <p:nvSpPr>
          <p:cNvPr id="23555" name="内容占位符 2"/>
          <p:cNvSpPr>
            <a:spLocks noGrp="1"/>
          </p:cNvSpPr>
          <p:nvPr>
            <p:ph idx="1"/>
          </p:nvPr>
        </p:nvSpPr>
        <p:spPr>
          <a:xfrm>
            <a:off x="179512" y="1124744"/>
            <a:ext cx="8712968" cy="5544616"/>
          </a:xfrm>
        </p:spPr>
        <p:txBody>
          <a:bodyPr/>
          <a:lstStyle/>
          <a:p>
            <a:r>
              <a:rPr kumimoji="0" lang="zh-CN" altLang="en-US" sz="2400" dirty="0"/>
              <a:t>以太网卡（也称作网络适配器或网络接口）共有四种工作方式：</a:t>
            </a:r>
            <a:endParaRPr kumimoji="0" lang="zh-CN" altLang="zh-CN" sz="2400" dirty="0"/>
          </a:p>
          <a:p>
            <a:pPr lvl="1"/>
            <a:r>
              <a:rPr kumimoji="0" lang="zh-CN" altLang="en-US" dirty="0">
                <a:solidFill>
                  <a:srgbClr val="0000FF"/>
                </a:solidFill>
              </a:rPr>
              <a:t>广播方式：</a:t>
            </a:r>
            <a:r>
              <a:rPr kumimoji="0" lang="zh-CN" altLang="en-US" dirty="0"/>
              <a:t>网卡能够接收网络中的广播数据；</a:t>
            </a:r>
            <a:endParaRPr kumimoji="0" lang="zh-CN" altLang="zh-CN" dirty="0"/>
          </a:p>
          <a:p>
            <a:pPr lvl="1"/>
            <a:r>
              <a:rPr kumimoji="0" lang="zh-CN" altLang="en-US" dirty="0">
                <a:solidFill>
                  <a:srgbClr val="0000FF"/>
                </a:solidFill>
              </a:rPr>
              <a:t>组播方式：</a:t>
            </a:r>
            <a:r>
              <a:rPr kumimoji="0" lang="zh-CN" altLang="en-US" dirty="0"/>
              <a:t>网卡能够接收组播数据；</a:t>
            </a:r>
            <a:endParaRPr kumimoji="0" lang="zh-CN" altLang="zh-CN" dirty="0"/>
          </a:p>
          <a:p>
            <a:pPr lvl="1"/>
            <a:r>
              <a:rPr kumimoji="0" lang="zh-CN" altLang="en-US" dirty="0">
                <a:solidFill>
                  <a:srgbClr val="0000FF"/>
                </a:solidFill>
              </a:rPr>
              <a:t>直接方式：</a:t>
            </a:r>
            <a:r>
              <a:rPr kumimoji="0" lang="zh-CN" altLang="en-US" dirty="0"/>
              <a:t>只有目的网卡才能接收该数据；</a:t>
            </a:r>
            <a:endParaRPr kumimoji="0" lang="zh-CN" altLang="zh-CN" dirty="0"/>
          </a:p>
          <a:p>
            <a:pPr lvl="1"/>
            <a:r>
              <a:rPr kumimoji="0" lang="zh-CN" altLang="en-US" dirty="0">
                <a:solidFill>
                  <a:srgbClr val="0000FF"/>
                </a:solidFill>
              </a:rPr>
              <a:t>混杂模式：</a:t>
            </a:r>
            <a:r>
              <a:rPr kumimoji="0" lang="zh-CN" altLang="en-US" dirty="0"/>
              <a:t>网卡能够接收一切通过它的数据。</a:t>
            </a:r>
            <a:endParaRPr kumimoji="0" lang="en-US" altLang="zh-CN" dirty="0"/>
          </a:p>
          <a:p>
            <a:endParaRPr kumimoji="0" lang="en-US" altLang="zh-CN" sz="1600" dirty="0"/>
          </a:p>
          <a:p>
            <a:r>
              <a:rPr kumimoji="0" lang="zh-CN" altLang="en-US" sz="2400" dirty="0"/>
              <a:t>如果攻击者获得其中一台主机的</a:t>
            </a:r>
            <a:r>
              <a:rPr kumimoji="0" lang="en-US" altLang="zh-CN" sz="2400" dirty="0"/>
              <a:t>root</a:t>
            </a:r>
            <a:r>
              <a:rPr kumimoji="0" lang="zh-CN" altLang="en-US" sz="2400" dirty="0"/>
              <a:t>权限，并将其网卡置于</a:t>
            </a:r>
            <a:r>
              <a:rPr kumimoji="0" lang="zh-CN" altLang="en-US" sz="2400" dirty="0">
                <a:solidFill>
                  <a:srgbClr val="FF0000"/>
                </a:solidFill>
              </a:rPr>
              <a:t>混杂模式</a:t>
            </a:r>
            <a:r>
              <a:rPr kumimoji="0" lang="zh-CN" altLang="en-US" sz="2400" dirty="0"/>
              <a:t>，这就意味着不必打开配线盒来安装偷听设备，就可以对在</a:t>
            </a:r>
            <a:r>
              <a:rPr kumimoji="0" lang="zh-CN" altLang="en-US" sz="2400" dirty="0">
                <a:solidFill>
                  <a:srgbClr val="FF0000"/>
                </a:solidFill>
              </a:rPr>
              <a:t>共享环境</a:t>
            </a:r>
            <a:r>
              <a:rPr kumimoji="0" lang="zh-CN" altLang="en-US" sz="2400" dirty="0"/>
              <a:t>下的其它计算机的通信进行窃听，在共享网络中网络通信没有任何安全性可言。</a:t>
            </a:r>
            <a:endParaRPr kumimoji="0" lang="en-US" altLang="zh-CN" sz="2400" dirty="0"/>
          </a:p>
          <a:p>
            <a:r>
              <a:rPr kumimoji="0" lang="zh-CN" altLang="en-US" sz="2400" dirty="0"/>
              <a:t>目前，采用</a:t>
            </a:r>
            <a:r>
              <a:rPr kumimoji="0" lang="zh-CN" altLang="en-US" sz="2400" dirty="0">
                <a:solidFill>
                  <a:srgbClr val="FF0000"/>
                </a:solidFill>
              </a:rPr>
              <a:t>“共享技术”</a:t>
            </a:r>
            <a:r>
              <a:rPr kumimoji="0" lang="zh-CN" altLang="en-US" sz="2400" dirty="0"/>
              <a:t>的网络设备集线器已经被采用</a:t>
            </a:r>
            <a:r>
              <a:rPr kumimoji="0" lang="zh-CN" altLang="en-US" sz="2400" dirty="0">
                <a:solidFill>
                  <a:srgbClr val="FF0000"/>
                </a:solidFill>
              </a:rPr>
              <a:t>交换方式</a:t>
            </a:r>
            <a:r>
              <a:rPr kumimoji="0" lang="zh-CN" altLang="en-US" sz="2400" dirty="0"/>
              <a:t>的交换机所取代。在大多数局域网中，利用混杂模式进行监听已经不可能了。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6" end="6"/>
                                            </p:txEl>
                                          </p:spTgt>
                                        </p:tgtEl>
                                        <p:attrNameLst>
                                          <p:attrName>style.visibility</p:attrName>
                                        </p:attrNameLst>
                                      </p:cBhvr>
                                      <p:to>
                                        <p:strVal val="visible"/>
                                      </p:to>
                                    </p:set>
                                    <p:anim calcmode="lin" valueType="num">
                                      <p:cBhvr additive="base">
                                        <p:cTn id="7"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7" end="7"/>
                                            </p:txEl>
                                          </p:spTgt>
                                        </p:tgtEl>
                                        <p:attrNameLst>
                                          <p:attrName>style.visibility</p:attrName>
                                        </p:attrNameLst>
                                      </p:cBhvr>
                                      <p:to>
                                        <p:strVal val="visible"/>
                                      </p:to>
                                    </p:set>
                                    <p:anim calcmode="lin" valueType="num">
                                      <p:cBhvr additive="base">
                                        <p:cTn id="13" dur="5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07950" y="0"/>
            <a:ext cx="8928100" cy="981075"/>
          </a:xfrm>
        </p:spPr>
        <p:txBody>
          <a:bodyPr/>
          <a:lstStyle/>
          <a:p>
            <a:r>
              <a:rPr kumimoji="0" lang="zh-CN" altLang="en-US"/>
              <a:t>交换网络环境</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052265543"/>
              </p:ext>
            </p:extLst>
          </p:nvPr>
        </p:nvGraphicFramePr>
        <p:xfrm>
          <a:off x="827584" y="4076874"/>
          <a:ext cx="7560841" cy="2520478"/>
        </p:xfrm>
        <a:graphic>
          <a:graphicData uri="http://schemas.openxmlformats.org/drawingml/2006/table">
            <a:tbl>
              <a:tblPr/>
              <a:tblGrid>
                <a:gridCol w="2496386">
                  <a:extLst>
                    <a:ext uri="{9D8B030D-6E8A-4147-A177-3AD203B41FA5}">
                      <a16:colId xmlns:a16="http://schemas.microsoft.com/office/drawing/2014/main" val="20000"/>
                    </a:ext>
                  </a:extLst>
                </a:gridCol>
                <a:gridCol w="3120238">
                  <a:extLst>
                    <a:ext uri="{9D8B030D-6E8A-4147-A177-3AD203B41FA5}">
                      <a16:colId xmlns:a16="http://schemas.microsoft.com/office/drawing/2014/main" val="20001"/>
                    </a:ext>
                  </a:extLst>
                </a:gridCol>
                <a:gridCol w="1944217">
                  <a:extLst>
                    <a:ext uri="{9D8B030D-6E8A-4147-A177-3AD203B41FA5}">
                      <a16:colId xmlns:a16="http://schemas.microsoft.com/office/drawing/2014/main" val="20002"/>
                    </a:ext>
                  </a:extLst>
                </a:gridCol>
              </a:tblGrid>
              <a:tr h="52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Internet</a:t>
                      </a:r>
                      <a:endParaRPr kumimoji="0"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物理地址</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类型</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3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pitchFamily="34" charset="0"/>
                          <a:ea typeface="宋体" pitchFamily="2" charset="-122"/>
                        </a:rPr>
                        <a:t>192.168.1.100</a:t>
                      </a:r>
                      <a:endParaRPr kumimoji="0"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ambria" pitchFamily="18" charset="0"/>
                          <a:ea typeface="宋体" pitchFamily="2" charset="-122"/>
                          <a:cs typeface="Arial" pitchFamily="34" charset="0"/>
                        </a:rPr>
                        <a:t>00-30-48-31-26-98</a:t>
                      </a:r>
                      <a:endParaRPr kumimoji="0"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cs typeface="Arial" pitchFamily="34" charset="0"/>
                        </a:rPr>
                        <a:t>动态</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8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pitchFamily="34" charset="0"/>
                          <a:ea typeface="宋体" pitchFamily="2" charset="-122"/>
                        </a:rPr>
                        <a:t>192.168.1.101</a:t>
                      </a:r>
                      <a:endParaRPr kumimoji="0"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pitchFamily="34" charset="0"/>
                          <a:ea typeface="宋体" pitchFamily="2" charset="-122"/>
                        </a:rPr>
                        <a:t>00-00-00-00-01-89</a:t>
                      </a:r>
                      <a:endParaRPr kumimoji="0"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cs typeface="Arial" pitchFamily="34" charset="0"/>
                        </a:rPr>
                        <a:t>动态</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pitchFamily="34" charset="0"/>
                          <a:ea typeface="宋体" pitchFamily="2" charset="-122"/>
                        </a:rPr>
                        <a:t>192.168.1.102</a:t>
                      </a:r>
                      <a:endParaRPr kumimoji="0"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pitchFamily="34" charset="0"/>
                          <a:ea typeface="宋体" pitchFamily="2" charset="-122"/>
                        </a:rPr>
                        <a:t>00-24-dc-b8-47-f0</a:t>
                      </a:r>
                      <a:endParaRPr kumimoji="0"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cs typeface="Arial" pitchFamily="34" charset="0"/>
                        </a:rPr>
                        <a:t>动态</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pitchFamily="34" charset="0"/>
                          <a:ea typeface="宋体" pitchFamily="2" charset="-122"/>
                        </a:rPr>
                        <a:t>192.168.1.255</a:t>
                      </a:r>
                      <a:endParaRPr kumimoji="0"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pitchFamily="34" charset="0"/>
                          <a:ea typeface="宋体" pitchFamily="2" charset="-122"/>
                        </a:rPr>
                        <a:t>ff-ff-ff-ff-ff-ff</a:t>
                      </a:r>
                      <a:endParaRPr kumimoji="0"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cs typeface="Arial" pitchFamily="34" charset="0"/>
                        </a:rPr>
                        <a:t>静态</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603" name="内容占位符 2"/>
          <p:cNvSpPr txBox="1">
            <a:spLocks/>
          </p:cNvSpPr>
          <p:nvPr/>
        </p:nvSpPr>
        <p:spPr bwMode="auto">
          <a:xfrm>
            <a:off x="251520" y="1052736"/>
            <a:ext cx="8640960"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a:r>
              <a:rPr kumimoji="0" lang="zh-CN" altLang="en-US" sz="2400" b="1" dirty="0">
                <a:latin typeface="Arial" panose="020B0604020202020204" pitchFamily="34" charset="0"/>
              </a:rPr>
              <a:t>交换网络下的窃听是利用</a:t>
            </a:r>
            <a:r>
              <a:rPr kumimoji="0" lang="en-US" altLang="zh-CN" sz="2400" b="1" dirty="0">
                <a:solidFill>
                  <a:srgbClr val="FF0000"/>
                </a:solidFill>
                <a:latin typeface="Arial" panose="020B0604020202020204" pitchFamily="34" charset="0"/>
              </a:rPr>
              <a:t>ARP</a:t>
            </a:r>
            <a:r>
              <a:rPr kumimoji="0" lang="zh-CN" altLang="en-US" sz="2400" b="1" dirty="0">
                <a:solidFill>
                  <a:srgbClr val="FF0000"/>
                </a:solidFill>
                <a:latin typeface="Arial" panose="020B0604020202020204" pitchFamily="34" charset="0"/>
              </a:rPr>
              <a:t>欺骗</a:t>
            </a:r>
            <a:r>
              <a:rPr kumimoji="0" lang="zh-CN" altLang="en-US" sz="2400" b="1" dirty="0">
                <a:latin typeface="Arial" panose="020B0604020202020204" pitchFamily="34" charset="0"/>
              </a:rPr>
              <a:t>实现的。 </a:t>
            </a:r>
            <a:endParaRPr kumimoji="0" lang="en-US" altLang="zh-CN" sz="2400" b="1" dirty="0">
              <a:latin typeface="Arial" panose="020B0604020202020204" pitchFamily="34" charset="0"/>
            </a:endParaRPr>
          </a:p>
          <a:p>
            <a:pPr algn="just"/>
            <a:endParaRPr kumimoji="0" lang="en-US" altLang="zh-CN" sz="2400" b="1" dirty="0">
              <a:solidFill>
                <a:srgbClr val="0000FF"/>
              </a:solidFill>
              <a:latin typeface="Arial" panose="020B0604020202020204" pitchFamily="34" charset="0"/>
            </a:endParaRPr>
          </a:p>
          <a:p>
            <a:pPr algn="just"/>
            <a:r>
              <a:rPr kumimoji="0" lang="en-US" altLang="zh-CN" sz="2400" b="1" dirty="0">
                <a:solidFill>
                  <a:srgbClr val="0000FF"/>
                </a:solidFill>
                <a:latin typeface="Arial" panose="020B0604020202020204" pitchFamily="34" charset="0"/>
              </a:rPr>
              <a:t>ARP</a:t>
            </a:r>
            <a:r>
              <a:rPr kumimoji="0" lang="zh-CN" altLang="en-US" sz="2400" b="1" dirty="0">
                <a:solidFill>
                  <a:srgbClr val="0000FF"/>
                </a:solidFill>
                <a:latin typeface="Arial" panose="020B0604020202020204" pitchFamily="34" charset="0"/>
              </a:rPr>
              <a:t>（</a:t>
            </a:r>
            <a:r>
              <a:rPr kumimoji="0" lang="en-US" altLang="zh-CN" sz="2400" b="1" dirty="0">
                <a:solidFill>
                  <a:srgbClr val="0000FF"/>
                </a:solidFill>
                <a:latin typeface="Arial" panose="020B0604020202020204" pitchFamily="34" charset="0"/>
              </a:rPr>
              <a:t>Address Resolution Protocol</a:t>
            </a:r>
            <a:r>
              <a:rPr kumimoji="0" lang="zh-CN" altLang="en-US" sz="2400" b="1" dirty="0">
                <a:solidFill>
                  <a:srgbClr val="0000FF"/>
                </a:solidFill>
                <a:latin typeface="Arial" panose="020B0604020202020204" pitchFamily="34" charset="0"/>
              </a:rPr>
              <a:t>）协议：</a:t>
            </a:r>
            <a:r>
              <a:rPr kumimoji="0" lang="zh-CN" altLang="en-US" sz="2400" b="1" dirty="0"/>
              <a:t>当主机接收到</a:t>
            </a:r>
            <a:r>
              <a:rPr kumimoji="0" lang="en-US" altLang="zh-CN" sz="2400" b="1" dirty="0">
                <a:solidFill>
                  <a:srgbClr val="FF0000"/>
                </a:solidFill>
              </a:rPr>
              <a:t>ARP</a:t>
            </a:r>
            <a:r>
              <a:rPr kumimoji="0" lang="zh-CN" altLang="en-US" sz="2400" b="1" dirty="0">
                <a:solidFill>
                  <a:srgbClr val="FF0000"/>
                </a:solidFill>
              </a:rPr>
              <a:t>应答数据包</a:t>
            </a:r>
            <a:r>
              <a:rPr kumimoji="0" lang="zh-CN" altLang="en-US" sz="2400" b="1" dirty="0"/>
              <a:t>的时候，就使用应答数据包内的数据对本地的</a:t>
            </a:r>
            <a:r>
              <a:rPr kumimoji="0" lang="en-US" altLang="zh-CN" sz="2400" b="1" dirty="0"/>
              <a:t>ARP</a:t>
            </a:r>
            <a:r>
              <a:rPr kumimoji="0" lang="zh-CN" altLang="en-US" sz="2400" b="1" dirty="0"/>
              <a:t>缓存进行更新或添加。</a:t>
            </a:r>
            <a:endParaRPr kumimoji="0" lang="en-US" altLang="zh-CN" sz="2400" b="1" dirty="0"/>
          </a:p>
          <a:p>
            <a:pPr lvl="1" algn="just"/>
            <a:r>
              <a:rPr kumimoji="0" lang="en-US" altLang="zh-CN" sz="2400" b="1" dirty="0"/>
              <a:t>ARP</a:t>
            </a:r>
            <a:r>
              <a:rPr kumimoji="0" lang="zh-CN" altLang="en-US" sz="2400" b="1" dirty="0"/>
              <a:t>协议并不只是在发送了</a:t>
            </a:r>
            <a:r>
              <a:rPr kumimoji="0" lang="en-US" altLang="zh-CN" sz="2400" b="1" dirty="0"/>
              <a:t>ARP</a:t>
            </a:r>
            <a:r>
              <a:rPr kumimoji="0" lang="zh-CN" altLang="en-US" sz="2400" b="1" dirty="0"/>
              <a:t>请求并接收</a:t>
            </a:r>
            <a:r>
              <a:rPr kumimoji="0" lang="en-US" altLang="zh-CN" sz="2400" b="1" dirty="0"/>
              <a:t>ARP</a:t>
            </a:r>
            <a:r>
              <a:rPr kumimoji="0" lang="zh-CN" altLang="en-US" sz="2400" b="1" dirty="0"/>
              <a:t>应答后，添加</a:t>
            </a:r>
            <a:r>
              <a:rPr kumimoji="0" lang="en-US" altLang="zh-CN" sz="2400" b="1" dirty="0"/>
              <a:t>ARP</a:t>
            </a:r>
            <a:r>
              <a:rPr kumimoji="0" lang="zh-CN" altLang="en-US" sz="2400" b="1" dirty="0"/>
              <a:t>地址缓存。</a:t>
            </a:r>
            <a:endParaRPr kumimoji="0" lang="zh-CN"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603">
                                            <p:txEl>
                                              <p:pRg st="2" end="2"/>
                                            </p:txEl>
                                          </p:spTgt>
                                        </p:tgtEl>
                                        <p:attrNameLst>
                                          <p:attrName>style.visibility</p:attrName>
                                        </p:attrNameLst>
                                      </p:cBhvr>
                                      <p:to>
                                        <p:strVal val="visible"/>
                                      </p:to>
                                    </p:set>
                                    <p:anim calcmode="lin" valueType="num">
                                      <p:cBhvr additive="base">
                                        <p:cTn id="13" dur="500" fill="hold"/>
                                        <p:tgtEl>
                                          <p:spTgt spid="246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603">
                                            <p:txEl>
                                              <p:pRg st="3" end="3"/>
                                            </p:txEl>
                                          </p:spTgt>
                                        </p:tgtEl>
                                        <p:attrNameLst>
                                          <p:attrName>style.visibility</p:attrName>
                                        </p:attrNameLst>
                                      </p:cBhvr>
                                      <p:to>
                                        <p:strVal val="visible"/>
                                      </p:to>
                                    </p:set>
                                    <p:anim calcmode="lin" valueType="num">
                                      <p:cBhvr additive="base">
                                        <p:cTn id="19" dur="500" fill="hold"/>
                                        <p:tgtEl>
                                          <p:spTgt spid="246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60" y="1557039"/>
            <a:ext cx="84201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标题 1"/>
          <p:cNvSpPr>
            <a:spLocks noGrp="1"/>
          </p:cNvSpPr>
          <p:nvPr>
            <p:ph type="title"/>
          </p:nvPr>
        </p:nvSpPr>
        <p:spPr>
          <a:xfrm>
            <a:off x="107950" y="72008"/>
            <a:ext cx="8928100" cy="908720"/>
          </a:xfrm>
        </p:spPr>
        <p:txBody>
          <a:bodyPr/>
          <a:lstStyle/>
          <a:p>
            <a:r>
              <a:rPr kumimoji="0" lang="en-US" altLang="zh-CN" dirty="0"/>
              <a:t>ARP</a:t>
            </a:r>
            <a:r>
              <a:rPr kumimoji="0" lang="zh-CN" altLang="en-US" dirty="0"/>
              <a:t>欺骗</a:t>
            </a:r>
          </a:p>
        </p:txBody>
      </p:sp>
      <p:sp>
        <p:nvSpPr>
          <p:cNvPr id="25603" name="内容占位符 2"/>
          <p:cNvSpPr>
            <a:spLocks noGrp="1"/>
          </p:cNvSpPr>
          <p:nvPr>
            <p:ph idx="1"/>
          </p:nvPr>
        </p:nvSpPr>
        <p:spPr>
          <a:xfrm>
            <a:off x="107950" y="1053084"/>
            <a:ext cx="8928100" cy="903038"/>
          </a:xfrm>
        </p:spPr>
        <p:txBody>
          <a:bodyPr/>
          <a:lstStyle/>
          <a:p>
            <a:r>
              <a:rPr kumimoji="0" lang="zh-CN" altLang="en-US" sz="2400" dirty="0"/>
              <a:t>主机</a:t>
            </a:r>
            <a:r>
              <a:rPr kumimoji="0" lang="en-US" altLang="zh-CN" sz="2400" dirty="0"/>
              <a:t>D</a:t>
            </a:r>
            <a:r>
              <a:rPr kumimoji="0" lang="zh-CN" altLang="en-US" sz="2400" dirty="0"/>
              <a:t>给局域网中的所有主机发送</a:t>
            </a:r>
            <a:r>
              <a:rPr kumimoji="0" lang="en-US" altLang="zh-CN" sz="2400" dirty="0"/>
              <a:t>ARP</a:t>
            </a:r>
            <a:r>
              <a:rPr kumimoji="0" lang="zh-CN" altLang="en-US" sz="2400" dirty="0"/>
              <a:t>应答。主机</a:t>
            </a:r>
            <a:r>
              <a:rPr kumimoji="0" lang="en-US" altLang="zh-CN" sz="2400" dirty="0"/>
              <a:t>A</a:t>
            </a:r>
            <a:r>
              <a:rPr kumimoji="0" lang="zh-CN" altLang="en-US" sz="2400" dirty="0"/>
              <a:t>和</a:t>
            </a:r>
            <a:r>
              <a:rPr kumimoji="0" lang="en-US" altLang="zh-CN" sz="2400" dirty="0"/>
              <a:t>B</a:t>
            </a:r>
            <a:r>
              <a:rPr kumimoji="0" lang="zh-CN" altLang="en-US" sz="2400" dirty="0"/>
              <a:t>更新其</a:t>
            </a:r>
            <a:r>
              <a:rPr kumimoji="0" lang="en-US" altLang="zh-CN" sz="2400" dirty="0"/>
              <a:t>ARP</a:t>
            </a:r>
            <a:r>
              <a:rPr kumimoji="0" lang="zh-CN" altLang="en-US" sz="2400" dirty="0"/>
              <a:t>缓存表，主机</a:t>
            </a:r>
            <a:r>
              <a:rPr kumimoji="0" lang="en-US" altLang="zh-CN" sz="2400" dirty="0"/>
              <a:t>C</a:t>
            </a:r>
            <a:r>
              <a:rPr kumimoji="0" lang="zh-CN" altLang="en-US" sz="2400" dirty="0"/>
              <a:t>显示</a:t>
            </a:r>
            <a:r>
              <a:rPr kumimoji="0" lang="en-US" altLang="zh-CN" sz="2400" dirty="0"/>
              <a:t>IP</a:t>
            </a:r>
            <a:r>
              <a:rPr kumimoji="0" lang="zh-CN" altLang="en-US" sz="2400" dirty="0"/>
              <a:t>地址冲突。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ARP</a:t>
            </a:r>
            <a:r>
              <a:rPr kumimoji="0" lang="zh-CN" altLang="en-US" dirty="0"/>
              <a:t>欺骗</a:t>
            </a:r>
            <a:endParaRPr lang="en-US" dirty="0"/>
          </a:p>
        </p:txBody>
      </p:sp>
      <p:sp>
        <p:nvSpPr>
          <p:cNvPr id="3" name="内容占位符 2"/>
          <p:cNvSpPr>
            <a:spLocks noGrp="1"/>
          </p:cNvSpPr>
          <p:nvPr>
            <p:ph idx="1"/>
          </p:nvPr>
        </p:nvSpPr>
        <p:spPr>
          <a:xfrm>
            <a:off x="107504" y="1053084"/>
            <a:ext cx="8928992" cy="5472260"/>
          </a:xfrm>
        </p:spPr>
        <p:txBody>
          <a:bodyPr/>
          <a:lstStyle/>
          <a:p>
            <a:r>
              <a:rPr lang="zh-CN" altLang="en-US" dirty="0"/>
              <a:t>假设主机</a:t>
            </a:r>
            <a:r>
              <a:rPr lang="en-US" altLang="zh-CN" dirty="0"/>
              <a:t>D</a:t>
            </a:r>
            <a:r>
              <a:rPr lang="zh-CN" altLang="en-US" dirty="0"/>
              <a:t>想监听主机</a:t>
            </a:r>
            <a:r>
              <a:rPr lang="en-US" altLang="zh-CN" dirty="0"/>
              <a:t>A</a:t>
            </a:r>
            <a:r>
              <a:rPr lang="zh-CN" altLang="en-US" dirty="0"/>
              <a:t>和主机</a:t>
            </a:r>
            <a:r>
              <a:rPr lang="en-US" altLang="zh-CN" dirty="0"/>
              <a:t>C</a:t>
            </a:r>
            <a:r>
              <a:rPr lang="zh-CN" altLang="en-US" dirty="0"/>
              <a:t>之间的通信内容：</a:t>
            </a:r>
          </a:p>
          <a:p>
            <a:pPr lvl="1"/>
            <a:r>
              <a:rPr lang="en-US" altLang="zh-CN" dirty="0">
                <a:solidFill>
                  <a:srgbClr val="FF0000"/>
                </a:solidFill>
              </a:rPr>
              <a:t>D</a:t>
            </a:r>
            <a:r>
              <a:rPr lang="zh-CN" altLang="en-US" dirty="0">
                <a:solidFill>
                  <a:srgbClr val="FF0000"/>
                </a:solidFill>
              </a:rPr>
              <a:t>给</a:t>
            </a:r>
            <a:r>
              <a:rPr lang="en-US" altLang="zh-CN" dirty="0">
                <a:solidFill>
                  <a:srgbClr val="FF0000"/>
                </a:solidFill>
              </a:rPr>
              <a:t>A</a:t>
            </a:r>
            <a:r>
              <a:rPr lang="zh-CN" altLang="en-US" dirty="0">
                <a:solidFill>
                  <a:srgbClr val="FF0000"/>
                </a:solidFill>
              </a:rPr>
              <a:t>发送</a:t>
            </a:r>
            <a:r>
              <a:rPr lang="en-US" altLang="zh-CN" dirty="0">
                <a:solidFill>
                  <a:srgbClr val="FF0000"/>
                </a:solidFill>
              </a:rPr>
              <a:t>ARP</a:t>
            </a:r>
            <a:r>
              <a:rPr lang="zh-CN" altLang="en-US" dirty="0">
                <a:solidFill>
                  <a:srgbClr val="FF0000"/>
                </a:solidFill>
              </a:rPr>
              <a:t>应答</a:t>
            </a:r>
            <a:r>
              <a:rPr lang="zh-CN" altLang="en-US" dirty="0"/>
              <a:t>，告诉</a:t>
            </a:r>
            <a:r>
              <a:rPr lang="en-US" altLang="zh-CN" dirty="0"/>
              <a:t>A</a:t>
            </a:r>
            <a:r>
              <a:rPr lang="zh-CN" altLang="en-US" dirty="0"/>
              <a:t>，</a:t>
            </a:r>
            <a:r>
              <a:rPr lang="en-US" altLang="zh-CN" dirty="0"/>
              <a:t>192.168.1.3</a:t>
            </a:r>
            <a:r>
              <a:rPr lang="zh-CN" altLang="en-US" dirty="0"/>
              <a:t>主机的</a:t>
            </a:r>
            <a:r>
              <a:rPr lang="en-US" altLang="zh-CN" dirty="0"/>
              <a:t>MAC</a:t>
            </a:r>
            <a:r>
              <a:rPr lang="zh-CN" altLang="en-US" dirty="0"/>
              <a:t>地址是</a:t>
            </a:r>
            <a:r>
              <a:rPr lang="en-US" altLang="zh-CN" dirty="0" err="1"/>
              <a:t>dd-dd-dd-dd-dd-dd</a:t>
            </a:r>
            <a:r>
              <a:rPr lang="zh-CN" altLang="en-US" dirty="0"/>
              <a:t>。</a:t>
            </a:r>
          </a:p>
          <a:p>
            <a:pPr lvl="1"/>
            <a:r>
              <a:rPr lang="en-US" altLang="zh-CN" dirty="0">
                <a:solidFill>
                  <a:srgbClr val="FF0000"/>
                </a:solidFill>
              </a:rPr>
              <a:t>D</a:t>
            </a:r>
            <a:r>
              <a:rPr lang="zh-CN" altLang="en-US" dirty="0">
                <a:solidFill>
                  <a:srgbClr val="FF0000"/>
                </a:solidFill>
              </a:rPr>
              <a:t>给</a:t>
            </a:r>
            <a:r>
              <a:rPr lang="en-US" altLang="zh-CN" dirty="0">
                <a:solidFill>
                  <a:srgbClr val="FF0000"/>
                </a:solidFill>
              </a:rPr>
              <a:t>C</a:t>
            </a:r>
            <a:r>
              <a:rPr lang="zh-CN" altLang="en-US" dirty="0">
                <a:solidFill>
                  <a:srgbClr val="FF0000"/>
                </a:solidFill>
              </a:rPr>
              <a:t>发送</a:t>
            </a:r>
            <a:r>
              <a:rPr lang="en-US" altLang="zh-CN" dirty="0">
                <a:solidFill>
                  <a:srgbClr val="FF0000"/>
                </a:solidFill>
              </a:rPr>
              <a:t>ARP</a:t>
            </a:r>
            <a:r>
              <a:rPr lang="zh-CN" altLang="en-US" dirty="0">
                <a:solidFill>
                  <a:srgbClr val="FF0000"/>
                </a:solidFill>
              </a:rPr>
              <a:t>应答</a:t>
            </a:r>
            <a:r>
              <a:rPr lang="zh-CN" altLang="en-US" dirty="0"/>
              <a:t>，告诉</a:t>
            </a:r>
            <a:r>
              <a:rPr lang="en-US" altLang="zh-CN" dirty="0"/>
              <a:t>C</a:t>
            </a:r>
            <a:r>
              <a:rPr lang="zh-CN" altLang="en-US" dirty="0"/>
              <a:t>，</a:t>
            </a:r>
            <a:r>
              <a:rPr lang="en-US" altLang="zh-CN" dirty="0"/>
              <a:t>192.168.1.1</a:t>
            </a:r>
            <a:r>
              <a:rPr lang="zh-CN" altLang="en-US" dirty="0"/>
              <a:t>主机的</a:t>
            </a:r>
            <a:r>
              <a:rPr lang="en-US" altLang="zh-CN" dirty="0"/>
              <a:t>MAC</a:t>
            </a:r>
            <a:r>
              <a:rPr lang="zh-CN" altLang="en-US" dirty="0"/>
              <a:t>地址是</a:t>
            </a:r>
            <a:r>
              <a:rPr lang="en-US" altLang="zh-CN" dirty="0" err="1"/>
              <a:t>dd-dd-dd-dd-dd-dd</a:t>
            </a:r>
            <a:r>
              <a:rPr lang="zh-CN" altLang="en-US" dirty="0"/>
              <a:t>。</a:t>
            </a:r>
          </a:p>
          <a:p>
            <a:pPr lvl="1"/>
            <a:endParaRPr lang="en-US" altLang="zh-CN" dirty="0"/>
          </a:p>
          <a:p>
            <a:pPr lvl="1"/>
            <a:r>
              <a:rPr lang="en-US" altLang="zh-CN" dirty="0"/>
              <a:t>A</a:t>
            </a:r>
            <a:r>
              <a:rPr lang="zh-CN" altLang="en-US" dirty="0"/>
              <a:t>想要发送给</a:t>
            </a:r>
            <a:r>
              <a:rPr lang="en-US" altLang="zh-CN" dirty="0"/>
              <a:t>C</a:t>
            </a:r>
            <a:r>
              <a:rPr lang="zh-CN" altLang="en-US" dirty="0"/>
              <a:t>的数据实际上发送给了</a:t>
            </a:r>
            <a:r>
              <a:rPr lang="en-US" altLang="zh-CN" dirty="0"/>
              <a:t>D</a:t>
            </a:r>
            <a:r>
              <a:rPr lang="zh-CN" altLang="en-US" dirty="0"/>
              <a:t>，</a:t>
            </a:r>
            <a:r>
              <a:rPr lang="en-US" altLang="zh-CN" dirty="0"/>
              <a:t>D</a:t>
            </a:r>
            <a:r>
              <a:rPr lang="zh-CN" altLang="en-US" dirty="0"/>
              <a:t>在嗅探到数据后将此数据转发给</a:t>
            </a:r>
            <a:r>
              <a:rPr lang="en-US" altLang="zh-CN" dirty="0"/>
              <a:t>C</a:t>
            </a:r>
            <a:r>
              <a:rPr lang="zh-CN" altLang="en-US" dirty="0"/>
              <a:t>。</a:t>
            </a:r>
          </a:p>
          <a:p>
            <a:pPr lvl="1"/>
            <a:r>
              <a:rPr lang="en-US" altLang="zh-CN" dirty="0"/>
              <a:t>C</a:t>
            </a:r>
            <a:r>
              <a:rPr lang="zh-CN" altLang="en-US" dirty="0"/>
              <a:t>回应</a:t>
            </a:r>
            <a:r>
              <a:rPr lang="en-US" altLang="zh-CN" dirty="0"/>
              <a:t>A</a:t>
            </a:r>
            <a:r>
              <a:rPr lang="zh-CN" altLang="en-US" dirty="0"/>
              <a:t>的数据也发给了</a:t>
            </a:r>
            <a:r>
              <a:rPr lang="en-US" altLang="zh-CN" dirty="0"/>
              <a:t>D</a:t>
            </a:r>
            <a:r>
              <a:rPr lang="zh-CN" altLang="en-US" dirty="0"/>
              <a:t>，</a:t>
            </a:r>
            <a:r>
              <a:rPr lang="en-US" altLang="zh-CN" dirty="0"/>
              <a:t>D</a:t>
            </a:r>
            <a:r>
              <a:rPr lang="zh-CN" altLang="en-US" dirty="0"/>
              <a:t>嗅探之后转发给</a:t>
            </a:r>
            <a:r>
              <a:rPr lang="en-US" altLang="zh-CN" dirty="0"/>
              <a:t>A</a:t>
            </a:r>
            <a:r>
              <a:rPr lang="zh-CN" altLang="en-US" dirty="0"/>
              <a:t>。</a:t>
            </a:r>
          </a:p>
          <a:p>
            <a:pPr lvl="1"/>
            <a:r>
              <a:rPr lang="zh-CN" altLang="en-US" dirty="0"/>
              <a:t>这样可以保证</a:t>
            </a:r>
            <a:r>
              <a:rPr lang="en-US" altLang="zh-CN" dirty="0"/>
              <a:t>A</a:t>
            </a:r>
            <a:r>
              <a:rPr lang="zh-CN" altLang="en-US" dirty="0"/>
              <a:t>和</a:t>
            </a:r>
            <a:r>
              <a:rPr lang="en-US" altLang="zh-CN" dirty="0"/>
              <a:t>C</a:t>
            </a:r>
            <a:r>
              <a:rPr lang="zh-CN" altLang="en-US" dirty="0"/>
              <a:t>的通信不被中断，同时达到了嗅探的目的。</a:t>
            </a:r>
            <a:endParaRPr lang="en-US" dirty="0"/>
          </a:p>
        </p:txBody>
      </p:sp>
    </p:spTree>
    <p:extLst>
      <p:ext uri="{BB962C8B-B14F-4D97-AF65-F5344CB8AC3E}">
        <p14:creationId xmlns:p14="http://schemas.microsoft.com/office/powerpoint/2010/main" val="73417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07950" y="0"/>
            <a:ext cx="8928100" cy="981075"/>
          </a:xfrm>
        </p:spPr>
        <p:txBody>
          <a:bodyPr/>
          <a:lstStyle/>
          <a:p>
            <a:r>
              <a:rPr kumimoji="0" lang="zh-CN" altLang="en-US"/>
              <a:t>防范嗅探攻击</a:t>
            </a:r>
          </a:p>
        </p:txBody>
      </p:sp>
      <p:sp>
        <p:nvSpPr>
          <p:cNvPr id="26627" name="内容占位符 2"/>
          <p:cNvSpPr>
            <a:spLocks noGrp="1"/>
          </p:cNvSpPr>
          <p:nvPr>
            <p:ph idx="1"/>
          </p:nvPr>
        </p:nvSpPr>
        <p:spPr>
          <a:xfrm>
            <a:off x="251842" y="1052785"/>
            <a:ext cx="8640638" cy="5616575"/>
          </a:xfrm>
        </p:spPr>
        <p:txBody>
          <a:bodyPr/>
          <a:lstStyle/>
          <a:p>
            <a:r>
              <a:rPr kumimoji="0" lang="zh-CN" altLang="en-US" sz="2400" dirty="0">
                <a:solidFill>
                  <a:srgbClr val="0000FF"/>
                </a:solidFill>
              </a:rPr>
              <a:t>检测嗅探器</a:t>
            </a:r>
            <a:r>
              <a:rPr kumimoji="0" lang="zh-CN" altLang="zh-CN" sz="2400" dirty="0">
                <a:solidFill>
                  <a:srgbClr val="0000FF"/>
                </a:solidFill>
              </a:rPr>
              <a:t> </a:t>
            </a:r>
          </a:p>
          <a:p>
            <a:pPr lvl="1"/>
            <a:r>
              <a:rPr kumimoji="0" lang="zh-CN" altLang="en-US" dirty="0"/>
              <a:t>通过</a:t>
            </a:r>
            <a:r>
              <a:rPr kumimoji="0" lang="zh-CN" altLang="en-US" dirty="0">
                <a:solidFill>
                  <a:srgbClr val="FF0000"/>
                </a:solidFill>
              </a:rPr>
              <a:t>检测混杂模式网卡</a:t>
            </a:r>
            <a:r>
              <a:rPr kumimoji="0" lang="zh-CN" altLang="en-US" dirty="0"/>
              <a:t>来检查嗅探器的存在，例如</a:t>
            </a:r>
            <a:r>
              <a:rPr kumimoji="0" lang="en-US" altLang="zh-CN" dirty="0" err="1"/>
              <a:t>AntiSniff</a:t>
            </a:r>
            <a:r>
              <a:rPr kumimoji="0" lang="zh-CN" altLang="en-US" dirty="0"/>
              <a:t>工具。</a:t>
            </a:r>
            <a:endParaRPr kumimoji="0" lang="zh-CN" altLang="zh-CN" dirty="0"/>
          </a:p>
          <a:p>
            <a:r>
              <a:rPr kumimoji="0" lang="zh-CN" altLang="en-US" sz="2400" dirty="0">
                <a:solidFill>
                  <a:srgbClr val="0000FF"/>
                </a:solidFill>
              </a:rPr>
              <a:t>安全的拓扑结构</a:t>
            </a:r>
            <a:endParaRPr kumimoji="0" lang="zh-CN" altLang="zh-CN" sz="2400" dirty="0">
              <a:solidFill>
                <a:srgbClr val="0000FF"/>
              </a:solidFill>
            </a:endParaRPr>
          </a:p>
          <a:p>
            <a:pPr lvl="1"/>
            <a:r>
              <a:rPr kumimoji="0" lang="zh-CN" altLang="en-US" dirty="0"/>
              <a:t>嗅探器只能在当前网络段上进行数据捕获。</a:t>
            </a:r>
            <a:r>
              <a:rPr kumimoji="0" lang="zh-CN" altLang="en-US" dirty="0">
                <a:solidFill>
                  <a:srgbClr val="FF0000"/>
                </a:solidFill>
              </a:rPr>
              <a:t>将网络分段工作进行得越细</a:t>
            </a:r>
            <a:r>
              <a:rPr kumimoji="0" lang="zh-CN" altLang="en-US" dirty="0"/>
              <a:t>，嗅探器能够收集的信息就越少。</a:t>
            </a:r>
            <a:r>
              <a:rPr kumimoji="0" lang="zh-CN" altLang="zh-CN" dirty="0"/>
              <a:t> </a:t>
            </a:r>
          </a:p>
          <a:p>
            <a:r>
              <a:rPr kumimoji="0" lang="zh-CN" altLang="en-US" sz="2400" dirty="0">
                <a:solidFill>
                  <a:srgbClr val="0000FF"/>
                </a:solidFill>
              </a:rPr>
              <a:t>会话加密</a:t>
            </a:r>
            <a:r>
              <a:rPr kumimoji="0" lang="zh-CN" altLang="zh-CN" sz="2400" dirty="0">
                <a:solidFill>
                  <a:srgbClr val="0000FF"/>
                </a:solidFill>
              </a:rPr>
              <a:t> </a:t>
            </a:r>
          </a:p>
          <a:p>
            <a:pPr lvl="1"/>
            <a:r>
              <a:rPr kumimoji="0" lang="zh-CN" altLang="en-US" dirty="0"/>
              <a:t>即使嗅探器嗅探到数据报文，也不能识别其内容。</a:t>
            </a:r>
            <a:endParaRPr kumimoji="0" lang="zh-CN" altLang="zh-CN" dirty="0"/>
          </a:p>
          <a:p>
            <a:r>
              <a:rPr kumimoji="0" lang="zh-CN" altLang="en-US" sz="2400" dirty="0">
                <a:solidFill>
                  <a:srgbClr val="0000FF"/>
                </a:solidFill>
              </a:rPr>
              <a:t>地址绑定</a:t>
            </a:r>
            <a:endParaRPr kumimoji="0" lang="zh-CN" altLang="zh-CN" sz="2400" dirty="0">
              <a:solidFill>
                <a:srgbClr val="0000FF"/>
              </a:solidFill>
            </a:endParaRPr>
          </a:p>
          <a:p>
            <a:pPr lvl="1"/>
            <a:r>
              <a:rPr kumimoji="0" lang="zh-CN" altLang="en-US" dirty="0"/>
              <a:t>在客户端使用</a:t>
            </a:r>
            <a:r>
              <a:rPr kumimoji="0" lang="en-US" altLang="zh-CN" dirty="0"/>
              <a:t>ARP</a:t>
            </a:r>
            <a:r>
              <a:rPr kumimoji="0" lang="zh-CN" altLang="en-US" dirty="0"/>
              <a:t>命令</a:t>
            </a:r>
            <a:r>
              <a:rPr kumimoji="0" lang="zh-CN" altLang="en-US" dirty="0">
                <a:solidFill>
                  <a:srgbClr val="FF0000"/>
                </a:solidFill>
              </a:rPr>
              <a:t>绑定</a:t>
            </a:r>
            <a:r>
              <a:rPr kumimoji="0" lang="zh-CN" altLang="en-US" dirty="0"/>
              <a:t>网关的真实</a:t>
            </a:r>
            <a:r>
              <a:rPr kumimoji="0" lang="en-US" altLang="zh-CN" dirty="0"/>
              <a:t>MAC</a:t>
            </a:r>
            <a:r>
              <a:rPr kumimoji="0" lang="zh-CN" altLang="en-US" dirty="0"/>
              <a:t>地址；</a:t>
            </a:r>
            <a:endParaRPr kumimoji="0" lang="en-US" altLang="zh-CN" dirty="0"/>
          </a:p>
          <a:p>
            <a:pPr lvl="1"/>
            <a:r>
              <a:rPr kumimoji="0" lang="zh-CN" altLang="en-US" dirty="0"/>
              <a:t>在交换机上做端口与</a:t>
            </a:r>
            <a:r>
              <a:rPr kumimoji="0" lang="en-US" altLang="zh-CN" dirty="0"/>
              <a:t>MAC</a:t>
            </a:r>
            <a:r>
              <a:rPr kumimoji="0" lang="zh-CN" altLang="en-US" dirty="0"/>
              <a:t>地址的静态绑定；</a:t>
            </a:r>
            <a:endParaRPr kumimoji="0" lang="en-US" altLang="zh-CN" dirty="0"/>
          </a:p>
          <a:p>
            <a:pPr lvl="1"/>
            <a:r>
              <a:rPr kumimoji="0" lang="zh-CN" altLang="en-US" dirty="0"/>
              <a:t>在路由器上做</a:t>
            </a:r>
            <a:r>
              <a:rPr kumimoji="0" lang="en-US" altLang="zh-CN" dirty="0"/>
              <a:t>IP</a:t>
            </a:r>
            <a:r>
              <a:rPr kumimoji="0" lang="zh-CN" altLang="en-US" dirty="0"/>
              <a:t>地址与</a:t>
            </a:r>
            <a:r>
              <a:rPr kumimoji="0" lang="en-US" altLang="zh-CN" dirty="0"/>
              <a:t>MAC</a:t>
            </a:r>
            <a:r>
              <a:rPr kumimoji="0" lang="zh-CN" altLang="en-US" dirty="0"/>
              <a:t>地址的静态绑定；</a:t>
            </a:r>
            <a:endParaRPr kumimoji="0" lang="en-US" altLang="zh-CN" dirty="0"/>
          </a:p>
          <a:p>
            <a:pPr lvl="1"/>
            <a:r>
              <a:rPr kumimoji="0" lang="zh-CN" altLang="en-US" dirty="0"/>
              <a:t>用静态的</a:t>
            </a:r>
            <a:r>
              <a:rPr kumimoji="0" lang="en-US" altLang="zh-CN" dirty="0"/>
              <a:t>ARP</a:t>
            </a:r>
            <a:r>
              <a:rPr kumimoji="0" lang="zh-CN" altLang="en-US" dirty="0"/>
              <a:t>信息代替动态的</a:t>
            </a:r>
            <a:r>
              <a:rPr kumimoji="0" lang="en-US" altLang="zh-CN" dirty="0"/>
              <a:t>ARP</a:t>
            </a:r>
            <a:r>
              <a:rPr kumimoji="0" lang="zh-CN" altLang="en-US" dirty="0"/>
              <a:t>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 calcmode="lin" valueType="num">
                                      <p:cBhvr additive="base">
                                        <p:cTn id="7"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anim calcmode="lin" valueType="num">
                                      <p:cBhvr additive="base">
                                        <p:cTn id="11"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anim calcmode="lin" valueType="num">
                                      <p:cBhvr additive="base">
                                        <p:cTn id="17"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627">
                                            <p:txEl>
                                              <p:pRg st="5" end="5"/>
                                            </p:txEl>
                                          </p:spTgt>
                                        </p:tgtEl>
                                        <p:attrNameLst>
                                          <p:attrName>style.visibility</p:attrName>
                                        </p:attrNameLst>
                                      </p:cBhvr>
                                      <p:to>
                                        <p:strVal val="visible"/>
                                      </p:to>
                                    </p:set>
                                    <p:anim calcmode="lin" valueType="num">
                                      <p:cBhvr additive="base">
                                        <p:cTn id="21"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 calcmode="lin" valueType="num">
                                      <p:cBhvr additive="base">
                                        <p:cTn id="27"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7">
                                            <p:txEl>
                                              <p:pRg st="7" end="7"/>
                                            </p:txEl>
                                          </p:spTgt>
                                        </p:tgtEl>
                                        <p:attrNameLst>
                                          <p:attrName>style.visibility</p:attrName>
                                        </p:attrNameLst>
                                      </p:cBhvr>
                                      <p:to>
                                        <p:strVal val="visible"/>
                                      </p:to>
                                    </p:set>
                                    <p:anim calcmode="lin" valueType="num">
                                      <p:cBhvr additive="base">
                                        <p:cTn id="31"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627">
                                            <p:txEl>
                                              <p:pRg st="8" end="8"/>
                                            </p:txEl>
                                          </p:spTgt>
                                        </p:tgtEl>
                                        <p:attrNameLst>
                                          <p:attrName>style.visibility</p:attrName>
                                        </p:attrNameLst>
                                      </p:cBhvr>
                                      <p:to>
                                        <p:strVal val="visible"/>
                                      </p:to>
                                    </p:set>
                                    <p:anim calcmode="lin" valueType="num">
                                      <p:cBhvr additive="base">
                                        <p:cTn id="35"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627">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627">
                                            <p:txEl>
                                              <p:pRg st="9" end="9"/>
                                            </p:txEl>
                                          </p:spTgt>
                                        </p:tgtEl>
                                        <p:attrNameLst>
                                          <p:attrName>style.visibility</p:attrName>
                                        </p:attrNameLst>
                                      </p:cBhvr>
                                      <p:to>
                                        <p:strVal val="visible"/>
                                      </p:to>
                                    </p:set>
                                    <p:anim calcmode="lin" valueType="num">
                                      <p:cBhvr additive="base">
                                        <p:cTn id="39" dur="5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627">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6627">
                                            <p:txEl>
                                              <p:pRg st="10" end="10"/>
                                            </p:txEl>
                                          </p:spTgt>
                                        </p:tgtEl>
                                        <p:attrNameLst>
                                          <p:attrName>style.visibility</p:attrName>
                                        </p:attrNameLst>
                                      </p:cBhvr>
                                      <p:to>
                                        <p:strVal val="visible"/>
                                      </p:to>
                                    </p:set>
                                    <p:anim calcmode="lin" valueType="num">
                                      <p:cBhvr additive="base">
                                        <p:cTn id="43" dur="500" fill="hold"/>
                                        <p:tgtEl>
                                          <p:spTgt spid="2662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7950" y="0"/>
            <a:ext cx="8928100" cy="981075"/>
          </a:xfrm>
        </p:spPr>
        <p:txBody>
          <a:bodyPr/>
          <a:lstStyle/>
          <a:p>
            <a:pPr eaLnBrk="1" hangingPunct="1"/>
            <a:r>
              <a:rPr kumimoji="0" lang="zh-CN" altLang="en-US"/>
              <a:t>主要内容</a:t>
            </a:r>
          </a:p>
        </p:txBody>
      </p:sp>
      <p:sp>
        <p:nvSpPr>
          <p:cNvPr id="27651" name="内容占位符 2"/>
          <p:cNvSpPr>
            <a:spLocks noGrp="1"/>
          </p:cNvSpPr>
          <p:nvPr>
            <p:ph idx="1"/>
          </p:nvPr>
        </p:nvSpPr>
        <p:spPr>
          <a:xfrm>
            <a:off x="198438" y="1052513"/>
            <a:ext cx="8713787" cy="5102225"/>
          </a:xfrm>
        </p:spPr>
        <p:txBody>
          <a:bodyPr/>
          <a:lstStyle/>
          <a:p>
            <a:r>
              <a:rPr kumimoji="0" lang="en-US" altLang="zh-CN"/>
              <a:t>6.1 概述	</a:t>
            </a:r>
            <a:endParaRPr kumimoji="0" lang="zh-CN" altLang="zh-CN"/>
          </a:p>
          <a:p>
            <a:r>
              <a:rPr kumimoji="0" lang="en-US" altLang="zh-CN"/>
              <a:t>6.2 计算机病毒</a:t>
            </a:r>
            <a:endParaRPr kumimoji="0" lang="zh-CN" altLang="zh-CN"/>
          </a:p>
          <a:p>
            <a:r>
              <a:rPr kumimoji="0" lang="en-US" altLang="zh-CN"/>
              <a:t>6.3 网络入侵</a:t>
            </a:r>
          </a:p>
          <a:p>
            <a:pPr lvl="1"/>
            <a:r>
              <a:rPr kumimoji="0" lang="en-US" altLang="zh-CN"/>
              <a:t>6.3.1 </a:t>
            </a:r>
            <a:r>
              <a:rPr kumimoji="0" lang="zh-CN" altLang="en-US"/>
              <a:t>拒绝服务攻击</a:t>
            </a:r>
            <a:endParaRPr kumimoji="0" lang="en-US" altLang="zh-CN"/>
          </a:p>
          <a:p>
            <a:pPr lvl="1"/>
            <a:r>
              <a:rPr kumimoji="0" lang="en-US" altLang="zh-CN"/>
              <a:t>6.3.2 </a:t>
            </a:r>
            <a:r>
              <a:rPr kumimoji="0" lang="zh-CN" altLang="en-US"/>
              <a:t>口令攻击</a:t>
            </a:r>
            <a:endParaRPr kumimoji="0" lang="en-US" altLang="zh-CN"/>
          </a:p>
          <a:p>
            <a:pPr lvl="1"/>
            <a:r>
              <a:rPr kumimoji="0" lang="en-US" altLang="zh-CN"/>
              <a:t>6.3.3 </a:t>
            </a:r>
            <a:r>
              <a:rPr kumimoji="0" lang="zh-CN" altLang="en-US"/>
              <a:t>嗅探攻击</a:t>
            </a:r>
            <a:endParaRPr kumimoji="0" lang="en-US" altLang="zh-CN"/>
          </a:p>
          <a:p>
            <a:pPr lvl="1"/>
            <a:r>
              <a:rPr kumimoji="0" lang="en-US" altLang="zh-CN">
                <a:solidFill>
                  <a:srgbClr val="FF0000"/>
                </a:solidFill>
              </a:rPr>
              <a:t>6.3.4 </a:t>
            </a:r>
            <a:r>
              <a:rPr kumimoji="0" lang="zh-CN" altLang="en-US">
                <a:solidFill>
                  <a:srgbClr val="FF0000"/>
                </a:solidFill>
              </a:rPr>
              <a:t>欺骗类攻击</a:t>
            </a:r>
            <a:endParaRPr kumimoji="0" lang="en-US" altLang="zh-CN">
              <a:solidFill>
                <a:srgbClr val="FF0000"/>
              </a:solidFill>
            </a:endParaRPr>
          </a:p>
          <a:p>
            <a:pPr lvl="1"/>
            <a:r>
              <a:rPr kumimoji="0" lang="en-US" altLang="zh-CN"/>
              <a:t>6.3.5 </a:t>
            </a:r>
            <a:r>
              <a:rPr kumimoji="0" lang="zh-CN" altLang="en-US"/>
              <a:t>利用型攻击</a:t>
            </a:r>
            <a:endParaRPr kumimoji="0" lang="zh-CN" altLang="zh-CN"/>
          </a:p>
          <a:p>
            <a:r>
              <a:rPr kumimoji="0" lang="en-US" altLang="zh-CN"/>
              <a:t>6.4 诱骗类威胁</a:t>
            </a:r>
            <a:endParaRPr kumimoji="0"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07950" y="72008"/>
            <a:ext cx="8928100" cy="836712"/>
          </a:xfrm>
        </p:spPr>
        <p:txBody>
          <a:bodyPr/>
          <a:lstStyle/>
          <a:p>
            <a:r>
              <a:rPr kumimoji="0" lang="zh-CN" altLang="en-US" dirty="0"/>
              <a:t>欺骗类攻击</a:t>
            </a:r>
          </a:p>
        </p:txBody>
      </p:sp>
      <p:sp>
        <p:nvSpPr>
          <p:cNvPr id="28675" name="内容占位符 2"/>
          <p:cNvSpPr>
            <a:spLocks noGrp="1"/>
          </p:cNvSpPr>
          <p:nvPr>
            <p:ph idx="1"/>
          </p:nvPr>
        </p:nvSpPr>
        <p:spPr>
          <a:xfrm>
            <a:off x="107950" y="981075"/>
            <a:ext cx="8928100" cy="5327650"/>
          </a:xfrm>
        </p:spPr>
        <p:txBody>
          <a:bodyPr/>
          <a:lstStyle/>
          <a:p>
            <a:r>
              <a:rPr kumimoji="0" lang="zh-CN" altLang="en-US" dirty="0">
                <a:solidFill>
                  <a:srgbClr val="0000FF"/>
                </a:solidFill>
              </a:rPr>
              <a:t>欺骗类攻击</a:t>
            </a:r>
            <a:r>
              <a:rPr kumimoji="0" lang="zh-CN" altLang="en-US" dirty="0"/>
              <a:t>是指构造虚假的网络消息，发送给网络主机或网络设备，企图用假消息替代真实信息，实现对网络及主机正常工作的干扰破坏。</a:t>
            </a:r>
            <a:endParaRPr kumimoji="0" lang="en-US" altLang="zh-CN" dirty="0"/>
          </a:p>
          <a:p>
            <a:endParaRPr kumimoji="0" lang="en-US" altLang="zh-CN" dirty="0"/>
          </a:p>
          <a:p>
            <a:r>
              <a:rPr kumimoji="0" lang="zh-CN" altLang="en-US" dirty="0"/>
              <a:t>常见的假消息攻击方式：</a:t>
            </a:r>
            <a:endParaRPr kumimoji="0" lang="en-US" altLang="zh-CN" dirty="0"/>
          </a:p>
          <a:p>
            <a:pPr lvl="1"/>
            <a:r>
              <a:rPr kumimoji="0" lang="en-US" altLang="zh-CN" dirty="0">
                <a:solidFill>
                  <a:srgbClr val="FF0000"/>
                </a:solidFill>
              </a:rPr>
              <a:t>IP</a:t>
            </a:r>
            <a:r>
              <a:rPr kumimoji="0" lang="zh-CN" altLang="en-US" dirty="0">
                <a:solidFill>
                  <a:srgbClr val="FF0000"/>
                </a:solidFill>
              </a:rPr>
              <a:t>欺骗</a:t>
            </a:r>
            <a:endParaRPr kumimoji="0" lang="en-US" altLang="zh-CN" dirty="0">
              <a:solidFill>
                <a:srgbClr val="FF0000"/>
              </a:solidFill>
            </a:endParaRPr>
          </a:p>
          <a:p>
            <a:pPr lvl="1"/>
            <a:r>
              <a:rPr kumimoji="0" lang="en-US" altLang="zh-CN" dirty="0"/>
              <a:t>ARP</a:t>
            </a:r>
            <a:r>
              <a:rPr kumimoji="0" lang="zh-CN" altLang="en-US" dirty="0"/>
              <a:t>欺骗</a:t>
            </a:r>
            <a:endParaRPr kumimoji="0" lang="en-US" altLang="zh-CN" dirty="0"/>
          </a:p>
          <a:p>
            <a:pPr lvl="1"/>
            <a:r>
              <a:rPr kumimoji="0" lang="en-US" altLang="zh-CN" dirty="0">
                <a:solidFill>
                  <a:srgbClr val="FF0000"/>
                </a:solidFill>
              </a:rPr>
              <a:t>DNS</a:t>
            </a:r>
            <a:r>
              <a:rPr kumimoji="0" lang="zh-CN" altLang="en-US" dirty="0">
                <a:solidFill>
                  <a:srgbClr val="FF0000"/>
                </a:solidFill>
              </a:rPr>
              <a:t>欺骗</a:t>
            </a:r>
            <a:endParaRPr kumimoji="0" lang="en-US" altLang="zh-CN" dirty="0">
              <a:solidFill>
                <a:srgbClr val="FF0000"/>
              </a:solidFill>
            </a:endParaRPr>
          </a:p>
          <a:p>
            <a:pPr lvl="1"/>
            <a:r>
              <a:rPr kumimoji="0" lang="zh-CN" altLang="en-US" dirty="0">
                <a:solidFill>
                  <a:srgbClr val="FF0000"/>
                </a:solidFill>
              </a:rPr>
              <a:t>伪造电子邮件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 calcmode="lin" valueType="num">
                                      <p:cBhvr additive="base">
                                        <p:cTn id="7"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anim calcmode="lin" valueType="num">
                                      <p:cBhvr additive="base">
                                        <p:cTn id="11"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anim calcmode="lin" valueType="num">
                                      <p:cBhvr additive="base">
                                        <p:cTn id="15"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anim calcmode="lin" valueType="num">
                                      <p:cBhvr additive="base">
                                        <p:cTn id="19"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anim calcmode="lin" valueType="num">
                                      <p:cBhvr additive="base">
                                        <p:cTn id="2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7950" y="72008"/>
            <a:ext cx="8928100" cy="836712"/>
          </a:xfrm>
        </p:spPr>
        <p:txBody>
          <a:bodyPr/>
          <a:lstStyle/>
          <a:p>
            <a:r>
              <a:rPr kumimoji="0" lang="en-US" altLang="zh-CN" dirty="0" err="1"/>
              <a:t>网络入侵</a:t>
            </a:r>
            <a:endParaRPr kumimoji="0" lang="zh-CN" altLang="en-US" dirty="0"/>
          </a:p>
        </p:txBody>
      </p:sp>
      <p:sp>
        <p:nvSpPr>
          <p:cNvPr id="6147" name="内容占位符 2"/>
          <p:cNvSpPr>
            <a:spLocks noGrp="1"/>
          </p:cNvSpPr>
          <p:nvPr>
            <p:ph idx="1"/>
          </p:nvPr>
        </p:nvSpPr>
        <p:spPr>
          <a:xfrm>
            <a:off x="179512" y="1052736"/>
            <a:ext cx="8712968" cy="5544616"/>
          </a:xfrm>
        </p:spPr>
        <p:txBody>
          <a:bodyPr/>
          <a:lstStyle/>
          <a:p>
            <a:r>
              <a:rPr kumimoji="0" lang="en-US" altLang="zh-CN" sz="2400" dirty="0"/>
              <a:t>1980</a:t>
            </a:r>
            <a:r>
              <a:rPr kumimoji="0" lang="zh-CN" altLang="en-US" sz="2400" dirty="0"/>
              <a:t>年，</a:t>
            </a:r>
            <a:r>
              <a:rPr kumimoji="0" lang="en-US" altLang="zh-CN" sz="2400" dirty="0"/>
              <a:t>James P Anderson</a:t>
            </a:r>
            <a:r>
              <a:rPr kumimoji="0" lang="zh-CN" altLang="en-US" sz="2400" dirty="0"/>
              <a:t>首次提出了“入侵”的概念。</a:t>
            </a:r>
            <a:endParaRPr kumimoji="0" lang="en-US" altLang="zh-CN" sz="2400" dirty="0"/>
          </a:p>
          <a:p>
            <a:pPr lvl="1"/>
            <a:r>
              <a:rPr kumimoji="0" lang="zh-CN" altLang="en-US" dirty="0"/>
              <a:t>“入侵”是指在</a:t>
            </a:r>
            <a:r>
              <a:rPr kumimoji="0" lang="zh-CN" altLang="en-US" dirty="0">
                <a:solidFill>
                  <a:srgbClr val="FF0000"/>
                </a:solidFill>
              </a:rPr>
              <a:t>非授权</a:t>
            </a:r>
            <a:r>
              <a:rPr kumimoji="0" lang="zh-CN" altLang="en-US" dirty="0"/>
              <a:t>的情况下，试图存取信息、处理信息或破坏系统，以使系统不可靠或不可用的故意行为。</a:t>
            </a:r>
            <a:endParaRPr kumimoji="0" lang="en-US" altLang="zh-CN" dirty="0"/>
          </a:p>
          <a:p>
            <a:pPr marL="342900" lvl="1" indent="-342900"/>
            <a:endParaRPr kumimoji="0" lang="en-US" altLang="zh-CN" dirty="0"/>
          </a:p>
          <a:p>
            <a:pPr marL="342900" lvl="1" indent="-342900">
              <a:buFont typeface="Arial" panose="020B0604020202020204" pitchFamily="34" charset="0"/>
              <a:buChar char="•"/>
            </a:pPr>
            <a:r>
              <a:rPr kumimoji="0" lang="zh-CN" altLang="en-US" dirty="0">
                <a:solidFill>
                  <a:srgbClr val="0000FF"/>
                </a:solidFill>
              </a:rPr>
              <a:t>网络入侵（</a:t>
            </a:r>
            <a:r>
              <a:rPr kumimoji="0" lang="en-US" altLang="zh-CN" dirty="0">
                <a:solidFill>
                  <a:srgbClr val="0000FF"/>
                </a:solidFill>
              </a:rPr>
              <a:t>Network Intrusion</a:t>
            </a:r>
            <a:r>
              <a:rPr kumimoji="0" lang="zh-CN" altLang="en-US" dirty="0">
                <a:solidFill>
                  <a:srgbClr val="0000FF"/>
                </a:solidFill>
              </a:rPr>
              <a:t>）</a:t>
            </a:r>
            <a:r>
              <a:rPr kumimoji="0" lang="zh-CN" altLang="en-US" dirty="0"/>
              <a:t>一般是指具有熟练编写、调试和使用计算机程序的技巧的人，利用这些技巧来获得非法或未授权的网络或文件的访问，进入内部网的行为。</a:t>
            </a:r>
            <a:endParaRPr kumimoji="0" lang="en-US" altLang="zh-CN" dirty="0"/>
          </a:p>
          <a:p>
            <a:pPr marL="342900" lvl="1" indent="-342900"/>
            <a:endParaRPr kumimoji="0" lang="en-US" altLang="zh-CN" dirty="0">
              <a:solidFill>
                <a:srgbClr val="FF0000"/>
              </a:solidFill>
            </a:endParaRPr>
          </a:p>
          <a:p>
            <a:pPr marL="342900" lvl="1" indent="-342900">
              <a:buFont typeface="Arial" panose="020B0604020202020204" pitchFamily="34" charset="0"/>
              <a:buChar char="•"/>
            </a:pPr>
            <a:r>
              <a:rPr kumimoji="0" lang="zh-CN" altLang="en-US" dirty="0"/>
              <a:t>注意：对信息的非授权访问一般被称为</a:t>
            </a:r>
            <a:r>
              <a:rPr kumimoji="0" lang="zh-CN" altLang="en-US" dirty="0">
                <a:solidFill>
                  <a:srgbClr val="FF0000"/>
                </a:solidFill>
              </a:rPr>
              <a:t>破解（</a:t>
            </a:r>
            <a:r>
              <a:rPr kumimoji="0" lang="en-US" altLang="zh-CN" dirty="0">
                <a:solidFill>
                  <a:srgbClr val="FF0000"/>
                </a:solidFill>
              </a:rPr>
              <a:t>Cracking</a:t>
            </a:r>
            <a:r>
              <a:rPr kumimoji="0" lang="zh-CN" altLang="en-US" dirty="0">
                <a:solidFill>
                  <a:srgbClr val="FF0000"/>
                </a:solidFill>
              </a:rPr>
              <a:t>）</a:t>
            </a:r>
            <a:r>
              <a:rPr kumimoji="0" lang="zh-CN" altLang="en-US" dirty="0"/>
              <a:t>。</a:t>
            </a:r>
            <a:endParaRPr kumimoji="0" lang="zh-CN" altLang="zh-CN" dirty="0"/>
          </a:p>
          <a:p>
            <a:endParaRPr kumimoji="0" lang="en-US" altLang="zh-CN" sz="2400" dirty="0"/>
          </a:p>
          <a:p>
            <a:r>
              <a:rPr kumimoji="0" lang="zh-CN" altLang="en-US" sz="2400" dirty="0"/>
              <a:t>网络入侵一般分为三个阶段：</a:t>
            </a:r>
            <a:endParaRPr kumimoji="0" lang="en-US" altLang="zh-CN" sz="2400" dirty="0"/>
          </a:p>
          <a:p>
            <a:pPr lvl="1"/>
            <a:r>
              <a:rPr kumimoji="0" lang="zh-CN" altLang="en-US" dirty="0">
                <a:solidFill>
                  <a:srgbClr val="FF0000"/>
                </a:solidFill>
              </a:rPr>
              <a:t>前期准备、实施入侵和后期处理</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anim calcmode="lin" valueType="num">
                                      <p:cBhvr additive="base">
                                        <p:cTn id="7"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5" end="5"/>
                                            </p:txEl>
                                          </p:spTgt>
                                        </p:tgtEl>
                                        <p:attrNameLst>
                                          <p:attrName>style.visibility</p:attrName>
                                        </p:attrNameLst>
                                      </p:cBhvr>
                                      <p:to>
                                        <p:strVal val="visible"/>
                                      </p:to>
                                    </p:set>
                                    <p:anim calcmode="lin" valueType="num">
                                      <p:cBhvr additive="base">
                                        <p:cTn id="13"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anim calcmode="lin" valueType="num">
                                      <p:cBhvr additive="base">
                                        <p:cTn id="19"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anim calcmode="lin" valueType="num">
                                      <p:cBhvr additive="base">
                                        <p:cTn id="23"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07950" y="0"/>
            <a:ext cx="8928100" cy="981075"/>
          </a:xfrm>
        </p:spPr>
        <p:txBody>
          <a:bodyPr/>
          <a:lstStyle/>
          <a:p>
            <a:r>
              <a:rPr kumimoji="0" lang="en-US" altLang="zh-CN"/>
              <a:t>IP</a:t>
            </a:r>
            <a:r>
              <a:rPr kumimoji="0" lang="zh-CN" altLang="en-US"/>
              <a:t>欺骗</a:t>
            </a:r>
          </a:p>
        </p:txBody>
      </p:sp>
      <p:sp>
        <p:nvSpPr>
          <p:cNvPr id="29699" name="内容占位符 2"/>
          <p:cNvSpPr>
            <a:spLocks noGrp="1"/>
          </p:cNvSpPr>
          <p:nvPr>
            <p:ph idx="1"/>
          </p:nvPr>
        </p:nvSpPr>
        <p:spPr>
          <a:xfrm>
            <a:off x="107950" y="1053678"/>
            <a:ext cx="8928100" cy="5327650"/>
          </a:xfrm>
        </p:spPr>
        <p:txBody>
          <a:bodyPr/>
          <a:lstStyle/>
          <a:p>
            <a:r>
              <a:rPr kumimoji="0" lang="en-US" altLang="zh-CN" dirty="0"/>
              <a:t>IP</a:t>
            </a:r>
            <a:r>
              <a:rPr kumimoji="0" lang="zh-CN" altLang="en-US" dirty="0"/>
              <a:t>欺骗简单地说就是一台主机设备冒充另外一台主机的</a:t>
            </a:r>
            <a:r>
              <a:rPr kumimoji="0" lang="en-US" altLang="zh-CN" dirty="0"/>
              <a:t>IP</a:t>
            </a:r>
            <a:r>
              <a:rPr kumimoji="0" lang="zh-CN" altLang="en-US" dirty="0"/>
              <a:t>地址，与其它设备通信。</a:t>
            </a:r>
            <a:endParaRPr kumimoji="0" lang="en-US" altLang="zh-CN" dirty="0"/>
          </a:p>
          <a:p>
            <a:endParaRPr kumimoji="0" lang="en-US" altLang="zh-CN" dirty="0"/>
          </a:p>
          <a:p>
            <a:r>
              <a:rPr kumimoji="0" lang="en-US" altLang="zh-CN" dirty="0"/>
              <a:t>IP</a:t>
            </a:r>
            <a:r>
              <a:rPr kumimoji="0" lang="zh-CN" altLang="en-US" dirty="0"/>
              <a:t>欺骗主要是基于</a:t>
            </a:r>
            <a:r>
              <a:rPr kumimoji="0" lang="zh-CN" altLang="en-US" dirty="0">
                <a:solidFill>
                  <a:srgbClr val="FF0000"/>
                </a:solidFill>
              </a:rPr>
              <a:t>远程过程调用</a:t>
            </a:r>
            <a:r>
              <a:rPr kumimoji="0" lang="en-US" altLang="zh-CN" dirty="0">
                <a:solidFill>
                  <a:srgbClr val="FF0000"/>
                </a:solidFill>
              </a:rPr>
              <a:t>RPC</a:t>
            </a:r>
            <a:r>
              <a:rPr kumimoji="0" lang="zh-CN" altLang="en-US" dirty="0"/>
              <a:t>的命令，比如</a:t>
            </a:r>
            <a:r>
              <a:rPr kumimoji="0" lang="en-US" altLang="zh-CN" dirty="0"/>
              <a:t>rlogin</a:t>
            </a:r>
            <a:r>
              <a:rPr kumimoji="0" lang="zh-CN" altLang="en-US" dirty="0"/>
              <a:t>、</a:t>
            </a:r>
            <a:r>
              <a:rPr kumimoji="0" lang="en-US" altLang="zh-CN" dirty="0" err="1"/>
              <a:t>rcp</a:t>
            </a:r>
            <a:r>
              <a:rPr kumimoji="0" lang="zh-CN" altLang="en-US" dirty="0"/>
              <a:t>、</a:t>
            </a:r>
            <a:r>
              <a:rPr kumimoji="0" lang="en-US" altLang="zh-CN" dirty="0" err="1"/>
              <a:t>rsh</a:t>
            </a:r>
            <a:r>
              <a:rPr kumimoji="0" lang="zh-CN" altLang="en-US" dirty="0"/>
              <a:t>等，</a:t>
            </a:r>
            <a:endParaRPr kumimoji="0" lang="en-US" altLang="zh-CN" dirty="0"/>
          </a:p>
          <a:p>
            <a:pPr lvl="1"/>
            <a:r>
              <a:rPr kumimoji="0" lang="zh-CN" altLang="en-US" sz="2800" dirty="0"/>
              <a:t>这些命令仅仅</a:t>
            </a:r>
            <a:r>
              <a:rPr kumimoji="0" lang="zh-CN" altLang="en-US" sz="2800" dirty="0">
                <a:solidFill>
                  <a:srgbClr val="FF0000"/>
                </a:solidFill>
              </a:rPr>
              <a:t>根据信源</a:t>
            </a:r>
            <a:r>
              <a:rPr kumimoji="0" lang="en-US" altLang="zh-CN" sz="2800" dirty="0">
                <a:solidFill>
                  <a:srgbClr val="FF0000"/>
                </a:solidFill>
              </a:rPr>
              <a:t>IP</a:t>
            </a:r>
            <a:r>
              <a:rPr kumimoji="0" lang="zh-CN" altLang="en-US" sz="2800" dirty="0">
                <a:solidFill>
                  <a:srgbClr val="FF0000"/>
                </a:solidFill>
              </a:rPr>
              <a:t>地址进行用户身份确认</a:t>
            </a:r>
            <a:r>
              <a:rPr kumimoji="0" lang="zh-CN" altLang="en-US" sz="2800" dirty="0"/>
              <a:t>，以便允许或拒绝用户</a:t>
            </a:r>
            <a:r>
              <a:rPr kumimoji="0" lang="en-US" altLang="zh-CN" sz="2800" dirty="0"/>
              <a:t>RPC</a:t>
            </a:r>
            <a:r>
              <a:rPr kumimoji="0" lang="zh-CN" altLang="en-US" sz="2800" dirty="0"/>
              <a:t>。</a:t>
            </a:r>
            <a:endParaRPr kumimoji="0" lang="en-US" altLang="zh-CN" sz="2800" dirty="0"/>
          </a:p>
          <a:p>
            <a:endParaRPr kumimoji="0" lang="en-US" altLang="zh-CN" dirty="0"/>
          </a:p>
          <a:p>
            <a:r>
              <a:rPr kumimoji="0" lang="en-US" altLang="zh-CN" dirty="0"/>
              <a:t>IP</a:t>
            </a:r>
            <a:r>
              <a:rPr kumimoji="0" lang="zh-CN" altLang="en-US" dirty="0"/>
              <a:t>欺骗的目的主要是</a:t>
            </a:r>
            <a:r>
              <a:rPr kumimoji="0" lang="zh-CN" altLang="en-US" dirty="0">
                <a:solidFill>
                  <a:srgbClr val="FF0000"/>
                </a:solidFill>
              </a:rPr>
              <a:t>获取远程主机的信任及访问特权。</a:t>
            </a:r>
            <a:endParaRPr kumimoji="0" lang="zh-CN" altLang="zh-CN" dirty="0">
              <a:solidFill>
                <a:srgbClr val="FF0000"/>
              </a:solidFill>
            </a:endParaRPr>
          </a:p>
          <a:p>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 calcmode="lin" valueType="num">
                                      <p:cBhvr additive="base">
                                        <p:cTn id="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anim calcmode="lin" valueType="num">
                                      <p:cBhvr additive="base">
                                        <p:cTn id="1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699">
                                            <p:txEl>
                                              <p:pRg st="5" end="5"/>
                                            </p:txEl>
                                          </p:spTgt>
                                        </p:tgtEl>
                                        <p:attrNameLst>
                                          <p:attrName>style.visibility</p:attrName>
                                        </p:attrNameLst>
                                      </p:cBhvr>
                                      <p:to>
                                        <p:strVal val="visible"/>
                                      </p:to>
                                    </p:set>
                                    <p:anim calcmode="lin" valueType="num">
                                      <p:cBhvr additive="base">
                                        <p:cTn id="1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07950" y="0"/>
            <a:ext cx="8928100" cy="981075"/>
          </a:xfrm>
        </p:spPr>
        <p:txBody>
          <a:bodyPr/>
          <a:lstStyle/>
          <a:p>
            <a:r>
              <a:rPr kumimoji="0" lang="en-US" altLang="zh-CN" dirty="0"/>
              <a:t>IP</a:t>
            </a:r>
            <a:r>
              <a:rPr kumimoji="0" lang="zh-CN" altLang="en-US" dirty="0"/>
              <a:t>欺骗攻击主要步骤</a:t>
            </a:r>
          </a:p>
        </p:txBody>
      </p:sp>
      <p:sp>
        <p:nvSpPr>
          <p:cNvPr id="30723" name="内容占位符 2"/>
          <p:cNvSpPr>
            <a:spLocks noGrp="1"/>
          </p:cNvSpPr>
          <p:nvPr>
            <p:ph idx="1"/>
          </p:nvPr>
        </p:nvSpPr>
        <p:spPr>
          <a:xfrm>
            <a:off x="323528" y="1052736"/>
            <a:ext cx="8507412" cy="5472608"/>
          </a:xfrm>
        </p:spPr>
        <p:txBody>
          <a:bodyPr/>
          <a:lstStyle/>
          <a:p>
            <a:r>
              <a:rPr kumimoji="0" lang="zh-CN" altLang="en-US" sz="2400" dirty="0">
                <a:solidFill>
                  <a:srgbClr val="0000FF"/>
                </a:solidFill>
              </a:rPr>
              <a:t>第一步：</a:t>
            </a:r>
            <a:r>
              <a:rPr kumimoji="0" lang="zh-CN" altLang="en-US" sz="2400" dirty="0"/>
              <a:t>选定目标主机并发现被该主机信任的其它主机；</a:t>
            </a:r>
            <a:endParaRPr kumimoji="0" lang="zh-CN" altLang="zh-CN" sz="2400" dirty="0"/>
          </a:p>
          <a:p>
            <a:r>
              <a:rPr kumimoji="0" lang="zh-CN" altLang="en-US" sz="2400" dirty="0">
                <a:solidFill>
                  <a:srgbClr val="0000FF"/>
                </a:solidFill>
              </a:rPr>
              <a:t>第二步：</a:t>
            </a:r>
            <a:r>
              <a:rPr kumimoji="0" lang="zh-CN" altLang="en-US" sz="2400" dirty="0"/>
              <a:t>使得被信任的主机丧失工作能力，如</a:t>
            </a:r>
            <a:r>
              <a:rPr kumimoji="0" lang="en-US" altLang="zh-CN" sz="2400" dirty="0"/>
              <a:t>SYN Flood</a:t>
            </a:r>
            <a:r>
              <a:rPr kumimoji="0" lang="zh-CN" altLang="en-US" sz="2400" dirty="0"/>
              <a:t>攻击；</a:t>
            </a:r>
            <a:endParaRPr kumimoji="0" lang="zh-CN" altLang="zh-CN" sz="2400" dirty="0"/>
          </a:p>
          <a:p>
            <a:r>
              <a:rPr kumimoji="0" lang="zh-CN" altLang="en-US" sz="2400" dirty="0">
                <a:solidFill>
                  <a:srgbClr val="0000FF"/>
                </a:solidFill>
              </a:rPr>
              <a:t>第三步：</a:t>
            </a:r>
            <a:r>
              <a:rPr kumimoji="0" lang="zh-CN" altLang="en-US" sz="2400" dirty="0"/>
              <a:t>使用被目标主机信任的主机的</a:t>
            </a:r>
            <a:r>
              <a:rPr kumimoji="0" lang="en-US" altLang="zh-CN" sz="2400" dirty="0"/>
              <a:t>IP</a:t>
            </a:r>
            <a:r>
              <a:rPr kumimoji="0" lang="zh-CN" altLang="en-US" sz="2400" dirty="0"/>
              <a:t>地址，</a:t>
            </a:r>
            <a:r>
              <a:rPr kumimoji="0" lang="zh-CN" altLang="en-US" sz="2400" dirty="0">
                <a:solidFill>
                  <a:srgbClr val="FF0000"/>
                </a:solidFill>
              </a:rPr>
              <a:t>伪造建立</a:t>
            </a:r>
            <a:r>
              <a:rPr kumimoji="0" lang="en-US" altLang="zh-CN" sz="2400" dirty="0">
                <a:solidFill>
                  <a:srgbClr val="FF0000"/>
                </a:solidFill>
              </a:rPr>
              <a:t>TCP</a:t>
            </a:r>
            <a:r>
              <a:rPr kumimoji="0" lang="zh-CN" altLang="en-US" sz="2400" dirty="0">
                <a:solidFill>
                  <a:srgbClr val="FF0000"/>
                </a:solidFill>
              </a:rPr>
              <a:t>连接的</a:t>
            </a:r>
            <a:r>
              <a:rPr kumimoji="0" lang="en-US" altLang="zh-CN" sz="2400" dirty="0">
                <a:solidFill>
                  <a:srgbClr val="FF0000"/>
                </a:solidFill>
              </a:rPr>
              <a:t>SYN</a:t>
            </a:r>
            <a:r>
              <a:rPr kumimoji="0" lang="zh-CN" altLang="en-US" sz="2400" dirty="0">
                <a:solidFill>
                  <a:srgbClr val="FF0000"/>
                </a:solidFill>
              </a:rPr>
              <a:t>请求报文</a:t>
            </a:r>
            <a:r>
              <a:rPr kumimoji="0" lang="zh-CN" altLang="en-US" sz="2400" dirty="0"/>
              <a:t>，试图以此数据报文建立与目标主机的</a:t>
            </a:r>
            <a:r>
              <a:rPr kumimoji="0" lang="en-US" altLang="zh-CN" sz="2400" dirty="0"/>
              <a:t>TCP</a:t>
            </a:r>
            <a:r>
              <a:rPr kumimoji="0" lang="zh-CN" altLang="en-US" sz="2400" dirty="0"/>
              <a:t>连接；</a:t>
            </a:r>
            <a:endParaRPr kumimoji="0" lang="zh-CN" altLang="zh-CN" sz="2400" dirty="0"/>
          </a:p>
          <a:p>
            <a:r>
              <a:rPr kumimoji="0" lang="zh-CN" altLang="en-US" sz="2400" dirty="0">
                <a:solidFill>
                  <a:srgbClr val="0000FF"/>
                </a:solidFill>
              </a:rPr>
              <a:t>第四步：</a:t>
            </a:r>
            <a:r>
              <a:rPr kumimoji="0" lang="zh-CN" altLang="en-US" sz="2400" dirty="0"/>
              <a:t>序列号取样和猜测。</a:t>
            </a:r>
            <a:endParaRPr kumimoji="0" lang="en-US" altLang="zh-CN" sz="2400" dirty="0"/>
          </a:p>
          <a:p>
            <a:r>
              <a:rPr kumimoji="0" lang="zh-CN" altLang="en-US" sz="2400" dirty="0">
                <a:solidFill>
                  <a:srgbClr val="0000FF"/>
                </a:solidFill>
              </a:rPr>
              <a:t>第五步：</a:t>
            </a:r>
            <a:r>
              <a:rPr kumimoji="0" lang="zh-CN" altLang="en-US" sz="2400" dirty="0"/>
              <a:t>使用被目标主机信任的主机的</a:t>
            </a:r>
            <a:r>
              <a:rPr kumimoji="0" lang="en-US" altLang="zh-CN" sz="2400" dirty="0"/>
              <a:t>IP</a:t>
            </a:r>
            <a:r>
              <a:rPr kumimoji="0" lang="zh-CN" altLang="en-US" sz="2400" dirty="0"/>
              <a:t>地址和计算出的</a:t>
            </a:r>
            <a:r>
              <a:rPr kumimoji="0" lang="en-US" altLang="zh-CN" sz="2400" dirty="0"/>
              <a:t>TCP</a:t>
            </a:r>
            <a:r>
              <a:rPr kumimoji="0" lang="zh-CN" altLang="en-US" sz="2400" dirty="0"/>
              <a:t>序列号，构造</a:t>
            </a:r>
            <a:r>
              <a:rPr kumimoji="0" lang="en-US" altLang="zh-CN" sz="2400" dirty="0"/>
              <a:t>TCP</a:t>
            </a:r>
            <a:r>
              <a:rPr kumimoji="0" lang="zh-CN" altLang="en-US" sz="2400" dirty="0"/>
              <a:t>连接的</a:t>
            </a:r>
            <a:r>
              <a:rPr kumimoji="0" lang="en-US" altLang="zh-CN" sz="2400" dirty="0"/>
              <a:t>ACK</a:t>
            </a:r>
            <a:r>
              <a:rPr kumimoji="0" lang="zh-CN" altLang="en-US" sz="2400" dirty="0"/>
              <a:t>报文（源</a:t>
            </a:r>
            <a:r>
              <a:rPr kumimoji="0" lang="en-US" altLang="zh-CN" sz="2400" dirty="0"/>
              <a:t>IP</a:t>
            </a:r>
            <a:r>
              <a:rPr kumimoji="0" lang="zh-CN" altLang="en-US" sz="2400" dirty="0"/>
              <a:t>为被目标主机信任的主机的</a:t>
            </a:r>
            <a:r>
              <a:rPr kumimoji="0" lang="en-US" altLang="zh-CN" sz="2400" dirty="0"/>
              <a:t>IP</a:t>
            </a:r>
            <a:r>
              <a:rPr kumimoji="0" lang="zh-CN" altLang="en-US" sz="2400" dirty="0"/>
              <a:t>地址），发送给目标主机，建立起与目标主机基于地址验证的应用连接。</a:t>
            </a:r>
            <a:endParaRPr kumimoji="0" lang="en-US" altLang="zh-CN" sz="2400" dirty="0"/>
          </a:p>
          <a:p>
            <a:pPr lvl="1"/>
            <a:r>
              <a:rPr kumimoji="0" lang="zh-CN" altLang="en-US" dirty="0"/>
              <a:t>如果成功，攻击者可以使用一种简单的命令放置一个系统后门，以进行非授权操作。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 calcmode="lin" valueType="num">
                                      <p:cBhvr additive="base">
                                        <p:cTn id="13"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 calcmode="lin" valueType="num">
                                      <p:cBhvr additive="base">
                                        <p:cTn id="19"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4" end="4"/>
                                            </p:txEl>
                                          </p:spTgt>
                                        </p:tgtEl>
                                        <p:attrNameLst>
                                          <p:attrName>style.visibility</p:attrName>
                                        </p:attrNameLst>
                                      </p:cBhvr>
                                      <p:to>
                                        <p:strVal val="visible"/>
                                      </p:to>
                                    </p:set>
                                    <p:anim calcmode="lin" valueType="num">
                                      <p:cBhvr additive="base">
                                        <p:cTn id="25"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23">
                                            <p:txEl>
                                              <p:pRg st="5" end="5"/>
                                            </p:txEl>
                                          </p:spTgt>
                                        </p:tgtEl>
                                        <p:attrNameLst>
                                          <p:attrName>style.visibility</p:attrName>
                                        </p:attrNameLst>
                                      </p:cBhvr>
                                      <p:to>
                                        <p:strVal val="visible"/>
                                      </p:to>
                                    </p:set>
                                    <p:anim calcmode="lin" valueType="num">
                                      <p:cBhvr additive="base">
                                        <p:cTn id="31"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IP</a:t>
            </a:r>
            <a:r>
              <a:rPr kumimoji="0" lang="zh-CN" altLang="en-US" dirty="0"/>
              <a:t>欺骗攻击主要步骤</a:t>
            </a:r>
            <a:endParaRPr lang="en-US" dirty="0"/>
          </a:p>
        </p:txBody>
      </p:sp>
      <p:sp>
        <p:nvSpPr>
          <p:cNvPr id="3" name="内容占位符 2"/>
          <p:cNvSpPr>
            <a:spLocks noGrp="1"/>
          </p:cNvSpPr>
          <p:nvPr>
            <p:ph idx="1"/>
          </p:nvPr>
        </p:nvSpPr>
        <p:spPr/>
        <p:txBody>
          <a:bodyPr/>
          <a:lstStyle/>
          <a:p>
            <a:r>
              <a:rPr kumimoji="0" lang="zh-CN" altLang="en-US" dirty="0">
                <a:solidFill>
                  <a:srgbClr val="0000FF"/>
                </a:solidFill>
              </a:rPr>
              <a:t>序列号取样和猜测：</a:t>
            </a:r>
            <a:endParaRPr kumimoji="0" lang="en-US" altLang="zh-CN" dirty="0">
              <a:solidFill>
                <a:srgbClr val="0000FF"/>
              </a:solidFill>
            </a:endParaRPr>
          </a:p>
          <a:p>
            <a:pPr lvl="1"/>
            <a:r>
              <a:rPr kumimoji="0" lang="zh-CN" altLang="en-US" dirty="0"/>
              <a:t>如果攻击者</a:t>
            </a:r>
            <a:r>
              <a:rPr kumimoji="0" lang="zh-CN" altLang="en-US" dirty="0">
                <a:solidFill>
                  <a:srgbClr val="FF0000"/>
                </a:solidFill>
              </a:rPr>
              <a:t>可以截获目标主机的</a:t>
            </a:r>
            <a:r>
              <a:rPr kumimoji="0" lang="en-US" altLang="zh-CN" dirty="0">
                <a:solidFill>
                  <a:srgbClr val="FF0000"/>
                </a:solidFill>
              </a:rPr>
              <a:t>SYN-ACK</a:t>
            </a:r>
            <a:r>
              <a:rPr kumimoji="0" lang="zh-CN" altLang="en-US" dirty="0">
                <a:solidFill>
                  <a:srgbClr val="FF0000"/>
                </a:solidFill>
              </a:rPr>
              <a:t>数据包</a:t>
            </a:r>
            <a:r>
              <a:rPr kumimoji="0" lang="zh-CN" altLang="en-US" dirty="0"/>
              <a:t>，则可以直接计算出目标主机接收的</a:t>
            </a:r>
            <a:r>
              <a:rPr kumimoji="0" lang="en-US" altLang="zh-CN" dirty="0"/>
              <a:t>TCP</a:t>
            </a:r>
            <a:r>
              <a:rPr kumimoji="0" lang="zh-CN" altLang="en-US" dirty="0"/>
              <a:t>序列号，来伪造</a:t>
            </a:r>
            <a:r>
              <a:rPr kumimoji="0" lang="en-US" altLang="zh-CN" dirty="0"/>
              <a:t>TCP</a:t>
            </a:r>
            <a:r>
              <a:rPr kumimoji="0" lang="zh-CN" altLang="en-US" dirty="0"/>
              <a:t>数据包；</a:t>
            </a:r>
            <a:endParaRPr kumimoji="0" lang="en-US" altLang="zh-CN" dirty="0"/>
          </a:p>
          <a:p>
            <a:pPr lvl="1"/>
            <a:r>
              <a:rPr kumimoji="0" lang="zh-CN" altLang="en-US" dirty="0"/>
              <a:t>否则，只能采取</a:t>
            </a:r>
            <a:r>
              <a:rPr kumimoji="0" lang="zh-CN" altLang="en-US" dirty="0">
                <a:solidFill>
                  <a:srgbClr val="FF0000"/>
                </a:solidFill>
              </a:rPr>
              <a:t>猜测计算</a:t>
            </a:r>
            <a:r>
              <a:rPr kumimoji="0" lang="zh-CN" altLang="en-US" dirty="0"/>
              <a:t>的方法，攻击者先与目标主机的一个端口（如</a:t>
            </a:r>
            <a:r>
              <a:rPr kumimoji="0" lang="en-US" altLang="zh-CN" dirty="0"/>
              <a:t>SMTP</a:t>
            </a:r>
            <a:r>
              <a:rPr kumimoji="0" lang="zh-CN" altLang="en-US" dirty="0"/>
              <a:t>）建立起正常的连接，这个过程被重复若干次，并将目标主机的初始化系列号</a:t>
            </a:r>
            <a:r>
              <a:rPr kumimoji="0" lang="en-US" altLang="zh-CN" dirty="0"/>
              <a:t>ISN</a:t>
            </a:r>
            <a:r>
              <a:rPr kumimoji="0" lang="zh-CN" altLang="en-US" dirty="0"/>
              <a:t>存储起来，攻击者需要估计他的主机与被信任主机之间的往返时间</a:t>
            </a:r>
            <a:r>
              <a:rPr kumimoji="0" lang="en-US" altLang="zh-CN" dirty="0"/>
              <a:t>RTT</a:t>
            </a:r>
            <a:r>
              <a:rPr kumimoji="0" lang="zh-CN" altLang="en-US" dirty="0"/>
              <a:t>，然后可以预测</a:t>
            </a:r>
            <a:r>
              <a:rPr kumimoji="0" lang="en-US" altLang="zh-CN" dirty="0"/>
              <a:t>ISN</a:t>
            </a:r>
            <a:r>
              <a:rPr kumimoji="0" lang="zh-CN" altLang="en-US" dirty="0"/>
              <a:t>大小，并计算可能的</a:t>
            </a:r>
            <a:r>
              <a:rPr kumimoji="0" lang="en-US" altLang="zh-CN" dirty="0"/>
              <a:t>TCP</a:t>
            </a:r>
            <a:r>
              <a:rPr kumimoji="0" lang="zh-CN" altLang="en-US" dirty="0"/>
              <a:t>序列号。</a:t>
            </a:r>
            <a:endParaRPr kumimoji="0" lang="en-US" altLang="zh-CN" dirty="0"/>
          </a:p>
          <a:p>
            <a:pPr lvl="1"/>
            <a:endParaRPr kumimoji="0" lang="en-US" altLang="zh-CN" dirty="0"/>
          </a:p>
          <a:p>
            <a:pPr lvl="1"/>
            <a:r>
              <a:rPr kumimoji="0" lang="en-US" altLang="zh-CN" dirty="0"/>
              <a:t>ISN</a:t>
            </a:r>
            <a:r>
              <a:rPr kumimoji="0" lang="zh-CN" altLang="en-US" dirty="0"/>
              <a:t>：</a:t>
            </a:r>
            <a:r>
              <a:rPr kumimoji="0" lang="en-US" altLang="zh-CN" dirty="0"/>
              <a:t>Initial Sequence Number</a:t>
            </a:r>
            <a:endParaRPr kumimoji="0" lang="zh-CN" altLang="zh-CN" dirty="0"/>
          </a:p>
          <a:p>
            <a:endParaRPr lang="en-US" dirty="0"/>
          </a:p>
        </p:txBody>
      </p:sp>
    </p:spTree>
    <p:extLst>
      <p:ext uri="{BB962C8B-B14F-4D97-AF65-F5344CB8AC3E}">
        <p14:creationId xmlns:p14="http://schemas.microsoft.com/office/powerpoint/2010/main" val="131474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br>
              <a:rPr kumimoji="0" lang="zh-CN" altLang="zh-CN"/>
            </a:br>
            <a:r>
              <a:rPr kumimoji="0" lang="en-US" altLang="zh-CN"/>
              <a:t>DNS</a:t>
            </a:r>
            <a:r>
              <a:rPr kumimoji="0" lang="zh-CN" altLang="en-US"/>
              <a:t>欺骗</a:t>
            </a:r>
            <a:br>
              <a:rPr kumimoji="0" lang="zh-CN" altLang="zh-CN"/>
            </a:br>
            <a:endParaRPr kumimoji="0" lang="zh-CN" altLang="en-US"/>
          </a:p>
        </p:txBody>
      </p:sp>
      <p:sp>
        <p:nvSpPr>
          <p:cNvPr id="2" name="内容占位符 1"/>
          <p:cNvSpPr>
            <a:spLocks noGrp="1"/>
          </p:cNvSpPr>
          <p:nvPr>
            <p:ph idx="1"/>
          </p:nvPr>
        </p:nvSpPr>
        <p:spPr>
          <a:xfrm>
            <a:off x="107504" y="1025652"/>
            <a:ext cx="8928992" cy="819172"/>
          </a:xfrm>
        </p:spPr>
        <p:txBody>
          <a:bodyPr/>
          <a:lstStyle/>
          <a:p>
            <a:r>
              <a:rPr lang="en-US" altLang="zh-CN" sz="2400" dirty="0">
                <a:solidFill>
                  <a:srgbClr val="0000FF"/>
                </a:solidFill>
              </a:rPr>
              <a:t>DNS</a:t>
            </a:r>
            <a:r>
              <a:rPr lang="zh-CN" altLang="en-US" sz="2400" dirty="0">
                <a:solidFill>
                  <a:srgbClr val="0000FF"/>
                </a:solidFill>
              </a:rPr>
              <a:t>欺骗</a:t>
            </a:r>
            <a:r>
              <a:rPr lang="zh-CN" altLang="en-US" sz="2400" dirty="0"/>
              <a:t>的目的是冒充域名服务器，把</a:t>
            </a:r>
            <a:r>
              <a:rPr lang="zh-CN" altLang="en-US" sz="2400" dirty="0">
                <a:solidFill>
                  <a:srgbClr val="FF0000"/>
                </a:solidFill>
              </a:rPr>
              <a:t>受害者要查询的域名对应的</a:t>
            </a:r>
            <a:r>
              <a:rPr lang="en-US" altLang="zh-CN" sz="2400" dirty="0">
                <a:solidFill>
                  <a:srgbClr val="FF0000"/>
                </a:solidFill>
              </a:rPr>
              <a:t>IP</a:t>
            </a:r>
            <a:r>
              <a:rPr lang="zh-CN" altLang="en-US" sz="2400" dirty="0">
                <a:solidFill>
                  <a:srgbClr val="FF0000"/>
                </a:solidFill>
              </a:rPr>
              <a:t>地址</a:t>
            </a:r>
            <a:r>
              <a:rPr lang="zh-CN" altLang="en-US" sz="2400" dirty="0"/>
              <a:t>伪造成欺骗着希望的</a:t>
            </a:r>
            <a:r>
              <a:rPr lang="en-US" altLang="zh-CN" sz="2400" dirty="0"/>
              <a:t>IP</a:t>
            </a:r>
            <a:r>
              <a:rPr lang="zh-CN" altLang="en-US" sz="2400" dirty="0"/>
              <a:t>地址。</a:t>
            </a:r>
            <a:endParaRPr lang="en-US" sz="2400" dirty="0"/>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944170"/>
            <a:ext cx="88630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ppt_x"/>
                                          </p:val>
                                        </p:tav>
                                        <p:tav tm="100000">
                                          <p:val>
                                            <p:strVal val="#ppt_x"/>
                                          </p:val>
                                        </p:tav>
                                      </p:tavLst>
                                    </p:anim>
                                    <p:anim calcmode="lin" valueType="num">
                                      <p:cBhvr additive="base">
                                        <p:cTn id="8"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950" y="72008"/>
            <a:ext cx="8928100" cy="836712"/>
          </a:xfrm>
        </p:spPr>
        <p:txBody>
          <a:bodyPr/>
          <a:lstStyle/>
          <a:p>
            <a:r>
              <a:rPr kumimoji="0" lang="zh-CN" altLang="en-US" dirty="0"/>
              <a:t>伪造电子邮件</a:t>
            </a:r>
          </a:p>
        </p:txBody>
      </p:sp>
      <p:sp>
        <p:nvSpPr>
          <p:cNvPr id="32771" name="内容占位符 2"/>
          <p:cNvSpPr>
            <a:spLocks noGrp="1"/>
          </p:cNvSpPr>
          <p:nvPr>
            <p:ph idx="1"/>
          </p:nvPr>
        </p:nvSpPr>
        <p:spPr>
          <a:xfrm>
            <a:off x="107950" y="1053678"/>
            <a:ext cx="8928100" cy="5327650"/>
          </a:xfrm>
        </p:spPr>
        <p:txBody>
          <a:bodyPr/>
          <a:lstStyle/>
          <a:p>
            <a:r>
              <a:rPr kumimoji="0" lang="zh-CN" altLang="en-US" sz="2400" dirty="0"/>
              <a:t>由于</a:t>
            </a:r>
            <a:r>
              <a:rPr kumimoji="0" lang="en-US" altLang="zh-CN" sz="2400" dirty="0">
                <a:solidFill>
                  <a:srgbClr val="FF0000"/>
                </a:solidFill>
              </a:rPr>
              <a:t>SMTP</a:t>
            </a:r>
            <a:r>
              <a:rPr kumimoji="0" lang="zh-CN" altLang="en-US" sz="2400" dirty="0">
                <a:solidFill>
                  <a:srgbClr val="FF0000"/>
                </a:solidFill>
              </a:rPr>
              <a:t>并不对邮件的发送者的身份进行鉴定</a:t>
            </a:r>
            <a:r>
              <a:rPr kumimoji="0" lang="zh-CN" altLang="en-US" sz="2400" dirty="0"/>
              <a:t>，攻击者可以冒充别的邮件地址伪造电子邮件。</a:t>
            </a:r>
            <a:endParaRPr kumimoji="0" lang="en-US" altLang="zh-CN" sz="2400" dirty="0"/>
          </a:p>
          <a:p>
            <a:endParaRPr kumimoji="0" lang="en-US" altLang="zh-CN" sz="2400" dirty="0"/>
          </a:p>
          <a:p>
            <a:r>
              <a:rPr kumimoji="0" lang="zh-CN" altLang="en-US" sz="2400" dirty="0"/>
              <a:t>攻击者伪造电子邮件的目的主要包括：</a:t>
            </a:r>
            <a:endParaRPr kumimoji="0" lang="en-US" altLang="zh-CN" sz="2400" dirty="0"/>
          </a:p>
          <a:p>
            <a:pPr lvl="1"/>
            <a:r>
              <a:rPr kumimoji="0" lang="zh-CN" altLang="en-US" dirty="0"/>
              <a:t>攻击者想</a:t>
            </a:r>
            <a:r>
              <a:rPr kumimoji="0" lang="zh-CN" altLang="en-US" dirty="0">
                <a:solidFill>
                  <a:srgbClr val="FF0000"/>
                </a:solidFill>
              </a:rPr>
              <a:t>隐藏</a:t>
            </a:r>
            <a:r>
              <a:rPr kumimoji="0" lang="zh-CN" altLang="en-US" dirty="0"/>
              <a:t>自己的身份，匿名传播虚假信息，如造谣中伤某人；</a:t>
            </a:r>
            <a:endParaRPr kumimoji="0" lang="en-US" altLang="zh-CN" dirty="0"/>
          </a:p>
          <a:p>
            <a:pPr lvl="1"/>
            <a:r>
              <a:rPr kumimoji="0" lang="zh-CN" altLang="en-US" dirty="0"/>
              <a:t>攻击者想</a:t>
            </a:r>
            <a:r>
              <a:rPr kumimoji="0" lang="zh-CN" altLang="en-US" dirty="0">
                <a:solidFill>
                  <a:srgbClr val="FF0000"/>
                </a:solidFill>
              </a:rPr>
              <a:t>假冒</a:t>
            </a:r>
            <a:r>
              <a:rPr kumimoji="0" lang="zh-CN" altLang="en-US" dirty="0"/>
              <a:t>别人的身份，提升可信度，如冒充领导发布通知；</a:t>
            </a:r>
            <a:endParaRPr kumimoji="0" lang="en-US" altLang="zh-CN" dirty="0"/>
          </a:p>
          <a:p>
            <a:pPr lvl="1"/>
            <a:r>
              <a:rPr kumimoji="0" lang="zh-CN" altLang="en-US" dirty="0"/>
              <a:t>伪造用户可能关注的发件人的邮件，</a:t>
            </a:r>
            <a:r>
              <a:rPr kumimoji="0" lang="zh-CN" altLang="en-US" dirty="0">
                <a:solidFill>
                  <a:srgbClr val="FF0000"/>
                </a:solidFill>
              </a:rPr>
              <a:t>引诱</a:t>
            </a:r>
            <a:r>
              <a:rPr kumimoji="0" lang="zh-CN" altLang="en-US" dirty="0"/>
              <a:t>收件人接收并阅读，如传播病毒、木马等。</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 calcmode="lin" valueType="num">
                                      <p:cBhvr additive="base">
                                        <p:cTn id="13"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anim calcmode="lin" valueType="num">
                                      <p:cBhvr additive="base">
                                        <p:cTn id="19"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5" end="5"/>
                                            </p:txEl>
                                          </p:spTgt>
                                        </p:tgtEl>
                                        <p:attrNameLst>
                                          <p:attrName>style.visibility</p:attrName>
                                        </p:attrNameLst>
                                      </p:cBhvr>
                                      <p:to>
                                        <p:strVal val="visible"/>
                                      </p:to>
                                    </p:set>
                                    <p:anim calcmode="lin" valueType="num">
                                      <p:cBhvr additive="base">
                                        <p:cTn id="25"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07950" y="72008"/>
            <a:ext cx="8928100" cy="836712"/>
          </a:xfrm>
        </p:spPr>
        <p:txBody>
          <a:bodyPr/>
          <a:lstStyle/>
          <a:p>
            <a:r>
              <a:rPr kumimoji="0" lang="zh-CN" altLang="en-US" dirty="0"/>
              <a:t>对于欺骗类攻击的防范方法</a:t>
            </a:r>
          </a:p>
        </p:txBody>
      </p:sp>
      <p:sp>
        <p:nvSpPr>
          <p:cNvPr id="33795" name="内容占位符 2"/>
          <p:cNvSpPr>
            <a:spLocks noGrp="1"/>
          </p:cNvSpPr>
          <p:nvPr>
            <p:ph idx="1"/>
          </p:nvPr>
        </p:nvSpPr>
        <p:spPr>
          <a:xfrm>
            <a:off x="251520" y="1052736"/>
            <a:ext cx="8568630" cy="5472608"/>
          </a:xfrm>
        </p:spPr>
        <p:txBody>
          <a:bodyPr/>
          <a:lstStyle/>
          <a:p>
            <a:pPr marL="514350" indent="-514350">
              <a:buFont typeface="+mj-lt"/>
              <a:buAutoNum type="arabicPeriod"/>
            </a:pPr>
            <a:r>
              <a:rPr kumimoji="0" lang="zh-CN" altLang="en-US" sz="2400" dirty="0"/>
              <a:t>抛弃基于地址的信任策略，不允许使用</a:t>
            </a:r>
            <a:r>
              <a:rPr kumimoji="0" lang="en-US" altLang="zh-CN" sz="2400" dirty="0">
                <a:solidFill>
                  <a:srgbClr val="FF0000"/>
                </a:solidFill>
              </a:rPr>
              <a:t>r</a:t>
            </a:r>
            <a:r>
              <a:rPr kumimoji="0" lang="zh-CN" altLang="en-US" sz="2400" dirty="0">
                <a:solidFill>
                  <a:srgbClr val="FF0000"/>
                </a:solidFill>
              </a:rPr>
              <a:t>类远程调用命令</a:t>
            </a:r>
            <a:r>
              <a:rPr kumimoji="0" lang="zh-CN" altLang="en-US" sz="2400" dirty="0"/>
              <a:t>。</a:t>
            </a:r>
            <a:endParaRPr kumimoji="0" lang="en-US" altLang="zh-CN" sz="2400" dirty="0"/>
          </a:p>
          <a:p>
            <a:pPr marL="514350" indent="-514350">
              <a:buFont typeface="+mj-lt"/>
              <a:buAutoNum type="arabicPeriod"/>
            </a:pPr>
            <a:endParaRPr kumimoji="0" lang="zh-CN" altLang="zh-CN" sz="2400" dirty="0"/>
          </a:p>
          <a:p>
            <a:pPr marL="514350" indent="-514350">
              <a:buFont typeface="+mj-lt"/>
              <a:buAutoNum type="arabicPeriod"/>
            </a:pPr>
            <a:r>
              <a:rPr kumimoji="0" lang="zh-CN" altLang="en-US" sz="2400" dirty="0">
                <a:solidFill>
                  <a:srgbClr val="FF0000"/>
                </a:solidFill>
              </a:rPr>
              <a:t>配置防火墙</a:t>
            </a:r>
            <a:r>
              <a:rPr kumimoji="0" lang="zh-CN" altLang="en-US" sz="2400" dirty="0"/>
              <a:t>，拒绝网络外部与本网内具有相同</a:t>
            </a:r>
            <a:r>
              <a:rPr kumimoji="0" lang="en-US" altLang="zh-CN" sz="2400" dirty="0"/>
              <a:t>IP</a:t>
            </a:r>
            <a:r>
              <a:rPr kumimoji="0" lang="zh-CN" altLang="en-US" sz="2400" dirty="0"/>
              <a:t>地址的连接请求；过滤掉入站的</a:t>
            </a:r>
            <a:r>
              <a:rPr kumimoji="0" lang="en-US" altLang="zh-CN" sz="2400" dirty="0"/>
              <a:t>DNS</a:t>
            </a:r>
            <a:r>
              <a:rPr kumimoji="0" lang="zh-CN" altLang="en-US" sz="2400" dirty="0"/>
              <a:t>更新。</a:t>
            </a:r>
            <a:endParaRPr kumimoji="0" lang="zh-CN" altLang="zh-CN" sz="2400" dirty="0"/>
          </a:p>
          <a:p>
            <a:pPr marL="514350" indent="-514350">
              <a:buFont typeface="+mj-lt"/>
              <a:buAutoNum type="arabicPeriod"/>
            </a:pPr>
            <a:endParaRPr kumimoji="0" lang="en-US" altLang="zh-CN" sz="2400" dirty="0"/>
          </a:p>
          <a:p>
            <a:pPr marL="514350" indent="-514350">
              <a:buFont typeface="+mj-lt"/>
              <a:buAutoNum type="arabicPeriod"/>
            </a:pPr>
            <a:r>
              <a:rPr kumimoji="0" lang="zh-CN" altLang="en-US" sz="2400" dirty="0">
                <a:solidFill>
                  <a:srgbClr val="FF0000"/>
                </a:solidFill>
              </a:rPr>
              <a:t>地址绑定</a:t>
            </a:r>
            <a:r>
              <a:rPr kumimoji="0" lang="zh-CN" altLang="en-US" sz="2400" dirty="0"/>
              <a:t>，在网关上绑定</a:t>
            </a:r>
            <a:r>
              <a:rPr kumimoji="0" lang="en-US" altLang="zh-CN" sz="2400" dirty="0"/>
              <a:t>IP</a:t>
            </a:r>
            <a:r>
              <a:rPr kumimoji="0" lang="zh-CN" altLang="en-US" sz="2400" dirty="0"/>
              <a:t>地址和</a:t>
            </a:r>
            <a:r>
              <a:rPr kumimoji="0" lang="en-US" altLang="zh-CN" sz="2400" dirty="0"/>
              <a:t>MAC</a:t>
            </a:r>
            <a:r>
              <a:rPr kumimoji="0" lang="zh-CN" altLang="en-US" sz="2400" dirty="0"/>
              <a:t>地址；在客户端使用</a:t>
            </a:r>
            <a:r>
              <a:rPr kumimoji="0" lang="en-US" altLang="zh-CN" sz="2400" dirty="0"/>
              <a:t>ARP</a:t>
            </a:r>
            <a:r>
              <a:rPr kumimoji="0" lang="zh-CN" altLang="en-US" sz="2400" dirty="0"/>
              <a:t>命令绑定网关的真实</a:t>
            </a:r>
            <a:r>
              <a:rPr kumimoji="0" lang="en-US" altLang="zh-CN" sz="2400" dirty="0"/>
              <a:t>MAC</a:t>
            </a:r>
            <a:r>
              <a:rPr kumimoji="0" lang="zh-CN" altLang="en-US" sz="2400" dirty="0"/>
              <a:t>地址命令。</a:t>
            </a:r>
            <a:endParaRPr kumimoji="0" lang="zh-CN" altLang="zh-CN" sz="2400" dirty="0"/>
          </a:p>
          <a:p>
            <a:pPr marL="514350" indent="-514350">
              <a:buFont typeface="+mj-lt"/>
              <a:buAutoNum type="arabicPeriod"/>
            </a:pPr>
            <a:endParaRPr kumimoji="0" lang="en-US" altLang="zh-CN" sz="2400" dirty="0"/>
          </a:p>
          <a:p>
            <a:pPr marL="514350" indent="-514350">
              <a:buFont typeface="+mj-lt"/>
              <a:buAutoNum type="arabicPeriod"/>
            </a:pPr>
            <a:r>
              <a:rPr kumimoji="0" lang="zh-CN" altLang="en-US" sz="2400" dirty="0"/>
              <a:t>使用</a:t>
            </a:r>
            <a:r>
              <a:rPr kumimoji="0" lang="en-US" altLang="zh-CN" sz="2400" dirty="0"/>
              <a:t>PGP</a:t>
            </a:r>
            <a:r>
              <a:rPr kumimoji="0" lang="zh-CN" altLang="en-US" sz="2400" dirty="0"/>
              <a:t>等安全工具并安装</a:t>
            </a:r>
            <a:r>
              <a:rPr kumimoji="0" lang="zh-CN" altLang="en-US" sz="2400" dirty="0">
                <a:solidFill>
                  <a:srgbClr val="FF0000"/>
                </a:solidFill>
              </a:rPr>
              <a:t>电子邮件证书</a:t>
            </a:r>
            <a:r>
              <a:rPr kumimoji="0" lang="zh-CN" altLang="en-US" sz="2400" dirty="0"/>
              <a:t>。</a:t>
            </a:r>
            <a:endParaRPr kumimoji="0" lang="en-US" altLang="zh-CN" sz="2400" dirty="0"/>
          </a:p>
          <a:p>
            <a:pPr marL="914400" lvl="1" indent="-514350"/>
            <a:r>
              <a:rPr kumimoji="0" lang="en-US" altLang="zh-CN" dirty="0"/>
              <a:t>PGP</a:t>
            </a:r>
            <a:r>
              <a:rPr kumimoji="0" lang="zh-CN" altLang="en-US" dirty="0"/>
              <a:t>（</a:t>
            </a:r>
            <a:r>
              <a:rPr kumimoji="0" lang="en-US" altLang="zh-CN" dirty="0"/>
              <a:t>Pretty Good Privacy</a:t>
            </a:r>
            <a:r>
              <a:rPr kumimoji="0" lang="zh-CN" altLang="en-US" dirty="0"/>
              <a:t>，优良保密协议）是一套用于消息加密、验证的应用程序。</a:t>
            </a:r>
            <a:r>
              <a:rPr kumimoji="0" lang="en-US" altLang="zh-CN" dirty="0"/>
              <a:t>PGP</a:t>
            </a:r>
            <a:r>
              <a:rPr kumimoji="0" lang="zh-CN" altLang="en-US" dirty="0"/>
              <a:t>中，每个公钥均绑定唯一的用户名和</a:t>
            </a:r>
            <a:r>
              <a:rPr kumimoji="0" lang="en-US" altLang="zh-CN" dirty="0"/>
              <a:t>/</a:t>
            </a:r>
            <a:r>
              <a:rPr kumimoji="0" lang="zh-CN" altLang="en-US" dirty="0"/>
              <a:t>或者</a:t>
            </a:r>
            <a:r>
              <a:rPr kumimoji="0" lang="en-US" altLang="zh-CN" dirty="0"/>
              <a:t>E-mail</a:t>
            </a:r>
            <a:r>
              <a:rPr kumimoji="0" lang="zh-CN" altLang="en-US" dirty="0"/>
              <a:t>地址。</a:t>
            </a:r>
            <a:endParaRPr kumimoji="0" lang="zh-CN" altLang="zh-CN" dirty="0"/>
          </a:p>
          <a:p>
            <a:pPr marL="514350" indent="-514350">
              <a:buFont typeface="+mj-lt"/>
              <a:buAutoNum type="arabicPeriod"/>
            </a:pPr>
            <a:endParaRPr kumimoji="0" lang="zh-CN" altLang="en-US" sz="2400" dirty="0"/>
          </a:p>
          <a:p>
            <a:pPr marL="514350" indent="-514350">
              <a:buFont typeface="+mj-lt"/>
              <a:buAutoNum type="arabicPeriod"/>
            </a:pPr>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 calcmode="lin" valueType="num">
                                      <p:cBhvr additive="base">
                                        <p:cTn id="7"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anim calcmode="lin" valueType="num">
                                      <p:cBhvr additive="base">
                                        <p:cTn id="13"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anim calcmode="lin" valueType="num">
                                      <p:cBhvr additive="base">
                                        <p:cTn id="19"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6" end="6"/>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3795">
                                            <p:txEl>
                                              <p:pRg st="7" end="7"/>
                                            </p:txEl>
                                          </p:spTgt>
                                        </p:tgtEl>
                                        <p:attrNameLst>
                                          <p:attrName>style.visibility</p:attrName>
                                        </p:attrNameLst>
                                      </p:cBhvr>
                                      <p:to>
                                        <p:strVal val="visible"/>
                                      </p:to>
                                    </p:set>
                                    <p:anim calcmode="lin" valueType="num">
                                      <p:cBhvr additive="base">
                                        <p:cTn id="24"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7950" y="0"/>
            <a:ext cx="8928100" cy="981075"/>
          </a:xfrm>
        </p:spPr>
        <p:txBody>
          <a:bodyPr/>
          <a:lstStyle/>
          <a:p>
            <a:pPr eaLnBrk="1" hangingPunct="1"/>
            <a:r>
              <a:rPr kumimoji="0" lang="zh-CN" altLang="en-US"/>
              <a:t>主要内容</a:t>
            </a:r>
          </a:p>
        </p:txBody>
      </p:sp>
      <p:sp>
        <p:nvSpPr>
          <p:cNvPr id="34819" name="内容占位符 2"/>
          <p:cNvSpPr>
            <a:spLocks noGrp="1"/>
          </p:cNvSpPr>
          <p:nvPr>
            <p:ph idx="1"/>
          </p:nvPr>
        </p:nvSpPr>
        <p:spPr>
          <a:xfrm>
            <a:off x="198438" y="1052513"/>
            <a:ext cx="8713787" cy="5102225"/>
          </a:xfrm>
        </p:spPr>
        <p:txBody>
          <a:bodyPr/>
          <a:lstStyle/>
          <a:p>
            <a:r>
              <a:rPr kumimoji="0" lang="en-US" altLang="zh-CN"/>
              <a:t>6.1 概述	</a:t>
            </a:r>
            <a:endParaRPr kumimoji="0" lang="zh-CN" altLang="zh-CN"/>
          </a:p>
          <a:p>
            <a:r>
              <a:rPr kumimoji="0" lang="en-US" altLang="zh-CN"/>
              <a:t>6.2 计算机病毒</a:t>
            </a:r>
            <a:endParaRPr kumimoji="0" lang="zh-CN" altLang="zh-CN"/>
          </a:p>
          <a:p>
            <a:r>
              <a:rPr kumimoji="0" lang="en-US" altLang="zh-CN"/>
              <a:t>6.3 网络入侵</a:t>
            </a:r>
          </a:p>
          <a:p>
            <a:pPr lvl="1"/>
            <a:r>
              <a:rPr kumimoji="0" lang="en-US" altLang="zh-CN"/>
              <a:t>6.3.1 </a:t>
            </a:r>
            <a:r>
              <a:rPr kumimoji="0" lang="zh-CN" altLang="en-US"/>
              <a:t>拒绝服务攻击</a:t>
            </a:r>
            <a:endParaRPr kumimoji="0" lang="en-US" altLang="zh-CN"/>
          </a:p>
          <a:p>
            <a:pPr lvl="1"/>
            <a:r>
              <a:rPr kumimoji="0" lang="en-US" altLang="zh-CN"/>
              <a:t>6.3.2 </a:t>
            </a:r>
            <a:r>
              <a:rPr kumimoji="0" lang="zh-CN" altLang="en-US"/>
              <a:t>口令攻击</a:t>
            </a:r>
            <a:endParaRPr kumimoji="0" lang="en-US" altLang="zh-CN"/>
          </a:p>
          <a:p>
            <a:pPr lvl="1"/>
            <a:r>
              <a:rPr kumimoji="0" lang="en-US" altLang="zh-CN"/>
              <a:t>6.3.3 </a:t>
            </a:r>
            <a:r>
              <a:rPr kumimoji="0" lang="zh-CN" altLang="en-US"/>
              <a:t>嗅探攻击</a:t>
            </a:r>
            <a:endParaRPr kumimoji="0" lang="en-US" altLang="zh-CN"/>
          </a:p>
          <a:p>
            <a:pPr lvl="1"/>
            <a:r>
              <a:rPr kumimoji="0" lang="en-US" altLang="zh-CN"/>
              <a:t>6.3.4 </a:t>
            </a:r>
            <a:r>
              <a:rPr kumimoji="0" lang="zh-CN" altLang="en-US"/>
              <a:t>欺骗类攻击</a:t>
            </a:r>
            <a:endParaRPr kumimoji="0" lang="en-US" altLang="zh-CN"/>
          </a:p>
          <a:p>
            <a:pPr lvl="1"/>
            <a:r>
              <a:rPr kumimoji="0" lang="en-US" altLang="zh-CN">
                <a:solidFill>
                  <a:srgbClr val="FF0000"/>
                </a:solidFill>
              </a:rPr>
              <a:t>6.3.5 </a:t>
            </a:r>
            <a:r>
              <a:rPr kumimoji="0" lang="zh-CN" altLang="en-US">
                <a:solidFill>
                  <a:srgbClr val="FF0000"/>
                </a:solidFill>
              </a:rPr>
              <a:t>利用型攻击</a:t>
            </a:r>
            <a:endParaRPr kumimoji="0" lang="zh-CN" altLang="zh-CN">
              <a:solidFill>
                <a:srgbClr val="FF0000"/>
              </a:solidFill>
            </a:endParaRPr>
          </a:p>
          <a:p>
            <a:r>
              <a:rPr kumimoji="0" lang="en-US" altLang="zh-CN"/>
              <a:t>6.4 诱骗类威胁</a:t>
            </a:r>
            <a:endParaRPr kumimoji="0"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07950" y="0"/>
            <a:ext cx="8928100" cy="981075"/>
          </a:xfrm>
        </p:spPr>
        <p:txBody>
          <a:bodyPr/>
          <a:lstStyle/>
          <a:p>
            <a:r>
              <a:rPr kumimoji="0" lang="zh-CN" altLang="en-US" dirty="0"/>
              <a:t>利用型攻击</a:t>
            </a:r>
          </a:p>
        </p:txBody>
      </p:sp>
      <p:sp>
        <p:nvSpPr>
          <p:cNvPr id="35843" name="内容占位符 2"/>
          <p:cNvSpPr>
            <a:spLocks noGrp="1"/>
          </p:cNvSpPr>
          <p:nvPr>
            <p:ph idx="1"/>
          </p:nvPr>
        </p:nvSpPr>
        <p:spPr>
          <a:xfrm>
            <a:off x="107950" y="1053678"/>
            <a:ext cx="8928100" cy="5327650"/>
          </a:xfrm>
        </p:spPr>
        <p:txBody>
          <a:bodyPr/>
          <a:lstStyle/>
          <a:p>
            <a:r>
              <a:rPr kumimoji="0" lang="zh-CN" altLang="en-US" dirty="0"/>
              <a:t>利用型攻击是通过非法技术手段，试图获得某网络计算机的控制权或使用权，达到</a:t>
            </a:r>
            <a:r>
              <a:rPr kumimoji="0" lang="zh-CN" altLang="en-US" dirty="0">
                <a:solidFill>
                  <a:srgbClr val="FF0000"/>
                </a:solidFill>
              </a:rPr>
              <a:t>利用该机从事非法行为的一类攻击行为的总称</a:t>
            </a:r>
            <a:r>
              <a:rPr kumimoji="0" lang="zh-CN" altLang="en-US" dirty="0"/>
              <a:t>。</a:t>
            </a:r>
            <a:endParaRPr kumimoji="0" lang="en-US" altLang="zh-CN" dirty="0"/>
          </a:p>
          <a:p>
            <a:endParaRPr kumimoji="0" lang="en-US" altLang="zh-CN" dirty="0"/>
          </a:p>
          <a:p>
            <a:r>
              <a:rPr kumimoji="0" lang="zh-CN" altLang="en-US" dirty="0"/>
              <a:t>利用型攻击常用的技术手段主要包括：</a:t>
            </a:r>
            <a:endParaRPr kumimoji="0" lang="en-US" altLang="zh-CN" dirty="0"/>
          </a:p>
          <a:p>
            <a:pPr lvl="1"/>
            <a:r>
              <a:rPr kumimoji="0" lang="zh-CN" altLang="en-US" dirty="0"/>
              <a:t>口令猜测</a:t>
            </a:r>
            <a:endParaRPr kumimoji="0" lang="en-US" altLang="zh-CN" dirty="0"/>
          </a:p>
          <a:p>
            <a:pPr lvl="1"/>
            <a:r>
              <a:rPr kumimoji="0" lang="zh-CN" altLang="en-US" dirty="0"/>
              <a:t>木马病毒</a:t>
            </a:r>
            <a:endParaRPr kumimoji="0" lang="en-US" altLang="zh-CN" dirty="0"/>
          </a:p>
          <a:p>
            <a:pPr lvl="1"/>
            <a:r>
              <a:rPr kumimoji="0" lang="zh-CN" altLang="en-US" dirty="0">
                <a:solidFill>
                  <a:srgbClr val="FF0000"/>
                </a:solidFill>
              </a:rPr>
              <a:t>僵尸病毒</a:t>
            </a:r>
            <a:endParaRPr kumimoji="0" lang="en-US" altLang="zh-CN" dirty="0">
              <a:solidFill>
                <a:srgbClr val="FF0000"/>
              </a:solidFill>
            </a:endParaRPr>
          </a:p>
          <a:p>
            <a:pPr lvl="1"/>
            <a:r>
              <a:rPr kumimoji="0" lang="zh-CN" altLang="en-US" dirty="0">
                <a:solidFill>
                  <a:srgbClr val="FF0000"/>
                </a:solidFill>
              </a:rPr>
              <a:t>缓冲区溢出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07950" y="0"/>
            <a:ext cx="8928100" cy="981075"/>
          </a:xfrm>
        </p:spPr>
        <p:txBody>
          <a:bodyPr/>
          <a:lstStyle/>
          <a:p>
            <a:r>
              <a:rPr kumimoji="0" lang="zh-CN" altLang="en-US" dirty="0"/>
              <a:t>僵尸病毒（</a:t>
            </a:r>
            <a:r>
              <a:rPr kumimoji="0" lang="en-US" altLang="zh-CN" dirty="0"/>
              <a:t>Bot</a:t>
            </a:r>
            <a:r>
              <a:rPr kumimoji="0" lang="zh-CN" altLang="en-US" dirty="0"/>
              <a:t>）</a:t>
            </a:r>
          </a:p>
        </p:txBody>
      </p:sp>
      <p:sp>
        <p:nvSpPr>
          <p:cNvPr id="36867" name="内容占位符 2"/>
          <p:cNvSpPr>
            <a:spLocks noGrp="1"/>
          </p:cNvSpPr>
          <p:nvPr>
            <p:ph idx="1"/>
          </p:nvPr>
        </p:nvSpPr>
        <p:spPr>
          <a:xfrm>
            <a:off x="179512" y="1052736"/>
            <a:ext cx="8651751" cy="5357589"/>
          </a:xfrm>
        </p:spPr>
        <p:txBody>
          <a:bodyPr/>
          <a:lstStyle/>
          <a:p>
            <a:r>
              <a:rPr kumimoji="0" lang="zh-CN" altLang="en-US" sz="2400" dirty="0"/>
              <a:t>僵尸病毒是通过特定协议的信道连接</a:t>
            </a:r>
            <a:r>
              <a:rPr kumimoji="0" lang="zh-CN" altLang="en-US" sz="2400" dirty="0">
                <a:solidFill>
                  <a:srgbClr val="FF0000"/>
                </a:solidFill>
              </a:rPr>
              <a:t>僵尸网络服务器</a:t>
            </a:r>
            <a:r>
              <a:rPr kumimoji="0" lang="zh-CN" altLang="en-US" sz="2400" dirty="0"/>
              <a:t>的客户端程序。</a:t>
            </a:r>
            <a:endParaRPr kumimoji="0" lang="en-US" altLang="zh-CN" sz="2400" dirty="0"/>
          </a:p>
          <a:p>
            <a:pPr lvl="1"/>
            <a:r>
              <a:rPr kumimoji="0" lang="zh-CN" altLang="en-US" dirty="0"/>
              <a:t>被安装了僵尸程序的机器称为</a:t>
            </a:r>
            <a:r>
              <a:rPr kumimoji="0" lang="zh-CN" altLang="en-US" dirty="0">
                <a:solidFill>
                  <a:srgbClr val="FF0000"/>
                </a:solidFill>
              </a:rPr>
              <a:t>僵尸主机</a:t>
            </a:r>
            <a:r>
              <a:rPr kumimoji="0" lang="zh-CN" altLang="en-US" dirty="0"/>
              <a:t>，</a:t>
            </a:r>
            <a:endParaRPr kumimoji="0" lang="en-US" altLang="zh-CN" dirty="0"/>
          </a:p>
          <a:p>
            <a:pPr lvl="1"/>
            <a:r>
              <a:rPr kumimoji="0" lang="zh-CN" altLang="en-US" dirty="0">
                <a:solidFill>
                  <a:srgbClr val="FF0000"/>
                </a:solidFill>
              </a:rPr>
              <a:t>僵尸网络（</a:t>
            </a:r>
            <a:r>
              <a:rPr kumimoji="0" lang="en-US" altLang="zh-CN" dirty="0" err="1">
                <a:solidFill>
                  <a:srgbClr val="FF0000"/>
                </a:solidFill>
              </a:rPr>
              <a:t>BotNet</a:t>
            </a:r>
            <a:r>
              <a:rPr kumimoji="0" lang="zh-CN" altLang="en-US" dirty="0">
                <a:solidFill>
                  <a:srgbClr val="FF0000"/>
                </a:solidFill>
              </a:rPr>
              <a:t>）</a:t>
            </a:r>
            <a:r>
              <a:rPr kumimoji="0" lang="zh-CN" altLang="en-US" dirty="0"/>
              <a:t>是由这些受控的僵尸主机依据特定协议所组成的网络。</a:t>
            </a:r>
            <a:endParaRPr kumimoji="0" lang="en-US" altLang="zh-CN" dirty="0"/>
          </a:p>
          <a:p>
            <a:pPr lvl="1"/>
            <a:r>
              <a:rPr kumimoji="0" lang="zh-CN" altLang="en-US" dirty="0"/>
              <a:t>僵尸网络常用的协议包括</a:t>
            </a:r>
            <a:r>
              <a:rPr kumimoji="0" lang="en-US" altLang="zh-CN" dirty="0"/>
              <a:t>IRC</a:t>
            </a:r>
            <a:r>
              <a:rPr kumimoji="0" lang="zh-CN" altLang="en-US" dirty="0"/>
              <a:t>（</a:t>
            </a:r>
            <a:r>
              <a:rPr kumimoji="0" lang="en-US" altLang="zh-CN" dirty="0"/>
              <a:t>Internet Relay Chat</a:t>
            </a:r>
            <a:r>
              <a:rPr kumimoji="0" lang="zh-CN" altLang="en-US" dirty="0"/>
              <a:t>）、</a:t>
            </a:r>
            <a:r>
              <a:rPr kumimoji="0" lang="en-US" altLang="zh-CN" dirty="0"/>
              <a:t>HTTP</a:t>
            </a:r>
            <a:r>
              <a:rPr kumimoji="0" lang="zh-CN" altLang="en-US" dirty="0"/>
              <a:t>、</a:t>
            </a:r>
            <a:r>
              <a:rPr kumimoji="0" lang="en-US" altLang="zh-CN" dirty="0"/>
              <a:t>P2P</a:t>
            </a:r>
            <a:r>
              <a:rPr kumimoji="0" lang="zh-CN" altLang="en-US" dirty="0"/>
              <a:t>等。</a:t>
            </a:r>
            <a:endParaRPr kumimoji="0" lang="en-US" altLang="zh-CN" dirty="0"/>
          </a:p>
          <a:p>
            <a:endParaRPr kumimoji="0" lang="en-US" altLang="zh-CN" sz="2400" dirty="0"/>
          </a:p>
          <a:p>
            <a:r>
              <a:rPr kumimoji="0" lang="zh-CN" altLang="en-US" sz="2400" dirty="0"/>
              <a:t>僵尸病毒的程序结构与木马程序基本一致。</a:t>
            </a:r>
            <a:endParaRPr kumimoji="0" lang="en-US" altLang="zh-CN" sz="2400" dirty="0"/>
          </a:p>
          <a:p>
            <a:pPr lvl="1"/>
            <a:r>
              <a:rPr kumimoji="0" lang="zh-CN" altLang="en-US" dirty="0">
                <a:solidFill>
                  <a:srgbClr val="FF0000"/>
                </a:solidFill>
              </a:rPr>
              <a:t>木马程序</a:t>
            </a:r>
            <a:r>
              <a:rPr kumimoji="0" lang="zh-CN" altLang="en-US" dirty="0"/>
              <a:t>是被控制端连接的服务器端程序。</a:t>
            </a:r>
            <a:endParaRPr kumimoji="0" lang="en-US" altLang="zh-CN" dirty="0"/>
          </a:p>
          <a:p>
            <a:pPr lvl="1"/>
            <a:r>
              <a:rPr kumimoji="0" lang="zh-CN" altLang="en-US" dirty="0">
                <a:solidFill>
                  <a:srgbClr val="FF0000"/>
                </a:solidFill>
              </a:rPr>
              <a:t>僵尸程序</a:t>
            </a:r>
            <a:r>
              <a:rPr kumimoji="0" lang="zh-CN" altLang="en-US" dirty="0"/>
              <a:t>是向控制服务器发起连接的客户端程序。</a:t>
            </a:r>
            <a:endParaRPr kumimoji="0" lang="en-US"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anim calcmode="lin" valueType="num">
                                      <p:cBhvr additive="base">
                                        <p:cTn id="11"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 calcmode="lin" valueType="num">
                                      <p:cBhvr additive="base">
                                        <p:cTn id="17"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6867">
                                            <p:txEl>
                                              <p:pRg st="5" end="5"/>
                                            </p:txEl>
                                          </p:spTgt>
                                        </p:tgtEl>
                                        <p:attrNameLst>
                                          <p:attrName>style.visibility</p:attrName>
                                        </p:attrNameLst>
                                      </p:cBhvr>
                                      <p:to>
                                        <p:strVal val="visible"/>
                                      </p:to>
                                    </p:set>
                                    <p:anim calcmode="lin" valueType="num">
                                      <p:cBhvr additive="base">
                                        <p:cTn id="23"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 calcmode="lin" valueType="num">
                                      <p:cBhvr additive="base">
                                        <p:cTn id="2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anim calcmode="lin" valueType="num">
                                      <p:cBhvr additive="base">
                                        <p:cTn id="31"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07950" y="0"/>
            <a:ext cx="8928100" cy="981075"/>
          </a:xfrm>
        </p:spPr>
        <p:txBody>
          <a:bodyPr/>
          <a:lstStyle/>
          <a:p>
            <a:r>
              <a:rPr kumimoji="0" lang="zh-CN" altLang="en-US" dirty="0"/>
              <a:t>僵尸病毒（</a:t>
            </a:r>
            <a:r>
              <a:rPr kumimoji="0" lang="en-US" altLang="zh-CN" dirty="0"/>
              <a:t>Bot</a:t>
            </a:r>
            <a:r>
              <a:rPr kumimoji="0" lang="zh-CN" altLang="en-US" dirty="0"/>
              <a:t>）</a:t>
            </a:r>
          </a:p>
        </p:txBody>
      </p:sp>
      <p:sp>
        <p:nvSpPr>
          <p:cNvPr id="36867" name="内容占位符 2"/>
          <p:cNvSpPr>
            <a:spLocks noGrp="1"/>
          </p:cNvSpPr>
          <p:nvPr>
            <p:ph idx="1"/>
          </p:nvPr>
        </p:nvSpPr>
        <p:spPr>
          <a:xfrm>
            <a:off x="179512" y="1052736"/>
            <a:ext cx="8651751" cy="5357589"/>
          </a:xfrm>
        </p:spPr>
        <p:txBody>
          <a:bodyPr/>
          <a:lstStyle/>
          <a:p>
            <a:r>
              <a:rPr kumimoji="0" lang="zh-CN" altLang="en-US" sz="2400" dirty="0">
                <a:solidFill>
                  <a:srgbClr val="0000FF"/>
                </a:solidFill>
              </a:rPr>
              <a:t>僵尸病毒的传播和木马相似</a:t>
            </a:r>
            <a:r>
              <a:rPr kumimoji="0" lang="zh-CN" altLang="en-US" sz="2400" dirty="0"/>
              <a:t>，传播途径包括：</a:t>
            </a:r>
            <a:endParaRPr kumimoji="0" lang="en-US" altLang="zh-CN" sz="2400" dirty="0"/>
          </a:p>
          <a:p>
            <a:pPr lvl="1"/>
            <a:r>
              <a:rPr kumimoji="0" lang="zh-CN" altLang="en-US" dirty="0"/>
              <a:t>电子邮件；</a:t>
            </a:r>
            <a:endParaRPr kumimoji="0" lang="en-US" altLang="zh-CN" dirty="0"/>
          </a:p>
          <a:p>
            <a:pPr lvl="1"/>
            <a:r>
              <a:rPr kumimoji="0" lang="zh-CN" altLang="en-US" dirty="0"/>
              <a:t>含有病毒的</a:t>
            </a:r>
            <a:r>
              <a:rPr kumimoji="0" lang="en-US" altLang="zh-CN" dirty="0"/>
              <a:t>WEB</a:t>
            </a:r>
            <a:r>
              <a:rPr kumimoji="0" lang="zh-CN" altLang="en-US" dirty="0"/>
              <a:t>网页；</a:t>
            </a:r>
            <a:endParaRPr kumimoji="0" lang="en-US" altLang="zh-CN" dirty="0"/>
          </a:p>
          <a:p>
            <a:pPr lvl="1"/>
            <a:r>
              <a:rPr kumimoji="0" lang="zh-CN" altLang="en-US" dirty="0"/>
              <a:t>捆绑了僵尸程序的应用软件；</a:t>
            </a:r>
            <a:endParaRPr kumimoji="0" lang="en-US" altLang="zh-CN" dirty="0"/>
          </a:p>
          <a:p>
            <a:pPr lvl="1"/>
            <a:r>
              <a:rPr kumimoji="0" lang="zh-CN" altLang="en-US" dirty="0"/>
              <a:t>利用系统漏洞攻击加载等。</a:t>
            </a:r>
            <a:endParaRPr kumimoji="0" lang="en-US" altLang="zh-CN" dirty="0"/>
          </a:p>
          <a:p>
            <a:endParaRPr kumimoji="0" lang="en-US" altLang="zh-CN" sz="2400" dirty="0"/>
          </a:p>
          <a:p>
            <a:r>
              <a:rPr kumimoji="0" lang="zh-CN" altLang="en-US" sz="2400" dirty="0"/>
              <a:t>黑客经常利用僵尸病毒发起</a:t>
            </a:r>
            <a:r>
              <a:rPr kumimoji="0" lang="zh-CN" altLang="en-US" sz="2400" dirty="0">
                <a:solidFill>
                  <a:srgbClr val="0000FF"/>
                </a:solidFill>
              </a:rPr>
              <a:t>大规模的网络攻击</a:t>
            </a:r>
            <a:r>
              <a:rPr kumimoji="0" lang="zh-CN" altLang="en-US" sz="2400" dirty="0"/>
              <a:t>，如分布式拒绝服务攻击（</a:t>
            </a:r>
            <a:r>
              <a:rPr kumimoji="0" lang="en-US" altLang="zh-CN" sz="2400" dirty="0"/>
              <a:t>DDoS</a:t>
            </a:r>
            <a:r>
              <a:rPr kumimoji="0" lang="zh-CN" altLang="en-US" sz="2400" dirty="0"/>
              <a:t>）、海量垃圾邮件等，</a:t>
            </a:r>
            <a:endParaRPr kumimoji="0" lang="en-US" altLang="zh-CN" sz="2400" dirty="0"/>
          </a:p>
          <a:p>
            <a:endParaRPr kumimoji="0" lang="zh-CN" altLang="en-US" sz="2400" dirty="0"/>
          </a:p>
        </p:txBody>
      </p:sp>
    </p:spTree>
    <p:extLst>
      <p:ext uri="{BB962C8B-B14F-4D97-AF65-F5344CB8AC3E}">
        <p14:creationId xmlns:p14="http://schemas.microsoft.com/office/powerpoint/2010/main" val="204005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6" end="6"/>
                                            </p:txEl>
                                          </p:spTgt>
                                        </p:tgtEl>
                                        <p:attrNameLst>
                                          <p:attrName>style.visibility</p:attrName>
                                        </p:attrNameLst>
                                      </p:cBhvr>
                                      <p:to>
                                        <p:strVal val="visible"/>
                                      </p:to>
                                    </p:set>
                                    <p:anim calcmode="lin" valueType="num">
                                      <p:cBhvr additive="base">
                                        <p:cTn id="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07950" y="0"/>
            <a:ext cx="8928100" cy="981075"/>
          </a:xfrm>
        </p:spPr>
        <p:txBody>
          <a:bodyPr/>
          <a:lstStyle/>
          <a:p>
            <a:r>
              <a:rPr kumimoji="0" lang="zh-CN" altLang="en-US" dirty="0"/>
              <a:t>网络入侵的三个阶段</a:t>
            </a:r>
          </a:p>
        </p:txBody>
      </p:sp>
      <p:sp>
        <p:nvSpPr>
          <p:cNvPr id="7171" name="内容占位符 2"/>
          <p:cNvSpPr>
            <a:spLocks noGrp="1"/>
          </p:cNvSpPr>
          <p:nvPr>
            <p:ph idx="1"/>
          </p:nvPr>
        </p:nvSpPr>
        <p:spPr>
          <a:xfrm>
            <a:off x="107504" y="1052736"/>
            <a:ext cx="8856663" cy="5471889"/>
          </a:xfrm>
        </p:spPr>
        <p:txBody>
          <a:bodyPr/>
          <a:lstStyle/>
          <a:p>
            <a:r>
              <a:rPr kumimoji="0" lang="zh-CN" altLang="en-US" sz="2400" dirty="0">
                <a:solidFill>
                  <a:srgbClr val="0000FF"/>
                </a:solidFill>
              </a:rPr>
              <a:t>前期准备阶段</a:t>
            </a:r>
            <a:r>
              <a:rPr kumimoji="0" lang="zh-CN" altLang="en-US" sz="2400" dirty="0"/>
              <a:t>需要完成的工作主要包括明确</a:t>
            </a:r>
            <a:r>
              <a:rPr kumimoji="0" lang="zh-CN" altLang="en-US" sz="2400" dirty="0">
                <a:solidFill>
                  <a:srgbClr val="FF0000"/>
                </a:solidFill>
              </a:rPr>
              <a:t>入侵目的</a:t>
            </a:r>
            <a:r>
              <a:rPr kumimoji="0" lang="zh-CN" altLang="en-US" sz="2400" dirty="0"/>
              <a:t>、确定</a:t>
            </a:r>
            <a:r>
              <a:rPr kumimoji="0" lang="zh-CN" altLang="en-US" sz="2400" dirty="0">
                <a:solidFill>
                  <a:srgbClr val="FF0000"/>
                </a:solidFill>
              </a:rPr>
              <a:t>入侵对象</a:t>
            </a:r>
            <a:r>
              <a:rPr kumimoji="0" lang="zh-CN" altLang="en-US" sz="2400" dirty="0"/>
              <a:t>以及选择</a:t>
            </a:r>
            <a:r>
              <a:rPr kumimoji="0" lang="zh-CN" altLang="en-US" sz="2400" dirty="0">
                <a:solidFill>
                  <a:srgbClr val="FF0000"/>
                </a:solidFill>
              </a:rPr>
              <a:t>入侵手段</a:t>
            </a:r>
            <a:r>
              <a:rPr kumimoji="0" lang="zh-CN" altLang="en-US" sz="2400" dirty="0"/>
              <a:t>。</a:t>
            </a:r>
            <a:endParaRPr kumimoji="0" lang="en-US" altLang="zh-CN" sz="2400" dirty="0"/>
          </a:p>
          <a:p>
            <a:pPr lvl="1"/>
            <a:r>
              <a:rPr kumimoji="0" lang="zh-CN" altLang="en-US" dirty="0"/>
              <a:t>入侵目的一般可分为</a:t>
            </a:r>
            <a:r>
              <a:rPr kumimoji="0" lang="zh-CN" altLang="en-US" dirty="0">
                <a:solidFill>
                  <a:srgbClr val="FF0000"/>
                </a:solidFill>
              </a:rPr>
              <a:t>控制主机、瘫痪主机和瘫痪网络</a:t>
            </a:r>
            <a:r>
              <a:rPr kumimoji="0" lang="zh-CN" altLang="en-US" dirty="0"/>
              <a:t>；</a:t>
            </a:r>
            <a:endParaRPr kumimoji="0" lang="en-US" altLang="zh-CN" dirty="0"/>
          </a:p>
          <a:p>
            <a:pPr lvl="1"/>
            <a:r>
              <a:rPr kumimoji="0" lang="zh-CN" altLang="en-US" dirty="0"/>
              <a:t>入侵对象一般分为</a:t>
            </a:r>
            <a:r>
              <a:rPr kumimoji="0" lang="zh-CN" altLang="en-US" dirty="0">
                <a:solidFill>
                  <a:srgbClr val="FF0000"/>
                </a:solidFill>
              </a:rPr>
              <a:t>主机和网络</a:t>
            </a:r>
            <a:r>
              <a:rPr kumimoji="0" lang="zh-CN" altLang="en-US" dirty="0"/>
              <a:t>两类；</a:t>
            </a:r>
            <a:endParaRPr kumimoji="0" lang="en-US" altLang="zh-CN" dirty="0"/>
          </a:p>
          <a:p>
            <a:pPr lvl="1"/>
            <a:r>
              <a:rPr kumimoji="0" lang="zh-CN" altLang="en-US" dirty="0"/>
              <a:t>根据目的和后果，入侵手段分为：</a:t>
            </a:r>
            <a:r>
              <a:rPr kumimoji="0" lang="zh-CN" altLang="en-US" dirty="0">
                <a:solidFill>
                  <a:srgbClr val="FF0000"/>
                </a:solidFill>
              </a:rPr>
              <a:t>拒绝服务攻击、口令攻击、嗅探攻击、欺骗攻击和利用型攻击</a:t>
            </a:r>
            <a:r>
              <a:rPr kumimoji="0" lang="zh-CN" altLang="en-US" dirty="0"/>
              <a:t>。</a:t>
            </a:r>
            <a:endParaRPr kumimoji="0" lang="en-US" altLang="zh-CN" dirty="0"/>
          </a:p>
          <a:p>
            <a:pPr>
              <a:spcBef>
                <a:spcPts val="2400"/>
              </a:spcBef>
            </a:pPr>
            <a:r>
              <a:rPr kumimoji="0" lang="zh-CN" altLang="en-US" sz="2400" dirty="0">
                <a:solidFill>
                  <a:srgbClr val="0000FF"/>
                </a:solidFill>
              </a:rPr>
              <a:t>实施入侵阶段</a:t>
            </a:r>
            <a:r>
              <a:rPr kumimoji="0" lang="zh-CN" altLang="en-US" sz="2400" dirty="0"/>
              <a:t>是真正的攻击阶段，主要包括</a:t>
            </a:r>
            <a:r>
              <a:rPr kumimoji="0" lang="zh-CN" altLang="en-US" sz="2400" dirty="0">
                <a:solidFill>
                  <a:srgbClr val="FF0000"/>
                </a:solidFill>
              </a:rPr>
              <a:t>扫描探测</a:t>
            </a:r>
            <a:r>
              <a:rPr kumimoji="0" lang="zh-CN" altLang="en-US" sz="2400" dirty="0"/>
              <a:t>和</a:t>
            </a:r>
            <a:r>
              <a:rPr kumimoji="0" lang="zh-CN" altLang="en-US" sz="2400" dirty="0">
                <a:solidFill>
                  <a:srgbClr val="FF0000"/>
                </a:solidFill>
              </a:rPr>
              <a:t>攻击</a:t>
            </a:r>
            <a:r>
              <a:rPr kumimoji="0" lang="zh-CN" altLang="en-US" sz="2400" dirty="0"/>
              <a:t>。</a:t>
            </a:r>
            <a:endParaRPr kumimoji="0" lang="en-US" altLang="zh-CN" sz="2400" dirty="0"/>
          </a:p>
          <a:p>
            <a:pPr lvl="1"/>
            <a:r>
              <a:rPr kumimoji="0" lang="zh-CN" altLang="en-US" dirty="0">
                <a:solidFill>
                  <a:srgbClr val="FF0000"/>
                </a:solidFill>
              </a:rPr>
              <a:t>扫描探测：</a:t>
            </a:r>
            <a:r>
              <a:rPr kumimoji="0" lang="zh-CN" altLang="en-US" dirty="0"/>
              <a:t>主要用来收集信息，为下一步攻击奠定基础；</a:t>
            </a:r>
            <a:endParaRPr kumimoji="0" lang="en-US" altLang="zh-CN" dirty="0"/>
          </a:p>
          <a:p>
            <a:pPr lvl="1"/>
            <a:r>
              <a:rPr kumimoji="0" lang="zh-CN" altLang="en-US" dirty="0">
                <a:solidFill>
                  <a:srgbClr val="FF0000"/>
                </a:solidFill>
              </a:rPr>
              <a:t>攻击：</a:t>
            </a:r>
            <a:r>
              <a:rPr kumimoji="0" lang="zh-CN" altLang="en-US" dirty="0"/>
              <a:t>根据入侵目的、采用相应的入侵手段向入侵对象实施入侵。</a:t>
            </a:r>
            <a:endParaRPr kumimoji="0" lang="en-US" altLang="zh-CN" dirty="0"/>
          </a:p>
          <a:p>
            <a:pPr>
              <a:spcBef>
                <a:spcPts val="2400"/>
              </a:spcBef>
            </a:pPr>
            <a:r>
              <a:rPr kumimoji="0" lang="zh-CN" altLang="en-US" sz="2400" dirty="0">
                <a:solidFill>
                  <a:srgbClr val="0000FF"/>
                </a:solidFill>
              </a:rPr>
              <a:t>后期处理阶段</a:t>
            </a:r>
            <a:r>
              <a:rPr kumimoji="0" lang="zh-CN" altLang="en-US" sz="2400" dirty="0"/>
              <a:t>主要是指由于大多数入侵攻击行为都会留下痕迹，攻击者为了清除入侵痕迹而进行现场清理。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Effect transition="in" filter="fade">
                                      <p:cBhvr>
                                        <p:cTn id="25" dur="1000"/>
                                        <p:tgtEl>
                                          <p:spTgt spid="7171">
                                            <p:txEl>
                                              <p:pRg st="4" end="4"/>
                                            </p:txEl>
                                          </p:spTgt>
                                        </p:tgtEl>
                                      </p:cBhvr>
                                    </p:animEffect>
                                    <p:anim calcmode="lin" valueType="num">
                                      <p:cBhvr>
                                        <p:cTn id="26"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7171">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171">
                                            <p:txEl>
                                              <p:pRg st="5" end="5"/>
                                            </p:txEl>
                                          </p:spTgt>
                                        </p:tgtEl>
                                        <p:attrNameLst>
                                          <p:attrName>style.visibility</p:attrName>
                                        </p:attrNameLst>
                                      </p:cBhvr>
                                      <p:to>
                                        <p:strVal val="visible"/>
                                      </p:to>
                                    </p:set>
                                    <p:animEffect transition="in" filter="fade">
                                      <p:cBhvr>
                                        <p:cTn id="30" dur="1000"/>
                                        <p:tgtEl>
                                          <p:spTgt spid="7171">
                                            <p:txEl>
                                              <p:pRg st="5" end="5"/>
                                            </p:txEl>
                                          </p:spTgt>
                                        </p:tgtEl>
                                      </p:cBhvr>
                                    </p:animEffect>
                                    <p:anim calcmode="lin" valueType="num">
                                      <p:cBhvr>
                                        <p:cTn id="31" dur="10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7171">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7171">
                                            <p:txEl>
                                              <p:pRg st="6" end="6"/>
                                            </p:txEl>
                                          </p:spTgt>
                                        </p:tgtEl>
                                        <p:attrNameLst>
                                          <p:attrName>style.visibility</p:attrName>
                                        </p:attrNameLst>
                                      </p:cBhvr>
                                      <p:to>
                                        <p:strVal val="visible"/>
                                      </p:to>
                                    </p:set>
                                    <p:animEffect transition="in" filter="fade">
                                      <p:cBhvr>
                                        <p:cTn id="35" dur="1000"/>
                                        <p:tgtEl>
                                          <p:spTgt spid="7171">
                                            <p:txEl>
                                              <p:pRg st="6" end="6"/>
                                            </p:txEl>
                                          </p:spTgt>
                                        </p:tgtEl>
                                      </p:cBhvr>
                                    </p:animEffect>
                                    <p:anim calcmode="lin" valueType="num">
                                      <p:cBhvr>
                                        <p:cTn id="36" dur="10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17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171">
                                            <p:txEl>
                                              <p:pRg st="7" end="7"/>
                                            </p:txEl>
                                          </p:spTgt>
                                        </p:tgtEl>
                                        <p:attrNameLst>
                                          <p:attrName>style.visibility</p:attrName>
                                        </p:attrNameLst>
                                      </p:cBhvr>
                                      <p:to>
                                        <p:strVal val="visible"/>
                                      </p:to>
                                    </p:set>
                                    <p:anim calcmode="lin" valueType="num">
                                      <p:cBhvr additive="base">
                                        <p:cTn id="42"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07950" y="0"/>
            <a:ext cx="8928100" cy="981075"/>
          </a:xfrm>
        </p:spPr>
        <p:txBody>
          <a:bodyPr/>
          <a:lstStyle/>
          <a:p>
            <a:r>
              <a:rPr kumimoji="0" lang="zh-CN" altLang="en-US" dirty="0"/>
              <a:t>缓冲区溢出</a:t>
            </a:r>
          </a:p>
        </p:txBody>
      </p:sp>
      <p:sp>
        <p:nvSpPr>
          <p:cNvPr id="37891" name="内容占位符 2"/>
          <p:cNvSpPr>
            <a:spLocks noGrp="1"/>
          </p:cNvSpPr>
          <p:nvPr>
            <p:ph idx="1"/>
          </p:nvPr>
        </p:nvSpPr>
        <p:spPr>
          <a:xfrm>
            <a:off x="107950" y="1053678"/>
            <a:ext cx="8928100" cy="5327650"/>
          </a:xfrm>
        </p:spPr>
        <p:txBody>
          <a:bodyPr/>
          <a:lstStyle/>
          <a:p>
            <a:r>
              <a:rPr kumimoji="0" lang="zh-CN" altLang="en-US" sz="2400" dirty="0">
                <a:solidFill>
                  <a:srgbClr val="0000FF"/>
                </a:solidFill>
              </a:rPr>
              <a:t>缓冲区溢出</a:t>
            </a:r>
            <a:r>
              <a:rPr kumimoji="0" lang="zh-CN" altLang="en-US" sz="2400" dirty="0"/>
              <a:t>是指当计算机程序向缓冲区内填充数据位数时超过了缓冲区本身的容量时，</a:t>
            </a:r>
            <a:r>
              <a:rPr kumimoji="0" lang="zh-CN" altLang="en-US" sz="2400" dirty="0">
                <a:solidFill>
                  <a:srgbClr val="FF0000"/>
                </a:solidFill>
              </a:rPr>
              <a:t>溢出的数据覆盖了合法数据</a:t>
            </a:r>
            <a:r>
              <a:rPr kumimoji="0" lang="zh-CN" altLang="en-US" sz="2400" dirty="0"/>
              <a:t>。</a:t>
            </a:r>
            <a:endParaRPr kumimoji="0" lang="en-US" altLang="zh-CN" sz="2400" dirty="0"/>
          </a:p>
          <a:p>
            <a:endParaRPr kumimoji="0" lang="en-US" altLang="zh-CN" sz="2400" dirty="0"/>
          </a:p>
          <a:p>
            <a:r>
              <a:rPr kumimoji="0" lang="zh-CN" altLang="en-US" sz="2400" dirty="0"/>
              <a:t>缓冲区溢出是一种非常普遍、非常危险的程序漏洞，在各种操作系统、应用软件中</a:t>
            </a:r>
            <a:r>
              <a:rPr kumimoji="0" lang="zh-CN" altLang="en-US" sz="2400" dirty="0">
                <a:solidFill>
                  <a:srgbClr val="FF0000"/>
                </a:solidFill>
              </a:rPr>
              <a:t>广泛存在</a:t>
            </a:r>
            <a:r>
              <a:rPr kumimoji="0" lang="zh-CN" altLang="en-US" sz="2400" dirty="0"/>
              <a:t>。</a:t>
            </a:r>
            <a:endParaRPr kumimoji="0" lang="en-US" altLang="zh-CN" sz="2400" dirty="0"/>
          </a:p>
          <a:p>
            <a:endParaRPr kumimoji="0" lang="en-US" altLang="zh-CN" sz="2400" dirty="0"/>
          </a:p>
          <a:p>
            <a:r>
              <a:rPr kumimoji="0" lang="zh-CN" altLang="en-US" sz="2400" dirty="0"/>
              <a:t>缓冲区溢出攻击，可以导致</a:t>
            </a:r>
            <a:r>
              <a:rPr kumimoji="0" lang="zh-CN" altLang="en-US" sz="2400" dirty="0">
                <a:solidFill>
                  <a:srgbClr val="FF0000"/>
                </a:solidFill>
              </a:rPr>
              <a:t>程序运行失败、系统宕机、重新启动</a:t>
            </a:r>
            <a:r>
              <a:rPr kumimoji="0" lang="zh-CN" altLang="en-US" sz="2400" dirty="0"/>
              <a:t>等后果；更为严重的是</a:t>
            </a:r>
            <a:r>
              <a:rPr kumimoji="0" lang="zh-CN" altLang="en-US" sz="2400" dirty="0">
                <a:solidFill>
                  <a:srgbClr val="FF0000"/>
                </a:solidFill>
              </a:rPr>
              <a:t>可以利用它执行非授权指令</a:t>
            </a:r>
            <a:r>
              <a:rPr kumimoji="0" lang="zh-CN" altLang="en-US" sz="2400" dirty="0"/>
              <a:t>，甚至可以取得</a:t>
            </a:r>
            <a:r>
              <a:rPr kumimoji="0" lang="zh-CN" altLang="en-US" sz="2400" dirty="0">
                <a:solidFill>
                  <a:srgbClr val="FF0000"/>
                </a:solidFill>
              </a:rPr>
              <a:t>系统特权</a:t>
            </a:r>
            <a:r>
              <a:rPr kumimoji="0" lang="zh-CN" altLang="en-US" sz="2400" dirty="0"/>
              <a:t>并控制主机，进行各种非法操作。</a:t>
            </a:r>
            <a:endParaRPr kumimoji="0" lang="en-US" altLang="zh-CN" sz="2400" dirty="0"/>
          </a:p>
          <a:p>
            <a:endParaRPr kumimoji="0" lang="en-US"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 calcmode="lin" valueType="num">
                                      <p:cBhvr additive="base">
                                        <p:cTn id="7"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4" end="4"/>
                                            </p:txEl>
                                          </p:spTgt>
                                        </p:tgtEl>
                                        <p:attrNameLst>
                                          <p:attrName>style.visibility</p:attrName>
                                        </p:attrNameLst>
                                      </p:cBhvr>
                                      <p:to>
                                        <p:strVal val="visible"/>
                                      </p:to>
                                    </p:set>
                                    <p:anim calcmode="lin" valueType="num">
                                      <p:cBhvr additive="base">
                                        <p:cTn id="13"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07950" y="0"/>
            <a:ext cx="8928100" cy="981075"/>
          </a:xfrm>
        </p:spPr>
        <p:txBody>
          <a:bodyPr/>
          <a:lstStyle/>
          <a:p>
            <a:r>
              <a:rPr kumimoji="0" lang="zh-CN" altLang="en-US" dirty="0"/>
              <a:t>缓冲区溢出</a:t>
            </a:r>
          </a:p>
        </p:txBody>
      </p:sp>
      <p:sp>
        <p:nvSpPr>
          <p:cNvPr id="38915" name="内容占位符 2"/>
          <p:cNvSpPr>
            <a:spLocks noGrp="1"/>
          </p:cNvSpPr>
          <p:nvPr>
            <p:ph idx="1"/>
          </p:nvPr>
        </p:nvSpPr>
        <p:spPr>
          <a:xfrm>
            <a:off x="179512" y="1052736"/>
            <a:ext cx="8784976" cy="5616624"/>
          </a:xfrm>
        </p:spPr>
        <p:txBody>
          <a:bodyPr/>
          <a:lstStyle/>
          <a:p>
            <a:r>
              <a:rPr kumimoji="0" lang="zh-CN" altLang="en-US" sz="2400" dirty="0"/>
              <a:t>缓冲区溢出的产生存在着必然性，现代计算机程序的运行机制、</a:t>
            </a:r>
            <a:r>
              <a:rPr kumimoji="0" lang="en-US" altLang="zh-CN" sz="2400" dirty="0"/>
              <a:t>C</a:t>
            </a:r>
            <a:r>
              <a:rPr kumimoji="0" lang="zh-CN" altLang="en-US" sz="2400" dirty="0"/>
              <a:t>语言的开放性及编译问题是其产生的</a:t>
            </a:r>
            <a:r>
              <a:rPr kumimoji="0" lang="zh-CN" altLang="en-US" sz="2400" dirty="0">
                <a:solidFill>
                  <a:srgbClr val="0000FF"/>
                </a:solidFill>
              </a:rPr>
              <a:t>理论基础</a:t>
            </a:r>
            <a:r>
              <a:rPr kumimoji="0" lang="zh-CN" altLang="en-US" sz="2400" dirty="0"/>
              <a:t>。</a:t>
            </a:r>
            <a:endParaRPr kumimoji="0" lang="en-US" altLang="zh-CN" sz="2400" dirty="0"/>
          </a:p>
          <a:p>
            <a:pPr lvl="1"/>
            <a:endParaRPr kumimoji="0" lang="en-US" altLang="zh-CN" dirty="0"/>
          </a:p>
          <a:p>
            <a:pPr lvl="1"/>
            <a:r>
              <a:rPr kumimoji="0" lang="zh-CN" altLang="en-US" dirty="0"/>
              <a:t>程序在</a:t>
            </a:r>
            <a:r>
              <a:rPr kumimoji="0" lang="en-US" altLang="zh-CN" dirty="0"/>
              <a:t>4GB</a:t>
            </a:r>
            <a:r>
              <a:rPr kumimoji="0" lang="zh-CN" altLang="en-US" dirty="0"/>
              <a:t>或更大逻辑地址空间内运行时，</a:t>
            </a:r>
            <a:r>
              <a:rPr kumimoji="0" lang="zh-CN" altLang="en-US" dirty="0">
                <a:solidFill>
                  <a:srgbClr val="FF0000"/>
                </a:solidFill>
              </a:rPr>
              <a:t>一般会被装载到相对固定的地址空间</a:t>
            </a:r>
            <a:r>
              <a:rPr kumimoji="0" lang="zh-CN" altLang="en-US" dirty="0"/>
              <a:t>，使得攻击者可以估算用于攻击的代码的逻辑地址；</a:t>
            </a:r>
            <a:endParaRPr kumimoji="0" lang="en-US" altLang="zh-CN" dirty="0"/>
          </a:p>
          <a:p>
            <a:pPr lvl="1"/>
            <a:endParaRPr kumimoji="0" lang="en-US" altLang="zh-CN" dirty="0"/>
          </a:p>
          <a:p>
            <a:pPr lvl="1"/>
            <a:r>
              <a:rPr kumimoji="0" lang="zh-CN" altLang="en-US" dirty="0"/>
              <a:t>程序调用时，</a:t>
            </a:r>
            <a:r>
              <a:rPr kumimoji="0" lang="zh-CN" altLang="en-US" dirty="0">
                <a:solidFill>
                  <a:srgbClr val="FF0000"/>
                </a:solidFill>
              </a:rPr>
              <a:t>可执行代码和数据共同存储在一个地址空间（堆栈）内</a:t>
            </a:r>
            <a:r>
              <a:rPr kumimoji="0" lang="zh-CN" altLang="en-US" dirty="0"/>
              <a:t>，攻击者可以精心编制输入的数据，通过运行时缓冲区溢出，得到运行权；</a:t>
            </a:r>
            <a:endParaRPr kumimoji="0" lang="en-US" altLang="zh-CN" dirty="0"/>
          </a:p>
          <a:p>
            <a:pPr lvl="1"/>
            <a:endParaRPr kumimoji="0" lang="en-US" altLang="zh-CN" dirty="0"/>
          </a:p>
          <a:p>
            <a:pPr lvl="1"/>
            <a:r>
              <a:rPr kumimoji="0" lang="en-US" altLang="zh-CN" dirty="0"/>
              <a:t>CPU CALL</a:t>
            </a:r>
            <a:r>
              <a:rPr kumimoji="0" lang="zh-CN" altLang="en-US" dirty="0"/>
              <a:t>调用时的返回地址和</a:t>
            </a:r>
            <a:r>
              <a:rPr kumimoji="0" lang="en-US" altLang="zh-CN" dirty="0"/>
              <a:t>C</a:t>
            </a:r>
            <a:r>
              <a:rPr kumimoji="0" lang="zh-CN" altLang="en-US" dirty="0"/>
              <a:t>语言函数使用的局部变量</a:t>
            </a:r>
            <a:r>
              <a:rPr kumimoji="0" lang="zh-CN" altLang="en-US" dirty="0">
                <a:solidFill>
                  <a:srgbClr val="FF0000"/>
                </a:solidFill>
              </a:rPr>
              <a:t>均在堆栈中保存</a:t>
            </a:r>
            <a:r>
              <a:rPr kumimoji="0" lang="zh-CN" altLang="en-US" dirty="0"/>
              <a:t>，而且</a:t>
            </a:r>
            <a:r>
              <a:rPr kumimoji="0" lang="en-US" altLang="zh-CN" dirty="0"/>
              <a:t>C</a:t>
            </a:r>
            <a:r>
              <a:rPr kumimoji="0" lang="zh-CN" altLang="en-US" dirty="0"/>
              <a:t>语言</a:t>
            </a:r>
            <a:r>
              <a:rPr kumimoji="0" lang="zh-CN" altLang="en-US" dirty="0">
                <a:solidFill>
                  <a:srgbClr val="FF0000"/>
                </a:solidFill>
              </a:rPr>
              <a:t>不进行</a:t>
            </a:r>
            <a:r>
              <a:rPr kumimoji="0" lang="zh-CN" altLang="en-US">
                <a:solidFill>
                  <a:srgbClr val="FF0000"/>
                </a:solidFill>
              </a:rPr>
              <a:t>数据边界检查</a:t>
            </a:r>
            <a:r>
              <a:rPr kumimoji="0" lang="zh-CN" altLang="en-US"/>
              <a:t>，</a:t>
            </a:r>
            <a:r>
              <a:rPr kumimoji="0" lang="zh-CN" altLang="en-US" dirty="0"/>
              <a:t>当数据被覆盖时也不能被发现。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anim calcmode="lin" valueType="num">
                                      <p:cBhvr additive="base">
                                        <p:cTn id="7"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pRg st="4" end="4"/>
                                            </p:txEl>
                                          </p:spTgt>
                                        </p:tgtEl>
                                        <p:attrNameLst>
                                          <p:attrName>style.visibility</p:attrName>
                                        </p:attrNameLst>
                                      </p:cBhvr>
                                      <p:to>
                                        <p:strVal val="visible"/>
                                      </p:to>
                                    </p:set>
                                    <p:anim calcmode="lin" valueType="num">
                                      <p:cBhvr additive="base">
                                        <p:cTn id="13"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pRg st="6" end="6"/>
                                            </p:txEl>
                                          </p:spTgt>
                                        </p:tgtEl>
                                        <p:attrNameLst>
                                          <p:attrName>style.visibility</p:attrName>
                                        </p:attrNameLst>
                                      </p:cBhvr>
                                      <p:to>
                                        <p:strVal val="visible"/>
                                      </p:to>
                                    </p:set>
                                    <p:anim calcmode="lin" valueType="num">
                                      <p:cBhvr additive="base">
                                        <p:cTn id="19"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缓冲区溢出</a:t>
            </a:r>
            <a:endParaRPr lang="en-US" dirty="0"/>
          </a:p>
        </p:txBody>
      </p:sp>
      <p:sp>
        <p:nvSpPr>
          <p:cNvPr id="3" name="内容占位符 2"/>
          <p:cNvSpPr>
            <a:spLocks noGrp="1"/>
          </p:cNvSpPr>
          <p:nvPr>
            <p:ph idx="1"/>
          </p:nvPr>
        </p:nvSpPr>
        <p:spPr/>
        <p:txBody>
          <a:bodyPr/>
          <a:lstStyle/>
          <a:p>
            <a:r>
              <a:rPr lang="zh-CN" altLang="en-US" dirty="0"/>
              <a:t>一般来说，缓冲区溢出漏洞是程序员写程序时的马虎所致。</a:t>
            </a:r>
          </a:p>
          <a:p>
            <a:endParaRPr lang="en-US" altLang="zh-CN" dirty="0"/>
          </a:p>
          <a:p>
            <a:r>
              <a:rPr lang="zh-CN" altLang="en-US" dirty="0"/>
              <a:t>在很多服务程序中，大意的程序员使用了像</a:t>
            </a:r>
            <a:r>
              <a:rPr lang="en-US" altLang="zh-CN" dirty="0" err="1"/>
              <a:t>strcpy</a:t>
            </a:r>
            <a:r>
              <a:rPr lang="en-US" altLang="zh-CN" dirty="0"/>
              <a:t>()</a:t>
            </a:r>
            <a:r>
              <a:rPr lang="zh-CN" altLang="en-US" dirty="0"/>
              <a:t>和</a:t>
            </a:r>
            <a:r>
              <a:rPr lang="en-US" altLang="zh-CN" dirty="0" err="1"/>
              <a:t>strcat</a:t>
            </a:r>
            <a:r>
              <a:rPr lang="en-US" altLang="zh-CN" dirty="0"/>
              <a:t>()</a:t>
            </a:r>
            <a:r>
              <a:rPr lang="zh-CN" altLang="en-US" dirty="0"/>
              <a:t>等</a:t>
            </a:r>
            <a:r>
              <a:rPr lang="zh-CN" altLang="en-US" dirty="0">
                <a:solidFill>
                  <a:srgbClr val="FF0000"/>
                </a:solidFill>
              </a:rPr>
              <a:t>不能进行有效位检查</a:t>
            </a:r>
            <a:r>
              <a:rPr lang="zh-CN" altLang="en-US" dirty="0"/>
              <a:t>的函数。</a:t>
            </a:r>
          </a:p>
          <a:p>
            <a:endParaRPr lang="en-US" altLang="zh-CN" dirty="0"/>
          </a:p>
          <a:p>
            <a:r>
              <a:rPr lang="zh-CN" altLang="en-US" dirty="0"/>
              <a:t>攻击者利用这一问题，设计编写一些代码，并将该代码设法</a:t>
            </a:r>
            <a:r>
              <a:rPr lang="zh-CN" altLang="en-US" dirty="0">
                <a:solidFill>
                  <a:srgbClr val="FF0000"/>
                </a:solidFill>
              </a:rPr>
              <a:t>加载到缓冲区有效载荷末尾</a:t>
            </a:r>
            <a:r>
              <a:rPr lang="zh-CN" altLang="en-US" dirty="0"/>
              <a:t>。</a:t>
            </a:r>
            <a:endParaRPr lang="en-US" altLang="zh-CN" dirty="0"/>
          </a:p>
          <a:p>
            <a:pPr lvl="1"/>
            <a:r>
              <a:rPr lang="zh-CN" altLang="en-US" dirty="0"/>
              <a:t>这样，当发生缓冲区溢出时，</a:t>
            </a:r>
            <a:r>
              <a:rPr lang="zh-CN" altLang="en-US" dirty="0">
                <a:solidFill>
                  <a:srgbClr val="FF0000"/>
                </a:solidFill>
              </a:rPr>
              <a:t>返回指针指向恶意代码</a:t>
            </a:r>
            <a:r>
              <a:rPr lang="zh-CN" altLang="en-US" dirty="0"/>
              <a:t>，从而获得系统的控制权。</a:t>
            </a:r>
            <a:endParaRPr lang="en-US" dirty="0"/>
          </a:p>
        </p:txBody>
      </p:sp>
    </p:spTree>
    <p:extLst>
      <p:ext uri="{BB962C8B-B14F-4D97-AF65-F5344CB8AC3E}">
        <p14:creationId xmlns:p14="http://schemas.microsoft.com/office/powerpoint/2010/main" val="321336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07950" y="0"/>
            <a:ext cx="8928100" cy="981075"/>
          </a:xfrm>
        </p:spPr>
        <p:txBody>
          <a:bodyPr/>
          <a:lstStyle/>
          <a:p>
            <a:r>
              <a:rPr kumimoji="0" lang="zh-CN" altLang="en-US" dirty="0"/>
              <a:t>缓冲区溢出的例子</a:t>
            </a:r>
          </a:p>
        </p:txBody>
      </p:sp>
      <p:sp>
        <p:nvSpPr>
          <p:cNvPr id="39939" name="内容占位符 2"/>
          <p:cNvSpPr>
            <a:spLocks noGrp="1"/>
          </p:cNvSpPr>
          <p:nvPr>
            <p:ph idx="1"/>
          </p:nvPr>
        </p:nvSpPr>
        <p:spPr>
          <a:xfrm>
            <a:off x="107950" y="1052737"/>
            <a:ext cx="4752082" cy="3528391"/>
          </a:xfrm>
        </p:spPr>
        <p:txBody>
          <a:bodyPr/>
          <a:lstStyle/>
          <a:p>
            <a:pPr marL="457200" indent="-457200">
              <a:buFont typeface="+mj-lt"/>
              <a:buAutoNum type="arabicPeriod"/>
            </a:pPr>
            <a:r>
              <a:rPr kumimoji="0" lang="en-US" altLang="zh-CN" sz="2400" dirty="0"/>
              <a:t>#include &lt;</a:t>
            </a:r>
            <a:r>
              <a:rPr kumimoji="0" lang="en-US" altLang="zh-CN" sz="2400" dirty="0" err="1"/>
              <a:t>stdio.h</a:t>
            </a:r>
            <a:r>
              <a:rPr kumimoji="0" lang="en-US" altLang="zh-CN" sz="2400" dirty="0"/>
              <a:t>&gt;</a:t>
            </a:r>
            <a:endParaRPr kumimoji="0" lang="zh-CN" altLang="zh-CN" sz="2400" dirty="0"/>
          </a:p>
          <a:p>
            <a:pPr marL="457200" indent="-457200">
              <a:buFont typeface="+mj-lt"/>
              <a:buAutoNum type="arabicPeriod"/>
            </a:pPr>
            <a:r>
              <a:rPr kumimoji="0" lang="en-US" altLang="zh-CN" sz="2400" dirty="0"/>
              <a:t>#include &lt;</a:t>
            </a:r>
            <a:r>
              <a:rPr kumimoji="0" lang="en-US" altLang="zh-CN" sz="2400" dirty="0" err="1"/>
              <a:t>string.h</a:t>
            </a:r>
            <a:r>
              <a:rPr kumimoji="0" lang="en-US" altLang="zh-CN" sz="2400" dirty="0"/>
              <a:t>&gt; </a:t>
            </a:r>
            <a:endParaRPr kumimoji="0" lang="zh-CN" altLang="zh-CN" sz="2400" dirty="0"/>
          </a:p>
          <a:p>
            <a:pPr marL="457200" indent="-457200">
              <a:buFont typeface="+mj-lt"/>
              <a:buAutoNum type="arabicPeriod"/>
            </a:pPr>
            <a:r>
              <a:rPr kumimoji="0" lang="en-US" altLang="zh-CN" sz="2400" dirty="0"/>
              <a:t>void </a:t>
            </a:r>
            <a:r>
              <a:rPr kumimoji="0" lang="en-US" altLang="zh-CN" sz="2400" dirty="0" err="1"/>
              <a:t>Sayhello</a:t>
            </a:r>
            <a:r>
              <a:rPr kumimoji="0" lang="en-US" altLang="zh-CN" sz="2400" dirty="0"/>
              <a:t>(char* name)</a:t>
            </a:r>
          </a:p>
          <a:p>
            <a:pPr marL="457200" indent="-457200">
              <a:buFont typeface="+mj-lt"/>
              <a:buAutoNum type="arabicPeriod"/>
            </a:pPr>
            <a:r>
              <a:rPr kumimoji="0" lang="en-US" altLang="zh-CN" sz="2400" dirty="0"/>
              <a:t>{</a:t>
            </a:r>
            <a:endParaRPr kumimoji="0" lang="zh-CN" altLang="zh-CN" sz="2400" dirty="0"/>
          </a:p>
          <a:p>
            <a:pPr marL="457200" indent="-457200">
              <a:buFont typeface="+mj-lt"/>
              <a:buAutoNum type="arabicPeriod"/>
            </a:pPr>
            <a:r>
              <a:rPr kumimoji="0" lang="en-US" altLang="zh-CN" sz="2400" dirty="0"/>
              <a:t>  char </a:t>
            </a:r>
            <a:r>
              <a:rPr kumimoji="0" lang="en-US" altLang="zh-CN" sz="2400" dirty="0" err="1"/>
              <a:t>tmpName</a:t>
            </a:r>
            <a:r>
              <a:rPr kumimoji="0" lang="en-US" altLang="zh-CN" sz="2400" dirty="0"/>
              <a:t> [8]; </a:t>
            </a:r>
            <a:endParaRPr kumimoji="0" lang="zh-CN" altLang="zh-CN" sz="2400" dirty="0"/>
          </a:p>
          <a:p>
            <a:pPr marL="457200" indent="-457200">
              <a:buFont typeface="+mj-lt"/>
              <a:buAutoNum type="arabicPeriod"/>
            </a:pPr>
            <a:r>
              <a:rPr kumimoji="0" lang="en-US" altLang="zh-CN" sz="2400" dirty="0"/>
              <a:t>  </a:t>
            </a:r>
            <a:r>
              <a:rPr kumimoji="0" lang="en-US" altLang="zh-CN" sz="2400" dirty="0" err="1"/>
              <a:t>strcpy</a:t>
            </a:r>
            <a:r>
              <a:rPr kumimoji="0" lang="en-US" altLang="zh-CN" sz="2400" dirty="0"/>
              <a:t>(</a:t>
            </a:r>
            <a:r>
              <a:rPr kumimoji="0" lang="en-US" altLang="zh-CN" sz="2400" dirty="0" err="1"/>
              <a:t>tmpName</a:t>
            </a:r>
            <a:r>
              <a:rPr kumimoji="0" lang="en-US" altLang="zh-CN" sz="2400" dirty="0"/>
              <a:t>, name); </a:t>
            </a:r>
            <a:endParaRPr kumimoji="0" lang="zh-CN" altLang="zh-CN" sz="2400" dirty="0"/>
          </a:p>
          <a:p>
            <a:pPr marL="457200" indent="-457200">
              <a:buFont typeface="+mj-lt"/>
              <a:buAutoNum type="arabicPeriod"/>
            </a:pPr>
            <a:r>
              <a:rPr kumimoji="0" lang="en-US" altLang="zh-CN" sz="2400" dirty="0"/>
              <a:t>  </a:t>
            </a:r>
            <a:r>
              <a:rPr kumimoji="0" lang="en-US" altLang="zh-CN" sz="2400" dirty="0" err="1"/>
              <a:t>printf</a:t>
            </a:r>
            <a:r>
              <a:rPr kumimoji="0" lang="en-US" altLang="zh-CN" sz="2400" dirty="0"/>
              <a:t>("Hello %s\n", </a:t>
            </a:r>
            <a:r>
              <a:rPr kumimoji="0" lang="en-US" altLang="zh-CN" sz="2400" dirty="0" err="1"/>
              <a:t>tmpName</a:t>
            </a:r>
            <a:r>
              <a:rPr kumimoji="0" lang="en-US" altLang="zh-CN" sz="2400" dirty="0"/>
              <a:t>); </a:t>
            </a:r>
            <a:endParaRPr kumimoji="0" lang="zh-CN" altLang="zh-CN" sz="2400" dirty="0"/>
          </a:p>
          <a:p>
            <a:pPr marL="457200" indent="-457200">
              <a:buFont typeface="+mj-lt"/>
              <a:buAutoNum type="arabicPeriod"/>
            </a:pPr>
            <a:r>
              <a:rPr kumimoji="0" lang="en-US" altLang="zh-CN" sz="2400" dirty="0"/>
              <a:t>} </a:t>
            </a:r>
            <a:endParaRPr kumimoji="0" lang="zh-CN" altLang="zh-CN" sz="2400" dirty="0"/>
          </a:p>
          <a:p>
            <a:endParaRPr kumimoji="0" lang="zh-CN" altLang="en-US" sz="2400" dirty="0"/>
          </a:p>
        </p:txBody>
      </p:sp>
      <p:sp>
        <p:nvSpPr>
          <p:cNvPr id="39940" name="内容占位符 2"/>
          <p:cNvSpPr txBox="1">
            <a:spLocks/>
          </p:cNvSpPr>
          <p:nvPr/>
        </p:nvSpPr>
        <p:spPr bwMode="auto">
          <a:xfrm>
            <a:off x="827584" y="4437112"/>
            <a:ext cx="784887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b="1" dirty="0">
                <a:latin typeface="Arial" panose="020B0604020202020204" pitchFamily="34" charset="0"/>
              </a:rPr>
              <a:t>下面内容是在</a:t>
            </a:r>
            <a:r>
              <a:rPr kumimoji="0" lang="en-US" altLang="zh-CN" sz="2400" b="1" dirty="0">
                <a:latin typeface="Arial" panose="020B0604020202020204" pitchFamily="34" charset="0"/>
              </a:rPr>
              <a:t>Linux</a:t>
            </a:r>
            <a:r>
              <a:rPr kumimoji="0" lang="zh-CN" altLang="en-US" sz="2400" b="1" dirty="0">
                <a:latin typeface="Arial" panose="020B0604020202020204" pitchFamily="34" charset="0"/>
              </a:rPr>
              <a:t>环境下</a:t>
            </a:r>
            <a:r>
              <a:rPr kumimoji="0" lang="en-US" altLang="zh-CN" sz="2400" b="1" dirty="0" err="1">
                <a:latin typeface="Arial" panose="020B0604020202020204" pitchFamily="34" charset="0"/>
              </a:rPr>
              <a:t>example.c</a:t>
            </a:r>
            <a:r>
              <a:rPr kumimoji="0" lang="zh-CN" altLang="en-US" sz="2400" b="1" dirty="0">
                <a:latin typeface="Arial" panose="020B0604020202020204" pitchFamily="34" charset="0"/>
              </a:rPr>
              <a:t>程序的执行情况：</a:t>
            </a:r>
            <a:endParaRPr kumimoji="0" lang="zh-CN" altLang="zh-CN" sz="2400" b="1" dirty="0">
              <a:latin typeface="Arial" panose="020B0604020202020204" pitchFamily="34" charset="0"/>
            </a:endParaRPr>
          </a:p>
          <a:p>
            <a:pPr eaLnBrk="1" hangingPunct="1">
              <a:spcBef>
                <a:spcPct val="0"/>
              </a:spcBef>
              <a:buFontTx/>
              <a:buNone/>
            </a:pPr>
            <a:r>
              <a:rPr kumimoji="0" lang="en-US" altLang="zh-CN" sz="2400" b="1" dirty="0">
                <a:solidFill>
                  <a:srgbClr val="0000FF"/>
                </a:solidFill>
                <a:latin typeface="Arial" panose="020B0604020202020204" pitchFamily="34" charset="0"/>
              </a:rPr>
              <a:t>$ ./ example computer </a:t>
            </a:r>
            <a:endParaRPr kumimoji="0" lang="zh-CN" altLang="zh-CN" sz="2400" b="1" dirty="0">
              <a:solidFill>
                <a:srgbClr val="0000FF"/>
              </a:solidFill>
              <a:latin typeface="Arial" panose="020B0604020202020204" pitchFamily="34" charset="0"/>
            </a:endParaRPr>
          </a:p>
          <a:p>
            <a:pPr eaLnBrk="1" hangingPunct="1">
              <a:spcBef>
                <a:spcPct val="0"/>
              </a:spcBef>
              <a:buFontTx/>
              <a:buNone/>
            </a:pPr>
            <a:r>
              <a:rPr kumimoji="0" lang="en-US" altLang="zh-CN" sz="2400" b="1" dirty="0">
                <a:latin typeface="Arial" panose="020B0604020202020204" pitchFamily="34" charset="0"/>
              </a:rPr>
              <a:t>Hello computer</a:t>
            </a:r>
            <a:endParaRPr kumimoji="0" lang="zh-CN" altLang="zh-CN" sz="2400" b="1" dirty="0">
              <a:latin typeface="Arial" panose="020B0604020202020204" pitchFamily="34" charset="0"/>
            </a:endParaRPr>
          </a:p>
          <a:p>
            <a:pPr eaLnBrk="1" hangingPunct="1">
              <a:spcBef>
                <a:spcPct val="0"/>
              </a:spcBef>
              <a:buFontTx/>
              <a:buNone/>
            </a:pPr>
            <a:r>
              <a:rPr kumimoji="0" lang="en-US" altLang="zh-CN" sz="2400" b="1" dirty="0">
                <a:solidFill>
                  <a:srgbClr val="0000FF"/>
                </a:solidFill>
                <a:latin typeface="Arial" panose="020B0604020202020204" pitchFamily="34" charset="0"/>
              </a:rPr>
              <a:t>$ ./ example </a:t>
            </a:r>
            <a:r>
              <a:rPr kumimoji="0" lang="en-US" altLang="zh-CN" sz="2400" b="1" dirty="0" err="1">
                <a:solidFill>
                  <a:srgbClr val="0000FF"/>
                </a:solidFill>
                <a:latin typeface="Arial" panose="020B0604020202020204" pitchFamily="34" charset="0"/>
              </a:rPr>
              <a:t>computerssssssss</a:t>
            </a:r>
            <a:endParaRPr kumimoji="0" lang="zh-CN" altLang="zh-CN" sz="2400" b="1" dirty="0">
              <a:solidFill>
                <a:srgbClr val="0000FF"/>
              </a:solidFill>
              <a:latin typeface="Arial" panose="020B0604020202020204" pitchFamily="34" charset="0"/>
            </a:endParaRPr>
          </a:p>
          <a:p>
            <a:pPr eaLnBrk="1" hangingPunct="1">
              <a:spcBef>
                <a:spcPct val="0"/>
              </a:spcBef>
              <a:buFontTx/>
              <a:buNone/>
            </a:pPr>
            <a:r>
              <a:rPr kumimoji="0" lang="en-US" altLang="zh-CN" sz="2400" b="1" dirty="0">
                <a:latin typeface="Arial" panose="020B0604020202020204" pitchFamily="34" charset="0"/>
              </a:rPr>
              <a:t>Hello </a:t>
            </a:r>
            <a:r>
              <a:rPr kumimoji="0" lang="en-US" altLang="zh-CN" sz="2400" b="1" dirty="0" err="1">
                <a:latin typeface="Arial" panose="020B0604020202020204" pitchFamily="34" charset="0"/>
              </a:rPr>
              <a:t>computerssssssss</a:t>
            </a:r>
            <a:endParaRPr kumimoji="0" lang="zh-CN" altLang="zh-CN" sz="2400" b="1" dirty="0">
              <a:latin typeface="Arial" panose="020B0604020202020204" pitchFamily="34" charset="0"/>
            </a:endParaRPr>
          </a:p>
          <a:p>
            <a:pPr eaLnBrk="1" hangingPunct="1">
              <a:spcBef>
                <a:spcPct val="0"/>
              </a:spcBef>
              <a:buFontTx/>
              <a:buNone/>
            </a:pPr>
            <a:r>
              <a:rPr kumimoji="0" lang="en-US" altLang="zh-CN" sz="2400" b="1" dirty="0">
                <a:latin typeface="Arial" panose="020B0604020202020204" pitchFamily="34" charset="0"/>
              </a:rPr>
              <a:t>Segmentation fault (core dumped)</a:t>
            </a:r>
            <a:endParaRPr kumimoji="0" lang="zh-CN" altLang="zh-CN" sz="2400" b="1" dirty="0">
              <a:latin typeface="Arial" panose="020B0604020202020204" pitchFamily="34" charset="0"/>
            </a:endParaRPr>
          </a:p>
        </p:txBody>
      </p:sp>
      <p:sp>
        <p:nvSpPr>
          <p:cNvPr id="3" name="矩形 2"/>
          <p:cNvSpPr/>
          <p:nvPr/>
        </p:nvSpPr>
        <p:spPr>
          <a:xfrm>
            <a:off x="4572000" y="1052736"/>
            <a:ext cx="4392488" cy="2234458"/>
          </a:xfrm>
          <a:prstGeom prst="rect">
            <a:avLst/>
          </a:prstGeom>
        </p:spPr>
        <p:txBody>
          <a:bodyPr wrap="square">
            <a:spAutoFit/>
          </a:bodyPr>
          <a:lstStyle/>
          <a:p>
            <a:pPr marL="457200" lvl="0" indent="-457200" algn="just" eaLnBrk="1" hangingPunct="1">
              <a:spcBef>
                <a:spcPct val="20000"/>
              </a:spcBef>
              <a:buFont typeface="+mj-lt"/>
              <a:buAutoNum type="arabicPeriod" startAt="9"/>
            </a:pPr>
            <a:r>
              <a:rPr lang="en-US" altLang="zh-CN" sz="2400" b="1" dirty="0" err="1">
                <a:solidFill>
                  <a:prstClr val="black"/>
                </a:solidFill>
                <a:latin typeface="Calibri"/>
              </a:rPr>
              <a:t>int</a:t>
            </a:r>
            <a:r>
              <a:rPr lang="en-US" altLang="zh-CN" sz="2400" b="1" dirty="0">
                <a:solidFill>
                  <a:prstClr val="black"/>
                </a:solidFill>
                <a:latin typeface="Calibri"/>
              </a:rPr>
              <a:t> main(</a:t>
            </a:r>
            <a:r>
              <a:rPr lang="en-US" altLang="zh-CN" sz="2400" b="1" dirty="0" err="1">
                <a:solidFill>
                  <a:prstClr val="black"/>
                </a:solidFill>
                <a:latin typeface="Calibri"/>
              </a:rPr>
              <a:t>int</a:t>
            </a:r>
            <a:r>
              <a:rPr lang="en-US" altLang="zh-CN" sz="2400" b="1" dirty="0">
                <a:solidFill>
                  <a:prstClr val="black"/>
                </a:solidFill>
                <a:latin typeface="Calibri"/>
              </a:rPr>
              <a:t> </a:t>
            </a:r>
            <a:r>
              <a:rPr lang="en-US" altLang="zh-CN" sz="2400" b="1" dirty="0" err="1">
                <a:solidFill>
                  <a:prstClr val="black"/>
                </a:solidFill>
                <a:latin typeface="Calibri"/>
              </a:rPr>
              <a:t>argc</a:t>
            </a:r>
            <a:r>
              <a:rPr lang="en-US" altLang="zh-CN" sz="2400" b="1" dirty="0">
                <a:solidFill>
                  <a:prstClr val="black"/>
                </a:solidFill>
                <a:latin typeface="Calibri"/>
              </a:rPr>
              <a:t>, char** </a:t>
            </a:r>
            <a:r>
              <a:rPr lang="en-US" altLang="zh-CN" sz="2400" b="1" dirty="0" err="1">
                <a:solidFill>
                  <a:prstClr val="black"/>
                </a:solidFill>
                <a:latin typeface="Calibri"/>
              </a:rPr>
              <a:t>argv</a:t>
            </a:r>
            <a:r>
              <a:rPr lang="en-US" altLang="zh-CN" sz="2400" b="1" dirty="0">
                <a:solidFill>
                  <a:prstClr val="black"/>
                </a:solidFill>
                <a:latin typeface="Calibri"/>
              </a:rPr>
              <a:t>)</a:t>
            </a:r>
          </a:p>
          <a:p>
            <a:pPr marL="457200" lvl="0" indent="-457200" algn="just" eaLnBrk="1" hangingPunct="1">
              <a:spcBef>
                <a:spcPct val="20000"/>
              </a:spcBef>
              <a:buFont typeface="+mj-lt"/>
              <a:buAutoNum type="arabicPeriod" startAt="9"/>
            </a:pPr>
            <a:r>
              <a:rPr lang="en-US" altLang="zh-CN" sz="2400" b="1" dirty="0">
                <a:solidFill>
                  <a:prstClr val="black"/>
                </a:solidFill>
                <a:latin typeface="Calibri"/>
              </a:rPr>
              <a:t>{</a:t>
            </a:r>
          </a:p>
          <a:p>
            <a:pPr marL="457200" lvl="0" indent="-457200" algn="just" eaLnBrk="1" hangingPunct="1">
              <a:spcBef>
                <a:spcPct val="20000"/>
              </a:spcBef>
              <a:buFont typeface="+mj-lt"/>
              <a:buAutoNum type="arabicPeriod" startAt="9"/>
            </a:pPr>
            <a:r>
              <a:rPr lang="en-US" altLang="zh-CN" sz="2400" b="1" dirty="0">
                <a:solidFill>
                  <a:prstClr val="black"/>
                </a:solidFill>
                <a:latin typeface="Calibri"/>
              </a:rPr>
              <a:t>  </a:t>
            </a:r>
            <a:r>
              <a:rPr lang="en-US" altLang="zh-CN" sz="2400" b="1" dirty="0" err="1">
                <a:solidFill>
                  <a:prstClr val="black"/>
                </a:solidFill>
                <a:latin typeface="Calibri"/>
              </a:rPr>
              <a:t>Sayhello</a:t>
            </a:r>
            <a:r>
              <a:rPr lang="en-US" altLang="zh-CN" sz="2400" b="1" dirty="0">
                <a:solidFill>
                  <a:prstClr val="black"/>
                </a:solidFill>
                <a:latin typeface="Calibri"/>
              </a:rPr>
              <a:t>(</a:t>
            </a:r>
            <a:r>
              <a:rPr lang="en-US" altLang="zh-CN" sz="2400" b="1" dirty="0" err="1">
                <a:solidFill>
                  <a:prstClr val="black"/>
                </a:solidFill>
                <a:latin typeface="Calibri"/>
              </a:rPr>
              <a:t>argv</a:t>
            </a:r>
            <a:r>
              <a:rPr lang="en-US" altLang="zh-CN" sz="2400" b="1" dirty="0">
                <a:solidFill>
                  <a:prstClr val="black"/>
                </a:solidFill>
                <a:latin typeface="Calibri"/>
              </a:rPr>
              <a:t>[1]); </a:t>
            </a:r>
          </a:p>
          <a:p>
            <a:pPr marL="457200" lvl="0" indent="-457200" algn="just" eaLnBrk="1" hangingPunct="1">
              <a:spcBef>
                <a:spcPct val="20000"/>
              </a:spcBef>
              <a:buFont typeface="+mj-lt"/>
              <a:buAutoNum type="arabicPeriod" startAt="9"/>
            </a:pPr>
            <a:r>
              <a:rPr lang="en-US" altLang="zh-CN" sz="2400" b="1" dirty="0">
                <a:solidFill>
                  <a:prstClr val="black"/>
                </a:solidFill>
                <a:latin typeface="Calibri"/>
              </a:rPr>
              <a:t>  return 0;</a:t>
            </a:r>
          </a:p>
          <a:p>
            <a:pPr marL="457200" lvl="0" indent="-457200" algn="just" eaLnBrk="1" hangingPunct="1">
              <a:spcBef>
                <a:spcPct val="20000"/>
              </a:spcBef>
              <a:buFont typeface="+mj-lt"/>
              <a:buAutoNum type="arabicPeriod" startAt="9"/>
            </a:pPr>
            <a:r>
              <a:rPr lang="en-US" altLang="zh-CN" sz="2400" b="1" dirty="0">
                <a:solidFill>
                  <a:prstClr val="black"/>
                </a:solidFill>
                <a:latin typeface="Calibri"/>
              </a:rPr>
              <a:t>} </a:t>
            </a:r>
          </a:p>
        </p:txBody>
      </p:sp>
      <p:cxnSp>
        <p:nvCxnSpPr>
          <p:cNvPr id="9" name="直接连接符 8"/>
          <p:cNvCxnSpPr/>
          <p:nvPr/>
        </p:nvCxnSpPr>
        <p:spPr>
          <a:xfrm>
            <a:off x="4572000" y="1052736"/>
            <a:ext cx="0" cy="25922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40">
                                            <p:txEl>
                                              <p:pRg st="1" end="1"/>
                                            </p:txEl>
                                          </p:spTgt>
                                        </p:tgtEl>
                                        <p:attrNameLst>
                                          <p:attrName>style.visibility</p:attrName>
                                        </p:attrNameLst>
                                      </p:cBhvr>
                                      <p:to>
                                        <p:strVal val="visible"/>
                                      </p:to>
                                    </p:set>
                                    <p:anim calcmode="lin" valueType="num">
                                      <p:cBhvr additive="base">
                                        <p:cTn id="11"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4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940">
                                            <p:txEl>
                                              <p:pRg st="2" end="2"/>
                                            </p:txEl>
                                          </p:spTgt>
                                        </p:tgtEl>
                                        <p:attrNameLst>
                                          <p:attrName>style.visibility</p:attrName>
                                        </p:attrNameLst>
                                      </p:cBhvr>
                                      <p:to>
                                        <p:strVal val="visible"/>
                                      </p:to>
                                    </p:set>
                                    <p:anim calcmode="lin" valueType="num">
                                      <p:cBhvr additive="base">
                                        <p:cTn id="15"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940">
                                            <p:txEl>
                                              <p:pRg st="3" end="3"/>
                                            </p:txEl>
                                          </p:spTgt>
                                        </p:tgtEl>
                                        <p:attrNameLst>
                                          <p:attrName>style.visibility</p:attrName>
                                        </p:attrNameLst>
                                      </p:cBhvr>
                                      <p:to>
                                        <p:strVal val="visible"/>
                                      </p:to>
                                    </p:set>
                                    <p:anim calcmode="lin" valueType="num">
                                      <p:cBhvr additive="base">
                                        <p:cTn id="21"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94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940">
                                            <p:txEl>
                                              <p:pRg st="4" end="4"/>
                                            </p:txEl>
                                          </p:spTgt>
                                        </p:tgtEl>
                                        <p:attrNameLst>
                                          <p:attrName>style.visibility</p:attrName>
                                        </p:attrNameLst>
                                      </p:cBhvr>
                                      <p:to>
                                        <p:strVal val="visible"/>
                                      </p:to>
                                    </p:set>
                                    <p:anim calcmode="lin" valueType="num">
                                      <p:cBhvr additive="base">
                                        <p:cTn id="25"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0">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940">
                                            <p:txEl>
                                              <p:pRg st="5" end="5"/>
                                            </p:txEl>
                                          </p:spTgt>
                                        </p:tgtEl>
                                        <p:attrNameLst>
                                          <p:attrName>style.visibility</p:attrName>
                                        </p:attrNameLst>
                                      </p:cBhvr>
                                      <p:to>
                                        <p:strVal val="visible"/>
                                      </p:to>
                                    </p:set>
                                    <p:anim calcmode="lin" valueType="num">
                                      <p:cBhvr additive="base">
                                        <p:cTn id="29" dur="500" fill="hold"/>
                                        <p:tgtEl>
                                          <p:spTgt spid="3994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4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0825" y="635000"/>
            <a:ext cx="1019175" cy="5457825"/>
          </a:xfrm>
        </p:spPr>
        <p:txBody>
          <a:bodyPr/>
          <a:lstStyle/>
          <a:p>
            <a:r>
              <a:rPr kumimoji="0" lang="zh-CN" altLang="en-US"/>
              <a:t>分析</a:t>
            </a:r>
          </a:p>
        </p:txBody>
      </p:sp>
      <p:pic>
        <p:nvPicPr>
          <p:cNvPr id="2" name="图片 1"/>
          <p:cNvPicPr>
            <a:picLocks noChangeAspect="1"/>
          </p:cNvPicPr>
          <p:nvPr/>
        </p:nvPicPr>
        <p:blipFill>
          <a:blip r:embed="rId2"/>
          <a:stretch>
            <a:fillRect/>
          </a:stretch>
        </p:blipFill>
        <p:spPr>
          <a:xfrm>
            <a:off x="1455598" y="148585"/>
            <a:ext cx="3980498" cy="3640455"/>
          </a:xfrm>
          <a:prstGeom prst="rect">
            <a:avLst/>
          </a:prstGeom>
        </p:spPr>
      </p:pic>
      <p:pic>
        <p:nvPicPr>
          <p:cNvPr id="3" name="图片 2"/>
          <p:cNvPicPr>
            <a:picLocks noChangeAspect="1"/>
          </p:cNvPicPr>
          <p:nvPr/>
        </p:nvPicPr>
        <p:blipFill>
          <a:blip r:embed="rId3"/>
          <a:stretch>
            <a:fillRect/>
          </a:stretch>
        </p:blipFill>
        <p:spPr>
          <a:xfrm>
            <a:off x="5868144" y="404663"/>
            <a:ext cx="2900363" cy="2830354"/>
          </a:xfrm>
          <a:prstGeom prst="rect">
            <a:avLst/>
          </a:prstGeom>
        </p:spPr>
      </p:pic>
      <p:pic>
        <p:nvPicPr>
          <p:cNvPr id="4" name="图片 3"/>
          <p:cNvPicPr>
            <a:picLocks noChangeAspect="1"/>
          </p:cNvPicPr>
          <p:nvPr/>
        </p:nvPicPr>
        <p:blipFill>
          <a:blip r:embed="rId4"/>
          <a:stretch>
            <a:fillRect/>
          </a:stretch>
        </p:blipFill>
        <p:spPr>
          <a:xfrm>
            <a:off x="1981666" y="3789040"/>
            <a:ext cx="3310414" cy="2950369"/>
          </a:xfrm>
          <a:prstGeom prst="rect">
            <a:avLst/>
          </a:prstGeom>
        </p:spPr>
      </p:pic>
      <p:pic>
        <p:nvPicPr>
          <p:cNvPr id="5" name="图片 4"/>
          <p:cNvPicPr>
            <a:picLocks noChangeAspect="1"/>
          </p:cNvPicPr>
          <p:nvPr/>
        </p:nvPicPr>
        <p:blipFill>
          <a:blip r:embed="rId5"/>
          <a:stretch>
            <a:fillRect/>
          </a:stretch>
        </p:blipFill>
        <p:spPr>
          <a:xfrm>
            <a:off x="5424080" y="3789040"/>
            <a:ext cx="3230404" cy="2880360"/>
          </a:xfrm>
          <a:prstGeom prst="rect">
            <a:avLst/>
          </a:prstGeom>
        </p:spPr>
      </p:pic>
    </p:spTree>
    <p:extLst>
      <p:ext uri="{BB962C8B-B14F-4D97-AF65-F5344CB8AC3E}">
        <p14:creationId xmlns:p14="http://schemas.microsoft.com/office/powerpoint/2010/main" val="2897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07950" y="0"/>
            <a:ext cx="8928100" cy="981075"/>
          </a:xfrm>
        </p:spPr>
        <p:txBody>
          <a:bodyPr/>
          <a:lstStyle/>
          <a:p>
            <a:pPr eaLnBrk="1" hangingPunct="1"/>
            <a:r>
              <a:rPr kumimoji="0" lang="zh-CN" altLang="en-US"/>
              <a:t>主要内容</a:t>
            </a:r>
          </a:p>
        </p:txBody>
      </p:sp>
      <p:sp>
        <p:nvSpPr>
          <p:cNvPr id="41987" name="内容占位符 2"/>
          <p:cNvSpPr>
            <a:spLocks noGrp="1"/>
          </p:cNvSpPr>
          <p:nvPr>
            <p:ph idx="1"/>
          </p:nvPr>
        </p:nvSpPr>
        <p:spPr>
          <a:xfrm>
            <a:off x="198438" y="1052513"/>
            <a:ext cx="8713787" cy="5102225"/>
          </a:xfrm>
        </p:spPr>
        <p:txBody>
          <a:bodyPr/>
          <a:lstStyle/>
          <a:p>
            <a:r>
              <a:rPr kumimoji="0" lang="en-US" altLang="zh-CN"/>
              <a:t>6.1 概述	</a:t>
            </a:r>
            <a:endParaRPr kumimoji="0" lang="zh-CN" altLang="zh-CN"/>
          </a:p>
          <a:p>
            <a:r>
              <a:rPr kumimoji="0" lang="en-US" altLang="zh-CN"/>
              <a:t>6.2 计算机病毒</a:t>
            </a:r>
            <a:endParaRPr kumimoji="0" lang="zh-CN" altLang="zh-CN"/>
          </a:p>
          <a:p>
            <a:r>
              <a:rPr kumimoji="0" lang="en-US" altLang="zh-CN"/>
              <a:t>6.3 网络入侵</a:t>
            </a:r>
            <a:endParaRPr kumimoji="0" lang="zh-CN" altLang="zh-CN"/>
          </a:p>
          <a:p>
            <a:r>
              <a:rPr kumimoji="0" lang="en-US" altLang="zh-CN">
                <a:solidFill>
                  <a:srgbClr val="FF0000"/>
                </a:solidFill>
              </a:rPr>
              <a:t>6.4 诱骗类威胁</a:t>
            </a:r>
            <a:endParaRPr kumimoji="0" lang="zh-CN" altLang="zh-CN">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07950" y="72008"/>
            <a:ext cx="8928100" cy="836712"/>
          </a:xfrm>
        </p:spPr>
        <p:txBody>
          <a:bodyPr/>
          <a:lstStyle/>
          <a:p>
            <a:r>
              <a:rPr kumimoji="0" lang="en-US" altLang="zh-CN" dirty="0" err="1"/>
              <a:t>诱骗类威胁</a:t>
            </a:r>
            <a:endParaRPr kumimoji="0" lang="zh-CN" altLang="en-US" dirty="0"/>
          </a:p>
        </p:txBody>
      </p:sp>
      <p:sp>
        <p:nvSpPr>
          <p:cNvPr id="43011" name="内容占位符 2"/>
          <p:cNvSpPr>
            <a:spLocks noGrp="1"/>
          </p:cNvSpPr>
          <p:nvPr>
            <p:ph idx="1"/>
          </p:nvPr>
        </p:nvSpPr>
        <p:spPr>
          <a:xfrm>
            <a:off x="179958" y="1052736"/>
            <a:ext cx="8784530" cy="5544616"/>
          </a:xfrm>
        </p:spPr>
        <p:txBody>
          <a:bodyPr/>
          <a:lstStyle/>
          <a:p>
            <a:r>
              <a:rPr kumimoji="0" lang="zh-CN" altLang="en-US" dirty="0">
                <a:solidFill>
                  <a:srgbClr val="0000FF"/>
                </a:solidFill>
              </a:rPr>
              <a:t>诱骗类威胁</a:t>
            </a:r>
            <a:r>
              <a:rPr kumimoji="0" lang="zh-CN" altLang="en-US" dirty="0"/>
              <a:t>是指攻击者利用社会工程学的思想，</a:t>
            </a:r>
            <a:r>
              <a:rPr kumimoji="0" lang="zh-CN" altLang="en-US" dirty="0">
                <a:solidFill>
                  <a:srgbClr val="FF0000"/>
                </a:solidFill>
              </a:rPr>
              <a:t>利用人的弱点</a:t>
            </a:r>
            <a:r>
              <a:rPr kumimoji="0" lang="zh-CN" altLang="en-US" dirty="0"/>
              <a:t>（如人的本能反应、好奇心、信任、贪便宜等）通过网络散布虚假信息，诱使受害者上当受骗，而达到攻击者目的的一种网络攻击行为。</a:t>
            </a:r>
            <a:endParaRPr kumimoji="0" lang="en-US" altLang="zh-CN" dirty="0"/>
          </a:p>
          <a:p>
            <a:endParaRPr kumimoji="0" lang="en-US" altLang="zh-CN" dirty="0"/>
          </a:p>
          <a:p>
            <a:r>
              <a:rPr kumimoji="0" lang="zh-CN" altLang="en-US" dirty="0"/>
              <a:t>准确地说，社会工程学不是一门科学，而是一门艺术和窍门，它利用人的弱点，以顺从你的意愿、满足你的欲望的方式，让你受骗上当。</a:t>
            </a:r>
            <a:endParaRPr kumimoji="0" lang="en-US" altLang="zh-CN" dirty="0"/>
          </a:p>
          <a:p>
            <a:endParaRPr kumimoji="0" lang="en-US" altLang="zh-CN" dirty="0"/>
          </a:p>
          <a:p>
            <a:r>
              <a:rPr kumimoji="0" lang="zh-CN" altLang="en-US" dirty="0"/>
              <a:t>例如，利用短信诈骗银行信用卡号码。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anim calcmode="lin" valueType="num">
                                      <p:cBhvr additive="base">
                                        <p:cTn id="13"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07950" y="72008"/>
            <a:ext cx="8928100" cy="836712"/>
          </a:xfrm>
        </p:spPr>
        <p:txBody>
          <a:bodyPr/>
          <a:lstStyle/>
          <a:p>
            <a:r>
              <a:rPr kumimoji="0" lang="zh-CN" altLang="en-US" dirty="0"/>
              <a:t>网络钓鱼</a:t>
            </a:r>
          </a:p>
        </p:txBody>
      </p:sp>
      <p:sp>
        <p:nvSpPr>
          <p:cNvPr id="44035" name="内容占位符 2"/>
          <p:cNvSpPr>
            <a:spLocks noGrp="1"/>
          </p:cNvSpPr>
          <p:nvPr>
            <p:ph idx="1"/>
          </p:nvPr>
        </p:nvSpPr>
        <p:spPr>
          <a:xfrm>
            <a:off x="251520" y="1124744"/>
            <a:ext cx="8497193" cy="5472608"/>
          </a:xfrm>
        </p:spPr>
        <p:txBody>
          <a:bodyPr/>
          <a:lstStyle/>
          <a:p>
            <a:r>
              <a:rPr kumimoji="0" lang="en-US" altLang="zh-CN" dirty="0">
                <a:solidFill>
                  <a:srgbClr val="0000FF"/>
                </a:solidFill>
              </a:rPr>
              <a:t>Phishing</a:t>
            </a:r>
            <a:r>
              <a:rPr kumimoji="0" lang="zh-CN" altLang="en-US" dirty="0"/>
              <a:t>是英单词</a:t>
            </a:r>
            <a:r>
              <a:rPr kumimoji="0" lang="en-US" altLang="zh-CN" dirty="0"/>
              <a:t>Fishing</a:t>
            </a:r>
            <a:r>
              <a:rPr kumimoji="0" lang="zh-CN" altLang="en-US" dirty="0"/>
              <a:t>（钓鱼）和</a:t>
            </a:r>
            <a:r>
              <a:rPr kumimoji="0" lang="en-US" altLang="zh-CN" dirty="0"/>
              <a:t>Phone</a:t>
            </a:r>
            <a:r>
              <a:rPr kumimoji="0" lang="zh-CN" altLang="en-US" dirty="0"/>
              <a:t>（电话，因为黑客起初以电话作案）的综合体，所以被称为网络钓鱼。</a:t>
            </a:r>
            <a:endParaRPr kumimoji="0" lang="en-US" altLang="zh-CN" dirty="0"/>
          </a:p>
          <a:p>
            <a:endParaRPr kumimoji="0" lang="en-US" altLang="zh-CN" sz="2000" dirty="0"/>
          </a:p>
          <a:p>
            <a:r>
              <a:rPr kumimoji="0" lang="en-US" altLang="zh-CN" dirty="0"/>
              <a:t>Phishing</a:t>
            </a:r>
            <a:r>
              <a:rPr kumimoji="0" lang="zh-CN" altLang="en-US" dirty="0"/>
              <a:t>是指攻击者通过</a:t>
            </a:r>
            <a:r>
              <a:rPr kumimoji="0" lang="zh-CN" altLang="en-US" dirty="0">
                <a:solidFill>
                  <a:srgbClr val="FF0000"/>
                </a:solidFill>
              </a:rPr>
              <a:t>伪造以假乱真的网站</a:t>
            </a:r>
            <a:r>
              <a:rPr kumimoji="0" lang="zh-CN" altLang="en-US" dirty="0"/>
              <a:t>和</a:t>
            </a:r>
            <a:r>
              <a:rPr kumimoji="0" lang="zh-CN" altLang="en-US" dirty="0">
                <a:solidFill>
                  <a:srgbClr val="FF0000"/>
                </a:solidFill>
              </a:rPr>
              <a:t>发送诱惑受害者按攻击者意图执行某些操作的电子邮件</a:t>
            </a:r>
            <a:r>
              <a:rPr kumimoji="0" lang="zh-CN" altLang="en-US" dirty="0"/>
              <a:t>等方法，使得受害者“</a:t>
            </a:r>
            <a:r>
              <a:rPr kumimoji="0" lang="zh-CN" altLang="en-US" dirty="0">
                <a:solidFill>
                  <a:srgbClr val="FF0000"/>
                </a:solidFill>
              </a:rPr>
              <a:t>自愿</a:t>
            </a:r>
            <a:r>
              <a:rPr kumimoji="0" lang="zh-CN" altLang="en-US" dirty="0"/>
              <a:t>”交出重要信息（例如银行账户和密码）的手段。</a:t>
            </a:r>
            <a:endParaRPr kumimoji="0" lang="en-US" altLang="zh-CN" dirty="0"/>
          </a:p>
          <a:p>
            <a:endParaRPr kumimoji="0" lang="en-US" altLang="zh-CN" sz="1800" dirty="0"/>
          </a:p>
          <a:p>
            <a:r>
              <a:rPr kumimoji="0" lang="zh-CN" altLang="en-US" dirty="0">
                <a:solidFill>
                  <a:srgbClr val="FF0000"/>
                </a:solidFill>
              </a:rPr>
              <a:t>电子邮件诱骗</a:t>
            </a:r>
            <a:endParaRPr kumimoji="0" lang="en-US" altLang="zh-CN" dirty="0">
              <a:solidFill>
                <a:srgbClr val="FF0000"/>
              </a:solidFill>
            </a:endParaRPr>
          </a:p>
          <a:p>
            <a:r>
              <a:rPr kumimoji="0" lang="zh-CN" altLang="en-US" dirty="0">
                <a:solidFill>
                  <a:srgbClr val="FF0000"/>
                </a:solidFill>
              </a:rPr>
              <a:t>假冒网站</a:t>
            </a:r>
            <a:endParaRPr kumimoji="0" lang="en-US" altLang="zh-CN" dirty="0">
              <a:solidFill>
                <a:srgbClr val="FF0000"/>
              </a:solidFill>
            </a:endParaRPr>
          </a:p>
          <a:p>
            <a:r>
              <a:rPr kumimoji="0" lang="zh-CN" altLang="en-US" dirty="0">
                <a:solidFill>
                  <a:srgbClr val="FF0000"/>
                </a:solidFill>
              </a:rPr>
              <a:t>虚假的电子商务</a:t>
            </a:r>
            <a:endParaRPr kumimoji="0" lang="zh-CN" altLang="zh-CN" dirty="0">
              <a:solidFill>
                <a:srgbClr val="FF0000"/>
              </a:solidFill>
            </a:endParaRPr>
          </a:p>
          <a:p>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anim calcmode="lin" valueType="num">
                                      <p:cBhvr additive="base">
                                        <p:cTn id="7"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4" end="4"/>
                                            </p:txEl>
                                          </p:spTgt>
                                        </p:tgtEl>
                                        <p:attrNameLst>
                                          <p:attrName>style.visibility</p:attrName>
                                        </p:attrNameLst>
                                      </p:cBhvr>
                                      <p:to>
                                        <p:strVal val="visible"/>
                                      </p:to>
                                    </p:set>
                                    <p:anim calcmode="lin" valueType="num">
                                      <p:cBhvr additive="base">
                                        <p:cTn id="13"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5">
                                            <p:txEl>
                                              <p:pRg st="5" end="5"/>
                                            </p:txEl>
                                          </p:spTgt>
                                        </p:tgtEl>
                                        <p:attrNameLst>
                                          <p:attrName>style.visibility</p:attrName>
                                        </p:attrNameLst>
                                      </p:cBhvr>
                                      <p:to>
                                        <p:strVal val="visible"/>
                                      </p:to>
                                    </p:set>
                                    <p:anim calcmode="lin" valueType="num">
                                      <p:cBhvr additive="base">
                                        <p:cTn id="17"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anim calcmode="lin" valueType="num">
                                      <p:cBhvr additive="base">
                                        <p:cTn id="21"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07950" y="0"/>
            <a:ext cx="8928100" cy="981075"/>
          </a:xfrm>
        </p:spPr>
        <p:txBody>
          <a:bodyPr/>
          <a:lstStyle/>
          <a:p>
            <a:r>
              <a:rPr kumimoji="0" lang="zh-CN" altLang="en-US"/>
              <a:t>电子邮件诱骗</a:t>
            </a:r>
          </a:p>
        </p:txBody>
      </p:sp>
      <p:sp>
        <p:nvSpPr>
          <p:cNvPr id="45059" name="内容占位符 2"/>
          <p:cNvSpPr>
            <a:spLocks noGrp="1"/>
          </p:cNvSpPr>
          <p:nvPr>
            <p:ph idx="1"/>
          </p:nvPr>
        </p:nvSpPr>
        <p:spPr>
          <a:xfrm>
            <a:off x="251520" y="1052736"/>
            <a:ext cx="8641655" cy="5544616"/>
          </a:xfrm>
        </p:spPr>
        <p:txBody>
          <a:bodyPr/>
          <a:lstStyle/>
          <a:p>
            <a:r>
              <a:rPr kumimoji="0" lang="zh-CN" altLang="en-US" sz="2400" dirty="0"/>
              <a:t>电子邮件服务是合法的</a:t>
            </a:r>
            <a:r>
              <a:rPr kumimoji="0" lang="en-US" altLang="zh-CN" sz="2400" dirty="0"/>
              <a:t>Internet</a:t>
            </a:r>
            <a:r>
              <a:rPr kumimoji="0" lang="zh-CN" altLang="en-US" sz="2400" dirty="0"/>
              <a:t>经典服务，攻击者进行电子邮件诱骗，一般需要经过以下几个步骤。</a:t>
            </a:r>
            <a:endParaRPr kumimoji="0" lang="zh-CN" altLang="zh-CN" sz="2400" dirty="0"/>
          </a:p>
          <a:p>
            <a:pPr marL="914400" lvl="1" indent="-457200">
              <a:buFont typeface="+mj-lt"/>
              <a:buAutoNum type="arabicPeriod"/>
            </a:pPr>
            <a:r>
              <a:rPr kumimoji="0" lang="zh-CN" altLang="en-US" dirty="0">
                <a:solidFill>
                  <a:srgbClr val="0000FF"/>
                </a:solidFill>
              </a:rPr>
              <a:t>选定目标用户群：</a:t>
            </a:r>
            <a:r>
              <a:rPr kumimoji="0" lang="zh-CN" altLang="en-US" dirty="0"/>
              <a:t>购买电子邮件地址；从公开的网站收集；邮件地址字典（常用名随机组合</a:t>
            </a:r>
            <a:r>
              <a:rPr kumimoji="0" lang="en-US" altLang="zh-CN" dirty="0"/>
              <a:t>+</a:t>
            </a:r>
            <a:r>
              <a:rPr kumimoji="0" lang="zh-CN" altLang="en-US" dirty="0"/>
              <a:t>服务提供商，例如</a:t>
            </a:r>
            <a:r>
              <a:rPr kumimoji="0" lang="en-US" altLang="zh-CN" dirty="0"/>
              <a:t>bobsmith@gmail.com</a:t>
            </a:r>
            <a:r>
              <a:rPr kumimoji="0" lang="zh-CN" altLang="en-US" dirty="0"/>
              <a:t>、</a:t>
            </a:r>
            <a:r>
              <a:rPr kumimoji="0" lang="en-US" altLang="zh-CN" dirty="0"/>
              <a:t>bobsmith@163.com</a:t>
            </a:r>
            <a:r>
              <a:rPr kumimoji="0" lang="zh-CN" altLang="en-US" dirty="0"/>
              <a:t>）。</a:t>
            </a:r>
            <a:endParaRPr kumimoji="0" lang="zh-CN" altLang="zh-CN" dirty="0"/>
          </a:p>
          <a:p>
            <a:pPr marL="914400" lvl="1" indent="-457200">
              <a:buFont typeface="+mj-lt"/>
              <a:buAutoNum type="arabicPeriod"/>
            </a:pPr>
            <a:endParaRPr kumimoji="0" lang="en-US" altLang="zh-CN" dirty="0">
              <a:solidFill>
                <a:srgbClr val="0000FF"/>
              </a:solidFill>
            </a:endParaRPr>
          </a:p>
          <a:p>
            <a:pPr marL="914400" lvl="1" indent="-457200">
              <a:buFont typeface="+mj-lt"/>
              <a:buAutoNum type="arabicPeriod"/>
            </a:pPr>
            <a:r>
              <a:rPr kumimoji="0" lang="zh-CN" altLang="en-US" dirty="0">
                <a:solidFill>
                  <a:srgbClr val="0000FF"/>
                </a:solidFill>
              </a:rPr>
              <a:t>构造欺骗性电子邮件：</a:t>
            </a:r>
            <a:r>
              <a:rPr kumimoji="0" lang="zh-CN" altLang="en-US" dirty="0"/>
              <a:t>往往包含一个容易混淆的链接，冒充受害者所信任的组织机构。</a:t>
            </a:r>
            <a:endParaRPr kumimoji="0" lang="zh-CN" altLang="zh-CN" dirty="0"/>
          </a:p>
          <a:p>
            <a:pPr marL="914400" lvl="1" indent="-457200">
              <a:buFont typeface="+mj-lt"/>
              <a:buAutoNum type="arabicPeriod"/>
            </a:pPr>
            <a:endParaRPr kumimoji="0" lang="en-US" altLang="zh-CN" dirty="0">
              <a:solidFill>
                <a:srgbClr val="0000FF"/>
              </a:solidFill>
            </a:endParaRPr>
          </a:p>
          <a:p>
            <a:pPr marL="914400" lvl="1" indent="-457200">
              <a:buFont typeface="+mj-lt"/>
              <a:buAutoNum type="arabicPeriod"/>
            </a:pPr>
            <a:r>
              <a:rPr kumimoji="0" lang="zh-CN" altLang="en-US" dirty="0">
                <a:solidFill>
                  <a:srgbClr val="0000FF"/>
                </a:solidFill>
              </a:rPr>
              <a:t>搭建欺骗性网站：</a:t>
            </a:r>
            <a:r>
              <a:rPr kumimoji="0" lang="zh-CN" altLang="en-US" dirty="0"/>
              <a:t>搭建域名和网页内容都与真正的被受害者所信任的组织机构网站极为相似的网站。</a:t>
            </a:r>
            <a:endParaRPr kumimoji="0" lang="zh-CN" altLang="zh-CN" dirty="0"/>
          </a:p>
          <a:p>
            <a:pPr marL="914400" lvl="1" indent="-457200">
              <a:buFont typeface="+mj-lt"/>
              <a:buAutoNum type="arabicPeriod"/>
            </a:pPr>
            <a:endParaRPr kumimoji="0" lang="en-US" altLang="zh-CN" dirty="0">
              <a:solidFill>
                <a:srgbClr val="0000FF"/>
              </a:solidFill>
            </a:endParaRPr>
          </a:p>
          <a:p>
            <a:pPr marL="914400" lvl="1" indent="-457200">
              <a:buFont typeface="+mj-lt"/>
              <a:buAutoNum type="arabicPeriod"/>
            </a:pPr>
            <a:r>
              <a:rPr kumimoji="0" lang="zh-CN" altLang="en-US" dirty="0">
                <a:solidFill>
                  <a:srgbClr val="0000FF"/>
                </a:solidFill>
              </a:rPr>
              <a:t>群发邮件</a:t>
            </a:r>
            <a:r>
              <a:rPr kumimoji="0" lang="zh-CN" altLang="en-US" dirty="0"/>
              <a:t>，等待上当的受害者。</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anim calcmode="lin" valueType="num">
                                      <p:cBhvr additive="base">
                                        <p:cTn id="13"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pRg st="5" end="5"/>
                                            </p:txEl>
                                          </p:spTgt>
                                        </p:tgtEl>
                                        <p:attrNameLst>
                                          <p:attrName>style.visibility</p:attrName>
                                        </p:attrNameLst>
                                      </p:cBhvr>
                                      <p:to>
                                        <p:strVal val="visible"/>
                                      </p:to>
                                    </p:set>
                                    <p:anim calcmode="lin" valueType="num">
                                      <p:cBhvr additive="base">
                                        <p:cTn id="19"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59">
                                            <p:txEl>
                                              <p:pRg st="7" end="7"/>
                                            </p:txEl>
                                          </p:spTgt>
                                        </p:tgtEl>
                                        <p:attrNameLst>
                                          <p:attrName>style.visibility</p:attrName>
                                        </p:attrNameLst>
                                      </p:cBhvr>
                                      <p:to>
                                        <p:strVal val="visible"/>
                                      </p:to>
                                    </p:set>
                                    <p:anim calcmode="lin" valueType="num">
                                      <p:cBhvr additive="base">
                                        <p:cTn id="25"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07950" y="0"/>
            <a:ext cx="8928100" cy="981075"/>
          </a:xfrm>
        </p:spPr>
        <p:txBody>
          <a:bodyPr/>
          <a:lstStyle/>
          <a:p>
            <a:r>
              <a:rPr kumimoji="0" lang="zh-CN" altLang="en-US"/>
              <a:t>假冒网站</a:t>
            </a:r>
          </a:p>
        </p:txBody>
      </p:sp>
      <p:sp>
        <p:nvSpPr>
          <p:cNvPr id="46083" name="内容占位符 2"/>
          <p:cNvSpPr>
            <a:spLocks noGrp="1"/>
          </p:cNvSpPr>
          <p:nvPr>
            <p:ph idx="1"/>
          </p:nvPr>
        </p:nvSpPr>
        <p:spPr>
          <a:xfrm>
            <a:off x="107950" y="981074"/>
            <a:ext cx="8928100" cy="5616277"/>
          </a:xfrm>
        </p:spPr>
        <p:txBody>
          <a:bodyPr/>
          <a:lstStyle/>
          <a:p>
            <a:r>
              <a:rPr kumimoji="0" lang="zh-CN" altLang="en-US" dirty="0"/>
              <a:t>建立假冒网站，骗取用户帐号、密码实施盗窃，这是对用户造成经济损失最大的恶劣手段。</a:t>
            </a:r>
            <a:endParaRPr kumimoji="0" lang="zh-CN" altLang="zh-CN" dirty="0"/>
          </a:p>
          <a:p>
            <a:endParaRPr kumimoji="0" lang="en-US" altLang="zh-CN" dirty="0"/>
          </a:p>
          <a:p>
            <a:r>
              <a:rPr kumimoji="0" lang="zh-CN" altLang="en-US" dirty="0"/>
              <a:t>攻击者建立起</a:t>
            </a:r>
            <a:r>
              <a:rPr kumimoji="0" lang="zh-CN" altLang="en-US" dirty="0">
                <a:solidFill>
                  <a:srgbClr val="FF0000"/>
                </a:solidFill>
              </a:rPr>
              <a:t>域名和网页内容</a:t>
            </a:r>
            <a:r>
              <a:rPr kumimoji="0" lang="zh-CN" altLang="en-US" dirty="0"/>
              <a:t>都与真正的网上银行、网上证券交易等重要部门网站极为相似的假冒网站，并通过各种方式传播给用户。</a:t>
            </a:r>
            <a:endParaRPr kumimoji="0" lang="en-US" altLang="zh-CN" dirty="0"/>
          </a:p>
          <a:p>
            <a:endParaRPr kumimoji="0" lang="en-US" altLang="zh-CN" dirty="0"/>
          </a:p>
          <a:p>
            <a:r>
              <a:rPr kumimoji="0" lang="zh-CN" altLang="en-US" dirty="0">
                <a:solidFill>
                  <a:srgbClr val="0000FF"/>
                </a:solidFill>
              </a:rPr>
              <a:t>例如，</a:t>
            </a:r>
            <a:r>
              <a:rPr kumimoji="0" lang="zh-CN" altLang="en-US" dirty="0"/>
              <a:t>非法网址为“</a:t>
            </a:r>
            <a:r>
              <a:rPr kumimoji="0" lang="en-US" altLang="zh-CN" dirty="0"/>
              <a:t>http: //www. 1cbc. com. </a:t>
            </a:r>
            <a:r>
              <a:rPr kumimoji="0" lang="en-US" altLang="zh-CN" dirty="0" err="1"/>
              <a:t>cn</a:t>
            </a:r>
            <a:r>
              <a:rPr kumimoji="0" lang="zh-CN" altLang="en-US" dirty="0"/>
              <a:t>”，而真正银行的网址是“</a:t>
            </a:r>
            <a:r>
              <a:rPr kumimoji="0" lang="en-US" altLang="zh-CN" dirty="0"/>
              <a:t>http: //www. </a:t>
            </a:r>
            <a:r>
              <a:rPr kumimoji="0" lang="en-US" altLang="zh-CN" dirty="0" err="1"/>
              <a:t>icbc</a:t>
            </a:r>
            <a:r>
              <a:rPr kumimoji="0" lang="en-US" altLang="zh-CN" dirty="0"/>
              <a:t>. com. </a:t>
            </a:r>
            <a:r>
              <a:rPr kumimoji="0" lang="en-US" altLang="zh-CN" dirty="0" err="1"/>
              <a:t>cn</a:t>
            </a:r>
            <a:r>
              <a:rPr kumimoji="0" lang="zh-CN" altLang="en-US" dirty="0"/>
              <a:t>”，</a:t>
            </a:r>
            <a:endParaRPr kumimoji="0" lang="zh-CN" altLang="zh-CN" dirty="0"/>
          </a:p>
          <a:p>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4" end="4"/>
                                            </p:txEl>
                                          </p:spTgt>
                                        </p:tgtEl>
                                        <p:attrNameLst>
                                          <p:attrName>style.visibility</p:attrName>
                                        </p:attrNameLst>
                                      </p:cBhvr>
                                      <p:to>
                                        <p:strVal val="visible"/>
                                      </p:to>
                                    </p:set>
                                    <p:anim calcmode="lin" valueType="num">
                                      <p:cBhvr additive="base">
                                        <p:cTn id="7"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07950" y="0"/>
            <a:ext cx="8928100" cy="981075"/>
          </a:xfrm>
        </p:spPr>
        <p:txBody>
          <a:bodyPr/>
          <a:lstStyle/>
          <a:p>
            <a:pPr eaLnBrk="1" hangingPunct="1"/>
            <a:r>
              <a:rPr kumimoji="0" lang="zh-CN" altLang="en-US"/>
              <a:t>主要内容</a:t>
            </a:r>
          </a:p>
        </p:txBody>
      </p:sp>
      <p:sp>
        <p:nvSpPr>
          <p:cNvPr id="5123" name="内容占位符 2"/>
          <p:cNvSpPr>
            <a:spLocks noGrp="1"/>
          </p:cNvSpPr>
          <p:nvPr>
            <p:ph idx="1"/>
          </p:nvPr>
        </p:nvSpPr>
        <p:spPr>
          <a:xfrm>
            <a:off x="198438" y="1052513"/>
            <a:ext cx="8713787" cy="5102225"/>
          </a:xfrm>
        </p:spPr>
        <p:txBody>
          <a:bodyPr/>
          <a:lstStyle/>
          <a:p>
            <a:r>
              <a:rPr kumimoji="0" lang="en-US" altLang="zh-CN" dirty="0"/>
              <a:t>6.1 </a:t>
            </a:r>
            <a:r>
              <a:rPr kumimoji="0" lang="en-US" altLang="zh-CN" dirty="0" err="1"/>
              <a:t>概述</a:t>
            </a:r>
            <a:r>
              <a:rPr kumimoji="0" lang="en-US" altLang="zh-CN" dirty="0"/>
              <a:t>	</a:t>
            </a:r>
            <a:endParaRPr kumimoji="0" lang="zh-CN" altLang="zh-CN" dirty="0"/>
          </a:p>
          <a:p>
            <a:r>
              <a:rPr kumimoji="0" lang="en-US" altLang="zh-CN" dirty="0"/>
              <a:t>6.2 </a:t>
            </a:r>
            <a:r>
              <a:rPr kumimoji="0" lang="en-US" altLang="zh-CN" dirty="0" err="1"/>
              <a:t>计算机病毒</a:t>
            </a:r>
            <a:endParaRPr kumimoji="0" lang="zh-CN" altLang="zh-CN" dirty="0"/>
          </a:p>
          <a:p>
            <a:r>
              <a:rPr kumimoji="0" lang="en-US" altLang="zh-CN" dirty="0"/>
              <a:t>6.3 </a:t>
            </a:r>
            <a:r>
              <a:rPr kumimoji="0" lang="en-US" altLang="zh-CN" dirty="0" err="1"/>
              <a:t>网络入侵</a:t>
            </a:r>
            <a:endParaRPr kumimoji="0" lang="en-US" altLang="zh-CN" dirty="0"/>
          </a:p>
          <a:p>
            <a:pPr lvl="1"/>
            <a:r>
              <a:rPr kumimoji="0" lang="en-US" altLang="zh-CN" dirty="0">
                <a:solidFill>
                  <a:srgbClr val="FF0000"/>
                </a:solidFill>
              </a:rPr>
              <a:t>6.3.1 </a:t>
            </a:r>
            <a:r>
              <a:rPr kumimoji="0" lang="zh-CN" altLang="en-US" dirty="0">
                <a:solidFill>
                  <a:srgbClr val="FF0000"/>
                </a:solidFill>
              </a:rPr>
              <a:t>拒绝服务攻击</a:t>
            </a:r>
            <a:endParaRPr kumimoji="0" lang="en-US" altLang="zh-CN" dirty="0">
              <a:solidFill>
                <a:srgbClr val="FF0000"/>
              </a:solidFill>
            </a:endParaRPr>
          </a:p>
          <a:p>
            <a:pPr lvl="1"/>
            <a:r>
              <a:rPr kumimoji="0" lang="en-US" altLang="zh-CN" dirty="0"/>
              <a:t>6.3.2 </a:t>
            </a:r>
            <a:r>
              <a:rPr kumimoji="0" lang="zh-CN" altLang="en-US" dirty="0"/>
              <a:t>口令攻击</a:t>
            </a:r>
            <a:endParaRPr kumimoji="0" lang="en-US" altLang="zh-CN" dirty="0"/>
          </a:p>
          <a:p>
            <a:pPr lvl="1"/>
            <a:r>
              <a:rPr kumimoji="0" lang="en-US" altLang="zh-CN" dirty="0"/>
              <a:t>6.3.3 </a:t>
            </a:r>
            <a:r>
              <a:rPr kumimoji="0" lang="zh-CN" altLang="en-US" dirty="0"/>
              <a:t>嗅探攻击</a:t>
            </a:r>
            <a:endParaRPr kumimoji="0" lang="en-US" altLang="zh-CN" dirty="0"/>
          </a:p>
          <a:p>
            <a:pPr lvl="1"/>
            <a:r>
              <a:rPr kumimoji="0" lang="en-US" altLang="zh-CN" dirty="0"/>
              <a:t>6.3.4 </a:t>
            </a:r>
            <a:r>
              <a:rPr kumimoji="0" lang="zh-CN" altLang="en-US" dirty="0"/>
              <a:t>欺骗类攻击</a:t>
            </a:r>
            <a:endParaRPr kumimoji="0" lang="en-US" altLang="zh-CN" dirty="0"/>
          </a:p>
          <a:p>
            <a:pPr lvl="1"/>
            <a:r>
              <a:rPr kumimoji="0" lang="en-US" altLang="zh-CN" dirty="0"/>
              <a:t>6.3.5 </a:t>
            </a:r>
            <a:r>
              <a:rPr kumimoji="0" lang="zh-CN" altLang="en-US" dirty="0"/>
              <a:t>利用型攻击</a:t>
            </a:r>
            <a:endParaRPr kumimoji="0" lang="zh-CN" altLang="zh-CN" dirty="0"/>
          </a:p>
          <a:p>
            <a:r>
              <a:rPr kumimoji="0" lang="en-US" altLang="zh-CN" dirty="0"/>
              <a:t>6.4 </a:t>
            </a:r>
            <a:r>
              <a:rPr kumimoji="0" lang="en-US" altLang="zh-CN" dirty="0" err="1"/>
              <a:t>诱骗类威胁</a:t>
            </a:r>
            <a:endParaRPr kumimoji="0" lang="zh-CN" altLang="zh-CN" dirty="0"/>
          </a:p>
        </p:txBody>
      </p:sp>
    </p:spTree>
    <p:extLst>
      <p:ext uri="{BB962C8B-B14F-4D97-AF65-F5344CB8AC3E}">
        <p14:creationId xmlns:p14="http://schemas.microsoft.com/office/powerpoint/2010/main" val="2830180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07950" y="0"/>
            <a:ext cx="8928100" cy="981075"/>
          </a:xfrm>
        </p:spPr>
        <p:txBody>
          <a:bodyPr/>
          <a:lstStyle/>
          <a:p>
            <a:r>
              <a:rPr kumimoji="0" lang="zh-CN" altLang="en-US"/>
              <a:t>虚假的电子商务</a:t>
            </a:r>
          </a:p>
        </p:txBody>
      </p:sp>
      <p:sp>
        <p:nvSpPr>
          <p:cNvPr id="47107" name="内容占位符 2"/>
          <p:cNvSpPr>
            <a:spLocks noGrp="1"/>
          </p:cNvSpPr>
          <p:nvPr>
            <p:ph idx="1"/>
          </p:nvPr>
        </p:nvSpPr>
        <p:spPr>
          <a:xfrm>
            <a:off x="107950" y="981075"/>
            <a:ext cx="8928100" cy="5327650"/>
          </a:xfrm>
        </p:spPr>
        <p:txBody>
          <a:bodyPr/>
          <a:lstStyle/>
          <a:p>
            <a:r>
              <a:rPr kumimoji="0" lang="zh-CN" altLang="en-US" dirty="0"/>
              <a:t>攻击者建立电子商务网站，或是在比较知名、大型电子商务网站上发布</a:t>
            </a:r>
            <a:r>
              <a:rPr kumimoji="0" lang="zh-CN" altLang="en-US" dirty="0">
                <a:solidFill>
                  <a:srgbClr val="FF0000"/>
                </a:solidFill>
              </a:rPr>
              <a:t>虚假的商品销售信息</a:t>
            </a:r>
            <a:r>
              <a:rPr kumimoji="0" lang="zh-CN" altLang="en-US" dirty="0"/>
              <a:t>。</a:t>
            </a:r>
            <a:endParaRPr kumimoji="0" lang="en-US" altLang="zh-CN" dirty="0"/>
          </a:p>
          <a:p>
            <a:endParaRPr kumimoji="0" lang="en-US" altLang="zh-CN" dirty="0"/>
          </a:p>
          <a:p>
            <a:r>
              <a:rPr kumimoji="0" lang="zh-CN" altLang="en-US" dirty="0"/>
              <a:t>网上交易多是异地交易，通常需要汇款。</a:t>
            </a:r>
            <a:endParaRPr kumimoji="0" lang="en-US" altLang="zh-CN" dirty="0"/>
          </a:p>
          <a:p>
            <a:pPr lvl="1"/>
            <a:endParaRPr kumimoji="0" lang="en-US" altLang="zh-CN" dirty="0"/>
          </a:p>
          <a:p>
            <a:r>
              <a:rPr kumimoji="0" lang="zh-CN" altLang="en-US" dirty="0"/>
              <a:t>不法分子一般要求消费者</a:t>
            </a:r>
            <a:r>
              <a:rPr kumimoji="0" lang="zh-CN" altLang="en-US" dirty="0">
                <a:solidFill>
                  <a:srgbClr val="FF0000"/>
                </a:solidFill>
              </a:rPr>
              <a:t>先付部分款</a:t>
            </a:r>
            <a:r>
              <a:rPr kumimoji="0" lang="zh-CN" altLang="en-US" dirty="0"/>
              <a:t>，再以各种理由</a:t>
            </a:r>
            <a:r>
              <a:rPr kumimoji="0" lang="zh-CN" altLang="en-US" dirty="0">
                <a:solidFill>
                  <a:srgbClr val="FF0000"/>
                </a:solidFill>
              </a:rPr>
              <a:t>诱骗消费者付余款或者其他各种名目的款项</a:t>
            </a:r>
            <a:r>
              <a:rPr kumimoji="0" lang="zh-CN" altLang="en-US" dirty="0"/>
              <a:t>，得到钱款或被识破时，犯罪分子就销声匿迹。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anim calcmode="lin" valueType="num">
                                      <p:cBhvr additive="base">
                                        <p:cTn id="7"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07950" y="72008"/>
            <a:ext cx="8928100" cy="836712"/>
          </a:xfrm>
        </p:spPr>
        <p:txBody>
          <a:bodyPr/>
          <a:lstStyle/>
          <a:p>
            <a:r>
              <a:rPr kumimoji="0" lang="zh-CN" altLang="en-US" dirty="0"/>
              <a:t>对于诱骗类威胁的防范</a:t>
            </a:r>
          </a:p>
        </p:txBody>
      </p:sp>
      <p:sp>
        <p:nvSpPr>
          <p:cNvPr id="48131" name="内容占位符 2"/>
          <p:cNvSpPr>
            <a:spLocks noGrp="1"/>
          </p:cNvSpPr>
          <p:nvPr>
            <p:ph idx="1"/>
          </p:nvPr>
        </p:nvSpPr>
        <p:spPr>
          <a:xfrm>
            <a:off x="179263" y="1052737"/>
            <a:ext cx="8785225" cy="5329014"/>
          </a:xfrm>
        </p:spPr>
        <p:txBody>
          <a:bodyPr/>
          <a:lstStyle/>
          <a:p>
            <a:r>
              <a:rPr kumimoji="0" lang="zh-CN" altLang="en-US" sz="2400" dirty="0"/>
              <a:t>诱骗类威胁</a:t>
            </a:r>
            <a:r>
              <a:rPr kumimoji="0" lang="zh-CN" altLang="en-US" sz="2400" dirty="0">
                <a:solidFill>
                  <a:srgbClr val="0000FF"/>
                </a:solidFill>
              </a:rPr>
              <a:t>不属于</a:t>
            </a:r>
            <a:r>
              <a:rPr kumimoji="0" lang="zh-CN" altLang="en-US" sz="2400" dirty="0"/>
              <a:t>传统信息安全的范畴，传统信息安全办法解决不了非传统信息安全的威胁。</a:t>
            </a:r>
            <a:endParaRPr kumimoji="0" lang="en-US" altLang="zh-CN" sz="2400" dirty="0"/>
          </a:p>
          <a:p>
            <a:pPr lvl="1"/>
            <a:r>
              <a:rPr kumimoji="0" lang="zh-CN" altLang="en-US" dirty="0"/>
              <a:t>一般认为，解决非传统信息安全威胁需要运用社会工程学来反制。</a:t>
            </a:r>
            <a:endParaRPr kumimoji="0" lang="en-US" altLang="zh-CN" dirty="0"/>
          </a:p>
          <a:p>
            <a:pPr lvl="1"/>
            <a:r>
              <a:rPr kumimoji="0" lang="zh-CN" altLang="en-US" dirty="0"/>
              <a:t>防范诱骗类威胁的首要方法是加强安全防范意识，多问“</a:t>
            </a:r>
            <a:r>
              <a:rPr kumimoji="0" lang="zh-CN" altLang="en-US" dirty="0">
                <a:solidFill>
                  <a:srgbClr val="FF0000"/>
                </a:solidFill>
              </a:rPr>
              <a:t>为什么</a:t>
            </a:r>
            <a:r>
              <a:rPr kumimoji="0" lang="zh-CN" altLang="en-US" dirty="0"/>
              <a:t>”，减少</a:t>
            </a:r>
            <a:r>
              <a:rPr kumimoji="0" lang="zh-CN" altLang="zh-CN" dirty="0"/>
              <a:t> </a:t>
            </a:r>
            <a:r>
              <a:rPr kumimoji="0" lang="zh-CN" altLang="en-US" dirty="0"/>
              <a:t>“</a:t>
            </a:r>
            <a:r>
              <a:rPr kumimoji="0" lang="zh-CN" altLang="en-US" dirty="0">
                <a:solidFill>
                  <a:srgbClr val="FF0000"/>
                </a:solidFill>
              </a:rPr>
              <a:t>天上掉馅饼</a:t>
            </a:r>
            <a:r>
              <a:rPr kumimoji="0" lang="zh-CN" altLang="en-US" dirty="0"/>
              <a:t>”的心理，那么绝大多数此类诱骗行为都不能得逞。</a:t>
            </a:r>
            <a:endParaRPr kumimoji="0" lang="en-US" altLang="zh-CN" dirty="0"/>
          </a:p>
          <a:p>
            <a:r>
              <a:rPr kumimoji="0" lang="zh-CN" altLang="en-US" sz="2400" dirty="0"/>
              <a:t>另外，用户还应该注意以下几点：</a:t>
            </a:r>
            <a:endParaRPr kumimoji="0" lang="zh-CN" altLang="zh-CN" sz="2400" dirty="0"/>
          </a:p>
          <a:p>
            <a:pPr lvl="1"/>
            <a:r>
              <a:rPr kumimoji="0" lang="zh-CN" altLang="en-US" dirty="0">
                <a:solidFill>
                  <a:srgbClr val="0000FF"/>
                </a:solidFill>
              </a:rPr>
              <a:t>确认对方身份</a:t>
            </a:r>
            <a:r>
              <a:rPr kumimoji="0" lang="zh-CN" altLang="en-US" dirty="0"/>
              <a:t>。</a:t>
            </a:r>
            <a:endParaRPr kumimoji="0" lang="en-US" altLang="zh-CN" dirty="0"/>
          </a:p>
          <a:p>
            <a:pPr lvl="1"/>
            <a:r>
              <a:rPr kumimoji="0" lang="zh-CN" altLang="en-US" dirty="0">
                <a:solidFill>
                  <a:srgbClr val="0000FF"/>
                </a:solidFill>
              </a:rPr>
              <a:t>慎重对待个人信息</a:t>
            </a:r>
            <a:r>
              <a:rPr kumimoji="0" lang="zh-CN" altLang="en-US" dirty="0"/>
              <a:t>。</a:t>
            </a:r>
            <a:endParaRPr kumimoji="0" lang="en-US" altLang="zh-CN" dirty="0"/>
          </a:p>
          <a:p>
            <a:pPr lvl="1"/>
            <a:r>
              <a:rPr kumimoji="0" lang="zh-CN" altLang="en-US" dirty="0">
                <a:solidFill>
                  <a:srgbClr val="0000FF"/>
                </a:solidFill>
              </a:rPr>
              <a:t>谨防电子邮件泄密：</a:t>
            </a:r>
            <a:r>
              <a:rPr kumimoji="0" lang="zh-CN" altLang="en-US" dirty="0"/>
              <a:t>不要在电子邮件中泄露私人的或财务方面的信息。</a:t>
            </a:r>
            <a:endParaRPr kumimoji="0" lang="zh-CN" altLang="zh-CN" dirty="0"/>
          </a:p>
          <a:p>
            <a:pPr lvl="1"/>
            <a:r>
              <a:rPr kumimoji="0" lang="zh-CN" altLang="en-US" dirty="0">
                <a:solidFill>
                  <a:srgbClr val="0000FF"/>
                </a:solidFill>
              </a:rPr>
              <a:t>注意网站的</a:t>
            </a:r>
            <a:r>
              <a:rPr kumimoji="0" lang="en-US" altLang="zh-CN" dirty="0">
                <a:solidFill>
                  <a:srgbClr val="0000FF"/>
                </a:solidFill>
              </a:rPr>
              <a:t>URL</a:t>
            </a:r>
            <a:r>
              <a:rPr kumimoji="0" lang="zh-CN" altLang="en-US" dirty="0">
                <a:solidFill>
                  <a:srgbClr val="0000FF"/>
                </a:solidFill>
              </a:rPr>
              <a:t>地址</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 calcmode="lin" valueType="num">
                                      <p:cBhvr additive="base">
                                        <p:cTn id="7"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 calcmode="lin" valueType="num">
                                      <p:cBhvr additive="base">
                                        <p:cTn id="13"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anim calcmode="lin" valueType="num">
                                      <p:cBhvr additive="base">
                                        <p:cTn id="19"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anim calcmode="lin" valueType="num">
                                      <p:cBhvr additive="base">
                                        <p:cTn id="23"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anim calcmode="lin" valueType="num">
                                      <p:cBhvr additive="base">
                                        <p:cTn id="27"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8131">
                                            <p:txEl>
                                              <p:pRg st="6" end="6"/>
                                            </p:txEl>
                                          </p:spTgt>
                                        </p:tgtEl>
                                        <p:attrNameLst>
                                          <p:attrName>style.visibility</p:attrName>
                                        </p:attrNameLst>
                                      </p:cBhvr>
                                      <p:to>
                                        <p:strVal val="visible"/>
                                      </p:to>
                                    </p:set>
                                    <p:anim calcmode="lin" valueType="num">
                                      <p:cBhvr additive="base">
                                        <p:cTn id="31"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8131">
                                            <p:txEl>
                                              <p:pRg st="7" end="7"/>
                                            </p:txEl>
                                          </p:spTgt>
                                        </p:tgtEl>
                                        <p:attrNameLst>
                                          <p:attrName>style.visibility</p:attrName>
                                        </p:attrNameLst>
                                      </p:cBhvr>
                                      <p:to>
                                        <p:strVal val="visible"/>
                                      </p:to>
                                    </p:set>
                                    <p:anim calcmode="lin" valueType="num">
                                      <p:cBhvr additive="base">
                                        <p:cTn id="35"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07950" y="71438"/>
            <a:ext cx="8928100" cy="836612"/>
          </a:xfrm>
        </p:spPr>
        <p:txBody>
          <a:bodyPr/>
          <a:lstStyle/>
          <a:p>
            <a:r>
              <a:rPr lang="zh-CN" altLang="en-US"/>
              <a:t>作业</a:t>
            </a:r>
            <a:endParaRPr lang="en-US" altLang="en-US">
              <a:ea typeface="宋体" panose="02010600030101010101" pitchFamily="2" charset="-122"/>
            </a:endParaRPr>
          </a:p>
        </p:txBody>
      </p:sp>
      <p:sp>
        <p:nvSpPr>
          <p:cNvPr id="49155" name="内容占位符 2"/>
          <p:cNvSpPr>
            <a:spLocks noGrp="1"/>
          </p:cNvSpPr>
          <p:nvPr>
            <p:ph idx="1"/>
          </p:nvPr>
        </p:nvSpPr>
        <p:spPr>
          <a:xfrm>
            <a:off x="107950" y="1025525"/>
            <a:ext cx="8928100" cy="5472113"/>
          </a:xfrm>
        </p:spPr>
        <p:txBody>
          <a:bodyPr/>
          <a:lstStyle/>
          <a:p>
            <a:pPr marL="514350" indent="-514350">
              <a:buFont typeface="Calibri" panose="020F0502020204030204" pitchFamily="34" charset="0"/>
              <a:buAutoNum type="arabicPeriod"/>
            </a:pPr>
            <a:r>
              <a:rPr lang="zh-CN" altLang="en-US" dirty="0"/>
              <a:t>习题</a:t>
            </a:r>
            <a:r>
              <a:rPr lang="en-US" altLang="zh-CN" dirty="0"/>
              <a:t>2</a:t>
            </a:r>
            <a:r>
              <a:rPr lang="zh-CN" altLang="en-US" dirty="0"/>
              <a:t>（</a:t>
            </a:r>
            <a:r>
              <a:rPr lang="en-US" altLang="zh-CN" dirty="0"/>
              <a:t>6</a:t>
            </a:r>
            <a:r>
              <a:rPr lang="zh-CN" altLang="en-US" dirty="0"/>
              <a:t>）：</a:t>
            </a:r>
            <a:r>
              <a:rPr lang="en-US" altLang="zh-CN" dirty="0"/>
              <a:t>ARP</a:t>
            </a:r>
            <a:r>
              <a:rPr lang="zh-CN" altLang="en-US" dirty="0"/>
              <a:t>欺骗的原理是什么？</a:t>
            </a:r>
          </a:p>
          <a:p>
            <a:pPr marL="514350" indent="-514350">
              <a:buFont typeface="Calibri" panose="020F0502020204030204" pitchFamily="34" charset="0"/>
              <a:buAutoNum type="arabicPeriod"/>
            </a:pPr>
            <a:r>
              <a:rPr lang="zh-CN" altLang="en-US" dirty="0"/>
              <a:t>习题</a:t>
            </a:r>
            <a:r>
              <a:rPr lang="en-US" altLang="zh-CN" dirty="0"/>
              <a:t>2</a:t>
            </a:r>
            <a:r>
              <a:rPr lang="zh-CN" altLang="en-US" dirty="0"/>
              <a:t>（</a:t>
            </a:r>
            <a:r>
              <a:rPr lang="en-US" altLang="zh-CN" dirty="0"/>
              <a:t>7</a:t>
            </a:r>
            <a:r>
              <a:rPr lang="zh-CN" altLang="en-US" dirty="0"/>
              <a:t>）：</a:t>
            </a:r>
            <a:r>
              <a:rPr lang="en-US" altLang="zh-CN" dirty="0"/>
              <a:t>DNS</a:t>
            </a:r>
            <a:r>
              <a:rPr lang="zh-CN" altLang="en-US" dirty="0"/>
              <a:t>欺骗是如何实现的？</a:t>
            </a:r>
          </a:p>
          <a:p>
            <a:pPr marL="514350" indent="-514350">
              <a:buFont typeface="Calibri" panose="020F0502020204030204" pitchFamily="34" charset="0"/>
              <a:buAutoNum type="arabicPeriod"/>
            </a:pPr>
            <a:r>
              <a:rPr lang="zh-CN" altLang="en-US" dirty="0"/>
              <a:t>不使用</a:t>
            </a:r>
            <a:r>
              <a:rPr lang="en-US" altLang="zh-CN" dirty="0" err="1"/>
              <a:t>strcpy</a:t>
            </a:r>
            <a:r>
              <a:rPr lang="en-US" altLang="zh-CN"/>
              <a:t>()</a:t>
            </a:r>
            <a:r>
              <a:rPr lang="zh-CN" altLang="en-US"/>
              <a:t>函数</a:t>
            </a:r>
            <a:r>
              <a:rPr lang="zh-CN" altLang="en-US" dirty="0"/>
              <a:t>，写一个能引起缓冲区溢出的小程序，并简要解释该程序为什么会引起缓冲区溢出。</a:t>
            </a:r>
            <a:endParaRPr lang="en-US" altLang="en-US"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07950" y="72008"/>
            <a:ext cx="8928100" cy="836712"/>
          </a:xfrm>
        </p:spPr>
        <p:txBody>
          <a:bodyPr/>
          <a:lstStyle/>
          <a:p>
            <a:r>
              <a:rPr kumimoji="0" lang="zh-CN" altLang="en-US" dirty="0"/>
              <a:t>拒绝服务攻击</a:t>
            </a:r>
          </a:p>
        </p:txBody>
      </p:sp>
      <p:sp>
        <p:nvSpPr>
          <p:cNvPr id="8195" name="内容占位符 2"/>
          <p:cNvSpPr>
            <a:spLocks noGrp="1"/>
          </p:cNvSpPr>
          <p:nvPr>
            <p:ph idx="1"/>
          </p:nvPr>
        </p:nvSpPr>
        <p:spPr>
          <a:xfrm>
            <a:off x="251520" y="1052736"/>
            <a:ext cx="8640960" cy="5544914"/>
          </a:xfrm>
        </p:spPr>
        <p:txBody>
          <a:bodyPr/>
          <a:lstStyle/>
          <a:p>
            <a:r>
              <a:rPr kumimoji="0" lang="zh-CN" altLang="en-US" sz="2400" dirty="0"/>
              <a:t>拒绝服务攻击</a:t>
            </a:r>
            <a:r>
              <a:rPr kumimoji="0" lang="en-US" altLang="zh-CN" sz="2400" dirty="0" err="1"/>
              <a:t>DoS</a:t>
            </a:r>
            <a:r>
              <a:rPr kumimoji="0" lang="en-US" altLang="zh-CN" sz="2400" dirty="0"/>
              <a:t> (Denial of Service)</a:t>
            </a:r>
          </a:p>
          <a:p>
            <a:pPr lvl="1"/>
            <a:r>
              <a:rPr kumimoji="0" lang="en-US" altLang="zh-CN" dirty="0" err="1"/>
              <a:t>DoS</a:t>
            </a:r>
            <a:r>
              <a:rPr kumimoji="0" lang="zh-CN" altLang="en-US" dirty="0"/>
              <a:t>并不是某一种具体的攻击方式，而是攻击所表现出来的结果最终使得</a:t>
            </a:r>
            <a:r>
              <a:rPr kumimoji="0" lang="zh-CN" altLang="en-US" dirty="0">
                <a:solidFill>
                  <a:srgbClr val="FF0000"/>
                </a:solidFill>
              </a:rPr>
              <a:t>目标系统因遭受某种程度的破坏</a:t>
            </a:r>
            <a:r>
              <a:rPr kumimoji="0" lang="zh-CN" altLang="en-US" dirty="0"/>
              <a:t>而</a:t>
            </a:r>
            <a:r>
              <a:rPr kumimoji="0" lang="zh-CN" altLang="en-US" dirty="0">
                <a:solidFill>
                  <a:srgbClr val="FF0000"/>
                </a:solidFill>
              </a:rPr>
              <a:t>不能</a:t>
            </a:r>
            <a:r>
              <a:rPr kumimoji="0" lang="zh-CN" altLang="en-US" dirty="0"/>
              <a:t>继续</a:t>
            </a:r>
            <a:r>
              <a:rPr kumimoji="0" lang="zh-CN" altLang="en-US" dirty="0">
                <a:solidFill>
                  <a:srgbClr val="FF0000"/>
                </a:solidFill>
              </a:rPr>
              <a:t>提供正常的服务</a:t>
            </a:r>
            <a:r>
              <a:rPr kumimoji="0" lang="zh-CN" altLang="en-US" dirty="0"/>
              <a:t>，甚至导致物理上的瘫痪或崩溃。</a:t>
            </a:r>
            <a:endParaRPr kumimoji="0" lang="en-US" altLang="zh-CN" dirty="0"/>
          </a:p>
          <a:p>
            <a:pPr lvl="1"/>
            <a:r>
              <a:rPr kumimoji="0" lang="zh-CN" altLang="en-US" dirty="0"/>
              <a:t>又称为</a:t>
            </a:r>
            <a:r>
              <a:rPr kumimoji="0" lang="zh-CN" altLang="en-US" dirty="0">
                <a:solidFill>
                  <a:srgbClr val="FF0000"/>
                </a:solidFill>
              </a:rPr>
              <a:t>业务否决攻击</a:t>
            </a:r>
            <a:r>
              <a:rPr kumimoji="0" lang="zh-CN" altLang="en-US" dirty="0"/>
              <a:t>。</a:t>
            </a:r>
            <a:endParaRPr kumimoji="0" lang="en-US" altLang="zh-CN" dirty="0"/>
          </a:p>
          <a:p>
            <a:endParaRPr kumimoji="0" lang="en-US" altLang="zh-CN" sz="2400" dirty="0"/>
          </a:p>
          <a:p>
            <a:r>
              <a:rPr kumimoji="0" lang="zh-CN" altLang="en-US" sz="2400" dirty="0"/>
              <a:t>通常拒绝服务攻击可分为两种类型：</a:t>
            </a:r>
            <a:endParaRPr kumimoji="0" lang="en-US" altLang="zh-CN" sz="2400" dirty="0"/>
          </a:p>
          <a:p>
            <a:pPr lvl="1"/>
            <a:r>
              <a:rPr kumimoji="0" lang="zh-CN" altLang="en-US" dirty="0"/>
              <a:t>第一类攻击是利用</a:t>
            </a:r>
            <a:r>
              <a:rPr kumimoji="0" lang="zh-CN" altLang="en-US" dirty="0">
                <a:solidFill>
                  <a:srgbClr val="FF0000"/>
                </a:solidFill>
              </a:rPr>
              <a:t>网络协议的缺陷</a:t>
            </a:r>
            <a:r>
              <a:rPr kumimoji="0" lang="zh-CN" altLang="en-US" dirty="0"/>
              <a:t>，通过发送一些非法数据包致使主机系统瘫痪；</a:t>
            </a:r>
            <a:endParaRPr kumimoji="0" lang="en-US" altLang="zh-CN" dirty="0"/>
          </a:p>
          <a:p>
            <a:pPr lvl="1"/>
            <a:r>
              <a:rPr kumimoji="0" lang="zh-CN" altLang="en-US" dirty="0"/>
              <a:t>第二类攻击是通过</a:t>
            </a:r>
            <a:r>
              <a:rPr kumimoji="0" lang="zh-CN" altLang="en-US" dirty="0">
                <a:solidFill>
                  <a:srgbClr val="FF0000"/>
                </a:solidFill>
              </a:rPr>
              <a:t>构造大量网络流量</a:t>
            </a:r>
            <a:r>
              <a:rPr kumimoji="0" lang="zh-CN" altLang="en-US" dirty="0"/>
              <a:t>致使主机通讯或网络堵塞，使系统或网络不能响应正常的服务。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 calcmode="lin" valueType="num">
                                      <p:cBhvr additive="base">
                                        <p:cTn id="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anim calcmode="lin" valueType="num">
                                      <p:cBhvr additive="base">
                                        <p:cTn id="13"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anim calcmode="lin" valueType="num">
                                      <p:cBhvr additive="base">
                                        <p:cTn id="19"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07950" y="72009"/>
            <a:ext cx="8928100" cy="836711"/>
          </a:xfrm>
        </p:spPr>
        <p:txBody>
          <a:bodyPr/>
          <a:lstStyle/>
          <a:p>
            <a:r>
              <a:rPr kumimoji="0" lang="en-US" altLang="zh-CN" dirty="0"/>
              <a:t>Ping of Death</a:t>
            </a:r>
            <a:endParaRPr kumimoji="0" lang="zh-CN" altLang="en-US" dirty="0"/>
          </a:p>
        </p:txBody>
      </p:sp>
      <p:sp>
        <p:nvSpPr>
          <p:cNvPr id="9219" name="内容占位符 2"/>
          <p:cNvSpPr>
            <a:spLocks noGrp="1"/>
          </p:cNvSpPr>
          <p:nvPr>
            <p:ph idx="1"/>
          </p:nvPr>
        </p:nvSpPr>
        <p:spPr>
          <a:xfrm>
            <a:off x="251520" y="1052736"/>
            <a:ext cx="8641655" cy="5544914"/>
          </a:xfrm>
        </p:spPr>
        <p:txBody>
          <a:bodyPr/>
          <a:lstStyle/>
          <a:p>
            <a:r>
              <a:rPr kumimoji="0" lang="zh-CN" altLang="en-US" sz="2400" dirty="0"/>
              <a:t>根据</a:t>
            </a:r>
            <a:r>
              <a:rPr kumimoji="0" lang="en-US" altLang="zh-CN" sz="2400" dirty="0"/>
              <a:t>TCP/IP</a:t>
            </a:r>
            <a:r>
              <a:rPr kumimoji="0" lang="zh-CN" altLang="en-US" sz="2400" dirty="0"/>
              <a:t>的规范，一个包的长度最大为</a:t>
            </a:r>
            <a:r>
              <a:rPr kumimoji="0" lang="en-US" altLang="zh-CN" sz="2400" dirty="0">
                <a:solidFill>
                  <a:srgbClr val="FF0000"/>
                </a:solidFill>
              </a:rPr>
              <a:t>65536</a:t>
            </a:r>
            <a:r>
              <a:rPr kumimoji="0" lang="zh-CN" altLang="en-US" sz="2400" dirty="0"/>
              <a:t>字节。</a:t>
            </a:r>
            <a:endParaRPr kumimoji="0" lang="en-US" altLang="zh-CN" sz="2400" dirty="0"/>
          </a:p>
          <a:p>
            <a:endParaRPr kumimoji="0" lang="en-US" altLang="zh-CN" sz="2400" dirty="0"/>
          </a:p>
          <a:p>
            <a:r>
              <a:rPr kumimoji="0" lang="zh-CN" altLang="en-US" sz="2400" dirty="0"/>
              <a:t>但是，利用</a:t>
            </a:r>
            <a:r>
              <a:rPr kumimoji="0" lang="zh-CN" altLang="en-US" sz="2400" dirty="0">
                <a:solidFill>
                  <a:srgbClr val="FF0000"/>
                </a:solidFill>
              </a:rPr>
              <a:t>多个</a:t>
            </a:r>
            <a:r>
              <a:rPr kumimoji="0" lang="en-US" altLang="zh-CN" sz="2400" dirty="0">
                <a:solidFill>
                  <a:srgbClr val="FF0000"/>
                </a:solidFill>
              </a:rPr>
              <a:t>IP</a:t>
            </a:r>
            <a:r>
              <a:rPr kumimoji="0" lang="zh-CN" altLang="en-US" sz="2400" dirty="0">
                <a:solidFill>
                  <a:srgbClr val="FF0000"/>
                </a:solidFill>
              </a:rPr>
              <a:t>包分片的叠加</a:t>
            </a:r>
            <a:r>
              <a:rPr kumimoji="0" lang="zh-CN" altLang="en-US" sz="2400" dirty="0"/>
              <a:t>能做到构造长度大于</a:t>
            </a:r>
            <a:r>
              <a:rPr kumimoji="0" lang="en-US" altLang="zh-CN" sz="2400" dirty="0"/>
              <a:t>65536</a:t>
            </a:r>
            <a:r>
              <a:rPr kumimoji="0" lang="zh-CN" altLang="en-US" sz="2400" dirty="0"/>
              <a:t>的</a:t>
            </a:r>
            <a:r>
              <a:rPr kumimoji="0" lang="en-US" altLang="zh-CN" sz="2400" dirty="0"/>
              <a:t>IP</a:t>
            </a:r>
            <a:r>
              <a:rPr kumimoji="0" lang="zh-CN" altLang="en-US" sz="2400" dirty="0"/>
              <a:t>数据包。</a:t>
            </a:r>
            <a:endParaRPr kumimoji="0" lang="en-US" altLang="zh-CN" sz="2400" dirty="0"/>
          </a:p>
          <a:p>
            <a:endParaRPr kumimoji="0" lang="en-US" altLang="zh-CN" sz="2400" dirty="0"/>
          </a:p>
          <a:p>
            <a:r>
              <a:rPr kumimoji="0" lang="zh-CN" altLang="en-US" sz="2400" dirty="0"/>
              <a:t>攻击者通过</a:t>
            </a:r>
            <a:r>
              <a:rPr kumimoji="0" lang="zh-CN" altLang="en-US" sz="2400" dirty="0">
                <a:solidFill>
                  <a:srgbClr val="FF0000"/>
                </a:solidFill>
              </a:rPr>
              <a:t>修改</a:t>
            </a:r>
            <a:r>
              <a:rPr kumimoji="0" lang="en-US" altLang="zh-CN" sz="2400" dirty="0">
                <a:solidFill>
                  <a:srgbClr val="FF0000"/>
                </a:solidFill>
              </a:rPr>
              <a:t>IP</a:t>
            </a:r>
            <a:r>
              <a:rPr kumimoji="0" lang="zh-CN" altLang="en-US" sz="2400" dirty="0">
                <a:solidFill>
                  <a:srgbClr val="FF0000"/>
                </a:solidFill>
              </a:rPr>
              <a:t>分片中的偏移量和段长度</a:t>
            </a:r>
            <a:r>
              <a:rPr kumimoji="0" lang="zh-CN" altLang="en-US" sz="2400" dirty="0"/>
              <a:t>，使系统在接收到全部分段后重组报文时总的长度超过了</a:t>
            </a:r>
            <a:r>
              <a:rPr kumimoji="0" lang="en-US" altLang="zh-CN" sz="2400" dirty="0"/>
              <a:t>65535</a:t>
            </a:r>
            <a:r>
              <a:rPr kumimoji="0" lang="zh-CN" altLang="en-US" sz="2400" dirty="0"/>
              <a:t>字节。</a:t>
            </a:r>
            <a:endParaRPr kumimoji="0" lang="en-US" altLang="zh-CN" sz="2400" dirty="0"/>
          </a:p>
          <a:p>
            <a:endParaRPr kumimoji="0" lang="en-US" altLang="zh-CN" sz="2400" dirty="0"/>
          </a:p>
          <a:p>
            <a:r>
              <a:rPr kumimoji="0" lang="zh-CN" altLang="en-US" sz="2400" dirty="0"/>
              <a:t>一些操作系统在对这类超大数据包的处理上存在缺陷，当安装这些操作系统的主机收到了长度大于</a:t>
            </a:r>
            <a:r>
              <a:rPr kumimoji="0" lang="en-US" altLang="zh-CN" sz="2400" dirty="0"/>
              <a:t>65536</a:t>
            </a:r>
            <a:r>
              <a:rPr kumimoji="0" lang="zh-CN" altLang="en-US" sz="2400" dirty="0"/>
              <a:t>字节的数据包时，会出现</a:t>
            </a:r>
            <a:r>
              <a:rPr kumimoji="0" lang="zh-CN" altLang="en-US" sz="2400" dirty="0">
                <a:solidFill>
                  <a:srgbClr val="FF0000"/>
                </a:solidFill>
              </a:rPr>
              <a:t>内存分配</a:t>
            </a:r>
            <a:r>
              <a:rPr kumimoji="0" lang="zh-CN" altLang="en-US" sz="2400" dirty="0"/>
              <a:t>错误，从而导致</a:t>
            </a:r>
            <a:r>
              <a:rPr kumimoji="0" lang="en-US" altLang="zh-CN" sz="2400" dirty="0"/>
              <a:t>TCP/IP</a:t>
            </a:r>
            <a:r>
              <a:rPr kumimoji="0" lang="zh-CN" altLang="en-US" sz="2400" dirty="0"/>
              <a:t>堆栈崩溃，造成死机。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 calcmode="lin" valueType="num">
                                      <p:cBhvr additive="base">
                                        <p:cTn id="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anim calcmode="lin" valueType="num">
                                      <p:cBhvr additive="base">
                                        <p:cTn id="13"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anim calcmode="lin" valueType="num">
                                      <p:cBhvr additive="base">
                                        <p:cTn id="19"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7950" y="72008"/>
            <a:ext cx="8928100" cy="836712"/>
          </a:xfrm>
        </p:spPr>
        <p:txBody>
          <a:bodyPr/>
          <a:lstStyle/>
          <a:p>
            <a:r>
              <a:rPr kumimoji="0" lang="en-US" altLang="zh-CN" dirty="0"/>
              <a:t>Tear drop</a:t>
            </a:r>
            <a:endParaRPr kumimoji="0" lang="zh-CN" altLang="en-US" dirty="0"/>
          </a:p>
        </p:txBody>
      </p:sp>
      <p:sp>
        <p:nvSpPr>
          <p:cNvPr id="10243" name="内容占位符 2"/>
          <p:cNvSpPr>
            <a:spLocks noGrp="1"/>
          </p:cNvSpPr>
          <p:nvPr>
            <p:ph idx="1"/>
          </p:nvPr>
        </p:nvSpPr>
        <p:spPr>
          <a:xfrm>
            <a:off x="107950" y="1053678"/>
            <a:ext cx="8928100" cy="5471666"/>
          </a:xfrm>
        </p:spPr>
        <p:txBody>
          <a:bodyPr/>
          <a:lstStyle/>
          <a:p>
            <a:r>
              <a:rPr kumimoji="0" lang="en-US" altLang="zh-CN" dirty="0"/>
              <a:t>IP</a:t>
            </a:r>
            <a:r>
              <a:rPr kumimoji="0" lang="zh-CN" altLang="en-US" dirty="0"/>
              <a:t>数据包在网络传递时，数据包可能被分成多个更小的</a:t>
            </a:r>
            <a:r>
              <a:rPr kumimoji="0" lang="en-US" altLang="zh-CN" dirty="0"/>
              <a:t>IP</a:t>
            </a:r>
            <a:r>
              <a:rPr kumimoji="0" lang="zh-CN" altLang="en-US" dirty="0"/>
              <a:t>分片。</a:t>
            </a:r>
            <a:endParaRPr kumimoji="0" lang="en-US" altLang="zh-CN" dirty="0"/>
          </a:p>
          <a:p>
            <a:endParaRPr kumimoji="0" lang="en-US" altLang="zh-CN" dirty="0"/>
          </a:p>
          <a:p>
            <a:r>
              <a:rPr kumimoji="0" lang="zh-CN" altLang="en-US" dirty="0"/>
              <a:t>攻击者可以通过发送两个（或多个）</a:t>
            </a:r>
            <a:r>
              <a:rPr kumimoji="0" lang="en-US" altLang="zh-CN" dirty="0"/>
              <a:t>IP</a:t>
            </a:r>
            <a:r>
              <a:rPr kumimoji="0" lang="zh-CN" altLang="en-US" dirty="0"/>
              <a:t>分片数据包来实现</a:t>
            </a:r>
            <a:r>
              <a:rPr kumimoji="0" lang="en-US" altLang="zh-CN" dirty="0"/>
              <a:t>Tear Drop</a:t>
            </a:r>
            <a:r>
              <a:rPr kumimoji="0" lang="zh-CN" altLang="en-US" dirty="0"/>
              <a:t>攻击。</a:t>
            </a:r>
            <a:endParaRPr kumimoji="0" lang="en-US" altLang="zh-CN" dirty="0"/>
          </a:p>
          <a:p>
            <a:pPr lvl="1"/>
            <a:r>
              <a:rPr kumimoji="0" lang="zh-CN" altLang="en-US" dirty="0"/>
              <a:t>第一个</a:t>
            </a:r>
            <a:r>
              <a:rPr kumimoji="0" lang="en-US" altLang="zh-CN" dirty="0"/>
              <a:t>IP</a:t>
            </a:r>
            <a:r>
              <a:rPr kumimoji="0" lang="zh-CN" altLang="en-US" dirty="0"/>
              <a:t>分片包的偏移量为</a:t>
            </a:r>
            <a:r>
              <a:rPr kumimoji="0" lang="en-US" altLang="zh-CN" dirty="0"/>
              <a:t>0</a:t>
            </a:r>
            <a:r>
              <a:rPr kumimoji="0" lang="zh-CN" altLang="en-US" dirty="0"/>
              <a:t>，长度为</a:t>
            </a:r>
            <a:r>
              <a:rPr kumimoji="0" lang="en-US" altLang="zh-CN" dirty="0"/>
              <a:t>N</a:t>
            </a:r>
            <a:r>
              <a:rPr kumimoji="0" lang="zh-CN" altLang="en-US" dirty="0"/>
              <a:t>，第二个分片包的偏移量小于</a:t>
            </a:r>
            <a:r>
              <a:rPr kumimoji="0" lang="en-US" altLang="zh-CN" dirty="0"/>
              <a:t>N</a:t>
            </a:r>
            <a:r>
              <a:rPr kumimoji="0" lang="zh-CN" altLang="en-US" dirty="0"/>
              <a:t>，未超过第一个</a:t>
            </a:r>
            <a:r>
              <a:rPr kumimoji="0" lang="en-US" altLang="zh-CN" dirty="0"/>
              <a:t>IP</a:t>
            </a:r>
            <a:r>
              <a:rPr kumimoji="0" lang="zh-CN" altLang="en-US" dirty="0"/>
              <a:t>分片包的尾部，这就出现了</a:t>
            </a:r>
            <a:r>
              <a:rPr kumimoji="0" lang="zh-CN" altLang="en-US" dirty="0">
                <a:solidFill>
                  <a:srgbClr val="FF0000"/>
                </a:solidFill>
              </a:rPr>
              <a:t>偏移量重叠</a:t>
            </a:r>
            <a:r>
              <a:rPr kumimoji="0" lang="zh-CN" altLang="en-US" dirty="0"/>
              <a:t>现象。</a:t>
            </a:r>
            <a:endParaRPr kumimoji="0" lang="en-US" altLang="zh-CN" dirty="0"/>
          </a:p>
          <a:p>
            <a:endParaRPr kumimoji="0" lang="en-US" altLang="zh-CN" dirty="0"/>
          </a:p>
          <a:p>
            <a:r>
              <a:rPr kumimoji="0" lang="zh-CN" altLang="en-US" dirty="0"/>
              <a:t>一些操作系统无法处理这些偏移量重叠的</a:t>
            </a:r>
            <a:r>
              <a:rPr kumimoji="0" lang="en-US" altLang="zh-CN" dirty="0"/>
              <a:t>IP</a:t>
            </a:r>
            <a:r>
              <a:rPr kumimoji="0" lang="zh-CN" altLang="en-US" dirty="0"/>
              <a:t>分片的重组，</a:t>
            </a:r>
            <a:r>
              <a:rPr kumimoji="0" lang="en-US" altLang="zh-CN" dirty="0">
                <a:solidFill>
                  <a:srgbClr val="FF0000"/>
                </a:solidFill>
              </a:rPr>
              <a:t>TCP/IP</a:t>
            </a:r>
            <a:r>
              <a:rPr kumimoji="0" lang="zh-CN" altLang="en-US" dirty="0">
                <a:solidFill>
                  <a:srgbClr val="FF0000"/>
                </a:solidFill>
              </a:rPr>
              <a:t>堆栈会出现内存分配错误</a:t>
            </a:r>
            <a:r>
              <a:rPr kumimoji="0" lang="zh-CN" altLang="en-US" dirty="0"/>
              <a:t>，造成操作系统崩溃。</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 calcmode="lin" valueType="num">
                                      <p:cBhvr additive="base">
                                        <p:cTn id="7"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anim calcmode="lin" valueType="num">
                                      <p:cBhvr additive="base">
                                        <p:cTn id="11"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anim calcmode="lin" valueType="num">
                                      <p:cBhvr additive="base">
                                        <p:cTn id="1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07950" y="72008"/>
            <a:ext cx="8928100" cy="836712"/>
          </a:xfrm>
        </p:spPr>
        <p:txBody>
          <a:bodyPr/>
          <a:lstStyle/>
          <a:p>
            <a:r>
              <a:rPr kumimoji="0" lang="en-US" altLang="zh-CN" dirty="0" err="1"/>
              <a:t>Syn</a:t>
            </a:r>
            <a:r>
              <a:rPr kumimoji="0" lang="en-US" altLang="zh-CN" dirty="0"/>
              <a:t> Flood </a:t>
            </a:r>
            <a:endParaRPr kumimoji="0" lang="zh-CN" altLang="en-US" dirty="0"/>
          </a:p>
        </p:txBody>
      </p:sp>
      <p:sp>
        <p:nvSpPr>
          <p:cNvPr id="11267" name="内容占位符 2"/>
          <p:cNvSpPr>
            <a:spLocks noGrp="1"/>
          </p:cNvSpPr>
          <p:nvPr>
            <p:ph idx="1"/>
          </p:nvPr>
        </p:nvSpPr>
        <p:spPr>
          <a:xfrm>
            <a:off x="107950" y="1053678"/>
            <a:ext cx="8928100" cy="5327650"/>
          </a:xfrm>
        </p:spPr>
        <p:txBody>
          <a:bodyPr/>
          <a:lstStyle/>
          <a:p>
            <a:r>
              <a:rPr kumimoji="0" lang="zh-CN" altLang="en-US" sz="2400" dirty="0"/>
              <a:t>攻击者伪造</a:t>
            </a:r>
            <a:r>
              <a:rPr kumimoji="0" lang="en-US" altLang="zh-CN" sz="2400" dirty="0"/>
              <a:t>TCP</a:t>
            </a:r>
            <a:r>
              <a:rPr kumimoji="0" lang="zh-CN" altLang="en-US" sz="2400" dirty="0"/>
              <a:t>的连接请求，向被攻击的设备正在监听的端口发送</a:t>
            </a:r>
            <a:r>
              <a:rPr kumimoji="0" lang="zh-CN" altLang="en-US" sz="2400" dirty="0">
                <a:solidFill>
                  <a:srgbClr val="FF0000"/>
                </a:solidFill>
              </a:rPr>
              <a:t>大量的</a:t>
            </a:r>
            <a:r>
              <a:rPr kumimoji="0" lang="en-US" altLang="zh-CN" sz="2400" dirty="0">
                <a:solidFill>
                  <a:srgbClr val="FF0000"/>
                </a:solidFill>
              </a:rPr>
              <a:t>SYN</a:t>
            </a:r>
            <a:r>
              <a:rPr kumimoji="0" lang="zh-CN" altLang="en-US" sz="2400" dirty="0">
                <a:solidFill>
                  <a:srgbClr val="FF0000"/>
                </a:solidFill>
              </a:rPr>
              <a:t>连接请求报文</a:t>
            </a:r>
            <a:r>
              <a:rPr kumimoji="0" lang="zh-CN" altLang="en-US" sz="2400" dirty="0"/>
              <a:t>；</a:t>
            </a:r>
            <a:endParaRPr kumimoji="0" lang="en-US" altLang="zh-CN" sz="2400" dirty="0"/>
          </a:p>
          <a:p>
            <a:endParaRPr kumimoji="0" lang="en-US" altLang="zh-CN" sz="2400" dirty="0"/>
          </a:p>
          <a:p>
            <a:r>
              <a:rPr kumimoji="0" lang="zh-CN" altLang="en-US" sz="2400" dirty="0"/>
              <a:t>被攻击的设备按照正常的处理过程，发送</a:t>
            </a:r>
            <a:r>
              <a:rPr kumimoji="0" lang="en-US" altLang="zh-CN" sz="2400" dirty="0"/>
              <a:t>SYN ACK</a:t>
            </a:r>
            <a:r>
              <a:rPr kumimoji="0" lang="zh-CN" altLang="en-US" sz="2400" dirty="0"/>
              <a:t>报文，回应连接请求报文，同时为它</a:t>
            </a:r>
            <a:r>
              <a:rPr kumimoji="0" lang="zh-CN" altLang="en-US" sz="2400" dirty="0">
                <a:solidFill>
                  <a:srgbClr val="FF0000"/>
                </a:solidFill>
              </a:rPr>
              <a:t>分配了相应的资源</a:t>
            </a:r>
            <a:r>
              <a:rPr kumimoji="0" lang="zh-CN" altLang="en-US" sz="2400" dirty="0"/>
              <a:t>。</a:t>
            </a:r>
            <a:endParaRPr kumimoji="0" lang="en-US" altLang="zh-CN" sz="2400" dirty="0"/>
          </a:p>
          <a:p>
            <a:endParaRPr kumimoji="0" lang="en-US" altLang="zh-CN" sz="2400" dirty="0"/>
          </a:p>
          <a:p>
            <a:r>
              <a:rPr kumimoji="0" lang="zh-CN" altLang="en-US" sz="2400" dirty="0"/>
              <a:t>攻击者不需要建立</a:t>
            </a:r>
            <a:r>
              <a:rPr kumimoji="0" lang="en-US" altLang="zh-CN" sz="2400" dirty="0"/>
              <a:t>TCP</a:t>
            </a:r>
            <a:r>
              <a:rPr kumimoji="0" lang="zh-CN" altLang="en-US" sz="2400" dirty="0"/>
              <a:t>连接，因此服务器根本不会接收到第三个</a:t>
            </a:r>
            <a:r>
              <a:rPr kumimoji="0" lang="en-US" altLang="zh-CN" sz="2400" dirty="0"/>
              <a:t>ACK</a:t>
            </a:r>
            <a:r>
              <a:rPr kumimoji="0" lang="zh-CN" altLang="en-US" sz="2400" dirty="0"/>
              <a:t>报文，现有分配的资源只能</a:t>
            </a:r>
            <a:r>
              <a:rPr kumimoji="0" lang="zh-CN" altLang="en-US" sz="2400" dirty="0">
                <a:solidFill>
                  <a:srgbClr val="FF0000"/>
                </a:solidFill>
              </a:rPr>
              <a:t>等待超时释放</a:t>
            </a:r>
            <a:r>
              <a:rPr kumimoji="0" lang="zh-CN" altLang="en-US" sz="2400" dirty="0"/>
              <a:t>。</a:t>
            </a:r>
            <a:endParaRPr kumimoji="0" lang="en-US" altLang="zh-CN" sz="2400" dirty="0"/>
          </a:p>
          <a:p>
            <a:endParaRPr kumimoji="0" lang="en-US" altLang="zh-CN" sz="2400" dirty="0"/>
          </a:p>
          <a:p>
            <a:r>
              <a:rPr kumimoji="0" lang="zh-CN" altLang="en-US" sz="2400" dirty="0"/>
              <a:t>如果攻击者能够</a:t>
            </a:r>
            <a:r>
              <a:rPr kumimoji="0" lang="zh-CN" altLang="en-US" sz="2400" dirty="0">
                <a:solidFill>
                  <a:srgbClr val="FF0000"/>
                </a:solidFill>
              </a:rPr>
              <a:t>在超时时间到达之前</a:t>
            </a:r>
            <a:r>
              <a:rPr kumimoji="0" lang="zh-CN" altLang="en-US" sz="2400" dirty="0"/>
              <a:t>发出足够多的攻击报文，被攻击的系统所预留的所有</a:t>
            </a:r>
            <a:r>
              <a:rPr kumimoji="0" lang="en-US" altLang="zh-CN" sz="2400" dirty="0"/>
              <a:t>TCP</a:t>
            </a:r>
            <a:r>
              <a:rPr kumimoji="0" lang="zh-CN" altLang="en-US" sz="2400" dirty="0"/>
              <a:t>缓存将被耗尽，无法向正常用户提供服务，攻击者达到了攻击的目的（</a:t>
            </a:r>
            <a:r>
              <a:rPr kumimoji="0" lang="zh-CN" altLang="en-US" sz="2400" dirty="0">
                <a:solidFill>
                  <a:srgbClr val="FF0000"/>
                </a:solidFill>
              </a:rPr>
              <a:t>拒绝服务</a:t>
            </a:r>
            <a:r>
              <a:rPr kumimoji="0" lang="zh-CN"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 calcmode="lin" valueType="num">
                                      <p:cBhvr additive="base">
                                        <p:cTn id="7"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 calcmode="lin" valueType="num">
                                      <p:cBhvr additive="base">
                                        <p:cTn id="13"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anim calcmode="lin" valueType="num">
                                      <p:cBhvr additive="base">
                                        <p:cTn id="19"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3545</TotalTime>
  <Words>4975</Words>
  <Application>Microsoft Office PowerPoint</Application>
  <PresentationFormat>全屏显示(4:3)</PresentationFormat>
  <Paragraphs>425</Paragraphs>
  <Slides>52</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华文仿宋</vt:lpstr>
      <vt:lpstr>宋体</vt:lpstr>
      <vt:lpstr>Arial</vt:lpstr>
      <vt:lpstr>Calibri</vt:lpstr>
      <vt:lpstr>Cambria</vt:lpstr>
      <vt:lpstr>Times New Roman</vt:lpstr>
      <vt:lpstr>Wingdings</vt:lpstr>
      <vt:lpstr>Office 主题</vt:lpstr>
      <vt:lpstr>第6章 网络威胁</vt:lpstr>
      <vt:lpstr>主要内容</vt:lpstr>
      <vt:lpstr>网络入侵</vt:lpstr>
      <vt:lpstr>网络入侵的三个阶段</vt:lpstr>
      <vt:lpstr>主要内容</vt:lpstr>
      <vt:lpstr>拒绝服务攻击</vt:lpstr>
      <vt:lpstr>Ping of Death</vt:lpstr>
      <vt:lpstr>Tear drop</vt:lpstr>
      <vt:lpstr>Syn Flood </vt:lpstr>
      <vt:lpstr>Smurf攻击</vt:lpstr>
      <vt:lpstr>Smurf攻击过程示意图</vt:lpstr>
      <vt:lpstr>电子邮件炸弹</vt:lpstr>
      <vt:lpstr>DDoS</vt:lpstr>
      <vt:lpstr>DoS攻击的防御方法</vt:lpstr>
      <vt:lpstr>主要内容</vt:lpstr>
      <vt:lpstr>口令攻击步骤</vt:lpstr>
      <vt:lpstr>口令攻击步骤</vt:lpstr>
      <vt:lpstr>口令攻击步骤</vt:lpstr>
      <vt:lpstr>口令数量</vt:lpstr>
      <vt:lpstr>防范口令攻击的方法</vt:lpstr>
      <vt:lpstr>主要内容</vt:lpstr>
      <vt:lpstr>嗅探攻击</vt:lpstr>
      <vt:lpstr>共享网络环境</vt:lpstr>
      <vt:lpstr>交换网络环境</vt:lpstr>
      <vt:lpstr>ARP欺骗</vt:lpstr>
      <vt:lpstr>ARP欺骗</vt:lpstr>
      <vt:lpstr>防范嗅探攻击</vt:lpstr>
      <vt:lpstr>主要内容</vt:lpstr>
      <vt:lpstr>欺骗类攻击</vt:lpstr>
      <vt:lpstr>IP欺骗</vt:lpstr>
      <vt:lpstr>IP欺骗攻击主要步骤</vt:lpstr>
      <vt:lpstr>IP欺骗攻击主要步骤</vt:lpstr>
      <vt:lpstr> DNS欺骗 </vt:lpstr>
      <vt:lpstr>伪造电子邮件</vt:lpstr>
      <vt:lpstr>对于欺骗类攻击的防范方法</vt:lpstr>
      <vt:lpstr>主要内容</vt:lpstr>
      <vt:lpstr>利用型攻击</vt:lpstr>
      <vt:lpstr>僵尸病毒（Bot）</vt:lpstr>
      <vt:lpstr>僵尸病毒（Bot）</vt:lpstr>
      <vt:lpstr>缓冲区溢出</vt:lpstr>
      <vt:lpstr>缓冲区溢出</vt:lpstr>
      <vt:lpstr>缓冲区溢出</vt:lpstr>
      <vt:lpstr>缓冲区溢出的例子</vt:lpstr>
      <vt:lpstr>分析</vt:lpstr>
      <vt:lpstr>主要内容</vt:lpstr>
      <vt:lpstr>诱骗类威胁</vt:lpstr>
      <vt:lpstr>网络钓鱼</vt:lpstr>
      <vt:lpstr>电子邮件诱骗</vt:lpstr>
      <vt:lpstr>假冒网站</vt:lpstr>
      <vt:lpstr>虚假的电子商务</vt:lpstr>
      <vt:lpstr>对于诱骗类威胁的防范</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dc:creator>Luo</dc:creator>
  <cp:lastModifiedBy>Wenjian Luo</cp:lastModifiedBy>
  <cp:revision>238</cp:revision>
  <dcterms:created xsi:type="dcterms:W3CDTF">2011-05-11T00:36:20Z</dcterms:created>
  <dcterms:modified xsi:type="dcterms:W3CDTF">2021-11-01T07:35:32Z</dcterms:modified>
</cp:coreProperties>
</file>