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3.xml" ContentType="application/vnd.openxmlformats-officedocument.presentationml.notesSlide+xml"/>
  <Override PartName="/ppt/slides/slide28.xml" ContentType="application/vnd.openxmlformats-officedocument.presentationml.slide+xml"/>
  <Override PartName="/ppt/drawings/vmlDrawing1.vml" ContentType="application/vnd.openxmlformats-officedocument.vmlDrawing"/>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4.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5.xml" ContentType="application/vnd.openxmlformats-officedocument.presentationml.notes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Lst>
  <p:sldSz type="screen4x3" cy="6858000" cx="9144000"/>
  <p:notesSz cx="6858000" cy="9144000"/>
  <p:defaultTextStyle>
    <a:defPPr>
      <a:defRPr lang="zh-CN"/>
    </a:defPPr>
    <a:lvl1pPr algn="l" eaLnBrk="0" fontAlgn="base" hangingPunct="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Arial" panose="020B060402020202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Arial" panose="020B060402020202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Arial" panose="020B060402020202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FF99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0570" autoAdjust="0"/>
  </p:normalViewPr>
  <p:slideViewPr>
    <p:cSldViewPr>
      <p:cViewPr varScale="1">
        <p:scale>
          <a:sx n="54" d="100"/>
          <a:sy n="54" d="100"/>
        </p:scale>
        <p:origin x="110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4" name=""/>
        <p:cNvGrpSpPr/>
        <p:nvPr/>
      </p:nvGrpSpPr>
      <p:grpSpPr>
        <a:xfrm>
          <a:off x="0" y="0"/>
          <a:ext cx="0" cy="0"/>
          <a:chOff x="0" y="0"/>
          <a:chExt cx="0" cy="0"/>
        </a:xfrm>
      </p:grpSpPr>
      <p:sp>
        <p:nvSpPr>
          <p:cNvPr id="104873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4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55DB062-B021-4CD0-A25E-BCBEB4DC66BF}" type="datetimeFigureOut">
              <a:rPr lang="en-US" smtClean="0"/>
              <a:t>11/8/2021</a:t>
            </a:fld>
            <a:endParaRPr lang="en-US"/>
          </a:p>
        </p:txBody>
      </p:sp>
      <p:sp>
        <p:nvSpPr>
          <p:cNvPr id="1048741"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US"/>
          </a:p>
        </p:txBody>
      </p:sp>
      <p:sp>
        <p:nvSpPr>
          <p:cNvPr id="104874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endParaRPr lang="en-US"/>
          </a:p>
        </p:txBody>
      </p:sp>
      <p:sp>
        <p:nvSpPr>
          <p:cNvPr id="104874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4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9569B2F-9503-490F-920B-1FF39126CDE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1" name="幻灯片图像占位符 1"/>
          <p:cNvSpPr>
            <a:spLocks noChangeAspect="1" noRot="1" noGrp="1"/>
          </p:cNvSpPr>
          <p:nvPr>
            <p:ph type="sldImg"/>
          </p:nvPr>
        </p:nvSpPr>
        <p:spPr/>
      </p:sp>
      <p:sp>
        <p:nvSpPr>
          <p:cNvPr id="1048602" name="备注占位符 2"/>
          <p:cNvSpPr>
            <a:spLocks noGrp="1"/>
          </p:cNvSpPr>
          <p:nvPr>
            <p:ph type="body" idx="1"/>
          </p:nvPr>
        </p:nvSpPr>
        <p:spPr/>
        <p:txBody>
          <a:bodyPr/>
          <a:p>
            <a:pPr indent="-171450" marL="171450">
              <a:buFont typeface="Arial" panose="020B0604020202020204" pitchFamily="34" charset="0"/>
              <a:buChar char="•"/>
            </a:pPr>
            <a:r>
              <a:rPr altLang="en-US" dirty="0" lang="zh-CN"/>
              <a:t>基于网络的防病毒系统：</a:t>
            </a:r>
            <a:r>
              <a:rPr altLang="en-US" b="0" dirty="0" sz="1200" i="0" kern="1200" lang="zh-CN">
                <a:solidFill>
                  <a:schemeClr val="tx1"/>
                </a:solidFill>
                <a:effectLst/>
                <a:latin typeface="+mn-lt"/>
                <a:ea typeface="+mn-ea"/>
                <a:cs typeface="+mn-cs"/>
              </a:rPr>
              <a:t>一般是指有服务器端和客户端的防病毒系统。企业一般采用</a:t>
            </a:r>
            <a:r>
              <a:rPr altLang="en-US" dirty="0" lang="zh-CN"/>
              <a:t>基于网络的防病毒系统</a:t>
            </a:r>
            <a:r>
              <a:rPr altLang="en-US" b="0" dirty="0" sz="1200" i="0" kern="1200" lang="zh-CN">
                <a:solidFill>
                  <a:schemeClr val="tx1"/>
                </a:solidFill>
                <a:effectLst/>
                <a:latin typeface="+mn-lt"/>
                <a:ea typeface="+mn-ea"/>
                <a:cs typeface="+mn-cs"/>
              </a:rPr>
              <a:t>，比较好管理和监控。</a:t>
            </a:r>
            <a:endParaRPr altLang="zh-CN" dirty="0" lang="en-US"/>
          </a:p>
          <a:p>
            <a:pPr indent="-171450" marL="171450">
              <a:buFont typeface="Arial" panose="020B0604020202020204" pitchFamily="34" charset="0"/>
              <a:buChar char="•"/>
            </a:pPr>
            <a:r>
              <a:rPr altLang="en-US" dirty="0" lang="zh-CN"/>
              <a:t>主机防病毒软件：主机防病毒软件</a:t>
            </a:r>
            <a:r>
              <a:rPr altLang="en-US" b="0" dirty="0" sz="1200" i="0" kern="1200" lang="zh-CN">
                <a:solidFill>
                  <a:schemeClr val="tx1"/>
                </a:solidFill>
                <a:effectLst/>
                <a:latin typeface="+mn-lt"/>
                <a:ea typeface="+mn-ea"/>
                <a:cs typeface="+mn-cs"/>
              </a:rPr>
              <a:t>就是所谓的单机版。</a:t>
            </a:r>
            <a:endParaRPr dirty="0" lang="en-US"/>
          </a:p>
        </p:txBody>
      </p:sp>
      <p:sp>
        <p:nvSpPr>
          <p:cNvPr id="1048603" name="灯片编号占位符 3"/>
          <p:cNvSpPr>
            <a:spLocks noGrp="1"/>
          </p:cNvSpPr>
          <p:nvPr>
            <p:ph type="sldNum" sz="quarter" idx="10"/>
          </p:nvPr>
        </p:nvSpPr>
        <p:spPr/>
        <p:txBody>
          <a:bodyPr/>
          <a:p>
            <a:fld id="{09569B2F-9503-490F-920B-1FF39126CDEA}"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6" name="幻灯片图像占位符 1"/>
          <p:cNvSpPr>
            <a:spLocks noChangeAspect="1" noRot="1" noGrp="1"/>
          </p:cNvSpPr>
          <p:nvPr>
            <p:ph type="sldImg"/>
          </p:nvPr>
        </p:nvSpPr>
        <p:spPr/>
      </p:sp>
      <p:sp>
        <p:nvSpPr>
          <p:cNvPr id="1048607" name="备注占位符 2"/>
          <p:cNvSpPr>
            <a:spLocks noGrp="1"/>
          </p:cNvSpPr>
          <p:nvPr>
            <p:ph type="body" idx="1"/>
          </p:nvPr>
        </p:nvSpPr>
        <p:spPr/>
        <p:txBody>
          <a:bodyPr/>
          <a:p>
            <a:pPr indent="-171450" marL="171450">
              <a:buFont typeface="Arial" panose="020B0604020202020204" pitchFamily="34" charset="0"/>
              <a:buChar char="•"/>
            </a:pPr>
            <a:r>
              <a:rPr altLang="en-US" dirty="0" lang="zh-CN"/>
              <a:t>入侵管理系统（</a:t>
            </a:r>
            <a:r>
              <a:rPr dirty="0" lang="en-US"/>
              <a:t>IMS,</a:t>
            </a:r>
            <a:r>
              <a:rPr baseline="0" dirty="0" lang="en-US"/>
              <a:t> </a:t>
            </a:r>
            <a:r>
              <a:rPr dirty="0" lang="en-US"/>
              <a:t>Intrusion Management System）：IPS</a:t>
            </a:r>
            <a:r>
              <a:rPr altLang="en-US" dirty="0" lang="zh-CN"/>
              <a:t>之后的一个新概念。</a:t>
            </a:r>
            <a:endParaRPr dirty="0" lang="en-US"/>
          </a:p>
        </p:txBody>
      </p:sp>
      <p:sp>
        <p:nvSpPr>
          <p:cNvPr id="1048608" name="灯片编号占位符 3"/>
          <p:cNvSpPr>
            <a:spLocks noGrp="1"/>
          </p:cNvSpPr>
          <p:nvPr>
            <p:ph type="sldNum" sz="quarter" idx="10"/>
          </p:nvPr>
        </p:nvSpPr>
        <p:spPr/>
        <p:txBody>
          <a:bodyPr/>
          <a:p>
            <a:fld id="{09569B2F-9503-490F-920B-1FF39126CDEA}"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4" name="幻灯片图像占位符 1"/>
          <p:cNvSpPr>
            <a:spLocks noChangeAspect="1" noRot="1" noGrp="1"/>
          </p:cNvSpPr>
          <p:nvPr>
            <p:ph type="sldImg"/>
          </p:nvPr>
        </p:nvSpPr>
        <p:spPr/>
      </p:sp>
      <p:sp>
        <p:nvSpPr>
          <p:cNvPr id="1048655" name="备注占位符 2"/>
          <p:cNvSpPr>
            <a:spLocks noGrp="1"/>
          </p:cNvSpPr>
          <p:nvPr>
            <p:ph type="body" idx="1"/>
          </p:nvPr>
        </p:nvSpPr>
        <p:spPr/>
        <p:txBody>
          <a:bodyPr/>
          <a:p>
            <a:pPr indent="-171450" marL="171450">
              <a:buFont typeface="Arial" panose="020B0604020202020204" pitchFamily="34" charset="0"/>
              <a:buChar char="•"/>
            </a:pPr>
            <a:r>
              <a:rPr altLang="en-US" dirty="0" lang="zh-CN"/>
              <a:t>如果同时需要进行的访问多于缓冲池中的地址时，可以借助于端口号（目前的动态</a:t>
            </a:r>
            <a:r>
              <a:rPr altLang="zh-CN" dirty="0" lang="en-US"/>
              <a:t>NAT</a:t>
            </a:r>
            <a:r>
              <a:rPr altLang="en-US" dirty="0" lang="zh-CN"/>
              <a:t>多数为这种情况）。实际上，就是将一个内部</a:t>
            </a:r>
            <a:r>
              <a:rPr altLang="zh-CN" dirty="0" lang="en-US"/>
              <a:t>IP</a:t>
            </a:r>
            <a:r>
              <a:rPr altLang="en-US" dirty="0" lang="zh-CN"/>
              <a:t>地址映射成真实</a:t>
            </a:r>
            <a:r>
              <a:rPr altLang="zh-CN" dirty="0" lang="en-US"/>
              <a:t>IP</a:t>
            </a:r>
            <a:r>
              <a:rPr altLang="en-US" dirty="0" lang="zh-CN"/>
              <a:t>地址及端口号的映射关系表，确保完成地址翻译。</a:t>
            </a:r>
            <a:endParaRPr dirty="0" lang="en-US"/>
          </a:p>
        </p:txBody>
      </p:sp>
      <p:sp>
        <p:nvSpPr>
          <p:cNvPr id="1048656" name="灯片编号占位符 3"/>
          <p:cNvSpPr>
            <a:spLocks noGrp="1"/>
          </p:cNvSpPr>
          <p:nvPr>
            <p:ph type="sldNum" sz="quarter" idx="10"/>
          </p:nvPr>
        </p:nvSpPr>
        <p:spPr/>
        <p:txBody>
          <a:bodyPr/>
          <a:p>
            <a:fld id="{09569B2F-9503-490F-920B-1FF39126CDEA}" type="slidenum">
              <a:rPr lang="en-US" smtClean="0"/>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77" name="幻灯片图像占位符 1"/>
          <p:cNvSpPr>
            <a:spLocks noChangeAspect="1" noRot="1" noGrp="1"/>
          </p:cNvSpPr>
          <p:nvPr>
            <p:ph type="sldImg"/>
          </p:nvPr>
        </p:nvSpPr>
        <p:spPr/>
      </p:sp>
      <p:sp>
        <p:nvSpPr>
          <p:cNvPr id="1048678" name="备注占位符 2"/>
          <p:cNvSpPr>
            <a:spLocks noGrp="1"/>
          </p:cNvSpPr>
          <p:nvPr>
            <p:ph type="body" idx="1"/>
          </p:nvPr>
        </p:nvSpPr>
        <p:spPr/>
        <p:txBody>
          <a:bodyPr/>
          <a:p>
            <a:pPr indent="-171450" marL="171450">
              <a:buFont typeface="Arial" panose="020B0604020202020204" pitchFamily="34" charset="0"/>
              <a:buChar char="•"/>
            </a:pPr>
            <a:r>
              <a:rPr altLang="en-US" dirty="0" lang="zh-CN"/>
              <a:t>连接跟踪（</a:t>
            </a:r>
            <a:r>
              <a:rPr altLang="zh-CN" dirty="0" lang="en-US"/>
              <a:t>CONNTRACK</a:t>
            </a:r>
            <a:r>
              <a:rPr altLang="en-US" dirty="0" lang="zh-CN"/>
              <a:t>），就是跟踪并且记录连接状态。</a:t>
            </a:r>
            <a:r>
              <a:rPr altLang="zh-CN" dirty="0" lang="en-US"/>
              <a:t>Linux</a:t>
            </a:r>
            <a:r>
              <a:rPr altLang="en-US" dirty="0" lang="zh-CN"/>
              <a:t>为每一个经过网络堆栈的数据包，生成一个新的连接记录项 （</a:t>
            </a:r>
            <a:r>
              <a:rPr altLang="zh-CN" dirty="0" lang="en-US"/>
              <a:t>Connection entry</a:t>
            </a:r>
            <a:r>
              <a:rPr altLang="en-US" dirty="0" lang="zh-CN"/>
              <a:t>）。</a:t>
            </a:r>
            <a:endParaRPr dirty="0" lang="en-US"/>
          </a:p>
        </p:txBody>
      </p:sp>
      <p:sp>
        <p:nvSpPr>
          <p:cNvPr id="1048679" name="灯片编号占位符 3"/>
          <p:cNvSpPr>
            <a:spLocks noGrp="1"/>
          </p:cNvSpPr>
          <p:nvPr>
            <p:ph type="sldNum" sz="quarter" idx="10"/>
          </p:nvPr>
        </p:nvSpPr>
        <p:spPr/>
        <p:txBody>
          <a:bodyPr/>
          <a:p>
            <a:fld id="{09569B2F-9503-490F-920B-1FF39126CDEA}" type="slidenum">
              <a:rPr lang="en-US" smtClean="0"/>
              <a:t>35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86" name="幻灯片图像占位符 1"/>
          <p:cNvSpPr>
            <a:spLocks noChangeAspect="1" noRot="1" noGrp="1"/>
          </p:cNvSpPr>
          <p:nvPr>
            <p:ph type="sldImg"/>
          </p:nvPr>
        </p:nvSpPr>
        <p:spPr/>
      </p:sp>
      <p:sp>
        <p:nvSpPr>
          <p:cNvPr id="1048687" name="备注占位符 2"/>
          <p:cNvSpPr>
            <a:spLocks noGrp="1"/>
          </p:cNvSpPr>
          <p:nvPr>
            <p:ph type="body" idx="1"/>
          </p:nvPr>
        </p:nvSpPr>
        <p:spPr/>
        <p:txBody>
          <a:bodyPr/>
          <a:p>
            <a:pPr indent="-171450" marL="171450">
              <a:buFont typeface="Arial" panose="020B0604020202020204" pitchFamily="34" charset="0"/>
              <a:buChar char="•"/>
            </a:pPr>
            <a:r>
              <a:rPr altLang="en-US" dirty="0" lang="zh-CN"/>
              <a:t>第一条命令是设置防火墙的默认规则为</a:t>
            </a:r>
            <a:r>
              <a:rPr altLang="zh-CN" dirty="0" lang="en-US"/>
              <a:t>DROP</a:t>
            </a:r>
            <a:r>
              <a:rPr altLang="en-US" dirty="0" lang="zh-CN"/>
              <a:t>。</a:t>
            </a:r>
          </a:p>
          <a:p>
            <a:pPr indent="-171450" marL="171450">
              <a:buFont typeface="Arial" panose="020B0604020202020204" pitchFamily="34" charset="0"/>
              <a:buChar char="•"/>
            </a:pPr>
            <a:r>
              <a:rPr altLang="en-US" dirty="0" lang="zh-CN"/>
              <a:t>使用链上的规则存在着优先级顺序关系，因而形成一条规则队列，匹配时顺序执行。当一个规则匹配成功，就执行该规则的目标动作并结束匹配，否则转向下一条规则。如果所有规则均匹配失败，则执行使用链的默认策略。</a:t>
            </a:r>
            <a:endParaRPr dirty="0" lang="en-US"/>
          </a:p>
        </p:txBody>
      </p:sp>
      <p:sp>
        <p:nvSpPr>
          <p:cNvPr id="1048688" name="灯片编号占位符 3"/>
          <p:cNvSpPr>
            <a:spLocks noGrp="1"/>
          </p:cNvSpPr>
          <p:nvPr>
            <p:ph type="sldNum" sz="quarter" idx="10"/>
          </p:nvPr>
        </p:nvSpPr>
        <p:spPr/>
        <p:txBody>
          <a:bodyPr/>
          <a:p>
            <a:fld id="{09569B2F-9503-490F-920B-1FF39126CDEA}" type="slidenum">
              <a:rPr lang="en-US" smtClean="0"/>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pic>
        <p:nvPicPr>
          <p:cNvPr id="2097152" name="Picture 9"/>
          <p:cNvPicPr>
            <a:picLocks noChangeAspect="1" noChangeArrowheads="1"/>
          </p:cNvPicPr>
          <p:nvPr userDrawn="1"/>
        </p:nvPicPr>
        <p:blipFill>
          <a:blip xmlns:r="http://schemas.openxmlformats.org/officeDocument/2006/relationships" r:embed="rId1"/>
          <a:srcRect/>
          <a:stretch>
            <a:fillRect/>
          </a:stretch>
        </p:blipFill>
        <p:spPr bwMode="auto">
          <a:xfrm>
            <a:off x="0" y="0"/>
            <a:ext cx="9144000" cy="981075"/>
          </a:xfrm>
          <a:prstGeom prst="rect"/>
          <a:noFill/>
          <a:ln>
            <a:noFill/>
          </a:ln>
        </p:spPr>
      </p:pic>
      <p:sp>
        <p:nvSpPr>
          <p:cNvPr id="1048581" name="标题 1"/>
          <p:cNvSpPr>
            <a:spLocks noGrp="1"/>
          </p:cNvSpPr>
          <p:nvPr>
            <p:ph type="ctrTitle"/>
          </p:nvPr>
        </p:nvSpPr>
        <p:spPr>
          <a:xfrm>
            <a:off x="685800" y="2130425"/>
            <a:ext cx="7772400" cy="1470025"/>
          </a:xfrm>
        </p:spPr>
        <p:txBody>
          <a:bodyPr/>
          <a:lstStyle>
            <a:lvl1pPr>
              <a:defRPr b="1"/>
            </a:lvl1pPr>
          </a:lstStyle>
          <a:p>
            <a:r>
              <a:rPr altLang="en-US" dirty="0" lang="zh-CN"/>
              <a:t>单击此处编辑母版标题样式</a:t>
            </a:r>
          </a:p>
        </p:txBody>
      </p:sp>
      <p:sp>
        <p:nvSpPr>
          <p:cNvPr id="1048582" name="副标题 2"/>
          <p:cNvSpPr>
            <a:spLocks noGrp="1"/>
          </p:cNvSpPr>
          <p:nvPr>
            <p:ph type="subTitle" idx="1"/>
          </p:nvPr>
        </p:nvSpPr>
        <p:spPr>
          <a:xfrm>
            <a:off x="1371600" y="3886200"/>
            <a:ext cx="6400800" cy="1752600"/>
          </a:xfrm>
        </p:spPr>
        <p:txBody>
          <a:bodyPr/>
          <a:lstStyle>
            <a:lvl1pPr algn="ctr" indent="0" marL="0">
              <a:buNone/>
              <a:defRPr b="1">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dirty="0" lang="zh-CN"/>
              <a:t>单击此处编辑母版副标题样式</a:t>
            </a:r>
          </a:p>
        </p:txBody>
      </p:sp>
      <p:sp>
        <p:nvSpPr>
          <p:cNvPr id="1048583" name="日期占位符 3"/>
          <p:cNvSpPr>
            <a:spLocks noGrp="1"/>
          </p:cNvSpPr>
          <p:nvPr>
            <p:ph type="dt" sz="half" idx="10"/>
          </p:nvPr>
        </p:nvSpPr>
        <p:spPr/>
        <p:txBody>
          <a:bodyPr/>
          <a:p>
            <a:fld id="{5F50EE50-9EC0-40A4-862B-E51EF538C3A4}" type="datetimeFigureOut">
              <a:rPr altLang="en-US" lang="zh-CN"/>
              <a:t>2021/11/8</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88483E92-7553-4A5A-A333-8D84C52765BD}" type="slidenum">
              <a:rPr altLang="en-US" lang="zh-CN"/>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8" name=""/>
        <p:cNvGrpSpPr/>
        <p:nvPr/>
      </p:nvGrpSpPr>
      <p:grpSpPr>
        <a:xfrm>
          <a:off x="0" y="0"/>
          <a:ext cx="0" cy="0"/>
          <a:chOff x="0" y="0"/>
          <a:chExt cx="0" cy="0"/>
        </a:xfrm>
      </p:grpSpPr>
      <p:sp>
        <p:nvSpPr>
          <p:cNvPr id="1048706" name="标题 1"/>
          <p:cNvSpPr>
            <a:spLocks noGrp="1"/>
          </p:cNvSpPr>
          <p:nvPr>
            <p:ph type="title"/>
          </p:nvPr>
        </p:nvSpPr>
        <p:spPr/>
        <p:txBody>
          <a:bodyPr/>
          <a:p>
            <a:r>
              <a:rPr altLang="en-US" lang="zh-CN"/>
              <a:t>单击此处编辑母版标题样式</a:t>
            </a:r>
          </a:p>
        </p:txBody>
      </p:sp>
      <p:sp>
        <p:nvSpPr>
          <p:cNvPr id="1048707"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08" name="日期占位符 3"/>
          <p:cNvSpPr>
            <a:spLocks noGrp="1"/>
          </p:cNvSpPr>
          <p:nvPr>
            <p:ph type="dt" sz="half" idx="10"/>
          </p:nvPr>
        </p:nvSpPr>
        <p:spPr/>
        <p:txBody>
          <a:bodyPr/>
          <a:p>
            <a:fld id="{7D42EFC3-A8D7-42AB-B64A-91234F32D7E2}" type="datetimeFigureOut">
              <a:rPr altLang="en-US" lang="zh-CN"/>
              <a:t>2021/11/8</a:t>
            </a:fld>
            <a:endParaRPr altLang="en-US" lang="zh-CN"/>
          </a:p>
        </p:txBody>
      </p:sp>
      <p:sp>
        <p:nvSpPr>
          <p:cNvPr id="1048709" name="页脚占位符 4"/>
          <p:cNvSpPr>
            <a:spLocks noGrp="1"/>
          </p:cNvSpPr>
          <p:nvPr>
            <p:ph type="ftr" sz="quarter" idx="11"/>
          </p:nvPr>
        </p:nvSpPr>
        <p:spPr/>
        <p:txBody>
          <a:bodyPr/>
          <a:p>
            <a:endParaRPr altLang="en-US" lang="zh-CN"/>
          </a:p>
        </p:txBody>
      </p:sp>
      <p:sp>
        <p:nvSpPr>
          <p:cNvPr id="1048710" name="灯片编号占位符 5"/>
          <p:cNvSpPr>
            <a:spLocks noGrp="1"/>
          </p:cNvSpPr>
          <p:nvPr>
            <p:ph type="sldNum" sz="quarter" idx="12"/>
          </p:nvPr>
        </p:nvSpPr>
        <p:spPr/>
        <p:txBody>
          <a:bodyPr/>
          <a:p>
            <a:fld id="{8AC80BA3-556F-4EBB-ADC3-654E74849C1A}" type="slidenum">
              <a:rPr altLang="en-US" lang="zh-CN"/>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06" name=""/>
        <p:cNvGrpSpPr/>
        <p:nvPr/>
      </p:nvGrpSpPr>
      <p:grpSpPr>
        <a:xfrm>
          <a:off x="0" y="0"/>
          <a:ext cx="0" cy="0"/>
          <a:chOff x="0" y="0"/>
          <a:chExt cx="0" cy="0"/>
        </a:xfrm>
      </p:grpSpPr>
      <p:sp>
        <p:nvSpPr>
          <p:cNvPr id="1048695" name="竖排标题 1"/>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696" name="竖排文字占位符 2"/>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97" name="日期占位符 3"/>
          <p:cNvSpPr>
            <a:spLocks noGrp="1"/>
          </p:cNvSpPr>
          <p:nvPr>
            <p:ph type="dt" sz="half" idx="10"/>
          </p:nvPr>
        </p:nvSpPr>
        <p:spPr/>
        <p:txBody>
          <a:bodyPr/>
          <a:p>
            <a:fld id="{15A93388-445B-4F95-B6AE-FD59F1F9318A}" type="datetimeFigureOut">
              <a:rPr altLang="en-US" lang="zh-CN"/>
              <a:t>2021/11/8</a:t>
            </a:fld>
            <a:endParaRPr altLang="en-US" lang="zh-CN"/>
          </a:p>
        </p:txBody>
      </p:sp>
      <p:sp>
        <p:nvSpPr>
          <p:cNvPr id="1048698" name="页脚占位符 4"/>
          <p:cNvSpPr>
            <a:spLocks noGrp="1"/>
          </p:cNvSpPr>
          <p:nvPr>
            <p:ph type="ftr" sz="quarter" idx="11"/>
          </p:nvPr>
        </p:nvSpPr>
        <p:spPr/>
        <p:txBody>
          <a:bodyPr/>
          <a:p>
            <a:endParaRPr altLang="en-US" lang="zh-CN"/>
          </a:p>
        </p:txBody>
      </p:sp>
      <p:sp>
        <p:nvSpPr>
          <p:cNvPr id="1048699" name="灯片编号占位符 5"/>
          <p:cNvSpPr>
            <a:spLocks noGrp="1"/>
          </p:cNvSpPr>
          <p:nvPr>
            <p:ph type="sldNum" sz="quarter" idx="12"/>
          </p:nvPr>
        </p:nvSpPr>
        <p:spPr/>
        <p:txBody>
          <a:bodyPr/>
          <a:p>
            <a:fld id="{D3F2608E-6E71-493F-BA7B-C3461B60EC1A}" type="slidenum">
              <a:rPr altLang="en-US" lang="zh-CN"/>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5" name=""/>
        <p:cNvGrpSpPr/>
        <p:nvPr/>
      </p:nvGrpSpPr>
      <p:grpSpPr>
        <a:xfrm>
          <a:off x="0" y="0"/>
          <a:ext cx="0" cy="0"/>
          <a:chOff x="0" y="0"/>
          <a:chExt cx="0" cy="0"/>
        </a:xfrm>
      </p:grpSpPr>
      <p:pic>
        <p:nvPicPr>
          <p:cNvPr id="2097153" name="Picture 9"/>
          <p:cNvPicPr>
            <a:picLocks noChangeAspect="1" noChangeArrowheads="1"/>
          </p:cNvPicPr>
          <p:nvPr userDrawn="1"/>
        </p:nvPicPr>
        <p:blipFill>
          <a:blip xmlns:r="http://schemas.openxmlformats.org/officeDocument/2006/relationships" r:embed="rId1"/>
          <a:srcRect/>
          <a:stretch>
            <a:fillRect/>
          </a:stretch>
        </p:blipFill>
        <p:spPr bwMode="auto">
          <a:xfrm>
            <a:off x="0" y="0"/>
            <a:ext cx="9144000" cy="981075"/>
          </a:xfrm>
          <a:prstGeom prst="rect"/>
          <a:noFill/>
          <a:ln>
            <a:noFill/>
          </a:ln>
        </p:spPr>
      </p:pic>
      <p:sp>
        <p:nvSpPr>
          <p:cNvPr id="1048588" name="标题 1"/>
          <p:cNvSpPr>
            <a:spLocks noGrp="1"/>
          </p:cNvSpPr>
          <p:nvPr>
            <p:ph type="title"/>
          </p:nvPr>
        </p:nvSpPr>
        <p:spPr>
          <a:xfrm>
            <a:off x="179512" y="68262"/>
            <a:ext cx="8784976" cy="840458"/>
          </a:xfrm>
        </p:spPr>
        <p:txBody>
          <a:bodyPr/>
          <a:lstStyle>
            <a:lvl1pPr>
              <a:defRPr b="1"/>
            </a:lvl1pPr>
          </a:lstStyle>
          <a:p>
            <a:r>
              <a:rPr altLang="en-US" dirty="0" lang="zh-CN"/>
              <a:t>单击此处编辑母版标题样式</a:t>
            </a:r>
          </a:p>
        </p:txBody>
      </p:sp>
      <p:sp>
        <p:nvSpPr>
          <p:cNvPr id="1048589" name="内容占位符 2"/>
          <p:cNvSpPr>
            <a:spLocks noGrp="1"/>
          </p:cNvSpPr>
          <p:nvPr>
            <p:ph idx="1"/>
          </p:nvPr>
        </p:nvSpPr>
        <p:spPr>
          <a:xfrm>
            <a:off x="179512" y="1052735"/>
            <a:ext cx="8784976" cy="5231259"/>
          </a:xfrm>
        </p:spPr>
        <p:txBody>
          <a:bodyPr/>
          <a:lstStyle>
            <a:lvl1pPr algn="just" eaLnBrk="1" hangingPunct="1">
              <a:defRPr b="1" sz="2800"/>
            </a:lvl1pPr>
            <a:lvl2pPr algn="just" eaLnBrk="1" hangingPunct="1">
              <a:defRPr b="1" sz="2400"/>
            </a:lvl2pPr>
            <a:lvl3pPr algn="just" eaLnBrk="1" hangingPunct="1">
              <a:defRPr b="1" sz="2400"/>
            </a:lvl3pPr>
            <a:lvl4pPr algn="just" eaLnBrk="1" hangingPunct="1">
              <a:defRPr b="1" sz="2400"/>
            </a:lvl4pPr>
            <a:lvl5pPr algn="just" eaLnBrk="1" hangingPunct="1">
              <a:defRPr b="1" sz="2400"/>
            </a:lvl5pPr>
          </a:lstStyle>
          <a:p>
            <a:pPr lvl="0"/>
            <a:r>
              <a:rPr altLang="en-US" dirty="0" lang="zh-CN"/>
              <a:t>单击此处编辑母版文本样式</a:t>
            </a:r>
          </a:p>
          <a:p>
            <a:pPr lvl="1"/>
            <a:r>
              <a:rPr altLang="en-US" dirty="0" lang="zh-CN"/>
              <a:t>第二级</a:t>
            </a:r>
          </a:p>
          <a:p>
            <a:pPr lvl="2"/>
            <a:r>
              <a:rPr altLang="en-US" dirty="0" lang="zh-CN"/>
              <a:t>第三级</a:t>
            </a:r>
          </a:p>
          <a:p>
            <a:pPr lvl="3"/>
            <a:r>
              <a:rPr altLang="en-US" dirty="0" lang="zh-CN"/>
              <a:t>第四级</a:t>
            </a:r>
          </a:p>
          <a:p>
            <a:pPr lvl="4"/>
            <a:r>
              <a:rPr altLang="en-US" dirty="0" lang="zh-CN"/>
              <a:t>第五级</a:t>
            </a:r>
          </a:p>
        </p:txBody>
      </p:sp>
      <p:sp>
        <p:nvSpPr>
          <p:cNvPr id="1048590" name="日期占位符 3"/>
          <p:cNvSpPr>
            <a:spLocks noGrp="1"/>
          </p:cNvSpPr>
          <p:nvPr>
            <p:ph type="dt" sz="half" idx="10"/>
          </p:nvPr>
        </p:nvSpPr>
        <p:spPr/>
        <p:txBody>
          <a:bodyPr/>
          <a:p>
            <a:fld id="{6C984994-FE4E-4A4D-873E-4145C2192739}" type="datetimeFigureOut">
              <a:rPr altLang="en-US" lang="zh-CN"/>
              <a:t>2021/11/8</a:t>
            </a:fld>
            <a:endParaRPr altLang="en-US" lang="zh-CN"/>
          </a:p>
        </p:txBody>
      </p:sp>
      <p:sp>
        <p:nvSpPr>
          <p:cNvPr id="1048591" name="页脚占位符 4"/>
          <p:cNvSpPr>
            <a:spLocks noGrp="1"/>
          </p:cNvSpPr>
          <p:nvPr>
            <p:ph type="ftr" sz="quarter" idx="11"/>
          </p:nvPr>
        </p:nvSpPr>
        <p:spPr/>
        <p:txBody>
          <a:bodyPr/>
          <a:p>
            <a:endParaRPr altLang="en-US" lang="zh-CN"/>
          </a:p>
        </p:txBody>
      </p:sp>
      <p:sp>
        <p:nvSpPr>
          <p:cNvPr id="1048592" name="灯片编号占位符 5"/>
          <p:cNvSpPr>
            <a:spLocks noGrp="1"/>
          </p:cNvSpPr>
          <p:nvPr>
            <p:ph type="sldNum" sz="quarter" idx="12"/>
          </p:nvPr>
        </p:nvSpPr>
        <p:spPr/>
        <p:txBody>
          <a:bodyPr/>
          <a:p>
            <a:fld id="{C359D6A1-DF1C-459B-865D-D2F73F2F0121}" type="slidenum">
              <a:rPr altLang="en-US" lang="zh-CN"/>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9" name=""/>
        <p:cNvGrpSpPr/>
        <p:nvPr/>
      </p:nvGrpSpPr>
      <p:grpSpPr>
        <a:xfrm>
          <a:off x="0" y="0"/>
          <a:ext cx="0" cy="0"/>
          <a:chOff x="0" y="0"/>
          <a:chExt cx="0" cy="0"/>
        </a:xfrm>
      </p:grpSpPr>
      <p:sp>
        <p:nvSpPr>
          <p:cNvPr id="1048711" name="标题 1"/>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12"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713" name="日期占位符 3"/>
          <p:cNvSpPr>
            <a:spLocks noGrp="1"/>
          </p:cNvSpPr>
          <p:nvPr>
            <p:ph type="dt" sz="half" idx="10"/>
          </p:nvPr>
        </p:nvSpPr>
        <p:spPr/>
        <p:txBody>
          <a:bodyPr/>
          <a:p>
            <a:fld id="{B5202D0C-97C3-4A7C-A290-7D9DD73E2478}" type="datetimeFigureOut">
              <a:rPr altLang="en-US" lang="zh-CN"/>
              <a:t>2021/11/8</a:t>
            </a:fld>
            <a:endParaRPr altLang="en-US" lang="zh-CN"/>
          </a:p>
        </p:txBody>
      </p:sp>
      <p:sp>
        <p:nvSpPr>
          <p:cNvPr id="1048714" name="页脚占位符 4"/>
          <p:cNvSpPr>
            <a:spLocks noGrp="1"/>
          </p:cNvSpPr>
          <p:nvPr>
            <p:ph type="ftr" sz="quarter" idx="11"/>
          </p:nvPr>
        </p:nvSpPr>
        <p:spPr/>
        <p:txBody>
          <a:bodyPr/>
          <a:p>
            <a:endParaRPr altLang="en-US" lang="zh-CN"/>
          </a:p>
        </p:txBody>
      </p:sp>
      <p:sp>
        <p:nvSpPr>
          <p:cNvPr id="1048715" name="灯片编号占位符 5"/>
          <p:cNvSpPr>
            <a:spLocks noGrp="1"/>
          </p:cNvSpPr>
          <p:nvPr>
            <p:ph type="sldNum" sz="quarter" idx="12"/>
          </p:nvPr>
        </p:nvSpPr>
        <p:spPr/>
        <p:txBody>
          <a:bodyPr/>
          <a:p>
            <a:fld id="{046AE8DD-0F45-459F-9B97-F855FA92F507}" type="slidenum">
              <a:rPr altLang="en-US" lang="zh-CN"/>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10" name=""/>
        <p:cNvGrpSpPr/>
        <p:nvPr/>
      </p:nvGrpSpPr>
      <p:grpSpPr>
        <a:xfrm>
          <a:off x="0" y="0"/>
          <a:ext cx="0" cy="0"/>
          <a:chOff x="0" y="0"/>
          <a:chExt cx="0" cy="0"/>
        </a:xfrm>
      </p:grpSpPr>
      <p:sp>
        <p:nvSpPr>
          <p:cNvPr id="1048716" name="标题 1"/>
          <p:cNvSpPr>
            <a:spLocks noGrp="1"/>
          </p:cNvSpPr>
          <p:nvPr>
            <p:ph type="title"/>
          </p:nvPr>
        </p:nvSpPr>
        <p:spPr/>
        <p:txBody>
          <a:bodyPr/>
          <a:p>
            <a:r>
              <a:rPr altLang="en-US" lang="zh-CN"/>
              <a:t>单击此处编辑母版标题样式</a:t>
            </a:r>
          </a:p>
        </p:txBody>
      </p:sp>
      <p:sp>
        <p:nvSpPr>
          <p:cNvPr id="1048717"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18"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19" name="日期占位符 3"/>
          <p:cNvSpPr>
            <a:spLocks noGrp="1"/>
          </p:cNvSpPr>
          <p:nvPr>
            <p:ph type="dt" sz="half" idx="10"/>
          </p:nvPr>
        </p:nvSpPr>
        <p:spPr/>
        <p:txBody>
          <a:bodyPr/>
          <a:p>
            <a:fld id="{D773551E-42F6-4B93-9D0A-BF35D2BD35C5}" type="datetimeFigureOut">
              <a:rPr altLang="en-US" lang="zh-CN"/>
              <a:t>2021/11/8</a:t>
            </a:fld>
            <a:endParaRPr altLang="en-US" lang="zh-CN"/>
          </a:p>
        </p:txBody>
      </p:sp>
      <p:sp>
        <p:nvSpPr>
          <p:cNvPr id="1048720" name="页脚占位符 4"/>
          <p:cNvSpPr>
            <a:spLocks noGrp="1"/>
          </p:cNvSpPr>
          <p:nvPr>
            <p:ph type="ftr" sz="quarter" idx="11"/>
          </p:nvPr>
        </p:nvSpPr>
        <p:spPr/>
        <p:txBody>
          <a:bodyPr/>
          <a:p>
            <a:endParaRPr altLang="en-US" lang="zh-CN"/>
          </a:p>
        </p:txBody>
      </p:sp>
      <p:sp>
        <p:nvSpPr>
          <p:cNvPr id="1048721" name="灯片编号占位符 5"/>
          <p:cNvSpPr>
            <a:spLocks noGrp="1"/>
          </p:cNvSpPr>
          <p:nvPr>
            <p:ph type="sldNum" sz="quarter" idx="12"/>
          </p:nvPr>
        </p:nvSpPr>
        <p:spPr/>
        <p:txBody>
          <a:bodyPr/>
          <a:p>
            <a:fld id="{F1FC0CC2-3877-45A6-ADC5-B46FBD6E1D79}" type="slidenum">
              <a:rPr altLang="en-US" lang="zh-CN"/>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1" name=""/>
        <p:cNvGrpSpPr/>
        <p:nvPr/>
      </p:nvGrpSpPr>
      <p:grpSpPr>
        <a:xfrm>
          <a:off x="0" y="0"/>
          <a:ext cx="0" cy="0"/>
          <a:chOff x="0" y="0"/>
          <a:chExt cx="0" cy="0"/>
        </a:xfrm>
      </p:grpSpPr>
      <p:sp>
        <p:nvSpPr>
          <p:cNvPr id="1048722" name="标题 1"/>
          <p:cNvSpPr>
            <a:spLocks noGrp="1"/>
          </p:cNvSpPr>
          <p:nvPr>
            <p:ph type="title"/>
          </p:nvPr>
        </p:nvSpPr>
        <p:spPr/>
        <p:txBody>
          <a:bodyPr/>
          <a:p>
            <a:r>
              <a:rPr altLang="en-US" lang="zh-CN"/>
              <a:t>单击此处编辑母版标题样式</a:t>
            </a:r>
          </a:p>
        </p:txBody>
      </p:sp>
      <p:sp>
        <p:nvSpPr>
          <p:cNvPr id="1048723"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2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25"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2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27" name="日期占位符 3"/>
          <p:cNvSpPr>
            <a:spLocks noGrp="1"/>
          </p:cNvSpPr>
          <p:nvPr>
            <p:ph type="dt" sz="half" idx="10"/>
          </p:nvPr>
        </p:nvSpPr>
        <p:spPr/>
        <p:txBody>
          <a:bodyPr/>
          <a:p>
            <a:fld id="{8C4F73A0-EF6E-4F99-BEC6-EB90DC0FC1FA}" type="datetimeFigureOut">
              <a:rPr altLang="en-US" lang="zh-CN"/>
              <a:t>2021/11/8</a:t>
            </a:fld>
            <a:endParaRPr altLang="en-US" lang="zh-CN"/>
          </a:p>
        </p:txBody>
      </p:sp>
      <p:sp>
        <p:nvSpPr>
          <p:cNvPr id="1048728" name="页脚占位符 4"/>
          <p:cNvSpPr>
            <a:spLocks noGrp="1"/>
          </p:cNvSpPr>
          <p:nvPr>
            <p:ph type="ftr" sz="quarter" idx="11"/>
          </p:nvPr>
        </p:nvSpPr>
        <p:spPr/>
        <p:txBody>
          <a:bodyPr/>
          <a:p>
            <a:endParaRPr altLang="en-US" lang="zh-CN"/>
          </a:p>
        </p:txBody>
      </p:sp>
      <p:sp>
        <p:nvSpPr>
          <p:cNvPr id="1048729" name="灯片编号占位符 5"/>
          <p:cNvSpPr>
            <a:spLocks noGrp="1"/>
          </p:cNvSpPr>
          <p:nvPr>
            <p:ph type="sldNum" sz="quarter" idx="12"/>
          </p:nvPr>
        </p:nvSpPr>
        <p:spPr/>
        <p:txBody>
          <a:bodyPr/>
          <a:p>
            <a:fld id="{A243C7F7-1B7D-4628-B55E-327AC990E6D5}" type="slidenum">
              <a:rPr altLang="en-US" lang="zh-CN"/>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5" name=""/>
        <p:cNvGrpSpPr/>
        <p:nvPr/>
      </p:nvGrpSpPr>
      <p:grpSpPr>
        <a:xfrm>
          <a:off x="0" y="0"/>
          <a:ext cx="0" cy="0"/>
          <a:chOff x="0" y="0"/>
          <a:chExt cx="0" cy="0"/>
        </a:xfrm>
      </p:grpSpPr>
      <p:sp>
        <p:nvSpPr>
          <p:cNvPr id="1048691" name="标题 1"/>
          <p:cNvSpPr>
            <a:spLocks noGrp="1"/>
          </p:cNvSpPr>
          <p:nvPr>
            <p:ph type="title"/>
          </p:nvPr>
        </p:nvSpPr>
        <p:spPr/>
        <p:txBody>
          <a:bodyPr/>
          <a:p>
            <a:r>
              <a:rPr altLang="en-US" lang="zh-CN"/>
              <a:t>单击此处编辑母版标题样式</a:t>
            </a:r>
          </a:p>
        </p:txBody>
      </p:sp>
      <p:sp>
        <p:nvSpPr>
          <p:cNvPr id="1048692" name="日期占位符 3"/>
          <p:cNvSpPr>
            <a:spLocks noGrp="1"/>
          </p:cNvSpPr>
          <p:nvPr>
            <p:ph type="dt" sz="half" idx="10"/>
          </p:nvPr>
        </p:nvSpPr>
        <p:spPr/>
        <p:txBody>
          <a:bodyPr/>
          <a:p>
            <a:fld id="{185C440A-A885-4890-815E-85B33BF8672F}" type="datetimeFigureOut">
              <a:rPr altLang="en-US" lang="zh-CN"/>
              <a:t>2021/11/8</a:t>
            </a:fld>
            <a:endParaRPr altLang="en-US" lang="zh-CN"/>
          </a:p>
        </p:txBody>
      </p:sp>
      <p:sp>
        <p:nvSpPr>
          <p:cNvPr id="1048693" name="页脚占位符 4"/>
          <p:cNvSpPr>
            <a:spLocks noGrp="1"/>
          </p:cNvSpPr>
          <p:nvPr>
            <p:ph type="ftr" sz="quarter" idx="11"/>
          </p:nvPr>
        </p:nvSpPr>
        <p:spPr/>
        <p:txBody>
          <a:bodyPr/>
          <a:p>
            <a:endParaRPr altLang="en-US" lang="zh-CN"/>
          </a:p>
        </p:txBody>
      </p:sp>
      <p:sp>
        <p:nvSpPr>
          <p:cNvPr id="1048694" name="灯片编号占位符 5"/>
          <p:cNvSpPr>
            <a:spLocks noGrp="1"/>
          </p:cNvSpPr>
          <p:nvPr>
            <p:ph type="sldNum" sz="quarter" idx="12"/>
          </p:nvPr>
        </p:nvSpPr>
        <p:spPr/>
        <p:txBody>
          <a:bodyPr/>
          <a:p>
            <a:fld id="{C4A7DB54-7651-4676-826D-6836050E0EDD}" type="slidenum">
              <a:rPr altLang="en-US" lang="zh-CN"/>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2" name=""/>
        <p:cNvGrpSpPr/>
        <p:nvPr/>
      </p:nvGrpSpPr>
      <p:grpSpPr>
        <a:xfrm>
          <a:off x="0" y="0"/>
          <a:ext cx="0" cy="0"/>
          <a:chOff x="0" y="0"/>
          <a:chExt cx="0" cy="0"/>
        </a:xfrm>
      </p:grpSpPr>
      <p:sp>
        <p:nvSpPr>
          <p:cNvPr id="1048730" name="日期占位符 3"/>
          <p:cNvSpPr>
            <a:spLocks noGrp="1"/>
          </p:cNvSpPr>
          <p:nvPr>
            <p:ph type="dt" sz="half" idx="10"/>
          </p:nvPr>
        </p:nvSpPr>
        <p:spPr/>
        <p:txBody>
          <a:bodyPr/>
          <a:p>
            <a:fld id="{60D9B9E4-5792-48CF-8514-81E682A765D6}" type="datetimeFigureOut">
              <a:rPr altLang="en-US" lang="zh-CN"/>
              <a:t>2021/11/8</a:t>
            </a:fld>
            <a:endParaRPr altLang="en-US" lang="zh-CN"/>
          </a:p>
        </p:txBody>
      </p:sp>
      <p:sp>
        <p:nvSpPr>
          <p:cNvPr id="1048731" name="页脚占位符 4"/>
          <p:cNvSpPr>
            <a:spLocks noGrp="1"/>
          </p:cNvSpPr>
          <p:nvPr>
            <p:ph type="ftr" sz="quarter" idx="11"/>
          </p:nvPr>
        </p:nvSpPr>
        <p:spPr/>
        <p:txBody>
          <a:bodyPr/>
          <a:p>
            <a:endParaRPr altLang="en-US" lang="zh-CN"/>
          </a:p>
        </p:txBody>
      </p:sp>
      <p:sp>
        <p:nvSpPr>
          <p:cNvPr id="1048732" name="灯片编号占位符 5"/>
          <p:cNvSpPr>
            <a:spLocks noGrp="1"/>
          </p:cNvSpPr>
          <p:nvPr>
            <p:ph type="sldNum" sz="quarter" idx="12"/>
          </p:nvPr>
        </p:nvSpPr>
        <p:spPr/>
        <p:txBody>
          <a:bodyPr/>
          <a:p>
            <a:fld id="{EFAC887B-F769-416E-893C-745E11AEA046}" type="slidenum">
              <a:rPr altLang="en-US" lang="zh-CN"/>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13" name=""/>
        <p:cNvGrpSpPr/>
        <p:nvPr/>
      </p:nvGrpSpPr>
      <p:grpSpPr>
        <a:xfrm>
          <a:off x="0" y="0"/>
          <a:ext cx="0" cy="0"/>
          <a:chOff x="0" y="0"/>
          <a:chExt cx="0" cy="0"/>
        </a:xfrm>
      </p:grpSpPr>
      <p:sp>
        <p:nvSpPr>
          <p:cNvPr id="1048733" name="标题 1"/>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34"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35"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36" name="日期占位符 3"/>
          <p:cNvSpPr>
            <a:spLocks noGrp="1"/>
          </p:cNvSpPr>
          <p:nvPr>
            <p:ph type="dt" sz="half" idx="10"/>
          </p:nvPr>
        </p:nvSpPr>
        <p:spPr/>
        <p:txBody>
          <a:bodyPr/>
          <a:p>
            <a:fld id="{D981B27C-FADE-4A6B-88BC-6CB45014DDBD}" type="datetimeFigureOut">
              <a:rPr altLang="en-US" lang="zh-CN"/>
              <a:t>2021/11/8</a:t>
            </a:fld>
            <a:endParaRPr altLang="en-US" lang="zh-CN"/>
          </a:p>
        </p:txBody>
      </p:sp>
      <p:sp>
        <p:nvSpPr>
          <p:cNvPr id="1048737" name="页脚占位符 4"/>
          <p:cNvSpPr>
            <a:spLocks noGrp="1"/>
          </p:cNvSpPr>
          <p:nvPr>
            <p:ph type="ftr" sz="quarter" idx="11"/>
          </p:nvPr>
        </p:nvSpPr>
        <p:spPr/>
        <p:txBody>
          <a:bodyPr/>
          <a:p>
            <a:endParaRPr altLang="en-US" lang="zh-CN"/>
          </a:p>
        </p:txBody>
      </p:sp>
      <p:sp>
        <p:nvSpPr>
          <p:cNvPr id="1048738" name="灯片编号占位符 5"/>
          <p:cNvSpPr>
            <a:spLocks noGrp="1"/>
          </p:cNvSpPr>
          <p:nvPr>
            <p:ph type="sldNum" sz="quarter" idx="12"/>
          </p:nvPr>
        </p:nvSpPr>
        <p:spPr/>
        <p:txBody>
          <a:bodyPr/>
          <a:p>
            <a:fld id="{56E2BE30-BD73-4BE0-9B09-5FECECD089C6}" type="slidenum">
              <a:rPr altLang="en-US" lang="zh-CN"/>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7" name=""/>
        <p:cNvGrpSpPr/>
        <p:nvPr/>
      </p:nvGrpSpPr>
      <p:grpSpPr>
        <a:xfrm>
          <a:off x="0" y="0"/>
          <a:ext cx="0" cy="0"/>
          <a:chOff x="0" y="0"/>
          <a:chExt cx="0" cy="0"/>
        </a:xfrm>
      </p:grpSpPr>
      <p:sp>
        <p:nvSpPr>
          <p:cNvPr id="1048700" name="标题 1"/>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01" name="图片占位符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a:p>
        </p:txBody>
      </p:sp>
      <p:sp>
        <p:nvSpPr>
          <p:cNvPr id="1048702"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03" name="日期占位符 3"/>
          <p:cNvSpPr>
            <a:spLocks noGrp="1"/>
          </p:cNvSpPr>
          <p:nvPr>
            <p:ph type="dt" sz="half" idx="10"/>
          </p:nvPr>
        </p:nvSpPr>
        <p:spPr/>
        <p:txBody>
          <a:bodyPr/>
          <a:p>
            <a:fld id="{AF0EF515-A349-4332-94B7-260CCAAE6905}" type="datetimeFigureOut">
              <a:rPr altLang="en-US" lang="zh-CN"/>
              <a:t>2021/11/8</a:t>
            </a:fld>
            <a:endParaRPr altLang="en-US" lang="zh-CN"/>
          </a:p>
        </p:txBody>
      </p:sp>
      <p:sp>
        <p:nvSpPr>
          <p:cNvPr id="1048704" name="页脚占位符 4"/>
          <p:cNvSpPr>
            <a:spLocks noGrp="1"/>
          </p:cNvSpPr>
          <p:nvPr>
            <p:ph type="ftr" sz="quarter" idx="11"/>
          </p:nvPr>
        </p:nvSpPr>
        <p:spPr/>
        <p:txBody>
          <a:bodyPr/>
          <a:p>
            <a:endParaRPr altLang="en-US" lang="zh-CN"/>
          </a:p>
        </p:txBody>
      </p:sp>
      <p:sp>
        <p:nvSpPr>
          <p:cNvPr id="1048705" name="灯片编号占位符 5"/>
          <p:cNvSpPr>
            <a:spLocks noGrp="1"/>
          </p:cNvSpPr>
          <p:nvPr>
            <p:ph type="sldNum" sz="quarter" idx="12"/>
          </p:nvPr>
        </p:nvSpPr>
        <p:spPr/>
        <p:txBody>
          <a:bodyPr/>
          <a:p>
            <a:fld id="{FBCA72C2-2DEF-4C7F-9B1F-C72CB8880088}" type="slidenum">
              <a:rPr altLang="en-US" lang="zh-CN"/>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标题占位符 1"/>
          <p:cNvSpPr>
            <a:spLocks noGrp="1"/>
          </p:cNvSpPr>
          <p:nvPr>
            <p:ph type="title"/>
          </p:nvPr>
        </p:nvSpPr>
        <p:spPr bwMode="auto">
          <a:xfrm>
            <a:off x="457200" y="274638"/>
            <a:ext cx="8229600" cy="1143000"/>
          </a:xfrm>
          <a:prstGeom prst="rect"/>
          <a:noFill/>
          <a:ln>
            <a:noFill/>
          </a:ln>
        </p:spPr>
        <p:txBody>
          <a:bodyPr anchor="ctr" anchorCtr="0" bIns="45720" compatLnSpc="1" lIns="91440" numCol="1" rIns="91440" tIns="45720" vert="horz" wrap="square">
            <a:prstTxWarp prst="textNoShape"/>
          </a:bodyPr>
          <a:p>
            <a:pPr lvl="0"/>
            <a:r>
              <a:rPr altLang="en-US" lang="zh-CN"/>
              <a:t>单击此处编辑母版标题样式</a:t>
            </a:r>
          </a:p>
        </p:txBody>
      </p:sp>
      <p:sp>
        <p:nvSpPr>
          <p:cNvPr id="1048577" name="文本占位符 2"/>
          <p:cNvSpPr>
            <a:spLocks noGrp="1"/>
          </p:cNvSpPr>
          <p:nvPr>
            <p:ph type="body" idx="1"/>
          </p:nvPr>
        </p:nvSpPr>
        <p:spPr bwMode="auto">
          <a:xfrm>
            <a:off x="457200" y="1600200"/>
            <a:ext cx="8229600" cy="4525963"/>
          </a:xfrm>
          <a:prstGeom prst="rect"/>
          <a:noFill/>
          <a:ln>
            <a:noFill/>
          </a:ln>
        </p:spPr>
        <p:txBody>
          <a:bodyPr anchor="t" anchorCtr="0" bIns="45720" compatLnSpc="1" lIns="91440" numCol="1" rIns="91440" tIns="45720" vert="horz" wrap="square">
            <a:prstTxWarp prst="textNoShape"/>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457200" y="6356350"/>
            <a:ext cx="2133600" cy="365125"/>
          </a:xfrm>
          <a:prstGeom prst="rect"/>
        </p:spPr>
        <p:txBody>
          <a:bodyPr anchor="ctr" anchorCtr="0" bIns="45720" compatLnSpc="1" lIns="91440" numCol="1" rIns="91440" tIns="45720" vert="horz" wrap="square">
            <a:prstTxWarp prst="textNoShape"/>
          </a:bodyPr>
          <a:lstStyle>
            <a:lvl1pPr eaLnBrk="1" hangingPunct="1">
              <a:defRPr sz="1200">
                <a:solidFill>
                  <a:srgbClr val="898989"/>
                </a:solidFill>
                <a:latin typeface="Calibri" panose="020F0502020204030204" pitchFamily="34" charset="0"/>
              </a:defRPr>
            </a:lvl1pPr>
          </a:lstStyle>
          <a:p>
            <a:fld id="{5D67FFFD-51DB-455F-9890-984E1EF0F4BF}" type="datetimeFigureOut">
              <a:rPr altLang="en-US" lang="zh-CN"/>
              <a:t>2021/11/8</a:t>
            </a:fld>
            <a:endParaRPr altLang="en-US" lang="zh-CN"/>
          </a:p>
        </p:txBody>
      </p:sp>
      <p:sp>
        <p:nvSpPr>
          <p:cNvPr id="1048579" name="页脚占位符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endParaRPr altLang="en-US" lang="zh-CN"/>
          </a:p>
        </p:txBody>
      </p:sp>
      <p:sp>
        <p:nvSpPr>
          <p:cNvPr id="1048580" name="灯片编号占位符 5"/>
          <p:cNvSpPr>
            <a:spLocks noGrp="1"/>
          </p:cNvSpPr>
          <p:nvPr>
            <p:ph type="sldNum" sz="quarter" idx="4"/>
          </p:nvPr>
        </p:nvSpPr>
        <p:spPr>
          <a:xfrm>
            <a:off x="6553200" y="6356350"/>
            <a:ext cx="2133600" cy="365125"/>
          </a:xfrm>
          <a:prstGeom prst="rect"/>
        </p:spPr>
        <p:txBody>
          <a:bodyPr anchor="ctr" anchorCtr="0" bIns="45720" compatLnSpc="1" lIns="91440" numCol="1" rIns="91440" tIns="45720" vert="horz" wrap="square">
            <a:prstTxWarp prst="textNoShape"/>
          </a:bodyPr>
          <a:lstStyle>
            <a:lvl1pPr algn="r" eaLnBrk="1" hangingPunct="1">
              <a:defRPr sz="1200">
                <a:solidFill>
                  <a:srgbClr val="898989"/>
                </a:solidFill>
                <a:latin typeface="Calibri" panose="020F0502020204030204" pitchFamily="34" charset="0"/>
              </a:defRPr>
            </a:lvl1pPr>
          </a:lstStyle>
          <a:p>
            <a:fld id="{C51D22A5-67ED-4629-8696-6F5E4CECAF59}" type="slidenum">
              <a:rPr altLang="en-US" lang="zh-CN"/>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eaLnBrk="0" fontAlgn="base" hangingPunct="0" rtl="0">
        <a:spcBef>
          <a:spcPct val="0"/>
        </a:spcBef>
        <a:spcAft>
          <a:spcPct val="0"/>
        </a:spcAft>
        <a:defRPr sz="4400" kern="1200" kumimoji="1">
          <a:solidFill>
            <a:schemeClr val="tx1"/>
          </a:solidFill>
          <a:latin typeface="+mj-lt"/>
          <a:ea typeface="+mj-ea"/>
          <a:cs typeface="宋体" charset="0"/>
        </a:defRPr>
      </a:lvl1pPr>
      <a:lvl2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2pPr>
      <a:lvl3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3pPr>
      <a:lvl4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4pPr>
      <a:lvl5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5pPr>
      <a:lvl6pPr algn="ctr" fontAlgn="base" marL="457200" rtl="0">
        <a:spcBef>
          <a:spcPct val="0"/>
        </a:spcBef>
        <a:spcAft>
          <a:spcPct val="0"/>
        </a:spcAft>
        <a:defRPr sz="4400">
          <a:solidFill>
            <a:schemeClr val="tx1"/>
          </a:solidFill>
          <a:latin typeface="Calibri" pitchFamily="34" charset="0"/>
          <a:ea typeface="宋体" charset="-122"/>
        </a:defRPr>
      </a:lvl6pPr>
      <a:lvl7pPr algn="ctr" fontAlgn="base" marL="914400" rtl="0">
        <a:spcBef>
          <a:spcPct val="0"/>
        </a:spcBef>
        <a:spcAft>
          <a:spcPct val="0"/>
        </a:spcAft>
        <a:defRPr sz="4400">
          <a:solidFill>
            <a:schemeClr val="tx1"/>
          </a:solidFill>
          <a:latin typeface="Calibri" pitchFamily="34" charset="0"/>
          <a:ea typeface="宋体" charset="-122"/>
        </a:defRPr>
      </a:lvl7pPr>
      <a:lvl8pPr algn="ctr" fontAlgn="base" marL="1371600" rtl="0">
        <a:spcBef>
          <a:spcPct val="0"/>
        </a:spcBef>
        <a:spcAft>
          <a:spcPct val="0"/>
        </a:spcAft>
        <a:defRPr sz="4400">
          <a:solidFill>
            <a:schemeClr val="tx1"/>
          </a:solidFill>
          <a:latin typeface="Calibri" pitchFamily="34" charset="0"/>
          <a:ea typeface="宋体" charset="-122"/>
        </a:defRPr>
      </a:lvl8pPr>
      <a:lvl9pPr algn="ctr" fontAlgn="base" marL="1828800" rtl="0">
        <a:spcBef>
          <a:spcPct val="0"/>
        </a:spcBef>
        <a:spcAft>
          <a:spcPct val="0"/>
        </a:spcAft>
        <a:defRPr sz="4400">
          <a:solidFill>
            <a:schemeClr val="tx1"/>
          </a:solidFill>
          <a:latin typeface="Calibri" pitchFamily="34" charset="0"/>
          <a:ea typeface="宋体" charset="-122"/>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kumimoji="1">
          <a:solidFill>
            <a:schemeClr val="tx1"/>
          </a:solidFill>
          <a:latin typeface="+mn-lt"/>
          <a:ea typeface="+mn-ea"/>
          <a:cs typeface="宋体" charset="0"/>
        </a:defRPr>
      </a:lvl1pPr>
      <a:lvl2pPr algn="l" eaLnBrk="0" fontAlgn="base" hangingPunct="0" indent="-285750" marL="742950" rtl="0">
        <a:spcBef>
          <a:spcPct val="20000"/>
        </a:spcBef>
        <a:spcAft>
          <a:spcPct val="0"/>
        </a:spcAft>
        <a:buFont typeface="Arial" panose="020B0604020202020204" pitchFamily="34" charset="0"/>
        <a:buChar char="–"/>
        <a:defRPr sz="2800" kern="1200" kumimoji="1">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kumimoji="1">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kumimoji="1">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kumimoji="1">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9.emf"/><Relationship Id="rId3" Type="http://schemas.openxmlformats.org/officeDocument/2006/relationships/slideLayout" Target="../slideLayouts/slideLayout2.xml"/><Relationship Id="rId4"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标题 1"/>
          <p:cNvSpPr>
            <a:spLocks noGrp="1"/>
          </p:cNvSpPr>
          <p:nvPr>
            <p:ph type="ctrTitle"/>
          </p:nvPr>
        </p:nvSpPr>
        <p:spPr/>
        <p:txBody>
          <a:bodyPr/>
          <a:p>
            <a:pPr eaLnBrk="1" hangingPunct="1"/>
            <a:r>
              <a:rPr altLang="en-US" dirty="0" kumimoji="0" lang="zh-CN">
                <a:latin typeface="宋体" panose="02010600030101010101" pitchFamily="2" charset="-122"/>
                <a:ea typeface="宋体" panose="02010600030101010101" pitchFamily="2" charset="-122"/>
              </a:rPr>
              <a:t>第</a:t>
            </a:r>
            <a:r>
              <a:rPr altLang="zh-CN" dirty="0" kumimoji="0" lang="en-US">
                <a:latin typeface="宋体" panose="02010600030101010101" pitchFamily="2" charset="-122"/>
                <a:ea typeface="宋体" panose="02010600030101010101" pitchFamily="2" charset="-122"/>
              </a:rPr>
              <a:t>7</a:t>
            </a:r>
            <a:r>
              <a:rPr altLang="en-US" dirty="0" kumimoji="0" lang="zh-CN">
                <a:latin typeface="宋体" panose="02010600030101010101" pitchFamily="2" charset="-122"/>
                <a:ea typeface="宋体" panose="02010600030101010101" pitchFamily="2" charset="-122"/>
              </a:rPr>
              <a:t>章  网络防御</a:t>
            </a:r>
          </a:p>
        </p:txBody>
      </p:sp>
      <p:sp>
        <p:nvSpPr>
          <p:cNvPr id="1048587" name="副标题 2"/>
          <p:cNvSpPr>
            <a:spLocks noGrp="1"/>
          </p:cNvSpPr>
          <p:nvPr>
            <p:ph type="subTitle" idx="1"/>
          </p:nvPr>
        </p:nvSpPr>
        <p:spPr/>
        <p:txBody>
          <a:bodyPr/>
          <a:p>
            <a:pPr eaLnBrk="1" hangingPunct="1"/>
            <a:r>
              <a:rPr altLang="en-US" dirty="0" kumimoji="0" lang="zh-CN">
                <a:solidFill>
                  <a:schemeClr val="tx1"/>
                </a:solidFill>
                <a:latin typeface="楷体" panose="02010609060101010101" pitchFamily="49" charset="-122"/>
                <a:ea typeface="楷体" panose="02010609060101010101" pitchFamily="49" charset="-122"/>
              </a:rPr>
              <a:t>罗文坚</a:t>
            </a:r>
            <a:endParaRPr altLang="zh-CN" dirty="0" kumimoji="0" lang="en-US">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5" name="标题 1"/>
          <p:cNvSpPr>
            <a:spLocks noGrp="1"/>
          </p:cNvSpPr>
          <p:nvPr>
            <p:ph type="title"/>
          </p:nvPr>
        </p:nvSpPr>
        <p:spPr>
          <a:xfrm>
            <a:off x="179388" y="68263"/>
            <a:ext cx="8785225" cy="839787"/>
          </a:xfrm>
        </p:spPr>
        <p:txBody>
          <a:bodyPr/>
          <a:p>
            <a:r>
              <a:rPr altLang="en-US" dirty="0" kumimoji="0" lang="zh-CN"/>
              <a:t>防火墙分类</a:t>
            </a:r>
          </a:p>
        </p:txBody>
      </p:sp>
      <p:sp>
        <p:nvSpPr>
          <p:cNvPr id="1048616" name="内容占位符 2"/>
          <p:cNvSpPr>
            <a:spLocks noGrp="1"/>
          </p:cNvSpPr>
          <p:nvPr>
            <p:ph idx="1"/>
          </p:nvPr>
        </p:nvSpPr>
        <p:spPr>
          <a:xfrm>
            <a:off x="179263" y="1052736"/>
            <a:ext cx="8785225" cy="5616624"/>
          </a:xfrm>
        </p:spPr>
        <p:txBody>
          <a:bodyPr/>
          <a:p>
            <a:r>
              <a:rPr altLang="en-US" dirty="0" kumimoji="0" lang="zh-CN"/>
              <a:t>从</a:t>
            </a:r>
            <a:r>
              <a:rPr altLang="en-US" dirty="0" kumimoji="0" lang="zh-CN">
                <a:solidFill>
                  <a:srgbClr val="FF0000"/>
                </a:solidFill>
              </a:rPr>
              <a:t>应用对象</a:t>
            </a:r>
            <a:r>
              <a:rPr altLang="en-US" dirty="0" kumimoji="0" lang="zh-CN"/>
              <a:t>上，分为企业防火墙和个人防火墙。</a:t>
            </a:r>
            <a:endParaRPr altLang="zh-CN" dirty="0" kumimoji="0" lang="en-US"/>
          </a:p>
          <a:p>
            <a:pPr lvl="1"/>
            <a:r>
              <a:rPr altLang="en-US" dirty="0" kumimoji="0" lang="zh-CN">
                <a:solidFill>
                  <a:srgbClr val="0000FF"/>
                </a:solidFill>
              </a:rPr>
              <a:t>企业防火墙</a:t>
            </a:r>
            <a:r>
              <a:rPr altLang="en-US" dirty="0" kumimoji="0" lang="zh-CN"/>
              <a:t>的主要作用是保护整个企业网络免受外部网络的攻击。</a:t>
            </a:r>
            <a:endParaRPr altLang="zh-CN" dirty="0" kumimoji="0" lang="en-US"/>
          </a:p>
          <a:p>
            <a:pPr lvl="1"/>
            <a:r>
              <a:rPr altLang="en-US" dirty="0" kumimoji="0" lang="zh-CN">
                <a:solidFill>
                  <a:srgbClr val="0000FF"/>
                </a:solidFill>
              </a:rPr>
              <a:t>个人防火墙</a:t>
            </a:r>
            <a:r>
              <a:rPr altLang="en-US" dirty="0" kumimoji="0" lang="zh-CN"/>
              <a:t>则是保护个人计算机系统的安全。</a:t>
            </a:r>
            <a:endParaRPr altLang="zh-CN" dirty="0" kumimoji="0" lang="en-US"/>
          </a:p>
          <a:p>
            <a:endParaRPr altLang="zh-CN" dirty="0" kumimoji="0" lang="en-US"/>
          </a:p>
          <a:p>
            <a:r>
              <a:rPr altLang="en-US" dirty="0" kumimoji="0" lang="zh-CN"/>
              <a:t>从</a:t>
            </a:r>
            <a:r>
              <a:rPr altLang="en-US" dirty="0" kumimoji="0" lang="zh-CN">
                <a:solidFill>
                  <a:srgbClr val="FF0000"/>
                </a:solidFill>
              </a:rPr>
              <a:t>存在形式</a:t>
            </a:r>
            <a:r>
              <a:rPr altLang="en-US" dirty="0" kumimoji="0" lang="zh-CN"/>
              <a:t>上，可以分为硬件防火墙和软件防火墙。</a:t>
            </a:r>
            <a:endParaRPr altLang="zh-CN" dirty="0" kumimoji="0" lang="en-US"/>
          </a:p>
          <a:p>
            <a:pPr lvl="1"/>
            <a:r>
              <a:rPr altLang="en-US" dirty="0" kumimoji="0" lang="zh-CN">
                <a:solidFill>
                  <a:srgbClr val="0000FF"/>
                </a:solidFill>
              </a:rPr>
              <a:t>硬件防火墙</a:t>
            </a:r>
            <a:r>
              <a:rPr altLang="en-US" dirty="0" kumimoji="0" lang="zh-CN"/>
              <a:t>采用特殊的硬件设备，有较高性能，可做为独立的设备部署；</a:t>
            </a:r>
            <a:r>
              <a:rPr altLang="en-US" dirty="0" kumimoji="0" lang="zh-CN">
                <a:solidFill>
                  <a:srgbClr val="FF0000"/>
                </a:solidFill>
              </a:rPr>
              <a:t>企业防火墙多数是硬件防火墙</a:t>
            </a:r>
            <a:r>
              <a:rPr altLang="en-US" dirty="0" kumimoji="0" lang="zh-CN"/>
              <a:t>。</a:t>
            </a:r>
            <a:endParaRPr altLang="zh-CN" dirty="0" kumimoji="0" lang="en-US"/>
          </a:p>
          <a:p>
            <a:pPr lvl="1"/>
            <a:r>
              <a:rPr altLang="en-US" dirty="0" kumimoji="0" lang="zh-CN">
                <a:solidFill>
                  <a:srgbClr val="0000FF"/>
                </a:solidFill>
              </a:rPr>
              <a:t>软件防火墙</a:t>
            </a:r>
            <a:r>
              <a:rPr altLang="en-US" dirty="0" kumimoji="0" lang="zh-CN"/>
              <a:t>是一套安装在某台计算机系统上，执行防护任务的安全软件；</a:t>
            </a:r>
            <a:r>
              <a:rPr altLang="en-US" dirty="0" kumimoji="0" lang="zh-CN">
                <a:solidFill>
                  <a:srgbClr val="FF0000"/>
                </a:solidFill>
              </a:rPr>
              <a:t>个人防火墙都是软件防火墙</a:t>
            </a:r>
            <a:r>
              <a:rPr altLang="en-US" dirty="0" kumimoji="0" lang="zh-CN"/>
              <a:t>。</a:t>
            </a:r>
            <a:endParaRPr altLang="zh-CN" dirty="0" kumimoji="0" lang="zh-CN"/>
          </a:p>
          <a:p>
            <a:endParaRPr altLang="en-US"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6">
                                            <p:txEl>
                                              <p:pRg st="1" end="1"/>
                                            </p:txEl>
                                          </p:spTgt>
                                        </p:tgtEl>
                                        <p:attrNameLst>
                                          <p:attrName>style.visibility</p:attrName>
                                        </p:attrNameLst>
                                      </p:cBhvr>
                                      <p:to>
                                        <p:strVal val="visible"/>
                                      </p:to>
                                    </p:set>
                                    <p:anim calcmode="lin" valueType="num">
                                      <p:cBhvr additive="base">
                                        <p:cTn dur="500" fill="hold" id="7"/>
                                        <p:tgtEl>
                                          <p:spTgt spid="104861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6">
                                            <p:txEl>
                                              <p:pRg st="2" end="2"/>
                                            </p:txEl>
                                          </p:spTgt>
                                        </p:tgtEl>
                                        <p:attrNameLst>
                                          <p:attrName>style.visibility</p:attrName>
                                        </p:attrNameLst>
                                      </p:cBhvr>
                                      <p:to>
                                        <p:strVal val="visible"/>
                                      </p:to>
                                    </p:set>
                                    <p:anim calcmode="lin" valueType="num">
                                      <p:cBhvr additive="base">
                                        <p:cTn dur="500" fill="hold" id="13"/>
                                        <p:tgtEl>
                                          <p:spTgt spid="104861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1048616">
                                            <p:txEl>
                                              <p:pRg st="4" end="4"/>
                                            </p:txEl>
                                          </p:spTgt>
                                        </p:tgtEl>
                                        <p:attrNameLst>
                                          <p:attrName>style.visibility</p:attrName>
                                        </p:attrNameLst>
                                      </p:cBhvr>
                                      <p:to>
                                        <p:strVal val="visible"/>
                                      </p:to>
                                    </p:set>
                                    <p:animEffect transition="in" filter="fade">
                                      <p:cBhvr>
                                        <p:cTn dur="1000" id="19"/>
                                        <p:tgtEl>
                                          <p:spTgt spid="1048616">
                                            <p:txEl>
                                              <p:pRg st="4" end="4"/>
                                            </p:txEl>
                                          </p:spTgt>
                                        </p:tgtEl>
                                      </p:cBhvr>
                                    </p:animEffect>
                                    <p:anim calcmode="lin" valueType="num">
                                      <p:cBhvr>
                                        <p:cTn dur="1000" fill="hold" id="20"/>
                                        <p:tgtEl>
                                          <p:spTgt spid="1048616">
                                            <p:txEl>
                                              <p:pRg st="4" end="4"/>
                                            </p:txEl>
                                          </p:spTgt>
                                        </p:tgtEl>
                                        <p:attrNameLst>
                                          <p:attrName>ppt_x</p:attrName>
                                        </p:attrNameLst>
                                      </p:cBhvr>
                                      <p:tavLst>
                                        <p:tav tm="0">
                                          <p:val>
                                            <p:strVal val="#ppt_x"/>
                                          </p:val>
                                        </p:tav>
                                        <p:tav tm="100000">
                                          <p:val>
                                            <p:strVal val="#ppt_x"/>
                                          </p:val>
                                        </p:tav>
                                      </p:tavLst>
                                    </p:anim>
                                    <p:anim calcmode="lin" valueType="num">
                                      <p:cBhvr>
                                        <p:cTn dur="1000" fill="hold" id="21"/>
                                        <p:tgtEl>
                                          <p:spTgt spid="10486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 presetSubtype="4">
                                  <p:stCondLst>
                                    <p:cond delay="0"/>
                                  </p:stCondLst>
                                  <p:childTnLst>
                                    <p:set>
                                      <p:cBhvr>
                                        <p:cTn dur="1" fill="hold" id="25">
                                          <p:stCondLst>
                                            <p:cond delay="0"/>
                                          </p:stCondLst>
                                        </p:cTn>
                                        <p:tgtEl>
                                          <p:spTgt spid="1048616">
                                            <p:txEl>
                                              <p:pRg st="5" end="5"/>
                                            </p:txEl>
                                          </p:spTgt>
                                        </p:tgtEl>
                                        <p:attrNameLst>
                                          <p:attrName>style.visibility</p:attrName>
                                        </p:attrNameLst>
                                      </p:cBhvr>
                                      <p:to>
                                        <p:strVal val="visible"/>
                                      </p:to>
                                    </p:set>
                                    <p:anim calcmode="lin" valueType="num">
                                      <p:cBhvr additive="base">
                                        <p:cTn dur="500" fill="hold" id="26"/>
                                        <p:tgtEl>
                                          <p:spTgt spid="1048616">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7"/>
                                        <p:tgtEl>
                                          <p:spTgt spid="10486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 presetSubtype="4">
                                  <p:stCondLst>
                                    <p:cond delay="0"/>
                                  </p:stCondLst>
                                  <p:childTnLst>
                                    <p:set>
                                      <p:cBhvr>
                                        <p:cTn dur="1" fill="hold" id="31">
                                          <p:stCondLst>
                                            <p:cond delay="0"/>
                                          </p:stCondLst>
                                        </p:cTn>
                                        <p:tgtEl>
                                          <p:spTgt spid="1048616">
                                            <p:txEl>
                                              <p:pRg st="6" end="6"/>
                                            </p:txEl>
                                          </p:spTgt>
                                        </p:tgtEl>
                                        <p:attrNameLst>
                                          <p:attrName>style.visibility</p:attrName>
                                        </p:attrNameLst>
                                      </p:cBhvr>
                                      <p:to>
                                        <p:strVal val="visible"/>
                                      </p:to>
                                    </p:set>
                                    <p:anim calcmode="lin" valueType="num">
                                      <p:cBhvr additive="base">
                                        <p:cTn dur="500" fill="hold" id="32"/>
                                        <p:tgtEl>
                                          <p:spTgt spid="1048616">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3"/>
                                        <p:tgtEl>
                                          <p:spTgt spid="10486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7" name="标题 1"/>
          <p:cNvSpPr>
            <a:spLocks noGrp="1"/>
          </p:cNvSpPr>
          <p:nvPr>
            <p:ph type="title"/>
          </p:nvPr>
        </p:nvSpPr>
        <p:spPr>
          <a:xfrm>
            <a:off x="179388" y="68263"/>
            <a:ext cx="8785225" cy="839787"/>
          </a:xfrm>
        </p:spPr>
        <p:txBody>
          <a:bodyPr/>
          <a:p>
            <a:r>
              <a:rPr altLang="en-US" dirty="0" kumimoji="0" lang="zh-CN"/>
              <a:t>防火墙主要作用</a:t>
            </a:r>
          </a:p>
        </p:txBody>
      </p:sp>
      <p:sp>
        <p:nvSpPr>
          <p:cNvPr id="1048618" name="内容占位符 2"/>
          <p:cNvSpPr>
            <a:spLocks noGrp="1"/>
          </p:cNvSpPr>
          <p:nvPr>
            <p:ph idx="1"/>
          </p:nvPr>
        </p:nvSpPr>
        <p:spPr>
          <a:xfrm>
            <a:off x="179388" y="1041306"/>
            <a:ext cx="8785225" cy="5688632"/>
          </a:xfrm>
        </p:spPr>
        <p:txBody>
          <a:bodyPr/>
          <a:p>
            <a:pPr>
              <a:spcBef>
                <a:spcPts val="2400"/>
              </a:spcBef>
            </a:pPr>
            <a:r>
              <a:rPr altLang="en-US" dirty="0" sz="2400" kumimoji="0" lang="zh-CN">
                <a:solidFill>
                  <a:srgbClr val="0000FF"/>
                </a:solidFill>
              </a:rPr>
              <a:t>网络流量过滤：</a:t>
            </a:r>
            <a:r>
              <a:rPr altLang="en-US" dirty="0" sz="2400" kumimoji="0" lang="zh-CN"/>
              <a:t>通过在防火墙上进行</a:t>
            </a:r>
            <a:r>
              <a:rPr altLang="en-US" dirty="0" sz="2400" kumimoji="0" lang="zh-CN">
                <a:solidFill>
                  <a:srgbClr val="FF0000"/>
                </a:solidFill>
              </a:rPr>
              <a:t>安全规则配置</a:t>
            </a:r>
            <a:r>
              <a:rPr altLang="en-US" dirty="0" sz="2400" kumimoji="0" lang="zh-CN"/>
              <a:t>，可以对流经防火墙的网络流量进行过滤。这是防火墙最主要的功能。</a:t>
            </a:r>
            <a:endParaRPr altLang="zh-CN" dirty="0" sz="2400" kumimoji="0" lang="zh-CN"/>
          </a:p>
          <a:p>
            <a:pPr>
              <a:spcBef>
                <a:spcPts val="2400"/>
              </a:spcBef>
            </a:pPr>
            <a:r>
              <a:rPr altLang="en-US" dirty="0" sz="2400" kumimoji="0" lang="zh-CN">
                <a:solidFill>
                  <a:srgbClr val="0000FF"/>
                </a:solidFill>
              </a:rPr>
              <a:t>网络监控审计：</a:t>
            </a:r>
            <a:r>
              <a:rPr altLang="en-US" dirty="0" sz="2400" kumimoji="0" lang="zh-CN"/>
              <a:t>防火墙记录访问并生成</a:t>
            </a:r>
            <a:r>
              <a:rPr altLang="en-US" dirty="0" sz="2400" kumimoji="0" lang="zh-CN">
                <a:solidFill>
                  <a:srgbClr val="FF0000"/>
                </a:solidFill>
              </a:rPr>
              <a:t>网络访问日志</a:t>
            </a:r>
            <a:r>
              <a:rPr altLang="en-US" dirty="0" sz="2400" kumimoji="0" lang="zh-CN"/>
              <a:t>，提供网络使用情况的统计数据；发现可疑的网络访问时及时报警；将收集的信息提供给其他安全模块。</a:t>
            </a:r>
            <a:endParaRPr altLang="zh-CN" dirty="0" sz="2400" kumimoji="0" lang="zh-CN"/>
          </a:p>
          <a:p>
            <a:pPr>
              <a:spcBef>
                <a:spcPts val="2400"/>
              </a:spcBef>
            </a:pPr>
            <a:r>
              <a:rPr altLang="en-US" dirty="0" sz="2400" kumimoji="0" lang="zh-CN">
                <a:solidFill>
                  <a:srgbClr val="0000FF"/>
                </a:solidFill>
              </a:rPr>
              <a:t>支持</a:t>
            </a:r>
            <a:r>
              <a:rPr altLang="zh-CN" dirty="0" sz="2400" kumimoji="0" lang="en-US">
                <a:solidFill>
                  <a:srgbClr val="0000FF"/>
                </a:solidFill>
              </a:rPr>
              <a:t>NAT</a:t>
            </a:r>
            <a:r>
              <a:rPr altLang="en-US" dirty="0" sz="2400" kumimoji="0" lang="zh-CN">
                <a:solidFill>
                  <a:srgbClr val="0000FF"/>
                </a:solidFill>
              </a:rPr>
              <a:t>部署：</a:t>
            </a:r>
            <a:r>
              <a:rPr altLang="zh-CN" dirty="0" sz="2400" kumimoji="0" lang="en-US"/>
              <a:t>NAT</a:t>
            </a:r>
            <a:r>
              <a:rPr altLang="en-US" dirty="0" sz="2400" kumimoji="0" lang="zh-CN"/>
              <a:t>（</a:t>
            </a:r>
            <a:r>
              <a:rPr altLang="zh-CN" dirty="0" sz="2400" kumimoji="0" lang="en-US"/>
              <a:t>Network Address Translation</a:t>
            </a:r>
            <a:r>
              <a:rPr altLang="en-US" dirty="0" sz="2400" kumimoji="0" lang="zh-CN"/>
              <a:t>，网络地址翻译）是用来缓解地址空间短缺的主要技术之一。</a:t>
            </a:r>
            <a:endParaRPr altLang="zh-CN" dirty="0" sz="2400" kumimoji="0" lang="zh-CN"/>
          </a:p>
          <a:p>
            <a:pPr>
              <a:spcBef>
                <a:spcPts val="2400"/>
              </a:spcBef>
            </a:pPr>
            <a:r>
              <a:rPr altLang="en-US" dirty="0" sz="2400" kumimoji="0" lang="zh-CN">
                <a:solidFill>
                  <a:srgbClr val="0000FF"/>
                </a:solidFill>
              </a:rPr>
              <a:t>支持</a:t>
            </a:r>
            <a:r>
              <a:rPr altLang="zh-CN" dirty="0" sz="2400" kumimoji="0" lang="en-US">
                <a:solidFill>
                  <a:srgbClr val="0000FF"/>
                </a:solidFill>
              </a:rPr>
              <a:t>DMZ</a:t>
            </a:r>
            <a:r>
              <a:rPr altLang="en-US" dirty="0" sz="2400" kumimoji="0" lang="zh-CN">
                <a:solidFill>
                  <a:srgbClr val="0000FF"/>
                </a:solidFill>
              </a:rPr>
              <a:t>：</a:t>
            </a:r>
            <a:r>
              <a:rPr altLang="zh-CN" dirty="0" sz="2400" kumimoji="0" lang="en-US"/>
              <a:t>DMZ</a:t>
            </a:r>
            <a:r>
              <a:rPr altLang="en-US" dirty="0" sz="2400" kumimoji="0" lang="zh-CN"/>
              <a:t>（</a:t>
            </a:r>
            <a:r>
              <a:rPr altLang="zh-CN" dirty="0" sz="2400" kumimoji="0" lang="en-US"/>
              <a:t>Demilitarized Zone</a:t>
            </a:r>
            <a:r>
              <a:rPr altLang="en-US" dirty="0" sz="2400" kumimoji="0" lang="zh-CN"/>
              <a:t>，隔离区</a:t>
            </a:r>
            <a:r>
              <a:rPr altLang="zh-CN" dirty="0" sz="2400" kumimoji="0" lang="en-US"/>
              <a:t>/</a:t>
            </a:r>
            <a:r>
              <a:rPr altLang="en-US" dirty="0" sz="2400" kumimoji="0" lang="zh-CN"/>
              <a:t>非军事化区）是设立在非安全系统与安全系统之间的</a:t>
            </a:r>
            <a:r>
              <a:rPr altLang="en-US" dirty="0" sz="2400" kumimoji="0" lang="zh-CN">
                <a:solidFill>
                  <a:srgbClr val="FF0000"/>
                </a:solidFill>
              </a:rPr>
              <a:t>缓冲区</a:t>
            </a:r>
            <a:r>
              <a:rPr altLang="en-US" dirty="0" sz="2400" kumimoji="0" lang="zh-CN"/>
              <a:t>，可以放置一些必须公开的服务器设施，如</a:t>
            </a:r>
            <a:r>
              <a:rPr altLang="zh-CN" dirty="0" sz="2400" kumimoji="0" lang="en-US"/>
              <a:t>Web</a:t>
            </a:r>
            <a:r>
              <a:rPr altLang="en-US" dirty="0" sz="2400" kumimoji="0" lang="zh-CN"/>
              <a:t>服务器。</a:t>
            </a:r>
            <a:endParaRPr altLang="zh-CN" dirty="0" sz="2400" kumimoji="0" lang="zh-CN"/>
          </a:p>
          <a:p>
            <a:pPr>
              <a:spcBef>
                <a:spcPts val="2400"/>
              </a:spcBef>
            </a:pPr>
            <a:r>
              <a:rPr altLang="en-US" dirty="0" sz="2400" kumimoji="0" lang="zh-CN">
                <a:solidFill>
                  <a:srgbClr val="0000FF"/>
                </a:solidFill>
              </a:rPr>
              <a:t>支持</a:t>
            </a:r>
            <a:r>
              <a:rPr altLang="zh-CN" dirty="0" sz="2400" kumimoji="0" lang="en-US">
                <a:solidFill>
                  <a:srgbClr val="0000FF"/>
                </a:solidFill>
              </a:rPr>
              <a:t>VPN</a:t>
            </a:r>
            <a:r>
              <a:rPr altLang="en-US" dirty="0" sz="2400" kumimoji="0" lang="zh-CN">
                <a:solidFill>
                  <a:srgbClr val="0000FF"/>
                </a:solidFill>
              </a:rPr>
              <a:t>：</a:t>
            </a:r>
            <a:r>
              <a:rPr altLang="en-US" dirty="0" sz="2400" kumimoji="0" lang="zh-CN"/>
              <a:t>通过</a:t>
            </a:r>
            <a:r>
              <a:rPr altLang="zh-CN" dirty="0" sz="2400" kumimoji="0" lang="en-US"/>
              <a:t>VPN</a:t>
            </a:r>
            <a:r>
              <a:rPr altLang="en-US" dirty="0" sz="2400" kumimoji="0" lang="zh-CN"/>
              <a:t>，企业可以将分布在</a:t>
            </a:r>
            <a:r>
              <a:rPr altLang="en-US" dirty="0" sz="2400" kumimoji="0" lang="zh-CN">
                <a:solidFill>
                  <a:srgbClr val="FF0000"/>
                </a:solidFill>
              </a:rPr>
              <a:t>各地的局域网</a:t>
            </a:r>
            <a:r>
              <a:rPr altLang="en-US" dirty="0" sz="2400" kumimoji="0" lang="zh-CN"/>
              <a:t>有机地连成一个</a:t>
            </a:r>
            <a:r>
              <a:rPr altLang="en-US" dirty="0" sz="2400" kumimoji="0" lang="zh-CN">
                <a:solidFill>
                  <a:srgbClr val="FF0000"/>
                </a:solidFill>
              </a:rPr>
              <a:t>整体</a:t>
            </a:r>
            <a:r>
              <a:rPr altLang="en-US" dirty="0" sz="2400" kumimoji="0" lang="zh-CN"/>
              <a:t>。</a:t>
            </a:r>
            <a:endParaRPr altLang="zh-CN" dirty="0" sz="2400" kumimoji="0" lang="zh-CN"/>
          </a:p>
          <a:p>
            <a:pPr>
              <a:spcBef>
                <a:spcPts val="2400"/>
              </a:spcBef>
              <a:buFont typeface="Arial" panose="020B0604020202020204" pitchFamily="34" charset="0"/>
              <a:buNone/>
            </a:pPr>
            <a:endParaRPr altLang="en-US" dirty="0" sz="240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8">
                                            <p:txEl>
                                              <p:pRg st="1" end="1"/>
                                            </p:txEl>
                                          </p:spTgt>
                                        </p:tgtEl>
                                        <p:attrNameLst>
                                          <p:attrName>style.visibility</p:attrName>
                                        </p:attrNameLst>
                                      </p:cBhvr>
                                      <p:to>
                                        <p:strVal val="visible"/>
                                      </p:to>
                                    </p:set>
                                    <p:anim calcmode="lin" valueType="num">
                                      <p:cBhvr additive="base">
                                        <p:cTn dur="500" fill="hold" id="7"/>
                                        <p:tgtEl>
                                          <p:spTgt spid="104861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8">
                                            <p:txEl>
                                              <p:pRg st="2" end="2"/>
                                            </p:txEl>
                                          </p:spTgt>
                                        </p:tgtEl>
                                        <p:attrNameLst>
                                          <p:attrName>style.visibility</p:attrName>
                                        </p:attrNameLst>
                                      </p:cBhvr>
                                      <p:to>
                                        <p:strVal val="visible"/>
                                      </p:to>
                                    </p:set>
                                    <p:anim calcmode="lin" valueType="num">
                                      <p:cBhvr additive="base">
                                        <p:cTn dur="500" fill="hold" id="13"/>
                                        <p:tgtEl>
                                          <p:spTgt spid="104861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18">
                                            <p:txEl>
                                              <p:pRg st="3" end="3"/>
                                            </p:txEl>
                                          </p:spTgt>
                                        </p:tgtEl>
                                        <p:attrNameLst>
                                          <p:attrName>style.visibility</p:attrName>
                                        </p:attrNameLst>
                                      </p:cBhvr>
                                      <p:to>
                                        <p:strVal val="visible"/>
                                      </p:to>
                                    </p:set>
                                    <p:anim calcmode="lin" valueType="num">
                                      <p:cBhvr additive="base">
                                        <p:cTn dur="500" fill="hold" id="19"/>
                                        <p:tgtEl>
                                          <p:spTgt spid="104861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18">
                                            <p:txEl>
                                              <p:pRg st="4" end="4"/>
                                            </p:txEl>
                                          </p:spTgt>
                                        </p:tgtEl>
                                        <p:attrNameLst>
                                          <p:attrName>style.visibility</p:attrName>
                                        </p:attrNameLst>
                                      </p:cBhvr>
                                      <p:to>
                                        <p:strVal val="visible"/>
                                      </p:to>
                                    </p:set>
                                    <p:anim calcmode="lin" valueType="num">
                                      <p:cBhvr additive="base">
                                        <p:cTn dur="500" fill="hold" id="25"/>
                                        <p:tgtEl>
                                          <p:spTgt spid="104861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9" name="标题 1"/>
          <p:cNvSpPr>
            <a:spLocks noGrp="1"/>
          </p:cNvSpPr>
          <p:nvPr>
            <p:ph type="title"/>
          </p:nvPr>
        </p:nvSpPr>
        <p:spPr/>
        <p:txBody>
          <a:bodyPr/>
          <a:p>
            <a:r>
              <a:rPr altLang="en-US" dirty="0" kumimoji="0" lang="zh-CN"/>
              <a:t>典型企业防火墙应用</a:t>
            </a:r>
          </a:p>
        </p:txBody>
      </p:sp>
      <p:pic>
        <p:nvPicPr>
          <p:cNvPr id="2097155" name="Picture 3"/>
          <p:cNvPicPr>
            <a:picLocks noChangeAspect="1" noGrp="1" noChangeArrowheads="1"/>
          </p:cNvPicPr>
          <p:nvPr>
            <p:ph idx="1"/>
          </p:nvPr>
        </p:nvPicPr>
        <p:blipFill>
          <a:blip xmlns:r="http://schemas.openxmlformats.org/officeDocument/2006/relationships" r:embed="rId1"/>
          <a:stretch>
            <a:fillRect/>
          </a:stretch>
        </p:blipFill>
        <p:spPr>
          <a:xfrm>
            <a:off x="179512" y="1096913"/>
            <a:ext cx="8785225" cy="3988271"/>
          </a:xfrm>
          <a:noFill/>
        </p:spPr>
      </p:pic>
      <p:sp>
        <p:nvSpPr>
          <p:cNvPr id="1048620" name="矩形 1"/>
          <p:cNvSpPr/>
          <p:nvPr/>
        </p:nvSpPr>
        <p:spPr>
          <a:xfrm>
            <a:off x="190942" y="5517232"/>
            <a:ext cx="8712968" cy="830997"/>
          </a:xfrm>
          <a:prstGeom prst="rect"/>
        </p:spPr>
        <p:txBody>
          <a:bodyPr wrap="square">
            <a:spAutoFit/>
          </a:bodyPr>
          <a:p>
            <a:r>
              <a:rPr b="1" dirty="0" sz="2400" lang="en-US" err="1"/>
              <a:t>该企业网络中，由于应用了防火墙，解决了网络流量过滤及审计、地址短缺、远程安全内网访问以及DMZ部署问题</a:t>
            </a:r>
            <a:r>
              <a:rPr b="1" dirty="0" sz="2400" lang="en-US"/>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2097155"/>
                                        </p:tgtEl>
                                        <p:attrNameLst>
                                          <p:attrName>style.visibility</p:attrName>
                                        </p:attrNameLst>
                                      </p:cBhvr>
                                      <p:to>
                                        <p:strVal val="visible"/>
                                      </p:to>
                                    </p:set>
                                    <p:animEffect transition="in" filter="fade">
                                      <p:cBhvr>
                                        <p:cTn dur="500" id="7"/>
                                        <p:tgtEl>
                                          <p:spTgt spid="209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1" name="标题 1"/>
          <p:cNvSpPr>
            <a:spLocks noGrp="1"/>
          </p:cNvSpPr>
          <p:nvPr>
            <p:ph type="title"/>
          </p:nvPr>
        </p:nvSpPr>
        <p:spPr>
          <a:xfrm>
            <a:off x="179388" y="68263"/>
            <a:ext cx="8785225" cy="839787"/>
          </a:xfrm>
        </p:spPr>
        <p:txBody>
          <a:bodyPr/>
          <a:p>
            <a:r>
              <a:rPr altLang="en-US" dirty="0" kumimoji="0" lang="zh-CN"/>
              <a:t>防火墙的局限性</a:t>
            </a:r>
          </a:p>
        </p:txBody>
      </p:sp>
      <p:sp>
        <p:nvSpPr>
          <p:cNvPr id="1048622" name="内容占位符 2"/>
          <p:cNvSpPr>
            <a:spLocks noGrp="1"/>
          </p:cNvSpPr>
          <p:nvPr>
            <p:ph idx="1"/>
          </p:nvPr>
        </p:nvSpPr>
        <p:spPr>
          <a:xfrm>
            <a:off x="179388" y="1052513"/>
            <a:ext cx="8785225" cy="5230812"/>
          </a:xfrm>
        </p:spPr>
        <p:txBody>
          <a:bodyPr/>
          <a:p>
            <a:pPr indent="-514350" marL="514350">
              <a:buFont typeface="+mj-lt"/>
              <a:buAutoNum type="arabicPeriod"/>
            </a:pPr>
            <a:r>
              <a:rPr altLang="en-US" dirty="0" kumimoji="0" lang="zh-CN"/>
              <a:t>防火墙无法检测</a:t>
            </a:r>
            <a:r>
              <a:rPr altLang="en-US" dirty="0" kumimoji="0" lang="zh-CN">
                <a:solidFill>
                  <a:srgbClr val="FF0000"/>
                </a:solidFill>
              </a:rPr>
              <a:t>不经过防火墙的流量</a:t>
            </a:r>
            <a:r>
              <a:rPr altLang="en-US" dirty="0" kumimoji="0" lang="zh-CN"/>
              <a:t>，如通过内部提供拨号服务接入公网的流量；</a:t>
            </a:r>
            <a:endParaRPr altLang="zh-CN" dirty="0" kumimoji="0" lang="zh-CN"/>
          </a:p>
          <a:p>
            <a:pPr indent="-514350" marL="514350">
              <a:buFont typeface="+mj-lt"/>
              <a:buAutoNum type="arabicPeriod"/>
            </a:pPr>
            <a:endParaRPr altLang="zh-CN" dirty="0" kumimoji="0" lang="en-US"/>
          </a:p>
          <a:p>
            <a:pPr indent="-514350" marL="514350">
              <a:buFont typeface="+mj-lt"/>
              <a:buAutoNum type="arabicPeriod"/>
            </a:pPr>
            <a:r>
              <a:rPr altLang="en-US" dirty="0" kumimoji="0" lang="zh-CN"/>
              <a:t>防火墙不能防范来自</a:t>
            </a:r>
            <a:r>
              <a:rPr altLang="en-US" dirty="0" kumimoji="0" lang="zh-CN">
                <a:solidFill>
                  <a:srgbClr val="FF0000"/>
                </a:solidFill>
              </a:rPr>
              <a:t>内部人员的恶意攻击</a:t>
            </a:r>
            <a:r>
              <a:rPr altLang="en-US" dirty="0" kumimoji="0" lang="zh-CN"/>
              <a:t>；</a:t>
            </a:r>
            <a:endParaRPr altLang="zh-CN" dirty="0" kumimoji="0" lang="zh-CN"/>
          </a:p>
          <a:p>
            <a:pPr indent="-514350" marL="514350">
              <a:buFont typeface="+mj-lt"/>
              <a:buAutoNum type="arabicPeriod"/>
            </a:pPr>
            <a:endParaRPr altLang="zh-CN" dirty="0" kumimoji="0" lang="en-US"/>
          </a:p>
          <a:p>
            <a:pPr indent="-514350" marL="514350">
              <a:buFont typeface="+mj-lt"/>
              <a:buAutoNum type="arabicPeriod"/>
            </a:pPr>
            <a:r>
              <a:rPr altLang="en-US" dirty="0" kumimoji="0" lang="zh-CN"/>
              <a:t>防火墙不能阻止</a:t>
            </a:r>
            <a:r>
              <a:rPr altLang="en-US" dirty="0" kumimoji="0" lang="zh-CN">
                <a:solidFill>
                  <a:srgbClr val="FF0000"/>
                </a:solidFill>
              </a:rPr>
              <a:t>被病毒感染的和有害的程序或文件</a:t>
            </a:r>
            <a:r>
              <a:rPr altLang="en-US" dirty="0" kumimoji="0" lang="zh-CN"/>
              <a:t>的传递，如木马；</a:t>
            </a:r>
            <a:endParaRPr altLang="zh-CN" dirty="0" kumimoji="0" lang="zh-CN"/>
          </a:p>
          <a:p>
            <a:pPr indent="-514350" marL="514350">
              <a:buFont typeface="+mj-lt"/>
              <a:buAutoNum type="arabicPeriod"/>
            </a:pPr>
            <a:endParaRPr altLang="zh-CN" dirty="0" kumimoji="0" lang="en-US"/>
          </a:p>
          <a:p>
            <a:pPr indent="-514350" marL="514350">
              <a:buFont typeface="+mj-lt"/>
              <a:buAutoNum type="arabicPeriod"/>
            </a:pPr>
            <a:r>
              <a:rPr altLang="en-US" dirty="0" kumimoji="0" lang="zh-CN"/>
              <a:t>防火墙不能防止</a:t>
            </a:r>
            <a:r>
              <a:rPr altLang="en-US" dirty="0" kumimoji="0" lang="zh-CN">
                <a:solidFill>
                  <a:srgbClr val="FF0000"/>
                </a:solidFill>
              </a:rPr>
              <a:t>数据驱动式攻击</a:t>
            </a:r>
            <a:r>
              <a:rPr altLang="en-US" dirty="0" kumimoji="0" lang="zh-CN"/>
              <a:t>，如一些缓冲区溢出攻击。</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22">
                                            <p:txEl>
                                              <p:pRg st="2" end="2"/>
                                            </p:txEl>
                                          </p:spTgt>
                                        </p:tgtEl>
                                        <p:attrNameLst>
                                          <p:attrName>style.visibility</p:attrName>
                                        </p:attrNameLst>
                                      </p:cBhvr>
                                      <p:to>
                                        <p:strVal val="visible"/>
                                      </p:to>
                                    </p:set>
                                    <p:anim calcmode="lin" valueType="num">
                                      <p:cBhvr additive="base">
                                        <p:cTn dur="500" fill="hold" id="7"/>
                                        <p:tgtEl>
                                          <p:spTgt spid="104862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22">
                                            <p:txEl>
                                              <p:pRg st="4" end="4"/>
                                            </p:txEl>
                                          </p:spTgt>
                                        </p:tgtEl>
                                        <p:attrNameLst>
                                          <p:attrName>style.visibility</p:attrName>
                                        </p:attrNameLst>
                                      </p:cBhvr>
                                      <p:to>
                                        <p:strVal val="visible"/>
                                      </p:to>
                                    </p:set>
                                    <p:anim calcmode="lin" valueType="num">
                                      <p:cBhvr additive="base">
                                        <p:cTn dur="500" fill="hold" id="13"/>
                                        <p:tgtEl>
                                          <p:spTgt spid="104862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22">
                                            <p:txEl>
                                              <p:pRg st="6" end="6"/>
                                            </p:txEl>
                                          </p:spTgt>
                                        </p:tgtEl>
                                        <p:attrNameLst>
                                          <p:attrName>style.visibility</p:attrName>
                                        </p:attrNameLst>
                                      </p:cBhvr>
                                      <p:to>
                                        <p:strVal val="visible"/>
                                      </p:to>
                                    </p:set>
                                    <p:anim calcmode="lin" valueType="num">
                                      <p:cBhvr additive="base">
                                        <p:cTn dur="500" fill="hold" id="19"/>
                                        <p:tgtEl>
                                          <p:spTgt spid="104862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3" name="标题 1"/>
          <p:cNvSpPr>
            <a:spLocks noGrp="1"/>
          </p:cNvSpPr>
          <p:nvPr>
            <p:ph type="title"/>
          </p:nvPr>
        </p:nvSpPr>
        <p:spPr>
          <a:xfrm>
            <a:off x="179388" y="68263"/>
            <a:ext cx="8785225" cy="839787"/>
          </a:xfrm>
        </p:spPr>
        <p:txBody>
          <a:bodyPr/>
          <a:p>
            <a:pPr eaLnBrk="1" hangingPunct="1"/>
            <a:r>
              <a:rPr altLang="en-US" dirty="0" kumimoji="0" lang="zh-CN"/>
              <a:t>主要内容</a:t>
            </a:r>
          </a:p>
        </p:txBody>
      </p:sp>
      <p:sp>
        <p:nvSpPr>
          <p:cNvPr id="1048624" name="内容占位符 2"/>
          <p:cNvSpPr>
            <a:spLocks noGrp="1"/>
          </p:cNvSpPr>
          <p:nvPr>
            <p:ph idx="1"/>
          </p:nvPr>
        </p:nvSpPr>
        <p:spPr>
          <a:xfrm>
            <a:off x="251519" y="1052736"/>
            <a:ext cx="8713093" cy="5544616"/>
          </a:xfrm>
        </p:spPr>
        <p:txBody>
          <a:bodyPr/>
          <a:p>
            <a:r>
              <a:rPr altLang="zh-CN" dirty="0" kumimoji="0" lang="en-US"/>
              <a:t>7.1 </a:t>
            </a:r>
            <a:r>
              <a:rPr altLang="zh-CN" dirty="0" kumimoji="0" lang="en-US" err="1"/>
              <a:t>概述</a:t>
            </a:r>
            <a:r>
              <a:rPr altLang="zh-CN" dirty="0" kumimoji="0" lang="en-US"/>
              <a:t>	</a:t>
            </a:r>
            <a:endParaRPr altLang="zh-CN" dirty="0" kumimoji="0" lang="zh-CN"/>
          </a:p>
          <a:p>
            <a:r>
              <a:rPr altLang="zh-CN" dirty="0" kumimoji="0" lang="en-US"/>
              <a:t>7.2 </a:t>
            </a:r>
            <a:r>
              <a:rPr altLang="zh-CN" dirty="0" kumimoji="0" lang="en-US" err="1"/>
              <a:t>防火墙</a:t>
            </a:r>
            <a:endParaRPr altLang="zh-CN" dirty="0" kumimoji="0" lang="en-US"/>
          </a:p>
          <a:p>
            <a:pPr lvl="1"/>
            <a:r>
              <a:rPr altLang="zh-CN" dirty="0" sz="2800" kumimoji="0" lang="en-US"/>
              <a:t>7.2.1 </a:t>
            </a:r>
            <a:r>
              <a:rPr altLang="en-US" dirty="0" sz="2800" kumimoji="0" lang="zh-CN"/>
              <a:t>防火墙概述</a:t>
            </a:r>
            <a:endParaRPr altLang="zh-CN" dirty="0" sz="2800" kumimoji="0" lang="en-US"/>
          </a:p>
          <a:p>
            <a:pPr lvl="1"/>
            <a:r>
              <a:rPr altLang="zh-CN" dirty="0" sz="2800" kumimoji="0" lang="en-US">
                <a:solidFill>
                  <a:srgbClr val="FF0000"/>
                </a:solidFill>
              </a:rPr>
              <a:t>7.2.2 </a:t>
            </a:r>
            <a:r>
              <a:rPr altLang="en-US" dirty="0" sz="2800" kumimoji="0" lang="zh-CN">
                <a:solidFill>
                  <a:srgbClr val="FF0000"/>
                </a:solidFill>
              </a:rPr>
              <a:t>防火墙的主要技术</a:t>
            </a:r>
            <a:endParaRPr altLang="zh-CN" dirty="0" sz="2800" kumimoji="0" lang="en-US">
              <a:solidFill>
                <a:srgbClr val="FF0000"/>
              </a:solidFill>
            </a:endParaRPr>
          </a:p>
          <a:p>
            <a:pPr lvl="1"/>
            <a:r>
              <a:rPr altLang="zh-CN" dirty="0" sz="2800" kumimoji="0" lang="en-US"/>
              <a:t>7.2.3 Netfilter/</a:t>
            </a:r>
            <a:r>
              <a:rPr altLang="zh-CN" dirty="0" sz="2800" kumimoji="0" lang="en-US" err="1"/>
              <a:t>IPtables</a:t>
            </a:r>
            <a:r>
              <a:rPr altLang="en-US" dirty="0" sz="2800" kumimoji="0" lang="zh-CN"/>
              <a:t>防火墙</a:t>
            </a:r>
            <a:endParaRPr altLang="zh-CN" dirty="0" sz="2800" kumimoji="0" lang="zh-CN"/>
          </a:p>
          <a:p>
            <a:r>
              <a:rPr altLang="zh-CN" dirty="0" kumimoji="0" lang="en-US"/>
              <a:t>7.3 </a:t>
            </a:r>
            <a:r>
              <a:rPr altLang="zh-CN" dirty="0" kumimoji="0" lang="en-US" err="1"/>
              <a:t>入侵检测系统</a:t>
            </a:r>
            <a:r>
              <a:rPr altLang="zh-CN" dirty="0" kumimoji="0" lang="en-US"/>
              <a:t>	</a:t>
            </a:r>
            <a:endParaRPr altLang="zh-CN" dirty="0" kumimoji="0" lang="zh-CN"/>
          </a:p>
          <a:p>
            <a:r>
              <a:rPr altLang="zh-CN" dirty="0" kumimoji="0" lang="en-US"/>
              <a:t>7.4 </a:t>
            </a:r>
            <a:r>
              <a:rPr altLang="zh-CN" dirty="0" kumimoji="0" lang="en-US" err="1"/>
              <a:t>网络防御的新技术</a:t>
            </a:r>
            <a:r>
              <a:rPr altLang="zh-CN" dirty="0" kumimoji="0" lang="en-US"/>
              <a:t>	</a:t>
            </a:r>
            <a:endParaRPr altLang="zh-CN" dirty="0" kumimoji="0" lang="zh-CN"/>
          </a:p>
          <a:p>
            <a:endParaRPr altLang="zh-CN" dirty="0" kumimoji="0"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5" name="标题 1"/>
          <p:cNvSpPr>
            <a:spLocks noGrp="1"/>
          </p:cNvSpPr>
          <p:nvPr>
            <p:ph type="title"/>
          </p:nvPr>
        </p:nvSpPr>
        <p:spPr/>
        <p:txBody>
          <a:bodyPr/>
          <a:p>
            <a:r>
              <a:rPr altLang="en-US" dirty="0" kumimoji="0" lang="zh-CN"/>
              <a:t>依据技术特征的防火墙分类</a:t>
            </a:r>
            <a:endParaRPr dirty="0" lang="en-US"/>
          </a:p>
        </p:txBody>
      </p:sp>
      <p:sp>
        <p:nvSpPr>
          <p:cNvPr id="1048626" name="内容占位符 2"/>
          <p:cNvSpPr>
            <a:spLocks noGrp="1"/>
          </p:cNvSpPr>
          <p:nvPr>
            <p:ph idx="1"/>
          </p:nvPr>
        </p:nvSpPr>
        <p:spPr/>
        <p:txBody>
          <a:bodyPr/>
          <a:p>
            <a:r>
              <a:rPr altLang="en-US" dirty="0" lang="zh-CN"/>
              <a:t>依据防火墙的技术特征，常见的防火墙可以分为：</a:t>
            </a:r>
            <a:endParaRPr altLang="zh-CN" dirty="0" lang="en-US"/>
          </a:p>
          <a:p>
            <a:pPr lvl="1"/>
            <a:r>
              <a:rPr altLang="en-US" dirty="0" lang="zh-CN">
                <a:solidFill>
                  <a:srgbClr val="FF0000"/>
                </a:solidFill>
              </a:rPr>
              <a:t>包过滤防火墙</a:t>
            </a:r>
            <a:endParaRPr altLang="zh-CN" dirty="0" lang="en-US">
              <a:solidFill>
                <a:srgbClr val="FF0000"/>
              </a:solidFill>
            </a:endParaRPr>
          </a:p>
          <a:p>
            <a:pPr lvl="1"/>
            <a:r>
              <a:rPr altLang="en-US" dirty="0" lang="zh-CN">
                <a:solidFill>
                  <a:srgbClr val="FF0000"/>
                </a:solidFill>
              </a:rPr>
              <a:t>代理防火墙</a:t>
            </a:r>
            <a:endParaRPr altLang="zh-CN" dirty="0" lang="en-US">
              <a:solidFill>
                <a:srgbClr val="FF0000"/>
              </a:solidFill>
            </a:endParaRPr>
          </a:p>
          <a:p>
            <a:pPr lvl="1"/>
            <a:r>
              <a:rPr altLang="en-US" dirty="0" lang="zh-CN">
                <a:solidFill>
                  <a:srgbClr val="FF0000"/>
                </a:solidFill>
              </a:rPr>
              <a:t>个人防火墙</a:t>
            </a:r>
            <a:endParaRPr altLang="zh-CN" dirty="0" lang="en-US">
              <a:solidFill>
                <a:srgbClr val="FF0000"/>
              </a:solidFill>
            </a:endParaRPr>
          </a:p>
          <a:p>
            <a:endParaRPr altLang="en-US" dirty="0" lang="zh-CN"/>
          </a:p>
          <a:p>
            <a:r>
              <a:rPr altLang="en-US" dirty="0" lang="zh-CN"/>
              <a:t>这三类防火墙的侧重点不同，因而采用的技术路线也有较大的区别。</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7" name="标题 1"/>
          <p:cNvSpPr>
            <a:spLocks noGrp="1"/>
          </p:cNvSpPr>
          <p:nvPr>
            <p:ph type="title"/>
          </p:nvPr>
        </p:nvSpPr>
        <p:spPr>
          <a:xfrm>
            <a:off x="179388" y="68263"/>
            <a:ext cx="8785225" cy="839787"/>
          </a:xfrm>
        </p:spPr>
        <p:txBody>
          <a:bodyPr/>
          <a:p>
            <a:r>
              <a:rPr altLang="en-US" dirty="0" kumimoji="0" lang="zh-CN"/>
              <a:t>包过滤防火墙</a:t>
            </a:r>
          </a:p>
        </p:txBody>
      </p:sp>
      <p:sp>
        <p:nvSpPr>
          <p:cNvPr id="1048628" name="内容占位符 2"/>
          <p:cNvSpPr>
            <a:spLocks noGrp="1"/>
          </p:cNvSpPr>
          <p:nvPr>
            <p:ph idx="1"/>
          </p:nvPr>
        </p:nvSpPr>
        <p:spPr>
          <a:xfrm>
            <a:off x="179388" y="1041307"/>
            <a:ext cx="8785225" cy="1584175"/>
          </a:xfrm>
        </p:spPr>
        <p:txBody>
          <a:bodyPr/>
          <a:p>
            <a:r>
              <a:rPr altLang="en-US" dirty="0" sz="2400" kumimoji="0" lang="zh-CN">
                <a:solidFill>
                  <a:srgbClr val="0000FF"/>
                </a:solidFill>
              </a:rPr>
              <a:t>包过滤防火墙</a:t>
            </a:r>
            <a:r>
              <a:rPr altLang="en-US" dirty="0" sz="2400" kumimoji="0" lang="zh-CN"/>
              <a:t>主要是面向网络底层数据流进行审计和控管。</a:t>
            </a:r>
            <a:endParaRPr altLang="zh-CN" dirty="0" sz="2400" kumimoji="0" lang="en-US"/>
          </a:p>
          <a:p>
            <a:pPr lvl="1"/>
            <a:r>
              <a:rPr altLang="en-US" dirty="0" kumimoji="0" lang="zh-CN"/>
              <a:t>其安全策略主要根据数据包头的</a:t>
            </a:r>
            <a:r>
              <a:rPr altLang="en-US" dirty="0" kumimoji="0" lang="zh-CN">
                <a:solidFill>
                  <a:srgbClr val="FF0000"/>
                </a:solidFill>
              </a:rPr>
              <a:t>源地址、目的地址、端口号和协议类型</a:t>
            </a:r>
            <a:r>
              <a:rPr altLang="en-US" dirty="0" kumimoji="0" lang="zh-CN"/>
              <a:t>等标志来制定，可见其主要工作在</a:t>
            </a:r>
            <a:r>
              <a:rPr altLang="en-US" dirty="0" kumimoji="0" lang="zh-CN">
                <a:solidFill>
                  <a:srgbClr val="FF0000"/>
                </a:solidFill>
              </a:rPr>
              <a:t>网络层和传输层</a:t>
            </a:r>
            <a:r>
              <a:rPr altLang="en-US" dirty="0" kumimoji="0" lang="zh-CN"/>
              <a:t>。</a:t>
            </a:r>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1619250" y="2708920"/>
            <a:ext cx="5905500" cy="3970338"/>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56"/>
                                        </p:tgtEl>
                                        <p:attrNameLst>
                                          <p:attrName>style.visibility</p:attrName>
                                        </p:attrNameLst>
                                      </p:cBhvr>
                                      <p:to>
                                        <p:strVal val="visible"/>
                                      </p:to>
                                    </p:set>
                                    <p:anim calcmode="lin" valueType="num">
                                      <p:cBhvr additive="base">
                                        <p:cTn dur="500" fill="hold" id="7"/>
                                        <p:tgtEl>
                                          <p:spTgt spid="2097156"/>
                                        </p:tgtEl>
                                        <p:attrNameLst>
                                          <p:attrName>ppt_x</p:attrName>
                                        </p:attrNameLst>
                                      </p:cBhvr>
                                      <p:tavLst>
                                        <p:tav tm="0">
                                          <p:val>
                                            <p:strVal val="#ppt_x"/>
                                          </p:val>
                                        </p:tav>
                                        <p:tav tm="100000">
                                          <p:val>
                                            <p:strVal val="#ppt_x"/>
                                          </p:val>
                                        </p:tav>
                                      </p:tavLst>
                                    </p:anim>
                                    <p:anim calcmode="lin" valueType="num">
                                      <p:cBhvr additive="base">
                                        <p:cTn dur="500" fill="hold" id="8"/>
                                        <p:tgtEl>
                                          <p:spTgt spid="209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9" name="标题 1"/>
          <p:cNvSpPr>
            <a:spLocks noGrp="1"/>
          </p:cNvSpPr>
          <p:nvPr>
            <p:ph type="title"/>
          </p:nvPr>
        </p:nvSpPr>
        <p:spPr>
          <a:xfrm>
            <a:off x="179512" y="44450"/>
            <a:ext cx="8712968" cy="864270"/>
          </a:xfrm>
        </p:spPr>
        <p:txBody>
          <a:bodyPr/>
          <a:p>
            <a:r>
              <a:rPr altLang="en-US" dirty="0" kumimoji="0" lang="zh-CN"/>
              <a:t>代理防火墙</a:t>
            </a:r>
          </a:p>
        </p:txBody>
      </p:sp>
      <p:sp>
        <p:nvSpPr>
          <p:cNvPr id="1048630" name="内容占位符 2"/>
          <p:cNvSpPr>
            <a:spLocks noGrp="1"/>
          </p:cNvSpPr>
          <p:nvPr>
            <p:ph idx="1"/>
          </p:nvPr>
        </p:nvSpPr>
        <p:spPr>
          <a:xfrm>
            <a:off x="179512" y="1023937"/>
            <a:ext cx="8712968" cy="2405063"/>
          </a:xfrm>
        </p:spPr>
        <p:txBody>
          <a:bodyPr/>
          <a:p>
            <a:r>
              <a:rPr altLang="en-US" dirty="0" sz="2400" kumimoji="0" lang="zh-CN">
                <a:solidFill>
                  <a:srgbClr val="0000FF"/>
                </a:solidFill>
              </a:rPr>
              <a:t>代理防火墙</a:t>
            </a:r>
            <a:r>
              <a:rPr altLang="en-US" dirty="0" sz="2400" kumimoji="0" lang="zh-CN"/>
              <a:t>基于代理（</a:t>
            </a:r>
            <a:r>
              <a:rPr altLang="zh-CN" dirty="0" sz="2400" kumimoji="0" lang="en-US"/>
              <a:t>Proxy</a:t>
            </a:r>
            <a:r>
              <a:rPr altLang="en-US" dirty="0" sz="2400" kumimoji="0" lang="zh-CN"/>
              <a:t>）技术，使防火墙参与到每一个内外网络之间的连接过程。</a:t>
            </a:r>
            <a:endParaRPr altLang="zh-CN" dirty="0" sz="2400" kumimoji="0" lang="en-US"/>
          </a:p>
          <a:p>
            <a:pPr lvl="1"/>
            <a:r>
              <a:rPr altLang="en-US" dirty="0" kumimoji="0" lang="zh-CN"/>
              <a:t>防火墙需要</a:t>
            </a:r>
            <a:r>
              <a:rPr altLang="en-US" dirty="0" kumimoji="0" lang="zh-CN">
                <a:solidFill>
                  <a:srgbClr val="FF0000"/>
                </a:solidFill>
              </a:rPr>
              <a:t>理解用户使用的协议</a:t>
            </a:r>
            <a:r>
              <a:rPr altLang="en-US" dirty="0" kumimoji="0" lang="zh-CN"/>
              <a:t>，对内部节点向外部节点的请求进行还原审查后，转发给外部服务器；外部节点发送来的数据也要进行还原审查，然后封装转发给内部节点。</a:t>
            </a:r>
            <a:endParaRPr altLang="zh-CN" dirty="0" kumimoji="0" lang="en-US"/>
          </a:p>
          <a:p>
            <a:pPr lvl="1"/>
            <a:r>
              <a:rPr altLang="en-US" dirty="0" kumimoji="0" lang="zh-CN"/>
              <a:t>主要工作在应用层，有时也称为</a:t>
            </a:r>
            <a:r>
              <a:rPr altLang="en-US" dirty="0" kumimoji="0" lang="zh-CN">
                <a:solidFill>
                  <a:srgbClr val="FF0000"/>
                </a:solidFill>
              </a:rPr>
              <a:t>应用级网关</a:t>
            </a:r>
            <a:r>
              <a:rPr altLang="en-US" dirty="0" kumimoji="0" lang="zh-CN"/>
              <a:t>。</a:t>
            </a:r>
          </a:p>
        </p:txBody>
      </p:sp>
      <p:grpSp>
        <p:nvGrpSpPr>
          <p:cNvPr id="76" name="组合 2"/>
          <p:cNvGrpSpPr/>
          <p:nvPr/>
        </p:nvGrpSpPr>
        <p:grpSpPr>
          <a:xfrm>
            <a:off x="539750" y="3429000"/>
            <a:ext cx="8142288" cy="3326784"/>
            <a:chOff x="539750" y="3455988"/>
            <a:chExt cx="8142288" cy="3326784"/>
          </a:xfrm>
        </p:grpSpPr>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539750" y="3455988"/>
              <a:ext cx="8142288" cy="3286125"/>
            </a:xfrm>
            <a:prstGeom prst="rect"/>
            <a:noFill/>
            <a:ln>
              <a:noFill/>
            </a:ln>
          </p:spPr>
        </p:pic>
        <p:sp>
          <p:nvSpPr>
            <p:cNvPr id="1048631" name="文本框 1"/>
            <p:cNvSpPr txBox="1"/>
            <p:nvPr/>
          </p:nvSpPr>
          <p:spPr>
            <a:xfrm>
              <a:off x="1619672" y="6444218"/>
              <a:ext cx="598241" cy="338554"/>
            </a:xfrm>
            <a:prstGeom prst="rect"/>
            <a:noFill/>
          </p:spPr>
          <p:txBody>
            <a:bodyPr rtlCol="0" wrap="none">
              <a:spAutoFit/>
            </a:bodyPr>
            <a:p>
              <a:r>
                <a:rPr altLang="en-US" b="1" dirty="0" sz="1600" lang="zh-CN"/>
                <a:t>外网</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30">
                                            <p:txEl>
                                              <p:pRg st="1" end="1"/>
                                            </p:txEl>
                                          </p:spTgt>
                                        </p:tgtEl>
                                        <p:attrNameLst>
                                          <p:attrName>style.visibility</p:attrName>
                                        </p:attrNameLst>
                                      </p:cBhvr>
                                      <p:to>
                                        <p:strVal val="visible"/>
                                      </p:to>
                                    </p:set>
                                    <p:anim calcmode="lin" valueType="num">
                                      <p:cBhvr additive="base">
                                        <p:cTn dur="500" fill="hold" id="7"/>
                                        <p:tgtEl>
                                          <p:spTgt spid="104863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30">
                                            <p:txEl>
                                              <p:pRg st="2" end="2"/>
                                            </p:txEl>
                                          </p:spTgt>
                                        </p:tgtEl>
                                        <p:attrNameLst>
                                          <p:attrName>style.visibility</p:attrName>
                                        </p:attrNameLst>
                                      </p:cBhvr>
                                      <p:to>
                                        <p:strVal val="visible"/>
                                      </p:to>
                                    </p:set>
                                    <p:anim calcmode="lin" valueType="num">
                                      <p:cBhvr additive="base">
                                        <p:cTn dur="500" fill="hold" id="13"/>
                                        <p:tgtEl>
                                          <p:spTgt spid="104863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76"/>
                                        </p:tgtEl>
                                        <p:attrNameLst>
                                          <p:attrName>style.visibility</p:attrName>
                                        </p:attrNameLst>
                                      </p:cBhvr>
                                      <p:to>
                                        <p:strVal val="visible"/>
                                      </p:to>
                                    </p:set>
                                    <p:anim calcmode="lin" valueType="num">
                                      <p:cBhvr additive="base">
                                        <p:cTn dur="500" fill="hold" id="19"/>
                                        <p:tgtEl>
                                          <p:spTgt spid="76"/>
                                        </p:tgtEl>
                                        <p:attrNameLst>
                                          <p:attrName>ppt_x</p:attrName>
                                        </p:attrNameLst>
                                      </p:cBhvr>
                                      <p:tavLst>
                                        <p:tav tm="0">
                                          <p:val>
                                            <p:strVal val="#ppt_x"/>
                                          </p:val>
                                        </p:tav>
                                        <p:tav tm="100000">
                                          <p:val>
                                            <p:strVal val="#ppt_x"/>
                                          </p:val>
                                        </p:tav>
                                      </p:tavLst>
                                    </p:anim>
                                    <p:anim calcmode="lin" valueType="num">
                                      <p:cBhvr additive="base">
                                        <p:cTn dur="500" fill="hold" id="20"/>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2" name="标题 1"/>
          <p:cNvSpPr>
            <a:spLocks noGrp="1"/>
          </p:cNvSpPr>
          <p:nvPr>
            <p:ph type="title"/>
          </p:nvPr>
        </p:nvSpPr>
        <p:spPr>
          <a:xfrm>
            <a:off x="179388" y="68263"/>
            <a:ext cx="8785225" cy="839787"/>
          </a:xfrm>
        </p:spPr>
        <p:txBody>
          <a:bodyPr/>
          <a:p>
            <a:r>
              <a:rPr altLang="en-US" kumimoji="0" lang="zh-CN"/>
              <a:t>个人防火墙</a:t>
            </a:r>
          </a:p>
        </p:txBody>
      </p:sp>
      <p:sp>
        <p:nvSpPr>
          <p:cNvPr id="1048633" name="内容占位符 2"/>
          <p:cNvSpPr>
            <a:spLocks noGrp="1"/>
          </p:cNvSpPr>
          <p:nvPr>
            <p:ph idx="1"/>
          </p:nvPr>
        </p:nvSpPr>
        <p:spPr>
          <a:xfrm>
            <a:off x="179388" y="1052513"/>
            <a:ext cx="8785225" cy="5230812"/>
          </a:xfrm>
        </p:spPr>
        <p:txBody>
          <a:bodyPr/>
          <a:p>
            <a:r>
              <a:rPr altLang="en-US" dirty="0" kumimoji="0" lang="zh-CN"/>
              <a:t>目前普通用户最常使用的一种，常见如天网个人防火墙。</a:t>
            </a:r>
            <a:endParaRPr altLang="zh-CN" dirty="0" kumimoji="0" lang="en-US"/>
          </a:p>
          <a:p>
            <a:endParaRPr altLang="zh-CN" dirty="0" kumimoji="0" lang="en-US"/>
          </a:p>
          <a:p>
            <a:r>
              <a:rPr altLang="en-US" dirty="0" kumimoji="0" lang="zh-CN"/>
              <a:t>个人防火墙是一种能够</a:t>
            </a:r>
            <a:r>
              <a:rPr altLang="en-US" dirty="0" kumimoji="0" lang="zh-CN">
                <a:solidFill>
                  <a:srgbClr val="FF0000"/>
                </a:solidFill>
              </a:rPr>
              <a:t>保护个人计算机系统安全</a:t>
            </a:r>
            <a:r>
              <a:rPr altLang="en-US" dirty="0" kumimoji="0" lang="zh-CN"/>
              <a:t>的软件。</a:t>
            </a:r>
            <a:endParaRPr altLang="zh-CN" dirty="0" kumimoji="0" lang="en-US"/>
          </a:p>
          <a:p>
            <a:pPr lvl="1"/>
            <a:r>
              <a:rPr altLang="en-US" dirty="0" kumimoji="0" lang="zh-CN"/>
              <a:t>直接在用户的计算机上运行，帮助普通用户对系统进行监控及管理，使个人计算机免受各种攻击。</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4" name="标题 1"/>
          <p:cNvSpPr>
            <a:spLocks noGrp="1"/>
          </p:cNvSpPr>
          <p:nvPr>
            <p:ph type="title"/>
          </p:nvPr>
        </p:nvSpPr>
        <p:spPr/>
        <p:txBody>
          <a:bodyPr/>
          <a:p>
            <a:r>
              <a:rPr altLang="en-US" dirty="0" kumimoji="0" lang="zh-CN"/>
              <a:t>防火墙涉及的技术</a:t>
            </a:r>
            <a:endParaRPr dirty="0" lang="en-US"/>
          </a:p>
        </p:txBody>
      </p:sp>
      <p:sp>
        <p:nvSpPr>
          <p:cNvPr id="1048635" name="内容占位符 2"/>
          <p:cNvSpPr>
            <a:spLocks noGrp="1"/>
          </p:cNvSpPr>
          <p:nvPr>
            <p:ph idx="1"/>
          </p:nvPr>
        </p:nvSpPr>
        <p:spPr/>
        <p:txBody>
          <a:bodyPr/>
          <a:p>
            <a:r>
              <a:rPr dirty="0" lang="en-US"/>
              <a:t>ACL</a:t>
            </a:r>
            <a:r>
              <a:rPr altLang="en-US" dirty="0" lang="zh-CN"/>
              <a:t>（</a:t>
            </a:r>
            <a:r>
              <a:rPr altLang="zh-CN" dirty="0" lang="en-US"/>
              <a:t>Access Control List</a:t>
            </a:r>
            <a:r>
              <a:rPr altLang="en-US" dirty="0" lang="zh-CN"/>
              <a:t>，访问控制列表）</a:t>
            </a:r>
            <a:endParaRPr dirty="0" lang="en-US"/>
          </a:p>
          <a:p>
            <a:r>
              <a:rPr altLang="en-US" dirty="0" lang="zh-CN"/>
              <a:t>静态包过滤</a:t>
            </a:r>
            <a:endParaRPr altLang="zh-CN" dirty="0" lang="en-US"/>
          </a:p>
          <a:p>
            <a:r>
              <a:rPr altLang="en-US" dirty="0" lang="zh-CN"/>
              <a:t>动态包过滤</a:t>
            </a:r>
            <a:endParaRPr altLang="zh-CN" dirty="0" lang="en-US"/>
          </a:p>
          <a:p>
            <a:r>
              <a:rPr altLang="en-US" dirty="0" lang="zh-CN"/>
              <a:t>应用网关代理</a:t>
            </a:r>
            <a:endParaRPr altLang="zh-CN" dirty="0" lang="en-US"/>
          </a:p>
          <a:p>
            <a:r>
              <a:rPr altLang="en-US" dirty="0" lang="zh-CN"/>
              <a:t>电路级网关（</a:t>
            </a:r>
            <a:r>
              <a:rPr altLang="zh-CN" dirty="0" lang="en-US"/>
              <a:t>Circuit Gateway</a:t>
            </a:r>
            <a:r>
              <a:rPr altLang="en-US" dirty="0" lang="zh-CN"/>
              <a:t>）</a:t>
            </a:r>
            <a:endParaRPr altLang="zh-CN" dirty="0" lang="en-US"/>
          </a:p>
          <a:p>
            <a:r>
              <a:rPr dirty="0" lang="en-US"/>
              <a:t>NAT</a:t>
            </a:r>
            <a:r>
              <a:rPr altLang="en-US" dirty="0" lang="zh-CN"/>
              <a:t>（</a:t>
            </a:r>
            <a:r>
              <a:rPr altLang="zh-CN" dirty="0" lang="en-US"/>
              <a:t>Network Address Translation</a:t>
            </a:r>
            <a:r>
              <a:rPr altLang="en-US" dirty="0" lang="zh-CN"/>
              <a:t>，网络地址翻译）</a:t>
            </a:r>
            <a:endParaRPr dirty="0" lang="en-US"/>
          </a:p>
          <a:p>
            <a:r>
              <a:rPr dirty="0" lang="en-US" err="1"/>
              <a:t>VPN（Virtual</a:t>
            </a:r>
            <a:r>
              <a:rPr dirty="0" lang="en-US"/>
              <a:t> Private Network，</a:t>
            </a:r>
            <a:r>
              <a:rPr altLang="en-US" dirty="0" lang="zh-CN"/>
              <a:t>虚拟专用网</a:t>
            </a:r>
            <a:r>
              <a:rPr dirty="0" lang="en-US"/>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4">
                                  <p:stCondLst>
                                    <p:cond delay="0"/>
                                  </p:stCondLst>
                                  <p:childTnLst>
                                    <p:set>
                                      <p:cBhvr>
                                        <p:cTn dur="1" fill="hold" id="6">
                                          <p:stCondLst>
                                            <p:cond delay="0"/>
                                          </p:stCondLst>
                                        </p:cTn>
                                        <p:tgtEl>
                                          <p:spTgt spid="1048635">
                                            <p:txEl>
                                              <p:pRg st="0" end="0"/>
                                            </p:txEl>
                                          </p:spTgt>
                                        </p:tgtEl>
                                        <p:attrNameLst>
                                          <p:attrName>style.visibility</p:attrName>
                                        </p:attrNameLst>
                                      </p:cBhvr>
                                      <p:to>
                                        <p:strVal val="visible"/>
                                      </p:to>
                                    </p:set>
                                    <p:anim calcmode="lin" valueType="num">
                                      <p:cBhvr additive="base">
                                        <p:cTn dur="500" fill="hold" id="7"/>
                                        <p:tgtEl>
                                          <p:spTgt spid="104863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35">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35">
                                            <p:txEl>
                                              <p:pRg st="1" end="1"/>
                                            </p:txEl>
                                          </p:spTgt>
                                        </p:tgtEl>
                                        <p:attrNameLst>
                                          <p:attrName>style.visibility</p:attrName>
                                        </p:attrNameLst>
                                      </p:cBhvr>
                                      <p:to>
                                        <p:strVal val="visible"/>
                                      </p:to>
                                    </p:set>
                                    <p:anim calcmode="lin" valueType="num">
                                      <p:cBhvr additive="base">
                                        <p:cTn dur="500" fill="hold" id="11"/>
                                        <p:tgtEl>
                                          <p:spTgt spid="104863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35">
                                            <p:txEl>
                                              <p:pRg st="1" end="1"/>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35">
                                            <p:txEl>
                                              <p:pRg st="2" end="2"/>
                                            </p:txEl>
                                          </p:spTgt>
                                        </p:tgtEl>
                                        <p:attrNameLst>
                                          <p:attrName>style.visibility</p:attrName>
                                        </p:attrNameLst>
                                      </p:cBhvr>
                                      <p:to>
                                        <p:strVal val="visible"/>
                                      </p:to>
                                    </p:set>
                                    <p:anim calcmode="lin" valueType="num">
                                      <p:cBhvr additive="base">
                                        <p:cTn dur="500" fill="hold" id="15"/>
                                        <p:tgtEl>
                                          <p:spTgt spid="104863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35">
                                            <p:txEl>
                                              <p:pRg st="2" end="2"/>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35">
                                            <p:txEl>
                                              <p:pRg st="3" end="3"/>
                                            </p:txEl>
                                          </p:spTgt>
                                        </p:tgtEl>
                                        <p:attrNameLst>
                                          <p:attrName>style.visibility</p:attrName>
                                        </p:attrNameLst>
                                      </p:cBhvr>
                                      <p:to>
                                        <p:strVal val="visible"/>
                                      </p:to>
                                    </p:set>
                                    <p:anim calcmode="lin" valueType="num">
                                      <p:cBhvr additive="base">
                                        <p:cTn dur="500" fill="hold" id="19"/>
                                        <p:tgtEl>
                                          <p:spTgt spid="104863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35">
                                            <p:txEl>
                                              <p:pRg st="3" end="3"/>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35">
                                            <p:txEl>
                                              <p:pRg st="4" end="4"/>
                                            </p:txEl>
                                          </p:spTgt>
                                        </p:tgtEl>
                                        <p:attrNameLst>
                                          <p:attrName>style.visibility</p:attrName>
                                        </p:attrNameLst>
                                      </p:cBhvr>
                                      <p:to>
                                        <p:strVal val="visible"/>
                                      </p:to>
                                    </p:set>
                                    <p:anim calcmode="lin" valueType="num">
                                      <p:cBhvr additive="base">
                                        <p:cTn dur="500" fill="hold" id="23"/>
                                        <p:tgtEl>
                                          <p:spTgt spid="104863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35">
                                            <p:txEl>
                                              <p:pRg st="4" end="4"/>
                                            </p:txEl>
                                          </p:spTgt>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048635">
                                            <p:txEl>
                                              <p:pRg st="5" end="5"/>
                                            </p:txEl>
                                          </p:spTgt>
                                        </p:tgtEl>
                                        <p:attrNameLst>
                                          <p:attrName>style.visibility</p:attrName>
                                        </p:attrNameLst>
                                      </p:cBhvr>
                                      <p:to>
                                        <p:strVal val="visible"/>
                                      </p:to>
                                    </p:set>
                                    <p:anim calcmode="lin" valueType="num">
                                      <p:cBhvr additive="base">
                                        <p:cTn dur="500" fill="hold" id="27"/>
                                        <p:tgtEl>
                                          <p:spTgt spid="1048635">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635">
                                            <p:txEl>
                                              <p:pRg st="5" end="5"/>
                                            </p:txEl>
                                          </p:spTgt>
                                        </p:tgtEl>
                                        <p:attrNameLst>
                                          <p:attrName>ppt_y</p:attrName>
                                        </p:attrNameLst>
                                      </p:cBhvr>
                                      <p:tavLst>
                                        <p:tav tm="0">
                                          <p:val>
                                            <p:strVal val="1+#ppt_h/2"/>
                                          </p:val>
                                        </p:tav>
                                        <p:tav tm="100000">
                                          <p:val>
                                            <p:strVal val="#ppt_y"/>
                                          </p:val>
                                        </p:tav>
                                      </p:tavLst>
                                    </p:anim>
                                  </p:childTnLst>
                                </p:cTn>
                              </p:par>
                              <p:par>
                                <p:cTn fill="hold" id="29" nodeType="withEffect" presetClass="entr" presetID="2" presetSubtype="4">
                                  <p:stCondLst>
                                    <p:cond delay="0"/>
                                  </p:stCondLst>
                                  <p:childTnLst>
                                    <p:set>
                                      <p:cBhvr>
                                        <p:cTn dur="1" fill="hold" id="30">
                                          <p:stCondLst>
                                            <p:cond delay="0"/>
                                          </p:stCondLst>
                                        </p:cTn>
                                        <p:tgtEl>
                                          <p:spTgt spid="1048635">
                                            <p:txEl>
                                              <p:pRg st="6" end="6"/>
                                            </p:txEl>
                                          </p:spTgt>
                                        </p:tgtEl>
                                        <p:attrNameLst>
                                          <p:attrName>style.visibility</p:attrName>
                                        </p:attrNameLst>
                                      </p:cBhvr>
                                      <p:to>
                                        <p:strVal val="visible"/>
                                      </p:to>
                                    </p:set>
                                    <p:anim calcmode="lin" valueType="num">
                                      <p:cBhvr additive="base">
                                        <p:cTn dur="500" fill="hold" id="31"/>
                                        <p:tgtEl>
                                          <p:spTgt spid="1048635">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3" name="标题 1"/>
          <p:cNvSpPr>
            <a:spLocks noGrp="1"/>
          </p:cNvSpPr>
          <p:nvPr>
            <p:ph type="title"/>
          </p:nvPr>
        </p:nvSpPr>
        <p:spPr>
          <a:xfrm>
            <a:off x="179388" y="68263"/>
            <a:ext cx="8785225" cy="839787"/>
          </a:xfrm>
        </p:spPr>
        <p:txBody>
          <a:bodyPr/>
          <a:p>
            <a:pPr eaLnBrk="1" hangingPunct="1"/>
            <a:r>
              <a:rPr altLang="en-US" dirty="0" kumimoji="0" lang="zh-CN"/>
              <a:t>主要内容</a:t>
            </a:r>
          </a:p>
        </p:txBody>
      </p:sp>
      <p:sp>
        <p:nvSpPr>
          <p:cNvPr id="1048594" name="内容占位符 2"/>
          <p:cNvSpPr>
            <a:spLocks noGrp="1"/>
          </p:cNvSpPr>
          <p:nvPr>
            <p:ph idx="1"/>
          </p:nvPr>
        </p:nvSpPr>
        <p:spPr>
          <a:xfrm>
            <a:off x="251519" y="1052736"/>
            <a:ext cx="8713093" cy="5544616"/>
          </a:xfrm>
        </p:spPr>
        <p:txBody>
          <a:bodyPr/>
          <a:p>
            <a:r>
              <a:rPr altLang="zh-CN" dirty="0" kumimoji="0" lang="en-US">
                <a:solidFill>
                  <a:srgbClr val="FF0000"/>
                </a:solidFill>
              </a:rPr>
              <a:t>7.1 </a:t>
            </a:r>
            <a:r>
              <a:rPr altLang="zh-CN" dirty="0" kumimoji="0" lang="en-US" err="1">
                <a:solidFill>
                  <a:srgbClr val="FF0000"/>
                </a:solidFill>
              </a:rPr>
              <a:t>概述</a:t>
            </a:r>
            <a:r>
              <a:rPr altLang="zh-CN" dirty="0" kumimoji="0" lang="en-US">
                <a:solidFill>
                  <a:srgbClr val="FF0000"/>
                </a:solidFill>
              </a:rPr>
              <a:t>	</a:t>
            </a:r>
            <a:endParaRPr altLang="zh-CN" dirty="0" kumimoji="0" lang="zh-CN">
              <a:solidFill>
                <a:srgbClr val="FF0000"/>
              </a:solidFill>
            </a:endParaRPr>
          </a:p>
          <a:p>
            <a:r>
              <a:rPr altLang="zh-CN" dirty="0" kumimoji="0" lang="en-US"/>
              <a:t>7.2 </a:t>
            </a:r>
            <a:r>
              <a:rPr altLang="zh-CN" dirty="0" kumimoji="0" lang="en-US" err="1"/>
              <a:t>防火墙</a:t>
            </a:r>
            <a:endParaRPr altLang="zh-CN" dirty="0" kumimoji="0" lang="zh-CN"/>
          </a:p>
          <a:p>
            <a:r>
              <a:rPr altLang="zh-CN" dirty="0" kumimoji="0" lang="en-US"/>
              <a:t>7.3 </a:t>
            </a:r>
            <a:r>
              <a:rPr altLang="zh-CN" dirty="0" kumimoji="0" lang="en-US" err="1"/>
              <a:t>入侵检测系统</a:t>
            </a:r>
            <a:r>
              <a:rPr altLang="zh-CN" dirty="0" kumimoji="0" lang="en-US"/>
              <a:t>	</a:t>
            </a:r>
            <a:endParaRPr altLang="zh-CN" dirty="0" kumimoji="0" lang="zh-CN"/>
          </a:p>
          <a:p>
            <a:r>
              <a:rPr altLang="zh-CN" dirty="0" kumimoji="0" lang="en-US"/>
              <a:t>7.4 </a:t>
            </a:r>
            <a:r>
              <a:rPr altLang="zh-CN" dirty="0" kumimoji="0" lang="en-US" err="1"/>
              <a:t>网络防御的新技术</a:t>
            </a:r>
            <a:r>
              <a:rPr altLang="zh-CN" dirty="0" kumimoji="0" lang="en-US"/>
              <a:t>	</a:t>
            </a:r>
            <a:endParaRPr altLang="zh-CN" dirty="0" kumimoji="0" lang="zh-CN"/>
          </a:p>
          <a:p>
            <a:endParaRPr altLang="zh-CN" dirty="0" kumimoji="0"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6" name="标题 1"/>
          <p:cNvSpPr>
            <a:spLocks noGrp="1"/>
          </p:cNvSpPr>
          <p:nvPr>
            <p:ph type="title"/>
          </p:nvPr>
        </p:nvSpPr>
        <p:spPr>
          <a:xfrm>
            <a:off x="179388" y="68263"/>
            <a:ext cx="8785225" cy="839787"/>
          </a:xfrm>
        </p:spPr>
        <p:txBody>
          <a:bodyPr/>
          <a:p>
            <a:r>
              <a:rPr altLang="en-US" dirty="0" kumimoji="0" lang="zh-CN"/>
              <a:t>访问控制列表</a:t>
            </a:r>
            <a:r>
              <a:rPr altLang="zh-CN" dirty="0" kumimoji="0" lang="en-US"/>
              <a:t>ACL</a:t>
            </a:r>
          </a:p>
        </p:txBody>
      </p:sp>
      <p:sp>
        <p:nvSpPr>
          <p:cNvPr id="1048637" name="内容占位符 2"/>
          <p:cNvSpPr>
            <a:spLocks noGrp="1"/>
          </p:cNvSpPr>
          <p:nvPr>
            <p:ph idx="1"/>
          </p:nvPr>
        </p:nvSpPr>
        <p:spPr>
          <a:xfrm>
            <a:off x="179388" y="1052736"/>
            <a:ext cx="8712200" cy="1296143"/>
          </a:xfrm>
        </p:spPr>
        <p:txBody>
          <a:bodyPr/>
          <a:p>
            <a:r>
              <a:rPr altLang="zh-CN" dirty="0" sz="2400" kumimoji="0" lang="en-US"/>
              <a:t>Access Control List</a:t>
            </a:r>
            <a:r>
              <a:rPr altLang="en-US" dirty="0" sz="2400" kumimoji="0" lang="zh-CN"/>
              <a:t>是</a:t>
            </a:r>
            <a:r>
              <a:rPr altLang="en-US" dirty="0" sz="2400" kumimoji="0" lang="zh-CN">
                <a:solidFill>
                  <a:srgbClr val="FF0000"/>
                </a:solidFill>
              </a:rPr>
              <a:t>允许和拒绝匹配规则的集合</a:t>
            </a:r>
            <a:r>
              <a:rPr altLang="en-US" dirty="0" sz="2400" kumimoji="0" lang="zh-CN"/>
              <a:t>。</a:t>
            </a:r>
            <a:endParaRPr altLang="zh-CN" dirty="0" sz="2400" kumimoji="0" lang="en-US"/>
          </a:p>
          <a:p>
            <a:pPr lvl="1"/>
            <a:r>
              <a:rPr altLang="en-US" dirty="0" kumimoji="0" lang="zh-CN"/>
              <a:t>规则告诉防火墙哪些数据包允许</a:t>
            </a:r>
            <a:r>
              <a:rPr altLang="en-US" dirty="0" kumimoji="0" lang="zh-CN">
                <a:solidFill>
                  <a:srgbClr val="FF0000"/>
                </a:solidFill>
              </a:rPr>
              <a:t>通过</a:t>
            </a:r>
            <a:r>
              <a:rPr altLang="en-US" dirty="0" kumimoji="0" lang="zh-CN"/>
              <a:t>、哪些被</a:t>
            </a:r>
            <a:r>
              <a:rPr altLang="en-US" dirty="0" kumimoji="0" lang="zh-CN">
                <a:solidFill>
                  <a:srgbClr val="FF0000"/>
                </a:solidFill>
              </a:rPr>
              <a:t>拒绝</a:t>
            </a:r>
            <a:r>
              <a:rPr altLang="en-US" dirty="0" kumimoji="0" lang="zh-CN"/>
              <a:t>。</a:t>
            </a:r>
          </a:p>
        </p:txBody>
      </p:sp>
      <p:graphicFrame>
        <p:nvGraphicFramePr>
          <p:cNvPr id="4194304" name="表格 3"/>
          <p:cNvGraphicFramePr>
            <a:graphicFrameLocks noGrp="1"/>
          </p:cNvGraphicFramePr>
          <p:nvPr/>
        </p:nvGraphicFramePr>
        <p:xfrm>
          <a:off x="250825" y="2636912"/>
          <a:ext cx="8640763" cy="1370014"/>
        </p:xfrm>
        <a:graphic>
          <a:graphicData uri="http://schemas.openxmlformats.org/drawingml/2006/table">
            <a:tbl>
              <a:tblPr/>
              <a:tblGrid>
                <a:gridCol w="877888"/>
                <a:gridCol w="731837"/>
                <a:gridCol w="1482725"/>
                <a:gridCol w="1587500"/>
                <a:gridCol w="730250"/>
                <a:gridCol w="877888"/>
                <a:gridCol w="1176337"/>
                <a:gridCol w="1176338"/>
              </a:tblGrid>
              <a:tr h="430213">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dirty="0"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顺序</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方向</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源地址</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目的地址</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协议</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源端口</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目的端口</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en-US"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rPr>
                        <a:t>是否通过</a:t>
                      </a:r>
                    </a:p>
                  </a:txBody>
                  <a:tcPr marL="68580" marR="68580" marT="0" marB="0" horzOverflow="overflow">
                    <a:lnL w="12700" cap="flat" cmpd="sng" algn="ctr">
                      <a:solidFill>
                        <a:srgbClr val="000000"/>
                      </a:solidFill>
                      <a:prstDash val="solid"/>
                      <a:round/>
                      <a:headEnd type="none" w="med" len="med"/>
                      <a:tailEnd type="none" w="med" len="med"/>
                    </a:lnL>
                    <a:lnR>
                      <a:noFill/>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509588">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zh-CN" baseline="0" b="0" cap="none" sz="1800" i="0" kumimoji="0" lang="en-US" normalizeH="0" strike="noStrike" u="none">
                          <a:ln>
                            <a:noFill/>
                          </a:ln>
                          <a:solidFill>
                            <a:schemeClr val="tx1"/>
                          </a:solidFill>
                          <a:effectLst/>
                          <a:latin typeface="Times New Roman" panose="02020603050405020304" pitchFamily="18" charset="0"/>
                          <a:ea typeface="宋体" panose="02010600030101010101" pitchFamily="2" charset="-122"/>
                        </a:rPr>
                        <a:t>Rule 1</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out</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28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192.168.10.11</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288"/>
                        </a:spcBef>
                        <a:spcAft>
                          <a:spcPct val="0"/>
                        </a:spcAft>
                        <a:buClrTx/>
                        <a:buSzTx/>
                        <a:buFontTx/>
                        <a:buNone/>
                      </a:pPr>
                      <a:r>
                        <a:rPr altLang="zh-CN" baseline="0" b="0" cap="none" dirty="0"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altLang="zh-CN" baseline="0" b="0" cap="none" dirty="0"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dirty="0"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TCP</a:t>
                      </a:r>
                      <a:endParaRPr altLang="zh-CN" baseline="0" b="0" cap="none" dirty="0"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any</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80</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deny</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30213">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zh-CN" baseline="0" b="0" cap="none" sz="1800" i="0" kumimoji="0" lang="en-US" normalizeH="0" strike="noStrike" u="none">
                          <a:ln>
                            <a:noFill/>
                          </a:ln>
                          <a:solidFill>
                            <a:schemeClr val="tx1"/>
                          </a:solidFill>
                          <a:effectLst/>
                          <a:latin typeface="Times New Roman" panose="02020603050405020304" pitchFamily="18" charset="0"/>
                          <a:ea typeface="宋体" panose="02010600030101010101" pitchFamily="2" charset="-122"/>
                        </a:rPr>
                        <a:t>Rule 2</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zh-CN" baseline="0" b="0" cap="none" sz="1800" i="0" kumimoji="0" lang="en-US" normalizeH="0" strike="noStrike" u="none">
                          <a:ln>
                            <a:noFill/>
                          </a:ln>
                          <a:solidFill>
                            <a:schemeClr val="tx1"/>
                          </a:solidFill>
                          <a:effectLst/>
                          <a:latin typeface="Times New Roman" panose="02020603050405020304" pitchFamily="18" charset="0"/>
                          <a:ea typeface="宋体" panose="02010600030101010101" pitchFamily="2" charset="-122"/>
                        </a:rPr>
                        <a:t>out</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28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28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202.106.85.36</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zh-CN" baseline="0" b="0" cap="none" dirty="0" sz="1800" i="0" kumimoji="0" lang="en-US" normalizeH="0" strike="noStrike" u="none">
                          <a:ln>
                            <a:noFill/>
                          </a:ln>
                          <a:solidFill>
                            <a:schemeClr val="tx1"/>
                          </a:solidFill>
                          <a:effectLst/>
                          <a:latin typeface="Times New Roman" panose="02020603050405020304" pitchFamily="18" charset="0"/>
                          <a:ea typeface="宋体" panose="02010600030101010101" pitchFamily="2" charset="-122"/>
                        </a:rPr>
                        <a:t>TCP</a:t>
                      </a:r>
                      <a:endParaRPr altLang="zh-CN" baseline="0" b="0" cap="none" dirty="0"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any</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20000"/>
                        </a:lnSpc>
                        <a:spcBef>
                          <a:spcPts val="338"/>
                        </a:spcBef>
                        <a:spcAft>
                          <a:spcPct val="0"/>
                        </a:spcAft>
                        <a:buClrTx/>
                        <a:buSzTx/>
                        <a:buFontTx/>
                        <a:buNone/>
                      </a:pPr>
                      <a:r>
                        <a:rPr altLang="zh-CN" baseline="0" b="0" cap="none" sz="1800" i="0" kumimoji="0" lang="en-US" normalizeH="0" strike="noStrike" u="none">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80</a:t>
                      </a:r>
                      <a:endParaRPr altLang="zh-CN" baseline="0" b="0" cap="none"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Font typeface="Arial" panose="020B0604020202020204" pitchFamily="34" charset="0"/>
                        <a:defRPr sz="2800" kumimoji="1">
                          <a:solidFill>
                            <a:schemeClr val="tx1"/>
                          </a:solidFill>
                          <a:latin typeface="Calibri" panose="020F0502020204030204" pitchFamily="34" charset="0"/>
                          <a:ea typeface="宋体" panose="02010600030101010101" pitchFamily="2" charset="-122"/>
                        </a:defRPr>
                      </a:lvl1pPr>
                      <a:lvl2pPr eaLnBrk="0" hangingPunct="0" indent="-285750" marL="742950">
                        <a:spcBef>
                          <a:spcPct val="20000"/>
                        </a:spcBef>
                        <a:buFont typeface="Arial" panose="020B0604020202020204" pitchFamily="34" charset="0"/>
                        <a:defRPr sz="2400" kumimoji="1">
                          <a:solidFill>
                            <a:schemeClr val="tx1"/>
                          </a:solidFill>
                          <a:latin typeface="Calibri" panose="020F0502020204030204" pitchFamily="34" charset="0"/>
                          <a:ea typeface="宋体" panose="02010600030101010101" pitchFamily="2" charset="-122"/>
                        </a:defRPr>
                      </a:lvl2pPr>
                      <a:lvl3pPr eaLnBrk="0" hangingPunct="0" indent="-228600" marL="1143000">
                        <a:spcBef>
                          <a:spcPct val="20000"/>
                        </a:spcBef>
                        <a:buFont typeface="Arial" panose="020B0604020202020204" pitchFamily="34" charset="0"/>
                        <a:defRPr sz="2000" kumimoji="1">
                          <a:solidFill>
                            <a:schemeClr val="tx1"/>
                          </a:solidFill>
                          <a:latin typeface="Calibri" panose="020F0502020204030204" pitchFamily="34" charset="0"/>
                          <a:ea typeface="宋体" panose="02010600030101010101" pitchFamily="2" charset="-122"/>
                        </a:defRPr>
                      </a:lvl3pPr>
                      <a:lvl4pPr eaLnBrk="0" hangingPunct="0" indent="-228600" marL="16002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eaLnBrk="0" hangingPunct="0" indent="-228600" marL="20574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ts val="2200"/>
                        </a:lnSpc>
                        <a:spcBef>
                          <a:spcPct val="0"/>
                        </a:spcBef>
                        <a:spcAft>
                          <a:spcPct val="0"/>
                        </a:spcAft>
                        <a:buClrTx/>
                        <a:buSzTx/>
                        <a:buFontTx/>
                        <a:buNone/>
                      </a:pPr>
                      <a:r>
                        <a:rPr altLang="zh-CN" baseline="0" b="0" cap="none" dirty="0" sz="1800" i="0" kumimoji="0" lang="en-US" normalizeH="0" strike="noStrike" u="none">
                          <a:ln>
                            <a:noFill/>
                          </a:ln>
                          <a:solidFill>
                            <a:schemeClr val="tx1"/>
                          </a:solidFill>
                          <a:effectLst/>
                          <a:latin typeface="Times New Roman" panose="02020603050405020304" pitchFamily="18" charset="0"/>
                          <a:ea typeface="宋体" panose="02010600030101010101" pitchFamily="2" charset="-122"/>
                        </a:rPr>
                        <a:t>accept</a:t>
                      </a:r>
                      <a:endParaRPr altLang="zh-CN" baseline="0" b="0" cap="none" dirty="0" sz="1800" i="0" kumimoji="0" lang="zh-CN" normalizeH="0" strike="noStrike" u="none">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38" name="内容占位符 2"/>
          <p:cNvSpPr txBox="1"/>
          <p:nvPr/>
        </p:nvSpPr>
        <p:spPr bwMode="auto">
          <a:xfrm>
            <a:off x="168082" y="4437113"/>
            <a:ext cx="8712200" cy="1296143"/>
          </a:xfrm>
          <a:prstGeom prst="rect"/>
          <a:noFill/>
          <a:ln>
            <a:noFill/>
          </a:ln>
        </p:spPr>
        <p:txBody>
          <a:bodyPr anchor="t" anchorCtr="0" bIns="45720" compatLnSpc="1" lIns="91440" numCol="1" rIns="91440" tIns="45720" vert="horz" wrap="square">
            <a:prstTxWarp prst="textNoShape"/>
          </a:bodyPr>
          <a:lstStyle>
            <a:lvl1pPr algn="just" eaLnBrk="1" fontAlgn="base" hangingPunct="1" indent="-342900" marL="342900" rtl="0">
              <a:spcBef>
                <a:spcPct val="20000"/>
              </a:spcBef>
              <a:spcAft>
                <a:spcPct val="0"/>
              </a:spcAft>
              <a:buFont typeface="Arial" panose="020B0604020202020204" pitchFamily="34" charset="0"/>
              <a:buChar char="•"/>
              <a:defRPr b="1" sz="2800" kern="1200" kumimoji="1">
                <a:solidFill>
                  <a:schemeClr val="tx1"/>
                </a:solidFill>
                <a:latin typeface="+mn-lt"/>
                <a:ea typeface="+mn-ea"/>
                <a:cs typeface="宋体" charset="0"/>
              </a:defRPr>
            </a:lvl1pPr>
            <a:lvl2pPr algn="just" eaLnBrk="1" fontAlgn="base" hangingPunct="1" indent="-285750" marL="74295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2pPr>
            <a:lvl3pPr algn="just" eaLnBrk="1" fontAlgn="base" hangingPunct="1" indent="-228600" marL="11430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3pPr>
            <a:lvl4pPr algn="just" eaLnBrk="1" fontAlgn="base" hangingPunct="1" indent="-228600" marL="16002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4pPr>
            <a:lvl5pPr algn="just" eaLnBrk="1" fontAlgn="base" hangingPunct="1" indent="-228600" marL="20574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r>
              <a:rPr altLang="zh-CN" dirty="0" sz="2400" kumimoji="0" lang="en-US"/>
              <a:t>ACL</a:t>
            </a:r>
            <a:r>
              <a:rPr altLang="en-US" dirty="0" sz="2400" kumimoji="0" lang="zh-CN"/>
              <a:t>可以清晰体现防火墙的访问控制策略。</a:t>
            </a:r>
          </a:p>
          <a:p>
            <a:endParaRPr altLang="en-US" dirty="0" sz="2400" kumimoji="0" lang="zh-CN"/>
          </a:p>
          <a:p>
            <a:r>
              <a:rPr altLang="en-US" dirty="0" sz="2400" kumimoji="0" lang="zh-CN"/>
              <a:t>规则的</a:t>
            </a:r>
            <a:r>
              <a:rPr altLang="en-US" dirty="0" sz="2400" kumimoji="0" lang="zh-CN">
                <a:solidFill>
                  <a:srgbClr val="FF0000"/>
                </a:solidFill>
              </a:rPr>
              <a:t>顺序</a:t>
            </a:r>
            <a:r>
              <a:rPr altLang="en-US" dirty="0" sz="2400" kumimoji="0" lang="zh-CN"/>
              <a:t>非常重要。</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38"/>
                                        </p:tgtEl>
                                        <p:attrNameLst>
                                          <p:attrName>style.visibility</p:attrName>
                                        </p:attrNameLst>
                                      </p:cBhvr>
                                      <p:to>
                                        <p:strVal val="visible"/>
                                      </p:to>
                                    </p:set>
                                    <p:anim calcmode="lin" valueType="num">
                                      <p:cBhvr additive="base">
                                        <p:cTn dur="500" fill="hold" id="7"/>
                                        <p:tgtEl>
                                          <p:spTgt spid="1048638"/>
                                        </p:tgtEl>
                                        <p:attrNameLst>
                                          <p:attrName>ppt_x</p:attrName>
                                        </p:attrNameLst>
                                      </p:cBhvr>
                                      <p:tavLst>
                                        <p:tav tm="0">
                                          <p:val>
                                            <p:strVal val="#ppt_x"/>
                                          </p:val>
                                        </p:tav>
                                        <p:tav tm="100000">
                                          <p:val>
                                            <p:strVal val="#ppt_x"/>
                                          </p:val>
                                        </p:tav>
                                      </p:tavLst>
                                    </p:anim>
                                    <p:anim calcmode="lin" valueType="num">
                                      <p:cBhvr additive="base">
                                        <p:cTn dur="500" fill="hold" id="8"/>
                                        <p:tgtEl>
                                          <p:spTgt spid="10486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9" name="标题 1"/>
          <p:cNvSpPr>
            <a:spLocks noGrp="1"/>
          </p:cNvSpPr>
          <p:nvPr>
            <p:ph type="title"/>
          </p:nvPr>
        </p:nvSpPr>
        <p:spPr>
          <a:xfrm>
            <a:off x="179388" y="68263"/>
            <a:ext cx="8785225" cy="839787"/>
          </a:xfrm>
        </p:spPr>
        <p:txBody>
          <a:bodyPr/>
          <a:p>
            <a:r>
              <a:rPr altLang="en-US" dirty="0" kumimoji="0" lang="zh-CN"/>
              <a:t>静态包过滤</a:t>
            </a:r>
          </a:p>
        </p:txBody>
      </p:sp>
      <p:sp>
        <p:nvSpPr>
          <p:cNvPr id="1048640" name="内容占位符 2"/>
          <p:cNvSpPr>
            <a:spLocks noGrp="1"/>
          </p:cNvSpPr>
          <p:nvPr>
            <p:ph idx="1"/>
          </p:nvPr>
        </p:nvSpPr>
        <p:spPr>
          <a:xfrm>
            <a:off x="150847" y="1052736"/>
            <a:ext cx="8813765" cy="864096"/>
          </a:xfrm>
        </p:spPr>
        <p:txBody>
          <a:bodyPr/>
          <a:p>
            <a:r>
              <a:rPr altLang="en-US" dirty="0" sz="2400" kumimoji="0" lang="zh-CN"/>
              <a:t>静态包过滤是指防火墙根据</a:t>
            </a:r>
            <a:r>
              <a:rPr altLang="en-US" dirty="0" sz="2400" kumimoji="0" lang="zh-CN">
                <a:solidFill>
                  <a:srgbClr val="FF0000"/>
                </a:solidFill>
              </a:rPr>
              <a:t>定义好的包过滤规则</a:t>
            </a:r>
            <a:r>
              <a:rPr altLang="en-US" dirty="0" sz="2400" kumimoji="0" lang="zh-CN"/>
              <a:t>审查</a:t>
            </a:r>
            <a:r>
              <a:rPr altLang="en-US" dirty="0" sz="2400" kumimoji="0" lang="zh-CN">
                <a:solidFill>
                  <a:srgbClr val="FF0000"/>
                </a:solidFill>
              </a:rPr>
              <a:t>每个数据包</a:t>
            </a:r>
            <a:r>
              <a:rPr altLang="en-US" dirty="0" sz="2400" kumimoji="0" lang="zh-CN"/>
              <a:t>，确定其是否与某一条包过滤规则匹配。</a:t>
            </a:r>
            <a:endParaRPr altLang="zh-CN" dirty="0" sz="2400" kumimoji="0" lang="en-US"/>
          </a:p>
        </p:txBody>
      </p:sp>
      <p:pic>
        <p:nvPicPr>
          <p:cNvPr id="2097158" name="图片 1"/>
          <p:cNvPicPr>
            <a:picLocks noChangeAspect="1"/>
          </p:cNvPicPr>
          <p:nvPr/>
        </p:nvPicPr>
        <p:blipFill>
          <a:blip xmlns:r="http://schemas.openxmlformats.org/officeDocument/2006/relationships" r:embed="rId1"/>
          <a:stretch>
            <a:fillRect/>
          </a:stretch>
        </p:blipFill>
        <p:spPr>
          <a:xfrm>
            <a:off x="2195736" y="1988840"/>
            <a:ext cx="4276725" cy="2514600"/>
          </a:xfrm>
          <a:prstGeom prst="rect"/>
        </p:spPr>
      </p:pic>
      <p:sp>
        <p:nvSpPr>
          <p:cNvPr id="1048641" name="内容占位符 2"/>
          <p:cNvSpPr txBox="1"/>
          <p:nvPr/>
        </p:nvSpPr>
        <p:spPr bwMode="auto">
          <a:xfrm>
            <a:off x="153224" y="4581128"/>
            <a:ext cx="8813765" cy="1800200"/>
          </a:xfrm>
          <a:prstGeom prst="rect"/>
          <a:noFill/>
          <a:ln>
            <a:noFill/>
          </a:ln>
        </p:spPr>
        <p:txBody>
          <a:bodyPr anchor="t" anchorCtr="0" bIns="45720" compatLnSpc="1" lIns="91440" numCol="1" rIns="91440" tIns="45720" vert="horz" wrap="square">
            <a:prstTxWarp prst="textNoShape"/>
          </a:bodyPr>
          <a:lstStyle>
            <a:lvl1pPr algn="just" eaLnBrk="1" fontAlgn="base" hangingPunct="1" indent="-342900" marL="342900" rtl="0">
              <a:spcBef>
                <a:spcPct val="20000"/>
              </a:spcBef>
              <a:spcAft>
                <a:spcPct val="0"/>
              </a:spcAft>
              <a:buFont typeface="Arial" panose="020B0604020202020204" pitchFamily="34" charset="0"/>
              <a:buChar char="•"/>
              <a:defRPr b="1" sz="2800" kern="1200" kumimoji="1">
                <a:solidFill>
                  <a:schemeClr val="tx1"/>
                </a:solidFill>
                <a:latin typeface="+mn-lt"/>
                <a:ea typeface="+mn-ea"/>
                <a:cs typeface="宋体" charset="0"/>
              </a:defRPr>
            </a:lvl1pPr>
            <a:lvl2pPr algn="just" eaLnBrk="1" fontAlgn="base" hangingPunct="1" indent="-285750" marL="74295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2pPr>
            <a:lvl3pPr algn="just" eaLnBrk="1" fontAlgn="base" hangingPunct="1" indent="-228600" marL="11430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3pPr>
            <a:lvl4pPr algn="just" eaLnBrk="1" fontAlgn="base" hangingPunct="1" indent="-228600" marL="16002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4pPr>
            <a:lvl5pPr algn="just" eaLnBrk="1" fontAlgn="base" hangingPunct="1" indent="-228600" marL="20574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r>
              <a:rPr altLang="en-US" dirty="0" sz="2400" kumimoji="0" lang="zh-CN"/>
              <a:t>过滤规则</a:t>
            </a:r>
            <a:r>
              <a:rPr altLang="en-US" dirty="0" sz="2400" kumimoji="0" lang="zh-CN">
                <a:solidFill>
                  <a:srgbClr val="FF0000"/>
                </a:solidFill>
              </a:rPr>
              <a:t>基于数据包的包头信息</a:t>
            </a:r>
            <a:r>
              <a:rPr altLang="en-US" dirty="0" sz="2400" kumimoji="0" lang="zh-CN"/>
              <a:t>进行制定，并存储在</a:t>
            </a:r>
            <a:r>
              <a:rPr altLang="zh-CN" dirty="0" sz="2400" kumimoji="0" lang="en-US"/>
              <a:t>ACL</a:t>
            </a:r>
            <a:r>
              <a:rPr altLang="en-US" dirty="0" sz="2400" kumimoji="0" lang="zh-CN"/>
              <a:t>中。</a:t>
            </a:r>
          </a:p>
          <a:p>
            <a:pPr lvl="1"/>
            <a:r>
              <a:rPr altLang="en-US" dirty="0" kumimoji="0" lang="zh-CN"/>
              <a:t>包头信息中包括</a:t>
            </a:r>
            <a:r>
              <a:rPr altLang="zh-CN" dirty="0" kumimoji="0" lang="en-US"/>
              <a:t>IP</a:t>
            </a:r>
            <a:r>
              <a:rPr altLang="en-US" dirty="0" kumimoji="0" lang="zh-CN"/>
              <a:t>源地址、</a:t>
            </a:r>
            <a:r>
              <a:rPr altLang="zh-CN" dirty="0" kumimoji="0" lang="en-US"/>
              <a:t>IP</a:t>
            </a:r>
            <a:r>
              <a:rPr altLang="en-US" dirty="0" kumimoji="0" lang="zh-CN"/>
              <a:t>目标地址、传输协议（如</a:t>
            </a:r>
            <a:r>
              <a:rPr altLang="zh-CN" dirty="0" kumimoji="0" lang="en-US"/>
              <a:t>TCP</a:t>
            </a:r>
            <a:r>
              <a:rPr altLang="en-US" dirty="0" kumimoji="0" lang="zh-CN"/>
              <a:t>、</a:t>
            </a:r>
            <a:r>
              <a:rPr altLang="zh-CN" dirty="0" kumimoji="0" lang="en-US"/>
              <a:t>UDP</a:t>
            </a:r>
            <a:r>
              <a:rPr altLang="en-US" dirty="0" kumimoji="0" lang="zh-CN"/>
              <a:t>、</a:t>
            </a:r>
            <a:r>
              <a:rPr altLang="zh-CN" dirty="0" kumimoji="0" lang="en-US"/>
              <a:t>ICMP</a:t>
            </a:r>
            <a:r>
              <a:rPr altLang="en-US" dirty="0" kumimoji="0" lang="zh-CN"/>
              <a:t>等）、</a:t>
            </a:r>
            <a:r>
              <a:rPr altLang="zh-CN" dirty="0" kumimoji="0" lang="en-US"/>
              <a:t>TCP/UDP</a:t>
            </a:r>
            <a:r>
              <a:rPr altLang="en-US" dirty="0" kumimoji="0" lang="zh-CN"/>
              <a:t>目标端口、</a:t>
            </a:r>
            <a:r>
              <a:rPr altLang="zh-CN" dirty="0" kumimoji="0" lang="en-US"/>
              <a:t>ICMP</a:t>
            </a:r>
            <a:r>
              <a:rPr altLang="en-US" dirty="0" kumimoji="0" lang="zh-CN"/>
              <a:t>消息类型等。</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58"/>
                                        </p:tgtEl>
                                        <p:attrNameLst>
                                          <p:attrName>style.visibility</p:attrName>
                                        </p:attrNameLst>
                                      </p:cBhvr>
                                      <p:to>
                                        <p:strVal val="visible"/>
                                      </p:to>
                                    </p:set>
                                    <p:anim calcmode="lin" valueType="num">
                                      <p:cBhvr additive="base">
                                        <p:cTn dur="500" fill="hold" id="7"/>
                                        <p:tgtEl>
                                          <p:spTgt spid="2097158"/>
                                        </p:tgtEl>
                                        <p:attrNameLst>
                                          <p:attrName>ppt_x</p:attrName>
                                        </p:attrNameLst>
                                      </p:cBhvr>
                                      <p:tavLst>
                                        <p:tav tm="0">
                                          <p:val>
                                            <p:strVal val="#ppt_x"/>
                                          </p:val>
                                        </p:tav>
                                        <p:tav tm="100000">
                                          <p:val>
                                            <p:strVal val="#ppt_x"/>
                                          </p:val>
                                        </p:tav>
                                      </p:tavLst>
                                    </p:anim>
                                    <p:anim calcmode="lin" valueType="num">
                                      <p:cBhvr additive="base">
                                        <p:cTn dur="500" fill="hold" id="8"/>
                                        <p:tgtEl>
                                          <p:spTgt spid="2097158"/>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641"/>
                                        </p:tgtEl>
                                        <p:attrNameLst>
                                          <p:attrName>style.visibility</p:attrName>
                                        </p:attrNameLst>
                                      </p:cBhvr>
                                      <p:to>
                                        <p:strVal val="visible"/>
                                      </p:to>
                                    </p:set>
                                    <p:anim calcmode="lin" valueType="num">
                                      <p:cBhvr additive="base">
                                        <p:cTn dur="500" fill="hold" id="11"/>
                                        <p:tgtEl>
                                          <p:spTgt spid="1048641"/>
                                        </p:tgtEl>
                                        <p:attrNameLst>
                                          <p:attrName>ppt_x</p:attrName>
                                        </p:attrNameLst>
                                      </p:cBhvr>
                                      <p:tavLst>
                                        <p:tav tm="0">
                                          <p:val>
                                            <p:strVal val="#ppt_x"/>
                                          </p:val>
                                        </p:tav>
                                        <p:tav tm="100000">
                                          <p:val>
                                            <p:strVal val="#ppt_x"/>
                                          </p:val>
                                        </p:tav>
                                      </p:tavLst>
                                    </p:anim>
                                    <p:anim calcmode="lin" valueType="num">
                                      <p:cBhvr additive="base">
                                        <p:cTn dur="500" fill="hold" id="12"/>
                                        <p:tgtEl>
                                          <p:spTgt spid="10486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2" name="标题 1"/>
          <p:cNvSpPr>
            <a:spLocks noGrp="1"/>
          </p:cNvSpPr>
          <p:nvPr>
            <p:ph type="title"/>
          </p:nvPr>
        </p:nvSpPr>
        <p:spPr>
          <a:xfrm>
            <a:off x="179388" y="68263"/>
            <a:ext cx="8785225" cy="839787"/>
          </a:xfrm>
        </p:spPr>
        <p:txBody>
          <a:bodyPr/>
          <a:p>
            <a:r>
              <a:rPr altLang="en-US" dirty="0" kumimoji="0" lang="zh-CN"/>
              <a:t>动态包过滤</a:t>
            </a:r>
          </a:p>
        </p:txBody>
      </p:sp>
      <p:sp>
        <p:nvSpPr>
          <p:cNvPr id="1048643" name="内容占位符 2"/>
          <p:cNvSpPr>
            <a:spLocks noGrp="1"/>
          </p:cNvSpPr>
          <p:nvPr>
            <p:ph idx="1"/>
          </p:nvPr>
        </p:nvSpPr>
        <p:spPr>
          <a:xfrm>
            <a:off x="150847" y="1052736"/>
            <a:ext cx="8813765" cy="432048"/>
          </a:xfrm>
        </p:spPr>
        <p:txBody>
          <a:bodyPr/>
          <a:p>
            <a:r>
              <a:rPr altLang="en-US" dirty="0" sz="2400" kumimoji="0" lang="zh-CN"/>
              <a:t>动态包过滤是指防火墙采用</a:t>
            </a:r>
            <a:r>
              <a:rPr altLang="en-US" dirty="0" sz="2400" kumimoji="0" lang="zh-CN">
                <a:solidFill>
                  <a:srgbClr val="FF0000"/>
                </a:solidFill>
              </a:rPr>
              <a:t>动态配置包过滤规则</a:t>
            </a:r>
            <a:r>
              <a:rPr altLang="en-US" dirty="0" sz="2400" kumimoji="0" lang="zh-CN"/>
              <a:t>的方法。</a:t>
            </a:r>
          </a:p>
        </p:txBody>
      </p:sp>
      <p:pic>
        <p:nvPicPr>
          <p:cNvPr id="2097159" name="图片 1"/>
          <p:cNvPicPr>
            <a:picLocks noChangeAspect="1"/>
          </p:cNvPicPr>
          <p:nvPr/>
        </p:nvPicPr>
        <p:blipFill>
          <a:blip xmlns:r="http://schemas.openxmlformats.org/officeDocument/2006/relationships" r:embed="rId1"/>
          <a:stretch>
            <a:fillRect/>
          </a:stretch>
        </p:blipFill>
        <p:spPr>
          <a:xfrm>
            <a:off x="1691680" y="1703437"/>
            <a:ext cx="4752975" cy="2733675"/>
          </a:xfrm>
          <a:prstGeom prst="rect"/>
        </p:spPr>
      </p:pic>
      <p:sp>
        <p:nvSpPr>
          <p:cNvPr id="1048644" name="内容占位符 2"/>
          <p:cNvSpPr txBox="1"/>
          <p:nvPr/>
        </p:nvSpPr>
        <p:spPr bwMode="auto">
          <a:xfrm>
            <a:off x="150723" y="4725144"/>
            <a:ext cx="8813765" cy="1800200"/>
          </a:xfrm>
          <a:prstGeom prst="rect"/>
          <a:noFill/>
          <a:ln>
            <a:noFill/>
          </a:ln>
        </p:spPr>
        <p:txBody>
          <a:bodyPr anchor="t" anchorCtr="0" bIns="45720" compatLnSpc="1" lIns="91440" numCol="1" rIns="91440" tIns="45720" vert="horz" wrap="square">
            <a:prstTxWarp prst="textNoShape"/>
          </a:bodyPr>
          <a:lstStyle>
            <a:lvl1pPr algn="just" eaLnBrk="1" fontAlgn="base" hangingPunct="1" indent="-342900" marL="342900" rtl="0">
              <a:spcBef>
                <a:spcPct val="20000"/>
              </a:spcBef>
              <a:spcAft>
                <a:spcPct val="0"/>
              </a:spcAft>
              <a:buFont typeface="Arial" panose="020B0604020202020204" pitchFamily="34" charset="0"/>
              <a:buChar char="•"/>
              <a:defRPr b="1" sz="2800" kern="1200" kumimoji="1">
                <a:solidFill>
                  <a:schemeClr val="tx1"/>
                </a:solidFill>
                <a:latin typeface="+mn-lt"/>
                <a:ea typeface="+mn-ea"/>
                <a:cs typeface="宋体" charset="0"/>
              </a:defRPr>
            </a:lvl1pPr>
            <a:lvl2pPr algn="just" eaLnBrk="1" fontAlgn="base" hangingPunct="1" indent="-285750" marL="74295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2pPr>
            <a:lvl3pPr algn="just" eaLnBrk="1" fontAlgn="base" hangingPunct="1" indent="-228600" marL="11430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3pPr>
            <a:lvl4pPr algn="just" eaLnBrk="1" fontAlgn="base" hangingPunct="1" indent="-228600" marL="16002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4pPr>
            <a:lvl5pPr algn="just" eaLnBrk="1" fontAlgn="base" hangingPunct="1" indent="-228600" marL="2057400" rtl="0">
              <a:spcBef>
                <a:spcPct val="20000"/>
              </a:spcBef>
              <a:spcAft>
                <a:spcPct val="0"/>
              </a:spcAft>
              <a:buFont typeface="Arial" panose="020B0604020202020204" pitchFamily="34" charset="0"/>
              <a:buChar char="»"/>
              <a:defRPr b="1" sz="2400" kern="1200" kumimoji="1">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r>
              <a:rPr altLang="en-US" dirty="0" sz="2400" kumimoji="0" lang="zh-CN"/>
              <a:t>根据需求动态地添加或删除</a:t>
            </a:r>
            <a:r>
              <a:rPr altLang="zh-CN" dirty="0" sz="2400" kumimoji="0" lang="en-US"/>
              <a:t>ACL</a:t>
            </a:r>
            <a:r>
              <a:rPr altLang="en-US" dirty="0" sz="2400" kumimoji="0" lang="zh-CN"/>
              <a:t>中的过滤规则，并通过</a:t>
            </a:r>
            <a:r>
              <a:rPr altLang="en-US" dirty="0" sz="2400" kumimoji="0" lang="zh-CN">
                <a:solidFill>
                  <a:srgbClr val="FF0000"/>
                </a:solidFill>
              </a:rPr>
              <a:t>对其批准建立的每一个连接进行跟踪</a:t>
            </a:r>
            <a:r>
              <a:rPr altLang="en-US" dirty="0" sz="2400" kumimoji="0" lang="zh-CN"/>
              <a:t>，更加灵活地实现对网络连接访问的控制。</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59"/>
                                        </p:tgtEl>
                                        <p:attrNameLst>
                                          <p:attrName>style.visibility</p:attrName>
                                        </p:attrNameLst>
                                      </p:cBhvr>
                                      <p:to>
                                        <p:strVal val="visible"/>
                                      </p:to>
                                    </p:set>
                                    <p:anim calcmode="lin" valueType="num">
                                      <p:cBhvr additive="base">
                                        <p:cTn dur="500" fill="hold" id="7"/>
                                        <p:tgtEl>
                                          <p:spTgt spid="2097159"/>
                                        </p:tgtEl>
                                        <p:attrNameLst>
                                          <p:attrName>ppt_x</p:attrName>
                                        </p:attrNameLst>
                                      </p:cBhvr>
                                      <p:tavLst>
                                        <p:tav tm="0">
                                          <p:val>
                                            <p:strVal val="#ppt_x"/>
                                          </p:val>
                                        </p:tav>
                                        <p:tav tm="100000">
                                          <p:val>
                                            <p:strVal val="#ppt_x"/>
                                          </p:val>
                                        </p:tav>
                                      </p:tavLst>
                                    </p:anim>
                                    <p:anim calcmode="lin" valueType="num">
                                      <p:cBhvr additive="base">
                                        <p:cTn dur="500" fill="hold" id="8"/>
                                        <p:tgtEl>
                                          <p:spTgt spid="2097159"/>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44"/>
                                        </p:tgtEl>
                                        <p:attrNameLst>
                                          <p:attrName>style.visibility</p:attrName>
                                        </p:attrNameLst>
                                      </p:cBhvr>
                                      <p:to>
                                        <p:strVal val="visible"/>
                                      </p:to>
                                    </p:set>
                                    <p:anim calcmode="lin" valueType="num">
                                      <p:cBhvr additive="base">
                                        <p:cTn dur="500" fill="hold" id="13"/>
                                        <p:tgtEl>
                                          <p:spTgt spid="1048644"/>
                                        </p:tgtEl>
                                        <p:attrNameLst>
                                          <p:attrName>ppt_x</p:attrName>
                                        </p:attrNameLst>
                                      </p:cBhvr>
                                      <p:tavLst>
                                        <p:tav tm="0">
                                          <p:val>
                                            <p:strVal val="#ppt_x"/>
                                          </p:val>
                                        </p:tav>
                                        <p:tav tm="100000">
                                          <p:val>
                                            <p:strVal val="#ppt_x"/>
                                          </p:val>
                                        </p:tav>
                                      </p:tavLst>
                                    </p:anim>
                                    <p:anim calcmode="lin" valueType="num">
                                      <p:cBhvr additive="base">
                                        <p:cTn dur="500" fill="hold" id="14"/>
                                        <p:tgtEl>
                                          <p:spTgt spid="1048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5" name="标题 1"/>
          <p:cNvSpPr>
            <a:spLocks noGrp="1"/>
          </p:cNvSpPr>
          <p:nvPr>
            <p:ph type="title"/>
          </p:nvPr>
        </p:nvSpPr>
        <p:spPr>
          <a:xfrm>
            <a:off x="179388" y="68263"/>
            <a:ext cx="8785225" cy="839787"/>
          </a:xfrm>
        </p:spPr>
        <p:txBody>
          <a:bodyPr/>
          <a:p>
            <a:r>
              <a:rPr altLang="en-US" dirty="0" kumimoji="0" lang="zh-CN"/>
              <a:t>动态包过滤</a:t>
            </a:r>
          </a:p>
        </p:txBody>
      </p:sp>
      <p:pic>
        <p:nvPicPr>
          <p:cNvPr id="2097160" name="图片 1"/>
          <p:cNvPicPr>
            <a:picLocks noChangeAspect="1"/>
          </p:cNvPicPr>
          <p:nvPr/>
        </p:nvPicPr>
        <p:blipFill>
          <a:blip xmlns:r="http://schemas.openxmlformats.org/officeDocument/2006/relationships" r:embed="rId1"/>
          <a:stretch>
            <a:fillRect/>
          </a:stretch>
        </p:blipFill>
        <p:spPr>
          <a:xfrm>
            <a:off x="1691680" y="1124744"/>
            <a:ext cx="4752975" cy="2733675"/>
          </a:xfrm>
          <a:prstGeom prst="rect"/>
        </p:spPr>
      </p:pic>
      <p:sp>
        <p:nvSpPr>
          <p:cNvPr id="1048646" name="内容占位符 2"/>
          <p:cNvSpPr>
            <a:spLocks noGrp="1"/>
          </p:cNvSpPr>
          <p:nvPr>
            <p:ph idx="1"/>
          </p:nvPr>
        </p:nvSpPr>
        <p:spPr>
          <a:xfrm>
            <a:off x="179388" y="3933055"/>
            <a:ext cx="8784976" cy="2736305"/>
          </a:xfrm>
        </p:spPr>
        <p:txBody>
          <a:bodyPr/>
          <a:p>
            <a:r>
              <a:rPr altLang="en-US" dirty="0" sz="2400" kumimoji="0" lang="zh-CN"/>
              <a:t>当一个合法用户请求访问外网时，向防火墙发出连接请求，防火墙审核通过后，</a:t>
            </a:r>
            <a:r>
              <a:rPr altLang="en-US" dirty="0" sz="2400" kumimoji="0" lang="zh-CN">
                <a:solidFill>
                  <a:srgbClr val="FF0000"/>
                </a:solidFill>
              </a:rPr>
              <a:t>向</a:t>
            </a:r>
            <a:r>
              <a:rPr altLang="zh-CN" dirty="0" sz="2400" kumimoji="0" lang="en-US">
                <a:solidFill>
                  <a:srgbClr val="FF0000"/>
                </a:solidFill>
              </a:rPr>
              <a:t>ACL</a:t>
            </a:r>
            <a:r>
              <a:rPr altLang="en-US" dirty="0" sz="2400" kumimoji="0" lang="zh-CN">
                <a:solidFill>
                  <a:srgbClr val="FF0000"/>
                </a:solidFill>
              </a:rPr>
              <a:t>中添加放行该用户访问的规则</a:t>
            </a:r>
            <a:r>
              <a:rPr altLang="en-US" dirty="0" sz="2400" kumimoji="0" lang="zh-CN"/>
              <a:t>，该用户可以建立访问外网的会话。当防火墙接收到该用户结束访问的通知或检测到会话结束或超时的时候，</a:t>
            </a:r>
            <a:r>
              <a:rPr altLang="en-US" dirty="0" sz="2400" kumimoji="0" lang="zh-CN">
                <a:solidFill>
                  <a:srgbClr val="FF0000"/>
                </a:solidFill>
              </a:rPr>
              <a:t>将自行删除为该用户创建的规则</a:t>
            </a:r>
            <a:r>
              <a:rPr altLang="en-US" dirty="0" sz="2400" kumimoji="0" lang="zh-CN"/>
              <a:t>。</a:t>
            </a:r>
          </a:p>
          <a:p>
            <a:r>
              <a:rPr altLang="en-US" dirty="0" sz="2400" kumimoji="0" lang="zh-CN"/>
              <a:t>实际上，静态包过滤是依据数据包的包头信息进行控管，而动态包过滤是基于会话，动态建立和删除规则。</a:t>
            </a:r>
          </a:p>
          <a:p>
            <a:endParaRPr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646">
                                            <p:txEl>
                                              <p:pRg st="0" end="0"/>
                                            </p:txEl>
                                          </p:spTgt>
                                        </p:tgtEl>
                                        <p:attrNameLst>
                                          <p:attrName>style.visibility</p:attrName>
                                        </p:attrNameLst>
                                      </p:cBhvr>
                                      <p:to>
                                        <p:strVal val="visible"/>
                                      </p:to>
                                    </p:set>
                                    <p:anim calcmode="lin" valueType="num">
                                      <p:cBhvr additive="base">
                                        <p:cTn dur="500" fill="hold" id="7"/>
                                        <p:tgtEl>
                                          <p:spTgt spid="104864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46">
                                            <p:txEl>
                                              <p:pRg st="1" end="1"/>
                                            </p:txEl>
                                          </p:spTgt>
                                        </p:tgtEl>
                                        <p:attrNameLst>
                                          <p:attrName>style.visibility</p:attrName>
                                        </p:attrNameLst>
                                      </p:cBhvr>
                                      <p:to>
                                        <p:strVal val="visible"/>
                                      </p:to>
                                    </p:set>
                                    <p:anim calcmode="lin" valueType="num">
                                      <p:cBhvr additive="base">
                                        <p:cTn dur="500" fill="hold" id="13"/>
                                        <p:tgtEl>
                                          <p:spTgt spid="104864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7" name="标题 1"/>
          <p:cNvSpPr>
            <a:spLocks noGrp="1"/>
          </p:cNvSpPr>
          <p:nvPr>
            <p:ph type="title"/>
          </p:nvPr>
        </p:nvSpPr>
        <p:spPr>
          <a:xfrm>
            <a:off x="179388" y="68263"/>
            <a:ext cx="8785225" cy="839787"/>
          </a:xfrm>
        </p:spPr>
        <p:txBody>
          <a:bodyPr/>
          <a:p>
            <a:r>
              <a:rPr altLang="en-US" dirty="0" kumimoji="0" lang="zh-CN"/>
              <a:t>应用代理网关</a:t>
            </a:r>
          </a:p>
        </p:txBody>
      </p:sp>
      <p:sp>
        <p:nvSpPr>
          <p:cNvPr id="1048648" name="内容占位符 2"/>
          <p:cNvSpPr>
            <a:spLocks noGrp="1"/>
          </p:cNvSpPr>
          <p:nvPr>
            <p:ph idx="1"/>
          </p:nvPr>
        </p:nvSpPr>
        <p:spPr>
          <a:xfrm>
            <a:off x="179388" y="1052512"/>
            <a:ext cx="8785225" cy="5472831"/>
          </a:xfrm>
        </p:spPr>
        <p:txBody>
          <a:bodyPr/>
          <a:p>
            <a:r>
              <a:rPr altLang="en-US" dirty="0" sz="2400" kumimoji="0" lang="zh-CN"/>
              <a:t>应用代理网关被认为是</a:t>
            </a:r>
            <a:r>
              <a:rPr altLang="en-US" dirty="0" sz="2400" kumimoji="0" lang="zh-CN">
                <a:solidFill>
                  <a:srgbClr val="FF0000"/>
                </a:solidFill>
              </a:rPr>
              <a:t>最安全的防火墙技术</a:t>
            </a:r>
            <a:r>
              <a:rPr altLang="en-US" dirty="0" sz="2400" kumimoji="0" lang="zh-CN"/>
              <a:t>。</a:t>
            </a:r>
            <a:endParaRPr altLang="zh-CN" dirty="0" sz="2400" kumimoji="0" lang="en-US"/>
          </a:p>
          <a:p>
            <a:pPr lvl="1"/>
            <a:r>
              <a:rPr altLang="en-US" dirty="0" kumimoji="0" lang="zh-CN"/>
              <a:t>应用代理网关防火墙彻底隔断内网与外网的直接通信，内网用户对外网的访问变成防火墙对外网的访问，外网返回的消息再由防火墙转发给内网用户。</a:t>
            </a:r>
            <a:endParaRPr altLang="zh-CN" dirty="0" kumimoji="0" lang="en-US"/>
          </a:p>
          <a:p>
            <a:pPr lvl="1"/>
            <a:r>
              <a:rPr altLang="en-US" dirty="0" kumimoji="0" lang="zh-CN"/>
              <a:t>应用层的协议会话过程必须符合代理的安全策略要求。</a:t>
            </a:r>
            <a:endParaRPr altLang="zh-CN" dirty="0" kumimoji="0" lang="en-US"/>
          </a:p>
          <a:p>
            <a:endParaRPr altLang="zh-CN" dirty="0" sz="2400" kumimoji="0" lang="en-US"/>
          </a:p>
          <a:p>
            <a:r>
              <a:rPr altLang="en-US" dirty="0" sz="2400" kumimoji="0" lang="zh-CN"/>
              <a:t>缺陷：</a:t>
            </a:r>
            <a:endParaRPr altLang="zh-CN" dirty="0" sz="2400" kumimoji="0" lang="en-US"/>
          </a:p>
          <a:p>
            <a:pPr lvl="1"/>
            <a:r>
              <a:rPr altLang="en-US" dirty="0" kumimoji="0" lang="zh-CN"/>
              <a:t>首先，必须能够理解</a:t>
            </a:r>
            <a:r>
              <a:rPr altLang="en-US" dirty="0" kumimoji="0" lang="zh-CN">
                <a:solidFill>
                  <a:srgbClr val="FF0000"/>
                </a:solidFill>
              </a:rPr>
              <a:t>繁杂的应用层协议</a:t>
            </a:r>
            <a:r>
              <a:rPr altLang="en-US" dirty="0" kumimoji="0" lang="zh-CN"/>
              <a:t>和不断产生的</a:t>
            </a:r>
            <a:r>
              <a:rPr altLang="en-US" dirty="0" kumimoji="0" lang="zh-CN">
                <a:solidFill>
                  <a:srgbClr val="FF0000"/>
                </a:solidFill>
              </a:rPr>
              <a:t>新协议</a:t>
            </a:r>
            <a:r>
              <a:rPr altLang="en-US" dirty="0" kumimoji="0" lang="zh-CN"/>
              <a:t>，才能较好地为用户服务。</a:t>
            </a:r>
            <a:endParaRPr altLang="zh-CN" dirty="0" kumimoji="0" lang="en-US"/>
          </a:p>
          <a:p>
            <a:pPr lvl="1"/>
            <a:r>
              <a:rPr altLang="en-US" dirty="0" kumimoji="0" lang="zh-CN"/>
              <a:t>其次，为了应付大量的网络连接并还原到应用层，防火墙的</a:t>
            </a:r>
            <a:r>
              <a:rPr altLang="en-US" dirty="0" kumimoji="0" lang="zh-CN">
                <a:solidFill>
                  <a:srgbClr val="FF0000"/>
                </a:solidFill>
              </a:rPr>
              <a:t>工作量</a:t>
            </a:r>
            <a:r>
              <a:rPr altLang="en-US" dirty="0" kumimoji="0" lang="zh-CN"/>
              <a:t>势必大幅度提升，甚至成了网络瓶颈。</a:t>
            </a:r>
          </a:p>
          <a:p>
            <a:r>
              <a:rPr altLang="en-US" dirty="0" sz="2400" kumimoji="0" lang="zh-CN"/>
              <a:t>应用代理网关只适合那些</a:t>
            </a:r>
            <a:r>
              <a:rPr altLang="en-US" dirty="0" sz="2400" kumimoji="0" lang="zh-CN">
                <a:solidFill>
                  <a:srgbClr val="FF0000"/>
                </a:solidFill>
              </a:rPr>
              <a:t>用户较少</a:t>
            </a:r>
            <a:r>
              <a:rPr altLang="en-US" dirty="0" sz="2400" kumimoji="0" lang="zh-CN"/>
              <a:t>，同时</a:t>
            </a:r>
            <a:r>
              <a:rPr altLang="en-US" dirty="0" sz="2400" kumimoji="0" lang="zh-CN">
                <a:solidFill>
                  <a:srgbClr val="FF0000"/>
                </a:solidFill>
              </a:rPr>
              <a:t>应用服务较少</a:t>
            </a:r>
            <a:r>
              <a:rPr altLang="en-US" dirty="0" sz="2400" kumimoji="0" lang="zh-CN"/>
              <a:t>的网络。</a:t>
            </a:r>
            <a:endParaRPr altLang="zh-CN" dirty="0" sz="2400" kumimoji="0" lang="en-US"/>
          </a:p>
          <a:p>
            <a:pPr lvl="1"/>
            <a:endParaRPr altLang="zh-CN" dirty="0" sz="200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48">
                                            <p:txEl>
                                              <p:pRg st="1" end="1"/>
                                            </p:txEl>
                                          </p:spTgt>
                                        </p:tgtEl>
                                        <p:attrNameLst>
                                          <p:attrName>style.visibility</p:attrName>
                                        </p:attrNameLst>
                                      </p:cBhvr>
                                      <p:to>
                                        <p:strVal val="visible"/>
                                      </p:to>
                                    </p:set>
                                    <p:anim calcmode="lin" valueType="num">
                                      <p:cBhvr additive="base">
                                        <p:cTn dur="500" fill="hold" id="7"/>
                                        <p:tgtEl>
                                          <p:spTgt spid="104864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48">
                                            <p:txEl>
                                              <p:pRg st="2" end="2"/>
                                            </p:txEl>
                                          </p:spTgt>
                                        </p:tgtEl>
                                        <p:attrNameLst>
                                          <p:attrName>style.visibility</p:attrName>
                                        </p:attrNameLst>
                                      </p:cBhvr>
                                      <p:to>
                                        <p:strVal val="visible"/>
                                      </p:to>
                                    </p:set>
                                    <p:anim calcmode="lin" valueType="num">
                                      <p:cBhvr additive="base">
                                        <p:cTn dur="500" fill="hold" id="13"/>
                                        <p:tgtEl>
                                          <p:spTgt spid="104864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48">
                                            <p:txEl>
                                              <p:pRg st="4" end="4"/>
                                            </p:txEl>
                                          </p:spTgt>
                                        </p:tgtEl>
                                        <p:attrNameLst>
                                          <p:attrName>style.visibility</p:attrName>
                                        </p:attrNameLst>
                                      </p:cBhvr>
                                      <p:to>
                                        <p:strVal val="visible"/>
                                      </p:to>
                                    </p:set>
                                    <p:anim calcmode="lin" valueType="num">
                                      <p:cBhvr additive="base">
                                        <p:cTn dur="500" fill="hold" id="19"/>
                                        <p:tgtEl>
                                          <p:spTgt spid="104864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8">
                                            <p:txEl>
                                              <p:pRg st="4" end="4"/>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48">
                                            <p:txEl>
                                              <p:pRg st="5" end="5"/>
                                            </p:txEl>
                                          </p:spTgt>
                                        </p:tgtEl>
                                        <p:attrNameLst>
                                          <p:attrName>style.visibility</p:attrName>
                                        </p:attrNameLst>
                                      </p:cBhvr>
                                      <p:to>
                                        <p:strVal val="visible"/>
                                      </p:to>
                                    </p:set>
                                    <p:anim calcmode="lin" valueType="num">
                                      <p:cBhvr additive="base">
                                        <p:cTn dur="500" fill="hold" id="23"/>
                                        <p:tgtEl>
                                          <p:spTgt spid="1048648">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48">
                                            <p:txEl>
                                              <p:pRg st="5" end="5"/>
                                            </p:txEl>
                                          </p:spTgt>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048648">
                                            <p:txEl>
                                              <p:pRg st="6" end="6"/>
                                            </p:txEl>
                                          </p:spTgt>
                                        </p:tgtEl>
                                        <p:attrNameLst>
                                          <p:attrName>style.visibility</p:attrName>
                                        </p:attrNameLst>
                                      </p:cBhvr>
                                      <p:to>
                                        <p:strVal val="visible"/>
                                      </p:to>
                                    </p:set>
                                    <p:anim calcmode="lin" valueType="num">
                                      <p:cBhvr additive="base">
                                        <p:cTn dur="500" fill="hold" id="27"/>
                                        <p:tgtEl>
                                          <p:spTgt spid="104864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6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2" presetSubtype="4">
                                  <p:stCondLst>
                                    <p:cond delay="0"/>
                                  </p:stCondLst>
                                  <p:childTnLst>
                                    <p:set>
                                      <p:cBhvr>
                                        <p:cTn dur="1" fill="hold" id="32">
                                          <p:stCondLst>
                                            <p:cond delay="0"/>
                                          </p:stCondLst>
                                        </p:cTn>
                                        <p:tgtEl>
                                          <p:spTgt spid="1048648">
                                            <p:txEl>
                                              <p:pRg st="7" end="7"/>
                                            </p:txEl>
                                          </p:spTgt>
                                        </p:tgtEl>
                                        <p:attrNameLst>
                                          <p:attrName>style.visibility</p:attrName>
                                        </p:attrNameLst>
                                      </p:cBhvr>
                                      <p:to>
                                        <p:strVal val="visible"/>
                                      </p:to>
                                    </p:set>
                                    <p:anim calcmode="lin" valueType="num">
                                      <p:cBhvr additive="base">
                                        <p:cTn dur="500" fill="hold" id="33"/>
                                        <p:tgtEl>
                                          <p:spTgt spid="1048648">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864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9" name="标题 1"/>
          <p:cNvSpPr>
            <a:spLocks noGrp="1"/>
          </p:cNvSpPr>
          <p:nvPr>
            <p:ph type="title"/>
          </p:nvPr>
        </p:nvSpPr>
        <p:spPr>
          <a:xfrm>
            <a:off x="179388" y="68263"/>
            <a:ext cx="8785225" cy="839787"/>
          </a:xfrm>
        </p:spPr>
        <p:txBody>
          <a:bodyPr/>
          <a:p>
            <a:r>
              <a:rPr altLang="en-US" dirty="0" kumimoji="0" lang="zh-CN"/>
              <a:t>电路级网关</a:t>
            </a:r>
          </a:p>
        </p:txBody>
      </p:sp>
      <p:sp>
        <p:nvSpPr>
          <p:cNvPr id="1048650" name="内容占位符 2"/>
          <p:cNvSpPr>
            <a:spLocks noGrp="1"/>
          </p:cNvSpPr>
          <p:nvPr>
            <p:ph idx="1"/>
          </p:nvPr>
        </p:nvSpPr>
        <p:spPr>
          <a:xfrm>
            <a:off x="179388" y="1052513"/>
            <a:ext cx="8785225" cy="5230812"/>
          </a:xfrm>
        </p:spPr>
        <p:txBody>
          <a:bodyPr/>
          <a:p>
            <a:r>
              <a:rPr altLang="en-US" dirty="0" kumimoji="0" lang="zh-CN"/>
              <a:t>工作原理与应用代理网关基本相同，</a:t>
            </a:r>
            <a:r>
              <a:rPr altLang="en-US" dirty="0" kumimoji="0" lang="zh-CN">
                <a:solidFill>
                  <a:srgbClr val="FF0000"/>
                </a:solidFill>
              </a:rPr>
              <a:t>代理的协议以传输层为主</a:t>
            </a:r>
            <a:r>
              <a:rPr altLang="en-US" dirty="0" kumimoji="0" lang="zh-CN"/>
              <a:t>，在传输层上实施访问控制策略，是在内外网络之间建立一个</a:t>
            </a:r>
            <a:r>
              <a:rPr altLang="en-US" dirty="0" kumimoji="0" lang="zh-CN">
                <a:solidFill>
                  <a:srgbClr val="FF0000"/>
                </a:solidFill>
              </a:rPr>
              <a:t>虚拟电路</a:t>
            </a:r>
            <a:r>
              <a:rPr altLang="en-US" dirty="0" kumimoji="0" lang="zh-CN"/>
              <a:t>，进行通信。</a:t>
            </a:r>
            <a:endParaRPr altLang="zh-CN" dirty="0" kumimoji="0" lang="en-US"/>
          </a:p>
          <a:p>
            <a:endParaRPr altLang="zh-CN" dirty="0" kumimoji="0" lang="en-US"/>
          </a:p>
          <a:p>
            <a:r>
              <a:rPr altLang="en-US" dirty="0" kumimoji="0" lang="zh-CN"/>
              <a:t>由于代理传输层协议，应用电路级网关</a:t>
            </a:r>
            <a:r>
              <a:rPr altLang="en-US" dirty="0" kumimoji="0" lang="zh-CN">
                <a:solidFill>
                  <a:srgbClr val="FF0000"/>
                </a:solidFill>
              </a:rPr>
              <a:t>不需要审计应用层数据</a:t>
            </a:r>
            <a:r>
              <a:rPr altLang="en-US" dirty="0" kumimoji="0" lang="zh-CN"/>
              <a:t>，只是检查内网主机与外网主机之间的传输数据来决定该会话是否合法。</a:t>
            </a:r>
            <a:endParaRPr altLang="zh-CN" dirty="0" kumimoji="0" lang="en-US"/>
          </a:p>
          <a:p>
            <a:endParaRPr altLang="zh-CN" dirty="0" kumimoji="0" lang="en-US"/>
          </a:p>
          <a:p>
            <a:r>
              <a:rPr altLang="en-US" dirty="0" kumimoji="0" lang="zh-CN"/>
              <a:t>因此，其所要处理的</a:t>
            </a:r>
            <a:r>
              <a:rPr altLang="en-US" dirty="0" kumimoji="0" lang="zh-CN">
                <a:solidFill>
                  <a:srgbClr val="FF0000"/>
                </a:solidFill>
              </a:rPr>
              <a:t>工作量</a:t>
            </a:r>
            <a:r>
              <a:rPr altLang="en-US" dirty="0" kumimoji="0" lang="zh-CN"/>
              <a:t>远小于应用代理网关，但</a:t>
            </a:r>
            <a:r>
              <a:rPr altLang="en-US" dirty="0" kumimoji="0" lang="zh-CN">
                <a:solidFill>
                  <a:srgbClr val="FF0000"/>
                </a:solidFill>
              </a:rPr>
              <a:t>安全性</a:t>
            </a:r>
            <a:r>
              <a:rPr altLang="en-US" dirty="0" kumimoji="0" lang="zh-CN"/>
              <a:t>低于应用代理网关。</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50">
                                            <p:txEl>
                                              <p:pRg st="2" end="2"/>
                                            </p:txEl>
                                          </p:spTgt>
                                        </p:tgtEl>
                                        <p:attrNameLst>
                                          <p:attrName>style.visibility</p:attrName>
                                        </p:attrNameLst>
                                      </p:cBhvr>
                                      <p:to>
                                        <p:strVal val="visible"/>
                                      </p:to>
                                    </p:set>
                                    <p:anim calcmode="lin" valueType="num">
                                      <p:cBhvr additive="base">
                                        <p:cTn dur="500" fill="hold" id="7"/>
                                        <p:tgtEl>
                                          <p:spTgt spid="104865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50">
                                            <p:txEl>
                                              <p:pRg st="4" end="4"/>
                                            </p:txEl>
                                          </p:spTgt>
                                        </p:tgtEl>
                                        <p:attrNameLst>
                                          <p:attrName>style.visibility</p:attrName>
                                        </p:attrNameLst>
                                      </p:cBhvr>
                                      <p:to>
                                        <p:strVal val="visible"/>
                                      </p:to>
                                    </p:set>
                                    <p:anim calcmode="lin" valueType="num">
                                      <p:cBhvr additive="base">
                                        <p:cTn dur="500" fill="hold" id="13"/>
                                        <p:tgtEl>
                                          <p:spTgt spid="104865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1" name="标题 1"/>
          <p:cNvSpPr>
            <a:spLocks noGrp="1"/>
          </p:cNvSpPr>
          <p:nvPr>
            <p:ph type="title"/>
          </p:nvPr>
        </p:nvSpPr>
        <p:spPr/>
        <p:txBody>
          <a:bodyPr/>
          <a:p>
            <a:r>
              <a:rPr dirty="0" lang="en-US"/>
              <a:t>NAT</a:t>
            </a:r>
          </a:p>
        </p:txBody>
      </p:sp>
      <p:sp>
        <p:nvSpPr>
          <p:cNvPr id="1048652" name="内容占位符 2"/>
          <p:cNvSpPr>
            <a:spLocks noGrp="1"/>
          </p:cNvSpPr>
          <p:nvPr>
            <p:ph idx="1"/>
          </p:nvPr>
        </p:nvSpPr>
        <p:spPr/>
        <p:txBody>
          <a:bodyPr/>
          <a:p>
            <a:r>
              <a:rPr altLang="zh-CN" dirty="0" sz="2400" lang="en-US"/>
              <a:t>NAT</a:t>
            </a:r>
            <a:r>
              <a:rPr altLang="en-US" dirty="0" sz="2400" lang="zh-CN"/>
              <a:t>是一种将私有地址转换为合法</a:t>
            </a:r>
            <a:r>
              <a:rPr altLang="zh-CN" dirty="0" sz="2400" lang="en-US"/>
              <a:t>IP</a:t>
            </a:r>
            <a:r>
              <a:rPr altLang="en-US" dirty="0" sz="2400" lang="zh-CN"/>
              <a:t>地址的转换技术，广泛应用于</a:t>
            </a:r>
            <a:r>
              <a:rPr altLang="en-US" dirty="0" sz="2400" lang="zh-CN">
                <a:solidFill>
                  <a:srgbClr val="FF0000"/>
                </a:solidFill>
              </a:rPr>
              <a:t>各种类型网络</a:t>
            </a:r>
            <a:r>
              <a:rPr altLang="en-US" dirty="0" sz="2400" lang="zh-CN"/>
              <a:t>连接</a:t>
            </a:r>
            <a:r>
              <a:rPr altLang="zh-CN" dirty="0" sz="2400" lang="en-US"/>
              <a:t>Internet</a:t>
            </a:r>
            <a:r>
              <a:rPr altLang="en-US" dirty="0" sz="2400" lang="zh-CN"/>
              <a:t>的工程中。</a:t>
            </a:r>
            <a:endParaRPr altLang="zh-CN" dirty="0" sz="2400" lang="en-US"/>
          </a:p>
          <a:p>
            <a:endParaRPr dirty="0" sz="2400" lang="en-US"/>
          </a:p>
          <a:p>
            <a:r>
              <a:rPr altLang="zh-CN" dirty="0" sz="2400" lang="en-US"/>
              <a:t>NAT</a:t>
            </a:r>
            <a:r>
              <a:rPr altLang="en-US" dirty="0" sz="2400" lang="zh-CN"/>
              <a:t>不仅完美解决了</a:t>
            </a:r>
            <a:r>
              <a:rPr altLang="zh-CN" dirty="0" sz="2400" lang="en-US">
                <a:solidFill>
                  <a:srgbClr val="FF0000"/>
                </a:solidFill>
              </a:rPr>
              <a:t>IP</a:t>
            </a:r>
            <a:r>
              <a:rPr altLang="en-US" dirty="0" sz="2400" lang="zh-CN">
                <a:solidFill>
                  <a:srgbClr val="FF0000"/>
                </a:solidFill>
              </a:rPr>
              <a:t>地址不足</a:t>
            </a:r>
            <a:r>
              <a:rPr altLang="en-US" dirty="0" sz="2400" lang="zh-CN"/>
              <a:t>的问题，而且还能够有效地</a:t>
            </a:r>
            <a:r>
              <a:rPr altLang="en-US" dirty="0" sz="2400" lang="zh-CN">
                <a:solidFill>
                  <a:srgbClr val="FF0000"/>
                </a:solidFill>
              </a:rPr>
              <a:t>避免来自网络外部的攻击</a:t>
            </a:r>
            <a:r>
              <a:rPr altLang="en-US" dirty="0" sz="2400" lang="zh-CN"/>
              <a:t>，隐藏并保护网络内部的计算机。</a:t>
            </a:r>
            <a:endParaRPr altLang="zh-CN" dirty="0" sz="2400" lang="en-US"/>
          </a:p>
          <a:p>
            <a:r>
              <a:rPr altLang="en-US" dirty="0" sz="2400" lang="zh-CN"/>
              <a:t>同时，对于内网用户来说，整个地址翻译过程是</a:t>
            </a:r>
            <a:r>
              <a:rPr altLang="en-US" dirty="0" sz="2400" lang="zh-CN">
                <a:solidFill>
                  <a:srgbClr val="FF0000"/>
                </a:solidFill>
              </a:rPr>
              <a:t>透明的</a:t>
            </a:r>
            <a:r>
              <a:rPr altLang="en-US" dirty="0" sz="2400" lang="zh-CN"/>
              <a:t>。</a:t>
            </a:r>
          </a:p>
          <a:p>
            <a:endParaRPr altLang="en-US" dirty="0" sz="2400" lang="zh-CN"/>
          </a:p>
          <a:p>
            <a:r>
              <a:rPr altLang="en-US" dirty="0" sz="2400" lang="zh-CN"/>
              <a:t>实际上</a:t>
            </a:r>
            <a:r>
              <a:rPr altLang="zh-CN" dirty="0" sz="2400" lang="en-US"/>
              <a:t>NAT</a:t>
            </a:r>
            <a:r>
              <a:rPr altLang="en-US" dirty="0" sz="2400" lang="zh-CN"/>
              <a:t>就是把内部网络中的</a:t>
            </a:r>
            <a:r>
              <a:rPr altLang="zh-CN" dirty="0" sz="2400" lang="en-US"/>
              <a:t>IP</a:t>
            </a:r>
            <a:r>
              <a:rPr altLang="en-US" dirty="0" sz="2400" lang="zh-CN"/>
              <a:t>包头内</a:t>
            </a:r>
            <a:r>
              <a:rPr altLang="en-US" dirty="0" sz="2400" lang="zh-CN">
                <a:solidFill>
                  <a:srgbClr val="FF0000"/>
                </a:solidFill>
              </a:rPr>
              <a:t>内部</a:t>
            </a:r>
            <a:r>
              <a:rPr altLang="zh-CN" dirty="0" sz="2400" lang="en-US">
                <a:solidFill>
                  <a:srgbClr val="FF0000"/>
                </a:solidFill>
              </a:rPr>
              <a:t>IP</a:t>
            </a:r>
            <a:r>
              <a:rPr altLang="en-US" dirty="0" sz="2400" lang="zh-CN">
                <a:solidFill>
                  <a:srgbClr val="FF0000"/>
                </a:solidFill>
              </a:rPr>
              <a:t>地址信息</a:t>
            </a:r>
            <a:r>
              <a:rPr altLang="en-US" dirty="0" sz="2400" lang="zh-CN"/>
              <a:t>用</a:t>
            </a:r>
            <a:r>
              <a:rPr altLang="en-US" dirty="0" sz="2400" lang="zh-CN">
                <a:solidFill>
                  <a:srgbClr val="FF0000"/>
                </a:solidFill>
              </a:rPr>
              <a:t>可以访问外部网络的真实</a:t>
            </a:r>
            <a:r>
              <a:rPr altLang="zh-CN" dirty="0" sz="2400" lang="en-US">
                <a:solidFill>
                  <a:srgbClr val="FF0000"/>
                </a:solidFill>
              </a:rPr>
              <a:t>IP</a:t>
            </a:r>
            <a:r>
              <a:rPr altLang="en-US" dirty="0" sz="2400" lang="zh-CN">
                <a:solidFill>
                  <a:srgbClr val="FF0000"/>
                </a:solidFill>
              </a:rPr>
              <a:t>地址信息</a:t>
            </a:r>
            <a:r>
              <a:rPr altLang="en-US" dirty="0" sz="2400" lang="zh-CN"/>
              <a:t>来替换。</a:t>
            </a:r>
          </a:p>
          <a:p>
            <a:endParaRPr altLang="en-US" dirty="0" sz="2400" lang="zh-CN"/>
          </a:p>
          <a:p>
            <a:r>
              <a:rPr altLang="en-US" dirty="0" sz="2400" lang="zh-CN"/>
              <a:t>根据</a:t>
            </a:r>
            <a:r>
              <a:rPr altLang="zh-CN" dirty="0" sz="2400" lang="en-US"/>
              <a:t>NAT</a:t>
            </a:r>
            <a:r>
              <a:rPr altLang="en-US" dirty="0" sz="2400" lang="zh-CN"/>
              <a:t>的工作方式，可以分为</a:t>
            </a:r>
            <a:r>
              <a:rPr altLang="en-US" dirty="0" sz="2400" lang="zh-CN">
                <a:solidFill>
                  <a:srgbClr val="FF0000"/>
                </a:solidFill>
              </a:rPr>
              <a:t>静态</a:t>
            </a:r>
            <a:r>
              <a:rPr altLang="zh-CN" dirty="0" sz="2400" lang="en-US">
                <a:solidFill>
                  <a:srgbClr val="FF0000"/>
                </a:solidFill>
              </a:rPr>
              <a:t>NAT</a:t>
            </a:r>
            <a:r>
              <a:rPr altLang="en-US" dirty="0" sz="2400" lang="zh-CN">
                <a:solidFill>
                  <a:srgbClr val="FF0000"/>
                </a:solidFill>
              </a:rPr>
              <a:t>和动态</a:t>
            </a:r>
            <a:r>
              <a:rPr altLang="zh-CN" dirty="0" sz="2400" lang="en-US">
                <a:solidFill>
                  <a:srgbClr val="FF0000"/>
                </a:solidFill>
              </a:rPr>
              <a:t>NAT</a:t>
            </a:r>
            <a:r>
              <a:rPr altLang="en-US" dirty="0" sz="2400" lang="zh-CN"/>
              <a:t>两种。</a:t>
            </a:r>
            <a:endParaRPr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52">
                                            <p:txEl>
                                              <p:pRg st="2" end="2"/>
                                            </p:txEl>
                                          </p:spTgt>
                                        </p:tgtEl>
                                        <p:attrNameLst>
                                          <p:attrName>style.visibility</p:attrName>
                                        </p:attrNameLst>
                                      </p:cBhvr>
                                      <p:to>
                                        <p:strVal val="visible"/>
                                      </p:to>
                                    </p:set>
                                    <p:anim calcmode="lin" valueType="num">
                                      <p:cBhvr additive="base">
                                        <p:cTn dur="500" fill="hold" id="7"/>
                                        <p:tgtEl>
                                          <p:spTgt spid="104865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52">
                                            <p:txEl>
                                              <p:pRg st="3" end="3"/>
                                            </p:txEl>
                                          </p:spTgt>
                                        </p:tgtEl>
                                        <p:attrNameLst>
                                          <p:attrName>style.visibility</p:attrName>
                                        </p:attrNameLst>
                                      </p:cBhvr>
                                      <p:to>
                                        <p:strVal val="visible"/>
                                      </p:to>
                                    </p:set>
                                    <p:anim calcmode="lin" valueType="num">
                                      <p:cBhvr additive="base">
                                        <p:cTn dur="500" fill="hold" id="13"/>
                                        <p:tgtEl>
                                          <p:spTgt spid="104865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52">
                                            <p:txEl>
                                              <p:pRg st="5" end="5"/>
                                            </p:txEl>
                                          </p:spTgt>
                                        </p:tgtEl>
                                        <p:attrNameLst>
                                          <p:attrName>style.visibility</p:attrName>
                                        </p:attrNameLst>
                                      </p:cBhvr>
                                      <p:to>
                                        <p:strVal val="visible"/>
                                      </p:to>
                                    </p:set>
                                    <p:anim calcmode="lin" valueType="num">
                                      <p:cBhvr additive="base">
                                        <p:cTn dur="500" fill="hold" id="19"/>
                                        <p:tgtEl>
                                          <p:spTgt spid="104865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52">
                                            <p:txEl>
                                              <p:pRg st="7" end="7"/>
                                            </p:txEl>
                                          </p:spTgt>
                                        </p:tgtEl>
                                        <p:attrNameLst>
                                          <p:attrName>style.visibility</p:attrName>
                                        </p:attrNameLst>
                                      </p:cBhvr>
                                      <p:to>
                                        <p:strVal val="visible"/>
                                      </p:to>
                                    </p:set>
                                    <p:anim calcmode="lin" valueType="num">
                                      <p:cBhvr additive="base">
                                        <p:cTn dur="500" fill="hold" id="25"/>
                                        <p:tgtEl>
                                          <p:spTgt spid="104865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3" name="标题 1"/>
          <p:cNvSpPr>
            <a:spLocks noGrp="1"/>
          </p:cNvSpPr>
          <p:nvPr>
            <p:ph type="title"/>
          </p:nvPr>
        </p:nvSpPr>
        <p:spPr/>
        <p:txBody>
          <a:bodyPr vert="horz"/>
          <a:p>
            <a:pPr algn="l"/>
            <a:r>
              <a:rPr altLang="zh-CN" dirty="0" sz="3200" kumimoji="0" lang="en-US"/>
              <a:t>NAT</a:t>
            </a:r>
            <a:endParaRPr altLang="en-US" dirty="0" sz="3200" kumimoji="0" lang="zh-CN"/>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1476375" y="333375"/>
            <a:ext cx="7315200" cy="5962650"/>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7" name="标题 1"/>
          <p:cNvSpPr>
            <a:spLocks noGrp="1"/>
          </p:cNvSpPr>
          <p:nvPr>
            <p:ph type="title"/>
          </p:nvPr>
        </p:nvSpPr>
        <p:spPr>
          <a:xfrm>
            <a:off x="179388" y="68263"/>
            <a:ext cx="8785225" cy="839787"/>
          </a:xfrm>
        </p:spPr>
        <p:txBody>
          <a:bodyPr/>
          <a:p>
            <a:r>
              <a:rPr altLang="zh-CN" dirty="0" kumimoji="0" lang="en-US"/>
              <a:t>VPN</a:t>
            </a:r>
            <a:endParaRPr altLang="en-US" dirty="0" kumimoji="0" lang="zh-CN"/>
          </a:p>
        </p:txBody>
      </p:sp>
      <p:sp>
        <p:nvSpPr>
          <p:cNvPr id="1048658" name="内容占位符 2"/>
          <p:cNvSpPr>
            <a:spLocks noGrp="1"/>
          </p:cNvSpPr>
          <p:nvPr>
            <p:ph idx="1"/>
          </p:nvPr>
        </p:nvSpPr>
        <p:spPr>
          <a:xfrm>
            <a:off x="179387" y="1124745"/>
            <a:ext cx="8732837" cy="2088231"/>
          </a:xfrm>
        </p:spPr>
        <p:txBody>
          <a:bodyPr/>
          <a:p>
            <a:r>
              <a:rPr altLang="zh-CN" dirty="0" sz="2400" kumimoji="0" lang="en-US"/>
              <a:t>VPN</a:t>
            </a:r>
            <a:r>
              <a:rPr altLang="en-US" dirty="0" sz="2400" kumimoji="0" lang="zh-CN"/>
              <a:t>是通过一个</a:t>
            </a:r>
            <a:r>
              <a:rPr altLang="en-US" dirty="0" sz="2400" kumimoji="0" lang="zh-CN">
                <a:solidFill>
                  <a:srgbClr val="FF0000"/>
                </a:solidFill>
              </a:rPr>
              <a:t>公用网络</a:t>
            </a:r>
            <a:r>
              <a:rPr altLang="en-US" dirty="0" sz="2400" kumimoji="0" lang="zh-CN"/>
              <a:t>（通常是</a:t>
            </a:r>
            <a:r>
              <a:rPr altLang="zh-CN" dirty="0" sz="2400" kumimoji="0" lang="en-US"/>
              <a:t>Internet</a:t>
            </a:r>
            <a:r>
              <a:rPr altLang="en-US" dirty="0" sz="2400" kumimoji="0" lang="zh-CN"/>
              <a:t>）建立</a:t>
            </a:r>
            <a:r>
              <a:rPr altLang="en-US" dirty="0" sz="2400" kumimoji="0" lang="zh-CN">
                <a:solidFill>
                  <a:srgbClr val="FF0000"/>
                </a:solidFill>
              </a:rPr>
              <a:t>一个临时的、安全的连接</a:t>
            </a:r>
            <a:r>
              <a:rPr altLang="zh-CN" dirty="0" sz="2400" kumimoji="0" lang="zh-CN"/>
              <a:t>。</a:t>
            </a:r>
            <a:endParaRPr altLang="zh-CN" dirty="0" sz="2400" kumimoji="0" lang="en-US"/>
          </a:p>
          <a:p>
            <a:pPr lvl="1"/>
            <a:r>
              <a:rPr altLang="en-US" dirty="0" kumimoji="0" lang="zh-CN"/>
              <a:t>可以理解为一条穿过公用网络的安全、稳定的隧道。</a:t>
            </a:r>
            <a:endParaRPr altLang="zh-CN" dirty="0" kumimoji="0" lang="en-US"/>
          </a:p>
          <a:p>
            <a:pPr lvl="1"/>
            <a:r>
              <a:rPr altLang="en-US" dirty="0" kumimoji="0" lang="zh-CN"/>
              <a:t>两台分别处于不同网络的机器可以通过这条隧道进行连接访问，就像在一个内部局域网一样。</a:t>
            </a:r>
          </a:p>
        </p:txBody>
      </p:sp>
      <p:graphicFrame>
        <p:nvGraphicFramePr>
          <p:cNvPr id="4194305" name="Object 5"/>
          <p:cNvGraphicFramePr>
            <a:graphicFrameLocks noChangeAspect="1"/>
          </p:cNvGraphicFramePr>
          <p:nvPr/>
        </p:nvGraphicFramePr>
        <p:xfrm>
          <a:off x="296863" y="3429000"/>
          <a:ext cx="8615362" cy="2708275"/>
        </p:xfrm>
        <a:graphic>
          <a:graphicData uri="http://schemas.openxmlformats.org/presentationml/2006/ole">
            <mc:AlternateContent xmlns:mc="http://schemas.openxmlformats.org/markup-compatibility/2006">
              <mc:Choice xmlns:v="urn:schemas-microsoft-com:vml" Requires="v">
                <p:oleObj name="Visio" r:id="rId1" spid="_x0000_s20608" imgH="1981200" imgW="6286500" progId="Visio.Drawing.11">
                  <p:embed/>
                </p:oleObj>
              </mc:Choice>
              <mc:Fallback>
                <p:oleObj name="Visio" r:id="rId1" spid="" imgH="1981200" imgW="6286500" progId="Visio.Drawing.11">
                  <p:embed/>
                  <p:pic>
                    <p:nvPicPr>
                      <p:cNvPr id="2097162" name="Object 5"/>
                      <p:cNvPicPr>
                        <a:picLocks noChangeAspect="1" noChangeArrowheads="1"/>
                      </p:cNvPicPr>
                      <p:nvPr/>
                    </p:nvPicPr>
                    <p:blipFill>
                      <a:blip xmlns:r="http://schemas.openxmlformats.org/officeDocument/2006/relationships" r:embed="rId2"/>
                      <a:srcRect/>
                      <a:stretch>
                        <a:fillRect/>
                      </a:stretch>
                    </p:blipFill>
                    <p:spPr bwMode="auto">
                      <a:xfrm>
                        <a:off x="296863" y="3429000"/>
                        <a:ext cx="8615362" cy="2708275"/>
                      </a:xfrm>
                      <a:prstGeom prst="rect"/>
                      <a:noFill/>
                      <a:ln>
                        <a:noFill/>
                      </a:ln>
                    </p:spPr>
                  </p:pic>
                </p:oleObj>
              </mc:Fallback>
            </mc:AlternateContent>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58">
                                            <p:txEl>
                                              <p:pRg st="1" end="1"/>
                                            </p:txEl>
                                          </p:spTgt>
                                        </p:tgtEl>
                                        <p:attrNameLst>
                                          <p:attrName>style.visibility</p:attrName>
                                        </p:attrNameLst>
                                      </p:cBhvr>
                                      <p:to>
                                        <p:strVal val="visible"/>
                                      </p:to>
                                    </p:set>
                                    <p:anim calcmode="lin" valueType="num">
                                      <p:cBhvr additive="base">
                                        <p:cTn dur="500" fill="hold" id="7"/>
                                        <p:tgtEl>
                                          <p:spTgt spid="104865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58">
                                            <p:txEl>
                                              <p:pRg st="2" end="2"/>
                                            </p:txEl>
                                          </p:spTgt>
                                        </p:tgtEl>
                                        <p:attrNameLst>
                                          <p:attrName>style.visibility</p:attrName>
                                        </p:attrNameLst>
                                      </p:cBhvr>
                                      <p:to>
                                        <p:strVal val="visible"/>
                                      </p:to>
                                    </p:set>
                                    <p:anim calcmode="lin" valueType="num">
                                      <p:cBhvr additive="base">
                                        <p:cTn dur="500" fill="hold" id="13"/>
                                        <p:tgtEl>
                                          <p:spTgt spid="104865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4194305"/>
                                        </p:tgtEl>
                                        <p:attrNameLst>
                                          <p:attrName>style.visibility</p:attrName>
                                        </p:attrNameLst>
                                      </p:cBhvr>
                                      <p:to>
                                        <p:strVal val="visible"/>
                                      </p:to>
                                    </p:set>
                                    <p:anim calcmode="lin" valueType="num">
                                      <p:cBhvr additive="base">
                                        <p:cTn dur="500" fill="hold" id="19"/>
                                        <p:tgtEl>
                                          <p:spTgt spid="4194305"/>
                                        </p:tgtEl>
                                        <p:attrNameLst>
                                          <p:attrName>ppt_x</p:attrName>
                                        </p:attrNameLst>
                                      </p:cBhvr>
                                      <p:tavLst>
                                        <p:tav tm="0">
                                          <p:val>
                                            <p:strVal val="#ppt_x"/>
                                          </p:val>
                                        </p:tav>
                                        <p:tav tm="100000">
                                          <p:val>
                                            <p:strVal val="#ppt_x"/>
                                          </p:val>
                                        </p:tav>
                                      </p:tavLst>
                                    </p:anim>
                                    <p:anim calcmode="lin" valueType="num">
                                      <p:cBhvr additive="base">
                                        <p:cTn dur="500" fill="hold" id="20"/>
                                        <p:tgtEl>
                                          <p:spTgt spid="4194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250825" y="1471613"/>
            <a:ext cx="8709025" cy="5197475"/>
          </a:xfrm>
          <a:prstGeom prst="rect"/>
          <a:noFill/>
          <a:ln>
            <a:noFill/>
          </a:ln>
        </p:spPr>
      </p:pic>
      <p:sp>
        <p:nvSpPr>
          <p:cNvPr id="1048659" name="标题 1"/>
          <p:cNvSpPr>
            <a:spLocks noGrp="1"/>
          </p:cNvSpPr>
          <p:nvPr>
            <p:ph type="title"/>
          </p:nvPr>
        </p:nvSpPr>
        <p:spPr>
          <a:xfrm>
            <a:off x="179388" y="68263"/>
            <a:ext cx="8785225" cy="839787"/>
          </a:xfrm>
        </p:spPr>
        <p:txBody>
          <a:bodyPr/>
          <a:p>
            <a:r>
              <a:rPr altLang="zh-CN" dirty="0" kumimoji="0" lang="en-US"/>
              <a:t>VPN</a:t>
            </a:r>
            <a:r>
              <a:rPr altLang="en-US" dirty="0" kumimoji="0" lang="zh-CN"/>
              <a:t>典型应用</a:t>
            </a:r>
          </a:p>
        </p:txBody>
      </p:sp>
      <p:sp>
        <p:nvSpPr>
          <p:cNvPr id="1048660" name="内容占位符 2"/>
          <p:cNvSpPr>
            <a:spLocks noGrp="1"/>
          </p:cNvSpPr>
          <p:nvPr>
            <p:ph idx="1"/>
          </p:nvPr>
        </p:nvSpPr>
        <p:spPr>
          <a:xfrm>
            <a:off x="179388" y="1052512"/>
            <a:ext cx="8785225" cy="936327"/>
          </a:xfrm>
        </p:spPr>
        <p:txBody>
          <a:bodyPr/>
          <a:p>
            <a:r>
              <a:rPr altLang="zh-CN" dirty="0" sz="2400" kumimoji="0" lang="en-US"/>
              <a:t>VPN</a:t>
            </a:r>
            <a:r>
              <a:rPr altLang="en-US" dirty="0" sz="2400" kumimoji="0" lang="zh-CN"/>
              <a:t>服务大致分为三类：</a:t>
            </a:r>
            <a:r>
              <a:rPr altLang="zh-CN" dirty="0" sz="2400" kumimoji="0" lang="en-US"/>
              <a:t>Access VPN</a:t>
            </a:r>
            <a:r>
              <a:rPr altLang="en-US" dirty="0" sz="2400" kumimoji="0" lang="zh-CN"/>
              <a:t>、</a:t>
            </a:r>
            <a:r>
              <a:rPr altLang="zh-CN" dirty="0" sz="2400" kumimoji="0" lang="en-US"/>
              <a:t>Intranet VPN</a:t>
            </a:r>
            <a:r>
              <a:rPr altLang="en-US" dirty="0" sz="2400" kumimoji="0" lang="zh-CN"/>
              <a:t>和</a:t>
            </a:r>
            <a:r>
              <a:rPr altLang="zh-CN" dirty="0" sz="2400" kumimoji="0" lang="en-US"/>
              <a:t>Extranet VPN</a:t>
            </a:r>
            <a:r>
              <a:rPr altLang="en-US" dirty="0" sz="2400" kumimoji="0" lang="zh-CN"/>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5" name="标题 1"/>
          <p:cNvSpPr>
            <a:spLocks noGrp="1"/>
          </p:cNvSpPr>
          <p:nvPr>
            <p:ph type="title"/>
          </p:nvPr>
        </p:nvSpPr>
        <p:spPr>
          <a:xfrm>
            <a:off x="145222" y="53355"/>
            <a:ext cx="8856984" cy="855365"/>
          </a:xfrm>
        </p:spPr>
        <p:txBody>
          <a:bodyPr/>
          <a:p>
            <a:r>
              <a:rPr altLang="zh-CN" dirty="0" kumimoji="0" lang="en-US" err="1"/>
              <a:t>概述</a:t>
            </a:r>
            <a:endParaRPr altLang="en-US" dirty="0" kumimoji="0" lang="zh-CN"/>
          </a:p>
        </p:txBody>
      </p:sp>
      <p:sp>
        <p:nvSpPr>
          <p:cNvPr id="1048596" name="内容占位符 2"/>
          <p:cNvSpPr>
            <a:spLocks noGrp="1"/>
          </p:cNvSpPr>
          <p:nvPr>
            <p:ph idx="1"/>
          </p:nvPr>
        </p:nvSpPr>
        <p:spPr>
          <a:xfrm>
            <a:off x="107504" y="1053083"/>
            <a:ext cx="8856984" cy="5616277"/>
          </a:xfrm>
        </p:spPr>
        <p:txBody>
          <a:bodyPr/>
          <a:p>
            <a:r>
              <a:rPr altLang="en-US" dirty="0" sz="2400" kumimoji="0" lang="zh-CN"/>
              <a:t>网络防御是一个</a:t>
            </a:r>
            <a:r>
              <a:rPr altLang="en-US" dirty="0" sz="2400" kumimoji="0" lang="zh-CN">
                <a:solidFill>
                  <a:srgbClr val="FF0000"/>
                </a:solidFill>
              </a:rPr>
              <a:t>综合性</a:t>
            </a:r>
            <a:r>
              <a:rPr altLang="en-US" dirty="0" sz="2400" kumimoji="0" lang="zh-CN"/>
              <a:t>的安全工程，不是几个网络安全产品能够完成的任务。</a:t>
            </a:r>
            <a:endParaRPr altLang="zh-CN" dirty="0" sz="2400" kumimoji="0" lang="en-US"/>
          </a:p>
          <a:p>
            <a:pPr lvl="1"/>
            <a:r>
              <a:rPr altLang="en-US" dirty="0" kumimoji="0" lang="zh-CN"/>
              <a:t>防御需要解决多层面的问题，除了</a:t>
            </a:r>
            <a:r>
              <a:rPr altLang="en-US" dirty="0" kumimoji="0" lang="zh-CN">
                <a:solidFill>
                  <a:srgbClr val="FF0000"/>
                </a:solidFill>
              </a:rPr>
              <a:t>安全技术</a:t>
            </a:r>
            <a:r>
              <a:rPr altLang="en-US" dirty="0" kumimoji="0" lang="zh-CN"/>
              <a:t>之外，</a:t>
            </a:r>
            <a:r>
              <a:rPr altLang="en-US" dirty="0" kumimoji="0" lang="zh-CN">
                <a:solidFill>
                  <a:srgbClr val="FF0000"/>
                </a:solidFill>
              </a:rPr>
              <a:t>安全管理</a:t>
            </a:r>
            <a:r>
              <a:rPr altLang="en-US" dirty="0" kumimoji="0" lang="zh-CN"/>
              <a:t>也十分重要。</a:t>
            </a:r>
            <a:endParaRPr altLang="zh-CN" dirty="0" kumimoji="0" lang="en-US"/>
          </a:p>
          <a:p>
            <a:pPr lvl="1"/>
            <a:r>
              <a:rPr altLang="en-US" dirty="0" kumimoji="0" lang="zh-CN"/>
              <a:t>实际上，提高用户群的安全防范意识、加强安全管理所能起到效果远远高于应用几个网络安全产品。</a:t>
            </a:r>
            <a:endParaRPr altLang="zh-CN" dirty="0" kumimoji="0" lang="en-US"/>
          </a:p>
          <a:p>
            <a:pPr lvl="1"/>
            <a:endParaRPr altLang="zh-CN" dirty="0" kumimoji="0" lang="en-US"/>
          </a:p>
          <a:p>
            <a:r>
              <a:rPr altLang="en-US" dirty="0" sz="2400" kumimoji="0" lang="zh-CN"/>
              <a:t>从技术层面上看，网络安全防御体系应该是</a:t>
            </a:r>
            <a:r>
              <a:rPr altLang="en-US" dirty="0" sz="2400" kumimoji="0" lang="zh-CN">
                <a:solidFill>
                  <a:srgbClr val="FF0000"/>
                </a:solidFill>
              </a:rPr>
              <a:t>多层次、纵深型</a:t>
            </a:r>
            <a:r>
              <a:rPr altLang="en-US" dirty="0" sz="2400" kumimoji="0" lang="zh-CN"/>
              <a:t>。</a:t>
            </a:r>
          </a:p>
          <a:p>
            <a:pPr lvl="1"/>
            <a:r>
              <a:rPr altLang="en-US" dirty="0" kumimoji="0" lang="zh-CN"/>
              <a:t>这种防御体系可以有效地增加入侵攻击者被检测到的风险，同时降低攻击的成功几率，从而能够较好地防御各种网络入侵行为。</a:t>
            </a:r>
            <a:endParaRPr altLang="zh-CN" dirty="0" kumimoji="0" lang="en-US"/>
          </a:p>
          <a:p>
            <a:pPr lvl="1"/>
            <a:r>
              <a:rPr altLang="en-US" dirty="0" kumimoji="0" lang="zh-CN"/>
              <a:t>目前，网络安全防御技术主要包括</a:t>
            </a:r>
            <a:r>
              <a:rPr altLang="en-US" dirty="0" kumimoji="0" lang="zh-CN">
                <a:solidFill>
                  <a:srgbClr val="FF0000"/>
                </a:solidFill>
              </a:rPr>
              <a:t>防火墙、入侵检测系统、</a:t>
            </a:r>
            <a:r>
              <a:rPr altLang="zh-CN" dirty="0" kumimoji="0" lang="en-US">
                <a:solidFill>
                  <a:srgbClr val="FF0000"/>
                </a:solidFill>
              </a:rPr>
              <a:t>VLAN</a:t>
            </a:r>
            <a:r>
              <a:rPr altLang="en-US" dirty="0" kumimoji="0" lang="zh-CN">
                <a:solidFill>
                  <a:srgbClr val="FF0000"/>
                </a:solidFill>
              </a:rPr>
              <a:t>、防病毒技术</a:t>
            </a:r>
            <a:r>
              <a:rPr altLang="en-US" dirty="0" kumimoji="0" lang="zh-CN"/>
              <a:t>等。</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596">
                                            <p:txEl>
                                              <p:pRg st="1" end="1"/>
                                            </p:txEl>
                                          </p:spTgt>
                                        </p:tgtEl>
                                        <p:attrNameLst>
                                          <p:attrName>style.visibility</p:attrName>
                                        </p:attrNameLst>
                                      </p:cBhvr>
                                      <p:to>
                                        <p:strVal val="visible"/>
                                      </p:to>
                                    </p:set>
                                    <p:anim calcmode="lin" valueType="num">
                                      <p:cBhvr additive="base">
                                        <p:cTn dur="500" fill="hold" id="7"/>
                                        <p:tgtEl>
                                          <p:spTgt spid="104859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596">
                                            <p:txEl>
                                              <p:pRg st="2" end="2"/>
                                            </p:txEl>
                                          </p:spTgt>
                                        </p:tgtEl>
                                        <p:attrNameLst>
                                          <p:attrName>style.visibility</p:attrName>
                                        </p:attrNameLst>
                                      </p:cBhvr>
                                      <p:to>
                                        <p:strVal val="visible"/>
                                      </p:to>
                                    </p:set>
                                    <p:anim calcmode="lin" valueType="num">
                                      <p:cBhvr additive="base">
                                        <p:cTn dur="500" fill="hold" id="13"/>
                                        <p:tgtEl>
                                          <p:spTgt spid="104859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596">
                                            <p:txEl>
                                              <p:pRg st="4" end="4"/>
                                            </p:txEl>
                                          </p:spTgt>
                                        </p:tgtEl>
                                        <p:attrNameLst>
                                          <p:attrName>style.visibility</p:attrName>
                                        </p:attrNameLst>
                                      </p:cBhvr>
                                      <p:to>
                                        <p:strVal val="visible"/>
                                      </p:to>
                                    </p:set>
                                    <p:anim calcmode="lin" valueType="num">
                                      <p:cBhvr additive="base">
                                        <p:cTn dur="500" fill="hold" id="19"/>
                                        <p:tgtEl>
                                          <p:spTgt spid="104859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596">
                                            <p:txEl>
                                              <p:pRg st="5" end="5"/>
                                            </p:txEl>
                                          </p:spTgt>
                                        </p:tgtEl>
                                        <p:attrNameLst>
                                          <p:attrName>style.visibility</p:attrName>
                                        </p:attrNameLst>
                                      </p:cBhvr>
                                      <p:to>
                                        <p:strVal val="visible"/>
                                      </p:to>
                                    </p:set>
                                    <p:anim calcmode="lin" valueType="num">
                                      <p:cBhvr additive="base">
                                        <p:cTn dur="500" fill="hold" id="25"/>
                                        <p:tgtEl>
                                          <p:spTgt spid="1048596">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596">
                                            <p:txEl>
                                              <p:pRg st="6" end="6"/>
                                            </p:txEl>
                                          </p:spTgt>
                                        </p:tgtEl>
                                        <p:attrNameLst>
                                          <p:attrName>style.visibility</p:attrName>
                                        </p:attrNameLst>
                                      </p:cBhvr>
                                      <p:to>
                                        <p:strVal val="visible"/>
                                      </p:to>
                                    </p:set>
                                    <p:anim calcmode="lin" valueType="num">
                                      <p:cBhvr additive="base">
                                        <p:cTn dur="500" fill="hold" id="31"/>
                                        <p:tgtEl>
                                          <p:spTgt spid="1048596">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5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1" name="标题 1"/>
          <p:cNvSpPr>
            <a:spLocks noGrp="1"/>
          </p:cNvSpPr>
          <p:nvPr>
            <p:ph type="title"/>
          </p:nvPr>
        </p:nvSpPr>
        <p:spPr/>
        <p:txBody>
          <a:bodyPr/>
          <a:p>
            <a:r>
              <a:rPr altLang="zh-CN" dirty="0" kumimoji="0" lang="en-US"/>
              <a:t>VPN</a:t>
            </a:r>
            <a:r>
              <a:rPr altLang="en-US" dirty="0" kumimoji="0" lang="zh-CN"/>
              <a:t>典型应用</a:t>
            </a:r>
            <a:endParaRPr dirty="0" lang="en-US"/>
          </a:p>
        </p:txBody>
      </p:sp>
      <p:sp>
        <p:nvSpPr>
          <p:cNvPr id="1048662" name="内容占位符 2"/>
          <p:cNvSpPr>
            <a:spLocks noGrp="1"/>
          </p:cNvSpPr>
          <p:nvPr>
            <p:ph idx="1"/>
          </p:nvPr>
        </p:nvSpPr>
        <p:spPr>
          <a:xfrm>
            <a:off x="179512" y="1052735"/>
            <a:ext cx="8784976" cy="5544617"/>
          </a:xfrm>
        </p:spPr>
        <p:txBody>
          <a:bodyPr/>
          <a:p>
            <a:r>
              <a:rPr altLang="zh-CN" dirty="0" lang="en-US">
                <a:solidFill>
                  <a:srgbClr val="0000FF"/>
                </a:solidFill>
              </a:rPr>
              <a:t>Access VPN</a:t>
            </a:r>
            <a:r>
              <a:rPr altLang="en-US" dirty="0" lang="zh-CN">
                <a:solidFill>
                  <a:srgbClr val="0000FF"/>
                </a:solidFill>
              </a:rPr>
              <a:t>，</a:t>
            </a:r>
            <a:r>
              <a:rPr altLang="en-US" dirty="0" lang="zh-CN"/>
              <a:t>又称为虚拟专用拨号网（</a:t>
            </a:r>
            <a:r>
              <a:rPr altLang="zh-CN" dirty="0" lang="en-US"/>
              <a:t>Virtual Private Dial-up Network</a:t>
            </a:r>
            <a:r>
              <a:rPr altLang="en-US" dirty="0" lang="zh-CN"/>
              <a:t>，</a:t>
            </a:r>
            <a:r>
              <a:rPr altLang="zh-CN" dirty="0" lang="en-US"/>
              <a:t>VPDN</a:t>
            </a:r>
            <a:r>
              <a:rPr altLang="en-US" dirty="0" lang="zh-CN"/>
              <a:t>），是指企业员工或企业的小分支机构通过公网</a:t>
            </a:r>
            <a:r>
              <a:rPr altLang="en-US" dirty="0" lang="zh-CN">
                <a:solidFill>
                  <a:srgbClr val="FF0000"/>
                </a:solidFill>
              </a:rPr>
              <a:t>远程拨号</a:t>
            </a:r>
            <a:r>
              <a:rPr altLang="en-US" dirty="0" lang="zh-CN"/>
              <a:t>的方式构筑的虚拟网。</a:t>
            </a:r>
          </a:p>
          <a:p>
            <a:endParaRPr altLang="en-US" dirty="0" lang="zh-CN"/>
          </a:p>
          <a:p>
            <a:r>
              <a:rPr altLang="zh-CN" dirty="0" lang="en-US">
                <a:solidFill>
                  <a:srgbClr val="0000FF"/>
                </a:solidFill>
              </a:rPr>
              <a:t>Intranet VPN</a:t>
            </a:r>
            <a:r>
              <a:rPr altLang="en-US" dirty="0" lang="zh-CN">
                <a:solidFill>
                  <a:srgbClr val="0000FF"/>
                </a:solidFill>
              </a:rPr>
              <a:t>，</a:t>
            </a:r>
            <a:r>
              <a:rPr altLang="en-US" dirty="0" lang="zh-CN"/>
              <a:t>及企业的内部与分支机构间通过</a:t>
            </a:r>
            <a:r>
              <a:rPr altLang="zh-CN" dirty="0" lang="en-US">
                <a:solidFill>
                  <a:srgbClr val="FF0000"/>
                </a:solidFill>
              </a:rPr>
              <a:t>VPN</a:t>
            </a:r>
            <a:r>
              <a:rPr altLang="en-US" dirty="0" lang="zh-CN">
                <a:solidFill>
                  <a:srgbClr val="FF0000"/>
                </a:solidFill>
              </a:rPr>
              <a:t>虚拟网</a:t>
            </a:r>
            <a:r>
              <a:rPr altLang="en-US" dirty="0" lang="zh-CN"/>
              <a:t>进行网络连接，其最大特点是可以为总部及各分支机构提供整个企业网络的访问权限。</a:t>
            </a:r>
          </a:p>
          <a:p>
            <a:endParaRPr altLang="en-US" dirty="0" lang="zh-CN"/>
          </a:p>
          <a:p>
            <a:r>
              <a:rPr altLang="zh-CN" dirty="0" lang="en-US">
                <a:solidFill>
                  <a:srgbClr val="0000FF"/>
                </a:solidFill>
              </a:rPr>
              <a:t>Extranet VPN</a:t>
            </a:r>
            <a:r>
              <a:rPr altLang="en-US" dirty="0" lang="zh-CN">
                <a:solidFill>
                  <a:srgbClr val="0000FF"/>
                </a:solidFill>
              </a:rPr>
              <a:t>，</a:t>
            </a:r>
            <a:r>
              <a:rPr altLang="en-US" dirty="0" lang="zh-CN"/>
              <a:t>目的是通过一个</a:t>
            </a:r>
            <a:r>
              <a:rPr altLang="en-US" dirty="0" lang="zh-CN">
                <a:solidFill>
                  <a:srgbClr val="FF0000"/>
                </a:solidFill>
              </a:rPr>
              <a:t>使用专用连接的共享基础设施</a:t>
            </a:r>
            <a:r>
              <a:rPr altLang="en-US" dirty="0" lang="zh-CN"/>
              <a:t>，将客户、供应商、合作伙伴或兴趣群体连接到企业内部网，其特点是支持对外部用户进行相应访问权限的设定。</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62">
                                            <p:txEl>
                                              <p:pRg st="2" end="2"/>
                                            </p:txEl>
                                          </p:spTgt>
                                        </p:tgtEl>
                                        <p:attrNameLst>
                                          <p:attrName>style.visibility</p:attrName>
                                        </p:attrNameLst>
                                      </p:cBhvr>
                                      <p:to>
                                        <p:strVal val="visible"/>
                                      </p:to>
                                    </p:set>
                                    <p:anim calcmode="lin" valueType="num">
                                      <p:cBhvr additive="base">
                                        <p:cTn dur="500" fill="hold" id="7"/>
                                        <p:tgtEl>
                                          <p:spTgt spid="104866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62">
                                            <p:txEl>
                                              <p:pRg st="4" end="4"/>
                                            </p:txEl>
                                          </p:spTgt>
                                        </p:tgtEl>
                                        <p:attrNameLst>
                                          <p:attrName>style.visibility</p:attrName>
                                        </p:attrNameLst>
                                      </p:cBhvr>
                                      <p:to>
                                        <p:strVal val="visible"/>
                                      </p:to>
                                    </p:set>
                                    <p:anim calcmode="lin" valueType="num">
                                      <p:cBhvr additive="base">
                                        <p:cTn dur="500" fill="hold" id="13"/>
                                        <p:tgtEl>
                                          <p:spTgt spid="104866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3" name="标题 1"/>
          <p:cNvSpPr>
            <a:spLocks noGrp="1"/>
          </p:cNvSpPr>
          <p:nvPr>
            <p:ph type="title"/>
          </p:nvPr>
        </p:nvSpPr>
        <p:spPr>
          <a:xfrm>
            <a:off x="179388" y="68263"/>
            <a:ext cx="8785225" cy="839787"/>
          </a:xfrm>
        </p:spPr>
        <p:txBody>
          <a:bodyPr/>
          <a:p>
            <a:pPr eaLnBrk="1" hangingPunct="1"/>
            <a:r>
              <a:rPr altLang="en-US" dirty="0" kumimoji="0" lang="zh-CN"/>
              <a:t>主要内容</a:t>
            </a:r>
          </a:p>
        </p:txBody>
      </p:sp>
      <p:sp>
        <p:nvSpPr>
          <p:cNvPr id="1048664" name="内容占位符 2"/>
          <p:cNvSpPr>
            <a:spLocks noGrp="1"/>
          </p:cNvSpPr>
          <p:nvPr>
            <p:ph idx="1"/>
          </p:nvPr>
        </p:nvSpPr>
        <p:spPr>
          <a:xfrm>
            <a:off x="251519" y="1052736"/>
            <a:ext cx="8713093" cy="5544616"/>
          </a:xfrm>
        </p:spPr>
        <p:txBody>
          <a:bodyPr/>
          <a:p>
            <a:r>
              <a:rPr altLang="zh-CN" dirty="0" kumimoji="0" lang="en-US"/>
              <a:t>7.1 </a:t>
            </a:r>
            <a:r>
              <a:rPr altLang="zh-CN" dirty="0" kumimoji="0" lang="en-US" err="1"/>
              <a:t>概述</a:t>
            </a:r>
            <a:r>
              <a:rPr altLang="zh-CN" dirty="0" kumimoji="0" lang="en-US"/>
              <a:t>	</a:t>
            </a:r>
            <a:endParaRPr altLang="zh-CN" dirty="0" kumimoji="0" lang="zh-CN"/>
          </a:p>
          <a:p>
            <a:r>
              <a:rPr altLang="zh-CN" dirty="0" kumimoji="0" lang="en-US"/>
              <a:t>7.2 </a:t>
            </a:r>
            <a:r>
              <a:rPr altLang="zh-CN" dirty="0" kumimoji="0" lang="en-US" err="1"/>
              <a:t>防火墙</a:t>
            </a:r>
            <a:endParaRPr altLang="zh-CN" dirty="0" kumimoji="0" lang="en-US"/>
          </a:p>
          <a:p>
            <a:pPr lvl="1"/>
            <a:r>
              <a:rPr altLang="zh-CN" dirty="0" sz="2800" kumimoji="0" lang="en-US"/>
              <a:t>7.2.1 </a:t>
            </a:r>
            <a:r>
              <a:rPr altLang="en-US" dirty="0" sz="2800" kumimoji="0" lang="zh-CN"/>
              <a:t>防火墙概述</a:t>
            </a:r>
            <a:endParaRPr altLang="zh-CN" dirty="0" sz="2800" kumimoji="0" lang="en-US"/>
          </a:p>
          <a:p>
            <a:pPr lvl="1"/>
            <a:r>
              <a:rPr altLang="zh-CN" dirty="0" sz="2800" kumimoji="0" lang="en-US"/>
              <a:t>7.2.2 </a:t>
            </a:r>
            <a:r>
              <a:rPr altLang="en-US" dirty="0" sz="2800" kumimoji="0" lang="zh-CN"/>
              <a:t>防火墙的主要技术</a:t>
            </a:r>
            <a:endParaRPr altLang="zh-CN" dirty="0" sz="2800" kumimoji="0" lang="en-US"/>
          </a:p>
          <a:p>
            <a:pPr lvl="1"/>
            <a:r>
              <a:rPr altLang="zh-CN" dirty="0" sz="2800" kumimoji="0" lang="en-US">
                <a:solidFill>
                  <a:srgbClr val="FF0000"/>
                </a:solidFill>
              </a:rPr>
              <a:t>7.2.3 Netfilter/</a:t>
            </a:r>
            <a:r>
              <a:rPr altLang="zh-CN" dirty="0" sz="2800" kumimoji="0" lang="en-US" err="1">
                <a:solidFill>
                  <a:srgbClr val="FF0000"/>
                </a:solidFill>
              </a:rPr>
              <a:t>IPtables</a:t>
            </a:r>
            <a:r>
              <a:rPr altLang="en-US" dirty="0" sz="2800" kumimoji="0" lang="zh-CN">
                <a:solidFill>
                  <a:srgbClr val="FF0000"/>
                </a:solidFill>
              </a:rPr>
              <a:t>防火墙</a:t>
            </a:r>
            <a:endParaRPr altLang="zh-CN" dirty="0" sz="2800" kumimoji="0" lang="zh-CN">
              <a:solidFill>
                <a:srgbClr val="FF0000"/>
              </a:solidFill>
            </a:endParaRPr>
          </a:p>
          <a:p>
            <a:r>
              <a:rPr altLang="zh-CN" dirty="0" kumimoji="0" lang="en-US"/>
              <a:t>7.3 </a:t>
            </a:r>
            <a:r>
              <a:rPr altLang="zh-CN" dirty="0" kumimoji="0" lang="en-US" err="1"/>
              <a:t>入侵检测系统</a:t>
            </a:r>
            <a:r>
              <a:rPr altLang="zh-CN" dirty="0" kumimoji="0" lang="en-US"/>
              <a:t>	</a:t>
            </a:r>
            <a:endParaRPr altLang="zh-CN" dirty="0" kumimoji="0" lang="zh-CN"/>
          </a:p>
          <a:p>
            <a:r>
              <a:rPr altLang="zh-CN" dirty="0" kumimoji="0" lang="en-US"/>
              <a:t>7.4 </a:t>
            </a:r>
            <a:r>
              <a:rPr altLang="zh-CN" dirty="0" kumimoji="0" lang="en-US" err="1"/>
              <a:t>网络防御的新技术</a:t>
            </a:r>
            <a:r>
              <a:rPr altLang="zh-CN" dirty="0" kumimoji="0" lang="en-US"/>
              <a:t>	</a:t>
            </a:r>
            <a:endParaRPr altLang="zh-CN" dirty="0" kumimoji="0" lang="zh-CN"/>
          </a:p>
          <a:p>
            <a:endParaRPr altLang="zh-CN" dirty="0" kumimoji="0" 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65" name="标题 1"/>
          <p:cNvSpPr>
            <a:spLocks noGrp="1"/>
          </p:cNvSpPr>
          <p:nvPr>
            <p:ph type="title"/>
          </p:nvPr>
        </p:nvSpPr>
        <p:spPr>
          <a:xfrm>
            <a:off x="179388" y="68263"/>
            <a:ext cx="8785225" cy="839787"/>
          </a:xfrm>
        </p:spPr>
        <p:txBody>
          <a:bodyPr/>
          <a:p>
            <a:r>
              <a:rPr altLang="zh-CN" dirty="0" kumimoji="0" lang="en-US"/>
              <a:t>Netfilter/</a:t>
            </a:r>
            <a:r>
              <a:rPr altLang="zh-CN" dirty="0" kumimoji="0" lang="en-US" err="1"/>
              <a:t>IPtables</a:t>
            </a:r>
            <a:r>
              <a:rPr altLang="en-US" dirty="0" kumimoji="0" lang="zh-CN"/>
              <a:t>防火墙</a:t>
            </a:r>
          </a:p>
        </p:txBody>
      </p:sp>
      <p:sp>
        <p:nvSpPr>
          <p:cNvPr id="1048666" name="内容占位符 2"/>
          <p:cNvSpPr>
            <a:spLocks noGrp="1"/>
          </p:cNvSpPr>
          <p:nvPr>
            <p:ph idx="1"/>
          </p:nvPr>
        </p:nvSpPr>
        <p:spPr>
          <a:xfrm>
            <a:off x="179387" y="1052736"/>
            <a:ext cx="8785225" cy="792088"/>
          </a:xfrm>
        </p:spPr>
        <p:txBody>
          <a:bodyPr/>
          <a:p>
            <a:r>
              <a:rPr altLang="zh-CN" dirty="0" sz="2400" kumimoji="0" lang="en-US"/>
              <a:t>2001</a:t>
            </a:r>
            <a:r>
              <a:rPr altLang="en-US" dirty="0" sz="2400" kumimoji="0" lang="zh-CN"/>
              <a:t>年，</a:t>
            </a:r>
            <a:r>
              <a:rPr altLang="zh-CN" dirty="0" sz="2400" kumimoji="0" lang="en-US"/>
              <a:t>Linux 2.4</a:t>
            </a:r>
            <a:r>
              <a:rPr altLang="en-US" dirty="0" sz="2400" kumimoji="0" lang="zh-CN"/>
              <a:t>版内核，</a:t>
            </a:r>
            <a:r>
              <a:rPr altLang="zh-CN" dirty="0" sz="2400" kumimoji="0" lang="en-US"/>
              <a:t>Netfilter/</a:t>
            </a:r>
            <a:r>
              <a:rPr altLang="zh-CN" dirty="0" sz="2400" kumimoji="0" lang="en-US" err="1"/>
              <a:t>IPtables</a:t>
            </a:r>
            <a:r>
              <a:rPr altLang="en-US" dirty="0" sz="2400" kumimoji="0" lang="zh-CN"/>
              <a:t>包过滤机制，被业内称为</a:t>
            </a:r>
            <a:r>
              <a:rPr altLang="en-US" dirty="0" sz="2400" kumimoji="0" lang="zh-CN">
                <a:solidFill>
                  <a:srgbClr val="FF0000"/>
                </a:solidFill>
              </a:rPr>
              <a:t>第三代</a:t>
            </a:r>
            <a:r>
              <a:rPr altLang="zh-CN" dirty="0" sz="2400" kumimoji="0" lang="en-US">
                <a:solidFill>
                  <a:srgbClr val="FF0000"/>
                </a:solidFill>
              </a:rPr>
              <a:t>Linux</a:t>
            </a:r>
            <a:r>
              <a:rPr altLang="en-US" dirty="0" sz="2400" kumimoji="0" lang="zh-CN">
                <a:solidFill>
                  <a:srgbClr val="FF0000"/>
                </a:solidFill>
              </a:rPr>
              <a:t>防火墙</a:t>
            </a:r>
            <a:r>
              <a:rPr altLang="en-US" dirty="0" sz="2400" kumimoji="0" lang="zh-CN"/>
              <a:t>。</a:t>
            </a:r>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611560" y="2132856"/>
            <a:ext cx="5832475" cy="3927475"/>
          </a:xfrm>
          <a:prstGeom prst="rect"/>
          <a:noFill/>
          <a:ln>
            <a:noFill/>
          </a:ln>
        </p:spPr>
      </p:pic>
      <p:sp>
        <p:nvSpPr>
          <p:cNvPr id="1048667" name="矩形 1"/>
          <p:cNvSpPr/>
          <p:nvPr/>
        </p:nvSpPr>
        <p:spPr>
          <a:xfrm>
            <a:off x="6751255" y="2996952"/>
            <a:ext cx="2285241" cy="1323439"/>
          </a:xfrm>
          <a:prstGeom prst="rect"/>
        </p:spPr>
        <p:txBody>
          <a:bodyPr wrap="square">
            <a:spAutoFit/>
          </a:bodyPr>
          <a:p>
            <a:r>
              <a:rPr altLang="en-US" b="1" dirty="0" sz="2000" lang="zh-CN">
                <a:solidFill>
                  <a:srgbClr val="FF0000"/>
                </a:solidFill>
              </a:rPr>
              <a:t>由一些信息包过滤表组成，包含内核用来控制信息包过滤处理的规则集</a:t>
            </a:r>
            <a:endParaRPr b="1" dirty="0" sz="2000" lang="en-US">
              <a:solidFill>
                <a:srgbClr val="FF0000"/>
              </a:solidFill>
            </a:endParaRPr>
          </a:p>
        </p:txBody>
      </p:sp>
      <p:sp>
        <p:nvSpPr>
          <p:cNvPr id="1048668" name="矩形 2"/>
          <p:cNvSpPr/>
          <p:nvPr/>
        </p:nvSpPr>
        <p:spPr>
          <a:xfrm>
            <a:off x="6751255" y="1996386"/>
            <a:ext cx="2285241" cy="707886"/>
          </a:xfrm>
          <a:prstGeom prst="rect"/>
        </p:spPr>
        <p:txBody>
          <a:bodyPr wrap="square">
            <a:spAutoFit/>
          </a:bodyPr>
          <a:p>
            <a:r>
              <a:rPr b="1" dirty="0" sz="2000" lang="en-US" err="1">
                <a:solidFill>
                  <a:srgbClr val="FF0000"/>
                </a:solidFill>
              </a:rPr>
              <a:t>管理包过滤规则的工具</a:t>
            </a:r>
            <a:endParaRPr b="1" dirty="0" sz="2000" lang="en-US">
              <a:solidFill>
                <a:srgbClr val="FF0000"/>
              </a:solidFill>
            </a:endParaRPr>
          </a:p>
        </p:txBody>
      </p:sp>
      <p:sp>
        <p:nvSpPr>
          <p:cNvPr id="1048669" name="左箭头 3"/>
          <p:cNvSpPr/>
          <p:nvPr/>
        </p:nvSpPr>
        <p:spPr>
          <a:xfrm>
            <a:off x="6444035" y="2132856"/>
            <a:ext cx="360213" cy="288032"/>
          </a:xfrm>
          <a:prstGeom prst="lef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0" name="左箭头 7"/>
          <p:cNvSpPr/>
          <p:nvPr/>
        </p:nvSpPr>
        <p:spPr>
          <a:xfrm>
            <a:off x="6459066" y="3429000"/>
            <a:ext cx="360213" cy="288032"/>
          </a:xfrm>
          <a:prstGeom prst="lef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65"/>
                                        </p:tgtEl>
                                        <p:attrNameLst>
                                          <p:attrName>style.visibility</p:attrName>
                                        </p:attrNameLst>
                                      </p:cBhvr>
                                      <p:to>
                                        <p:strVal val="visible"/>
                                      </p:to>
                                    </p:set>
                                    <p:anim calcmode="lin" valueType="num">
                                      <p:cBhvr additive="base">
                                        <p:cTn dur="500" fill="hold" id="7"/>
                                        <p:tgtEl>
                                          <p:spTgt spid="2097165"/>
                                        </p:tgtEl>
                                        <p:attrNameLst>
                                          <p:attrName>ppt_x</p:attrName>
                                        </p:attrNameLst>
                                      </p:cBhvr>
                                      <p:tavLst>
                                        <p:tav tm="0">
                                          <p:val>
                                            <p:strVal val="#ppt_x"/>
                                          </p:val>
                                        </p:tav>
                                        <p:tav tm="100000">
                                          <p:val>
                                            <p:strVal val="#ppt_x"/>
                                          </p:val>
                                        </p:tav>
                                      </p:tavLst>
                                    </p:anim>
                                    <p:anim calcmode="lin" valueType="num">
                                      <p:cBhvr additive="base">
                                        <p:cTn dur="500" fill="hold" id="8"/>
                                        <p:tgtEl>
                                          <p:spTgt spid="2097165"/>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68"/>
                                        </p:tgtEl>
                                        <p:attrNameLst>
                                          <p:attrName>style.visibility</p:attrName>
                                        </p:attrNameLst>
                                      </p:cBhvr>
                                      <p:to>
                                        <p:strVal val="visible"/>
                                      </p:to>
                                    </p:set>
                                    <p:anim calcmode="lin" valueType="num">
                                      <p:cBhvr additive="base">
                                        <p:cTn dur="500" fill="hold" id="13"/>
                                        <p:tgtEl>
                                          <p:spTgt spid="1048668"/>
                                        </p:tgtEl>
                                        <p:attrNameLst>
                                          <p:attrName>ppt_x</p:attrName>
                                        </p:attrNameLst>
                                      </p:cBhvr>
                                      <p:tavLst>
                                        <p:tav tm="0">
                                          <p:val>
                                            <p:strVal val="#ppt_x"/>
                                          </p:val>
                                        </p:tav>
                                        <p:tav tm="100000">
                                          <p:val>
                                            <p:strVal val="#ppt_x"/>
                                          </p:val>
                                        </p:tav>
                                      </p:tavLst>
                                    </p:anim>
                                    <p:anim calcmode="lin" valueType="num">
                                      <p:cBhvr additive="base">
                                        <p:cTn dur="500" fill="hold" id="14"/>
                                        <p:tgtEl>
                                          <p:spTgt spid="1048668"/>
                                        </p:tgtEl>
                                        <p:attrNameLst>
                                          <p:attrName>ppt_y</p:attrName>
                                        </p:attrNameLst>
                                      </p:cBhvr>
                                      <p:tavLst>
                                        <p:tav tm="0">
                                          <p:val>
                                            <p:strVal val="1+#ppt_h/2"/>
                                          </p:val>
                                        </p:tav>
                                        <p:tav tm="100000">
                                          <p:val>
                                            <p:strVal val="#ppt_y"/>
                                          </p:val>
                                        </p:tav>
                                      </p:tavLst>
                                    </p:anim>
                                  </p:childTnLst>
                                </p:cTn>
                              </p:par>
                              <p:par>
                                <p:cTn fill="hold" grpId="0" id="15" nodeType="withEffect" presetClass="entr" presetID="2" presetSubtype="4">
                                  <p:stCondLst>
                                    <p:cond delay="0"/>
                                  </p:stCondLst>
                                  <p:childTnLst>
                                    <p:set>
                                      <p:cBhvr>
                                        <p:cTn dur="1" fill="hold" id="16">
                                          <p:stCondLst>
                                            <p:cond delay="0"/>
                                          </p:stCondLst>
                                        </p:cTn>
                                        <p:tgtEl>
                                          <p:spTgt spid="1048669"/>
                                        </p:tgtEl>
                                        <p:attrNameLst>
                                          <p:attrName>style.visibility</p:attrName>
                                        </p:attrNameLst>
                                      </p:cBhvr>
                                      <p:to>
                                        <p:strVal val="visible"/>
                                      </p:to>
                                    </p:set>
                                    <p:anim calcmode="lin" valueType="num">
                                      <p:cBhvr additive="base">
                                        <p:cTn dur="500" fill="hold" id="17"/>
                                        <p:tgtEl>
                                          <p:spTgt spid="1048669"/>
                                        </p:tgtEl>
                                        <p:attrNameLst>
                                          <p:attrName>ppt_x</p:attrName>
                                        </p:attrNameLst>
                                      </p:cBhvr>
                                      <p:tavLst>
                                        <p:tav tm="0">
                                          <p:val>
                                            <p:strVal val="#ppt_x"/>
                                          </p:val>
                                        </p:tav>
                                        <p:tav tm="100000">
                                          <p:val>
                                            <p:strVal val="#ppt_x"/>
                                          </p:val>
                                        </p:tav>
                                      </p:tavLst>
                                    </p:anim>
                                    <p:anim calcmode="lin" valueType="num">
                                      <p:cBhvr additive="base">
                                        <p:cTn dur="500" fill="hold" id="18"/>
                                        <p:tgtEl>
                                          <p:spTgt spid="1048669"/>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667"/>
                                        </p:tgtEl>
                                        <p:attrNameLst>
                                          <p:attrName>style.visibility</p:attrName>
                                        </p:attrNameLst>
                                      </p:cBhvr>
                                      <p:to>
                                        <p:strVal val="visible"/>
                                      </p:to>
                                    </p:set>
                                    <p:anim calcmode="lin" valueType="num">
                                      <p:cBhvr additive="base">
                                        <p:cTn dur="500" fill="hold" id="23"/>
                                        <p:tgtEl>
                                          <p:spTgt spid="1048667"/>
                                        </p:tgtEl>
                                        <p:attrNameLst>
                                          <p:attrName>ppt_x</p:attrName>
                                        </p:attrNameLst>
                                      </p:cBhvr>
                                      <p:tavLst>
                                        <p:tav tm="0">
                                          <p:val>
                                            <p:strVal val="#ppt_x"/>
                                          </p:val>
                                        </p:tav>
                                        <p:tav tm="100000">
                                          <p:val>
                                            <p:strVal val="#ppt_x"/>
                                          </p:val>
                                        </p:tav>
                                      </p:tavLst>
                                    </p:anim>
                                    <p:anim calcmode="lin" valueType="num">
                                      <p:cBhvr additive="base">
                                        <p:cTn dur="500" fill="hold" id="24"/>
                                        <p:tgtEl>
                                          <p:spTgt spid="1048667"/>
                                        </p:tgtEl>
                                        <p:attrNameLst>
                                          <p:attrName>ppt_y</p:attrName>
                                        </p:attrNameLst>
                                      </p:cBhvr>
                                      <p:tavLst>
                                        <p:tav tm="0">
                                          <p:val>
                                            <p:strVal val="1+#ppt_h/2"/>
                                          </p:val>
                                        </p:tav>
                                        <p:tav tm="100000">
                                          <p:val>
                                            <p:strVal val="#ppt_y"/>
                                          </p:val>
                                        </p:tav>
                                      </p:tavLst>
                                    </p:anim>
                                  </p:childTnLst>
                                </p:cTn>
                              </p:par>
                              <p:par>
                                <p:cTn fill="hold" grpId="0" id="25" nodeType="withEffect" presetClass="entr" presetID="2" presetSubtype="4">
                                  <p:stCondLst>
                                    <p:cond delay="0"/>
                                  </p:stCondLst>
                                  <p:childTnLst>
                                    <p:set>
                                      <p:cBhvr>
                                        <p:cTn dur="1" fill="hold" id="26">
                                          <p:stCondLst>
                                            <p:cond delay="0"/>
                                          </p:stCondLst>
                                        </p:cTn>
                                        <p:tgtEl>
                                          <p:spTgt spid="1048670"/>
                                        </p:tgtEl>
                                        <p:attrNameLst>
                                          <p:attrName>style.visibility</p:attrName>
                                        </p:attrNameLst>
                                      </p:cBhvr>
                                      <p:to>
                                        <p:strVal val="visible"/>
                                      </p:to>
                                    </p:set>
                                    <p:anim calcmode="lin" valueType="num">
                                      <p:cBhvr additive="base">
                                        <p:cTn dur="500" fill="hold" id="27"/>
                                        <p:tgtEl>
                                          <p:spTgt spid="1048670"/>
                                        </p:tgtEl>
                                        <p:attrNameLst>
                                          <p:attrName>ppt_x</p:attrName>
                                        </p:attrNameLst>
                                      </p:cBhvr>
                                      <p:tavLst>
                                        <p:tav tm="0">
                                          <p:val>
                                            <p:strVal val="#ppt_x"/>
                                          </p:val>
                                        </p:tav>
                                        <p:tav tm="100000">
                                          <p:val>
                                            <p:strVal val="#ppt_x"/>
                                          </p:val>
                                        </p:tav>
                                      </p:tavLst>
                                    </p:anim>
                                    <p:anim calcmode="lin" valueType="num">
                                      <p:cBhvr additive="base">
                                        <p:cTn dur="500" fill="hold" id="28"/>
                                        <p:tgtEl>
                                          <p:spTgt spid="1048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7" grpId="0"/>
      <p:bldP spid="1048668" grpId="0"/>
      <p:bldP spid="1048669" grpId="0" animBg="1"/>
      <p:bldP spid="10486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71" name="标题 1"/>
          <p:cNvSpPr>
            <a:spLocks noGrp="1"/>
          </p:cNvSpPr>
          <p:nvPr>
            <p:ph type="title"/>
          </p:nvPr>
        </p:nvSpPr>
        <p:spPr>
          <a:xfrm>
            <a:off x="179388" y="68263"/>
            <a:ext cx="8785225" cy="839787"/>
          </a:xfrm>
        </p:spPr>
        <p:txBody>
          <a:bodyPr/>
          <a:p>
            <a:r>
              <a:rPr altLang="zh-CN" dirty="0" kumimoji="0" lang="en-US"/>
              <a:t>Netfilter</a:t>
            </a:r>
            <a:r>
              <a:rPr altLang="en-US" dirty="0" kumimoji="0" lang="zh-CN"/>
              <a:t>通用架构</a:t>
            </a:r>
          </a:p>
        </p:txBody>
      </p:sp>
      <p:sp>
        <p:nvSpPr>
          <p:cNvPr id="1048672" name="内容占位符 2"/>
          <p:cNvSpPr>
            <a:spLocks noGrp="1"/>
          </p:cNvSpPr>
          <p:nvPr>
            <p:ph idx="1"/>
          </p:nvPr>
        </p:nvSpPr>
        <p:spPr>
          <a:xfrm>
            <a:off x="167958" y="1052737"/>
            <a:ext cx="8857108" cy="1800200"/>
          </a:xfrm>
        </p:spPr>
        <p:txBody>
          <a:bodyPr/>
          <a:p>
            <a:r>
              <a:rPr altLang="zh-CN" dirty="0" sz="2400" kumimoji="0" lang="en-US"/>
              <a:t>Netfilter</a:t>
            </a:r>
            <a:r>
              <a:rPr altLang="en-US" dirty="0" sz="2400" kumimoji="0" lang="zh-CN"/>
              <a:t>是嵌入在</a:t>
            </a:r>
            <a:r>
              <a:rPr altLang="zh-CN" dirty="0" sz="2400" kumimoji="0" lang="en-US"/>
              <a:t>Linux</a:t>
            </a:r>
            <a:r>
              <a:rPr altLang="en-US" dirty="0" sz="2400" kumimoji="0" lang="zh-CN"/>
              <a:t>内核</a:t>
            </a:r>
            <a:r>
              <a:rPr altLang="zh-CN" dirty="0" sz="2400" kumimoji="0" lang="en-US"/>
              <a:t>IP</a:t>
            </a:r>
            <a:r>
              <a:rPr altLang="en-US" dirty="0" sz="2400" kumimoji="0" lang="zh-CN"/>
              <a:t>协议栈中的一个</a:t>
            </a:r>
            <a:r>
              <a:rPr altLang="en-US" dirty="0" sz="2400" kumimoji="0" lang="zh-CN">
                <a:solidFill>
                  <a:srgbClr val="FF0000"/>
                </a:solidFill>
              </a:rPr>
              <a:t>通用架构</a:t>
            </a:r>
            <a:r>
              <a:rPr altLang="en-US" dirty="0" sz="2400" kumimoji="0" lang="zh-CN"/>
              <a:t>。</a:t>
            </a:r>
            <a:endParaRPr altLang="zh-CN" dirty="0" sz="2400" kumimoji="0" lang="en-US"/>
          </a:p>
          <a:p>
            <a:pPr lvl="1"/>
            <a:r>
              <a:rPr altLang="en-US" dirty="0" kumimoji="0" lang="zh-CN"/>
              <a:t>它提供了一系列的“</a:t>
            </a:r>
            <a:r>
              <a:rPr altLang="en-US" dirty="0" kumimoji="0" lang="zh-CN">
                <a:solidFill>
                  <a:srgbClr val="FF0000"/>
                </a:solidFill>
              </a:rPr>
              <a:t>表</a:t>
            </a:r>
            <a:r>
              <a:rPr altLang="en-US" dirty="0" kumimoji="0" lang="zh-CN"/>
              <a:t>”（</a:t>
            </a:r>
            <a:r>
              <a:rPr altLang="zh-CN" dirty="0" kumimoji="0" lang="en-US"/>
              <a:t>tables</a:t>
            </a:r>
            <a:r>
              <a:rPr altLang="en-US" dirty="0" kumimoji="0" lang="zh-CN"/>
              <a:t>）。</a:t>
            </a:r>
            <a:endParaRPr altLang="zh-CN" dirty="0" kumimoji="0" lang="en-US"/>
          </a:p>
          <a:p>
            <a:pPr lvl="2"/>
            <a:r>
              <a:rPr altLang="en-US" dirty="0" kumimoji="0" lang="zh-CN"/>
              <a:t>每个表由若干“</a:t>
            </a:r>
            <a:r>
              <a:rPr altLang="en-US" dirty="0" kumimoji="0" lang="zh-CN">
                <a:solidFill>
                  <a:srgbClr val="FF0000"/>
                </a:solidFill>
              </a:rPr>
              <a:t>链</a:t>
            </a:r>
            <a:r>
              <a:rPr altLang="en-US" dirty="0" kumimoji="0" lang="zh-CN"/>
              <a:t>”（</a:t>
            </a:r>
            <a:r>
              <a:rPr altLang="zh-CN" dirty="0" kumimoji="0" lang="en-US"/>
              <a:t>chains</a:t>
            </a:r>
            <a:r>
              <a:rPr altLang="en-US" dirty="0" kumimoji="0" lang="zh-CN"/>
              <a:t>）组成。</a:t>
            </a:r>
            <a:endParaRPr altLang="zh-CN" dirty="0" kumimoji="0" lang="en-US"/>
          </a:p>
          <a:p>
            <a:pPr lvl="2"/>
            <a:r>
              <a:rPr altLang="en-US" dirty="0" kumimoji="0" lang="zh-CN"/>
              <a:t>每条链中可以有一条或数条</a:t>
            </a:r>
            <a:r>
              <a:rPr altLang="en-US" dirty="0" kumimoji="0" lang="zh-CN">
                <a:solidFill>
                  <a:srgbClr val="FF0000"/>
                </a:solidFill>
              </a:rPr>
              <a:t>规则</a:t>
            </a:r>
            <a:r>
              <a:rPr altLang="en-US" dirty="0" kumimoji="0" lang="zh-CN"/>
              <a:t>（</a:t>
            </a:r>
            <a:r>
              <a:rPr altLang="zh-CN" dirty="0" kumimoji="0" lang="en-US"/>
              <a:t>rule</a:t>
            </a:r>
            <a:r>
              <a:rPr altLang="en-US" dirty="0" kumimoji="0" lang="zh-CN"/>
              <a:t>）。</a:t>
            </a:r>
          </a:p>
        </p:txBody>
      </p:sp>
      <p:pic>
        <p:nvPicPr>
          <p:cNvPr id="2097166" name="Picture 2"/>
          <p:cNvPicPr>
            <a:picLocks noChangeAspect="1" noChangeArrowheads="1"/>
          </p:cNvPicPr>
          <p:nvPr/>
        </p:nvPicPr>
        <p:blipFill>
          <a:blip xmlns:r="http://schemas.openxmlformats.org/officeDocument/2006/relationships" r:embed="rId1"/>
          <a:srcRect/>
          <a:stretch>
            <a:fillRect/>
          </a:stretch>
        </p:blipFill>
        <p:spPr bwMode="auto">
          <a:xfrm>
            <a:off x="1115467" y="2996952"/>
            <a:ext cx="6192837" cy="3108325"/>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72">
                                            <p:txEl>
                                              <p:pRg st="1" end="1"/>
                                            </p:txEl>
                                          </p:spTgt>
                                        </p:tgtEl>
                                        <p:attrNameLst>
                                          <p:attrName>style.visibility</p:attrName>
                                        </p:attrNameLst>
                                      </p:cBhvr>
                                      <p:to>
                                        <p:strVal val="visible"/>
                                      </p:to>
                                    </p:set>
                                    <p:anim calcmode="lin" valueType="num">
                                      <p:cBhvr additive="base">
                                        <p:cTn dur="500" fill="hold" id="7"/>
                                        <p:tgtEl>
                                          <p:spTgt spid="104867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72">
                                            <p:txEl>
                                              <p:pRg st="2" end="2"/>
                                            </p:txEl>
                                          </p:spTgt>
                                        </p:tgtEl>
                                        <p:attrNameLst>
                                          <p:attrName>style.visibility</p:attrName>
                                        </p:attrNameLst>
                                      </p:cBhvr>
                                      <p:to>
                                        <p:strVal val="visible"/>
                                      </p:to>
                                    </p:set>
                                    <p:anim calcmode="lin" valueType="num">
                                      <p:cBhvr additive="base">
                                        <p:cTn dur="500" fill="hold" id="13"/>
                                        <p:tgtEl>
                                          <p:spTgt spid="104867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72">
                                            <p:txEl>
                                              <p:pRg st="3" end="3"/>
                                            </p:txEl>
                                          </p:spTgt>
                                        </p:tgtEl>
                                        <p:attrNameLst>
                                          <p:attrName>style.visibility</p:attrName>
                                        </p:attrNameLst>
                                      </p:cBhvr>
                                      <p:to>
                                        <p:strVal val="visible"/>
                                      </p:to>
                                    </p:set>
                                    <p:anim calcmode="lin" valueType="num">
                                      <p:cBhvr additive="base">
                                        <p:cTn dur="500" fill="hold" id="19"/>
                                        <p:tgtEl>
                                          <p:spTgt spid="104867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73" name="标题 1"/>
          <p:cNvSpPr>
            <a:spLocks noGrp="1"/>
          </p:cNvSpPr>
          <p:nvPr>
            <p:ph type="title"/>
          </p:nvPr>
        </p:nvSpPr>
        <p:spPr/>
        <p:txBody>
          <a:bodyPr/>
          <a:p>
            <a:r>
              <a:rPr altLang="zh-CN" dirty="0" lang="en-US"/>
              <a:t>Netfilter</a:t>
            </a:r>
            <a:r>
              <a:rPr altLang="en-US" dirty="0" lang="zh-CN"/>
              <a:t>的三个主要功能表</a:t>
            </a:r>
          </a:p>
        </p:txBody>
      </p:sp>
      <p:sp>
        <p:nvSpPr>
          <p:cNvPr id="1048674" name="内容占位符 2"/>
          <p:cNvSpPr>
            <a:spLocks noGrp="1"/>
          </p:cNvSpPr>
          <p:nvPr>
            <p:ph idx="1"/>
          </p:nvPr>
        </p:nvSpPr>
        <p:spPr/>
        <p:txBody>
          <a:bodyPr/>
          <a:p>
            <a:r>
              <a:rPr altLang="zh-CN" dirty="0" lang="en-US">
                <a:solidFill>
                  <a:srgbClr val="0000FF"/>
                </a:solidFill>
              </a:rPr>
              <a:t>Filter</a:t>
            </a:r>
            <a:r>
              <a:rPr altLang="en-US" dirty="0" lang="zh-CN">
                <a:solidFill>
                  <a:srgbClr val="0000FF"/>
                </a:solidFill>
              </a:rPr>
              <a:t>，</a:t>
            </a:r>
            <a:r>
              <a:rPr altLang="en-US" dirty="0" lang="zh-CN"/>
              <a:t>数据包过滤表，用于检查数据包的内容信息，决定放行还是丢弃该数据包。</a:t>
            </a:r>
          </a:p>
          <a:p>
            <a:pPr lvl="1"/>
            <a:r>
              <a:rPr altLang="zh-CN" dirty="0" lang="en-US"/>
              <a:t>Filter</a:t>
            </a:r>
            <a:r>
              <a:rPr altLang="en-US" dirty="0" lang="zh-CN"/>
              <a:t>包含</a:t>
            </a:r>
            <a:r>
              <a:rPr altLang="zh-CN" dirty="0" lang="en-US">
                <a:solidFill>
                  <a:srgbClr val="FF0000"/>
                </a:solidFill>
              </a:rPr>
              <a:t>Input</a:t>
            </a:r>
            <a:r>
              <a:rPr altLang="en-US" dirty="0" lang="zh-CN">
                <a:solidFill>
                  <a:srgbClr val="FF0000"/>
                </a:solidFill>
              </a:rPr>
              <a:t>、</a:t>
            </a:r>
            <a:r>
              <a:rPr altLang="zh-CN" dirty="0" lang="en-US">
                <a:solidFill>
                  <a:srgbClr val="FF0000"/>
                </a:solidFill>
              </a:rPr>
              <a:t>Forward</a:t>
            </a:r>
            <a:r>
              <a:rPr altLang="en-US" dirty="0" lang="zh-CN">
                <a:solidFill>
                  <a:srgbClr val="FF0000"/>
                </a:solidFill>
              </a:rPr>
              <a:t>和</a:t>
            </a:r>
            <a:r>
              <a:rPr altLang="zh-CN" dirty="0" lang="en-US">
                <a:solidFill>
                  <a:srgbClr val="FF0000"/>
                </a:solidFill>
              </a:rPr>
              <a:t>Output</a:t>
            </a:r>
            <a:r>
              <a:rPr altLang="en-US" dirty="0" lang="zh-CN">
                <a:solidFill>
                  <a:srgbClr val="FF0000"/>
                </a:solidFill>
              </a:rPr>
              <a:t>三个链</a:t>
            </a:r>
            <a:r>
              <a:rPr altLang="en-US" dirty="0" lang="zh-CN"/>
              <a:t>，分别用于处理目的地址是本地的数据包、目的地址不是本地的数据包和由本地产生的数据包。</a:t>
            </a:r>
            <a:endParaRPr dirty="0" lang="en-US"/>
          </a:p>
          <a:p>
            <a:endParaRPr altLang="zh-CN" dirty="0" lang="en-US">
              <a:solidFill>
                <a:srgbClr val="0000FF"/>
              </a:solidFill>
            </a:endParaRPr>
          </a:p>
          <a:p>
            <a:r>
              <a:rPr altLang="zh-CN" dirty="0" lang="en-US">
                <a:solidFill>
                  <a:srgbClr val="0000FF"/>
                </a:solidFill>
              </a:rPr>
              <a:t>Nat</a:t>
            </a:r>
            <a:r>
              <a:rPr altLang="en-US" dirty="0" lang="zh-CN">
                <a:solidFill>
                  <a:srgbClr val="0000FF"/>
                </a:solidFill>
              </a:rPr>
              <a:t>，</a:t>
            </a:r>
            <a:r>
              <a:rPr altLang="en-US" dirty="0" lang="zh-CN"/>
              <a:t>网络地址转换表，用于数据包的地址翻译。</a:t>
            </a:r>
          </a:p>
          <a:p>
            <a:endParaRPr altLang="zh-CN" dirty="0" lang="en-US">
              <a:solidFill>
                <a:srgbClr val="0000FF"/>
              </a:solidFill>
            </a:endParaRPr>
          </a:p>
          <a:p>
            <a:r>
              <a:rPr altLang="zh-CN" dirty="0" lang="en-US">
                <a:solidFill>
                  <a:srgbClr val="0000FF"/>
                </a:solidFill>
              </a:rPr>
              <a:t>Mangle</a:t>
            </a:r>
            <a:r>
              <a:rPr altLang="en-US" dirty="0" lang="zh-CN">
                <a:solidFill>
                  <a:srgbClr val="0000FF"/>
                </a:solidFill>
              </a:rPr>
              <a:t>，</a:t>
            </a:r>
            <a:r>
              <a:rPr altLang="en-US" dirty="0" lang="zh-CN"/>
              <a:t>数据包处理表，提供了修改数据包某些字段值的方法，用于</a:t>
            </a:r>
            <a:r>
              <a:rPr altLang="zh-CN" dirty="0" lang="en-US"/>
              <a:t>IP</a:t>
            </a:r>
            <a:r>
              <a:rPr altLang="en-US" dirty="0" lang="zh-CN"/>
              <a:t>网络中的流量控制和服务质量的实现。</a:t>
            </a:r>
          </a:p>
          <a:p>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74">
                                            <p:txEl>
                                              <p:pRg st="1" end="1"/>
                                            </p:txEl>
                                          </p:spTgt>
                                        </p:tgtEl>
                                        <p:attrNameLst>
                                          <p:attrName>style.visibility</p:attrName>
                                        </p:attrNameLst>
                                      </p:cBhvr>
                                      <p:to>
                                        <p:strVal val="visible"/>
                                      </p:to>
                                    </p:set>
                                    <p:anim calcmode="lin" valueType="num">
                                      <p:cBhvr additive="base">
                                        <p:cTn dur="500" fill="hold" id="7"/>
                                        <p:tgtEl>
                                          <p:spTgt spid="1048674">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74">
                                            <p:txEl>
                                              <p:pRg st="3" end="3"/>
                                            </p:txEl>
                                          </p:spTgt>
                                        </p:tgtEl>
                                        <p:attrNameLst>
                                          <p:attrName>style.visibility</p:attrName>
                                        </p:attrNameLst>
                                      </p:cBhvr>
                                      <p:to>
                                        <p:strVal val="visible"/>
                                      </p:to>
                                    </p:set>
                                    <p:anim calcmode="lin" valueType="num">
                                      <p:cBhvr additive="base">
                                        <p:cTn dur="500" fill="hold" id="13"/>
                                        <p:tgtEl>
                                          <p:spTgt spid="104867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74">
                                            <p:txEl>
                                              <p:pRg st="5" end="5"/>
                                            </p:txEl>
                                          </p:spTgt>
                                        </p:tgtEl>
                                        <p:attrNameLst>
                                          <p:attrName>style.visibility</p:attrName>
                                        </p:attrNameLst>
                                      </p:cBhvr>
                                      <p:to>
                                        <p:strVal val="visible"/>
                                      </p:to>
                                    </p:set>
                                    <p:anim calcmode="lin" valueType="num">
                                      <p:cBhvr additive="base">
                                        <p:cTn dur="500" fill="hold" id="19"/>
                                        <p:tgtEl>
                                          <p:spTgt spid="1048674">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323852" y="1844824"/>
            <a:ext cx="8299894" cy="4915472"/>
          </a:xfrm>
          <a:prstGeom prst="rect"/>
          <a:noFill/>
          <a:ln>
            <a:noFill/>
          </a:ln>
        </p:spPr>
      </p:pic>
      <p:sp>
        <p:nvSpPr>
          <p:cNvPr id="1048675" name="标题 1"/>
          <p:cNvSpPr>
            <a:spLocks noGrp="1"/>
          </p:cNvSpPr>
          <p:nvPr>
            <p:ph type="title"/>
          </p:nvPr>
        </p:nvSpPr>
        <p:spPr>
          <a:xfrm>
            <a:off x="179388" y="68263"/>
            <a:ext cx="8785225" cy="839787"/>
          </a:xfrm>
        </p:spPr>
        <p:txBody>
          <a:bodyPr/>
          <a:p>
            <a:r>
              <a:rPr altLang="zh-CN" dirty="0" kumimoji="0" lang="en-US"/>
              <a:t>Netfilter</a:t>
            </a:r>
            <a:r>
              <a:rPr altLang="en-US" dirty="0" kumimoji="0" lang="zh-CN"/>
              <a:t>程序流程架构</a:t>
            </a:r>
          </a:p>
        </p:txBody>
      </p:sp>
      <p:sp>
        <p:nvSpPr>
          <p:cNvPr id="1048676" name="内容占位符 2"/>
          <p:cNvSpPr>
            <a:spLocks noGrp="1"/>
          </p:cNvSpPr>
          <p:nvPr>
            <p:ph idx="1"/>
          </p:nvPr>
        </p:nvSpPr>
        <p:spPr>
          <a:xfrm>
            <a:off x="107504" y="1015018"/>
            <a:ext cx="8964612" cy="720303"/>
          </a:xfrm>
        </p:spPr>
        <p:txBody>
          <a:bodyPr/>
          <a:p>
            <a:r>
              <a:rPr altLang="zh-CN" dirty="0" sz="2400" kumimoji="0" lang="en-US"/>
              <a:t>Netfilter</a:t>
            </a:r>
            <a:r>
              <a:rPr altLang="en-US" dirty="0" sz="2400" kumimoji="0" lang="zh-CN"/>
              <a:t>的具体实现，是通过</a:t>
            </a:r>
            <a:r>
              <a:rPr altLang="en-US" dirty="0" sz="2400" kumimoji="0" lang="zh-CN">
                <a:solidFill>
                  <a:srgbClr val="FF0000"/>
                </a:solidFill>
              </a:rPr>
              <a:t>在网络处理流程的若干位置放置一些钩子</a:t>
            </a:r>
            <a:r>
              <a:rPr altLang="zh-CN" dirty="0" sz="2400" kumimoji="0" lang="en-US">
                <a:solidFill>
                  <a:srgbClr val="FF0000"/>
                </a:solidFill>
              </a:rPr>
              <a:t>(hook)</a:t>
            </a:r>
            <a:r>
              <a:rPr altLang="en-US" dirty="0" sz="2400" kumimoji="0" lang="zh-CN"/>
              <a:t>来实现的。</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67"/>
                                        </p:tgtEl>
                                        <p:attrNameLst>
                                          <p:attrName>style.visibility</p:attrName>
                                        </p:attrNameLst>
                                      </p:cBhvr>
                                      <p:to>
                                        <p:strVal val="visible"/>
                                      </p:to>
                                    </p:set>
                                    <p:anim calcmode="lin" valueType="num">
                                      <p:cBhvr additive="base">
                                        <p:cTn dur="500" fill="hold" id="7"/>
                                        <p:tgtEl>
                                          <p:spTgt spid="2097167"/>
                                        </p:tgtEl>
                                        <p:attrNameLst>
                                          <p:attrName>ppt_x</p:attrName>
                                        </p:attrNameLst>
                                      </p:cBhvr>
                                      <p:tavLst>
                                        <p:tav tm="0">
                                          <p:val>
                                            <p:strVal val="#ppt_x"/>
                                          </p:val>
                                        </p:tav>
                                        <p:tav tm="100000">
                                          <p:val>
                                            <p:strVal val="#ppt_x"/>
                                          </p:val>
                                        </p:tav>
                                      </p:tavLst>
                                    </p:anim>
                                    <p:anim calcmode="lin" valueType="num">
                                      <p:cBhvr additive="base">
                                        <p:cTn dur="500" fill="hold" id="8"/>
                                        <p:tgtEl>
                                          <p:spTgt spid="2097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80" name="标题 1"/>
          <p:cNvSpPr>
            <a:spLocks noGrp="1"/>
          </p:cNvSpPr>
          <p:nvPr>
            <p:ph type="title"/>
          </p:nvPr>
        </p:nvSpPr>
        <p:spPr/>
        <p:txBody>
          <a:bodyPr/>
          <a:p>
            <a:r>
              <a:rPr altLang="zh-CN" dirty="0" kumimoji="0" lang="en-US"/>
              <a:t>Netfilter</a:t>
            </a:r>
            <a:r>
              <a:rPr altLang="en-US" dirty="0" kumimoji="0" lang="zh-CN"/>
              <a:t>程序流程架构</a:t>
            </a:r>
            <a:endParaRPr dirty="0" lang="en-US"/>
          </a:p>
        </p:txBody>
      </p:sp>
      <p:sp>
        <p:nvSpPr>
          <p:cNvPr id="1048681" name="内容占位符 2"/>
          <p:cNvSpPr>
            <a:spLocks noGrp="1"/>
          </p:cNvSpPr>
          <p:nvPr>
            <p:ph idx="1"/>
          </p:nvPr>
        </p:nvSpPr>
        <p:spPr/>
        <p:txBody>
          <a:bodyPr/>
          <a:p>
            <a:r>
              <a:rPr altLang="zh-CN" dirty="0" sz="2400" lang="en-US">
                <a:solidFill>
                  <a:srgbClr val="FF0000"/>
                </a:solidFill>
              </a:rPr>
              <a:t>IP_PRE_ROUTING</a:t>
            </a:r>
            <a:r>
              <a:rPr altLang="en-US" dirty="0" sz="2400" lang="zh-CN">
                <a:solidFill>
                  <a:srgbClr val="FF0000"/>
                </a:solidFill>
              </a:rPr>
              <a:t>：</a:t>
            </a:r>
            <a:r>
              <a:rPr altLang="en-US" dirty="0" sz="2400" lang="zh-CN"/>
              <a:t>处于数据包从数据链路层进入网络层的钩子点。</a:t>
            </a:r>
            <a:endParaRPr altLang="zh-CN" dirty="0" sz="2400" lang="en-US"/>
          </a:p>
          <a:p>
            <a:endParaRPr altLang="zh-CN" dirty="0" sz="2400" lang="en-US"/>
          </a:p>
          <a:p>
            <a:r>
              <a:rPr altLang="zh-CN" dirty="0" sz="2400" lang="en-US">
                <a:solidFill>
                  <a:srgbClr val="FF0000"/>
                </a:solidFill>
              </a:rPr>
              <a:t>IP_LOCAL_IN</a:t>
            </a:r>
            <a:r>
              <a:rPr altLang="en-US" dirty="0" sz="2400" lang="zh-CN">
                <a:solidFill>
                  <a:srgbClr val="FF0000"/>
                </a:solidFill>
              </a:rPr>
              <a:t>：</a:t>
            </a:r>
            <a:r>
              <a:rPr altLang="en-US" dirty="0" sz="2400" lang="zh-CN"/>
              <a:t>处于数据包从网络层进入传输层的钩子点。</a:t>
            </a:r>
          </a:p>
          <a:p>
            <a:endParaRPr altLang="zh-CN" dirty="0" sz="2400" lang="en-US">
              <a:solidFill>
                <a:srgbClr val="FF0000"/>
              </a:solidFill>
            </a:endParaRPr>
          </a:p>
          <a:p>
            <a:r>
              <a:rPr altLang="zh-CN" dirty="0" sz="2400" lang="en-US">
                <a:solidFill>
                  <a:srgbClr val="FF0000"/>
                </a:solidFill>
              </a:rPr>
              <a:t>IP_FORWARD</a:t>
            </a:r>
            <a:r>
              <a:rPr altLang="en-US" dirty="0" sz="2400" lang="zh-CN">
                <a:solidFill>
                  <a:srgbClr val="FF0000"/>
                </a:solidFill>
              </a:rPr>
              <a:t>：</a:t>
            </a:r>
            <a:r>
              <a:rPr altLang="en-US" dirty="0" sz="2400" lang="zh-CN"/>
              <a:t>处于数据包在网络层转发的钩子点。</a:t>
            </a:r>
          </a:p>
          <a:p>
            <a:endParaRPr altLang="zh-CN" dirty="0" sz="2400" lang="en-US">
              <a:solidFill>
                <a:srgbClr val="FF0000"/>
              </a:solidFill>
            </a:endParaRPr>
          </a:p>
          <a:p>
            <a:r>
              <a:rPr altLang="zh-CN" dirty="0" sz="2400" lang="en-US">
                <a:solidFill>
                  <a:srgbClr val="FF0000"/>
                </a:solidFill>
              </a:rPr>
              <a:t>IP_POST_ROUTING</a:t>
            </a:r>
            <a:r>
              <a:rPr altLang="en-US" dirty="0" sz="2400" lang="zh-CN">
                <a:solidFill>
                  <a:srgbClr val="FF0000"/>
                </a:solidFill>
              </a:rPr>
              <a:t>：</a:t>
            </a:r>
            <a:r>
              <a:rPr altLang="en-US" dirty="0" sz="2400" lang="zh-CN"/>
              <a:t>处于数据包从网络层进入数据链路层的钩子点。</a:t>
            </a:r>
          </a:p>
          <a:p>
            <a:endParaRPr altLang="zh-CN" dirty="0" sz="2400" lang="en-US">
              <a:solidFill>
                <a:srgbClr val="FF0000"/>
              </a:solidFill>
            </a:endParaRPr>
          </a:p>
          <a:p>
            <a:r>
              <a:rPr altLang="zh-CN" dirty="0" sz="2400" lang="en-US">
                <a:solidFill>
                  <a:srgbClr val="FF0000"/>
                </a:solidFill>
              </a:rPr>
              <a:t>IP_LOCAL_OUT</a:t>
            </a:r>
            <a:r>
              <a:rPr altLang="en-US" dirty="0" sz="2400" lang="zh-CN">
                <a:solidFill>
                  <a:srgbClr val="FF0000"/>
                </a:solidFill>
              </a:rPr>
              <a:t>：</a:t>
            </a:r>
            <a:r>
              <a:rPr altLang="en-US" dirty="0" sz="2400" lang="zh-CN"/>
              <a:t>处于数据包从传输层进入网络层的钩子点。</a:t>
            </a:r>
            <a:endParaRPr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1">
                                            <p:txEl>
                                              <p:pRg st="2" end="2"/>
                                            </p:txEl>
                                          </p:spTgt>
                                        </p:tgtEl>
                                        <p:attrNameLst>
                                          <p:attrName>style.visibility</p:attrName>
                                        </p:attrNameLst>
                                      </p:cBhvr>
                                      <p:to>
                                        <p:strVal val="visible"/>
                                      </p:to>
                                    </p:set>
                                    <p:anim calcmode="lin" valueType="num">
                                      <p:cBhvr additive="base">
                                        <p:cTn dur="500" fill="hold" id="7"/>
                                        <p:tgtEl>
                                          <p:spTgt spid="104868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81">
                                            <p:txEl>
                                              <p:pRg st="4" end="4"/>
                                            </p:txEl>
                                          </p:spTgt>
                                        </p:tgtEl>
                                        <p:attrNameLst>
                                          <p:attrName>style.visibility</p:attrName>
                                        </p:attrNameLst>
                                      </p:cBhvr>
                                      <p:to>
                                        <p:strVal val="visible"/>
                                      </p:to>
                                    </p:set>
                                    <p:anim calcmode="lin" valueType="num">
                                      <p:cBhvr additive="base">
                                        <p:cTn dur="500" fill="hold" id="13"/>
                                        <p:tgtEl>
                                          <p:spTgt spid="104868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81">
                                            <p:txEl>
                                              <p:pRg st="6" end="6"/>
                                            </p:txEl>
                                          </p:spTgt>
                                        </p:tgtEl>
                                        <p:attrNameLst>
                                          <p:attrName>style.visibility</p:attrName>
                                        </p:attrNameLst>
                                      </p:cBhvr>
                                      <p:to>
                                        <p:strVal val="visible"/>
                                      </p:to>
                                    </p:set>
                                    <p:anim calcmode="lin" valueType="num">
                                      <p:cBhvr additive="base">
                                        <p:cTn dur="500" fill="hold" id="19"/>
                                        <p:tgtEl>
                                          <p:spTgt spid="1048681">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81">
                                            <p:txEl>
                                              <p:pRg st="8" end="8"/>
                                            </p:txEl>
                                          </p:spTgt>
                                        </p:tgtEl>
                                        <p:attrNameLst>
                                          <p:attrName>style.visibility</p:attrName>
                                        </p:attrNameLst>
                                      </p:cBhvr>
                                      <p:to>
                                        <p:strVal val="visible"/>
                                      </p:to>
                                    </p:set>
                                    <p:anim calcmode="lin" valueType="num">
                                      <p:cBhvr additive="base">
                                        <p:cTn dur="500" fill="hold" id="25"/>
                                        <p:tgtEl>
                                          <p:spTgt spid="1048681">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8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82" name="标题 1"/>
          <p:cNvSpPr>
            <a:spLocks noGrp="1"/>
          </p:cNvSpPr>
          <p:nvPr>
            <p:ph type="title"/>
          </p:nvPr>
        </p:nvSpPr>
        <p:spPr>
          <a:xfrm>
            <a:off x="179388" y="68263"/>
            <a:ext cx="8785225" cy="839787"/>
          </a:xfrm>
        </p:spPr>
        <p:txBody>
          <a:bodyPr/>
          <a:p>
            <a:r>
              <a:rPr altLang="en-US" kumimoji="0" lang="zh-CN"/>
              <a:t>规则组成</a:t>
            </a:r>
          </a:p>
        </p:txBody>
      </p:sp>
      <p:sp>
        <p:nvSpPr>
          <p:cNvPr id="1048683" name="内容占位符 2"/>
          <p:cNvSpPr>
            <a:spLocks noGrp="1"/>
          </p:cNvSpPr>
          <p:nvPr>
            <p:ph idx="1"/>
          </p:nvPr>
        </p:nvSpPr>
        <p:spPr>
          <a:xfrm>
            <a:off x="130364" y="1096367"/>
            <a:ext cx="8893175" cy="5428977"/>
          </a:xfrm>
        </p:spPr>
        <p:txBody>
          <a:bodyPr/>
          <a:p>
            <a:r>
              <a:rPr altLang="en-US" dirty="0" sz="2400" kumimoji="0" lang="zh-CN"/>
              <a:t>包过滤表中的规则是通过</a:t>
            </a:r>
            <a:r>
              <a:rPr altLang="zh-CN" dirty="0" sz="2400" kumimoji="0" lang="en-US" err="1"/>
              <a:t>IPtables</a:t>
            </a:r>
            <a:r>
              <a:rPr altLang="en-US" dirty="0" sz="2400" kumimoji="0" lang="zh-CN"/>
              <a:t>的命令来进行管理的。</a:t>
            </a:r>
            <a:endParaRPr altLang="zh-CN" dirty="0" sz="2400" kumimoji="0" lang="en-US"/>
          </a:p>
          <a:p>
            <a:endParaRPr altLang="zh-CN" dirty="0" sz="2400" kumimoji="0" lang="en-US"/>
          </a:p>
          <a:p>
            <a:pPr algn="ctr" indent="0" marL="0">
              <a:buNone/>
            </a:pPr>
            <a:r>
              <a:rPr altLang="zh-CN" dirty="0" sz="2400" kumimoji="0" lang="en-US" err="1"/>
              <a:t>IPtables</a:t>
            </a:r>
            <a:r>
              <a:rPr altLang="en-US" dirty="0" sz="2400" kumimoji="0" lang="zh-CN"/>
              <a:t>命令</a:t>
            </a:r>
            <a:r>
              <a:rPr altLang="zh-CN" dirty="0" sz="2400" kumimoji="0" lang="en-US"/>
              <a:t> = </a:t>
            </a:r>
            <a:r>
              <a:rPr altLang="en-US" dirty="0" sz="2400" kumimoji="0" lang="zh-CN"/>
              <a:t>工作表</a:t>
            </a:r>
            <a:r>
              <a:rPr altLang="zh-CN" dirty="0" sz="2400" kumimoji="0" lang="en-US"/>
              <a:t> + </a:t>
            </a:r>
            <a:r>
              <a:rPr altLang="en-US" dirty="0" sz="2400" kumimoji="0" lang="zh-CN"/>
              <a:t>使用链</a:t>
            </a:r>
            <a:r>
              <a:rPr altLang="zh-CN" dirty="0" sz="2400" kumimoji="0" lang="en-US"/>
              <a:t> + </a:t>
            </a:r>
            <a:r>
              <a:rPr altLang="en-US" dirty="0" sz="2400" kumimoji="0" lang="zh-CN"/>
              <a:t>规则操作</a:t>
            </a:r>
            <a:r>
              <a:rPr altLang="zh-CN" dirty="0" sz="2400" kumimoji="0" lang="en-US"/>
              <a:t> + </a:t>
            </a:r>
            <a:r>
              <a:rPr altLang="en-US" dirty="0" sz="2400" kumimoji="0" lang="zh-CN"/>
              <a:t>目标动作</a:t>
            </a:r>
            <a:r>
              <a:rPr altLang="zh-CN" dirty="0" sz="2400" kumimoji="0" lang="en-US"/>
              <a:t> + </a:t>
            </a:r>
            <a:r>
              <a:rPr altLang="en-US" dirty="0" sz="2400" kumimoji="0" lang="zh-CN"/>
              <a:t>匹配条件</a:t>
            </a:r>
            <a:endParaRPr altLang="zh-CN" dirty="0" sz="2400" kumimoji="0" lang="zh-CN"/>
          </a:p>
          <a:p>
            <a:pPr lvl="1"/>
            <a:endParaRPr altLang="zh-CN" dirty="0" kumimoji="0" lang="en-US"/>
          </a:p>
          <a:p>
            <a:pPr lvl="1"/>
            <a:r>
              <a:rPr altLang="en-US" dirty="0" kumimoji="0" lang="zh-CN">
                <a:solidFill>
                  <a:srgbClr val="0000FF"/>
                </a:solidFill>
              </a:rPr>
              <a:t>工作表：</a:t>
            </a:r>
            <a:r>
              <a:rPr altLang="en-US" dirty="0" kumimoji="0" lang="zh-CN"/>
              <a:t>指定该命令针对的表，缺省表为</a:t>
            </a:r>
            <a:r>
              <a:rPr altLang="zh-CN" dirty="0" kumimoji="0" lang="en-US"/>
              <a:t>filter</a:t>
            </a:r>
            <a:r>
              <a:rPr altLang="en-US" dirty="0" kumimoji="0" lang="zh-CN"/>
              <a:t>；</a:t>
            </a:r>
            <a:endParaRPr altLang="zh-CN" dirty="0" kumimoji="0" lang="zh-CN"/>
          </a:p>
          <a:p>
            <a:pPr lvl="1"/>
            <a:r>
              <a:rPr altLang="en-US" dirty="0" kumimoji="0" lang="zh-CN">
                <a:solidFill>
                  <a:srgbClr val="0000FF"/>
                </a:solidFill>
              </a:rPr>
              <a:t>使用链：</a:t>
            </a:r>
            <a:r>
              <a:rPr altLang="en-US" dirty="0" kumimoji="0" lang="zh-CN"/>
              <a:t>指定表下面的某个链，实际上就是确定哪个钩子点；</a:t>
            </a:r>
            <a:r>
              <a:rPr altLang="zh-CN" dirty="0" kumimoji="0" lang="en-US"/>
              <a:t> </a:t>
            </a:r>
            <a:endParaRPr altLang="zh-CN" dirty="0" kumimoji="0" lang="zh-CN"/>
          </a:p>
          <a:p>
            <a:pPr lvl="1"/>
            <a:r>
              <a:rPr altLang="en-US" dirty="0" kumimoji="0" lang="zh-CN">
                <a:solidFill>
                  <a:srgbClr val="0000FF"/>
                </a:solidFill>
              </a:rPr>
              <a:t>规则操作：</a:t>
            </a:r>
            <a:r>
              <a:rPr altLang="en-US" dirty="0" kumimoji="0" lang="zh-CN"/>
              <a:t>包括</a:t>
            </a:r>
            <a:r>
              <a:rPr altLang="en-US" dirty="0" kumimoji="0" lang="zh-CN">
                <a:solidFill>
                  <a:srgbClr val="FF0000"/>
                </a:solidFill>
              </a:rPr>
              <a:t>添加</a:t>
            </a:r>
            <a:r>
              <a:rPr altLang="en-US" dirty="0" kumimoji="0" lang="zh-CN"/>
              <a:t>规则、</a:t>
            </a:r>
            <a:r>
              <a:rPr altLang="en-US" dirty="0" kumimoji="0" lang="zh-CN">
                <a:solidFill>
                  <a:srgbClr val="FF0000"/>
                </a:solidFill>
              </a:rPr>
              <a:t>插入</a:t>
            </a:r>
            <a:r>
              <a:rPr altLang="en-US" dirty="0" kumimoji="0" lang="zh-CN"/>
              <a:t>规则、</a:t>
            </a:r>
            <a:r>
              <a:rPr altLang="en-US" dirty="0" kumimoji="0" lang="zh-CN">
                <a:solidFill>
                  <a:srgbClr val="FF0000"/>
                </a:solidFill>
              </a:rPr>
              <a:t>删除</a:t>
            </a:r>
            <a:r>
              <a:rPr altLang="en-US" dirty="0" kumimoji="0" lang="zh-CN"/>
              <a:t>规则、</a:t>
            </a:r>
            <a:r>
              <a:rPr altLang="en-US" dirty="0" kumimoji="0" lang="zh-CN">
                <a:solidFill>
                  <a:srgbClr val="FF0000"/>
                </a:solidFill>
              </a:rPr>
              <a:t>替代</a:t>
            </a:r>
            <a:r>
              <a:rPr altLang="en-US" dirty="0" kumimoji="0" lang="zh-CN"/>
              <a:t>规则、</a:t>
            </a:r>
            <a:r>
              <a:rPr altLang="en-US" dirty="0" kumimoji="0" lang="zh-CN">
                <a:solidFill>
                  <a:srgbClr val="FF0000"/>
                </a:solidFill>
              </a:rPr>
              <a:t>列出</a:t>
            </a:r>
            <a:r>
              <a:rPr altLang="en-US" dirty="0" kumimoji="0" lang="zh-CN"/>
              <a:t>规则；</a:t>
            </a:r>
            <a:endParaRPr altLang="zh-CN" dirty="0" kumimoji="0" lang="zh-CN"/>
          </a:p>
          <a:p>
            <a:pPr lvl="1"/>
            <a:r>
              <a:rPr altLang="en-US" dirty="0" kumimoji="0" lang="zh-CN">
                <a:solidFill>
                  <a:srgbClr val="0000FF"/>
                </a:solidFill>
              </a:rPr>
              <a:t>目标动作：</a:t>
            </a:r>
            <a:r>
              <a:rPr altLang="en-US" dirty="0" kumimoji="0" lang="zh-CN"/>
              <a:t>有两个，</a:t>
            </a:r>
            <a:r>
              <a:rPr altLang="zh-CN" dirty="0" kumimoji="0" lang="en-US"/>
              <a:t>ACCEPT</a:t>
            </a:r>
            <a:r>
              <a:rPr altLang="en-US" dirty="0" kumimoji="0" lang="zh-CN"/>
              <a:t>（继续传递数据包），</a:t>
            </a:r>
            <a:r>
              <a:rPr altLang="zh-CN" dirty="0" kumimoji="0" lang="en-US"/>
              <a:t>DROP</a:t>
            </a:r>
            <a:r>
              <a:rPr altLang="en-US" dirty="0" kumimoji="0" lang="zh-CN"/>
              <a:t>（丢弃数据包）；</a:t>
            </a:r>
            <a:r>
              <a:rPr altLang="zh-CN" dirty="0" kumimoji="0" lang="en-US"/>
              <a:t> </a:t>
            </a:r>
            <a:endParaRPr altLang="zh-CN" dirty="0" kumimoji="0" lang="zh-CN"/>
          </a:p>
          <a:p>
            <a:pPr lvl="1"/>
            <a:r>
              <a:rPr altLang="en-US" dirty="0" kumimoji="0" lang="zh-CN">
                <a:solidFill>
                  <a:srgbClr val="0000FF"/>
                </a:solidFill>
              </a:rPr>
              <a:t>匹配条件：</a:t>
            </a:r>
            <a:r>
              <a:rPr altLang="en-US" dirty="0" kumimoji="0" lang="zh-CN"/>
              <a:t>指过滤检查时，用于匹配数据包头信息的特征信息串，如地址、端口等。</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3">
                                            <p:txEl>
                                              <p:pRg st="2" end="2"/>
                                            </p:txEl>
                                          </p:spTgt>
                                        </p:tgtEl>
                                        <p:attrNameLst>
                                          <p:attrName>style.visibility</p:attrName>
                                        </p:attrNameLst>
                                      </p:cBhvr>
                                      <p:to>
                                        <p:strVal val="visible"/>
                                      </p:to>
                                    </p:set>
                                    <p:anim calcmode="lin" valueType="num">
                                      <p:cBhvr additive="base">
                                        <p:cTn dur="500" fill="hold" id="7"/>
                                        <p:tgtEl>
                                          <p:spTgt spid="104868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83">
                                            <p:txEl>
                                              <p:pRg st="4" end="4"/>
                                            </p:txEl>
                                          </p:spTgt>
                                        </p:tgtEl>
                                        <p:attrNameLst>
                                          <p:attrName>style.visibility</p:attrName>
                                        </p:attrNameLst>
                                      </p:cBhvr>
                                      <p:to>
                                        <p:strVal val="visible"/>
                                      </p:to>
                                    </p:set>
                                    <p:anim calcmode="lin" valueType="num">
                                      <p:cBhvr additive="base">
                                        <p:cTn dur="500" fill="hold" id="13"/>
                                        <p:tgtEl>
                                          <p:spTgt spid="104868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83">
                                            <p:txEl>
                                              <p:pRg st="5" end="5"/>
                                            </p:txEl>
                                          </p:spTgt>
                                        </p:tgtEl>
                                        <p:attrNameLst>
                                          <p:attrName>style.visibility</p:attrName>
                                        </p:attrNameLst>
                                      </p:cBhvr>
                                      <p:to>
                                        <p:strVal val="visible"/>
                                      </p:to>
                                    </p:set>
                                    <p:anim calcmode="lin" valueType="num">
                                      <p:cBhvr additive="base">
                                        <p:cTn dur="500" fill="hold" id="19"/>
                                        <p:tgtEl>
                                          <p:spTgt spid="104868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83">
                                            <p:txEl>
                                              <p:pRg st="6" end="6"/>
                                            </p:txEl>
                                          </p:spTgt>
                                        </p:tgtEl>
                                        <p:attrNameLst>
                                          <p:attrName>style.visibility</p:attrName>
                                        </p:attrNameLst>
                                      </p:cBhvr>
                                      <p:to>
                                        <p:strVal val="visible"/>
                                      </p:to>
                                    </p:set>
                                    <p:anim calcmode="lin" valueType="num">
                                      <p:cBhvr additive="base">
                                        <p:cTn dur="500" fill="hold" id="25"/>
                                        <p:tgtEl>
                                          <p:spTgt spid="1048683">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83">
                                            <p:txEl>
                                              <p:pRg st="7" end="7"/>
                                            </p:txEl>
                                          </p:spTgt>
                                        </p:tgtEl>
                                        <p:attrNameLst>
                                          <p:attrName>style.visibility</p:attrName>
                                        </p:attrNameLst>
                                      </p:cBhvr>
                                      <p:to>
                                        <p:strVal val="visible"/>
                                      </p:to>
                                    </p:set>
                                    <p:anim calcmode="lin" valueType="num">
                                      <p:cBhvr additive="base">
                                        <p:cTn dur="500" fill="hold" id="31"/>
                                        <p:tgtEl>
                                          <p:spTgt spid="1048683">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683">
                                            <p:txEl>
                                              <p:pRg st="8" end="8"/>
                                            </p:txEl>
                                          </p:spTgt>
                                        </p:tgtEl>
                                        <p:attrNameLst>
                                          <p:attrName>style.visibility</p:attrName>
                                        </p:attrNameLst>
                                      </p:cBhvr>
                                      <p:to>
                                        <p:strVal val="visible"/>
                                      </p:to>
                                    </p:set>
                                    <p:anim calcmode="lin" valueType="num">
                                      <p:cBhvr additive="base">
                                        <p:cTn dur="500" fill="hold" id="37"/>
                                        <p:tgtEl>
                                          <p:spTgt spid="1048683">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84" name="标题 1"/>
          <p:cNvSpPr>
            <a:spLocks noGrp="1"/>
          </p:cNvSpPr>
          <p:nvPr>
            <p:ph type="title"/>
          </p:nvPr>
        </p:nvSpPr>
        <p:spPr>
          <a:xfrm>
            <a:off x="179388" y="68263"/>
            <a:ext cx="8785225" cy="839787"/>
          </a:xfrm>
        </p:spPr>
        <p:txBody>
          <a:bodyPr/>
          <a:p>
            <a:r>
              <a:rPr altLang="zh-CN" dirty="0" kumimoji="0" lang="en-US"/>
              <a:t>Netfilter/</a:t>
            </a:r>
            <a:r>
              <a:rPr altLang="zh-CN" dirty="0" kumimoji="0" lang="en-US" err="1"/>
              <a:t>IPtables</a:t>
            </a:r>
            <a:r>
              <a:rPr altLang="zh-CN" dirty="0" kumimoji="0" lang="en-US"/>
              <a:t> </a:t>
            </a:r>
            <a:r>
              <a:rPr altLang="en-US" dirty="0" kumimoji="0" lang="zh-CN"/>
              <a:t>例子</a:t>
            </a:r>
          </a:p>
        </p:txBody>
      </p:sp>
      <p:sp>
        <p:nvSpPr>
          <p:cNvPr id="1048685" name="内容占位符 2"/>
          <p:cNvSpPr>
            <a:spLocks noGrp="1"/>
          </p:cNvSpPr>
          <p:nvPr>
            <p:ph idx="1"/>
          </p:nvPr>
        </p:nvSpPr>
        <p:spPr>
          <a:xfrm>
            <a:off x="181689" y="1064543"/>
            <a:ext cx="8782923" cy="2219995"/>
          </a:xfrm>
        </p:spPr>
        <p:txBody>
          <a:bodyPr/>
          <a:p>
            <a:r>
              <a:rPr altLang="en-US" dirty="0" sz="2400" kumimoji="0" lang="zh-CN">
                <a:solidFill>
                  <a:srgbClr val="0000FF"/>
                </a:solidFill>
              </a:rPr>
              <a:t>配置目的：</a:t>
            </a:r>
            <a:r>
              <a:rPr altLang="en-US" dirty="0" sz="2400" kumimoji="0" lang="zh-CN"/>
              <a:t>内网中只有</a:t>
            </a:r>
            <a:r>
              <a:rPr altLang="zh-CN" dirty="0" sz="2400" kumimoji="0" lang="en-US"/>
              <a:t>202.10.13.0/24</a:t>
            </a:r>
            <a:r>
              <a:rPr altLang="en-US" dirty="0" sz="2400" kumimoji="0" lang="zh-CN"/>
              <a:t>网段的用户可以访问外网，同时又只能使用</a:t>
            </a:r>
            <a:r>
              <a:rPr altLang="zh-CN" dirty="0" sz="2400" kumimoji="0" lang="en-US"/>
              <a:t>TCP</a:t>
            </a:r>
            <a:r>
              <a:rPr altLang="en-US" dirty="0" sz="2400" kumimoji="0" lang="zh-CN"/>
              <a:t>。</a:t>
            </a:r>
            <a:endParaRPr altLang="zh-CN" dirty="0" sz="2400" kumimoji="0" lang="en-US"/>
          </a:p>
          <a:p>
            <a:pPr lvl="1"/>
            <a:r>
              <a:rPr altLang="zh-CN" dirty="0" kumimoji="0" lang="en-US"/>
              <a:t>iptables -P FORWARD DROP</a:t>
            </a:r>
            <a:endParaRPr altLang="zh-CN" dirty="0" kumimoji="0" lang="zh-CN"/>
          </a:p>
          <a:p>
            <a:pPr lvl="1"/>
            <a:r>
              <a:rPr altLang="zh-CN" dirty="0" kumimoji="0" lang="en-US"/>
              <a:t>iptables -A FORWARD -p tcp -s 202.10.13.0/24 -j ACCEPT</a:t>
            </a:r>
            <a:endParaRPr altLang="zh-CN" dirty="0" kumimoji="0" lang="zh-CN"/>
          </a:p>
          <a:p>
            <a:pPr lvl="1"/>
            <a:r>
              <a:rPr altLang="zh-CN" dirty="0" kumimoji="0" lang="en-US"/>
              <a:t>iptables -A FORWARD -p tcp -d 202.10.13.0/24 -j ACCEPT</a:t>
            </a:r>
            <a:endParaRPr altLang="zh-CN" dirty="0" kumimoji="0" lang="zh-CN"/>
          </a:p>
          <a:p>
            <a:endParaRPr altLang="en-US" dirty="0" sz="2400" kumimoji="0" lang="zh-CN"/>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468313" y="3284538"/>
            <a:ext cx="8043862" cy="3357562"/>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4">
                                  <p:stCondLst>
                                    <p:cond delay="0"/>
                                  </p:stCondLst>
                                  <p:childTnLst>
                                    <p:set>
                                      <p:cBhvr>
                                        <p:cTn dur="1" fill="hold" id="6">
                                          <p:stCondLst>
                                            <p:cond delay="0"/>
                                          </p:stCondLst>
                                        </p:cTn>
                                        <p:tgtEl>
                                          <p:spTgt spid="2097168"/>
                                        </p:tgtEl>
                                        <p:attrNameLst>
                                          <p:attrName>style.visibility</p:attrName>
                                        </p:attrNameLst>
                                      </p:cBhvr>
                                      <p:to>
                                        <p:strVal val="visible"/>
                                      </p:to>
                                    </p:set>
                                    <p:anim calcmode="lin" valueType="num">
                                      <p:cBhvr additive="base">
                                        <p:cTn dur="500" fill="hold" id="7"/>
                                        <p:tgtEl>
                                          <p:spTgt spid="2097168"/>
                                        </p:tgtEl>
                                        <p:attrNameLst>
                                          <p:attrName>ppt_x</p:attrName>
                                        </p:attrNameLst>
                                      </p:cBhvr>
                                      <p:tavLst>
                                        <p:tav tm="0">
                                          <p:val>
                                            <p:strVal val="#ppt_x"/>
                                          </p:val>
                                        </p:tav>
                                        <p:tav tm="100000">
                                          <p:val>
                                            <p:strVal val="#ppt_x"/>
                                          </p:val>
                                        </p:tav>
                                      </p:tavLst>
                                    </p:anim>
                                    <p:anim calcmode="lin" valueType="num">
                                      <p:cBhvr additive="base">
                                        <p:cTn dur="500" fill="hold" id="8"/>
                                        <p:tgtEl>
                                          <p:spTgt spid="2097168"/>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85">
                                            <p:txEl>
                                              <p:pRg st="1" end="1"/>
                                            </p:txEl>
                                          </p:spTgt>
                                        </p:tgtEl>
                                        <p:attrNameLst>
                                          <p:attrName>style.visibility</p:attrName>
                                        </p:attrNameLst>
                                      </p:cBhvr>
                                      <p:to>
                                        <p:strVal val="visible"/>
                                      </p:to>
                                    </p:set>
                                    <p:anim calcmode="lin" valueType="num">
                                      <p:cBhvr additive="base">
                                        <p:cTn dur="500" fill="hold" id="13"/>
                                        <p:tgtEl>
                                          <p:spTgt spid="104868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85">
                                            <p:txEl>
                                              <p:pRg st="2" end="2"/>
                                            </p:txEl>
                                          </p:spTgt>
                                        </p:tgtEl>
                                        <p:attrNameLst>
                                          <p:attrName>style.visibility</p:attrName>
                                        </p:attrNameLst>
                                      </p:cBhvr>
                                      <p:to>
                                        <p:strVal val="visible"/>
                                      </p:to>
                                    </p:set>
                                    <p:anim calcmode="lin" valueType="num">
                                      <p:cBhvr additive="base">
                                        <p:cTn dur="500" fill="hold" id="19"/>
                                        <p:tgtEl>
                                          <p:spTgt spid="104868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85">
                                            <p:txEl>
                                              <p:pRg st="3" end="3"/>
                                            </p:txEl>
                                          </p:spTgt>
                                        </p:tgtEl>
                                        <p:attrNameLst>
                                          <p:attrName>style.visibility</p:attrName>
                                        </p:attrNameLst>
                                      </p:cBhvr>
                                      <p:to>
                                        <p:strVal val="visible"/>
                                      </p:to>
                                    </p:set>
                                    <p:anim calcmode="lin" valueType="num">
                                      <p:cBhvr additive="base">
                                        <p:cTn dur="500" fill="hold" id="25"/>
                                        <p:tgtEl>
                                          <p:spTgt spid="104868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8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89" name="标题 1"/>
          <p:cNvSpPr>
            <a:spLocks noGrp="1"/>
          </p:cNvSpPr>
          <p:nvPr>
            <p:ph type="title"/>
          </p:nvPr>
        </p:nvSpPr>
        <p:spPr/>
        <p:txBody>
          <a:bodyPr/>
          <a:p>
            <a:r>
              <a:rPr altLang="en-US" dirty="0" lang="zh-CN"/>
              <a:t>作业</a:t>
            </a:r>
            <a:endParaRPr dirty="0" lang="en-US"/>
          </a:p>
        </p:txBody>
      </p:sp>
      <p:sp>
        <p:nvSpPr>
          <p:cNvPr id="1048690" name="内容占位符 2"/>
          <p:cNvSpPr>
            <a:spLocks noGrp="1"/>
          </p:cNvSpPr>
          <p:nvPr>
            <p:ph idx="1"/>
          </p:nvPr>
        </p:nvSpPr>
        <p:spPr/>
        <p:txBody>
          <a:bodyPr/>
          <a:p>
            <a:r>
              <a:rPr altLang="en-US" dirty="0" lang="zh-CN"/>
              <a:t>习题</a:t>
            </a:r>
            <a:r>
              <a:rPr altLang="zh-CN" dirty="0" lang="en-US"/>
              <a:t>2</a:t>
            </a:r>
            <a:r>
              <a:rPr altLang="en-US" dirty="0" lang="zh-CN"/>
              <a:t>（</a:t>
            </a:r>
            <a:r>
              <a:rPr altLang="zh-CN" dirty="0" lang="en-US"/>
              <a:t>1</a:t>
            </a:r>
            <a:r>
              <a:rPr altLang="en-US" dirty="0" lang="zh-CN"/>
              <a:t>）：静态包过滤和动态包过滤有什么区别？</a:t>
            </a:r>
          </a:p>
          <a:p>
            <a:r>
              <a:rPr altLang="en-US" dirty="0" lang="zh-CN"/>
              <a:t>习题</a:t>
            </a:r>
            <a:r>
              <a:rPr altLang="zh-CN" dirty="0" lang="en-US"/>
              <a:t>2</a:t>
            </a:r>
            <a:r>
              <a:rPr altLang="en-US" dirty="0" lang="zh-CN"/>
              <a:t>（</a:t>
            </a:r>
            <a:r>
              <a:rPr altLang="zh-CN" dirty="0" lang="en-US"/>
              <a:t>2</a:t>
            </a:r>
            <a:r>
              <a:rPr altLang="en-US" dirty="0" lang="zh-CN"/>
              <a:t>）：</a:t>
            </a:r>
            <a:r>
              <a:rPr altLang="zh-CN" dirty="0" lang="en-US"/>
              <a:t>DMZ</a:t>
            </a:r>
            <a:r>
              <a:rPr altLang="en-US" dirty="0" lang="zh-CN"/>
              <a:t>的主要功能是什么？</a:t>
            </a:r>
          </a:p>
          <a:p>
            <a:r>
              <a:rPr altLang="en-US" dirty="0" lang="zh-CN"/>
              <a:t>习题</a:t>
            </a:r>
            <a:r>
              <a:rPr altLang="zh-CN" dirty="0" lang="en-US"/>
              <a:t>2</a:t>
            </a:r>
            <a:r>
              <a:rPr altLang="en-US" dirty="0" lang="zh-CN"/>
              <a:t>（</a:t>
            </a:r>
            <a:r>
              <a:rPr altLang="zh-CN" dirty="0" lang="en-US"/>
              <a:t>4</a:t>
            </a:r>
            <a:r>
              <a:rPr altLang="en-US" dirty="0" lang="zh-CN"/>
              <a:t>）：代理网关与电路级网关有什么区别？</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7" name="标题 1"/>
          <p:cNvSpPr>
            <a:spLocks noGrp="1"/>
          </p:cNvSpPr>
          <p:nvPr>
            <p:ph type="title"/>
          </p:nvPr>
        </p:nvSpPr>
        <p:spPr>
          <a:xfrm>
            <a:off x="145222" y="53355"/>
            <a:ext cx="8856984" cy="855365"/>
          </a:xfrm>
        </p:spPr>
        <p:txBody>
          <a:bodyPr/>
          <a:p>
            <a:r>
              <a:rPr altLang="en-US" dirty="0" kumimoji="0" lang="zh-CN"/>
              <a:t>网络安全防御体系</a:t>
            </a:r>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755576" y="1340768"/>
            <a:ext cx="7200900" cy="3371850"/>
          </a:xfrm>
          <a:prstGeom prst="rect"/>
          <a:noFill/>
          <a:ln>
            <a:noFill/>
          </a:ln>
        </p:spPr>
      </p:pic>
      <p:sp>
        <p:nvSpPr>
          <p:cNvPr id="1048598" name="内容占位符 1"/>
          <p:cNvSpPr>
            <a:spLocks noGrp="1"/>
          </p:cNvSpPr>
          <p:nvPr>
            <p:ph idx="1"/>
          </p:nvPr>
        </p:nvSpPr>
        <p:spPr>
          <a:xfrm>
            <a:off x="179512" y="5013176"/>
            <a:ext cx="8784976" cy="1296144"/>
          </a:xfrm>
        </p:spPr>
        <p:txBody>
          <a:bodyPr/>
          <a:p>
            <a:r>
              <a:rPr altLang="en-US" dirty="0" sz="2400" lang="zh-CN">
                <a:solidFill>
                  <a:srgbClr val="0000FF"/>
                </a:solidFill>
              </a:rPr>
              <a:t>防火墙：</a:t>
            </a:r>
            <a:r>
              <a:rPr altLang="en-US" dirty="0" sz="2400" lang="zh-CN"/>
              <a:t>网络安全防御体系的</a:t>
            </a:r>
            <a:r>
              <a:rPr altLang="en-US" dirty="0" sz="2400" lang="zh-CN">
                <a:solidFill>
                  <a:srgbClr val="FF0000"/>
                </a:solidFill>
              </a:rPr>
              <a:t>第一道防线</a:t>
            </a:r>
            <a:r>
              <a:rPr altLang="en-US" dirty="0" sz="2400" lang="zh-CN"/>
              <a:t>，是网络安全的网关设备。防火墙的工作机制是依据安全规则检查每一个通过防火墙的数据包，只有符合安全规则的数据包才能通过。</a:t>
            </a:r>
            <a:endParaRPr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8">
                                            <p:txEl>
                                              <p:pRg st="0" end="0"/>
                                            </p:txEl>
                                          </p:spTgt>
                                        </p:tgtEl>
                                        <p:attrNameLst>
                                          <p:attrName>style.visibility</p:attrName>
                                        </p:attrNameLst>
                                      </p:cBhvr>
                                      <p:to>
                                        <p:strVal val="visible"/>
                                      </p:to>
                                    </p:set>
                                    <p:anim calcmode="lin" valueType="num">
                                      <p:cBhvr additive="base">
                                        <p:cTn dur="500" fill="hold" id="7"/>
                                        <p:tgtEl>
                                          <p:spTgt spid="104859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9" name="标题 1"/>
          <p:cNvSpPr>
            <a:spLocks noGrp="1"/>
          </p:cNvSpPr>
          <p:nvPr>
            <p:ph type="title"/>
          </p:nvPr>
        </p:nvSpPr>
        <p:spPr/>
        <p:txBody>
          <a:bodyPr/>
          <a:p>
            <a:r>
              <a:rPr altLang="en-US" dirty="0" kumimoji="0" lang="zh-CN"/>
              <a:t>网络安全防御体系</a:t>
            </a:r>
            <a:endParaRPr dirty="0" lang="en-US"/>
          </a:p>
        </p:txBody>
      </p:sp>
      <p:sp>
        <p:nvSpPr>
          <p:cNvPr id="1048600" name="内容占位符 2"/>
          <p:cNvSpPr>
            <a:spLocks noGrp="1"/>
          </p:cNvSpPr>
          <p:nvPr>
            <p:ph idx="1"/>
          </p:nvPr>
        </p:nvSpPr>
        <p:spPr>
          <a:xfrm>
            <a:off x="107504" y="1052735"/>
            <a:ext cx="8964488" cy="5760641"/>
          </a:xfrm>
        </p:spPr>
        <p:txBody>
          <a:bodyPr/>
          <a:p>
            <a:r>
              <a:rPr altLang="en-US" dirty="0" sz="2400" lang="zh-CN">
                <a:solidFill>
                  <a:srgbClr val="0000FF"/>
                </a:solidFill>
              </a:rPr>
              <a:t>入侵检测系统：</a:t>
            </a:r>
            <a:r>
              <a:rPr altLang="en-US" dirty="0" sz="2400" lang="zh-CN"/>
              <a:t>一般部署在网络内部，对网络内部的数据进行检测。当发现具有攻击特征的数据报文时，发出报警信息。</a:t>
            </a:r>
          </a:p>
          <a:p>
            <a:pPr>
              <a:spcBef>
                <a:spcPts val="1800"/>
              </a:spcBef>
            </a:pPr>
            <a:r>
              <a:rPr altLang="zh-CN" dirty="0" sz="2400" lang="en-US">
                <a:solidFill>
                  <a:srgbClr val="0000FF"/>
                </a:solidFill>
              </a:rPr>
              <a:t>VLAN</a:t>
            </a:r>
            <a:r>
              <a:rPr altLang="en-US" dirty="0" sz="2400" lang="zh-CN"/>
              <a:t>（</a:t>
            </a:r>
            <a:r>
              <a:rPr altLang="zh-CN" dirty="0" sz="2400" lang="en-US"/>
              <a:t>Virtual Local Area Network</a:t>
            </a:r>
            <a:r>
              <a:rPr altLang="en-US" dirty="0" sz="2400" lang="zh-CN"/>
              <a:t>，虚拟局域网）：将局域网中的各个节点，从逻辑上划分为多个网段（即</a:t>
            </a:r>
            <a:r>
              <a:rPr altLang="zh-CN" dirty="0" sz="2400" lang="en-US"/>
              <a:t>VLAN</a:t>
            </a:r>
            <a:r>
              <a:rPr altLang="en-US" dirty="0" sz="2400" lang="zh-CN"/>
              <a:t>），每一个</a:t>
            </a:r>
            <a:r>
              <a:rPr altLang="zh-CN" dirty="0" sz="2400" lang="en-US"/>
              <a:t>VLAN</a:t>
            </a:r>
            <a:r>
              <a:rPr altLang="en-US" dirty="0" sz="2400" lang="zh-CN"/>
              <a:t>都包含一组有着相同需求的工作站，与网络上形成的</a:t>
            </a:r>
            <a:r>
              <a:rPr altLang="zh-CN" dirty="0" sz="2400" lang="en-US"/>
              <a:t>LAN</a:t>
            </a:r>
            <a:r>
              <a:rPr altLang="en-US" dirty="0" sz="2400" lang="zh-CN"/>
              <a:t>有着相同的属性。</a:t>
            </a:r>
            <a:endParaRPr altLang="zh-CN" dirty="0" sz="2400" lang="en-US"/>
          </a:p>
          <a:p>
            <a:pPr lvl="1"/>
            <a:r>
              <a:rPr altLang="en-US" dirty="0" lang="zh-CN">
                <a:solidFill>
                  <a:srgbClr val="FF0000"/>
                </a:solidFill>
              </a:rPr>
              <a:t>任一个</a:t>
            </a:r>
            <a:r>
              <a:rPr altLang="zh-CN" dirty="0" lang="en-US">
                <a:solidFill>
                  <a:srgbClr val="FF0000"/>
                </a:solidFill>
              </a:rPr>
              <a:t>VLAN</a:t>
            </a:r>
            <a:r>
              <a:rPr altLang="en-US" dirty="0" lang="zh-CN">
                <a:solidFill>
                  <a:srgbClr val="FF0000"/>
                </a:solidFill>
              </a:rPr>
              <a:t>内部的广播和单播流量都不会转发到其他</a:t>
            </a:r>
            <a:r>
              <a:rPr altLang="zh-CN" dirty="0" lang="en-US">
                <a:solidFill>
                  <a:srgbClr val="FF0000"/>
                </a:solidFill>
              </a:rPr>
              <a:t>VLAN</a:t>
            </a:r>
            <a:r>
              <a:rPr altLang="en-US" dirty="0" lang="zh-CN">
                <a:solidFill>
                  <a:srgbClr val="FF0000"/>
                </a:solidFill>
              </a:rPr>
              <a:t>中</a:t>
            </a:r>
            <a:r>
              <a:rPr altLang="en-US" dirty="0" lang="zh-CN"/>
              <a:t>，有助于控制流量、简化网络管理、提高网络的安全性。</a:t>
            </a:r>
          </a:p>
          <a:p>
            <a:pPr>
              <a:spcBef>
                <a:spcPts val="1800"/>
              </a:spcBef>
            </a:pPr>
            <a:r>
              <a:rPr altLang="en-US" dirty="0" sz="2400" lang="zh-CN">
                <a:solidFill>
                  <a:srgbClr val="0000FF"/>
                </a:solidFill>
              </a:rPr>
              <a:t>防病毒系统</a:t>
            </a:r>
            <a:r>
              <a:rPr altLang="en-US" dirty="0" sz="2400" lang="zh-CN"/>
              <a:t>主要包括两种形式：一种是基于网络的防病毒系统，另一种是目前广泛使用的主机防病毒软件。</a:t>
            </a:r>
            <a:endParaRPr altLang="zh-CN" dirty="0" sz="2400" lang="en-US"/>
          </a:p>
          <a:p>
            <a:pPr lvl="1"/>
            <a:r>
              <a:rPr altLang="en-US" dirty="0" lang="zh-CN"/>
              <a:t>防病毒技术主要包括</a:t>
            </a:r>
            <a:r>
              <a:rPr altLang="en-US" dirty="0" lang="zh-CN">
                <a:solidFill>
                  <a:srgbClr val="FF0000"/>
                </a:solidFill>
              </a:rPr>
              <a:t>病毒检测引擎</a:t>
            </a:r>
            <a:r>
              <a:rPr altLang="en-US" dirty="0" lang="zh-CN"/>
              <a:t>和</a:t>
            </a:r>
            <a:r>
              <a:rPr altLang="en-US" dirty="0" lang="zh-CN">
                <a:solidFill>
                  <a:srgbClr val="FF0000"/>
                </a:solidFill>
              </a:rPr>
              <a:t>病毒特征库</a:t>
            </a:r>
            <a:r>
              <a:rPr altLang="en-US" dirty="0" lang="zh-CN"/>
              <a:t>两项核心技术，其中病毒检测引擎决定着系统的性能，而病毒特征库则与病毒检测的漏报率和误报率密切相关。</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0">
                                            <p:txEl>
                                              <p:pRg st="1" end="1"/>
                                            </p:txEl>
                                          </p:spTgt>
                                        </p:tgtEl>
                                        <p:attrNameLst>
                                          <p:attrName>style.visibility</p:attrName>
                                        </p:attrNameLst>
                                      </p:cBhvr>
                                      <p:to>
                                        <p:strVal val="visible"/>
                                      </p:to>
                                    </p:set>
                                    <p:anim calcmode="lin" valueType="num">
                                      <p:cBhvr additive="base">
                                        <p:cTn dur="500" fill="hold" id="7"/>
                                        <p:tgtEl>
                                          <p:spTgt spid="104860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0">
                                            <p:txEl>
                                              <p:pRg st="2" end="2"/>
                                            </p:txEl>
                                          </p:spTgt>
                                        </p:tgtEl>
                                        <p:attrNameLst>
                                          <p:attrName>style.visibility</p:attrName>
                                        </p:attrNameLst>
                                      </p:cBhvr>
                                      <p:to>
                                        <p:strVal val="visible"/>
                                      </p:to>
                                    </p:set>
                                    <p:anim calcmode="lin" valueType="num">
                                      <p:cBhvr additive="base">
                                        <p:cTn dur="500" fill="hold" id="13"/>
                                        <p:tgtEl>
                                          <p:spTgt spid="104860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0">
                                            <p:txEl>
                                              <p:pRg st="3" end="3"/>
                                            </p:txEl>
                                          </p:spTgt>
                                        </p:tgtEl>
                                        <p:attrNameLst>
                                          <p:attrName>style.visibility</p:attrName>
                                        </p:attrNameLst>
                                      </p:cBhvr>
                                      <p:to>
                                        <p:strVal val="visible"/>
                                      </p:to>
                                    </p:set>
                                    <p:anim calcmode="lin" valueType="num">
                                      <p:cBhvr additive="base">
                                        <p:cTn dur="500" fill="hold" id="19"/>
                                        <p:tgtEl>
                                          <p:spTgt spid="104860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0">
                                            <p:txEl>
                                              <p:pRg st="4" end="4"/>
                                            </p:txEl>
                                          </p:spTgt>
                                        </p:tgtEl>
                                        <p:attrNameLst>
                                          <p:attrName>style.visibility</p:attrName>
                                        </p:attrNameLst>
                                      </p:cBhvr>
                                      <p:to>
                                        <p:strVal val="visible"/>
                                      </p:to>
                                    </p:set>
                                    <p:anim calcmode="lin" valueType="num">
                                      <p:cBhvr additive="base">
                                        <p:cTn dur="500" fill="hold" id="25"/>
                                        <p:tgtEl>
                                          <p:spTgt spid="104860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4" name="标题 1"/>
          <p:cNvSpPr>
            <a:spLocks noGrp="1"/>
          </p:cNvSpPr>
          <p:nvPr>
            <p:ph type="title"/>
          </p:nvPr>
        </p:nvSpPr>
        <p:spPr/>
        <p:txBody>
          <a:bodyPr/>
          <a:p>
            <a:r>
              <a:rPr altLang="en-US" dirty="0" kumimoji="0" lang="zh-CN"/>
              <a:t>网络安全防御体系</a:t>
            </a:r>
            <a:endParaRPr dirty="0" lang="en-US"/>
          </a:p>
        </p:txBody>
      </p:sp>
      <p:sp>
        <p:nvSpPr>
          <p:cNvPr id="1048605" name="内容占位符 2"/>
          <p:cNvSpPr>
            <a:spLocks noGrp="1"/>
          </p:cNvSpPr>
          <p:nvPr>
            <p:ph idx="1"/>
          </p:nvPr>
        </p:nvSpPr>
        <p:spPr>
          <a:xfrm>
            <a:off x="179512" y="1052735"/>
            <a:ext cx="8784976" cy="5616625"/>
          </a:xfrm>
        </p:spPr>
        <p:txBody>
          <a:bodyPr/>
          <a:p>
            <a:pPr>
              <a:spcBef>
                <a:spcPts val="1200"/>
              </a:spcBef>
            </a:pPr>
            <a:r>
              <a:rPr altLang="en-US" dirty="0" sz="2400" lang="zh-CN">
                <a:solidFill>
                  <a:srgbClr val="0000FF"/>
                </a:solidFill>
              </a:rPr>
              <a:t>网络入侵防御系统</a:t>
            </a:r>
            <a:r>
              <a:rPr altLang="en-US" dirty="0" sz="2400" lang="zh-CN"/>
              <a:t>（</a:t>
            </a:r>
            <a:r>
              <a:rPr altLang="zh-CN" dirty="0" sz="2400" lang="en-US"/>
              <a:t>IPS</a:t>
            </a:r>
            <a:r>
              <a:rPr altLang="en-US" dirty="0" sz="2400" lang="zh-CN"/>
              <a:t>，</a:t>
            </a:r>
            <a:r>
              <a:rPr altLang="zh-CN" dirty="0" sz="2400" lang="en-US"/>
              <a:t>Intrusion Prevention System</a:t>
            </a:r>
            <a:r>
              <a:rPr altLang="en-US" dirty="0" sz="2400" lang="zh-CN"/>
              <a:t>）：可以看成是</a:t>
            </a:r>
            <a:r>
              <a:rPr altLang="en-US" dirty="0" sz="2400" lang="zh-CN">
                <a:solidFill>
                  <a:srgbClr val="FF0000"/>
                </a:solidFill>
              </a:rPr>
              <a:t>防火墙和入侵检测系统的融合</a:t>
            </a:r>
            <a:r>
              <a:rPr altLang="en-US" dirty="0" sz="2400" lang="zh-CN"/>
              <a:t>。</a:t>
            </a:r>
            <a:endParaRPr altLang="zh-CN" dirty="0" sz="2400" lang="en-US"/>
          </a:p>
          <a:p>
            <a:pPr lvl="1"/>
            <a:r>
              <a:rPr altLang="en-US" dirty="0" lang="zh-CN">
                <a:solidFill>
                  <a:srgbClr val="FF0000"/>
                </a:solidFill>
              </a:rPr>
              <a:t>串接</a:t>
            </a:r>
            <a:r>
              <a:rPr altLang="en-US" dirty="0" lang="zh-CN"/>
              <a:t>在网络关键路径上，保证受保护的网络的所有网络数据都经过</a:t>
            </a:r>
            <a:r>
              <a:rPr altLang="zh-CN" dirty="0" lang="en-US"/>
              <a:t>IPS</a:t>
            </a:r>
            <a:r>
              <a:rPr altLang="en-US" dirty="0" lang="zh-CN"/>
              <a:t>设备，类似于防火墙的部署。</a:t>
            </a:r>
            <a:endParaRPr altLang="zh-CN" dirty="0" lang="en-US"/>
          </a:p>
          <a:p>
            <a:pPr lvl="1"/>
            <a:r>
              <a:rPr altLang="en-US" dirty="0" lang="zh-CN"/>
              <a:t>从工作机制上看，比较接近入侵检测系统，在抗躲避的处理、协议分析、攻击识别等过程中都包含了动态与静态检测的融合。</a:t>
            </a:r>
            <a:endParaRPr altLang="zh-CN" dirty="0" lang="en-US"/>
          </a:p>
          <a:p>
            <a:pPr>
              <a:spcBef>
                <a:spcPts val="1200"/>
              </a:spcBef>
            </a:pPr>
            <a:r>
              <a:rPr altLang="en-US" dirty="0" sz="2400" lang="zh-CN">
                <a:solidFill>
                  <a:srgbClr val="0000FF"/>
                </a:solidFill>
              </a:rPr>
              <a:t>入侵管理系统</a:t>
            </a:r>
            <a:r>
              <a:rPr altLang="en-US" dirty="0" sz="2400" lang="zh-CN"/>
              <a:t>（</a:t>
            </a:r>
            <a:r>
              <a:rPr altLang="zh-CN" dirty="0" sz="2400" lang="en-US"/>
              <a:t>IMS</a:t>
            </a:r>
            <a:r>
              <a:rPr altLang="en-US" dirty="0" sz="2400" lang="zh-CN"/>
              <a:t>，</a:t>
            </a:r>
            <a:r>
              <a:rPr altLang="zh-CN" dirty="0" sz="2400" lang="en-US"/>
              <a:t>Intrusion Management System</a:t>
            </a:r>
            <a:r>
              <a:rPr altLang="en-US" dirty="0" sz="2400" lang="zh-CN"/>
              <a:t>）：可以理解为</a:t>
            </a:r>
            <a:r>
              <a:rPr altLang="en-US" dirty="0" sz="2400" lang="zh-CN">
                <a:solidFill>
                  <a:srgbClr val="FF0000"/>
                </a:solidFill>
              </a:rPr>
              <a:t>过程管理</a:t>
            </a:r>
            <a:r>
              <a:rPr altLang="en-US" dirty="0" sz="2400" lang="zh-CN"/>
              <a:t>，在入侵事件的各个阶段实施预测、检测、阻断、关联分析和系统维护等工作。</a:t>
            </a:r>
            <a:endParaRPr altLang="zh-CN" dirty="0" sz="2400" lang="en-US"/>
          </a:p>
          <a:p>
            <a:r>
              <a:rPr altLang="en-US" dirty="0" sz="2400" lang="zh-CN">
                <a:solidFill>
                  <a:srgbClr val="0000FF"/>
                </a:solidFill>
              </a:rPr>
              <a:t>云安全：</a:t>
            </a:r>
            <a:r>
              <a:rPr altLang="en-US" dirty="0" sz="2400" lang="zh-CN"/>
              <a:t>融合了并行处理、网格计算、未知病毒行为判断等新兴技术和概念，</a:t>
            </a:r>
            <a:r>
              <a:rPr altLang="en-US" dirty="0" sz="2400" lang="zh-CN">
                <a:solidFill>
                  <a:srgbClr val="FF0000"/>
                </a:solidFill>
              </a:rPr>
              <a:t>通过网状的大量客户端对网络中的特定数据和异常行为进行收集整理</a:t>
            </a:r>
            <a:r>
              <a:rPr altLang="en-US" dirty="0" sz="2400" lang="zh-CN"/>
              <a:t>，并传送到云服务器端进行自动分析和处理，再把解决方案分发到每一个客户端。</a:t>
            </a:r>
            <a:endParaRPr altLang="zh-CN"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5">
                                            <p:txEl>
                                              <p:pRg st="1" end="1"/>
                                            </p:txEl>
                                          </p:spTgt>
                                        </p:tgtEl>
                                        <p:attrNameLst>
                                          <p:attrName>style.visibility</p:attrName>
                                        </p:attrNameLst>
                                      </p:cBhvr>
                                      <p:to>
                                        <p:strVal val="visible"/>
                                      </p:to>
                                    </p:set>
                                    <p:anim calcmode="lin" valueType="num">
                                      <p:cBhvr additive="base">
                                        <p:cTn dur="500" fill="hold" id="7"/>
                                        <p:tgtEl>
                                          <p:spTgt spid="104860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5">
                                            <p:txEl>
                                              <p:pRg st="2" end="2"/>
                                            </p:txEl>
                                          </p:spTgt>
                                        </p:tgtEl>
                                        <p:attrNameLst>
                                          <p:attrName>style.visibility</p:attrName>
                                        </p:attrNameLst>
                                      </p:cBhvr>
                                      <p:to>
                                        <p:strVal val="visible"/>
                                      </p:to>
                                    </p:set>
                                    <p:anim calcmode="lin" valueType="num">
                                      <p:cBhvr additive="base">
                                        <p:cTn dur="500" fill="hold" id="13"/>
                                        <p:tgtEl>
                                          <p:spTgt spid="104860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5">
                                            <p:txEl>
                                              <p:pRg st="3" end="3"/>
                                            </p:txEl>
                                          </p:spTgt>
                                        </p:tgtEl>
                                        <p:attrNameLst>
                                          <p:attrName>style.visibility</p:attrName>
                                        </p:attrNameLst>
                                      </p:cBhvr>
                                      <p:to>
                                        <p:strVal val="visible"/>
                                      </p:to>
                                    </p:set>
                                    <p:anim calcmode="lin" valueType="num">
                                      <p:cBhvr additive="base">
                                        <p:cTn dur="500" fill="hold" id="19"/>
                                        <p:tgtEl>
                                          <p:spTgt spid="104860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5">
                                            <p:txEl>
                                              <p:pRg st="4" end="4"/>
                                            </p:txEl>
                                          </p:spTgt>
                                        </p:tgtEl>
                                        <p:attrNameLst>
                                          <p:attrName>style.visibility</p:attrName>
                                        </p:attrNameLst>
                                      </p:cBhvr>
                                      <p:to>
                                        <p:strVal val="visible"/>
                                      </p:to>
                                    </p:set>
                                    <p:anim calcmode="lin" valueType="num">
                                      <p:cBhvr additive="base">
                                        <p:cTn dur="500" fill="hold" id="25"/>
                                        <p:tgtEl>
                                          <p:spTgt spid="104860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9" name="标题 1"/>
          <p:cNvSpPr>
            <a:spLocks noGrp="1"/>
          </p:cNvSpPr>
          <p:nvPr>
            <p:ph type="title"/>
          </p:nvPr>
        </p:nvSpPr>
        <p:spPr>
          <a:xfrm>
            <a:off x="179388" y="68263"/>
            <a:ext cx="8785225" cy="839787"/>
          </a:xfrm>
        </p:spPr>
        <p:txBody>
          <a:bodyPr/>
          <a:p>
            <a:pPr eaLnBrk="1" hangingPunct="1"/>
            <a:r>
              <a:rPr altLang="en-US" dirty="0" kumimoji="0" lang="zh-CN"/>
              <a:t>主要内容</a:t>
            </a:r>
          </a:p>
        </p:txBody>
      </p:sp>
      <p:sp>
        <p:nvSpPr>
          <p:cNvPr id="1048610" name="内容占位符 2"/>
          <p:cNvSpPr>
            <a:spLocks noGrp="1"/>
          </p:cNvSpPr>
          <p:nvPr>
            <p:ph idx="1"/>
          </p:nvPr>
        </p:nvSpPr>
        <p:spPr>
          <a:xfrm>
            <a:off x="251519" y="1052736"/>
            <a:ext cx="8713093" cy="5544616"/>
          </a:xfrm>
        </p:spPr>
        <p:txBody>
          <a:bodyPr/>
          <a:p>
            <a:r>
              <a:rPr altLang="zh-CN" dirty="0" kumimoji="0" lang="en-US"/>
              <a:t>7.1 </a:t>
            </a:r>
            <a:r>
              <a:rPr altLang="zh-CN" dirty="0" kumimoji="0" lang="en-US" err="1"/>
              <a:t>概述</a:t>
            </a:r>
            <a:r>
              <a:rPr altLang="zh-CN" dirty="0" kumimoji="0" lang="en-US"/>
              <a:t>	</a:t>
            </a:r>
            <a:endParaRPr altLang="zh-CN" dirty="0" kumimoji="0" lang="zh-CN"/>
          </a:p>
          <a:p>
            <a:r>
              <a:rPr altLang="zh-CN" dirty="0" kumimoji="0" lang="en-US">
                <a:solidFill>
                  <a:srgbClr val="FF0000"/>
                </a:solidFill>
              </a:rPr>
              <a:t>7.2 </a:t>
            </a:r>
            <a:r>
              <a:rPr altLang="zh-CN" dirty="0" kumimoji="0" lang="en-US" err="1">
                <a:solidFill>
                  <a:srgbClr val="FF0000"/>
                </a:solidFill>
              </a:rPr>
              <a:t>防火墙</a:t>
            </a:r>
            <a:endParaRPr altLang="zh-CN" dirty="0" kumimoji="0" lang="en-US">
              <a:solidFill>
                <a:srgbClr val="FF0000"/>
              </a:solidFill>
            </a:endParaRPr>
          </a:p>
          <a:p>
            <a:pPr lvl="1"/>
            <a:r>
              <a:rPr altLang="zh-CN" dirty="0" sz="2800" kumimoji="0" lang="en-US">
                <a:solidFill>
                  <a:srgbClr val="FF0000"/>
                </a:solidFill>
              </a:rPr>
              <a:t>7.2.1 </a:t>
            </a:r>
            <a:r>
              <a:rPr altLang="en-US" dirty="0" sz="2800" kumimoji="0" lang="zh-CN">
                <a:solidFill>
                  <a:srgbClr val="FF0000"/>
                </a:solidFill>
              </a:rPr>
              <a:t>防火墙概述</a:t>
            </a:r>
            <a:endParaRPr altLang="zh-CN" dirty="0" sz="2800" kumimoji="0" lang="en-US">
              <a:solidFill>
                <a:srgbClr val="FF0000"/>
              </a:solidFill>
            </a:endParaRPr>
          </a:p>
          <a:p>
            <a:pPr lvl="1"/>
            <a:r>
              <a:rPr altLang="zh-CN" dirty="0" sz="2800" kumimoji="0" lang="en-US"/>
              <a:t>7.2.2 </a:t>
            </a:r>
            <a:r>
              <a:rPr altLang="en-US" dirty="0" sz="2800" kumimoji="0" lang="zh-CN"/>
              <a:t>防火墙的主要技术</a:t>
            </a:r>
            <a:endParaRPr altLang="zh-CN" dirty="0" sz="2800" kumimoji="0" lang="en-US"/>
          </a:p>
          <a:p>
            <a:pPr lvl="1"/>
            <a:r>
              <a:rPr altLang="zh-CN" dirty="0" sz="2800" kumimoji="0" lang="en-US"/>
              <a:t>7.2.3 Netfilter/</a:t>
            </a:r>
            <a:r>
              <a:rPr altLang="zh-CN" dirty="0" sz="2800" kumimoji="0" lang="en-US" err="1"/>
              <a:t>IPtables</a:t>
            </a:r>
            <a:r>
              <a:rPr altLang="en-US" dirty="0" sz="2800" kumimoji="0" lang="zh-CN"/>
              <a:t>防火墙</a:t>
            </a:r>
            <a:endParaRPr altLang="zh-CN" dirty="0" sz="2800" kumimoji="0" lang="zh-CN"/>
          </a:p>
          <a:p>
            <a:r>
              <a:rPr altLang="zh-CN" dirty="0" kumimoji="0" lang="en-US"/>
              <a:t>7.3 </a:t>
            </a:r>
            <a:r>
              <a:rPr altLang="zh-CN" dirty="0" kumimoji="0" lang="en-US" err="1"/>
              <a:t>入侵检测系统</a:t>
            </a:r>
            <a:r>
              <a:rPr altLang="zh-CN" dirty="0" kumimoji="0" lang="en-US"/>
              <a:t>	</a:t>
            </a:r>
            <a:endParaRPr altLang="zh-CN" dirty="0" kumimoji="0" lang="zh-CN"/>
          </a:p>
          <a:p>
            <a:r>
              <a:rPr altLang="zh-CN" dirty="0" kumimoji="0" lang="en-US"/>
              <a:t>7.4 </a:t>
            </a:r>
            <a:r>
              <a:rPr altLang="zh-CN" dirty="0" kumimoji="0" lang="en-US" err="1"/>
              <a:t>网络防御的新技术</a:t>
            </a:r>
            <a:r>
              <a:rPr altLang="zh-CN" dirty="0" kumimoji="0" lang="en-US"/>
              <a:t>	</a:t>
            </a:r>
            <a:endParaRPr altLang="zh-CN" dirty="0" kumimoji="0" lang="zh-CN"/>
          </a:p>
          <a:p>
            <a:endParaRPr altLang="zh-CN" dirty="0" kumimoji="0"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1" name="标题 1"/>
          <p:cNvSpPr>
            <a:spLocks noGrp="1"/>
          </p:cNvSpPr>
          <p:nvPr>
            <p:ph type="title"/>
          </p:nvPr>
        </p:nvSpPr>
        <p:spPr>
          <a:xfrm>
            <a:off x="179388" y="68263"/>
            <a:ext cx="8785225" cy="839787"/>
          </a:xfrm>
        </p:spPr>
        <p:txBody>
          <a:bodyPr/>
          <a:p>
            <a:r>
              <a:rPr altLang="en-US" dirty="0" kumimoji="0" lang="zh-CN"/>
              <a:t>防火墙概述</a:t>
            </a:r>
          </a:p>
        </p:txBody>
      </p:sp>
      <p:sp>
        <p:nvSpPr>
          <p:cNvPr id="1048612" name="内容占位符 2"/>
          <p:cNvSpPr>
            <a:spLocks noGrp="1"/>
          </p:cNvSpPr>
          <p:nvPr>
            <p:ph idx="1"/>
          </p:nvPr>
        </p:nvSpPr>
        <p:spPr>
          <a:xfrm>
            <a:off x="179387" y="1124744"/>
            <a:ext cx="8785225" cy="5400600"/>
          </a:xfrm>
        </p:spPr>
        <p:txBody>
          <a:bodyPr/>
          <a:p>
            <a:r>
              <a:rPr altLang="en-US" dirty="0" kumimoji="0" lang="zh-CN"/>
              <a:t>防火墙指的是一个由</a:t>
            </a:r>
            <a:r>
              <a:rPr altLang="en-US" dirty="0" kumimoji="0" lang="zh-CN">
                <a:solidFill>
                  <a:srgbClr val="FF0000"/>
                </a:solidFill>
              </a:rPr>
              <a:t>软件</a:t>
            </a:r>
            <a:r>
              <a:rPr altLang="en-US" dirty="0" kumimoji="0" lang="zh-CN"/>
              <a:t>和</a:t>
            </a:r>
            <a:r>
              <a:rPr altLang="en-US" dirty="0" kumimoji="0" lang="zh-CN">
                <a:solidFill>
                  <a:srgbClr val="FF0000"/>
                </a:solidFill>
              </a:rPr>
              <a:t>硬件</a:t>
            </a:r>
            <a:r>
              <a:rPr altLang="en-US" dirty="0" kumimoji="0" lang="zh-CN"/>
              <a:t>设备组合而成、在</a:t>
            </a:r>
            <a:r>
              <a:rPr altLang="en-US" dirty="0" kumimoji="0" lang="zh-CN">
                <a:solidFill>
                  <a:srgbClr val="FF0000"/>
                </a:solidFill>
              </a:rPr>
              <a:t>内部网络和外部网络之间</a:t>
            </a:r>
            <a:r>
              <a:rPr altLang="en-US" dirty="0" kumimoji="0" lang="zh-CN"/>
              <a:t>构造的安全保护屏障，从而保护内部网络免受外部非法用户的侵入。</a:t>
            </a:r>
            <a:endParaRPr altLang="zh-CN" dirty="0" kumimoji="0" lang="en-US"/>
          </a:p>
          <a:p>
            <a:endParaRPr altLang="zh-CN" dirty="0" kumimoji="0" lang="en-US"/>
          </a:p>
          <a:p>
            <a:r>
              <a:rPr altLang="en-US" dirty="0" kumimoji="0" lang="zh-CN"/>
              <a:t>简单地说，防火墙是位于</a:t>
            </a:r>
            <a:r>
              <a:rPr altLang="en-US" dirty="0" kumimoji="0" lang="zh-CN">
                <a:solidFill>
                  <a:srgbClr val="FF0000"/>
                </a:solidFill>
              </a:rPr>
              <a:t>两个或多个网络之间</a:t>
            </a:r>
            <a:r>
              <a:rPr altLang="en-US" dirty="0" kumimoji="0" lang="zh-CN"/>
              <a:t>，执行</a:t>
            </a:r>
            <a:r>
              <a:rPr altLang="en-US" dirty="0" kumimoji="0" lang="zh-CN">
                <a:solidFill>
                  <a:srgbClr val="FF0000"/>
                </a:solidFill>
              </a:rPr>
              <a:t>访问控制策略</a:t>
            </a:r>
            <a:r>
              <a:rPr altLang="en-US" dirty="0" kumimoji="0" lang="zh-CN"/>
              <a:t>的</a:t>
            </a:r>
            <a:r>
              <a:rPr altLang="en-US" dirty="0" kumimoji="0" lang="zh-CN">
                <a:solidFill>
                  <a:srgbClr val="FF0000"/>
                </a:solidFill>
              </a:rPr>
              <a:t>一个或一组</a:t>
            </a:r>
            <a:r>
              <a:rPr altLang="en-US" dirty="0" kumimoji="0" lang="zh-CN"/>
              <a:t>系统，是一类防范措施的总称。</a:t>
            </a:r>
            <a:endParaRPr altLang="zh-CN" dirty="0" kumimoji="0" lang="zh-CN"/>
          </a:p>
          <a:p>
            <a:endParaRPr altLang="en-US"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2">
                                            <p:txEl>
                                              <p:pRg st="2" end="2"/>
                                            </p:txEl>
                                          </p:spTgt>
                                        </p:tgtEl>
                                        <p:attrNameLst>
                                          <p:attrName>style.visibility</p:attrName>
                                        </p:attrNameLst>
                                      </p:cBhvr>
                                      <p:to>
                                        <p:strVal val="visible"/>
                                      </p:to>
                                    </p:set>
                                    <p:anim calcmode="lin" valueType="num">
                                      <p:cBhvr additive="base">
                                        <p:cTn dur="500" fill="hold" id="7"/>
                                        <p:tgtEl>
                                          <p:spTgt spid="104861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3" name="标题 1"/>
          <p:cNvSpPr>
            <a:spLocks noGrp="1"/>
          </p:cNvSpPr>
          <p:nvPr>
            <p:ph type="title"/>
          </p:nvPr>
        </p:nvSpPr>
        <p:spPr>
          <a:xfrm>
            <a:off x="179388" y="68263"/>
            <a:ext cx="8785225" cy="839787"/>
          </a:xfrm>
        </p:spPr>
        <p:txBody>
          <a:bodyPr/>
          <a:p>
            <a:r>
              <a:rPr altLang="en-US" dirty="0" kumimoji="0" lang="zh-CN"/>
              <a:t>防火墙概述</a:t>
            </a:r>
          </a:p>
        </p:txBody>
      </p:sp>
      <p:sp>
        <p:nvSpPr>
          <p:cNvPr id="1048614" name="内容占位符 2"/>
          <p:cNvSpPr>
            <a:spLocks noGrp="1"/>
          </p:cNvSpPr>
          <p:nvPr>
            <p:ph idx="1"/>
          </p:nvPr>
        </p:nvSpPr>
        <p:spPr>
          <a:xfrm>
            <a:off x="179388" y="1052736"/>
            <a:ext cx="8785225" cy="5544616"/>
          </a:xfrm>
        </p:spPr>
        <p:txBody>
          <a:bodyPr/>
          <a:p>
            <a:r>
              <a:rPr altLang="en-US" dirty="0" sz="2400" kumimoji="0" lang="zh-CN"/>
              <a:t>防火墙设计目标是有效地控制内外网之间的网络数据流量，做到</a:t>
            </a:r>
            <a:r>
              <a:rPr altLang="en-US" dirty="0" sz="2400" kumimoji="0" lang="zh-CN">
                <a:solidFill>
                  <a:srgbClr val="FF0000"/>
                </a:solidFill>
              </a:rPr>
              <a:t>御敌于外</a:t>
            </a:r>
            <a:r>
              <a:rPr altLang="en-US" dirty="0" sz="2400" kumimoji="0" lang="zh-CN"/>
              <a:t>。</a:t>
            </a:r>
            <a:endParaRPr altLang="zh-CN" dirty="0" sz="2400" kumimoji="0" lang="en-US"/>
          </a:p>
          <a:p>
            <a:endParaRPr altLang="zh-CN" dirty="0" sz="2400" kumimoji="0" lang="en-US"/>
          </a:p>
          <a:p>
            <a:r>
              <a:rPr altLang="en-US" dirty="0" sz="2400" kumimoji="0" lang="zh-CN"/>
              <a:t>防火墙的结构和部署考虑</a:t>
            </a:r>
            <a:r>
              <a:rPr altLang="zh-CN" dirty="0" sz="2400" kumimoji="0" lang="en-US"/>
              <a:t>:</a:t>
            </a:r>
          </a:p>
          <a:p>
            <a:pPr indent="-457200" lvl="1" marL="914400">
              <a:buFontTx/>
              <a:buAutoNum type="circleNumDbPlain"/>
            </a:pPr>
            <a:r>
              <a:rPr altLang="en-US" dirty="0" kumimoji="0" lang="zh-CN"/>
              <a:t>内网和外网之间的</a:t>
            </a:r>
            <a:r>
              <a:rPr altLang="en-US" dirty="0" kumimoji="0" lang="zh-CN">
                <a:solidFill>
                  <a:srgbClr val="FF0000"/>
                </a:solidFill>
              </a:rPr>
              <a:t>所有网络数据流</a:t>
            </a:r>
            <a:r>
              <a:rPr altLang="en-US" dirty="0" kumimoji="0" lang="zh-CN"/>
              <a:t>必须经过防火墙。</a:t>
            </a:r>
            <a:endParaRPr altLang="zh-CN" dirty="0" kumimoji="0" lang="en-US"/>
          </a:p>
          <a:p>
            <a:pPr lvl="2"/>
            <a:r>
              <a:rPr altLang="en-US" dirty="0" kumimoji="0" lang="zh-CN">
                <a:solidFill>
                  <a:srgbClr val="FF0000"/>
                </a:solidFill>
              </a:rPr>
              <a:t>阻塞点</a:t>
            </a:r>
            <a:r>
              <a:rPr altLang="en-US" dirty="0" kumimoji="0" lang="zh-CN"/>
              <a:t>可以理解为连通两个或多个网络的唯一路径上的点；当这个点被删除后，各网络之间不在连通。</a:t>
            </a:r>
            <a:endParaRPr altLang="zh-CN" dirty="0" kumimoji="0" lang="en-US"/>
          </a:p>
          <a:p>
            <a:pPr indent="-457200" lvl="1" marL="914400">
              <a:buFontTx/>
              <a:buAutoNum type="circleNumDbPlain"/>
            </a:pPr>
            <a:r>
              <a:rPr altLang="en-US" dirty="0" kumimoji="0" lang="zh-CN"/>
              <a:t>只有</a:t>
            </a:r>
            <a:r>
              <a:rPr altLang="en-US" dirty="0" kumimoji="0" lang="zh-CN">
                <a:solidFill>
                  <a:srgbClr val="FF0000"/>
                </a:solidFill>
              </a:rPr>
              <a:t>符合安全政策</a:t>
            </a:r>
            <a:r>
              <a:rPr altLang="en-US" dirty="0" kumimoji="0" lang="zh-CN"/>
              <a:t>的数据流才能通过防火墙。</a:t>
            </a:r>
            <a:endParaRPr altLang="zh-CN" dirty="0" kumimoji="0" lang="en-US"/>
          </a:p>
          <a:p>
            <a:pPr lvl="2"/>
            <a:r>
              <a:rPr altLang="en-US" dirty="0" kumimoji="0" lang="zh-CN"/>
              <a:t>要求防火墙具有</a:t>
            </a:r>
            <a:r>
              <a:rPr altLang="en-US" dirty="0" kumimoji="0" lang="zh-CN">
                <a:solidFill>
                  <a:srgbClr val="FF0000"/>
                </a:solidFill>
              </a:rPr>
              <a:t>审计</a:t>
            </a:r>
            <a:r>
              <a:rPr altLang="en-US" dirty="0" kumimoji="0" lang="zh-CN"/>
              <a:t>和</a:t>
            </a:r>
            <a:r>
              <a:rPr altLang="en-US" dirty="0" kumimoji="0" lang="zh-CN">
                <a:solidFill>
                  <a:srgbClr val="FF0000"/>
                </a:solidFill>
              </a:rPr>
              <a:t>管理</a:t>
            </a:r>
            <a:r>
              <a:rPr altLang="en-US" dirty="0" kumimoji="0" lang="zh-CN"/>
              <a:t>的功能，具有可扩展性和健壮性。</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4">
                                            <p:txEl>
                                              <p:pRg st="2" end="2"/>
                                            </p:txEl>
                                          </p:spTgt>
                                        </p:tgtEl>
                                        <p:attrNameLst>
                                          <p:attrName>style.visibility</p:attrName>
                                        </p:attrNameLst>
                                      </p:cBhvr>
                                      <p:to>
                                        <p:strVal val="visible"/>
                                      </p:to>
                                    </p:set>
                                    <p:anim calcmode="lin" valueType="num">
                                      <p:cBhvr additive="base">
                                        <p:cTn dur="500" fill="hold" id="7"/>
                                        <p:tgtEl>
                                          <p:spTgt spid="1048614">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4">
                                            <p:txEl>
                                              <p:pRg st="3" end="3"/>
                                            </p:txEl>
                                          </p:spTgt>
                                        </p:tgtEl>
                                        <p:attrNameLst>
                                          <p:attrName>style.visibility</p:attrName>
                                        </p:attrNameLst>
                                      </p:cBhvr>
                                      <p:to>
                                        <p:strVal val="visible"/>
                                      </p:to>
                                    </p:set>
                                    <p:anim calcmode="lin" valueType="num">
                                      <p:cBhvr additive="base">
                                        <p:cTn dur="500" fill="hold" id="13"/>
                                        <p:tgtEl>
                                          <p:spTgt spid="104861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14">
                                            <p:txEl>
                                              <p:pRg st="5" end="5"/>
                                            </p:txEl>
                                          </p:spTgt>
                                        </p:tgtEl>
                                        <p:attrNameLst>
                                          <p:attrName>style.visibility</p:attrName>
                                        </p:attrNameLst>
                                      </p:cBhvr>
                                      <p:to>
                                        <p:strVal val="visible"/>
                                      </p:to>
                                    </p:set>
                                    <p:anim calcmode="lin" valueType="num">
                                      <p:cBhvr additive="base">
                                        <p:cTn dur="500" fill="hold" id="19"/>
                                        <p:tgtEl>
                                          <p:spTgt spid="1048614">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14">
                                            <p:txEl>
                                              <p:pRg st="4" end="4"/>
                                            </p:txEl>
                                          </p:spTgt>
                                        </p:tgtEl>
                                        <p:attrNameLst>
                                          <p:attrName>style.visibility</p:attrName>
                                        </p:attrNameLst>
                                      </p:cBhvr>
                                      <p:to>
                                        <p:strVal val="visible"/>
                                      </p:to>
                                    </p:set>
                                    <p:anim calcmode="lin" valueType="num">
                                      <p:cBhvr additive="base">
                                        <p:cTn dur="500" fill="hold" id="25"/>
                                        <p:tgtEl>
                                          <p:spTgt spid="1048614">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14">
                                            <p:txEl>
                                              <p:pRg st="6" end="6"/>
                                            </p:txEl>
                                          </p:spTgt>
                                        </p:tgtEl>
                                        <p:attrNameLst>
                                          <p:attrName>style.visibility</p:attrName>
                                        </p:attrNameLst>
                                      </p:cBhvr>
                                      <p:to>
                                        <p:strVal val="visible"/>
                                      </p:to>
                                    </p:set>
                                    <p:anim calcmode="lin" valueType="num">
                                      <p:cBhvr additive="base">
                                        <p:cTn dur="500" fill="hold" id="31"/>
                                        <p:tgtEl>
                                          <p:spTgt spid="1048614">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第1章 信息安全概述</dc:title>
  <dc:creator>Luo</dc:creator>
  <cp:lastModifiedBy>Wenjian Luo</cp:lastModifiedBy>
  <dcterms:created xsi:type="dcterms:W3CDTF">2011-05-10T08:36:20Z</dcterms:created>
  <dcterms:modified xsi:type="dcterms:W3CDTF">2021-11-08T11:27:04Z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80d5b93e02c84591ad312ea5c9736d69</vt:lpwstr>
  </property>
</Properties>
</file>