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32" r:id="rId3"/>
    <p:sldId id="303" r:id="rId4"/>
    <p:sldId id="304" r:id="rId5"/>
    <p:sldId id="305" r:id="rId6"/>
    <p:sldId id="307" r:id="rId7"/>
    <p:sldId id="308" r:id="rId8"/>
    <p:sldId id="309" r:id="rId9"/>
    <p:sldId id="310" r:id="rId10"/>
    <p:sldId id="335" r:id="rId11"/>
    <p:sldId id="311" r:id="rId12"/>
    <p:sldId id="312" r:id="rId13"/>
    <p:sldId id="340" r:id="rId14"/>
    <p:sldId id="341" r:id="rId15"/>
    <p:sldId id="306" r:id="rId16"/>
    <p:sldId id="342" r:id="rId17"/>
    <p:sldId id="343" r:id="rId18"/>
    <p:sldId id="339" r:id="rId19"/>
    <p:sldId id="313" r:id="rId20"/>
    <p:sldId id="344" r:id="rId21"/>
    <p:sldId id="314" r:id="rId22"/>
    <p:sldId id="345" r:id="rId23"/>
    <p:sldId id="336" r:id="rId24"/>
    <p:sldId id="315" r:id="rId25"/>
    <p:sldId id="347" r:id="rId26"/>
    <p:sldId id="346" r:id="rId27"/>
    <p:sldId id="348" r:id="rId28"/>
    <p:sldId id="349" r:id="rId29"/>
    <p:sldId id="316" r:id="rId30"/>
    <p:sldId id="350" r:id="rId31"/>
    <p:sldId id="317" r:id="rId32"/>
    <p:sldId id="351" r:id="rId33"/>
    <p:sldId id="352" r:id="rId34"/>
    <p:sldId id="318" r:id="rId35"/>
    <p:sldId id="353" r:id="rId36"/>
    <p:sldId id="337" r:id="rId37"/>
    <p:sldId id="319" r:id="rId38"/>
    <p:sldId id="354" r:id="rId39"/>
    <p:sldId id="320" r:id="rId40"/>
    <p:sldId id="321" r:id="rId41"/>
    <p:sldId id="333" r:id="rId42"/>
    <p:sldId id="361" r:id="rId43"/>
    <p:sldId id="322" r:id="rId44"/>
    <p:sldId id="323" r:id="rId45"/>
    <p:sldId id="324" r:id="rId46"/>
    <p:sldId id="325" r:id="rId47"/>
    <p:sldId id="355" r:id="rId48"/>
    <p:sldId id="356" r:id="rId49"/>
    <p:sldId id="326" r:id="rId50"/>
    <p:sldId id="358" r:id="rId51"/>
    <p:sldId id="359" r:id="rId52"/>
    <p:sldId id="327" r:id="rId53"/>
    <p:sldId id="328" r:id="rId54"/>
    <p:sldId id="330" r:id="rId55"/>
    <p:sldId id="360" r:id="rId56"/>
    <p:sldId id="329" r:id="rId57"/>
    <p:sldId id="334"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33" autoAdjust="0"/>
  </p:normalViewPr>
  <p:slideViewPr>
    <p:cSldViewPr>
      <p:cViewPr varScale="1">
        <p:scale>
          <a:sx n="57" d="100"/>
          <a:sy n="57" d="100"/>
        </p:scale>
        <p:origin x="100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DB062-B021-4CD0-A25E-BCBEB4DC66BF}" type="datetimeFigureOut">
              <a:rPr lang="en-US" smtClean="0"/>
              <a:t>11/15/2021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69B2F-9503-490F-920B-1FF39126CDEA}" type="slidenum">
              <a:rPr lang="en-US" smtClean="0"/>
              <a:t>‹#›</a:t>
            </a:fld>
            <a:endParaRPr lang="en-US"/>
          </a:p>
        </p:txBody>
      </p:sp>
    </p:spTree>
    <p:extLst>
      <p:ext uri="{BB962C8B-B14F-4D97-AF65-F5344CB8AC3E}">
        <p14:creationId xmlns:p14="http://schemas.microsoft.com/office/powerpoint/2010/main" val="791931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9569B2F-9503-490F-920B-1FF39126CDEA}" type="slidenum">
              <a:rPr lang="en-US" smtClean="0"/>
              <a:t>1</a:t>
            </a:fld>
            <a:endParaRPr lang="en-US"/>
          </a:p>
        </p:txBody>
      </p:sp>
    </p:spTree>
    <p:extLst>
      <p:ext uri="{BB962C8B-B14F-4D97-AF65-F5344CB8AC3E}">
        <p14:creationId xmlns:p14="http://schemas.microsoft.com/office/powerpoint/2010/main" val="58224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9569B2F-9503-490F-920B-1FF39126CDEA}" type="slidenum">
              <a:rPr lang="en-US" smtClean="0"/>
              <a:t>9</a:t>
            </a:fld>
            <a:endParaRPr lang="en-US"/>
          </a:p>
        </p:txBody>
      </p:sp>
    </p:spTree>
    <p:extLst>
      <p:ext uri="{BB962C8B-B14F-4D97-AF65-F5344CB8AC3E}">
        <p14:creationId xmlns:p14="http://schemas.microsoft.com/office/powerpoint/2010/main" val="393415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0" lang="zh-CN" altLang="en-US" dirty="0"/>
              <a:t>当</a:t>
            </a:r>
            <a:r>
              <a:rPr kumimoji="0" lang="en-US" altLang="zh-CN" dirty="0"/>
              <a:t>NIDS</a:t>
            </a:r>
            <a:r>
              <a:rPr kumimoji="0" lang="zh-CN" altLang="en-US" dirty="0"/>
              <a:t>发现某些可疑的现象时，向中心管理站点发出报警信息。</a:t>
            </a:r>
            <a:endParaRPr lang="en-US" dirty="0"/>
          </a:p>
        </p:txBody>
      </p:sp>
      <p:sp>
        <p:nvSpPr>
          <p:cNvPr id="4" name="灯片编号占位符 3"/>
          <p:cNvSpPr>
            <a:spLocks noGrp="1"/>
          </p:cNvSpPr>
          <p:nvPr>
            <p:ph type="sldNum" sz="quarter" idx="10"/>
          </p:nvPr>
        </p:nvSpPr>
        <p:spPr/>
        <p:txBody>
          <a:bodyPr/>
          <a:lstStyle/>
          <a:p>
            <a:fld id="{09569B2F-9503-490F-920B-1FF39126CDEA}" type="slidenum">
              <a:rPr lang="en-US" smtClean="0"/>
              <a:t>15</a:t>
            </a:fld>
            <a:endParaRPr lang="en-US"/>
          </a:p>
        </p:txBody>
      </p:sp>
    </p:spTree>
    <p:extLst>
      <p:ext uri="{BB962C8B-B14F-4D97-AF65-F5344CB8AC3E}">
        <p14:creationId xmlns:p14="http://schemas.microsoft.com/office/powerpoint/2010/main" val="4237707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9569B2F-9503-490F-920B-1FF39126CDEA}" type="slidenum">
              <a:rPr lang="en-US" smtClean="0"/>
              <a:t>16</a:t>
            </a:fld>
            <a:endParaRPr lang="en-US"/>
          </a:p>
        </p:txBody>
      </p:sp>
    </p:spTree>
    <p:extLst>
      <p:ext uri="{BB962C8B-B14F-4D97-AF65-F5344CB8AC3E}">
        <p14:creationId xmlns:p14="http://schemas.microsoft.com/office/powerpoint/2010/main" val="1832148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“蜜罐”这一概念最初出现在</a:t>
            </a:r>
            <a:r>
              <a:rPr lang="en-US" altLang="zh-CN" dirty="0"/>
              <a:t>1990</a:t>
            </a:r>
            <a:r>
              <a:rPr lang="zh-CN" altLang="en-US" dirty="0"/>
              <a:t>年出版的一本小说</a:t>
            </a:r>
            <a:r>
              <a:rPr lang="en-US" altLang="zh-CN" dirty="0"/>
              <a:t>《</a:t>
            </a:r>
            <a:r>
              <a:rPr lang="en-US" dirty="0"/>
              <a:t>The Cuckoo's Egg》</a:t>
            </a:r>
            <a:r>
              <a:rPr lang="zh-CN" altLang="en-US" dirty="0"/>
              <a:t>中。</a:t>
            </a:r>
            <a:endParaRPr lang="en-US" dirty="0"/>
          </a:p>
        </p:txBody>
      </p:sp>
      <p:sp>
        <p:nvSpPr>
          <p:cNvPr id="4" name="灯片编号占位符 3"/>
          <p:cNvSpPr>
            <a:spLocks noGrp="1"/>
          </p:cNvSpPr>
          <p:nvPr>
            <p:ph type="sldNum" sz="quarter" idx="10"/>
          </p:nvPr>
        </p:nvSpPr>
        <p:spPr/>
        <p:txBody>
          <a:bodyPr/>
          <a:lstStyle/>
          <a:p>
            <a:fld id="{09569B2F-9503-490F-920B-1FF39126CDEA}" type="slidenum">
              <a:rPr lang="en-US" smtClean="0"/>
              <a:t>32</a:t>
            </a:fld>
            <a:endParaRPr lang="en-US"/>
          </a:p>
        </p:txBody>
      </p:sp>
    </p:spTree>
    <p:extLst>
      <p:ext uri="{BB962C8B-B14F-4D97-AF65-F5344CB8AC3E}">
        <p14:creationId xmlns:p14="http://schemas.microsoft.com/office/powerpoint/2010/main" val="1882787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dirty="0"/>
              <a:t>Snort</a:t>
            </a:r>
            <a:r>
              <a:rPr kumimoji="0" lang="zh-CN" altLang="en-US" sz="1400" dirty="0"/>
              <a:t>定义了五种可选的行为：</a:t>
            </a:r>
            <a:r>
              <a:rPr kumimoji="0" lang="en-US" altLang="zh-CN" sz="1200" dirty="0"/>
              <a:t>Alert</a:t>
            </a:r>
            <a:r>
              <a:rPr kumimoji="0" lang="zh-CN" altLang="en-US" sz="1200" dirty="0"/>
              <a:t>：使用设定的警告方法生成警告信息，并记录这个数据报文；</a:t>
            </a:r>
            <a:r>
              <a:rPr kumimoji="0" lang="en-US" altLang="zh-CN" sz="1200" dirty="0"/>
              <a:t>Log</a:t>
            </a:r>
            <a:r>
              <a:rPr kumimoji="0" lang="zh-CN" altLang="en-US" sz="1200" dirty="0"/>
              <a:t>：使用设定的记录方法来记录这个数据报文；</a:t>
            </a:r>
            <a:r>
              <a:rPr kumimoji="0" lang="en-US" altLang="zh-CN" sz="1200" dirty="0"/>
              <a:t>Pass</a:t>
            </a:r>
            <a:r>
              <a:rPr kumimoji="0" lang="zh-CN" altLang="en-US" sz="1200" dirty="0"/>
              <a:t>：忽略这个数据报文；</a:t>
            </a:r>
            <a:r>
              <a:rPr kumimoji="0" lang="en-US" altLang="zh-CN" sz="1200" dirty="0"/>
              <a:t>Activate</a:t>
            </a:r>
            <a:r>
              <a:rPr kumimoji="0" lang="zh-CN" altLang="en-US" sz="1200" dirty="0"/>
              <a:t>：进行</a:t>
            </a:r>
            <a:r>
              <a:rPr kumimoji="0" lang="en-US" altLang="zh-CN" sz="1200" dirty="0"/>
              <a:t>alert</a:t>
            </a:r>
            <a:r>
              <a:rPr kumimoji="0" lang="zh-CN" altLang="en-US" sz="1200" dirty="0"/>
              <a:t>，然后激活另一个</a:t>
            </a:r>
            <a:r>
              <a:rPr kumimoji="0" lang="en-US" altLang="zh-CN" sz="1200" dirty="0"/>
              <a:t>dynamic</a:t>
            </a:r>
            <a:r>
              <a:rPr kumimoji="0" lang="zh-CN" altLang="en-US" sz="1200" dirty="0"/>
              <a:t>规则。</a:t>
            </a:r>
            <a:r>
              <a:rPr kumimoji="0" lang="en-US" altLang="zh-CN" sz="1200" dirty="0"/>
              <a:t>Dynamic</a:t>
            </a:r>
            <a:r>
              <a:rPr kumimoji="0" lang="zh-CN" altLang="en-US" sz="1200" dirty="0"/>
              <a:t>：等待被一个</a:t>
            </a:r>
            <a:r>
              <a:rPr kumimoji="0" lang="en-US" altLang="zh-CN" sz="1200" dirty="0"/>
              <a:t>activate</a:t>
            </a:r>
            <a:r>
              <a:rPr kumimoji="0" lang="zh-CN" altLang="en-US" sz="1200" dirty="0"/>
              <a:t>规则激活，被激活后就作为一条</a:t>
            </a:r>
            <a:r>
              <a:rPr kumimoji="0" lang="en-US" altLang="zh-CN" sz="1200" dirty="0"/>
              <a:t>log</a:t>
            </a:r>
            <a:r>
              <a:rPr kumimoji="0" lang="zh-CN" altLang="en-US" sz="1200" dirty="0"/>
              <a:t>规则执行。</a:t>
            </a:r>
            <a:endParaRPr kumimoji="0" lang="en-US" altLang="zh-CN" sz="1200" dirty="0"/>
          </a:p>
        </p:txBody>
      </p:sp>
      <p:sp>
        <p:nvSpPr>
          <p:cNvPr id="4" name="灯片编号占位符 3"/>
          <p:cNvSpPr>
            <a:spLocks noGrp="1"/>
          </p:cNvSpPr>
          <p:nvPr>
            <p:ph type="sldNum" sz="quarter" idx="10"/>
          </p:nvPr>
        </p:nvSpPr>
        <p:spPr/>
        <p:txBody>
          <a:bodyPr/>
          <a:lstStyle/>
          <a:p>
            <a:fld id="{09569B2F-9503-490F-920B-1FF39126CDEA}" type="slidenum">
              <a:rPr lang="en-US" smtClean="0"/>
              <a:t>39</a:t>
            </a:fld>
            <a:endParaRPr lang="en-US"/>
          </a:p>
        </p:txBody>
      </p:sp>
    </p:spTree>
    <p:extLst>
      <p:ext uri="{BB962C8B-B14F-4D97-AF65-F5344CB8AC3E}">
        <p14:creationId xmlns:p14="http://schemas.microsoft.com/office/powerpoint/2010/main" val="549858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en-US" dirty="0" err="1"/>
              <a:t>phf</a:t>
            </a:r>
            <a:r>
              <a:rPr lang="zh-CN" altLang="en-US" dirty="0"/>
              <a:t>是一个早期</a:t>
            </a:r>
            <a:r>
              <a:rPr lang="en-US" dirty="0"/>
              <a:t>NCSA</a:t>
            </a:r>
            <a:r>
              <a:rPr lang="zh-CN" altLang="en-US" dirty="0"/>
              <a:t>和</a:t>
            </a:r>
            <a:r>
              <a:rPr lang="en-US" dirty="0"/>
              <a:t>Apache HTTP</a:t>
            </a:r>
            <a:r>
              <a:rPr lang="zh-CN" altLang="en-US" dirty="0"/>
              <a:t>服务器附带的实例脚本，某些早期版本的</a:t>
            </a:r>
            <a:r>
              <a:rPr lang="en-US" dirty="0" err="1"/>
              <a:t>phf</a:t>
            </a:r>
            <a:r>
              <a:rPr lang="zh-CN" altLang="en-US" dirty="0"/>
              <a:t>脚本存在有输入验证漏洞，远程攻击者可以利用此漏洞以</a:t>
            </a:r>
            <a:r>
              <a:rPr lang="en-US" dirty="0" err="1"/>
              <a:t>httpd</a:t>
            </a:r>
            <a:r>
              <a:rPr lang="zh-CN" altLang="en-US" dirty="0"/>
              <a:t>进程的权限在主机上执行任意系统命令。</a:t>
            </a:r>
            <a:endParaRPr lang="en-US" dirty="0"/>
          </a:p>
        </p:txBody>
      </p:sp>
      <p:sp>
        <p:nvSpPr>
          <p:cNvPr id="4" name="灯片编号占位符 3"/>
          <p:cNvSpPr>
            <a:spLocks noGrp="1"/>
          </p:cNvSpPr>
          <p:nvPr>
            <p:ph type="sldNum" sz="quarter" idx="10"/>
          </p:nvPr>
        </p:nvSpPr>
        <p:spPr/>
        <p:txBody>
          <a:bodyPr/>
          <a:lstStyle/>
          <a:p>
            <a:fld id="{09569B2F-9503-490F-920B-1FF39126CDEA}" type="slidenum">
              <a:rPr lang="en-US" smtClean="0"/>
              <a:t>40</a:t>
            </a:fld>
            <a:endParaRPr lang="en-US"/>
          </a:p>
        </p:txBody>
      </p:sp>
    </p:spTree>
    <p:extLst>
      <p:ext uri="{BB962C8B-B14F-4D97-AF65-F5344CB8AC3E}">
        <p14:creationId xmlns:p14="http://schemas.microsoft.com/office/powerpoint/2010/main" val="69396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5F50EE50-9EC0-40A4-862B-E51EF538C3A4}" type="datetimeFigureOut">
              <a:rPr lang="zh-CN" altLang="en-US"/>
              <a:pPr>
                <a:defRPr/>
              </a:pPr>
              <a:t>2021/11/15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8483E92-7553-4A5A-A333-8D84C52765BD}" type="slidenum">
              <a:rPr lang="zh-CN" altLang="en-US"/>
              <a:pPr>
                <a:defRPr/>
              </a:pPr>
              <a:t>‹#›</a:t>
            </a:fld>
            <a:endParaRPr lang="zh-CN" altLang="en-US"/>
          </a:p>
        </p:txBody>
      </p:sp>
    </p:spTree>
    <p:extLst>
      <p:ext uri="{BB962C8B-B14F-4D97-AF65-F5344CB8AC3E}">
        <p14:creationId xmlns:p14="http://schemas.microsoft.com/office/powerpoint/2010/main" val="177797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42EFC3-A8D7-42AB-B64A-91234F32D7E2}" type="datetimeFigureOut">
              <a:rPr lang="zh-CN" altLang="en-US"/>
              <a:pPr>
                <a:defRPr/>
              </a:pPr>
              <a:t>2021/11/15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AC80BA3-556F-4EBB-ADC3-654E74849C1A}" type="slidenum">
              <a:rPr lang="zh-CN" altLang="en-US"/>
              <a:pPr>
                <a:defRPr/>
              </a:pPr>
              <a:t>‹#›</a:t>
            </a:fld>
            <a:endParaRPr lang="zh-CN" altLang="en-US"/>
          </a:p>
        </p:txBody>
      </p:sp>
    </p:spTree>
    <p:extLst>
      <p:ext uri="{BB962C8B-B14F-4D97-AF65-F5344CB8AC3E}">
        <p14:creationId xmlns:p14="http://schemas.microsoft.com/office/powerpoint/2010/main" val="380475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5A93388-445B-4F95-B6AE-FD59F1F9318A}" type="datetimeFigureOut">
              <a:rPr lang="zh-CN" altLang="en-US"/>
              <a:pPr>
                <a:defRPr/>
              </a:pPr>
              <a:t>2021/11/15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F2608E-6E71-493F-BA7B-C3461B60EC1A}" type="slidenum">
              <a:rPr lang="zh-CN" altLang="en-US"/>
              <a:pPr>
                <a:defRPr/>
              </a:pPr>
              <a:t>‹#›</a:t>
            </a:fld>
            <a:endParaRPr lang="zh-CN" altLang="en-US"/>
          </a:p>
        </p:txBody>
      </p:sp>
    </p:spTree>
    <p:extLst>
      <p:ext uri="{BB962C8B-B14F-4D97-AF65-F5344CB8AC3E}">
        <p14:creationId xmlns:p14="http://schemas.microsoft.com/office/powerpoint/2010/main" val="198279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512" y="68262"/>
            <a:ext cx="8784976" cy="840458"/>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179512" y="1052735"/>
            <a:ext cx="8784976" cy="5231259"/>
          </a:xfrm>
        </p:spPr>
        <p:txBody>
          <a:bodyPr/>
          <a:lstStyle>
            <a:lvl1pPr algn="just" eaLnBrk="1" hangingPunct="1">
              <a:defRPr sz="2800" b="1"/>
            </a:lvl1pPr>
            <a:lvl2pPr algn="just" eaLnBrk="1" hangingPunct="1">
              <a:defRPr sz="2400" b="1"/>
            </a:lvl2pPr>
            <a:lvl3pPr algn="just" eaLnBrk="1" hangingPunct="1">
              <a:defRPr sz="2400" b="1"/>
            </a:lvl3pPr>
            <a:lvl4pPr algn="just" eaLnBrk="1" hangingPunct="1">
              <a:defRPr sz="2400" b="1"/>
            </a:lvl4pPr>
            <a:lvl5pPr algn="just" eaLnBrk="1" hangingPunct="1">
              <a:defRPr sz="240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6C984994-FE4E-4A4D-873E-4145C2192739}" type="datetimeFigureOut">
              <a:rPr lang="zh-CN" altLang="en-US"/>
              <a:pPr>
                <a:defRPr/>
              </a:pPr>
              <a:t>2021/11/15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359D6A1-DF1C-459B-865D-D2F73F2F0121}" type="slidenum">
              <a:rPr lang="zh-CN" altLang="en-US"/>
              <a:pPr>
                <a:defRPr/>
              </a:pPr>
              <a:t>‹#›</a:t>
            </a:fld>
            <a:endParaRPr lang="zh-CN" altLang="en-US"/>
          </a:p>
        </p:txBody>
      </p:sp>
    </p:spTree>
    <p:extLst>
      <p:ext uri="{BB962C8B-B14F-4D97-AF65-F5344CB8AC3E}">
        <p14:creationId xmlns:p14="http://schemas.microsoft.com/office/powerpoint/2010/main" val="341336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5202D0C-97C3-4A7C-A290-7D9DD73E2478}" type="datetimeFigureOut">
              <a:rPr lang="zh-CN" altLang="en-US"/>
              <a:pPr>
                <a:defRPr/>
              </a:pPr>
              <a:t>2021/11/15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46AE8DD-0F45-459F-9B97-F855FA92F507}" type="slidenum">
              <a:rPr lang="zh-CN" altLang="en-US"/>
              <a:pPr>
                <a:defRPr/>
              </a:pPr>
              <a:t>‹#›</a:t>
            </a:fld>
            <a:endParaRPr lang="zh-CN" altLang="en-US"/>
          </a:p>
        </p:txBody>
      </p:sp>
    </p:spTree>
    <p:extLst>
      <p:ext uri="{BB962C8B-B14F-4D97-AF65-F5344CB8AC3E}">
        <p14:creationId xmlns:p14="http://schemas.microsoft.com/office/powerpoint/2010/main" val="267176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773551E-42F6-4B93-9D0A-BF35D2BD35C5}" type="datetimeFigureOut">
              <a:rPr lang="zh-CN" altLang="en-US"/>
              <a:pPr>
                <a:defRPr/>
              </a:pPr>
              <a:t>2021/11/15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1FC0CC2-3877-45A6-ADC5-B46FBD6E1D79}" type="slidenum">
              <a:rPr lang="zh-CN" altLang="en-US"/>
              <a:pPr>
                <a:defRPr/>
              </a:pPr>
              <a:t>‹#›</a:t>
            </a:fld>
            <a:endParaRPr lang="zh-CN" altLang="en-US"/>
          </a:p>
        </p:txBody>
      </p:sp>
    </p:spTree>
    <p:extLst>
      <p:ext uri="{BB962C8B-B14F-4D97-AF65-F5344CB8AC3E}">
        <p14:creationId xmlns:p14="http://schemas.microsoft.com/office/powerpoint/2010/main" val="427748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C4F73A0-EF6E-4F99-BEC6-EB90DC0FC1FA}" type="datetimeFigureOut">
              <a:rPr lang="zh-CN" altLang="en-US"/>
              <a:pPr>
                <a:defRPr/>
              </a:pPr>
              <a:t>2021/11/15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243C7F7-1B7D-4628-B55E-327AC990E6D5}" type="slidenum">
              <a:rPr lang="zh-CN" altLang="en-US"/>
              <a:pPr>
                <a:defRPr/>
              </a:pPr>
              <a:t>‹#›</a:t>
            </a:fld>
            <a:endParaRPr lang="zh-CN" altLang="en-US"/>
          </a:p>
        </p:txBody>
      </p:sp>
    </p:spTree>
    <p:extLst>
      <p:ext uri="{BB962C8B-B14F-4D97-AF65-F5344CB8AC3E}">
        <p14:creationId xmlns:p14="http://schemas.microsoft.com/office/powerpoint/2010/main" val="371406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85C440A-A885-4890-815E-85B33BF8672F}" type="datetimeFigureOut">
              <a:rPr lang="zh-CN" altLang="en-US"/>
              <a:pPr>
                <a:defRPr/>
              </a:pPr>
              <a:t>2021/11/15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4A7DB54-7651-4676-826D-6836050E0EDD}" type="slidenum">
              <a:rPr lang="zh-CN" altLang="en-US"/>
              <a:pPr>
                <a:defRPr/>
              </a:pPr>
              <a:t>‹#›</a:t>
            </a:fld>
            <a:endParaRPr lang="zh-CN" altLang="en-US"/>
          </a:p>
        </p:txBody>
      </p:sp>
    </p:spTree>
    <p:extLst>
      <p:ext uri="{BB962C8B-B14F-4D97-AF65-F5344CB8AC3E}">
        <p14:creationId xmlns:p14="http://schemas.microsoft.com/office/powerpoint/2010/main" val="378563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0D9B9E4-5792-48CF-8514-81E682A765D6}" type="datetimeFigureOut">
              <a:rPr lang="zh-CN" altLang="en-US"/>
              <a:pPr>
                <a:defRPr/>
              </a:pPr>
              <a:t>2021/11/15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FAC887B-F769-416E-893C-745E11AEA046}" type="slidenum">
              <a:rPr lang="zh-CN" altLang="en-US"/>
              <a:pPr>
                <a:defRPr/>
              </a:pPr>
              <a:t>‹#›</a:t>
            </a:fld>
            <a:endParaRPr lang="zh-CN" altLang="en-US"/>
          </a:p>
        </p:txBody>
      </p:sp>
    </p:spTree>
    <p:extLst>
      <p:ext uri="{BB962C8B-B14F-4D97-AF65-F5344CB8AC3E}">
        <p14:creationId xmlns:p14="http://schemas.microsoft.com/office/powerpoint/2010/main" val="264797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981B27C-FADE-4A6B-88BC-6CB45014DDBD}" type="datetimeFigureOut">
              <a:rPr lang="zh-CN" altLang="en-US"/>
              <a:pPr>
                <a:defRPr/>
              </a:pPr>
              <a:t>2021/11/15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E2BE30-BD73-4BE0-9B09-5FECECD089C6}" type="slidenum">
              <a:rPr lang="zh-CN" altLang="en-US"/>
              <a:pPr>
                <a:defRPr/>
              </a:pPr>
              <a:t>‹#›</a:t>
            </a:fld>
            <a:endParaRPr lang="zh-CN" altLang="en-US"/>
          </a:p>
        </p:txBody>
      </p:sp>
    </p:spTree>
    <p:extLst>
      <p:ext uri="{BB962C8B-B14F-4D97-AF65-F5344CB8AC3E}">
        <p14:creationId xmlns:p14="http://schemas.microsoft.com/office/powerpoint/2010/main" val="287046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F0EF515-A349-4332-94B7-260CCAAE6905}" type="datetimeFigureOut">
              <a:rPr lang="zh-CN" altLang="en-US"/>
              <a:pPr>
                <a:defRPr/>
              </a:pPr>
              <a:t>2021/11/15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BCA72C2-2DEF-4C7F-9B1F-C72CB8880088}" type="slidenum">
              <a:rPr lang="zh-CN" altLang="en-US"/>
              <a:pPr>
                <a:defRPr/>
              </a:pPr>
              <a:t>‹#›</a:t>
            </a:fld>
            <a:endParaRPr lang="zh-CN" altLang="en-US"/>
          </a:p>
        </p:txBody>
      </p:sp>
    </p:spTree>
    <p:extLst>
      <p:ext uri="{BB962C8B-B14F-4D97-AF65-F5344CB8AC3E}">
        <p14:creationId xmlns:p14="http://schemas.microsoft.com/office/powerpoint/2010/main" val="107414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5D67FFFD-51DB-455F-9890-984E1EF0F4BF}" type="datetimeFigureOut">
              <a:rPr lang="zh-CN" altLang="en-US"/>
              <a:pPr>
                <a:defRPr/>
              </a:pPr>
              <a:t>2021/11/15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51D22A5-67ED-4629-8696-6F5E4CECAF5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kumimoji="0" lang="zh-CN" altLang="en-US" dirty="0">
                <a:latin typeface="宋体" panose="02010600030101010101" pitchFamily="2" charset="-122"/>
                <a:ea typeface="宋体" panose="02010600030101010101" pitchFamily="2" charset="-122"/>
              </a:rPr>
              <a:t>第</a:t>
            </a:r>
            <a:r>
              <a:rPr kumimoji="0" lang="en-US" altLang="zh-CN" dirty="0">
                <a:latin typeface="宋体" panose="02010600030101010101" pitchFamily="2" charset="-122"/>
                <a:ea typeface="宋体" panose="02010600030101010101" pitchFamily="2" charset="-122"/>
              </a:rPr>
              <a:t>7</a:t>
            </a:r>
            <a:r>
              <a:rPr kumimoji="0" lang="zh-CN" altLang="en-US" dirty="0">
                <a:latin typeface="宋体" panose="02010600030101010101" pitchFamily="2" charset="-122"/>
                <a:ea typeface="宋体" panose="02010600030101010101" pitchFamily="2" charset="-122"/>
              </a:rPr>
              <a:t>章  网络防御</a:t>
            </a:r>
          </a:p>
        </p:txBody>
      </p:sp>
      <p:sp>
        <p:nvSpPr>
          <p:cNvPr id="4099" name="副标题 2"/>
          <p:cNvSpPr>
            <a:spLocks noGrp="1"/>
          </p:cNvSpPr>
          <p:nvPr>
            <p:ph type="subTitle" idx="1"/>
          </p:nvPr>
        </p:nvSpPr>
        <p:spPr/>
        <p:txBody>
          <a:bodyPr/>
          <a:lstStyle/>
          <a:p>
            <a:pPr eaLnBrk="1" hangingPunct="1"/>
            <a:r>
              <a:rPr kumimoji="0" lang="zh-CN" altLang="en-US" dirty="0">
                <a:solidFill>
                  <a:schemeClr val="tx1"/>
                </a:solidFill>
                <a:latin typeface="楷体" panose="02010609060101010101" pitchFamily="49" charset="-122"/>
                <a:ea typeface="楷体" panose="02010609060101010101" pitchFamily="49" charset="-122"/>
              </a:rPr>
              <a:t>罗文坚</a:t>
            </a:r>
            <a:endParaRPr kumimoji="0" lang="en-US" altLang="zh-CN"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68263"/>
            <a:ext cx="8785225" cy="839787"/>
          </a:xfrm>
        </p:spPr>
        <p:txBody>
          <a:bodyPr/>
          <a:lstStyle/>
          <a:p>
            <a:pPr eaLnBrk="1" hangingPunct="1"/>
            <a:r>
              <a:rPr kumimoji="0" lang="zh-CN" altLang="en-US" dirty="0"/>
              <a:t>主要内容</a:t>
            </a:r>
          </a:p>
        </p:txBody>
      </p:sp>
      <p:sp>
        <p:nvSpPr>
          <p:cNvPr id="5123" name="内容占位符 2"/>
          <p:cNvSpPr>
            <a:spLocks noGrp="1"/>
          </p:cNvSpPr>
          <p:nvPr>
            <p:ph idx="1"/>
          </p:nvPr>
        </p:nvSpPr>
        <p:spPr>
          <a:xfrm>
            <a:off x="251519" y="1052736"/>
            <a:ext cx="8713093" cy="5544616"/>
          </a:xfrm>
        </p:spPr>
        <p:txBody>
          <a:bodyPr/>
          <a:lstStyle/>
          <a:p>
            <a:r>
              <a:rPr kumimoji="0" lang="en-US" altLang="zh-CN" dirty="0"/>
              <a:t>7.1 </a:t>
            </a:r>
            <a:r>
              <a:rPr kumimoji="0" lang="en-US" altLang="zh-CN" dirty="0" err="1"/>
              <a:t>概述</a:t>
            </a:r>
            <a:r>
              <a:rPr kumimoji="0" lang="en-US" altLang="zh-CN" dirty="0"/>
              <a:t>	</a:t>
            </a:r>
            <a:endParaRPr kumimoji="0" lang="zh-CN" altLang="zh-CN" dirty="0"/>
          </a:p>
          <a:p>
            <a:r>
              <a:rPr kumimoji="0" lang="en-US" altLang="zh-CN" dirty="0"/>
              <a:t>7.2 </a:t>
            </a:r>
            <a:r>
              <a:rPr kumimoji="0" lang="en-US" altLang="zh-CN" dirty="0" err="1"/>
              <a:t>防火墙</a:t>
            </a:r>
            <a:endParaRPr kumimoji="0" lang="zh-CN" altLang="zh-CN" dirty="0"/>
          </a:p>
          <a:p>
            <a:r>
              <a:rPr kumimoji="0" lang="en-US" altLang="zh-CN" dirty="0"/>
              <a:t>7.3 </a:t>
            </a:r>
            <a:r>
              <a:rPr kumimoji="0" lang="en-US" altLang="zh-CN" dirty="0" err="1"/>
              <a:t>入侵检测系统</a:t>
            </a:r>
            <a:endParaRPr kumimoji="0" lang="en-US" altLang="zh-CN" dirty="0"/>
          </a:p>
          <a:p>
            <a:pPr lvl="1"/>
            <a:r>
              <a:rPr kumimoji="0" lang="en-US" altLang="zh-CN" dirty="0"/>
              <a:t>7.3.1 </a:t>
            </a:r>
            <a:r>
              <a:rPr kumimoji="0" lang="zh-CN" altLang="en-US" dirty="0"/>
              <a:t>入侵检测概述</a:t>
            </a:r>
            <a:endParaRPr kumimoji="0" lang="en-US" altLang="zh-CN" dirty="0"/>
          </a:p>
          <a:p>
            <a:pPr lvl="1"/>
            <a:r>
              <a:rPr kumimoji="0" lang="en-US" altLang="zh-CN" dirty="0">
                <a:solidFill>
                  <a:srgbClr val="FF0000"/>
                </a:solidFill>
              </a:rPr>
              <a:t>7.3.2 </a:t>
            </a:r>
            <a:r>
              <a:rPr kumimoji="0" lang="zh-CN" altLang="en-US" dirty="0">
                <a:solidFill>
                  <a:srgbClr val="FF0000"/>
                </a:solidFill>
              </a:rPr>
              <a:t>入侵检测系统分类</a:t>
            </a:r>
            <a:endParaRPr kumimoji="0" lang="en-US" altLang="zh-CN" dirty="0">
              <a:solidFill>
                <a:srgbClr val="FF0000"/>
              </a:solidFill>
            </a:endParaRPr>
          </a:p>
          <a:p>
            <a:pPr lvl="1"/>
            <a:r>
              <a:rPr kumimoji="0" lang="en-US" altLang="zh-CN" dirty="0"/>
              <a:t>7.3.3 </a:t>
            </a:r>
            <a:r>
              <a:rPr kumimoji="0" lang="zh-CN" altLang="en-US" dirty="0"/>
              <a:t>入侵检测技术</a:t>
            </a:r>
            <a:endParaRPr kumimoji="0" lang="en-US" altLang="zh-CN" dirty="0"/>
          </a:p>
          <a:p>
            <a:pPr lvl="1"/>
            <a:r>
              <a:rPr kumimoji="0" lang="en-US" altLang="zh-CN" dirty="0"/>
              <a:t>7.3.4 Snort</a:t>
            </a:r>
            <a:r>
              <a:rPr kumimoji="0" lang="zh-CN" altLang="en-US" dirty="0"/>
              <a:t>系统</a:t>
            </a:r>
            <a:r>
              <a:rPr kumimoji="0" lang="en-US" altLang="zh-CN" dirty="0"/>
              <a:t>	</a:t>
            </a:r>
            <a:endParaRPr kumimoji="0" lang="zh-CN" altLang="zh-CN" dirty="0"/>
          </a:p>
          <a:p>
            <a:r>
              <a:rPr kumimoji="0" lang="en-US" altLang="zh-CN" dirty="0"/>
              <a:t>7.4 </a:t>
            </a:r>
            <a:r>
              <a:rPr kumimoji="0" lang="en-US" altLang="zh-CN" dirty="0" err="1"/>
              <a:t>网络防御的新技术</a:t>
            </a:r>
            <a:r>
              <a:rPr kumimoji="0" lang="en-US" altLang="zh-CN" dirty="0"/>
              <a:t>	</a:t>
            </a:r>
            <a:endParaRPr kumimoji="0" lang="zh-CN" altLang="zh-CN" dirty="0"/>
          </a:p>
          <a:p>
            <a:endParaRPr kumimoji="0" lang="zh-CN" altLang="zh-CN" dirty="0"/>
          </a:p>
        </p:txBody>
      </p:sp>
    </p:spTree>
    <p:extLst>
      <p:ext uri="{BB962C8B-B14F-4D97-AF65-F5344CB8AC3E}">
        <p14:creationId xmlns:p14="http://schemas.microsoft.com/office/powerpoint/2010/main" val="214850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79388" y="68263"/>
            <a:ext cx="8785225" cy="839787"/>
          </a:xfrm>
        </p:spPr>
        <p:txBody>
          <a:bodyPr/>
          <a:lstStyle/>
          <a:p>
            <a:r>
              <a:rPr kumimoji="0" lang="zh-CN" altLang="en-US" dirty="0"/>
              <a:t>入侵检测系统分类</a:t>
            </a:r>
          </a:p>
        </p:txBody>
      </p:sp>
      <p:sp>
        <p:nvSpPr>
          <p:cNvPr id="34819" name="内容占位符 2"/>
          <p:cNvSpPr>
            <a:spLocks noGrp="1"/>
          </p:cNvSpPr>
          <p:nvPr>
            <p:ph idx="1"/>
          </p:nvPr>
        </p:nvSpPr>
        <p:spPr>
          <a:xfrm>
            <a:off x="179388" y="1052513"/>
            <a:ext cx="8785225" cy="5230812"/>
          </a:xfrm>
        </p:spPr>
        <p:txBody>
          <a:bodyPr/>
          <a:lstStyle/>
          <a:p>
            <a:r>
              <a:rPr kumimoji="0" lang="zh-CN" altLang="en-US" dirty="0"/>
              <a:t>以</a:t>
            </a:r>
            <a:r>
              <a:rPr kumimoji="0" lang="zh-CN" altLang="en-US" dirty="0">
                <a:solidFill>
                  <a:srgbClr val="0000FF"/>
                </a:solidFill>
              </a:rPr>
              <a:t>数据源</a:t>
            </a:r>
            <a:r>
              <a:rPr kumimoji="0" lang="zh-CN" altLang="en-US" dirty="0"/>
              <a:t>为分类标准</a:t>
            </a:r>
            <a:endParaRPr kumimoji="0" lang="zh-CN" altLang="zh-CN" dirty="0"/>
          </a:p>
          <a:p>
            <a:pPr lvl="1"/>
            <a:endParaRPr kumimoji="0" lang="en-US" altLang="zh-CN" dirty="0"/>
          </a:p>
          <a:p>
            <a:pPr lvl="1"/>
            <a:r>
              <a:rPr kumimoji="0" lang="zh-CN" altLang="en-US" dirty="0"/>
              <a:t>主机型入侵检测系统</a:t>
            </a:r>
            <a:r>
              <a:rPr kumimoji="0" lang="en-US" altLang="zh-CN" dirty="0">
                <a:solidFill>
                  <a:srgbClr val="FF0000"/>
                </a:solidFill>
              </a:rPr>
              <a:t>HIDS</a:t>
            </a:r>
            <a:r>
              <a:rPr kumimoji="0" lang="zh-CN" altLang="en-US" dirty="0"/>
              <a:t>（</a:t>
            </a:r>
            <a:r>
              <a:rPr kumimoji="0" lang="en-US" altLang="zh-CN" dirty="0"/>
              <a:t>Host-based Intrusion Detection System </a:t>
            </a:r>
            <a:r>
              <a:rPr kumimoji="0" lang="zh-CN" altLang="en-US" dirty="0"/>
              <a:t>）</a:t>
            </a:r>
            <a:endParaRPr kumimoji="0" lang="en-US" altLang="zh-CN" dirty="0"/>
          </a:p>
          <a:p>
            <a:pPr lvl="1"/>
            <a:endParaRPr kumimoji="0" lang="en-US" altLang="zh-CN" dirty="0"/>
          </a:p>
          <a:p>
            <a:pPr lvl="1"/>
            <a:r>
              <a:rPr kumimoji="0" lang="zh-CN" altLang="en-US" dirty="0"/>
              <a:t>网络型入侵检测系统</a:t>
            </a:r>
            <a:r>
              <a:rPr kumimoji="0" lang="en-US" altLang="zh-CN" dirty="0">
                <a:solidFill>
                  <a:srgbClr val="FF0000"/>
                </a:solidFill>
              </a:rPr>
              <a:t>NIDS</a:t>
            </a:r>
            <a:r>
              <a:rPr kumimoji="0" lang="zh-CN" altLang="en-US" dirty="0"/>
              <a:t>（</a:t>
            </a:r>
            <a:r>
              <a:rPr kumimoji="0" lang="en-US" altLang="zh-CN" dirty="0"/>
              <a:t>Network-based Intrusion Detection System</a:t>
            </a:r>
            <a:r>
              <a:rPr kumimoji="0" lang="zh-CN" altLang="en-US" dirty="0"/>
              <a:t>）。</a:t>
            </a:r>
            <a:endParaRPr kumimoji="0" lang="zh-CN" altLang="zh-CN" dirty="0"/>
          </a:p>
          <a:p>
            <a:endParaRPr kumimoji="0"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kumimoji="0" lang="zh-CN" altLang="en-US" dirty="0"/>
              <a:t>主机型入侵检测系统</a:t>
            </a:r>
          </a:p>
        </p:txBody>
      </p:sp>
      <p:sp>
        <p:nvSpPr>
          <p:cNvPr id="2" name="内容占位符 1"/>
          <p:cNvSpPr>
            <a:spLocks noGrp="1"/>
          </p:cNvSpPr>
          <p:nvPr>
            <p:ph idx="1"/>
          </p:nvPr>
        </p:nvSpPr>
        <p:spPr>
          <a:xfrm>
            <a:off x="179512" y="1052735"/>
            <a:ext cx="8784976" cy="1080121"/>
          </a:xfrm>
        </p:spPr>
        <p:txBody>
          <a:bodyPr/>
          <a:lstStyle/>
          <a:p>
            <a:r>
              <a:rPr lang="zh-CN" altLang="en-US" sz="2400" dirty="0"/>
              <a:t>数据来源主要是</a:t>
            </a:r>
            <a:r>
              <a:rPr lang="zh-CN" altLang="en-US" sz="2400" dirty="0">
                <a:solidFill>
                  <a:srgbClr val="FF0000"/>
                </a:solidFill>
              </a:rPr>
              <a:t>操作系统的事件日志、应用程序的事件日志、系统调用、端口调用和安全审计记录</a:t>
            </a:r>
            <a:r>
              <a:rPr lang="zh-CN" altLang="en-US" sz="2400" dirty="0"/>
              <a:t>等。</a:t>
            </a:r>
            <a:endParaRPr lang="en-US" sz="2400" dirty="0"/>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7" y="2119252"/>
            <a:ext cx="8213725"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主机型入侵检测系统</a:t>
            </a:r>
            <a:endParaRPr lang="en-US" dirty="0"/>
          </a:p>
        </p:txBody>
      </p:sp>
      <p:sp>
        <p:nvSpPr>
          <p:cNvPr id="3" name="内容占位符 2"/>
          <p:cNvSpPr>
            <a:spLocks noGrp="1"/>
          </p:cNvSpPr>
          <p:nvPr>
            <p:ph idx="1"/>
          </p:nvPr>
        </p:nvSpPr>
        <p:spPr/>
        <p:txBody>
          <a:bodyPr/>
          <a:lstStyle/>
          <a:p>
            <a:r>
              <a:rPr lang="en-US" altLang="zh-CN" sz="2400" dirty="0"/>
              <a:t>HIDS</a:t>
            </a:r>
            <a:r>
              <a:rPr lang="zh-CN" altLang="en-US" sz="2400" dirty="0"/>
              <a:t>只能用来检测该主机上发生的入侵行为，主要检测</a:t>
            </a:r>
            <a:r>
              <a:rPr lang="zh-CN" altLang="en-US" sz="2400" dirty="0">
                <a:solidFill>
                  <a:srgbClr val="FF0000"/>
                </a:solidFill>
              </a:rPr>
              <a:t>内部授权人员的误用</a:t>
            </a:r>
            <a:r>
              <a:rPr lang="zh-CN" altLang="en-US" sz="2400" dirty="0"/>
              <a:t>以及</a:t>
            </a:r>
            <a:r>
              <a:rPr lang="zh-CN" altLang="en-US" sz="2400" dirty="0">
                <a:solidFill>
                  <a:srgbClr val="FF0000"/>
                </a:solidFill>
              </a:rPr>
              <a:t>成功避开传统的系统保护方法而渗透到网络内部的入侵活动</a:t>
            </a:r>
            <a:r>
              <a:rPr lang="zh-CN" altLang="en-US" sz="2400" dirty="0"/>
              <a:t>，检测准确性高。</a:t>
            </a:r>
            <a:endParaRPr lang="en-US" altLang="zh-CN" sz="2400" dirty="0"/>
          </a:p>
          <a:p>
            <a:endParaRPr lang="en-US" altLang="zh-CN" sz="2400" dirty="0"/>
          </a:p>
          <a:p>
            <a:r>
              <a:rPr lang="zh-CN" altLang="en-US" sz="2400" dirty="0"/>
              <a:t>在检测到入侵行为后，可及时与操作系统协同阻止入侵行为的继续。</a:t>
            </a:r>
            <a:endParaRPr lang="en-US" altLang="zh-CN" sz="2400" dirty="0"/>
          </a:p>
          <a:p>
            <a:endParaRPr lang="en-US" sz="2400" dirty="0"/>
          </a:p>
          <a:p>
            <a:r>
              <a:rPr lang="en-US" altLang="zh-CN" sz="2400" dirty="0">
                <a:solidFill>
                  <a:srgbClr val="0000FF"/>
                </a:solidFill>
              </a:rPr>
              <a:t>HIDS</a:t>
            </a:r>
            <a:r>
              <a:rPr lang="zh-CN" altLang="en-US" sz="2400" dirty="0">
                <a:solidFill>
                  <a:srgbClr val="0000FF"/>
                </a:solidFill>
              </a:rPr>
              <a:t>的缺点：</a:t>
            </a:r>
            <a:endParaRPr lang="en-US" altLang="zh-CN" sz="2400" dirty="0">
              <a:solidFill>
                <a:srgbClr val="0000FF"/>
              </a:solidFill>
            </a:endParaRPr>
          </a:p>
          <a:p>
            <a:pPr marL="914400" lvl="1" indent="-457200">
              <a:buFont typeface="+mj-lt"/>
              <a:buAutoNum type="arabicPeriod"/>
            </a:pPr>
            <a:r>
              <a:rPr lang="zh-CN" altLang="en-US" dirty="0"/>
              <a:t>与操作系统平台相关，可移植性差；</a:t>
            </a:r>
            <a:endParaRPr lang="en-US" altLang="zh-CN" dirty="0"/>
          </a:p>
          <a:p>
            <a:pPr marL="914400" lvl="1" indent="-457200">
              <a:buFont typeface="+mj-lt"/>
              <a:buAutoNum type="arabicPeriod"/>
            </a:pPr>
            <a:r>
              <a:rPr lang="zh-CN" altLang="en-US" dirty="0"/>
              <a:t>需要在每个被检测主机上安装入侵检测系统，维护较复杂；</a:t>
            </a:r>
            <a:endParaRPr lang="en-US" altLang="zh-CN" dirty="0"/>
          </a:p>
          <a:p>
            <a:pPr marL="914400" lvl="1" indent="-457200">
              <a:buFont typeface="+mj-lt"/>
              <a:buAutoNum type="arabicPeriod"/>
            </a:pPr>
            <a:r>
              <a:rPr lang="zh-CN" altLang="en-US" dirty="0"/>
              <a:t>难以检测针对网络的攻击，如消耗网络资源的</a:t>
            </a:r>
            <a:r>
              <a:rPr lang="en-US" altLang="zh-CN" dirty="0" err="1"/>
              <a:t>DoS</a:t>
            </a:r>
            <a:r>
              <a:rPr lang="zh-CN" altLang="en-US" dirty="0"/>
              <a:t>攻击、端口扫描等。</a:t>
            </a:r>
            <a:endParaRPr lang="en-US" dirty="0"/>
          </a:p>
        </p:txBody>
      </p:sp>
    </p:spTree>
    <p:extLst>
      <p:ext uri="{BB962C8B-B14F-4D97-AF65-F5344CB8AC3E}">
        <p14:creationId xmlns:p14="http://schemas.microsoft.com/office/powerpoint/2010/main" val="226764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主机型入侵检测系统</a:t>
            </a:r>
            <a:endParaRPr lang="en-US" dirty="0"/>
          </a:p>
        </p:txBody>
      </p:sp>
      <p:sp>
        <p:nvSpPr>
          <p:cNvPr id="3" name="内容占位符 2"/>
          <p:cNvSpPr>
            <a:spLocks noGrp="1"/>
          </p:cNvSpPr>
          <p:nvPr>
            <p:ph idx="1"/>
          </p:nvPr>
        </p:nvSpPr>
        <p:spPr>
          <a:xfrm>
            <a:off x="179512" y="1052735"/>
            <a:ext cx="8784976" cy="5616625"/>
          </a:xfrm>
        </p:spPr>
        <p:txBody>
          <a:bodyPr/>
          <a:lstStyle/>
          <a:p>
            <a:r>
              <a:rPr lang="zh-CN" altLang="en-US" sz="2400" dirty="0"/>
              <a:t>随着针对应用层的攻击手段增多以及加密环境应用的普及，</a:t>
            </a:r>
            <a:r>
              <a:rPr lang="en-US" altLang="zh-CN" sz="2400" dirty="0"/>
              <a:t>HIDS</a:t>
            </a:r>
            <a:r>
              <a:rPr lang="zh-CN" altLang="en-US" sz="2400" dirty="0"/>
              <a:t>的优势逐渐明显。</a:t>
            </a:r>
          </a:p>
          <a:p>
            <a:endParaRPr lang="en-US" altLang="zh-CN" sz="2400" dirty="0"/>
          </a:p>
          <a:p>
            <a:r>
              <a:rPr lang="en-US" altLang="zh-CN" sz="2400" dirty="0">
                <a:solidFill>
                  <a:srgbClr val="0000FF"/>
                </a:solidFill>
              </a:rPr>
              <a:t>HIDS</a:t>
            </a:r>
            <a:r>
              <a:rPr lang="zh-CN" altLang="en-US" sz="2400" dirty="0">
                <a:solidFill>
                  <a:srgbClr val="0000FF"/>
                </a:solidFill>
              </a:rPr>
              <a:t>优点主要包括：</a:t>
            </a:r>
            <a:endParaRPr lang="en-US" altLang="zh-CN" sz="2400" dirty="0">
              <a:solidFill>
                <a:srgbClr val="0000FF"/>
              </a:solidFill>
            </a:endParaRPr>
          </a:p>
          <a:p>
            <a:pPr marL="857250" lvl="1" indent="-457200">
              <a:buFont typeface="+mj-lt"/>
              <a:buAutoNum type="arabicPeriod"/>
            </a:pPr>
            <a:r>
              <a:rPr lang="zh-CN" altLang="en-US" dirty="0"/>
              <a:t>性价比较高，不需要增加专门的硬件平台，当主机数量较少时性价比尤其突出；</a:t>
            </a:r>
            <a:endParaRPr lang="en-US" altLang="zh-CN" dirty="0"/>
          </a:p>
          <a:p>
            <a:pPr marL="857250" lvl="1" indent="-457200">
              <a:buFont typeface="+mj-lt"/>
              <a:buAutoNum type="arabicPeriod"/>
            </a:pPr>
            <a:r>
              <a:rPr lang="zh-CN" altLang="en-US" dirty="0"/>
              <a:t>准确率高，</a:t>
            </a:r>
            <a:r>
              <a:rPr lang="en-US" altLang="zh-CN" dirty="0"/>
              <a:t>HIDS</a:t>
            </a:r>
            <a:r>
              <a:rPr lang="zh-CN" altLang="en-US" dirty="0"/>
              <a:t>主要监测用户在系统中的行为活动，如对敏感文件、目录、程序或端口的访问，这些行为能够准确地反映系统实时的状态，便于区分正常的行为和非法的行为；</a:t>
            </a:r>
            <a:endParaRPr lang="en-US" altLang="zh-CN" dirty="0"/>
          </a:p>
          <a:p>
            <a:pPr marL="857250" lvl="1" indent="-457200">
              <a:buFont typeface="+mj-lt"/>
              <a:buAutoNum type="arabicPeriod"/>
            </a:pPr>
            <a:r>
              <a:rPr lang="zh-CN" altLang="en-US" dirty="0"/>
              <a:t>对流量不敏感，不会因为网络流量的增加而丢掉对网络行为的监视；</a:t>
            </a:r>
            <a:endParaRPr lang="en-US" altLang="zh-CN" dirty="0"/>
          </a:p>
          <a:p>
            <a:pPr marL="857250" lvl="1" indent="-457200">
              <a:buFont typeface="+mj-lt"/>
              <a:buAutoNum type="arabicPeriod"/>
            </a:pPr>
            <a:r>
              <a:rPr lang="zh-CN" altLang="en-US" dirty="0"/>
              <a:t>适合加密环境下的入侵检测。</a:t>
            </a:r>
            <a:endParaRPr lang="en-US" altLang="zh-CN" dirty="0"/>
          </a:p>
        </p:txBody>
      </p:sp>
    </p:spTree>
    <p:extLst>
      <p:ext uri="{BB962C8B-B14F-4D97-AF65-F5344CB8AC3E}">
        <p14:creationId xmlns:p14="http://schemas.microsoft.com/office/powerpoint/2010/main" val="1479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132856"/>
            <a:ext cx="800735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标题 1"/>
          <p:cNvSpPr>
            <a:spLocks noGrp="1"/>
          </p:cNvSpPr>
          <p:nvPr>
            <p:ph type="title"/>
          </p:nvPr>
        </p:nvSpPr>
        <p:spPr>
          <a:xfrm>
            <a:off x="179388" y="68263"/>
            <a:ext cx="8785225" cy="839787"/>
          </a:xfrm>
        </p:spPr>
        <p:txBody>
          <a:bodyPr/>
          <a:lstStyle/>
          <a:p>
            <a:r>
              <a:rPr kumimoji="0" lang="zh-CN" altLang="en-US" dirty="0"/>
              <a:t>网络型入侵检测系统</a:t>
            </a:r>
          </a:p>
        </p:txBody>
      </p:sp>
      <p:sp>
        <p:nvSpPr>
          <p:cNvPr id="36867" name="内容占位符 2"/>
          <p:cNvSpPr>
            <a:spLocks noGrp="1"/>
          </p:cNvSpPr>
          <p:nvPr>
            <p:ph idx="1"/>
          </p:nvPr>
        </p:nvSpPr>
        <p:spPr>
          <a:xfrm>
            <a:off x="179388" y="1052513"/>
            <a:ext cx="8785225" cy="1224359"/>
          </a:xfrm>
        </p:spPr>
        <p:txBody>
          <a:bodyPr/>
          <a:lstStyle/>
          <a:p>
            <a:r>
              <a:rPr kumimoji="0" lang="en-US" altLang="zh-CN" sz="2400" dirty="0"/>
              <a:t>NIDS</a:t>
            </a:r>
            <a:r>
              <a:rPr kumimoji="0" lang="zh-CN" altLang="en-US" sz="2400" dirty="0"/>
              <a:t>主要通过部署在网络关键位置上的感应器（多数为计算机）捕获网上的</a:t>
            </a:r>
            <a:r>
              <a:rPr kumimoji="0" lang="zh-CN" altLang="en-US" sz="2400" dirty="0">
                <a:solidFill>
                  <a:srgbClr val="FF0000"/>
                </a:solidFill>
              </a:rPr>
              <a:t>数据包</a:t>
            </a:r>
            <a:r>
              <a:rPr kumimoji="0" lang="zh-CN" altLang="en-US" sz="2400" dirty="0"/>
              <a:t>，分析其是否具有已知的入侵特征模式。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网络型入侵检测系统</a:t>
            </a:r>
            <a:endParaRPr lang="en-US" dirty="0"/>
          </a:p>
        </p:txBody>
      </p:sp>
      <p:sp>
        <p:nvSpPr>
          <p:cNvPr id="3" name="内容占位符 2"/>
          <p:cNvSpPr>
            <a:spLocks noGrp="1"/>
          </p:cNvSpPr>
          <p:nvPr>
            <p:ph idx="1"/>
          </p:nvPr>
        </p:nvSpPr>
        <p:spPr>
          <a:xfrm>
            <a:off x="179512" y="1052735"/>
            <a:ext cx="8784976" cy="5544617"/>
          </a:xfrm>
        </p:spPr>
        <p:txBody>
          <a:bodyPr/>
          <a:lstStyle/>
          <a:p>
            <a:r>
              <a:rPr kumimoji="0" lang="en-US" altLang="zh-CN" sz="2400" dirty="0">
                <a:solidFill>
                  <a:srgbClr val="0000FF"/>
                </a:solidFill>
              </a:rPr>
              <a:t>NIDS</a:t>
            </a:r>
            <a:r>
              <a:rPr kumimoji="0" lang="zh-CN" altLang="en-US" sz="2400" dirty="0">
                <a:solidFill>
                  <a:srgbClr val="0000FF"/>
                </a:solidFill>
              </a:rPr>
              <a:t>的优点主要包括：</a:t>
            </a:r>
            <a:endParaRPr kumimoji="0" lang="en-US" altLang="zh-CN" sz="2400" dirty="0">
              <a:solidFill>
                <a:srgbClr val="0000FF"/>
              </a:solidFill>
            </a:endParaRPr>
          </a:p>
          <a:p>
            <a:pPr marL="914400" lvl="1" indent="-457200">
              <a:buFont typeface="+mj-lt"/>
              <a:buAutoNum type="arabicPeriod"/>
            </a:pPr>
            <a:r>
              <a:rPr kumimoji="0" lang="zh-CN" altLang="en-US" dirty="0"/>
              <a:t>对用户透明，隐蔽性好，使用简便，不容易遭受来自网络上的攻击；</a:t>
            </a:r>
          </a:p>
          <a:p>
            <a:pPr marL="914400" lvl="1" indent="-457200">
              <a:buFont typeface="+mj-lt"/>
              <a:buAutoNum type="arabicPeriod"/>
            </a:pPr>
            <a:r>
              <a:rPr kumimoji="0" lang="zh-CN" altLang="en-US" dirty="0"/>
              <a:t>与被检测的系统平台无关；</a:t>
            </a:r>
            <a:endParaRPr kumimoji="0" lang="en-US" altLang="zh-CN" dirty="0"/>
          </a:p>
          <a:p>
            <a:pPr marL="914400" lvl="1" indent="-457200">
              <a:buFont typeface="+mj-lt"/>
              <a:buAutoNum type="arabicPeriod"/>
            </a:pPr>
            <a:r>
              <a:rPr kumimoji="0" lang="zh-CN" altLang="en-US" dirty="0"/>
              <a:t>利用独立的计算机完成检测工作，不会给运行关键业务的主机带来负载上的增加；</a:t>
            </a:r>
            <a:endParaRPr kumimoji="0" lang="en-US" altLang="zh-CN" dirty="0"/>
          </a:p>
          <a:p>
            <a:pPr marL="914400" lvl="1" indent="-457200">
              <a:buFont typeface="+mj-lt"/>
              <a:buAutoNum type="arabicPeriod"/>
            </a:pPr>
            <a:r>
              <a:rPr kumimoji="0" lang="zh-CN" altLang="en-US" dirty="0"/>
              <a:t>攻击者不易转移证据。</a:t>
            </a:r>
            <a:endParaRPr kumimoji="0" lang="en-US" altLang="zh-CN" dirty="0"/>
          </a:p>
          <a:p>
            <a:r>
              <a:rPr lang="en-US" altLang="zh-CN" sz="2400" dirty="0">
                <a:solidFill>
                  <a:srgbClr val="0000FF"/>
                </a:solidFill>
              </a:rPr>
              <a:t>NIDS</a:t>
            </a:r>
            <a:r>
              <a:rPr lang="zh-CN" altLang="en-US" sz="2400" dirty="0">
                <a:solidFill>
                  <a:srgbClr val="0000FF"/>
                </a:solidFill>
              </a:rPr>
              <a:t>的缺点主要包括：</a:t>
            </a:r>
            <a:endParaRPr lang="en-US" altLang="zh-CN" sz="2400" dirty="0">
              <a:solidFill>
                <a:srgbClr val="0000FF"/>
              </a:solidFill>
            </a:endParaRPr>
          </a:p>
          <a:p>
            <a:pPr marL="914400" lvl="1" indent="-457200">
              <a:buFont typeface="+mj-lt"/>
              <a:buAutoNum type="arabicPeriod"/>
            </a:pPr>
            <a:r>
              <a:rPr lang="zh-CN" altLang="en-US" dirty="0"/>
              <a:t>无法检测到来自网络内部的攻击，以及内部合法用户的误用行为；</a:t>
            </a:r>
            <a:endParaRPr lang="en-US" altLang="zh-CN" dirty="0"/>
          </a:p>
          <a:p>
            <a:pPr marL="914400" lvl="1" indent="-457200">
              <a:buFont typeface="+mj-lt"/>
              <a:buAutoNum type="arabicPeriod"/>
            </a:pPr>
            <a:r>
              <a:rPr lang="zh-CN" altLang="en-US" dirty="0"/>
              <a:t>无法分析加密的数据报文；</a:t>
            </a:r>
            <a:endParaRPr lang="en-US" altLang="zh-CN" dirty="0"/>
          </a:p>
          <a:p>
            <a:pPr marL="914400" lvl="1" indent="-457200">
              <a:buFont typeface="+mj-lt"/>
              <a:buAutoNum type="arabicPeriod"/>
            </a:pPr>
            <a:r>
              <a:rPr lang="zh-CN" altLang="en-US" dirty="0"/>
              <a:t>需要对所有的网络报文进行采集分析，主机的负荷较大，且易受</a:t>
            </a:r>
            <a:r>
              <a:rPr lang="en-US" altLang="zh-CN" dirty="0" err="1"/>
              <a:t>DoS</a:t>
            </a:r>
            <a:r>
              <a:rPr lang="zh-CN" altLang="en-US" dirty="0"/>
              <a:t>攻击。</a:t>
            </a:r>
            <a:endParaRPr lang="en-US" dirty="0"/>
          </a:p>
        </p:txBody>
      </p:sp>
    </p:spTree>
    <p:extLst>
      <p:ext uri="{BB962C8B-B14F-4D97-AF65-F5344CB8AC3E}">
        <p14:creationId xmlns:p14="http://schemas.microsoft.com/office/powerpoint/2010/main" val="78589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HIDS</a:t>
            </a:r>
            <a:r>
              <a:rPr lang="zh-CN" altLang="en-US" dirty="0"/>
              <a:t>和</a:t>
            </a:r>
            <a:r>
              <a:rPr lang="en-US" altLang="zh-CN" dirty="0"/>
              <a:t>NIDS</a:t>
            </a:r>
            <a:endParaRPr lang="en-US" dirty="0"/>
          </a:p>
        </p:txBody>
      </p:sp>
      <p:sp>
        <p:nvSpPr>
          <p:cNvPr id="3" name="内容占位符 2"/>
          <p:cNvSpPr>
            <a:spLocks noGrp="1"/>
          </p:cNvSpPr>
          <p:nvPr>
            <p:ph idx="1"/>
          </p:nvPr>
        </p:nvSpPr>
        <p:spPr/>
        <p:txBody>
          <a:bodyPr/>
          <a:lstStyle/>
          <a:p>
            <a:r>
              <a:rPr lang="en-US" altLang="zh-CN" dirty="0"/>
              <a:t>HIDS</a:t>
            </a:r>
            <a:r>
              <a:rPr lang="zh-CN" altLang="en-US" dirty="0"/>
              <a:t>和</a:t>
            </a:r>
            <a:r>
              <a:rPr lang="en-US" altLang="zh-CN" dirty="0"/>
              <a:t>NIDS</a:t>
            </a:r>
            <a:r>
              <a:rPr lang="zh-CN" altLang="en-US" dirty="0"/>
              <a:t>具有互补性。</a:t>
            </a:r>
            <a:endParaRPr lang="en-US" altLang="zh-CN" dirty="0"/>
          </a:p>
          <a:p>
            <a:pPr lvl="1"/>
            <a:r>
              <a:rPr lang="en-US" altLang="zh-CN" dirty="0"/>
              <a:t>HIDS</a:t>
            </a:r>
            <a:r>
              <a:rPr lang="zh-CN" altLang="en-US" dirty="0"/>
              <a:t>能够更加精确地监视主机中的各种活动，适应特殊环境，如加密环境。</a:t>
            </a:r>
          </a:p>
          <a:p>
            <a:pPr lvl="1"/>
            <a:r>
              <a:rPr lang="en-US" altLang="zh-CN" dirty="0"/>
              <a:t>NIDS</a:t>
            </a:r>
            <a:r>
              <a:rPr lang="zh-CN" altLang="en-US" dirty="0"/>
              <a:t>能够客观地反映网络活动，特别是能够监视到主机系统审计的盲区。</a:t>
            </a:r>
          </a:p>
          <a:p>
            <a:endParaRPr lang="zh-CN" altLang="en-US" dirty="0"/>
          </a:p>
          <a:p>
            <a:r>
              <a:rPr lang="zh-CN" altLang="en-US" dirty="0"/>
              <a:t>因此，一些入侵检测系统采用了</a:t>
            </a:r>
            <a:r>
              <a:rPr lang="en-US" altLang="zh-CN" dirty="0"/>
              <a:t>NIDS</a:t>
            </a:r>
            <a:r>
              <a:rPr lang="zh-CN" altLang="en-US" dirty="0"/>
              <a:t>和</a:t>
            </a:r>
            <a:r>
              <a:rPr lang="en-US" altLang="zh-CN" dirty="0"/>
              <a:t>HIDS</a:t>
            </a:r>
            <a:r>
              <a:rPr lang="zh-CN" altLang="en-US" dirty="0"/>
              <a:t>的</a:t>
            </a:r>
            <a:r>
              <a:rPr lang="zh-CN" altLang="en-US" dirty="0">
                <a:solidFill>
                  <a:srgbClr val="FF0000"/>
                </a:solidFill>
              </a:rPr>
              <a:t>混合</a:t>
            </a:r>
            <a:r>
              <a:rPr lang="zh-CN" altLang="en-US" dirty="0"/>
              <a:t>形式，来提高对内部网络的保护力度。</a:t>
            </a:r>
            <a:endParaRPr lang="en-US" dirty="0"/>
          </a:p>
        </p:txBody>
      </p:sp>
    </p:spTree>
    <p:extLst>
      <p:ext uri="{BB962C8B-B14F-4D97-AF65-F5344CB8AC3E}">
        <p14:creationId xmlns:p14="http://schemas.microsoft.com/office/powerpoint/2010/main" val="211986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79388" y="68263"/>
            <a:ext cx="8785225" cy="839787"/>
          </a:xfrm>
        </p:spPr>
        <p:txBody>
          <a:bodyPr/>
          <a:lstStyle/>
          <a:p>
            <a:r>
              <a:rPr kumimoji="0" lang="zh-CN" altLang="en-US" dirty="0"/>
              <a:t>入侵检测系统分类</a:t>
            </a:r>
          </a:p>
        </p:txBody>
      </p:sp>
      <p:sp>
        <p:nvSpPr>
          <p:cNvPr id="34819" name="内容占位符 2"/>
          <p:cNvSpPr>
            <a:spLocks noGrp="1"/>
          </p:cNvSpPr>
          <p:nvPr>
            <p:ph idx="1"/>
          </p:nvPr>
        </p:nvSpPr>
        <p:spPr>
          <a:xfrm>
            <a:off x="179388" y="1052513"/>
            <a:ext cx="8785225" cy="5230812"/>
          </a:xfrm>
        </p:spPr>
        <p:txBody>
          <a:bodyPr/>
          <a:lstStyle/>
          <a:p>
            <a:r>
              <a:rPr kumimoji="0" lang="zh-CN" altLang="en-US" dirty="0"/>
              <a:t>以</a:t>
            </a:r>
            <a:r>
              <a:rPr kumimoji="0" lang="zh-CN" altLang="en-US" dirty="0">
                <a:solidFill>
                  <a:srgbClr val="0000FF"/>
                </a:solidFill>
              </a:rPr>
              <a:t>检测技术</a:t>
            </a:r>
            <a:r>
              <a:rPr kumimoji="0" lang="zh-CN" altLang="en-US" dirty="0"/>
              <a:t>为分类标准</a:t>
            </a:r>
            <a:endParaRPr kumimoji="0" lang="zh-CN" altLang="zh-CN" dirty="0"/>
          </a:p>
          <a:p>
            <a:pPr lvl="1"/>
            <a:endParaRPr kumimoji="0" lang="en-US" altLang="zh-CN" dirty="0"/>
          </a:p>
          <a:p>
            <a:pPr lvl="1"/>
            <a:r>
              <a:rPr kumimoji="0" lang="zh-CN" altLang="en-US" dirty="0"/>
              <a:t>基于</a:t>
            </a:r>
            <a:r>
              <a:rPr kumimoji="0" lang="zh-CN" altLang="en-US" dirty="0">
                <a:solidFill>
                  <a:srgbClr val="FF0000"/>
                </a:solidFill>
              </a:rPr>
              <a:t>误用检测</a:t>
            </a:r>
            <a:r>
              <a:rPr kumimoji="0" lang="zh-CN" altLang="en-US" dirty="0"/>
              <a:t>（</a:t>
            </a:r>
            <a:r>
              <a:rPr kumimoji="0" lang="en-US" altLang="zh-CN" dirty="0"/>
              <a:t>Misuse Detection</a:t>
            </a:r>
            <a:r>
              <a:rPr kumimoji="0" lang="zh-CN" altLang="en-US" dirty="0"/>
              <a:t>）的</a:t>
            </a:r>
            <a:r>
              <a:rPr kumimoji="0" lang="en-US" altLang="zh-CN" dirty="0"/>
              <a:t>IDS</a:t>
            </a:r>
          </a:p>
          <a:p>
            <a:pPr lvl="1"/>
            <a:endParaRPr kumimoji="0" lang="en-US" altLang="zh-CN" dirty="0"/>
          </a:p>
          <a:p>
            <a:pPr lvl="1"/>
            <a:r>
              <a:rPr kumimoji="0" lang="zh-CN" altLang="en-US" dirty="0"/>
              <a:t>基于</a:t>
            </a:r>
            <a:r>
              <a:rPr kumimoji="0" lang="zh-CN" altLang="en-US" dirty="0">
                <a:solidFill>
                  <a:srgbClr val="FF0000"/>
                </a:solidFill>
              </a:rPr>
              <a:t>异常检测</a:t>
            </a:r>
            <a:r>
              <a:rPr kumimoji="0" lang="zh-CN" altLang="en-US" dirty="0"/>
              <a:t>（</a:t>
            </a:r>
            <a:r>
              <a:rPr kumimoji="0" lang="en-US" altLang="zh-CN" dirty="0"/>
              <a:t>Anomaly Detection</a:t>
            </a:r>
            <a:r>
              <a:rPr kumimoji="0" lang="zh-CN" altLang="en-US" dirty="0"/>
              <a:t>）的</a:t>
            </a:r>
            <a:r>
              <a:rPr kumimoji="0" lang="en-US" altLang="zh-CN" dirty="0"/>
              <a:t>IDS</a:t>
            </a:r>
            <a:endParaRPr kumimoji="0" lang="zh-CN" altLang="en-US" dirty="0"/>
          </a:p>
        </p:txBody>
      </p:sp>
    </p:spTree>
    <p:extLst>
      <p:ext uri="{BB962C8B-B14F-4D97-AF65-F5344CB8AC3E}">
        <p14:creationId xmlns:p14="http://schemas.microsoft.com/office/powerpoint/2010/main" val="2736927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79388" y="68263"/>
            <a:ext cx="8785225" cy="839787"/>
          </a:xfrm>
        </p:spPr>
        <p:txBody>
          <a:bodyPr/>
          <a:lstStyle/>
          <a:p>
            <a:r>
              <a:rPr kumimoji="0" lang="zh-CN" altLang="en-US" dirty="0"/>
              <a:t>基于误用检测的</a:t>
            </a:r>
            <a:r>
              <a:rPr kumimoji="0" lang="en-US" altLang="zh-CN" dirty="0"/>
              <a:t>IDS</a:t>
            </a:r>
          </a:p>
        </p:txBody>
      </p:sp>
      <p:sp>
        <p:nvSpPr>
          <p:cNvPr id="37891" name="内容占位符 2"/>
          <p:cNvSpPr>
            <a:spLocks noGrp="1"/>
          </p:cNvSpPr>
          <p:nvPr>
            <p:ph idx="1"/>
          </p:nvPr>
        </p:nvSpPr>
        <p:spPr>
          <a:xfrm>
            <a:off x="179387" y="1074737"/>
            <a:ext cx="8785225" cy="1108075"/>
          </a:xfrm>
        </p:spPr>
        <p:txBody>
          <a:bodyPr/>
          <a:lstStyle/>
          <a:p>
            <a:r>
              <a:rPr kumimoji="0" lang="zh-CN" altLang="en-US" sz="2400" dirty="0">
                <a:solidFill>
                  <a:srgbClr val="0000FF"/>
                </a:solidFill>
              </a:rPr>
              <a:t>误用检测</a:t>
            </a:r>
            <a:r>
              <a:rPr kumimoji="0" lang="zh-CN" altLang="en-US" sz="2400" dirty="0"/>
              <a:t>是事先定义出</a:t>
            </a:r>
            <a:r>
              <a:rPr kumimoji="0" lang="zh-CN" altLang="en-US" sz="2400" dirty="0">
                <a:solidFill>
                  <a:srgbClr val="FF0000"/>
                </a:solidFill>
              </a:rPr>
              <a:t>已知的入侵行为的入侵特征</a:t>
            </a:r>
            <a:r>
              <a:rPr kumimoji="0" lang="zh-CN" altLang="en-US" sz="2400" dirty="0"/>
              <a:t>，将实际环境中的数据与之匹配，根据匹配程度来判断是否发生了入侵攻击行为。</a:t>
            </a:r>
            <a:endParaRPr kumimoji="0" lang="en-US" altLang="zh-CN" sz="2400" dirty="0"/>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349500"/>
            <a:ext cx="7489825" cy="396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68263"/>
            <a:ext cx="8785225" cy="839787"/>
          </a:xfrm>
        </p:spPr>
        <p:txBody>
          <a:bodyPr/>
          <a:lstStyle/>
          <a:p>
            <a:pPr eaLnBrk="1" hangingPunct="1"/>
            <a:r>
              <a:rPr kumimoji="0" lang="zh-CN" altLang="en-US" dirty="0"/>
              <a:t>主要内容</a:t>
            </a:r>
          </a:p>
        </p:txBody>
      </p:sp>
      <p:sp>
        <p:nvSpPr>
          <p:cNvPr id="5123" name="内容占位符 2"/>
          <p:cNvSpPr>
            <a:spLocks noGrp="1"/>
          </p:cNvSpPr>
          <p:nvPr>
            <p:ph idx="1"/>
          </p:nvPr>
        </p:nvSpPr>
        <p:spPr>
          <a:xfrm>
            <a:off x="251519" y="1052736"/>
            <a:ext cx="8713093" cy="5544616"/>
          </a:xfrm>
        </p:spPr>
        <p:txBody>
          <a:bodyPr/>
          <a:lstStyle/>
          <a:p>
            <a:r>
              <a:rPr kumimoji="0" lang="en-US" altLang="zh-CN" dirty="0"/>
              <a:t>7.1 </a:t>
            </a:r>
            <a:r>
              <a:rPr kumimoji="0" lang="en-US" altLang="zh-CN" dirty="0" err="1"/>
              <a:t>概述</a:t>
            </a:r>
            <a:r>
              <a:rPr kumimoji="0" lang="en-US" altLang="zh-CN" dirty="0"/>
              <a:t>	</a:t>
            </a:r>
            <a:endParaRPr kumimoji="0" lang="zh-CN" altLang="zh-CN" dirty="0"/>
          </a:p>
          <a:p>
            <a:r>
              <a:rPr kumimoji="0" lang="en-US" altLang="zh-CN" dirty="0"/>
              <a:t>7.2 </a:t>
            </a:r>
            <a:r>
              <a:rPr kumimoji="0" lang="en-US" altLang="zh-CN" dirty="0" err="1"/>
              <a:t>防火墙</a:t>
            </a:r>
            <a:endParaRPr kumimoji="0" lang="zh-CN" altLang="zh-CN" dirty="0"/>
          </a:p>
          <a:p>
            <a:r>
              <a:rPr kumimoji="0" lang="en-US" altLang="zh-CN" dirty="0">
                <a:solidFill>
                  <a:srgbClr val="FF0000"/>
                </a:solidFill>
              </a:rPr>
              <a:t>7.3 </a:t>
            </a:r>
            <a:r>
              <a:rPr kumimoji="0" lang="en-US" altLang="zh-CN" dirty="0" err="1">
                <a:solidFill>
                  <a:srgbClr val="FF0000"/>
                </a:solidFill>
              </a:rPr>
              <a:t>入侵检测系统</a:t>
            </a:r>
            <a:endParaRPr kumimoji="0" lang="en-US" altLang="zh-CN" dirty="0">
              <a:solidFill>
                <a:srgbClr val="FF0000"/>
              </a:solidFill>
            </a:endParaRPr>
          </a:p>
          <a:p>
            <a:pPr lvl="1"/>
            <a:r>
              <a:rPr kumimoji="0" lang="en-US" altLang="zh-CN" dirty="0">
                <a:solidFill>
                  <a:srgbClr val="FF0000"/>
                </a:solidFill>
              </a:rPr>
              <a:t>7.3.1 </a:t>
            </a:r>
            <a:r>
              <a:rPr kumimoji="0" lang="zh-CN" altLang="en-US" dirty="0">
                <a:solidFill>
                  <a:srgbClr val="FF0000"/>
                </a:solidFill>
              </a:rPr>
              <a:t>入侵检测概述</a:t>
            </a:r>
            <a:endParaRPr kumimoji="0" lang="en-US" altLang="zh-CN" dirty="0">
              <a:solidFill>
                <a:srgbClr val="FF0000"/>
              </a:solidFill>
            </a:endParaRPr>
          </a:p>
          <a:p>
            <a:pPr lvl="1"/>
            <a:r>
              <a:rPr kumimoji="0" lang="en-US" altLang="zh-CN" dirty="0"/>
              <a:t>7.3.2 </a:t>
            </a:r>
            <a:r>
              <a:rPr kumimoji="0" lang="zh-CN" altLang="en-US" dirty="0"/>
              <a:t>入侵检测系统分类</a:t>
            </a:r>
            <a:endParaRPr kumimoji="0" lang="en-US" altLang="zh-CN" dirty="0"/>
          </a:p>
          <a:p>
            <a:pPr lvl="1"/>
            <a:r>
              <a:rPr kumimoji="0" lang="en-US" altLang="zh-CN" dirty="0"/>
              <a:t>7.3.3 </a:t>
            </a:r>
            <a:r>
              <a:rPr kumimoji="0" lang="zh-CN" altLang="en-US" dirty="0"/>
              <a:t>入侵检测技术</a:t>
            </a:r>
            <a:endParaRPr kumimoji="0" lang="en-US" altLang="zh-CN" dirty="0"/>
          </a:p>
          <a:p>
            <a:pPr lvl="1"/>
            <a:r>
              <a:rPr kumimoji="0" lang="en-US" altLang="zh-CN" dirty="0"/>
              <a:t>7.3.4 Snort</a:t>
            </a:r>
            <a:r>
              <a:rPr kumimoji="0" lang="zh-CN" altLang="en-US" dirty="0"/>
              <a:t>系统</a:t>
            </a:r>
            <a:r>
              <a:rPr kumimoji="0" lang="en-US" altLang="zh-CN" dirty="0"/>
              <a:t>	</a:t>
            </a:r>
            <a:endParaRPr kumimoji="0" lang="zh-CN" altLang="zh-CN" dirty="0"/>
          </a:p>
          <a:p>
            <a:r>
              <a:rPr kumimoji="0" lang="en-US" altLang="zh-CN" dirty="0"/>
              <a:t>7.4 </a:t>
            </a:r>
            <a:r>
              <a:rPr kumimoji="0" lang="en-US" altLang="zh-CN" dirty="0" err="1"/>
              <a:t>网络防御的新技术</a:t>
            </a:r>
            <a:r>
              <a:rPr kumimoji="0" lang="en-US" altLang="zh-CN" dirty="0"/>
              <a:t>	</a:t>
            </a:r>
            <a:endParaRPr kumimoji="0" lang="zh-CN" altLang="zh-CN" dirty="0"/>
          </a:p>
          <a:p>
            <a:endParaRPr kumimoji="0" lang="zh-CN" altLang="zh-CN" dirty="0"/>
          </a:p>
        </p:txBody>
      </p:sp>
    </p:spTree>
    <p:extLst>
      <p:ext uri="{BB962C8B-B14F-4D97-AF65-F5344CB8AC3E}">
        <p14:creationId xmlns:p14="http://schemas.microsoft.com/office/powerpoint/2010/main" val="801372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基于误用检测的</a:t>
            </a:r>
            <a:r>
              <a:rPr kumimoji="0" lang="en-US" altLang="zh-CN" dirty="0"/>
              <a:t>IDS</a:t>
            </a:r>
            <a:endParaRPr lang="en-US" dirty="0"/>
          </a:p>
        </p:txBody>
      </p:sp>
      <p:sp>
        <p:nvSpPr>
          <p:cNvPr id="3" name="内容占位符 2"/>
          <p:cNvSpPr>
            <a:spLocks noGrp="1"/>
          </p:cNvSpPr>
          <p:nvPr>
            <p:ph idx="1"/>
          </p:nvPr>
        </p:nvSpPr>
        <p:spPr>
          <a:xfrm>
            <a:off x="179512" y="1052735"/>
            <a:ext cx="8784976" cy="5400601"/>
          </a:xfrm>
        </p:spPr>
        <p:txBody>
          <a:bodyPr/>
          <a:lstStyle/>
          <a:p>
            <a:r>
              <a:rPr lang="zh-CN" altLang="en-US" sz="2400" dirty="0"/>
              <a:t>大部分入侵行为都是利用已知的系统脆弱性。通过分析入侵过程的</a:t>
            </a:r>
            <a:r>
              <a:rPr lang="zh-CN" altLang="en-US" sz="2400" dirty="0">
                <a:solidFill>
                  <a:srgbClr val="FF0000"/>
                </a:solidFill>
              </a:rPr>
              <a:t>特征、条件、顺序以及事件间的关系</a:t>
            </a:r>
            <a:r>
              <a:rPr lang="zh-CN" altLang="en-US" sz="2400" dirty="0"/>
              <a:t>，可以具体描述入侵行为的特征信息。</a:t>
            </a:r>
          </a:p>
          <a:p>
            <a:pPr lvl="1"/>
            <a:r>
              <a:rPr lang="zh-CN" altLang="en-US" dirty="0"/>
              <a:t>由于依据具体特征库进行判断，所以检测</a:t>
            </a:r>
            <a:r>
              <a:rPr lang="zh-CN" altLang="en-US" dirty="0">
                <a:solidFill>
                  <a:srgbClr val="FF0000"/>
                </a:solidFill>
              </a:rPr>
              <a:t>准确率很高</a:t>
            </a:r>
            <a:r>
              <a:rPr lang="zh-CN" altLang="en-US" dirty="0"/>
              <a:t>。</a:t>
            </a:r>
            <a:endParaRPr lang="en-US" altLang="zh-CN" dirty="0"/>
          </a:p>
          <a:p>
            <a:endParaRPr lang="zh-CN" altLang="en-US" sz="2400" dirty="0"/>
          </a:p>
          <a:p>
            <a:r>
              <a:rPr lang="zh-CN" altLang="en-US" sz="2400" dirty="0"/>
              <a:t>误用检测有时也被称为</a:t>
            </a:r>
            <a:r>
              <a:rPr lang="zh-CN" altLang="en-US" sz="2400" dirty="0">
                <a:solidFill>
                  <a:srgbClr val="FF0000"/>
                </a:solidFill>
              </a:rPr>
              <a:t>特征分析</a:t>
            </a:r>
            <a:r>
              <a:rPr lang="zh-CN" altLang="en-US" sz="2400" dirty="0"/>
              <a:t>（</a:t>
            </a:r>
            <a:r>
              <a:rPr lang="en-US" altLang="zh-CN" sz="2400" dirty="0"/>
              <a:t>Signature Analysis</a:t>
            </a:r>
            <a:r>
              <a:rPr lang="zh-CN" altLang="en-US" sz="2400" dirty="0"/>
              <a:t>）或</a:t>
            </a:r>
            <a:r>
              <a:rPr lang="zh-CN" altLang="en-US" sz="2400" dirty="0">
                <a:solidFill>
                  <a:srgbClr val="FF0000"/>
                </a:solidFill>
              </a:rPr>
              <a:t>基于知识的检测</a:t>
            </a:r>
            <a:r>
              <a:rPr lang="zh-CN" altLang="en-US" sz="2400" dirty="0"/>
              <a:t>（</a:t>
            </a:r>
            <a:r>
              <a:rPr lang="en-US" altLang="zh-CN" sz="2400" dirty="0"/>
              <a:t>Knowledge-based Detection</a:t>
            </a:r>
            <a:r>
              <a:rPr lang="zh-CN" altLang="en-US" sz="2400" dirty="0"/>
              <a:t>）。</a:t>
            </a:r>
          </a:p>
          <a:p>
            <a:endParaRPr lang="zh-CN" altLang="en-US" sz="2400" dirty="0"/>
          </a:p>
          <a:p>
            <a:r>
              <a:rPr lang="zh-CN" altLang="en-US" sz="2400" dirty="0"/>
              <a:t>误用检测的主要缺陷：</a:t>
            </a:r>
            <a:endParaRPr lang="en-US" altLang="zh-CN" sz="2400" dirty="0"/>
          </a:p>
          <a:p>
            <a:pPr lvl="1"/>
            <a:r>
              <a:rPr lang="zh-CN" altLang="en-US" dirty="0"/>
              <a:t>首先，检测范围受已有知识的局限，</a:t>
            </a:r>
            <a:r>
              <a:rPr lang="zh-CN" altLang="en-US" dirty="0">
                <a:solidFill>
                  <a:srgbClr val="FF0000"/>
                </a:solidFill>
              </a:rPr>
              <a:t>无法检测未知的攻击类型</a:t>
            </a:r>
            <a:r>
              <a:rPr lang="zh-CN" altLang="en-US" dirty="0"/>
              <a:t>；</a:t>
            </a:r>
            <a:endParaRPr lang="en-US" altLang="zh-CN" dirty="0"/>
          </a:p>
          <a:p>
            <a:pPr lvl="1"/>
            <a:r>
              <a:rPr lang="zh-CN" altLang="en-US" dirty="0"/>
              <a:t>其次，将具体入侵手段抽象成知识具有一定困难，而且建立的</a:t>
            </a:r>
            <a:r>
              <a:rPr lang="zh-CN" altLang="en-US" dirty="0">
                <a:solidFill>
                  <a:srgbClr val="FF0000"/>
                </a:solidFill>
              </a:rPr>
              <a:t>入侵特征库需要不断更新维护</a:t>
            </a:r>
            <a:r>
              <a:rPr lang="zh-CN" altLang="en-US" dirty="0"/>
              <a:t>。</a:t>
            </a:r>
            <a:endParaRPr lang="en-US" dirty="0"/>
          </a:p>
        </p:txBody>
      </p:sp>
    </p:spTree>
    <p:extLst>
      <p:ext uri="{BB962C8B-B14F-4D97-AF65-F5344CB8AC3E}">
        <p14:creationId xmlns:p14="http://schemas.microsoft.com/office/powerpoint/2010/main" val="41170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kumimoji="0" lang="zh-CN" altLang="en-US" dirty="0"/>
              <a:t>基于异常检测的</a:t>
            </a:r>
            <a:r>
              <a:rPr kumimoji="0" lang="en-US" altLang="zh-CN" dirty="0"/>
              <a:t>IDS</a:t>
            </a:r>
            <a:endParaRPr kumimoji="0" lang="zh-CN" altLang="en-US" dirty="0"/>
          </a:p>
        </p:txBody>
      </p:sp>
      <p:sp>
        <p:nvSpPr>
          <p:cNvPr id="6" name="内容占位符 5"/>
          <p:cNvSpPr>
            <a:spLocks noGrp="1"/>
          </p:cNvSpPr>
          <p:nvPr>
            <p:ph idx="1"/>
          </p:nvPr>
        </p:nvSpPr>
        <p:spPr>
          <a:xfrm>
            <a:off x="179512" y="1052735"/>
            <a:ext cx="8784976" cy="1152129"/>
          </a:xfrm>
        </p:spPr>
        <p:txBody>
          <a:bodyPr/>
          <a:lstStyle/>
          <a:p>
            <a:r>
              <a:rPr lang="zh-CN" altLang="en-US" sz="2400" dirty="0"/>
              <a:t>异常检测是根据使用者的行为或资源使用状况的程度与正常状态下的标准特征（活动轮廓）之间的</a:t>
            </a:r>
            <a:r>
              <a:rPr lang="zh-CN" altLang="en-US" sz="2400" dirty="0">
                <a:solidFill>
                  <a:srgbClr val="FF0000"/>
                </a:solidFill>
              </a:rPr>
              <a:t>偏差</a:t>
            </a:r>
            <a:r>
              <a:rPr lang="zh-CN" altLang="en-US" sz="2400" dirty="0"/>
              <a:t>来判断是否遭到入侵。如果偏差高于</a:t>
            </a:r>
            <a:r>
              <a:rPr lang="zh-CN" altLang="en-US" sz="2400" dirty="0">
                <a:solidFill>
                  <a:srgbClr val="FF0000"/>
                </a:solidFill>
              </a:rPr>
              <a:t>阈值</a:t>
            </a:r>
            <a:r>
              <a:rPr lang="zh-CN" altLang="en-US" sz="2400" dirty="0"/>
              <a:t>，则发生异常。</a:t>
            </a:r>
            <a:endParaRPr lang="en-US" sz="2400" dirty="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2" y="2636986"/>
            <a:ext cx="84740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基于异常检测的</a:t>
            </a:r>
            <a:r>
              <a:rPr kumimoji="0" lang="en-US" altLang="zh-CN" dirty="0"/>
              <a:t>IDS</a:t>
            </a:r>
            <a:endParaRPr lang="en-US" dirty="0"/>
          </a:p>
        </p:txBody>
      </p:sp>
      <p:sp>
        <p:nvSpPr>
          <p:cNvPr id="3" name="内容占位符 2"/>
          <p:cNvSpPr>
            <a:spLocks noGrp="1"/>
          </p:cNvSpPr>
          <p:nvPr>
            <p:ph idx="1"/>
          </p:nvPr>
        </p:nvSpPr>
        <p:spPr>
          <a:xfrm>
            <a:off x="179512" y="1052735"/>
            <a:ext cx="8784976" cy="5544617"/>
          </a:xfrm>
        </p:spPr>
        <p:txBody>
          <a:bodyPr/>
          <a:lstStyle/>
          <a:p>
            <a:r>
              <a:rPr lang="zh-CN" altLang="en-US" sz="2400" dirty="0"/>
              <a:t>异常检测不依赖于某个具体行为是否出现，</a:t>
            </a:r>
            <a:r>
              <a:rPr lang="zh-CN" altLang="en-US" sz="2400" dirty="0">
                <a:solidFill>
                  <a:srgbClr val="FF0000"/>
                </a:solidFill>
              </a:rPr>
              <a:t>通用性较强</a:t>
            </a:r>
            <a:r>
              <a:rPr lang="zh-CN" altLang="en-US" sz="2400" dirty="0"/>
              <a:t>。</a:t>
            </a:r>
          </a:p>
          <a:p>
            <a:endParaRPr lang="en-US" altLang="zh-CN" sz="2400" dirty="0"/>
          </a:p>
          <a:p>
            <a:r>
              <a:rPr lang="zh-CN" altLang="en-US" sz="2400" dirty="0"/>
              <a:t>但是，对基于异常检测的</a:t>
            </a:r>
            <a:r>
              <a:rPr lang="en-US" altLang="zh-CN" sz="2400" dirty="0"/>
              <a:t>IDS</a:t>
            </a:r>
            <a:r>
              <a:rPr lang="zh-CN" altLang="en-US" sz="2400" dirty="0"/>
              <a:t>来说，得到</a:t>
            </a:r>
            <a:r>
              <a:rPr lang="zh-CN" altLang="en-US" sz="2400" dirty="0">
                <a:solidFill>
                  <a:srgbClr val="FF0000"/>
                </a:solidFill>
              </a:rPr>
              <a:t>正常行为或状态的标准特征</a:t>
            </a:r>
            <a:r>
              <a:rPr lang="zh-CN" altLang="en-US" sz="2400" dirty="0"/>
              <a:t>以及确定</a:t>
            </a:r>
            <a:r>
              <a:rPr lang="zh-CN" altLang="en-US" sz="2400" dirty="0">
                <a:solidFill>
                  <a:srgbClr val="FF0000"/>
                </a:solidFill>
              </a:rPr>
              <a:t>阈值</a:t>
            </a:r>
            <a:r>
              <a:rPr lang="zh-CN" altLang="en-US" sz="2400" dirty="0"/>
              <a:t>具有较大的难度。</a:t>
            </a:r>
          </a:p>
          <a:p>
            <a:pPr lvl="1"/>
            <a:r>
              <a:rPr lang="zh-CN" altLang="en-US" dirty="0"/>
              <a:t>首先，不可能对整个系统内的所有用户行为进行全面的描述，而且每个用户的行为是经常改变的。</a:t>
            </a:r>
            <a:endParaRPr lang="en-US" altLang="zh-CN" dirty="0"/>
          </a:p>
          <a:p>
            <a:pPr lvl="1"/>
            <a:r>
              <a:rPr lang="zh-CN" altLang="en-US" dirty="0"/>
              <a:t>其次，资源使用情况也可能由于某种特定因素发生较大的变化。</a:t>
            </a:r>
            <a:endParaRPr lang="en-US" altLang="zh-CN" dirty="0"/>
          </a:p>
          <a:p>
            <a:endParaRPr lang="en-US" altLang="zh-CN" dirty="0"/>
          </a:p>
          <a:p>
            <a:r>
              <a:rPr lang="zh-CN" altLang="en-US" sz="2400" dirty="0"/>
              <a:t>因此，基于异常检测的</a:t>
            </a:r>
            <a:r>
              <a:rPr lang="en-US" altLang="zh-CN" sz="2400" dirty="0"/>
              <a:t>IDS</a:t>
            </a:r>
            <a:r>
              <a:rPr lang="zh-CN" altLang="en-US" sz="2400" dirty="0"/>
              <a:t>往往</a:t>
            </a:r>
            <a:r>
              <a:rPr lang="zh-CN" altLang="en-US" sz="2400" dirty="0">
                <a:solidFill>
                  <a:srgbClr val="FF0000"/>
                </a:solidFill>
              </a:rPr>
              <a:t>漏报率低</a:t>
            </a:r>
            <a:r>
              <a:rPr lang="zh-CN" altLang="en-US" sz="2400" dirty="0"/>
              <a:t>，但</a:t>
            </a:r>
            <a:r>
              <a:rPr lang="zh-CN" altLang="en-US" sz="2400" dirty="0">
                <a:solidFill>
                  <a:srgbClr val="FF0000"/>
                </a:solidFill>
              </a:rPr>
              <a:t>误报率高</a:t>
            </a:r>
            <a:r>
              <a:rPr lang="zh-CN" altLang="en-US" sz="2400" dirty="0"/>
              <a:t>。</a:t>
            </a:r>
          </a:p>
          <a:p>
            <a:endParaRPr lang="zh-CN" altLang="en-US" sz="2400" dirty="0"/>
          </a:p>
          <a:p>
            <a:r>
              <a:rPr lang="zh-CN" altLang="en-US" sz="2400" dirty="0"/>
              <a:t>在实际应用中，往往将误用检测和异常检测项结合，以达到更好的效果。</a:t>
            </a:r>
            <a:endParaRPr lang="en-US" sz="2400" dirty="0"/>
          </a:p>
        </p:txBody>
      </p:sp>
    </p:spTree>
    <p:extLst>
      <p:ext uri="{BB962C8B-B14F-4D97-AF65-F5344CB8AC3E}">
        <p14:creationId xmlns:p14="http://schemas.microsoft.com/office/powerpoint/2010/main" val="275375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68263"/>
            <a:ext cx="8785225" cy="839787"/>
          </a:xfrm>
        </p:spPr>
        <p:txBody>
          <a:bodyPr/>
          <a:lstStyle/>
          <a:p>
            <a:pPr eaLnBrk="1" hangingPunct="1"/>
            <a:r>
              <a:rPr kumimoji="0" lang="zh-CN" altLang="en-US" dirty="0"/>
              <a:t>主要内容</a:t>
            </a:r>
          </a:p>
        </p:txBody>
      </p:sp>
      <p:sp>
        <p:nvSpPr>
          <p:cNvPr id="5123" name="内容占位符 2"/>
          <p:cNvSpPr>
            <a:spLocks noGrp="1"/>
          </p:cNvSpPr>
          <p:nvPr>
            <p:ph idx="1"/>
          </p:nvPr>
        </p:nvSpPr>
        <p:spPr>
          <a:xfrm>
            <a:off x="251519" y="1052736"/>
            <a:ext cx="8713093" cy="5544616"/>
          </a:xfrm>
        </p:spPr>
        <p:txBody>
          <a:bodyPr/>
          <a:lstStyle/>
          <a:p>
            <a:r>
              <a:rPr kumimoji="0" lang="en-US" altLang="zh-CN" dirty="0"/>
              <a:t>7.1 </a:t>
            </a:r>
            <a:r>
              <a:rPr kumimoji="0" lang="en-US" altLang="zh-CN" dirty="0" err="1"/>
              <a:t>概述</a:t>
            </a:r>
            <a:r>
              <a:rPr kumimoji="0" lang="en-US" altLang="zh-CN" dirty="0"/>
              <a:t>	</a:t>
            </a:r>
            <a:endParaRPr kumimoji="0" lang="zh-CN" altLang="zh-CN" dirty="0"/>
          </a:p>
          <a:p>
            <a:r>
              <a:rPr kumimoji="0" lang="en-US" altLang="zh-CN" dirty="0"/>
              <a:t>7.2 </a:t>
            </a:r>
            <a:r>
              <a:rPr kumimoji="0" lang="en-US" altLang="zh-CN" dirty="0" err="1"/>
              <a:t>防火墙</a:t>
            </a:r>
            <a:endParaRPr kumimoji="0" lang="zh-CN" altLang="zh-CN" dirty="0"/>
          </a:p>
          <a:p>
            <a:r>
              <a:rPr kumimoji="0" lang="en-US" altLang="zh-CN" dirty="0"/>
              <a:t>7.3 </a:t>
            </a:r>
            <a:r>
              <a:rPr kumimoji="0" lang="en-US" altLang="zh-CN" dirty="0" err="1"/>
              <a:t>入侵检测系统</a:t>
            </a:r>
            <a:endParaRPr kumimoji="0" lang="en-US" altLang="zh-CN" dirty="0"/>
          </a:p>
          <a:p>
            <a:pPr lvl="1"/>
            <a:r>
              <a:rPr kumimoji="0" lang="en-US" altLang="zh-CN" dirty="0"/>
              <a:t>7.3.1 </a:t>
            </a:r>
            <a:r>
              <a:rPr kumimoji="0" lang="zh-CN" altLang="en-US" dirty="0"/>
              <a:t>入侵检测概述</a:t>
            </a:r>
            <a:endParaRPr kumimoji="0" lang="en-US" altLang="zh-CN" dirty="0"/>
          </a:p>
          <a:p>
            <a:pPr lvl="1"/>
            <a:r>
              <a:rPr kumimoji="0" lang="en-US" altLang="zh-CN" dirty="0"/>
              <a:t>7.3.2 </a:t>
            </a:r>
            <a:r>
              <a:rPr kumimoji="0" lang="zh-CN" altLang="en-US" dirty="0"/>
              <a:t>入侵检测系统分类</a:t>
            </a:r>
            <a:endParaRPr kumimoji="0" lang="en-US" altLang="zh-CN" dirty="0"/>
          </a:p>
          <a:p>
            <a:pPr lvl="1"/>
            <a:r>
              <a:rPr kumimoji="0" lang="en-US" altLang="zh-CN" dirty="0">
                <a:solidFill>
                  <a:srgbClr val="FF0000"/>
                </a:solidFill>
              </a:rPr>
              <a:t>7.3.3 </a:t>
            </a:r>
            <a:r>
              <a:rPr kumimoji="0" lang="zh-CN" altLang="en-US" dirty="0">
                <a:solidFill>
                  <a:srgbClr val="FF0000"/>
                </a:solidFill>
              </a:rPr>
              <a:t>入侵检测技术</a:t>
            </a:r>
            <a:endParaRPr kumimoji="0" lang="en-US" altLang="zh-CN" dirty="0">
              <a:solidFill>
                <a:srgbClr val="FF0000"/>
              </a:solidFill>
            </a:endParaRPr>
          </a:p>
          <a:p>
            <a:pPr lvl="1"/>
            <a:r>
              <a:rPr kumimoji="0" lang="en-US" altLang="zh-CN" dirty="0"/>
              <a:t>7.3.4 Snort</a:t>
            </a:r>
            <a:r>
              <a:rPr kumimoji="0" lang="zh-CN" altLang="en-US" dirty="0"/>
              <a:t>系统</a:t>
            </a:r>
            <a:r>
              <a:rPr kumimoji="0" lang="en-US" altLang="zh-CN" dirty="0"/>
              <a:t>	</a:t>
            </a:r>
            <a:endParaRPr kumimoji="0" lang="zh-CN" altLang="zh-CN" dirty="0"/>
          </a:p>
          <a:p>
            <a:r>
              <a:rPr kumimoji="0" lang="en-US" altLang="zh-CN" dirty="0"/>
              <a:t>7.4 </a:t>
            </a:r>
            <a:r>
              <a:rPr kumimoji="0" lang="en-US" altLang="zh-CN" dirty="0" err="1"/>
              <a:t>网络防御的新技术</a:t>
            </a:r>
            <a:r>
              <a:rPr kumimoji="0" lang="en-US" altLang="zh-CN" dirty="0"/>
              <a:t>	</a:t>
            </a:r>
            <a:endParaRPr kumimoji="0" lang="zh-CN" altLang="zh-CN" dirty="0"/>
          </a:p>
          <a:p>
            <a:endParaRPr kumimoji="0" lang="zh-CN" altLang="zh-CN" dirty="0"/>
          </a:p>
        </p:txBody>
      </p:sp>
    </p:spTree>
    <p:extLst>
      <p:ext uri="{BB962C8B-B14F-4D97-AF65-F5344CB8AC3E}">
        <p14:creationId xmlns:p14="http://schemas.microsoft.com/office/powerpoint/2010/main" val="4219338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79388" y="68263"/>
            <a:ext cx="8785225" cy="839787"/>
          </a:xfrm>
        </p:spPr>
        <p:txBody>
          <a:bodyPr/>
          <a:lstStyle/>
          <a:p>
            <a:r>
              <a:rPr kumimoji="0" lang="zh-CN" altLang="en-US" dirty="0"/>
              <a:t>入侵检测技术</a:t>
            </a:r>
          </a:p>
        </p:txBody>
      </p:sp>
      <p:sp>
        <p:nvSpPr>
          <p:cNvPr id="39939" name="内容占位符 2"/>
          <p:cNvSpPr>
            <a:spLocks noGrp="1"/>
          </p:cNvSpPr>
          <p:nvPr>
            <p:ph idx="1"/>
          </p:nvPr>
        </p:nvSpPr>
        <p:spPr>
          <a:xfrm>
            <a:off x="179389" y="1052736"/>
            <a:ext cx="8785224" cy="5544616"/>
          </a:xfrm>
        </p:spPr>
        <p:txBody>
          <a:bodyPr/>
          <a:lstStyle/>
          <a:p>
            <a:r>
              <a:rPr kumimoji="0" lang="zh-CN" altLang="en-US" sz="2400" dirty="0"/>
              <a:t>入侵检测技术研究具有综合性、多领域性的特点，技术种类繁多，涉及到许多相关学科。</a:t>
            </a:r>
            <a:endParaRPr kumimoji="0" lang="en-US" altLang="zh-CN" sz="2400" dirty="0"/>
          </a:p>
          <a:p>
            <a:endParaRPr kumimoji="0" lang="en-US" altLang="zh-CN" sz="2400" dirty="0"/>
          </a:p>
          <a:p>
            <a:r>
              <a:rPr kumimoji="0" lang="zh-CN" altLang="en-US" sz="2400" dirty="0"/>
              <a:t>从以下四个方面介绍入侵检测的主要技术方法。</a:t>
            </a:r>
            <a:endParaRPr kumimoji="0" lang="zh-CN" altLang="zh-CN" sz="2400" dirty="0"/>
          </a:p>
          <a:p>
            <a:pPr lvl="1"/>
            <a:r>
              <a:rPr kumimoji="0" lang="zh-CN" altLang="en-US" dirty="0">
                <a:solidFill>
                  <a:srgbClr val="FF0000"/>
                </a:solidFill>
              </a:rPr>
              <a:t>误用检测</a:t>
            </a:r>
            <a:endParaRPr kumimoji="0" lang="en-US" altLang="zh-CN" dirty="0">
              <a:solidFill>
                <a:srgbClr val="000000"/>
              </a:solidFill>
            </a:endParaRPr>
          </a:p>
          <a:p>
            <a:pPr lvl="1"/>
            <a:r>
              <a:rPr kumimoji="0" lang="zh-CN" altLang="en-US" dirty="0">
                <a:solidFill>
                  <a:srgbClr val="FF0000"/>
                </a:solidFill>
              </a:rPr>
              <a:t>异常检测</a:t>
            </a:r>
            <a:endParaRPr kumimoji="0" lang="en-US" altLang="zh-CN" dirty="0">
              <a:solidFill>
                <a:srgbClr val="000000"/>
              </a:solidFill>
            </a:endParaRPr>
          </a:p>
          <a:p>
            <a:pPr lvl="1"/>
            <a:r>
              <a:rPr kumimoji="0" lang="zh-CN" altLang="en-US" dirty="0">
                <a:solidFill>
                  <a:srgbClr val="FF0000"/>
                </a:solidFill>
              </a:rPr>
              <a:t>诱骗</a:t>
            </a:r>
            <a:endParaRPr kumimoji="0" lang="en-US" altLang="zh-CN" dirty="0"/>
          </a:p>
          <a:p>
            <a:pPr lvl="1"/>
            <a:r>
              <a:rPr kumimoji="0" lang="zh-CN" altLang="en-US" dirty="0">
                <a:solidFill>
                  <a:srgbClr val="FF0000"/>
                </a:solidFill>
              </a:rPr>
              <a:t>响应</a:t>
            </a:r>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 calcmode="lin" valueType="num">
                                      <p:cBhvr additive="base">
                                        <p:cTn id="7"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9939">
                                            <p:txEl>
                                              <p:pRg st="3" end="3"/>
                                            </p:txEl>
                                          </p:spTgt>
                                        </p:tgtEl>
                                        <p:attrNameLst>
                                          <p:attrName>style.visibility</p:attrName>
                                        </p:attrNameLst>
                                      </p:cBhvr>
                                      <p:to>
                                        <p:strVal val="visible"/>
                                      </p:to>
                                    </p:set>
                                    <p:anim calcmode="lin" valueType="num">
                                      <p:cBhvr additive="base">
                                        <p:cTn id="12"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9939">
                                            <p:txEl>
                                              <p:pRg st="4" end="4"/>
                                            </p:txEl>
                                          </p:spTgt>
                                        </p:tgtEl>
                                        <p:attrNameLst>
                                          <p:attrName>style.visibility</p:attrName>
                                        </p:attrNameLst>
                                      </p:cBhvr>
                                      <p:to>
                                        <p:strVal val="visible"/>
                                      </p:to>
                                    </p:set>
                                    <p:anim calcmode="lin" valueType="num">
                                      <p:cBhvr additive="base">
                                        <p:cTn id="17"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 calcmode="lin" valueType="num">
                                      <p:cBhvr additive="base">
                                        <p:cTn id="22"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9939">
                                            <p:txEl>
                                              <p:pRg st="6" end="6"/>
                                            </p:txEl>
                                          </p:spTgt>
                                        </p:tgtEl>
                                        <p:attrNameLst>
                                          <p:attrName>style.visibility</p:attrName>
                                        </p:attrNameLst>
                                      </p:cBhvr>
                                      <p:to>
                                        <p:strVal val="visible"/>
                                      </p:to>
                                    </p:set>
                                    <p:anim calcmode="lin" valueType="num">
                                      <p:cBhvr additive="base">
                                        <p:cTn id="27"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9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误用检测技术</a:t>
            </a:r>
            <a:endParaRPr lang="en-US" dirty="0"/>
          </a:p>
        </p:txBody>
      </p:sp>
      <p:sp>
        <p:nvSpPr>
          <p:cNvPr id="3" name="内容占位符 2"/>
          <p:cNvSpPr>
            <a:spLocks noGrp="1"/>
          </p:cNvSpPr>
          <p:nvPr>
            <p:ph idx="1"/>
          </p:nvPr>
        </p:nvSpPr>
        <p:spPr>
          <a:xfrm>
            <a:off x="179512" y="1052735"/>
            <a:ext cx="8784976" cy="5472609"/>
          </a:xfrm>
        </p:spPr>
        <p:txBody>
          <a:bodyPr/>
          <a:lstStyle/>
          <a:p>
            <a:r>
              <a:rPr lang="zh-CN" altLang="en-US" sz="2400" dirty="0">
                <a:solidFill>
                  <a:srgbClr val="FF0000"/>
                </a:solidFill>
              </a:rPr>
              <a:t>误用检测是一直比较成熟的入侵检测技术，</a:t>
            </a:r>
            <a:r>
              <a:rPr lang="zh-CN" altLang="en-US" sz="2400" dirty="0"/>
              <a:t>目前大多数入侵检测系统都是基于误用检测的思想来设计实现的。</a:t>
            </a:r>
          </a:p>
          <a:p>
            <a:endParaRPr lang="en-US" altLang="zh-CN" sz="2400" dirty="0"/>
          </a:p>
          <a:p>
            <a:r>
              <a:rPr lang="zh-CN" altLang="en-US" sz="2400" dirty="0"/>
              <a:t>实现误用检测的方法主要包括：</a:t>
            </a:r>
            <a:endParaRPr lang="en-US" altLang="zh-CN" sz="2400" dirty="0"/>
          </a:p>
          <a:p>
            <a:pPr marL="914400" lvl="1" indent="-457200">
              <a:buFont typeface="+mj-lt"/>
              <a:buAutoNum type="arabicPeriod"/>
            </a:pPr>
            <a:r>
              <a:rPr kumimoji="0" lang="zh-CN" altLang="en-US" dirty="0">
                <a:solidFill>
                  <a:srgbClr val="FF0000"/>
                </a:solidFill>
              </a:rPr>
              <a:t>专家系统；</a:t>
            </a:r>
            <a:endParaRPr kumimoji="0" lang="en-US" altLang="zh-CN" dirty="0">
              <a:solidFill>
                <a:srgbClr val="FF0000"/>
              </a:solidFill>
            </a:endParaRPr>
          </a:p>
          <a:p>
            <a:pPr marL="914400" lvl="1" indent="-457200">
              <a:buFont typeface="+mj-lt"/>
              <a:buAutoNum type="arabicPeriod"/>
            </a:pPr>
            <a:r>
              <a:rPr kumimoji="0" lang="zh-CN" altLang="en-US" dirty="0">
                <a:solidFill>
                  <a:srgbClr val="FF0000"/>
                </a:solidFill>
              </a:rPr>
              <a:t>特征分析；</a:t>
            </a:r>
            <a:endParaRPr kumimoji="0" lang="en-US" altLang="zh-CN" dirty="0">
              <a:solidFill>
                <a:srgbClr val="FF0000"/>
              </a:solidFill>
            </a:endParaRPr>
          </a:p>
          <a:p>
            <a:pPr marL="914400" lvl="1" indent="-457200">
              <a:buFont typeface="+mj-lt"/>
              <a:buAutoNum type="arabicPeriod"/>
            </a:pPr>
            <a:r>
              <a:rPr kumimoji="0" lang="zh-CN" altLang="en-US" dirty="0">
                <a:solidFill>
                  <a:srgbClr val="FF0000"/>
                </a:solidFill>
              </a:rPr>
              <a:t>模型推理；</a:t>
            </a:r>
            <a:endParaRPr kumimoji="0" lang="en-US" altLang="zh-CN" dirty="0">
              <a:solidFill>
                <a:srgbClr val="FF0000"/>
              </a:solidFill>
            </a:endParaRPr>
          </a:p>
          <a:p>
            <a:pPr marL="914400" lvl="1" indent="-457200">
              <a:buFont typeface="+mj-lt"/>
              <a:buAutoNum type="arabicPeriod"/>
            </a:pPr>
            <a:r>
              <a:rPr kumimoji="0" lang="zh-CN" altLang="en-US" dirty="0">
                <a:solidFill>
                  <a:srgbClr val="FF0000"/>
                </a:solidFill>
              </a:rPr>
              <a:t>状态转换分析；</a:t>
            </a:r>
            <a:endParaRPr kumimoji="0" lang="en-US" altLang="zh-CN" dirty="0">
              <a:solidFill>
                <a:srgbClr val="FF0000"/>
              </a:solidFill>
            </a:endParaRPr>
          </a:p>
          <a:p>
            <a:pPr marL="914400" lvl="1" indent="-457200">
              <a:buFont typeface="+mj-lt"/>
              <a:buAutoNum type="arabicPeriod"/>
            </a:pPr>
            <a:r>
              <a:rPr kumimoji="0" lang="zh-CN" altLang="en-US" dirty="0">
                <a:solidFill>
                  <a:srgbClr val="FF0000"/>
                </a:solidFill>
              </a:rPr>
              <a:t>完整性校验等。</a:t>
            </a:r>
            <a:endParaRPr lang="en-US" dirty="0">
              <a:solidFill>
                <a:srgbClr val="FF0000"/>
              </a:solidFill>
            </a:endParaRPr>
          </a:p>
        </p:txBody>
      </p:sp>
    </p:spTree>
    <p:extLst>
      <p:ext uri="{BB962C8B-B14F-4D97-AF65-F5344CB8AC3E}">
        <p14:creationId xmlns:p14="http://schemas.microsoft.com/office/powerpoint/2010/main" val="13526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误用检测技术</a:t>
            </a:r>
            <a:endParaRPr lang="en-US" dirty="0"/>
          </a:p>
        </p:txBody>
      </p:sp>
      <p:sp>
        <p:nvSpPr>
          <p:cNvPr id="3" name="内容占位符 2"/>
          <p:cNvSpPr>
            <a:spLocks noGrp="1"/>
          </p:cNvSpPr>
          <p:nvPr>
            <p:ph idx="1"/>
          </p:nvPr>
        </p:nvSpPr>
        <p:spPr>
          <a:xfrm>
            <a:off x="179512" y="1052735"/>
            <a:ext cx="8784976" cy="5472609"/>
          </a:xfrm>
        </p:spPr>
        <p:txBody>
          <a:bodyPr/>
          <a:lstStyle/>
          <a:p>
            <a:pPr marL="457200" indent="-457200">
              <a:buFont typeface="+mj-lt"/>
              <a:buAutoNum type="arabicPeriod"/>
            </a:pPr>
            <a:r>
              <a:rPr lang="zh-CN" altLang="en-US" dirty="0">
                <a:solidFill>
                  <a:srgbClr val="0000FF"/>
                </a:solidFill>
              </a:rPr>
              <a:t>专家系统：</a:t>
            </a:r>
            <a:endParaRPr lang="en-US" altLang="zh-CN" dirty="0">
              <a:solidFill>
                <a:srgbClr val="0000FF"/>
              </a:solidFill>
            </a:endParaRPr>
          </a:p>
          <a:p>
            <a:pPr marL="914400" lvl="1" indent="-514350"/>
            <a:r>
              <a:rPr lang="zh-CN" altLang="en-US" dirty="0"/>
              <a:t>安全专家将入侵检测方面的知识，以规则结构的形式表示出来，形成</a:t>
            </a:r>
            <a:r>
              <a:rPr lang="zh-CN" altLang="en-US" dirty="0">
                <a:solidFill>
                  <a:srgbClr val="FF0000"/>
                </a:solidFill>
              </a:rPr>
              <a:t>专家知识库</a:t>
            </a:r>
            <a:r>
              <a:rPr lang="zh-CN" altLang="en-US" dirty="0"/>
              <a:t>。</a:t>
            </a:r>
          </a:p>
          <a:p>
            <a:pPr marL="914400" lvl="1" indent="-514350"/>
            <a:r>
              <a:rPr lang="zh-CN" altLang="en-US" dirty="0">
                <a:solidFill>
                  <a:srgbClr val="FF0000"/>
                </a:solidFill>
              </a:rPr>
              <a:t>规则结构</a:t>
            </a:r>
            <a:r>
              <a:rPr lang="zh-CN" altLang="en-US" dirty="0"/>
              <a:t>一般采用条件判断形式，即</a:t>
            </a:r>
            <a:r>
              <a:rPr lang="en-US" altLang="zh-CN" dirty="0"/>
              <a:t>if-then</a:t>
            </a:r>
            <a:r>
              <a:rPr lang="zh-CN" altLang="en-US" dirty="0"/>
              <a:t>结构，</a:t>
            </a:r>
            <a:r>
              <a:rPr lang="en-US" altLang="zh-CN" dirty="0"/>
              <a:t>if</a:t>
            </a:r>
            <a:r>
              <a:rPr lang="zh-CN" altLang="en-US" dirty="0"/>
              <a:t>部分是构成入侵所要求的条件，</a:t>
            </a:r>
            <a:r>
              <a:rPr lang="en-US" altLang="zh-CN" dirty="0"/>
              <a:t>then</a:t>
            </a:r>
            <a:r>
              <a:rPr lang="zh-CN" altLang="en-US" dirty="0"/>
              <a:t>部分是发现入侵后采取的相应措施。</a:t>
            </a:r>
          </a:p>
          <a:p>
            <a:pPr marL="914400" lvl="1" indent="-514350">
              <a:buFont typeface="Wingdings" panose="05000000000000000000" pitchFamily="2" charset="2"/>
              <a:buChar char="§"/>
            </a:pPr>
            <a:r>
              <a:rPr lang="zh-CN" altLang="en-US" dirty="0"/>
              <a:t>专家系统的主要问题是</a:t>
            </a:r>
            <a:r>
              <a:rPr lang="zh-CN" altLang="en-US" dirty="0">
                <a:solidFill>
                  <a:srgbClr val="FF0000"/>
                </a:solidFill>
              </a:rPr>
              <a:t>全面性问题</a:t>
            </a:r>
            <a:r>
              <a:rPr lang="zh-CN" altLang="en-US" dirty="0"/>
              <a:t>和</a:t>
            </a:r>
            <a:r>
              <a:rPr lang="zh-CN" altLang="en-US" dirty="0">
                <a:solidFill>
                  <a:srgbClr val="FF0000"/>
                </a:solidFill>
              </a:rPr>
              <a:t>效率问题</a:t>
            </a:r>
            <a:r>
              <a:rPr lang="zh-CN" altLang="en-US" dirty="0"/>
              <a:t>。</a:t>
            </a:r>
            <a:endParaRPr lang="en-US" altLang="zh-CN" dirty="0"/>
          </a:p>
          <a:p>
            <a:pPr marL="914400" lvl="1" indent="-514350"/>
            <a:r>
              <a:rPr lang="zh-CN" altLang="en-US" dirty="0"/>
              <a:t>全面性问题是指难以取得专家的全部知识，同时专家的知识也很难具有充分的全面性。</a:t>
            </a:r>
            <a:endParaRPr lang="en-US" altLang="zh-CN" dirty="0"/>
          </a:p>
          <a:p>
            <a:pPr marL="914400" lvl="1" indent="-514350"/>
            <a:r>
              <a:rPr lang="zh-CN" altLang="en-US" dirty="0"/>
              <a:t>效率问题是所需处理的数据量可能很大，逐一判断效率低。</a:t>
            </a:r>
            <a:endParaRPr lang="en-US" dirty="0"/>
          </a:p>
        </p:txBody>
      </p:sp>
    </p:spTree>
    <p:extLst>
      <p:ext uri="{BB962C8B-B14F-4D97-AF65-F5344CB8AC3E}">
        <p14:creationId xmlns:p14="http://schemas.microsoft.com/office/powerpoint/2010/main" val="383278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误用检测技术</a:t>
            </a:r>
            <a:endParaRPr lang="en-US" dirty="0"/>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dirty="0">
                <a:solidFill>
                  <a:srgbClr val="0000FF"/>
                </a:solidFill>
              </a:rPr>
              <a:t>特征分析：</a:t>
            </a:r>
          </a:p>
          <a:p>
            <a:pPr lvl="1"/>
            <a:r>
              <a:rPr lang="zh-CN" altLang="en-US" dirty="0">
                <a:solidFill>
                  <a:srgbClr val="FF0000"/>
                </a:solidFill>
              </a:rPr>
              <a:t>目前商业软件主要采用的方法，也称为模式匹配。</a:t>
            </a:r>
          </a:p>
          <a:p>
            <a:pPr lvl="1"/>
            <a:r>
              <a:rPr lang="zh-CN" altLang="en-US" dirty="0"/>
              <a:t>模式匹配，就是将收集到的信息与已知的误用模式数据库进行比较，从而发现违背安全策略的行为。</a:t>
            </a:r>
          </a:p>
          <a:p>
            <a:pPr lvl="1"/>
            <a:r>
              <a:rPr lang="zh-CN" altLang="en-US" dirty="0"/>
              <a:t>该过程可以很</a:t>
            </a:r>
            <a:r>
              <a:rPr lang="zh-CN" altLang="en-US" dirty="0">
                <a:solidFill>
                  <a:srgbClr val="FF0000"/>
                </a:solidFill>
              </a:rPr>
              <a:t>简单</a:t>
            </a:r>
            <a:r>
              <a:rPr lang="zh-CN" altLang="en-US" dirty="0"/>
              <a:t>（如通过字符串匹配以寻找一个简单的条目），也可以很</a:t>
            </a:r>
            <a:r>
              <a:rPr lang="zh-CN" altLang="en-US" dirty="0">
                <a:solidFill>
                  <a:srgbClr val="FF0000"/>
                </a:solidFill>
              </a:rPr>
              <a:t>复杂</a:t>
            </a:r>
            <a:r>
              <a:rPr lang="zh-CN" altLang="en-US" dirty="0"/>
              <a:t>（如利用正规的数学表达式来表示安全状态的变化）。</a:t>
            </a:r>
          </a:p>
          <a:p>
            <a:pPr lvl="1"/>
            <a:r>
              <a:rPr lang="zh-CN" altLang="en-US" dirty="0"/>
              <a:t>该方法的</a:t>
            </a:r>
            <a:r>
              <a:rPr lang="zh-CN" altLang="en-US" dirty="0">
                <a:solidFill>
                  <a:srgbClr val="0000FF"/>
                </a:solidFill>
              </a:rPr>
              <a:t>优点</a:t>
            </a:r>
            <a:r>
              <a:rPr lang="zh-CN" altLang="en-US" dirty="0"/>
              <a:t>是</a:t>
            </a:r>
            <a:r>
              <a:rPr lang="zh-CN" altLang="en-US" dirty="0">
                <a:solidFill>
                  <a:srgbClr val="FF0000"/>
                </a:solidFill>
              </a:rPr>
              <a:t>只需收集相关的数据集合，显著减少系统负担，技术成熟</a:t>
            </a:r>
            <a:r>
              <a:rPr lang="zh-CN" altLang="en-US" dirty="0"/>
              <a:t>。</a:t>
            </a:r>
            <a:endParaRPr lang="en-US" altLang="zh-CN" dirty="0"/>
          </a:p>
          <a:p>
            <a:pPr lvl="1"/>
            <a:r>
              <a:rPr lang="zh-CN" altLang="en-US" dirty="0"/>
              <a:t>该方法的</a:t>
            </a:r>
            <a:r>
              <a:rPr lang="zh-CN" altLang="en-US" dirty="0">
                <a:solidFill>
                  <a:srgbClr val="0000FF"/>
                </a:solidFill>
              </a:rPr>
              <a:t>缺点</a:t>
            </a:r>
            <a:r>
              <a:rPr lang="zh-CN" altLang="en-US" dirty="0"/>
              <a:t>是，需要不断地升级以对付不断出现的黑客攻击手法，</a:t>
            </a:r>
            <a:r>
              <a:rPr lang="zh-CN" altLang="en-US" dirty="0">
                <a:solidFill>
                  <a:srgbClr val="FF0000"/>
                </a:solidFill>
              </a:rPr>
              <a:t>不能检测到从未出现过的黑客攻击手段</a:t>
            </a:r>
            <a:r>
              <a:rPr lang="zh-CN" altLang="en-US" dirty="0"/>
              <a:t>。</a:t>
            </a:r>
            <a:endParaRPr lang="en-US" dirty="0"/>
          </a:p>
        </p:txBody>
      </p:sp>
    </p:spTree>
    <p:extLst>
      <p:ext uri="{BB962C8B-B14F-4D97-AF65-F5344CB8AC3E}">
        <p14:creationId xmlns:p14="http://schemas.microsoft.com/office/powerpoint/2010/main" val="426090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误用检测技术</a:t>
            </a:r>
            <a:endParaRPr lang="en-US" dirty="0"/>
          </a:p>
        </p:txBody>
      </p:sp>
      <p:sp>
        <p:nvSpPr>
          <p:cNvPr id="3" name="内容占位符 2"/>
          <p:cNvSpPr>
            <a:spLocks noGrp="1"/>
          </p:cNvSpPr>
          <p:nvPr>
            <p:ph idx="1"/>
          </p:nvPr>
        </p:nvSpPr>
        <p:spPr>
          <a:xfrm>
            <a:off x="179512" y="1052735"/>
            <a:ext cx="8784976" cy="5616625"/>
          </a:xfrm>
        </p:spPr>
        <p:txBody>
          <a:bodyPr/>
          <a:lstStyle/>
          <a:p>
            <a:pPr marL="457200" indent="-457200">
              <a:buFont typeface="+mj-lt"/>
              <a:buAutoNum type="arabicPeriod" startAt="3"/>
            </a:pPr>
            <a:r>
              <a:rPr lang="zh-CN" altLang="en-US" sz="2400" dirty="0">
                <a:solidFill>
                  <a:srgbClr val="0000FF"/>
                </a:solidFill>
              </a:rPr>
              <a:t>状态转换分析</a:t>
            </a:r>
          </a:p>
          <a:p>
            <a:pPr marL="857250" lvl="1" indent="-457200"/>
            <a:r>
              <a:rPr lang="zh-CN" altLang="en-US" dirty="0"/>
              <a:t>将入侵过程看做一个</a:t>
            </a:r>
            <a:r>
              <a:rPr lang="zh-CN" altLang="en-US" dirty="0">
                <a:solidFill>
                  <a:srgbClr val="FF0000"/>
                </a:solidFill>
              </a:rPr>
              <a:t>行为序列</a:t>
            </a:r>
            <a:r>
              <a:rPr lang="zh-CN" altLang="en-US" dirty="0"/>
              <a:t>，该行为序列导致系统从初始状态转入被入侵状态。</a:t>
            </a:r>
          </a:p>
          <a:p>
            <a:pPr marL="857250" lvl="1" indent="-457200"/>
            <a:r>
              <a:rPr lang="zh-CN" altLang="en-US" dirty="0"/>
              <a:t>需要针对每一种入侵方法，确定系统的初始状态和被入侵状态，以及导致状态转换的转换条件。</a:t>
            </a:r>
            <a:endParaRPr lang="en-US" altLang="zh-CN" dirty="0"/>
          </a:p>
          <a:p>
            <a:pPr marL="457200" indent="-457200">
              <a:spcBef>
                <a:spcPts val="1800"/>
              </a:spcBef>
              <a:buFont typeface="+mj-lt"/>
              <a:buAutoNum type="arabicPeriod" startAt="3"/>
            </a:pPr>
            <a:r>
              <a:rPr lang="zh-CN" altLang="en-US" sz="2400" dirty="0">
                <a:solidFill>
                  <a:srgbClr val="0000FF"/>
                </a:solidFill>
              </a:rPr>
              <a:t>模型推理</a:t>
            </a:r>
            <a:endParaRPr lang="en-US" altLang="zh-CN" sz="2400" dirty="0">
              <a:solidFill>
                <a:srgbClr val="0000FF"/>
              </a:solidFill>
            </a:endParaRPr>
          </a:p>
          <a:p>
            <a:pPr marL="857250" lvl="1" indent="-457200"/>
            <a:r>
              <a:rPr lang="zh-CN" altLang="en-US" dirty="0"/>
              <a:t>通过建立</a:t>
            </a:r>
            <a:r>
              <a:rPr lang="zh-CN" altLang="en-US" dirty="0">
                <a:solidFill>
                  <a:srgbClr val="FF0000"/>
                </a:solidFill>
              </a:rPr>
              <a:t>误用脚本模型</a:t>
            </a:r>
            <a:r>
              <a:rPr lang="zh-CN" altLang="en-US" dirty="0"/>
              <a:t>，根据样本来推理以判断是否发生了误用行为。</a:t>
            </a:r>
            <a:endParaRPr lang="en-US" altLang="zh-CN" dirty="0"/>
          </a:p>
          <a:p>
            <a:pPr marL="457200" indent="-457200">
              <a:spcBef>
                <a:spcPts val="1800"/>
              </a:spcBef>
              <a:buFont typeface="+mj-lt"/>
              <a:buAutoNum type="arabicPeriod" startAt="3"/>
            </a:pPr>
            <a:r>
              <a:rPr lang="zh-CN" altLang="en-US" sz="2400" dirty="0">
                <a:solidFill>
                  <a:srgbClr val="0000FF"/>
                </a:solidFill>
              </a:rPr>
              <a:t>完整性分析</a:t>
            </a:r>
          </a:p>
          <a:p>
            <a:pPr marL="857250" lvl="1" indent="-457200"/>
            <a:r>
              <a:rPr lang="zh-CN" altLang="en-US" dirty="0"/>
              <a:t>主要</a:t>
            </a:r>
            <a:r>
              <a:rPr lang="zh-CN" altLang="en-US" dirty="0">
                <a:solidFill>
                  <a:srgbClr val="FF0000"/>
                </a:solidFill>
              </a:rPr>
              <a:t>关注某些特定对象是否被更改</a:t>
            </a:r>
            <a:r>
              <a:rPr lang="zh-CN" altLang="en-US" dirty="0"/>
              <a:t>，如重要的日志、文件以及目录等内容。</a:t>
            </a:r>
          </a:p>
          <a:p>
            <a:pPr marL="857250" lvl="1" indent="-457200"/>
            <a:r>
              <a:rPr lang="zh-CN" altLang="en-US" dirty="0"/>
              <a:t>完整性分析利用</a:t>
            </a:r>
            <a:r>
              <a:rPr lang="zh-CN" altLang="en-US" dirty="0">
                <a:solidFill>
                  <a:srgbClr val="FF0000"/>
                </a:solidFill>
              </a:rPr>
              <a:t>消息摘要函数</a:t>
            </a:r>
            <a:r>
              <a:rPr lang="zh-CN" altLang="en-US" dirty="0"/>
              <a:t>等方法，能够识别特定对象极其微小的变化。</a:t>
            </a:r>
            <a:endParaRPr lang="en-US" dirty="0"/>
          </a:p>
        </p:txBody>
      </p:sp>
    </p:spTree>
    <p:extLst>
      <p:ext uri="{BB962C8B-B14F-4D97-AF65-F5344CB8AC3E}">
        <p14:creationId xmlns:p14="http://schemas.microsoft.com/office/powerpoint/2010/main" val="380083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79388" y="68263"/>
            <a:ext cx="8785225" cy="839787"/>
          </a:xfrm>
        </p:spPr>
        <p:txBody>
          <a:bodyPr/>
          <a:lstStyle/>
          <a:p>
            <a:r>
              <a:rPr kumimoji="0" lang="zh-CN" altLang="en-US" dirty="0"/>
              <a:t>异常检测技术</a:t>
            </a:r>
          </a:p>
        </p:txBody>
      </p:sp>
      <p:sp>
        <p:nvSpPr>
          <p:cNvPr id="40963" name="内容占位符 2"/>
          <p:cNvSpPr>
            <a:spLocks noGrp="1"/>
          </p:cNvSpPr>
          <p:nvPr>
            <p:ph idx="1"/>
          </p:nvPr>
        </p:nvSpPr>
        <p:spPr>
          <a:xfrm>
            <a:off x="179388" y="1052512"/>
            <a:ext cx="8785225" cy="5472831"/>
          </a:xfrm>
        </p:spPr>
        <p:txBody>
          <a:bodyPr/>
          <a:lstStyle/>
          <a:p>
            <a:r>
              <a:rPr kumimoji="0" lang="zh-CN" altLang="en-US" sz="2400" dirty="0"/>
              <a:t>异常检测是一种</a:t>
            </a:r>
            <a:r>
              <a:rPr kumimoji="0" lang="zh-CN" altLang="en-US" sz="2400" dirty="0">
                <a:solidFill>
                  <a:srgbClr val="0000FF"/>
                </a:solidFill>
              </a:rPr>
              <a:t>与系统相对无关、通用性较强</a:t>
            </a:r>
            <a:r>
              <a:rPr kumimoji="0" lang="zh-CN" altLang="en-US" sz="2400" dirty="0"/>
              <a:t>的入侵检测技术。异常检测的思想最早由</a:t>
            </a:r>
            <a:r>
              <a:rPr kumimoji="0" lang="en-US" altLang="zh-CN" sz="2400" dirty="0"/>
              <a:t>Denning</a:t>
            </a:r>
            <a:r>
              <a:rPr kumimoji="0" lang="zh-CN" altLang="en-US" sz="2400" dirty="0"/>
              <a:t>在</a:t>
            </a:r>
            <a:r>
              <a:rPr kumimoji="0" lang="en-US" altLang="zh-CN" sz="2400" dirty="0"/>
              <a:t>IDES</a:t>
            </a:r>
            <a:r>
              <a:rPr kumimoji="0" lang="zh-CN" altLang="en-US" sz="2400" dirty="0"/>
              <a:t>系统中提出，即通过监视系统审计记录上系统使用的异常情况，可以检测出违反安全政策的事件。</a:t>
            </a:r>
            <a:endParaRPr kumimoji="0" lang="en-US" altLang="zh-CN" sz="2400" dirty="0"/>
          </a:p>
          <a:p>
            <a:endParaRPr kumimoji="0" lang="en-US" altLang="zh-CN" sz="2400" dirty="0"/>
          </a:p>
          <a:p>
            <a:r>
              <a:rPr kumimoji="0" lang="zh-CN" altLang="en-US" sz="2400" dirty="0"/>
              <a:t>通常异常检测都与一些数学分析方法相结合，</a:t>
            </a:r>
            <a:r>
              <a:rPr kumimoji="0" lang="zh-CN" altLang="en-US" sz="2400" dirty="0">
                <a:solidFill>
                  <a:srgbClr val="FF0000"/>
                </a:solidFill>
              </a:rPr>
              <a:t>但存在着误报率较高</a:t>
            </a:r>
            <a:r>
              <a:rPr kumimoji="0" lang="zh-CN" altLang="en-US" sz="2400" dirty="0"/>
              <a:t>的问题。</a:t>
            </a:r>
            <a:endParaRPr kumimoji="0" lang="en-US" altLang="zh-CN" sz="2400" dirty="0"/>
          </a:p>
          <a:p>
            <a:endParaRPr kumimoji="0" lang="en-US" altLang="zh-CN" sz="2400" dirty="0"/>
          </a:p>
          <a:p>
            <a:r>
              <a:rPr kumimoji="0" lang="zh-CN" altLang="en-US" sz="2400" dirty="0"/>
              <a:t>异常检测主要针对</a:t>
            </a:r>
            <a:r>
              <a:rPr kumimoji="0" lang="zh-CN" altLang="en-US" sz="2400" dirty="0">
                <a:solidFill>
                  <a:srgbClr val="FF0000"/>
                </a:solidFill>
              </a:rPr>
              <a:t>用户行为数据</a:t>
            </a:r>
            <a:r>
              <a:rPr kumimoji="0" lang="zh-CN" altLang="en-US" sz="2400" dirty="0"/>
              <a:t>、</a:t>
            </a:r>
            <a:r>
              <a:rPr kumimoji="0" lang="zh-CN" altLang="en-US" sz="2400" dirty="0">
                <a:solidFill>
                  <a:srgbClr val="FF0000"/>
                </a:solidFill>
              </a:rPr>
              <a:t>系统资源使用情况</a:t>
            </a:r>
            <a:r>
              <a:rPr kumimoji="0" lang="zh-CN" altLang="en-US" sz="2400" dirty="0"/>
              <a:t>进行分析判断。</a:t>
            </a:r>
            <a:endParaRPr kumimoji="0" lang="en-US" altLang="zh-CN" sz="2400" dirty="0"/>
          </a:p>
          <a:p>
            <a:endParaRPr kumimoji="0" lang="en-US" altLang="zh-CN" sz="2400" dirty="0"/>
          </a:p>
          <a:p>
            <a:r>
              <a:rPr kumimoji="0" lang="zh-CN" altLang="en-US" sz="2400" dirty="0"/>
              <a:t>常见的异常检测方法主要包括</a:t>
            </a:r>
            <a:r>
              <a:rPr kumimoji="0" lang="zh-CN" altLang="en-US" sz="2400" dirty="0">
                <a:solidFill>
                  <a:srgbClr val="FF0000"/>
                </a:solidFill>
              </a:rPr>
              <a:t>统计分析</a:t>
            </a:r>
            <a:r>
              <a:rPr kumimoji="0" lang="zh-CN" altLang="en-US" sz="2400" dirty="0"/>
              <a:t>、</a:t>
            </a:r>
            <a:r>
              <a:rPr kumimoji="0" lang="zh-CN" altLang="en-US" sz="2400" dirty="0">
                <a:solidFill>
                  <a:srgbClr val="FF0000"/>
                </a:solidFill>
              </a:rPr>
              <a:t>预测模型</a:t>
            </a:r>
            <a:r>
              <a:rPr kumimoji="0" lang="zh-CN" altLang="en-US" sz="2400" dirty="0"/>
              <a:t>、</a:t>
            </a:r>
            <a:r>
              <a:rPr kumimoji="0" lang="zh-CN" altLang="en-US" sz="2400" dirty="0">
                <a:solidFill>
                  <a:srgbClr val="FF0000"/>
                </a:solidFill>
              </a:rPr>
              <a:t>系统调用监测</a:t>
            </a:r>
            <a:r>
              <a:rPr kumimoji="0" lang="zh-CN" altLang="en-US" sz="2400" dirty="0"/>
              <a:t>以及</a:t>
            </a:r>
            <a:r>
              <a:rPr kumimoji="0" lang="zh-CN" altLang="en-US" sz="2400" dirty="0">
                <a:solidFill>
                  <a:srgbClr val="FF0000"/>
                </a:solidFill>
              </a:rPr>
              <a:t>基于人工智能的异常检测技术</a:t>
            </a:r>
            <a:r>
              <a:rPr kumimoji="0" lang="zh-CN" altLang="en-US" sz="2400" dirty="0"/>
              <a:t>等。</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 calcmode="lin" valueType="num">
                                      <p:cBhvr additive="base">
                                        <p:cTn id="7"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4" end="4"/>
                                            </p:txEl>
                                          </p:spTgt>
                                        </p:tgtEl>
                                        <p:attrNameLst>
                                          <p:attrName>style.visibility</p:attrName>
                                        </p:attrNameLst>
                                      </p:cBhvr>
                                      <p:to>
                                        <p:strVal val="visible"/>
                                      </p:to>
                                    </p:set>
                                    <p:anim calcmode="lin" valueType="num">
                                      <p:cBhvr additive="base">
                                        <p:cTn id="13"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pRg st="6" end="6"/>
                                            </p:txEl>
                                          </p:spTgt>
                                        </p:tgtEl>
                                        <p:attrNameLst>
                                          <p:attrName>style.visibility</p:attrName>
                                        </p:attrNameLst>
                                      </p:cBhvr>
                                      <p:to>
                                        <p:strVal val="visible"/>
                                      </p:to>
                                    </p:set>
                                    <p:anim calcmode="lin" valueType="num">
                                      <p:cBhvr additive="base">
                                        <p:cTn id="19"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79388" y="68263"/>
            <a:ext cx="8785225" cy="839787"/>
          </a:xfrm>
        </p:spPr>
        <p:txBody>
          <a:bodyPr/>
          <a:lstStyle/>
          <a:p>
            <a:r>
              <a:rPr kumimoji="0" lang="zh-CN" altLang="en-US" dirty="0"/>
              <a:t>入侵检测系统</a:t>
            </a:r>
          </a:p>
        </p:txBody>
      </p:sp>
      <p:sp>
        <p:nvSpPr>
          <p:cNvPr id="27651" name="内容占位符 2"/>
          <p:cNvSpPr>
            <a:spLocks noGrp="1"/>
          </p:cNvSpPr>
          <p:nvPr>
            <p:ph idx="1"/>
          </p:nvPr>
        </p:nvSpPr>
        <p:spPr>
          <a:xfrm>
            <a:off x="179387" y="1052737"/>
            <a:ext cx="8785225" cy="5102002"/>
          </a:xfrm>
        </p:spPr>
        <p:txBody>
          <a:bodyPr/>
          <a:lstStyle/>
          <a:p>
            <a:r>
              <a:rPr kumimoji="0" lang="en-US" altLang="zh-CN" dirty="0"/>
              <a:t>IDS</a:t>
            </a:r>
            <a:r>
              <a:rPr kumimoji="0" lang="zh-CN" altLang="en-US" dirty="0"/>
              <a:t>（</a:t>
            </a:r>
            <a:r>
              <a:rPr kumimoji="0" lang="en-US" altLang="zh-CN" dirty="0"/>
              <a:t>Intrusion Detection System</a:t>
            </a:r>
            <a:r>
              <a:rPr kumimoji="0" lang="zh-CN" altLang="en-US" dirty="0"/>
              <a:t>，入侵检测系统）</a:t>
            </a:r>
            <a:endParaRPr kumimoji="0" lang="en-US" altLang="zh-CN" dirty="0"/>
          </a:p>
          <a:p>
            <a:pPr lvl="1"/>
            <a:r>
              <a:rPr kumimoji="0" lang="zh-CN" altLang="en-US" dirty="0"/>
              <a:t>一种对网络传输进行即时监视，在发现可疑传输时发出警报或者采取主动反应措施的网络安全系统。</a:t>
            </a:r>
            <a:endParaRPr kumimoji="0" lang="en-US" altLang="zh-CN" dirty="0"/>
          </a:p>
          <a:p>
            <a:pPr lvl="1"/>
            <a:endParaRPr kumimoji="0" lang="en-US" altLang="zh-CN" dirty="0"/>
          </a:p>
          <a:p>
            <a:r>
              <a:rPr kumimoji="0" lang="zh-CN" altLang="en-US" sz="2400" dirty="0"/>
              <a:t>一般认为，防火墙属于</a:t>
            </a:r>
            <a:r>
              <a:rPr kumimoji="0" lang="zh-CN" altLang="en-US" sz="2400" dirty="0">
                <a:solidFill>
                  <a:srgbClr val="FF0000"/>
                </a:solidFill>
              </a:rPr>
              <a:t>静态防范</a:t>
            </a:r>
            <a:r>
              <a:rPr kumimoji="0" lang="zh-CN" altLang="en-US" sz="2400" dirty="0"/>
              <a:t>措施，而入侵检测系统为</a:t>
            </a:r>
            <a:r>
              <a:rPr kumimoji="0" lang="zh-CN" altLang="en-US" sz="2400" dirty="0">
                <a:solidFill>
                  <a:srgbClr val="FF0000"/>
                </a:solidFill>
              </a:rPr>
              <a:t>动态防范</a:t>
            </a:r>
            <a:r>
              <a:rPr kumimoji="0" lang="zh-CN" altLang="en-US" sz="2400" dirty="0"/>
              <a:t>措施，是对防火墙的有效补充。</a:t>
            </a:r>
            <a:endParaRPr kumimoji="0" lang="en-US" altLang="zh-CN" sz="2400" dirty="0"/>
          </a:p>
          <a:p>
            <a:pPr lvl="1"/>
            <a:r>
              <a:rPr kumimoji="0" lang="zh-CN" altLang="en-US" dirty="0"/>
              <a:t>假如防火墙是一幢大楼的门禁，那么</a:t>
            </a:r>
            <a:r>
              <a:rPr kumimoji="0" lang="en-US" altLang="zh-CN" dirty="0"/>
              <a:t>IDS</a:t>
            </a:r>
            <a:r>
              <a:rPr kumimoji="0" lang="zh-CN" altLang="en-US" dirty="0"/>
              <a:t>就是这幢大楼里的监视系统。</a:t>
            </a:r>
            <a:endParaRPr kumimoji="0" lang="zh-CN" altLang="zh-CN" dirty="0"/>
          </a:p>
          <a:p>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anim calcmode="lin" valueType="num">
                                      <p:cBhvr additive="base">
                                        <p:cTn id="7"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anim calcmode="lin" valueType="num">
                                      <p:cBhvr additive="base">
                                        <p:cTn id="13"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异常检测技术</a:t>
            </a:r>
            <a:endParaRPr lang="en-US" dirty="0"/>
          </a:p>
        </p:txBody>
      </p:sp>
      <p:sp>
        <p:nvSpPr>
          <p:cNvPr id="3" name="内容占位符 2"/>
          <p:cNvSpPr>
            <a:spLocks noGrp="1"/>
          </p:cNvSpPr>
          <p:nvPr>
            <p:ph idx="1"/>
          </p:nvPr>
        </p:nvSpPr>
        <p:spPr>
          <a:xfrm>
            <a:off x="179512" y="1052735"/>
            <a:ext cx="8784976" cy="5616625"/>
          </a:xfrm>
        </p:spPr>
        <p:txBody>
          <a:bodyPr/>
          <a:lstStyle/>
          <a:p>
            <a:r>
              <a:rPr lang="zh-CN" altLang="en-US" sz="2400" dirty="0">
                <a:solidFill>
                  <a:srgbClr val="FF0000"/>
                </a:solidFill>
              </a:rPr>
              <a:t>统计分析</a:t>
            </a:r>
          </a:p>
          <a:p>
            <a:pPr lvl="1"/>
            <a:r>
              <a:rPr lang="zh-CN" altLang="en-US" dirty="0"/>
              <a:t>检测系统维护一个由行为模式组成的规则知识库，每个模式采用一系列系统度量来表示特定用户的正常行为。</a:t>
            </a:r>
          </a:p>
          <a:p>
            <a:r>
              <a:rPr lang="zh-CN" altLang="en-US" sz="2400" dirty="0">
                <a:solidFill>
                  <a:srgbClr val="FF0000"/>
                </a:solidFill>
              </a:rPr>
              <a:t>预测模型</a:t>
            </a:r>
          </a:p>
          <a:p>
            <a:pPr lvl="1"/>
            <a:r>
              <a:rPr lang="zh-CN" altLang="en-US" dirty="0"/>
              <a:t>使用动态规则集合来检测入侵，这些规则根据所观察事件的序列关系和局部特性归纳产生序列模式。</a:t>
            </a:r>
          </a:p>
          <a:p>
            <a:r>
              <a:rPr lang="zh-CN" altLang="en-US" sz="2400" dirty="0">
                <a:solidFill>
                  <a:srgbClr val="FF0000"/>
                </a:solidFill>
              </a:rPr>
              <a:t>系统调用监测</a:t>
            </a:r>
          </a:p>
          <a:p>
            <a:pPr lvl="1"/>
            <a:r>
              <a:rPr lang="zh-CN" altLang="en-US" dirty="0"/>
              <a:t>监视由特权程序进行系统调用的方法来进行异常检测。</a:t>
            </a:r>
          </a:p>
          <a:p>
            <a:r>
              <a:rPr lang="zh-CN" altLang="en-US" sz="2400" dirty="0">
                <a:solidFill>
                  <a:srgbClr val="FF0000"/>
                </a:solidFill>
              </a:rPr>
              <a:t>基于人工智能的异常检测技术</a:t>
            </a:r>
          </a:p>
          <a:p>
            <a:pPr lvl="1"/>
            <a:r>
              <a:rPr lang="zh-CN" altLang="en-US" dirty="0"/>
              <a:t>这些人工智能技术主要包括数据挖掘、神经网络</a:t>
            </a:r>
            <a:r>
              <a:rPr lang="en-US" altLang="zh-CN" dirty="0"/>
              <a:t>/</a:t>
            </a:r>
            <a:r>
              <a:rPr lang="zh-CN" altLang="en-US" dirty="0"/>
              <a:t>深度学习、模糊证据理论等。</a:t>
            </a:r>
            <a:endParaRPr lang="en-US" dirty="0"/>
          </a:p>
        </p:txBody>
      </p:sp>
    </p:spTree>
    <p:extLst>
      <p:ext uri="{BB962C8B-B14F-4D97-AF65-F5344CB8AC3E}">
        <p14:creationId xmlns:p14="http://schemas.microsoft.com/office/powerpoint/2010/main" val="356473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79388" y="68263"/>
            <a:ext cx="8785225" cy="839787"/>
          </a:xfrm>
        </p:spPr>
        <p:txBody>
          <a:bodyPr/>
          <a:lstStyle/>
          <a:p>
            <a:r>
              <a:rPr kumimoji="0" lang="zh-CN" altLang="en-US" dirty="0"/>
              <a:t>入侵诱骗技术</a:t>
            </a:r>
          </a:p>
        </p:txBody>
      </p:sp>
      <p:sp>
        <p:nvSpPr>
          <p:cNvPr id="41987" name="内容占位符 2"/>
          <p:cNvSpPr>
            <a:spLocks noGrp="1"/>
          </p:cNvSpPr>
          <p:nvPr>
            <p:ph idx="1"/>
          </p:nvPr>
        </p:nvSpPr>
        <p:spPr>
          <a:xfrm>
            <a:off x="179388" y="1052736"/>
            <a:ext cx="8785225" cy="5616624"/>
          </a:xfrm>
        </p:spPr>
        <p:txBody>
          <a:bodyPr/>
          <a:lstStyle/>
          <a:p>
            <a:r>
              <a:rPr kumimoji="0" lang="zh-CN" altLang="en-US" sz="2400" dirty="0"/>
              <a:t>入侵诱骗是指用通过</a:t>
            </a:r>
            <a:r>
              <a:rPr kumimoji="0" lang="zh-CN" altLang="en-US" sz="2400" dirty="0">
                <a:solidFill>
                  <a:srgbClr val="FF0000"/>
                </a:solidFill>
              </a:rPr>
              <a:t>伪装成具有吸引力的网络主机</a:t>
            </a:r>
            <a:r>
              <a:rPr kumimoji="0" lang="zh-CN" altLang="en-US" sz="2400" dirty="0"/>
              <a:t>来吸引攻击者，同时对攻击者的各种攻击行为进行分析，进而找到有效的应对方法。</a:t>
            </a:r>
            <a:endParaRPr kumimoji="0" lang="en-US" altLang="zh-CN" sz="2400" dirty="0"/>
          </a:p>
          <a:p>
            <a:r>
              <a:rPr kumimoji="0" lang="zh-CN" altLang="en-US" sz="2400" dirty="0"/>
              <a:t>入侵诱骗也具有通过吸引攻击者，从而</a:t>
            </a:r>
            <a:r>
              <a:rPr kumimoji="0" lang="zh-CN" altLang="en-US" sz="2400" dirty="0">
                <a:solidFill>
                  <a:srgbClr val="FF0000"/>
                </a:solidFill>
              </a:rPr>
              <a:t>保护重要的网络服务系统</a:t>
            </a:r>
            <a:r>
              <a:rPr kumimoji="0" lang="zh-CN" altLang="en-US" sz="2400" dirty="0"/>
              <a:t>的目的。</a:t>
            </a:r>
            <a:endParaRPr kumimoji="0" lang="en-US" altLang="zh-CN" sz="2400" dirty="0"/>
          </a:p>
          <a:p>
            <a:pPr lvl="1"/>
            <a:endParaRPr kumimoji="0" lang="en-US" altLang="zh-CN" dirty="0"/>
          </a:p>
          <a:p>
            <a:r>
              <a:rPr kumimoji="0" lang="zh-CN" altLang="en-US" sz="2400" dirty="0"/>
              <a:t>常见的入侵诱骗技术主要有</a:t>
            </a:r>
            <a:r>
              <a:rPr kumimoji="0" lang="zh-CN" altLang="en-US" sz="2400" dirty="0">
                <a:solidFill>
                  <a:srgbClr val="FF0000"/>
                </a:solidFill>
              </a:rPr>
              <a:t>蜜罐</a:t>
            </a:r>
            <a:r>
              <a:rPr kumimoji="0" lang="zh-CN" altLang="en-US" sz="2400" dirty="0"/>
              <a:t>（</a:t>
            </a:r>
            <a:r>
              <a:rPr kumimoji="0" lang="en-US" altLang="zh-CN" sz="2400" dirty="0"/>
              <a:t>Honeypot</a:t>
            </a:r>
            <a:r>
              <a:rPr kumimoji="0" lang="zh-CN" altLang="en-US" sz="2400" dirty="0"/>
              <a:t>）技术和</a:t>
            </a:r>
            <a:r>
              <a:rPr kumimoji="0" lang="zh-CN" altLang="en-US" sz="2400" dirty="0">
                <a:solidFill>
                  <a:srgbClr val="FF0000"/>
                </a:solidFill>
              </a:rPr>
              <a:t>蜜网</a:t>
            </a:r>
            <a:r>
              <a:rPr kumimoji="0" lang="zh-CN" altLang="en-US" sz="2400" dirty="0"/>
              <a:t>（</a:t>
            </a:r>
            <a:r>
              <a:rPr kumimoji="0" lang="en-US" altLang="zh-CN" sz="2400" dirty="0" err="1"/>
              <a:t>Honeynet</a:t>
            </a:r>
            <a:r>
              <a:rPr kumimoji="0" lang="zh-CN" altLang="en-US" sz="2400" dirty="0"/>
              <a:t>）技术等。</a:t>
            </a:r>
            <a:endParaRPr kumimoji="0" lang="en-US" altLang="zh-CN" sz="2400" dirty="0"/>
          </a:p>
          <a:p>
            <a:pPr lvl="1"/>
            <a:r>
              <a:rPr kumimoji="0" lang="zh-CN" altLang="en-US" dirty="0">
                <a:solidFill>
                  <a:srgbClr val="FF0000"/>
                </a:solidFill>
              </a:rPr>
              <a:t>蜜罐是一种安全资源，其价值在于被扫描、攻击和攻陷。</a:t>
            </a:r>
            <a:r>
              <a:rPr kumimoji="0" lang="zh-CN" altLang="en-US" dirty="0"/>
              <a:t>所有流入或流出蜜罐的网络流量都可能预示了扫描、攻击和攻陷。</a:t>
            </a:r>
            <a:endParaRPr kumimoji="0" lang="en-US" altLang="zh-CN" dirty="0"/>
          </a:p>
          <a:p>
            <a:pPr lvl="1"/>
            <a:r>
              <a:rPr kumimoji="0" lang="zh-CN" altLang="en-US" dirty="0"/>
              <a:t>蜜网是蜜罐技术上发展起来的一个新概念，又称为</a:t>
            </a:r>
            <a:r>
              <a:rPr kumimoji="0" lang="zh-CN" altLang="en-US" dirty="0">
                <a:solidFill>
                  <a:srgbClr val="FF0000"/>
                </a:solidFill>
              </a:rPr>
              <a:t>诱捕网络</a:t>
            </a:r>
            <a:r>
              <a:rPr kumimoji="0" lang="zh-CN" altLang="en-US" dirty="0"/>
              <a:t>。</a:t>
            </a:r>
            <a:endParaRPr kumimoji="0" lang="zh-CN"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additive="base">
                                        <p:cTn id="7"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 calcmode="lin" valueType="num">
                                      <p:cBhvr additive="base">
                                        <p:cTn id="13"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anim calcmode="lin" valueType="num">
                                      <p:cBhvr additive="base">
                                        <p:cTn id="19"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7">
                                            <p:txEl>
                                              <p:pRg st="5" end="5"/>
                                            </p:txEl>
                                          </p:spTgt>
                                        </p:tgtEl>
                                        <p:attrNameLst>
                                          <p:attrName>style.visibility</p:attrName>
                                        </p:attrNameLst>
                                      </p:cBhvr>
                                      <p:to>
                                        <p:strVal val="visible"/>
                                      </p:to>
                                    </p:set>
                                    <p:anim calcmode="lin" valueType="num">
                                      <p:cBhvr additive="base">
                                        <p:cTn id="25"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入侵诱骗技术</a:t>
            </a:r>
            <a:endParaRPr lang="en-US" dirty="0"/>
          </a:p>
        </p:txBody>
      </p:sp>
      <p:sp>
        <p:nvSpPr>
          <p:cNvPr id="3" name="内容占位符 2"/>
          <p:cNvSpPr>
            <a:spLocks noGrp="1"/>
          </p:cNvSpPr>
          <p:nvPr>
            <p:ph idx="1"/>
          </p:nvPr>
        </p:nvSpPr>
        <p:spPr>
          <a:xfrm>
            <a:off x="179512" y="1052735"/>
            <a:ext cx="8784976" cy="5544617"/>
          </a:xfrm>
        </p:spPr>
        <p:txBody>
          <a:bodyPr/>
          <a:lstStyle/>
          <a:p>
            <a:r>
              <a:rPr lang="zh-CN" altLang="en-US" sz="2400" dirty="0">
                <a:solidFill>
                  <a:srgbClr val="0000FF"/>
                </a:solidFill>
              </a:rPr>
              <a:t>蜜罐</a:t>
            </a:r>
            <a:r>
              <a:rPr lang="zh-CN" altLang="en-US" sz="2400" dirty="0"/>
              <a:t>的核心价值在于</a:t>
            </a:r>
            <a:r>
              <a:rPr lang="zh-CN" altLang="en-US" sz="2400" dirty="0">
                <a:solidFill>
                  <a:srgbClr val="FF0000"/>
                </a:solidFill>
              </a:rPr>
              <a:t>对这些攻击活动进行监视、检测和分析</a:t>
            </a:r>
            <a:r>
              <a:rPr lang="zh-CN" altLang="en-US" sz="2400" dirty="0"/>
              <a:t>。</a:t>
            </a:r>
          </a:p>
          <a:p>
            <a:endParaRPr lang="zh-CN" altLang="en-US" sz="2400" dirty="0"/>
          </a:p>
          <a:p>
            <a:r>
              <a:rPr lang="zh-CN" altLang="en-US" sz="2400" dirty="0"/>
              <a:t>蜜罐有两种形式：</a:t>
            </a:r>
            <a:endParaRPr lang="en-US" altLang="zh-CN" sz="2400" dirty="0"/>
          </a:p>
          <a:p>
            <a:pPr lvl="1"/>
            <a:r>
              <a:rPr lang="zh-CN" altLang="en-US" dirty="0"/>
              <a:t>一种是</a:t>
            </a:r>
            <a:r>
              <a:rPr lang="zh-CN" altLang="en-US" dirty="0">
                <a:solidFill>
                  <a:srgbClr val="FF0000"/>
                </a:solidFill>
              </a:rPr>
              <a:t>真实系统蜜罐</a:t>
            </a:r>
            <a:r>
              <a:rPr lang="zh-CN" altLang="en-US" dirty="0"/>
              <a:t>，实际上就是一个真实运行的系统，并带有可入侵的漏洞，它所记录下的入侵信息往往是最真实的。</a:t>
            </a:r>
          </a:p>
          <a:p>
            <a:pPr lvl="1"/>
            <a:r>
              <a:rPr lang="zh-CN" altLang="en-US" dirty="0"/>
              <a:t>另一种是</a:t>
            </a:r>
            <a:r>
              <a:rPr lang="zh-CN" altLang="en-US" dirty="0">
                <a:solidFill>
                  <a:srgbClr val="FF0000"/>
                </a:solidFill>
              </a:rPr>
              <a:t>伪装系统蜜罐</a:t>
            </a:r>
            <a:r>
              <a:rPr lang="zh-CN" altLang="en-US" dirty="0"/>
              <a:t>，它是运行于真实系统基础上的仿真程序，它可以伪造出各种“系统漏洞”。入侵这样的“漏洞”，只能是在一个程序框架了打转。即使成功“渗透”，对系统本身也没有损害。</a:t>
            </a:r>
          </a:p>
          <a:p>
            <a:endParaRPr lang="zh-CN" altLang="en-US" sz="2400" dirty="0"/>
          </a:p>
          <a:p>
            <a:r>
              <a:rPr lang="zh-CN" altLang="en-US" sz="2400" dirty="0"/>
              <a:t>利用蜜罐技术可以迷惑入侵者，从而保护真实的服务器；同时，也可以诱捕网络罪犯。</a:t>
            </a:r>
            <a:endParaRPr lang="en-US" sz="2400" dirty="0"/>
          </a:p>
        </p:txBody>
      </p:sp>
    </p:spTree>
    <p:extLst>
      <p:ext uri="{BB962C8B-B14F-4D97-AF65-F5344CB8AC3E}">
        <p14:creationId xmlns:p14="http://schemas.microsoft.com/office/powerpoint/2010/main" val="359194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入侵诱骗技术</a:t>
            </a:r>
            <a:endParaRPr lang="en-US" dirty="0"/>
          </a:p>
        </p:txBody>
      </p:sp>
      <p:sp>
        <p:nvSpPr>
          <p:cNvPr id="3" name="内容占位符 2"/>
          <p:cNvSpPr>
            <a:spLocks noGrp="1"/>
          </p:cNvSpPr>
          <p:nvPr>
            <p:ph idx="1"/>
          </p:nvPr>
        </p:nvSpPr>
        <p:spPr>
          <a:xfrm>
            <a:off x="179512" y="1052735"/>
            <a:ext cx="8784976" cy="5544617"/>
          </a:xfrm>
        </p:spPr>
        <p:txBody>
          <a:bodyPr/>
          <a:lstStyle/>
          <a:p>
            <a:r>
              <a:rPr lang="zh-CN" altLang="en-US" sz="2400" dirty="0">
                <a:solidFill>
                  <a:srgbClr val="0000FF"/>
                </a:solidFill>
              </a:rPr>
              <a:t>蜜网技术</a:t>
            </a:r>
            <a:r>
              <a:rPr lang="zh-CN" altLang="en-US" sz="2400" dirty="0"/>
              <a:t>实质上是一类</a:t>
            </a:r>
            <a:r>
              <a:rPr lang="zh-CN" altLang="en-US" sz="2400" dirty="0">
                <a:solidFill>
                  <a:srgbClr val="FF0000"/>
                </a:solidFill>
              </a:rPr>
              <a:t>高交互蜜罐技术</a:t>
            </a:r>
            <a:r>
              <a:rPr lang="zh-CN" altLang="en-US" sz="2400" dirty="0"/>
              <a:t>，其主要目的是收集黑客的攻击信息。</a:t>
            </a:r>
          </a:p>
          <a:p>
            <a:endParaRPr lang="zh-CN" altLang="en-US" sz="2400" dirty="0"/>
          </a:p>
          <a:p>
            <a:r>
              <a:rPr lang="zh-CN" altLang="en-US" sz="2400" dirty="0">
                <a:solidFill>
                  <a:srgbClr val="0000FF"/>
                </a:solidFill>
              </a:rPr>
              <a:t>与传统蜜罐技术的差异：</a:t>
            </a:r>
            <a:r>
              <a:rPr lang="zh-CN" altLang="en-US" sz="2400" dirty="0"/>
              <a:t>蜜网构成了</a:t>
            </a:r>
            <a:r>
              <a:rPr lang="zh-CN" altLang="en-US" sz="2400" dirty="0">
                <a:solidFill>
                  <a:srgbClr val="FF0000"/>
                </a:solidFill>
              </a:rPr>
              <a:t>一个黑客诱捕网络体系架构</a:t>
            </a:r>
            <a:r>
              <a:rPr lang="zh-CN" altLang="en-US" sz="2400" dirty="0"/>
              <a:t>，该架构包含了一个或多个蜜罐，同时保证了网络的高度可控性，并提供多种工具来完成对攻击信息的采集和分析。</a:t>
            </a:r>
          </a:p>
          <a:p>
            <a:endParaRPr lang="en-US" altLang="zh-CN" sz="2400" dirty="0"/>
          </a:p>
          <a:p>
            <a:r>
              <a:rPr lang="zh-CN" altLang="en-US" sz="2400" dirty="0"/>
              <a:t>蜜网可以通过采用</a:t>
            </a:r>
            <a:r>
              <a:rPr lang="zh-CN" altLang="en-US" sz="2400" dirty="0">
                <a:solidFill>
                  <a:srgbClr val="FF0000"/>
                </a:solidFill>
              </a:rPr>
              <a:t>虚拟操作系统软件</a:t>
            </a:r>
            <a:r>
              <a:rPr lang="zh-CN" altLang="en-US" sz="2400" dirty="0"/>
              <a:t>来实现，如</a:t>
            </a:r>
            <a:r>
              <a:rPr lang="en-US" altLang="zh-CN" sz="2400" dirty="0"/>
              <a:t>VMWare</a:t>
            </a:r>
            <a:r>
              <a:rPr lang="zh-CN" altLang="en-US" sz="2400" dirty="0"/>
              <a:t>等，这样可以在单一主机上实现蜜网的体系架构，即</a:t>
            </a:r>
            <a:r>
              <a:rPr lang="zh-CN" altLang="en-US" sz="2400" dirty="0">
                <a:solidFill>
                  <a:srgbClr val="FF0000"/>
                </a:solidFill>
              </a:rPr>
              <a:t>虚拟蜜网</a:t>
            </a:r>
            <a:r>
              <a:rPr lang="zh-CN" altLang="en-US" sz="2400" dirty="0"/>
              <a:t>。</a:t>
            </a:r>
          </a:p>
          <a:p>
            <a:pPr lvl="1"/>
            <a:r>
              <a:rPr lang="zh-CN" altLang="en-US" dirty="0"/>
              <a:t>虚拟蜜网的引入使得架设蜜网的代价大幅降低，较容易部署和管理，但同时也带来了更大的风险。</a:t>
            </a:r>
            <a:endParaRPr lang="en-US" altLang="zh-CN" dirty="0"/>
          </a:p>
          <a:p>
            <a:pPr lvl="1"/>
            <a:r>
              <a:rPr lang="zh-CN" altLang="en-US" dirty="0"/>
              <a:t>黑客有可能识别出虚拟操作系统软件，并可能攻破虚拟操作系统，从而获得对整个虚拟蜜网甚至真实主机的控制权。</a:t>
            </a:r>
          </a:p>
          <a:p>
            <a:endParaRPr lang="en-US" sz="2400" dirty="0"/>
          </a:p>
        </p:txBody>
      </p:sp>
    </p:spTree>
    <p:extLst>
      <p:ext uri="{BB962C8B-B14F-4D97-AF65-F5344CB8AC3E}">
        <p14:creationId xmlns:p14="http://schemas.microsoft.com/office/powerpoint/2010/main" val="428076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79388" y="68263"/>
            <a:ext cx="8785225" cy="839787"/>
          </a:xfrm>
        </p:spPr>
        <p:txBody>
          <a:bodyPr/>
          <a:lstStyle/>
          <a:p>
            <a:r>
              <a:rPr kumimoji="0" lang="zh-CN" altLang="en-US" dirty="0"/>
              <a:t>响应技术</a:t>
            </a:r>
          </a:p>
        </p:txBody>
      </p:sp>
      <p:sp>
        <p:nvSpPr>
          <p:cNvPr id="43011" name="内容占位符 2"/>
          <p:cNvSpPr>
            <a:spLocks noGrp="1"/>
          </p:cNvSpPr>
          <p:nvPr>
            <p:ph idx="1"/>
          </p:nvPr>
        </p:nvSpPr>
        <p:spPr>
          <a:xfrm>
            <a:off x="179388" y="1052513"/>
            <a:ext cx="8785225" cy="5230812"/>
          </a:xfrm>
        </p:spPr>
        <p:txBody>
          <a:bodyPr/>
          <a:lstStyle/>
          <a:p>
            <a:r>
              <a:rPr kumimoji="0" lang="zh-CN" altLang="en-US" dirty="0"/>
              <a:t>入侵检测系统的响应技术可以分为</a:t>
            </a:r>
            <a:r>
              <a:rPr kumimoji="0" lang="zh-CN" altLang="en-US" dirty="0">
                <a:solidFill>
                  <a:srgbClr val="FF0000"/>
                </a:solidFill>
              </a:rPr>
              <a:t>主动响应和被动响应</a:t>
            </a:r>
            <a:r>
              <a:rPr kumimoji="0" lang="zh-CN" altLang="en-US" dirty="0"/>
              <a:t>。</a:t>
            </a:r>
            <a:endParaRPr kumimoji="0" lang="en-US" altLang="zh-CN" dirty="0"/>
          </a:p>
          <a:p>
            <a:endParaRPr kumimoji="0" lang="en-US" altLang="zh-CN" dirty="0">
              <a:solidFill>
                <a:srgbClr val="FF0000"/>
              </a:solidFill>
            </a:endParaRPr>
          </a:p>
          <a:p>
            <a:r>
              <a:rPr kumimoji="0" lang="zh-CN" altLang="en-US" dirty="0">
                <a:solidFill>
                  <a:srgbClr val="FF0000"/>
                </a:solidFill>
              </a:rPr>
              <a:t>主动响应</a:t>
            </a:r>
            <a:r>
              <a:rPr kumimoji="0" lang="zh-CN" altLang="en-US" dirty="0"/>
              <a:t>是系统自动阻断攻击过程或以其他方式影响攻击过程。</a:t>
            </a:r>
            <a:endParaRPr kumimoji="0" lang="en-US" altLang="zh-CN" dirty="0"/>
          </a:p>
          <a:p>
            <a:endParaRPr kumimoji="0" lang="en-US" altLang="zh-CN" dirty="0">
              <a:solidFill>
                <a:srgbClr val="FF0000"/>
              </a:solidFill>
            </a:endParaRPr>
          </a:p>
          <a:p>
            <a:r>
              <a:rPr kumimoji="0" lang="zh-CN" altLang="en-US" dirty="0">
                <a:solidFill>
                  <a:srgbClr val="FF0000"/>
                </a:solidFill>
              </a:rPr>
              <a:t>被动响应</a:t>
            </a:r>
            <a:r>
              <a:rPr kumimoji="0" lang="zh-CN" altLang="en-US" dirty="0"/>
              <a:t>是报告和记录发生的事件。</a:t>
            </a:r>
            <a:endParaRPr kumimoji="0" lang="zh-CN" altLang="zh-CN" dirty="0"/>
          </a:p>
          <a:p>
            <a:pPr lvl="1"/>
            <a:r>
              <a:rPr kumimoji="0" lang="zh-CN" altLang="en-US" dirty="0"/>
              <a:t>被动响应无法阻止入侵行为，只起到缩短系统管理人员反应时间的作用。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anim calcmode="lin" valueType="num">
                                      <p:cBhvr additive="base">
                                        <p:cTn id="13"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anim calcmode="lin" valueType="num">
                                      <p:cBhvr additive="base">
                                        <p:cTn id="17"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响应技术</a:t>
            </a:r>
            <a:endParaRPr lang="en-US" dirty="0"/>
          </a:p>
        </p:txBody>
      </p:sp>
      <p:sp>
        <p:nvSpPr>
          <p:cNvPr id="3" name="内容占位符 2"/>
          <p:cNvSpPr>
            <a:spLocks noGrp="1"/>
          </p:cNvSpPr>
          <p:nvPr>
            <p:ph idx="1"/>
          </p:nvPr>
        </p:nvSpPr>
        <p:spPr>
          <a:xfrm>
            <a:off x="179512" y="1052735"/>
            <a:ext cx="8784976" cy="5616625"/>
          </a:xfrm>
        </p:spPr>
        <p:txBody>
          <a:bodyPr/>
          <a:lstStyle/>
          <a:p>
            <a:r>
              <a:rPr lang="zh-CN" altLang="en-US" sz="2400" dirty="0"/>
              <a:t>主动响应的一种表现形式就是采取反击行动。</a:t>
            </a:r>
          </a:p>
          <a:p>
            <a:pPr lvl="1"/>
            <a:r>
              <a:rPr lang="zh-CN" altLang="en-US" dirty="0"/>
              <a:t>但是，一直以来</a:t>
            </a:r>
            <a:r>
              <a:rPr lang="zh-CN" altLang="en-US" dirty="0">
                <a:solidFill>
                  <a:srgbClr val="FF0000"/>
                </a:solidFill>
              </a:rPr>
              <a:t>没有成为常用的响应形式</a:t>
            </a:r>
            <a:r>
              <a:rPr lang="zh-CN" altLang="en-US" dirty="0"/>
              <a:t>，主要是有客观原因。</a:t>
            </a:r>
          </a:p>
          <a:p>
            <a:pPr lvl="1"/>
            <a:r>
              <a:rPr lang="zh-CN" altLang="en-US" dirty="0"/>
              <a:t>因为入侵者的常用攻击方法是</a:t>
            </a:r>
            <a:r>
              <a:rPr lang="zh-CN" altLang="en-US" dirty="0">
                <a:solidFill>
                  <a:srgbClr val="FF0000"/>
                </a:solidFill>
              </a:rPr>
              <a:t>利用一个被黑掉的系统作为攻击的平台</a:t>
            </a:r>
            <a:r>
              <a:rPr lang="zh-CN" altLang="en-US" dirty="0"/>
              <a:t>，而且反击行动也可能会涉及</a:t>
            </a:r>
            <a:r>
              <a:rPr lang="zh-CN" altLang="en-US" dirty="0">
                <a:solidFill>
                  <a:srgbClr val="FF0000"/>
                </a:solidFill>
              </a:rPr>
              <a:t>法律法规</a:t>
            </a:r>
            <a:r>
              <a:rPr lang="zh-CN" altLang="en-US" dirty="0"/>
              <a:t>等问题。</a:t>
            </a:r>
          </a:p>
          <a:p>
            <a:pPr lvl="1"/>
            <a:r>
              <a:rPr lang="zh-CN" altLang="en-US" dirty="0"/>
              <a:t>因此，当检测到入侵时，一般是利用防火墙和网关阻止来自入侵</a:t>
            </a:r>
            <a:r>
              <a:rPr lang="en-US" altLang="zh-CN" dirty="0"/>
              <a:t>IP</a:t>
            </a:r>
            <a:r>
              <a:rPr lang="zh-CN" altLang="en-US" dirty="0"/>
              <a:t>地址的数据包，也可以采用网络对话的方式阻断网络连接，即向入侵者的计算机发送</a:t>
            </a:r>
            <a:r>
              <a:rPr lang="en-US" altLang="zh-CN" dirty="0"/>
              <a:t>TCP</a:t>
            </a:r>
            <a:r>
              <a:rPr lang="zh-CN" altLang="en-US" dirty="0"/>
              <a:t>的</a:t>
            </a:r>
            <a:r>
              <a:rPr lang="en-US" altLang="zh-CN" dirty="0"/>
              <a:t>RESET</a:t>
            </a:r>
            <a:r>
              <a:rPr lang="zh-CN" altLang="en-US" dirty="0"/>
              <a:t>包，或发送</a:t>
            </a:r>
            <a:r>
              <a:rPr lang="en-US" altLang="zh-CN" dirty="0"/>
              <a:t>ICMP</a:t>
            </a:r>
            <a:r>
              <a:rPr lang="zh-CN" altLang="en-US" dirty="0"/>
              <a:t>的</a:t>
            </a:r>
            <a:r>
              <a:rPr lang="en-US" altLang="zh-CN" dirty="0"/>
              <a:t>Destination Unreachable</a:t>
            </a:r>
            <a:r>
              <a:rPr lang="zh-CN" altLang="en-US" dirty="0"/>
              <a:t>数据包，或者求助于被入侵主机的网络管理员。</a:t>
            </a:r>
          </a:p>
          <a:p>
            <a:endParaRPr lang="zh-CN" altLang="en-US" sz="2400" dirty="0"/>
          </a:p>
          <a:p>
            <a:r>
              <a:rPr lang="zh-CN" altLang="en-US" sz="2400" dirty="0">
                <a:solidFill>
                  <a:srgbClr val="FF0000"/>
                </a:solidFill>
              </a:rPr>
              <a:t>修正系统环境</a:t>
            </a:r>
            <a:r>
              <a:rPr lang="zh-CN" altLang="en-US" sz="2400" dirty="0"/>
              <a:t>也是主动响应的一种手段，主要是提高分析引擎对特定模式的敏感度，增加监视范围，更好地收集信息，以便堵住导致入侵发生的漏洞，目前被广泛应用。</a:t>
            </a:r>
          </a:p>
          <a:p>
            <a:endParaRPr lang="en-US" sz="2400" dirty="0"/>
          </a:p>
        </p:txBody>
      </p:sp>
    </p:spTree>
    <p:extLst>
      <p:ext uri="{BB962C8B-B14F-4D97-AF65-F5344CB8AC3E}">
        <p14:creationId xmlns:p14="http://schemas.microsoft.com/office/powerpoint/2010/main" val="403838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68263"/>
            <a:ext cx="8785225" cy="839787"/>
          </a:xfrm>
        </p:spPr>
        <p:txBody>
          <a:bodyPr/>
          <a:lstStyle/>
          <a:p>
            <a:pPr eaLnBrk="1" hangingPunct="1"/>
            <a:r>
              <a:rPr kumimoji="0" lang="zh-CN" altLang="en-US" dirty="0"/>
              <a:t>主要内容</a:t>
            </a:r>
          </a:p>
        </p:txBody>
      </p:sp>
      <p:sp>
        <p:nvSpPr>
          <p:cNvPr id="5123" name="内容占位符 2"/>
          <p:cNvSpPr>
            <a:spLocks noGrp="1"/>
          </p:cNvSpPr>
          <p:nvPr>
            <p:ph idx="1"/>
          </p:nvPr>
        </p:nvSpPr>
        <p:spPr>
          <a:xfrm>
            <a:off x="251519" y="1052736"/>
            <a:ext cx="8713093" cy="5544616"/>
          </a:xfrm>
        </p:spPr>
        <p:txBody>
          <a:bodyPr/>
          <a:lstStyle/>
          <a:p>
            <a:r>
              <a:rPr kumimoji="0" lang="en-US" altLang="zh-CN" dirty="0"/>
              <a:t>7.1 </a:t>
            </a:r>
            <a:r>
              <a:rPr kumimoji="0" lang="en-US" altLang="zh-CN" dirty="0" err="1"/>
              <a:t>概述</a:t>
            </a:r>
            <a:r>
              <a:rPr kumimoji="0" lang="en-US" altLang="zh-CN" dirty="0"/>
              <a:t>	</a:t>
            </a:r>
            <a:endParaRPr kumimoji="0" lang="zh-CN" altLang="zh-CN" dirty="0"/>
          </a:p>
          <a:p>
            <a:r>
              <a:rPr kumimoji="0" lang="en-US" altLang="zh-CN" dirty="0"/>
              <a:t>7.2 </a:t>
            </a:r>
            <a:r>
              <a:rPr kumimoji="0" lang="en-US" altLang="zh-CN" dirty="0" err="1"/>
              <a:t>防火墙</a:t>
            </a:r>
            <a:endParaRPr kumimoji="0" lang="zh-CN" altLang="zh-CN" dirty="0"/>
          </a:p>
          <a:p>
            <a:r>
              <a:rPr kumimoji="0" lang="en-US" altLang="zh-CN" dirty="0"/>
              <a:t>7.3 </a:t>
            </a:r>
            <a:r>
              <a:rPr kumimoji="0" lang="en-US" altLang="zh-CN" dirty="0" err="1"/>
              <a:t>入侵检测系统</a:t>
            </a:r>
            <a:endParaRPr kumimoji="0" lang="en-US" altLang="zh-CN" dirty="0"/>
          </a:p>
          <a:p>
            <a:pPr lvl="1"/>
            <a:r>
              <a:rPr kumimoji="0" lang="en-US" altLang="zh-CN" dirty="0"/>
              <a:t>7.3.1 </a:t>
            </a:r>
            <a:r>
              <a:rPr kumimoji="0" lang="zh-CN" altLang="en-US" dirty="0"/>
              <a:t>入侵检测概述</a:t>
            </a:r>
            <a:endParaRPr kumimoji="0" lang="en-US" altLang="zh-CN" dirty="0"/>
          </a:p>
          <a:p>
            <a:pPr lvl="1"/>
            <a:r>
              <a:rPr kumimoji="0" lang="en-US" altLang="zh-CN" dirty="0"/>
              <a:t>7.3.2 </a:t>
            </a:r>
            <a:r>
              <a:rPr kumimoji="0" lang="zh-CN" altLang="en-US" dirty="0"/>
              <a:t>入侵检测系统分类</a:t>
            </a:r>
            <a:endParaRPr kumimoji="0" lang="en-US" altLang="zh-CN" dirty="0"/>
          </a:p>
          <a:p>
            <a:pPr lvl="1"/>
            <a:r>
              <a:rPr kumimoji="0" lang="en-US" altLang="zh-CN" dirty="0"/>
              <a:t>7.3.3 </a:t>
            </a:r>
            <a:r>
              <a:rPr kumimoji="0" lang="zh-CN" altLang="en-US" dirty="0"/>
              <a:t>入侵检测技术</a:t>
            </a:r>
            <a:endParaRPr kumimoji="0" lang="en-US" altLang="zh-CN" dirty="0"/>
          </a:p>
          <a:p>
            <a:pPr lvl="1"/>
            <a:r>
              <a:rPr kumimoji="0" lang="en-US" altLang="zh-CN" dirty="0">
                <a:solidFill>
                  <a:srgbClr val="FF0000"/>
                </a:solidFill>
              </a:rPr>
              <a:t>7.3.4 Snort</a:t>
            </a:r>
            <a:r>
              <a:rPr kumimoji="0" lang="zh-CN" altLang="en-US" dirty="0">
                <a:solidFill>
                  <a:srgbClr val="FF0000"/>
                </a:solidFill>
              </a:rPr>
              <a:t>系统</a:t>
            </a:r>
            <a:r>
              <a:rPr kumimoji="0" lang="en-US" altLang="zh-CN" dirty="0">
                <a:solidFill>
                  <a:srgbClr val="FF0000"/>
                </a:solidFill>
              </a:rPr>
              <a:t>	</a:t>
            </a:r>
            <a:endParaRPr kumimoji="0" lang="zh-CN" altLang="zh-CN" dirty="0">
              <a:solidFill>
                <a:srgbClr val="FF0000"/>
              </a:solidFill>
            </a:endParaRPr>
          </a:p>
          <a:p>
            <a:r>
              <a:rPr kumimoji="0" lang="en-US" altLang="zh-CN" dirty="0"/>
              <a:t>7.4 </a:t>
            </a:r>
            <a:r>
              <a:rPr kumimoji="0" lang="en-US" altLang="zh-CN" dirty="0" err="1"/>
              <a:t>网络防御的新技术</a:t>
            </a:r>
            <a:r>
              <a:rPr kumimoji="0" lang="en-US" altLang="zh-CN" dirty="0"/>
              <a:t>	</a:t>
            </a:r>
            <a:endParaRPr kumimoji="0" lang="zh-CN" altLang="zh-CN" dirty="0"/>
          </a:p>
          <a:p>
            <a:endParaRPr kumimoji="0" lang="zh-CN" altLang="zh-CN" dirty="0"/>
          </a:p>
        </p:txBody>
      </p:sp>
    </p:spTree>
    <p:extLst>
      <p:ext uri="{BB962C8B-B14F-4D97-AF65-F5344CB8AC3E}">
        <p14:creationId xmlns:p14="http://schemas.microsoft.com/office/powerpoint/2010/main" val="3455318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79388" y="68263"/>
            <a:ext cx="8785225" cy="839787"/>
          </a:xfrm>
        </p:spPr>
        <p:txBody>
          <a:bodyPr/>
          <a:lstStyle/>
          <a:p>
            <a:r>
              <a:rPr kumimoji="0" lang="en-US" altLang="zh-CN" dirty="0"/>
              <a:t>Snort</a:t>
            </a:r>
            <a:r>
              <a:rPr kumimoji="0" lang="zh-CN" altLang="en-US" dirty="0"/>
              <a:t>系统</a:t>
            </a:r>
          </a:p>
        </p:txBody>
      </p:sp>
      <p:sp>
        <p:nvSpPr>
          <p:cNvPr id="44035" name="内容占位符 2"/>
          <p:cNvSpPr>
            <a:spLocks noGrp="1"/>
          </p:cNvSpPr>
          <p:nvPr>
            <p:ph idx="1"/>
          </p:nvPr>
        </p:nvSpPr>
        <p:spPr>
          <a:xfrm>
            <a:off x="179387" y="1052737"/>
            <a:ext cx="8785225" cy="2520280"/>
          </a:xfrm>
        </p:spPr>
        <p:txBody>
          <a:bodyPr/>
          <a:lstStyle/>
          <a:p>
            <a:r>
              <a:rPr kumimoji="0" lang="en-US" altLang="zh-CN" sz="2400" dirty="0"/>
              <a:t>Snort</a:t>
            </a:r>
            <a:r>
              <a:rPr kumimoji="0" lang="zh-CN" altLang="en-US" sz="2400" dirty="0"/>
              <a:t>入侵检测系统是一个开放源代码的轻量级网络入侵检测系统。</a:t>
            </a:r>
            <a:endParaRPr kumimoji="0" lang="en-US" altLang="zh-CN" sz="2400" dirty="0"/>
          </a:p>
          <a:p>
            <a:r>
              <a:rPr kumimoji="0" lang="en-US" altLang="zh-CN" sz="2400" dirty="0"/>
              <a:t>Snort</a:t>
            </a:r>
            <a:r>
              <a:rPr kumimoji="0" lang="zh-CN" altLang="en-US" sz="2400" dirty="0"/>
              <a:t>遵循</a:t>
            </a:r>
            <a:r>
              <a:rPr kumimoji="0" lang="en-US" altLang="zh-CN" sz="2400" dirty="0"/>
              <a:t>CIDF</a:t>
            </a:r>
            <a:r>
              <a:rPr kumimoji="0" lang="zh-CN" altLang="en-US" sz="2400" dirty="0"/>
              <a:t>模型，使用误用检测的方法来识别发现违反系统和网络安全策略的网络行为。</a:t>
            </a:r>
            <a:endParaRPr kumimoji="0" lang="en-US" altLang="zh-CN" sz="2400" dirty="0"/>
          </a:p>
          <a:p>
            <a:r>
              <a:rPr kumimoji="0" lang="en-US" altLang="zh-CN" sz="2400" dirty="0"/>
              <a:t>Snort</a:t>
            </a:r>
            <a:r>
              <a:rPr kumimoji="0" lang="zh-CN" altLang="en-US" sz="2400" dirty="0"/>
              <a:t>系统包括</a:t>
            </a:r>
            <a:r>
              <a:rPr kumimoji="0" lang="zh-CN" altLang="en-US" sz="2400" dirty="0">
                <a:solidFill>
                  <a:srgbClr val="FF0000"/>
                </a:solidFill>
              </a:rPr>
              <a:t>数据包捕获模块</a:t>
            </a:r>
            <a:r>
              <a:rPr kumimoji="0" lang="zh-CN" altLang="en-US" sz="2400" dirty="0"/>
              <a:t>、</a:t>
            </a:r>
            <a:r>
              <a:rPr kumimoji="0" lang="zh-CN" altLang="en-US" sz="2400" dirty="0">
                <a:solidFill>
                  <a:srgbClr val="FF0000"/>
                </a:solidFill>
              </a:rPr>
              <a:t>预处理模块</a:t>
            </a:r>
            <a:r>
              <a:rPr kumimoji="0" lang="zh-CN" altLang="en-US" sz="2400" dirty="0"/>
              <a:t>、</a:t>
            </a:r>
            <a:r>
              <a:rPr kumimoji="0" lang="zh-CN" altLang="en-US" sz="2400" dirty="0">
                <a:solidFill>
                  <a:srgbClr val="FF0000"/>
                </a:solidFill>
              </a:rPr>
              <a:t>检测引擎</a:t>
            </a:r>
            <a:r>
              <a:rPr kumimoji="0" lang="zh-CN" altLang="en-US" sz="2400" dirty="0"/>
              <a:t>和</a:t>
            </a:r>
            <a:r>
              <a:rPr kumimoji="0" lang="zh-CN" altLang="en-US" sz="2400" dirty="0">
                <a:solidFill>
                  <a:srgbClr val="FF0000"/>
                </a:solidFill>
              </a:rPr>
              <a:t>输出模块</a:t>
            </a:r>
            <a:r>
              <a:rPr kumimoji="0" lang="zh-CN" altLang="en-US" sz="2400" dirty="0"/>
              <a:t>四部分组。</a:t>
            </a: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573016"/>
            <a:ext cx="67691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6"/>
                                        </p:tgtEl>
                                        <p:attrNameLst>
                                          <p:attrName>style.visibility</p:attrName>
                                        </p:attrNameLst>
                                      </p:cBhvr>
                                      <p:to>
                                        <p:strVal val="visible"/>
                                      </p:to>
                                    </p:set>
                                    <p:anim calcmode="lin" valueType="num">
                                      <p:cBhvr additive="base">
                                        <p:cTn id="17" dur="500" fill="hold"/>
                                        <p:tgtEl>
                                          <p:spTgt spid="44036"/>
                                        </p:tgtEl>
                                        <p:attrNameLst>
                                          <p:attrName>ppt_x</p:attrName>
                                        </p:attrNameLst>
                                      </p:cBhvr>
                                      <p:tavLst>
                                        <p:tav tm="0">
                                          <p:val>
                                            <p:strVal val="#ppt_x"/>
                                          </p:val>
                                        </p:tav>
                                        <p:tav tm="100000">
                                          <p:val>
                                            <p:strVal val="#ppt_x"/>
                                          </p:val>
                                        </p:tav>
                                      </p:tavLst>
                                    </p:anim>
                                    <p:anim calcmode="lin" valueType="num">
                                      <p:cBhvr additive="base">
                                        <p:cTn id="18"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Snort</a:t>
            </a:r>
            <a:r>
              <a:rPr lang="zh-CN" altLang="en-US" dirty="0"/>
              <a:t>检测引擎模块</a:t>
            </a:r>
            <a:endParaRPr lang="en-US" dirty="0"/>
          </a:p>
        </p:txBody>
      </p:sp>
      <p:sp>
        <p:nvSpPr>
          <p:cNvPr id="3" name="内容占位符 2"/>
          <p:cNvSpPr>
            <a:spLocks noGrp="1"/>
          </p:cNvSpPr>
          <p:nvPr>
            <p:ph idx="1"/>
          </p:nvPr>
        </p:nvSpPr>
        <p:spPr>
          <a:xfrm>
            <a:off x="179512" y="1052735"/>
            <a:ext cx="8784976" cy="5616625"/>
          </a:xfrm>
        </p:spPr>
        <p:txBody>
          <a:bodyPr/>
          <a:lstStyle/>
          <a:p>
            <a:r>
              <a:rPr lang="zh-CN" altLang="en-US" sz="2400" dirty="0"/>
              <a:t>检测引擎是</a:t>
            </a:r>
            <a:r>
              <a:rPr lang="en-US" altLang="zh-CN" sz="2400" dirty="0"/>
              <a:t>Snort</a:t>
            </a:r>
            <a:r>
              <a:rPr lang="zh-CN" altLang="en-US" sz="2400" dirty="0"/>
              <a:t>的核心部件，主要功能是</a:t>
            </a:r>
            <a:r>
              <a:rPr lang="zh-CN" altLang="en-US" sz="2400" dirty="0">
                <a:solidFill>
                  <a:srgbClr val="FF0000"/>
                </a:solidFill>
              </a:rPr>
              <a:t>规则分析和特征检测</a:t>
            </a:r>
            <a:r>
              <a:rPr lang="zh-CN" altLang="en-US" sz="2400" dirty="0"/>
              <a:t>。</a:t>
            </a:r>
          </a:p>
          <a:p>
            <a:pPr lvl="1"/>
            <a:r>
              <a:rPr lang="zh-CN" altLang="en-US" dirty="0"/>
              <a:t>当数据包从预处理送过来后，检测引擎依据预先设置的规则检查数据包，一旦发现数据包中的内容和某条规则相匹配，就通知输出模块进行报警。</a:t>
            </a:r>
            <a:endParaRPr lang="en-US" altLang="zh-CN" dirty="0"/>
          </a:p>
          <a:p>
            <a:endParaRPr kumimoji="0" lang="en-US" altLang="zh-CN" sz="2400" dirty="0"/>
          </a:p>
          <a:p>
            <a:r>
              <a:rPr kumimoji="0" lang="en-US" altLang="zh-CN" sz="2400" dirty="0"/>
              <a:t>Snort</a:t>
            </a:r>
            <a:r>
              <a:rPr kumimoji="0" lang="zh-CN" altLang="en-US" sz="2400" dirty="0"/>
              <a:t>将所有已知的入侵行为以规则的形式存放在</a:t>
            </a:r>
            <a:r>
              <a:rPr kumimoji="0" lang="zh-CN" altLang="en-US" sz="2400" dirty="0">
                <a:solidFill>
                  <a:srgbClr val="FF0000"/>
                </a:solidFill>
              </a:rPr>
              <a:t>规则库</a:t>
            </a:r>
            <a:r>
              <a:rPr kumimoji="0" lang="zh-CN" altLang="en-US" sz="2400" dirty="0"/>
              <a:t>中，并以</a:t>
            </a:r>
            <a:r>
              <a:rPr kumimoji="0" lang="zh-CN" altLang="en-US" sz="2400" dirty="0">
                <a:solidFill>
                  <a:srgbClr val="FF0000"/>
                </a:solidFill>
              </a:rPr>
              <a:t>三维链表结构</a:t>
            </a:r>
            <a:r>
              <a:rPr kumimoji="0" lang="zh-CN" altLang="en-US" sz="2400" dirty="0"/>
              <a:t>进行组织。</a:t>
            </a:r>
            <a:endParaRPr kumimoji="0" lang="en-US" altLang="zh-CN" sz="2400" dirty="0"/>
          </a:p>
          <a:p>
            <a:r>
              <a:rPr kumimoji="0" lang="zh-CN" altLang="en-US" sz="2400" dirty="0"/>
              <a:t>每一条规则由</a:t>
            </a:r>
            <a:r>
              <a:rPr kumimoji="0" lang="zh-CN" altLang="en-US" sz="2400" dirty="0">
                <a:solidFill>
                  <a:srgbClr val="FF0000"/>
                </a:solidFill>
              </a:rPr>
              <a:t>规则头和规则选项</a:t>
            </a:r>
            <a:r>
              <a:rPr kumimoji="0" lang="zh-CN" altLang="en-US" sz="2400" dirty="0"/>
              <a:t>两部分组成。</a:t>
            </a:r>
          </a:p>
          <a:p>
            <a:pPr lvl="1"/>
            <a:r>
              <a:rPr kumimoji="0" lang="zh-CN" altLang="en-US" dirty="0">
                <a:solidFill>
                  <a:srgbClr val="FF0000"/>
                </a:solidFill>
              </a:rPr>
              <a:t>规则头</a:t>
            </a:r>
            <a:r>
              <a:rPr kumimoji="0" lang="zh-CN" altLang="en-US" dirty="0"/>
              <a:t>对应于规则树节点（</a:t>
            </a:r>
            <a:r>
              <a:rPr kumimoji="0" lang="en-US" altLang="zh-CN" dirty="0"/>
              <a:t>Rule Tree Node</a:t>
            </a:r>
            <a:r>
              <a:rPr kumimoji="0" lang="zh-CN" altLang="en-US" dirty="0"/>
              <a:t>，</a:t>
            </a:r>
            <a:r>
              <a:rPr kumimoji="0" lang="en-US" altLang="zh-CN" dirty="0"/>
              <a:t>RTN</a:t>
            </a:r>
            <a:r>
              <a:rPr kumimoji="0" lang="zh-CN" altLang="en-US" dirty="0"/>
              <a:t>），包含规则动作选项、数据包类型、源地址、源端口、目的地址、目的端口、数据流动方向等内容。</a:t>
            </a:r>
          </a:p>
          <a:p>
            <a:pPr lvl="1"/>
            <a:r>
              <a:rPr kumimoji="0" lang="zh-CN" altLang="en-US" dirty="0">
                <a:solidFill>
                  <a:srgbClr val="FF0000"/>
                </a:solidFill>
              </a:rPr>
              <a:t>规则选项</a:t>
            </a:r>
            <a:r>
              <a:rPr kumimoji="0" lang="zh-CN" altLang="en-US" dirty="0"/>
              <a:t>对应于规则选项节点（</a:t>
            </a:r>
            <a:r>
              <a:rPr kumimoji="0" lang="en-US" altLang="zh-CN" dirty="0"/>
              <a:t>Optional Tree Node, OTN</a:t>
            </a:r>
            <a:r>
              <a:rPr kumimoji="0" lang="zh-CN" altLang="en-US" dirty="0"/>
              <a:t>），包含报警信息和匹配内容等选项。</a:t>
            </a:r>
          </a:p>
          <a:p>
            <a:endParaRPr lang="zh-CN" altLang="en-US" sz="2400" dirty="0"/>
          </a:p>
          <a:p>
            <a:endParaRPr lang="zh-CN" altLang="en-US" sz="2400" dirty="0"/>
          </a:p>
          <a:p>
            <a:endParaRPr lang="en-US" sz="2400" dirty="0"/>
          </a:p>
        </p:txBody>
      </p:sp>
    </p:spTree>
    <p:extLst>
      <p:ext uri="{BB962C8B-B14F-4D97-AF65-F5344CB8AC3E}">
        <p14:creationId xmlns:p14="http://schemas.microsoft.com/office/powerpoint/2010/main" val="284907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074118"/>
            <a:ext cx="80645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8" name="标题 1"/>
          <p:cNvSpPr>
            <a:spLocks noGrp="1"/>
          </p:cNvSpPr>
          <p:nvPr>
            <p:ph type="title"/>
          </p:nvPr>
        </p:nvSpPr>
        <p:spPr>
          <a:xfrm>
            <a:off x="446856" y="72008"/>
            <a:ext cx="8229600" cy="836712"/>
          </a:xfrm>
        </p:spPr>
        <p:txBody>
          <a:bodyPr/>
          <a:lstStyle/>
          <a:p>
            <a:r>
              <a:rPr kumimoji="0" lang="en-US" altLang="zh-CN" dirty="0"/>
              <a:t>Snort</a:t>
            </a:r>
            <a:r>
              <a:rPr kumimoji="0" lang="zh-CN" altLang="en-US" dirty="0"/>
              <a:t>规则库</a:t>
            </a:r>
          </a:p>
        </p:txBody>
      </p:sp>
      <p:sp>
        <p:nvSpPr>
          <p:cNvPr id="45059" name="内容占位符 2"/>
          <p:cNvSpPr>
            <a:spLocks noGrp="1"/>
          </p:cNvSpPr>
          <p:nvPr>
            <p:ph idx="1"/>
          </p:nvPr>
        </p:nvSpPr>
        <p:spPr>
          <a:xfrm>
            <a:off x="179512" y="1052438"/>
            <a:ext cx="8784976" cy="1152426"/>
          </a:xfrm>
        </p:spPr>
        <p:txBody>
          <a:bodyPr/>
          <a:lstStyle/>
          <a:p>
            <a:r>
              <a:rPr kumimoji="0" lang="en-US" altLang="zh-CN" sz="2400" dirty="0">
                <a:solidFill>
                  <a:srgbClr val="FF0000"/>
                </a:solidFill>
              </a:rPr>
              <a:t>Activate</a:t>
            </a:r>
            <a:r>
              <a:rPr kumimoji="0" lang="zh-CN" altLang="en-US" sz="2400" dirty="0">
                <a:solidFill>
                  <a:srgbClr val="FF0000"/>
                </a:solidFill>
              </a:rPr>
              <a:t>：</a:t>
            </a:r>
            <a:r>
              <a:rPr kumimoji="0" lang="zh-CN" altLang="en-US" sz="2400" dirty="0"/>
              <a:t>报警并且激活另一条</a:t>
            </a:r>
            <a:r>
              <a:rPr kumimoji="0" lang="en-US" altLang="zh-CN" sz="2400" dirty="0"/>
              <a:t>dynamic</a:t>
            </a:r>
            <a:r>
              <a:rPr kumimoji="0" lang="zh-CN" altLang="en-US" sz="2400" dirty="0"/>
              <a:t>规则。</a:t>
            </a:r>
            <a:r>
              <a:rPr kumimoji="0" lang="en-US" altLang="zh-CN" sz="2400" dirty="0">
                <a:solidFill>
                  <a:srgbClr val="FF0000"/>
                </a:solidFill>
              </a:rPr>
              <a:t>Dynamic</a:t>
            </a:r>
            <a:r>
              <a:rPr kumimoji="0" lang="zh-CN" altLang="en-US" sz="2400" dirty="0">
                <a:solidFill>
                  <a:srgbClr val="FF0000"/>
                </a:solidFill>
              </a:rPr>
              <a:t>：</a:t>
            </a:r>
            <a:r>
              <a:rPr kumimoji="0" lang="zh-CN" altLang="en-US" sz="2400" dirty="0"/>
              <a:t>保持空闲直到被一条</a:t>
            </a:r>
            <a:r>
              <a:rPr kumimoji="0" lang="en-US" altLang="zh-CN" sz="2400" dirty="0"/>
              <a:t>activate</a:t>
            </a:r>
            <a:r>
              <a:rPr kumimoji="0" lang="zh-CN" altLang="en-US" sz="2400" dirty="0"/>
              <a:t>规则激活，被激活后就作为一条</a:t>
            </a:r>
            <a:r>
              <a:rPr kumimoji="0" lang="en-US" altLang="zh-CN" sz="2400" dirty="0"/>
              <a:t>log</a:t>
            </a:r>
            <a:r>
              <a:rPr kumimoji="0" lang="zh-CN" altLang="en-US" sz="2400" dirty="0"/>
              <a:t>规则执行。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79388" y="68263"/>
            <a:ext cx="8785225" cy="839787"/>
          </a:xfrm>
        </p:spPr>
        <p:txBody>
          <a:bodyPr/>
          <a:lstStyle/>
          <a:p>
            <a:r>
              <a:rPr kumimoji="0" lang="zh-CN" altLang="en-US" dirty="0"/>
              <a:t>入侵检测概述</a:t>
            </a:r>
          </a:p>
        </p:txBody>
      </p:sp>
      <p:sp>
        <p:nvSpPr>
          <p:cNvPr id="28675" name="内容占位符 2"/>
          <p:cNvSpPr>
            <a:spLocks noGrp="1"/>
          </p:cNvSpPr>
          <p:nvPr>
            <p:ph idx="1"/>
          </p:nvPr>
        </p:nvSpPr>
        <p:spPr>
          <a:xfrm>
            <a:off x="179387" y="1052737"/>
            <a:ext cx="8785225" cy="1728192"/>
          </a:xfrm>
        </p:spPr>
        <p:txBody>
          <a:bodyPr/>
          <a:lstStyle/>
          <a:p>
            <a:r>
              <a:rPr kumimoji="0" lang="en-US" altLang="zh-CN" sz="2400" dirty="0"/>
              <a:t>1980</a:t>
            </a:r>
            <a:r>
              <a:rPr kumimoji="0" lang="zh-CN" altLang="en-US" sz="2400" dirty="0"/>
              <a:t>年，</a:t>
            </a:r>
            <a:r>
              <a:rPr kumimoji="0" lang="en-US" altLang="zh-CN" sz="2400" dirty="0"/>
              <a:t>James P. Anderson</a:t>
            </a:r>
            <a:r>
              <a:rPr kumimoji="0" lang="zh-CN" altLang="en-US" sz="2400" dirty="0"/>
              <a:t>，</a:t>
            </a:r>
            <a:r>
              <a:rPr kumimoji="0" lang="zh-CN" altLang="zh-CN" sz="2400" dirty="0"/>
              <a:t>《</a:t>
            </a:r>
            <a:r>
              <a:rPr kumimoji="0" lang="en-US" altLang="zh-CN" sz="2400" dirty="0">
                <a:solidFill>
                  <a:srgbClr val="FF0000"/>
                </a:solidFill>
              </a:rPr>
              <a:t>Computer Security Threat Monitoring and Surveillance</a:t>
            </a:r>
            <a:r>
              <a:rPr kumimoji="0" lang="zh-CN" altLang="zh-CN" sz="2400" dirty="0"/>
              <a:t>》</a:t>
            </a:r>
            <a:r>
              <a:rPr kumimoji="0" lang="zh-CN" altLang="en-US" sz="2400" dirty="0"/>
              <a:t>，此技术报告被公认是开山之作。</a:t>
            </a:r>
            <a:r>
              <a:rPr kumimoji="0" lang="en-US" altLang="zh-CN" sz="2400" dirty="0"/>
              <a:t> </a:t>
            </a:r>
          </a:p>
          <a:p>
            <a:r>
              <a:rPr kumimoji="0" lang="en-US" altLang="zh-CN" sz="2400" dirty="0"/>
              <a:t>1984-1986</a:t>
            </a:r>
            <a:r>
              <a:rPr kumimoji="0" lang="zh-CN" altLang="en-US" sz="2400" dirty="0"/>
              <a:t>年，</a:t>
            </a:r>
            <a:r>
              <a:rPr kumimoji="0" lang="en-US" altLang="zh-CN" sz="2400" dirty="0"/>
              <a:t>Dorothy Denning</a:t>
            </a:r>
            <a:r>
              <a:rPr kumimoji="0" lang="zh-CN" altLang="en-US" sz="2400" dirty="0"/>
              <a:t>和</a:t>
            </a:r>
            <a:r>
              <a:rPr kumimoji="0" lang="en-US" altLang="zh-CN" sz="2400" dirty="0"/>
              <a:t> Peter Neumann</a:t>
            </a:r>
            <a:r>
              <a:rPr kumimoji="0" lang="zh-CN" altLang="en-US" sz="2400" dirty="0"/>
              <a:t>，实时入侵检测系统模型，</a:t>
            </a:r>
            <a:r>
              <a:rPr kumimoji="0" lang="en-US" altLang="zh-CN" sz="2400" dirty="0"/>
              <a:t>IDES (</a:t>
            </a:r>
            <a:r>
              <a:rPr kumimoji="0" lang="en-US" altLang="zh-CN" sz="2400" dirty="0">
                <a:solidFill>
                  <a:srgbClr val="FF0000"/>
                </a:solidFill>
              </a:rPr>
              <a:t>Intrusion Detection Expert System</a:t>
            </a:r>
            <a:r>
              <a:rPr kumimoji="0" lang="en-US" altLang="zh-CN" sz="2400" dirty="0"/>
              <a:t>)</a:t>
            </a:r>
            <a:r>
              <a:rPr kumimoji="0" lang="zh-CN" altLang="en-US" sz="2400" dirty="0"/>
              <a:t>。</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997200"/>
            <a:ext cx="4392613"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gtEl>
                                        <p:attrNameLst>
                                          <p:attrName>style.visibility</p:attrName>
                                        </p:attrNameLst>
                                      </p:cBhvr>
                                      <p:to>
                                        <p:strVal val="visible"/>
                                      </p:to>
                                    </p:set>
                                    <p:anim calcmode="lin" valueType="num">
                                      <p:cBhvr additive="base">
                                        <p:cTn id="13" dur="500" fill="hold"/>
                                        <p:tgtEl>
                                          <p:spTgt spid="28676"/>
                                        </p:tgtEl>
                                        <p:attrNameLst>
                                          <p:attrName>ppt_x</p:attrName>
                                        </p:attrNameLst>
                                      </p:cBhvr>
                                      <p:tavLst>
                                        <p:tav tm="0">
                                          <p:val>
                                            <p:strVal val="#ppt_x"/>
                                          </p:val>
                                        </p:tav>
                                        <p:tav tm="100000">
                                          <p:val>
                                            <p:strVal val="#ppt_x"/>
                                          </p:val>
                                        </p:tav>
                                      </p:tavLst>
                                    </p:anim>
                                    <p:anim calcmode="lin" valueType="num">
                                      <p:cBhvr additive="base">
                                        <p:cTn id="14"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79388" y="68263"/>
            <a:ext cx="8785225" cy="839787"/>
          </a:xfrm>
        </p:spPr>
        <p:txBody>
          <a:bodyPr/>
          <a:lstStyle/>
          <a:p>
            <a:r>
              <a:rPr kumimoji="0" lang="en-US" altLang="zh-CN"/>
              <a:t>Snort</a:t>
            </a:r>
            <a:r>
              <a:rPr kumimoji="0" lang="zh-CN" altLang="en-US"/>
              <a:t>规则例子</a:t>
            </a:r>
          </a:p>
        </p:txBody>
      </p:sp>
      <p:sp>
        <p:nvSpPr>
          <p:cNvPr id="46083" name="内容占位符 2"/>
          <p:cNvSpPr>
            <a:spLocks noGrp="1"/>
          </p:cNvSpPr>
          <p:nvPr>
            <p:ph idx="1"/>
          </p:nvPr>
        </p:nvSpPr>
        <p:spPr>
          <a:xfrm>
            <a:off x="107504" y="1052736"/>
            <a:ext cx="8892480" cy="5357589"/>
          </a:xfrm>
        </p:spPr>
        <p:txBody>
          <a:bodyPr/>
          <a:lstStyle/>
          <a:p>
            <a:r>
              <a:rPr kumimoji="0" lang="en-US" altLang="zh-CN" sz="2400" dirty="0"/>
              <a:t>Alert tcp any any-&gt;10.1.1.0/24 80(content:"/</a:t>
            </a:r>
            <a:r>
              <a:rPr kumimoji="0" lang="en-US" altLang="zh-CN" sz="2400" dirty="0" err="1"/>
              <a:t>cgi</a:t>
            </a:r>
            <a:r>
              <a:rPr kumimoji="0" lang="en-US" altLang="zh-CN" sz="2400" dirty="0"/>
              <a:t>-bin/</a:t>
            </a:r>
            <a:r>
              <a:rPr kumimoji="0" lang="en-US" altLang="zh-CN" sz="2400" dirty="0" err="1"/>
              <a:t>phf</a:t>
            </a:r>
            <a:r>
              <a:rPr kumimoji="0" lang="en-US" altLang="zh-CN" sz="2400" dirty="0"/>
              <a:t>"</a:t>
            </a:r>
            <a:r>
              <a:rPr kumimoji="0" lang="zh-CN" altLang="en-US" sz="2400" dirty="0"/>
              <a:t>；</a:t>
            </a:r>
            <a:r>
              <a:rPr kumimoji="0" lang="en-US" altLang="zh-CN" sz="2400" dirty="0" err="1"/>
              <a:t>msg</a:t>
            </a:r>
            <a:r>
              <a:rPr kumimoji="0" lang="en-US" altLang="zh-CN" sz="2400" dirty="0"/>
              <a:t>:"PHF probe!"</a:t>
            </a:r>
            <a:r>
              <a:rPr kumimoji="0" lang="zh-CN" altLang="en-US" sz="2400" dirty="0"/>
              <a:t>；</a:t>
            </a:r>
            <a:r>
              <a:rPr kumimoji="0" lang="en-US" altLang="zh-CN" sz="2400" dirty="0"/>
              <a:t>)</a:t>
            </a:r>
          </a:p>
          <a:p>
            <a:r>
              <a:rPr kumimoji="0" lang="zh-CN" altLang="en-US" sz="2400" dirty="0"/>
              <a:t>在这个规则中，括号左面为规则头，括号中间的部分为规则选项，规则选项中冒号前的部分为选项关键字</a:t>
            </a:r>
            <a:r>
              <a:rPr kumimoji="0" lang="en-US" altLang="zh-CN" sz="2400" dirty="0"/>
              <a:t>(Option Keyword)</a:t>
            </a:r>
            <a:r>
              <a:rPr kumimoji="0" lang="zh-CN" altLang="en-US" sz="2400" dirty="0"/>
              <a:t>。</a:t>
            </a:r>
            <a:endParaRPr kumimoji="0" lang="en-US" altLang="zh-CN" sz="2400" dirty="0"/>
          </a:p>
          <a:p>
            <a:r>
              <a:rPr kumimoji="0" lang="zh-CN" altLang="en-US" sz="2400" dirty="0"/>
              <a:t>规则头由规则行为、协议字段、地址和端口信息</a:t>
            </a:r>
            <a:r>
              <a:rPr kumimoji="0" lang="en-US" altLang="zh-CN" sz="2400" dirty="0"/>
              <a:t>3</a:t>
            </a:r>
            <a:r>
              <a:rPr kumimoji="0" lang="zh-CN" altLang="en-US" sz="2400" dirty="0"/>
              <a:t>部分组成。</a:t>
            </a:r>
            <a:endParaRPr kumimoji="0" lang="en-US" altLang="zh-CN" sz="2400" dirty="0"/>
          </a:p>
          <a:p>
            <a:endParaRPr kumimoji="0" lang="en-US" altLang="zh-CN" sz="2400" dirty="0"/>
          </a:p>
          <a:p>
            <a:r>
              <a:rPr kumimoji="0" lang="zh-CN" altLang="en-US" sz="2400" dirty="0"/>
              <a:t>选项关键字</a:t>
            </a:r>
            <a:r>
              <a:rPr kumimoji="0" lang="en-US" altLang="zh-CN" sz="2400" dirty="0"/>
              <a:t>content</a:t>
            </a:r>
            <a:r>
              <a:rPr kumimoji="0" lang="zh-CN" altLang="en-US" sz="2400" dirty="0"/>
              <a:t>是在数据包负载中搜索的模式；</a:t>
            </a:r>
            <a:r>
              <a:rPr kumimoji="0" lang="en-US" altLang="zh-CN" sz="2400" dirty="0" err="1"/>
              <a:t>msg</a:t>
            </a:r>
            <a:r>
              <a:rPr kumimoji="0" lang="zh-CN" altLang="en-US" sz="2400" dirty="0"/>
              <a:t>表示打印一条警告信息到警告或日志中；</a:t>
            </a:r>
          </a:p>
          <a:p>
            <a:endParaRPr kumimoji="0" lang="en-US" altLang="zh-CN" sz="2400" dirty="0"/>
          </a:p>
          <a:p>
            <a:r>
              <a:rPr kumimoji="0" lang="zh-CN" altLang="en-US" sz="2400" dirty="0"/>
              <a:t>这条规则的含义是：当在任何发往</a:t>
            </a:r>
            <a:r>
              <a:rPr kumimoji="0" lang="en-US" altLang="zh-CN" sz="2400" dirty="0"/>
              <a:t>10.1.1.0/24</a:t>
            </a:r>
            <a:r>
              <a:rPr kumimoji="0" lang="zh-CN" altLang="en-US" sz="2400" dirty="0"/>
              <a:t>子网主机</a:t>
            </a:r>
            <a:r>
              <a:rPr kumimoji="0" lang="en-US" altLang="zh-CN" sz="2400" dirty="0"/>
              <a:t>80</a:t>
            </a:r>
            <a:r>
              <a:rPr kumimoji="0" lang="zh-CN" altLang="en-US" sz="2400" dirty="0"/>
              <a:t>端口的</a:t>
            </a:r>
            <a:r>
              <a:rPr kumimoji="0" lang="en-US" altLang="zh-CN" sz="2400" dirty="0"/>
              <a:t>tcp</a:t>
            </a:r>
            <a:r>
              <a:rPr kumimoji="0" lang="zh-CN" altLang="en-US" sz="2400" dirty="0"/>
              <a:t>数据包负载中，如果发现子串“</a:t>
            </a:r>
            <a:r>
              <a:rPr kumimoji="0" lang="en-US" altLang="zh-CN" sz="2400" dirty="0"/>
              <a:t>/</a:t>
            </a:r>
            <a:r>
              <a:rPr kumimoji="0" lang="en-US" altLang="zh-CN" sz="2400" dirty="0" err="1"/>
              <a:t>cgi</a:t>
            </a:r>
            <a:r>
              <a:rPr kumimoji="0" lang="en-US" altLang="zh-CN" sz="2400" dirty="0"/>
              <a:t>-bin/</a:t>
            </a:r>
            <a:r>
              <a:rPr kumimoji="0" lang="en-US" altLang="zh-CN" sz="2400" dirty="0" err="1"/>
              <a:t>phf</a:t>
            </a:r>
            <a:r>
              <a:rPr kumimoji="0" lang="en-US" altLang="zh-CN" sz="2400" dirty="0"/>
              <a:t>”</a:t>
            </a:r>
            <a:r>
              <a:rPr kumimoji="0" lang="zh-CN" altLang="en-US" sz="2400" dirty="0"/>
              <a:t>，则此数据包为攻击数据包，</a:t>
            </a:r>
            <a:r>
              <a:rPr kumimoji="0" lang="en-US" altLang="zh-CN" sz="2400" dirty="0"/>
              <a:t>Snort</a:t>
            </a:r>
            <a:r>
              <a:rPr kumimoji="0" lang="zh-CN" altLang="en-US" sz="2400" dirty="0"/>
              <a:t>将报警并输出“</a:t>
            </a:r>
            <a:r>
              <a:rPr kumimoji="0" lang="en-US" altLang="zh-CN" sz="2400" dirty="0"/>
              <a:t>PHF probe!”</a:t>
            </a:r>
            <a:r>
              <a:rPr kumimoji="0" lang="zh-CN" altLang="en-US" sz="2400" dirty="0"/>
              <a:t>，表示此数据包为对本地网络</a:t>
            </a:r>
            <a:r>
              <a:rPr kumimoji="0" lang="en-US" altLang="zh-CN" sz="2400" dirty="0"/>
              <a:t>Web</a:t>
            </a:r>
            <a:r>
              <a:rPr kumimoji="0" lang="zh-CN" altLang="en-US" sz="2400" dirty="0"/>
              <a:t>服务器的</a:t>
            </a:r>
            <a:r>
              <a:rPr kumimoji="0" lang="en-US" altLang="zh-CN" sz="2400" dirty="0"/>
              <a:t>PHF</a:t>
            </a:r>
            <a:r>
              <a:rPr kumimoji="0" lang="zh-CN" altLang="en-US" sz="2400" dirty="0"/>
              <a:t>服务的探测攻击。</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 calcmode="lin" valueType="num">
                                      <p:cBhvr additive="base">
                                        <p:cTn id="7"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4" end="4"/>
                                            </p:txEl>
                                          </p:spTgt>
                                        </p:tgtEl>
                                        <p:attrNameLst>
                                          <p:attrName>style.visibility</p:attrName>
                                        </p:attrNameLst>
                                      </p:cBhvr>
                                      <p:to>
                                        <p:strVal val="visible"/>
                                      </p:to>
                                    </p:set>
                                    <p:anim calcmode="lin" valueType="num">
                                      <p:cBhvr additive="base">
                                        <p:cTn id="19"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pRg st="6" end="6"/>
                                            </p:txEl>
                                          </p:spTgt>
                                        </p:tgtEl>
                                        <p:attrNameLst>
                                          <p:attrName>style.visibility</p:attrName>
                                        </p:attrNameLst>
                                      </p:cBhvr>
                                      <p:to>
                                        <p:strVal val="visible"/>
                                      </p:to>
                                    </p:set>
                                    <p:anim calcmode="lin" valueType="num">
                                      <p:cBhvr additive="base">
                                        <p:cTn id="25"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79388" y="68263"/>
            <a:ext cx="8785225" cy="839787"/>
          </a:xfrm>
        </p:spPr>
        <p:txBody>
          <a:bodyPr/>
          <a:lstStyle/>
          <a:p>
            <a:pPr eaLnBrk="1" hangingPunct="1"/>
            <a:r>
              <a:rPr kumimoji="0" lang="zh-CN" altLang="en-US" dirty="0"/>
              <a:t>主要内容</a:t>
            </a:r>
          </a:p>
        </p:txBody>
      </p:sp>
      <p:sp>
        <p:nvSpPr>
          <p:cNvPr id="5123" name="内容占位符 2"/>
          <p:cNvSpPr>
            <a:spLocks noGrp="1"/>
          </p:cNvSpPr>
          <p:nvPr>
            <p:ph idx="1"/>
          </p:nvPr>
        </p:nvSpPr>
        <p:spPr>
          <a:xfrm>
            <a:off x="251519" y="1052736"/>
            <a:ext cx="8713093" cy="5544616"/>
          </a:xfrm>
        </p:spPr>
        <p:txBody>
          <a:bodyPr/>
          <a:lstStyle/>
          <a:p>
            <a:r>
              <a:rPr kumimoji="0" lang="en-US" altLang="zh-CN" dirty="0"/>
              <a:t>7.1 </a:t>
            </a:r>
            <a:r>
              <a:rPr kumimoji="0" lang="en-US" altLang="zh-CN" dirty="0" err="1"/>
              <a:t>概述</a:t>
            </a:r>
            <a:r>
              <a:rPr kumimoji="0" lang="en-US" altLang="zh-CN" dirty="0"/>
              <a:t>	</a:t>
            </a:r>
            <a:endParaRPr kumimoji="0" lang="zh-CN" altLang="zh-CN" dirty="0"/>
          </a:p>
          <a:p>
            <a:r>
              <a:rPr kumimoji="0" lang="en-US" altLang="zh-CN" dirty="0"/>
              <a:t>7.2 </a:t>
            </a:r>
            <a:r>
              <a:rPr kumimoji="0" lang="en-US" altLang="zh-CN" dirty="0" err="1"/>
              <a:t>防火墙</a:t>
            </a:r>
            <a:endParaRPr kumimoji="0" lang="zh-CN" altLang="zh-CN" dirty="0"/>
          </a:p>
          <a:p>
            <a:r>
              <a:rPr kumimoji="0" lang="en-US" altLang="zh-CN" dirty="0"/>
              <a:t>7.3 </a:t>
            </a:r>
            <a:r>
              <a:rPr kumimoji="0" lang="en-US" altLang="zh-CN" dirty="0" err="1"/>
              <a:t>入侵检测系统</a:t>
            </a:r>
            <a:r>
              <a:rPr kumimoji="0" lang="en-US" altLang="zh-CN" dirty="0"/>
              <a:t>	</a:t>
            </a:r>
            <a:endParaRPr kumimoji="0" lang="zh-CN" altLang="zh-CN" dirty="0"/>
          </a:p>
          <a:p>
            <a:r>
              <a:rPr kumimoji="0" lang="en-US" altLang="zh-CN" dirty="0">
                <a:solidFill>
                  <a:srgbClr val="FF0000"/>
                </a:solidFill>
              </a:rPr>
              <a:t>7.4 </a:t>
            </a:r>
            <a:r>
              <a:rPr kumimoji="0" lang="en-US" altLang="zh-CN" dirty="0" err="1">
                <a:solidFill>
                  <a:srgbClr val="FF0000"/>
                </a:solidFill>
              </a:rPr>
              <a:t>网络防御的新技术</a:t>
            </a:r>
            <a:r>
              <a:rPr kumimoji="0" lang="en-US" altLang="zh-CN" dirty="0">
                <a:solidFill>
                  <a:srgbClr val="FF0000"/>
                </a:solidFill>
              </a:rPr>
              <a:t>	</a:t>
            </a:r>
            <a:endParaRPr kumimoji="0" lang="zh-CN" altLang="zh-CN" dirty="0">
              <a:solidFill>
                <a:srgbClr val="FF0000"/>
              </a:solidFill>
            </a:endParaRPr>
          </a:p>
          <a:p>
            <a:endParaRPr kumimoji="0" lang="zh-CN" altLang="zh-CN" dirty="0"/>
          </a:p>
        </p:txBody>
      </p:sp>
    </p:spTree>
    <p:extLst>
      <p:ext uri="{BB962C8B-B14F-4D97-AF65-F5344CB8AC3E}">
        <p14:creationId xmlns:p14="http://schemas.microsoft.com/office/powerpoint/2010/main" val="1881265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B3F99-2A4A-4EF3-82F5-76D73D2A316B}"/>
              </a:ext>
            </a:extLst>
          </p:cNvPr>
          <p:cNvSpPr>
            <a:spLocks noGrp="1"/>
          </p:cNvSpPr>
          <p:nvPr>
            <p:ph type="title"/>
          </p:nvPr>
        </p:nvSpPr>
        <p:spPr/>
        <p:txBody>
          <a:bodyPr/>
          <a:lstStyle/>
          <a:p>
            <a:r>
              <a:rPr lang="zh-CN" altLang="en-US" dirty="0"/>
              <a:t>网络防御的新技术</a:t>
            </a:r>
          </a:p>
        </p:txBody>
      </p:sp>
      <p:sp>
        <p:nvSpPr>
          <p:cNvPr id="3" name="内容占位符 2">
            <a:extLst>
              <a:ext uri="{FF2B5EF4-FFF2-40B4-BE49-F238E27FC236}">
                <a16:creationId xmlns:a16="http://schemas.microsoft.com/office/drawing/2014/main" id="{4C7CCE23-B010-4349-AF5D-F7B9E73ED5FB}"/>
              </a:ext>
            </a:extLst>
          </p:cNvPr>
          <p:cNvSpPr>
            <a:spLocks noGrp="1"/>
          </p:cNvSpPr>
          <p:nvPr>
            <p:ph idx="1"/>
          </p:nvPr>
        </p:nvSpPr>
        <p:spPr>
          <a:xfrm>
            <a:off x="179512" y="1052735"/>
            <a:ext cx="8784976" cy="2736305"/>
          </a:xfrm>
        </p:spPr>
        <p:txBody>
          <a:bodyPr/>
          <a:lstStyle/>
          <a:p>
            <a:r>
              <a:rPr lang="zh-CN" altLang="en-US" dirty="0"/>
              <a:t>主要介绍：</a:t>
            </a:r>
            <a:endParaRPr lang="en-US" altLang="zh-CN" dirty="0"/>
          </a:p>
          <a:p>
            <a:pPr lvl="1"/>
            <a:r>
              <a:rPr lang="en-US" altLang="zh-CN" sz="2800" dirty="0">
                <a:solidFill>
                  <a:srgbClr val="FF0000"/>
                </a:solidFill>
              </a:rPr>
              <a:t>VLAN</a:t>
            </a:r>
            <a:r>
              <a:rPr lang="zh-CN" altLang="en-US" sz="2800" dirty="0">
                <a:solidFill>
                  <a:srgbClr val="FF0000"/>
                </a:solidFill>
              </a:rPr>
              <a:t>技术</a:t>
            </a:r>
            <a:endParaRPr lang="en-US" altLang="zh-CN" sz="2800" dirty="0">
              <a:solidFill>
                <a:srgbClr val="FF0000"/>
              </a:solidFill>
            </a:endParaRPr>
          </a:p>
          <a:p>
            <a:pPr lvl="1"/>
            <a:r>
              <a:rPr lang="en-US" altLang="zh-CN" sz="2800" dirty="0">
                <a:solidFill>
                  <a:srgbClr val="FF0000"/>
                </a:solidFill>
              </a:rPr>
              <a:t>IPS</a:t>
            </a:r>
            <a:r>
              <a:rPr lang="zh-CN" altLang="en-US" sz="2800" dirty="0">
                <a:solidFill>
                  <a:srgbClr val="FF0000"/>
                </a:solidFill>
              </a:rPr>
              <a:t>（入侵防御系统）</a:t>
            </a:r>
            <a:endParaRPr lang="en-US" altLang="zh-CN" sz="2800" dirty="0">
              <a:solidFill>
                <a:srgbClr val="FF0000"/>
              </a:solidFill>
            </a:endParaRPr>
          </a:p>
          <a:p>
            <a:pPr lvl="1"/>
            <a:r>
              <a:rPr lang="en-US" altLang="zh-CN" sz="2800" dirty="0">
                <a:solidFill>
                  <a:srgbClr val="FF0000"/>
                </a:solidFill>
              </a:rPr>
              <a:t>IMS</a:t>
            </a:r>
            <a:r>
              <a:rPr lang="zh-CN" altLang="en-US" sz="2800" dirty="0">
                <a:solidFill>
                  <a:srgbClr val="FF0000"/>
                </a:solidFill>
              </a:rPr>
              <a:t>（入侵管理系统）</a:t>
            </a:r>
            <a:endParaRPr lang="en-US" altLang="zh-CN" sz="2800" dirty="0">
              <a:solidFill>
                <a:srgbClr val="FF0000"/>
              </a:solidFill>
            </a:endParaRPr>
          </a:p>
          <a:p>
            <a:pPr lvl="1"/>
            <a:r>
              <a:rPr lang="zh-CN" altLang="en-US" sz="2800" dirty="0">
                <a:solidFill>
                  <a:srgbClr val="FF0000"/>
                </a:solidFill>
              </a:rPr>
              <a:t>云安全</a:t>
            </a:r>
          </a:p>
        </p:txBody>
      </p:sp>
      <p:pic>
        <p:nvPicPr>
          <p:cNvPr id="4" name="图片 3">
            <a:extLst>
              <a:ext uri="{FF2B5EF4-FFF2-40B4-BE49-F238E27FC236}">
                <a16:creationId xmlns:a16="http://schemas.microsoft.com/office/drawing/2014/main" id="{31E56AD4-B198-4440-89C5-C2964E006F36}"/>
              </a:ext>
            </a:extLst>
          </p:cNvPr>
          <p:cNvPicPr>
            <a:picLocks noChangeAspect="1"/>
          </p:cNvPicPr>
          <p:nvPr/>
        </p:nvPicPr>
        <p:blipFill>
          <a:blip r:embed="rId2"/>
          <a:stretch>
            <a:fillRect/>
          </a:stretch>
        </p:blipFill>
        <p:spPr>
          <a:xfrm>
            <a:off x="1691680" y="3763166"/>
            <a:ext cx="5352256" cy="2375064"/>
          </a:xfrm>
          <a:prstGeom prst="rect">
            <a:avLst/>
          </a:prstGeom>
        </p:spPr>
      </p:pic>
    </p:spTree>
    <p:extLst>
      <p:ext uri="{BB962C8B-B14F-4D97-AF65-F5344CB8AC3E}">
        <p14:creationId xmlns:p14="http://schemas.microsoft.com/office/powerpoint/2010/main" val="452908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79388" y="68263"/>
            <a:ext cx="8785225" cy="839787"/>
          </a:xfrm>
        </p:spPr>
        <p:txBody>
          <a:bodyPr/>
          <a:lstStyle/>
          <a:p>
            <a:r>
              <a:rPr kumimoji="0" lang="en-US" altLang="zh-CN" dirty="0"/>
              <a:t>VLAN</a:t>
            </a:r>
            <a:r>
              <a:rPr kumimoji="0" lang="zh-CN" altLang="en-US" dirty="0"/>
              <a:t>技术</a:t>
            </a:r>
            <a:endParaRPr kumimoji="0" lang="zh-CN" altLang="zh-CN" dirty="0"/>
          </a:p>
        </p:txBody>
      </p:sp>
      <p:sp>
        <p:nvSpPr>
          <p:cNvPr id="47107" name="内容占位符 2"/>
          <p:cNvSpPr>
            <a:spLocks noGrp="1"/>
          </p:cNvSpPr>
          <p:nvPr>
            <p:ph idx="1"/>
          </p:nvPr>
        </p:nvSpPr>
        <p:spPr>
          <a:xfrm>
            <a:off x="179388" y="1052512"/>
            <a:ext cx="8785225" cy="5400823"/>
          </a:xfrm>
        </p:spPr>
        <p:txBody>
          <a:bodyPr/>
          <a:lstStyle/>
          <a:p>
            <a:r>
              <a:rPr kumimoji="0" lang="en-US" altLang="zh-CN" sz="2400" dirty="0"/>
              <a:t>VLAN</a:t>
            </a:r>
            <a:r>
              <a:rPr kumimoji="0" lang="zh-CN" altLang="en-US" sz="2400" dirty="0"/>
              <a:t>（</a:t>
            </a:r>
            <a:r>
              <a:rPr kumimoji="0" lang="en-US" altLang="zh-CN" sz="2400" dirty="0"/>
              <a:t>Virtual Local Area Network</a:t>
            </a:r>
            <a:r>
              <a:rPr kumimoji="0" lang="zh-CN" altLang="en-US" sz="2400" dirty="0"/>
              <a:t>）的中文名为</a:t>
            </a:r>
            <a:r>
              <a:rPr kumimoji="0" lang="zh-CN" altLang="en-US" sz="2400" dirty="0">
                <a:solidFill>
                  <a:srgbClr val="FF0000"/>
                </a:solidFill>
              </a:rPr>
              <a:t>虚拟局域网</a:t>
            </a:r>
            <a:r>
              <a:rPr kumimoji="0" lang="zh-CN" altLang="en-US" sz="2400" dirty="0"/>
              <a:t>。</a:t>
            </a:r>
            <a:endParaRPr kumimoji="0" lang="en-US" altLang="zh-CN" sz="2400" dirty="0"/>
          </a:p>
          <a:p>
            <a:r>
              <a:rPr kumimoji="0" lang="en-US" altLang="zh-CN" sz="2400" dirty="0"/>
              <a:t>1999</a:t>
            </a:r>
            <a:r>
              <a:rPr kumimoji="0" lang="zh-CN" altLang="en-US" sz="2400" dirty="0"/>
              <a:t>年</a:t>
            </a:r>
            <a:r>
              <a:rPr kumimoji="0" lang="en-US" altLang="zh-CN" sz="2400" dirty="0"/>
              <a:t>IEEE</a:t>
            </a:r>
            <a:r>
              <a:rPr kumimoji="0" lang="zh-CN" altLang="en-US" sz="2400" dirty="0"/>
              <a:t>颁布了用于实现</a:t>
            </a:r>
            <a:r>
              <a:rPr kumimoji="0" lang="en-US" altLang="zh-CN" sz="2400" dirty="0"/>
              <a:t>VLAN</a:t>
            </a:r>
            <a:r>
              <a:rPr kumimoji="0" lang="zh-CN" altLang="en-US" sz="2400" dirty="0"/>
              <a:t>标准化的</a:t>
            </a:r>
            <a:r>
              <a:rPr kumimoji="0" lang="en-US" altLang="zh-CN" sz="2400" dirty="0"/>
              <a:t>802.1Q</a:t>
            </a:r>
            <a:r>
              <a:rPr kumimoji="0" lang="zh-CN" altLang="en-US" sz="2400" dirty="0"/>
              <a:t>协议标准草案。将</a:t>
            </a:r>
            <a:r>
              <a:rPr kumimoji="0" lang="en-US" altLang="zh-CN" sz="2400" dirty="0"/>
              <a:t>VLAN</a:t>
            </a:r>
            <a:r>
              <a:rPr kumimoji="0" lang="zh-CN" altLang="en-US" sz="2400" dirty="0"/>
              <a:t>定义为：</a:t>
            </a:r>
            <a:endParaRPr kumimoji="0" lang="en-US" altLang="zh-CN" sz="2400" dirty="0"/>
          </a:p>
          <a:p>
            <a:pPr lvl="1"/>
            <a:r>
              <a:rPr kumimoji="0" lang="en-US" altLang="zh-CN" dirty="0"/>
              <a:t>VLAN</a:t>
            </a:r>
            <a:r>
              <a:rPr kumimoji="0" lang="zh-CN" altLang="en-US" dirty="0">
                <a:solidFill>
                  <a:srgbClr val="FF0000"/>
                </a:solidFill>
              </a:rPr>
              <a:t>是由一些局域网网段构成的与物理位置无关的逻辑组</a:t>
            </a:r>
            <a:r>
              <a:rPr kumimoji="0" lang="zh-CN" altLang="en-US" dirty="0"/>
              <a:t>，而每个逻辑组中的成员具有某些相同的需求。</a:t>
            </a:r>
            <a:endParaRPr kumimoji="0" lang="en-US" altLang="zh-CN" dirty="0"/>
          </a:p>
          <a:p>
            <a:r>
              <a:rPr kumimoji="0" lang="en-US" altLang="zh-CN" sz="2400" dirty="0"/>
              <a:t>VLAN</a:t>
            </a:r>
            <a:r>
              <a:rPr kumimoji="0" lang="zh-CN" altLang="en-US" sz="2400" dirty="0"/>
              <a:t>是</a:t>
            </a:r>
            <a:r>
              <a:rPr kumimoji="0" lang="zh-CN" altLang="en-US" sz="2400" dirty="0">
                <a:solidFill>
                  <a:srgbClr val="FF0000"/>
                </a:solidFill>
              </a:rPr>
              <a:t>用户和网络资源</a:t>
            </a:r>
            <a:r>
              <a:rPr kumimoji="0" lang="zh-CN" altLang="en-US" sz="2400" dirty="0"/>
              <a:t>的逻辑组合，是局域网给用户提供的一种服务，而并不是一种新型局域网。</a:t>
            </a:r>
            <a:endParaRPr kumimoji="0" lang="en-US" altLang="zh-CN" sz="2400" dirty="0"/>
          </a:p>
          <a:p>
            <a:endParaRPr kumimoji="0" lang="en-US" altLang="zh-CN" sz="2400" dirty="0"/>
          </a:p>
          <a:p>
            <a:r>
              <a:rPr kumimoji="0" lang="zh-CN" altLang="en-US" sz="2400" dirty="0"/>
              <a:t>每一个</a:t>
            </a:r>
            <a:r>
              <a:rPr kumimoji="0" lang="en-US" altLang="zh-CN" sz="2400" dirty="0"/>
              <a:t>VLAN</a:t>
            </a:r>
            <a:r>
              <a:rPr kumimoji="0" lang="zh-CN" altLang="en-US" sz="2400" dirty="0"/>
              <a:t>的帧都有一个明确的标识符，指明发送这个帧的工作站属于哪一个</a:t>
            </a:r>
            <a:r>
              <a:rPr kumimoji="0" lang="en-US" altLang="zh-CN" sz="2400" dirty="0"/>
              <a:t>VLAN</a:t>
            </a:r>
            <a:r>
              <a:rPr kumimoji="0" lang="zh-CN" altLang="en-US" sz="2400" dirty="0"/>
              <a:t>。</a:t>
            </a:r>
          </a:p>
          <a:p>
            <a:endParaRPr kumimoji="0" lang="zh-CN" altLang="en-US" sz="2400" dirty="0"/>
          </a:p>
          <a:p>
            <a:r>
              <a:rPr kumimoji="0" lang="zh-CN" altLang="en-US" sz="2400" dirty="0"/>
              <a:t>由于</a:t>
            </a:r>
            <a:r>
              <a:rPr kumimoji="0" lang="en-US" altLang="zh-CN" sz="2400" dirty="0"/>
              <a:t>VLAN</a:t>
            </a:r>
            <a:r>
              <a:rPr kumimoji="0" lang="zh-CN" altLang="en-US" sz="2400" dirty="0"/>
              <a:t>是从逻辑上划分，所以同一个</a:t>
            </a:r>
            <a:r>
              <a:rPr kumimoji="0" lang="en-US" altLang="zh-CN" sz="2400" dirty="0"/>
              <a:t>VLAN</a:t>
            </a:r>
            <a:r>
              <a:rPr kumimoji="0" lang="zh-CN" altLang="en-US" sz="2400" dirty="0"/>
              <a:t>内的各个工作站可以在不同物理</a:t>
            </a:r>
            <a:r>
              <a:rPr kumimoji="0" lang="en-US" altLang="zh-CN" sz="2400" dirty="0"/>
              <a:t>LAN</a:t>
            </a:r>
            <a:r>
              <a:rPr kumimoji="0" lang="zh-CN" altLang="en-US" sz="2400" dirty="0"/>
              <a:t>网段。</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 calcmode="lin" valueType="num">
                                      <p:cBhvr additive="base">
                                        <p:cTn id="13"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 calcmode="lin" valueType="num">
                                      <p:cBhvr additive="base">
                                        <p:cTn id="19"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7">
                                            <p:txEl>
                                              <p:pRg st="5" end="5"/>
                                            </p:txEl>
                                          </p:spTgt>
                                        </p:tgtEl>
                                        <p:attrNameLst>
                                          <p:attrName>style.visibility</p:attrName>
                                        </p:attrNameLst>
                                      </p:cBhvr>
                                      <p:to>
                                        <p:strVal val="visible"/>
                                      </p:to>
                                    </p:set>
                                    <p:anim calcmode="lin" valueType="num">
                                      <p:cBhvr additive="base">
                                        <p:cTn id="25"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107">
                                            <p:txEl>
                                              <p:pRg st="7" end="7"/>
                                            </p:txEl>
                                          </p:spTgt>
                                        </p:tgtEl>
                                        <p:attrNameLst>
                                          <p:attrName>style.visibility</p:attrName>
                                        </p:attrNameLst>
                                      </p:cBhvr>
                                      <p:to>
                                        <p:strVal val="visible"/>
                                      </p:to>
                                    </p:set>
                                    <p:anim calcmode="lin" valueType="num">
                                      <p:cBhvr additive="base">
                                        <p:cTn id="31"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79388" y="68263"/>
            <a:ext cx="8785225" cy="839787"/>
          </a:xfrm>
        </p:spPr>
        <p:txBody>
          <a:bodyPr/>
          <a:lstStyle/>
          <a:p>
            <a:r>
              <a:rPr kumimoji="0" lang="en-US" altLang="zh-CN" dirty="0"/>
              <a:t>VLAN</a:t>
            </a:r>
            <a:r>
              <a:rPr kumimoji="0" lang="zh-CN" altLang="en-US" dirty="0"/>
              <a:t>的划分方式</a:t>
            </a:r>
          </a:p>
        </p:txBody>
      </p:sp>
      <p:sp>
        <p:nvSpPr>
          <p:cNvPr id="48131" name="内容占位符 2"/>
          <p:cNvSpPr>
            <a:spLocks noGrp="1"/>
          </p:cNvSpPr>
          <p:nvPr>
            <p:ph idx="1"/>
          </p:nvPr>
        </p:nvSpPr>
        <p:spPr>
          <a:xfrm>
            <a:off x="179388" y="1052736"/>
            <a:ext cx="8785225" cy="5544616"/>
          </a:xfrm>
        </p:spPr>
        <p:txBody>
          <a:bodyPr/>
          <a:lstStyle/>
          <a:p>
            <a:r>
              <a:rPr kumimoji="0" lang="en-US" altLang="zh-CN" sz="2400" dirty="0"/>
              <a:t>VLAN</a:t>
            </a:r>
            <a:r>
              <a:rPr kumimoji="0" lang="zh-CN" altLang="en-US" sz="2400" dirty="0"/>
              <a:t>的划分可依据不同原则，常见的方式：</a:t>
            </a:r>
            <a:endParaRPr kumimoji="0" lang="en-US" altLang="zh-CN" sz="2400" dirty="0"/>
          </a:p>
          <a:p>
            <a:pPr lvl="1"/>
            <a:r>
              <a:rPr kumimoji="0" lang="zh-CN" altLang="en-US" dirty="0">
                <a:solidFill>
                  <a:srgbClr val="FF0000"/>
                </a:solidFill>
              </a:rPr>
              <a:t>基于端口、基于</a:t>
            </a:r>
            <a:r>
              <a:rPr kumimoji="0" lang="en-US" altLang="zh-CN" dirty="0">
                <a:solidFill>
                  <a:srgbClr val="FF0000"/>
                </a:solidFill>
              </a:rPr>
              <a:t>MAC</a:t>
            </a:r>
            <a:r>
              <a:rPr kumimoji="0" lang="zh-CN" altLang="en-US" dirty="0">
                <a:solidFill>
                  <a:srgbClr val="FF0000"/>
                </a:solidFill>
              </a:rPr>
              <a:t>地址和基于</a:t>
            </a:r>
            <a:r>
              <a:rPr kumimoji="0" lang="en-US" altLang="zh-CN" dirty="0">
                <a:solidFill>
                  <a:srgbClr val="FF0000"/>
                </a:solidFill>
              </a:rPr>
              <a:t>IP</a:t>
            </a:r>
            <a:r>
              <a:rPr kumimoji="0" lang="zh-CN" altLang="en-US" dirty="0">
                <a:solidFill>
                  <a:srgbClr val="FF0000"/>
                </a:solidFill>
              </a:rPr>
              <a:t>子网</a:t>
            </a:r>
            <a:r>
              <a:rPr kumimoji="0" lang="zh-CN" altLang="en-US" dirty="0"/>
              <a:t>等几种方法。</a:t>
            </a:r>
            <a:endParaRPr kumimoji="0" lang="en-US" altLang="zh-CN" dirty="0"/>
          </a:p>
          <a:p>
            <a:endParaRPr kumimoji="0" lang="en-US" altLang="zh-CN" sz="2400" dirty="0">
              <a:solidFill>
                <a:srgbClr val="FF0000"/>
              </a:solidFill>
            </a:endParaRPr>
          </a:p>
          <a:p>
            <a:r>
              <a:rPr kumimoji="0" lang="zh-CN" altLang="en-US" sz="2400" dirty="0">
                <a:solidFill>
                  <a:srgbClr val="FF0000"/>
                </a:solidFill>
              </a:rPr>
              <a:t>基于端口的</a:t>
            </a:r>
            <a:r>
              <a:rPr kumimoji="0" lang="en-US" altLang="zh-CN" sz="2400" dirty="0">
                <a:solidFill>
                  <a:srgbClr val="FF0000"/>
                </a:solidFill>
              </a:rPr>
              <a:t>VLAN</a:t>
            </a:r>
            <a:r>
              <a:rPr kumimoji="0" lang="zh-CN" altLang="en-US" sz="2400" dirty="0">
                <a:solidFill>
                  <a:srgbClr val="FF0000"/>
                </a:solidFill>
              </a:rPr>
              <a:t>划分</a:t>
            </a:r>
            <a:endParaRPr kumimoji="0" lang="zh-CN" altLang="zh-CN" sz="2400" dirty="0">
              <a:solidFill>
                <a:srgbClr val="FF0000"/>
              </a:solidFill>
            </a:endParaRPr>
          </a:p>
          <a:p>
            <a:pPr lvl="1"/>
            <a:r>
              <a:rPr kumimoji="0" lang="zh-CN" altLang="en-US" dirty="0"/>
              <a:t>这种划分是把一个或多个交换机上的几个端口划分一个逻辑组，这是最简单、最有效的划分方法。</a:t>
            </a:r>
            <a:endParaRPr kumimoji="0" lang="en-US" altLang="zh-CN" dirty="0"/>
          </a:p>
          <a:p>
            <a:r>
              <a:rPr kumimoji="0" lang="zh-CN" altLang="en-US" sz="2400" dirty="0">
                <a:solidFill>
                  <a:srgbClr val="FF0000"/>
                </a:solidFill>
              </a:rPr>
              <a:t>基于</a:t>
            </a:r>
            <a:r>
              <a:rPr kumimoji="0" lang="en-US" altLang="zh-CN" sz="2400" dirty="0">
                <a:solidFill>
                  <a:srgbClr val="FF0000"/>
                </a:solidFill>
              </a:rPr>
              <a:t>MAC</a:t>
            </a:r>
            <a:r>
              <a:rPr kumimoji="0" lang="zh-CN" altLang="en-US" sz="2400" dirty="0">
                <a:solidFill>
                  <a:srgbClr val="FF0000"/>
                </a:solidFill>
              </a:rPr>
              <a:t>地址的</a:t>
            </a:r>
            <a:r>
              <a:rPr kumimoji="0" lang="en-US" altLang="zh-CN" sz="2400" dirty="0">
                <a:solidFill>
                  <a:srgbClr val="FF0000"/>
                </a:solidFill>
              </a:rPr>
              <a:t>VLAN</a:t>
            </a:r>
            <a:r>
              <a:rPr kumimoji="0" lang="zh-CN" altLang="en-US" sz="2400" dirty="0">
                <a:solidFill>
                  <a:srgbClr val="FF0000"/>
                </a:solidFill>
              </a:rPr>
              <a:t>划分</a:t>
            </a:r>
            <a:endParaRPr kumimoji="0" lang="en-US" altLang="zh-CN" sz="2400" dirty="0">
              <a:solidFill>
                <a:srgbClr val="FF0000"/>
              </a:solidFill>
            </a:endParaRPr>
          </a:p>
          <a:p>
            <a:pPr lvl="1"/>
            <a:r>
              <a:rPr kumimoji="0" lang="zh-CN" altLang="en-US" dirty="0"/>
              <a:t>按</a:t>
            </a:r>
            <a:r>
              <a:rPr kumimoji="0" lang="en-US" altLang="zh-CN" dirty="0"/>
              <a:t>MAC</a:t>
            </a:r>
            <a:r>
              <a:rPr kumimoji="0" lang="zh-CN" altLang="en-US" dirty="0"/>
              <a:t>地址把一些节点划分为一个逻辑子网，使得网络节点不会因为地理位置的变化而改变其所属的网络，从而解决了网络节点的变更问题。</a:t>
            </a:r>
            <a:endParaRPr kumimoji="0" lang="zh-CN" altLang="zh-CN" dirty="0"/>
          </a:p>
          <a:p>
            <a:r>
              <a:rPr kumimoji="0" lang="zh-CN" altLang="en-US" sz="2400" dirty="0">
                <a:solidFill>
                  <a:srgbClr val="FF0000"/>
                </a:solidFill>
              </a:rPr>
              <a:t>基于</a:t>
            </a:r>
            <a:r>
              <a:rPr kumimoji="0" lang="en-US" altLang="zh-CN" sz="2400" dirty="0">
                <a:solidFill>
                  <a:srgbClr val="FF0000"/>
                </a:solidFill>
              </a:rPr>
              <a:t>IP</a:t>
            </a:r>
            <a:r>
              <a:rPr kumimoji="0" lang="zh-CN" altLang="en-US" sz="2400" dirty="0">
                <a:solidFill>
                  <a:srgbClr val="FF0000"/>
                </a:solidFill>
              </a:rPr>
              <a:t>子网的</a:t>
            </a:r>
            <a:r>
              <a:rPr kumimoji="0" lang="en-US" altLang="zh-CN" sz="2400" dirty="0">
                <a:solidFill>
                  <a:srgbClr val="FF0000"/>
                </a:solidFill>
              </a:rPr>
              <a:t>VLAN</a:t>
            </a:r>
            <a:r>
              <a:rPr kumimoji="0" lang="zh-CN" altLang="en-US" sz="2400" dirty="0">
                <a:solidFill>
                  <a:srgbClr val="FF0000"/>
                </a:solidFill>
              </a:rPr>
              <a:t>划分</a:t>
            </a:r>
            <a:endParaRPr kumimoji="0" lang="en-US" altLang="zh-CN" sz="2400" dirty="0">
              <a:solidFill>
                <a:srgbClr val="FF0000"/>
              </a:solidFill>
            </a:endParaRPr>
          </a:p>
          <a:p>
            <a:pPr lvl="1"/>
            <a:r>
              <a:rPr kumimoji="0" lang="zh-CN" altLang="en-US" dirty="0"/>
              <a:t>基于子网的</a:t>
            </a:r>
            <a:r>
              <a:rPr kumimoji="0" lang="en-US" altLang="zh-CN" dirty="0"/>
              <a:t>VLAN</a:t>
            </a:r>
            <a:r>
              <a:rPr kumimoji="0" lang="zh-CN" altLang="en-US" dirty="0"/>
              <a:t>，则是通过所连计算机的</a:t>
            </a:r>
            <a:r>
              <a:rPr kumimoji="0" lang="en-US" altLang="zh-CN" dirty="0"/>
              <a:t>IP</a:t>
            </a:r>
            <a:r>
              <a:rPr kumimoji="0" lang="zh-CN" altLang="en-US" dirty="0"/>
              <a:t>地址，来决定其所属的</a:t>
            </a:r>
            <a:r>
              <a:rPr kumimoji="0" lang="en-US" altLang="zh-CN" dirty="0"/>
              <a:t>VLAN</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3" end="3"/>
                                            </p:txEl>
                                          </p:spTgt>
                                        </p:tgtEl>
                                        <p:attrNameLst>
                                          <p:attrName>style.visibility</p:attrName>
                                        </p:attrNameLst>
                                      </p:cBhvr>
                                      <p:to>
                                        <p:strVal val="visible"/>
                                      </p:to>
                                    </p:set>
                                    <p:anim calcmode="lin" valueType="num">
                                      <p:cBhvr additive="base">
                                        <p:cTn id="7"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1">
                                            <p:txEl>
                                              <p:pRg st="4" end="4"/>
                                            </p:txEl>
                                          </p:spTgt>
                                        </p:tgtEl>
                                        <p:attrNameLst>
                                          <p:attrName>style.visibility</p:attrName>
                                        </p:attrNameLst>
                                      </p:cBhvr>
                                      <p:to>
                                        <p:strVal val="visible"/>
                                      </p:to>
                                    </p:set>
                                    <p:anim calcmode="lin" valueType="num">
                                      <p:cBhvr additive="base">
                                        <p:cTn id="11"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8131">
                                            <p:txEl>
                                              <p:pRg st="5" end="5"/>
                                            </p:txEl>
                                          </p:spTgt>
                                        </p:tgtEl>
                                        <p:attrNameLst>
                                          <p:attrName>style.visibility</p:attrName>
                                        </p:attrNameLst>
                                      </p:cBhvr>
                                      <p:to>
                                        <p:strVal val="visible"/>
                                      </p:to>
                                    </p:set>
                                    <p:anim calcmode="lin" valueType="num">
                                      <p:cBhvr additive="base">
                                        <p:cTn id="17"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8131">
                                            <p:txEl>
                                              <p:pRg st="6" end="6"/>
                                            </p:txEl>
                                          </p:spTgt>
                                        </p:tgtEl>
                                        <p:attrNameLst>
                                          <p:attrName>style.visibility</p:attrName>
                                        </p:attrNameLst>
                                      </p:cBhvr>
                                      <p:to>
                                        <p:strVal val="visible"/>
                                      </p:to>
                                    </p:set>
                                    <p:anim calcmode="lin" valueType="num">
                                      <p:cBhvr additive="base">
                                        <p:cTn id="21"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8131">
                                            <p:txEl>
                                              <p:pRg st="7" end="7"/>
                                            </p:txEl>
                                          </p:spTgt>
                                        </p:tgtEl>
                                        <p:attrNameLst>
                                          <p:attrName>style.visibility</p:attrName>
                                        </p:attrNameLst>
                                      </p:cBhvr>
                                      <p:to>
                                        <p:strVal val="visible"/>
                                      </p:to>
                                    </p:set>
                                    <p:anim calcmode="lin" valueType="num">
                                      <p:cBhvr additive="base">
                                        <p:cTn id="27"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1">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8131">
                                            <p:txEl>
                                              <p:pRg st="8" end="8"/>
                                            </p:txEl>
                                          </p:spTgt>
                                        </p:tgtEl>
                                        <p:attrNameLst>
                                          <p:attrName>style.visibility</p:attrName>
                                        </p:attrNameLst>
                                      </p:cBhvr>
                                      <p:to>
                                        <p:strVal val="visible"/>
                                      </p:to>
                                    </p:set>
                                    <p:anim calcmode="lin" valueType="num">
                                      <p:cBhvr additive="base">
                                        <p:cTn id="31"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79388" y="68263"/>
            <a:ext cx="8785225" cy="839787"/>
          </a:xfrm>
        </p:spPr>
        <p:txBody>
          <a:bodyPr/>
          <a:lstStyle/>
          <a:p>
            <a:r>
              <a:rPr kumimoji="0" lang="en-US" altLang="zh-CN"/>
              <a:t>VLAN</a:t>
            </a:r>
            <a:r>
              <a:rPr kumimoji="0" lang="zh-CN" altLang="en-US"/>
              <a:t>的安全性</a:t>
            </a:r>
          </a:p>
        </p:txBody>
      </p:sp>
      <p:sp>
        <p:nvSpPr>
          <p:cNvPr id="49155" name="内容占位符 2"/>
          <p:cNvSpPr>
            <a:spLocks noGrp="1"/>
          </p:cNvSpPr>
          <p:nvPr>
            <p:ph idx="1"/>
          </p:nvPr>
        </p:nvSpPr>
        <p:spPr>
          <a:xfrm>
            <a:off x="179387" y="1052736"/>
            <a:ext cx="8785225" cy="5688632"/>
          </a:xfrm>
        </p:spPr>
        <p:txBody>
          <a:bodyPr/>
          <a:lstStyle/>
          <a:p>
            <a:r>
              <a:rPr kumimoji="0" lang="zh-CN" altLang="en-US" sz="2400" dirty="0">
                <a:solidFill>
                  <a:srgbClr val="FF0000"/>
                </a:solidFill>
              </a:rPr>
              <a:t>广播风暴防范</a:t>
            </a:r>
            <a:endParaRPr kumimoji="0" lang="en-US" altLang="zh-CN" sz="2400" dirty="0">
              <a:solidFill>
                <a:srgbClr val="FF0000"/>
              </a:solidFill>
            </a:endParaRPr>
          </a:p>
          <a:p>
            <a:pPr lvl="1"/>
            <a:r>
              <a:rPr kumimoji="0" lang="en-US" altLang="zh-CN" dirty="0"/>
              <a:t>VLAN</a:t>
            </a:r>
            <a:r>
              <a:rPr kumimoji="0" lang="zh-CN" altLang="en-US" dirty="0"/>
              <a:t>逻辑分段和物理网络分段不同，同一</a:t>
            </a:r>
            <a:r>
              <a:rPr kumimoji="0" lang="en-US" altLang="zh-CN" dirty="0"/>
              <a:t>VLAN</a:t>
            </a:r>
            <a:r>
              <a:rPr kumimoji="0" lang="zh-CN" altLang="en-US" dirty="0"/>
              <a:t>处于相同的广播域，通过</a:t>
            </a:r>
            <a:r>
              <a:rPr kumimoji="0" lang="en-US" altLang="zh-CN" dirty="0"/>
              <a:t>VLAN</a:t>
            </a:r>
            <a:r>
              <a:rPr kumimoji="0" lang="zh-CN" altLang="en-US" dirty="0"/>
              <a:t>的划分可以有效地阻隔网络广播，缩小广播域，控制广播风暴。</a:t>
            </a:r>
            <a:endParaRPr kumimoji="0" lang="zh-CN" altLang="zh-CN" dirty="0"/>
          </a:p>
          <a:p>
            <a:endParaRPr kumimoji="0" lang="en-US" altLang="zh-CN" sz="2400" dirty="0">
              <a:solidFill>
                <a:srgbClr val="FF0000"/>
              </a:solidFill>
            </a:endParaRPr>
          </a:p>
          <a:p>
            <a:r>
              <a:rPr kumimoji="0" lang="zh-CN" altLang="en-US" sz="2400" dirty="0">
                <a:solidFill>
                  <a:srgbClr val="FF0000"/>
                </a:solidFill>
              </a:rPr>
              <a:t>信息隔离</a:t>
            </a:r>
            <a:endParaRPr kumimoji="0" lang="en-US" altLang="zh-CN" sz="2400" dirty="0">
              <a:solidFill>
                <a:srgbClr val="FF0000"/>
              </a:solidFill>
            </a:endParaRPr>
          </a:p>
          <a:p>
            <a:pPr lvl="1"/>
            <a:r>
              <a:rPr kumimoji="0" lang="zh-CN" altLang="en-US" dirty="0"/>
              <a:t>同一个</a:t>
            </a:r>
            <a:r>
              <a:rPr kumimoji="0" lang="en-US" altLang="zh-CN" dirty="0"/>
              <a:t>VLAN</a:t>
            </a:r>
            <a:r>
              <a:rPr kumimoji="0" lang="zh-CN" altLang="en-US" dirty="0"/>
              <a:t>内的计算机之间可以直接通信，不同</a:t>
            </a:r>
            <a:r>
              <a:rPr kumimoji="0" lang="en-US" altLang="zh-CN" dirty="0"/>
              <a:t>VLAN</a:t>
            </a:r>
            <a:r>
              <a:rPr kumimoji="0" lang="zh-CN" altLang="en-US" dirty="0"/>
              <a:t>间的通信则要通过路由器进行路由选择、转发，这样就能隔离基于广播的信息，防止非法访问。</a:t>
            </a:r>
            <a:endParaRPr kumimoji="0" lang="zh-CN" altLang="zh-CN" dirty="0"/>
          </a:p>
          <a:p>
            <a:endParaRPr kumimoji="0" lang="en-US" altLang="zh-CN" sz="2400" dirty="0"/>
          </a:p>
          <a:p>
            <a:r>
              <a:rPr kumimoji="0" lang="zh-CN" altLang="en-US" sz="2400" dirty="0">
                <a:solidFill>
                  <a:srgbClr val="FF0000"/>
                </a:solidFill>
              </a:rPr>
              <a:t>控制</a:t>
            </a:r>
            <a:r>
              <a:rPr kumimoji="0" lang="en-US" altLang="zh-CN" sz="2400" dirty="0">
                <a:solidFill>
                  <a:srgbClr val="FF0000"/>
                </a:solidFill>
              </a:rPr>
              <a:t>IP</a:t>
            </a:r>
            <a:r>
              <a:rPr kumimoji="0" lang="zh-CN" altLang="en-US" sz="2400" dirty="0">
                <a:solidFill>
                  <a:srgbClr val="FF0000"/>
                </a:solidFill>
              </a:rPr>
              <a:t>地址盗用</a:t>
            </a:r>
            <a:endParaRPr kumimoji="0" lang="en-US" altLang="zh-CN" sz="2400" dirty="0">
              <a:solidFill>
                <a:srgbClr val="FF0000"/>
              </a:solidFill>
            </a:endParaRPr>
          </a:p>
          <a:p>
            <a:pPr lvl="1"/>
            <a:r>
              <a:rPr kumimoji="0" lang="zh-CN" altLang="en-US" dirty="0"/>
              <a:t>该</a:t>
            </a:r>
            <a:r>
              <a:rPr kumimoji="0" lang="en-US" altLang="zh-CN" dirty="0"/>
              <a:t>VLAN</a:t>
            </a:r>
            <a:r>
              <a:rPr kumimoji="0" lang="zh-CN" altLang="en-US" dirty="0"/>
              <a:t>内任何一台计算机的</a:t>
            </a:r>
            <a:r>
              <a:rPr kumimoji="0" lang="en-US" altLang="zh-CN" dirty="0"/>
              <a:t>IP</a:t>
            </a:r>
            <a:r>
              <a:rPr kumimoji="0" lang="zh-CN" altLang="en-US" dirty="0"/>
              <a:t>地址都必须在分配给该</a:t>
            </a:r>
            <a:r>
              <a:rPr kumimoji="0" lang="en-US" altLang="zh-CN" dirty="0"/>
              <a:t>VLAN</a:t>
            </a:r>
            <a:r>
              <a:rPr kumimoji="0" lang="zh-CN" altLang="en-US" dirty="0"/>
              <a:t>的</a:t>
            </a:r>
            <a:r>
              <a:rPr kumimoji="0" lang="en-US" altLang="zh-CN" dirty="0"/>
              <a:t>IP</a:t>
            </a:r>
            <a:r>
              <a:rPr kumimoji="0" lang="zh-CN" altLang="en-US" dirty="0"/>
              <a:t>地址范围内，否则将无法通过路由器的审核，也就不能进行通信。</a:t>
            </a:r>
            <a:endParaRPr kumimoji="0" lang="zh-CN"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anim calcmode="lin" valueType="num">
                                      <p:cBhvr additive="base">
                                        <p:cTn id="13"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anim calcmode="lin" valueType="num">
                                      <p:cBhvr additive="base">
                                        <p:cTn id="17"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9155">
                                            <p:txEl>
                                              <p:pRg st="6" end="6"/>
                                            </p:txEl>
                                          </p:spTgt>
                                        </p:tgtEl>
                                        <p:attrNameLst>
                                          <p:attrName>style.visibility</p:attrName>
                                        </p:attrNameLst>
                                      </p:cBhvr>
                                      <p:to>
                                        <p:strVal val="visible"/>
                                      </p:to>
                                    </p:set>
                                    <p:anim calcmode="lin" valueType="num">
                                      <p:cBhvr additive="base">
                                        <p:cTn id="23" dur="5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15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9155">
                                            <p:txEl>
                                              <p:pRg st="7" end="7"/>
                                            </p:txEl>
                                          </p:spTgt>
                                        </p:tgtEl>
                                        <p:attrNameLst>
                                          <p:attrName>style.visibility</p:attrName>
                                        </p:attrNameLst>
                                      </p:cBhvr>
                                      <p:to>
                                        <p:strVal val="visible"/>
                                      </p:to>
                                    </p:set>
                                    <p:anim calcmode="lin" valueType="num">
                                      <p:cBhvr additive="base">
                                        <p:cTn id="27" dur="5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79388" y="68263"/>
            <a:ext cx="8785225" cy="839787"/>
          </a:xfrm>
        </p:spPr>
        <p:txBody>
          <a:bodyPr/>
          <a:lstStyle/>
          <a:p>
            <a:r>
              <a:rPr kumimoji="0" lang="en-US" altLang="zh-CN"/>
              <a:t>VLAN</a:t>
            </a:r>
            <a:r>
              <a:rPr kumimoji="0" lang="zh-CN" altLang="en-US"/>
              <a:t>存在的问题</a:t>
            </a:r>
          </a:p>
        </p:txBody>
      </p:sp>
      <p:sp>
        <p:nvSpPr>
          <p:cNvPr id="50179" name="内容占位符 2"/>
          <p:cNvSpPr>
            <a:spLocks noGrp="1"/>
          </p:cNvSpPr>
          <p:nvPr>
            <p:ph idx="1"/>
          </p:nvPr>
        </p:nvSpPr>
        <p:spPr>
          <a:xfrm>
            <a:off x="179387" y="1052736"/>
            <a:ext cx="8785225" cy="5616624"/>
          </a:xfrm>
        </p:spPr>
        <p:txBody>
          <a:bodyPr/>
          <a:lstStyle/>
          <a:p>
            <a:r>
              <a:rPr kumimoji="0" lang="en-US" altLang="zh-CN" dirty="0"/>
              <a:t>VLAN</a:t>
            </a:r>
            <a:r>
              <a:rPr kumimoji="0" lang="zh-CN" altLang="en-US" dirty="0"/>
              <a:t>容易遭受欺骗攻击和硬件依赖性问题。</a:t>
            </a:r>
            <a:endParaRPr kumimoji="0" lang="en-US" altLang="zh-CN" dirty="0"/>
          </a:p>
          <a:p>
            <a:endParaRPr kumimoji="0" lang="en-US" altLang="zh-CN" dirty="0"/>
          </a:p>
          <a:p>
            <a:r>
              <a:rPr kumimoji="0" lang="zh-CN" altLang="en-US" dirty="0"/>
              <a:t>欺骗攻击主要包括</a:t>
            </a:r>
            <a:r>
              <a:rPr kumimoji="0" lang="en-US" altLang="zh-CN" dirty="0">
                <a:solidFill>
                  <a:srgbClr val="FF0000"/>
                </a:solidFill>
              </a:rPr>
              <a:t>MAC</a:t>
            </a:r>
            <a:r>
              <a:rPr kumimoji="0" lang="zh-CN" altLang="en-US" dirty="0">
                <a:solidFill>
                  <a:srgbClr val="FF0000"/>
                </a:solidFill>
              </a:rPr>
              <a:t>地址欺骗</a:t>
            </a:r>
            <a:r>
              <a:rPr kumimoji="0" lang="zh-CN" altLang="en-US" dirty="0"/>
              <a:t>、</a:t>
            </a:r>
            <a:r>
              <a:rPr kumimoji="0" lang="en-US" altLang="zh-CN" dirty="0">
                <a:solidFill>
                  <a:srgbClr val="FF0000"/>
                </a:solidFill>
              </a:rPr>
              <a:t>ARP</a:t>
            </a:r>
            <a:r>
              <a:rPr kumimoji="0" lang="zh-CN" altLang="en-US" dirty="0">
                <a:solidFill>
                  <a:srgbClr val="FF0000"/>
                </a:solidFill>
              </a:rPr>
              <a:t>欺骗</a:t>
            </a:r>
            <a:r>
              <a:rPr kumimoji="0" lang="zh-CN" altLang="en-US" dirty="0"/>
              <a:t>以及</a:t>
            </a:r>
            <a:r>
              <a:rPr kumimoji="0" lang="en-US" altLang="zh-CN" dirty="0">
                <a:solidFill>
                  <a:srgbClr val="FF0000"/>
                </a:solidFill>
              </a:rPr>
              <a:t>IP</a:t>
            </a:r>
            <a:r>
              <a:rPr kumimoji="0" lang="zh-CN" altLang="en-US" dirty="0">
                <a:solidFill>
                  <a:srgbClr val="FF0000"/>
                </a:solidFill>
              </a:rPr>
              <a:t>盗用转网</a:t>
            </a:r>
            <a:r>
              <a:rPr kumimoji="0" lang="zh-CN" altLang="en-US" dirty="0"/>
              <a:t>等问题；</a:t>
            </a:r>
            <a:endParaRPr kumimoji="0" lang="en-US" altLang="zh-CN" dirty="0"/>
          </a:p>
          <a:p>
            <a:pPr lvl="1"/>
            <a:endParaRPr kumimoji="0" lang="en-US" altLang="zh-CN" dirty="0"/>
          </a:p>
          <a:p>
            <a:r>
              <a:rPr kumimoji="0" lang="zh-CN" altLang="en-US" dirty="0"/>
              <a:t>硬件依赖是指</a:t>
            </a:r>
            <a:r>
              <a:rPr kumimoji="0" lang="en-US" altLang="zh-CN" dirty="0">
                <a:solidFill>
                  <a:srgbClr val="FF0000"/>
                </a:solidFill>
              </a:rPr>
              <a:t>VLAN</a:t>
            </a:r>
            <a:r>
              <a:rPr kumimoji="0" lang="zh-CN" altLang="en-US" dirty="0">
                <a:solidFill>
                  <a:srgbClr val="FF0000"/>
                </a:solidFill>
              </a:rPr>
              <a:t>的组建要使用交换机，并且不同主机之间的信息交换要经过交换机</a:t>
            </a:r>
            <a:r>
              <a:rPr kumimoji="0" lang="zh-CN" altLang="en-US" dirty="0"/>
              <a:t>。</a:t>
            </a:r>
            <a:endParaRPr kumimoji="0" lang="en-US" altLang="zh-CN" dirty="0"/>
          </a:p>
          <a:p>
            <a:pPr lvl="1"/>
            <a:r>
              <a:rPr kumimoji="0" lang="zh-CN" altLang="en-US" dirty="0"/>
              <a:t>因此，</a:t>
            </a:r>
            <a:r>
              <a:rPr kumimoji="0" lang="en-US" altLang="zh-CN" dirty="0"/>
              <a:t>VLAN</a:t>
            </a:r>
            <a:r>
              <a:rPr kumimoji="0" lang="zh-CN" altLang="en-US" dirty="0"/>
              <a:t>的安全性在很大程度上</a:t>
            </a:r>
            <a:r>
              <a:rPr kumimoji="0" lang="zh-CN" altLang="en-US" dirty="0">
                <a:solidFill>
                  <a:srgbClr val="FF0000"/>
                </a:solidFill>
              </a:rPr>
              <a:t>依赖于所使用的交换机</a:t>
            </a:r>
            <a:r>
              <a:rPr kumimoji="0" lang="zh-CN" altLang="en-US" dirty="0"/>
              <a:t>，以及对交换机的配置。</a:t>
            </a:r>
            <a:endParaRPr kumimoji="0" lang="zh-CN"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 calcmode="lin" valueType="num">
                                      <p:cBhvr additive="base">
                                        <p:cTn id="7"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anim calcmode="lin" valueType="num">
                                      <p:cBhvr additive="base">
                                        <p:cTn id="13"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anim calcmode="lin" valueType="num">
                                      <p:cBhvr additive="base">
                                        <p:cTn id="17"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79388" y="68263"/>
            <a:ext cx="8785225" cy="839787"/>
          </a:xfrm>
        </p:spPr>
        <p:txBody>
          <a:bodyPr/>
          <a:lstStyle/>
          <a:p>
            <a:r>
              <a:rPr kumimoji="0" lang="en-US" altLang="zh-CN" dirty="0"/>
              <a:t>IPS</a:t>
            </a:r>
            <a:endParaRPr kumimoji="0" lang="zh-CN" altLang="en-US" dirty="0"/>
          </a:p>
        </p:txBody>
      </p:sp>
      <p:sp>
        <p:nvSpPr>
          <p:cNvPr id="51203" name="内容占位符 2"/>
          <p:cNvSpPr>
            <a:spLocks noGrp="1"/>
          </p:cNvSpPr>
          <p:nvPr>
            <p:ph idx="1"/>
          </p:nvPr>
        </p:nvSpPr>
        <p:spPr>
          <a:xfrm>
            <a:off x="174625" y="1052736"/>
            <a:ext cx="8789988" cy="5544615"/>
          </a:xfrm>
        </p:spPr>
        <p:txBody>
          <a:bodyPr/>
          <a:lstStyle/>
          <a:p>
            <a:r>
              <a:rPr kumimoji="0" lang="zh-CN" altLang="en-US" dirty="0"/>
              <a:t>入侵防御系统</a:t>
            </a:r>
            <a:r>
              <a:rPr kumimoji="0" lang="en-US" altLang="zh-CN" dirty="0"/>
              <a:t>IPS</a:t>
            </a:r>
            <a:r>
              <a:rPr kumimoji="0" lang="zh-CN" altLang="en-US" dirty="0"/>
              <a:t>（</a:t>
            </a:r>
            <a:r>
              <a:rPr kumimoji="0" lang="en-US" altLang="zh-CN" dirty="0"/>
              <a:t>Intrusion Prevention System</a:t>
            </a:r>
            <a:r>
              <a:rPr kumimoji="0" lang="zh-CN" altLang="en-US" dirty="0"/>
              <a:t>）是在</a:t>
            </a:r>
            <a:r>
              <a:rPr kumimoji="0" lang="zh-CN" altLang="en-US" dirty="0">
                <a:solidFill>
                  <a:srgbClr val="FF0000"/>
                </a:solidFill>
              </a:rPr>
              <a:t>防火墙和</a:t>
            </a:r>
            <a:r>
              <a:rPr kumimoji="0" lang="en-US" altLang="zh-CN" dirty="0">
                <a:solidFill>
                  <a:srgbClr val="FF0000"/>
                </a:solidFill>
              </a:rPr>
              <a:t>IDS</a:t>
            </a:r>
            <a:r>
              <a:rPr kumimoji="0" lang="zh-CN" altLang="en-US" dirty="0"/>
              <a:t>基础上发展起来的，但</a:t>
            </a:r>
            <a:r>
              <a:rPr kumimoji="0" lang="zh-CN" altLang="en-US" dirty="0">
                <a:solidFill>
                  <a:srgbClr val="FF0000"/>
                </a:solidFill>
              </a:rPr>
              <a:t>不是</a:t>
            </a:r>
            <a:r>
              <a:rPr kumimoji="0" lang="en-US" altLang="zh-CN" dirty="0"/>
              <a:t>IDS</a:t>
            </a:r>
            <a:r>
              <a:rPr kumimoji="0" lang="zh-CN" altLang="en-US" dirty="0"/>
              <a:t>的升级产品。</a:t>
            </a:r>
          </a:p>
          <a:p>
            <a:endParaRPr kumimoji="0" lang="zh-CN" altLang="en-US" dirty="0"/>
          </a:p>
          <a:p>
            <a:r>
              <a:rPr kumimoji="0" lang="en-US" altLang="zh-CN" dirty="0"/>
              <a:t>IPS</a:t>
            </a:r>
            <a:r>
              <a:rPr kumimoji="0" lang="zh-CN" altLang="en-US" dirty="0"/>
              <a:t>采用</a:t>
            </a:r>
            <a:r>
              <a:rPr kumimoji="0" lang="zh-CN" altLang="en-US" dirty="0">
                <a:solidFill>
                  <a:srgbClr val="FF0000"/>
                </a:solidFill>
              </a:rPr>
              <a:t>串联</a:t>
            </a:r>
            <a:r>
              <a:rPr kumimoji="0" lang="zh-CN" altLang="en-US" dirty="0"/>
              <a:t>的方式部署在内、外网络之间的关键路径上，其工作方式是采用基于包过滤的存储转发机制。</a:t>
            </a:r>
          </a:p>
          <a:p>
            <a:endParaRPr kumimoji="0" lang="en-US" altLang="zh-CN" dirty="0"/>
          </a:p>
          <a:p>
            <a:r>
              <a:rPr kumimoji="0" lang="en-US" altLang="zh-CN" dirty="0"/>
              <a:t>IPS</a:t>
            </a:r>
            <a:r>
              <a:rPr kumimoji="0" lang="zh-CN" altLang="en-US" dirty="0"/>
              <a:t>技术可以深度感知并检查流经的网络流量，对恶意数据包进行丢弃以阻断攻击，保护网络带宽资源。</a:t>
            </a:r>
            <a:endParaRPr kumimoji="0" lang="zh-CN" altLang="zh-CN" dirty="0"/>
          </a:p>
        </p:txBody>
      </p:sp>
    </p:spTree>
    <p:extLst>
      <p:ext uri="{BB962C8B-B14F-4D97-AF65-F5344CB8AC3E}">
        <p14:creationId xmlns:p14="http://schemas.microsoft.com/office/powerpoint/2010/main" val="210233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 calcmode="lin" valueType="num">
                                      <p:cBhvr additive="base">
                                        <p:cTn id="7"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anim calcmode="lin" valueType="num">
                                      <p:cBhvr additive="base">
                                        <p:cTn id="13"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79388" y="68263"/>
            <a:ext cx="8785225" cy="839787"/>
          </a:xfrm>
        </p:spPr>
        <p:txBody>
          <a:bodyPr/>
          <a:lstStyle/>
          <a:p>
            <a:r>
              <a:rPr kumimoji="0" lang="en-US" altLang="zh-CN" dirty="0"/>
              <a:t>IPS</a:t>
            </a:r>
            <a:r>
              <a:rPr kumimoji="0" lang="zh-CN" altLang="en-US" dirty="0"/>
              <a:t>结构</a:t>
            </a:r>
          </a:p>
        </p:txBody>
      </p:sp>
      <p:sp>
        <p:nvSpPr>
          <p:cNvPr id="51203" name="内容占位符 2"/>
          <p:cNvSpPr>
            <a:spLocks noGrp="1"/>
          </p:cNvSpPr>
          <p:nvPr>
            <p:ph idx="1"/>
          </p:nvPr>
        </p:nvSpPr>
        <p:spPr>
          <a:xfrm>
            <a:off x="174625" y="2924944"/>
            <a:ext cx="8789988" cy="3600400"/>
          </a:xfrm>
        </p:spPr>
        <p:txBody>
          <a:bodyPr/>
          <a:lstStyle/>
          <a:p>
            <a:r>
              <a:rPr kumimoji="0" lang="zh-CN" altLang="en-US" sz="2400" dirty="0">
                <a:solidFill>
                  <a:srgbClr val="FF0000"/>
                </a:solidFill>
              </a:rPr>
              <a:t>流量分析器：</a:t>
            </a:r>
            <a:r>
              <a:rPr kumimoji="0" lang="zh-CN" altLang="en-US" sz="2400" dirty="0"/>
              <a:t>截获数据包并处理异常情况，执行类似于防火墙的访问控制。</a:t>
            </a:r>
          </a:p>
          <a:p>
            <a:pPr>
              <a:spcBef>
                <a:spcPts val="1800"/>
              </a:spcBef>
            </a:pPr>
            <a:r>
              <a:rPr kumimoji="0" lang="zh-CN" altLang="en-US" sz="2400" dirty="0">
                <a:solidFill>
                  <a:srgbClr val="FF0000"/>
                </a:solidFill>
              </a:rPr>
              <a:t>检测引擎：</a:t>
            </a:r>
            <a:r>
              <a:rPr kumimoji="0" lang="zh-CN" altLang="en-US" sz="2400" dirty="0"/>
              <a:t>一般基于异常检测模型和误用检测模型，识别不同属性的攻击。</a:t>
            </a:r>
          </a:p>
          <a:p>
            <a:pPr>
              <a:spcBef>
                <a:spcPts val="1800"/>
              </a:spcBef>
            </a:pPr>
            <a:r>
              <a:rPr kumimoji="0" lang="zh-CN" altLang="en-US" sz="2400" dirty="0">
                <a:solidFill>
                  <a:srgbClr val="FF0000"/>
                </a:solidFill>
              </a:rPr>
              <a:t>响应模块：</a:t>
            </a:r>
            <a:r>
              <a:rPr kumimoji="0" lang="zh-CN" altLang="en-US" sz="2400" dirty="0"/>
              <a:t>丢弃数据包、中止会话、修改防火墙规则、报警、日志等。</a:t>
            </a:r>
          </a:p>
          <a:p>
            <a:pPr>
              <a:spcBef>
                <a:spcPts val="1800"/>
              </a:spcBef>
            </a:pPr>
            <a:r>
              <a:rPr kumimoji="0" lang="zh-CN" altLang="en-US" sz="2400" dirty="0">
                <a:solidFill>
                  <a:srgbClr val="FF0000"/>
                </a:solidFill>
              </a:rPr>
              <a:t>流量调整器：</a:t>
            </a:r>
            <a:r>
              <a:rPr kumimoji="0" lang="zh-CN" altLang="en-US" sz="2400" dirty="0"/>
              <a:t>流量分类和流量优化，设置不同优先级。</a:t>
            </a:r>
            <a:endParaRPr kumimoji="0" lang="zh-CN" altLang="zh-CN" sz="2400" dirty="0"/>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9057"/>
            <a:ext cx="8969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3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3">
                                            <p:txEl>
                                              <p:pRg st="2" end="2"/>
                                            </p:txEl>
                                          </p:spTgt>
                                        </p:tgtEl>
                                        <p:attrNameLst>
                                          <p:attrName>style.visibility</p:attrName>
                                        </p:attrNameLst>
                                      </p:cBhvr>
                                      <p:to>
                                        <p:strVal val="visible"/>
                                      </p:to>
                                    </p:set>
                                    <p:anim calcmode="lin" valueType="num">
                                      <p:cBhvr additive="base">
                                        <p:cTn id="19"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3">
                                            <p:txEl>
                                              <p:pRg st="3" end="3"/>
                                            </p:txEl>
                                          </p:spTgt>
                                        </p:tgtEl>
                                        <p:attrNameLst>
                                          <p:attrName>style.visibility</p:attrName>
                                        </p:attrNameLst>
                                      </p:cBhvr>
                                      <p:to>
                                        <p:strVal val="visible"/>
                                      </p:to>
                                    </p:set>
                                    <p:anim calcmode="lin" valueType="num">
                                      <p:cBhvr additive="base">
                                        <p:cTn id="25"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79388" y="68263"/>
            <a:ext cx="8785225" cy="839787"/>
          </a:xfrm>
        </p:spPr>
        <p:txBody>
          <a:bodyPr/>
          <a:lstStyle/>
          <a:p>
            <a:r>
              <a:rPr kumimoji="0" lang="en-US" altLang="zh-CN" dirty="0"/>
              <a:t>IPS</a:t>
            </a:r>
            <a:r>
              <a:rPr kumimoji="0" lang="zh-CN" altLang="en-US" dirty="0"/>
              <a:t>与</a:t>
            </a:r>
            <a:r>
              <a:rPr kumimoji="0" lang="en-US" altLang="zh-CN" dirty="0"/>
              <a:t>IDS</a:t>
            </a:r>
            <a:r>
              <a:rPr kumimoji="0" lang="zh-CN" altLang="en-US" dirty="0"/>
              <a:t>相比的优势</a:t>
            </a:r>
          </a:p>
        </p:txBody>
      </p:sp>
      <p:sp>
        <p:nvSpPr>
          <p:cNvPr id="51203" name="内容占位符 2"/>
          <p:cNvSpPr>
            <a:spLocks noGrp="1"/>
          </p:cNvSpPr>
          <p:nvPr>
            <p:ph idx="1"/>
          </p:nvPr>
        </p:nvSpPr>
        <p:spPr>
          <a:xfrm>
            <a:off x="174625" y="1052736"/>
            <a:ext cx="8789988" cy="5688632"/>
          </a:xfrm>
        </p:spPr>
        <p:txBody>
          <a:bodyPr/>
          <a:lstStyle/>
          <a:p>
            <a:pPr marL="457200" indent="-457200">
              <a:buFont typeface="+mj-lt"/>
              <a:buAutoNum type="arabicPeriod"/>
            </a:pPr>
            <a:r>
              <a:rPr kumimoji="0" lang="zh-CN" altLang="en-US" sz="2400" dirty="0">
                <a:solidFill>
                  <a:srgbClr val="FF0000"/>
                </a:solidFill>
              </a:rPr>
              <a:t>具备检测和防御功能：</a:t>
            </a:r>
            <a:r>
              <a:rPr kumimoji="0" lang="en-US" altLang="zh-CN" sz="2400" dirty="0"/>
              <a:t>IDS</a:t>
            </a:r>
            <a:r>
              <a:rPr kumimoji="0" lang="zh-CN" altLang="en-US" sz="2400" dirty="0"/>
              <a:t>只是检测和报警，</a:t>
            </a:r>
            <a:r>
              <a:rPr kumimoji="0" lang="en-US" altLang="zh-CN" sz="2400" dirty="0"/>
              <a:t>IPS</a:t>
            </a:r>
            <a:r>
              <a:rPr kumimoji="0" lang="zh-CN" altLang="en-US" sz="2400" dirty="0"/>
              <a:t>可以做到检测和防御兼顾。</a:t>
            </a:r>
          </a:p>
          <a:p>
            <a:pPr marL="457200" indent="-457200">
              <a:buFont typeface="+mj-lt"/>
              <a:buAutoNum type="arabicPeriod"/>
            </a:pPr>
            <a:endParaRPr kumimoji="0" lang="en-US" altLang="zh-CN" sz="2400" dirty="0">
              <a:solidFill>
                <a:srgbClr val="FF0000"/>
              </a:solidFill>
            </a:endParaRPr>
          </a:p>
          <a:p>
            <a:pPr marL="457200" indent="-457200">
              <a:buFont typeface="+mj-lt"/>
              <a:buAutoNum type="arabicPeriod"/>
            </a:pPr>
            <a:r>
              <a:rPr kumimoji="0" lang="zh-CN" altLang="en-US" sz="2400" dirty="0">
                <a:solidFill>
                  <a:srgbClr val="FF0000"/>
                </a:solidFill>
              </a:rPr>
              <a:t>可检测到</a:t>
            </a:r>
            <a:r>
              <a:rPr kumimoji="0" lang="en-US" altLang="zh-CN" sz="2400" dirty="0">
                <a:solidFill>
                  <a:srgbClr val="FF0000"/>
                </a:solidFill>
              </a:rPr>
              <a:t>IDS</a:t>
            </a:r>
            <a:r>
              <a:rPr kumimoji="0" lang="zh-CN" altLang="en-US" sz="2400" dirty="0">
                <a:solidFill>
                  <a:srgbClr val="FF0000"/>
                </a:solidFill>
              </a:rPr>
              <a:t>检测不到的攻击行为：</a:t>
            </a:r>
            <a:r>
              <a:rPr kumimoji="0" lang="en-US" altLang="zh-CN" sz="2400" dirty="0"/>
              <a:t>IPS</a:t>
            </a:r>
            <a:r>
              <a:rPr kumimoji="0" lang="zh-CN" altLang="en-US" sz="2400" dirty="0"/>
              <a:t>是在应用层的</a:t>
            </a:r>
            <a:r>
              <a:rPr kumimoji="0" lang="zh-CN" altLang="en-US" sz="2400" dirty="0">
                <a:solidFill>
                  <a:srgbClr val="FF0000"/>
                </a:solidFill>
              </a:rPr>
              <a:t>内容检测</a:t>
            </a:r>
            <a:r>
              <a:rPr kumimoji="0" lang="zh-CN" altLang="en-US" sz="2400" dirty="0"/>
              <a:t>基础上，加上主动响应和过滤功能，填补了网络安全产品线的基于内容的安全检查的空白。</a:t>
            </a:r>
            <a:endParaRPr kumimoji="0" lang="zh-CN" altLang="zh-CN" sz="2400" dirty="0"/>
          </a:p>
          <a:p>
            <a:pPr marL="457200" indent="-457200">
              <a:buFont typeface="+mj-lt"/>
              <a:buAutoNum type="arabicPeriod"/>
            </a:pPr>
            <a:endParaRPr kumimoji="0" lang="en-US" altLang="zh-CN" sz="2400" dirty="0">
              <a:solidFill>
                <a:srgbClr val="FF0000"/>
              </a:solidFill>
            </a:endParaRPr>
          </a:p>
          <a:p>
            <a:pPr marL="457200" indent="-457200">
              <a:buFont typeface="+mj-lt"/>
              <a:buAutoNum type="arabicPeriod"/>
            </a:pPr>
            <a:r>
              <a:rPr kumimoji="0" lang="zh-CN" altLang="en-US" sz="2400" dirty="0">
                <a:solidFill>
                  <a:srgbClr val="FF0000"/>
                </a:solidFill>
              </a:rPr>
              <a:t>黑客较难破坏入侵攻击数据：</a:t>
            </a:r>
            <a:r>
              <a:rPr kumimoji="0" lang="en-US" altLang="zh-CN" sz="2400" dirty="0"/>
              <a:t>IPS</a:t>
            </a:r>
            <a:r>
              <a:rPr kumimoji="0" lang="zh-CN" altLang="en-US" sz="2400" dirty="0"/>
              <a:t>在检测攻击行为时具有实时性，因此可在入侵时予以检测防御，避免入侵攻击行为记录被破坏。</a:t>
            </a:r>
          </a:p>
          <a:p>
            <a:pPr marL="457200" indent="-457200">
              <a:buFont typeface="+mj-lt"/>
              <a:buAutoNum type="arabicPeriod"/>
            </a:pPr>
            <a:endParaRPr kumimoji="0" lang="en-US" altLang="zh-CN" sz="2400" dirty="0">
              <a:solidFill>
                <a:srgbClr val="FF0000"/>
              </a:solidFill>
            </a:endParaRPr>
          </a:p>
          <a:p>
            <a:pPr marL="457200" indent="-457200">
              <a:buFont typeface="+mj-lt"/>
              <a:buAutoNum type="arabicPeriod"/>
            </a:pPr>
            <a:r>
              <a:rPr kumimoji="0" lang="zh-CN" altLang="en-US" sz="2400" dirty="0">
                <a:solidFill>
                  <a:srgbClr val="FF0000"/>
                </a:solidFill>
              </a:rPr>
              <a:t>具有双向检测防御功能：</a:t>
            </a:r>
            <a:r>
              <a:rPr kumimoji="0" lang="en-US" altLang="zh-CN" sz="2400" dirty="0"/>
              <a:t>IPS</a:t>
            </a:r>
            <a:r>
              <a:rPr kumimoji="0" lang="zh-CN" altLang="en-US" sz="2400" dirty="0"/>
              <a:t>可以对内网和外网之间的两个方向的攻击入侵行为做到检测和防御。</a:t>
            </a:r>
            <a:endParaRPr kumimoji="0"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 calcmode="lin" valueType="num">
                                      <p:cBhvr additive="base">
                                        <p:cTn id="7"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anim calcmode="lin" valueType="num">
                                      <p:cBhvr additive="base">
                                        <p:cTn id="13"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anim calcmode="lin" valueType="num">
                                      <p:cBhvr additive="base">
                                        <p:cTn id="19" dur="5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088" y="2665413"/>
            <a:ext cx="61214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标题 1"/>
          <p:cNvSpPr>
            <a:spLocks noGrp="1"/>
          </p:cNvSpPr>
          <p:nvPr>
            <p:ph type="title"/>
          </p:nvPr>
        </p:nvSpPr>
        <p:spPr>
          <a:xfrm>
            <a:off x="179388" y="68263"/>
            <a:ext cx="8785225" cy="839787"/>
          </a:xfrm>
        </p:spPr>
        <p:txBody>
          <a:bodyPr/>
          <a:lstStyle/>
          <a:p>
            <a:r>
              <a:rPr kumimoji="0" lang="en-US" altLang="zh-CN"/>
              <a:t>CIDF</a:t>
            </a:r>
            <a:r>
              <a:rPr kumimoji="0" lang="zh-CN" altLang="en-US"/>
              <a:t>通用模型</a:t>
            </a:r>
          </a:p>
        </p:txBody>
      </p:sp>
      <p:sp>
        <p:nvSpPr>
          <p:cNvPr id="29699" name="内容占位符 2"/>
          <p:cNvSpPr>
            <a:spLocks noGrp="1"/>
          </p:cNvSpPr>
          <p:nvPr>
            <p:ph idx="1"/>
          </p:nvPr>
        </p:nvSpPr>
        <p:spPr>
          <a:xfrm>
            <a:off x="179387" y="1052736"/>
            <a:ext cx="8785225" cy="3024336"/>
          </a:xfrm>
        </p:spPr>
        <p:txBody>
          <a:bodyPr/>
          <a:lstStyle/>
          <a:p>
            <a:r>
              <a:rPr kumimoji="0" lang="en-US" altLang="zh-CN" sz="2400" dirty="0"/>
              <a:t>IDWG</a:t>
            </a:r>
            <a:r>
              <a:rPr kumimoji="0" lang="zh-CN" altLang="en-US" sz="2400" dirty="0"/>
              <a:t>（</a:t>
            </a:r>
            <a:r>
              <a:rPr kumimoji="0" lang="en-US" altLang="zh-CN" sz="2400" dirty="0"/>
              <a:t>Intrusion Detection Working Group</a:t>
            </a:r>
            <a:r>
              <a:rPr kumimoji="0" lang="zh-CN" altLang="en-US" sz="2400" dirty="0"/>
              <a:t>，</a:t>
            </a:r>
            <a:r>
              <a:rPr kumimoji="0" lang="en-US" altLang="zh-CN" sz="2400" dirty="0"/>
              <a:t>IETF</a:t>
            </a:r>
            <a:r>
              <a:rPr kumimoji="0" lang="zh-CN" altLang="en-US" sz="2400" dirty="0"/>
              <a:t>下属的研究机构）和</a:t>
            </a:r>
            <a:r>
              <a:rPr kumimoji="0" lang="en-US" altLang="zh-CN" sz="2400" dirty="0"/>
              <a:t>CIDF</a:t>
            </a:r>
            <a:r>
              <a:rPr kumimoji="0" lang="zh-CN" altLang="en-US" sz="2400" dirty="0"/>
              <a:t>（</a:t>
            </a:r>
            <a:r>
              <a:rPr kumimoji="0" lang="en-US" altLang="zh-CN" sz="2400" dirty="0"/>
              <a:t>Common Intrusion Detection Framework</a:t>
            </a:r>
            <a:r>
              <a:rPr kumimoji="0" lang="zh-CN" altLang="en-US" sz="2400" dirty="0"/>
              <a:t>，一个美国国防部赞助的开放组织）负责组织开展对</a:t>
            </a:r>
            <a:r>
              <a:rPr kumimoji="0" lang="en-US" altLang="zh-CN" sz="2400" dirty="0"/>
              <a:t>IDS</a:t>
            </a:r>
            <a:r>
              <a:rPr kumimoji="0" lang="zh-CN" altLang="en-US" sz="2400" dirty="0"/>
              <a:t>进行标准化和研究工作。</a:t>
            </a:r>
            <a:endParaRPr kumimoji="0" lang="en-US" altLang="zh-CN" sz="2400" dirty="0"/>
          </a:p>
          <a:p>
            <a:endParaRPr kumimoji="0" lang="en-US" altLang="zh-CN" sz="2400" dirty="0"/>
          </a:p>
          <a:p>
            <a:pPr>
              <a:buFont typeface="Wingdings" panose="05000000000000000000" pitchFamily="2" charset="2"/>
              <a:buChar char="Ø"/>
            </a:pPr>
            <a:r>
              <a:rPr kumimoji="0" lang="en-US" altLang="zh-CN" sz="2400" dirty="0">
                <a:solidFill>
                  <a:srgbClr val="FF0000"/>
                </a:solidFill>
              </a:rPr>
              <a:t>CIDF</a:t>
            </a:r>
            <a:r>
              <a:rPr kumimoji="0" lang="zh-CN" altLang="en-US" sz="2400" dirty="0">
                <a:solidFill>
                  <a:srgbClr val="FF0000"/>
                </a:solidFill>
              </a:rPr>
              <a:t>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ppt_x"/>
                                          </p:val>
                                        </p:tav>
                                        <p:tav tm="100000">
                                          <p:val>
                                            <p:strVal val="#ppt_x"/>
                                          </p:val>
                                        </p:tav>
                                      </p:tavLst>
                                    </p:anim>
                                    <p:anim calcmode="lin" valueType="num">
                                      <p:cBhvr additive="base">
                                        <p:cTn id="8"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79388" y="68263"/>
            <a:ext cx="8785225" cy="839787"/>
          </a:xfrm>
        </p:spPr>
        <p:txBody>
          <a:bodyPr/>
          <a:lstStyle/>
          <a:p>
            <a:r>
              <a:rPr kumimoji="0" lang="en-US" altLang="zh-CN" dirty="0"/>
              <a:t>IPS</a:t>
            </a:r>
            <a:r>
              <a:rPr kumimoji="0" lang="zh-CN" altLang="en-US" dirty="0"/>
              <a:t>面临的问题</a:t>
            </a:r>
          </a:p>
        </p:txBody>
      </p:sp>
      <p:sp>
        <p:nvSpPr>
          <p:cNvPr id="51203" name="内容占位符 2"/>
          <p:cNvSpPr>
            <a:spLocks noGrp="1"/>
          </p:cNvSpPr>
          <p:nvPr>
            <p:ph idx="1"/>
          </p:nvPr>
        </p:nvSpPr>
        <p:spPr>
          <a:xfrm>
            <a:off x="174625" y="1052736"/>
            <a:ext cx="8789988" cy="5688632"/>
          </a:xfrm>
        </p:spPr>
        <p:txBody>
          <a:bodyPr/>
          <a:lstStyle/>
          <a:p>
            <a:r>
              <a:rPr kumimoji="0" lang="zh-CN" altLang="en-US" dirty="0"/>
              <a:t>作为串联接入网络的</a:t>
            </a:r>
            <a:r>
              <a:rPr kumimoji="0" lang="en-US" altLang="zh-CN" dirty="0"/>
              <a:t>IPS</a:t>
            </a:r>
            <a:r>
              <a:rPr kumimoji="0" lang="zh-CN" altLang="en-US" dirty="0"/>
              <a:t>所面临的最大问题是</a:t>
            </a:r>
            <a:r>
              <a:rPr kumimoji="0" lang="zh-CN" altLang="en-US" dirty="0">
                <a:solidFill>
                  <a:srgbClr val="FF0000"/>
                </a:solidFill>
              </a:rPr>
              <a:t>处理速度必须与数千兆或者更大容量的网络流量保持同步</a:t>
            </a:r>
            <a:r>
              <a:rPr kumimoji="0" lang="zh-CN" altLang="en-US" dirty="0"/>
              <a:t>，否则成为网络瓶颈。</a:t>
            </a:r>
            <a:endParaRPr kumimoji="0" lang="en-US" altLang="zh-CN" dirty="0"/>
          </a:p>
          <a:p>
            <a:pPr lvl="1"/>
            <a:endParaRPr kumimoji="0" lang="en-US" altLang="zh-CN" sz="2800" dirty="0"/>
          </a:p>
          <a:p>
            <a:r>
              <a:rPr kumimoji="0" lang="zh-CN" altLang="en-US" sz="3200" dirty="0"/>
              <a:t>因此，</a:t>
            </a:r>
            <a:r>
              <a:rPr kumimoji="0" lang="en-US" altLang="zh-CN" sz="3200" dirty="0"/>
              <a:t>IPS</a:t>
            </a:r>
            <a:r>
              <a:rPr kumimoji="0" lang="zh-CN" altLang="en-US" sz="3200" dirty="0"/>
              <a:t>必须具有高性能、高可靠性、高安全性。</a:t>
            </a:r>
            <a:endParaRPr kumimoji="0" lang="zh-CN" altLang="zh-CN" sz="3200" dirty="0"/>
          </a:p>
        </p:txBody>
      </p:sp>
    </p:spTree>
    <p:extLst>
      <p:ext uri="{BB962C8B-B14F-4D97-AF65-F5344CB8AC3E}">
        <p14:creationId xmlns:p14="http://schemas.microsoft.com/office/powerpoint/2010/main" val="139548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IMS</a:t>
            </a:r>
          </a:p>
        </p:txBody>
      </p:sp>
      <p:sp>
        <p:nvSpPr>
          <p:cNvPr id="3" name="内容占位符 2"/>
          <p:cNvSpPr>
            <a:spLocks noGrp="1"/>
          </p:cNvSpPr>
          <p:nvPr>
            <p:ph idx="1"/>
          </p:nvPr>
        </p:nvSpPr>
        <p:spPr>
          <a:xfrm>
            <a:off x="179512" y="1052735"/>
            <a:ext cx="8784976" cy="5616625"/>
          </a:xfrm>
        </p:spPr>
        <p:txBody>
          <a:bodyPr/>
          <a:lstStyle/>
          <a:p>
            <a:r>
              <a:rPr kumimoji="0" lang="zh-CN" altLang="en-US" dirty="0"/>
              <a:t>入侵管理系统</a:t>
            </a:r>
            <a:r>
              <a:rPr kumimoji="0" lang="en-US" altLang="zh-CN" dirty="0"/>
              <a:t>IMS</a:t>
            </a:r>
            <a:r>
              <a:rPr kumimoji="0" lang="zh-CN" altLang="en-US" dirty="0"/>
              <a:t>（</a:t>
            </a:r>
            <a:r>
              <a:rPr kumimoji="0" lang="en-US" altLang="zh-CN" dirty="0"/>
              <a:t>Intrusion Management System</a:t>
            </a:r>
            <a:r>
              <a:rPr kumimoji="0" lang="zh-CN" altLang="en-US" dirty="0"/>
              <a:t>）</a:t>
            </a:r>
            <a:r>
              <a:rPr lang="zh-CN" altLang="en-US" dirty="0"/>
              <a:t>是一个</a:t>
            </a:r>
            <a:r>
              <a:rPr lang="zh-CN" altLang="en-US" dirty="0">
                <a:solidFill>
                  <a:srgbClr val="FF0000"/>
                </a:solidFill>
              </a:rPr>
              <a:t>针对整个入侵过程进行统一管理的安全服务系统</a:t>
            </a:r>
            <a:r>
              <a:rPr lang="zh-CN" altLang="en-US" dirty="0"/>
              <a:t>。</a:t>
            </a:r>
          </a:p>
          <a:p>
            <a:pPr lvl="1"/>
            <a:r>
              <a:rPr lang="zh-CN" altLang="en-US" dirty="0"/>
              <a:t>在入侵行为发生前，</a:t>
            </a:r>
            <a:r>
              <a:rPr lang="en-US" altLang="zh-CN" dirty="0"/>
              <a:t>IMS</a:t>
            </a:r>
            <a:r>
              <a:rPr lang="zh-CN" altLang="en-US" dirty="0"/>
              <a:t>要考虑网络中存在什么漏洞，判断可能出现的攻击行为和面临的入侵危险；</a:t>
            </a:r>
            <a:endParaRPr lang="en-US" altLang="zh-CN" dirty="0"/>
          </a:p>
          <a:p>
            <a:pPr lvl="1"/>
            <a:r>
              <a:rPr lang="zh-CN" altLang="en-US" dirty="0"/>
              <a:t>在入侵行为发生时或即将发生时，</a:t>
            </a:r>
            <a:r>
              <a:rPr lang="en-US" altLang="zh-CN" dirty="0"/>
              <a:t>IMS</a:t>
            </a:r>
            <a:r>
              <a:rPr lang="zh-CN" altLang="en-US" dirty="0"/>
              <a:t>不仅要检测出入侵攻击行为，还要进行阻断处理，终止入侵行为；</a:t>
            </a:r>
            <a:endParaRPr lang="en-US" altLang="zh-CN" dirty="0"/>
          </a:p>
          <a:p>
            <a:pPr lvl="1"/>
            <a:r>
              <a:rPr lang="zh-CN" altLang="en-US" dirty="0"/>
              <a:t>在入侵行为发生后，</a:t>
            </a:r>
            <a:r>
              <a:rPr lang="en-US" altLang="zh-CN" dirty="0"/>
              <a:t>IMS</a:t>
            </a:r>
            <a:r>
              <a:rPr lang="zh-CN" altLang="en-US" dirty="0"/>
              <a:t>要进行深层次的入侵行为分析，通过关联分析，来判断是否还存在下一次入侵攻击的可能性。</a:t>
            </a:r>
          </a:p>
          <a:p>
            <a:endParaRPr lang="zh-CN" altLang="en-US" dirty="0"/>
          </a:p>
          <a:p>
            <a:r>
              <a:rPr lang="zh-CN" altLang="en-US" dirty="0"/>
              <a:t>实际上，</a:t>
            </a:r>
            <a:r>
              <a:rPr lang="en-US" altLang="zh-CN" dirty="0"/>
              <a:t>IMS</a:t>
            </a:r>
            <a:r>
              <a:rPr lang="zh-CN" altLang="en-US" dirty="0"/>
              <a:t>应该是一个</a:t>
            </a:r>
            <a:r>
              <a:rPr lang="zh-CN" altLang="en-US" dirty="0">
                <a:solidFill>
                  <a:srgbClr val="FF0000"/>
                </a:solidFill>
              </a:rPr>
              <a:t>融合了多种安全防御技术的管理系统</a:t>
            </a:r>
            <a:r>
              <a:rPr lang="zh-CN" altLang="en-US" dirty="0"/>
              <a:t>。</a:t>
            </a:r>
            <a:endParaRPr lang="en-US" dirty="0"/>
          </a:p>
        </p:txBody>
      </p:sp>
    </p:spTree>
    <p:extLst>
      <p:ext uri="{BB962C8B-B14F-4D97-AF65-F5344CB8AC3E}">
        <p14:creationId xmlns:p14="http://schemas.microsoft.com/office/powerpoint/2010/main" val="87958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115888"/>
            <a:ext cx="8229600" cy="792832"/>
          </a:xfrm>
        </p:spPr>
        <p:txBody>
          <a:bodyPr/>
          <a:lstStyle/>
          <a:p>
            <a:r>
              <a:rPr kumimoji="0" lang="en-US" altLang="zh-CN" dirty="0"/>
              <a:t>IMS</a:t>
            </a:r>
            <a:r>
              <a:rPr kumimoji="0" lang="zh-CN" altLang="en-US" dirty="0"/>
              <a:t>模型</a:t>
            </a:r>
          </a:p>
        </p:txBody>
      </p:sp>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52513"/>
            <a:ext cx="8207375"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79388" y="68263"/>
            <a:ext cx="8785225" cy="839787"/>
          </a:xfrm>
        </p:spPr>
        <p:txBody>
          <a:bodyPr/>
          <a:lstStyle/>
          <a:p>
            <a:r>
              <a:rPr kumimoji="0" lang="zh-CN" altLang="en-US" dirty="0"/>
              <a:t>云安全</a:t>
            </a:r>
          </a:p>
        </p:txBody>
      </p:sp>
      <p:sp>
        <p:nvSpPr>
          <p:cNvPr id="53251" name="内容占位符 2"/>
          <p:cNvSpPr>
            <a:spLocks noGrp="1"/>
          </p:cNvSpPr>
          <p:nvPr>
            <p:ph idx="1"/>
          </p:nvPr>
        </p:nvSpPr>
        <p:spPr>
          <a:xfrm>
            <a:off x="179388" y="1052736"/>
            <a:ext cx="8713092" cy="5544616"/>
          </a:xfrm>
        </p:spPr>
        <p:txBody>
          <a:bodyPr/>
          <a:lstStyle/>
          <a:p>
            <a:r>
              <a:rPr kumimoji="0" lang="zh-CN" altLang="en-US" sz="2400" dirty="0"/>
              <a:t>“云”是一种新兴技术，云计算（</a:t>
            </a:r>
            <a:r>
              <a:rPr kumimoji="0" lang="en-US" altLang="zh-CN" sz="2400" dirty="0"/>
              <a:t>Cloud Compute</a:t>
            </a:r>
            <a:r>
              <a:rPr kumimoji="0" lang="zh-CN" altLang="en-US" sz="2400" dirty="0"/>
              <a:t>）、云存储（</a:t>
            </a:r>
            <a:r>
              <a:rPr kumimoji="0" lang="en-US" altLang="zh-CN" sz="2400" dirty="0"/>
              <a:t>Cloud Storage</a:t>
            </a:r>
            <a:r>
              <a:rPr kumimoji="0" lang="zh-CN" altLang="en-US" sz="2400" dirty="0"/>
              <a:t>）及云安全（</a:t>
            </a:r>
            <a:r>
              <a:rPr kumimoji="0" lang="en-US" altLang="zh-CN" sz="2400" dirty="0"/>
              <a:t>Cloud Security</a:t>
            </a:r>
            <a:r>
              <a:rPr kumimoji="0" lang="zh-CN" altLang="en-US" sz="2400" dirty="0"/>
              <a:t>）也随之相继产生。</a:t>
            </a:r>
            <a:endParaRPr kumimoji="0" lang="en-US" altLang="zh-CN" sz="2400" dirty="0"/>
          </a:p>
          <a:p>
            <a:endParaRPr kumimoji="0" lang="en-US" altLang="zh-CN" sz="2400" dirty="0"/>
          </a:p>
          <a:p>
            <a:r>
              <a:rPr kumimoji="0" lang="zh-CN" altLang="en-US" sz="2400" dirty="0"/>
              <a:t>最早受</a:t>
            </a:r>
            <a:r>
              <a:rPr kumimoji="0" lang="en-US" altLang="zh-CN" sz="2400" dirty="0"/>
              <a:t>IBM</a:t>
            </a:r>
            <a:r>
              <a:rPr kumimoji="0" lang="zh-CN" altLang="en-US" sz="2400" dirty="0"/>
              <a:t>、微软、</a:t>
            </a:r>
            <a:r>
              <a:rPr kumimoji="0" lang="en-US" altLang="zh-CN" sz="2400" dirty="0"/>
              <a:t>Google</a:t>
            </a:r>
            <a:r>
              <a:rPr kumimoji="0" lang="zh-CN" altLang="en-US" sz="2400" dirty="0"/>
              <a:t>等巨头追捧的“云计算”模式，是将计算资源放置在网络中，供许多终端设备来使用，其关键是分布处理、并行处理以及网格计算。</a:t>
            </a:r>
            <a:r>
              <a:rPr kumimoji="0" lang="zh-CN" altLang="en-US" sz="2400" dirty="0">
                <a:solidFill>
                  <a:srgbClr val="FF0000"/>
                </a:solidFill>
              </a:rPr>
              <a:t>云可以理解为网络中的所有可计算、可共享的资源，这是个共享资源的概念</a:t>
            </a:r>
            <a:r>
              <a:rPr kumimoji="0" lang="zh-CN" altLang="en-US" sz="2400" dirty="0"/>
              <a:t>。</a:t>
            </a:r>
            <a:endParaRPr kumimoji="0" lang="en-US" altLang="zh-CN" sz="2400" dirty="0"/>
          </a:p>
          <a:p>
            <a:endParaRPr kumimoji="0" lang="en-US" altLang="zh-CN" sz="2400" dirty="0"/>
          </a:p>
          <a:p>
            <a:r>
              <a:rPr kumimoji="0" lang="zh-CN" altLang="en-US" sz="2400" dirty="0">
                <a:solidFill>
                  <a:srgbClr val="FF0000"/>
                </a:solidFill>
              </a:rPr>
              <a:t>云安全</a:t>
            </a:r>
            <a:r>
              <a:rPr kumimoji="0" lang="zh-CN" altLang="en-US" sz="2400" dirty="0"/>
              <a:t>是通过网状的大量客户端对网络中软件行为的异常监测，获取互联网中木马、恶意程序的最新信息，传送到</a:t>
            </a:r>
            <a:r>
              <a:rPr kumimoji="0" lang="en-US" altLang="zh-CN" sz="2400" dirty="0"/>
              <a:t>Server</a:t>
            </a:r>
            <a:r>
              <a:rPr kumimoji="0" lang="zh-CN" altLang="en-US" sz="2400" dirty="0"/>
              <a:t>端进行自动分析和处理，再</a:t>
            </a:r>
            <a:r>
              <a:rPr kumimoji="0" lang="zh-CN" altLang="en-US" sz="2400" dirty="0">
                <a:solidFill>
                  <a:srgbClr val="FF0000"/>
                </a:solidFill>
              </a:rPr>
              <a:t>把病毒和木马的解决方案分发到每一个客户端</a:t>
            </a:r>
            <a:r>
              <a:rPr kumimoji="0" lang="zh-CN" altLang="en-US" sz="2400" dirty="0"/>
              <a:t>。</a:t>
            </a:r>
            <a:endParaRPr kumimoji="0" lang="en-US" altLang="zh-CN" sz="2400" dirty="0"/>
          </a:p>
          <a:p>
            <a:r>
              <a:rPr kumimoji="0" lang="zh-CN" altLang="en-US" sz="2400" dirty="0"/>
              <a:t>目前，</a:t>
            </a:r>
            <a:r>
              <a:rPr kumimoji="0" lang="zh-CN" altLang="en-US" sz="2400" dirty="0">
                <a:solidFill>
                  <a:srgbClr val="FF0000"/>
                </a:solidFill>
              </a:rPr>
              <a:t>云安全</a:t>
            </a:r>
            <a:r>
              <a:rPr kumimoji="0" lang="zh-CN" altLang="en-US" sz="2400" dirty="0"/>
              <a:t>也被称为</a:t>
            </a:r>
            <a:r>
              <a:rPr kumimoji="0" lang="zh-CN" altLang="en-US" sz="2400" dirty="0">
                <a:solidFill>
                  <a:srgbClr val="FF0000"/>
                </a:solidFill>
              </a:rPr>
              <a:t>云杀毒</a:t>
            </a:r>
            <a:r>
              <a:rPr kumimoji="0" lang="zh-CN" altLang="en-US" sz="2400" dirty="0"/>
              <a:t>，主要针对木马和病毒。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 calcmode="lin" valueType="num">
                                      <p:cBhvr additive="base">
                                        <p:cTn id="7"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4" end="4"/>
                                            </p:txEl>
                                          </p:spTgt>
                                        </p:tgtEl>
                                        <p:attrNameLst>
                                          <p:attrName>style.visibility</p:attrName>
                                        </p:attrNameLst>
                                      </p:cBhvr>
                                      <p:to>
                                        <p:strVal val="visible"/>
                                      </p:to>
                                    </p:set>
                                    <p:anim calcmode="lin" valueType="num">
                                      <p:cBhvr additive="base">
                                        <p:cTn id="13"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anim calcmode="lin" valueType="num">
                                      <p:cBhvr additive="base">
                                        <p:cTn id="19"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kumimoji="0" lang="zh-CN" altLang="en-US"/>
              <a:t>云安全示意图</a:t>
            </a:r>
          </a:p>
        </p:txBody>
      </p:sp>
      <p:pic>
        <p:nvPicPr>
          <p:cNvPr id="542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96752"/>
            <a:ext cx="5545137"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云安全的特点</a:t>
            </a:r>
            <a:endParaRPr lang="en-US" dirty="0"/>
          </a:p>
        </p:txBody>
      </p:sp>
      <p:sp>
        <p:nvSpPr>
          <p:cNvPr id="3" name="内容占位符 2"/>
          <p:cNvSpPr>
            <a:spLocks noGrp="1"/>
          </p:cNvSpPr>
          <p:nvPr>
            <p:ph idx="1"/>
          </p:nvPr>
        </p:nvSpPr>
        <p:spPr/>
        <p:txBody>
          <a:bodyPr/>
          <a:lstStyle/>
          <a:p>
            <a:r>
              <a:rPr lang="zh-CN" altLang="en-US" dirty="0"/>
              <a:t>云安全更加强调主动和实时，</a:t>
            </a:r>
            <a:r>
              <a:rPr lang="zh-CN" altLang="en-US" dirty="0">
                <a:solidFill>
                  <a:srgbClr val="FF0000"/>
                </a:solidFill>
              </a:rPr>
              <a:t>将互联网打造成为一个巨大的“杀毒软件”</a:t>
            </a:r>
            <a:r>
              <a:rPr lang="zh-CN" altLang="en-US" dirty="0"/>
              <a:t>，参与者越多，每个参与者就越安全，整个互联网就会更安全。</a:t>
            </a:r>
          </a:p>
          <a:p>
            <a:endParaRPr lang="zh-CN" altLang="en-US" dirty="0"/>
          </a:p>
          <a:p>
            <a:r>
              <a:rPr lang="zh-CN" altLang="en-US" dirty="0"/>
              <a:t>与传统信息安全模式相比，云安全具有如下特点：</a:t>
            </a:r>
          </a:p>
          <a:p>
            <a:pPr lvl="1"/>
            <a:r>
              <a:rPr lang="zh-CN" altLang="en-US" dirty="0">
                <a:solidFill>
                  <a:srgbClr val="FF0000"/>
                </a:solidFill>
              </a:rPr>
              <a:t>快速感知，捕获新的威胁。</a:t>
            </a:r>
            <a:r>
              <a:rPr lang="zh-CN" altLang="en-US" dirty="0"/>
              <a:t>与传统信息安全模式“一个人战斗”相比，云安全的客户数据中心凝聚了互联网的力量，整合了所有可能参与的人，效率大大提高。</a:t>
            </a:r>
          </a:p>
          <a:p>
            <a:pPr lvl="1"/>
            <a:r>
              <a:rPr lang="zh-CN" altLang="en-US" dirty="0"/>
              <a:t>云安全的</a:t>
            </a:r>
            <a:r>
              <a:rPr lang="zh-CN" altLang="en-US" dirty="0">
                <a:solidFill>
                  <a:srgbClr val="FF0000"/>
                </a:solidFill>
              </a:rPr>
              <a:t>客户端具有更专业的感知能力</a:t>
            </a:r>
            <a:r>
              <a:rPr lang="zh-CN" altLang="en-US" dirty="0"/>
              <a:t>。</a:t>
            </a:r>
            <a:endParaRPr lang="en-US" dirty="0"/>
          </a:p>
        </p:txBody>
      </p:sp>
    </p:spTree>
    <p:extLst>
      <p:ext uri="{BB962C8B-B14F-4D97-AF65-F5344CB8AC3E}">
        <p14:creationId xmlns:p14="http://schemas.microsoft.com/office/powerpoint/2010/main" val="348252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179388" y="68263"/>
            <a:ext cx="8785225" cy="839787"/>
          </a:xfrm>
        </p:spPr>
        <p:txBody>
          <a:bodyPr/>
          <a:lstStyle/>
          <a:p>
            <a:r>
              <a:rPr kumimoji="0" lang="zh-CN" altLang="en-US" sz="3200" dirty="0"/>
              <a:t>云安全存在的问题</a:t>
            </a:r>
          </a:p>
        </p:txBody>
      </p:sp>
      <p:sp>
        <p:nvSpPr>
          <p:cNvPr id="55299" name="内容占位符 2"/>
          <p:cNvSpPr>
            <a:spLocks noGrp="1"/>
          </p:cNvSpPr>
          <p:nvPr>
            <p:ph idx="1"/>
          </p:nvPr>
        </p:nvSpPr>
        <p:spPr>
          <a:xfrm>
            <a:off x="179387" y="1052736"/>
            <a:ext cx="8785225" cy="5544616"/>
          </a:xfrm>
        </p:spPr>
        <p:txBody>
          <a:bodyPr/>
          <a:lstStyle/>
          <a:p>
            <a:pPr marL="514350" indent="-514350">
              <a:buFont typeface="+mj-lt"/>
              <a:buAutoNum type="arabicPeriod"/>
            </a:pPr>
            <a:r>
              <a:rPr kumimoji="0" lang="zh-CN" altLang="en-US" sz="2400" dirty="0">
                <a:solidFill>
                  <a:srgbClr val="FF0000"/>
                </a:solidFill>
              </a:rPr>
              <a:t>需要海量的客户端</a:t>
            </a:r>
            <a:endParaRPr kumimoji="0" lang="en-US" altLang="zh-CN" sz="2400" dirty="0">
              <a:solidFill>
                <a:srgbClr val="FF0000"/>
              </a:solidFill>
            </a:endParaRPr>
          </a:p>
          <a:p>
            <a:pPr marL="914400" lvl="1" indent="-514350"/>
            <a:r>
              <a:rPr kumimoji="0" lang="zh-CN" altLang="en-US" dirty="0"/>
              <a:t>只有拥有海量的客户端，才能对互联网上出现的病毒、木马、挂马网站有最灵敏的感知能力，在第一时间做出反应。</a:t>
            </a:r>
            <a:endParaRPr kumimoji="0" lang="zh-CN" altLang="zh-CN" dirty="0"/>
          </a:p>
          <a:p>
            <a:pPr marL="514350" indent="-514350">
              <a:buFont typeface="+mj-lt"/>
              <a:buAutoNum type="arabicPeriod"/>
            </a:pPr>
            <a:endParaRPr kumimoji="0" lang="en-US" altLang="zh-CN" sz="2400" dirty="0"/>
          </a:p>
          <a:p>
            <a:pPr marL="514350" indent="-514350">
              <a:buFont typeface="+mj-lt"/>
              <a:buAutoNum type="arabicPeriod"/>
            </a:pPr>
            <a:r>
              <a:rPr kumimoji="0" lang="zh-CN" altLang="en-US" sz="2400" dirty="0">
                <a:solidFill>
                  <a:srgbClr val="FF0000"/>
                </a:solidFill>
              </a:rPr>
              <a:t>需要专业的反病毒技术和经验</a:t>
            </a:r>
            <a:endParaRPr kumimoji="0" lang="en-US" altLang="zh-CN" sz="2400" dirty="0">
              <a:solidFill>
                <a:srgbClr val="FF0000"/>
              </a:solidFill>
            </a:endParaRPr>
          </a:p>
          <a:p>
            <a:pPr marL="914400" lvl="1" indent="-514350"/>
            <a:r>
              <a:rPr kumimoji="0" lang="zh-CN" altLang="en-US" dirty="0"/>
              <a:t>如果没有反病毒技术和经验的积累，无法实现“云安全”系统及时处理处理海量的上报信息，并将处理结果共享给云安全系统的每个成员。</a:t>
            </a:r>
            <a:endParaRPr kumimoji="0" lang="zh-CN" altLang="zh-CN" dirty="0"/>
          </a:p>
          <a:p>
            <a:pPr marL="514350" indent="-514350">
              <a:buFont typeface="+mj-lt"/>
              <a:buAutoNum type="arabicPeriod"/>
            </a:pPr>
            <a:endParaRPr kumimoji="0" lang="en-US" altLang="zh-CN" sz="2400" dirty="0"/>
          </a:p>
          <a:p>
            <a:pPr marL="514350" indent="-514350">
              <a:buFont typeface="+mj-lt"/>
              <a:buAutoNum type="arabicPeriod"/>
            </a:pPr>
            <a:r>
              <a:rPr kumimoji="0" lang="zh-CN" altLang="en-US" sz="2400" dirty="0">
                <a:solidFill>
                  <a:srgbClr val="FF0000"/>
                </a:solidFill>
              </a:rPr>
              <a:t>需要大量的资金和技术投入</a:t>
            </a:r>
            <a:endParaRPr kumimoji="0" lang="zh-CN" altLang="zh-CN" sz="2400" dirty="0">
              <a:solidFill>
                <a:srgbClr val="FF0000"/>
              </a:solidFill>
            </a:endParaRPr>
          </a:p>
          <a:p>
            <a:pPr marL="514350" indent="-514350">
              <a:buFont typeface="+mj-lt"/>
              <a:buAutoNum type="arabicPeriod"/>
            </a:pPr>
            <a:endParaRPr kumimoji="0" lang="en-US" altLang="zh-CN" sz="2400" dirty="0"/>
          </a:p>
          <a:p>
            <a:pPr marL="514350" indent="-514350">
              <a:buFont typeface="+mj-lt"/>
              <a:buAutoNum type="arabicPeriod"/>
            </a:pPr>
            <a:r>
              <a:rPr kumimoji="0" lang="zh-CN" altLang="en-US" sz="2400" dirty="0">
                <a:solidFill>
                  <a:srgbClr val="FF0000"/>
                </a:solidFill>
              </a:rPr>
              <a:t>开放的系统</a:t>
            </a:r>
            <a:endParaRPr kumimoji="0" lang="en-US" altLang="zh-CN" sz="2400" dirty="0">
              <a:solidFill>
                <a:srgbClr val="FF0000"/>
              </a:solidFill>
            </a:endParaRPr>
          </a:p>
          <a:p>
            <a:pPr marL="914400" lvl="1" indent="-514350"/>
            <a:r>
              <a:rPr kumimoji="0" lang="zh-CN" altLang="en-US" dirty="0"/>
              <a:t>真正的云安全系统应该满足云的原始定义，即资源共享。</a:t>
            </a:r>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anim calcmode="lin" valueType="num">
                                      <p:cBhvr additive="base">
                                        <p:cTn id="7"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9">
                                            <p:txEl>
                                              <p:pRg st="4" end="4"/>
                                            </p:txEl>
                                          </p:spTgt>
                                        </p:tgtEl>
                                        <p:attrNameLst>
                                          <p:attrName>style.visibility</p:attrName>
                                        </p:attrNameLst>
                                      </p:cBhvr>
                                      <p:to>
                                        <p:strVal val="visible"/>
                                      </p:to>
                                    </p:set>
                                    <p:anim calcmode="lin" valueType="num">
                                      <p:cBhvr additive="base">
                                        <p:cTn id="11"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5299">
                                            <p:txEl>
                                              <p:pRg st="6" end="6"/>
                                            </p:txEl>
                                          </p:spTgt>
                                        </p:tgtEl>
                                        <p:attrNameLst>
                                          <p:attrName>style.visibility</p:attrName>
                                        </p:attrNameLst>
                                      </p:cBhvr>
                                      <p:to>
                                        <p:strVal val="visible"/>
                                      </p:to>
                                    </p:set>
                                    <p:anim calcmode="lin" valueType="num">
                                      <p:cBhvr additive="base">
                                        <p:cTn id="17" dur="5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5299">
                                            <p:txEl>
                                              <p:pRg st="8" end="8"/>
                                            </p:txEl>
                                          </p:spTgt>
                                        </p:tgtEl>
                                        <p:attrNameLst>
                                          <p:attrName>style.visibility</p:attrName>
                                        </p:attrNameLst>
                                      </p:cBhvr>
                                      <p:to>
                                        <p:strVal val="visible"/>
                                      </p:to>
                                    </p:set>
                                    <p:anim calcmode="lin" valueType="num">
                                      <p:cBhvr additive="base">
                                        <p:cTn id="23" dur="500" fill="hold"/>
                                        <p:tgtEl>
                                          <p:spTgt spid="5529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299">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5299">
                                            <p:txEl>
                                              <p:pRg st="9" end="9"/>
                                            </p:txEl>
                                          </p:spTgt>
                                        </p:tgtEl>
                                        <p:attrNameLst>
                                          <p:attrName>style.visibility</p:attrName>
                                        </p:attrNameLst>
                                      </p:cBhvr>
                                      <p:to>
                                        <p:strVal val="visible"/>
                                      </p:to>
                                    </p:set>
                                    <p:anim calcmode="lin" valueType="num">
                                      <p:cBhvr additive="base">
                                        <p:cTn id="27" dur="500" fill="hold"/>
                                        <p:tgtEl>
                                          <p:spTgt spid="5529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52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习题</a:t>
            </a:r>
            <a:r>
              <a:rPr lang="en-US" altLang="zh-CN" dirty="0"/>
              <a:t>2</a:t>
            </a:r>
            <a:r>
              <a:rPr lang="zh-CN" altLang="en-US" dirty="0"/>
              <a:t>（</a:t>
            </a:r>
            <a:r>
              <a:rPr lang="en-US" altLang="zh-CN" dirty="0"/>
              <a:t>6</a:t>
            </a:r>
            <a:r>
              <a:rPr lang="zh-CN" altLang="en-US" dirty="0"/>
              <a:t>）：误用检测和异常检测有什么区别？</a:t>
            </a:r>
          </a:p>
          <a:p>
            <a:pPr marL="514350" indent="-514350">
              <a:buFont typeface="+mj-lt"/>
              <a:buAutoNum type="arabicPeriod"/>
            </a:pPr>
            <a:r>
              <a:rPr lang="zh-CN" altLang="en-US" dirty="0"/>
              <a:t>习题</a:t>
            </a:r>
            <a:r>
              <a:rPr lang="en-US" altLang="zh-CN" dirty="0"/>
              <a:t>2</a:t>
            </a:r>
            <a:r>
              <a:rPr lang="zh-CN" altLang="en-US" dirty="0"/>
              <a:t>（</a:t>
            </a:r>
            <a:r>
              <a:rPr lang="en-US" altLang="zh-CN" dirty="0"/>
              <a:t>7</a:t>
            </a:r>
            <a:r>
              <a:rPr lang="zh-CN" altLang="en-US" dirty="0"/>
              <a:t>）：什么是</a:t>
            </a:r>
            <a:r>
              <a:rPr lang="en-US" altLang="zh-CN" dirty="0"/>
              <a:t>CIDF</a:t>
            </a:r>
            <a:r>
              <a:rPr lang="zh-CN" altLang="en-US" dirty="0"/>
              <a:t>模型，包含哪些内容？</a:t>
            </a:r>
          </a:p>
          <a:p>
            <a:pPr marL="514350" indent="-514350">
              <a:buFont typeface="+mj-lt"/>
              <a:buAutoNum type="arabicPeriod"/>
            </a:pPr>
            <a:r>
              <a:rPr lang="zh-CN" altLang="en-US" dirty="0"/>
              <a:t>习题</a:t>
            </a:r>
            <a:r>
              <a:rPr lang="en-US" altLang="zh-CN" dirty="0"/>
              <a:t>3</a:t>
            </a:r>
            <a:r>
              <a:rPr lang="zh-CN" altLang="en-US" dirty="0"/>
              <a:t>（</a:t>
            </a:r>
            <a:r>
              <a:rPr lang="en-US" altLang="zh-CN" dirty="0"/>
              <a:t>1</a:t>
            </a:r>
            <a:r>
              <a:rPr lang="zh-CN" altLang="en-US" dirty="0"/>
              <a:t>）：有人说，“防火墙的包过滤技术发展到应用层，就可以取代入侵检测系统。”你认为正确与否，为什么？</a:t>
            </a:r>
            <a:endParaRPr lang="en-US" dirty="0"/>
          </a:p>
        </p:txBody>
      </p:sp>
    </p:spTree>
    <p:extLst>
      <p:ext uri="{BB962C8B-B14F-4D97-AF65-F5344CB8AC3E}">
        <p14:creationId xmlns:p14="http://schemas.microsoft.com/office/powerpoint/2010/main" val="131886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79388" y="68263"/>
            <a:ext cx="8785225" cy="839787"/>
          </a:xfrm>
        </p:spPr>
        <p:txBody>
          <a:bodyPr/>
          <a:lstStyle/>
          <a:p>
            <a:r>
              <a:rPr kumimoji="0" lang="en-US" altLang="zh-CN" dirty="0"/>
              <a:t>IDS</a:t>
            </a:r>
            <a:r>
              <a:rPr kumimoji="0" lang="zh-CN" altLang="en-US" dirty="0"/>
              <a:t>有关的重要概念</a:t>
            </a:r>
          </a:p>
        </p:txBody>
      </p:sp>
      <p:sp>
        <p:nvSpPr>
          <p:cNvPr id="30723" name="内容占位符 2"/>
          <p:cNvSpPr>
            <a:spLocks noGrp="1"/>
          </p:cNvSpPr>
          <p:nvPr>
            <p:ph idx="1"/>
          </p:nvPr>
        </p:nvSpPr>
        <p:spPr>
          <a:xfrm>
            <a:off x="178941" y="1052736"/>
            <a:ext cx="8785547" cy="5400675"/>
          </a:xfrm>
        </p:spPr>
        <p:txBody>
          <a:bodyPr/>
          <a:lstStyle/>
          <a:p>
            <a:pPr>
              <a:spcBef>
                <a:spcPts val="1800"/>
              </a:spcBef>
            </a:pPr>
            <a:r>
              <a:rPr kumimoji="0" lang="zh-CN" altLang="en-US" sz="2400" dirty="0">
                <a:solidFill>
                  <a:srgbClr val="FF0000"/>
                </a:solidFill>
              </a:rPr>
              <a:t>事件</a:t>
            </a:r>
            <a:r>
              <a:rPr kumimoji="0" lang="zh-CN" altLang="en-US" sz="2400" dirty="0"/>
              <a:t>：当网络或主机遭到入侵或出现较重大变化时，称为发生安全事件，简称事件。</a:t>
            </a:r>
            <a:endParaRPr kumimoji="0" lang="zh-CN" altLang="zh-CN" sz="2400" dirty="0"/>
          </a:p>
          <a:p>
            <a:pPr>
              <a:spcBef>
                <a:spcPts val="1800"/>
              </a:spcBef>
            </a:pPr>
            <a:r>
              <a:rPr kumimoji="0" lang="zh-CN" altLang="en-US" sz="2400" dirty="0">
                <a:solidFill>
                  <a:srgbClr val="FF0000"/>
                </a:solidFill>
              </a:rPr>
              <a:t>报警</a:t>
            </a:r>
            <a:r>
              <a:rPr kumimoji="0" lang="zh-CN" altLang="en-US" sz="2400" dirty="0"/>
              <a:t>：当发生事件时，</a:t>
            </a:r>
            <a:r>
              <a:rPr kumimoji="0" lang="en-US" altLang="zh-CN" sz="2400" dirty="0"/>
              <a:t>IDS</a:t>
            </a:r>
            <a:r>
              <a:rPr kumimoji="0" lang="zh-CN" altLang="en-US" sz="2400" dirty="0"/>
              <a:t>通过某种方式及时通知管理员事件情况称为报警。</a:t>
            </a:r>
            <a:endParaRPr kumimoji="0" lang="zh-CN" altLang="zh-CN" sz="2400" dirty="0"/>
          </a:p>
          <a:p>
            <a:pPr>
              <a:spcBef>
                <a:spcPts val="1800"/>
              </a:spcBef>
            </a:pPr>
            <a:r>
              <a:rPr kumimoji="0" lang="zh-CN" altLang="en-US" sz="2400" dirty="0">
                <a:solidFill>
                  <a:srgbClr val="FF0000"/>
                </a:solidFill>
              </a:rPr>
              <a:t>响应</a:t>
            </a:r>
            <a:r>
              <a:rPr kumimoji="0" lang="zh-CN" altLang="en-US" sz="2400" dirty="0"/>
              <a:t>：当</a:t>
            </a:r>
            <a:r>
              <a:rPr kumimoji="0" lang="en-US" altLang="zh-CN" sz="2400" dirty="0"/>
              <a:t>IDS</a:t>
            </a:r>
            <a:r>
              <a:rPr kumimoji="0" lang="zh-CN" altLang="en-US" sz="2400" dirty="0"/>
              <a:t>报警后，网络管理员对事件及时作出处理称为响应。</a:t>
            </a:r>
            <a:endParaRPr kumimoji="0" lang="zh-CN" altLang="zh-CN" sz="2400" dirty="0"/>
          </a:p>
          <a:p>
            <a:pPr>
              <a:spcBef>
                <a:spcPts val="1800"/>
              </a:spcBef>
            </a:pPr>
            <a:r>
              <a:rPr kumimoji="0" lang="zh-CN" altLang="en-US" sz="2400" dirty="0">
                <a:solidFill>
                  <a:srgbClr val="FF0000"/>
                </a:solidFill>
              </a:rPr>
              <a:t>误用</a:t>
            </a:r>
            <a:r>
              <a:rPr kumimoji="0" lang="zh-CN" altLang="en-US" sz="2400" dirty="0"/>
              <a:t>：误用是指</a:t>
            </a:r>
            <a:r>
              <a:rPr kumimoji="0" lang="zh-CN" altLang="en-US" sz="2400" dirty="0">
                <a:solidFill>
                  <a:srgbClr val="FF0000"/>
                </a:solidFill>
              </a:rPr>
              <a:t>不正当使用</a:t>
            </a:r>
            <a:r>
              <a:rPr kumimoji="0" lang="zh-CN" altLang="en-US" sz="2400" dirty="0"/>
              <a:t>计算机或网络，并构成对计算机安全或网络安全威胁的一类行为。</a:t>
            </a:r>
            <a:endParaRPr kumimoji="0" lang="zh-CN" altLang="zh-CN" sz="2400" dirty="0"/>
          </a:p>
          <a:p>
            <a:pPr>
              <a:spcBef>
                <a:spcPts val="1800"/>
              </a:spcBef>
            </a:pPr>
            <a:r>
              <a:rPr kumimoji="0" lang="zh-CN" altLang="en-US" sz="2400" dirty="0">
                <a:solidFill>
                  <a:srgbClr val="FF0000"/>
                </a:solidFill>
              </a:rPr>
              <a:t>异常</a:t>
            </a:r>
            <a:r>
              <a:rPr kumimoji="0" lang="zh-CN" altLang="en-US" sz="2400" dirty="0"/>
              <a:t>：对网络或主机的正常行为进行采样、分析，描述出</a:t>
            </a:r>
            <a:r>
              <a:rPr kumimoji="0" lang="zh-CN" altLang="en-US" sz="2400" dirty="0">
                <a:solidFill>
                  <a:srgbClr val="FF0000"/>
                </a:solidFill>
              </a:rPr>
              <a:t>正常的行为轮廓</a:t>
            </a:r>
            <a:r>
              <a:rPr kumimoji="0" lang="zh-CN" altLang="en-US" sz="2400" dirty="0"/>
              <a:t>，建立行为模型，当网络或主机上出现</a:t>
            </a:r>
            <a:r>
              <a:rPr kumimoji="0" lang="zh-CN" altLang="en-US" sz="2400" dirty="0">
                <a:solidFill>
                  <a:srgbClr val="FF0000"/>
                </a:solidFill>
              </a:rPr>
              <a:t>偏离行为模型</a:t>
            </a:r>
            <a:r>
              <a:rPr kumimoji="0" lang="zh-CN" altLang="en-US" sz="2400" dirty="0"/>
              <a:t>的事件时，称为异常。</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 calcmode="lin" valueType="num">
                                      <p:cBhvr additive="base">
                                        <p:cTn id="13"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 calcmode="lin" valueType="num">
                                      <p:cBhvr additive="base">
                                        <p:cTn id="19"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4" end="4"/>
                                            </p:txEl>
                                          </p:spTgt>
                                        </p:tgtEl>
                                        <p:attrNameLst>
                                          <p:attrName>style.visibility</p:attrName>
                                        </p:attrNameLst>
                                      </p:cBhvr>
                                      <p:to>
                                        <p:strVal val="visible"/>
                                      </p:to>
                                    </p:set>
                                    <p:anim calcmode="lin" valueType="num">
                                      <p:cBhvr additive="base">
                                        <p:cTn id="25"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79388" y="68263"/>
            <a:ext cx="8785225" cy="839787"/>
          </a:xfrm>
        </p:spPr>
        <p:txBody>
          <a:bodyPr/>
          <a:lstStyle/>
          <a:p>
            <a:r>
              <a:rPr kumimoji="0" lang="en-US" altLang="zh-CN" dirty="0"/>
              <a:t>IDS</a:t>
            </a:r>
            <a:r>
              <a:rPr kumimoji="0" lang="zh-CN" altLang="en-US" dirty="0"/>
              <a:t>有关的重要概念</a:t>
            </a:r>
          </a:p>
        </p:txBody>
      </p:sp>
      <p:sp>
        <p:nvSpPr>
          <p:cNvPr id="31747" name="内容占位符 2"/>
          <p:cNvSpPr>
            <a:spLocks noGrp="1"/>
          </p:cNvSpPr>
          <p:nvPr>
            <p:ph idx="1"/>
          </p:nvPr>
        </p:nvSpPr>
        <p:spPr>
          <a:xfrm>
            <a:off x="179388" y="1052513"/>
            <a:ext cx="8785225" cy="5230812"/>
          </a:xfrm>
        </p:spPr>
        <p:txBody>
          <a:bodyPr/>
          <a:lstStyle/>
          <a:p>
            <a:r>
              <a:rPr kumimoji="0" lang="zh-CN" altLang="en-US" sz="2400" dirty="0">
                <a:solidFill>
                  <a:srgbClr val="FF0000"/>
                </a:solidFill>
              </a:rPr>
              <a:t>入侵特征：</a:t>
            </a:r>
            <a:r>
              <a:rPr kumimoji="0" lang="zh-CN" altLang="en-US" sz="2400" dirty="0"/>
              <a:t>也称为攻击签名（</a:t>
            </a:r>
            <a:r>
              <a:rPr kumimoji="0" lang="en-US" altLang="zh-CN" sz="2400" dirty="0"/>
              <a:t>Attack Signature</a:t>
            </a:r>
            <a:r>
              <a:rPr kumimoji="0" lang="zh-CN" altLang="en-US" sz="2400" dirty="0"/>
              <a:t>）或攻击模式（</a:t>
            </a:r>
            <a:r>
              <a:rPr kumimoji="0" lang="en-US" altLang="zh-CN" sz="2400" dirty="0"/>
              <a:t>Attack Patterns</a:t>
            </a:r>
            <a:r>
              <a:rPr kumimoji="0" lang="zh-CN" altLang="en-US" sz="2400" dirty="0"/>
              <a:t>）。</a:t>
            </a:r>
            <a:endParaRPr kumimoji="0" lang="en-US" altLang="zh-CN" sz="2400" dirty="0"/>
          </a:p>
          <a:p>
            <a:pPr lvl="1"/>
            <a:r>
              <a:rPr kumimoji="0" lang="zh-CN" altLang="en-US" dirty="0"/>
              <a:t>一般指对网络或主机的某种入侵攻击行为（误用行为）的事件过程进行分析提炼，形成</a:t>
            </a:r>
            <a:r>
              <a:rPr kumimoji="0" lang="zh-CN" altLang="en-US" dirty="0">
                <a:solidFill>
                  <a:srgbClr val="FF0000"/>
                </a:solidFill>
              </a:rPr>
              <a:t>可以分辨</a:t>
            </a:r>
            <a:r>
              <a:rPr kumimoji="0" lang="zh-CN" altLang="en-US" dirty="0"/>
              <a:t>出该入侵攻击事件的</a:t>
            </a:r>
            <a:r>
              <a:rPr kumimoji="0" lang="zh-CN" altLang="en-US" dirty="0">
                <a:solidFill>
                  <a:srgbClr val="FF0000"/>
                </a:solidFill>
              </a:rPr>
              <a:t>特征关键字</a:t>
            </a:r>
            <a:r>
              <a:rPr kumimoji="0" lang="zh-CN" altLang="en-US" dirty="0"/>
              <a:t>，这些特征关键字被称为入侵特征。</a:t>
            </a:r>
            <a:endParaRPr kumimoji="0" lang="zh-CN" altLang="zh-CN" dirty="0"/>
          </a:p>
          <a:p>
            <a:endParaRPr kumimoji="0" lang="en-US" altLang="zh-CN" sz="2400" dirty="0"/>
          </a:p>
          <a:p>
            <a:r>
              <a:rPr kumimoji="0" lang="zh-CN" altLang="en-US" sz="2400" dirty="0">
                <a:solidFill>
                  <a:srgbClr val="FF0000"/>
                </a:solidFill>
              </a:rPr>
              <a:t>感应器：</a:t>
            </a:r>
            <a:endParaRPr kumimoji="0" lang="en-US" altLang="zh-CN" sz="2400" dirty="0">
              <a:solidFill>
                <a:srgbClr val="FF0000"/>
              </a:solidFill>
            </a:endParaRPr>
          </a:p>
          <a:p>
            <a:pPr lvl="1"/>
            <a:r>
              <a:rPr kumimoji="0" lang="zh-CN" altLang="en-US" dirty="0"/>
              <a:t>布置在网络或主机中用于</a:t>
            </a:r>
            <a:r>
              <a:rPr kumimoji="0" lang="zh-CN" altLang="en-US" dirty="0">
                <a:solidFill>
                  <a:srgbClr val="FF0000"/>
                </a:solidFill>
              </a:rPr>
              <a:t>收集网络信息或用户行为信息</a:t>
            </a:r>
            <a:r>
              <a:rPr kumimoji="0" lang="zh-CN" altLang="en-US" dirty="0"/>
              <a:t>的软硬件，称为感应器。</a:t>
            </a:r>
            <a:endParaRPr kumimoji="0" lang="en-US" altLang="zh-CN" dirty="0"/>
          </a:p>
          <a:p>
            <a:pPr lvl="1"/>
            <a:r>
              <a:rPr kumimoji="0" lang="zh-CN" altLang="en-US" dirty="0"/>
              <a:t>感应器应该布置在可以及时取得全面数据的关键点上，其性能直接决定</a:t>
            </a:r>
            <a:r>
              <a:rPr kumimoji="0" lang="en-US" altLang="zh-CN" dirty="0"/>
              <a:t>IDS</a:t>
            </a:r>
            <a:r>
              <a:rPr kumimoji="0" lang="zh-CN" altLang="en-US" dirty="0"/>
              <a:t>检测的准确率。</a:t>
            </a:r>
            <a:endParaRPr kumimoji="0" lang="zh-CN"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 calcmode="lin" valueType="num">
                                      <p:cBhvr additive="base">
                                        <p:cTn id="13"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anim calcmode="lin" valueType="num">
                                      <p:cBhvr additive="base">
                                        <p:cTn id="17"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747">
                                            <p:txEl>
                                              <p:pRg st="5" end="5"/>
                                            </p:txEl>
                                          </p:spTgt>
                                        </p:tgtEl>
                                        <p:attrNameLst>
                                          <p:attrName>style.visibility</p:attrName>
                                        </p:attrNameLst>
                                      </p:cBhvr>
                                      <p:to>
                                        <p:strVal val="visible"/>
                                      </p:to>
                                    </p:set>
                                    <p:anim calcmode="lin" valueType="num">
                                      <p:cBhvr additive="base">
                                        <p:cTn id="23"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79388" y="68263"/>
            <a:ext cx="8785225" cy="839787"/>
          </a:xfrm>
        </p:spPr>
        <p:txBody>
          <a:bodyPr/>
          <a:lstStyle/>
          <a:p>
            <a:r>
              <a:rPr kumimoji="0" lang="zh-CN" altLang="en-US" dirty="0"/>
              <a:t>入侵检测系统的工作过程</a:t>
            </a:r>
          </a:p>
        </p:txBody>
      </p:sp>
      <p:sp>
        <p:nvSpPr>
          <p:cNvPr id="32771" name="内容占位符 2"/>
          <p:cNvSpPr>
            <a:spLocks noGrp="1"/>
          </p:cNvSpPr>
          <p:nvPr>
            <p:ph idx="1"/>
          </p:nvPr>
        </p:nvSpPr>
        <p:spPr>
          <a:xfrm>
            <a:off x="179388" y="1052736"/>
            <a:ext cx="8785225" cy="5688632"/>
          </a:xfrm>
        </p:spPr>
        <p:txBody>
          <a:bodyPr/>
          <a:lstStyle/>
          <a:p>
            <a:r>
              <a:rPr kumimoji="0" lang="zh-CN" altLang="en-US" sz="2400" dirty="0">
                <a:solidFill>
                  <a:srgbClr val="0000FF"/>
                </a:solidFill>
              </a:rPr>
              <a:t>信息收集：</a:t>
            </a:r>
            <a:endParaRPr kumimoji="0" lang="en-US" altLang="zh-CN" sz="2400" dirty="0">
              <a:solidFill>
                <a:srgbClr val="0000FF"/>
              </a:solidFill>
            </a:endParaRPr>
          </a:p>
          <a:p>
            <a:pPr lvl="1"/>
            <a:r>
              <a:rPr kumimoji="0" lang="zh-CN" altLang="en-US" dirty="0"/>
              <a:t>入侵检测的第一步是信息收集，收集内容包括系统和网络的数据及用户活动的状态和行为。信息收集工作一般由由放置在不同网段的感应器来</a:t>
            </a:r>
            <a:r>
              <a:rPr kumimoji="0" lang="zh-CN" altLang="en-US" dirty="0">
                <a:solidFill>
                  <a:srgbClr val="FF0000"/>
                </a:solidFill>
              </a:rPr>
              <a:t>收集网络中的数据信息</a:t>
            </a:r>
            <a:r>
              <a:rPr kumimoji="0" lang="zh-CN" altLang="en-US" dirty="0"/>
              <a:t>（主要是数据包）和主机内感应器来</a:t>
            </a:r>
            <a:r>
              <a:rPr kumimoji="0" lang="zh-CN" altLang="en-US" dirty="0">
                <a:solidFill>
                  <a:srgbClr val="FF0000"/>
                </a:solidFill>
              </a:rPr>
              <a:t>收集该主机的信息</a:t>
            </a:r>
            <a:r>
              <a:rPr kumimoji="0" lang="zh-CN" altLang="en-US" dirty="0"/>
              <a:t>。</a:t>
            </a:r>
            <a:endParaRPr kumimoji="0" lang="zh-CN" altLang="zh-CN" dirty="0"/>
          </a:p>
          <a:p>
            <a:r>
              <a:rPr kumimoji="0" lang="zh-CN" altLang="en-US" sz="2400" dirty="0">
                <a:solidFill>
                  <a:srgbClr val="0000FF"/>
                </a:solidFill>
              </a:rPr>
              <a:t>信息分析：</a:t>
            </a:r>
            <a:endParaRPr kumimoji="0" lang="en-US" altLang="zh-CN" sz="2400" dirty="0">
              <a:solidFill>
                <a:srgbClr val="0000FF"/>
              </a:solidFill>
            </a:endParaRPr>
          </a:p>
          <a:p>
            <a:pPr lvl="1"/>
            <a:r>
              <a:rPr kumimoji="0" lang="zh-CN" altLang="en-US" dirty="0"/>
              <a:t>将收集到的有关系统和网络的数据及用户活动的状态和行为等信息送到检测引擎，检测引擎一般通过三种技术手段进行分析：</a:t>
            </a:r>
            <a:r>
              <a:rPr kumimoji="0" lang="zh-CN" altLang="en-US" dirty="0">
                <a:solidFill>
                  <a:srgbClr val="FF0000"/>
                </a:solidFill>
              </a:rPr>
              <a:t>模式匹配、统计分析和完整性分析</a:t>
            </a:r>
            <a:r>
              <a:rPr kumimoji="0" lang="zh-CN" altLang="en-US" dirty="0"/>
              <a:t>。当检测到某种入侵特征时，会通知控制台出现了安全事件。</a:t>
            </a:r>
            <a:endParaRPr kumimoji="0" lang="zh-CN" altLang="zh-CN" dirty="0"/>
          </a:p>
          <a:p>
            <a:r>
              <a:rPr kumimoji="0" lang="zh-CN" altLang="en-US" sz="2400" dirty="0">
                <a:solidFill>
                  <a:srgbClr val="0000FF"/>
                </a:solidFill>
              </a:rPr>
              <a:t>结果处理：</a:t>
            </a:r>
            <a:endParaRPr kumimoji="0" lang="en-US" altLang="zh-CN" sz="2400" dirty="0">
              <a:solidFill>
                <a:srgbClr val="0000FF"/>
              </a:solidFill>
            </a:endParaRPr>
          </a:p>
          <a:p>
            <a:pPr lvl="1"/>
            <a:r>
              <a:rPr kumimoji="0" lang="zh-CN" altLang="en-US" dirty="0"/>
              <a:t>当控制台接到发生安全事件的通知，将产生</a:t>
            </a:r>
            <a:r>
              <a:rPr kumimoji="0" lang="zh-CN" altLang="en-US" dirty="0">
                <a:solidFill>
                  <a:srgbClr val="FF0000"/>
                </a:solidFill>
              </a:rPr>
              <a:t>报警</a:t>
            </a:r>
            <a:r>
              <a:rPr kumimoji="0" lang="zh-CN" altLang="en-US" dirty="0"/>
              <a:t>，也可依据预先定义的相应措施进行</a:t>
            </a:r>
            <a:r>
              <a:rPr kumimoji="0" lang="zh-CN" altLang="en-US" dirty="0">
                <a:solidFill>
                  <a:srgbClr val="FF0000"/>
                </a:solidFill>
              </a:rPr>
              <a:t>联动响应</a:t>
            </a:r>
            <a:r>
              <a:rPr kumimoji="0" lang="zh-CN" altLang="en-US" dirty="0"/>
              <a:t>。例如，重新配置路由器或防火墙、终止进程、切断连接、改变文件属性等。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 calcmode="lin" valueType="num">
                                      <p:cBhvr additive="base">
                                        <p:cTn id="13"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anim calcmode="lin" valueType="num">
                                      <p:cBhvr additive="base">
                                        <p:cTn id="19"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79388" y="68263"/>
            <a:ext cx="8785225" cy="839787"/>
          </a:xfrm>
        </p:spPr>
        <p:txBody>
          <a:bodyPr/>
          <a:lstStyle/>
          <a:p>
            <a:r>
              <a:rPr kumimoji="0" lang="en-US" altLang="zh-CN"/>
              <a:t>IDS</a:t>
            </a:r>
            <a:r>
              <a:rPr kumimoji="0" lang="zh-CN" altLang="en-US"/>
              <a:t>主要功能</a:t>
            </a:r>
          </a:p>
        </p:txBody>
      </p:sp>
      <p:sp>
        <p:nvSpPr>
          <p:cNvPr id="33795" name="内容占位符 2"/>
          <p:cNvSpPr>
            <a:spLocks noGrp="1"/>
          </p:cNvSpPr>
          <p:nvPr>
            <p:ph idx="1"/>
          </p:nvPr>
        </p:nvSpPr>
        <p:spPr>
          <a:xfrm>
            <a:off x="179387" y="1052736"/>
            <a:ext cx="8785225" cy="4320952"/>
          </a:xfrm>
        </p:spPr>
        <p:txBody>
          <a:bodyPr/>
          <a:lstStyle/>
          <a:p>
            <a:pPr marL="514350" indent="-514350">
              <a:buFont typeface="+mj-lt"/>
              <a:buAutoNum type="arabicPeriod"/>
            </a:pPr>
            <a:r>
              <a:rPr kumimoji="0" lang="zh-CN" altLang="en-US" dirty="0"/>
              <a:t>监测并分析用户、系统和网络的活动变化；</a:t>
            </a:r>
            <a:endParaRPr kumimoji="0" lang="zh-CN" altLang="zh-CN" dirty="0"/>
          </a:p>
          <a:p>
            <a:pPr marL="514350" indent="-514350">
              <a:buFont typeface="+mj-lt"/>
              <a:buAutoNum type="arabicPeriod"/>
            </a:pPr>
            <a:r>
              <a:rPr kumimoji="0" lang="zh-CN" altLang="en-US" dirty="0"/>
              <a:t>核查系统配置和漏洞；</a:t>
            </a:r>
            <a:endParaRPr kumimoji="0" lang="zh-CN" altLang="zh-CN" dirty="0"/>
          </a:p>
          <a:p>
            <a:pPr marL="514350" indent="-514350">
              <a:buFont typeface="+mj-lt"/>
              <a:buAutoNum type="arabicPeriod"/>
            </a:pPr>
            <a:r>
              <a:rPr kumimoji="0" lang="zh-CN" altLang="en-US" dirty="0"/>
              <a:t>评估系统关键资源和数据文件的完整性；</a:t>
            </a:r>
            <a:endParaRPr kumimoji="0" lang="zh-CN" altLang="zh-CN" dirty="0"/>
          </a:p>
          <a:p>
            <a:pPr marL="514350" indent="-514350">
              <a:buFont typeface="+mj-lt"/>
              <a:buAutoNum type="arabicPeriod"/>
            </a:pPr>
            <a:r>
              <a:rPr kumimoji="0" lang="zh-CN" altLang="en-US" dirty="0"/>
              <a:t>识别已知的攻击行为；</a:t>
            </a:r>
            <a:endParaRPr kumimoji="0" lang="zh-CN" altLang="zh-CN" dirty="0"/>
          </a:p>
          <a:p>
            <a:pPr marL="514350" indent="-514350">
              <a:buFont typeface="+mj-lt"/>
              <a:buAutoNum type="arabicPeriod"/>
            </a:pPr>
            <a:r>
              <a:rPr kumimoji="0" lang="zh-CN" altLang="en-US" dirty="0"/>
              <a:t>统计分析异常行为；</a:t>
            </a:r>
            <a:endParaRPr kumimoji="0" lang="zh-CN" altLang="zh-CN" dirty="0"/>
          </a:p>
          <a:p>
            <a:pPr marL="514350" indent="-514350">
              <a:buFont typeface="+mj-lt"/>
              <a:buAutoNum type="arabicPeriod"/>
            </a:pPr>
            <a:r>
              <a:rPr kumimoji="0" lang="zh-CN" altLang="en-US" dirty="0"/>
              <a:t>操作系统日志管理，并识别违反安全策略的用户活动。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anim calcmode="lin" valueType="num">
                                      <p:cBhvr additive="base">
                                        <p:cTn id="11"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anim calcmode="lin" valueType="num">
                                      <p:cBhvr additive="base">
                                        <p:cTn id="15"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79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anim calcmode="lin" valueType="num">
                                      <p:cBhvr additive="base">
                                        <p:cTn id="19"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anim calcmode="lin" valueType="num">
                                      <p:cBhvr additive="base">
                                        <p:cTn id="23"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3106</TotalTime>
  <Words>4976</Words>
  <Application>Microsoft Office PowerPoint</Application>
  <PresentationFormat>全屏显示(4:3)</PresentationFormat>
  <Paragraphs>384</Paragraphs>
  <Slides>57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57</vt:i4>
      </vt:variant>
    </vt:vector>
  </HeadingPairs>
  <TitlesOfParts>
    <vt:vector size="63" baseType="lpstr">
      <vt:lpstr>楷体</vt:lpstr>
      <vt:lpstr>宋体</vt:lpstr>
      <vt:lpstr>Arial</vt:lpstr>
      <vt:lpstr>Calibri</vt:lpstr>
      <vt:lpstr>Wingdings</vt:lpstr>
      <vt:lpstr>Office 主题</vt:lpstr>
      <vt:lpstr>第7章  网络防御</vt:lpstr>
      <vt:lpstr>主要内容</vt:lpstr>
      <vt:lpstr>入侵检测系统</vt:lpstr>
      <vt:lpstr>入侵检测概述</vt:lpstr>
      <vt:lpstr>CIDF通用模型</vt:lpstr>
      <vt:lpstr>IDS有关的重要概念</vt:lpstr>
      <vt:lpstr>IDS有关的重要概念</vt:lpstr>
      <vt:lpstr>入侵检测系统的工作过程</vt:lpstr>
      <vt:lpstr>IDS主要功能</vt:lpstr>
      <vt:lpstr>主要内容</vt:lpstr>
      <vt:lpstr>入侵检测系统分类</vt:lpstr>
      <vt:lpstr>主机型入侵检测系统</vt:lpstr>
      <vt:lpstr>主机型入侵检测系统</vt:lpstr>
      <vt:lpstr>主机型入侵检测系统</vt:lpstr>
      <vt:lpstr>网络型入侵检测系统</vt:lpstr>
      <vt:lpstr>网络型入侵检测系统</vt:lpstr>
      <vt:lpstr>HIDS和NIDS</vt:lpstr>
      <vt:lpstr>入侵检测系统分类</vt:lpstr>
      <vt:lpstr>基于误用检测的IDS</vt:lpstr>
      <vt:lpstr>基于误用检测的IDS</vt:lpstr>
      <vt:lpstr>基于异常检测的IDS</vt:lpstr>
      <vt:lpstr>基于异常检测的IDS</vt:lpstr>
      <vt:lpstr>主要内容</vt:lpstr>
      <vt:lpstr>入侵检测技术</vt:lpstr>
      <vt:lpstr>误用检测技术</vt:lpstr>
      <vt:lpstr>误用检测技术</vt:lpstr>
      <vt:lpstr>误用检测技术</vt:lpstr>
      <vt:lpstr>误用检测技术</vt:lpstr>
      <vt:lpstr>异常检测技术</vt:lpstr>
      <vt:lpstr>异常检测技术</vt:lpstr>
      <vt:lpstr>入侵诱骗技术</vt:lpstr>
      <vt:lpstr>入侵诱骗技术</vt:lpstr>
      <vt:lpstr>入侵诱骗技术</vt:lpstr>
      <vt:lpstr>响应技术</vt:lpstr>
      <vt:lpstr>响应技术</vt:lpstr>
      <vt:lpstr>主要内容</vt:lpstr>
      <vt:lpstr>Snort系统</vt:lpstr>
      <vt:lpstr>Snort检测引擎模块</vt:lpstr>
      <vt:lpstr>Snort规则库</vt:lpstr>
      <vt:lpstr>Snort规则例子</vt:lpstr>
      <vt:lpstr>主要内容</vt:lpstr>
      <vt:lpstr>网络防御的新技术</vt:lpstr>
      <vt:lpstr>VLAN技术</vt:lpstr>
      <vt:lpstr>VLAN的划分方式</vt:lpstr>
      <vt:lpstr>VLAN的安全性</vt:lpstr>
      <vt:lpstr>VLAN存在的问题</vt:lpstr>
      <vt:lpstr>IPS</vt:lpstr>
      <vt:lpstr>IPS结构</vt:lpstr>
      <vt:lpstr>IPS与IDS相比的优势</vt:lpstr>
      <vt:lpstr>IPS面临的问题</vt:lpstr>
      <vt:lpstr>IMS</vt:lpstr>
      <vt:lpstr>IMS模型</vt:lpstr>
      <vt:lpstr>云安全</vt:lpstr>
      <vt:lpstr>云安全示意图</vt:lpstr>
      <vt:lpstr>云安全的特点</vt:lpstr>
      <vt:lpstr>云安全存在的问题</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dc:creator>Luo</dc:creator>
  <cp:lastModifiedBy>Wenjian Luo</cp:lastModifiedBy>
  <cp:revision>210</cp:revision>
  <dcterms:created xsi:type="dcterms:W3CDTF">2011-05-11T00:36:20Z</dcterms:created>
  <dcterms:modified xsi:type="dcterms:W3CDTF">2021-11-15T10:00:56Z</dcterms:modified>
</cp:coreProperties>
</file>