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82" r:id="rId4"/>
    <p:sldId id="283" r:id="rId5"/>
    <p:sldId id="356" r:id="rId6"/>
    <p:sldId id="284" r:id="rId7"/>
    <p:sldId id="286" r:id="rId8"/>
    <p:sldId id="287" r:id="rId9"/>
    <p:sldId id="288" r:id="rId10"/>
    <p:sldId id="362" r:id="rId11"/>
    <p:sldId id="285" r:id="rId12"/>
    <p:sldId id="289" r:id="rId13"/>
    <p:sldId id="290" r:id="rId14"/>
    <p:sldId id="363" r:id="rId15"/>
    <p:sldId id="291" r:id="rId16"/>
    <p:sldId id="292" r:id="rId17"/>
    <p:sldId id="293" r:id="rId18"/>
    <p:sldId id="294" r:id="rId19"/>
    <p:sldId id="295" r:id="rId20"/>
    <p:sldId id="359" r:id="rId21"/>
    <p:sldId id="296" r:id="rId22"/>
    <p:sldId id="301" r:id="rId23"/>
    <p:sldId id="297" r:id="rId24"/>
    <p:sldId id="298" r:id="rId25"/>
    <p:sldId id="299" r:id="rId26"/>
    <p:sldId id="364" r:id="rId27"/>
    <p:sldId id="300" r:id="rId28"/>
    <p:sldId id="302" r:id="rId29"/>
    <p:sldId id="303" r:id="rId30"/>
    <p:sldId id="365" r:id="rId31"/>
    <p:sldId id="304" r:id="rId32"/>
    <p:sldId id="366" r:id="rId33"/>
    <p:sldId id="367" r:id="rId34"/>
    <p:sldId id="360" r:id="rId35"/>
    <p:sldId id="306" r:id="rId36"/>
    <p:sldId id="307" r:id="rId37"/>
    <p:sldId id="308" r:id="rId38"/>
    <p:sldId id="310" r:id="rId39"/>
    <p:sldId id="368" r:id="rId40"/>
    <p:sldId id="309" r:id="rId41"/>
    <p:sldId id="311" r:id="rId42"/>
    <p:sldId id="312" r:id="rId43"/>
    <p:sldId id="313" r:id="rId44"/>
    <p:sldId id="361" r:id="rId4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72" autoAdjust="0"/>
  </p:normalViewPr>
  <p:slideViewPr>
    <p:cSldViewPr>
      <p:cViewPr varScale="1">
        <p:scale>
          <a:sx n="56" d="100"/>
          <a:sy n="56" d="100"/>
        </p:scale>
        <p:origin x="15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19E5280-3A96-4386-82B7-03082745FFA2}" type="datetimeFigureOut">
              <a:rPr lang="zh-CN" altLang="en-US"/>
              <a:pPr>
                <a:defRPr/>
              </a:pPr>
              <a:t>2021/11/22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B37E382-8735-462D-AC7D-6602EB4AC262}" type="slidenum">
              <a:rPr lang="zh-CN" altLang="en-US"/>
              <a:pPr>
                <a:defRPr/>
              </a:pPr>
              <a:t>‹#›</a:t>
            </a:fld>
            <a:endParaRPr lang="zh-CN" altLang="en-US"/>
          </a:p>
        </p:txBody>
      </p:sp>
    </p:spTree>
    <p:extLst>
      <p:ext uri="{BB962C8B-B14F-4D97-AF65-F5344CB8AC3E}">
        <p14:creationId xmlns:p14="http://schemas.microsoft.com/office/powerpoint/2010/main" val="2346766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a:t>L2TP、L2F、PPTP</a:t>
            </a:r>
            <a:r>
              <a:rPr lang="zh-CN" altLang="en-US" dirty="0"/>
              <a:t>主要应用于构建</a:t>
            </a:r>
            <a:r>
              <a:rPr lang="en-US" dirty="0"/>
              <a:t>Access VPN，</a:t>
            </a:r>
            <a:r>
              <a:rPr lang="zh-CN" altLang="en-US" dirty="0"/>
              <a:t>本质是使用隧道技术构建</a:t>
            </a:r>
            <a:r>
              <a:rPr lang="en-US" dirty="0"/>
              <a:t>VPN。</a:t>
            </a:r>
          </a:p>
          <a:p>
            <a:pPr marL="171450" indent="-171450">
              <a:buFont typeface="Arial" panose="020B0604020202020204" pitchFamily="34" charset="0"/>
              <a:buChar char="•"/>
            </a:pPr>
            <a:r>
              <a:rPr lang="en-US" altLang="zh-CN" dirty="0"/>
              <a:t>SSL</a:t>
            </a:r>
            <a:r>
              <a:rPr lang="zh-CN" altLang="en-US" dirty="0"/>
              <a:t>广泛用于</a:t>
            </a:r>
            <a:r>
              <a:rPr lang="en-US" altLang="zh-CN" dirty="0"/>
              <a:t>Web</a:t>
            </a:r>
            <a:r>
              <a:rPr lang="zh-CN" altLang="en-US" dirty="0"/>
              <a:t>浏览器与服务器之间的身份认证和加密数据传输；</a:t>
            </a:r>
            <a:r>
              <a:rPr lang="en-US" altLang="zh-CN" dirty="0"/>
              <a:t>TLS</a:t>
            </a:r>
            <a:r>
              <a:rPr lang="zh-CN" altLang="en-US" dirty="0"/>
              <a:t>是</a:t>
            </a:r>
            <a:r>
              <a:rPr lang="en-US" altLang="zh-CN" dirty="0"/>
              <a:t>SSL</a:t>
            </a:r>
            <a:r>
              <a:rPr lang="zh-CN" altLang="en-US" dirty="0"/>
              <a:t>的通用化版，是</a:t>
            </a:r>
            <a:r>
              <a:rPr lang="en-US" altLang="zh-CN" dirty="0"/>
              <a:t>IEEE</a:t>
            </a:r>
            <a:r>
              <a:rPr lang="zh-CN" altLang="en-US" dirty="0"/>
              <a:t>的标准；</a:t>
            </a:r>
            <a:r>
              <a:rPr lang="en-US" altLang="zh-CN" dirty="0"/>
              <a:t>SOCKS v5</a:t>
            </a:r>
            <a:r>
              <a:rPr lang="zh-CN" altLang="en-US" dirty="0"/>
              <a:t>是一个需要认证的防火墙协议。当</a:t>
            </a:r>
            <a:r>
              <a:rPr lang="en-US" altLang="zh-CN" dirty="0"/>
              <a:t>SOCKS</a:t>
            </a:r>
            <a:r>
              <a:rPr lang="zh-CN" altLang="en-US" dirty="0"/>
              <a:t>与</a:t>
            </a:r>
            <a:r>
              <a:rPr lang="en-US" altLang="zh-CN" dirty="0"/>
              <a:t>SSL</a:t>
            </a:r>
            <a:r>
              <a:rPr lang="zh-CN" altLang="en-US" dirty="0"/>
              <a:t>协议配合使用时，可用来建立高度安全的虚拟专用网。</a:t>
            </a:r>
            <a:endParaRPr lang="en-US" dirty="0"/>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4</a:t>
            </a:fld>
            <a:endParaRPr lang="zh-CN" altLang="en-US"/>
          </a:p>
        </p:txBody>
      </p:sp>
    </p:spTree>
    <p:extLst>
      <p:ext uri="{BB962C8B-B14F-4D97-AF65-F5344CB8AC3E}">
        <p14:creationId xmlns:p14="http://schemas.microsoft.com/office/powerpoint/2010/main" val="487553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40</a:t>
            </a:fld>
            <a:endParaRPr lang="zh-CN" altLang="en-US"/>
          </a:p>
        </p:txBody>
      </p:sp>
    </p:spTree>
    <p:extLst>
      <p:ext uri="{BB962C8B-B14F-4D97-AF65-F5344CB8AC3E}">
        <p14:creationId xmlns:p14="http://schemas.microsoft.com/office/powerpoint/2010/main" val="226166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1" lang="zh-CN" altLang="en-US" sz="1200" b="0" i="0" kern="1200" dirty="0">
                <a:solidFill>
                  <a:schemeClr val="tx1"/>
                </a:solidFill>
                <a:effectLst/>
                <a:latin typeface="+mn-lt"/>
                <a:ea typeface="+mn-ea"/>
                <a:cs typeface="宋体" charset="0"/>
              </a:rPr>
              <a:t>因特网架构委员会</a:t>
            </a:r>
            <a:r>
              <a:rPr kumimoji="1" lang="en-US" altLang="zh-CN" sz="1200" b="0" i="0" kern="1200" dirty="0">
                <a:solidFill>
                  <a:schemeClr val="tx1"/>
                </a:solidFill>
                <a:effectLst/>
                <a:latin typeface="+mn-lt"/>
                <a:ea typeface="+mn-ea"/>
                <a:cs typeface="宋体" charset="0"/>
              </a:rPr>
              <a:t>(</a:t>
            </a:r>
            <a:r>
              <a:rPr kumimoji="1" lang="en-US" sz="1200" b="0" i="0" kern="1200" dirty="0">
                <a:solidFill>
                  <a:schemeClr val="tx1"/>
                </a:solidFill>
                <a:effectLst/>
                <a:latin typeface="+mn-lt"/>
                <a:ea typeface="+mn-ea"/>
                <a:cs typeface="宋体" charset="0"/>
              </a:rPr>
              <a:t>IAB: Internet Architecture Board)</a:t>
            </a:r>
            <a:r>
              <a:rPr kumimoji="1" lang="zh-CN" altLang="en-US" sz="1200" b="0" i="0" kern="1200" dirty="0">
                <a:solidFill>
                  <a:schemeClr val="tx1"/>
                </a:solidFill>
                <a:effectLst/>
                <a:latin typeface="+mn-lt"/>
                <a:ea typeface="+mn-ea"/>
                <a:cs typeface="宋体" charset="0"/>
              </a:rPr>
              <a:t>。</a:t>
            </a:r>
            <a:endParaRPr lang="en-US" dirty="0"/>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6</a:t>
            </a:fld>
            <a:endParaRPr lang="zh-CN" altLang="en-US"/>
          </a:p>
        </p:txBody>
      </p:sp>
    </p:spTree>
    <p:extLst>
      <p:ext uri="{BB962C8B-B14F-4D97-AF65-F5344CB8AC3E}">
        <p14:creationId xmlns:p14="http://schemas.microsoft.com/office/powerpoint/2010/main" val="342879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0" lang="en-US" altLang="zh-CN" dirty="0"/>
              <a:t>HMAC-MD5</a:t>
            </a:r>
            <a:r>
              <a:rPr kumimoji="0" lang="zh-CN" altLang="en-US" dirty="0"/>
              <a:t>：</a:t>
            </a:r>
            <a:r>
              <a:rPr lang="zh-CN" altLang="en-US" dirty="0"/>
              <a:t>使用 </a:t>
            </a:r>
            <a:r>
              <a:rPr lang="en-US" altLang="zh-CN" dirty="0"/>
              <a:t>MD5 </a:t>
            </a:r>
            <a:r>
              <a:rPr lang="zh-CN" altLang="en-US" dirty="0"/>
              <a:t>哈希函数计算基于哈希值的消息验证代码 </a:t>
            </a:r>
            <a:r>
              <a:rPr lang="en-US" altLang="zh-CN" dirty="0"/>
              <a:t>(HMAC)</a:t>
            </a:r>
            <a:r>
              <a:rPr lang="zh-CN" altLang="en-US" dirty="0"/>
              <a:t>。</a:t>
            </a:r>
            <a:endParaRPr lang="en-US" dirty="0"/>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11</a:t>
            </a:fld>
            <a:endParaRPr lang="zh-CN" altLang="en-US"/>
          </a:p>
        </p:txBody>
      </p:sp>
    </p:spTree>
    <p:extLst>
      <p:ext uri="{BB962C8B-B14F-4D97-AF65-F5344CB8AC3E}">
        <p14:creationId xmlns:p14="http://schemas.microsoft.com/office/powerpoint/2010/main" val="308789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kumimoji="1" lang="zh-CN" altLang="en-US" sz="1200" b="0" i="0" kern="1200" dirty="0">
                <a:solidFill>
                  <a:schemeClr val="tx1"/>
                </a:solidFill>
                <a:effectLst/>
                <a:latin typeface="+mn-lt"/>
                <a:ea typeface="+mn-ea"/>
                <a:cs typeface="宋体" charset="0"/>
              </a:rPr>
              <a:t>单播地址是指客户端与服务器之间的点到点连接的网址。</a:t>
            </a:r>
            <a:endParaRPr lang="zh-CN" altLang="en-US" dirty="0"/>
          </a:p>
        </p:txBody>
      </p:sp>
      <p:sp>
        <p:nvSpPr>
          <p:cNvPr id="17412"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FFB203AF-0220-4A15-9714-039A30D3CECB}" type="slidenum">
              <a:rPr kumimoji="0" lang="zh-CN" altLang="en-US" smtClean="0">
                <a:latin typeface="Arial" panose="020B0604020202020204" pitchFamily="34" charset="0"/>
              </a:rPr>
              <a:pPr>
                <a:spcBef>
                  <a:spcPct val="0"/>
                </a:spcBef>
              </a:pPr>
              <a:t>16</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84398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946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02FBD1AA-8667-45B9-ACDF-B752AF35ECF9}" type="slidenum">
              <a:rPr kumimoji="0" lang="zh-CN" altLang="en-US" smtClean="0">
                <a:latin typeface="Arial" panose="020B0604020202020204" pitchFamily="34" charset="0"/>
              </a:rPr>
              <a:pPr>
                <a:spcBef>
                  <a:spcPct val="0"/>
                </a:spcBef>
              </a:pPr>
              <a:t>17</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74696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IP</a:t>
            </a:r>
            <a:r>
              <a:rPr lang="zh-CN" altLang="en-US" dirty="0"/>
              <a:t>包中的部分域（如生存周期，即</a:t>
            </a:r>
            <a:r>
              <a:rPr lang="en-US" altLang="zh-CN" dirty="0"/>
              <a:t>IPv4</a:t>
            </a:r>
            <a:r>
              <a:rPr lang="zh-CN" altLang="en-US" dirty="0"/>
              <a:t>中的</a:t>
            </a:r>
            <a:r>
              <a:rPr lang="en-US" altLang="zh-CN" dirty="0"/>
              <a:t>TTL</a:t>
            </a:r>
            <a:r>
              <a:rPr lang="zh-CN" altLang="en-US" dirty="0"/>
              <a:t>，</a:t>
            </a:r>
            <a:r>
              <a:rPr lang="en-US" altLang="zh-CN" dirty="0"/>
              <a:t>IPv6</a:t>
            </a:r>
            <a:r>
              <a:rPr lang="zh-CN" altLang="en-US" dirty="0"/>
              <a:t>中称为跳数）、</a:t>
            </a:r>
            <a:r>
              <a:rPr lang="en-US" altLang="zh-CN" dirty="0"/>
              <a:t>AH</a:t>
            </a:r>
            <a:r>
              <a:rPr lang="zh-CN" altLang="en-US" dirty="0"/>
              <a:t>校验值等是可变化的，因此只对在</a:t>
            </a:r>
            <a:r>
              <a:rPr lang="zh-CN" altLang="en-US" b="1" dirty="0"/>
              <a:t>传输过程中不变的内容或可以预测变化的内容</a:t>
            </a:r>
            <a:r>
              <a:rPr lang="zh-CN" altLang="en-US" dirty="0"/>
              <a:t>进行认证。</a:t>
            </a:r>
            <a:endParaRPr lang="en-US" dirty="0"/>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24</a:t>
            </a:fld>
            <a:endParaRPr lang="zh-CN" altLang="en-US"/>
          </a:p>
        </p:txBody>
      </p:sp>
    </p:spTree>
    <p:extLst>
      <p:ext uri="{BB962C8B-B14F-4D97-AF65-F5344CB8AC3E}">
        <p14:creationId xmlns:p14="http://schemas.microsoft.com/office/powerpoint/2010/main" val="171221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2772"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0CCA675A-4A48-44A2-900E-649E50D4F1C7}" type="slidenum">
              <a:rPr kumimoji="0" lang="zh-CN" altLang="en-US" smtClean="0">
                <a:latin typeface="Arial" panose="020B0604020202020204" pitchFamily="34" charset="0"/>
              </a:rPr>
              <a:pPr>
                <a:spcBef>
                  <a:spcPct val="0"/>
                </a:spcBef>
              </a:pPr>
              <a:t>31</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516039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38</a:t>
            </a:fld>
            <a:endParaRPr lang="zh-CN" altLang="en-US"/>
          </a:p>
        </p:txBody>
      </p:sp>
    </p:spTree>
    <p:extLst>
      <p:ext uri="{BB962C8B-B14F-4D97-AF65-F5344CB8AC3E}">
        <p14:creationId xmlns:p14="http://schemas.microsoft.com/office/powerpoint/2010/main" val="881770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1" lang="en-US" altLang="zh-CN" sz="2400" b="0" i="0" u="none" strike="noStrike" kern="1200" cap="none" spc="0" normalizeH="0" baseline="0" noProof="0" dirty="0">
                <a:ln>
                  <a:noFill/>
                </a:ln>
                <a:solidFill>
                  <a:prstClr val="black"/>
                </a:solidFill>
                <a:effectLst/>
                <a:uLnTx/>
                <a:uFillTx/>
                <a:latin typeface="+mn-lt"/>
                <a:ea typeface="+mn-ea"/>
                <a:cs typeface="+mn-cs"/>
              </a:rPr>
              <a:t>IKE</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基于秘钥材料长度定义了</a:t>
            </a:r>
            <a:r>
              <a:rPr kumimoji="1" lang="en-US" altLang="zh-CN" sz="2400" b="0" i="0" u="none" strike="noStrike" kern="1200" cap="none" spc="0" normalizeH="0" baseline="0" noProof="0" dirty="0">
                <a:ln>
                  <a:noFill/>
                </a:ln>
                <a:solidFill>
                  <a:prstClr val="black"/>
                </a:solidFill>
                <a:effectLst/>
                <a:uLnTx/>
                <a:uFillTx/>
                <a:latin typeface="+mn-lt"/>
                <a:ea typeface="+mn-ea"/>
                <a:cs typeface="+mn-cs"/>
              </a:rPr>
              <a:t>5</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个</a:t>
            </a:r>
            <a:r>
              <a:rPr kumimoji="1" lang="en-US" altLang="zh-CN" sz="2400" b="0" i="0" u="none" strike="noStrike" kern="1200" cap="none" spc="0" normalizeH="0" baseline="0" noProof="0" dirty="0">
                <a:ln>
                  <a:noFill/>
                </a:ln>
                <a:solidFill>
                  <a:prstClr val="black"/>
                </a:solidFill>
                <a:effectLst/>
                <a:uLnTx/>
                <a:uFillTx/>
                <a:latin typeface="+mn-lt"/>
                <a:ea typeface="+mn-ea"/>
                <a:cs typeface="+mn-cs"/>
              </a:rPr>
              <a:t>DH</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组，每组包含两个全局参数和算法标识，前三组分别是</a:t>
            </a:r>
            <a:r>
              <a:rPr kumimoji="1" lang="en-US" altLang="zh-CN" sz="2400" b="0" i="0" u="none" strike="noStrike" kern="1200" cap="none" spc="0" normalizeH="0" baseline="0" noProof="0" dirty="0">
                <a:ln>
                  <a:noFill/>
                </a:ln>
                <a:solidFill>
                  <a:prstClr val="black"/>
                </a:solidFill>
                <a:effectLst/>
                <a:uLnTx/>
                <a:uFillTx/>
                <a:latin typeface="+mn-lt"/>
                <a:ea typeface="+mn-ea"/>
                <a:cs typeface="+mn-cs"/>
              </a:rPr>
              <a:t>768</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位、</a:t>
            </a:r>
            <a:r>
              <a:rPr kumimoji="1" lang="en-US" altLang="zh-CN" sz="2400" b="0" i="0" u="none" strike="noStrike" kern="1200" cap="none" spc="0" normalizeH="0" baseline="0" noProof="0" dirty="0">
                <a:ln>
                  <a:noFill/>
                </a:ln>
                <a:solidFill>
                  <a:prstClr val="black"/>
                </a:solidFill>
                <a:effectLst/>
                <a:uLnTx/>
                <a:uFillTx/>
                <a:latin typeface="+mn-lt"/>
                <a:ea typeface="+mn-ea"/>
                <a:cs typeface="+mn-cs"/>
              </a:rPr>
              <a:t>1024</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位和</a:t>
            </a:r>
            <a:r>
              <a:rPr kumimoji="1" lang="en-US" altLang="zh-CN" sz="2400" b="0" i="0" u="none" strike="noStrike" kern="1200" cap="none" spc="0" normalizeH="0" baseline="0" noProof="0" dirty="0">
                <a:ln>
                  <a:noFill/>
                </a:ln>
                <a:solidFill>
                  <a:prstClr val="black"/>
                </a:solidFill>
                <a:effectLst/>
                <a:uLnTx/>
                <a:uFillTx/>
                <a:latin typeface="+mn-lt"/>
                <a:ea typeface="+mn-ea"/>
                <a:cs typeface="+mn-cs"/>
              </a:rPr>
              <a:t>1536</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位的模取幂运算，后两组为</a:t>
            </a:r>
            <a:r>
              <a:rPr kumimoji="1" lang="en-US" altLang="zh-CN" sz="2400" b="0" i="0" u="none" strike="noStrike" kern="1200" cap="none" spc="0" normalizeH="0" baseline="0" noProof="0" dirty="0">
                <a:ln>
                  <a:noFill/>
                </a:ln>
                <a:solidFill>
                  <a:prstClr val="black"/>
                </a:solidFill>
                <a:effectLst/>
                <a:uLnTx/>
                <a:uFillTx/>
                <a:latin typeface="+mn-lt"/>
                <a:ea typeface="+mn-ea"/>
                <a:cs typeface="+mn-cs"/>
              </a:rPr>
              <a:t>2</a:t>
            </a:r>
            <a:r>
              <a:rPr kumimoji="1" lang="en-US" altLang="zh-CN" sz="2400" b="0" i="0" u="none" strike="noStrike" kern="1200" cap="none" spc="0" normalizeH="0" baseline="30000" noProof="0" dirty="0">
                <a:ln>
                  <a:noFill/>
                </a:ln>
                <a:solidFill>
                  <a:prstClr val="black"/>
                </a:solidFill>
                <a:effectLst/>
                <a:uLnTx/>
                <a:uFillTx/>
                <a:latin typeface="+mn-lt"/>
                <a:ea typeface="+mn-ea"/>
                <a:cs typeface="+mn-cs"/>
              </a:rPr>
              <a:t>155</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和</a:t>
            </a:r>
            <a:r>
              <a:rPr kumimoji="1" lang="en-US" altLang="zh-CN" sz="2400" b="0" i="0" u="none" strike="noStrike" kern="1200" cap="none" spc="0" normalizeH="0" baseline="0" noProof="0" dirty="0">
                <a:ln>
                  <a:noFill/>
                </a:ln>
                <a:solidFill>
                  <a:prstClr val="black"/>
                </a:solidFill>
                <a:effectLst/>
                <a:uLnTx/>
                <a:uFillTx/>
                <a:latin typeface="+mn-lt"/>
                <a:ea typeface="+mn-ea"/>
                <a:cs typeface="+mn-cs"/>
              </a:rPr>
              <a:t>2</a:t>
            </a:r>
            <a:r>
              <a:rPr kumimoji="1" lang="en-US" altLang="zh-CN" sz="2400" b="0" i="0" u="none" strike="noStrike" kern="1200" cap="none" spc="0" normalizeH="0" baseline="30000" noProof="0" dirty="0">
                <a:ln>
                  <a:noFill/>
                </a:ln>
                <a:solidFill>
                  <a:prstClr val="black"/>
                </a:solidFill>
                <a:effectLst/>
                <a:uLnTx/>
                <a:uFillTx/>
                <a:latin typeface="+mn-lt"/>
                <a:ea typeface="+mn-ea"/>
                <a:cs typeface="+mn-cs"/>
              </a:rPr>
              <a:t>185</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的模拟</a:t>
            </a:r>
            <a:r>
              <a:rPr kumimoji="1" lang="en-US" altLang="zh-CN" sz="2400" b="0" i="0" u="none" strike="noStrike" kern="1200" cap="none" spc="0" normalizeH="0" baseline="0" noProof="0" dirty="0">
                <a:ln>
                  <a:noFill/>
                </a:ln>
                <a:solidFill>
                  <a:prstClr val="black"/>
                </a:solidFill>
                <a:effectLst/>
                <a:uLnTx/>
                <a:uFillTx/>
                <a:latin typeface="+mn-lt"/>
                <a:ea typeface="+mn-ea"/>
                <a:cs typeface="+mn-cs"/>
              </a:rPr>
              <a:t>DH</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的椭圆曲线运算，各</a:t>
            </a:r>
            <a:r>
              <a:rPr kumimoji="1" lang="en-US" altLang="zh-CN" sz="2400" b="0" i="0" u="none" strike="noStrike" kern="1200" cap="none" spc="0" normalizeH="0" baseline="0" noProof="0" dirty="0">
                <a:ln>
                  <a:noFill/>
                </a:ln>
                <a:solidFill>
                  <a:prstClr val="black"/>
                </a:solidFill>
                <a:effectLst/>
                <a:uLnTx/>
                <a:uFillTx/>
                <a:latin typeface="+mn-lt"/>
                <a:ea typeface="+mn-ea"/>
                <a:cs typeface="+mn-cs"/>
              </a:rPr>
              <a:t>DH</a:t>
            </a:r>
            <a:r>
              <a:rPr kumimoji="1" lang="zh-CN" altLang="en-US" sz="2400" b="0" i="0" u="none" strike="noStrike" kern="1200" cap="none" spc="0" normalizeH="0" baseline="0" noProof="0" dirty="0">
                <a:ln>
                  <a:noFill/>
                </a:ln>
                <a:solidFill>
                  <a:prstClr val="black"/>
                </a:solidFill>
                <a:effectLst/>
                <a:uLnTx/>
                <a:uFillTx/>
                <a:latin typeface="+mn-lt"/>
                <a:ea typeface="+mn-ea"/>
                <a:cs typeface="+mn-cs"/>
              </a:rPr>
              <a:t>组的秘钥安全强度随组号递增。</a:t>
            </a:r>
            <a:endParaRPr kumimoji="1" lang="en-US" altLang="zh-CN" sz="2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39</a:t>
            </a:fld>
            <a:endParaRPr lang="zh-CN" altLang="en-US"/>
          </a:p>
        </p:txBody>
      </p:sp>
    </p:spTree>
    <p:extLst>
      <p:ext uri="{BB962C8B-B14F-4D97-AF65-F5344CB8AC3E}">
        <p14:creationId xmlns:p14="http://schemas.microsoft.com/office/powerpoint/2010/main" val="971518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5FF46ABA-812F-4626-850B-18177381B99A}" type="datetimeFigureOut">
              <a:rPr lang="zh-CN" altLang="en-US"/>
              <a:pPr>
                <a:defRPr/>
              </a:pPr>
              <a:t>2021/11/22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1F4D76B-2DB9-4B6E-A70D-3F40672E17F7}" type="slidenum">
              <a:rPr lang="zh-CN" altLang="en-US"/>
              <a:pPr>
                <a:defRPr/>
              </a:pPr>
              <a:t>‹#›</a:t>
            </a:fld>
            <a:endParaRPr lang="zh-CN" altLang="en-US"/>
          </a:p>
        </p:txBody>
      </p:sp>
    </p:spTree>
    <p:extLst>
      <p:ext uri="{BB962C8B-B14F-4D97-AF65-F5344CB8AC3E}">
        <p14:creationId xmlns:p14="http://schemas.microsoft.com/office/powerpoint/2010/main" val="373935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6D8BCE-8249-46D9-A003-1E52C0D83569}" type="datetimeFigureOut">
              <a:rPr lang="zh-CN" altLang="en-US"/>
              <a:pPr>
                <a:defRPr/>
              </a:pPr>
              <a:t>2021/11/22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88D0D1-8301-442B-9489-FF6BD22D559F}" type="slidenum">
              <a:rPr lang="zh-CN" altLang="en-US"/>
              <a:pPr>
                <a:defRPr/>
              </a:pPr>
              <a:t>‹#›</a:t>
            </a:fld>
            <a:endParaRPr lang="zh-CN" altLang="en-US"/>
          </a:p>
        </p:txBody>
      </p:sp>
    </p:spTree>
    <p:extLst>
      <p:ext uri="{BB962C8B-B14F-4D97-AF65-F5344CB8AC3E}">
        <p14:creationId xmlns:p14="http://schemas.microsoft.com/office/powerpoint/2010/main" val="322414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1C9452A-FE43-485A-863D-87FC1BEED9F6}" type="datetimeFigureOut">
              <a:rPr lang="zh-CN" altLang="en-US"/>
              <a:pPr>
                <a:defRPr/>
              </a:pPr>
              <a:t>2021/11/22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2C0796-B490-4CBC-81D1-51774106BEA7}" type="slidenum">
              <a:rPr lang="zh-CN" altLang="en-US"/>
              <a:pPr>
                <a:defRPr/>
              </a:pPr>
              <a:t>‹#›</a:t>
            </a:fld>
            <a:endParaRPr lang="zh-CN" altLang="en-US"/>
          </a:p>
        </p:txBody>
      </p:sp>
    </p:spTree>
    <p:extLst>
      <p:ext uri="{BB962C8B-B14F-4D97-AF65-F5344CB8AC3E}">
        <p14:creationId xmlns:p14="http://schemas.microsoft.com/office/powerpoint/2010/main" val="282616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512" y="44624"/>
            <a:ext cx="8784976" cy="864096"/>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179512" y="1052736"/>
            <a:ext cx="8784976" cy="5231259"/>
          </a:xfrm>
        </p:spPr>
        <p:txBody>
          <a:bodyPr/>
          <a:lstStyle>
            <a:lvl1pPr eaLnBrk="1" hangingPunct="1">
              <a:defRPr sz="2800" b="1"/>
            </a:lvl1pPr>
            <a:lvl2pPr eaLnBrk="1" hangingPunct="1">
              <a:defRPr sz="2400" b="1"/>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FA2CFB9C-3656-433E-A8A5-B7B9233FD626}" type="datetimeFigureOut">
              <a:rPr lang="zh-CN" altLang="en-US"/>
              <a:pPr>
                <a:defRPr/>
              </a:pPr>
              <a:t>2021/11/22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82724A-A447-4127-B415-5D5EE83A218E}" type="slidenum">
              <a:rPr lang="zh-CN" altLang="en-US"/>
              <a:pPr>
                <a:defRPr/>
              </a:pPr>
              <a:t>‹#›</a:t>
            </a:fld>
            <a:endParaRPr lang="zh-CN" altLang="en-US"/>
          </a:p>
        </p:txBody>
      </p:sp>
    </p:spTree>
    <p:extLst>
      <p:ext uri="{BB962C8B-B14F-4D97-AF65-F5344CB8AC3E}">
        <p14:creationId xmlns:p14="http://schemas.microsoft.com/office/powerpoint/2010/main" val="127846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67FB290-E59E-4C1B-B91F-B9352AF0E785}" type="datetimeFigureOut">
              <a:rPr lang="zh-CN" altLang="en-US"/>
              <a:pPr>
                <a:defRPr/>
              </a:pPr>
              <a:t>2021/11/22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B38CFC-00D6-4239-ABCD-63A9922FDF24}" type="slidenum">
              <a:rPr lang="zh-CN" altLang="en-US"/>
              <a:pPr>
                <a:defRPr/>
              </a:pPr>
              <a:t>‹#›</a:t>
            </a:fld>
            <a:endParaRPr lang="zh-CN" altLang="en-US"/>
          </a:p>
        </p:txBody>
      </p:sp>
    </p:spTree>
    <p:extLst>
      <p:ext uri="{BB962C8B-B14F-4D97-AF65-F5344CB8AC3E}">
        <p14:creationId xmlns:p14="http://schemas.microsoft.com/office/powerpoint/2010/main" val="71579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C4E3809-CEB5-44EB-AB8E-D3F3A38711D3}" type="datetimeFigureOut">
              <a:rPr lang="zh-CN" altLang="en-US"/>
              <a:pPr>
                <a:defRPr/>
              </a:pPr>
              <a:t>2021/11/22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CC1557-A578-4E16-8908-3FD48033C2D7}" type="slidenum">
              <a:rPr lang="zh-CN" altLang="en-US"/>
              <a:pPr>
                <a:defRPr/>
              </a:pPr>
              <a:t>‹#›</a:t>
            </a:fld>
            <a:endParaRPr lang="zh-CN" altLang="en-US"/>
          </a:p>
        </p:txBody>
      </p:sp>
    </p:spTree>
    <p:extLst>
      <p:ext uri="{BB962C8B-B14F-4D97-AF65-F5344CB8AC3E}">
        <p14:creationId xmlns:p14="http://schemas.microsoft.com/office/powerpoint/2010/main" val="191570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325B3CA-73A9-47DE-BF24-137B1A328022}" type="datetimeFigureOut">
              <a:rPr lang="zh-CN" altLang="en-US"/>
              <a:pPr>
                <a:defRPr/>
              </a:pPr>
              <a:t>2021/11/22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CB3CC36-EA6E-48AC-8B76-589F1DECA290}" type="slidenum">
              <a:rPr lang="zh-CN" altLang="en-US"/>
              <a:pPr>
                <a:defRPr/>
              </a:pPr>
              <a:t>‹#›</a:t>
            </a:fld>
            <a:endParaRPr lang="zh-CN" altLang="en-US"/>
          </a:p>
        </p:txBody>
      </p:sp>
    </p:spTree>
    <p:extLst>
      <p:ext uri="{BB962C8B-B14F-4D97-AF65-F5344CB8AC3E}">
        <p14:creationId xmlns:p14="http://schemas.microsoft.com/office/powerpoint/2010/main" val="425343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B3A86A6-1BC4-4FF3-BD5A-4F11406EB5BB}" type="datetimeFigureOut">
              <a:rPr lang="zh-CN" altLang="en-US"/>
              <a:pPr>
                <a:defRPr/>
              </a:pPr>
              <a:t>2021/11/22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A8DA4D3-7556-4C1B-B047-E24E0EBA3E8B}" type="slidenum">
              <a:rPr lang="zh-CN" altLang="en-US"/>
              <a:pPr>
                <a:defRPr/>
              </a:pPr>
              <a:t>‹#›</a:t>
            </a:fld>
            <a:endParaRPr lang="zh-CN" altLang="en-US"/>
          </a:p>
        </p:txBody>
      </p:sp>
    </p:spTree>
    <p:extLst>
      <p:ext uri="{BB962C8B-B14F-4D97-AF65-F5344CB8AC3E}">
        <p14:creationId xmlns:p14="http://schemas.microsoft.com/office/powerpoint/2010/main" val="271781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672FDD7-67F6-4A05-AFB4-A5909CF5B6A6}" type="datetimeFigureOut">
              <a:rPr lang="zh-CN" altLang="en-US"/>
              <a:pPr>
                <a:defRPr/>
              </a:pPr>
              <a:t>2021/11/22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0229C24-4D30-4661-AFCA-EA7F902C6DD4}" type="slidenum">
              <a:rPr lang="zh-CN" altLang="en-US"/>
              <a:pPr>
                <a:defRPr/>
              </a:pPr>
              <a:t>‹#›</a:t>
            </a:fld>
            <a:endParaRPr lang="zh-CN" altLang="en-US"/>
          </a:p>
        </p:txBody>
      </p:sp>
    </p:spTree>
    <p:extLst>
      <p:ext uri="{BB962C8B-B14F-4D97-AF65-F5344CB8AC3E}">
        <p14:creationId xmlns:p14="http://schemas.microsoft.com/office/powerpoint/2010/main" val="345710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5A63279-D669-4D43-9276-2EDB9EB03DCE}" type="datetimeFigureOut">
              <a:rPr lang="zh-CN" altLang="en-US"/>
              <a:pPr>
                <a:defRPr/>
              </a:pPr>
              <a:t>2021/11/22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F86CF0-B4FA-4188-8B72-873BBC8D445A}" type="slidenum">
              <a:rPr lang="zh-CN" altLang="en-US"/>
              <a:pPr>
                <a:defRPr/>
              </a:pPr>
              <a:t>‹#›</a:t>
            </a:fld>
            <a:endParaRPr lang="zh-CN" altLang="en-US"/>
          </a:p>
        </p:txBody>
      </p:sp>
    </p:spTree>
    <p:extLst>
      <p:ext uri="{BB962C8B-B14F-4D97-AF65-F5344CB8AC3E}">
        <p14:creationId xmlns:p14="http://schemas.microsoft.com/office/powerpoint/2010/main" val="15722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8A59834-8716-4D8E-996B-BF30DB20B2D4}" type="datetimeFigureOut">
              <a:rPr lang="zh-CN" altLang="en-US"/>
              <a:pPr>
                <a:defRPr/>
              </a:pPr>
              <a:t>2021/11/22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863992-5B9B-4353-991F-0104904BCC04}" type="slidenum">
              <a:rPr lang="zh-CN" altLang="en-US"/>
              <a:pPr>
                <a:defRPr/>
              </a:pPr>
              <a:t>‹#›</a:t>
            </a:fld>
            <a:endParaRPr lang="zh-CN" altLang="en-US"/>
          </a:p>
        </p:txBody>
      </p:sp>
    </p:spTree>
    <p:extLst>
      <p:ext uri="{BB962C8B-B14F-4D97-AF65-F5344CB8AC3E}">
        <p14:creationId xmlns:p14="http://schemas.microsoft.com/office/powerpoint/2010/main" val="180505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p:cNvSpPr>
          <p:nvPr>
            <p:ph type="title"/>
          </p:nvPr>
        </p:nvSpPr>
        <p:spPr bwMode="auto">
          <a:xfrm>
            <a:off x="158750" y="53975"/>
            <a:ext cx="88058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p:cNvSpPr>
            <a:spLocks noGrp="1"/>
          </p:cNvSpPr>
          <p:nvPr>
            <p:ph type="body" idx="1"/>
          </p:nvPr>
        </p:nvSpPr>
        <p:spPr bwMode="auto">
          <a:xfrm>
            <a:off x="158750" y="1125538"/>
            <a:ext cx="880586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B540AA41-B5EA-4860-B537-A5C7E2D43B9E}" type="datetimeFigureOut">
              <a:rPr lang="zh-CN" altLang="en-US"/>
              <a:pPr>
                <a:defRPr/>
              </a:pPr>
              <a:t>2021/11/22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4D7CA64-857C-407E-B1EC-107AAE40F21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a:spcBef>
          <a:spcPct val="0"/>
        </a:spcBef>
        <a:spcAft>
          <a:spcPct val="0"/>
        </a:spcAft>
        <a:defRPr kumimoji="1" sz="4400" kern="1200">
          <a:solidFill>
            <a:schemeClr val="tx1"/>
          </a:solidFill>
          <a:latin typeface="+mj-lt"/>
          <a:ea typeface="+mj-ea"/>
          <a:cs typeface="宋体" charset="0"/>
        </a:defRPr>
      </a:lvl1pPr>
      <a:lvl2pPr algn="ctr" rtl="0" eaLnBrk="0" fontAlgn="base">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2800" b="1"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pPr eaLnBrk="1">
              <a:defRPr/>
            </a:pPr>
            <a:r>
              <a:rPr kumimoji="0" lang="zh-CN" altLang="en-US" dirty="0">
                <a:latin typeface="+mn-ea"/>
                <a:ea typeface="+mn-ea"/>
              </a:rPr>
              <a:t>第</a:t>
            </a:r>
            <a:r>
              <a:rPr kumimoji="0" lang="en-US" altLang="zh-CN" dirty="0">
                <a:latin typeface="+mn-ea"/>
                <a:ea typeface="+mn-ea"/>
              </a:rPr>
              <a:t>8</a:t>
            </a:r>
            <a:r>
              <a:rPr kumimoji="0" lang="zh-CN" altLang="en-US" dirty="0">
                <a:latin typeface="+mn-ea"/>
                <a:ea typeface="+mn-ea"/>
              </a:rPr>
              <a:t>章 网络安全协议</a:t>
            </a:r>
          </a:p>
        </p:txBody>
      </p:sp>
      <p:sp>
        <p:nvSpPr>
          <p:cNvPr id="5123" name="副标题 2"/>
          <p:cNvSpPr>
            <a:spLocks noGrp="1"/>
          </p:cNvSpPr>
          <p:nvPr>
            <p:ph type="subTitle" idx="1"/>
          </p:nvPr>
        </p:nvSpPr>
        <p:spPr>
          <a:xfrm>
            <a:off x="1331913" y="3860800"/>
            <a:ext cx="6400800" cy="1752600"/>
          </a:xfrm>
        </p:spPr>
        <p:txBody>
          <a:bodyPr/>
          <a:lstStyle/>
          <a:p>
            <a:pPr eaLnBrk="1" hangingPunct="1"/>
            <a:r>
              <a:rPr kumimoji="0" lang="zh-CN" altLang="en-US">
                <a:solidFill>
                  <a:schemeClr val="tx1"/>
                </a:solidFill>
                <a:latin typeface="仿宋" panose="02010609060101010101" pitchFamily="49" charset="-122"/>
                <a:ea typeface="仿宋" panose="02010609060101010101" pitchFamily="49" charset="-122"/>
              </a:rPr>
              <a:t>罗文坚</a:t>
            </a:r>
            <a:endParaRPr kumimoji="0" lang="en-US" altLang="zh-CN">
              <a:solidFill>
                <a:schemeClr val="tx1"/>
              </a:solidFill>
              <a:latin typeface="仿宋" panose="02010609060101010101" pitchFamily="49" charset="-122"/>
              <a:ea typeface="仿宋"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79388" y="44450"/>
            <a:ext cx="8785225" cy="863600"/>
          </a:xfrm>
        </p:spPr>
        <p:txBody>
          <a:bodyPr/>
          <a:lstStyle/>
          <a:p>
            <a:r>
              <a:rPr kumimoji="0" lang="zh-CN" altLang="en-US" dirty="0"/>
              <a:t>基本协议</a:t>
            </a:r>
          </a:p>
        </p:txBody>
      </p:sp>
      <p:sp>
        <p:nvSpPr>
          <p:cNvPr id="12291" name="内容占位符 2"/>
          <p:cNvSpPr>
            <a:spLocks noGrp="1"/>
          </p:cNvSpPr>
          <p:nvPr>
            <p:ph idx="1"/>
          </p:nvPr>
        </p:nvSpPr>
        <p:spPr>
          <a:xfrm>
            <a:off x="179388" y="1052736"/>
            <a:ext cx="8785225" cy="5544616"/>
          </a:xfrm>
        </p:spPr>
        <p:txBody>
          <a:bodyPr/>
          <a:lstStyle/>
          <a:p>
            <a:r>
              <a:rPr kumimoji="0" lang="en-US" altLang="zh-CN" dirty="0"/>
              <a:t>AH</a:t>
            </a:r>
            <a:r>
              <a:rPr kumimoji="0" lang="zh-CN" altLang="en-US" dirty="0"/>
              <a:t>协议和</a:t>
            </a:r>
            <a:r>
              <a:rPr kumimoji="0" lang="en-US" altLang="zh-CN" dirty="0"/>
              <a:t>ESP</a:t>
            </a:r>
            <a:r>
              <a:rPr kumimoji="0" lang="zh-CN" altLang="en-US" dirty="0"/>
              <a:t>协议都支持</a:t>
            </a:r>
            <a:r>
              <a:rPr kumimoji="0" lang="zh-CN" altLang="en-US" dirty="0">
                <a:solidFill>
                  <a:srgbClr val="FF0000"/>
                </a:solidFill>
              </a:rPr>
              <a:t>认证</a:t>
            </a:r>
            <a:r>
              <a:rPr kumimoji="0" lang="zh-CN" altLang="en-US" dirty="0"/>
              <a:t>功能，但二者的保护范围存在着一定的差异。</a:t>
            </a:r>
            <a:endParaRPr kumimoji="0" lang="en-US" altLang="zh-CN" dirty="0"/>
          </a:p>
          <a:p>
            <a:pPr lvl="1"/>
            <a:r>
              <a:rPr kumimoji="0" lang="en-US" altLang="zh-CN" dirty="0"/>
              <a:t>AH</a:t>
            </a:r>
            <a:r>
              <a:rPr kumimoji="0" lang="zh-CN" altLang="en-US" dirty="0"/>
              <a:t>的</a:t>
            </a:r>
            <a:r>
              <a:rPr kumimoji="0" lang="zh-CN" altLang="en-US" dirty="0">
                <a:solidFill>
                  <a:srgbClr val="FF0000"/>
                </a:solidFill>
              </a:rPr>
              <a:t>作用域</a:t>
            </a:r>
            <a:r>
              <a:rPr kumimoji="0" lang="zh-CN" altLang="en-US" dirty="0"/>
              <a:t>是</a:t>
            </a:r>
            <a:r>
              <a:rPr kumimoji="0" lang="zh-CN" altLang="en-US" dirty="0">
                <a:solidFill>
                  <a:srgbClr val="FF0000"/>
                </a:solidFill>
              </a:rPr>
              <a:t>整个</a:t>
            </a:r>
            <a:r>
              <a:rPr kumimoji="0" lang="en-US" altLang="zh-CN" dirty="0">
                <a:solidFill>
                  <a:srgbClr val="FF0000"/>
                </a:solidFill>
              </a:rPr>
              <a:t>IP</a:t>
            </a:r>
            <a:r>
              <a:rPr kumimoji="0" lang="zh-CN" altLang="en-US" dirty="0">
                <a:solidFill>
                  <a:srgbClr val="FF0000"/>
                </a:solidFill>
              </a:rPr>
              <a:t>数据包</a:t>
            </a:r>
            <a:r>
              <a:rPr kumimoji="0" lang="zh-CN" altLang="en-US" dirty="0"/>
              <a:t>，包括</a:t>
            </a:r>
            <a:r>
              <a:rPr kumimoji="0" lang="en-US" altLang="zh-CN" dirty="0"/>
              <a:t>IP</a:t>
            </a:r>
            <a:r>
              <a:rPr kumimoji="0" lang="zh-CN" altLang="en-US" dirty="0"/>
              <a:t>头和承载数据。</a:t>
            </a:r>
            <a:endParaRPr kumimoji="0" lang="en-US" altLang="zh-CN" dirty="0"/>
          </a:p>
          <a:p>
            <a:pPr lvl="1"/>
            <a:r>
              <a:rPr kumimoji="0" lang="en-US" altLang="zh-CN" dirty="0"/>
              <a:t>ESP</a:t>
            </a:r>
            <a:r>
              <a:rPr kumimoji="0" lang="zh-CN" altLang="en-US" dirty="0"/>
              <a:t>认证功能的</a:t>
            </a:r>
            <a:r>
              <a:rPr kumimoji="0" lang="zh-CN" altLang="en-US" dirty="0">
                <a:solidFill>
                  <a:srgbClr val="FF0000"/>
                </a:solidFill>
              </a:rPr>
              <a:t>作用域</a:t>
            </a:r>
            <a:r>
              <a:rPr kumimoji="0" lang="zh-CN" altLang="en-US" dirty="0"/>
              <a:t>只是</a:t>
            </a:r>
            <a:r>
              <a:rPr kumimoji="0" lang="zh-CN" altLang="en-US" dirty="0">
                <a:solidFill>
                  <a:srgbClr val="FF0000"/>
                </a:solidFill>
              </a:rPr>
              <a:t>承载数据</a:t>
            </a:r>
            <a:r>
              <a:rPr kumimoji="0" lang="zh-CN" altLang="en-US" dirty="0"/>
              <a:t>，不包括</a:t>
            </a:r>
            <a:r>
              <a:rPr kumimoji="0" lang="en-US" altLang="zh-CN" dirty="0"/>
              <a:t>IP</a:t>
            </a:r>
            <a:r>
              <a:rPr kumimoji="0" lang="zh-CN" altLang="en-US" dirty="0"/>
              <a:t>头。</a:t>
            </a:r>
            <a:endParaRPr kumimoji="0" lang="en-US" altLang="zh-CN" dirty="0"/>
          </a:p>
          <a:p>
            <a:endParaRPr kumimoji="0" lang="en-US" altLang="zh-CN" dirty="0"/>
          </a:p>
          <a:p>
            <a:r>
              <a:rPr kumimoji="0" lang="zh-CN" altLang="en-US" dirty="0"/>
              <a:t>从理论上讲，</a:t>
            </a:r>
            <a:r>
              <a:rPr kumimoji="0" lang="en-US" altLang="zh-CN" dirty="0"/>
              <a:t>AH</a:t>
            </a:r>
            <a:r>
              <a:rPr kumimoji="0" lang="zh-CN" altLang="en-US" dirty="0"/>
              <a:t>所提供的认证的安全性</a:t>
            </a:r>
            <a:r>
              <a:rPr kumimoji="0" lang="zh-CN" altLang="en-US" dirty="0">
                <a:solidFill>
                  <a:srgbClr val="FF0000"/>
                </a:solidFill>
              </a:rPr>
              <a:t>高于</a:t>
            </a:r>
            <a:r>
              <a:rPr kumimoji="0" lang="en-US" altLang="zh-CN" dirty="0"/>
              <a:t>ESP</a:t>
            </a:r>
            <a:r>
              <a:rPr kumimoji="0" lang="zh-CN" altLang="en-US" dirty="0"/>
              <a:t>的认证服务。</a:t>
            </a:r>
            <a:endParaRPr kumimoji="0" lang="en-US" altLang="zh-CN" dirty="0"/>
          </a:p>
          <a:p>
            <a:endParaRPr kumimoji="0" lang="en-US" altLang="zh-CN" dirty="0"/>
          </a:p>
          <a:p>
            <a:r>
              <a:rPr kumimoji="0" lang="en-US" altLang="zh-CN" dirty="0"/>
              <a:t>ESP</a:t>
            </a:r>
            <a:r>
              <a:rPr kumimoji="0" lang="zh-CN" altLang="en-US" dirty="0"/>
              <a:t>和</a:t>
            </a:r>
            <a:r>
              <a:rPr kumimoji="0" lang="en-US" altLang="zh-CN" dirty="0"/>
              <a:t>AH</a:t>
            </a:r>
            <a:r>
              <a:rPr kumimoji="0" lang="zh-CN" altLang="en-US" dirty="0"/>
              <a:t>的有效工作依赖于四个要件。</a:t>
            </a:r>
            <a:endParaRPr kumimoji="0" lang="en-US" altLang="zh-CN" dirty="0"/>
          </a:p>
          <a:p>
            <a:pPr lvl="1"/>
            <a:r>
              <a:rPr kumimoji="0" lang="zh-CN" altLang="en-US" dirty="0">
                <a:solidFill>
                  <a:srgbClr val="FF0000"/>
                </a:solidFill>
              </a:rPr>
              <a:t>加密算法</a:t>
            </a:r>
            <a:r>
              <a:rPr kumimoji="0" lang="zh-CN" altLang="en-US" dirty="0"/>
              <a:t>、</a:t>
            </a:r>
            <a:r>
              <a:rPr kumimoji="0" lang="zh-CN" altLang="en-US" dirty="0">
                <a:solidFill>
                  <a:srgbClr val="FF0000"/>
                </a:solidFill>
              </a:rPr>
              <a:t>认证算法</a:t>
            </a:r>
            <a:r>
              <a:rPr kumimoji="0" lang="zh-CN" altLang="en-US" dirty="0"/>
              <a:t>、</a:t>
            </a:r>
            <a:r>
              <a:rPr kumimoji="0" lang="zh-CN" altLang="en-US" dirty="0">
                <a:solidFill>
                  <a:srgbClr val="FF0000"/>
                </a:solidFill>
              </a:rPr>
              <a:t>解释域</a:t>
            </a:r>
            <a:r>
              <a:rPr kumimoji="0" lang="en-US" altLang="zh-CN" dirty="0">
                <a:solidFill>
                  <a:srgbClr val="FF0000"/>
                </a:solidFill>
              </a:rPr>
              <a:t>DOI</a:t>
            </a:r>
            <a:r>
              <a:rPr kumimoji="0" lang="zh-CN" altLang="en-US" dirty="0"/>
              <a:t>（</a:t>
            </a:r>
            <a:r>
              <a:rPr kumimoji="0" lang="en-US" altLang="zh-CN" dirty="0"/>
              <a:t>Domain of Interpretation</a:t>
            </a:r>
            <a:r>
              <a:rPr kumimoji="0" lang="zh-CN" altLang="en-US" dirty="0"/>
              <a:t>）以及</a:t>
            </a:r>
            <a:r>
              <a:rPr kumimoji="0" lang="zh-CN" altLang="en-US" dirty="0">
                <a:solidFill>
                  <a:srgbClr val="FF0000"/>
                </a:solidFill>
              </a:rPr>
              <a:t>密钥管理</a:t>
            </a:r>
            <a:r>
              <a:rPr kumimoji="0" lang="zh-CN" altLang="en-US" dirty="0"/>
              <a:t>。</a:t>
            </a:r>
            <a:endParaRPr kumimoji="0" lang="en-US" altLang="zh-CN" dirty="0"/>
          </a:p>
          <a:p>
            <a:pPr lvl="1"/>
            <a:r>
              <a:rPr kumimoji="0" lang="zh-CN" altLang="en-US" dirty="0"/>
              <a:t>实际应用中，这些要件都是以程序或程序包的形式出现。</a:t>
            </a:r>
            <a:endParaRPr kumimoji="0" lang="en-US" altLang="zh-CN" dirty="0"/>
          </a:p>
          <a:p>
            <a:endParaRPr kumimoji="0" lang="zh-CN" altLang="en-US" dirty="0"/>
          </a:p>
        </p:txBody>
      </p:sp>
    </p:spTree>
    <p:extLst>
      <p:ext uri="{BB962C8B-B14F-4D97-AF65-F5344CB8AC3E}">
        <p14:creationId xmlns:p14="http://schemas.microsoft.com/office/powerpoint/2010/main" val="13978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 calcmode="lin" valueType="num">
                                      <p:cBhvr additive="base">
                                        <p:cTn id="19"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anim calcmode="lin" valueType="num">
                                      <p:cBhvr additive="base">
                                        <p:cTn id="25"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2291">
                                            <p:txEl>
                                              <p:pRg st="7" end="7"/>
                                            </p:txEl>
                                          </p:spTgt>
                                        </p:tgtEl>
                                        <p:attrNameLst>
                                          <p:attrName>style.visibility</p:attrName>
                                        </p:attrNameLst>
                                      </p:cBhvr>
                                      <p:to>
                                        <p:strVal val="visible"/>
                                      </p:to>
                                    </p:set>
                                    <p:anim calcmode="lin" valueType="num">
                                      <p:cBhvr additive="base">
                                        <p:cTn id="30"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291">
                                            <p:txEl>
                                              <p:pRg st="7" end="7"/>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12291">
                                            <p:txEl>
                                              <p:pRg st="8" end="8"/>
                                            </p:txEl>
                                          </p:spTgt>
                                        </p:tgtEl>
                                        <p:attrNameLst>
                                          <p:attrName>style.visibility</p:attrName>
                                        </p:attrNameLst>
                                      </p:cBhvr>
                                      <p:to>
                                        <p:strVal val="visible"/>
                                      </p:to>
                                    </p:set>
                                    <p:anim calcmode="lin" valueType="num">
                                      <p:cBhvr additive="base">
                                        <p:cTn id="35"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79388" y="44450"/>
            <a:ext cx="8785225" cy="863600"/>
          </a:xfrm>
        </p:spPr>
        <p:txBody>
          <a:bodyPr/>
          <a:lstStyle/>
          <a:p>
            <a:r>
              <a:rPr kumimoji="0" lang="en-US" altLang="zh-CN" dirty="0"/>
              <a:t>IPSec</a:t>
            </a:r>
            <a:r>
              <a:rPr kumimoji="0" lang="zh-CN" altLang="en-US" dirty="0"/>
              <a:t>基本要件</a:t>
            </a:r>
          </a:p>
        </p:txBody>
      </p:sp>
      <p:sp>
        <p:nvSpPr>
          <p:cNvPr id="13315" name="内容占位符 2"/>
          <p:cNvSpPr>
            <a:spLocks noGrp="1"/>
          </p:cNvSpPr>
          <p:nvPr>
            <p:ph idx="1"/>
          </p:nvPr>
        </p:nvSpPr>
        <p:spPr>
          <a:xfrm>
            <a:off x="179388" y="1052736"/>
            <a:ext cx="8785225" cy="5400452"/>
          </a:xfrm>
        </p:spPr>
        <p:txBody>
          <a:bodyPr/>
          <a:lstStyle/>
          <a:p>
            <a:pPr>
              <a:buFontTx/>
              <a:buAutoNum type="circleNumDbPlain"/>
            </a:pPr>
            <a:r>
              <a:rPr kumimoji="0" lang="zh-CN" altLang="en-US" dirty="0">
                <a:solidFill>
                  <a:srgbClr val="0000FF"/>
                </a:solidFill>
              </a:rPr>
              <a:t>加密算法</a:t>
            </a:r>
            <a:endParaRPr kumimoji="0" lang="zh-CN" altLang="zh-CN" dirty="0">
              <a:solidFill>
                <a:srgbClr val="0000FF"/>
              </a:solidFill>
            </a:endParaRPr>
          </a:p>
          <a:p>
            <a:pPr lvl="1"/>
            <a:r>
              <a:rPr kumimoji="0" lang="zh-CN" altLang="en-US" dirty="0"/>
              <a:t>描述各种能用于</a:t>
            </a:r>
            <a:r>
              <a:rPr kumimoji="0" lang="en-US" altLang="zh-CN" dirty="0"/>
              <a:t>ESP</a:t>
            </a:r>
            <a:r>
              <a:rPr kumimoji="0" lang="zh-CN" altLang="en-US" dirty="0"/>
              <a:t>的加密算法。</a:t>
            </a:r>
            <a:endParaRPr kumimoji="0" lang="en-US" altLang="zh-CN" dirty="0"/>
          </a:p>
          <a:p>
            <a:pPr lvl="1"/>
            <a:r>
              <a:rPr kumimoji="0" lang="en-US" altLang="zh-CN" dirty="0"/>
              <a:t>IPSec</a:t>
            </a:r>
            <a:r>
              <a:rPr kumimoji="0" lang="zh-CN" altLang="en-US" dirty="0"/>
              <a:t>要求任何实现都必须支持</a:t>
            </a:r>
            <a:r>
              <a:rPr kumimoji="0" lang="en-US" altLang="zh-CN" dirty="0"/>
              <a:t>DES</a:t>
            </a:r>
            <a:r>
              <a:rPr kumimoji="0" lang="zh-CN" altLang="en-US" dirty="0"/>
              <a:t>（数据加密标准），也可使用</a:t>
            </a:r>
            <a:r>
              <a:rPr kumimoji="0" lang="en-US" altLang="zh-CN" dirty="0"/>
              <a:t>3DES</a:t>
            </a:r>
            <a:r>
              <a:rPr kumimoji="0" lang="zh-CN" altLang="en-US" dirty="0"/>
              <a:t>、</a:t>
            </a:r>
            <a:r>
              <a:rPr kumimoji="0" lang="en-US" altLang="zh-CN" dirty="0"/>
              <a:t>IDEA(</a:t>
            </a:r>
            <a:r>
              <a:rPr kumimoji="0" lang="zh-CN" altLang="en-US" dirty="0"/>
              <a:t>国际加密算法</a:t>
            </a:r>
            <a:r>
              <a:rPr kumimoji="0" lang="en-US" altLang="zh-CN" dirty="0"/>
              <a:t>)</a:t>
            </a:r>
            <a:r>
              <a:rPr kumimoji="0" lang="zh-CN" altLang="en-US" dirty="0"/>
              <a:t>、</a:t>
            </a:r>
            <a:r>
              <a:rPr kumimoji="0" lang="en-US" altLang="zh-CN" dirty="0"/>
              <a:t>AES(</a:t>
            </a:r>
            <a:r>
              <a:rPr kumimoji="0" lang="zh-CN" altLang="en-US" dirty="0"/>
              <a:t>高级加密算法</a:t>
            </a:r>
            <a:r>
              <a:rPr kumimoji="0" lang="en-US" altLang="zh-CN" dirty="0"/>
              <a:t>)</a:t>
            </a:r>
            <a:r>
              <a:rPr kumimoji="0" lang="zh-CN" altLang="en-US" dirty="0"/>
              <a:t>等其他算法。</a:t>
            </a:r>
            <a:endParaRPr kumimoji="0" lang="zh-CN" altLang="zh-CN" dirty="0"/>
          </a:p>
          <a:p>
            <a:pPr>
              <a:buFontTx/>
              <a:buAutoNum type="circleNumDbPlain"/>
            </a:pPr>
            <a:endParaRPr kumimoji="0" lang="en-US" altLang="zh-CN" dirty="0"/>
          </a:p>
          <a:p>
            <a:pPr>
              <a:buFontTx/>
              <a:buAutoNum type="circleNumDbPlain"/>
            </a:pPr>
            <a:r>
              <a:rPr kumimoji="0" lang="zh-CN" altLang="en-US" dirty="0">
                <a:solidFill>
                  <a:srgbClr val="0000FF"/>
                </a:solidFill>
              </a:rPr>
              <a:t>认证算法</a:t>
            </a:r>
            <a:endParaRPr kumimoji="0" lang="zh-CN" altLang="zh-CN" dirty="0">
              <a:solidFill>
                <a:srgbClr val="0000FF"/>
              </a:solidFill>
            </a:endParaRPr>
          </a:p>
          <a:p>
            <a:pPr lvl="1"/>
            <a:r>
              <a:rPr kumimoji="0" lang="zh-CN" altLang="en-US" dirty="0"/>
              <a:t>用于</a:t>
            </a:r>
            <a:r>
              <a:rPr kumimoji="0" lang="en-US" altLang="zh-CN" dirty="0"/>
              <a:t>AH</a:t>
            </a:r>
            <a:r>
              <a:rPr kumimoji="0" lang="zh-CN" altLang="en-US" dirty="0"/>
              <a:t>和</a:t>
            </a:r>
            <a:r>
              <a:rPr kumimoji="0" lang="en-US" altLang="zh-CN" dirty="0"/>
              <a:t>ESP</a:t>
            </a:r>
            <a:r>
              <a:rPr kumimoji="0" lang="zh-CN" altLang="en-US" dirty="0"/>
              <a:t>，以保证数据完整性及进行数据源身份认证。</a:t>
            </a:r>
            <a:endParaRPr kumimoji="0" lang="en-US" altLang="zh-CN" dirty="0"/>
          </a:p>
          <a:p>
            <a:pPr lvl="1"/>
            <a:r>
              <a:rPr kumimoji="0" lang="en-US" altLang="zh-CN" dirty="0"/>
              <a:t>IPSec</a:t>
            </a:r>
            <a:r>
              <a:rPr kumimoji="0" lang="zh-CN" altLang="en-US" dirty="0"/>
              <a:t>用</a:t>
            </a:r>
            <a:r>
              <a:rPr kumimoji="0" lang="en-US" altLang="zh-CN" dirty="0"/>
              <a:t>HMAC-MD5</a:t>
            </a:r>
            <a:r>
              <a:rPr kumimoji="0" lang="zh-CN" altLang="en-US" dirty="0"/>
              <a:t>和</a:t>
            </a:r>
            <a:r>
              <a:rPr kumimoji="0" lang="en-US" altLang="zh-CN" dirty="0"/>
              <a:t>HMAC-SHA-1</a:t>
            </a:r>
            <a:r>
              <a:rPr kumimoji="0" lang="zh-CN" altLang="en-US" dirty="0"/>
              <a:t>作为默认认证算法，同时也支持其他认证算法，以提高安全强度。</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 calcmode="lin" valueType="num">
                                      <p:cBhvr additive="base">
                                        <p:cTn id="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5" end="5"/>
                                            </p:txEl>
                                          </p:spTgt>
                                        </p:tgtEl>
                                        <p:attrNameLst>
                                          <p:attrName>style.visibility</p:attrName>
                                        </p:attrNameLst>
                                      </p:cBhvr>
                                      <p:to>
                                        <p:strVal val="visible"/>
                                      </p:to>
                                    </p:set>
                                    <p:anim calcmode="lin" valueType="num">
                                      <p:cBhvr additive="base">
                                        <p:cTn id="11"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5">
                                            <p:txEl>
                                              <p:pRg st="6" end="6"/>
                                            </p:txEl>
                                          </p:spTgt>
                                        </p:tgtEl>
                                        <p:attrNameLst>
                                          <p:attrName>style.visibility</p:attrName>
                                        </p:attrNameLst>
                                      </p:cBhvr>
                                      <p:to>
                                        <p:strVal val="visible"/>
                                      </p:to>
                                    </p:set>
                                    <p:anim calcmode="lin" valueType="num">
                                      <p:cBhvr additive="base">
                                        <p:cTn id="15"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79388" y="44450"/>
            <a:ext cx="8785225" cy="863600"/>
          </a:xfrm>
        </p:spPr>
        <p:txBody>
          <a:bodyPr/>
          <a:lstStyle/>
          <a:p>
            <a:r>
              <a:rPr kumimoji="0" lang="en-US" altLang="zh-CN" dirty="0"/>
              <a:t>IPSec</a:t>
            </a:r>
            <a:r>
              <a:rPr kumimoji="0" lang="zh-CN" altLang="en-US" dirty="0"/>
              <a:t>基本要件</a:t>
            </a:r>
          </a:p>
        </p:txBody>
      </p:sp>
      <p:sp>
        <p:nvSpPr>
          <p:cNvPr id="14339" name="内容占位符 2"/>
          <p:cNvSpPr>
            <a:spLocks noGrp="1"/>
          </p:cNvSpPr>
          <p:nvPr>
            <p:ph idx="1"/>
          </p:nvPr>
        </p:nvSpPr>
        <p:spPr>
          <a:xfrm>
            <a:off x="179388" y="1052513"/>
            <a:ext cx="8785225" cy="5230812"/>
          </a:xfrm>
        </p:spPr>
        <p:txBody>
          <a:bodyPr/>
          <a:lstStyle/>
          <a:p>
            <a:pPr marL="514350" indent="-514350">
              <a:buFontTx/>
              <a:buAutoNum type="circleNumDbPlain" startAt="3"/>
            </a:pPr>
            <a:r>
              <a:rPr kumimoji="0" lang="zh-CN" altLang="en-US" dirty="0">
                <a:solidFill>
                  <a:srgbClr val="0000FF"/>
                </a:solidFill>
              </a:rPr>
              <a:t>解释域</a:t>
            </a:r>
            <a:r>
              <a:rPr kumimoji="0" lang="en-US" altLang="zh-CN" dirty="0"/>
              <a:t>DOI(Domain of Interpretation)</a:t>
            </a:r>
            <a:endParaRPr kumimoji="0" lang="zh-CN" altLang="zh-CN" dirty="0"/>
          </a:p>
          <a:p>
            <a:pPr lvl="1"/>
            <a:r>
              <a:rPr kumimoji="0" lang="en-US" altLang="zh-CN" dirty="0"/>
              <a:t>DOI</a:t>
            </a:r>
            <a:r>
              <a:rPr kumimoji="0" lang="zh-CN" altLang="en-US" dirty="0"/>
              <a:t>是一个</a:t>
            </a:r>
            <a:r>
              <a:rPr kumimoji="0" lang="zh-CN" altLang="en-US" dirty="0">
                <a:solidFill>
                  <a:srgbClr val="FF0000"/>
                </a:solidFill>
              </a:rPr>
              <a:t>描述</a:t>
            </a:r>
            <a:r>
              <a:rPr kumimoji="0" lang="en-US" altLang="zh-CN" dirty="0">
                <a:solidFill>
                  <a:srgbClr val="FF0000"/>
                </a:solidFill>
              </a:rPr>
              <a:t>IPSec</a:t>
            </a:r>
            <a:r>
              <a:rPr kumimoji="0" lang="zh-CN" altLang="en-US" dirty="0">
                <a:solidFill>
                  <a:srgbClr val="FF0000"/>
                </a:solidFill>
              </a:rPr>
              <a:t>所涉及到的各种安全参数及相关信息的集合</a:t>
            </a:r>
            <a:r>
              <a:rPr kumimoji="0" lang="zh-CN" altLang="en-US" dirty="0"/>
              <a:t>。</a:t>
            </a:r>
            <a:endParaRPr kumimoji="0" lang="en-US" altLang="zh-CN" dirty="0"/>
          </a:p>
          <a:p>
            <a:pPr lvl="1"/>
            <a:r>
              <a:rPr kumimoji="0" lang="zh-CN" altLang="en-US" dirty="0"/>
              <a:t>通过对</a:t>
            </a:r>
            <a:r>
              <a:rPr kumimoji="0" lang="en-US" altLang="zh-CN" dirty="0"/>
              <a:t>DOI</a:t>
            </a:r>
            <a:r>
              <a:rPr kumimoji="0" lang="zh-CN" altLang="en-US" dirty="0"/>
              <a:t>的访问，可以</a:t>
            </a:r>
            <a:r>
              <a:rPr kumimoji="0" lang="zh-CN" altLang="en-US" dirty="0">
                <a:solidFill>
                  <a:srgbClr val="FF0000"/>
                </a:solidFill>
              </a:rPr>
              <a:t>得到相关协议中各字段含义的解释</a:t>
            </a:r>
            <a:r>
              <a:rPr kumimoji="0" lang="zh-CN" altLang="en-US" dirty="0"/>
              <a:t>，可以被与</a:t>
            </a:r>
            <a:r>
              <a:rPr kumimoji="0" lang="en-US" altLang="zh-CN" dirty="0"/>
              <a:t>IPSec</a:t>
            </a:r>
            <a:r>
              <a:rPr kumimoji="0" lang="zh-CN" altLang="en-US" dirty="0"/>
              <a:t>服务相关的系统参考调用。</a:t>
            </a:r>
            <a:endParaRPr kumimoji="0" lang="zh-CN" altLang="zh-CN" dirty="0"/>
          </a:p>
          <a:p>
            <a:pPr marL="514350" indent="-514350">
              <a:buFontTx/>
              <a:buAutoNum type="circleNumDbPlain" startAt="3"/>
            </a:pPr>
            <a:endParaRPr kumimoji="0" lang="en-US" altLang="zh-CN" dirty="0">
              <a:solidFill>
                <a:srgbClr val="0000FF"/>
              </a:solidFill>
            </a:endParaRPr>
          </a:p>
          <a:p>
            <a:pPr marL="514350" indent="-514350">
              <a:buFontTx/>
              <a:buAutoNum type="circleNumDbPlain" startAt="3"/>
            </a:pPr>
            <a:r>
              <a:rPr kumimoji="0" lang="zh-CN" altLang="en-US" dirty="0">
                <a:solidFill>
                  <a:srgbClr val="0000FF"/>
                </a:solidFill>
              </a:rPr>
              <a:t>密钥管理</a:t>
            </a:r>
            <a:endParaRPr kumimoji="0" lang="zh-CN" altLang="zh-CN" dirty="0">
              <a:solidFill>
                <a:srgbClr val="0000FF"/>
              </a:solidFill>
            </a:endParaRPr>
          </a:p>
          <a:p>
            <a:pPr lvl="1"/>
            <a:r>
              <a:rPr kumimoji="0" lang="zh-CN" altLang="en-US" dirty="0"/>
              <a:t>密钥管理主要负责</a:t>
            </a:r>
            <a:r>
              <a:rPr kumimoji="0" lang="zh-CN" altLang="en-US" dirty="0">
                <a:solidFill>
                  <a:srgbClr val="FF0000"/>
                </a:solidFill>
              </a:rPr>
              <a:t>确定和分配</a:t>
            </a:r>
            <a:r>
              <a:rPr kumimoji="0" lang="en-US" altLang="zh-CN" dirty="0">
                <a:solidFill>
                  <a:srgbClr val="FF0000"/>
                </a:solidFill>
              </a:rPr>
              <a:t>AH</a:t>
            </a:r>
            <a:r>
              <a:rPr kumimoji="0" lang="zh-CN" altLang="en-US" dirty="0">
                <a:solidFill>
                  <a:srgbClr val="FF0000"/>
                </a:solidFill>
              </a:rPr>
              <a:t>和</a:t>
            </a:r>
            <a:r>
              <a:rPr kumimoji="0" lang="en-US" altLang="zh-CN" dirty="0">
                <a:solidFill>
                  <a:srgbClr val="FF0000"/>
                </a:solidFill>
              </a:rPr>
              <a:t>ESP</a:t>
            </a:r>
            <a:r>
              <a:rPr kumimoji="0" lang="zh-CN" altLang="en-US" dirty="0">
                <a:solidFill>
                  <a:srgbClr val="FF0000"/>
                </a:solidFill>
              </a:rPr>
              <a:t>中加密和认证使用的密钥</a:t>
            </a:r>
            <a:r>
              <a:rPr kumimoji="0" lang="zh-CN" altLang="en-US" dirty="0"/>
              <a:t>，有手工和自动两种方式。</a:t>
            </a:r>
            <a:endParaRPr kumimoji="0" lang="en-US" altLang="zh-CN" dirty="0"/>
          </a:p>
          <a:p>
            <a:pPr lvl="1"/>
            <a:r>
              <a:rPr kumimoji="0" lang="en-US" altLang="zh-CN" dirty="0"/>
              <a:t>IPSec</a:t>
            </a:r>
            <a:r>
              <a:rPr kumimoji="0" lang="zh-CN" altLang="en-US" dirty="0"/>
              <a:t>默认的自动密钥管理协议是</a:t>
            </a:r>
            <a:r>
              <a:rPr kumimoji="0" lang="en-US" altLang="zh-CN" dirty="0">
                <a:solidFill>
                  <a:srgbClr val="FF0000"/>
                </a:solidFill>
              </a:rPr>
              <a:t>IKE</a:t>
            </a:r>
            <a:r>
              <a:rPr kumimoji="0" lang="en-US" altLang="zh-CN" dirty="0"/>
              <a:t>(Internet Key Exchange)</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anim calcmode="lin" valueType="num">
                                      <p:cBhvr additive="base">
                                        <p:cTn id="7"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anim calcmode="lin" valueType="num">
                                      <p:cBhvr additive="base">
                                        <p:cTn id="11"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anim calcmode="lin" valueType="num">
                                      <p:cBhvr additive="base">
                                        <p:cTn id="15"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79388" y="44450"/>
            <a:ext cx="8785225" cy="863600"/>
          </a:xfrm>
        </p:spPr>
        <p:txBody>
          <a:bodyPr/>
          <a:lstStyle/>
          <a:p>
            <a:r>
              <a:rPr kumimoji="0" lang="zh-CN" altLang="en-US" dirty="0"/>
              <a:t>安全关联</a:t>
            </a:r>
          </a:p>
        </p:txBody>
      </p:sp>
      <p:sp>
        <p:nvSpPr>
          <p:cNvPr id="15363" name="内容占位符 2"/>
          <p:cNvSpPr>
            <a:spLocks noGrp="1"/>
          </p:cNvSpPr>
          <p:nvPr>
            <p:ph idx="1"/>
          </p:nvPr>
        </p:nvSpPr>
        <p:spPr>
          <a:xfrm>
            <a:off x="179387" y="1052736"/>
            <a:ext cx="8785225" cy="5544616"/>
          </a:xfrm>
        </p:spPr>
        <p:txBody>
          <a:bodyPr/>
          <a:lstStyle/>
          <a:p>
            <a:r>
              <a:rPr kumimoji="0" lang="zh-CN" altLang="en-US" dirty="0"/>
              <a:t>安全关联</a:t>
            </a:r>
            <a:r>
              <a:rPr kumimoji="0" lang="en-US" altLang="zh-CN" dirty="0"/>
              <a:t>SA</a:t>
            </a:r>
            <a:r>
              <a:rPr kumimoji="0" lang="zh-CN" altLang="en-US" dirty="0"/>
              <a:t>（</a:t>
            </a:r>
            <a:r>
              <a:rPr kumimoji="0" lang="en-US" altLang="zh-CN" dirty="0"/>
              <a:t>Security Association</a:t>
            </a:r>
            <a:r>
              <a:rPr kumimoji="0" lang="zh-CN" altLang="en-US" dirty="0"/>
              <a:t>）是一个</a:t>
            </a:r>
            <a:r>
              <a:rPr kumimoji="0" lang="en-US" altLang="zh-CN" dirty="0"/>
              <a:t>IPSec</a:t>
            </a:r>
            <a:r>
              <a:rPr kumimoji="0" lang="zh-CN" altLang="en-US"/>
              <a:t>单向连接</a:t>
            </a:r>
            <a:r>
              <a:rPr kumimoji="0" lang="zh-CN" altLang="en-US" dirty="0"/>
              <a:t>所涉及的</a:t>
            </a:r>
            <a:r>
              <a:rPr kumimoji="0" lang="zh-CN" altLang="en-US" dirty="0">
                <a:solidFill>
                  <a:srgbClr val="FF0000"/>
                </a:solidFill>
              </a:rPr>
              <a:t>安全参数和策略</a:t>
            </a:r>
            <a:r>
              <a:rPr kumimoji="0" lang="zh-CN" altLang="en-US" dirty="0"/>
              <a:t>的集合。</a:t>
            </a:r>
            <a:endParaRPr kumimoji="0" lang="en-US" altLang="zh-CN" dirty="0"/>
          </a:p>
          <a:p>
            <a:pPr lvl="1"/>
            <a:r>
              <a:rPr kumimoji="0" lang="zh-CN" altLang="en-US" dirty="0"/>
              <a:t>决定了保护什么、如何保护以及谁来保护通信数据；</a:t>
            </a:r>
            <a:endParaRPr kumimoji="0" lang="en-US" altLang="zh-CN" dirty="0"/>
          </a:p>
          <a:p>
            <a:pPr lvl="1"/>
            <a:r>
              <a:rPr kumimoji="0" lang="zh-CN" altLang="en-US" dirty="0"/>
              <a:t>规定了用来保护数据包安全的</a:t>
            </a:r>
            <a:r>
              <a:rPr kumimoji="0" lang="en-US" altLang="zh-CN" dirty="0"/>
              <a:t>IPSec</a:t>
            </a:r>
            <a:r>
              <a:rPr kumimoji="0" lang="zh-CN" altLang="en-US" dirty="0"/>
              <a:t>协议类型、协议的操作模式、加密算法、认证方式、加密和认证密钥、密钥的有效存在时间以及防重放攻击的序列号等。</a:t>
            </a:r>
            <a:endParaRPr kumimoji="0" lang="en-US" altLang="zh-CN" dirty="0"/>
          </a:p>
          <a:p>
            <a:pPr lvl="1"/>
            <a:endParaRPr kumimoji="0" lang="en-US" altLang="zh-CN" dirty="0">
              <a:solidFill>
                <a:srgbClr val="0000FF"/>
              </a:solidFill>
            </a:endParaRPr>
          </a:p>
          <a:p>
            <a:pPr lvl="1"/>
            <a:r>
              <a:rPr kumimoji="0" lang="en-US" altLang="zh-CN" dirty="0">
                <a:solidFill>
                  <a:srgbClr val="0000FF"/>
                </a:solidFill>
              </a:rPr>
              <a:t>AH</a:t>
            </a:r>
            <a:r>
              <a:rPr kumimoji="0" lang="zh-CN" altLang="en-US" dirty="0">
                <a:solidFill>
                  <a:srgbClr val="0000FF"/>
                </a:solidFill>
              </a:rPr>
              <a:t>和</a:t>
            </a:r>
            <a:r>
              <a:rPr kumimoji="0" lang="en-US" altLang="zh-CN" dirty="0">
                <a:solidFill>
                  <a:srgbClr val="0000FF"/>
                </a:solidFill>
              </a:rPr>
              <a:t>ESP</a:t>
            </a:r>
            <a:r>
              <a:rPr kumimoji="0" lang="zh-CN" altLang="en-US" dirty="0">
                <a:solidFill>
                  <a:srgbClr val="0000FF"/>
                </a:solidFill>
              </a:rPr>
              <a:t>均使用</a:t>
            </a:r>
            <a:r>
              <a:rPr kumimoji="0" lang="en-US" altLang="zh-CN" dirty="0">
                <a:solidFill>
                  <a:srgbClr val="0000FF"/>
                </a:solidFill>
              </a:rPr>
              <a:t>SA</a:t>
            </a:r>
            <a:r>
              <a:rPr kumimoji="0" lang="zh-CN" altLang="en-US" dirty="0">
                <a:solidFill>
                  <a:srgbClr val="0000FF"/>
                </a:solidFill>
              </a:rPr>
              <a:t>，而且</a:t>
            </a:r>
            <a:r>
              <a:rPr kumimoji="0" lang="en-US" altLang="zh-CN" dirty="0">
                <a:solidFill>
                  <a:srgbClr val="0000FF"/>
                </a:solidFill>
              </a:rPr>
              <a:t>IKE</a:t>
            </a:r>
            <a:r>
              <a:rPr kumimoji="0" lang="zh-CN" altLang="en-US" dirty="0">
                <a:solidFill>
                  <a:srgbClr val="0000FF"/>
                </a:solidFill>
              </a:rPr>
              <a:t>协议的一个主要功能就是建立和维护</a:t>
            </a:r>
            <a:r>
              <a:rPr kumimoji="0" lang="en-US" altLang="zh-CN" dirty="0">
                <a:solidFill>
                  <a:srgbClr val="0000FF"/>
                </a:solidFill>
              </a:rPr>
              <a:t>SA</a:t>
            </a:r>
            <a:r>
              <a:rPr kumimoji="0" lang="zh-CN" altLang="en-US" dirty="0">
                <a:solidFill>
                  <a:srgbClr val="0000FF"/>
                </a:solidFill>
              </a:rPr>
              <a:t>；</a:t>
            </a:r>
            <a:endParaRPr kumimoji="0" lang="en-US" altLang="zh-CN" dirty="0">
              <a:solidFill>
                <a:srgbClr val="0000FF"/>
              </a:solidFill>
            </a:endParaRPr>
          </a:p>
          <a:p>
            <a:pPr lvl="1"/>
            <a:r>
              <a:rPr kumimoji="0" lang="zh-CN" altLang="en-US" dirty="0"/>
              <a:t>一个</a:t>
            </a:r>
            <a:r>
              <a:rPr kumimoji="0" lang="en-US" altLang="zh-CN" dirty="0"/>
              <a:t>SA</a:t>
            </a:r>
            <a:r>
              <a:rPr kumimoji="0" lang="zh-CN" altLang="en-US" dirty="0"/>
              <a:t>定义了两个应用实体（主机或网关）间的</a:t>
            </a:r>
            <a:r>
              <a:rPr kumimoji="0" lang="zh-CN" altLang="en-US" dirty="0">
                <a:solidFill>
                  <a:srgbClr val="FF0000"/>
                </a:solidFill>
              </a:rPr>
              <a:t>一个单向连接</a:t>
            </a:r>
            <a:r>
              <a:rPr kumimoji="0" lang="zh-CN" altLang="en-US" dirty="0"/>
              <a:t>；如果需要双向通讯，则需要建立两个</a:t>
            </a:r>
            <a:r>
              <a:rPr kumimoji="0" lang="en-US" altLang="zh-CN" dirty="0"/>
              <a:t>SA</a:t>
            </a:r>
            <a:r>
              <a:rPr kumimoji="0" lang="zh-CN" altLang="en-US" dirty="0"/>
              <a:t>。</a:t>
            </a:r>
            <a:endParaRPr kumimoji="0" lang="en-US" altLang="zh-CN" dirty="0"/>
          </a:p>
          <a:p>
            <a:endParaRPr kumimoji="0" lang="zh-CN" altLang="zh-CN" dirty="0"/>
          </a:p>
          <a:p>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 calcmode="lin" valueType="num">
                                      <p:cBhvr additive="base">
                                        <p:cTn id="19"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pRg st="5" end="5"/>
                                            </p:txEl>
                                          </p:spTgt>
                                        </p:tgtEl>
                                        <p:attrNameLst>
                                          <p:attrName>style.visibility</p:attrName>
                                        </p:attrNameLst>
                                      </p:cBhvr>
                                      <p:to>
                                        <p:strVal val="visible"/>
                                      </p:to>
                                    </p:set>
                                    <p:anim calcmode="lin" valueType="num">
                                      <p:cBhvr additive="base">
                                        <p:cTn id="25"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安全关联</a:t>
            </a:r>
            <a:r>
              <a:rPr kumimoji="0" lang="en-US" altLang="zh-CN" dirty="0"/>
              <a:t>SA</a:t>
            </a:r>
            <a:r>
              <a:rPr kumimoji="0" lang="zh-CN" altLang="en-US" dirty="0"/>
              <a:t>的工作原理</a:t>
            </a:r>
            <a:endParaRPr lang="en-US" dirty="0"/>
          </a:p>
        </p:txBody>
      </p:sp>
      <p:sp>
        <p:nvSpPr>
          <p:cNvPr id="3" name="内容占位符 2"/>
          <p:cNvSpPr>
            <a:spLocks noGrp="1"/>
          </p:cNvSpPr>
          <p:nvPr>
            <p:ph idx="1"/>
          </p:nvPr>
        </p:nvSpPr>
        <p:spPr/>
        <p:txBody>
          <a:bodyPr/>
          <a:lstStyle/>
          <a:p>
            <a:r>
              <a:rPr lang="zh-CN" altLang="en-US" dirty="0"/>
              <a:t>在</a:t>
            </a:r>
            <a:r>
              <a:rPr lang="en-US" dirty="0"/>
              <a:t>SA</a:t>
            </a:r>
            <a:r>
              <a:rPr lang="zh-CN" altLang="en-US" dirty="0"/>
              <a:t>对</a:t>
            </a:r>
            <a:r>
              <a:rPr lang="en-US" dirty="0"/>
              <a:t>IP</a:t>
            </a:r>
            <a:r>
              <a:rPr lang="zh-CN" altLang="en-US" dirty="0"/>
              <a:t>数据包处理的过程中，有两个重要的数据库起到了关键作用。</a:t>
            </a:r>
          </a:p>
          <a:p>
            <a:pPr lvl="1"/>
            <a:endParaRPr lang="en-US" altLang="zh-CN" sz="2800" dirty="0"/>
          </a:p>
          <a:p>
            <a:pPr lvl="1"/>
            <a:r>
              <a:rPr lang="zh-CN" altLang="en-US" sz="2800" dirty="0">
                <a:solidFill>
                  <a:srgbClr val="FF0000"/>
                </a:solidFill>
              </a:rPr>
              <a:t>安全策略数据库</a:t>
            </a:r>
            <a:r>
              <a:rPr lang="zh-CN" altLang="en-US" sz="2800" dirty="0"/>
              <a:t>（</a:t>
            </a:r>
            <a:r>
              <a:rPr lang="en-US" sz="2800" dirty="0" err="1">
                <a:solidFill>
                  <a:srgbClr val="FF0000"/>
                </a:solidFill>
              </a:rPr>
              <a:t>SPD</a:t>
            </a:r>
            <a:r>
              <a:rPr lang="en-US" sz="2800" dirty="0" err="1"/>
              <a:t>，Security</a:t>
            </a:r>
            <a:r>
              <a:rPr lang="en-US" sz="2800" dirty="0"/>
              <a:t> Policy Database）</a:t>
            </a:r>
            <a:r>
              <a:rPr lang="zh-CN" altLang="en-US" sz="2800" dirty="0"/>
              <a:t>：保存着定义的处理策略，每条策略指出以何种方式对</a:t>
            </a:r>
            <a:r>
              <a:rPr lang="en-US" sz="2800" dirty="0"/>
              <a:t>IP</a:t>
            </a:r>
            <a:r>
              <a:rPr lang="zh-CN" altLang="en-US" sz="2800" dirty="0"/>
              <a:t>数据报文提供何种服务。</a:t>
            </a:r>
          </a:p>
          <a:p>
            <a:pPr lvl="1"/>
            <a:endParaRPr lang="en-US" altLang="zh-CN" sz="2800" dirty="0"/>
          </a:p>
          <a:p>
            <a:pPr lvl="1"/>
            <a:r>
              <a:rPr lang="zh-CN" altLang="en-US" sz="2800" dirty="0">
                <a:solidFill>
                  <a:srgbClr val="FF0000"/>
                </a:solidFill>
              </a:rPr>
              <a:t>安全关联数据库</a:t>
            </a:r>
            <a:r>
              <a:rPr lang="zh-CN" altLang="en-US" sz="2800" dirty="0"/>
              <a:t>（</a:t>
            </a:r>
            <a:r>
              <a:rPr lang="en-US" sz="2800" dirty="0" err="1">
                <a:solidFill>
                  <a:srgbClr val="FF0000"/>
                </a:solidFill>
              </a:rPr>
              <a:t>SAD</a:t>
            </a:r>
            <a:r>
              <a:rPr lang="en-US" sz="2800" dirty="0" err="1"/>
              <a:t>，Security</a:t>
            </a:r>
            <a:r>
              <a:rPr lang="en-US" sz="2800" dirty="0"/>
              <a:t> Association Database）</a:t>
            </a:r>
            <a:r>
              <a:rPr lang="zh-CN" altLang="en-US" sz="2800" dirty="0"/>
              <a:t>：保存应用实体中所有的</a:t>
            </a:r>
            <a:r>
              <a:rPr lang="en-US" sz="2800" dirty="0"/>
              <a:t>SA。</a:t>
            </a:r>
          </a:p>
        </p:txBody>
      </p:sp>
    </p:spTree>
    <p:extLst>
      <p:ext uri="{BB962C8B-B14F-4D97-AF65-F5344CB8AC3E}">
        <p14:creationId xmlns:p14="http://schemas.microsoft.com/office/powerpoint/2010/main" val="424922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79388" y="44450"/>
            <a:ext cx="8785225" cy="863600"/>
          </a:xfrm>
        </p:spPr>
        <p:txBody>
          <a:bodyPr/>
          <a:lstStyle/>
          <a:p>
            <a:r>
              <a:rPr kumimoji="0" lang="zh-CN" altLang="en-US" dirty="0"/>
              <a:t>安全关联</a:t>
            </a:r>
            <a:r>
              <a:rPr kumimoji="0" lang="en-US" altLang="zh-CN" dirty="0"/>
              <a:t>SA</a:t>
            </a:r>
            <a:r>
              <a:rPr kumimoji="0" lang="zh-CN" altLang="en-US" dirty="0"/>
              <a:t>的工作原理</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84313"/>
            <a:ext cx="81819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79388" y="44450"/>
            <a:ext cx="8785225" cy="863600"/>
          </a:xfrm>
        </p:spPr>
        <p:txBody>
          <a:bodyPr/>
          <a:lstStyle/>
          <a:p>
            <a:r>
              <a:rPr kumimoji="0" lang="zh-CN" altLang="en-US" dirty="0"/>
              <a:t>安全关联</a:t>
            </a:r>
            <a:r>
              <a:rPr kumimoji="0" lang="en-US" altLang="zh-CN" dirty="0"/>
              <a:t>SA</a:t>
            </a:r>
            <a:r>
              <a:rPr kumimoji="0" lang="zh-CN" altLang="en-US" dirty="0"/>
              <a:t>的工作原理</a:t>
            </a:r>
          </a:p>
        </p:txBody>
      </p:sp>
      <p:sp>
        <p:nvSpPr>
          <p:cNvPr id="16387" name="内容占位符 2"/>
          <p:cNvSpPr>
            <a:spLocks noGrp="1"/>
          </p:cNvSpPr>
          <p:nvPr>
            <p:ph idx="1"/>
          </p:nvPr>
        </p:nvSpPr>
        <p:spPr>
          <a:xfrm>
            <a:off x="179388" y="1052512"/>
            <a:ext cx="8785225" cy="5544839"/>
          </a:xfrm>
        </p:spPr>
        <p:txBody>
          <a:bodyPr/>
          <a:lstStyle/>
          <a:p>
            <a:r>
              <a:rPr kumimoji="0" lang="en-US" altLang="zh-CN" dirty="0"/>
              <a:t>SAD</a:t>
            </a:r>
            <a:r>
              <a:rPr kumimoji="0" lang="zh-CN" altLang="en-US" dirty="0"/>
              <a:t>中的</a:t>
            </a:r>
            <a:r>
              <a:rPr kumimoji="0" lang="en-US" altLang="zh-CN" dirty="0"/>
              <a:t>SA</a:t>
            </a:r>
            <a:r>
              <a:rPr kumimoji="0" lang="zh-CN" altLang="en-US" dirty="0"/>
              <a:t>是通过</a:t>
            </a:r>
            <a:r>
              <a:rPr kumimoji="0" lang="zh-CN" altLang="en-US" dirty="0">
                <a:solidFill>
                  <a:srgbClr val="FF0000"/>
                </a:solidFill>
              </a:rPr>
              <a:t>三元组</a:t>
            </a:r>
            <a:r>
              <a:rPr kumimoji="0" lang="en-US" altLang="zh-CN" dirty="0"/>
              <a:t>&lt;</a:t>
            </a:r>
            <a:r>
              <a:rPr kumimoji="0" lang="zh-CN" altLang="en-US" dirty="0"/>
              <a:t>安全参数索引，</a:t>
            </a:r>
            <a:r>
              <a:rPr kumimoji="0" lang="en-US" altLang="zh-CN" dirty="0"/>
              <a:t>IP</a:t>
            </a:r>
            <a:r>
              <a:rPr kumimoji="0" lang="zh-CN" altLang="en-US" dirty="0"/>
              <a:t>目的地址，安全协议标识</a:t>
            </a:r>
            <a:r>
              <a:rPr kumimoji="0" lang="en-US" altLang="zh-CN" dirty="0"/>
              <a:t>&gt;</a:t>
            </a:r>
            <a:r>
              <a:rPr kumimoji="0" lang="zh-CN" altLang="en-US" dirty="0"/>
              <a:t>来标识。</a:t>
            </a:r>
            <a:endParaRPr kumimoji="0" lang="zh-CN" altLang="zh-CN" dirty="0"/>
          </a:p>
          <a:p>
            <a:pPr lvl="1"/>
            <a:r>
              <a:rPr kumimoji="0" lang="en-US" altLang="zh-CN" dirty="0">
                <a:solidFill>
                  <a:srgbClr val="FF0000"/>
                </a:solidFill>
              </a:rPr>
              <a:t>SPI</a:t>
            </a:r>
            <a:r>
              <a:rPr kumimoji="0" lang="zh-CN" altLang="en-US" dirty="0">
                <a:solidFill>
                  <a:srgbClr val="FF0000"/>
                </a:solidFill>
              </a:rPr>
              <a:t>（</a:t>
            </a:r>
            <a:r>
              <a:rPr kumimoji="0" lang="en-US" altLang="zh-CN" dirty="0">
                <a:solidFill>
                  <a:srgbClr val="FF0000"/>
                </a:solidFill>
              </a:rPr>
              <a:t>Security Parameter Index</a:t>
            </a:r>
            <a:r>
              <a:rPr kumimoji="0" lang="zh-CN" altLang="en-US" dirty="0">
                <a:solidFill>
                  <a:srgbClr val="FF0000"/>
                </a:solidFill>
              </a:rPr>
              <a:t>）：</a:t>
            </a:r>
            <a:r>
              <a:rPr kumimoji="0" lang="zh-CN" altLang="en-US" dirty="0"/>
              <a:t>是一个与</a:t>
            </a:r>
            <a:r>
              <a:rPr kumimoji="0" lang="en-US" altLang="zh-CN" dirty="0"/>
              <a:t>SA</a:t>
            </a:r>
            <a:r>
              <a:rPr kumimoji="0" lang="zh-CN" altLang="en-US" dirty="0"/>
              <a:t>相关联的位串。一般在</a:t>
            </a:r>
            <a:r>
              <a:rPr kumimoji="0" lang="en-US" altLang="zh-CN" dirty="0"/>
              <a:t>IKE </a:t>
            </a:r>
            <a:r>
              <a:rPr kumimoji="0" lang="zh-CN" altLang="en-US" dirty="0"/>
              <a:t>确立一个</a:t>
            </a:r>
            <a:r>
              <a:rPr kumimoji="0" lang="en-US" altLang="zh-CN" dirty="0"/>
              <a:t>SA</a:t>
            </a:r>
            <a:r>
              <a:rPr kumimoji="0" lang="zh-CN" altLang="en-US" dirty="0"/>
              <a:t>时，产生一个伪随机导数作为该</a:t>
            </a:r>
            <a:r>
              <a:rPr kumimoji="0" lang="en-US" altLang="zh-CN" dirty="0"/>
              <a:t>SA</a:t>
            </a:r>
            <a:r>
              <a:rPr kumimoji="0" lang="zh-CN" altLang="en-US" dirty="0"/>
              <a:t>的</a:t>
            </a:r>
            <a:r>
              <a:rPr kumimoji="0" lang="en-US" altLang="zh-CN" dirty="0"/>
              <a:t>SPI</a:t>
            </a:r>
            <a:r>
              <a:rPr kumimoji="0" lang="zh-CN" altLang="en-US" dirty="0"/>
              <a:t>。</a:t>
            </a:r>
            <a:r>
              <a:rPr kumimoji="0" lang="en-US" altLang="zh-CN" dirty="0"/>
              <a:t>SPI </a:t>
            </a:r>
            <a:r>
              <a:rPr kumimoji="0" lang="zh-CN" altLang="en-US" dirty="0"/>
              <a:t>也可以人为设定。</a:t>
            </a:r>
            <a:endParaRPr kumimoji="0" lang="zh-CN" altLang="zh-CN" dirty="0"/>
          </a:p>
          <a:p>
            <a:pPr lvl="1"/>
            <a:r>
              <a:rPr kumimoji="0" lang="en-US" altLang="zh-CN" dirty="0">
                <a:solidFill>
                  <a:srgbClr val="FF0000"/>
                </a:solidFill>
              </a:rPr>
              <a:t>IP</a:t>
            </a:r>
            <a:r>
              <a:rPr kumimoji="0" lang="zh-CN" altLang="en-US" dirty="0">
                <a:solidFill>
                  <a:srgbClr val="FF0000"/>
                </a:solidFill>
              </a:rPr>
              <a:t>目的地址：</a:t>
            </a:r>
            <a:r>
              <a:rPr kumimoji="0" lang="zh-CN" altLang="en-US" dirty="0"/>
              <a:t>目前</a:t>
            </a:r>
            <a:r>
              <a:rPr kumimoji="0" lang="en-US" altLang="zh-CN" dirty="0"/>
              <a:t>IPSec</a:t>
            </a:r>
            <a:r>
              <a:rPr kumimoji="0" lang="zh-CN" altLang="en-US" dirty="0"/>
              <a:t>仅支持使用单播地址来表示</a:t>
            </a:r>
            <a:r>
              <a:rPr kumimoji="0" lang="en-US" altLang="zh-CN" dirty="0"/>
              <a:t>SA</a:t>
            </a:r>
            <a:r>
              <a:rPr kumimoji="0" lang="zh-CN" altLang="en-US" dirty="0"/>
              <a:t>的目的地址。</a:t>
            </a:r>
            <a:endParaRPr kumimoji="0" lang="zh-CN" altLang="zh-CN" dirty="0"/>
          </a:p>
          <a:p>
            <a:pPr lvl="1"/>
            <a:r>
              <a:rPr kumimoji="0" lang="zh-CN" altLang="en-US" dirty="0">
                <a:solidFill>
                  <a:srgbClr val="FF0000"/>
                </a:solidFill>
              </a:rPr>
              <a:t>安全协议标识：</a:t>
            </a:r>
            <a:r>
              <a:rPr kumimoji="0" lang="zh-CN" altLang="en-US" dirty="0"/>
              <a:t>标识该</a:t>
            </a:r>
            <a:r>
              <a:rPr kumimoji="0" lang="en-US" altLang="zh-CN" dirty="0"/>
              <a:t>SA</a:t>
            </a:r>
            <a:r>
              <a:rPr kumimoji="0" lang="zh-CN" altLang="en-US" dirty="0"/>
              <a:t>是一个</a:t>
            </a:r>
            <a:r>
              <a:rPr kumimoji="0" lang="en-US" altLang="zh-CN" dirty="0"/>
              <a:t>AH</a:t>
            </a:r>
            <a:r>
              <a:rPr kumimoji="0" lang="zh-CN" altLang="en-US" dirty="0"/>
              <a:t>或</a:t>
            </a:r>
            <a:r>
              <a:rPr kumimoji="0" lang="en-US" altLang="zh-CN" dirty="0"/>
              <a:t>ESP</a:t>
            </a:r>
            <a:r>
              <a:rPr kumimoji="0" lang="zh-CN" altLang="en-US" dirty="0"/>
              <a:t>协议的安全关联。</a:t>
            </a:r>
            <a:endParaRPr kumimoji="0" lang="en-US" altLang="zh-CN" dirty="0"/>
          </a:p>
          <a:p>
            <a:endParaRPr kumimoji="0" lang="en-US" altLang="zh-CN" dirty="0"/>
          </a:p>
          <a:p>
            <a:r>
              <a:rPr kumimoji="0" lang="en-US" altLang="zh-CN" dirty="0"/>
              <a:t>SPD</a:t>
            </a:r>
            <a:r>
              <a:rPr kumimoji="0" lang="zh-CN" altLang="en-US" dirty="0"/>
              <a:t>中的</a:t>
            </a:r>
            <a:r>
              <a:rPr kumimoji="0" lang="en-US" altLang="zh-CN" dirty="0"/>
              <a:t>SP</a:t>
            </a:r>
            <a:r>
              <a:rPr kumimoji="0" lang="zh-CN" altLang="en-US" dirty="0"/>
              <a:t>是通过</a:t>
            </a:r>
            <a:r>
              <a:rPr kumimoji="0" lang="zh-CN" altLang="en-US" dirty="0">
                <a:solidFill>
                  <a:srgbClr val="FF0000"/>
                </a:solidFill>
              </a:rPr>
              <a:t>选择因子</a:t>
            </a:r>
            <a:r>
              <a:rPr kumimoji="0" lang="zh-CN" altLang="en-US" dirty="0"/>
              <a:t>来确定的。</a:t>
            </a:r>
            <a:endParaRPr kumimoji="0" lang="en-US" altLang="zh-CN" dirty="0"/>
          </a:p>
          <a:p>
            <a:pPr lvl="1"/>
            <a:r>
              <a:rPr kumimoji="0" lang="zh-CN" altLang="en-US" dirty="0"/>
              <a:t>选择因子是从网络层和传送头内提取出来的，主要包括：目的地址、源地址、名字、协议、上层端口等。</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additive="base">
                                        <p:cTn id="7"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 calcmode="lin" valueType="num">
                                      <p:cBhvr additive="base">
                                        <p:cTn id="13"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 calcmode="lin" valueType="num">
                                      <p:cBhvr additive="base">
                                        <p:cTn id="19"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5" end="5"/>
                                            </p:txEl>
                                          </p:spTgt>
                                        </p:tgtEl>
                                        <p:attrNameLst>
                                          <p:attrName>style.visibility</p:attrName>
                                        </p:attrNameLst>
                                      </p:cBhvr>
                                      <p:to>
                                        <p:strVal val="visible"/>
                                      </p:to>
                                    </p:set>
                                    <p:anim calcmode="lin" valueType="num">
                                      <p:cBhvr additive="base">
                                        <p:cTn id="25"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7">
                                            <p:txEl>
                                              <p:pRg st="6" end="6"/>
                                            </p:txEl>
                                          </p:spTgt>
                                        </p:tgtEl>
                                        <p:attrNameLst>
                                          <p:attrName>style.visibility</p:attrName>
                                        </p:attrNameLst>
                                      </p:cBhvr>
                                      <p:to>
                                        <p:strVal val="visible"/>
                                      </p:to>
                                    </p:set>
                                    <p:anim calcmode="lin" valueType="num">
                                      <p:cBhvr additive="base">
                                        <p:cTn id="29"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9388" y="44450"/>
            <a:ext cx="8785225" cy="863600"/>
          </a:xfrm>
        </p:spPr>
        <p:txBody>
          <a:bodyPr/>
          <a:lstStyle/>
          <a:p>
            <a:r>
              <a:rPr kumimoji="0" lang="en-US" altLang="zh-CN" dirty="0"/>
              <a:t>SPD</a:t>
            </a:r>
            <a:endParaRPr kumimoji="0" lang="zh-CN" altLang="en-US" dirty="0"/>
          </a:p>
        </p:txBody>
      </p:sp>
      <p:sp>
        <p:nvSpPr>
          <p:cNvPr id="18435" name="内容占位符 2"/>
          <p:cNvSpPr>
            <a:spLocks noGrp="1"/>
          </p:cNvSpPr>
          <p:nvPr>
            <p:ph idx="1"/>
          </p:nvPr>
        </p:nvSpPr>
        <p:spPr>
          <a:xfrm>
            <a:off x="179388" y="1052736"/>
            <a:ext cx="8785225" cy="5400600"/>
          </a:xfrm>
        </p:spPr>
        <p:txBody>
          <a:bodyPr/>
          <a:lstStyle/>
          <a:p>
            <a:r>
              <a:rPr kumimoji="0" lang="zh-CN" altLang="en-US" dirty="0"/>
              <a:t>安全策略数据库</a:t>
            </a:r>
            <a:r>
              <a:rPr kumimoji="0" lang="en-US" altLang="zh-CN" dirty="0"/>
              <a:t>SPD </a:t>
            </a:r>
            <a:r>
              <a:rPr kumimoji="0" lang="zh-CN" altLang="en-US" dirty="0"/>
              <a:t>是</a:t>
            </a:r>
            <a:r>
              <a:rPr kumimoji="0" lang="en-US" altLang="zh-CN" dirty="0"/>
              <a:t>SA</a:t>
            </a:r>
            <a:r>
              <a:rPr kumimoji="0" lang="zh-CN" altLang="en-US" dirty="0"/>
              <a:t>处理的核心之一，每个</a:t>
            </a:r>
            <a:r>
              <a:rPr kumimoji="0" lang="en-US" altLang="zh-CN" dirty="0"/>
              <a:t>IPSec</a:t>
            </a:r>
            <a:r>
              <a:rPr kumimoji="0" lang="zh-CN" altLang="en-US" dirty="0"/>
              <a:t>实现必须具有管理接口，允许用户或系统管理员管理</a:t>
            </a:r>
            <a:r>
              <a:rPr kumimoji="0" lang="en-US" altLang="zh-CN" dirty="0"/>
              <a:t>SPD</a:t>
            </a:r>
            <a:r>
              <a:rPr kumimoji="0" lang="zh-CN" altLang="en-US" dirty="0"/>
              <a:t>。</a:t>
            </a:r>
            <a:endParaRPr kumimoji="0" lang="en-US" altLang="zh-CN" dirty="0"/>
          </a:p>
          <a:p>
            <a:endParaRPr kumimoji="0" lang="en-US" altLang="zh-CN" dirty="0"/>
          </a:p>
          <a:p>
            <a:r>
              <a:rPr kumimoji="0" lang="en-US" altLang="zh-CN" dirty="0"/>
              <a:t>SPD</a:t>
            </a:r>
            <a:r>
              <a:rPr kumimoji="0" lang="zh-CN" altLang="en-US" dirty="0"/>
              <a:t>有一个排序的</a:t>
            </a:r>
            <a:r>
              <a:rPr kumimoji="0" lang="zh-CN" altLang="en-US" dirty="0">
                <a:solidFill>
                  <a:srgbClr val="FF0000"/>
                </a:solidFill>
              </a:rPr>
              <a:t>策略列表</a:t>
            </a:r>
            <a:r>
              <a:rPr kumimoji="0" lang="zh-CN" altLang="en-US" dirty="0"/>
              <a:t>，针对接收数据和发送数据有不同的处理策略。</a:t>
            </a:r>
            <a:endParaRPr kumimoji="0" lang="en-US" altLang="zh-CN" dirty="0"/>
          </a:p>
          <a:p>
            <a:endParaRPr kumimoji="0" lang="en-US" altLang="zh-CN" dirty="0"/>
          </a:p>
          <a:p>
            <a:r>
              <a:rPr kumimoji="0" lang="en-US" altLang="zh-CN" dirty="0"/>
              <a:t>SPD</a:t>
            </a:r>
            <a:r>
              <a:rPr kumimoji="0" lang="zh-CN" altLang="en-US" dirty="0"/>
              <a:t>的处理方式主要有三种：</a:t>
            </a:r>
            <a:endParaRPr kumimoji="0" lang="en-US" altLang="zh-CN" dirty="0"/>
          </a:p>
          <a:p>
            <a:pPr lvl="1"/>
            <a:r>
              <a:rPr kumimoji="0" lang="en-US" altLang="zh-CN" dirty="0"/>
              <a:t>Discard</a:t>
            </a:r>
            <a:r>
              <a:rPr kumimoji="0" lang="zh-CN" altLang="en-US" dirty="0"/>
              <a:t>；</a:t>
            </a:r>
            <a:endParaRPr kumimoji="0" lang="en-US" altLang="zh-CN" dirty="0"/>
          </a:p>
          <a:p>
            <a:pPr lvl="1"/>
            <a:r>
              <a:rPr kumimoji="0" lang="en-US" altLang="zh-CN" dirty="0"/>
              <a:t>Bypass IPSec</a:t>
            </a:r>
            <a:r>
              <a:rPr kumimoji="0" lang="zh-CN" altLang="en-US" dirty="0"/>
              <a:t>；</a:t>
            </a:r>
            <a:endParaRPr kumimoji="0" lang="en-US" altLang="zh-CN" dirty="0"/>
          </a:p>
          <a:p>
            <a:pPr lvl="1"/>
            <a:r>
              <a:rPr kumimoji="0" lang="en-US" altLang="zh-CN" dirty="0"/>
              <a:t>Apply IPSec</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anim calcmode="lin" valueType="num">
                                      <p:cBhvr additive="base">
                                        <p:cTn id="1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 calcmode="lin" valueType="num">
                                      <p:cBhvr additive="base">
                                        <p:cTn id="1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anim calcmode="lin" valueType="num">
                                      <p:cBhvr additive="base">
                                        <p:cTn id="19"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 calcmode="lin" valueType="num">
                                      <p:cBhvr additive="base">
                                        <p:cTn id="2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79388" y="44450"/>
            <a:ext cx="8785225" cy="863600"/>
          </a:xfrm>
        </p:spPr>
        <p:txBody>
          <a:bodyPr/>
          <a:lstStyle/>
          <a:p>
            <a:r>
              <a:rPr kumimoji="0" lang="en-US" altLang="zh-CN" dirty="0"/>
              <a:t>SAD</a:t>
            </a:r>
            <a:endParaRPr kumimoji="0" lang="zh-CN" altLang="en-US" dirty="0"/>
          </a:p>
        </p:txBody>
      </p:sp>
      <p:sp>
        <p:nvSpPr>
          <p:cNvPr id="20483" name="内容占位符 2"/>
          <p:cNvSpPr>
            <a:spLocks noGrp="1"/>
          </p:cNvSpPr>
          <p:nvPr>
            <p:ph idx="1"/>
          </p:nvPr>
        </p:nvSpPr>
        <p:spPr>
          <a:xfrm>
            <a:off x="179388" y="1052736"/>
            <a:ext cx="8713092" cy="5544616"/>
          </a:xfrm>
        </p:spPr>
        <p:txBody>
          <a:bodyPr/>
          <a:lstStyle/>
          <a:p>
            <a:r>
              <a:rPr kumimoji="0" lang="en-US" altLang="zh-CN" sz="2400" dirty="0"/>
              <a:t>SAD</a:t>
            </a:r>
            <a:r>
              <a:rPr kumimoji="0" lang="zh-CN" altLang="en-US" sz="2400" dirty="0"/>
              <a:t>中的</a:t>
            </a:r>
            <a:r>
              <a:rPr kumimoji="0" lang="zh-CN" altLang="en-US" sz="2400" dirty="0">
                <a:solidFill>
                  <a:srgbClr val="FF0000"/>
                </a:solidFill>
              </a:rPr>
              <a:t>任意</a:t>
            </a:r>
            <a:r>
              <a:rPr kumimoji="0" lang="en-US" altLang="zh-CN" sz="2400" dirty="0">
                <a:solidFill>
                  <a:srgbClr val="FF0000"/>
                </a:solidFill>
              </a:rPr>
              <a:t>SA</a:t>
            </a:r>
            <a:r>
              <a:rPr kumimoji="0" lang="zh-CN" altLang="en-US" sz="2400" dirty="0">
                <a:solidFill>
                  <a:srgbClr val="FF0000"/>
                </a:solidFill>
              </a:rPr>
              <a:t>都被定义了以下参数</a:t>
            </a:r>
            <a:r>
              <a:rPr kumimoji="0" lang="zh-CN" altLang="en-US" sz="2400" dirty="0"/>
              <a:t>（即</a:t>
            </a:r>
            <a:r>
              <a:rPr kumimoji="0" lang="en-US" altLang="zh-CN" sz="2400" dirty="0"/>
              <a:t>SAD</a:t>
            </a:r>
            <a:r>
              <a:rPr kumimoji="0" lang="zh-CN" altLang="en-US" sz="2400" dirty="0"/>
              <a:t>的字段）：</a:t>
            </a:r>
            <a:endParaRPr kumimoji="0" lang="zh-CN" altLang="zh-CN" sz="2400" dirty="0"/>
          </a:p>
          <a:p>
            <a:pPr lvl="1"/>
            <a:r>
              <a:rPr kumimoji="0" lang="zh-CN" altLang="en-US" dirty="0">
                <a:solidFill>
                  <a:srgbClr val="0000FF"/>
                </a:solidFill>
              </a:rPr>
              <a:t>目的</a:t>
            </a:r>
            <a:r>
              <a:rPr kumimoji="0" lang="en-US" altLang="zh-CN" dirty="0">
                <a:solidFill>
                  <a:srgbClr val="0000FF"/>
                </a:solidFill>
              </a:rPr>
              <a:t>IP</a:t>
            </a:r>
            <a:r>
              <a:rPr kumimoji="0" lang="zh-CN" altLang="en-US" dirty="0">
                <a:solidFill>
                  <a:srgbClr val="0000FF"/>
                </a:solidFill>
              </a:rPr>
              <a:t>地址：</a:t>
            </a:r>
            <a:r>
              <a:rPr kumimoji="0" lang="zh-CN" altLang="en-US" dirty="0"/>
              <a:t>目前的</a:t>
            </a:r>
            <a:r>
              <a:rPr kumimoji="0" lang="en-US" altLang="zh-CN" dirty="0"/>
              <a:t>SA</a:t>
            </a:r>
            <a:r>
              <a:rPr kumimoji="0" lang="zh-CN" altLang="en-US" dirty="0"/>
              <a:t>管理机制只支持单播地址的</a:t>
            </a:r>
            <a:r>
              <a:rPr kumimoji="0" lang="en-US" altLang="zh-CN" dirty="0"/>
              <a:t>SA</a:t>
            </a:r>
            <a:r>
              <a:rPr kumimoji="0" lang="zh-CN" altLang="en-US" dirty="0"/>
              <a:t>。</a:t>
            </a:r>
            <a:endParaRPr kumimoji="0" lang="zh-CN" altLang="zh-CN" dirty="0"/>
          </a:p>
          <a:p>
            <a:pPr lvl="1"/>
            <a:r>
              <a:rPr kumimoji="0" lang="en-US" altLang="zh-CN" dirty="0">
                <a:solidFill>
                  <a:srgbClr val="0000FF"/>
                </a:solidFill>
              </a:rPr>
              <a:t>IPSec</a:t>
            </a:r>
            <a:r>
              <a:rPr kumimoji="0" lang="zh-CN" altLang="en-US" dirty="0">
                <a:solidFill>
                  <a:srgbClr val="0000FF"/>
                </a:solidFill>
              </a:rPr>
              <a:t>协议：</a:t>
            </a:r>
            <a:r>
              <a:rPr kumimoji="0" lang="zh-CN" altLang="en-US" dirty="0"/>
              <a:t>标识</a:t>
            </a:r>
            <a:r>
              <a:rPr kumimoji="0" lang="en-US" altLang="zh-CN" dirty="0"/>
              <a:t>SA</a:t>
            </a:r>
            <a:r>
              <a:rPr kumimoji="0" lang="zh-CN" altLang="en-US" dirty="0"/>
              <a:t>用的是</a:t>
            </a:r>
            <a:r>
              <a:rPr kumimoji="0" lang="en-US" altLang="zh-CN" dirty="0"/>
              <a:t>AH</a:t>
            </a:r>
            <a:r>
              <a:rPr kumimoji="0" lang="zh-CN" altLang="en-US" dirty="0"/>
              <a:t>还是</a:t>
            </a:r>
            <a:r>
              <a:rPr kumimoji="0" lang="en-US" altLang="zh-CN" dirty="0"/>
              <a:t>ESP</a:t>
            </a:r>
            <a:r>
              <a:rPr kumimoji="0" lang="zh-CN" altLang="en-US" dirty="0"/>
              <a:t>。</a:t>
            </a:r>
            <a:endParaRPr kumimoji="0" lang="zh-CN" altLang="zh-CN" dirty="0"/>
          </a:p>
          <a:p>
            <a:pPr lvl="1"/>
            <a:r>
              <a:rPr kumimoji="0" lang="en-US" altLang="zh-CN" dirty="0">
                <a:solidFill>
                  <a:srgbClr val="0000FF"/>
                </a:solidFill>
              </a:rPr>
              <a:t>SPI</a:t>
            </a:r>
            <a:r>
              <a:rPr kumimoji="0" lang="zh-CN" altLang="en-US" dirty="0">
                <a:solidFill>
                  <a:srgbClr val="0000FF"/>
                </a:solidFill>
              </a:rPr>
              <a:t>：</a:t>
            </a:r>
            <a:r>
              <a:rPr kumimoji="0" lang="en-US" altLang="zh-CN" dirty="0"/>
              <a:t>32</a:t>
            </a:r>
            <a:r>
              <a:rPr kumimoji="0" lang="zh-CN" altLang="en-US" dirty="0"/>
              <a:t>比特的安全参数索引，标识同一个目的地的不同的</a:t>
            </a:r>
            <a:r>
              <a:rPr kumimoji="0" lang="en-US" altLang="zh-CN" dirty="0"/>
              <a:t>SA</a:t>
            </a:r>
            <a:r>
              <a:rPr kumimoji="0" lang="zh-CN" altLang="en-US" dirty="0"/>
              <a:t>。</a:t>
            </a:r>
            <a:endParaRPr kumimoji="0" lang="zh-CN" altLang="zh-CN" dirty="0"/>
          </a:p>
          <a:p>
            <a:pPr lvl="1"/>
            <a:r>
              <a:rPr kumimoji="0" lang="zh-CN" altLang="en-US" dirty="0">
                <a:solidFill>
                  <a:srgbClr val="0000FF"/>
                </a:solidFill>
              </a:rPr>
              <a:t>序号计数器：</a:t>
            </a:r>
            <a:r>
              <a:rPr kumimoji="0" lang="en-US" altLang="zh-CN" dirty="0"/>
              <a:t>32</a:t>
            </a:r>
            <a:r>
              <a:rPr kumimoji="0" lang="zh-CN" altLang="en-US" dirty="0"/>
              <a:t>比特，用于产生</a:t>
            </a:r>
            <a:r>
              <a:rPr kumimoji="0" lang="en-US" altLang="zh-CN" dirty="0"/>
              <a:t>AH</a:t>
            </a:r>
            <a:r>
              <a:rPr kumimoji="0" lang="zh-CN" altLang="en-US" dirty="0"/>
              <a:t>或</a:t>
            </a:r>
            <a:r>
              <a:rPr kumimoji="0" lang="en-US" altLang="zh-CN" dirty="0"/>
              <a:t>ESP</a:t>
            </a:r>
            <a:r>
              <a:rPr kumimoji="0" lang="zh-CN" altLang="en-US" dirty="0"/>
              <a:t>头的序号，</a:t>
            </a:r>
            <a:r>
              <a:rPr kumimoji="0" lang="zh-CN" altLang="en-US" dirty="0">
                <a:solidFill>
                  <a:srgbClr val="FF0000"/>
                </a:solidFill>
              </a:rPr>
              <a:t>仅用于发送数据包</a:t>
            </a:r>
            <a:r>
              <a:rPr kumimoji="0" lang="zh-CN" altLang="en-US" dirty="0"/>
              <a:t>。</a:t>
            </a:r>
            <a:endParaRPr kumimoji="0" lang="zh-CN" altLang="zh-CN" dirty="0"/>
          </a:p>
          <a:p>
            <a:pPr lvl="1"/>
            <a:r>
              <a:rPr kumimoji="0" lang="zh-CN" altLang="en-US" dirty="0">
                <a:solidFill>
                  <a:srgbClr val="0000FF"/>
                </a:solidFill>
              </a:rPr>
              <a:t>序号计数器溢出标志：</a:t>
            </a:r>
            <a:r>
              <a:rPr kumimoji="0" lang="zh-CN" altLang="en-US" dirty="0"/>
              <a:t>标识序号计数器是否溢出。</a:t>
            </a:r>
            <a:endParaRPr kumimoji="0" lang="en-US" altLang="zh-CN" dirty="0"/>
          </a:p>
          <a:p>
            <a:pPr lvl="2"/>
            <a:r>
              <a:rPr kumimoji="0" lang="zh-CN" altLang="en-US" dirty="0"/>
              <a:t>如溢出，产生审计事件，禁止用</a:t>
            </a:r>
            <a:r>
              <a:rPr kumimoji="0" lang="en-US" altLang="zh-CN" dirty="0"/>
              <a:t>SA</a:t>
            </a:r>
            <a:r>
              <a:rPr kumimoji="0" lang="zh-CN" altLang="en-US" dirty="0"/>
              <a:t>继续发送数据包。</a:t>
            </a:r>
            <a:endParaRPr kumimoji="0" lang="en-US" altLang="zh-CN" dirty="0"/>
          </a:p>
          <a:p>
            <a:pPr lvl="1"/>
            <a:r>
              <a:rPr kumimoji="0" lang="zh-CN" altLang="en-US" dirty="0">
                <a:solidFill>
                  <a:srgbClr val="0000FF"/>
                </a:solidFill>
              </a:rPr>
              <a:t>抗重放窗口：</a:t>
            </a:r>
            <a:r>
              <a:rPr kumimoji="0" lang="en-US" altLang="zh-CN" dirty="0"/>
              <a:t>32</a:t>
            </a:r>
            <a:r>
              <a:rPr kumimoji="0" lang="zh-CN" altLang="en-US" dirty="0"/>
              <a:t>比特计数器，用于决定进入的</a:t>
            </a:r>
            <a:r>
              <a:rPr kumimoji="0" lang="en-US" altLang="zh-CN" dirty="0"/>
              <a:t>AH</a:t>
            </a:r>
            <a:r>
              <a:rPr kumimoji="0" lang="zh-CN" altLang="en-US" dirty="0"/>
              <a:t>或</a:t>
            </a:r>
            <a:r>
              <a:rPr kumimoji="0" lang="en-US" altLang="zh-CN" dirty="0"/>
              <a:t>ESP</a:t>
            </a:r>
            <a:r>
              <a:rPr kumimoji="0" lang="zh-CN" altLang="en-US" dirty="0"/>
              <a:t>数据包是否为重发，</a:t>
            </a:r>
            <a:r>
              <a:rPr kumimoji="0" lang="zh-CN" altLang="en-US" dirty="0">
                <a:solidFill>
                  <a:srgbClr val="FF0000"/>
                </a:solidFill>
              </a:rPr>
              <a:t>仅用于接收数据包</a:t>
            </a:r>
            <a:r>
              <a:rPr kumimoji="0" lang="zh-CN" altLang="en-US" dirty="0"/>
              <a:t>。</a:t>
            </a:r>
            <a:endParaRPr kumimoji="0" lang="en-US" altLang="zh-CN" dirty="0"/>
          </a:p>
          <a:p>
            <a:pPr lvl="1"/>
            <a:r>
              <a:rPr kumimoji="0" lang="en-US" altLang="zh-CN" dirty="0">
                <a:solidFill>
                  <a:srgbClr val="0000FF"/>
                </a:solidFill>
              </a:rPr>
              <a:t>AH</a:t>
            </a:r>
            <a:r>
              <a:rPr kumimoji="0" lang="zh-CN" altLang="en-US" dirty="0">
                <a:solidFill>
                  <a:srgbClr val="0000FF"/>
                </a:solidFill>
              </a:rPr>
              <a:t>信息：</a:t>
            </a:r>
            <a:r>
              <a:rPr kumimoji="0" lang="zh-CN" altLang="en-US" dirty="0"/>
              <a:t>指明认证算法、密钥、密钥生存期等与</a:t>
            </a:r>
            <a:r>
              <a:rPr kumimoji="0" lang="en-US" altLang="zh-CN" dirty="0"/>
              <a:t>AH</a:t>
            </a:r>
            <a:r>
              <a:rPr kumimoji="0" lang="zh-CN" altLang="en-US" dirty="0"/>
              <a:t>相关的参数。</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3">
                                            <p:txEl>
                                              <p:pRg st="5" end="5"/>
                                            </p:txEl>
                                          </p:spTgt>
                                        </p:tgtEl>
                                        <p:attrNameLst>
                                          <p:attrName>style.visibility</p:attrName>
                                        </p:attrNameLst>
                                      </p:cBhvr>
                                      <p:to>
                                        <p:strVal val="visible"/>
                                      </p:to>
                                    </p:set>
                                    <p:anim calcmode="lin" valueType="num">
                                      <p:cBhvr additive="base">
                                        <p:cTn id="31"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83">
                                            <p:txEl>
                                              <p:pRg st="6" end="6"/>
                                            </p:txEl>
                                          </p:spTgt>
                                        </p:tgtEl>
                                        <p:attrNameLst>
                                          <p:attrName>style.visibility</p:attrName>
                                        </p:attrNameLst>
                                      </p:cBhvr>
                                      <p:to>
                                        <p:strVal val="visible"/>
                                      </p:to>
                                    </p:set>
                                    <p:anim calcmode="lin" valueType="num">
                                      <p:cBhvr additive="base">
                                        <p:cTn id="37"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483">
                                            <p:txEl>
                                              <p:pRg st="7" end="7"/>
                                            </p:txEl>
                                          </p:spTgt>
                                        </p:tgtEl>
                                        <p:attrNameLst>
                                          <p:attrName>style.visibility</p:attrName>
                                        </p:attrNameLst>
                                      </p:cBhvr>
                                      <p:to>
                                        <p:strVal val="visible"/>
                                      </p:to>
                                    </p:set>
                                    <p:anim calcmode="lin" valueType="num">
                                      <p:cBhvr additive="base">
                                        <p:cTn id="43"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483">
                                            <p:txEl>
                                              <p:pRg st="8" end="8"/>
                                            </p:txEl>
                                          </p:spTgt>
                                        </p:tgtEl>
                                        <p:attrNameLst>
                                          <p:attrName>style.visibility</p:attrName>
                                        </p:attrNameLst>
                                      </p:cBhvr>
                                      <p:to>
                                        <p:strVal val="visible"/>
                                      </p:to>
                                    </p:set>
                                    <p:anim calcmode="lin" valueType="num">
                                      <p:cBhvr additive="base">
                                        <p:cTn id="49"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SAD</a:t>
            </a:r>
          </a:p>
        </p:txBody>
      </p:sp>
      <p:sp>
        <p:nvSpPr>
          <p:cNvPr id="21506" name="内容占位符 2"/>
          <p:cNvSpPr>
            <a:spLocks noGrp="1"/>
          </p:cNvSpPr>
          <p:nvPr>
            <p:ph idx="1"/>
          </p:nvPr>
        </p:nvSpPr>
        <p:spPr/>
        <p:txBody>
          <a:bodyPr/>
          <a:lstStyle/>
          <a:p>
            <a:r>
              <a:rPr kumimoji="0" lang="en-US" altLang="zh-CN" sz="2400" dirty="0"/>
              <a:t>SAD</a:t>
            </a:r>
            <a:r>
              <a:rPr kumimoji="0" lang="zh-CN" altLang="en-US" sz="2400" dirty="0"/>
              <a:t>中的</a:t>
            </a:r>
            <a:r>
              <a:rPr kumimoji="0" lang="zh-CN" altLang="en-US" sz="2400" dirty="0">
                <a:solidFill>
                  <a:srgbClr val="FF0000"/>
                </a:solidFill>
              </a:rPr>
              <a:t>任意</a:t>
            </a:r>
            <a:r>
              <a:rPr kumimoji="0" lang="en-US" altLang="zh-CN" sz="2400" dirty="0">
                <a:solidFill>
                  <a:srgbClr val="FF0000"/>
                </a:solidFill>
              </a:rPr>
              <a:t>SA</a:t>
            </a:r>
            <a:r>
              <a:rPr kumimoji="0" lang="zh-CN" altLang="en-US" sz="2400" dirty="0">
                <a:solidFill>
                  <a:srgbClr val="FF0000"/>
                </a:solidFill>
              </a:rPr>
              <a:t>都被定义了以下参数</a:t>
            </a:r>
            <a:r>
              <a:rPr kumimoji="0" lang="zh-CN" altLang="en-US" sz="2400" dirty="0"/>
              <a:t>（即</a:t>
            </a:r>
            <a:r>
              <a:rPr kumimoji="0" lang="en-US" altLang="zh-CN" sz="2400" dirty="0"/>
              <a:t>SAD</a:t>
            </a:r>
            <a:r>
              <a:rPr kumimoji="0" lang="zh-CN" altLang="en-US" sz="2400" dirty="0"/>
              <a:t>的字段）：</a:t>
            </a:r>
            <a:endParaRPr kumimoji="0" lang="zh-CN" altLang="zh-CN" sz="2400" dirty="0"/>
          </a:p>
          <a:p>
            <a:pPr lvl="1"/>
            <a:r>
              <a:rPr kumimoji="0" lang="en-US" altLang="zh-CN" dirty="0"/>
              <a:t>……</a:t>
            </a:r>
          </a:p>
          <a:p>
            <a:pPr lvl="1"/>
            <a:r>
              <a:rPr kumimoji="0" lang="en-US" altLang="zh-CN" dirty="0">
                <a:solidFill>
                  <a:srgbClr val="0000FF"/>
                </a:solidFill>
              </a:rPr>
              <a:t>ESP</a:t>
            </a:r>
            <a:r>
              <a:rPr kumimoji="0" lang="zh-CN" altLang="en-US" dirty="0">
                <a:solidFill>
                  <a:srgbClr val="0000FF"/>
                </a:solidFill>
              </a:rPr>
              <a:t>信息：</a:t>
            </a:r>
            <a:r>
              <a:rPr kumimoji="0" lang="zh-CN" altLang="en-US" dirty="0"/>
              <a:t>指明加密和认证算法、密钥、初始值、密钥生存期等与</a:t>
            </a:r>
            <a:r>
              <a:rPr kumimoji="0" lang="en-US" altLang="zh-CN" dirty="0"/>
              <a:t>ESP</a:t>
            </a:r>
            <a:r>
              <a:rPr kumimoji="0" lang="zh-CN" altLang="en-US" dirty="0"/>
              <a:t>相关的参数。</a:t>
            </a:r>
            <a:endParaRPr kumimoji="0" lang="zh-CN" altLang="zh-CN" dirty="0"/>
          </a:p>
          <a:p>
            <a:pPr lvl="1"/>
            <a:r>
              <a:rPr kumimoji="0" lang="en-US" altLang="zh-CN" dirty="0">
                <a:solidFill>
                  <a:srgbClr val="0000FF"/>
                </a:solidFill>
              </a:rPr>
              <a:t>SA</a:t>
            </a:r>
            <a:r>
              <a:rPr kumimoji="0" lang="zh-CN" altLang="en-US" dirty="0">
                <a:solidFill>
                  <a:srgbClr val="0000FF"/>
                </a:solidFill>
              </a:rPr>
              <a:t>的生存期：</a:t>
            </a:r>
            <a:r>
              <a:rPr kumimoji="0" lang="zh-CN" altLang="en-US" dirty="0"/>
              <a:t>一个特定的时间间隔或字节计数。</a:t>
            </a:r>
            <a:endParaRPr kumimoji="0" lang="zh-CN" altLang="zh-CN" dirty="0"/>
          </a:p>
          <a:p>
            <a:pPr lvl="1"/>
            <a:r>
              <a:rPr kumimoji="0" lang="en-US" altLang="zh-CN" dirty="0">
                <a:solidFill>
                  <a:srgbClr val="0000FF"/>
                </a:solidFill>
              </a:rPr>
              <a:t>IPSec</a:t>
            </a:r>
            <a:r>
              <a:rPr kumimoji="0" lang="zh-CN" altLang="en-US" dirty="0">
                <a:solidFill>
                  <a:srgbClr val="0000FF"/>
                </a:solidFill>
              </a:rPr>
              <a:t>协议模式：</a:t>
            </a:r>
            <a:r>
              <a:rPr kumimoji="0" lang="zh-CN" altLang="en-US" dirty="0"/>
              <a:t>指明是隧道、传输或混合方式（通配符），这些内容后面讨论。</a:t>
            </a:r>
            <a:endParaRPr kumimoji="0" lang="zh-CN" altLang="zh-CN" dirty="0"/>
          </a:p>
          <a:p>
            <a:pPr lvl="1"/>
            <a:r>
              <a:rPr kumimoji="0" lang="en-US" altLang="zh-CN" dirty="0">
                <a:solidFill>
                  <a:srgbClr val="0000FF"/>
                </a:solidFill>
              </a:rPr>
              <a:t>Path MTU</a:t>
            </a:r>
            <a:r>
              <a:rPr kumimoji="0" lang="zh-CN" altLang="en-US" dirty="0">
                <a:solidFill>
                  <a:srgbClr val="0000FF"/>
                </a:solidFill>
              </a:rPr>
              <a:t>（路径最大传输单元）：</a:t>
            </a:r>
            <a:r>
              <a:rPr kumimoji="0" lang="zh-CN" altLang="en-US" dirty="0"/>
              <a:t>指明预计经过路径的</a:t>
            </a:r>
            <a:r>
              <a:rPr kumimoji="0" lang="en-US" altLang="zh-CN" dirty="0"/>
              <a:t>MTU</a:t>
            </a:r>
            <a:r>
              <a:rPr kumimoji="0" lang="zh-CN" altLang="en-US" dirty="0"/>
              <a:t>及延迟变量。</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 calcmode="lin" valueType="num">
                                      <p:cBhvr additive="base">
                                        <p:cTn id="7"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6">
                                            <p:txEl>
                                              <p:pRg st="3" end="3"/>
                                            </p:txEl>
                                          </p:spTgt>
                                        </p:tgtEl>
                                        <p:attrNameLst>
                                          <p:attrName>style.visibility</p:attrName>
                                        </p:attrNameLst>
                                      </p:cBhvr>
                                      <p:to>
                                        <p:strVal val="visible"/>
                                      </p:to>
                                    </p:set>
                                    <p:anim calcmode="lin" valueType="num">
                                      <p:cBhvr additive="base">
                                        <p:cTn id="13" dur="500" fill="hold"/>
                                        <p:tgtEl>
                                          <p:spTgt spid="2150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6">
                                            <p:txEl>
                                              <p:pRg st="4" end="4"/>
                                            </p:txEl>
                                          </p:spTgt>
                                        </p:tgtEl>
                                        <p:attrNameLst>
                                          <p:attrName>style.visibility</p:attrName>
                                        </p:attrNameLst>
                                      </p:cBhvr>
                                      <p:to>
                                        <p:strVal val="visible"/>
                                      </p:to>
                                    </p:set>
                                    <p:anim calcmode="lin" valueType="num">
                                      <p:cBhvr additive="base">
                                        <p:cTn id="19" dur="5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06">
                                            <p:txEl>
                                              <p:pRg st="5" end="5"/>
                                            </p:txEl>
                                          </p:spTgt>
                                        </p:tgtEl>
                                        <p:attrNameLst>
                                          <p:attrName>style.visibility</p:attrName>
                                        </p:attrNameLst>
                                      </p:cBhvr>
                                      <p:to>
                                        <p:strVal val="visible"/>
                                      </p:to>
                                    </p:set>
                                    <p:anim calcmode="lin" valueType="num">
                                      <p:cBhvr additive="base">
                                        <p:cTn id="25" dur="500" fill="hold"/>
                                        <p:tgtEl>
                                          <p:spTgt spid="2150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173439"/>
          </a:xfrm>
        </p:spPr>
        <p:txBody>
          <a:bodyPr/>
          <a:lstStyle/>
          <a:p>
            <a:r>
              <a:rPr kumimoji="0" lang="en-US" altLang="zh-CN" dirty="0">
                <a:solidFill>
                  <a:srgbClr val="FF0000"/>
                </a:solidFill>
              </a:rPr>
              <a:t>8.1 </a:t>
            </a:r>
            <a:r>
              <a:rPr kumimoji="0" lang="en-US" altLang="zh-CN" dirty="0" err="1">
                <a:solidFill>
                  <a:srgbClr val="FF0000"/>
                </a:solidFill>
              </a:rPr>
              <a:t>概述</a:t>
            </a:r>
            <a:r>
              <a:rPr kumimoji="0" lang="en-US" altLang="zh-CN" dirty="0">
                <a:solidFill>
                  <a:srgbClr val="FF0000"/>
                </a:solidFill>
              </a:rPr>
              <a:t>	</a:t>
            </a:r>
            <a:endParaRPr kumimoji="0" lang="zh-CN" altLang="zh-CN" dirty="0">
              <a:solidFill>
                <a:srgbClr val="FF0000"/>
              </a:solidFill>
            </a:endParaRPr>
          </a:p>
          <a:p>
            <a:r>
              <a:rPr kumimoji="0" lang="en-US" altLang="zh-CN" dirty="0"/>
              <a:t>8.2 IPSec	</a:t>
            </a:r>
            <a:endParaRPr kumimoji="0" lang="zh-CN" altLang="zh-CN" dirty="0"/>
          </a:p>
          <a:p>
            <a:r>
              <a:rPr kumimoji="0" lang="en-US" altLang="zh-CN" dirty="0"/>
              <a:t>8.3 SSL</a:t>
            </a:r>
          </a:p>
          <a:p>
            <a:r>
              <a:rPr kumimoji="0" lang="en-US" altLang="zh-CN" dirty="0"/>
              <a:t>8.4 </a:t>
            </a:r>
            <a:r>
              <a:rPr kumimoji="0" lang="en-US" altLang="zh-CN" dirty="0" err="1"/>
              <a:t>安全电子交易协议</a:t>
            </a:r>
            <a:r>
              <a:rPr kumimoji="0" lang="en-US" altLang="zh-CN" dirty="0"/>
              <a:t>	</a:t>
            </a:r>
            <a:endParaRPr kumimoji="0"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173439"/>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IPSec</a:t>
            </a:r>
          </a:p>
          <a:p>
            <a:pPr lvl="1"/>
            <a:r>
              <a:rPr kumimoji="0" lang="en-US" altLang="zh-CN" dirty="0"/>
              <a:t>8.2.1 </a:t>
            </a:r>
            <a:r>
              <a:rPr kumimoji="0" lang="en-US" altLang="zh-CN" dirty="0" err="1"/>
              <a:t>IPSec</a:t>
            </a:r>
            <a:r>
              <a:rPr kumimoji="0" lang="zh-CN" altLang="en-US" dirty="0"/>
              <a:t>协议族的体系机构</a:t>
            </a:r>
          </a:p>
          <a:p>
            <a:pPr lvl="1"/>
            <a:r>
              <a:rPr kumimoji="0" lang="en-US" altLang="zh-CN" dirty="0">
                <a:solidFill>
                  <a:srgbClr val="FF0000"/>
                </a:solidFill>
              </a:rPr>
              <a:t>8.2.2 IPSec</a:t>
            </a:r>
            <a:r>
              <a:rPr kumimoji="0" lang="zh-CN" altLang="en-US" dirty="0">
                <a:solidFill>
                  <a:srgbClr val="FF0000"/>
                </a:solidFill>
              </a:rPr>
              <a:t>协议的工作方式</a:t>
            </a:r>
          </a:p>
          <a:p>
            <a:pPr lvl="1"/>
            <a:r>
              <a:rPr kumimoji="0" lang="en-US" altLang="zh-CN" dirty="0"/>
              <a:t>8.2.3 Internet</a:t>
            </a:r>
            <a:r>
              <a:rPr kumimoji="0" lang="zh-CN" altLang="en-US" dirty="0"/>
              <a:t>秘钥交换协议</a:t>
            </a:r>
            <a:endParaRPr kumimoji="0" lang="zh-CN" altLang="zh-CN" dirty="0"/>
          </a:p>
          <a:p>
            <a:r>
              <a:rPr kumimoji="0" lang="en-US" altLang="zh-CN" dirty="0"/>
              <a:t>8.3 SSL</a:t>
            </a:r>
          </a:p>
          <a:p>
            <a:r>
              <a:rPr kumimoji="0" lang="en-US" altLang="zh-CN" dirty="0"/>
              <a:t>8.4 </a:t>
            </a:r>
            <a:r>
              <a:rPr kumimoji="0" lang="en-US" altLang="zh-CN" dirty="0" err="1"/>
              <a:t>安全电子交易协议</a:t>
            </a:r>
            <a:r>
              <a:rPr kumimoji="0" lang="en-US" altLang="zh-CN" dirty="0"/>
              <a:t>	</a:t>
            </a:r>
            <a:endParaRPr kumimoji="0" lang="zh-CN" altLang="zh-CN" dirty="0"/>
          </a:p>
        </p:txBody>
      </p:sp>
    </p:spTree>
    <p:extLst>
      <p:ext uri="{BB962C8B-B14F-4D97-AF65-F5344CB8AC3E}">
        <p14:creationId xmlns:p14="http://schemas.microsoft.com/office/powerpoint/2010/main" val="707432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kumimoji="0" lang="en-US" altLang="zh-CN" dirty="0"/>
              <a:t>IPv4</a:t>
            </a:r>
            <a:r>
              <a:rPr kumimoji="0" lang="zh-CN" altLang="en-US" dirty="0"/>
              <a:t>与</a:t>
            </a:r>
            <a:r>
              <a:rPr kumimoji="0" lang="en-US" altLang="zh-CN" dirty="0"/>
              <a:t>IPv6</a:t>
            </a:r>
            <a:r>
              <a:rPr kumimoji="0" lang="zh-CN" altLang="en-US" dirty="0"/>
              <a:t>数据包结构</a:t>
            </a:r>
          </a:p>
        </p:txBody>
      </p:sp>
      <p:sp>
        <p:nvSpPr>
          <p:cNvPr id="3" name="内容占位符 2"/>
          <p:cNvSpPr>
            <a:spLocks noGrp="1"/>
          </p:cNvSpPr>
          <p:nvPr>
            <p:ph idx="1"/>
          </p:nvPr>
        </p:nvSpPr>
        <p:spPr>
          <a:xfrm>
            <a:off x="179512" y="3670768"/>
            <a:ext cx="8784976" cy="2613227"/>
          </a:xfrm>
        </p:spPr>
        <p:txBody>
          <a:bodyPr/>
          <a:lstStyle/>
          <a:p>
            <a:r>
              <a:rPr lang="en-US" altLang="zh-CN" sz="2400" dirty="0">
                <a:solidFill>
                  <a:srgbClr val="0000FF"/>
                </a:solidFill>
              </a:rPr>
              <a:t>IPv6</a:t>
            </a:r>
            <a:r>
              <a:rPr lang="zh-CN" altLang="en-US" sz="2400" dirty="0">
                <a:solidFill>
                  <a:srgbClr val="0000FF"/>
                </a:solidFill>
              </a:rPr>
              <a:t>增加了扩展头</a:t>
            </a:r>
            <a:r>
              <a:rPr lang="zh-CN" altLang="en-US" sz="2400" dirty="0"/>
              <a:t>，其原理为：大多数</a:t>
            </a:r>
            <a:r>
              <a:rPr lang="en-US" altLang="zh-CN" sz="2400" dirty="0"/>
              <a:t>IP</a:t>
            </a:r>
            <a:r>
              <a:rPr lang="zh-CN" altLang="en-US" sz="2400" dirty="0"/>
              <a:t>包只需要简单的处理，因此有基本报头的信息就足够了。当网络层存在需要额外信息的信息包时，就可以把这些信息编码到扩展报头上。</a:t>
            </a:r>
          </a:p>
          <a:p>
            <a:endParaRPr lang="zh-CN" altLang="en-US" sz="2400" dirty="0"/>
          </a:p>
          <a:p>
            <a:r>
              <a:rPr lang="zh-CN" altLang="en-US" sz="2400" dirty="0"/>
              <a:t>在实施</a:t>
            </a:r>
            <a:r>
              <a:rPr lang="en-US" altLang="zh-CN" sz="2400" dirty="0"/>
              <a:t>IPSec</a:t>
            </a:r>
            <a:r>
              <a:rPr lang="zh-CN" altLang="en-US" sz="2400" dirty="0"/>
              <a:t>时，</a:t>
            </a:r>
            <a:r>
              <a:rPr lang="en-US" altLang="zh-CN" sz="2400" dirty="0"/>
              <a:t>IPv4</a:t>
            </a:r>
            <a:r>
              <a:rPr lang="zh-CN" altLang="en-US" sz="2400" dirty="0"/>
              <a:t>和</a:t>
            </a:r>
            <a:r>
              <a:rPr lang="en-US" altLang="zh-CN" sz="2400" dirty="0"/>
              <a:t>IPv6</a:t>
            </a:r>
            <a:r>
              <a:rPr lang="zh-CN" altLang="en-US" sz="2400" dirty="0"/>
              <a:t>存在着一些区别，主要集中在对两种协议数据包的</a:t>
            </a:r>
            <a:r>
              <a:rPr lang="zh-CN" altLang="en-US" sz="2400" dirty="0">
                <a:solidFill>
                  <a:srgbClr val="0000FF"/>
                </a:solidFill>
              </a:rPr>
              <a:t>封装</a:t>
            </a:r>
            <a:r>
              <a:rPr lang="zh-CN" altLang="en-US" sz="2400" dirty="0"/>
              <a:t>上。</a:t>
            </a:r>
            <a:endParaRPr lang="en-US" sz="2400" dirty="0"/>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80" y="1340768"/>
            <a:ext cx="8317040" cy="189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79388" y="44450"/>
            <a:ext cx="8785225" cy="863600"/>
          </a:xfrm>
        </p:spPr>
        <p:txBody>
          <a:bodyPr/>
          <a:lstStyle/>
          <a:p>
            <a:r>
              <a:rPr kumimoji="0" lang="en-US" altLang="zh-CN" dirty="0"/>
              <a:t>IPv4</a:t>
            </a:r>
            <a:r>
              <a:rPr kumimoji="0" lang="zh-CN" altLang="en-US" dirty="0"/>
              <a:t>与</a:t>
            </a:r>
            <a:r>
              <a:rPr kumimoji="0" lang="en-US" altLang="zh-CN" dirty="0"/>
              <a:t>IPv6</a:t>
            </a:r>
            <a:r>
              <a:rPr kumimoji="0" lang="zh-CN" altLang="en-US" dirty="0"/>
              <a:t>数据包结构</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981075"/>
            <a:ext cx="68389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79388" y="44450"/>
            <a:ext cx="8785225" cy="863600"/>
          </a:xfrm>
        </p:spPr>
        <p:txBody>
          <a:bodyPr/>
          <a:lstStyle/>
          <a:p>
            <a:r>
              <a:rPr kumimoji="0" lang="en-US" altLang="zh-CN" dirty="0"/>
              <a:t>IPSec</a:t>
            </a:r>
            <a:r>
              <a:rPr kumimoji="0" lang="zh-CN" altLang="en-US" dirty="0"/>
              <a:t>的工作模式</a:t>
            </a:r>
          </a:p>
        </p:txBody>
      </p:sp>
      <p:sp>
        <p:nvSpPr>
          <p:cNvPr id="25603" name="内容占位符 2"/>
          <p:cNvSpPr>
            <a:spLocks noGrp="1"/>
          </p:cNvSpPr>
          <p:nvPr>
            <p:ph idx="1"/>
          </p:nvPr>
        </p:nvSpPr>
        <p:spPr>
          <a:xfrm>
            <a:off x="179511" y="1096838"/>
            <a:ext cx="8785101" cy="1468066"/>
          </a:xfrm>
        </p:spPr>
        <p:txBody>
          <a:bodyPr/>
          <a:lstStyle/>
          <a:p>
            <a:r>
              <a:rPr kumimoji="0" lang="en-US" altLang="zh-CN" sz="2400" dirty="0"/>
              <a:t>IPSec </a:t>
            </a:r>
            <a:r>
              <a:rPr kumimoji="0" lang="zh-CN" altLang="en-US" sz="2400" dirty="0"/>
              <a:t>标准定义了</a:t>
            </a:r>
            <a:r>
              <a:rPr kumimoji="0" lang="en-US" altLang="zh-CN" sz="2400" dirty="0"/>
              <a:t> IPSec </a:t>
            </a:r>
            <a:r>
              <a:rPr kumimoji="0" lang="zh-CN" altLang="en-US" sz="2400" dirty="0"/>
              <a:t>操作的两种不同模式：</a:t>
            </a:r>
            <a:endParaRPr kumimoji="0" lang="en-US" altLang="zh-CN" sz="2400" dirty="0"/>
          </a:p>
          <a:p>
            <a:pPr lvl="1"/>
            <a:r>
              <a:rPr kumimoji="0" lang="zh-CN" altLang="en-US" dirty="0">
                <a:solidFill>
                  <a:srgbClr val="FF0000"/>
                </a:solidFill>
              </a:rPr>
              <a:t>传输模式</a:t>
            </a:r>
            <a:r>
              <a:rPr kumimoji="0" lang="zh-CN" altLang="en-US" dirty="0"/>
              <a:t>（</a:t>
            </a:r>
            <a:r>
              <a:rPr kumimoji="0" lang="en-US" altLang="zh-CN" dirty="0"/>
              <a:t>Transport Mode</a:t>
            </a:r>
            <a:r>
              <a:rPr kumimoji="0" lang="zh-CN" altLang="en-US" dirty="0"/>
              <a:t>）和</a:t>
            </a:r>
            <a:r>
              <a:rPr kumimoji="0" lang="zh-CN" altLang="en-US" dirty="0">
                <a:solidFill>
                  <a:srgbClr val="FF0000"/>
                </a:solidFill>
              </a:rPr>
              <a:t>隧道模式</a:t>
            </a:r>
            <a:r>
              <a:rPr kumimoji="0" lang="zh-CN" altLang="en-US" dirty="0"/>
              <a:t>（</a:t>
            </a:r>
            <a:r>
              <a:rPr kumimoji="0" lang="en-US" altLang="zh-CN" dirty="0"/>
              <a:t>Tunnel Mode</a:t>
            </a:r>
            <a:r>
              <a:rPr kumimoji="0" lang="zh-CN" altLang="en-US" dirty="0"/>
              <a:t>）；</a:t>
            </a:r>
            <a:endParaRPr kumimoji="0" lang="en-US" altLang="zh-CN" dirty="0"/>
          </a:p>
          <a:p>
            <a:pPr lvl="1"/>
            <a:r>
              <a:rPr kumimoji="0" lang="zh-CN" altLang="en-US" dirty="0"/>
              <a:t>安全协议</a:t>
            </a:r>
            <a:r>
              <a:rPr kumimoji="0" lang="en-US" altLang="zh-CN" dirty="0"/>
              <a:t>AH</a:t>
            </a:r>
            <a:r>
              <a:rPr kumimoji="0" lang="zh-CN" altLang="en-US" dirty="0"/>
              <a:t>和</a:t>
            </a:r>
            <a:r>
              <a:rPr kumimoji="0" lang="en-US" altLang="zh-CN" dirty="0"/>
              <a:t>ESP</a:t>
            </a:r>
            <a:r>
              <a:rPr kumimoji="0" lang="zh-CN" altLang="en-US" dirty="0"/>
              <a:t>，都可以以这两种模式工作。</a:t>
            </a:r>
            <a:endParaRPr kumimoji="0" lang="en-US" altLang="zh-CN" dirty="0"/>
          </a:p>
          <a:p>
            <a:pPr lvl="1"/>
            <a:endParaRPr kumimoji="0" lang="zh-CN" altLang="en-US" dirty="0"/>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08647"/>
            <a:ext cx="806926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157209" y="4409206"/>
            <a:ext cx="8785101"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kumimoji="1" sz="2800" b="1" kern="1200">
                <a:solidFill>
                  <a:schemeClr val="tx1"/>
                </a:solidFill>
                <a:latin typeface="+mn-lt"/>
                <a:ea typeface="+mn-ea"/>
                <a:cs typeface="宋体" charset="0"/>
              </a:defRPr>
            </a:lvl1pPr>
            <a:lvl2pPr marL="742950" indent="-28575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b="1"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CN" altLang="en-US" sz="2400" dirty="0">
                <a:solidFill>
                  <a:srgbClr val="FF0000"/>
                </a:solidFill>
              </a:rPr>
              <a:t>传输模式：</a:t>
            </a:r>
            <a:r>
              <a:rPr kumimoji="0" lang="zh-CN" altLang="en-US" sz="2400" dirty="0"/>
              <a:t>只对</a:t>
            </a:r>
            <a:r>
              <a:rPr kumimoji="0" lang="en-US" altLang="zh-CN" sz="2400" dirty="0"/>
              <a:t>IP</a:t>
            </a:r>
            <a:r>
              <a:rPr kumimoji="0" lang="zh-CN" altLang="en-US" sz="2400" dirty="0"/>
              <a:t>数据包的有效负载进行加密或认证；继续使用以前的</a:t>
            </a:r>
            <a:r>
              <a:rPr kumimoji="0" lang="en-US" altLang="zh-CN" sz="2400" dirty="0"/>
              <a:t>IP</a:t>
            </a:r>
            <a:r>
              <a:rPr kumimoji="0" lang="zh-CN" altLang="en-US" sz="2400" dirty="0"/>
              <a:t>头部，只对</a:t>
            </a:r>
            <a:r>
              <a:rPr kumimoji="0" lang="en-US" altLang="zh-CN" sz="2400" dirty="0"/>
              <a:t>IP</a:t>
            </a:r>
            <a:r>
              <a:rPr kumimoji="0" lang="zh-CN" altLang="en-US" sz="2400" dirty="0"/>
              <a:t>头部的部分域进行修改。</a:t>
            </a:r>
            <a:endParaRPr kumimoji="0" lang="en-US" altLang="zh-CN" sz="2400" dirty="0"/>
          </a:p>
          <a:p>
            <a:endParaRPr kumimoji="0" lang="zh-CN" altLang="en-US" sz="2400" dirty="0"/>
          </a:p>
          <a:p>
            <a:r>
              <a:rPr kumimoji="0" lang="zh-CN" altLang="en-US" sz="2400" dirty="0">
                <a:solidFill>
                  <a:srgbClr val="FF0000"/>
                </a:solidFill>
              </a:rPr>
              <a:t>隧道模式：</a:t>
            </a:r>
            <a:r>
              <a:rPr kumimoji="0" lang="zh-CN" altLang="en-US" sz="2400" dirty="0"/>
              <a:t>对整个</a:t>
            </a:r>
            <a:r>
              <a:rPr kumimoji="0" lang="en-US" altLang="zh-CN" sz="2400" dirty="0"/>
              <a:t>IP</a:t>
            </a:r>
            <a:r>
              <a:rPr kumimoji="0" lang="zh-CN" altLang="en-US" sz="2400" dirty="0"/>
              <a:t>数据包进行加密或认证；需要新产生一个</a:t>
            </a:r>
            <a:r>
              <a:rPr kumimoji="0" lang="en-US" altLang="zh-CN" sz="2400" dirty="0"/>
              <a:t>IP</a:t>
            </a:r>
            <a:r>
              <a:rPr kumimoji="0" lang="zh-CN" altLang="en-US" sz="2400" dirty="0"/>
              <a:t>头部，</a:t>
            </a:r>
            <a:r>
              <a:rPr kumimoji="0" lang="en-US" altLang="zh-CN" sz="2400" dirty="0"/>
              <a:t>IPSec</a:t>
            </a:r>
            <a:r>
              <a:rPr kumimoji="0" lang="zh-CN" altLang="en-US" sz="2400" dirty="0"/>
              <a:t>头部放在新产生的</a:t>
            </a:r>
            <a:r>
              <a:rPr kumimoji="0" lang="en-US" altLang="zh-CN" sz="2400" dirty="0"/>
              <a:t>IP</a:t>
            </a:r>
            <a:r>
              <a:rPr kumimoji="0" lang="zh-CN" altLang="en-US" sz="2400" dirty="0"/>
              <a:t>头部和以前的</a:t>
            </a:r>
            <a:r>
              <a:rPr kumimoji="0" lang="en-US" altLang="zh-CN" sz="2400" dirty="0"/>
              <a:t>IP</a:t>
            </a:r>
            <a:r>
              <a:rPr kumimoji="0" lang="zh-CN" altLang="en-US" sz="2400" dirty="0"/>
              <a:t>数据包之间。</a:t>
            </a:r>
            <a:endParaRPr kumimoji="0" lang="en-US" altLang="zh-CN" sz="2400" dirty="0"/>
          </a:p>
          <a:p>
            <a:pPr lvl="1"/>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ppt_x"/>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79388" y="44450"/>
            <a:ext cx="8785225" cy="863600"/>
          </a:xfrm>
        </p:spPr>
        <p:txBody>
          <a:bodyPr/>
          <a:lstStyle/>
          <a:p>
            <a:r>
              <a:rPr kumimoji="0" lang="zh-CN" altLang="en-US"/>
              <a:t>认证头</a:t>
            </a:r>
            <a:r>
              <a:rPr kumimoji="0" lang="en-US" altLang="zh-CN"/>
              <a:t>AH</a:t>
            </a:r>
            <a:endParaRPr kumimoji="0" lang="zh-CN" altLang="en-US"/>
          </a:p>
        </p:txBody>
      </p:sp>
      <p:sp>
        <p:nvSpPr>
          <p:cNvPr id="26627" name="内容占位符 2"/>
          <p:cNvSpPr>
            <a:spLocks noGrp="1"/>
          </p:cNvSpPr>
          <p:nvPr>
            <p:ph idx="1"/>
          </p:nvPr>
        </p:nvSpPr>
        <p:spPr>
          <a:xfrm>
            <a:off x="179388" y="1124744"/>
            <a:ext cx="8713787" cy="936104"/>
          </a:xfrm>
        </p:spPr>
        <p:txBody>
          <a:bodyPr/>
          <a:lstStyle/>
          <a:p>
            <a:r>
              <a:rPr kumimoji="0" lang="en-US" altLang="zh-CN" sz="2400" dirty="0"/>
              <a:t>AH</a:t>
            </a:r>
            <a:r>
              <a:rPr kumimoji="0" lang="zh-CN" altLang="en-US" sz="2400" dirty="0"/>
              <a:t>的工作原理：</a:t>
            </a:r>
            <a:r>
              <a:rPr kumimoji="0" lang="zh-CN" altLang="en-US" sz="2400" dirty="0">
                <a:solidFill>
                  <a:srgbClr val="FF0000"/>
                </a:solidFill>
              </a:rPr>
              <a:t>可变内容</a:t>
            </a:r>
            <a:r>
              <a:rPr kumimoji="0" lang="zh-CN" altLang="en-US" sz="2400" dirty="0"/>
              <a:t>一般被</a:t>
            </a:r>
            <a:r>
              <a:rPr kumimoji="0" lang="zh-CN" altLang="en-US" sz="2400" dirty="0">
                <a:solidFill>
                  <a:srgbClr val="FF0000"/>
                </a:solidFill>
              </a:rPr>
              <a:t>填充“</a:t>
            </a:r>
            <a:r>
              <a:rPr kumimoji="0" lang="en-US" altLang="zh-CN" sz="2400" dirty="0">
                <a:solidFill>
                  <a:srgbClr val="FF0000"/>
                </a:solidFill>
              </a:rPr>
              <a:t>0</a:t>
            </a:r>
            <a:r>
              <a:rPr kumimoji="0" lang="zh-CN" altLang="en-US" sz="2400" dirty="0">
                <a:solidFill>
                  <a:srgbClr val="FF0000"/>
                </a:solidFill>
              </a:rPr>
              <a:t>”</a:t>
            </a:r>
            <a:r>
              <a:rPr kumimoji="0" lang="zh-CN" altLang="en-US" sz="2400" dirty="0"/>
              <a:t>后参与计算。</a:t>
            </a:r>
            <a:endParaRPr kumimoji="0" lang="en-US" altLang="zh-CN" sz="2400" dirty="0"/>
          </a:p>
          <a:p>
            <a:r>
              <a:rPr kumimoji="0" lang="zh-CN" altLang="en-US" sz="2400" dirty="0"/>
              <a:t>目前计算认证数据的算法主要有</a:t>
            </a:r>
            <a:r>
              <a:rPr kumimoji="0" lang="en-US" altLang="zh-CN" sz="2400" dirty="0"/>
              <a:t>MD5</a:t>
            </a:r>
            <a:r>
              <a:rPr kumimoji="0" lang="zh-CN" altLang="en-US" sz="2400" dirty="0"/>
              <a:t>算法和</a:t>
            </a:r>
            <a:r>
              <a:rPr kumimoji="0" lang="en-US" altLang="zh-CN" sz="2400" dirty="0"/>
              <a:t>SHA-1</a:t>
            </a:r>
            <a:r>
              <a:rPr kumimoji="0" lang="zh-CN" altLang="en-US" sz="2400" dirty="0"/>
              <a:t>算法等。</a:t>
            </a:r>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420888"/>
            <a:ext cx="86487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68313" y="72008"/>
            <a:ext cx="8229600" cy="836712"/>
          </a:xfrm>
        </p:spPr>
        <p:txBody>
          <a:bodyPr/>
          <a:lstStyle/>
          <a:p>
            <a:r>
              <a:rPr kumimoji="0" lang="en-US" altLang="zh-CN" dirty="0"/>
              <a:t>AH</a:t>
            </a:r>
            <a:r>
              <a:rPr kumimoji="0" lang="zh-CN" altLang="en-US" dirty="0"/>
              <a:t>头格式</a:t>
            </a:r>
          </a:p>
        </p:txBody>
      </p:sp>
      <p:sp>
        <p:nvSpPr>
          <p:cNvPr id="27651" name="内容占位符 2"/>
          <p:cNvSpPr>
            <a:spLocks noGrp="1"/>
          </p:cNvSpPr>
          <p:nvPr>
            <p:ph idx="1"/>
          </p:nvPr>
        </p:nvSpPr>
        <p:spPr>
          <a:xfrm>
            <a:off x="107504" y="2913867"/>
            <a:ext cx="8856984" cy="3816350"/>
          </a:xfrm>
        </p:spPr>
        <p:txBody>
          <a:bodyPr/>
          <a:lstStyle/>
          <a:p>
            <a:r>
              <a:rPr kumimoji="0" lang="zh-CN" altLang="en-US" sz="2400" dirty="0">
                <a:solidFill>
                  <a:srgbClr val="0000FF"/>
                </a:solidFill>
              </a:rPr>
              <a:t>下一个头（</a:t>
            </a:r>
            <a:r>
              <a:rPr kumimoji="0" lang="en-US" altLang="zh-CN" sz="2400" dirty="0">
                <a:solidFill>
                  <a:srgbClr val="0000FF"/>
                </a:solidFill>
              </a:rPr>
              <a:t>8</a:t>
            </a:r>
            <a:r>
              <a:rPr kumimoji="0" lang="zh-CN" altLang="en-US" sz="2400" dirty="0">
                <a:solidFill>
                  <a:srgbClr val="0000FF"/>
                </a:solidFill>
              </a:rPr>
              <a:t>位）：</a:t>
            </a:r>
            <a:r>
              <a:rPr kumimoji="0" lang="zh-CN" altLang="en-US" sz="2400" dirty="0"/>
              <a:t>用来标记下一个扩展头的类型；</a:t>
            </a:r>
            <a:endParaRPr kumimoji="0" lang="zh-CN" altLang="zh-CN" sz="2400" dirty="0"/>
          </a:p>
          <a:p>
            <a:r>
              <a:rPr kumimoji="0" lang="zh-CN" altLang="en-US" sz="2400" dirty="0">
                <a:solidFill>
                  <a:srgbClr val="0000FF"/>
                </a:solidFill>
              </a:rPr>
              <a:t>载荷长度（</a:t>
            </a:r>
            <a:r>
              <a:rPr kumimoji="0" lang="en-US" altLang="zh-CN" sz="2400" dirty="0">
                <a:solidFill>
                  <a:srgbClr val="0000FF"/>
                </a:solidFill>
              </a:rPr>
              <a:t>8</a:t>
            </a:r>
            <a:r>
              <a:rPr kumimoji="0" lang="zh-CN" altLang="en-US" sz="2400" dirty="0">
                <a:solidFill>
                  <a:srgbClr val="0000FF"/>
                </a:solidFill>
              </a:rPr>
              <a:t>位）：</a:t>
            </a:r>
            <a:r>
              <a:rPr kumimoji="0" lang="zh-CN" altLang="en-US" sz="2400" dirty="0"/>
              <a:t>表示认证头数据的长度减</a:t>
            </a:r>
            <a:r>
              <a:rPr kumimoji="0" lang="en-US" altLang="zh-CN" sz="2400" dirty="0"/>
              <a:t>2</a:t>
            </a:r>
            <a:r>
              <a:rPr kumimoji="0" lang="zh-CN" altLang="en-US" sz="2400" dirty="0"/>
              <a:t>，以字（字长</a:t>
            </a:r>
            <a:r>
              <a:rPr kumimoji="0" lang="en-US" altLang="zh-CN" sz="2400" dirty="0"/>
              <a:t>32</a:t>
            </a:r>
            <a:r>
              <a:rPr kumimoji="0" lang="zh-CN" altLang="en-US" sz="2400" dirty="0"/>
              <a:t>位）来计；</a:t>
            </a:r>
            <a:endParaRPr kumimoji="0" lang="zh-CN" altLang="zh-CN" sz="2400" dirty="0"/>
          </a:p>
          <a:p>
            <a:r>
              <a:rPr kumimoji="0" lang="zh-CN" altLang="en-US" sz="2400" dirty="0">
                <a:solidFill>
                  <a:srgbClr val="0000FF"/>
                </a:solidFill>
              </a:rPr>
              <a:t>保留（</a:t>
            </a:r>
            <a:r>
              <a:rPr kumimoji="0" lang="en-US" altLang="zh-CN" sz="2400" dirty="0">
                <a:solidFill>
                  <a:srgbClr val="0000FF"/>
                </a:solidFill>
              </a:rPr>
              <a:t>16</a:t>
            </a:r>
            <a:r>
              <a:rPr kumimoji="0" lang="zh-CN" altLang="en-US" sz="2400" dirty="0">
                <a:solidFill>
                  <a:srgbClr val="0000FF"/>
                </a:solidFill>
              </a:rPr>
              <a:t>位）：</a:t>
            </a:r>
            <a:r>
              <a:rPr kumimoji="0" lang="zh-CN" altLang="en-US" sz="2400" dirty="0"/>
              <a:t>备用；</a:t>
            </a:r>
            <a:endParaRPr kumimoji="0" lang="zh-CN" altLang="zh-CN" sz="2400" dirty="0"/>
          </a:p>
          <a:p>
            <a:r>
              <a:rPr kumimoji="0" lang="en-US" altLang="zh-CN" sz="2400" dirty="0">
                <a:solidFill>
                  <a:srgbClr val="0000FF"/>
                </a:solidFill>
              </a:rPr>
              <a:t>SPI</a:t>
            </a:r>
            <a:r>
              <a:rPr kumimoji="0" lang="zh-CN" altLang="en-US" sz="2400" dirty="0">
                <a:solidFill>
                  <a:srgbClr val="0000FF"/>
                </a:solidFill>
              </a:rPr>
              <a:t>（</a:t>
            </a:r>
            <a:r>
              <a:rPr kumimoji="0" lang="en-US" altLang="zh-CN" sz="2400" dirty="0">
                <a:solidFill>
                  <a:srgbClr val="0000FF"/>
                </a:solidFill>
              </a:rPr>
              <a:t>32</a:t>
            </a:r>
            <a:r>
              <a:rPr kumimoji="0" lang="zh-CN" altLang="en-US" sz="2400" dirty="0">
                <a:solidFill>
                  <a:srgbClr val="0000FF"/>
                </a:solidFill>
              </a:rPr>
              <a:t>位）：</a:t>
            </a:r>
            <a:r>
              <a:rPr kumimoji="0" lang="zh-CN" altLang="en-US" sz="2400" dirty="0"/>
              <a:t>用来标识安全关联；</a:t>
            </a:r>
            <a:endParaRPr kumimoji="0" lang="zh-CN" altLang="zh-CN" sz="2400" dirty="0"/>
          </a:p>
          <a:p>
            <a:r>
              <a:rPr kumimoji="0" lang="zh-CN" altLang="en-US" sz="2400" dirty="0">
                <a:solidFill>
                  <a:srgbClr val="0000FF"/>
                </a:solidFill>
              </a:rPr>
              <a:t>序列号（</a:t>
            </a:r>
            <a:r>
              <a:rPr kumimoji="0" lang="en-US" altLang="zh-CN" sz="2400" dirty="0">
                <a:solidFill>
                  <a:srgbClr val="0000FF"/>
                </a:solidFill>
              </a:rPr>
              <a:t>32</a:t>
            </a:r>
            <a:r>
              <a:rPr kumimoji="0" lang="zh-CN" altLang="en-US" sz="2400" dirty="0">
                <a:solidFill>
                  <a:srgbClr val="0000FF"/>
                </a:solidFill>
              </a:rPr>
              <a:t>位）：</a:t>
            </a:r>
            <a:r>
              <a:rPr kumimoji="0" lang="zh-CN" altLang="en-US" sz="2400" dirty="0"/>
              <a:t>收发双方同时保留一个序列号计数器，每收发一个</a:t>
            </a:r>
            <a:r>
              <a:rPr kumimoji="0" lang="en-US" altLang="zh-CN" sz="2400" dirty="0"/>
              <a:t>IP</a:t>
            </a:r>
            <a:r>
              <a:rPr kumimoji="0" lang="zh-CN" altLang="en-US" sz="2400" dirty="0"/>
              <a:t>包，序列号将递增</a:t>
            </a:r>
            <a:r>
              <a:rPr kumimoji="0" lang="en-US" altLang="zh-CN" sz="2400" dirty="0"/>
              <a:t>1</a:t>
            </a:r>
            <a:r>
              <a:rPr kumimoji="0" lang="zh-CN" altLang="en-US" sz="2400" dirty="0"/>
              <a:t>，当递增到</a:t>
            </a:r>
            <a:r>
              <a:rPr kumimoji="0" lang="en-US" altLang="zh-CN" sz="2400" dirty="0"/>
              <a:t>2</a:t>
            </a:r>
            <a:r>
              <a:rPr kumimoji="0" lang="en-US" altLang="zh-CN" sz="2400" baseline="30000" dirty="0"/>
              <a:t>32</a:t>
            </a:r>
            <a:r>
              <a:rPr kumimoji="0" lang="zh-CN" altLang="en-US" sz="2400" dirty="0"/>
              <a:t>后复位；</a:t>
            </a:r>
            <a:endParaRPr kumimoji="0" lang="en-US" altLang="zh-CN" sz="2400" dirty="0"/>
          </a:p>
          <a:p>
            <a:r>
              <a:rPr kumimoji="0" lang="zh-CN" altLang="en-US" sz="2400" dirty="0">
                <a:solidFill>
                  <a:srgbClr val="0000FF"/>
                </a:solidFill>
              </a:rPr>
              <a:t>认证数据（</a:t>
            </a:r>
            <a:r>
              <a:rPr kumimoji="0" lang="en-US" altLang="zh-CN" sz="2400" dirty="0">
                <a:solidFill>
                  <a:srgbClr val="0000FF"/>
                </a:solidFill>
              </a:rPr>
              <a:t>32N</a:t>
            </a:r>
            <a:r>
              <a:rPr kumimoji="0" lang="zh-CN" altLang="en-US" sz="2400" dirty="0">
                <a:solidFill>
                  <a:srgbClr val="0000FF"/>
                </a:solidFill>
              </a:rPr>
              <a:t>位）：</a:t>
            </a:r>
            <a:r>
              <a:rPr kumimoji="0" lang="zh-CN" altLang="en-US" sz="2400" dirty="0">
                <a:solidFill>
                  <a:srgbClr val="FF0000"/>
                </a:solidFill>
              </a:rPr>
              <a:t>认证数据域的长度可变</a:t>
            </a:r>
            <a:r>
              <a:rPr kumimoji="0" lang="zh-CN" altLang="en-US" sz="2400" dirty="0"/>
              <a:t>，但必须是</a:t>
            </a:r>
            <a:r>
              <a:rPr kumimoji="0" lang="en-US" altLang="zh-CN" sz="2400" dirty="0"/>
              <a:t>32</a:t>
            </a:r>
            <a:r>
              <a:rPr kumimoji="0" lang="zh-CN" altLang="en-US" sz="2400" dirty="0"/>
              <a:t>的整数倍，默认为</a:t>
            </a:r>
            <a:r>
              <a:rPr kumimoji="0" lang="en-US" altLang="zh-CN" sz="2400" dirty="0"/>
              <a:t>3</a:t>
            </a:r>
            <a:r>
              <a:rPr kumimoji="0" lang="zh-CN" altLang="en-US" sz="2400" dirty="0"/>
              <a:t>个字（</a:t>
            </a:r>
            <a:r>
              <a:rPr kumimoji="0" lang="en-US" altLang="zh-CN" sz="2400" dirty="0"/>
              <a:t>96</a:t>
            </a:r>
            <a:r>
              <a:rPr kumimoji="0" lang="zh-CN" altLang="en-US" sz="2400" dirty="0"/>
              <a:t>位）。</a:t>
            </a:r>
            <a:endParaRPr kumimoji="0" lang="zh-CN" altLang="zh-CN" sz="2400" dirty="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106" y="1052736"/>
            <a:ext cx="568801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AH</a:t>
            </a:r>
            <a:r>
              <a:rPr kumimoji="0" lang="zh-CN" altLang="en-US" dirty="0"/>
              <a:t>头格式</a:t>
            </a:r>
            <a:endParaRPr lang="en-US" dirty="0"/>
          </a:p>
        </p:txBody>
      </p:sp>
      <p:sp>
        <p:nvSpPr>
          <p:cNvPr id="3" name="内容占位符 2"/>
          <p:cNvSpPr>
            <a:spLocks noGrp="1"/>
          </p:cNvSpPr>
          <p:nvPr>
            <p:ph idx="1"/>
          </p:nvPr>
        </p:nvSpPr>
        <p:spPr/>
        <p:txBody>
          <a:bodyPr/>
          <a:lstStyle/>
          <a:p>
            <a:r>
              <a:rPr lang="zh-CN" altLang="en-US" dirty="0"/>
              <a:t>认证数据也称为</a:t>
            </a:r>
            <a:r>
              <a:rPr lang="zh-CN" altLang="en-US" dirty="0">
                <a:solidFill>
                  <a:srgbClr val="0000FF"/>
                </a:solidFill>
              </a:rPr>
              <a:t>完整性校验值</a:t>
            </a:r>
            <a:r>
              <a:rPr lang="zh-CN" altLang="en-US" dirty="0"/>
              <a:t>（</a:t>
            </a:r>
            <a:r>
              <a:rPr lang="en-US" altLang="zh-CN" dirty="0"/>
              <a:t>Integrity Check Value</a:t>
            </a:r>
            <a:r>
              <a:rPr lang="zh-CN" altLang="en-US" dirty="0"/>
              <a:t>，</a:t>
            </a:r>
            <a:r>
              <a:rPr lang="en-US" altLang="zh-CN" dirty="0"/>
              <a:t>ICV</a:t>
            </a:r>
            <a:r>
              <a:rPr lang="zh-CN" altLang="en-US" dirty="0"/>
              <a:t>），是一种报文认证编码</a:t>
            </a:r>
            <a:r>
              <a:rPr lang="en-US" altLang="zh-CN" dirty="0"/>
              <a:t>MAC</a:t>
            </a:r>
            <a:r>
              <a:rPr lang="zh-CN" altLang="en-US" dirty="0"/>
              <a:t>或</a:t>
            </a:r>
            <a:r>
              <a:rPr lang="en-US" altLang="zh-CN" dirty="0"/>
              <a:t>MAC</a:t>
            </a:r>
            <a:r>
              <a:rPr lang="zh-CN" altLang="en-US" dirty="0"/>
              <a:t>算法生成的截断码。</a:t>
            </a:r>
          </a:p>
          <a:p>
            <a:endParaRPr lang="en-US" altLang="zh-CN" dirty="0"/>
          </a:p>
          <a:p>
            <a:r>
              <a:rPr lang="zh-CN" altLang="en-US" dirty="0"/>
              <a:t>认证数据的计算主要使用</a:t>
            </a:r>
            <a:r>
              <a:rPr lang="zh-CN" altLang="en-US" dirty="0">
                <a:solidFill>
                  <a:srgbClr val="0000FF"/>
                </a:solidFill>
              </a:rPr>
              <a:t>基于秘钥的</a:t>
            </a:r>
            <a:r>
              <a:rPr lang="en-US" altLang="zh-CN" dirty="0">
                <a:solidFill>
                  <a:srgbClr val="0000FF"/>
                </a:solidFill>
              </a:rPr>
              <a:t>Hash</a:t>
            </a:r>
            <a:r>
              <a:rPr lang="zh-CN" altLang="en-US" dirty="0">
                <a:solidFill>
                  <a:srgbClr val="0000FF"/>
                </a:solidFill>
              </a:rPr>
              <a:t>算法的认证协议</a:t>
            </a:r>
            <a:r>
              <a:rPr lang="zh-CN" altLang="en-US" dirty="0"/>
              <a:t>（</a:t>
            </a:r>
            <a:r>
              <a:rPr lang="en-US" altLang="zh-CN" dirty="0"/>
              <a:t>Hash Message Authentication Code</a:t>
            </a:r>
            <a:r>
              <a:rPr lang="zh-CN" altLang="en-US" dirty="0"/>
              <a:t>，</a:t>
            </a:r>
            <a:r>
              <a:rPr lang="en-US" altLang="zh-CN" dirty="0"/>
              <a:t>HMAC</a:t>
            </a:r>
            <a:r>
              <a:rPr lang="zh-CN" altLang="en-US" dirty="0"/>
              <a:t>），常用的包括</a:t>
            </a:r>
            <a:r>
              <a:rPr lang="en-US" altLang="zh-CN" dirty="0"/>
              <a:t>HMAC-MD5-96</a:t>
            </a:r>
            <a:r>
              <a:rPr lang="zh-CN" altLang="en-US" dirty="0"/>
              <a:t>和</a:t>
            </a:r>
            <a:r>
              <a:rPr lang="en-US" altLang="zh-CN" dirty="0"/>
              <a:t>HMAC-SHA-1-96</a:t>
            </a:r>
            <a:r>
              <a:rPr lang="zh-CN" altLang="en-US" dirty="0"/>
              <a:t>。</a:t>
            </a:r>
          </a:p>
          <a:p>
            <a:pPr lvl="1"/>
            <a:r>
              <a:rPr lang="zh-CN" altLang="en-US" dirty="0"/>
              <a:t>这两种算法是先进行散列计算，然后截取</a:t>
            </a:r>
            <a:r>
              <a:rPr lang="zh-CN" altLang="en-US" dirty="0">
                <a:solidFill>
                  <a:srgbClr val="FF0000"/>
                </a:solidFill>
              </a:rPr>
              <a:t>前</a:t>
            </a:r>
            <a:r>
              <a:rPr lang="en-US" altLang="zh-CN" dirty="0">
                <a:solidFill>
                  <a:srgbClr val="FF0000"/>
                </a:solidFill>
              </a:rPr>
              <a:t>96</a:t>
            </a:r>
            <a:r>
              <a:rPr lang="zh-CN" altLang="en-US" dirty="0">
                <a:solidFill>
                  <a:srgbClr val="FF0000"/>
                </a:solidFill>
              </a:rPr>
              <a:t>位</a:t>
            </a:r>
            <a:r>
              <a:rPr lang="zh-CN" altLang="en-US" dirty="0"/>
              <a:t>作为</a:t>
            </a:r>
            <a:r>
              <a:rPr lang="en-US" altLang="zh-CN" dirty="0"/>
              <a:t>ICV</a:t>
            </a:r>
            <a:r>
              <a:rPr lang="zh-CN" altLang="en-US" dirty="0"/>
              <a:t>。</a:t>
            </a:r>
          </a:p>
          <a:p>
            <a:pPr lvl="1"/>
            <a:r>
              <a:rPr lang="zh-CN" altLang="en-US" dirty="0"/>
              <a:t>参与散列计算的数据包括</a:t>
            </a:r>
            <a:r>
              <a:rPr lang="en-US" altLang="zh-CN" dirty="0"/>
              <a:t>IP</a:t>
            </a:r>
            <a:r>
              <a:rPr lang="zh-CN" altLang="en-US" dirty="0"/>
              <a:t>包头（可变部分被置为</a:t>
            </a:r>
            <a:r>
              <a:rPr lang="en-US" altLang="zh-CN" dirty="0"/>
              <a:t>0</a:t>
            </a:r>
            <a:r>
              <a:rPr lang="zh-CN" altLang="en-US" dirty="0"/>
              <a:t>）、</a:t>
            </a:r>
            <a:r>
              <a:rPr lang="en-US" altLang="zh-CN" dirty="0"/>
              <a:t>AH</a:t>
            </a:r>
            <a:r>
              <a:rPr lang="zh-CN" altLang="en-US" dirty="0"/>
              <a:t>头（认证数据被置为</a:t>
            </a:r>
            <a:r>
              <a:rPr lang="en-US" altLang="zh-CN" dirty="0"/>
              <a:t>0</a:t>
            </a:r>
            <a:r>
              <a:rPr lang="zh-CN" altLang="en-US" dirty="0"/>
              <a:t>）和整个上层协议数据。</a:t>
            </a:r>
            <a:endParaRPr lang="en-US" dirty="0"/>
          </a:p>
        </p:txBody>
      </p:sp>
    </p:spTree>
    <p:extLst>
      <p:ext uri="{BB962C8B-B14F-4D97-AF65-F5344CB8AC3E}">
        <p14:creationId xmlns:p14="http://schemas.microsoft.com/office/powerpoint/2010/main" val="15125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26988"/>
            <a:ext cx="8229600" cy="1143001"/>
          </a:xfrm>
        </p:spPr>
        <p:txBody>
          <a:bodyPr/>
          <a:lstStyle/>
          <a:p>
            <a:r>
              <a:rPr kumimoji="0" lang="zh-CN" altLang="en-US"/>
              <a:t>封装安全有效负荷</a:t>
            </a:r>
            <a:r>
              <a:rPr kumimoji="0" lang="en-US" altLang="zh-CN"/>
              <a:t>ESP</a:t>
            </a:r>
            <a:endParaRPr kumimoji="0" lang="zh-CN" altLang="en-US"/>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29048"/>
            <a:ext cx="769302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idx="1"/>
          </p:nvPr>
        </p:nvSpPr>
        <p:spPr>
          <a:xfrm>
            <a:off x="179512" y="1052737"/>
            <a:ext cx="8784976" cy="504602"/>
          </a:xfrm>
        </p:spPr>
        <p:txBody>
          <a:bodyPr/>
          <a:lstStyle/>
          <a:p>
            <a:r>
              <a:rPr lang="zh-CN" altLang="en-US" sz="2400" dirty="0"/>
              <a:t>工作方式分</a:t>
            </a:r>
            <a:r>
              <a:rPr lang="zh-CN" altLang="en-US" sz="2400" dirty="0">
                <a:solidFill>
                  <a:srgbClr val="FF0000"/>
                </a:solidFill>
              </a:rPr>
              <a:t>传输模式和隧道模式</a:t>
            </a:r>
            <a:r>
              <a:rPr lang="zh-CN" altLang="en-US" sz="2400" dirty="0"/>
              <a:t>。</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79388" y="44450"/>
            <a:ext cx="8785225" cy="863600"/>
          </a:xfrm>
        </p:spPr>
        <p:txBody>
          <a:bodyPr/>
          <a:lstStyle/>
          <a:p>
            <a:r>
              <a:rPr kumimoji="0" lang="en-US" altLang="zh-CN" dirty="0"/>
              <a:t>ESP</a:t>
            </a:r>
            <a:r>
              <a:rPr kumimoji="0" lang="zh-CN" altLang="en-US" dirty="0"/>
              <a:t>的封装格式</a:t>
            </a: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6568440" cy="429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a:spLocks noGrp="1"/>
          </p:cNvSpPr>
          <p:nvPr>
            <p:ph idx="1"/>
          </p:nvPr>
        </p:nvSpPr>
        <p:spPr>
          <a:xfrm>
            <a:off x="107504" y="5445224"/>
            <a:ext cx="8785225" cy="1268760"/>
          </a:xfrm>
        </p:spPr>
        <p:txBody>
          <a:bodyPr/>
          <a:lstStyle/>
          <a:p>
            <a:r>
              <a:rPr kumimoji="0" lang="zh-CN" altLang="en-US" sz="2400" dirty="0">
                <a:solidFill>
                  <a:srgbClr val="FF0000"/>
                </a:solidFill>
              </a:rPr>
              <a:t>传输模式：</a:t>
            </a:r>
            <a:r>
              <a:rPr kumimoji="0" lang="zh-CN" altLang="en-US" sz="2400" dirty="0"/>
              <a:t>需对</a:t>
            </a:r>
            <a:r>
              <a:rPr kumimoji="0" lang="en-US" altLang="zh-CN" sz="2400" dirty="0">
                <a:solidFill>
                  <a:srgbClr val="FF0000"/>
                </a:solidFill>
              </a:rPr>
              <a:t>IP</a:t>
            </a:r>
            <a:r>
              <a:rPr kumimoji="0" lang="zh-CN" altLang="en-US" sz="2400" dirty="0">
                <a:solidFill>
                  <a:srgbClr val="FF0000"/>
                </a:solidFill>
              </a:rPr>
              <a:t>数据包的负载部分</a:t>
            </a:r>
            <a:r>
              <a:rPr kumimoji="0" lang="zh-CN" altLang="en-US" sz="2400" dirty="0"/>
              <a:t>进行有效填充，并添加</a:t>
            </a:r>
            <a:r>
              <a:rPr kumimoji="0" lang="en-US" altLang="zh-CN" sz="2400" dirty="0"/>
              <a:t>ESP</a:t>
            </a:r>
            <a:r>
              <a:rPr kumimoji="0" lang="zh-CN" altLang="en-US" sz="2400" dirty="0"/>
              <a:t>尾，构造成长度为字长整数倍的规整数据块。</a:t>
            </a:r>
          </a:p>
          <a:p>
            <a:r>
              <a:rPr kumimoji="0" lang="zh-CN" altLang="en-US" sz="2400" dirty="0">
                <a:solidFill>
                  <a:srgbClr val="FF0000"/>
                </a:solidFill>
              </a:rPr>
              <a:t>隧道模式：</a:t>
            </a:r>
            <a:r>
              <a:rPr kumimoji="0" lang="zh-CN" altLang="en-US" sz="2400" dirty="0"/>
              <a:t>需对</a:t>
            </a:r>
            <a:r>
              <a:rPr kumimoji="0" lang="zh-CN" altLang="en-US" sz="2400" dirty="0">
                <a:solidFill>
                  <a:srgbClr val="FF0000"/>
                </a:solidFill>
              </a:rPr>
              <a:t>整个原始</a:t>
            </a:r>
            <a:r>
              <a:rPr kumimoji="0" lang="en-US" altLang="zh-CN" sz="2400" dirty="0">
                <a:solidFill>
                  <a:srgbClr val="FF0000"/>
                </a:solidFill>
              </a:rPr>
              <a:t>IP</a:t>
            </a:r>
            <a:r>
              <a:rPr kumimoji="0" lang="zh-CN" altLang="en-US" sz="2400" dirty="0">
                <a:solidFill>
                  <a:srgbClr val="FF0000"/>
                </a:solidFill>
              </a:rPr>
              <a:t>数据包</a:t>
            </a:r>
            <a:r>
              <a:rPr kumimoji="0" lang="zh-CN" altLang="en-US" sz="2400" dirty="0"/>
              <a:t>进行有效填充。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ESP</a:t>
            </a:r>
            <a:r>
              <a:rPr kumimoji="0" lang="zh-CN" altLang="en-US" dirty="0"/>
              <a:t>的封装格式</a:t>
            </a:r>
            <a:endParaRPr lang="en-US" dirty="0"/>
          </a:p>
        </p:txBody>
      </p:sp>
      <p:sp>
        <p:nvSpPr>
          <p:cNvPr id="30722" name="内容占位符 2"/>
          <p:cNvSpPr>
            <a:spLocks noGrp="1"/>
          </p:cNvSpPr>
          <p:nvPr>
            <p:ph idx="1"/>
          </p:nvPr>
        </p:nvSpPr>
        <p:spPr/>
        <p:txBody>
          <a:bodyPr/>
          <a:lstStyle/>
          <a:p>
            <a:r>
              <a:rPr kumimoji="0" lang="en-US" altLang="zh-CN" sz="2400" dirty="0"/>
              <a:t>ESP</a:t>
            </a:r>
            <a:r>
              <a:rPr kumimoji="0" lang="zh-CN" altLang="en-US" sz="2400" dirty="0"/>
              <a:t>封装包主要包括七个部分：</a:t>
            </a:r>
            <a:endParaRPr kumimoji="0" lang="en-US" altLang="zh-CN" sz="2400" dirty="0"/>
          </a:p>
          <a:p>
            <a:pPr lvl="1"/>
            <a:r>
              <a:rPr kumimoji="0" lang="zh-CN" altLang="en-US" dirty="0">
                <a:solidFill>
                  <a:srgbClr val="0000FF"/>
                </a:solidFill>
              </a:rPr>
              <a:t>安全关联索引：</a:t>
            </a:r>
            <a:r>
              <a:rPr kumimoji="0" lang="zh-CN" altLang="en-US" dirty="0"/>
              <a:t>用来标识安全关联；</a:t>
            </a:r>
            <a:endParaRPr kumimoji="0" lang="zh-CN" altLang="zh-CN" dirty="0"/>
          </a:p>
          <a:p>
            <a:pPr lvl="1"/>
            <a:r>
              <a:rPr kumimoji="0" lang="zh-CN" altLang="en-US" dirty="0">
                <a:solidFill>
                  <a:srgbClr val="0000FF"/>
                </a:solidFill>
              </a:rPr>
              <a:t>序列号：</a:t>
            </a:r>
            <a:r>
              <a:rPr kumimoji="0" lang="zh-CN" altLang="en-US" dirty="0"/>
              <a:t>与</a:t>
            </a:r>
            <a:r>
              <a:rPr kumimoji="0" lang="en-US" altLang="zh-CN" dirty="0"/>
              <a:t>AH</a:t>
            </a:r>
            <a:r>
              <a:rPr kumimoji="0" lang="zh-CN" altLang="en-US" dirty="0"/>
              <a:t>相同，用来防范</a:t>
            </a:r>
            <a:r>
              <a:rPr kumimoji="0" lang="en-US" altLang="zh-CN" dirty="0"/>
              <a:t>IP</a:t>
            </a:r>
            <a:r>
              <a:rPr kumimoji="0" lang="zh-CN" altLang="en-US" dirty="0"/>
              <a:t>包的重放攻击；</a:t>
            </a:r>
            <a:endParaRPr kumimoji="0" lang="zh-CN" altLang="zh-CN" dirty="0"/>
          </a:p>
          <a:p>
            <a:pPr lvl="1"/>
            <a:r>
              <a:rPr kumimoji="0" lang="zh-CN" altLang="en-US" dirty="0">
                <a:solidFill>
                  <a:srgbClr val="0000FF"/>
                </a:solidFill>
              </a:rPr>
              <a:t>载荷数据：</a:t>
            </a:r>
            <a:r>
              <a:rPr kumimoji="0" lang="zh-CN" altLang="en-US" dirty="0"/>
              <a:t>被加密的传输层数据（传输模式）或整个原始</a:t>
            </a:r>
            <a:r>
              <a:rPr kumimoji="0" lang="en-US" altLang="zh-CN" dirty="0"/>
              <a:t>IP</a:t>
            </a:r>
            <a:r>
              <a:rPr kumimoji="0" lang="zh-CN" altLang="en-US" dirty="0"/>
              <a:t>包（隧道模式）；</a:t>
            </a:r>
            <a:endParaRPr kumimoji="0" lang="zh-CN" altLang="zh-CN" dirty="0"/>
          </a:p>
          <a:p>
            <a:pPr lvl="1"/>
            <a:r>
              <a:rPr kumimoji="0" lang="zh-CN" altLang="en-US" dirty="0">
                <a:solidFill>
                  <a:srgbClr val="0000FF"/>
                </a:solidFill>
              </a:rPr>
              <a:t>填充域：</a:t>
            </a:r>
            <a:r>
              <a:rPr kumimoji="0" lang="zh-CN" altLang="en-US" dirty="0"/>
              <a:t>提供规整化载荷数据，并隐藏载荷数据的实际长度；</a:t>
            </a:r>
            <a:endParaRPr kumimoji="0" lang="zh-CN" altLang="zh-CN" dirty="0"/>
          </a:p>
          <a:p>
            <a:pPr lvl="1"/>
            <a:r>
              <a:rPr kumimoji="0" lang="zh-CN" altLang="en-US" dirty="0">
                <a:solidFill>
                  <a:srgbClr val="0000FF"/>
                </a:solidFill>
              </a:rPr>
              <a:t>填充长度：</a:t>
            </a:r>
            <a:r>
              <a:rPr kumimoji="0" lang="zh-CN" altLang="en-US" dirty="0"/>
              <a:t>填充数据的长度；</a:t>
            </a:r>
            <a:endParaRPr kumimoji="0" lang="zh-CN" altLang="zh-CN" dirty="0"/>
          </a:p>
          <a:p>
            <a:pPr lvl="1"/>
            <a:r>
              <a:rPr kumimoji="0" lang="zh-CN" altLang="en-US" dirty="0">
                <a:solidFill>
                  <a:srgbClr val="0000FF"/>
                </a:solidFill>
              </a:rPr>
              <a:t>下一个头：</a:t>
            </a:r>
            <a:r>
              <a:rPr kumimoji="0" lang="zh-CN" altLang="en-US" dirty="0"/>
              <a:t>用来标记载荷中第一个包头的类型，具体值与</a:t>
            </a:r>
            <a:r>
              <a:rPr kumimoji="0" lang="en-US" altLang="zh-CN" dirty="0"/>
              <a:t>AH</a:t>
            </a:r>
            <a:r>
              <a:rPr kumimoji="0" lang="zh-CN" altLang="en-US" dirty="0"/>
              <a:t>相同；</a:t>
            </a:r>
            <a:endParaRPr kumimoji="0" lang="zh-CN" altLang="zh-CN" dirty="0"/>
          </a:p>
          <a:p>
            <a:pPr lvl="1"/>
            <a:r>
              <a:rPr kumimoji="0" lang="zh-CN" altLang="en-US" dirty="0">
                <a:solidFill>
                  <a:srgbClr val="0000FF"/>
                </a:solidFill>
              </a:rPr>
              <a:t>认证数据：</a:t>
            </a:r>
            <a:r>
              <a:rPr kumimoji="0" lang="zh-CN" altLang="en-US" dirty="0"/>
              <a:t>针对</a:t>
            </a:r>
            <a:r>
              <a:rPr kumimoji="0" lang="en-US" altLang="zh-CN" dirty="0"/>
              <a:t>ESP</a:t>
            </a:r>
            <a:r>
              <a:rPr kumimoji="0" lang="zh-CN" altLang="en-US" dirty="0"/>
              <a:t>包中除认证数据域外的内容进行完整性计算，得到的完整性校验值，具体计算方法与</a:t>
            </a:r>
            <a:r>
              <a:rPr kumimoji="0" lang="en-US" altLang="zh-CN" dirty="0"/>
              <a:t>AH</a:t>
            </a:r>
            <a:r>
              <a:rPr kumimoji="0" lang="zh-CN" altLang="en-US" dirty="0"/>
              <a:t>相同。</a:t>
            </a:r>
            <a:endParaRPr kumimoji="0" lang="zh-CN"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79388" y="44450"/>
            <a:ext cx="8785225" cy="863600"/>
          </a:xfrm>
        </p:spPr>
        <p:txBody>
          <a:bodyPr/>
          <a:lstStyle/>
          <a:p>
            <a:r>
              <a:rPr kumimoji="0" lang="en-US" altLang="zh-CN" dirty="0" err="1"/>
              <a:t>概述</a:t>
            </a:r>
            <a:endParaRPr kumimoji="0" lang="zh-CN" altLang="en-US" dirty="0"/>
          </a:p>
        </p:txBody>
      </p:sp>
      <p:sp>
        <p:nvSpPr>
          <p:cNvPr id="7171" name="内容占位符 2"/>
          <p:cNvSpPr>
            <a:spLocks noGrp="1"/>
          </p:cNvSpPr>
          <p:nvPr>
            <p:ph idx="1"/>
          </p:nvPr>
        </p:nvSpPr>
        <p:spPr>
          <a:xfrm>
            <a:off x="179388" y="1052513"/>
            <a:ext cx="8785225" cy="5230812"/>
          </a:xfrm>
        </p:spPr>
        <p:txBody>
          <a:bodyPr/>
          <a:lstStyle/>
          <a:p>
            <a:r>
              <a:rPr kumimoji="0" lang="zh-CN" altLang="en-US" dirty="0"/>
              <a:t>许多网络攻击都是由</a:t>
            </a:r>
            <a:r>
              <a:rPr kumimoji="0" lang="zh-CN" altLang="en-US" dirty="0">
                <a:solidFill>
                  <a:srgbClr val="FF0000"/>
                </a:solidFill>
              </a:rPr>
              <a:t>网络协议（如</a:t>
            </a:r>
            <a:r>
              <a:rPr kumimoji="0" lang="en-US" altLang="zh-CN" dirty="0">
                <a:solidFill>
                  <a:srgbClr val="FF0000"/>
                </a:solidFill>
              </a:rPr>
              <a:t>TCP/IP</a:t>
            </a:r>
            <a:r>
              <a:rPr kumimoji="0" lang="zh-CN" altLang="en-US" dirty="0">
                <a:solidFill>
                  <a:srgbClr val="FF0000"/>
                </a:solidFill>
              </a:rPr>
              <a:t>）的固有漏洞</a:t>
            </a:r>
            <a:r>
              <a:rPr kumimoji="0" lang="zh-CN" altLang="en-US" dirty="0"/>
              <a:t>引起的，因此，为了保证网络传输和应用的安全，各种类型的</a:t>
            </a:r>
            <a:r>
              <a:rPr kumimoji="0" lang="zh-CN" altLang="en-US" dirty="0">
                <a:solidFill>
                  <a:srgbClr val="FF0000"/>
                </a:solidFill>
              </a:rPr>
              <a:t>网络安全协议</a:t>
            </a:r>
            <a:r>
              <a:rPr kumimoji="0" lang="zh-CN" altLang="en-US" dirty="0"/>
              <a:t>不断</a:t>
            </a:r>
            <a:r>
              <a:rPr kumimoji="0" lang="zh-CN" altLang="en-US" dirty="0">
                <a:solidFill>
                  <a:srgbClr val="FF0000"/>
                </a:solidFill>
              </a:rPr>
              <a:t>涌现</a:t>
            </a:r>
            <a:r>
              <a:rPr kumimoji="0" lang="zh-CN" altLang="en-US" dirty="0"/>
              <a:t>。</a:t>
            </a:r>
            <a:endParaRPr kumimoji="0" lang="en-US" altLang="zh-CN" dirty="0"/>
          </a:p>
          <a:p>
            <a:endParaRPr kumimoji="0" lang="en-US" altLang="zh-CN" dirty="0"/>
          </a:p>
          <a:p>
            <a:r>
              <a:rPr kumimoji="0" lang="zh-CN" altLang="en-US" dirty="0"/>
              <a:t>安全协议是</a:t>
            </a:r>
            <a:r>
              <a:rPr kumimoji="0" lang="zh-CN" altLang="en-US" dirty="0">
                <a:solidFill>
                  <a:srgbClr val="FF0000"/>
                </a:solidFill>
              </a:rPr>
              <a:t>以密码学为基础</a:t>
            </a:r>
            <a:r>
              <a:rPr kumimoji="0" lang="zh-CN" altLang="en-US" dirty="0"/>
              <a:t>的消息交换协议，也称作密码协议，其目的是在网络环境中提供各种安全服务。</a:t>
            </a:r>
            <a:endParaRPr kumimoji="0" lang="en-US" altLang="zh-CN" dirty="0"/>
          </a:p>
          <a:p>
            <a:endParaRPr kumimoji="0" lang="en-US" altLang="zh-CN" dirty="0"/>
          </a:p>
          <a:p>
            <a:r>
              <a:rPr kumimoji="0" lang="zh-CN" altLang="en-US" dirty="0"/>
              <a:t>安全协议是网络安全的一个重要组成部分，通过安全协议可以实现</a:t>
            </a:r>
            <a:r>
              <a:rPr kumimoji="0" lang="zh-CN" altLang="en-US" dirty="0">
                <a:solidFill>
                  <a:srgbClr val="FF0000"/>
                </a:solidFill>
              </a:rPr>
              <a:t>实体认证</a:t>
            </a:r>
            <a:r>
              <a:rPr kumimoji="0" lang="zh-CN" altLang="en-US" dirty="0"/>
              <a:t>、</a:t>
            </a:r>
            <a:r>
              <a:rPr kumimoji="0" lang="zh-CN" altLang="en-US" dirty="0">
                <a:solidFill>
                  <a:srgbClr val="FF0000"/>
                </a:solidFill>
              </a:rPr>
              <a:t>数据完整性校验</a:t>
            </a:r>
            <a:r>
              <a:rPr kumimoji="0" lang="zh-CN" altLang="en-US" dirty="0"/>
              <a:t>、</a:t>
            </a:r>
            <a:r>
              <a:rPr kumimoji="0" lang="zh-CN" altLang="en-US" dirty="0">
                <a:solidFill>
                  <a:srgbClr val="FF0000"/>
                </a:solidFill>
              </a:rPr>
              <a:t>密钥分配</a:t>
            </a:r>
            <a:r>
              <a:rPr kumimoji="0" lang="zh-CN" altLang="en-US" dirty="0"/>
              <a:t>、</a:t>
            </a:r>
            <a:r>
              <a:rPr kumimoji="0" lang="zh-CN" altLang="en-US" dirty="0">
                <a:solidFill>
                  <a:srgbClr val="FF0000"/>
                </a:solidFill>
              </a:rPr>
              <a:t>收发确认</a:t>
            </a:r>
            <a:r>
              <a:rPr kumimoji="0" lang="zh-CN" altLang="en-US" dirty="0"/>
              <a:t>以及</a:t>
            </a:r>
            <a:r>
              <a:rPr kumimoji="0" lang="zh-CN" altLang="en-US" dirty="0">
                <a:solidFill>
                  <a:srgbClr val="FF0000"/>
                </a:solidFill>
              </a:rPr>
              <a:t>不可否认性验证</a:t>
            </a:r>
            <a:r>
              <a:rPr kumimoji="0" lang="zh-CN" altLang="en-US" dirty="0"/>
              <a:t>等安全功能。</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additive="base">
                                        <p:cTn id="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 calcmode="lin" valueType="num">
                                      <p:cBhvr additive="base">
                                        <p:cTn id="13"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重放攻击</a:t>
            </a:r>
            <a:endParaRPr lang="en-US" dirty="0"/>
          </a:p>
        </p:txBody>
      </p:sp>
      <p:sp>
        <p:nvSpPr>
          <p:cNvPr id="3" name="内容占位符 2"/>
          <p:cNvSpPr>
            <a:spLocks noGrp="1"/>
          </p:cNvSpPr>
          <p:nvPr>
            <p:ph idx="1"/>
          </p:nvPr>
        </p:nvSpPr>
        <p:spPr>
          <a:xfrm>
            <a:off x="179512" y="1052736"/>
            <a:ext cx="8784976" cy="5472608"/>
          </a:xfrm>
        </p:spPr>
        <p:txBody>
          <a:bodyPr/>
          <a:lstStyle/>
          <a:p>
            <a:r>
              <a:rPr lang="zh-CN" altLang="en-US" dirty="0">
                <a:solidFill>
                  <a:srgbClr val="0000FF"/>
                </a:solidFill>
              </a:rPr>
              <a:t>重放攻击</a:t>
            </a:r>
            <a:r>
              <a:rPr lang="zh-CN" altLang="en-US" dirty="0"/>
              <a:t>是指攻击者</a:t>
            </a:r>
            <a:r>
              <a:rPr lang="zh-CN" altLang="en-US" dirty="0">
                <a:solidFill>
                  <a:srgbClr val="FF0000"/>
                </a:solidFill>
              </a:rPr>
              <a:t>发送一个目的主机已接收过的包</a:t>
            </a:r>
            <a:r>
              <a:rPr lang="zh-CN" altLang="en-US" dirty="0"/>
              <a:t>，对目标系统进行欺骗，主要用于身份认证过程。</a:t>
            </a:r>
            <a:endParaRPr lang="en-US" altLang="zh-CN" dirty="0"/>
          </a:p>
          <a:p>
            <a:endParaRPr lang="en-US" dirty="0"/>
          </a:p>
          <a:p>
            <a:r>
              <a:rPr kumimoji="0" lang="zh-CN" altLang="en-US" dirty="0"/>
              <a:t>重放攻击主要分为：</a:t>
            </a:r>
            <a:endParaRPr kumimoji="0" lang="zh-CN" altLang="zh-CN" dirty="0"/>
          </a:p>
          <a:p>
            <a:pPr lvl="1"/>
            <a:r>
              <a:rPr kumimoji="0" lang="zh-CN" altLang="en-US" dirty="0">
                <a:solidFill>
                  <a:srgbClr val="FF0000"/>
                </a:solidFill>
              </a:rPr>
              <a:t>简单重放</a:t>
            </a:r>
            <a:r>
              <a:rPr kumimoji="0" lang="zh-CN" altLang="en-US" dirty="0"/>
              <a:t>攻击：攻击者简单地复制一条消息，以后再重新发送它；</a:t>
            </a:r>
            <a:endParaRPr kumimoji="0" lang="zh-CN" altLang="zh-CN" dirty="0"/>
          </a:p>
          <a:p>
            <a:pPr lvl="1"/>
            <a:r>
              <a:rPr kumimoji="0" lang="zh-CN" altLang="en-US" dirty="0">
                <a:solidFill>
                  <a:srgbClr val="FF0000"/>
                </a:solidFill>
              </a:rPr>
              <a:t>反向重放</a:t>
            </a:r>
            <a:r>
              <a:rPr kumimoji="0" lang="zh-CN" altLang="en-US" dirty="0"/>
              <a:t>攻击：攻击者复制一条消息，只修改源</a:t>
            </a:r>
            <a:r>
              <a:rPr kumimoji="0" lang="en-US" altLang="zh-CN" dirty="0"/>
              <a:t>/</a:t>
            </a:r>
            <a:r>
              <a:rPr kumimoji="0" lang="zh-CN" altLang="en-US" dirty="0"/>
              <a:t>目的地址，然后反向发送给消息源（消息发送者）。</a:t>
            </a:r>
            <a:endParaRPr kumimoji="0" lang="en-US" altLang="zh-CN" dirty="0"/>
          </a:p>
          <a:p>
            <a:endParaRPr lang="en-US" altLang="zh-CN" dirty="0"/>
          </a:p>
          <a:p>
            <a:r>
              <a:rPr lang="zh-CN" altLang="en-US" dirty="0"/>
              <a:t>除了提供</a:t>
            </a:r>
            <a:r>
              <a:rPr lang="zh-CN" altLang="en-US" dirty="0">
                <a:solidFill>
                  <a:srgbClr val="FF0000"/>
                </a:solidFill>
              </a:rPr>
              <a:t>加密</a:t>
            </a:r>
            <a:r>
              <a:rPr lang="zh-CN" altLang="en-US" dirty="0"/>
              <a:t>和</a:t>
            </a:r>
            <a:r>
              <a:rPr lang="zh-CN" altLang="en-US" dirty="0">
                <a:solidFill>
                  <a:srgbClr val="FF0000"/>
                </a:solidFill>
              </a:rPr>
              <a:t>认证</a:t>
            </a:r>
            <a:r>
              <a:rPr lang="zh-CN" altLang="en-US" dirty="0"/>
              <a:t>服务，</a:t>
            </a:r>
            <a:r>
              <a:rPr lang="en-US" altLang="zh-CN" dirty="0"/>
              <a:t>IPSec</a:t>
            </a:r>
            <a:r>
              <a:rPr lang="zh-CN" altLang="en-US" dirty="0"/>
              <a:t>安全体制还考虑了</a:t>
            </a:r>
            <a:r>
              <a:rPr lang="zh-CN" altLang="en-US" dirty="0">
                <a:solidFill>
                  <a:srgbClr val="FF0000"/>
                </a:solidFill>
              </a:rPr>
              <a:t>反重放攻击</a:t>
            </a:r>
            <a:r>
              <a:rPr lang="zh-CN" altLang="en-US" dirty="0"/>
              <a:t>问题。</a:t>
            </a:r>
            <a:endParaRPr lang="en-US" altLang="zh-CN" dirty="0">
              <a:solidFill>
                <a:srgbClr val="0000FF"/>
              </a:solidFill>
            </a:endParaRPr>
          </a:p>
          <a:p>
            <a:endParaRPr lang="en-US" dirty="0"/>
          </a:p>
        </p:txBody>
      </p:sp>
    </p:spTree>
    <p:extLst>
      <p:ext uri="{BB962C8B-B14F-4D97-AF65-F5344CB8AC3E}">
        <p14:creationId xmlns:p14="http://schemas.microsoft.com/office/powerpoint/2010/main" val="309683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539750" y="72008"/>
            <a:ext cx="8229600" cy="836712"/>
          </a:xfrm>
        </p:spPr>
        <p:txBody>
          <a:bodyPr/>
          <a:lstStyle/>
          <a:p>
            <a:r>
              <a:rPr kumimoji="0" lang="zh-CN" altLang="en-US" dirty="0"/>
              <a:t>重放攻击</a:t>
            </a:r>
          </a:p>
        </p:txBody>
      </p:sp>
      <p:sp>
        <p:nvSpPr>
          <p:cNvPr id="31747" name="内容占位符 2"/>
          <p:cNvSpPr>
            <a:spLocks noGrp="1"/>
          </p:cNvSpPr>
          <p:nvPr>
            <p:ph idx="1"/>
          </p:nvPr>
        </p:nvSpPr>
        <p:spPr>
          <a:xfrm>
            <a:off x="179512" y="1052736"/>
            <a:ext cx="8784975" cy="5471889"/>
          </a:xfrm>
        </p:spPr>
        <p:txBody>
          <a:bodyPr/>
          <a:lstStyle/>
          <a:p>
            <a:r>
              <a:rPr kumimoji="0" lang="zh-CN" altLang="en-US" sz="2400" dirty="0"/>
              <a:t>由于</a:t>
            </a:r>
            <a:r>
              <a:rPr kumimoji="0" lang="en-US" altLang="zh-CN" sz="2400" dirty="0"/>
              <a:t>IP</a:t>
            </a:r>
            <a:r>
              <a:rPr kumimoji="0" lang="zh-CN" altLang="en-US" sz="2400" dirty="0"/>
              <a:t>是无连接、不可靠的服务，协议本身</a:t>
            </a:r>
            <a:r>
              <a:rPr kumimoji="0" lang="zh-CN" altLang="en-US" sz="2400" dirty="0">
                <a:solidFill>
                  <a:srgbClr val="FF0000"/>
                </a:solidFill>
              </a:rPr>
              <a:t>不能保证数据包按顺序传输</a:t>
            </a:r>
            <a:r>
              <a:rPr kumimoji="0" lang="zh-CN" altLang="en-US" sz="2400" dirty="0"/>
              <a:t>，也</a:t>
            </a:r>
            <a:r>
              <a:rPr kumimoji="0" lang="zh-CN" altLang="en-US" sz="2400" dirty="0">
                <a:solidFill>
                  <a:srgbClr val="FF0000"/>
                </a:solidFill>
              </a:rPr>
              <a:t>不能保证所有数据包均被传输</a:t>
            </a:r>
            <a:r>
              <a:rPr kumimoji="0" lang="zh-CN" altLang="en-US" sz="2400" dirty="0"/>
              <a:t>，这就为重放攻击提供了条件。</a:t>
            </a:r>
            <a:endParaRPr kumimoji="0" lang="zh-CN" altLang="zh-CN" sz="2400" dirty="0"/>
          </a:p>
          <a:p>
            <a:endParaRPr kumimoji="0" lang="en-US" altLang="zh-CN" sz="2400" dirty="0"/>
          </a:p>
          <a:p>
            <a:r>
              <a:rPr kumimoji="0" lang="zh-CN" altLang="en-US" sz="2400" dirty="0"/>
              <a:t>抵御重放攻击主要方法包括：</a:t>
            </a:r>
            <a:endParaRPr kumimoji="0" lang="zh-CN" altLang="zh-CN" sz="2400" dirty="0"/>
          </a:p>
          <a:p>
            <a:pPr lvl="1"/>
            <a:r>
              <a:rPr kumimoji="0" lang="zh-CN" altLang="en-US" dirty="0">
                <a:solidFill>
                  <a:srgbClr val="FF0000"/>
                </a:solidFill>
              </a:rPr>
              <a:t>序列号：</a:t>
            </a:r>
            <a:r>
              <a:rPr kumimoji="0" lang="zh-CN" altLang="en-US" dirty="0"/>
              <a:t>使用一个序列号来给每一个消息报文编号，仅当收到的消息序数顺序合法时才接受；</a:t>
            </a:r>
            <a:endParaRPr kumimoji="0" lang="zh-CN" altLang="zh-CN" dirty="0"/>
          </a:p>
          <a:p>
            <a:pPr lvl="1"/>
            <a:r>
              <a:rPr kumimoji="0" lang="zh-CN" altLang="en-US" dirty="0">
                <a:solidFill>
                  <a:srgbClr val="FF0000"/>
                </a:solidFill>
              </a:rPr>
              <a:t>时间戳（</a:t>
            </a:r>
            <a:r>
              <a:rPr kumimoji="0" lang="en-US" altLang="zh-CN" dirty="0">
                <a:solidFill>
                  <a:srgbClr val="FF0000"/>
                </a:solidFill>
              </a:rPr>
              <a:t>Timestamp</a:t>
            </a:r>
            <a:r>
              <a:rPr kumimoji="0" lang="zh-CN" altLang="en-US" dirty="0">
                <a:solidFill>
                  <a:srgbClr val="FF0000"/>
                </a:solidFill>
              </a:rPr>
              <a:t>）：</a:t>
            </a:r>
            <a:r>
              <a:rPr kumimoji="0" lang="en-US" altLang="zh-CN" dirty="0"/>
              <a:t>A</a:t>
            </a:r>
            <a:r>
              <a:rPr kumimoji="0" lang="zh-CN" altLang="en-US" dirty="0"/>
              <a:t>接受一个消息，仅当该消息包含一个时间戳，该时间戳足够接近当前时间时才接受；</a:t>
            </a:r>
            <a:endParaRPr kumimoji="0" lang="zh-CN" altLang="zh-CN" dirty="0"/>
          </a:p>
          <a:p>
            <a:pPr lvl="1"/>
            <a:r>
              <a:rPr kumimoji="0" lang="zh-CN" altLang="en-US" dirty="0">
                <a:solidFill>
                  <a:srgbClr val="FF0000"/>
                </a:solidFill>
              </a:rPr>
              <a:t>盘问</a:t>
            </a:r>
            <a:r>
              <a:rPr kumimoji="0" lang="en-US" altLang="zh-CN" dirty="0">
                <a:solidFill>
                  <a:srgbClr val="FF0000"/>
                </a:solidFill>
              </a:rPr>
              <a:t>/</a:t>
            </a:r>
            <a:r>
              <a:rPr kumimoji="0" lang="zh-CN" altLang="en-US" dirty="0">
                <a:solidFill>
                  <a:srgbClr val="FF0000"/>
                </a:solidFill>
              </a:rPr>
              <a:t>应答方式（</a:t>
            </a:r>
            <a:r>
              <a:rPr kumimoji="0" lang="en-US" altLang="zh-CN" dirty="0">
                <a:solidFill>
                  <a:srgbClr val="FF0000"/>
                </a:solidFill>
              </a:rPr>
              <a:t>Challenge/Response</a:t>
            </a:r>
            <a:r>
              <a:rPr kumimoji="0" lang="zh-CN" altLang="en-US" dirty="0">
                <a:solidFill>
                  <a:srgbClr val="FF0000"/>
                </a:solidFill>
              </a:rPr>
              <a:t>）：</a:t>
            </a:r>
            <a:r>
              <a:rPr kumimoji="0" lang="en-US" altLang="zh-CN" dirty="0">
                <a:solidFill>
                  <a:srgbClr val="FF0000"/>
                </a:solidFill>
              </a:rPr>
              <a:t> </a:t>
            </a:r>
            <a:r>
              <a:rPr kumimoji="0" lang="en-US" altLang="zh-CN" dirty="0"/>
              <a:t>A</a:t>
            </a:r>
            <a:r>
              <a:rPr kumimoji="0" lang="zh-CN" altLang="en-US" dirty="0"/>
              <a:t>期望从</a:t>
            </a:r>
            <a:r>
              <a:rPr kumimoji="0" lang="en-US" altLang="zh-CN" dirty="0"/>
              <a:t>B</a:t>
            </a:r>
            <a:r>
              <a:rPr kumimoji="0" lang="zh-CN" altLang="en-US" dirty="0"/>
              <a:t>获得一个新消息，首先发给</a:t>
            </a:r>
            <a:r>
              <a:rPr kumimoji="0" lang="en-US" altLang="zh-CN" dirty="0"/>
              <a:t>B</a:t>
            </a:r>
            <a:r>
              <a:rPr kumimoji="0" lang="zh-CN" altLang="en-US" dirty="0"/>
              <a:t>一个临时值（</a:t>
            </a:r>
            <a:r>
              <a:rPr kumimoji="0" lang="en-US" altLang="zh-CN" dirty="0"/>
              <a:t>Challenge</a:t>
            </a:r>
            <a:r>
              <a:rPr kumimoji="0" lang="zh-CN" altLang="en-US" dirty="0"/>
              <a:t>），并要求后续从</a:t>
            </a:r>
            <a:r>
              <a:rPr kumimoji="0" lang="en-US" altLang="zh-CN" dirty="0"/>
              <a:t>B</a:t>
            </a:r>
            <a:r>
              <a:rPr kumimoji="0" lang="zh-CN" altLang="en-US" dirty="0"/>
              <a:t>收到的消息（</a:t>
            </a:r>
            <a:r>
              <a:rPr kumimoji="0" lang="en-US" altLang="zh-CN" dirty="0"/>
              <a:t>Response</a:t>
            </a:r>
            <a:r>
              <a:rPr kumimoji="0" lang="zh-CN" altLang="en-US" dirty="0"/>
              <a:t>）包含正确的临时值或对其正确的变换值。</a:t>
            </a:r>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 calcmode="lin" valueType="num">
                                      <p:cBhvr additive="base">
                                        <p:cTn id="7"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747">
                                            <p:txEl>
                                              <p:pRg st="3" end="3"/>
                                            </p:txEl>
                                          </p:spTgt>
                                        </p:tgtEl>
                                        <p:attrNameLst>
                                          <p:attrName>style.visibility</p:attrName>
                                        </p:attrNameLst>
                                      </p:cBhvr>
                                      <p:to>
                                        <p:strVal val="visible"/>
                                      </p:to>
                                    </p:set>
                                    <p:anim calcmode="lin" valueType="num">
                                      <p:cBhvr additive="base">
                                        <p:cTn id="12"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anim calcmode="lin" valueType="num">
                                      <p:cBhvr additive="base">
                                        <p:cTn id="18"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1747">
                                            <p:txEl>
                                              <p:pRg st="5" end="5"/>
                                            </p:txEl>
                                          </p:spTgt>
                                        </p:tgtEl>
                                        <p:attrNameLst>
                                          <p:attrName>style.visibility</p:attrName>
                                        </p:attrNameLst>
                                      </p:cBhvr>
                                      <p:to>
                                        <p:strVal val="visible"/>
                                      </p:to>
                                    </p:set>
                                    <p:anim calcmode="lin" valueType="num">
                                      <p:cBhvr additive="base">
                                        <p:cTn id="24"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79388" y="44450"/>
            <a:ext cx="8785225" cy="863600"/>
          </a:xfrm>
        </p:spPr>
        <p:txBody>
          <a:bodyPr/>
          <a:lstStyle/>
          <a:p>
            <a:r>
              <a:rPr kumimoji="0" lang="zh-CN" altLang="en-US" dirty="0"/>
              <a:t>反重放攻击服务</a:t>
            </a:r>
          </a:p>
        </p:txBody>
      </p:sp>
      <p:sp>
        <p:nvSpPr>
          <p:cNvPr id="33795" name="内容占位符 2"/>
          <p:cNvSpPr>
            <a:spLocks noGrp="1"/>
          </p:cNvSpPr>
          <p:nvPr>
            <p:ph idx="1"/>
          </p:nvPr>
        </p:nvSpPr>
        <p:spPr>
          <a:xfrm>
            <a:off x="179388" y="1052512"/>
            <a:ext cx="8785225" cy="5616847"/>
          </a:xfrm>
        </p:spPr>
        <p:txBody>
          <a:bodyPr/>
          <a:lstStyle/>
          <a:p>
            <a:r>
              <a:rPr kumimoji="0" lang="en-US" altLang="zh-CN" dirty="0"/>
              <a:t>IPSec</a:t>
            </a:r>
            <a:r>
              <a:rPr kumimoji="0" lang="zh-CN" altLang="en-US" dirty="0"/>
              <a:t>使如何防范重放攻击的？</a:t>
            </a:r>
            <a:endParaRPr kumimoji="0" lang="en-US" altLang="zh-CN" dirty="0"/>
          </a:p>
          <a:p>
            <a:pPr lvl="1"/>
            <a:r>
              <a:rPr kumimoji="0" lang="zh-CN" altLang="en-US" dirty="0"/>
              <a:t>在安全关联</a:t>
            </a:r>
            <a:r>
              <a:rPr kumimoji="0" lang="en-US" altLang="zh-CN" dirty="0"/>
              <a:t>SA</a:t>
            </a:r>
            <a:r>
              <a:rPr kumimoji="0" lang="zh-CN" altLang="en-US" dirty="0"/>
              <a:t>中定义了</a:t>
            </a:r>
            <a:r>
              <a:rPr kumimoji="0" lang="zh-CN" altLang="en-US" dirty="0">
                <a:solidFill>
                  <a:srgbClr val="FF0000"/>
                </a:solidFill>
              </a:rPr>
              <a:t>序号计数器</a:t>
            </a:r>
            <a:r>
              <a:rPr kumimoji="0" lang="zh-CN" altLang="en-US" dirty="0"/>
              <a:t>和</a:t>
            </a:r>
            <a:r>
              <a:rPr kumimoji="0" lang="zh-CN" altLang="en-US" dirty="0">
                <a:solidFill>
                  <a:srgbClr val="FF0000"/>
                </a:solidFill>
              </a:rPr>
              <a:t>抗重放窗口</a:t>
            </a:r>
            <a:r>
              <a:rPr kumimoji="0" lang="zh-CN" altLang="en-US" dirty="0"/>
              <a:t>。</a:t>
            </a:r>
            <a:endParaRPr kumimoji="0" lang="en-US" altLang="zh-CN" dirty="0"/>
          </a:p>
          <a:p>
            <a:pPr lvl="1"/>
            <a:endParaRPr kumimoji="0" lang="en-US" altLang="zh-CN" dirty="0"/>
          </a:p>
          <a:p>
            <a:r>
              <a:rPr kumimoji="0" lang="zh-CN" altLang="en-US" dirty="0">
                <a:solidFill>
                  <a:srgbClr val="FF0000"/>
                </a:solidFill>
              </a:rPr>
              <a:t>序号计数器</a:t>
            </a:r>
            <a:r>
              <a:rPr kumimoji="0" lang="zh-CN" altLang="en-US" dirty="0"/>
              <a:t>提供了设置</a:t>
            </a:r>
            <a:r>
              <a:rPr kumimoji="0" lang="en-US" altLang="zh-CN" dirty="0"/>
              <a:t>IPSec</a:t>
            </a:r>
            <a:r>
              <a:rPr kumimoji="0" lang="zh-CN" altLang="en-US" dirty="0"/>
              <a:t>包中序列号域的值。</a:t>
            </a:r>
            <a:endParaRPr kumimoji="0" lang="en-US" altLang="zh-CN" dirty="0"/>
          </a:p>
          <a:p>
            <a:endParaRPr kumimoji="0" lang="en-US" altLang="zh-CN" dirty="0"/>
          </a:p>
          <a:p>
            <a:r>
              <a:rPr kumimoji="0" lang="zh-CN" altLang="en-US" dirty="0"/>
              <a:t>当新</a:t>
            </a:r>
            <a:r>
              <a:rPr kumimoji="0" lang="en-US" altLang="zh-CN" dirty="0"/>
              <a:t>SA</a:t>
            </a:r>
            <a:r>
              <a:rPr kumimoji="0" lang="zh-CN" altLang="en-US" dirty="0"/>
              <a:t>建立后，发送方将序号计数器的初值置为</a:t>
            </a:r>
            <a:r>
              <a:rPr kumimoji="0" lang="en-US" altLang="zh-CN" dirty="0"/>
              <a:t>0</a:t>
            </a:r>
            <a:r>
              <a:rPr kumimoji="0" lang="zh-CN" altLang="en-US" dirty="0"/>
              <a:t>，每发送一个包，计数器的值加</a:t>
            </a:r>
            <a:r>
              <a:rPr kumimoji="0" lang="en-US" altLang="zh-CN" dirty="0"/>
              <a:t>1</a:t>
            </a:r>
            <a:r>
              <a:rPr kumimoji="0" lang="zh-CN" altLang="en-US" dirty="0"/>
              <a:t>并并置于序列号域中，直至</a:t>
            </a:r>
            <a:r>
              <a:rPr kumimoji="0" lang="en-US" altLang="zh-CN" dirty="0"/>
              <a:t>2</a:t>
            </a:r>
            <a:r>
              <a:rPr kumimoji="0" lang="en-US" altLang="zh-CN" baseline="30000" dirty="0"/>
              <a:t>32</a:t>
            </a:r>
            <a:r>
              <a:rPr kumimoji="0" lang="en-US" altLang="zh-CN" dirty="0"/>
              <a:t>-1</a:t>
            </a:r>
            <a:r>
              <a:rPr kumimoji="0" lang="zh-CN" altLang="en-US" dirty="0"/>
              <a:t>。</a:t>
            </a:r>
          </a:p>
          <a:p>
            <a:endParaRPr kumimoji="0" lang="zh-CN" altLang="en-US" dirty="0"/>
          </a:p>
          <a:p>
            <a:r>
              <a:rPr kumimoji="0" lang="zh-CN" altLang="en-US" dirty="0"/>
              <a:t>如需提供抗重放服务，则发送方</a:t>
            </a:r>
            <a:r>
              <a:rPr kumimoji="0" lang="zh-CN" altLang="en-US" dirty="0">
                <a:solidFill>
                  <a:srgbClr val="FF0000"/>
                </a:solidFill>
              </a:rPr>
              <a:t>不允许重复计数</a:t>
            </a:r>
            <a:r>
              <a:rPr kumimoji="0" lang="zh-CN" altLang="en-US" dirty="0"/>
              <a:t>。当序列号达到</a:t>
            </a:r>
            <a:r>
              <a:rPr kumimoji="0" lang="en-US" altLang="zh-CN" dirty="0"/>
              <a:t>2</a:t>
            </a:r>
            <a:r>
              <a:rPr kumimoji="0" lang="en-US" altLang="zh-CN" baseline="30000" dirty="0"/>
              <a:t>32</a:t>
            </a:r>
            <a:r>
              <a:rPr kumimoji="0" lang="zh-CN" altLang="en-US" dirty="0"/>
              <a:t>时，原</a:t>
            </a:r>
            <a:r>
              <a:rPr kumimoji="0" lang="en-US" altLang="zh-CN" dirty="0"/>
              <a:t>SA</a:t>
            </a:r>
            <a:r>
              <a:rPr kumimoji="0" lang="zh-CN" altLang="en-US" dirty="0"/>
              <a:t>必须终止，并产生新的</a:t>
            </a:r>
            <a:r>
              <a:rPr kumimoji="0" lang="en-US" altLang="zh-CN" dirty="0"/>
              <a:t>SA</a:t>
            </a:r>
            <a:r>
              <a:rPr kumimoji="0" lang="zh-CN" altLang="en-US" dirty="0"/>
              <a:t>继续工作。</a:t>
            </a:r>
          </a:p>
        </p:txBody>
      </p:sp>
    </p:spTree>
    <p:extLst>
      <p:ext uri="{BB962C8B-B14F-4D97-AF65-F5344CB8AC3E}">
        <p14:creationId xmlns:p14="http://schemas.microsoft.com/office/powerpoint/2010/main" val="412965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anim calcmode="lin" valueType="num">
                                      <p:cBhvr additive="base">
                                        <p:cTn id="7"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5" end="5"/>
                                            </p:txEl>
                                          </p:spTgt>
                                        </p:tgtEl>
                                        <p:attrNameLst>
                                          <p:attrName>style.visibility</p:attrName>
                                        </p:attrNameLst>
                                      </p:cBhvr>
                                      <p:to>
                                        <p:strVal val="visible"/>
                                      </p:to>
                                    </p:set>
                                    <p:anim calcmode="lin" valueType="num">
                                      <p:cBhvr additive="base">
                                        <p:cTn id="13"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anim calcmode="lin" valueType="num">
                                      <p:cBhvr additive="base">
                                        <p:cTn id="19"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79388" y="44450"/>
            <a:ext cx="8785225" cy="863600"/>
          </a:xfrm>
        </p:spPr>
        <p:txBody>
          <a:bodyPr/>
          <a:lstStyle/>
          <a:p>
            <a:r>
              <a:rPr kumimoji="0" lang="zh-CN" altLang="en-US" dirty="0"/>
              <a:t>抗重放窗口</a:t>
            </a:r>
          </a:p>
        </p:txBody>
      </p:sp>
      <p:sp>
        <p:nvSpPr>
          <p:cNvPr id="33795" name="内容占位符 2"/>
          <p:cNvSpPr>
            <a:spLocks noGrp="1"/>
          </p:cNvSpPr>
          <p:nvPr>
            <p:ph idx="1"/>
          </p:nvPr>
        </p:nvSpPr>
        <p:spPr>
          <a:xfrm>
            <a:off x="179388" y="1052513"/>
            <a:ext cx="8785225" cy="1008335"/>
          </a:xfrm>
        </p:spPr>
        <p:txBody>
          <a:bodyPr/>
          <a:lstStyle/>
          <a:p>
            <a:r>
              <a:rPr kumimoji="0" lang="zh-CN" altLang="en-US" dirty="0">
                <a:solidFill>
                  <a:srgbClr val="FF0000"/>
                </a:solidFill>
              </a:rPr>
              <a:t>抗重放窗口</a:t>
            </a:r>
            <a:r>
              <a:rPr kumimoji="0" lang="en-US" altLang="zh-CN" dirty="0">
                <a:solidFill>
                  <a:srgbClr val="FF0000"/>
                </a:solidFill>
              </a:rPr>
              <a:t>W</a:t>
            </a:r>
            <a:r>
              <a:rPr kumimoji="0" lang="zh-CN" altLang="en-US" dirty="0"/>
              <a:t>实际上就是某个特定时间接收到的数据包序号是否合法的</a:t>
            </a:r>
            <a:r>
              <a:rPr kumimoji="0" lang="zh-CN" altLang="en-US" dirty="0">
                <a:solidFill>
                  <a:srgbClr val="FF0000"/>
                </a:solidFill>
              </a:rPr>
              <a:t>上、下界</a:t>
            </a:r>
            <a:r>
              <a:rPr kumimoji="0" lang="zh-CN" altLang="en-US" dirty="0"/>
              <a:t>，同时窗口具有</a:t>
            </a:r>
            <a:r>
              <a:rPr kumimoji="0" lang="zh-CN" altLang="en-US" dirty="0">
                <a:solidFill>
                  <a:srgbClr val="FF0000"/>
                </a:solidFill>
              </a:rPr>
              <a:t>滑动</a:t>
            </a:r>
            <a:r>
              <a:rPr kumimoji="0" lang="zh-CN" altLang="en-US" dirty="0"/>
              <a:t>功能。</a:t>
            </a: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565400"/>
            <a:ext cx="8353425" cy="26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6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173439"/>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IPSec</a:t>
            </a:r>
          </a:p>
          <a:p>
            <a:pPr lvl="1"/>
            <a:r>
              <a:rPr kumimoji="0" lang="en-US" altLang="zh-CN" dirty="0"/>
              <a:t>8.2.1 </a:t>
            </a:r>
            <a:r>
              <a:rPr kumimoji="0" lang="en-US" altLang="zh-CN" dirty="0" err="1"/>
              <a:t>IPSec</a:t>
            </a:r>
            <a:r>
              <a:rPr kumimoji="0" lang="zh-CN" altLang="en-US" dirty="0"/>
              <a:t>协议族的体系机构</a:t>
            </a:r>
          </a:p>
          <a:p>
            <a:pPr lvl="1"/>
            <a:r>
              <a:rPr kumimoji="0" lang="en-US" altLang="zh-CN" dirty="0"/>
              <a:t>8.2.2 IPSec</a:t>
            </a:r>
            <a:r>
              <a:rPr kumimoji="0" lang="zh-CN" altLang="en-US" dirty="0"/>
              <a:t>协议的工作方式</a:t>
            </a:r>
          </a:p>
          <a:p>
            <a:pPr lvl="1"/>
            <a:r>
              <a:rPr kumimoji="0" lang="en-US" altLang="zh-CN" dirty="0">
                <a:solidFill>
                  <a:srgbClr val="FF0000"/>
                </a:solidFill>
              </a:rPr>
              <a:t>8.2.3 Internet</a:t>
            </a:r>
            <a:r>
              <a:rPr kumimoji="0" lang="zh-CN" altLang="en-US" dirty="0">
                <a:solidFill>
                  <a:srgbClr val="FF0000"/>
                </a:solidFill>
              </a:rPr>
              <a:t>秘钥交换协议</a:t>
            </a:r>
            <a:endParaRPr kumimoji="0" lang="zh-CN" altLang="zh-CN" dirty="0">
              <a:solidFill>
                <a:srgbClr val="FF0000"/>
              </a:solidFill>
            </a:endParaRPr>
          </a:p>
          <a:p>
            <a:r>
              <a:rPr kumimoji="0" lang="en-US" altLang="zh-CN" dirty="0"/>
              <a:t>8.3 SSL</a:t>
            </a:r>
          </a:p>
          <a:p>
            <a:r>
              <a:rPr kumimoji="0" lang="en-US" altLang="zh-CN" dirty="0"/>
              <a:t>8.4 </a:t>
            </a:r>
            <a:r>
              <a:rPr kumimoji="0" lang="en-US" altLang="zh-CN" dirty="0" err="1"/>
              <a:t>安全电子交易协议</a:t>
            </a:r>
            <a:r>
              <a:rPr kumimoji="0" lang="en-US" altLang="zh-CN" dirty="0"/>
              <a:t>	</a:t>
            </a:r>
            <a:endParaRPr kumimoji="0" lang="zh-CN" altLang="zh-CN" dirty="0"/>
          </a:p>
        </p:txBody>
      </p:sp>
    </p:spTree>
    <p:extLst>
      <p:ext uri="{BB962C8B-B14F-4D97-AF65-F5344CB8AC3E}">
        <p14:creationId xmlns:p14="http://schemas.microsoft.com/office/powerpoint/2010/main" val="1102692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79388" y="44450"/>
            <a:ext cx="8785225" cy="863600"/>
          </a:xfrm>
        </p:spPr>
        <p:txBody>
          <a:bodyPr/>
          <a:lstStyle/>
          <a:p>
            <a:r>
              <a:rPr kumimoji="0" lang="en-US" altLang="zh-CN" dirty="0"/>
              <a:t>Internet</a:t>
            </a:r>
            <a:r>
              <a:rPr kumimoji="0" lang="zh-CN" altLang="en-US" dirty="0"/>
              <a:t>密钥交换协议</a:t>
            </a:r>
          </a:p>
        </p:txBody>
      </p:sp>
      <p:sp>
        <p:nvSpPr>
          <p:cNvPr id="34819" name="内容占位符 2"/>
          <p:cNvSpPr>
            <a:spLocks noGrp="1"/>
          </p:cNvSpPr>
          <p:nvPr>
            <p:ph idx="1"/>
          </p:nvPr>
        </p:nvSpPr>
        <p:spPr>
          <a:xfrm>
            <a:off x="179388" y="1052736"/>
            <a:ext cx="8785225" cy="5429027"/>
          </a:xfrm>
        </p:spPr>
        <p:txBody>
          <a:bodyPr/>
          <a:lstStyle/>
          <a:p>
            <a:r>
              <a:rPr kumimoji="0" lang="en-US" altLang="zh-CN" sz="2400" dirty="0"/>
              <a:t>IPsec</a:t>
            </a:r>
            <a:r>
              <a:rPr kumimoji="0" lang="zh-CN" altLang="en-US" sz="2400" dirty="0"/>
              <a:t>在提供认证或加密</a:t>
            </a:r>
            <a:r>
              <a:rPr kumimoji="0" lang="zh-CN" altLang="en-US" sz="2400" dirty="0">
                <a:solidFill>
                  <a:srgbClr val="FF0000"/>
                </a:solidFill>
              </a:rPr>
              <a:t>服务之前</a:t>
            </a:r>
            <a:r>
              <a:rPr kumimoji="0" lang="zh-CN" altLang="en-US" sz="2400" dirty="0"/>
              <a:t>，必须针对安全协议、加密算法和密钥等内容</a:t>
            </a:r>
            <a:r>
              <a:rPr kumimoji="0" lang="zh-CN" altLang="en-US" sz="2400" dirty="0">
                <a:solidFill>
                  <a:srgbClr val="FF0000"/>
                </a:solidFill>
              </a:rPr>
              <a:t>进行协商</a:t>
            </a:r>
            <a:r>
              <a:rPr kumimoji="0" lang="zh-CN" altLang="en-US" sz="2400" dirty="0"/>
              <a:t>，并建立</a:t>
            </a:r>
            <a:r>
              <a:rPr kumimoji="0" lang="en-US" altLang="zh-CN" sz="2400" dirty="0"/>
              <a:t>SA</a:t>
            </a:r>
            <a:r>
              <a:rPr kumimoji="0" lang="zh-CN" altLang="en-US" sz="2400" dirty="0"/>
              <a:t>，这个过程可以手工进行和自动完成。</a:t>
            </a:r>
            <a:endParaRPr kumimoji="0" lang="en-US" altLang="zh-CN" sz="2400" dirty="0"/>
          </a:p>
          <a:p>
            <a:endParaRPr kumimoji="0" lang="en-US" altLang="zh-CN" sz="2400" dirty="0"/>
          </a:p>
          <a:p>
            <a:r>
              <a:rPr kumimoji="0" lang="en-US" altLang="zh-CN" sz="2400" dirty="0"/>
              <a:t>IPSec</a:t>
            </a:r>
            <a:r>
              <a:rPr kumimoji="0" lang="zh-CN" altLang="en-US" sz="2400" dirty="0"/>
              <a:t>默认的自动密钥管理协议是</a:t>
            </a:r>
            <a:r>
              <a:rPr kumimoji="0" lang="en-US" altLang="zh-CN" sz="2400" dirty="0">
                <a:solidFill>
                  <a:srgbClr val="FF0000"/>
                </a:solidFill>
              </a:rPr>
              <a:t>Internet</a:t>
            </a:r>
            <a:r>
              <a:rPr kumimoji="0" lang="zh-CN" altLang="en-US" sz="2400" dirty="0">
                <a:solidFill>
                  <a:srgbClr val="FF0000"/>
                </a:solidFill>
              </a:rPr>
              <a:t>密钥交换协议</a:t>
            </a:r>
            <a:r>
              <a:rPr kumimoji="0" lang="en-US" altLang="zh-CN" sz="2400" dirty="0">
                <a:solidFill>
                  <a:srgbClr val="FF0000"/>
                </a:solidFill>
              </a:rPr>
              <a:t>IKE</a:t>
            </a:r>
            <a:r>
              <a:rPr kumimoji="0" lang="zh-CN" altLang="en-US" sz="2400" dirty="0"/>
              <a:t>（</a:t>
            </a:r>
            <a:r>
              <a:rPr kumimoji="0" lang="en-US" altLang="zh-CN" sz="2400" dirty="0"/>
              <a:t>Internet Key Exchange</a:t>
            </a:r>
            <a:r>
              <a:rPr kumimoji="0" lang="zh-CN" altLang="en-US" sz="2400" dirty="0"/>
              <a:t>）。</a:t>
            </a:r>
            <a:endParaRPr kumimoji="0" lang="en-US" altLang="zh-CN" sz="2400" dirty="0"/>
          </a:p>
          <a:p>
            <a:endParaRPr kumimoji="0" lang="en-US" altLang="zh-CN" sz="2400" dirty="0"/>
          </a:p>
          <a:p>
            <a:r>
              <a:rPr kumimoji="0" lang="en-US" altLang="zh-CN" sz="2400" dirty="0"/>
              <a:t>IKE</a:t>
            </a:r>
            <a:r>
              <a:rPr kumimoji="0" lang="zh-CN" altLang="en-US" sz="2400" dirty="0"/>
              <a:t>是一个多用途的安全信息交换管理协议，被定义为</a:t>
            </a:r>
            <a:r>
              <a:rPr kumimoji="0" lang="zh-CN" altLang="en-US" sz="2400" dirty="0">
                <a:solidFill>
                  <a:srgbClr val="FF0000"/>
                </a:solidFill>
              </a:rPr>
              <a:t>应用层协议</a:t>
            </a:r>
            <a:r>
              <a:rPr kumimoji="0" lang="zh-CN" altLang="en-US" sz="2400" dirty="0"/>
              <a:t>，主要用于安全策略协商以及加密认证基础材料的确定。</a:t>
            </a:r>
            <a:endParaRPr kumimoji="0" lang="en-US" altLang="zh-CN" sz="2400" dirty="0"/>
          </a:p>
          <a:p>
            <a:pPr lvl="1"/>
            <a:r>
              <a:rPr kumimoji="0" lang="en-US" altLang="zh-CN" dirty="0"/>
              <a:t>SNMPv3</a:t>
            </a:r>
            <a:r>
              <a:rPr kumimoji="0" lang="zh-CN" altLang="en-US" dirty="0"/>
              <a:t>、</a:t>
            </a:r>
            <a:r>
              <a:rPr kumimoji="0" lang="en-US" altLang="zh-CN" dirty="0"/>
              <a:t>OSPFv2</a:t>
            </a:r>
            <a:r>
              <a:rPr kumimoji="0" lang="zh-CN" altLang="en-US" dirty="0"/>
              <a:t>及</a:t>
            </a:r>
            <a:r>
              <a:rPr kumimoji="0" lang="en-US" altLang="zh-CN" dirty="0"/>
              <a:t>IPSec</a:t>
            </a:r>
            <a:r>
              <a:rPr kumimoji="0" lang="zh-CN" altLang="en-US" dirty="0"/>
              <a:t>等都采用</a:t>
            </a:r>
            <a:r>
              <a:rPr kumimoji="0" lang="en-US" altLang="zh-CN" dirty="0"/>
              <a:t>IKE</a:t>
            </a:r>
            <a:r>
              <a:rPr kumimoji="0" lang="zh-CN" altLang="en-US" dirty="0"/>
              <a:t>进行密钥交换。</a:t>
            </a:r>
            <a:endParaRPr kumimoji="0" lang="en-US" altLang="zh-CN" dirty="0"/>
          </a:p>
          <a:p>
            <a:pPr lvl="1"/>
            <a:r>
              <a:rPr kumimoji="0" lang="en-US" altLang="zh-CN" dirty="0"/>
              <a:t>IKE</a:t>
            </a:r>
            <a:r>
              <a:rPr kumimoji="0" lang="zh-CN" altLang="en-US" dirty="0"/>
              <a:t>是</a:t>
            </a:r>
            <a:r>
              <a:rPr kumimoji="0" lang="en-US" altLang="zh-CN" dirty="0"/>
              <a:t>3</a:t>
            </a:r>
            <a:r>
              <a:rPr kumimoji="0" lang="zh-CN" altLang="en-US" dirty="0"/>
              <a:t>个协议的混合体，这三个协议分别是</a:t>
            </a:r>
            <a:r>
              <a:rPr kumimoji="0" lang="en-US" altLang="zh-CN" dirty="0">
                <a:solidFill>
                  <a:srgbClr val="FF0000"/>
                </a:solidFill>
              </a:rPr>
              <a:t>ISAKMP</a:t>
            </a:r>
            <a:r>
              <a:rPr kumimoji="0" lang="zh-CN" altLang="en-US" dirty="0">
                <a:solidFill>
                  <a:srgbClr val="FF0000"/>
                </a:solidFill>
              </a:rPr>
              <a:t>、</a:t>
            </a:r>
            <a:r>
              <a:rPr kumimoji="0" lang="en-US" altLang="zh-CN" dirty="0">
                <a:solidFill>
                  <a:srgbClr val="FF0000"/>
                </a:solidFill>
              </a:rPr>
              <a:t>Oakley</a:t>
            </a:r>
            <a:r>
              <a:rPr kumimoji="0" lang="zh-CN" altLang="en-US" dirty="0">
                <a:solidFill>
                  <a:srgbClr val="FF0000"/>
                </a:solidFill>
              </a:rPr>
              <a:t>和</a:t>
            </a:r>
            <a:r>
              <a:rPr kumimoji="0" lang="en-US" altLang="zh-CN" dirty="0">
                <a:solidFill>
                  <a:srgbClr val="FF0000"/>
                </a:solidFill>
              </a:rPr>
              <a:t>SKEME</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 calcmode="lin" valueType="num">
                                      <p:cBhvr additive="base">
                                        <p:cTn id="7"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4" end="4"/>
                                            </p:txEl>
                                          </p:spTgt>
                                        </p:tgtEl>
                                        <p:attrNameLst>
                                          <p:attrName>style.visibility</p:attrName>
                                        </p:attrNameLst>
                                      </p:cBhvr>
                                      <p:to>
                                        <p:strVal val="visible"/>
                                      </p:to>
                                    </p:set>
                                    <p:anim calcmode="lin" valueType="num">
                                      <p:cBhvr additive="base">
                                        <p:cTn id="13"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anim calcmode="lin" valueType="num">
                                      <p:cBhvr additive="base">
                                        <p:cTn id="19"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anim calcmode="lin" valueType="num">
                                      <p:cBhvr additive="base">
                                        <p:cTn id="25"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Internet</a:t>
            </a:r>
            <a:r>
              <a:rPr kumimoji="0" lang="zh-CN" altLang="en-US" dirty="0"/>
              <a:t>密钥交换协议</a:t>
            </a:r>
            <a:endParaRPr lang="en-US" dirty="0"/>
          </a:p>
        </p:txBody>
      </p:sp>
      <p:sp>
        <p:nvSpPr>
          <p:cNvPr id="35842" name="内容占位符 2"/>
          <p:cNvSpPr>
            <a:spLocks noGrp="1"/>
          </p:cNvSpPr>
          <p:nvPr>
            <p:ph idx="1"/>
          </p:nvPr>
        </p:nvSpPr>
        <p:spPr>
          <a:xfrm>
            <a:off x="179512" y="1052736"/>
            <a:ext cx="8784976" cy="5616624"/>
          </a:xfrm>
        </p:spPr>
        <p:txBody>
          <a:bodyPr/>
          <a:lstStyle/>
          <a:p>
            <a:r>
              <a:rPr kumimoji="0" lang="en-US" altLang="zh-CN" sz="2400" dirty="0">
                <a:solidFill>
                  <a:srgbClr val="0000FF"/>
                </a:solidFill>
              </a:rPr>
              <a:t>ISAKMP</a:t>
            </a:r>
            <a:r>
              <a:rPr kumimoji="0" lang="zh-CN" altLang="en-US" sz="2400" dirty="0"/>
              <a:t>（</a:t>
            </a:r>
            <a:r>
              <a:rPr kumimoji="0" lang="en-US" altLang="zh-CN" sz="2400" dirty="0"/>
              <a:t>Internet Security Association and Key Management Protocol</a:t>
            </a:r>
            <a:r>
              <a:rPr kumimoji="0" lang="zh-CN" altLang="en-US" sz="2400" dirty="0"/>
              <a:t>）设计了一个用于</a:t>
            </a:r>
            <a:r>
              <a:rPr kumimoji="0" lang="zh-CN" altLang="en-US" sz="2400" dirty="0">
                <a:solidFill>
                  <a:srgbClr val="FF0000"/>
                </a:solidFill>
              </a:rPr>
              <a:t>通信双方完成认证和密钥交换的通用框架</a:t>
            </a:r>
            <a:r>
              <a:rPr kumimoji="0" lang="zh-CN" altLang="en-US" sz="2400" dirty="0"/>
              <a:t>，在此框架下可以协商和确定各种安全属性、密码算法、安全参数、认证机制等，这些协商的结果统称为安全关联</a:t>
            </a:r>
            <a:r>
              <a:rPr kumimoji="0" lang="en-US" altLang="zh-CN" sz="2400" dirty="0"/>
              <a:t>SA</a:t>
            </a:r>
            <a:r>
              <a:rPr kumimoji="0" lang="zh-CN" altLang="en-US" sz="2400" dirty="0"/>
              <a:t>。</a:t>
            </a:r>
            <a:endParaRPr kumimoji="0" lang="en-US" altLang="zh-CN" sz="2400" dirty="0"/>
          </a:p>
          <a:p>
            <a:endParaRPr kumimoji="0" lang="en-US" altLang="zh-CN" sz="2400" dirty="0"/>
          </a:p>
          <a:p>
            <a:r>
              <a:rPr kumimoji="0" lang="en-US" altLang="zh-CN" sz="2400" dirty="0">
                <a:solidFill>
                  <a:srgbClr val="0000FF"/>
                </a:solidFill>
              </a:rPr>
              <a:t>Oakley</a:t>
            </a:r>
            <a:r>
              <a:rPr kumimoji="0" lang="zh-CN" altLang="en-US" sz="2400" dirty="0"/>
              <a:t>算法是一种</a:t>
            </a:r>
            <a:r>
              <a:rPr kumimoji="0" lang="zh-CN" altLang="en-US" sz="2400" dirty="0">
                <a:solidFill>
                  <a:srgbClr val="FF0000"/>
                </a:solidFill>
              </a:rPr>
              <a:t>以</a:t>
            </a:r>
            <a:r>
              <a:rPr kumimoji="0" lang="en-US" altLang="zh-CN" sz="2400" dirty="0" err="1">
                <a:solidFill>
                  <a:srgbClr val="FF0000"/>
                </a:solidFill>
              </a:rPr>
              <a:t>Diffie</a:t>
            </a:r>
            <a:r>
              <a:rPr kumimoji="0" lang="en-US" altLang="zh-CN" sz="2400" dirty="0">
                <a:solidFill>
                  <a:srgbClr val="FF0000"/>
                </a:solidFill>
              </a:rPr>
              <a:t>-Hellman</a:t>
            </a:r>
            <a:r>
              <a:rPr kumimoji="0" lang="zh-CN" altLang="en-US" sz="2400" dirty="0">
                <a:solidFill>
                  <a:srgbClr val="FF0000"/>
                </a:solidFill>
              </a:rPr>
              <a:t>算法为基础的自由形态的协议</a:t>
            </a:r>
            <a:r>
              <a:rPr kumimoji="0" lang="zh-CN" altLang="en-US" sz="2400" dirty="0"/>
              <a:t>，允许他人依据本身的需要来改进协议状态。</a:t>
            </a:r>
            <a:endParaRPr kumimoji="0" lang="en-US" altLang="zh-CN" sz="2400" dirty="0"/>
          </a:p>
          <a:p>
            <a:pPr lvl="1"/>
            <a:r>
              <a:rPr kumimoji="0" lang="en-US" altLang="zh-CN" dirty="0"/>
              <a:t>IKE</a:t>
            </a:r>
            <a:r>
              <a:rPr kumimoji="0" lang="zh-CN" altLang="en-US" dirty="0"/>
              <a:t>在</a:t>
            </a:r>
            <a:r>
              <a:rPr kumimoji="0" lang="en-US" altLang="zh-CN" dirty="0"/>
              <a:t>Oakley</a:t>
            </a:r>
            <a:r>
              <a:rPr kumimoji="0" lang="zh-CN" altLang="en-US" dirty="0"/>
              <a:t>基础上，进行有效的规范化，形成了可供用户选择的多种密钥交换模式。</a:t>
            </a:r>
            <a:endParaRPr kumimoji="0" lang="en-US" altLang="zh-CN" dirty="0"/>
          </a:p>
          <a:p>
            <a:endParaRPr kumimoji="0" lang="en-US" altLang="zh-CN" sz="2400" dirty="0"/>
          </a:p>
          <a:p>
            <a:r>
              <a:rPr kumimoji="0" lang="en-US" altLang="zh-CN" sz="2400" dirty="0">
                <a:solidFill>
                  <a:srgbClr val="0000FF"/>
                </a:solidFill>
              </a:rPr>
              <a:t>SKEME</a:t>
            </a:r>
            <a:r>
              <a:rPr kumimoji="0" lang="zh-CN" altLang="en-US" sz="2400" dirty="0"/>
              <a:t>（</a:t>
            </a:r>
            <a:r>
              <a:rPr kumimoji="0" lang="en-US" altLang="zh-CN" sz="2400" dirty="0"/>
              <a:t>Secure Key Exchange Mechanism</a:t>
            </a:r>
            <a:r>
              <a:rPr kumimoji="0" lang="zh-CN" altLang="en-US" sz="2400" dirty="0"/>
              <a:t>）采用</a:t>
            </a:r>
            <a:r>
              <a:rPr kumimoji="0" lang="zh-CN" altLang="en-US" sz="2400" dirty="0">
                <a:solidFill>
                  <a:srgbClr val="FF0000"/>
                </a:solidFill>
              </a:rPr>
              <a:t>公开密钥加密</a:t>
            </a:r>
            <a:r>
              <a:rPr kumimoji="0" lang="zh-CN" altLang="en-US" sz="2400" dirty="0"/>
              <a:t>的手段来实现</a:t>
            </a:r>
            <a:r>
              <a:rPr kumimoji="0" lang="zh-CN" altLang="en-US" sz="2400" dirty="0">
                <a:solidFill>
                  <a:srgbClr val="FF0000"/>
                </a:solidFill>
              </a:rPr>
              <a:t>匿名性</a:t>
            </a:r>
            <a:r>
              <a:rPr kumimoji="0" lang="zh-CN" altLang="en-US" sz="2400" dirty="0"/>
              <a:t>、</a:t>
            </a:r>
            <a:r>
              <a:rPr kumimoji="0" lang="zh-CN" altLang="en-US" sz="2400" dirty="0">
                <a:solidFill>
                  <a:srgbClr val="FF0000"/>
                </a:solidFill>
              </a:rPr>
              <a:t>防抵赖</a:t>
            </a:r>
            <a:r>
              <a:rPr kumimoji="0" lang="zh-CN" altLang="en-US" sz="2400" dirty="0"/>
              <a:t>和</a:t>
            </a:r>
            <a:r>
              <a:rPr kumimoji="0" lang="zh-CN" altLang="en-US" sz="2400" dirty="0">
                <a:solidFill>
                  <a:srgbClr val="FF0000"/>
                </a:solidFill>
              </a:rPr>
              <a:t>密钥更新</a:t>
            </a:r>
            <a:r>
              <a:rPr kumimoji="0" lang="zh-CN" altLang="en-US" sz="2400" dirty="0"/>
              <a:t>等服务，可以提供密码生成材料技术和协商共享策略。</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pRg st="2" end="2"/>
                                            </p:txEl>
                                          </p:spTgt>
                                        </p:tgtEl>
                                        <p:attrNameLst>
                                          <p:attrName>style.visibility</p:attrName>
                                        </p:attrNameLst>
                                      </p:cBhvr>
                                      <p:to>
                                        <p:strVal val="visible"/>
                                      </p:to>
                                    </p:set>
                                    <p:anim calcmode="lin" valueType="num">
                                      <p:cBhvr additive="base">
                                        <p:cTn id="7"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2">
                                            <p:txEl>
                                              <p:pRg st="3" end="3"/>
                                            </p:txEl>
                                          </p:spTgt>
                                        </p:tgtEl>
                                        <p:attrNameLst>
                                          <p:attrName>style.visibility</p:attrName>
                                        </p:attrNameLst>
                                      </p:cBhvr>
                                      <p:to>
                                        <p:strVal val="visible"/>
                                      </p:to>
                                    </p:set>
                                    <p:anim calcmode="lin" valueType="num">
                                      <p:cBhvr additive="base">
                                        <p:cTn id="11" dur="500" fill="hold"/>
                                        <p:tgtEl>
                                          <p:spTgt spid="3584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842">
                                            <p:txEl>
                                              <p:pRg st="5" end="5"/>
                                            </p:txEl>
                                          </p:spTgt>
                                        </p:tgtEl>
                                        <p:attrNameLst>
                                          <p:attrName>style.visibility</p:attrName>
                                        </p:attrNameLst>
                                      </p:cBhvr>
                                      <p:to>
                                        <p:strVal val="visible"/>
                                      </p:to>
                                    </p:set>
                                    <p:anim calcmode="lin" valueType="num">
                                      <p:cBhvr additive="base">
                                        <p:cTn id="17" dur="500" fill="hold"/>
                                        <p:tgtEl>
                                          <p:spTgt spid="35842">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79388" y="44450"/>
            <a:ext cx="8785225" cy="863600"/>
          </a:xfrm>
        </p:spPr>
        <p:txBody>
          <a:bodyPr/>
          <a:lstStyle/>
          <a:p>
            <a:r>
              <a:rPr kumimoji="0" lang="en-US" altLang="zh-CN" dirty="0"/>
              <a:t>IKE</a:t>
            </a:r>
            <a:endParaRPr kumimoji="0" lang="zh-CN" altLang="en-US" dirty="0"/>
          </a:p>
        </p:txBody>
      </p:sp>
      <p:sp>
        <p:nvSpPr>
          <p:cNvPr id="36867" name="内容占位符 2"/>
          <p:cNvSpPr>
            <a:spLocks noGrp="1"/>
          </p:cNvSpPr>
          <p:nvPr>
            <p:ph idx="1"/>
          </p:nvPr>
        </p:nvSpPr>
        <p:spPr>
          <a:xfrm>
            <a:off x="179388" y="1052736"/>
            <a:ext cx="8785225" cy="5688632"/>
          </a:xfrm>
        </p:spPr>
        <p:txBody>
          <a:bodyPr/>
          <a:lstStyle/>
          <a:p>
            <a:r>
              <a:rPr kumimoji="0" lang="en-US" altLang="zh-CN" sz="2400" dirty="0"/>
              <a:t>IKE</a:t>
            </a:r>
            <a:r>
              <a:rPr kumimoji="0" lang="zh-CN" altLang="en-US" sz="2400" dirty="0"/>
              <a:t>对</a:t>
            </a:r>
            <a:r>
              <a:rPr kumimoji="0" lang="en-US" altLang="zh-CN" sz="2400" dirty="0"/>
              <a:t>IPSec</a:t>
            </a:r>
            <a:r>
              <a:rPr kumimoji="0" lang="zh-CN" altLang="en-US" sz="2400" dirty="0"/>
              <a:t>的支持就是</a:t>
            </a:r>
            <a:r>
              <a:rPr kumimoji="0" lang="zh-CN" altLang="en-US" sz="2400" dirty="0">
                <a:solidFill>
                  <a:srgbClr val="FF0000"/>
                </a:solidFill>
              </a:rPr>
              <a:t>在通信双方之间，建立起共享安全参数及密钥（即安全关联</a:t>
            </a:r>
            <a:r>
              <a:rPr kumimoji="0" lang="en-US" altLang="zh-CN" sz="2400" dirty="0">
                <a:solidFill>
                  <a:srgbClr val="FF0000"/>
                </a:solidFill>
              </a:rPr>
              <a:t>SA</a:t>
            </a:r>
            <a:r>
              <a:rPr kumimoji="0" lang="zh-CN" altLang="en-US" sz="2400" dirty="0">
                <a:solidFill>
                  <a:srgbClr val="FF0000"/>
                </a:solidFill>
              </a:rPr>
              <a:t>）</a:t>
            </a:r>
            <a:r>
              <a:rPr kumimoji="0" lang="zh-CN" altLang="en-US" sz="2400" dirty="0"/>
              <a:t>。</a:t>
            </a:r>
            <a:endParaRPr kumimoji="0" lang="en-US" altLang="zh-CN" sz="2400" dirty="0"/>
          </a:p>
          <a:p>
            <a:endParaRPr kumimoji="0" lang="en-US" altLang="zh-CN" sz="1200" dirty="0"/>
          </a:p>
          <a:p>
            <a:r>
              <a:rPr kumimoji="0" lang="en-US" altLang="zh-CN" sz="2400" dirty="0"/>
              <a:t>IKE</a:t>
            </a:r>
            <a:r>
              <a:rPr kumimoji="0" lang="zh-CN" altLang="en-US" sz="2400" dirty="0"/>
              <a:t>建立</a:t>
            </a:r>
            <a:r>
              <a:rPr kumimoji="0" lang="en-US" altLang="zh-CN" sz="2400" dirty="0"/>
              <a:t>SA</a:t>
            </a:r>
            <a:r>
              <a:rPr kumimoji="0" lang="zh-CN" altLang="en-US" sz="2400" dirty="0"/>
              <a:t>的过程分为两个阶段：</a:t>
            </a:r>
            <a:endParaRPr kumimoji="0" lang="en-US" altLang="zh-CN" sz="2400" dirty="0"/>
          </a:p>
          <a:p>
            <a:pPr lvl="1"/>
            <a:r>
              <a:rPr kumimoji="0" lang="zh-CN" altLang="en-US" dirty="0"/>
              <a:t>第一阶段，</a:t>
            </a:r>
            <a:r>
              <a:rPr kumimoji="0" lang="zh-CN" altLang="en-US" dirty="0">
                <a:solidFill>
                  <a:srgbClr val="FF0000"/>
                </a:solidFill>
              </a:rPr>
              <a:t>协商创建一个通信信道（</a:t>
            </a:r>
            <a:r>
              <a:rPr kumimoji="0" lang="en-US" altLang="zh-CN" dirty="0">
                <a:solidFill>
                  <a:srgbClr val="FF0000"/>
                </a:solidFill>
              </a:rPr>
              <a:t>IKE SA</a:t>
            </a:r>
            <a:r>
              <a:rPr kumimoji="0" lang="zh-CN" altLang="en-US" dirty="0">
                <a:solidFill>
                  <a:srgbClr val="FF0000"/>
                </a:solidFill>
              </a:rPr>
              <a:t>），</a:t>
            </a:r>
            <a:r>
              <a:rPr kumimoji="0" lang="zh-CN" altLang="en-US" dirty="0"/>
              <a:t>并对该信道进行验证，为双方进一步的</a:t>
            </a:r>
            <a:r>
              <a:rPr kumimoji="0" lang="en-US" altLang="zh-CN" dirty="0"/>
              <a:t>IKE</a:t>
            </a:r>
            <a:r>
              <a:rPr kumimoji="0" lang="zh-CN" altLang="en-US" dirty="0"/>
              <a:t>通信提供机密性、消息完整性以及消息源验证服务；</a:t>
            </a:r>
            <a:endParaRPr kumimoji="0" lang="en-US" altLang="zh-CN" dirty="0"/>
          </a:p>
          <a:p>
            <a:pPr lvl="1"/>
            <a:r>
              <a:rPr kumimoji="0" lang="zh-CN" altLang="en-US" dirty="0"/>
              <a:t>第二阶段，</a:t>
            </a:r>
            <a:r>
              <a:rPr kumimoji="0" lang="zh-CN" altLang="en-US" dirty="0">
                <a:solidFill>
                  <a:srgbClr val="FF0000"/>
                </a:solidFill>
              </a:rPr>
              <a:t>使用已建立的</a:t>
            </a:r>
            <a:r>
              <a:rPr kumimoji="0" lang="en-US" altLang="zh-CN" dirty="0">
                <a:solidFill>
                  <a:srgbClr val="FF0000"/>
                </a:solidFill>
              </a:rPr>
              <a:t>IKE SA</a:t>
            </a:r>
            <a:r>
              <a:rPr kumimoji="0" lang="zh-CN" altLang="en-US" dirty="0">
                <a:solidFill>
                  <a:srgbClr val="FF0000"/>
                </a:solidFill>
              </a:rPr>
              <a:t>建立</a:t>
            </a:r>
            <a:r>
              <a:rPr kumimoji="0" lang="en-US" altLang="zh-CN" dirty="0">
                <a:solidFill>
                  <a:srgbClr val="FF0000"/>
                </a:solidFill>
              </a:rPr>
              <a:t>IPsec SA</a:t>
            </a:r>
            <a:r>
              <a:rPr kumimoji="0" lang="zh-CN" altLang="en-US" dirty="0"/>
              <a:t>。</a:t>
            </a:r>
            <a:endParaRPr kumimoji="0" lang="en-US" altLang="zh-CN" dirty="0"/>
          </a:p>
          <a:p>
            <a:endParaRPr kumimoji="0" lang="en-US" altLang="zh-CN" sz="1200" dirty="0"/>
          </a:p>
          <a:p>
            <a:r>
              <a:rPr kumimoji="0" lang="zh-CN" altLang="en-US" sz="2400" dirty="0"/>
              <a:t>当两个实体间进行</a:t>
            </a:r>
            <a:r>
              <a:rPr kumimoji="0" lang="en-US" altLang="zh-CN" sz="2400" dirty="0"/>
              <a:t>IPSec</a:t>
            </a:r>
            <a:r>
              <a:rPr kumimoji="0" lang="zh-CN" altLang="en-US" sz="2400" dirty="0"/>
              <a:t>连接时：</a:t>
            </a:r>
            <a:endParaRPr kumimoji="0" lang="en-US" altLang="zh-CN" sz="2400" dirty="0"/>
          </a:p>
          <a:p>
            <a:pPr lvl="1"/>
            <a:r>
              <a:rPr kumimoji="0" lang="zh-CN" altLang="en-US" dirty="0"/>
              <a:t>如果已经创建了</a:t>
            </a:r>
            <a:r>
              <a:rPr kumimoji="0" lang="en-US" altLang="zh-CN" dirty="0"/>
              <a:t>IKE SA</a:t>
            </a:r>
            <a:r>
              <a:rPr kumimoji="0" lang="zh-CN" altLang="en-US" dirty="0"/>
              <a:t>，就可以直接通过第二阶段，交换创建新的</a:t>
            </a:r>
            <a:r>
              <a:rPr kumimoji="0" lang="en-US" altLang="zh-CN" dirty="0"/>
              <a:t>IPsec SA</a:t>
            </a:r>
            <a:r>
              <a:rPr kumimoji="0" lang="zh-CN" altLang="en-US" dirty="0"/>
              <a:t>；</a:t>
            </a:r>
            <a:endParaRPr kumimoji="0" lang="en-US" altLang="zh-CN" dirty="0"/>
          </a:p>
          <a:p>
            <a:pPr lvl="1"/>
            <a:r>
              <a:rPr kumimoji="0" lang="zh-CN" altLang="en-US" dirty="0"/>
              <a:t>如果还没有创建</a:t>
            </a:r>
            <a:r>
              <a:rPr kumimoji="0" lang="en-US" altLang="zh-CN" dirty="0"/>
              <a:t>IKE SA</a:t>
            </a:r>
            <a:r>
              <a:rPr kumimoji="0" lang="zh-CN" altLang="en-US" dirty="0"/>
              <a:t>，就要通过两个阶段交换创建新的</a:t>
            </a:r>
            <a:r>
              <a:rPr kumimoji="0" lang="en-US" altLang="zh-CN" dirty="0"/>
              <a:t>IKE SA</a:t>
            </a:r>
            <a:r>
              <a:rPr kumimoji="0" lang="zh-CN" altLang="en-US" dirty="0"/>
              <a:t>及</a:t>
            </a:r>
            <a:r>
              <a:rPr kumimoji="0" lang="en-US" altLang="zh-CN" dirty="0"/>
              <a:t>IPsec SA</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 calcmode="lin" valueType="num">
                                      <p:cBhvr additive="base">
                                        <p:cTn id="7"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 calcmode="lin" valueType="num">
                                      <p:cBhvr additive="base">
                                        <p:cTn id="13"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 calcmode="lin" valueType="num">
                                      <p:cBhvr additive="base">
                                        <p:cTn id="19"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anim calcmode="lin" valueType="num">
                                      <p:cBhvr additive="base">
                                        <p:cTn id="25"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anim calcmode="lin" valueType="num">
                                      <p:cBhvr additive="base">
                                        <p:cTn id="31"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8" end="8"/>
                                            </p:txEl>
                                          </p:spTgt>
                                        </p:tgtEl>
                                        <p:attrNameLst>
                                          <p:attrName>style.visibility</p:attrName>
                                        </p:attrNameLst>
                                      </p:cBhvr>
                                      <p:to>
                                        <p:strVal val="visible"/>
                                      </p:to>
                                    </p:set>
                                    <p:anim calcmode="lin" valueType="num">
                                      <p:cBhvr additive="base">
                                        <p:cTn id="37"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339155" y="1916832"/>
            <a:ext cx="7553325" cy="4743450"/>
          </a:xfrm>
          <a:prstGeom prst="rect">
            <a:avLst/>
          </a:prstGeom>
        </p:spPr>
      </p:pic>
      <p:sp>
        <p:nvSpPr>
          <p:cNvPr id="2" name="标题 1"/>
          <p:cNvSpPr>
            <a:spLocks noGrp="1"/>
          </p:cNvSpPr>
          <p:nvPr>
            <p:ph type="title"/>
          </p:nvPr>
        </p:nvSpPr>
        <p:spPr/>
        <p:txBody>
          <a:bodyPr/>
          <a:lstStyle/>
          <a:p>
            <a:r>
              <a:rPr kumimoji="0" lang="zh-CN" altLang="en-US" dirty="0"/>
              <a:t>第一阶段</a:t>
            </a:r>
            <a:endParaRPr lang="en-US" dirty="0"/>
          </a:p>
        </p:txBody>
      </p:sp>
      <p:sp>
        <p:nvSpPr>
          <p:cNvPr id="3" name="内容占位符 2"/>
          <p:cNvSpPr>
            <a:spLocks noGrp="1"/>
          </p:cNvSpPr>
          <p:nvPr>
            <p:ph idx="1"/>
          </p:nvPr>
        </p:nvSpPr>
        <p:spPr>
          <a:xfrm>
            <a:off x="72008" y="1052737"/>
            <a:ext cx="8964488" cy="1440159"/>
          </a:xfrm>
        </p:spPr>
        <p:txBody>
          <a:bodyPr/>
          <a:lstStyle/>
          <a:p>
            <a:r>
              <a:rPr kumimoji="0" lang="en-US" altLang="zh-CN" sz="2400" dirty="0"/>
              <a:t>IKE</a:t>
            </a:r>
            <a:r>
              <a:rPr kumimoji="0" lang="zh-CN" altLang="en-US" sz="2400" dirty="0"/>
              <a:t>定义了两种信息交换模式：</a:t>
            </a:r>
            <a:r>
              <a:rPr kumimoji="0" lang="zh-CN" altLang="en-US" sz="2400" dirty="0">
                <a:solidFill>
                  <a:srgbClr val="FF0000"/>
                </a:solidFill>
              </a:rPr>
              <a:t>主模式</a:t>
            </a:r>
            <a:r>
              <a:rPr kumimoji="0" lang="zh-CN" altLang="en-US" sz="2400" dirty="0"/>
              <a:t>（</a:t>
            </a:r>
            <a:r>
              <a:rPr kumimoji="0" lang="en-US" altLang="zh-CN" sz="2400" dirty="0"/>
              <a:t>Main Mode</a:t>
            </a:r>
            <a:r>
              <a:rPr kumimoji="0" lang="zh-CN" altLang="en-US" sz="2400" dirty="0"/>
              <a:t>）、</a:t>
            </a:r>
            <a:r>
              <a:rPr kumimoji="0" lang="zh-CN" altLang="en-US" sz="2400" dirty="0">
                <a:solidFill>
                  <a:srgbClr val="FF0000"/>
                </a:solidFill>
              </a:rPr>
              <a:t>野蛮模式</a:t>
            </a:r>
            <a:r>
              <a:rPr kumimoji="0" lang="zh-CN" altLang="en-US" sz="2400" dirty="0"/>
              <a:t>（</a:t>
            </a:r>
            <a:r>
              <a:rPr kumimoji="0" lang="en-US" altLang="zh-CN" sz="2400" dirty="0"/>
              <a:t>Aggressive Mode</a:t>
            </a:r>
            <a:r>
              <a:rPr kumimoji="0" lang="zh-CN" altLang="en-US" sz="2400" dirty="0"/>
              <a:t>）。</a:t>
            </a:r>
            <a:endParaRPr kumimoji="0" lang="en-US" altLang="zh-CN" sz="2400" dirty="0"/>
          </a:p>
          <a:p>
            <a:endParaRPr kumimoji="0" lang="en-US" altLang="zh-CN" sz="1200" dirty="0"/>
          </a:p>
          <a:p>
            <a:r>
              <a:rPr kumimoji="0" lang="zh-CN" altLang="en-US" sz="2400" dirty="0">
                <a:solidFill>
                  <a:srgbClr val="FF0000"/>
                </a:solidFill>
              </a:rPr>
              <a:t>主模式协商过程：</a:t>
            </a:r>
            <a:endParaRPr kumimoji="0" lang="zh-CN"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主模式协商过程</a:t>
            </a:r>
            <a:endParaRPr lang="en-US" altLang="zh-CN" dirty="0"/>
          </a:p>
        </p:txBody>
      </p:sp>
      <p:sp>
        <p:nvSpPr>
          <p:cNvPr id="3" name="内容占位符 2"/>
          <p:cNvSpPr>
            <a:spLocks noGrp="1"/>
          </p:cNvSpPr>
          <p:nvPr>
            <p:ph idx="1"/>
          </p:nvPr>
        </p:nvSpPr>
        <p:spPr>
          <a:xfrm>
            <a:off x="179512" y="1052736"/>
            <a:ext cx="8784976" cy="5544616"/>
          </a:xfrm>
        </p:spPr>
        <p:txBody>
          <a:bodyPr/>
          <a:lstStyle/>
          <a:p>
            <a:pPr marL="171450" indent="-171450"/>
            <a:r>
              <a:rPr lang="zh-CN" altLang="en-US" sz="2400" dirty="0">
                <a:solidFill>
                  <a:srgbClr val="FF0000"/>
                </a:solidFill>
              </a:rPr>
              <a:t>第一步：策略协商</a:t>
            </a:r>
            <a:r>
              <a:rPr lang="zh-CN" altLang="en-US" sz="2400" dirty="0"/>
              <a:t>，即确定</a:t>
            </a:r>
            <a:r>
              <a:rPr lang="en-US" altLang="zh-CN" sz="2400" dirty="0"/>
              <a:t>IKE SA</a:t>
            </a:r>
            <a:r>
              <a:rPr lang="zh-CN" altLang="en-US" sz="2400" dirty="0"/>
              <a:t>中所必需的有关算法和参数，包括加密算法、散列算法、认证方法以及</a:t>
            </a:r>
            <a:r>
              <a:rPr lang="en-US" altLang="zh-CN" sz="2400" dirty="0"/>
              <a:t>DH</a:t>
            </a:r>
            <a:r>
              <a:rPr lang="zh-CN" altLang="en-US" sz="2400" dirty="0"/>
              <a:t>组的选择。</a:t>
            </a:r>
            <a:endParaRPr lang="en-US" altLang="zh-CN" sz="2400" dirty="0"/>
          </a:p>
          <a:p>
            <a:pPr marL="171450" indent="-171450"/>
            <a:endParaRPr lang="en-US" altLang="zh-CN" sz="1200" dirty="0"/>
          </a:p>
          <a:p>
            <a:pPr marL="171450" indent="-171450"/>
            <a:r>
              <a:rPr lang="zh-CN" altLang="en-US" sz="2400" dirty="0">
                <a:solidFill>
                  <a:srgbClr val="FF0000"/>
                </a:solidFill>
              </a:rPr>
              <a:t>第二步，秘钥交换</a:t>
            </a:r>
            <a:r>
              <a:rPr lang="zh-CN" altLang="en-US" sz="2400" dirty="0"/>
              <a:t>，即双方交换</a:t>
            </a:r>
            <a:r>
              <a:rPr lang="en-US" altLang="zh-CN" sz="2400" dirty="0"/>
              <a:t>DH</a:t>
            </a:r>
            <a:r>
              <a:rPr lang="zh-CN" altLang="en-US" sz="2400" dirty="0"/>
              <a:t>算法所需要的秘钥生成基本材料，即</a:t>
            </a:r>
            <a:r>
              <a:rPr lang="en-US" altLang="zh-CN" sz="2400" dirty="0"/>
              <a:t>DH</a:t>
            </a:r>
            <a:r>
              <a:rPr lang="zh-CN" altLang="en-US" sz="2400" dirty="0"/>
              <a:t>公开值</a:t>
            </a:r>
            <a:r>
              <a:rPr lang="en-US" altLang="zh-CN" sz="2400" dirty="0" err="1"/>
              <a:t>g</a:t>
            </a:r>
            <a:r>
              <a:rPr lang="en-US" altLang="zh-CN" sz="2400" baseline="30000" dirty="0" err="1"/>
              <a:t>x</a:t>
            </a:r>
            <a:r>
              <a:rPr lang="en-US" altLang="zh-CN" sz="2400" baseline="30000" dirty="0"/>
              <a:t> </a:t>
            </a:r>
            <a:r>
              <a:rPr lang="zh-CN" altLang="en-US" sz="2400" dirty="0"/>
              <a:t>，还有用于防范重放攻击的一次性随机数</a:t>
            </a:r>
            <a:r>
              <a:rPr lang="en-US" altLang="zh-CN" sz="2400" dirty="0"/>
              <a:t>nonce </a:t>
            </a:r>
            <a:r>
              <a:rPr lang="zh-CN" altLang="en-US" sz="2400" dirty="0"/>
              <a:t>。</a:t>
            </a:r>
          </a:p>
          <a:p>
            <a:pPr marL="571500" lvl="1" indent="-171450"/>
            <a:r>
              <a:rPr lang="zh-CN" altLang="en-US" dirty="0"/>
              <a:t>随后，各自计算主秘钥。</a:t>
            </a:r>
          </a:p>
          <a:p>
            <a:pPr marL="171450" indent="-171450"/>
            <a:endParaRPr lang="en-US" altLang="zh-CN" sz="1200" dirty="0"/>
          </a:p>
          <a:p>
            <a:pPr marL="171450" indent="-171450"/>
            <a:r>
              <a:rPr lang="zh-CN" altLang="en-US" sz="2400" dirty="0">
                <a:solidFill>
                  <a:srgbClr val="FF0000"/>
                </a:solidFill>
              </a:rPr>
              <a:t>第三步，认证交换</a:t>
            </a:r>
            <a:r>
              <a:rPr lang="zh-CN" altLang="en-US" sz="2400" dirty="0"/>
              <a:t>，即通信双方构造“认证者”并发给对方；验证通过，则成功建立</a:t>
            </a:r>
            <a:r>
              <a:rPr lang="en-US" altLang="zh-CN" sz="2400" dirty="0"/>
              <a:t>IKE SA</a:t>
            </a:r>
            <a:r>
              <a:rPr lang="zh-CN" altLang="en-US" sz="2400" dirty="0"/>
              <a:t>。</a:t>
            </a:r>
          </a:p>
          <a:p>
            <a:pPr marL="571500" lvl="1" indent="-171450"/>
            <a:r>
              <a:rPr lang="zh-CN" altLang="en-US" dirty="0">
                <a:solidFill>
                  <a:srgbClr val="FF0000"/>
                </a:solidFill>
              </a:rPr>
              <a:t>认证者</a:t>
            </a:r>
            <a:r>
              <a:rPr lang="zh-CN" altLang="en-US" dirty="0"/>
              <a:t>是通信双方使用前两步协商得到的秘钥对双方交换的信息进行散列计算得到的散列值（或经过数字签名）。</a:t>
            </a:r>
          </a:p>
          <a:p>
            <a:pPr marL="571500" lvl="1" indent="-171450"/>
            <a:r>
              <a:rPr lang="zh-CN" altLang="en-US" dirty="0"/>
              <a:t>双方交换的信息包括</a:t>
            </a:r>
            <a:r>
              <a:rPr lang="en-US" altLang="zh-CN" dirty="0"/>
              <a:t>DH</a:t>
            </a:r>
            <a:r>
              <a:rPr lang="zh-CN" altLang="en-US" dirty="0"/>
              <a:t>公开值、</a:t>
            </a:r>
            <a:r>
              <a:rPr lang="en-US" altLang="zh-CN" dirty="0"/>
              <a:t>Nonce</a:t>
            </a:r>
            <a:r>
              <a:rPr lang="zh-CN" altLang="en-US" dirty="0"/>
              <a:t>、</a:t>
            </a:r>
            <a:r>
              <a:rPr lang="en-US" altLang="zh-CN" dirty="0"/>
              <a:t>SA</a:t>
            </a:r>
            <a:r>
              <a:rPr lang="zh-CN" altLang="en-US" dirty="0"/>
              <a:t>内容以及身份标识符</a:t>
            </a:r>
            <a:r>
              <a:rPr lang="en-US" altLang="zh-CN" dirty="0"/>
              <a:t>ID</a:t>
            </a:r>
            <a:r>
              <a:rPr lang="zh-CN" altLang="en-US" dirty="0"/>
              <a:t>等。</a:t>
            </a:r>
            <a:endParaRPr lang="en-US" dirty="0"/>
          </a:p>
        </p:txBody>
      </p:sp>
    </p:spTree>
    <p:extLst>
      <p:ext uri="{BB962C8B-B14F-4D97-AF65-F5344CB8AC3E}">
        <p14:creationId xmlns:p14="http://schemas.microsoft.com/office/powerpoint/2010/main" val="405005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3850" y="72008"/>
            <a:ext cx="8229600" cy="836042"/>
          </a:xfrm>
        </p:spPr>
        <p:txBody>
          <a:bodyPr/>
          <a:lstStyle/>
          <a:p>
            <a:r>
              <a:rPr kumimoji="0" lang="zh-CN" altLang="en-US" dirty="0"/>
              <a:t>网络安全协议层次</a:t>
            </a:r>
          </a:p>
        </p:txBody>
      </p:sp>
      <p:sp>
        <p:nvSpPr>
          <p:cNvPr id="8195" name="内容占位符 4"/>
          <p:cNvSpPr>
            <a:spLocks noGrp="1"/>
          </p:cNvSpPr>
          <p:nvPr>
            <p:ph idx="1"/>
          </p:nvPr>
        </p:nvSpPr>
        <p:spPr>
          <a:xfrm>
            <a:off x="250825" y="1052736"/>
            <a:ext cx="8642350" cy="5616575"/>
          </a:xfrm>
        </p:spPr>
        <p:txBody>
          <a:bodyPr/>
          <a:lstStyle/>
          <a:p>
            <a:r>
              <a:rPr kumimoji="0" lang="zh-CN" altLang="en-US" sz="2400" dirty="0"/>
              <a:t>网络安全协议基本上与</a:t>
            </a:r>
            <a:r>
              <a:rPr kumimoji="0" lang="en-US" altLang="zh-CN" sz="2400" dirty="0"/>
              <a:t>TCP/IP</a:t>
            </a:r>
            <a:r>
              <a:rPr kumimoji="0" lang="zh-CN" altLang="en-US" sz="2400" dirty="0"/>
              <a:t>协议族相似，分为四层，即网络接口层、网络层、传输层和应用层。</a:t>
            </a:r>
            <a:endParaRPr kumimoji="0" lang="en-US" altLang="zh-CN" sz="2400" dirty="0"/>
          </a:p>
          <a:p>
            <a:pPr lvl="1"/>
            <a:r>
              <a:rPr kumimoji="0" lang="zh-CN" altLang="en-US" dirty="0">
                <a:solidFill>
                  <a:srgbClr val="0000FF"/>
                </a:solidFill>
              </a:rPr>
              <a:t>应用层：</a:t>
            </a:r>
            <a:r>
              <a:rPr kumimoji="0" lang="zh-CN" altLang="en-US" dirty="0"/>
              <a:t>种类繁多（</a:t>
            </a:r>
            <a:r>
              <a:rPr kumimoji="0" lang="en-US" altLang="zh-CN" dirty="0"/>
              <a:t>SSH</a:t>
            </a:r>
            <a:r>
              <a:rPr kumimoji="0" lang="zh-CN" altLang="en-US" dirty="0"/>
              <a:t>、</a:t>
            </a:r>
            <a:r>
              <a:rPr kumimoji="0" lang="en-US" altLang="zh-CN" dirty="0"/>
              <a:t>PGP</a:t>
            </a:r>
            <a:r>
              <a:rPr kumimoji="0" lang="zh-CN" altLang="en-US" dirty="0"/>
              <a:t>和</a:t>
            </a:r>
            <a:r>
              <a:rPr kumimoji="0" lang="en-US" altLang="zh-CN" dirty="0"/>
              <a:t>SET</a:t>
            </a:r>
            <a:r>
              <a:rPr kumimoji="0" lang="zh-CN" altLang="en-US" dirty="0"/>
              <a:t>）；</a:t>
            </a:r>
            <a:endParaRPr kumimoji="0" lang="en-US" altLang="zh-CN" dirty="0"/>
          </a:p>
          <a:p>
            <a:pPr lvl="1"/>
            <a:r>
              <a:rPr kumimoji="0" lang="zh-CN" altLang="en-US" dirty="0">
                <a:solidFill>
                  <a:srgbClr val="0000FF"/>
                </a:solidFill>
              </a:rPr>
              <a:t>传输层：</a:t>
            </a:r>
            <a:r>
              <a:rPr kumimoji="0" lang="en-US" altLang="zh-CN" dirty="0"/>
              <a:t>SSL</a:t>
            </a:r>
            <a:r>
              <a:rPr kumimoji="0" lang="zh-CN" altLang="en-US" dirty="0"/>
              <a:t>、</a:t>
            </a:r>
            <a:r>
              <a:rPr kumimoji="0" lang="en-US" altLang="zh-CN" dirty="0"/>
              <a:t>TLS</a:t>
            </a:r>
            <a:r>
              <a:rPr kumimoji="0" lang="zh-CN" altLang="en-US" dirty="0"/>
              <a:t>和</a:t>
            </a:r>
            <a:r>
              <a:rPr kumimoji="0" lang="en-US" altLang="zh-CN" dirty="0"/>
              <a:t>SOCKS v5</a:t>
            </a:r>
            <a:r>
              <a:rPr kumimoji="0" lang="zh-CN" altLang="en-US" dirty="0"/>
              <a:t>等；</a:t>
            </a:r>
            <a:endParaRPr kumimoji="0" lang="en-US" altLang="zh-CN" dirty="0"/>
          </a:p>
          <a:p>
            <a:pPr lvl="1"/>
            <a:r>
              <a:rPr kumimoji="0" lang="zh-CN" altLang="en-US" dirty="0">
                <a:solidFill>
                  <a:srgbClr val="0000FF"/>
                </a:solidFill>
              </a:rPr>
              <a:t>网络层：</a:t>
            </a:r>
            <a:r>
              <a:rPr kumimoji="0" lang="en-US" altLang="zh-CN" dirty="0"/>
              <a:t>IPSec</a:t>
            </a:r>
            <a:r>
              <a:rPr kumimoji="0" lang="zh-CN" altLang="en-US" dirty="0"/>
              <a:t>协议（</a:t>
            </a:r>
            <a:r>
              <a:rPr kumimoji="0" lang="en-US" altLang="zh-CN" dirty="0"/>
              <a:t>IP Security</a:t>
            </a:r>
            <a:r>
              <a:rPr kumimoji="0" lang="zh-CN" altLang="en-US" dirty="0"/>
              <a:t>）；</a:t>
            </a:r>
            <a:endParaRPr kumimoji="0" lang="en-US" altLang="zh-CN" dirty="0"/>
          </a:p>
          <a:p>
            <a:pPr lvl="1"/>
            <a:r>
              <a:rPr kumimoji="0" lang="zh-CN" altLang="en-US" dirty="0">
                <a:solidFill>
                  <a:srgbClr val="0000FF"/>
                </a:solidFill>
              </a:rPr>
              <a:t>网络接口层：</a:t>
            </a:r>
            <a:r>
              <a:rPr kumimoji="0" lang="en-US" altLang="zh-CN" dirty="0"/>
              <a:t>L2TP </a:t>
            </a:r>
            <a:r>
              <a:rPr kumimoji="0" lang="zh-CN" altLang="en-US" dirty="0"/>
              <a:t>、</a:t>
            </a:r>
            <a:r>
              <a:rPr kumimoji="0" lang="en-US" altLang="zh-CN" dirty="0"/>
              <a:t>L2F</a:t>
            </a:r>
            <a:r>
              <a:rPr kumimoji="0" lang="zh-CN" altLang="en-US" dirty="0"/>
              <a:t>、</a:t>
            </a:r>
            <a:r>
              <a:rPr kumimoji="0" lang="en-US" altLang="zh-CN" dirty="0"/>
              <a:t>PPTP</a:t>
            </a:r>
            <a:r>
              <a:rPr kumimoji="0" lang="zh-CN" altLang="en-US" dirty="0"/>
              <a:t>。</a:t>
            </a:r>
            <a:endParaRPr kumimoji="0" lang="en-US" altLang="zh-CN" dirty="0"/>
          </a:p>
          <a:p>
            <a:endParaRPr kumimoji="0" lang="en-US" altLang="zh-CN" sz="2400" dirty="0">
              <a:solidFill>
                <a:srgbClr val="FF0000"/>
              </a:solidFill>
            </a:endParaRPr>
          </a:p>
          <a:p>
            <a:r>
              <a:rPr kumimoji="0" lang="zh-CN" altLang="en-US" sz="2400" dirty="0">
                <a:solidFill>
                  <a:srgbClr val="FF0000"/>
                </a:solidFill>
              </a:rPr>
              <a:t>网络安全协议</a:t>
            </a:r>
            <a:r>
              <a:rPr kumimoji="0" lang="zh-CN" altLang="en-US" sz="2400" dirty="0"/>
              <a:t>建立在密码体制基础上，运用密码算法和协议逻辑来实现</a:t>
            </a:r>
            <a:r>
              <a:rPr kumimoji="0" lang="zh-CN" altLang="en-US" sz="2400" dirty="0">
                <a:solidFill>
                  <a:srgbClr val="FF0000"/>
                </a:solidFill>
              </a:rPr>
              <a:t>加密和认证</a:t>
            </a:r>
            <a:r>
              <a:rPr kumimoji="0" lang="zh-CN" altLang="en-US" sz="2400" dirty="0"/>
              <a:t>。</a:t>
            </a:r>
            <a:endParaRPr kumimoji="0" lang="en-US" altLang="zh-CN" sz="2400" dirty="0"/>
          </a:p>
          <a:p>
            <a:pPr lvl="1"/>
            <a:r>
              <a:rPr kumimoji="0" lang="zh-CN" altLang="en-US" dirty="0"/>
              <a:t>密钥管理主要分为</a:t>
            </a:r>
            <a:r>
              <a:rPr kumimoji="0" lang="zh-CN" altLang="en-US" dirty="0">
                <a:solidFill>
                  <a:srgbClr val="FF0000"/>
                </a:solidFill>
              </a:rPr>
              <a:t>人工管理</a:t>
            </a:r>
            <a:r>
              <a:rPr kumimoji="0" lang="zh-CN" altLang="en-US" dirty="0"/>
              <a:t>和</a:t>
            </a:r>
            <a:r>
              <a:rPr kumimoji="0" lang="zh-CN" altLang="en-US" dirty="0">
                <a:solidFill>
                  <a:srgbClr val="FF0000"/>
                </a:solidFill>
              </a:rPr>
              <a:t>协商管理</a:t>
            </a:r>
            <a:r>
              <a:rPr kumimoji="0" lang="zh-CN" altLang="en-US" dirty="0"/>
              <a:t>两种形式。</a:t>
            </a:r>
            <a:endParaRPr kumimoji="0" lang="en-US" altLang="zh-CN" dirty="0"/>
          </a:p>
          <a:p>
            <a:pPr lvl="1"/>
            <a:r>
              <a:rPr kumimoji="0" lang="zh-CN" altLang="en-US" dirty="0"/>
              <a:t>密钥管理都需要通过</a:t>
            </a:r>
            <a:r>
              <a:rPr kumimoji="0" lang="zh-CN" altLang="en-US" dirty="0">
                <a:solidFill>
                  <a:srgbClr val="FF0000"/>
                </a:solidFill>
              </a:rPr>
              <a:t>应用层服务</a:t>
            </a:r>
            <a:r>
              <a:rPr kumimoji="0" lang="zh-CN" altLang="en-US" dirty="0"/>
              <a:t>来实现。</a:t>
            </a:r>
            <a:endParaRPr kumimoji="0" lang="zh-CN" altLang="zh-CN" dirty="0"/>
          </a:p>
          <a:p>
            <a:pPr lvl="1"/>
            <a:r>
              <a:rPr kumimoji="0" lang="zh-CN" altLang="en-US" dirty="0"/>
              <a:t>网络安全协议</a:t>
            </a:r>
            <a:r>
              <a:rPr kumimoji="0" lang="zh-CN" altLang="en-US" dirty="0">
                <a:solidFill>
                  <a:srgbClr val="FF0000"/>
                </a:solidFill>
              </a:rPr>
              <a:t>所处的网络层次不同</a:t>
            </a:r>
            <a:r>
              <a:rPr kumimoji="0" lang="zh-CN" altLang="en-US" dirty="0"/>
              <a:t>，存在</a:t>
            </a:r>
            <a:r>
              <a:rPr kumimoji="0" lang="zh-CN" altLang="en-US" dirty="0">
                <a:solidFill>
                  <a:srgbClr val="FF0000"/>
                </a:solidFill>
              </a:rPr>
              <a:t>包含关系</a:t>
            </a:r>
            <a:r>
              <a:rPr kumimoji="0" lang="zh-CN" altLang="en-US" dirty="0"/>
              <a:t>，但存在特殊应用的情况除外。</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 calcmode="lin" valueType="num">
                                      <p:cBhvr additive="base">
                                        <p:cTn id="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 calcmode="lin" valueType="num">
                                      <p:cBhvr additive="base">
                                        <p:cTn id="1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1" end="1"/>
                                            </p:txEl>
                                          </p:spTgt>
                                        </p:tgtEl>
                                        <p:attrNameLst>
                                          <p:attrName>style.visibility</p:attrName>
                                        </p:attrNameLst>
                                      </p:cBhvr>
                                      <p:to>
                                        <p:strVal val="visible"/>
                                      </p:to>
                                    </p:set>
                                    <p:anim calcmode="lin" valueType="num">
                                      <p:cBhvr additive="base">
                                        <p:cTn id="25"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anim calcmode="lin" valueType="num">
                                      <p:cBhvr additive="base">
                                        <p:cTn id="31"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7" end="7"/>
                                            </p:txEl>
                                          </p:spTgt>
                                        </p:tgtEl>
                                        <p:attrNameLst>
                                          <p:attrName>style.visibility</p:attrName>
                                        </p:attrNameLst>
                                      </p:cBhvr>
                                      <p:to>
                                        <p:strVal val="visible"/>
                                      </p:to>
                                    </p:set>
                                    <p:anim calcmode="lin" valueType="num">
                                      <p:cBhvr additive="base">
                                        <p:cTn id="37"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195">
                                            <p:txEl>
                                              <p:pRg st="8" end="8"/>
                                            </p:txEl>
                                          </p:spTgt>
                                        </p:tgtEl>
                                        <p:attrNameLst>
                                          <p:attrName>style.visibility</p:attrName>
                                        </p:attrNameLst>
                                      </p:cBhvr>
                                      <p:to>
                                        <p:strVal val="visible"/>
                                      </p:to>
                                    </p:set>
                                    <p:anim calcmode="lin" valueType="num">
                                      <p:cBhvr additive="base">
                                        <p:cTn id="41"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195">
                                            <p:txEl>
                                              <p:pRg st="9" end="9"/>
                                            </p:txEl>
                                          </p:spTgt>
                                        </p:tgtEl>
                                        <p:attrNameLst>
                                          <p:attrName>style.visibility</p:attrName>
                                        </p:attrNameLst>
                                      </p:cBhvr>
                                      <p:to>
                                        <p:strVal val="visible"/>
                                      </p:to>
                                    </p:set>
                                    <p:anim calcmode="lin" valueType="num">
                                      <p:cBhvr additive="base">
                                        <p:cTn id="45" dur="500" fill="hold"/>
                                        <p:tgtEl>
                                          <p:spTgt spid="819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1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468313" y="72008"/>
            <a:ext cx="8229600" cy="836712"/>
          </a:xfrm>
        </p:spPr>
        <p:txBody>
          <a:bodyPr/>
          <a:lstStyle/>
          <a:p>
            <a:r>
              <a:rPr lang="zh-CN" altLang="en-US" dirty="0"/>
              <a:t>野蛮协商过程</a:t>
            </a:r>
            <a:endParaRPr kumimoji="0" lang="zh-CN" altLang="en-US" dirty="0"/>
          </a:p>
        </p:txBody>
      </p:sp>
      <p:sp>
        <p:nvSpPr>
          <p:cNvPr id="37891" name="内容占位符 2"/>
          <p:cNvSpPr>
            <a:spLocks noGrp="1"/>
          </p:cNvSpPr>
          <p:nvPr>
            <p:ph idx="1"/>
          </p:nvPr>
        </p:nvSpPr>
        <p:spPr>
          <a:xfrm>
            <a:off x="107950" y="5085184"/>
            <a:ext cx="8928546" cy="1296144"/>
          </a:xfrm>
        </p:spPr>
        <p:txBody>
          <a:bodyPr/>
          <a:lstStyle/>
          <a:p>
            <a:r>
              <a:rPr kumimoji="0" lang="zh-CN" altLang="en-US" sz="2400" dirty="0">
                <a:solidFill>
                  <a:srgbClr val="FF0000"/>
                </a:solidFill>
              </a:rPr>
              <a:t>验证载荷</a:t>
            </a:r>
            <a:r>
              <a:rPr kumimoji="0" lang="zh-CN" altLang="en-US" sz="2400" dirty="0"/>
              <a:t>是使用协商得到的安全参数及秘钥对接收到的所有信息进行加密散列计算，得到的数据结果即为可验证信息，可作为发送方现场操作的证据。</a:t>
            </a:r>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00" y="1413049"/>
            <a:ext cx="8789988"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79388" y="44450"/>
            <a:ext cx="8785225" cy="863600"/>
          </a:xfrm>
        </p:spPr>
        <p:txBody>
          <a:bodyPr/>
          <a:lstStyle/>
          <a:p>
            <a:r>
              <a:rPr kumimoji="0" lang="zh-CN" altLang="en-US"/>
              <a:t>第二阶段</a:t>
            </a:r>
          </a:p>
        </p:txBody>
      </p:sp>
      <p:sp>
        <p:nvSpPr>
          <p:cNvPr id="39939" name="内容占位符 2"/>
          <p:cNvSpPr>
            <a:spLocks noGrp="1"/>
          </p:cNvSpPr>
          <p:nvPr>
            <p:ph idx="1"/>
          </p:nvPr>
        </p:nvSpPr>
        <p:spPr>
          <a:xfrm>
            <a:off x="179388" y="1052513"/>
            <a:ext cx="8785225" cy="5230812"/>
          </a:xfrm>
        </p:spPr>
        <p:txBody>
          <a:bodyPr/>
          <a:lstStyle/>
          <a:p>
            <a:r>
              <a:rPr kumimoji="0" lang="en-US" altLang="zh-CN" dirty="0"/>
              <a:t>IKE</a:t>
            </a:r>
            <a:r>
              <a:rPr kumimoji="0" lang="zh-CN" altLang="en-US" dirty="0"/>
              <a:t>已经拥有了第一阶段建立起的</a:t>
            </a:r>
            <a:r>
              <a:rPr kumimoji="0" lang="en-US" altLang="zh-CN" dirty="0"/>
              <a:t>IKE SA</a:t>
            </a:r>
            <a:r>
              <a:rPr kumimoji="0" lang="zh-CN" altLang="en-US" dirty="0"/>
              <a:t>，通信双方的进一步协商采用</a:t>
            </a:r>
            <a:r>
              <a:rPr kumimoji="0" lang="en-US" altLang="zh-CN" dirty="0"/>
              <a:t>SA</a:t>
            </a:r>
            <a:r>
              <a:rPr kumimoji="0" lang="zh-CN" altLang="en-US" dirty="0"/>
              <a:t>保护，任何没有</a:t>
            </a:r>
            <a:r>
              <a:rPr kumimoji="0" lang="en-US" altLang="zh-CN" dirty="0"/>
              <a:t>SA</a:t>
            </a:r>
            <a:r>
              <a:rPr kumimoji="0" lang="zh-CN" altLang="en-US" dirty="0"/>
              <a:t>保护的消息将被拒收。</a:t>
            </a:r>
            <a:endParaRPr kumimoji="0" lang="en-US" altLang="zh-CN" dirty="0"/>
          </a:p>
          <a:p>
            <a:endParaRPr kumimoji="0" lang="en-US" altLang="zh-CN" dirty="0"/>
          </a:p>
          <a:p>
            <a:r>
              <a:rPr kumimoji="0" lang="zh-CN" altLang="en-US" dirty="0"/>
              <a:t>通常在第二阶段至少要</a:t>
            </a:r>
            <a:r>
              <a:rPr kumimoji="0" lang="zh-CN" altLang="en-US" dirty="0">
                <a:solidFill>
                  <a:srgbClr val="FF0000"/>
                </a:solidFill>
              </a:rPr>
              <a:t>建立两条</a:t>
            </a:r>
            <a:r>
              <a:rPr kumimoji="0" lang="en-US" altLang="zh-CN" dirty="0">
                <a:solidFill>
                  <a:srgbClr val="FF0000"/>
                </a:solidFill>
              </a:rPr>
              <a:t>SA</a:t>
            </a:r>
            <a:r>
              <a:rPr kumimoji="0" lang="zh-CN" altLang="en-US" dirty="0"/>
              <a:t>，一条用于</a:t>
            </a:r>
            <a:r>
              <a:rPr kumimoji="0" lang="zh-CN" altLang="en-US" dirty="0">
                <a:solidFill>
                  <a:srgbClr val="FF0000"/>
                </a:solidFill>
              </a:rPr>
              <a:t>发送</a:t>
            </a:r>
            <a:r>
              <a:rPr kumimoji="0" lang="zh-CN" altLang="en-US" dirty="0"/>
              <a:t>数据，一条用于</a:t>
            </a:r>
            <a:r>
              <a:rPr kumimoji="0" lang="zh-CN" altLang="en-US" dirty="0">
                <a:solidFill>
                  <a:srgbClr val="FF0000"/>
                </a:solidFill>
              </a:rPr>
              <a:t>接收</a:t>
            </a:r>
            <a:r>
              <a:rPr kumimoji="0" lang="zh-CN" altLang="en-US" dirty="0"/>
              <a:t>数据。</a:t>
            </a:r>
            <a:endParaRPr kumimoji="0" lang="en-US" altLang="zh-CN" dirty="0"/>
          </a:p>
          <a:p>
            <a:endParaRPr kumimoji="0" lang="en-US" altLang="zh-CN" dirty="0"/>
          </a:p>
          <a:p>
            <a:r>
              <a:rPr kumimoji="0" lang="zh-CN" altLang="en-US" dirty="0"/>
              <a:t>此阶段</a:t>
            </a:r>
            <a:r>
              <a:rPr kumimoji="0" lang="en-US" altLang="zh-CN" dirty="0"/>
              <a:t>IKE</a:t>
            </a:r>
            <a:r>
              <a:rPr kumimoji="0" lang="zh-CN" altLang="en-US" dirty="0"/>
              <a:t>使用三</a:t>
            </a:r>
            <a:r>
              <a:rPr kumimoji="0" lang="zh-CN" altLang="en-US"/>
              <a:t>种信息交换方式：</a:t>
            </a:r>
            <a:endParaRPr kumimoji="0" lang="en-US" altLang="zh-CN" dirty="0"/>
          </a:p>
          <a:p>
            <a:pPr lvl="1"/>
            <a:r>
              <a:rPr kumimoji="0" lang="zh-CN" altLang="en-US" dirty="0"/>
              <a:t>快速模式（</a:t>
            </a:r>
            <a:r>
              <a:rPr kumimoji="0" lang="en-US" altLang="zh-CN" dirty="0"/>
              <a:t>Quick Mode</a:t>
            </a:r>
            <a:r>
              <a:rPr kumimoji="0" lang="zh-CN" altLang="en-US" dirty="0"/>
              <a:t>）；</a:t>
            </a:r>
            <a:endParaRPr kumimoji="0" lang="en-US" altLang="zh-CN" dirty="0"/>
          </a:p>
          <a:p>
            <a:pPr lvl="1"/>
            <a:r>
              <a:rPr kumimoji="0" lang="zh-CN" altLang="en-US" dirty="0"/>
              <a:t>新组模式（</a:t>
            </a:r>
            <a:r>
              <a:rPr kumimoji="0" lang="en-US" altLang="zh-CN" dirty="0"/>
              <a:t>New Group Mode</a:t>
            </a:r>
            <a:r>
              <a:rPr kumimoji="0" lang="zh-CN" altLang="en-US" dirty="0"/>
              <a:t>）；</a:t>
            </a:r>
            <a:endParaRPr kumimoji="0" lang="en-US" altLang="zh-CN" dirty="0"/>
          </a:p>
          <a:p>
            <a:pPr lvl="1"/>
            <a:r>
              <a:rPr kumimoji="0" lang="en-US" altLang="zh-CN" dirty="0"/>
              <a:t>ISAKMP</a:t>
            </a:r>
            <a:r>
              <a:rPr kumimoji="0" lang="zh-CN" altLang="en-US" dirty="0"/>
              <a:t>信息交换（</a:t>
            </a:r>
            <a:r>
              <a:rPr kumimoji="0" lang="en-US" altLang="zh-CN" dirty="0"/>
              <a:t>ISAKMP Info Exchange</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 calcmode="lin" valueType="num">
                                      <p:cBhvr additive="base">
                                        <p:cTn id="7"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anim calcmode="lin" valueType="num">
                                      <p:cBhvr additive="base">
                                        <p:cTn id="13"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anim calcmode="lin" valueType="num">
                                      <p:cBhvr additive="base">
                                        <p:cTn id="17"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anim calcmode="lin" valueType="num">
                                      <p:cBhvr additive="base">
                                        <p:cTn id="21"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939">
                                            <p:txEl>
                                              <p:pRg st="7" end="7"/>
                                            </p:txEl>
                                          </p:spTgt>
                                        </p:tgtEl>
                                        <p:attrNameLst>
                                          <p:attrName>style.visibility</p:attrName>
                                        </p:attrNameLst>
                                      </p:cBhvr>
                                      <p:to>
                                        <p:strVal val="visible"/>
                                      </p:to>
                                    </p:set>
                                    <p:anim calcmode="lin" valueType="num">
                                      <p:cBhvr additive="base">
                                        <p:cTn id="25"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kumimoji="0" lang="zh-CN" altLang="en-US"/>
              <a:t>快速模式（</a:t>
            </a:r>
            <a:r>
              <a:rPr kumimoji="0" lang="en-US" altLang="zh-CN"/>
              <a:t>Quick Mode</a:t>
            </a:r>
            <a:r>
              <a:rPr kumimoji="0" lang="zh-CN" altLang="en-US"/>
              <a:t>）</a:t>
            </a:r>
          </a:p>
        </p:txBody>
      </p:sp>
      <p:sp>
        <p:nvSpPr>
          <p:cNvPr id="2" name="内容占位符 1"/>
          <p:cNvSpPr>
            <a:spLocks noGrp="1"/>
          </p:cNvSpPr>
          <p:nvPr>
            <p:ph idx="1"/>
          </p:nvPr>
        </p:nvSpPr>
        <p:spPr>
          <a:xfrm>
            <a:off x="179512" y="1052737"/>
            <a:ext cx="8784976" cy="576064"/>
          </a:xfrm>
        </p:spPr>
        <p:txBody>
          <a:bodyPr/>
          <a:lstStyle/>
          <a:p>
            <a:r>
              <a:rPr lang="zh-CN" altLang="en-US" dirty="0"/>
              <a:t>快速模式主要用于交换</a:t>
            </a:r>
            <a:r>
              <a:rPr lang="en-US" dirty="0"/>
              <a:t>IPSec SA</a:t>
            </a:r>
            <a:r>
              <a:rPr lang="zh-CN" altLang="en-US" dirty="0"/>
              <a:t>信息。</a:t>
            </a:r>
            <a:endParaRPr lang="en-US" dirty="0"/>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420938"/>
            <a:ext cx="8416925"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79388" y="44450"/>
            <a:ext cx="8785225" cy="863600"/>
          </a:xfrm>
        </p:spPr>
        <p:txBody>
          <a:bodyPr/>
          <a:lstStyle/>
          <a:p>
            <a:r>
              <a:rPr kumimoji="0" lang="zh-CN" altLang="en-US"/>
              <a:t>新组模式和</a:t>
            </a:r>
            <a:r>
              <a:rPr kumimoji="0" lang="en-US" altLang="zh-CN"/>
              <a:t>ISAKMP</a:t>
            </a:r>
            <a:r>
              <a:rPr kumimoji="0" lang="zh-CN" altLang="en-US"/>
              <a:t>信息交换</a:t>
            </a:r>
          </a:p>
        </p:txBody>
      </p:sp>
      <p:sp>
        <p:nvSpPr>
          <p:cNvPr id="41987" name="内容占位符 2"/>
          <p:cNvSpPr>
            <a:spLocks noGrp="1"/>
          </p:cNvSpPr>
          <p:nvPr>
            <p:ph idx="1"/>
          </p:nvPr>
        </p:nvSpPr>
        <p:spPr>
          <a:xfrm>
            <a:off x="179387" y="1124744"/>
            <a:ext cx="8785225" cy="4968552"/>
          </a:xfrm>
        </p:spPr>
        <p:txBody>
          <a:bodyPr/>
          <a:lstStyle/>
          <a:p>
            <a:r>
              <a:rPr kumimoji="0" lang="zh-CN" altLang="en-US" dirty="0"/>
              <a:t>新组模式主要</a:t>
            </a:r>
            <a:r>
              <a:rPr kumimoji="0" lang="zh-CN" altLang="en-US" dirty="0">
                <a:solidFill>
                  <a:srgbClr val="FF0000"/>
                </a:solidFill>
              </a:rPr>
              <a:t>用于实现通信双方交换协商新的</a:t>
            </a:r>
            <a:r>
              <a:rPr kumimoji="0" lang="en-US" altLang="zh-CN" dirty="0" err="1">
                <a:solidFill>
                  <a:srgbClr val="FF0000"/>
                </a:solidFill>
              </a:rPr>
              <a:t>Diffie</a:t>
            </a:r>
            <a:r>
              <a:rPr kumimoji="0" lang="zh-CN" altLang="en-US" dirty="0">
                <a:solidFill>
                  <a:srgbClr val="FF0000"/>
                </a:solidFill>
              </a:rPr>
              <a:t>－</a:t>
            </a:r>
            <a:r>
              <a:rPr kumimoji="0" lang="en-US" altLang="zh-CN" dirty="0">
                <a:solidFill>
                  <a:srgbClr val="FF0000"/>
                </a:solidFill>
              </a:rPr>
              <a:t>Hellman</a:t>
            </a:r>
            <a:r>
              <a:rPr kumimoji="0" lang="zh-CN" altLang="en-US" dirty="0">
                <a:solidFill>
                  <a:srgbClr val="FF0000"/>
                </a:solidFill>
              </a:rPr>
              <a:t>组</a:t>
            </a:r>
            <a:r>
              <a:rPr kumimoji="0" lang="zh-CN" altLang="en-US" dirty="0"/>
              <a:t>，属于一种请求</a:t>
            </a:r>
            <a:r>
              <a:rPr kumimoji="0" lang="en-US" altLang="zh-CN" dirty="0"/>
              <a:t>/</a:t>
            </a:r>
            <a:r>
              <a:rPr kumimoji="0" lang="zh-CN" altLang="en-US" dirty="0"/>
              <a:t>响应交换。</a:t>
            </a:r>
            <a:endParaRPr kumimoji="0" lang="en-US" altLang="zh-CN" dirty="0"/>
          </a:p>
          <a:p>
            <a:pPr lvl="1"/>
            <a:r>
              <a:rPr kumimoji="0" lang="zh-CN" altLang="en-US" dirty="0"/>
              <a:t>发送方发送提议的</a:t>
            </a:r>
            <a:r>
              <a:rPr kumimoji="0" lang="en-US" altLang="zh-CN" dirty="0"/>
              <a:t>DH</a:t>
            </a:r>
            <a:r>
              <a:rPr kumimoji="0" lang="zh-CN" altLang="en-US" dirty="0"/>
              <a:t>组的标识符及其特征，如果响应方能够接收提议，就用完全一样的消息应答。</a:t>
            </a:r>
            <a:endParaRPr kumimoji="0" lang="en-US" altLang="zh-CN" dirty="0"/>
          </a:p>
          <a:p>
            <a:endParaRPr kumimoji="0" lang="en-US" altLang="zh-CN" dirty="0"/>
          </a:p>
          <a:p>
            <a:r>
              <a:rPr kumimoji="0" lang="en-US" altLang="zh-CN" dirty="0"/>
              <a:t>ISAKMP</a:t>
            </a:r>
            <a:r>
              <a:rPr kumimoji="0" lang="zh-CN" altLang="en-US" dirty="0"/>
              <a:t>信息交换主要功能是</a:t>
            </a:r>
            <a:r>
              <a:rPr kumimoji="0" lang="zh-CN" altLang="en-US" dirty="0">
                <a:solidFill>
                  <a:srgbClr val="FF0000"/>
                </a:solidFill>
              </a:rPr>
              <a:t>实现通信一方向对方发送错误及状态提示消息</a:t>
            </a:r>
            <a:r>
              <a:rPr kumimoji="0" lang="zh-CN" altLang="en-US" dirty="0"/>
              <a:t>。</a:t>
            </a:r>
            <a:endParaRPr kumimoji="0" lang="en-US" altLang="zh-CN" dirty="0"/>
          </a:p>
          <a:p>
            <a:pPr lvl="1"/>
            <a:r>
              <a:rPr kumimoji="0" lang="zh-CN" altLang="en-US" dirty="0"/>
              <a:t>这并非真正意义上的交换，而只是发送单独一条消息，不需要确认。</a:t>
            </a:r>
            <a:endParaRPr kumimoji="0" lang="zh-CN" altLang="zh-CN" dirty="0"/>
          </a:p>
          <a:p>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additive="base">
                                        <p:cTn id="7"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 calcmode="lin" valueType="num">
                                      <p:cBhvr additive="base">
                                        <p:cTn id="13"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 calcmode="lin" valueType="num">
                                      <p:cBhvr additive="base">
                                        <p:cTn id="17"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en-US" dirty="0"/>
          </a:p>
        </p:txBody>
      </p:sp>
      <p:sp>
        <p:nvSpPr>
          <p:cNvPr id="3" name="内容占位符 2"/>
          <p:cNvSpPr>
            <a:spLocks noGrp="1"/>
          </p:cNvSpPr>
          <p:nvPr>
            <p:ph idx="1"/>
          </p:nvPr>
        </p:nvSpPr>
        <p:spPr/>
        <p:txBody>
          <a:bodyPr/>
          <a:lstStyle/>
          <a:p>
            <a:r>
              <a:rPr lang="zh-CN" altLang="en-US" dirty="0"/>
              <a:t>习题</a:t>
            </a:r>
            <a:r>
              <a:rPr lang="en-US" altLang="zh-CN" dirty="0"/>
              <a:t>2</a:t>
            </a:r>
            <a:r>
              <a:rPr lang="zh-CN" altLang="en-US" dirty="0"/>
              <a:t>（</a:t>
            </a:r>
            <a:r>
              <a:rPr lang="en-US" altLang="zh-CN" dirty="0"/>
              <a:t>1</a:t>
            </a:r>
            <a:r>
              <a:rPr lang="zh-CN" altLang="en-US" dirty="0"/>
              <a:t>）：</a:t>
            </a:r>
            <a:r>
              <a:rPr lang="en-US" altLang="zh-CN" dirty="0"/>
              <a:t>IPSec</a:t>
            </a:r>
            <a:r>
              <a:rPr lang="zh-CN" altLang="en-US" dirty="0"/>
              <a:t>的两个主要协议有什么区别？</a:t>
            </a:r>
          </a:p>
          <a:p>
            <a:r>
              <a:rPr lang="zh-CN" altLang="en-US" dirty="0"/>
              <a:t>习题</a:t>
            </a:r>
            <a:r>
              <a:rPr lang="en-US" altLang="zh-CN" dirty="0"/>
              <a:t>2</a:t>
            </a:r>
            <a:r>
              <a:rPr lang="zh-CN" altLang="en-US" dirty="0"/>
              <a:t>（</a:t>
            </a:r>
            <a:r>
              <a:rPr lang="en-US" altLang="zh-CN" dirty="0"/>
              <a:t>3</a:t>
            </a:r>
            <a:r>
              <a:rPr lang="zh-CN" altLang="en-US" dirty="0"/>
              <a:t>）：</a:t>
            </a:r>
            <a:r>
              <a:rPr lang="en-US" altLang="zh-CN" dirty="0"/>
              <a:t>IPSec</a:t>
            </a:r>
            <a:r>
              <a:rPr lang="zh-CN" altLang="en-US" dirty="0"/>
              <a:t>是如何防范重放攻击的？</a:t>
            </a:r>
            <a:endParaRPr lang="en-US" dirty="0"/>
          </a:p>
        </p:txBody>
      </p:sp>
    </p:spTree>
    <p:extLst>
      <p:ext uri="{BB962C8B-B14F-4D97-AF65-F5344CB8AC3E}">
        <p14:creationId xmlns:p14="http://schemas.microsoft.com/office/powerpoint/2010/main" val="240742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173439"/>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solidFill>
                  <a:srgbClr val="FF0000"/>
                </a:solidFill>
              </a:rPr>
              <a:t>8.2 IPSec</a:t>
            </a:r>
          </a:p>
          <a:p>
            <a:pPr lvl="1"/>
            <a:r>
              <a:rPr kumimoji="0" lang="en-US" altLang="zh-CN" dirty="0">
                <a:solidFill>
                  <a:srgbClr val="FF0000"/>
                </a:solidFill>
              </a:rPr>
              <a:t>8.2.1 </a:t>
            </a:r>
            <a:r>
              <a:rPr kumimoji="0" lang="en-US" altLang="zh-CN" dirty="0" err="1">
                <a:solidFill>
                  <a:srgbClr val="FF0000"/>
                </a:solidFill>
              </a:rPr>
              <a:t>IPSec</a:t>
            </a:r>
            <a:r>
              <a:rPr kumimoji="0" lang="zh-CN" altLang="en-US" dirty="0">
                <a:solidFill>
                  <a:srgbClr val="FF0000"/>
                </a:solidFill>
              </a:rPr>
              <a:t>协议族的体系机构</a:t>
            </a:r>
          </a:p>
          <a:p>
            <a:pPr lvl="1"/>
            <a:r>
              <a:rPr kumimoji="0" lang="en-US" altLang="zh-CN" dirty="0"/>
              <a:t>8.2.2 IPSec</a:t>
            </a:r>
            <a:r>
              <a:rPr kumimoji="0" lang="zh-CN" altLang="en-US" dirty="0"/>
              <a:t>协议的工作方式</a:t>
            </a:r>
          </a:p>
          <a:p>
            <a:pPr lvl="1"/>
            <a:r>
              <a:rPr kumimoji="0" lang="en-US" altLang="zh-CN" dirty="0"/>
              <a:t>8.2.3 Internet</a:t>
            </a:r>
            <a:r>
              <a:rPr kumimoji="0" lang="zh-CN" altLang="en-US" dirty="0"/>
              <a:t>秘钥交换协议</a:t>
            </a:r>
            <a:endParaRPr kumimoji="0" lang="zh-CN" altLang="zh-CN" dirty="0"/>
          </a:p>
          <a:p>
            <a:r>
              <a:rPr kumimoji="0" lang="en-US" altLang="zh-CN" dirty="0"/>
              <a:t>8.3 SSL</a:t>
            </a:r>
          </a:p>
          <a:p>
            <a:r>
              <a:rPr kumimoji="0" lang="en-US" altLang="zh-CN" dirty="0"/>
              <a:t>8.4 </a:t>
            </a:r>
            <a:r>
              <a:rPr kumimoji="0" lang="en-US" altLang="zh-CN" dirty="0" err="1"/>
              <a:t>安全电子交易协议</a:t>
            </a:r>
            <a:r>
              <a:rPr kumimoji="0" lang="en-US" altLang="zh-CN" dirty="0"/>
              <a:t>	</a:t>
            </a:r>
            <a:endParaRPr kumimoji="0" lang="zh-CN" altLang="zh-CN" dirty="0"/>
          </a:p>
        </p:txBody>
      </p:sp>
    </p:spTree>
    <p:extLst>
      <p:ext uri="{BB962C8B-B14F-4D97-AF65-F5344CB8AC3E}">
        <p14:creationId xmlns:p14="http://schemas.microsoft.com/office/powerpoint/2010/main" val="160800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79388" y="44450"/>
            <a:ext cx="8785225" cy="863600"/>
          </a:xfrm>
        </p:spPr>
        <p:txBody>
          <a:bodyPr/>
          <a:lstStyle/>
          <a:p>
            <a:r>
              <a:rPr kumimoji="0" lang="en-US" altLang="zh-CN" dirty="0"/>
              <a:t>IPSec</a:t>
            </a:r>
            <a:endParaRPr kumimoji="0" lang="zh-CN" altLang="en-US" dirty="0"/>
          </a:p>
        </p:txBody>
      </p:sp>
      <p:sp>
        <p:nvSpPr>
          <p:cNvPr id="9219" name="内容占位符 2"/>
          <p:cNvSpPr>
            <a:spLocks noGrp="1"/>
          </p:cNvSpPr>
          <p:nvPr>
            <p:ph idx="1"/>
          </p:nvPr>
        </p:nvSpPr>
        <p:spPr>
          <a:xfrm>
            <a:off x="179388" y="1052736"/>
            <a:ext cx="8785225" cy="5616624"/>
          </a:xfrm>
        </p:spPr>
        <p:txBody>
          <a:bodyPr/>
          <a:lstStyle/>
          <a:p>
            <a:r>
              <a:rPr kumimoji="0" lang="en-US" altLang="zh-CN" sz="2400" dirty="0"/>
              <a:t>1994</a:t>
            </a:r>
            <a:r>
              <a:rPr kumimoji="0" lang="zh-CN" altLang="en-US" sz="2400" dirty="0"/>
              <a:t>年，</a:t>
            </a:r>
            <a:r>
              <a:rPr kumimoji="0" lang="en-US" altLang="zh-CN" sz="2400" dirty="0"/>
              <a:t>IAB</a:t>
            </a:r>
            <a:r>
              <a:rPr kumimoji="0" lang="zh-CN" altLang="en-US" sz="2400" dirty="0"/>
              <a:t>（</a:t>
            </a:r>
            <a:r>
              <a:rPr kumimoji="0" lang="en-US" altLang="zh-CN" sz="2400" dirty="0"/>
              <a:t>Internet Architecture Board</a:t>
            </a:r>
            <a:r>
              <a:rPr kumimoji="0" lang="zh-CN" altLang="en-US" sz="2400" dirty="0"/>
              <a:t>），发表</a:t>
            </a:r>
            <a:r>
              <a:rPr kumimoji="0" lang="zh-CN" altLang="zh-CN" sz="2400" dirty="0"/>
              <a:t>《</a:t>
            </a:r>
            <a:r>
              <a:rPr kumimoji="0" lang="zh-CN" altLang="en-US" sz="2400" dirty="0"/>
              <a:t>互联网体系结构中的安全问题</a:t>
            </a:r>
            <a:r>
              <a:rPr kumimoji="0" lang="zh-CN" altLang="zh-CN" sz="2400" dirty="0"/>
              <a:t>》</a:t>
            </a:r>
            <a:r>
              <a:rPr kumimoji="0" lang="zh-CN" altLang="en-US" sz="2400" dirty="0"/>
              <a:t>报告。</a:t>
            </a:r>
            <a:endParaRPr kumimoji="0" lang="en-US" altLang="zh-CN" sz="2400" dirty="0"/>
          </a:p>
          <a:p>
            <a:r>
              <a:rPr kumimoji="0" lang="en-US" altLang="zh-CN" sz="2400" dirty="0"/>
              <a:t>1994</a:t>
            </a:r>
            <a:r>
              <a:rPr kumimoji="0" lang="zh-CN" altLang="en-US" sz="2400" dirty="0"/>
              <a:t>年，</a:t>
            </a:r>
            <a:r>
              <a:rPr kumimoji="0" lang="en-US" altLang="zh-CN" sz="2400" dirty="0"/>
              <a:t>IETF</a:t>
            </a:r>
            <a:r>
              <a:rPr kumimoji="0" lang="zh-CN" altLang="en-US" sz="2400" dirty="0"/>
              <a:t>专门成立</a:t>
            </a:r>
            <a:r>
              <a:rPr kumimoji="0" lang="en-US" altLang="zh-CN" sz="2400" dirty="0"/>
              <a:t>IP</a:t>
            </a:r>
            <a:r>
              <a:rPr kumimoji="0" lang="zh-CN" altLang="en-US" sz="2400" dirty="0"/>
              <a:t>安全协议工作组。</a:t>
            </a:r>
            <a:endParaRPr kumimoji="0" lang="en-US" altLang="zh-CN" sz="2400" dirty="0"/>
          </a:p>
          <a:p>
            <a:r>
              <a:rPr kumimoji="0" lang="en-US" altLang="zh-CN" sz="2400" dirty="0"/>
              <a:t>1995</a:t>
            </a:r>
            <a:r>
              <a:rPr kumimoji="0" lang="zh-CN" altLang="en-US" sz="2400" dirty="0"/>
              <a:t>年，</a:t>
            </a:r>
            <a:r>
              <a:rPr kumimoji="0" lang="en-US" altLang="zh-CN" sz="2400" dirty="0"/>
              <a:t>IPSec</a:t>
            </a:r>
            <a:r>
              <a:rPr kumimoji="0" lang="zh-CN" altLang="en-US" sz="2400" dirty="0"/>
              <a:t>细则在互联网标准草案中颁布。</a:t>
            </a:r>
            <a:endParaRPr kumimoji="0" lang="en-US" altLang="zh-CN" sz="2400" dirty="0"/>
          </a:p>
          <a:p>
            <a:r>
              <a:rPr kumimoji="0" lang="en-US" altLang="zh-CN" sz="2400" dirty="0"/>
              <a:t>1998</a:t>
            </a:r>
            <a:r>
              <a:rPr kumimoji="0" lang="zh-CN" altLang="en-US" sz="2400" dirty="0"/>
              <a:t>年</a:t>
            </a:r>
            <a:r>
              <a:rPr kumimoji="0" lang="en-US" altLang="zh-CN" sz="2400" dirty="0"/>
              <a:t>11</a:t>
            </a:r>
            <a:r>
              <a:rPr kumimoji="0" lang="zh-CN" altLang="en-US" sz="2400" dirty="0"/>
              <a:t>月，被提议为</a:t>
            </a:r>
            <a:r>
              <a:rPr kumimoji="0" lang="en-US" altLang="zh-CN" sz="2400" dirty="0"/>
              <a:t>IP</a:t>
            </a:r>
            <a:r>
              <a:rPr kumimoji="0" lang="zh-CN" altLang="en-US" sz="2400" dirty="0"/>
              <a:t>安全标准。</a:t>
            </a:r>
            <a:endParaRPr kumimoji="0" lang="en-US" altLang="zh-CN" sz="2400" dirty="0"/>
          </a:p>
          <a:p>
            <a:endParaRPr kumimoji="0" lang="en-US" altLang="zh-CN" sz="2400" dirty="0"/>
          </a:p>
          <a:p>
            <a:r>
              <a:rPr kumimoji="0" lang="en-US" altLang="zh-CN" sz="2400" dirty="0"/>
              <a:t>IPSec</a:t>
            </a:r>
            <a:r>
              <a:rPr kumimoji="0" lang="zh-CN" altLang="en-US" sz="2400" dirty="0"/>
              <a:t>是一个</a:t>
            </a:r>
            <a:r>
              <a:rPr kumimoji="0" lang="zh-CN" altLang="en-US" sz="2400" dirty="0">
                <a:solidFill>
                  <a:srgbClr val="FF0000"/>
                </a:solidFill>
              </a:rPr>
              <a:t>标准的第三层安全协议族</a:t>
            </a:r>
            <a:r>
              <a:rPr kumimoji="0" lang="zh-CN" altLang="en-US" sz="2400" dirty="0"/>
              <a:t>；不是一个协议，而是一个协议簇。</a:t>
            </a:r>
            <a:endParaRPr kumimoji="0" lang="en-US" altLang="zh-CN" sz="2400" dirty="0"/>
          </a:p>
          <a:p>
            <a:r>
              <a:rPr kumimoji="0" lang="en-US" altLang="zh-CN" sz="2400" dirty="0"/>
              <a:t>IETF</a:t>
            </a:r>
            <a:r>
              <a:rPr kumimoji="0" lang="zh-CN" altLang="en-US" sz="2400" dirty="0"/>
              <a:t>为</a:t>
            </a:r>
            <a:r>
              <a:rPr kumimoji="0" lang="en-US" altLang="zh-CN" sz="2400" dirty="0"/>
              <a:t>IPSec</a:t>
            </a:r>
            <a:r>
              <a:rPr kumimoji="0" lang="zh-CN" altLang="en-US" sz="2400" dirty="0"/>
              <a:t>一共定义了</a:t>
            </a:r>
            <a:r>
              <a:rPr kumimoji="0" lang="en-US" altLang="zh-CN" sz="2400" dirty="0">
                <a:solidFill>
                  <a:srgbClr val="FF0000"/>
                </a:solidFill>
              </a:rPr>
              <a:t>12</a:t>
            </a:r>
            <a:r>
              <a:rPr kumimoji="0" lang="zh-CN" altLang="en-US" sz="2400" dirty="0">
                <a:solidFill>
                  <a:srgbClr val="FF0000"/>
                </a:solidFill>
              </a:rPr>
              <a:t>个</a:t>
            </a:r>
            <a:r>
              <a:rPr kumimoji="0" lang="zh-CN" altLang="en-US" sz="2400" dirty="0"/>
              <a:t>标准文档</a:t>
            </a:r>
            <a:r>
              <a:rPr kumimoji="0" lang="en-US" altLang="zh-CN" sz="2400" dirty="0"/>
              <a:t>RFC</a:t>
            </a:r>
            <a:r>
              <a:rPr kumimoji="0" lang="zh-CN" altLang="en-US" sz="2400" dirty="0"/>
              <a:t>（</a:t>
            </a:r>
            <a:r>
              <a:rPr kumimoji="0" lang="en-US" altLang="zh-CN" sz="2400" dirty="0"/>
              <a:t>Request For Comments</a:t>
            </a:r>
            <a:r>
              <a:rPr kumimoji="0" lang="zh-CN" altLang="en-US" sz="2400" dirty="0"/>
              <a:t>）。</a:t>
            </a:r>
            <a:endParaRPr kumimoji="0" lang="zh-CN" altLang="zh-CN" sz="2400" dirty="0"/>
          </a:p>
          <a:p>
            <a:r>
              <a:rPr kumimoji="0" lang="en-US" altLang="zh-CN" sz="2400" dirty="0"/>
              <a:t>IPSec</a:t>
            </a:r>
            <a:r>
              <a:rPr kumimoji="0" lang="zh-CN" altLang="en-US" sz="2400" dirty="0"/>
              <a:t>对于</a:t>
            </a:r>
            <a:r>
              <a:rPr kumimoji="0" lang="en-US" altLang="zh-CN" sz="2400" dirty="0"/>
              <a:t>IPv4</a:t>
            </a:r>
            <a:r>
              <a:rPr kumimoji="0" lang="zh-CN" altLang="en-US" sz="2400" dirty="0"/>
              <a:t>是可选的，对于</a:t>
            </a:r>
            <a:r>
              <a:rPr kumimoji="0" lang="en-US" altLang="zh-CN" sz="2400" dirty="0"/>
              <a:t>IPv6</a:t>
            </a:r>
            <a:r>
              <a:rPr kumimoji="0" lang="zh-CN" altLang="en-US" sz="2400" dirty="0"/>
              <a:t>是强制性的。</a:t>
            </a:r>
            <a:endParaRPr kumimoji="0" lang="en-US" altLang="zh-CN" sz="2400" dirty="0"/>
          </a:p>
          <a:p>
            <a:r>
              <a:rPr kumimoji="0" lang="en-US" altLang="zh-CN" sz="2400" dirty="0"/>
              <a:t>IPSec</a:t>
            </a:r>
            <a:r>
              <a:rPr kumimoji="0" lang="zh-CN" altLang="en-US" sz="2400" dirty="0"/>
              <a:t>提供了一种标准的、健壮的以及包容广泛的机制，可用它</a:t>
            </a:r>
            <a:r>
              <a:rPr kumimoji="0" lang="zh-CN" altLang="en-US" sz="2400" dirty="0">
                <a:solidFill>
                  <a:srgbClr val="FF0000"/>
                </a:solidFill>
              </a:rPr>
              <a:t>为</a:t>
            </a:r>
            <a:r>
              <a:rPr kumimoji="0" lang="en-US" altLang="zh-CN" sz="2400" dirty="0">
                <a:solidFill>
                  <a:srgbClr val="FF0000"/>
                </a:solidFill>
              </a:rPr>
              <a:t>IP</a:t>
            </a:r>
            <a:r>
              <a:rPr kumimoji="0" lang="zh-CN" altLang="en-US" sz="2400" dirty="0">
                <a:solidFill>
                  <a:srgbClr val="FF0000"/>
                </a:solidFill>
              </a:rPr>
              <a:t>及上层协议（如</a:t>
            </a:r>
            <a:r>
              <a:rPr kumimoji="0" lang="en-US" altLang="zh-CN" sz="2400" dirty="0">
                <a:solidFill>
                  <a:srgbClr val="FF0000"/>
                </a:solidFill>
              </a:rPr>
              <a:t>UDP</a:t>
            </a:r>
            <a:r>
              <a:rPr kumimoji="0" lang="zh-CN" altLang="en-US" sz="2400" dirty="0">
                <a:solidFill>
                  <a:srgbClr val="FF0000"/>
                </a:solidFill>
              </a:rPr>
              <a:t>和</a:t>
            </a:r>
            <a:r>
              <a:rPr kumimoji="0" lang="en-US" altLang="zh-CN" sz="2400" dirty="0">
                <a:solidFill>
                  <a:srgbClr val="FF0000"/>
                </a:solidFill>
              </a:rPr>
              <a:t>TCP</a:t>
            </a:r>
            <a:r>
              <a:rPr kumimoji="0" lang="zh-CN" altLang="en-US" sz="2400" dirty="0">
                <a:solidFill>
                  <a:srgbClr val="FF0000"/>
                </a:solidFill>
              </a:rPr>
              <a:t>）提供安全保证</a:t>
            </a:r>
            <a:r>
              <a:rPr kumimoji="0" lang="zh-CN"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5" end="5"/>
                                            </p:txEl>
                                          </p:spTgt>
                                        </p:tgtEl>
                                        <p:attrNameLst>
                                          <p:attrName>style.visibility</p:attrName>
                                        </p:attrNameLst>
                                      </p:cBhvr>
                                      <p:to>
                                        <p:strVal val="visible"/>
                                      </p:to>
                                    </p:set>
                                    <p:anim calcmode="lin" valueType="num">
                                      <p:cBhvr additive="base">
                                        <p:cTn id="25"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anim calcmode="lin" valueType="num">
                                      <p:cBhvr additive="base">
                                        <p:cTn id="31"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9">
                                            <p:txEl>
                                              <p:pRg st="7" end="7"/>
                                            </p:txEl>
                                          </p:spTgt>
                                        </p:tgtEl>
                                        <p:attrNameLst>
                                          <p:attrName>style.visibility</p:attrName>
                                        </p:attrNameLst>
                                      </p:cBhvr>
                                      <p:to>
                                        <p:strVal val="visible"/>
                                      </p:to>
                                    </p:set>
                                    <p:anim calcmode="lin" valueType="num">
                                      <p:cBhvr additive="base">
                                        <p:cTn id="37"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219">
                                            <p:txEl>
                                              <p:pRg st="8" end="8"/>
                                            </p:txEl>
                                          </p:spTgt>
                                        </p:tgtEl>
                                        <p:attrNameLst>
                                          <p:attrName>style.visibility</p:attrName>
                                        </p:attrNameLst>
                                      </p:cBhvr>
                                      <p:to>
                                        <p:strVal val="visible"/>
                                      </p:to>
                                    </p:set>
                                    <p:anim calcmode="lin" valueType="num">
                                      <p:cBhvr additive="base">
                                        <p:cTn id="43"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79388" y="44450"/>
            <a:ext cx="8785225" cy="863600"/>
          </a:xfrm>
        </p:spPr>
        <p:txBody>
          <a:bodyPr/>
          <a:lstStyle/>
          <a:p>
            <a:r>
              <a:rPr kumimoji="0" lang="en-US" altLang="zh-CN" dirty="0"/>
              <a:t>IPSec</a:t>
            </a:r>
            <a:r>
              <a:rPr kumimoji="0" lang="zh-CN" altLang="en-US" dirty="0"/>
              <a:t>协议的优点</a:t>
            </a:r>
          </a:p>
        </p:txBody>
      </p:sp>
      <p:sp>
        <p:nvSpPr>
          <p:cNvPr id="10243" name="内容占位符 2"/>
          <p:cNvSpPr>
            <a:spLocks noGrp="1"/>
          </p:cNvSpPr>
          <p:nvPr>
            <p:ph idx="1"/>
          </p:nvPr>
        </p:nvSpPr>
        <p:spPr>
          <a:xfrm>
            <a:off x="179388" y="1052513"/>
            <a:ext cx="8785225" cy="5230812"/>
          </a:xfrm>
        </p:spPr>
        <p:txBody>
          <a:bodyPr/>
          <a:lstStyle/>
          <a:p>
            <a:r>
              <a:rPr kumimoji="0" lang="en-US" altLang="zh-CN" dirty="0"/>
              <a:t>IPSec</a:t>
            </a:r>
            <a:r>
              <a:rPr kumimoji="0" lang="zh-CN" altLang="en-US" dirty="0"/>
              <a:t>在传输层之下，对于应用程序是透明的。</a:t>
            </a:r>
            <a:endParaRPr kumimoji="0" lang="zh-CN" altLang="zh-CN" dirty="0"/>
          </a:p>
          <a:p>
            <a:endParaRPr kumimoji="0" lang="en-US" altLang="zh-CN" dirty="0"/>
          </a:p>
          <a:p>
            <a:r>
              <a:rPr kumimoji="0" lang="en-US" altLang="zh-CN" dirty="0" err="1"/>
              <a:t>IPSec</a:t>
            </a:r>
            <a:r>
              <a:rPr kumimoji="0" lang="zh-CN" altLang="en-US" dirty="0"/>
              <a:t>对终端用户是透明的，因此不必对用户进行安全机制的培训。</a:t>
            </a:r>
            <a:endParaRPr kumimoji="0" lang="zh-CN" altLang="zh-CN" dirty="0"/>
          </a:p>
          <a:p>
            <a:endParaRPr kumimoji="0" lang="en-US" altLang="zh-CN" dirty="0"/>
          </a:p>
          <a:p>
            <a:r>
              <a:rPr kumimoji="0" lang="en-US" altLang="zh-CN" dirty="0"/>
              <a:t>IPSec</a:t>
            </a:r>
            <a:r>
              <a:rPr kumimoji="0" lang="zh-CN" altLang="en-US" dirty="0"/>
              <a:t>可以为</a:t>
            </a:r>
            <a:r>
              <a:rPr kumimoji="0" lang="zh-CN" altLang="en-US" dirty="0">
                <a:solidFill>
                  <a:srgbClr val="FF0000"/>
                </a:solidFill>
              </a:rPr>
              <a:t>个体用户提供安全保障</a:t>
            </a:r>
            <a:r>
              <a:rPr kumimoji="0" lang="zh-CN" altLang="en-US" dirty="0"/>
              <a:t>，可以</a:t>
            </a:r>
            <a:r>
              <a:rPr kumimoji="0" lang="zh-CN" altLang="en-US" dirty="0">
                <a:solidFill>
                  <a:srgbClr val="FF0000"/>
                </a:solidFill>
              </a:rPr>
              <a:t>保护企业内部的敏感信息</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 calcmode="lin" valueType="num">
                                      <p:cBhvr additive="base">
                                        <p:cTn id="7"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 calcmode="lin" valueType="num">
                                      <p:cBhvr additive="base">
                                        <p:cTn id="13"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kumimoji="0" lang="en-US" altLang="zh-CN" dirty="0"/>
              <a:t>IPSec</a:t>
            </a:r>
            <a:r>
              <a:rPr kumimoji="0" lang="zh-CN" altLang="en-US" dirty="0"/>
              <a:t>协议族的体系结构</a:t>
            </a:r>
          </a:p>
        </p:txBody>
      </p:sp>
      <p:sp>
        <p:nvSpPr>
          <p:cNvPr id="2" name="内容占位符 1"/>
          <p:cNvSpPr>
            <a:spLocks noGrp="1"/>
          </p:cNvSpPr>
          <p:nvPr>
            <p:ph idx="1"/>
          </p:nvPr>
        </p:nvSpPr>
        <p:spPr>
          <a:xfrm>
            <a:off x="179512" y="5805265"/>
            <a:ext cx="8784976" cy="936103"/>
          </a:xfrm>
        </p:spPr>
        <p:txBody>
          <a:bodyPr/>
          <a:lstStyle/>
          <a:p>
            <a:r>
              <a:rPr lang="en-US" sz="2400" dirty="0"/>
              <a:t>Encapsulating Security </a:t>
            </a:r>
            <a:r>
              <a:rPr lang="en-US" sz="2400" dirty="0" err="1"/>
              <a:t>Payload（ESP</a:t>
            </a:r>
            <a:r>
              <a:rPr lang="en-US" sz="2400" dirty="0"/>
              <a:t>，</a:t>
            </a:r>
            <a:r>
              <a:rPr lang="zh-CN" altLang="en-US" sz="2400" dirty="0"/>
              <a:t>封装安全有效负载协议）</a:t>
            </a:r>
          </a:p>
          <a:p>
            <a:r>
              <a:rPr lang="en-US" sz="2400" dirty="0"/>
              <a:t>Authentication </a:t>
            </a:r>
            <a:r>
              <a:rPr lang="en-US" sz="2400" dirty="0" err="1"/>
              <a:t>Header（AH</a:t>
            </a:r>
            <a:r>
              <a:rPr lang="en-US" sz="2400" dirty="0"/>
              <a:t>，</a:t>
            </a:r>
            <a:r>
              <a:rPr lang="zh-CN" altLang="en-US" sz="2400" dirty="0"/>
              <a:t>认证头协议）</a:t>
            </a:r>
            <a:endParaRPr lang="en-US" sz="2400" dirty="0"/>
          </a:p>
        </p:txBody>
      </p:sp>
      <p:pic>
        <p:nvPicPr>
          <p:cNvPr id="3" name="图片 2"/>
          <p:cNvPicPr>
            <a:picLocks noChangeAspect="1"/>
          </p:cNvPicPr>
          <p:nvPr/>
        </p:nvPicPr>
        <p:blipFill>
          <a:blip r:embed="rId2"/>
          <a:stretch>
            <a:fillRect/>
          </a:stretch>
        </p:blipFill>
        <p:spPr>
          <a:xfrm>
            <a:off x="1547664" y="1057622"/>
            <a:ext cx="5648325" cy="4819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79388" y="44450"/>
            <a:ext cx="8785225" cy="863600"/>
          </a:xfrm>
        </p:spPr>
        <p:txBody>
          <a:bodyPr/>
          <a:lstStyle/>
          <a:p>
            <a:r>
              <a:rPr kumimoji="0" lang="zh-CN" altLang="en-US" dirty="0"/>
              <a:t>基本协议</a:t>
            </a:r>
          </a:p>
        </p:txBody>
      </p:sp>
      <p:sp>
        <p:nvSpPr>
          <p:cNvPr id="12291" name="内容占位符 2"/>
          <p:cNvSpPr>
            <a:spLocks noGrp="1"/>
          </p:cNvSpPr>
          <p:nvPr>
            <p:ph idx="1"/>
          </p:nvPr>
        </p:nvSpPr>
        <p:spPr>
          <a:xfrm>
            <a:off x="179388" y="1052736"/>
            <a:ext cx="8651875" cy="5429027"/>
          </a:xfrm>
        </p:spPr>
        <p:txBody>
          <a:bodyPr/>
          <a:lstStyle/>
          <a:p>
            <a:r>
              <a:rPr kumimoji="0" lang="en-US" altLang="zh-CN" dirty="0"/>
              <a:t>ESP</a:t>
            </a:r>
            <a:r>
              <a:rPr kumimoji="0" lang="zh-CN" altLang="en-US" dirty="0"/>
              <a:t>（</a:t>
            </a:r>
            <a:r>
              <a:rPr kumimoji="0" lang="en-US" altLang="zh-CN" dirty="0"/>
              <a:t>Encapsulating Security Payload</a:t>
            </a:r>
            <a:r>
              <a:rPr kumimoji="0" lang="zh-CN" altLang="en-US" dirty="0"/>
              <a:t>）协议</a:t>
            </a:r>
            <a:endParaRPr kumimoji="0" lang="en-US" altLang="zh-CN" dirty="0"/>
          </a:p>
          <a:p>
            <a:pPr lvl="1"/>
            <a:r>
              <a:rPr kumimoji="0" lang="zh-CN" altLang="en-US" dirty="0"/>
              <a:t>对</a:t>
            </a:r>
            <a:r>
              <a:rPr kumimoji="0" lang="en-US" altLang="zh-CN" dirty="0"/>
              <a:t>IP</a:t>
            </a:r>
            <a:r>
              <a:rPr kumimoji="0" lang="zh-CN" altLang="en-US" dirty="0"/>
              <a:t>数据报文实施</a:t>
            </a:r>
            <a:r>
              <a:rPr kumimoji="0" lang="zh-CN" altLang="en-US" dirty="0">
                <a:solidFill>
                  <a:srgbClr val="FF0000"/>
                </a:solidFill>
              </a:rPr>
              <a:t>加密</a:t>
            </a:r>
            <a:r>
              <a:rPr kumimoji="0" lang="zh-CN" altLang="en-US" dirty="0"/>
              <a:t>和</a:t>
            </a:r>
            <a:r>
              <a:rPr kumimoji="0" lang="zh-CN" altLang="en-US" dirty="0">
                <a:solidFill>
                  <a:srgbClr val="FF0000"/>
                </a:solidFill>
              </a:rPr>
              <a:t>可选认证</a:t>
            </a:r>
            <a:r>
              <a:rPr kumimoji="0" lang="zh-CN" altLang="en-US" dirty="0"/>
              <a:t>双重服务</a:t>
            </a:r>
            <a:endParaRPr kumimoji="0" lang="en-US" altLang="zh-CN" dirty="0"/>
          </a:p>
          <a:p>
            <a:pPr lvl="1"/>
            <a:r>
              <a:rPr kumimoji="0" lang="zh-CN" altLang="en-US" dirty="0"/>
              <a:t>提供了数据</a:t>
            </a:r>
            <a:r>
              <a:rPr kumimoji="0" lang="zh-CN" altLang="en-US" dirty="0">
                <a:solidFill>
                  <a:srgbClr val="FF0000"/>
                </a:solidFill>
              </a:rPr>
              <a:t>保密性</a:t>
            </a:r>
            <a:r>
              <a:rPr kumimoji="0" lang="zh-CN" altLang="en-US" dirty="0"/>
              <a:t>、有限的</a:t>
            </a:r>
            <a:r>
              <a:rPr kumimoji="0" lang="zh-CN" altLang="en-US" dirty="0">
                <a:solidFill>
                  <a:srgbClr val="FF0000"/>
                </a:solidFill>
              </a:rPr>
              <a:t>数据流保密性</a:t>
            </a:r>
            <a:r>
              <a:rPr kumimoji="0" lang="zh-CN" altLang="en-US" dirty="0"/>
              <a:t>、</a:t>
            </a:r>
            <a:r>
              <a:rPr kumimoji="0" lang="zh-CN" altLang="en-US" dirty="0">
                <a:solidFill>
                  <a:srgbClr val="FF0000"/>
                </a:solidFill>
              </a:rPr>
              <a:t>数据源认证</a:t>
            </a:r>
            <a:r>
              <a:rPr kumimoji="0" lang="zh-CN" altLang="en-US" dirty="0"/>
              <a:t>、</a:t>
            </a:r>
            <a:r>
              <a:rPr kumimoji="0" lang="zh-CN" altLang="en-US" dirty="0">
                <a:solidFill>
                  <a:srgbClr val="FF0000"/>
                </a:solidFill>
              </a:rPr>
              <a:t>无连接的完整性</a:t>
            </a:r>
            <a:r>
              <a:rPr kumimoji="0" lang="zh-CN" altLang="en-US" dirty="0"/>
              <a:t>以及</a:t>
            </a:r>
            <a:r>
              <a:rPr kumimoji="0" lang="zh-CN" altLang="en-US" dirty="0">
                <a:solidFill>
                  <a:srgbClr val="FF0000"/>
                </a:solidFill>
              </a:rPr>
              <a:t>抗重放攻击</a:t>
            </a:r>
            <a:r>
              <a:rPr kumimoji="0" lang="zh-CN" altLang="en-US" dirty="0"/>
              <a:t>等服务。</a:t>
            </a:r>
            <a:endParaRPr kumimoji="0" lang="zh-CN" altLang="zh-CN" dirty="0"/>
          </a:p>
          <a:p>
            <a:endParaRPr kumimoji="0" lang="en-US" altLang="zh-CN" dirty="0"/>
          </a:p>
          <a:p>
            <a:r>
              <a:rPr kumimoji="0" lang="en-US" altLang="zh-CN" dirty="0"/>
              <a:t>AH</a:t>
            </a:r>
            <a:r>
              <a:rPr kumimoji="0" lang="zh-CN" altLang="en-US" dirty="0"/>
              <a:t>（</a:t>
            </a:r>
            <a:r>
              <a:rPr kumimoji="0" lang="en-US" altLang="zh-CN" dirty="0"/>
              <a:t>Authentication Header</a:t>
            </a:r>
            <a:r>
              <a:rPr kumimoji="0" lang="zh-CN" altLang="en-US" dirty="0"/>
              <a:t>）协议</a:t>
            </a:r>
            <a:endParaRPr kumimoji="0" lang="en-US" altLang="zh-CN" dirty="0"/>
          </a:p>
          <a:p>
            <a:pPr lvl="1"/>
            <a:r>
              <a:rPr kumimoji="0" lang="zh-CN" altLang="en-US" dirty="0"/>
              <a:t>对</a:t>
            </a:r>
            <a:r>
              <a:rPr kumimoji="0" lang="en-US" altLang="zh-CN" dirty="0"/>
              <a:t>IP</a:t>
            </a:r>
            <a:r>
              <a:rPr kumimoji="0" lang="zh-CN" altLang="en-US" dirty="0"/>
              <a:t>数据报文实施</a:t>
            </a:r>
            <a:r>
              <a:rPr kumimoji="0" lang="zh-CN" altLang="en-US" dirty="0">
                <a:solidFill>
                  <a:srgbClr val="FF0000"/>
                </a:solidFill>
              </a:rPr>
              <a:t>认证服务</a:t>
            </a:r>
            <a:r>
              <a:rPr kumimoji="0" lang="zh-CN" altLang="en-US" dirty="0"/>
              <a:t>，提供数据源认证、无连接的完整性以及一个可选的抗重放服务。</a:t>
            </a:r>
            <a:endParaRPr kumimoji="0" lang="en-US" altLang="zh-CN" dirty="0"/>
          </a:p>
          <a:p>
            <a:pPr lvl="1"/>
            <a:r>
              <a:rPr kumimoji="0" lang="en-US" altLang="zh-CN" dirty="0"/>
              <a:t>AH</a:t>
            </a:r>
            <a:r>
              <a:rPr kumimoji="0" lang="zh-CN" altLang="en-US" dirty="0"/>
              <a:t>协议通过对</a:t>
            </a:r>
            <a:r>
              <a:rPr kumimoji="0" lang="en-US" altLang="zh-CN" dirty="0"/>
              <a:t>IP</a:t>
            </a:r>
            <a:r>
              <a:rPr kumimoji="0" lang="zh-CN" altLang="en-US" dirty="0"/>
              <a:t>数据包进行签名以确保其完整性，虽然</a:t>
            </a:r>
            <a:r>
              <a:rPr kumimoji="0" lang="zh-CN" altLang="en-US" dirty="0">
                <a:solidFill>
                  <a:srgbClr val="FF0000"/>
                </a:solidFill>
              </a:rPr>
              <a:t>数据包的内容没有加密</a:t>
            </a:r>
            <a:r>
              <a:rPr kumimoji="0" lang="zh-CN" altLang="en-US" dirty="0"/>
              <a:t>，但是可以向接收者保证数据包的内容未被更改，还可以向接收者保证包是由发送者发送的。</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 calcmode="lin" valueType="num">
                                      <p:cBhvr additive="base">
                                        <p:cTn id="7"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anim calcmode="lin" valueType="num">
                                      <p:cBhvr additive="base">
                                        <p:cTn id="13"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anim calcmode="lin" valueType="num">
                                      <p:cBhvr additive="base">
                                        <p:cTn id="17"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291">
                                            <p:txEl>
                                              <p:pRg st="6" end="6"/>
                                            </p:txEl>
                                          </p:spTgt>
                                        </p:tgtEl>
                                        <p:attrNameLst>
                                          <p:attrName>style.visibility</p:attrName>
                                        </p:attrNameLst>
                                      </p:cBhvr>
                                      <p:to>
                                        <p:strVal val="visible"/>
                                      </p:to>
                                    </p:set>
                                    <p:anim calcmode="lin" valueType="num">
                                      <p:cBhvr additive="base">
                                        <p:cTn id="23"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4492</TotalTime>
  <Words>3840</Words>
  <Application>Microsoft Office PowerPoint</Application>
  <PresentationFormat>全屏显示(4:3)</PresentationFormat>
  <Paragraphs>294</Paragraphs>
  <Slides>44</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仿宋</vt:lpstr>
      <vt:lpstr>宋体</vt:lpstr>
      <vt:lpstr>Arial</vt:lpstr>
      <vt:lpstr>Calibri</vt:lpstr>
      <vt:lpstr>Office 主题</vt:lpstr>
      <vt:lpstr>第8章 网络安全协议</vt:lpstr>
      <vt:lpstr>主要内容</vt:lpstr>
      <vt:lpstr>概述</vt:lpstr>
      <vt:lpstr>网络安全协议层次</vt:lpstr>
      <vt:lpstr>主要内容</vt:lpstr>
      <vt:lpstr>IPSec</vt:lpstr>
      <vt:lpstr>IPSec协议的优点</vt:lpstr>
      <vt:lpstr>IPSec协议族的体系结构</vt:lpstr>
      <vt:lpstr>基本协议</vt:lpstr>
      <vt:lpstr>基本协议</vt:lpstr>
      <vt:lpstr>IPSec基本要件</vt:lpstr>
      <vt:lpstr>IPSec基本要件</vt:lpstr>
      <vt:lpstr>安全关联</vt:lpstr>
      <vt:lpstr>安全关联SA的工作原理</vt:lpstr>
      <vt:lpstr>安全关联SA的工作原理</vt:lpstr>
      <vt:lpstr>安全关联SA的工作原理</vt:lpstr>
      <vt:lpstr>SPD</vt:lpstr>
      <vt:lpstr>SAD</vt:lpstr>
      <vt:lpstr>SAD</vt:lpstr>
      <vt:lpstr>主要内容</vt:lpstr>
      <vt:lpstr>IPv4与IPv6数据包结构</vt:lpstr>
      <vt:lpstr>IPv4与IPv6数据包结构</vt:lpstr>
      <vt:lpstr>IPSec的工作模式</vt:lpstr>
      <vt:lpstr>认证头AH</vt:lpstr>
      <vt:lpstr>AH头格式</vt:lpstr>
      <vt:lpstr>AH头格式</vt:lpstr>
      <vt:lpstr>封装安全有效负荷ESP</vt:lpstr>
      <vt:lpstr>ESP的封装格式</vt:lpstr>
      <vt:lpstr>ESP的封装格式</vt:lpstr>
      <vt:lpstr>重放攻击</vt:lpstr>
      <vt:lpstr>重放攻击</vt:lpstr>
      <vt:lpstr>反重放攻击服务</vt:lpstr>
      <vt:lpstr>抗重放窗口</vt:lpstr>
      <vt:lpstr>主要内容</vt:lpstr>
      <vt:lpstr>Internet密钥交换协议</vt:lpstr>
      <vt:lpstr>Internet密钥交换协议</vt:lpstr>
      <vt:lpstr>IKE</vt:lpstr>
      <vt:lpstr>第一阶段</vt:lpstr>
      <vt:lpstr>主模式协商过程</vt:lpstr>
      <vt:lpstr>野蛮协商过程</vt:lpstr>
      <vt:lpstr>第二阶段</vt:lpstr>
      <vt:lpstr>快速模式（Quick Mode）</vt:lpstr>
      <vt:lpstr>新组模式和ISAKMP信息交换</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dc:creator>Luo</dc:creator>
  <cp:lastModifiedBy>Wenjian Luo</cp:lastModifiedBy>
  <cp:revision>278</cp:revision>
  <dcterms:created xsi:type="dcterms:W3CDTF">2011-05-11T00:36:20Z</dcterms:created>
  <dcterms:modified xsi:type="dcterms:W3CDTF">2021-11-22T14:10:21Z</dcterms:modified>
</cp:coreProperties>
</file>