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57" r:id="rId3"/>
    <p:sldId id="314" r:id="rId4"/>
    <p:sldId id="315" r:id="rId5"/>
    <p:sldId id="316" r:id="rId6"/>
    <p:sldId id="317" r:id="rId7"/>
    <p:sldId id="366" r:id="rId8"/>
    <p:sldId id="318" r:id="rId9"/>
    <p:sldId id="319" r:id="rId10"/>
    <p:sldId id="367" r:id="rId11"/>
    <p:sldId id="360" r:id="rId12"/>
    <p:sldId id="368" r:id="rId13"/>
    <p:sldId id="320" r:id="rId14"/>
    <p:sldId id="321" r:id="rId15"/>
    <p:sldId id="322" r:id="rId16"/>
    <p:sldId id="323" r:id="rId17"/>
    <p:sldId id="372" r:id="rId18"/>
    <p:sldId id="325" r:id="rId19"/>
    <p:sldId id="326" r:id="rId20"/>
    <p:sldId id="327" r:id="rId21"/>
    <p:sldId id="328" r:id="rId22"/>
    <p:sldId id="329" r:id="rId23"/>
    <p:sldId id="361" r:id="rId24"/>
    <p:sldId id="330" r:id="rId25"/>
    <p:sldId id="331" r:id="rId26"/>
    <p:sldId id="369" r:id="rId27"/>
    <p:sldId id="332" r:id="rId28"/>
    <p:sldId id="358" r:id="rId29"/>
    <p:sldId id="333" r:id="rId30"/>
    <p:sldId id="334" r:id="rId31"/>
    <p:sldId id="335" r:id="rId32"/>
    <p:sldId id="362" r:id="rId33"/>
    <p:sldId id="336" r:id="rId34"/>
    <p:sldId id="338" r:id="rId35"/>
    <p:sldId id="340" r:id="rId36"/>
    <p:sldId id="363" r:id="rId37"/>
    <p:sldId id="339" r:id="rId38"/>
    <p:sldId id="337" r:id="rId39"/>
    <p:sldId id="341" r:id="rId40"/>
    <p:sldId id="342" r:id="rId41"/>
    <p:sldId id="343" r:id="rId42"/>
    <p:sldId id="364" r:id="rId43"/>
    <p:sldId id="344" r:id="rId44"/>
    <p:sldId id="353" r:id="rId45"/>
    <p:sldId id="346" r:id="rId46"/>
    <p:sldId id="347" r:id="rId47"/>
    <p:sldId id="348" r:id="rId48"/>
    <p:sldId id="349" r:id="rId49"/>
    <p:sldId id="350" r:id="rId50"/>
    <p:sldId id="351" r:id="rId51"/>
    <p:sldId id="365" r:id="rId52"/>
    <p:sldId id="352" r:id="rId53"/>
    <p:sldId id="370" r:id="rId54"/>
    <p:sldId id="371" r:id="rId55"/>
    <p:sldId id="359" r:id="rId5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12" autoAdjust="0"/>
  </p:normalViewPr>
  <p:slideViewPr>
    <p:cSldViewPr>
      <p:cViewPr varScale="1">
        <p:scale>
          <a:sx n="56" d="100"/>
          <a:sy n="56" d="100"/>
        </p:scale>
        <p:origin x="15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19E5280-3A96-4386-82B7-03082745FFA2}" type="datetimeFigureOut">
              <a:rPr lang="zh-CN" altLang="en-US"/>
              <a:pPr>
                <a:defRPr/>
              </a:pPr>
              <a:t>2021/11/29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B37E382-8735-462D-AC7D-6602EB4AC262}" type="slidenum">
              <a:rPr lang="zh-CN" altLang="en-US"/>
              <a:pPr>
                <a:defRPr/>
              </a:pPr>
              <a:t>‹#›</a:t>
            </a:fld>
            <a:endParaRPr lang="zh-CN" altLang="en-US"/>
          </a:p>
        </p:txBody>
      </p:sp>
    </p:spTree>
    <p:extLst>
      <p:ext uri="{BB962C8B-B14F-4D97-AF65-F5344CB8AC3E}">
        <p14:creationId xmlns:p14="http://schemas.microsoft.com/office/powerpoint/2010/main" val="2346766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互联网工程任务组</a:t>
            </a:r>
            <a:r>
              <a:rPr lang="en-US" altLang="zh-CN" dirty="0"/>
              <a:t>(</a:t>
            </a:r>
            <a:r>
              <a:rPr lang="en-US" dirty="0"/>
              <a:t>Internet Engineering Task Force)</a:t>
            </a:r>
            <a:r>
              <a:rPr lang="zh-CN" altLang="en-US" dirty="0"/>
              <a:t>。</a:t>
            </a:r>
            <a:endParaRPr lang="en-US" dirty="0"/>
          </a:p>
        </p:txBody>
      </p:sp>
      <p:sp>
        <p:nvSpPr>
          <p:cNvPr id="4" name="灯片编号占位符 3"/>
          <p:cNvSpPr>
            <a:spLocks noGrp="1"/>
          </p:cNvSpPr>
          <p:nvPr>
            <p:ph type="sldNum" sz="quarter" idx="10"/>
          </p:nvPr>
        </p:nvSpPr>
        <p:spPr/>
        <p:txBody>
          <a:bodyPr/>
          <a:lstStyle/>
          <a:p>
            <a:pPr>
              <a:defRPr/>
            </a:pPr>
            <a:fld id="{CB37E382-8735-462D-AC7D-6602EB4AC262}" type="slidenum">
              <a:rPr lang="zh-CN" altLang="en-US" smtClean="0"/>
              <a:pPr>
                <a:defRPr/>
              </a:pPr>
              <a:t>3</a:t>
            </a:fld>
            <a:endParaRPr lang="zh-CN" altLang="en-US"/>
          </a:p>
        </p:txBody>
      </p:sp>
    </p:spTree>
    <p:extLst>
      <p:ext uri="{BB962C8B-B14F-4D97-AF65-F5344CB8AC3E}">
        <p14:creationId xmlns:p14="http://schemas.microsoft.com/office/powerpoint/2010/main" val="997640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0" lang="zh-CN" altLang="en-US"/>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pPr>
            <a:fld id="{25AEB715-2F8E-4FAD-89B0-85550A1680C8}" type="slidenum">
              <a:rPr kumimoji="0" lang="zh-CN" altLang="en-US" smtClean="0">
                <a:latin typeface="Arial" panose="020B0604020202020204" pitchFamily="34" charset="0"/>
              </a:rPr>
              <a:pPr>
                <a:spcBef>
                  <a:spcPct val="0"/>
                </a:spcBef>
              </a:pPr>
              <a:t>18</a:t>
            </a:fld>
            <a:endParaRPr kumimoji="0" lang="zh-CN" altLang="en-US">
              <a:latin typeface="Arial" panose="020B0604020202020204" pitchFamily="34" charset="0"/>
            </a:endParaRPr>
          </a:p>
        </p:txBody>
      </p:sp>
    </p:spTree>
    <p:extLst>
      <p:ext uri="{BB962C8B-B14F-4D97-AF65-F5344CB8AC3E}">
        <p14:creationId xmlns:p14="http://schemas.microsoft.com/office/powerpoint/2010/main" val="390606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互联网号码分配局（英语：</a:t>
            </a:r>
            <a:r>
              <a:rPr lang="en-US" dirty="0"/>
              <a:t>Internet Assigned Numbers Authority，</a:t>
            </a:r>
            <a:r>
              <a:rPr lang="zh-CN" altLang="en-US" dirty="0"/>
              <a:t>缩写</a:t>
            </a:r>
            <a:r>
              <a:rPr lang="en-US" dirty="0"/>
              <a:t>IANA）</a:t>
            </a:r>
          </a:p>
        </p:txBody>
      </p:sp>
      <p:sp>
        <p:nvSpPr>
          <p:cNvPr id="4" name="灯片编号占位符 3"/>
          <p:cNvSpPr>
            <a:spLocks noGrp="1"/>
          </p:cNvSpPr>
          <p:nvPr>
            <p:ph type="sldNum" sz="quarter" idx="10"/>
          </p:nvPr>
        </p:nvSpPr>
        <p:spPr/>
        <p:txBody>
          <a:bodyPr/>
          <a:lstStyle/>
          <a:p>
            <a:pPr>
              <a:defRPr/>
            </a:pPr>
            <a:fld id="{CB37E382-8735-462D-AC7D-6602EB4AC262}" type="slidenum">
              <a:rPr lang="zh-CN" altLang="en-US" smtClean="0"/>
              <a:pPr>
                <a:defRPr/>
              </a:pPr>
              <a:t>25</a:t>
            </a:fld>
            <a:endParaRPr lang="zh-CN" altLang="en-US"/>
          </a:p>
        </p:txBody>
      </p:sp>
    </p:spTree>
    <p:extLst>
      <p:ext uri="{BB962C8B-B14F-4D97-AF65-F5344CB8AC3E}">
        <p14:creationId xmlns:p14="http://schemas.microsoft.com/office/powerpoint/2010/main" val="56032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HTTPS</a:t>
            </a:r>
            <a:r>
              <a:rPr lang="zh-CN" altLang="en-US" dirty="0"/>
              <a:t>协议 </a:t>
            </a:r>
            <a:r>
              <a:rPr lang="en-US" altLang="zh-CN" dirty="0"/>
              <a:t>= HTTP</a:t>
            </a:r>
            <a:r>
              <a:rPr lang="zh-CN" altLang="en-US" dirty="0"/>
              <a:t>协议 </a:t>
            </a:r>
            <a:r>
              <a:rPr lang="en-US" altLang="zh-CN" dirty="0"/>
              <a:t>+ SSL/TLS</a:t>
            </a:r>
            <a:r>
              <a:rPr lang="zh-CN" altLang="en-US" dirty="0"/>
              <a:t>协议</a:t>
            </a:r>
          </a:p>
        </p:txBody>
      </p:sp>
      <p:sp>
        <p:nvSpPr>
          <p:cNvPr id="4" name="灯片编号占位符 3"/>
          <p:cNvSpPr>
            <a:spLocks noGrp="1"/>
          </p:cNvSpPr>
          <p:nvPr>
            <p:ph type="sldNum" sz="quarter" idx="5"/>
          </p:nvPr>
        </p:nvSpPr>
        <p:spPr/>
        <p:txBody>
          <a:bodyPr/>
          <a:lstStyle/>
          <a:p>
            <a:pPr>
              <a:defRPr/>
            </a:pPr>
            <a:fld id="{CB37E382-8735-462D-AC7D-6602EB4AC262}" type="slidenum">
              <a:rPr lang="zh-CN" altLang="en-US" smtClean="0"/>
              <a:pPr>
                <a:defRPr/>
              </a:pPr>
              <a:t>27</a:t>
            </a:fld>
            <a:endParaRPr lang="zh-CN" altLang="en-US"/>
          </a:p>
        </p:txBody>
      </p:sp>
    </p:spTree>
    <p:extLst>
      <p:ext uri="{BB962C8B-B14F-4D97-AF65-F5344CB8AC3E}">
        <p14:creationId xmlns:p14="http://schemas.microsoft.com/office/powerpoint/2010/main" val="2707263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国际互联网工程任务组（</a:t>
            </a:r>
            <a:r>
              <a:rPr lang="en-US" dirty="0"/>
              <a:t>The Internet Engineering Task Force，</a:t>
            </a:r>
            <a:r>
              <a:rPr lang="zh-CN" altLang="en-US" dirty="0"/>
              <a:t>简称 </a:t>
            </a:r>
            <a:r>
              <a:rPr lang="en-US" dirty="0"/>
              <a:t>IETF）</a:t>
            </a:r>
          </a:p>
          <a:p>
            <a:pPr marL="171450" indent="-171450">
              <a:buFont typeface="Arial" panose="020B0604020202020204" pitchFamily="34" charset="0"/>
              <a:buChar char="•"/>
            </a:pPr>
            <a:r>
              <a:rPr lang="en-US" dirty="0"/>
              <a:t>GTE</a:t>
            </a:r>
            <a:r>
              <a:rPr lang="zh-CN" altLang="en-US" dirty="0"/>
              <a:t>公司：</a:t>
            </a:r>
            <a:r>
              <a:rPr kumimoji="1" lang="zh-CN" altLang="en-US" sz="1200" b="0" i="0" kern="1200" dirty="0">
                <a:solidFill>
                  <a:schemeClr val="tx1"/>
                </a:solidFill>
                <a:effectLst/>
                <a:latin typeface="+mn-lt"/>
                <a:ea typeface="+mn-ea"/>
                <a:cs typeface="宋体" charset="0"/>
              </a:rPr>
              <a:t>通用电话电子公司</a:t>
            </a:r>
            <a:endParaRPr lang="en-US" dirty="0"/>
          </a:p>
        </p:txBody>
      </p:sp>
      <p:sp>
        <p:nvSpPr>
          <p:cNvPr id="4" name="灯片编号占位符 3"/>
          <p:cNvSpPr>
            <a:spLocks noGrp="1"/>
          </p:cNvSpPr>
          <p:nvPr>
            <p:ph type="sldNum" sz="quarter" idx="10"/>
          </p:nvPr>
        </p:nvSpPr>
        <p:spPr/>
        <p:txBody>
          <a:bodyPr/>
          <a:lstStyle/>
          <a:p>
            <a:pPr>
              <a:defRPr/>
            </a:pPr>
            <a:fld id="{CB37E382-8735-462D-AC7D-6602EB4AC262}" type="slidenum">
              <a:rPr lang="zh-CN" altLang="en-US" smtClean="0"/>
              <a:pPr>
                <a:defRPr/>
              </a:pPr>
              <a:t>29</a:t>
            </a:fld>
            <a:endParaRPr lang="zh-CN" altLang="en-US"/>
          </a:p>
        </p:txBody>
      </p:sp>
    </p:spTree>
    <p:extLst>
      <p:ext uri="{BB962C8B-B14F-4D97-AF65-F5344CB8AC3E}">
        <p14:creationId xmlns:p14="http://schemas.microsoft.com/office/powerpoint/2010/main" val="1982553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SSL</a:t>
            </a:r>
            <a:r>
              <a:rPr lang="zh-CN" altLang="en-US" dirty="0"/>
              <a:t>安全协议是国际上最早应用于电子商务的一种网络协议，至今还有平台再用。但是，</a:t>
            </a:r>
            <a:r>
              <a:rPr lang="en-US" altLang="zh-CN" dirty="0"/>
              <a:t>SSL</a:t>
            </a:r>
            <a:r>
              <a:rPr lang="zh-CN" altLang="en-US" dirty="0"/>
              <a:t>协议设计的目的是保证网络节点之间的安全性，没有考虑电子交易过程中各环节的实际需求。</a:t>
            </a:r>
          </a:p>
        </p:txBody>
      </p:sp>
      <p:sp>
        <p:nvSpPr>
          <p:cNvPr id="4" name="灯片编号占位符 3"/>
          <p:cNvSpPr>
            <a:spLocks noGrp="1"/>
          </p:cNvSpPr>
          <p:nvPr>
            <p:ph type="sldNum" sz="quarter" idx="10"/>
          </p:nvPr>
        </p:nvSpPr>
        <p:spPr/>
        <p:txBody>
          <a:bodyPr/>
          <a:lstStyle/>
          <a:p>
            <a:pPr>
              <a:defRPr/>
            </a:pPr>
            <a:fld id="{CB37E382-8735-462D-AC7D-6602EB4AC262}" type="slidenum">
              <a:rPr lang="zh-CN" altLang="en-US" smtClean="0"/>
              <a:pPr>
                <a:defRPr/>
              </a:pPr>
              <a:t>33</a:t>
            </a:fld>
            <a:endParaRPr lang="zh-CN" altLang="en-US"/>
          </a:p>
        </p:txBody>
      </p:sp>
    </p:spTree>
    <p:extLst>
      <p:ext uri="{BB962C8B-B14F-4D97-AF65-F5344CB8AC3E}">
        <p14:creationId xmlns:p14="http://schemas.microsoft.com/office/powerpoint/2010/main" val="2772971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CB37E382-8735-462D-AC7D-6602EB4AC262}" type="slidenum">
              <a:rPr lang="zh-CN" altLang="en-US" smtClean="0"/>
              <a:pPr>
                <a:defRPr/>
              </a:pPr>
              <a:t>39</a:t>
            </a:fld>
            <a:endParaRPr lang="zh-CN" altLang="en-US"/>
          </a:p>
        </p:txBody>
      </p:sp>
    </p:spTree>
    <p:extLst>
      <p:ext uri="{BB962C8B-B14F-4D97-AF65-F5344CB8AC3E}">
        <p14:creationId xmlns:p14="http://schemas.microsoft.com/office/powerpoint/2010/main" val="2544057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defRPr b="1"/>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5FF46ABA-812F-4626-850B-18177381B99A}" type="datetimeFigureOut">
              <a:rPr lang="zh-CN" altLang="en-US"/>
              <a:pPr>
                <a:defRPr/>
              </a:pPr>
              <a:t>2021/11/29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1F4D76B-2DB9-4B6E-A70D-3F40672E17F7}" type="slidenum">
              <a:rPr lang="zh-CN" altLang="en-US"/>
              <a:pPr>
                <a:defRPr/>
              </a:pPr>
              <a:t>‹#›</a:t>
            </a:fld>
            <a:endParaRPr lang="zh-CN" altLang="en-US"/>
          </a:p>
        </p:txBody>
      </p:sp>
    </p:spTree>
    <p:extLst>
      <p:ext uri="{BB962C8B-B14F-4D97-AF65-F5344CB8AC3E}">
        <p14:creationId xmlns:p14="http://schemas.microsoft.com/office/powerpoint/2010/main" val="373935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96D8BCE-8249-46D9-A003-1E52C0D83569}" type="datetimeFigureOut">
              <a:rPr lang="zh-CN" altLang="en-US"/>
              <a:pPr>
                <a:defRPr/>
              </a:pPr>
              <a:t>2021/11/29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188D0D1-8301-442B-9489-FF6BD22D559F}" type="slidenum">
              <a:rPr lang="zh-CN" altLang="en-US"/>
              <a:pPr>
                <a:defRPr/>
              </a:pPr>
              <a:t>‹#›</a:t>
            </a:fld>
            <a:endParaRPr lang="zh-CN" altLang="en-US"/>
          </a:p>
        </p:txBody>
      </p:sp>
    </p:spTree>
    <p:extLst>
      <p:ext uri="{BB962C8B-B14F-4D97-AF65-F5344CB8AC3E}">
        <p14:creationId xmlns:p14="http://schemas.microsoft.com/office/powerpoint/2010/main" val="3224143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1C9452A-FE43-485A-863D-87FC1BEED9F6}" type="datetimeFigureOut">
              <a:rPr lang="zh-CN" altLang="en-US"/>
              <a:pPr>
                <a:defRPr/>
              </a:pPr>
              <a:t>2021/11/29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C2C0796-B490-4CBC-81D1-51774106BEA7}" type="slidenum">
              <a:rPr lang="zh-CN" altLang="en-US"/>
              <a:pPr>
                <a:defRPr/>
              </a:pPr>
              <a:t>‹#›</a:t>
            </a:fld>
            <a:endParaRPr lang="zh-CN" altLang="en-US"/>
          </a:p>
        </p:txBody>
      </p:sp>
    </p:spTree>
    <p:extLst>
      <p:ext uri="{BB962C8B-B14F-4D97-AF65-F5344CB8AC3E}">
        <p14:creationId xmlns:p14="http://schemas.microsoft.com/office/powerpoint/2010/main" val="2826167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512" y="44624"/>
            <a:ext cx="8784976" cy="864096"/>
          </a:xfrm>
        </p:spPr>
        <p:txBody>
          <a:bodyPr/>
          <a:lstStyle>
            <a:lvl1pPr>
              <a:defRPr b="1"/>
            </a:lvl1pPr>
          </a:lstStyle>
          <a:p>
            <a:r>
              <a:rPr lang="zh-CN" altLang="en-US" dirty="0"/>
              <a:t>单击此处编辑母版标题样式</a:t>
            </a:r>
          </a:p>
        </p:txBody>
      </p:sp>
      <p:sp>
        <p:nvSpPr>
          <p:cNvPr id="3" name="内容占位符 2"/>
          <p:cNvSpPr>
            <a:spLocks noGrp="1"/>
          </p:cNvSpPr>
          <p:nvPr>
            <p:ph idx="1"/>
          </p:nvPr>
        </p:nvSpPr>
        <p:spPr>
          <a:xfrm>
            <a:off x="179512" y="1052736"/>
            <a:ext cx="8784976" cy="5231259"/>
          </a:xfrm>
        </p:spPr>
        <p:txBody>
          <a:bodyPr/>
          <a:lstStyle>
            <a:lvl1pPr hangingPunct="1">
              <a:defRPr sz="2800" b="1"/>
            </a:lvl1pPr>
            <a:lvl2pPr hangingPunct="1">
              <a:defRPr sz="2400" b="1"/>
            </a:lvl2pPr>
            <a:lvl3pPr hangingPunct="1">
              <a:defRPr b="1"/>
            </a:lvl3pPr>
            <a:lvl4pPr hangingPunct="1">
              <a:defRPr b="1"/>
            </a:lvl4pPr>
            <a:lvl5pPr hangingPunct="1">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FA2CFB9C-3656-433E-A8A5-B7B9233FD626}" type="datetimeFigureOut">
              <a:rPr lang="zh-CN" altLang="en-US"/>
              <a:pPr>
                <a:defRPr/>
              </a:pPr>
              <a:t>2021/11/29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82724A-A447-4127-B415-5D5EE83A218E}" type="slidenum">
              <a:rPr lang="zh-CN" altLang="en-US"/>
              <a:pPr>
                <a:defRPr/>
              </a:pPr>
              <a:t>‹#›</a:t>
            </a:fld>
            <a:endParaRPr lang="zh-CN" altLang="en-US"/>
          </a:p>
        </p:txBody>
      </p:sp>
    </p:spTree>
    <p:extLst>
      <p:ext uri="{BB962C8B-B14F-4D97-AF65-F5344CB8AC3E}">
        <p14:creationId xmlns:p14="http://schemas.microsoft.com/office/powerpoint/2010/main" val="127846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67FB290-E59E-4C1B-B91F-B9352AF0E785}" type="datetimeFigureOut">
              <a:rPr lang="zh-CN" altLang="en-US"/>
              <a:pPr>
                <a:defRPr/>
              </a:pPr>
              <a:t>2021/11/29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7B38CFC-00D6-4239-ABCD-63A9922FDF24}" type="slidenum">
              <a:rPr lang="zh-CN" altLang="en-US"/>
              <a:pPr>
                <a:defRPr/>
              </a:pPr>
              <a:t>‹#›</a:t>
            </a:fld>
            <a:endParaRPr lang="zh-CN" altLang="en-US"/>
          </a:p>
        </p:txBody>
      </p:sp>
    </p:spTree>
    <p:extLst>
      <p:ext uri="{BB962C8B-B14F-4D97-AF65-F5344CB8AC3E}">
        <p14:creationId xmlns:p14="http://schemas.microsoft.com/office/powerpoint/2010/main" val="715799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6C4E3809-CEB5-44EB-AB8E-D3F3A38711D3}" type="datetimeFigureOut">
              <a:rPr lang="zh-CN" altLang="en-US"/>
              <a:pPr>
                <a:defRPr/>
              </a:pPr>
              <a:t>2021/11/29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3CC1557-A578-4E16-8908-3FD48033C2D7}" type="slidenum">
              <a:rPr lang="zh-CN" altLang="en-US"/>
              <a:pPr>
                <a:defRPr/>
              </a:pPr>
              <a:t>‹#›</a:t>
            </a:fld>
            <a:endParaRPr lang="zh-CN" altLang="en-US"/>
          </a:p>
        </p:txBody>
      </p:sp>
    </p:spTree>
    <p:extLst>
      <p:ext uri="{BB962C8B-B14F-4D97-AF65-F5344CB8AC3E}">
        <p14:creationId xmlns:p14="http://schemas.microsoft.com/office/powerpoint/2010/main" val="191570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325B3CA-73A9-47DE-BF24-137B1A328022}" type="datetimeFigureOut">
              <a:rPr lang="zh-CN" altLang="en-US"/>
              <a:pPr>
                <a:defRPr/>
              </a:pPr>
              <a:t>2021/11/29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CB3CC36-EA6E-48AC-8B76-589F1DECA290}" type="slidenum">
              <a:rPr lang="zh-CN" altLang="en-US"/>
              <a:pPr>
                <a:defRPr/>
              </a:pPr>
              <a:t>‹#›</a:t>
            </a:fld>
            <a:endParaRPr lang="zh-CN" altLang="en-US"/>
          </a:p>
        </p:txBody>
      </p:sp>
    </p:spTree>
    <p:extLst>
      <p:ext uri="{BB962C8B-B14F-4D97-AF65-F5344CB8AC3E}">
        <p14:creationId xmlns:p14="http://schemas.microsoft.com/office/powerpoint/2010/main" val="4253432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B3A86A6-1BC4-4FF3-BD5A-4F11406EB5BB}" type="datetimeFigureOut">
              <a:rPr lang="zh-CN" altLang="en-US"/>
              <a:pPr>
                <a:defRPr/>
              </a:pPr>
              <a:t>2021/11/29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A8DA4D3-7556-4C1B-B047-E24E0EBA3E8B}" type="slidenum">
              <a:rPr lang="zh-CN" altLang="en-US"/>
              <a:pPr>
                <a:defRPr/>
              </a:pPr>
              <a:t>‹#›</a:t>
            </a:fld>
            <a:endParaRPr lang="zh-CN" altLang="en-US"/>
          </a:p>
        </p:txBody>
      </p:sp>
    </p:spTree>
    <p:extLst>
      <p:ext uri="{BB962C8B-B14F-4D97-AF65-F5344CB8AC3E}">
        <p14:creationId xmlns:p14="http://schemas.microsoft.com/office/powerpoint/2010/main" val="271781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672FDD7-67F6-4A05-AFB4-A5909CF5B6A6}" type="datetimeFigureOut">
              <a:rPr lang="zh-CN" altLang="en-US"/>
              <a:pPr>
                <a:defRPr/>
              </a:pPr>
              <a:t>2021/11/29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0229C24-4D30-4661-AFCA-EA7F902C6DD4}" type="slidenum">
              <a:rPr lang="zh-CN" altLang="en-US"/>
              <a:pPr>
                <a:defRPr/>
              </a:pPr>
              <a:t>‹#›</a:t>
            </a:fld>
            <a:endParaRPr lang="zh-CN" altLang="en-US"/>
          </a:p>
        </p:txBody>
      </p:sp>
    </p:spTree>
    <p:extLst>
      <p:ext uri="{BB962C8B-B14F-4D97-AF65-F5344CB8AC3E}">
        <p14:creationId xmlns:p14="http://schemas.microsoft.com/office/powerpoint/2010/main" val="345710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5A63279-D669-4D43-9276-2EDB9EB03DCE}" type="datetimeFigureOut">
              <a:rPr lang="zh-CN" altLang="en-US"/>
              <a:pPr>
                <a:defRPr/>
              </a:pPr>
              <a:t>2021/11/29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BF86CF0-B4FA-4188-8B72-873BBC8D445A}" type="slidenum">
              <a:rPr lang="zh-CN" altLang="en-US"/>
              <a:pPr>
                <a:defRPr/>
              </a:pPr>
              <a:t>‹#›</a:t>
            </a:fld>
            <a:endParaRPr lang="zh-CN" altLang="en-US"/>
          </a:p>
        </p:txBody>
      </p:sp>
    </p:spTree>
    <p:extLst>
      <p:ext uri="{BB962C8B-B14F-4D97-AF65-F5344CB8AC3E}">
        <p14:creationId xmlns:p14="http://schemas.microsoft.com/office/powerpoint/2010/main" val="157223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8A59834-8716-4D8E-996B-BF30DB20B2D4}" type="datetimeFigureOut">
              <a:rPr lang="zh-CN" altLang="en-US"/>
              <a:pPr>
                <a:defRPr/>
              </a:pPr>
              <a:t>2021/11/29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3863992-5B9B-4353-991F-0104904BCC04}" type="slidenum">
              <a:rPr lang="zh-CN" altLang="en-US"/>
              <a:pPr>
                <a:defRPr/>
              </a:pPr>
              <a:t>‹#›</a:t>
            </a:fld>
            <a:endParaRPr lang="zh-CN" altLang="en-US"/>
          </a:p>
        </p:txBody>
      </p:sp>
    </p:spTree>
    <p:extLst>
      <p:ext uri="{BB962C8B-B14F-4D97-AF65-F5344CB8AC3E}">
        <p14:creationId xmlns:p14="http://schemas.microsoft.com/office/powerpoint/2010/main" val="180505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p:cNvSpPr>
          <p:nvPr>
            <p:ph type="title"/>
          </p:nvPr>
        </p:nvSpPr>
        <p:spPr bwMode="auto">
          <a:xfrm>
            <a:off x="158750" y="53975"/>
            <a:ext cx="88058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2"/>
          <p:cNvSpPr>
            <a:spLocks noGrp="1"/>
          </p:cNvSpPr>
          <p:nvPr>
            <p:ph type="body" idx="1"/>
          </p:nvPr>
        </p:nvSpPr>
        <p:spPr bwMode="auto">
          <a:xfrm>
            <a:off x="158750" y="1125538"/>
            <a:ext cx="880586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B540AA41-B5EA-4860-B537-A5C7E2D43B9E}" type="datetimeFigureOut">
              <a:rPr lang="zh-CN" altLang="en-US"/>
              <a:pPr>
                <a:defRPr/>
              </a:pPr>
              <a:t>2021/11/29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4D7CA64-857C-407E-B1EC-107AAE40F21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a:spcBef>
          <a:spcPct val="0"/>
        </a:spcBef>
        <a:spcAft>
          <a:spcPct val="0"/>
        </a:spcAft>
        <a:defRPr kumimoji="1" sz="4400" kern="1200">
          <a:solidFill>
            <a:schemeClr val="tx1"/>
          </a:solidFill>
          <a:latin typeface="+mj-lt"/>
          <a:ea typeface="+mj-ea"/>
          <a:cs typeface="宋体" charset="0"/>
        </a:defRPr>
      </a:lvl1pPr>
      <a:lvl2pPr algn="ctr" rtl="0" eaLnBrk="0" fontAlgn="base">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2800" b="1"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panose="020B0604020202020204" pitchFamily="34" charset="0"/>
        <a:buChar char="–"/>
        <a:defRPr kumimoji="1" sz="2400" b="1"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p:txBody>
          <a:bodyPr/>
          <a:lstStyle/>
          <a:p>
            <a:pPr eaLnBrk="1">
              <a:defRPr/>
            </a:pPr>
            <a:r>
              <a:rPr kumimoji="0" lang="zh-CN" altLang="en-US" dirty="0">
                <a:latin typeface="+mn-ea"/>
                <a:ea typeface="+mn-ea"/>
              </a:rPr>
              <a:t>第</a:t>
            </a:r>
            <a:r>
              <a:rPr kumimoji="0" lang="en-US" altLang="zh-CN" dirty="0">
                <a:latin typeface="+mn-ea"/>
                <a:ea typeface="+mn-ea"/>
              </a:rPr>
              <a:t>8</a:t>
            </a:r>
            <a:r>
              <a:rPr kumimoji="0" lang="zh-CN" altLang="en-US" dirty="0">
                <a:latin typeface="+mn-ea"/>
                <a:ea typeface="+mn-ea"/>
              </a:rPr>
              <a:t>章 网络安全协议</a:t>
            </a:r>
          </a:p>
        </p:txBody>
      </p:sp>
      <p:sp>
        <p:nvSpPr>
          <p:cNvPr id="5123" name="副标题 2"/>
          <p:cNvSpPr>
            <a:spLocks noGrp="1"/>
          </p:cNvSpPr>
          <p:nvPr>
            <p:ph type="subTitle" idx="1"/>
          </p:nvPr>
        </p:nvSpPr>
        <p:spPr>
          <a:xfrm>
            <a:off x="1331913" y="3860800"/>
            <a:ext cx="6400800" cy="1752600"/>
          </a:xfrm>
        </p:spPr>
        <p:txBody>
          <a:bodyPr/>
          <a:lstStyle/>
          <a:p>
            <a:pPr eaLnBrk="1" hangingPunct="1"/>
            <a:r>
              <a:rPr kumimoji="0" lang="zh-CN" altLang="en-US">
                <a:solidFill>
                  <a:schemeClr val="tx1"/>
                </a:solidFill>
                <a:latin typeface="仿宋" panose="02010609060101010101" pitchFamily="49" charset="-122"/>
                <a:ea typeface="仿宋" panose="02010609060101010101" pitchFamily="49" charset="-122"/>
              </a:rPr>
              <a:t>罗文坚</a:t>
            </a:r>
            <a:endParaRPr kumimoji="0" lang="en-US" altLang="zh-CN">
              <a:solidFill>
                <a:schemeClr val="tx1"/>
              </a:solidFill>
              <a:latin typeface="仿宋" panose="02010609060101010101" pitchFamily="49" charset="-122"/>
              <a:ea typeface="仿宋"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待用状态和当前操作状态</a:t>
            </a:r>
            <a:endParaRPr lang="en-US" dirty="0"/>
          </a:p>
        </p:txBody>
      </p:sp>
      <p:sp>
        <p:nvSpPr>
          <p:cNvPr id="3" name="内容占位符 2"/>
          <p:cNvSpPr>
            <a:spLocks noGrp="1"/>
          </p:cNvSpPr>
          <p:nvPr>
            <p:ph idx="1"/>
          </p:nvPr>
        </p:nvSpPr>
        <p:spPr/>
        <p:txBody>
          <a:bodyPr/>
          <a:lstStyle/>
          <a:p>
            <a:r>
              <a:rPr lang="en-US" altLang="zh-CN" sz="2400" dirty="0"/>
              <a:t>SSL</a:t>
            </a:r>
            <a:r>
              <a:rPr lang="zh-CN" altLang="en-US" sz="2400" dirty="0"/>
              <a:t>会话还定义了</a:t>
            </a:r>
            <a:r>
              <a:rPr lang="zh-CN" altLang="en-US" sz="2400" dirty="0">
                <a:solidFill>
                  <a:srgbClr val="FF0000"/>
                </a:solidFill>
              </a:rPr>
              <a:t>当前操作状态</a:t>
            </a:r>
            <a:r>
              <a:rPr lang="zh-CN" altLang="en-US" sz="2400" dirty="0"/>
              <a:t>和</a:t>
            </a:r>
            <a:r>
              <a:rPr lang="zh-CN" altLang="en-US" sz="2400" dirty="0">
                <a:solidFill>
                  <a:srgbClr val="FF0000"/>
                </a:solidFill>
              </a:rPr>
              <a:t>待用状态</a:t>
            </a:r>
            <a:r>
              <a:rPr lang="zh-CN" altLang="en-US" sz="2400" dirty="0"/>
              <a:t>。</a:t>
            </a:r>
          </a:p>
          <a:p>
            <a:endParaRPr lang="en-US" altLang="zh-CN" sz="2400" dirty="0"/>
          </a:p>
          <a:p>
            <a:r>
              <a:rPr lang="zh-CN" altLang="en-US" sz="2400" dirty="0"/>
              <a:t>当</a:t>
            </a:r>
            <a:r>
              <a:rPr lang="en-US" altLang="zh-CN" sz="2400" dirty="0"/>
              <a:t>SSL</a:t>
            </a:r>
            <a:r>
              <a:rPr lang="zh-CN" altLang="en-US" sz="2400" dirty="0"/>
              <a:t>握手协议建立起</a:t>
            </a:r>
            <a:r>
              <a:rPr lang="en-US" altLang="zh-CN" sz="2400" dirty="0"/>
              <a:t>SSL</a:t>
            </a:r>
            <a:r>
              <a:rPr lang="zh-CN" altLang="en-US" sz="2400" dirty="0"/>
              <a:t>会话后，会话进入了当前操作状态。</a:t>
            </a:r>
            <a:endParaRPr lang="en-US" altLang="zh-CN" sz="2400" dirty="0"/>
          </a:p>
          <a:p>
            <a:pPr lvl="1"/>
            <a:r>
              <a:rPr lang="zh-CN" altLang="en-US" dirty="0">
                <a:solidFill>
                  <a:srgbClr val="0000FF"/>
                </a:solidFill>
              </a:rPr>
              <a:t>当前操作状态</a:t>
            </a:r>
            <a:r>
              <a:rPr lang="zh-CN" altLang="en-US" dirty="0"/>
              <a:t>包含了当前</a:t>
            </a:r>
            <a:r>
              <a:rPr lang="en-US" altLang="zh-CN" dirty="0"/>
              <a:t>SSL</a:t>
            </a:r>
            <a:r>
              <a:rPr lang="zh-CN" altLang="en-US" dirty="0"/>
              <a:t>记录协议正在使用的压缩算法、加密算法和</a:t>
            </a:r>
            <a:r>
              <a:rPr lang="en-US" altLang="zh-CN" dirty="0"/>
              <a:t>MAC</a:t>
            </a:r>
            <a:r>
              <a:rPr lang="zh-CN" altLang="en-US" dirty="0"/>
              <a:t>算法以及加、解密的秘钥等参数。</a:t>
            </a:r>
          </a:p>
          <a:p>
            <a:endParaRPr lang="en-US" altLang="zh-CN" sz="2400" dirty="0"/>
          </a:p>
          <a:p>
            <a:r>
              <a:rPr lang="zh-CN" altLang="en-US" sz="2400" dirty="0"/>
              <a:t>当一个连接结束时，</a:t>
            </a:r>
            <a:r>
              <a:rPr lang="en-US" altLang="zh-CN" sz="2400" dirty="0"/>
              <a:t>SSL</a:t>
            </a:r>
            <a:r>
              <a:rPr lang="zh-CN" altLang="en-US" sz="2400" dirty="0"/>
              <a:t>会话又从当前操作状态进入待用状态。</a:t>
            </a:r>
          </a:p>
          <a:p>
            <a:pPr lvl="1"/>
            <a:r>
              <a:rPr lang="zh-CN" altLang="en-US" dirty="0">
                <a:solidFill>
                  <a:srgbClr val="0000FF"/>
                </a:solidFill>
              </a:rPr>
              <a:t>待用状态</a:t>
            </a:r>
            <a:r>
              <a:rPr lang="zh-CN" altLang="en-US" dirty="0"/>
              <a:t>包含了之前握手协议协商好的压缩算法、加密算法和</a:t>
            </a:r>
            <a:r>
              <a:rPr lang="en-US" altLang="zh-CN" dirty="0"/>
              <a:t>MAC</a:t>
            </a:r>
            <a:r>
              <a:rPr lang="zh-CN" altLang="en-US" dirty="0"/>
              <a:t>算法，以及用于加、解密的秘钥等参数。</a:t>
            </a:r>
          </a:p>
          <a:p>
            <a:endParaRPr lang="zh-CN" altLang="en-US" sz="2400" dirty="0"/>
          </a:p>
          <a:p>
            <a:r>
              <a:rPr lang="zh-CN" altLang="en-US" sz="2400" dirty="0"/>
              <a:t>因此，</a:t>
            </a:r>
            <a:r>
              <a:rPr lang="en-US" altLang="zh-CN" sz="2400" dirty="0"/>
              <a:t>SSL</a:t>
            </a:r>
            <a:r>
              <a:rPr lang="zh-CN" altLang="en-US" sz="2400" dirty="0"/>
              <a:t>会话从建立开始</a:t>
            </a:r>
            <a:r>
              <a:rPr lang="zh-CN" altLang="en-US" sz="2400" dirty="0">
                <a:solidFill>
                  <a:srgbClr val="FF0000"/>
                </a:solidFill>
              </a:rPr>
              <a:t>不断地在当前操作状态和待用状态之间切换</a:t>
            </a:r>
            <a:r>
              <a:rPr lang="zh-CN" altLang="en-US" sz="2400" dirty="0"/>
              <a:t>，直到该会话结束。</a:t>
            </a:r>
            <a:endParaRPr lang="en-US" sz="2400" dirty="0"/>
          </a:p>
        </p:txBody>
      </p:sp>
    </p:spTree>
    <p:extLst>
      <p:ext uri="{BB962C8B-B14F-4D97-AF65-F5344CB8AC3E}">
        <p14:creationId xmlns:p14="http://schemas.microsoft.com/office/powerpoint/2010/main" val="293892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44450"/>
            <a:ext cx="8785225" cy="863600"/>
          </a:xfrm>
        </p:spPr>
        <p:txBody>
          <a:bodyPr/>
          <a:lstStyle/>
          <a:p>
            <a:pPr eaLnBrk="1"/>
            <a:r>
              <a:rPr kumimoji="0" lang="zh-CN" altLang="en-US" dirty="0"/>
              <a:t>主要内容</a:t>
            </a:r>
          </a:p>
        </p:txBody>
      </p:sp>
      <p:sp>
        <p:nvSpPr>
          <p:cNvPr id="6147" name="内容占位符 2"/>
          <p:cNvSpPr>
            <a:spLocks noGrp="1"/>
          </p:cNvSpPr>
          <p:nvPr>
            <p:ph idx="1"/>
          </p:nvPr>
        </p:nvSpPr>
        <p:spPr>
          <a:xfrm>
            <a:off x="179387" y="1052736"/>
            <a:ext cx="8785225" cy="5173439"/>
          </a:xfrm>
        </p:spPr>
        <p:txBody>
          <a:bodyPr/>
          <a:lstStyle/>
          <a:p>
            <a:r>
              <a:rPr kumimoji="0" lang="en-US" altLang="zh-CN" dirty="0"/>
              <a:t>8.1 </a:t>
            </a:r>
            <a:r>
              <a:rPr kumimoji="0" lang="en-US" altLang="zh-CN" dirty="0" err="1"/>
              <a:t>概述</a:t>
            </a:r>
            <a:r>
              <a:rPr kumimoji="0" lang="en-US" altLang="zh-CN" dirty="0"/>
              <a:t>	</a:t>
            </a:r>
            <a:endParaRPr kumimoji="0" lang="zh-CN" altLang="zh-CN" dirty="0"/>
          </a:p>
          <a:p>
            <a:r>
              <a:rPr kumimoji="0" lang="en-US" altLang="zh-CN" dirty="0"/>
              <a:t>8.2 </a:t>
            </a:r>
            <a:r>
              <a:rPr kumimoji="0" lang="en-US" altLang="zh-CN" dirty="0" err="1"/>
              <a:t>IPSec</a:t>
            </a:r>
            <a:r>
              <a:rPr kumimoji="0" lang="en-US" altLang="zh-CN" dirty="0"/>
              <a:t>	</a:t>
            </a:r>
            <a:endParaRPr kumimoji="0" lang="zh-CN" altLang="zh-CN" dirty="0"/>
          </a:p>
          <a:p>
            <a:r>
              <a:rPr kumimoji="0" lang="en-US" altLang="zh-CN" dirty="0"/>
              <a:t>8.3 SSL</a:t>
            </a:r>
          </a:p>
          <a:p>
            <a:pPr lvl="1"/>
            <a:r>
              <a:rPr kumimoji="0" lang="en-US" altLang="zh-CN" dirty="0"/>
              <a:t>8.3.1 SSL</a:t>
            </a:r>
            <a:r>
              <a:rPr kumimoji="0" lang="zh-CN" altLang="en-US" dirty="0"/>
              <a:t>协议的体系结构</a:t>
            </a:r>
          </a:p>
          <a:p>
            <a:pPr lvl="1"/>
            <a:r>
              <a:rPr kumimoji="0" lang="en-US" altLang="zh-CN" dirty="0">
                <a:solidFill>
                  <a:srgbClr val="FF0000"/>
                </a:solidFill>
              </a:rPr>
              <a:t>8.3.2 SSL</a:t>
            </a:r>
            <a:r>
              <a:rPr kumimoji="0" lang="zh-CN" altLang="en-US" dirty="0">
                <a:solidFill>
                  <a:srgbClr val="FF0000"/>
                </a:solidFill>
              </a:rPr>
              <a:t>协议规范</a:t>
            </a:r>
          </a:p>
          <a:p>
            <a:pPr lvl="1"/>
            <a:r>
              <a:rPr kumimoji="0" lang="en-US" altLang="zh-CN" dirty="0"/>
              <a:t>8.3.3 HTTPS</a:t>
            </a:r>
          </a:p>
          <a:p>
            <a:r>
              <a:rPr kumimoji="0" lang="en-US" altLang="zh-CN" dirty="0"/>
              <a:t>8.4 </a:t>
            </a:r>
            <a:r>
              <a:rPr kumimoji="0" lang="en-US" altLang="zh-CN" dirty="0" err="1"/>
              <a:t>安全电子交易协议</a:t>
            </a:r>
            <a:r>
              <a:rPr kumimoji="0" lang="en-US" altLang="zh-CN" dirty="0"/>
              <a:t>	</a:t>
            </a:r>
            <a:endParaRPr kumimoji="0" lang="zh-CN" altLang="zh-CN" dirty="0"/>
          </a:p>
        </p:txBody>
      </p:sp>
    </p:spTree>
    <p:extLst>
      <p:ext uri="{BB962C8B-B14F-4D97-AF65-F5344CB8AC3E}">
        <p14:creationId xmlns:p14="http://schemas.microsoft.com/office/powerpoint/2010/main" val="228223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a:t>SSL</a:t>
            </a:r>
            <a:r>
              <a:rPr kumimoji="0" lang="zh-CN" altLang="en-US" dirty="0"/>
              <a:t>记录协议</a:t>
            </a:r>
            <a:endParaRPr lang="en-US" dirty="0"/>
          </a:p>
        </p:txBody>
      </p:sp>
      <p:sp>
        <p:nvSpPr>
          <p:cNvPr id="3" name="内容占位符 2"/>
          <p:cNvSpPr>
            <a:spLocks noGrp="1"/>
          </p:cNvSpPr>
          <p:nvPr>
            <p:ph idx="1"/>
          </p:nvPr>
        </p:nvSpPr>
        <p:spPr/>
        <p:txBody>
          <a:bodyPr/>
          <a:lstStyle/>
          <a:p>
            <a:r>
              <a:rPr lang="en-US" altLang="zh-CN" dirty="0"/>
              <a:t>SSL</a:t>
            </a:r>
            <a:r>
              <a:rPr lang="zh-CN" altLang="en-US" dirty="0"/>
              <a:t>记录协议为</a:t>
            </a:r>
            <a:r>
              <a:rPr lang="en-US" altLang="zh-CN" dirty="0"/>
              <a:t>SSL</a:t>
            </a:r>
            <a:r>
              <a:rPr lang="zh-CN" altLang="en-US" dirty="0"/>
              <a:t>连接提供了两种服务。</a:t>
            </a:r>
          </a:p>
          <a:p>
            <a:pPr lvl="1"/>
            <a:r>
              <a:rPr lang="zh-CN" altLang="en-US" dirty="0">
                <a:solidFill>
                  <a:srgbClr val="FF0000"/>
                </a:solidFill>
              </a:rPr>
              <a:t>保密性：</a:t>
            </a:r>
            <a:r>
              <a:rPr lang="zh-CN" altLang="en-US" dirty="0"/>
              <a:t>握手协议定义了共享的、可用于对</a:t>
            </a:r>
            <a:r>
              <a:rPr lang="en-US" altLang="zh-CN" dirty="0"/>
              <a:t>SSL</a:t>
            </a:r>
            <a:r>
              <a:rPr lang="zh-CN" altLang="en-US" dirty="0"/>
              <a:t>有效载荷进行常规加密的秘钥。</a:t>
            </a:r>
          </a:p>
          <a:p>
            <a:pPr lvl="1"/>
            <a:r>
              <a:rPr lang="zh-CN" altLang="en-US" dirty="0">
                <a:solidFill>
                  <a:srgbClr val="FF0000"/>
                </a:solidFill>
              </a:rPr>
              <a:t>消息完整性：</a:t>
            </a:r>
            <a:r>
              <a:rPr lang="zh-CN" altLang="en-US" dirty="0"/>
              <a:t>握手协议定义了共享的、可用来形成报文的鉴别码（</a:t>
            </a:r>
            <a:r>
              <a:rPr lang="en-US" altLang="zh-CN" dirty="0"/>
              <a:t>MAC</a:t>
            </a:r>
            <a:r>
              <a:rPr lang="zh-CN" altLang="en-US" dirty="0"/>
              <a:t>）的秘钥。</a:t>
            </a:r>
            <a:endParaRPr lang="en-US" altLang="zh-CN" dirty="0"/>
          </a:p>
          <a:p>
            <a:endParaRPr kumimoji="0" lang="en-US" altLang="zh-CN" dirty="0"/>
          </a:p>
          <a:p>
            <a:r>
              <a:rPr lang="en-US" altLang="zh-CN" dirty="0"/>
              <a:t>SSL</a:t>
            </a:r>
            <a:r>
              <a:rPr lang="zh-CN" altLang="en-US" dirty="0"/>
              <a:t>记录协议的功能是</a:t>
            </a:r>
            <a:r>
              <a:rPr kumimoji="0" lang="zh-CN" altLang="en-US" dirty="0"/>
              <a:t>根据</a:t>
            </a:r>
            <a:r>
              <a:rPr kumimoji="0" lang="zh-CN" altLang="en-US" dirty="0">
                <a:solidFill>
                  <a:srgbClr val="FF0000"/>
                </a:solidFill>
              </a:rPr>
              <a:t>当前会话状态指定的参数</a:t>
            </a:r>
            <a:r>
              <a:rPr kumimoji="0" lang="zh-CN" altLang="en-US" dirty="0"/>
              <a:t>以及</a:t>
            </a:r>
            <a:r>
              <a:rPr kumimoji="0" lang="zh-CN" altLang="en-US" dirty="0">
                <a:solidFill>
                  <a:srgbClr val="FF0000"/>
                </a:solidFill>
              </a:rPr>
              <a:t>连接状态中指定的参数等</a:t>
            </a:r>
            <a:r>
              <a:rPr kumimoji="0" lang="zh-CN" altLang="en-US" dirty="0"/>
              <a:t>内容，对当前的连接中要传送的高层数据实施压缩与解压缩、加密与解密、计算与校验</a:t>
            </a:r>
            <a:r>
              <a:rPr kumimoji="0" lang="en-US" altLang="zh-CN" dirty="0"/>
              <a:t>MAC</a:t>
            </a:r>
            <a:r>
              <a:rPr kumimoji="0" lang="zh-CN" altLang="en-US" dirty="0"/>
              <a:t>等操作。</a:t>
            </a:r>
          </a:p>
          <a:p>
            <a:endParaRPr lang="en-US" dirty="0"/>
          </a:p>
        </p:txBody>
      </p:sp>
    </p:spTree>
    <p:extLst>
      <p:ext uri="{BB962C8B-B14F-4D97-AF65-F5344CB8AC3E}">
        <p14:creationId xmlns:p14="http://schemas.microsoft.com/office/powerpoint/2010/main" val="369416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457200" y="45020"/>
            <a:ext cx="8229600" cy="863700"/>
          </a:xfrm>
        </p:spPr>
        <p:txBody>
          <a:bodyPr/>
          <a:lstStyle/>
          <a:p>
            <a:r>
              <a:rPr kumimoji="0" lang="en-US" altLang="zh-CN" dirty="0"/>
              <a:t>SSL</a:t>
            </a:r>
            <a:r>
              <a:rPr kumimoji="0" lang="zh-CN" altLang="en-US" dirty="0"/>
              <a:t>记录协议</a:t>
            </a:r>
            <a:endParaRPr kumimoji="0" lang="zh-CN" altLang="zh-CN" dirty="0"/>
          </a:p>
        </p:txBody>
      </p:sp>
      <p:sp>
        <p:nvSpPr>
          <p:cNvPr id="49155" name="内容占位符 2"/>
          <p:cNvSpPr>
            <a:spLocks noGrp="1"/>
          </p:cNvSpPr>
          <p:nvPr>
            <p:ph idx="1"/>
          </p:nvPr>
        </p:nvSpPr>
        <p:spPr>
          <a:xfrm>
            <a:off x="107504" y="1095581"/>
            <a:ext cx="8928992" cy="533220"/>
          </a:xfrm>
        </p:spPr>
        <p:txBody>
          <a:bodyPr/>
          <a:lstStyle/>
          <a:p>
            <a:r>
              <a:rPr kumimoji="0" lang="en-US" altLang="zh-CN" sz="2400" dirty="0"/>
              <a:t>SSL</a:t>
            </a:r>
            <a:r>
              <a:rPr kumimoji="0" lang="zh-CN" altLang="en-US" sz="2400" dirty="0"/>
              <a:t>记录协议对</a:t>
            </a:r>
            <a:r>
              <a:rPr kumimoji="0" lang="zh-CN" altLang="en-US" sz="2400" dirty="0">
                <a:solidFill>
                  <a:srgbClr val="0000FF"/>
                </a:solidFill>
              </a:rPr>
              <a:t>应用层数据文件</a:t>
            </a:r>
            <a:r>
              <a:rPr kumimoji="0" lang="zh-CN" altLang="en-US" sz="2400" dirty="0"/>
              <a:t>的处理过程分为</a:t>
            </a:r>
            <a:r>
              <a:rPr kumimoji="0" lang="en-US" altLang="zh-CN" sz="2400" dirty="0"/>
              <a:t>5</a:t>
            </a:r>
            <a:r>
              <a:rPr kumimoji="0" lang="zh-CN" altLang="en-US" sz="2400" dirty="0"/>
              <a:t>个步骤。</a:t>
            </a:r>
          </a:p>
        </p:txBody>
      </p:sp>
      <p:pic>
        <p:nvPicPr>
          <p:cNvPr id="491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060848"/>
            <a:ext cx="6480175" cy="426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179388" y="44450"/>
            <a:ext cx="8785225" cy="863600"/>
          </a:xfrm>
        </p:spPr>
        <p:txBody>
          <a:bodyPr/>
          <a:lstStyle/>
          <a:p>
            <a:r>
              <a:rPr kumimoji="0" lang="en-US" altLang="zh-CN" dirty="0"/>
              <a:t>SSL</a:t>
            </a:r>
            <a:r>
              <a:rPr kumimoji="0" lang="zh-CN" altLang="en-US" dirty="0"/>
              <a:t>记录格式</a:t>
            </a:r>
          </a:p>
        </p:txBody>
      </p:sp>
      <p:sp>
        <p:nvSpPr>
          <p:cNvPr id="50179" name="内容占位符 2"/>
          <p:cNvSpPr>
            <a:spLocks noGrp="1"/>
          </p:cNvSpPr>
          <p:nvPr>
            <p:ph idx="1"/>
          </p:nvPr>
        </p:nvSpPr>
        <p:spPr>
          <a:xfrm>
            <a:off x="179388" y="1052513"/>
            <a:ext cx="8785225" cy="648295"/>
          </a:xfrm>
        </p:spPr>
        <p:txBody>
          <a:bodyPr/>
          <a:lstStyle/>
          <a:p>
            <a:r>
              <a:rPr kumimoji="0" lang="zh-CN" altLang="en-US" dirty="0"/>
              <a:t>完整的</a:t>
            </a:r>
            <a:r>
              <a:rPr kumimoji="0" lang="en-US" altLang="zh-CN" dirty="0"/>
              <a:t>SSL</a:t>
            </a:r>
            <a:r>
              <a:rPr kumimoji="0" lang="zh-CN" altLang="en-US" dirty="0"/>
              <a:t>记录格式包括六个部分。</a:t>
            </a:r>
          </a:p>
        </p:txBody>
      </p:sp>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76872"/>
            <a:ext cx="74453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457200" y="116458"/>
            <a:ext cx="8229600" cy="792262"/>
          </a:xfrm>
        </p:spPr>
        <p:txBody>
          <a:bodyPr/>
          <a:lstStyle/>
          <a:p>
            <a:r>
              <a:rPr kumimoji="0" lang="en-US" altLang="zh-CN" dirty="0"/>
              <a:t>SSL</a:t>
            </a:r>
            <a:r>
              <a:rPr kumimoji="0" lang="zh-CN" altLang="en-US" dirty="0"/>
              <a:t>记录格式</a:t>
            </a:r>
          </a:p>
        </p:txBody>
      </p:sp>
      <p:sp>
        <p:nvSpPr>
          <p:cNvPr id="51203" name="内容占位符 2"/>
          <p:cNvSpPr>
            <a:spLocks noGrp="1"/>
          </p:cNvSpPr>
          <p:nvPr>
            <p:ph idx="1"/>
          </p:nvPr>
        </p:nvSpPr>
        <p:spPr>
          <a:xfrm>
            <a:off x="251520" y="1052513"/>
            <a:ext cx="8640638" cy="5472112"/>
          </a:xfrm>
        </p:spPr>
        <p:txBody>
          <a:bodyPr/>
          <a:lstStyle/>
          <a:p>
            <a:r>
              <a:rPr kumimoji="0" lang="zh-CN" altLang="en-US" sz="2400" dirty="0">
                <a:solidFill>
                  <a:srgbClr val="FF0000"/>
                </a:solidFill>
              </a:rPr>
              <a:t>内容类型（</a:t>
            </a:r>
            <a:r>
              <a:rPr kumimoji="0" lang="en-US" altLang="zh-CN" sz="2400" dirty="0">
                <a:solidFill>
                  <a:srgbClr val="FF0000"/>
                </a:solidFill>
              </a:rPr>
              <a:t>8</a:t>
            </a:r>
            <a:r>
              <a:rPr kumimoji="0" lang="zh-CN" altLang="en-US" sz="2400" dirty="0">
                <a:solidFill>
                  <a:srgbClr val="FF0000"/>
                </a:solidFill>
              </a:rPr>
              <a:t>位）：</a:t>
            </a:r>
            <a:r>
              <a:rPr kumimoji="0" lang="zh-CN" altLang="en-US" sz="2400" dirty="0"/>
              <a:t>用来指明封装数据的类型， 已定义的类型包括转换密码规范协议、报警协议、握手协议和应用数据四</a:t>
            </a:r>
            <a:r>
              <a:rPr kumimoji="0" lang="zh-CN" altLang="en-US" sz="2400"/>
              <a:t>类。</a:t>
            </a:r>
            <a:endParaRPr kumimoji="0" lang="zh-CN" altLang="zh-CN" sz="2400" dirty="0"/>
          </a:p>
          <a:p>
            <a:r>
              <a:rPr kumimoji="0" lang="zh-CN" altLang="en-US" sz="2400" dirty="0">
                <a:solidFill>
                  <a:srgbClr val="FF0000"/>
                </a:solidFill>
              </a:rPr>
              <a:t>主版本（</a:t>
            </a:r>
            <a:r>
              <a:rPr kumimoji="0" lang="en-US" altLang="zh-CN" sz="2400" dirty="0">
                <a:solidFill>
                  <a:srgbClr val="FF0000"/>
                </a:solidFill>
              </a:rPr>
              <a:t>8</a:t>
            </a:r>
            <a:r>
              <a:rPr kumimoji="0" lang="zh-CN" altLang="en-US" sz="2400" dirty="0">
                <a:solidFill>
                  <a:srgbClr val="FF0000"/>
                </a:solidFill>
              </a:rPr>
              <a:t>位）：</a:t>
            </a:r>
            <a:r>
              <a:rPr kumimoji="0" lang="zh-CN" altLang="en-US" sz="2400" dirty="0"/>
              <a:t>指明</a:t>
            </a:r>
            <a:r>
              <a:rPr kumimoji="0" lang="en-US" altLang="zh-CN" sz="2400" dirty="0"/>
              <a:t>SSL</a:t>
            </a:r>
            <a:r>
              <a:rPr kumimoji="0" lang="zh-CN" altLang="en-US" sz="2400" dirty="0"/>
              <a:t>使用的主版本。</a:t>
            </a:r>
            <a:endParaRPr kumimoji="0" lang="zh-CN" altLang="zh-CN" sz="2400" dirty="0"/>
          </a:p>
          <a:p>
            <a:r>
              <a:rPr kumimoji="0" lang="zh-CN" altLang="en-US" sz="2400" dirty="0">
                <a:solidFill>
                  <a:srgbClr val="FF0000"/>
                </a:solidFill>
              </a:rPr>
              <a:t>从版本（</a:t>
            </a:r>
            <a:r>
              <a:rPr kumimoji="0" lang="en-US" altLang="zh-CN" sz="2400" dirty="0">
                <a:solidFill>
                  <a:srgbClr val="FF0000"/>
                </a:solidFill>
              </a:rPr>
              <a:t>8</a:t>
            </a:r>
            <a:r>
              <a:rPr kumimoji="0" lang="zh-CN" altLang="en-US" sz="2400" dirty="0">
                <a:solidFill>
                  <a:srgbClr val="FF0000"/>
                </a:solidFill>
              </a:rPr>
              <a:t>位）：</a:t>
            </a:r>
            <a:r>
              <a:rPr kumimoji="0" lang="zh-CN" altLang="en-US" sz="2400" dirty="0"/>
              <a:t>指明</a:t>
            </a:r>
            <a:r>
              <a:rPr kumimoji="0" lang="en-US" altLang="zh-CN" sz="2400" dirty="0"/>
              <a:t>SSL</a:t>
            </a:r>
            <a:r>
              <a:rPr kumimoji="0" lang="zh-CN" altLang="en-US" sz="2400" dirty="0"/>
              <a:t>使用的从版本。</a:t>
            </a:r>
            <a:endParaRPr kumimoji="0" lang="zh-CN" altLang="zh-CN" sz="2400" dirty="0"/>
          </a:p>
          <a:p>
            <a:r>
              <a:rPr kumimoji="0" lang="zh-CN" altLang="en-US" sz="2400" dirty="0">
                <a:solidFill>
                  <a:srgbClr val="FF0000"/>
                </a:solidFill>
              </a:rPr>
              <a:t>压缩长度（</a:t>
            </a:r>
            <a:r>
              <a:rPr kumimoji="0" lang="en-US" altLang="zh-CN" sz="2400" dirty="0">
                <a:solidFill>
                  <a:srgbClr val="FF0000"/>
                </a:solidFill>
              </a:rPr>
              <a:t>16</a:t>
            </a:r>
            <a:r>
              <a:rPr kumimoji="0" lang="zh-CN" altLang="en-US" sz="2400" dirty="0">
                <a:solidFill>
                  <a:srgbClr val="FF0000"/>
                </a:solidFill>
              </a:rPr>
              <a:t>位）：</a:t>
            </a:r>
            <a:r>
              <a:rPr kumimoji="0" lang="zh-CN" altLang="en-US" sz="2400" dirty="0"/>
              <a:t>明文负载（如压缩，则为压缩后负载）的字节长度。</a:t>
            </a:r>
            <a:endParaRPr kumimoji="0" lang="zh-CN" altLang="zh-CN" sz="2400" dirty="0"/>
          </a:p>
          <a:p>
            <a:r>
              <a:rPr kumimoji="0" lang="zh-CN" altLang="en-US" sz="2400" dirty="0">
                <a:solidFill>
                  <a:srgbClr val="FF0000"/>
                </a:solidFill>
              </a:rPr>
              <a:t>负载（可变）：</a:t>
            </a:r>
            <a:r>
              <a:rPr kumimoji="0" lang="zh-CN" altLang="en-US" sz="2400" dirty="0"/>
              <a:t>指待处理的明文数据经过压缩（可选）、加密后形成的密文数据。</a:t>
            </a:r>
            <a:endParaRPr kumimoji="0" lang="zh-CN" altLang="zh-CN" sz="2400" dirty="0"/>
          </a:p>
          <a:p>
            <a:r>
              <a:rPr kumimoji="0" lang="en-US" altLang="zh-CN" sz="2400" dirty="0">
                <a:solidFill>
                  <a:srgbClr val="FF0000"/>
                </a:solidFill>
              </a:rPr>
              <a:t>MAC</a:t>
            </a:r>
            <a:r>
              <a:rPr kumimoji="0" lang="zh-CN" altLang="en-US" sz="2400" dirty="0">
                <a:solidFill>
                  <a:srgbClr val="FF0000"/>
                </a:solidFill>
              </a:rPr>
              <a:t>（</a:t>
            </a:r>
            <a:r>
              <a:rPr kumimoji="0" lang="en-US" altLang="zh-CN" sz="2400" dirty="0">
                <a:solidFill>
                  <a:srgbClr val="FF0000"/>
                </a:solidFill>
              </a:rPr>
              <a:t>16</a:t>
            </a:r>
            <a:r>
              <a:rPr kumimoji="0" lang="zh-CN" altLang="en-US" sz="2400" dirty="0">
                <a:solidFill>
                  <a:srgbClr val="FF0000"/>
                </a:solidFill>
              </a:rPr>
              <a:t>或</a:t>
            </a:r>
            <a:r>
              <a:rPr kumimoji="0" lang="en-US" altLang="zh-CN" sz="2400" dirty="0">
                <a:solidFill>
                  <a:srgbClr val="FF0000"/>
                </a:solidFill>
              </a:rPr>
              <a:t>20</a:t>
            </a:r>
            <a:r>
              <a:rPr kumimoji="0" lang="zh-CN" altLang="en-US" sz="2400" dirty="0">
                <a:solidFill>
                  <a:srgbClr val="FF0000"/>
                </a:solidFill>
              </a:rPr>
              <a:t>字节）：</a:t>
            </a:r>
            <a:r>
              <a:rPr kumimoji="0" lang="zh-CN" altLang="en-US" sz="2400" dirty="0"/>
              <a:t>针对压缩后的明文数据进行计算得到的消息认证码。</a:t>
            </a:r>
            <a:endParaRPr kumimoji="0" lang="en-US" altLang="zh-CN" sz="2400" dirty="0"/>
          </a:p>
          <a:p>
            <a:pPr lvl="1"/>
            <a:r>
              <a:rPr kumimoji="0" lang="zh-CN" altLang="en-US" dirty="0"/>
              <a:t>如基于</a:t>
            </a:r>
            <a:r>
              <a:rPr kumimoji="0" lang="en-US" altLang="zh-CN" dirty="0"/>
              <a:t>SHA-1</a:t>
            </a:r>
            <a:r>
              <a:rPr kumimoji="0" lang="zh-CN" altLang="en-US" dirty="0"/>
              <a:t>进行计算时，</a:t>
            </a:r>
            <a:r>
              <a:rPr kumimoji="0" lang="en-US" altLang="zh-CN" dirty="0"/>
              <a:t>MAC</a:t>
            </a:r>
            <a:r>
              <a:rPr kumimoji="0" lang="zh-CN" altLang="en-US" dirty="0"/>
              <a:t>的长度为</a:t>
            </a:r>
            <a:r>
              <a:rPr kumimoji="0" lang="en-US" altLang="zh-CN" dirty="0"/>
              <a:t>20</a:t>
            </a:r>
            <a:r>
              <a:rPr kumimoji="0" lang="zh-CN" altLang="en-US" dirty="0"/>
              <a:t>个字节；基于</a:t>
            </a:r>
            <a:r>
              <a:rPr kumimoji="0" lang="en-US" altLang="zh-CN" dirty="0"/>
              <a:t>MD5</a:t>
            </a:r>
            <a:r>
              <a:rPr kumimoji="0" lang="zh-CN" altLang="en-US" dirty="0"/>
              <a:t>进行计算时，</a:t>
            </a:r>
            <a:r>
              <a:rPr kumimoji="0" lang="en-US" altLang="zh-CN" dirty="0"/>
              <a:t>MAC</a:t>
            </a:r>
            <a:r>
              <a:rPr kumimoji="0" lang="zh-CN" altLang="en-US" dirty="0"/>
              <a:t>的长度为</a:t>
            </a:r>
            <a:r>
              <a:rPr kumimoji="0" lang="en-US" altLang="zh-CN" dirty="0"/>
              <a:t>16</a:t>
            </a:r>
            <a:r>
              <a:rPr kumimoji="0" lang="zh-CN" altLang="en-US" dirty="0"/>
              <a:t>个字节。</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 calcmode="lin" valueType="num">
                                      <p:cBhvr additive="base">
                                        <p:cTn id="7" dur="5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3">
                                            <p:txEl>
                                              <p:pRg st="2" end="2"/>
                                            </p:txEl>
                                          </p:spTgt>
                                        </p:tgtEl>
                                        <p:attrNameLst>
                                          <p:attrName>style.visibility</p:attrName>
                                        </p:attrNameLst>
                                      </p:cBhvr>
                                      <p:to>
                                        <p:strVal val="visible"/>
                                      </p:to>
                                    </p:set>
                                    <p:anim calcmode="lin" valueType="num">
                                      <p:cBhvr additive="base">
                                        <p:cTn id="13" dur="5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anim calcmode="lin" valueType="num">
                                      <p:cBhvr additive="base">
                                        <p:cTn id="19" dur="5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03">
                                            <p:txEl>
                                              <p:pRg st="4" end="4"/>
                                            </p:txEl>
                                          </p:spTgt>
                                        </p:tgtEl>
                                        <p:attrNameLst>
                                          <p:attrName>style.visibility</p:attrName>
                                        </p:attrNameLst>
                                      </p:cBhvr>
                                      <p:to>
                                        <p:strVal val="visible"/>
                                      </p:to>
                                    </p:set>
                                    <p:anim calcmode="lin" valueType="num">
                                      <p:cBhvr additive="base">
                                        <p:cTn id="25" dur="500" fill="hold"/>
                                        <p:tgtEl>
                                          <p:spTgt spid="512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03">
                                            <p:txEl>
                                              <p:pRg st="5" end="5"/>
                                            </p:txEl>
                                          </p:spTgt>
                                        </p:tgtEl>
                                        <p:attrNameLst>
                                          <p:attrName>style.visibility</p:attrName>
                                        </p:attrNameLst>
                                      </p:cBhvr>
                                      <p:to>
                                        <p:strVal val="visible"/>
                                      </p:to>
                                    </p:set>
                                    <p:anim calcmode="lin" valueType="num">
                                      <p:cBhvr additive="base">
                                        <p:cTn id="31" dur="500" fill="hold"/>
                                        <p:tgtEl>
                                          <p:spTgt spid="5120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03">
                                            <p:txEl>
                                              <p:pRg st="6" end="6"/>
                                            </p:txEl>
                                          </p:spTgt>
                                        </p:tgtEl>
                                        <p:attrNameLst>
                                          <p:attrName>style.visibility</p:attrName>
                                        </p:attrNameLst>
                                      </p:cBhvr>
                                      <p:to>
                                        <p:strVal val="visible"/>
                                      </p:to>
                                    </p:set>
                                    <p:anim calcmode="lin" valueType="num">
                                      <p:cBhvr additive="base">
                                        <p:cTn id="37" dur="500" fill="hold"/>
                                        <p:tgtEl>
                                          <p:spTgt spid="5120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179388" y="55641"/>
            <a:ext cx="8785225" cy="863600"/>
          </a:xfrm>
        </p:spPr>
        <p:txBody>
          <a:bodyPr/>
          <a:lstStyle/>
          <a:p>
            <a:r>
              <a:rPr kumimoji="0" lang="en-US" altLang="zh-CN" dirty="0"/>
              <a:t>SSL</a:t>
            </a:r>
            <a:r>
              <a:rPr kumimoji="0" lang="zh-CN" altLang="en-US" dirty="0"/>
              <a:t>握手协议</a:t>
            </a:r>
          </a:p>
        </p:txBody>
      </p:sp>
      <p:sp>
        <p:nvSpPr>
          <p:cNvPr id="52227" name="内容占位符 2"/>
          <p:cNvSpPr>
            <a:spLocks noGrp="1"/>
          </p:cNvSpPr>
          <p:nvPr>
            <p:ph idx="1"/>
          </p:nvPr>
        </p:nvSpPr>
        <p:spPr>
          <a:xfrm>
            <a:off x="179387" y="1052736"/>
            <a:ext cx="8785225" cy="4176464"/>
          </a:xfrm>
        </p:spPr>
        <p:txBody>
          <a:bodyPr/>
          <a:lstStyle/>
          <a:p>
            <a:r>
              <a:rPr kumimoji="0" lang="en-US" altLang="zh-CN" sz="2400" dirty="0">
                <a:solidFill>
                  <a:srgbClr val="FF0000"/>
                </a:solidFill>
              </a:rPr>
              <a:t>SSL</a:t>
            </a:r>
            <a:r>
              <a:rPr kumimoji="0" lang="zh-CN" altLang="en-US" sz="2400" dirty="0">
                <a:solidFill>
                  <a:srgbClr val="FF0000"/>
                </a:solidFill>
              </a:rPr>
              <a:t>握手协议的作用：</a:t>
            </a:r>
            <a:endParaRPr kumimoji="0" lang="en-US" altLang="zh-CN" sz="2400" dirty="0">
              <a:solidFill>
                <a:srgbClr val="FF0000"/>
              </a:solidFill>
            </a:endParaRPr>
          </a:p>
          <a:p>
            <a:pPr lvl="1"/>
            <a:r>
              <a:rPr kumimoji="0" lang="zh-CN" altLang="en-US" dirty="0"/>
              <a:t>用于建立会话、协商加密方法、鉴别方法、压缩方法和初始化操作；使服务器和客户能够相互鉴别对方的身份、协商加密和</a:t>
            </a:r>
            <a:r>
              <a:rPr kumimoji="0" lang="en-US" altLang="zh-CN" dirty="0"/>
              <a:t>MAC</a:t>
            </a:r>
            <a:r>
              <a:rPr kumimoji="0" lang="zh-CN" altLang="en-US" dirty="0"/>
              <a:t>算法；用来保护在</a:t>
            </a:r>
            <a:r>
              <a:rPr kumimoji="0" lang="en-US" altLang="zh-CN" dirty="0"/>
              <a:t>SSL</a:t>
            </a:r>
            <a:r>
              <a:rPr kumimoji="0" lang="zh-CN" altLang="en-US" dirty="0"/>
              <a:t>记录中发送数据的加密密钥。</a:t>
            </a:r>
            <a:endParaRPr kumimoji="0" lang="en-US" altLang="zh-CN" dirty="0"/>
          </a:p>
          <a:p>
            <a:r>
              <a:rPr kumimoji="0" lang="en-US" altLang="zh-CN" sz="2400" dirty="0"/>
              <a:t>SSL</a:t>
            </a:r>
            <a:r>
              <a:rPr kumimoji="0" lang="zh-CN" altLang="en-US" sz="2400" dirty="0"/>
              <a:t>握手协议的内容作为</a:t>
            </a:r>
            <a:r>
              <a:rPr kumimoji="0" lang="en-US" altLang="zh-CN" sz="2400" dirty="0">
                <a:solidFill>
                  <a:srgbClr val="FF0000"/>
                </a:solidFill>
              </a:rPr>
              <a:t>SSL</a:t>
            </a:r>
            <a:r>
              <a:rPr kumimoji="0" lang="zh-CN" altLang="en-US" sz="2400" dirty="0">
                <a:solidFill>
                  <a:srgbClr val="FF0000"/>
                </a:solidFill>
              </a:rPr>
              <a:t>记录协议的负载</a:t>
            </a:r>
            <a:r>
              <a:rPr kumimoji="0" lang="zh-CN" altLang="en-US" sz="2400" dirty="0"/>
              <a:t>，包含在</a:t>
            </a:r>
            <a:r>
              <a:rPr kumimoji="0" lang="en-US" altLang="zh-CN" sz="2400" dirty="0"/>
              <a:t>SSL</a:t>
            </a:r>
            <a:r>
              <a:rPr kumimoji="0" lang="zh-CN" altLang="en-US" sz="2400" dirty="0"/>
              <a:t>记录中，其报文格式主要包括以下三个字段：</a:t>
            </a:r>
            <a:endParaRPr kumimoji="0" lang="zh-CN" altLang="zh-CN" sz="2400" dirty="0"/>
          </a:p>
          <a:p>
            <a:pPr lvl="1"/>
            <a:r>
              <a:rPr kumimoji="0" lang="zh-CN" altLang="en-US" dirty="0">
                <a:solidFill>
                  <a:srgbClr val="0000FF"/>
                </a:solidFill>
              </a:rPr>
              <a:t>类型（</a:t>
            </a:r>
            <a:r>
              <a:rPr kumimoji="0" lang="en-US" altLang="zh-CN" dirty="0">
                <a:solidFill>
                  <a:srgbClr val="0000FF"/>
                </a:solidFill>
              </a:rPr>
              <a:t>1</a:t>
            </a:r>
            <a:r>
              <a:rPr kumimoji="0" lang="zh-CN" altLang="en-US" dirty="0">
                <a:solidFill>
                  <a:srgbClr val="0000FF"/>
                </a:solidFill>
              </a:rPr>
              <a:t>字节）：</a:t>
            </a:r>
            <a:r>
              <a:rPr kumimoji="0" lang="zh-CN" altLang="en-US" dirty="0"/>
              <a:t>为</a:t>
            </a:r>
            <a:r>
              <a:rPr kumimoji="0" lang="en-US" altLang="zh-CN" dirty="0"/>
              <a:t>10</a:t>
            </a:r>
            <a:r>
              <a:rPr kumimoji="0" lang="zh-CN" altLang="en-US" dirty="0"/>
              <a:t>种报文类型中的一种。</a:t>
            </a:r>
            <a:endParaRPr kumimoji="0" lang="zh-CN" altLang="zh-CN" dirty="0"/>
          </a:p>
          <a:p>
            <a:pPr lvl="1"/>
            <a:r>
              <a:rPr kumimoji="0" lang="zh-CN" altLang="en-US" dirty="0">
                <a:solidFill>
                  <a:srgbClr val="0000FF"/>
                </a:solidFill>
              </a:rPr>
              <a:t>长度（</a:t>
            </a:r>
            <a:r>
              <a:rPr kumimoji="0" lang="en-US" altLang="zh-CN" dirty="0">
                <a:solidFill>
                  <a:srgbClr val="0000FF"/>
                </a:solidFill>
              </a:rPr>
              <a:t>3</a:t>
            </a:r>
            <a:r>
              <a:rPr kumimoji="0" lang="zh-CN" altLang="en-US" dirty="0">
                <a:solidFill>
                  <a:srgbClr val="0000FF"/>
                </a:solidFill>
              </a:rPr>
              <a:t>字节）：</a:t>
            </a:r>
            <a:r>
              <a:rPr kumimoji="0" lang="zh-CN" altLang="en-US" dirty="0"/>
              <a:t>以字节为单位的报文长度。</a:t>
            </a:r>
            <a:endParaRPr kumimoji="0" lang="zh-CN" altLang="zh-CN" dirty="0"/>
          </a:p>
          <a:p>
            <a:pPr lvl="1"/>
            <a:r>
              <a:rPr kumimoji="0" lang="zh-CN" altLang="en-US" dirty="0">
                <a:solidFill>
                  <a:srgbClr val="0000FF"/>
                </a:solidFill>
              </a:rPr>
              <a:t>内容（大于等于</a:t>
            </a:r>
            <a:r>
              <a:rPr kumimoji="0" lang="en-US" altLang="zh-CN" dirty="0">
                <a:solidFill>
                  <a:srgbClr val="0000FF"/>
                </a:solidFill>
              </a:rPr>
              <a:t>1</a:t>
            </a:r>
            <a:r>
              <a:rPr kumimoji="0" lang="zh-CN" altLang="en-US" dirty="0">
                <a:solidFill>
                  <a:srgbClr val="0000FF"/>
                </a:solidFill>
              </a:rPr>
              <a:t>字节）：</a:t>
            </a:r>
            <a:r>
              <a:rPr kumimoji="0" lang="zh-CN" altLang="en-US" dirty="0"/>
              <a:t>与报文类型相关的参数。</a:t>
            </a:r>
            <a:endParaRPr kumimoji="0" lang="zh-CN" altLang="zh-C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5157192"/>
            <a:ext cx="52578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anim calcmode="lin" valueType="num">
                                      <p:cBhvr additive="base">
                                        <p:cTn id="7"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anim calcmode="lin" valueType="num">
                                      <p:cBhvr additive="base">
                                        <p:cTn id="13"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anim calcmode="lin" valueType="num">
                                      <p:cBhvr additive="base">
                                        <p:cTn id="17"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222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2227">
                                            <p:txEl>
                                              <p:pRg st="5" end="5"/>
                                            </p:txEl>
                                          </p:spTgt>
                                        </p:tgtEl>
                                        <p:attrNameLst>
                                          <p:attrName>style.visibility</p:attrName>
                                        </p:attrNameLst>
                                      </p:cBhvr>
                                      <p:to>
                                        <p:strVal val="visible"/>
                                      </p:to>
                                    </p:set>
                                    <p:anim calcmode="lin" valueType="num">
                                      <p:cBhvr additive="base">
                                        <p:cTn id="21"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2227">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a:t>SSL</a:t>
            </a:r>
            <a:r>
              <a:rPr kumimoji="0" lang="zh-CN" altLang="en-US" dirty="0"/>
              <a:t>握手协议的报文类型</a:t>
            </a:r>
            <a:endParaRPr lang="en-US" dirty="0"/>
          </a:p>
        </p:txBody>
      </p:sp>
      <p:pic>
        <p:nvPicPr>
          <p:cNvPr id="4" name="内容占位符 3"/>
          <p:cNvPicPr>
            <a:picLocks noGrp="1" noChangeAspect="1"/>
          </p:cNvPicPr>
          <p:nvPr>
            <p:ph idx="1"/>
          </p:nvPr>
        </p:nvPicPr>
        <p:blipFill>
          <a:blip r:embed="rId2"/>
          <a:stretch>
            <a:fillRect/>
          </a:stretch>
        </p:blipFill>
        <p:spPr>
          <a:xfrm>
            <a:off x="786195" y="1124744"/>
            <a:ext cx="7571610" cy="5040560"/>
          </a:xfrm>
          <a:prstGeom prst="rect">
            <a:avLst/>
          </a:prstGeom>
        </p:spPr>
      </p:pic>
    </p:spTree>
    <p:extLst>
      <p:ext uri="{BB962C8B-B14F-4D97-AF65-F5344CB8AC3E}">
        <p14:creationId xmlns:p14="http://schemas.microsoft.com/office/powerpoint/2010/main" val="145294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250825" y="549275"/>
            <a:ext cx="874713" cy="5759450"/>
          </a:xfrm>
        </p:spPr>
        <p:txBody>
          <a:bodyPr vert="eaVert"/>
          <a:lstStyle/>
          <a:p>
            <a:r>
              <a:rPr kumimoji="0" lang="en-US" altLang="zh-CN" sz="3600" dirty="0"/>
              <a:t>SSL</a:t>
            </a:r>
            <a:r>
              <a:rPr kumimoji="0" lang="zh-CN" altLang="en-US" sz="3600" dirty="0"/>
              <a:t>握手协议操作的整个过程</a:t>
            </a:r>
          </a:p>
        </p:txBody>
      </p:sp>
      <p:sp>
        <p:nvSpPr>
          <p:cNvPr id="54275" name="内容占位符 2"/>
          <p:cNvSpPr>
            <a:spLocks noGrp="1"/>
          </p:cNvSpPr>
          <p:nvPr>
            <p:ph idx="1"/>
          </p:nvPr>
        </p:nvSpPr>
        <p:spPr>
          <a:xfrm>
            <a:off x="1331914" y="333375"/>
            <a:ext cx="7632574" cy="863600"/>
          </a:xfrm>
        </p:spPr>
        <p:txBody>
          <a:bodyPr/>
          <a:lstStyle/>
          <a:p>
            <a:r>
              <a:rPr kumimoji="0" lang="en-US" altLang="zh-CN" sz="2400" dirty="0"/>
              <a:t>SSL</a:t>
            </a:r>
            <a:r>
              <a:rPr kumimoji="0" lang="zh-CN" altLang="en-US" sz="2400" dirty="0"/>
              <a:t>握手协议通过在客户端和服务器之间传递消息报文，完成会话协商谈判。</a:t>
            </a:r>
            <a:endParaRPr kumimoji="0" lang="zh-CN" altLang="zh-CN" sz="2400" dirty="0"/>
          </a:p>
          <a:p>
            <a:endParaRPr kumimoji="0" lang="zh-CN" altLang="en-US" sz="2400" dirty="0"/>
          </a:p>
        </p:txBody>
      </p:sp>
      <p:pic>
        <p:nvPicPr>
          <p:cNvPr id="542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365250"/>
            <a:ext cx="7416800" cy="537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179388" y="44450"/>
            <a:ext cx="8785225" cy="863600"/>
          </a:xfrm>
        </p:spPr>
        <p:txBody>
          <a:bodyPr/>
          <a:lstStyle/>
          <a:p>
            <a:r>
              <a:rPr kumimoji="0" lang="en-US" altLang="zh-CN"/>
              <a:t>SSL</a:t>
            </a:r>
            <a:r>
              <a:rPr kumimoji="0" lang="zh-CN" altLang="en-US"/>
              <a:t>转换密码规范协议</a:t>
            </a:r>
          </a:p>
        </p:txBody>
      </p:sp>
      <p:sp>
        <p:nvSpPr>
          <p:cNvPr id="56323" name="内容占位符 2"/>
          <p:cNvSpPr>
            <a:spLocks noGrp="1"/>
          </p:cNvSpPr>
          <p:nvPr>
            <p:ph idx="1"/>
          </p:nvPr>
        </p:nvSpPr>
        <p:spPr>
          <a:xfrm>
            <a:off x="251520" y="1124744"/>
            <a:ext cx="8641085" cy="2765425"/>
          </a:xfrm>
        </p:spPr>
        <p:txBody>
          <a:bodyPr/>
          <a:lstStyle/>
          <a:p>
            <a:r>
              <a:rPr kumimoji="0" lang="zh-CN" altLang="en-US" dirty="0"/>
              <a:t>目的是通知对方将已挂起（或新协商）的状态复制到当前状态中，用于更新当前连接使用的密码规范。</a:t>
            </a:r>
            <a:endParaRPr kumimoji="0" lang="en-US" altLang="zh-CN" dirty="0"/>
          </a:p>
          <a:p>
            <a:endParaRPr kumimoji="0" lang="en-US" altLang="zh-CN" dirty="0"/>
          </a:p>
          <a:p>
            <a:r>
              <a:rPr kumimoji="0" lang="zh-CN" altLang="en-US" dirty="0"/>
              <a:t>协议报文包含</a:t>
            </a:r>
            <a:r>
              <a:rPr kumimoji="0" lang="en-US" altLang="zh-CN" dirty="0"/>
              <a:t>1</a:t>
            </a:r>
            <a:r>
              <a:rPr kumimoji="0" lang="zh-CN" altLang="en-US" dirty="0"/>
              <a:t>个字节的信息，值为</a:t>
            </a:r>
            <a:r>
              <a:rPr kumimoji="0" lang="en-US" altLang="zh-CN" dirty="0"/>
              <a:t>1</a:t>
            </a:r>
            <a:r>
              <a:rPr kumimoji="0" lang="zh-CN" altLang="en-US" dirty="0"/>
              <a:t>表示更新使用新的密码规范。</a:t>
            </a:r>
            <a:endParaRPr kumimoji="0" lang="zh-CN" altLang="zh-CN" dirty="0"/>
          </a:p>
          <a:p>
            <a:endParaRPr kumimoji="0" lang="zh-CN" altLang="en-US" dirty="0"/>
          </a:p>
        </p:txBody>
      </p:sp>
      <p:pic>
        <p:nvPicPr>
          <p:cNvPr id="56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4365625"/>
            <a:ext cx="338455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anim calcmode="lin" valueType="num">
                                      <p:cBhvr additive="base">
                                        <p:cTn id="7"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4"/>
                                        </p:tgtEl>
                                        <p:attrNameLst>
                                          <p:attrName>style.visibility</p:attrName>
                                        </p:attrNameLst>
                                      </p:cBhvr>
                                      <p:to>
                                        <p:strVal val="visible"/>
                                      </p:to>
                                    </p:set>
                                    <p:anim calcmode="lin" valueType="num">
                                      <p:cBhvr additive="base">
                                        <p:cTn id="13" dur="500" fill="hold"/>
                                        <p:tgtEl>
                                          <p:spTgt spid="56324"/>
                                        </p:tgtEl>
                                        <p:attrNameLst>
                                          <p:attrName>ppt_x</p:attrName>
                                        </p:attrNameLst>
                                      </p:cBhvr>
                                      <p:tavLst>
                                        <p:tav tm="0">
                                          <p:val>
                                            <p:strVal val="#ppt_x"/>
                                          </p:val>
                                        </p:tav>
                                        <p:tav tm="100000">
                                          <p:val>
                                            <p:strVal val="#ppt_x"/>
                                          </p:val>
                                        </p:tav>
                                      </p:tavLst>
                                    </p:anim>
                                    <p:anim calcmode="lin" valueType="num">
                                      <p:cBhvr additive="base">
                                        <p:cTn id="14" dur="500" fill="hold"/>
                                        <p:tgtEl>
                                          <p:spTgt spid="56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44450"/>
            <a:ext cx="8785225" cy="863600"/>
          </a:xfrm>
        </p:spPr>
        <p:txBody>
          <a:bodyPr/>
          <a:lstStyle/>
          <a:p>
            <a:pPr eaLnBrk="1"/>
            <a:r>
              <a:rPr kumimoji="0" lang="zh-CN" altLang="en-US" dirty="0"/>
              <a:t>主要内容</a:t>
            </a:r>
          </a:p>
        </p:txBody>
      </p:sp>
      <p:sp>
        <p:nvSpPr>
          <p:cNvPr id="6147" name="内容占位符 2"/>
          <p:cNvSpPr>
            <a:spLocks noGrp="1"/>
          </p:cNvSpPr>
          <p:nvPr>
            <p:ph idx="1"/>
          </p:nvPr>
        </p:nvSpPr>
        <p:spPr>
          <a:xfrm>
            <a:off x="179387" y="1052736"/>
            <a:ext cx="8785225" cy="5173439"/>
          </a:xfrm>
        </p:spPr>
        <p:txBody>
          <a:bodyPr/>
          <a:lstStyle/>
          <a:p>
            <a:r>
              <a:rPr kumimoji="0" lang="en-US" altLang="zh-CN" dirty="0"/>
              <a:t>8.1 </a:t>
            </a:r>
            <a:r>
              <a:rPr kumimoji="0" lang="en-US" altLang="zh-CN" dirty="0" err="1"/>
              <a:t>概述</a:t>
            </a:r>
            <a:r>
              <a:rPr kumimoji="0" lang="en-US" altLang="zh-CN" dirty="0"/>
              <a:t>	</a:t>
            </a:r>
            <a:endParaRPr kumimoji="0" lang="zh-CN" altLang="zh-CN" dirty="0"/>
          </a:p>
          <a:p>
            <a:r>
              <a:rPr kumimoji="0" lang="en-US" altLang="zh-CN" dirty="0"/>
              <a:t>8.2 </a:t>
            </a:r>
            <a:r>
              <a:rPr kumimoji="0" lang="en-US" altLang="zh-CN" dirty="0" err="1"/>
              <a:t>IPSec</a:t>
            </a:r>
            <a:r>
              <a:rPr kumimoji="0" lang="en-US" altLang="zh-CN" dirty="0"/>
              <a:t>	</a:t>
            </a:r>
            <a:endParaRPr kumimoji="0" lang="zh-CN" altLang="zh-CN" dirty="0"/>
          </a:p>
          <a:p>
            <a:r>
              <a:rPr kumimoji="0" lang="en-US" altLang="zh-CN" dirty="0">
                <a:solidFill>
                  <a:srgbClr val="FF0000"/>
                </a:solidFill>
              </a:rPr>
              <a:t>8.3 SSL</a:t>
            </a:r>
          </a:p>
          <a:p>
            <a:pPr lvl="1"/>
            <a:r>
              <a:rPr kumimoji="0" lang="en-US" altLang="zh-CN" dirty="0">
                <a:solidFill>
                  <a:srgbClr val="FF0000"/>
                </a:solidFill>
              </a:rPr>
              <a:t>8.3.1 SSL</a:t>
            </a:r>
            <a:r>
              <a:rPr kumimoji="0" lang="zh-CN" altLang="en-US" dirty="0">
                <a:solidFill>
                  <a:srgbClr val="FF0000"/>
                </a:solidFill>
              </a:rPr>
              <a:t>协议的体系结构</a:t>
            </a:r>
          </a:p>
          <a:p>
            <a:pPr lvl="1"/>
            <a:r>
              <a:rPr kumimoji="0" lang="en-US" altLang="zh-CN" dirty="0"/>
              <a:t>8.3.2 SSL</a:t>
            </a:r>
            <a:r>
              <a:rPr kumimoji="0" lang="zh-CN" altLang="en-US" dirty="0"/>
              <a:t>协议规范</a:t>
            </a:r>
          </a:p>
          <a:p>
            <a:pPr lvl="1"/>
            <a:r>
              <a:rPr kumimoji="0" lang="en-US" altLang="zh-CN" dirty="0"/>
              <a:t>8.3.3 HTTPS</a:t>
            </a:r>
          </a:p>
          <a:p>
            <a:r>
              <a:rPr kumimoji="0" lang="en-US" altLang="zh-CN" dirty="0"/>
              <a:t>8.4 </a:t>
            </a:r>
            <a:r>
              <a:rPr kumimoji="0" lang="en-US" altLang="zh-CN" dirty="0" err="1"/>
              <a:t>安全电子交易协议</a:t>
            </a:r>
            <a:r>
              <a:rPr kumimoji="0" lang="en-US" altLang="zh-CN" dirty="0"/>
              <a:t>	</a:t>
            </a:r>
            <a:endParaRPr kumimoji="0" lang="zh-CN" altLang="zh-CN" dirty="0"/>
          </a:p>
        </p:txBody>
      </p:sp>
    </p:spTree>
    <p:extLst>
      <p:ext uri="{BB962C8B-B14F-4D97-AF65-F5344CB8AC3E}">
        <p14:creationId xmlns:p14="http://schemas.microsoft.com/office/powerpoint/2010/main" val="2928005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457200" y="111125"/>
            <a:ext cx="8229600" cy="869950"/>
          </a:xfrm>
        </p:spPr>
        <p:txBody>
          <a:bodyPr/>
          <a:lstStyle/>
          <a:p>
            <a:r>
              <a:rPr kumimoji="0" lang="en-US" altLang="zh-CN" dirty="0"/>
              <a:t>SSL</a:t>
            </a:r>
            <a:r>
              <a:rPr kumimoji="0" lang="zh-CN" altLang="en-US" dirty="0"/>
              <a:t>报警协议</a:t>
            </a:r>
          </a:p>
        </p:txBody>
      </p:sp>
      <p:sp>
        <p:nvSpPr>
          <p:cNvPr id="57347" name="内容占位符 2"/>
          <p:cNvSpPr>
            <a:spLocks noGrp="1"/>
          </p:cNvSpPr>
          <p:nvPr>
            <p:ph idx="1"/>
          </p:nvPr>
        </p:nvSpPr>
        <p:spPr>
          <a:xfrm>
            <a:off x="179512" y="1052513"/>
            <a:ext cx="8712968" cy="3528615"/>
          </a:xfrm>
        </p:spPr>
        <p:txBody>
          <a:bodyPr/>
          <a:lstStyle/>
          <a:p>
            <a:r>
              <a:rPr kumimoji="0" lang="zh-CN" altLang="en-US" sz="2400" dirty="0"/>
              <a:t>报警协议是</a:t>
            </a:r>
            <a:r>
              <a:rPr kumimoji="0" lang="zh-CN" altLang="en-US" sz="2400" dirty="0">
                <a:solidFill>
                  <a:srgbClr val="FF0000"/>
                </a:solidFill>
              </a:rPr>
              <a:t>用来将</a:t>
            </a:r>
            <a:r>
              <a:rPr kumimoji="0" lang="en-US" altLang="zh-CN" sz="2400" dirty="0">
                <a:solidFill>
                  <a:srgbClr val="FF0000"/>
                </a:solidFill>
              </a:rPr>
              <a:t>SSL</a:t>
            </a:r>
            <a:r>
              <a:rPr kumimoji="0" lang="zh-CN" altLang="en-US" sz="2400" dirty="0">
                <a:solidFill>
                  <a:srgbClr val="FF0000"/>
                </a:solidFill>
              </a:rPr>
              <a:t>传输过程中的警报信息传送给对方</a:t>
            </a:r>
            <a:r>
              <a:rPr kumimoji="0" lang="zh-CN" altLang="en-US" sz="2400" dirty="0"/>
              <a:t>。</a:t>
            </a:r>
            <a:endParaRPr kumimoji="0" lang="en-US" altLang="zh-CN" sz="2400" dirty="0"/>
          </a:p>
          <a:p>
            <a:pPr lvl="1"/>
            <a:r>
              <a:rPr kumimoji="0" lang="zh-CN" altLang="en-US" dirty="0"/>
              <a:t>报警协议内容作为</a:t>
            </a:r>
            <a:r>
              <a:rPr kumimoji="0" lang="en-US" altLang="zh-CN" dirty="0">
                <a:solidFill>
                  <a:srgbClr val="0000FF"/>
                </a:solidFill>
              </a:rPr>
              <a:t>SSL</a:t>
            </a:r>
            <a:r>
              <a:rPr kumimoji="0" lang="zh-CN" altLang="en-US" dirty="0">
                <a:solidFill>
                  <a:srgbClr val="0000FF"/>
                </a:solidFill>
              </a:rPr>
              <a:t>记录协议的负载</a:t>
            </a:r>
            <a:r>
              <a:rPr kumimoji="0" lang="zh-CN" altLang="en-US" dirty="0"/>
              <a:t>被包含在</a:t>
            </a:r>
            <a:r>
              <a:rPr kumimoji="0" lang="en-US" altLang="zh-CN" dirty="0"/>
              <a:t>SSL</a:t>
            </a:r>
            <a:r>
              <a:rPr kumimoji="0" lang="zh-CN" altLang="en-US" dirty="0"/>
              <a:t>记录中，并按照会话的当前操作状态指定的方式进行压缩和加密。</a:t>
            </a:r>
            <a:endParaRPr kumimoji="0" lang="en-US" altLang="zh-CN" dirty="0"/>
          </a:p>
          <a:p>
            <a:endParaRPr kumimoji="0" lang="en-US" altLang="zh-CN" sz="2400" dirty="0"/>
          </a:p>
          <a:p>
            <a:r>
              <a:rPr kumimoji="0" lang="zh-CN" altLang="en-US" sz="2400" dirty="0"/>
              <a:t>该协议的每个报文由两个字节组成。</a:t>
            </a:r>
            <a:endParaRPr kumimoji="0" lang="en-US" altLang="zh-CN" sz="2400" dirty="0"/>
          </a:p>
          <a:p>
            <a:pPr lvl="1"/>
            <a:r>
              <a:rPr kumimoji="0" lang="zh-CN" altLang="en-US" dirty="0"/>
              <a:t>第一个字节的值是警报级别，分为</a:t>
            </a:r>
            <a:r>
              <a:rPr kumimoji="0" lang="zh-CN" altLang="en-US" dirty="0">
                <a:solidFill>
                  <a:srgbClr val="0000FF"/>
                </a:solidFill>
              </a:rPr>
              <a:t>致命错误和警告两级</a:t>
            </a:r>
            <a:r>
              <a:rPr kumimoji="0" lang="zh-CN" altLang="en-US" dirty="0"/>
              <a:t>。</a:t>
            </a:r>
            <a:endParaRPr kumimoji="0" lang="en-US" altLang="zh-CN" dirty="0"/>
          </a:p>
          <a:p>
            <a:pPr lvl="2"/>
            <a:r>
              <a:rPr kumimoji="0" lang="zh-CN" altLang="en-US" dirty="0"/>
              <a:t>如果级别是致命错误，</a:t>
            </a:r>
            <a:r>
              <a:rPr kumimoji="0" lang="en-US" altLang="zh-CN" dirty="0"/>
              <a:t>SSL</a:t>
            </a:r>
            <a:r>
              <a:rPr kumimoji="0" lang="zh-CN" altLang="en-US" dirty="0"/>
              <a:t>将立刻中止该连接。</a:t>
            </a:r>
            <a:endParaRPr kumimoji="0" lang="en-US" altLang="zh-CN" dirty="0"/>
          </a:p>
          <a:p>
            <a:pPr lvl="1"/>
            <a:r>
              <a:rPr kumimoji="0" lang="zh-CN" altLang="en-US" dirty="0"/>
              <a:t>第二个字节给出特定警报的代码信息。</a:t>
            </a:r>
          </a:p>
        </p:txBody>
      </p:sp>
      <p:pic>
        <p:nvPicPr>
          <p:cNvPr id="573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4581128"/>
            <a:ext cx="2160587"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3" end="3"/>
                                            </p:txEl>
                                          </p:spTgt>
                                        </p:tgtEl>
                                        <p:attrNameLst>
                                          <p:attrName>style.visibility</p:attrName>
                                        </p:attrNameLst>
                                      </p:cBhvr>
                                      <p:to>
                                        <p:strVal val="visible"/>
                                      </p:to>
                                    </p:set>
                                    <p:anim calcmode="lin" valueType="num">
                                      <p:cBhvr additive="base">
                                        <p:cTn id="7"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pRg st="4" end="4"/>
                                            </p:txEl>
                                          </p:spTgt>
                                        </p:tgtEl>
                                        <p:attrNameLst>
                                          <p:attrName>style.visibility</p:attrName>
                                        </p:attrNameLst>
                                      </p:cBhvr>
                                      <p:to>
                                        <p:strVal val="visible"/>
                                      </p:to>
                                    </p:set>
                                    <p:anim calcmode="lin" valueType="num">
                                      <p:cBhvr additive="base">
                                        <p:cTn id="13"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47">
                                            <p:txEl>
                                              <p:pRg st="5" end="5"/>
                                            </p:txEl>
                                          </p:spTgt>
                                        </p:tgtEl>
                                        <p:attrNameLst>
                                          <p:attrName>style.visibility</p:attrName>
                                        </p:attrNameLst>
                                      </p:cBhvr>
                                      <p:to>
                                        <p:strVal val="visible"/>
                                      </p:to>
                                    </p:set>
                                    <p:anim calcmode="lin" valueType="num">
                                      <p:cBhvr additive="base">
                                        <p:cTn id="19"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7347">
                                            <p:txEl>
                                              <p:pRg st="6" end="6"/>
                                            </p:txEl>
                                          </p:spTgt>
                                        </p:tgtEl>
                                        <p:attrNameLst>
                                          <p:attrName>style.visibility</p:attrName>
                                        </p:attrNameLst>
                                      </p:cBhvr>
                                      <p:to>
                                        <p:strVal val="visible"/>
                                      </p:to>
                                    </p:set>
                                    <p:anim calcmode="lin" valueType="num">
                                      <p:cBhvr additive="base">
                                        <p:cTn id="25"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7348"/>
                                        </p:tgtEl>
                                        <p:attrNameLst>
                                          <p:attrName>style.visibility</p:attrName>
                                        </p:attrNameLst>
                                      </p:cBhvr>
                                      <p:to>
                                        <p:strVal val="visible"/>
                                      </p:to>
                                    </p:set>
                                    <p:anim calcmode="lin" valueType="num">
                                      <p:cBhvr additive="base">
                                        <p:cTn id="31" dur="500" fill="hold"/>
                                        <p:tgtEl>
                                          <p:spTgt spid="57348"/>
                                        </p:tgtEl>
                                        <p:attrNameLst>
                                          <p:attrName>ppt_x</p:attrName>
                                        </p:attrNameLst>
                                      </p:cBhvr>
                                      <p:tavLst>
                                        <p:tav tm="0">
                                          <p:val>
                                            <p:strVal val="#ppt_x"/>
                                          </p:val>
                                        </p:tav>
                                        <p:tav tm="100000">
                                          <p:val>
                                            <p:strVal val="#ppt_x"/>
                                          </p:val>
                                        </p:tav>
                                      </p:tavLst>
                                    </p:anim>
                                    <p:anim calcmode="lin" valueType="num">
                                      <p:cBhvr additive="base">
                                        <p:cTn id="32"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179388" y="44450"/>
            <a:ext cx="8785225" cy="863600"/>
          </a:xfrm>
        </p:spPr>
        <p:txBody>
          <a:bodyPr/>
          <a:lstStyle/>
          <a:p>
            <a:r>
              <a:rPr kumimoji="0" lang="en-US" altLang="zh-CN" dirty="0"/>
              <a:t>SSL</a:t>
            </a:r>
            <a:r>
              <a:rPr kumimoji="0" lang="zh-CN" altLang="en-US" dirty="0"/>
              <a:t>报警协议</a:t>
            </a:r>
          </a:p>
        </p:txBody>
      </p:sp>
      <p:sp>
        <p:nvSpPr>
          <p:cNvPr id="58371" name="内容占位符 2"/>
          <p:cNvSpPr>
            <a:spLocks noGrp="1"/>
          </p:cNvSpPr>
          <p:nvPr>
            <p:ph idx="1"/>
          </p:nvPr>
        </p:nvSpPr>
        <p:spPr>
          <a:xfrm>
            <a:off x="179388" y="1052513"/>
            <a:ext cx="8785225" cy="5230812"/>
          </a:xfrm>
        </p:spPr>
        <p:txBody>
          <a:bodyPr/>
          <a:lstStyle/>
          <a:p>
            <a:r>
              <a:rPr kumimoji="0" lang="zh-CN" altLang="en-US" dirty="0">
                <a:solidFill>
                  <a:srgbClr val="FF0000"/>
                </a:solidFill>
              </a:rPr>
              <a:t>致命错误：</a:t>
            </a:r>
            <a:endParaRPr kumimoji="0" lang="en-US" altLang="zh-CN" dirty="0">
              <a:solidFill>
                <a:srgbClr val="FF0000"/>
              </a:solidFill>
            </a:endParaRPr>
          </a:p>
          <a:p>
            <a:pPr lvl="1"/>
            <a:r>
              <a:rPr kumimoji="0" lang="zh-CN" altLang="en-US" dirty="0">
                <a:solidFill>
                  <a:srgbClr val="0000FF"/>
                </a:solidFill>
              </a:rPr>
              <a:t>意外消息：</a:t>
            </a:r>
            <a:r>
              <a:rPr kumimoji="0" lang="zh-CN" altLang="en-US" dirty="0"/>
              <a:t>接收到不正确的信息；</a:t>
            </a:r>
            <a:endParaRPr kumimoji="0" lang="zh-CN" altLang="zh-CN" dirty="0"/>
          </a:p>
          <a:p>
            <a:pPr lvl="1"/>
            <a:r>
              <a:rPr kumimoji="0" lang="en-US" altLang="zh-CN" dirty="0">
                <a:solidFill>
                  <a:srgbClr val="0000FF"/>
                </a:solidFill>
              </a:rPr>
              <a:t>MAC</a:t>
            </a:r>
            <a:r>
              <a:rPr kumimoji="0" lang="zh-CN" altLang="en-US" dirty="0">
                <a:solidFill>
                  <a:srgbClr val="0000FF"/>
                </a:solidFill>
              </a:rPr>
              <a:t>记录出错：</a:t>
            </a:r>
            <a:r>
              <a:rPr kumimoji="0" lang="zh-CN" altLang="en-US" dirty="0"/>
              <a:t>接收到不正确的</a:t>
            </a:r>
            <a:r>
              <a:rPr kumimoji="0" lang="en-US" altLang="zh-CN" dirty="0"/>
              <a:t>MAC</a:t>
            </a:r>
            <a:r>
              <a:rPr kumimoji="0" lang="zh-CN" altLang="en-US" dirty="0"/>
              <a:t>；</a:t>
            </a:r>
            <a:endParaRPr kumimoji="0" lang="zh-CN" altLang="zh-CN" dirty="0"/>
          </a:p>
          <a:p>
            <a:pPr lvl="1"/>
            <a:r>
              <a:rPr kumimoji="0" lang="zh-CN" altLang="en-US" dirty="0">
                <a:solidFill>
                  <a:srgbClr val="0000FF"/>
                </a:solidFill>
              </a:rPr>
              <a:t>解压失败：</a:t>
            </a:r>
            <a:r>
              <a:rPr kumimoji="0" lang="zh-CN" altLang="en-US" dirty="0"/>
              <a:t>解压函数接收到不正确的输入；</a:t>
            </a:r>
            <a:endParaRPr kumimoji="0" lang="zh-CN" altLang="zh-CN" dirty="0"/>
          </a:p>
          <a:p>
            <a:pPr lvl="1"/>
            <a:r>
              <a:rPr kumimoji="0" lang="zh-CN" altLang="en-US" dirty="0">
                <a:solidFill>
                  <a:srgbClr val="0000FF"/>
                </a:solidFill>
              </a:rPr>
              <a:t>握手失败：</a:t>
            </a:r>
            <a:r>
              <a:rPr kumimoji="0" lang="zh-CN" altLang="en-US" dirty="0"/>
              <a:t>双方无法在给定的选项中协商出可以接受的安全参数集；</a:t>
            </a:r>
            <a:endParaRPr kumimoji="0" lang="zh-CN" altLang="zh-CN" dirty="0"/>
          </a:p>
          <a:p>
            <a:pPr lvl="1"/>
            <a:r>
              <a:rPr kumimoji="0" lang="zh-CN" altLang="en-US" dirty="0">
                <a:solidFill>
                  <a:srgbClr val="0000FF"/>
                </a:solidFill>
              </a:rPr>
              <a:t>非法参数：</a:t>
            </a:r>
            <a:r>
              <a:rPr kumimoji="0" lang="zh-CN" altLang="en-US" dirty="0"/>
              <a:t>握手消息中的某个域超出范围或与其他域出现不一致性。</a:t>
            </a:r>
            <a:endParaRPr kumimoji="0" lang="zh-CN" altLang="zh-CN" dirty="0"/>
          </a:p>
          <a:p>
            <a:endParaRPr kumimoji="0"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179388" y="44450"/>
            <a:ext cx="8785225" cy="863600"/>
          </a:xfrm>
        </p:spPr>
        <p:txBody>
          <a:bodyPr/>
          <a:lstStyle/>
          <a:p>
            <a:r>
              <a:rPr kumimoji="0" lang="en-US" altLang="zh-CN" dirty="0"/>
              <a:t>SSL</a:t>
            </a:r>
            <a:r>
              <a:rPr kumimoji="0" lang="zh-CN" altLang="en-US" dirty="0"/>
              <a:t>报警协议</a:t>
            </a:r>
          </a:p>
        </p:txBody>
      </p:sp>
      <p:sp>
        <p:nvSpPr>
          <p:cNvPr id="59395" name="内容占位符 2"/>
          <p:cNvSpPr>
            <a:spLocks noGrp="1"/>
          </p:cNvSpPr>
          <p:nvPr>
            <p:ph idx="1"/>
          </p:nvPr>
        </p:nvSpPr>
        <p:spPr>
          <a:xfrm>
            <a:off x="323528" y="1052736"/>
            <a:ext cx="8496622" cy="5400453"/>
          </a:xfrm>
        </p:spPr>
        <p:txBody>
          <a:bodyPr/>
          <a:lstStyle/>
          <a:p>
            <a:r>
              <a:rPr kumimoji="0" lang="zh-CN" altLang="en-US" dirty="0">
                <a:solidFill>
                  <a:srgbClr val="FF0000"/>
                </a:solidFill>
              </a:rPr>
              <a:t>警告类型</a:t>
            </a:r>
            <a:endParaRPr kumimoji="0" lang="en-US" altLang="zh-CN" dirty="0">
              <a:solidFill>
                <a:srgbClr val="FF0000"/>
              </a:solidFill>
            </a:endParaRPr>
          </a:p>
          <a:p>
            <a:pPr lvl="1"/>
            <a:r>
              <a:rPr kumimoji="0" lang="zh-CN" altLang="en-US" dirty="0">
                <a:solidFill>
                  <a:srgbClr val="0000FF"/>
                </a:solidFill>
              </a:rPr>
              <a:t>结束通知：</a:t>
            </a:r>
            <a:r>
              <a:rPr kumimoji="0" lang="zh-CN" altLang="en-US" dirty="0"/>
              <a:t>通知对方将不再使用此连接发送任何信息；</a:t>
            </a:r>
            <a:endParaRPr kumimoji="0" lang="zh-CN" altLang="zh-CN" dirty="0"/>
          </a:p>
          <a:p>
            <a:pPr lvl="1"/>
            <a:r>
              <a:rPr kumimoji="0" lang="zh-CN" altLang="en-US" dirty="0">
                <a:solidFill>
                  <a:srgbClr val="0000FF"/>
                </a:solidFill>
              </a:rPr>
              <a:t>无证书：</a:t>
            </a:r>
            <a:r>
              <a:rPr kumimoji="0" lang="zh-CN" altLang="en-US" dirty="0"/>
              <a:t>如果无适当证书可用，此消息可作为对方证书请求的响应发送；</a:t>
            </a:r>
            <a:endParaRPr kumimoji="0" lang="zh-CN" altLang="zh-CN" dirty="0"/>
          </a:p>
          <a:p>
            <a:pPr lvl="1"/>
            <a:r>
              <a:rPr kumimoji="0" lang="zh-CN" altLang="en-US" dirty="0">
                <a:solidFill>
                  <a:srgbClr val="0000FF"/>
                </a:solidFill>
              </a:rPr>
              <a:t>证书出错：</a:t>
            </a:r>
            <a:r>
              <a:rPr kumimoji="0" lang="zh-CN" altLang="en-US" dirty="0"/>
              <a:t>证书被破坏，签名无法通过验证；</a:t>
            </a:r>
            <a:endParaRPr kumimoji="0" lang="zh-CN" altLang="zh-CN" dirty="0"/>
          </a:p>
          <a:p>
            <a:pPr lvl="1"/>
            <a:r>
              <a:rPr kumimoji="0" lang="zh-CN" altLang="en-US" dirty="0">
                <a:solidFill>
                  <a:srgbClr val="0000FF"/>
                </a:solidFill>
              </a:rPr>
              <a:t>不支持的证书：</a:t>
            </a:r>
            <a:r>
              <a:rPr kumimoji="0" lang="zh-CN" altLang="en-US" dirty="0"/>
              <a:t>不支持接收到的证书类型；</a:t>
            </a:r>
            <a:endParaRPr kumimoji="0" lang="zh-CN" altLang="zh-CN" dirty="0"/>
          </a:p>
          <a:p>
            <a:pPr lvl="1"/>
            <a:r>
              <a:rPr kumimoji="0" lang="zh-CN" altLang="en-US" dirty="0">
                <a:solidFill>
                  <a:srgbClr val="0000FF"/>
                </a:solidFill>
              </a:rPr>
              <a:t>证书撤销：</a:t>
            </a:r>
            <a:r>
              <a:rPr kumimoji="0" lang="zh-CN" altLang="en-US" dirty="0"/>
              <a:t>该证书被其签名者撤销；</a:t>
            </a:r>
            <a:endParaRPr kumimoji="0" lang="zh-CN" altLang="zh-CN" dirty="0"/>
          </a:p>
          <a:p>
            <a:pPr lvl="1"/>
            <a:r>
              <a:rPr kumimoji="0" lang="zh-CN" altLang="en-US" dirty="0">
                <a:solidFill>
                  <a:srgbClr val="0000FF"/>
                </a:solidFill>
              </a:rPr>
              <a:t>证书过期：</a:t>
            </a:r>
            <a:r>
              <a:rPr kumimoji="0" lang="zh-CN" altLang="en-US" dirty="0"/>
              <a:t>证书超过使用期限；</a:t>
            </a:r>
            <a:endParaRPr kumimoji="0" lang="zh-CN" altLang="zh-CN" dirty="0"/>
          </a:p>
          <a:p>
            <a:pPr lvl="1"/>
            <a:r>
              <a:rPr kumimoji="0" lang="zh-CN" altLang="en-US" dirty="0">
                <a:solidFill>
                  <a:srgbClr val="0000FF"/>
                </a:solidFill>
              </a:rPr>
              <a:t>未知证书：</a:t>
            </a:r>
            <a:r>
              <a:rPr kumimoji="0" lang="zh-CN" altLang="en-US" dirty="0"/>
              <a:t>处理证书时，出现其他错误，证书无法被接受。</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44450"/>
            <a:ext cx="8785225" cy="863600"/>
          </a:xfrm>
        </p:spPr>
        <p:txBody>
          <a:bodyPr/>
          <a:lstStyle/>
          <a:p>
            <a:pPr eaLnBrk="1"/>
            <a:r>
              <a:rPr kumimoji="0" lang="zh-CN" altLang="en-US" dirty="0"/>
              <a:t>主要内容</a:t>
            </a:r>
          </a:p>
        </p:txBody>
      </p:sp>
      <p:sp>
        <p:nvSpPr>
          <p:cNvPr id="6147" name="内容占位符 2"/>
          <p:cNvSpPr>
            <a:spLocks noGrp="1"/>
          </p:cNvSpPr>
          <p:nvPr>
            <p:ph idx="1"/>
          </p:nvPr>
        </p:nvSpPr>
        <p:spPr>
          <a:xfrm>
            <a:off x="179387" y="1052736"/>
            <a:ext cx="8785225" cy="5173439"/>
          </a:xfrm>
        </p:spPr>
        <p:txBody>
          <a:bodyPr/>
          <a:lstStyle/>
          <a:p>
            <a:r>
              <a:rPr kumimoji="0" lang="en-US" altLang="zh-CN" dirty="0"/>
              <a:t>8.1 </a:t>
            </a:r>
            <a:r>
              <a:rPr kumimoji="0" lang="en-US" altLang="zh-CN" dirty="0" err="1"/>
              <a:t>概述</a:t>
            </a:r>
            <a:r>
              <a:rPr kumimoji="0" lang="en-US" altLang="zh-CN" dirty="0"/>
              <a:t>	</a:t>
            </a:r>
            <a:endParaRPr kumimoji="0" lang="zh-CN" altLang="zh-CN" dirty="0"/>
          </a:p>
          <a:p>
            <a:r>
              <a:rPr kumimoji="0" lang="en-US" altLang="zh-CN" dirty="0"/>
              <a:t>8.2 </a:t>
            </a:r>
            <a:r>
              <a:rPr kumimoji="0" lang="en-US" altLang="zh-CN" dirty="0" err="1"/>
              <a:t>IPSec</a:t>
            </a:r>
            <a:r>
              <a:rPr kumimoji="0" lang="en-US" altLang="zh-CN" dirty="0"/>
              <a:t>	</a:t>
            </a:r>
            <a:endParaRPr kumimoji="0" lang="zh-CN" altLang="zh-CN" dirty="0"/>
          </a:p>
          <a:p>
            <a:r>
              <a:rPr kumimoji="0" lang="en-US" altLang="zh-CN" dirty="0"/>
              <a:t>8.3 SSL</a:t>
            </a:r>
          </a:p>
          <a:p>
            <a:pPr lvl="1"/>
            <a:r>
              <a:rPr kumimoji="0" lang="en-US" altLang="zh-CN" dirty="0"/>
              <a:t>8.3.1 SSL</a:t>
            </a:r>
            <a:r>
              <a:rPr kumimoji="0" lang="zh-CN" altLang="en-US" dirty="0"/>
              <a:t>协议的体系结构</a:t>
            </a:r>
          </a:p>
          <a:p>
            <a:pPr lvl="1"/>
            <a:r>
              <a:rPr kumimoji="0" lang="en-US" altLang="zh-CN" dirty="0"/>
              <a:t>8.3.2 SSL</a:t>
            </a:r>
            <a:r>
              <a:rPr kumimoji="0" lang="zh-CN" altLang="en-US" dirty="0"/>
              <a:t>协议规范</a:t>
            </a:r>
          </a:p>
          <a:p>
            <a:pPr lvl="1"/>
            <a:r>
              <a:rPr kumimoji="0" lang="en-US" altLang="zh-CN" dirty="0">
                <a:solidFill>
                  <a:srgbClr val="FF0000"/>
                </a:solidFill>
              </a:rPr>
              <a:t>8.3.3 HTTPS</a:t>
            </a:r>
          </a:p>
          <a:p>
            <a:r>
              <a:rPr kumimoji="0" lang="en-US" altLang="zh-CN" dirty="0"/>
              <a:t>8.4 </a:t>
            </a:r>
            <a:r>
              <a:rPr kumimoji="0" lang="en-US" altLang="zh-CN" dirty="0" err="1"/>
              <a:t>安全电子交易协议</a:t>
            </a:r>
            <a:r>
              <a:rPr kumimoji="0" lang="en-US" altLang="zh-CN" dirty="0"/>
              <a:t>	</a:t>
            </a:r>
            <a:endParaRPr kumimoji="0" lang="zh-CN" altLang="zh-CN" dirty="0"/>
          </a:p>
        </p:txBody>
      </p:sp>
    </p:spTree>
    <p:extLst>
      <p:ext uri="{BB962C8B-B14F-4D97-AF65-F5344CB8AC3E}">
        <p14:creationId xmlns:p14="http://schemas.microsoft.com/office/powerpoint/2010/main" val="3961253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179388" y="44450"/>
            <a:ext cx="8785225" cy="863600"/>
          </a:xfrm>
        </p:spPr>
        <p:txBody>
          <a:bodyPr/>
          <a:lstStyle/>
          <a:p>
            <a:r>
              <a:rPr kumimoji="0" lang="en-US" altLang="zh-CN" dirty="0"/>
              <a:t>HTTPS</a:t>
            </a:r>
            <a:endParaRPr kumimoji="0" lang="zh-CN" altLang="en-US" dirty="0"/>
          </a:p>
        </p:txBody>
      </p:sp>
      <p:sp>
        <p:nvSpPr>
          <p:cNvPr id="60419" name="内容占位符 2"/>
          <p:cNvSpPr>
            <a:spLocks noGrp="1"/>
          </p:cNvSpPr>
          <p:nvPr>
            <p:ph idx="1"/>
          </p:nvPr>
        </p:nvSpPr>
        <p:spPr>
          <a:xfrm>
            <a:off x="179388" y="1052736"/>
            <a:ext cx="8713787" cy="5328592"/>
          </a:xfrm>
        </p:spPr>
        <p:txBody>
          <a:bodyPr/>
          <a:lstStyle/>
          <a:p>
            <a:r>
              <a:rPr kumimoji="0" lang="en-US" altLang="zh-CN" dirty="0"/>
              <a:t>Netscape</a:t>
            </a:r>
            <a:r>
              <a:rPr kumimoji="0" lang="zh-CN" altLang="en-US" dirty="0"/>
              <a:t>提出了</a:t>
            </a:r>
            <a:r>
              <a:rPr kumimoji="0" lang="en-US" altLang="zh-CN" dirty="0"/>
              <a:t>HTTPS</a:t>
            </a:r>
            <a:r>
              <a:rPr kumimoji="0" lang="zh-CN" altLang="en-US" dirty="0"/>
              <a:t>协议，用于</a:t>
            </a:r>
            <a:r>
              <a:rPr kumimoji="0" lang="zh-CN" altLang="en-US" dirty="0">
                <a:solidFill>
                  <a:srgbClr val="FF0000"/>
                </a:solidFill>
              </a:rPr>
              <a:t>解决</a:t>
            </a:r>
            <a:r>
              <a:rPr kumimoji="0" lang="en-US" altLang="zh-CN" dirty="0">
                <a:solidFill>
                  <a:srgbClr val="FF0000"/>
                </a:solidFill>
              </a:rPr>
              <a:t>HTTP</a:t>
            </a:r>
            <a:r>
              <a:rPr kumimoji="0" lang="zh-CN" altLang="en-US" dirty="0">
                <a:solidFill>
                  <a:srgbClr val="FF0000"/>
                </a:solidFill>
              </a:rPr>
              <a:t>协议的安全性问题</a:t>
            </a:r>
            <a:r>
              <a:rPr kumimoji="0" lang="zh-CN" altLang="en-US" dirty="0"/>
              <a:t>。</a:t>
            </a:r>
            <a:endParaRPr kumimoji="0" lang="en-US" altLang="zh-CN" dirty="0"/>
          </a:p>
          <a:p>
            <a:pPr lvl="1"/>
            <a:r>
              <a:rPr kumimoji="0" lang="zh-CN" altLang="en-US" dirty="0"/>
              <a:t>简单讲是</a:t>
            </a:r>
            <a:r>
              <a:rPr kumimoji="0" lang="en-US" altLang="zh-CN" dirty="0"/>
              <a:t>HTTP</a:t>
            </a:r>
            <a:r>
              <a:rPr kumimoji="0" lang="zh-CN" altLang="en-US" dirty="0"/>
              <a:t>的安全版，</a:t>
            </a:r>
            <a:r>
              <a:rPr kumimoji="0" lang="zh-CN" altLang="en-US" dirty="0">
                <a:solidFill>
                  <a:srgbClr val="FF0000"/>
                </a:solidFill>
              </a:rPr>
              <a:t>在</a:t>
            </a:r>
            <a:r>
              <a:rPr kumimoji="0" lang="en-US" altLang="zh-CN" dirty="0">
                <a:solidFill>
                  <a:srgbClr val="FF0000"/>
                </a:solidFill>
              </a:rPr>
              <a:t>HTTP</a:t>
            </a:r>
            <a:r>
              <a:rPr kumimoji="0" lang="zh-CN" altLang="en-US" dirty="0">
                <a:solidFill>
                  <a:srgbClr val="FF0000"/>
                </a:solidFill>
              </a:rPr>
              <a:t>下加入</a:t>
            </a:r>
            <a:r>
              <a:rPr kumimoji="0" lang="en-US" altLang="zh-CN" dirty="0">
                <a:solidFill>
                  <a:srgbClr val="FF0000"/>
                </a:solidFill>
              </a:rPr>
              <a:t>SSL</a:t>
            </a:r>
            <a:r>
              <a:rPr kumimoji="0" lang="zh-CN" altLang="en-US" dirty="0">
                <a:solidFill>
                  <a:srgbClr val="FF0000"/>
                </a:solidFill>
              </a:rPr>
              <a:t>协议</a:t>
            </a:r>
            <a:r>
              <a:rPr kumimoji="0" lang="zh-CN" altLang="en-US" dirty="0"/>
              <a:t>。</a:t>
            </a:r>
            <a:endParaRPr kumimoji="0" lang="en-US" altLang="zh-CN" dirty="0"/>
          </a:p>
          <a:p>
            <a:endParaRPr kumimoji="0" lang="en-US" altLang="zh-CN" dirty="0"/>
          </a:p>
          <a:p>
            <a:r>
              <a:rPr kumimoji="0" lang="en-US" altLang="zh-CN" dirty="0"/>
              <a:t>SSL</a:t>
            </a:r>
            <a:r>
              <a:rPr kumimoji="0" lang="zh-CN" altLang="en-US" dirty="0"/>
              <a:t>一般以两种形式出现：</a:t>
            </a:r>
            <a:endParaRPr kumimoji="0" lang="en-US" altLang="zh-CN" dirty="0"/>
          </a:p>
          <a:p>
            <a:pPr lvl="1"/>
            <a:r>
              <a:rPr kumimoji="0" lang="zh-CN" altLang="en-US" dirty="0"/>
              <a:t>一是</a:t>
            </a:r>
            <a:r>
              <a:rPr kumimoji="0" lang="zh-CN" altLang="en-US" dirty="0">
                <a:solidFill>
                  <a:srgbClr val="FF0000"/>
                </a:solidFill>
              </a:rPr>
              <a:t>将</a:t>
            </a:r>
            <a:r>
              <a:rPr kumimoji="0" lang="en-US" altLang="zh-CN" dirty="0">
                <a:solidFill>
                  <a:srgbClr val="FF0000"/>
                </a:solidFill>
              </a:rPr>
              <a:t>SSL</a:t>
            </a:r>
            <a:r>
              <a:rPr kumimoji="0" lang="zh-CN" altLang="en-US" dirty="0">
                <a:solidFill>
                  <a:srgbClr val="FF0000"/>
                </a:solidFill>
              </a:rPr>
              <a:t>嵌入到操作系统内核</a:t>
            </a:r>
            <a:r>
              <a:rPr kumimoji="0" lang="zh-CN" altLang="en-US" dirty="0"/>
              <a:t>，其安全机制对所有上层应用软件透明；</a:t>
            </a:r>
            <a:endParaRPr kumimoji="0" lang="en-US" altLang="zh-CN" dirty="0"/>
          </a:p>
          <a:p>
            <a:pPr lvl="1"/>
            <a:r>
              <a:rPr kumimoji="0" lang="zh-CN" altLang="en-US" dirty="0"/>
              <a:t>二是在</a:t>
            </a:r>
            <a:r>
              <a:rPr kumimoji="0" lang="zh-CN" altLang="en-US" dirty="0">
                <a:solidFill>
                  <a:srgbClr val="FF0000"/>
                </a:solidFill>
              </a:rPr>
              <a:t>应用层以函数库形式出现</a:t>
            </a:r>
            <a:r>
              <a:rPr kumimoji="0" lang="zh-CN" altLang="en-US" dirty="0"/>
              <a:t>，应用程序的通信部分源码需要按照</a:t>
            </a:r>
            <a:r>
              <a:rPr kumimoji="0" lang="en-US" altLang="zh-CN" dirty="0"/>
              <a:t>SSL</a:t>
            </a:r>
            <a:r>
              <a:rPr kumimoji="0" lang="zh-CN" altLang="en-US" dirty="0"/>
              <a:t>通信协议格式规范来编写，并连接</a:t>
            </a:r>
            <a:r>
              <a:rPr kumimoji="0" lang="en-US" altLang="zh-CN" dirty="0"/>
              <a:t>SSL</a:t>
            </a:r>
            <a:r>
              <a:rPr kumimoji="0" lang="zh-CN" altLang="en-US" dirty="0"/>
              <a:t>函数库，编译生成可执行代码。</a:t>
            </a:r>
            <a:endParaRPr kumimoji="0" lang="en-US" altLang="zh-CN" dirty="0"/>
          </a:p>
          <a:p>
            <a:pPr lvl="1">
              <a:buFont typeface="Wingdings" panose="05000000000000000000" pitchFamily="2" charset="2"/>
              <a:buChar char="l"/>
            </a:pPr>
            <a:r>
              <a:rPr kumimoji="0" lang="zh-CN" altLang="en-US" dirty="0"/>
              <a:t>第一种形式实现</a:t>
            </a:r>
            <a:r>
              <a:rPr kumimoji="0" lang="en-US" altLang="zh-CN" dirty="0"/>
              <a:t>SSL</a:t>
            </a:r>
            <a:r>
              <a:rPr kumimoji="0" lang="zh-CN" altLang="en-US" dirty="0"/>
              <a:t>具有</a:t>
            </a:r>
            <a:r>
              <a:rPr kumimoji="0" lang="zh-CN" altLang="en-US" dirty="0">
                <a:solidFill>
                  <a:srgbClr val="FF0000"/>
                </a:solidFill>
              </a:rPr>
              <a:t>层无关特性</a:t>
            </a:r>
            <a:r>
              <a:rPr kumimoji="0" lang="zh-CN" altLang="en-US" dirty="0"/>
              <a:t>，较为实用，</a:t>
            </a:r>
            <a:r>
              <a:rPr kumimoji="0" lang="en-US" altLang="zh-CN" dirty="0"/>
              <a:t>HTTPS</a:t>
            </a:r>
            <a:r>
              <a:rPr kumimoji="0" lang="zh-CN" altLang="en-US" dirty="0"/>
              <a:t>也是基于此方式实现的。</a:t>
            </a:r>
            <a:endParaRPr kumimoji="0" lang="zh-CN" altLang="zh-CN" dirty="0"/>
          </a:p>
          <a:p>
            <a:endParaRPr kumimoji="0"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 calcmode="lin" valueType="num">
                                      <p:cBhvr additive="base">
                                        <p:cTn id="7"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pRg st="3" end="3"/>
                                            </p:txEl>
                                          </p:spTgt>
                                        </p:tgtEl>
                                        <p:attrNameLst>
                                          <p:attrName>style.visibility</p:attrName>
                                        </p:attrNameLst>
                                      </p:cBhvr>
                                      <p:to>
                                        <p:strVal val="visible"/>
                                      </p:to>
                                    </p:set>
                                    <p:anim calcmode="lin" valueType="num">
                                      <p:cBhvr additive="base">
                                        <p:cTn id="13"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419">
                                            <p:txEl>
                                              <p:pRg st="4" end="4"/>
                                            </p:txEl>
                                          </p:spTgt>
                                        </p:tgtEl>
                                        <p:attrNameLst>
                                          <p:attrName>style.visibility</p:attrName>
                                        </p:attrNameLst>
                                      </p:cBhvr>
                                      <p:to>
                                        <p:strVal val="visible"/>
                                      </p:to>
                                    </p:set>
                                    <p:anim calcmode="lin" valueType="num">
                                      <p:cBhvr additive="base">
                                        <p:cTn id="19" dur="5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419">
                                            <p:txEl>
                                              <p:pRg st="5" end="5"/>
                                            </p:txEl>
                                          </p:spTgt>
                                        </p:tgtEl>
                                        <p:attrNameLst>
                                          <p:attrName>style.visibility</p:attrName>
                                        </p:attrNameLst>
                                      </p:cBhvr>
                                      <p:to>
                                        <p:strVal val="visible"/>
                                      </p:to>
                                    </p:set>
                                    <p:anim calcmode="lin" valueType="num">
                                      <p:cBhvr additive="base">
                                        <p:cTn id="25" dur="500" fill="hold"/>
                                        <p:tgtEl>
                                          <p:spTgt spid="6041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4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0419">
                                            <p:txEl>
                                              <p:pRg st="6" end="6"/>
                                            </p:txEl>
                                          </p:spTgt>
                                        </p:tgtEl>
                                        <p:attrNameLst>
                                          <p:attrName>style.visibility</p:attrName>
                                        </p:attrNameLst>
                                      </p:cBhvr>
                                      <p:to>
                                        <p:strVal val="visible"/>
                                      </p:to>
                                    </p:set>
                                    <p:anim calcmode="lin" valueType="num">
                                      <p:cBhvr additive="base">
                                        <p:cTn id="31" dur="500" fill="hold"/>
                                        <p:tgtEl>
                                          <p:spTgt spid="6041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a:t>HTTPS</a:t>
            </a:r>
            <a:endParaRPr lang="en-US" dirty="0"/>
          </a:p>
        </p:txBody>
      </p:sp>
      <p:sp>
        <p:nvSpPr>
          <p:cNvPr id="61442" name="内容占位符 2"/>
          <p:cNvSpPr>
            <a:spLocks noGrp="1"/>
          </p:cNvSpPr>
          <p:nvPr>
            <p:ph idx="1"/>
          </p:nvPr>
        </p:nvSpPr>
        <p:spPr>
          <a:xfrm>
            <a:off x="179512" y="1052736"/>
            <a:ext cx="8784976" cy="5616624"/>
          </a:xfrm>
        </p:spPr>
        <p:txBody>
          <a:bodyPr/>
          <a:lstStyle/>
          <a:p>
            <a:r>
              <a:rPr kumimoji="0" lang="en-US" altLang="zh-CN" sz="2400" dirty="0"/>
              <a:t>HTTPS</a:t>
            </a:r>
            <a:r>
              <a:rPr kumimoji="0" lang="zh-CN" altLang="en-US" sz="2400" dirty="0"/>
              <a:t>的思想：</a:t>
            </a:r>
            <a:endParaRPr kumimoji="0" lang="en-US" altLang="zh-CN" sz="2400" dirty="0"/>
          </a:p>
          <a:p>
            <a:pPr lvl="1"/>
            <a:r>
              <a:rPr kumimoji="0" lang="zh-CN" altLang="en-US" dirty="0"/>
              <a:t>客户端向服务器发送一个连接请求，然后双方协商一个</a:t>
            </a:r>
            <a:r>
              <a:rPr kumimoji="0" lang="en-US" altLang="zh-CN" dirty="0"/>
              <a:t>SSL</a:t>
            </a:r>
            <a:r>
              <a:rPr kumimoji="0" lang="zh-CN" altLang="en-US" dirty="0"/>
              <a:t>会话，并启动</a:t>
            </a:r>
            <a:r>
              <a:rPr kumimoji="0" lang="en-US" altLang="zh-CN" dirty="0"/>
              <a:t>SSL</a:t>
            </a:r>
            <a:r>
              <a:rPr kumimoji="0" lang="zh-CN" altLang="en-US" dirty="0"/>
              <a:t>连接，接着就可以在</a:t>
            </a:r>
            <a:r>
              <a:rPr kumimoji="0" lang="en-US" altLang="zh-CN" dirty="0"/>
              <a:t>SSL</a:t>
            </a:r>
            <a:r>
              <a:rPr kumimoji="0" lang="zh-CN" altLang="en-US" dirty="0"/>
              <a:t>的应用通道上传送</a:t>
            </a:r>
            <a:r>
              <a:rPr kumimoji="0" lang="en-US" altLang="zh-CN" dirty="0"/>
              <a:t>HTTPS</a:t>
            </a:r>
            <a:r>
              <a:rPr kumimoji="0" lang="zh-CN" altLang="en-US" dirty="0"/>
              <a:t>数据。</a:t>
            </a:r>
            <a:endParaRPr kumimoji="0" lang="en-US" altLang="zh-CN" dirty="0"/>
          </a:p>
          <a:p>
            <a:pPr lvl="1"/>
            <a:r>
              <a:rPr kumimoji="0" lang="zh-CN" altLang="en-US" dirty="0"/>
              <a:t>注意：</a:t>
            </a:r>
            <a:r>
              <a:rPr kumimoji="0" lang="en-US" altLang="zh-CN" dirty="0"/>
              <a:t>HTTPS</a:t>
            </a:r>
            <a:r>
              <a:rPr kumimoji="0" lang="zh-CN" altLang="en-US" dirty="0"/>
              <a:t>使用与传统</a:t>
            </a:r>
            <a:r>
              <a:rPr kumimoji="0" lang="en-US" altLang="zh-CN" dirty="0"/>
              <a:t>HTTP</a:t>
            </a:r>
            <a:r>
              <a:rPr kumimoji="0" lang="zh-CN" altLang="en-US" dirty="0"/>
              <a:t>不同的端口，</a:t>
            </a:r>
            <a:r>
              <a:rPr kumimoji="0" lang="en-US" altLang="zh-CN" dirty="0"/>
              <a:t>IANA</a:t>
            </a:r>
            <a:r>
              <a:rPr kumimoji="0" lang="zh-CN" altLang="en-US" dirty="0"/>
              <a:t>（</a:t>
            </a:r>
            <a:r>
              <a:rPr kumimoji="0" lang="en-US" altLang="zh-CN" dirty="0"/>
              <a:t>Internet Assigned Numbers Authority</a:t>
            </a:r>
            <a:r>
              <a:rPr kumimoji="0" lang="zh-CN" altLang="en-US" dirty="0"/>
              <a:t>）将</a:t>
            </a:r>
            <a:r>
              <a:rPr kumimoji="0" lang="en-US" altLang="zh-CN" dirty="0">
                <a:solidFill>
                  <a:srgbClr val="FF0000"/>
                </a:solidFill>
              </a:rPr>
              <a:t>HTTPS</a:t>
            </a:r>
            <a:r>
              <a:rPr kumimoji="0" lang="zh-CN" altLang="en-US" dirty="0">
                <a:solidFill>
                  <a:srgbClr val="FF0000"/>
                </a:solidFill>
              </a:rPr>
              <a:t>端口定为</a:t>
            </a:r>
            <a:r>
              <a:rPr kumimoji="0" lang="en-US" altLang="zh-CN" dirty="0">
                <a:solidFill>
                  <a:srgbClr val="FF0000"/>
                </a:solidFill>
              </a:rPr>
              <a:t>443</a:t>
            </a:r>
            <a:r>
              <a:rPr kumimoji="0" lang="zh-CN" altLang="en-US" dirty="0"/>
              <a:t>，以此来区分非安全</a:t>
            </a:r>
            <a:r>
              <a:rPr kumimoji="0" lang="en-US" altLang="zh-CN" dirty="0"/>
              <a:t>HTTP</a:t>
            </a:r>
            <a:r>
              <a:rPr kumimoji="0" lang="zh-CN" altLang="en-US" dirty="0"/>
              <a:t>的</a:t>
            </a:r>
            <a:r>
              <a:rPr kumimoji="0" lang="en-US" altLang="zh-CN" dirty="0"/>
              <a:t>80</a:t>
            </a:r>
            <a:r>
              <a:rPr kumimoji="0" lang="zh-CN" altLang="en-US" dirty="0"/>
              <a:t>端口，同时采用“</a:t>
            </a:r>
            <a:r>
              <a:rPr kumimoji="0" lang="en-US" altLang="zh-CN" dirty="0"/>
              <a:t>https</a:t>
            </a:r>
            <a:r>
              <a:rPr kumimoji="0" lang="zh-CN" altLang="en-US" dirty="0"/>
              <a:t>”来标识协议类型。</a:t>
            </a:r>
            <a:endParaRPr kumimoji="0" lang="en-US" altLang="zh-CN" dirty="0"/>
          </a:p>
          <a:p>
            <a:r>
              <a:rPr kumimoji="0" lang="en-US" altLang="zh-CN" sz="2400" dirty="0"/>
              <a:t>HTTPS</a:t>
            </a:r>
            <a:r>
              <a:rPr kumimoji="0" lang="zh-CN" altLang="en-US" sz="2400" dirty="0"/>
              <a:t>的主要作用：</a:t>
            </a:r>
            <a:endParaRPr kumimoji="0" lang="en-US" altLang="zh-CN" sz="2400" dirty="0"/>
          </a:p>
          <a:p>
            <a:pPr marL="914400" lvl="1" indent="-457200">
              <a:buFont typeface="+mj-lt"/>
              <a:buAutoNum type="arabicPeriod"/>
            </a:pPr>
            <a:r>
              <a:rPr kumimoji="0" lang="zh-CN" altLang="en-US" dirty="0"/>
              <a:t>建立</a:t>
            </a:r>
            <a:r>
              <a:rPr kumimoji="0" lang="zh-CN" altLang="en-US" dirty="0">
                <a:solidFill>
                  <a:srgbClr val="FF0000"/>
                </a:solidFill>
              </a:rPr>
              <a:t>一个信息安全通道</a:t>
            </a:r>
            <a:r>
              <a:rPr kumimoji="0" lang="zh-CN" altLang="en-US" dirty="0"/>
              <a:t>，用来保证数据传输的安全；</a:t>
            </a:r>
            <a:endParaRPr kumimoji="0" lang="en-US" altLang="zh-CN" dirty="0"/>
          </a:p>
          <a:p>
            <a:pPr marL="914400" lvl="1" indent="-457200">
              <a:buFont typeface="+mj-lt"/>
              <a:buAutoNum type="arabicPeriod"/>
            </a:pPr>
            <a:r>
              <a:rPr kumimoji="0" lang="zh-CN" altLang="en-US" dirty="0">
                <a:solidFill>
                  <a:srgbClr val="FF0000"/>
                </a:solidFill>
              </a:rPr>
              <a:t>确认</a:t>
            </a:r>
            <a:r>
              <a:rPr kumimoji="0" lang="zh-CN" altLang="en-US" dirty="0"/>
              <a:t>网站服务器和客户端的</a:t>
            </a:r>
            <a:r>
              <a:rPr kumimoji="0" lang="zh-CN" altLang="en-US" dirty="0">
                <a:solidFill>
                  <a:srgbClr val="FF0000"/>
                </a:solidFill>
              </a:rPr>
              <a:t>真实性</a:t>
            </a:r>
            <a:r>
              <a:rPr kumimoji="0" lang="zh-CN" altLang="en-US" dirty="0"/>
              <a:t>，这就需要</a:t>
            </a:r>
            <a:r>
              <a:rPr kumimoji="0" lang="en-US" altLang="zh-CN" dirty="0">
                <a:solidFill>
                  <a:srgbClr val="FF0000"/>
                </a:solidFill>
              </a:rPr>
              <a:t>CA</a:t>
            </a:r>
            <a:r>
              <a:rPr kumimoji="0" lang="zh-CN" altLang="en-US" dirty="0">
                <a:solidFill>
                  <a:srgbClr val="FF0000"/>
                </a:solidFill>
              </a:rPr>
              <a:t>证书</a:t>
            </a:r>
            <a:r>
              <a:rPr kumimoji="0" lang="zh-CN" altLang="en-US" dirty="0"/>
              <a:t>及</a:t>
            </a:r>
            <a:r>
              <a:rPr kumimoji="0" lang="zh-CN" altLang="en-US" dirty="0">
                <a:solidFill>
                  <a:srgbClr val="FF0000"/>
                </a:solidFill>
              </a:rPr>
              <a:t>认证服务</a:t>
            </a:r>
            <a:r>
              <a:rPr kumimoji="0" lang="zh-CN" altLang="en-US" dirty="0"/>
              <a:t>。</a:t>
            </a:r>
            <a:endParaRPr kumimoji="0" lang="en-US" altLang="zh-CN" dirty="0"/>
          </a:p>
          <a:p>
            <a:pPr lvl="2"/>
            <a:r>
              <a:rPr kumimoji="0" lang="en-US" altLang="zh-CN" dirty="0"/>
              <a:t>HTTPS</a:t>
            </a:r>
            <a:r>
              <a:rPr kumimoji="0" lang="zh-CN" altLang="en-US" dirty="0"/>
              <a:t>的身份认证可分为</a:t>
            </a:r>
            <a:r>
              <a:rPr kumimoji="0" lang="zh-CN" altLang="en-US" dirty="0">
                <a:solidFill>
                  <a:srgbClr val="FF0000"/>
                </a:solidFill>
              </a:rPr>
              <a:t>单向身份认证</a:t>
            </a:r>
            <a:r>
              <a:rPr kumimoji="0" lang="zh-CN" altLang="en-US" dirty="0"/>
              <a:t>和</a:t>
            </a:r>
            <a:r>
              <a:rPr kumimoji="0" lang="zh-CN" altLang="en-US" dirty="0">
                <a:solidFill>
                  <a:srgbClr val="FF0000"/>
                </a:solidFill>
              </a:rPr>
              <a:t>双向身份认证</a:t>
            </a:r>
            <a:r>
              <a:rPr kumimoji="0" lang="zh-CN" altLang="en-US" dirty="0"/>
              <a:t>。</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2">
                                            <p:txEl>
                                              <p:pRg st="1" end="1"/>
                                            </p:txEl>
                                          </p:spTgt>
                                        </p:tgtEl>
                                        <p:attrNameLst>
                                          <p:attrName>style.visibility</p:attrName>
                                        </p:attrNameLst>
                                      </p:cBhvr>
                                      <p:to>
                                        <p:strVal val="visible"/>
                                      </p:to>
                                    </p:set>
                                    <p:anim calcmode="lin" valueType="num">
                                      <p:cBhvr additive="base">
                                        <p:cTn id="7" dur="500" fill="hold"/>
                                        <p:tgtEl>
                                          <p:spTgt spid="614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42">
                                            <p:txEl>
                                              <p:pRg st="2" end="2"/>
                                            </p:txEl>
                                          </p:spTgt>
                                        </p:tgtEl>
                                        <p:attrNameLst>
                                          <p:attrName>style.visibility</p:attrName>
                                        </p:attrNameLst>
                                      </p:cBhvr>
                                      <p:to>
                                        <p:strVal val="visible"/>
                                      </p:to>
                                    </p:set>
                                    <p:anim calcmode="lin" valueType="num">
                                      <p:cBhvr additive="base">
                                        <p:cTn id="13" dur="500" fill="hold"/>
                                        <p:tgtEl>
                                          <p:spTgt spid="614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42">
                                            <p:txEl>
                                              <p:pRg st="3" end="3"/>
                                            </p:txEl>
                                          </p:spTgt>
                                        </p:tgtEl>
                                        <p:attrNameLst>
                                          <p:attrName>style.visibility</p:attrName>
                                        </p:attrNameLst>
                                      </p:cBhvr>
                                      <p:to>
                                        <p:strVal val="visible"/>
                                      </p:to>
                                    </p:set>
                                    <p:anim calcmode="lin" valueType="num">
                                      <p:cBhvr additive="base">
                                        <p:cTn id="19" dur="500" fill="hold"/>
                                        <p:tgtEl>
                                          <p:spTgt spid="6144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42">
                                            <p:txEl>
                                              <p:pRg st="4" end="4"/>
                                            </p:txEl>
                                          </p:spTgt>
                                        </p:tgtEl>
                                        <p:attrNameLst>
                                          <p:attrName>style.visibility</p:attrName>
                                        </p:attrNameLst>
                                      </p:cBhvr>
                                      <p:to>
                                        <p:strVal val="visible"/>
                                      </p:to>
                                    </p:set>
                                    <p:anim calcmode="lin" valueType="num">
                                      <p:cBhvr additive="base">
                                        <p:cTn id="25" dur="500" fill="hold"/>
                                        <p:tgtEl>
                                          <p:spTgt spid="6144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442">
                                            <p:txEl>
                                              <p:pRg st="5" end="5"/>
                                            </p:txEl>
                                          </p:spTgt>
                                        </p:tgtEl>
                                        <p:attrNameLst>
                                          <p:attrName>style.visibility</p:attrName>
                                        </p:attrNameLst>
                                      </p:cBhvr>
                                      <p:to>
                                        <p:strVal val="visible"/>
                                      </p:to>
                                    </p:set>
                                    <p:anim calcmode="lin" valueType="num">
                                      <p:cBhvr additive="base">
                                        <p:cTn id="31" dur="500" fill="hold"/>
                                        <p:tgtEl>
                                          <p:spTgt spid="6144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4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1442">
                                            <p:txEl>
                                              <p:pRg st="6" end="6"/>
                                            </p:txEl>
                                          </p:spTgt>
                                        </p:tgtEl>
                                        <p:attrNameLst>
                                          <p:attrName>style.visibility</p:attrName>
                                        </p:attrNameLst>
                                      </p:cBhvr>
                                      <p:to>
                                        <p:strVal val="visible"/>
                                      </p:to>
                                    </p:set>
                                    <p:anim calcmode="lin" valueType="num">
                                      <p:cBhvr additive="base">
                                        <p:cTn id="37" dur="500" fill="hold"/>
                                        <p:tgtEl>
                                          <p:spTgt spid="6144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4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a:t>HTTPS</a:t>
            </a:r>
            <a:endParaRPr lang="en-US" dirty="0"/>
          </a:p>
        </p:txBody>
      </p:sp>
      <p:sp>
        <p:nvSpPr>
          <p:cNvPr id="3" name="内容占位符 2"/>
          <p:cNvSpPr>
            <a:spLocks noGrp="1"/>
          </p:cNvSpPr>
          <p:nvPr>
            <p:ph idx="1"/>
          </p:nvPr>
        </p:nvSpPr>
        <p:spPr>
          <a:xfrm>
            <a:off x="179512" y="1052736"/>
            <a:ext cx="8784976" cy="5544616"/>
          </a:xfrm>
        </p:spPr>
        <p:txBody>
          <a:bodyPr/>
          <a:lstStyle/>
          <a:p>
            <a:r>
              <a:rPr lang="zh-CN" altLang="en-US" sz="2400" dirty="0">
                <a:solidFill>
                  <a:srgbClr val="FF0000"/>
                </a:solidFill>
              </a:rPr>
              <a:t>单向身份认证：</a:t>
            </a:r>
            <a:r>
              <a:rPr lang="zh-CN" altLang="en-US" sz="2400" dirty="0"/>
              <a:t>通过验证服务器的</a:t>
            </a:r>
            <a:r>
              <a:rPr lang="en-US" altLang="zh-CN" sz="2400" dirty="0"/>
              <a:t>CA</a:t>
            </a:r>
            <a:r>
              <a:rPr lang="zh-CN" altLang="en-US" sz="2400" dirty="0"/>
              <a:t>证书来核实其身份，为多数非电子商务交易服务所采纳。</a:t>
            </a:r>
          </a:p>
          <a:p>
            <a:r>
              <a:rPr lang="zh-CN" altLang="en-US" sz="2400" dirty="0">
                <a:solidFill>
                  <a:srgbClr val="FF0000"/>
                </a:solidFill>
              </a:rPr>
              <a:t>双向身份认证：</a:t>
            </a:r>
            <a:r>
              <a:rPr lang="zh-CN" altLang="en-US" sz="2400" dirty="0"/>
              <a:t>多应用于电子商务交易中。</a:t>
            </a:r>
            <a:endParaRPr lang="en-US" altLang="zh-CN" sz="2400" dirty="0"/>
          </a:p>
          <a:p>
            <a:endParaRPr lang="en-US" altLang="zh-CN" sz="2400" dirty="0"/>
          </a:p>
          <a:p>
            <a:r>
              <a:rPr lang="zh-CN" altLang="en-US" sz="2400" dirty="0"/>
              <a:t>在</a:t>
            </a:r>
            <a:r>
              <a:rPr lang="en-US" altLang="zh-CN" sz="2400" dirty="0"/>
              <a:t>HTTPS</a:t>
            </a:r>
            <a:r>
              <a:rPr lang="zh-CN" altLang="en-US" sz="2400" dirty="0"/>
              <a:t>服务中，</a:t>
            </a:r>
            <a:r>
              <a:rPr lang="en-US" altLang="zh-CN" sz="2400" dirty="0">
                <a:solidFill>
                  <a:srgbClr val="FF0000"/>
                </a:solidFill>
              </a:rPr>
              <a:t>CA</a:t>
            </a:r>
            <a:r>
              <a:rPr lang="zh-CN" altLang="en-US" sz="2400" dirty="0">
                <a:solidFill>
                  <a:srgbClr val="FF0000"/>
                </a:solidFill>
              </a:rPr>
              <a:t>证书</a:t>
            </a:r>
            <a:r>
              <a:rPr lang="zh-CN" altLang="en-US" sz="2400" dirty="0"/>
              <a:t>的认证非常重要，主要体现在两方面：</a:t>
            </a:r>
          </a:p>
          <a:p>
            <a:pPr lvl="1"/>
            <a:r>
              <a:rPr lang="zh-CN" altLang="en-US" dirty="0"/>
              <a:t>服务器的信任问题；</a:t>
            </a:r>
          </a:p>
          <a:p>
            <a:pPr lvl="1"/>
            <a:r>
              <a:rPr lang="zh-CN" altLang="en-US" dirty="0"/>
              <a:t>客户端的信任问题。</a:t>
            </a:r>
            <a:endParaRPr lang="en-US" altLang="zh-CN" dirty="0"/>
          </a:p>
          <a:p>
            <a:endParaRPr lang="en-US" altLang="zh-CN" sz="2400" dirty="0"/>
          </a:p>
          <a:p>
            <a:r>
              <a:rPr kumimoji="0" lang="zh-CN" altLang="en-US" sz="2400" dirty="0">
                <a:solidFill>
                  <a:srgbClr val="FF0000"/>
                </a:solidFill>
              </a:rPr>
              <a:t>服务器的信任必须依靠</a:t>
            </a:r>
            <a:r>
              <a:rPr kumimoji="0" lang="en-US" altLang="zh-CN" sz="2400" dirty="0">
                <a:solidFill>
                  <a:srgbClr val="FF0000"/>
                </a:solidFill>
              </a:rPr>
              <a:t>CA</a:t>
            </a:r>
            <a:r>
              <a:rPr kumimoji="0" lang="zh-CN" altLang="en-US" sz="2400" dirty="0">
                <a:solidFill>
                  <a:srgbClr val="FF0000"/>
                </a:solidFill>
              </a:rPr>
              <a:t>证书</a:t>
            </a:r>
            <a:r>
              <a:rPr kumimoji="0" lang="zh-CN" altLang="en-US" sz="2400" dirty="0"/>
              <a:t>解决：</a:t>
            </a:r>
            <a:endParaRPr kumimoji="0" lang="en-US" altLang="zh-CN" sz="2400" dirty="0"/>
          </a:p>
          <a:p>
            <a:pPr lvl="1"/>
            <a:r>
              <a:rPr kumimoji="0" lang="en-US" altLang="zh-CN" dirty="0">
                <a:solidFill>
                  <a:srgbClr val="FF0000"/>
                </a:solidFill>
              </a:rPr>
              <a:t>HTTPS </a:t>
            </a:r>
            <a:r>
              <a:rPr kumimoji="0" lang="zh-CN" altLang="en-US" dirty="0">
                <a:solidFill>
                  <a:srgbClr val="FF0000"/>
                </a:solidFill>
              </a:rPr>
              <a:t>的服务器必须从</a:t>
            </a:r>
            <a:r>
              <a:rPr kumimoji="0" lang="en-US" altLang="zh-CN" dirty="0">
                <a:solidFill>
                  <a:srgbClr val="FF0000"/>
                </a:solidFill>
              </a:rPr>
              <a:t>CA</a:t>
            </a:r>
            <a:r>
              <a:rPr kumimoji="0" lang="zh-CN" altLang="en-US" dirty="0">
                <a:solidFill>
                  <a:srgbClr val="FF0000"/>
                </a:solidFill>
              </a:rPr>
              <a:t>认证服务中心申请得到一个用于证明服务器身份的证书</a:t>
            </a:r>
            <a:r>
              <a:rPr kumimoji="0" lang="zh-CN" altLang="en-US" dirty="0"/>
              <a:t>；</a:t>
            </a:r>
            <a:endParaRPr kumimoji="0" lang="en-US" altLang="zh-CN" dirty="0"/>
          </a:p>
          <a:p>
            <a:pPr lvl="1"/>
            <a:r>
              <a:rPr kumimoji="0" lang="zh-CN" altLang="en-US" dirty="0"/>
              <a:t>只有服务器能够提供该证书时候，</a:t>
            </a:r>
            <a:r>
              <a:rPr kumimoji="0" lang="zh-CN" altLang="en-US" dirty="0">
                <a:solidFill>
                  <a:srgbClr val="FF0000"/>
                </a:solidFill>
              </a:rPr>
              <a:t>客户端完成对</a:t>
            </a:r>
            <a:r>
              <a:rPr kumimoji="0" lang="en-US" altLang="zh-CN" dirty="0">
                <a:solidFill>
                  <a:srgbClr val="FF0000"/>
                </a:solidFill>
              </a:rPr>
              <a:t>CA</a:t>
            </a:r>
            <a:r>
              <a:rPr kumimoji="0" lang="zh-CN" altLang="en-US" dirty="0">
                <a:solidFill>
                  <a:srgbClr val="FF0000"/>
                </a:solidFill>
              </a:rPr>
              <a:t>证书的验证</a:t>
            </a:r>
            <a:r>
              <a:rPr kumimoji="0" lang="zh-CN" altLang="en-US" dirty="0"/>
              <a:t>，才能信任此服务器。</a:t>
            </a:r>
            <a:endParaRPr lang="en-US" altLang="zh-CN" dirty="0"/>
          </a:p>
          <a:p>
            <a:endParaRPr lang="en-US" altLang="zh-CN" sz="2400" dirty="0"/>
          </a:p>
          <a:p>
            <a:endParaRPr lang="en-US" sz="2400" dirty="0"/>
          </a:p>
        </p:txBody>
      </p:sp>
    </p:spTree>
    <p:extLst>
      <p:ext uri="{BB962C8B-B14F-4D97-AF65-F5344CB8AC3E}">
        <p14:creationId xmlns:p14="http://schemas.microsoft.com/office/powerpoint/2010/main" val="360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115888"/>
            <a:ext cx="8229600" cy="792485"/>
          </a:xfrm>
        </p:spPr>
        <p:txBody>
          <a:bodyPr/>
          <a:lstStyle/>
          <a:p>
            <a:r>
              <a:rPr kumimoji="0" lang="en-US" altLang="zh-CN" dirty="0"/>
              <a:t>HTTPS</a:t>
            </a:r>
            <a:endParaRPr kumimoji="0" lang="zh-CN" altLang="en-US" dirty="0"/>
          </a:p>
        </p:txBody>
      </p:sp>
      <p:pic>
        <p:nvPicPr>
          <p:cNvPr id="624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077072"/>
            <a:ext cx="8640763"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p:cNvSpPr>
            <a:spLocks noGrp="1"/>
          </p:cNvSpPr>
          <p:nvPr>
            <p:ph idx="1"/>
          </p:nvPr>
        </p:nvSpPr>
        <p:spPr>
          <a:xfrm>
            <a:off x="179512" y="1052736"/>
            <a:ext cx="8784976" cy="2880320"/>
          </a:xfrm>
        </p:spPr>
        <p:txBody>
          <a:bodyPr/>
          <a:lstStyle/>
          <a:p>
            <a:r>
              <a:rPr lang="zh-CN" altLang="en-US" sz="2400" dirty="0"/>
              <a:t>在一些电子商务交易过程中，有时也会要求客户端提供有效的</a:t>
            </a:r>
            <a:r>
              <a:rPr lang="en-US" altLang="zh-CN" sz="2400" dirty="0"/>
              <a:t>CA</a:t>
            </a:r>
            <a:r>
              <a:rPr lang="zh-CN" altLang="en-US" sz="2400" dirty="0"/>
              <a:t>证书，以保证电子交易的有效性。</a:t>
            </a:r>
          </a:p>
          <a:p>
            <a:endParaRPr lang="zh-CN" altLang="en-US" sz="2400" dirty="0"/>
          </a:p>
          <a:p>
            <a:r>
              <a:rPr lang="zh-CN" altLang="en-US" sz="2400" dirty="0"/>
              <a:t>目前，多数用户的</a:t>
            </a:r>
            <a:r>
              <a:rPr lang="en-US" altLang="zh-CN" sz="2400" dirty="0"/>
              <a:t>CA</a:t>
            </a:r>
            <a:r>
              <a:rPr lang="zh-CN" altLang="en-US" sz="2400" dirty="0"/>
              <a:t>证书都是备份在</a:t>
            </a:r>
            <a:r>
              <a:rPr lang="en-US" altLang="zh-CN" sz="2400" dirty="0">
                <a:solidFill>
                  <a:srgbClr val="FF0000"/>
                </a:solidFill>
              </a:rPr>
              <a:t>U</a:t>
            </a:r>
            <a:r>
              <a:rPr lang="zh-CN" altLang="en-US" sz="2400" dirty="0">
                <a:solidFill>
                  <a:srgbClr val="FF0000"/>
                </a:solidFill>
              </a:rPr>
              <a:t>盘（即</a:t>
            </a:r>
            <a:r>
              <a:rPr lang="en-US" altLang="zh-CN" sz="2400" dirty="0">
                <a:solidFill>
                  <a:srgbClr val="FF0000"/>
                </a:solidFill>
              </a:rPr>
              <a:t>U</a:t>
            </a:r>
            <a:r>
              <a:rPr lang="zh-CN" altLang="en-US" sz="2400" dirty="0">
                <a:solidFill>
                  <a:srgbClr val="FF0000"/>
                </a:solidFill>
              </a:rPr>
              <a:t>盾中）</a:t>
            </a:r>
            <a:r>
              <a:rPr lang="zh-CN" altLang="en-US" sz="2400" dirty="0"/>
              <a:t>，并经过特殊的强加密处理及相应的密码身份验证来确保其安全性。</a:t>
            </a:r>
            <a:endParaRPr lang="en-US" altLang="zh-CN" sz="2400" dirty="0"/>
          </a:p>
          <a:p>
            <a:endParaRPr kumimoji="0" lang="en-US" altLang="zh-CN" sz="2400" dirty="0"/>
          </a:p>
          <a:p>
            <a:r>
              <a:rPr kumimoji="0" lang="en-US" altLang="zh-CN" sz="2400" dirty="0">
                <a:solidFill>
                  <a:srgbClr val="FF0000"/>
                </a:solidFill>
              </a:rPr>
              <a:t>HTTPS</a:t>
            </a:r>
            <a:r>
              <a:rPr kumimoji="0" lang="zh-CN" altLang="en-US" sz="2400" dirty="0">
                <a:solidFill>
                  <a:srgbClr val="FF0000"/>
                </a:solidFill>
              </a:rPr>
              <a:t>协议处理过程：</a:t>
            </a:r>
            <a:endParaRPr lang="zh-CN" altLang="en-US" sz="2400" dirty="0">
              <a:solidFill>
                <a:srgbClr val="FF0000"/>
              </a:solidFill>
            </a:endParaRP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2468"/>
                                        </p:tgtEl>
                                        <p:attrNameLst>
                                          <p:attrName>style.visibility</p:attrName>
                                        </p:attrNameLst>
                                      </p:cBhvr>
                                      <p:to>
                                        <p:strVal val="visible"/>
                                      </p:to>
                                    </p:set>
                                    <p:anim calcmode="lin" valueType="num">
                                      <p:cBhvr additive="base">
                                        <p:cTn id="17" dur="500" fill="hold"/>
                                        <p:tgtEl>
                                          <p:spTgt spid="62468"/>
                                        </p:tgtEl>
                                        <p:attrNameLst>
                                          <p:attrName>ppt_x</p:attrName>
                                        </p:attrNameLst>
                                      </p:cBhvr>
                                      <p:tavLst>
                                        <p:tav tm="0">
                                          <p:val>
                                            <p:strVal val="#ppt_x"/>
                                          </p:val>
                                        </p:tav>
                                        <p:tav tm="100000">
                                          <p:val>
                                            <p:strVal val="#ppt_x"/>
                                          </p:val>
                                        </p:tav>
                                      </p:tavLst>
                                    </p:anim>
                                    <p:anim calcmode="lin" valueType="num">
                                      <p:cBhvr additive="base">
                                        <p:cTn id="18"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44450"/>
            <a:ext cx="8785225" cy="863600"/>
          </a:xfrm>
        </p:spPr>
        <p:txBody>
          <a:bodyPr/>
          <a:lstStyle/>
          <a:p>
            <a:pPr eaLnBrk="1"/>
            <a:r>
              <a:rPr kumimoji="0" lang="zh-CN" altLang="en-US" dirty="0"/>
              <a:t>主要内容</a:t>
            </a:r>
          </a:p>
        </p:txBody>
      </p:sp>
      <p:sp>
        <p:nvSpPr>
          <p:cNvPr id="6147" name="内容占位符 2"/>
          <p:cNvSpPr>
            <a:spLocks noGrp="1"/>
          </p:cNvSpPr>
          <p:nvPr>
            <p:ph idx="1"/>
          </p:nvPr>
        </p:nvSpPr>
        <p:spPr>
          <a:xfrm>
            <a:off x="179387" y="1052736"/>
            <a:ext cx="8785225" cy="5616624"/>
          </a:xfrm>
        </p:spPr>
        <p:txBody>
          <a:bodyPr/>
          <a:lstStyle/>
          <a:p>
            <a:r>
              <a:rPr kumimoji="0" lang="en-US" altLang="zh-CN" dirty="0"/>
              <a:t>8.1 </a:t>
            </a:r>
            <a:r>
              <a:rPr kumimoji="0" lang="en-US" altLang="zh-CN" dirty="0" err="1"/>
              <a:t>概述</a:t>
            </a:r>
            <a:r>
              <a:rPr kumimoji="0" lang="en-US" altLang="zh-CN" dirty="0"/>
              <a:t>	</a:t>
            </a:r>
            <a:endParaRPr kumimoji="0" lang="zh-CN" altLang="zh-CN" dirty="0"/>
          </a:p>
          <a:p>
            <a:r>
              <a:rPr kumimoji="0" lang="en-US" altLang="zh-CN" dirty="0"/>
              <a:t>8.2 </a:t>
            </a:r>
            <a:r>
              <a:rPr kumimoji="0" lang="en-US" altLang="zh-CN" dirty="0" err="1"/>
              <a:t>IPSec</a:t>
            </a:r>
            <a:r>
              <a:rPr kumimoji="0" lang="en-US" altLang="zh-CN" dirty="0"/>
              <a:t>	</a:t>
            </a:r>
            <a:endParaRPr kumimoji="0" lang="zh-CN" altLang="zh-CN" dirty="0"/>
          </a:p>
          <a:p>
            <a:r>
              <a:rPr kumimoji="0" lang="en-US" altLang="zh-CN" dirty="0"/>
              <a:t>8.3 SSL</a:t>
            </a:r>
          </a:p>
          <a:p>
            <a:r>
              <a:rPr kumimoji="0" lang="en-US" altLang="zh-CN" dirty="0">
                <a:solidFill>
                  <a:srgbClr val="FF0000"/>
                </a:solidFill>
              </a:rPr>
              <a:t>8.4 </a:t>
            </a:r>
            <a:r>
              <a:rPr kumimoji="0" lang="en-US" altLang="zh-CN" dirty="0" err="1">
                <a:solidFill>
                  <a:srgbClr val="FF0000"/>
                </a:solidFill>
              </a:rPr>
              <a:t>安全电子交易协议</a:t>
            </a:r>
            <a:endParaRPr kumimoji="0" lang="en-US" altLang="zh-CN" dirty="0">
              <a:solidFill>
                <a:srgbClr val="FF0000"/>
              </a:solidFill>
            </a:endParaRPr>
          </a:p>
          <a:p>
            <a:pPr lvl="1"/>
            <a:r>
              <a:rPr kumimoji="0" lang="en-US" altLang="zh-CN" dirty="0">
                <a:solidFill>
                  <a:srgbClr val="FF0000"/>
                </a:solidFill>
              </a:rPr>
              <a:t>8.4.1 </a:t>
            </a:r>
            <a:r>
              <a:rPr kumimoji="0" lang="zh-CN" altLang="en-US" dirty="0">
                <a:solidFill>
                  <a:srgbClr val="FF0000"/>
                </a:solidFill>
              </a:rPr>
              <a:t>电子商务安全</a:t>
            </a:r>
          </a:p>
          <a:p>
            <a:pPr lvl="1"/>
            <a:r>
              <a:rPr kumimoji="0" lang="en-US" altLang="zh-CN" dirty="0"/>
              <a:t>8.4.2 SET</a:t>
            </a:r>
            <a:r>
              <a:rPr kumimoji="0" lang="zh-CN" altLang="en-US" dirty="0"/>
              <a:t>协议概述</a:t>
            </a:r>
          </a:p>
          <a:p>
            <a:pPr lvl="1"/>
            <a:r>
              <a:rPr kumimoji="0" lang="en-US" altLang="zh-CN" dirty="0"/>
              <a:t>8.4.3 SET</a:t>
            </a:r>
            <a:r>
              <a:rPr kumimoji="0" lang="zh-CN" altLang="en-US" dirty="0"/>
              <a:t>的安全机制</a:t>
            </a:r>
          </a:p>
          <a:p>
            <a:pPr lvl="1"/>
            <a:r>
              <a:rPr kumimoji="0" lang="en-US" altLang="zh-CN" dirty="0"/>
              <a:t>8.4.4 </a:t>
            </a:r>
            <a:r>
              <a:rPr kumimoji="0" lang="zh-CN" altLang="en-US" dirty="0"/>
              <a:t>交易处理</a:t>
            </a:r>
          </a:p>
          <a:p>
            <a:pPr lvl="1"/>
            <a:r>
              <a:rPr kumimoji="0" lang="en-US" altLang="zh-CN" dirty="0"/>
              <a:t>8.4.5 SET</a:t>
            </a:r>
            <a:r>
              <a:rPr kumimoji="0" lang="zh-CN" altLang="en-US" dirty="0"/>
              <a:t>与</a:t>
            </a:r>
            <a:r>
              <a:rPr kumimoji="0" lang="en-US" altLang="zh-CN" dirty="0"/>
              <a:t>SSL</a:t>
            </a:r>
            <a:r>
              <a:rPr kumimoji="0" lang="zh-CN" altLang="en-US" dirty="0"/>
              <a:t>的比较</a:t>
            </a:r>
            <a:r>
              <a:rPr kumimoji="0" lang="en-US" altLang="zh-CN" dirty="0"/>
              <a:t>	</a:t>
            </a:r>
            <a:endParaRPr kumimoji="0" lang="zh-CN" altLang="zh-CN" dirty="0"/>
          </a:p>
        </p:txBody>
      </p:sp>
    </p:spTree>
    <p:extLst>
      <p:ext uri="{BB962C8B-B14F-4D97-AF65-F5344CB8AC3E}">
        <p14:creationId xmlns:p14="http://schemas.microsoft.com/office/powerpoint/2010/main" val="2674544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179388" y="44450"/>
            <a:ext cx="8785225" cy="863600"/>
          </a:xfrm>
        </p:spPr>
        <p:txBody>
          <a:bodyPr/>
          <a:lstStyle/>
          <a:p>
            <a:r>
              <a:rPr kumimoji="0" lang="zh-CN" altLang="en-US" dirty="0"/>
              <a:t>安全电子交易协议</a:t>
            </a:r>
          </a:p>
        </p:txBody>
      </p:sp>
      <p:sp>
        <p:nvSpPr>
          <p:cNvPr id="63491" name="内容占位符 2"/>
          <p:cNvSpPr>
            <a:spLocks noGrp="1"/>
          </p:cNvSpPr>
          <p:nvPr>
            <p:ph idx="1"/>
          </p:nvPr>
        </p:nvSpPr>
        <p:spPr>
          <a:xfrm>
            <a:off x="179388" y="1052736"/>
            <a:ext cx="8713787" cy="5073427"/>
          </a:xfrm>
        </p:spPr>
        <p:txBody>
          <a:bodyPr/>
          <a:lstStyle/>
          <a:p>
            <a:r>
              <a:rPr kumimoji="0" lang="en-US" altLang="zh-CN" sz="2400" dirty="0">
                <a:solidFill>
                  <a:srgbClr val="FF0000"/>
                </a:solidFill>
              </a:rPr>
              <a:t>SET</a:t>
            </a:r>
            <a:r>
              <a:rPr kumimoji="0" lang="zh-CN" altLang="en-US" sz="2400" dirty="0"/>
              <a:t>（</a:t>
            </a:r>
            <a:r>
              <a:rPr kumimoji="0" lang="en-US" altLang="zh-CN" sz="2400" dirty="0"/>
              <a:t>Secure Electronic Transaction</a:t>
            </a:r>
            <a:r>
              <a:rPr kumimoji="0" lang="zh-CN" altLang="en-US" sz="2400" dirty="0"/>
              <a:t>），</a:t>
            </a:r>
            <a:r>
              <a:rPr kumimoji="0" lang="en-US" altLang="zh-CN" sz="2400" dirty="0"/>
              <a:t>Visa</a:t>
            </a:r>
            <a:r>
              <a:rPr kumimoji="0" lang="zh-CN" altLang="en-US" sz="2400" dirty="0"/>
              <a:t>和</a:t>
            </a:r>
            <a:r>
              <a:rPr kumimoji="0" lang="en-US" altLang="zh-CN" sz="2400" dirty="0"/>
              <a:t>MasterCard</a:t>
            </a:r>
            <a:r>
              <a:rPr kumimoji="0" lang="zh-CN" altLang="en-US" sz="2400" dirty="0"/>
              <a:t>发起，联合</a:t>
            </a:r>
            <a:r>
              <a:rPr kumimoji="0" lang="en-US" altLang="zh-CN" sz="2400" dirty="0"/>
              <a:t>IBM</a:t>
            </a:r>
            <a:r>
              <a:rPr kumimoji="0" lang="zh-CN" altLang="en-US" sz="2400" dirty="0"/>
              <a:t>、</a:t>
            </a:r>
            <a:r>
              <a:rPr kumimoji="0" lang="en-US" altLang="zh-CN" sz="2400" dirty="0"/>
              <a:t>Microsoft</a:t>
            </a:r>
            <a:r>
              <a:rPr kumimoji="0" lang="zh-CN" altLang="en-US" sz="2400" dirty="0"/>
              <a:t>、</a:t>
            </a:r>
            <a:r>
              <a:rPr kumimoji="0" lang="en-US" altLang="zh-CN" sz="2400" dirty="0"/>
              <a:t>Netscape</a:t>
            </a:r>
            <a:r>
              <a:rPr kumimoji="0" lang="zh-CN" altLang="en-US" sz="2400" dirty="0"/>
              <a:t>、</a:t>
            </a:r>
            <a:r>
              <a:rPr kumimoji="0" lang="en-US" altLang="zh-CN" sz="2400" dirty="0"/>
              <a:t>GTE</a:t>
            </a:r>
            <a:r>
              <a:rPr kumimoji="0" lang="zh-CN" altLang="en-US" sz="2400" dirty="0"/>
              <a:t>等公司，于</a:t>
            </a:r>
            <a:r>
              <a:rPr kumimoji="0" lang="en-US" altLang="zh-CN" sz="2400" dirty="0"/>
              <a:t>1997</a:t>
            </a:r>
            <a:r>
              <a:rPr kumimoji="0" lang="zh-CN" altLang="en-US" sz="2400" dirty="0"/>
              <a:t>年</a:t>
            </a:r>
            <a:r>
              <a:rPr kumimoji="0" lang="en-US" altLang="zh-CN" sz="2400" dirty="0"/>
              <a:t>6</a:t>
            </a:r>
            <a:r>
              <a:rPr kumimoji="0" lang="zh-CN" altLang="en-US" sz="2400" dirty="0"/>
              <a:t>月</a:t>
            </a:r>
            <a:r>
              <a:rPr kumimoji="0" lang="en-US" altLang="zh-CN" sz="2400" dirty="0"/>
              <a:t>1</a:t>
            </a:r>
            <a:r>
              <a:rPr kumimoji="0" lang="zh-CN" altLang="en-US" sz="2400" dirty="0"/>
              <a:t>日推出的</a:t>
            </a:r>
            <a:r>
              <a:rPr kumimoji="0" lang="zh-CN" altLang="en-US" sz="2400" dirty="0">
                <a:solidFill>
                  <a:srgbClr val="FF0000"/>
                </a:solidFill>
              </a:rPr>
              <a:t>用于电子商务的行业规范</a:t>
            </a:r>
            <a:r>
              <a:rPr kumimoji="0" lang="zh-CN" altLang="en-US" sz="2400" dirty="0"/>
              <a:t>。</a:t>
            </a:r>
            <a:endParaRPr kumimoji="0" lang="en-US" altLang="zh-CN" sz="2400" dirty="0"/>
          </a:p>
          <a:p>
            <a:endParaRPr kumimoji="0" lang="en-US" altLang="zh-CN" sz="2400" dirty="0"/>
          </a:p>
          <a:p>
            <a:r>
              <a:rPr kumimoji="0" lang="en-US" altLang="zh-CN" sz="2400" dirty="0"/>
              <a:t>SET</a:t>
            </a:r>
            <a:r>
              <a:rPr kumimoji="0" lang="zh-CN" altLang="en-US" sz="2400" dirty="0"/>
              <a:t>是一种应用在</a:t>
            </a:r>
            <a:r>
              <a:rPr kumimoji="0" lang="en-US" altLang="zh-CN" sz="2400" dirty="0"/>
              <a:t>Internet</a:t>
            </a:r>
            <a:r>
              <a:rPr kumimoji="0" lang="zh-CN" altLang="en-US" sz="2400" dirty="0"/>
              <a:t>上、以</a:t>
            </a:r>
            <a:r>
              <a:rPr kumimoji="0" lang="zh-CN" altLang="en-US" sz="2400" dirty="0">
                <a:solidFill>
                  <a:srgbClr val="FF0000"/>
                </a:solidFill>
              </a:rPr>
              <a:t>信用卡为基础的电子付款系统规范</a:t>
            </a:r>
            <a:r>
              <a:rPr kumimoji="0" lang="zh-CN" altLang="en-US" sz="2400" dirty="0"/>
              <a:t>，目的是为了保证网络交易的安全。</a:t>
            </a:r>
            <a:endParaRPr kumimoji="0" lang="en-US" altLang="zh-CN" sz="2400" dirty="0"/>
          </a:p>
          <a:p>
            <a:endParaRPr kumimoji="0" lang="en-US" altLang="zh-CN" sz="2400" dirty="0"/>
          </a:p>
          <a:p>
            <a:r>
              <a:rPr kumimoji="0" lang="en-US" altLang="zh-CN" sz="2400" dirty="0"/>
              <a:t>SET</a:t>
            </a:r>
            <a:r>
              <a:rPr kumimoji="0" lang="zh-CN" altLang="en-US" sz="2400" dirty="0"/>
              <a:t>妥善地解决了信用卡电子商务交易中的交易协议、信息保密、资料完整以及身份认证等问题。</a:t>
            </a:r>
            <a:endParaRPr kumimoji="0" lang="en-US" altLang="zh-CN" sz="2400" dirty="0"/>
          </a:p>
          <a:p>
            <a:endParaRPr kumimoji="0" lang="en-US" altLang="zh-CN" sz="2400" dirty="0"/>
          </a:p>
          <a:p>
            <a:r>
              <a:rPr kumimoji="0" lang="en-US" altLang="zh-CN" sz="2400" dirty="0"/>
              <a:t>SET</a:t>
            </a:r>
            <a:r>
              <a:rPr kumimoji="0" lang="zh-CN" altLang="en-US" sz="2400" dirty="0"/>
              <a:t>已获得</a:t>
            </a:r>
            <a:r>
              <a:rPr kumimoji="0" lang="en-US" altLang="zh-CN" sz="2400" dirty="0"/>
              <a:t>IETF</a:t>
            </a:r>
            <a:r>
              <a:rPr kumimoji="0" lang="zh-CN" altLang="en-US" sz="2400" dirty="0"/>
              <a:t>标准的认可，是电子商务的发展方向。</a:t>
            </a:r>
            <a:endParaRPr kumimoji="0" lang="zh-CN" altLang="zh-CN" sz="2400"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anim calcmode="lin" valueType="num">
                                      <p:cBhvr additive="base">
                                        <p:cTn id="7" dur="500" fill="hold"/>
                                        <p:tgtEl>
                                          <p:spTgt spid="634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1">
                                            <p:txEl>
                                              <p:pRg st="4" end="4"/>
                                            </p:txEl>
                                          </p:spTgt>
                                        </p:tgtEl>
                                        <p:attrNameLst>
                                          <p:attrName>style.visibility</p:attrName>
                                        </p:attrNameLst>
                                      </p:cBhvr>
                                      <p:to>
                                        <p:strVal val="visible"/>
                                      </p:to>
                                    </p:set>
                                    <p:anim calcmode="lin" valueType="num">
                                      <p:cBhvr additive="base">
                                        <p:cTn id="13" dur="500" fill="hold"/>
                                        <p:tgtEl>
                                          <p:spTgt spid="6349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1">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3491">
                                            <p:txEl>
                                              <p:pRg st="6" end="6"/>
                                            </p:txEl>
                                          </p:spTgt>
                                        </p:tgtEl>
                                        <p:attrNameLst>
                                          <p:attrName>style.visibility</p:attrName>
                                        </p:attrNameLst>
                                      </p:cBhvr>
                                      <p:to>
                                        <p:strVal val="visible"/>
                                      </p:to>
                                    </p:set>
                                    <p:anim calcmode="lin" valueType="num">
                                      <p:cBhvr additive="base">
                                        <p:cTn id="17" dur="500" fill="hold"/>
                                        <p:tgtEl>
                                          <p:spTgt spid="63491">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34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79388" y="44450"/>
            <a:ext cx="8785225" cy="863600"/>
          </a:xfrm>
        </p:spPr>
        <p:txBody>
          <a:bodyPr/>
          <a:lstStyle/>
          <a:p>
            <a:r>
              <a:rPr kumimoji="0" lang="en-US" altLang="zh-CN" dirty="0"/>
              <a:t>SSL (Secure Sockets Layer)</a:t>
            </a:r>
            <a:endParaRPr kumimoji="0" lang="zh-CN" altLang="en-US" dirty="0"/>
          </a:p>
        </p:txBody>
      </p:sp>
      <p:sp>
        <p:nvSpPr>
          <p:cNvPr id="43011" name="内容占位符 2"/>
          <p:cNvSpPr>
            <a:spLocks noGrp="1"/>
          </p:cNvSpPr>
          <p:nvPr>
            <p:ph idx="1"/>
          </p:nvPr>
        </p:nvSpPr>
        <p:spPr>
          <a:xfrm>
            <a:off x="179388" y="1052736"/>
            <a:ext cx="8785225" cy="5544615"/>
          </a:xfrm>
        </p:spPr>
        <p:txBody>
          <a:bodyPr/>
          <a:lstStyle/>
          <a:p>
            <a:r>
              <a:rPr kumimoji="0" lang="en-US" altLang="zh-CN" sz="2400" dirty="0"/>
              <a:t>SSL</a:t>
            </a:r>
            <a:r>
              <a:rPr kumimoji="0" lang="zh-CN" altLang="en-US" sz="2400" dirty="0"/>
              <a:t>协议是</a:t>
            </a:r>
            <a:r>
              <a:rPr kumimoji="0" lang="en-US" altLang="zh-CN" sz="2400" dirty="0" err="1"/>
              <a:t>NetScape</a:t>
            </a:r>
            <a:r>
              <a:rPr kumimoji="0" lang="zh-CN" altLang="en-US" sz="2400" dirty="0"/>
              <a:t>公司于</a:t>
            </a:r>
            <a:r>
              <a:rPr kumimoji="0" lang="en-US" altLang="zh-CN" sz="2400" dirty="0"/>
              <a:t>1994</a:t>
            </a:r>
            <a:r>
              <a:rPr kumimoji="0" lang="zh-CN" altLang="en-US" sz="2400" dirty="0"/>
              <a:t>年提出的。</a:t>
            </a:r>
            <a:endParaRPr kumimoji="0" lang="en-US" altLang="zh-CN" sz="2400" dirty="0"/>
          </a:p>
          <a:p>
            <a:pPr lvl="1"/>
            <a:r>
              <a:rPr kumimoji="0" lang="zh-CN" altLang="en-US" dirty="0"/>
              <a:t>一种</a:t>
            </a:r>
            <a:r>
              <a:rPr kumimoji="0" lang="zh-CN" altLang="en-US" dirty="0">
                <a:solidFill>
                  <a:srgbClr val="FF0000"/>
                </a:solidFill>
              </a:rPr>
              <a:t>保护客户端与服务器之间数据传输安全的加密协议</a:t>
            </a:r>
            <a:r>
              <a:rPr kumimoji="0" lang="zh-CN" altLang="en-US" dirty="0"/>
              <a:t>，其目的是确保数据在网络传输过程中不被窃听及泄密。</a:t>
            </a:r>
            <a:endParaRPr kumimoji="0" lang="en-US" altLang="zh-CN" dirty="0"/>
          </a:p>
          <a:p>
            <a:pPr lvl="1"/>
            <a:r>
              <a:rPr kumimoji="0" lang="en-US" altLang="zh-CN" dirty="0"/>
              <a:t>1996</a:t>
            </a:r>
            <a:r>
              <a:rPr kumimoji="0" lang="zh-CN" altLang="en-US" dirty="0"/>
              <a:t>年发布了</a:t>
            </a:r>
            <a:r>
              <a:rPr kumimoji="0" lang="en-US" altLang="zh-CN" dirty="0">
                <a:solidFill>
                  <a:srgbClr val="FF0000"/>
                </a:solidFill>
              </a:rPr>
              <a:t>SSL v3.0</a:t>
            </a:r>
            <a:r>
              <a:rPr kumimoji="0" lang="zh-CN" altLang="en-US" dirty="0"/>
              <a:t>，技术上更加成熟和稳定，成为事实上的工业标准，得到了多数浏览器和</a:t>
            </a:r>
            <a:r>
              <a:rPr kumimoji="0" lang="en-US" altLang="zh-CN" dirty="0"/>
              <a:t>WEB</a:t>
            </a:r>
            <a:r>
              <a:rPr kumimoji="0" lang="zh-CN" altLang="en-US" dirty="0"/>
              <a:t>服务器的支持。</a:t>
            </a:r>
            <a:endParaRPr kumimoji="0" lang="en-US" altLang="zh-CN" dirty="0"/>
          </a:p>
          <a:p>
            <a:pPr lvl="1"/>
            <a:r>
              <a:rPr kumimoji="0" lang="en-US" altLang="zh-CN" dirty="0"/>
              <a:t>1997</a:t>
            </a:r>
            <a:r>
              <a:rPr kumimoji="0" lang="zh-CN" altLang="en-US" dirty="0"/>
              <a:t>年，</a:t>
            </a:r>
            <a:r>
              <a:rPr kumimoji="0" lang="en-US" altLang="zh-CN" dirty="0"/>
              <a:t>IETF</a:t>
            </a:r>
            <a:r>
              <a:rPr kumimoji="0" lang="zh-CN" altLang="en-US" dirty="0"/>
              <a:t>发布了传输层安全协议</a:t>
            </a:r>
            <a:r>
              <a:rPr kumimoji="0" lang="en-US" altLang="zh-CN" dirty="0">
                <a:solidFill>
                  <a:srgbClr val="FF0000"/>
                </a:solidFill>
              </a:rPr>
              <a:t>TLS v1.0</a:t>
            </a:r>
            <a:r>
              <a:rPr kumimoji="0" lang="zh-CN" altLang="en-US" dirty="0"/>
              <a:t>（</a:t>
            </a:r>
            <a:r>
              <a:rPr kumimoji="0" lang="en-US" altLang="zh-CN" dirty="0"/>
              <a:t>Transaction Layer Security</a:t>
            </a:r>
            <a:r>
              <a:rPr kumimoji="0" lang="zh-CN" altLang="en-US" dirty="0"/>
              <a:t>），可以看成是</a:t>
            </a:r>
            <a:r>
              <a:rPr kumimoji="0" lang="en-US" altLang="zh-CN" dirty="0">
                <a:solidFill>
                  <a:srgbClr val="FF0000"/>
                </a:solidFill>
              </a:rPr>
              <a:t>SSL v3.1</a:t>
            </a:r>
            <a:r>
              <a:rPr kumimoji="0" lang="zh-CN" altLang="en-US" dirty="0"/>
              <a:t>。</a:t>
            </a:r>
            <a:endParaRPr kumimoji="0" lang="zh-CN" altLang="zh-CN" dirty="0"/>
          </a:p>
          <a:p>
            <a:endParaRPr kumimoji="0" lang="en-US" altLang="zh-CN" sz="2400" dirty="0"/>
          </a:p>
          <a:p>
            <a:r>
              <a:rPr kumimoji="0" lang="en-US" altLang="zh-CN" sz="2400" dirty="0"/>
              <a:t>SSL</a:t>
            </a:r>
            <a:r>
              <a:rPr kumimoji="0" lang="zh-CN" altLang="en-US" sz="2400" dirty="0"/>
              <a:t>协议提供的服务主要有：</a:t>
            </a:r>
            <a:r>
              <a:rPr kumimoji="0" lang="en-US" altLang="zh-CN" sz="2400" dirty="0"/>
              <a:t> </a:t>
            </a:r>
            <a:endParaRPr kumimoji="0" lang="zh-CN" altLang="zh-CN" sz="2400" dirty="0"/>
          </a:p>
          <a:p>
            <a:pPr lvl="1"/>
            <a:r>
              <a:rPr kumimoji="0" lang="zh-CN" altLang="en-US" dirty="0"/>
              <a:t>认证用户和服务器，</a:t>
            </a:r>
            <a:r>
              <a:rPr kumimoji="0" lang="zh-CN" altLang="en-US" dirty="0">
                <a:solidFill>
                  <a:srgbClr val="FF0000"/>
                </a:solidFill>
              </a:rPr>
              <a:t>确保数据发送到正确的客户机和服务器</a:t>
            </a:r>
            <a:r>
              <a:rPr kumimoji="0" lang="zh-CN" altLang="en-US" dirty="0"/>
              <a:t>；</a:t>
            </a:r>
            <a:r>
              <a:rPr kumimoji="0" lang="en-US" altLang="zh-CN" dirty="0"/>
              <a:t> </a:t>
            </a:r>
            <a:endParaRPr kumimoji="0" lang="zh-CN" altLang="zh-CN" dirty="0"/>
          </a:p>
          <a:p>
            <a:pPr lvl="1"/>
            <a:r>
              <a:rPr kumimoji="0" lang="zh-CN" altLang="en-US" dirty="0"/>
              <a:t>加密数据以</a:t>
            </a:r>
            <a:r>
              <a:rPr kumimoji="0" lang="zh-CN" altLang="en-US" dirty="0">
                <a:solidFill>
                  <a:srgbClr val="FF0000"/>
                </a:solidFill>
              </a:rPr>
              <a:t>防止数据中途被窃取</a:t>
            </a:r>
            <a:r>
              <a:rPr kumimoji="0" lang="zh-CN" altLang="en-US" dirty="0"/>
              <a:t>；</a:t>
            </a:r>
            <a:r>
              <a:rPr kumimoji="0" lang="en-US" altLang="zh-CN" dirty="0"/>
              <a:t> </a:t>
            </a:r>
            <a:endParaRPr kumimoji="0" lang="zh-CN" altLang="zh-CN" dirty="0"/>
          </a:p>
          <a:p>
            <a:pPr lvl="1"/>
            <a:r>
              <a:rPr kumimoji="0" lang="zh-CN" altLang="en-US" dirty="0"/>
              <a:t>维护数据的完整性，确保</a:t>
            </a:r>
            <a:r>
              <a:rPr kumimoji="0" lang="zh-CN" altLang="en-US" dirty="0">
                <a:solidFill>
                  <a:srgbClr val="FF0000"/>
                </a:solidFill>
              </a:rPr>
              <a:t>数据在传输过程中不被改变</a:t>
            </a:r>
            <a:r>
              <a:rPr kumimoji="0" lang="zh-CN" altLang="en-US" dirty="0"/>
              <a:t>。　</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anim calcmode="lin" valueType="num">
                                      <p:cBhvr additive="base">
                                        <p:cTn id="7"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pRg st="3" end="3"/>
                                            </p:txEl>
                                          </p:spTgt>
                                        </p:tgtEl>
                                        <p:attrNameLst>
                                          <p:attrName>style.visibility</p:attrName>
                                        </p:attrNameLst>
                                      </p:cBhvr>
                                      <p:to>
                                        <p:strVal val="visible"/>
                                      </p:to>
                                    </p:set>
                                    <p:anim calcmode="lin" valueType="num">
                                      <p:cBhvr additive="base">
                                        <p:cTn id="13"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pRg st="5" end="5"/>
                                            </p:txEl>
                                          </p:spTgt>
                                        </p:tgtEl>
                                        <p:attrNameLst>
                                          <p:attrName>style.visibility</p:attrName>
                                        </p:attrNameLst>
                                      </p:cBhvr>
                                      <p:to>
                                        <p:strVal val="visible"/>
                                      </p:to>
                                    </p:set>
                                    <p:anim calcmode="lin" valueType="num">
                                      <p:cBhvr additive="base">
                                        <p:cTn id="19"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pRg st="6" end="6"/>
                                            </p:txEl>
                                          </p:spTgt>
                                        </p:tgtEl>
                                        <p:attrNameLst>
                                          <p:attrName>style.visibility</p:attrName>
                                        </p:attrNameLst>
                                      </p:cBhvr>
                                      <p:to>
                                        <p:strVal val="visible"/>
                                      </p:to>
                                    </p:set>
                                    <p:anim calcmode="lin" valueType="num">
                                      <p:cBhvr additive="base">
                                        <p:cTn id="25" dur="5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011">
                                            <p:txEl>
                                              <p:pRg st="7" end="7"/>
                                            </p:txEl>
                                          </p:spTgt>
                                        </p:tgtEl>
                                        <p:attrNameLst>
                                          <p:attrName>style.visibility</p:attrName>
                                        </p:attrNameLst>
                                      </p:cBhvr>
                                      <p:to>
                                        <p:strVal val="visible"/>
                                      </p:to>
                                    </p:set>
                                    <p:anim calcmode="lin" valueType="num">
                                      <p:cBhvr additive="base">
                                        <p:cTn id="31" dur="500" fill="hold"/>
                                        <p:tgtEl>
                                          <p:spTgt spid="430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3011">
                                            <p:txEl>
                                              <p:pRg st="8" end="8"/>
                                            </p:txEl>
                                          </p:spTgt>
                                        </p:tgtEl>
                                        <p:attrNameLst>
                                          <p:attrName>style.visibility</p:attrName>
                                        </p:attrNameLst>
                                      </p:cBhvr>
                                      <p:to>
                                        <p:strVal val="visible"/>
                                      </p:to>
                                    </p:set>
                                    <p:anim calcmode="lin" valueType="num">
                                      <p:cBhvr additive="base">
                                        <p:cTn id="37" dur="500" fill="hold"/>
                                        <p:tgtEl>
                                          <p:spTgt spid="4301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0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457200" y="44450"/>
            <a:ext cx="8229600" cy="864270"/>
          </a:xfrm>
        </p:spPr>
        <p:txBody>
          <a:bodyPr/>
          <a:lstStyle/>
          <a:p>
            <a:r>
              <a:rPr kumimoji="0" lang="zh-CN" altLang="en-US" dirty="0"/>
              <a:t>电子商务安全</a:t>
            </a:r>
          </a:p>
        </p:txBody>
      </p:sp>
      <p:sp>
        <p:nvSpPr>
          <p:cNvPr id="64515" name="内容占位符 2"/>
          <p:cNvSpPr>
            <a:spLocks noGrp="1"/>
          </p:cNvSpPr>
          <p:nvPr>
            <p:ph idx="1"/>
          </p:nvPr>
        </p:nvSpPr>
        <p:spPr>
          <a:xfrm>
            <a:off x="179512" y="1052388"/>
            <a:ext cx="8766183" cy="2088580"/>
          </a:xfrm>
        </p:spPr>
        <p:txBody>
          <a:bodyPr/>
          <a:lstStyle/>
          <a:p>
            <a:r>
              <a:rPr kumimoji="0" lang="zh-CN" altLang="en-US" sz="2400" dirty="0"/>
              <a:t>电子商务（</a:t>
            </a:r>
            <a:r>
              <a:rPr kumimoji="0" lang="en-US" altLang="zh-CN" sz="2400" dirty="0"/>
              <a:t>Electronic Commerce</a:t>
            </a:r>
            <a:r>
              <a:rPr kumimoji="0" lang="zh-CN" altLang="en-US" sz="2400" dirty="0"/>
              <a:t>），以</a:t>
            </a:r>
            <a:r>
              <a:rPr kumimoji="0" lang="zh-CN" altLang="en-US" sz="2400" dirty="0">
                <a:solidFill>
                  <a:srgbClr val="FF0000"/>
                </a:solidFill>
              </a:rPr>
              <a:t>网络技术为手段</a:t>
            </a:r>
            <a:r>
              <a:rPr kumimoji="0" lang="zh-CN" altLang="en-US" sz="2400" dirty="0"/>
              <a:t>、以</a:t>
            </a:r>
            <a:r>
              <a:rPr kumimoji="0" lang="zh-CN" altLang="en-US" sz="2400" dirty="0">
                <a:solidFill>
                  <a:srgbClr val="FF0000"/>
                </a:solidFill>
              </a:rPr>
              <a:t>商务为核心</a:t>
            </a:r>
            <a:r>
              <a:rPr kumimoji="0" lang="zh-CN" altLang="en-US" sz="2400" dirty="0"/>
              <a:t>，把销售、购物渠道移到互联网上来，打破国家与地区的壁垒，使销售达到全球化、网络化、无形化。</a:t>
            </a:r>
            <a:endParaRPr kumimoji="0" lang="en-US" altLang="zh-CN" sz="2400" dirty="0"/>
          </a:p>
          <a:p>
            <a:r>
              <a:rPr kumimoji="0" lang="zh-CN" altLang="en-US" sz="2400" dirty="0"/>
              <a:t>电子商务提供</a:t>
            </a:r>
            <a:r>
              <a:rPr kumimoji="0" lang="zh-CN" altLang="en-US" sz="2400" dirty="0">
                <a:solidFill>
                  <a:srgbClr val="FF0000"/>
                </a:solidFill>
              </a:rPr>
              <a:t>网上交易和管理</a:t>
            </a:r>
            <a:r>
              <a:rPr kumimoji="0" lang="zh-CN" altLang="en-US" sz="2400" dirty="0"/>
              <a:t>等全过程的服务，包括广告洽谈、网上交易和服务传递三部分，其中</a:t>
            </a:r>
            <a:r>
              <a:rPr kumimoji="0" lang="zh-CN" altLang="en-US" sz="2400" dirty="0">
                <a:solidFill>
                  <a:srgbClr val="FF0000"/>
                </a:solidFill>
              </a:rPr>
              <a:t>网上交易是其核心</a:t>
            </a:r>
            <a:r>
              <a:rPr kumimoji="0" lang="zh-CN" altLang="en-US" sz="2400" dirty="0"/>
              <a:t>。</a:t>
            </a:r>
          </a:p>
        </p:txBody>
      </p:sp>
      <p:pic>
        <p:nvPicPr>
          <p:cNvPr id="645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140968"/>
            <a:ext cx="597535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179388" y="44450"/>
            <a:ext cx="8785225" cy="863600"/>
          </a:xfrm>
        </p:spPr>
        <p:txBody>
          <a:bodyPr/>
          <a:lstStyle/>
          <a:p>
            <a:r>
              <a:rPr kumimoji="0" lang="zh-CN" altLang="en-US"/>
              <a:t>安全问题及安全技术</a:t>
            </a:r>
          </a:p>
        </p:txBody>
      </p:sp>
      <p:sp>
        <p:nvSpPr>
          <p:cNvPr id="65539" name="内容占位符 2"/>
          <p:cNvSpPr>
            <a:spLocks noGrp="1"/>
          </p:cNvSpPr>
          <p:nvPr>
            <p:ph idx="1"/>
          </p:nvPr>
        </p:nvSpPr>
        <p:spPr>
          <a:xfrm>
            <a:off x="179389" y="1052737"/>
            <a:ext cx="8785224" cy="5400452"/>
          </a:xfrm>
        </p:spPr>
        <p:txBody>
          <a:bodyPr/>
          <a:lstStyle/>
          <a:p>
            <a:r>
              <a:rPr kumimoji="0" lang="zh-CN" altLang="en-US" dirty="0"/>
              <a:t>面临的安全问题</a:t>
            </a:r>
            <a:endParaRPr kumimoji="0" lang="zh-CN" altLang="zh-CN" dirty="0"/>
          </a:p>
          <a:p>
            <a:pPr lvl="1"/>
            <a:r>
              <a:rPr kumimoji="0" lang="zh-CN" altLang="en-US" dirty="0"/>
              <a:t>有效性</a:t>
            </a:r>
            <a:endParaRPr kumimoji="0" lang="zh-CN" altLang="zh-CN" dirty="0"/>
          </a:p>
          <a:p>
            <a:pPr lvl="1"/>
            <a:r>
              <a:rPr kumimoji="0" lang="zh-CN" altLang="en-US" dirty="0"/>
              <a:t>真实性</a:t>
            </a:r>
            <a:endParaRPr kumimoji="0" lang="zh-CN" altLang="zh-CN" dirty="0"/>
          </a:p>
          <a:p>
            <a:pPr lvl="1"/>
            <a:r>
              <a:rPr kumimoji="0" lang="zh-CN" altLang="en-US" dirty="0"/>
              <a:t>机密性</a:t>
            </a:r>
            <a:endParaRPr kumimoji="0" lang="zh-CN" altLang="zh-CN" dirty="0"/>
          </a:p>
          <a:p>
            <a:pPr lvl="1"/>
            <a:r>
              <a:rPr kumimoji="0" lang="zh-CN" altLang="en-US" dirty="0"/>
              <a:t>不可否认性</a:t>
            </a:r>
            <a:endParaRPr kumimoji="0" lang="en-US" altLang="zh-CN" dirty="0"/>
          </a:p>
          <a:p>
            <a:endParaRPr kumimoji="0" lang="en-US" altLang="zh-CN" dirty="0"/>
          </a:p>
          <a:p>
            <a:r>
              <a:rPr kumimoji="0" lang="zh-CN" altLang="en-US" dirty="0"/>
              <a:t>安全技术</a:t>
            </a:r>
            <a:endParaRPr kumimoji="0" lang="en-US" altLang="zh-CN" dirty="0"/>
          </a:p>
          <a:p>
            <a:pPr lvl="1"/>
            <a:r>
              <a:rPr kumimoji="0" lang="zh-CN" altLang="en-US" dirty="0"/>
              <a:t>网络安全技术</a:t>
            </a:r>
            <a:endParaRPr kumimoji="0" lang="en-US" altLang="zh-CN" dirty="0"/>
          </a:p>
          <a:p>
            <a:pPr lvl="1"/>
            <a:r>
              <a:rPr kumimoji="0" lang="zh-CN" altLang="en-US" dirty="0"/>
              <a:t>加密技术</a:t>
            </a:r>
            <a:endParaRPr kumimoji="0" lang="en-US" altLang="zh-CN" dirty="0"/>
          </a:p>
          <a:p>
            <a:pPr lvl="1"/>
            <a:r>
              <a:rPr kumimoji="0" lang="zh-CN" altLang="en-US" dirty="0"/>
              <a:t>认证技术</a:t>
            </a:r>
            <a:endParaRPr kumimoji="0" lang="en-US" altLang="zh-CN" dirty="0"/>
          </a:p>
          <a:p>
            <a:pPr lvl="1"/>
            <a:r>
              <a:rPr kumimoji="0" lang="zh-CN" altLang="en-US" dirty="0"/>
              <a:t>安全协议</a:t>
            </a:r>
            <a:endParaRPr kumimoji="0"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6" end="6"/>
                                            </p:txEl>
                                          </p:spTgt>
                                        </p:tgtEl>
                                        <p:attrNameLst>
                                          <p:attrName>style.visibility</p:attrName>
                                        </p:attrNameLst>
                                      </p:cBhvr>
                                      <p:to>
                                        <p:strVal val="visible"/>
                                      </p:to>
                                    </p:set>
                                    <p:anim calcmode="lin" valueType="num">
                                      <p:cBhvr additive="base">
                                        <p:cTn id="7"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9">
                                            <p:txEl>
                                              <p:pRg st="7" end="7"/>
                                            </p:txEl>
                                          </p:spTgt>
                                        </p:tgtEl>
                                        <p:attrNameLst>
                                          <p:attrName>style.visibility</p:attrName>
                                        </p:attrNameLst>
                                      </p:cBhvr>
                                      <p:to>
                                        <p:strVal val="visible"/>
                                      </p:to>
                                    </p:set>
                                    <p:anim calcmode="lin" valueType="num">
                                      <p:cBhvr additive="base">
                                        <p:cTn id="11"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9">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5539">
                                            <p:txEl>
                                              <p:pRg st="8" end="8"/>
                                            </p:txEl>
                                          </p:spTgt>
                                        </p:tgtEl>
                                        <p:attrNameLst>
                                          <p:attrName>style.visibility</p:attrName>
                                        </p:attrNameLst>
                                      </p:cBhvr>
                                      <p:to>
                                        <p:strVal val="visible"/>
                                      </p:to>
                                    </p:set>
                                    <p:anim calcmode="lin" valueType="num">
                                      <p:cBhvr additive="base">
                                        <p:cTn id="15"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5539">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5539">
                                            <p:txEl>
                                              <p:pRg st="9" end="9"/>
                                            </p:txEl>
                                          </p:spTgt>
                                        </p:tgtEl>
                                        <p:attrNameLst>
                                          <p:attrName>style.visibility</p:attrName>
                                        </p:attrNameLst>
                                      </p:cBhvr>
                                      <p:to>
                                        <p:strVal val="visible"/>
                                      </p:to>
                                    </p:set>
                                    <p:anim calcmode="lin" valueType="num">
                                      <p:cBhvr additive="base">
                                        <p:cTn id="19" dur="500" fill="hold"/>
                                        <p:tgtEl>
                                          <p:spTgt spid="65539">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39">
                                            <p:txEl>
                                              <p:pRg st="10" end="10"/>
                                            </p:txEl>
                                          </p:spTgt>
                                        </p:tgtEl>
                                        <p:attrNameLst>
                                          <p:attrName>style.visibility</p:attrName>
                                        </p:attrNameLst>
                                      </p:cBhvr>
                                      <p:to>
                                        <p:strVal val="visible"/>
                                      </p:to>
                                    </p:set>
                                    <p:anim calcmode="lin" valueType="num">
                                      <p:cBhvr additive="base">
                                        <p:cTn id="23" dur="500" fill="hold"/>
                                        <p:tgtEl>
                                          <p:spTgt spid="65539">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44450"/>
            <a:ext cx="8785225" cy="863600"/>
          </a:xfrm>
        </p:spPr>
        <p:txBody>
          <a:bodyPr/>
          <a:lstStyle/>
          <a:p>
            <a:pPr eaLnBrk="1"/>
            <a:r>
              <a:rPr kumimoji="0" lang="zh-CN" altLang="en-US" dirty="0"/>
              <a:t>主要内容</a:t>
            </a:r>
          </a:p>
        </p:txBody>
      </p:sp>
      <p:sp>
        <p:nvSpPr>
          <p:cNvPr id="6147" name="内容占位符 2"/>
          <p:cNvSpPr>
            <a:spLocks noGrp="1"/>
          </p:cNvSpPr>
          <p:nvPr>
            <p:ph idx="1"/>
          </p:nvPr>
        </p:nvSpPr>
        <p:spPr>
          <a:xfrm>
            <a:off x="179387" y="1052736"/>
            <a:ext cx="8785225" cy="5616624"/>
          </a:xfrm>
        </p:spPr>
        <p:txBody>
          <a:bodyPr/>
          <a:lstStyle/>
          <a:p>
            <a:r>
              <a:rPr kumimoji="0" lang="en-US" altLang="zh-CN" dirty="0"/>
              <a:t>8.1 </a:t>
            </a:r>
            <a:r>
              <a:rPr kumimoji="0" lang="en-US" altLang="zh-CN" dirty="0" err="1"/>
              <a:t>概述</a:t>
            </a:r>
            <a:r>
              <a:rPr kumimoji="0" lang="en-US" altLang="zh-CN" dirty="0"/>
              <a:t>	</a:t>
            </a:r>
            <a:endParaRPr kumimoji="0" lang="zh-CN" altLang="zh-CN" dirty="0"/>
          </a:p>
          <a:p>
            <a:r>
              <a:rPr kumimoji="0" lang="en-US" altLang="zh-CN" dirty="0"/>
              <a:t>8.2 </a:t>
            </a:r>
            <a:r>
              <a:rPr kumimoji="0" lang="en-US" altLang="zh-CN" dirty="0" err="1"/>
              <a:t>IPSec</a:t>
            </a:r>
            <a:r>
              <a:rPr kumimoji="0" lang="en-US" altLang="zh-CN" dirty="0"/>
              <a:t>	</a:t>
            </a:r>
            <a:endParaRPr kumimoji="0" lang="zh-CN" altLang="zh-CN" dirty="0"/>
          </a:p>
          <a:p>
            <a:r>
              <a:rPr kumimoji="0" lang="en-US" altLang="zh-CN" dirty="0"/>
              <a:t>8.3 SSL</a:t>
            </a:r>
          </a:p>
          <a:p>
            <a:r>
              <a:rPr kumimoji="0" lang="en-US" altLang="zh-CN" dirty="0"/>
              <a:t>8.4 </a:t>
            </a:r>
            <a:r>
              <a:rPr kumimoji="0" lang="en-US" altLang="zh-CN" dirty="0" err="1"/>
              <a:t>安全电子交易协议</a:t>
            </a:r>
            <a:endParaRPr kumimoji="0" lang="en-US" altLang="zh-CN" dirty="0"/>
          </a:p>
          <a:p>
            <a:pPr lvl="1"/>
            <a:r>
              <a:rPr kumimoji="0" lang="en-US" altLang="zh-CN" dirty="0"/>
              <a:t>8.4.1 </a:t>
            </a:r>
            <a:r>
              <a:rPr kumimoji="0" lang="zh-CN" altLang="en-US" dirty="0"/>
              <a:t>电子商务安全</a:t>
            </a:r>
          </a:p>
          <a:p>
            <a:pPr lvl="1"/>
            <a:r>
              <a:rPr kumimoji="0" lang="en-US" altLang="zh-CN" dirty="0">
                <a:solidFill>
                  <a:srgbClr val="FF0000"/>
                </a:solidFill>
              </a:rPr>
              <a:t>8.4.2 SET</a:t>
            </a:r>
            <a:r>
              <a:rPr kumimoji="0" lang="zh-CN" altLang="en-US" dirty="0">
                <a:solidFill>
                  <a:srgbClr val="FF0000"/>
                </a:solidFill>
              </a:rPr>
              <a:t>协议概述</a:t>
            </a:r>
          </a:p>
          <a:p>
            <a:pPr lvl="1"/>
            <a:r>
              <a:rPr kumimoji="0" lang="en-US" altLang="zh-CN" dirty="0"/>
              <a:t>8.4.3 SET</a:t>
            </a:r>
            <a:r>
              <a:rPr kumimoji="0" lang="zh-CN" altLang="en-US" dirty="0"/>
              <a:t>的安全机制</a:t>
            </a:r>
          </a:p>
          <a:p>
            <a:pPr lvl="1"/>
            <a:r>
              <a:rPr kumimoji="0" lang="en-US" altLang="zh-CN" dirty="0"/>
              <a:t>8.4.4 </a:t>
            </a:r>
            <a:r>
              <a:rPr kumimoji="0" lang="zh-CN" altLang="en-US" dirty="0"/>
              <a:t>交易处理</a:t>
            </a:r>
          </a:p>
          <a:p>
            <a:pPr lvl="1"/>
            <a:r>
              <a:rPr kumimoji="0" lang="en-US" altLang="zh-CN" dirty="0"/>
              <a:t>8.4.5 SET</a:t>
            </a:r>
            <a:r>
              <a:rPr kumimoji="0" lang="zh-CN" altLang="en-US" dirty="0"/>
              <a:t>与</a:t>
            </a:r>
            <a:r>
              <a:rPr kumimoji="0" lang="en-US" altLang="zh-CN" dirty="0"/>
              <a:t>SSL</a:t>
            </a:r>
            <a:r>
              <a:rPr kumimoji="0" lang="zh-CN" altLang="en-US" dirty="0"/>
              <a:t>的比较</a:t>
            </a:r>
            <a:r>
              <a:rPr kumimoji="0" lang="en-US" altLang="zh-CN" dirty="0"/>
              <a:t>	</a:t>
            </a:r>
            <a:endParaRPr kumimoji="0" lang="zh-CN" altLang="zh-CN" dirty="0"/>
          </a:p>
        </p:txBody>
      </p:sp>
    </p:spTree>
    <p:extLst>
      <p:ext uri="{BB962C8B-B14F-4D97-AF65-F5344CB8AC3E}">
        <p14:creationId xmlns:p14="http://schemas.microsoft.com/office/powerpoint/2010/main" val="3465800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179388" y="44450"/>
            <a:ext cx="8785225" cy="863600"/>
          </a:xfrm>
        </p:spPr>
        <p:txBody>
          <a:bodyPr/>
          <a:lstStyle/>
          <a:p>
            <a:r>
              <a:rPr kumimoji="0" lang="en-US" altLang="zh-CN" dirty="0"/>
              <a:t>SET</a:t>
            </a:r>
            <a:r>
              <a:rPr kumimoji="0" lang="zh-CN" altLang="en-US" dirty="0"/>
              <a:t>协议概述</a:t>
            </a:r>
          </a:p>
        </p:txBody>
      </p:sp>
      <p:sp>
        <p:nvSpPr>
          <p:cNvPr id="66563" name="内容占位符 2"/>
          <p:cNvSpPr>
            <a:spLocks noGrp="1"/>
          </p:cNvSpPr>
          <p:nvPr>
            <p:ph idx="1"/>
          </p:nvPr>
        </p:nvSpPr>
        <p:spPr>
          <a:xfrm>
            <a:off x="179388" y="1052736"/>
            <a:ext cx="8713092" cy="5544616"/>
          </a:xfrm>
        </p:spPr>
        <p:txBody>
          <a:bodyPr/>
          <a:lstStyle/>
          <a:p>
            <a:r>
              <a:rPr kumimoji="0" lang="en-US" altLang="zh-CN" sz="2400" dirty="0"/>
              <a:t>SET</a:t>
            </a:r>
            <a:r>
              <a:rPr kumimoji="0" lang="zh-CN" altLang="en-US" sz="2400" dirty="0"/>
              <a:t>协议是依据网络电子交易的特点，专门用于解决交易的安全问题的协议。</a:t>
            </a:r>
            <a:endParaRPr kumimoji="0" lang="en-US" altLang="zh-CN" sz="2400" dirty="0"/>
          </a:p>
          <a:p>
            <a:pPr>
              <a:spcBef>
                <a:spcPts val="1800"/>
              </a:spcBef>
            </a:pPr>
            <a:r>
              <a:rPr kumimoji="0" lang="en-US" altLang="zh-CN" sz="2400" dirty="0"/>
              <a:t>SET</a:t>
            </a:r>
            <a:r>
              <a:rPr kumimoji="0" lang="zh-CN" altLang="en-US" sz="2400" dirty="0"/>
              <a:t>安全协议的目标：</a:t>
            </a:r>
            <a:endParaRPr kumimoji="0" lang="zh-CN" altLang="zh-CN" sz="2400" dirty="0"/>
          </a:p>
          <a:p>
            <a:pPr marL="914400" lvl="1" indent="-457200">
              <a:buFont typeface="+mj-lt"/>
              <a:buAutoNum type="arabicPeriod"/>
            </a:pPr>
            <a:r>
              <a:rPr kumimoji="0" lang="zh-CN" altLang="en-US" dirty="0"/>
              <a:t>保证</a:t>
            </a:r>
            <a:r>
              <a:rPr kumimoji="0" lang="zh-CN" altLang="en-US" dirty="0">
                <a:solidFill>
                  <a:srgbClr val="FF0000"/>
                </a:solidFill>
              </a:rPr>
              <a:t>交易信息在互联网上安全传输</a:t>
            </a:r>
            <a:r>
              <a:rPr kumimoji="0" lang="zh-CN" altLang="en-US" dirty="0"/>
              <a:t>，防止数据被黑客或被内部人员窃取。</a:t>
            </a:r>
            <a:endParaRPr kumimoji="0" lang="zh-CN" altLang="zh-CN" dirty="0"/>
          </a:p>
          <a:p>
            <a:pPr marL="914400" lvl="1" indent="-457200">
              <a:buFont typeface="+mj-lt"/>
              <a:buAutoNum type="arabicPeriod"/>
            </a:pPr>
            <a:r>
              <a:rPr kumimoji="0" lang="zh-CN" altLang="en-US" dirty="0"/>
              <a:t>保证</a:t>
            </a:r>
            <a:r>
              <a:rPr kumimoji="0" lang="zh-CN" altLang="en-US" dirty="0">
                <a:solidFill>
                  <a:srgbClr val="FF0000"/>
                </a:solidFill>
              </a:rPr>
              <a:t>电子商务参与者信息的相互隔离</a:t>
            </a:r>
            <a:r>
              <a:rPr kumimoji="0" lang="zh-CN" altLang="en-US" dirty="0"/>
              <a:t>。客户的资料加密或打包后通过商家到达银行，但是</a:t>
            </a:r>
            <a:r>
              <a:rPr kumimoji="0" lang="zh-CN" altLang="en-US" dirty="0">
                <a:solidFill>
                  <a:srgbClr val="FF0000"/>
                </a:solidFill>
              </a:rPr>
              <a:t>商家不能看到客户的账户和密码</a:t>
            </a:r>
            <a:r>
              <a:rPr kumimoji="0" lang="zh-CN" altLang="en-US" dirty="0"/>
              <a:t>信息。</a:t>
            </a:r>
            <a:endParaRPr kumimoji="0" lang="zh-CN" altLang="zh-CN" dirty="0"/>
          </a:p>
          <a:p>
            <a:pPr marL="914400" lvl="1" indent="-457200">
              <a:buFont typeface="+mj-lt"/>
              <a:buAutoNum type="arabicPeriod"/>
            </a:pPr>
            <a:r>
              <a:rPr kumimoji="0" lang="zh-CN" altLang="en-US" dirty="0"/>
              <a:t>持卡人和商家</a:t>
            </a:r>
            <a:r>
              <a:rPr kumimoji="0" lang="zh-CN" altLang="en-US" dirty="0">
                <a:solidFill>
                  <a:srgbClr val="FF0000"/>
                </a:solidFill>
              </a:rPr>
              <a:t>相互认证</a:t>
            </a:r>
            <a:r>
              <a:rPr kumimoji="0" lang="zh-CN" altLang="en-US" dirty="0"/>
              <a:t>，以确定通信双方的身份，由</a:t>
            </a:r>
            <a:r>
              <a:rPr kumimoji="0" lang="zh-CN" altLang="en-US" dirty="0">
                <a:solidFill>
                  <a:srgbClr val="FF0000"/>
                </a:solidFill>
              </a:rPr>
              <a:t>第三方</a:t>
            </a:r>
            <a:r>
              <a:rPr kumimoji="0" lang="zh-CN" altLang="en-US" dirty="0"/>
              <a:t>机构负责为在线通信双方</a:t>
            </a:r>
            <a:r>
              <a:rPr kumimoji="0" lang="zh-CN" altLang="en-US" dirty="0">
                <a:solidFill>
                  <a:srgbClr val="FF0000"/>
                </a:solidFill>
              </a:rPr>
              <a:t>提供信用担保</a:t>
            </a:r>
            <a:r>
              <a:rPr kumimoji="0" lang="zh-CN" altLang="en-US" dirty="0"/>
              <a:t>。</a:t>
            </a:r>
            <a:endParaRPr kumimoji="0" lang="zh-CN" altLang="zh-CN" dirty="0"/>
          </a:p>
          <a:p>
            <a:pPr marL="914400" lvl="1" indent="-457200">
              <a:buFont typeface="+mj-lt"/>
              <a:buAutoNum type="arabicPeriod"/>
            </a:pPr>
            <a:r>
              <a:rPr kumimoji="0" lang="zh-CN" altLang="en-US" dirty="0"/>
              <a:t>保证网上交易的实时性，使支付过程都是在线的。</a:t>
            </a:r>
            <a:endParaRPr kumimoji="0" lang="zh-CN" altLang="zh-CN" dirty="0"/>
          </a:p>
          <a:p>
            <a:pPr marL="914400" lvl="1" indent="-457200">
              <a:buFont typeface="+mj-lt"/>
              <a:buAutoNum type="arabicPeriod"/>
            </a:pPr>
            <a:r>
              <a:rPr kumimoji="0" lang="zh-CN" altLang="en-US" dirty="0">
                <a:solidFill>
                  <a:srgbClr val="FF0000"/>
                </a:solidFill>
              </a:rPr>
              <a:t>要求软件遵循相同协议和报文格式</a:t>
            </a:r>
            <a:r>
              <a:rPr kumimoji="0" lang="zh-CN" altLang="en-US" dirty="0"/>
              <a:t>，使不同厂家开发的软件具有兼容性和互操作功能。</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 calcmode="lin" valueType="num">
                                      <p:cBhvr additive="base">
                                        <p:cTn id="7"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 calcmode="lin" valueType="num">
                                      <p:cBhvr additive="base">
                                        <p:cTn id="13"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anim calcmode="lin" valueType="num">
                                      <p:cBhvr additive="base">
                                        <p:cTn id="19"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6563">
                                            <p:txEl>
                                              <p:pRg st="4" end="4"/>
                                            </p:txEl>
                                          </p:spTgt>
                                        </p:tgtEl>
                                        <p:attrNameLst>
                                          <p:attrName>style.visibility</p:attrName>
                                        </p:attrNameLst>
                                      </p:cBhvr>
                                      <p:to>
                                        <p:strVal val="visible"/>
                                      </p:to>
                                    </p:set>
                                    <p:anim calcmode="lin" valueType="num">
                                      <p:cBhvr additive="base">
                                        <p:cTn id="25"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6563">
                                            <p:txEl>
                                              <p:pRg st="5" end="5"/>
                                            </p:txEl>
                                          </p:spTgt>
                                        </p:tgtEl>
                                        <p:attrNameLst>
                                          <p:attrName>style.visibility</p:attrName>
                                        </p:attrNameLst>
                                      </p:cBhvr>
                                      <p:to>
                                        <p:strVal val="visible"/>
                                      </p:to>
                                    </p:set>
                                    <p:anim calcmode="lin" valueType="num">
                                      <p:cBhvr additive="base">
                                        <p:cTn id="31"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6563">
                                            <p:txEl>
                                              <p:pRg st="6" end="6"/>
                                            </p:txEl>
                                          </p:spTgt>
                                        </p:tgtEl>
                                        <p:attrNameLst>
                                          <p:attrName>style.visibility</p:attrName>
                                        </p:attrNameLst>
                                      </p:cBhvr>
                                      <p:to>
                                        <p:strVal val="visible"/>
                                      </p:to>
                                    </p:set>
                                    <p:anim calcmode="lin" valueType="num">
                                      <p:cBhvr additive="base">
                                        <p:cTn id="37" dur="500" fill="hold"/>
                                        <p:tgtEl>
                                          <p:spTgt spid="6656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65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179388" y="44450"/>
            <a:ext cx="8785225" cy="863600"/>
          </a:xfrm>
        </p:spPr>
        <p:txBody>
          <a:bodyPr/>
          <a:lstStyle/>
          <a:p>
            <a:r>
              <a:rPr kumimoji="0" lang="en-US" altLang="zh-CN"/>
              <a:t>SET</a:t>
            </a:r>
            <a:r>
              <a:rPr kumimoji="0" lang="zh-CN" altLang="en-US"/>
              <a:t>的组件结构</a:t>
            </a:r>
          </a:p>
        </p:txBody>
      </p:sp>
      <p:sp>
        <p:nvSpPr>
          <p:cNvPr id="67587" name="内容占位符 2"/>
          <p:cNvSpPr>
            <a:spLocks noGrp="1"/>
          </p:cNvSpPr>
          <p:nvPr>
            <p:ph idx="1"/>
          </p:nvPr>
        </p:nvSpPr>
        <p:spPr>
          <a:xfrm>
            <a:off x="179388" y="1030082"/>
            <a:ext cx="8785225" cy="1296764"/>
          </a:xfrm>
        </p:spPr>
        <p:txBody>
          <a:bodyPr/>
          <a:lstStyle/>
          <a:p>
            <a:r>
              <a:rPr kumimoji="0" lang="en-US" altLang="zh-CN" sz="2400" dirty="0"/>
              <a:t>SET</a:t>
            </a:r>
            <a:r>
              <a:rPr kumimoji="0" lang="zh-CN" altLang="en-US" sz="2400" dirty="0"/>
              <a:t>的六组件</a:t>
            </a:r>
            <a:endParaRPr kumimoji="0" lang="en-US" altLang="zh-CN" sz="2400" dirty="0"/>
          </a:p>
          <a:p>
            <a:pPr lvl="1"/>
            <a:r>
              <a:rPr kumimoji="0" lang="en-US" altLang="zh-CN" dirty="0"/>
              <a:t>Cardholder</a:t>
            </a:r>
            <a:r>
              <a:rPr kumimoji="0" lang="zh-CN" altLang="en-US" dirty="0"/>
              <a:t>、</a:t>
            </a:r>
            <a:r>
              <a:rPr kumimoji="0" lang="en-US" altLang="zh-CN" dirty="0"/>
              <a:t>Merchant</a:t>
            </a:r>
            <a:r>
              <a:rPr kumimoji="0" lang="zh-CN" altLang="en-US" dirty="0"/>
              <a:t>、</a:t>
            </a:r>
            <a:r>
              <a:rPr kumimoji="0" lang="en-US" altLang="zh-CN" dirty="0"/>
              <a:t>Issuer</a:t>
            </a:r>
            <a:r>
              <a:rPr kumimoji="0" lang="zh-CN" altLang="en-US" dirty="0"/>
              <a:t>、</a:t>
            </a:r>
            <a:r>
              <a:rPr kumimoji="0" lang="en-US" altLang="zh-CN" dirty="0"/>
              <a:t>Acquirer</a:t>
            </a:r>
            <a:r>
              <a:rPr kumimoji="0" lang="zh-CN" altLang="en-US" dirty="0"/>
              <a:t>、</a:t>
            </a:r>
            <a:r>
              <a:rPr kumimoji="0" lang="en-US" altLang="zh-CN" dirty="0"/>
              <a:t>Payment Gateway</a:t>
            </a:r>
            <a:r>
              <a:rPr kumimoji="0" lang="zh-CN" altLang="en-US" dirty="0"/>
              <a:t>、</a:t>
            </a:r>
            <a:r>
              <a:rPr kumimoji="0" lang="en-US" altLang="zh-CN" dirty="0"/>
              <a:t>Certificate Authority</a:t>
            </a:r>
            <a:endParaRPr kumimoji="0" lang="zh-CN" altLang="en-US" dirty="0"/>
          </a:p>
        </p:txBody>
      </p:sp>
      <p:grpSp>
        <p:nvGrpSpPr>
          <p:cNvPr id="4" name="组合 3">
            <a:extLst>
              <a:ext uri="{FF2B5EF4-FFF2-40B4-BE49-F238E27FC236}">
                <a16:creationId xmlns:a16="http://schemas.microsoft.com/office/drawing/2014/main" id="{1E455712-CED6-498F-A321-289CDE8DC1A1}"/>
              </a:ext>
            </a:extLst>
          </p:cNvPr>
          <p:cNvGrpSpPr/>
          <p:nvPr/>
        </p:nvGrpSpPr>
        <p:grpSpPr>
          <a:xfrm>
            <a:off x="748482" y="2168227"/>
            <a:ext cx="6992168" cy="4461277"/>
            <a:chOff x="748482" y="2168227"/>
            <a:chExt cx="6992168" cy="4461277"/>
          </a:xfrm>
        </p:grpSpPr>
        <p:pic>
          <p:nvPicPr>
            <p:cNvPr id="675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168227"/>
              <a:ext cx="6192837"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3660EEA7-B5F1-400D-ACC8-0237A0075D0F}"/>
                </a:ext>
              </a:extLst>
            </p:cNvPr>
            <p:cNvSpPr/>
            <p:nvPr/>
          </p:nvSpPr>
          <p:spPr>
            <a:xfrm>
              <a:off x="6372200" y="6260172"/>
              <a:ext cx="1133644" cy="369332"/>
            </a:xfrm>
            <a:prstGeom prst="rect">
              <a:avLst/>
            </a:prstGeom>
          </p:spPr>
          <p:txBody>
            <a:bodyPr wrap="none">
              <a:spAutoFit/>
            </a:bodyPr>
            <a:lstStyle/>
            <a:p>
              <a:r>
                <a:rPr lang="en-US" altLang="zh-CN" b="1" dirty="0"/>
                <a:t>Acquirer</a:t>
              </a:r>
              <a:endParaRPr lang="zh-CN" altLang="en-US" b="1" dirty="0"/>
            </a:p>
          </p:txBody>
        </p:sp>
        <p:sp>
          <p:nvSpPr>
            <p:cNvPr id="3" name="矩形 2">
              <a:extLst>
                <a:ext uri="{FF2B5EF4-FFF2-40B4-BE49-F238E27FC236}">
                  <a16:creationId xmlns:a16="http://schemas.microsoft.com/office/drawing/2014/main" id="{CF98387F-64AD-490F-9430-159AD4E64F7E}"/>
                </a:ext>
              </a:extLst>
            </p:cNvPr>
            <p:cNvSpPr/>
            <p:nvPr/>
          </p:nvSpPr>
          <p:spPr>
            <a:xfrm>
              <a:off x="748482" y="6217736"/>
              <a:ext cx="864339" cy="369332"/>
            </a:xfrm>
            <a:prstGeom prst="rect">
              <a:avLst/>
            </a:prstGeom>
          </p:spPr>
          <p:txBody>
            <a:bodyPr wrap="none">
              <a:spAutoFit/>
            </a:bodyPr>
            <a:lstStyle/>
            <a:p>
              <a:r>
                <a:rPr lang="en-US" altLang="zh-CN" b="1" dirty="0"/>
                <a:t>Issuer</a:t>
              </a:r>
              <a:endParaRPr lang="zh-CN" altLang="en-US"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457200" y="44450"/>
            <a:ext cx="8229600" cy="1143000"/>
          </a:xfrm>
        </p:spPr>
        <p:txBody>
          <a:bodyPr/>
          <a:lstStyle/>
          <a:p>
            <a:r>
              <a:rPr kumimoji="0" lang="zh-CN" altLang="en-US"/>
              <a:t>基于</a:t>
            </a:r>
            <a:r>
              <a:rPr kumimoji="0" lang="en-US" altLang="zh-CN"/>
              <a:t>SET</a:t>
            </a:r>
            <a:r>
              <a:rPr kumimoji="0" lang="zh-CN" altLang="en-US"/>
              <a:t>的网络交易流程</a:t>
            </a:r>
          </a:p>
        </p:txBody>
      </p:sp>
      <p:sp>
        <p:nvSpPr>
          <p:cNvPr id="68611" name="内容占位符 2"/>
          <p:cNvSpPr>
            <a:spLocks noGrp="1"/>
          </p:cNvSpPr>
          <p:nvPr>
            <p:ph idx="1"/>
          </p:nvPr>
        </p:nvSpPr>
        <p:spPr>
          <a:xfrm>
            <a:off x="108966" y="1053355"/>
            <a:ext cx="8999538" cy="5688013"/>
          </a:xfrm>
        </p:spPr>
        <p:txBody>
          <a:bodyPr/>
          <a:lstStyle/>
          <a:p>
            <a:pPr marL="457200" indent="-457200">
              <a:buFontTx/>
              <a:buAutoNum type="circleNumDbPlain"/>
            </a:pPr>
            <a:r>
              <a:rPr kumimoji="0" lang="zh-CN" altLang="en-US" sz="2400" dirty="0">
                <a:solidFill>
                  <a:srgbClr val="FF0000"/>
                </a:solidFill>
              </a:rPr>
              <a:t>顾客</a:t>
            </a:r>
            <a:r>
              <a:rPr kumimoji="0" lang="zh-CN" altLang="en-US" sz="2400" dirty="0"/>
              <a:t>（持卡人）通过</a:t>
            </a:r>
            <a:r>
              <a:rPr kumimoji="0" lang="en-US" altLang="zh-CN" sz="2400" dirty="0"/>
              <a:t>Internet</a:t>
            </a:r>
            <a:r>
              <a:rPr kumimoji="0" lang="zh-CN" altLang="en-US" sz="2400" dirty="0">
                <a:solidFill>
                  <a:srgbClr val="FF0000"/>
                </a:solidFill>
              </a:rPr>
              <a:t>选定物品</a:t>
            </a:r>
            <a:r>
              <a:rPr kumimoji="0" lang="zh-CN" altLang="en-US" sz="2400" dirty="0"/>
              <a:t>，填写并提交订货单。</a:t>
            </a:r>
            <a:endParaRPr kumimoji="0" lang="zh-CN" altLang="zh-CN" sz="2400" dirty="0"/>
          </a:p>
          <a:p>
            <a:pPr marL="457200" indent="-457200">
              <a:buFontTx/>
              <a:buAutoNum type="circleNumDbPlain"/>
            </a:pPr>
            <a:r>
              <a:rPr kumimoji="0" lang="zh-CN" altLang="en-US" sz="2400" dirty="0">
                <a:solidFill>
                  <a:srgbClr val="FF0000"/>
                </a:solidFill>
              </a:rPr>
              <a:t>商家</a:t>
            </a:r>
            <a:r>
              <a:rPr kumimoji="0" lang="zh-CN" altLang="en-US" sz="2400" dirty="0"/>
              <a:t>作出应答，告诉消费者</a:t>
            </a:r>
            <a:r>
              <a:rPr kumimoji="0" lang="zh-CN" altLang="en-US" sz="2400" dirty="0">
                <a:solidFill>
                  <a:srgbClr val="FF0000"/>
                </a:solidFill>
              </a:rPr>
              <a:t>所填订货单</a:t>
            </a:r>
            <a:r>
              <a:rPr kumimoji="0" lang="zh-CN" altLang="en-US" sz="2400" dirty="0"/>
              <a:t>的货物单价、应付款数、交货方式等</a:t>
            </a:r>
            <a:r>
              <a:rPr kumimoji="0" lang="zh-CN" altLang="en-US" sz="2400" dirty="0">
                <a:solidFill>
                  <a:srgbClr val="FF0000"/>
                </a:solidFill>
              </a:rPr>
              <a:t>信息是否准确</a:t>
            </a:r>
            <a:r>
              <a:rPr kumimoji="0" lang="zh-CN" altLang="en-US" sz="2400" dirty="0"/>
              <a:t>，是否有变化。</a:t>
            </a:r>
            <a:endParaRPr kumimoji="0" lang="zh-CN" altLang="zh-CN" sz="2400" dirty="0"/>
          </a:p>
          <a:p>
            <a:pPr marL="457200" indent="-457200">
              <a:buFontTx/>
              <a:buAutoNum type="circleNumDbPlain"/>
            </a:pPr>
            <a:r>
              <a:rPr kumimoji="0" lang="zh-CN" altLang="en-US" sz="2400" dirty="0">
                <a:solidFill>
                  <a:srgbClr val="FF0000"/>
                </a:solidFill>
              </a:rPr>
              <a:t>消费者</a:t>
            </a:r>
            <a:r>
              <a:rPr kumimoji="0" lang="zh-CN" altLang="en-US" sz="2400" dirty="0"/>
              <a:t>选择付款方式，</a:t>
            </a:r>
            <a:r>
              <a:rPr kumimoji="0" lang="zh-CN" altLang="en-US" sz="2400" dirty="0">
                <a:solidFill>
                  <a:srgbClr val="FF0000"/>
                </a:solidFill>
              </a:rPr>
              <a:t>核定订单</a:t>
            </a:r>
            <a:r>
              <a:rPr kumimoji="0" lang="zh-CN" altLang="en-US" sz="2400" dirty="0"/>
              <a:t>。此时</a:t>
            </a:r>
            <a:r>
              <a:rPr kumimoji="0" lang="en-US" altLang="zh-CN" sz="2400" dirty="0">
                <a:solidFill>
                  <a:srgbClr val="FF0000"/>
                </a:solidFill>
              </a:rPr>
              <a:t>SET</a:t>
            </a:r>
            <a:r>
              <a:rPr kumimoji="0" lang="zh-CN" altLang="en-US" sz="2400" dirty="0">
                <a:solidFill>
                  <a:srgbClr val="FF0000"/>
                </a:solidFill>
              </a:rPr>
              <a:t>开始介入</a:t>
            </a:r>
            <a:r>
              <a:rPr kumimoji="0" lang="zh-CN" altLang="en-US" sz="2400" dirty="0"/>
              <a:t>。</a:t>
            </a:r>
            <a:endParaRPr kumimoji="0" lang="zh-CN" altLang="zh-CN" sz="2400" dirty="0"/>
          </a:p>
          <a:p>
            <a:pPr marL="457200" indent="-457200">
              <a:buFontTx/>
              <a:buAutoNum type="circleNumDbPlain"/>
            </a:pPr>
            <a:r>
              <a:rPr kumimoji="0" lang="zh-CN" altLang="en-US" sz="2400" dirty="0">
                <a:solidFill>
                  <a:srgbClr val="FF0000"/>
                </a:solidFill>
              </a:rPr>
              <a:t>顾客</a:t>
            </a:r>
            <a:r>
              <a:rPr kumimoji="0" lang="zh-CN" altLang="en-US" sz="2400" dirty="0"/>
              <a:t>在验证商家的</a:t>
            </a:r>
            <a:r>
              <a:rPr kumimoji="0" lang="en-US" altLang="zh-CN" sz="2400" dirty="0"/>
              <a:t>CA</a:t>
            </a:r>
            <a:r>
              <a:rPr kumimoji="0" lang="zh-CN" altLang="en-US" sz="2400" dirty="0"/>
              <a:t>证书后，发送给商家一个包含</a:t>
            </a:r>
            <a:r>
              <a:rPr kumimoji="0" lang="zh-CN" altLang="en-US" sz="2400" dirty="0">
                <a:solidFill>
                  <a:srgbClr val="FF0000"/>
                </a:solidFill>
              </a:rPr>
              <a:t>完整订购信息和支付信息</a:t>
            </a:r>
            <a:r>
              <a:rPr kumimoji="0" lang="zh-CN" altLang="en-US" sz="2400" dirty="0"/>
              <a:t>的订单。</a:t>
            </a:r>
            <a:endParaRPr kumimoji="0" lang="zh-CN" altLang="zh-CN" sz="2400" dirty="0"/>
          </a:p>
          <a:p>
            <a:pPr marL="457200" indent="-457200">
              <a:buFontTx/>
              <a:buAutoNum type="circleNumDbPlain"/>
            </a:pPr>
            <a:r>
              <a:rPr kumimoji="0" lang="zh-CN" altLang="en-US" sz="2400" dirty="0">
                <a:solidFill>
                  <a:srgbClr val="FF0000"/>
                </a:solidFill>
              </a:rPr>
              <a:t>商家</a:t>
            </a:r>
            <a:r>
              <a:rPr kumimoji="0" lang="zh-CN" altLang="en-US" sz="2400" dirty="0"/>
              <a:t>接受订单后，验证顾客的身份，并</a:t>
            </a:r>
            <a:r>
              <a:rPr kumimoji="0" lang="zh-CN" altLang="en-US" sz="2400" dirty="0">
                <a:solidFill>
                  <a:srgbClr val="FF0000"/>
                </a:solidFill>
              </a:rPr>
              <a:t>向其支付卡所在金融机构</a:t>
            </a:r>
            <a:r>
              <a:rPr kumimoji="0" lang="zh-CN" altLang="en-US" sz="2400" dirty="0"/>
              <a:t>（一般为银行）</a:t>
            </a:r>
            <a:r>
              <a:rPr kumimoji="0" lang="zh-CN" altLang="en-US" sz="2400" dirty="0">
                <a:solidFill>
                  <a:srgbClr val="FF0000"/>
                </a:solidFill>
              </a:rPr>
              <a:t>请求支付授权</a:t>
            </a:r>
            <a:r>
              <a:rPr kumimoji="0" lang="zh-CN" altLang="en-US" sz="2400" dirty="0"/>
              <a:t>。</a:t>
            </a:r>
            <a:endParaRPr kumimoji="0" lang="en-US" altLang="zh-CN" sz="2400" dirty="0"/>
          </a:p>
          <a:p>
            <a:pPr marL="914400" lvl="1" indent="-457200"/>
            <a:r>
              <a:rPr kumimoji="0" lang="zh-CN" altLang="en-US" sz="2000" dirty="0"/>
              <a:t>有关信息通过支付网关到清算机构，再到发卡机构确认。批准交易后，返回确认信息给商家。</a:t>
            </a:r>
            <a:endParaRPr kumimoji="0" lang="zh-CN" altLang="zh-CN" sz="2000" dirty="0"/>
          </a:p>
          <a:p>
            <a:pPr marL="457200" indent="-457200">
              <a:buFontTx/>
              <a:buAutoNum type="circleNumDbPlain"/>
            </a:pPr>
            <a:r>
              <a:rPr kumimoji="0" lang="zh-CN" altLang="en-US" sz="2400" dirty="0">
                <a:solidFill>
                  <a:srgbClr val="FF0000"/>
                </a:solidFill>
              </a:rPr>
              <a:t>商家发送订单确认信息</a:t>
            </a:r>
            <a:r>
              <a:rPr kumimoji="0" lang="zh-CN" altLang="en-US" sz="2400" dirty="0"/>
              <a:t>给顾客。</a:t>
            </a:r>
            <a:endParaRPr kumimoji="0" lang="zh-CN" altLang="zh-CN" sz="2400" dirty="0"/>
          </a:p>
          <a:p>
            <a:pPr marL="457200" indent="-457200">
              <a:buFontTx/>
              <a:buAutoNum type="circleNumDbPlain"/>
            </a:pPr>
            <a:r>
              <a:rPr kumimoji="0" lang="zh-CN" altLang="en-US" sz="2400" dirty="0">
                <a:solidFill>
                  <a:srgbClr val="FF0000"/>
                </a:solidFill>
              </a:rPr>
              <a:t>商家发送货物</a:t>
            </a:r>
            <a:r>
              <a:rPr kumimoji="0" lang="zh-CN" altLang="en-US" sz="2400" dirty="0"/>
              <a:t>或提供服务，到此一个网上交易结束。</a:t>
            </a:r>
            <a:endParaRPr kumimoji="0" lang="zh-CN" altLang="zh-CN" sz="2400" dirty="0"/>
          </a:p>
          <a:p>
            <a:pPr marL="457200" indent="-457200">
              <a:buFontTx/>
              <a:buAutoNum type="circleNumDbPlain"/>
            </a:pPr>
            <a:r>
              <a:rPr kumimoji="0" lang="zh-CN" altLang="en-US" sz="2400" dirty="0">
                <a:solidFill>
                  <a:srgbClr val="FF0000"/>
                </a:solidFill>
              </a:rPr>
              <a:t>商家</a:t>
            </a:r>
            <a:r>
              <a:rPr kumimoji="0" lang="zh-CN" altLang="en-US" sz="2400" dirty="0"/>
              <a:t>通知清算机构</a:t>
            </a:r>
            <a:r>
              <a:rPr kumimoji="0" lang="zh-CN" altLang="en-US" sz="2400" dirty="0">
                <a:solidFill>
                  <a:srgbClr val="FF0000"/>
                </a:solidFill>
              </a:rPr>
              <a:t>请求支付货款</a:t>
            </a:r>
            <a:r>
              <a:rPr kumimoji="0" lang="zh-CN" altLang="en-US" sz="2400" dirty="0"/>
              <a:t>。</a:t>
            </a:r>
            <a:endParaRPr kumimoji="0" lang="en-US" altLang="zh-CN" sz="2400" dirty="0"/>
          </a:p>
          <a:p>
            <a:pPr marL="914400" lvl="1" indent="-457200"/>
            <a:r>
              <a:rPr kumimoji="0" lang="zh-CN" altLang="en-US" sz="2000" dirty="0"/>
              <a:t>清算银行经过一定时间间隔将钱从顾客帐号转移到商家帐号。</a:t>
            </a:r>
            <a:endParaRPr kumimoji="0" lang="zh-CN"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 calcmode="lin" valueType="num">
                                      <p:cBhvr additive="base">
                                        <p:cTn id="7"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anim calcmode="lin" valueType="num">
                                      <p:cBhvr additive="base">
                                        <p:cTn id="13"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611">
                                            <p:txEl>
                                              <p:pRg st="3" end="3"/>
                                            </p:txEl>
                                          </p:spTgt>
                                        </p:tgtEl>
                                        <p:attrNameLst>
                                          <p:attrName>style.visibility</p:attrName>
                                        </p:attrNameLst>
                                      </p:cBhvr>
                                      <p:to>
                                        <p:strVal val="visible"/>
                                      </p:to>
                                    </p:set>
                                    <p:anim calcmode="lin" valueType="num">
                                      <p:cBhvr additive="base">
                                        <p:cTn id="19" dur="500" fill="hold"/>
                                        <p:tgtEl>
                                          <p:spTgt spid="686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6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8611">
                                            <p:txEl>
                                              <p:pRg st="4" end="4"/>
                                            </p:txEl>
                                          </p:spTgt>
                                        </p:tgtEl>
                                        <p:attrNameLst>
                                          <p:attrName>style.visibility</p:attrName>
                                        </p:attrNameLst>
                                      </p:cBhvr>
                                      <p:to>
                                        <p:strVal val="visible"/>
                                      </p:to>
                                    </p:set>
                                    <p:anim calcmode="lin" valueType="num">
                                      <p:cBhvr additive="base">
                                        <p:cTn id="25" dur="500" fill="hold"/>
                                        <p:tgtEl>
                                          <p:spTgt spid="686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61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8611">
                                            <p:txEl>
                                              <p:pRg st="5" end="5"/>
                                            </p:txEl>
                                          </p:spTgt>
                                        </p:tgtEl>
                                        <p:attrNameLst>
                                          <p:attrName>style.visibility</p:attrName>
                                        </p:attrNameLst>
                                      </p:cBhvr>
                                      <p:to>
                                        <p:strVal val="visible"/>
                                      </p:to>
                                    </p:set>
                                    <p:anim calcmode="lin" valueType="num">
                                      <p:cBhvr additive="base">
                                        <p:cTn id="29" dur="500" fill="hold"/>
                                        <p:tgtEl>
                                          <p:spTgt spid="686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86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8611">
                                            <p:txEl>
                                              <p:pRg st="6" end="6"/>
                                            </p:txEl>
                                          </p:spTgt>
                                        </p:tgtEl>
                                        <p:attrNameLst>
                                          <p:attrName>style.visibility</p:attrName>
                                        </p:attrNameLst>
                                      </p:cBhvr>
                                      <p:to>
                                        <p:strVal val="visible"/>
                                      </p:to>
                                    </p:set>
                                    <p:anim calcmode="lin" valueType="num">
                                      <p:cBhvr additive="base">
                                        <p:cTn id="35" dur="500" fill="hold"/>
                                        <p:tgtEl>
                                          <p:spTgt spid="6861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86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8611">
                                            <p:txEl>
                                              <p:pRg st="7" end="7"/>
                                            </p:txEl>
                                          </p:spTgt>
                                        </p:tgtEl>
                                        <p:attrNameLst>
                                          <p:attrName>style.visibility</p:attrName>
                                        </p:attrNameLst>
                                      </p:cBhvr>
                                      <p:to>
                                        <p:strVal val="visible"/>
                                      </p:to>
                                    </p:set>
                                    <p:anim calcmode="lin" valueType="num">
                                      <p:cBhvr additive="base">
                                        <p:cTn id="41" dur="500" fill="hold"/>
                                        <p:tgtEl>
                                          <p:spTgt spid="6861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86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8611">
                                            <p:txEl>
                                              <p:pRg st="8" end="8"/>
                                            </p:txEl>
                                          </p:spTgt>
                                        </p:tgtEl>
                                        <p:attrNameLst>
                                          <p:attrName>style.visibility</p:attrName>
                                        </p:attrNameLst>
                                      </p:cBhvr>
                                      <p:to>
                                        <p:strVal val="visible"/>
                                      </p:to>
                                    </p:set>
                                    <p:anim calcmode="lin" valueType="num">
                                      <p:cBhvr additive="base">
                                        <p:cTn id="47" dur="500" fill="hold"/>
                                        <p:tgtEl>
                                          <p:spTgt spid="6861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8611">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8611">
                                            <p:txEl>
                                              <p:pRg st="9" end="9"/>
                                            </p:txEl>
                                          </p:spTgt>
                                        </p:tgtEl>
                                        <p:attrNameLst>
                                          <p:attrName>style.visibility</p:attrName>
                                        </p:attrNameLst>
                                      </p:cBhvr>
                                      <p:to>
                                        <p:strVal val="visible"/>
                                      </p:to>
                                    </p:set>
                                    <p:anim calcmode="lin" valueType="num">
                                      <p:cBhvr additive="base">
                                        <p:cTn id="51" dur="500" fill="hold"/>
                                        <p:tgtEl>
                                          <p:spTgt spid="68611">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86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44450"/>
            <a:ext cx="8785225" cy="863600"/>
          </a:xfrm>
        </p:spPr>
        <p:txBody>
          <a:bodyPr/>
          <a:lstStyle/>
          <a:p>
            <a:pPr eaLnBrk="1"/>
            <a:r>
              <a:rPr kumimoji="0" lang="zh-CN" altLang="en-US" dirty="0"/>
              <a:t>主要内容</a:t>
            </a:r>
          </a:p>
        </p:txBody>
      </p:sp>
      <p:sp>
        <p:nvSpPr>
          <p:cNvPr id="6147" name="内容占位符 2"/>
          <p:cNvSpPr>
            <a:spLocks noGrp="1"/>
          </p:cNvSpPr>
          <p:nvPr>
            <p:ph idx="1"/>
          </p:nvPr>
        </p:nvSpPr>
        <p:spPr>
          <a:xfrm>
            <a:off x="179387" y="1052736"/>
            <a:ext cx="8785225" cy="5616624"/>
          </a:xfrm>
        </p:spPr>
        <p:txBody>
          <a:bodyPr/>
          <a:lstStyle/>
          <a:p>
            <a:r>
              <a:rPr kumimoji="0" lang="en-US" altLang="zh-CN" dirty="0"/>
              <a:t>8.1 </a:t>
            </a:r>
            <a:r>
              <a:rPr kumimoji="0" lang="en-US" altLang="zh-CN" dirty="0" err="1"/>
              <a:t>概述</a:t>
            </a:r>
            <a:r>
              <a:rPr kumimoji="0" lang="en-US" altLang="zh-CN" dirty="0"/>
              <a:t>	</a:t>
            </a:r>
            <a:endParaRPr kumimoji="0" lang="zh-CN" altLang="zh-CN" dirty="0"/>
          </a:p>
          <a:p>
            <a:r>
              <a:rPr kumimoji="0" lang="en-US" altLang="zh-CN" dirty="0"/>
              <a:t>8.2 </a:t>
            </a:r>
            <a:r>
              <a:rPr kumimoji="0" lang="en-US" altLang="zh-CN" dirty="0" err="1"/>
              <a:t>IPSec</a:t>
            </a:r>
            <a:r>
              <a:rPr kumimoji="0" lang="en-US" altLang="zh-CN" dirty="0"/>
              <a:t>	</a:t>
            </a:r>
            <a:endParaRPr kumimoji="0" lang="zh-CN" altLang="zh-CN" dirty="0"/>
          </a:p>
          <a:p>
            <a:r>
              <a:rPr kumimoji="0" lang="en-US" altLang="zh-CN" dirty="0"/>
              <a:t>8.3 SSL</a:t>
            </a:r>
          </a:p>
          <a:p>
            <a:r>
              <a:rPr kumimoji="0" lang="en-US" altLang="zh-CN" dirty="0"/>
              <a:t>8.4 </a:t>
            </a:r>
            <a:r>
              <a:rPr kumimoji="0" lang="en-US" altLang="zh-CN" dirty="0" err="1"/>
              <a:t>安全电子交易协议</a:t>
            </a:r>
            <a:endParaRPr kumimoji="0" lang="en-US" altLang="zh-CN" dirty="0"/>
          </a:p>
          <a:p>
            <a:pPr lvl="1"/>
            <a:r>
              <a:rPr kumimoji="0" lang="en-US" altLang="zh-CN" dirty="0"/>
              <a:t>8.4.1 </a:t>
            </a:r>
            <a:r>
              <a:rPr kumimoji="0" lang="zh-CN" altLang="en-US" dirty="0"/>
              <a:t>电子商务安全</a:t>
            </a:r>
          </a:p>
          <a:p>
            <a:pPr lvl="1"/>
            <a:r>
              <a:rPr kumimoji="0" lang="en-US" altLang="zh-CN" dirty="0"/>
              <a:t>8.4.2 SET</a:t>
            </a:r>
            <a:r>
              <a:rPr kumimoji="0" lang="zh-CN" altLang="en-US" dirty="0"/>
              <a:t>协议概述</a:t>
            </a:r>
          </a:p>
          <a:p>
            <a:pPr lvl="1"/>
            <a:r>
              <a:rPr kumimoji="0" lang="en-US" altLang="zh-CN" dirty="0">
                <a:solidFill>
                  <a:srgbClr val="FF0000"/>
                </a:solidFill>
              </a:rPr>
              <a:t>8.4.3 SET</a:t>
            </a:r>
            <a:r>
              <a:rPr kumimoji="0" lang="zh-CN" altLang="en-US" dirty="0">
                <a:solidFill>
                  <a:srgbClr val="FF0000"/>
                </a:solidFill>
              </a:rPr>
              <a:t>的安全机制</a:t>
            </a:r>
          </a:p>
          <a:p>
            <a:pPr lvl="1"/>
            <a:r>
              <a:rPr kumimoji="0" lang="en-US" altLang="zh-CN" dirty="0"/>
              <a:t>8.4.4 </a:t>
            </a:r>
            <a:r>
              <a:rPr kumimoji="0" lang="zh-CN" altLang="en-US" dirty="0"/>
              <a:t>交易处理</a:t>
            </a:r>
          </a:p>
          <a:p>
            <a:pPr lvl="1"/>
            <a:r>
              <a:rPr kumimoji="0" lang="en-US" altLang="zh-CN" dirty="0"/>
              <a:t>8.4.5 SET</a:t>
            </a:r>
            <a:r>
              <a:rPr kumimoji="0" lang="zh-CN" altLang="en-US" dirty="0"/>
              <a:t>与</a:t>
            </a:r>
            <a:r>
              <a:rPr kumimoji="0" lang="en-US" altLang="zh-CN" dirty="0"/>
              <a:t>SSL</a:t>
            </a:r>
            <a:r>
              <a:rPr kumimoji="0" lang="zh-CN" altLang="en-US" dirty="0"/>
              <a:t>的比较</a:t>
            </a:r>
            <a:r>
              <a:rPr kumimoji="0" lang="en-US" altLang="zh-CN" dirty="0"/>
              <a:t>	</a:t>
            </a:r>
            <a:endParaRPr kumimoji="0" lang="zh-CN" altLang="zh-CN" dirty="0"/>
          </a:p>
        </p:txBody>
      </p:sp>
    </p:spTree>
    <p:extLst>
      <p:ext uri="{BB962C8B-B14F-4D97-AF65-F5344CB8AC3E}">
        <p14:creationId xmlns:p14="http://schemas.microsoft.com/office/powerpoint/2010/main" val="1460256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395288" y="55641"/>
            <a:ext cx="8281168" cy="854075"/>
          </a:xfrm>
        </p:spPr>
        <p:txBody>
          <a:bodyPr/>
          <a:lstStyle/>
          <a:p>
            <a:r>
              <a:rPr kumimoji="0" lang="en-US" altLang="zh-CN" dirty="0"/>
              <a:t>SET</a:t>
            </a:r>
            <a:r>
              <a:rPr kumimoji="0" lang="zh-CN" altLang="en-US" dirty="0"/>
              <a:t>的安全机制</a:t>
            </a:r>
          </a:p>
        </p:txBody>
      </p:sp>
      <p:sp>
        <p:nvSpPr>
          <p:cNvPr id="69635" name="内容占位符 2"/>
          <p:cNvSpPr>
            <a:spLocks noGrp="1"/>
          </p:cNvSpPr>
          <p:nvPr>
            <p:ph idx="1"/>
          </p:nvPr>
        </p:nvSpPr>
        <p:spPr>
          <a:xfrm>
            <a:off x="179512" y="1052661"/>
            <a:ext cx="8785225" cy="5400675"/>
          </a:xfrm>
        </p:spPr>
        <p:txBody>
          <a:bodyPr/>
          <a:lstStyle/>
          <a:p>
            <a:r>
              <a:rPr kumimoji="0" lang="en-US" altLang="zh-CN" sz="2400" dirty="0"/>
              <a:t>SET</a:t>
            </a:r>
            <a:r>
              <a:rPr kumimoji="0" lang="zh-CN" altLang="en-US" sz="2400" dirty="0"/>
              <a:t>协议安全性主要依靠其采用的多种安全机制：</a:t>
            </a:r>
            <a:endParaRPr kumimoji="0" lang="en-US" altLang="zh-CN" sz="2400" dirty="0"/>
          </a:p>
          <a:p>
            <a:pPr lvl="1"/>
            <a:r>
              <a:rPr kumimoji="0" lang="zh-CN" altLang="en-US" dirty="0"/>
              <a:t>对称密钥密码</a:t>
            </a:r>
            <a:endParaRPr kumimoji="0" lang="en-US" altLang="zh-CN" dirty="0"/>
          </a:p>
          <a:p>
            <a:pPr lvl="1"/>
            <a:r>
              <a:rPr kumimoji="0" lang="zh-CN" altLang="en-US" dirty="0"/>
              <a:t>公开密钥密码</a:t>
            </a:r>
            <a:endParaRPr kumimoji="0" lang="en-US" altLang="zh-CN" dirty="0"/>
          </a:p>
          <a:p>
            <a:pPr lvl="1"/>
            <a:r>
              <a:rPr kumimoji="0" lang="zh-CN" altLang="en-US" dirty="0"/>
              <a:t>数字签名</a:t>
            </a:r>
            <a:endParaRPr kumimoji="0" lang="en-US" altLang="zh-CN" dirty="0"/>
          </a:p>
          <a:p>
            <a:pPr lvl="1"/>
            <a:r>
              <a:rPr kumimoji="0" lang="zh-CN" altLang="en-US" dirty="0"/>
              <a:t>消息摘要</a:t>
            </a:r>
            <a:endParaRPr kumimoji="0" lang="en-US" altLang="zh-CN" dirty="0"/>
          </a:p>
          <a:p>
            <a:pPr lvl="1"/>
            <a:r>
              <a:rPr kumimoji="0" lang="zh-CN" altLang="en-US" dirty="0"/>
              <a:t>电子信封</a:t>
            </a:r>
            <a:endParaRPr kumimoji="0" lang="en-US" altLang="zh-CN" dirty="0"/>
          </a:p>
          <a:p>
            <a:pPr lvl="1"/>
            <a:r>
              <a:rPr kumimoji="0" lang="zh-CN" altLang="en-US" dirty="0"/>
              <a:t>数字证书</a:t>
            </a:r>
            <a:endParaRPr kumimoji="0" lang="en-US" altLang="zh-CN" dirty="0"/>
          </a:p>
          <a:p>
            <a:pPr lvl="1"/>
            <a:r>
              <a:rPr kumimoji="0" lang="zh-CN" altLang="en-US" dirty="0"/>
              <a:t>双重签名</a:t>
            </a:r>
            <a:endParaRPr kumimoji="0" lang="en-US" altLang="zh-CN" dirty="0"/>
          </a:p>
          <a:p>
            <a:r>
              <a:rPr kumimoji="0" lang="zh-CN" altLang="en-US" sz="2400" dirty="0"/>
              <a:t>安全机制解决了包括</a:t>
            </a:r>
            <a:r>
              <a:rPr kumimoji="0" lang="zh-CN" altLang="en-US" sz="2400" dirty="0">
                <a:solidFill>
                  <a:srgbClr val="FF0000"/>
                </a:solidFill>
              </a:rPr>
              <a:t>机密性</a:t>
            </a:r>
            <a:r>
              <a:rPr kumimoji="0" lang="zh-CN" altLang="en-US" sz="2400" dirty="0"/>
              <a:t>、</a:t>
            </a:r>
            <a:r>
              <a:rPr kumimoji="0" lang="zh-CN" altLang="en-US" sz="2400" dirty="0">
                <a:solidFill>
                  <a:srgbClr val="FF0000"/>
                </a:solidFill>
              </a:rPr>
              <a:t>完整性</a:t>
            </a:r>
            <a:r>
              <a:rPr kumimoji="0" lang="zh-CN" altLang="en-US" sz="2400" dirty="0"/>
              <a:t>、</a:t>
            </a:r>
            <a:r>
              <a:rPr kumimoji="0" lang="zh-CN" altLang="en-US" sz="2400" dirty="0">
                <a:solidFill>
                  <a:srgbClr val="FF0000"/>
                </a:solidFill>
              </a:rPr>
              <a:t>身份认证</a:t>
            </a:r>
            <a:r>
              <a:rPr kumimoji="0" lang="zh-CN" altLang="en-US" sz="2400" dirty="0"/>
              <a:t>和</a:t>
            </a:r>
            <a:r>
              <a:rPr kumimoji="0" lang="zh-CN" altLang="en-US" sz="2400" dirty="0">
                <a:solidFill>
                  <a:srgbClr val="FF0000"/>
                </a:solidFill>
              </a:rPr>
              <a:t>不可否认性</a:t>
            </a:r>
            <a:r>
              <a:rPr kumimoji="0" lang="zh-CN" altLang="en-US" sz="2400" dirty="0"/>
              <a:t>等问题，提供了更高的信任度和可靠性。</a:t>
            </a:r>
            <a:endParaRPr kumimoji="0" lang="zh-CN" altLang="zh-CN" sz="2400" dirty="0"/>
          </a:p>
          <a:p>
            <a:endParaRPr kumimoji="0" lang="en-US" altLang="zh-CN" sz="2400" dirty="0"/>
          </a:p>
          <a:p>
            <a:r>
              <a:rPr kumimoji="0" lang="en-US" altLang="zh-CN" sz="2400" dirty="0"/>
              <a:t>SET</a:t>
            </a:r>
            <a:r>
              <a:rPr kumimoji="0" lang="zh-CN" altLang="en-US" sz="2400" dirty="0"/>
              <a:t>协议使如何保证商家、顾客和银行之间数据隐私的安全性？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5">
                                            <p:txEl>
                                              <p:pRg st="10" end="10"/>
                                            </p:txEl>
                                          </p:spTgt>
                                        </p:tgtEl>
                                        <p:attrNameLst>
                                          <p:attrName>style.visibility</p:attrName>
                                        </p:attrNameLst>
                                      </p:cBhvr>
                                      <p:to>
                                        <p:strVal val="visible"/>
                                      </p:to>
                                    </p:set>
                                    <p:anim calcmode="lin" valueType="num">
                                      <p:cBhvr additive="base">
                                        <p:cTn id="7" dur="500" fill="hold"/>
                                        <p:tgtEl>
                                          <p:spTgt spid="69635">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179388" y="44450"/>
            <a:ext cx="8785225" cy="863600"/>
          </a:xfrm>
        </p:spPr>
        <p:txBody>
          <a:bodyPr/>
          <a:lstStyle/>
          <a:p>
            <a:r>
              <a:rPr kumimoji="0" lang="en-US" altLang="zh-CN"/>
              <a:t>CA</a:t>
            </a:r>
            <a:r>
              <a:rPr kumimoji="0" lang="zh-CN" altLang="en-US"/>
              <a:t>证书</a:t>
            </a:r>
          </a:p>
        </p:txBody>
      </p:sp>
      <p:sp>
        <p:nvSpPr>
          <p:cNvPr id="70659" name="内容占位符 2"/>
          <p:cNvSpPr>
            <a:spLocks noGrp="1"/>
          </p:cNvSpPr>
          <p:nvPr>
            <p:ph idx="1"/>
          </p:nvPr>
        </p:nvSpPr>
        <p:spPr>
          <a:xfrm>
            <a:off x="179388" y="1052512"/>
            <a:ext cx="8785225" cy="5544839"/>
          </a:xfrm>
        </p:spPr>
        <p:txBody>
          <a:bodyPr/>
          <a:lstStyle/>
          <a:p>
            <a:r>
              <a:rPr kumimoji="0" lang="en-US" altLang="zh-CN" sz="2400" dirty="0">
                <a:solidFill>
                  <a:srgbClr val="FF0000"/>
                </a:solidFill>
              </a:rPr>
              <a:t>CA</a:t>
            </a:r>
            <a:r>
              <a:rPr kumimoji="0" lang="zh-CN" altLang="en-US" sz="2400" dirty="0">
                <a:solidFill>
                  <a:srgbClr val="FF0000"/>
                </a:solidFill>
              </a:rPr>
              <a:t>证书</a:t>
            </a:r>
            <a:r>
              <a:rPr kumimoji="0" lang="zh-CN" altLang="en-US" sz="2400" dirty="0"/>
              <a:t>就是一份文档，它记录了</a:t>
            </a:r>
            <a:r>
              <a:rPr kumimoji="0" lang="zh-CN" altLang="en-US" sz="2400" dirty="0">
                <a:solidFill>
                  <a:srgbClr val="FF0000"/>
                </a:solidFill>
              </a:rPr>
              <a:t>用户的公开密钥</a:t>
            </a:r>
            <a:r>
              <a:rPr kumimoji="0" lang="zh-CN" altLang="en-US" sz="2400" dirty="0"/>
              <a:t>和</a:t>
            </a:r>
            <a:r>
              <a:rPr kumimoji="0" lang="zh-CN" altLang="en-US" sz="2400" dirty="0">
                <a:solidFill>
                  <a:srgbClr val="FF0000"/>
                </a:solidFill>
              </a:rPr>
              <a:t>其他身份信息</a:t>
            </a:r>
            <a:r>
              <a:rPr kumimoji="0" lang="zh-CN" altLang="en-US" sz="2400" dirty="0"/>
              <a:t>。</a:t>
            </a:r>
            <a:endParaRPr kumimoji="0" lang="en-US" altLang="zh-CN" sz="2400" dirty="0"/>
          </a:p>
          <a:p>
            <a:endParaRPr kumimoji="0" lang="en-US" altLang="zh-CN" sz="2400" dirty="0"/>
          </a:p>
          <a:p>
            <a:r>
              <a:rPr kumimoji="0" lang="zh-CN" altLang="en-US" sz="2400" dirty="0"/>
              <a:t>最重要的证书是</a:t>
            </a:r>
            <a:r>
              <a:rPr kumimoji="0" lang="zh-CN" altLang="en-US" sz="2400" dirty="0">
                <a:solidFill>
                  <a:srgbClr val="FF0000"/>
                </a:solidFill>
              </a:rPr>
              <a:t>持卡人证书</a:t>
            </a:r>
            <a:r>
              <a:rPr kumimoji="0" lang="zh-CN" altLang="en-US" sz="2400" dirty="0"/>
              <a:t>和</a:t>
            </a:r>
            <a:r>
              <a:rPr kumimoji="0" lang="zh-CN" altLang="en-US" sz="2400" dirty="0">
                <a:solidFill>
                  <a:srgbClr val="FF0000"/>
                </a:solidFill>
              </a:rPr>
              <a:t>商家证书</a:t>
            </a:r>
            <a:r>
              <a:rPr kumimoji="0" lang="zh-CN" altLang="en-US" sz="2400" dirty="0"/>
              <a:t>。</a:t>
            </a:r>
            <a:endParaRPr kumimoji="0" lang="en-US" altLang="zh-CN" sz="2400" dirty="0"/>
          </a:p>
          <a:p>
            <a:r>
              <a:rPr kumimoji="0" lang="zh-CN" altLang="en-US" sz="2400" dirty="0"/>
              <a:t>除此以外，还包括</a:t>
            </a:r>
            <a:r>
              <a:rPr kumimoji="0" lang="zh-CN" altLang="en-US" sz="2400" dirty="0">
                <a:solidFill>
                  <a:srgbClr val="FF0000"/>
                </a:solidFill>
              </a:rPr>
              <a:t>支付网关证书</a:t>
            </a:r>
            <a:r>
              <a:rPr kumimoji="0" lang="zh-CN" altLang="en-US" sz="2400" dirty="0"/>
              <a:t>、</a:t>
            </a:r>
            <a:r>
              <a:rPr kumimoji="0" lang="zh-CN" altLang="en-US" sz="2400" dirty="0">
                <a:solidFill>
                  <a:srgbClr val="FF0000"/>
                </a:solidFill>
              </a:rPr>
              <a:t>清算机构（银行）证书</a:t>
            </a:r>
            <a:r>
              <a:rPr kumimoji="0" lang="zh-CN" altLang="en-US" sz="2400" dirty="0"/>
              <a:t>、</a:t>
            </a:r>
            <a:r>
              <a:rPr kumimoji="0" lang="zh-CN" altLang="en-US" sz="2400" dirty="0">
                <a:solidFill>
                  <a:srgbClr val="FF0000"/>
                </a:solidFill>
              </a:rPr>
              <a:t>发卡机构（银行）证书</a:t>
            </a:r>
            <a:r>
              <a:rPr kumimoji="0" lang="zh-CN" altLang="en-US" sz="2400" dirty="0"/>
              <a:t>。</a:t>
            </a:r>
            <a:endParaRPr kumimoji="0" lang="en-US" altLang="zh-CN" sz="2400" dirty="0"/>
          </a:p>
          <a:p>
            <a:endParaRPr kumimoji="0" lang="en-US" altLang="zh-CN" sz="2400" dirty="0"/>
          </a:p>
          <a:p>
            <a:r>
              <a:rPr kumimoji="0" lang="zh-CN" altLang="en-US" sz="2400" dirty="0"/>
              <a:t>这些证书均由一个</a:t>
            </a:r>
            <a:r>
              <a:rPr kumimoji="0" lang="zh-CN" altLang="en-US" sz="2400" dirty="0">
                <a:solidFill>
                  <a:srgbClr val="FF0000"/>
                </a:solidFill>
              </a:rPr>
              <a:t>权威的</a:t>
            </a:r>
            <a:r>
              <a:rPr kumimoji="0" lang="en-US" altLang="zh-CN" sz="2400" dirty="0">
                <a:solidFill>
                  <a:srgbClr val="FF0000"/>
                </a:solidFill>
              </a:rPr>
              <a:t>CA</a:t>
            </a:r>
            <a:r>
              <a:rPr kumimoji="0" lang="zh-CN" altLang="en-US" sz="2400" dirty="0">
                <a:solidFill>
                  <a:srgbClr val="FF0000"/>
                </a:solidFill>
              </a:rPr>
              <a:t>签发</a:t>
            </a:r>
            <a:r>
              <a:rPr kumimoji="0" lang="zh-CN" altLang="en-US" sz="2400" dirty="0"/>
              <a:t>，如某金融机构的认证中心。</a:t>
            </a:r>
            <a:endParaRPr kumimoji="0" lang="en-US" altLang="zh-CN" sz="2400" dirty="0"/>
          </a:p>
          <a:p>
            <a:endParaRPr kumimoji="0" lang="en-US" altLang="zh-CN" sz="2400" dirty="0"/>
          </a:p>
          <a:p>
            <a:r>
              <a:rPr kumimoji="0" lang="zh-CN" altLang="en-US" sz="2400" dirty="0"/>
              <a:t>整个交易过程中，</a:t>
            </a:r>
            <a:r>
              <a:rPr kumimoji="0" lang="en-US" altLang="zh-CN" sz="2400" dirty="0"/>
              <a:t>SET</a:t>
            </a:r>
            <a:r>
              <a:rPr kumimoji="0" lang="zh-CN" altLang="en-US" sz="2400" dirty="0"/>
              <a:t>各实体可以通过</a:t>
            </a:r>
            <a:r>
              <a:rPr kumimoji="0" lang="zh-CN" altLang="en-US" sz="2400" dirty="0">
                <a:solidFill>
                  <a:srgbClr val="FF0000"/>
                </a:solidFill>
              </a:rPr>
              <a:t>数字证书</a:t>
            </a:r>
            <a:r>
              <a:rPr kumimoji="0" lang="zh-CN" altLang="en-US" sz="2400" dirty="0"/>
              <a:t>证实自己的真实身份，同时可以提供自己的</a:t>
            </a:r>
            <a:r>
              <a:rPr kumimoji="0" lang="zh-CN" altLang="en-US" sz="2400" dirty="0">
                <a:solidFill>
                  <a:srgbClr val="FF0000"/>
                </a:solidFill>
              </a:rPr>
              <a:t>公钥</a:t>
            </a:r>
            <a:r>
              <a:rPr kumimoji="0" lang="zh-CN" altLang="en-US" sz="2400" dirty="0"/>
              <a:t>给对方，以便交换重要的保密信息，如电子信封应用。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2" end="2"/>
                                            </p:txEl>
                                          </p:spTgt>
                                        </p:tgtEl>
                                        <p:attrNameLst>
                                          <p:attrName>style.visibility</p:attrName>
                                        </p:attrNameLst>
                                      </p:cBhvr>
                                      <p:to>
                                        <p:strVal val="visible"/>
                                      </p:to>
                                    </p:set>
                                    <p:anim calcmode="lin" valueType="num">
                                      <p:cBhvr additive="base">
                                        <p:cTn id="7"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0659">
                                            <p:txEl>
                                              <p:pRg st="3" end="3"/>
                                            </p:txEl>
                                          </p:spTgt>
                                        </p:tgtEl>
                                        <p:attrNameLst>
                                          <p:attrName>style.visibility</p:attrName>
                                        </p:attrNameLst>
                                      </p:cBhvr>
                                      <p:to>
                                        <p:strVal val="visible"/>
                                      </p:to>
                                    </p:set>
                                    <p:anim calcmode="lin" valueType="num">
                                      <p:cBhvr additive="base">
                                        <p:cTn id="11"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0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anim calcmode="lin" valueType="num">
                                      <p:cBhvr additive="base">
                                        <p:cTn id="17" dur="5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06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anim calcmode="lin" valueType="num">
                                      <p:cBhvr additive="base">
                                        <p:cTn id="23" dur="500" fill="hold"/>
                                        <p:tgtEl>
                                          <p:spTgt spid="70659">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06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179388" y="44450"/>
            <a:ext cx="8785225" cy="863600"/>
          </a:xfrm>
        </p:spPr>
        <p:txBody>
          <a:bodyPr/>
          <a:lstStyle/>
          <a:p>
            <a:r>
              <a:rPr kumimoji="0" lang="zh-CN" altLang="en-US"/>
              <a:t>电子信封</a:t>
            </a:r>
          </a:p>
        </p:txBody>
      </p:sp>
      <p:sp>
        <p:nvSpPr>
          <p:cNvPr id="71683" name="内容占位符 2"/>
          <p:cNvSpPr>
            <a:spLocks noGrp="1"/>
          </p:cNvSpPr>
          <p:nvPr>
            <p:ph idx="1"/>
          </p:nvPr>
        </p:nvSpPr>
        <p:spPr>
          <a:xfrm>
            <a:off x="179388" y="1052736"/>
            <a:ext cx="8785225" cy="2088231"/>
          </a:xfrm>
        </p:spPr>
        <p:txBody>
          <a:bodyPr/>
          <a:lstStyle/>
          <a:p>
            <a:r>
              <a:rPr kumimoji="0" lang="en-US" altLang="zh-CN" sz="2400" dirty="0"/>
              <a:t>SET</a:t>
            </a:r>
            <a:r>
              <a:rPr kumimoji="0" lang="zh-CN" altLang="en-US" sz="2400" dirty="0"/>
              <a:t>协议使用电子信封来传递更新的密钥。</a:t>
            </a:r>
            <a:endParaRPr kumimoji="0" lang="en-US" altLang="zh-CN" sz="2400" dirty="0"/>
          </a:p>
          <a:p>
            <a:r>
              <a:rPr kumimoji="0" lang="zh-CN" altLang="en-US" sz="2400" dirty="0"/>
              <a:t>电子信封涉及到两个密钥：一个是</a:t>
            </a:r>
            <a:r>
              <a:rPr kumimoji="0" lang="zh-CN" altLang="en-US" sz="2400" dirty="0">
                <a:solidFill>
                  <a:srgbClr val="FF0000"/>
                </a:solidFill>
              </a:rPr>
              <a:t>接收方的公开密钥</a:t>
            </a:r>
            <a:r>
              <a:rPr kumimoji="0" lang="zh-CN" altLang="en-US" sz="2400" dirty="0"/>
              <a:t>；另一个是</a:t>
            </a:r>
            <a:r>
              <a:rPr kumimoji="0" lang="zh-CN" altLang="en-US" sz="2400" dirty="0">
                <a:solidFill>
                  <a:srgbClr val="FF0000"/>
                </a:solidFill>
              </a:rPr>
              <a:t>发送方生成的临时密钥</a:t>
            </a:r>
            <a:r>
              <a:rPr kumimoji="0" lang="zh-CN" altLang="en-US" sz="2400" dirty="0"/>
              <a:t>（对称密钥）。</a:t>
            </a:r>
            <a:endParaRPr kumimoji="0" lang="en-US" altLang="zh-CN" sz="2400" dirty="0"/>
          </a:p>
          <a:p>
            <a:pPr lvl="1"/>
            <a:r>
              <a:rPr kumimoji="0" lang="zh-CN" altLang="en-US" dirty="0"/>
              <a:t>发送方使用接收方的公钥加密临时密钥，</a:t>
            </a:r>
            <a:r>
              <a:rPr kumimoji="0" lang="zh-CN" altLang="en-US" dirty="0">
                <a:solidFill>
                  <a:srgbClr val="0000FF"/>
                </a:solidFill>
              </a:rPr>
              <a:t>一般将这个被加密的秘钥称为电子信封</a:t>
            </a:r>
            <a:r>
              <a:rPr kumimoji="0" lang="zh-CN" altLang="en-US" dirty="0"/>
              <a:t>，接收方用其私钥解密出临时秘钥。</a:t>
            </a:r>
            <a:endParaRPr kumimoji="0" lang="zh-CN" altLang="zh-CN" dirty="0"/>
          </a:p>
        </p:txBody>
      </p:sp>
      <p:pic>
        <p:nvPicPr>
          <p:cNvPr id="716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212976"/>
            <a:ext cx="8280400"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 calcmode="lin" valueType="num">
                                      <p:cBhvr additive="base">
                                        <p:cTn id="7"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683">
                                            <p:txEl>
                                              <p:pRg st="2" end="2"/>
                                            </p:txEl>
                                          </p:spTgt>
                                        </p:tgtEl>
                                        <p:attrNameLst>
                                          <p:attrName>style.visibility</p:attrName>
                                        </p:attrNameLst>
                                      </p:cBhvr>
                                      <p:to>
                                        <p:strVal val="visible"/>
                                      </p:to>
                                    </p:set>
                                    <p:anim calcmode="lin" valueType="num">
                                      <p:cBhvr additive="base">
                                        <p:cTn id="13" dur="5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684"/>
                                        </p:tgtEl>
                                        <p:attrNameLst>
                                          <p:attrName>style.visibility</p:attrName>
                                        </p:attrNameLst>
                                      </p:cBhvr>
                                      <p:to>
                                        <p:strVal val="visible"/>
                                      </p:to>
                                    </p:set>
                                    <p:anim calcmode="lin" valueType="num">
                                      <p:cBhvr additive="base">
                                        <p:cTn id="19" dur="500" fill="hold"/>
                                        <p:tgtEl>
                                          <p:spTgt spid="71684"/>
                                        </p:tgtEl>
                                        <p:attrNameLst>
                                          <p:attrName>ppt_x</p:attrName>
                                        </p:attrNameLst>
                                      </p:cBhvr>
                                      <p:tavLst>
                                        <p:tav tm="0">
                                          <p:val>
                                            <p:strVal val="#ppt_x"/>
                                          </p:val>
                                        </p:tav>
                                        <p:tav tm="100000">
                                          <p:val>
                                            <p:strVal val="#ppt_x"/>
                                          </p:val>
                                        </p:tav>
                                      </p:tavLst>
                                    </p:anim>
                                    <p:anim calcmode="lin" valueType="num">
                                      <p:cBhvr additive="base">
                                        <p:cTn id="20" dur="500" fill="hold"/>
                                        <p:tgtEl>
                                          <p:spTgt spid="716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457200" y="44450"/>
            <a:ext cx="8229600" cy="864270"/>
          </a:xfrm>
        </p:spPr>
        <p:txBody>
          <a:bodyPr/>
          <a:lstStyle/>
          <a:p>
            <a:r>
              <a:rPr kumimoji="0" lang="en-US" altLang="zh-CN" dirty="0"/>
              <a:t>SSL</a:t>
            </a:r>
            <a:r>
              <a:rPr kumimoji="0" lang="zh-CN" altLang="en-US" dirty="0"/>
              <a:t>协议的体系结构</a:t>
            </a:r>
          </a:p>
        </p:txBody>
      </p:sp>
      <p:sp>
        <p:nvSpPr>
          <p:cNvPr id="44035" name="内容占位符 2"/>
          <p:cNvSpPr>
            <a:spLocks noGrp="1"/>
          </p:cNvSpPr>
          <p:nvPr>
            <p:ph idx="1"/>
          </p:nvPr>
        </p:nvSpPr>
        <p:spPr>
          <a:xfrm>
            <a:off x="125747" y="4221088"/>
            <a:ext cx="9036496" cy="2547938"/>
          </a:xfrm>
        </p:spPr>
        <p:txBody>
          <a:bodyPr/>
          <a:lstStyle/>
          <a:p>
            <a:r>
              <a:rPr kumimoji="0" lang="en-US" altLang="zh-CN" sz="2400" dirty="0"/>
              <a:t>SSL</a:t>
            </a:r>
            <a:r>
              <a:rPr kumimoji="0" lang="zh-CN" altLang="en-US" sz="2400" dirty="0"/>
              <a:t>协议族由</a:t>
            </a:r>
            <a:r>
              <a:rPr kumimoji="0" lang="en-US" altLang="zh-CN" sz="2400" dirty="0"/>
              <a:t>4</a:t>
            </a:r>
            <a:r>
              <a:rPr kumimoji="0" lang="zh-CN" altLang="en-US" sz="2400" dirty="0"/>
              <a:t>个协议组成：</a:t>
            </a:r>
            <a:endParaRPr kumimoji="0" lang="en-US" altLang="zh-CN" sz="2400" dirty="0"/>
          </a:p>
          <a:p>
            <a:pPr lvl="1"/>
            <a:r>
              <a:rPr kumimoji="0" lang="zh-CN" altLang="en-US" dirty="0"/>
              <a:t>记录协议</a:t>
            </a:r>
            <a:r>
              <a:rPr kumimoji="0" lang="en-US" altLang="zh-CN" dirty="0"/>
              <a:t> </a:t>
            </a:r>
            <a:r>
              <a:rPr kumimoji="0" lang="en-US" altLang="zh-CN" dirty="0">
                <a:solidFill>
                  <a:srgbClr val="FF0000"/>
                </a:solidFill>
              </a:rPr>
              <a:t>Record Protocol</a:t>
            </a:r>
            <a:r>
              <a:rPr kumimoji="0" lang="zh-CN" altLang="en-US" dirty="0"/>
              <a:t>、握手协议</a:t>
            </a:r>
            <a:r>
              <a:rPr kumimoji="0" lang="en-US" altLang="zh-CN" dirty="0"/>
              <a:t> </a:t>
            </a:r>
            <a:r>
              <a:rPr kumimoji="0" lang="en-US" altLang="zh-CN" dirty="0">
                <a:solidFill>
                  <a:srgbClr val="FF0000"/>
                </a:solidFill>
              </a:rPr>
              <a:t>Handshake Protocol</a:t>
            </a:r>
            <a:r>
              <a:rPr kumimoji="0" lang="zh-CN" altLang="en-US" dirty="0"/>
              <a:t>、转换密码规范协议</a:t>
            </a:r>
            <a:r>
              <a:rPr kumimoji="0" lang="en-US" altLang="zh-CN" dirty="0"/>
              <a:t> </a:t>
            </a:r>
            <a:r>
              <a:rPr kumimoji="0" lang="en-US" altLang="zh-CN" dirty="0">
                <a:solidFill>
                  <a:srgbClr val="FF0000"/>
                </a:solidFill>
              </a:rPr>
              <a:t>Change Cipher Spec Protocol</a:t>
            </a:r>
            <a:r>
              <a:rPr kumimoji="0" lang="zh-CN" altLang="en-US" dirty="0"/>
              <a:t>和报警协议</a:t>
            </a:r>
            <a:r>
              <a:rPr kumimoji="0" lang="en-US" altLang="zh-CN" dirty="0">
                <a:solidFill>
                  <a:srgbClr val="FF0000"/>
                </a:solidFill>
              </a:rPr>
              <a:t>Alert Protocol</a:t>
            </a:r>
            <a:r>
              <a:rPr kumimoji="0" lang="zh-CN" altLang="en-US" dirty="0"/>
              <a:t>。</a:t>
            </a:r>
            <a:endParaRPr kumimoji="0" lang="en-US" altLang="zh-CN" dirty="0"/>
          </a:p>
          <a:p>
            <a:pPr lvl="1"/>
            <a:r>
              <a:rPr kumimoji="0" lang="zh-CN" altLang="en-US" dirty="0">
                <a:solidFill>
                  <a:srgbClr val="FF0000"/>
                </a:solidFill>
              </a:rPr>
              <a:t>双层协议：</a:t>
            </a:r>
            <a:r>
              <a:rPr kumimoji="0" lang="en-US" altLang="zh-CN" dirty="0"/>
              <a:t>SSL</a:t>
            </a:r>
            <a:r>
              <a:rPr kumimoji="0" lang="zh-CN" altLang="en-US" dirty="0"/>
              <a:t>记录协议被定义为</a:t>
            </a:r>
            <a:r>
              <a:rPr kumimoji="0" lang="zh-CN" altLang="en-US" dirty="0">
                <a:solidFill>
                  <a:srgbClr val="FF0000"/>
                </a:solidFill>
              </a:rPr>
              <a:t>在传输层与应用层之间</a:t>
            </a:r>
            <a:r>
              <a:rPr kumimoji="0" lang="zh-CN" altLang="en-US" dirty="0"/>
              <a:t>，其它三个协议则为</a:t>
            </a:r>
            <a:r>
              <a:rPr kumimoji="0" lang="zh-CN" altLang="en-US" dirty="0">
                <a:solidFill>
                  <a:srgbClr val="FF0000"/>
                </a:solidFill>
              </a:rPr>
              <a:t>应用层协议</a:t>
            </a:r>
            <a:r>
              <a:rPr kumimoji="0" lang="zh-CN" altLang="en-US" dirty="0"/>
              <a:t>。</a:t>
            </a:r>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031991"/>
            <a:ext cx="67691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 calcmode="lin" valueType="num">
                                      <p:cBhvr additive="base">
                                        <p:cTn id="7"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 calcmode="lin" valueType="num">
                                      <p:cBhvr additive="base">
                                        <p:cTn id="13"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179388" y="44450"/>
            <a:ext cx="8785225" cy="863600"/>
          </a:xfrm>
        </p:spPr>
        <p:txBody>
          <a:bodyPr/>
          <a:lstStyle/>
          <a:p>
            <a:r>
              <a:rPr kumimoji="0" lang="zh-CN" altLang="en-US" dirty="0"/>
              <a:t>双重签名</a:t>
            </a:r>
          </a:p>
        </p:txBody>
      </p:sp>
      <p:sp>
        <p:nvSpPr>
          <p:cNvPr id="72707" name="内容占位符 2"/>
          <p:cNvSpPr>
            <a:spLocks noGrp="1"/>
          </p:cNvSpPr>
          <p:nvPr>
            <p:ph idx="1"/>
          </p:nvPr>
        </p:nvSpPr>
        <p:spPr>
          <a:xfrm>
            <a:off x="179388" y="1052413"/>
            <a:ext cx="8751887" cy="2664619"/>
          </a:xfrm>
        </p:spPr>
        <p:txBody>
          <a:bodyPr/>
          <a:lstStyle/>
          <a:p>
            <a:r>
              <a:rPr kumimoji="0" lang="en-US" altLang="zh-CN" sz="2400" dirty="0"/>
              <a:t>SET</a:t>
            </a:r>
            <a:r>
              <a:rPr kumimoji="0" lang="zh-CN" altLang="en-US" sz="2400" dirty="0"/>
              <a:t>协议核心内容是</a:t>
            </a:r>
            <a:r>
              <a:rPr kumimoji="0" lang="zh-CN" altLang="en-US" sz="2400" dirty="0">
                <a:solidFill>
                  <a:srgbClr val="FF0000"/>
                </a:solidFill>
              </a:rPr>
              <a:t>订购信息</a:t>
            </a:r>
            <a:r>
              <a:rPr kumimoji="0" lang="en-US" altLang="zh-CN" sz="2400" dirty="0">
                <a:solidFill>
                  <a:srgbClr val="FF0000"/>
                </a:solidFill>
              </a:rPr>
              <a:t>OI</a:t>
            </a:r>
            <a:r>
              <a:rPr kumimoji="0" lang="zh-CN" altLang="en-US" sz="2400" dirty="0"/>
              <a:t>和</a:t>
            </a:r>
            <a:r>
              <a:rPr kumimoji="0" lang="zh-CN" altLang="en-US" sz="2400" dirty="0">
                <a:solidFill>
                  <a:srgbClr val="FF0000"/>
                </a:solidFill>
              </a:rPr>
              <a:t>支付信息</a:t>
            </a:r>
            <a:r>
              <a:rPr kumimoji="0" lang="en-US" altLang="zh-CN" sz="2400" dirty="0">
                <a:solidFill>
                  <a:srgbClr val="FF0000"/>
                </a:solidFill>
              </a:rPr>
              <a:t>PI</a:t>
            </a:r>
            <a:r>
              <a:rPr kumimoji="0" lang="zh-CN" altLang="en-US" sz="2400" dirty="0"/>
              <a:t>。</a:t>
            </a:r>
            <a:endParaRPr kumimoji="0" lang="en-US" altLang="zh-CN" sz="2400" dirty="0"/>
          </a:p>
          <a:p>
            <a:r>
              <a:rPr kumimoji="0" lang="en-US" altLang="zh-CN" sz="2400" dirty="0"/>
              <a:t>DS</a:t>
            </a:r>
            <a:r>
              <a:rPr kumimoji="0" lang="zh-CN" altLang="en-US" sz="2400" dirty="0"/>
              <a:t>（</a:t>
            </a:r>
            <a:r>
              <a:rPr kumimoji="0" lang="en-US" altLang="zh-CN" sz="2400" dirty="0"/>
              <a:t>Dual Signature</a:t>
            </a:r>
            <a:r>
              <a:rPr kumimoji="0" lang="zh-CN" altLang="en-US" sz="2400" dirty="0"/>
              <a:t>）技术将</a:t>
            </a:r>
            <a:r>
              <a:rPr kumimoji="0" lang="en-US" altLang="zh-CN" sz="2400" dirty="0">
                <a:solidFill>
                  <a:srgbClr val="FF0000"/>
                </a:solidFill>
              </a:rPr>
              <a:t>OI</a:t>
            </a:r>
            <a:r>
              <a:rPr kumimoji="0" lang="zh-CN" altLang="en-US" sz="2400" dirty="0">
                <a:solidFill>
                  <a:srgbClr val="FF0000"/>
                </a:solidFill>
              </a:rPr>
              <a:t>和</a:t>
            </a:r>
            <a:r>
              <a:rPr kumimoji="0" lang="en-US" altLang="zh-CN" sz="2400" dirty="0">
                <a:solidFill>
                  <a:srgbClr val="FF0000"/>
                </a:solidFill>
              </a:rPr>
              <a:t>PI</a:t>
            </a:r>
            <a:r>
              <a:rPr kumimoji="0" lang="zh-CN" altLang="en-US" sz="2400" dirty="0"/>
              <a:t>这两部分的</a:t>
            </a:r>
            <a:r>
              <a:rPr kumimoji="0" lang="zh-CN" altLang="en-US" sz="2400" dirty="0">
                <a:solidFill>
                  <a:srgbClr val="FF0000"/>
                </a:solidFill>
              </a:rPr>
              <a:t>摘要信息绑定</a:t>
            </a:r>
            <a:r>
              <a:rPr kumimoji="0" lang="zh-CN" altLang="en-US" sz="2400" dirty="0"/>
              <a:t>，确保电子交易的有效性和公正性。</a:t>
            </a:r>
            <a:endParaRPr kumimoji="0" lang="en-US" altLang="zh-CN" sz="2400" dirty="0"/>
          </a:p>
          <a:p>
            <a:r>
              <a:rPr kumimoji="0" lang="zh-CN" altLang="en-US" sz="2400" dirty="0"/>
              <a:t>分离</a:t>
            </a:r>
            <a:r>
              <a:rPr kumimoji="0" lang="en-US" altLang="zh-CN" sz="2400" dirty="0"/>
              <a:t>PI</a:t>
            </a:r>
            <a:r>
              <a:rPr kumimoji="0" lang="zh-CN" altLang="en-US" sz="2400" dirty="0"/>
              <a:t>与</a:t>
            </a:r>
            <a:r>
              <a:rPr kumimoji="0" lang="en-US" altLang="zh-CN" sz="2400" dirty="0"/>
              <a:t>OI</a:t>
            </a:r>
            <a:r>
              <a:rPr kumimoji="0" lang="zh-CN" altLang="en-US" sz="2400" dirty="0"/>
              <a:t>，确保商家不知道顾客的支付卡信息，银行不知道顾客的订购细节。</a:t>
            </a:r>
            <a:endParaRPr kumimoji="0" lang="en-US" altLang="zh-CN" sz="2400" dirty="0"/>
          </a:p>
          <a:p>
            <a:r>
              <a:rPr kumimoji="0" lang="en-US" altLang="zh-CN" sz="2400" dirty="0"/>
              <a:t>DS = </a:t>
            </a:r>
            <a:r>
              <a:rPr kumimoji="0" lang="en-US" altLang="zh-CN" sz="2400" dirty="0" err="1"/>
              <a:t>E</a:t>
            </a:r>
            <a:r>
              <a:rPr kumimoji="0" lang="en-US" altLang="zh-CN" sz="2400" baseline="-25000" dirty="0" err="1"/>
              <a:t>KRc</a:t>
            </a:r>
            <a:r>
              <a:rPr kumimoji="0" lang="en-US" altLang="zh-CN" sz="2400" baseline="-25000" dirty="0"/>
              <a:t> </a:t>
            </a:r>
            <a:r>
              <a:rPr kumimoji="0" lang="en-US" altLang="zh-CN" sz="2400" dirty="0"/>
              <a:t>[ H</a:t>
            </a:r>
            <a:r>
              <a:rPr kumimoji="0" lang="zh-CN" altLang="en-US" sz="2400" dirty="0"/>
              <a:t>（</a:t>
            </a:r>
            <a:r>
              <a:rPr kumimoji="0" lang="en-US" altLang="zh-CN" sz="2400" dirty="0">
                <a:solidFill>
                  <a:srgbClr val="FF0000"/>
                </a:solidFill>
              </a:rPr>
              <a:t>H</a:t>
            </a:r>
            <a:r>
              <a:rPr kumimoji="0" lang="zh-CN" altLang="en-US" sz="2400" dirty="0">
                <a:solidFill>
                  <a:srgbClr val="FF0000"/>
                </a:solidFill>
              </a:rPr>
              <a:t>（</a:t>
            </a:r>
            <a:r>
              <a:rPr kumimoji="0" lang="en-US" altLang="zh-CN" sz="2400" dirty="0">
                <a:solidFill>
                  <a:srgbClr val="FF0000"/>
                </a:solidFill>
              </a:rPr>
              <a:t>PI</a:t>
            </a:r>
            <a:r>
              <a:rPr kumimoji="0" lang="zh-CN" altLang="en-US" sz="2400" dirty="0">
                <a:solidFill>
                  <a:srgbClr val="FF0000"/>
                </a:solidFill>
              </a:rPr>
              <a:t>）</a:t>
            </a:r>
            <a:r>
              <a:rPr kumimoji="0" lang="en-US" altLang="zh-CN" sz="2400" dirty="0"/>
              <a:t>II </a:t>
            </a:r>
            <a:r>
              <a:rPr kumimoji="0" lang="en-US" altLang="zh-CN" sz="2400" dirty="0">
                <a:solidFill>
                  <a:srgbClr val="FF0000"/>
                </a:solidFill>
              </a:rPr>
              <a:t>H</a:t>
            </a:r>
            <a:r>
              <a:rPr kumimoji="0" lang="zh-CN" altLang="en-US" sz="2400" dirty="0">
                <a:solidFill>
                  <a:srgbClr val="FF0000"/>
                </a:solidFill>
              </a:rPr>
              <a:t>（</a:t>
            </a:r>
            <a:r>
              <a:rPr kumimoji="0" lang="en-US" altLang="zh-CN" sz="2400" dirty="0">
                <a:solidFill>
                  <a:srgbClr val="FF0000"/>
                </a:solidFill>
              </a:rPr>
              <a:t>OI</a:t>
            </a:r>
            <a:r>
              <a:rPr kumimoji="0" lang="zh-CN" altLang="en-US" sz="2400" dirty="0">
                <a:solidFill>
                  <a:srgbClr val="FF0000"/>
                </a:solidFill>
              </a:rPr>
              <a:t>）</a:t>
            </a:r>
            <a:r>
              <a:rPr kumimoji="0" lang="zh-CN" altLang="en-US" sz="2400" dirty="0"/>
              <a:t>）</a:t>
            </a:r>
            <a:r>
              <a:rPr kumimoji="0" lang="en-US" altLang="zh-CN" sz="2400" dirty="0"/>
              <a:t>]</a:t>
            </a:r>
            <a:endParaRPr kumimoji="0" lang="zh-CN" altLang="en-US" sz="2400" dirty="0"/>
          </a:p>
        </p:txBody>
      </p:sp>
      <p:pic>
        <p:nvPicPr>
          <p:cNvPr id="727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789040"/>
            <a:ext cx="875188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 calcmode="lin" valueType="num">
                                      <p:cBhvr additive="base">
                                        <p:cTn id="7" dur="5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7">
                                            <p:txEl>
                                              <p:pRg st="2" end="2"/>
                                            </p:txEl>
                                          </p:spTgt>
                                        </p:tgtEl>
                                        <p:attrNameLst>
                                          <p:attrName>style.visibility</p:attrName>
                                        </p:attrNameLst>
                                      </p:cBhvr>
                                      <p:to>
                                        <p:strVal val="visible"/>
                                      </p:to>
                                    </p:set>
                                    <p:anim calcmode="lin" valueType="num">
                                      <p:cBhvr additive="base">
                                        <p:cTn id="13" dur="5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2707">
                                            <p:txEl>
                                              <p:pRg st="3" end="3"/>
                                            </p:txEl>
                                          </p:spTgt>
                                        </p:tgtEl>
                                        <p:attrNameLst>
                                          <p:attrName>style.visibility</p:attrName>
                                        </p:attrNameLst>
                                      </p:cBhvr>
                                      <p:to>
                                        <p:strVal val="visible"/>
                                      </p:to>
                                    </p:set>
                                    <p:anim calcmode="lin" valueType="num">
                                      <p:cBhvr additive="base">
                                        <p:cTn id="19" dur="500" fill="hold"/>
                                        <p:tgtEl>
                                          <p:spTgt spid="727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2708"/>
                                        </p:tgtEl>
                                        <p:attrNameLst>
                                          <p:attrName>style.visibility</p:attrName>
                                        </p:attrNameLst>
                                      </p:cBhvr>
                                      <p:to>
                                        <p:strVal val="visible"/>
                                      </p:to>
                                    </p:set>
                                    <p:anim calcmode="lin" valueType="num">
                                      <p:cBhvr additive="base">
                                        <p:cTn id="25" dur="500" fill="hold"/>
                                        <p:tgtEl>
                                          <p:spTgt spid="72708"/>
                                        </p:tgtEl>
                                        <p:attrNameLst>
                                          <p:attrName>ppt_x</p:attrName>
                                        </p:attrNameLst>
                                      </p:cBhvr>
                                      <p:tavLst>
                                        <p:tav tm="0">
                                          <p:val>
                                            <p:strVal val="#ppt_x"/>
                                          </p:val>
                                        </p:tav>
                                        <p:tav tm="100000">
                                          <p:val>
                                            <p:strVal val="#ppt_x"/>
                                          </p:val>
                                        </p:tav>
                                      </p:tavLst>
                                    </p:anim>
                                    <p:anim calcmode="lin" valueType="num">
                                      <p:cBhvr additive="base">
                                        <p:cTn id="26" dur="500" fill="hold"/>
                                        <p:tgtEl>
                                          <p:spTgt spid="72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179388" y="44450"/>
            <a:ext cx="8785225" cy="863600"/>
          </a:xfrm>
        </p:spPr>
        <p:txBody>
          <a:bodyPr/>
          <a:lstStyle/>
          <a:p>
            <a:r>
              <a:rPr kumimoji="0" lang="zh-CN" altLang="en-US" dirty="0"/>
              <a:t>双重签名的使用过程</a:t>
            </a:r>
          </a:p>
        </p:txBody>
      </p:sp>
      <p:sp>
        <p:nvSpPr>
          <p:cNvPr id="73731" name="内容占位符 2"/>
          <p:cNvSpPr>
            <a:spLocks noGrp="1"/>
          </p:cNvSpPr>
          <p:nvPr>
            <p:ph idx="1"/>
          </p:nvPr>
        </p:nvSpPr>
        <p:spPr>
          <a:xfrm>
            <a:off x="179388" y="1052736"/>
            <a:ext cx="8713092" cy="5400452"/>
          </a:xfrm>
        </p:spPr>
        <p:txBody>
          <a:bodyPr/>
          <a:lstStyle/>
          <a:p>
            <a:pPr>
              <a:spcBef>
                <a:spcPts val="1800"/>
              </a:spcBef>
            </a:pPr>
            <a:r>
              <a:rPr kumimoji="0" lang="zh-CN" altLang="en-US" sz="2400" dirty="0"/>
              <a:t>顾客针对</a:t>
            </a:r>
            <a:r>
              <a:rPr kumimoji="0" lang="en-US" altLang="zh-CN" sz="2400" dirty="0"/>
              <a:t>PI</a:t>
            </a:r>
            <a:r>
              <a:rPr kumimoji="0" lang="zh-CN" altLang="en-US" sz="2400" dirty="0"/>
              <a:t>和</a:t>
            </a:r>
            <a:r>
              <a:rPr kumimoji="0" lang="en-US" altLang="zh-CN" sz="2400" dirty="0"/>
              <a:t>OI</a:t>
            </a:r>
            <a:r>
              <a:rPr kumimoji="0" lang="zh-CN" altLang="en-US" sz="2400" dirty="0"/>
              <a:t>生成</a:t>
            </a:r>
            <a:r>
              <a:rPr kumimoji="0" lang="en-US" altLang="zh-CN" sz="2400" dirty="0"/>
              <a:t>DS</a:t>
            </a:r>
            <a:r>
              <a:rPr kumimoji="0" lang="zh-CN" altLang="en-US" sz="2400" dirty="0"/>
              <a:t>，将</a:t>
            </a:r>
            <a:r>
              <a:rPr kumimoji="0" lang="en-US" altLang="zh-CN" sz="2400" dirty="0">
                <a:solidFill>
                  <a:srgbClr val="FF0000"/>
                </a:solidFill>
              </a:rPr>
              <a:t>DS</a:t>
            </a:r>
            <a:r>
              <a:rPr kumimoji="0" lang="zh-CN" altLang="en-US" sz="2400" dirty="0">
                <a:solidFill>
                  <a:srgbClr val="FF0000"/>
                </a:solidFill>
              </a:rPr>
              <a:t>、</a:t>
            </a:r>
            <a:r>
              <a:rPr kumimoji="0" lang="en-US" altLang="zh-CN" sz="2400" dirty="0">
                <a:solidFill>
                  <a:srgbClr val="FF0000"/>
                </a:solidFill>
              </a:rPr>
              <a:t>OI</a:t>
            </a:r>
            <a:r>
              <a:rPr kumimoji="0" lang="zh-CN" altLang="en-US" sz="2400" dirty="0">
                <a:solidFill>
                  <a:srgbClr val="FF0000"/>
                </a:solidFill>
              </a:rPr>
              <a:t>和</a:t>
            </a:r>
            <a:r>
              <a:rPr kumimoji="0" lang="en-US" altLang="zh-CN" sz="2400" dirty="0">
                <a:solidFill>
                  <a:srgbClr val="FF0000"/>
                </a:solidFill>
              </a:rPr>
              <a:t>PIMD</a:t>
            </a:r>
            <a:r>
              <a:rPr kumimoji="0" lang="zh-CN" altLang="en-US" sz="2400" dirty="0">
                <a:solidFill>
                  <a:srgbClr val="FF0000"/>
                </a:solidFill>
              </a:rPr>
              <a:t>发送给商家</a:t>
            </a:r>
            <a:r>
              <a:rPr kumimoji="0" lang="zh-CN" altLang="en-US" sz="2400" dirty="0"/>
              <a:t>。</a:t>
            </a:r>
            <a:endParaRPr kumimoji="0" lang="en-US" altLang="zh-CN" sz="2400" dirty="0"/>
          </a:p>
          <a:p>
            <a:pPr>
              <a:spcBef>
                <a:spcPts val="1800"/>
              </a:spcBef>
            </a:pPr>
            <a:r>
              <a:rPr kumimoji="0" lang="zh-CN" altLang="en-US" sz="2400" dirty="0"/>
              <a:t>商家计算得到</a:t>
            </a:r>
            <a:r>
              <a:rPr kumimoji="0" lang="en-US" altLang="zh-CN" sz="2400" dirty="0">
                <a:solidFill>
                  <a:srgbClr val="FF0000"/>
                </a:solidFill>
              </a:rPr>
              <a:t>POMD</a:t>
            </a:r>
            <a:r>
              <a:rPr kumimoji="0" lang="en-US" altLang="zh-CN" sz="2400" dirty="0"/>
              <a:t>=H</a:t>
            </a:r>
            <a:r>
              <a:rPr kumimoji="0" lang="zh-CN" altLang="en-US" sz="2400" dirty="0"/>
              <a:t>（</a:t>
            </a:r>
            <a:r>
              <a:rPr kumimoji="0" lang="en-US" altLang="zh-CN" sz="2400" dirty="0"/>
              <a:t>PIMD II H</a:t>
            </a:r>
            <a:r>
              <a:rPr kumimoji="0" lang="zh-CN" altLang="en-US" sz="2400" dirty="0"/>
              <a:t>（</a:t>
            </a:r>
            <a:r>
              <a:rPr kumimoji="0" lang="en-US" altLang="zh-CN" sz="2400" dirty="0"/>
              <a:t>OI</a:t>
            </a:r>
            <a:r>
              <a:rPr kumimoji="0" lang="zh-CN" altLang="en-US" sz="2400" dirty="0"/>
              <a:t>）），然后计算</a:t>
            </a:r>
            <a:r>
              <a:rPr kumimoji="0" lang="en-US" altLang="zh-CN" sz="2400" dirty="0">
                <a:solidFill>
                  <a:srgbClr val="FF0000"/>
                </a:solidFill>
              </a:rPr>
              <a:t>POMD’</a:t>
            </a:r>
            <a:r>
              <a:rPr kumimoji="0" lang="en-US" altLang="zh-CN" sz="2400" dirty="0"/>
              <a:t>=</a:t>
            </a:r>
            <a:r>
              <a:rPr kumimoji="0" lang="en-US" altLang="zh-CN" sz="2400" dirty="0" err="1"/>
              <a:t>D</a:t>
            </a:r>
            <a:r>
              <a:rPr kumimoji="0" lang="en-US" altLang="zh-CN" sz="2400" baseline="-25000" dirty="0" err="1"/>
              <a:t>KUc</a:t>
            </a:r>
            <a:r>
              <a:rPr kumimoji="0" lang="en-US" altLang="zh-CN" sz="2400" baseline="-25000" dirty="0"/>
              <a:t> </a:t>
            </a:r>
            <a:r>
              <a:rPr kumimoji="0" lang="en-US" altLang="zh-CN" sz="2400" dirty="0"/>
              <a:t>[ DS ]</a:t>
            </a:r>
            <a:r>
              <a:rPr kumimoji="0" lang="zh-CN" altLang="en-US" sz="2400" dirty="0"/>
              <a:t>，其中</a:t>
            </a:r>
            <a:r>
              <a:rPr kumimoji="0" lang="en-US" altLang="zh-CN" sz="2400" dirty="0" err="1"/>
              <a:t>KUc</a:t>
            </a:r>
            <a:r>
              <a:rPr kumimoji="0" lang="zh-CN" altLang="en-US" sz="2400" dirty="0"/>
              <a:t>为顾客的公开密钥。如果</a:t>
            </a:r>
            <a:r>
              <a:rPr kumimoji="0" lang="en-US" altLang="zh-CN" sz="2400" dirty="0">
                <a:solidFill>
                  <a:srgbClr val="FF0000"/>
                </a:solidFill>
              </a:rPr>
              <a:t>POMD= POMD’</a:t>
            </a:r>
            <a:r>
              <a:rPr kumimoji="0" lang="zh-CN" altLang="en-US" sz="2400" dirty="0"/>
              <a:t>，则商家可以认为该</a:t>
            </a:r>
            <a:r>
              <a:rPr kumimoji="0" lang="en-US" altLang="zh-CN" sz="2400" dirty="0"/>
              <a:t>DS</a:t>
            </a:r>
            <a:r>
              <a:rPr kumimoji="0" lang="zh-CN" altLang="en-US" sz="2400" dirty="0"/>
              <a:t>正确，批准实施进一步交易。</a:t>
            </a:r>
            <a:endParaRPr kumimoji="0" lang="en-US" altLang="zh-CN" sz="2400" dirty="0"/>
          </a:p>
          <a:p>
            <a:pPr>
              <a:spcBef>
                <a:spcPts val="1800"/>
              </a:spcBef>
            </a:pPr>
            <a:r>
              <a:rPr kumimoji="0" lang="zh-CN" altLang="en-US" sz="2400" dirty="0"/>
              <a:t>顾客需要生成一个对称密钥</a:t>
            </a:r>
            <a:r>
              <a:rPr kumimoji="0" lang="en-US" altLang="zh-CN" sz="2400" dirty="0"/>
              <a:t>K</a:t>
            </a:r>
            <a:r>
              <a:rPr kumimoji="0" lang="en-US" altLang="zh-CN" sz="2400" baseline="-25000" dirty="0"/>
              <a:t>S</a:t>
            </a:r>
            <a:r>
              <a:rPr kumimoji="0" lang="zh-CN" altLang="en-US" sz="2400" dirty="0"/>
              <a:t>，</a:t>
            </a:r>
            <a:r>
              <a:rPr kumimoji="0" lang="zh-CN" altLang="en-US" sz="2400" dirty="0">
                <a:solidFill>
                  <a:srgbClr val="FF0000"/>
                </a:solidFill>
              </a:rPr>
              <a:t>使用银行的公钥加密</a:t>
            </a:r>
            <a:r>
              <a:rPr kumimoji="0" lang="en-US" altLang="zh-CN" sz="2400" dirty="0">
                <a:solidFill>
                  <a:srgbClr val="FF0000"/>
                </a:solidFill>
              </a:rPr>
              <a:t>K</a:t>
            </a:r>
            <a:r>
              <a:rPr kumimoji="0" lang="en-US" altLang="zh-CN" sz="2400" baseline="-25000" dirty="0">
                <a:solidFill>
                  <a:srgbClr val="FF0000"/>
                </a:solidFill>
              </a:rPr>
              <a:t>S</a:t>
            </a:r>
            <a:r>
              <a:rPr kumimoji="0" lang="zh-CN" altLang="en-US" sz="2400" dirty="0"/>
              <a:t>，并</a:t>
            </a:r>
            <a:r>
              <a:rPr kumimoji="0" lang="zh-CN" altLang="en-US" sz="2400" dirty="0">
                <a:solidFill>
                  <a:srgbClr val="FF0000"/>
                </a:solidFill>
              </a:rPr>
              <a:t>使用</a:t>
            </a:r>
            <a:r>
              <a:rPr kumimoji="0" lang="en-US" altLang="zh-CN" sz="2400" dirty="0">
                <a:solidFill>
                  <a:srgbClr val="FF0000"/>
                </a:solidFill>
              </a:rPr>
              <a:t>K</a:t>
            </a:r>
            <a:r>
              <a:rPr kumimoji="0" lang="en-US" altLang="zh-CN" sz="2400" baseline="-25000" dirty="0">
                <a:solidFill>
                  <a:srgbClr val="FF0000"/>
                </a:solidFill>
              </a:rPr>
              <a:t>S</a:t>
            </a:r>
            <a:r>
              <a:rPr kumimoji="0" lang="zh-CN" altLang="en-US" sz="2400" dirty="0">
                <a:solidFill>
                  <a:srgbClr val="FF0000"/>
                </a:solidFill>
              </a:rPr>
              <a:t>加密</a:t>
            </a:r>
            <a:r>
              <a:rPr kumimoji="0" lang="en-US" altLang="zh-CN" sz="2400" dirty="0">
                <a:solidFill>
                  <a:srgbClr val="FF0000"/>
                </a:solidFill>
              </a:rPr>
              <a:t>DS</a:t>
            </a:r>
            <a:r>
              <a:rPr kumimoji="0" lang="zh-CN" altLang="en-US" sz="2400" dirty="0">
                <a:solidFill>
                  <a:srgbClr val="FF0000"/>
                </a:solidFill>
              </a:rPr>
              <a:t>、</a:t>
            </a:r>
            <a:r>
              <a:rPr kumimoji="0" lang="en-US" altLang="zh-CN" sz="2400" dirty="0">
                <a:solidFill>
                  <a:srgbClr val="FF0000"/>
                </a:solidFill>
              </a:rPr>
              <a:t>PI</a:t>
            </a:r>
            <a:r>
              <a:rPr kumimoji="0" lang="zh-CN" altLang="en-US" sz="2400" dirty="0">
                <a:solidFill>
                  <a:srgbClr val="FF0000"/>
                </a:solidFill>
              </a:rPr>
              <a:t>和</a:t>
            </a:r>
            <a:r>
              <a:rPr kumimoji="0" lang="en-US" altLang="zh-CN" sz="2400" dirty="0">
                <a:solidFill>
                  <a:srgbClr val="FF0000"/>
                </a:solidFill>
              </a:rPr>
              <a:t>OIMD</a:t>
            </a:r>
            <a:r>
              <a:rPr kumimoji="0" lang="zh-CN" altLang="en-US" sz="2400" dirty="0"/>
              <a:t>，通过商家将</a:t>
            </a:r>
            <a:r>
              <a:rPr kumimoji="0" lang="en-US" altLang="zh-CN" sz="2400" dirty="0" err="1"/>
              <a:t>E</a:t>
            </a:r>
            <a:r>
              <a:rPr kumimoji="0" lang="en-US" altLang="zh-CN" sz="2400" baseline="-25000" dirty="0" err="1"/>
              <a:t>KUb</a:t>
            </a:r>
            <a:r>
              <a:rPr kumimoji="0" lang="en-US" altLang="zh-CN" sz="2400" dirty="0"/>
              <a:t> [K</a:t>
            </a:r>
            <a:r>
              <a:rPr kumimoji="0" lang="en-US" altLang="zh-CN" sz="2400" baseline="-25000" dirty="0"/>
              <a:t>S</a:t>
            </a:r>
            <a:r>
              <a:rPr kumimoji="0" lang="en-US" altLang="zh-CN" sz="2400" dirty="0"/>
              <a:t>]IIE</a:t>
            </a:r>
            <a:r>
              <a:rPr kumimoji="0" lang="en-US" altLang="zh-CN" sz="2400" baseline="-25000" dirty="0"/>
              <a:t>Ks</a:t>
            </a:r>
            <a:r>
              <a:rPr kumimoji="0" lang="en-US" altLang="zh-CN" sz="2400" dirty="0"/>
              <a:t>[ DS ‖ PI IIOIMD ]</a:t>
            </a:r>
            <a:r>
              <a:rPr kumimoji="0" lang="zh-CN" altLang="en-US" sz="2400" dirty="0"/>
              <a:t>转发给银行。</a:t>
            </a:r>
            <a:endParaRPr kumimoji="0" lang="en-US" altLang="zh-CN" sz="2400" dirty="0"/>
          </a:p>
          <a:p>
            <a:pPr lvl="1">
              <a:spcBef>
                <a:spcPts val="600"/>
              </a:spcBef>
            </a:pPr>
            <a:r>
              <a:rPr kumimoji="0" lang="zh-CN" altLang="en-US" dirty="0"/>
              <a:t>其中</a:t>
            </a:r>
            <a:r>
              <a:rPr kumimoji="0" lang="en-US" altLang="zh-CN" dirty="0" err="1"/>
              <a:t>KUb</a:t>
            </a:r>
            <a:r>
              <a:rPr kumimoji="0" lang="zh-CN" altLang="en-US" dirty="0"/>
              <a:t>为银行的公开密钥。</a:t>
            </a:r>
            <a:endParaRPr kumimoji="0" lang="en-US" altLang="zh-CN" dirty="0"/>
          </a:p>
          <a:p>
            <a:pPr>
              <a:spcBef>
                <a:spcPts val="1800"/>
              </a:spcBef>
            </a:pPr>
            <a:r>
              <a:rPr kumimoji="0" lang="zh-CN" altLang="en-US" sz="2400" dirty="0"/>
              <a:t>银行计算</a:t>
            </a:r>
            <a:r>
              <a:rPr kumimoji="0" lang="en-US" altLang="zh-CN" sz="2400" dirty="0"/>
              <a:t>POMD=H</a:t>
            </a:r>
            <a:r>
              <a:rPr kumimoji="0" lang="zh-CN" altLang="en-US" sz="2400" dirty="0"/>
              <a:t>（</a:t>
            </a:r>
            <a:r>
              <a:rPr kumimoji="0" lang="en-US" altLang="zh-CN" sz="2400" dirty="0"/>
              <a:t>H</a:t>
            </a:r>
            <a:r>
              <a:rPr kumimoji="0" lang="zh-CN" altLang="en-US" sz="2400" dirty="0"/>
              <a:t>（</a:t>
            </a:r>
            <a:r>
              <a:rPr kumimoji="0" lang="en-US" altLang="zh-CN" sz="2400" dirty="0"/>
              <a:t>PI</a:t>
            </a:r>
            <a:r>
              <a:rPr kumimoji="0" lang="zh-CN" altLang="en-US" sz="2400" dirty="0"/>
              <a:t>）</a:t>
            </a:r>
            <a:r>
              <a:rPr kumimoji="0" lang="en-US" altLang="zh-CN" sz="2400" dirty="0"/>
              <a:t>II OIMD</a:t>
            </a:r>
            <a:r>
              <a:rPr kumimoji="0" lang="zh-CN" altLang="en-US" sz="2400" dirty="0"/>
              <a:t>）和</a:t>
            </a:r>
            <a:r>
              <a:rPr kumimoji="0" lang="en-US" altLang="zh-CN" sz="2400" dirty="0"/>
              <a:t>POMD’=</a:t>
            </a:r>
            <a:r>
              <a:rPr kumimoji="0" lang="en-US" altLang="zh-CN" sz="2400" dirty="0" err="1"/>
              <a:t>D</a:t>
            </a:r>
            <a:r>
              <a:rPr kumimoji="0" lang="en-US" altLang="zh-CN" sz="2400" baseline="-25000" dirty="0" err="1"/>
              <a:t>KUc</a:t>
            </a:r>
            <a:r>
              <a:rPr kumimoji="0" lang="en-US" altLang="zh-CN" sz="2400" baseline="-25000" dirty="0"/>
              <a:t> </a:t>
            </a:r>
            <a:r>
              <a:rPr kumimoji="0" lang="en-US" altLang="zh-CN" sz="2400" dirty="0"/>
              <a:t>[ DS ]</a:t>
            </a:r>
            <a:r>
              <a:rPr kumimoji="0" lang="zh-CN" altLang="en-US" sz="2400" dirty="0"/>
              <a:t>，如果</a:t>
            </a:r>
            <a:r>
              <a:rPr kumimoji="0" lang="en-US" altLang="zh-CN" sz="2400" dirty="0"/>
              <a:t>POMD= POMD’</a:t>
            </a:r>
            <a:r>
              <a:rPr kumimoji="0" lang="zh-CN" altLang="en-US" sz="2400" dirty="0"/>
              <a:t>，则银行可以认为该</a:t>
            </a:r>
            <a:r>
              <a:rPr kumimoji="0" lang="en-US" altLang="zh-CN" sz="2400" dirty="0"/>
              <a:t>DS</a:t>
            </a:r>
            <a:r>
              <a:rPr kumimoji="0" lang="zh-CN" altLang="en-US" sz="2400" dirty="0"/>
              <a:t>正确，批准实施交易。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anim calcmode="lin" valueType="num">
                                      <p:cBhvr additive="base">
                                        <p:cTn id="7" dur="500" fill="hold"/>
                                        <p:tgtEl>
                                          <p:spTgt spid="737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3731">
                                            <p:txEl>
                                              <p:pRg st="2" end="2"/>
                                            </p:txEl>
                                          </p:spTgt>
                                        </p:tgtEl>
                                        <p:attrNameLst>
                                          <p:attrName>style.visibility</p:attrName>
                                        </p:attrNameLst>
                                      </p:cBhvr>
                                      <p:to>
                                        <p:strVal val="visible"/>
                                      </p:to>
                                    </p:set>
                                    <p:anim calcmode="lin" valueType="num">
                                      <p:cBhvr additive="base">
                                        <p:cTn id="13" dur="500" fill="hold"/>
                                        <p:tgtEl>
                                          <p:spTgt spid="737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73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3731">
                                            <p:txEl>
                                              <p:pRg st="3" end="3"/>
                                            </p:txEl>
                                          </p:spTgt>
                                        </p:tgtEl>
                                        <p:attrNameLst>
                                          <p:attrName>style.visibility</p:attrName>
                                        </p:attrNameLst>
                                      </p:cBhvr>
                                      <p:to>
                                        <p:strVal val="visible"/>
                                      </p:to>
                                    </p:set>
                                    <p:anim calcmode="lin" valueType="num">
                                      <p:cBhvr additive="base">
                                        <p:cTn id="17" dur="500" fill="hold"/>
                                        <p:tgtEl>
                                          <p:spTgt spid="7373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37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3731">
                                            <p:txEl>
                                              <p:pRg st="4" end="4"/>
                                            </p:txEl>
                                          </p:spTgt>
                                        </p:tgtEl>
                                        <p:attrNameLst>
                                          <p:attrName>style.visibility</p:attrName>
                                        </p:attrNameLst>
                                      </p:cBhvr>
                                      <p:to>
                                        <p:strVal val="visible"/>
                                      </p:to>
                                    </p:set>
                                    <p:anim calcmode="lin" valueType="num">
                                      <p:cBhvr additive="base">
                                        <p:cTn id="23" dur="500" fill="hold"/>
                                        <p:tgtEl>
                                          <p:spTgt spid="7373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37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44450"/>
            <a:ext cx="8785225" cy="863600"/>
          </a:xfrm>
        </p:spPr>
        <p:txBody>
          <a:bodyPr/>
          <a:lstStyle/>
          <a:p>
            <a:pPr eaLnBrk="1"/>
            <a:r>
              <a:rPr kumimoji="0" lang="zh-CN" altLang="en-US" dirty="0"/>
              <a:t>主要内容</a:t>
            </a:r>
          </a:p>
        </p:txBody>
      </p:sp>
      <p:sp>
        <p:nvSpPr>
          <p:cNvPr id="6147" name="内容占位符 2"/>
          <p:cNvSpPr>
            <a:spLocks noGrp="1"/>
          </p:cNvSpPr>
          <p:nvPr>
            <p:ph idx="1"/>
          </p:nvPr>
        </p:nvSpPr>
        <p:spPr>
          <a:xfrm>
            <a:off x="179387" y="1052736"/>
            <a:ext cx="8785225" cy="5616624"/>
          </a:xfrm>
        </p:spPr>
        <p:txBody>
          <a:bodyPr/>
          <a:lstStyle/>
          <a:p>
            <a:r>
              <a:rPr kumimoji="0" lang="en-US" altLang="zh-CN" dirty="0"/>
              <a:t>8.1 </a:t>
            </a:r>
            <a:r>
              <a:rPr kumimoji="0" lang="en-US" altLang="zh-CN" dirty="0" err="1"/>
              <a:t>概述</a:t>
            </a:r>
            <a:r>
              <a:rPr kumimoji="0" lang="en-US" altLang="zh-CN" dirty="0"/>
              <a:t>	</a:t>
            </a:r>
            <a:endParaRPr kumimoji="0" lang="zh-CN" altLang="zh-CN" dirty="0"/>
          </a:p>
          <a:p>
            <a:r>
              <a:rPr kumimoji="0" lang="en-US" altLang="zh-CN" dirty="0"/>
              <a:t>8.2 </a:t>
            </a:r>
            <a:r>
              <a:rPr kumimoji="0" lang="en-US" altLang="zh-CN" dirty="0" err="1"/>
              <a:t>IPSec</a:t>
            </a:r>
            <a:r>
              <a:rPr kumimoji="0" lang="en-US" altLang="zh-CN" dirty="0"/>
              <a:t>	</a:t>
            </a:r>
            <a:endParaRPr kumimoji="0" lang="zh-CN" altLang="zh-CN" dirty="0"/>
          </a:p>
          <a:p>
            <a:r>
              <a:rPr kumimoji="0" lang="en-US" altLang="zh-CN" dirty="0"/>
              <a:t>8.3 SSL</a:t>
            </a:r>
          </a:p>
          <a:p>
            <a:r>
              <a:rPr kumimoji="0" lang="en-US" altLang="zh-CN" dirty="0"/>
              <a:t>8.4 </a:t>
            </a:r>
            <a:r>
              <a:rPr kumimoji="0" lang="en-US" altLang="zh-CN" dirty="0" err="1"/>
              <a:t>安全电子交易协议</a:t>
            </a:r>
            <a:endParaRPr kumimoji="0" lang="en-US" altLang="zh-CN" dirty="0"/>
          </a:p>
          <a:p>
            <a:pPr lvl="1"/>
            <a:r>
              <a:rPr kumimoji="0" lang="en-US" altLang="zh-CN" dirty="0"/>
              <a:t>8.4.1 </a:t>
            </a:r>
            <a:r>
              <a:rPr kumimoji="0" lang="zh-CN" altLang="en-US" dirty="0"/>
              <a:t>电子商务安全</a:t>
            </a:r>
          </a:p>
          <a:p>
            <a:pPr lvl="1"/>
            <a:r>
              <a:rPr kumimoji="0" lang="en-US" altLang="zh-CN" dirty="0"/>
              <a:t>8.4.2 SET</a:t>
            </a:r>
            <a:r>
              <a:rPr kumimoji="0" lang="zh-CN" altLang="en-US" dirty="0"/>
              <a:t>协议概述</a:t>
            </a:r>
          </a:p>
          <a:p>
            <a:pPr lvl="1"/>
            <a:r>
              <a:rPr kumimoji="0" lang="en-US" altLang="zh-CN" dirty="0"/>
              <a:t>8.4.3 SET</a:t>
            </a:r>
            <a:r>
              <a:rPr kumimoji="0" lang="zh-CN" altLang="en-US" dirty="0"/>
              <a:t>的安全机制</a:t>
            </a:r>
          </a:p>
          <a:p>
            <a:pPr lvl="1"/>
            <a:r>
              <a:rPr kumimoji="0" lang="en-US" altLang="zh-CN" dirty="0">
                <a:solidFill>
                  <a:srgbClr val="FF0000"/>
                </a:solidFill>
              </a:rPr>
              <a:t>8.4.4 </a:t>
            </a:r>
            <a:r>
              <a:rPr kumimoji="0" lang="zh-CN" altLang="en-US" dirty="0">
                <a:solidFill>
                  <a:srgbClr val="FF0000"/>
                </a:solidFill>
              </a:rPr>
              <a:t>交易处理</a:t>
            </a:r>
          </a:p>
          <a:p>
            <a:pPr lvl="1"/>
            <a:r>
              <a:rPr kumimoji="0" lang="en-US" altLang="zh-CN" dirty="0"/>
              <a:t>8.4.5 SET</a:t>
            </a:r>
            <a:r>
              <a:rPr kumimoji="0" lang="zh-CN" altLang="en-US" dirty="0"/>
              <a:t>与</a:t>
            </a:r>
            <a:r>
              <a:rPr kumimoji="0" lang="en-US" altLang="zh-CN" dirty="0"/>
              <a:t>SSL</a:t>
            </a:r>
            <a:r>
              <a:rPr kumimoji="0" lang="zh-CN" altLang="en-US" dirty="0"/>
              <a:t>的比较</a:t>
            </a:r>
            <a:r>
              <a:rPr kumimoji="0" lang="en-US" altLang="zh-CN" dirty="0"/>
              <a:t>	</a:t>
            </a:r>
            <a:endParaRPr kumimoji="0" lang="zh-CN" altLang="zh-CN" dirty="0"/>
          </a:p>
        </p:txBody>
      </p:sp>
    </p:spTree>
    <p:extLst>
      <p:ext uri="{BB962C8B-B14F-4D97-AF65-F5344CB8AC3E}">
        <p14:creationId xmlns:p14="http://schemas.microsoft.com/office/powerpoint/2010/main" val="219805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467544" y="116632"/>
            <a:ext cx="5915025" cy="792088"/>
          </a:xfrm>
        </p:spPr>
        <p:txBody>
          <a:bodyPr/>
          <a:lstStyle/>
          <a:p>
            <a:r>
              <a:rPr kumimoji="0" lang="zh-CN" altLang="en-US" dirty="0"/>
              <a:t>交易处理</a:t>
            </a:r>
          </a:p>
        </p:txBody>
      </p:sp>
      <p:sp>
        <p:nvSpPr>
          <p:cNvPr id="74755" name="内容占位符 2"/>
          <p:cNvSpPr>
            <a:spLocks noGrp="1"/>
          </p:cNvSpPr>
          <p:nvPr>
            <p:ph sz="half" idx="1"/>
          </p:nvPr>
        </p:nvSpPr>
        <p:spPr>
          <a:xfrm>
            <a:off x="179512" y="1052736"/>
            <a:ext cx="5471988" cy="5544914"/>
          </a:xfrm>
        </p:spPr>
        <p:txBody>
          <a:bodyPr/>
          <a:lstStyle/>
          <a:p>
            <a:r>
              <a:rPr kumimoji="0" lang="en-US" altLang="zh-CN" dirty="0"/>
              <a:t>SET</a:t>
            </a:r>
            <a:r>
              <a:rPr kumimoji="0" lang="zh-CN" altLang="en-US" dirty="0"/>
              <a:t>协议为电子商务交易设计了多种类型的交易处理。</a:t>
            </a:r>
            <a:endParaRPr kumimoji="0" lang="en-US" altLang="zh-CN" dirty="0"/>
          </a:p>
          <a:p>
            <a:endParaRPr kumimoji="0" lang="en-US" altLang="zh-CN" dirty="0">
              <a:solidFill>
                <a:srgbClr val="FF0000"/>
              </a:solidFill>
            </a:endParaRPr>
          </a:p>
          <a:p>
            <a:r>
              <a:rPr kumimoji="0" lang="zh-CN" altLang="en-US" dirty="0">
                <a:solidFill>
                  <a:srgbClr val="FF0000"/>
                </a:solidFill>
              </a:rPr>
              <a:t>这些交易处理</a:t>
            </a:r>
            <a:r>
              <a:rPr kumimoji="0" lang="zh-CN" altLang="en-US" dirty="0"/>
              <a:t>可以各自完成相应的功能，相互</a:t>
            </a:r>
            <a:r>
              <a:rPr kumimoji="0" lang="zh-CN" altLang="en-US" dirty="0">
                <a:solidFill>
                  <a:srgbClr val="FF0000"/>
                </a:solidFill>
              </a:rPr>
              <a:t>衔接配合</a:t>
            </a:r>
            <a:r>
              <a:rPr kumimoji="0" lang="zh-CN" altLang="en-US" dirty="0"/>
              <a:t>，共同</a:t>
            </a:r>
            <a:r>
              <a:rPr kumimoji="0" lang="zh-CN" altLang="en-US" dirty="0">
                <a:solidFill>
                  <a:srgbClr val="FF0000"/>
                </a:solidFill>
              </a:rPr>
              <a:t>构建</a:t>
            </a:r>
            <a:r>
              <a:rPr kumimoji="0" lang="zh-CN" altLang="en-US" dirty="0"/>
              <a:t>了一个</a:t>
            </a:r>
            <a:r>
              <a:rPr kumimoji="0" lang="zh-CN" altLang="en-US" dirty="0">
                <a:solidFill>
                  <a:srgbClr val="FF0000"/>
                </a:solidFill>
              </a:rPr>
              <a:t>完整的电子商务交易业务平台</a:t>
            </a:r>
            <a:r>
              <a:rPr kumimoji="0" lang="zh-CN" altLang="en-US" dirty="0"/>
              <a:t>。</a:t>
            </a:r>
            <a:endParaRPr kumimoji="0" lang="en-US" altLang="zh-CN" dirty="0"/>
          </a:p>
          <a:p>
            <a:endParaRPr kumimoji="0" lang="en-US" altLang="zh-CN" dirty="0"/>
          </a:p>
          <a:p>
            <a:r>
              <a:rPr kumimoji="0" lang="zh-CN" altLang="en-US" dirty="0"/>
              <a:t>在处理中，持卡人注册和商家注册是进行安全交易的前提，</a:t>
            </a:r>
            <a:r>
              <a:rPr kumimoji="0" lang="zh-CN" altLang="en-US" dirty="0">
                <a:solidFill>
                  <a:srgbClr val="FF0000"/>
                </a:solidFill>
              </a:rPr>
              <a:t>购买请求、支付授权和支付获取</a:t>
            </a:r>
            <a:r>
              <a:rPr kumimoji="0" lang="zh-CN" altLang="en-US" dirty="0"/>
              <a:t>是进行交易的核心。</a:t>
            </a:r>
            <a:endParaRPr kumimoji="0" lang="en-US" altLang="zh-CN" dirty="0"/>
          </a:p>
          <a:p>
            <a:endParaRPr kumimoji="0" lang="zh-CN" altLang="en-US" dirty="0"/>
          </a:p>
        </p:txBody>
      </p:sp>
      <p:graphicFrame>
        <p:nvGraphicFramePr>
          <p:cNvPr id="6" name="内容占位符 5"/>
          <p:cNvGraphicFramePr>
            <a:graphicFrameLocks noGrp="1"/>
          </p:cNvGraphicFramePr>
          <p:nvPr>
            <p:ph sz="half" idx="2"/>
            <p:extLst>
              <p:ext uri="{D42A27DB-BD31-4B8C-83A1-F6EECF244321}">
                <p14:modId xmlns:p14="http://schemas.microsoft.com/office/powerpoint/2010/main" val="1959969857"/>
              </p:ext>
            </p:extLst>
          </p:nvPr>
        </p:nvGraphicFramePr>
        <p:xfrm>
          <a:off x="5795963" y="549275"/>
          <a:ext cx="2879725" cy="6048375"/>
        </p:xfrm>
        <a:graphic>
          <a:graphicData uri="http://schemas.openxmlformats.org/drawingml/2006/table">
            <a:tbl>
              <a:tblPr/>
              <a:tblGrid>
                <a:gridCol w="2879725">
                  <a:extLst>
                    <a:ext uri="{9D8B030D-6E8A-4147-A177-3AD203B41FA5}">
                      <a16:colId xmlns:a16="http://schemas.microsoft.com/office/drawing/2014/main" val="20000"/>
                    </a:ext>
                  </a:extLst>
                </a:gridCol>
              </a:tblGrid>
              <a:tr h="403225">
                <a:tc>
                  <a:txBody>
                    <a:bodyPr/>
                    <a:lstStyle/>
                    <a:p>
                      <a:pPr marL="0" marR="0" lvl="0" indent="0" algn="ctr"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dirty="0">
                        <a:ln>
                          <a:noFill/>
                        </a:ln>
                        <a:solidFill>
                          <a:srgbClr val="FFFFFF"/>
                        </a:solidFill>
                        <a:effectLst/>
                        <a:latin typeface="Times New Roman" pitchFamily="18" charset="0"/>
                        <a:ea typeface="宋体" pitchFamily="2" charset="-122"/>
                        <a:cs typeface="Arial" pitchFamily="34" charset="0"/>
                      </a:endParaRPr>
                    </a:p>
                    <a:p>
                      <a:pPr marL="0" marR="0" lvl="0" indent="0" algn="ctr" defTabSz="914400" rtl="0" eaLnBrk="1" fontAlgn="base" latinLnBrk="0" hangingPunct="1">
                        <a:lnSpc>
                          <a:spcPts val="1500"/>
                        </a:lnSpc>
                        <a:spcBef>
                          <a:spcPct val="0"/>
                        </a:spcBef>
                        <a:spcAft>
                          <a:spcPct val="0"/>
                        </a:spcAft>
                        <a:buClrTx/>
                        <a:buSzTx/>
                        <a:buFontTx/>
                        <a:buNone/>
                        <a:tabLst/>
                      </a:pPr>
                      <a:r>
                        <a:rPr kumimoji="0" lang="zh-CN" altLang="en-US" sz="2400" b="1" i="0" u="none" strike="noStrike" cap="none" normalizeH="0" baseline="0" dirty="0">
                          <a:ln>
                            <a:noFill/>
                          </a:ln>
                          <a:solidFill>
                            <a:srgbClr val="FFFFFF"/>
                          </a:solidFill>
                          <a:effectLst/>
                          <a:latin typeface="Times New Roman" pitchFamily="18" charset="0"/>
                          <a:ea typeface="宋体" pitchFamily="2" charset="-122"/>
                          <a:cs typeface="Arial" pitchFamily="34" charset="0"/>
                        </a:rPr>
                        <a:t>类型</a:t>
                      </a:r>
                      <a:endParaRPr kumimoji="0" lang="zh-CN" altLang="en-US" sz="2400" b="1" i="0" u="none" strike="noStrike" cap="none" normalizeH="0" baseline="0" dirty="0">
                        <a:ln>
                          <a:noFill/>
                        </a:ln>
                        <a:solidFill>
                          <a:srgbClr val="FFFFFF"/>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3225">
                <a:tc>
                  <a:txBody>
                    <a:bodyPr/>
                    <a:lstStyle/>
                    <a:p>
                      <a:pPr marL="0" marR="0" lvl="0" indent="0" algn="just"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a:ln>
                          <a:noFill/>
                        </a:ln>
                        <a:solidFill>
                          <a:srgbClr val="000000"/>
                        </a:solidFill>
                        <a:effectLst/>
                        <a:latin typeface="Times New Roman" pitchFamily="18" charset="0"/>
                        <a:ea typeface="宋体" pitchFamily="2" charset="-122"/>
                        <a:cs typeface="Arial" pitchFamily="34" charset="0"/>
                      </a:endParaRPr>
                    </a:p>
                    <a:p>
                      <a:pPr marL="0" marR="0" lvl="0" indent="0" algn="just" defTabSz="914400" rtl="0" eaLnBrk="1" fontAlgn="base" latinLnBrk="0" hangingPunct="1">
                        <a:lnSpc>
                          <a:spcPts val="15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cs typeface="Arial" pitchFamily="34" charset="0"/>
                        </a:rPr>
                        <a:t>持卡人注册</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03225">
                <a:tc>
                  <a:txBody>
                    <a:bodyPr/>
                    <a:lstStyle/>
                    <a:p>
                      <a:pPr marL="0" marR="0" lvl="0" indent="0" algn="just"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a:ln>
                          <a:noFill/>
                        </a:ln>
                        <a:solidFill>
                          <a:srgbClr val="000000"/>
                        </a:solidFill>
                        <a:effectLst/>
                        <a:latin typeface="Times New Roman" pitchFamily="18" charset="0"/>
                        <a:ea typeface="宋体" pitchFamily="2" charset="-122"/>
                        <a:cs typeface="Arial" pitchFamily="34" charset="0"/>
                      </a:endParaRPr>
                    </a:p>
                    <a:p>
                      <a:pPr marL="0" marR="0" lvl="0" indent="0" algn="just" defTabSz="914400" rtl="0" eaLnBrk="1" fontAlgn="base" latinLnBrk="0" hangingPunct="1">
                        <a:lnSpc>
                          <a:spcPts val="15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cs typeface="Arial" pitchFamily="34" charset="0"/>
                        </a:rPr>
                        <a:t>商家注册</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03225">
                <a:tc>
                  <a:txBody>
                    <a:bodyPr/>
                    <a:lstStyle/>
                    <a:p>
                      <a:pPr marL="0" marR="0" lvl="0" indent="0" algn="just"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dirty="0">
                        <a:ln>
                          <a:noFill/>
                        </a:ln>
                        <a:solidFill>
                          <a:srgbClr val="000000"/>
                        </a:solidFill>
                        <a:effectLst/>
                        <a:latin typeface="Times New Roman" pitchFamily="18" charset="0"/>
                        <a:ea typeface="宋体" pitchFamily="2" charset="-122"/>
                        <a:cs typeface="Arial" pitchFamily="34" charset="0"/>
                      </a:endParaRPr>
                    </a:p>
                    <a:p>
                      <a:pPr marL="0" marR="0" lvl="0" indent="0" algn="just" defTabSz="914400" rtl="0" eaLnBrk="1" fontAlgn="base" latinLnBrk="0" hangingPunct="1">
                        <a:lnSpc>
                          <a:spcPts val="1500"/>
                        </a:lnSpc>
                        <a:spcBef>
                          <a:spcPct val="0"/>
                        </a:spcBef>
                        <a:spcAft>
                          <a:spcPct val="0"/>
                        </a:spcAft>
                        <a:buClrTx/>
                        <a:buSzTx/>
                        <a:buFontTx/>
                        <a:buNone/>
                        <a:tabLst/>
                      </a:pPr>
                      <a:r>
                        <a:rPr kumimoji="0" lang="zh-CN" altLang="en-US" sz="2400" b="1" i="0" u="none" strike="noStrike" cap="none" normalizeH="0" baseline="0" dirty="0">
                          <a:ln>
                            <a:noFill/>
                          </a:ln>
                          <a:solidFill>
                            <a:srgbClr val="000000"/>
                          </a:solidFill>
                          <a:effectLst/>
                          <a:latin typeface="Times New Roman" pitchFamily="18" charset="0"/>
                          <a:ea typeface="宋体" pitchFamily="2" charset="-122"/>
                          <a:cs typeface="Arial" pitchFamily="34" charset="0"/>
                        </a:rPr>
                        <a:t>购买请求</a:t>
                      </a:r>
                      <a:endParaRPr kumimoji="0" lang="zh-CN" altLang="en-US" sz="2400" b="1" i="0" u="none" strike="noStrike" cap="none" normalizeH="0" baseline="0" dirty="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03225">
                <a:tc>
                  <a:txBody>
                    <a:bodyPr/>
                    <a:lstStyle/>
                    <a:p>
                      <a:pPr marL="0" marR="0" lvl="0" indent="0" algn="just"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a:ln>
                          <a:noFill/>
                        </a:ln>
                        <a:solidFill>
                          <a:srgbClr val="000000"/>
                        </a:solidFill>
                        <a:effectLst/>
                        <a:latin typeface="Times New Roman" pitchFamily="18" charset="0"/>
                        <a:ea typeface="宋体" pitchFamily="2" charset="-122"/>
                        <a:cs typeface="Arial" pitchFamily="34" charset="0"/>
                      </a:endParaRPr>
                    </a:p>
                    <a:p>
                      <a:pPr marL="0" marR="0" lvl="0" indent="0" algn="just" defTabSz="914400" rtl="0" eaLnBrk="1" fontAlgn="base" latinLnBrk="0" hangingPunct="1">
                        <a:lnSpc>
                          <a:spcPts val="15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cs typeface="Arial" pitchFamily="34" charset="0"/>
                        </a:rPr>
                        <a:t>支付授权</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03225">
                <a:tc>
                  <a:txBody>
                    <a:bodyPr/>
                    <a:lstStyle/>
                    <a:p>
                      <a:pPr marL="0" marR="0" lvl="0" indent="0" algn="just"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a:ln>
                          <a:noFill/>
                        </a:ln>
                        <a:solidFill>
                          <a:srgbClr val="000000"/>
                        </a:solidFill>
                        <a:effectLst/>
                        <a:latin typeface="Times New Roman" pitchFamily="18" charset="0"/>
                        <a:ea typeface="宋体" pitchFamily="2" charset="-122"/>
                        <a:cs typeface="Arial" pitchFamily="34" charset="0"/>
                      </a:endParaRPr>
                    </a:p>
                    <a:p>
                      <a:pPr marL="0" marR="0" lvl="0" indent="0" algn="just" defTabSz="914400" rtl="0" eaLnBrk="1" fontAlgn="base" latinLnBrk="0" hangingPunct="1">
                        <a:lnSpc>
                          <a:spcPts val="15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cs typeface="Arial" pitchFamily="34" charset="0"/>
                        </a:rPr>
                        <a:t>支付获取</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03225">
                <a:tc>
                  <a:txBody>
                    <a:bodyPr/>
                    <a:lstStyle/>
                    <a:p>
                      <a:pPr marL="0" marR="0" lvl="0" indent="0" algn="just"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dirty="0">
                        <a:ln>
                          <a:noFill/>
                        </a:ln>
                        <a:solidFill>
                          <a:srgbClr val="000000"/>
                        </a:solidFill>
                        <a:effectLst/>
                        <a:latin typeface="Times New Roman" pitchFamily="18" charset="0"/>
                        <a:ea typeface="宋体" pitchFamily="2" charset="-122"/>
                        <a:cs typeface="Arial" pitchFamily="34" charset="0"/>
                      </a:endParaRPr>
                    </a:p>
                    <a:p>
                      <a:pPr marL="0" marR="0" lvl="0" indent="0" algn="just" defTabSz="914400" rtl="0" eaLnBrk="1" fontAlgn="base" latinLnBrk="0" hangingPunct="1">
                        <a:lnSpc>
                          <a:spcPts val="1500"/>
                        </a:lnSpc>
                        <a:spcBef>
                          <a:spcPct val="0"/>
                        </a:spcBef>
                        <a:spcAft>
                          <a:spcPct val="0"/>
                        </a:spcAft>
                        <a:buClrTx/>
                        <a:buSzTx/>
                        <a:buFontTx/>
                        <a:buNone/>
                        <a:tabLst/>
                      </a:pPr>
                      <a:r>
                        <a:rPr kumimoji="0" lang="zh-CN" altLang="en-US" sz="2400" b="1" i="0" u="none" strike="noStrike" cap="none" normalizeH="0" baseline="0" dirty="0">
                          <a:ln>
                            <a:noFill/>
                          </a:ln>
                          <a:solidFill>
                            <a:srgbClr val="000000"/>
                          </a:solidFill>
                          <a:effectLst/>
                          <a:latin typeface="Times New Roman" pitchFamily="18" charset="0"/>
                          <a:ea typeface="宋体" pitchFamily="2" charset="-122"/>
                          <a:cs typeface="Arial" pitchFamily="34" charset="0"/>
                        </a:rPr>
                        <a:t>证书询问和状态</a:t>
                      </a:r>
                      <a:endParaRPr kumimoji="0" lang="zh-CN" altLang="en-US" sz="2400" b="1" i="0" u="none" strike="noStrike" cap="none" normalizeH="0" baseline="0" dirty="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403225">
                <a:tc>
                  <a:txBody>
                    <a:bodyPr/>
                    <a:lstStyle/>
                    <a:p>
                      <a:pPr marL="0" marR="0" lvl="0" indent="0" algn="just"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a:ln>
                          <a:noFill/>
                        </a:ln>
                        <a:solidFill>
                          <a:srgbClr val="000000"/>
                        </a:solidFill>
                        <a:effectLst/>
                        <a:latin typeface="Times New Roman" pitchFamily="18" charset="0"/>
                        <a:ea typeface="宋体" pitchFamily="2" charset="-122"/>
                        <a:cs typeface="Arial" pitchFamily="34" charset="0"/>
                      </a:endParaRPr>
                    </a:p>
                    <a:p>
                      <a:pPr marL="0" marR="0" lvl="0" indent="0" algn="just" defTabSz="914400" rtl="0" eaLnBrk="1" fontAlgn="base" latinLnBrk="0" hangingPunct="1">
                        <a:lnSpc>
                          <a:spcPts val="15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cs typeface="Arial" pitchFamily="34" charset="0"/>
                        </a:rPr>
                        <a:t>交易状态询问</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403225">
                <a:tc>
                  <a:txBody>
                    <a:bodyPr/>
                    <a:lstStyle/>
                    <a:p>
                      <a:pPr marL="0" marR="0" lvl="0" indent="0" algn="just"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a:ln>
                          <a:noFill/>
                        </a:ln>
                        <a:solidFill>
                          <a:srgbClr val="000000"/>
                        </a:solidFill>
                        <a:effectLst/>
                        <a:latin typeface="Times New Roman" pitchFamily="18" charset="0"/>
                        <a:ea typeface="宋体" pitchFamily="2" charset="-122"/>
                        <a:cs typeface="Arial" pitchFamily="34" charset="0"/>
                      </a:endParaRPr>
                    </a:p>
                    <a:p>
                      <a:pPr marL="0" marR="0" lvl="0" indent="0" algn="just" defTabSz="914400" rtl="0" eaLnBrk="1" fontAlgn="base" latinLnBrk="0" hangingPunct="1">
                        <a:lnSpc>
                          <a:spcPts val="15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cs typeface="Arial" pitchFamily="34" charset="0"/>
                        </a:rPr>
                        <a:t>撤销认可</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403225">
                <a:tc>
                  <a:txBody>
                    <a:bodyPr/>
                    <a:lstStyle/>
                    <a:p>
                      <a:pPr marL="0" marR="0" lvl="0" indent="0" algn="just"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a:ln>
                          <a:noFill/>
                        </a:ln>
                        <a:solidFill>
                          <a:srgbClr val="000000"/>
                        </a:solidFill>
                        <a:effectLst/>
                        <a:latin typeface="Times New Roman" pitchFamily="18" charset="0"/>
                        <a:ea typeface="宋体" pitchFamily="2" charset="-122"/>
                        <a:cs typeface="Arial" pitchFamily="34" charset="0"/>
                      </a:endParaRPr>
                    </a:p>
                    <a:p>
                      <a:pPr marL="0" marR="0" lvl="0" indent="0" algn="just" defTabSz="914400" rtl="0" eaLnBrk="1" fontAlgn="base" latinLnBrk="0" hangingPunct="1">
                        <a:lnSpc>
                          <a:spcPts val="15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cs typeface="Arial" pitchFamily="34" charset="0"/>
                        </a:rPr>
                        <a:t>撤销获取</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r h="403225">
                <a:tc>
                  <a:txBody>
                    <a:bodyPr/>
                    <a:lstStyle/>
                    <a:p>
                      <a:pPr marL="0" marR="0" lvl="0" indent="0" algn="just"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a:ln>
                          <a:noFill/>
                        </a:ln>
                        <a:solidFill>
                          <a:srgbClr val="000000"/>
                        </a:solidFill>
                        <a:effectLst/>
                        <a:latin typeface="Times New Roman" pitchFamily="18" charset="0"/>
                        <a:ea typeface="宋体" pitchFamily="2" charset="-122"/>
                        <a:cs typeface="Arial" pitchFamily="34" charset="0"/>
                      </a:endParaRPr>
                    </a:p>
                    <a:p>
                      <a:pPr marL="0" marR="0" lvl="0" indent="0" algn="just" defTabSz="914400" rtl="0" eaLnBrk="1" fontAlgn="base" latinLnBrk="0" hangingPunct="1">
                        <a:lnSpc>
                          <a:spcPts val="15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cs typeface="Arial" pitchFamily="34" charset="0"/>
                        </a:rPr>
                        <a:t>信用</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0"/>
                  </a:ext>
                </a:extLst>
              </a:tr>
              <a:tr h="403225">
                <a:tc>
                  <a:txBody>
                    <a:bodyPr/>
                    <a:lstStyle/>
                    <a:p>
                      <a:pPr marL="0" marR="0" lvl="0" indent="0" algn="just"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a:ln>
                          <a:noFill/>
                        </a:ln>
                        <a:solidFill>
                          <a:srgbClr val="000000"/>
                        </a:solidFill>
                        <a:effectLst/>
                        <a:latin typeface="Times New Roman" pitchFamily="18" charset="0"/>
                        <a:ea typeface="宋体" pitchFamily="2" charset="-122"/>
                        <a:cs typeface="Arial" pitchFamily="34" charset="0"/>
                      </a:endParaRPr>
                    </a:p>
                    <a:p>
                      <a:pPr marL="0" marR="0" lvl="0" indent="0" algn="just" defTabSz="914400" rtl="0" eaLnBrk="1" fontAlgn="base" latinLnBrk="0" hangingPunct="1">
                        <a:lnSpc>
                          <a:spcPts val="15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cs typeface="Arial" pitchFamily="34" charset="0"/>
                        </a:rPr>
                        <a:t>撤销信用</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11"/>
                  </a:ext>
                </a:extLst>
              </a:tr>
              <a:tr h="403225">
                <a:tc>
                  <a:txBody>
                    <a:bodyPr/>
                    <a:lstStyle/>
                    <a:p>
                      <a:pPr marL="0" marR="0" lvl="0" indent="0" algn="just"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a:ln>
                          <a:noFill/>
                        </a:ln>
                        <a:solidFill>
                          <a:srgbClr val="000000"/>
                        </a:solidFill>
                        <a:effectLst/>
                        <a:latin typeface="Times New Roman" pitchFamily="18" charset="0"/>
                        <a:ea typeface="宋体" pitchFamily="2" charset="-122"/>
                        <a:cs typeface="Arial" pitchFamily="34" charset="0"/>
                      </a:endParaRPr>
                    </a:p>
                    <a:p>
                      <a:pPr marL="0" marR="0" lvl="0" indent="0" algn="just" defTabSz="914400" rtl="0" eaLnBrk="1" fontAlgn="base" latinLnBrk="0" hangingPunct="1">
                        <a:lnSpc>
                          <a:spcPts val="15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cs typeface="Arial" pitchFamily="34" charset="0"/>
                        </a:rPr>
                        <a:t>支付网关证书请求</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2"/>
                  </a:ext>
                </a:extLst>
              </a:tr>
              <a:tr h="403225">
                <a:tc>
                  <a:txBody>
                    <a:bodyPr/>
                    <a:lstStyle/>
                    <a:p>
                      <a:pPr marL="0" marR="0" lvl="0" indent="0" algn="just"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a:ln>
                          <a:noFill/>
                        </a:ln>
                        <a:solidFill>
                          <a:srgbClr val="000000"/>
                        </a:solidFill>
                        <a:effectLst/>
                        <a:latin typeface="Times New Roman" pitchFamily="18" charset="0"/>
                        <a:ea typeface="宋体" pitchFamily="2" charset="-122"/>
                        <a:cs typeface="Arial" pitchFamily="34" charset="0"/>
                      </a:endParaRPr>
                    </a:p>
                    <a:p>
                      <a:pPr marL="0" marR="0" lvl="0" indent="0" algn="just" defTabSz="914400" rtl="0" eaLnBrk="1" fontAlgn="base" latinLnBrk="0" hangingPunct="1">
                        <a:lnSpc>
                          <a:spcPts val="15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pitchFamily="18" charset="0"/>
                          <a:ea typeface="宋体" pitchFamily="2" charset="-122"/>
                          <a:cs typeface="Arial" pitchFamily="34" charset="0"/>
                        </a:rPr>
                        <a:t>批管理</a:t>
                      </a:r>
                      <a:endParaRPr kumimoji="0" lang="zh-CN" altLang="en-US" sz="2400" b="1" i="0" u="none" strike="noStrike" cap="none" normalizeH="0" baseline="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13"/>
                  </a:ext>
                </a:extLst>
              </a:tr>
              <a:tr h="403225">
                <a:tc>
                  <a:txBody>
                    <a:bodyPr/>
                    <a:lstStyle/>
                    <a:p>
                      <a:pPr marL="0" marR="0" lvl="0" indent="0" algn="just" defTabSz="914400" rtl="0" eaLnBrk="1" fontAlgn="base" latinLnBrk="0" hangingPunct="1">
                        <a:lnSpc>
                          <a:spcPts val="1500"/>
                        </a:lnSpc>
                        <a:spcBef>
                          <a:spcPct val="0"/>
                        </a:spcBef>
                        <a:spcAft>
                          <a:spcPct val="0"/>
                        </a:spcAft>
                        <a:buClrTx/>
                        <a:buSzTx/>
                        <a:buFontTx/>
                        <a:buNone/>
                        <a:tabLst/>
                      </a:pPr>
                      <a:endParaRPr kumimoji="0" lang="en-US" altLang="zh-CN" sz="2400" b="1" i="0" u="none" strike="noStrike" cap="none" normalizeH="0" baseline="0" dirty="0">
                        <a:ln>
                          <a:noFill/>
                        </a:ln>
                        <a:solidFill>
                          <a:srgbClr val="000000"/>
                        </a:solidFill>
                        <a:effectLst/>
                        <a:latin typeface="Times New Roman" pitchFamily="18" charset="0"/>
                        <a:ea typeface="宋体" pitchFamily="2" charset="-122"/>
                        <a:cs typeface="Arial" pitchFamily="34" charset="0"/>
                      </a:endParaRPr>
                    </a:p>
                    <a:p>
                      <a:pPr marL="0" marR="0" lvl="0" indent="0" algn="just" defTabSz="914400" rtl="0" eaLnBrk="1" fontAlgn="base" latinLnBrk="0" hangingPunct="1">
                        <a:lnSpc>
                          <a:spcPts val="1500"/>
                        </a:lnSpc>
                        <a:spcBef>
                          <a:spcPct val="0"/>
                        </a:spcBef>
                        <a:spcAft>
                          <a:spcPct val="0"/>
                        </a:spcAft>
                        <a:buClrTx/>
                        <a:buSzTx/>
                        <a:buFontTx/>
                        <a:buNone/>
                        <a:tabLst/>
                      </a:pPr>
                      <a:r>
                        <a:rPr kumimoji="0" lang="zh-CN" altLang="en-US" sz="2400" b="1" i="0" u="none" strike="noStrike" cap="none" normalizeH="0" baseline="0" dirty="0">
                          <a:ln>
                            <a:noFill/>
                          </a:ln>
                          <a:solidFill>
                            <a:srgbClr val="000000"/>
                          </a:solidFill>
                          <a:effectLst/>
                          <a:latin typeface="Times New Roman" pitchFamily="18" charset="0"/>
                          <a:ea typeface="宋体" pitchFamily="2" charset="-122"/>
                          <a:cs typeface="Arial" pitchFamily="34" charset="0"/>
                        </a:rPr>
                        <a:t>出错信息</a:t>
                      </a:r>
                      <a:endParaRPr kumimoji="0" lang="zh-CN" altLang="en-US" sz="2400" b="1" i="0" u="none" strike="noStrike" cap="none" normalizeH="0" baseline="0" dirty="0">
                        <a:ln>
                          <a:noFill/>
                        </a:ln>
                        <a:solidFill>
                          <a:srgbClr val="000000"/>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5">
                                            <p:txEl>
                                              <p:pRg st="2" end="2"/>
                                            </p:txEl>
                                          </p:spTgt>
                                        </p:tgtEl>
                                        <p:attrNameLst>
                                          <p:attrName>style.visibility</p:attrName>
                                        </p:attrNameLst>
                                      </p:cBhvr>
                                      <p:to>
                                        <p:strVal val="visible"/>
                                      </p:to>
                                    </p:set>
                                    <p:anim calcmode="lin" valueType="num">
                                      <p:cBhvr additive="base">
                                        <p:cTn id="7" dur="5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755">
                                            <p:txEl>
                                              <p:pRg st="4" end="4"/>
                                            </p:txEl>
                                          </p:spTgt>
                                        </p:tgtEl>
                                        <p:attrNameLst>
                                          <p:attrName>style.visibility</p:attrName>
                                        </p:attrNameLst>
                                      </p:cBhvr>
                                      <p:to>
                                        <p:strVal val="visible"/>
                                      </p:to>
                                    </p:set>
                                    <p:anim calcmode="lin" valueType="num">
                                      <p:cBhvr additive="base">
                                        <p:cTn id="13" dur="5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dirty="0"/>
              <a:t>交易处理</a:t>
            </a:r>
          </a:p>
        </p:txBody>
      </p:sp>
      <p:pic>
        <p:nvPicPr>
          <p:cNvPr id="7578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7" y="1047425"/>
            <a:ext cx="7345313" cy="569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4"/>
          <p:cNvSpPr>
            <a:spLocks noGrp="1"/>
          </p:cNvSpPr>
          <p:nvPr>
            <p:ph type="title"/>
          </p:nvPr>
        </p:nvSpPr>
        <p:spPr>
          <a:xfrm>
            <a:off x="179388" y="44450"/>
            <a:ext cx="8785225" cy="863600"/>
          </a:xfrm>
        </p:spPr>
        <p:txBody>
          <a:bodyPr/>
          <a:lstStyle/>
          <a:p>
            <a:r>
              <a:rPr kumimoji="0" lang="zh-CN" altLang="en-US" dirty="0"/>
              <a:t>购买请求</a:t>
            </a:r>
          </a:p>
        </p:txBody>
      </p:sp>
      <p:sp>
        <p:nvSpPr>
          <p:cNvPr id="76803" name="内容占位符 5"/>
          <p:cNvSpPr>
            <a:spLocks noGrp="1"/>
          </p:cNvSpPr>
          <p:nvPr>
            <p:ph idx="1"/>
          </p:nvPr>
        </p:nvSpPr>
        <p:spPr>
          <a:xfrm>
            <a:off x="179388" y="1052513"/>
            <a:ext cx="8785225" cy="5230812"/>
          </a:xfrm>
        </p:spPr>
        <p:txBody>
          <a:bodyPr/>
          <a:lstStyle/>
          <a:p>
            <a:r>
              <a:rPr kumimoji="0" lang="zh-CN" altLang="en-US" dirty="0"/>
              <a:t>初始请求是顾客为了建立与商家之间的基本信任关系而发出的第一个消息。</a:t>
            </a:r>
            <a:endParaRPr kumimoji="0" lang="en-US" altLang="zh-CN" dirty="0"/>
          </a:p>
          <a:p>
            <a:pPr lvl="1"/>
            <a:r>
              <a:rPr kumimoji="0" lang="zh-CN" altLang="en-US" dirty="0"/>
              <a:t>包括</a:t>
            </a:r>
            <a:r>
              <a:rPr kumimoji="0" lang="zh-CN" altLang="en-US" dirty="0">
                <a:solidFill>
                  <a:srgbClr val="FF0000"/>
                </a:solidFill>
              </a:rPr>
              <a:t>顾客的支付卡品牌</a:t>
            </a:r>
            <a:r>
              <a:rPr kumimoji="0" lang="zh-CN" altLang="en-US" dirty="0"/>
              <a:t>、</a:t>
            </a:r>
            <a:r>
              <a:rPr kumimoji="0" lang="zh-CN" altLang="en-US" dirty="0">
                <a:solidFill>
                  <a:srgbClr val="FF0000"/>
                </a:solidFill>
              </a:rPr>
              <a:t>对应此次请求</a:t>
            </a:r>
            <a:r>
              <a:rPr kumimoji="0" lang="en-US" altLang="zh-CN" dirty="0">
                <a:solidFill>
                  <a:srgbClr val="FF0000"/>
                </a:solidFill>
              </a:rPr>
              <a:t>/</a:t>
            </a:r>
            <a:r>
              <a:rPr kumimoji="0" lang="zh-CN" altLang="en-US" dirty="0">
                <a:solidFill>
                  <a:srgbClr val="FF0000"/>
                </a:solidFill>
              </a:rPr>
              <a:t>应答的标识</a:t>
            </a:r>
            <a:r>
              <a:rPr kumimoji="0" lang="en-US" altLang="zh-CN" dirty="0">
                <a:solidFill>
                  <a:srgbClr val="FF0000"/>
                </a:solidFill>
              </a:rPr>
              <a:t>ID</a:t>
            </a:r>
            <a:r>
              <a:rPr kumimoji="0" lang="zh-CN" altLang="en-US" dirty="0"/>
              <a:t>和</a:t>
            </a:r>
            <a:r>
              <a:rPr kumimoji="0" lang="zh-CN" altLang="en-US" dirty="0">
                <a:solidFill>
                  <a:srgbClr val="FF0000"/>
                </a:solidFill>
              </a:rPr>
              <a:t>用于保证时限的临时值</a:t>
            </a:r>
            <a:r>
              <a:rPr kumimoji="0" lang="en-US" altLang="zh-CN" dirty="0">
                <a:solidFill>
                  <a:srgbClr val="FF0000"/>
                </a:solidFill>
              </a:rPr>
              <a:t>nonce</a:t>
            </a:r>
            <a:r>
              <a:rPr kumimoji="0" lang="zh-CN" altLang="en-US" dirty="0"/>
              <a:t>。</a:t>
            </a:r>
            <a:endParaRPr kumimoji="0" lang="zh-CN" altLang="zh-CN" dirty="0"/>
          </a:p>
          <a:p>
            <a:endParaRPr kumimoji="0" lang="en-US" altLang="zh-CN" dirty="0"/>
          </a:p>
          <a:p>
            <a:r>
              <a:rPr kumimoji="0" lang="zh-CN" altLang="en-US" dirty="0"/>
              <a:t>初始应答是商家回应顾客初始请求的应答消息。</a:t>
            </a:r>
            <a:endParaRPr kumimoji="0" lang="en-US" altLang="zh-CN" dirty="0"/>
          </a:p>
          <a:p>
            <a:pPr lvl="1"/>
            <a:r>
              <a:rPr kumimoji="0" lang="zh-CN" altLang="en-US" dirty="0"/>
              <a:t>包括从顾客的初始请求中得到的</a:t>
            </a:r>
            <a:r>
              <a:rPr kumimoji="0" lang="en-US" altLang="zh-CN" dirty="0">
                <a:solidFill>
                  <a:srgbClr val="FF0000"/>
                </a:solidFill>
              </a:rPr>
              <a:t>nonce</a:t>
            </a:r>
            <a:r>
              <a:rPr kumimoji="0" lang="zh-CN" altLang="en-US" dirty="0"/>
              <a:t>、要求在</a:t>
            </a:r>
            <a:r>
              <a:rPr kumimoji="0" lang="zh-CN" altLang="en-US" dirty="0">
                <a:solidFill>
                  <a:srgbClr val="FF0000"/>
                </a:solidFill>
              </a:rPr>
              <a:t>下一条消息中包含的新</a:t>
            </a:r>
            <a:r>
              <a:rPr kumimoji="0" lang="en-US" altLang="zh-CN" dirty="0">
                <a:solidFill>
                  <a:srgbClr val="FF0000"/>
                </a:solidFill>
              </a:rPr>
              <a:t>nonce</a:t>
            </a:r>
            <a:r>
              <a:rPr kumimoji="0" lang="zh-CN" altLang="en-US" dirty="0">
                <a:solidFill>
                  <a:srgbClr val="FF0000"/>
                </a:solidFill>
              </a:rPr>
              <a:t>和交易标识</a:t>
            </a:r>
            <a:r>
              <a:rPr kumimoji="0" lang="en-US" altLang="zh-CN" dirty="0">
                <a:solidFill>
                  <a:srgbClr val="FF0000"/>
                </a:solidFill>
              </a:rPr>
              <a:t>ID</a:t>
            </a:r>
            <a:r>
              <a:rPr kumimoji="0" lang="zh-CN" altLang="en-US" dirty="0"/>
              <a:t>，这部分消息将被</a:t>
            </a:r>
            <a:r>
              <a:rPr kumimoji="0" lang="zh-CN" altLang="en-US" dirty="0">
                <a:solidFill>
                  <a:srgbClr val="FF0000"/>
                </a:solidFill>
              </a:rPr>
              <a:t>商家使用其私钥签名</a:t>
            </a:r>
            <a:r>
              <a:rPr kumimoji="0" lang="zh-CN" altLang="en-US" dirty="0"/>
              <a:t>。</a:t>
            </a:r>
            <a:endParaRPr kumimoji="0" lang="zh-CN"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购买请求</a:t>
            </a:r>
            <a:endParaRPr lang="en-US" dirty="0"/>
          </a:p>
        </p:txBody>
      </p:sp>
      <p:sp>
        <p:nvSpPr>
          <p:cNvPr id="77826" name="内容占位符 2"/>
          <p:cNvSpPr>
            <a:spLocks noGrp="1"/>
          </p:cNvSpPr>
          <p:nvPr>
            <p:ph idx="1"/>
          </p:nvPr>
        </p:nvSpPr>
        <p:spPr>
          <a:xfrm>
            <a:off x="179512" y="1052736"/>
            <a:ext cx="8784976" cy="5544616"/>
          </a:xfrm>
        </p:spPr>
        <p:txBody>
          <a:bodyPr/>
          <a:lstStyle/>
          <a:p>
            <a:r>
              <a:rPr kumimoji="0" lang="zh-CN" altLang="en-US" dirty="0"/>
              <a:t>购买请求是顾客发送给商家具体的交易信息，主要内容包括</a:t>
            </a:r>
            <a:r>
              <a:rPr kumimoji="0" lang="en-US" altLang="zh-CN" dirty="0">
                <a:solidFill>
                  <a:srgbClr val="FF0000"/>
                </a:solidFill>
              </a:rPr>
              <a:t>OI</a:t>
            </a:r>
            <a:r>
              <a:rPr kumimoji="0" lang="zh-CN" altLang="en-US" dirty="0">
                <a:solidFill>
                  <a:srgbClr val="FF0000"/>
                </a:solidFill>
              </a:rPr>
              <a:t>和</a:t>
            </a:r>
            <a:r>
              <a:rPr kumimoji="0" lang="en-US" altLang="zh-CN" dirty="0">
                <a:solidFill>
                  <a:srgbClr val="FF0000"/>
                </a:solidFill>
              </a:rPr>
              <a:t>PI</a:t>
            </a:r>
            <a:r>
              <a:rPr kumimoji="0" lang="zh-CN" altLang="en-US" dirty="0"/>
              <a:t>。首先顾客通过</a:t>
            </a:r>
            <a:r>
              <a:rPr kumimoji="0" lang="en-US" altLang="zh-CN" dirty="0"/>
              <a:t>CA</a:t>
            </a:r>
            <a:r>
              <a:rPr kumimoji="0" lang="zh-CN" altLang="en-US" dirty="0"/>
              <a:t>验证商家和支付网关的证书，然后生成购买请求消息发送给商家。</a:t>
            </a:r>
          </a:p>
          <a:p>
            <a:pPr lvl="1"/>
            <a:r>
              <a:rPr kumimoji="0" lang="zh-CN" altLang="en-US" dirty="0"/>
              <a:t>具体的购买请求消息如下：</a:t>
            </a:r>
            <a:endParaRPr kumimoji="0" lang="zh-CN" altLang="zh-CN" dirty="0"/>
          </a:p>
          <a:p>
            <a:pPr lvl="2"/>
            <a:r>
              <a:rPr kumimoji="0" lang="en-US" altLang="zh-CN" sz="2000" dirty="0"/>
              <a:t>E</a:t>
            </a:r>
            <a:r>
              <a:rPr kumimoji="0" lang="en-US" altLang="zh-CN" sz="2000" baseline="-25000" dirty="0"/>
              <a:t>Ks</a:t>
            </a:r>
            <a:r>
              <a:rPr kumimoji="0" lang="en-US" altLang="zh-CN" sz="2000" dirty="0"/>
              <a:t>[PI</a:t>
            </a:r>
            <a:r>
              <a:rPr kumimoji="0"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II </a:t>
            </a:r>
            <a:r>
              <a:rPr kumimoji="0" lang="en-US" altLang="zh-CN" sz="2000" dirty="0"/>
              <a:t>DS</a:t>
            </a:r>
            <a:r>
              <a:rPr kumimoji="0"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II </a:t>
            </a:r>
            <a:r>
              <a:rPr kumimoji="0" lang="en-US" altLang="zh-CN" sz="2000" dirty="0"/>
              <a:t>OIMD]</a:t>
            </a:r>
            <a:r>
              <a:rPr kumimoji="0"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0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II </a:t>
            </a:r>
            <a:r>
              <a:rPr kumimoji="0" lang="en-US" altLang="zh-CN" sz="2000" dirty="0" err="1"/>
              <a:t>E</a:t>
            </a:r>
            <a:r>
              <a:rPr kumimoji="0" lang="en-US" altLang="zh-CN" sz="2000" baseline="-25000" dirty="0" err="1"/>
              <a:t>KUb</a:t>
            </a:r>
            <a:r>
              <a:rPr kumimoji="0" lang="en-US" altLang="zh-CN" sz="2000" dirty="0"/>
              <a:t>[Ks]</a:t>
            </a:r>
            <a:r>
              <a:rPr kumimoji="0"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0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II</a:t>
            </a:r>
            <a:r>
              <a:rPr kumimoji="0"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000" dirty="0"/>
              <a:t>PIMD</a:t>
            </a:r>
            <a:r>
              <a:rPr kumimoji="0"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0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II</a:t>
            </a:r>
            <a:r>
              <a:rPr kumimoji="0"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000" dirty="0"/>
              <a:t>OI</a:t>
            </a:r>
            <a:r>
              <a:rPr kumimoji="0"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0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II</a:t>
            </a:r>
            <a:r>
              <a:rPr kumimoji="0"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000" dirty="0"/>
              <a:t>DS</a:t>
            </a:r>
            <a:r>
              <a:rPr kumimoji="0"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0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II</a:t>
            </a:r>
            <a:r>
              <a:rPr kumimoji="0"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sz="2000" dirty="0"/>
              <a:t>CA</a:t>
            </a:r>
            <a:r>
              <a:rPr kumimoji="0" lang="zh-CN" altLang="en-US" sz="2000" dirty="0"/>
              <a:t>证书</a:t>
            </a:r>
            <a:r>
              <a:rPr kumimoji="0" lang="zh-CN" altLang="en-US" sz="2000" baseline="-25000" dirty="0"/>
              <a:t>顾客</a:t>
            </a:r>
            <a:endParaRPr kumimoji="0" lang="en-US" altLang="zh-CN" sz="2000" baseline="-25000" dirty="0"/>
          </a:p>
          <a:p>
            <a:r>
              <a:rPr kumimoji="0" lang="zh-CN" altLang="en-US" dirty="0"/>
              <a:t>购买应答是商家针对顾客的购买请求消息进行的相关响应处理。</a:t>
            </a:r>
            <a:endParaRPr kumimoji="0" lang="en-US" altLang="zh-CN" dirty="0"/>
          </a:p>
          <a:p>
            <a:pPr lvl="1"/>
            <a:r>
              <a:rPr kumimoji="0" lang="zh-CN" altLang="en-US" dirty="0"/>
              <a:t>当商家收到购买消息后，首先</a:t>
            </a:r>
            <a:r>
              <a:rPr kumimoji="0" lang="zh-CN" altLang="en-US" dirty="0">
                <a:solidFill>
                  <a:srgbClr val="FF0000"/>
                </a:solidFill>
              </a:rPr>
              <a:t>验证顾客的</a:t>
            </a:r>
            <a:r>
              <a:rPr kumimoji="0" lang="en-US" altLang="zh-CN" dirty="0">
                <a:solidFill>
                  <a:srgbClr val="FF0000"/>
                </a:solidFill>
              </a:rPr>
              <a:t>CA</a:t>
            </a:r>
            <a:r>
              <a:rPr kumimoji="0" lang="zh-CN" altLang="en-US" dirty="0">
                <a:solidFill>
                  <a:srgbClr val="FF0000"/>
                </a:solidFill>
              </a:rPr>
              <a:t>证书</a:t>
            </a:r>
            <a:r>
              <a:rPr kumimoji="0" lang="zh-CN" altLang="en-US" dirty="0"/>
              <a:t>，用</a:t>
            </a:r>
            <a:r>
              <a:rPr kumimoji="0" lang="zh-CN" altLang="en-US" dirty="0">
                <a:solidFill>
                  <a:srgbClr val="FF0000"/>
                </a:solidFill>
              </a:rPr>
              <a:t>顾客的公钥验证双重签名</a:t>
            </a:r>
            <a:r>
              <a:rPr kumimoji="0" lang="zh-CN" altLang="en-US" dirty="0"/>
              <a:t>；</a:t>
            </a:r>
            <a:endParaRPr kumimoji="0" lang="en-US" altLang="zh-CN" dirty="0"/>
          </a:p>
          <a:p>
            <a:pPr lvl="1"/>
            <a:r>
              <a:rPr kumimoji="0" lang="zh-CN" altLang="en-US" dirty="0"/>
              <a:t>将</a:t>
            </a:r>
            <a:r>
              <a:rPr kumimoji="0" lang="en-US" altLang="zh-CN" dirty="0"/>
              <a:t>E</a:t>
            </a:r>
            <a:r>
              <a:rPr kumimoji="0" lang="en-US" altLang="zh-CN" baseline="-25000" dirty="0"/>
              <a:t>Ks</a:t>
            </a:r>
            <a:r>
              <a:rPr kumimoji="0" lang="en-US" altLang="zh-CN" dirty="0"/>
              <a:t>[PI</a:t>
            </a:r>
            <a:r>
              <a:rPr kumimoji="0"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 II</a:t>
            </a:r>
            <a:r>
              <a:rPr kumimoji="0" lang="en-US" altLang="zh-CN" dirty="0"/>
              <a:t>DS</a:t>
            </a:r>
            <a:r>
              <a:rPr kumimoji="0"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 II</a:t>
            </a:r>
            <a:r>
              <a:rPr kumimoji="0" lang="en-US" altLang="zh-CN" dirty="0"/>
              <a:t>OIMD]</a:t>
            </a:r>
            <a:r>
              <a:rPr kumimoji="0"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en-US" altLang="zh-CN" dirty="0" err="1">
                <a:latin typeface="Arial Unicode MS" panose="020B0604020202020204" pitchFamily="34" charset="-122"/>
                <a:ea typeface="Arial Unicode MS" panose="020B0604020202020204" pitchFamily="34" charset="-122"/>
                <a:cs typeface="Arial Unicode MS" panose="020B0604020202020204" pitchFamily="34" charset="-122"/>
              </a:rPr>
              <a:t>II</a:t>
            </a:r>
            <a:r>
              <a:rPr kumimoji="0" lang="en-US" altLang="zh-CN" dirty="0" err="1"/>
              <a:t>E</a:t>
            </a:r>
            <a:r>
              <a:rPr kumimoji="0" lang="en-US" altLang="zh-CN" baseline="-25000" dirty="0" err="1"/>
              <a:t>KUb</a:t>
            </a:r>
            <a:r>
              <a:rPr kumimoji="0" lang="en-US" altLang="zh-CN" dirty="0"/>
              <a:t>[Ks] </a:t>
            </a:r>
            <a:r>
              <a:rPr kumimoji="0" lang="zh-CN" altLang="en-US" dirty="0">
                <a:solidFill>
                  <a:srgbClr val="FF0000"/>
                </a:solidFill>
              </a:rPr>
              <a:t>转发给支付网关请求验证及支付授权</a:t>
            </a:r>
            <a:r>
              <a:rPr kumimoji="0" lang="zh-CN" altLang="en-US" dirty="0"/>
              <a:t>，构造购买应答消息回应顾客。</a:t>
            </a:r>
            <a:endParaRPr kumimoji="0" lang="en-US" altLang="zh-CN" dirty="0"/>
          </a:p>
          <a:p>
            <a:pPr lvl="2"/>
            <a:r>
              <a:rPr kumimoji="0" lang="zh-CN" altLang="en-US" sz="2000" dirty="0"/>
              <a:t>购买应答消息主要包括：购买确认的应答分组、相对应的交易号索引以及商家的</a:t>
            </a:r>
            <a:r>
              <a:rPr kumimoji="0" lang="en-US" altLang="zh-CN" sz="2000" dirty="0"/>
              <a:t>CA</a:t>
            </a:r>
            <a:r>
              <a:rPr kumimoji="0" lang="zh-CN" altLang="en-US" sz="2000" dirty="0"/>
              <a:t>证书，前两部分将使用商家的私钥签名</a:t>
            </a:r>
            <a:r>
              <a:rPr kumimoji="0" lang="zh-CN" altLang="en-US" dirty="0"/>
              <a:t>。</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6">
                                            <p:txEl>
                                              <p:pRg st="3" end="3"/>
                                            </p:txEl>
                                          </p:spTgt>
                                        </p:tgtEl>
                                        <p:attrNameLst>
                                          <p:attrName>style.visibility</p:attrName>
                                        </p:attrNameLst>
                                      </p:cBhvr>
                                      <p:to>
                                        <p:strVal val="visible"/>
                                      </p:to>
                                    </p:set>
                                    <p:anim calcmode="lin" valueType="num">
                                      <p:cBhvr additive="base">
                                        <p:cTn id="7" dur="500" fill="hold"/>
                                        <p:tgtEl>
                                          <p:spTgt spid="7782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826">
                                            <p:txEl>
                                              <p:pRg st="4" end="4"/>
                                            </p:txEl>
                                          </p:spTgt>
                                        </p:tgtEl>
                                        <p:attrNameLst>
                                          <p:attrName>style.visibility</p:attrName>
                                        </p:attrNameLst>
                                      </p:cBhvr>
                                      <p:to>
                                        <p:strVal val="visible"/>
                                      </p:to>
                                    </p:set>
                                    <p:anim calcmode="lin" valueType="num">
                                      <p:cBhvr additive="base">
                                        <p:cTn id="11" dur="500" fill="hold"/>
                                        <p:tgtEl>
                                          <p:spTgt spid="7782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782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7826">
                                            <p:txEl>
                                              <p:pRg st="5" end="5"/>
                                            </p:txEl>
                                          </p:spTgt>
                                        </p:tgtEl>
                                        <p:attrNameLst>
                                          <p:attrName>style.visibility</p:attrName>
                                        </p:attrNameLst>
                                      </p:cBhvr>
                                      <p:to>
                                        <p:strVal val="visible"/>
                                      </p:to>
                                    </p:set>
                                    <p:anim calcmode="lin" valueType="num">
                                      <p:cBhvr additive="base">
                                        <p:cTn id="15" dur="500" fill="hold"/>
                                        <p:tgtEl>
                                          <p:spTgt spid="7782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7826">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7826">
                                            <p:txEl>
                                              <p:pRg st="6" end="6"/>
                                            </p:txEl>
                                          </p:spTgt>
                                        </p:tgtEl>
                                        <p:attrNameLst>
                                          <p:attrName>style.visibility</p:attrName>
                                        </p:attrNameLst>
                                      </p:cBhvr>
                                      <p:to>
                                        <p:strVal val="visible"/>
                                      </p:to>
                                    </p:set>
                                    <p:anim calcmode="lin" valueType="num">
                                      <p:cBhvr additive="base">
                                        <p:cTn id="19" dur="500" fill="hold"/>
                                        <p:tgtEl>
                                          <p:spTgt spid="7782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2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438944" y="116632"/>
            <a:ext cx="8229600" cy="792088"/>
          </a:xfrm>
        </p:spPr>
        <p:txBody>
          <a:bodyPr/>
          <a:lstStyle/>
          <a:p>
            <a:r>
              <a:rPr kumimoji="0" lang="zh-CN" altLang="en-US" dirty="0"/>
              <a:t>支付授权</a:t>
            </a:r>
          </a:p>
        </p:txBody>
      </p:sp>
      <p:sp>
        <p:nvSpPr>
          <p:cNvPr id="79875" name="内容占位符 2"/>
          <p:cNvSpPr>
            <a:spLocks noGrp="1"/>
          </p:cNvSpPr>
          <p:nvPr>
            <p:ph idx="1"/>
          </p:nvPr>
        </p:nvSpPr>
        <p:spPr>
          <a:xfrm>
            <a:off x="107950" y="1052737"/>
            <a:ext cx="8891588" cy="5544914"/>
          </a:xfrm>
        </p:spPr>
        <p:txBody>
          <a:bodyPr/>
          <a:lstStyle/>
          <a:p>
            <a:r>
              <a:rPr kumimoji="0" lang="zh-CN" altLang="en-US" dirty="0"/>
              <a:t>商家需要</a:t>
            </a:r>
            <a:r>
              <a:rPr kumimoji="0" lang="zh-CN" altLang="en-US" dirty="0">
                <a:solidFill>
                  <a:srgbClr val="FF0000"/>
                </a:solidFill>
              </a:rPr>
              <a:t>向支付网关申请支付授权</a:t>
            </a:r>
            <a:r>
              <a:rPr kumimoji="0" lang="zh-CN" altLang="en-US" dirty="0"/>
              <a:t>，支付网关与发卡机构进行支付信息的确认，确保商家在完成交易后，可以收到有关支付款。</a:t>
            </a:r>
            <a:endParaRPr kumimoji="0" lang="en-US" altLang="zh-CN" dirty="0"/>
          </a:p>
          <a:p>
            <a:r>
              <a:rPr kumimoji="0" lang="zh-CN" altLang="en-US" dirty="0"/>
              <a:t>支付授权包括两个消息：</a:t>
            </a:r>
            <a:r>
              <a:rPr kumimoji="0" lang="zh-CN" altLang="en-US" dirty="0">
                <a:solidFill>
                  <a:srgbClr val="FF0000"/>
                </a:solidFill>
              </a:rPr>
              <a:t>授权请求</a:t>
            </a:r>
            <a:r>
              <a:rPr kumimoji="0" lang="zh-CN" altLang="en-US" dirty="0"/>
              <a:t>和</a:t>
            </a:r>
            <a:r>
              <a:rPr kumimoji="0" lang="zh-CN" altLang="en-US" dirty="0">
                <a:solidFill>
                  <a:srgbClr val="FF0000"/>
                </a:solidFill>
              </a:rPr>
              <a:t>授权应答</a:t>
            </a:r>
            <a:r>
              <a:rPr kumimoji="0" lang="zh-CN" altLang="en-US" dirty="0"/>
              <a:t>。</a:t>
            </a:r>
            <a:endParaRPr kumimoji="0" lang="en-US" altLang="zh-CN" dirty="0"/>
          </a:p>
          <a:p>
            <a:r>
              <a:rPr kumimoji="0" lang="zh-CN" altLang="en-US" dirty="0"/>
              <a:t>授权请求是商家发送给支付网关的支付授权请求消息，包括以下三部分：</a:t>
            </a:r>
            <a:endParaRPr kumimoji="0" lang="zh-CN" altLang="zh-CN" dirty="0"/>
          </a:p>
          <a:p>
            <a:pPr lvl="1"/>
            <a:r>
              <a:rPr kumimoji="0" lang="zh-CN" altLang="en-US" dirty="0"/>
              <a:t>顾客生成的</a:t>
            </a:r>
            <a:r>
              <a:rPr kumimoji="0" lang="zh-CN" altLang="en-US" dirty="0">
                <a:solidFill>
                  <a:srgbClr val="FF0000"/>
                </a:solidFill>
              </a:rPr>
              <a:t>购买信息</a:t>
            </a:r>
            <a:r>
              <a:rPr kumimoji="0" lang="zh-CN" altLang="en-US" dirty="0"/>
              <a:t>：包括</a:t>
            </a:r>
            <a:r>
              <a:rPr kumimoji="0" lang="en-US" altLang="zh-CN" dirty="0"/>
              <a:t>PI</a:t>
            </a:r>
            <a:r>
              <a:rPr kumimoji="0" lang="zh-CN" altLang="en-US" dirty="0"/>
              <a:t>、</a:t>
            </a:r>
            <a:r>
              <a:rPr kumimoji="0" lang="en-US" altLang="zh-CN" dirty="0"/>
              <a:t>DS</a:t>
            </a:r>
            <a:r>
              <a:rPr kumimoji="0" lang="zh-CN" altLang="en-US" dirty="0"/>
              <a:t>、</a:t>
            </a:r>
            <a:r>
              <a:rPr kumimoji="0" lang="en-US" altLang="zh-CN" dirty="0"/>
              <a:t>OIMD</a:t>
            </a:r>
            <a:r>
              <a:rPr kumimoji="0" lang="zh-CN" altLang="en-US" dirty="0"/>
              <a:t>和顾客与支付网关之间的电子信封；</a:t>
            </a:r>
            <a:endParaRPr kumimoji="0" lang="zh-CN" altLang="zh-CN" dirty="0"/>
          </a:p>
          <a:p>
            <a:pPr lvl="1"/>
            <a:r>
              <a:rPr kumimoji="0" lang="zh-CN" altLang="en-US" dirty="0"/>
              <a:t>商家生成的</a:t>
            </a:r>
            <a:r>
              <a:rPr kumimoji="0" lang="zh-CN" altLang="en-US" dirty="0">
                <a:solidFill>
                  <a:srgbClr val="FF0000"/>
                </a:solidFill>
              </a:rPr>
              <a:t>授权信息</a:t>
            </a:r>
            <a:r>
              <a:rPr kumimoji="0" lang="zh-CN" altLang="en-US" dirty="0"/>
              <a:t>：使用商家私钥签名并用商家生成的临时密钥</a:t>
            </a:r>
            <a:r>
              <a:rPr kumimoji="0" lang="en-US" altLang="zh-CN" dirty="0"/>
              <a:t>Ks</a:t>
            </a:r>
            <a:r>
              <a:rPr kumimoji="0" lang="zh-CN" altLang="en-US" dirty="0"/>
              <a:t>加密的交易标识</a:t>
            </a:r>
            <a:r>
              <a:rPr kumimoji="0" lang="en-US" altLang="zh-CN" dirty="0"/>
              <a:t>ID</a:t>
            </a:r>
            <a:r>
              <a:rPr kumimoji="0" lang="zh-CN" altLang="en-US" dirty="0"/>
              <a:t>（称为认证分组）和商家生成的电子信封（使用支付网关公钥加密的临时密钥</a:t>
            </a:r>
            <a:r>
              <a:rPr kumimoji="0" lang="en-US" altLang="zh-CN" dirty="0"/>
              <a:t>Ks</a:t>
            </a:r>
            <a:r>
              <a:rPr kumimoji="0" lang="zh-CN" altLang="en-US" dirty="0"/>
              <a:t>）；</a:t>
            </a:r>
            <a:endParaRPr kumimoji="0" lang="zh-CN" altLang="zh-CN" dirty="0"/>
          </a:p>
          <a:p>
            <a:pPr lvl="1"/>
            <a:r>
              <a:rPr kumimoji="0" lang="zh-CN" altLang="en-US" dirty="0">
                <a:solidFill>
                  <a:srgbClr val="FF0000"/>
                </a:solidFill>
              </a:rPr>
              <a:t>证书</a:t>
            </a:r>
            <a:r>
              <a:rPr kumimoji="0" lang="zh-CN" altLang="en-US" dirty="0"/>
              <a:t>：顾客的</a:t>
            </a:r>
            <a:r>
              <a:rPr kumimoji="0" lang="en-US" altLang="zh-CN" dirty="0"/>
              <a:t>CA</a:t>
            </a:r>
            <a:r>
              <a:rPr kumimoji="0" lang="zh-CN" altLang="en-US" dirty="0"/>
              <a:t>证书、商家的</a:t>
            </a:r>
            <a:r>
              <a:rPr kumimoji="0" lang="en-US" altLang="zh-CN" dirty="0"/>
              <a:t>CA</a:t>
            </a:r>
            <a:r>
              <a:rPr kumimoji="0" lang="zh-CN" altLang="en-US" dirty="0"/>
              <a:t>证书。</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anim calcmode="lin" valueType="num">
                                      <p:cBhvr additive="base">
                                        <p:cTn id="7" dur="5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anim calcmode="lin" valueType="num">
                                      <p:cBhvr additive="base">
                                        <p:cTn id="13"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9875">
                                            <p:txEl>
                                              <p:pRg st="3" end="3"/>
                                            </p:txEl>
                                          </p:spTgt>
                                        </p:tgtEl>
                                        <p:attrNameLst>
                                          <p:attrName>style.visibility</p:attrName>
                                        </p:attrNameLst>
                                      </p:cBhvr>
                                      <p:to>
                                        <p:strVal val="visible"/>
                                      </p:to>
                                    </p:set>
                                    <p:anim calcmode="lin" valueType="num">
                                      <p:cBhvr additive="base">
                                        <p:cTn id="17" dur="5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987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9875">
                                            <p:txEl>
                                              <p:pRg st="4" end="4"/>
                                            </p:txEl>
                                          </p:spTgt>
                                        </p:tgtEl>
                                        <p:attrNameLst>
                                          <p:attrName>style.visibility</p:attrName>
                                        </p:attrNameLst>
                                      </p:cBhvr>
                                      <p:to>
                                        <p:strVal val="visible"/>
                                      </p:to>
                                    </p:set>
                                    <p:anim calcmode="lin" valueType="num">
                                      <p:cBhvr additive="base">
                                        <p:cTn id="21" dur="500" fill="hold"/>
                                        <p:tgtEl>
                                          <p:spTgt spid="7987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987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9875">
                                            <p:txEl>
                                              <p:pRg st="5" end="5"/>
                                            </p:txEl>
                                          </p:spTgt>
                                        </p:tgtEl>
                                        <p:attrNameLst>
                                          <p:attrName>style.visibility</p:attrName>
                                        </p:attrNameLst>
                                      </p:cBhvr>
                                      <p:to>
                                        <p:strVal val="visible"/>
                                      </p:to>
                                    </p:set>
                                    <p:anim calcmode="lin" valueType="num">
                                      <p:cBhvr additive="base">
                                        <p:cTn id="25" dur="500" fill="hold"/>
                                        <p:tgtEl>
                                          <p:spTgt spid="7987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8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468313" y="260350"/>
            <a:ext cx="8229600" cy="633413"/>
          </a:xfrm>
        </p:spPr>
        <p:txBody>
          <a:bodyPr/>
          <a:lstStyle/>
          <a:p>
            <a:r>
              <a:rPr kumimoji="0" lang="zh-CN" altLang="en-US" dirty="0"/>
              <a:t>支付授权</a:t>
            </a:r>
          </a:p>
        </p:txBody>
      </p:sp>
      <p:sp>
        <p:nvSpPr>
          <p:cNvPr id="80899" name="内容占位符 2"/>
          <p:cNvSpPr>
            <a:spLocks noGrp="1"/>
          </p:cNvSpPr>
          <p:nvPr>
            <p:ph idx="1"/>
          </p:nvPr>
        </p:nvSpPr>
        <p:spPr>
          <a:xfrm>
            <a:off x="179512" y="1052785"/>
            <a:ext cx="8712646" cy="5616575"/>
          </a:xfrm>
        </p:spPr>
        <p:txBody>
          <a:bodyPr/>
          <a:lstStyle/>
          <a:p>
            <a:r>
              <a:rPr kumimoji="0" lang="zh-CN" altLang="en-US" dirty="0"/>
              <a:t>收到商家发送的授权请求后，支付网关需要验证所有</a:t>
            </a:r>
            <a:r>
              <a:rPr kumimoji="0" lang="en-US" altLang="zh-CN" dirty="0"/>
              <a:t>CA</a:t>
            </a:r>
            <a:r>
              <a:rPr kumimoji="0" lang="zh-CN" altLang="en-US" dirty="0"/>
              <a:t>证书；</a:t>
            </a:r>
            <a:endParaRPr kumimoji="0" lang="en-US" altLang="zh-CN" dirty="0"/>
          </a:p>
          <a:p>
            <a:pPr lvl="1"/>
            <a:r>
              <a:rPr kumimoji="0" lang="zh-CN" altLang="en-US" dirty="0"/>
              <a:t>解密商家的电子信封，解密认证分组并验证商家签名；</a:t>
            </a:r>
            <a:endParaRPr kumimoji="0" lang="en-US" altLang="zh-CN" dirty="0"/>
          </a:p>
          <a:p>
            <a:pPr lvl="1"/>
            <a:r>
              <a:rPr kumimoji="0" lang="zh-CN" altLang="en-US" dirty="0"/>
              <a:t>解密顾客的电子信封，验证顾客生成的</a:t>
            </a:r>
            <a:r>
              <a:rPr kumimoji="0" lang="en-US" altLang="zh-CN" dirty="0"/>
              <a:t>DS</a:t>
            </a:r>
            <a:r>
              <a:rPr kumimoji="0" lang="zh-CN" altLang="en-US" dirty="0"/>
              <a:t>；</a:t>
            </a:r>
            <a:endParaRPr kumimoji="0" lang="en-US" altLang="zh-CN" dirty="0"/>
          </a:p>
          <a:p>
            <a:pPr lvl="1"/>
            <a:r>
              <a:rPr kumimoji="0" lang="zh-CN" altLang="en-US" dirty="0"/>
              <a:t>比较从商家得到的交易标识</a:t>
            </a:r>
            <a:r>
              <a:rPr kumimoji="0" lang="en-US" altLang="zh-CN" dirty="0"/>
              <a:t>ID</a:t>
            </a:r>
            <a:r>
              <a:rPr kumimoji="0" lang="zh-CN" altLang="en-US" dirty="0"/>
              <a:t>和从顾客得到</a:t>
            </a:r>
            <a:r>
              <a:rPr kumimoji="0" lang="en-US" altLang="zh-CN" dirty="0"/>
              <a:t>PI</a:t>
            </a:r>
            <a:r>
              <a:rPr kumimoji="0" lang="zh-CN" altLang="en-US" dirty="0"/>
              <a:t>的交易标识</a:t>
            </a:r>
            <a:r>
              <a:rPr kumimoji="0" lang="en-US" altLang="zh-CN" dirty="0"/>
              <a:t>ID</a:t>
            </a:r>
            <a:r>
              <a:rPr kumimoji="0" lang="zh-CN" altLang="en-US" dirty="0"/>
              <a:t>，最后请求并接收发卡机构的认证。</a:t>
            </a:r>
            <a:endParaRPr kumimoji="0" lang="zh-CN" altLang="zh-CN" dirty="0"/>
          </a:p>
          <a:p>
            <a:r>
              <a:rPr kumimoji="0" lang="zh-CN" altLang="en-US" dirty="0"/>
              <a:t>授权应答是</a:t>
            </a:r>
            <a:r>
              <a:rPr kumimoji="0" lang="zh-CN" altLang="en-US" dirty="0">
                <a:solidFill>
                  <a:srgbClr val="FF0000"/>
                </a:solidFill>
              </a:rPr>
              <a:t>支付网关从发卡机构获得授权后，返给商家的支付授权应答消息</a:t>
            </a:r>
            <a:r>
              <a:rPr kumimoji="0" lang="zh-CN" altLang="en-US" dirty="0"/>
              <a:t>。包括：</a:t>
            </a:r>
            <a:endParaRPr kumimoji="0" lang="zh-CN" altLang="zh-CN" dirty="0"/>
          </a:p>
          <a:p>
            <a:pPr lvl="1"/>
            <a:r>
              <a:rPr kumimoji="0" lang="zh-CN" altLang="en-US" dirty="0"/>
              <a:t>支付网关生成的授权相关信息：包括使用支付网关私钥签名，并用支付网关生成的临时密钥</a:t>
            </a:r>
            <a:r>
              <a:rPr kumimoji="0" lang="en-US" altLang="zh-CN" dirty="0"/>
              <a:t>Ks</a:t>
            </a:r>
            <a:r>
              <a:rPr kumimoji="0" lang="zh-CN" altLang="en-US" dirty="0"/>
              <a:t>加密的授权标识和支付网关生成的电子信封；</a:t>
            </a:r>
            <a:endParaRPr kumimoji="0" lang="zh-CN" altLang="zh-CN" dirty="0"/>
          </a:p>
          <a:p>
            <a:pPr lvl="1"/>
            <a:r>
              <a:rPr kumimoji="0" lang="zh-CN" altLang="en-US" dirty="0"/>
              <a:t>授权获取标记信息：该信息用来保证以后的支付有效。</a:t>
            </a:r>
            <a:endParaRPr kumimoji="0" lang="zh-CN" altLang="zh-CN" dirty="0"/>
          </a:p>
          <a:p>
            <a:pPr lvl="1"/>
            <a:r>
              <a:rPr kumimoji="0" lang="zh-CN" altLang="en-US" dirty="0"/>
              <a:t>证书：支付网关的</a:t>
            </a:r>
            <a:r>
              <a:rPr kumimoji="0" lang="en-US" altLang="zh-CN" dirty="0"/>
              <a:t>CA</a:t>
            </a:r>
            <a:r>
              <a:rPr kumimoji="0" lang="zh-CN" altLang="en-US" dirty="0"/>
              <a:t>证书。</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899">
                                            <p:txEl>
                                              <p:pRg st="4" end="4"/>
                                            </p:txEl>
                                          </p:spTgt>
                                        </p:tgtEl>
                                        <p:attrNameLst>
                                          <p:attrName>style.visibility</p:attrName>
                                        </p:attrNameLst>
                                      </p:cBhvr>
                                      <p:to>
                                        <p:strVal val="visible"/>
                                      </p:to>
                                    </p:set>
                                    <p:anim calcmode="lin" valueType="num">
                                      <p:cBhvr additive="base">
                                        <p:cTn id="7" dur="5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899">
                                            <p:txEl>
                                              <p:pRg st="5" end="5"/>
                                            </p:txEl>
                                          </p:spTgt>
                                        </p:tgtEl>
                                        <p:attrNameLst>
                                          <p:attrName>style.visibility</p:attrName>
                                        </p:attrNameLst>
                                      </p:cBhvr>
                                      <p:to>
                                        <p:strVal val="visible"/>
                                      </p:to>
                                    </p:set>
                                    <p:anim calcmode="lin" valueType="num">
                                      <p:cBhvr additive="base">
                                        <p:cTn id="11" dur="500" fill="hold"/>
                                        <p:tgtEl>
                                          <p:spTgt spid="8089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089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0899">
                                            <p:txEl>
                                              <p:pRg st="6" end="6"/>
                                            </p:txEl>
                                          </p:spTgt>
                                        </p:tgtEl>
                                        <p:attrNameLst>
                                          <p:attrName>style.visibility</p:attrName>
                                        </p:attrNameLst>
                                      </p:cBhvr>
                                      <p:to>
                                        <p:strVal val="visible"/>
                                      </p:to>
                                    </p:set>
                                    <p:anim calcmode="lin" valueType="num">
                                      <p:cBhvr additive="base">
                                        <p:cTn id="15" dur="500" fill="hold"/>
                                        <p:tgtEl>
                                          <p:spTgt spid="8089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089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0899">
                                            <p:txEl>
                                              <p:pRg st="7" end="7"/>
                                            </p:txEl>
                                          </p:spTgt>
                                        </p:tgtEl>
                                        <p:attrNameLst>
                                          <p:attrName>style.visibility</p:attrName>
                                        </p:attrNameLst>
                                      </p:cBhvr>
                                      <p:to>
                                        <p:strVal val="visible"/>
                                      </p:to>
                                    </p:set>
                                    <p:anim calcmode="lin" valueType="num">
                                      <p:cBhvr additive="base">
                                        <p:cTn id="19" dur="500" fill="hold"/>
                                        <p:tgtEl>
                                          <p:spTgt spid="8089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89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468313" y="188641"/>
            <a:ext cx="8229600" cy="720080"/>
          </a:xfrm>
        </p:spPr>
        <p:txBody>
          <a:bodyPr/>
          <a:lstStyle/>
          <a:p>
            <a:r>
              <a:rPr kumimoji="0" lang="zh-CN" altLang="en-US" dirty="0"/>
              <a:t>支付获取</a:t>
            </a:r>
          </a:p>
        </p:txBody>
      </p:sp>
      <p:sp>
        <p:nvSpPr>
          <p:cNvPr id="82947" name="内容占位符 2"/>
          <p:cNvSpPr>
            <a:spLocks noGrp="1"/>
          </p:cNvSpPr>
          <p:nvPr>
            <p:ph idx="1"/>
          </p:nvPr>
        </p:nvSpPr>
        <p:spPr>
          <a:xfrm>
            <a:off x="250825" y="1124744"/>
            <a:ext cx="8229600" cy="4175919"/>
          </a:xfrm>
        </p:spPr>
        <p:txBody>
          <a:bodyPr/>
          <a:lstStyle/>
          <a:p>
            <a:r>
              <a:rPr kumimoji="0" lang="zh-CN" altLang="en-US" dirty="0"/>
              <a:t>商家为了获得货款，与支付网关之间进行支付获取消息交换，包括</a:t>
            </a:r>
            <a:r>
              <a:rPr kumimoji="0" lang="zh-CN" altLang="en-US" dirty="0">
                <a:solidFill>
                  <a:srgbClr val="FF0000"/>
                </a:solidFill>
              </a:rPr>
              <a:t>获取请求</a:t>
            </a:r>
            <a:r>
              <a:rPr kumimoji="0" lang="zh-CN" altLang="en-US" dirty="0"/>
              <a:t>和</a:t>
            </a:r>
            <a:r>
              <a:rPr kumimoji="0" lang="zh-CN" altLang="en-US" dirty="0">
                <a:solidFill>
                  <a:srgbClr val="FF0000"/>
                </a:solidFill>
              </a:rPr>
              <a:t>获取应答</a:t>
            </a:r>
            <a:r>
              <a:rPr kumimoji="0" lang="zh-CN" altLang="en-US" dirty="0"/>
              <a:t>两部分。</a:t>
            </a:r>
            <a:endParaRPr kumimoji="0" lang="zh-CN" altLang="zh-CN" dirty="0"/>
          </a:p>
          <a:p>
            <a:endParaRPr kumimoji="0" lang="en-US" altLang="zh-CN" dirty="0"/>
          </a:p>
          <a:p>
            <a:r>
              <a:rPr kumimoji="0" lang="zh-CN" altLang="en-US" dirty="0"/>
              <a:t>获取请求是</a:t>
            </a:r>
            <a:r>
              <a:rPr kumimoji="0" lang="zh-CN" altLang="en-US" dirty="0">
                <a:solidFill>
                  <a:srgbClr val="FF0000"/>
                </a:solidFill>
              </a:rPr>
              <a:t>商家发给支付网关的请求消息</a:t>
            </a:r>
            <a:r>
              <a:rPr kumimoji="0" lang="zh-CN" altLang="en-US" dirty="0"/>
              <a:t>，告知支付网关已向顾客提供了商品或服务，并向支付网关申请索取支付款。</a:t>
            </a:r>
            <a:endParaRPr kumimoji="0" lang="en-US" altLang="zh-CN" dirty="0"/>
          </a:p>
          <a:p>
            <a:pPr lvl="1"/>
            <a:r>
              <a:rPr kumimoji="0" lang="zh-CN" altLang="en-US" dirty="0">
                <a:solidFill>
                  <a:srgbClr val="FF0000"/>
                </a:solidFill>
              </a:rPr>
              <a:t>获取请求消息</a:t>
            </a:r>
            <a:r>
              <a:rPr kumimoji="0" lang="zh-CN" altLang="en-US" dirty="0"/>
              <a:t>包括被签名加密的付款金额、交易标识部分以及在之前支付授权的消息中包含的授权获取标记信息和商家的证书。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2" end="2"/>
                                            </p:txEl>
                                          </p:spTgt>
                                        </p:tgtEl>
                                        <p:attrNameLst>
                                          <p:attrName>style.visibility</p:attrName>
                                        </p:attrNameLst>
                                      </p:cBhvr>
                                      <p:to>
                                        <p:strVal val="visible"/>
                                      </p:to>
                                    </p:set>
                                    <p:anim calcmode="lin" valueType="num">
                                      <p:cBhvr additive="base">
                                        <p:cTn id="7" dur="5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947">
                                            <p:txEl>
                                              <p:pRg st="3" end="3"/>
                                            </p:txEl>
                                          </p:spTgt>
                                        </p:tgtEl>
                                        <p:attrNameLst>
                                          <p:attrName>style.visibility</p:attrName>
                                        </p:attrNameLst>
                                      </p:cBhvr>
                                      <p:to>
                                        <p:strVal val="visible"/>
                                      </p:to>
                                    </p:set>
                                    <p:anim calcmode="lin" valueType="num">
                                      <p:cBhvr additive="base">
                                        <p:cTn id="13"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457200" y="116458"/>
            <a:ext cx="8229600" cy="792262"/>
          </a:xfrm>
        </p:spPr>
        <p:txBody>
          <a:bodyPr/>
          <a:lstStyle/>
          <a:p>
            <a:r>
              <a:rPr kumimoji="0" lang="en-US" altLang="zh-CN" dirty="0"/>
              <a:t>SSL</a:t>
            </a:r>
            <a:r>
              <a:rPr kumimoji="0" lang="zh-CN" altLang="en-US" dirty="0"/>
              <a:t>连接和</a:t>
            </a:r>
            <a:r>
              <a:rPr kumimoji="0" lang="en-US" altLang="zh-CN" dirty="0"/>
              <a:t>SSL</a:t>
            </a:r>
            <a:r>
              <a:rPr kumimoji="0" lang="zh-CN" altLang="en-US" dirty="0"/>
              <a:t>会话</a:t>
            </a:r>
          </a:p>
        </p:txBody>
      </p:sp>
      <p:sp>
        <p:nvSpPr>
          <p:cNvPr id="45059" name="内容占位符 2"/>
          <p:cNvSpPr>
            <a:spLocks noGrp="1"/>
          </p:cNvSpPr>
          <p:nvPr>
            <p:ph idx="1"/>
          </p:nvPr>
        </p:nvSpPr>
        <p:spPr>
          <a:xfrm>
            <a:off x="179512" y="1053231"/>
            <a:ext cx="8784976" cy="5688137"/>
          </a:xfrm>
        </p:spPr>
        <p:txBody>
          <a:bodyPr/>
          <a:lstStyle/>
          <a:p>
            <a:r>
              <a:rPr kumimoji="0" lang="en-US" altLang="zh-CN" sz="2400" dirty="0"/>
              <a:t>SSL</a:t>
            </a:r>
            <a:r>
              <a:rPr kumimoji="0" lang="zh-CN" altLang="en-US" sz="2400" dirty="0"/>
              <a:t>协议的双层协议构建了一个完整的通讯结构：</a:t>
            </a:r>
            <a:endParaRPr kumimoji="0" lang="en-US" altLang="zh-CN" sz="2400" dirty="0"/>
          </a:p>
          <a:p>
            <a:pPr lvl="1"/>
            <a:r>
              <a:rPr kumimoji="0" lang="zh-CN" altLang="en-US" dirty="0">
                <a:solidFill>
                  <a:srgbClr val="FF0000"/>
                </a:solidFill>
              </a:rPr>
              <a:t>应用层</a:t>
            </a:r>
            <a:r>
              <a:rPr kumimoji="0" lang="zh-CN" altLang="en-US" dirty="0"/>
              <a:t>的三个协议用于</a:t>
            </a:r>
            <a:r>
              <a:rPr kumimoji="0" lang="zh-CN" altLang="en-US" dirty="0">
                <a:solidFill>
                  <a:srgbClr val="FF0000"/>
                </a:solidFill>
              </a:rPr>
              <a:t>构建安全环境</a:t>
            </a:r>
            <a:r>
              <a:rPr kumimoji="0" lang="zh-CN" altLang="en-US" dirty="0"/>
              <a:t>；</a:t>
            </a:r>
            <a:endParaRPr kumimoji="0" lang="en-US" altLang="zh-CN" dirty="0"/>
          </a:p>
          <a:p>
            <a:pPr lvl="1"/>
            <a:r>
              <a:rPr kumimoji="0" lang="zh-CN" altLang="en-US" dirty="0">
                <a:solidFill>
                  <a:srgbClr val="FF0000"/>
                </a:solidFill>
              </a:rPr>
              <a:t>下层</a:t>
            </a:r>
            <a:r>
              <a:rPr kumimoji="0" lang="zh-CN" altLang="en-US" dirty="0"/>
              <a:t>的</a:t>
            </a:r>
            <a:r>
              <a:rPr kumimoji="0" lang="en-US" altLang="zh-CN" dirty="0"/>
              <a:t>SSL</a:t>
            </a:r>
            <a:r>
              <a:rPr kumimoji="0" lang="zh-CN" altLang="en-US" dirty="0"/>
              <a:t>记录协议则完成数据的</a:t>
            </a:r>
            <a:r>
              <a:rPr kumimoji="0" lang="zh-CN" altLang="en-US" dirty="0">
                <a:solidFill>
                  <a:srgbClr val="FF0000"/>
                </a:solidFill>
              </a:rPr>
              <a:t>安全封装</a:t>
            </a:r>
            <a:r>
              <a:rPr kumimoji="0" lang="zh-CN" altLang="en-US" dirty="0"/>
              <a:t>。</a:t>
            </a:r>
            <a:endParaRPr kumimoji="0" lang="en-US" altLang="zh-CN" dirty="0"/>
          </a:p>
          <a:p>
            <a:r>
              <a:rPr kumimoji="0" lang="zh-CN" altLang="en-US" sz="2400" dirty="0"/>
              <a:t>构建安全环境涉及两个重要的概念，即</a:t>
            </a:r>
            <a:r>
              <a:rPr kumimoji="0" lang="en-US" altLang="zh-CN" sz="2400" dirty="0">
                <a:solidFill>
                  <a:srgbClr val="0000FF"/>
                </a:solidFill>
              </a:rPr>
              <a:t>SSL</a:t>
            </a:r>
            <a:r>
              <a:rPr kumimoji="0" lang="zh-CN" altLang="en-US" sz="2400" dirty="0">
                <a:solidFill>
                  <a:srgbClr val="0000FF"/>
                </a:solidFill>
              </a:rPr>
              <a:t>连接和</a:t>
            </a:r>
            <a:r>
              <a:rPr kumimoji="0" lang="en-US" altLang="zh-CN" sz="2400" dirty="0">
                <a:solidFill>
                  <a:srgbClr val="0000FF"/>
                </a:solidFill>
              </a:rPr>
              <a:t>SSL</a:t>
            </a:r>
            <a:r>
              <a:rPr kumimoji="0" lang="zh-CN" altLang="en-US" sz="2400" dirty="0">
                <a:solidFill>
                  <a:srgbClr val="0000FF"/>
                </a:solidFill>
              </a:rPr>
              <a:t>会话</a:t>
            </a:r>
            <a:r>
              <a:rPr kumimoji="0" lang="zh-CN" altLang="en-US" sz="2400" dirty="0"/>
              <a:t>。</a:t>
            </a:r>
            <a:endParaRPr kumimoji="0" lang="en-US" altLang="zh-CN" sz="2400" dirty="0"/>
          </a:p>
          <a:p>
            <a:pPr lvl="1"/>
            <a:r>
              <a:rPr kumimoji="0" lang="en-US" altLang="zh-CN" dirty="0">
                <a:solidFill>
                  <a:srgbClr val="FF0000"/>
                </a:solidFill>
              </a:rPr>
              <a:t>SSL</a:t>
            </a:r>
            <a:r>
              <a:rPr kumimoji="0" lang="zh-CN" altLang="en-US" dirty="0">
                <a:solidFill>
                  <a:srgbClr val="FF0000"/>
                </a:solidFill>
              </a:rPr>
              <a:t>连接</a:t>
            </a:r>
            <a:r>
              <a:rPr kumimoji="0" lang="zh-CN" altLang="en-US" dirty="0"/>
              <a:t>表示的是对等网络关系，即发起方（客户端）与接收方（服务器）之间的一条位于传输层之上的逻辑链路关系，具体的传输依靠其下层协议实现。</a:t>
            </a:r>
            <a:endParaRPr kumimoji="0" lang="en-US" altLang="zh-CN" dirty="0"/>
          </a:p>
          <a:p>
            <a:pPr lvl="2"/>
            <a:r>
              <a:rPr kumimoji="0" lang="zh-CN" altLang="en-US" dirty="0"/>
              <a:t>连接是暂时的，使用结束之后即刻释放。</a:t>
            </a:r>
            <a:endParaRPr kumimoji="0" lang="en-US" altLang="zh-CN" dirty="0"/>
          </a:p>
          <a:p>
            <a:pPr lvl="2"/>
            <a:r>
              <a:rPr kumimoji="0" lang="zh-CN" altLang="en-US" dirty="0"/>
              <a:t>连接依赖于一定的规范，而这些规范会在</a:t>
            </a:r>
            <a:r>
              <a:rPr kumimoji="0" lang="zh-CN" altLang="en-US" dirty="0">
                <a:solidFill>
                  <a:srgbClr val="0000FF"/>
                </a:solidFill>
              </a:rPr>
              <a:t>一个会话</a:t>
            </a:r>
            <a:r>
              <a:rPr kumimoji="0" lang="zh-CN" altLang="en-US" dirty="0"/>
              <a:t>中被描述，即每个连接与一个会话有关。</a:t>
            </a:r>
            <a:endParaRPr kumimoji="0" lang="en-US" altLang="zh-CN" dirty="0"/>
          </a:p>
          <a:p>
            <a:pPr lvl="1"/>
            <a:r>
              <a:rPr kumimoji="0" lang="en-US" altLang="zh-CN" dirty="0">
                <a:solidFill>
                  <a:srgbClr val="FF0000"/>
                </a:solidFill>
              </a:rPr>
              <a:t>SSL</a:t>
            </a:r>
            <a:r>
              <a:rPr kumimoji="0" lang="zh-CN" altLang="en-US" dirty="0">
                <a:solidFill>
                  <a:srgbClr val="FF0000"/>
                </a:solidFill>
              </a:rPr>
              <a:t>会话</a:t>
            </a:r>
            <a:r>
              <a:rPr kumimoji="0" lang="zh-CN" altLang="en-US" dirty="0"/>
              <a:t>是发起方和接收方之间的</a:t>
            </a:r>
            <a:r>
              <a:rPr kumimoji="0" lang="zh-CN" altLang="en-US" dirty="0">
                <a:solidFill>
                  <a:srgbClr val="0000FF"/>
                </a:solidFill>
              </a:rPr>
              <a:t>安全关联</a:t>
            </a:r>
            <a:r>
              <a:rPr kumimoji="0" lang="zh-CN" altLang="en-US" dirty="0"/>
              <a:t>，它描述了一个（或多个）连接共享的</a:t>
            </a:r>
            <a:r>
              <a:rPr kumimoji="0" lang="zh-CN" altLang="en-US" dirty="0">
                <a:solidFill>
                  <a:srgbClr val="FF0000"/>
                </a:solidFill>
              </a:rPr>
              <a:t>安全参数集合</a:t>
            </a:r>
            <a:r>
              <a:rPr kumimoji="0" lang="zh-CN" altLang="en-US" dirty="0"/>
              <a:t>。</a:t>
            </a:r>
            <a:endParaRPr kumimoji="0" lang="en-US" altLang="zh-CN" dirty="0"/>
          </a:p>
          <a:p>
            <a:pPr lvl="2"/>
            <a:r>
              <a:rPr kumimoji="0" lang="zh-CN" altLang="en-US" dirty="0">
                <a:solidFill>
                  <a:srgbClr val="FF0000"/>
                </a:solidFill>
              </a:rPr>
              <a:t>会话是</a:t>
            </a:r>
            <a:r>
              <a:rPr kumimoji="0" lang="en-US" altLang="zh-CN" dirty="0">
                <a:solidFill>
                  <a:srgbClr val="FF0000"/>
                </a:solidFill>
              </a:rPr>
              <a:t>SSL</a:t>
            </a:r>
            <a:r>
              <a:rPr kumimoji="0" lang="zh-CN" altLang="en-US" dirty="0">
                <a:solidFill>
                  <a:srgbClr val="FF0000"/>
                </a:solidFill>
              </a:rPr>
              <a:t>握手协议创建的</a:t>
            </a:r>
            <a:r>
              <a:rPr kumimoji="0" lang="zh-CN" altLang="en-US" dirty="0"/>
              <a:t>，</a:t>
            </a:r>
            <a:r>
              <a:rPr kumimoji="0" lang="zh-CN" altLang="en-US" dirty="0">
                <a:solidFill>
                  <a:srgbClr val="FF0000"/>
                </a:solidFill>
              </a:rPr>
              <a:t>一个会话可以为多个连接共享</a:t>
            </a:r>
            <a:r>
              <a:rPr kumimoji="0" lang="zh-CN" altLang="en-US" dirty="0"/>
              <a:t>。</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3" end="3"/>
                                            </p:txEl>
                                          </p:spTgt>
                                        </p:tgtEl>
                                        <p:attrNameLst>
                                          <p:attrName>style.visibility</p:attrName>
                                        </p:attrNameLst>
                                      </p:cBhvr>
                                      <p:to>
                                        <p:strVal val="visible"/>
                                      </p:to>
                                    </p:set>
                                    <p:anim calcmode="lin" valueType="num">
                                      <p:cBhvr additive="base">
                                        <p:cTn id="7"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9">
                                            <p:txEl>
                                              <p:pRg st="4" end="4"/>
                                            </p:txEl>
                                          </p:spTgt>
                                        </p:tgtEl>
                                        <p:attrNameLst>
                                          <p:attrName>style.visibility</p:attrName>
                                        </p:attrNameLst>
                                      </p:cBhvr>
                                      <p:to>
                                        <p:strVal val="visible"/>
                                      </p:to>
                                    </p:set>
                                    <p:anim calcmode="lin" valueType="num">
                                      <p:cBhvr additive="base">
                                        <p:cTn id="13"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5059">
                                            <p:txEl>
                                              <p:pRg st="5" end="5"/>
                                            </p:txEl>
                                          </p:spTgt>
                                        </p:tgtEl>
                                        <p:attrNameLst>
                                          <p:attrName>style.visibility</p:attrName>
                                        </p:attrNameLst>
                                      </p:cBhvr>
                                      <p:to>
                                        <p:strVal val="visible"/>
                                      </p:to>
                                    </p:set>
                                    <p:anim calcmode="lin" valueType="num">
                                      <p:cBhvr additive="base">
                                        <p:cTn id="17"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059">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5059">
                                            <p:txEl>
                                              <p:pRg st="6" end="6"/>
                                            </p:txEl>
                                          </p:spTgt>
                                        </p:tgtEl>
                                        <p:attrNameLst>
                                          <p:attrName>style.visibility</p:attrName>
                                        </p:attrNameLst>
                                      </p:cBhvr>
                                      <p:to>
                                        <p:strVal val="visible"/>
                                      </p:to>
                                    </p:set>
                                    <p:anim calcmode="lin" valueType="num">
                                      <p:cBhvr additive="base">
                                        <p:cTn id="21" dur="5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50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5059">
                                            <p:txEl>
                                              <p:pRg st="7" end="7"/>
                                            </p:txEl>
                                          </p:spTgt>
                                        </p:tgtEl>
                                        <p:attrNameLst>
                                          <p:attrName>style.visibility</p:attrName>
                                        </p:attrNameLst>
                                      </p:cBhvr>
                                      <p:to>
                                        <p:strVal val="visible"/>
                                      </p:to>
                                    </p:set>
                                    <p:anim calcmode="lin" valueType="num">
                                      <p:cBhvr additive="base">
                                        <p:cTn id="27" dur="500" fill="hold"/>
                                        <p:tgtEl>
                                          <p:spTgt spid="4505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5059">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5059">
                                            <p:txEl>
                                              <p:pRg st="8" end="8"/>
                                            </p:txEl>
                                          </p:spTgt>
                                        </p:tgtEl>
                                        <p:attrNameLst>
                                          <p:attrName>style.visibility</p:attrName>
                                        </p:attrNameLst>
                                      </p:cBhvr>
                                      <p:to>
                                        <p:strVal val="visible"/>
                                      </p:to>
                                    </p:set>
                                    <p:anim calcmode="lin" valueType="num">
                                      <p:cBhvr additive="base">
                                        <p:cTn id="31" dur="500" fill="hold"/>
                                        <p:tgtEl>
                                          <p:spTgt spid="4505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5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支付获取</a:t>
            </a:r>
            <a:endParaRPr lang="en-US" dirty="0"/>
          </a:p>
        </p:txBody>
      </p:sp>
      <p:sp>
        <p:nvSpPr>
          <p:cNvPr id="83970" name="内容占位符 2"/>
          <p:cNvSpPr>
            <a:spLocks noGrp="1"/>
          </p:cNvSpPr>
          <p:nvPr>
            <p:ph idx="1"/>
          </p:nvPr>
        </p:nvSpPr>
        <p:spPr/>
        <p:txBody>
          <a:bodyPr/>
          <a:lstStyle/>
          <a:p>
            <a:r>
              <a:rPr kumimoji="0" lang="zh-CN" altLang="en-US" dirty="0"/>
              <a:t>当支付网关接收到获取请求消息后，验证相关信息，通过支付网络将结算信息发送给发卡机构，请求将顾客消费的资金款项转到商家在清算机构（银行）中的账户上。</a:t>
            </a:r>
            <a:endParaRPr kumimoji="0" lang="en-US" altLang="zh-CN" dirty="0"/>
          </a:p>
          <a:p>
            <a:r>
              <a:rPr kumimoji="0" lang="zh-CN" altLang="en-US" dirty="0"/>
              <a:t>在得到发卡机构的资金转账应答后，支付网关生成</a:t>
            </a:r>
            <a:r>
              <a:rPr kumimoji="0" lang="zh-CN" altLang="en-US" dirty="0">
                <a:solidFill>
                  <a:srgbClr val="FF0000"/>
                </a:solidFill>
              </a:rPr>
              <a:t>获取应答消息</a:t>
            </a:r>
            <a:r>
              <a:rPr kumimoji="0" lang="zh-CN" altLang="en-US" dirty="0"/>
              <a:t>并发送给商家，以便核对其在清算机构账户中的收款情况。</a:t>
            </a:r>
            <a:endParaRPr kumimoji="0" lang="en-US" altLang="zh-CN" dirty="0"/>
          </a:p>
          <a:p>
            <a:r>
              <a:rPr kumimoji="0" lang="zh-CN" altLang="en-US" dirty="0"/>
              <a:t>支付获取应答消息包括</a:t>
            </a:r>
            <a:r>
              <a:rPr kumimoji="0" lang="zh-CN" altLang="en-US" dirty="0">
                <a:solidFill>
                  <a:srgbClr val="FF0000"/>
                </a:solidFill>
              </a:rPr>
              <a:t>被签名加密的获取应答报文</a:t>
            </a:r>
            <a:r>
              <a:rPr kumimoji="0" lang="zh-CN" altLang="en-US" dirty="0"/>
              <a:t>以及</a:t>
            </a:r>
            <a:r>
              <a:rPr kumimoji="0" lang="zh-CN" altLang="en-US" dirty="0">
                <a:solidFill>
                  <a:srgbClr val="FF0000"/>
                </a:solidFill>
              </a:rPr>
              <a:t>支付网关的证书</a:t>
            </a:r>
            <a:r>
              <a:rPr kumimoji="0" lang="zh-CN" altLang="en-US" dirty="0"/>
              <a:t>。</a:t>
            </a:r>
            <a:endParaRPr kumimoji="0" lang="en-US" altLang="zh-CN" dirty="0"/>
          </a:p>
          <a:p>
            <a:r>
              <a:rPr kumimoji="0" lang="zh-CN" altLang="en-US" dirty="0"/>
              <a:t>商家将此</a:t>
            </a:r>
            <a:r>
              <a:rPr kumimoji="0" lang="zh-CN" altLang="en-US" dirty="0">
                <a:solidFill>
                  <a:srgbClr val="FF0000"/>
                </a:solidFill>
              </a:rPr>
              <a:t>获取应答</a:t>
            </a:r>
            <a:r>
              <a:rPr kumimoji="0" lang="zh-CN" altLang="en-US" dirty="0"/>
              <a:t>保存下来，</a:t>
            </a:r>
            <a:r>
              <a:rPr kumimoji="0" lang="zh-CN" altLang="en-US" dirty="0">
                <a:solidFill>
                  <a:srgbClr val="FF0000"/>
                </a:solidFill>
              </a:rPr>
              <a:t>用于匹配</a:t>
            </a:r>
            <a:r>
              <a:rPr kumimoji="0" lang="zh-CN" altLang="en-US" dirty="0"/>
              <a:t>商家在清算机构上的账户的</a:t>
            </a:r>
            <a:r>
              <a:rPr kumimoji="0" lang="zh-CN" altLang="en-US" dirty="0">
                <a:solidFill>
                  <a:srgbClr val="FF0000"/>
                </a:solidFill>
              </a:rPr>
              <a:t>支付账款信息</a:t>
            </a:r>
            <a:r>
              <a:rPr kumimoji="0"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0">
                                            <p:txEl>
                                              <p:pRg st="1" end="1"/>
                                            </p:txEl>
                                          </p:spTgt>
                                        </p:tgtEl>
                                        <p:attrNameLst>
                                          <p:attrName>style.visibility</p:attrName>
                                        </p:attrNameLst>
                                      </p:cBhvr>
                                      <p:to>
                                        <p:strVal val="visible"/>
                                      </p:to>
                                    </p:set>
                                    <p:anim calcmode="lin" valueType="num">
                                      <p:cBhvr additive="base">
                                        <p:cTn id="7" dur="500" fill="hold"/>
                                        <p:tgtEl>
                                          <p:spTgt spid="8397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970">
                                            <p:txEl>
                                              <p:pRg st="2" end="2"/>
                                            </p:txEl>
                                          </p:spTgt>
                                        </p:tgtEl>
                                        <p:attrNameLst>
                                          <p:attrName>style.visibility</p:attrName>
                                        </p:attrNameLst>
                                      </p:cBhvr>
                                      <p:to>
                                        <p:strVal val="visible"/>
                                      </p:to>
                                    </p:set>
                                    <p:anim calcmode="lin" valueType="num">
                                      <p:cBhvr additive="base">
                                        <p:cTn id="13" dur="500" fill="hold"/>
                                        <p:tgtEl>
                                          <p:spTgt spid="8397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3970">
                                            <p:txEl>
                                              <p:pRg st="3" end="3"/>
                                            </p:txEl>
                                          </p:spTgt>
                                        </p:tgtEl>
                                        <p:attrNameLst>
                                          <p:attrName>style.visibility</p:attrName>
                                        </p:attrNameLst>
                                      </p:cBhvr>
                                      <p:to>
                                        <p:strVal val="visible"/>
                                      </p:to>
                                    </p:set>
                                    <p:anim calcmode="lin" valueType="num">
                                      <p:cBhvr additive="base">
                                        <p:cTn id="19" dur="500" fill="hold"/>
                                        <p:tgtEl>
                                          <p:spTgt spid="8397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97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79388" y="44450"/>
            <a:ext cx="8785225" cy="863600"/>
          </a:xfrm>
        </p:spPr>
        <p:txBody>
          <a:bodyPr/>
          <a:lstStyle/>
          <a:p>
            <a:pPr eaLnBrk="1"/>
            <a:r>
              <a:rPr kumimoji="0" lang="zh-CN" altLang="en-US" dirty="0"/>
              <a:t>主要内容</a:t>
            </a:r>
          </a:p>
        </p:txBody>
      </p:sp>
      <p:sp>
        <p:nvSpPr>
          <p:cNvPr id="6147" name="内容占位符 2"/>
          <p:cNvSpPr>
            <a:spLocks noGrp="1"/>
          </p:cNvSpPr>
          <p:nvPr>
            <p:ph idx="1"/>
          </p:nvPr>
        </p:nvSpPr>
        <p:spPr>
          <a:xfrm>
            <a:off x="179387" y="1052736"/>
            <a:ext cx="8785225" cy="5616624"/>
          </a:xfrm>
        </p:spPr>
        <p:txBody>
          <a:bodyPr/>
          <a:lstStyle/>
          <a:p>
            <a:r>
              <a:rPr kumimoji="0" lang="en-US" altLang="zh-CN" dirty="0"/>
              <a:t>8.1 </a:t>
            </a:r>
            <a:r>
              <a:rPr kumimoji="0" lang="en-US" altLang="zh-CN" dirty="0" err="1"/>
              <a:t>概述</a:t>
            </a:r>
            <a:r>
              <a:rPr kumimoji="0" lang="en-US" altLang="zh-CN" dirty="0"/>
              <a:t>	</a:t>
            </a:r>
            <a:endParaRPr kumimoji="0" lang="zh-CN" altLang="zh-CN" dirty="0"/>
          </a:p>
          <a:p>
            <a:r>
              <a:rPr kumimoji="0" lang="en-US" altLang="zh-CN" dirty="0"/>
              <a:t>8.2 </a:t>
            </a:r>
            <a:r>
              <a:rPr kumimoji="0" lang="en-US" altLang="zh-CN" dirty="0" err="1"/>
              <a:t>IPSec</a:t>
            </a:r>
            <a:r>
              <a:rPr kumimoji="0" lang="en-US" altLang="zh-CN" dirty="0"/>
              <a:t>	</a:t>
            </a:r>
            <a:endParaRPr kumimoji="0" lang="zh-CN" altLang="zh-CN" dirty="0"/>
          </a:p>
          <a:p>
            <a:r>
              <a:rPr kumimoji="0" lang="en-US" altLang="zh-CN" dirty="0"/>
              <a:t>8.3 SSL</a:t>
            </a:r>
          </a:p>
          <a:p>
            <a:r>
              <a:rPr kumimoji="0" lang="en-US" altLang="zh-CN" dirty="0"/>
              <a:t>8.4 </a:t>
            </a:r>
            <a:r>
              <a:rPr kumimoji="0" lang="en-US" altLang="zh-CN" dirty="0" err="1"/>
              <a:t>安全电子交易协议</a:t>
            </a:r>
            <a:endParaRPr kumimoji="0" lang="en-US" altLang="zh-CN" dirty="0"/>
          </a:p>
          <a:p>
            <a:pPr lvl="1"/>
            <a:r>
              <a:rPr kumimoji="0" lang="en-US" altLang="zh-CN" dirty="0"/>
              <a:t>8.4.1 </a:t>
            </a:r>
            <a:r>
              <a:rPr kumimoji="0" lang="zh-CN" altLang="en-US" dirty="0"/>
              <a:t>电子商务安全</a:t>
            </a:r>
          </a:p>
          <a:p>
            <a:pPr lvl="1"/>
            <a:r>
              <a:rPr kumimoji="0" lang="en-US" altLang="zh-CN" dirty="0"/>
              <a:t>8.4.2 SET</a:t>
            </a:r>
            <a:r>
              <a:rPr kumimoji="0" lang="zh-CN" altLang="en-US" dirty="0"/>
              <a:t>协议概述</a:t>
            </a:r>
          </a:p>
          <a:p>
            <a:pPr lvl="1"/>
            <a:r>
              <a:rPr kumimoji="0" lang="en-US" altLang="zh-CN" dirty="0"/>
              <a:t>8.4.3 SET</a:t>
            </a:r>
            <a:r>
              <a:rPr kumimoji="0" lang="zh-CN" altLang="en-US" dirty="0"/>
              <a:t>的安全机制</a:t>
            </a:r>
          </a:p>
          <a:p>
            <a:pPr lvl="1"/>
            <a:r>
              <a:rPr kumimoji="0" lang="en-US" altLang="zh-CN" dirty="0"/>
              <a:t>8.4.4 </a:t>
            </a:r>
            <a:r>
              <a:rPr kumimoji="0" lang="zh-CN" altLang="en-US" dirty="0"/>
              <a:t>交易处理</a:t>
            </a:r>
          </a:p>
          <a:p>
            <a:pPr lvl="1"/>
            <a:r>
              <a:rPr kumimoji="0" lang="en-US" altLang="zh-CN" dirty="0">
                <a:solidFill>
                  <a:srgbClr val="FF0000"/>
                </a:solidFill>
              </a:rPr>
              <a:t>8.4.5 SET</a:t>
            </a:r>
            <a:r>
              <a:rPr kumimoji="0" lang="zh-CN" altLang="en-US" dirty="0">
                <a:solidFill>
                  <a:srgbClr val="FF0000"/>
                </a:solidFill>
              </a:rPr>
              <a:t>与</a:t>
            </a:r>
            <a:r>
              <a:rPr kumimoji="0" lang="en-US" altLang="zh-CN" dirty="0">
                <a:solidFill>
                  <a:srgbClr val="FF0000"/>
                </a:solidFill>
              </a:rPr>
              <a:t>SSL</a:t>
            </a:r>
            <a:r>
              <a:rPr kumimoji="0" lang="zh-CN" altLang="en-US" dirty="0">
                <a:solidFill>
                  <a:srgbClr val="FF0000"/>
                </a:solidFill>
              </a:rPr>
              <a:t>的比较</a:t>
            </a:r>
            <a:r>
              <a:rPr kumimoji="0" lang="en-US" altLang="zh-CN" dirty="0">
                <a:solidFill>
                  <a:srgbClr val="FF0000"/>
                </a:solidFill>
              </a:rPr>
              <a:t>	</a:t>
            </a:r>
            <a:endParaRPr kumimoji="0" lang="zh-CN" altLang="zh-CN" dirty="0">
              <a:solidFill>
                <a:srgbClr val="FF0000"/>
              </a:solidFill>
            </a:endParaRPr>
          </a:p>
        </p:txBody>
      </p:sp>
    </p:spTree>
    <p:extLst>
      <p:ext uri="{BB962C8B-B14F-4D97-AF65-F5344CB8AC3E}">
        <p14:creationId xmlns:p14="http://schemas.microsoft.com/office/powerpoint/2010/main" val="793340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179388" y="44450"/>
            <a:ext cx="8785225" cy="863600"/>
          </a:xfrm>
        </p:spPr>
        <p:txBody>
          <a:bodyPr/>
          <a:lstStyle/>
          <a:p>
            <a:r>
              <a:rPr kumimoji="0" lang="en-US" altLang="zh-CN" dirty="0"/>
              <a:t>SET</a:t>
            </a:r>
            <a:r>
              <a:rPr kumimoji="0" lang="zh-CN" altLang="en-US" dirty="0"/>
              <a:t>与</a:t>
            </a:r>
            <a:r>
              <a:rPr kumimoji="0" lang="en-US" altLang="zh-CN" dirty="0"/>
              <a:t>SSL</a:t>
            </a:r>
            <a:r>
              <a:rPr kumimoji="0" lang="zh-CN" altLang="en-US" dirty="0"/>
              <a:t>的比较</a:t>
            </a:r>
          </a:p>
        </p:txBody>
      </p:sp>
      <p:sp>
        <p:nvSpPr>
          <p:cNvPr id="84995" name="内容占位符 2"/>
          <p:cNvSpPr>
            <a:spLocks noGrp="1"/>
          </p:cNvSpPr>
          <p:nvPr>
            <p:ph idx="1"/>
          </p:nvPr>
        </p:nvSpPr>
        <p:spPr>
          <a:xfrm>
            <a:off x="179388" y="1052513"/>
            <a:ext cx="8785225" cy="5230812"/>
          </a:xfrm>
        </p:spPr>
        <p:txBody>
          <a:bodyPr/>
          <a:lstStyle/>
          <a:p>
            <a:r>
              <a:rPr kumimoji="0" lang="en-US" altLang="zh-CN" dirty="0"/>
              <a:t>SSL</a:t>
            </a:r>
            <a:r>
              <a:rPr kumimoji="0" lang="zh-CN" altLang="en-US" dirty="0"/>
              <a:t>与</a:t>
            </a:r>
            <a:r>
              <a:rPr kumimoji="0" lang="en-US" altLang="zh-CN" dirty="0"/>
              <a:t>SET</a:t>
            </a:r>
            <a:r>
              <a:rPr kumimoji="0" lang="zh-CN" altLang="en-US" dirty="0"/>
              <a:t>都可以提供电子商务交易的安全机制，但是运作方式存在着明显的区别。</a:t>
            </a:r>
            <a:endParaRPr kumimoji="0" lang="en-US" altLang="zh-CN" dirty="0"/>
          </a:p>
          <a:p>
            <a:endParaRPr kumimoji="0" lang="en-US" altLang="zh-CN" dirty="0"/>
          </a:p>
          <a:p>
            <a:r>
              <a:rPr kumimoji="0" lang="zh-CN" altLang="en-US" dirty="0"/>
              <a:t>不同点主要表现在以下几个方面。</a:t>
            </a:r>
            <a:endParaRPr kumimoji="0" lang="zh-CN" altLang="zh-CN" dirty="0"/>
          </a:p>
          <a:p>
            <a:pPr lvl="1"/>
            <a:r>
              <a:rPr kumimoji="0" lang="zh-CN" altLang="en-US" dirty="0"/>
              <a:t>认证机制</a:t>
            </a:r>
            <a:endParaRPr kumimoji="0" lang="zh-CN" altLang="zh-CN" dirty="0"/>
          </a:p>
          <a:p>
            <a:pPr lvl="1"/>
            <a:r>
              <a:rPr kumimoji="0" lang="zh-CN" altLang="en-US" dirty="0"/>
              <a:t>安全性</a:t>
            </a:r>
            <a:endParaRPr kumimoji="0" lang="zh-CN" altLang="zh-CN" dirty="0"/>
          </a:p>
          <a:p>
            <a:pPr lvl="1"/>
            <a:r>
              <a:rPr kumimoji="0" lang="zh-CN" altLang="en-US" dirty="0"/>
              <a:t>网络协议体系</a:t>
            </a:r>
            <a:endParaRPr kumimoji="0" lang="zh-CN" altLang="zh-CN" dirty="0"/>
          </a:p>
          <a:p>
            <a:pPr lvl="1"/>
            <a:r>
              <a:rPr kumimoji="0" lang="zh-CN" altLang="en-US" dirty="0"/>
              <a:t>应用领域</a:t>
            </a:r>
            <a:endParaRPr kumimoji="0" lang="zh-CN" altLang="zh-CN" dirty="0"/>
          </a:p>
          <a:p>
            <a:pPr lvl="1"/>
            <a:r>
              <a:rPr kumimoji="0" lang="zh-CN" altLang="en-US" dirty="0"/>
              <a:t>应用代价</a:t>
            </a:r>
            <a:endParaRPr kumimoji="0" lang="zh-CN" altLang="zh-CN" dirty="0"/>
          </a:p>
          <a:p>
            <a:endParaRPr kumimoji="0"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a:t>SET</a:t>
            </a:r>
            <a:r>
              <a:rPr kumimoji="0" lang="zh-CN" altLang="en-US" dirty="0"/>
              <a:t>与</a:t>
            </a:r>
            <a:r>
              <a:rPr kumimoji="0" lang="en-US" altLang="zh-CN" dirty="0"/>
              <a:t>SSL</a:t>
            </a:r>
            <a:r>
              <a:rPr kumimoji="0" lang="zh-CN" altLang="en-US" dirty="0"/>
              <a:t>的比较</a:t>
            </a:r>
            <a:endParaRPr lang="en-US" dirty="0"/>
          </a:p>
        </p:txBody>
      </p:sp>
      <p:sp>
        <p:nvSpPr>
          <p:cNvPr id="3" name="内容占位符 2"/>
          <p:cNvSpPr>
            <a:spLocks noGrp="1"/>
          </p:cNvSpPr>
          <p:nvPr>
            <p:ph idx="1"/>
          </p:nvPr>
        </p:nvSpPr>
        <p:spPr>
          <a:xfrm>
            <a:off x="179512" y="1052736"/>
            <a:ext cx="8784976" cy="5616624"/>
          </a:xfrm>
        </p:spPr>
        <p:txBody>
          <a:bodyPr/>
          <a:lstStyle/>
          <a:p>
            <a:r>
              <a:rPr lang="zh-CN" altLang="en-US" sz="2400" dirty="0">
                <a:solidFill>
                  <a:srgbClr val="FF0000"/>
                </a:solidFill>
              </a:rPr>
              <a:t>认证机制：</a:t>
            </a:r>
            <a:endParaRPr lang="en-US" altLang="zh-CN" sz="2400" dirty="0">
              <a:solidFill>
                <a:srgbClr val="FF0000"/>
              </a:solidFill>
            </a:endParaRPr>
          </a:p>
          <a:p>
            <a:pPr lvl="1"/>
            <a:r>
              <a:rPr lang="zh-CN" altLang="en-US" dirty="0"/>
              <a:t>早期</a:t>
            </a:r>
            <a:r>
              <a:rPr lang="en-US" altLang="zh-CN" dirty="0"/>
              <a:t>SSL</a:t>
            </a:r>
            <a:r>
              <a:rPr lang="zh-CN" altLang="en-US" dirty="0"/>
              <a:t>没有商家身份认证机制；</a:t>
            </a:r>
            <a:endParaRPr lang="en-US" altLang="zh-CN" dirty="0"/>
          </a:p>
          <a:p>
            <a:pPr lvl="1"/>
            <a:r>
              <a:rPr lang="en-US" altLang="zh-CN" dirty="0"/>
              <a:t>SSL 3.0</a:t>
            </a:r>
            <a:r>
              <a:rPr lang="zh-CN" altLang="en-US" dirty="0"/>
              <a:t>可以实现浏览器和</a:t>
            </a:r>
            <a:r>
              <a:rPr lang="en-US" altLang="zh-CN" dirty="0"/>
              <a:t>Web</a:t>
            </a:r>
            <a:r>
              <a:rPr lang="zh-CN" altLang="en-US" dirty="0"/>
              <a:t>服务器双方的身份验证，但不能实现多方认证；</a:t>
            </a:r>
            <a:endParaRPr lang="en-US" altLang="zh-CN" dirty="0"/>
          </a:p>
          <a:p>
            <a:pPr lvl="1"/>
            <a:r>
              <a:rPr lang="en-US" altLang="zh-CN" dirty="0"/>
              <a:t>SET</a:t>
            </a:r>
            <a:r>
              <a:rPr lang="zh-CN" altLang="en-US" dirty="0"/>
              <a:t>要求参与交易的成员（持卡人、商家、发卡机构、清算机构和支付网关）都必须提供数字证书进行身份识别。</a:t>
            </a:r>
            <a:endParaRPr lang="en-US" altLang="zh-CN" dirty="0"/>
          </a:p>
          <a:p>
            <a:r>
              <a:rPr lang="zh-CN" altLang="en-US" sz="2400" dirty="0">
                <a:solidFill>
                  <a:srgbClr val="FF0000"/>
                </a:solidFill>
              </a:rPr>
              <a:t>安全性：</a:t>
            </a:r>
          </a:p>
          <a:p>
            <a:pPr lvl="1"/>
            <a:r>
              <a:rPr lang="en-US" altLang="zh-CN" dirty="0"/>
              <a:t>SET</a:t>
            </a:r>
            <a:r>
              <a:rPr lang="zh-CN" altLang="en-US" dirty="0"/>
              <a:t>协议规范了整个商务活动的流程，在持卡人、商家、支付网关、认证中心和支付卡结算中心支局的信息流方向以及必须采用的加密方法和认证方法都收到严密的</a:t>
            </a:r>
            <a:r>
              <a:rPr lang="en-US" altLang="zh-CN" dirty="0"/>
              <a:t>SET</a:t>
            </a:r>
            <a:r>
              <a:rPr lang="zh-CN" altLang="en-US" dirty="0"/>
              <a:t>标准规范，最大限度地保证了商务性、服务性、协调性和集成性。</a:t>
            </a:r>
          </a:p>
          <a:p>
            <a:pPr lvl="1"/>
            <a:r>
              <a:rPr lang="en-US" altLang="zh-CN" dirty="0"/>
              <a:t>SSL</a:t>
            </a:r>
            <a:r>
              <a:rPr lang="zh-CN" altLang="en-US" dirty="0"/>
              <a:t>只对持卡人和网络商家的信息交换进行加密保护，可以看做是用于传输的那部分的技术规范。</a:t>
            </a:r>
            <a:endParaRPr lang="en-US" dirty="0"/>
          </a:p>
        </p:txBody>
      </p:sp>
    </p:spTree>
    <p:extLst>
      <p:ext uri="{BB962C8B-B14F-4D97-AF65-F5344CB8AC3E}">
        <p14:creationId xmlns:p14="http://schemas.microsoft.com/office/powerpoint/2010/main" val="179631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a:t>SET</a:t>
            </a:r>
            <a:r>
              <a:rPr kumimoji="0" lang="zh-CN" altLang="en-US" dirty="0"/>
              <a:t>与</a:t>
            </a:r>
            <a:r>
              <a:rPr kumimoji="0" lang="en-US" altLang="zh-CN" dirty="0"/>
              <a:t>SSL</a:t>
            </a:r>
            <a:r>
              <a:rPr kumimoji="0" lang="zh-CN" altLang="en-US" dirty="0"/>
              <a:t>的比较</a:t>
            </a:r>
            <a:endParaRPr lang="en-US" dirty="0"/>
          </a:p>
        </p:txBody>
      </p:sp>
      <p:sp>
        <p:nvSpPr>
          <p:cNvPr id="3" name="内容占位符 2"/>
          <p:cNvSpPr>
            <a:spLocks noGrp="1"/>
          </p:cNvSpPr>
          <p:nvPr>
            <p:ph idx="1"/>
          </p:nvPr>
        </p:nvSpPr>
        <p:spPr>
          <a:xfrm>
            <a:off x="179512" y="1052736"/>
            <a:ext cx="8784976" cy="5544616"/>
          </a:xfrm>
        </p:spPr>
        <p:txBody>
          <a:bodyPr/>
          <a:lstStyle/>
          <a:p>
            <a:r>
              <a:rPr lang="zh-CN" altLang="en-US" sz="2400" dirty="0">
                <a:solidFill>
                  <a:srgbClr val="FF0000"/>
                </a:solidFill>
              </a:rPr>
              <a:t>网络协议体系：</a:t>
            </a:r>
          </a:p>
          <a:p>
            <a:pPr lvl="1"/>
            <a:r>
              <a:rPr lang="en-US" altLang="zh-CN" dirty="0"/>
              <a:t>SSL</a:t>
            </a:r>
            <a:r>
              <a:rPr lang="zh-CN" altLang="en-US" dirty="0"/>
              <a:t>是基于传输层的通用安全协议；</a:t>
            </a:r>
          </a:p>
          <a:p>
            <a:pPr lvl="1"/>
            <a:r>
              <a:rPr lang="en-US" altLang="zh-CN" dirty="0"/>
              <a:t>SET</a:t>
            </a:r>
            <a:r>
              <a:rPr lang="zh-CN" altLang="en-US" dirty="0"/>
              <a:t>位于应用层，对网络上其他各层协议都有涉及。</a:t>
            </a:r>
          </a:p>
          <a:p>
            <a:endParaRPr lang="en-US" altLang="zh-CN" sz="2400" dirty="0"/>
          </a:p>
          <a:p>
            <a:r>
              <a:rPr lang="zh-CN" altLang="en-US" sz="2400" dirty="0">
                <a:solidFill>
                  <a:srgbClr val="FF0000"/>
                </a:solidFill>
              </a:rPr>
              <a:t>应用领域：</a:t>
            </a:r>
          </a:p>
          <a:p>
            <a:pPr lvl="1"/>
            <a:r>
              <a:rPr lang="zh-CN" altLang="en-US" dirty="0"/>
              <a:t>如果电子商务应用只是通过</a:t>
            </a:r>
            <a:r>
              <a:rPr lang="en-US" altLang="zh-CN" dirty="0"/>
              <a:t>Web</a:t>
            </a:r>
            <a:r>
              <a:rPr lang="zh-CN" altLang="en-US" dirty="0"/>
              <a:t>或电子邮件，可以不要</a:t>
            </a:r>
            <a:r>
              <a:rPr lang="en-US" altLang="zh-CN" dirty="0"/>
              <a:t>SET</a:t>
            </a:r>
            <a:r>
              <a:rPr lang="zh-CN" altLang="en-US" dirty="0"/>
              <a:t>。</a:t>
            </a:r>
          </a:p>
          <a:p>
            <a:pPr lvl="1"/>
            <a:r>
              <a:rPr lang="zh-CN" altLang="en-US" dirty="0"/>
              <a:t>如果电子商务应用是一个涉及多方交易的平台，则使用</a:t>
            </a:r>
            <a:r>
              <a:rPr lang="en-US" altLang="zh-CN" dirty="0"/>
              <a:t>SET</a:t>
            </a:r>
            <a:r>
              <a:rPr lang="zh-CN" altLang="en-US" dirty="0"/>
              <a:t>更安全、更通用些。</a:t>
            </a:r>
            <a:endParaRPr lang="en-US" altLang="zh-CN" dirty="0"/>
          </a:p>
          <a:p>
            <a:endParaRPr lang="en-US" altLang="zh-CN" sz="2400" dirty="0"/>
          </a:p>
          <a:p>
            <a:r>
              <a:rPr lang="zh-CN" altLang="en-US" sz="2400" dirty="0">
                <a:solidFill>
                  <a:srgbClr val="FF0000"/>
                </a:solidFill>
              </a:rPr>
              <a:t>应用代价：</a:t>
            </a:r>
          </a:p>
          <a:p>
            <a:pPr lvl="1"/>
            <a:r>
              <a:rPr lang="en-US" altLang="zh-CN" dirty="0"/>
              <a:t>SET</a:t>
            </a:r>
            <a:r>
              <a:rPr lang="zh-CN" altLang="en-US" dirty="0"/>
              <a:t>协议提供了</a:t>
            </a:r>
            <a:r>
              <a:rPr lang="en-US" altLang="zh-CN" dirty="0"/>
              <a:t>B2C</a:t>
            </a:r>
            <a:r>
              <a:rPr lang="zh-CN" altLang="en-US" dirty="0"/>
              <a:t>平台上信用卡在线支付的方式，但实现非常复杂。</a:t>
            </a:r>
          </a:p>
          <a:p>
            <a:endParaRPr lang="en-US" sz="2400" dirty="0"/>
          </a:p>
        </p:txBody>
      </p:sp>
    </p:spTree>
    <p:extLst>
      <p:ext uri="{BB962C8B-B14F-4D97-AF65-F5344CB8AC3E}">
        <p14:creationId xmlns:p14="http://schemas.microsoft.com/office/powerpoint/2010/main" val="19281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endParaRPr 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习题</a:t>
            </a:r>
            <a:r>
              <a:rPr lang="en-US" altLang="zh-CN" dirty="0"/>
              <a:t>2</a:t>
            </a:r>
            <a:r>
              <a:rPr lang="zh-CN" altLang="en-US" dirty="0"/>
              <a:t>（</a:t>
            </a:r>
            <a:r>
              <a:rPr lang="en-US" altLang="zh-CN" dirty="0"/>
              <a:t>5</a:t>
            </a:r>
            <a:r>
              <a:rPr lang="zh-CN" altLang="en-US" dirty="0"/>
              <a:t>）：</a:t>
            </a:r>
            <a:r>
              <a:rPr lang="en-US" altLang="zh-CN" dirty="0"/>
              <a:t>HTTPS</a:t>
            </a:r>
            <a:r>
              <a:rPr lang="zh-CN" altLang="en-US" dirty="0"/>
              <a:t>是如何实现数据的安全性的？</a:t>
            </a:r>
          </a:p>
          <a:p>
            <a:pPr marL="514350" indent="-514350">
              <a:buFont typeface="+mj-lt"/>
              <a:buAutoNum type="arabicPeriod"/>
            </a:pPr>
            <a:r>
              <a:rPr lang="zh-CN" altLang="en-US" dirty="0"/>
              <a:t>习题</a:t>
            </a:r>
            <a:r>
              <a:rPr lang="en-US" altLang="zh-CN" dirty="0"/>
              <a:t>2</a:t>
            </a:r>
            <a:r>
              <a:rPr lang="zh-CN" altLang="en-US" dirty="0"/>
              <a:t>（</a:t>
            </a:r>
            <a:r>
              <a:rPr lang="en-US" altLang="zh-CN" dirty="0"/>
              <a:t>6</a:t>
            </a:r>
            <a:r>
              <a:rPr lang="zh-CN" altLang="en-US" dirty="0"/>
              <a:t>）：</a:t>
            </a:r>
            <a:r>
              <a:rPr lang="en-US" altLang="zh-CN" dirty="0"/>
              <a:t>SET</a:t>
            </a:r>
            <a:r>
              <a:rPr lang="zh-CN" altLang="en-US" dirty="0"/>
              <a:t>协议要解决的主要问题有哪些？</a:t>
            </a:r>
          </a:p>
          <a:p>
            <a:pPr marL="514350" indent="-514350">
              <a:buFont typeface="+mj-lt"/>
              <a:buAutoNum type="arabicPeriod"/>
            </a:pPr>
            <a:r>
              <a:rPr lang="zh-CN" altLang="en-US" dirty="0"/>
              <a:t>习题</a:t>
            </a:r>
            <a:r>
              <a:rPr lang="en-US" altLang="zh-CN" dirty="0"/>
              <a:t>2</a:t>
            </a:r>
            <a:r>
              <a:rPr lang="zh-CN" altLang="en-US" dirty="0"/>
              <a:t>（</a:t>
            </a:r>
            <a:r>
              <a:rPr lang="en-US" altLang="zh-CN" dirty="0"/>
              <a:t>7</a:t>
            </a:r>
            <a:r>
              <a:rPr lang="zh-CN" altLang="en-US" dirty="0"/>
              <a:t>）：</a:t>
            </a:r>
            <a:r>
              <a:rPr lang="en-US" altLang="zh-CN" dirty="0"/>
              <a:t>SET</a:t>
            </a:r>
            <a:r>
              <a:rPr lang="zh-CN" altLang="en-US" dirty="0"/>
              <a:t>协议是如何保证商家、顾客和银行之间数据隐私的安全性的。</a:t>
            </a:r>
            <a:endParaRPr lang="en-US" dirty="0"/>
          </a:p>
        </p:txBody>
      </p:sp>
    </p:spTree>
    <p:extLst>
      <p:ext uri="{BB962C8B-B14F-4D97-AF65-F5344CB8AC3E}">
        <p14:creationId xmlns:p14="http://schemas.microsoft.com/office/powerpoint/2010/main" val="3960105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kumimoji="0" lang="en-US" altLang="zh-CN" dirty="0"/>
              <a:t>SSL</a:t>
            </a:r>
            <a:r>
              <a:rPr kumimoji="0" lang="zh-CN" altLang="en-US" dirty="0"/>
              <a:t>连接和</a:t>
            </a:r>
            <a:r>
              <a:rPr kumimoji="0" lang="en-US" altLang="zh-CN" dirty="0"/>
              <a:t>SSL</a:t>
            </a:r>
            <a:r>
              <a:rPr kumimoji="0" lang="zh-CN" altLang="en-US" dirty="0"/>
              <a:t>会话</a:t>
            </a:r>
          </a:p>
        </p:txBody>
      </p:sp>
      <p:pic>
        <p:nvPicPr>
          <p:cNvPr id="2" name="图片 1"/>
          <p:cNvPicPr>
            <a:picLocks noChangeAspect="1"/>
          </p:cNvPicPr>
          <p:nvPr/>
        </p:nvPicPr>
        <p:blipFill>
          <a:blip r:embed="rId2"/>
          <a:stretch>
            <a:fillRect/>
          </a:stretch>
        </p:blipFill>
        <p:spPr>
          <a:xfrm>
            <a:off x="219075" y="1818481"/>
            <a:ext cx="8705850" cy="3914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a:t>SSL</a:t>
            </a:r>
            <a:r>
              <a:rPr kumimoji="0" lang="zh-CN" altLang="en-US" dirty="0"/>
              <a:t>连接和</a:t>
            </a:r>
            <a:r>
              <a:rPr kumimoji="0" lang="en-US" altLang="zh-CN" dirty="0"/>
              <a:t>SSL</a:t>
            </a:r>
            <a:r>
              <a:rPr kumimoji="0" lang="zh-CN" altLang="en-US" dirty="0"/>
              <a:t>会话</a:t>
            </a:r>
            <a:endParaRPr lang="en-US" dirty="0"/>
          </a:p>
        </p:txBody>
      </p:sp>
      <p:sp>
        <p:nvSpPr>
          <p:cNvPr id="3" name="内容占位符 2"/>
          <p:cNvSpPr>
            <a:spLocks noGrp="1"/>
          </p:cNvSpPr>
          <p:nvPr>
            <p:ph idx="1"/>
          </p:nvPr>
        </p:nvSpPr>
        <p:spPr>
          <a:xfrm>
            <a:off x="179512" y="1052736"/>
            <a:ext cx="8784976" cy="5544616"/>
          </a:xfrm>
        </p:spPr>
        <p:txBody>
          <a:bodyPr/>
          <a:lstStyle/>
          <a:p>
            <a:r>
              <a:rPr lang="en-US" altLang="zh-CN" sz="2400" dirty="0"/>
              <a:t>SSL</a:t>
            </a:r>
            <a:r>
              <a:rPr lang="zh-CN" altLang="en-US" sz="2400" dirty="0"/>
              <a:t>会话与多种状态相关，</a:t>
            </a:r>
            <a:r>
              <a:rPr lang="zh-CN" altLang="en-US" sz="2400" dirty="0">
                <a:solidFill>
                  <a:srgbClr val="FF0000"/>
                </a:solidFill>
              </a:rPr>
              <a:t>状态</a:t>
            </a:r>
            <a:r>
              <a:rPr lang="zh-CN" altLang="en-US" sz="2400" dirty="0"/>
              <a:t>可以理解为描述特定过程的特征信息集合。</a:t>
            </a:r>
          </a:p>
          <a:p>
            <a:endParaRPr lang="en-US" altLang="zh-CN" sz="2400" dirty="0"/>
          </a:p>
          <a:p>
            <a:r>
              <a:rPr lang="en-US" altLang="zh-CN" sz="2400" dirty="0"/>
              <a:t>SSL</a:t>
            </a:r>
            <a:r>
              <a:rPr lang="zh-CN" altLang="en-US" sz="2400" dirty="0"/>
              <a:t>协议中，最主要的两个状态就是</a:t>
            </a:r>
            <a:r>
              <a:rPr lang="zh-CN" altLang="en-US" sz="2400" dirty="0">
                <a:solidFill>
                  <a:srgbClr val="FF0000"/>
                </a:solidFill>
              </a:rPr>
              <a:t>会话状态</a:t>
            </a:r>
            <a:r>
              <a:rPr lang="zh-CN" altLang="en-US" sz="2400" dirty="0"/>
              <a:t>和</a:t>
            </a:r>
            <a:r>
              <a:rPr lang="zh-CN" altLang="en-US" sz="2400" dirty="0">
                <a:solidFill>
                  <a:srgbClr val="FF0000"/>
                </a:solidFill>
              </a:rPr>
              <a:t>连接状态</a:t>
            </a:r>
            <a:r>
              <a:rPr lang="zh-CN" altLang="en-US" sz="2400" dirty="0"/>
              <a:t>。</a:t>
            </a:r>
          </a:p>
          <a:p>
            <a:endParaRPr lang="en-US" altLang="zh-CN" sz="2400" dirty="0">
              <a:solidFill>
                <a:srgbClr val="0000FF"/>
              </a:solidFill>
            </a:endParaRPr>
          </a:p>
          <a:p>
            <a:r>
              <a:rPr lang="zh-CN" altLang="en-US" sz="2400" dirty="0">
                <a:solidFill>
                  <a:srgbClr val="0000FF"/>
                </a:solidFill>
              </a:rPr>
              <a:t>会话状态</a:t>
            </a:r>
            <a:r>
              <a:rPr lang="zh-CN" altLang="en-US" sz="2400" dirty="0"/>
              <a:t>包含标识会话特征的信息和握手协议的协商结果，用来描述一个</a:t>
            </a:r>
            <a:r>
              <a:rPr lang="en-US" altLang="zh-CN" sz="2400" dirty="0"/>
              <a:t>SSL</a:t>
            </a:r>
            <a:r>
              <a:rPr lang="zh-CN" altLang="en-US" sz="2400" dirty="0"/>
              <a:t>会话的特征参数。</a:t>
            </a:r>
          </a:p>
          <a:p>
            <a:endParaRPr lang="en-US" altLang="zh-CN" sz="2400" dirty="0">
              <a:solidFill>
                <a:srgbClr val="0000FF"/>
              </a:solidFill>
            </a:endParaRPr>
          </a:p>
          <a:p>
            <a:r>
              <a:rPr lang="zh-CN" altLang="en-US" sz="2400" dirty="0">
                <a:solidFill>
                  <a:srgbClr val="0000FF"/>
                </a:solidFill>
              </a:rPr>
              <a:t>连接状态</a:t>
            </a:r>
            <a:r>
              <a:rPr lang="zh-CN" altLang="en-US" sz="2400" dirty="0"/>
              <a:t>包含客户端和服务器在传输过程中使用的加密密钥、</a:t>
            </a:r>
            <a:r>
              <a:rPr lang="en-US" altLang="zh-CN" sz="2400" dirty="0"/>
              <a:t>MAC</a:t>
            </a:r>
            <a:r>
              <a:rPr lang="zh-CN" altLang="en-US" sz="2400" dirty="0"/>
              <a:t>密钥、初始化位移量、一些客户端和服务器选择的随机数，主要用来描述与一个</a:t>
            </a:r>
            <a:r>
              <a:rPr lang="en-US" altLang="zh-CN" sz="2400" dirty="0"/>
              <a:t>SSL</a:t>
            </a:r>
            <a:r>
              <a:rPr lang="zh-CN" altLang="en-US" sz="2400" dirty="0"/>
              <a:t>连接相关联的特征参数。</a:t>
            </a:r>
            <a:endParaRPr lang="en-US" altLang="zh-CN" sz="2400" dirty="0"/>
          </a:p>
          <a:p>
            <a:pPr lvl="1"/>
            <a:r>
              <a:rPr lang="zh-CN" altLang="en-US" dirty="0"/>
              <a:t>客户端和服务器只需</a:t>
            </a:r>
            <a:r>
              <a:rPr lang="zh-CN" altLang="en-US" dirty="0">
                <a:solidFill>
                  <a:srgbClr val="0000FF"/>
                </a:solidFill>
              </a:rPr>
              <a:t>在一个连接存在时</a:t>
            </a:r>
            <a:r>
              <a:rPr lang="zh-CN" altLang="en-US" dirty="0"/>
              <a:t>记录该连接的状态，连接状态提供的参数为</a:t>
            </a:r>
            <a:r>
              <a:rPr lang="en-US" altLang="zh-CN" dirty="0"/>
              <a:t>SSL</a:t>
            </a:r>
            <a:r>
              <a:rPr lang="zh-CN" altLang="en-US" dirty="0"/>
              <a:t>记录协议层使用。</a:t>
            </a:r>
            <a:endParaRPr lang="en-US" dirty="0"/>
          </a:p>
        </p:txBody>
      </p:sp>
    </p:spTree>
    <p:extLst>
      <p:ext uri="{BB962C8B-B14F-4D97-AF65-F5344CB8AC3E}">
        <p14:creationId xmlns:p14="http://schemas.microsoft.com/office/powerpoint/2010/main" val="306600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79388" y="44450"/>
            <a:ext cx="8785225" cy="863600"/>
          </a:xfrm>
        </p:spPr>
        <p:txBody>
          <a:bodyPr/>
          <a:lstStyle/>
          <a:p>
            <a:r>
              <a:rPr kumimoji="0" lang="en-US" altLang="zh-CN" dirty="0"/>
              <a:t>SSL</a:t>
            </a:r>
            <a:r>
              <a:rPr kumimoji="0" lang="zh-CN" altLang="en-US" dirty="0"/>
              <a:t>会话状态参数定义</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485754611"/>
              </p:ext>
            </p:extLst>
          </p:nvPr>
        </p:nvGraphicFramePr>
        <p:xfrm>
          <a:off x="107950" y="1196752"/>
          <a:ext cx="8891588" cy="4911726"/>
        </p:xfrm>
        <a:graphic>
          <a:graphicData uri="http://schemas.openxmlformats.org/drawingml/2006/table">
            <a:tbl>
              <a:tblPr/>
              <a:tblGrid>
                <a:gridCol w="3239914">
                  <a:extLst>
                    <a:ext uri="{9D8B030D-6E8A-4147-A177-3AD203B41FA5}">
                      <a16:colId xmlns:a16="http://schemas.microsoft.com/office/drawing/2014/main" val="20000"/>
                    </a:ext>
                  </a:extLst>
                </a:gridCol>
                <a:gridCol w="5651674">
                  <a:extLst>
                    <a:ext uri="{9D8B030D-6E8A-4147-A177-3AD203B41FA5}">
                      <a16:colId xmlns:a16="http://schemas.microsoft.com/office/drawing/2014/main" val="20001"/>
                    </a:ext>
                  </a:extLst>
                </a:gridCol>
              </a:tblGrid>
              <a:tr h="576263">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字段名</a:t>
                      </a: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定义</a:t>
                      </a: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会话标识（</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Session Identifier</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a:t>
                      </a: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服务器选择的一个任意字节序列，用以标识一个活动的或可激活的会话。</a:t>
                      </a: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对等证书（</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Peer Certificate</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a:t>
                      </a: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用于鉴别实体身份的一个</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X.509.v3</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的证书，可为空。</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压缩算法（</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Compression </a:t>
                      </a:r>
                    </a:p>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Method</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a:t>
                      </a: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加密前进行数据压缩的算法。</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81088">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密码规范（</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Cipher Spec</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a:t>
                      </a: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指明数据加密的算法（无，或</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DES</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等）以及计算</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MAC</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的散列算法（如</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MD5</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或</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SHA-1</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），还包括其它参数，如散列长度。</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主密钥（</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Master Secret</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a:t>
                      </a: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48</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位密钥，在</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client</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与</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server</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之间共享。</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2925">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可恢复性（</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Is </a:t>
                      </a:r>
                      <a:r>
                        <a:rPr kumimoji="0" lang="en-US" altLang="zh-CN" sz="1800" b="1" i="0" u="none" strike="noStrike" cap="none" normalizeH="0" baseline="0" dirty="0" err="1">
                          <a:ln>
                            <a:noFill/>
                          </a:ln>
                          <a:solidFill>
                            <a:schemeClr val="tx1"/>
                          </a:solidFill>
                          <a:effectLst/>
                          <a:latin typeface="Times New Roman" pitchFamily="18" charset="0"/>
                          <a:ea typeface="宋体" pitchFamily="2" charset="-122"/>
                        </a:rPr>
                        <a:t>Resumable</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a:t>
                      </a: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指明该会话是否可被用于初始化一个新连接。</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501254190"/>
              </p:ext>
            </p:extLst>
          </p:nvPr>
        </p:nvGraphicFramePr>
        <p:xfrm>
          <a:off x="129538" y="1124744"/>
          <a:ext cx="8857679" cy="5362313"/>
        </p:xfrm>
        <a:graphic>
          <a:graphicData uri="http://schemas.openxmlformats.org/drawingml/2006/table">
            <a:tbl>
              <a:tblPr/>
              <a:tblGrid>
                <a:gridCol w="2786278">
                  <a:extLst>
                    <a:ext uri="{9D8B030D-6E8A-4147-A177-3AD203B41FA5}">
                      <a16:colId xmlns:a16="http://schemas.microsoft.com/office/drawing/2014/main" val="20000"/>
                    </a:ext>
                  </a:extLst>
                </a:gridCol>
                <a:gridCol w="6071401">
                  <a:extLst>
                    <a:ext uri="{9D8B030D-6E8A-4147-A177-3AD203B41FA5}">
                      <a16:colId xmlns:a16="http://schemas.microsoft.com/office/drawing/2014/main" val="20001"/>
                    </a:ext>
                  </a:extLst>
                </a:gridCol>
              </a:tblGrid>
              <a:tr h="372384">
                <a:tc>
                  <a:txBody>
                    <a:bodyPr/>
                    <a:lstStyle/>
                    <a:p>
                      <a:pPr marL="0" marR="0" lvl="0" indent="0" algn="ctr" defTabSz="914400" rtl="0" eaLnBrk="1" fontAlgn="base" latinLnBrk="0" hangingPunct="1">
                        <a:lnSpc>
                          <a:spcPct val="100000"/>
                        </a:lnSpc>
                        <a:spcBef>
                          <a:spcPts val="1200"/>
                        </a:spcBef>
                        <a:spcAft>
                          <a:spcPts val="120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字段名</a:t>
                      </a: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1200"/>
                        </a:spcBef>
                        <a:spcAft>
                          <a:spcPts val="120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定义</a:t>
                      </a: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1735">
                <a:tc>
                  <a:txBody>
                    <a:bodyPr/>
                    <a:lstStyle/>
                    <a:p>
                      <a:pPr marL="0" marR="0" lvl="0" indent="0" algn="just" defTabSz="914400" rtl="0" eaLnBrk="1" fontAlgn="base" latinLnBrk="0" hangingPunct="1">
                        <a:lnSpc>
                          <a:spcPct val="100000"/>
                        </a:lnSpc>
                        <a:spcBef>
                          <a:spcPts val="1200"/>
                        </a:spcBef>
                        <a:spcAft>
                          <a:spcPts val="120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服务器和客户端随机数</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1200"/>
                        </a:spcBef>
                        <a:spcAft>
                          <a:spcPts val="120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server </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和</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 client </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为每一个连接所选择的字节序列。</a:t>
                      </a: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7461">
                <a:tc>
                  <a:txBody>
                    <a:bodyPr/>
                    <a:lstStyle/>
                    <a:p>
                      <a:pPr marL="0" marR="0" lvl="0" indent="0" algn="just" defTabSz="914400" rtl="0" eaLnBrk="1" fontAlgn="base" latinLnBrk="0" hangingPunct="1">
                        <a:lnSpc>
                          <a:spcPct val="100000"/>
                        </a:lnSpc>
                        <a:spcBef>
                          <a:spcPts val="1200"/>
                        </a:spcBef>
                        <a:spcAft>
                          <a:spcPts val="120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服务器写</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MAC</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密码</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1200"/>
                        </a:spcBef>
                        <a:spcAft>
                          <a:spcPts val="120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一个密钥，用于对</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server </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送出的数据进行</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MAC</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操作。</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7493">
                <a:tc>
                  <a:txBody>
                    <a:bodyPr/>
                    <a:lstStyle/>
                    <a:p>
                      <a:pPr marL="0" marR="0" lvl="0" indent="0" algn="just" defTabSz="914400" rtl="0" eaLnBrk="1" fontAlgn="base" latinLnBrk="0" hangingPunct="1">
                        <a:lnSpc>
                          <a:spcPct val="100000"/>
                        </a:lnSpc>
                        <a:spcBef>
                          <a:spcPts val="1200"/>
                        </a:spcBef>
                        <a:spcAft>
                          <a:spcPts val="120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客户端写</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MAC</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密码</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1200"/>
                        </a:spcBef>
                        <a:spcAft>
                          <a:spcPts val="120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一个密钥，用于对</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client</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送出的数据进行</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MAC</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操作。</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2756">
                <a:tc>
                  <a:txBody>
                    <a:bodyPr/>
                    <a:lstStyle/>
                    <a:p>
                      <a:pPr marL="0" marR="0" lvl="0" indent="0" algn="just" defTabSz="914400" rtl="0" eaLnBrk="1" fontAlgn="base" latinLnBrk="0" hangingPunct="1">
                        <a:lnSpc>
                          <a:spcPct val="100000"/>
                        </a:lnSpc>
                        <a:spcBef>
                          <a:spcPts val="1200"/>
                        </a:spcBef>
                        <a:spcAft>
                          <a:spcPts val="120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服务器写密钥</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1200"/>
                        </a:spcBef>
                        <a:spcAft>
                          <a:spcPts val="120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用于</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server </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进行数据加密，</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client</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进行数据解密的对称密钥。</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2756">
                <a:tc>
                  <a:txBody>
                    <a:bodyPr/>
                    <a:lstStyle/>
                    <a:p>
                      <a:pPr marL="0" marR="0" lvl="0" indent="0" algn="just" defTabSz="914400" rtl="0" eaLnBrk="1" fontAlgn="base" latinLnBrk="0" hangingPunct="1">
                        <a:lnSpc>
                          <a:spcPct val="100000"/>
                        </a:lnSpc>
                        <a:spcBef>
                          <a:spcPts val="1200"/>
                        </a:spcBef>
                        <a:spcAft>
                          <a:spcPts val="120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客户端写密钥</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1200"/>
                        </a:spcBef>
                        <a:spcAft>
                          <a:spcPts val="120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用于</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client </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进行数据加密，</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server</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进行数据解密的对称密钥。</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081116">
                <a:tc>
                  <a:txBody>
                    <a:bodyPr/>
                    <a:lstStyle/>
                    <a:p>
                      <a:pPr marL="0" marR="0" lvl="0" indent="0" algn="just" defTabSz="914400" rtl="0" eaLnBrk="1" fontAlgn="base" latinLnBrk="0" hangingPunct="1">
                        <a:lnSpc>
                          <a:spcPct val="100000"/>
                        </a:lnSpc>
                        <a:spcBef>
                          <a:spcPts val="1200"/>
                        </a:spcBef>
                        <a:spcAft>
                          <a:spcPts val="120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初始化位移量</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IV</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1200"/>
                        </a:spcBef>
                        <a:spcAft>
                          <a:spcPts val="120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当数据加密采用</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CBC</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方式时，每一个密钥保持一个</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IV</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。该字段首先由</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SSL Handshake Protocol</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初始化，以后保留每次最后的密文数据块作为</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IV</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076612">
                <a:tc>
                  <a:txBody>
                    <a:bodyPr/>
                    <a:lstStyle/>
                    <a:p>
                      <a:pPr marL="0" marR="0" lvl="0" indent="0" algn="just" defTabSz="914400" rtl="0" eaLnBrk="1" fontAlgn="base" latinLnBrk="0" hangingPunct="1">
                        <a:lnSpc>
                          <a:spcPct val="100000"/>
                        </a:lnSpc>
                        <a:spcBef>
                          <a:spcPts val="1200"/>
                        </a:spcBef>
                        <a:spcAft>
                          <a:spcPts val="120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序列号</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1200"/>
                        </a:spcBef>
                        <a:spcAft>
                          <a:spcPts val="120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每一方为每一个连接的数据发送与接收维护单独的顺序号。当一方发送或接收一个改变的</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cipher spec message</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时，序号置为</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0</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，然后递增，最大</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30000" dirty="0">
                          <a:ln>
                            <a:noFill/>
                          </a:ln>
                          <a:solidFill>
                            <a:schemeClr val="tx1"/>
                          </a:solidFill>
                          <a:effectLst/>
                          <a:latin typeface="Times New Roman" pitchFamily="18" charset="0"/>
                          <a:ea typeface="宋体" pitchFamily="2" charset="-122"/>
                        </a:rPr>
                        <a:t>64</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-1</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8157" name="矩形 4"/>
          <p:cNvSpPr>
            <a:spLocks noChangeArrowheads="1"/>
          </p:cNvSpPr>
          <p:nvPr/>
        </p:nvSpPr>
        <p:spPr bwMode="auto">
          <a:xfrm>
            <a:off x="2679700" y="260350"/>
            <a:ext cx="3763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2800" b="1">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400" b="1">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b="1">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b="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b="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b="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b="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b="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b="1">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en-US" altLang="zh-CN" dirty="0">
                <a:latin typeface="Arial" panose="020B0604020202020204" pitchFamily="34" charset="0"/>
              </a:rPr>
              <a:t>SSL</a:t>
            </a:r>
            <a:r>
              <a:rPr kumimoji="0" lang="zh-CN" altLang="en-US" dirty="0">
                <a:latin typeface="Arial" panose="020B0604020202020204" pitchFamily="34" charset="0"/>
              </a:rPr>
              <a:t>连接状态参数定义</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4254</TotalTime>
  <Words>4860</Words>
  <Application>Microsoft Office PowerPoint</Application>
  <PresentationFormat>全屏显示(4:3)</PresentationFormat>
  <Paragraphs>447</Paragraphs>
  <Slides>55</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55</vt:i4>
      </vt:variant>
    </vt:vector>
  </HeadingPairs>
  <TitlesOfParts>
    <vt:vector size="63" baseType="lpstr">
      <vt:lpstr>Arial Unicode MS</vt:lpstr>
      <vt:lpstr>仿宋</vt:lpstr>
      <vt:lpstr>宋体</vt:lpstr>
      <vt:lpstr>Arial</vt:lpstr>
      <vt:lpstr>Calibri</vt:lpstr>
      <vt:lpstr>Times New Roman</vt:lpstr>
      <vt:lpstr>Wingdings</vt:lpstr>
      <vt:lpstr>Office 主题</vt:lpstr>
      <vt:lpstr>第8章 网络安全协议</vt:lpstr>
      <vt:lpstr>主要内容</vt:lpstr>
      <vt:lpstr>SSL (Secure Sockets Layer)</vt:lpstr>
      <vt:lpstr>SSL协议的体系结构</vt:lpstr>
      <vt:lpstr>SSL连接和SSL会话</vt:lpstr>
      <vt:lpstr>SSL连接和SSL会话</vt:lpstr>
      <vt:lpstr>SSL连接和SSL会话</vt:lpstr>
      <vt:lpstr>SSL会话状态参数定义</vt:lpstr>
      <vt:lpstr>PowerPoint 演示文稿</vt:lpstr>
      <vt:lpstr>待用状态和当前操作状态</vt:lpstr>
      <vt:lpstr>主要内容</vt:lpstr>
      <vt:lpstr>SSL记录协议</vt:lpstr>
      <vt:lpstr>SSL记录协议</vt:lpstr>
      <vt:lpstr>SSL记录格式</vt:lpstr>
      <vt:lpstr>SSL记录格式</vt:lpstr>
      <vt:lpstr>SSL握手协议</vt:lpstr>
      <vt:lpstr>SSL握手协议的报文类型</vt:lpstr>
      <vt:lpstr>SSL握手协议操作的整个过程</vt:lpstr>
      <vt:lpstr>SSL转换密码规范协议</vt:lpstr>
      <vt:lpstr>SSL报警协议</vt:lpstr>
      <vt:lpstr>SSL报警协议</vt:lpstr>
      <vt:lpstr>SSL报警协议</vt:lpstr>
      <vt:lpstr>主要内容</vt:lpstr>
      <vt:lpstr>HTTPS</vt:lpstr>
      <vt:lpstr>HTTPS</vt:lpstr>
      <vt:lpstr>HTTPS</vt:lpstr>
      <vt:lpstr>HTTPS</vt:lpstr>
      <vt:lpstr>主要内容</vt:lpstr>
      <vt:lpstr>安全电子交易协议</vt:lpstr>
      <vt:lpstr>电子商务安全</vt:lpstr>
      <vt:lpstr>安全问题及安全技术</vt:lpstr>
      <vt:lpstr>主要内容</vt:lpstr>
      <vt:lpstr>SET协议概述</vt:lpstr>
      <vt:lpstr>SET的组件结构</vt:lpstr>
      <vt:lpstr>基于SET的网络交易流程</vt:lpstr>
      <vt:lpstr>主要内容</vt:lpstr>
      <vt:lpstr>SET的安全机制</vt:lpstr>
      <vt:lpstr>CA证书</vt:lpstr>
      <vt:lpstr>电子信封</vt:lpstr>
      <vt:lpstr>双重签名</vt:lpstr>
      <vt:lpstr>双重签名的使用过程</vt:lpstr>
      <vt:lpstr>主要内容</vt:lpstr>
      <vt:lpstr>交易处理</vt:lpstr>
      <vt:lpstr>交易处理</vt:lpstr>
      <vt:lpstr>购买请求</vt:lpstr>
      <vt:lpstr>购买请求</vt:lpstr>
      <vt:lpstr>支付授权</vt:lpstr>
      <vt:lpstr>支付授权</vt:lpstr>
      <vt:lpstr>支付获取</vt:lpstr>
      <vt:lpstr>支付获取</vt:lpstr>
      <vt:lpstr>主要内容</vt:lpstr>
      <vt:lpstr>SET与SSL的比较</vt:lpstr>
      <vt:lpstr>SET与SSL的比较</vt:lpstr>
      <vt:lpstr>SET与SSL的比较</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信息安全概述</dc:title>
  <dc:creator>Luo</dc:creator>
  <cp:lastModifiedBy>Wenjian Luo</cp:lastModifiedBy>
  <cp:revision>271</cp:revision>
  <dcterms:created xsi:type="dcterms:W3CDTF">2011-05-11T00:36:20Z</dcterms:created>
  <dcterms:modified xsi:type="dcterms:W3CDTF">2021-11-29T08:58:04Z</dcterms:modified>
</cp:coreProperties>
</file>