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569" r:id="rId2"/>
  </p:sldIdLst>
  <p:sldSz cx="9144000" cy="6858000" type="screen4x3"/>
  <p:notesSz cx="7099300" cy="10234613"/>
  <p:defaultTextStyle>
    <a:defPPr>
      <a:defRPr lang="zh-CN"/>
    </a:defPPr>
    <a:lvl1pPr algn="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4400" algn="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1600" algn="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8800" algn="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王晓龙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AAB3F4"/>
    <a:srgbClr val="CC0000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65" autoAdjust="0"/>
    <p:restoredTop sz="93662"/>
  </p:normalViewPr>
  <p:slideViewPr>
    <p:cSldViewPr>
      <p:cViewPr varScale="1">
        <p:scale>
          <a:sx n="115" d="100"/>
          <a:sy n="115" d="100"/>
        </p:scale>
        <p:origin x="175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188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/>
            </a:lvl1pPr>
          </a:lstStyle>
          <a:p>
            <a:r>
              <a:rPr lang="en-US" altLang="zh-CN"/>
              <a:t>Lecture 1 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r>
              <a:rPr lang="zh-CN" altLang="en-US"/>
              <a:t>7/7/2005</a:t>
            </a: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/>
            </a:lvl1pPr>
          </a:lstStyle>
          <a:p>
            <a:r>
              <a:rPr lang="en-US" altLang="zh-CN"/>
              <a:t>Lecture 1 Overview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fld id="{6181FB1C-F287-B74D-BE47-1974D6488A9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72618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/>
            </a:lvl1pPr>
          </a:lstStyle>
          <a:p>
            <a:r>
              <a:rPr lang="en-US" altLang="zh-CN"/>
              <a:t>Lecture 1 Overview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r>
              <a:rPr lang="zh-CN" altLang="en-US"/>
              <a:t>7/7/2005</a:t>
            </a:r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/>
            </a:lvl1pPr>
          </a:lstStyle>
          <a:p>
            <a:r>
              <a:rPr lang="en-US" altLang="zh-CN"/>
              <a:t>Lecture 1 Overview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fld id="{E7441C6E-CAC1-5344-8F29-AFC384B1EBA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321132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 Query Refinement and Relevance Feedback</a:t>
            </a:r>
          </a:p>
          <a:p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D89C672-FF36-4447-A34C-5E64FA30CB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24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Lecture 8 Query Refinement and Relevance Feedback</a:t>
            </a:r>
          </a:p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9297D2B-15F1-1E44-AB6D-8EED84A0DE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347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Lecture 8 Query Refinement and Relevance Feedback</a:t>
            </a:r>
          </a:p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0872D1-2C1B-6145-8472-AD8BA3B9BD0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8049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Lecture 8 Query Refinement and Relevance Feedback</a:t>
            </a:r>
          </a:p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6DE2F32-A4A3-2D46-B516-090E4E913BF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2589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Lecture 8 Query Refinement and Relevance Feedback</a:t>
            </a:r>
          </a:p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A3E8D69-1416-E84F-866E-C0D141A72B8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1333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Lecture 8 Query Refinement and Relevance Feedback</a:t>
            </a:r>
          </a:p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06A9ED5-4E3F-BA44-A5A8-6B7498A867A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612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Lecture 8 Query Refinement and Relevance Feedback</a:t>
            </a:r>
          </a:p>
          <a:p>
            <a:endParaRPr lang="zh-CN" altLang="en-US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089F363-A643-3442-A341-75DB35C56C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580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Lecture 8 Query Refinement and Relevance Feedback</a:t>
            </a:r>
          </a:p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B989752-23AC-DB48-BC1B-52BEB40D1E1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663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Lecture 8 Query Refinement and Relevance Feedback</a:t>
            </a:r>
          </a:p>
          <a:p>
            <a:endParaRPr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1DA3C2-1AB6-4548-B662-385D6B2D41F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4017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Lecture 8 Query Refinement and Relevance Feedback</a:t>
            </a:r>
          </a:p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49FADB0-AA36-FC4E-9ABA-01B63DE35FB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6683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Lecture 8 Query Refinement and Relevance Feedback</a:t>
            </a:r>
          </a:p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7D741F-B909-9D4F-AE32-343189D492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641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180975" y="0"/>
            <a:ext cx="4897438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zh-CN"/>
              <a:t>Lecture 8 Query Refinement and Relevance Feedback</a:t>
            </a:r>
          </a:p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8BCF8926-0F4E-0849-871B-61A7C6A5D0E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宋体" charset="0"/>
          <a:cs typeface="宋体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宋体" charset="0"/>
          <a:cs typeface="宋体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宋体" charset="0"/>
          <a:cs typeface="宋体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宋体" charset="0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宋体" charset="0"/>
          <a:cs typeface="宋体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宋体" charset="0"/>
          <a:cs typeface="宋体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宋体" charset="0"/>
          <a:cs typeface="宋体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宋体" charset="0"/>
          <a:cs typeface="宋体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x.doi.org/10.1561/1500000016" TargetMode="External"/><Relationship Id="rId2" Type="http://schemas.openxmlformats.org/officeDocument/2006/relationships/hyperlink" Target="https://en.wikipedia.org/wiki/Digital_object_identifi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Special:BookSources/978-1-60198-244-5" TargetMode="External"/><Relationship Id="rId4" Type="http://schemas.openxmlformats.org/officeDocument/2006/relationships/hyperlink" Target="https://en.wikipedia.org/wiki/International_Standard_Book_Numb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/>
              <a:t>Select</a:t>
            </a:r>
            <a:r>
              <a:rPr lang="zh-CN" altLang="en-US" sz="1800" dirty="0"/>
              <a:t> </a:t>
            </a:r>
            <a:r>
              <a:rPr lang="en-US" altLang="zh-CN" sz="1800" dirty="0"/>
              <a:t>one</a:t>
            </a:r>
            <a:r>
              <a:rPr lang="zh-CN" altLang="en-US" sz="1800" dirty="0"/>
              <a:t>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dirty="0"/>
              <a:t>below</a:t>
            </a:r>
            <a:r>
              <a:rPr lang="zh-CN" altLang="en-US" sz="1800" dirty="0"/>
              <a:t> </a:t>
            </a:r>
            <a:r>
              <a:rPr lang="en-US" altLang="zh-CN" sz="1800" dirty="0"/>
              <a:t>paper</a:t>
            </a:r>
            <a:r>
              <a:rPr lang="zh-CN" altLang="en-US" sz="1800" dirty="0"/>
              <a:t> </a:t>
            </a:r>
            <a:r>
              <a:rPr lang="en-US" altLang="zh-CN" sz="1800" dirty="0"/>
              <a:t>to</a:t>
            </a:r>
            <a:r>
              <a:rPr lang="zh-CN" altLang="en-US" sz="1800" dirty="0"/>
              <a:t> </a:t>
            </a:r>
            <a:r>
              <a:rPr lang="en-US" altLang="zh-CN" sz="1800" dirty="0"/>
              <a:t>read</a:t>
            </a:r>
            <a:r>
              <a:rPr lang="zh-CN" altLang="en-US" sz="1800" dirty="0"/>
              <a:t> </a:t>
            </a:r>
            <a:r>
              <a:rPr lang="en-US" altLang="zh-CN" sz="1800" dirty="0"/>
              <a:t>and</a:t>
            </a:r>
            <a:r>
              <a:rPr lang="zh-CN" altLang="en-US" sz="1800" dirty="0"/>
              <a:t> </a:t>
            </a:r>
            <a:r>
              <a:rPr lang="en-US" altLang="zh-CN" sz="1800" dirty="0"/>
              <a:t>prepare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  <a:r>
              <a:rPr lang="zh-CN" altLang="en-US" sz="1800" dirty="0"/>
              <a:t> </a:t>
            </a:r>
            <a:r>
              <a:rPr lang="en-US" altLang="zh-CN" sz="1800" dirty="0"/>
              <a:t>4</a:t>
            </a:r>
            <a:r>
              <a:rPr lang="zh-CN" altLang="en-US" sz="1800" dirty="0"/>
              <a:t> </a:t>
            </a:r>
            <a:r>
              <a:rPr lang="en-US" altLang="zh-CN" sz="1800" dirty="0"/>
              <a:t>pages</a:t>
            </a:r>
            <a:r>
              <a:rPr lang="zh-CN" altLang="en-US" sz="1800" dirty="0"/>
              <a:t> </a:t>
            </a:r>
            <a:r>
              <a:rPr lang="en-US" altLang="zh-CN" sz="1800" dirty="0"/>
              <a:t>PPT</a:t>
            </a:r>
            <a:r>
              <a:rPr lang="zh-CN" altLang="en-US" sz="1800" dirty="0"/>
              <a:t> </a:t>
            </a:r>
            <a:r>
              <a:rPr lang="en-US" altLang="zh-CN" sz="1800" dirty="0"/>
              <a:t>for</a:t>
            </a:r>
            <a:r>
              <a:rPr lang="zh-CN" altLang="en-US" sz="1800" dirty="0"/>
              <a:t> </a:t>
            </a:r>
            <a:r>
              <a:rPr lang="en-US" altLang="zh-CN" sz="1800" dirty="0"/>
              <a:t>presenting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method</a:t>
            </a:r>
            <a:r>
              <a:rPr lang="zh-CN" altLang="en-US" sz="1800" dirty="0"/>
              <a:t> </a:t>
            </a:r>
            <a:r>
              <a:rPr lang="en-US" altLang="zh-CN" sz="1800" dirty="0"/>
              <a:t>introduced</a:t>
            </a:r>
            <a:r>
              <a:rPr lang="zh-CN" altLang="en-US" sz="1800" dirty="0"/>
              <a:t> </a:t>
            </a:r>
            <a:r>
              <a:rPr lang="en-US" altLang="zh-CN" sz="1800" dirty="0"/>
              <a:t>in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paper. Your PPT should at least include (but</a:t>
            </a:r>
            <a:r>
              <a:rPr lang="zh-CN" altLang="en-US" sz="1800" dirty="0"/>
              <a:t> </a:t>
            </a:r>
            <a:r>
              <a:rPr lang="en-US" altLang="zh-CN" sz="1800" dirty="0"/>
              <a:t>not</a:t>
            </a:r>
            <a:r>
              <a:rPr lang="zh-CN" altLang="en-US" sz="1800" dirty="0"/>
              <a:t> </a:t>
            </a:r>
            <a:r>
              <a:rPr lang="en-US" altLang="zh-CN" sz="1800" dirty="0"/>
              <a:t>limited</a:t>
            </a:r>
            <a:r>
              <a:rPr lang="zh-CN" altLang="en-US" sz="1800" dirty="0"/>
              <a:t> </a:t>
            </a:r>
            <a:r>
              <a:rPr lang="en-US" altLang="zh-CN" sz="1800" dirty="0"/>
              <a:t>to)</a:t>
            </a:r>
            <a:r>
              <a:rPr lang="zh-CN" altLang="en-US" sz="1800" dirty="0"/>
              <a:t> </a:t>
            </a:r>
            <a:r>
              <a:rPr lang="en-US" altLang="zh-CN" sz="1800" dirty="0"/>
              <a:t>the motivation(</a:t>
            </a:r>
            <a:r>
              <a:rPr lang="zh-CN" altLang="en-US" sz="1800" dirty="0"/>
              <a:t>动机</a:t>
            </a:r>
            <a:r>
              <a:rPr lang="en-US" altLang="zh-CN" sz="1800" dirty="0"/>
              <a:t>),</a:t>
            </a:r>
            <a:r>
              <a:rPr lang="zh-CN" altLang="en-US" sz="1800" dirty="0"/>
              <a:t> </a:t>
            </a:r>
            <a:r>
              <a:rPr lang="en-US" altLang="zh-CN" sz="1800" dirty="0"/>
              <a:t>issues</a:t>
            </a:r>
            <a:r>
              <a:rPr lang="zh-CN" altLang="en-US" sz="1800" dirty="0"/>
              <a:t>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dirty="0"/>
              <a:t>existing</a:t>
            </a:r>
            <a:r>
              <a:rPr lang="zh-CN" altLang="en-US" sz="1800" dirty="0"/>
              <a:t> </a:t>
            </a:r>
            <a:r>
              <a:rPr lang="en-US" altLang="zh-CN" sz="1800" dirty="0"/>
              <a:t>work(</a:t>
            </a:r>
            <a:r>
              <a:rPr lang="zh-CN" altLang="en-US" sz="1800" dirty="0"/>
              <a:t>已有文章的缺点</a:t>
            </a:r>
            <a:r>
              <a:rPr lang="en-US" altLang="zh-CN" sz="1800" dirty="0"/>
              <a:t>),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methodology(</a:t>
            </a:r>
            <a:r>
              <a:rPr lang="zh-CN" altLang="en-US" sz="1800" dirty="0"/>
              <a:t>方法</a:t>
            </a:r>
            <a:r>
              <a:rPr lang="en-US" altLang="zh-CN" sz="1800" dirty="0"/>
              <a:t>),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results(</a:t>
            </a:r>
            <a:r>
              <a:rPr lang="zh-CN" altLang="en-US" sz="1800" dirty="0"/>
              <a:t>结果</a:t>
            </a:r>
            <a:r>
              <a:rPr lang="en-US" altLang="zh-CN" sz="1800" dirty="0"/>
              <a:t>)</a:t>
            </a:r>
            <a:r>
              <a:rPr lang="zh-CN" altLang="en-US" sz="1800" dirty="0"/>
              <a:t> </a:t>
            </a:r>
            <a:r>
              <a:rPr lang="en-US" altLang="zh-CN" sz="1800" dirty="0"/>
              <a:t>and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conclusion(</a:t>
            </a:r>
            <a:r>
              <a:rPr lang="zh-CN" altLang="en-US" sz="1800" dirty="0"/>
              <a:t>结论</a:t>
            </a:r>
            <a:r>
              <a:rPr lang="en-US" altLang="zh-CN" sz="1800" dirty="0"/>
              <a:t>)</a:t>
            </a:r>
            <a:r>
              <a:rPr lang="zh-CN" altLang="en-US" sz="1800" dirty="0"/>
              <a:t>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paper.</a:t>
            </a:r>
            <a:r>
              <a:rPr lang="zh-CN" altLang="en-US" sz="1800" dirty="0"/>
              <a:t> </a:t>
            </a:r>
            <a:r>
              <a:rPr lang="en-US" altLang="zh-CN" sz="1800" dirty="0">
                <a:solidFill>
                  <a:srgbClr val="C00000"/>
                </a:solidFill>
              </a:rPr>
              <a:t>Due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r>
              <a:rPr lang="en-US" altLang="zh-CN" sz="1800" dirty="0">
                <a:solidFill>
                  <a:srgbClr val="C00000"/>
                </a:solidFill>
              </a:rPr>
              <a:t>date</a:t>
            </a:r>
            <a:r>
              <a:rPr lang="zh-CN" altLang="en-US" sz="1800" dirty="0">
                <a:solidFill>
                  <a:srgbClr val="C00000"/>
                </a:solidFill>
              </a:rPr>
              <a:t>：</a:t>
            </a:r>
            <a:endParaRPr lang="en-US" altLang="zh-CN" sz="1800" dirty="0">
              <a:solidFill>
                <a:srgbClr val="C00000"/>
              </a:solidFill>
            </a:endParaRPr>
          </a:p>
          <a:p>
            <a:r>
              <a:rPr lang="en-US" altLang="zh-CN" sz="1800" dirty="0"/>
              <a:t>Tie-Yan Liu (2009), "Learning to Rank for Information Retrieval", Foundations and Trends in Information Retrieval </a:t>
            </a:r>
            <a:r>
              <a:rPr lang="en-US" altLang="zh-CN" sz="1800" b="1" dirty="0"/>
              <a:t>3</a:t>
            </a:r>
            <a:r>
              <a:rPr lang="en-US" altLang="zh-CN" sz="1800" dirty="0"/>
              <a:t> (3): 225–331, </a:t>
            </a:r>
            <a:r>
              <a:rPr lang="en-US" altLang="zh-CN" sz="1800" dirty="0">
                <a:hlinkClick r:id="rId2"/>
              </a:rPr>
              <a:t>doi:</a:t>
            </a:r>
            <a:r>
              <a:rPr lang="en-US" altLang="zh-CN" sz="1800" dirty="0">
                <a:hlinkClick r:id="rId3"/>
              </a:rPr>
              <a:t>10.1561/1500000016, </a:t>
            </a:r>
            <a:r>
              <a:rPr lang="en-US" altLang="zh-CN" sz="1800" dirty="0">
                <a:hlinkClick r:id="rId4"/>
              </a:rPr>
              <a:t>ISBN </a:t>
            </a:r>
            <a:r>
              <a:rPr lang="en-US" altLang="zh-CN" sz="1800" dirty="0">
                <a:hlinkClick r:id="rId5"/>
              </a:rPr>
              <a:t>978-1-60198-244-5</a:t>
            </a:r>
            <a:endParaRPr lang="en-US" altLang="zh-CN" sz="1800" b="1" dirty="0"/>
          </a:p>
          <a:p>
            <a:r>
              <a:rPr lang="en-US" altLang="zh-CN" sz="1800" i="1" dirty="0" err="1"/>
              <a:t>Zhe</a:t>
            </a:r>
            <a:r>
              <a:rPr lang="zh-CN" altLang="en-US" sz="1800" i="1" dirty="0"/>
              <a:t> </a:t>
            </a:r>
            <a:r>
              <a:rPr lang="en-US" altLang="zh-CN" sz="1800" i="1" dirty="0"/>
              <a:t>Cao,</a:t>
            </a:r>
            <a:r>
              <a:rPr lang="zh-CN" altLang="en-US" sz="1800" i="1" dirty="0"/>
              <a:t> </a:t>
            </a:r>
            <a:r>
              <a:rPr lang="en-US" altLang="zh-CN" sz="1800" i="1" dirty="0"/>
              <a:t>Tao Qin,</a:t>
            </a:r>
            <a:r>
              <a:rPr lang="zh-CN" altLang="en-US" sz="1800" i="1" dirty="0"/>
              <a:t> </a:t>
            </a:r>
            <a:r>
              <a:rPr lang="en-US" altLang="zh-CN" sz="1800" i="1" dirty="0"/>
              <a:t>Tie-Yan Liu,</a:t>
            </a:r>
            <a:r>
              <a:rPr lang="zh-CN" altLang="en-US" sz="1800" i="1" dirty="0"/>
              <a:t> </a:t>
            </a:r>
            <a:r>
              <a:rPr lang="en-US" altLang="zh-CN" sz="1800" i="1" dirty="0"/>
              <a:t>Ming-</a:t>
            </a:r>
            <a:r>
              <a:rPr lang="en-US" altLang="zh-CN" sz="1800" i="1" dirty="0" err="1"/>
              <a:t>Feng</a:t>
            </a:r>
            <a:r>
              <a:rPr lang="en-US" altLang="zh-CN" sz="1800" i="1" dirty="0"/>
              <a:t> Tsai,</a:t>
            </a:r>
            <a:r>
              <a:rPr lang="zh-CN" altLang="en-US" sz="1800" i="1" dirty="0"/>
              <a:t> </a:t>
            </a:r>
            <a:r>
              <a:rPr lang="en-US" altLang="zh-CN" sz="1800" i="1" dirty="0"/>
              <a:t>Hang Li,</a:t>
            </a:r>
            <a:r>
              <a:rPr lang="zh-CN" altLang="en-US" sz="1800" i="1" dirty="0"/>
              <a:t> </a:t>
            </a:r>
            <a:r>
              <a:rPr lang="en-US" altLang="zh-CN" sz="1800" i="1" dirty="0"/>
              <a:t>Learning to Rank: From Pairwise Approach to </a:t>
            </a:r>
            <a:r>
              <a:rPr lang="en-US" altLang="zh-CN" sz="1800" i="1" dirty="0" err="1"/>
              <a:t>Listwise</a:t>
            </a:r>
            <a:r>
              <a:rPr lang="en-US" altLang="zh-CN" sz="1800" i="1" dirty="0"/>
              <a:t> Approach.</a:t>
            </a:r>
            <a:r>
              <a:rPr lang="zh-CN" altLang="en-US" sz="1800" i="1" dirty="0"/>
              <a:t> </a:t>
            </a:r>
            <a:r>
              <a:rPr lang="en-US" altLang="zh-CN" sz="1800" i="1" dirty="0"/>
              <a:t> ICML’2007</a:t>
            </a:r>
          </a:p>
          <a:p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DE2F32-A4A3-2D46-B516-090E4E913BF1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8312758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8822</TotalTime>
  <Words>133</Words>
  <Application>Microsoft Macintosh PowerPoint</Application>
  <PresentationFormat>全屏显示(4:3)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3" baseType="lpstr">
      <vt:lpstr>Arial</vt:lpstr>
      <vt:lpstr>默认设计模板</vt:lpstr>
      <vt:lpstr>Home work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Production and Classification of Speech Sounds</dc:title>
  <dc:creator>night</dc:creator>
  <cp:lastModifiedBy>Chen Qingcai</cp:lastModifiedBy>
  <cp:revision>849</cp:revision>
  <dcterms:created xsi:type="dcterms:W3CDTF">2005-07-04T14:06:55Z</dcterms:created>
  <dcterms:modified xsi:type="dcterms:W3CDTF">2021-07-17T22:34:32Z</dcterms:modified>
</cp:coreProperties>
</file>