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74" r:id="rId1"/>
  </p:sldMasterIdLst>
  <p:notesMasterIdLst>
    <p:notesMasterId r:id="rId48"/>
  </p:notesMasterIdLst>
  <p:handoutMasterIdLst>
    <p:handoutMasterId r:id="rId49"/>
  </p:handoutMasterIdLst>
  <p:sldIdLst>
    <p:sldId id="304" r:id="rId2"/>
    <p:sldId id="351" r:id="rId3"/>
    <p:sldId id="305" r:id="rId4"/>
    <p:sldId id="306" r:id="rId5"/>
    <p:sldId id="307" r:id="rId6"/>
    <p:sldId id="308" r:id="rId7"/>
    <p:sldId id="309" r:id="rId8"/>
    <p:sldId id="310" r:id="rId9"/>
    <p:sldId id="311" r:id="rId10"/>
    <p:sldId id="356" r:id="rId11"/>
    <p:sldId id="312" r:id="rId12"/>
    <p:sldId id="314" r:id="rId13"/>
    <p:sldId id="315" r:id="rId14"/>
    <p:sldId id="317" r:id="rId15"/>
    <p:sldId id="318" r:id="rId16"/>
    <p:sldId id="355" r:id="rId17"/>
    <p:sldId id="357" r:id="rId18"/>
    <p:sldId id="358" r:id="rId19"/>
    <p:sldId id="359"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7" r:id="rId44"/>
    <p:sldId id="354" r:id="rId45"/>
    <p:sldId id="348" r:id="rId46"/>
    <p:sldId id="569" r:id="rId47"/>
  </p:sldIdLst>
  <p:sldSz cx="9144000" cy="6858000" type="letter"/>
  <p:notesSz cx="6997700" cy="9283700"/>
  <p:defaultTextStyle>
    <a:defPPr>
      <a:defRPr lang="en-US"/>
    </a:defPPr>
    <a:lvl1pPr algn="l" rtl="0" fontAlgn="base">
      <a:spcBef>
        <a:spcPct val="0"/>
      </a:spcBef>
      <a:spcAft>
        <a:spcPct val="0"/>
      </a:spcAft>
      <a:defRPr kern="1200">
        <a:solidFill>
          <a:schemeClr val="tx1"/>
        </a:solidFill>
        <a:latin typeface="Times New Roman" charset="0"/>
        <a:ea typeface="宋体" charset="0"/>
        <a:cs typeface="宋体" charset="0"/>
      </a:defRPr>
    </a:lvl1pPr>
    <a:lvl2pPr marL="457200" algn="l" rtl="0" fontAlgn="base">
      <a:spcBef>
        <a:spcPct val="0"/>
      </a:spcBef>
      <a:spcAft>
        <a:spcPct val="0"/>
      </a:spcAft>
      <a:defRPr kern="1200">
        <a:solidFill>
          <a:schemeClr val="tx1"/>
        </a:solidFill>
        <a:latin typeface="Times New Roman" charset="0"/>
        <a:ea typeface="宋体" charset="0"/>
        <a:cs typeface="宋体" charset="0"/>
      </a:defRPr>
    </a:lvl2pPr>
    <a:lvl3pPr marL="914400" algn="l" rtl="0" fontAlgn="base">
      <a:spcBef>
        <a:spcPct val="0"/>
      </a:spcBef>
      <a:spcAft>
        <a:spcPct val="0"/>
      </a:spcAft>
      <a:defRPr kern="1200">
        <a:solidFill>
          <a:schemeClr val="tx1"/>
        </a:solidFill>
        <a:latin typeface="Times New Roman" charset="0"/>
        <a:ea typeface="宋体" charset="0"/>
        <a:cs typeface="宋体" charset="0"/>
      </a:defRPr>
    </a:lvl3pPr>
    <a:lvl4pPr marL="1371600" algn="l" rtl="0" fontAlgn="base">
      <a:spcBef>
        <a:spcPct val="0"/>
      </a:spcBef>
      <a:spcAft>
        <a:spcPct val="0"/>
      </a:spcAft>
      <a:defRPr kern="1200">
        <a:solidFill>
          <a:schemeClr val="tx1"/>
        </a:solidFill>
        <a:latin typeface="Times New Roman" charset="0"/>
        <a:ea typeface="宋体" charset="0"/>
        <a:cs typeface="宋体" charset="0"/>
      </a:defRPr>
    </a:lvl4pPr>
    <a:lvl5pPr marL="1828800" algn="l" rtl="0" fontAlgn="base">
      <a:spcBef>
        <a:spcPct val="0"/>
      </a:spcBef>
      <a:spcAft>
        <a:spcPct val="0"/>
      </a:spcAft>
      <a:defRPr kern="1200">
        <a:solidFill>
          <a:schemeClr val="tx1"/>
        </a:solidFill>
        <a:latin typeface="Times New Roman" charset="0"/>
        <a:ea typeface="宋体" charset="0"/>
        <a:cs typeface="宋体" charset="0"/>
      </a:defRPr>
    </a:lvl5pPr>
    <a:lvl6pPr marL="2286000" algn="l" defTabSz="457200" rtl="0" eaLnBrk="1" latinLnBrk="0" hangingPunct="1">
      <a:defRPr kern="1200">
        <a:solidFill>
          <a:schemeClr val="tx1"/>
        </a:solidFill>
        <a:latin typeface="Times New Roman" charset="0"/>
        <a:ea typeface="宋体" charset="0"/>
        <a:cs typeface="宋体" charset="0"/>
      </a:defRPr>
    </a:lvl6pPr>
    <a:lvl7pPr marL="2743200" algn="l" defTabSz="457200" rtl="0" eaLnBrk="1" latinLnBrk="0" hangingPunct="1">
      <a:defRPr kern="1200">
        <a:solidFill>
          <a:schemeClr val="tx1"/>
        </a:solidFill>
        <a:latin typeface="Times New Roman" charset="0"/>
        <a:ea typeface="宋体" charset="0"/>
        <a:cs typeface="宋体" charset="0"/>
      </a:defRPr>
    </a:lvl7pPr>
    <a:lvl8pPr marL="3200400" algn="l" defTabSz="457200" rtl="0" eaLnBrk="1" latinLnBrk="0" hangingPunct="1">
      <a:defRPr kern="1200">
        <a:solidFill>
          <a:schemeClr val="tx1"/>
        </a:solidFill>
        <a:latin typeface="Times New Roman" charset="0"/>
        <a:ea typeface="宋体" charset="0"/>
        <a:cs typeface="宋体" charset="0"/>
      </a:defRPr>
    </a:lvl8pPr>
    <a:lvl9pPr marL="3657600" algn="l" defTabSz="457200" rtl="0" eaLnBrk="1" latinLnBrk="0" hangingPunct="1">
      <a:defRPr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4224">
          <p15:clr>
            <a:srgbClr val="A4A3A4"/>
          </p15:clr>
        </p15:guide>
        <p15:guide id="2" pos="144">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00"/>
    <a:srgbClr val="FF9900"/>
    <a:srgbClr val="330066"/>
    <a:srgbClr val="003399"/>
    <a:srgbClr val="990000"/>
    <a:srgbClr val="66CCFF"/>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2" autoAdjust="0"/>
    <p:restoredTop sz="84648" autoAdjust="0"/>
  </p:normalViewPr>
  <p:slideViewPr>
    <p:cSldViewPr>
      <p:cViewPr varScale="1">
        <p:scale>
          <a:sx n="103" d="100"/>
          <a:sy n="103" d="100"/>
        </p:scale>
        <p:origin x="2168" y="184"/>
      </p:cViewPr>
      <p:guideLst>
        <p:guide orient="horz" pos="4224"/>
        <p:guide pos="144"/>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75" d="100"/>
        <a:sy n="75" d="100"/>
      </p:scale>
      <p:origin x="0" y="3978"/>
    </p:cViewPr>
  </p:sorterViewPr>
  <p:notesViewPr>
    <p:cSldViewPr>
      <p:cViewPr varScale="1">
        <p:scale>
          <a:sx n="81" d="100"/>
          <a:sy n="81" d="100"/>
        </p:scale>
        <p:origin x="-2059" y="-77"/>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2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28950"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186" tIns="45594" rIns="91186" bIns="45594" numCol="1" anchor="t" anchorCtr="0" compatLnSpc="1">
            <a:prstTxWarp prst="textNoShape">
              <a:avLst/>
            </a:prstTxWarp>
          </a:bodyPr>
          <a:lstStyle>
            <a:lvl1pPr defTabSz="911225" eaLnBrk="0" hangingPunct="0">
              <a:defRPr sz="1200">
                <a:latin typeface="Times" charset="0"/>
              </a:defRPr>
            </a:lvl1pPr>
          </a:lstStyle>
          <a:p>
            <a:endParaRPr lang="zh-CN" altLang="en-US"/>
          </a:p>
        </p:txBody>
      </p:sp>
      <p:sp>
        <p:nvSpPr>
          <p:cNvPr id="113667" name="Rectangle 3"/>
          <p:cNvSpPr>
            <a:spLocks noGrp="1" noChangeArrowheads="1"/>
          </p:cNvSpPr>
          <p:nvPr>
            <p:ph type="dt" sz="quarter" idx="1"/>
          </p:nvPr>
        </p:nvSpPr>
        <p:spPr bwMode="auto">
          <a:xfrm>
            <a:off x="3941763" y="0"/>
            <a:ext cx="3030537" cy="45878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186" tIns="45594" rIns="91186" bIns="45594" numCol="1" anchor="t" anchorCtr="0" compatLnSpc="1">
            <a:prstTxWarp prst="textNoShape">
              <a:avLst/>
            </a:prstTxWarp>
          </a:bodyPr>
          <a:lstStyle>
            <a:lvl1pPr algn="r" defTabSz="911225" eaLnBrk="0" hangingPunct="0">
              <a:defRPr sz="1200">
                <a:latin typeface="Times" charset="0"/>
              </a:defRPr>
            </a:lvl1pPr>
          </a:lstStyle>
          <a:p>
            <a:endParaRPr lang="en-US" altLang="zh-CN"/>
          </a:p>
        </p:txBody>
      </p:sp>
      <p:sp>
        <p:nvSpPr>
          <p:cNvPr id="113668" name="Rectangle 4"/>
          <p:cNvSpPr>
            <a:spLocks noGrp="1" noChangeArrowheads="1"/>
          </p:cNvSpPr>
          <p:nvPr>
            <p:ph type="ftr" sz="quarter" idx="2"/>
          </p:nvPr>
        </p:nvSpPr>
        <p:spPr bwMode="auto">
          <a:xfrm>
            <a:off x="0" y="8839200"/>
            <a:ext cx="302895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186" tIns="45594" rIns="91186" bIns="45594" numCol="1" anchor="b" anchorCtr="0" compatLnSpc="1">
            <a:prstTxWarp prst="textNoShape">
              <a:avLst/>
            </a:prstTxWarp>
          </a:bodyPr>
          <a:lstStyle>
            <a:lvl1pPr defTabSz="911225" eaLnBrk="0" hangingPunct="0">
              <a:defRPr sz="1200">
                <a:latin typeface="Times" charset="0"/>
              </a:defRPr>
            </a:lvl1pPr>
          </a:lstStyle>
          <a:p>
            <a:endParaRPr lang="en-US" altLang="zh-CN"/>
          </a:p>
        </p:txBody>
      </p:sp>
      <p:sp>
        <p:nvSpPr>
          <p:cNvPr id="113669" name="Rectangle 5"/>
          <p:cNvSpPr>
            <a:spLocks noGrp="1" noChangeArrowheads="1"/>
          </p:cNvSpPr>
          <p:nvPr>
            <p:ph type="sldNum" sz="quarter" idx="3"/>
          </p:nvPr>
        </p:nvSpPr>
        <p:spPr bwMode="auto">
          <a:xfrm>
            <a:off x="3941763" y="8839200"/>
            <a:ext cx="3030537"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186" tIns="45594" rIns="91186" bIns="45594" numCol="1" anchor="b" anchorCtr="0" compatLnSpc="1">
            <a:prstTxWarp prst="textNoShape">
              <a:avLst/>
            </a:prstTxWarp>
          </a:bodyPr>
          <a:lstStyle>
            <a:lvl1pPr algn="r" defTabSz="911225" eaLnBrk="0" hangingPunct="0">
              <a:defRPr sz="1200">
                <a:latin typeface="Times" charset="0"/>
              </a:defRPr>
            </a:lvl1pPr>
          </a:lstStyle>
          <a:p>
            <a:fld id="{08D71FE1-0C0C-3E46-9DED-2C02139CDC49}" type="slidenum">
              <a:rPr lang="zh-CN" altLang="en-US"/>
              <a:pPr/>
              <a:t>‹#›</a:t>
            </a:fld>
            <a:endParaRPr lang="en-US" altLang="zh-CN"/>
          </a:p>
        </p:txBody>
      </p:sp>
    </p:spTree>
    <p:extLst>
      <p:ext uri="{BB962C8B-B14F-4D97-AF65-F5344CB8AC3E}">
        <p14:creationId xmlns:p14="http://schemas.microsoft.com/office/powerpoint/2010/main" val="1787348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993" tIns="46495" rIns="92993" bIns="46495" numCol="1" anchor="t" anchorCtr="0" compatLnSpc="1">
            <a:prstTxWarp prst="textNoShape">
              <a:avLst/>
            </a:prstTxWarp>
          </a:bodyPr>
          <a:lstStyle>
            <a:lvl1pPr defTabSz="930275" eaLnBrk="0" hangingPunct="0">
              <a:defRPr sz="1200">
                <a:latin typeface="P22 Typewriter" charset="0"/>
              </a:defRPr>
            </a:lvl1pPr>
          </a:lstStyle>
          <a:p>
            <a:endParaRPr lang="en-US"/>
          </a:p>
        </p:txBody>
      </p:sp>
      <p:sp>
        <p:nvSpPr>
          <p:cNvPr id="7171" name="Rectangle 3"/>
          <p:cNvSpPr>
            <a:spLocks noGrp="1" noChangeArrowheads="1"/>
          </p:cNvSpPr>
          <p:nvPr>
            <p:ph type="dt" idx="1"/>
          </p:nvPr>
        </p:nvSpPr>
        <p:spPr bwMode="auto">
          <a:xfrm>
            <a:off x="3965575" y="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993" tIns="46495" rIns="92993" bIns="46495" numCol="1" anchor="t" anchorCtr="0" compatLnSpc="1">
            <a:prstTxWarp prst="textNoShape">
              <a:avLst/>
            </a:prstTxWarp>
          </a:bodyPr>
          <a:lstStyle>
            <a:lvl1pPr algn="r" defTabSz="930275" eaLnBrk="0" hangingPunct="0">
              <a:defRPr sz="1200">
                <a:latin typeface="P22 Typewriter" charset="0"/>
              </a:defRPr>
            </a:lvl1pPr>
          </a:lstStyle>
          <a:p>
            <a:endParaRPr lang="en-US"/>
          </a:p>
        </p:txBody>
      </p:sp>
      <p:sp>
        <p:nvSpPr>
          <p:cNvPr id="7172" name="Rectangle 4"/>
          <p:cNvSpPr>
            <a:spLocks noGrp="1" noRot="1" noChangeAspect="1" noChangeArrowheads="1" noTextEdit="1"/>
          </p:cNvSpPr>
          <p:nvPr>
            <p:ph type="sldImg" idx="2"/>
          </p:nvPr>
        </p:nvSpPr>
        <p:spPr bwMode="auto">
          <a:xfrm>
            <a:off x="1177925" y="696913"/>
            <a:ext cx="4643438" cy="348297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933450" y="4411663"/>
            <a:ext cx="5130800" cy="41751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993" tIns="46495" rIns="92993" bIns="4649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82015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993" tIns="46495" rIns="92993" bIns="46495" numCol="1" anchor="b" anchorCtr="0" compatLnSpc="1">
            <a:prstTxWarp prst="textNoShape">
              <a:avLst/>
            </a:prstTxWarp>
          </a:bodyPr>
          <a:lstStyle>
            <a:lvl1pPr defTabSz="930275" eaLnBrk="0" hangingPunct="0">
              <a:defRPr sz="1200">
                <a:latin typeface="P22 Typewriter" charset="0"/>
              </a:defRPr>
            </a:lvl1pPr>
          </a:lstStyle>
          <a:p>
            <a:endParaRPr lang="en-US"/>
          </a:p>
        </p:txBody>
      </p:sp>
      <p:sp>
        <p:nvSpPr>
          <p:cNvPr id="717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993" tIns="46495" rIns="92993" bIns="46495" numCol="1" anchor="b" anchorCtr="0" compatLnSpc="1">
            <a:prstTxWarp prst="textNoShape">
              <a:avLst/>
            </a:prstTxWarp>
          </a:bodyPr>
          <a:lstStyle>
            <a:lvl1pPr algn="r" defTabSz="930275" eaLnBrk="0" hangingPunct="0">
              <a:defRPr sz="1200">
                <a:latin typeface="P22 Typewriter" charset="0"/>
              </a:defRPr>
            </a:lvl1pPr>
          </a:lstStyle>
          <a:p>
            <a:fld id="{11F4A872-ABCB-D24F-A33C-4E352BACA1D3}" type="slidenum">
              <a:rPr lang="en-US"/>
              <a:pPr/>
              <a:t>‹#›</a:t>
            </a:fld>
            <a:endParaRPr lang="en-US"/>
          </a:p>
        </p:txBody>
      </p:sp>
    </p:spTree>
    <p:extLst>
      <p:ext uri="{BB962C8B-B14F-4D97-AF65-F5344CB8AC3E}">
        <p14:creationId xmlns:p14="http://schemas.microsoft.com/office/powerpoint/2010/main" val="27729783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P22 Typewriter" charset="0"/>
        <a:ea typeface="宋体" charset="0"/>
        <a:cs typeface="宋体" charset="0"/>
      </a:defRPr>
    </a:lvl1pPr>
    <a:lvl2pPr marL="457200" algn="l" rtl="0" fontAlgn="base">
      <a:spcBef>
        <a:spcPct val="30000"/>
      </a:spcBef>
      <a:spcAft>
        <a:spcPct val="0"/>
      </a:spcAft>
      <a:defRPr sz="1200" kern="1200">
        <a:solidFill>
          <a:schemeClr val="tx1"/>
        </a:solidFill>
        <a:latin typeface="P22 Typewriter" charset="0"/>
        <a:ea typeface="宋体" charset="0"/>
        <a:cs typeface="+mn-cs"/>
      </a:defRPr>
    </a:lvl2pPr>
    <a:lvl3pPr marL="914400" algn="l" rtl="0" fontAlgn="base">
      <a:spcBef>
        <a:spcPct val="30000"/>
      </a:spcBef>
      <a:spcAft>
        <a:spcPct val="0"/>
      </a:spcAft>
      <a:defRPr sz="1200" kern="1200">
        <a:solidFill>
          <a:schemeClr val="tx1"/>
        </a:solidFill>
        <a:latin typeface="P22 Typewriter" charset="0"/>
        <a:ea typeface="宋体" charset="0"/>
        <a:cs typeface="+mn-cs"/>
      </a:defRPr>
    </a:lvl3pPr>
    <a:lvl4pPr marL="1371600" algn="l" rtl="0" fontAlgn="base">
      <a:spcBef>
        <a:spcPct val="30000"/>
      </a:spcBef>
      <a:spcAft>
        <a:spcPct val="0"/>
      </a:spcAft>
      <a:defRPr sz="1200" kern="1200">
        <a:solidFill>
          <a:schemeClr val="tx1"/>
        </a:solidFill>
        <a:latin typeface="P22 Typewriter" charset="0"/>
        <a:ea typeface="宋体" charset="0"/>
        <a:cs typeface="+mn-cs"/>
      </a:defRPr>
    </a:lvl4pPr>
    <a:lvl5pPr marL="1828800" algn="l" rtl="0" fontAlgn="base">
      <a:spcBef>
        <a:spcPct val="30000"/>
      </a:spcBef>
      <a:spcAft>
        <a:spcPct val="0"/>
      </a:spcAft>
      <a:defRPr sz="1200" kern="1200">
        <a:solidFill>
          <a:schemeClr val="tx1"/>
        </a:solidFill>
        <a:latin typeface="P22 Typewriter"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49759-B1E7-C94B-A837-651A4A30CC22}" type="slidenum">
              <a:rPr lang="en-US"/>
              <a:pPr/>
              <a:t>2</a:t>
            </a:fld>
            <a:endParaRPr lang="en-US"/>
          </a:p>
        </p:txBody>
      </p:sp>
      <p:sp>
        <p:nvSpPr>
          <p:cNvPr id="1158146" name="Rectangle 2"/>
          <p:cNvSpPr>
            <a:spLocks noGrp="1" noRot="1" noChangeAspect="1" noChangeArrowheads="1" noTextEdit="1"/>
          </p:cNvSpPr>
          <p:nvPr>
            <p:ph type="sldImg"/>
          </p:nvPr>
        </p:nvSpPr>
        <p:spPr bwMode="auto">
          <a:xfrm>
            <a:off x="1177925" y="696913"/>
            <a:ext cx="4641850" cy="34813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58147" name="Rectangle 3"/>
          <p:cNvSpPr>
            <a:spLocks noGrp="1" noChangeArrowheads="1"/>
          </p:cNvSpPr>
          <p:nvPr>
            <p:ph type="body" idx="1"/>
          </p:nvPr>
        </p:nvSpPr>
        <p:spPr bwMode="auto">
          <a:xfrm>
            <a:off x="700088" y="4410075"/>
            <a:ext cx="5597525" cy="4176713"/>
          </a:xfrm>
          <a:prstGeom prst="rect">
            <a:avLst/>
          </a:prstGeom>
          <a:solidFill>
            <a:srgbClr val="FFFFFF"/>
          </a:solidFill>
          <a:ln>
            <a:solidFill>
              <a:srgbClr val="000000"/>
            </a:solidFill>
            <a:miter lim="800000"/>
            <a:headEnd/>
            <a:tailEnd/>
          </a:ln>
        </p:spPr>
        <p:txBody>
          <a:bodyPr lIns="93031" tIns="46516" rIns="93031" bIns="46516"/>
          <a:lstStyle/>
          <a:p>
            <a:r>
              <a:rPr lang="en-GB" dirty="0"/>
              <a:t>Of course it is a difficult area to evaluate the performance of systems as different people have different ideas as to what constitutes an answer, especially if the systems are trying to return </a:t>
            </a:r>
            <a:r>
              <a:rPr lang="en-GB" i="1" dirty="0"/>
              <a:t>exact</a:t>
            </a:r>
            <a:r>
              <a:rPr lang="en-GB" dirty="0"/>
              <a:t> answers.</a:t>
            </a:r>
          </a:p>
        </p:txBody>
      </p:sp>
    </p:spTree>
    <p:extLst>
      <p:ext uri="{BB962C8B-B14F-4D97-AF65-F5344CB8AC3E}">
        <p14:creationId xmlns:p14="http://schemas.microsoft.com/office/powerpoint/2010/main" val="75724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B2D45-C275-524B-AD73-A42B79544CF1}" type="slidenum">
              <a:rPr lang="en-US"/>
              <a:pPr/>
              <a:t>4</a:t>
            </a:fld>
            <a:endParaRPr lang="en-US"/>
          </a:p>
        </p:txBody>
      </p:sp>
      <p:sp>
        <p:nvSpPr>
          <p:cNvPr id="1243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3139" name="Rectangle 3"/>
          <p:cNvSpPr>
            <a:spLocks noGrp="1" noChangeArrowheads="1"/>
          </p:cNvSpPr>
          <p:nvPr>
            <p:ph type="body" idx="1"/>
          </p:nvPr>
        </p:nvSpPr>
        <p:spPr/>
        <p:txBody>
          <a:bodyPr/>
          <a:lstStyle/>
          <a:p>
            <a:r>
              <a:rPr lang="en-US" altLang="zh-CN"/>
              <a:t>Extract keywords from question, then run the search</a:t>
            </a:r>
          </a:p>
        </p:txBody>
      </p:sp>
    </p:spTree>
    <p:extLst>
      <p:ext uri="{BB962C8B-B14F-4D97-AF65-F5344CB8AC3E}">
        <p14:creationId xmlns:p14="http://schemas.microsoft.com/office/powerpoint/2010/main" val="104336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E8D0CD-6F00-E840-8523-D1073CD2553F}" type="slidenum">
              <a:rPr lang="en-US"/>
              <a:pPr/>
              <a:t>8</a:t>
            </a:fld>
            <a:endParaRPr lang="en-US"/>
          </a:p>
        </p:txBody>
      </p:sp>
      <p:sp>
        <p:nvSpPr>
          <p:cNvPr id="1244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4163" name="Rectangle 3"/>
          <p:cNvSpPr>
            <a:spLocks noGrp="1" noChangeArrowheads="1"/>
          </p:cNvSpPr>
          <p:nvPr>
            <p:ph type="body" idx="1"/>
          </p:nvPr>
        </p:nvSpPr>
        <p:spPr/>
        <p:txBody>
          <a:bodyPr/>
          <a:lstStyle/>
          <a:p>
            <a:r>
              <a:rPr lang="en-US" altLang="zh-CN"/>
              <a:t>Run the exact string match and hope that someone had asked the same question and got answer on the web. </a:t>
            </a:r>
          </a:p>
        </p:txBody>
      </p:sp>
    </p:spTree>
    <p:extLst>
      <p:ext uri="{BB962C8B-B14F-4D97-AF65-F5344CB8AC3E}">
        <p14:creationId xmlns:p14="http://schemas.microsoft.com/office/powerpoint/2010/main" val="159152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A0668-A613-2140-B385-9AB84958AC4C}" type="slidenum">
              <a:rPr lang="en-US"/>
              <a:pPr/>
              <a:t>10</a:t>
            </a:fld>
            <a:endParaRPr lang="en-US"/>
          </a:p>
        </p:txBody>
      </p:sp>
      <p:sp>
        <p:nvSpPr>
          <p:cNvPr id="1166338" name="Rectangle 2"/>
          <p:cNvSpPr>
            <a:spLocks noGrp="1" noRot="1" noChangeAspect="1" noChangeArrowheads="1" noTextEdit="1"/>
          </p:cNvSpPr>
          <p:nvPr>
            <p:ph type="sldImg"/>
          </p:nvPr>
        </p:nvSpPr>
        <p:spPr bwMode="auto">
          <a:xfrm>
            <a:off x="1177925" y="696913"/>
            <a:ext cx="4641850" cy="34813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66339" name="Rectangle 3"/>
          <p:cNvSpPr>
            <a:spLocks noGrp="1" noChangeArrowheads="1"/>
          </p:cNvSpPr>
          <p:nvPr>
            <p:ph type="body" idx="1"/>
          </p:nvPr>
        </p:nvSpPr>
        <p:spPr bwMode="auto">
          <a:xfrm>
            <a:off x="700088" y="4410075"/>
            <a:ext cx="5597525" cy="4176713"/>
          </a:xfrm>
          <a:prstGeom prst="rect">
            <a:avLst/>
          </a:prstGeom>
          <a:solidFill>
            <a:srgbClr val="FFFFFF"/>
          </a:solidFill>
          <a:ln>
            <a:solidFill>
              <a:srgbClr val="000000"/>
            </a:solidFill>
            <a:miter lim="800000"/>
            <a:headEnd/>
            <a:tailEnd/>
          </a:ln>
        </p:spPr>
        <p:txBody>
          <a:bodyPr lIns="93031" tIns="46516" rIns="93031" bIns="46516"/>
          <a:lstStyle/>
          <a:p>
            <a:r>
              <a:rPr lang="en-GB"/>
              <a:t>Obviously question answering is an important technology that appears in other areas as well as those outlined here.  The ones mentioned here are those that are significant and are almost entirely QA dependent rather than use QA as an additional technology.</a:t>
            </a:r>
            <a:endParaRPr lang="en-US" altLang="zh-CN"/>
          </a:p>
        </p:txBody>
      </p:sp>
    </p:spTree>
    <p:extLst>
      <p:ext uri="{BB962C8B-B14F-4D97-AF65-F5344CB8AC3E}">
        <p14:creationId xmlns:p14="http://schemas.microsoft.com/office/powerpoint/2010/main" val="187141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03FE6-A30A-A648-BC2B-6BFD1724B854}" type="slidenum">
              <a:rPr lang="en-US"/>
              <a:pPr/>
              <a:t>12</a:t>
            </a:fld>
            <a:endParaRPr lang="en-US"/>
          </a:p>
        </p:txBody>
      </p:sp>
      <p:sp>
        <p:nvSpPr>
          <p:cNvPr id="1170434" name="Rectangle 2"/>
          <p:cNvSpPr>
            <a:spLocks noGrp="1" noRot="1" noChangeAspect="1" noChangeArrowheads="1" noTextEdit="1"/>
          </p:cNvSpPr>
          <p:nvPr>
            <p:ph type="sldImg"/>
          </p:nvPr>
        </p:nvSpPr>
        <p:spPr bwMode="auto">
          <a:xfrm>
            <a:off x="1177925" y="696913"/>
            <a:ext cx="4641850" cy="34813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70435" name="Rectangle 3"/>
          <p:cNvSpPr>
            <a:spLocks noGrp="1" noChangeArrowheads="1"/>
          </p:cNvSpPr>
          <p:nvPr>
            <p:ph type="body" idx="1"/>
          </p:nvPr>
        </p:nvSpPr>
        <p:spPr bwMode="auto">
          <a:xfrm>
            <a:off x="700088" y="4410075"/>
            <a:ext cx="5597525" cy="4176713"/>
          </a:xfrm>
          <a:prstGeom prst="rect">
            <a:avLst/>
          </a:prstGeom>
          <a:solidFill>
            <a:srgbClr val="FFFFFF"/>
          </a:solidFill>
          <a:ln>
            <a:solidFill>
              <a:srgbClr val="000000"/>
            </a:solidFill>
            <a:miter lim="800000"/>
            <a:headEnd/>
            <a:tailEnd/>
          </a:ln>
        </p:spPr>
        <p:txBody>
          <a:bodyPr lIns="93031" tIns="46516" rIns="93031" bIns="46516"/>
          <a:lstStyle/>
          <a:p>
            <a:r>
              <a:rPr lang="en-GB" dirty="0"/>
              <a:t>Mozart was born in 1756.</a:t>
            </a:r>
          </a:p>
          <a:p>
            <a:endParaRPr lang="en-GB" dirty="0"/>
          </a:p>
          <a:p>
            <a:r>
              <a:rPr lang="en-GB" dirty="0"/>
              <a:t>The reason for wanting only </a:t>
            </a:r>
            <a:r>
              <a:rPr lang="en-GB" i="1" dirty="0"/>
              <a:t>exact</a:t>
            </a:r>
            <a:r>
              <a:rPr lang="en-GB" dirty="0"/>
              <a:t> answers to be returned, is to get systems to accurately pinpoint the answer within the text.  Systems can then provide as much context as the user requests, but to return context you need to know the extent of the answer within the text, i.e. exactly what piece of text constitutes just the answer and nothing else.</a:t>
            </a:r>
            <a:endParaRPr lang="en-US" altLang="zh-CN" dirty="0"/>
          </a:p>
        </p:txBody>
      </p:sp>
    </p:spTree>
    <p:extLst>
      <p:ext uri="{BB962C8B-B14F-4D97-AF65-F5344CB8AC3E}">
        <p14:creationId xmlns:p14="http://schemas.microsoft.com/office/powerpoint/2010/main" val="82578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74B446-B90F-8E44-904B-C37FCD45037C}" type="slidenum">
              <a:rPr lang="en-US"/>
              <a:pPr/>
              <a:t>14</a:t>
            </a:fld>
            <a:endParaRPr lang="en-US"/>
          </a:p>
        </p:txBody>
      </p:sp>
      <p:sp>
        <p:nvSpPr>
          <p:cNvPr id="1175554" name="Rectangle 2"/>
          <p:cNvSpPr>
            <a:spLocks noGrp="1" noRot="1" noChangeAspect="1" noChangeArrowheads="1" noTextEdit="1"/>
          </p:cNvSpPr>
          <p:nvPr>
            <p:ph type="sldImg"/>
          </p:nvPr>
        </p:nvSpPr>
        <p:spPr bwMode="auto">
          <a:xfrm>
            <a:off x="1177925" y="696913"/>
            <a:ext cx="4641850" cy="34813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75555" name="Rectangle 3"/>
          <p:cNvSpPr>
            <a:spLocks noGrp="1" noChangeArrowheads="1"/>
          </p:cNvSpPr>
          <p:nvPr>
            <p:ph type="body" idx="1"/>
          </p:nvPr>
        </p:nvSpPr>
        <p:spPr bwMode="auto">
          <a:xfrm>
            <a:off x="700088" y="4410075"/>
            <a:ext cx="5597525" cy="4176713"/>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lIns="93031" tIns="46516" rIns="93031" bIns="46516"/>
          <a:lstStyle/>
          <a:p>
            <a:endParaRPr lang="en-GB"/>
          </a:p>
        </p:txBody>
      </p:sp>
    </p:spTree>
    <p:extLst>
      <p:ext uri="{BB962C8B-B14F-4D97-AF65-F5344CB8AC3E}">
        <p14:creationId xmlns:p14="http://schemas.microsoft.com/office/powerpoint/2010/main" val="16797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38018"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sp>
        <p:nvSpPr>
          <p:cNvPr id="1238019" name="Rectangle 3"/>
          <p:cNvSpPr>
            <a:spLocks noGrp="1" noChangeArrowheads="1"/>
          </p:cNvSpPr>
          <p:nvPr>
            <p:ph type="ctrTitle"/>
          </p:nvPr>
        </p:nvSpPr>
        <p:spPr>
          <a:xfrm>
            <a:off x="762000" y="1371600"/>
            <a:ext cx="7696200" cy="2057400"/>
          </a:xfrm>
        </p:spPr>
        <p:txBody>
          <a:bodyPr/>
          <a:lstStyle>
            <a:lvl1pPr>
              <a:defRPr sz="5400"/>
            </a:lvl1pPr>
          </a:lstStyle>
          <a:p>
            <a:pPr lvl="0"/>
            <a:r>
              <a:rPr lang="zh-CN" altLang="en-US" noProof="0"/>
              <a:t>单击此处编辑母版标题样式</a:t>
            </a:r>
          </a:p>
        </p:txBody>
      </p:sp>
      <p:sp>
        <p:nvSpPr>
          <p:cNvPr id="1238020"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400">
                <a:latin typeface="Arial" charset="0"/>
              </a:defRPr>
            </a:lvl1pPr>
          </a:lstStyle>
          <a:p>
            <a:pPr lvl="0"/>
            <a:r>
              <a:rPr lang="zh-CN" altLang="en-US" noProof="0"/>
              <a:t>单击此处编辑母版副标题样式</a:t>
            </a:r>
          </a:p>
        </p:txBody>
      </p:sp>
      <p:sp>
        <p:nvSpPr>
          <p:cNvPr id="1238021" name="Rectangle 5"/>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238022" name="Rectangle 6"/>
          <p:cNvSpPr>
            <a:spLocks noGrp="1" noChangeArrowheads="1"/>
          </p:cNvSpPr>
          <p:nvPr>
            <p:ph type="ftr" sz="quarter" idx="3"/>
          </p:nvPr>
        </p:nvSpPr>
        <p:spPr/>
        <p:txBody>
          <a:bodyPr/>
          <a:lstStyle>
            <a:lvl1pPr>
              <a:defRPr/>
            </a:lvl1pPr>
          </a:lstStyle>
          <a:p>
            <a:endParaRPr lang="en-US" altLang="zh-CN"/>
          </a:p>
        </p:txBody>
      </p:sp>
      <p:sp>
        <p:nvSpPr>
          <p:cNvPr id="1238023" name="Rectangle 7"/>
          <p:cNvSpPr>
            <a:spLocks noGrp="1" noChangeArrowheads="1"/>
          </p:cNvSpPr>
          <p:nvPr>
            <p:ph type="sldNum" sz="quarter" idx="4"/>
          </p:nvPr>
        </p:nvSpPr>
        <p:spPr>
          <a:xfrm>
            <a:off x="6553200" y="6248400"/>
            <a:ext cx="2133600" cy="457200"/>
          </a:xfrm>
        </p:spPr>
        <p:txBody>
          <a:bodyPr/>
          <a:lstStyle>
            <a:lvl1pPr>
              <a:defRPr b="1"/>
            </a:lvl1pPr>
          </a:lstStyle>
          <a:p>
            <a:fld id="{50D043DB-00D1-7941-A115-ADC72CB98696}" type="slidenum">
              <a:rPr lang="zh-CN" altLang="en-US"/>
              <a:pPr/>
              <a:t>‹#›</a:t>
            </a:fld>
            <a:endParaRPr lang="en-US" altLang="zh-CN"/>
          </a:p>
        </p:txBody>
      </p:sp>
      <p:grpSp>
        <p:nvGrpSpPr>
          <p:cNvPr id="1238024" name="Group 8"/>
          <p:cNvGrpSpPr>
            <a:grpSpLocks/>
          </p:cNvGrpSpPr>
          <p:nvPr/>
        </p:nvGrpSpPr>
        <p:grpSpPr bwMode="auto">
          <a:xfrm>
            <a:off x="381000" y="304800"/>
            <a:ext cx="8391525" cy="5791200"/>
            <a:chOff x="240" y="192"/>
            <a:chExt cx="5286" cy="3648"/>
          </a:xfrm>
        </p:grpSpPr>
        <p:sp>
          <p:nvSpPr>
            <p:cNvPr id="1238025"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a:endParaRPr lang="zh-CN" altLang="en-US" sz="2400"/>
            </a:p>
          </p:txBody>
        </p:sp>
        <p:sp>
          <p:nvSpPr>
            <p:cNvPr id="1238026"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sp>
          <p:nvSpPr>
            <p:cNvPr id="1238027"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a:endParaRPr lang="zh-CN" altLang="en-US" sz="2400"/>
            </a:p>
          </p:txBody>
        </p:sp>
        <p:sp>
          <p:nvSpPr>
            <p:cNvPr id="1238028"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sp>
          <p:nvSpPr>
            <p:cNvPr id="1238029"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38030"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51A8FD9F-BA9B-D148-96AD-6C4F3F1FE926}" type="slidenum">
              <a:rPr lang="zh-CN" altLang="en-US"/>
              <a:pPr/>
              <a:t>‹#›</a:t>
            </a:fld>
            <a:endParaRPr lang="en-US" altLang="zh-CN"/>
          </a:p>
        </p:txBody>
      </p:sp>
    </p:spTree>
    <p:extLst>
      <p:ext uri="{BB962C8B-B14F-4D97-AF65-F5344CB8AC3E}">
        <p14:creationId xmlns:p14="http://schemas.microsoft.com/office/powerpoint/2010/main" val="10421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597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533400"/>
            <a:ext cx="6019800" cy="5597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A33166CA-A4F5-5F41-A5B4-7540968111CD}" type="slidenum">
              <a:rPr lang="zh-CN" altLang="en-US"/>
              <a:pPr/>
              <a:t>‹#›</a:t>
            </a:fld>
            <a:endParaRPr lang="en-US" altLang="zh-CN"/>
          </a:p>
        </p:txBody>
      </p:sp>
    </p:spTree>
    <p:extLst>
      <p:ext uri="{BB962C8B-B14F-4D97-AF65-F5344CB8AC3E}">
        <p14:creationId xmlns:p14="http://schemas.microsoft.com/office/powerpoint/2010/main" val="308825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1C7BC5A4-AA6D-B64A-8569-49ED7368A099}" type="slidenum">
              <a:rPr lang="zh-CN" altLang="en-US"/>
              <a:pPr/>
              <a:t>‹#›</a:t>
            </a:fld>
            <a:endParaRPr lang="en-US" altLang="zh-CN"/>
          </a:p>
        </p:txBody>
      </p:sp>
    </p:spTree>
    <p:extLst>
      <p:ext uri="{BB962C8B-B14F-4D97-AF65-F5344CB8AC3E}">
        <p14:creationId xmlns:p14="http://schemas.microsoft.com/office/powerpoint/2010/main" val="119509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3A4CAE4A-0404-694B-8D8D-44CCEE0A2B15}" type="slidenum">
              <a:rPr lang="zh-CN" altLang="en-US"/>
              <a:pPr/>
              <a:t>‹#›</a:t>
            </a:fld>
            <a:endParaRPr lang="en-US" altLang="zh-CN"/>
          </a:p>
        </p:txBody>
      </p:sp>
    </p:spTree>
    <p:extLst>
      <p:ext uri="{BB962C8B-B14F-4D97-AF65-F5344CB8AC3E}">
        <p14:creationId xmlns:p14="http://schemas.microsoft.com/office/powerpoint/2010/main" val="319038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AEC8E73B-5563-5343-9BDF-39715A1B8D53}" type="slidenum">
              <a:rPr lang="zh-CN" altLang="en-US"/>
              <a:pPr/>
              <a:t>‹#›</a:t>
            </a:fld>
            <a:endParaRPr lang="en-US" altLang="zh-CN"/>
          </a:p>
        </p:txBody>
      </p:sp>
    </p:spTree>
    <p:extLst>
      <p:ext uri="{BB962C8B-B14F-4D97-AF65-F5344CB8AC3E}">
        <p14:creationId xmlns:p14="http://schemas.microsoft.com/office/powerpoint/2010/main" val="334269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幻灯片编号占位符 8"/>
          <p:cNvSpPr>
            <a:spLocks noGrp="1"/>
          </p:cNvSpPr>
          <p:nvPr>
            <p:ph type="sldNum" sz="quarter" idx="12"/>
          </p:nvPr>
        </p:nvSpPr>
        <p:spPr/>
        <p:txBody>
          <a:bodyPr/>
          <a:lstStyle>
            <a:lvl1pPr>
              <a:defRPr/>
            </a:lvl1pPr>
          </a:lstStyle>
          <a:p>
            <a:fld id="{E93CEBAF-ECC7-B345-8B76-740D2D0FDCFE}" type="slidenum">
              <a:rPr lang="zh-CN" altLang="en-US"/>
              <a:pPr/>
              <a:t>‹#›</a:t>
            </a:fld>
            <a:endParaRPr lang="en-US" altLang="zh-CN"/>
          </a:p>
        </p:txBody>
      </p:sp>
    </p:spTree>
    <p:extLst>
      <p:ext uri="{BB962C8B-B14F-4D97-AF65-F5344CB8AC3E}">
        <p14:creationId xmlns:p14="http://schemas.microsoft.com/office/powerpoint/2010/main" val="293825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幻灯片编号占位符 4"/>
          <p:cNvSpPr>
            <a:spLocks noGrp="1"/>
          </p:cNvSpPr>
          <p:nvPr>
            <p:ph type="sldNum" sz="quarter" idx="12"/>
          </p:nvPr>
        </p:nvSpPr>
        <p:spPr/>
        <p:txBody>
          <a:bodyPr/>
          <a:lstStyle>
            <a:lvl1pPr>
              <a:defRPr/>
            </a:lvl1pPr>
          </a:lstStyle>
          <a:p>
            <a:fld id="{AD1249A9-7ABE-904A-B597-B887B8C347B7}" type="slidenum">
              <a:rPr lang="zh-CN" altLang="en-US"/>
              <a:pPr/>
              <a:t>‹#›</a:t>
            </a:fld>
            <a:endParaRPr lang="en-US" altLang="zh-CN"/>
          </a:p>
        </p:txBody>
      </p:sp>
    </p:spTree>
    <p:extLst>
      <p:ext uri="{BB962C8B-B14F-4D97-AF65-F5344CB8AC3E}">
        <p14:creationId xmlns:p14="http://schemas.microsoft.com/office/powerpoint/2010/main" val="24631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幻灯片编号占位符 3"/>
          <p:cNvSpPr>
            <a:spLocks noGrp="1"/>
          </p:cNvSpPr>
          <p:nvPr>
            <p:ph type="sldNum" sz="quarter" idx="12"/>
          </p:nvPr>
        </p:nvSpPr>
        <p:spPr/>
        <p:txBody>
          <a:bodyPr/>
          <a:lstStyle>
            <a:lvl1pPr>
              <a:defRPr/>
            </a:lvl1pPr>
          </a:lstStyle>
          <a:p>
            <a:fld id="{ECEDAECD-3696-4B47-BEB8-EF12384E1578}" type="slidenum">
              <a:rPr lang="zh-CN" altLang="en-US"/>
              <a:pPr/>
              <a:t>‹#›</a:t>
            </a:fld>
            <a:endParaRPr lang="en-US" altLang="zh-CN"/>
          </a:p>
        </p:txBody>
      </p:sp>
    </p:spTree>
    <p:extLst>
      <p:ext uri="{BB962C8B-B14F-4D97-AF65-F5344CB8AC3E}">
        <p14:creationId xmlns:p14="http://schemas.microsoft.com/office/powerpoint/2010/main" val="283282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0D27A5B1-89E1-464D-A3E9-75B8C4B805C5}" type="slidenum">
              <a:rPr lang="zh-CN" altLang="en-US"/>
              <a:pPr/>
              <a:t>‹#›</a:t>
            </a:fld>
            <a:endParaRPr lang="en-US" altLang="zh-CN"/>
          </a:p>
        </p:txBody>
      </p:sp>
    </p:spTree>
    <p:extLst>
      <p:ext uri="{BB962C8B-B14F-4D97-AF65-F5344CB8AC3E}">
        <p14:creationId xmlns:p14="http://schemas.microsoft.com/office/powerpoint/2010/main" val="111850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B21232FC-A400-CB4F-990C-AAE5A813DF81}" type="slidenum">
              <a:rPr lang="zh-CN" altLang="en-US"/>
              <a:pPr/>
              <a:t>‹#›</a:t>
            </a:fld>
            <a:endParaRPr lang="en-US" altLang="zh-CN"/>
          </a:p>
        </p:txBody>
      </p:sp>
    </p:spTree>
    <p:extLst>
      <p:ext uri="{BB962C8B-B14F-4D97-AF65-F5344CB8AC3E}">
        <p14:creationId xmlns:p14="http://schemas.microsoft.com/office/powerpoint/2010/main" val="19390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6994" name="Rectangle 2"/>
          <p:cNvSpPr>
            <a:spLocks noGrp="1" noChangeArrowheads="1"/>
          </p:cNvSpPr>
          <p:nvPr>
            <p:ph type="title"/>
          </p:nvPr>
        </p:nvSpPr>
        <p:spPr bwMode="auto">
          <a:xfrm>
            <a:off x="457200" y="533400"/>
            <a:ext cx="8229600"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236995" name="Rectangle 3"/>
          <p:cNvSpPr>
            <a:spLocks noGrp="1" noChangeArrowheads="1"/>
          </p:cNvSpPr>
          <p:nvPr>
            <p:ph type="body" idx="1"/>
          </p:nvPr>
        </p:nvSpPr>
        <p:spPr bwMode="auto">
          <a:xfrm>
            <a:off x="457200" y="1828800"/>
            <a:ext cx="8229600" cy="43021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36996" name="Rectangle 4"/>
          <p:cNvSpPr>
            <a:spLocks noGrp="1" noChangeArrowheads="1"/>
          </p:cNvSpPr>
          <p:nvPr>
            <p:ph type="dt" sz="half" idx="2"/>
          </p:nvPr>
        </p:nvSpPr>
        <p:spPr bwMode="auto">
          <a:xfrm>
            <a:off x="457200" y="6248400"/>
            <a:ext cx="16764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endParaRPr lang="en-US" altLang="zh-CN"/>
          </a:p>
        </p:txBody>
      </p:sp>
      <p:sp>
        <p:nvSpPr>
          <p:cNvPr id="123699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endParaRPr lang="en-US" altLang="zh-CN"/>
          </a:p>
        </p:txBody>
      </p:sp>
      <p:sp>
        <p:nvSpPr>
          <p:cNvPr id="1236998"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fld id="{C3C0B669-9C0E-2C4E-A8A0-6886BB567371}" type="slidenum">
              <a:rPr lang="zh-CN" altLang="en-US"/>
              <a:pPr/>
              <a:t>‹#›</a:t>
            </a:fld>
            <a:endParaRPr lang="en-US" altLang="zh-CN"/>
          </a:p>
        </p:txBody>
      </p:sp>
      <p:grpSp>
        <p:nvGrpSpPr>
          <p:cNvPr id="1236999" name="Group 7"/>
          <p:cNvGrpSpPr>
            <a:grpSpLocks/>
          </p:cNvGrpSpPr>
          <p:nvPr/>
        </p:nvGrpSpPr>
        <p:grpSpPr bwMode="auto">
          <a:xfrm>
            <a:off x="279400" y="152400"/>
            <a:ext cx="8686800" cy="1600200"/>
            <a:chOff x="176" y="96"/>
            <a:chExt cx="5472" cy="1008"/>
          </a:xfrm>
        </p:grpSpPr>
        <p:sp>
          <p:nvSpPr>
            <p:cNvPr id="1237000"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3700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sp>
          <p:nvSpPr>
            <p:cNvPr id="123700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sp>
          <p:nvSpPr>
            <p:cNvPr id="123700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sp>
          <p:nvSpPr>
            <p:cNvPr id="123700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charset="0"/>
          <a:ea typeface="宋体" charset="0"/>
          <a:cs typeface="宋体" charset="0"/>
        </a:defRPr>
      </a:lvl2pPr>
      <a:lvl3pPr algn="l" rtl="0" fontAlgn="base">
        <a:spcBef>
          <a:spcPct val="0"/>
        </a:spcBef>
        <a:spcAft>
          <a:spcPct val="0"/>
        </a:spcAft>
        <a:defRPr sz="4400">
          <a:solidFill>
            <a:schemeClr val="tx2"/>
          </a:solidFill>
          <a:latin typeface="Times New Roman" charset="0"/>
          <a:ea typeface="宋体" charset="0"/>
          <a:cs typeface="宋体" charset="0"/>
        </a:defRPr>
      </a:lvl3pPr>
      <a:lvl4pPr algn="l" rtl="0" fontAlgn="base">
        <a:spcBef>
          <a:spcPct val="0"/>
        </a:spcBef>
        <a:spcAft>
          <a:spcPct val="0"/>
        </a:spcAft>
        <a:defRPr sz="4400">
          <a:solidFill>
            <a:schemeClr val="tx2"/>
          </a:solidFill>
          <a:latin typeface="Times New Roman" charset="0"/>
          <a:ea typeface="宋体" charset="0"/>
          <a:cs typeface="宋体" charset="0"/>
        </a:defRPr>
      </a:lvl4pPr>
      <a:lvl5pPr algn="l" rtl="0" fontAlgn="base">
        <a:spcBef>
          <a:spcPct val="0"/>
        </a:spcBef>
        <a:spcAft>
          <a:spcPct val="0"/>
        </a:spcAft>
        <a:defRPr sz="4400">
          <a:solidFill>
            <a:schemeClr val="tx2"/>
          </a:solidFill>
          <a:latin typeface="Times New Roman" charset="0"/>
          <a:ea typeface="宋体" charset="0"/>
          <a:cs typeface="宋体" charset="0"/>
        </a:defRPr>
      </a:lvl5pPr>
      <a:lvl6pPr marL="457200" algn="l" rtl="0" fontAlgn="base">
        <a:spcBef>
          <a:spcPct val="0"/>
        </a:spcBef>
        <a:spcAft>
          <a:spcPct val="0"/>
        </a:spcAft>
        <a:defRPr sz="4400">
          <a:solidFill>
            <a:schemeClr val="tx2"/>
          </a:solidFill>
          <a:latin typeface="Times New Roman" charset="0"/>
          <a:ea typeface="宋体" charset="0"/>
          <a:cs typeface="宋体" charset="0"/>
        </a:defRPr>
      </a:lvl6pPr>
      <a:lvl7pPr marL="914400" algn="l" rtl="0" fontAlgn="base">
        <a:spcBef>
          <a:spcPct val="0"/>
        </a:spcBef>
        <a:spcAft>
          <a:spcPct val="0"/>
        </a:spcAft>
        <a:defRPr sz="4400">
          <a:solidFill>
            <a:schemeClr val="tx2"/>
          </a:solidFill>
          <a:latin typeface="Times New Roman" charset="0"/>
          <a:ea typeface="宋体" charset="0"/>
          <a:cs typeface="宋体" charset="0"/>
        </a:defRPr>
      </a:lvl7pPr>
      <a:lvl8pPr marL="1371600" algn="l" rtl="0" fontAlgn="base">
        <a:spcBef>
          <a:spcPct val="0"/>
        </a:spcBef>
        <a:spcAft>
          <a:spcPct val="0"/>
        </a:spcAft>
        <a:defRPr sz="4400">
          <a:solidFill>
            <a:schemeClr val="tx2"/>
          </a:solidFill>
          <a:latin typeface="Times New Roman" charset="0"/>
          <a:ea typeface="宋体" charset="0"/>
          <a:cs typeface="宋体" charset="0"/>
        </a:defRPr>
      </a:lvl8pPr>
      <a:lvl9pPr marL="1828800" algn="l" rtl="0" fontAlgn="base">
        <a:spcBef>
          <a:spcPct val="0"/>
        </a:spcBef>
        <a:spcAft>
          <a:spcPct val="0"/>
        </a:spcAft>
        <a:defRPr sz="4400">
          <a:solidFill>
            <a:schemeClr val="tx2"/>
          </a:solidFill>
          <a:latin typeface="Times New Roman" charset="0"/>
          <a:ea typeface="宋体" charset="0"/>
          <a:cs typeface="宋体" charset="0"/>
        </a:defRPr>
      </a:lvl9pPr>
    </p:titleStyle>
    <p:bodyStyle>
      <a:lvl1pPr marL="469900" indent="-469900" algn="l" rtl="0" fontAlgn="base">
        <a:spcBef>
          <a:spcPct val="20000"/>
        </a:spcBef>
        <a:spcAft>
          <a:spcPct val="0"/>
        </a:spcAft>
        <a:buClr>
          <a:schemeClr val="bg2"/>
        </a:buClr>
        <a:buSzPct val="70000"/>
        <a:buFont typeface="Wingdings" charset="0"/>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4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0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20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esearcher.ibm.com/researcher/view_project.php?id=2099"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hyperlink" Target="http://research.microsoft.com/~sdumais/SIGIR2002-QA-Submit-Conf.pdf" TargetMode="External"/><Relationship Id="rId2" Type="http://schemas.openxmlformats.org/officeDocument/2006/relationships/hyperlink" Target="http://www.ai.mit.edu/people/jimmylin/publications/Banko-etal-AAAI02.pdf" TargetMode="External"/><Relationship Id="rId1" Type="http://schemas.openxmlformats.org/officeDocument/2006/relationships/slideLayout" Target="../slideLayouts/slideLayout2.xml"/><Relationship Id="rId4" Type="http://schemas.openxmlformats.org/officeDocument/2006/relationships/hyperlink" Target="http://researcher.ibm.com/researcher/view_project.php?id=2099"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subTitle" idx="1"/>
          </p:nvPr>
        </p:nvSpPr>
        <p:spPr>
          <a:xfrm>
            <a:off x="1295400" y="2590800"/>
            <a:ext cx="6845300" cy="2819400"/>
          </a:xfrm>
        </p:spPr>
        <p:txBody>
          <a:bodyPr/>
          <a:lstStyle/>
          <a:p>
            <a:pPr>
              <a:lnSpc>
                <a:spcPct val="80000"/>
              </a:lnSpc>
            </a:pPr>
            <a:r>
              <a:rPr lang="en-US" altLang="zh-CN" sz="3200" dirty="0"/>
              <a:t>Lecture 11 </a:t>
            </a:r>
          </a:p>
          <a:p>
            <a:pPr>
              <a:lnSpc>
                <a:spcPct val="80000"/>
              </a:lnSpc>
            </a:pPr>
            <a:r>
              <a:rPr lang="en-US" altLang="zh-CN" sz="3200" dirty="0"/>
              <a:t>Question Answering</a:t>
            </a:r>
          </a:p>
          <a:p>
            <a:pPr>
              <a:lnSpc>
                <a:spcPct val="80000"/>
              </a:lnSpc>
            </a:pPr>
            <a:r>
              <a:rPr lang="en-US" altLang="zh-CN" sz="1600" dirty="0"/>
              <a:t> </a:t>
            </a:r>
          </a:p>
          <a:p>
            <a:pPr>
              <a:lnSpc>
                <a:spcPct val="80000"/>
              </a:lnSpc>
              <a:buClr>
                <a:srgbClr val="C21A32"/>
              </a:buClr>
              <a:buFont typeface="Monotype Sorts" charset="0"/>
              <a:buNone/>
            </a:pPr>
            <a:endParaRPr lang="en-US" altLang="zh-TW" sz="1600" dirty="0">
              <a:ea typeface="新細明體" charset="0"/>
              <a:cs typeface="新細明體" charset="0"/>
            </a:endParaRPr>
          </a:p>
          <a:p>
            <a:pPr>
              <a:lnSpc>
                <a:spcPct val="80000"/>
              </a:lnSpc>
            </a:pPr>
            <a:endParaRPr lang="en-US" altLang="zh-CN" sz="2000" dirty="0"/>
          </a:p>
          <a:p>
            <a:pPr>
              <a:lnSpc>
                <a:spcPct val="80000"/>
              </a:lnSpc>
            </a:pPr>
            <a:endParaRPr lang="en-US" altLang="zh-CN" sz="2000" dirty="0"/>
          </a:p>
          <a:p>
            <a:pPr>
              <a:lnSpc>
                <a:spcPct val="80000"/>
              </a:lnSpc>
            </a:pPr>
            <a:r>
              <a:rPr lang="en-US" altLang="zh-CN" sz="1600" dirty="0"/>
              <a:t>(Based on: </a:t>
            </a:r>
            <a:r>
              <a:rPr lang="en-US" altLang="zh-CN" sz="1600" dirty="0" err="1"/>
              <a:t>Rada</a:t>
            </a:r>
            <a:r>
              <a:rPr lang="en-US" altLang="zh-CN" sz="1600" dirty="0"/>
              <a:t> </a:t>
            </a:r>
            <a:r>
              <a:rPr lang="en-US" altLang="zh-CN" sz="1600" dirty="0" err="1"/>
              <a:t>Mihalcea’s</a:t>
            </a:r>
            <a:r>
              <a:rPr lang="en-US" altLang="zh-CN" sz="1600" dirty="0"/>
              <a:t> </a:t>
            </a:r>
            <a:r>
              <a:rPr lang="en-US" altLang="zh-CN" sz="1600" dirty="0" err="1"/>
              <a:t>coursware</a:t>
            </a:r>
            <a:r>
              <a:rPr lang="en-US" altLang="zh-CN" sz="1600" dirty="0"/>
              <a:t>, some of his slides were adapted from Chris Manning’s IR course, who in turn borrowed them from Nicholas </a:t>
            </a:r>
            <a:r>
              <a:rPr lang="en-US" altLang="zh-CN" sz="1600" dirty="0" err="1"/>
              <a:t>Kushmerick</a:t>
            </a:r>
            <a:r>
              <a:rPr lang="en-US" altLang="zh-CN" sz="1600" dirty="0"/>
              <a:t>, ISI)</a:t>
            </a:r>
          </a:p>
          <a:p>
            <a:pPr>
              <a:lnSpc>
                <a:spcPct val="80000"/>
              </a:lnSpc>
            </a:pP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35D5AD8-C17E-3F48-9E49-3152DD2D6491}"/>
              </a:ext>
            </a:extLst>
          </p:cNvPr>
          <p:cNvPicPr>
            <a:picLocks noChangeAspect="1"/>
          </p:cNvPicPr>
          <p:nvPr/>
        </p:nvPicPr>
        <p:blipFill>
          <a:blip r:embed="rId2"/>
          <a:stretch>
            <a:fillRect/>
          </a:stretch>
        </p:blipFill>
        <p:spPr>
          <a:xfrm>
            <a:off x="990600" y="1791615"/>
            <a:ext cx="4747551" cy="4990185"/>
          </a:xfrm>
          <a:prstGeom prst="rect">
            <a:avLst/>
          </a:prstGeom>
        </p:spPr>
      </p:pic>
      <p:sp>
        <p:nvSpPr>
          <p:cNvPr id="3" name="矩形 2">
            <a:extLst>
              <a:ext uri="{FF2B5EF4-FFF2-40B4-BE49-F238E27FC236}">
                <a16:creationId xmlns:a16="http://schemas.microsoft.com/office/drawing/2014/main" id="{31D490A9-18CD-2C45-A966-14A35F60092F}"/>
              </a:ext>
            </a:extLst>
          </p:cNvPr>
          <p:cNvSpPr/>
          <p:nvPr/>
        </p:nvSpPr>
        <p:spPr>
          <a:xfrm>
            <a:off x="914400" y="1078468"/>
            <a:ext cx="6629400" cy="369332"/>
          </a:xfrm>
          <a:prstGeom prst="rect">
            <a:avLst/>
          </a:prstGeom>
        </p:spPr>
        <p:txBody>
          <a:bodyPr wrap="square">
            <a:spAutoFit/>
          </a:bodyPr>
          <a:lstStyle/>
          <a:p>
            <a:r>
              <a:rPr lang="en-US" altLang="zh-CN" dirty="0"/>
              <a:t>Question: </a:t>
            </a:r>
            <a:r>
              <a:rPr lang="en-US" altLang="zh-CN" i="1" dirty="0"/>
              <a:t>How much money did IBM spend on advertising in 2016?</a:t>
            </a:r>
          </a:p>
        </p:txBody>
      </p:sp>
      <p:sp>
        <p:nvSpPr>
          <p:cNvPr id="4" name="AutoShape 5">
            <a:extLst>
              <a:ext uri="{FF2B5EF4-FFF2-40B4-BE49-F238E27FC236}">
                <a16:creationId xmlns:a16="http://schemas.microsoft.com/office/drawing/2014/main" id="{ADE39258-F971-B84F-9D9A-AFFE8D71265C}"/>
              </a:ext>
            </a:extLst>
          </p:cNvPr>
          <p:cNvSpPr>
            <a:spLocks noChangeArrowheads="1"/>
          </p:cNvSpPr>
          <p:nvPr/>
        </p:nvSpPr>
        <p:spPr bwMode="auto">
          <a:xfrm>
            <a:off x="5257800" y="2057400"/>
            <a:ext cx="3505200" cy="762000"/>
          </a:xfrm>
          <a:prstGeom prst="leftArrowCallout">
            <a:avLst>
              <a:gd name="adj1" fmla="val 25000"/>
              <a:gd name="adj2" fmla="val 38750"/>
              <a:gd name="adj3" fmla="val 55030"/>
              <a:gd name="adj4" fmla="val 7956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dirty="0">
                <a:latin typeface="Lucida Sans" charset="0"/>
              </a:rPr>
              <a:t>Get closing to answer</a:t>
            </a:r>
          </a:p>
          <a:p>
            <a:pPr algn="ctr"/>
            <a:r>
              <a:rPr lang="en-US" altLang="zh-CN" dirty="0">
                <a:latin typeface="Lucida Sans" charset="0"/>
              </a:rPr>
              <a:t>Lucky?</a:t>
            </a:r>
          </a:p>
        </p:txBody>
      </p:sp>
      <p:pic>
        <p:nvPicPr>
          <p:cNvPr id="5" name="图片 4">
            <a:extLst>
              <a:ext uri="{FF2B5EF4-FFF2-40B4-BE49-F238E27FC236}">
                <a16:creationId xmlns:a16="http://schemas.microsoft.com/office/drawing/2014/main" id="{F1BF9348-AAEF-9446-A952-EDA093AAAA36}"/>
              </a:ext>
            </a:extLst>
          </p:cNvPr>
          <p:cNvPicPr>
            <a:picLocks noChangeAspect="1"/>
          </p:cNvPicPr>
          <p:nvPr/>
        </p:nvPicPr>
        <p:blipFill>
          <a:blip r:embed="rId3"/>
          <a:stretch>
            <a:fillRect/>
          </a:stretch>
        </p:blipFill>
        <p:spPr>
          <a:xfrm>
            <a:off x="5257800" y="3505200"/>
            <a:ext cx="3827582" cy="1066799"/>
          </a:xfrm>
          <a:prstGeom prst="rect">
            <a:avLst/>
          </a:prstGeom>
        </p:spPr>
      </p:pic>
      <p:sp>
        <p:nvSpPr>
          <p:cNvPr id="6" name="AutoShape 5">
            <a:extLst>
              <a:ext uri="{FF2B5EF4-FFF2-40B4-BE49-F238E27FC236}">
                <a16:creationId xmlns:a16="http://schemas.microsoft.com/office/drawing/2014/main" id="{2FEC7E0A-C27E-804C-92FB-7C467A95B18E}"/>
              </a:ext>
            </a:extLst>
          </p:cNvPr>
          <p:cNvSpPr>
            <a:spLocks noChangeArrowheads="1"/>
          </p:cNvSpPr>
          <p:nvPr/>
        </p:nvSpPr>
        <p:spPr bwMode="auto">
          <a:xfrm rot="16200000">
            <a:off x="6858000" y="2895600"/>
            <a:ext cx="762000" cy="609600"/>
          </a:xfrm>
          <a:prstGeom prst="leftArrowCallout">
            <a:avLst>
              <a:gd name="adj1" fmla="val 25000"/>
              <a:gd name="adj2" fmla="val 38750"/>
              <a:gd name="adj3" fmla="val 55030"/>
              <a:gd name="adj4" fmla="val 449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endParaRPr lang="en-US" altLang="zh-CN" dirty="0">
              <a:latin typeface="Lucida Sans" charset="0"/>
            </a:endParaRPr>
          </a:p>
        </p:txBody>
      </p:sp>
      <p:sp>
        <p:nvSpPr>
          <p:cNvPr id="7" name="AutoShape 3">
            <a:extLst>
              <a:ext uri="{FF2B5EF4-FFF2-40B4-BE49-F238E27FC236}">
                <a16:creationId xmlns:a16="http://schemas.microsoft.com/office/drawing/2014/main" id="{778829B5-F5EA-3948-88ED-484C2D1368DE}"/>
              </a:ext>
            </a:extLst>
          </p:cNvPr>
          <p:cNvSpPr>
            <a:spLocks noChangeArrowheads="1"/>
          </p:cNvSpPr>
          <p:nvPr/>
        </p:nvSpPr>
        <p:spPr bwMode="auto">
          <a:xfrm>
            <a:off x="5334000" y="5181602"/>
            <a:ext cx="3352800" cy="762000"/>
          </a:xfrm>
          <a:prstGeom prst="leftArrowCallout">
            <a:avLst>
              <a:gd name="adj1" fmla="val 25000"/>
              <a:gd name="adj2" fmla="val 38750"/>
              <a:gd name="adj3" fmla="val 52637"/>
              <a:gd name="adj4" fmla="val 795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dirty="0">
                <a:latin typeface="Lucida Sans" charset="0"/>
              </a:rPr>
              <a:t>Still</a:t>
            </a:r>
            <a:r>
              <a:rPr lang="zh-CN" altLang="en-US" dirty="0">
                <a:latin typeface="Lucida Sans" charset="0"/>
              </a:rPr>
              <a:t> </a:t>
            </a:r>
            <a:r>
              <a:rPr lang="en-US" altLang="zh-CN" dirty="0">
                <a:latin typeface="Lucida Sans" charset="0"/>
              </a:rPr>
              <a:t>a</a:t>
            </a:r>
            <a:r>
              <a:rPr lang="zh-CN" altLang="en-US" dirty="0">
                <a:latin typeface="Lucida Sans" charset="0"/>
              </a:rPr>
              <a:t> </a:t>
            </a:r>
            <a:r>
              <a:rPr lang="en-US" altLang="zh-CN" dirty="0">
                <a:latin typeface="Lucida Sans" charset="0"/>
              </a:rPr>
              <a:t>lot</a:t>
            </a:r>
            <a:r>
              <a:rPr lang="zh-CN" altLang="en-US" dirty="0">
                <a:latin typeface="Lucida Sans" charset="0"/>
              </a:rPr>
              <a:t> </a:t>
            </a:r>
            <a:r>
              <a:rPr lang="en-US" altLang="zh-CN" dirty="0">
                <a:latin typeface="Lucida Sans" charset="0"/>
              </a:rPr>
              <a:t>of</a:t>
            </a:r>
            <a:r>
              <a:rPr lang="zh-CN" altLang="en-US" dirty="0">
                <a:latin typeface="Lucida Sans" charset="0"/>
              </a:rPr>
              <a:t> </a:t>
            </a:r>
            <a:r>
              <a:rPr lang="en-US" altLang="zh-CN" dirty="0">
                <a:latin typeface="Lucida Sans" charset="0"/>
              </a:rPr>
              <a:t>noise</a:t>
            </a:r>
          </a:p>
        </p:txBody>
      </p:sp>
    </p:spTree>
    <p:extLst>
      <p:ext uri="{BB962C8B-B14F-4D97-AF65-F5344CB8AC3E}">
        <p14:creationId xmlns:p14="http://schemas.microsoft.com/office/powerpoint/2010/main" val="280448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300" fill="hold">
                                          <p:stCondLst>
                                            <p:cond delay="0"/>
                                          </p:stCondLst>
                                        </p:cTn>
                                        <p:tgtEl>
                                          <p:spTgt spid="4"/>
                                        </p:tgtEl>
                                        <p:attrNameLst>
                                          <p:attrName>ppt_x</p:attrName>
                                        </p:attrNameLst>
                                      </p:cBhvr>
                                    </p:anim>
                                    <p:anim from="0" to="-1.0" calcmode="lin" valueType="num">
                                      <p:cBhvr>
                                        <p:cTn id="8" dur="100" decel="50000" autoRev="1" fill="hold">
                                          <p:stCondLst>
                                            <p:cond delay="300"/>
                                          </p:stCondLst>
                                        </p:cTn>
                                        <p:tgtEl>
                                          <p:spTgt spid="4"/>
                                        </p:tgtEl>
                                        <p:attrNameLst>
                                          <p:attrName>xshear</p:attrName>
                                        </p:attrNameLst>
                                      </p:cBhvr>
                                    </p:anim>
                                    <p:animScale>
                                      <p:cBhvr>
                                        <p:cTn id="9" dur="100" decel="100000" autoRev="1" fill="hold">
                                          <p:stCondLst>
                                            <p:cond delay="300"/>
                                          </p:stCondLst>
                                        </p:cTn>
                                        <p:tgtEl>
                                          <p:spTgt spid="4"/>
                                        </p:tgtEl>
                                      </p:cBhvr>
                                      <p:from x="100000" y="100000"/>
                                      <p:to x="80000" y="100000"/>
                                    </p:animScale>
                                    <p:anim by="(#ppt_h/3+#ppt_w*0.1)" calcmode="lin" valueType="num">
                                      <p:cBhvr additive="sum">
                                        <p:cTn id="10" dur="100" decel="100000" autoRev="1" fill="hold">
                                          <p:stCondLst>
                                            <p:cond delay="300"/>
                                          </p:stCondLst>
                                        </p:cTn>
                                        <p:tgtEl>
                                          <p:spTgt spid="4"/>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from="(-#ppt_w/2)" to="(#ppt_x)" calcmode="lin" valueType="num">
                                      <p:cBhvr>
                                        <p:cTn id="13" dur="300" fill="hold">
                                          <p:stCondLst>
                                            <p:cond delay="0"/>
                                          </p:stCondLst>
                                        </p:cTn>
                                        <p:tgtEl>
                                          <p:spTgt spid="6"/>
                                        </p:tgtEl>
                                        <p:attrNameLst>
                                          <p:attrName>ppt_x</p:attrName>
                                        </p:attrNameLst>
                                      </p:cBhvr>
                                    </p:anim>
                                    <p:anim from="0" to="-1.0" calcmode="lin" valueType="num">
                                      <p:cBhvr>
                                        <p:cTn id="14" dur="100" decel="50000" autoRev="1" fill="hold">
                                          <p:stCondLst>
                                            <p:cond delay="300"/>
                                          </p:stCondLst>
                                        </p:cTn>
                                        <p:tgtEl>
                                          <p:spTgt spid="6"/>
                                        </p:tgtEl>
                                        <p:attrNameLst>
                                          <p:attrName>xshear</p:attrName>
                                        </p:attrNameLst>
                                      </p:cBhvr>
                                    </p:anim>
                                    <p:animScale>
                                      <p:cBhvr>
                                        <p:cTn id="15" dur="100" decel="100000" autoRev="1" fill="hold">
                                          <p:stCondLst>
                                            <p:cond delay="300"/>
                                          </p:stCondLst>
                                        </p:cTn>
                                        <p:tgtEl>
                                          <p:spTgt spid="6"/>
                                        </p:tgtEl>
                                      </p:cBhvr>
                                      <p:from x="100000" y="100000"/>
                                      <p:to x="80000" y="100000"/>
                                    </p:animScale>
                                    <p:anim by="(#ppt_h/3+#ppt_w*0.1)" calcmode="lin" valueType="num">
                                      <p:cBhvr additive="sum">
                                        <p:cTn id="16" dur="100" decel="100000" autoRev="1" fill="hold">
                                          <p:stCondLst>
                                            <p:cond delay="300"/>
                                          </p:stCondLst>
                                        </p:cTn>
                                        <p:tgtEl>
                                          <p:spTgt spid="6"/>
                                        </p:tgtEl>
                                        <p:attrNameLst>
                                          <p:attrName>ppt_x</p:attrName>
                                        </p:attrNameLst>
                                      </p:cBhvr>
                                    </p:anim>
                                  </p:childTnLst>
                                </p:cTn>
                              </p:par>
                            </p:childTnLst>
                          </p:cTn>
                        </p:par>
                      </p:childTnLst>
                    </p:cTn>
                  </p:par>
                  <p:par>
                    <p:cTn id="17" fill="hold">
                      <p:stCondLst>
                        <p:cond delay="indefinite"/>
                      </p:stCondLst>
                      <p:childTnLst>
                        <p:par>
                          <p:cTn id="18" fill="hold">
                            <p:stCondLst>
                              <p:cond delay="0"/>
                            </p:stCondLst>
                            <p:childTnLst>
                              <p:par>
                                <p:cTn id="19" presetID="34"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from="(-#ppt_w/2)" to="(#ppt_x)" calcmode="lin" valueType="num">
                                      <p:cBhvr>
                                        <p:cTn id="21" dur="300" fill="hold">
                                          <p:stCondLst>
                                            <p:cond delay="0"/>
                                          </p:stCondLst>
                                        </p:cTn>
                                        <p:tgtEl>
                                          <p:spTgt spid="7"/>
                                        </p:tgtEl>
                                        <p:attrNameLst>
                                          <p:attrName>ppt_x</p:attrName>
                                        </p:attrNameLst>
                                      </p:cBhvr>
                                    </p:anim>
                                    <p:anim from="0" to="-1.0" calcmode="lin" valueType="num">
                                      <p:cBhvr>
                                        <p:cTn id="22" dur="100" decel="50000" autoRev="1" fill="hold">
                                          <p:stCondLst>
                                            <p:cond delay="300"/>
                                          </p:stCondLst>
                                        </p:cTn>
                                        <p:tgtEl>
                                          <p:spTgt spid="7"/>
                                        </p:tgtEl>
                                        <p:attrNameLst>
                                          <p:attrName>xshear</p:attrName>
                                        </p:attrNameLst>
                                      </p:cBhvr>
                                    </p:anim>
                                    <p:animScale>
                                      <p:cBhvr>
                                        <p:cTn id="23" dur="100" decel="100000" autoRev="1" fill="hold">
                                          <p:stCondLst>
                                            <p:cond delay="300"/>
                                          </p:stCondLst>
                                        </p:cTn>
                                        <p:tgtEl>
                                          <p:spTgt spid="7"/>
                                        </p:tgtEl>
                                      </p:cBhvr>
                                      <p:from x="100000" y="100000"/>
                                      <p:to x="80000" y="100000"/>
                                    </p:animScale>
                                    <p:anim by="(#ppt_h/3+#ppt_w*0.1)" calcmode="lin" valueType="num">
                                      <p:cBhvr additive="sum">
                                        <p:cTn id="24" dur="100" decel="100000" autoRev="1" fill="hold">
                                          <p:stCondLst>
                                            <p:cond delay="3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p:txBody>
          <a:bodyPr/>
          <a:lstStyle/>
          <a:p>
            <a:r>
              <a:rPr lang="en-GB">
                <a:effectLst>
                  <a:outerShdw blurRad="38100" dist="38100" dir="2700000" algn="tl">
                    <a:srgbClr val="DDDDDD"/>
                  </a:outerShdw>
                </a:effectLst>
              </a:rPr>
              <a:t>A Brief (Academic) History</a:t>
            </a:r>
            <a:endParaRPr lang="en-US" altLang="zh-CN">
              <a:effectLst>
                <a:outerShdw blurRad="38100" dist="38100" dir="2700000" algn="tl">
                  <a:srgbClr val="DDDDDD"/>
                </a:outerShdw>
              </a:effectLst>
            </a:endParaRPr>
          </a:p>
        </p:txBody>
      </p:sp>
      <p:sp>
        <p:nvSpPr>
          <p:cNvPr id="1165315" name="Rectangle 3"/>
          <p:cNvSpPr>
            <a:spLocks noGrp="1" noChangeArrowheads="1"/>
          </p:cNvSpPr>
          <p:nvPr>
            <p:ph type="body" idx="1"/>
          </p:nvPr>
        </p:nvSpPr>
        <p:spPr/>
        <p:txBody>
          <a:bodyPr/>
          <a:lstStyle/>
          <a:p>
            <a:pPr>
              <a:lnSpc>
                <a:spcPct val="80000"/>
              </a:lnSpc>
            </a:pPr>
            <a:r>
              <a:rPr lang="en-GB" sz="1800" dirty="0"/>
              <a:t>In some sense question answering is not a new research area </a:t>
            </a:r>
          </a:p>
          <a:p>
            <a:pPr>
              <a:lnSpc>
                <a:spcPct val="80000"/>
              </a:lnSpc>
            </a:pPr>
            <a:r>
              <a:rPr lang="en-GB" sz="1800" dirty="0"/>
              <a:t>Question answering systems can be found in many areas of NLP research, including:</a:t>
            </a:r>
          </a:p>
          <a:p>
            <a:pPr lvl="2">
              <a:lnSpc>
                <a:spcPct val="80000"/>
              </a:lnSpc>
            </a:pPr>
            <a:r>
              <a:rPr lang="en-GB" sz="1400" dirty="0"/>
              <a:t>Natural language database systems</a:t>
            </a:r>
          </a:p>
          <a:p>
            <a:pPr lvl="3">
              <a:lnSpc>
                <a:spcPct val="80000"/>
              </a:lnSpc>
            </a:pPr>
            <a:r>
              <a:rPr lang="en-GB" sz="1400" dirty="0"/>
              <a:t>A lot of early NLP work on these</a:t>
            </a:r>
          </a:p>
          <a:p>
            <a:pPr lvl="2">
              <a:lnSpc>
                <a:spcPct val="80000"/>
              </a:lnSpc>
            </a:pPr>
            <a:r>
              <a:rPr lang="en-GB" sz="1400" dirty="0"/>
              <a:t>Spoken dialog systems</a:t>
            </a:r>
          </a:p>
          <a:p>
            <a:pPr lvl="3">
              <a:lnSpc>
                <a:spcPct val="80000"/>
              </a:lnSpc>
            </a:pPr>
            <a:r>
              <a:rPr lang="en-GB" sz="1400" dirty="0"/>
              <a:t>Currently very active and commercially relevant</a:t>
            </a:r>
          </a:p>
          <a:p>
            <a:pPr>
              <a:lnSpc>
                <a:spcPct val="80000"/>
              </a:lnSpc>
            </a:pPr>
            <a:endParaRPr lang="en-GB" sz="1800" dirty="0"/>
          </a:p>
          <a:p>
            <a:pPr>
              <a:lnSpc>
                <a:spcPct val="80000"/>
              </a:lnSpc>
            </a:pPr>
            <a:r>
              <a:rPr lang="en-GB" sz="1800" dirty="0"/>
              <a:t>The focus on open-domain QA is </a:t>
            </a:r>
            <a:r>
              <a:rPr lang="en-US" altLang="zh-CN" sz="1800" dirty="0"/>
              <a:t>still</a:t>
            </a:r>
            <a:r>
              <a:rPr lang="zh-CN" altLang="en-US" sz="1800" dirty="0"/>
              <a:t> </a:t>
            </a:r>
            <a:r>
              <a:rPr lang="en-US" altLang="zh-CN" sz="1800" dirty="0"/>
              <a:t>challenging</a:t>
            </a:r>
            <a:r>
              <a:rPr lang="zh-CN" altLang="en-US" sz="1800" dirty="0"/>
              <a:t> </a:t>
            </a:r>
            <a:endParaRPr lang="en-GB" sz="1800" dirty="0"/>
          </a:p>
          <a:p>
            <a:pPr lvl="1">
              <a:lnSpc>
                <a:spcPct val="80000"/>
              </a:lnSpc>
            </a:pPr>
            <a:r>
              <a:rPr lang="en-GB" sz="1600" dirty="0"/>
              <a:t>MURAX (</a:t>
            </a:r>
            <a:r>
              <a:rPr lang="en-GB" sz="1600" dirty="0" err="1"/>
              <a:t>Kupiec</a:t>
            </a:r>
            <a:r>
              <a:rPr lang="en-GB" sz="1600" dirty="0"/>
              <a:t> 1993): </a:t>
            </a:r>
            <a:r>
              <a:rPr lang="en-GB" sz="1600" dirty="0" err="1"/>
              <a:t>Encyclopedia</a:t>
            </a:r>
            <a:r>
              <a:rPr lang="en-GB" sz="1600" dirty="0"/>
              <a:t> answers</a:t>
            </a:r>
          </a:p>
          <a:p>
            <a:pPr lvl="1">
              <a:lnSpc>
                <a:spcPct val="80000"/>
              </a:lnSpc>
            </a:pPr>
            <a:r>
              <a:rPr lang="en-GB" sz="1600" dirty="0"/>
              <a:t>Hirschman: Reading comprehension tests</a:t>
            </a:r>
          </a:p>
          <a:p>
            <a:pPr lvl="1">
              <a:lnSpc>
                <a:spcPct val="80000"/>
              </a:lnSpc>
            </a:pPr>
            <a:r>
              <a:rPr lang="en-GB" sz="1600" dirty="0"/>
              <a:t>TREC QA competition: 1999</a:t>
            </a:r>
            <a:r>
              <a:rPr lang="en-GB" sz="1600" dirty="0">
                <a:latin typeface="Arial"/>
              </a:rPr>
              <a:t>–</a:t>
            </a:r>
            <a:endParaRPr lang="en-GB" altLang="zh-CN" sz="1600" dirty="0"/>
          </a:p>
          <a:p>
            <a:pPr>
              <a:lnSpc>
                <a:spcPct val="80000"/>
              </a:lnSpc>
            </a:pPr>
            <a:endParaRPr lang="en-GB" altLang="zh-CN" sz="1800" dirty="0"/>
          </a:p>
          <a:p>
            <a:pPr>
              <a:lnSpc>
                <a:spcPct val="80000"/>
              </a:lnSpc>
            </a:pPr>
            <a:r>
              <a:rPr lang="en-GB" altLang="zh-CN" sz="1800" dirty="0"/>
              <a:t>Question types:</a:t>
            </a:r>
          </a:p>
          <a:p>
            <a:pPr lvl="1">
              <a:lnSpc>
                <a:spcPct val="80000"/>
              </a:lnSpc>
            </a:pPr>
            <a:r>
              <a:rPr lang="en-US" altLang="zh-CN" sz="1600" dirty="0"/>
              <a:t>Factoid Question Answering </a:t>
            </a:r>
            <a:r>
              <a:rPr lang="zh-CN" altLang="en-US" sz="1600" dirty="0"/>
              <a:t>事实陈述问答 </a:t>
            </a:r>
          </a:p>
          <a:p>
            <a:pPr lvl="1">
              <a:lnSpc>
                <a:spcPct val="80000"/>
              </a:lnSpc>
            </a:pPr>
            <a:r>
              <a:rPr lang="en-US" altLang="zh-CN" sz="1600" dirty="0"/>
              <a:t>List Question Answering </a:t>
            </a:r>
            <a:r>
              <a:rPr lang="zh-CN" altLang="en-US" sz="1600" dirty="0"/>
              <a:t>列表问答</a:t>
            </a:r>
          </a:p>
          <a:p>
            <a:pPr lvl="1">
              <a:lnSpc>
                <a:spcPct val="80000"/>
              </a:lnSpc>
            </a:pPr>
            <a:r>
              <a:rPr lang="en-US" altLang="zh-CN" sz="1600" dirty="0"/>
              <a:t>Definition Question Answering</a:t>
            </a:r>
            <a:r>
              <a:rPr lang="zh-CN" altLang="en-US" sz="1600" dirty="0"/>
              <a:t>定义问答 </a:t>
            </a:r>
            <a:endParaRPr lang="en-US" altLang="zh-CN" sz="1600" dirty="0"/>
          </a:p>
          <a:p>
            <a:pPr>
              <a:lnSpc>
                <a:spcPct val="80000"/>
              </a:lnSpc>
            </a:pPr>
            <a:endParaRPr lang="en-US" altLang="zh-CN" sz="18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ltLang="zh-CN"/>
              <a:t>Online QA Examples</a:t>
            </a:r>
          </a:p>
        </p:txBody>
      </p:sp>
      <p:sp>
        <p:nvSpPr>
          <p:cNvPr id="1168387" name="Rectangle 3"/>
          <p:cNvSpPr>
            <a:spLocks noGrp="1" noChangeArrowheads="1"/>
          </p:cNvSpPr>
          <p:nvPr>
            <p:ph type="body" idx="1"/>
          </p:nvPr>
        </p:nvSpPr>
        <p:spPr>
          <a:xfrm>
            <a:off x="685800" y="1973263"/>
            <a:ext cx="7772400" cy="3913187"/>
          </a:xfrm>
        </p:spPr>
        <p:txBody>
          <a:bodyPr/>
          <a:lstStyle/>
          <a:p>
            <a:r>
              <a:rPr lang="en-US" altLang="zh-CN" dirty="0"/>
              <a:t>Examples</a:t>
            </a:r>
          </a:p>
          <a:p>
            <a:pPr lvl="1"/>
            <a:r>
              <a:rPr lang="en-US" altLang="zh-CN" b="1" dirty="0" err="1">
                <a:solidFill>
                  <a:srgbClr val="000000"/>
                </a:solidFill>
              </a:rPr>
              <a:t>Baidu</a:t>
            </a:r>
            <a:r>
              <a:rPr lang="zh-CN" altLang="en-US" b="1" dirty="0">
                <a:solidFill>
                  <a:srgbClr val="000000"/>
                </a:solidFill>
              </a:rPr>
              <a:t> </a:t>
            </a:r>
            <a:r>
              <a:rPr lang="en-US" altLang="zh-CN" b="1" dirty="0">
                <a:solidFill>
                  <a:srgbClr val="000000"/>
                </a:solidFill>
              </a:rPr>
              <a:t>Knows: </a:t>
            </a:r>
            <a:r>
              <a:rPr lang="en-US" altLang="zh-CN" dirty="0">
                <a:solidFill>
                  <a:srgbClr val="000000"/>
                </a:solidFill>
              </a:rPr>
              <a:t>http://</a:t>
            </a:r>
            <a:r>
              <a:rPr lang="en-US" altLang="zh-CN" dirty="0" err="1">
                <a:solidFill>
                  <a:srgbClr val="000000"/>
                </a:solidFill>
              </a:rPr>
              <a:t>zhidao.baidu.com</a:t>
            </a:r>
            <a:r>
              <a:rPr lang="en-US" altLang="zh-CN" dirty="0">
                <a:solidFill>
                  <a:srgbClr val="000000"/>
                </a:solidFill>
              </a:rPr>
              <a:t>/</a:t>
            </a:r>
          </a:p>
          <a:p>
            <a:pPr lvl="1"/>
            <a:r>
              <a:rPr lang="zh-CN" altLang="en-US" b="1" dirty="0">
                <a:solidFill>
                  <a:srgbClr val="000000"/>
                </a:solidFill>
                <a:latin typeface="Arial"/>
              </a:rPr>
              <a:t>“</a:t>
            </a:r>
            <a:r>
              <a:rPr lang="zh-CN" altLang="en-US" b="1" dirty="0">
                <a:solidFill>
                  <a:srgbClr val="000000"/>
                </a:solidFill>
              </a:rPr>
              <a:t>知识</a:t>
            </a:r>
            <a:r>
              <a:rPr lang="zh-CN" altLang="en-US" b="1" dirty="0">
                <a:solidFill>
                  <a:srgbClr val="000000"/>
                </a:solidFill>
                <a:latin typeface="Arial"/>
              </a:rPr>
              <a:t>”</a:t>
            </a:r>
            <a:r>
              <a:rPr lang="en-US" altLang="zh-CN" b="1" dirty="0">
                <a:solidFill>
                  <a:srgbClr val="000000"/>
                </a:solidFill>
              </a:rPr>
              <a:t>: </a:t>
            </a:r>
            <a:r>
              <a:rPr lang="en-US" altLang="zh-CN" dirty="0">
                <a:solidFill>
                  <a:srgbClr val="000000"/>
                </a:solidFill>
              </a:rPr>
              <a:t>http//</a:t>
            </a:r>
            <a:r>
              <a:rPr lang="en-US" altLang="zh-CN" dirty="0" err="1">
                <a:solidFill>
                  <a:srgbClr val="000000"/>
                </a:solidFill>
              </a:rPr>
              <a:t>ks.cn.yahoo.com</a:t>
            </a:r>
            <a:r>
              <a:rPr lang="en-US" altLang="zh-CN" dirty="0">
                <a:solidFill>
                  <a:srgbClr val="000000"/>
                </a:solidFill>
              </a:rPr>
              <a:t>/</a:t>
            </a:r>
          </a:p>
          <a:p>
            <a:pPr lvl="1"/>
            <a:r>
              <a:rPr lang="en-US" altLang="zh-CN" b="1" dirty="0" err="1">
                <a:solidFill>
                  <a:srgbClr val="000000"/>
                </a:solidFill>
              </a:rPr>
              <a:t>AnswerLogic</a:t>
            </a:r>
            <a:r>
              <a:rPr lang="en-US" altLang="zh-CN" b="1" dirty="0">
                <a:solidFill>
                  <a:srgbClr val="000000"/>
                </a:solidFill>
              </a:rPr>
              <a:t>, </a:t>
            </a:r>
            <a:r>
              <a:rPr lang="en-US" altLang="zh-CN" b="1" dirty="0" err="1">
                <a:solidFill>
                  <a:srgbClr val="000000"/>
                </a:solidFill>
              </a:rPr>
              <a:t>AnswerFriend</a:t>
            </a:r>
            <a:r>
              <a:rPr lang="en-US" altLang="zh-CN" b="1" dirty="0">
                <a:solidFill>
                  <a:srgbClr val="000000"/>
                </a:solidFill>
              </a:rPr>
              <a:t>, Start, </a:t>
            </a:r>
            <a:r>
              <a:rPr lang="en-US" altLang="zh-CN" b="1" dirty="0" err="1">
                <a:solidFill>
                  <a:srgbClr val="000000"/>
                </a:solidFill>
              </a:rPr>
              <a:t>Quasm</a:t>
            </a:r>
            <a:r>
              <a:rPr lang="en-US" altLang="zh-CN" b="1" dirty="0">
                <a:solidFill>
                  <a:srgbClr val="000000"/>
                </a:solidFill>
              </a:rPr>
              <a:t>, Mulder, </a:t>
            </a:r>
            <a:r>
              <a:rPr lang="en-US" altLang="zh-CN" b="1" dirty="0" err="1">
                <a:solidFill>
                  <a:srgbClr val="000000"/>
                </a:solidFill>
              </a:rPr>
              <a:t>Webclopedia</a:t>
            </a:r>
            <a:r>
              <a:rPr lang="en-US" altLang="zh-CN" b="1" dirty="0">
                <a:solidFill>
                  <a:srgbClr val="000000"/>
                </a:solidFill>
              </a:rPr>
              <a:t>, etc.</a:t>
            </a:r>
            <a:endParaRPr lang="zh-CN" altLang="en-US" b="1" dirty="0">
              <a:solidFill>
                <a:srgbClr val="000000"/>
              </a:solidFill>
            </a:endParaRPr>
          </a:p>
          <a:p>
            <a:pPr lvl="1"/>
            <a:r>
              <a:rPr lang="en-US" altLang="zh-CN" b="1" dirty="0">
                <a:solidFill>
                  <a:srgbClr val="000000"/>
                </a:solidFill>
              </a:rPr>
              <a:t>Microsoft</a:t>
            </a:r>
            <a:r>
              <a:rPr lang="zh-CN" altLang="en-US" b="1" dirty="0">
                <a:solidFill>
                  <a:srgbClr val="000000"/>
                </a:solidFill>
              </a:rPr>
              <a:t> </a:t>
            </a:r>
            <a:r>
              <a:rPr lang="en-US" altLang="zh-CN" b="1" dirty="0" err="1">
                <a:solidFill>
                  <a:srgbClr val="000000"/>
                </a:solidFill>
              </a:rPr>
              <a:t>Xiaoice</a:t>
            </a:r>
            <a:endParaRPr lang="en-US" altLang="zh-CN" b="1" dirty="0">
              <a:solidFill>
                <a:srgbClr val="000000"/>
              </a:solidFill>
            </a:endParaRPr>
          </a:p>
          <a:p>
            <a:r>
              <a:rPr lang="en-US" altLang="zh-CN" b="1" dirty="0">
                <a:solidFill>
                  <a:srgbClr val="000000"/>
                </a:solidFill>
              </a:rPr>
              <a:t>Apple </a:t>
            </a:r>
            <a:r>
              <a:rPr lang="en-US" altLang="zh-CN" b="1" dirty="0" err="1">
                <a:solidFill>
                  <a:srgbClr val="000000"/>
                </a:solidFill>
              </a:rPr>
              <a:t>Siri</a:t>
            </a:r>
            <a:r>
              <a:rPr lang="en-US" altLang="zh-CN" b="1" dirty="0">
                <a:solidFill>
                  <a:srgbClr val="000000"/>
                </a:solidFill>
              </a:rPr>
              <a:t>, IBM </a:t>
            </a:r>
            <a:r>
              <a:rPr lang="en-US" altLang="zh-CN" b="1" dirty="0" err="1">
                <a:solidFill>
                  <a:srgbClr val="000000"/>
                </a:solidFill>
              </a:rPr>
              <a:t>Waston</a:t>
            </a:r>
            <a:endParaRPr lang="en-US" altLang="zh-CN" b="1" dirty="0">
              <a:solidFill>
                <a:srgbClr val="000000"/>
              </a:solidFill>
            </a:endParaRPr>
          </a:p>
        </p:txBody>
      </p:sp>
      <p:pic>
        <p:nvPicPr>
          <p:cNvPr id="2" name="图片 1"/>
          <p:cNvPicPr>
            <a:picLocks noChangeAspect="1"/>
          </p:cNvPicPr>
          <p:nvPr/>
        </p:nvPicPr>
        <p:blipFill>
          <a:blip r:embed="rId2"/>
          <a:stretch>
            <a:fillRect/>
          </a:stretch>
        </p:blipFill>
        <p:spPr>
          <a:xfrm>
            <a:off x="4038600" y="1998663"/>
            <a:ext cx="3505200" cy="4654446"/>
          </a:xfrm>
          <a:prstGeom prst="rect">
            <a:avLst/>
          </a:prstGeom>
        </p:spPr>
      </p:pic>
      <p:pic>
        <p:nvPicPr>
          <p:cNvPr id="3" name="图片 2"/>
          <p:cNvPicPr>
            <a:picLocks noChangeAspect="1"/>
          </p:cNvPicPr>
          <p:nvPr/>
        </p:nvPicPr>
        <p:blipFill>
          <a:blip r:embed="rId3"/>
          <a:stretch>
            <a:fillRect/>
          </a:stretch>
        </p:blipFill>
        <p:spPr>
          <a:xfrm>
            <a:off x="4267200" y="2452636"/>
            <a:ext cx="4648200" cy="3746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GB">
                <a:effectLst>
                  <a:outerShdw blurRad="38100" dist="38100" dir="2700000" algn="tl">
                    <a:srgbClr val="DDDDDD"/>
                  </a:outerShdw>
                </a:effectLst>
              </a:rPr>
              <a:t>Question Answering at TREC</a:t>
            </a:r>
            <a:endParaRPr lang="en-US" altLang="zh-CN">
              <a:effectLst>
                <a:outerShdw blurRad="38100" dist="38100" dir="2700000" algn="tl">
                  <a:srgbClr val="DDDDDD"/>
                </a:outerShdw>
              </a:effectLst>
            </a:endParaRPr>
          </a:p>
        </p:txBody>
      </p:sp>
      <p:sp>
        <p:nvSpPr>
          <p:cNvPr id="1169411" name="Rectangle 3"/>
          <p:cNvSpPr>
            <a:spLocks noGrp="1" noChangeArrowheads="1"/>
          </p:cNvSpPr>
          <p:nvPr>
            <p:ph type="body" idx="1"/>
          </p:nvPr>
        </p:nvSpPr>
        <p:spPr>
          <a:xfrm>
            <a:off x="457200" y="1828800"/>
            <a:ext cx="8153400" cy="4724400"/>
          </a:xfrm>
        </p:spPr>
        <p:txBody>
          <a:bodyPr/>
          <a:lstStyle/>
          <a:p>
            <a:pPr marL="342900" indent="-342900"/>
            <a:r>
              <a:rPr lang="en-GB" sz="2000" dirty="0"/>
              <a:t>Question answering competition at TREC consists of answering a set of 500 fact-based questions, e.g.,     </a:t>
            </a:r>
            <a:r>
              <a:rPr lang="en-GB" sz="2000" i="1" dirty="0">
                <a:latin typeface="Arial"/>
              </a:rPr>
              <a:t>“</a:t>
            </a:r>
            <a:r>
              <a:rPr lang="en-GB" sz="2000" i="1" dirty="0"/>
              <a:t>When was Mozart born</a:t>
            </a:r>
            <a:r>
              <a:rPr lang="en-GB" sz="2000" dirty="0"/>
              <a:t>?</a:t>
            </a:r>
            <a:r>
              <a:rPr lang="en-GB" sz="2000" dirty="0">
                <a:latin typeface="Arial"/>
              </a:rPr>
              <a:t>”</a:t>
            </a:r>
            <a:r>
              <a:rPr lang="en-GB" sz="2000" dirty="0"/>
              <a:t>.</a:t>
            </a:r>
          </a:p>
          <a:p>
            <a:pPr marL="342900" indent="-342900"/>
            <a:r>
              <a:rPr lang="en-GB" sz="2000" dirty="0"/>
              <a:t>For the first three years systems were allowed to return 5 ranked answer snippets (50/250 bytes) to each question.</a:t>
            </a:r>
          </a:p>
          <a:p>
            <a:pPr marL="742950" lvl="1" indent="-285750"/>
            <a:r>
              <a:rPr lang="en-GB" sz="1800" dirty="0"/>
              <a:t>IR think</a:t>
            </a:r>
          </a:p>
          <a:p>
            <a:pPr marL="742950" lvl="1" indent="-285750"/>
            <a:r>
              <a:rPr lang="en-GB" altLang="zh-CN" sz="1800" dirty="0"/>
              <a:t>Mean Reciprocal Rank </a:t>
            </a:r>
            <a:r>
              <a:rPr lang="en-GB" sz="1800" dirty="0"/>
              <a:t>(MRR) scoring:</a:t>
            </a:r>
          </a:p>
          <a:p>
            <a:pPr marL="1143000" lvl="2" indent="-228600"/>
            <a:r>
              <a:rPr lang="en-GB" sz="1800" dirty="0"/>
              <a:t>1, 0.5, 0.33, 0.25, 0.2, 0 for 1, 2, 3, 4, 5, 6+ doc</a:t>
            </a:r>
          </a:p>
          <a:p>
            <a:pPr marL="742950" lvl="1" indent="-285750"/>
            <a:r>
              <a:rPr lang="en-GB" sz="1800" dirty="0"/>
              <a:t>Mainly Named Entity answers (person, place, date, </a:t>
            </a:r>
            <a:r>
              <a:rPr lang="en-GB" sz="1800" dirty="0">
                <a:latin typeface="Arial"/>
              </a:rPr>
              <a:t>…</a:t>
            </a:r>
            <a:r>
              <a:rPr lang="en-GB" sz="1800" dirty="0"/>
              <a:t>)</a:t>
            </a:r>
          </a:p>
          <a:p>
            <a:pPr marL="342900" indent="-342900"/>
            <a:r>
              <a:rPr lang="en-GB" sz="2000" dirty="0"/>
              <a:t>From 2002 the systems are only allowed to return a single </a:t>
            </a:r>
            <a:r>
              <a:rPr lang="en-GB" sz="2000" i="1" dirty="0"/>
              <a:t>exact</a:t>
            </a:r>
            <a:r>
              <a:rPr lang="en-GB" sz="2000" dirty="0"/>
              <a:t> answer and the notion of confidence has been introduced.</a:t>
            </a:r>
            <a:endParaRPr lang="en-GB" altLang="zh-CN" sz="2000" dirty="0"/>
          </a:p>
          <a:p>
            <a:pPr marL="742950" lvl="1" indent="-285750"/>
            <a:endParaRPr lang="zh-CN" altLang="en-US" sz="1800" dirty="0"/>
          </a:p>
        </p:txBody>
      </p:sp>
      <p:sp>
        <p:nvSpPr>
          <p:cNvPr id="11694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a:xfrm>
            <a:off x="457200" y="838200"/>
            <a:ext cx="8151813" cy="838200"/>
          </a:xfrm>
        </p:spPr>
        <p:txBody>
          <a:bodyPr/>
          <a:lstStyle/>
          <a:p>
            <a:r>
              <a:rPr lang="en-US" altLang="zh-CN" dirty="0"/>
              <a:t>Sample TREC questions</a:t>
            </a:r>
          </a:p>
        </p:txBody>
      </p:sp>
      <p:sp>
        <p:nvSpPr>
          <p:cNvPr id="1173507" name="Text Box 3"/>
          <p:cNvSpPr txBox="1">
            <a:spLocks noChangeArrowheads="1"/>
          </p:cNvSpPr>
          <p:nvPr/>
        </p:nvSpPr>
        <p:spPr bwMode="auto">
          <a:xfrm>
            <a:off x="762000" y="1790700"/>
            <a:ext cx="7856538" cy="4838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zh-CN" sz="2400" dirty="0">
                <a:solidFill>
                  <a:srgbClr val="000066"/>
                </a:solidFill>
              </a:rPr>
              <a:t>1. Who is the author of the book, "The Iron Lady:  A </a:t>
            </a:r>
          </a:p>
          <a:p>
            <a:pPr eaLnBrk="0" hangingPunct="0"/>
            <a:r>
              <a:rPr lang="en-US" altLang="zh-CN" sz="2400" dirty="0">
                <a:solidFill>
                  <a:srgbClr val="000066"/>
                </a:solidFill>
              </a:rPr>
              <a:t>    Biography of Margaret Thatcher"?</a:t>
            </a:r>
          </a:p>
          <a:p>
            <a:pPr eaLnBrk="0" hangingPunct="0"/>
            <a:r>
              <a:rPr lang="en-US" altLang="zh-CN" sz="2400" dirty="0">
                <a:solidFill>
                  <a:srgbClr val="000066"/>
                </a:solidFill>
              </a:rPr>
              <a:t>2. What was the monetary value of the Nobel Peace</a:t>
            </a:r>
          </a:p>
          <a:p>
            <a:pPr eaLnBrk="0" hangingPunct="0"/>
            <a:r>
              <a:rPr lang="en-US" altLang="zh-CN" sz="2400" dirty="0">
                <a:solidFill>
                  <a:srgbClr val="000066"/>
                </a:solidFill>
              </a:rPr>
              <a:t>    Prize in 2001?</a:t>
            </a:r>
          </a:p>
          <a:p>
            <a:pPr eaLnBrk="0" hangingPunct="0"/>
            <a:r>
              <a:rPr lang="en-US" altLang="zh-CN" sz="2400" dirty="0">
                <a:solidFill>
                  <a:srgbClr val="000066"/>
                </a:solidFill>
              </a:rPr>
              <a:t>3. What does the Peugeot company manufacture?</a:t>
            </a:r>
          </a:p>
          <a:p>
            <a:pPr eaLnBrk="0" hangingPunct="0"/>
            <a:r>
              <a:rPr lang="en-US" altLang="zh-CN" sz="2400" dirty="0">
                <a:solidFill>
                  <a:srgbClr val="000066"/>
                </a:solidFill>
              </a:rPr>
              <a:t>4. How much did Mercury spend on advertising in 1993?</a:t>
            </a:r>
          </a:p>
          <a:p>
            <a:pPr eaLnBrk="0" hangingPunct="0"/>
            <a:r>
              <a:rPr lang="en-US" altLang="zh-CN" sz="2400" dirty="0">
                <a:solidFill>
                  <a:srgbClr val="000066"/>
                </a:solidFill>
              </a:rPr>
              <a:t>5. What is the name of the managing director of Apricot</a:t>
            </a:r>
          </a:p>
          <a:p>
            <a:pPr eaLnBrk="0" hangingPunct="0"/>
            <a:r>
              <a:rPr lang="en-US" altLang="zh-CN" sz="2400" dirty="0">
                <a:solidFill>
                  <a:srgbClr val="000066"/>
                </a:solidFill>
              </a:rPr>
              <a:t>    Computer?</a:t>
            </a:r>
          </a:p>
          <a:p>
            <a:pPr eaLnBrk="0" hangingPunct="0"/>
            <a:r>
              <a:rPr lang="en-US" altLang="zh-CN" sz="2400" dirty="0">
                <a:solidFill>
                  <a:srgbClr val="000066"/>
                </a:solidFill>
              </a:rPr>
              <a:t>6. Why did David Koresh ask the FBI for a word processor?</a:t>
            </a:r>
          </a:p>
          <a:p>
            <a:pPr eaLnBrk="0" hangingPunct="0"/>
            <a:r>
              <a:rPr lang="en-US" altLang="zh-CN" sz="2400" dirty="0">
                <a:solidFill>
                  <a:srgbClr val="000066"/>
                </a:solidFill>
              </a:rPr>
              <a:t>7. What debts did </a:t>
            </a:r>
            <a:r>
              <a:rPr lang="en-US" altLang="zh-CN" sz="2400" dirty="0" err="1">
                <a:solidFill>
                  <a:srgbClr val="000066"/>
                </a:solidFill>
              </a:rPr>
              <a:t>Qintex</a:t>
            </a:r>
            <a:r>
              <a:rPr lang="en-US" altLang="zh-CN" sz="2400" dirty="0">
                <a:solidFill>
                  <a:srgbClr val="000066"/>
                </a:solidFill>
              </a:rPr>
              <a:t> group leave?</a:t>
            </a:r>
          </a:p>
          <a:p>
            <a:pPr eaLnBrk="0" hangingPunct="0"/>
            <a:r>
              <a:rPr lang="en-US" altLang="zh-CN" sz="2400" dirty="0">
                <a:solidFill>
                  <a:srgbClr val="000066"/>
                </a:solidFill>
              </a:rPr>
              <a:t>8. What is the name of the rare neurological disease with </a:t>
            </a:r>
          </a:p>
          <a:p>
            <a:pPr eaLnBrk="0" hangingPunct="0"/>
            <a:r>
              <a:rPr lang="en-US" altLang="zh-CN" sz="2400" dirty="0">
                <a:solidFill>
                  <a:srgbClr val="000066"/>
                </a:solidFill>
              </a:rPr>
              <a:t>    symptoms such as:  involuntary movements (tics), swearing,</a:t>
            </a:r>
          </a:p>
          <a:p>
            <a:pPr eaLnBrk="0" hangingPunct="0"/>
            <a:r>
              <a:rPr lang="en-US" altLang="zh-CN" sz="2400" dirty="0">
                <a:solidFill>
                  <a:srgbClr val="000066"/>
                </a:solidFill>
              </a:rPr>
              <a:t>    and incoherent vocalizations (grunts, shouts,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GB">
                <a:effectLst>
                  <a:outerShdw blurRad="38100" dist="38100" dir="2700000" algn="tl">
                    <a:srgbClr val="DDDDDD"/>
                  </a:outerShdw>
                </a:effectLst>
              </a:rPr>
              <a:t>Top Performing Systems</a:t>
            </a:r>
            <a:endParaRPr lang="en-US" altLang="zh-CN">
              <a:effectLst>
                <a:outerShdw blurRad="38100" dist="38100" dir="2700000" algn="tl">
                  <a:srgbClr val="DDDDDD"/>
                </a:outerShdw>
              </a:effectLst>
            </a:endParaRPr>
          </a:p>
        </p:txBody>
      </p:sp>
      <p:sp>
        <p:nvSpPr>
          <p:cNvPr id="1174531" name="Rectangle 3"/>
          <p:cNvSpPr>
            <a:spLocks noGrp="1" noChangeArrowheads="1"/>
          </p:cNvSpPr>
          <p:nvPr>
            <p:ph type="body" idx="1"/>
          </p:nvPr>
        </p:nvSpPr>
        <p:spPr/>
        <p:txBody>
          <a:bodyPr/>
          <a:lstStyle/>
          <a:p>
            <a:pPr>
              <a:lnSpc>
                <a:spcPct val="90000"/>
              </a:lnSpc>
            </a:pPr>
            <a:r>
              <a:rPr lang="en-US" altLang="zh-CN" dirty="0"/>
              <a:t>The</a:t>
            </a:r>
            <a:r>
              <a:rPr lang="zh-CN" altLang="en-US" dirty="0"/>
              <a:t> </a:t>
            </a:r>
            <a:r>
              <a:rPr lang="en-GB" dirty="0"/>
              <a:t>best performing systems at TREC can answer approximately 70% of the questions</a:t>
            </a:r>
          </a:p>
          <a:p>
            <a:pPr>
              <a:lnSpc>
                <a:spcPct val="90000"/>
              </a:lnSpc>
            </a:pPr>
            <a:r>
              <a:rPr lang="en-GB" dirty="0"/>
              <a:t>Approaches and successes have varied a fair deal</a:t>
            </a:r>
          </a:p>
          <a:p>
            <a:pPr lvl="1">
              <a:lnSpc>
                <a:spcPct val="90000"/>
              </a:lnSpc>
            </a:pPr>
            <a:r>
              <a:rPr lang="en-GB" dirty="0"/>
              <a:t>Knowledge-rich approaches, using a vast array of NLP techniques stole the show in 2000, 2001</a:t>
            </a:r>
          </a:p>
          <a:p>
            <a:pPr lvl="1">
              <a:lnSpc>
                <a:spcPct val="90000"/>
              </a:lnSpc>
            </a:pPr>
            <a:r>
              <a:rPr lang="en-GB" dirty="0" err="1"/>
              <a:t>AskMSR</a:t>
            </a:r>
            <a:r>
              <a:rPr lang="en-GB" dirty="0"/>
              <a:t> system stressed how much could be achieved by very simple methods with enough text (and now various copycats)</a:t>
            </a:r>
          </a:p>
          <a:p>
            <a:pPr lvl="1">
              <a:lnSpc>
                <a:spcPct val="90000"/>
              </a:lnSpc>
            </a:pPr>
            <a:r>
              <a:rPr lang="en-GB" dirty="0"/>
              <a:t>Middle ground is to use  large collection of surface matching patterns (ISI)</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Sample TREC questions</a:t>
            </a:r>
            <a:endParaRPr kumimoji="1" lang="zh-CN" altLang="en-US" dirty="0"/>
          </a:p>
        </p:txBody>
      </p:sp>
      <p:sp>
        <p:nvSpPr>
          <p:cNvPr id="3" name="矩形 2"/>
          <p:cNvSpPr/>
          <p:nvPr/>
        </p:nvSpPr>
        <p:spPr>
          <a:xfrm>
            <a:off x="762000" y="2375932"/>
            <a:ext cx="6858000" cy="4524315"/>
          </a:xfrm>
          <a:prstGeom prst="rect">
            <a:avLst/>
          </a:prstGeom>
        </p:spPr>
        <p:txBody>
          <a:bodyPr wrap="square">
            <a:spAutoFit/>
          </a:bodyPr>
          <a:lstStyle/>
          <a:p>
            <a:r>
              <a:rPr lang="en-US" altLang="zh-CN" dirty="0"/>
              <a:t>Why does my cats behavior change so </a:t>
            </a:r>
            <a:r>
              <a:rPr lang="en-US" altLang="zh-CN" dirty="0" err="1"/>
              <a:t>diradticly</a:t>
            </a:r>
            <a:r>
              <a:rPr lang="en-US" altLang="zh-CN" dirty="0"/>
              <a:t> at night? So I have two litter mate cats, over one year old and have been neutered for more than six months. one of the cats has the same attitude all day and just gets more lovey at night. The other one is super cute and friendly during the day, and loves attention from me. But when night rolls around and I m about to get ready for bed, he avoids my touch. Walks away when I walk up and even one time when I picked him up, he hissed at me. It s not like he s mad at me for going to bed </a:t>
            </a:r>
            <a:r>
              <a:rPr lang="en-US" altLang="zh-CN" dirty="0" err="1"/>
              <a:t>Bc</a:t>
            </a:r>
            <a:r>
              <a:rPr lang="en-US" altLang="zh-CN" dirty="0"/>
              <a:t> he </a:t>
            </a:r>
            <a:r>
              <a:rPr lang="en-US" altLang="zh-CN" dirty="0" err="1"/>
              <a:t>doesn</a:t>
            </a:r>
            <a:r>
              <a:rPr lang="en-US" altLang="zh-CN" dirty="0"/>
              <a:t> t do this to my mother or sister. The other thing he does is when his brother is sleeping with me, he </a:t>
            </a:r>
            <a:r>
              <a:rPr lang="en-US" altLang="zh-CN" dirty="0" err="1"/>
              <a:t>ll</a:t>
            </a:r>
            <a:r>
              <a:rPr lang="en-US" altLang="zh-CN" dirty="0"/>
              <a:t> come in, wake him up, and then leave my room with his brother following him. Does anything describe this behavior? Why does this happen?</a:t>
            </a:r>
            <a:endParaRPr lang="zh-CN" altLang="en-US" dirty="0"/>
          </a:p>
          <a:p>
            <a:r>
              <a:rPr lang="en-US" altLang="zh-CN" dirty="0"/>
              <a:t>&lt;/question&gt;</a:t>
            </a:r>
            <a:endParaRPr lang="zh-CN" altLang="en-US" dirty="0"/>
          </a:p>
          <a:p>
            <a:r>
              <a:rPr lang="en-US" altLang="zh-CN" dirty="0"/>
              <a:t>&lt;question number="5218"&gt; &lt;question&gt; Question: Why does all of my power go out in my house when </a:t>
            </a:r>
            <a:r>
              <a:rPr lang="en-US" altLang="zh-CN" dirty="0" err="1"/>
              <a:t>i</a:t>
            </a:r>
            <a:r>
              <a:rPr lang="en-US" altLang="zh-CN" dirty="0"/>
              <a:t> turn on the air conditioner? How does this get fixed? &lt;/question&gt;</a:t>
            </a:r>
            <a:endParaRPr lang="zh-CN" altLang="en-US" dirty="0"/>
          </a:p>
        </p:txBody>
      </p:sp>
      <p:sp>
        <p:nvSpPr>
          <p:cNvPr id="4" name="矩形 3"/>
          <p:cNvSpPr/>
          <p:nvPr/>
        </p:nvSpPr>
        <p:spPr>
          <a:xfrm>
            <a:off x="762000" y="1752600"/>
            <a:ext cx="3083023" cy="369332"/>
          </a:xfrm>
          <a:prstGeom prst="rect">
            <a:avLst/>
          </a:prstGeom>
        </p:spPr>
        <p:txBody>
          <a:bodyPr wrap="none">
            <a:spAutoFit/>
          </a:bodyPr>
          <a:lstStyle/>
          <a:p>
            <a:r>
              <a:rPr lang="en-US" altLang="zh-CN" dirty="0">
                <a:solidFill>
                  <a:srgbClr val="FF0000"/>
                </a:solidFill>
              </a:rPr>
              <a:t>TREC 2016</a:t>
            </a:r>
            <a:r>
              <a:rPr lang="zh-CN" altLang="en-US" dirty="0">
                <a:solidFill>
                  <a:srgbClr val="FF0000"/>
                </a:solidFill>
              </a:rPr>
              <a:t> </a:t>
            </a:r>
            <a:r>
              <a:rPr lang="en-US" altLang="zh-CN" dirty="0">
                <a:solidFill>
                  <a:srgbClr val="FF0000"/>
                </a:solidFill>
              </a:rPr>
              <a:t>Live</a:t>
            </a:r>
            <a:r>
              <a:rPr lang="zh-CN" altLang="en-US" dirty="0">
                <a:solidFill>
                  <a:srgbClr val="FF0000"/>
                </a:solidFill>
              </a:rPr>
              <a:t> </a:t>
            </a:r>
            <a:r>
              <a:rPr lang="en-US" altLang="zh-CN" dirty="0">
                <a:solidFill>
                  <a:srgbClr val="FF0000"/>
                </a:solidFill>
              </a:rPr>
              <a:t>QA</a:t>
            </a:r>
            <a:r>
              <a:rPr lang="zh-CN" altLang="en-US" dirty="0">
                <a:solidFill>
                  <a:srgbClr val="FF0000"/>
                </a:solidFill>
              </a:rPr>
              <a:t> </a:t>
            </a:r>
            <a:r>
              <a:rPr lang="en-US" altLang="zh-CN" dirty="0">
                <a:solidFill>
                  <a:srgbClr val="FF0000"/>
                </a:solidFill>
              </a:rPr>
              <a:t>question:</a:t>
            </a:r>
            <a:endParaRPr lang="zh-CN" altLang="en-US" dirty="0">
              <a:solidFill>
                <a:srgbClr val="FF0000"/>
              </a:solidFill>
            </a:endParaRPr>
          </a:p>
        </p:txBody>
      </p:sp>
      <p:sp>
        <p:nvSpPr>
          <p:cNvPr id="5" name="矩形 4"/>
          <p:cNvSpPr/>
          <p:nvPr/>
        </p:nvSpPr>
        <p:spPr>
          <a:xfrm>
            <a:off x="753533" y="2057400"/>
            <a:ext cx="2770310" cy="369332"/>
          </a:xfrm>
          <a:prstGeom prst="rect">
            <a:avLst/>
          </a:prstGeom>
        </p:spPr>
        <p:txBody>
          <a:bodyPr wrap="none">
            <a:spAutoFit/>
          </a:bodyPr>
          <a:lstStyle/>
          <a:p>
            <a:r>
              <a:rPr lang="en-US" altLang="zh-CN"/>
              <a:t>&lt;question number="5003"&gt;</a:t>
            </a:r>
            <a:endParaRPr lang="zh-CN" altLang="en-US" dirty="0"/>
          </a:p>
        </p:txBody>
      </p:sp>
    </p:spTree>
    <p:extLst>
      <p:ext uri="{BB962C8B-B14F-4D97-AF65-F5344CB8AC3E}">
        <p14:creationId xmlns:p14="http://schemas.microsoft.com/office/powerpoint/2010/main" val="1504267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95AF1-B83A-7342-86B7-3EFEAD92C8B9}"/>
              </a:ext>
            </a:extLst>
          </p:cNvPr>
          <p:cNvSpPr>
            <a:spLocks noGrp="1"/>
          </p:cNvSpPr>
          <p:nvPr>
            <p:ph type="title"/>
          </p:nvPr>
        </p:nvSpPr>
        <p:spPr>
          <a:xfrm>
            <a:off x="457200" y="685800"/>
            <a:ext cx="8229600" cy="1143000"/>
          </a:xfrm>
        </p:spPr>
        <p:txBody>
          <a:bodyPr/>
          <a:lstStyle/>
          <a:p>
            <a:r>
              <a:rPr kumimoji="1" lang="en-US" altLang="zh-CN" dirty="0"/>
              <a:t>TREC</a:t>
            </a:r>
            <a:r>
              <a:rPr kumimoji="1" lang="zh-CN" altLang="en-US" dirty="0"/>
              <a:t> </a:t>
            </a:r>
            <a:r>
              <a:rPr kumimoji="1" lang="en-US" altLang="zh-CN" dirty="0"/>
              <a:t>2017</a:t>
            </a:r>
            <a:r>
              <a:rPr kumimoji="1" lang="zh-CN" altLang="en-US" dirty="0"/>
              <a:t> </a:t>
            </a:r>
            <a:br>
              <a:rPr kumimoji="1" lang="en-US" altLang="zh-CN" dirty="0"/>
            </a:br>
            <a:r>
              <a:rPr kumimoji="1" lang="en-US" altLang="zh-CN" dirty="0"/>
              <a:t>CAR-Complicate</a:t>
            </a:r>
            <a:r>
              <a:rPr kumimoji="1" lang="zh-CN" altLang="en-US" dirty="0"/>
              <a:t> </a:t>
            </a:r>
            <a:r>
              <a:rPr kumimoji="1" lang="en-US" altLang="zh-CN" dirty="0"/>
              <a:t>Answer</a:t>
            </a:r>
            <a:r>
              <a:rPr kumimoji="1" lang="zh-CN" altLang="en-US" dirty="0"/>
              <a:t> </a:t>
            </a:r>
            <a:r>
              <a:rPr kumimoji="1" lang="en-US" altLang="zh-CN" dirty="0"/>
              <a:t>Retrieval</a:t>
            </a:r>
            <a:r>
              <a:rPr kumimoji="1" lang="zh-CN" altLang="en-US" dirty="0"/>
              <a:t> </a:t>
            </a:r>
          </a:p>
        </p:txBody>
      </p:sp>
      <p:sp>
        <p:nvSpPr>
          <p:cNvPr id="3" name="内容占位符 2">
            <a:extLst>
              <a:ext uri="{FF2B5EF4-FFF2-40B4-BE49-F238E27FC236}">
                <a16:creationId xmlns:a16="http://schemas.microsoft.com/office/drawing/2014/main" id="{5EDDA567-3ACB-664E-AC65-DDAEF5AB6F3C}"/>
              </a:ext>
            </a:extLst>
          </p:cNvPr>
          <p:cNvSpPr>
            <a:spLocks noGrp="1"/>
          </p:cNvSpPr>
          <p:nvPr>
            <p:ph idx="1"/>
          </p:nvPr>
        </p:nvSpPr>
        <p:spPr>
          <a:xfrm>
            <a:off x="457200" y="1870075"/>
            <a:ext cx="8229600" cy="4302125"/>
          </a:xfrm>
        </p:spPr>
        <p:txBody>
          <a:bodyPr/>
          <a:lstStyle/>
          <a:p>
            <a:r>
              <a:rPr lang="en-US" altLang="zh-CN" sz="2000" dirty="0">
                <a:latin typeface="SFBX1000"/>
              </a:rPr>
              <a:t>Passage Task: </a:t>
            </a:r>
            <a:r>
              <a:rPr lang="en-US" altLang="zh-CN" sz="2000" dirty="0">
                <a:latin typeface="SFRM1000"/>
              </a:rPr>
              <a:t>Given an outline for complex topic outline </a:t>
            </a:r>
            <a:r>
              <a:rPr lang="en-US" altLang="zh-CN" sz="2000" dirty="0">
                <a:latin typeface="CMMI10"/>
              </a:rPr>
              <a:t>Q</a:t>
            </a:r>
            <a:r>
              <a:rPr lang="en-US" altLang="zh-CN" sz="2000" dirty="0">
                <a:latin typeface="SFRM1000"/>
              </a:rPr>
              <a:t>, retrieve for each of its sections </a:t>
            </a:r>
            <a:r>
              <a:rPr lang="en-US" altLang="zh-CN" sz="2000" dirty="0">
                <a:latin typeface="CMMI10"/>
              </a:rPr>
              <a:t>H</a:t>
            </a:r>
            <a:r>
              <a:rPr lang="en-US" altLang="zh-CN" sz="2000" dirty="0">
                <a:latin typeface="CMMI7"/>
              </a:rPr>
              <a:t>i</a:t>
            </a:r>
            <a:r>
              <a:rPr lang="en-US" altLang="zh-CN" sz="2000" dirty="0">
                <a:latin typeface="SFRM1000"/>
              </a:rPr>
              <a:t>, a ranking of relevant passages </a:t>
            </a:r>
            <a:r>
              <a:rPr lang="en-US" altLang="zh-CN" sz="2000" dirty="0">
                <a:latin typeface="CMMI10"/>
              </a:rPr>
              <a:t>S</a:t>
            </a:r>
            <a:r>
              <a:rPr lang="en-US" altLang="zh-CN" sz="2000" dirty="0">
                <a:latin typeface="SFRM1000"/>
              </a:rPr>
              <a:t>.</a:t>
            </a:r>
          </a:p>
          <a:p>
            <a:r>
              <a:rPr lang="en-US" altLang="zh-CN" sz="2000" dirty="0">
                <a:latin typeface="SFBX1000"/>
              </a:rPr>
              <a:t>Entity Task: </a:t>
            </a:r>
            <a:r>
              <a:rPr lang="en-US" altLang="zh-CN" sz="2000" dirty="0">
                <a:latin typeface="SFRM1000"/>
              </a:rPr>
              <a:t>Given outline for complex topic </a:t>
            </a:r>
            <a:r>
              <a:rPr lang="en-US" altLang="zh-CN" sz="2000" dirty="0">
                <a:latin typeface="CMMI10"/>
              </a:rPr>
              <a:t>Q</a:t>
            </a:r>
            <a:r>
              <a:rPr lang="en-US" altLang="zh-CN" sz="2000" dirty="0">
                <a:latin typeface="SFRM1000"/>
              </a:rPr>
              <a:t>, retrieve for each of its sections </a:t>
            </a:r>
            <a:r>
              <a:rPr lang="en-US" altLang="zh-CN" sz="2000" dirty="0">
                <a:latin typeface="CMMI10"/>
              </a:rPr>
              <a:t>H</a:t>
            </a:r>
            <a:r>
              <a:rPr lang="en-US" altLang="zh-CN" sz="2000" dirty="0">
                <a:latin typeface="CMMI7"/>
              </a:rPr>
              <a:t>i</a:t>
            </a:r>
            <a:r>
              <a:rPr lang="en-US" altLang="zh-CN" sz="2000" dirty="0">
                <a:latin typeface="SFRM1000"/>
              </a:rPr>
              <a:t>, a ranking of relevant entities </a:t>
            </a:r>
            <a:r>
              <a:rPr lang="en-US" altLang="zh-CN" sz="2000" dirty="0">
                <a:latin typeface="CMMI10"/>
              </a:rPr>
              <a:t>E </a:t>
            </a:r>
            <a:r>
              <a:rPr lang="en-US" altLang="zh-CN" sz="2000" dirty="0">
                <a:latin typeface="SFRM1000"/>
              </a:rPr>
              <a:t>and with support passages </a:t>
            </a:r>
            <a:r>
              <a:rPr lang="en-US" altLang="zh-CN" sz="2000" dirty="0">
                <a:latin typeface="CMMI10"/>
              </a:rPr>
              <a:t>S</a:t>
            </a:r>
            <a:r>
              <a:rPr lang="en-US" altLang="zh-CN" sz="2000" dirty="0">
                <a:latin typeface="SFRM1000"/>
              </a:rPr>
              <a:t>. These support passage should motivate the why the entity is relevant for the query. </a:t>
            </a:r>
            <a:endParaRPr lang="en-US" altLang="zh-CN" sz="2000" dirty="0"/>
          </a:p>
          <a:p>
            <a:endParaRPr kumimoji="1" lang="zh-CN" altLang="en-US" sz="2000" dirty="0"/>
          </a:p>
        </p:txBody>
      </p:sp>
      <p:pic>
        <p:nvPicPr>
          <p:cNvPr id="5" name="图片 4">
            <a:extLst>
              <a:ext uri="{FF2B5EF4-FFF2-40B4-BE49-F238E27FC236}">
                <a16:creationId xmlns:a16="http://schemas.microsoft.com/office/drawing/2014/main" id="{294421EF-1727-094C-AC32-6B14FA48CD60}"/>
              </a:ext>
            </a:extLst>
          </p:cNvPr>
          <p:cNvPicPr>
            <a:picLocks noChangeAspect="1"/>
          </p:cNvPicPr>
          <p:nvPr/>
        </p:nvPicPr>
        <p:blipFill>
          <a:blip r:embed="rId2"/>
          <a:stretch>
            <a:fillRect/>
          </a:stretch>
        </p:blipFill>
        <p:spPr>
          <a:xfrm>
            <a:off x="457200" y="3962400"/>
            <a:ext cx="8305800" cy="1280630"/>
          </a:xfrm>
          <a:prstGeom prst="rect">
            <a:avLst/>
          </a:prstGeom>
        </p:spPr>
      </p:pic>
    </p:spTree>
    <p:extLst>
      <p:ext uri="{BB962C8B-B14F-4D97-AF65-F5344CB8AC3E}">
        <p14:creationId xmlns:p14="http://schemas.microsoft.com/office/powerpoint/2010/main" val="297140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9EAB37-B08B-9D47-A63B-867EBEBB0B6D}"/>
              </a:ext>
            </a:extLst>
          </p:cNvPr>
          <p:cNvSpPr>
            <a:spLocks noGrp="1"/>
          </p:cNvSpPr>
          <p:nvPr>
            <p:ph idx="1"/>
          </p:nvPr>
        </p:nvSpPr>
        <p:spPr/>
        <p:txBody>
          <a:bodyPr/>
          <a:lstStyle/>
          <a:p>
            <a:r>
              <a:rPr kumimoji="1" lang="en-US" altLang="zh-CN" dirty="0"/>
              <a:t>E.g.</a:t>
            </a:r>
            <a:r>
              <a:rPr kumimoji="1" lang="zh-CN" altLang="en-US" dirty="0"/>
              <a:t> </a:t>
            </a:r>
            <a:r>
              <a:rPr kumimoji="1" lang="en-US" altLang="zh-CN" dirty="0"/>
              <a:t>query:</a:t>
            </a:r>
            <a:r>
              <a:rPr kumimoji="1" lang="zh-CN" altLang="en-US" dirty="0"/>
              <a:t>  </a:t>
            </a:r>
            <a:r>
              <a:rPr kumimoji="1" lang="en-US" altLang="zh-CN" dirty="0"/>
              <a:t>“</a:t>
            </a:r>
            <a:r>
              <a:rPr lang="en-US" altLang="zh-CN" dirty="0"/>
              <a:t>Candy Making / Hard Candy </a:t>
            </a:r>
            <a:r>
              <a:rPr kumimoji="1" lang="en-US" altLang="zh-CN" dirty="0"/>
              <a:t>”</a:t>
            </a:r>
            <a:endParaRPr kumimoji="1" lang="zh-CN" altLang="en-US" dirty="0"/>
          </a:p>
        </p:txBody>
      </p:sp>
      <p:sp>
        <p:nvSpPr>
          <p:cNvPr id="5" name="标题 1">
            <a:extLst>
              <a:ext uri="{FF2B5EF4-FFF2-40B4-BE49-F238E27FC236}">
                <a16:creationId xmlns:a16="http://schemas.microsoft.com/office/drawing/2014/main" id="{6ED93A51-6939-8740-AB0D-9318B7863384}"/>
              </a:ext>
            </a:extLst>
          </p:cNvPr>
          <p:cNvSpPr>
            <a:spLocks noGrp="1"/>
          </p:cNvSpPr>
          <p:nvPr>
            <p:ph type="title"/>
          </p:nvPr>
        </p:nvSpPr>
        <p:spPr>
          <a:xfrm>
            <a:off x="457200" y="685800"/>
            <a:ext cx="8229600" cy="1143000"/>
          </a:xfrm>
        </p:spPr>
        <p:txBody>
          <a:bodyPr/>
          <a:lstStyle/>
          <a:p>
            <a:r>
              <a:rPr kumimoji="1" lang="en-US" altLang="zh-CN" dirty="0"/>
              <a:t>TREC</a:t>
            </a:r>
            <a:r>
              <a:rPr kumimoji="1" lang="zh-CN" altLang="en-US" dirty="0"/>
              <a:t> </a:t>
            </a:r>
            <a:r>
              <a:rPr kumimoji="1" lang="en-US" altLang="zh-CN" dirty="0"/>
              <a:t>2017</a:t>
            </a:r>
            <a:r>
              <a:rPr kumimoji="1" lang="zh-CN" altLang="en-US" dirty="0"/>
              <a:t> </a:t>
            </a:r>
            <a:br>
              <a:rPr kumimoji="1" lang="en-US" altLang="zh-CN" dirty="0"/>
            </a:br>
            <a:r>
              <a:rPr kumimoji="1" lang="en-US" altLang="zh-CN" dirty="0"/>
              <a:t>CAR-Complicate</a:t>
            </a:r>
            <a:r>
              <a:rPr kumimoji="1" lang="zh-CN" altLang="en-US" dirty="0"/>
              <a:t> </a:t>
            </a:r>
            <a:r>
              <a:rPr kumimoji="1" lang="en-US" altLang="zh-CN" dirty="0"/>
              <a:t>Answer</a:t>
            </a:r>
            <a:r>
              <a:rPr kumimoji="1" lang="zh-CN" altLang="en-US" dirty="0"/>
              <a:t> </a:t>
            </a:r>
            <a:r>
              <a:rPr kumimoji="1" lang="en-US" altLang="zh-CN" dirty="0"/>
              <a:t>Retrieval</a:t>
            </a:r>
            <a:r>
              <a:rPr kumimoji="1" lang="zh-CN" altLang="en-US" dirty="0"/>
              <a:t> </a:t>
            </a:r>
          </a:p>
        </p:txBody>
      </p:sp>
      <p:pic>
        <p:nvPicPr>
          <p:cNvPr id="6" name="图片 5">
            <a:extLst>
              <a:ext uri="{FF2B5EF4-FFF2-40B4-BE49-F238E27FC236}">
                <a16:creationId xmlns:a16="http://schemas.microsoft.com/office/drawing/2014/main" id="{106AC3AB-766D-4045-A035-693602DF969F}"/>
              </a:ext>
            </a:extLst>
          </p:cNvPr>
          <p:cNvPicPr>
            <a:picLocks noChangeAspect="1"/>
          </p:cNvPicPr>
          <p:nvPr/>
        </p:nvPicPr>
        <p:blipFill>
          <a:blip r:embed="rId2"/>
          <a:stretch>
            <a:fillRect/>
          </a:stretch>
        </p:blipFill>
        <p:spPr>
          <a:xfrm>
            <a:off x="260049" y="2667000"/>
            <a:ext cx="8623902" cy="3124200"/>
          </a:xfrm>
          <a:prstGeom prst="rect">
            <a:avLst/>
          </a:prstGeom>
        </p:spPr>
      </p:pic>
    </p:spTree>
    <p:extLst>
      <p:ext uri="{BB962C8B-B14F-4D97-AF65-F5344CB8AC3E}">
        <p14:creationId xmlns:p14="http://schemas.microsoft.com/office/powerpoint/2010/main" val="1170635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09005F6-255B-BE47-BF31-442E4B6C7BE5}"/>
              </a:ext>
            </a:extLst>
          </p:cNvPr>
          <p:cNvPicPr>
            <a:picLocks noChangeAspect="1"/>
          </p:cNvPicPr>
          <p:nvPr/>
        </p:nvPicPr>
        <p:blipFill>
          <a:blip r:embed="rId2"/>
          <a:stretch>
            <a:fillRect/>
          </a:stretch>
        </p:blipFill>
        <p:spPr>
          <a:xfrm>
            <a:off x="1066800" y="2057400"/>
            <a:ext cx="6705600" cy="4390571"/>
          </a:xfrm>
          <a:prstGeom prst="rect">
            <a:avLst/>
          </a:prstGeom>
        </p:spPr>
      </p:pic>
      <p:sp>
        <p:nvSpPr>
          <p:cNvPr id="5" name="标题 1">
            <a:extLst>
              <a:ext uri="{FF2B5EF4-FFF2-40B4-BE49-F238E27FC236}">
                <a16:creationId xmlns:a16="http://schemas.microsoft.com/office/drawing/2014/main" id="{8527CA8F-95CD-C349-BB66-0136CD546C2C}"/>
              </a:ext>
            </a:extLst>
          </p:cNvPr>
          <p:cNvSpPr>
            <a:spLocks noGrp="1"/>
          </p:cNvSpPr>
          <p:nvPr>
            <p:ph type="title"/>
          </p:nvPr>
        </p:nvSpPr>
        <p:spPr>
          <a:xfrm>
            <a:off x="457200" y="762000"/>
            <a:ext cx="8229600" cy="1143000"/>
          </a:xfrm>
        </p:spPr>
        <p:txBody>
          <a:bodyPr/>
          <a:lstStyle/>
          <a:p>
            <a:r>
              <a:rPr kumimoji="1" lang="en-US" altLang="zh-CN" dirty="0"/>
              <a:t>TREC</a:t>
            </a:r>
            <a:r>
              <a:rPr kumimoji="1" lang="zh-CN" altLang="en-US" dirty="0"/>
              <a:t> </a:t>
            </a:r>
            <a:r>
              <a:rPr kumimoji="1" lang="en-US" altLang="zh-CN" dirty="0"/>
              <a:t>2017</a:t>
            </a:r>
            <a:r>
              <a:rPr kumimoji="1" lang="zh-CN" altLang="en-US" dirty="0"/>
              <a:t> </a:t>
            </a:r>
            <a:br>
              <a:rPr kumimoji="1" lang="en-US" altLang="zh-CN" dirty="0"/>
            </a:br>
            <a:r>
              <a:rPr kumimoji="1" lang="en-US" altLang="zh-CN" dirty="0"/>
              <a:t>CAR-Complicate</a:t>
            </a:r>
            <a:r>
              <a:rPr kumimoji="1" lang="zh-CN" altLang="en-US" dirty="0"/>
              <a:t> </a:t>
            </a:r>
            <a:r>
              <a:rPr kumimoji="1" lang="en-US" altLang="zh-CN" dirty="0"/>
              <a:t>Answer</a:t>
            </a:r>
            <a:r>
              <a:rPr kumimoji="1" lang="zh-CN" altLang="en-US" dirty="0"/>
              <a:t> </a:t>
            </a:r>
            <a:r>
              <a:rPr kumimoji="1" lang="en-US" altLang="zh-CN" dirty="0"/>
              <a:t>Retrieval</a:t>
            </a:r>
            <a:r>
              <a:rPr kumimoji="1" lang="zh-CN" altLang="en-US" dirty="0"/>
              <a:t> </a:t>
            </a:r>
          </a:p>
        </p:txBody>
      </p:sp>
    </p:spTree>
    <p:extLst>
      <p:ext uri="{BB962C8B-B14F-4D97-AF65-F5344CB8AC3E}">
        <p14:creationId xmlns:p14="http://schemas.microsoft.com/office/powerpoint/2010/main" val="214235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a:xfrm>
            <a:off x="457200" y="0"/>
            <a:ext cx="8229600" cy="1143000"/>
          </a:xfrm>
        </p:spPr>
        <p:txBody>
          <a:bodyPr/>
          <a:lstStyle/>
          <a:p>
            <a:r>
              <a:rPr lang="en-US" altLang="zh-CN"/>
              <a:t>Background</a:t>
            </a:r>
            <a:endParaRPr lang="zh-CN" altLang="en-US"/>
          </a:p>
        </p:txBody>
      </p:sp>
      <p:sp>
        <p:nvSpPr>
          <p:cNvPr id="1248259" name="Rectangle 3"/>
          <p:cNvSpPr>
            <a:spLocks noGrp="1" noChangeArrowheads="1"/>
          </p:cNvSpPr>
          <p:nvPr>
            <p:ph type="body" idx="1"/>
          </p:nvPr>
        </p:nvSpPr>
        <p:spPr>
          <a:xfrm>
            <a:off x="395288" y="1058863"/>
            <a:ext cx="8229600" cy="4530725"/>
          </a:xfrm>
        </p:spPr>
        <p:txBody>
          <a:bodyPr/>
          <a:lstStyle/>
          <a:p>
            <a:r>
              <a:rPr lang="en-US" altLang="zh-CN"/>
              <a:t>Example. do the search via Google</a:t>
            </a:r>
          </a:p>
          <a:p>
            <a:endParaRPr lang="en-US" altLang="zh-CN"/>
          </a:p>
          <a:p>
            <a:endParaRPr lang="en-US" altLang="zh-CN"/>
          </a:p>
          <a:p>
            <a:endParaRPr lang="en-US" altLang="zh-CN"/>
          </a:p>
          <a:p>
            <a:endParaRPr lang="en-US" altLang="zh-CN"/>
          </a:p>
          <a:p>
            <a:endParaRPr lang="en-US" altLang="zh-CN"/>
          </a:p>
          <a:p>
            <a:endParaRPr lang="en-US" altLang="zh-CN"/>
          </a:p>
          <a:p>
            <a:pPr>
              <a:buFont typeface="Wingdings" charset="0"/>
              <a:buNone/>
            </a:pPr>
            <a:endParaRPr lang="en-US" altLang="zh-CN"/>
          </a:p>
        </p:txBody>
      </p:sp>
      <p:pic>
        <p:nvPicPr>
          <p:cNvPr id="1248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060575"/>
            <a:ext cx="6484937" cy="514350"/>
          </a:xfrm>
          <a:prstGeom prst="rect">
            <a:avLst/>
          </a:prstGeom>
          <a:noFill/>
          <a:extLst>
            <a:ext uri="{909E8E84-426E-40dd-AFC4-6F175D3DCCD1}">
              <a14:hiddenFill xmlns:a14="http://schemas.microsoft.com/office/drawing/2010/main" xmlns="">
                <a:solidFill>
                  <a:srgbClr val="FFFFFF"/>
                </a:solidFill>
              </a14:hiddenFill>
            </a:ext>
          </a:extLst>
        </p:spPr>
      </p:pic>
      <p:pic>
        <p:nvPicPr>
          <p:cNvPr id="12482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2252663"/>
            <a:ext cx="2152650" cy="219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2482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565400"/>
            <a:ext cx="3962400" cy="409575"/>
          </a:xfrm>
          <a:prstGeom prst="rect">
            <a:avLst/>
          </a:prstGeom>
          <a:noFill/>
          <a:extLst>
            <a:ext uri="{909E8E84-426E-40dd-AFC4-6F175D3DCCD1}">
              <a14:hiddenFill xmlns:a14="http://schemas.microsoft.com/office/drawing/2010/main" xmlns="">
                <a:solidFill>
                  <a:srgbClr val="FFFFFF"/>
                </a:solidFill>
              </a14:hiddenFill>
            </a:ext>
          </a:extLst>
        </p:spPr>
      </p:pic>
      <p:pic>
        <p:nvPicPr>
          <p:cNvPr id="12482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997200"/>
            <a:ext cx="4464050" cy="317500"/>
          </a:xfrm>
          <a:prstGeom prst="rect">
            <a:avLst/>
          </a:prstGeom>
          <a:noFill/>
          <a:extLst>
            <a:ext uri="{909E8E84-426E-40dd-AFC4-6F175D3DCCD1}">
              <a14:hiddenFill xmlns:a14="http://schemas.microsoft.com/office/drawing/2010/main" xmlns="">
                <a:solidFill>
                  <a:srgbClr val="FFFFFF"/>
                </a:solidFill>
              </a14:hiddenFill>
            </a:ext>
          </a:extLst>
        </p:spPr>
      </p:pic>
      <p:sp>
        <p:nvSpPr>
          <p:cNvPr id="1248264" name="Oval 8"/>
          <p:cNvSpPr>
            <a:spLocks noChangeArrowheads="1"/>
          </p:cNvSpPr>
          <p:nvPr/>
        </p:nvSpPr>
        <p:spPr bwMode="auto">
          <a:xfrm>
            <a:off x="1692275" y="2924175"/>
            <a:ext cx="647700" cy="358775"/>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pic>
        <p:nvPicPr>
          <p:cNvPr id="124826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438" y="5516563"/>
            <a:ext cx="5754687" cy="752475"/>
          </a:xfrm>
          <a:prstGeom prst="rect">
            <a:avLst/>
          </a:prstGeom>
          <a:noFill/>
          <a:extLst>
            <a:ext uri="{909E8E84-426E-40dd-AFC4-6F175D3DCCD1}">
              <a14:hiddenFill xmlns:a14="http://schemas.microsoft.com/office/drawing/2010/main" xmlns="">
                <a:solidFill>
                  <a:srgbClr val="FFFFFF"/>
                </a:solidFill>
              </a14:hiddenFill>
            </a:ext>
          </a:extLst>
        </p:spPr>
      </p:pic>
      <p:sp>
        <p:nvSpPr>
          <p:cNvPr id="1248266" name="Oval 10"/>
          <p:cNvSpPr>
            <a:spLocks noChangeArrowheads="1"/>
          </p:cNvSpPr>
          <p:nvPr/>
        </p:nvSpPr>
        <p:spPr bwMode="auto">
          <a:xfrm>
            <a:off x="3635375" y="5516563"/>
            <a:ext cx="287338" cy="719137"/>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pic>
        <p:nvPicPr>
          <p:cNvPr id="124826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357563"/>
            <a:ext cx="5353050" cy="1990725"/>
          </a:xfrm>
          <a:prstGeom prst="rect">
            <a:avLst/>
          </a:prstGeom>
          <a:noFill/>
          <a:extLst>
            <a:ext uri="{909E8E84-426E-40dd-AFC4-6F175D3DCCD1}">
              <a14:hiddenFill xmlns:a14="http://schemas.microsoft.com/office/drawing/2010/main" xmlns="">
                <a:solidFill>
                  <a:srgbClr val="FFFFFF"/>
                </a:solidFill>
              </a14:hiddenFill>
            </a:ext>
          </a:extLst>
        </p:spPr>
      </p:pic>
      <p:pic>
        <p:nvPicPr>
          <p:cNvPr id="1248268"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1916113"/>
            <a:ext cx="4608513" cy="4487862"/>
          </a:xfrm>
          <a:prstGeom prst="rect">
            <a:avLst/>
          </a:prstGeom>
          <a:noFill/>
          <a:extLst>
            <a:ext uri="{909E8E84-426E-40dd-AFC4-6F175D3DCCD1}">
              <a14:hiddenFill xmlns:a14="http://schemas.microsoft.com/office/drawing/2010/main" xmlns="">
                <a:solidFill>
                  <a:srgbClr val="FFFFFF"/>
                </a:solidFill>
              </a14:hiddenFill>
            </a:ext>
          </a:extLst>
        </p:spPr>
      </p:pic>
      <p:pic>
        <p:nvPicPr>
          <p:cNvPr id="1248269"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692150"/>
            <a:ext cx="5334000" cy="4972050"/>
          </a:xfrm>
          <a:prstGeom prst="rect">
            <a:avLst/>
          </a:prstGeom>
          <a:noFill/>
          <a:extLst>
            <a:ext uri="{909E8E84-426E-40dd-AFC4-6F175D3DCCD1}">
              <a14:hiddenFill xmlns:a14="http://schemas.microsoft.com/office/drawing/2010/main" xmlns="">
                <a:solidFill>
                  <a:srgbClr val="FFFFFF"/>
                </a:solidFill>
              </a14:hiddenFill>
            </a:ext>
          </a:extLst>
        </p:spPr>
      </p:pic>
      <p:pic>
        <p:nvPicPr>
          <p:cNvPr id="124827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1484313"/>
            <a:ext cx="5343525" cy="5029200"/>
          </a:xfrm>
          <a:prstGeom prst="rect">
            <a:avLst/>
          </a:prstGeom>
          <a:noFill/>
          <a:extLst>
            <a:ext uri="{909E8E84-426E-40dd-AFC4-6F175D3DCCD1}">
              <a14:hiddenFill xmlns:a14="http://schemas.microsoft.com/office/drawing/2010/main" xmlns="">
                <a:solidFill>
                  <a:srgbClr val="FFFFFF"/>
                </a:solidFill>
              </a14:hiddenFill>
            </a:ext>
          </a:extLst>
        </p:spPr>
      </p:pic>
      <p:pic>
        <p:nvPicPr>
          <p:cNvPr id="1248271"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738" y="1773238"/>
            <a:ext cx="4751387" cy="471646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48261"/>
                                        </p:tgtEl>
                                        <p:attrNameLst>
                                          <p:attrName>style.visibility</p:attrName>
                                        </p:attrNameLst>
                                      </p:cBhvr>
                                      <p:to>
                                        <p:strVal val="visible"/>
                                      </p:to>
                                    </p:set>
                                    <p:animEffect transition="in" filter="wipe(left)">
                                      <p:cBhvr>
                                        <p:cTn id="7" dur="500"/>
                                        <p:tgtEl>
                                          <p:spTgt spid="1248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48262"/>
                                        </p:tgtEl>
                                        <p:attrNameLst>
                                          <p:attrName>style.visibility</p:attrName>
                                        </p:attrNameLst>
                                      </p:cBhvr>
                                      <p:to>
                                        <p:strVal val="visible"/>
                                      </p:to>
                                    </p:set>
                                  </p:childTnLst>
                                </p:cTn>
                              </p:par>
                              <p:par>
                                <p:cTn id="12" presetID="6" presetClass="emph" presetSubtype="0" fill="hold" nodeType="withEffect">
                                  <p:stCondLst>
                                    <p:cond delay="0"/>
                                  </p:stCondLst>
                                  <p:childTnLst>
                                    <p:animScale>
                                      <p:cBhvr>
                                        <p:cTn id="13" dur="500" fill="hold"/>
                                        <p:tgtEl>
                                          <p:spTgt spid="1248262"/>
                                        </p:tgtEl>
                                      </p:cBhvr>
                                      <p:by x="150000" y="150000"/>
                                    </p:animScale>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1248263"/>
                                        </p:tgtEl>
                                        <p:attrNameLst>
                                          <p:attrName>style.visibility</p:attrName>
                                        </p:attrNameLst>
                                      </p:cBhvr>
                                      <p:to>
                                        <p:strVal val="visible"/>
                                      </p:to>
                                    </p:set>
                                    <p:animEffect transition="in" filter="box(out)">
                                      <p:cBhvr>
                                        <p:cTn id="18" dur="500"/>
                                        <p:tgtEl>
                                          <p:spTgt spid="1248263"/>
                                        </p:tgtEl>
                                      </p:cBhvr>
                                    </p:animEffect>
                                  </p:childTnLst>
                                </p:cTn>
                              </p:par>
                              <p:par>
                                <p:cTn id="19" presetID="4" presetClass="entr" presetSubtype="32" fill="hold" nodeType="withEffect">
                                  <p:stCondLst>
                                    <p:cond delay="0"/>
                                  </p:stCondLst>
                                  <p:childTnLst>
                                    <p:set>
                                      <p:cBhvr>
                                        <p:cTn id="20" dur="1" fill="hold">
                                          <p:stCondLst>
                                            <p:cond delay="0"/>
                                          </p:stCondLst>
                                        </p:cTn>
                                        <p:tgtEl>
                                          <p:spTgt spid="1248267"/>
                                        </p:tgtEl>
                                        <p:attrNameLst>
                                          <p:attrName>style.visibility</p:attrName>
                                        </p:attrNameLst>
                                      </p:cBhvr>
                                      <p:to>
                                        <p:strVal val="visible"/>
                                      </p:to>
                                    </p:set>
                                    <p:animEffect transition="in" filter="box(out)">
                                      <p:cBhvr>
                                        <p:cTn id="21" dur="500"/>
                                        <p:tgtEl>
                                          <p:spTgt spid="1248267"/>
                                        </p:tgtEl>
                                      </p:cBhvr>
                                    </p:animEffect>
                                  </p:childTnLst>
                                </p:cTn>
                              </p:par>
                              <p:par>
                                <p:cTn id="22" presetID="4" presetClass="entr" presetSubtype="32" fill="hold" nodeType="withEffect">
                                  <p:stCondLst>
                                    <p:cond delay="0"/>
                                  </p:stCondLst>
                                  <p:childTnLst>
                                    <p:set>
                                      <p:cBhvr>
                                        <p:cTn id="23" dur="1" fill="hold">
                                          <p:stCondLst>
                                            <p:cond delay="0"/>
                                          </p:stCondLst>
                                        </p:cTn>
                                        <p:tgtEl>
                                          <p:spTgt spid="1248265"/>
                                        </p:tgtEl>
                                        <p:attrNameLst>
                                          <p:attrName>style.visibility</p:attrName>
                                        </p:attrNameLst>
                                      </p:cBhvr>
                                      <p:to>
                                        <p:strVal val="visible"/>
                                      </p:to>
                                    </p:set>
                                    <p:animEffect transition="in" filter="box(out)">
                                      <p:cBhvr>
                                        <p:cTn id="24" dur="500"/>
                                        <p:tgtEl>
                                          <p:spTgt spid="12482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48264"/>
                                        </p:tgtEl>
                                        <p:attrNameLst>
                                          <p:attrName>style.visibility</p:attrName>
                                        </p:attrNameLst>
                                      </p:cBhvr>
                                      <p:to>
                                        <p:strVal val="visible"/>
                                      </p:to>
                                    </p:set>
                                    <p:animEffect transition="in" filter="wipe(left)">
                                      <p:cBhvr>
                                        <p:cTn id="29" dur="500"/>
                                        <p:tgtEl>
                                          <p:spTgt spid="124826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248266"/>
                                        </p:tgtEl>
                                        <p:attrNameLst>
                                          <p:attrName>style.visibility</p:attrName>
                                        </p:attrNameLst>
                                      </p:cBhvr>
                                      <p:to>
                                        <p:strVal val="visible"/>
                                      </p:to>
                                    </p:set>
                                    <p:animEffect transition="in" filter="wipe(left)">
                                      <p:cBhvr>
                                        <p:cTn id="32" dur="500"/>
                                        <p:tgtEl>
                                          <p:spTgt spid="12482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248268"/>
                                        </p:tgtEl>
                                        <p:attrNameLst>
                                          <p:attrName>style.visibility</p:attrName>
                                        </p:attrNameLst>
                                      </p:cBhvr>
                                      <p:to>
                                        <p:strVal val="visible"/>
                                      </p:to>
                                    </p:set>
                                    <p:animEffect transition="in" filter="box(out)">
                                      <p:cBhvr>
                                        <p:cTn id="37" dur="500"/>
                                        <p:tgtEl>
                                          <p:spTgt spid="1248268"/>
                                        </p:tgtEl>
                                      </p:cBhvr>
                                    </p:animEffect>
                                  </p:childTnLst>
                                </p:cTn>
                              </p:par>
                              <p:par>
                                <p:cTn id="38" presetID="4" presetClass="entr" presetSubtype="32" fill="hold" nodeType="withEffect">
                                  <p:stCondLst>
                                    <p:cond delay="0"/>
                                  </p:stCondLst>
                                  <p:childTnLst>
                                    <p:set>
                                      <p:cBhvr>
                                        <p:cTn id="39" dur="1" fill="hold">
                                          <p:stCondLst>
                                            <p:cond delay="0"/>
                                          </p:stCondLst>
                                        </p:cTn>
                                        <p:tgtEl>
                                          <p:spTgt spid="1248269"/>
                                        </p:tgtEl>
                                        <p:attrNameLst>
                                          <p:attrName>style.visibility</p:attrName>
                                        </p:attrNameLst>
                                      </p:cBhvr>
                                      <p:to>
                                        <p:strVal val="visible"/>
                                      </p:to>
                                    </p:set>
                                    <p:animEffect transition="in" filter="box(out)">
                                      <p:cBhvr>
                                        <p:cTn id="40" dur="1000"/>
                                        <p:tgtEl>
                                          <p:spTgt spid="1248269"/>
                                        </p:tgtEl>
                                      </p:cBhvr>
                                    </p:animEffect>
                                  </p:childTnLst>
                                </p:cTn>
                              </p:par>
                              <p:par>
                                <p:cTn id="41" presetID="4" presetClass="entr" presetSubtype="32" fill="hold" nodeType="withEffect">
                                  <p:stCondLst>
                                    <p:cond delay="0"/>
                                  </p:stCondLst>
                                  <p:childTnLst>
                                    <p:set>
                                      <p:cBhvr>
                                        <p:cTn id="42" dur="1" fill="hold">
                                          <p:stCondLst>
                                            <p:cond delay="0"/>
                                          </p:stCondLst>
                                        </p:cTn>
                                        <p:tgtEl>
                                          <p:spTgt spid="1248270"/>
                                        </p:tgtEl>
                                        <p:attrNameLst>
                                          <p:attrName>style.visibility</p:attrName>
                                        </p:attrNameLst>
                                      </p:cBhvr>
                                      <p:to>
                                        <p:strVal val="visible"/>
                                      </p:to>
                                    </p:set>
                                    <p:animEffect transition="in" filter="box(out)">
                                      <p:cBhvr>
                                        <p:cTn id="43" dur="1000"/>
                                        <p:tgtEl>
                                          <p:spTgt spid="1248270"/>
                                        </p:tgtEl>
                                      </p:cBhvr>
                                    </p:animEffect>
                                  </p:childTnLst>
                                </p:cTn>
                              </p:par>
                              <p:par>
                                <p:cTn id="44" presetID="4" presetClass="entr" presetSubtype="32" fill="hold" nodeType="withEffect">
                                  <p:stCondLst>
                                    <p:cond delay="0"/>
                                  </p:stCondLst>
                                  <p:childTnLst>
                                    <p:set>
                                      <p:cBhvr>
                                        <p:cTn id="45" dur="1" fill="hold">
                                          <p:stCondLst>
                                            <p:cond delay="0"/>
                                          </p:stCondLst>
                                        </p:cTn>
                                        <p:tgtEl>
                                          <p:spTgt spid="1248271"/>
                                        </p:tgtEl>
                                        <p:attrNameLst>
                                          <p:attrName>style.visibility</p:attrName>
                                        </p:attrNameLst>
                                      </p:cBhvr>
                                      <p:to>
                                        <p:strVal val="visible"/>
                                      </p:to>
                                    </p:set>
                                    <p:animEffect transition="in" filter="box(out)">
                                      <p:cBhvr>
                                        <p:cTn id="46" dur="1000"/>
                                        <p:tgtEl>
                                          <p:spTgt spid="1248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4" grpId="0" animBg="1"/>
      <p:bldP spid="12482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a:xfrm>
            <a:off x="457200" y="952500"/>
            <a:ext cx="8229600" cy="571500"/>
          </a:xfrm>
        </p:spPr>
        <p:txBody>
          <a:bodyPr/>
          <a:lstStyle/>
          <a:p>
            <a:r>
              <a:rPr lang="en-US" altLang="zh-CN" dirty="0" err="1"/>
              <a:t>AskMSR</a:t>
            </a:r>
            <a:endParaRPr lang="en-US" altLang="zh-CN" dirty="0"/>
          </a:p>
        </p:txBody>
      </p:sp>
      <p:sp>
        <p:nvSpPr>
          <p:cNvPr id="1176579" name="Rectangle 3"/>
          <p:cNvSpPr>
            <a:spLocks noGrp="1" noChangeArrowheads="1"/>
          </p:cNvSpPr>
          <p:nvPr>
            <p:ph type="body" idx="1"/>
          </p:nvPr>
        </p:nvSpPr>
        <p:spPr/>
        <p:txBody>
          <a:bodyPr/>
          <a:lstStyle/>
          <a:p>
            <a:pPr>
              <a:lnSpc>
                <a:spcPct val="90000"/>
              </a:lnSpc>
            </a:pPr>
            <a:r>
              <a:rPr lang="en-US" altLang="zh-CN" sz="2000" b="1" i="1" dirty="0"/>
              <a:t>Web Question Answering: Is More Always Better?</a:t>
            </a:r>
            <a:endParaRPr lang="en-US" altLang="zh-CN" sz="2000" dirty="0"/>
          </a:p>
          <a:p>
            <a:pPr lvl="1">
              <a:lnSpc>
                <a:spcPct val="90000"/>
              </a:lnSpc>
            </a:pPr>
            <a:r>
              <a:rPr lang="en-US" altLang="zh-CN" sz="1800" dirty="0" err="1"/>
              <a:t>Dumais</a:t>
            </a:r>
            <a:r>
              <a:rPr lang="en-US" altLang="zh-CN" sz="1800" dirty="0"/>
              <a:t>, </a:t>
            </a:r>
            <a:r>
              <a:rPr lang="en-US" altLang="zh-CN" sz="1800" dirty="0" err="1"/>
              <a:t>Banko</a:t>
            </a:r>
            <a:r>
              <a:rPr lang="en-US" altLang="zh-CN" sz="1800" dirty="0"/>
              <a:t>, Brill, Lin, Ng (Microsoft, MIT, Berkeley)</a:t>
            </a:r>
          </a:p>
          <a:p>
            <a:pPr>
              <a:lnSpc>
                <a:spcPct val="90000"/>
              </a:lnSpc>
            </a:pPr>
            <a:endParaRPr lang="en-US" altLang="zh-CN" sz="2000" dirty="0"/>
          </a:p>
          <a:p>
            <a:pPr>
              <a:lnSpc>
                <a:spcPct val="90000"/>
              </a:lnSpc>
            </a:pPr>
            <a:r>
              <a:rPr lang="en-US" altLang="zh-CN" sz="2000" b="1" dirty="0"/>
              <a:t>Q: </a:t>
            </a:r>
            <a:r>
              <a:rPr lang="en-US" altLang="zh-CN" sz="2000" b="1" dirty="0">
                <a:latin typeface="Arial"/>
              </a:rPr>
              <a:t>“</a:t>
            </a:r>
            <a:r>
              <a:rPr lang="en-US" altLang="zh-CN" sz="2000" b="1" dirty="0"/>
              <a:t>Where is</a:t>
            </a:r>
            <a:br>
              <a:rPr lang="en-US" altLang="zh-CN" sz="2000" b="1" dirty="0"/>
            </a:br>
            <a:r>
              <a:rPr lang="en-US" altLang="zh-CN" sz="2000" b="1" dirty="0"/>
              <a:t>the Louvre museum</a:t>
            </a:r>
            <a:br>
              <a:rPr lang="en-US" altLang="zh-CN" sz="2000" b="1" dirty="0"/>
            </a:br>
            <a:r>
              <a:rPr lang="en-US" altLang="zh-CN" sz="2000" b="1" dirty="0"/>
              <a:t>located</a:t>
            </a:r>
            <a:r>
              <a:rPr lang="en-US" altLang="zh-CN" sz="2000" dirty="0"/>
              <a:t>?</a:t>
            </a:r>
            <a:r>
              <a:rPr lang="en-US" altLang="zh-CN" sz="2000" dirty="0">
                <a:latin typeface="Arial"/>
              </a:rPr>
              <a:t>”</a:t>
            </a:r>
            <a:endParaRPr lang="en-US" altLang="zh-CN" sz="2000" dirty="0"/>
          </a:p>
          <a:p>
            <a:pPr>
              <a:lnSpc>
                <a:spcPct val="90000"/>
              </a:lnSpc>
            </a:pPr>
            <a:r>
              <a:rPr lang="en-US" altLang="zh-CN" sz="2000" dirty="0"/>
              <a:t>Want </a:t>
            </a:r>
            <a:r>
              <a:rPr lang="en-US" altLang="zh-CN" sz="2000" dirty="0">
                <a:latin typeface="Arial"/>
              </a:rPr>
              <a:t>“</a:t>
            </a:r>
            <a:r>
              <a:rPr lang="en-US" altLang="zh-CN" sz="2000" dirty="0"/>
              <a:t>Paris</a:t>
            </a:r>
            <a:r>
              <a:rPr lang="en-US" altLang="zh-CN" sz="2000" dirty="0">
                <a:latin typeface="Arial"/>
              </a:rPr>
              <a:t>”</a:t>
            </a:r>
            <a:br>
              <a:rPr lang="en-US" altLang="zh-CN" sz="2000" dirty="0"/>
            </a:br>
            <a:r>
              <a:rPr lang="en-US" altLang="zh-CN" sz="2000" dirty="0"/>
              <a:t>or </a:t>
            </a:r>
            <a:r>
              <a:rPr lang="en-US" altLang="zh-CN" sz="2000" dirty="0">
                <a:latin typeface="Arial"/>
              </a:rPr>
              <a:t>“</a:t>
            </a:r>
            <a:r>
              <a:rPr lang="en-US" altLang="zh-CN" sz="2000" dirty="0"/>
              <a:t>France</a:t>
            </a:r>
            <a:r>
              <a:rPr lang="en-US" altLang="zh-CN" sz="2000" dirty="0">
                <a:latin typeface="Arial"/>
              </a:rPr>
              <a:t>”</a:t>
            </a:r>
            <a:br>
              <a:rPr lang="en-US" altLang="zh-CN" sz="2000" dirty="0"/>
            </a:br>
            <a:r>
              <a:rPr lang="en-US" altLang="zh-CN" sz="2000" dirty="0"/>
              <a:t>or </a:t>
            </a:r>
            <a:r>
              <a:rPr lang="en-US" altLang="zh-CN" sz="2000" dirty="0">
                <a:latin typeface="Arial"/>
              </a:rPr>
              <a:t>“</a:t>
            </a:r>
            <a:r>
              <a:rPr lang="en-GB" sz="2000" dirty="0"/>
              <a:t>75058</a:t>
            </a:r>
            <a:br>
              <a:rPr lang="en-GB" sz="2000" dirty="0"/>
            </a:br>
            <a:r>
              <a:rPr lang="en-GB" sz="2000" dirty="0"/>
              <a:t>Paris </a:t>
            </a:r>
            <a:r>
              <a:rPr lang="en-GB" sz="2000" dirty="0" err="1"/>
              <a:t>Cedex</a:t>
            </a:r>
            <a:r>
              <a:rPr lang="en-GB" sz="2000" dirty="0"/>
              <a:t> 01</a:t>
            </a:r>
            <a:r>
              <a:rPr lang="en-GB" sz="2000" dirty="0">
                <a:latin typeface="Arial"/>
              </a:rPr>
              <a:t>”</a:t>
            </a:r>
            <a:br>
              <a:rPr lang="en-GB" sz="2000" dirty="0"/>
            </a:br>
            <a:r>
              <a:rPr lang="en-GB" sz="2000" dirty="0"/>
              <a:t>or a map</a:t>
            </a:r>
          </a:p>
          <a:p>
            <a:pPr>
              <a:lnSpc>
                <a:spcPct val="90000"/>
              </a:lnSpc>
            </a:pPr>
            <a:r>
              <a:rPr lang="en-GB" sz="2000" u="sng" dirty="0"/>
              <a:t>Don</a:t>
            </a:r>
            <a:r>
              <a:rPr lang="en-GB" sz="2000" u="sng" dirty="0">
                <a:latin typeface="Arial"/>
              </a:rPr>
              <a:t>’</a:t>
            </a:r>
            <a:r>
              <a:rPr lang="en-GB" sz="2000" u="sng" dirty="0"/>
              <a:t>t</a:t>
            </a:r>
            <a:r>
              <a:rPr lang="en-GB" sz="2000" dirty="0"/>
              <a:t> just</a:t>
            </a:r>
            <a:br>
              <a:rPr lang="en-GB" sz="2000" dirty="0"/>
            </a:br>
            <a:r>
              <a:rPr lang="en-GB" sz="2000" dirty="0"/>
              <a:t>want URLs</a:t>
            </a:r>
          </a:p>
          <a:p>
            <a:pPr>
              <a:lnSpc>
                <a:spcPct val="90000"/>
              </a:lnSpc>
            </a:pPr>
            <a:endParaRPr lang="zh-CN" altLang="en-US" sz="2000" dirty="0"/>
          </a:p>
        </p:txBody>
      </p:sp>
      <p:pic>
        <p:nvPicPr>
          <p:cNvPr id="11765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667000"/>
            <a:ext cx="4495800" cy="3359150"/>
          </a:xfrm>
          <a:prstGeom prst="rect">
            <a:avLst/>
          </a:prstGeom>
          <a:noFill/>
          <a:ln w="9525">
            <a:solidFill>
              <a:srgbClr val="66CCFF"/>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ChangeArrowheads="1"/>
          </p:cNvSpPr>
          <p:nvPr>
            <p:ph type="title"/>
          </p:nvPr>
        </p:nvSpPr>
        <p:spPr/>
        <p:txBody>
          <a:bodyPr/>
          <a:lstStyle/>
          <a:p>
            <a:r>
              <a:rPr lang="en-GB"/>
              <a:t>AskMSR: Shallow approach</a:t>
            </a:r>
          </a:p>
        </p:txBody>
      </p:sp>
      <p:sp>
        <p:nvSpPr>
          <p:cNvPr id="1177603" name="Rectangle 3"/>
          <p:cNvSpPr>
            <a:spLocks noGrp="1" noChangeArrowheads="1"/>
          </p:cNvSpPr>
          <p:nvPr>
            <p:ph type="body" idx="1"/>
          </p:nvPr>
        </p:nvSpPr>
        <p:spPr/>
        <p:txBody>
          <a:bodyPr/>
          <a:lstStyle/>
          <a:p>
            <a:r>
              <a:rPr lang="en-GB" i="1"/>
              <a:t>In what year did Abraham Lincoln die?</a:t>
            </a:r>
          </a:p>
          <a:p>
            <a:r>
              <a:rPr lang="en-GB"/>
              <a:t>Ignore hard documents and find easy ones</a:t>
            </a:r>
          </a:p>
        </p:txBody>
      </p:sp>
      <p:pic>
        <p:nvPicPr>
          <p:cNvPr id="1177604" name="Picture 4"/>
          <p:cNvPicPr>
            <a:picLocks noChangeAspect="1" noChangeArrowheads="1"/>
          </p:cNvPicPr>
          <p:nvPr/>
        </p:nvPicPr>
        <p:blipFill>
          <a:blip r:embed="rId2">
            <a:extLst>
              <a:ext uri="{28A0092B-C50C-407E-A947-70E740481C1C}">
                <a14:useLocalDpi xmlns:a14="http://schemas.microsoft.com/office/drawing/2010/main" val="0"/>
              </a:ext>
            </a:extLst>
          </a:blip>
          <a:srcRect t="13802" r="2263" b="32401"/>
          <a:stretch>
            <a:fillRect/>
          </a:stretch>
        </p:blipFill>
        <p:spPr bwMode="auto">
          <a:xfrm>
            <a:off x="228600" y="2895600"/>
            <a:ext cx="6858000" cy="2830513"/>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77605" name="Picture 5"/>
          <p:cNvPicPr>
            <a:picLocks noChangeAspect="1" noChangeArrowheads="1"/>
          </p:cNvPicPr>
          <p:nvPr/>
        </p:nvPicPr>
        <p:blipFill>
          <a:blip r:embed="rId3">
            <a:extLst>
              <a:ext uri="{28A0092B-C50C-407E-A947-70E740481C1C}">
                <a14:useLocalDpi xmlns:a14="http://schemas.microsoft.com/office/drawing/2010/main" val="0"/>
              </a:ext>
            </a:extLst>
          </a:blip>
          <a:srcRect l="40744" t="30081" r="28912" b="34726"/>
          <a:stretch>
            <a:fillRect/>
          </a:stretch>
        </p:blipFill>
        <p:spPr bwMode="auto">
          <a:xfrm>
            <a:off x="0" y="4075113"/>
            <a:ext cx="3200400" cy="2782887"/>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77606" name="Picture 6"/>
          <p:cNvPicPr>
            <a:picLocks noChangeAspect="1" noChangeArrowheads="1"/>
          </p:cNvPicPr>
          <p:nvPr/>
        </p:nvPicPr>
        <p:blipFill>
          <a:blip r:embed="rId4">
            <a:extLst>
              <a:ext uri="{28A0092B-C50C-407E-A947-70E740481C1C}">
                <a14:useLocalDpi xmlns:a14="http://schemas.microsoft.com/office/drawing/2010/main" val="0"/>
              </a:ext>
            </a:extLst>
          </a:blip>
          <a:srcRect l="28906" t="13542" r="28906" b="42708"/>
          <a:stretch>
            <a:fillRect/>
          </a:stretch>
        </p:blipFill>
        <p:spPr bwMode="auto">
          <a:xfrm>
            <a:off x="5638800" y="2895600"/>
            <a:ext cx="3276600" cy="2547938"/>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177607" name="Picture 7"/>
          <p:cNvPicPr>
            <a:picLocks noChangeAspect="1" noChangeArrowheads="1"/>
          </p:cNvPicPr>
          <p:nvPr/>
        </p:nvPicPr>
        <p:blipFill>
          <a:blip r:embed="rId5">
            <a:extLst>
              <a:ext uri="{28A0092B-C50C-407E-A947-70E740481C1C}">
                <a14:useLocalDpi xmlns:a14="http://schemas.microsoft.com/office/drawing/2010/main" val="0"/>
              </a:ext>
            </a:extLst>
          </a:blip>
          <a:srcRect l="25781" t="33333" r="27344" b="47917"/>
          <a:stretch>
            <a:fillRect/>
          </a:stretch>
        </p:blipFill>
        <p:spPr bwMode="auto">
          <a:xfrm>
            <a:off x="3657600" y="5121275"/>
            <a:ext cx="5029200" cy="150812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177604"/>
                                        </p:tgtEl>
                                        <p:attrNameLst>
                                          <p:attrName>style.visibility</p:attrName>
                                        </p:attrNameLst>
                                      </p:cBhvr>
                                      <p:to>
                                        <p:strVal val="visible"/>
                                      </p:to>
                                    </p:set>
                                    <p:anim calcmode="lin" valueType="num">
                                      <p:cBhvr>
                                        <p:cTn id="7" dur="500" fill="hold"/>
                                        <p:tgtEl>
                                          <p:spTgt spid="1177604"/>
                                        </p:tgtEl>
                                        <p:attrNameLst>
                                          <p:attrName>ppt_w</p:attrName>
                                        </p:attrNameLst>
                                      </p:cBhvr>
                                      <p:tavLst>
                                        <p:tav tm="0">
                                          <p:val>
                                            <p:fltVal val="0"/>
                                          </p:val>
                                        </p:tav>
                                        <p:tav tm="100000">
                                          <p:val>
                                            <p:strVal val="#ppt_w"/>
                                          </p:val>
                                        </p:tav>
                                      </p:tavLst>
                                    </p:anim>
                                    <p:anim calcmode="lin" valueType="num">
                                      <p:cBhvr>
                                        <p:cTn id="8" dur="500" fill="hold"/>
                                        <p:tgtEl>
                                          <p:spTgt spid="117760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177606"/>
                                        </p:tgtEl>
                                        <p:attrNameLst>
                                          <p:attrName>style.visibility</p:attrName>
                                        </p:attrNameLst>
                                      </p:cBhvr>
                                      <p:to>
                                        <p:strVal val="visible"/>
                                      </p:to>
                                    </p:set>
                                    <p:anim calcmode="lin" valueType="num">
                                      <p:cBhvr>
                                        <p:cTn id="13" dur="500" fill="hold"/>
                                        <p:tgtEl>
                                          <p:spTgt spid="1177606"/>
                                        </p:tgtEl>
                                        <p:attrNameLst>
                                          <p:attrName>ppt_w</p:attrName>
                                        </p:attrNameLst>
                                      </p:cBhvr>
                                      <p:tavLst>
                                        <p:tav tm="0">
                                          <p:val>
                                            <p:fltVal val="0"/>
                                          </p:val>
                                        </p:tav>
                                        <p:tav tm="100000">
                                          <p:val>
                                            <p:strVal val="#ppt_w"/>
                                          </p:val>
                                        </p:tav>
                                      </p:tavLst>
                                    </p:anim>
                                    <p:anim calcmode="lin" valueType="num">
                                      <p:cBhvr>
                                        <p:cTn id="14" dur="500" fill="hold"/>
                                        <p:tgtEl>
                                          <p:spTgt spid="117760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177607"/>
                                        </p:tgtEl>
                                        <p:attrNameLst>
                                          <p:attrName>style.visibility</p:attrName>
                                        </p:attrNameLst>
                                      </p:cBhvr>
                                      <p:to>
                                        <p:strVal val="visible"/>
                                      </p:to>
                                    </p:set>
                                    <p:anim calcmode="lin" valueType="num">
                                      <p:cBhvr>
                                        <p:cTn id="19" dur="500" fill="hold"/>
                                        <p:tgtEl>
                                          <p:spTgt spid="1177607"/>
                                        </p:tgtEl>
                                        <p:attrNameLst>
                                          <p:attrName>ppt_w</p:attrName>
                                        </p:attrNameLst>
                                      </p:cBhvr>
                                      <p:tavLst>
                                        <p:tav tm="0">
                                          <p:val>
                                            <p:fltVal val="0"/>
                                          </p:val>
                                        </p:tav>
                                        <p:tav tm="100000">
                                          <p:val>
                                            <p:strVal val="#ppt_w"/>
                                          </p:val>
                                        </p:tav>
                                      </p:tavLst>
                                    </p:anim>
                                    <p:anim calcmode="lin" valueType="num">
                                      <p:cBhvr>
                                        <p:cTn id="20" dur="500" fill="hold"/>
                                        <p:tgtEl>
                                          <p:spTgt spid="117760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1177605"/>
                                        </p:tgtEl>
                                        <p:attrNameLst>
                                          <p:attrName>style.visibility</p:attrName>
                                        </p:attrNameLst>
                                      </p:cBhvr>
                                      <p:to>
                                        <p:strVal val="visible"/>
                                      </p:to>
                                    </p:set>
                                    <p:anim calcmode="lin" valueType="num">
                                      <p:cBhvr>
                                        <p:cTn id="25" dur="500" fill="hold"/>
                                        <p:tgtEl>
                                          <p:spTgt spid="1177605"/>
                                        </p:tgtEl>
                                        <p:attrNameLst>
                                          <p:attrName>ppt_w</p:attrName>
                                        </p:attrNameLst>
                                      </p:cBhvr>
                                      <p:tavLst>
                                        <p:tav tm="0">
                                          <p:val>
                                            <p:fltVal val="0"/>
                                          </p:val>
                                        </p:tav>
                                        <p:tav tm="100000">
                                          <p:val>
                                            <p:strVal val="#ppt_w"/>
                                          </p:val>
                                        </p:tav>
                                      </p:tavLst>
                                    </p:anim>
                                    <p:anim calcmode="lin" valueType="num">
                                      <p:cBhvr>
                                        <p:cTn id="26" dur="500" fill="hold"/>
                                        <p:tgtEl>
                                          <p:spTgt spid="11776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GB"/>
              <a:t>AskMSR: Details</a:t>
            </a:r>
          </a:p>
        </p:txBody>
      </p:sp>
      <p:pic>
        <p:nvPicPr>
          <p:cNvPr id="1178627" name="Picture 3"/>
          <p:cNvPicPr>
            <a:picLocks noChangeAspect="1" noChangeArrowheads="1"/>
          </p:cNvPicPr>
          <p:nvPr/>
        </p:nvPicPr>
        <p:blipFill>
          <a:blip r:embed="rId2">
            <a:extLst>
              <a:ext uri="{28A0092B-C50C-407E-A947-70E740481C1C}">
                <a14:useLocalDpi xmlns:a14="http://schemas.microsoft.com/office/drawing/2010/main" val="0"/>
              </a:ext>
            </a:extLst>
          </a:blip>
          <a:srcRect l="6250" t="19792" r="5469" b="38542"/>
          <a:stretch>
            <a:fillRect/>
          </a:stretch>
        </p:blipFill>
        <p:spPr bwMode="auto">
          <a:xfrm>
            <a:off x="457200" y="2711450"/>
            <a:ext cx="8229600" cy="291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78628" name="Text Box 4"/>
          <p:cNvSpPr txBox="1">
            <a:spLocks noChangeArrowheads="1"/>
          </p:cNvSpPr>
          <p:nvPr/>
        </p:nvSpPr>
        <p:spPr bwMode="auto">
          <a:xfrm>
            <a:off x="3200400" y="2374900"/>
            <a:ext cx="412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3600"/>
              <a:t>1</a:t>
            </a:r>
          </a:p>
        </p:txBody>
      </p:sp>
      <p:sp>
        <p:nvSpPr>
          <p:cNvPr id="1178629" name="Text Box 5"/>
          <p:cNvSpPr txBox="1">
            <a:spLocks noChangeArrowheads="1"/>
          </p:cNvSpPr>
          <p:nvPr/>
        </p:nvSpPr>
        <p:spPr bwMode="auto">
          <a:xfrm>
            <a:off x="6553200" y="2406650"/>
            <a:ext cx="412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3600"/>
              <a:t>2</a:t>
            </a:r>
          </a:p>
        </p:txBody>
      </p:sp>
      <p:sp>
        <p:nvSpPr>
          <p:cNvPr id="1178630" name="Text Box 6"/>
          <p:cNvSpPr txBox="1">
            <a:spLocks noChangeArrowheads="1"/>
          </p:cNvSpPr>
          <p:nvPr/>
        </p:nvSpPr>
        <p:spPr bwMode="auto">
          <a:xfrm>
            <a:off x="6172200" y="3473450"/>
            <a:ext cx="412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3600"/>
              <a:t>3</a:t>
            </a:r>
          </a:p>
        </p:txBody>
      </p:sp>
      <p:sp>
        <p:nvSpPr>
          <p:cNvPr id="1178631" name="Text Box 7"/>
          <p:cNvSpPr txBox="1">
            <a:spLocks noChangeArrowheads="1"/>
          </p:cNvSpPr>
          <p:nvPr/>
        </p:nvSpPr>
        <p:spPr bwMode="auto">
          <a:xfrm>
            <a:off x="6324600" y="5683250"/>
            <a:ext cx="412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3600"/>
              <a:t>4</a:t>
            </a:r>
          </a:p>
        </p:txBody>
      </p:sp>
      <p:sp>
        <p:nvSpPr>
          <p:cNvPr id="1178632" name="Text Box 8"/>
          <p:cNvSpPr txBox="1">
            <a:spLocks noChangeArrowheads="1"/>
          </p:cNvSpPr>
          <p:nvPr/>
        </p:nvSpPr>
        <p:spPr bwMode="auto">
          <a:xfrm>
            <a:off x="3200400" y="5607050"/>
            <a:ext cx="412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3600"/>
              <a:t>5</a:t>
            </a:r>
          </a:p>
        </p:txBody>
      </p:sp>
      <p:sp>
        <p:nvSpPr>
          <p:cNvPr id="1178633" name="Rectangle 9"/>
          <p:cNvSpPr>
            <a:spLocks noChangeArrowheads="1"/>
          </p:cNvSpPr>
          <p:nvPr/>
        </p:nvSpPr>
        <p:spPr bwMode="auto">
          <a:xfrm>
            <a:off x="2895600" y="3276600"/>
            <a:ext cx="3048000" cy="1219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GB" sz="2400">
              <a:solidFill>
                <a:schemeClr val="bg1"/>
              </a:solidFill>
            </a:endParaRPr>
          </a:p>
        </p:txBody>
      </p:sp>
      <p:sp>
        <p:nvSpPr>
          <p:cNvPr id="1178634" name="Rectangle 10"/>
          <p:cNvSpPr>
            <a:spLocks noChangeArrowheads="1"/>
          </p:cNvSpPr>
          <p:nvPr/>
        </p:nvSpPr>
        <p:spPr bwMode="auto">
          <a:xfrm>
            <a:off x="457200" y="3429000"/>
            <a:ext cx="2286000" cy="609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GB" sz="2400">
              <a:solidFill>
                <a:schemeClr val="bg1"/>
              </a:solidFill>
            </a:endParaRPr>
          </a:p>
        </p:txBody>
      </p:sp>
      <p:sp>
        <p:nvSpPr>
          <p:cNvPr id="1178635" name="Rectangle 11"/>
          <p:cNvSpPr>
            <a:spLocks noChangeArrowheads="1"/>
          </p:cNvSpPr>
          <p:nvPr/>
        </p:nvSpPr>
        <p:spPr bwMode="auto">
          <a:xfrm>
            <a:off x="533400" y="3962400"/>
            <a:ext cx="2209800" cy="990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GB" sz="2400">
              <a:solidFill>
                <a:schemeClr val="bg1"/>
              </a:solidFill>
            </a:endParaRPr>
          </a:p>
        </p:txBody>
      </p:sp>
      <p:sp>
        <p:nvSpPr>
          <p:cNvPr id="1178636" name="Rectangle 12"/>
          <p:cNvSpPr>
            <a:spLocks noChangeArrowheads="1"/>
          </p:cNvSpPr>
          <p:nvPr/>
        </p:nvSpPr>
        <p:spPr bwMode="auto">
          <a:xfrm>
            <a:off x="5715000" y="2362200"/>
            <a:ext cx="2743200" cy="11430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78637" name="Rectangle 13"/>
          <p:cNvSpPr>
            <a:spLocks noChangeArrowheads="1"/>
          </p:cNvSpPr>
          <p:nvPr/>
        </p:nvSpPr>
        <p:spPr bwMode="auto">
          <a:xfrm>
            <a:off x="5638800" y="3505200"/>
            <a:ext cx="3048000" cy="1219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78638" name="Rectangle 14"/>
          <p:cNvSpPr>
            <a:spLocks noChangeArrowheads="1"/>
          </p:cNvSpPr>
          <p:nvPr/>
        </p:nvSpPr>
        <p:spPr bwMode="auto">
          <a:xfrm>
            <a:off x="5334000" y="4648200"/>
            <a:ext cx="3352800" cy="1600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78639" name="Rectangle 15"/>
          <p:cNvSpPr>
            <a:spLocks noChangeArrowheads="1"/>
          </p:cNvSpPr>
          <p:nvPr/>
        </p:nvSpPr>
        <p:spPr bwMode="auto">
          <a:xfrm>
            <a:off x="2667000" y="4953000"/>
            <a:ext cx="3352800" cy="11430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78640" name="Rectangle 16"/>
          <p:cNvSpPr>
            <a:spLocks noChangeArrowheads="1"/>
          </p:cNvSpPr>
          <p:nvPr/>
        </p:nvSpPr>
        <p:spPr bwMode="auto">
          <a:xfrm>
            <a:off x="0" y="4267200"/>
            <a:ext cx="3124200" cy="1752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xit" presetSubtype="16" fill="hold" grpId="0" nodeType="clickEffect">
                                  <p:stCondLst>
                                    <p:cond delay="0"/>
                                  </p:stCondLst>
                                  <p:childTnLst>
                                    <p:animEffect transition="out" filter="diamond(in)">
                                      <p:cBhvr>
                                        <p:cTn id="6" dur="500"/>
                                        <p:tgtEl>
                                          <p:spTgt spid="1178634"/>
                                        </p:tgtEl>
                                      </p:cBhvr>
                                    </p:animEffect>
                                    <p:set>
                                      <p:cBhvr>
                                        <p:cTn id="7" dur="1" fill="hold">
                                          <p:stCondLst>
                                            <p:cond delay="499"/>
                                          </p:stCondLst>
                                        </p:cTn>
                                        <p:tgtEl>
                                          <p:spTgt spid="117863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grpId="0" nodeType="clickEffect">
                                  <p:stCondLst>
                                    <p:cond delay="0"/>
                                  </p:stCondLst>
                                  <p:childTnLst>
                                    <p:animEffect transition="out" filter="diamond(in)">
                                      <p:cBhvr>
                                        <p:cTn id="11" dur="500"/>
                                        <p:tgtEl>
                                          <p:spTgt spid="1178633"/>
                                        </p:tgtEl>
                                      </p:cBhvr>
                                    </p:animEffect>
                                    <p:set>
                                      <p:cBhvr>
                                        <p:cTn id="12" dur="1" fill="hold">
                                          <p:stCondLst>
                                            <p:cond delay="499"/>
                                          </p:stCondLst>
                                        </p:cTn>
                                        <p:tgtEl>
                                          <p:spTgt spid="117863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178636"/>
                                        </p:tgtEl>
                                      </p:cBhvr>
                                    </p:animEffect>
                                    <p:set>
                                      <p:cBhvr>
                                        <p:cTn id="17" dur="1" fill="hold">
                                          <p:stCondLst>
                                            <p:cond delay="499"/>
                                          </p:stCondLst>
                                        </p:cTn>
                                        <p:tgtEl>
                                          <p:spTgt spid="117863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178637"/>
                                        </p:tgtEl>
                                      </p:cBhvr>
                                    </p:animEffect>
                                    <p:set>
                                      <p:cBhvr>
                                        <p:cTn id="22" dur="1" fill="hold">
                                          <p:stCondLst>
                                            <p:cond delay="499"/>
                                          </p:stCondLst>
                                        </p:cTn>
                                        <p:tgtEl>
                                          <p:spTgt spid="117863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178638"/>
                                        </p:tgtEl>
                                      </p:cBhvr>
                                    </p:animEffect>
                                    <p:set>
                                      <p:cBhvr>
                                        <p:cTn id="27" dur="1" fill="hold">
                                          <p:stCondLst>
                                            <p:cond delay="499"/>
                                          </p:stCondLst>
                                        </p:cTn>
                                        <p:tgtEl>
                                          <p:spTgt spid="117863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78639"/>
                                        </p:tgtEl>
                                      </p:cBhvr>
                                    </p:animEffect>
                                    <p:set>
                                      <p:cBhvr>
                                        <p:cTn id="32" dur="1" fill="hold">
                                          <p:stCondLst>
                                            <p:cond delay="499"/>
                                          </p:stCondLst>
                                        </p:cTn>
                                        <p:tgtEl>
                                          <p:spTgt spid="117863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78640"/>
                                        </p:tgtEl>
                                      </p:cBhvr>
                                    </p:animEffect>
                                    <p:set>
                                      <p:cBhvr>
                                        <p:cTn id="37" dur="1" fill="hold">
                                          <p:stCondLst>
                                            <p:cond delay="499"/>
                                          </p:stCondLst>
                                        </p:cTn>
                                        <p:tgtEl>
                                          <p:spTgt spid="1178640"/>
                                        </p:tgtEl>
                                        <p:attrNameLst>
                                          <p:attrName>style.visibility</p:attrName>
                                        </p:attrNameLst>
                                      </p:cBhvr>
                                      <p:to>
                                        <p:strVal val="hidden"/>
                                      </p:to>
                                    </p:set>
                                  </p:childTnLst>
                                </p:cTn>
                              </p:par>
                              <p:par>
                                <p:cTn id="38" presetID="8" presetClass="exit" presetSubtype="16" fill="hold" grpId="0" nodeType="withEffect">
                                  <p:stCondLst>
                                    <p:cond delay="0"/>
                                  </p:stCondLst>
                                  <p:childTnLst>
                                    <p:animEffect transition="out" filter="diamond(in)">
                                      <p:cBhvr>
                                        <p:cTn id="39" dur="500"/>
                                        <p:tgtEl>
                                          <p:spTgt spid="1178635"/>
                                        </p:tgtEl>
                                      </p:cBhvr>
                                    </p:animEffect>
                                    <p:set>
                                      <p:cBhvr>
                                        <p:cTn id="40" dur="1" fill="hold">
                                          <p:stCondLst>
                                            <p:cond delay="499"/>
                                          </p:stCondLst>
                                        </p:cTn>
                                        <p:tgtEl>
                                          <p:spTgt spid="1178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33" grpId="0" animBg="1"/>
      <p:bldP spid="1178634" grpId="0" animBg="1"/>
      <p:bldP spid="1178635" grpId="0" animBg="1"/>
      <p:bldP spid="1178636" grpId="0" animBg="1"/>
      <p:bldP spid="1178637" grpId="0" animBg="1"/>
      <p:bldP spid="1178638" grpId="0" animBg="1"/>
      <p:bldP spid="1178639" grpId="0" animBg="1"/>
      <p:bldP spid="11786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p:txBody>
          <a:bodyPr/>
          <a:lstStyle/>
          <a:p>
            <a:r>
              <a:rPr lang="en-GB"/>
              <a:t>Step 1: Rewrite queries</a:t>
            </a:r>
          </a:p>
        </p:txBody>
      </p:sp>
      <p:sp>
        <p:nvSpPr>
          <p:cNvPr id="1179651" name="Rectangle 3"/>
          <p:cNvSpPr>
            <a:spLocks noGrp="1" noChangeArrowheads="1"/>
          </p:cNvSpPr>
          <p:nvPr>
            <p:ph type="body" idx="1"/>
          </p:nvPr>
        </p:nvSpPr>
        <p:spPr/>
        <p:txBody>
          <a:bodyPr/>
          <a:lstStyle/>
          <a:p>
            <a:r>
              <a:rPr lang="en-GB"/>
              <a:t>Intuition: The user</a:t>
            </a:r>
            <a:r>
              <a:rPr lang="en-GB">
                <a:latin typeface="Arial"/>
              </a:rPr>
              <a:t>’</a:t>
            </a:r>
            <a:r>
              <a:rPr lang="en-GB"/>
              <a:t>s question is often syntactically quite close to sentences that contain the answer</a:t>
            </a:r>
          </a:p>
          <a:p>
            <a:pPr lvl="1"/>
            <a:r>
              <a:rPr lang="en-GB"/>
              <a:t>Where </a:t>
            </a:r>
            <a:r>
              <a:rPr lang="en-GB" u="sng"/>
              <a:t>is</a:t>
            </a:r>
            <a:r>
              <a:rPr lang="en-GB"/>
              <a:t> </a:t>
            </a:r>
            <a:r>
              <a:rPr lang="en-GB" u="sng"/>
              <a:t>the</a:t>
            </a:r>
            <a:r>
              <a:rPr lang="en-GB"/>
              <a:t> </a:t>
            </a:r>
            <a:r>
              <a:rPr lang="en-GB" u="sng"/>
              <a:t>Louvre</a:t>
            </a:r>
            <a:r>
              <a:rPr lang="en-GB"/>
              <a:t> </a:t>
            </a:r>
            <a:r>
              <a:rPr lang="en-GB" u="sng"/>
              <a:t>Museum</a:t>
            </a:r>
            <a:r>
              <a:rPr lang="en-GB"/>
              <a:t> </a:t>
            </a:r>
            <a:r>
              <a:rPr lang="en-GB" u="sng"/>
              <a:t>located</a:t>
            </a:r>
            <a:r>
              <a:rPr lang="en-GB"/>
              <a:t>?</a:t>
            </a:r>
            <a:br>
              <a:rPr lang="en-GB"/>
            </a:br>
            <a:r>
              <a:rPr lang="en-GB"/>
              <a:t>            </a:t>
            </a:r>
          </a:p>
          <a:p>
            <a:pPr lvl="1"/>
            <a:r>
              <a:rPr lang="en-GB" u="sng"/>
              <a:t>The</a:t>
            </a:r>
            <a:r>
              <a:rPr lang="en-GB"/>
              <a:t> </a:t>
            </a:r>
            <a:r>
              <a:rPr lang="en-GB" u="sng"/>
              <a:t>Louvre</a:t>
            </a:r>
            <a:r>
              <a:rPr lang="en-GB"/>
              <a:t> </a:t>
            </a:r>
            <a:r>
              <a:rPr lang="en-GB" u="sng"/>
              <a:t>Museum</a:t>
            </a:r>
            <a:r>
              <a:rPr lang="en-GB"/>
              <a:t> </a:t>
            </a:r>
            <a:r>
              <a:rPr lang="en-GB" u="sng"/>
              <a:t>is</a:t>
            </a:r>
            <a:r>
              <a:rPr lang="en-GB"/>
              <a:t> </a:t>
            </a:r>
            <a:r>
              <a:rPr lang="en-GB" u="sng"/>
              <a:t>located</a:t>
            </a:r>
            <a:r>
              <a:rPr lang="en-GB"/>
              <a:t> in </a:t>
            </a:r>
            <a:r>
              <a:rPr lang="en-GB" b="1" i="1"/>
              <a:t>Paris</a:t>
            </a:r>
          </a:p>
          <a:p>
            <a:pPr lvl="1"/>
            <a:endParaRPr lang="en-GB" b="1" i="1"/>
          </a:p>
          <a:p>
            <a:pPr lvl="1"/>
            <a:r>
              <a:rPr lang="en-GB"/>
              <a:t>Who </a:t>
            </a:r>
            <a:r>
              <a:rPr lang="en-GB" u="sng"/>
              <a:t>created</a:t>
            </a:r>
            <a:r>
              <a:rPr lang="en-GB"/>
              <a:t> </a:t>
            </a:r>
            <a:r>
              <a:rPr lang="en-GB" u="sng"/>
              <a:t>the</a:t>
            </a:r>
            <a:r>
              <a:rPr lang="en-GB"/>
              <a:t> </a:t>
            </a:r>
            <a:r>
              <a:rPr lang="en-GB" u="sng"/>
              <a:t>character</a:t>
            </a:r>
            <a:r>
              <a:rPr lang="en-GB"/>
              <a:t> </a:t>
            </a:r>
            <a:r>
              <a:rPr lang="en-GB" u="sng"/>
              <a:t>of</a:t>
            </a:r>
            <a:r>
              <a:rPr lang="en-GB"/>
              <a:t> </a:t>
            </a:r>
            <a:r>
              <a:rPr lang="en-GB" u="sng"/>
              <a:t>Scrooge</a:t>
            </a:r>
            <a:r>
              <a:rPr lang="en-GB"/>
              <a:t>?</a:t>
            </a:r>
          </a:p>
          <a:p>
            <a:pPr lvl="1"/>
            <a:endParaRPr lang="en-GB"/>
          </a:p>
          <a:p>
            <a:pPr lvl="1"/>
            <a:r>
              <a:rPr lang="en-GB" b="1" i="1"/>
              <a:t>Charles Dickens</a:t>
            </a:r>
            <a:r>
              <a:rPr lang="en-GB"/>
              <a:t> </a:t>
            </a:r>
            <a:r>
              <a:rPr lang="en-GB" u="sng"/>
              <a:t>created</a:t>
            </a:r>
            <a:r>
              <a:rPr lang="en-GB"/>
              <a:t> </a:t>
            </a:r>
            <a:r>
              <a:rPr lang="en-GB" u="sng"/>
              <a:t>the</a:t>
            </a:r>
            <a:r>
              <a:rPr lang="en-GB"/>
              <a:t> </a:t>
            </a:r>
            <a:r>
              <a:rPr lang="en-GB" u="sng"/>
              <a:t>character</a:t>
            </a:r>
            <a:r>
              <a:rPr lang="en-GB"/>
              <a:t> </a:t>
            </a:r>
            <a:r>
              <a:rPr lang="en-GB" u="sng"/>
              <a:t>of</a:t>
            </a:r>
            <a:r>
              <a:rPr lang="en-GB"/>
              <a:t> </a:t>
            </a:r>
            <a:r>
              <a:rPr lang="en-GB" u="sng"/>
              <a:t>Scrooge</a:t>
            </a:r>
            <a:r>
              <a:rPr lang="en-GB"/>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Grp="1" noChangeArrowheads="1"/>
          </p:cNvSpPr>
          <p:nvPr>
            <p:ph type="title"/>
          </p:nvPr>
        </p:nvSpPr>
        <p:spPr/>
        <p:txBody>
          <a:bodyPr/>
          <a:lstStyle/>
          <a:p>
            <a:r>
              <a:rPr lang="en-GB"/>
              <a:t>Query rewriting</a:t>
            </a:r>
          </a:p>
        </p:txBody>
      </p:sp>
      <p:sp>
        <p:nvSpPr>
          <p:cNvPr id="1180675" name="Rectangle 3"/>
          <p:cNvSpPr>
            <a:spLocks noGrp="1" noChangeArrowheads="1"/>
          </p:cNvSpPr>
          <p:nvPr>
            <p:ph type="body" idx="1"/>
          </p:nvPr>
        </p:nvSpPr>
        <p:spPr/>
        <p:txBody>
          <a:bodyPr/>
          <a:lstStyle/>
          <a:p>
            <a:pPr marL="609600" indent="-609600">
              <a:lnSpc>
                <a:spcPct val="70000"/>
              </a:lnSpc>
            </a:pPr>
            <a:r>
              <a:rPr lang="en-GB" sz="1900"/>
              <a:t>Classify question into seven categories</a:t>
            </a:r>
          </a:p>
          <a:p>
            <a:pPr marL="990600" lvl="1" indent="-533400">
              <a:lnSpc>
                <a:spcPct val="70000"/>
              </a:lnSpc>
            </a:pPr>
            <a:r>
              <a:rPr lang="en-GB" sz="1600" b="1" u="sng"/>
              <a:t>Who</a:t>
            </a:r>
            <a:r>
              <a:rPr lang="en-GB" sz="1600"/>
              <a:t> is/was/are/were</a:t>
            </a:r>
            <a:r>
              <a:rPr lang="en-GB" sz="1600">
                <a:latin typeface="Arial"/>
              </a:rPr>
              <a:t>…</a:t>
            </a:r>
            <a:r>
              <a:rPr lang="en-GB" sz="1600"/>
              <a:t>?</a:t>
            </a:r>
          </a:p>
          <a:p>
            <a:pPr marL="990600" lvl="1" indent="-533400">
              <a:lnSpc>
                <a:spcPct val="70000"/>
              </a:lnSpc>
            </a:pPr>
            <a:r>
              <a:rPr lang="en-GB" sz="1600" b="1" u="sng"/>
              <a:t>When</a:t>
            </a:r>
            <a:r>
              <a:rPr lang="en-GB" sz="1600"/>
              <a:t> is/did/will/are/were </a:t>
            </a:r>
            <a:r>
              <a:rPr lang="en-GB" sz="1600">
                <a:latin typeface="Arial"/>
              </a:rPr>
              <a:t>…</a:t>
            </a:r>
            <a:r>
              <a:rPr lang="en-GB" sz="1600"/>
              <a:t>?</a:t>
            </a:r>
          </a:p>
          <a:p>
            <a:pPr marL="990600" lvl="1" indent="-533400">
              <a:lnSpc>
                <a:spcPct val="70000"/>
              </a:lnSpc>
            </a:pPr>
            <a:r>
              <a:rPr lang="en-GB" sz="1600" b="1" u="sng"/>
              <a:t>Where</a:t>
            </a:r>
            <a:r>
              <a:rPr lang="en-GB" sz="1600"/>
              <a:t> is/are/were </a:t>
            </a:r>
            <a:r>
              <a:rPr lang="en-GB" sz="1600">
                <a:latin typeface="Arial"/>
              </a:rPr>
              <a:t>…</a:t>
            </a:r>
            <a:r>
              <a:rPr lang="en-GB" sz="1600"/>
              <a:t>?</a:t>
            </a:r>
          </a:p>
          <a:p>
            <a:pPr marL="609600" indent="-609600">
              <a:lnSpc>
                <a:spcPct val="70000"/>
              </a:lnSpc>
              <a:buFont typeface="Wingdings" charset="0"/>
              <a:buNone/>
            </a:pPr>
            <a:r>
              <a:rPr lang="en-GB" sz="1900"/>
              <a:t>a. Category-specific transformation rules</a:t>
            </a:r>
          </a:p>
          <a:p>
            <a:pPr marL="609600" indent="-609600">
              <a:lnSpc>
                <a:spcPct val="70000"/>
              </a:lnSpc>
              <a:buFont typeface="Wingdings" charset="0"/>
              <a:buNone/>
            </a:pPr>
            <a:r>
              <a:rPr lang="en-GB" sz="1900"/>
              <a:t>	eg </a:t>
            </a:r>
            <a:r>
              <a:rPr lang="en-GB" sz="1900">
                <a:latin typeface="Arial"/>
              </a:rPr>
              <a:t>“</a:t>
            </a:r>
            <a:r>
              <a:rPr lang="en-GB" sz="1900"/>
              <a:t>For Where questions, move </a:t>
            </a:r>
            <a:r>
              <a:rPr lang="en-GB" sz="1900">
                <a:latin typeface="Arial"/>
              </a:rPr>
              <a:t>‘</a:t>
            </a:r>
            <a:r>
              <a:rPr lang="en-GB" sz="1900"/>
              <a:t>is</a:t>
            </a:r>
            <a:r>
              <a:rPr lang="en-GB" sz="1900">
                <a:latin typeface="Arial"/>
              </a:rPr>
              <a:t>’</a:t>
            </a:r>
            <a:r>
              <a:rPr lang="en-GB" sz="1900"/>
              <a:t> to all possible locations</a:t>
            </a:r>
            <a:r>
              <a:rPr lang="en-GB" sz="1900">
                <a:latin typeface="Arial"/>
              </a:rPr>
              <a:t>”</a:t>
            </a:r>
            <a:endParaRPr lang="en-GB" sz="1900"/>
          </a:p>
          <a:p>
            <a:pPr marL="609600" indent="-609600">
              <a:lnSpc>
                <a:spcPct val="70000"/>
              </a:lnSpc>
              <a:buFont typeface="Wingdings" charset="0"/>
              <a:buNone/>
            </a:pPr>
            <a:r>
              <a:rPr lang="en-GB" sz="1900"/>
              <a:t>		</a:t>
            </a:r>
            <a:r>
              <a:rPr lang="en-GB" sz="1900">
                <a:latin typeface="Arial"/>
              </a:rPr>
              <a:t>“</a:t>
            </a:r>
            <a:r>
              <a:rPr lang="en-GB" sz="1900"/>
              <a:t>Where </a:t>
            </a:r>
            <a:r>
              <a:rPr lang="en-GB" sz="1900" u="sng"/>
              <a:t>is</a:t>
            </a:r>
            <a:r>
              <a:rPr lang="en-GB" sz="1900"/>
              <a:t> the Louvre Museum located</a:t>
            </a:r>
            <a:r>
              <a:rPr lang="en-GB" sz="1900">
                <a:latin typeface="Arial"/>
              </a:rPr>
              <a:t>”</a:t>
            </a:r>
            <a:endParaRPr lang="en-GB" sz="1900"/>
          </a:p>
          <a:p>
            <a:pPr marL="609600" indent="-609600">
              <a:lnSpc>
                <a:spcPct val="70000"/>
              </a:lnSpc>
              <a:buFont typeface="Wingdings" charset="0"/>
              <a:buNone/>
            </a:pPr>
            <a:r>
              <a:rPr lang="en-GB" sz="1900"/>
              <a:t>		    </a:t>
            </a:r>
            <a:r>
              <a:rPr lang="en-GB" sz="1900">
                <a:sym typeface="Symbol" charset="0"/>
              </a:rPr>
              <a:t>	</a:t>
            </a:r>
            <a:r>
              <a:rPr lang="en-GB" sz="1900">
                <a:latin typeface="Arial"/>
              </a:rPr>
              <a:t>“</a:t>
            </a:r>
            <a:r>
              <a:rPr lang="en-GB" sz="1900" u="sng"/>
              <a:t>is</a:t>
            </a:r>
            <a:r>
              <a:rPr lang="en-GB" sz="1900"/>
              <a:t> the Louvre Museum located</a:t>
            </a:r>
            <a:r>
              <a:rPr lang="en-GB" sz="1900">
                <a:latin typeface="Arial"/>
              </a:rPr>
              <a:t>”</a:t>
            </a:r>
            <a:endParaRPr lang="en-GB" sz="1900"/>
          </a:p>
          <a:p>
            <a:pPr marL="609600" indent="-609600">
              <a:lnSpc>
                <a:spcPct val="70000"/>
              </a:lnSpc>
              <a:buFont typeface="Wingdings" charset="0"/>
              <a:buNone/>
            </a:pPr>
            <a:r>
              <a:rPr lang="en-GB" sz="1900"/>
              <a:t>		    </a:t>
            </a:r>
            <a:r>
              <a:rPr lang="en-GB" sz="1900">
                <a:sym typeface="Symbol" charset="0"/>
              </a:rPr>
              <a:t></a:t>
            </a:r>
            <a:r>
              <a:rPr lang="en-GB" sz="1900"/>
              <a:t>	</a:t>
            </a:r>
            <a:r>
              <a:rPr lang="en-GB" sz="1900">
                <a:latin typeface="Arial"/>
              </a:rPr>
              <a:t>“</a:t>
            </a:r>
            <a:r>
              <a:rPr lang="en-GB" sz="1900"/>
              <a:t>the </a:t>
            </a:r>
            <a:r>
              <a:rPr lang="en-GB" sz="1900" u="sng"/>
              <a:t>is</a:t>
            </a:r>
            <a:r>
              <a:rPr lang="en-GB" sz="1900"/>
              <a:t> Louvre Museum located</a:t>
            </a:r>
            <a:r>
              <a:rPr lang="en-GB" sz="1900">
                <a:latin typeface="Arial"/>
              </a:rPr>
              <a:t>”</a:t>
            </a:r>
            <a:endParaRPr lang="en-GB" sz="1900"/>
          </a:p>
          <a:p>
            <a:pPr marL="609600" indent="-609600">
              <a:lnSpc>
                <a:spcPct val="70000"/>
              </a:lnSpc>
              <a:buFont typeface="Wingdings" charset="0"/>
              <a:buNone/>
            </a:pPr>
            <a:r>
              <a:rPr lang="en-GB" sz="1900"/>
              <a:t>		    </a:t>
            </a:r>
            <a:r>
              <a:rPr lang="en-GB" sz="1900">
                <a:sym typeface="Symbol" charset="0"/>
              </a:rPr>
              <a:t></a:t>
            </a:r>
            <a:r>
              <a:rPr lang="en-GB" sz="1900"/>
              <a:t>	</a:t>
            </a:r>
            <a:r>
              <a:rPr lang="en-GB" sz="1900">
                <a:latin typeface="Arial"/>
              </a:rPr>
              <a:t>“</a:t>
            </a:r>
            <a:r>
              <a:rPr lang="en-GB" sz="1900"/>
              <a:t>the Louvre </a:t>
            </a:r>
            <a:r>
              <a:rPr lang="en-GB" sz="1900" u="sng"/>
              <a:t>is</a:t>
            </a:r>
            <a:r>
              <a:rPr lang="en-GB" sz="1900"/>
              <a:t> Museum located</a:t>
            </a:r>
            <a:r>
              <a:rPr lang="en-GB" sz="1900">
                <a:latin typeface="Arial"/>
              </a:rPr>
              <a:t>”</a:t>
            </a:r>
            <a:endParaRPr lang="en-GB" sz="1900"/>
          </a:p>
          <a:p>
            <a:pPr marL="609600" indent="-609600">
              <a:lnSpc>
                <a:spcPct val="70000"/>
              </a:lnSpc>
              <a:buFont typeface="Wingdings" charset="0"/>
              <a:buNone/>
            </a:pPr>
            <a:r>
              <a:rPr lang="en-GB" sz="1900"/>
              <a:t>		    </a:t>
            </a:r>
            <a:r>
              <a:rPr lang="en-GB" sz="1900">
                <a:sym typeface="Symbol" charset="0"/>
              </a:rPr>
              <a:t></a:t>
            </a:r>
            <a:r>
              <a:rPr lang="en-GB" sz="1900"/>
              <a:t>	</a:t>
            </a:r>
            <a:r>
              <a:rPr lang="en-GB" sz="1900">
                <a:latin typeface="Arial"/>
              </a:rPr>
              <a:t>“</a:t>
            </a:r>
            <a:r>
              <a:rPr lang="en-GB" sz="1900"/>
              <a:t>the Louvre Museum </a:t>
            </a:r>
            <a:r>
              <a:rPr lang="en-GB" sz="1900" u="sng"/>
              <a:t>is</a:t>
            </a:r>
            <a:r>
              <a:rPr lang="en-GB" sz="1900"/>
              <a:t> located</a:t>
            </a:r>
            <a:r>
              <a:rPr lang="en-GB" sz="1900">
                <a:latin typeface="Arial"/>
              </a:rPr>
              <a:t>”</a:t>
            </a:r>
            <a:endParaRPr lang="en-GB" sz="1900"/>
          </a:p>
          <a:p>
            <a:pPr marL="609600" indent="-609600">
              <a:lnSpc>
                <a:spcPct val="70000"/>
              </a:lnSpc>
              <a:buFont typeface="Wingdings" charset="0"/>
              <a:buNone/>
            </a:pPr>
            <a:r>
              <a:rPr lang="en-GB" sz="1900"/>
              <a:t>		    </a:t>
            </a:r>
            <a:r>
              <a:rPr lang="en-GB" sz="1900">
                <a:sym typeface="Symbol" charset="0"/>
              </a:rPr>
              <a:t></a:t>
            </a:r>
            <a:r>
              <a:rPr lang="en-GB" sz="1900"/>
              <a:t>	</a:t>
            </a:r>
            <a:r>
              <a:rPr lang="en-GB" sz="1900">
                <a:latin typeface="Arial"/>
              </a:rPr>
              <a:t>“</a:t>
            </a:r>
            <a:r>
              <a:rPr lang="en-GB" sz="1900"/>
              <a:t>the Louvre Museum located </a:t>
            </a:r>
            <a:r>
              <a:rPr lang="en-GB" sz="1900" u="sng"/>
              <a:t>is</a:t>
            </a:r>
            <a:r>
              <a:rPr lang="en-GB" sz="1900">
                <a:latin typeface="Arial"/>
              </a:rPr>
              <a:t>”</a:t>
            </a:r>
            <a:r>
              <a:rPr lang="en-GB" sz="1900"/>
              <a:t>	</a:t>
            </a:r>
          </a:p>
          <a:p>
            <a:pPr marL="609600" indent="-609600">
              <a:lnSpc>
                <a:spcPct val="70000"/>
              </a:lnSpc>
              <a:buFont typeface="Wingdings" charset="0"/>
              <a:buNone/>
            </a:pPr>
            <a:r>
              <a:rPr lang="en-GB" sz="1900"/>
              <a:t>b. Expected answer </a:t>
            </a:r>
            <a:r>
              <a:rPr lang="en-GB" sz="1900">
                <a:latin typeface="Arial"/>
              </a:rPr>
              <a:t>“</a:t>
            </a:r>
            <a:r>
              <a:rPr lang="en-GB" sz="1900"/>
              <a:t>Datatype</a:t>
            </a:r>
            <a:r>
              <a:rPr lang="en-GB" sz="1900">
                <a:latin typeface="Arial"/>
              </a:rPr>
              <a:t>”</a:t>
            </a:r>
            <a:r>
              <a:rPr lang="en-GB" sz="1900"/>
              <a:t> (eg, Date, Person, Location, </a:t>
            </a:r>
            <a:r>
              <a:rPr lang="en-GB" sz="1900">
                <a:latin typeface="Arial"/>
              </a:rPr>
              <a:t>…</a:t>
            </a:r>
            <a:r>
              <a:rPr lang="en-GB" sz="1900"/>
              <a:t>)</a:t>
            </a:r>
          </a:p>
          <a:p>
            <a:pPr marL="609600" indent="-609600">
              <a:lnSpc>
                <a:spcPct val="70000"/>
              </a:lnSpc>
              <a:buFont typeface="Wingdings" charset="0"/>
              <a:buNone/>
            </a:pPr>
            <a:r>
              <a:rPr lang="en-GB" sz="1900"/>
              <a:t>	</a:t>
            </a:r>
            <a:r>
              <a:rPr lang="en-GB" sz="1900" b="1" u="sng"/>
              <a:t>When</a:t>
            </a:r>
            <a:r>
              <a:rPr lang="en-GB" sz="1900"/>
              <a:t> was the French Revolution?  </a:t>
            </a:r>
            <a:r>
              <a:rPr lang="en-GB" sz="1900">
                <a:sym typeface="Symbol" charset="0"/>
              </a:rPr>
              <a:t>  DATE</a:t>
            </a:r>
            <a:endParaRPr lang="en-GB" sz="1900"/>
          </a:p>
          <a:p>
            <a:pPr marL="609600" indent="-609600">
              <a:lnSpc>
                <a:spcPct val="70000"/>
              </a:lnSpc>
              <a:buFont typeface="Wingdings" charset="0"/>
              <a:buNone/>
            </a:pPr>
            <a:endParaRPr lang="en-GB" sz="1900"/>
          </a:p>
          <a:p>
            <a:pPr marL="609600" indent="-609600">
              <a:lnSpc>
                <a:spcPct val="70000"/>
              </a:lnSpc>
            </a:pPr>
            <a:r>
              <a:rPr lang="en-GB" sz="1900"/>
              <a:t>Hand-crafted classification/rewrite/datatype rules</a:t>
            </a:r>
            <a:br>
              <a:rPr lang="en-GB" sz="1900"/>
            </a:br>
            <a:r>
              <a:rPr lang="en-GB" sz="1900"/>
              <a:t>(Could they be automatically learned?)</a:t>
            </a:r>
          </a:p>
        </p:txBody>
      </p:sp>
      <p:sp>
        <p:nvSpPr>
          <p:cNvPr id="1180676" name="Text Box 4"/>
          <p:cNvSpPr txBox="1">
            <a:spLocks noChangeArrowheads="1"/>
          </p:cNvSpPr>
          <p:nvPr/>
        </p:nvSpPr>
        <p:spPr bwMode="auto">
          <a:xfrm>
            <a:off x="7110413" y="2971800"/>
            <a:ext cx="1500187"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80000"/>
              </a:lnSpc>
            </a:pPr>
            <a:r>
              <a:rPr lang="en-GB" sz="2000"/>
              <a:t>Nonsense,</a:t>
            </a:r>
            <a:br>
              <a:rPr lang="en-GB" sz="2000"/>
            </a:br>
            <a:r>
              <a:rPr lang="en-GB" sz="2000"/>
              <a:t>but who</a:t>
            </a:r>
            <a:br>
              <a:rPr lang="en-GB" sz="2000"/>
            </a:br>
            <a:r>
              <a:rPr lang="en-GB" sz="2000"/>
              <a:t>cares?  It’s</a:t>
            </a:r>
          </a:p>
          <a:p>
            <a:pPr eaLnBrk="0" hangingPunct="0">
              <a:lnSpc>
                <a:spcPct val="80000"/>
              </a:lnSpc>
            </a:pPr>
            <a:r>
              <a:rPr lang="en-GB" sz="2000"/>
              <a:t>only a few</a:t>
            </a:r>
            <a:br>
              <a:rPr lang="en-GB" sz="2000"/>
            </a:br>
            <a:r>
              <a:rPr lang="en-GB" sz="2000"/>
              <a:t>more queries</a:t>
            </a:r>
            <a:br>
              <a:rPr lang="en-GB" sz="2000"/>
            </a:br>
            <a:r>
              <a:rPr lang="en-GB" sz="2000"/>
              <a:t>to Google.</a:t>
            </a:r>
          </a:p>
        </p:txBody>
      </p:sp>
      <p:sp>
        <p:nvSpPr>
          <p:cNvPr id="1180677" name="Line 5"/>
          <p:cNvSpPr>
            <a:spLocks noChangeShapeType="1"/>
          </p:cNvSpPr>
          <p:nvPr/>
        </p:nvSpPr>
        <p:spPr bwMode="auto">
          <a:xfrm flipH="1">
            <a:off x="5562600" y="3124200"/>
            <a:ext cx="1524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0678" name="Line 6"/>
          <p:cNvSpPr>
            <a:spLocks noChangeShapeType="1"/>
          </p:cNvSpPr>
          <p:nvPr/>
        </p:nvSpPr>
        <p:spPr bwMode="auto">
          <a:xfrm flipH="1">
            <a:off x="5486400" y="3124200"/>
            <a:ext cx="1600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0679" name="Line 7"/>
          <p:cNvSpPr>
            <a:spLocks noChangeShapeType="1"/>
          </p:cNvSpPr>
          <p:nvPr/>
        </p:nvSpPr>
        <p:spPr bwMode="auto">
          <a:xfrm flipH="1">
            <a:off x="5486400" y="3124200"/>
            <a:ext cx="16002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0680" name="Freeform 8"/>
          <p:cNvSpPr>
            <a:spLocks/>
          </p:cNvSpPr>
          <p:nvPr/>
        </p:nvSpPr>
        <p:spPr bwMode="auto">
          <a:xfrm>
            <a:off x="1219200" y="5334000"/>
            <a:ext cx="4191000" cy="177800"/>
          </a:xfrm>
          <a:custGeom>
            <a:avLst/>
            <a:gdLst>
              <a:gd name="T0" fmla="*/ 0 w 2640"/>
              <a:gd name="T1" fmla="*/ 0 h 112"/>
              <a:gd name="T2" fmla="*/ 768 w 2640"/>
              <a:gd name="T3" fmla="*/ 96 h 112"/>
              <a:gd name="T4" fmla="*/ 2112 w 2640"/>
              <a:gd name="T5" fmla="*/ 96 h 112"/>
              <a:gd name="T6" fmla="*/ 2640 w 2640"/>
              <a:gd name="T7" fmla="*/ 0 h 112"/>
            </a:gdLst>
            <a:ahLst/>
            <a:cxnLst>
              <a:cxn ang="0">
                <a:pos x="T0" y="T1"/>
              </a:cxn>
              <a:cxn ang="0">
                <a:pos x="T2" y="T3"/>
              </a:cxn>
              <a:cxn ang="0">
                <a:pos x="T4" y="T5"/>
              </a:cxn>
              <a:cxn ang="0">
                <a:pos x="T6" y="T7"/>
              </a:cxn>
            </a:cxnLst>
            <a:rect l="0" t="0" r="r" b="b"/>
            <a:pathLst>
              <a:path w="2640" h="112">
                <a:moveTo>
                  <a:pt x="0" y="0"/>
                </a:moveTo>
                <a:cubicBezTo>
                  <a:pt x="208" y="40"/>
                  <a:pt x="416" y="80"/>
                  <a:pt x="768" y="96"/>
                </a:cubicBezTo>
                <a:cubicBezTo>
                  <a:pt x="1120" y="112"/>
                  <a:pt x="1800" y="112"/>
                  <a:pt x="2112" y="96"/>
                </a:cubicBezTo>
                <a:cubicBezTo>
                  <a:pt x="2424" y="80"/>
                  <a:pt x="2532" y="40"/>
                  <a:pt x="2640" y="0"/>
                </a:cubicBezTo>
              </a:path>
            </a:pathLst>
          </a:custGeom>
          <a:noFill/>
          <a:ln w="12700"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80676"/>
                                        </p:tgtEl>
                                        <p:attrNameLst>
                                          <p:attrName>style.visibility</p:attrName>
                                        </p:attrNameLst>
                                      </p:cBhvr>
                                      <p:to>
                                        <p:strVal val="visible"/>
                                      </p:to>
                                    </p:set>
                                    <p:animEffect transition="in" filter="wipe(up)">
                                      <p:cBhvr>
                                        <p:cTn id="7" dur="500"/>
                                        <p:tgtEl>
                                          <p:spTgt spid="118067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80679"/>
                                        </p:tgtEl>
                                        <p:attrNameLst>
                                          <p:attrName>style.visibility</p:attrName>
                                        </p:attrNameLst>
                                      </p:cBhvr>
                                      <p:to>
                                        <p:strVal val="visible"/>
                                      </p:to>
                                    </p:set>
                                    <p:animEffect transition="in" filter="wipe(up)">
                                      <p:cBhvr>
                                        <p:cTn id="10" dur="500"/>
                                        <p:tgtEl>
                                          <p:spTgt spid="118067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80678"/>
                                        </p:tgtEl>
                                        <p:attrNameLst>
                                          <p:attrName>style.visibility</p:attrName>
                                        </p:attrNameLst>
                                      </p:cBhvr>
                                      <p:to>
                                        <p:strVal val="visible"/>
                                      </p:to>
                                    </p:set>
                                    <p:animEffect transition="in" filter="wipe(up)">
                                      <p:cBhvr>
                                        <p:cTn id="13" dur="500"/>
                                        <p:tgtEl>
                                          <p:spTgt spid="118067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80677"/>
                                        </p:tgtEl>
                                        <p:attrNameLst>
                                          <p:attrName>style.visibility</p:attrName>
                                        </p:attrNameLst>
                                      </p:cBhvr>
                                      <p:to>
                                        <p:strVal val="visible"/>
                                      </p:to>
                                    </p:set>
                                    <p:animEffect transition="in" filter="wipe(up)">
                                      <p:cBhvr>
                                        <p:cTn id="16" dur="500"/>
                                        <p:tgtEl>
                                          <p:spTgt spid="11806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80680"/>
                                        </p:tgtEl>
                                        <p:attrNameLst>
                                          <p:attrName>style.visibility</p:attrName>
                                        </p:attrNameLst>
                                      </p:cBhvr>
                                      <p:to>
                                        <p:strVal val="visible"/>
                                      </p:to>
                                    </p:set>
                                    <p:animEffect transition="in" filter="wipe(left)">
                                      <p:cBhvr>
                                        <p:cTn id="21" dur="500"/>
                                        <p:tgtEl>
                                          <p:spTgt spid="1180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6" grpId="0"/>
      <p:bldP spid="1180677" grpId="0" animBg="1"/>
      <p:bldP spid="1180678" grpId="0" animBg="1"/>
      <p:bldP spid="1180679" grpId="0" animBg="1"/>
      <p:bldP spid="118068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p:txBody>
          <a:bodyPr/>
          <a:lstStyle/>
          <a:p>
            <a:r>
              <a:rPr lang="en-GB"/>
              <a:t>Query Rewriting - weights</a:t>
            </a:r>
          </a:p>
        </p:txBody>
      </p:sp>
      <p:sp>
        <p:nvSpPr>
          <p:cNvPr id="1181699" name="Rectangle 3"/>
          <p:cNvSpPr>
            <a:spLocks noGrp="1" noChangeArrowheads="1"/>
          </p:cNvSpPr>
          <p:nvPr>
            <p:ph type="body" idx="1"/>
          </p:nvPr>
        </p:nvSpPr>
        <p:spPr/>
        <p:txBody>
          <a:bodyPr/>
          <a:lstStyle/>
          <a:p>
            <a:r>
              <a:rPr lang="en-GB"/>
              <a:t>Some query rewrites are more reliable than others</a:t>
            </a:r>
          </a:p>
          <a:p>
            <a:endParaRPr lang="en-GB"/>
          </a:p>
        </p:txBody>
      </p:sp>
      <p:sp>
        <p:nvSpPr>
          <p:cNvPr id="1181700" name="Rectangle 4"/>
          <p:cNvSpPr>
            <a:spLocks noChangeArrowheads="1"/>
          </p:cNvSpPr>
          <p:nvPr/>
        </p:nvSpPr>
        <p:spPr bwMode="auto">
          <a:xfrm>
            <a:off x="4038600" y="4343400"/>
            <a:ext cx="43291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2400"/>
              <a:t>+“the Louvre Museum is located”</a:t>
            </a:r>
          </a:p>
        </p:txBody>
      </p:sp>
      <p:sp>
        <p:nvSpPr>
          <p:cNvPr id="1181701" name="Rectangle 5"/>
          <p:cNvSpPr>
            <a:spLocks noChangeArrowheads="1"/>
          </p:cNvSpPr>
          <p:nvPr/>
        </p:nvSpPr>
        <p:spPr bwMode="auto">
          <a:xfrm>
            <a:off x="1066800" y="2776538"/>
            <a:ext cx="4910138" cy="347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spcBef>
                <a:spcPct val="20000"/>
              </a:spcBef>
            </a:pPr>
            <a:r>
              <a:rPr lang="en-GB" sz="2400"/>
              <a:t>Where is the Louvre Museum located?</a:t>
            </a:r>
          </a:p>
        </p:txBody>
      </p:sp>
      <p:sp>
        <p:nvSpPr>
          <p:cNvPr id="1181702" name="Line 6"/>
          <p:cNvSpPr>
            <a:spLocks noChangeShapeType="1"/>
          </p:cNvSpPr>
          <p:nvPr/>
        </p:nvSpPr>
        <p:spPr bwMode="auto">
          <a:xfrm>
            <a:off x="4572000" y="3124200"/>
            <a:ext cx="1143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1703" name="Text Box 7"/>
          <p:cNvSpPr txBox="1">
            <a:spLocks noChangeArrowheads="1"/>
          </p:cNvSpPr>
          <p:nvPr/>
        </p:nvSpPr>
        <p:spPr bwMode="auto">
          <a:xfrm>
            <a:off x="5394325" y="3148013"/>
            <a:ext cx="2840038" cy="96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80000"/>
              </a:lnSpc>
            </a:pPr>
            <a:r>
              <a:rPr lang="en-GB" sz="2400" b="1"/>
              <a:t>Weight  5</a:t>
            </a:r>
            <a:br>
              <a:rPr lang="en-GB" sz="2400" b="1"/>
            </a:br>
            <a:r>
              <a:rPr lang="en-GB" sz="2400"/>
              <a:t>if we get a match,</a:t>
            </a:r>
            <a:br>
              <a:rPr lang="en-GB" sz="2400"/>
            </a:br>
            <a:r>
              <a:rPr lang="en-GB" sz="2400"/>
              <a:t>      it’s probably right</a:t>
            </a:r>
            <a:endParaRPr lang="en-GB" sz="2400" b="1"/>
          </a:p>
        </p:txBody>
      </p:sp>
      <p:sp>
        <p:nvSpPr>
          <p:cNvPr id="1181704" name="Rectangle 8"/>
          <p:cNvSpPr>
            <a:spLocks noChangeArrowheads="1"/>
          </p:cNvSpPr>
          <p:nvPr/>
        </p:nvSpPr>
        <p:spPr bwMode="auto">
          <a:xfrm>
            <a:off x="990600" y="5410200"/>
            <a:ext cx="3675063" cy="347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spcBef>
                <a:spcPct val="20000"/>
              </a:spcBef>
            </a:pPr>
            <a:r>
              <a:rPr lang="en-GB" sz="2400"/>
              <a:t>+Louvre +Museum +located</a:t>
            </a:r>
          </a:p>
        </p:txBody>
      </p:sp>
      <p:sp>
        <p:nvSpPr>
          <p:cNvPr id="1181705" name="Line 9"/>
          <p:cNvSpPr>
            <a:spLocks noChangeShapeType="1"/>
          </p:cNvSpPr>
          <p:nvPr/>
        </p:nvSpPr>
        <p:spPr bwMode="auto">
          <a:xfrm flipH="1">
            <a:off x="2514600" y="3200400"/>
            <a:ext cx="76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1706" name="Text Box 10"/>
          <p:cNvSpPr txBox="1">
            <a:spLocks noChangeArrowheads="1"/>
          </p:cNvSpPr>
          <p:nvPr/>
        </p:nvSpPr>
        <p:spPr bwMode="auto">
          <a:xfrm>
            <a:off x="228600" y="3352800"/>
            <a:ext cx="2290763" cy="969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lnSpc>
                <a:spcPct val="90000"/>
              </a:lnSpc>
            </a:pPr>
            <a:r>
              <a:rPr lang="en-GB" sz="2400" b="1"/>
              <a:t>Weight  1</a:t>
            </a:r>
          </a:p>
          <a:p>
            <a:pPr algn="r" eaLnBrk="0" hangingPunct="0">
              <a:lnSpc>
                <a:spcPct val="90000"/>
              </a:lnSpc>
            </a:pPr>
            <a:r>
              <a:rPr lang="en-GB" sz="2000"/>
              <a:t>Lots of non-answers</a:t>
            </a:r>
            <a:br>
              <a:rPr lang="en-GB" sz="2000"/>
            </a:br>
            <a:r>
              <a:rPr lang="en-GB" sz="2000"/>
              <a:t>could come back too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GB"/>
              <a:t>Step 2: Query search engine</a:t>
            </a:r>
          </a:p>
        </p:txBody>
      </p:sp>
      <p:sp>
        <p:nvSpPr>
          <p:cNvPr id="1182723" name="Rectangle 3"/>
          <p:cNvSpPr>
            <a:spLocks noGrp="1" noChangeArrowheads="1"/>
          </p:cNvSpPr>
          <p:nvPr>
            <p:ph type="body" idx="1"/>
          </p:nvPr>
        </p:nvSpPr>
        <p:spPr/>
        <p:txBody>
          <a:bodyPr/>
          <a:lstStyle/>
          <a:p>
            <a:r>
              <a:rPr lang="en-GB"/>
              <a:t>Send all rewrites to a Web search engine</a:t>
            </a:r>
          </a:p>
          <a:p>
            <a:r>
              <a:rPr lang="en-GB"/>
              <a:t>Retrieve top N answers (100?)</a:t>
            </a:r>
          </a:p>
          <a:p>
            <a:r>
              <a:rPr lang="en-GB"/>
              <a:t>For speed, rely just on search engine</a:t>
            </a:r>
            <a:r>
              <a:rPr lang="en-GB">
                <a:latin typeface="Arial"/>
              </a:rPr>
              <a:t>’</a:t>
            </a:r>
            <a:r>
              <a:rPr lang="en-GB"/>
              <a:t>s </a:t>
            </a:r>
            <a:r>
              <a:rPr lang="en-GB">
                <a:latin typeface="Arial"/>
              </a:rPr>
              <a:t>“</a:t>
            </a:r>
            <a:r>
              <a:rPr lang="en-GB"/>
              <a:t>snippets</a:t>
            </a:r>
            <a:r>
              <a:rPr lang="en-GB">
                <a:latin typeface="Arial"/>
              </a:rPr>
              <a:t>”</a:t>
            </a:r>
            <a:r>
              <a:rPr lang="en-GB"/>
              <a:t>, not the full text of the actual document</a:t>
            </a:r>
          </a:p>
          <a:p>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p:txBody>
          <a:bodyPr/>
          <a:lstStyle/>
          <a:p>
            <a:r>
              <a:rPr lang="en-GB"/>
              <a:t>Step 3: Mining N-Grams</a:t>
            </a:r>
          </a:p>
        </p:txBody>
      </p:sp>
      <p:sp>
        <p:nvSpPr>
          <p:cNvPr id="1183747" name="Rectangle 3"/>
          <p:cNvSpPr>
            <a:spLocks noGrp="1" noChangeArrowheads="1"/>
          </p:cNvSpPr>
          <p:nvPr>
            <p:ph type="body" idx="1"/>
          </p:nvPr>
        </p:nvSpPr>
        <p:spPr/>
        <p:txBody>
          <a:bodyPr/>
          <a:lstStyle/>
          <a:p>
            <a:r>
              <a:rPr lang="en-GB"/>
              <a:t>Unigram, bigram, trigram, </a:t>
            </a:r>
            <a:r>
              <a:rPr lang="en-GB">
                <a:latin typeface="Arial"/>
              </a:rPr>
              <a:t>…</a:t>
            </a:r>
            <a:r>
              <a:rPr lang="en-GB"/>
              <a:t> N-gram:</a:t>
            </a:r>
            <a:br>
              <a:rPr lang="en-GB"/>
            </a:br>
            <a:r>
              <a:rPr lang="en-GB"/>
              <a:t>list of N adjacent terms in a sequence</a:t>
            </a:r>
          </a:p>
          <a:p>
            <a:r>
              <a:rPr lang="en-GB" sz="2000"/>
              <a:t>Eg, </a:t>
            </a:r>
            <a:r>
              <a:rPr lang="en-GB" sz="2000">
                <a:latin typeface="Arial"/>
              </a:rPr>
              <a:t>“</a:t>
            </a:r>
            <a:r>
              <a:rPr lang="en-GB" sz="2000"/>
              <a:t>Web Question Answering: Is More Always Better</a:t>
            </a:r>
            <a:r>
              <a:rPr lang="en-GB" sz="2000">
                <a:latin typeface="Arial"/>
              </a:rPr>
              <a:t>”</a:t>
            </a:r>
            <a:endParaRPr lang="en-GB" sz="2000"/>
          </a:p>
          <a:p>
            <a:pPr lvl="1"/>
            <a:r>
              <a:rPr lang="en-GB" sz="1800"/>
              <a:t>Unigrams: Web, Question, Answering, Is, More, Always, Better</a:t>
            </a:r>
          </a:p>
          <a:p>
            <a:pPr lvl="1"/>
            <a:r>
              <a:rPr lang="en-GB" sz="1800"/>
              <a:t>Bigrams: Web Question, Question Answering, Answering Is, Is More, More Always, Always Better</a:t>
            </a:r>
          </a:p>
          <a:p>
            <a:pPr lvl="1"/>
            <a:r>
              <a:rPr lang="en-GB" sz="1800"/>
              <a:t>Trigrams: Web Question Answering, Question Answering Is, Answering Is More, Is More Always, More Always Betters</a:t>
            </a:r>
          </a:p>
        </p:txBody>
      </p:sp>
      <p:sp>
        <p:nvSpPr>
          <p:cNvPr id="1183749" name="AutoShape 5"/>
          <p:cNvSpPr>
            <a:spLocks noChangeArrowheads="1"/>
          </p:cNvSpPr>
          <p:nvPr/>
        </p:nvSpPr>
        <p:spPr bwMode="auto">
          <a:xfrm>
            <a:off x="2438400" y="2590800"/>
            <a:ext cx="3886200" cy="2209800"/>
          </a:xfrm>
          <a:prstGeom prst="cloudCallout">
            <a:avLst>
              <a:gd name="adj1" fmla="val 24222"/>
              <a:gd name="adj2" fmla="val -92671"/>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endParaRPr lang="en-US" altLang="zh-CN"/>
          </a:p>
          <a:p>
            <a:pPr algn="ctr"/>
            <a:r>
              <a:rPr lang="en-US" altLang="zh-CN" sz="2000">
                <a:solidFill>
                  <a:srgbClr val="FF0000"/>
                </a:solidFill>
              </a:rPr>
              <a:t>How can we use this n-grams to find out the right answer?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1" nodeType="clickEffect">
                                  <p:stCondLst>
                                    <p:cond delay="0"/>
                                  </p:stCondLst>
                                  <p:childTnLst>
                                    <p:set>
                                      <p:cBhvr>
                                        <p:cTn id="6" dur="1" fill="hold">
                                          <p:stCondLst>
                                            <p:cond delay="0"/>
                                          </p:stCondLst>
                                        </p:cTn>
                                        <p:tgtEl>
                                          <p:spTgt spid="1183749"/>
                                        </p:tgtEl>
                                        <p:attrNameLst>
                                          <p:attrName>style.visibility</p:attrName>
                                        </p:attrNameLst>
                                      </p:cBhvr>
                                      <p:to>
                                        <p:strVal val="visible"/>
                                      </p:to>
                                    </p:set>
                                    <p:animEffect transition="in" filter="box(out)">
                                      <p:cBhvr>
                                        <p:cTn id="7" dur="500"/>
                                        <p:tgtEl>
                                          <p:spTgt spid="1183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GB"/>
              <a:t>Mining N-Grams</a:t>
            </a:r>
          </a:p>
        </p:txBody>
      </p:sp>
      <p:sp>
        <p:nvSpPr>
          <p:cNvPr id="1184771" name="Rectangle 3"/>
          <p:cNvSpPr>
            <a:spLocks noGrp="1" noChangeArrowheads="1"/>
          </p:cNvSpPr>
          <p:nvPr>
            <p:ph type="body" idx="1"/>
          </p:nvPr>
        </p:nvSpPr>
        <p:spPr/>
        <p:txBody>
          <a:bodyPr/>
          <a:lstStyle/>
          <a:p>
            <a:r>
              <a:rPr lang="en-GB" sz="2400"/>
              <a:t>Simple: Enumerate all N-grams (N=1,2,3 say) in all retrieved snippets</a:t>
            </a:r>
          </a:p>
          <a:p>
            <a:pPr lvl="2"/>
            <a:r>
              <a:rPr lang="en-GB" sz="1800"/>
              <a:t>Use hash table and other fancy footwork to make this efficient</a:t>
            </a:r>
          </a:p>
          <a:p>
            <a:r>
              <a:rPr lang="en-GB" sz="2400"/>
              <a:t>Weight of an n-gram: occurrence count, each weighted by </a:t>
            </a:r>
            <a:r>
              <a:rPr lang="en-GB" sz="2400">
                <a:latin typeface="Arial"/>
              </a:rPr>
              <a:t>“</a:t>
            </a:r>
            <a:r>
              <a:rPr lang="en-GB" sz="2400"/>
              <a:t>reliability</a:t>
            </a:r>
            <a:r>
              <a:rPr lang="en-GB" sz="2400">
                <a:latin typeface="Arial"/>
              </a:rPr>
              <a:t>”</a:t>
            </a:r>
            <a:r>
              <a:rPr lang="en-GB" sz="2400"/>
              <a:t> (weight) of rewrite that fetched the document</a:t>
            </a:r>
          </a:p>
          <a:p>
            <a:r>
              <a:rPr lang="en-GB" sz="2400"/>
              <a:t>Example: </a:t>
            </a:r>
            <a:r>
              <a:rPr lang="en-GB" sz="2400">
                <a:latin typeface="Arial"/>
              </a:rPr>
              <a:t>“</a:t>
            </a:r>
            <a:r>
              <a:rPr lang="en-GB" sz="2400"/>
              <a:t>Who created the character of Scrooge?</a:t>
            </a:r>
            <a:r>
              <a:rPr lang="en-GB" sz="2400">
                <a:latin typeface="Arial"/>
              </a:rPr>
              <a:t>”</a:t>
            </a:r>
            <a:endParaRPr lang="en-GB" sz="2400"/>
          </a:p>
          <a:p>
            <a:pPr lvl="1">
              <a:lnSpc>
                <a:spcPct val="70000"/>
              </a:lnSpc>
            </a:pPr>
            <a:r>
              <a:rPr lang="en-GB" sz="2000"/>
              <a:t>Dickens - 117</a:t>
            </a:r>
          </a:p>
          <a:p>
            <a:pPr lvl="1">
              <a:lnSpc>
                <a:spcPct val="70000"/>
              </a:lnSpc>
            </a:pPr>
            <a:r>
              <a:rPr lang="en-GB" sz="2000"/>
              <a:t>Christmas Carol - 78</a:t>
            </a:r>
          </a:p>
          <a:p>
            <a:pPr lvl="1">
              <a:lnSpc>
                <a:spcPct val="70000"/>
              </a:lnSpc>
            </a:pPr>
            <a:r>
              <a:rPr lang="en-GB" sz="2000"/>
              <a:t>Charles Dickens - 75</a:t>
            </a:r>
          </a:p>
          <a:p>
            <a:pPr lvl="1">
              <a:lnSpc>
                <a:spcPct val="70000"/>
              </a:lnSpc>
            </a:pPr>
            <a:r>
              <a:rPr lang="en-GB" sz="2000"/>
              <a:t>Disney - 72</a:t>
            </a:r>
          </a:p>
          <a:p>
            <a:pPr lvl="1">
              <a:lnSpc>
                <a:spcPct val="70000"/>
              </a:lnSpc>
            </a:pPr>
            <a:r>
              <a:rPr lang="en-GB" sz="2000"/>
              <a:t>Carl Banks - 54</a:t>
            </a:r>
          </a:p>
          <a:p>
            <a:pPr lvl="1">
              <a:lnSpc>
                <a:spcPct val="70000"/>
              </a:lnSpc>
            </a:pPr>
            <a:r>
              <a:rPr lang="en-GB" sz="2000"/>
              <a:t>A Christmas - 41</a:t>
            </a:r>
          </a:p>
          <a:p>
            <a:pPr lvl="1">
              <a:lnSpc>
                <a:spcPct val="70000"/>
              </a:lnSpc>
            </a:pPr>
            <a:r>
              <a:rPr lang="en-GB" sz="2000"/>
              <a:t>Christmas Carol - 45</a:t>
            </a:r>
          </a:p>
          <a:p>
            <a:pPr lvl="1">
              <a:lnSpc>
                <a:spcPct val="70000"/>
              </a:lnSpc>
            </a:pPr>
            <a:r>
              <a:rPr lang="en-GB" sz="2000"/>
              <a:t>Uncle - 31</a:t>
            </a:r>
            <a:endParaRPr lang="en-GB" sz="2800"/>
          </a:p>
        </p:txBody>
      </p:sp>
      <p:sp>
        <p:nvSpPr>
          <p:cNvPr id="1184772" name="AutoShape 4"/>
          <p:cNvSpPr>
            <a:spLocks noChangeArrowheads="1"/>
          </p:cNvSpPr>
          <p:nvPr/>
        </p:nvSpPr>
        <p:spPr bwMode="auto">
          <a:xfrm>
            <a:off x="2438400" y="2590800"/>
            <a:ext cx="3886200" cy="2209800"/>
          </a:xfrm>
          <a:prstGeom prst="cloudCallout">
            <a:avLst>
              <a:gd name="adj1" fmla="val 24222"/>
              <a:gd name="adj2" fmla="val -92671"/>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altLang="zh-CN" sz="2000">
                <a:solidFill>
                  <a:srgbClr val="FF0000"/>
                </a:solidFill>
              </a:rPr>
              <a:t>How can we make sure that the high weighted n-grams match the type of expected answers?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84772"/>
                                        </p:tgtEl>
                                        <p:attrNameLst>
                                          <p:attrName>style.visibility</p:attrName>
                                        </p:attrNameLst>
                                      </p:cBhvr>
                                      <p:to>
                                        <p:strVal val="visible"/>
                                      </p:to>
                                    </p:set>
                                    <p:animEffect transition="in" filter="box(out)">
                                      <p:cBhvr>
                                        <p:cTn id="7" dur="500"/>
                                        <p:tgtEl>
                                          <p:spTgt spid="118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Rectangle 2"/>
          <p:cNvSpPr>
            <a:spLocks noGrp="1" noChangeArrowheads="1"/>
          </p:cNvSpPr>
          <p:nvPr>
            <p:ph type="title"/>
          </p:nvPr>
        </p:nvSpPr>
        <p:spPr/>
        <p:txBody>
          <a:bodyPr/>
          <a:lstStyle/>
          <a:p>
            <a:r>
              <a:rPr lang="en-GB"/>
              <a:t>Step 4: Filtering N-Grams</a:t>
            </a:r>
          </a:p>
        </p:txBody>
      </p:sp>
      <p:sp>
        <p:nvSpPr>
          <p:cNvPr id="1185795" name="Rectangle 3"/>
          <p:cNvSpPr>
            <a:spLocks noGrp="1" noChangeArrowheads="1"/>
          </p:cNvSpPr>
          <p:nvPr>
            <p:ph type="body" idx="1"/>
          </p:nvPr>
        </p:nvSpPr>
        <p:spPr/>
        <p:txBody>
          <a:bodyPr/>
          <a:lstStyle/>
          <a:p>
            <a:r>
              <a:rPr lang="en-GB" sz="2400"/>
              <a:t>Each question type is associated with one or more </a:t>
            </a:r>
            <a:r>
              <a:rPr lang="en-GB" sz="2400">
                <a:latin typeface="Arial"/>
              </a:rPr>
              <a:t>“</a:t>
            </a:r>
            <a:r>
              <a:rPr lang="en-GB" sz="2400" b="1"/>
              <a:t>data-type filters</a:t>
            </a:r>
            <a:r>
              <a:rPr lang="en-GB" sz="2400">
                <a:latin typeface="Arial"/>
              </a:rPr>
              <a:t>”</a:t>
            </a:r>
            <a:r>
              <a:rPr lang="en-GB" sz="2400"/>
              <a:t> = regular expression</a:t>
            </a:r>
          </a:p>
          <a:p>
            <a:r>
              <a:rPr lang="en-GB" sz="2400"/>
              <a:t>When</a:t>
            </a:r>
            <a:r>
              <a:rPr lang="en-GB" sz="2400">
                <a:latin typeface="Arial"/>
              </a:rPr>
              <a:t>…</a:t>
            </a:r>
            <a:endParaRPr lang="en-GB" sz="2400"/>
          </a:p>
          <a:p>
            <a:r>
              <a:rPr lang="en-GB" sz="2400"/>
              <a:t>Where</a:t>
            </a:r>
            <a:r>
              <a:rPr lang="en-GB" sz="2400">
                <a:latin typeface="Arial"/>
              </a:rPr>
              <a:t>…</a:t>
            </a:r>
            <a:endParaRPr lang="en-GB" sz="2400"/>
          </a:p>
          <a:p>
            <a:r>
              <a:rPr lang="en-GB" sz="2400"/>
              <a:t>What </a:t>
            </a:r>
            <a:r>
              <a:rPr lang="en-GB" sz="2400">
                <a:latin typeface="Arial"/>
              </a:rPr>
              <a:t>…</a:t>
            </a:r>
            <a:endParaRPr lang="en-GB" sz="2400"/>
          </a:p>
          <a:p>
            <a:r>
              <a:rPr lang="en-GB" sz="2400"/>
              <a:t>Who </a:t>
            </a:r>
            <a:r>
              <a:rPr lang="en-GB" sz="2400">
                <a:latin typeface="Arial"/>
              </a:rPr>
              <a:t>…</a:t>
            </a:r>
            <a:endParaRPr lang="en-GB" sz="2400"/>
          </a:p>
          <a:p>
            <a:endParaRPr lang="en-GB" sz="2000"/>
          </a:p>
          <a:p>
            <a:r>
              <a:rPr lang="en-GB" sz="2000"/>
              <a:t>Boost score of  n-grams that do match regexp</a:t>
            </a:r>
          </a:p>
          <a:p>
            <a:r>
              <a:rPr lang="en-GB" sz="2000"/>
              <a:t>Lower score of n-grams that don</a:t>
            </a:r>
            <a:r>
              <a:rPr lang="en-GB" sz="2000">
                <a:latin typeface="Arial"/>
              </a:rPr>
              <a:t>’</a:t>
            </a:r>
            <a:r>
              <a:rPr lang="en-GB" sz="2000"/>
              <a:t>t match regexp</a:t>
            </a:r>
          </a:p>
        </p:txBody>
      </p:sp>
      <p:sp>
        <p:nvSpPr>
          <p:cNvPr id="1185796" name="Text Box 4"/>
          <p:cNvSpPr txBox="1">
            <a:spLocks noChangeArrowheads="1"/>
          </p:cNvSpPr>
          <p:nvPr/>
        </p:nvSpPr>
        <p:spPr bwMode="auto">
          <a:xfrm>
            <a:off x="4191000" y="2590800"/>
            <a:ext cx="793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2400" b="1"/>
              <a:t>Date</a:t>
            </a:r>
          </a:p>
        </p:txBody>
      </p:sp>
      <p:sp>
        <p:nvSpPr>
          <p:cNvPr id="1185797" name="Text Box 5"/>
          <p:cNvSpPr txBox="1">
            <a:spLocks noChangeArrowheads="1"/>
          </p:cNvSpPr>
          <p:nvPr/>
        </p:nvSpPr>
        <p:spPr bwMode="auto">
          <a:xfrm>
            <a:off x="4343400" y="3200400"/>
            <a:ext cx="1335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2400" b="1"/>
              <a:t>Location</a:t>
            </a:r>
          </a:p>
        </p:txBody>
      </p:sp>
      <p:sp>
        <p:nvSpPr>
          <p:cNvPr id="1185798" name="Text Box 6"/>
          <p:cNvSpPr txBox="1">
            <a:spLocks noChangeArrowheads="1"/>
          </p:cNvSpPr>
          <p:nvPr/>
        </p:nvSpPr>
        <p:spPr bwMode="auto">
          <a:xfrm>
            <a:off x="4343400" y="3581400"/>
            <a:ext cx="1081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2400" b="1"/>
              <a:t>Person</a:t>
            </a:r>
          </a:p>
        </p:txBody>
      </p:sp>
      <p:sp>
        <p:nvSpPr>
          <p:cNvPr id="1185799" name="Line 7"/>
          <p:cNvSpPr>
            <a:spLocks noChangeShapeType="1"/>
          </p:cNvSpPr>
          <p:nvPr/>
        </p:nvSpPr>
        <p:spPr bwMode="auto">
          <a:xfrm>
            <a:off x="2667000" y="2895600"/>
            <a:ext cx="1447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5800" name="Line 8"/>
          <p:cNvSpPr>
            <a:spLocks noChangeShapeType="1"/>
          </p:cNvSpPr>
          <p:nvPr/>
        </p:nvSpPr>
        <p:spPr bwMode="auto">
          <a:xfrm>
            <a:off x="2743200" y="3352800"/>
            <a:ext cx="1447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5801" name="Line 9"/>
          <p:cNvSpPr>
            <a:spLocks noChangeShapeType="1"/>
          </p:cNvSpPr>
          <p:nvPr/>
        </p:nvSpPr>
        <p:spPr bwMode="auto">
          <a:xfrm flipV="1">
            <a:off x="2743200" y="2971800"/>
            <a:ext cx="1295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5802" name="Line 10"/>
          <p:cNvSpPr>
            <a:spLocks noChangeShapeType="1"/>
          </p:cNvSpPr>
          <p:nvPr/>
        </p:nvSpPr>
        <p:spPr bwMode="auto">
          <a:xfrm flipV="1">
            <a:off x="2743200" y="3962400"/>
            <a:ext cx="1371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5803" name="Line 11"/>
          <p:cNvSpPr>
            <a:spLocks noChangeShapeType="1"/>
          </p:cNvSpPr>
          <p:nvPr/>
        </p:nvSpPr>
        <p:spPr bwMode="auto">
          <a:xfrm flipV="1">
            <a:off x="2819400" y="3581400"/>
            <a:ext cx="1371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lstStyle/>
          <a:p>
            <a:r>
              <a:rPr lang="en-GB"/>
              <a:t>Question Answering from text</a:t>
            </a:r>
            <a:endParaRPr lang="en-US" altLang="zh-CN"/>
          </a:p>
        </p:txBody>
      </p:sp>
      <p:sp>
        <p:nvSpPr>
          <p:cNvPr id="1157123" name="Rectangle 3"/>
          <p:cNvSpPr>
            <a:spLocks noGrp="1" noChangeArrowheads="1"/>
          </p:cNvSpPr>
          <p:nvPr>
            <p:ph type="body" idx="1"/>
          </p:nvPr>
        </p:nvSpPr>
        <p:spPr/>
        <p:txBody>
          <a:bodyPr/>
          <a:lstStyle/>
          <a:p>
            <a:pPr marL="342900" indent="-342900">
              <a:lnSpc>
                <a:spcPct val="80000"/>
              </a:lnSpc>
            </a:pPr>
            <a:r>
              <a:rPr lang="en-US" altLang="zh-CN"/>
              <a:t>An idea originating from the IR community</a:t>
            </a:r>
          </a:p>
          <a:p>
            <a:pPr marL="342900" indent="-342900">
              <a:lnSpc>
                <a:spcPct val="80000"/>
              </a:lnSpc>
            </a:pPr>
            <a:r>
              <a:rPr lang="en-US" altLang="zh-CN"/>
              <a:t>With massive collections of full-text documents, simply finding </a:t>
            </a:r>
            <a:r>
              <a:rPr lang="en-US" altLang="zh-CN" i="1"/>
              <a:t>relevant documents</a:t>
            </a:r>
            <a:r>
              <a:rPr lang="en-US" altLang="zh-CN"/>
              <a:t> is of limited use: we want </a:t>
            </a:r>
            <a:r>
              <a:rPr lang="en-US" altLang="zh-CN" i="1"/>
              <a:t>answers</a:t>
            </a:r>
            <a:r>
              <a:rPr lang="en-US" altLang="zh-CN"/>
              <a:t> from textbases</a:t>
            </a:r>
            <a:endParaRPr lang="en-US" altLang="zh-CN" sz="2000">
              <a:solidFill>
                <a:srgbClr val="CC0000"/>
              </a:solidFill>
            </a:endParaRPr>
          </a:p>
          <a:p>
            <a:pPr marL="342900" indent="-342900">
              <a:lnSpc>
                <a:spcPct val="80000"/>
              </a:lnSpc>
            </a:pPr>
            <a:r>
              <a:rPr lang="en-GB"/>
              <a:t>QA: give the user a (short) answer to their question, perhaps supported by evidence. </a:t>
            </a:r>
          </a:p>
          <a:p>
            <a:pPr marL="342900" indent="-342900">
              <a:lnSpc>
                <a:spcPct val="80000"/>
              </a:lnSpc>
            </a:pPr>
            <a:r>
              <a:rPr lang="en-GB"/>
              <a:t>The common person</a:t>
            </a:r>
            <a:r>
              <a:rPr lang="en-GB">
                <a:latin typeface="Arial"/>
              </a:rPr>
              <a:t>’</a:t>
            </a:r>
            <a:r>
              <a:rPr lang="en-GB"/>
              <a:t>s view? </a:t>
            </a:r>
            <a:r>
              <a:rPr lang="en-GB">
                <a:solidFill>
                  <a:srgbClr val="A40508"/>
                </a:solidFill>
              </a:rPr>
              <a:t>[From a novel]</a:t>
            </a:r>
          </a:p>
          <a:p>
            <a:pPr marL="742950" lvl="1" indent="-285750">
              <a:lnSpc>
                <a:spcPct val="80000"/>
              </a:lnSpc>
            </a:pPr>
            <a:r>
              <a:rPr lang="en-GB" sz="1600">
                <a:latin typeface="Arial"/>
              </a:rPr>
              <a:t>“</a:t>
            </a:r>
            <a:r>
              <a:rPr lang="en-GB" sz="1600"/>
              <a:t>I like the Internet.  Really, I do.  Any time I need a piece of shareware or I want to find out the weather in Bogota </a:t>
            </a:r>
            <a:r>
              <a:rPr lang="en-GB" sz="1600">
                <a:latin typeface="Arial"/>
              </a:rPr>
              <a:t>…</a:t>
            </a:r>
            <a:r>
              <a:rPr lang="en-GB" sz="1600"/>
              <a:t> I</a:t>
            </a:r>
            <a:r>
              <a:rPr lang="en-GB" sz="1600">
                <a:latin typeface="Arial"/>
              </a:rPr>
              <a:t>’</a:t>
            </a:r>
            <a:r>
              <a:rPr lang="en-GB" sz="1600"/>
              <a:t>m the first guy to get the modem humming.  But as a source of information, it sucks.  You got a billion pieces of data, struggling to be heard and seen and downloaded, and anything I want to know seems to get trampled underfoot in the crowd.</a:t>
            </a:r>
            <a:r>
              <a:rPr lang="en-GB" sz="1600">
                <a:latin typeface="Arial"/>
              </a:rPr>
              <a:t>”</a:t>
            </a:r>
            <a:endParaRPr lang="en-GB" sz="1600"/>
          </a:p>
          <a:p>
            <a:pPr marL="1143000" lvl="2" indent="-228600">
              <a:lnSpc>
                <a:spcPct val="80000"/>
              </a:lnSpc>
            </a:pPr>
            <a:r>
              <a:rPr lang="en-GB" sz="1600"/>
              <a:t>M. Marshall.  </a:t>
            </a:r>
            <a:r>
              <a:rPr lang="en-GB" sz="1600" i="1"/>
              <a:t>The Straw Men.</a:t>
            </a:r>
            <a:r>
              <a:rPr lang="en-GB" sz="1600"/>
              <a:t>  HarperCollins Publishers, 2002.</a:t>
            </a:r>
            <a:endParaRPr lang="en-GB" sz="14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GB"/>
              <a:t>Step 5: Tiling the Answers</a:t>
            </a:r>
          </a:p>
        </p:txBody>
      </p:sp>
      <p:sp>
        <p:nvSpPr>
          <p:cNvPr id="1186819" name="Text Box 3"/>
          <p:cNvSpPr txBox="1">
            <a:spLocks noChangeArrowheads="1"/>
          </p:cNvSpPr>
          <p:nvPr/>
        </p:nvSpPr>
        <p:spPr bwMode="auto">
          <a:xfrm>
            <a:off x="3200400" y="2908300"/>
            <a:ext cx="1524000" cy="47625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GB" sz="2400" b="1"/>
              <a:t>  Dickens</a:t>
            </a:r>
          </a:p>
        </p:txBody>
      </p:sp>
      <p:sp>
        <p:nvSpPr>
          <p:cNvPr id="1186820" name="Text Box 4"/>
          <p:cNvSpPr txBox="1">
            <a:spLocks noChangeArrowheads="1"/>
          </p:cNvSpPr>
          <p:nvPr/>
        </p:nvSpPr>
        <p:spPr bwMode="auto">
          <a:xfrm>
            <a:off x="1905000" y="2374900"/>
            <a:ext cx="2819400" cy="47625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GB" sz="2400" b="1"/>
              <a:t>  Charles    Dickens </a:t>
            </a:r>
          </a:p>
        </p:txBody>
      </p:sp>
      <p:sp>
        <p:nvSpPr>
          <p:cNvPr id="1186821" name="Text Box 5"/>
          <p:cNvSpPr txBox="1">
            <a:spLocks noChangeArrowheads="1"/>
          </p:cNvSpPr>
          <p:nvPr/>
        </p:nvSpPr>
        <p:spPr bwMode="auto">
          <a:xfrm>
            <a:off x="1219200" y="3460750"/>
            <a:ext cx="1905000" cy="47625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GB" sz="2400" b="1"/>
              <a:t>  Mr Charles</a:t>
            </a:r>
          </a:p>
        </p:txBody>
      </p:sp>
      <p:sp>
        <p:nvSpPr>
          <p:cNvPr id="1186822" name="Text Box 6"/>
          <p:cNvSpPr txBox="1">
            <a:spLocks noChangeArrowheads="1"/>
          </p:cNvSpPr>
          <p:nvPr/>
        </p:nvSpPr>
        <p:spPr bwMode="auto">
          <a:xfrm>
            <a:off x="609600" y="1687513"/>
            <a:ext cx="1030288" cy="2392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90000"/>
              </a:lnSpc>
            </a:pPr>
            <a:r>
              <a:rPr lang="en-GB" sz="2400" b="1"/>
              <a:t>Scores</a:t>
            </a:r>
          </a:p>
          <a:p>
            <a:pPr eaLnBrk="0" hangingPunct="0">
              <a:lnSpc>
                <a:spcPct val="90000"/>
              </a:lnSpc>
            </a:pPr>
            <a:endParaRPr lang="en-GB" sz="2400" b="1"/>
          </a:p>
          <a:p>
            <a:pPr eaLnBrk="0" hangingPunct="0">
              <a:lnSpc>
                <a:spcPct val="90000"/>
              </a:lnSpc>
            </a:pPr>
            <a:r>
              <a:rPr lang="en-GB" sz="2400" b="1"/>
              <a:t>20</a:t>
            </a:r>
          </a:p>
          <a:p>
            <a:pPr eaLnBrk="0" hangingPunct="0">
              <a:lnSpc>
                <a:spcPct val="90000"/>
              </a:lnSpc>
            </a:pPr>
            <a:endParaRPr lang="en-GB" sz="2400" b="1"/>
          </a:p>
          <a:p>
            <a:pPr eaLnBrk="0" hangingPunct="0">
              <a:lnSpc>
                <a:spcPct val="90000"/>
              </a:lnSpc>
            </a:pPr>
            <a:r>
              <a:rPr lang="en-GB" sz="2400" b="1"/>
              <a:t>15</a:t>
            </a:r>
          </a:p>
          <a:p>
            <a:pPr eaLnBrk="0" hangingPunct="0">
              <a:lnSpc>
                <a:spcPct val="90000"/>
              </a:lnSpc>
            </a:pPr>
            <a:endParaRPr lang="en-GB" sz="2400" b="1"/>
          </a:p>
          <a:p>
            <a:pPr eaLnBrk="0" hangingPunct="0">
              <a:lnSpc>
                <a:spcPct val="90000"/>
              </a:lnSpc>
            </a:pPr>
            <a:r>
              <a:rPr lang="en-GB" sz="2400" b="1"/>
              <a:t>10</a:t>
            </a:r>
          </a:p>
        </p:txBody>
      </p:sp>
      <p:sp>
        <p:nvSpPr>
          <p:cNvPr id="1186823" name="AutoShape 7"/>
          <p:cNvSpPr>
            <a:spLocks/>
          </p:cNvSpPr>
          <p:nvPr/>
        </p:nvSpPr>
        <p:spPr bwMode="auto">
          <a:xfrm>
            <a:off x="4953000" y="2133600"/>
            <a:ext cx="381000" cy="1905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GB" sz="2400" b="1"/>
              <a:t>     merged,	 discard</a:t>
            </a:r>
            <a:br>
              <a:rPr lang="en-GB" sz="2400" b="1"/>
            </a:br>
            <a:r>
              <a:rPr lang="en-GB" sz="2400" b="1"/>
              <a:t>		old n-grams</a:t>
            </a:r>
          </a:p>
        </p:txBody>
      </p:sp>
      <p:sp>
        <p:nvSpPr>
          <p:cNvPr id="1186824" name="Text Box 8"/>
          <p:cNvSpPr txBox="1">
            <a:spLocks noChangeArrowheads="1"/>
          </p:cNvSpPr>
          <p:nvPr/>
        </p:nvSpPr>
        <p:spPr bwMode="auto">
          <a:xfrm>
            <a:off x="4876800" y="4343400"/>
            <a:ext cx="3352800" cy="47625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GB" sz="2400" b="1"/>
              <a:t>  Mr Charles  Dickens</a:t>
            </a:r>
          </a:p>
        </p:txBody>
      </p:sp>
      <p:sp>
        <p:nvSpPr>
          <p:cNvPr id="1186825" name="Text Box 9"/>
          <p:cNvSpPr txBox="1">
            <a:spLocks noChangeArrowheads="1"/>
          </p:cNvSpPr>
          <p:nvPr/>
        </p:nvSpPr>
        <p:spPr bwMode="auto">
          <a:xfrm>
            <a:off x="3505200" y="4343400"/>
            <a:ext cx="12922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2400" b="1"/>
              <a:t>Score 45</a:t>
            </a:r>
          </a:p>
        </p:txBody>
      </p:sp>
      <p:sp>
        <p:nvSpPr>
          <p:cNvPr id="1186826" name="Line 10"/>
          <p:cNvSpPr>
            <a:spLocks noChangeShapeType="1"/>
          </p:cNvSpPr>
          <p:nvPr/>
        </p:nvSpPr>
        <p:spPr bwMode="auto">
          <a:xfrm>
            <a:off x="5791200" y="3429000"/>
            <a:ext cx="0" cy="762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6827" name="Line 11"/>
          <p:cNvSpPr>
            <a:spLocks noChangeShapeType="1"/>
          </p:cNvSpPr>
          <p:nvPr/>
        </p:nvSpPr>
        <p:spPr bwMode="auto">
          <a:xfrm>
            <a:off x="304800" y="4267200"/>
            <a:ext cx="8458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6828" name="AutoShape 12"/>
          <p:cNvSpPr>
            <a:spLocks noChangeArrowheads="1"/>
          </p:cNvSpPr>
          <p:nvPr/>
        </p:nvSpPr>
        <p:spPr bwMode="auto">
          <a:xfrm>
            <a:off x="838200" y="5257800"/>
            <a:ext cx="1600200" cy="10668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GB" sz="2400" b="1"/>
              <a:t>N-Grams</a:t>
            </a:r>
          </a:p>
        </p:txBody>
      </p:sp>
      <p:sp>
        <p:nvSpPr>
          <p:cNvPr id="1186829" name="Line 13"/>
          <p:cNvSpPr>
            <a:spLocks noChangeShapeType="1"/>
          </p:cNvSpPr>
          <p:nvPr/>
        </p:nvSpPr>
        <p:spPr bwMode="auto">
          <a:xfrm flipV="1">
            <a:off x="2667000" y="5791200"/>
            <a:ext cx="3352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6830" name="Text Box 14"/>
          <p:cNvSpPr txBox="1">
            <a:spLocks noChangeArrowheads="1"/>
          </p:cNvSpPr>
          <p:nvPr/>
        </p:nvSpPr>
        <p:spPr bwMode="auto">
          <a:xfrm>
            <a:off x="2514600" y="5299075"/>
            <a:ext cx="34813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2400"/>
              <a:t>tile highest-scoring n-gram</a:t>
            </a:r>
          </a:p>
        </p:txBody>
      </p:sp>
      <p:sp>
        <p:nvSpPr>
          <p:cNvPr id="1186831" name="AutoShape 15"/>
          <p:cNvSpPr>
            <a:spLocks noChangeArrowheads="1"/>
          </p:cNvSpPr>
          <p:nvPr/>
        </p:nvSpPr>
        <p:spPr bwMode="auto">
          <a:xfrm>
            <a:off x="6096000" y="5257800"/>
            <a:ext cx="1600200" cy="10668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GB" sz="2400" b="1"/>
              <a:t>N-Grams</a:t>
            </a:r>
          </a:p>
        </p:txBody>
      </p:sp>
      <p:sp>
        <p:nvSpPr>
          <p:cNvPr id="1186832" name="Line 16"/>
          <p:cNvSpPr>
            <a:spLocks noChangeShapeType="1"/>
          </p:cNvSpPr>
          <p:nvPr/>
        </p:nvSpPr>
        <p:spPr bwMode="auto">
          <a:xfrm flipH="1">
            <a:off x="2514600" y="6130925"/>
            <a:ext cx="373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86833" name="Text Box 17"/>
          <p:cNvSpPr txBox="1">
            <a:spLocks noChangeArrowheads="1"/>
          </p:cNvSpPr>
          <p:nvPr/>
        </p:nvSpPr>
        <p:spPr bwMode="auto">
          <a:xfrm>
            <a:off x="2498725" y="6248400"/>
            <a:ext cx="4068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GB" sz="2400" b="1"/>
              <a:t>Repeat, until no more overlap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ChangeArrowheads="1"/>
          </p:cNvSpPr>
          <p:nvPr>
            <p:ph type="title"/>
          </p:nvPr>
        </p:nvSpPr>
        <p:spPr/>
        <p:txBody>
          <a:bodyPr/>
          <a:lstStyle/>
          <a:p>
            <a:r>
              <a:rPr lang="en-GB"/>
              <a:t>Results</a:t>
            </a:r>
            <a:endParaRPr lang="en-GB" sz="3200"/>
          </a:p>
        </p:txBody>
      </p:sp>
      <p:sp>
        <p:nvSpPr>
          <p:cNvPr id="1187843" name="Rectangle 3"/>
          <p:cNvSpPr>
            <a:spLocks noGrp="1" noChangeArrowheads="1"/>
          </p:cNvSpPr>
          <p:nvPr>
            <p:ph type="body" idx="1"/>
          </p:nvPr>
        </p:nvSpPr>
        <p:spPr/>
        <p:txBody>
          <a:bodyPr/>
          <a:lstStyle/>
          <a:p>
            <a:r>
              <a:rPr lang="en-GB"/>
              <a:t>Standard TREC contest test-bed:</a:t>
            </a:r>
            <a:br>
              <a:rPr lang="en-GB"/>
            </a:br>
            <a:r>
              <a:rPr lang="en-GB"/>
              <a:t>	~1M documents; 900 questions</a:t>
            </a:r>
          </a:p>
          <a:p>
            <a:r>
              <a:rPr lang="en-GB"/>
              <a:t>Technique doesn</a:t>
            </a:r>
            <a:r>
              <a:rPr lang="en-GB">
                <a:latin typeface="Arial"/>
              </a:rPr>
              <a:t>’</a:t>
            </a:r>
            <a:r>
              <a:rPr lang="en-GB"/>
              <a:t>t do too well (though would have placed in top 9 of ~30 participants!)</a:t>
            </a:r>
          </a:p>
          <a:p>
            <a:pPr lvl="1"/>
            <a:r>
              <a:rPr lang="en-GB"/>
              <a:t>MRR = 0.262 (ie, right answered ranked about #4-#5)</a:t>
            </a:r>
          </a:p>
          <a:p>
            <a:pPr lvl="1"/>
            <a:r>
              <a:rPr lang="en-GB"/>
              <a:t>Why?  Because it relies on the enormity of the Web!</a:t>
            </a:r>
          </a:p>
          <a:p>
            <a:r>
              <a:rPr lang="en-GB"/>
              <a:t>Using the Web as a whole, not just TREC</a:t>
            </a:r>
            <a:r>
              <a:rPr lang="en-GB">
                <a:latin typeface="Arial"/>
              </a:rPr>
              <a:t>’</a:t>
            </a:r>
            <a:r>
              <a:rPr lang="en-GB"/>
              <a:t>s 1M documents</a:t>
            </a:r>
            <a:r>
              <a:rPr lang="en-GB">
                <a:latin typeface="Arial"/>
              </a:rPr>
              <a:t>…</a:t>
            </a:r>
            <a:r>
              <a:rPr lang="en-GB"/>
              <a:t>  MRR = 0.42 (ie, on average, right answer is ranked about #2-#3)</a:t>
            </a:r>
          </a:p>
        </p:txBody>
      </p:sp>
      <p:sp>
        <p:nvSpPr>
          <p:cNvPr id="1187844" name="Rectangle 4"/>
          <p:cNvSpPr>
            <a:spLocks noChangeArrowheads="1"/>
          </p:cNvSpPr>
          <p:nvPr/>
        </p:nvSpPr>
        <p:spPr bwMode="auto">
          <a:xfrm>
            <a:off x="2286000" y="4191000"/>
            <a:ext cx="5715000" cy="3810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87845" name="Rectangle 5"/>
          <p:cNvSpPr>
            <a:spLocks noChangeArrowheads="1"/>
          </p:cNvSpPr>
          <p:nvPr/>
        </p:nvSpPr>
        <p:spPr bwMode="auto">
          <a:xfrm>
            <a:off x="457200" y="4648200"/>
            <a:ext cx="7696200" cy="1752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1187844"/>
                                        </p:tgtEl>
                                      </p:cBhvr>
                                    </p:animEffect>
                                    <p:set>
                                      <p:cBhvr>
                                        <p:cTn id="7" dur="1" fill="hold">
                                          <p:stCondLst>
                                            <p:cond delay="499"/>
                                          </p:stCondLst>
                                        </p:cTn>
                                        <p:tgtEl>
                                          <p:spTgt spid="118784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0" nodeType="clickEffect">
                                  <p:stCondLst>
                                    <p:cond delay="0"/>
                                  </p:stCondLst>
                                  <p:childTnLst>
                                    <p:animEffect transition="out" filter="box(in)">
                                      <p:cBhvr>
                                        <p:cTn id="11" dur="500"/>
                                        <p:tgtEl>
                                          <p:spTgt spid="1187845"/>
                                        </p:tgtEl>
                                      </p:cBhvr>
                                    </p:animEffect>
                                    <p:set>
                                      <p:cBhvr>
                                        <p:cTn id="12" dur="1" fill="hold">
                                          <p:stCondLst>
                                            <p:cond delay="499"/>
                                          </p:stCondLst>
                                        </p:cTn>
                                        <p:tgtEl>
                                          <p:spTgt spid="1187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44" grpId="0" animBg="1"/>
      <p:bldP spid="11878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r>
              <a:rPr lang="en-GB"/>
              <a:t>Issues</a:t>
            </a:r>
          </a:p>
        </p:txBody>
      </p:sp>
      <p:sp>
        <p:nvSpPr>
          <p:cNvPr id="1188867" name="Rectangle 3"/>
          <p:cNvSpPr>
            <a:spLocks noGrp="1" noChangeArrowheads="1"/>
          </p:cNvSpPr>
          <p:nvPr>
            <p:ph type="body" idx="1"/>
          </p:nvPr>
        </p:nvSpPr>
        <p:spPr/>
        <p:txBody>
          <a:bodyPr/>
          <a:lstStyle/>
          <a:p>
            <a:r>
              <a:rPr lang="en-GB"/>
              <a:t>In many scenarios (e.g., monitoring an individuals email</a:t>
            </a:r>
            <a:r>
              <a:rPr lang="en-GB">
                <a:latin typeface="Arial"/>
              </a:rPr>
              <a:t>…</a:t>
            </a:r>
            <a:r>
              <a:rPr lang="en-GB"/>
              <a:t>) we only have a small set of documents</a:t>
            </a:r>
          </a:p>
          <a:p>
            <a:r>
              <a:rPr lang="en-GB"/>
              <a:t>Works best/only for </a:t>
            </a:r>
            <a:r>
              <a:rPr lang="en-GB">
                <a:latin typeface="Arial"/>
              </a:rPr>
              <a:t>“</a:t>
            </a:r>
            <a:r>
              <a:rPr lang="en-GB"/>
              <a:t>Trivial Pursuit</a:t>
            </a:r>
            <a:r>
              <a:rPr lang="en-GB">
                <a:latin typeface="Arial"/>
              </a:rPr>
              <a:t>”</a:t>
            </a:r>
            <a:r>
              <a:rPr lang="en-GB"/>
              <a:t>-style fact-based questions</a:t>
            </a:r>
          </a:p>
          <a:p>
            <a:r>
              <a:rPr lang="en-GB"/>
              <a:t>Limited/brittle </a:t>
            </a:r>
            <a:r>
              <a:rPr lang="en-GB" altLang="zh-CN"/>
              <a:t>for</a:t>
            </a:r>
            <a:endParaRPr lang="en-GB"/>
          </a:p>
          <a:p>
            <a:pPr lvl="1"/>
            <a:r>
              <a:rPr lang="en-GB"/>
              <a:t>question categories</a:t>
            </a:r>
          </a:p>
          <a:p>
            <a:pPr lvl="1"/>
            <a:r>
              <a:rPr lang="en-GB"/>
              <a:t>answer data types/filters</a:t>
            </a:r>
          </a:p>
          <a:p>
            <a:pPr lvl="1"/>
            <a:r>
              <a:rPr lang="en-GB"/>
              <a:t>query rewriting rules</a:t>
            </a:r>
          </a:p>
          <a:p>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Grp="1" noChangeArrowheads="1"/>
          </p:cNvSpPr>
          <p:nvPr>
            <p:ph type="title"/>
          </p:nvPr>
        </p:nvSpPr>
        <p:spPr/>
        <p:txBody>
          <a:bodyPr/>
          <a:lstStyle/>
          <a:p>
            <a:r>
              <a:rPr lang="en-US" altLang="zh-CN"/>
              <a:t>ISI: Surface patterns approach</a:t>
            </a:r>
          </a:p>
        </p:txBody>
      </p:sp>
      <p:sp>
        <p:nvSpPr>
          <p:cNvPr id="1189891" name="Rectangle 3"/>
          <p:cNvSpPr>
            <a:spLocks noGrp="1" noChangeArrowheads="1"/>
          </p:cNvSpPr>
          <p:nvPr>
            <p:ph type="body" idx="1"/>
          </p:nvPr>
        </p:nvSpPr>
        <p:spPr>
          <a:xfrm>
            <a:off x="457200" y="1897063"/>
            <a:ext cx="8229600" cy="3762375"/>
          </a:xfrm>
        </p:spPr>
        <p:txBody>
          <a:bodyPr/>
          <a:lstStyle/>
          <a:p>
            <a:r>
              <a:rPr lang="en-US" altLang="zh-CN"/>
              <a:t>Use of Characteristic Phrases</a:t>
            </a:r>
          </a:p>
          <a:p>
            <a:r>
              <a:rPr lang="en-US" altLang="zh-CN"/>
              <a:t>"When was &lt;person&gt; born</a:t>
            </a:r>
            <a:r>
              <a:rPr lang="en-US" altLang="zh-CN">
                <a:latin typeface="Arial"/>
              </a:rPr>
              <a:t>”</a:t>
            </a:r>
            <a:endParaRPr lang="en-US" altLang="zh-CN"/>
          </a:p>
          <a:p>
            <a:pPr lvl="1"/>
            <a:r>
              <a:rPr lang="en-US" altLang="zh-CN"/>
              <a:t>Typical answers</a:t>
            </a:r>
          </a:p>
          <a:p>
            <a:pPr lvl="2"/>
            <a:r>
              <a:rPr lang="en-US" altLang="zh-CN"/>
              <a:t>"Mozart was born in 1756.</a:t>
            </a:r>
            <a:r>
              <a:rPr lang="en-US" altLang="zh-CN">
                <a:latin typeface="Arial"/>
              </a:rPr>
              <a:t>”</a:t>
            </a:r>
            <a:endParaRPr lang="en-US" altLang="zh-CN"/>
          </a:p>
          <a:p>
            <a:pPr lvl="2"/>
            <a:r>
              <a:rPr lang="en-US" altLang="zh-CN"/>
              <a:t>"Gandhi (1869-1948)...</a:t>
            </a:r>
            <a:r>
              <a:rPr lang="en-US" altLang="zh-CN">
                <a:latin typeface="Arial"/>
              </a:rPr>
              <a:t>”</a:t>
            </a:r>
            <a:endParaRPr lang="en-US" altLang="zh-CN"/>
          </a:p>
          <a:p>
            <a:pPr lvl="1"/>
            <a:r>
              <a:rPr lang="en-US" altLang="zh-CN"/>
              <a:t>Suggests phrases like</a:t>
            </a:r>
          </a:p>
          <a:p>
            <a:pPr lvl="2"/>
            <a:r>
              <a:rPr lang="en-US" altLang="zh-CN"/>
              <a:t>"&lt;NAME&gt; was born in &lt;BIRTHDATE&gt;</a:t>
            </a:r>
            <a:r>
              <a:rPr lang="en-US" altLang="zh-CN">
                <a:latin typeface="Arial"/>
              </a:rPr>
              <a:t>”</a:t>
            </a:r>
            <a:endParaRPr lang="en-US" altLang="zh-CN"/>
          </a:p>
          <a:p>
            <a:pPr lvl="2"/>
            <a:r>
              <a:rPr lang="en-US" altLang="zh-CN"/>
              <a:t>"&lt;NAME&gt; ( &lt;BIRTHDATE&gt;-</a:t>
            </a:r>
            <a:r>
              <a:rPr lang="en-US" altLang="zh-CN">
                <a:latin typeface="Arial"/>
              </a:rPr>
              <a:t>”</a:t>
            </a:r>
            <a:endParaRPr lang="en-US" altLang="zh-CN"/>
          </a:p>
          <a:p>
            <a:pPr lvl="1"/>
            <a:r>
              <a:rPr lang="en-US" altLang="zh-CN"/>
              <a:t>as Regular Expressions can help locate correct answer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Grp="1" noChangeArrowheads="1"/>
          </p:cNvSpPr>
          <p:nvPr>
            <p:ph type="title"/>
          </p:nvPr>
        </p:nvSpPr>
        <p:spPr/>
        <p:txBody>
          <a:bodyPr/>
          <a:lstStyle/>
          <a:p>
            <a:r>
              <a:rPr lang="en-US" altLang="zh-CN"/>
              <a:t>Use Pattern Learning</a:t>
            </a:r>
          </a:p>
        </p:txBody>
      </p:sp>
      <p:sp>
        <p:nvSpPr>
          <p:cNvPr id="1190915" name="Rectangle 3"/>
          <p:cNvSpPr>
            <a:spLocks noGrp="1" noChangeArrowheads="1"/>
          </p:cNvSpPr>
          <p:nvPr>
            <p:ph type="body" idx="1"/>
          </p:nvPr>
        </p:nvSpPr>
        <p:spPr>
          <a:xfrm>
            <a:off x="609600" y="1752600"/>
            <a:ext cx="7772400" cy="4495800"/>
          </a:xfrm>
        </p:spPr>
        <p:txBody>
          <a:bodyPr/>
          <a:lstStyle/>
          <a:p>
            <a:pPr>
              <a:lnSpc>
                <a:spcPct val="90000"/>
              </a:lnSpc>
            </a:pPr>
            <a:r>
              <a:rPr lang="en-US" altLang="zh-CN"/>
              <a:t>Example:</a:t>
            </a:r>
          </a:p>
          <a:p>
            <a:pPr lvl="2">
              <a:lnSpc>
                <a:spcPct val="90000"/>
              </a:lnSpc>
            </a:pPr>
            <a:r>
              <a:rPr lang="en-US" altLang="zh-CN">
                <a:latin typeface="Arial"/>
              </a:rPr>
              <a:t>“</a:t>
            </a:r>
            <a:r>
              <a:rPr lang="en-US" altLang="zh-CN"/>
              <a:t>The great composer Mozart (1756-1791) achieved fame at a young age</a:t>
            </a:r>
            <a:r>
              <a:rPr lang="en-US" altLang="zh-CN">
                <a:latin typeface="Arial"/>
              </a:rPr>
              <a:t>”</a:t>
            </a:r>
            <a:endParaRPr lang="en-US" altLang="zh-CN"/>
          </a:p>
          <a:p>
            <a:pPr lvl="2">
              <a:lnSpc>
                <a:spcPct val="90000"/>
              </a:lnSpc>
            </a:pPr>
            <a:r>
              <a:rPr lang="en-US" altLang="zh-CN">
                <a:latin typeface="Arial"/>
              </a:rPr>
              <a:t>“</a:t>
            </a:r>
            <a:r>
              <a:rPr lang="en-US" altLang="zh-CN"/>
              <a:t>Mozart (1756-1791) was a genius</a:t>
            </a:r>
            <a:r>
              <a:rPr lang="en-US" altLang="zh-CN">
                <a:latin typeface="Arial"/>
              </a:rPr>
              <a:t>”</a:t>
            </a:r>
            <a:endParaRPr lang="en-US" altLang="zh-CN"/>
          </a:p>
          <a:p>
            <a:pPr lvl="2">
              <a:lnSpc>
                <a:spcPct val="90000"/>
              </a:lnSpc>
            </a:pPr>
            <a:r>
              <a:rPr lang="en-US" altLang="zh-CN">
                <a:latin typeface="Arial"/>
              </a:rPr>
              <a:t>“</a:t>
            </a:r>
            <a:r>
              <a:rPr lang="en-US" altLang="zh-CN"/>
              <a:t>The whole world would always be indebted to the great music of Mozart (1756-1791)</a:t>
            </a:r>
            <a:r>
              <a:rPr lang="en-US" altLang="zh-CN">
                <a:latin typeface="Arial"/>
              </a:rPr>
              <a:t>”</a:t>
            </a:r>
            <a:endParaRPr lang="en-US" altLang="zh-CN"/>
          </a:p>
          <a:p>
            <a:pPr lvl="1">
              <a:lnSpc>
                <a:spcPct val="90000"/>
              </a:lnSpc>
            </a:pPr>
            <a:r>
              <a:rPr lang="en-US" altLang="zh-CN"/>
              <a:t>Longest matching substring for all 3 sentences is "Mozart (1756-1791)</a:t>
            </a:r>
            <a:r>
              <a:rPr lang="en-US" altLang="zh-CN">
                <a:latin typeface="Arial"/>
              </a:rPr>
              <a:t>”</a:t>
            </a:r>
            <a:endParaRPr lang="en-US" altLang="zh-CN"/>
          </a:p>
          <a:p>
            <a:pPr lvl="1">
              <a:lnSpc>
                <a:spcPct val="90000"/>
              </a:lnSpc>
            </a:pPr>
            <a:r>
              <a:rPr lang="en-US" altLang="zh-CN"/>
              <a:t>Suffix tree would extract "Mozart (1756-1791)" as an output, with score of 3</a:t>
            </a:r>
          </a:p>
          <a:p>
            <a:pPr>
              <a:lnSpc>
                <a:spcPct val="90000"/>
              </a:lnSpc>
            </a:pPr>
            <a:r>
              <a:rPr lang="en-US" altLang="zh-CN"/>
              <a:t>Reminiscent of IE (Information Extraction) pattern learning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ChangeArrowheads="1"/>
          </p:cNvSpPr>
          <p:nvPr>
            <p:ph type="title"/>
          </p:nvPr>
        </p:nvSpPr>
        <p:spPr/>
        <p:txBody>
          <a:bodyPr/>
          <a:lstStyle/>
          <a:p>
            <a:r>
              <a:rPr lang="en-US" altLang="zh-CN"/>
              <a:t>Pattern Learning (cont.)</a:t>
            </a:r>
          </a:p>
        </p:txBody>
      </p:sp>
      <p:sp>
        <p:nvSpPr>
          <p:cNvPr id="1191939" name="Rectangle 3"/>
          <p:cNvSpPr>
            <a:spLocks noGrp="1" noChangeArrowheads="1"/>
          </p:cNvSpPr>
          <p:nvPr>
            <p:ph type="body" idx="1"/>
          </p:nvPr>
        </p:nvSpPr>
        <p:spPr>
          <a:xfrm>
            <a:off x="914400" y="2133600"/>
            <a:ext cx="7772400" cy="4114800"/>
          </a:xfrm>
        </p:spPr>
        <p:txBody>
          <a:bodyPr/>
          <a:lstStyle/>
          <a:p>
            <a:r>
              <a:rPr lang="en-US" altLang="zh-CN"/>
              <a:t>Repeat with different examples of same question type</a:t>
            </a:r>
          </a:p>
          <a:p>
            <a:pPr lvl="1"/>
            <a:r>
              <a:rPr lang="en-US" altLang="zh-CN">
                <a:latin typeface="Arial"/>
              </a:rPr>
              <a:t>“</a:t>
            </a:r>
            <a:r>
              <a:rPr lang="en-US" altLang="zh-CN"/>
              <a:t>Gandhi 1869</a:t>
            </a:r>
            <a:r>
              <a:rPr lang="en-US" altLang="zh-CN">
                <a:latin typeface="Arial"/>
              </a:rPr>
              <a:t>”</a:t>
            </a:r>
            <a:r>
              <a:rPr lang="en-US" altLang="zh-CN"/>
              <a:t>, </a:t>
            </a:r>
            <a:r>
              <a:rPr lang="en-US" altLang="zh-CN">
                <a:latin typeface="Arial"/>
              </a:rPr>
              <a:t>“</a:t>
            </a:r>
            <a:r>
              <a:rPr lang="en-US" altLang="zh-CN"/>
              <a:t>Newton 1642</a:t>
            </a:r>
            <a:r>
              <a:rPr lang="en-US" altLang="zh-CN">
                <a:latin typeface="Arial"/>
              </a:rPr>
              <a:t>”</a:t>
            </a:r>
            <a:r>
              <a:rPr lang="en-US" altLang="zh-CN"/>
              <a:t>, etc.</a:t>
            </a:r>
          </a:p>
          <a:p>
            <a:r>
              <a:rPr lang="en-US" altLang="zh-CN"/>
              <a:t>Some patterns learned for BIRTHDATE</a:t>
            </a:r>
          </a:p>
          <a:p>
            <a:pPr lvl="1"/>
            <a:r>
              <a:rPr lang="en-US" altLang="zh-CN"/>
              <a:t>a. born in &lt;ANSWER&gt;, &lt;NAME&gt;</a:t>
            </a:r>
          </a:p>
          <a:p>
            <a:pPr lvl="1"/>
            <a:r>
              <a:rPr lang="en-US" altLang="zh-CN"/>
              <a:t>b. &lt;NAME&gt; was born on &lt;ANSWER&gt; , </a:t>
            </a:r>
          </a:p>
          <a:p>
            <a:pPr lvl="1"/>
            <a:r>
              <a:rPr lang="en-US" altLang="zh-CN"/>
              <a:t>c. &lt;NAME&gt; ( &lt;ANSWER&gt; -</a:t>
            </a:r>
          </a:p>
          <a:p>
            <a:pPr lvl="1"/>
            <a:r>
              <a:rPr lang="en-US" altLang="zh-CN"/>
              <a:t>d. &lt;NAME&gt; ( &lt;ANSWER&gt; -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Grp="1" noChangeArrowheads="1"/>
          </p:cNvSpPr>
          <p:nvPr>
            <p:ph type="title"/>
          </p:nvPr>
        </p:nvSpPr>
        <p:spPr/>
        <p:txBody>
          <a:bodyPr/>
          <a:lstStyle/>
          <a:p>
            <a:r>
              <a:rPr lang="en-US" altLang="zh-CN"/>
              <a:t>Experiments</a:t>
            </a:r>
          </a:p>
        </p:txBody>
      </p:sp>
      <p:sp>
        <p:nvSpPr>
          <p:cNvPr id="1192963" name="Rectangle 3"/>
          <p:cNvSpPr>
            <a:spLocks noGrp="1" noChangeArrowheads="1"/>
          </p:cNvSpPr>
          <p:nvPr>
            <p:ph type="body" idx="1"/>
          </p:nvPr>
        </p:nvSpPr>
        <p:spPr>
          <a:xfrm>
            <a:off x="457200" y="2030413"/>
            <a:ext cx="8229600" cy="3698875"/>
          </a:xfrm>
        </p:spPr>
        <p:txBody>
          <a:bodyPr/>
          <a:lstStyle/>
          <a:p>
            <a:r>
              <a:rPr lang="en-US" altLang="zh-CN"/>
              <a:t>6 different Q types</a:t>
            </a:r>
          </a:p>
          <a:p>
            <a:pPr lvl="1"/>
            <a:r>
              <a:rPr lang="en-US" altLang="zh-CN"/>
              <a:t>from Webclopedia QA Typology (Hovy et al., 2002a)</a:t>
            </a:r>
          </a:p>
          <a:p>
            <a:pPr lvl="2"/>
            <a:r>
              <a:rPr lang="en-US" altLang="zh-CN"/>
              <a:t>BIRTHDATE</a:t>
            </a:r>
          </a:p>
          <a:p>
            <a:pPr lvl="2"/>
            <a:r>
              <a:rPr lang="en-US" altLang="zh-CN"/>
              <a:t>LOCATION</a:t>
            </a:r>
          </a:p>
          <a:p>
            <a:pPr lvl="2"/>
            <a:r>
              <a:rPr lang="en-US" altLang="zh-CN"/>
              <a:t>INVENTOR</a:t>
            </a:r>
          </a:p>
          <a:p>
            <a:pPr lvl="2"/>
            <a:r>
              <a:rPr lang="en-US" altLang="zh-CN"/>
              <a:t>DISCOVERER</a:t>
            </a:r>
          </a:p>
          <a:p>
            <a:pPr lvl="2"/>
            <a:r>
              <a:rPr lang="en-US" altLang="zh-CN"/>
              <a:t>DEFINITION</a:t>
            </a:r>
          </a:p>
          <a:p>
            <a:pPr lvl="2"/>
            <a:r>
              <a:rPr lang="en-US" altLang="zh-CN"/>
              <a:t>WHY-FAMOUS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p:txBody>
          <a:bodyPr/>
          <a:lstStyle/>
          <a:p>
            <a:r>
              <a:rPr lang="en-US" altLang="zh-CN"/>
              <a:t>Experiments: pattern precision</a:t>
            </a:r>
          </a:p>
        </p:txBody>
      </p:sp>
      <p:sp>
        <p:nvSpPr>
          <p:cNvPr id="1193987" name="Rectangle 3"/>
          <p:cNvSpPr>
            <a:spLocks noGrp="1" noChangeArrowheads="1"/>
          </p:cNvSpPr>
          <p:nvPr>
            <p:ph type="body" idx="1"/>
          </p:nvPr>
        </p:nvSpPr>
        <p:spPr>
          <a:xfrm>
            <a:off x="457200" y="1960563"/>
            <a:ext cx="8229600" cy="2960687"/>
          </a:xfrm>
        </p:spPr>
        <p:txBody>
          <a:bodyPr/>
          <a:lstStyle/>
          <a:p>
            <a:pPr>
              <a:lnSpc>
                <a:spcPct val="85000"/>
              </a:lnSpc>
            </a:pPr>
            <a:r>
              <a:rPr lang="en-US" altLang="zh-CN" sz="2000"/>
              <a:t>BIRTHDATE table:</a:t>
            </a:r>
          </a:p>
          <a:p>
            <a:pPr lvl="2">
              <a:lnSpc>
                <a:spcPct val="85000"/>
              </a:lnSpc>
            </a:pPr>
            <a:r>
              <a:rPr lang="en-US" altLang="zh-CN" sz="1800"/>
              <a:t>1.0	&lt;NAME&gt; ( &lt;ANSWER&gt; - )</a:t>
            </a:r>
          </a:p>
          <a:p>
            <a:pPr lvl="2">
              <a:lnSpc>
                <a:spcPct val="85000"/>
              </a:lnSpc>
            </a:pPr>
            <a:r>
              <a:rPr lang="en-US" altLang="zh-CN" sz="1800"/>
              <a:t>0.85	&lt;NAME&gt; was born on &lt;ANSWER&gt;,</a:t>
            </a:r>
          </a:p>
          <a:p>
            <a:pPr lvl="2">
              <a:lnSpc>
                <a:spcPct val="85000"/>
              </a:lnSpc>
            </a:pPr>
            <a:r>
              <a:rPr lang="en-US" altLang="zh-CN" sz="1800"/>
              <a:t>0.6	&lt;NAME&gt; was born in &lt;ANSWER&gt;</a:t>
            </a:r>
          </a:p>
          <a:p>
            <a:pPr lvl="2">
              <a:lnSpc>
                <a:spcPct val="85000"/>
              </a:lnSpc>
            </a:pPr>
            <a:r>
              <a:rPr lang="en-US" altLang="zh-CN" sz="1800"/>
              <a:t>0.59	&lt;NAME&gt; was born &lt;ANSWER&gt;</a:t>
            </a:r>
          </a:p>
          <a:p>
            <a:pPr lvl="2">
              <a:lnSpc>
                <a:spcPct val="85000"/>
              </a:lnSpc>
            </a:pPr>
            <a:r>
              <a:rPr lang="en-US" altLang="zh-CN" sz="1800"/>
              <a:t>0.53	&lt;ANSWER&gt; &lt;NAME&gt; was born</a:t>
            </a:r>
          </a:p>
          <a:p>
            <a:pPr lvl="2">
              <a:lnSpc>
                <a:spcPct val="85000"/>
              </a:lnSpc>
            </a:pPr>
            <a:r>
              <a:rPr lang="en-US" altLang="zh-CN" sz="1800"/>
              <a:t>0.50	- &lt;NAME&gt; ( &lt;ANSWER&gt;</a:t>
            </a:r>
          </a:p>
          <a:p>
            <a:pPr lvl="2">
              <a:lnSpc>
                <a:spcPct val="85000"/>
              </a:lnSpc>
            </a:pPr>
            <a:r>
              <a:rPr lang="en-US" altLang="zh-CN" sz="1800"/>
              <a:t>0.36	&lt;NAME&gt; ( &lt;ANSWER&gt; -</a:t>
            </a:r>
          </a:p>
          <a:p>
            <a:pPr>
              <a:lnSpc>
                <a:spcPct val="85000"/>
              </a:lnSpc>
            </a:pPr>
            <a:r>
              <a:rPr lang="en-US" altLang="zh-CN" sz="2000"/>
              <a:t>INVENTOR</a:t>
            </a:r>
          </a:p>
          <a:p>
            <a:pPr lvl="2">
              <a:lnSpc>
                <a:spcPct val="85000"/>
              </a:lnSpc>
            </a:pPr>
            <a:r>
              <a:rPr lang="en-US" altLang="zh-CN" sz="1800"/>
              <a:t>1.0	&lt;ANSWER&gt; invents &lt;NAME&gt;</a:t>
            </a:r>
          </a:p>
          <a:p>
            <a:pPr lvl="2">
              <a:lnSpc>
                <a:spcPct val="85000"/>
              </a:lnSpc>
            </a:pPr>
            <a:r>
              <a:rPr lang="en-US" altLang="zh-CN" sz="1800"/>
              <a:t>1.0	the &lt;NAME&gt; was invented by &lt;ANSWER&gt;</a:t>
            </a:r>
          </a:p>
          <a:p>
            <a:pPr lvl="2">
              <a:lnSpc>
                <a:spcPct val="85000"/>
              </a:lnSpc>
            </a:pPr>
            <a:r>
              <a:rPr lang="en-US" altLang="zh-CN" sz="1800"/>
              <a:t>1.0	&lt;ANSWER&gt; invented the &lt;NAME&gt; in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ChangeArrowheads="1"/>
          </p:cNvSpPr>
          <p:nvPr>
            <p:ph type="title"/>
          </p:nvPr>
        </p:nvSpPr>
        <p:spPr/>
        <p:txBody>
          <a:bodyPr/>
          <a:lstStyle/>
          <a:p>
            <a:r>
              <a:rPr lang="en-US" altLang="zh-CN"/>
              <a:t>Experiments (cont.)</a:t>
            </a:r>
          </a:p>
        </p:txBody>
      </p:sp>
      <p:sp>
        <p:nvSpPr>
          <p:cNvPr id="1195011" name="Rectangle 3"/>
          <p:cNvSpPr>
            <a:spLocks noGrp="1" noChangeArrowheads="1"/>
          </p:cNvSpPr>
          <p:nvPr>
            <p:ph type="body" idx="1"/>
          </p:nvPr>
        </p:nvSpPr>
        <p:spPr/>
        <p:txBody>
          <a:bodyPr/>
          <a:lstStyle/>
          <a:p>
            <a:r>
              <a:rPr lang="en-US" altLang="zh-CN"/>
              <a:t>DISCOVERER</a:t>
            </a:r>
          </a:p>
          <a:p>
            <a:pPr lvl="2"/>
            <a:r>
              <a:rPr lang="en-US" altLang="zh-CN"/>
              <a:t>1.0	when &lt;ANSWER&gt; discovered &lt;NAME&gt;</a:t>
            </a:r>
          </a:p>
          <a:p>
            <a:pPr lvl="2"/>
            <a:r>
              <a:rPr lang="en-US" altLang="zh-CN"/>
              <a:t>1.0	&lt;ANSWER&gt;'s discovery of &lt;NAME&gt;</a:t>
            </a:r>
          </a:p>
          <a:p>
            <a:pPr lvl="2"/>
            <a:r>
              <a:rPr lang="en-US" altLang="zh-CN"/>
              <a:t>0.9	&lt;NAME&gt; was discovered by &lt;ANSWER&gt; in</a:t>
            </a:r>
          </a:p>
          <a:p>
            <a:r>
              <a:rPr lang="en-US" altLang="zh-CN"/>
              <a:t>DEFINITION</a:t>
            </a:r>
          </a:p>
          <a:p>
            <a:pPr lvl="2"/>
            <a:r>
              <a:rPr lang="en-US" altLang="zh-CN"/>
              <a:t>1.0	&lt;NAME&gt; and related &lt;ANSWER&gt;</a:t>
            </a:r>
          </a:p>
          <a:p>
            <a:pPr lvl="2"/>
            <a:r>
              <a:rPr lang="en-US" altLang="zh-CN"/>
              <a:t>1.0	form of &lt;ANSWER&gt;, &lt;NAME&gt;</a:t>
            </a:r>
          </a:p>
          <a:p>
            <a:pPr lvl="2"/>
            <a:r>
              <a:rPr lang="en-US" altLang="zh-CN"/>
              <a:t>0.94	as &lt;NAME&gt;, &lt;ANSWER&gt; and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p:txBody>
          <a:bodyPr/>
          <a:lstStyle/>
          <a:p>
            <a:r>
              <a:rPr lang="en-US" altLang="zh-CN"/>
              <a:t>Experiments (cont.)</a:t>
            </a:r>
          </a:p>
        </p:txBody>
      </p:sp>
      <p:sp>
        <p:nvSpPr>
          <p:cNvPr id="1196035" name="Rectangle 3"/>
          <p:cNvSpPr>
            <a:spLocks noGrp="1" noChangeArrowheads="1"/>
          </p:cNvSpPr>
          <p:nvPr>
            <p:ph type="body" idx="1"/>
          </p:nvPr>
        </p:nvSpPr>
        <p:spPr/>
        <p:txBody>
          <a:bodyPr/>
          <a:lstStyle/>
          <a:p>
            <a:r>
              <a:rPr lang="en-US" altLang="zh-CN"/>
              <a:t>WHY-FAMOUS</a:t>
            </a:r>
          </a:p>
          <a:p>
            <a:pPr lvl="2"/>
            <a:r>
              <a:rPr lang="en-US" altLang="zh-CN"/>
              <a:t>1.0	&lt;ANSWER&gt; &lt;NAME&gt; called</a:t>
            </a:r>
          </a:p>
          <a:p>
            <a:pPr lvl="2"/>
            <a:r>
              <a:rPr lang="en-US" altLang="zh-CN"/>
              <a:t>1.0	laureate &lt;ANSWER&gt; &lt;NAME&gt;</a:t>
            </a:r>
          </a:p>
          <a:p>
            <a:pPr lvl="2"/>
            <a:r>
              <a:rPr lang="en-US" altLang="zh-CN"/>
              <a:t>0.71	&lt;NAME&gt; is the &lt;ANSWER&gt; of</a:t>
            </a:r>
          </a:p>
          <a:p>
            <a:r>
              <a:rPr lang="en-US" altLang="zh-CN"/>
              <a:t>LOCATION</a:t>
            </a:r>
          </a:p>
          <a:p>
            <a:pPr lvl="2"/>
            <a:r>
              <a:rPr lang="en-US" altLang="zh-CN"/>
              <a:t>1.0	&lt;ANSWER&gt;'s &lt;NAME&gt;</a:t>
            </a:r>
          </a:p>
          <a:p>
            <a:pPr lvl="2"/>
            <a:r>
              <a:rPr lang="en-US" altLang="zh-CN"/>
              <a:t>1.0	regional : &lt;ANSWER&gt; : &lt;NAME&gt;</a:t>
            </a:r>
          </a:p>
          <a:p>
            <a:pPr lvl="2"/>
            <a:r>
              <a:rPr lang="en-US" altLang="zh-CN"/>
              <a:t>0.92	near &lt;NAME&gt; in &lt;ANSWER&gt;</a:t>
            </a:r>
          </a:p>
          <a:p>
            <a:r>
              <a:rPr lang="en-US" altLang="zh-CN"/>
              <a:t>Depending on question type, get high MRR (0.6</a:t>
            </a:r>
            <a:r>
              <a:rPr lang="en-US" altLang="zh-CN">
                <a:latin typeface="Arial"/>
              </a:rPr>
              <a:t>–</a:t>
            </a:r>
            <a:r>
              <a:rPr lang="en-US" altLang="zh-CN"/>
              <a:t>0.9), with higher results from use of Web than TREC QA collection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altLang="zh-CN"/>
              <a:t>People </a:t>
            </a:r>
            <a:r>
              <a:rPr lang="en-US" altLang="zh-CN" i="1"/>
              <a:t>want</a:t>
            </a:r>
            <a:r>
              <a:rPr lang="en-US" altLang="zh-CN"/>
              <a:t> to ask questions</a:t>
            </a:r>
            <a:r>
              <a:rPr lang="en-US" altLang="zh-CN">
                <a:latin typeface="Arial"/>
              </a:rPr>
              <a:t>…</a:t>
            </a:r>
            <a:endParaRPr lang="en-US" altLang="zh-CN"/>
          </a:p>
        </p:txBody>
      </p:sp>
      <p:sp>
        <p:nvSpPr>
          <p:cNvPr id="1159171" name="Text Box 3"/>
          <p:cNvSpPr txBox="1">
            <a:spLocks noChangeArrowheads="1"/>
          </p:cNvSpPr>
          <p:nvPr/>
        </p:nvSpPr>
        <p:spPr bwMode="auto">
          <a:xfrm>
            <a:off x="685800" y="1654175"/>
            <a:ext cx="7924800" cy="4845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ltLang="zh-CN" sz="2400">
                <a:solidFill>
                  <a:srgbClr val="00A000"/>
                </a:solidFill>
                <a:latin typeface="Lucida Sans" charset="0"/>
              </a:rPr>
              <a:t>Examples from AltaVista query log</a:t>
            </a:r>
            <a:endParaRPr lang="en-US" altLang="zh-CN" sz="2400">
              <a:solidFill>
                <a:srgbClr val="00A000"/>
              </a:solidFill>
            </a:endParaRPr>
          </a:p>
          <a:p>
            <a:pPr eaLnBrk="0" hangingPunct="0"/>
            <a:r>
              <a:rPr lang="en-US" altLang="zh-CN" sz="2000">
                <a:solidFill>
                  <a:srgbClr val="000066"/>
                </a:solidFill>
              </a:rPr>
              <a:t>who invented surf music?</a:t>
            </a:r>
          </a:p>
          <a:p>
            <a:pPr eaLnBrk="0" hangingPunct="0"/>
            <a:r>
              <a:rPr lang="en-US" altLang="zh-CN" sz="2000">
                <a:solidFill>
                  <a:srgbClr val="000066"/>
                </a:solidFill>
              </a:rPr>
              <a:t>how to make stink bombs</a:t>
            </a:r>
          </a:p>
          <a:p>
            <a:pPr eaLnBrk="0" hangingPunct="0"/>
            <a:r>
              <a:rPr lang="en-US" altLang="zh-CN" sz="2000">
                <a:solidFill>
                  <a:srgbClr val="000066"/>
                </a:solidFill>
              </a:rPr>
              <a:t>where are the snowdens of yesteryear?</a:t>
            </a:r>
          </a:p>
          <a:p>
            <a:pPr eaLnBrk="0" hangingPunct="0"/>
            <a:r>
              <a:rPr lang="en-US" altLang="zh-CN" sz="2000">
                <a:solidFill>
                  <a:srgbClr val="000066"/>
                </a:solidFill>
              </a:rPr>
              <a:t>which english translation of the bible is used in official catholic liturgies?</a:t>
            </a:r>
          </a:p>
          <a:p>
            <a:pPr eaLnBrk="0" hangingPunct="0"/>
            <a:r>
              <a:rPr lang="en-US" altLang="zh-CN" sz="2000">
                <a:solidFill>
                  <a:srgbClr val="000066"/>
                </a:solidFill>
              </a:rPr>
              <a:t>how to do clayart</a:t>
            </a:r>
          </a:p>
          <a:p>
            <a:pPr eaLnBrk="0" hangingPunct="0"/>
            <a:r>
              <a:rPr lang="en-US" altLang="zh-CN" sz="2000">
                <a:solidFill>
                  <a:srgbClr val="000066"/>
                </a:solidFill>
              </a:rPr>
              <a:t>how to copy psx</a:t>
            </a:r>
          </a:p>
          <a:p>
            <a:pPr eaLnBrk="0" hangingPunct="0"/>
            <a:r>
              <a:rPr lang="en-US" altLang="zh-CN" sz="2000">
                <a:solidFill>
                  <a:srgbClr val="000066"/>
                </a:solidFill>
              </a:rPr>
              <a:t>how tall is the sears tower?</a:t>
            </a:r>
          </a:p>
          <a:p>
            <a:pPr eaLnBrk="0" hangingPunct="0"/>
            <a:r>
              <a:rPr lang="en-US" altLang="zh-CN" sz="2400">
                <a:solidFill>
                  <a:srgbClr val="00A000"/>
                </a:solidFill>
                <a:latin typeface="Lucida Sans" charset="0"/>
              </a:rPr>
              <a:t>Examples from Excite query log (12/1999)</a:t>
            </a:r>
            <a:endParaRPr lang="en-US" altLang="zh-CN" sz="2400">
              <a:solidFill>
                <a:srgbClr val="00A000"/>
              </a:solidFill>
            </a:endParaRPr>
          </a:p>
          <a:p>
            <a:pPr eaLnBrk="0" hangingPunct="0"/>
            <a:r>
              <a:rPr lang="en-US" altLang="zh-CN" sz="2000">
                <a:solidFill>
                  <a:srgbClr val="000066"/>
                </a:solidFill>
              </a:rPr>
              <a:t>how can i find someone in texas</a:t>
            </a:r>
          </a:p>
          <a:p>
            <a:pPr eaLnBrk="0" hangingPunct="0"/>
            <a:r>
              <a:rPr lang="en-US" altLang="zh-CN" sz="2000">
                <a:solidFill>
                  <a:srgbClr val="000066"/>
                </a:solidFill>
              </a:rPr>
              <a:t>where can i find information on puritan religion?</a:t>
            </a:r>
          </a:p>
          <a:p>
            <a:pPr eaLnBrk="0" hangingPunct="0"/>
            <a:r>
              <a:rPr lang="en-US" altLang="zh-CN" sz="2000">
                <a:solidFill>
                  <a:srgbClr val="000066"/>
                </a:solidFill>
              </a:rPr>
              <a:t>what are the 7 wonders of the world</a:t>
            </a:r>
          </a:p>
          <a:p>
            <a:pPr eaLnBrk="0" hangingPunct="0"/>
            <a:r>
              <a:rPr lang="en-US" altLang="zh-CN" sz="2000">
                <a:solidFill>
                  <a:srgbClr val="000066"/>
                </a:solidFill>
              </a:rPr>
              <a:t>how can i eliminate stress</a:t>
            </a:r>
          </a:p>
          <a:p>
            <a:pPr eaLnBrk="0" hangingPunct="0"/>
            <a:r>
              <a:rPr lang="en-US" altLang="zh-CN" sz="2000">
                <a:solidFill>
                  <a:srgbClr val="000066"/>
                </a:solidFill>
              </a:rPr>
              <a:t>What vacuum cleaner does Consumers Guide recommend</a:t>
            </a:r>
          </a:p>
          <a:p>
            <a:pPr eaLnBrk="0" hangingPunct="0"/>
            <a:r>
              <a:rPr lang="en-US" altLang="zh-CN" sz="2400">
                <a:solidFill>
                  <a:srgbClr val="00A000"/>
                </a:solidFill>
                <a:latin typeface="Lucida Sans" charset="0"/>
              </a:rPr>
              <a:t>Around 12–15% of query logs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p:txBody>
          <a:bodyPr/>
          <a:lstStyle/>
          <a:p>
            <a:r>
              <a:rPr lang="en-US" altLang="zh-CN"/>
              <a:t>Shortcomings &amp; Extensions</a:t>
            </a:r>
          </a:p>
        </p:txBody>
      </p:sp>
      <p:sp>
        <p:nvSpPr>
          <p:cNvPr id="1197059" name="Rectangle 3"/>
          <p:cNvSpPr>
            <a:spLocks noGrp="1" noChangeArrowheads="1"/>
          </p:cNvSpPr>
          <p:nvPr>
            <p:ph type="body" idx="1"/>
          </p:nvPr>
        </p:nvSpPr>
        <p:spPr/>
        <p:txBody>
          <a:bodyPr/>
          <a:lstStyle/>
          <a:p>
            <a:r>
              <a:rPr lang="en-US" altLang="zh-CN"/>
              <a:t>Need for POS &amp;/or semantic types</a:t>
            </a:r>
          </a:p>
          <a:p>
            <a:pPr lvl="2"/>
            <a:r>
              <a:rPr lang="en-US" altLang="zh-CN"/>
              <a:t>"Where are the Rocky Mountains?</a:t>
            </a:r>
            <a:r>
              <a:rPr lang="en-US" altLang="zh-CN">
                <a:latin typeface="Arial"/>
              </a:rPr>
              <a:t>”</a:t>
            </a:r>
            <a:endParaRPr lang="en-US" altLang="zh-CN"/>
          </a:p>
          <a:p>
            <a:pPr lvl="2"/>
            <a:r>
              <a:rPr lang="en-US" altLang="zh-CN"/>
              <a:t>"Denver's new airport, topped with white fiberglass cones in imitation of the Rocky Mountains in </a:t>
            </a:r>
            <a:r>
              <a:rPr lang="en-US" altLang="zh-CN" u="sng"/>
              <a:t>the background</a:t>
            </a:r>
            <a:r>
              <a:rPr lang="en-US" altLang="zh-CN"/>
              <a:t> , continues to lie empty</a:t>
            </a:r>
            <a:r>
              <a:rPr lang="en-US" altLang="zh-CN">
                <a:latin typeface="Arial"/>
              </a:rPr>
              <a:t>”</a:t>
            </a:r>
            <a:endParaRPr lang="en-US" altLang="zh-CN"/>
          </a:p>
          <a:p>
            <a:pPr lvl="2"/>
            <a:r>
              <a:rPr lang="en-US" altLang="zh-CN"/>
              <a:t>&lt;NAME&gt; in &lt;ANSWER&gt;</a:t>
            </a:r>
          </a:p>
          <a:p>
            <a:r>
              <a:rPr lang="en-US" altLang="zh-CN"/>
              <a:t>NE tagger &amp;/or ontology could enable system to determine "background" is not a location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en-US" altLang="zh-CN"/>
              <a:t>Shortcomings... (cont.)</a:t>
            </a:r>
          </a:p>
        </p:txBody>
      </p:sp>
      <p:sp>
        <p:nvSpPr>
          <p:cNvPr id="1198083" name="Rectangle 3"/>
          <p:cNvSpPr>
            <a:spLocks noGrp="1" noChangeArrowheads="1"/>
          </p:cNvSpPr>
          <p:nvPr>
            <p:ph type="body" idx="1"/>
          </p:nvPr>
        </p:nvSpPr>
        <p:spPr>
          <a:xfrm>
            <a:off x="457200" y="1960563"/>
            <a:ext cx="8229600" cy="3498850"/>
          </a:xfrm>
        </p:spPr>
        <p:txBody>
          <a:bodyPr/>
          <a:lstStyle/>
          <a:p>
            <a:r>
              <a:rPr lang="en-US" altLang="zh-CN"/>
              <a:t>Long distance dependencies</a:t>
            </a:r>
          </a:p>
          <a:p>
            <a:pPr lvl="2"/>
            <a:r>
              <a:rPr lang="en-US" altLang="zh-CN"/>
              <a:t>"Where is London?</a:t>
            </a:r>
            <a:r>
              <a:rPr lang="en-US" altLang="zh-CN">
                <a:latin typeface="Arial"/>
              </a:rPr>
              <a:t>”</a:t>
            </a:r>
            <a:endParaRPr lang="en-US" altLang="zh-CN"/>
          </a:p>
          <a:p>
            <a:pPr lvl="2"/>
            <a:r>
              <a:rPr lang="en-US" altLang="zh-CN"/>
              <a:t>"London, which has one of the most busiest airports in the world, lies on the banks of the river Thames</a:t>
            </a:r>
            <a:r>
              <a:rPr lang="en-US" altLang="zh-CN">
                <a:latin typeface="Arial"/>
              </a:rPr>
              <a:t>”</a:t>
            </a:r>
            <a:endParaRPr lang="en-US" altLang="zh-CN"/>
          </a:p>
          <a:p>
            <a:pPr lvl="2"/>
            <a:r>
              <a:rPr lang="en-US" altLang="zh-CN"/>
              <a:t>would require pattern like:</a:t>
            </a:r>
            <a:br>
              <a:rPr lang="en-US" altLang="zh-CN"/>
            </a:br>
            <a:r>
              <a:rPr lang="en-US" altLang="zh-CN" sz="1800"/>
              <a:t>&lt;QUESTION&gt;, (&lt;any_word&gt;)*, lies on &lt;ANSWER&gt;</a:t>
            </a:r>
          </a:p>
          <a:p>
            <a:pPr lvl="1"/>
            <a:r>
              <a:rPr lang="en-US" altLang="zh-CN"/>
              <a:t>Abundance &amp; variety of Web data helps system to find an instance of patterns w/o losing answers to long distance dependencies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ltLang="zh-CN"/>
              <a:t>Shortcomings... (cont.)</a:t>
            </a:r>
          </a:p>
        </p:txBody>
      </p:sp>
      <p:sp>
        <p:nvSpPr>
          <p:cNvPr id="1199107" name="Rectangle 3"/>
          <p:cNvSpPr>
            <a:spLocks noGrp="1" noChangeArrowheads="1"/>
          </p:cNvSpPr>
          <p:nvPr>
            <p:ph type="body" idx="1"/>
          </p:nvPr>
        </p:nvSpPr>
        <p:spPr/>
        <p:txBody>
          <a:bodyPr/>
          <a:lstStyle/>
          <a:p>
            <a:r>
              <a:rPr lang="en-US" altLang="zh-CN" sz="2400" dirty="0"/>
              <a:t>System currently has only one anchor word</a:t>
            </a:r>
          </a:p>
          <a:p>
            <a:pPr lvl="1"/>
            <a:r>
              <a:rPr lang="en-US" altLang="zh-CN" sz="2000" dirty="0"/>
              <a:t>Doesn't work for Q types requiring multiple words from question to be in answer</a:t>
            </a:r>
          </a:p>
          <a:p>
            <a:pPr lvl="2"/>
            <a:r>
              <a:rPr lang="en-US" altLang="zh-CN" sz="1800" dirty="0"/>
              <a:t>“In which county(</a:t>
            </a:r>
            <a:r>
              <a:rPr lang="zh-CN" altLang="en-US" sz="1800" dirty="0"/>
              <a:t>县城</a:t>
            </a:r>
            <a:r>
              <a:rPr lang="en-US" altLang="zh-CN" sz="1800" dirty="0"/>
              <a:t>) does the city of Long Beach lie?</a:t>
            </a:r>
            <a:r>
              <a:rPr lang="en-US" altLang="zh-CN" sz="1800" dirty="0">
                <a:latin typeface="Arial"/>
              </a:rPr>
              <a:t>”</a:t>
            </a:r>
            <a:endParaRPr lang="en-US" altLang="zh-CN" sz="1800" dirty="0"/>
          </a:p>
          <a:p>
            <a:pPr lvl="2"/>
            <a:r>
              <a:rPr lang="en-US" altLang="zh-CN" sz="1800" dirty="0"/>
              <a:t>"Long Beach is situated in Los Angeles County</a:t>
            </a:r>
            <a:r>
              <a:rPr lang="en-US" altLang="zh-CN" sz="1800" dirty="0">
                <a:latin typeface="Arial"/>
              </a:rPr>
              <a:t>”</a:t>
            </a:r>
            <a:endParaRPr lang="en-US" altLang="zh-CN" sz="1800" dirty="0"/>
          </a:p>
          <a:p>
            <a:pPr lvl="2"/>
            <a:r>
              <a:rPr lang="en-US" altLang="zh-CN" sz="1800" dirty="0"/>
              <a:t>required pattern:</a:t>
            </a:r>
            <a:r>
              <a:rPr lang="en-US" altLang="zh-CN" sz="1400" dirty="0"/>
              <a:t> </a:t>
            </a:r>
            <a:br>
              <a:rPr lang="en-US" altLang="zh-CN" sz="1400" dirty="0"/>
            </a:br>
            <a:r>
              <a:rPr lang="en-US" altLang="zh-CN" sz="1800" dirty="0"/>
              <a:t>&lt;Q_TERM_1&gt; is situated in &lt;ANSWER&gt; &lt;Q_TERM_2&gt;</a:t>
            </a:r>
          </a:p>
          <a:p>
            <a:r>
              <a:rPr lang="en-US" altLang="zh-CN" sz="2400" dirty="0"/>
              <a:t>Does not use case</a:t>
            </a:r>
          </a:p>
          <a:p>
            <a:pPr lvl="2"/>
            <a:r>
              <a:rPr lang="en-US" altLang="zh-CN" sz="1800" dirty="0"/>
              <a:t>“What is a micron</a:t>
            </a:r>
            <a:r>
              <a:rPr lang="en-US" altLang="zh-CN" sz="1800"/>
              <a:t>(</a:t>
            </a:r>
            <a:r>
              <a:rPr lang="zh-CN" altLang="en-US" sz="1800"/>
              <a:t>微米</a:t>
            </a:r>
            <a:r>
              <a:rPr lang="en-US" altLang="zh-CN" sz="1800"/>
              <a:t>)?</a:t>
            </a:r>
            <a:r>
              <a:rPr lang="en-US" altLang="zh-CN" sz="1800">
                <a:latin typeface="Arial"/>
              </a:rPr>
              <a:t>”</a:t>
            </a:r>
            <a:endParaRPr lang="en-US" altLang="zh-CN" sz="1800" dirty="0"/>
          </a:p>
          <a:p>
            <a:pPr lvl="2"/>
            <a:r>
              <a:rPr lang="en-US" altLang="zh-CN" sz="1800" dirty="0"/>
              <a:t>"...a spokesman for Micron, </a:t>
            </a:r>
            <a:r>
              <a:rPr lang="en-US" altLang="zh-CN" sz="1800" u="sng" dirty="0"/>
              <a:t>a maker of semiconductors</a:t>
            </a:r>
            <a:r>
              <a:rPr lang="en-US" altLang="zh-CN" sz="1800" dirty="0"/>
              <a:t>, said SIMMs are..."</a:t>
            </a:r>
          </a:p>
          <a:p>
            <a:r>
              <a:rPr lang="en-US" altLang="zh-CN" sz="2400" dirty="0"/>
              <a:t>If Micron had been capitalized in question, would be a perfect answer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en-US" altLang="zh-CN" sz="4000"/>
              <a:t>Question Answering (a Complicate Example)</a:t>
            </a:r>
          </a:p>
        </p:txBody>
      </p:sp>
      <p:sp>
        <p:nvSpPr>
          <p:cNvPr id="1205251" name="Rectangle 3"/>
          <p:cNvSpPr>
            <a:spLocks noGrp="1" noChangeArrowheads="1"/>
          </p:cNvSpPr>
          <p:nvPr>
            <p:ph type="body" idx="1"/>
          </p:nvPr>
        </p:nvSpPr>
        <p:spPr>
          <a:xfrm>
            <a:off x="685800" y="1752600"/>
            <a:ext cx="7924800" cy="4876800"/>
          </a:xfrm>
        </p:spPr>
        <p:txBody>
          <a:bodyPr/>
          <a:lstStyle/>
          <a:p>
            <a:r>
              <a:rPr lang="en-US" altLang="zh-CN" sz="2400"/>
              <a:t>How hot does the inside of an active volcano (</a:t>
            </a:r>
            <a:r>
              <a:rPr lang="zh-CN" altLang="en-US" sz="2400"/>
              <a:t>火山</a:t>
            </a:r>
            <a:r>
              <a:rPr lang="en-US" altLang="zh-CN" sz="2400"/>
              <a:t>) get? </a:t>
            </a:r>
          </a:p>
          <a:p>
            <a:r>
              <a:rPr lang="en-US" altLang="zh-CN" sz="2400"/>
              <a:t>get(TEMPERATURE, inside(volcano(active))) </a:t>
            </a:r>
          </a:p>
          <a:p>
            <a:r>
              <a:rPr lang="en-US" altLang="zh-CN" sz="2400">
                <a:latin typeface="Arial"/>
              </a:rPr>
              <a:t>“</a:t>
            </a:r>
            <a:r>
              <a:rPr lang="en-US" altLang="zh-CN" sz="2400"/>
              <a:t>lava (</a:t>
            </a:r>
            <a:r>
              <a:rPr lang="zh-CN" altLang="en-US" sz="2400"/>
              <a:t>熔岩</a:t>
            </a:r>
            <a:r>
              <a:rPr lang="en-US" altLang="zh-CN" sz="2400"/>
              <a:t>) fragments belched out of the mountain were as hot as 300 degrees Fahrenheit</a:t>
            </a:r>
            <a:r>
              <a:rPr lang="en-US" altLang="zh-CN" sz="2400">
                <a:latin typeface="Arial"/>
              </a:rPr>
              <a:t>”</a:t>
            </a:r>
            <a:r>
              <a:rPr lang="en-US" altLang="zh-CN" sz="2400"/>
              <a:t> </a:t>
            </a:r>
          </a:p>
          <a:p>
            <a:r>
              <a:rPr lang="en-US" altLang="zh-CN" sz="2400"/>
              <a:t>fragments(lava, TEMPERATURE(degrees(300)), </a:t>
            </a:r>
          </a:p>
          <a:p>
            <a:pPr lvl="1">
              <a:buFont typeface="Wingdings" charset="0"/>
              <a:buNone/>
            </a:pPr>
            <a:r>
              <a:rPr lang="en-US" altLang="zh-CN"/>
              <a:t>	belched(out, mountain)) </a:t>
            </a:r>
          </a:p>
          <a:p>
            <a:pPr lvl="1"/>
            <a:r>
              <a:rPr lang="en-US" altLang="zh-CN" sz="2000"/>
              <a:t>volcano ISA mountain </a:t>
            </a:r>
          </a:p>
          <a:p>
            <a:pPr lvl="1"/>
            <a:r>
              <a:rPr lang="en-US" altLang="zh-CN" sz="2000"/>
              <a:t>lava ISPARTOF volcano  </a:t>
            </a:r>
            <a:r>
              <a:rPr lang="en-US" altLang="zh-CN" sz="2000">
                <a:sym typeface="Symbol" charset="0"/>
              </a:rPr>
              <a:t>   </a:t>
            </a:r>
            <a:r>
              <a:rPr lang="en-US" altLang="zh-CN" sz="1400">
                <a:sym typeface="ZapfDingbats" charset="0"/>
              </a:rPr>
              <a:t></a:t>
            </a:r>
            <a:r>
              <a:rPr lang="en-US" altLang="zh-CN" sz="2000">
                <a:sym typeface="Symbol" charset="0"/>
              </a:rPr>
              <a:t>  </a:t>
            </a:r>
            <a:r>
              <a:rPr lang="en-US" altLang="zh-CN" sz="2000"/>
              <a:t>lava inside volcano </a:t>
            </a:r>
          </a:p>
          <a:p>
            <a:pPr lvl="1"/>
            <a:r>
              <a:rPr lang="en-US" altLang="zh-CN" sz="2000"/>
              <a:t>fragments of lava HAVEPROPERTIESOF lava </a:t>
            </a:r>
          </a:p>
          <a:p>
            <a:r>
              <a:rPr lang="en-US" altLang="zh-CN" sz="2400"/>
              <a:t>The needed semantic information is in WordNet definitions, and was successfully translated into a form that was used for rough </a:t>
            </a:r>
            <a:r>
              <a:rPr lang="en-US" altLang="zh-CN" sz="2400">
                <a:latin typeface="Arial"/>
              </a:rPr>
              <a:t>‘</a:t>
            </a:r>
            <a:r>
              <a:rPr lang="en-US" altLang="zh-CN" sz="2400"/>
              <a:t>proofs</a:t>
            </a:r>
            <a:r>
              <a:rPr lang="en-US" altLang="zh-CN" sz="2400">
                <a:latin typeface="Arial"/>
              </a:rPr>
              <a:t>’</a:t>
            </a:r>
            <a:r>
              <a:rPr lang="en-US" altLang="zh-CN"/>
              <a:t>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IBM Watson-Brief</a:t>
            </a:r>
            <a:r>
              <a:rPr lang="zh-CN" altLang="en-US" i="1" dirty="0"/>
              <a:t> </a:t>
            </a:r>
            <a:r>
              <a:rPr lang="en-US" altLang="zh-CN" i="1" dirty="0"/>
              <a:t>Architecture</a:t>
            </a:r>
            <a:endParaRPr kumimoji="1" lang="zh-CN" altLang="en-US" dirty="0"/>
          </a:p>
        </p:txBody>
      </p:sp>
      <p:pic>
        <p:nvPicPr>
          <p:cNvPr id="5" name="图片 4"/>
          <p:cNvPicPr>
            <a:picLocks noChangeAspect="1"/>
          </p:cNvPicPr>
          <p:nvPr/>
        </p:nvPicPr>
        <p:blipFill>
          <a:blip r:embed="rId2"/>
          <a:stretch>
            <a:fillRect/>
          </a:stretch>
        </p:blipFill>
        <p:spPr>
          <a:xfrm>
            <a:off x="381000" y="1752600"/>
            <a:ext cx="2673684" cy="609600"/>
          </a:xfrm>
          <a:prstGeom prst="rect">
            <a:avLst/>
          </a:prstGeom>
        </p:spPr>
      </p:pic>
      <p:sp>
        <p:nvSpPr>
          <p:cNvPr id="6" name="矩形 5"/>
          <p:cNvSpPr/>
          <p:nvPr/>
        </p:nvSpPr>
        <p:spPr>
          <a:xfrm>
            <a:off x="533400" y="6031468"/>
            <a:ext cx="7010400" cy="369332"/>
          </a:xfrm>
          <a:prstGeom prst="rect">
            <a:avLst/>
          </a:prstGeom>
        </p:spPr>
        <p:txBody>
          <a:bodyPr wrap="square">
            <a:spAutoFit/>
          </a:bodyPr>
          <a:lstStyle/>
          <a:p>
            <a:r>
              <a:rPr lang="en-US" altLang="zh-CN" dirty="0">
                <a:hlinkClick r:id="rId3"/>
              </a:rPr>
              <a:t>http://researcher.ibm.com/researcher/view_project.php?id=2099</a:t>
            </a:r>
            <a:r>
              <a:rPr lang="zh-CN" altLang="en-US" dirty="0"/>
              <a:t> </a:t>
            </a:r>
          </a:p>
        </p:txBody>
      </p:sp>
      <p:sp>
        <p:nvSpPr>
          <p:cNvPr id="11" name="矩形 10"/>
          <p:cNvSpPr/>
          <p:nvPr/>
        </p:nvSpPr>
        <p:spPr>
          <a:xfrm>
            <a:off x="3048000" y="1752600"/>
            <a:ext cx="5791200" cy="369332"/>
          </a:xfrm>
          <a:prstGeom prst="rect">
            <a:avLst/>
          </a:prstGeom>
        </p:spPr>
        <p:txBody>
          <a:bodyPr wrap="square">
            <a:spAutoFit/>
          </a:bodyPr>
          <a:lstStyle/>
          <a:p>
            <a:r>
              <a:rPr lang="en-US" altLang="zh-CN" dirty="0"/>
              <a:t>Building Watson: An overview of the </a:t>
            </a:r>
            <a:r>
              <a:rPr lang="en-US" altLang="zh-CN" dirty="0" err="1"/>
              <a:t>DeepQA</a:t>
            </a:r>
            <a:r>
              <a:rPr lang="en-US" altLang="zh-CN" dirty="0"/>
              <a:t> project[J]</a:t>
            </a:r>
            <a:endParaRPr lang="zh-CN" altLang="en-US" dirty="0"/>
          </a:p>
        </p:txBody>
      </p:sp>
      <p:pic>
        <p:nvPicPr>
          <p:cNvPr id="3" name="图片 2"/>
          <p:cNvPicPr>
            <a:picLocks noChangeAspect="1"/>
          </p:cNvPicPr>
          <p:nvPr/>
        </p:nvPicPr>
        <p:blipFill>
          <a:blip r:embed="rId4"/>
          <a:stretch>
            <a:fillRect/>
          </a:stretch>
        </p:blipFill>
        <p:spPr>
          <a:xfrm>
            <a:off x="1206500" y="2514600"/>
            <a:ext cx="6731000" cy="3492500"/>
          </a:xfrm>
          <a:prstGeom prst="rect">
            <a:avLst/>
          </a:prstGeom>
        </p:spPr>
      </p:pic>
    </p:spTree>
    <p:extLst>
      <p:ext uri="{BB962C8B-B14F-4D97-AF65-F5344CB8AC3E}">
        <p14:creationId xmlns:p14="http://schemas.microsoft.com/office/powerpoint/2010/main" val="3029497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p:txBody>
          <a:bodyPr/>
          <a:lstStyle/>
          <a:p>
            <a:r>
              <a:rPr lang="en-US" altLang="zh-CN"/>
              <a:t>References</a:t>
            </a:r>
          </a:p>
        </p:txBody>
      </p:sp>
      <p:sp>
        <p:nvSpPr>
          <p:cNvPr id="1206275" name="Rectangle 3"/>
          <p:cNvSpPr>
            <a:spLocks noGrp="1" noChangeArrowheads="1"/>
          </p:cNvSpPr>
          <p:nvPr>
            <p:ph type="body" idx="1"/>
          </p:nvPr>
        </p:nvSpPr>
        <p:spPr/>
        <p:txBody>
          <a:bodyPr/>
          <a:lstStyle/>
          <a:p>
            <a:pPr>
              <a:lnSpc>
                <a:spcPct val="85000"/>
              </a:lnSpc>
            </a:pPr>
            <a:r>
              <a:rPr lang="en-US" altLang="zh-CN" sz="2000" b="1" dirty="0" err="1"/>
              <a:t>AskMSR</a:t>
            </a:r>
            <a:r>
              <a:rPr lang="en-US" altLang="zh-CN" sz="2000" b="1" dirty="0"/>
              <a:t>: Question Answering Using the Worldwide Web</a:t>
            </a:r>
          </a:p>
          <a:p>
            <a:pPr marL="669925" lvl="1" indent="-325438">
              <a:lnSpc>
                <a:spcPct val="85000"/>
              </a:lnSpc>
            </a:pPr>
            <a:r>
              <a:rPr lang="en-US" altLang="zh-CN" sz="1800" dirty="0">
                <a:cs typeface="Times New Roman" charset="0"/>
              </a:rPr>
              <a:t>Michele </a:t>
            </a:r>
            <a:r>
              <a:rPr lang="en-US" altLang="zh-CN" sz="1800" dirty="0" err="1">
                <a:cs typeface="Times New Roman" charset="0"/>
              </a:rPr>
              <a:t>Banko</a:t>
            </a:r>
            <a:r>
              <a:rPr lang="en-US" altLang="zh-CN" sz="1800" dirty="0">
                <a:cs typeface="Times New Roman" charset="0"/>
              </a:rPr>
              <a:t>, Eric Brill, Susan </a:t>
            </a:r>
            <a:r>
              <a:rPr lang="en-US" altLang="zh-CN" sz="1800" dirty="0" err="1">
                <a:cs typeface="Times New Roman" charset="0"/>
              </a:rPr>
              <a:t>Dumais</a:t>
            </a:r>
            <a:r>
              <a:rPr lang="en-US" altLang="zh-CN" sz="1800" dirty="0">
                <a:cs typeface="Times New Roman" charset="0"/>
              </a:rPr>
              <a:t>, Jimmy Lin</a:t>
            </a:r>
          </a:p>
          <a:p>
            <a:pPr marL="669925" lvl="1" indent="-325438">
              <a:lnSpc>
                <a:spcPct val="85000"/>
              </a:lnSpc>
            </a:pPr>
            <a:r>
              <a:rPr lang="en-US" altLang="zh-CN" sz="1800" dirty="0">
                <a:cs typeface="Times New Roman" charset="0"/>
                <a:hlinkClick r:id="rId2"/>
              </a:rPr>
              <a:t>http://www.ai.mit.edu/people/jimmylin/publications/Banko-etal-AAAI02.pdf</a:t>
            </a:r>
            <a:endParaRPr lang="en-US" altLang="zh-CN" sz="1800" dirty="0">
              <a:cs typeface="Times New Roman" charset="0"/>
            </a:endParaRPr>
          </a:p>
          <a:p>
            <a:pPr marL="669925" lvl="1" indent="-325438">
              <a:lnSpc>
                <a:spcPct val="85000"/>
              </a:lnSpc>
            </a:pPr>
            <a:r>
              <a:rPr lang="en-US" altLang="zh-CN" sz="1800" dirty="0">
                <a:cs typeface="Times New Roman" charset="0"/>
              </a:rPr>
              <a:t>In Proceedings of 2002 AAAI SYMPOSIUM on Mining Answers from Text and Knowledge Bases, March 2002</a:t>
            </a:r>
            <a:r>
              <a:rPr lang="en-US" altLang="zh-CN" sz="1800" dirty="0">
                <a:latin typeface="Arial"/>
                <a:cs typeface="Times New Roman" charset="0"/>
              </a:rPr>
              <a:t> </a:t>
            </a:r>
            <a:endParaRPr lang="en-US" altLang="zh-CN" sz="1800" dirty="0">
              <a:cs typeface="Times New Roman" charset="0"/>
            </a:endParaRPr>
          </a:p>
          <a:p>
            <a:pPr>
              <a:lnSpc>
                <a:spcPct val="85000"/>
              </a:lnSpc>
            </a:pPr>
            <a:r>
              <a:rPr lang="en-US" altLang="zh-CN" sz="2000" b="1" dirty="0">
                <a:cs typeface="Times New Roman" charset="0"/>
              </a:rPr>
              <a:t>Web Question Answering: Is More Always Better?</a:t>
            </a:r>
            <a:endParaRPr lang="en-US" altLang="zh-CN" sz="2000" dirty="0">
              <a:cs typeface="Times New Roman" charset="0"/>
            </a:endParaRPr>
          </a:p>
          <a:p>
            <a:pPr marL="669925" lvl="1" indent="-325438">
              <a:lnSpc>
                <a:spcPct val="85000"/>
              </a:lnSpc>
            </a:pPr>
            <a:r>
              <a:rPr lang="en-US" altLang="zh-CN" sz="1800" dirty="0">
                <a:cs typeface="Times New Roman" charset="0"/>
              </a:rPr>
              <a:t>Susan </a:t>
            </a:r>
            <a:r>
              <a:rPr lang="en-US" altLang="zh-CN" sz="1800" dirty="0" err="1">
                <a:cs typeface="Times New Roman" charset="0"/>
              </a:rPr>
              <a:t>Dumais</a:t>
            </a:r>
            <a:r>
              <a:rPr lang="en-US" altLang="zh-CN" sz="1800" dirty="0">
                <a:cs typeface="Times New Roman" charset="0"/>
              </a:rPr>
              <a:t>, Michele </a:t>
            </a:r>
            <a:r>
              <a:rPr lang="en-US" altLang="zh-CN" sz="1800" dirty="0" err="1">
                <a:cs typeface="Times New Roman" charset="0"/>
              </a:rPr>
              <a:t>Banko</a:t>
            </a:r>
            <a:r>
              <a:rPr lang="en-US" altLang="zh-CN" sz="1800" dirty="0">
                <a:cs typeface="Times New Roman" charset="0"/>
              </a:rPr>
              <a:t>, Eric Brill, Jimmy Lin, Andrew Ng</a:t>
            </a:r>
          </a:p>
          <a:p>
            <a:pPr marL="669925" lvl="1" indent="-325438">
              <a:lnSpc>
                <a:spcPct val="85000"/>
              </a:lnSpc>
            </a:pPr>
            <a:r>
              <a:rPr lang="en-US" altLang="zh-CN" sz="1800" dirty="0">
                <a:cs typeface="Times New Roman" charset="0"/>
                <a:hlinkClick r:id="rId3"/>
              </a:rPr>
              <a:t>http://research.microsoft.com/~sdumais/SIGIR2002-QA-Submit-Conf.pdf</a:t>
            </a:r>
            <a:endParaRPr lang="en-US" altLang="zh-CN" sz="1800" dirty="0">
              <a:cs typeface="Times New Roman" charset="0"/>
            </a:endParaRPr>
          </a:p>
          <a:p>
            <a:pPr>
              <a:lnSpc>
                <a:spcPct val="85000"/>
              </a:lnSpc>
            </a:pPr>
            <a:r>
              <a:rPr lang="en-US" altLang="zh-CN" sz="2000" dirty="0">
                <a:cs typeface="Times New Roman" charset="0"/>
              </a:rPr>
              <a:t>D. </a:t>
            </a:r>
            <a:r>
              <a:rPr lang="en-US" altLang="zh-CN" sz="2000" dirty="0" err="1">
                <a:cs typeface="Times New Roman" charset="0"/>
              </a:rPr>
              <a:t>Ravichandran</a:t>
            </a:r>
            <a:r>
              <a:rPr lang="en-US" altLang="zh-CN" sz="2000" dirty="0">
                <a:cs typeface="Times New Roman" charset="0"/>
              </a:rPr>
              <a:t> and E.H. </a:t>
            </a:r>
            <a:r>
              <a:rPr lang="en-US" altLang="zh-CN" sz="2000" dirty="0" err="1">
                <a:cs typeface="Times New Roman" charset="0"/>
              </a:rPr>
              <a:t>Hovy</a:t>
            </a:r>
            <a:r>
              <a:rPr lang="en-US" altLang="zh-CN" sz="2000" dirty="0">
                <a:cs typeface="Times New Roman" charset="0"/>
              </a:rPr>
              <a:t>. 2002. </a:t>
            </a:r>
            <a:br>
              <a:rPr lang="en-US" altLang="zh-CN" sz="2000" dirty="0">
                <a:cs typeface="Times New Roman" charset="0"/>
              </a:rPr>
            </a:br>
            <a:r>
              <a:rPr lang="en-US" altLang="zh-CN" sz="2000" b="1" dirty="0">
                <a:cs typeface="Times New Roman" charset="0"/>
              </a:rPr>
              <a:t>Learning Surface Patterns for a Question Answering System.</a:t>
            </a:r>
            <a:br>
              <a:rPr lang="en-US" altLang="zh-CN" sz="2000" dirty="0">
                <a:cs typeface="Times New Roman" charset="0"/>
              </a:rPr>
            </a:br>
            <a:r>
              <a:rPr lang="en-US" altLang="zh-CN" sz="2000" dirty="0">
                <a:cs typeface="Times New Roman" charset="0"/>
              </a:rPr>
              <a:t>ACL conference, July 2002. </a:t>
            </a:r>
          </a:p>
          <a:p>
            <a:pPr>
              <a:lnSpc>
                <a:spcPct val="85000"/>
              </a:lnSpc>
            </a:pPr>
            <a:r>
              <a:rPr lang="en-US" altLang="zh-CN" sz="2000" dirty="0" err="1"/>
              <a:t>Ferrucci</a:t>
            </a:r>
            <a:r>
              <a:rPr lang="en-US" altLang="zh-CN" sz="2000" dirty="0"/>
              <a:t> D, Brown E, Chu-Carroll J, et al. Building Watson: An overview of the </a:t>
            </a:r>
            <a:r>
              <a:rPr lang="en-US" altLang="zh-CN" sz="2000" dirty="0" err="1"/>
              <a:t>DeepQA</a:t>
            </a:r>
            <a:r>
              <a:rPr lang="en-US" altLang="zh-CN" sz="2000" dirty="0"/>
              <a:t> project[J]. AI magazine, 2010, 31(3): 59-79.</a:t>
            </a:r>
            <a:endParaRPr lang="en-US" altLang="zh-CN" sz="2000" dirty="0">
              <a:cs typeface="Times New Roman" charset="0"/>
            </a:endParaRPr>
          </a:p>
          <a:p>
            <a:pPr>
              <a:lnSpc>
                <a:spcPct val="85000"/>
              </a:lnSpc>
            </a:pPr>
            <a:r>
              <a:rPr lang="en-US" altLang="zh-CN" sz="2000" dirty="0"/>
              <a:t>The IBM</a:t>
            </a:r>
            <a:r>
              <a:rPr lang="zh-CN" altLang="en-US" sz="2000" dirty="0"/>
              <a:t> </a:t>
            </a:r>
            <a:r>
              <a:rPr lang="en-US" altLang="zh-CN" sz="2000" dirty="0" err="1"/>
              <a:t>DeepQA</a:t>
            </a:r>
            <a:r>
              <a:rPr lang="zh-CN" altLang="en-US" sz="2000" dirty="0"/>
              <a:t> </a:t>
            </a:r>
            <a:r>
              <a:rPr lang="en-US" altLang="zh-CN" sz="2000" dirty="0"/>
              <a:t>Project:</a:t>
            </a:r>
            <a:r>
              <a:rPr lang="zh-CN" altLang="en-US" sz="2000" dirty="0">
                <a:hlinkClick r:id="rId4"/>
              </a:rPr>
              <a:t> </a:t>
            </a:r>
            <a:r>
              <a:rPr lang="en-US" altLang="zh-CN" sz="2000" dirty="0">
                <a:hlinkClick r:id="rId4"/>
              </a:rPr>
              <a:t>http://researcher.ibm.com/researcher/view_project.php?id=2099</a:t>
            </a:r>
            <a:r>
              <a:rPr lang="zh-CN" altLang="en-US" sz="2000" dirty="0"/>
              <a:t> </a:t>
            </a:r>
          </a:p>
          <a:p>
            <a:pPr>
              <a:lnSpc>
                <a:spcPct val="85000"/>
              </a:lnSpc>
            </a:pPr>
            <a:endParaRPr lang="en-US" altLang="zh-CN" sz="2000" dirty="0">
              <a:cs typeface="Times New Roman"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Homework</a:t>
            </a:r>
            <a:endParaRPr kumimoji="1" lang="zh-CN" altLang="en-US" dirty="0"/>
          </a:p>
        </p:txBody>
      </p:sp>
      <p:sp>
        <p:nvSpPr>
          <p:cNvPr id="3" name="内容占位符 2"/>
          <p:cNvSpPr>
            <a:spLocks noGrp="1"/>
          </p:cNvSpPr>
          <p:nvPr>
            <p:ph idx="1"/>
          </p:nvPr>
        </p:nvSpPr>
        <p:spPr/>
        <p:txBody>
          <a:bodyPr/>
          <a:lstStyle/>
          <a:p>
            <a:r>
              <a:rPr lang="en-US" altLang="zh-CN" sz="1800" dirty="0"/>
              <a:t>Read</a:t>
            </a:r>
            <a:r>
              <a:rPr lang="zh-CN" altLang="en-US" sz="1800" dirty="0"/>
              <a:t> </a:t>
            </a:r>
            <a:r>
              <a:rPr lang="en-US" altLang="zh-CN" sz="1800" dirty="0"/>
              <a:t>below</a:t>
            </a:r>
            <a:r>
              <a:rPr lang="zh-CN" altLang="en-US" sz="1800" dirty="0"/>
              <a:t> </a:t>
            </a:r>
            <a:r>
              <a:rPr lang="en-US" altLang="zh-CN" sz="1800" dirty="0"/>
              <a:t>paper,</a:t>
            </a:r>
            <a:r>
              <a:rPr lang="zh-CN" altLang="en-US" sz="1800" dirty="0"/>
              <a:t> </a:t>
            </a:r>
            <a:r>
              <a:rPr lang="en-US" altLang="zh-CN" sz="1800" dirty="0"/>
              <a:t>write</a:t>
            </a:r>
            <a:r>
              <a:rPr lang="zh-CN" altLang="en-US" sz="1800" dirty="0"/>
              <a:t> </a:t>
            </a:r>
            <a:r>
              <a:rPr lang="en-US" altLang="zh-CN" sz="1800" dirty="0"/>
              <a:t>a</a:t>
            </a:r>
            <a:r>
              <a:rPr lang="zh-CN" altLang="en-US" sz="1800" dirty="0"/>
              <a:t> </a:t>
            </a:r>
            <a:r>
              <a:rPr lang="en-US" altLang="zh-CN" sz="1800" dirty="0"/>
              <a:t>brief</a:t>
            </a:r>
            <a:r>
              <a:rPr lang="zh-CN" altLang="en-US" sz="1800" dirty="0"/>
              <a:t> </a:t>
            </a:r>
            <a:r>
              <a:rPr lang="en-US" altLang="zh-CN" sz="1800" dirty="0"/>
              <a:t>introduction</a:t>
            </a:r>
            <a:r>
              <a:rPr lang="zh-CN" altLang="en-US" sz="1800" dirty="0"/>
              <a:t> </a:t>
            </a:r>
            <a:r>
              <a:rPr lang="en-US" altLang="zh-CN" sz="1800" dirty="0"/>
              <a:t>of</a:t>
            </a:r>
            <a:r>
              <a:rPr lang="zh-CN" altLang="en-US" sz="1800" dirty="0"/>
              <a:t> </a:t>
            </a:r>
            <a:r>
              <a:rPr lang="en-US" altLang="zh-CN" sz="1800" dirty="0"/>
              <a:t>1</a:t>
            </a:r>
            <a:r>
              <a:rPr lang="zh-CN" altLang="en-US" sz="1800" dirty="0"/>
              <a:t> </a:t>
            </a:r>
            <a:r>
              <a:rPr lang="en-US" altLang="zh-CN" sz="1800" dirty="0"/>
              <a:t>A4</a:t>
            </a:r>
            <a:r>
              <a:rPr lang="zh-CN" altLang="en-US" sz="1800" dirty="0"/>
              <a:t> </a:t>
            </a:r>
            <a:r>
              <a:rPr lang="en-US" altLang="zh-CN" sz="1800" dirty="0"/>
              <a:t>page</a:t>
            </a:r>
            <a:r>
              <a:rPr lang="zh-CN" altLang="en-US" sz="1800" dirty="0"/>
              <a:t> </a:t>
            </a:r>
            <a:r>
              <a:rPr lang="en-US" altLang="zh-CN" sz="1800" dirty="0"/>
              <a:t>for</a:t>
            </a:r>
            <a:r>
              <a:rPr lang="zh-CN" altLang="en-US" sz="1800" dirty="0"/>
              <a:t> </a:t>
            </a:r>
            <a:r>
              <a:rPr lang="en-US" altLang="zh-CN" sz="1800" dirty="0"/>
              <a:t>the</a:t>
            </a:r>
            <a:r>
              <a:rPr lang="zh-CN" altLang="en-US" sz="1800" dirty="0"/>
              <a:t> </a:t>
            </a:r>
            <a:r>
              <a:rPr lang="en-US" altLang="zh-CN" sz="1800" dirty="0"/>
              <a:t>paper. Your PPT should at least include (but</a:t>
            </a:r>
            <a:r>
              <a:rPr lang="zh-CN" altLang="en-US" sz="1800" dirty="0"/>
              <a:t> </a:t>
            </a:r>
            <a:r>
              <a:rPr lang="en-US" altLang="zh-CN" sz="1800" dirty="0"/>
              <a:t>not</a:t>
            </a:r>
            <a:r>
              <a:rPr lang="zh-CN" altLang="en-US" sz="1800" dirty="0"/>
              <a:t> </a:t>
            </a:r>
            <a:r>
              <a:rPr lang="en-US" altLang="zh-CN" sz="1800" dirty="0"/>
              <a:t>limited</a:t>
            </a:r>
            <a:r>
              <a:rPr lang="zh-CN" altLang="en-US" sz="1800" dirty="0"/>
              <a:t> </a:t>
            </a:r>
            <a:r>
              <a:rPr lang="en-US" altLang="zh-CN" sz="1800" dirty="0"/>
              <a:t>to)</a:t>
            </a:r>
            <a:r>
              <a:rPr lang="zh-CN" altLang="en-US" sz="1800" dirty="0"/>
              <a:t> </a:t>
            </a:r>
            <a:r>
              <a:rPr lang="en-US" altLang="zh-CN" sz="1800" dirty="0"/>
              <a:t>the motivation(</a:t>
            </a:r>
            <a:r>
              <a:rPr lang="zh-CN" altLang="en-US" sz="1800" dirty="0"/>
              <a:t>动机</a:t>
            </a:r>
            <a:r>
              <a:rPr lang="en-US" altLang="zh-CN" sz="1800" dirty="0"/>
              <a:t>),</a:t>
            </a:r>
            <a:r>
              <a:rPr lang="zh-CN" altLang="en-US" sz="1800" dirty="0"/>
              <a:t> </a:t>
            </a:r>
            <a:r>
              <a:rPr lang="en-US" altLang="zh-CN" sz="1800" dirty="0"/>
              <a:t>issues</a:t>
            </a:r>
            <a:r>
              <a:rPr lang="zh-CN" altLang="en-US" sz="1800" dirty="0"/>
              <a:t> </a:t>
            </a:r>
            <a:r>
              <a:rPr lang="en-US" altLang="zh-CN" sz="1800" dirty="0"/>
              <a:t>of</a:t>
            </a:r>
            <a:r>
              <a:rPr lang="zh-CN" altLang="en-US" sz="1800" dirty="0"/>
              <a:t> </a:t>
            </a:r>
            <a:r>
              <a:rPr lang="en-US" altLang="zh-CN" sz="1800" dirty="0"/>
              <a:t>existing</a:t>
            </a:r>
            <a:r>
              <a:rPr lang="zh-CN" altLang="en-US" sz="1800" dirty="0"/>
              <a:t> </a:t>
            </a:r>
            <a:r>
              <a:rPr lang="en-US" altLang="zh-CN" sz="1800" dirty="0"/>
              <a:t>work(</a:t>
            </a:r>
            <a:r>
              <a:rPr lang="zh-CN" altLang="en-US" sz="1800" dirty="0"/>
              <a:t>已有文章的缺点</a:t>
            </a:r>
            <a:r>
              <a:rPr lang="en-US" altLang="zh-CN" sz="1800" dirty="0"/>
              <a:t>),</a:t>
            </a:r>
            <a:r>
              <a:rPr lang="zh-CN" altLang="en-US" sz="1800" dirty="0"/>
              <a:t> </a:t>
            </a:r>
            <a:r>
              <a:rPr lang="en-US" altLang="zh-CN" sz="1800" dirty="0"/>
              <a:t>the</a:t>
            </a:r>
            <a:r>
              <a:rPr lang="zh-CN" altLang="en-US" sz="1800" dirty="0"/>
              <a:t> </a:t>
            </a:r>
            <a:r>
              <a:rPr lang="en-US" altLang="zh-CN" sz="1800" dirty="0"/>
              <a:t>methodology(</a:t>
            </a:r>
            <a:r>
              <a:rPr lang="zh-CN" altLang="en-US" sz="1800" dirty="0"/>
              <a:t>方法</a:t>
            </a:r>
            <a:r>
              <a:rPr lang="en-US" altLang="zh-CN" sz="1800" dirty="0"/>
              <a:t>),</a:t>
            </a:r>
            <a:r>
              <a:rPr lang="zh-CN" altLang="en-US" sz="1800" dirty="0"/>
              <a:t> </a:t>
            </a:r>
            <a:r>
              <a:rPr lang="en-US" altLang="zh-CN" sz="1800" dirty="0"/>
              <a:t>the</a:t>
            </a:r>
            <a:r>
              <a:rPr lang="zh-CN" altLang="en-US" sz="1800" dirty="0"/>
              <a:t> </a:t>
            </a:r>
            <a:r>
              <a:rPr lang="en-US" altLang="zh-CN" sz="1800" dirty="0"/>
              <a:t>results(</a:t>
            </a:r>
            <a:r>
              <a:rPr lang="zh-CN" altLang="en-US" sz="1800" dirty="0"/>
              <a:t>结果</a:t>
            </a:r>
            <a:r>
              <a:rPr lang="en-US" altLang="zh-CN" sz="1800" dirty="0"/>
              <a:t>)</a:t>
            </a:r>
            <a:r>
              <a:rPr lang="zh-CN" altLang="en-US" sz="1800" dirty="0"/>
              <a:t> </a:t>
            </a:r>
            <a:r>
              <a:rPr lang="en-US" altLang="zh-CN" sz="1800" dirty="0"/>
              <a:t>and</a:t>
            </a:r>
            <a:r>
              <a:rPr lang="zh-CN" altLang="en-US" sz="1800" dirty="0"/>
              <a:t> </a:t>
            </a:r>
            <a:r>
              <a:rPr lang="en-US" altLang="zh-CN" sz="1800" dirty="0"/>
              <a:t>the</a:t>
            </a:r>
            <a:r>
              <a:rPr lang="zh-CN" altLang="en-US" sz="1800" dirty="0"/>
              <a:t> </a:t>
            </a:r>
            <a:r>
              <a:rPr lang="en-US" altLang="zh-CN" sz="1800" dirty="0"/>
              <a:t>conclusion(</a:t>
            </a:r>
            <a:r>
              <a:rPr lang="zh-CN" altLang="en-US" sz="1800" dirty="0"/>
              <a:t>结论</a:t>
            </a:r>
            <a:r>
              <a:rPr lang="en-US" altLang="zh-CN" sz="1800" dirty="0"/>
              <a:t>)</a:t>
            </a: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paper.</a:t>
            </a:r>
            <a:r>
              <a:rPr lang="zh-CN" altLang="en-US" sz="1800" dirty="0"/>
              <a:t> </a:t>
            </a:r>
            <a:r>
              <a:rPr lang="en-US" altLang="zh-CN" sz="1800" dirty="0">
                <a:solidFill>
                  <a:srgbClr val="C00000"/>
                </a:solidFill>
              </a:rPr>
              <a:t>Due</a:t>
            </a:r>
            <a:r>
              <a:rPr lang="zh-CN" altLang="en-US" sz="1800" dirty="0">
                <a:solidFill>
                  <a:srgbClr val="C00000"/>
                </a:solidFill>
              </a:rPr>
              <a:t> </a:t>
            </a:r>
            <a:r>
              <a:rPr lang="en-US" altLang="zh-CN" sz="1800" dirty="0">
                <a:solidFill>
                  <a:srgbClr val="C00000"/>
                </a:solidFill>
              </a:rPr>
              <a:t>date</a:t>
            </a:r>
            <a:r>
              <a:rPr lang="zh-CN" altLang="en-US" sz="1800">
                <a:solidFill>
                  <a:srgbClr val="C00000"/>
                </a:solidFill>
              </a:rPr>
              <a:t>：</a:t>
            </a:r>
            <a:endParaRPr lang="en-US" altLang="zh-CN" sz="1800" dirty="0">
              <a:solidFill>
                <a:srgbClr val="C00000"/>
              </a:solidFill>
            </a:endParaRPr>
          </a:p>
          <a:p>
            <a:r>
              <a:rPr lang="en-US" altLang="zh-CN" sz="1800" dirty="0" err="1"/>
              <a:t>Ferrucci</a:t>
            </a:r>
            <a:r>
              <a:rPr lang="en-US" altLang="zh-CN" sz="1800" dirty="0"/>
              <a:t> D, Brown E, Chu-Carroll J, et al. Building Watson: An overview of the </a:t>
            </a:r>
            <a:r>
              <a:rPr lang="en-US" altLang="zh-CN" sz="1800" dirty="0" err="1"/>
              <a:t>DeepQA</a:t>
            </a:r>
            <a:r>
              <a:rPr lang="en-US" altLang="zh-CN" sz="1800" dirty="0"/>
              <a:t> project[J]. AI magazine, 2010, 31(3): 59-79.</a:t>
            </a:r>
            <a:endParaRPr lang="en-US" altLang="zh-CN" sz="1800" dirty="0">
              <a:cs typeface="Times New Roman" charset="0"/>
            </a:endParaRPr>
          </a:p>
          <a:p>
            <a:endParaRPr lang="en-US" altLang="zh-CN" sz="1800" i="1" dirty="0"/>
          </a:p>
          <a:p>
            <a:endParaRPr kumimoji="1" lang="zh-CN" altLang="en-US" dirty="0"/>
          </a:p>
        </p:txBody>
      </p:sp>
      <p:sp>
        <p:nvSpPr>
          <p:cNvPr id="5" name="幻灯片编号占位符 4"/>
          <p:cNvSpPr>
            <a:spLocks noGrp="1"/>
          </p:cNvSpPr>
          <p:nvPr>
            <p:ph type="sldNum" sz="quarter" idx="11"/>
          </p:nvPr>
        </p:nvSpPr>
        <p:spPr/>
        <p:txBody>
          <a:bodyPr/>
          <a:lstStyle/>
          <a:p>
            <a:fld id="{16DE2F32-A4A3-2D46-B516-090E4E913BF1}" type="slidenum">
              <a:rPr lang="en-US" altLang="zh-CN" smtClean="0"/>
              <a:pPr/>
              <a:t>45</a:t>
            </a:fld>
            <a:endParaRPr lang="en-US" altLang="zh-CN"/>
          </a:p>
        </p:txBody>
      </p:sp>
    </p:spTree>
    <p:extLst>
      <p:ext uri="{BB962C8B-B14F-4D97-AF65-F5344CB8AC3E}">
        <p14:creationId xmlns:p14="http://schemas.microsoft.com/office/powerpoint/2010/main" val="333236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Rectangle 2"/>
          <p:cNvSpPr>
            <a:spLocks noGrp="1" noChangeArrowheads="1"/>
          </p:cNvSpPr>
          <p:nvPr>
            <p:ph type="title"/>
          </p:nvPr>
        </p:nvSpPr>
        <p:spPr/>
        <p:txBody>
          <a:bodyPr/>
          <a:lstStyle/>
          <a:p>
            <a:r>
              <a:rPr lang="en-US" altLang="zh-CN"/>
              <a:t>The Google answer #1</a:t>
            </a:r>
          </a:p>
        </p:txBody>
      </p:sp>
      <p:sp>
        <p:nvSpPr>
          <p:cNvPr id="1160195" name="Rectangle 3"/>
          <p:cNvSpPr>
            <a:spLocks noGrp="1" noChangeArrowheads="1"/>
          </p:cNvSpPr>
          <p:nvPr>
            <p:ph type="body" idx="1"/>
          </p:nvPr>
        </p:nvSpPr>
        <p:spPr/>
        <p:txBody>
          <a:bodyPr/>
          <a:lstStyle/>
          <a:p>
            <a:r>
              <a:rPr lang="en-US" altLang="zh-CN"/>
              <a:t>Include question words etc. in your stop-list</a:t>
            </a:r>
          </a:p>
          <a:p>
            <a:r>
              <a:rPr lang="en-US" altLang="zh-CN"/>
              <a:t>Do standard IR</a:t>
            </a:r>
          </a:p>
          <a:p>
            <a:endParaRPr lang="en-US" altLang="zh-CN"/>
          </a:p>
          <a:p>
            <a:r>
              <a:rPr lang="en-US" altLang="zh-CN"/>
              <a:t>Sometimes this (sort of) works:</a:t>
            </a:r>
          </a:p>
          <a:p>
            <a:endParaRPr lang="en-US" altLang="zh-CN"/>
          </a:p>
          <a:p>
            <a:r>
              <a:rPr lang="en-US" altLang="zh-CN"/>
              <a:t>Question: </a:t>
            </a:r>
            <a:r>
              <a:rPr lang="en-US" altLang="zh-CN" i="1"/>
              <a:t>Who was the first chairman of People's republic of China?</a:t>
            </a:r>
          </a:p>
          <a:p>
            <a:r>
              <a:rPr lang="en-US" altLang="zh-CN"/>
              <a:t>Answer: </a:t>
            </a:r>
            <a:r>
              <a:rPr lang="en-US" altLang="zh-CN" i="1"/>
              <a:t>Mao Zedong.</a:t>
            </a:r>
            <a:endParaRPr lang="en-US" altLang="zh-CN"/>
          </a:p>
          <a:p>
            <a:pPr lvl="1"/>
            <a:endParaRPr lang="en-US" altLang="zh-CN" i="1"/>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12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14400"/>
            <a:ext cx="6181725" cy="5010150"/>
          </a:xfrm>
          <a:prstGeom prst="rect">
            <a:avLst/>
          </a:prstGeom>
          <a:noFill/>
          <a:extLst>
            <a:ext uri="{909E8E84-426E-40dd-AFC4-6F175D3DCCD1}">
              <a14:hiddenFill xmlns:a14="http://schemas.microsoft.com/office/drawing/2010/main" xmlns="">
                <a:solidFill>
                  <a:srgbClr val="FFFFFF"/>
                </a:solidFill>
              </a14:hiddenFill>
            </a:ext>
          </a:extLst>
        </p:spPr>
      </p:pic>
      <p:sp>
        <p:nvSpPr>
          <p:cNvPr id="1161219" name="AutoShape 3"/>
          <p:cNvSpPr>
            <a:spLocks noChangeArrowheads="1"/>
          </p:cNvSpPr>
          <p:nvPr/>
        </p:nvSpPr>
        <p:spPr bwMode="auto">
          <a:xfrm>
            <a:off x="3886200" y="2895600"/>
            <a:ext cx="4572000" cy="685800"/>
          </a:xfrm>
          <a:prstGeom prst="leftArrowCallout">
            <a:avLst>
              <a:gd name="adj1" fmla="val 25000"/>
              <a:gd name="adj2" fmla="val 38750"/>
              <a:gd name="adj3" fmla="val 79753"/>
              <a:gd name="adj4" fmla="val 79560"/>
            </a:avLst>
          </a:prstGeom>
          <a:solidFill>
            <a:srgbClr val="00A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a:latin typeface="Lucida Sans" charset="0"/>
              </a:rPr>
              <a:t>Page about the founding of PRC</a:t>
            </a:r>
          </a:p>
          <a:p>
            <a:pPr algn="ctr"/>
            <a:r>
              <a:rPr lang="en-US" altLang="zh-CN">
                <a:latin typeface="Lucida Sans" charset="0"/>
              </a:rPr>
              <a:t>(Can deduce answer)</a:t>
            </a:r>
          </a:p>
        </p:txBody>
      </p:sp>
      <p:sp>
        <p:nvSpPr>
          <p:cNvPr id="1161221" name="AutoShape 5"/>
          <p:cNvSpPr>
            <a:spLocks noChangeArrowheads="1"/>
          </p:cNvSpPr>
          <p:nvPr/>
        </p:nvSpPr>
        <p:spPr bwMode="auto">
          <a:xfrm>
            <a:off x="4038600" y="5181600"/>
            <a:ext cx="4572000" cy="762000"/>
          </a:xfrm>
          <a:prstGeom prst="leftArrowCallout">
            <a:avLst>
              <a:gd name="adj1" fmla="val 25000"/>
              <a:gd name="adj2" fmla="val 38750"/>
              <a:gd name="adj3" fmla="val 71778"/>
              <a:gd name="adj4" fmla="val 79560"/>
            </a:avLst>
          </a:prstGeom>
          <a:solidFill>
            <a:srgbClr val="00A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a:latin typeface="Lucida Sans" charset="0"/>
              </a:rPr>
              <a:t>Page about propaganda in China</a:t>
            </a:r>
          </a:p>
          <a:p>
            <a:pPr algn="ctr"/>
            <a:r>
              <a:rPr lang="en-US" altLang="zh-CN">
                <a:latin typeface="Lucida Sans" charset="0"/>
              </a:rPr>
              <a:t>(Can deduce answer)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1161219"/>
                                        </p:tgtEl>
                                        <p:attrNameLst>
                                          <p:attrName>style.visibility</p:attrName>
                                        </p:attrNameLst>
                                      </p:cBhvr>
                                      <p:to>
                                        <p:strVal val="visible"/>
                                      </p:to>
                                    </p:set>
                                    <p:anim from="(-#ppt_w/2)" to="(#ppt_x)" calcmode="lin" valueType="num">
                                      <p:cBhvr>
                                        <p:cTn id="7" dur="300" fill="hold">
                                          <p:stCondLst>
                                            <p:cond delay="0"/>
                                          </p:stCondLst>
                                        </p:cTn>
                                        <p:tgtEl>
                                          <p:spTgt spid="1161219"/>
                                        </p:tgtEl>
                                        <p:attrNameLst>
                                          <p:attrName>ppt_x</p:attrName>
                                        </p:attrNameLst>
                                      </p:cBhvr>
                                    </p:anim>
                                    <p:anim from="0" to="-1.0" calcmode="lin" valueType="num">
                                      <p:cBhvr>
                                        <p:cTn id="8" dur="100" decel="50000" autoRev="1" fill="hold">
                                          <p:stCondLst>
                                            <p:cond delay="300"/>
                                          </p:stCondLst>
                                        </p:cTn>
                                        <p:tgtEl>
                                          <p:spTgt spid="1161219"/>
                                        </p:tgtEl>
                                        <p:attrNameLst>
                                          <p:attrName>xshear</p:attrName>
                                        </p:attrNameLst>
                                      </p:cBhvr>
                                    </p:anim>
                                    <p:animScale>
                                      <p:cBhvr>
                                        <p:cTn id="9" dur="100" decel="100000" autoRev="1" fill="hold">
                                          <p:stCondLst>
                                            <p:cond delay="300"/>
                                          </p:stCondLst>
                                        </p:cTn>
                                        <p:tgtEl>
                                          <p:spTgt spid="1161219"/>
                                        </p:tgtEl>
                                      </p:cBhvr>
                                      <p:from x="100000" y="100000"/>
                                      <p:to x="80000" y="100000"/>
                                    </p:animScale>
                                    <p:anim by="(#ppt_h/3+#ppt_w*0.1)" calcmode="lin" valueType="num">
                                      <p:cBhvr additive="sum">
                                        <p:cTn id="10" dur="100" decel="100000" autoRev="1" fill="hold">
                                          <p:stCondLst>
                                            <p:cond delay="300"/>
                                          </p:stCondLst>
                                        </p:cTn>
                                        <p:tgtEl>
                                          <p:spTgt spid="1161219"/>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1161221"/>
                                        </p:tgtEl>
                                        <p:attrNameLst>
                                          <p:attrName>style.visibility</p:attrName>
                                        </p:attrNameLst>
                                      </p:cBhvr>
                                      <p:to>
                                        <p:strVal val="visible"/>
                                      </p:to>
                                    </p:set>
                                    <p:anim from="(-#ppt_w/2)" to="(#ppt_x)" calcmode="lin" valueType="num">
                                      <p:cBhvr>
                                        <p:cTn id="15" dur="300" fill="hold">
                                          <p:stCondLst>
                                            <p:cond delay="0"/>
                                          </p:stCondLst>
                                        </p:cTn>
                                        <p:tgtEl>
                                          <p:spTgt spid="1161221"/>
                                        </p:tgtEl>
                                        <p:attrNameLst>
                                          <p:attrName>ppt_x</p:attrName>
                                        </p:attrNameLst>
                                      </p:cBhvr>
                                    </p:anim>
                                    <p:anim from="0" to="-1.0" calcmode="lin" valueType="num">
                                      <p:cBhvr>
                                        <p:cTn id="16" dur="100" decel="50000" autoRev="1" fill="hold">
                                          <p:stCondLst>
                                            <p:cond delay="300"/>
                                          </p:stCondLst>
                                        </p:cTn>
                                        <p:tgtEl>
                                          <p:spTgt spid="1161221"/>
                                        </p:tgtEl>
                                        <p:attrNameLst>
                                          <p:attrName>xshear</p:attrName>
                                        </p:attrNameLst>
                                      </p:cBhvr>
                                    </p:anim>
                                    <p:animScale>
                                      <p:cBhvr>
                                        <p:cTn id="17" dur="100" decel="100000" autoRev="1" fill="hold">
                                          <p:stCondLst>
                                            <p:cond delay="300"/>
                                          </p:stCondLst>
                                        </p:cTn>
                                        <p:tgtEl>
                                          <p:spTgt spid="1161221"/>
                                        </p:tgtEl>
                                      </p:cBhvr>
                                      <p:from x="100000" y="100000"/>
                                      <p:to x="80000" y="100000"/>
                                    </p:animScale>
                                    <p:anim by="(#ppt_h/3+#ppt_w*0.1)" calcmode="lin" valueType="num">
                                      <p:cBhvr additive="sum">
                                        <p:cTn id="18" dur="100" decel="100000" autoRev="1" fill="hold">
                                          <p:stCondLst>
                                            <p:cond delay="300"/>
                                          </p:stCondLst>
                                        </p:cTn>
                                        <p:tgtEl>
                                          <p:spTgt spid="116122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animBg="1"/>
      <p:bldP spid="11612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Rectangle 2"/>
          <p:cNvSpPr>
            <a:spLocks noGrp="1" noChangeArrowheads="1"/>
          </p:cNvSpPr>
          <p:nvPr>
            <p:ph type="title"/>
          </p:nvPr>
        </p:nvSpPr>
        <p:spPr/>
        <p:txBody>
          <a:bodyPr/>
          <a:lstStyle/>
          <a:p>
            <a:r>
              <a:rPr lang="en-US" altLang="zh-CN"/>
              <a:t>But often it doesn</a:t>
            </a:r>
            <a:r>
              <a:rPr lang="en-US" altLang="zh-CN">
                <a:latin typeface="Arial"/>
              </a:rPr>
              <a:t>’</a:t>
            </a:r>
            <a:r>
              <a:rPr lang="en-US" altLang="zh-CN"/>
              <a:t>t</a:t>
            </a:r>
            <a:r>
              <a:rPr lang="en-US" altLang="zh-CN">
                <a:latin typeface="Arial"/>
              </a:rPr>
              <a:t>…</a:t>
            </a:r>
            <a:endParaRPr lang="en-US" altLang="zh-CN"/>
          </a:p>
        </p:txBody>
      </p:sp>
      <p:sp>
        <p:nvSpPr>
          <p:cNvPr id="1162243" name="Rectangle 3"/>
          <p:cNvSpPr>
            <a:spLocks noGrp="1" noChangeArrowheads="1"/>
          </p:cNvSpPr>
          <p:nvPr>
            <p:ph type="body" idx="1"/>
          </p:nvPr>
        </p:nvSpPr>
        <p:spPr>
          <a:xfrm>
            <a:off x="457200" y="1828800"/>
            <a:ext cx="8229600" cy="1277938"/>
          </a:xfrm>
        </p:spPr>
        <p:txBody>
          <a:bodyPr/>
          <a:lstStyle/>
          <a:p>
            <a:r>
              <a:rPr lang="en-US" altLang="zh-CN" sz="2400" dirty="0"/>
              <a:t>Question: </a:t>
            </a:r>
            <a:r>
              <a:rPr lang="en-US" altLang="zh-CN" sz="2400" i="1" dirty="0"/>
              <a:t>How much money did IBM spend on advertising in 2006?</a:t>
            </a:r>
          </a:p>
          <a:p>
            <a:r>
              <a:rPr lang="en-US" altLang="zh-CN" sz="2400" dirty="0"/>
              <a:t>Answer: </a:t>
            </a:r>
            <a:r>
              <a:rPr lang="en-US" altLang="zh-CN" sz="2400" i="1" dirty="0"/>
              <a:t>I </a:t>
            </a:r>
            <a:r>
              <a:rPr lang="en-US" altLang="zh-CN" sz="2400" i="1" dirty="0" err="1"/>
              <a:t>dunno</a:t>
            </a:r>
            <a:r>
              <a:rPr lang="en-US" altLang="zh-CN" sz="2400" i="1" dirty="0"/>
              <a:t>, but I</a:t>
            </a:r>
            <a:r>
              <a:rPr lang="en-US" altLang="zh-CN" sz="2400" i="1" dirty="0">
                <a:latin typeface="Arial"/>
              </a:rPr>
              <a:t>’</a:t>
            </a:r>
            <a:r>
              <a:rPr lang="en-US" altLang="zh-CN" sz="2400" i="1" dirty="0"/>
              <a:t>d like to </a:t>
            </a:r>
            <a:r>
              <a:rPr lang="en-US" altLang="zh-CN" sz="2400" i="1" dirty="0">
                <a:latin typeface="Arial"/>
              </a:rPr>
              <a:t>…</a:t>
            </a:r>
            <a:r>
              <a:rPr lang="en-US" altLang="zh-CN" sz="2400" i="1" dirty="0"/>
              <a:t> </a:t>
            </a:r>
            <a:r>
              <a:rPr lang="en-US" altLang="zh-CN" sz="2400" dirty="0">
                <a:sym typeface="Wingdings" charset="0"/>
              </a:rPr>
              <a:t></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3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6553200" cy="5605463"/>
          </a:xfrm>
          <a:prstGeom prst="rect">
            <a:avLst/>
          </a:prstGeom>
          <a:noFill/>
          <a:extLst>
            <a:ext uri="{909E8E84-426E-40dd-AFC4-6F175D3DCCD1}">
              <a14:hiddenFill xmlns:a14="http://schemas.microsoft.com/office/drawing/2010/main" xmlns="">
                <a:solidFill>
                  <a:srgbClr val="FFFFFF"/>
                </a:solidFill>
              </a14:hiddenFill>
            </a:ext>
          </a:extLst>
        </p:spPr>
      </p:pic>
      <p:sp>
        <p:nvSpPr>
          <p:cNvPr id="1163267" name="AutoShape 3"/>
          <p:cNvSpPr>
            <a:spLocks noChangeArrowheads="1"/>
          </p:cNvSpPr>
          <p:nvPr/>
        </p:nvSpPr>
        <p:spPr bwMode="auto">
          <a:xfrm>
            <a:off x="4191000" y="838200"/>
            <a:ext cx="3352800" cy="762000"/>
          </a:xfrm>
          <a:prstGeom prst="leftArrowCallout">
            <a:avLst>
              <a:gd name="adj1" fmla="val 25000"/>
              <a:gd name="adj2" fmla="val 38750"/>
              <a:gd name="adj3" fmla="val 52637"/>
              <a:gd name="adj4" fmla="val 7956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a:latin typeface="Lucida Sans" charset="0"/>
              </a:rPr>
              <a:t>It’s even not about IBM!</a:t>
            </a:r>
          </a:p>
        </p:txBody>
      </p:sp>
      <p:sp>
        <p:nvSpPr>
          <p:cNvPr id="1163268" name="AutoShape 4"/>
          <p:cNvSpPr>
            <a:spLocks noChangeArrowheads="1"/>
          </p:cNvSpPr>
          <p:nvPr/>
        </p:nvSpPr>
        <p:spPr bwMode="auto">
          <a:xfrm>
            <a:off x="4267200" y="3657600"/>
            <a:ext cx="3352800" cy="762000"/>
          </a:xfrm>
          <a:prstGeom prst="leftArrowCallout">
            <a:avLst>
              <a:gd name="adj1" fmla="val 25000"/>
              <a:gd name="adj2" fmla="val 38750"/>
              <a:gd name="adj3" fmla="val 52637"/>
              <a:gd name="adj4" fmla="val 7956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dirty="0">
                <a:latin typeface="Lucida Sans" charset="0"/>
              </a:rPr>
              <a:t>No relevant info</a:t>
            </a:r>
          </a:p>
        </p:txBody>
      </p:sp>
      <p:sp>
        <p:nvSpPr>
          <p:cNvPr id="1163269" name="AutoShape 5"/>
          <p:cNvSpPr>
            <a:spLocks noChangeArrowheads="1"/>
          </p:cNvSpPr>
          <p:nvPr/>
        </p:nvSpPr>
        <p:spPr bwMode="auto">
          <a:xfrm>
            <a:off x="4114800" y="5105400"/>
            <a:ext cx="3505200" cy="762000"/>
          </a:xfrm>
          <a:prstGeom prst="leftArrowCallout">
            <a:avLst>
              <a:gd name="adj1" fmla="val 25000"/>
              <a:gd name="adj2" fmla="val 38750"/>
              <a:gd name="adj3" fmla="val 55030"/>
              <a:gd name="adj4" fmla="val 7956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a:latin typeface="Lucida Sans" charset="0"/>
              </a:rPr>
              <a:t>Seems closing to answer?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1163267"/>
                                        </p:tgtEl>
                                        <p:attrNameLst>
                                          <p:attrName>style.visibility</p:attrName>
                                        </p:attrNameLst>
                                      </p:cBhvr>
                                      <p:to>
                                        <p:strVal val="visible"/>
                                      </p:to>
                                    </p:set>
                                    <p:anim from="(-#ppt_w/2)" to="(#ppt_x)" calcmode="lin" valueType="num">
                                      <p:cBhvr>
                                        <p:cTn id="7" dur="300" fill="hold">
                                          <p:stCondLst>
                                            <p:cond delay="0"/>
                                          </p:stCondLst>
                                        </p:cTn>
                                        <p:tgtEl>
                                          <p:spTgt spid="1163267"/>
                                        </p:tgtEl>
                                        <p:attrNameLst>
                                          <p:attrName>ppt_x</p:attrName>
                                        </p:attrNameLst>
                                      </p:cBhvr>
                                    </p:anim>
                                    <p:anim from="0" to="-1.0" calcmode="lin" valueType="num">
                                      <p:cBhvr>
                                        <p:cTn id="8" dur="100" decel="50000" autoRev="1" fill="hold">
                                          <p:stCondLst>
                                            <p:cond delay="300"/>
                                          </p:stCondLst>
                                        </p:cTn>
                                        <p:tgtEl>
                                          <p:spTgt spid="1163267"/>
                                        </p:tgtEl>
                                        <p:attrNameLst>
                                          <p:attrName>xshear</p:attrName>
                                        </p:attrNameLst>
                                      </p:cBhvr>
                                    </p:anim>
                                    <p:animScale>
                                      <p:cBhvr>
                                        <p:cTn id="9" dur="100" decel="100000" autoRev="1" fill="hold">
                                          <p:stCondLst>
                                            <p:cond delay="300"/>
                                          </p:stCondLst>
                                        </p:cTn>
                                        <p:tgtEl>
                                          <p:spTgt spid="1163267"/>
                                        </p:tgtEl>
                                      </p:cBhvr>
                                      <p:from x="100000" y="100000"/>
                                      <p:to x="80000" y="100000"/>
                                    </p:animScale>
                                    <p:anim by="(#ppt_h/3+#ppt_w*0.1)" calcmode="lin" valueType="num">
                                      <p:cBhvr additive="sum">
                                        <p:cTn id="10" dur="100" decel="100000" autoRev="1" fill="hold">
                                          <p:stCondLst>
                                            <p:cond delay="300"/>
                                          </p:stCondLst>
                                        </p:cTn>
                                        <p:tgtEl>
                                          <p:spTgt spid="1163267"/>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1163268"/>
                                        </p:tgtEl>
                                        <p:attrNameLst>
                                          <p:attrName>style.visibility</p:attrName>
                                        </p:attrNameLst>
                                      </p:cBhvr>
                                      <p:to>
                                        <p:strVal val="visible"/>
                                      </p:to>
                                    </p:set>
                                    <p:anim from="(-#ppt_w/2)" to="(#ppt_x)" calcmode="lin" valueType="num">
                                      <p:cBhvr>
                                        <p:cTn id="13" dur="300" fill="hold">
                                          <p:stCondLst>
                                            <p:cond delay="0"/>
                                          </p:stCondLst>
                                        </p:cTn>
                                        <p:tgtEl>
                                          <p:spTgt spid="1163268"/>
                                        </p:tgtEl>
                                        <p:attrNameLst>
                                          <p:attrName>ppt_x</p:attrName>
                                        </p:attrNameLst>
                                      </p:cBhvr>
                                    </p:anim>
                                    <p:anim from="0" to="-1.0" calcmode="lin" valueType="num">
                                      <p:cBhvr>
                                        <p:cTn id="14" dur="100" decel="50000" autoRev="1" fill="hold">
                                          <p:stCondLst>
                                            <p:cond delay="300"/>
                                          </p:stCondLst>
                                        </p:cTn>
                                        <p:tgtEl>
                                          <p:spTgt spid="1163268"/>
                                        </p:tgtEl>
                                        <p:attrNameLst>
                                          <p:attrName>xshear</p:attrName>
                                        </p:attrNameLst>
                                      </p:cBhvr>
                                    </p:anim>
                                    <p:animScale>
                                      <p:cBhvr>
                                        <p:cTn id="15" dur="100" decel="100000" autoRev="1" fill="hold">
                                          <p:stCondLst>
                                            <p:cond delay="300"/>
                                          </p:stCondLst>
                                        </p:cTn>
                                        <p:tgtEl>
                                          <p:spTgt spid="1163268"/>
                                        </p:tgtEl>
                                      </p:cBhvr>
                                      <p:from x="100000" y="100000"/>
                                      <p:to x="80000" y="100000"/>
                                    </p:animScale>
                                    <p:anim by="(#ppt_h/3+#ppt_w*0.1)" calcmode="lin" valueType="num">
                                      <p:cBhvr additive="sum">
                                        <p:cTn id="16" dur="100" decel="100000" autoRev="1" fill="hold">
                                          <p:stCondLst>
                                            <p:cond delay="300"/>
                                          </p:stCondLst>
                                        </p:cTn>
                                        <p:tgtEl>
                                          <p:spTgt spid="1163268"/>
                                        </p:tgtEl>
                                        <p:attrNameLst>
                                          <p:attrName>ppt_x</p:attrName>
                                        </p:attrNameLst>
                                      </p:cBhvr>
                                    </p:anim>
                                  </p:childTnLst>
                                </p:cTn>
                              </p:par>
                              <p:par>
                                <p:cTn id="17" presetID="34" presetClass="entr" presetSubtype="0" fill="hold" grpId="0" nodeType="withEffect">
                                  <p:stCondLst>
                                    <p:cond delay="0"/>
                                  </p:stCondLst>
                                  <p:childTnLst>
                                    <p:set>
                                      <p:cBhvr>
                                        <p:cTn id="18" dur="1" fill="hold">
                                          <p:stCondLst>
                                            <p:cond delay="0"/>
                                          </p:stCondLst>
                                        </p:cTn>
                                        <p:tgtEl>
                                          <p:spTgt spid="1163269"/>
                                        </p:tgtEl>
                                        <p:attrNameLst>
                                          <p:attrName>style.visibility</p:attrName>
                                        </p:attrNameLst>
                                      </p:cBhvr>
                                      <p:to>
                                        <p:strVal val="visible"/>
                                      </p:to>
                                    </p:set>
                                    <p:anim from="(-#ppt_w/2)" to="(#ppt_x)" calcmode="lin" valueType="num">
                                      <p:cBhvr>
                                        <p:cTn id="19" dur="300" fill="hold">
                                          <p:stCondLst>
                                            <p:cond delay="0"/>
                                          </p:stCondLst>
                                        </p:cTn>
                                        <p:tgtEl>
                                          <p:spTgt spid="1163269"/>
                                        </p:tgtEl>
                                        <p:attrNameLst>
                                          <p:attrName>ppt_x</p:attrName>
                                        </p:attrNameLst>
                                      </p:cBhvr>
                                    </p:anim>
                                    <p:anim from="0" to="-1.0" calcmode="lin" valueType="num">
                                      <p:cBhvr>
                                        <p:cTn id="20" dur="100" decel="50000" autoRev="1" fill="hold">
                                          <p:stCondLst>
                                            <p:cond delay="300"/>
                                          </p:stCondLst>
                                        </p:cTn>
                                        <p:tgtEl>
                                          <p:spTgt spid="1163269"/>
                                        </p:tgtEl>
                                        <p:attrNameLst>
                                          <p:attrName>xshear</p:attrName>
                                        </p:attrNameLst>
                                      </p:cBhvr>
                                    </p:anim>
                                    <p:animScale>
                                      <p:cBhvr>
                                        <p:cTn id="21" dur="100" decel="100000" autoRev="1" fill="hold">
                                          <p:stCondLst>
                                            <p:cond delay="300"/>
                                          </p:stCondLst>
                                        </p:cTn>
                                        <p:tgtEl>
                                          <p:spTgt spid="1163269"/>
                                        </p:tgtEl>
                                      </p:cBhvr>
                                      <p:from x="100000" y="100000"/>
                                      <p:to x="80000" y="100000"/>
                                    </p:animScale>
                                    <p:anim by="(#ppt_h/3+#ppt_w*0.1)" calcmode="lin" valueType="num">
                                      <p:cBhvr additive="sum">
                                        <p:cTn id="22" dur="100" decel="100000" autoRev="1" fill="hold">
                                          <p:stCondLst>
                                            <p:cond delay="300"/>
                                          </p:stCondLst>
                                        </p:cTn>
                                        <p:tgtEl>
                                          <p:spTgt spid="116326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67" grpId="0" animBg="1"/>
      <p:bldP spid="1163268" grpId="0" animBg="1"/>
      <p:bldP spid="11632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p:txBody>
          <a:bodyPr/>
          <a:lstStyle/>
          <a:p>
            <a:r>
              <a:rPr lang="en-US" altLang="zh-CN"/>
              <a:t>The Google answer #2</a:t>
            </a:r>
          </a:p>
        </p:txBody>
      </p:sp>
      <p:sp>
        <p:nvSpPr>
          <p:cNvPr id="1164291" name="Rectangle 3"/>
          <p:cNvSpPr>
            <a:spLocks noGrp="1" noChangeArrowheads="1"/>
          </p:cNvSpPr>
          <p:nvPr>
            <p:ph type="body" idx="1"/>
          </p:nvPr>
        </p:nvSpPr>
        <p:spPr/>
        <p:txBody>
          <a:bodyPr/>
          <a:lstStyle/>
          <a:p>
            <a:pPr>
              <a:lnSpc>
                <a:spcPct val="90000"/>
              </a:lnSpc>
            </a:pPr>
            <a:r>
              <a:rPr lang="en-US" altLang="zh-CN" sz="2600" dirty="0"/>
              <a:t>Take the question and try to find it as a string on the web</a:t>
            </a:r>
          </a:p>
          <a:p>
            <a:pPr>
              <a:lnSpc>
                <a:spcPct val="90000"/>
              </a:lnSpc>
            </a:pPr>
            <a:r>
              <a:rPr lang="en-US" altLang="zh-CN" sz="2600" dirty="0"/>
              <a:t>Return the next sentence on that web page as the answer</a:t>
            </a:r>
          </a:p>
          <a:p>
            <a:pPr>
              <a:lnSpc>
                <a:spcPct val="90000"/>
              </a:lnSpc>
            </a:pPr>
            <a:r>
              <a:rPr lang="en-US" altLang="zh-CN" sz="2600" dirty="0"/>
              <a:t>Works brilliantly if this exact question appears as a FAQ question, etc.</a:t>
            </a:r>
          </a:p>
          <a:p>
            <a:pPr>
              <a:lnSpc>
                <a:spcPct val="90000"/>
              </a:lnSpc>
            </a:pPr>
            <a:r>
              <a:rPr lang="en-US" altLang="zh-CN" sz="2600" dirty="0"/>
              <a:t>Works lousily most of the time</a:t>
            </a:r>
          </a:p>
          <a:p>
            <a:pPr lvl="1">
              <a:lnSpc>
                <a:spcPct val="90000"/>
              </a:lnSpc>
            </a:pPr>
            <a:r>
              <a:rPr lang="en-US" altLang="zh-CN" sz="2200" dirty="0"/>
              <a:t>Remind of the line about monkeys and typewriters producing Shakespeare</a:t>
            </a:r>
          </a:p>
          <a:p>
            <a:pPr>
              <a:lnSpc>
                <a:spcPct val="90000"/>
              </a:lnSpc>
            </a:pPr>
            <a:r>
              <a:rPr lang="en-US" altLang="zh-CN" sz="2600" dirty="0"/>
              <a:t>But a slightly more sophisticated version of this approach has been revived with considerable success</a:t>
            </a:r>
            <a:r>
              <a:rPr lang="en-US" altLang="zh-CN" sz="2600" dirty="0">
                <a:latin typeface="Arial"/>
              </a:rPr>
              <a:t>…</a:t>
            </a:r>
            <a:endParaRPr lang="en-US" altLang="zh-CN" sz="2600" dirty="0"/>
          </a:p>
        </p:txBody>
      </p:sp>
    </p:spTree>
  </p:cSld>
  <p:clrMapOvr>
    <a:masterClrMapping/>
  </p:clrMapOvr>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宋体"/>
        <a:cs typeface="宋体"/>
      </a:majorFont>
      <a:minorFont>
        <a:latin typeface="Times New Roman"/>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12344</TotalTime>
  <Words>3577</Words>
  <Application>Microsoft Macintosh PowerPoint</Application>
  <PresentationFormat>信纸(8.5x11 英寸)</PresentationFormat>
  <Paragraphs>380</Paragraphs>
  <Slides>46</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CMMI10</vt:lpstr>
      <vt:lpstr>CMMI7</vt:lpstr>
      <vt:lpstr>P22 Typewriter</vt:lpstr>
      <vt:lpstr>SFBX1000</vt:lpstr>
      <vt:lpstr>SFRM1000</vt:lpstr>
      <vt:lpstr>Arial</vt:lpstr>
      <vt:lpstr>Lucida Sans</vt:lpstr>
      <vt:lpstr>Monotype Sorts</vt:lpstr>
      <vt:lpstr>Times</vt:lpstr>
      <vt:lpstr>Times New Roman</vt:lpstr>
      <vt:lpstr>Wingdings</vt:lpstr>
      <vt:lpstr>Quadrant</vt:lpstr>
      <vt:lpstr>PowerPoint 演示文稿</vt:lpstr>
      <vt:lpstr>Background</vt:lpstr>
      <vt:lpstr>Question Answering from text</vt:lpstr>
      <vt:lpstr>People want to ask questions…</vt:lpstr>
      <vt:lpstr>The Google answer #1</vt:lpstr>
      <vt:lpstr>PowerPoint 演示文稿</vt:lpstr>
      <vt:lpstr>But often it doesn’t…</vt:lpstr>
      <vt:lpstr>PowerPoint 演示文稿</vt:lpstr>
      <vt:lpstr>The Google answer #2</vt:lpstr>
      <vt:lpstr>PowerPoint 演示文稿</vt:lpstr>
      <vt:lpstr>A Brief (Academic) History</vt:lpstr>
      <vt:lpstr>Online QA Examples</vt:lpstr>
      <vt:lpstr>Question Answering at TREC</vt:lpstr>
      <vt:lpstr>Sample TREC questions</vt:lpstr>
      <vt:lpstr>Top Performing Systems</vt:lpstr>
      <vt:lpstr>Sample TREC questions</vt:lpstr>
      <vt:lpstr>TREC 2017  CAR-Complicate Answer Retrieval </vt:lpstr>
      <vt:lpstr>TREC 2017  CAR-Complicate Answer Retrieval </vt:lpstr>
      <vt:lpstr>TREC 2017  CAR-Complicate Answer Retrieval </vt:lpstr>
      <vt:lpstr>AskMSR</vt:lpstr>
      <vt:lpstr>AskMSR: Shallow approach</vt:lpstr>
      <vt:lpstr>AskMSR: Details</vt:lpstr>
      <vt:lpstr>Step 1: Rewrite queries</vt:lpstr>
      <vt:lpstr>Query rewriting</vt:lpstr>
      <vt:lpstr>Query Rewriting - weights</vt:lpstr>
      <vt:lpstr>Step 2: Query search engine</vt:lpstr>
      <vt:lpstr>Step 3: Mining N-Grams</vt:lpstr>
      <vt:lpstr>Mining N-Grams</vt:lpstr>
      <vt:lpstr>Step 4: Filtering N-Grams</vt:lpstr>
      <vt:lpstr>Step 5: Tiling the Answers</vt:lpstr>
      <vt:lpstr>Results</vt:lpstr>
      <vt:lpstr>Issues</vt:lpstr>
      <vt:lpstr>ISI: Surface patterns approach</vt:lpstr>
      <vt:lpstr>Use Pattern Learning</vt:lpstr>
      <vt:lpstr>Pattern Learning (cont.)</vt:lpstr>
      <vt:lpstr>Experiments</vt:lpstr>
      <vt:lpstr>Experiments: pattern precision</vt:lpstr>
      <vt:lpstr>Experiments (cont.)</vt:lpstr>
      <vt:lpstr>Experiments (cont.)</vt:lpstr>
      <vt:lpstr>Shortcomings &amp; Extensions</vt:lpstr>
      <vt:lpstr>Shortcomings... (cont.)</vt:lpstr>
      <vt:lpstr>Shortcomings... (cont.)</vt:lpstr>
      <vt:lpstr>Question Answering (a Complicate Example)</vt:lpstr>
      <vt:lpstr>IBM Watson-Brief Architecture</vt:lpstr>
      <vt:lpstr>References</vt:lpstr>
      <vt:lpstr>Homework</vt:lpstr>
    </vt:vector>
  </TitlesOfParts>
  <Company>Nortel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2340 Lectures</dc:title>
  <dc:creator>Gheorghe Spiride</dc:creator>
  <cp:lastModifiedBy>Chen Qingcai</cp:lastModifiedBy>
  <cp:revision>355</cp:revision>
  <cp:lastPrinted>2000-04-17T20:06:35Z</cp:lastPrinted>
  <dcterms:created xsi:type="dcterms:W3CDTF">2002-02-12T23:22:55Z</dcterms:created>
  <dcterms:modified xsi:type="dcterms:W3CDTF">2021-07-24T23:58:00Z</dcterms:modified>
</cp:coreProperties>
</file>