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77" r:id="rId2"/>
    <p:sldId id="427" r:id="rId3"/>
    <p:sldId id="430" r:id="rId4"/>
    <p:sldId id="428" r:id="rId5"/>
    <p:sldId id="432" r:id="rId6"/>
    <p:sldId id="482" r:id="rId7"/>
    <p:sldId id="483" r:id="rId8"/>
    <p:sldId id="484" r:id="rId9"/>
    <p:sldId id="472" r:id="rId10"/>
    <p:sldId id="436" r:id="rId11"/>
    <p:sldId id="440" r:id="rId12"/>
    <p:sldId id="443" r:id="rId13"/>
    <p:sldId id="474" r:id="rId14"/>
    <p:sldId id="473" r:id="rId15"/>
    <p:sldId id="444" r:id="rId16"/>
    <p:sldId id="442" r:id="rId17"/>
    <p:sldId id="445" r:id="rId18"/>
    <p:sldId id="447" r:id="rId19"/>
    <p:sldId id="449" r:id="rId20"/>
    <p:sldId id="429" r:id="rId21"/>
    <p:sldId id="450" r:id="rId22"/>
    <p:sldId id="453" r:id="rId23"/>
    <p:sldId id="485" r:id="rId24"/>
    <p:sldId id="486" r:id="rId25"/>
    <p:sldId id="454" r:id="rId26"/>
    <p:sldId id="456" r:id="rId27"/>
    <p:sldId id="455" r:id="rId28"/>
    <p:sldId id="457" r:id="rId29"/>
    <p:sldId id="458" r:id="rId30"/>
    <p:sldId id="460" r:id="rId31"/>
    <p:sldId id="461" r:id="rId32"/>
    <p:sldId id="462" r:id="rId33"/>
    <p:sldId id="469" r:id="rId34"/>
    <p:sldId id="487" r:id="rId35"/>
    <p:sldId id="488" r:id="rId36"/>
    <p:sldId id="471" r:id="rId37"/>
    <p:sldId id="463" r:id="rId38"/>
    <p:sldId id="459" r:id="rId39"/>
    <p:sldId id="464" r:id="rId40"/>
    <p:sldId id="465" r:id="rId41"/>
    <p:sldId id="466" r:id="rId42"/>
    <p:sldId id="467" r:id="rId43"/>
    <p:sldId id="468" r:id="rId44"/>
    <p:sldId id="470" r:id="rId45"/>
  </p:sldIdLst>
  <p:sldSz cx="9144000" cy="6858000" type="screen4x3"/>
  <p:notesSz cx="7099300" cy="10234613"/>
  <p:defaultTextStyle>
    <a:defPPr>
      <a:defRPr lang="zh-CN"/>
    </a:defPPr>
    <a:lvl1pPr algn="r" rtl="0" fontAlgn="base">
      <a:spcBef>
        <a:spcPct val="0"/>
      </a:spcBef>
      <a:spcAft>
        <a:spcPct val="0"/>
      </a:spcAft>
      <a:defRPr sz="2000" kern="1200">
        <a:solidFill>
          <a:schemeClr val="tx1"/>
        </a:solidFill>
        <a:latin typeface="Arial" charset="0"/>
        <a:ea typeface="宋体" charset="0"/>
        <a:cs typeface="宋体" charset="0"/>
      </a:defRPr>
    </a:lvl1pPr>
    <a:lvl2pPr marL="457200" algn="r" rtl="0" fontAlgn="base">
      <a:spcBef>
        <a:spcPct val="0"/>
      </a:spcBef>
      <a:spcAft>
        <a:spcPct val="0"/>
      </a:spcAft>
      <a:defRPr sz="2000" kern="1200">
        <a:solidFill>
          <a:schemeClr val="tx1"/>
        </a:solidFill>
        <a:latin typeface="Arial" charset="0"/>
        <a:ea typeface="宋体" charset="0"/>
        <a:cs typeface="宋体" charset="0"/>
      </a:defRPr>
    </a:lvl2pPr>
    <a:lvl3pPr marL="914400" algn="r" rtl="0" fontAlgn="base">
      <a:spcBef>
        <a:spcPct val="0"/>
      </a:spcBef>
      <a:spcAft>
        <a:spcPct val="0"/>
      </a:spcAft>
      <a:defRPr sz="2000" kern="1200">
        <a:solidFill>
          <a:schemeClr val="tx1"/>
        </a:solidFill>
        <a:latin typeface="Arial" charset="0"/>
        <a:ea typeface="宋体" charset="0"/>
        <a:cs typeface="宋体" charset="0"/>
      </a:defRPr>
    </a:lvl3pPr>
    <a:lvl4pPr marL="1371600" algn="r" rtl="0" fontAlgn="base">
      <a:spcBef>
        <a:spcPct val="0"/>
      </a:spcBef>
      <a:spcAft>
        <a:spcPct val="0"/>
      </a:spcAft>
      <a:defRPr sz="2000" kern="1200">
        <a:solidFill>
          <a:schemeClr val="tx1"/>
        </a:solidFill>
        <a:latin typeface="Arial" charset="0"/>
        <a:ea typeface="宋体" charset="0"/>
        <a:cs typeface="宋体" charset="0"/>
      </a:defRPr>
    </a:lvl4pPr>
    <a:lvl5pPr marL="1828800" algn="r" rtl="0" fontAlgn="base">
      <a:spcBef>
        <a:spcPct val="0"/>
      </a:spcBef>
      <a:spcAft>
        <a:spcPct val="0"/>
      </a:spcAft>
      <a:defRPr sz="2000" kern="1200">
        <a:solidFill>
          <a:schemeClr val="tx1"/>
        </a:solidFill>
        <a:latin typeface="Arial" charset="0"/>
        <a:ea typeface="宋体" charset="0"/>
        <a:cs typeface="宋体" charset="0"/>
      </a:defRPr>
    </a:lvl5pPr>
    <a:lvl6pPr marL="2286000" algn="l" defTabSz="457200" rtl="0" eaLnBrk="1" latinLnBrk="0" hangingPunct="1">
      <a:defRPr sz="2000" kern="1200">
        <a:solidFill>
          <a:schemeClr val="tx1"/>
        </a:solidFill>
        <a:latin typeface="Arial" charset="0"/>
        <a:ea typeface="宋体" charset="0"/>
        <a:cs typeface="宋体" charset="0"/>
      </a:defRPr>
    </a:lvl6pPr>
    <a:lvl7pPr marL="2743200" algn="l" defTabSz="457200" rtl="0" eaLnBrk="1" latinLnBrk="0" hangingPunct="1">
      <a:defRPr sz="2000" kern="1200">
        <a:solidFill>
          <a:schemeClr val="tx1"/>
        </a:solidFill>
        <a:latin typeface="Arial" charset="0"/>
        <a:ea typeface="宋体" charset="0"/>
        <a:cs typeface="宋体" charset="0"/>
      </a:defRPr>
    </a:lvl7pPr>
    <a:lvl8pPr marL="3200400" algn="l" defTabSz="457200" rtl="0" eaLnBrk="1" latinLnBrk="0" hangingPunct="1">
      <a:defRPr sz="2000" kern="1200">
        <a:solidFill>
          <a:schemeClr val="tx1"/>
        </a:solidFill>
        <a:latin typeface="Arial" charset="0"/>
        <a:ea typeface="宋体" charset="0"/>
        <a:cs typeface="宋体" charset="0"/>
      </a:defRPr>
    </a:lvl8pPr>
    <a:lvl9pPr marL="3657600" algn="l" defTabSz="457200" rtl="0" eaLnBrk="1" latinLnBrk="0" hangingPunct="1">
      <a:defRPr sz="2000" kern="1200">
        <a:solidFill>
          <a:schemeClr val="tx1"/>
        </a:solidFill>
        <a:latin typeface="Arial"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晓龙"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C0C0"/>
    <a:srgbClr val="0000FF"/>
    <a:srgbClr val="AAB3F4"/>
    <a:srgbClr val="CC0000"/>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30" autoAdjust="0"/>
    <p:restoredTop sz="88310" autoAdjust="0"/>
  </p:normalViewPr>
  <p:slideViewPr>
    <p:cSldViewPr>
      <p:cViewPr varScale="1">
        <p:scale>
          <a:sx n="108" d="100"/>
          <a:sy n="108" d="100"/>
        </p:scale>
        <p:origin x="2088" y="192"/>
      </p:cViewPr>
      <p:guideLst>
        <p:guide orient="horz" pos="2160"/>
        <p:guide pos="2880"/>
      </p:guideLst>
    </p:cSldViewPr>
  </p:slideViewPr>
  <p:notesTextViewPr>
    <p:cViewPr>
      <p:scale>
        <a:sx n="170" d="100"/>
        <a:sy n="170" d="100"/>
      </p:scale>
      <p:origin x="0" y="0"/>
    </p:cViewPr>
  </p:notesTextViewPr>
  <p:notesViewPr>
    <p:cSldViewPr>
      <p:cViewPr varScale="1">
        <p:scale>
          <a:sx n="56" d="100"/>
          <a:sy n="56" d="100"/>
        </p:scale>
        <p:origin x="-118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a:lvl1pPr>
          </a:lstStyle>
          <a:p>
            <a:r>
              <a:rPr lang="en-US" altLang="zh-CN"/>
              <a:t>Lecture 1 Overview</a:t>
            </a:r>
          </a:p>
        </p:txBody>
      </p:sp>
      <p:sp>
        <p:nvSpPr>
          <p:cNvPr id="5123" name="Rectangle 3"/>
          <p:cNvSpPr>
            <a:spLocks noGrp="1" noChangeArrowheads="1"/>
          </p:cNvSpPr>
          <p:nvPr>
            <p:ph type="dt" sz="quarter" idx="1"/>
          </p:nvPr>
        </p:nvSpPr>
        <p:spPr bwMode="auto">
          <a:xfrm>
            <a:off x="4021138" y="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r>
              <a:rPr lang="zh-CN" altLang="en-US"/>
              <a:t>7/7/2005</a:t>
            </a:r>
            <a:endParaRPr lang="en-US" altLang="zh-CN"/>
          </a:p>
        </p:txBody>
      </p:sp>
      <p:sp>
        <p:nvSpPr>
          <p:cNvPr id="5124" name="Rectangle 4"/>
          <p:cNvSpPr>
            <a:spLocks noGrp="1" noChangeArrowheads="1"/>
          </p:cNvSpPr>
          <p:nvPr>
            <p:ph type="ftr" sz="quarter" idx="2"/>
          </p:nvPr>
        </p:nvSpPr>
        <p:spPr bwMode="auto">
          <a:xfrm>
            <a:off x="0" y="972185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a:lvl1pPr>
          </a:lstStyle>
          <a:p>
            <a:r>
              <a:rPr lang="en-US" altLang="zh-CN"/>
              <a:t>Lecture 1 Overview</a:t>
            </a:r>
          </a:p>
        </p:txBody>
      </p:sp>
      <p:sp>
        <p:nvSpPr>
          <p:cNvPr id="512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fld id="{93F74EEA-F360-F648-8A89-EFFE9AE5737F}" type="slidenum">
              <a:rPr lang="en-US" altLang="zh-CN"/>
              <a:pPr/>
              <a:t>‹#›</a:t>
            </a:fld>
            <a:endParaRPr lang="en-US" altLang="zh-CN"/>
          </a:p>
        </p:txBody>
      </p:sp>
    </p:spTree>
    <p:extLst>
      <p:ext uri="{BB962C8B-B14F-4D97-AF65-F5344CB8AC3E}">
        <p14:creationId xmlns:p14="http://schemas.microsoft.com/office/powerpoint/2010/main" val="3813123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a:lvl1pPr>
          </a:lstStyle>
          <a:p>
            <a:r>
              <a:rPr lang="en-US" altLang="zh-CN"/>
              <a:t>Lecture 1 Overview</a:t>
            </a:r>
          </a:p>
        </p:txBody>
      </p:sp>
      <p:sp>
        <p:nvSpPr>
          <p:cNvPr id="7171" name="Rectangle 3"/>
          <p:cNvSpPr>
            <a:spLocks noGrp="1" noChangeArrowheads="1"/>
          </p:cNvSpPr>
          <p:nvPr>
            <p:ph type="dt" idx="1"/>
          </p:nvPr>
        </p:nvSpPr>
        <p:spPr bwMode="auto">
          <a:xfrm>
            <a:off x="4021138" y="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r>
              <a:rPr lang="zh-CN" altLang="en-US"/>
              <a:t>7/7/2005</a:t>
            </a:r>
            <a:endParaRPr lang="en-US" altLang="zh-CN"/>
          </a:p>
        </p:txBody>
      </p:sp>
      <p:sp>
        <p:nvSpPr>
          <p:cNvPr id="717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7173"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7174" name="Rectangle 6"/>
          <p:cNvSpPr>
            <a:spLocks noGrp="1" noChangeArrowheads="1"/>
          </p:cNvSpPr>
          <p:nvPr>
            <p:ph type="ftr" sz="quarter" idx="4"/>
          </p:nvPr>
        </p:nvSpPr>
        <p:spPr bwMode="auto">
          <a:xfrm>
            <a:off x="0" y="972185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a:lvl1pPr>
          </a:lstStyle>
          <a:p>
            <a:r>
              <a:rPr lang="en-US" altLang="zh-CN"/>
              <a:t>Lecture 1 Overview</a:t>
            </a:r>
          </a:p>
        </p:txBody>
      </p:sp>
      <p:sp>
        <p:nvSpPr>
          <p:cNvPr id="7175"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fld id="{92E8F675-5BEF-D447-BB1C-3B9B3DBE0CE3}" type="slidenum">
              <a:rPr lang="en-US" altLang="zh-CN"/>
              <a:pPr/>
              <a:t>‹#›</a:t>
            </a:fld>
            <a:endParaRPr lang="en-US" altLang="zh-CN"/>
          </a:p>
        </p:txBody>
      </p:sp>
    </p:spTree>
    <p:extLst>
      <p:ext uri="{BB962C8B-B14F-4D97-AF65-F5344CB8AC3E}">
        <p14:creationId xmlns:p14="http://schemas.microsoft.com/office/powerpoint/2010/main" val="1573773074"/>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宋体" charset="0"/>
        <a:cs typeface="宋体" charset="0"/>
      </a:defRPr>
    </a:lvl1pPr>
    <a:lvl2pPr marL="457200" algn="l" rtl="0" fontAlgn="base">
      <a:spcBef>
        <a:spcPct val="30000"/>
      </a:spcBef>
      <a:spcAft>
        <a:spcPct val="0"/>
      </a:spcAft>
      <a:defRPr sz="1200" kern="1200">
        <a:solidFill>
          <a:schemeClr val="tx1"/>
        </a:solidFill>
        <a:latin typeface="Arial" charset="0"/>
        <a:ea typeface="宋体" charset="0"/>
        <a:cs typeface="+mn-cs"/>
      </a:defRPr>
    </a:lvl2pPr>
    <a:lvl3pPr marL="914400" algn="l" rtl="0" fontAlgn="base">
      <a:spcBef>
        <a:spcPct val="30000"/>
      </a:spcBef>
      <a:spcAft>
        <a:spcPct val="0"/>
      </a:spcAft>
      <a:defRPr sz="1200" kern="1200">
        <a:solidFill>
          <a:schemeClr val="tx1"/>
        </a:solidFill>
        <a:latin typeface="Arial" charset="0"/>
        <a:ea typeface="宋体" charset="0"/>
        <a:cs typeface="+mn-cs"/>
      </a:defRPr>
    </a:lvl3pPr>
    <a:lvl4pPr marL="1371600" algn="l" rtl="0" fontAlgn="base">
      <a:spcBef>
        <a:spcPct val="30000"/>
      </a:spcBef>
      <a:spcAft>
        <a:spcPct val="0"/>
      </a:spcAft>
      <a:defRPr sz="1200" kern="1200">
        <a:solidFill>
          <a:schemeClr val="tx1"/>
        </a:solidFill>
        <a:latin typeface="Arial" charset="0"/>
        <a:ea typeface="宋体" charset="0"/>
        <a:cs typeface="+mn-cs"/>
      </a:defRPr>
    </a:lvl4pPr>
    <a:lvl5pPr marL="1828800" algn="l" rtl="0" fontAlgn="base">
      <a:spcBef>
        <a:spcPct val="30000"/>
      </a:spcBef>
      <a:spcAft>
        <a:spcPct val="0"/>
      </a:spcAft>
      <a:defRPr sz="1200" kern="1200">
        <a:solidFill>
          <a:schemeClr val="tx1"/>
        </a:solidFill>
        <a:latin typeface="Arial"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en-US" altLang="zh-CN" dirty="0"/>
              <a:t>Key points: </a:t>
            </a:r>
          </a:p>
          <a:p>
            <a:pPr marL="228600" indent="-228600">
              <a:buAutoNum type="arabicPeriod"/>
            </a:pPr>
            <a:r>
              <a:rPr kumimoji="1" lang="en-US" altLang="zh-CN" dirty="0"/>
              <a:t>The differences of exact</a:t>
            </a:r>
            <a:r>
              <a:rPr kumimoji="1" lang="en-US" altLang="zh-CN" baseline="0" dirty="0"/>
              <a:t> match and best match models</a:t>
            </a:r>
          </a:p>
          <a:p>
            <a:pPr marL="228600" indent="-228600">
              <a:buAutoNum type="arabicPeriod"/>
            </a:pPr>
            <a:r>
              <a:rPr kumimoji="1" lang="en-US" altLang="zh-CN" baseline="0" dirty="0"/>
              <a:t>Query likelihood and document likelihood </a:t>
            </a:r>
          </a:p>
          <a:p>
            <a:pPr marL="228600" indent="-228600">
              <a:buAutoNum type="arabicPeriod"/>
            </a:pPr>
            <a:r>
              <a:rPr kumimoji="1" lang="en-US" altLang="zh-CN" dirty="0"/>
              <a:t>Probabilistic</a:t>
            </a:r>
            <a:r>
              <a:rPr kumimoji="1" lang="en-US" altLang="zh-CN" baseline="0" dirty="0"/>
              <a:t> estimation by smoothing method for zero frequency problem</a:t>
            </a:r>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92E8F675-5BEF-D447-BB1C-3B9B3DBE0CE3}" type="slidenum">
              <a:rPr lang="en-US" altLang="zh-CN" smtClean="0"/>
              <a:pPr/>
              <a:t>1</a:t>
            </a:fld>
            <a:endParaRPr lang="en-US" altLang="zh-CN"/>
          </a:p>
        </p:txBody>
      </p:sp>
    </p:spTree>
    <p:extLst>
      <p:ext uri="{BB962C8B-B14F-4D97-AF65-F5344CB8AC3E}">
        <p14:creationId xmlns:p14="http://schemas.microsoft.com/office/powerpoint/2010/main" val="2938258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en-US" altLang="zh-CN" dirty="0"/>
              <a:t>How do we get the Bayes’ Rule?</a:t>
            </a:r>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92E8F675-5BEF-D447-BB1C-3B9B3DBE0CE3}" type="slidenum">
              <a:rPr lang="en-US" altLang="zh-CN" smtClean="0"/>
              <a:pPr/>
              <a:t>16</a:t>
            </a:fld>
            <a:endParaRPr lang="en-US" altLang="zh-CN"/>
          </a:p>
        </p:txBody>
      </p:sp>
    </p:spTree>
    <p:extLst>
      <p:ext uri="{BB962C8B-B14F-4D97-AF65-F5344CB8AC3E}">
        <p14:creationId xmlns:p14="http://schemas.microsoft.com/office/powerpoint/2010/main" val="173107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5D9F08A4-5294-4149-B478-B544FF4EA856}" type="slidenum">
              <a:rPr lang="en-US" altLang="zh-CN"/>
              <a:pPr/>
              <a:t>17</a:t>
            </a:fld>
            <a:endParaRPr lang="en-US" altLang="zh-CN"/>
          </a:p>
        </p:txBody>
      </p:sp>
      <p:sp>
        <p:nvSpPr>
          <p:cNvPr id="268290"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 xmlns:ma14="http://schemas.microsoft.com/office/mac/drawingml/2011/main" val="1"/>
            </a:ext>
          </a:extLst>
        </p:spPr>
      </p:sp>
      <p:sp>
        <p:nvSpPr>
          <p:cNvPr id="268291" name="Rectangle 3"/>
          <p:cNvSpPr>
            <a:spLocks noGrp="1" noChangeArrowheads="1"/>
          </p:cNvSpPr>
          <p:nvPr>
            <p:ph type="body" idx="1"/>
          </p:nvPr>
        </p:nvSpPr>
        <p:spPr/>
        <p:txBody>
          <a:bodyPr/>
          <a:lstStyle/>
          <a:p>
            <a:r>
              <a:rPr lang="en-US" altLang="zh-CN" dirty="0"/>
              <a:t>On internet, even </a:t>
            </a:r>
            <a:r>
              <a:rPr lang="zh-CN" altLang="en-US" dirty="0"/>
              <a:t>“</a:t>
            </a:r>
            <a:r>
              <a:rPr lang="en-US" altLang="zh-CN" dirty="0"/>
              <a:t>3x</a:t>
            </a:r>
            <a:r>
              <a:rPr lang="zh-CN" altLang="en-US" dirty="0"/>
              <a:t>”</a:t>
            </a:r>
            <a:r>
              <a:rPr lang="en-US" altLang="zh-CN" dirty="0"/>
              <a:t> is a sentence.</a:t>
            </a:r>
          </a:p>
          <a:p>
            <a:r>
              <a:rPr lang="en-US" altLang="zh-CN" dirty="0"/>
              <a:t>Language</a:t>
            </a:r>
            <a:r>
              <a:rPr lang="en-US" altLang="zh-CN" baseline="0" dirty="0"/>
              <a:t> can be any type of string sets here rather than just real language like Chinese and English.</a:t>
            </a:r>
            <a:endParaRPr lang="en-US" altLang="zh-CN" dirty="0"/>
          </a:p>
        </p:txBody>
      </p:sp>
    </p:spTree>
    <p:extLst>
      <p:ext uri="{BB962C8B-B14F-4D97-AF65-F5344CB8AC3E}">
        <p14:creationId xmlns:p14="http://schemas.microsoft.com/office/powerpoint/2010/main" val="2043035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zh-CN" altLang="en-US" dirty="0"/>
              <a:t>把每种语言的规模缩小为一个话题（对应着语料库中的一个文档）；</a:t>
            </a:r>
            <a:endParaRPr kumimoji="1" lang="en-US" altLang="zh-CN" dirty="0"/>
          </a:p>
          <a:p>
            <a:r>
              <a:rPr kumimoji="1" lang="zh-CN" altLang="en-US" dirty="0"/>
              <a:t>这个话题就决定了任意一个字符串在这个话题所对应的语言模型中出现的概率：比如，在一个描述信息检索发展历史的文档中，“</a:t>
            </a:r>
            <a:r>
              <a:rPr kumimoji="1" lang="en-US" altLang="zh-CN" dirty="0"/>
              <a:t>Washington</a:t>
            </a:r>
            <a:r>
              <a:rPr kumimoji="1" lang="zh-CN" altLang="en-US" dirty="0"/>
              <a:t>”出现的概率就会远远小于“</a:t>
            </a:r>
            <a:r>
              <a:rPr lang="en-US" altLang="zh-CN" b="1" dirty="0">
                <a:solidFill>
                  <a:srgbClr val="CC0000"/>
                </a:solidFill>
                <a:latin typeface="ITC Zapf Chancery" charset="0"/>
              </a:rPr>
              <a:t>Robertson</a:t>
            </a:r>
            <a:r>
              <a:rPr kumimoji="1" lang="zh-CN" altLang="en-US" dirty="0"/>
              <a:t>”</a:t>
            </a:r>
            <a:r>
              <a:rPr kumimoji="1" lang="en-US" altLang="zh-CN" dirty="0"/>
              <a:t>.</a:t>
            </a:r>
          </a:p>
          <a:p>
            <a:r>
              <a:rPr kumimoji="1" lang="zh-CN" altLang="en-US" dirty="0"/>
              <a:t>理论上：我们要想知道一个文本串出现在一个文档（所定以的语言）中的概率，我们需要让大量作者针对同一个话题写出无穷无尽的文档，然后才能统计出来字符串的概率，显然，这不现实；</a:t>
            </a:r>
            <a:endParaRPr kumimoji="1" lang="en-US" altLang="zh-CN" dirty="0"/>
          </a:p>
          <a:p>
            <a:r>
              <a:rPr kumimoji="1" lang="zh-CN" altLang="en-US" dirty="0"/>
              <a:t>可是，如果只有一个文档，完全相同的一句话很难出现第二次？那统计还有意义么？什么情况下有意义？</a:t>
            </a:r>
            <a:endParaRPr kumimoji="1" lang="en-US" altLang="zh-CN" dirty="0"/>
          </a:p>
          <a:p>
            <a:r>
              <a:rPr kumimoji="1" lang="en-US" altLang="zh-CN" dirty="0"/>
              <a:t>【</a:t>
            </a:r>
            <a:r>
              <a:rPr kumimoji="1" lang="zh-CN" altLang="en-US" dirty="0"/>
              <a:t>*</a:t>
            </a:r>
            <a:r>
              <a:rPr kumimoji="1" lang="en-US" altLang="zh-CN" dirty="0"/>
              <a:t>】</a:t>
            </a:r>
            <a:r>
              <a:rPr kumimoji="1" lang="zh-CN" altLang="en-US" dirty="0"/>
              <a:t>为什么我们不直接说“一个给定文档中查询</a:t>
            </a:r>
            <a:r>
              <a:rPr kumimoji="1" lang="en-US" altLang="zh-CN" dirty="0"/>
              <a:t>Q</a:t>
            </a:r>
            <a:r>
              <a:rPr kumimoji="1" lang="zh-CN" altLang="en-US" dirty="0"/>
              <a:t>出现的概率”，即使我们很多时候是这样计算的？</a:t>
            </a:r>
            <a:endParaRPr kumimoji="1" lang="en-US" altLang="zh-CN"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92E8F675-5BEF-D447-BB1C-3B9B3DBE0CE3}" type="slidenum">
              <a:rPr lang="en-US" altLang="zh-CN" smtClean="0"/>
              <a:pPr/>
              <a:t>18</a:t>
            </a:fld>
            <a:endParaRPr lang="en-US" altLang="zh-CN"/>
          </a:p>
        </p:txBody>
      </p:sp>
    </p:spTree>
    <p:extLst>
      <p:ext uri="{BB962C8B-B14F-4D97-AF65-F5344CB8AC3E}">
        <p14:creationId xmlns:p14="http://schemas.microsoft.com/office/powerpoint/2010/main" val="119551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DA3E40A1-7960-124E-A1A0-8E4EDA3FC3D2}" type="slidenum">
              <a:rPr lang="en-US" altLang="zh-CN"/>
              <a:pPr/>
              <a:t>19</a:t>
            </a:fld>
            <a:endParaRPr lang="en-US" altLang="zh-CN"/>
          </a:p>
        </p:txBody>
      </p:sp>
      <p:sp>
        <p:nvSpPr>
          <p:cNvPr id="269314"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 xmlns:ma14="http://schemas.microsoft.com/office/mac/drawingml/2011/main" val="1"/>
            </a:ext>
          </a:extLst>
        </p:spPr>
      </p:sp>
      <p:sp>
        <p:nvSpPr>
          <p:cNvPr id="269315" name="Rectangle 3"/>
          <p:cNvSpPr>
            <a:spLocks noGrp="1" noChangeArrowheads="1"/>
          </p:cNvSpPr>
          <p:nvPr>
            <p:ph type="body" idx="1"/>
          </p:nvPr>
        </p:nvSpPr>
        <p:spPr/>
        <p:txBody>
          <a:bodyPr/>
          <a:lstStyle/>
          <a:p>
            <a:r>
              <a:rPr lang="en-US" altLang="zh-CN"/>
              <a:t>The detail about the estimation of model parameters is the topic of NLP course, not the course WIR.</a:t>
            </a:r>
          </a:p>
        </p:txBody>
      </p:sp>
    </p:spTree>
    <p:extLst>
      <p:ext uri="{BB962C8B-B14F-4D97-AF65-F5344CB8AC3E}">
        <p14:creationId xmlns:p14="http://schemas.microsoft.com/office/powerpoint/2010/main" val="1098422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0D961D7A-FC8E-3243-BE3E-F32A9121FAE6}" type="slidenum">
              <a:rPr lang="en-US" altLang="zh-CN"/>
              <a:pPr/>
              <a:t>20</a:t>
            </a:fld>
            <a:endParaRPr lang="en-US" altLang="zh-CN"/>
          </a:p>
        </p:txBody>
      </p:sp>
      <p:sp>
        <p:nvSpPr>
          <p:cNvPr id="249858"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 xmlns:ma14="http://schemas.microsoft.com/office/mac/drawingml/2011/main" val="1"/>
            </a:ext>
          </a:extLst>
        </p:spPr>
      </p:sp>
      <p:sp>
        <p:nvSpPr>
          <p:cNvPr id="249859" name="Rectangle 3"/>
          <p:cNvSpPr>
            <a:spLocks noGrp="1" noChangeArrowheads="1"/>
          </p:cNvSpPr>
          <p:nvPr>
            <p:ph type="body" idx="1"/>
          </p:nvPr>
        </p:nvSpPr>
        <p:spPr/>
        <p:txBody>
          <a:bodyPr/>
          <a:lstStyle/>
          <a:p>
            <a:r>
              <a:rPr lang="en-US" altLang="zh-CN" dirty="0"/>
              <a:t>Here introduce more about bi- or tri-gram as a comparison with </a:t>
            </a:r>
            <a:r>
              <a:rPr lang="en-US" altLang="zh-CN" dirty="0" err="1"/>
              <a:t>uni</a:t>
            </a:r>
            <a:r>
              <a:rPr lang="en-US" altLang="zh-CN" dirty="0"/>
              <a:t>-gram</a:t>
            </a:r>
          </a:p>
          <a:p>
            <a:r>
              <a:rPr lang="en-US" altLang="zh-CN" dirty="0"/>
              <a:t>In addition</a:t>
            </a:r>
            <a:r>
              <a:rPr lang="en-US" altLang="zh-CN" baseline="0" dirty="0"/>
              <a:t> to the metaphor, using words co-occurrence to illustration higher order n-gram, using the different probabilities of “Computer Software” and “Software Computer” as an example</a:t>
            </a:r>
            <a:endParaRPr lang="en-US" altLang="zh-CN" dirty="0"/>
          </a:p>
        </p:txBody>
      </p:sp>
    </p:spTree>
    <p:extLst>
      <p:ext uri="{BB962C8B-B14F-4D97-AF65-F5344CB8AC3E}">
        <p14:creationId xmlns:p14="http://schemas.microsoft.com/office/powerpoint/2010/main" val="1411174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A694F5B6-8D91-7445-A7AA-352D98E02E69}" type="slidenum">
              <a:rPr lang="en-US" altLang="zh-CN"/>
              <a:pPr/>
              <a:t>21</a:t>
            </a:fld>
            <a:endParaRPr lang="en-US" altLang="zh-CN"/>
          </a:p>
        </p:txBody>
      </p:sp>
      <p:sp>
        <p:nvSpPr>
          <p:cNvPr id="270338"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 xmlns:ma14="http://schemas.microsoft.com/office/mac/drawingml/2011/main" val="1"/>
            </a:ext>
          </a:extLst>
        </p:spPr>
      </p:sp>
      <p:sp>
        <p:nvSpPr>
          <p:cNvPr id="270339" name="Rectangle 3"/>
          <p:cNvSpPr>
            <a:spLocks noGrp="1" noChangeArrowheads="1"/>
          </p:cNvSpPr>
          <p:nvPr>
            <p:ph type="body" idx="1"/>
          </p:nvPr>
        </p:nvSpPr>
        <p:spPr/>
        <p:txBody>
          <a:bodyPr/>
          <a:lstStyle/>
          <a:p>
            <a:r>
              <a:rPr lang="en-US" altLang="zh-CN" dirty="0"/>
              <a:t>*things may change as the development of techniques and the scale increasing of web docs.</a:t>
            </a:r>
          </a:p>
        </p:txBody>
      </p:sp>
    </p:spTree>
    <p:extLst>
      <p:ext uri="{BB962C8B-B14F-4D97-AF65-F5344CB8AC3E}">
        <p14:creationId xmlns:p14="http://schemas.microsoft.com/office/powerpoint/2010/main" val="806172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B69BEE29-A702-304C-B25F-313CE8F03B85}" type="slidenum">
              <a:rPr lang="en-US" altLang="zh-CN"/>
              <a:pPr/>
              <a:t>22</a:t>
            </a:fld>
            <a:endParaRPr lang="en-US" altLang="zh-CN"/>
          </a:p>
        </p:txBody>
      </p:sp>
      <p:sp>
        <p:nvSpPr>
          <p:cNvPr id="271362"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 xmlns:ma14="http://schemas.microsoft.com/office/mac/drawingml/2011/main" val="1"/>
            </a:ext>
          </a:extLst>
        </p:spPr>
      </p:sp>
      <p:sp>
        <p:nvSpPr>
          <p:cNvPr id="271363" name="Rectangle 3"/>
          <p:cNvSpPr>
            <a:spLocks noGrp="1" noChangeArrowheads="1"/>
          </p:cNvSpPr>
          <p:nvPr>
            <p:ph type="body" idx="1"/>
          </p:nvPr>
        </p:nvSpPr>
        <p:spPr/>
        <p:txBody>
          <a:bodyPr/>
          <a:lstStyle/>
          <a:p>
            <a:r>
              <a:rPr lang="en-US" altLang="zh-CN" dirty="0"/>
              <a:t>*Because that given a query, the computing of generating probability for each document is totally independent from other documents.</a:t>
            </a:r>
          </a:p>
        </p:txBody>
      </p:sp>
    </p:spTree>
    <p:extLst>
      <p:ext uri="{BB962C8B-B14F-4D97-AF65-F5344CB8AC3E}">
        <p14:creationId xmlns:p14="http://schemas.microsoft.com/office/powerpoint/2010/main" val="858912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en-US" altLang="zh-CN" dirty="0"/>
              <a:t>It seems</a:t>
            </a:r>
            <a:r>
              <a:rPr kumimoji="1" lang="en-US" altLang="zh-CN" baseline="0" dirty="0"/>
              <a:t> not so simple to compute the probability of a word, students can try to compute the probability of “drink” at first.</a:t>
            </a:r>
            <a:endParaRPr kumimoji="1" lang="zh-CN" altLang="en-US" baseline="0" dirty="0"/>
          </a:p>
          <a:p>
            <a:r>
              <a:rPr kumimoji="1" lang="en-US" altLang="zh-CN" baseline="0" dirty="0"/>
              <a:t>End</a:t>
            </a:r>
            <a:r>
              <a:rPr kumimoji="1" lang="zh-CN" altLang="en-US" baseline="0" dirty="0"/>
              <a:t> </a:t>
            </a:r>
            <a:r>
              <a:rPr kumimoji="1" lang="en-US" altLang="zh-CN" baseline="0"/>
              <a:t>Here.</a:t>
            </a:r>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92E8F675-5BEF-D447-BB1C-3B9B3DBE0CE3}" type="slidenum">
              <a:rPr lang="en-US" altLang="zh-CN" smtClean="0"/>
              <a:pPr/>
              <a:t>23</a:t>
            </a:fld>
            <a:endParaRPr lang="en-US" altLang="zh-CN"/>
          </a:p>
        </p:txBody>
      </p:sp>
    </p:spTree>
    <p:extLst>
      <p:ext uri="{BB962C8B-B14F-4D97-AF65-F5344CB8AC3E}">
        <p14:creationId xmlns:p14="http://schemas.microsoft.com/office/powerpoint/2010/main" val="2564426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B69BEE29-A702-304C-B25F-313CE8F03B85}" type="slidenum">
              <a:rPr lang="en-US" altLang="zh-CN"/>
              <a:pPr/>
              <a:t>24</a:t>
            </a:fld>
            <a:endParaRPr lang="en-US" altLang="zh-CN"/>
          </a:p>
        </p:txBody>
      </p:sp>
      <p:sp>
        <p:nvSpPr>
          <p:cNvPr id="271362"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 xmlns:ma14="http://schemas.microsoft.com/office/mac/drawingml/2011/main" val="1"/>
            </a:ext>
          </a:extLst>
        </p:spPr>
      </p:sp>
      <p:sp>
        <p:nvSpPr>
          <p:cNvPr id="271363" name="Rectangle 3"/>
          <p:cNvSpPr>
            <a:spLocks noGrp="1" noChangeArrowheads="1"/>
          </p:cNvSpPr>
          <p:nvPr>
            <p:ph type="body" idx="1"/>
          </p:nvPr>
        </p:nvSpPr>
        <p:spPr/>
        <p:txBody>
          <a:bodyPr/>
          <a:lstStyle/>
          <a:p>
            <a:r>
              <a:rPr lang="en-US" altLang="zh-CN" dirty="0"/>
              <a:t>*Because that given a query, the computing of generating probability for each document is totally independent from other documents.</a:t>
            </a:r>
          </a:p>
        </p:txBody>
      </p:sp>
    </p:spTree>
    <p:extLst>
      <p:ext uri="{BB962C8B-B14F-4D97-AF65-F5344CB8AC3E}">
        <p14:creationId xmlns:p14="http://schemas.microsoft.com/office/powerpoint/2010/main" val="967125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en-US" altLang="zh-CN" dirty="0"/>
              <a:t>Show example to</a:t>
            </a:r>
            <a:r>
              <a:rPr kumimoji="1" lang="en-US" altLang="zh-CN" baseline="0" dirty="0"/>
              <a:t> illustrate the document length problem.</a:t>
            </a:r>
          </a:p>
          <a:p>
            <a:r>
              <a:rPr kumimoji="1" lang="en-US" altLang="zh-CN" dirty="0"/>
              <a:t>[*]Had been used by traditional SEO (Search Engine Optimization) method.</a:t>
            </a:r>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92E8F675-5BEF-D447-BB1C-3B9B3DBE0CE3}" type="slidenum">
              <a:rPr lang="en-US" altLang="zh-CN" smtClean="0"/>
              <a:pPr/>
              <a:t>25</a:t>
            </a:fld>
            <a:endParaRPr lang="en-US" altLang="zh-CN"/>
          </a:p>
        </p:txBody>
      </p:sp>
    </p:spTree>
    <p:extLst>
      <p:ext uri="{BB962C8B-B14F-4D97-AF65-F5344CB8AC3E}">
        <p14:creationId xmlns:p14="http://schemas.microsoft.com/office/powerpoint/2010/main" val="197046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zh-CN" altLang="en-US" dirty="0"/>
              <a:t>简单的描述一个</a:t>
            </a:r>
            <a:r>
              <a:rPr kumimoji="1" lang="en-US" altLang="zh-CN" dirty="0"/>
              <a:t>IR</a:t>
            </a:r>
            <a:r>
              <a:rPr kumimoji="1" lang="zh-CN" altLang="en-US" dirty="0"/>
              <a:t> </a:t>
            </a:r>
            <a:r>
              <a:rPr kumimoji="1" lang="en-US" altLang="zh-CN" dirty="0"/>
              <a:t>Model</a:t>
            </a:r>
            <a:r>
              <a:rPr kumimoji="1" lang="zh-CN" altLang="en-US" dirty="0"/>
              <a:t>，实际上就是： </a:t>
            </a:r>
            <a:r>
              <a:rPr kumimoji="1" lang="en-US" altLang="zh-CN" dirty="0"/>
              <a:t>R</a:t>
            </a:r>
            <a:r>
              <a:rPr kumimoji="1" lang="zh-CN" altLang="en-US" dirty="0"/>
              <a:t> </a:t>
            </a:r>
            <a:r>
              <a:rPr kumimoji="1" lang="en-US" altLang="zh-CN" dirty="0"/>
              <a:t>=</a:t>
            </a:r>
            <a:r>
              <a:rPr kumimoji="1" lang="zh-CN" altLang="en-US" dirty="0"/>
              <a:t> </a:t>
            </a:r>
            <a:r>
              <a:rPr kumimoji="1" lang="en-US" altLang="zh-CN" dirty="0"/>
              <a:t>M(X)</a:t>
            </a:r>
            <a:r>
              <a:rPr kumimoji="1" lang="zh-CN" altLang="en-US" dirty="0"/>
              <a:t>，其中</a:t>
            </a:r>
            <a:r>
              <a:rPr kumimoji="1" lang="en-US" altLang="zh-CN" dirty="0"/>
              <a:t>R</a:t>
            </a:r>
            <a:r>
              <a:rPr kumimoji="1" lang="zh-CN" altLang="en-US" dirty="0"/>
              <a:t>是输出的文档排序列表，而</a:t>
            </a:r>
            <a:r>
              <a:rPr kumimoji="1" lang="en-US" altLang="zh-CN" dirty="0"/>
              <a:t>X</a:t>
            </a:r>
            <a:r>
              <a:rPr kumimoji="1" lang="zh-CN" altLang="en-US" dirty="0"/>
              <a:t>则是所有影响到排序结果的变量的集合。</a:t>
            </a:r>
          </a:p>
        </p:txBody>
      </p:sp>
      <p:sp>
        <p:nvSpPr>
          <p:cNvPr id="4" name="页眉占位符 3"/>
          <p:cNvSpPr>
            <a:spLocks noGrp="1"/>
          </p:cNvSpPr>
          <p:nvPr>
            <p:ph type="hdr" sz="quarter"/>
          </p:nvPr>
        </p:nvSpPr>
        <p:spPr/>
        <p:txBody>
          <a:bodyPr/>
          <a:lstStyle/>
          <a:p>
            <a:r>
              <a:rPr lang="en-US" altLang="zh-CN"/>
              <a:t>Lecture 1 Overview</a:t>
            </a:r>
          </a:p>
        </p:txBody>
      </p:sp>
      <p:sp>
        <p:nvSpPr>
          <p:cNvPr id="5" name="日期占位符 4"/>
          <p:cNvSpPr>
            <a:spLocks noGrp="1"/>
          </p:cNvSpPr>
          <p:nvPr>
            <p:ph type="dt" idx="1"/>
          </p:nvPr>
        </p:nvSpPr>
        <p:spPr/>
        <p:txBody>
          <a:bodyPr/>
          <a:lstStyle/>
          <a:p>
            <a:r>
              <a:rPr lang="zh-CN" altLang="en-US"/>
              <a:t>7/7/2005</a:t>
            </a:r>
            <a:endParaRPr lang="en-US" altLang="zh-CN"/>
          </a:p>
        </p:txBody>
      </p:sp>
      <p:sp>
        <p:nvSpPr>
          <p:cNvPr id="6" name="页脚占位符 5"/>
          <p:cNvSpPr>
            <a:spLocks noGrp="1"/>
          </p:cNvSpPr>
          <p:nvPr>
            <p:ph type="ftr" sz="quarter" idx="4"/>
          </p:nvPr>
        </p:nvSpPr>
        <p:spPr/>
        <p:txBody>
          <a:bodyPr/>
          <a:lstStyle/>
          <a:p>
            <a:r>
              <a:rPr lang="en-US" altLang="zh-CN"/>
              <a:t>Lecture 1 Overview</a:t>
            </a:r>
          </a:p>
        </p:txBody>
      </p:sp>
      <p:sp>
        <p:nvSpPr>
          <p:cNvPr id="7" name="灯片编号占位符 6"/>
          <p:cNvSpPr>
            <a:spLocks noGrp="1"/>
          </p:cNvSpPr>
          <p:nvPr>
            <p:ph type="sldNum" sz="quarter" idx="5"/>
          </p:nvPr>
        </p:nvSpPr>
        <p:spPr/>
        <p:txBody>
          <a:bodyPr/>
          <a:lstStyle/>
          <a:p>
            <a:fld id="{92E8F675-5BEF-D447-BB1C-3B9B3DBE0CE3}" type="slidenum">
              <a:rPr lang="en-US" altLang="zh-CN" smtClean="0"/>
              <a:pPr/>
              <a:t>2</a:t>
            </a:fld>
            <a:endParaRPr lang="en-US" altLang="zh-CN"/>
          </a:p>
        </p:txBody>
      </p:sp>
    </p:spTree>
    <p:extLst>
      <p:ext uri="{BB962C8B-B14F-4D97-AF65-F5344CB8AC3E}">
        <p14:creationId xmlns:p14="http://schemas.microsoft.com/office/powerpoint/2010/main" val="2537646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BCECD83E-E4EE-1B44-8536-7C1E96146AF1}" type="slidenum">
              <a:rPr lang="en-US" altLang="zh-CN"/>
              <a:pPr/>
              <a:t>26</a:t>
            </a:fld>
            <a:endParaRPr lang="en-US" altLang="zh-CN"/>
          </a:p>
        </p:txBody>
      </p:sp>
      <p:sp>
        <p:nvSpPr>
          <p:cNvPr id="247810"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 xmlns:ma14="http://schemas.microsoft.com/office/mac/drawingml/2011/main" val="1"/>
            </a:ext>
          </a:extLst>
        </p:spPr>
      </p:sp>
      <p:sp>
        <p:nvSpPr>
          <p:cNvPr id="247811" name="Rectangle 3"/>
          <p:cNvSpPr>
            <a:spLocks noGrp="1" noChangeArrowheads="1"/>
          </p:cNvSpPr>
          <p:nvPr>
            <p:ph type="body" idx="1"/>
          </p:nvPr>
        </p:nvSpPr>
        <p:spPr/>
        <p:txBody>
          <a:bodyPr/>
          <a:lstStyle/>
          <a:p>
            <a:r>
              <a:rPr lang="en-US" altLang="zh-CN" dirty="0"/>
              <a:t>Here the </a:t>
            </a:r>
            <a:r>
              <a:rPr lang="en-US" altLang="zh-CN" dirty="0" err="1"/>
              <a:t>Mq</a:t>
            </a:r>
            <a:r>
              <a:rPr lang="en-US" altLang="zh-CN" dirty="0"/>
              <a:t> defined the language model of all relevant documents, while most of the documents in a huge collection are not relevant, so we can use the full collection set to estimate the probability of document D generated by non-relevant documents.  </a:t>
            </a:r>
          </a:p>
          <a:p>
            <a:r>
              <a:rPr lang="en-US" altLang="zh-CN" dirty="0"/>
              <a:t>GE—General English language model, since it is applicable for any language, it can be treated as a symbol representing any general </a:t>
            </a:r>
            <a:r>
              <a:rPr lang="en-US" altLang="zh-CN" dirty="0" err="1"/>
              <a:t>langauge</a:t>
            </a:r>
            <a:r>
              <a:rPr lang="en-US" altLang="zh-CN" dirty="0"/>
              <a:t> model (not just English)</a:t>
            </a:r>
          </a:p>
        </p:txBody>
      </p:sp>
    </p:spTree>
    <p:extLst>
      <p:ext uri="{BB962C8B-B14F-4D97-AF65-F5344CB8AC3E}">
        <p14:creationId xmlns:p14="http://schemas.microsoft.com/office/powerpoint/2010/main" val="367201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92E8F675-5BEF-D447-BB1C-3B9B3DBE0CE3}" type="slidenum">
              <a:rPr lang="en-US" altLang="zh-CN" smtClean="0"/>
              <a:pPr/>
              <a:t>27</a:t>
            </a:fld>
            <a:endParaRPr lang="en-US" altLang="zh-CN"/>
          </a:p>
        </p:txBody>
      </p:sp>
    </p:spTree>
    <p:extLst>
      <p:ext uri="{BB962C8B-B14F-4D97-AF65-F5344CB8AC3E}">
        <p14:creationId xmlns:p14="http://schemas.microsoft.com/office/powerpoint/2010/main" val="3534845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92E8F675-5BEF-D447-BB1C-3B9B3DBE0CE3}" type="slidenum">
              <a:rPr lang="en-US" altLang="zh-CN" smtClean="0"/>
              <a:pPr/>
              <a:t>32</a:t>
            </a:fld>
            <a:endParaRPr lang="en-US" altLang="zh-CN"/>
          </a:p>
        </p:txBody>
      </p:sp>
    </p:spTree>
    <p:extLst>
      <p:ext uri="{BB962C8B-B14F-4D97-AF65-F5344CB8AC3E}">
        <p14:creationId xmlns:p14="http://schemas.microsoft.com/office/powerpoint/2010/main" val="3550265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en-US" altLang="zh-CN" dirty="0"/>
              <a:t>Should</a:t>
            </a:r>
            <a:r>
              <a:rPr kumimoji="1" lang="en-US" altLang="zh-CN" baseline="0" dirty="0"/>
              <a:t> review the concept “Model”, here a model could be unigram, bi-gram etc., it also could be the probability estimation model, e.g. Unigram + Laplace correction.</a:t>
            </a:r>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92E8F675-5BEF-D447-BB1C-3B9B3DBE0CE3}" type="slidenum">
              <a:rPr lang="en-US" altLang="zh-CN" smtClean="0"/>
              <a:pPr/>
              <a:t>33</a:t>
            </a:fld>
            <a:endParaRPr lang="en-US" altLang="zh-CN"/>
          </a:p>
        </p:txBody>
      </p:sp>
    </p:spTree>
    <p:extLst>
      <p:ext uri="{BB962C8B-B14F-4D97-AF65-F5344CB8AC3E}">
        <p14:creationId xmlns:p14="http://schemas.microsoft.com/office/powerpoint/2010/main" val="90039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en-US" altLang="zh-CN" dirty="0"/>
              <a:t>It seems</a:t>
            </a:r>
            <a:r>
              <a:rPr kumimoji="1" lang="en-US" altLang="zh-CN" baseline="0" dirty="0"/>
              <a:t> not so simple to compute the probability of a word, students can try to compute the probability of “drink” at first.</a:t>
            </a:r>
            <a:endParaRPr kumimoji="1" lang="zh-CN" altLang="en-US" baseline="0" dirty="0"/>
          </a:p>
          <a:p>
            <a:r>
              <a:rPr kumimoji="1" lang="en-US" altLang="zh-CN" baseline="0" dirty="0"/>
              <a:t>End</a:t>
            </a:r>
            <a:r>
              <a:rPr kumimoji="1" lang="zh-CN" altLang="en-US" baseline="0" dirty="0"/>
              <a:t> </a:t>
            </a:r>
            <a:r>
              <a:rPr kumimoji="1" lang="en-US" altLang="zh-CN" baseline="0" dirty="0"/>
              <a:t>Here.</a:t>
            </a:r>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92E8F675-5BEF-D447-BB1C-3B9B3DBE0CE3}" type="slidenum">
              <a:rPr lang="en-US" altLang="zh-CN" smtClean="0"/>
              <a:pPr/>
              <a:t>34</a:t>
            </a:fld>
            <a:endParaRPr lang="en-US" altLang="zh-CN"/>
          </a:p>
        </p:txBody>
      </p:sp>
    </p:spTree>
    <p:extLst>
      <p:ext uri="{BB962C8B-B14F-4D97-AF65-F5344CB8AC3E}">
        <p14:creationId xmlns:p14="http://schemas.microsoft.com/office/powerpoint/2010/main" val="1995289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a:p>
        </p:txBody>
      </p:sp>
      <p:sp>
        <p:nvSpPr>
          <p:cNvPr id="4" name="页眉占位符 3"/>
          <p:cNvSpPr>
            <a:spLocks noGrp="1"/>
          </p:cNvSpPr>
          <p:nvPr>
            <p:ph type="hdr" sz="quarter"/>
          </p:nvPr>
        </p:nvSpPr>
        <p:spPr/>
        <p:txBody>
          <a:bodyPr/>
          <a:lstStyle/>
          <a:p>
            <a:r>
              <a:rPr lang="en-US" altLang="zh-CN"/>
              <a:t>Lecture 1 Overview</a:t>
            </a:r>
          </a:p>
        </p:txBody>
      </p:sp>
      <p:sp>
        <p:nvSpPr>
          <p:cNvPr id="5" name="日期占位符 4"/>
          <p:cNvSpPr>
            <a:spLocks noGrp="1"/>
          </p:cNvSpPr>
          <p:nvPr>
            <p:ph type="dt" idx="1"/>
          </p:nvPr>
        </p:nvSpPr>
        <p:spPr/>
        <p:txBody>
          <a:bodyPr/>
          <a:lstStyle/>
          <a:p>
            <a:r>
              <a:rPr lang="zh-CN" altLang="en-US"/>
              <a:t>7/7/2005</a:t>
            </a:r>
            <a:endParaRPr lang="en-US" altLang="zh-CN"/>
          </a:p>
        </p:txBody>
      </p:sp>
      <p:sp>
        <p:nvSpPr>
          <p:cNvPr id="6" name="页脚占位符 5"/>
          <p:cNvSpPr>
            <a:spLocks noGrp="1"/>
          </p:cNvSpPr>
          <p:nvPr>
            <p:ph type="ftr" sz="quarter" idx="4"/>
          </p:nvPr>
        </p:nvSpPr>
        <p:spPr/>
        <p:txBody>
          <a:bodyPr/>
          <a:lstStyle/>
          <a:p>
            <a:r>
              <a:rPr lang="en-US" altLang="zh-CN"/>
              <a:t>Lecture 1 Overview</a:t>
            </a:r>
          </a:p>
        </p:txBody>
      </p:sp>
      <p:sp>
        <p:nvSpPr>
          <p:cNvPr id="7" name="灯片编号占位符 6"/>
          <p:cNvSpPr>
            <a:spLocks noGrp="1"/>
          </p:cNvSpPr>
          <p:nvPr>
            <p:ph type="sldNum" sz="quarter" idx="5"/>
          </p:nvPr>
        </p:nvSpPr>
        <p:spPr/>
        <p:txBody>
          <a:bodyPr/>
          <a:lstStyle/>
          <a:p>
            <a:fld id="{92E8F675-5BEF-D447-BB1C-3B9B3DBE0CE3}" type="slidenum">
              <a:rPr lang="en-US" altLang="zh-CN" smtClean="0"/>
              <a:pPr/>
              <a:t>35</a:t>
            </a:fld>
            <a:endParaRPr lang="en-US" altLang="zh-CN"/>
          </a:p>
        </p:txBody>
      </p:sp>
    </p:spTree>
    <p:extLst>
      <p:ext uri="{BB962C8B-B14F-4D97-AF65-F5344CB8AC3E}">
        <p14:creationId xmlns:p14="http://schemas.microsoft.com/office/powerpoint/2010/main" val="4213447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en-US" altLang="zh-CN" dirty="0"/>
              <a:t>Here for held-out, the instance (or sample) number of training and held-out is the same, say N.</a:t>
            </a:r>
          </a:p>
          <a:p>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92E8F675-5BEF-D447-BB1C-3B9B3DBE0CE3}" type="slidenum">
              <a:rPr lang="en-US" altLang="zh-CN" smtClean="0"/>
              <a:pPr/>
              <a:t>37</a:t>
            </a:fld>
            <a:endParaRPr lang="en-US" altLang="zh-CN"/>
          </a:p>
        </p:txBody>
      </p:sp>
    </p:spTree>
    <p:extLst>
      <p:ext uri="{BB962C8B-B14F-4D97-AF65-F5344CB8AC3E}">
        <p14:creationId xmlns:p14="http://schemas.microsoft.com/office/powerpoint/2010/main" val="1661206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92E8F675-5BEF-D447-BB1C-3B9B3DBE0CE3}" type="slidenum">
              <a:rPr lang="en-US" altLang="zh-CN" smtClean="0"/>
              <a:pPr/>
              <a:t>38</a:t>
            </a:fld>
            <a:endParaRPr lang="en-US" altLang="zh-CN"/>
          </a:p>
        </p:txBody>
      </p:sp>
    </p:spTree>
    <p:extLst>
      <p:ext uri="{BB962C8B-B14F-4D97-AF65-F5344CB8AC3E}">
        <p14:creationId xmlns:p14="http://schemas.microsoft.com/office/powerpoint/2010/main" val="2243820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0FFFB963-A48D-7843-B9B5-68AE423B8C5E}" type="slidenum">
              <a:rPr lang="en-US" altLang="zh-CN"/>
              <a:pPr/>
              <a:t>5</a:t>
            </a:fld>
            <a:endParaRPr lang="en-US" altLang="zh-CN"/>
          </a:p>
        </p:txBody>
      </p:sp>
      <p:sp>
        <p:nvSpPr>
          <p:cNvPr id="266242"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 xmlns:ma14="http://schemas.microsoft.com/office/mac/drawingml/2011/main" val="1"/>
            </a:ext>
          </a:extLst>
        </p:spPr>
      </p:sp>
      <p:sp>
        <p:nvSpPr>
          <p:cNvPr id="266243" name="Rectangle 3"/>
          <p:cNvSpPr>
            <a:spLocks noGrp="1" noChangeArrowheads="1"/>
          </p:cNvSpPr>
          <p:nvPr>
            <p:ph type="body" idx="1"/>
          </p:nvPr>
        </p:nvSpPr>
        <p:spPr/>
        <p:txBody>
          <a:bodyPr/>
          <a:lstStyle/>
          <a:p>
            <a:r>
              <a:rPr lang="en-US" altLang="zh-CN" dirty="0"/>
              <a:t>An IR model includes not just the representation of queries, but also the representation of documents and the judgments of relevance.</a:t>
            </a:r>
          </a:p>
          <a:p>
            <a:r>
              <a:rPr lang="en-US" altLang="zh-CN" dirty="0"/>
              <a:t>proximity operator is not logical operator.</a:t>
            </a:r>
          </a:p>
        </p:txBody>
      </p:sp>
    </p:spTree>
    <p:extLst>
      <p:ext uri="{BB962C8B-B14F-4D97-AF65-F5344CB8AC3E}">
        <p14:creationId xmlns:p14="http://schemas.microsoft.com/office/powerpoint/2010/main" val="1414836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Lecture 1 Overview</a:t>
            </a:r>
          </a:p>
        </p:txBody>
      </p:sp>
      <p:sp>
        <p:nvSpPr>
          <p:cNvPr id="6" name="Rectangle 3"/>
          <p:cNvSpPr>
            <a:spLocks noGrp="1" noChangeArrowheads="1"/>
          </p:cNvSpPr>
          <p:nvPr>
            <p:ph type="dt" idx="1"/>
          </p:nvPr>
        </p:nvSpPr>
        <p:spPr>
          <a:ln/>
        </p:spPr>
        <p:txBody>
          <a:bodyPr/>
          <a:lstStyle/>
          <a:p>
            <a:r>
              <a:rPr lang="zh-CN" altLang="en-US"/>
              <a:t>7/7/2005</a:t>
            </a:r>
            <a:endParaRPr lang="en-US" altLang="zh-CN"/>
          </a:p>
        </p:txBody>
      </p:sp>
      <p:sp>
        <p:nvSpPr>
          <p:cNvPr id="7" name="Rectangle 6"/>
          <p:cNvSpPr>
            <a:spLocks noGrp="1" noChangeArrowheads="1"/>
          </p:cNvSpPr>
          <p:nvPr>
            <p:ph type="ftr" sz="quarter" idx="4"/>
          </p:nvPr>
        </p:nvSpPr>
        <p:spPr>
          <a:ln/>
        </p:spPr>
        <p:txBody>
          <a:bodyPr/>
          <a:lstStyle/>
          <a:p>
            <a:r>
              <a:rPr lang="en-US" altLang="zh-CN"/>
              <a:t>Lecture 1 Overview</a:t>
            </a:r>
          </a:p>
        </p:txBody>
      </p:sp>
      <p:sp>
        <p:nvSpPr>
          <p:cNvPr id="8" name="Rectangle 7"/>
          <p:cNvSpPr>
            <a:spLocks noGrp="1" noChangeArrowheads="1"/>
          </p:cNvSpPr>
          <p:nvPr>
            <p:ph type="sldNum" sz="quarter" idx="5"/>
          </p:nvPr>
        </p:nvSpPr>
        <p:spPr>
          <a:ln/>
        </p:spPr>
        <p:txBody>
          <a:bodyPr/>
          <a:lstStyle/>
          <a:p>
            <a:fld id="{8131C50E-FA30-F94E-8EC6-DF9C35036F54}" type="slidenum">
              <a:rPr lang="en-US" altLang="zh-CN"/>
              <a:pPr/>
              <a:t>6</a:t>
            </a:fld>
            <a:endParaRPr lang="en-US" altLang="zh-CN"/>
          </a:p>
        </p:txBody>
      </p:sp>
      <p:sp>
        <p:nvSpPr>
          <p:cNvPr id="263170" name="Slide Image Placeholder 1"/>
          <p:cNvSpPr>
            <a:spLocks noGrp="1" noRot="1" noChangeAspect="1" noTextEdit="1"/>
          </p:cNvSpPr>
          <p:nvPr>
            <p:ph type="sldImg"/>
          </p:nvPr>
        </p:nvSpPr>
        <p:spPr>
          <a:xfrm>
            <a:off x="990600" y="768350"/>
            <a:ext cx="5118100" cy="3838575"/>
          </a:xfrm>
          <a:ln/>
          <a:extLst>
            <a:ext uri="{FAA26D3D-D897-4be2-8F04-BA451C77F1D7}">
              <ma14:placeholderFlag xmlns="" xmlns:ma14="http://schemas.microsoft.com/office/mac/drawingml/2011/main" val="1"/>
            </a:ext>
          </a:extLst>
        </p:spPr>
      </p:sp>
      <p:sp>
        <p:nvSpPr>
          <p:cNvPr id="263171" name="Notes Placeholder 2"/>
          <p:cNvSpPr>
            <a:spLocks noGrp="1"/>
          </p:cNvSpPr>
          <p:nvPr>
            <p:ph type="body" idx="1"/>
          </p:nvPr>
        </p:nvSpPr>
        <p:spPr>
          <a:xfrm>
            <a:off x="946150" y="4862513"/>
            <a:ext cx="5207000" cy="4603750"/>
          </a:xfrm>
        </p:spPr>
        <p:txBody>
          <a:bodyPr lIns="95235" tIns="47617" rIns="95235" bIns="47617"/>
          <a:lstStyle/>
          <a:p>
            <a:r>
              <a:rPr lang="en-US" altLang="zh-CN" dirty="0" err="1"/>
              <a:t>Grep</a:t>
            </a:r>
            <a:r>
              <a:rPr lang="en-US" altLang="zh-CN" dirty="0"/>
              <a:t> is line-oriented; IR is document oriented.</a:t>
            </a:r>
          </a:p>
        </p:txBody>
      </p:sp>
      <p:sp>
        <p:nvSpPr>
          <p:cNvPr id="263172" name="Slide Number Placeholder 3"/>
          <p:cNvSpPr txBox="1">
            <a:spLocks noGrp="1"/>
          </p:cNvSpPr>
          <p:nvPr/>
        </p:nvSpPr>
        <p:spPr bwMode="auto">
          <a:xfrm>
            <a:off x="4022725" y="9723438"/>
            <a:ext cx="3076575" cy="51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5235" tIns="47617" rIns="95235" bIns="47617" anchor="b"/>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algn="r"/>
            <a:fld id="{553EC9DA-62EA-AC49-9F4A-98372934D36C}" type="slidenum">
              <a:rPr lang="en-US" altLang="zh-CN" sz="1200">
                <a:latin typeface="Lucida Sans" charset="0"/>
                <a:cs typeface="Arial Unicode MS" charset="0"/>
              </a:rPr>
              <a:pPr algn="r"/>
              <a:t>6</a:t>
            </a:fld>
            <a:endParaRPr lang="en-US" altLang="zh-CN" sz="1200">
              <a:latin typeface="Lucida Sans" charset="0"/>
              <a:cs typeface="Arial Unicode MS" charset="0"/>
            </a:endParaRPr>
          </a:p>
        </p:txBody>
      </p:sp>
    </p:spTree>
    <p:extLst>
      <p:ext uri="{BB962C8B-B14F-4D97-AF65-F5344CB8AC3E}">
        <p14:creationId xmlns:p14="http://schemas.microsoft.com/office/powerpoint/2010/main" val="626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92E8F675-5BEF-D447-BB1C-3B9B3DBE0CE3}" type="slidenum">
              <a:rPr lang="en-US" altLang="zh-CN" smtClean="0"/>
              <a:pPr/>
              <a:t>7</a:t>
            </a:fld>
            <a:endParaRPr lang="en-US" altLang="zh-CN"/>
          </a:p>
        </p:txBody>
      </p:sp>
    </p:spTree>
    <p:extLst>
      <p:ext uri="{BB962C8B-B14F-4D97-AF65-F5344CB8AC3E}">
        <p14:creationId xmlns:p14="http://schemas.microsoft.com/office/powerpoint/2010/main" val="2926755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EE6875BF-BF21-E244-ABCE-9FB2D0B0D09B}" type="slidenum">
              <a:rPr lang="en-US" altLang="zh-CN"/>
              <a:pPr/>
              <a:t>9</a:t>
            </a:fld>
            <a:endParaRPr lang="en-US" altLang="zh-CN"/>
          </a:p>
        </p:txBody>
      </p:sp>
      <p:sp>
        <p:nvSpPr>
          <p:cNvPr id="267266"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 xmlns:ma14="http://schemas.microsoft.com/office/mac/drawingml/2011/main" val="1"/>
            </a:ext>
          </a:extLst>
        </p:spPr>
      </p:sp>
      <p:sp>
        <p:nvSpPr>
          <p:cNvPr id="267267" name="Rectangle 3"/>
          <p:cNvSpPr>
            <a:spLocks noGrp="1" noChangeArrowheads="1"/>
          </p:cNvSpPr>
          <p:nvPr>
            <p:ph type="body" idx="1"/>
          </p:nvPr>
        </p:nvSpPr>
        <p:spPr/>
        <p:txBody>
          <a:bodyPr/>
          <a:lstStyle/>
          <a:p>
            <a:r>
              <a:rPr lang="en-US" altLang="zh-CN"/>
              <a:t>Proximity operators are strictly not boolean operators.</a:t>
            </a:r>
          </a:p>
        </p:txBody>
      </p:sp>
    </p:spTree>
    <p:extLst>
      <p:ext uri="{BB962C8B-B14F-4D97-AF65-F5344CB8AC3E}">
        <p14:creationId xmlns:p14="http://schemas.microsoft.com/office/powerpoint/2010/main" val="123799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6DC50BCD-FD59-FB4E-86DC-83AE1B832460}" type="slidenum">
              <a:rPr lang="en-US" altLang="zh-CN"/>
              <a:pPr/>
              <a:t>13</a:t>
            </a:fld>
            <a:endParaRPr lang="en-US" altLang="zh-CN"/>
          </a:p>
        </p:txBody>
      </p:sp>
      <p:sp>
        <p:nvSpPr>
          <p:cNvPr id="253954"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 xmlns:ma14="http://schemas.microsoft.com/office/mac/drawingml/2011/main" val="1"/>
            </a:ext>
          </a:extLst>
        </p:spPr>
      </p:sp>
      <p:sp>
        <p:nvSpPr>
          <p:cNvPr id="253955" name="Rectangle 3"/>
          <p:cNvSpPr>
            <a:spLocks noGrp="1" noChangeArrowheads="1"/>
          </p:cNvSpPr>
          <p:nvPr>
            <p:ph type="body" idx="1"/>
          </p:nvPr>
        </p:nvSpPr>
        <p:spPr/>
        <p:txBody>
          <a:bodyPr/>
          <a:lstStyle/>
          <a:p>
            <a:r>
              <a:rPr lang="en-US" altLang="zh-CN" dirty="0"/>
              <a:t>Here we are talking about the representation of document.</a:t>
            </a:r>
          </a:p>
        </p:txBody>
      </p:sp>
    </p:spTree>
    <p:extLst>
      <p:ext uri="{BB962C8B-B14F-4D97-AF65-F5344CB8AC3E}">
        <p14:creationId xmlns:p14="http://schemas.microsoft.com/office/powerpoint/2010/main" val="192779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Lecture 1 Overview</a:t>
            </a:r>
          </a:p>
        </p:txBody>
      </p:sp>
      <p:sp>
        <p:nvSpPr>
          <p:cNvPr id="5" name="Rectangle 3"/>
          <p:cNvSpPr>
            <a:spLocks noGrp="1" noChangeArrowheads="1"/>
          </p:cNvSpPr>
          <p:nvPr>
            <p:ph type="dt" idx="1"/>
          </p:nvPr>
        </p:nvSpPr>
        <p:spPr>
          <a:ln/>
        </p:spPr>
        <p:txBody>
          <a:bodyPr/>
          <a:lstStyle/>
          <a:p>
            <a:r>
              <a:rPr lang="zh-CN" altLang="en-US"/>
              <a:t>7/7/2005</a:t>
            </a:r>
            <a:endParaRPr lang="en-US" altLang="zh-CN"/>
          </a:p>
        </p:txBody>
      </p:sp>
      <p:sp>
        <p:nvSpPr>
          <p:cNvPr id="6" name="Rectangle 6"/>
          <p:cNvSpPr>
            <a:spLocks noGrp="1" noChangeArrowheads="1"/>
          </p:cNvSpPr>
          <p:nvPr>
            <p:ph type="ftr" sz="quarter" idx="4"/>
          </p:nvPr>
        </p:nvSpPr>
        <p:spPr>
          <a:ln/>
        </p:spPr>
        <p:txBody>
          <a:bodyPr/>
          <a:lstStyle/>
          <a:p>
            <a:r>
              <a:rPr lang="en-US" altLang="zh-CN"/>
              <a:t>Lecture 1 Overview</a:t>
            </a:r>
          </a:p>
        </p:txBody>
      </p:sp>
      <p:sp>
        <p:nvSpPr>
          <p:cNvPr id="7" name="Rectangle 7"/>
          <p:cNvSpPr>
            <a:spLocks noGrp="1" noChangeArrowheads="1"/>
          </p:cNvSpPr>
          <p:nvPr>
            <p:ph type="sldNum" sz="quarter" idx="5"/>
          </p:nvPr>
        </p:nvSpPr>
        <p:spPr>
          <a:ln/>
        </p:spPr>
        <p:txBody>
          <a:bodyPr/>
          <a:lstStyle/>
          <a:p>
            <a:fld id="{B5FBFB40-1984-5F43-9C7E-60E4F1CD13EA}" type="slidenum">
              <a:rPr lang="en-US" altLang="zh-CN"/>
              <a:pPr/>
              <a:t>14</a:t>
            </a:fld>
            <a:endParaRPr lang="en-US" altLang="zh-CN"/>
          </a:p>
        </p:txBody>
      </p:sp>
      <p:sp>
        <p:nvSpPr>
          <p:cNvPr id="251906" name="Rectangle 2"/>
          <p:cNvSpPr>
            <a:spLocks noGrp="1" noRot="1" noChangeAspect="1" noChangeArrowheads="1" noTextEdit="1"/>
          </p:cNvSpPr>
          <p:nvPr>
            <p:ph type="sldImg"/>
          </p:nvPr>
        </p:nvSpPr>
        <p:spPr>
          <a:xfrm>
            <a:off x="992188" y="768350"/>
            <a:ext cx="5114925" cy="3836988"/>
          </a:xfrm>
          <a:ln/>
          <a:extLst>
            <a:ext uri="{FAA26D3D-D897-4be2-8F04-BA451C77F1D7}">
              <ma14:placeholderFlag xmlns="" xmlns:ma14="http://schemas.microsoft.com/office/mac/drawingml/2011/main" val="1"/>
            </a:ext>
          </a:extLst>
        </p:spPr>
      </p:sp>
      <p:sp>
        <p:nvSpPr>
          <p:cNvPr id="251907" name="Rectangle 3"/>
          <p:cNvSpPr>
            <a:spLocks noGrp="1" noChangeArrowheads="1"/>
          </p:cNvSpPr>
          <p:nvPr>
            <p:ph type="body" idx="1"/>
          </p:nvPr>
        </p:nvSpPr>
        <p:spPr/>
        <p:txBody>
          <a:bodyPr/>
          <a:lstStyle/>
          <a:p>
            <a:r>
              <a:rPr lang="en-US" altLang="zh-CN" dirty="0"/>
              <a:t>Representation</a:t>
            </a:r>
            <a:r>
              <a:rPr lang="en-US" altLang="zh-CN" baseline="0" dirty="0"/>
              <a:t> of topic: with topic to approximate the topic.</a:t>
            </a:r>
          </a:p>
          <a:p>
            <a:r>
              <a:rPr lang="en-US" altLang="zh-CN" baseline="0" dirty="0"/>
              <a:t>If</a:t>
            </a:r>
            <a:r>
              <a:rPr lang="zh-CN" altLang="en-US" baseline="0" dirty="0"/>
              <a:t> </a:t>
            </a:r>
            <a:r>
              <a:rPr lang="en-US" altLang="zh-CN" baseline="0" dirty="0"/>
              <a:t>a</a:t>
            </a:r>
            <a:r>
              <a:rPr lang="zh-CN" altLang="en-US" baseline="0" dirty="0"/>
              <a:t> </a:t>
            </a:r>
            <a:r>
              <a:rPr lang="en-US" altLang="zh-CN" baseline="0" dirty="0"/>
              <a:t>document</a:t>
            </a:r>
            <a:r>
              <a:rPr lang="zh-CN" altLang="en-US" baseline="0" dirty="0"/>
              <a:t> </a:t>
            </a:r>
            <a:r>
              <a:rPr lang="en-US" altLang="zh-CN" baseline="0" dirty="0"/>
              <a:t>is</a:t>
            </a:r>
            <a:r>
              <a:rPr lang="zh-CN" altLang="en-US" baseline="0" dirty="0"/>
              <a:t> </a:t>
            </a:r>
            <a:r>
              <a:rPr lang="en-US" altLang="zh-CN" baseline="0" dirty="0"/>
              <a:t>come</a:t>
            </a:r>
            <a:r>
              <a:rPr lang="zh-CN" altLang="en-US" baseline="0" dirty="0"/>
              <a:t> </a:t>
            </a:r>
            <a:r>
              <a:rPr lang="en-US" altLang="zh-CN" baseline="0" dirty="0"/>
              <a:t>from</a:t>
            </a:r>
            <a:r>
              <a:rPr lang="zh-CN" altLang="en-US" baseline="0" dirty="0"/>
              <a:t> </a:t>
            </a:r>
            <a:r>
              <a:rPr lang="en-US" altLang="zh-CN" baseline="0" dirty="0"/>
              <a:t>a</a:t>
            </a:r>
            <a:r>
              <a:rPr lang="zh-CN" altLang="en-US" baseline="0" dirty="0"/>
              <a:t> </a:t>
            </a:r>
            <a:r>
              <a:rPr lang="en-US" altLang="zh-CN" baseline="0" dirty="0"/>
              <a:t>topic,</a:t>
            </a:r>
            <a:r>
              <a:rPr lang="zh-CN" altLang="en-US" baseline="0" dirty="0"/>
              <a:t> </a:t>
            </a:r>
            <a:r>
              <a:rPr lang="en-US" altLang="zh-CN" baseline="0" dirty="0"/>
              <a:t>then</a:t>
            </a:r>
            <a:r>
              <a:rPr lang="zh-CN" altLang="en-US" baseline="0" dirty="0"/>
              <a:t> </a:t>
            </a:r>
            <a:r>
              <a:rPr lang="en-US" altLang="zh-CN" baseline="0" dirty="0"/>
              <a:t>how</a:t>
            </a:r>
            <a:r>
              <a:rPr lang="zh-CN" altLang="en-US" baseline="0" dirty="0"/>
              <a:t> </a:t>
            </a:r>
            <a:r>
              <a:rPr lang="en-US" altLang="zh-CN" baseline="0" dirty="0"/>
              <a:t>a</a:t>
            </a:r>
            <a:r>
              <a:rPr lang="zh-CN" altLang="en-US" baseline="0" dirty="0"/>
              <a:t> </a:t>
            </a:r>
            <a:r>
              <a:rPr lang="en-US" altLang="zh-CN" baseline="0" dirty="0"/>
              <a:t>topic</a:t>
            </a:r>
            <a:r>
              <a:rPr lang="zh-CN" altLang="en-US" baseline="0" dirty="0"/>
              <a:t> </a:t>
            </a:r>
            <a:r>
              <a:rPr lang="en-US" altLang="zh-CN" baseline="0" dirty="0"/>
              <a:t>affects</a:t>
            </a:r>
            <a:r>
              <a:rPr lang="zh-CN" altLang="en-US" baseline="0" dirty="0"/>
              <a:t> </a:t>
            </a:r>
            <a:r>
              <a:rPr lang="en-US" altLang="zh-CN" baseline="0" dirty="0"/>
              <a:t>the</a:t>
            </a:r>
            <a:r>
              <a:rPr lang="zh-CN" altLang="en-US" baseline="0" dirty="0"/>
              <a:t> </a:t>
            </a:r>
            <a:r>
              <a:rPr lang="en-US" altLang="zh-CN" baseline="0" dirty="0"/>
              <a:t>content</a:t>
            </a:r>
            <a:r>
              <a:rPr lang="zh-CN" altLang="en-US" baseline="0" dirty="0"/>
              <a:t> </a:t>
            </a:r>
            <a:r>
              <a:rPr lang="en-US" altLang="zh-CN" baseline="0" dirty="0"/>
              <a:t>of</a:t>
            </a:r>
            <a:r>
              <a:rPr lang="zh-CN" altLang="en-US" baseline="0" dirty="0"/>
              <a:t> </a:t>
            </a:r>
            <a:r>
              <a:rPr lang="en-US" altLang="zh-CN" baseline="0" dirty="0"/>
              <a:t>a</a:t>
            </a:r>
            <a:r>
              <a:rPr lang="zh-CN" altLang="en-US" baseline="0" dirty="0"/>
              <a:t> </a:t>
            </a:r>
            <a:r>
              <a:rPr lang="en-US" altLang="zh-CN" baseline="0" dirty="0"/>
              <a:t>document?</a:t>
            </a:r>
          </a:p>
          <a:p>
            <a:r>
              <a:rPr lang="zh-CN" altLang="en-US" dirty="0"/>
              <a:t>精确描述一个</a:t>
            </a:r>
            <a:r>
              <a:rPr lang="en-US" altLang="zh-CN" dirty="0"/>
              <a:t>Topic</a:t>
            </a:r>
            <a:r>
              <a:rPr lang="zh-CN" altLang="en-US" dirty="0"/>
              <a:t>是很困难的，</a:t>
            </a:r>
            <a:r>
              <a:rPr lang="en-US" altLang="zh-CN" dirty="0"/>
              <a:t> </a:t>
            </a:r>
            <a:r>
              <a:rPr lang="zh-CN" altLang="en-US" dirty="0"/>
              <a:t>比如要精确描述“新生入学”这个事件，该如何描述呢？我们通常只能用一些关键词（或者叫索引词）来大概得勾勒出这个</a:t>
            </a:r>
            <a:r>
              <a:rPr lang="en-US" altLang="zh-CN" dirty="0"/>
              <a:t>topic</a:t>
            </a:r>
            <a:r>
              <a:rPr lang="zh-CN" altLang="en-US" dirty="0"/>
              <a:t>的样子，比如用：报道、学费、录取通知书等等词汇来描述</a:t>
            </a:r>
          </a:p>
        </p:txBody>
      </p:sp>
    </p:spTree>
    <p:extLst>
      <p:ext uri="{BB962C8B-B14F-4D97-AF65-F5344CB8AC3E}">
        <p14:creationId xmlns:p14="http://schemas.microsoft.com/office/powerpoint/2010/main" val="1294310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en-US" altLang="zh-CN" dirty="0"/>
              <a:t>The basic conception of “language model”.</a:t>
            </a:r>
          </a:p>
          <a:p>
            <a:r>
              <a:rPr kumimoji="1" lang="en-US" altLang="zh-CN" dirty="0"/>
              <a:t>Since</a:t>
            </a:r>
            <a:r>
              <a:rPr kumimoji="1" lang="zh-CN" altLang="en-US" dirty="0"/>
              <a:t> </a:t>
            </a:r>
            <a:r>
              <a:rPr kumimoji="1" lang="en-US" altLang="zh-CN" dirty="0"/>
              <a:t>we</a:t>
            </a:r>
            <a:r>
              <a:rPr kumimoji="1" lang="zh-CN" altLang="en-US" dirty="0"/>
              <a:t> </a:t>
            </a:r>
            <a:r>
              <a:rPr kumimoji="1" lang="en-US" altLang="zh-CN" dirty="0"/>
              <a:t>know</a:t>
            </a:r>
            <a:r>
              <a:rPr kumimoji="1" lang="zh-CN" altLang="en-US" dirty="0"/>
              <a:t> </a:t>
            </a:r>
            <a:r>
              <a:rPr kumimoji="1" lang="en-US" altLang="zh-CN" dirty="0"/>
              <a:t>the</a:t>
            </a:r>
            <a:r>
              <a:rPr kumimoji="1" lang="zh-CN" altLang="en-US" dirty="0"/>
              <a:t> </a:t>
            </a:r>
            <a:r>
              <a:rPr kumimoji="1" lang="en-US" altLang="zh-CN" dirty="0"/>
              <a:t>representation</a:t>
            </a:r>
            <a:r>
              <a:rPr kumimoji="1" lang="zh-CN" altLang="en-US" dirty="0"/>
              <a:t> </a:t>
            </a:r>
            <a:r>
              <a:rPr kumimoji="1" lang="en-US" altLang="zh-CN" dirty="0"/>
              <a:t>of</a:t>
            </a:r>
            <a:r>
              <a:rPr kumimoji="1" lang="zh-CN" altLang="en-US" dirty="0"/>
              <a:t> </a:t>
            </a:r>
            <a:r>
              <a:rPr kumimoji="1" lang="en-US" altLang="zh-CN" dirty="0"/>
              <a:t>a</a:t>
            </a:r>
            <a:r>
              <a:rPr kumimoji="1" lang="zh-CN" altLang="en-US" dirty="0"/>
              <a:t> </a:t>
            </a:r>
            <a:r>
              <a:rPr kumimoji="1" lang="en-US" altLang="zh-CN" dirty="0"/>
              <a:t>topic,</a:t>
            </a:r>
            <a:r>
              <a:rPr kumimoji="1" lang="zh-CN" altLang="en-US" dirty="0"/>
              <a:t> </a:t>
            </a:r>
            <a:r>
              <a:rPr kumimoji="1" lang="en-US" altLang="zh-CN" dirty="0"/>
              <a:t>by</a:t>
            </a:r>
            <a:r>
              <a:rPr kumimoji="1" lang="zh-CN" altLang="en-US" dirty="0"/>
              <a:t> </a:t>
            </a:r>
            <a:r>
              <a:rPr kumimoji="1" lang="en-US" altLang="zh-CN" dirty="0"/>
              <a:t>using</a:t>
            </a:r>
            <a:r>
              <a:rPr kumimoji="1" lang="zh-CN" altLang="en-US" dirty="0"/>
              <a:t> </a:t>
            </a:r>
            <a:r>
              <a:rPr kumimoji="1" lang="en-US" altLang="zh-CN" dirty="0"/>
              <a:t>the</a:t>
            </a:r>
            <a:r>
              <a:rPr kumimoji="1" lang="zh-CN" altLang="en-US" dirty="0"/>
              <a:t> </a:t>
            </a:r>
            <a:r>
              <a:rPr kumimoji="1" lang="en-US" altLang="zh-CN" dirty="0"/>
              <a:t>distribution</a:t>
            </a:r>
            <a:r>
              <a:rPr kumimoji="1" lang="zh-CN" altLang="en-US" dirty="0"/>
              <a:t> </a:t>
            </a:r>
            <a:r>
              <a:rPr kumimoji="1" lang="en-US" altLang="zh-CN" dirty="0"/>
              <a:t>of</a:t>
            </a:r>
            <a:r>
              <a:rPr kumimoji="1" lang="zh-CN" altLang="en-US" dirty="0"/>
              <a:t> </a:t>
            </a:r>
            <a:r>
              <a:rPr kumimoji="1" lang="en-US" altLang="zh-CN" dirty="0"/>
              <a:t>words</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document</a:t>
            </a:r>
            <a:r>
              <a:rPr kumimoji="1" lang="zh-CN" altLang="en-US" dirty="0"/>
              <a:t> </a:t>
            </a:r>
            <a:r>
              <a:rPr kumimoji="1" lang="en-US" altLang="zh-CN" dirty="0"/>
              <a:t>coming</a:t>
            </a:r>
            <a:r>
              <a:rPr kumimoji="1" lang="zh-CN" altLang="en-US" dirty="0"/>
              <a:t> </a:t>
            </a:r>
            <a:r>
              <a:rPr kumimoji="1" lang="en-US" altLang="zh-CN" dirty="0"/>
              <a:t>from</a:t>
            </a:r>
            <a:r>
              <a:rPr kumimoji="1" lang="zh-CN" altLang="en-US" dirty="0"/>
              <a:t> </a:t>
            </a:r>
            <a:r>
              <a:rPr kumimoji="1" lang="en-US" altLang="zh-CN" dirty="0"/>
              <a:t>the</a:t>
            </a:r>
            <a:r>
              <a:rPr kumimoji="1" lang="zh-CN" altLang="en-US" dirty="0"/>
              <a:t> </a:t>
            </a:r>
            <a:r>
              <a:rPr kumimoji="1" lang="en-US" altLang="zh-CN" dirty="0"/>
              <a:t>topic,</a:t>
            </a:r>
            <a:r>
              <a:rPr kumimoji="1" lang="zh-CN" altLang="en-US" dirty="0"/>
              <a:t> </a:t>
            </a:r>
            <a:r>
              <a:rPr kumimoji="1" lang="en-US" altLang="zh-CN" dirty="0"/>
              <a:t>then</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define</a:t>
            </a:r>
            <a:r>
              <a:rPr kumimoji="1" lang="zh-CN" altLang="en-US" dirty="0"/>
              <a:t> </a:t>
            </a:r>
            <a:r>
              <a:rPr kumimoji="1" lang="en-US" altLang="zh-CN" dirty="0"/>
              <a:t>the</a:t>
            </a:r>
            <a:r>
              <a:rPr kumimoji="1" lang="zh-CN" altLang="en-US" dirty="0"/>
              <a:t> </a:t>
            </a:r>
            <a:r>
              <a:rPr kumimoji="1" lang="en-US" altLang="zh-CN" dirty="0"/>
              <a:t>language</a:t>
            </a:r>
            <a:r>
              <a:rPr kumimoji="1" lang="zh-CN" altLang="en-US" dirty="0"/>
              <a:t> </a:t>
            </a:r>
            <a:r>
              <a:rPr kumimoji="1" lang="en-US" altLang="zh-CN" dirty="0"/>
              <a:t>model</a:t>
            </a:r>
            <a:r>
              <a:rPr kumimoji="1" lang="zh-CN" altLang="en-US" dirty="0"/>
              <a:t>. </a:t>
            </a:r>
            <a:r>
              <a:rPr kumimoji="1" lang="en-US" altLang="zh-CN" dirty="0"/>
              <a:t>In</a:t>
            </a:r>
            <a:r>
              <a:rPr kumimoji="1" lang="zh-CN" altLang="en-US" dirty="0"/>
              <a:t> </a:t>
            </a:r>
            <a:r>
              <a:rPr kumimoji="1" lang="en-US" altLang="zh-CN" dirty="0"/>
              <a:t>fact,</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assume</a:t>
            </a:r>
            <a:r>
              <a:rPr kumimoji="1" lang="zh-CN" altLang="en-US" dirty="0"/>
              <a:t> </a:t>
            </a:r>
            <a:r>
              <a:rPr kumimoji="1" lang="en-US" altLang="zh-CN" dirty="0"/>
              <a:t>that</a:t>
            </a:r>
            <a:r>
              <a:rPr kumimoji="1" lang="zh-CN" altLang="en-US" dirty="0"/>
              <a:t> </a:t>
            </a:r>
            <a:r>
              <a:rPr kumimoji="1" lang="en-US" altLang="zh-CN" dirty="0"/>
              <a:t>a</a:t>
            </a:r>
            <a:r>
              <a:rPr kumimoji="1" lang="zh-CN" altLang="en-US" dirty="0"/>
              <a:t> </a:t>
            </a:r>
            <a:r>
              <a:rPr kumimoji="1" lang="en-US" altLang="zh-CN" dirty="0"/>
              <a:t>language</a:t>
            </a:r>
            <a:r>
              <a:rPr kumimoji="1" lang="zh-CN" altLang="en-US" dirty="0"/>
              <a:t> </a:t>
            </a:r>
            <a:r>
              <a:rPr kumimoji="1" lang="en-US" altLang="zh-CN" dirty="0"/>
              <a:t>contains</a:t>
            </a:r>
            <a:r>
              <a:rPr kumimoji="1" lang="zh-CN" altLang="en-US" dirty="0"/>
              <a:t> </a:t>
            </a:r>
            <a:r>
              <a:rPr kumimoji="1" lang="zh-CN" altLang="zh-CN" dirty="0"/>
              <a:t>1</a:t>
            </a:r>
            <a:r>
              <a:rPr kumimoji="1" lang="zh-CN" altLang="en-US" dirty="0"/>
              <a:t> </a:t>
            </a:r>
            <a:r>
              <a:rPr kumimoji="1" lang="en-US" altLang="zh-CN" dirty="0"/>
              <a:t>to</a:t>
            </a:r>
            <a:r>
              <a:rPr kumimoji="1" lang="zh-CN" altLang="en-US" dirty="0"/>
              <a:t> </a:t>
            </a:r>
            <a:r>
              <a:rPr kumimoji="1" lang="en-US" altLang="zh-CN" dirty="0"/>
              <a:t>N</a:t>
            </a:r>
            <a:r>
              <a:rPr kumimoji="1" lang="zh-CN" altLang="en-US" dirty="0"/>
              <a:t> </a:t>
            </a:r>
            <a:r>
              <a:rPr kumimoji="1" lang="en-US" altLang="zh-CN" dirty="0"/>
              <a:t>topics,</a:t>
            </a:r>
            <a:r>
              <a:rPr kumimoji="1" lang="zh-CN" altLang="en-US" dirty="0"/>
              <a:t> </a:t>
            </a:r>
            <a:r>
              <a:rPr kumimoji="1" lang="en-US" altLang="zh-CN" dirty="0"/>
              <a:t>here</a:t>
            </a:r>
            <a:r>
              <a:rPr kumimoji="1" lang="zh-CN" altLang="en-US" dirty="0"/>
              <a:t> </a:t>
            </a:r>
            <a:r>
              <a:rPr kumimoji="1" lang="en-US" altLang="zh-CN" dirty="0"/>
              <a:t>N</a:t>
            </a:r>
            <a:r>
              <a:rPr kumimoji="1" lang="zh-CN" altLang="en-US" dirty="0"/>
              <a:t> </a:t>
            </a:r>
            <a:r>
              <a:rPr kumimoji="1" lang="en-US" altLang="zh-CN" dirty="0"/>
              <a:t>could</a:t>
            </a:r>
            <a:r>
              <a:rPr kumimoji="1" lang="zh-CN" altLang="en-US" dirty="0"/>
              <a:t> </a:t>
            </a:r>
            <a:r>
              <a:rPr kumimoji="1" lang="en-US" altLang="zh-CN" dirty="0"/>
              <a:t>be</a:t>
            </a:r>
            <a:r>
              <a:rPr kumimoji="1" lang="zh-CN" altLang="en-US" dirty="0"/>
              <a:t> </a:t>
            </a:r>
            <a:r>
              <a:rPr kumimoji="1" lang="en-US" altLang="zh-CN" dirty="0"/>
              <a:t>very</a:t>
            </a:r>
            <a:r>
              <a:rPr kumimoji="1" lang="zh-CN" altLang="en-US" dirty="0"/>
              <a:t> </a:t>
            </a:r>
            <a:r>
              <a:rPr kumimoji="1" lang="en-US" altLang="zh-CN" dirty="0"/>
              <a:t>large.</a:t>
            </a:r>
          </a:p>
          <a:p>
            <a:r>
              <a:rPr kumimoji="1" lang="en-US" altLang="zh-CN" dirty="0"/>
              <a:t>The example shows that how the probabilities</a:t>
            </a:r>
            <a:r>
              <a:rPr kumimoji="1" lang="en-US" altLang="zh-CN" baseline="0" dirty="0"/>
              <a:t> of string sets define the language.</a:t>
            </a:r>
            <a:endParaRPr kumimoji="1" lang="zh-CN" altLang="en-US" dirty="0"/>
          </a:p>
        </p:txBody>
      </p:sp>
      <p:sp>
        <p:nvSpPr>
          <p:cNvPr id="4" name="页眉占位符 3"/>
          <p:cNvSpPr>
            <a:spLocks noGrp="1"/>
          </p:cNvSpPr>
          <p:nvPr>
            <p:ph type="hdr" sz="quarter" idx="10"/>
          </p:nvPr>
        </p:nvSpPr>
        <p:spPr/>
        <p:txBody>
          <a:bodyPr/>
          <a:lstStyle/>
          <a:p>
            <a:r>
              <a:rPr lang="en-US" altLang="zh-CN"/>
              <a:t>Lecture 1 Overview</a:t>
            </a:r>
          </a:p>
        </p:txBody>
      </p:sp>
      <p:sp>
        <p:nvSpPr>
          <p:cNvPr id="5" name="日期占位符 4"/>
          <p:cNvSpPr>
            <a:spLocks noGrp="1"/>
          </p:cNvSpPr>
          <p:nvPr>
            <p:ph type="dt" idx="11"/>
          </p:nvPr>
        </p:nvSpPr>
        <p:spPr/>
        <p:txBody>
          <a:bodyPr/>
          <a:lstStyle/>
          <a:p>
            <a:r>
              <a:rPr lang="zh-CN" altLang="en-US"/>
              <a:t>7/7/2005</a:t>
            </a:r>
            <a:endParaRPr lang="en-US" altLang="zh-CN"/>
          </a:p>
        </p:txBody>
      </p:sp>
      <p:sp>
        <p:nvSpPr>
          <p:cNvPr id="6" name="页脚占位符 5"/>
          <p:cNvSpPr>
            <a:spLocks noGrp="1"/>
          </p:cNvSpPr>
          <p:nvPr>
            <p:ph type="ftr" sz="quarter" idx="12"/>
          </p:nvPr>
        </p:nvSpPr>
        <p:spPr/>
        <p:txBody>
          <a:bodyPr/>
          <a:lstStyle/>
          <a:p>
            <a:r>
              <a:rPr lang="en-US" altLang="zh-CN"/>
              <a:t>Lecture 1 Overview</a:t>
            </a:r>
          </a:p>
        </p:txBody>
      </p:sp>
      <p:sp>
        <p:nvSpPr>
          <p:cNvPr id="7" name="幻灯片编号占位符 6"/>
          <p:cNvSpPr>
            <a:spLocks noGrp="1"/>
          </p:cNvSpPr>
          <p:nvPr>
            <p:ph type="sldNum" sz="quarter" idx="13"/>
          </p:nvPr>
        </p:nvSpPr>
        <p:spPr/>
        <p:txBody>
          <a:bodyPr/>
          <a:lstStyle/>
          <a:p>
            <a:fld id="{92E8F675-5BEF-D447-BB1C-3B9B3DBE0CE3}" type="slidenum">
              <a:rPr lang="en-US" altLang="zh-CN" smtClean="0"/>
              <a:pPr/>
              <a:t>15</a:t>
            </a:fld>
            <a:endParaRPr lang="en-US" altLang="zh-CN"/>
          </a:p>
        </p:txBody>
      </p:sp>
    </p:spTree>
    <p:extLst>
      <p:ext uri="{BB962C8B-B14F-4D97-AF65-F5344CB8AC3E}">
        <p14:creationId xmlns:p14="http://schemas.microsoft.com/office/powerpoint/2010/main" val="1432933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页脚占位符 3"/>
          <p:cNvSpPr>
            <a:spLocks noGrp="1"/>
          </p:cNvSpPr>
          <p:nvPr>
            <p:ph type="ftr" sz="quarter" idx="10"/>
          </p:nvPr>
        </p:nvSpPr>
        <p:spPr>
          <a:xfrm>
            <a:off x="-180975" y="0"/>
            <a:ext cx="3995738" cy="476250"/>
          </a:xfrm>
          <a:prstGeom prst="rect">
            <a:avLst/>
          </a:prstGeom>
        </p:spPr>
        <p:txBody>
          <a:bodyPr/>
          <a:lstStyle>
            <a:lvl1pPr>
              <a:defRPr/>
            </a:lvl1pPr>
          </a:lstStyle>
          <a:p>
            <a:r>
              <a:rPr lang="en-US" altLang="zh-CN" dirty="0"/>
              <a:t>Lecture 2 IR Model</a:t>
            </a:r>
          </a:p>
        </p:txBody>
      </p:sp>
      <p:sp>
        <p:nvSpPr>
          <p:cNvPr id="5" name="幻灯片编号占位符 4"/>
          <p:cNvSpPr>
            <a:spLocks noGrp="1"/>
          </p:cNvSpPr>
          <p:nvPr>
            <p:ph type="sldNum" sz="quarter" idx="11"/>
          </p:nvPr>
        </p:nvSpPr>
        <p:spPr/>
        <p:txBody>
          <a:bodyPr/>
          <a:lstStyle>
            <a:lvl1pPr>
              <a:defRPr/>
            </a:lvl1pPr>
          </a:lstStyle>
          <a:p>
            <a:fld id="{EC2FED2E-E0F3-6A46-9317-63773A879F12}" type="slidenum">
              <a:rPr lang="en-US" altLang="zh-CN"/>
              <a:pPr/>
              <a:t>‹#›</a:t>
            </a:fld>
            <a:endParaRPr lang="en-US" altLang="zh-CN"/>
          </a:p>
        </p:txBody>
      </p:sp>
    </p:spTree>
    <p:extLst>
      <p:ext uri="{BB962C8B-B14F-4D97-AF65-F5344CB8AC3E}">
        <p14:creationId xmlns:p14="http://schemas.microsoft.com/office/powerpoint/2010/main" val="1594850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p:cNvSpPr>
            <a:spLocks noGrp="1"/>
          </p:cNvSpPr>
          <p:nvPr>
            <p:ph type="ftr" sz="quarter" idx="10"/>
          </p:nvPr>
        </p:nvSpPr>
        <p:spPr>
          <a:xfrm>
            <a:off x="-180975" y="0"/>
            <a:ext cx="3995738" cy="476250"/>
          </a:xfrm>
          <a:prstGeom prst="rect">
            <a:avLst/>
          </a:prstGeom>
        </p:spPr>
        <p:txBody>
          <a:bodyPr/>
          <a:lstStyle>
            <a:lvl1pPr>
              <a:defRPr/>
            </a:lvl1pPr>
          </a:lstStyle>
          <a:p>
            <a:r>
              <a:rPr lang="en-US" altLang="zh-CN" dirty="0"/>
              <a:t>Lecture 2 IR Model</a:t>
            </a:r>
          </a:p>
        </p:txBody>
      </p:sp>
      <p:sp>
        <p:nvSpPr>
          <p:cNvPr id="5" name="幻灯片编号占位符 4"/>
          <p:cNvSpPr>
            <a:spLocks noGrp="1"/>
          </p:cNvSpPr>
          <p:nvPr>
            <p:ph type="sldNum" sz="quarter" idx="11"/>
          </p:nvPr>
        </p:nvSpPr>
        <p:spPr/>
        <p:txBody>
          <a:bodyPr/>
          <a:lstStyle>
            <a:lvl1pPr>
              <a:defRPr/>
            </a:lvl1pPr>
          </a:lstStyle>
          <a:p>
            <a:fld id="{04989232-D6D1-A44D-BD23-B962282D24A9}" type="slidenum">
              <a:rPr lang="en-US" altLang="zh-CN"/>
              <a:pPr/>
              <a:t>‹#›</a:t>
            </a:fld>
            <a:endParaRPr lang="en-US" altLang="zh-CN"/>
          </a:p>
        </p:txBody>
      </p:sp>
    </p:spTree>
    <p:extLst>
      <p:ext uri="{BB962C8B-B14F-4D97-AF65-F5344CB8AC3E}">
        <p14:creationId xmlns:p14="http://schemas.microsoft.com/office/powerpoint/2010/main" val="272405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p:cNvSpPr>
            <a:spLocks noGrp="1"/>
          </p:cNvSpPr>
          <p:nvPr>
            <p:ph type="ftr" sz="quarter" idx="10"/>
          </p:nvPr>
        </p:nvSpPr>
        <p:spPr>
          <a:xfrm>
            <a:off x="-180975" y="0"/>
            <a:ext cx="3995738" cy="476250"/>
          </a:xfrm>
          <a:prstGeom prst="rect">
            <a:avLst/>
          </a:prstGeom>
        </p:spPr>
        <p:txBody>
          <a:bodyPr/>
          <a:lstStyle>
            <a:lvl1pPr>
              <a:defRPr/>
            </a:lvl1pPr>
          </a:lstStyle>
          <a:p>
            <a:r>
              <a:rPr lang="en-US" altLang="zh-CN" dirty="0"/>
              <a:t>Lecture 2 IR Model</a:t>
            </a:r>
          </a:p>
        </p:txBody>
      </p:sp>
      <p:sp>
        <p:nvSpPr>
          <p:cNvPr id="5" name="幻灯片编号占位符 4"/>
          <p:cNvSpPr>
            <a:spLocks noGrp="1"/>
          </p:cNvSpPr>
          <p:nvPr>
            <p:ph type="sldNum" sz="quarter" idx="11"/>
          </p:nvPr>
        </p:nvSpPr>
        <p:spPr/>
        <p:txBody>
          <a:bodyPr/>
          <a:lstStyle>
            <a:lvl1pPr>
              <a:defRPr/>
            </a:lvl1pPr>
          </a:lstStyle>
          <a:p>
            <a:fld id="{7A0C3211-AD6A-BE4E-95E1-A03C845377D0}" type="slidenum">
              <a:rPr lang="en-US" altLang="zh-CN"/>
              <a:pPr/>
              <a:t>‹#›</a:t>
            </a:fld>
            <a:endParaRPr lang="en-US" altLang="zh-CN"/>
          </a:p>
        </p:txBody>
      </p:sp>
    </p:spTree>
    <p:extLst>
      <p:ext uri="{BB962C8B-B14F-4D97-AF65-F5344CB8AC3E}">
        <p14:creationId xmlns:p14="http://schemas.microsoft.com/office/powerpoint/2010/main" val="1381742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页脚占位符 4"/>
          <p:cNvSpPr>
            <a:spLocks noGrp="1"/>
          </p:cNvSpPr>
          <p:nvPr>
            <p:ph type="ftr" sz="quarter" idx="10"/>
          </p:nvPr>
        </p:nvSpPr>
        <p:spPr>
          <a:xfrm>
            <a:off x="-180975" y="0"/>
            <a:ext cx="3995738" cy="476250"/>
          </a:xfrm>
          <a:prstGeom prst="rect">
            <a:avLst/>
          </a:prstGeom>
        </p:spPr>
        <p:txBody>
          <a:bodyPr/>
          <a:lstStyle>
            <a:lvl1pPr>
              <a:defRPr/>
            </a:lvl1pPr>
          </a:lstStyle>
          <a:p>
            <a:r>
              <a:rPr lang="en-US" altLang="zh-CN" dirty="0"/>
              <a:t>Lecture 2 IR Model</a:t>
            </a:r>
          </a:p>
        </p:txBody>
      </p:sp>
      <p:sp>
        <p:nvSpPr>
          <p:cNvPr id="6" name="幻灯片编号占位符 5"/>
          <p:cNvSpPr>
            <a:spLocks noGrp="1"/>
          </p:cNvSpPr>
          <p:nvPr>
            <p:ph type="sldNum" sz="quarter" idx="11"/>
          </p:nvPr>
        </p:nvSpPr>
        <p:spPr>
          <a:xfrm>
            <a:off x="6553200" y="6245225"/>
            <a:ext cx="2133600" cy="476250"/>
          </a:xfrm>
        </p:spPr>
        <p:txBody>
          <a:bodyPr/>
          <a:lstStyle>
            <a:lvl1pPr>
              <a:defRPr/>
            </a:lvl1pPr>
          </a:lstStyle>
          <a:p>
            <a:fld id="{A5FF8E72-D26C-BB46-AAA6-D927F91F4C56}" type="slidenum">
              <a:rPr lang="en-US" altLang="zh-CN"/>
              <a:pPr/>
              <a:t>‹#›</a:t>
            </a:fld>
            <a:endParaRPr lang="en-US" altLang="zh-CN"/>
          </a:p>
        </p:txBody>
      </p:sp>
    </p:spTree>
    <p:extLst>
      <p:ext uri="{BB962C8B-B14F-4D97-AF65-F5344CB8AC3E}">
        <p14:creationId xmlns:p14="http://schemas.microsoft.com/office/powerpoint/2010/main" val="72387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p:cNvSpPr>
            <a:spLocks noGrp="1"/>
          </p:cNvSpPr>
          <p:nvPr>
            <p:ph type="ftr" sz="quarter" idx="10"/>
          </p:nvPr>
        </p:nvSpPr>
        <p:spPr>
          <a:xfrm>
            <a:off x="-180975" y="0"/>
            <a:ext cx="3995738" cy="476250"/>
          </a:xfrm>
          <a:prstGeom prst="rect">
            <a:avLst/>
          </a:prstGeom>
        </p:spPr>
        <p:txBody>
          <a:bodyPr/>
          <a:lstStyle>
            <a:lvl1pPr>
              <a:defRPr/>
            </a:lvl1pPr>
          </a:lstStyle>
          <a:p>
            <a:r>
              <a:rPr lang="en-US" altLang="zh-CN" dirty="0"/>
              <a:t>Lecture 2 IR Model</a:t>
            </a:r>
          </a:p>
        </p:txBody>
      </p:sp>
      <p:sp>
        <p:nvSpPr>
          <p:cNvPr id="5" name="幻灯片编号占位符 4"/>
          <p:cNvSpPr>
            <a:spLocks noGrp="1"/>
          </p:cNvSpPr>
          <p:nvPr>
            <p:ph type="sldNum" sz="quarter" idx="11"/>
          </p:nvPr>
        </p:nvSpPr>
        <p:spPr/>
        <p:txBody>
          <a:bodyPr/>
          <a:lstStyle>
            <a:lvl1pPr>
              <a:defRPr/>
            </a:lvl1pPr>
          </a:lstStyle>
          <a:p>
            <a:fld id="{B2031AAA-6599-414B-AE5A-4A1B31796D27}" type="slidenum">
              <a:rPr lang="en-US" altLang="zh-CN"/>
              <a:pPr/>
              <a:t>‹#›</a:t>
            </a:fld>
            <a:endParaRPr lang="en-US" altLang="zh-CN"/>
          </a:p>
        </p:txBody>
      </p:sp>
    </p:spTree>
    <p:extLst>
      <p:ext uri="{BB962C8B-B14F-4D97-AF65-F5344CB8AC3E}">
        <p14:creationId xmlns:p14="http://schemas.microsoft.com/office/powerpoint/2010/main" val="3029783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a:xfrm>
            <a:off x="-180975" y="0"/>
            <a:ext cx="3995738" cy="476250"/>
          </a:xfrm>
          <a:prstGeom prst="rect">
            <a:avLst/>
          </a:prstGeom>
        </p:spPr>
        <p:txBody>
          <a:bodyPr/>
          <a:lstStyle>
            <a:lvl1pPr>
              <a:defRPr/>
            </a:lvl1pPr>
          </a:lstStyle>
          <a:p>
            <a:r>
              <a:rPr lang="en-US" altLang="zh-CN" dirty="0"/>
              <a:t>Lecture 2 IR Model</a:t>
            </a:r>
          </a:p>
        </p:txBody>
      </p:sp>
      <p:sp>
        <p:nvSpPr>
          <p:cNvPr id="5" name="幻灯片编号占位符 4"/>
          <p:cNvSpPr>
            <a:spLocks noGrp="1"/>
          </p:cNvSpPr>
          <p:nvPr>
            <p:ph type="sldNum" sz="quarter" idx="11"/>
          </p:nvPr>
        </p:nvSpPr>
        <p:spPr/>
        <p:txBody>
          <a:bodyPr/>
          <a:lstStyle>
            <a:lvl1pPr>
              <a:defRPr/>
            </a:lvl1pPr>
          </a:lstStyle>
          <a:p>
            <a:fld id="{768FD891-F94F-6546-874C-F45515E6F24C}" type="slidenum">
              <a:rPr lang="en-US" altLang="zh-CN"/>
              <a:pPr/>
              <a:t>‹#›</a:t>
            </a:fld>
            <a:endParaRPr lang="en-US" altLang="zh-CN"/>
          </a:p>
        </p:txBody>
      </p:sp>
    </p:spTree>
    <p:extLst>
      <p:ext uri="{BB962C8B-B14F-4D97-AF65-F5344CB8AC3E}">
        <p14:creationId xmlns:p14="http://schemas.microsoft.com/office/powerpoint/2010/main" val="370109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页脚占位符 4"/>
          <p:cNvSpPr>
            <a:spLocks noGrp="1"/>
          </p:cNvSpPr>
          <p:nvPr>
            <p:ph type="ftr" sz="quarter" idx="10"/>
          </p:nvPr>
        </p:nvSpPr>
        <p:spPr>
          <a:xfrm>
            <a:off x="-180975" y="0"/>
            <a:ext cx="3995738" cy="476250"/>
          </a:xfrm>
          <a:prstGeom prst="rect">
            <a:avLst/>
          </a:prstGeom>
        </p:spPr>
        <p:txBody>
          <a:bodyPr/>
          <a:lstStyle>
            <a:lvl1pPr>
              <a:defRPr/>
            </a:lvl1pPr>
          </a:lstStyle>
          <a:p>
            <a:r>
              <a:rPr lang="en-US" altLang="zh-CN" dirty="0"/>
              <a:t>Lecture 2 IR Model</a:t>
            </a:r>
          </a:p>
        </p:txBody>
      </p:sp>
      <p:sp>
        <p:nvSpPr>
          <p:cNvPr id="6" name="幻灯片编号占位符 5"/>
          <p:cNvSpPr>
            <a:spLocks noGrp="1"/>
          </p:cNvSpPr>
          <p:nvPr>
            <p:ph type="sldNum" sz="quarter" idx="11"/>
          </p:nvPr>
        </p:nvSpPr>
        <p:spPr/>
        <p:txBody>
          <a:bodyPr/>
          <a:lstStyle>
            <a:lvl1pPr>
              <a:defRPr/>
            </a:lvl1pPr>
          </a:lstStyle>
          <a:p>
            <a:fld id="{8A0BDCD9-7450-9649-A6C0-1D77D60264A9}" type="slidenum">
              <a:rPr lang="en-US" altLang="zh-CN"/>
              <a:pPr/>
              <a:t>‹#›</a:t>
            </a:fld>
            <a:endParaRPr lang="en-US" altLang="zh-CN"/>
          </a:p>
        </p:txBody>
      </p:sp>
    </p:spTree>
    <p:extLst>
      <p:ext uri="{BB962C8B-B14F-4D97-AF65-F5344CB8AC3E}">
        <p14:creationId xmlns:p14="http://schemas.microsoft.com/office/powerpoint/2010/main" val="42698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页脚占位符 6"/>
          <p:cNvSpPr>
            <a:spLocks noGrp="1"/>
          </p:cNvSpPr>
          <p:nvPr>
            <p:ph type="ftr" sz="quarter" idx="10"/>
          </p:nvPr>
        </p:nvSpPr>
        <p:spPr>
          <a:xfrm>
            <a:off x="-180975" y="0"/>
            <a:ext cx="3995738" cy="476250"/>
          </a:xfrm>
          <a:prstGeom prst="rect">
            <a:avLst/>
          </a:prstGeom>
        </p:spPr>
        <p:txBody>
          <a:bodyPr/>
          <a:lstStyle>
            <a:lvl1pPr>
              <a:defRPr/>
            </a:lvl1pPr>
          </a:lstStyle>
          <a:p>
            <a:r>
              <a:rPr lang="en-US" altLang="zh-CN" dirty="0"/>
              <a:t>Lecture 2 IR Model</a:t>
            </a:r>
          </a:p>
        </p:txBody>
      </p:sp>
      <p:sp>
        <p:nvSpPr>
          <p:cNvPr id="8" name="幻灯片编号占位符 7"/>
          <p:cNvSpPr>
            <a:spLocks noGrp="1"/>
          </p:cNvSpPr>
          <p:nvPr>
            <p:ph type="sldNum" sz="quarter" idx="11"/>
          </p:nvPr>
        </p:nvSpPr>
        <p:spPr/>
        <p:txBody>
          <a:bodyPr/>
          <a:lstStyle>
            <a:lvl1pPr>
              <a:defRPr/>
            </a:lvl1pPr>
          </a:lstStyle>
          <a:p>
            <a:fld id="{55F38392-1E34-0B4C-A666-279110576BC6}" type="slidenum">
              <a:rPr lang="en-US" altLang="zh-CN"/>
              <a:pPr/>
              <a:t>‹#›</a:t>
            </a:fld>
            <a:endParaRPr lang="en-US" altLang="zh-CN"/>
          </a:p>
        </p:txBody>
      </p:sp>
    </p:spTree>
    <p:extLst>
      <p:ext uri="{BB962C8B-B14F-4D97-AF65-F5344CB8AC3E}">
        <p14:creationId xmlns:p14="http://schemas.microsoft.com/office/powerpoint/2010/main" val="52508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a:xfrm>
            <a:off x="-180975" y="0"/>
            <a:ext cx="3995738" cy="476250"/>
          </a:xfrm>
          <a:prstGeom prst="rect">
            <a:avLst/>
          </a:prstGeom>
        </p:spPr>
        <p:txBody>
          <a:bodyPr/>
          <a:lstStyle>
            <a:lvl1pPr>
              <a:defRPr/>
            </a:lvl1pPr>
          </a:lstStyle>
          <a:p>
            <a:r>
              <a:rPr lang="en-US" altLang="zh-CN" dirty="0"/>
              <a:t>Lecture 2 IR Model</a:t>
            </a:r>
          </a:p>
        </p:txBody>
      </p:sp>
      <p:sp>
        <p:nvSpPr>
          <p:cNvPr id="4" name="幻灯片编号占位符 3"/>
          <p:cNvSpPr>
            <a:spLocks noGrp="1"/>
          </p:cNvSpPr>
          <p:nvPr>
            <p:ph type="sldNum" sz="quarter" idx="11"/>
          </p:nvPr>
        </p:nvSpPr>
        <p:spPr/>
        <p:txBody>
          <a:bodyPr/>
          <a:lstStyle>
            <a:lvl1pPr>
              <a:defRPr/>
            </a:lvl1pPr>
          </a:lstStyle>
          <a:p>
            <a:fld id="{3D6BFE4E-BF66-5043-907B-17D65468AAAB}" type="slidenum">
              <a:rPr lang="en-US" altLang="zh-CN"/>
              <a:pPr/>
              <a:t>‹#›</a:t>
            </a:fld>
            <a:endParaRPr lang="en-US" altLang="zh-CN"/>
          </a:p>
        </p:txBody>
      </p:sp>
    </p:spTree>
    <p:extLst>
      <p:ext uri="{BB962C8B-B14F-4D97-AF65-F5344CB8AC3E}">
        <p14:creationId xmlns:p14="http://schemas.microsoft.com/office/powerpoint/2010/main" val="78128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180975" y="0"/>
            <a:ext cx="3995738" cy="476250"/>
          </a:xfrm>
          <a:prstGeom prst="rect">
            <a:avLst/>
          </a:prstGeom>
        </p:spPr>
        <p:txBody>
          <a:bodyPr/>
          <a:lstStyle>
            <a:lvl1pPr>
              <a:defRPr/>
            </a:lvl1pPr>
          </a:lstStyle>
          <a:p>
            <a:r>
              <a:rPr lang="en-US" altLang="zh-CN" dirty="0"/>
              <a:t>Lecture 2 IR Model</a:t>
            </a:r>
          </a:p>
        </p:txBody>
      </p:sp>
      <p:sp>
        <p:nvSpPr>
          <p:cNvPr id="3" name="幻灯片编号占位符 2"/>
          <p:cNvSpPr>
            <a:spLocks noGrp="1"/>
          </p:cNvSpPr>
          <p:nvPr>
            <p:ph type="sldNum" sz="quarter" idx="11"/>
          </p:nvPr>
        </p:nvSpPr>
        <p:spPr/>
        <p:txBody>
          <a:bodyPr/>
          <a:lstStyle>
            <a:lvl1pPr>
              <a:defRPr/>
            </a:lvl1pPr>
          </a:lstStyle>
          <a:p>
            <a:fld id="{7110AA6B-0D53-804D-A99A-42F4396FEC15}" type="slidenum">
              <a:rPr lang="en-US" altLang="zh-CN"/>
              <a:pPr/>
              <a:t>‹#›</a:t>
            </a:fld>
            <a:endParaRPr lang="en-US" altLang="zh-CN"/>
          </a:p>
        </p:txBody>
      </p:sp>
    </p:spTree>
    <p:extLst>
      <p:ext uri="{BB962C8B-B14F-4D97-AF65-F5344CB8AC3E}">
        <p14:creationId xmlns:p14="http://schemas.microsoft.com/office/powerpoint/2010/main" val="345289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180975" y="0"/>
            <a:ext cx="3995738" cy="476250"/>
          </a:xfrm>
          <a:prstGeom prst="rect">
            <a:avLst/>
          </a:prstGeom>
        </p:spPr>
        <p:txBody>
          <a:bodyPr/>
          <a:lstStyle>
            <a:lvl1pPr>
              <a:defRPr/>
            </a:lvl1pPr>
          </a:lstStyle>
          <a:p>
            <a:r>
              <a:rPr lang="en-US" altLang="zh-CN" dirty="0"/>
              <a:t>Lecture 2 IR Model</a:t>
            </a:r>
          </a:p>
        </p:txBody>
      </p:sp>
      <p:sp>
        <p:nvSpPr>
          <p:cNvPr id="6" name="幻灯片编号占位符 5"/>
          <p:cNvSpPr>
            <a:spLocks noGrp="1"/>
          </p:cNvSpPr>
          <p:nvPr>
            <p:ph type="sldNum" sz="quarter" idx="11"/>
          </p:nvPr>
        </p:nvSpPr>
        <p:spPr/>
        <p:txBody>
          <a:bodyPr/>
          <a:lstStyle>
            <a:lvl1pPr>
              <a:defRPr/>
            </a:lvl1pPr>
          </a:lstStyle>
          <a:p>
            <a:fld id="{645DD357-BA61-484A-9CAB-910B2AA677EF}" type="slidenum">
              <a:rPr lang="en-US" altLang="zh-CN"/>
              <a:pPr/>
              <a:t>‹#›</a:t>
            </a:fld>
            <a:endParaRPr lang="en-US" altLang="zh-CN"/>
          </a:p>
        </p:txBody>
      </p:sp>
    </p:spTree>
    <p:extLst>
      <p:ext uri="{BB962C8B-B14F-4D97-AF65-F5344CB8AC3E}">
        <p14:creationId xmlns:p14="http://schemas.microsoft.com/office/powerpoint/2010/main" val="556159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a:xfrm>
            <a:off x="-180975" y="0"/>
            <a:ext cx="3995738" cy="476250"/>
          </a:xfrm>
          <a:prstGeom prst="rect">
            <a:avLst/>
          </a:prstGeom>
        </p:spPr>
        <p:txBody>
          <a:bodyPr/>
          <a:lstStyle>
            <a:lvl1pPr>
              <a:defRPr/>
            </a:lvl1pPr>
          </a:lstStyle>
          <a:p>
            <a:r>
              <a:rPr lang="en-US" altLang="zh-CN" dirty="0"/>
              <a:t>Lecture 2 IR Model</a:t>
            </a:r>
          </a:p>
        </p:txBody>
      </p:sp>
      <p:sp>
        <p:nvSpPr>
          <p:cNvPr id="6" name="幻灯片编号占位符 5"/>
          <p:cNvSpPr>
            <a:spLocks noGrp="1"/>
          </p:cNvSpPr>
          <p:nvPr>
            <p:ph type="sldNum" sz="quarter" idx="11"/>
          </p:nvPr>
        </p:nvSpPr>
        <p:spPr/>
        <p:txBody>
          <a:bodyPr/>
          <a:lstStyle>
            <a:lvl1pPr>
              <a:defRPr/>
            </a:lvl1pPr>
          </a:lstStyle>
          <a:p>
            <a:fld id="{2559B4FF-6C02-0D4A-BB34-D4B98DD0764E}" type="slidenum">
              <a:rPr lang="en-US" altLang="zh-CN"/>
              <a:pPr/>
              <a:t>‹#›</a:t>
            </a:fld>
            <a:endParaRPr lang="en-US" altLang="zh-CN"/>
          </a:p>
        </p:txBody>
      </p:sp>
    </p:spTree>
    <p:extLst>
      <p:ext uri="{BB962C8B-B14F-4D97-AF65-F5344CB8AC3E}">
        <p14:creationId xmlns:p14="http://schemas.microsoft.com/office/powerpoint/2010/main" val="3605829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35D38F6F-5C61-9244-9281-6AA7C6B9BEC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rtl="0" fontAlgn="base">
        <a:spcBef>
          <a:spcPct val="0"/>
        </a:spcBef>
        <a:spcAft>
          <a:spcPct val="0"/>
        </a:spcAft>
        <a:defRPr sz="3600">
          <a:solidFill>
            <a:srgbClr val="CC0000"/>
          </a:solidFill>
          <a:latin typeface="+mj-lt"/>
          <a:ea typeface="+mj-ea"/>
          <a:cs typeface="+mj-cs"/>
        </a:defRPr>
      </a:lvl1pPr>
      <a:lvl2pPr algn="ctr" rtl="0" fontAlgn="base">
        <a:spcBef>
          <a:spcPct val="0"/>
        </a:spcBef>
        <a:spcAft>
          <a:spcPct val="0"/>
        </a:spcAft>
        <a:defRPr sz="3600">
          <a:solidFill>
            <a:srgbClr val="CC0000"/>
          </a:solidFill>
          <a:latin typeface="Arial" charset="0"/>
          <a:ea typeface="宋体" charset="0"/>
          <a:cs typeface="宋体" charset="0"/>
        </a:defRPr>
      </a:lvl2pPr>
      <a:lvl3pPr algn="ctr" rtl="0" fontAlgn="base">
        <a:spcBef>
          <a:spcPct val="0"/>
        </a:spcBef>
        <a:spcAft>
          <a:spcPct val="0"/>
        </a:spcAft>
        <a:defRPr sz="3600">
          <a:solidFill>
            <a:srgbClr val="CC0000"/>
          </a:solidFill>
          <a:latin typeface="Arial" charset="0"/>
          <a:ea typeface="宋体" charset="0"/>
          <a:cs typeface="宋体" charset="0"/>
        </a:defRPr>
      </a:lvl3pPr>
      <a:lvl4pPr algn="ctr" rtl="0" fontAlgn="base">
        <a:spcBef>
          <a:spcPct val="0"/>
        </a:spcBef>
        <a:spcAft>
          <a:spcPct val="0"/>
        </a:spcAft>
        <a:defRPr sz="3600">
          <a:solidFill>
            <a:srgbClr val="CC0000"/>
          </a:solidFill>
          <a:latin typeface="Arial" charset="0"/>
          <a:ea typeface="宋体" charset="0"/>
          <a:cs typeface="宋体" charset="0"/>
        </a:defRPr>
      </a:lvl4pPr>
      <a:lvl5pPr algn="ctr" rtl="0" fontAlgn="base">
        <a:spcBef>
          <a:spcPct val="0"/>
        </a:spcBef>
        <a:spcAft>
          <a:spcPct val="0"/>
        </a:spcAft>
        <a:defRPr sz="3600">
          <a:solidFill>
            <a:srgbClr val="CC0000"/>
          </a:solidFill>
          <a:latin typeface="Arial" charset="0"/>
          <a:ea typeface="宋体" charset="0"/>
          <a:cs typeface="宋体" charset="0"/>
        </a:defRPr>
      </a:lvl5pPr>
      <a:lvl6pPr marL="457200" algn="ctr" rtl="0" fontAlgn="base">
        <a:spcBef>
          <a:spcPct val="0"/>
        </a:spcBef>
        <a:spcAft>
          <a:spcPct val="0"/>
        </a:spcAft>
        <a:defRPr sz="3600">
          <a:solidFill>
            <a:srgbClr val="CC0000"/>
          </a:solidFill>
          <a:latin typeface="Arial" charset="0"/>
          <a:ea typeface="宋体" charset="0"/>
          <a:cs typeface="宋体" charset="0"/>
        </a:defRPr>
      </a:lvl6pPr>
      <a:lvl7pPr marL="914400" algn="ctr" rtl="0" fontAlgn="base">
        <a:spcBef>
          <a:spcPct val="0"/>
        </a:spcBef>
        <a:spcAft>
          <a:spcPct val="0"/>
        </a:spcAft>
        <a:defRPr sz="3600">
          <a:solidFill>
            <a:srgbClr val="CC0000"/>
          </a:solidFill>
          <a:latin typeface="Arial" charset="0"/>
          <a:ea typeface="宋体" charset="0"/>
          <a:cs typeface="宋体" charset="0"/>
        </a:defRPr>
      </a:lvl7pPr>
      <a:lvl8pPr marL="1371600" algn="ctr" rtl="0" fontAlgn="base">
        <a:spcBef>
          <a:spcPct val="0"/>
        </a:spcBef>
        <a:spcAft>
          <a:spcPct val="0"/>
        </a:spcAft>
        <a:defRPr sz="3600">
          <a:solidFill>
            <a:srgbClr val="CC0000"/>
          </a:solidFill>
          <a:latin typeface="Arial" charset="0"/>
          <a:ea typeface="宋体" charset="0"/>
          <a:cs typeface="宋体" charset="0"/>
        </a:defRPr>
      </a:lvl8pPr>
      <a:lvl9pPr marL="1828800" algn="ctr" rtl="0" fontAlgn="base">
        <a:spcBef>
          <a:spcPct val="0"/>
        </a:spcBef>
        <a:spcAft>
          <a:spcPct val="0"/>
        </a:spcAft>
        <a:defRPr sz="3600">
          <a:solidFill>
            <a:srgbClr val="CC0000"/>
          </a:solidFill>
          <a:latin typeface="Arial" charset="0"/>
          <a:ea typeface="宋体" charset="0"/>
          <a:cs typeface="宋体"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accent2"/>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Julius_Caesar"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a:t>Lecture 2 IR Model</a:t>
            </a:r>
          </a:p>
        </p:txBody>
      </p:sp>
      <p:sp>
        <p:nvSpPr>
          <p:cNvPr id="5" name="幻灯片编号占位符 4"/>
          <p:cNvSpPr>
            <a:spLocks noGrp="1"/>
          </p:cNvSpPr>
          <p:nvPr>
            <p:ph type="sldNum" sz="quarter" idx="11"/>
          </p:nvPr>
        </p:nvSpPr>
        <p:spPr/>
        <p:txBody>
          <a:bodyPr/>
          <a:lstStyle/>
          <a:p>
            <a:fld id="{FF8B5C95-6179-5D48-9397-540CE50284D7}" type="slidenum">
              <a:rPr lang="en-US" altLang="zh-CN"/>
              <a:pPr/>
              <a:t>1</a:t>
            </a:fld>
            <a:endParaRPr lang="en-US" altLang="zh-CN"/>
          </a:p>
        </p:txBody>
      </p:sp>
      <p:sp>
        <p:nvSpPr>
          <p:cNvPr id="32770" name="Rectangle 2"/>
          <p:cNvSpPr>
            <a:spLocks noGrp="1" noChangeArrowheads="1"/>
          </p:cNvSpPr>
          <p:nvPr>
            <p:ph type="ctrTitle"/>
          </p:nvPr>
        </p:nvSpPr>
        <p:spPr>
          <a:xfrm>
            <a:off x="684213" y="1989138"/>
            <a:ext cx="7772400" cy="1470025"/>
          </a:xfrm>
        </p:spPr>
        <p:txBody>
          <a:bodyPr/>
          <a:lstStyle/>
          <a:p>
            <a:r>
              <a:rPr lang="en-US" altLang="zh-CN" sz="2400" dirty="0"/>
              <a:t>Lecture 2</a:t>
            </a:r>
            <a:br>
              <a:rPr lang="en-US" altLang="zh-CN" sz="2400" dirty="0"/>
            </a:br>
            <a:r>
              <a:rPr lang="en-US" altLang="zh-CN" dirty="0"/>
              <a:t>Retrieval Models</a:t>
            </a:r>
            <a:br>
              <a:rPr lang="en-US" altLang="zh-CN" dirty="0"/>
            </a:br>
            <a:r>
              <a:rPr lang="en-US" altLang="zh-CN" dirty="0"/>
              <a:t>Part 1</a:t>
            </a:r>
            <a:br>
              <a:rPr lang="en-US" altLang="zh-CN" dirty="0"/>
            </a:br>
            <a:endParaRPr lang="en-US" altLang="zh-CN" dirty="0"/>
          </a:p>
        </p:txBody>
      </p:sp>
      <p:sp>
        <p:nvSpPr>
          <p:cNvPr id="32771" name="Rectangle 3"/>
          <p:cNvSpPr>
            <a:spLocks noGrp="1" noChangeArrowheads="1"/>
          </p:cNvSpPr>
          <p:nvPr>
            <p:ph type="subTitle" idx="1"/>
          </p:nvPr>
        </p:nvSpPr>
        <p:spPr>
          <a:xfrm>
            <a:off x="684213" y="4076700"/>
            <a:ext cx="7991475" cy="1584325"/>
          </a:xfrm>
        </p:spPr>
        <p:txBody>
          <a:bodyPr/>
          <a:lstStyle/>
          <a:p>
            <a:pPr algn="l">
              <a:lnSpc>
                <a:spcPct val="80000"/>
              </a:lnSpc>
            </a:pPr>
            <a:endParaRPr lang="en-US" altLang="zh-CN" sz="2000"/>
          </a:p>
          <a:p>
            <a:pPr algn="l">
              <a:lnSpc>
                <a:spcPct val="80000"/>
              </a:lnSpc>
            </a:pPr>
            <a:r>
              <a:rPr lang="en-US" altLang="zh-CN" sz="2000"/>
              <a:t>Reference:  </a:t>
            </a:r>
          </a:p>
          <a:p>
            <a:pPr algn="l">
              <a:lnSpc>
                <a:spcPct val="80000"/>
              </a:lnSpc>
            </a:pPr>
            <a:r>
              <a:rPr lang="en-US" altLang="zh-CN" sz="2000"/>
              <a:t>	James Allan, University of Massachusetts Amherst</a:t>
            </a:r>
          </a:p>
          <a:p>
            <a:pPr algn="l">
              <a:lnSpc>
                <a:spcPct val="80000"/>
              </a:lnSpc>
            </a:pPr>
            <a:r>
              <a:rPr lang="en-US" altLang="zh-CN" sz="2000"/>
              <a:t>             Pandu Nayak and Prabhakar Raghavan, Stanford University</a:t>
            </a:r>
          </a:p>
          <a:p>
            <a:pPr algn="l">
              <a:lnSpc>
                <a:spcPct val="80000"/>
              </a:lnSpc>
            </a:pPr>
            <a:r>
              <a:rPr lang="en-US" altLang="zh-CN" sz="2000"/>
              <a:t>             Partially modified by Qingcai Chen, HIT Shenzhen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a:t>Lecture 2 IR Model </a:t>
            </a:r>
          </a:p>
        </p:txBody>
      </p:sp>
      <p:sp>
        <p:nvSpPr>
          <p:cNvPr id="5" name="幻灯片编号占位符 4"/>
          <p:cNvSpPr>
            <a:spLocks noGrp="1"/>
          </p:cNvSpPr>
          <p:nvPr>
            <p:ph type="sldNum" sz="quarter" idx="11"/>
          </p:nvPr>
        </p:nvSpPr>
        <p:spPr/>
        <p:txBody>
          <a:bodyPr/>
          <a:lstStyle/>
          <a:p>
            <a:fld id="{64C30785-0C1E-4D40-9B40-D4D0FF044D99}" type="slidenum">
              <a:rPr lang="en-US" altLang="zh-CN"/>
              <a:pPr/>
              <a:t>10</a:t>
            </a:fld>
            <a:endParaRPr lang="en-US" altLang="zh-CN"/>
          </a:p>
        </p:txBody>
      </p:sp>
      <p:sp>
        <p:nvSpPr>
          <p:cNvPr id="209922" name="Rectangle 2"/>
          <p:cNvSpPr>
            <a:spLocks noGrp="1" noChangeArrowheads="1"/>
          </p:cNvSpPr>
          <p:nvPr>
            <p:ph type="title"/>
          </p:nvPr>
        </p:nvSpPr>
        <p:spPr/>
        <p:txBody>
          <a:bodyPr/>
          <a:lstStyle/>
          <a:p>
            <a:r>
              <a:rPr lang="en-US" altLang="zh-CN" dirty="0"/>
              <a:t>Features to Note about Queries</a:t>
            </a:r>
          </a:p>
        </p:txBody>
      </p:sp>
      <p:sp>
        <p:nvSpPr>
          <p:cNvPr id="209923" name="Rectangle 3"/>
          <p:cNvSpPr>
            <a:spLocks noGrp="1" noChangeArrowheads="1"/>
          </p:cNvSpPr>
          <p:nvPr>
            <p:ph type="body" idx="1"/>
          </p:nvPr>
        </p:nvSpPr>
        <p:spPr/>
        <p:txBody>
          <a:bodyPr/>
          <a:lstStyle/>
          <a:p>
            <a:pPr>
              <a:lnSpc>
                <a:spcPct val="80000"/>
              </a:lnSpc>
            </a:pPr>
            <a:r>
              <a:rPr lang="en-US" altLang="zh-CN" sz="2400" dirty="0"/>
              <a:t>Queries are developed incrementally</a:t>
            </a:r>
          </a:p>
          <a:p>
            <a:pPr lvl="1">
              <a:lnSpc>
                <a:spcPct val="80000"/>
              </a:lnSpc>
            </a:pPr>
            <a:r>
              <a:rPr lang="en-US" altLang="zh-CN" sz="2000" dirty="0"/>
              <a:t>Change query until reasonable number of documents retrieved</a:t>
            </a:r>
          </a:p>
          <a:p>
            <a:pPr lvl="2">
              <a:lnSpc>
                <a:spcPct val="80000"/>
              </a:lnSpc>
            </a:pPr>
            <a:r>
              <a:rPr lang="zh-CN" altLang="en-US" sz="1800" dirty="0"/>
              <a:t>“</a:t>
            </a:r>
            <a:r>
              <a:rPr lang="en-US" altLang="zh-CN" sz="1800" dirty="0"/>
              <a:t>language models</a:t>
            </a:r>
            <a:r>
              <a:rPr lang="zh-CN" altLang="en-US" sz="1800" dirty="0"/>
              <a:t>”</a:t>
            </a:r>
            <a:endParaRPr lang="en-US" altLang="zh-CN" sz="1800" dirty="0"/>
          </a:p>
          <a:p>
            <a:pPr lvl="2">
              <a:lnSpc>
                <a:spcPct val="80000"/>
              </a:lnSpc>
            </a:pPr>
            <a:r>
              <a:rPr lang="zh-CN" altLang="en-US" sz="1800" dirty="0"/>
              <a:t>“</a:t>
            </a:r>
            <a:r>
              <a:rPr lang="en-US" altLang="zh-CN" sz="1800" dirty="0"/>
              <a:t>language models</a:t>
            </a:r>
            <a:r>
              <a:rPr lang="zh-CN" altLang="en-US" sz="1800" dirty="0"/>
              <a:t>”</a:t>
            </a:r>
            <a:r>
              <a:rPr lang="en-US" altLang="zh-CN" sz="1800" dirty="0"/>
              <a:t> /s statistical</a:t>
            </a:r>
          </a:p>
          <a:p>
            <a:pPr lvl="2">
              <a:lnSpc>
                <a:spcPct val="80000"/>
              </a:lnSpc>
            </a:pPr>
            <a:r>
              <a:rPr lang="zh-CN" altLang="en-US" sz="1800" dirty="0"/>
              <a:t>“</a:t>
            </a:r>
            <a:r>
              <a:rPr lang="en-US" altLang="zh-CN" sz="1800" dirty="0"/>
              <a:t>language models</a:t>
            </a:r>
            <a:r>
              <a:rPr lang="zh-CN" altLang="en-US" sz="1800" dirty="0"/>
              <a:t>”</a:t>
            </a:r>
            <a:r>
              <a:rPr lang="en-US" altLang="zh-CN" sz="1800" dirty="0"/>
              <a:t> /s stat!</a:t>
            </a:r>
          </a:p>
          <a:p>
            <a:pPr lvl="2">
              <a:lnSpc>
                <a:spcPct val="80000"/>
              </a:lnSpc>
            </a:pPr>
            <a:r>
              <a:rPr lang="en-US" altLang="zh-CN" sz="1800" dirty="0"/>
              <a:t>(</a:t>
            </a:r>
            <a:r>
              <a:rPr lang="zh-CN" altLang="en-US" sz="1800" dirty="0"/>
              <a:t>“</a:t>
            </a:r>
            <a:r>
              <a:rPr lang="en-US" altLang="zh-CN" sz="1800" dirty="0"/>
              <a:t>language models</a:t>
            </a:r>
            <a:r>
              <a:rPr lang="zh-CN" altLang="en-US" sz="1800" dirty="0"/>
              <a:t>”</a:t>
            </a:r>
            <a:r>
              <a:rPr lang="en-US" altLang="zh-CN" sz="1800" dirty="0"/>
              <a:t> /s stat!) % toolkit</a:t>
            </a:r>
          </a:p>
          <a:p>
            <a:pPr lvl="2">
              <a:lnSpc>
                <a:spcPct val="80000"/>
              </a:lnSpc>
            </a:pPr>
            <a:r>
              <a:rPr lang="en-US" altLang="zh-CN" sz="1800" dirty="0"/>
              <a:t>(</a:t>
            </a:r>
            <a:r>
              <a:rPr lang="zh-CN" altLang="en-US" sz="1800" dirty="0"/>
              <a:t>“</a:t>
            </a:r>
            <a:r>
              <a:rPr lang="en-US" altLang="zh-CN" sz="1800" dirty="0"/>
              <a:t>language models</a:t>
            </a:r>
            <a:r>
              <a:rPr lang="zh-CN" altLang="en-US" sz="1800" dirty="0"/>
              <a:t>”</a:t>
            </a:r>
            <a:r>
              <a:rPr lang="en-US" altLang="zh-CN" sz="1800" dirty="0"/>
              <a:t> /s stat!) % (toolkit HMM)</a:t>
            </a:r>
          </a:p>
          <a:p>
            <a:pPr lvl="1">
              <a:lnSpc>
                <a:spcPct val="80000"/>
              </a:lnSpc>
            </a:pPr>
            <a:r>
              <a:rPr lang="en-US" altLang="zh-CN" sz="2000" dirty="0"/>
              <a:t>implicit relevance feedback</a:t>
            </a:r>
          </a:p>
          <a:p>
            <a:pPr>
              <a:lnSpc>
                <a:spcPct val="80000"/>
              </a:lnSpc>
            </a:pPr>
            <a:r>
              <a:rPr lang="en-US" altLang="zh-CN" sz="2400" dirty="0"/>
              <a:t>Queries are complex</a:t>
            </a:r>
          </a:p>
          <a:p>
            <a:pPr lvl="1">
              <a:lnSpc>
                <a:spcPct val="80000"/>
              </a:lnSpc>
            </a:pPr>
            <a:r>
              <a:rPr lang="en-US" altLang="zh-CN" sz="2000" dirty="0"/>
              <a:t>proximity operators used very frequently</a:t>
            </a:r>
          </a:p>
          <a:p>
            <a:pPr lvl="1">
              <a:lnSpc>
                <a:spcPct val="80000"/>
              </a:lnSpc>
            </a:pPr>
            <a:r>
              <a:rPr lang="en-US" altLang="zh-CN" sz="2000" dirty="0"/>
              <a:t>implicit OR used for synonyms</a:t>
            </a:r>
          </a:p>
          <a:p>
            <a:pPr lvl="1">
              <a:lnSpc>
                <a:spcPct val="80000"/>
              </a:lnSpc>
            </a:pPr>
            <a:r>
              <a:rPr lang="en-US" altLang="zh-CN" sz="2000" dirty="0"/>
              <a:t>NOT (%) is rare</a:t>
            </a:r>
          </a:p>
          <a:p>
            <a:pPr>
              <a:lnSpc>
                <a:spcPct val="80000"/>
              </a:lnSpc>
            </a:pPr>
            <a:r>
              <a:rPr lang="en-US" altLang="zh-CN" sz="2400" dirty="0"/>
              <a:t>Queries are long (av. 9-10 words)</a:t>
            </a:r>
          </a:p>
          <a:p>
            <a:pPr lvl="1">
              <a:lnSpc>
                <a:spcPct val="80000"/>
              </a:lnSpc>
            </a:pPr>
            <a:r>
              <a:rPr lang="en-US" altLang="zh-CN" sz="2000" dirty="0"/>
              <a:t>not typical Internet queries (1-2 words)</a:t>
            </a:r>
          </a:p>
          <a:p>
            <a:pPr>
              <a:lnSpc>
                <a:spcPct val="80000"/>
              </a:lnSpc>
            </a:pPr>
            <a:endParaRPr lang="en-US" altLang="zh-CN" sz="2400" dirty="0"/>
          </a:p>
          <a:p>
            <a:pPr>
              <a:lnSpc>
                <a:spcPct val="80000"/>
              </a:lnSpc>
            </a:pP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fld id="{6335F946-8F1E-3444-9424-268D0D1147E7}" type="slidenum">
              <a:rPr lang="en-US" altLang="zh-CN"/>
              <a:pPr/>
              <a:t>11</a:t>
            </a:fld>
            <a:endParaRPr lang="en-US" altLang="zh-CN"/>
          </a:p>
        </p:txBody>
      </p:sp>
      <p:sp>
        <p:nvSpPr>
          <p:cNvPr id="214018" name="Rectangle 2"/>
          <p:cNvSpPr>
            <a:spLocks noGrp="1" noChangeArrowheads="1"/>
          </p:cNvSpPr>
          <p:nvPr>
            <p:ph type="title"/>
          </p:nvPr>
        </p:nvSpPr>
        <p:spPr/>
        <p:txBody>
          <a:bodyPr/>
          <a:lstStyle/>
          <a:p>
            <a:r>
              <a:rPr lang="en-US" altLang="zh-CN"/>
              <a:t>Boolean query languages still used</a:t>
            </a:r>
          </a:p>
        </p:txBody>
      </p:sp>
      <p:sp>
        <p:nvSpPr>
          <p:cNvPr id="214019" name="Rectangle 3"/>
          <p:cNvSpPr>
            <a:spLocks noGrp="1" noChangeArrowheads="1"/>
          </p:cNvSpPr>
          <p:nvPr>
            <p:ph type="body" idx="1"/>
          </p:nvPr>
        </p:nvSpPr>
        <p:spPr/>
        <p:txBody>
          <a:bodyPr/>
          <a:lstStyle/>
          <a:p>
            <a:pPr>
              <a:lnSpc>
                <a:spcPct val="80000"/>
              </a:lnSpc>
            </a:pPr>
            <a:r>
              <a:rPr lang="en-US" altLang="zh-CN" sz="2400"/>
              <a:t>Many users prefer Boolean</a:t>
            </a:r>
          </a:p>
          <a:p>
            <a:pPr lvl="1">
              <a:lnSpc>
                <a:spcPct val="80000"/>
              </a:lnSpc>
            </a:pPr>
            <a:r>
              <a:rPr lang="en-US" altLang="zh-CN" sz="2000"/>
              <a:t>Especially professional searchers</a:t>
            </a:r>
          </a:p>
          <a:p>
            <a:pPr lvl="1">
              <a:lnSpc>
                <a:spcPct val="80000"/>
              </a:lnSpc>
            </a:pPr>
            <a:r>
              <a:rPr lang="zh-CN" altLang="en-US" sz="2000"/>
              <a:t>“</a:t>
            </a:r>
            <a:r>
              <a:rPr lang="en-US" altLang="zh-CN" sz="2000"/>
              <a:t>Control</a:t>
            </a:r>
            <a:r>
              <a:rPr lang="zh-CN" altLang="en-US" sz="2000"/>
              <a:t>”</a:t>
            </a:r>
            <a:endParaRPr lang="en-US" altLang="zh-CN" sz="2000"/>
          </a:p>
          <a:p>
            <a:pPr lvl="1">
              <a:lnSpc>
                <a:spcPct val="80000"/>
              </a:lnSpc>
            </a:pPr>
            <a:r>
              <a:rPr lang="en-US" altLang="zh-CN" sz="2000"/>
              <a:t>Understandability</a:t>
            </a:r>
          </a:p>
          <a:p>
            <a:pPr>
              <a:lnSpc>
                <a:spcPct val="80000"/>
              </a:lnSpc>
            </a:pPr>
            <a:r>
              <a:rPr lang="en-US" altLang="zh-CN" sz="2400"/>
              <a:t>For some queries or collections, Boolean often works better (e.g., using AND on the Web)</a:t>
            </a:r>
          </a:p>
          <a:p>
            <a:pPr>
              <a:lnSpc>
                <a:spcPct val="80000"/>
              </a:lnSpc>
            </a:pPr>
            <a:r>
              <a:rPr lang="en-US" altLang="zh-CN" sz="2400"/>
              <a:t>Boolean and free text find different documents</a:t>
            </a:r>
          </a:p>
          <a:p>
            <a:pPr lvl="1">
              <a:lnSpc>
                <a:spcPct val="80000"/>
              </a:lnSpc>
            </a:pPr>
            <a:r>
              <a:rPr lang="en-US" altLang="zh-CN" sz="2000"/>
              <a:t>Need retrieval models that support both</a:t>
            </a:r>
          </a:p>
          <a:p>
            <a:pPr lvl="1">
              <a:lnSpc>
                <a:spcPct val="80000"/>
              </a:lnSpc>
            </a:pPr>
            <a:r>
              <a:rPr lang="zh-CN" altLang="en-US" sz="2000"/>
              <a:t>“</a:t>
            </a:r>
            <a:r>
              <a:rPr lang="en-US" altLang="zh-CN" sz="2000"/>
              <a:t>Extended Boolean</a:t>
            </a:r>
            <a:r>
              <a:rPr lang="zh-CN" altLang="en-US" sz="2000"/>
              <a:t>”</a:t>
            </a:r>
            <a:endParaRPr lang="en-US" altLang="zh-CN" sz="2000"/>
          </a:p>
          <a:p>
            <a:pPr lvl="2">
              <a:lnSpc>
                <a:spcPct val="80000"/>
              </a:lnSpc>
            </a:pPr>
            <a:r>
              <a:rPr lang="en-US" altLang="zh-CN" sz="1800"/>
              <a:t>vector space</a:t>
            </a:r>
          </a:p>
          <a:p>
            <a:pPr lvl="2">
              <a:lnSpc>
                <a:spcPct val="80000"/>
              </a:lnSpc>
            </a:pPr>
            <a:r>
              <a:rPr lang="en-US" altLang="zh-CN" sz="1800"/>
              <a:t>Probabilistic inference network</a:t>
            </a:r>
          </a:p>
          <a:p>
            <a:pPr>
              <a:lnSpc>
                <a:spcPct val="80000"/>
              </a:lnSpc>
            </a:pPr>
            <a:r>
              <a:rPr lang="en-US" altLang="zh-CN" sz="2400"/>
              <a:t>Need interfaces that provide good cognitive models (</a:t>
            </a:r>
            <a:r>
              <a:rPr lang="zh-CN" altLang="en-US" sz="2400"/>
              <a:t>认知模型</a:t>
            </a:r>
            <a:r>
              <a:rPr lang="en-US" altLang="zh-CN" sz="2400"/>
              <a:t>) for ranking (</a:t>
            </a:r>
            <a:r>
              <a:rPr lang="zh-CN" altLang="en-US" sz="2400"/>
              <a:t>排序</a:t>
            </a:r>
            <a:r>
              <a:rPr lang="en-US" altLang="zh-CN" sz="2400"/>
              <a:t>)</a:t>
            </a:r>
          </a:p>
          <a:p>
            <a:pPr>
              <a:lnSpc>
                <a:spcPct val="80000"/>
              </a:lnSpc>
            </a:pP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p:cNvSpPr>
            <a:spLocks noGrp="1"/>
          </p:cNvSpPr>
          <p:nvPr>
            <p:ph type="sldNum" sz="quarter" idx="11"/>
          </p:nvPr>
        </p:nvSpPr>
        <p:spPr/>
        <p:txBody>
          <a:bodyPr/>
          <a:lstStyle/>
          <a:p>
            <a:fld id="{E6F4AD6F-F455-2549-B68D-78293A2B075F}" type="slidenum">
              <a:rPr lang="en-US" altLang="zh-CN"/>
              <a:pPr/>
              <a:t>12</a:t>
            </a:fld>
            <a:endParaRPr lang="en-US" altLang="zh-CN"/>
          </a:p>
        </p:txBody>
      </p:sp>
      <p:sp>
        <p:nvSpPr>
          <p:cNvPr id="217090" name="Rectangle 2"/>
          <p:cNvSpPr>
            <a:spLocks noGrp="1" noChangeArrowheads="1"/>
          </p:cNvSpPr>
          <p:nvPr>
            <p:ph type="title"/>
          </p:nvPr>
        </p:nvSpPr>
        <p:spPr/>
        <p:txBody>
          <a:bodyPr/>
          <a:lstStyle/>
          <a:p>
            <a:r>
              <a:rPr lang="en-US" altLang="zh-CN" dirty="0"/>
              <a:t>Models we’ll consider</a:t>
            </a:r>
          </a:p>
        </p:txBody>
      </p:sp>
      <p:sp>
        <p:nvSpPr>
          <p:cNvPr id="217091" name="Rectangle 3"/>
          <p:cNvSpPr>
            <a:spLocks noGrp="1" noChangeArrowheads="1"/>
          </p:cNvSpPr>
          <p:nvPr>
            <p:ph type="body" sz="half" idx="1"/>
          </p:nvPr>
        </p:nvSpPr>
        <p:spPr>
          <a:xfrm>
            <a:off x="457200" y="1600200"/>
            <a:ext cx="7138988" cy="4525963"/>
          </a:xfrm>
        </p:spPr>
        <p:txBody>
          <a:bodyPr/>
          <a:lstStyle/>
          <a:p>
            <a:r>
              <a:rPr lang="en-US" altLang="zh-CN" sz="2800" i="1" dirty="0"/>
              <a:t>Boolean (exact match)</a:t>
            </a:r>
          </a:p>
          <a:p>
            <a:r>
              <a:rPr lang="en-US" altLang="zh-CN" sz="2800" dirty="0"/>
              <a:t>Statistical language models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500" fill="hold"/>
                                        <p:tgtEl>
                                          <p:spTgt spid="217091">
                                            <p:txEl>
                                              <p:pRg st="1" end="1"/>
                                            </p:txEl>
                                          </p:spTgt>
                                        </p:tgtEl>
                                        <p:attrNameLst>
                                          <p:attrName>style.color</p:attrName>
                                        </p:attrNameLst>
                                      </p:cBhvr>
                                      <p:to>
                                        <a:srgbClr val="FF0000"/>
                                      </p:to>
                                    </p:animClr>
                                  </p:childTnLst>
                                </p:cTn>
                              </p:par>
                              <p:par>
                                <p:cTn id="7" presetID="3" presetClass="emph" presetSubtype="2" fill="hold" nodeType="withEffect">
                                  <p:stCondLst>
                                    <p:cond delay="0"/>
                                  </p:stCondLst>
                                  <p:childTnLst>
                                    <p:animClr clrSpc="rgb" dir="cw">
                                      <p:cBhvr override="childStyle">
                                        <p:cTn id="8" dur="500" fill="hold"/>
                                        <p:tgtEl>
                                          <p:spTgt spid="217091">
                                            <p:txEl>
                                              <p:pRg st="0" end="0"/>
                                            </p:txEl>
                                          </p:spTgt>
                                        </p:tgtEl>
                                        <p:attrNameLst>
                                          <p:attrName>style.color</p:attrName>
                                        </p:attrNameLst>
                                      </p:cBhvr>
                                      <p:to>
                                        <a:srgbClr val="C0C0C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4"/>
          <p:cNvSpPr>
            <a:spLocks noGrp="1"/>
          </p:cNvSpPr>
          <p:nvPr>
            <p:ph type="sldNum" sz="quarter" idx="11"/>
          </p:nvPr>
        </p:nvSpPr>
        <p:spPr/>
        <p:txBody>
          <a:bodyPr/>
          <a:lstStyle/>
          <a:p>
            <a:fld id="{1E71CB70-B11C-A54C-8128-6D33C31A3A29}" type="slidenum">
              <a:rPr lang="en-US" altLang="zh-CN"/>
              <a:pPr/>
              <a:t>13</a:t>
            </a:fld>
            <a:endParaRPr lang="en-US" altLang="zh-CN"/>
          </a:p>
        </p:txBody>
      </p:sp>
      <p:sp>
        <p:nvSpPr>
          <p:cNvPr id="252930" name="Rectangle 2"/>
          <p:cNvSpPr>
            <a:spLocks noGrp="1" noChangeArrowheads="1"/>
          </p:cNvSpPr>
          <p:nvPr>
            <p:ph type="title"/>
          </p:nvPr>
        </p:nvSpPr>
        <p:spPr/>
        <p:txBody>
          <a:bodyPr/>
          <a:lstStyle/>
          <a:p>
            <a:r>
              <a:rPr lang="en-US" altLang="zh-CN"/>
              <a:t>Example: Small document</a:t>
            </a:r>
          </a:p>
        </p:txBody>
      </p:sp>
      <p:pic>
        <p:nvPicPr>
          <p:cNvPr id="2529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484313"/>
            <a:ext cx="6769100" cy="4518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7" name="矩形 6"/>
          <p:cNvSpPr/>
          <p:nvPr/>
        </p:nvSpPr>
        <p:spPr bwMode="auto">
          <a:xfrm>
            <a:off x="1043608" y="2780928"/>
            <a:ext cx="6912768" cy="324036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a:lstStyle/>
          <a:p>
            <a:endParaRPr lang="zh-CN" altLang="en-US"/>
          </a:p>
        </p:txBody>
      </p:sp>
      <p:sp>
        <p:nvSpPr>
          <p:cNvPr id="252932" name="AutoShape 4"/>
          <p:cNvSpPr>
            <a:spLocks noChangeArrowheads="1"/>
          </p:cNvSpPr>
          <p:nvPr/>
        </p:nvSpPr>
        <p:spPr bwMode="auto">
          <a:xfrm>
            <a:off x="3492500" y="2636838"/>
            <a:ext cx="5399088" cy="792162"/>
          </a:xfrm>
          <a:prstGeom prst="wedgeRoundRectCallout">
            <a:avLst>
              <a:gd name="adj1" fmla="val -40560"/>
              <a:gd name="adj2" fmla="val 93088"/>
              <a:gd name="adj3" fmla="val 16667"/>
            </a:avLst>
          </a:prstGeom>
          <a:solidFill>
            <a:schemeClr val="accent1">
              <a:alpha val="45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en-US" altLang="zh-CN">
                <a:solidFill>
                  <a:schemeClr val="hlink"/>
                </a:solidFill>
              </a:rPr>
              <a:t>So we know that document D is more likely to talk about </a:t>
            </a:r>
            <a:r>
              <a:rPr lang="zh-CN" altLang="en-US">
                <a:solidFill>
                  <a:schemeClr val="hlink"/>
                </a:solidFill>
              </a:rPr>
              <a:t>“</a:t>
            </a:r>
            <a:r>
              <a:rPr lang="en-US" altLang="zh-CN">
                <a:solidFill>
                  <a:schemeClr val="hlink"/>
                </a:solidFill>
              </a:rPr>
              <a:t>fish</a:t>
            </a:r>
            <a:r>
              <a:rPr lang="zh-CN" altLang="en-US">
                <a:solidFill>
                  <a:schemeClr val="hlink"/>
                </a:solidFill>
              </a:rPr>
              <a:t>”</a:t>
            </a:r>
            <a:r>
              <a:rPr lang="en-US" altLang="zh-CN">
                <a:solidFill>
                  <a:schemeClr val="hlink"/>
                </a:solidFill>
              </a:rPr>
              <a:t> rather than </a:t>
            </a:r>
            <a:r>
              <a:rPr lang="zh-CN" altLang="en-US">
                <a:solidFill>
                  <a:schemeClr val="hlink"/>
                </a:solidFill>
              </a:rPr>
              <a:t>“</a:t>
            </a:r>
            <a:r>
              <a:rPr lang="en-US" altLang="zh-CN">
                <a:solidFill>
                  <a:schemeClr val="hlink"/>
                </a:solidFill>
              </a:rPr>
              <a:t>egg</a:t>
            </a:r>
            <a:r>
              <a:rPr lang="zh-CN" altLang="en-US">
                <a:solidFill>
                  <a:schemeClr val="hlink"/>
                </a:solidFill>
              </a:rPr>
              <a:t>”</a:t>
            </a:r>
            <a:r>
              <a:rPr lang="en-US" altLang="zh-CN">
                <a:solidFill>
                  <a:schemeClr val="hlink"/>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2932"/>
                                        </p:tgtEl>
                                        <p:attrNameLst>
                                          <p:attrName>style.visibility</p:attrName>
                                        </p:attrNameLst>
                                      </p:cBhvr>
                                      <p:to>
                                        <p:strVal val="visible"/>
                                      </p:to>
                                    </p:set>
                                    <p:animEffect transition="in" filter="blinds(horizontal)">
                                      <p:cBhvr>
                                        <p:cTn id="12" dur="500"/>
                                        <p:tgtEl>
                                          <p:spTgt spid="25293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52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2932" grpId="0" animBg="1"/>
      <p:bldP spid="25293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幻灯片编号占位符 4"/>
          <p:cNvSpPr>
            <a:spLocks noGrp="1"/>
          </p:cNvSpPr>
          <p:nvPr>
            <p:ph type="sldNum" sz="quarter" idx="11"/>
          </p:nvPr>
        </p:nvSpPr>
        <p:spPr/>
        <p:txBody>
          <a:bodyPr/>
          <a:lstStyle/>
          <a:p>
            <a:fld id="{C1038F98-2CDF-E94C-91F0-3CFC07C0383B}" type="slidenum">
              <a:rPr lang="en-US" altLang="zh-CN"/>
              <a:pPr/>
              <a:t>14</a:t>
            </a:fld>
            <a:endParaRPr lang="en-US" altLang="zh-CN"/>
          </a:p>
        </p:txBody>
      </p:sp>
      <p:sp>
        <p:nvSpPr>
          <p:cNvPr id="250882" name="Rectangle 2"/>
          <p:cNvSpPr>
            <a:spLocks noGrp="1" noChangeArrowheads="1"/>
          </p:cNvSpPr>
          <p:nvPr>
            <p:ph type="title"/>
          </p:nvPr>
        </p:nvSpPr>
        <p:spPr/>
        <p:txBody>
          <a:bodyPr/>
          <a:lstStyle/>
          <a:p>
            <a:r>
              <a:rPr lang="en-US" altLang="zh-CN" sz="3200" dirty="0"/>
              <a:t>Statistical language model: basic idea</a:t>
            </a:r>
          </a:p>
        </p:txBody>
      </p:sp>
      <p:sp>
        <p:nvSpPr>
          <p:cNvPr id="250883" name="Rectangle 3"/>
          <p:cNvSpPr>
            <a:spLocks noGrp="1" noChangeArrowheads="1"/>
          </p:cNvSpPr>
          <p:nvPr>
            <p:ph type="body" idx="1"/>
          </p:nvPr>
        </p:nvSpPr>
        <p:spPr>
          <a:xfrm>
            <a:off x="457200" y="1600200"/>
            <a:ext cx="5267325" cy="4525963"/>
          </a:xfrm>
        </p:spPr>
        <p:txBody>
          <a:bodyPr/>
          <a:lstStyle/>
          <a:p>
            <a:pPr>
              <a:lnSpc>
                <a:spcPct val="80000"/>
              </a:lnSpc>
            </a:pPr>
            <a:r>
              <a:rPr lang="en-US" altLang="zh-CN" sz="2400" dirty="0"/>
              <a:t>Document comes from a topic</a:t>
            </a:r>
          </a:p>
          <a:p>
            <a:pPr>
              <a:lnSpc>
                <a:spcPct val="80000"/>
              </a:lnSpc>
            </a:pPr>
            <a:r>
              <a:rPr lang="en-US" altLang="zh-CN" sz="2400" dirty="0"/>
              <a:t>Topic (unseen) describes how words appear in documents on the topic</a:t>
            </a:r>
          </a:p>
          <a:p>
            <a:pPr>
              <a:lnSpc>
                <a:spcPct val="80000"/>
              </a:lnSpc>
            </a:pPr>
            <a:r>
              <a:rPr lang="en-US" altLang="zh-CN" sz="2400" dirty="0"/>
              <a:t>Use document to guess what the topic looks like</a:t>
            </a:r>
          </a:p>
          <a:p>
            <a:pPr lvl="1">
              <a:lnSpc>
                <a:spcPct val="80000"/>
              </a:lnSpc>
            </a:pPr>
            <a:r>
              <a:rPr lang="en-US" altLang="zh-CN" sz="2000" dirty="0"/>
              <a:t>Words common in document are common in topic</a:t>
            </a:r>
          </a:p>
          <a:p>
            <a:pPr lvl="1">
              <a:lnSpc>
                <a:spcPct val="80000"/>
              </a:lnSpc>
            </a:pPr>
            <a:r>
              <a:rPr lang="en-US" altLang="zh-CN" sz="2000" dirty="0"/>
              <a:t>Words not in document much less likely</a:t>
            </a:r>
          </a:p>
          <a:p>
            <a:pPr>
              <a:lnSpc>
                <a:spcPct val="80000"/>
              </a:lnSpc>
            </a:pPr>
            <a:r>
              <a:rPr lang="en-US" altLang="zh-CN" sz="2400" dirty="0"/>
              <a:t>Assign probability to words based on document</a:t>
            </a:r>
          </a:p>
          <a:p>
            <a:pPr lvl="1">
              <a:lnSpc>
                <a:spcPct val="80000"/>
              </a:lnSpc>
            </a:pPr>
            <a:r>
              <a:rPr lang="en-US" altLang="zh-CN" sz="2000" dirty="0"/>
              <a:t>P(</a:t>
            </a:r>
            <a:r>
              <a:rPr lang="en-US" altLang="zh-CN" sz="2000" dirty="0" err="1"/>
              <a:t>w|Topic</a:t>
            </a:r>
            <a:r>
              <a:rPr lang="en-US" altLang="zh-CN" sz="2000" dirty="0"/>
              <a:t>) ≈ P(</a:t>
            </a:r>
            <a:r>
              <a:rPr lang="en-US" altLang="zh-CN" sz="2000" dirty="0" err="1"/>
              <a:t>w|D</a:t>
            </a:r>
            <a:r>
              <a:rPr lang="en-US" altLang="zh-CN" sz="2000" dirty="0"/>
              <a:t>) = </a:t>
            </a:r>
            <a:r>
              <a:rPr lang="en-US" altLang="zh-CN" sz="2000" dirty="0" err="1"/>
              <a:t>tf</a:t>
            </a:r>
            <a:r>
              <a:rPr lang="en-US" altLang="zh-CN" sz="2000" dirty="0"/>
              <a:t>(</a:t>
            </a:r>
            <a:r>
              <a:rPr lang="en-US" altLang="zh-CN" sz="2000" dirty="0" err="1"/>
              <a:t>w,D</a:t>
            </a:r>
            <a:r>
              <a:rPr lang="en-US" altLang="zh-CN" sz="2000" dirty="0"/>
              <a:t>) / </a:t>
            </a:r>
            <a:r>
              <a:rPr lang="en-US" altLang="zh-CN" sz="2000" dirty="0" err="1"/>
              <a:t>len</a:t>
            </a:r>
            <a:r>
              <a:rPr lang="en-US" altLang="zh-CN" sz="2000" dirty="0"/>
              <a:t>(D)</a:t>
            </a:r>
          </a:p>
          <a:p>
            <a:pPr>
              <a:lnSpc>
                <a:spcPct val="80000"/>
              </a:lnSpc>
            </a:pPr>
            <a:r>
              <a:rPr lang="en-US" altLang="zh-CN" sz="2400" dirty="0"/>
              <a:t>Index estimated topics</a:t>
            </a:r>
          </a:p>
          <a:p>
            <a:pPr>
              <a:lnSpc>
                <a:spcPct val="80000"/>
              </a:lnSpc>
            </a:pPr>
            <a:endParaRPr lang="zh-CN" altLang="en-US" sz="2400" dirty="0"/>
          </a:p>
        </p:txBody>
      </p:sp>
      <p:pic>
        <p:nvPicPr>
          <p:cNvPr id="2508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1844675"/>
            <a:ext cx="2387600" cy="2736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50885" name="Line 5"/>
          <p:cNvSpPr>
            <a:spLocks noChangeShapeType="1"/>
          </p:cNvSpPr>
          <p:nvPr/>
        </p:nvSpPr>
        <p:spPr bwMode="auto">
          <a:xfrm>
            <a:off x="2051050" y="3860800"/>
            <a:ext cx="1081088" cy="0"/>
          </a:xfrm>
          <a:prstGeom prst="line">
            <a:avLst/>
          </a:prstGeom>
          <a:noFill/>
          <a:ln w="3810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50886" name="Line 6"/>
          <p:cNvSpPr>
            <a:spLocks noChangeShapeType="1"/>
          </p:cNvSpPr>
          <p:nvPr/>
        </p:nvSpPr>
        <p:spPr bwMode="auto">
          <a:xfrm>
            <a:off x="4716463" y="4437063"/>
            <a:ext cx="360362" cy="0"/>
          </a:xfrm>
          <a:prstGeom prst="line">
            <a:avLst/>
          </a:prstGeom>
          <a:noFill/>
          <a:ln w="3810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50887" name="Line 7"/>
          <p:cNvSpPr>
            <a:spLocks noChangeShapeType="1"/>
          </p:cNvSpPr>
          <p:nvPr/>
        </p:nvSpPr>
        <p:spPr bwMode="auto">
          <a:xfrm>
            <a:off x="1258888" y="4652963"/>
            <a:ext cx="647700" cy="0"/>
          </a:xfrm>
          <a:prstGeom prst="line">
            <a:avLst/>
          </a:prstGeom>
          <a:noFill/>
          <a:ln w="3810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 name="矩形 1"/>
          <p:cNvSpPr/>
          <p:nvPr/>
        </p:nvSpPr>
        <p:spPr>
          <a:xfrm>
            <a:off x="994520" y="1217405"/>
            <a:ext cx="6625480" cy="338554"/>
          </a:xfrm>
          <a:prstGeom prst="rect">
            <a:avLst/>
          </a:prstGeom>
        </p:spPr>
        <p:txBody>
          <a:bodyPr wrap="square">
            <a:spAutoFit/>
          </a:bodyPr>
          <a:lstStyle/>
          <a:p>
            <a:pPr>
              <a:lnSpc>
                <a:spcPct val="80000"/>
              </a:lnSpc>
            </a:pPr>
            <a:r>
              <a:rPr lang="en-US" altLang="zh-CN" dirty="0">
                <a:solidFill>
                  <a:srgbClr val="C00000"/>
                </a:solidFill>
              </a:rPr>
              <a:t>Queries are used to describe the topic of user’s needs.</a:t>
            </a:r>
            <a:endParaRPr lang="zh-CN" alt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08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08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8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08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0885"/>
                                        </p:tgtEl>
                                        <p:attrNameLst>
                                          <p:attrName>style.visibility</p:attrName>
                                        </p:attrNameLst>
                                      </p:cBhvr>
                                      <p:to>
                                        <p:strVal val="visible"/>
                                      </p:to>
                                    </p:set>
                                    <p:animEffect transition="in" filter="wipe(left)">
                                      <p:cBhvr>
                                        <p:cTn id="27" dur="500"/>
                                        <p:tgtEl>
                                          <p:spTgt spid="2508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0886"/>
                                        </p:tgtEl>
                                        <p:attrNameLst>
                                          <p:attrName>style.visibility</p:attrName>
                                        </p:attrNameLst>
                                      </p:cBhvr>
                                      <p:to>
                                        <p:strVal val="visible"/>
                                      </p:to>
                                    </p:set>
                                    <p:animEffect transition="in" filter="wipe(left)">
                                      <p:cBhvr>
                                        <p:cTn id="32" dur="500"/>
                                        <p:tgtEl>
                                          <p:spTgt spid="25088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50887"/>
                                        </p:tgtEl>
                                        <p:attrNameLst>
                                          <p:attrName>style.visibility</p:attrName>
                                        </p:attrNameLst>
                                      </p:cBhvr>
                                      <p:to>
                                        <p:strVal val="visible"/>
                                      </p:to>
                                    </p:set>
                                    <p:animEffect transition="in" filter="wipe(left)">
                                      <p:cBhvr>
                                        <p:cTn id="35" dur="500"/>
                                        <p:tgtEl>
                                          <p:spTgt spid="25088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250883">
                                            <p:txEl>
                                              <p:pRg st="5" end="5"/>
                                            </p:txEl>
                                          </p:spTgt>
                                        </p:tgtEl>
                                        <p:attrNameLst>
                                          <p:attrName>style.visibility</p:attrName>
                                        </p:attrNameLst>
                                      </p:cBhvr>
                                      <p:to>
                                        <p:strVal val="visible"/>
                                      </p:to>
                                    </p:set>
                                    <p:anim calcmode="lin" valueType="num">
                                      <p:cBhvr additive="base">
                                        <p:cTn id="40" dur="500" fill="hold"/>
                                        <p:tgtEl>
                                          <p:spTgt spid="25088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50883">
                                            <p:txEl>
                                              <p:pRg st="5" end="5"/>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50883">
                                            <p:txEl>
                                              <p:pRg st="6" end="6"/>
                                            </p:txEl>
                                          </p:spTgt>
                                        </p:tgtEl>
                                        <p:attrNameLst>
                                          <p:attrName>style.visibility</p:attrName>
                                        </p:attrNameLst>
                                      </p:cBhvr>
                                      <p:to>
                                        <p:strVal val="visible"/>
                                      </p:to>
                                    </p:set>
                                    <p:anim calcmode="lin" valueType="num">
                                      <p:cBhvr additive="base">
                                        <p:cTn id="44" dur="500" fill="hold"/>
                                        <p:tgtEl>
                                          <p:spTgt spid="25088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508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250883">
                                            <p:txEl>
                                              <p:pRg st="7" end="7"/>
                                            </p:txEl>
                                          </p:spTgt>
                                        </p:tgtEl>
                                        <p:attrNameLst>
                                          <p:attrName>style.visibility</p:attrName>
                                        </p:attrNameLst>
                                      </p:cBhvr>
                                      <p:to>
                                        <p:strVal val="visible"/>
                                      </p:to>
                                    </p:set>
                                    <p:anim calcmode="lin" valueType="num">
                                      <p:cBhvr additive="base">
                                        <p:cTn id="50" dur="500" fill="hold"/>
                                        <p:tgtEl>
                                          <p:spTgt spid="250883">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508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50884"/>
                                        </p:tgtEl>
                                        <p:attrNameLst>
                                          <p:attrName>style.visibility</p:attrName>
                                        </p:attrNameLst>
                                      </p:cBhvr>
                                      <p:to>
                                        <p:strVal val="visible"/>
                                      </p:to>
                                    </p:set>
                                    <p:animEffect transition="in" filter="wipe(left)">
                                      <p:cBhvr>
                                        <p:cTn id="56" dur="500"/>
                                        <p:tgtEl>
                                          <p:spTgt spid="250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5" grpId="0" animBg="1"/>
      <p:bldP spid="250886" grpId="0" animBg="1"/>
      <p:bldP spid="25088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编号占位符 4"/>
          <p:cNvSpPr>
            <a:spLocks noGrp="1"/>
          </p:cNvSpPr>
          <p:nvPr>
            <p:ph type="sldNum" sz="quarter" idx="11"/>
          </p:nvPr>
        </p:nvSpPr>
        <p:spPr/>
        <p:txBody>
          <a:bodyPr/>
          <a:lstStyle/>
          <a:p>
            <a:fld id="{A6532FD7-1E60-214B-92E2-1B2F56867C77}" type="slidenum">
              <a:rPr lang="en-US" altLang="zh-CN"/>
              <a:pPr/>
              <a:t>15</a:t>
            </a:fld>
            <a:endParaRPr lang="en-US" altLang="zh-CN"/>
          </a:p>
        </p:txBody>
      </p:sp>
      <p:sp>
        <p:nvSpPr>
          <p:cNvPr id="218114" name="Rectangle 2"/>
          <p:cNvSpPr>
            <a:spLocks noGrp="1" noChangeArrowheads="1"/>
          </p:cNvSpPr>
          <p:nvPr>
            <p:ph type="title"/>
          </p:nvPr>
        </p:nvSpPr>
        <p:spPr/>
        <p:txBody>
          <a:bodyPr/>
          <a:lstStyle/>
          <a:p>
            <a:r>
              <a:rPr lang="en-US" altLang="zh-CN"/>
              <a:t>What is a Language Model?</a:t>
            </a:r>
          </a:p>
        </p:txBody>
      </p:sp>
      <p:sp>
        <p:nvSpPr>
          <p:cNvPr id="218115" name="Rectangle 3"/>
          <p:cNvSpPr>
            <a:spLocks noGrp="1" noChangeArrowheads="1"/>
          </p:cNvSpPr>
          <p:nvPr>
            <p:ph type="body" idx="1"/>
          </p:nvPr>
        </p:nvSpPr>
        <p:spPr/>
        <p:txBody>
          <a:bodyPr/>
          <a:lstStyle/>
          <a:p>
            <a:pPr>
              <a:lnSpc>
                <a:spcPct val="80000"/>
              </a:lnSpc>
            </a:pPr>
            <a:r>
              <a:rPr lang="en-US" altLang="zh-CN" sz="2400" dirty="0"/>
              <a:t>Probability distribution over strings of text</a:t>
            </a:r>
          </a:p>
          <a:p>
            <a:pPr lvl="1">
              <a:lnSpc>
                <a:spcPct val="80000"/>
              </a:lnSpc>
            </a:pPr>
            <a:r>
              <a:rPr lang="en-US" altLang="zh-CN" sz="2000" dirty="0"/>
              <a:t>how likely is a given string (observation) in a given </a:t>
            </a:r>
            <a:r>
              <a:rPr lang="zh-CN" altLang="en-US" sz="2000" dirty="0"/>
              <a:t>“</a:t>
            </a:r>
            <a:r>
              <a:rPr lang="en-US" altLang="zh-CN" sz="2000" dirty="0"/>
              <a:t>language</a:t>
            </a:r>
            <a:r>
              <a:rPr lang="zh-CN" altLang="en-US" sz="2000" dirty="0"/>
              <a:t>”</a:t>
            </a:r>
            <a:endParaRPr lang="en-US" altLang="zh-CN" sz="2000" dirty="0"/>
          </a:p>
          <a:p>
            <a:pPr lvl="1">
              <a:lnSpc>
                <a:spcPct val="80000"/>
              </a:lnSpc>
            </a:pPr>
            <a:r>
              <a:rPr lang="en-US" altLang="zh-CN" sz="2000" dirty="0"/>
              <a:t>for example, consider probability for the following four strings</a:t>
            </a:r>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a:lnSpc>
                <a:spcPct val="80000"/>
              </a:lnSpc>
            </a:pPr>
            <a:endParaRPr lang="en-US" altLang="zh-CN" sz="2400" dirty="0"/>
          </a:p>
          <a:p>
            <a:pPr>
              <a:lnSpc>
                <a:spcPct val="80000"/>
              </a:lnSpc>
            </a:pPr>
            <a:r>
              <a:rPr lang="en-US" altLang="zh-CN" sz="2400" dirty="0"/>
              <a:t>… depends on what </a:t>
            </a:r>
            <a:r>
              <a:rPr lang="zh-CN" altLang="en-US" sz="2400" dirty="0"/>
              <a:t>“</a:t>
            </a:r>
            <a:r>
              <a:rPr lang="en-US" altLang="zh-CN" sz="2400" dirty="0"/>
              <a:t>language</a:t>
            </a:r>
            <a:r>
              <a:rPr lang="zh-CN" altLang="en-US" sz="2400" dirty="0"/>
              <a:t>”</a:t>
            </a:r>
            <a:r>
              <a:rPr lang="en-US" altLang="zh-CN" sz="2400" dirty="0"/>
              <a:t> we are modeling</a:t>
            </a:r>
          </a:p>
          <a:p>
            <a:pPr lvl="1">
              <a:lnSpc>
                <a:spcPct val="80000"/>
              </a:lnSpc>
            </a:pPr>
            <a:r>
              <a:rPr lang="en-US" altLang="zh-CN" sz="2000" dirty="0"/>
              <a:t>In English: p1 &gt; p2 &gt; p3 &gt; p4</a:t>
            </a:r>
          </a:p>
          <a:p>
            <a:pPr lvl="1">
              <a:lnSpc>
                <a:spcPct val="80000"/>
              </a:lnSpc>
            </a:pPr>
            <a:r>
              <a:rPr lang="en-US" altLang="zh-CN" sz="2000" dirty="0"/>
              <a:t>In most of IR, assume that p1 == p2</a:t>
            </a:r>
          </a:p>
          <a:p>
            <a:pPr lvl="1">
              <a:lnSpc>
                <a:spcPct val="80000"/>
              </a:lnSpc>
            </a:pPr>
            <a:r>
              <a:rPr lang="en-US" altLang="zh-CN" sz="2000" dirty="0"/>
              <a:t>for some applications we will want p3 to be highly probable, when?</a:t>
            </a:r>
          </a:p>
          <a:p>
            <a:pPr>
              <a:lnSpc>
                <a:spcPct val="80000"/>
              </a:lnSpc>
            </a:pPr>
            <a:endParaRPr lang="zh-CN" altLang="en-US" sz="2400" dirty="0"/>
          </a:p>
        </p:txBody>
      </p:sp>
      <p:pic>
        <p:nvPicPr>
          <p:cNvPr id="2181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708275"/>
            <a:ext cx="3744912" cy="803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181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500438"/>
            <a:ext cx="3168650" cy="86201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Effect transition="in" filter="blinds(horizontal)">
                                      <p:cBhvr>
                                        <p:cTn id="7" dur="500"/>
                                        <p:tgtEl>
                                          <p:spTgt spid="2181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8115">
                                            <p:txEl>
                                              <p:pRg st="1" end="1"/>
                                            </p:txEl>
                                          </p:spTgt>
                                        </p:tgtEl>
                                        <p:attrNameLst>
                                          <p:attrName>style.visibility</p:attrName>
                                        </p:attrNameLst>
                                      </p:cBhvr>
                                      <p:to>
                                        <p:strVal val="visible"/>
                                      </p:to>
                                    </p:set>
                                    <p:animEffect transition="in" filter="blinds(horizontal)">
                                      <p:cBhvr>
                                        <p:cTn id="10" dur="500"/>
                                        <p:tgtEl>
                                          <p:spTgt spid="21811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8115">
                                            <p:txEl>
                                              <p:pRg st="2" end="2"/>
                                            </p:txEl>
                                          </p:spTgt>
                                        </p:tgtEl>
                                        <p:attrNameLst>
                                          <p:attrName>style.visibility</p:attrName>
                                        </p:attrNameLst>
                                      </p:cBhvr>
                                      <p:to>
                                        <p:strVal val="visible"/>
                                      </p:to>
                                    </p:set>
                                    <p:animEffect transition="in" filter="blinds(horizontal)">
                                      <p:cBhvr>
                                        <p:cTn id="13" dur="500"/>
                                        <p:tgtEl>
                                          <p:spTgt spid="21811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8118"/>
                                        </p:tgtEl>
                                        <p:attrNameLst>
                                          <p:attrName>style.visibility</p:attrName>
                                        </p:attrNameLst>
                                      </p:cBhvr>
                                      <p:to>
                                        <p:strVal val="visible"/>
                                      </p:to>
                                    </p:set>
                                    <p:animEffect transition="in" filter="blinds(horizontal)">
                                      <p:cBhvr>
                                        <p:cTn id="16" dur="500"/>
                                        <p:tgtEl>
                                          <p:spTgt spid="218118"/>
                                        </p:tgtEl>
                                      </p:cBhvr>
                                    </p:animEffect>
                                  </p:childTnLst>
                                </p:cTn>
                              </p:par>
                              <p:par>
                                <p:cTn id="17" presetID="3" presetClass="entr" presetSubtype="10" fill="hold" nodeType="withEffect">
                                  <p:stCondLst>
                                    <p:cond delay="0"/>
                                  </p:stCondLst>
                                  <p:childTnLst>
                                    <p:set>
                                      <p:cBhvr>
                                        <p:cTn id="18" dur="1" fill="hold">
                                          <p:stCondLst>
                                            <p:cond delay="0"/>
                                          </p:stCondLst>
                                        </p:cTn>
                                        <p:tgtEl>
                                          <p:spTgt spid="218116"/>
                                        </p:tgtEl>
                                        <p:attrNameLst>
                                          <p:attrName>style.visibility</p:attrName>
                                        </p:attrNameLst>
                                      </p:cBhvr>
                                      <p:to>
                                        <p:strVal val="visible"/>
                                      </p:to>
                                    </p:set>
                                    <p:animEffect transition="in" filter="blinds(horizontal)">
                                      <p:cBhvr>
                                        <p:cTn id="19" dur="500"/>
                                        <p:tgtEl>
                                          <p:spTgt spid="21811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18115">
                                            <p:txEl>
                                              <p:pRg st="9" end="9"/>
                                            </p:txEl>
                                          </p:spTgt>
                                        </p:tgtEl>
                                        <p:attrNameLst>
                                          <p:attrName>style.visibility</p:attrName>
                                        </p:attrNameLst>
                                      </p:cBhvr>
                                      <p:to>
                                        <p:strVal val="visible"/>
                                      </p:to>
                                    </p:set>
                                    <p:animEffect transition="in" filter="blinds(horizontal)">
                                      <p:cBhvr>
                                        <p:cTn id="24" dur="500"/>
                                        <p:tgtEl>
                                          <p:spTgt spid="218115">
                                            <p:txEl>
                                              <p:pRg st="9" end="9"/>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18115">
                                            <p:txEl>
                                              <p:pRg st="10" end="10"/>
                                            </p:txEl>
                                          </p:spTgt>
                                        </p:tgtEl>
                                        <p:attrNameLst>
                                          <p:attrName>style.visibility</p:attrName>
                                        </p:attrNameLst>
                                      </p:cBhvr>
                                      <p:to>
                                        <p:strVal val="visible"/>
                                      </p:to>
                                    </p:set>
                                    <p:animEffect transition="in" filter="blinds(horizontal)">
                                      <p:cBhvr>
                                        <p:cTn id="27" dur="500"/>
                                        <p:tgtEl>
                                          <p:spTgt spid="218115">
                                            <p:txEl>
                                              <p:pRg st="10" end="1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18115">
                                            <p:txEl>
                                              <p:pRg st="11" end="11"/>
                                            </p:txEl>
                                          </p:spTgt>
                                        </p:tgtEl>
                                        <p:attrNameLst>
                                          <p:attrName>style.visibility</p:attrName>
                                        </p:attrNameLst>
                                      </p:cBhvr>
                                      <p:to>
                                        <p:strVal val="visible"/>
                                      </p:to>
                                    </p:set>
                                    <p:animEffect transition="in" filter="blinds(horizontal)">
                                      <p:cBhvr>
                                        <p:cTn id="30" dur="500"/>
                                        <p:tgtEl>
                                          <p:spTgt spid="218115">
                                            <p:txEl>
                                              <p:pRg st="11" end="1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18115">
                                            <p:txEl>
                                              <p:pRg st="12" end="12"/>
                                            </p:txEl>
                                          </p:spTgt>
                                        </p:tgtEl>
                                        <p:attrNameLst>
                                          <p:attrName>style.visibility</p:attrName>
                                        </p:attrNameLst>
                                      </p:cBhvr>
                                      <p:to>
                                        <p:strVal val="visible"/>
                                      </p:to>
                                    </p:set>
                                    <p:animEffect transition="in" filter="blinds(horizontal)">
                                      <p:cBhvr>
                                        <p:cTn id="33" dur="500"/>
                                        <p:tgtEl>
                                          <p:spTgt spid="2181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编号占位符 4"/>
          <p:cNvSpPr>
            <a:spLocks noGrp="1"/>
          </p:cNvSpPr>
          <p:nvPr>
            <p:ph type="sldNum" sz="quarter" idx="11"/>
          </p:nvPr>
        </p:nvSpPr>
        <p:spPr/>
        <p:txBody>
          <a:bodyPr/>
          <a:lstStyle/>
          <a:p>
            <a:fld id="{7ABC538E-4DDC-C541-8A17-85AFF92A26BF}" type="slidenum">
              <a:rPr lang="en-US" altLang="zh-CN"/>
              <a:pPr/>
              <a:t>16</a:t>
            </a:fld>
            <a:endParaRPr lang="en-US" altLang="zh-CN"/>
          </a:p>
        </p:txBody>
      </p:sp>
      <p:sp>
        <p:nvSpPr>
          <p:cNvPr id="216066" name="Rectangle 2"/>
          <p:cNvSpPr>
            <a:spLocks noGrp="1" noChangeArrowheads="1"/>
          </p:cNvSpPr>
          <p:nvPr>
            <p:ph type="title"/>
          </p:nvPr>
        </p:nvSpPr>
        <p:spPr/>
        <p:txBody>
          <a:bodyPr/>
          <a:lstStyle/>
          <a:p>
            <a:r>
              <a:rPr lang="en-US" altLang="zh-CN"/>
              <a:t>A quick review of probabilistic</a:t>
            </a:r>
          </a:p>
        </p:txBody>
      </p:sp>
      <p:sp>
        <p:nvSpPr>
          <p:cNvPr id="216067" name="Rectangle 3"/>
          <p:cNvSpPr>
            <a:spLocks noGrp="1" noChangeArrowheads="1"/>
          </p:cNvSpPr>
          <p:nvPr>
            <p:ph type="body" idx="1"/>
          </p:nvPr>
        </p:nvSpPr>
        <p:spPr/>
        <p:txBody>
          <a:bodyPr/>
          <a:lstStyle/>
          <a:p>
            <a:r>
              <a:rPr lang="en-US" altLang="zh-CN" dirty="0"/>
              <a:t>Independence</a:t>
            </a:r>
          </a:p>
          <a:p>
            <a:pPr lvl="1"/>
            <a:r>
              <a:rPr lang="en-US" altLang="zh-CN" dirty="0"/>
              <a:t>If events w1 and w2 are independent then</a:t>
            </a:r>
          </a:p>
          <a:p>
            <a:pPr lvl="3"/>
            <a:r>
              <a:rPr lang="en-US" altLang="zh-CN" dirty="0"/>
              <a:t>P(w1 AND w2) = P(w1) * P(w2)</a:t>
            </a:r>
          </a:p>
          <a:p>
            <a:pPr lvl="3"/>
            <a:endParaRPr lang="en-US" altLang="zh-CN" dirty="0"/>
          </a:p>
          <a:p>
            <a:endParaRPr lang="en-US" altLang="zh-CN" dirty="0"/>
          </a:p>
          <a:p>
            <a:r>
              <a:rPr lang="en-US" altLang="zh-CN" dirty="0"/>
              <a:t>Bayes</a:t>
            </a:r>
            <a:r>
              <a:rPr lang="zh-CN" altLang="en-US" dirty="0"/>
              <a:t>’</a:t>
            </a:r>
            <a:r>
              <a:rPr lang="en-US" altLang="zh-CN" dirty="0"/>
              <a:t> rule</a:t>
            </a:r>
          </a:p>
          <a:p>
            <a:pPr>
              <a:buFontTx/>
              <a:buNone/>
            </a:pPr>
            <a:r>
              <a:rPr lang="en-US" altLang="zh-CN" dirty="0"/>
              <a:t> </a:t>
            </a:r>
          </a:p>
          <a:p>
            <a:endParaRPr lang="en-US" altLang="zh-CN" dirty="0"/>
          </a:p>
          <a:p>
            <a:endParaRPr lang="zh-CN" altLang="en-US" dirty="0"/>
          </a:p>
        </p:txBody>
      </p:sp>
      <p:pic>
        <p:nvPicPr>
          <p:cNvPr id="2160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141663"/>
            <a:ext cx="3673475" cy="719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160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797425"/>
            <a:ext cx="3384550" cy="654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fld id="{BAD2F6CD-E6DD-5E43-831C-221EB59B2EC6}" type="slidenum">
              <a:rPr lang="en-US" altLang="zh-CN"/>
              <a:pPr/>
              <a:t>17</a:t>
            </a:fld>
            <a:endParaRPr lang="en-US" altLang="zh-CN"/>
          </a:p>
        </p:txBody>
      </p:sp>
      <p:sp>
        <p:nvSpPr>
          <p:cNvPr id="219138" name="Rectangle 2"/>
          <p:cNvSpPr>
            <a:spLocks noGrp="1" noChangeArrowheads="1"/>
          </p:cNvSpPr>
          <p:nvPr>
            <p:ph type="title"/>
          </p:nvPr>
        </p:nvSpPr>
        <p:spPr/>
        <p:txBody>
          <a:bodyPr/>
          <a:lstStyle/>
          <a:p>
            <a:r>
              <a:rPr lang="en-US" altLang="zh-CN"/>
              <a:t>Language Modeling Notation</a:t>
            </a:r>
          </a:p>
        </p:txBody>
      </p:sp>
      <p:sp>
        <p:nvSpPr>
          <p:cNvPr id="219139" name="Rectangle 3"/>
          <p:cNvSpPr>
            <a:spLocks noGrp="1" noChangeArrowheads="1"/>
          </p:cNvSpPr>
          <p:nvPr>
            <p:ph type="body" idx="1"/>
          </p:nvPr>
        </p:nvSpPr>
        <p:spPr/>
        <p:txBody>
          <a:bodyPr/>
          <a:lstStyle/>
          <a:p>
            <a:pPr>
              <a:lnSpc>
                <a:spcPct val="90000"/>
              </a:lnSpc>
            </a:pPr>
            <a:r>
              <a:rPr lang="en-US" altLang="zh-CN" sz="1800" dirty="0"/>
              <a:t>Convenient to make explicit what we are modeling:</a:t>
            </a:r>
          </a:p>
          <a:p>
            <a:pPr lvl="2">
              <a:lnSpc>
                <a:spcPct val="90000"/>
              </a:lnSpc>
            </a:pPr>
            <a:r>
              <a:rPr lang="en-US" altLang="zh-CN" sz="1800" dirty="0"/>
              <a:t>M … </a:t>
            </a:r>
            <a:r>
              <a:rPr lang="zh-CN" altLang="en-US" sz="1800" dirty="0"/>
              <a:t>“</a:t>
            </a:r>
            <a:r>
              <a:rPr lang="en-US" altLang="zh-CN" sz="1800" dirty="0"/>
              <a:t>language</a:t>
            </a:r>
            <a:r>
              <a:rPr lang="zh-CN" altLang="en-US" sz="1800" dirty="0"/>
              <a:t>”</a:t>
            </a:r>
            <a:r>
              <a:rPr lang="en-US" altLang="zh-CN" sz="1800" dirty="0"/>
              <a:t> we are trying to model</a:t>
            </a:r>
          </a:p>
          <a:p>
            <a:pPr lvl="2">
              <a:lnSpc>
                <a:spcPct val="90000"/>
              </a:lnSpc>
            </a:pPr>
            <a:r>
              <a:rPr lang="en-US" altLang="zh-CN" sz="1800" dirty="0"/>
              <a:t>s … observation (string of tokens from some vocabulary)</a:t>
            </a:r>
          </a:p>
          <a:p>
            <a:pPr lvl="2">
              <a:lnSpc>
                <a:spcPct val="90000"/>
              </a:lnSpc>
            </a:pPr>
            <a:r>
              <a:rPr lang="en-US" altLang="zh-CN" sz="1800" dirty="0"/>
              <a:t>P(</a:t>
            </a:r>
            <a:r>
              <a:rPr lang="en-US" altLang="zh-CN" sz="1800" dirty="0" err="1"/>
              <a:t>s|M</a:t>
            </a:r>
            <a:r>
              <a:rPr lang="en-US" altLang="zh-CN" sz="1800" dirty="0"/>
              <a:t>) … probability of observing </a:t>
            </a:r>
            <a:r>
              <a:rPr lang="zh-CN" altLang="en-US" sz="1800" dirty="0"/>
              <a:t>“</a:t>
            </a:r>
            <a:r>
              <a:rPr lang="en-US" altLang="zh-CN" sz="1800" dirty="0"/>
              <a:t>s</a:t>
            </a:r>
            <a:r>
              <a:rPr lang="zh-CN" altLang="en-US" sz="1800" dirty="0"/>
              <a:t>”</a:t>
            </a:r>
            <a:r>
              <a:rPr lang="en-US" altLang="zh-CN" sz="1800" dirty="0"/>
              <a:t> in language M</a:t>
            </a:r>
          </a:p>
          <a:p>
            <a:pPr>
              <a:lnSpc>
                <a:spcPct val="90000"/>
              </a:lnSpc>
            </a:pPr>
            <a:r>
              <a:rPr lang="en-US" altLang="zh-CN" sz="1800" dirty="0"/>
              <a:t>M can be thought of as a </a:t>
            </a:r>
            <a:r>
              <a:rPr lang="zh-CN" altLang="en-US" sz="1800" dirty="0"/>
              <a:t>“</a:t>
            </a:r>
            <a:r>
              <a:rPr lang="en-US" altLang="zh-CN" sz="1800" dirty="0"/>
              <a:t>source</a:t>
            </a:r>
            <a:r>
              <a:rPr lang="zh-CN" altLang="en-US" sz="1800" dirty="0"/>
              <a:t>”</a:t>
            </a:r>
            <a:r>
              <a:rPr lang="en-US" altLang="zh-CN" sz="1800" dirty="0"/>
              <a:t> or a generator</a:t>
            </a:r>
          </a:p>
          <a:p>
            <a:pPr lvl="1">
              <a:lnSpc>
                <a:spcPct val="90000"/>
              </a:lnSpc>
            </a:pPr>
            <a:r>
              <a:rPr lang="en-US" altLang="zh-CN" sz="1800" dirty="0"/>
              <a:t>a mechanism that can spit out strings that are legal in the language </a:t>
            </a:r>
          </a:p>
          <a:p>
            <a:pPr lvl="2">
              <a:lnSpc>
                <a:spcPct val="90000"/>
              </a:lnSpc>
            </a:pPr>
            <a:r>
              <a:rPr lang="en-US" altLang="zh-CN" sz="1800" dirty="0"/>
              <a:t>E.g. </a:t>
            </a:r>
            <a:r>
              <a:rPr lang="zh-CN" altLang="en-US" sz="1800" dirty="0"/>
              <a:t>“人活着就要吃东西”</a:t>
            </a:r>
            <a:r>
              <a:rPr lang="en-US" altLang="zh-CN" sz="1800" dirty="0"/>
              <a:t> is a legal sentence in Chinese,</a:t>
            </a:r>
          </a:p>
          <a:p>
            <a:pPr lvl="2">
              <a:lnSpc>
                <a:spcPct val="90000"/>
              </a:lnSpc>
            </a:pPr>
            <a:r>
              <a:rPr lang="en-US" altLang="zh-CN" sz="1800" dirty="0"/>
              <a:t>But </a:t>
            </a:r>
            <a:r>
              <a:rPr lang="zh-CN" altLang="en-US" sz="1800" dirty="0"/>
              <a:t>“活着人东西吃”</a:t>
            </a:r>
            <a:r>
              <a:rPr lang="en-US" altLang="zh-CN" sz="1800" dirty="0"/>
              <a:t> is not (generally) a sentence in Chinese (not include some novels or on Internet)</a:t>
            </a:r>
          </a:p>
          <a:p>
            <a:pPr lvl="1">
              <a:lnSpc>
                <a:spcPct val="90000"/>
              </a:lnSpc>
            </a:pPr>
            <a:r>
              <a:rPr lang="en-US" altLang="zh-CN" sz="1800" dirty="0"/>
              <a:t>P(</a:t>
            </a:r>
            <a:r>
              <a:rPr lang="en-US" altLang="zh-CN" sz="1800" dirty="0" err="1"/>
              <a:t>s|M</a:t>
            </a:r>
            <a:r>
              <a:rPr lang="en-US" altLang="zh-CN" sz="1800" dirty="0"/>
              <a:t>) … probability of getting </a:t>
            </a:r>
            <a:r>
              <a:rPr lang="zh-CN" altLang="en-US" sz="1800" dirty="0"/>
              <a:t>“</a:t>
            </a:r>
            <a:r>
              <a:rPr lang="en-US" altLang="zh-CN" sz="1800" dirty="0"/>
              <a:t>s</a:t>
            </a:r>
            <a:r>
              <a:rPr lang="zh-CN" altLang="en-US" sz="1800" dirty="0"/>
              <a:t>”</a:t>
            </a:r>
            <a:r>
              <a:rPr lang="en-US" altLang="zh-CN" sz="1800" dirty="0"/>
              <a:t> during random sampling from M</a:t>
            </a:r>
          </a:p>
          <a:p>
            <a:pPr>
              <a:lnSpc>
                <a:spcPct val="90000"/>
              </a:lnSpc>
            </a:pPr>
            <a:endParaRPr lang="zh-CN" alt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fld id="{FDCC1786-AB10-1F4D-A9A2-65C43EDE2723}" type="slidenum">
              <a:rPr lang="en-US" altLang="zh-CN"/>
              <a:pPr/>
              <a:t>18</a:t>
            </a:fld>
            <a:endParaRPr lang="en-US" altLang="zh-CN"/>
          </a:p>
        </p:txBody>
      </p:sp>
      <p:sp>
        <p:nvSpPr>
          <p:cNvPr id="221186" name="Rectangle 2"/>
          <p:cNvSpPr>
            <a:spLocks noGrp="1" noChangeArrowheads="1"/>
          </p:cNvSpPr>
          <p:nvPr>
            <p:ph type="title"/>
          </p:nvPr>
        </p:nvSpPr>
        <p:spPr/>
        <p:txBody>
          <a:bodyPr/>
          <a:lstStyle/>
          <a:p>
            <a:r>
              <a:rPr lang="en-US" altLang="zh-CN"/>
              <a:t>Language Modeling for IR</a:t>
            </a:r>
          </a:p>
        </p:txBody>
      </p:sp>
      <p:sp>
        <p:nvSpPr>
          <p:cNvPr id="221187" name="Rectangle 3"/>
          <p:cNvSpPr>
            <a:spLocks noGrp="1" noChangeArrowheads="1"/>
          </p:cNvSpPr>
          <p:nvPr>
            <p:ph type="body" idx="1"/>
          </p:nvPr>
        </p:nvSpPr>
        <p:spPr/>
        <p:txBody>
          <a:bodyPr/>
          <a:lstStyle/>
          <a:p>
            <a:pPr>
              <a:lnSpc>
                <a:spcPct val="90000"/>
              </a:lnSpc>
            </a:pPr>
            <a:r>
              <a:rPr lang="en-US" altLang="zh-CN" sz="1800" dirty="0"/>
              <a:t>Every document in a collection defines a </a:t>
            </a:r>
            <a:r>
              <a:rPr lang="zh-CN" altLang="en-US" sz="1800" dirty="0"/>
              <a:t>“</a:t>
            </a:r>
            <a:r>
              <a:rPr lang="en-US" altLang="zh-CN" sz="1800" dirty="0"/>
              <a:t>language</a:t>
            </a:r>
            <a:r>
              <a:rPr lang="zh-CN" altLang="en-US" sz="1800" dirty="0"/>
              <a:t>”</a:t>
            </a:r>
            <a:endParaRPr lang="en-US" altLang="zh-CN" sz="1800" dirty="0"/>
          </a:p>
          <a:p>
            <a:pPr lvl="1">
              <a:lnSpc>
                <a:spcPct val="90000"/>
              </a:lnSpc>
            </a:pPr>
            <a:r>
              <a:rPr lang="en-US" altLang="zh-CN" sz="1800" dirty="0"/>
              <a:t>consider all possible sentences (strings) that author could have written down when creating some given document</a:t>
            </a:r>
          </a:p>
          <a:p>
            <a:pPr lvl="1">
              <a:lnSpc>
                <a:spcPct val="90000"/>
              </a:lnSpc>
            </a:pPr>
            <a:r>
              <a:rPr lang="en-US" altLang="zh-CN" sz="1800" dirty="0"/>
              <a:t>some are perhaps more likely to occur than others</a:t>
            </a:r>
          </a:p>
          <a:p>
            <a:pPr lvl="2">
              <a:lnSpc>
                <a:spcPct val="90000"/>
              </a:lnSpc>
            </a:pPr>
            <a:r>
              <a:rPr lang="en-US" altLang="zh-CN" sz="1800" dirty="0"/>
              <a:t> subject to topic, writing style, language …</a:t>
            </a:r>
          </a:p>
          <a:p>
            <a:pPr lvl="1">
              <a:lnSpc>
                <a:spcPct val="90000"/>
              </a:lnSpc>
            </a:pPr>
            <a:r>
              <a:rPr lang="en-US" altLang="zh-CN" sz="1800" dirty="0"/>
              <a:t>P(</a:t>
            </a:r>
            <a:r>
              <a:rPr lang="en-US" altLang="zh-CN" sz="1800" dirty="0" err="1"/>
              <a:t>s|M</a:t>
            </a:r>
            <a:r>
              <a:rPr lang="en-US" altLang="zh-CN" sz="1800" baseline="-25000" dirty="0" err="1"/>
              <a:t>D</a:t>
            </a:r>
            <a:r>
              <a:rPr lang="en-US" altLang="zh-CN" sz="1800" dirty="0"/>
              <a:t>) … probability that author would write down string </a:t>
            </a:r>
            <a:r>
              <a:rPr lang="zh-CN" altLang="en-US" sz="1800" dirty="0"/>
              <a:t>“</a:t>
            </a:r>
            <a:r>
              <a:rPr lang="en-US" altLang="zh-CN" sz="1800" dirty="0"/>
              <a:t>s</a:t>
            </a:r>
            <a:r>
              <a:rPr lang="zh-CN" altLang="en-US" sz="1800" dirty="0"/>
              <a:t>”</a:t>
            </a:r>
            <a:endParaRPr lang="en-US" altLang="zh-CN" sz="1800" dirty="0"/>
          </a:p>
          <a:p>
            <a:pPr lvl="2">
              <a:lnSpc>
                <a:spcPct val="90000"/>
              </a:lnSpc>
            </a:pPr>
            <a:r>
              <a:rPr lang="en-US" altLang="zh-CN" sz="1800" dirty="0"/>
              <a:t>think of writing a billion variations of a document and counting how many time we get </a:t>
            </a:r>
            <a:r>
              <a:rPr lang="zh-CN" altLang="en-US" sz="1800" dirty="0"/>
              <a:t>“</a:t>
            </a:r>
            <a:r>
              <a:rPr lang="en-US" altLang="zh-CN" sz="1800" dirty="0"/>
              <a:t>s</a:t>
            </a:r>
            <a:r>
              <a:rPr lang="zh-CN" altLang="en-US" sz="1800" dirty="0"/>
              <a:t>”</a:t>
            </a:r>
            <a:endParaRPr lang="en-US" altLang="zh-CN" sz="1800" dirty="0"/>
          </a:p>
          <a:p>
            <a:pPr>
              <a:lnSpc>
                <a:spcPct val="90000"/>
              </a:lnSpc>
            </a:pPr>
            <a:r>
              <a:rPr lang="en-US" altLang="zh-CN" sz="1800" dirty="0"/>
              <a:t>Now suppose </a:t>
            </a:r>
            <a:r>
              <a:rPr lang="zh-CN" altLang="en-US" sz="1800" dirty="0"/>
              <a:t>“</a:t>
            </a:r>
            <a:r>
              <a:rPr lang="en-US" altLang="zh-CN" sz="1800" dirty="0"/>
              <a:t>Q</a:t>
            </a:r>
            <a:r>
              <a:rPr lang="zh-CN" altLang="en-US" sz="1800" dirty="0"/>
              <a:t>”</a:t>
            </a:r>
            <a:r>
              <a:rPr lang="en-US" altLang="zh-CN" sz="1800" dirty="0"/>
              <a:t> is the user’s query</a:t>
            </a:r>
          </a:p>
          <a:p>
            <a:pPr lvl="1">
              <a:lnSpc>
                <a:spcPct val="90000"/>
              </a:lnSpc>
            </a:pPr>
            <a:r>
              <a:rPr lang="en-US" altLang="zh-CN" sz="1800" dirty="0"/>
              <a:t>what is the probability that author would write down </a:t>
            </a:r>
            <a:r>
              <a:rPr lang="zh-CN" altLang="en-US" sz="1800" dirty="0"/>
              <a:t>“</a:t>
            </a:r>
            <a:r>
              <a:rPr lang="en-US" altLang="zh-CN" sz="1800" dirty="0"/>
              <a:t>Q</a:t>
            </a:r>
            <a:r>
              <a:rPr lang="zh-CN" altLang="en-US" sz="1800" dirty="0"/>
              <a:t>”</a:t>
            </a:r>
            <a:r>
              <a:rPr lang="en-US" altLang="zh-CN" sz="1800" dirty="0"/>
              <a:t> ? </a:t>
            </a:r>
            <a:r>
              <a:rPr lang="en-US" altLang="zh-CN" sz="1800" dirty="0">
                <a:solidFill>
                  <a:srgbClr val="FF0000"/>
                </a:solidFill>
              </a:rPr>
              <a:t>*</a:t>
            </a:r>
          </a:p>
          <a:p>
            <a:pPr>
              <a:lnSpc>
                <a:spcPct val="90000"/>
              </a:lnSpc>
            </a:pPr>
            <a:r>
              <a:rPr lang="en-US" altLang="zh-CN" sz="1800" dirty="0"/>
              <a:t>Rank documents D in the collection by P(Q|M</a:t>
            </a:r>
            <a:r>
              <a:rPr lang="en-US" altLang="zh-CN" sz="1800" baseline="-25000" dirty="0"/>
              <a:t>D</a:t>
            </a:r>
            <a:r>
              <a:rPr lang="en-US" altLang="zh-CN" sz="1800" dirty="0"/>
              <a:t>) [1]</a:t>
            </a:r>
          </a:p>
          <a:p>
            <a:pPr lvl="1">
              <a:lnSpc>
                <a:spcPct val="90000"/>
              </a:lnSpc>
            </a:pPr>
            <a:r>
              <a:rPr lang="en-US" altLang="zh-CN" sz="1800" dirty="0"/>
              <a:t>probability of observing </a:t>
            </a:r>
            <a:r>
              <a:rPr lang="zh-CN" altLang="en-US" sz="1800" dirty="0"/>
              <a:t>“</a:t>
            </a:r>
            <a:r>
              <a:rPr lang="en-US" altLang="zh-CN" sz="1800" dirty="0"/>
              <a:t>Q</a:t>
            </a:r>
            <a:r>
              <a:rPr lang="zh-CN" altLang="en-US" sz="1800" dirty="0"/>
              <a:t>”</a:t>
            </a:r>
            <a:r>
              <a:rPr lang="en-US" altLang="zh-CN" sz="1800" dirty="0"/>
              <a:t> during random sampling from the language model of document D</a:t>
            </a:r>
          </a:p>
          <a:p>
            <a:pPr>
              <a:lnSpc>
                <a:spcPct val="90000"/>
              </a:lnSpc>
            </a:pP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18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118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118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118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11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118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118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118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11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fld id="{ABBFA546-C5AC-0344-AE91-8A98E9D698F6}" type="slidenum">
              <a:rPr lang="en-US" altLang="zh-CN"/>
              <a:pPr/>
              <a:t>19</a:t>
            </a:fld>
            <a:endParaRPr lang="en-US" altLang="zh-CN"/>
          </a:p>
        </p:txBody>
      </p:sp>
      <p:sp>
        <p:nvSpPr>
          <p:cNvPr id="223234" name="Rectangle 2"/>
          <p:cNvSpPr>
            <a:spLocks noGrp="1" noChangeArrowheads="1"/>
          </p:cNvSpPr>
          <p:nvPr>
            <p:ph type="title"/>
          </p:nvPr>
        </p:nvSpPr>
        <p:spPr/>
        <p:txBody>
          <a:bodyPr/>
          <a:lstStyle/>
          <a:p>
            <a:r>
              <a:rPr lang="en-US" altLang="zh-CN" dirty="0"/>
              <a:t>Major issues in applying LMs</a:t>
            </a:r>
          </a:p>
        </p:txBody>
      </p:sp>
      <p:sp>
        <p:nvSpPr>
          <p:cNvPr id="223235" name="Rectangle 3"/>
          <p:cNvSpPr>
            <a:spLocks noGrp="1" noChangeArrowheads="1"/>
          </p:cNvSpPr>
          <p:nvPr>
            <p:ph type="body" idx="1"/>
          </p:nvPr>
        </p:nvSpPr>
        <p:spPr>
          <a:xfrm>
            <a:off x="878904" y="1600200"/>
            <a:ext cx="8229600" cy="4525963"/>
          </a:xfrm>
        </p:spPr>
        <p:txBody>
          <a:bodyPr/>
          <a:lstStyle/>
          <a:p>
            <a:pPr>
              <a:lnSpc>
                <a:spcPct val="90000"/>
              </a:lnSpc>
            </a:pPr>
            <a:r>
              <a:rPr lang="en-US" altLang="zh-CN" sz="1800" dirty="0"/>
              <a:t>Which kind of language model should we use?</a:t>
            </a:r>
          </a:p>
          <a:p>
            <a:pPr lvl="1">
              <a:lnSpc>
                <a:spcPct val="90000"/>
              </a:lnSpc>
            </a:pPr>
            <a:r>
              <a:rPr lang="en-US" altLang="zh-CN" sz="1800" dirty="0"/>
              <a:t>Unigram or higher-order models?</a:t>
            </a:r>
          </a:p>
          <a:p>
            <a:pPr>
              <a:lnSpc>
                <a:spcPct val="90000"/>
              </a:lnSpc>
            </a:pPr>
            <a:r>
              <a:rPr lang="en-US" altLang="zh-CN" sz="1800" dirty="0"/>
              <a:t>How can we estimate model parameters</a:t>
            </a:r>
          </a:p>
          <a:p>
            <a:pPr lvl="1">
              <a:lnSpc>
                <a:spcPct val="90000"/>
              </a:lnSpc>
            </a:pPr>
            <a:r>
              <a:rPr lang="en-US" altLang="zh-CN" sz="1800" dirty="0"/>
              <a:t>Basic models</a:t>
            </a:r>
          </a:p>
          <a:p>
            <a:pPr lvl="1">
              <a:lnSpc>
                <a:spcPct val="90000"/>
              </a:lnSpc>
            </a:pPr>
            <a:r>
              <a:rPr lang="en-US" altLang="zh-CN" sz="1800" dirty="0"/>
              <a:t>Translation models</a:t>
            </a:r>
          </a:p>
          <a:p>
            <a:pPr lvl="1">
              <a:lnSpc>
                <a:spcPct val="90000"/>
              </a:lnSpc>
            </a:pPr>
            <a:r>
              <a:rPr lang="en-US" altLang="zh-CN" sz="1800" dirty="0"/>
              <a:t>non-parametric models</a:t>
            </a:r>
          </a:p>
          <a:p>
            <a:pPr>
              <a:lnSpc>
                <a:spcPct val="90000"/>
              </a:lnSpc>
            </a:pPr>
            <a:r>
              <a:rPr lang="en-US" altLang="zh-CN" sz="1800" dirty="0"/>
              <a:t>How can we use the model for ranking?</a:t>
            </a:r>
          </a:p>
          <a:p>
            <a:pPr lvl="1">
              <a:lnSpc>
                <a:spcPct val="90000"/>
              </a:lnSpc>
            </a:pPr>
            <a:r>
              <a:rPr lang="en-US" altLang="zh-CN" sz="1800" dirty="0"/>
              <a:t>Query-likelihood</a:t>
            </a:r>
          </a:p>
          <a:p>
            <a:pPr lvl="1">
              <a:lnSpc>
                <a:spcPct val="90000"/>
              </a:lnSpc>
            </a:pPr>
            <a:r>
              <a:rPr lang="en-US" altLang="zh-CN" sz="1800" dirty="0"/>
              <a:t>Document-likelihood</a:t>
            </a:r>
          </a:p>
          <a:p>
            <a:pPr lvl="1">
              <a:lnSpc>
                <a:spcPct val="90000"/>
              </a:lnSpc>
            </a:pPr>
            <a:r>
              <a:rPr lang="en-US" altLang="zh-CN" sz="1800" dirty="0"/>
              <a:t>Divergence (</a:t>
            </a:r>
            <a:r>
              <a:rPr lang="zh-CN" altLang="en-US" sz="1800" dirty="0"/>
              <a:t>差异</a:t>
            </a:r>
            <a:r>
              <a:rPr lang="en-US" altLang="zh-CN" sz="1800" dirty="0"/>
              <a:t>) of query and document models</a:t>
            </a:r>
          </a:p>
          <a:p>
            <a:pPr lvl="1">
              <a:lnSpc>
                <a:spcPct val="90000"/>
              </a:lnSpc>
            </a:pPr>
            <a:endParaRPr lang="zh-CN"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a:t>Lecture 2 IR Model</a:t>
            </a:r>
          </a:p>
        </p:txBody>
      </p:sp>
      <p:sp>
        <p:nvSpPr>
          <p:cNvPr id="5" name="幻灯片编号占位符 4"/>
          <p:cNvSpPr>
            <a:spLocks noGrp="1"/>
          </p:cNvSpPr>
          <p:nvPr>
            <p:ph type="sldNum" sz="quarter" idx="11"/>
          </p:nvPr>
        </p:nvSpPr>
        <p:spPr/>
        <p:txBody>
          <a:bodyPr/>
          <a:lstStyle/>
          <a:p>
            <a:fld id="{8FE56FF8-E232-3742-B33E-1AE18E2EC8EB}" type="slidenum">
              <a:rPr lang="en-US" altLang="zh-CN"/>
              <a:pPr/>
              <a:t>2</a:t>
            </a:fld>
            <a:endParaRPr lang="en-US" altLang="zh-CN"/>
          </a:p>
        </p:txBody>
      </p:sp>
      <p:sp>
        <p:nvSpPr>
          <p:cNvPr id="199682" name="Rectangle 2"/>
          <p:cNvSpPr>
            <a:spLocks noGrp="1" noChangeArrowheads="1"/>
          </p:cNvSpPr>
          <p:nvPr>
            <p:ph type="title"/>
          </p:nvPr>
        </p:nvSpPr>
        <p:spPr/>
        <p:txBody>
          <a:bodyPr/>
          <a:lstStyle/>
          <a:p>
            <a:r>
              <a:rPr lang="en-US" altLang="zh-CN"/>
              <a:t>What is a retrieval model?</a:t>
            </a:r>
          </a:p>
        </p:txBody>
      </p:sp>
      <p:sp>
        <p:nvSpPr>
          <p:cNvPr id="199683" name="Rectangle 3"/>
          <p:cNvSpPr>
            <a:spLocks noGrp="1" noChangeArrowheads="1"/>
          </p:cNvSpPr>
          <p:nvPr>
            <p:ph type="body" idx="1"/>
          </p:nvPr>
        </p:nvSpPr>
        <p:spPr>
          <a:xfrm>
            <a:off x="457200" y="1600200"/>
            <a:ext cx="8003232" cy="4525963"/>
          </a:xfrm>
        </p:spPr>
        <p:txBody>
          <a:bodyPr/>
          <a:lstStyle/>
          <a:p>
            <a:pPr>
              <a:lnSpc>
                <a:spcPct val="90000"/>
              </a:lnSpc>
            </a:pPr>
            <a:r>
              <a:rPr lang="en-US" altLang="zh-CN" sz="2400" dirty="0"/>
              <a:t>Retrieval models (</a:t>
            </a:r>
            <a:r>
              <a:rPr lang="zh-CN" altLang="en-US" sz="2400" dirty="0"/>
              <a:t>检索模型</a:t>
            </a:r>
            <a:r>
              <a:rPr lang="en-US" altLang="zh-CN" sz="2400" dirty="0"/>
              <a:t>) can describe the computational process of IR</a:t>
            </a:r>
          </a:p>
          <a:p>
            <a:pPr lvl="1">
              <a:lnSpc>
                <a:spcPct val="90000"/>
              </a:lnSpc>
            </a:pPr>
            <a:r>
              <a:rPr lang="en-US" altLang="zh-CN" sz="2000" dirty="0"/>
              <a:t>e.g. how documents are ranked</a:t>
            </a:r>
          </a:p>
          <a:p>
            <a:pPr lvl="1">
              <a:lnSpc>
                <a:spcPct val="90000"/>
              </a:lnSpc>
            </a:pPr>
            <a:r>
              <a:rPr lang="en-US" altLang="zh-CN" sz="2000" dirty="0">
                <a:solidFill>
                  <a:srgbClr val="CC0000"/>
                </a:solidFill>
              </a:rPr>
              <a:t>Note that how documents or indexes (</a:t>
            </a:r>
            <a:r>
              <a:rPr lang="zh-CN" altLang="en-US" sz="2000" dirty="0">
                <a:solidFill>
                  <a:srgbClr val="CC0000"/>
                </a:solidFill>
              </a:rPr>
              <a:t>索引</a:t>
            </a:r>
            <a:r>
              <a:rPr lang="en-US" altLang="zh-CN" sz="2000" dirty="0">
                <a:solidFill>
                  <a:srgbClr val="CC0000"/>
                </a:solidFill>
              </a:rPr>
              <a:t>) are </a:t>
            </a:r>
            <a:r>
              <a:rPr lang="en-US" altLang="zh-CN" sz="2000" i="1" dirty="0">
                <a:solidFill>
                  <a:srgbClr val="CC0000"/>
                </a:solidFill>
              </a:rPr>
              <a:t>stored </a:t>
            </a:r>
            <a:r>
              <a:rPr lang="en-US" altLang="zh-CN" sz="2000" dirty="0">
                <a:solidFill>
                  <a:srgbClr val="CC0000"/>
                </a:solidFill>
              </a:rPr>
              <a:t>is implementation</a:t>
            </a:r>
          </a:p>
          <a:p>
            <a:pPr>
              <a:lnSpc>
                <a:spcPct val="90000"/>
              </a:lnSpc>
            </a:pPr>
            <a:r>
              <a:rPr lang="en-US" altLang="zh-CN" sz="2400" dirty="0"/>
              <a:t>Retrieval models can attempt to describe the human process</a:t>
            </a:r>
          </a:p>
          <a:p>
            <a:pPr lvl="1">
              <a:lnSpc>
                <a:spcPct val="90000"/>
              </a:lnSpc>
            </a:pPr>
            <a:r>
              <a:rPr lang="en-US" altLang="zh-CN" sz="2000" dirty="0"/>
              <a:t>e.g. the information need, interaction</a:t>
            </a:r>
          </a:p>
          <a:p>
            <a:pPr>
              <a:lnSpc>
                <a:spcPct val="90000"/>
              </a:lnSpc>
            </a:pPr>
            <a:r>
              <a:rPr lang="en-US" altLang="zh-CN" sz="2400" dirty="0"/>
              <a:t>Retrieval variables </a:t>
            </a:r>
          </a:p>
          <a:p>
            <a:pPr lvl="1">
              <a:lnSpc>
                <a:spcPct val="90000"/>
              </a:lnSpc>
            </a:pPr>
            <a:r>
              <a:rPr lang="en-US" altLang="zh-CN" sz="2000" dirty="0"/>
              <a:t>queries (</a:t>
            </a:r>
            <a:r>
              <a:rPr lang="zh-CN" altLang="en-US" sz="2000" dirty="0"/>
              <a:t>查询</a:t>
            </a:r>
            <a:r>
              <a:rPr lang="en-US" altLang="zh-CN" sz="2000" dirty="0"/>
              <a:t>), documents (</a:t>
            </a:r>
            <a:r>
              <a:rPr lang="zh-CN" altLang="en-US" sz="2000" dirty="0"/>
              <a:t>文档</a:t>
            </a:r>
            <a:r>
              <a:rPr lang="en-US" altLang="zh-CN" sz="2000" dirty="0"/>
              <a:t>), terms (</a:t>
            </a:r>
            <a:r>
              <a:rPr lang="zh-CN" altLang="en-US" sz="2000" dirty="0"/>
              <a:t>术语</a:t>
            </a:r>
            <a:r>
              <a:rPr lang="en-US" altLang="zh-CN" sz="2000" dirty="0"/>
              <a:t>), relevance judgments (</a:t>
            </a:r>
            <a:r>
              <a:rPr lang="zh-CN" altLang="en-US" sz="2000" dirty="0"/>
              <a:t>相关性判别</a:t>
            </a:r>
            <a:r>
              <a:rPr lang="en-US" altLang="zh-CN" sz="2000" dirty="0"/>
              <a:t>), users, information needs, …</a:t>
            </a:r>
          </a:p>
          <a:p>
            <a:pPr>
              <a:lnSpc>
                <a:spcPct val="90000"/>
              </a:lnSpc>
            </a:pPr>
            <a:r>
              <a:rPr lang="en-US" altLang="zh-CN" sz="2400" dirty="0"/>
              <a:t>Retrieval models have an explicit or implicit definition of relevance (</a:t>
            </a:r>
            <a:r>
              <a:rPr lang="zh-CN" altLang="en-US" sz="2400" dirty="0"/>
              <a:t>相关度</a:t>
            </a:r>
            <a:r>
              <a:rPr lang="en-US" altLang="zh-CN" sz="2400" dirty="0"/>
              <a:t>)</a:t>
            </a:r>
          </a:p>
          <a:p>
            <a:pPr>
              <a:lnSpc>
                <a:spcPct val="90000"/>
              </a:lnSpc>
            </a:pP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4"/>
          <p:cNvSpPr>
            <a:spLocks noGrp="1"/>
          </p:cNvSpPr>
          <p:nvPr>
            <p:ph type="sldNum" sz="quarter" idx="11"/>
          </p:nvPr>
        </p:nvSpPr>
        <p:spPr/>
        <p:txBody>
          <a:bodyPr/>
          <a:lstStyle/>
          <a:p>
            <a:fld id="{FEEEB67D-CB23-1843-A7B8-1DBE0761A635}" type="slidenum">
              <a:rPr lang="en-US" altLang="zh-CN"/>
              <a:pPr/>
              <a:t>20</a:t>
            </a:fld>
            <a:endParaRPr lang="en-US" altLang="zh-CN"/>
          </a:p>
        </p:txBody>
      </p:sp>
      <p:sp>
        <p:nvSpPr>
          <p:cNvPr id="201730" name="Rectangle 2"/>
          <p:cNvSpPr>
            <a:spLocks noGrp="1" noChangeArrowheads="1"/>
          </p:cNvSpPr>
          <p:nvPr>
            <p:ph type="title"/>
          </p:nvPr>
        </p:nvSpPr>
        <p:spPr/>
        <p:txBody>
          <a:bodyPr/>
          <a:lstStyle/>
          <a:p>
            <a:r>
              <a:rPr lang="en-US" altLang="zh-CN"/>
              <a:t>Unigram Language Models</a:t>
            </a:r>
          </a:p>
        </p:txBody>
      </p:sp>
      <p:sp>
        <p:nvSpPr>
          <p:cNvPr id="201731" name="Rectangle 3"/>
          <p:cNvSpPr>
            <a:spLocks noGrp="1" noChangeArrowheads="1"/>
          </p:cNvSpPr>
          <p:nvPr>
            <p:ph type="body" idx="1"/>
          </p:nvPr>
        </p:nvSpPr>
        <p:spPr>
          <a:xfrm>
            <a:off x="457200" y="1600200"/>
            <a:ext cx="8229600" cy="2116138"/>
          </a:xfrm>
        </p:spPr>
        <p:txBody>
          <a:bodyPr/>
          <a:lstStyle/>
          <a:p>
            <a:pPr>
              <a:lnSpc>
                <a:spcPct val="90000"/>
              </a:lnSpc>
            </a:pPr>
            <a:r>
              <a:rPr lang="en-US" altLang="zh-CN" sz="2000" dirty="0"/>
              <a:t>words are </a:t>
            </a:r>
            <a:r>
              <a:rPr lang="zh-CN" altLang="en-US" sz="2000" dirty="0"/>
              <a:t>“</a:t>
            </a:r>
            <a:r>
              <a:rPr lang="en-US" altLang="zh-CN" sz="2000" dirty="0"/>
              <a:t>sampled</a:t>
            </a:r>
            <a:r>
              <a:rPr lang="zh-CN" altLang="en-US" sz="2000" dirty="0"/>
              <a:t>”</a:t>
            </a:r>
            <a:r>
              <a:rPr lang="en-US" altLang="zh-CN" sz="2000" dirty="0"/>
              <a:t> independently of each other</a:t>
            </a:r>
          </a:p>
          <a:p>
            <a:pPr lvl="1">
              <a:lnSpc>
                <a:spcPct val="90000"/>
              </a:lnSpc>
            </a:pPr>
            <a:r>
              <a:rPr lang="en-US" altLang="zh-CN" sz="2000" dirty="0"/>
              <a:t>Metaphor (</a:t>
            </a:r>
            <a:r>
              <a:rPr lang="zh-CN" altLang="en-US" sz="2000" dirty="0"/>
              <a:t>一个比喻</a:t>
            </a:r>
            <a:r>
              <a:rPr lang="en-US" altLang="zh-CN" sz="2000" dirty="0"/>
              <a:t>): randomly pulling words from an urn (</a:t>
            </a:r>
            <a:r>
              <a:rPr lang="zh-CN" altLang="en-US" sz="2000" dirty="0"/>
              <a:t>缸</a:t>
            </a:r>
            <a:r>
              <a:rPr lang="en-US" altLang="zh-CN" sz="2000" dirty="0"/>
              <a:t>) (with replacement)</a:t>
            </a:r>
          </a:p>
          <a:p>
            <a:pPr lvl="1">
              <a:lnSpc>
                <a:spcPct val="90000"/>
              </a:lnSpc>
            </a:pPr>
            <a:r>
              <a:rPr lang="en-US" altLang="zh-CN" sz="2000" dirty="0"/>
              <a:t>joint probability decomposes into a product of each element</a:t>
            </a:r>
          </a:p>
          <a:p>
            <a:pPr lvl="1">
              <a:lnSpc>
                <a:spcPct val="90000"/>
              </a:lnSpc>
            </a:pPr>
            <a:r>
              <a:rPr lang="en-US" altLang="zh-CN" sz="2000" dirty="0"/>
              <a:t>estimation of probabilities: simple counting</a:t>
            </a:r>
          </a:p>
          <a:p>
            <a:pPr>
              <a:lnSpc>
                <a:spcPct val="90000"/>
              </a:lnSpc>
            </a:pPr>
            <a:endParaRPr lang="zh-CN" altLang="en-US" sz="2000" dirty="0"/>
          </a:p>
        </p:txBody>
      </p:sp>
      <p:pic>
        <p:nvPicPr>
          <p:cNvPr id="2017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429000"/>
            <a:ext cx="5616575" cy="2544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4"/>
          <p:cNvSpPr>
            <a:spLocks noGrp="1"/>
          </p:cNvSpPr>
          <p:nvPr>
            <p:ph type="sldNum" sz="quarter" idx="11"/>
          </p:nvPr>
        </p:nvSpPr>
        <p:spPr/>
        <p:txBody>
          <a:bodyPr/>
          <a:lstStyle/>
          <a:p>
            <a:fld id="{C80EA294-B32C-7045-BC87-4F55A5F670E3}" type="slidenum">
              <a:rPr lang="en-US" altLang="zh-CN"/>
              <a:pPr/>
              <a:t>21</a:t>
            </a:fld>
            <a:endParaRPr lang="en-US" altLang="zh-CN"/>
          </a:p>
        </p:txBody>
      </p:sp>
      <p:sp>
        <p:nvSpPr>
          <p:cNvPr id="224258" name="Rectangle 2"/>
          <p:cNvSpPr>
            <a:spLocks noGrp="1" noChangeArrowheads="1"/>
          </p:cNvSpPr>
          <p:nvPr>
            <p:ph type="title"/>
          </p:nvPr>
        </p:nvSpPr>
        <p:spPr/>
        <p:txBody>
          <a:bodyPr/>
          <a:lstStyle/>
          <a:p>
            <a:r>
              <a:rPr lang="en-US" altLang="zh-CN"/>
              <a:t>Higher-order Models</a:t>
            </a:r>
          </a:p>
        </p:txBody>
      </p:sp>
      <p:sp>
        <p:nvSpPr>
          <p:cNvPr id="224259" name="Rectangle 3"/>
          <p:cNvSpPr>
            <a:spLocks noGrp="1" noChangeArrowheads="1"/>
          </p:cNvSpPr>
          <p:nvPr>
            <p:ph type="body" idx="1"/>
          </p:nvPr>
        </p:nvSpPr>
        <p:spPr>
          <a:xfrm>
            <a:off x="468313" y="1628775"/>
            <a:ext cx="8229600" cy="4525963"/>
          </a:xfrm>
        </p:spPr>
        <p:txBody>
          <a:bodyPr/>
          <a:lstStyle/>
          <a:p>
            <a:pPr>
              <a:lnSpc>
                <a:spcPct val="90000"/>
              </a:lnSpc>
            </a:pPr>
            <a:r>
              <a:rPr lang="en-US" altLang="zh-CN" sz="2400" dirty="0"/>
              <a:t>Unigram model assumes word independence</a:t>
            </a:r>
          </a:p>
          <a:p>
            <a:pPr lvl="1">
              <a:lnSpc>
                <a:spcPct val="90000"/>
              </a:lnSpc>
            </a:pPr>
            <a:r>
              <a:rPr lang="en-US" altLang="zh-CN" sz="2000" dirty="0"/>
              <a:t>cannot capture surface form: P(</a:t>
            </a:r>
            <a:r>
              <a:rPr lang="zh-CN" altLang="en-US" sz="2000" dirty="0"/>
              <a:t>“</a:t>
            </a:r>
            <a:r>
              <a:rPr lang="en-US" altLang="zh-CN" sz="2000" dirty="0"/>
              <a:t>brown dog</a:t>
            </a:r>
            <a:r>
              <a:rPr lang="zh-CN" altLang="en-US" sz="2000" dirty="0"/>
              <a:t>”</a:t>
            </a:r>
            <a:r>
              <a:rPr lang="en-US" altLang="zh-CN" sz="2000" dirty="0"/>
              <a:t>) == P(</a:t>
            </a:r>
            <a:r>
              <a:rPr lang="zh-CN" altLang="en-US" sz="2000" dirty="0"/>
              <a:t>“</a:t>
            </a:r>
            <a:r>
              <a:rPr lang="en-US" altLang="zh-CN" sz="2000" dirty="0"/>
              <a:t>dog brown</a:t>
            </a:r>
            <a:r>
              <a:rPr lang="zh-CN" altLang="en-US" sz="2000" dirty="0"/>
              <a:t>”</a:t>
            </a:r>
            <a:r>
              <a:rPr lang="en-US" altLang="zh-CN" sz="2000" dirty="0"/>
              <a:t>)</a:t>
            </a:r>
          </a:p>
          <a:p>
            <a:pPr>
              <a:lnSpc>
                <a:spcPct val="90000"/>
              </a:lnSpc>
            </a:pPr>
            <a:r>
              <a:rPr lang="en-US" altLang="zh-CN" sz="2400" dirty="0"/>
              <a:t>*Higher-order models</a:t>
            </a:r>
          </a:p>
          <a:p>
            <a:pPr lvl="1">
              <a:lnSpc>
                <a:spcPct val="90000"/>
              </a:lnSpc>
            </a:pPr>
            <a:r>
              <a:rPr lang="en-US" altLang="zh-CN" sz="2000" dirty="0"/>
              <a:t>n-gram: condition on preceding words:</a:t>
            </a:r>
          </a:p>
          <a:p>
            <a:pPr lvl="1">
              <a:lnSpc>
                <a:spcPct val="90000"/>
              </a:lnSpc>
            </a:pPr>
            <a:r>
              <a:rPr lang="en-US" altLang="zh-CN" sz="2000" dirty="0"/>
              <a:t>cache: condition on a window (cache):</a:t>
            </a:r>
          </a:p>
          <a:p>
            <a:pPr lvl="1">
              <a:lnSpc>
                <a:spcPct val="90000"/>
              </a:lnSpc>
            </a:pPr>
            <a:r>
              <a:rPr lang="en-US" altLang="zh-CN" sz="2000" dirty="0"/>
              <a:t>grammar: condition on parse tree</a:t>
            </a:r>
          </a:p>
          <a:p>
            <a:pPr lvl="1">
              <a:lnSpc>
                <a:spcPct val="90000"/>
              </a:lnSpc>
            </a:pPr>
            <a:endParaRPr lang="en-US" altLang="zh-CN" sz="2000" dirty="0"/>
          </a:p>
          <a:p>
            <a:pPr lvl="1">
              <a:lnSpc>
                <a:spcPct val="90000"/>
              </a:lnSpc>
            </a:pPr>
            <a:endParaRPr lang="en-US" altLang="zh-CN" sz="2000" dirty="0"/>
          </a:p>
          <a:p>
            <a:pPr>
              <a:lnSpc>
                <a:spcPct val="90000"/>
              </a:lnSpc>
            </a:pPr>
            <a:r>
              <a:rPr lang="en-US" altLang="zh-CN" sz="2400" dirty="0"/>
              <a:t>Are they useful?*</a:t>
            </a:r>
          </a:p>
          <a:p>
            <a:pPr lvl="1">
              <a:lnSpc>
                <a:spcPct val="90000"/>
              </a:lnSpc>
            </a:pPr>
            <a:r>
              <a:rPr lang="en-US" altLang="zh-CN" sz="2000" dirty="0"/>
              <a:t>no improvements from n-gram, grammar-based models</a:t>
            </a:r>
          </a:p>
          <a:p>
            <a:pPr lvl="1">
              <a:lnSpc>
                <a:spcPct val="90000"/>
              </a:lnSpc>
            </a:pPr>
            <a:r>
              <a:rPr lang="en-US" altLang="zh-CN" sz="2000" dirty="0"/>
              <a:t>some research on cache-like models (passages, etc.)</a:t>
            </a:r>
          </a:p>
          <a:p>
            <a:pPr lvl="1">
              <a:lnSpc>
                <a:spcPct val="90000"/>
              </a:lnSpc>
            </a:pPr>
            <a:r>
              <a:rPr lang="en-US" altLang="zh-CN" sz="2000" dirty="0"/>
              <a:t>parameter estimation is prohibitively expensive</a:t>
            </a:r>
          </a:p>
          <a:p>
            <a:pPr>
              <a:lnSpc>
                <a:spcPct val="90000"/>
              </a:lnSpc>
            </a:pPr>
            <a:endParaRPr lang="zh-CN" altLang="en-US" sz="2400" dirty="0"/>
          </a:p>
        </p:txBody>
      </p:sp>
      <p:pic>
        <p:nvPicPr>
          <p:cNvPr id="2242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2636838"/>
            <a:ext cx="1852612" cy="19446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10"/>
          </p:nvPr>
        </p:nvSpPr>
        <p:spPr/>
        <p:txBody>
          <a:bodyPr/>
          <a:lstStyle/>
          <a:p>
            <a:r>
              <a:rPr lang="en-US" altLang="zh-CN"/>
              <a:t>Lecture 3 IR Model</a:t>
            </a:r>
          </a:p>
        </p:txBody>
      </p:sp>
      <p:sp>
        <p:nvSpPr>
          <p:cNvPr id="8" name="幻灯片编号占位符 4"/>
          <p:cNvSpPr>
            <a:spLocks noGrp="1"/>
          </p:cNvSpPr>
          <p:nvPr>
            <p:ph type="sldNum" sz="quarter" idx="11"/>
          </p:nvPr>
        </p:nvSpPr>
        <p:spPr/>
        <p:txBody>
          <a:bodyPr/>
          <a:lstStyle/>
          <a:p>
            <a:fld id="{B01DD3D3-63D6-7D40-81F7-9E7B3E5E2853}" type="slidenum">
              <a:rPr lang="en-US" altLang="zh-CN"/>
              <a:pPr/>
              <a:t>22</a:t>
            </a:fld>
            <a:endParaRPr lang="en-US" altLang="zh-CN"/>
          </a:p>
        </p:txBody>
      </p:sp>
      <p:sp>
        <p:nvSpPr>
          <p:cNvPr id="227334" name="Rectangle 6"/>
          <p:cNvSpPr>
            <a:spLocks noChangeArrowheads="1"/>
          </p:cNvSpPr>
          <p:nvPr/>
        </p:nvSpPr>
        <p:spPr bwMode="auto">
          <a:xfrm>
            <a:off x="395288" y="3573463"/>
            <a:ext cx="8147050" cy="298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gn="l">
              <a:lnSpc>
                <a:spcPct val="80000"/>
              </a:lnSpc>
              <a:spcBef>
                <a:spcPct val="20000"/>
              </a:spcBef>
              <a:buFontTx/>
              <a:buChar char="•"/>
            </a:pPr>
            <a:r>
              <a:rPr lang="en-US" altLang="zh-CN" sz="1600" dirty="0"/>
              <a:t>Example:</a:t>
            </a:r>
          </a:p>
          <a:p>
            <a:pPr marL="342900" indent="-342900" algn="l">
              <a:lnSpc>
                <a:spcPct val="80000"/>
              </a:lnSpc>
              <a:spcBef>
                <a:spcPct val="20000"/>
              </a:spcBef>
              <a:buFontTx/>
              <a:buChar char="•"/>
            </a:pPr>
            <a:r>
              <a:rPr lang="en-US" altLang="zh-CN" sz="1600" dirty="0"/>
              <a:t>Q = </a:t>
            </a:r>
            <a:r>
              <a:rPr lang="zh-CN" altLang="en-US" sz="1600" dirty="0"/>
              <a:t>“人民</a:t>
            </a:r>
            <a:r>
              <a:rPr lang="en-US" altLang="zh-CN" sz="1600" dirty="0"/>
              <a:t> </a:t>
            </a:r>
            <a:r>
              <a:rPr lang="zh-CN" altLang="en-US" sz="1600" dirty="0"/>
              <a:t>创造”</a:t>
            </a:r>
            <a:endParaRPr lang="en-US" altLang="zh-CN" sz="1600" dirty="0"/>
          </a:p>
          <a:p>
            <a:pPr marL="342900" indent="-342900" algn="l">
              <a:lnSpc>
                <a:spcPct val="80000"/>
              </a:lnSpc>
              <a:spcBef>
                <a:spcPct val="20000"/>
              </a:spcBef>
              <a:buFontTx/>
              <a:buChar char="•"/>
            </a:pPr>
            <a:r>
              <a:rPr lang="en-US" altLang="zh-CN" sz="1600" dirty="0"/>
              <a:t>D1 = </a:t>
            </a:r>
            <a:r>
              <a:rPr lang="zh-CN" altLang="en-US" sz="1600" dirty="0"/>
              <a:t>“在</a:t>
            </a:r>
            <a:r>
              <a:rPr lang="en-US" altLang="zh-CN" sz="1600" dirty="0"/>
              <a:t> </a:t>
            </a:r>
            <a:r>
              <a:rPr lang="zh-CN" altLang="en-US" sz="1600" dirty="0"/>
              <a:t>漫长</a:t>
            </a:r>
            <a:r>
              <a:rPr lang="en-US" altLang="zh-CN" sz="1600" dirty="0"/>
              <a:t> </a:t>
            </a:r>
            <a:r>
              <a:rPr lang="zh-CN" altLang="en-US" sz="1600" dirty="0"/>
              <a:t>的</a:t>
            </a:r>
            <a:r>
              <a:rPr lang="en-US" altLang="zh-CN" sz="1600" dirty="0"/>
              <a:t> </a:t>
            </a:r>
            <a:r>
              <a:rPr lang="zh-CN" altLang="en-US" sz="1600" dirty="0"/>
              <a:t>历史</a:t>
            </a:r>
            <a:r>
              <a:rPr lang="en-US" altLang="zh-CN" sz="1600" dirty="0"/>
              <a:t> </a:t>
            </a:r>
            <a:r>
              <a:rPr lang="zh-CN" altLang="en-US" sz="1600" dirty="0"/>
              <a:t>进程</a:t>
            </a:r>
            <a:r>
              <a:rPr lang="en-US" altLang="zh-CN" sz="1600" dirty="0"/>
              <a:t> </a:t>
            </a:r>
            <a:r>
              <a:rPr lang="zh-CN" altLang="en-US" sz="1600" dirty="0"/>
              <a:t>中</a:t>
            </a:r>
            <a:r>
              <a:rPr lang="en-US" altLang="zh-CN" sz="1600" dirty="0"/>
              <a:t> </a:t>
            </a:r>
            <a:r>
              <a:rPr lang="zh-CN" altLang="en-US" sz="1600" dirty="0"/>
              <a:t>中国</a:t>
            </a:r>
            <a:r>
              <a:rPr lang="en-US" altLang="zh-CN" sz="1600" dirty="0"/>
              <a:t> </a:t>
            </a:r>
            <a:r>
              <a:rPr lang="zh-CN" altLang="en-US" sz="1600" dirty="0">
                <a:solidFill>
                  <a:srgbClr val="FF3300"/>
                </a:solidFill>
              </a:rPr>
              <a:t>人民</a:t>
            </a:r>
            <a:r>
              <a:rPr lang="en-US" altLang="zh-CN" sz="1600" dirty="0">
                <a:solidFill>
                  <a:srgbClr val="FF3300"/>
                </a:solidFill>
              </a:rPr>
              <a:t> </a:t>
            </a:r>
            <a:r>
              <a:rPr lang="zh-CN" altLang="en-US" sz="1600" dirty="0"/>
              <a:t>辛勤</a:t>
            </a:r>
            <a:r>
              <a:rPr lang="en-US" altLang="zh-CN" sz="1600" dirty="0"/>
              <a:t> </a:t>
            </a:r>
            <a:r>
              <a:rPr lang="zh-CN" altLang="en-US" sz="1600" dirty="0"/>
              <a:t>劳动</a:t>
            </a:r>
            <a:r>
              <a:rPr lang="en-US" altLang="zh-CN" sz="1600" dirty="0"/>
              <a:t> </a:t>
            </a:r>
            <a:r>
              <a:rPr lang="zh-CN" altLang="en-US" sz="1600" dirty="0"/>
              <a:t>不懈</a:t>
            </a:r>
            <a:r>
              <a:rPr lang="en-US" altLang="zh-CN" sz="1600" dirty="0"/>
              <a:t> </a:t>
            </a:r>
            <a:r>
              <a:rPr lang="zh-CN" altLang="en-US" sz="1600" dirty="0"/>
              <a:t>探索</a:t>
            </a:r>
            <a:r>
              <a:rPr lang="en-US" altLang="zh-CN" sz="1600" dirty="0"/>
              <a:t>  </a:t>
            </a:r>
            <a:r>
              <a:rPr lang="zh-CN" altLang="en-US" sz="1600" dirty="0"/>
              <a:t>勇于</a:t>
            </a:r>
            <a:r>
              <a:rPr lang="en-US" altLang="zh-CN" sz="1600" dirty="0"/>
              <a:t> </a:t>
            </a:r>
            <a:r>
              <a:rPr lang="zh-CN" altLang="en-US" sz="1600" dirty="0">
                <a:solidFill>
                  <a:srgbClr val="FF3300"/>
                </a:solidFill>
              </a:rPr>
              <a:t>创造</a:t>
            </a:r>
            <a:r>
              <a:rPr lang="en-US" altLang="zh-CN" sz="1600" dirty="0">
                <a:solidFill>
                  <a:srgbClr val="FF3300"/>
                </a:solidFill>
              </a:rPr>
              <a:t> </a:t>
            </a:r>
            <a:r>
              <a:rPr lang="zh-CN" altLang="en-US" sz="1600" dirty="0"/>
              <a:t>中国</a:t>
            </a:r>
            <a:r>
              <a:rPr lang="en-US" altLang="zh-CN" sz="1600" dirty="0"/>
              <a:t> </a:t>
            </a:r>
            <a:r>
              <a:rPr lang="zh-CN" altLang="en-US" sz="1600" dirty="0">
                <a:solidFill>
                  <a:srgbClr val="FF3300"/>
                </a:solidFill>
              </a:rPr>
              <a:t>人民</a:t>
            </a:r>
            <a:r>
              <a:rPr lang="en-US" altLang="zh-CN" sz="1600" dirty="0"/>
              <a:t> </a:t>
            </a:r>
            <a:r>
              <a:rPr lang="zh-CN" altLang="en-US" sz="1600" dirty="0"/>
              <a:t>热爱</a:t>
            </a:r>
            <a:r>
              <a:rPr lang="en-US" altLang="zh-CN" sz="1600" dirty="0"/>
              <a:t> </a:t>
            </a:r>
            <a:r>
              <a:rPr lang="zh-CN" altLang="en-US" sz="1600" dirty="0"/>
              <a:t>和平</a:t>
            </a:r>
            <a:r>
              <a:rPr lang="en-US" altLang="zh-CN" sz="1600" dirty="0"/>
              <a:t> </a:t>
            </a:r>
            <a:r>
              <a:rPr lang="zh-CN" altLang="en-US" sz="1600" dirty="0"/>
              <a:t>”</a:t>
            </a:r>
            <a:endParaRPr lang="en-US" altLang="zh-CN" sz="1600" dirty="0"/>
          </a:p>
          <a:p>
            <a:pPr marL="342900" indent="-342900" algn="l">
              <a:lnSpc>
                <a:spcPct val="80000"/>
              </a:lnSpc>
              <a:spcBef>
                <a:spcPct val="20000"/>
              </a:spcBef>
              <a:buFontTx/>
              <a:buChar char="•"/>
            </a:pPr>
            <a:r>
              <a:rPr lang="en-US" altLang="zh-CN" sz="1600" dirty="0"/>
              <a:t>P(</a:t>
            </a:r>
            <a:r>
              <a:rPr lang="zh-CN" altLang="en-US" sz="1600" dirty="0"/>
              <a:t>“人民”</a:t>
            </a:r>
            <a:r>
              <a:rPr lang="en-US" altLang="zh-CN" sz="1600" dirty="0"/>
              <a:t>|M</a:t>
            </a:r>
            <a:r>
              <a:rPr lang="en-US" altLang="zh-CN" sz="1600" baseline="-25000" dirty="0"/>
              <a:t>D1</a:t>
            </a:r>
            <a:r>
              <a:rPr lang="en-US" altLang="zh-CN" sz="1600" dirty="0"/>
              <a:t>)=2</a:t>
            </a:r>
            <a:r>
              <a:rPr lang="en-US" sz="1600" dirty="0"/>
              <a:t>/1</a:t>
            </a:r>
            <a:r>
              <a:rPr lang="en-US" altLang="zh-CN" sz="1600" dirty="0"/>
              <a:t>8, P(</a:t>
            </a:r>
            <a:r>
              <a:rPr lang="zh-CN" altLang="en-US" sz="1600" dirty="0"/>
              <a:t>“创造”</a:t>
            </a:r>
            <a:r>
              <a:rPr lang="en-US" altLang="zh-CN" sz="1600" dirty="0"/>
              <a:t>|M</a:t>
            </a:r>
            <a:r>
              <a:rPr lang="en-US" altLang="zh-CN" sz="1600" baseline="-25000" dirty="0"/>
              <a:t>D1</a:t>
            </a:r>
            <a:r>
              <a:rPr lang="en-US" altLang="zh-CN" sz="1600" dirty="0"/>
              <a:t>)=1/18</a:t>
            </a:r>
          </a:p>
          <a:p>
            <a:pPr marL="342900" indent="-342900" algn="l">
              <a:lnSpc>
                <a:spcPct val="80000"/>
              </a:lnSpc>
              <a:spcBef>
                <a:spcPct val="20000"/>
              </a:spcBef>
              <a:buFontTx/>
              <a:buChar char="•"/>
            </a:pPr>
            <a:r>
              <a:rPr lang="en-US" altLang="zh-CN" sz="1600" dirty="0"/>
              <a:t>P(Q|M</a:t>
            </a:r>
            <a:r>
              <a:rPr lang="en-US" altLang="zh-CN" sz="1600" baseline="-25000" dirty="0"/>
              <a:t>D1</a:t>
            </a:r>
            <a:r>
              <a:rPr lang="en-US" altLang="zh-CN" sz="1600" dirty="0"/>
              <a:t>) = P(</a:t>
            </a:r>
            <a:r>
              <a:rPr lang="zh-CN" altLang="en-US" sz="1600" dirty="0"/>
              <a:t>“人民”</a:t>
            </a:r>
            <a:r>
              <a:rPr lang="en-US" altLang="zh-CN" sz="1600" dirty="0"/>
              <a:t>|M</a:t>
            </a:r>
            <a:r>
              <a:rPr lang="en-US" altLang="zh-CN" sz="1600" baseline="-25000" dirty="0"/>
              <a:t>D1</a:t>
            </a:r>
            <a:r>
              <a:rPr lang="en-US" altLang="zh-CN" sz="1600" dirty="0"/>
              <a:t>)*P(</a:t>
            </a:r>
            <a:r>
              <a:rPr lang="zh-CN" altLang="en-US" sz="1600" dirty="0"/>
              <a:t>“创造”</a:t>
            </a:r>
            <a:r>
              <a:rPr lang="en-US" altLang="zh-CN" sz="1600" dirty="0"/>
              <a:t>|M</a:t>
            </a:r>
            <a:r>
              <a:rPr lang="en-US" altLang="zh-CN" sz="1600" baseline="-25000" dirty="0"/>
              <a:t>D1</a:t>
            </a:r>
            <a:r>
              <a:rPr lang="en-US" altLang="zh-CN" sz="1600" dirty="0"/>
              <a:t>) = 2/18 * 1/18</a:t>
            </a:r>
          </a:p>
          <a:p>
            <a:pPr marL="342900" indent="-342900" algn="l">
              <a:lnSpc>
                <a:spcPct val="80000"/>
              </a:lnSpc>
              <a:spcBef>
                <a:spcPct val="20000"/>
              </a:spcBef>
              <a:buFontTx/>
              <a:buChar char="•"/>
            </a:pPr>
            <a:endParaRPr lang="en-US" altLang="zh-CN" sz="1600" dirty="0"/>
          </a:p>
          <a:p>
            <a:pPr marL="342900" indent="-342900" algn="l">
              <a:lnSpc>
                <a:spcPct val="80000"/>
              </a:lnSpc>
              <a:spcBef>
                <a:spcPct val="20000"/>
              </a:spcBef>
              <a:buFontTx/>
              <a:buChar char="•"/>
            </a:pPr>
            <a:r>
              <a:rPr lang="en-US" altLang="zh-CN" sz="1600" dirty="0"/>
              <a:t>D2=</a:t>
            </a:r>
            <a:r>
              <a:rPr lang="zh-CN" altLang="en-US" sz="1600" dirty="0"/>
              <a:t>“中国</a:t>
            </a:r>
            <a:r>
              <a:rPr lang="en-US" altLang="zh-CN" sz="1600" dirty="0"/>
              <a:t> </a:t>
            </a:r>
            <a:r>
              <a:rPr lang="zh-CN" altLang="en-US" sz="1600" dirty="0">
                <a:solidFill>
                  <a:srgbClr val="FF3300"/>
                </a:solidFill>
              </a:rPr>
              <a:t>人民</a:t>
            </a:r>
            <a:r>
              <a:rPr lang="en-US" altLang="zh-CN" sz="1600" dirty="0"/>
              <a:t> </a:t>
            </a:r>
            <a:r>
              <a:rPr lang="zh-CN" altLang="en-US" sz="1600" dirty="0"/>
              <a:t>勇于</a:t>
            </a:r>
            <a:r>
              <a:rPr lang="en-US" altLang="zh-CN" sz="1600" dirty="0"/>
              <a:t> </a:t>
            </a:r>
            <a:r>
              <a:rPr lang="zh-CN" altLang="en-US" sz="1600" dirty="0">
                <a:solidFill>
                  <a:srgbClr val="FF3300"/>
                </a:solidFill>
              </a:rPr>
              <a:t>创造</a:t>
            </a:r>
            <a:r>
              <a:rPr lang="zh-CN" altLang="en-US" sz="1600" dirty="0"/>
              <a:t>”</a:t>
            </a:r>
            <a:endParaRPr lang="en-US" altLang="zh-CN" sz="1600" dirty="0"/>
          </a:p>
          <a:p>
            <a:pPr marL="342900" indent="-342900" algn="l">
              <a:lnSpc>
                <a:spcPct val="80000"/>
              </a:lnSpc>
              <a:spcBef>
                <a:spcPct val="20000"/>
              </a:spcBef>
              <a:buFontTx/>
              <a:buChar char="•"/>
            </a:pPr>
            <a:r>
              <a:rPr lang="en-US" altLang="zh-CN" sz="1600" dirty="0"/>
              <a:t>P(</a:t>
            </a:r>
            <a:r>
              <a:rPr lang="zh-CN" altLang="en-US" sz="1600" dirty="0"/>
              <a:t>“人民”</a:t>
            </a:r>
            <a:r>
              <a:rPr lang="en-US" altLang="zh-CN" sz="1600" dirty="0"/>
              <a:t>|M</a:t>
            </a:r>
            <a:r>
              <a:rPr lang="en-US" altLang="zh-CN" sz="1600" baseline="-25000" dirty="0"/>
              <a:t>D2</a:t>
            </a:r>
            <a:r>
              <a:rPr lang="en-US" altLang="zh-CN" sz="1600" dirty="0"/>
              <a:t>)=1</a:t>
            </a:r>
            <a:r>
              <a:rPr lang="en-US" sz="1600" dirty="0"/>
              <a:t>/</a:t>
            </a:r>
            <a:r>
              <a:rPr lang="en-US" altLang="zh-CN" sz="1600" dirty="0"/>
              <a:t>4, P(</a:t>
            </a:r>
            <a:r>
              <a:rPr lang="zh-CN" altLang="en-US" sz="1600" dirty="0"/>
              <a:t>“创造”</a:t>
            </a:r>
            <a:r>
              <a:rPr lang="en-US" altLang="zh-CN" sz="1600" dirty="0"/>
              <a:t>|M</a:t>
            </a:r>
            <a:r>
              <a:rPr lang="en-US" altLang="zh-CN" sz="1600" baseline="-25000" dirty="0"/>
              <a:t>D2</a:t>
            </a:r>
            <a:r>
              <a:rPr lang="en-US" altLang="zh-CN" sz="1600" dirty="0"/>
              <a:t>)=1/4</a:t>
            </a:r>
          </a:p>
          <a:p>
            <a:pPr marL="342900" indent="-342900" algn="l">
              <a:lnSpc>
                <a:spcPct val="80000"/>
              </a:lnSpc>
              <a:spcBef>
                <a:spcPct val="20000"/>
              </a:spcBef>
              <a:buFontTx/>
              <a:buChar char="•"/>
            </a:pPr>
            <a:r>
              <a:rPr lang="en-US" altLang="zh-CN" sz="1600" dirty="0"/>
              <a:t>P(Q|M</a:t>
            </a:r>
            <a:r>
              <a:rPr lang="en-US" altLang="zh-CN" sz="1600" baseline="-25000" dirty="0"/>
              <a:t>D2</a:t>
            </a:r>
            <a:r>
              <a:rPr lang="en-US" altLang="zh-CN" sz="1600" dirty="0"/>
              <a:t>) = P(</a:t>
            </a:r>
            <a:r>
              <a:rPr lang="zh-CN" altLang="en-US" sz="1600" dirty="0"/>
              <a:t>“人民”</a:t>
            </a:r>
            <a:r>
              <a:rPr lang="en-US" altLang="zh-CN" sz="1600" dirty="0"/>
              <a:t>|M</a:t>
            </a:r>
            <a:r>
              <a:rPr lang="en-US" altLang="zh-CN" sz="1600" baseline="-25000" dirty="0"/>
              <a:t>D2</a:t>
            </a:r>
            <a:r>
              <a:rPr lang="en-US" altLang="zh-CN" sz="1600" dirty="0"/>
              <a:t>)*P(</a:t>
            </a:r>
            <a:r>
              <a:rPr lang="zh-CN" altLang="en-US" sz="1600" dirty="0"/>
              <a:t>“创造”</a:t>
            </a:r>
            <a:r>
              <a:rPr lang="en-US" altLang="zh-CN" sz="1600" dirty="0"/>
              <a:t>|M</a:t>
            </a:r>
            <a:r>
              <a:rPr lang="en-US" altLang="zh-CN" sz="1600" baseline="-25000" dirty="0"/>
              <a:t>D2</a:t>
            </a:r>
            <a:r>
              <a:rPr lang="en-US" altLang="zh-CN" sz="1600" dirty="0"/>
              <a:t>) = 1/4 * 1/4</a:t>
            </a:r>
          </a:p>
          <a:p>
            <a:pPr marL="342900" indent="-342900" algn="l">
              <a:lnSpc>
                <a:spcPct val="80000"/>
              </a:lnSpc>
              <a:spcBef>
                <a:spcPct val="20000"/>
              </a:spcBef>
              <a:buFontTx/>
              <a:buChar char="•"/>
            </a:pPr>
            <a:endParaRPr lang="en-US" altLang="zh-CN" sz="1600" dirty="0"/>
          </a:p>
          <a:p>
            <a:pPr marL="342900" indent="-342900" algn="l">
              <a:lnSpc>
                <a:spcPct val="80000"/>
              </a:lnSpc>
              <a:spcBef>
                <a:spcPct val="20000"/>
              </a:spcBef>
              <a:buFontTx/>
              <a:buChar char="•"/>
            </a:pPr>
            <a:r>
              <a:rPr lang="en-US" altLang="zh-CN" sz="1600" dirty="0"/>
              <a:t>So D2 is more relevant with Q than D1</a:t>
            </a:r>
          </a:p>
        </p:txBody>
      </p:sp>
      <p:sp>
        <p:nvSpPr>
          <p:cNvPr id="227330" name="Rectangle 2"/>
          <p:cNvSpPr>
            <a:spLocks noGrp="1" noChangeArrowheads="1"/>
          </p:cNvSpPr>
          <p:nvPr>
            <p:ph type="title"/>
          </p:nvPr>
        </p:nvSpPr>
        <p:spPr/>
        <p:txBody>
          <a:bodyPr/>
          <a:lstStyle/>
          <a:p>
            <a:r>
              <a:rPr lang="en-US" altLang="zh-CN"/>
              <a:t>Ranking with Language Models</a:t>
            </a:r>
          </a:p>
        </p:txBody>
      </p:sp>
      <p:sp>
        <p:nvSpPr>
          <p:cNvPr id="227331" name="Rectangle 3"/>
          <p:cNvSpPr>
            <a:spLocks noGrp="1" noChangeArrowheads="1"/>
          </p:cNvSpPr>
          <p:nvPr>
            <p:ph type="body" idx="1"/>
          </p:nvPr>
        </p:nvSpPr>
        <p:spPr/>
        <p:txBody>
          <a:bodyPr/>
          <a:lstStyle/>
          <a:p>
            <a:pPr>
              <a:lnSpc>
                <a:spcPct val="80000"/>
              </a:lnSpc>
            </a:pPr>
            <a:r>
              <a:rPr lang="en-US" altLang="zh-CN" sz="2000" dirty="0"/>
              <a:t>Standard approach: </a:t>
            </a:r>
            <a:r>
              <a:rPr lang="en-US" altLang="zh-CN" sz="2000" b="1" dirty="0"/>
              <a:t>query-likelihood (</a:t>
            </a:r>
            <a:r>
              <a:rPr lang="zh-CN" altLang="en-US" sz="2000" b="1" dirty="0"/>
              <a:t>查询的似然排序</a:t>
            </a:r>
            <a:r>
              <a:rPr lang="en-US" altLang="zh-CN" sz="2000" b="1" dirty="0"/>
              <a:t>)</a:t>
            </a:r>
          </a:p>
          <a:p>
            <a:pPr lvl="1">
              <a:lnSpc>
                <a:spcPct val="80000"/>
              </a:lnSpc>
            </a:pPr>
            <a:r>
              <a:rPr lang="en-US" altLang="zh-CN" sz="1800" dirty="0"/>
              <a:t>estimate a language model M</a:t>
            </a:r>
            <a:r>
              <a:rPr lang="en-US" altLang="zh-CN" sz="1800" baseline="-25000" dirty="0"/>
              <a:t>D </a:t>
            </a:r>
            <a:r>
              <a:rPr lang="en-US" altLang="zh-CN" sz="1800" dirty="0"/>
              <a:t>for every document D in the collection</a:t>
            </a:r>
          </a:p>
          <a:p>
            <a:pPr lvl="2">
              <a:lnSpc>
                <a:spcPct val="80000"/>
              </a:lnSpc>
            </a:pPr>
            <a:r>
              <a:rPr lang="en-US" altLang="zh-CN" sz="1600" dirty="0"/>
              <a:t>(assume that we know how to do this)</a:t>
            </a:r>
          </a:p>
          <a:p>
            <a:pPr lvl="1">
              <a:lnSpc>
                <a:spcPct val="80000"/>
              </a:lnSpc>
            </a:pPr>
            <a:r>
              <a:rPr lang="en-US" altLang="zh-CN" sz="1800" dirty="0"/>
              <a:t>rank docs by the probability of </a:t>
            </a:r>
            <a:r>
              <a:rPr lang="zh-CN" altLang="en-US" sz="1800" dirty="0"/>
              <a:t>“</a:t>
            </a:r>
            <a:r>
              <a:rPr lang="en-US" altLang="zh-CN" sz="1800" dirty="0"/>
              <a:t>generating</a:t>
            </a:r>
            <a:r>
              <a:rPr lang="zh-CN" altLang="en-US" sz="1800" dirty="0"/>
              <a:t>”</a:t>
            </a:r>
            <a:r>
              <a:rPr lang="en-US" altLang="zh-CN" sz="1800" dirty="0"/>
              <a:t> the query</a:t>
            </a:r>
          </a:p>
          <a:p>
            <a:pPr>
              <a:lnSpc>
                <a:spcPct val="80000"/>
              </a:lnSpc>
            </a:pPr>
            <a:endParaRPr lang="en-US" altLang="zh-CN" sz="2000" dirty="0"/>
          </a:p>
          <a:p>
            <a:pPr>
              <a:lnSpc>
                <a:spcPct val="80000"/>
              </a:lnSpc>
            </a:pPr>
            <a:endParaRPr lang="en-US" altLang="zh-CN" sz="2000" dirty="0"/>
          </a:p>
          <a:p>
            <a:pPr>
              <a:lnSpc>
                <a:spcPct val="80000"/>
              </a:lnSpc>
            </a:pPr>
            <a:endParaRPr lang="en-US" altLang="zh-CN" sz="2000" dirty="0"/>
          </a:p>
          <a:p>
            <a:pPr>
              <a:lnSpc>
                <a:spcPct val="80000"/>
              </a:lnSpc>
            </a:pPr>
            <a:endParaRPr lang="zh-CN" altLang="en-US" sz="2000" dirty="0"/>
          </a:p>
        </p:txBody>
      </p:sp>
      <p:pic>
        <p:nvPicPr>
          <p:cNvPr id="2273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852738"/>
            <a:ext cx="2879725" cy="652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273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2852738"/>
            <a:ext cx="2016125" cy="817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 name="矩形 1"/>
          <p:cNvSpPr/>
          <p:nvPr/>
        </p:nvSpPr>
        <p:spPr bwMode="auto">
          <a:xfrm>
            <a:off x="395288" y="4509120"/>
            <a:ext cx="6769000" cy="648072"/>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charset="0"/>
              <a:cs typeface="宋体" charset="0"/>
            </a:endParaRPr>
          </a:p>
        </p:txBody>
      </p:sp>
      <p:sp>
        <p:nvSpPr>
          <p:cNvPr id="10" name="矩形 9"/>
          <p:cNvSpPr/>
          <p:nvPr/>
        </p:nvSpPr>
        <p:spPr bwMode="auto">
          <a:xfrm>
            <a:off x="683568" y="5478464"/>
            <a:ext cx="6769000" cy="64770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charset="0"/>
              <a:cs typeface="宋体" charset="0"/>
            </a:endParaRPr>
          </a:p>
        </p:txBody>
      </p:sp>
      <p:sp>
        <p:nvSpPr>
          <p:cNvPr id="11" name="矩形 10"/>
          <p:cNvSpPr/>
          <p:nvPr/>
        </p:nvSpPr>
        <p:spPr bwMode="auto">
          <a:xfrm>
            <a:off x="539552" y="6204445"/>
            <a:ext cx="6769000" cy="392907"/>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7334"/>
                                        </p:tgtEl>
                                        <p:attrNameLst>
                                          <p:attrName>style.visibility</p:attrName>
                                        </p:attrNameLst>
                                      </p:cBhvr>
                                      <p:to>
                                        <p:strVal val="visible"/>
                                      </p:to>
                                    </p:set>
                                    <p:anim calcmode="lin" valueType="num">
                                      <p:cBhvr additive="base">
                                        <p:cTn id="7" dur="500" fill="hold"/>
                                        <p:tgtEl>
                                          <p:spTgt spid="227334"/>
                                        </p:tgtEl>
                                        <p:attrNameLst>
                                          <p:attrName>ppt_x</p:attrName>
                                        </p:attrNameLst>
                                      </p:cBhvr>
                                      <p:tavLst>
                                        <p:tav tm="0">
                                          <p:val>
                                            <p:strVal val="#ppt_x"/>
                                          </p:val>
                                        </p:tav>
                                        <p:tav tm="100000">
                                          <p:val>
                                            <p:strVal val="#ppt_x"/>
                                          </p:val>
                                        </p:tav>
                                      </p:tavLst>
                                    </p:anim>
                                    <p:anim calcmode="lin" valueType="num">
                                      <p:cBhvr additive="base">
                                        <p:cTn id="8" dur="500" fill="hold"/>
                                        <p:tgtEl>
                                          <p:spTgt spid="2273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4" grpId="0"/>
      <p:bldP spid="2"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3"/>
          <p:cNvSpPr>
            <a:spLocks noGrp="1"/>
          </p:cNvSpPr>
          <p:nvPr>
            <p:ph type="ftr" sz="quarter" idx="10"/>
          </p:nvPr>
        </p:nvSpPr>
        <p:spPr/>
        <p:txBody>
          <a:bodyPr/>
          <a:lstStyle/>
          <a:p>
            <a:r>
              <a:rPr lang="en-US" altLang="zh-CN"/>
              <a:t>Lecture 3 IR Model</a:t>
            </a:r>
          </a:p>
        </p:txBody>
      </p:sp>
      <p:sp>
        <p:nvSpPr>
          <p:cNvPr id="11" name="幻灯片编号占位符 4"/>
          <p:cNvSpPr>
            <a:spLocks noGrp="1"/>
          </p:cNvSpPr>
          <p:nvPr>
            <p:ph type="sldNum" sz="quarter" idx="11"/>
          </p:nvPr>
        </p:nvSpPr>
        <p:spPr/>
        <p:txBody>
          <a:bodyPr/>
          <a:lstStyle/>
          <a:p>
            <a:fld id="{D952A1AF-1D11-1849-A66C-9D08B1B47C9D}" type="slidenum">
              <a:rPr lang="en-US" altLang="zh-CN"/>
              <a:pPr/>
              <a:t>23</a:t>
            </a:fld>
            <a:endParaRPr lang="en-US" altLang="zh-CN"/>
          </a:p>
        </p:txBody>
      </p:sp>
      <p:sp>
        <p:nvSpPr>
          <p:cNvPr id="258050" name="Rectangle 2"/>
          <p:cNvSpPr>
            <a:spLocks noGrp="1" noChangeArrowheads="1"/>
          </p:cNvSpPr>
          <p:nvPr>
            <p:ph type="title"/>
          </p:nvPr>
        </p:nvSpPr>
        <p:spPr/>
        <p:txBody>
          <a:bodyPr/>
          <a:lstStyle/>
          <a:p>
            <a:r>
              <a:rPr lang="en-US" altLang="zh-CN" dirty="0"/>
              <a:t>Example (Cont’d)</a:t>
            </a:r>
          </a:p>
        </p:txBody>
      </p:sp>
      <p:pic>
        <p:nvPicPr>
          <p:cNvPr id="258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484313"/>
            <a:ext cx="4897437" cy="2730500"/>
          </a:xfrm>
          <a:prstGeom prst="rect">
            <a:avLst/>
          </a:prstGeom>
          <a:noFill/>
          <a:extLst>
            <a:ext uri="{909E8E84-426E-40dd-AFC4-6F175D3DCCD1}">
              <a14:hiddenFill xmlns:a14="http://schemas.microsoft.com/office/drawing/2010/main" xmlns="">
                <a:solidFill>
                  <a:srgbClr val="FFFFFF"/>
                </a:solidFill>
              </a14:hiddenFill>
            </a:ext>
          </a:extLst>
        </p:spPr>
      </p:pic>
      <p:pic>
        <p:nvPicPr>
          <p:cNvPr id="258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565650"/>
            <a:ext cx="1866900" cy="314325"/>
          </a:xfrm>
          <a:prstGeom prst="rect">
            <a:avLst/>
          </a:prstGeom>
          <a:noFill/>
          <a:extLst>
            <a:ext uri="{909E8E84-426E-40dd-AFC4-6F175D3DCCD1}">
              <a14:hiddenFill xmlns:a14="http://schemas.microsoft.com/office/drawing/2010/main" xmlns="">
                <a:solidFill>
                  <a:srgbClr val="FFFFFF"/>
                </a:solidFill>
              </a14:hiddenFill>
            </a:ext>
          </a:extLst>
        </p:spPr>
      </p:pic>
      <p:pic>
        <p:nvPicPr>
          <p:cNvPr id="258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4868863"/>
            <a:ext cx="1866900" cy="762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58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4525" y="4595813"/>
            <a:ext cx="2751138" cy="303212"/>
          </a:xfrm>
          <a:prstGeom prst="rect">
            <a:avLst/>
          </a:prstGeom>
          <a:noFill/>
          <a:extLst>
            <a:ext uri="{909E8E84-426E-40dd-AFC4-6F175D3DCCD1}">
              <a14:hiddenFill xmlns:a14="http://schemas.microsoft.com/office/drawing/2010/main" xmlns="">
                <a:solidFill>
                  <a:srgbClr val="FFFFFF"/>
                </a:solidFill>
              </a14:hiddenFill>
            </a:ext>
          </a:extLst>
        </p:spPr>
      </p:pic>
      <p:pic>
        <p:nvPicPr>
          <p:cNvPr id="258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2938" y="4899025"/>
            <a:ext cx="2752725" cy="762000"/>
          </a:xfrm>
          <a:prstGeom prst="rect">
            <a:avLst/>
          </a:prstGeom>
          <a:noFill/>
          <a:extLst>
            <a:ext uri="{909E8E84-426E-40dd-AFC4-6F175D3DCCD1}">
              <a14:hiddenFill xmlns:a14="http://schemas.microsoft.com/office/drawing/2010/main" xmlns="">
                <a:solidFill>
                  <a:srgbClr val="FFFFFF"/>
                </a:solidFill>
              </a14:hiddenFill>
            </a:ext>
          </a:extLst>
        </p:spPr>
      </p:pic>
      <p:pic>
        <p:nvPicPr>
          <p:cNvPr id="258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0125" y="4581525"/>
            <a:ext cx="2657475" cy="285750"/>
          </a:xfrm>
          <a:prstGeom prst="rect">
            <a:avLst/>
          </a:prstGeom>
          <a:noFill/>
          <a:extLst>
            <a:ext uri="{909E8E84-426E-40dd-AFC4-6F175D3DCCD1}">
              <a14:hiddenFill xmlns:a14="http://schemas.microsoft.com/office/drawing/2010/main" xmlns="">
                <a:solidFill>
                  <a:srgbClr val="FFFFFF"/>
                </a:solidFill>
              </a14:hiddenFill>
            </a:ext>
          </a:extLst>
        </p:spPr>
      </p:pic>
      <p:pic>
        <p:nvPicPr>
          <p:cNvPr id="25805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65838" y="4870450"/>
            <a:ext cx="2686050" cy="771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26736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8052"/>
                                        </p:tgtEl>
                                        <p:attrNameLst>
                                          <p:attrName>style.visibility</p:attrName>
                                        </p:attrNameLst>
                                      </p:cBhvr>
                                      <p:to>
                                        <p:strVal val="visible"/>
                                      </p:to>
                                    </p:set>
                                    <p:animEffect transition="in" filter="wipe(left)">
                                      <p:cBhvr>
                                        <p:cTn id="7" dur="500"/>
                                        <p:tgtEl>
                                          <p:spTgt spid="258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8053"/>
                                        </p:tgtEl>
                                        <p:attrNameLst>
                                          <p:attrName>style.visibility</p:attrName>
                                        </p:attrNameLst>
                                      </p:cBhvr>
                                      <p:to>
                                        <p:strVal val="visible"/>
                                      </p:to>
                                    </p:set>
                                    <p:animEffect transition="in" filter="wipe(left)">
                                      <p:cBhvr>
                                        <p:cTn id="12" dur="500"/>
                                        <p:tgtEl>
                                          <p:spTgt spid="2580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8054"/>
                                        </p:tgtEl>
                                        <p:attrNameLst>
                                          <p:attrName>style.visibility</p:attrName>
                                        </p:attrNameLst>
                                      </p:cBhvr>
                                      <p:to>
                                        <p:strVal val="visible"/>
                                      </p:to>
                                    </p:set>
                                    <p:animEffect transition="in" filter="wipe(left)">
                                      <p:cBhvr>
                                        <p:cTn id="17" dur="500"/>
                                        <p:tgtEl>
                                          <p:spTgt spid="2580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8055"/>
                                        </p:tgtEl>
                                        <p:attrNameLst>
                                          <p:attrName>style.visibility</p:attrName>
                                        </p:attrNameLst>
                                      </p:cBhvr>
                                      <p:to>
                                        <p:strVal val="visible"/>
                                      </p:to>
                                    </p:set>
                                    <p:animEffect transition="in" filter="wipe(left)">
                                      <p:cBhvr>
                                        <p:cTn id="22" dur="500"/>
                                        <p:tgtEl>
                                          <p:spTgt spid="2580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58056"/>
                                        </p:tgtEl>
                                        <p:attrNameLst>
                                          <p:attrName>style.visibility</p:attrName>
                                        </p:attrNameLst>
                                      </p:cBhvr>
                                      <p:to>
                                        <p:strVal val="visible"/>
                                      </p:to>
                                    </p:set>
                                    <p:animEffect transition="in" filter="wipe(left)">
                                      <p:cBhvr>
                                        <p:cTn id="27" dur="500"/>
                                        <p:tgtEl>
                                          <p:spTgt spid="2580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8057"/>
                                        </p:tgtEl>
                                        <p:attrNameLst>
                                          <p:attrName>style.visibility</p:attrName>
                                        </p:attrNameLst>
                                      </p:cBhvr>
                                      <p:to>
                                        <p:strVal val="visible"/>
                                      </p:to>
                                    </p:set>
                                    <p:animEffect transition="in" filter="wipe(left)">
                                      <p:cBhvr>
                                        <p:cTn id="32" dur="500"/>
                                        <p:tgtEl>
                                          <p:spTgt spid="258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编号占位符 4"/>
          <p:cNvSpPr>
            <a:spLocks noGrp="1"/>
          </p:cNvSpPr>
          <p:nvPr>
            <p:ph type="sldNum" sz="quarter" idx="11"/>
          </p:nvPr>
        </p:nvSpPr>
        <p:spPr/>
        <p:txBody>
          <a:bodyPr/>
          <a:lstStyle/>
          <a:p>
            <a:fld id="{B01DD3D3-63D6-7D40-81F7-9E7B3E5E2853}" type="slidenum">
              <a:rPr lang="en-US" altLang="zh-CN"/>
              <a:pPr/>
              <a:t>24</a:t>
            </a:fld>
            <a:endParaRPr lang="en-US" altLang="zh-CN"/>
          </a:p>
        </p:txBody>
      </p:sp>
      <p:sp>
        <p:nvSpPr>
          <p:cNvPr id="227330" name="Rectangle 2"/>
          <p:cNvSpPr>
            <a:spLocks noGrp="1" noChangeArrowheads="1"/>
          </p:cNvSpPr>
          <p:nvPr>
            <p:ph type="title"/>
          </p:nvPr>
        </p:nvSpPr>
        <p:spPr/>
        <p:txBody>
          <a:bodyPr/>
          <a:lstStyle/>
          <a:p>
            <a:r>
              <a:rPr lang="en-US" altLang="zh-CN" dirty="0"/>
              <a:t>Ranking with Query Likelihood</a:t>
            </a:r>
          </a:p>
        </p:txBody>
      </p:sp>
      <p:sp>
        <p:nvSpPr>
          <p:cNvPr id="227331" name="Rectangle 3"/>
          <p:cNvSpPr>
            <a:spLocks noGrp="1" noChangeArrowheads="1"/>
          </p:cNvSpPr>
          <p:nvPr>
            <p:ph type="body" idx="1"/>
          </p:nvPr>
        </p:nvSpPr>
        <p:spPr/>
        <p:txBody>
          <a:bodyPr/>
          <a:lstStyle/>
          <a:p>
            <a:pPr>
              <a:lnSpc>
                <a:spcPct val="80000"/>
              </a:lnSpc>
            </a:pPr>
            <a:r>
              <a:rPr lang="en-US" altLang="zh-CN" sz="2000" dirty="0"/>
              <a:t> Drawbacks:</a:t>
            </a:r>
          </a:p>
          <a:p>
            <a:pPr lvl="1">
              <a:lnSpc>
                <a:spcPct val="80000"/>
              </a:lnSpc>
            </a:pPr>
            <a:r>
              <a:rPr lang="en-US" altLang="zh-CN" sz="2000" dirty="0"/>
              <a:t>no notion of relevance in the model: everything is random sampling</a:t>
            </a:r>
          </a:p>
          <a:p>
            <a:pPr lvl="1">
              <a:lnSpc>
                <a:spcPct val="80000"/>
              </a:lnSpc>
            </a:pPr>
            <a:r>
              <a:rPr lang="en-US" altLang="zh-CN" sz="2000" dirty="0"/>
              <a:t>user feedback / query expansion not part of the model*</a:t>
            </a:r>
          </a:p>
          <a:p>
            <a:pPr lvl="2">
              <a:lnSpc>
                <a:spcPct val="80000"/>
              </a:lnSpc>
            </a:pPr>
            <a:r>
              <a:rPr lang="en-US" altLang="zh-CN" sz="2000" dirty="0"/>
              <a:t>examples of relevant documents cannot help us improve the language model M</a:t>
            </a:r>
            <a:r>
              <a:rPr lang="en-US" altLang="zh-CN" sz="2000" baseline="-25000" dirty="0"/>
              <a:t>D</a:t>
            </a:r>
          </a:p>
          <a:p>
            <a:pPr lvl="2">
              <a:lnSpc>
                <a:spcPct val="80000"/>
              </a:lnSpc>
            </a:pPr>
            <a:r>
              <a:rPr lang="en-US" altLang="zh-CN" sz="2000" dirty="0"/>
              <a:t>the only option is augmenting the original query Q with extra terms</a:t>
            </a:r>
          </a:p>
          <a:p>
            <a:pPr lvl="2">
              <a:lnSpc>
                <a:spcPct val="80000"/>
              </a:lnSpc>
            </a:pPr>
            <a:r>
              <a:rPr lang="en-US" altLang="zh-CN" sz="2000" dirty="0"/>
              <a:t>however, we could make use of sample queries for which D is relevant</a:t>
            </a:r>
          </a:p>
          <a:p>
            <a:pPr lvl="1">
              <a:lnSpc>
                <a:spcPct val="80000"/>
              </a:lnSpc>
            </a:pPr>
            <a:r>
              <a:rPr lang="en-US" altLang="zh-CN" sz="2000" dirty="0"/>
              <a:t>does not directly allow weighted or structured queries</a:t>
            </a:r>
          </a:p>
          <a:p>
            <a:pPr>
              <a:lnSpc>
                <a:spcPct val="80000"/>
              </a:lnSpc>
            </a:pPr>
            <a:endParaRPr lang="zh-CN" altLang="en-US" sz="2000" dirty="0"/>
          </a:p>
        </p:txBody>
      </p:sp>
    </p:spTree>
    <p:extLst>
      <p:ext uri="{BB962C8B-B14F-4D97-AF65-F5344CB8AC3E}">
        <p14:creationId xmlns:p14="http://schemas.microsoft.com/office/powerpoint/2010/main" val="2806270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blinds(horizontal)">
                                      <p:cBhvr>
                                        <p:cTn id="7" dur="500"/>
                                        <p:tgtEl>
                                          <p:spTgt spid="2273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7331">
                                            <p:txEl>
                                              <p:pRg st="1" end="1"/>
                                            </p:txEl>
                                          </p:spTgt>
                                        </p:tgtEl>
                                        <p:attrNameLst>
                                          <p:attrName>style.visibility</p:attrName>
                                        </p:attrNameLst>
                                      </p:cBhvr>
                                      <p:to>
                                        <p:strVal val="visible"/>
                                      </p:to>
                                    </p:set>
                                    <p:animEffect transition="in" filter="blinds(horizontal)">
                                      <p:cBhvr>
                                        <p:cTn id="10" dur="500"/>
                                        <p:tgtEl>
                                          <p:spTgt spid="22733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7331">
                                            <p:txEl>
                                              <p:pRg st="2" end="2"/>
                                            </p:txEl>
                                          </p:spTgt>
                                        </p:tgtEl>
                                        <p:attrNameLst>
                                          <p:attrName>style.visibility</p:attrName>
                                        </p:attrNameLst>
                                      </p:cBhvr>
                                      <p:to>
                                        <p:strVal val="visible"/>
                                      </p:to>
                                    </p:set>
                                    <p:animEffect transition="in" filter="blinds(horizontal)">
                                      <p:cBhvr>
                                        <p:cTn id="13" dur="500"/>
                                        <p:tgtEl>
                                          <p:spTgt spid="22733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7331">
                                            <p:txEl>
                                              <p:pRg st="3" end="3"/>
                                            </p:txEl>
                                          </p:spTgt>
                                        </p:tgtEl>
                                        <p:attrNameLst>
                                          <p:attrName>style.visibility</p:attrName>
                                        </p:attrNameLst>
                                      </p:cBhvr>
                                      <p:to>
                                        <p:strVal val="visible"/>
                                      </p:to>
                                    </p:set>
                                    <p:animEffect transition="in" filter="blinds(horizontal)">
                                      <p:cBhvr>
                                        <p:cTn id="16" dur="500"/>
                                        <p:tgtEl>
                                          <p:spTgt spid="22733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7331">
                                            <p:txEl>
                                              <p:pRg st="4" end="4"/>
                                            </p:txEl>
                                          </p:spTgt>
                                        </p:tgtEl>
                                        <p:attrNameLst>
                                          <p:attrName>style.visibility</p:attrName>
                                        </p:attrNameLst>
                                      </p:cBhvr>
                                      <p:to>
                                        <p:strVal val="visible"/>
                                      </p:to>
                                    </p:set>
                                    <p:animEffect transition="in" filter="blinds(horizontal)">
                                      <p:cBhvr>
                                        <p:cTn id="19" dur="500"/>
                                        <p:tgtEl>
                                          <p:spTgt spid="227331">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27331">
                                            <p:txEl>
                                              <p:pRg st="5" end="5"/>
                                            </p:txEl>
                                          </p:spTgt>
                                        </p:tgtEl>
                                        <p:attrNameLst>
                                          <p:attrName>style.visibility</p:attrName>
                                        </p:attrNameLst>
                                      </p:cBhvr>
                                      <p:to>
                                        <p:strVal val="visible"/>
                                      </p:to>
                                    </p:set>
                                    <p:animEffect transition="in" filter="blinds(horizontal)">
                                      <p:cBhvr>
                                        <p:cTn id="22" dur="500"/>
                                        <p:tgtEl>
                                          <p:spTgt spid="227331">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27331">
                                            <p:txEl>
                                              <p:pRg st="6" end="6"/>
                                            </p:txEl>
                                          </p:spTgt>
                                        </p:tgtEl>
                                        <p:attrNameLst>
                                          <p:attrName>style.visibility</p:attrName>
                                        </p:attrNameLst>
                                      </p:cBhvr>
                                      <p:to>
                                        <p:strVal val="visible"/>
                                      </p:to>
                                    </p:set>
                                    <p:animEffect transition="in" filter="blinds(horizontal)">
                                      <p:cBhvr>
                                        <p:cTn id="25" dur="500"/>
                                        <p:tgtEl>
                                          <p:spTgt spid="2273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编号占位符 4"/>
          <p:cNvSpPr>
            <a:spLocks noGrp="1"/>
          </p:cNvSpPr>
          <p:nvPr>
            <p:ph type="sldNum" sz="quarter" idx="11"/>
          </p:nvPr>
        </p:nvSpPr>
        <p:spPr/>
        <p:txBody>
          <a:bodyPr/>
          <a:lstStyle/>
          <a:p>
            <a:fld id="{F613DCED-8856-B245-84C4-E7806C7D3275}" type="slidenum">
              <a:rPr lang="en-US" altLang="zh-CN"/>
              <a:pPr/>
              <a:t>25</a:t>
            </a:fld>
            <a:endParaRPr lang="en-US" altLang="zh-CN"/>
          </a:p>
        </p:txBody>
      </p:sp>
      <p:sp>
        <p:nvSpPr>
          <p:cNvPr id="228354" name="Rectangle 2"/>
          <p:cNvSpPr>
            <a:spLocks noGrp="1" noChangeArrowheads="1"/>
          </p:cNvSpPr>
          <p:nvPr>
            <p:ph type="title"/>
          </p:nvPr>
        </p:nvSpPr>
        <p:spPr/>
        <p:txBody>
          <a:bodyPr/>
          <a:lstStyle/>
          <a:p>
            <a:r>
              <a:rPr lang="en-US" altLang="zh-CN" sz="3200"/>
              <a:t>Ranking: Document-likelihood (</a:t>
            </a:r>
            <a:r>
              <a:rPr lang="zh-CN" altLang="en-US" sz="3200"/>
              <a:t>文档似然</a:t>
            </a:r>
            <a:r>
              <a:rPr lang="en-US" altLang="zh-CN" sz="3200"/>
              <a:t>)</a:t>
            </a:r>
          </a:p>
        </p:txBody>
      </p:sp>
      <p:sp>
        <p:nvSpPr>
          <p:cNvPr id="228355" name="Rectangle 3"/>
          <p:cNvSpPr>
            <a:spLocks noGrp="1" noChangeArrowheads="1"/>
          </p:cNvSpPr>
          <p:nvPr>
            <p:ph type="body" idx="1"/>
          </p:nvPr>
        </p:nvSpPr>
        <p:spPr/>
        <p:txBody>
          <a:bodyPr/>
          <a:lstStyle/>
          <a:p>
            <a:pPr>
              <a:lnSpc>
                <a:spcPct val="80000"/>
              </a:lnSpc>
            </a:pPr>
            <a:r>
              <a:rPr lang="en-US" altLang="zh-CN" sz="2400" dirty="0"/>
              <a:t>Flip(</a:t>
            </a:r>
            <a:r>
              <a:rPr lang="zh-CN" altLang="en-US" sz="2400" dirty="0"/>
              <a:t>翻转</a:t>
            </a:r>
            <a:r>
              <a:rPr lang="en-US" altLang="zh-CN" sz="2400" dirty="0"/>
              <a:t>) the direction of the query-likelihood approach</a:t>
            </a:r>
          </a:p>
          <a:p>
            <a:pPr lvl="1">
              <a:lnSpc>
                <a:spcPct val="80000"/>
              </a:lnSpc>
            </a:pPr>
            <a:r>
              <a:rPr lang="en-US" altLang="zh-CN" sz="2000" dirty="0"/>
              <a:t>estimate a language model M</a:t>
            </a:r>
            <a:r>
              <a:rPr lang="en-US" altLang="zh-CN" sz="2000" baseline="-25000" dirty="0"/>
              <a:t>Q</a:t>
            </a:r>
            <a:r>
              <a:rPr lang="en-US" altLang="zh-CN" sz="2000" dirty="0"/>
              <a:t> for the query Q</a:t>
            </a:r>
          </a:p>
          <a:p>
            <a:pPr lvl="1">
              <a:lnSpc>
                <a:spcPct val="80000"/>
              </a:lnSpc>
            </a:pPr>
            <a:r>
              <a:rPr lang="en-US" altLang="zh-CN" sz="2000" dirty="0"/>
              <a:t>rank docs D by the likelihood of being a random sample from M</a:t>
            </a:r>
            <a:r>
              <a:rPr lang="en-US" altLang="zh-CN" sz="2000" baseline="-25000" dirty="0"/>
              <a:t>Q</a:t>
            </a:r>
          </a:p>
          <a:p>
            <a:pPr lvl="1">
              <a:lnSpc>
                <a:spcPct val="80000"/>
              </a:lnSpc>
            </a:pPr>
            <a:r>
              <a:rPr lang="en-US" altLang="zh-CN" sz="2000" dirty="0"/>
              <a:t>M</a:t>
            </a:r>
            <a:r>
              <a:rPr lang="en-US" altLang="zh-CN" sz="2000" baseline="-25000" dirty="0"/>
              <a:t>Q</a:t>
            </a:r>
            <a:r>
              <a:rPr lang="en-US" altLang="zh-CN" sz="2000" dirty="0"/>
              <a:t> expected to </a:t>
            </a:r>
            <a:r>
              <a:rPr lang="zh-CN" altLang="en-US" sz="2000" dirty="0"/>
              <a:t>“</a:t>
            </a:r>
            <a:r>
              <a:rPr lang="en-US" altLang="zh-CN" sz="2000" dirty="0"/>
              <a:t>predict</a:t>
            </a:r>
            <a:r>
              <a:rPr lang="zh-CN" altLang="en-US" sz="2000" dirty="0"/>
              <a:t>”</a:t>
            </a:r>
            <a:r>
              <a:rPr lang="en-US" altLang="zh-CN" sz="2000" dirty="0"/>
              <a:t> a typical relevant document</a:t>
            </a:r>
          </a:p>
          <a:p>
            <a:pPr>
              <a:lnSpc>
                <a:spcPct val="80000"/>
              </a:lnSpc>
            </a:pPr>
            <a:endParaRPr lang="en-US" altLang="zh-CN" sz="2400" dirty="0"/>
          </a:p>
          <a:p>
            <a:pPr>
              <a:lnSpc>
                <a:spcPct val="80000"/>
              </a:lnSpc>
            </a:pPr>
            <a:endParaRPr lang="en-US" altLang="zh-CN" sz="2400" dirty="0"/>
          </a:p>
          <a:p>
            <a:pPr>
              <a:lnSpc>
                <a:spcPct val="80000"/>
              </a:lnSpc>
            </a:pPr>
            <a:endParaRPr lang="en-US" altLang="zh-CN" sz="2400" dirty="0"/>
          </a:p>
          <a:p>
            <a:pPr>
              <a:lnSpc>
                <a:spcPct val="80000"/>
              </a:lnSpc>
            </a:pPr>
            <a:r>
              <a:rPr lang="en-US" altLang="zh-CN" sz="2400" dirty="0"/>
              <a:t> Problems:</a:t>
            </a:r>
          </a:p>
          <a:p>
            <a:pPr lvl="1">
              <a:lnSpc>
                <a:spcPct val="80000"/>
              </a:lnSpc>
            </a:pPr>
            <a:r>
              <a:rPr lang="en-US" altLang="zh-CN" sz="2000" dirty="0"/>
              <a:t>different doc lengths, probabilities not comparable</a:t>
            </a:r>
          </a:p>
          <a:p>
            <a:pPr lvl="1">
              <a:lnSpc>
                <a:spcPct val="80000"/>
              </a:lnSpc>
            </a:pPr>
            <a:r>
              <a:rPr lang="en-US" altLang="zh-CN" sz="2000" dirty="0"/>
              <a:t>favors documents that contain frequent (low content) words</a:t>
            </a:r>
          </a:p>
          <a:p>
            <a:pPr lvl="1">
              <a:lnSpc>
                <a:spcPct val="80000"/>
              </a:lnSpc>
            </a:pPr>
            <a:r>
              <a:rPr lang="en-US" altLang="zh-CN" sz="2000" dirty="0"/>
              <a:t>consider </a:t>
            </a:r>
            <a:r>
              <a:rPr lang="zh-CN" altLang="en-US" sz="2000" dirty="0"/>
              <a:t>“</a:t>
            </a:r>
            <a:r>
              <a:rPr lang="en-US" altLang="zh-CN" sz="2000" dirty="0"/>
              <a:t>ideal</a:t>
            </a:r>
            <a:r>
              <a:rPr lang="zh-CN" altLang="en-US" sz="2000" dirty="0"/>
              <a:t>”</a:t>
            </a:r>
            <a:r>
              <a:rPr lang="en-US" altLang="zh-CN" sz="2000" dirty="0"/>
              <a:t> (highest-ranked) document for a given query</a:t>
            </a:r>
            <a:r>
              <a:rPr lang="en-US" altLang="zh-CN" sz="2000" dirty="0">
                <a:solidFill>
                  <a:srgbClr val="FF0000"/>
                </a:solidFill>
              </a:rPr>
              <a:t>*</a:t>
            </a:r>
            <a:r>
              <a:rPr lang="en-US" altLang="zh-CN" sz="2000" dirty="0"/>
              <a:t>:</a:t>
            </a:r>
          </a:p>
          <a:p>
            <a:pPr lvl="1">
              <a:lnSpc>
                <a:spcPct val="80000"/>
              </a:lnSpc>
            </a:pPr>
            <a:endParaRPr lang="en-US" altLang="zh-CN" sz="2000" dirty="0"/>
          </a:p>
          <a:p>
            <a:pPr lvl="1">
              <a:lnSpc>
                <a:spcPct val="80000"/>
              </a:lnSpc>
            </a:pPr>
            <a:r>
              <a:rPr lang="en-US" altLang="zh-CN" sz="2000" dirty="0"/>
              <a:t> </a:t>
            </a:r>
          </a:p>
          <a:p>
            <a:pPr>
              <a:lnSpc>
                <a:spcPct val="80000"/>
              </a:lnSpc>
            </a:pPr>
            <a:endParaRPr lang="zh-CN" altLang="en-US" sz="2400" dirty="0"/>
          </a:p>
        </p:txBody>
      </p:sp>
      <p:pic>
        <p:nvPicPr>
          <p:cNvPr id="2283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141663"/>
            <a:ext cx="3810000"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283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5300663"/>
            <a:ext cx="4838700" cy="885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228355">
                                            <p:txEl>
                                              <p:pRg st="8" end="8"/>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fld id="{D19C3375-E48E-6543-8EE3-B07BB700317A}" type="slidenum">
              <a:rPr lang="en-US" altLang="zh-CN"/>
              <a:pPr/>
              <a:t>26</a:t>
            </a:fld>
            <a:endParaRPr lang="en-US" altLang="zh-CN"/>
          </a:p>
        </p:txBody>
      </p:sp>
      <p:sp>
        <p:nvSpPr>
          <p:cNvPr id="230402" name="Rectangle 2"/>
          <p:cNvSpPr>
            <a:spLocks noGrp="1" noChangeArrowheads="1"/>
          </p:cNvSpPr>
          <p:nvPr>
            <p:ph type="title"/>
          </p:nvPr>
        </p:nvSpPr>
        <p:spPr/>
        <p:txBody>
          <a:bodyPr/>
          <a:lstStyle/>
          <a:p>
            <a:r>
              <a:rPr lang="en-US" altLang="zh-CN"/>
              <a:t>Ranking: Likelihood Ratio</a:t>
            </a:r>
          </a:p>
        </p:txBody>
      </p:sp>
      <p:pic>
        <p:nvPicPr>
          <p:cNvPr id="230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412875"/>
            <a:ext cx="7416800" cy="4508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fld id="{C566A2C4-6FFA-BD47-8F58-EEC3EC096933}" type="slidenum">
              <a:rPr lang="en-US" altLang="zh-CN"/>
              <a:pPr/>
              <a:t>27</a:t>
            </a:fld>
            <a:endParaRPr lang="en-US" altLang="zh-CN"/>
          </a:p>
        </p:txBody>
      </p:sp>
      <p:sp>
        <p:nvSpPr>
          <p:cNvPr id="229378" name="Rectangle 2"/>
          <p:cNvSpPr>
            <a:spLocks noGrp="1" noChangeArrowheads="1"/>
          </p:cNvSpPr>
          <p:nvPr>
            <p:ph type="title"/>
          </p:nvPr>
        </p:nvSpPr>
        <p:spPr/>
        <p:txBody>
          <a:bodyPr/>
          <a:lstStyle/>
          <a:p>
            <a:r>
              <a:rPr lang="en-US" altLang="zh-CN"/>
              <a:t>Ranking by Model Comparison</a:t>
            </a:r>
          </a:p>
        </p:txBody>
      </p:sp>
      <p:pic>
        <p:nvPicPr>
          <p:cNvPr id="229380"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fld id="{E68A0166-F1B1-7A45-804E-74C396E62008}" type="slidenum">
              <a:rPr lang="en-US" altLang="zh-CN"/>
              <a:pPr/>
              <a:t>28</a:t>
            </a:fld>
            <a:endParaRPr lang="en-US" altLang="zh-CN"/>
          </a:p>
        </p:txBody>
      </p:sp>
      <p:sp>
        <p:nvSpPr>
          <p:cNvPr id="231426" name="Rectangle 2"/>
          <p:cNvSpPr>
            <a:spLocks noGrp="1" noChangeArrowheads="1"/>
          </p:cNvSpPr>
          <p:nvPr>
            <p:ph type="title"/>
          </p:nvPr>
        </p:nvSpPr>
        <p:spPr/>
        <p:txBody>
          <a:bodyPr/>
          <a:lstStyle/>
          <a:p>
            <a:r>
              <a:rPr lang="en-US" altLang="zh-CN"/>
              <a:t>Summary of LM choices</a:t>
            </a:r>
          </a:p>
        </p:txBody>
      </p:sp>
      <p:pic>
        <p:nvPicPr>
          <p:cNvPr id="2314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84313"/>
            <a:ext cx="7777163" cy="396081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fld id="{69C0711A-66EA-A146-92C1-D9268BAD523E}" type="slidenum">
              <a:rPr lang="en-US" altLang="zh-CN"/>
              <a:pPr/>
              <a:t>29</a:t>
            </a:fld>
            <a:endParaRPr lang="en-US" altLang="zh-CN"/>
          </a:p>
        </p:txBody>
      </p:sp>
      <p:sp>
        <p:nvSpPr>
          <p:cNvPr id="232450" name="Rectangle 2"/>
          <p:cNvSpPr>
            <a:spLocks noGrp="1" noChangeArrowheads="1"/>
          </p:cNvSpPr>
          <p:nvPr>
            <p:ph type="title"/>
          </p:nvPr>
        </p:nvSpPr>
        <p:spPr/>
        <p:txBody>
          <a:bodyPr/>
          <a:lstStyle/>
          <a:p>
            <a:r>
              <a:rPr lang="en-US" altLang="zh-CN"/>
              <a:t>Estimation</a:t>
            </a:r>
          </a:p>
        </p:txBody>
      </p:sp>
      <p:pic>
        <p:nvPicPr>
          <p:cNvPr id="23245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0"/>
          </p:nvPr>
        </p:nvSpPr>
        <p:spPr/>
        <p:txBody>
          <a:bodyPr/>
          <a:lstStyle/>
          <a:p>
            <a:r>
              <a:rPr lang="en-US" altLang="zh-CN" dirty="0"/>
              <a:t>Lecture 2 IR Model</a:t>
            </a:r>
          </a:p>
        </p:txBody>
      </p:sp>
      <p:sp>
        <p:nvSpPr>
          <p:cNvPr id="7" name="幻灯片编号占位符 5"/>
          <p:cNvSpPr>
            <a:spLocks noGrp="1"/>
          </p:cNvSpPr>
          <p:nvPr>
            <p:ph type="sldNum" sz="quarter" idx="11"/>
          </p:nvPr>
        </p:nvSpPr>
        <p:spPr/>
        <p:txBody>
          <a:bodyPr/>
          <a:lstStyle/>
          <a:p>
            <a:fld id="{F2D75A2A-F60B-9D4A-A269-F8ED0DCECD58}" type="slidenum">
              <a:rPr lang="en-US" altLang="zh-CN"/>
              <a:pPr/>
              <a:t>3</a:t>
            </a:fld>
            <a:endParaRPr lang="en-US" altLang="zh-CN"/>
          </a:p>
        </p:txBody>
      </p:sp>
      <p:sp>
        <p:nvSpPr>
          <p:cNvPr id="202754" name="Rectangle 2"/>
          <p:cNvSpPr>
            <a:spLocks noGrp="1" noChangeArrowheads="1"/>
          </p:cNvSpPr>
          <p:nvPr>
            <p:ph type="title"/>
          </p:nvPr>
        </p:nvSpPr>
        <p:spPr/>
        <p:txBody>
          <a:bodyPr/>
          <a:lstStyle/>
          <a:p>
            <a:r>
              <a:rPr lang="en-US" altLang="zh-CN"/>
              <a:t>Models we</a:t>
            </a:r>
            <a:r>
              <a:rPr lang="zh-CN" altLang="en-US"/>
              <a:t>’</a:t>
            </a:r>
            <a:r>
              <a:rPr lang="en-US" altLang="zh-CN"/>
              <a:t>ll consider</a:t>
            </a:r>
          </a:p>
        </p:txBody>
      </p:sp>
      <p:sp>
        <p:nvSpPr>
          <p:cNvPr id="202755" name="Rectangle 3"/>
          <p:cNvSpPr>
            <a:spLocks noGrp="1" noChangeArrowheads="1"/>
          </p:cNvSpPr>
          <p:nvPr>
            <p:ph type="body" sz="half" idx="1"/>
          </p:nvPr>
        </p:nvSpPr>
        <p:spPr/>
        <p:txBody>
          <a:bodyPr/>
          <a:lstStyle/>
          <a:p>
            <a:pPr>
              <a:lnSpc>
                <a:spcPct val="90000"/>
              </a:lnSpc>
            </a:pPr>
            <a:r>
              <a:rPr lang="en-US" altLang="zh-CN" sz="2000" dirty="0"/>
              <a:t>Boolean (</a:t>
            </a:r>
            <a:r>
              <a:rPr lang="zh-CN" altLang="en-US" sz="2000" dirty="0"/>
              <a:t>布尔模型</a:t>
            </a:r>
            <a:r>
              <a:rPr lang="en-US" altLang="zh-CN" sz="2000" dirty="0"/>
              <a:t>) (exact match)</a:t>
            </a:r>
          </a:p>
          <a:p>
            <a:pPr>
              <a:lnSpc>
                <a:spcPct val="90000"/>
              </a:lnSpc>
            </a:pPr>
            <a:r>
              <a:rPr lang="en-US" altLang="zh-CN" sz="2000" dirty="0"/>
              <a:t>Statistical language models (</a:t>
            </a:r>
            <a:r>
              <a:rPr lang="zh-CN" altLang="en-US" sz="2000" dirty="0"/>
              <a:t>统计语言模型</a:t>
            </a:r>
            <a:r>
              <a:rPr lang="en-US" altLang="zh-CN" sz="2000" dirty="0"/>
              <a:t>)</a:t>
            </a:r>
          </a:p>
          <a:p>
            <a:pPr>
              <a:lnSpc>
                <a:spcPct val="90000"/>
              </a:lnSpc>
            </a:pPr>
            <a:r>
              <a:rPr lang="en-US" altLang="zh-CN" sz="2000" dirty="0"/>
              <a:t>Vector space(</a:t>
            </a:r>
            <a:r>
              <a:rPr lang="zh-CN" altLang="en-US" sz="2000" dirty="0"/>
              <a:t>向量空间）</a:t>
            </a:r>
            <a:endParaRPr lang="en-US" altLang="zh-CN" sz="2000" dirty="0"/>
          </a:p>
          <a:p>
            <a:pPr>
              <a:lnSpc>
                <a:spcPct val="90000"/>
              </a:lnSpc>
            </a:pPr>
            <a:r>
              <a:rPr lang="en-US" altLang="zh-CN" sz="2000" dirty="0"/>
              <a:t>Latent Semantic Indexing</a:t>
            </a:r>
            <a:br>
              <a:rPr lang="en-US" altLang="zh-CN" sz="2000" dirty="0"/>
            </a:br>
            <a:r>
              <a:rPr lang="zh-CN" altLang="en-US" sz="2000" dirty="0"/>
              <a:t>（潜层语义分析）</a:t>
            </a:r>
            <a:endParaRPr lang="en-US" altLang="zh-CN" sz="2000" dirty="0"/>
          </a:p>
          <a:p>
            <a:pPr>
              <a:lnSpc>
                <a:spcPct val="90000"/>
              </a:lnSpc>
            </a:pPr>
            <a:r>
              <a:rPr lang="en-US" altLang="zh-CN" sz="2000" dirty="0"/>
              <a:t>Inference network</a:t>
            </a:r>
          </a:p>
          <a:p>
            <a:pPr>
              <a:lnSpc>
                <a:spcPct val="90000"/>
              </a:lnSpc>
            </a:pPr>
            <a:r>
              <a:rPr lang="en-US" altLang="zh-CN" sz="2000" dirty="0"/>
              <a:t>Classic probabilistic approaches</a:t>
            </a:r>
            <a:r>
              <a:rPr lang="zh-CN" altLang="en-US" sz="2000" dirty="0"/>
              <a:t>（经典概率模型）</a:t>
            </a:r>
            <a:endParaRPr lang="en-US" altLang="zh-CN" sz="2000" dirty="0"/>
          </a:p>
          <a:p>
            <a:pPr>
              <a:lnSpc>
                <a:spcPct val="90000"/>
              </a:lnSpc>
            </a:pPr>
            <a:r>
              <a:rPr lang="en-US" altLang="zh-CN" sz="2000" dirty="0"/>
              <a:t>Other models exist</a:t>
            </a:r>
          </a:p>
          <a:p>
            <a:pPr lvl="1">
              <a:lnSpc>
                <a:spcPct val="90000"/>
              </a:lnSpc>
            </a:pPr>
            <a:r>
              <a:rPr lang="en-US" altLang="zh-CN" sz="1800" dirty="0"/>
              <a:t>Topological</a:t>
            </a:r>
          </a:p>
          <a:p>
            <a:pPr lvl="1">
              <a:lnSpc>
                <a:spcPct val="90000"/>
              </a:lnSpc>
            </a:pPr>
            <a:r>
              <a:rPr lang="en-US" altLang="zh-CN" sz="1800" dirty="0"/>
              <a:t>Generalized vector space</a:t>
            </a:r>
          </a:p>
          <a:p>
            <a:pPr lvl="1">
              <a:lnSpc>
                <a:spcPct val="90000"/>
              </a:lnSpc>
            </a:pPr>
            <a:r>
              <a:rPr lang="en-US" altLang="zh-CN" sz="1800" dirty="0"/>
              <a:t>Logic-based</a:t>
            </a:r>
          </a:p>
          <a:p>
            <a:pPr>
              <a:lnSpc>
                <a:spcPct val="90000"/>
              </a:lnSpc>
            </a:pPr>
            <a:endParaRPr lang="zh-CN" altLang="en-US" sz="2000" dirty="0"/>
          </a:p>
        </p:txBody>
      </p:sp>
      <p:pic>
        <p:nvPicPr>
          <p:cNvPr id="2027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1628775"/>
            <a:ext cx="300038" cy="2592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02760" name="Rectangle 8"/>
          <p:cNvSpPr>
            <a:spLocks noChangeArrowheads="1"/>
          </p:cNvSpPr>
          <p:nvPr/>
        </p:nvSpPr>
        <p:spPr bwMode="auto">
          <a:xfrm>
            <a:off x="4656138" y="1773238"/>
            <a:ext cx="16795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nSpc>
                <a:spcPct val="90000"/>
              </a:lnSpc>
              <a:spcBef>
                <a:spcPct val="20000"/>
              </a:spcBef>
            </a:pPr>
            <a:r>
              <a:rPr lang="en-US" altLang="zh-CN"/>
              <a:t>in this lecture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nodeType="clickEffect">
                                  <p:stCondLst>
                                    <p:cond delay="0"/>
                                  </p:stCondLst>
                                  <p:childTnLst>
                                    <p:anim calcmode="lin" valueType="num">
                                      <p:cBhvr additive="base">
                                        <p:cTn id="6" dur="500"/>
                                        <p:tgtEl>
                                          <p:spTgt spid="202755">
                                            <p:txEl>
                                              <p:pRg st="6" end="6"/>
                                            </p:txEl>
                                          </p:spTgt>
                                        </p:tgtEl>
                                        <p:attrNameLst>
                                          <p:attrName>ppt_x</p:attrName>
                                        </p:attrNameLst>
                                      </p:cBhvr>
                                      <p:tavLst>
                                        <p:tav tm="0">
                                          <p:val>
                                            <p:strVal val="ppt_x"/>
                                          </p:val>
                                        </p:tav>
                                        <p:tav tm="100000">
                                          <p:val>
                                            <p:strVal val="ppt_x"/>
                                          </p:val>
                                        </p:tav>
                                      </p:tavLst>
                                    </p:anim>
                                    <p:anim calcmode="lin" valueType="num">
                                      <p:cBhvr additive="base">
                                        <p:cTn id="7" dur="500"/>
                                        <p:tgtEl>
                                          <p:spTgt spid="202755">
                                            <p:txEl>
                                              <p:pRg st="6" end="6"/>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202755">
                                            <p:txEl>
                                              <p:pRg st="6" end="6"/>
                                            </p:txEl>
                                          </p:spTgt>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02755">
                                            <p:txEl>
                                              <p:pRg st="7" end="7"/>
                                            </p:txEl>
                                          </p:spTgt>
                                        </p:tgtEl>
                                        <p:attrNameLst>
                                          <p:attrName>ppt_x</p:attrName>
                                        </p:attrNameLst>
                                      </p:cBhvr>
                                      <p:tavLst>
                                        <p:tav tm="0">
                                          <p:val>
                                            <p:strVal val="ppt_x"/>
                                          </p:val>
                                        </p:tav>
                                        <p:tav tm="100000">
                                          <p:val>
                                            <p:strVal val="ppt_x"/>
                                          </p:val>
                                        </p:tav>
                                      </p:tavLst>
                                    </p:anim>
                                    <p:anim calcmode="lin" valueType="num">
                                      <p:cBhvr additive="base">
                                        <p:cTn id="11" dur="500"/>
                                        <p:tgtEl>
                                          <p:spTgt spid="202755">
                                            <p:txEl>
                                              <p:pRg st="7" end="7"/>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202755">
                                            <p:txEl>
                                              <p:pRg st="7" end="7"/>
                                            </p:txEl>
                                          </p:spTgt>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202755">
                                            <p:txEl>
                                              <p:pRg st="8" end="8"/>
                                            </p:txEl>
                                          </p:spTgt>
                                        </p:tgtEl>
                                        <p:attrNameLst>
                                          <p:attrName>ppt_x</p:attrName>
                                        </p:attrNameLst>
                                      </p:cBhvr>
                                      <p:tavLst>
                                        <p:tav tm="0">
                                          <p:val>
                                            <p:strVal val="ppt_x"/>
                                          </p:val>
                                        </p:tav>
                                        <p:tav tm="100000">
                                          <p:val>
                                            <p:strVal val="ppt_x"/>
                                          </p:val>
                                        </p:tav>
                                      </p:tavLst>
                                    </p:anim>
                                    <p:anim calcmode="lin" valueType="num">
                                      <p:cBhvr additive="base">
                                        <p:cTn id="15" dur="500"/>
                                        <p:tgtEl>
                                          <p:spTgt spid="202755">
                                            <p:txEl>
                                              <p:pRg st="8" end="8"/>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202755">
                                            <p:txEl>
                                              <p:pRg st="8" end="8"/>
                                            </p:txEl>
                                          </p:spTgt>
                                        </p:tgtEl>
                                        <p:attrNameLst>
                                          <p:attrName>style.visibility</p:attrName>
                                        </p:attrNameLst>
                                      </p:cBhvr>
                                      <p:to>
                                        <p:strVal val="hidden"/>
                                      </p:to>
                                    </p:set>
                                  </p:childTnLst>
                                </p:cTn>
                              </p:par>
                              <p:par>
                                <p:cTn id="17" presetID="2" presetClass="exit" presetSubtype="4" fill="hold" nodeType="withEffect">
                                  <p:stCondLst>
                                    <p:cond delay="0"/>
                                  </p:stCondLst>
                                  <p:childTnLst>
                                    <p:anim calcmode="lin" valueType="num">
                                      <p:cBhvr additive="base">
                                        <p:cTn id="18" dur="500"/>
                                        <p:tgtEl>
                                          <p:spTgt spid="202755">
                                            <p:txEl>
                                              <p:pRg st="9" end="9"/>
                                            </p:txEl>
                                          </p:spTgt>
                                        </p:tgtEl>
                                        <p:attrNameLst>
                                          <p:attrName>ppt_x</p:attrName>
                                        </p:attrNameLst>
                                      </p:cBhvr>
                                      <p:tavLst>
                                        <p:tav tm="0">
                                          <p:val>
                                            <p:strVal val="ppt_x"/>
                                          </p:val>
                                        </p:tav>
                                        <p:tav tm="100000">
                                          <p:val>
                                            <p:strVal val="ppt_x"/>
                                          </p:val>
                                        </p:tav>
                                      </p:tavLst>
                                    </p:anim>
                                    <p:anim calcmode="lin" valueType="num">
                                      <p:cBhvr additive="base">
                                        <p:cTn id="19" dur="500"/>
                                        <p:tgtEl>
                                          <p:spTgt spid="202755">
                                            <p:txEl>
                                              <p:pRg st="9" end="9"/>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202755">
                                            <p:txEl>
                                              <p:pRg st="9" end="9"/>
                                            </p:txEl>
                                          </p:spTgt>
                                        </p:tgtEl>
                                        <p:attrNameLst>
                                          <p:attrName>style.visibility</p:attrName>
                                        </p:attrNameLst>
                                      </p:cBhvr>
                                      <p:to>
                                        <p:strVal val="hidden"/>
                                      </p:to>
                                    </p:set>
                                  </p:childTnLst>
                                </p:cTn>
                              </p:par>
                              <p:par>
                                <p:cTn id="21" presetID="3" presetClass="entr" presetSubtype="10" fill="hold" nodeType="withEffect">
                                  <p:stCondLst>
                                    <p:cond delay="0"/>
                                  </p:stCondLst>
                                  <p:childTnLst>
                                    <p:set>
                                      <p:cBhvr>
                                        <p:cTn id="22" dur="1" fill="hold">
                                          <p:stCondLst>
                                            <p:cond delay="0"/>
                                          </p:stCondLst>
                                        </p:cTn>
                                        <p:tgtEl>
                                          <p:spTgt spid="202759"/>
                                        </p:tgtEl>
                                        <p:attrNameLst>
                                          <p:attrName>style.visibility</p:attrName>
                                        </p:attrNameLst>
                                      </p:cBhvr>
                                      <p:to>
                                        <p:strVal val="visible"/>
                                      </p:to>
                                    </p:set>
                                    <p:animEffect transition="in" filter="blinds(horizontal)">
                                      <p:cBhvr>
                                        <p:cTn id="23" dur="500"/>
                                        <p:tgtEl>
                                          <p:spTgt spid="20275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02760"/>
                                        </p:tgtEl>
                                        <p:attrNameLst>
                                          <p:attrName>style.visibility</p:attrName>
                                        </p:attrNameLst>
                                      </p:cBhvr>
                                      <p:to>
                                        <p:strVal val="visible"/>
                                      </p:to>
                                    </p:set>
                                    <p:animEffect transition="in" filter="blinds(horizontal)">
                                      <p:cBhvr>
                                        <p:cTn id="26" dur="500"/>
                                        <p:tgtEl>
                                          <p:spTgt spid="202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fld id="{C9A09E6F-9948-1546-BFA2-AD1B4A5B91E4}" type="slidenum">
              <a:rPr lang="en-US" altLang="zh-CN"/>
              <a:pPr/>
              <a:t>30</a:t>
            </a:fld>
            <a:endParaRPr lang="en-US" altLang="zh-CN"/>
          </a:p>
        </p:txBody>
      </p:sp>
      <p:sp>
        <p:nvSpPr>
          <p:cNvPr id="234498" name="Rectangle 2"/>
          <p:cNvSpPr>
            <a:spLocks noGrp="1" noChangeArrowheads="1"/>
          </p:cNvSpPr>
          <p:nvPr>
            <p:ph type="title"/>
          </p:nvPr>
        </p:nvSpPr>
        <p:spPr/>
        <p:txBody>
          <a:bodyPr/>
          <a:lstStyle/>
          <a:p>
            <a:r>
              <a:rPr lang="en-US" altLang="zh-CN"/>
              <a:t>Maximum-likelihood</a:t>
            </a:r>
          </a:p>
        </p:txBody>
      </p:sp>
      <p:pic>
        <p:nvPicPr>
          <p:cNvPr id="23449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4"/>
          <p:cNvSpPr>
            <a:spLocks noGrp="1"/>
          </p:cNvSpPr>
          <p:nvPr>
            <p:ph type="sldNum" sz="quarter" idx="11"/>
          </p:nvPr>
        </p:nvSpPr>
        <p:spPr/>
        <p:txBody>
          <a:bodyPr/>
          <a:lstStyle/>
          <a:p>
            <a:fld id="{AD6E8488-EEFE-E74A-8794-6247188DBA59}" type="slidenum">
              <a:rPr lang="en-US" altLang="zh-CN"/>
              <a:pPr/>
              <a:t>31</a:t>
            </a:fld>
            <a:endParaRPr lang="en-US" altLang="zh-CN"/>
          </a:p>
        </p:txBody>
      </p:sp>
      <p:sp>
        <p:nvSpPr>
          <p:cNvPr id="235522" name="Rectangle 2"/>
          <p:cNvSpPr>
            <a:spLocks noGrp="1" noChangeArrowheads="1"/>
          </p:cNvSpPr>
          <p:nvPr>
            <p:ph type="title"/>
          </p:nvPr>
        </p:nvSpPr>
        <p:spPr/>
        <p:txBody>
          <a:bodyPr/>
          <a:lstStyle/>
          <a:p>
            <a:r>
              <a:rPr lang="en-US" altLang="zh-CN"/>
              <a:t>The Zero-frequency Problem</a:t>
            </a:r>
          </a:p>
        </p:txBody>
      </p:sp>
      <p:sp>
        <p:nvSpPr>
          <p:cNvPr id="235523" name="Rectangle 3"/>
          <p:cNvSpPr>
            <a:spLocks noGrp="1" noChangeArrowheads="1"/>
          </p:cNvSpPr>
          <p:nvPr>
            <p:ph type="body" idx="1"/>
          </p:nvPr>
        </p:nvSpPr>
        <p:spPr>
          <a:xfrm>
            <a:off x="457200" y="1600200"/>
            <a:ext cx="8291513" cy="2620963"/>
          </a:xfrm>
        </p:spPr>
        <p:txBody>
          <a:bodyPr/>
          <a:lstStyle/>
          <a:p>
            <a:pPr>
              <a:lnSpc>
                <a:spcPct val="90000"/>
              </a:lnSpc>
            </a:pPr>
            <a:r>
              <a:rPr lang="en-US" altLang="zh-CN" sz="2800" dirty="0"/>
              <a:t>Suppose some event not in our observation S</a:t>
            </a:r>
          </a:p>
          <a:p>
            <a:pPr lvl="1">
              <a:lnSpc>
                <a:spcPct val="90000"/>
              </a:lnSpc>
            </a:pPr>
            <a:r>
              <a:rPr lang="en-US" altLang="zh-CN" sz="2400" dirty="0"/>
              <a:t>Model will assign zero probability to that event</a:t>
            </a:r>
          </a:p>
          <a:p>
            <a:pPr lvl="1">
              <a:lnSpc>
                <a:spcPct val="90000"/>
              </a:lnSpc>
            </a:pPr>
            <a:r>
              <a:rPr lang="en-US" altLang="zh-CN" sz="2400" dirty="0"/>
              <a:t>And to any set of events involving the unseen event</a:t>
            </a:r>
          </a:p>
          <a:p>
            <a:pPr>
              <a:lnSpc>
                <a:spcPct val="90000"/>
              </a:lnSpc>
            </a:pPr>
            <a:r>
              <a:rPr lang="en-US" altLang="zh-CN" sz="2800" dirty="0"/>
              <a:t>Happens very frequently with language</a:t>
            </a:r>
          </a:p>
          <a:p>
            <a:pPr>
              <a:lnSpc>
                <a:spcPct val="90000"/>
              </a:lnSpc>
            </a:pPr>
            <a:r>
              <a:rPr lang="en-US" altLang="zh-CN" sz="2800" dirty="0"/>
              <a:t>It is incorrect to infer zero probabilities</a:t>
            </a:r>
          </a:p>
          <a:p>
            <a:pPr lvl="1">
              <a:lnSpc>
                <a:spcPct val="90000"/>
              </a:lnSpc>
            </a:pPr>
            <a:r>
              <a:rPr lang="en-US" altLang="zh-CN" sz="2400" dirty="0"/>
              <a:t>especially when creating a model from short samples</a:t>
            </a:r>
          </a:p>
          <a:p>
            <a:pPr>
              <a:lnSpc>
                <a:spcPct val="90000"/>
              </a:lnSpc>
            </a:pPr>
            <a:endParaRPr lang="en-US" altLang="zh-CN" sz="2800" dirty="0"/>
          </a:p>
        </p:txBody>
      </p:sp>
      <p:pic>
        <p:nvPicPr>
          <p:cNvPr id="235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508500"/>
            <a:ext cx="4751387" cy="163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4"/>
          <p:cNvSpPr>
            <a:spLocks noGrp="1"/>
          </p:cNvSpPr>
          <p:nvPr>
            <p:ph type="sldNum" sz="quarter" idx="11"/>
          </p:nvPr>
        </p:nvSpPr>
        <p:spPr/>
        <p:txBody>
          <a:bodyPr/>
          <a:lstStyle/>
          <a:p>
            <a:fld id="{CA28B5CF-6971-E947-8EAC-1C136F209F76}" type="slidenum">
              <a:rPr lang="en-US" altLang="zh-CN"/>
              <a:pPr/>
              <a:t>32</a:t>
            </a:fld>
            <a:endParaRPr lang="en-US" altLang="zh-CN"/>
          </a:p>
        </p:txBody>
      </p:sp>
      <p:sp>
        <p:nvSpPr>
          <p:cNvPr id="236546" name="Rectangle 2"/>
          <p:cNvSpPr>
            <a:spLocks noGrp="1" noChangeArrowheads="1"/>
          </p:cNvSpPr>
          <p:nvPr>
            <p:ph type="title"/>
          </p:nvPr>
        </p:nvSpPr>
        <p:spPr/>
        <p:txBody>
          <a:bodyPr/>
          <a:lstStyle/>
          <a:p>
            <a:r>
              <a:rPr lang="en-US" altLang="zh-CN"/>
              <a:t>Discounting Methods (</a:t>
            </a:r>
            <a:r>
              <a:rPr lang="zh-CN" altLang="en-US"/>
              <a:t>折扣法</a:t>
            </a:r>
            <a:r>
              <a:rPr lang="en-US" altLang="zh-CN"/>
              <a:t>)[6]</a:t>
            </a:r>
          </a:p>
        </p:txBody>
      </p:sp>
      <p:sp>
        <p:nvSpPr>
          <p:cNvPr id="236547" name="Rectangle 3"/>
          <p:cNvSpPr>
            <a:spLocks noGrp="1" noChangeArrowheads="1"/>
          </p:cNvSpPr>
          <p:nvPr>
            <p:ph type="body" idx="1"/>
          </p:nvPr>
        </p:nvSpPr>
        <p:spPr>
          <a:xfrm>
            <a:off x="457200" y="1600200"/>
            <a:ext cx="8002588" cy="4781550"/>
          </a:xfrm>
        </p:spPr>
        <p:txBody>
          <a:bodyPr/>
          <a:lstStyle/>
          <a:p>
            <a:pPr>
              <a:lnSpc>
                <a:spcPct val="80000"/>
              </a:lnSpc>
            </a:pPr>
            <a:r>
              <a:rPr lang="en-US" altLang="zh-CN" sz="2800" dirty="0"/>
              <a:t>Laplace correction:</a:t>
            </a:r>
          </a:p>
          <a:p>
            <a:pPr lvl="1">
              <a:lnSpc>
                <a:spcPct val="80000"/>
              </a:lnSpc>
            </a:pPr>
            <a:r>
              <a:rPr lang="en-US" altLang="zh-CN" sz="2400" dirty="0"/>
              <a:t>add 1 to every count, normalize</a:t>
            </a:r>
          </a:p>
          <a:p>
            <a:pPr lvl="1">
              <a:lnSpc>
                <a:spcPct val="80000"/>
              </a:lnSpc>
            </a:pPr>
            <a:r>
              <a:rPr lang="en-US" altLang="zh-CN" sz="2400" dirty="0"/>
              <a:t>problematic for large vocabularies</a:t>
            </a:r>
          </a:p>
          <a:p>
            <a:pPr>
              <a:lnSpc>
                <a:spcPct val="80000"/>
              </a:lnSpc>
            </a:pPr>
            <a:r>
              <a:rPr lang="en-US" altLang="zh-CN" sz="2800" dirty="0" err="1"/>
              <a:t>Lindstone</a:t>
            </a:r>
            <a:r>
              <a:rPr lang="en-US" altLang="zh-CN" sz="2800" dirty="0"/>
              <a:t> correction:</a:t>
            </a:r>
          </a:p>
          <a:p>
            <a:pPr lvl="1">
              <a:lnSpc>
                <a:spcPct val="80000"/>
              </a:lnSpc>
            </a:pPr>
            <a:r>
              <a:rPr lang="en-US" altLang="zh-CN" sz="2400" dirty="0"/>
              <a:t>add a small constant </a:t>
            </a:r>
            <a:r>
              <a:rPr lang="en-US" altLang="zh-CN" sz="2400" b="1" i="1" dirty="0" err="1"/>
              <a:t>ε</a:t>
            </a:r>
            <a:r>
              <a:rPr lang="en-US" altLang="zh-CN" sz="2400" b="1" i="1" dirty="0"/>
              <a:t> </a:t>
            </a:r>
            <a:r>
              <a:rPr lang="en-US" altLang="zh-CN" sz="2400" dirty="0"/>
              <a:t>to every count, re-normalize</a:t>
            </a:r>
          </a:p>
          <a:p>
            <a:pPr lvl="1">
              <a:lnSpc>
                <a:spcPct val="80000"/>
              </a:lnSpc>
            </a:pPr>
            <a:endParaRPr lang="en-US" altLang="zh-CN" sz="2400" dirty="0"/>
          </a:p>
          <a:p>
            <a:pPr>
              <a:lnSpc>
                <a:spcPct val="80000"/>
              </a:lnSpc>
            </a:pPr>
            <a:endParaRPr lang="en-US" altLang="zh-CN" sz="2800" dirty="0"/>
          </a:p>
          <a:p>
            <a:pPr>
              <a:lnSpc>
                <a:spcPct val="80000"/>
              </a:lnSpc>
            </a:pPr>
            <a:endParaRPr lang="en-US" altLang="zh-CN" sz="2800" dirty="0"/>
          </a:p>
          <a:p>
            <a:pPr>
              <a:lnSpc>
                <a:spcPct val="80000"/>
              </a:lnSpc>
            </a:pPr>
            <a:endParaRPr lang="en-US" altLang="zh-CN" sz="2800" dirty="0"/>
          </a:p>
          <a:p>
            <a:pPr>
              <a:lnSpc>
                <a:spcPct val="80000"/>
              </a:lnSpc>
            </a:pPr>
            <a:r>
              <a:rPr lang="en-US" altLang="zh-CN" sz="2800" dirty="0"/>
              <a:t>Absolute Discounting</a:t>
            </a:r>
          </a:p>
          <a:p>
            <a:pPr lvl="1">
              <a:lnSpc>
                <a:spcPct val="80000"/>
              </a:lnSpc>
            </a:pPr>
            <a:r>
              <a:rPr lang="en-US" altLang="zh-CN" sz="2400" dirty="0"/>
              <a:t>subtract a constant </a:t>
            </a:r>
            <a:r>
              <a:rPr lang="en-US" altLang="zh-CN" sz="2400" b="1" i="1" dirty="0" err="1"/>
              <a:t>ε</a:t>
            </a:r>
            <a:r>
              <a:rPr lang="en-US" altLang="zh-CN" sz="2400" dirty="0"/>
              <a:t>, re-distribute the probability mass</a:t>
            </a:r>
          </a:p>
          <a:p>
            <a:pPr>
              <a:lnSpc>
                <a:spcPct val="80000"/>
              </a:lnSpc>
            </a:pPr>
            <a:endParaRPr lang="zh-CN" altLang="en-US" sz="2800" dirty="0"/>
          </a:p>
        </p:txBody>
      </p:sp>
      <p:pic>
        <p:nvPicPr>
          <p:cNvPr id="2365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3482975"/>
            <a:ext cx="4464050" cy="1674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1"/>
          </p:nvPr>
        </p:nvSpPr>
        <p:spPr/>
        <p:txBody>
          <a:bodyPr/>
          <a:lstStyle/>
          <a:p>
            <a:fld id="{E2A94FC0-37C4-714F-90C2-002F76A3BC28}" type="slidenum">
              <a:rPr lang="en-US" altLang="zh-CN"/>
              <a:pPr/>
              <a:t>33</a:t>
            </a:fld>
            <a:endParaRPr lang="en-US" altLang="zh-CN"/>
          </a:p>
        </p:txBody>
      </p:sp>
      <p:sp>
        <p:nvSpPr>
          <p:cNvPr id="243714" name="Rectangle 2"/>
          <p:cNvSpPr>
            <a:spLocks noGrp="1" noChangeArrowheads="1"/>
          </p:cNvSpPr>
          <p:nvPr>
            <p:ph type="title"/>
          </p:nvPr>
        </p:nvSpPr>
        <p:spPr/>
        <p:txBody>
          <a:bodyPr/>
          <a:lstStyle/>
          <a:p>
            <a:r>
              <a:rPr lang="en-US" altLang="zh-CN"/>
              <a:t>Basic Models: Summary</a:t>
            </a:r>
          </a:p>
        </p:txBody>
      </p:sp>
      <p:sp>
        <p:nvSpPr>
          <p:cNvPr id="243715" name="Rectangle 3"/>
          <p:cNvSpPr>
            <a:spLocks noGrp="1" noChangeArrowheads="1"/>
          </p:cNvSpPr>
          <p:nvPr>
            <p:ph type="body" idx="1"/>
          </p:nvPr>
        </p:nvSpPr>
        <p:spPr>
          <a:xfrm>
            <a:off x="457200" y="1600200"/>
            <a:ext cx="8229600" cy="4492625"/>
          </a:xfrm>
        </p:spPr>
        <p:txBody>
          <a:bodyPr/>
          <a:lstStyle/>
          <a:p>
            <a:pPr>
              <a:lnSpc>
                <a:spcPct val="80000"/>
              </a:lnSpc>
            </a:pPr>
            <a:r>
              <a:rPr lang="en-US" altLang="zh-CN" sz="2400" dirty="0"/>
              <a:t>Goal: estimate a model M from a sample text S</a:t>
            </a:r>
          </a:p>
          <a:p>
            <a:pPr>
              <a:lnSpc>
                <a:spcPct val="80000"/>
              </a:lnSpc>
            </a:pPr>
            <a:r>
              <a:rPr lang="en-US" altLang="zh-CN" sz="2400" dirty="0"/>
              <a:t>Use maximum-likelihood estimator</a:t>
            </a:r>
          </a:p>
          <a:p>
            <a:pPr lvl="1">
              <a:lnSpc>
                <a:spcPct val="80000"/>
              </a:lnSpc>
            </a:pPr>
            <a:r>
              <a:rPr lang="en-US" altLang="zh-CN" sz="2000" dirty="0"/>
              <a:t>count the number of times each word occurs in S, divide by length</a:t>
            </a:r>
          </a:p>
          <a:p>
            <a:pPr>
              <a:lnSpc>
                <a:spcPct val="80000"/>
              </a:lnSpc>
            </a:pPr>
            <a:r>
              <a:rPr lang="en-US" altLang="zh-CN" sz="2400" dirty="0"/>
              <a:t>Smoothing to avoid zero frequencies</a:t>
            </a:r>
          </a:p>
          <a:p>
            <a:pPr lvl="1">
              <a:lnSpc>
                <a:spcPct val="80000"/>
              </a:lnSpc>
            </a:pPr>
            <a:r>
              <a:rPr lang="en-US" altLang="zh-CN" sz="2000" dirty="0"/>
              <a:t>discounting methods: add or subtract a constant, redistribute mass</a:t>
            </a:r>
          </a:p>
          <a:p>
            <a:pPr lvl="1">
              <a:lnSpc>
                <a:spcPct val="80000"/>
              </a:lnSpc>
            </a:pPr>
            <a:r>
              <a:rPr lang="en-US" altLang="zh-CN" sz="2000" dirty="0"/>
              <a:t>better: interpolate with background probability of a word</a:t>
            </a:r>
          </a:p>
          <a:p>
            <a:pPr lvl="1">
              <a:lnSpc>
                <a:spcPct val="80000"/>
              </a:lnSpc>
            </a:pPr>
            <a:r>
              <a:rPr lang="en-US" altLang="zh-CN" sz="2000" dirty="0"/>
              <a:t>smoothing has a role similar to IDF in classical models</a:t>
            </a:r>
          </a:p>
          <a:p>
            <a:pPr>
              <a:lnSpc>
                <a:spcPct val="80000"/>
              </a:lnSpc>
            </a:pPr>
            <a:r>
              <a:rPr lang="en-US" altLang="zh-CN" sz="2400" dirty="0"/>
              <a:t>Smoothing parameters is very important</a:t>
            </a:r>
          </a:p>
          <a:p>
            <a:pPr lvl="1">
              <a:lnSpc>
                <a:spcPct val="80000"/>
              </a:lnSpc>
            </a:pPr>
            <a:r>
              <a:rPr lang="en-US" altLang="zh-CN" sz="2000" dirty="0" err="1"/>
              <a:t>Dirichlet</a:t>
            </a:r>
            <a:r>
              <a:rPr lang="en-US" altLang="zh-CN" sz="2000" dirty="0"/>
              <a:t> works well for short queries (need to tune the parameter)</a:t>
            </a:r>
          </a:p>
          <a:p>
            <a:pPr lvl="1">
              <a:lnSpc>
                <a:spcPct val="80000"/>
              </a:lnSpc>
            </a:pPr>
            <a:r>
              <a:rPr lang="en-US" altLang="zh-CN" sz="2000" dirty="0" err="1"/>
              <a:t>Jelinek</a:t>
            </a:r>
            <a:r>
              <a:rPr lang="en-US" altLang="zh-CN" sz="2000" dirty="0"/>
              <a:t>-Mercer works well for longer queries (also needs tuning)</a:t>
            </a:r>
          </a:p>
          <a:p>
            <a:pPr lvl="1">
              <a:lnSpc>
                <a:spcPct val="80000"/>
              </a:lnSpc>
            </a:pPr>
            <a:r>
              <a:rPr lang="en-US" altLang="zh-CN" sz="2000" dirty="0"/>
              <a:t>Lots of other ideas being worked 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3"/>
          <p:cNvSpPr>
            <a:spLocks noGrp="1"/>
          </p:cNvSpPr>
          <p:nvPr>
            <p:ph type="ftr" sz="quarter" idx="10"/>
          </p:nvPr>
        </p:nvSpPr>
        <p:spPr/>
        <p:txBody>
          <a:bodyPr/>
          <a:lstStyle/>
          <a:p>
            <a:r>
              <a:rPr lang="en-US" altLang="zh-CN"/>
              <a:t>Lecture 3 IR Model</a:t>
            </a:r>
          </a:p>
        </p:txBody>
      </p:sp>
      <p:sp>
        <p:nvSpPr>
          <p:cNvPr id="11" name="幻灯片编号占位符 4"/>
          <p:cNvSpPr>
            <a:spLocks noGrp="1"/>
          </p:cNvSpPr>
          <p:nvPr>
            <p:ph type="sldNum" sz="quarter" idx="11"/>
          </p:nvPr>
        </p:nvSpPr>
        <p:spPr/>
        <p:txBody>
          <a:bodyPr/>
          <a:lstStyle/>
          <a:p>
            <a:fld id="{D952A1AF-1D11-1849-A66C-9D08B1B47C9D}" type="slidenum">
              <a:rPr lang="en-US" altLang="zh-CN"/>
              <a:pPr/>
              <a:t>34</a:t>
            </a:fld>
            <a:endParaRPr lang="en-US" altLang="zh-CN"/>
          </a:p>
        </p:txBody>
      </p:sp>
      <p:sp>
        <p:nvSpPr>
          <p:cNvPr id="258050" name="Rectangle 2"/>
          <p:cNvSpPr>
            <a:spLocks noGrp="1" noChangeArrowheads="1"/>
          </p:cNvSpPr>
          <p:nvPr>
            <p:ph type="title"/>
          </p:nvPr>
        </p:nvSpPr>
        <p:spPr/>
        <p:txBody>
          <a:bodyPr/>
          <a:lstStyle/>
          <a:p>
            <a:r>
              <a:rPr lang="en-US" altLang="zh-CN" dirty="0"/>
              <a:t>Homework 02</a:t>
            </a:r>
          </a:p>
        </p:txBody>
      </p:sp>
      <p:pic>
        <p:nvPicPr>
          <p:cNvPr id="258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484313"/>
            <a:ext cx="4897437" cy="2730500"/>
          </a:xfrm>
          <a:prstGeom prst="rect">
            <a:avLst/>
          </a:prstGeom>
          <a:noFill/>
          <a:extLst>
            <a:ext uri="{909E8E84-426E-40dd-AFC4-6F175D3DCCD1}">
              <a14:hiddenFill xmlns:a14="http://schemas.microsoft.com/office/drawing/2010/main" xmlns="">
                <a:solidFill>
                  <a:srgbClr val="FFFFFF"/>
                </a:solidFill>
              </a14:hiddenFill>
            </a:ext>
          </a:extLst>
        </p:spPr>
      </p:pic>
      <p:pic>
        <p:nvPicPr>
          <p:cNvPr id="258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365104"/>
            <a:ext cx="1866900" cy="314325"/>
          </a:xfrm>
          <a:prstGeom prst="rect">
            <a:avLst/>
          </a:prstGeom>
          <a:noFill/>
          <a:extLst>
            <a:ext uri="{909E8E84-426E-40dd-AFC4-6F175D3DCCD1}">
              <a14:hiddenFill xmlns:a14="http://schemas.microsoft.com/office/drawing/2010/main" xmlns="">
                <a:solidFill>
                  <a:srgbClr val="FFFFFF"/>
                </a:solidFill>
              </a14:hiddenFill>
            </a:ext>
          </a:extLst>
        </p:spPr>
      </p:pic>
      <p:pic>
        <p:nvPicPr>
          <p:cNvPr id="258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4525" y="4365104"/>
            <a:ext cx="2751138" cy="303212"/>
          </a:xfrm>
          <a:prstGeom prst="rect">
            <a:avLst/>
          </a:prstGeom>
          <a:noFill/>
          <a:extLst>
            <a:ext uri="{909E8E84-426E-40dd-AFC4-6F175D3DCCD1}">
              <a14:hiddenFill xmlns:a14="http://schemas.microsoft.com/office/drawing/2010/main" xmlns="">
                <a:solidFill>
                  <a:srgbClr val="FFFFFF"/>
                </a:solidFill>
              </a14:hiddenFill>
            </a:ext>
          </a:extLst>
        </p:spPr>
      </p:pic>
      <p:pic>
        <p:nvPicPr>
          <p:cNvPr id="258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125" y="4365104"/>
            <a:ext cx="2657475" cy="28575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3"/>
          <p:cNvSpPr txBox="1">
            <a:spLocks noChangeArrowheads="1"/>
          </p:cNvSpPr>
          <p:nvPr/>
        </p:nvSpPr>
        <p:spPr bwMode="auto">
          <a:xfrm>
            <a:off x="535797" y="4941168"/>
            <a:ext cx="8212667" cy="207568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accent2"/>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80000"/>
              </a:lnSpc>
            </a:pPr>
            <a:r>
              <a:rPr lang="en-US" altLang="zh-CN" sz="2400" kern="0" dirty="0"/>
              <a:t>Using the </a:t>
            </a:r>
            <a:r>
              <a:rPr lang="en-US" altLang="zh-CN" sz="2400" dirty="0">
                <a:solidFill>
                  <a:srgbClr val="0070C0"/>
                </a:solidFill>
              </a:rPr>
              <a:t>Laplace</a:t>
            </a:r>
            <a:r>
              <a:rPr lang="en-US" altLang="zh-CN" sz="2400" dirty="0"/>
              <a:t> correction, </a:t>
            </a:r>
            <a:r>
              <a:rPr lang="en-US" altLang="zh-CN" sz="2400" dirty="0" err="1">
                <a:solidFill>
                  <a:srgbClr val="0070C0"/>
                </a:solidFill>
              </a:rPr>
              <a:t>Lindstone</a:t>
            </a:r>
            <a:r>
              <a:rPr lang="en-US" altLang="zh-CN" sz="2400" dirty="0">
                <a:solidFill>
                  <a:srgbClr val="0070C0"/>
                </a:solidFill>
              </a:rPr>
              <a:t> </a:t>
            </a:r>
            <a:r>
              <a:rPr lang="en-US" altLang="zh-CN" sz="2400" dirty="0"/>
              <a:t>correction ( let </a:t>
            </a:r>
            <a:r>
              <a:rPr lang="en-US" altLang="zh-CN" sz="2400" b="1" i="1" dirty="0" err="1"/>
              <a:t>ε</a:t>
            </a:r>
            <a:r>
              <a:rPr lang="en-US" altLang="zh-CN" sz="2400" b="1" i="1" dirty="0"/>
              <a:t> = 0.001</a:t>
            </a:r>
            <a:r>
              <a:rPr lang="en-US" altLang="zh-CN" sz="2400" b="1" dirty="0"/>
              <a:t>) </a:t>
            </a:r>
            <a:r>
              <a:rPr lang="en-US" altLang="zh-CN" sz="2400" dirty="0"/>
              <a:t>and </a:t>
            </a:r>
            <a:r>
              <a:rPr lang="en-US" altLang="zh-CN" sz="2400" dirty="0">
                <a:solidFill>
                  <a:srgbClr val="0070C0"/>
                </a:solidFill>
              </a:rPr>
              <a:t>Absolute Discounting</a:t>
            </a:r>
            <a:r>
              <a:rPr lang="en-US" altLang="zh-CN" sz="2400" dirty="0"/>
              <a:t> ( let </a:t>
            </a:r>
            <a:r>
              <a:rPr lang="en-US" altLang="zh-CN" sz="2400" b="1" i="1" dirty="0" err="1"/>
              <a:t>ε</a:t>
            </a:r>
            <a:r>
              <a:rPr lang="en-US" altLang="zh-CN" sz="2400" b="1" i="1" dirty="0"/>
              <a:t> = 0.001</a:t>
            </a:r>
            <a:r>
              <a:rPr lang="en-US" altLang="zh-CN" sz="2400" b="1" dirty="0"/>
              <a:t>) </a:t>
            </a:r>
            <a:r>
              <a:rPr lang="en-US" altLang="zh-CN" sz="2400" dirty="0"/>
              <a:t>smoothing method to recount the probability of above queries on D1, D2 and D3 respectively.</a:t>
            </a:r>
            <a:endParaRPr lang="en-US" altLang="zh-CN" sz="2400" kern="0" dirty="0"/>
          </a:p>
        </p:txBody>
      </p:sp>
    </p:spTree>
    <p:extLst>
      <p:ext uri="{BB962C8B-B14F-4D97-AF65-F5344CB8AC3E}">
        <p14:creationId xmlns:p14="http://schemas.microsoft.com/office/powerpoint/2010/main" val="692393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8052"/>
                                        </p:tgtEl>
                                        <p:attrNameLst>
                                          <p:attrName>style.visibility</p:attrName>
                                        </p:attrNameLst>
                                      </p:cBhvr>
                                      <p:to>
                                        <p:strVal val="visible"/>
                                      </p:to>
                                    </p:set>
                                    <p:animEffect transition="in" filter="wipe(left)">
                                      <p:cBhvr>
                                        <p:cTn id="7" dur="500"/>
                                        <p:tgtEl>
                                          <p:spTgt spid="258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8054"/>
                                        </p:tgtEl>
                                        <p:attrNameLst>
                                          <p:attrName>style.visibility</p:attrName>
                                        </p:attrNameLst>
                                      </p:cBhvr>
                                      <p:to>
                                        <p:strVal val="visible"/>
                                      </p:to>
                                    </p:set>
                                    <p:animEffect transition="in" filter="wipe(left)">
                                      <p:cBhvr>
                                        <p:cTn id="12" dur="500"/>
                                        <p:tgtEl>
                                          <p:spTgt spid="258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8056"/>
                                        </p:tgtEl>
                                        <p:attrNameLst>
                                          <p:attrName>style.visibility</p:attrName>
                                        </p:attrNameLst>
                                      </p:cBhvr>
                                      <p:to>
                                        <p:strVal val="visible"/>
                                      </p:to>
                                    </p:set>
                                    <p:animEffect transition="in" filter="wipe(left)">
                                      <p:cBhvr>
                                        <p:cTn id="17" dur="500"/>
                                        <p:tgtEl>
                                          <p:spTgt spid="258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9617B-C042-9545-A44A-E3ADD92F8CEC}"/>
              </a:ext>
            </a:extLst>
          </p:cNvPr>
          <p:cNvSpPr>
            <a:spLocks noGrp="1"/>
          </p:cNvSpPr>
          <p:nvPr>
            <p:ph type="title"/>
          </p:nvPr>
        </p:nvSpPr>
        <p:spPr/>
        <p:txBody>
          <a:bodyPr/>
          <a:lstStyle/>
          <a:p>
            <a:r>
              <a:rPr kumimoji="1" lang="en-US" altLang="zh-CN" dirty="0"/>
              <a:t>Homework</a:t>
            </a:r>
            <a:r>
              <a:rPr kumimoji="1" lang="zh-CN" altLang="en-US" dirty="0"/>
              <a:t> </a:t>
            </a:r>
            <a:r>
              <a:rPr kumimoji="1" lang="en-US" altLang="zh-CN" dirty="0"/>
              <a:t>02</a:t>
            </a:r>
            <a:endParaRPr kumimoji="1" lang="zh-CN" altLang="en-US" dirty="0"/>
          </a:p>
        </p:txBody>
      </p:sp>
      <p:sp>
        <p:nvSpPr>
          <p:cNvPr id="3" name="内容占位符 2">
            <a:extLst>
              <a:ext uri="{FF2B5EF4-FFF2-40B4-BE49-F238E27FC236}">
                <a16:creationId xmlns:a16="http://schemas.microsoft.com/office/drawing/2014/main" id="{0669BC1B-1D2C-8240-B52F-F9EA26D08A7D}"/>
              </a:ext>
            </a:extLst>
          </p:cNvPr>
          <p:cNvSpPr>
            <a:spLocks noGrp="1"/>
          </p:cNvSpPr>
          <p:nvPr>
            <p:ph idx="1"/>
          </p:nvPr>
        </p:nvSpPr>
        <p:spPr/>
        <p:txBody>
          <a:bodyPr/>
          <a:lstStyle/>
          <a:p>
            <a:pPr algn="just"/>
            <a:r>
              <a:rPr kumimoji="1" lang="en-US" altLang="zh-CN" sz="2400" dirty="0"/>
              <a:t>2</a:t>
            </a:r>
            <a:r>
              <a:rPr kumimoji="1" lang="en-US" altLang="zh-CN" sz="2400" dirty="0">
                <a:solidFill>
                  <a:srgbClr val="FF0000"/>
                </a:solidFill>
              </a:rPr>
              <a:t>.</a:t>
            </a:r>
            <a:r>
              <a:rPr kumimoji="1" lang="zh-CN" altLang="en-US" sz="2400" dirty="0">
                <a:solidFill>
                  <a:srgbClr val="FF0000"/>
                </a:solidFill>
              </a:rPr>
              <a:t> </a:t>
            </a:r>
            <a:r>
              <a:rPr kumimoji="1" lang="en-US" altLang="zh-CN" sz="2400" dirty="0">
                <a:solidFill>
                  <a:srgbClr val="FF0000"/>
                </a:solidFill>
              </a:rPr>
              <a:t>While</a:t>
            </a:r>
            <a:r>
              <a:rPr kumimoji="1" lang="zh-CN" altLang="en-US" sz="2400" dirty="0">
                <a:solidFill>
                  <a:srgbClr val="FF0000"/>
                </a:solidFill>
              </a:rPr>
              <a:t> </a:t>
            </a:r>
            <a:r>
              <a:rPr kumimoji="1" lang="en-US" altLang="zh-CN" sz="2400" dirty="0">
                <a:solidFill>
                  <a:srgbClr val="FF0000"/>
                </a:solidFill>
              </a:rPr>
              <a:t>use</a:t>
            </a:r>
            <a:r>
              <a:rPr kumimoji="1" lang="zh-CN" altLang="en-US" sz="2400" dirty="0">
                <a:solidFill>
                  <a:srgbClr val="FF0000"/>
                </a:solidFill>
              </a:rPr>
              <a:t> </a:t>
            </a:r>
            <a:r>
              <a:rPr kumimoji="1" lang="en-US" altLang="zh-CN" sz="2400" dirty="0">
                <a:solidFill>
                  <a:srgbClr val="FF0000"/>
                </a:solidFill>
              </a:rPr>
              <a:t>cross-entropy</a:t>
            </a:r>
            <a:r>
              <a:rPr kumimoji="1" lang="zh-CN" altLang="en-US" sz="2400" dirty="0">
                <a:solidFill>
                  <a:srgbClr val="FF0000"/>
                </a:solidFill>
              </a:rPr>
              <a:t> </a:t>
            </a:r>
            <a:r>
              <a:rPr kumimoji="1" lang="en-US" altLang="zh-CN" sz="2400" dirty="0">
                <a:solidFill>
                  <a:srgbClr val="FF0000"/>
                </a:solidFill>
              </a:rPr>
              <a:t>for</a:t>
            </a:r>
            <a:r>
              <a:rPr kumimoji="1" lang="zh-CN" altLang="en-US" sz="2400" dirty="0">
                <a:solidFill>
                  <a:srgbClr val="FF0000"/>
                </a:solidFill>
              </a:rPr>
              <a:t> </a:t>
            </a:r>
            <a:r>
              <a:rPr kumimoji="1" lang="en-US" altLang="zh-CN" sz="2400" dirty="0">
                <a:solidFill>
                  <a:srgbClr val="FF0000"/>
                </a:solidFill>
              </a:rPr>
              <a:t>document</a:t>
            </a:r>
            <a:r>
              <a:rPr kumimoji="1" lang="zh-CN" altLang="en-US" sz="2400" dirty="0">
                <a:solidFill>
                  <a:srgbClr val="FF0000"/>
                </a:solidFill>
              </a:rPr>
              <a:t> </a:t>
            </a:r>
            <a:r>
              <a:rPr kumimoji="1" lang="en-US" altLang="zh-CN" sz="2400" dirty="0">
                <a:solidFill>
                  <a:srgbClr val="FF0000"/>
                </a:solidFill>
              </a:rPr>
              <a:t>retrieval,</a:t>
            </a:r>
            <a:r>
              <a:rPr kumimoji="1" lang="zh-CN" altLang="en-US" sz="2400" dirty="0">
                <a:solidFill>
                  <a:srgbClr val="FF0000"/>
                </a:solidFill>
              </a:rPr>
              <a:t> </a:t>
            </a:r>
            <a:r>
              <a:rPr kumimoji="1" lang="en-US" altLang="zh-CN" sz="2400" dirty="0">
                <a:solidFill>
                  <a:srgbClr val="FF0000"/>
                </a:solidFill>
              </a:rPr>
              <a:t>why</a:t>
            </a:r>
            <a:r>
              <a:rPr kumimoji="1" lang="zh-CN" altLang="en-US" sz="2400" dirty="0">
                <a:solidFill>
                  <a:srgbClr val="FF0000"/>
                </a:solidFill>
              </a:rPr>
              <a:t> </a:t>
            </a:r>
            <a:r>
              <a:rPr kumimoji="1" lang="en-US" altLang="zh-CN" sz="2400" dirty="0">
                <a:solidFill>
                  <a:srgbClr val="FF0000"/>
                </a:solidFill>
              </a:rPr>
              <a:t>should</a:t>
            </a:r>
            <a:r>
              <a:rPr kumimoji="1" lang="zh-CN" altLang="en-US" sz="2400" dirty="0">
                <a:solidFill>
                  <a:srgbClr val="FF0000"/>
                </a:solidFill>
              </a:rPr>
              <a:t> </a:t>
            </a:r>
            <a:r>
              <a:rPr kumimoji="1" lang="en-US" altLang="zh-CN" sz="2400" dirty="0">
                <a:solidFill>
                  <a:srgbClr val="FF0000"/>
                </a:solidFill>
              </a:rPr>
              <a:t>we</a:t>
            </a:r>
            <a:r>
              <a:rPr kumimoji="1" lang="zh-CN" altLang="en-US" sz="2400" dirty="0">
                <a:solidFill>
                  <a:srgbClr val="FF0000"/>
                </a:solidFill>
              </a:rPr>
              <a:t> </a:t>
            </a:r>
            <a:r>
              <a:rPr kumimoji="1" lang="en-US" altLang="zh-CN" sz="2400" dirty="0">
                <a:solidFill>
                  <a:srgbClr val="FF0000"/>
                </a:solidFill>
              </a:rPr>
              <a:t>use</a:t>
            </a:r>
            <a:r>
              <a:rPr kumimoji="1" lang="zh-CN" altLang="en-US" sz="2400" dirty="0">
                <a:solidFill>
                  <a:srgbClr val="FF0000"/>
                </a:solidFill>
              </a:rPr>
              <a:t>                  </a:t>
            </a:r>
            <a:r>
              <a:rPr kumimoji="1" lang="en-US" altLang="zh-CN" sz="2400" dirty="0">
                <a:solidFill>
                  <a:srgbClr val="FF0000"/>
                </a:solidFill>
              </a:rPr>
              <a:t>rather</a:t>
            </a:r>
            <a:r>
              <a:rPr kumimoji="1" lang="zh-CN" altLang="en-US" sz="2400" dirty="0">
                <a:solidFill>
                  <a:srgbClr val="FF0000"/>
                </a:solidFill>
              </a:rPr>
              <a:t> </a:t>
            </a:r>
            <a:r>
              <a:rPr kumimoji="1" lang="en-US" altLang="zh-CN" sz="2400" dirty="0">
                <a:solidFill>
                  <a:srgbClr val="FF0000"/>
                </a:solidFill>
              </a:rPr>
              <a:t>than</a:t>
            </a:r>
            <a:r>
              <a:rPr kumimoji="1" lang="zh-CN" altLang="en-US" sz="2400" dirty="0">
                <a:solidFill>
                  <a:srgbClr val="FF0000"/>
                </a:solidFill>
              </a:rPr>
              <a:t> </a:t>
            </a:r>
            <a:r>
              <a:rPr kumimoji="1" lang="en-US" altLang="zh-CN" sz="2400" dirty="0">
                <a:solidFill>
                  <a:srgbClr val="FF0000"/>
                </a:solidFill>
              </a:rPr>
              <a:t>H(M</a:t>
            </a:r>
            <a:r>
              <a:rPr kumimoji="1" lang="en-US" altLang="zh-CN" sz="2400" baseline="-25000" dirty="0">
                <a:solidFill>
                  <a:srgbClr val="FF0000"/>
                </a:solidFill>
              </a:rPr>
              <a:t>D</a:t>
            </a:r>
            <a:r>
              <a:rPr kumimoji="1" lang="en-US" altLang="zh-CN" sz="2400" dirty="0">
                <a:solidFill>
                  <a:srgbClr val="FF0000"/>
                </a:solidFill>
              </a:rPr>
              <a:t>||M</a:t>
            </a:r>
            <a:r>
              <a:rPr kumimoji="1" lang="en-US" altLang="zh-CN" sz="2400" baseline="-25000" dirty="0">
                <a:solidFill>
                  <a:srgbClr val="FF0000"/>
                </a:solidFill>
              </a:rPr>
              <a:t>Q</a:t>
            </a:r>
            <a:r>
              <a:rPr kumimoji="1" lang="en-US" altLang="zh-CN" sz="2400" dirty="0">
                <a:solidFill>
                  <a:srgbClr val="FF0000"/>
                </a:solidFill>
              </a:rPr>
              <a:t>)?</a:t>
            </a:r>
          </a:p>
          <a:p>
            <a:pPr algn="just"/>
            <a:r>
              <a:rPr kumimoji="1" lang="en-US" altLang="zh-CN" sz="2400" dirty="0">
                <a:solidFill>
                  <a:srgbClr val="FF0000"/>
                </a:solidFill>
              </a:rPr>
              <a:t>3.</a:t>
            </a:r>
            <a:r>
              <a:rPr kumimoji="1" lang="zh-CN" altLang="en-US" sz="2400" dirty="0">
                <a:solidFill>
                  <a:srgbClr val="FF0000"/>
                </a:solidFill>
              </a:rPr>
              <a:t> </a:t>
            </a:r>
            <a:r>
              <a:rPr kumimoji="1" lang="en-US" altLang="zh-CN" sz="2400" dirty="0">
                <a:solidFill>
                  <a:srgbClr val="FF0000"/>
                </a:solidFill>
              </a:rPr>
              <a:t>Given</a:t>
            </a:r>
            <a:r>
              <a:rPr kumimoji="1" lang="zh-CN" altLang="en-US" sz="2400" dirty="0">
                <a:solidFill>
                  <a:srgbClr val="FF0000"/>
                </a:solidFill>
              </a:rPr>
              <a:t> </a:t>
            </a:r>
            <a:r>
              <a:rPr kumimoji="1" lang="en-US" altLang="zh-CN" sz="2400" dirty="0">
                <a:solidFill>
                  <a:srgbClr val="FF0000"/>
                </a:solidFill>
              </a:rPr>
              <a:t>a</a:t>
            </a:r>
            <a:r>
              <a:rPr kumimoji="1" lang="zh-CN" altLang="en-US" sz="2400" dirty="0">
                <a:solidFill>
                  <a:srgbClr val="FF0000"/>
                </a:solidFill>
              </a:rPr>
              <a:t> </a:t>
            </a:r>
            <a:r>
              <a:rPr kumimoji="1" lang="en-US" altLang="zh-CN" sz="2400" dirty="0">
                <a:solidFill>
                  <a:srgbClr val="FF0000"/>
                </a:solidFill>
              </a:rPr>
              <a:t>document</a:t>
            </a:r>
            <a:r>
              <a:rPr kumimoji="1" lang="zh-CN" altLang="en-US" sz="2400" dirty="0">
                <a:solidFill>
                  <a:srgbClr val="FF0000"/>
                </a:solidFill>
              </a:rPr>
              <a:t> </a:t>
            </a:r>
            <a:r>
              <a:rPr kumimoji="1" lang="en-US" altLang="zh-CN" sz="2400" dirty="0">
                <a:solidFill>
                  <a:srgbClr val="FF0000"/>
                </a:solidFill>
              </a:rPr>
              <a:t>set,</a:t>
            </a:r>
            <a:r>
              <a:rPr kumimoji="1" lang="zh-CN" altLang="en-US" sz="2400" dirty="0">
                <a:solidFill>
                  <a:srgbClr val="FF0000"/>
                </a:solidFill>
              </a:rPr>
              <a:t> </a:t>
            </a:r>
            <a:r>
              <a:rPr kumimoji="1" lang="en-US" altLang="zh-CN" sz="2400" dirty="0">
                <a:solidFill>
                  <a:srgbClr val="FF0000"/>
                </a:solidFill>
              </a:rPr>
              <a:t>construct</a:t>
            </a:r>
            <a:r>
              <a:rPr kumimoji="1" lang="zh-CN" altLang="en-US" sz="2400" dirty="0">
                <a:solidFill>
                  <a:srgbClr val="FF0000"/>
                </a:solidFill>
              </a:rPr>
              <a:t> </a:t>
            </a:r>
            <a:r>
              <a:rPr kumimoji="1" lang="en-US" altLang="zh-CN" sz="2400" dirty="0">
                <a:solidFill>
                  <a:srgbClr val="FF0000"/>
                </a:solidFill>
              </a:rPr>
              <a:t>the</a:t>
            </a:r>
            <a:r>
              <a:rPr kumimoji="1" lang="zh-CN" altLang="en-US" sz="2400" dirty="0">
                <a:solidFill>
                  <a:srgbClr val="FF0000"/>
                </a:solidFill>
              </a:rPr>
              <a:t> </a:t>
            </a:r>
            <a:r>
              <a:rPr kumimoji="1" lang="en-US" altLang="zh-CN" sz="2400" dirty="0" err="1">
                <a:solidFill>
                  <a:srgbClr val="FF0000"/>
                </a:solidFill>
              </a:rPr>
              <a:t>uni</a:t>
            </a:r>
            <a:r>
              <a:rPr kumimoji="1" lang="en-US" altLang="zh-CN" sz="2400" dirty="0">
                <a:solidFill>
                  <a:srgbClr val="FF0000"/>
                </a:solidFill>
              </a:rPr>
              <a:t>-gram</a:t>
            </a:r>
            <a:r>
              <a:rPr kumimoji="1" lang="zh-CN" altLang="en-US" sz="2400" dirty="0">
                <a:solidFill>
                  <a:srgbClr val="FF0000"/>
                </a:solidFill>
              </a:rPr>
              <a:t> </a:t>
            </a:r>
            <a:r>
              <a:rPr kumimoji="1" lang="en-US" altLang="zh-CN" sz="2400" dirty="0">
                <a:solidFill>
                  <a:srgbClr val="FF0000"/>
                </a:solidFill>
              </a:rPr>
              <a:t>model</a:t>
            </a:r>
            <a:r>
              <a:rPr kumimoji="1" lang="zh-CN" altLang="en-US" sz="2400" dirty="0">
                <a:solidFill>
                  <a:srgbClr val="FF0000"/>
                </a:solidFill>
              </a:rPr>
              <a:t> </a:t>
            </a:r>
            <a:r>
              <a:rPr kumimoji="1" lang="en-US" altLang="zh-CN" sz="2400" dirty="0">
                <a:solidFill>
                  <a:srgbClr val="FF0000"/>
                </a:solidFill>
              </a:rPr>
              <a:t>for</a:t>
            </a:r>
            <a:r>
              <a:rPr kumimoji="1" lang="zh-CN" altLang="en-US" sz="2400" dirty="0">
                <a:solidFill>
                  <a:srgbClr val="FF0000"/>
                </a:solidFill>
              </a:rPr>
              <a:t> </a:t>
            </a:r>
            <a:r>
              <a:rPr kumimoji="1" lang="en-US" altLang="zh-CN" sz="2400" dirty="0">
                <a:solidFill>
                  <a:srgbClr val="FF0000"/>
                </a:solidFill>
              </a:rPr>
              <a:t>each</a:t>
            </a:r>
            <a:r>
              <a:rPr kumimoji="1" lang="zh-CN" altLang="en-US" sz="2400" dirty="0">
                <a:solidFill>
                  <a:srgbClr val="FF0000"/>
                </a:solidFill>
              </a:rPr>
              <a:t> </a:t>
            </a:r>
            <a:r>
              <a:rPr kumimoji="1" lang="en-US" altLang="zh-CN" sz="2400" dirty="0">
                <a:solidFill>
                  <a:srgbClr val="FF0000"/>
                </a:solidFill>
              </a:rPr>
              <a:t>document,</a:t>
            </a:r>
            <a:r>
              <a:rPr kumimoji="1" lang="zh-CN" altLang="en-US" sz="2400" dirty="0">
                <a:solidFill>
                  <a:srgbClr val="FF0000"/>
                </a:solidFill>
              </a:rPr>
              <a:t> </a:t>
            </a:r>
            <a:r>
              <a:rPr kumimoji="1" lang="en-US" altLang="zh-CN" sz="2400" dirty="0">
                <a:solidFill>
                  <a:srgbClr val="FF0000"/>
                </a:solidFill>
              </a:rPr>
              <a:t>and</a:t>
            </a:r>
            <a:r>
              <a:rPr kumimoji="1" lang="zh-CN" altLang="en-US" sz="2400" dirty="0">
                <a:solidFill>
                  <a:srgbClr val="FF0000"/>
                </a:solidFill>
              </a:rPr>
              <a:t> </a:t>
            </a:r>
            <a:r>
              <a:rPr kumimoji="1" lang="en-US" altLang="zh-CN" sz="2400" dirty="0">
                <a:solidFill>
                  <a:srgbClr val="FF0000"/>
                </a:solidFill>
              </a:rPr>
              <a:t>then</a:t>
            </a:r>
            <a:r>
              <a:rPr kumimoji="1" lang="zh-CN" altLang="en-US" sz="2400" dirty="0">
                <a:solidFill>
                  <a:srgbClr val="FF0000"/>
                </a:solidFill>
              </a:rPr>
              <a:t> </a:t>
            </a:r>
            <a:r>
              <a:rPr kumimoji="1" lang="en-US" altLang="zh-CN" sz="2400" dirty="0">
                <a:solidFill>
                  <a:srgbClr val="FF0000"/>
                </a:solidFill>
              </a:rPr>
              <a:t>use</a:t>
            </a:r>
            <a:r>
              <a:rPr kumimoji="1" lang="zh-CN" altLang="en-US" sz="2400" dirty="0">
                <a:solidFill>
                  <a:srgbClr val="FF0000"/>
                </a:solidFill>
              </a:rPr>
              <a:t> </a:t>
            </a:r>
            <a:r>
              <a:rPr kumimoji="1" lang="en-US" altLang="zh-CN" sz="2400" dirty="0">
                <a:solidFill>
                  <a:srgbClr val="FF0000"/>
                </a:solidFill>
              </a:rPr>
              <a:t>a</a:t>
            </a:r>
            <a:r>
              <a:rPr kumimoji="1" lang="zh-CN" altLang="en-US" sz="2400" dirty="0">
                <a:solidFill>
                  <a:srgbClr val="FF0000"/>
                </a:solidFill>
              </a:rPr>
              <a:t> </a:t>
            </a:r>
            <a:r>
              <a:rPr kumimoji="1" lang="en-US" altLang="zh-CN" sz="2400" dirty="0">
                <a:solidFill>
                  <a:srgbClr val="FF0000"/>
                </a:solidFill>
              </a:rPr>
              <a:t>table</a:t>
            </a:r>
            <a:r>
              <a:rPr kumimoji="1" lang="zh-CN" altLang="en-US" sz="2400" dirty="0">
                <a:solidFill>
                  <a:srgbClr val="FF0000"/>
                </a:solidFill>
              </a:rPr>
              <a:t> </a:t>
            </a:r>
            <a:r>
              <a:rPr kumimoji="1" lang="en-US" altLang="zh-CN" sz="2400" dirty="0">
                <a:solidFill>
                  <a:srgbClr val="FF0000"/>
                </a:solidFill>
              </a:rPr>
              <a:t>to</a:t>
            </a:r>
            <a:r>
              <a:rPr kumimoji="1" lang="zh-CN" altLang="en-US" sz="2400" dirty="0">
                <a:solidFill>
                  <a:srgbClr val="FF0000"/>
                </a:solidFill>
              </a:rPr>
              <a:t> </a:t>
            </a:r>
            <a:r>
              <a:rPr kumimoji="1" lang="en-US" altLang="zh-CN" sz="2400" dirty="0">
                <a:solidFill>
                  <a:srgbClr val="FF0000"/>
                </a:solidFill>
              </a:rPr>
              <a:t>list</a:t>
            </a:r>
            <a:r>
              <a:rPr kumimoji="1" lang="zh-CN" altLang="en-US" sz="2400" dirty="0">
                <a:solidFill>
                  <a:srgbClr val="FF0000"/>
                </a:solidFill>
              </a:rPr>
              <a:t> </a:t>
            </a:r>
            <a:r>
              <a:rPr kumimoji="1" lang="en-US" altLang="zh-CN" sz="2400" dirty="0">
                <a:solidFill>
                  <a:srgbClr val="FF0000"/>
                </a:solidFill>
              </a:rPr>
              <a:t>the</a:t>
            </a:r>
            <a:r>
              <a:rPr kumimoji="1" lang="zh-CN" altLang="en-US" sz="2400" dirty="0">
                <a:solidFill>
                  <a:srgbClr val="FF0000"/>
                </a:solidFill>
              </a:rPr>
              <a:t> </a:t>
            </a:r>
            <a:r>
              <a:rPr kumimoji="1" lang="en-US" altLang="zh-CN" sz="2400" dirty="0">
                <a:solidFill>
                  <a:srgbClr val="FF0000"/>
                </a:solidFill>
              </a:rPr>
              <a:t>top</a:t>
            </a:r>
            <a:r>
              <a:rPr kumimoji="1" lang="zh-CN" altLang="en-US" sz="2400" dirty="0">
                <a:solidFill>
                  <a:srgbClr val="FF0000"/>
                </a:solidFill>
              </a:rPr>
              <a:t> </a:t>
            </a:r>
            <a:r>
              <a:rPr kumimoji="1" lang="en-US" altLang="zh-CN" sz="2400" dirty="0">
                <a:solidFill>
                  <a:srgbClr val="FF0000"/>
                </a:solidFill>
              </a:rPr>
              <a:t>10</a:t>
            </a:r>
            <a:r>
              <a:rPr kumimoji="1" lang="zh-CN" altLang="en-US" sz="2400" dirty="0">
                <a:solidFill>
                  <a:srgbClr val="FF0000"/>
                </a:solidFill>
              </a:rPr>
              <a:t> </a:t>
            </a:r>
            <a:r>
              <a:rPr kumimoji="1" lang="en-US" altLang="zh-CN" sz="2400" dirty="0">
                <a:solidFill>
                  <a:srgbClr val="FF0000"/>
                </a:solidFill>
              </a:rPr>
              <a:t>words</a:t>
            </a:r>
            <a:r>
              <a:rPr kumimoji="1" lang="zh-CN" altLang="en-US" sz="2400" dirty="0">
                <a:solidFill>
                  <a:srgbClr val="FF0000"/>
                </a:solidFill>
              </a:rPr>
              <a:t> </a:t>
            </a:r>
            <a:r>
              <a:rPr kumimoji="1" lang="en-US" altLang="zh-CN" sz="2400" dirty="0">
                <a:solidFill>
                  <a:srgbClr val="FF0000"/>
                </a:solidFill>
              </a:rPr>
              <a:t>according</a:t>
            </a:r>
            <a:r>
              <a:rPr kumimoji="1" lang="zh-CN" altLang="en-US" sz="2400" dirty="0">
                <a:solidFill>
                  <a:srgbClr val="FF0000"/>
                </a:solidFill>
              </a:rPr>
              <a:t> </a:t>
            </a:r>
            <a:r>
              <a:rPr kumimoji="1" lang="en-US" altLang="zh-CN" sz="2400" dirty="0">
                <a:solidFill>
                  <a:srgbClr val="FF0000"/>
                </a:solidFill>
              </a:rPr>
              <a:t>to</a:t>
            </a:r>
            <a:r>
              <a:rPr kumimoji="1" lang="zh-CN" altLang="en-US" sz="2400" dirty="0">
                <a:solidFill>
                  <a:srgbClr val="FF0000"/>
                </a:solidFill>
              </a:rPr>
              <a:t> </a:t>
            </a:r>
            <a:r>
              <a:rPr kumimoji="1" lang="en-US" altLang="zh-CN" sz="2400" dirty="0">
                <a:solidFill>
                  <a:srgbClr val="FF0000"/>
                </a:solidFill>
              </a:rPr>
              <a:t>their</a:t>
            </a:r>
            <a:r>
              <a:rPr kumimoji="1" lang="zh-CN" altLang="en-US" sz="2400" dirty="0">
                <a:solidFill>
                  <a:srgbClr val="FF0000"/>
                </a:solidFill>
              </a:rPr>
              <a:t> </a:t>
            </a:r>
            <a:r>
              <a:rPr kumimoji="1" lang="en-US" altLang="zh-CN" sz="2400" dirty="0">
                <a:solidFill>
                  <a:srgbClr val="FF0000"/>
                </a:solidFill>
              </a:rPr>
              <a:t>probabilities.</a:t>
            </a:r>
            <a:r>
              <a:rPr kumimoji="1" lang="zh-CN" altLang="en-US" sz="2400" dirty="0">
                <a:solidFill>
                  <a:srgbClr val="FF0000"/>
                </a:solidFill>
              </a:rPr>
              <a:t> </a:t>
            </a:r>
            <a:r>
              <a:rPr kumimoji="1" lang="en-US" altLang="zh-CN" sz="2400" dirty="0">
                <a:solidFill>
                  <a:srgbClr val="FF0000"/>
                </a:solidFill>
              </a:rPr>
              <a:t>Their</a:t>
            </a:r>
            <a:r>
              <a:rPr kumimoji="1" lang="zh-CN" altLang="en-US" sz="2400" dirty="0">
                <a:solidFill>
                  <a:srgbClr val="FF0000"/>
                </a:solidFill>
              </a:rPr>
              <a:t> </a:t>
            </a:r>
            <a:r>
              <a:rPr kumimoji="1" lang="en-US" altLang="zh-CN" sz="2400" dirty="0">
                <a:solidFill>
                  <a:srgbClr val="FF0000"/>
                </a:solidFill>
              </a:rPr>
              <a:t>probabilities</a:t>
            </a:r>
            <a:r>
              <a:rPr kumimoji="1" lang="zh-CN" altLang="en-US" sz="2400" dirty="0">
                <a:solidFill>
                  <a:srgbClr val="FF0000"/>
                </a:solidFill>
              </a:rPr>
              <a:t> </a:t>
            </a:r>
            <a:r>
              <a:rPr kumimoji="1" lang="en-US" altLang="zh-CN" sz="2400" dirty="0">
                <a:solidFill>
                  <a:srgbClr val="FF0000"/>
                </a:solidFill>
              </a:rPr>
              <a:t>should</a:t>
            </a:r>
            <a:r>
              <a:rPr kumimoji="1" lang="zh-CN" altLang="en-US" sz="2400" dirty="0">
                <a:solidFill>
                  <a:srgbClr val="FF0000"/>
                </a:solidFill>
              </a:rPr>
              <a:t> </a:t>
            </a:r>
            <a:r>
              <a:rPr kumimoji="1" lang="en-US" altLang="zh-CN" sz="2400" dirty="0">
                <a:solidFill>
                  <a:srgbClr val="FF0000"/>
                </a:solidFill>
              </a:rPr>
              <a:t>also</a:t>
            </a:r>
            <a:r>
              <a:rPr kumimoji="1" lang="zh-CN" altLang="en-US" sz="2400" dirty="0">
                <a:solidFill>
                  <a:srgbClr val="FF0000"/>
                </a:solidFill>
              </a:rPr>
              <a:t> </a:t>
            </a:r>
            <a:r>
              <a:rPr kumimoji="1" lang="en-US" altLang="zh-CN" sz="2400" dirty="0">
                <a:solidFill>
                  <a:srgbClr val="FF0000"/>
                </a:solidFill>
              </a:rPr>
              <a:t>been</a:t>
            </a:r>
            <a:r>
              <a:rPr kumimoji="1" lang="zh-CN" altLang="en-US" sz="2400" dirty="0">
                <a:solidFill>
                  <a:srgbClr val="FF0000"/>
                </a:solidFill>
              </a:rPr>
              <a:t> </a:t>
            </a:r>
            <a:r>
              <a:rPr kumimoji="1" lang="en-US" altLang="zh-CN" sz="2400" dirty="0">
                <a:solidFill>
                  <a:srgbClr val="FF0000"/>
                </a:solidFill>
              </a:rPr>
              <a:t>listed</a:t>
            </a:r>
            <a:r>
              <a:rPr kumimoji="1" lang="zh-CN" altLang="en-US" sz="2400" dirty="0">
                <a:solidFill>
                  <a:srgbClr val="FF0000"/>
                </a:solidFill>
              </a:rPr>
              <a:t> </a:t>
            </a:r>
            <a:r>
              <a:rPr kumimoji="1" lang="en-US" altLang="zh-CN" sz="2400" dirty="0">
                <a:solidFill>
                  <a:srgbClr val="FF0000"/>
                </a:solidFill>
              </a:rPr>
              <a:t>in</a:t>
            </a:r>
            <a:r>
              <a:rPr kumimoji="1" lang="zh-CN" altLang="en-US" sz="2400" dirty="0">
                <a:solidFill>
                  <a:srgbClr val="FF0000"/>
                </a:solidFill>
              </a:rPr>
              <a:t> </a:t>
            </a:r>
            <a:r>
              <a:rPr kumimoji="1" lang="en-US" altLang="zh-CN" sz="2400" dirty="0">
                <a:solidFill>
                  <a:srgbClr val="FF0000"/>
                </a:solidFill>
              </a:rPr>
              <a:t>the</a:t>
            </a:r>
            <a:r>
              <a:rPr kumimoji="1" lang="zh-CN" altLang="en-US" sz="2400" dirty="0">
                <a:solidFill>
                  <a:srgbClr val="FF0000"/>
                </a:solidFill>
              </a:rPr>
              <a:t> </a:t>
            </a:r>
            <a:r>
              <a:rPr kumimoji="1" lang="en-US" altLang="zh-CN" sz="2400" dirty="0">
                <a:solidFill>
                  <a:srgbClr val="FF0000"/>
                </a:solidFill>
              </a:rPr>
              <a:t>table.</a:t>
            </a:r>
            <a:r>
              <a:rPr kumimoji="1" lang="zh-CN" altLang="en-US" sz="2400" dirty="0">
                <a:solidFill>
                  <a:srgbClr val="FF0000"/>
                </a:solidFill>
              </a:rPr>
              <a:t> </a:t>
            </a:r>
            <a:r>
              <a:rPr kumimoji="1" lang="en-US" altLang="zh-CN" sz="2400" dirty="0">
                <a:solidFill>
                  <a:srgbClr val="FF0000"/>
                </a:solidFill>
              </a:rPr>
              <a:t>Each</a:t>
            </a:r>
            <a:r>
              <a:rPr kumimoji="1" lang="zh-CN" altLang="en-US" sz="2400" dirty="0">
                <a:solidFill>
                  <a:srgbClr val="FF0000"/>
                </a:solidFill>
              </a:rPr>
              <a:t> </a:t>
            </a:r>
            <a:r>
              <a:rPr kumimoji="1" lang="en-US" altLang="zh-CN" sz="2400" dirty="0">
                <a:solidFill>
                  <a:srgbClr val="FF0000"/>
                </a:solidFill>
              </a:rPr>
              <a:t>column</a:t>
            </a:r>
            <a:r>
              <a:rPr kumimoji="1" lang="zh-CN" altLang="en-US" sz="2400" dirty="0">
                <a:solidFill>
                  <a:srgbClr val="FF0000"/>
                </a:solidFill>
              </a:rPr>
              <a:t> </a:t>
            </a:r>
            <a:r>
              <a:rPr kumimoji="1" lang="en-US" altLang="zh-CN" sz="2400" dirty="0">
                <a:solidFill>
                  <a:srgbClr val="FF0000"/>
                </a:solidFill>
              </a:rPr>
              <a:t>is</a:t>
            </a:r>
            <a:r>
              <a:rPr kumimoji="1" lang="zh-CN" altLang="en-US" sz="2400" dirty="0">
                <a:solidFill>
                  <a:srgbClr val="FF0000"/>
                </a:solidFill>
              </a:rPr>
              <a:t> </a:t>
            </a:r>
            <a:r>
              <a:rPr kumimoji="1" lang="en-US" altLang="zh-CN" sz="2400" dirty="0">
                <a:solidFill>
                  <a:srgbClr val="FF0000"/>
                </a:solidFill>
              </a:rPr>
              <a:t>corresponding</a:t>
            </a:r>
            <a:r>
              <a:rPr kumimoji="1" lang="zh-CN" altLang="en-US" sz="2400" dirty="0">
                <a:solidFill>
                  <a:srgbClr val="FF0000"/>
                </a:solidFill>
              </a:rPr>
              <a:t> </a:t>
            </a:r>
            <a:r>
              <a:rPr kumimoji="1" lang="en-US" altLang="zh-CN" sz="2400" dirty="0">
                <a:solidFill>
                  <a:srgbClr val="FF0000"/>
                </a:solidFill>
              </a:rPr>
              <a:t>to</a:t>
            </a:r>
            <a:r>
              <a:rPr kumimoji="1" lang="zh-CN" altLang="en-US" sz="2400" dirty="0">
                <a:solidFill>
                  <a:srgbClr val="FF0000"/>
                </a:solidFill>
              </a:rPr>
              <a:t> </a:t>
            </a:r>
            <a:r>
              <a:rPr kumimoji="1" lang="en-US" altLang="zh-CN" sz="2400" dirty="0">
                <a:solidFill>
                  <a:srgbClr val="FF0000"/>
                </a:solidFill>
              </a:rPr>
              <a:t>one</a:t>
            </a:r>
            <a:r>
              <a:rPr kumimoji="1" lang="zh-CN" altLang="en-US" sz="2400" dirty="0">
                <a:solidFill>
                  <a:srgbClr val="FF0000"/>
                </a:solidFill>
              </a:rPr>
              <a:t> </a:t>
            </a:r>
            <a:r>
              <a:rPr kumimoji="1" lang="en-US" altLang="zh-CN" sz="2400" dirty="0">
                <a:solidFill>
                  <a:srgbClr val="FF0000"/>
                </a:solidFill>
              </a:rPr>
              <a:t>document</a:t>
            </a:r>
            <a:r>
              <a:rPr kumimoji="1" lang="zh-CN" altLang="en-US" sz="2400" dirty="0">
                <a:solidFill>
                  <a:srgbClr val="FF0000"/>
                </a:solidFill>
              </a:rPr>
              <a:t> </a:t>
            </a:r>
            <a:r>
              <a:rPr kumimoji="1" lang="en-US" altLang="zh-CN" sz="2400" dirty="0">
                <a:solidFill>
                  <a:srgbClr val="FF0000"/>
                </a:solidFill>
              </a:rPr>
              <a:t>and</a:t>
            </a:r>
            <a:r>
              <a:rPr kumimoji="1" lang="zh-CN" altLang="en-US" sz="2400" dirty="0">
                <a:solidFill>
                  <a:srgbClr val="FF0000"/>
                </a:solidFill>
              </a:rPr>
              <a:t> </a:t>
            </a:r>
            <a:r>
              <a:rPr kumimoji="1" lang="en-US" altLang="zh-CN" sz="2400" dirty="0">
                <a:solidFill>
                  <a:srgbClr val="FF0000"/>
                </a:solidFill>
              </a:rPr>
              <a:t>is</a:t>
            </a:r>
            <a:r>
              <a:rPr kumimoji="1" lang="zh-CN" altLang="en-US" sz="2400" dirty="0">
                <a:solidFill>
                  <a:srgbClr val="FF0000"/>
                </a:solidFill>
              </a:rPr>
              <a:t> </a:t>
            </a:r>
            <a:r>
              <a:rPr kumimoji="1" lang="en-US" altLang="zh-CN" sz="2400" dirty="0">
                <a:solidFill>
                  <a:srgbClr val="FF0000"/>
                </a:solidFill>
              </a:rPr>
              <a:t>named</a:t>
            </a:r>
            <a:r>
              <a:rPr kumimoji="1" lang="zh-CN" altLang="en-US" sz="2400" dirty="0">
                <a:solidFill>
                  <a:srgbClr val="FF0000"/>
                </a:solidFill>
              </a:rPr>
              <a:t> </a:t>
            </a:r>
            <a:r>
              <a:rPr kumimoji="1" lang="en-US" altLang="zh-CN" sz="2400" dirty="0">
                <a:solidFill>
                  <a:srgbClr val="FF0000"/>
                </a:solidFill>
              </a:rPr>
              <a:t>by</a:t>
            </a:r>
            <a:r>
              <a:rPr kumimoji="1" lang="zh-CN" altLang="en-US" sz="2400" dirty="0">
                <a:solidFill>
                  <a:srgbClr val="FF0000"/>
                </a:solidFill>
              </a:rPr>
              <a:t> </a:t>
            </a:r>
            <a:r>
              <a:rPr kumimoji="1" lang="en-US" altLang="zh-CN" sz="2400" dirty="0">
                <a:solidFill>
                  <a:srgbClr val="FF0000"/>
                </a:solidFill>
              </a:rPr>
              <a:t>the</a:t>
            </a:r>
            <a:r>
              <a:rPr kumimoji="1" lang="zh-CN" altLang="en-US" sz="2400" dirty="0">
                <a:solidFill>
                  <a:srgbClr val="FF0000"/>
                </a:solidFill>
              </a:rPr>
              <a:t> </a:t>
            </a:r>
            <a:r>
              <a:rPr kumimoji="1" lang="en-US" altLang="zh-CN" sz="2400" dirty="0">
                <a:solidFill>
                  <a:srgbClr val="FF0000"/>
                </a:solidFill>
              </a:rPr>
              <a:t>document</a:t>
            </a:r>
            <a:r>
              <a:rPr kumimoji="1" lang="zh-CN" altLang="en-US" sz="2400" dirty="0">
                <a:solidFill>
                  <a:srgbClr val="FF0000"/>
                </a:solidFill>
              </a:rPr>
              <a:t> </a:t>
            </a:r>
            <a:r>
              <a:rPr kumimoji="1" lang="en-US" altLang="zh-CN" sz="2400" dirty="0">
                <a:solidFill>
                  <a:srgbClr val="FF0000"/>
                </a:solidFill>
              </a:rPr>
              <a:t>file</a:t>
            </a:r>
            <a:r>
              <a:rPr kumimoji="1" lang="zh-CN" altLang="en-US" sz="2400" dirty="0">
                <a:solidFill>
                  <a:srgbClr val="FF0000"/>
                </a:solidFill>
              </a:rPr>
              <a:t> </a:t>
            </a:r>
            <a:r>
              <a:rPr kumimoji="1" lang="en-US" altLang="zh-CN" sz="2400" dirty="0">
                <a:solidFill>
                  <a:srgbClr val="FF0000"/>
                </a:solidFill>
              </a:rPr>
              <a:t>name.</a:t>
            </a:r>
            <a:r>
              <a:rPr kumimoji="1" lang="zh-CN" altLang="en-US" sz="2400">
                <a:solidFill>
                  <a:srgbClr val="FF0000"/>
                </a:solidFill>
              </a:rPr>
              <a:t> （不做）</a:t>
            </a:r>
            <a:endParaRPr kumimoji="1" lang="en-US" altLang="zh-CN" sz="2400" dirty="0">
              <a:solidFill>
                <a:srgbClr val="FF0000"/>
              </a:solidFill>
            </a:endParaRPr>
          </a:p>
          <a:p>
            <a:pPr algn="just"/>
            <a:endParaRPr kumimoji="1" lang="zh-CN" altLang="en-US" sz="2400" dirty="0"/>
          </a:p>
        </p:txBody>
      </p:sp>
      <p:sp>
        <p:nvSpPr>
          <p:cNvPr id="4" name="页脚占位符 3">
            <a:extLst>
              <a:ext uri="{FF2B5EF4-FFF2-40B4-BE49-F238E27FC236}">
                <a16:creationId xmlns:a16="http://schemas.microsoft.com/office/drawing/2014/main" id="{6CEA5BA2-A28D-5144-AE90-187BEA5A8C4C}"/>
              </a:ext>
            </a:extLst>
          </p:cNvPr>
          <p:cNvSpPr>
            <a:spLocks noGrp="1"/>
          </p:cNvSpPr>
          <p:nvPr>
            <p:ph type="ftr" sz="quarter" idx="10"/>
          </p:nvPr>
        </p:nvSpPr>
        <p:spPr/>
        <p:txBody>
          <a:bodyPr/>
          <a:lstStyle/>
          <a:p>
            <a:r>
              <a:rPr lang="en-US" altLang="zh-CN"/>
              <a:t>Lecture 2 IR Model</a:t>
            </a:r>
            <a:endParaRPr lang="en-US" altLang="zh-CN" dirty="0"/>
          </a:p>
        </p:txBody>
      </p:sp>
      <p:sp>
        <p:nvSpPr>
          <p:cNvPr id="5" name="灯片编号占位符 4">
            <a:extLst>
              <a:ext uri="{FF2B5EF4-FFF2-40B4-BE49-F238E27FC236}">
                <a16:creationId xmlns:a16="http://schemas.microsoft.com/office/drawing/2014/main" id="{16517110-6955-DA4C-BE5C-C8A2DB183D87}"/>
              </a:ext>
            </a:extLst>
          </p:cNvPr>
          <p:cNvSpPr>
            <a:spLocks noGrp="1"/>
          </p:cNvSpPr>
          <p:nvPr>
            <p:ph type="sldNum" sz="quarter" idx="11"/>
          </p:nvPr>
        </p:nvSpPr>
        <p:spPr/>
        <p:txBody>
          <a:bodyPr/>
          <a:lstStyle/>
          <a:p>
            <a:fld id="{B2031AAA-6599-414B-AE5A-4A1B31796D27}" type="slidenum">
              <a:rPr lang="en-US" altLang="zh-CN" smtClean="0"/>
              <a:pPr/>
              <a:t>35</a:t>
            </a:fld>
            <a:endParaRPr lang="en-US" altLang="zh-CN"/>
          </a:p>
        </p:txBody>
      </p:sp>
      <p:pic>
        <p:nvPicPr>
          <p:cNvPr id="6" name="图片 5">
            <a:extLst>
              <a:ext uri="{FF2B5EF4-FFF2-40B4-BE49-F238E27FC236}">
                <a16:creationId xmlns:a16="http://schemas.microsoft.com/office/drawing/2014/main" id="{5081042D-3F8B-8D45-B826-311AA178BFC1}"/>
              </a:ext>
            </a:extLst>
          </p:cNvPr>
          <p:cNvPicPr>
            <a:picLocks noChangeAspect="1"/>
          </p:cNvPicPr>
          <p:nvPr/>
        </p:nvPicPr>
        <p:blipFill>
          <a:blip r:embed="rId3"/>
          <a:stretch>
            <a:fillRect/>
          </a:stretch>
        </p:blipFill>
        <p:spPr>
          <a:xfrm>
            <a:off x="2987824" y="2060848"/>
            <a:ext cx="1296144" cy="330930"/>
          </a:xfrm>
          <a:prstGeom prst="rect">
            <a:avLst/>
          </a:prstGeom>
        </p:spPr>
      </p:pic>
    </p:spTree>
    <p:extLst>
      <p:ext uri="{BB962C8B-B14F-4D97-AF65-F5344CB8AC3E}">
        <p14:creationId xmlns:p14="http://schemas.microsoft.com/office/powerpoint/2010/main" val="3748318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p:cNvSpPr>
            <a:spLocks noGrp="1"/>
          </p:cNvSpPr>
          <p:nvPr>
            <p:ph type="ftr" sz="quarter" idx="10"/>
          </p:nvPr>
        </p:nvSpPr>
        <p:spPr/>
        <p:txBody>
          <a:bodyPr/>
          <a:lstStyle/>
          <a:p>
            <a:r>
              <a:rPr lang="en-US" altLang="zh-CN"/>
              <a:t>Lecture 3 IR Model</a:t>
            </a:r>
          </a:p>
        </p:txBody>
      </p:sp>
      <p:sp>
        <p:nvSpPr>
          <p:cNvPr id="4" name="幻灯片编号占位符 4"/>
          <p:cNvSpPr>
            <a:spLocks noGrp="1"/>
          </p:cNvSpPr>
          <p:nvPr>
            <p:ph type="sldNum" sz="quarter" idx="11"/>
          </p:nvPr>
        </p:nvSpPr>
        <p:spPr/>
        <p:txBody>
          <a:bodyPr/>
          <a:lstStyle/>
          <a:p>
            <a:fld id="{012C4265-405E-0149-8B55-E4A8E78308F4}" type="slidenum">
              <a:rPr lang="en-US" altLang="zh-CN"/>
              <a:pPr/>
              <a:t>36</a:t>
            </a:fld>
            <a:endParaRPr lang="en-US" altLang="zh-CN"/>
          </a:p>
        </p:txBody>
      </p:sp>
      <p:sp>
        <p:nvSpPr>
          <p:cNvPr id="246786" name="Rectangle 2"/>
          <p:cNvSpPr>
            <a:spLocks noGrp="1" noChangeArrowheads="1"/>
          </p:cNvSpPr>
          <p:nvPr>
            <p:ph type="title"/>
          </p:nvPr>
        </p:nvSpPr>
        <p:spPr>
          <a:xfrm>
            <a:off x="468313" y="2420938"/>
            <a:ext cx="8229600" cy="1143000"/>
          </a:xfrm>
        </p:spPr>
        <p:txBody>
          <a:bodyPr/>
          <a:lstStyle/>
          <a:p>
            <a:r>
              <a:rPr lang="en-US" altLang="zh-CN"/>
              <a:t>Back Up (Self-study)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3 IR Model</a:t>
            </a:r>
          </a:p>
        </p:txBody>
      </p:sp>
      <p:sp>
        <p:nvSpPr>
          <p:cNvPr id="5" name="幻灯片编号占位符 4"/>
          <p:cNvSpPr>
            <a:spLocks noGrp="1"/>
          </p:cNvSpPr>
          <p:nvPr>
            <p:ph type="sldNum" sz="quarter" idx="11"/>
          </p:nvPr>
        </p:nvSpPr>
        <p:spPr/>
        <p:txBody>
          <a:bodyPr/>
          <a:lstStyle/>
          <a:p>
            <a:fld id="{5BF1BC91-1E31-3A46-A33C-DF553C177236}" type="slidenum">
              <a:rPr lang="en-US" altLang="zh-CN"/>
              <a:pPr/>
              <a:t>37</a:t>
            </a:fld>
            <a:endParaRPr lang="en-US" altLang="zh-CN"/>
          </a:p>
        </p:txBody>
      </p:sp>
      <p:sp>
        <p:nvSpPr>
          <p:cNvPr id="237570" name="Rectangle 2"/>
          <p:cNvSpPr>
            <a:spLocks noGrp="1" noChangeArrowheads="1"/>
          </p:cNvSpPr>
          <p:nvPr>
            <p:ph type="title"/>
          </p:nvPr>
        </p:nvSpPr>
        <p:spPr/>
        <p:txBody>
          <a:bodyPr/>
          <a:lstStyle/>
          <a:p>
            <a:r>
              <a:rPr lang="en-US" altLang="zh-CN" dirty="0"/>
              <a:t>*Discounting methods (cont.)</a:t>
            </a:r>
          </a:p>
        </p:txBody>
      </p:sp>
      <p:pic>
        <p:nvPicPr>
          <p:cNvPr id="237571"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1600200"/>
            <a:ext cx="7570788" cy="4479925"/>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a:t>Lecture 3 IR Model</a:t>
            </a:r>
          </a:p>
        </p:txBody>
      </p:sp>
      <p:sp>
        <p:nvSpPr>
          <p:cNvPr id="5" name="幻灯片编号占位符 4"/>
          <p:cNvSpPr>
            <a:spLocks noGrp="1"/>
          </p:cNvSpPr>
          <p:nvPr>
            <p:ph type="sldNum" sz="quarter" idx="11"/>
          </p:nvPr>
        </p:nvSpPr>
        <p:spPr/>
        <p:txBody>
          <a:bodyPr/>
          <a:lstStyle/>
          <a:p>
            <a:fld id="{C6BDBEC1-8FC0-2742-9A57-9C3EDA8646D0}" type="slidenum">
              <a:rPr lang="en-US" altLang="zh-CN"/>
              <a:pPr/>
              <a:t>38</a:t>
            </a:fld>
            <a:endParaRPr lang="en-US" altLang="zh-CN"/>
          </a:p>
        </p:txBody>
      </p:sp>
      <p:sp>
        <p:nvSpPr>
          <p:cNvPr id="233474" name="Rectangle 2"/>
          <p:cNvSpPr>
            <a:spLocks noGrp="1" noChangeArrowheads="1"/>
          </p:cNvSpPr>
          <p:nvPr>
            <p:ph type="title"/>
          </p:nvPr>
        </p:nvSpPr>
        <p:spPr/>
        <p:txBody>
          <a:bodyPr/>
          <a:lstStyle/>
          <a:p>
            <a:r>
              <a:rPr lang="en-US" altLang="zh-CN"/>
              <a:t>Discounting Methods (cont.)</a:t>
            </a:r>
          </a:p>
        </p:txBody>
      </p:sp>
      <p:pic>
        <p:nvPicPr>
          <p:cNvPr id="233475"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1600200"/>
            <a:ext cx="7643813" cy="4525963"/>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a:t>Lecture 2 IR Model</a:t>
            </a:r>
          </a:p>
        </p:txBody>
      </p:sp>
      <p:sp>
        <p:nvSpPr>
          <p:cNvPr id="5" name="幻灯片编号占位符 4"/>
          <p:cNvSpPr>
            <a:spLocks noGrp="1"/>
          </p:cNvSpPr>
          <p:nvPr>
            <p:ph type="sldNum" sz="quarter" idx="11"/>
          </p:nvPr>
        </p:nvSpPr>
        <p:spPr/>
        <p:txBody>
          <a:bodyPr/>
          <a:lstStyle/>
          <a:p>
            <a:fld id="{7AB34090-291C-3949-86D6-D38848BC8D1E}" type="slidenum">
              <a:rPr lang="en-US" altLang="zh-CN"/>
              <a:pPr/>
              <a:t>39</a:t>
            </a:fld>
            <a:endParaRPr lang="en-US" altLang="zh-CN"/>
          </a:p>
        </p:txBody>
      </p:sp>
      <p:sp>
        <p:nvSpPr>
          <p:cNvPr id="238594" name="Rectangle 2"/>
          <p:cNvSpPr>
            <a:spLocks noGrp="1" noChangeArrowheads="1"/>
          </p:cNvSpPr>
          <p:nvPr>
            <p:ph type="title"/>
          </p:nvPr>
        </p:nvSpPr>
        <p:spPr/>
        <p:txBody>
          <a:bodyPr/>
          <a:lstStyle/>
          <a:p>
            <a:r>
              <a:rPr lang="en-US" altLang="zh-CN"/>
              <a:t>Interpolation Methods [6,7]</a:t>
            </a:r>
          </a:p>
        </p:txBody>
      </p:sp>
      <p:pic>
        <p:nvPicPr>
          <p:cNvPr id="23859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600200"/>
            <a:ext cx="7570788" cy="4525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3"/>
          <p:cNvSpPr>
            <a:spLocks noGrp="1"/>
          </p:cNvSpPr>
          <p:nvPr>
            <p:ph type="ftr" sz="quarter" idx="10"/>
          </p:nvPr>
        </p:nvSpPr>
        <p:spPr>
          <a:xfrm>
            <a:off x="-900608" y="0"/>
            <a:ext cx="3995738" cy="476250"/>
          </a:xfrm>
        </p:spPr>
        <p:txBody>
          <a:bodyPr/>
          <a:lstStyle/>
          <a:p>
            <a:r>
              <a:rPr lang="en-US" altLang="zh-CN" dirty="0"/>
              <a:t>Lecture 2 IR Model</a:t>
            </a:r>
          </a:p>
        </p:txBody>
      </p:sp>
      <p:sp>
        <p:nvSpPr>
          <p:cNvPr id="7" name="幻灯片编号占位符 4"/>
          <p:cNvSpPr>
            <a:spLocks noGrp="1"/>
          </p:cNvSpPr>
          <p:nvPr>
            <p:ph type="sldNum" sz="quarter" idx="11"/>
          </p:nvPr>
        </p:nvSpPr>
        <p:spPr/>
        <p:txBody>
          <a:bodyPr/>
          <a:lstStyle/>
          <a:p>
            <a:fld id="{F64D552D-F5F2-1B49-9959-B20F1A306DA6}" type="slidenum">
              <a:rPr lang="en-US" altLang="zh-CN"/>
              <a:pPr/>
              <a:t>4</a:t>
            </a:fld>
            <a:endParaRPr lang="en-US" altLang="zh-CN"/>
          </a:p>
        </p:txBody>
      </p:sp>
      <p:sp>
        <p:nvSpPr>
          <p:cNvPr id="200706" name="Rectangle 2"/>
          <p:cNvSpPr>
            <a:spLocks noGrp="1" noChangeArrowheads="1"/>
          </p:cNvSpPr>
          <p:nvPr>
            <p:ph type="title"/>
          </p:nvPr>
        </p:nvSpPr>
        <p:spPr/>
        <p:txBody>
          <a:bodyPr/>
          <a:lstStyle/>
          <a:p>
            <a:r>
              <a:rPr lang="en-US" altLang="zh-CN" dirty="0"/>
              <a:t>Exact vs. Best Match</a:t>
            </a:r>
          </a:p>
        </p:txBody>
      </p:sp>
      <p:sp>
        <p:nvSpPr>
          <p:cNvPr id="200707" name="Rectangle 3"/>
          <p:cNvSpPr>
            <a:spLocks noGrp="1" noChangeArrowheads="1"/>
          </p:cNvSpPr>
          <p:nvPr>
            <p:ph type="body" idx="1"/>
          </p:nvPr>
        </p:nvSpPr>
        <p:spPr/>
        <p:txBody>
          <a:bodyPr/>
          <a:lstStyle/>
          <a:p>
            <a:pPr>
              <a:lnSpc>
                <a:spcPct val="80000"/>
              </a:lnSpc>
            </a:pPr>
            <a:r>
              <a:rPr lang="en-US" altLang="zh-CN" sz="2000" dirty="0"/>
              <a:t>Exact-match (</a:t>
            </a:r>
            <a:r>
              <a:rPr lang="zh-CN" altLang="en-US" sz="2000" dirty="0"/>
              <a:t>精确匹配</a:t>
            </a:r>
            <a:r>
              <a:rPr lang="en-US" altLang="zh-CN" sz="2000" dirty="0"/>
              <a:t>) </a:t>
            </a:r>
          </a:p>
          <a:p>
            <a:pPr lvl="1">
              <a:lnSpc>
                <a:spcPct val="80000"/>
              </a:lnSpc>
            </a:pPr>
            <a:r>
              <a:rPr lang="en-US" altLang="zh-CN" sz="1800" dirty="0">
                <a:solidFill>
                  <a:schemeClr val="hlink"/>
                </a:solidFill>
              </a:rPr>
              <a:t>(</a:t>
            </a:r>
            <a:r>
              <a:rPr lang="zh-CN" altLang="en-US" sz="1800" dirty="0">
                <a:solidFill>
                  <a:schemeClr val="hlink"/>
                </a:solidFill>
              </a:rPr>
              <a:t>例</a:t>
            </a:r>
            <a:r>
              <a:rPr lang="en-US" altLang="zh-CN" sz="1800" dirty="0">
                <a:solidFill>
                  <a:schemeClr val="hlink"/>
                </a:solidFill>
              </a:rPr>
              <a:t>: </a:t>
            </a:r>
            <a:r>
              <a:rPr lang="zh-CN" altLang="en-US" sz="1800" dirty="0">
                <a:solidFill>
                  <a:schemeClr val="hlink"/>
                </a:solidFill>
              </a:rPr>
              <a:t>“哈工大”</a:t>
            </a:r>
            <a:r>
              <a:rPr lang="en-US" altLang="zh-CN" sz="1800" dirty="0">
                <a:solidFill>
                  <a:schemeClr val="hlink"/>
                </a:solidFill>
              </a:rPr>
              <a:t> ≠</a:t>
            </a:r>
            <a:r>
              <a:rPr lang="zh-CN" altLang="en-US" sz="1800" dirty="0">
                <a:solidFill>
                  <a:schemeClr val="hlink"/>
                </a:solidFill>
              </a:rPr>
              <a:t>“哈尔滨工业大学”</a:t>
            </a:r>
            <a:r>
              <a:rPr lang="en-US" altLang="zh-CN" sz="1800" dirty="0">
                <a:solidFill>
                  <a:schemeClr val="hlink"/>
                </a:solidFill>
              </a:rPr>
              <a:t>, </a:t>
            </a:r>
            <a:r>
              <a:rPr lang="zh-CN" altLang="en-US" sz="1800" dirty="0">
                <a:solidFill>
                  <a:schemeClr val="hlink"/>
                </a:solidFill>
              </a:rPr>
              <a:t>“哈工程”</a:t>
            </a:r>
            <a:r>
              <a:rPr lang="en-US" altLang="zh-CN" sz="1800" dirty="0">
                <a:solidFill>
                  <a:schemeClr val="hlink"/>
                </a:solidFill>
              </a:rPr>
              <a:t> ≠ </a:t>
            </a:r>
            <a:r>
              <a:rPr lang="zh-CN" altLang="en-US" sz="1800" dirty="0">
                <a:solidFill>
                  <a:schemeClr val="hlink"/>
                </a:solidFill>
              </a:rPr>
              <a:t>“哈尔滨工业大学”</a:t>
            </a:r>
            <a:r>
              <a:rPr lang="en-US" altLang="zh-CN" sz="1800" dirty="0">
                <a:solidFill>
                  <a:schemeClr val="hlink"/>
                </a:solidFill>
              </a:rPr>
              <a:t>)</a:t>
            </a:r>
          </a:p>
          <a:p>
            <a:pPr lvl="1">
              <a:lnSpc>
                <a:spcPct val="80000"/>
              </a:lnSpc>
            </a:pPr>
            <a:r>
              <a:rPr lang="en-US" altLang="zh-CN" sz="1800" dirty="0"/>
              <a:t>query specifies precise retrieval criteria</a:t>
            </a:r>
          </a:p>
          <a:p>
            <a:pPr lvl="1">
              <a:lnSpc>
                <a:spcPct val="80000"/>
              </a:lnSpc>
            </a:pPr>
            <a:r>
              <a:rPr lang="en-US" altLang="zh-CN" sz="1800" dirty="0"/>
              <a:t>every document either matches or fails to match query</a:t>
            </a:r>
          </a:p>
          <a:p>
            <a:pPr lvl="1">
              <a:lnSpc>
                <a:spcPct val="80000"/>
              </a:lnSpc>
            </a:pPr>
            <a:r>
              <a:rPr lang="en-US" altLang="zh-CN" sz="1800" dirty="0"/>
              <a:t>result is a set of documents</a:t>
            </a:r>
          </a:p>
          <a:p>
            <a:pPr lvl="1">
              <a:lnSpc>
                <a:spcPct val="80000"/>
              </a:lnSpc>
            </a:pPr>
            <a:r>
              <a:rPr lang="en-US" altLang="zh-CN" sz="1800" dirty="0">
                <a:solidFill>
                  <a:srgbClr val="FF0000"/>
                </a:solidFill>
              </a:rPr>
              <a:t>Unordered </a:t>
            </a:r>
            <a:r>
              <a:rPr lang="en-US" altLang="zh-CN" sz="1800" dirty="0"/>
              <a:t>in pure exact match</a:t>
            </a:r>
          </a:p>
          <a:p>
            <a:pPr>
              <a:lnSpc>
                <a:spcPct val="80000"/>
              </a:lnSpc>
            </a:pPr>
            <a:r>
              <a:rPr lang="en-US" altLang="zh-CN" sz="2000" dirty="0"/>
              <a:t>Best-match (</a:t>
            </a:r>
            <a:r>
              <a:rPr lang="zh-CN" altLang="en-US" sz="2000" dirty="0"/>
              <a:t>最佳匹配</a:t>
            </a:r>
            <a:r>
              <a:rPr lang="en-US" altLang="zh-CN" sz="2000" dirty="0"/>
              <a:t>) </a:t>
            </a:r>
          </a:p>
          <a:p>
            <a:pPr lvl="1">
              <a:lnSpc>
                <a:spcPct val="80000"/>
              </a:lnSpc>
            </a:pPr>
            <a:r>
              <a:rPr lang="en-US" altLang="zh-CN" sz="1800" dirty="0">
                <a:solidFill>
                  <a:schemeClr val="hlink"/>
                </a:solidFill>
              </a:rPr>
              <a:t>(</a:t>
            </a:r>
            <a:r>
              <a:rPr lang="zh-CN" altLang="en-US" sz="1800" dirty="0">
                <a:solidFill>
                  <a:schemeClr val="hlink"/>
                </a:solidFill>
              </a:rPr>
              <a:t>例</a:t>
            </a:r>
            <a:r>
              <a:rPr lang="en-US" altLang="zh-CN" sz="1800" dirty="0">
                <a:solidFill>
                  <a:schemeClr val="hlink"/>
                </a:solidFill>
              </a:rPr>
              <a:t>: </a:t>
            </a:r>
            <a:r>
              <a:rPr lang="zh-CN" altLang="en-US" sz="1800" dirty="0">
                <a:solidFill>
                  <a:schemeClr val="hlink"/>
                </a:solidFill>
              </a:rPr>
              <a:t>“哈工大”</a:t>
            </a:r>
            <a:r>
              <a:rPr lang="en-US" altLang="zh-CN" sz="1800" dirty="0">
                <a:solidFill>
                  <a:schemeClr val="hlink"/>
                </a:solidFill>
              </a:rPr>
              <a:t> ≈</a:t>
            </a:r>
            <a:r>
              <a:rPr lang="zh-CN" altLang="en-US" sz="1800" dirty="0">
                <a:solidFill>
                  <a:schemeClr val="hlink"/>
                </a:solidFill>
              </a:rPr>
              <a:t>”哈尔滨工业大学”，相似度</a:t>
            </a:r>
            <a:r>
              <a:rPr lang="en-US" altLang="zh-CN" sz="1800" dirty="0">
                <a:solidFill>
                  <a:schemeClr val="hlink"/>
                </a:solidFill>
              </a:rPr>
              <a:t>80%, </a:t>
            </a:r>
            <a:r>
              <a:rPr lang="zh-CN" altLang="en-US" sz="1800" dirty="0">
                <a:solidFill>
                  <a:schemeClr val="hlink"/>
                </a:solidFill>
              </a:rPr>
              <a:t>“哈工程”</a:t>
            </a:r>
            <a:r>
              <a:rPr lang="en-US" altLang="zh-CN" sz="1800" dirty="0">
                <a:solidFill>
                  <a:schemeClr val="hlink"/>
                </a:solidFill>
              </a:rPr>
              <a:t> ≈</a:t>
            </a:r>
            <a:r>
              <a:rPr lang="zh-CN" altLang="en-US" sz="1800" dirty="0">
                <a:solidFill>
                  <a:schemeClr val="hlink"/>
                </a:solidFill>
              </a:rPr>
              <a:t>”哈尔滨工业大学”，相似度</a:t>
            </a:r>
            <a:r>
              <a:rPr lang="en-US" altLang="zh-CN" sz="1800" dirty="0">
                <a:solidFill>
                  <a:schemeClr val="hlink"/>
                </a:solidFill>
              </a:rPr>
              <a:t>50%)</a:t>
            </a:r>
          </a:p>
          <a:p>
            <a:pPr lvl="1">
              <a:lnSpc>
                <a:spcPct val="80000"/>
              </a:lnSpc>
            </a:pPr>
            <a:r>
              <a:rPr lang="en-US" altLang="zh-CN" sz="1800" dirty="0"/>
              <a:t>Query describes good or </a:t>
            </a:r>
            <a:r>
              <a:rPr lang="zh-CN" altLang="en-US" sz="1800" dirty="0"/>
              <a:t>“</a:t>
            </a:r>
            <a:r>
              <a:rPr lang="en-US" altLang="zh-CN" sz="1800" dirty="0"/>
              <a:t>best</a:t>
            </a:r>
            <a:r>
              <a:rPr lang="zh-CN" altLang="en-US" sz="1800" dirty="0"/>
              <a:t>”</a:t>
            </a:r>
            <a:r>
              <a:rPr lang="en-US" altLang="zh-CN" sz="1800" dirty="0"/>
              <a:t> matching document</a:t>
            </a:r>
          </a:p>
          <a:p>
            <a:pPr lvl="1">
              <a:lnSpc>
                <a:spcPct val="80000"/>
              </a:lnSpc>
            </a:pPr>
            <a:r>
              <a:rPr lang="en-US" altLang="zh-CN" sz="1800" dirty="0"/>
              <a:t>Every document matches query to some degree</a:t>
            </a:r>
          </a:p>
          <a:p>
            <a:pPr lvl="1">
              <a:lnSpc>
                <a:spcPct val="80000"/>
              </a:lnSpc>
            </a:pPr>
            <a:r>
              <a:rPr lang="en-US" altLang="zh-CN" sz="1800" dirty="0"/>
              <a:t>Result is </a:t>
            </a:r>
            <a:r>
              <a:rPr lang="en-US" altLang="zh-CN" sz="1800" i="1" dirty="0">
                <a:solidFill>
                  <a:srgbClr val="FF0000"/>
                </a:solidFill>
              </a:rPr>
              <a:t>ranked list</a:t>
            </a:r>
            <a:r>
              <a:rPr lang="en-US" altLang="zh-CN" sz="1800" i="1" dirty="0"/>
              <a:t> </a:t>
            </a:r>
            <a:r>
              <a:rPr lang="en-US" altLang="zh-CN" sz="1800" dirty="0"/>
              <a:t>of documents</a:t>
            </a:r>
          </a:p>
          <a:p>
            <a:pPr>
              <a:lnSpc>
                <a:spcPct val="80000"/>
              </a:lnSpc>
            </a:pPr>
            <a:r>
              <a:rPr lang="en-US" altLang="zh-CN" sz="2000" dirty="0"/>
              <a:t>Popular approaches often provide some of each</a:t>
            </a:r>
          </a:p>
          <a:p>
            <a:pPr lvl="1">
              <a:lnSpc>
                <a:spcPct val="80000"/>
              </a:lnSpc>
            </a:pPr>
            <a:r>
              <a:rPr lang="en-US" altLang="zh-CN" sz="1800" dirty="0"/>
              <a:t>E.g., some type of ranking of result set</a:t>
            </a:r>
          </a:p>
          <a:p>
            <a:pPr lvl="1">
              <a:lnSpc>
                <a:spcPct val="80000"/>
              </a:lnSpc>
            </a:pPr>
            <a:r>
              <a:rPr lang="en-US" altLang="zh-CN" sz="1800" dirty="0"/>
              <a:t>E.g., best-match query language that incorporates exact-match operators</a:t>
            </a:r>
          </a:p>
          <a:p>
            <a:pPr>
              <a:lnSpc>
                <a:spcPct val="80000"/>
              </a:lnSpc>
            </a:pPr>
            <a:endParaRPr lang="zh-CN" altLang="en-US" sz="2000" dirty="0"/>
          </a:p>
        </p:txBody>
      </p:sp>
      <p:sp>
        <p:nvSpPr>
          <p:cNvPr id="200708" name="Line 4"/>
          <p:cNvSpPr>
            <a:spLocks noChangeShapeType="1"/>
          </p:cNvSpPr>
          <p:nvPr/>
        </p:nvSpPr>
        <p:spPr bwMode="auto">
          <a:xfrm>
            <a:off x="1258888" y="3501008"/>
            <a:ext cx="3168650" cy="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00709" name="Line 5"/>
          <p:cNvSpPr>
            <a:spLocks noChangeShapeType="1"/>
          </p:cNvSpPr>
          <p:nvPr/>
        </p:nvSpPr>
        <p:spPr bwMode="auto">
          <a:xfrm>
            <a:off x="1331913" y="5157192"/>
            <a:ext cx="3384550" cy="0"/>
          </a:xfrm>
          <a:prstGeom prst="line">
            <a:avLst/>
          </a:prstGeom>
          <a:noFill/>
          <a:ln w="2857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 calcmode="lin" valueType="num">
                                      <p:cBhvr additive="base">
                                        <p:cTn id="7" dur="500" fill="hold"/>
                                        <p:tgtEl>
                                          <p:spTgt spid="200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0707">
                                            <p:txEl>
                                              <p:pRg st="1" end="1"/>
                                            </p:txEl>
                                          </p:spTgt>
                                        </p:tgtEl>
                                        <p:attrNameLst>
                                          <p:attrName>style.visibility</p:attrName>
                                        </p:attrNameLst>
                                      </p:cBhvr>
                                      <p:to>
                                        <p:strVal val="visible"/>
                                      </p:to>
                                    </p:set>
                                    <p:anim calcmode="lin" valueType="num">
                                      <p:cBhvr additive="base">
                                        <p:cTn id="11" dur="500" fill="hold"/>
                                        <p:tgtEl>
                                          <p:spTgt spid="2007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07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0707">
                                            <p:txEl>
                                              <p:pRg st="2" end="2"/>
                                            </p:txEl>
                                          </p:spTgt>
                                        </p:tgtEl>
                                        <p:attrNameLst>
                                          <p:attrName>style.visibility</p:attrName>
                                        </p:attrNameLst>
                                      </p:cBhvr>
                                      <p:to>
                                        <p:strVal val="visible"/>
                                      </p:to>
                                    </p:set>
                                    <p:anim calcmode="lin" valueType="num">
                                      <p:cBhvr additive="base">
                                        <p:cTn id="15" dur="500" fill="hold"/>
                                        <p:tgtEl>
                                          <p:spTgt spid="2007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07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0707">
                                            <p:txEl>
                                              <p:pRg st="3" end="3"/>
                                            </p:txEl>
                                          </p:spTgt>
                                        </p:tgtEl>
                                        <p:attrNameLst>
                                          <p:attrName>style.visibility</p:attrName>
                                        </p:attrNameLst>
                                      </p:cBhvr>
                                      <p:to>
                                        <p:strVal val="visible"/>
                                      </p:to>
                                    </p:set>
                                    <p:anim calcmode="lin" valueType="num">
                                      <p:cBhvr additive="base">
                                        <p:cTn id="19" dur="500" fill="hold"/>
                                        <p:tgtEl>
                                          <p:spTgt spid="2007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07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0707">
                                            <p:txEl>
                                              <p:pRg st="4" end="4"/>
                                            </p:txEl>
                                          </p:spTgt>
                                        </p:tgtEl>
                                        <p:attrNameLst>
                                          <p:attrName>style.visibility</p:attrName>
                                        </p:attrNameLst>
                                      </p:cBhvr>
                                      <p:to>
                                        <p:strVal val="visible"/>
                                      </p:to>
                                    </p:set>
                                    <p:anim calcmode="lin" valueType="num">
                                      <p:cBhvr additive="base">
                                        <p:cTn id="23" dur="500" fill="hold"/>
                                        <p:tgtEl>
                                          <p:spTgt spid="2007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070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0707">
                                            <p:txEl>
                                              <p:pRg st="5" end="5"/>
                                            </p:txEl>
                                          </p:spTgt>
                                        </p:tgtEl>
                                        <p:attrNameLst>
                                          <p:attrName>style.visibility</p:attrName>
                                        </p:attrNameLst>
                                      </p:cBhvr>
                                      <p:to>
                                        <p:strVal val="visible"/>
                                      </p:to>
                                    </p:set>
                                    <p:anim calcmode="lin" valueType="num">
                                      <p:cBhvr additive="base">
                                        <p:cTn id="27" dur="500" fill="hold"/>
                                        <p:tgtEl>
                                          <p:spTgt spid="20070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07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0708"/>
                                        </p:tgtEl>
                                        <p:attrNameLst>
                                          <p:attrName>style.visibility</p:attrName>
                                        </p:attrNameLst>
                                      </p:cBhvr>
                                      <p:to>
                                        <p:strVal val="visible"/>
                                      </p:to>
                                    </p:set>
                                    <p:animEffect transition="in" filter="wipe(left)">
                                      <p:cBhvr>
                                        <p:cTn id="33" dur="500"/>
                                        <p:tgtEl>
                                          <p:spTgt spid="20070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00707">
                                            <p:txEl>
                                              <p:pRg st="6" end="6"/>
                                            </p:txEl>
                                          </p:spTgt>
                                        </p:tgtEl>
                                        <p:attrNameLst>
                                          <p:attrName>style.visibility</p:attrName>
                                        </p:attrNameLst>
                                      </p:cBhvr>
                                      <p:to>
                                        <p:strVal val="visible"/>
                                      </p:to>
                                    </p:set>
                                    <p:animEffect transition="in" filter="blinds(horizontal)">
                                      <p:cBhvr>
                                        <p:cTn id="38" dur="500"/>
                                        <p:tgtEl>
                                          <p:spTgt spid="200707">
                                            <p:txEl>
                                              <p:pRg st="6" end="6"/>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200707">
                                            <p:txEl>
                                              <p:pRg st="7" end="7"/>
                                            </p:txEl>
                                          </p:spTgt>
                                        </p:tgtEl>
                                        <p:attrNameLst>
                                          <p:attrName>style.visibility</p:attrName>
                                        </p:attrNameLst>
                                      </p:cBhvr>
                                      <p:to>
                                        <p:strVal val="visible"/>
                                      </p:to>
                                    </p:set>
                                    <p:animEffect transition="in" filter="blinds(horizontal)">
                                      <p:cBhvr>
                                        <p:cTn id="41" dur="500"/>
                                        <p:tgtEl>
                                          <p:spTgt spid="200707">
                                            <p:txEl>
                                              <p:pRg st="7" end="7"/>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200707">
                                            <p:txEl>
                                              <p:pRg st="8" end="8"/>
                                            </p:txEl>
                                          </p:spTgt>
                                        </p:tgtEl>
                                        <p:attrNameLst>
                                          <p:attrName>style.visibility</p:attrName>
                                        </p:attrNameLst>
                                      </p:cBhvr>
                                      <p:to>
                                        <p:strVal val="visible"/>
                                      </p:to>
                                    </p:set>
                                    <p:animEffect transition="in" filter="blinds(horizontal)">
                                      <p:cBhvr>
                                        <p:cTn id="44" dur="500"/>
                                        <p:tgtEl>
                                          <p:spTgt spid="200707">
                                            <p:txEl>
                                              <p:pRg st="8" end="8"/>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200707">
                                            <p:txEl>
                                              <p:pRg st="9" end="9"/>
                                            </p:txEl>
                                          </p:spTgt>
                                        </p:tgtEl>
                                        <p:attrNameLst>
                                          <p:attrName>style.visibility</p:attrName>
                                        </p:attrNameLst>
                                      </p:cBhvr>
                                      <p:to>
                                        <p:strVal val="visible"/>
                                      </p:to>
                                    </p:set>
                                    <p:animEffect transition="in" filter="blinds(horizontal)">
                                      <p:cBhvr>
                                        <p:cTn id="47" dur="500"/>
                                        <p:tgtEl>
                                          <p:spTgt spid="200707">
                                            <p:txEl>
                                              <p:pRg st="9" end="9"/>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200707">
                                            <p:txEl>
                                              <p:pRg st="10" end="10"/>
                                            </p:txEl>
                                          </p:spTgt>
                                        </p:tgtEl>
                                        <p:attrNameLst>
                                          <p:attrName>style.visibility</p:attrName>
                                        </p:attrNameLst>
                                      </p:cBhvr>
                                      <p:to>
                                        <p:strVal val="visible"/>
                                      </p:to>
                                    </p:set>
                                    <p:animEffect transition="in" filter="blinds(horizontal)">
                                      <p:cBhvr>
                                        <p:cTn id="50" dur="500"/>
                                        <p:tgtEl>
                                          <p:spTgt spid="200707">
                                            <p:txEl>
                                              <p:pRg st="10" end="1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00709"/>
                                        </p:tgtEl>
                                        <p:attrNameLst>
                                          <p:attrName>style.visibility</p:attrName>
                                        </p:attrNameLst>
                                      </p:cBhvr>
                                      <p:to>
                                        <p:strVal val="visible"/>
                                      </p:to>
                                    </p:set>
                                    <p:animEffect transition="in" filter="wipe(left)">
                                      <p:cBhvr>
                                        <p:cTn id="55" dur="500"/>
                                        <p:tgtEl>
                                          <p:spTgt spid="20070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200707">
                                            <p:txEl>
                                              <p:pRg st="11" end="11"/>
                                            </p:txEl>
                                          </p:spTgt>
                                        </p:tgtEl>
                                        <p:attrNameLst>
                                          <p:attrName>style.visibility</p:attrName>
                                        </p:attrNameLst>
                                      </p:cBhvr>
                                      <p:to>
                                        <p:strVal val="visible"/>
                                      </p:to>
                                    </p:set>
                                    <p:animEffect transition="in" filter="blinds(horizontal)">
                                      <p:cBhvr>
                                        <p:cTn id="60" dur="500"/>
                                        <p:tgtEl>
                                          <p:spTgt spid="200707">
                                            <p:txEl>
                                              <p:pRg st="11" end="11"/>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200707">
                                            <p:txEl>
                                              <p:pRg st="12" end="12"/>
                                            </p:txEl>
                                          </p:spTgt>
                                        </p:tgtEl>
                                        <p:attrNameLst>
                                          <p:attrName>style.visibility</p:attrName>
                                        </p:attrNameLst>
                                      </p:cBhvr>
                                      <p:to>
                                        <p:strVal val="visible"/>
                                      </p:to>
                                    </p:set>
                                    <p:animEffect transition="in" filter="blinds(horizontal)">
                                      <p:cBhvr>
                                        <p:cTn id="63" dur="500"/>
                                        <p:tgtEl>
                                          <p:spTgt spid="200707">
                                            <p:txEl>
                                              <p:pRg st="12" end="12"/>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200707">
                                            <p:txEl>
                                              <p:pRg st="13" end="13"/>
                                            </p:txEl>
                                          </p:spTgt>
                                        </p:tgtEl>
                                        <p:attrNameLst>
                                          <p:attrName>style.visibility</p:attrName>
                                        </p:attrNameLst>
                                      </p:cBhvr>
                                      <p:to>
                                        <p:strVal val="visible"/>
                                      </p:to>
                                    </p:set>
                                    <p:animEffect transition="in" filter="blinds(horizontal)">
                                      <p:cBhvr>
                                        <p:cTn id="66" dur="500"/>
                                        <p:tgtEl>
                                          <p:spTgt spid="20070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8" grpId="0" animBg="1"/>
      <p:bldP spid="20070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a:t>Lecture 2 IR Model</a:t>
            </a:r>
          </a:p>
        </p:txBody>
      </p:sp>
      <p:sp>
        <p:nvSpPr>
          <p:cNvPr id="5" name="幻灯片编号占位符 4"/>
          <p:cNvSpPr>
            <a:spLocks noGrp="1"/>
          </p:cNvSpPr>
          <p:nvPr>
            <p:ph type="sldNum" sz="quarter" idx="11"/>
          </p:nvPr>
        </p:nvSpPr>
        <p:spPr/>
        <p:txBody>
          <a:bodyPr/>
          <a:lstStyle/>
          <a:p>
            <a:fld id="{D9090049-96C1-1144-8A00-03E72D379CF6}" type="slidenum">
              <a:rPr lang="en-US" altLang="zh-CN"/>
              <a:pPr/>
              <a:t>40</a:t>
            </a:fld>
            <a:endParaRPr lang="en-US" altLang="zh-CN"/>
          </a:p>
        </p:txBody>
      </p:sp>
      <p:sp>
        <p:nvSpPr>
          <p:cNvPr id="239618" name="Rectangle 2"/>
          <p:cNvSpPr>
            <a:spLocks noGrp="1" noChangeArrowheads="1"/>
          </p:cNvSpPr>
          <p:nvPr>
            <p:ph type="title"/>
          </p:nvPr>
        </p:nvSpPr>
        <p:spPr/>
        <p:txBody>
          <a:bodyPr/>
          <a:lstStyle/>
          <a:p>
            <a:r>
              <a:rPr lang="zh-CN" altLang="en-US"/>
              <a:t>“</a:t>
            </a:r>
            <a:r>
              <a:rPr lang="en-US" altLang="zh-CN"/>
              <a:t>Jelinek-Mercer</a:t>
            </a:r>
            <a:r>
              <a:rPr lang="zh-CN" altLang="en-US"/>
              <a:t>”</a:t>
            </a:r>
            <a:r>
              <a:rPr lang="en-US" altLang="zh-CN"/>
              <a:t> Smoothing</a:t>
            </a:r>
          </a:p>
        </p:txBody>
      </p:sp>
      <p:pic>
        <p:nvPicPr>
          <p:cNvPr id="23961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600200"/>
            <a:ext cx="7715250" cy="4525963"/>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a:t>Lecture 2 IR Model</a:t>
            </a:r>
          </a:p>
        </p:txBody>
      </p:sp>
      <p:sp>
        <p:nvSpPr>
          <p:cNvPr id="5" name="幻灯片编号占位符 4"/>
          <p:cNvSpPr>
            <a:spLocks noGrp="1"/>
          </p:cNvSpPr>
          <p:nvPr>
            <p:ph type="sldNum" sz="quarter" idx="11"/>
          </p:nvPr>
        </p:nvSpPr>
        <p:spPr/>
        <p:txBody>
          <a:bodyPr/>
          <a:lstStyle/>
          <a:p>
            <a:fld id="{2A100166-409A-D04D-BAAF-3FCCB3A55DE5}" type="slidenum">
              <a:rPr lang="en-US" altLang="zh-CN"/>
              <a:pPr/>
              <a:t>41</a:t>
            </a:fld>
            <a:endParaRPr lang="en-US" altLang="zh-CN"/>
          </a:p>
        </p:txBody>
      </p:sp>
      <p:sp>
        <p:nvSpPr>
          <p:cNvPr id="240642" name="Rectangle 2"/>
          <p:cNvSpPr>
            <a:spLocks noGrp="1" noChangeArrowheads="1"/>
          </p:cNvSpPr>
          <p:nvPr>
            <p:ph type="title"/>
          </p:nvPr>
        </p:nvSpPr>
        <p:spPr/>
        <p:txBody>
          <a:bodyPr/>
          <a:lstStyle/>
          <a:p>
            <a:r>
              <a:rPr lang="zh-CN" altLang="en-US"/>
              <a:t>“</a:t>
            </a:r>
            <a:r>
              <a:rPr lang="en-US" altLang="zh-CN"/>
              <a:t>Dirichlet</a:t>
            </a:r>
            <a:r>
              <a:rPr lang="zh-CN" altLang="en-US"/>
              <a:t>”</a:t>
            </a:r>
            <a:r>
              <a:rPr lang="en-US" altLang="zh-CN"/>
              <a:t> Smoothing</a:t>
            </a:r>
          </a:p>
        </p:txBody>
      </p:sp>
      <p:pic>
        <p:nvPicPr>
          <p:cNvPr id="240643"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600200"/>
            <a:ext cx="7354888" cy="423545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r>
              <a:rPr lang="en-US" altLang="zh-CN" dirty="0"/>
              <a:t>Lecture 2 IR Model </a:t>
            </a:r>
          </a:p>
        </p:txBody>
      </p:sp>
      <p:sp>
        <p:nvSpPr>
          <p:cNvPr id="6" name="幻灯片编号占位符 4"/>
          <p:cNvSpPr>
            <a:spLocks noGrp="1"/>
          </p:cNvSpPr>
          <p:nvPr>
            <p:ph type="sldNum" sz="quarter" idx="11"/>
          </p:nvPr>
        </p:nvSpPr>
        <p:spPr/>
        <p:txBody>
          <a:bodyPr/>
          <a:lstStyle/>
          <a:p>
            <a:fld id="{B9BD740C-A49D-9D4E-879A-FCBD5A8DC0A7}" type="slidenum">
              <a:rPr lang="en-US" altLang="zh-CN"/>
              <a:pPr/>
              <a:t>42</a:t>
            </a:fld>
            <a:endParaRPr lang="en-US" altLang="zh-CN"/>
          </a:p>
        </p:txBody>
      </p:sp>
      <p:sp>
        <p:nvSpPr>
          <p:cNvPr id="241666" name="Rectangle 2"/>
          <p:cNvSpPr>
            <a:spLocks noGrp="1" noChangeArrowheads="1"/>
          </p:cNvSpPr>
          <p:nvPr>
            <p:ph type="title"/>
          </p:nvPr>
        </p:nvSpPr>
        <p:spPr/>
        <p:txBody>
          <a:bodyPr/>
          <a:lstStyle/>
          <a:p>
            <a:r>
              <a:rPr lang="zh-CN" altLang="en-US"/>
              <a:t>“</a:t>
            </a:r>
            <a:r>
              <a:rPr lang="en-US" altLang="zh-CN"/>
              <a:t>Witten-Bell</a:t>
            </a:r>
            <a:r>
              <a:rPr lang="zh-CN" altLang="en-US"/>
              <a:t>”</a:t>
            </a:r>
            <a:r>
              <a:rPr lang="en-US" altLang="zh-CN"/>
              <a:t> Smoothing</a:t>
            </a:r>
          </a:p>
        </p:txBody>
      </p:sp>
      <p:sp>
        <p:nvSpPr>
          <p:cNvPr id="241667" name="Rectangle 3"/>
          <p:cNvSpPr>
            <a:spLocks noGrp="1" noChangeArrowheads="1"/>
          </p:cNvSpPr>
          <p:nvPr>
            <p:ph type="body" idx="1"/>
          </p:nvPr>
        </p:nvSpPr>
        <p:spPr>
          <a:xfrm>
            <a:off x="457200" y="1600200"/>
            <a:ext cx="8229600" cy="2981325"/>
          </a:xfrm>
        </p:spPr>
        <p:txBody>
          <a:bodyPr/>
          <a:lstStyle/>
          <a:p>
            <a:pPr>
              <a:lnSpc>
                <a:spcPct val="90000"/>
              </a:lnSpc>
            </a:pPr>
            <a:r>
              <a:rPr lang="en-US" altLang="zh-CN" sz="2400"/>
              <a:t>A step further:</a:t>
            </a:r>
          </a:p>
          <a:p>
            <a:pPr lvl="1">
              <a:lnSpc>
                <a:spcPct val="90000"/>
              </a:lnSpc>
            </a:pPr>
            <a:r>
              <a:rPr lang="en-US" altLang="zh-CN" sz="2000"/>
              <a:t>condition smoothing on </a:t>
            </a:r>
            <a:r>
              <a:rPr lang="zh-CN" altLang="en-US" sz="2000"/>
              <a:t>“</a:t>
            </a:r>
            <a:r>
              <a:rPr lang="en-US" altLang="zh-CN" sz="2000"/>
              <a:t>redundancy</a:t>
            </a:r>
            <a:r>
              <a:rPr lang="zh-CN" altLang="en-US" sz="2000"/>
              <a:t>”</a:t>
            </a:r>
            <a:r>
              <a:rPr lang="en-US" altLang="zh-CN" sz="2000"/>
              <a:t> of the example</a:t>
            </a:r>
          </a:p>
          <a:p>
            <a:pPr lvl="1">
              <a:lnSpc>
                <a:spcPct val="90000"/>
              </a:lnSpc>
            </a:pPr>
            <a:r>
              <a:rPr lang="en-US" altLang="zh-CN" sz="2000"/>
              <a:t>long, redundant example requires little smoothing</a:t>
            </a:r>
          </a:p>
          <a:p>
            <a:pPr lvl="1">
              <a:lnSpc>
                <a:spcPct val="90000"/>
              </a:lnSpc>
            </a:pPr>
            <a:r>
              <a:rPr lang="en-US" altLang="zh-CN" sz="2000"/>
              <a:t>short, sparse example requires a lot of smoothing</a:t>
            </a:r>
          </a:p>
          <a:p>
            <a:pPr>
              <a:lnSpc>
                <a:spcPct val="90000"/>
              </a:lnSpc>
            </a:pPr>
            <a:r>
              <a:rPr lang="en-US" altLang="zh-CN" sz="2400"/>
              <a:t>Derived by considering the proportion of new events as we walk through example</a:t>
            </a:r>
          </a:p>
          <a:p>
            <a:pPr lvl="1">
              <a:lnSpc>
                <a:spcPct val="90000"/>
              </a:lnSpc>
            </a:pPr>
            <a:r>
              <a:rPr lang="en-US" altLang="zh-CN" sz="2000"/>
              <a:t>N is total number of events</a:t>
            </a:r>
          </a:p>
          <a:p>
            <a:pPr lvl="1">
              <a:lnSpc>
                <a:spcPct val="90000"/>
              </a:lnSpc>
            </a:pPr>
            <a:r>
              <a:rPr lang="en-US" altLang="zh-CN" sz="2000"/>
              <a:t>V is number of unique events</a:t>
            </a:r>
          </a:p>
          <a:p>
            <a:pPr>
              <a:lnSpc>
                <a:spcPct val="90000"/>
              </a:lnSpc>
            </a:pPr>
            <a:endParaRPr lang="zh-CN" altLang="en-US" sz="2400"/>
          </a:p>
        </p:txBody>
      </p:sp>
      <p:pic>
        <p:nvPicPr>
          <p:cNvPr id="241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581525"/>
            <a:ext cx="5010150" cy="1209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a:t>Lecture 2 IR Model</a:t>
            </a:r>
          </a:p>
        </p:txBody>
      </p:sp>
      <p:sp>
        <p:nvSpPr>
          <p:cNvPr id="5" name="幻灯片编号占位符 4"/>
          <p:cNvSpPr>
            <a:spLocks noGrp="1"/>
          </p:cNvSpPr>
          <p:nvPr>
            <p:ph type="sldNum" sz="quarter" idx="11"/>
          </p:nvPr>
        </p:nvSpPr>
        <p:spPr/>
        <p:txBody>
          <a:bodyPr/>
          <a:lstStyle/>
          <a:p>
            <a:fld id="{9DBB6601-9231-9E47-9F30-43B90B6FC1F5}" type="slidenum">
              <a:rPr lang="en-US" altLang="zh-CN"/>
              <a:pPr/>
              <a:t>43</a:t>
            </a:fld>
            <a:endParaRPr lang="en-US" altLang="zh-CN"/>
          </a:p>
        </p:txBody>
      </p:sp>
      <p:sp>
        <p:nvSpPr>
          <p:cNvPr id="242690" name="Rectangle 2"/>
          <p:cNvSpPr>
            <a:spLocks noGrp="1" noChangeArrowheads="1"/>
          </p:cNvSpPr>
          <p:nvPr>
            <p:ph type="title"/>
          </p:nvPr>
        </p:nvSpPr>
        <p:spPr/>
        <p:txBody>
          <a:bodyPr/>
          <a:lstStyle/>
          <a:p>
            <a:r>
              <a:rPr lang="en-US" altLang="zh-CN"/>
              <a:t>Interpolation vs. back-off</a:t>
            </a:r>
          </a:p>
        </p:txBody>
      </p:sp>
      <p:sp>
        <p:nvSpPr>
          <p:cNvPr id="242691" name="Rectangle 3"/>
          <p:cNvSpPr>
            <a:spLocks noGrp="1" noChangeArrowheads="1"/>
          </p:cNvSpPr>
          <p:nvPr>
            <p:ph type="body" idx="1"/>
          </p:nvPr>
        </p:nvSpPr>
        <p:spPr/>
        <p:txBody>
          <a:bodyPr/>
          <a:lstStyle/>
          <a:p>
            <a:pPr>
              <a:lnSpc>
                <a:spcPct val="80000"/>
              </a:lnSpc>
            </a:pPr>
            <a:r>
              <a:rPr lang="en-US" altLang="zh-CN" sz="2800"/>
              <a:t>Two possible approaches to smoothing</a:t>
            </a:r>
          </a:p>
          <a:p>
            <a:pPr>
              <a:lnSpc>
                <a:spcPct val="80000"/>
              </a:lnSpc>
            </a:pPr>
            <a:r>
              <a:rPr lang="en-US" altLang="zh-CN" sz="2800"/>
              <a:t>Interpolation:</a:t>
            </a:r>
          </a:p>
          <a:p>
            <a:pPr lvl="1">
              <a:lnSpc>
                <a:spcPct val="80000"/>
              </a:lnSpc>
            </a:pPr>
            <a:r>
              <a:rPr lang="en-US" altLang="zh-CN" sz="2400"/>
              <a:t>Adjust probabilities for all events, both seen and unseen</a:t>
            </a:r>
          </a:p>
          <a:p>
            <a:pPr>
              <a:lnSpc>
                <a:spcPct val="80000"/>
              </a:lnSpc>
            </a:pPr>
            <a:r>
              <a:rPr lang="en-US" altLang="zh-CN" sz="2800"/>
              <a:t>Back-off:</a:t>
            </a:r>
          </a:p>
          <a:p>
            <a:pPr lvl="1">
              <a:lnSpc>
                <a:spcPct val="80000"/>
              </a:lnSpc>
            </a:pPr>
            <a:r>
              <a:rPr lang="en-US" altLang="zh-CN" sz="2400"/>
              <a:t>Adjust probabilities only for unseen events</a:t>
            </a:r>
          </a:p>
          <a:p>
            <a:pPr lvl="1">
              <a:lnSpc>
                <a:spcPct val="80000"/>
              </a:lnSpc>
            </a:pPr>
            <a:r>
              <a:rPr lang="en-US" altLang="zh-CN" sz="2400"/>
              <a:t>Leave non-zero probabilities as they are</a:t>
            </a:r>
          </a:p>
          <a:p>
            <a:pPr lvl="1">
              <a:lnSpc>
                <a:spcPct val="80000"/>
              </a:lnSpc>
            </a:pPr>
            <a:r>
              <a:rPr lang="en-US" altLang="zh-CN" sz="2400"/>
              <a:t>Rescale everything to sum to one:</a:t>
            </a:r>
          </a:p>
          <a:p>
            <a:pPr lvl="2">
              <a:lnSpc>
                <a:spcPct val="80000"/>
              </a:lnSpc>
            </a:pPr>
            <a:r>
              <a:rPr lang="en-US" altLang="zh-CN" sz="2000"/>
              <a:t>rescales </a:t>
            </a:r>
            <a:r>
              <a:rPr lang="zh-CN" altLang="en-US" sz="2000"/>
              <a:t>“</a:t>
            </a:r>
            <a:r>
              <a:rPr lang="en-US" altLang="zh-CN" sz="2000"/>
              <a:t>seen</a:t>
            </a:r>
            <a:r>
              <a:rPr lang="zh-CN" altLang="en-US" sz="2000"/>
              <a:t>”</a:t>
            </a:r>
            <a:r>
              <a:rPr lang="en-US" altLang="zh-CN" sz="2000"/>
              <a:t> probabilities by a constant</a:t>
            </a:r>
          </a:p>
          <a:p>
            <a:pPr>
              <a:lnSpc>
                <a:spcPct val="80000"/>
              </a:lnSpc>
            </a:pPr>
            <a:r>
              <a:rPr lang="en-US" altLang="zh-CN" sz="2800"/>
              <a:t>Interpolation tends to work better</a:t>
            </a:r>
          </a:p>
          <a:p>
            <a:pPr lvl="1">
              <a:lnSpc>
                <a:spcPct val="80000"/>
              </a:lnSpc>
            </a:pPr>
            <a:r>
              <a:rPr lang="en-US" altLang="zh-CN" sz="2400"/>
              <a:t>And has a cleaner probabilistic interpretation (HMM, mixture)</a:t>
            </a:r>
          </a:p>
          <a:p>
            <a:pPr>
              <a:lnSpc>
                <a:spcPct val="80000"/>
              </a:lnSpc>
            </a:pPr>
            <a:endParaRPr lang="zh-CN" altLang="en-US" sz="2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a:t>Lecture 2 IR Model</a:t>
            </a:r>
          </a:p>
        </p:txBody>
      </p:sp>
      <p:sp>
        <p:nvSpPr>
          <p:cNvPr id="5" name="幻灯片编号占位符 4"/>
          <p:cNvSpPr>
            <a:spLocks noGrp="1"/>
          </p:cNvSpPr>
          <p:nvPr>
            <p:ph type="sldNum" sz="quarter" idx="11"/>
          </p:nvPr>
        </p:nvSpPr>
        <p:spPr/>
        <p:txBody>
          <a:bodyPr/>
          <a:lstStyle/>
          <a:p>
            <a:fld id="{9B702281-815C-9545-921A-ED14F6B4AC76}" type="slidenum">
              <a:rPr lang="en-US" altLang="zh-CN"/>
              <a:pPr/>
              <a:t>44</a:t>
            </a:fld>
            <a:endParaRPr lang="en-US" altLang="zh-CN"/>
          </a:p>
        </p:txBody>
      </p:sp>
      <p:sp>
        <p:nvSpPr>
          <p:cNvPr id="244738" name="Rectangle 2"/>
          <p:cNvSpPr>
            <a:spLocks noGrp="1" noChangeArrowheads="1"/>
          </p:cNvSpPr>
          <p:nvPr>
            <p:ph type="title"/>
          </p:nvPr>
        </p:nvSpPr>
        <p:spPr/>
        <p:txBody>
          <a:bodyPr/>
          <a:lstStyle/>
          <a:p>
            <a:r>
              <a:rPr lang="en-US" altLang="zh-CN"/>
              <a:t>References for language modeling</a:t>
            </a:r>
          </a:p>
        </p:txBody>
      </p:sp>
      <p:pic>
        <p:nvPicPr>
          <p:cNvPr id="24473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600200"/>
            <a:ext cx="7354888"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a:t>Lecture 2 IR Model</a:t>
            </a:r>
          </a:p>
        </p:txBody>
      </p:sp>
      <p:sp>
        <p:nvSpPr>
          <p:cNvPr id="5" name="幻灯片编号占位符 4"/>
          <p:cNvSpPr>
            <a:spLocks noGrp="1"/>
          </p:cNvSpPr>
          <p:nvPr>
            <p:ph type="sldNum" sz="quarter" idx="11"/>
          </p:nvPr>
        </p:nvSpPr>
        <p:spPr/>
        <p:txBody>
          <a:bodyPr/>
          <a:lstStyle/>
          <a:p>
            <a:fld id="{C37EE0CA-E1DF-7444-A852-8EAE62955F55}" type="slidenum">
              <a:rPr lang="en-US" altLang="zh-CN"/>
              <a:pPr/>
              <a:t>5</a:t>
            </a:fld>
            <a:endParaRPr lang="en-US" altLang="zh-CN"/>
          </a:p>
        </p:txBody>
      </p:sp>
      <p:sp>
        <p:nvSpPr>
          <p:cNvPr id="205826" name="Rectangle 2"/>
          <p:cNvSpPr>
            <a:spLocks noGrp="1" noChangeArrowheads="1"/>
          </p:cNvSpPr>
          <p:nvPr>
            <p:ph type="title"/>
          </p:nvPr>
        </p:nvSpPr>
        <p:spPr/>
        <p:txBody>
          <a:bodyPr/>
          <a:lstStyle/>
          <a:p>
            <a:r>
              <a:rPr lang="en-US" altLang="zh-CN"/>
              <a:t>(Unranked) Boolean retrieval</a:t>
            </a:r>
          </a:p>
        </p:txBody>
      </p:sp>
      <p:sp>
        <p:nvSpPr>
          <p:cNvPr id="205827" name="Rectangle 3"/>
          <p:cNvSpPr>
            <a:spLocks noGrp="1" noChangeArrowheads="1"/>
          </p:cNvSpPr>
          <p:nvPr>
            <p:ph type="body" idx="1"/>
          </p:nvPr>
        </p:nvSpPr>
        <p:spPr/>
        <p:txBody>
          <a:bodyPr/>
          <a:lstStyle/>
          <a:p>
            <a:pPr>
              <a:lnSpc>
                <a:spcPct val="80000"/>
              </a:lnSpc>
            </a:pPr>
            <a:r>
              <a:rPr lang="en-US" altLang="zh-CN" sz="2000" dirty="0"/>
              <a:t>Boolean model </a:t>
            </a:r>
          </a:p>
          <a:p>
            <a:pPr lvl="1">
              <a:lnSpc>
                <a:spcPct val="80000"/>
              </a:lnSpc>
            </a:pPr>
            <a:r>
              <a:rPr lang="en-US" altLang="zh-CN" sz="1800" dirty="0"/>
              <a:t>is most common exact-match model</a:t>
            </a:r>
          </a:p>
          <a:p>
            <a:pPr lvl="1">
              <a:lnSpc>
                <a:spcPct val="80000"/>
              </a:lnSpc>
            </a:pPr>
            <a:r>
              <a:rPr lang="en-US" altLang="zh-CN" sz="1800" dirty="0"/>
              <a:t>queries are logic expressions with document features as operands</a:t>
            </a:r>
          </a:p>
          <a:p>
            <a:pPr lvl="1">
              <a:lnSpc>
                <a:spcPct val="80000"/>
              </a:lnSpc>
            </a:pPr>
            <a:r>
              <a:rPr lang="en-US" altLang="zh-CN" sz="1800" dirty="0"/>
              <a:t>In pure Boolean model, retrieved documents are not ranked</a:t>
            </a:r>
          </a:p>
          <a:p>
            <a:pPr lvl="1">
              <a:lnSpc>
                <a:spcPct val="80000"/>
              </a:lnSpc>
            </a:pPr>
            <a:r>
              <a:rPr lang="en-US" altLang="zh-CN" sz="1800" dirty="0"/>
              <a:t>Most implementations provide some sort of ranking</a:t>
            </a:r>
          </a:p>
          <a:p>
            <a:pPr lvl="1">
              <a:lnSpc>
                <a:spcPct val="80000"/>
              </a:lnSpc>
            </a:pPr>
            <a:r>
              <a:rPr lang="en-US" altLang="zh-CN" sz="1800" dirty="0"/>
              <a:t>query formulation difficult for novice users (</a:t>
            </a:r>
            <a:r>
              <a:rPr lang="zh-CN" altLang="en-US" sz="1800" dirty="0"/>
              <a:t>新用户</a:t>
            </a:r>
            <a:r>
              <a:rPr lang="en-US" altLang="zh-CN" sz="1800" dirty="0"/>
              <a:t>)</a:t>
            </a:r>
          </a:p>
          <a:p>
            <a:pPr>
              <a:lnSpc>
                <a:spcPct val="80000"/>
              </a:lnSpc>
            </a:pPr>
            <a:r>
              <a:rPr lang="en-US" altLang="zh-CN" sz="2000" dirty="0"/>
              <a:t>Boolean queries (</a:t>
            </a:r>
            <a:r>
              <a:rPr lang="zh-CN" altLang="en-US" sz="2000" dirty="0"/>
              <a:t>布尔查询</a:t>
            </a:r>
            <a:r>
              <a:rPr lang="en-US" altLang="zh-CN" sz="2000" dirty="0"/>
              <a:t>)</a:t>
            </a:r>
          </a:p>
          <a:p>
            <a:pPr lvl="1">
              <a:lnSpc>
                <a:spcPct val="80000"/>
              </a:lnSpc>
            </a:pPr>
            <a:r>
              <a:rPr lang="en-US" altLang="zh-CN" sz="1800" dirty="0"/>
              <a:t>Used by Boolean model</a:t>
            </a:r>
          </a:p>
          <a:p>
            <a:pPr lvl="1">
              <a:lnSpc>
                <a:spcPct val="80000"/>
              </a:lnSpc>
            </a:pPr>
            <a:r>
              <a:rPr lang="en-US" altLang="zh-CN" sz="1800" dirty="0"/>
              <a:t>and in other models (Boolean query ≠ Boolean model)</a:t>
            </a:r>
          </a:p>
          <a:p>
            <a:pPr>
              <a:lnSpc>
                <a:spcPct val="80000"/>
              </a:lnSpc>
            </a:pPr>
            <a:r>
              <a:rPr lang="zh-CN" altLang="en-US" sz="2000" dirty="0"/>
              <a:t>“</a:t>
            </a:r>
            <a:r>
              <a:rPr lang="en-US" altLang="zh-CN" sz="2000" dirty="0"/>
              <a:t>Pure</a:t>
            </a:r>
            <a:r>
              <a:rPr lang="zh-CN" altLang="en-US" sz="2000" dirty="0"/>
              <a:t>”</a:t>
            </a:r>
            <a:r>
              <a:rPr lang="en-US" altLang="zh-CN" sz="2000" dirty="0"/>
              <a:t> Boolean operators</a:t>
            </a:r>
          </a:p>
          <a:p>
            <a:pPr lvl="1">
              <a:lnSpc>
                <a:spcPct val="80000"/>
              </a:lnSpc>
            </a:pPr>
            <a:r>
              <a:rPr lang="en-US" altLang="zh-CN" sz="1800" dirty="0"/>
              <a:t> AND, OR, AND-NOT</a:t>
            </a:r>
          </a:p>
          <a:p>
            <a:pPr>
              <a:lnSpc>
                <a:spcPct val="80000"/>
              </a:lnSpc>
            </a:pPr>
            <a:r>
              <a:rPr lang="en-US" altLang="zh-CN" sz="2000" dirty="0"/>
              <a:t>Most systems have proximity operators (</a:t>
            </a:r>
            <a:r>
              <a:rPr lang="en-US" altLang="en-US" sz="2000" dirty="0"/>
              <a:t>邻接</a:t>
            </a:r>
            <a:r>
              <a:rPr lang="zh-CN" altLang="en-US" sz="2000" dirty="0"/>
              <a:t>算子</a:t>
            </a:r>
            <a:r>
              <a:rPr lang="en-US" altLang="zh-CN" sz="2000" dirty="0"/>
              <a:t>)</a:t>
            </a:r>
          </a:p>
          <a:p>
            <a:pPr>
              <a:lnSpc>
                <a:spcPct val="80000"/>
              </a:lnSpc>
            </a:pPr>
            <a:r>
              <a:rPr lang="en-US" altLang="zh-CN" sz="2000" dirty="0"/>
              <a:t>Most systems support simple regular expressions (</a:t>
            </a:r>
            <a:r>
              <a:rPr lang="zh-CN" altLang="en-US" sz="2000" dirty="0"/>
              <a:t>正则表达式</a:t>
            </a:r>
            <a:r>
              <a:rPr lang="en-US" altLang="zh-CN" sz="2000" dirty="0"/>
              <a:t>) as search terms to match spelling variants</a:t>
            </a:r>
          </a:p>
          <a:p>
            <a:pPr>
              <a:lnSpc>
                <a:spcPct val="80000"/>
              </a:lnSpc>
            </a:pP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页脚占位符 1"/>
          <p:cNvSpPr>
            <a:spLocks noGrp="1"/>
          </p:cNvSpPr>
          <p:nvPr>
            <p:ph type="ftr" sz="quarter" idx="10"/>
          </p:nvPr>
        </p:nvSpPr>
        <p:spPr/>
        <p:txBody>
          <a:bodyPr/>
          <a:lstStyle/>
          <a:p>
            <a:r>
              <a:rPr lang="en-US" altLang="zh-CN" dirty="0"/>
              <a:t>Lecture 2 IR Model</a:t>
            </a:r>
          </a:p>
        </p:txBody>
      </p:sp>
      <p:sp>
        <p:nvSpPr>
          <p:cNvPr id="7" name="幻灯片编号占位符 2"/>
          <p:cNvSpPr>
            <a:spLocks noGrp="1"/>
          </p:cNvSpPr>
          <p:nvPr>
            <p:ph type="sldNum" sz="quarter" idx="11"/>
          </p:nvPr>
        </p:nvSpPr>
        <p:spPr/>
        <p:txBody>
          <a:bodyPr/>
          <a:lstStyle/>
          <a:p>
            <a:fld id="{E05471BF-4097-CD4C-B9E6-C7AA78989F93}" type="slidenum">
              <a:rPr lang="en-US" altLang="zh-CN"/>
              <a:pPr/>
              <a:t>6</a:t>
            </a:fld>
            <a:endParaRPr lang="en-US" altLang="zh-CN"/>
          </a:p>
        </p:txBody>
      </p:sp>
      <p:sp>
        <p:nvSpPr>
          <p:cNvPr id="262146" name="Rectangle 1026"/>
          <p:cNvSpPr>
            <a:spLocks noGrp="1" noChangeArrowheads="1"/>
          </p:cNvSpPr>
          <p:nvPr>
            <p:ph type="title" idx="4294967295"/>
          </p:nvPr>
        </p:nvSpPr>
        <p:spPr/>
        <p:txBody>
          <a:bodyPr anchor="b"/>
          <a:lstStyle/>
          <a:p>
            <a:r>
              <a:rPr lang="en-US" altLang="zh-CN" dirty="0"/>
              <a:t>Unstructured data for Boolean retrieval</a:t>
            </a:r>
          </a:p>
        </p:txBody>
      </p:sp>
      <p:sp>
        <p:nvSpPr>
          <p:cNvPr id="105475" name="Rectangle 1027"/>
          <p:cNvSpPr>
            <a:spLocks noGrp="1" noChangeArrowheads="1"/>
          </p:cNvSpPr>
          <p:nvPr>
            <p:ph idx="4294967295"/>
          </p:nvPr>
        </p:nvSpPr>
        <p:spPr>
          <a:xfrm>
            <a:off x="457200" y="1600200"/>
            <a:ext cx="8382000" cy="4953000"/>
          </a:xfrm>
          <a:ln/>
          <a:extLst>
            <a:ext uri="{91240B29-F687-4f45-9708-019B960494DF}">
              <a14:hiddenLine xmlns:a14="http://schemas.microsoft.com/office/drawing/2010/main" xmlns="" w="9525" cap="flat" cmpd="sng">
                <a:solidFill>
                  <a:schemeClr val="tx1"/>
                </a:solidFill>
                <a:prstDash val="solid"/>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lstStyle/>
          <a:p>
            <a:pPr>
              <a:lnSpc>
                <a:spcPct val="80000"/>
              </a:lnSpc>
            </a:pPr>
            <a:r>
              <a:rPr lang="en-US" altLang="zh-CN" sz="2000" dirty="0"/>
              <a:t>Example:</a:t>
            </a:r>
          </a:p>
          <a:p>
            <a:pPr lvl="1">
              <a:lnSpc>
                <a:spcPct val="80000"/>
              </a:lnSpc>
            </a:pPr>
            <a:r>
              <a:rPr lang="en-US" altLang="zh-CN" sz="1800" dirty="0"/>
              <a:t>Information needs: Which plays of Shakespeare contain the words Brutus AND Caesar  but NOT Calpurnia?</a:t>
            </a:r>
          </a:p>
          <a:p>
            <a:pPr lvl="1">
              <a:lnSpc>
                <a:spcPct val="80000"/>
              </a:lnSpc>
            </a:pPr>
            <a:r>
              <a:rPr lang="zh-CN" altLang="en-US" sz="1800" dirty="0">
                <a:solidFill>
                  <a:schemeClr val="bg2">
                    <a:lumMod val="50000"/>
                  </a:schemeClr>
                </a:solidFill>
              </a:rPr>
              <a:t>注</a:t>
            </a:r>
            <a:r>
              <a:rPr lang="en-US" altLang="zh-CN" sz="1800" dirty="0">
                <a:solidFill>
                  <a:schemeClr val="bg2">
                    <a:lumMod val="50000"/>
                  </a:schemeClr>
                </a:solidFill>
              </a:rPr>
              <a:t>:Brutus</a:t>
            </a:r>
            <a:r>
              <a:rPr lang="zh-CN" altLang="en-US" sz="1800" dirty="0">
                <a:solidFill>
                  <a:schemeClr val="bg2">
                    <a:lumMod val="50000"/>
                  </a:schemeClr>
                </a:solidFill>
              </a:rPr>
              <a:t>布鲁图 </a:t>
            </a:r>
            <a:r>
              <a:rPr lang="en-US" altLang="zh-CN" sz="1800" dirty="0">
                <a:solidFill>
                  <a:schemeClr val="bg2">
                    <a:lumMod val="50000"/>
                  </a:schemeClr>
                </a:solidFill>
              </a:rPr>
              <a:t>(85-42B.C.,</a:t>
            </a:r>
            <a:r>
              <a:rPr lang="zh-CN" altLang="en-US" sz="1800" dirty="0">
                <a:solidFill>
                  <a:schemeClr val="bg2">
                    <a:lumMod val="50000"/>
                  </a:schemeClr>
                </a:solidFill>
              </a:rPr>
              <a:t>罗马政治家</a:t>
            </a:r>
            <a:r>
              <a:rPr lang="en-US" altLang="zh-CN" sz="1800" dirty="0">
                <a:solidFill>
                  <a:schemeClr val="bg2">
                    <a:lumMod val="50000"/>
                  </a:schemeClr>
                </a:solidFill>
              </a:rPr>
              <a:t>,</a:t>
            </a:r>
            <a:r>
              <a:rPr lang="zh-CN" altLang="en-US" sz="1800" dirty="0">
                <a:solidFill>
                  <a:schemeClr val="bg2">
                    <a:lumMod val="50000"/>
                  </a:schemeClr>
                </a:solidFill>
              </a:rPr>
              <a:t>暗杀恺撒者之一</a:t>
            </a:r>
            <a:r>
              <a:rPr lang="en-US" altLang="zh-CN" sz="1800" dirty="0">
                <a:solidFill>
                  <a:schemeClr val="bg2">
                    <a:lumMod val="50000"/>
                  </a:schemeClr>
                </a:solidFill>
              </a:rPr>
              <a:t>) </a:t>
            </a:r>
          </a:p>
          <a:p>
            <a:pPr marL="457200" lvl="1" indent="0">
              <a:lnSpc>
                <a:spcPct val="80000"/>
              </a:lnSpc>
              <a:buNone/>
            </a:pPr>
            <a:r>
              <a:rPr lang="zh-CN" altLang="en-US" sz="1800" dirty="0">
                <a:solidFill>
                  <a:schemeClr val="bg2">
                    <a:lumMod val="50000"/>
                  </a:schemeClr>
                </a:solidFill>
              </a:rPr>
              <a:t>     </a:t>
            </a:r>
            <a:r>
              <a:rPr lang="en-US" altLang="zh-CN" sz="1800" dirty="0">
                <a:solidFill>
                  <a:schemeClr val="bg2">
                    <a:lumMod val="50000"/>
                  </a:schemeClr>
                </a:solidFill>
              </a:rPr>
              <a:t>Calpurnia </a:t>
            </a:r>
            <a:r>
              <a:rPr lang="zh-CN" altLang="en-US" sz="1800" dirty="0">
                <a:solidFill>
                  <a:schemeClr val="bg2">
                    <a:lumMod val="50000"/>
                  </a:schemeClr>
                </a:solidFill>
              </a:rPr>
              <a:t>是</a:t>
            </a:r>
            <a:r>
              <a:rPr lang="en-US" altLang="zh-CN" sz="1800" dirty="0">
                <a:solidFill>
                  <a:schemeClr val="bg2">
                    <a:lumMod val="50000"/>
                  </a:schemeClr>
                </a:solidFill>
                <a:hlinkClick r:id="rId3"/>
              </a:rPr>
              <a:t>Julius Caesar</a:t>
            </a:r>
            <a:r>
              <a:rPr lang="zh-CN" altLang="en-US" sz="1800" dirty="0">
                <a:solidFill>
                  <a:schemeClr val="bg2">
                    <a:lumMod val="50000"/>
                  </a:schemeClr>
                </a:solidFill>
              </a:rPr>
              <a:t>的第三任，也是最后一位妻子</a:t>
            </a:r>
            <a:endParaRPr lang="en-US" altLang="zh-CN" sz="1800" dirty="0">
              <a:solidFill>
                <a:schemeClr val="bg2">
                  <a:lumMod val="50000"/>
                </a:schemeClr>
              </a:solidFill>
            </a:endParaRPr>
          </a:p>
          <a:p>
            <a:pPr lvl="1">
              <a:lnSpc>
                <a:spcPct val="80000"/>
              </a:lnSpc>
            </a:pPr>
            <a:endParaRPr lang="en-US" altLang="zh-CN" sz="1800" dirty="0">
              <a:solidFill>
                <a:schemeClr val="bg2">
                  <a:lumMod val="50000"/>
                </a:schemeClr>
              </a:solidFill>
            </a:endParaRPr>
          </a:p>
          <a:p>
            <a:pPr>
              <a:lnSpc>
                <a:spcPct val="80000"/>
              </a:lnSpc>
            </a:pPr>
            <a:r>
              <a:rPr lang="en-US" altLang="zh-CN" sz="2000" dirty="0"/>
              <a:t>One could </a:t>
            </a:r>
            <a:r>
              <a:rPr lang="en-US" altLang="zh-CN" sz="2000" i="1" dirty="0" err="1">
                <a:cs typeface="Lucida Sans Typewriter" charset="0"/>
              </a:rPr>
              <a:t>grep</a:t>
            </a:r>
            <a:r>
              <a:rPr lang="en-US" altLang="zh-CN" sz="2000" i="1" dirty="0">
                <a:cs typeface="Lucida Sans Typewriter" charset="0"/>
              </a:rPr>
              <a:t> </a:t>
            </a:r>
            <a:r>
              <a:rPr lang="en-US" altLang="zh-CN" sz="2000" dirty="0">
                <a:cs typeface="Lucida Sans Typewriter" charset="0"/>
              </a:rPr>
              <a:t>(a command in Linux system)</a:t>
            </a:r>
            <a:r>
              <a:rPr lang="en-US" altLang="zh-CN" sz="2000" dirty="0"/>
              <a:t> all of Shakespeare</a:t>
            </a:r>
            <a:r>
              <a:rPr lang="zh-CN" altLang="en-US" sz="2000" dirty="0"/>
              <a:t>’</a:t>
            </a:r>
            <a:r>
              <a:rPr lang="en-US" altLang="zh-CN" sz="2000" dirty="0"/>
              <a:t>s plays for Brutus and Caesar, then strip out lines containing Calpurnia?</a:t>
            </a:r>
          </a:p>
          <a:p>
            <a:pPr>
              <a:lnSpc>
                <a:spcPct val="80000"/>
              </a:lnSpc>
            </a:pPr>
            <a:r>
              <a:rPr lang="en-US" altLang="zh-CN" sz="2000" dirty="0"/>
              <a:t>Why is that not the answer?</a:t>
            </a:r>
          </a:p>
          <a:p>
            <a:pPr lvl="1">
              <a:lnSpc>
                <a:spcPct val="80000"/>
              </a:lnSpc>
            </a:pPr>
            <a:r>
              <a:rPr lang="en-US" altLang="zh-CN" sz="1800" dirty="0"/>
              <a:t>Slow (for large corpora)</a:t>
            </a:r>
          </a:p>
          <a:p>
            <a:pPr lvl="1">
              <a:lnSpc>
                <a:spcPct val="80000"/>
              </a:lnSpc>
            </a:pPr>
            <a:r>
              <a:rPr lang="en-US" altLang="zh-CN" sz="1800" dirty="0"/>
              <a:t>NOT Calpurnia is non-trivial</a:t>
            </a:r>
          </a:p>
          <a:p>
            <a:pPr lvl="1">
              <a:lnSpc>
                <a:spcPct val="80000"/>
              </a:lnSpc>
            </a:pPr>
            <a:r>
              <a:rPr lang="en-US" altLang="zh-CN" sz="1800" dirty="0"/>
              <a:t>Other operations (e.g., find the word Romans near countrymen) not feasible</a:t>
            </a:r>
          </a:p>
          <a:p>
            <a:pPr>
              <a:lnSpc>
                <a:spcPct val="80000"/>
              </a:lnSpc>
            </a:pPr>
            <a:endParaRPr lang="en-US" altLang="zh-CN" sz="2400" dirty="0"/>
          </a:p>
          <a:p>
            <a:pPr>
              <a:lnSpc>
                <a:spcPct val="80000"/>
              </a:lnSpc>
            </a:pPr>
            <a:r>
              <a:rPr lang="en-US" altLang="zh-CN" sz="2400" dirty="0">
                <a:solidFill>
                  <a:srgbClr val="FF0000"/>
                </a:solidFill>
              </a:rPr>
              <a:t>What’s</a:t>
            </a:r>
            <a:r>
              <a:rPr lang="zh-CN" altLang="en-US" sz="2400" dirty="0">
                <a:solidFill>
                  <a:srgbClr val="FF0000"/>
                </a:solidFill>
              </a:rPr>
              <a:t> </a:t>
            </a:r>
            <a:r>
              <a:rPr lang="en-US" altLang="zh-CN" sz="2400" dirty="0">
                <a:solidFill>
                  <a:srgbClr val="FF0000"/>
                </a:solidFill>
              </a:rPr>
              <a:t>the</a:t>
            </a:r>
            <a:r>
              <a:rPr lang="zh-CN" altLang="en-US" sz="2400" dirty="0">
                <a:solidFill>
                  <a:srgbClr val="FF0000"/>
                </a:solidFill>
              </a:rPr>
              <a:t> </a:t>
            </a:r>
            <a:r>
              <a:rPr lang="en-US" altLang="zh-CN" sz="2400" dirty="0">
                <a:solidFill>
                  <a:srgbClr val="FF0000"/>
                </a:solidFill>
              </a:rPr>
              <a:t>solution</a:t>
            </a:r>
            <a:r>
              <a:rPr lang="zh-CN" altLang="en-US" sz="2400" dirty="0">
                <a:solidFill>
                  <a:srgbClr val="FF0000"/>
                </a:solidFill>
              </a:rPr>
              <a:t> </a:t>
            </a:r>
            <a:r>
              <a:rPr lang="en-US" altLang="zh-CN" sz="2400" dirty="0">
                <a:solidFill>
                  <a:srgbClr val="FF0000"/>
                </a:solidFill>
              </a:rPr>
              <a:t>for</a:t>
            </a:r>
            <a:r>
              <a:rPr lang="zh-CN" altLang="en-US" sz="2400" dirty="0">
                <a:solidFill>
                  <a:srgbClr val="FF0000"/>
                </a:solidFill>
              </a:rPr>
              <a:t> </a:t>
            </a:r>
            <a:r>
              <a:rPr lang="en-US" altLang="zh-CN" sz="2400" dirty="0">
                <a:solidFill>
                  <a:srgbClr val="FF0000"/>
                </a:solidFill>
              </a:rPr>
              <a:t>such</a:t>
            </a:r>
            <a:r>
              <a:rPr lang="zh-CN" altLang="en-US" sz="2400" dirty="0">
                <a:solidFill>
                  <a:srgbClr val="FF0000"/>
                </a:solidFill>
              </a:rPr>
              <a:t> </a:t>
            </a:r>
            <a:r>
              <a:rPr lang="en-US" altLang="zh-CN" sz="2400" dirty="0">
                <a:solidFill>
                  <a:srgbClr val="FF0000"/>
                </a:solidFill>
              </a:rPr>
              <a:t>problem?</a:t>
            </a:r>
            <a:endParaRPr lang="zh-CN" altLang="en-US" sz="2400" dirty="0">
              <a:solidFill>
                <a:srgbClr val="FF0000"/>
              </a:solidFill>
            </a:endParaRPr>
          </a:p>
        </p:txBody>
      </p:sp>
      <p:sp>
        <p:nvSpPr>
          <p:cNvPr id="262148" name="Slide Number Placeholder 5"/>
          <p:cNvSpPr txBox="1">
            <a:spLocks noGrp="1"/>
          </p:cNvSpPr>
          <p:nvPr/>
        </p:nvSpPr>
        <p:spPr bwMode="auto">
          <a:xfrm>
            <a:off x="6553200" y="6477000"/>
            <a:ext cx="2133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pPr algn="r"/>
            <a:fld id="{85F0BF7F-3D6B-D94A-8C96-51FE05C0A8A0}" type="slidenum">
              <a:rPr lang="en-US" altLang="zh-CN" sz="1200">
                <a:solidFill>
                  <a:srgbClr val="898989"/>
                </a:solidFill>
                <a:latin typeface="Calibri" charset="0"/>
                <a:cs typeface="Arial Unicode MS" charset="0"/>
              </a:rPr>
              <a:pPr algn="r"/>
              <a:t>6</a:t>
            </a:fld>
            <a:endParaRPr lang="en-US" altLang="zh-CN" sz="1200">
              <a:solidFill>
                <a:srgbClr val="898989"/>
              </a:solidFill>
              <a:latin typeface="Calibri" charset="0"/>
              <a:cs typeface="Arial Unicode MS" charset="0"/>
            </a:endParaRPr>
          </a:p>
        </p:txBody>
      </p:sp>
      <p:sp>
        <p:nvSpPr>
          <p:cNvPr id="262149"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54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54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547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547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54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054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0547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547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54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1"/>
          <p:cNvSpPr>
            <a:spLocks noGrp="1"/>
          </p:cNvSpPr>
          <p:nvPr>
            <p:ph type="ftr" sz="quarter" idx="10"/>
          </p:nvPr>
        </p:nvSpPr>
        <p:spPr/>
        <p:txBody>
          <a:bodyPr/>
          <a:lstStyle/>
          <a:p>
            <a:r>
              <a:rPr lang="en-US" altLang="zh-CN" dirty="0"/>
              <a:t>Lecture 2 IR Model</a:t>
            </a:r>
          </a:p>
        </p:txBody>
      </p:sp>
      <p:sp>
        <p:nvSpPr>
          <p:cNvPr id="9" name="幻灯片编号占位符 2"/>
          <p:cNvSpPr>
            <a:spLocks noGrp="1"/>
          </p:cNvSpPr>
          <p:nvPr>
            <p:ph type="sldNum" sz="quarter" idx="11"/>
          </p:nvPr>
        </p:nvSpPr>
        <p:spPr/>
        <p:txBody>
          <a:bodyPr/>
          <a:lstStyle/>
          <a:p>
            <a:fld id="{08E3E451-FA7A-0247-964F-C1B114480777}" type="slidenum">
              <a:rPr lang="en-US" altLang="zh-CN"/>
              <a:pPr/>
              <a:t>7</a:t>
            </a:fld>
            <a:endParaRPr lang="en-US" altLang="zh-CN"/>
          </a:p>
        </p:txBody>
      </p:sp>
      <p:sp>
        <p:nvSpPr>
          <p:cNvPr id="264194" name="Rectangle 2"/>
          <p:cNvSpPr>
            <a:spLocks noGrp="1" noChangeArrowheads="1"/>
          </p:cNvSpPr>
          <p:nvPr>
            <p:ph type="title" idx="4294967295"/>
          </p:nvPr>
        </p:nvSpPr>
        <p:spPr/>
        <p:txBody>
          <a:bodyPr anchor="b"/>
          <a:lstStyle/>
          <a:p>
            <a:r>
              <a:rPr lang="en-US" altLang="zh-CN" sz="3200" dirty="0"/>
              <a:t>Document Representation:</a:t>
            </a:r>
            <a:br>
              <a:rPr lang="en-US" altLang="zh-CN" sz="3200" dirty="0"/>
            </a:br>
            <a:r>
              <a:rPr lang="en-US" altLang="zh-CN" sz="3200" dirty="0"/>
              <a:t>Term-document incidence</a:t>
            </a:r>
          </a:p>
        </p:txBody>
      </p:sp>
      <p:graphicFrame>
        <p:nvGraphicFramePr>
          <p:cNvPr id="264195" name="Object 1028"/>
          <p:cNvGraphicFramePr>
            <a:graphicFrameLocks noGrp="1" noChangeAspect="1"/>
          </p:cNvGraphicFramePr>
          <p:nvPr>
            <p:ph idx="4294967295"/>
          </p:nvPr>
        </p:nvGraphicFramePr>
        <p:xfrm>
          <a:off x="762000" y="2235200"/>
          <a:ext cx="7637463" cy="2636838"/>
        </p:xfrm>
        <a:graphic>
          <a:graphicData uri="http://schemas.openxmlformats.org/presentationml/2006/ole">
            <mc:AlternateContent xmlns:mc="http://schemas.openxmlformats.org/markup-compatibility/2006">
              <mc:Choice xmlns:v="urn:schemas-microsoft-com:vml" Requires="v">
                <p:oleObj spid="_x0000_s264382" name="Worksheet" r:id="rId4" imgW="9525305" imgH="3543605" progId="Excel.Sheet.8">
                  <p:embed/>
                </p:oleObj>
              </mc:Choice>
              <mc:Fallback>
                <p:oleObj name="Worksheet" r:id="rId4" imgW="9525305" imgH="3543605" progId="Excel.Sheet.8">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235200"/>
                        <a:ext cx="7637463" cy="2636838"/>
                      </a:xfrm>
                      <a:prstGeom prst="rect">
                        <a:avLst/>
                      </a:prstGeom>
                    </p:spPr>
                  </p:pic>
                </p:oleObj>
              </mc:Fallback>
            </mc:AlternateContent>
          </a:graphicData>
        </a:graphic>
      </p:graphicFrame>
      <p:sp>
        <p:nvSpPr>
          <p:cNvPr id="264196" name="Text Box 3"/>
          <p:cNvSpPr txBox="1">
            <a:spLocks noChangeArrowheads="1"/>
          </p:cNvSpPr>
          <p:nvPr/>
        </p:nvSpPr>
        <p:spPr bwMode="auto">
          <a:xfrm>
            <a:off x="5638800" y="5568950"/>
            <a:ext cx="2819400" cy="8318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2400">
                <a:cs typeface="Arial Unicode MS" charset="0"/>
              </a:rPr>
              <a:t>1 if </a:t>
            </a:r>
            <a:r>
              <a:rPr lang="en-US" altLang="zh-CN" sz="2400">
                <a:solidFill>
                  <a:schemeClr val="folHlink"/>
                </a:solidFill>
                <a:cs typeface="Arial Unicode MS" charset="0"/>
              </a:rPr>
              <a:t>play</a:t>
            </a:r>
            <a:r>
              <a:rPr lang="en-US" altLang="zh-CN" sz="2400">
                <a:cs typeface="Arial Unicode MS" charset="0"/>
              </a:rPr>
              <a:t> contains </a:t>
            </a:r>
            <a:r>
              <a:rPr lang="en-US" altLang="zh-CN" sz="2400">
                <a:solidFill>
                  <a:srgbClr val="990033"/>
                </a:solidFill>
                <a:cs typeface="Arial Unicode MS" charset="0"/>
              </a:rPr>
              <a:t>word</a:t>
            </a:r>
            <a:r>
              <a:rPr lang="en-US" altLang="zh-CN" sz="2400">
                <a:cs typeface="Arial Unicode MS" charset="0"/>
              </a:rPr>
              <a:t>, 0 otherwise</a:t>
            </a:r>
          </a:p>
        </p:txBody>
      </p:sp>
      <p:sp>
        <p:nvSpPr>
          <p:cNvPr id="264197" name="Line 5"/>
          <p:cNvSpPr>
            <a:spLocks noChangeShapeType="1"/>
          </p:cNvSpPr>
          <p:nvPr/>
        </p:nvSpPr>
        <p:spPr bwMode="auto">
          <a:xfrm flipH="1" flipV="1">
            <a:off x="4267200" y="3733800"/>
            <a:ext cx="1371600" cy="1828800"/>
          </a:xfrm>
          <a:prstGeom prst="line">
            <a:avLst/>
          </a:prstGeom>
          <a:noFill/>
          <a:ln w="19050">
            <a:solidFill>
              <a:srgbClr val="000080"/>
            </a:solidFill>
            <a:round/>
            <a:headEnd/>
            <a:tailEnd type="triangle"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64198" name="Text Box 8"/>
          <p:cNvSpPr txBox="1">
            <a:spLocks noChangeArrowheads="1"/>
          </p:cNvSpPr>
          <p:nvPr/>
        </p:nvSpPr>
        <p:spPr bwMode="auto">
          <a:xfrm>
            <a:off x="762000" y="5715000"/>
            <a:ext cx="3978275" cy="70167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b="1" i="1" dirty="0">
                <a:solidFill>
                  <a:schemeClr val="accent3"/>
                </a:solidFill>
                <a:latin typeface="Lucida Sans" charset="0"/>
                <a:cs typeface="Arial Unicode MS" charset="0"/>
              </a:rPr>
              <a:t>Brutus</a:t>
            </a:r>
            <a:r>
              <a:rPr lang="en-US" altLang="zh-CN" dirty="0">
                <a:solidFill>
                  <a:schemeClr val="accent3"/>
                </a:solidFill>
                <a:latin typeface="Lucida Sans" charset="0"/>
                <a:cs typeface="Arial Unicode MS" charset="0"/>
              </a:rPr>
              <a:t> </a:t>
            </a:r>
            <a:r>
              <a:rPr lang="en-US" altLang="zh-CN" i="1" dirty="0">
                <a:solidFill>
                  <a:schemeClr val="accent3"/>
                </a:solidFill>
                <a:latin typeface="Lucida Sans" charset="0"/>
                <a:cs typeface="Arial Unicode MS" charset="0"/>
              </a:rPr>
              <a:t>AND</a:t>
            </a:r>
            <a:r>
              <a:rPr lang="en-US" altLang="zh-CN" dirty="0">
                <a:solidFill>
                  <a:schemeClr val="accent3"/>
                </a:solidFill>
                <a:latin typeface="Lucida Sans" charset="0"/>
                <a:cs typeface="Arial Unicode MS" charset="0"/>
              </a:rPr>
              <a:t> </a:t>
            </a:r>
            <a:r>
              <a:rPr lang="en-US" altLang="zh-CN" b="1" i="1" dirty="0">
                <a:solidFill>
                  <a:schemeClr val="accent3"/>
                </a:solidFill>
                <a:latin typeface="Lucida Sans" charset="0"/>
                <a:cs typeface="Arial Unicode MS" charset="0"/>
              </a:rPr>
              <a:t>Caesar</a:t>
            </a:r>
            <a:r>
              <a:rPr lang="en-US" altLang="zh-CN" dirty="0">
                <a:solidFill>
                  <a:schemeClr val="accent3"/>
                </a:solidFill>
                <a:latin typeface="Lucida Sans" charset="0"/>
                <a:cs typeface="Arial Unicode MS" charset="0"/>
              </a:rPr>
              <a:t> </a:t>
            </a:r>
            <a:r>
              <a:rPr lang="en-US" altLang="zh-CN" i="1" dirty="0">
                <a:solidFill>
                  <a:schemeClr val="accent3"/>
                </a:solidFill>
                <a:latin typeface="Lucida Sans" charset="0"/>
                <a:cs typeface="Arial Unicode MS" charset="0"/>
              </a:rPr>
              <a:t>BUT</a:t>
            </a:r>
            <a:r>
              <a:rPr lang="en-US" altLang="zh-CN" dirty="0">
                <a:solidFill>
                  <a:schemeClr val="accent3"/>
                </a:solidFill>
                <a:latin typeface="Lucida Sans" charset="0"/>
                <a:cs typeface="Arial Unicode MS" charset="0"/>
              </a:rPr>
              <a:t> </a:t>
            </a:r>
            <a:r>
              <a:rPr lang="en-US" altLang="zh-CN" i="1" dirty="0">
                <a:solidFill>
                  <a:schemeClr val="accent3"/>
                </a:solidFill>
                <a:latin typeface="Lucida Sans" charset="0"/>
                <a:cs typeface="Arial Unicode MS" charset="0"/>
              </a:rPr>
              <a:t>NOT</a:t>
            </a:r>
            <a:r>
              <a:rPr lang="en-US" altLang="zh-CN" dirty="0">
                <a:solidFill>
                  <a:schemeClr val="accent3"/>
                </a:solidFill>
                <a:latin typeface="Lucida Sans" charset="0"/>
                <a:cs typeface="Arial Unicode MS" charset="0"/>
              </a:rPr>
              <a:t> </a:t>
            </a:r>
            <a:r>
              <a:rPr lang="en-US" altLang="zh-CN" b="1" i="1" dirty="0">
                <a:solidFill>
                  <a:schemeClr val="accent3"/>
                </a:solidFill>
                <a:latin typeface="Lucida Sans" charset="0"/>
                <a:cs typeface="Arial Unicode MS" charset="0"/>
              </a:rPr>
              <a:t>Calpurnia</a:t>
            </a:r>
          </a:p>
        </p:txBody>
      </p:sp>
      <p:sp>
        <p:nvSpPr>
          <p:cNvPr id="264199" name="TextBox 6"/>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1.1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1"/>
          <p:cNvSpPr>
            <a:spLocks noGrp="1"/>
          </p:cNvSpPr>
          <p:nvPr>
            <p:ph type="ftr" sz="quarter" idx="10"/>
          </p:nvPr>
        </p:nvSpPr>
        <p:spPr/>
        <p:txBody>
          <a:bodyPr/>
          <a:lstStyle/>
          <a:p>
            <a:r>
              <a:rPr lang="en-US" altLang="zh-CN" dirty="0"/>
              <a:t>Lecture 2 IR Model</a:t>
            </a:r>
          </a:p>
        </p:txBody>
      </p:sp>
      <p:sp>
        <p:nvSpPr>
          <p:cNvPr id="7" name="幻灯片编号占位符 2"/>
          <p:cNvSpPr>
            <a:spLocks noGrp="1"/>
          </p:cNvSpPr>
          <p:nvPr>
            <p:ph type="sldNum" sz="quarter" idx="11"/>
          </p:nvPr>
        </p:nvSpPr>
        <p:spPr/>
        <p:txBody>
          <a:bodyPr/>
          <a:lstStyle/>
          <a:p>
            <a:fld id="{D00AA576-A1FC-9B4B-8825-A3EEFFEF753D}" type="slidenum">
              <a:rPr lang="en-US" altLang="zh-CN"/>
              <a:pPr/>
              <a:t>8</a:t>
            </a:fld>
            <a:endParaRPr lang="en-US" altLang="zh-CN"/>
          </a:p>
        </p:txBody>
      </p:sp>
      <p:sp>
        <p:nvSpPr>
          <p:cNvPr id="265218" name="Rectangle 2"/>
          <p:cNvSpPr>
            <a:spLocks noGrp="1" noChangeArrowheads="1"/>
          </p:cNvSpPr>
          <p:nvPr>
            <p:ph type="title" idx="4294967295"/>
          </p:nvPr>
        </p:nvSpPr>
        <p:spPr/>
        <p:txBody>
          <a:bodyPr anchor="b"/>
          <a:lstStyle/>
          <a:p>
            <a:r>
              <a:rPr lang="en-US" altLang="zh-CN" dirty="0"/>
              <a:t>Incidence vectors</a:t>
            </a:r>
            <a:r>
              <a:rPr lang="zh-CN" altLang="en-US" dirty="0"/>
              <a:t>（关联向量）</a:t>
            </a:r>
            <a:endParaRPr lang="en-US" altLang="zh-CN" dirty="0"/>
          </a:p>
        </p:txBody>
      </p:sp>
      <p:sp>
        <p:nvSpPr>
          <p:cNvPr id="265219" name="Rectangle 3"/>
          <p:cNvSpPr>
            <a:spLocks noGrp="1" noChangeArrowheads="1"/>
          </p:cNvSpPr>
          <p:nvPr>
            <p:ph idx="4294967295"/>
          </p:nvPr>
        </p:nvSpPr>
        <p:spPr>
          <a:xfrm>
            <a:off x="457200" y="1600200"/>
            <a:ext cx="8229600" cy="4953000"/>
          </a:xfrm>
        </p:spPr>
        <p:txBody>
          <a:bodyPr/>
          <a:lstStyle/>
          <a:p>
            <a:pPr defTabSz="457200"/>
            <a:r>
              <a:rPr lang="en-US" altLang="zh-CN" sz="2000" dirty="0"/>
              <a:t>So we have a 0/1 vector for each term.</a:t>
            </a:r>
          </a:p>
          <a:p>
            <a:pPr defTabSz="457200"/>
            <a:r>
              <a:rPr lang="en-US" altLang="zh-CN" sz="2000" dirty="0"/>
              <a:t>To answer query: take the vectors for </a:t>
            </a:r>
            <a:r>
              <a:rPr lang="en-US" altLang="zh-CN" sz="2000" b="1" i="1" dirty="0"/>
              <a:t>Brutus, Caesar</a:t>
            </a:r>
            <a:r>
              <a:rPr lang="en-US" altLang="zh-CN" sz="2000" dirty="0"/>
              <a:t> and </a:t>
            </a:r>
            <a:r>
              <a:rPr lang="en-US" altLang="zh-CN" sz="2000" b="1" i="1" dirty="0"/>
              <a:t>Calpurnia</a:t>
            </a:r>
            <a:r>
              <a:rPr lang="en-US" altLang="zh-CN" sz="2000" dirty="0"/>
              <a:t> (complemented) </a:t>
            </a:r>
            <a:r>
              <a:rPr lang="en-US" altLang="zh-CN" sz="2000" dirty="0">
                <a:sym typeface="Wingdings" charset="0"/>
              </a:rPr>
              <a:t>  b</a:t>
            </a:r>
            <a:r>
              <a:rPr lang="en-US" altLang="zh-CN" sz="2000" dirty="0"/>
              <a:t>itwise </a:t>
            </a:r>
            <a:r>
              <a:rPr lang="en-US" altLang="zh-CN" sz="2000" i="1" dirty="0"/>
              <a:t>AND</a:t>
            </a:r>
            <a:r>
              <a:rPr lang="en-US" altLang="zh-CN" sz="2000" dirty="0"/>
              <a:t>.</a:t>
            </a:r>
          </a:p>
          <a:p>
            <a:pPr defTabSz="457200"/>
            <a:endParaRPr lang="zh-CN" altLang="en-US" sz="2000" dirty="0"/>
          </a:p>
        </p:txBody>
      </p:sp>
      <p:sp>
        <p:nvSpPr>
          <p:cNvPr id="265221"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gn="l">
              <a:defRPr>
                <a:solidFill>
                  <a:schemeClr val="tx1"/>
                </a:solidFill>
                <a:latin typeface="Arial" charset="0"/>
                <a:ea typeface="宋体" charset="0"/>
                <a:cs typeface="宋体" charset="0"/>
              </a:defRPr>
            </a:lvl1pPr>
            <a:lvl2pPr marL="37931725" indent="-37474525" algn="l">
              <a:defRPr>
                <a:solidFill>
                  <a:schemeClr val="tx1"/>
                </a:solidFill>
                <a:latin typeface="Arial" charset="0"/>
                <a:ea typeface="宋体" charset="0"/>
              </a:defRPr>
            </a:lvl2pPr>
            <a:lvl3pPr>
              <a:defRPr>
                <a:solidFill>
                  <a:schemeClr val="tx1"/>
                </a:solidFill>
                <a:latin typeface="Arial" charset="0"/>
                <a:ea typeface="宋体" charset="0"/>
              </a:defRPr>
            </a:lvl3pPr>
            <a:lvl4pPr>
              <a:defRPr>
                <a:solidFill>
                  <a:schemeClr val="tx1"/>
                </a:solidFill>
                <a:latin typeface="Arial" charset="0"/>
                <a:ea typeface="宋体" charset="0"/>
              </a:defRPr>
            </a:lvl4pPr>
            <a:lvl5pPr>
              <a:defRPr>
                <a:solidFill>
                  <a:schemeClr val="tx1"/>
                </a:solidFill>
                <a:latin typeface="Arial" charset="0"/>
                <a:ea typeface="宋体" charset="0"/>
              </a:defRPr>
            </a:lvl5pPr>
            <a:lvl6pPr marL="457200" fontAlgn="base">
              <a:spcBef>
                <a:spcPct val="0"/>
              </a:spcBef>
              <a:spcAft>
                <a:spcPct val="0"/>
              </a:spcAft>
              <a:defRPr>
                <a:solidFill>
                  <a:schemeClr val="tx1"/>
                </a:solidFill>
                <a:latin typeface="Arial" charset="0"/>
                <a:ea typeface="宋体" charset="0"/>
              </a:defRPr>
            </a:lvl6pPr>
            <a:lvl7pPr marL="914400" fontAlgn="base">
              <a:spcBef>
                <a:spcPct val="0"/>
              </a:spcBef>
              <a:spcAft>
                <a:spcPct val="0"/>
              </a:spcAft>
              <a:defRPr>
                <a:solidFill>
                  <a:schemeClr val="tx1"/>
                </a:solidFill>
                <a:latin typeface="Arial" charset="0"/>
                <a:ea typeface="宋体" charset="0"/>
              </a:defRPr>
            </a:lvl7pPr>
            <a:lvl8pPr marL="1371600" fontAlgn="base">
              <a:spcBef>
                <a:spcPct val="0"/>
              </a:spcBef>
              <a:spcAft>
                <a:spcPct val="0"/>
              </a:spcAft>
              <a:defRPr>
                <a:solidFill>
                  <a:schemeClr val="tx1"/>
                </a:solidFill>
                <a:latin typeface="Arial" charset="0"/>
                <a:ea typeface="宋体" charset="0"/>
              </a:defRPr>
            </a:lvl8pPr>
            <a:lvl9pPr marL="1828800" fontAlgn="base">
              <a:spcBef>
                <a:spcPct val="0"/>
              </a:spcBef>
              <a:spcAft>
                <a:spcPct val="0"/>
              </a:spcAft>
              <a:defRPr>
                <a:solidFill>
                  <a:schemeClr val="tx1"/>
                </a:solidFill>
                <a:latin typeface="Arial" charset="0"/>
                <a:ea typeface="宋体" charset="0"/>
              </a:defRPr>
            </a:lvl9pPr>
          </a:lstStyle>
          <a:p>
            <a:r>
              <a:rPr lang="en-US" altLang="zh-CN" sz="1600">
                <a:solidFill>
                  <a:srgbClr val="FBFCFF"/>
                </a:solidFill>
                <a:latin typeface="Lucida Sans" charset="0"/>
                <a:cs typeface="Arial Unicode MS" charset="0"/>
              </a:rPr>
              <a:t>Sec. 1.1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r>
              <a:rPr lang="en-US" altLang="zh-CN" dirty="0"/>
              <a:t>Lecture 2 IR Model</a:t>
            </a:r>
          </a:p>
        </p:txBody>
      </p:sp>
      <p:sp>
        <p:nvSpPr>
          <p:cNvPr id="5" name="幻灯片编号占位符 4"/>
          <p:cNvSpPr>
            <a:spLocks noGrp="1"/>
          </p:cNvSpPr>
          <p:nvPr>
            <p:ph type="sldNum" sz="quarter" idx="11"/>
          </p:nvPr>
        </p:nvSpPr>
        <p:spPr/>
        <p:txBody>
          <a:bodyPr/>
          <a:lstStyle/>
          <a:p>
            <a:fld id="{52259E65-3263-1D41-9717-1218FB1EC88E}" type="slidenum">
              <a:rPr lang="en-US" altLang="zh-CN"/>
              <a:pPr/>
              <a:t>9</a:t>
            </a:fld>
            <a:endParaRPr lang="en-US" altLang="zh-CN"/>
          </a:p>
        </p:txBody>
      </p:sp>
      <p:sp>
        <p:nvSpPr>
          <p:cNvPr id="248834" name="Rectangle 2"/>
          <p:cNvSpPr>
            <a:spLocks noGrp="1" noChangeArrowheads="1"/>
          </p:cNvSpPr>
          <p:nvPr>
            <p:ph type="title"/>
          </p:nvPr>
        </p:nvSpPr>
        <p:spPr/>
        <p:txBody>
          <a:bodyPr/>
          <a:lstStyle/>
          <a:p>
            <a:r>
              <a:rPr lang="en-US" altLang="zh-CN"/>
              <a:t>Proximity operators</a:t>
            </a:r>
          </a:p>
        </p:txBody>
      </p:sp>
      <p:sp>
        <p:nvSpPr>
          <p:cNvPr id="248835" name="Rectangle 3"/>
          <p:cNvSpPr>
            <a:spLocks noGrp="1" noChangeArrowheads="1"/>
          </p:cNvSpPr>
          <p:nvPr>
            <p:ph type="body" idx="1"/>
          </p:nvPr>
        </p:nvSpPr>
        <p:spPr/>
        <p:txBody>
          <a:bodyPr/>
          <a:lstStyle/>
          <a:p>
            <a:r>
              <a:rPr lang="en-US" altLang="zh-CN" sz="2000" dirty="0"/>
              <a:t>Proximity operators</a:t>
            </a:r>
          </a:p>
          <a:p>
            <a:pPr lvl="1"/>
            <a:r>
              <a:rPr lang="en-US" altLang="zh-CN" sz="2000" dirty="0"/>
              <a:t>Phrases - </a:t>
            </a:r>
            <a:r>
              <a:rPr lang="zh-CN" altLang="en-US" sz="2000" dirty="0"/>
              <a:t>“</a:t>
            </a:r>
            <a:r>
              <a:rPr lang="en-US" altLang="zh-CN" sz="2000" dirty="0"/>
              <a:t>two fish</a:t>
            </a:r>
            <a:r>
              <a:rPr lang="zh-CN" altLang="en-US" sz="2000" dirty="0"/>
              <a:t>”</a:t>
            </a:r>
            <a:endParaRPr lang="en-US" altLang="zh-CN" sz="2000" dirty="0"/>
          </a:p>
          <a:p>
            <a:pPr lvl="1"/>
            <a:r>
              <a:rPr lang="en-US" altLang="zh-CN" sz="2000" dirty="0"/>
              <a:t>Same sentence </a:t>
            </a:r>
            <a:r>
              <a:rPr lang="zh-CN" altLang="en-US" sz="2000" dirty="0"/>
              <a:t>“</a:t>
            </a:r>
            <a:r>
              <a:rPr lang="en-US" altLang="zh-CN" sz="2000" dirty="0"/>
              <a:t>tiger /s photo</a:t>
            </a:r>
            <a:r>
              <a:rPr lang="zh-CN" altLang="en-US" sz="2000" dirty="0"/>
              <a:t>”</a:t>
            </a:r>
            <a:endParaRPr lang="en-US" altLang="zh-CN" sz="2000" dirty="0"/>
          </a:p>
          <a:p>
            <a:pPr lvl="2"/>
            <a:r>
              <a:rPr lang="en-US" altLang="zh-CN" sz="2000" dirty="0"/>
              <a:t>To force order to be honored, </a:t>
            </a:r>
            <a:r>
              <a:rPr lang="zh-CN" altLang="en-US" sz="2000" dirty="0"/>
              <a:t>“</a:t>
            </a:r>
            <a:r>
              <a:rPr lang="en-US" altLang="zh-CN" sz="2000" dirty="0"/>
              <a:t>tiger +s photo</a:t>
            </a:r>
            <a:r>
              <a:rPr lang="zh-CN" altLang="en-US" sz="2000" dirty="0"/>
              <a:t>”</a:t>
            </a:r>
            <a:endParaRPr lang="en-US" altLang="zh-CN" sz="2000" dirty="0"/>
          </a:p>
          <a:p>
            <a:pPr lvl="1"/>
            <a:r>
              <a:rPr lang="en-US" altLang="zh-CN" sz="2000" dirty="0"/>
              <a:t>Same paragraph - </a:t>
            </a:r>
            <a:r>
              <a:rPr lang="zh-CN" altLang="en-US" sz="2000" dirty="0"/>
              <a:t>“</a:t>
            </a:r>
            <a:r>
              <a:rPr lang="en-US" altLang="zh-CN" sz="2000" dirty="0" err="1"/>
              <a:t>southchina</a:t>
            </a:r>
            <a:r>
              <a:rPr lang="en-US" altLang="zh-CN" sz="2000" dirty="0"/>
              <a:t> tiger</a:t>
            </a:r>
            <a:r>
              <a:rPr lang="zh-CN" altLang="en-US" sz="2000" dirty="0"/>
              <a:t>”</a:t>
            </a:r>
            <a:r>
              <a:rPr lang="en-US" altLang="zh-CN" sz="2000" dirty="0"/>
              <a:t> /p </a:t>
            </a:r>
            <a:r>
              <a:rPr lang="zh-CN" altLang="en-US" sz="2000" dirty="0"/>
              <a:t>“</a:t>
            </a:r>
            <a:r>
              <a:rPr lang="en-US" altLang="zh-CN" sz="2000" dirty="0"/>
              <a:t>photo</a:t>
            </a:r>
            <a:r>
              <a:rPr lang="zh-CN" altLang="en-US" sz="2000" dirty="0"/>
              <a:t>”</a:t>
            </a:r>
            <a:endParaRPr lang="en-US" altLang="zh-CN" sz="2000" dirty="0"/>
          </a:p>
          <a:p>
            <a:pPr lvl="2"/>
            <a:r>
              <a:rPr lang="en-US" altLang="zh-CN" sz="2000" dirty="0"/>
              <a:t>Similarly, +p forces order</a:t>
            </a:r>
          </a:p>
          <a:p>
            <a:pPr lvl="1"/>
            <a:r>
              <a:rPr lang="en-US" altLang="zh-CN" sz="2000" dirty="0"/>
              <a:t>Word proximity </a:t>
            </a:r>
            <a:r>
              <a:rPr lang="zh-CN" altLang="en-US" sz="2000" dirty="0"/>
              <a:t>“</a:t>
            </a:r>
            <a:r>
              <a:rPr lang="en-US" altLang="zh-CN" sz="2000" dirty="0" err="1"/>
              <a:t>southchina</a:t>
            </a:r>
            <a:r>
              <a:rPr lang="en-US" altLang="zh-CN" sz="2000" dirty="0"/>
              <a:t> /5 tiger</a:t>
            </a:r>
            <a:r>
              <a:rPr lang="zh-CN" altLang="en-US" sz="2000" dirty="0"/>
              <a:t>”</a:t>
            </a:r>
            <a:r>
              <a:rPr lang="en-US" altLang="zh-CN" sz="2000" dirty="0"/>
              <a:t> or </a:t>
            </a:r>
            <a:r>
              <a:rPr lang="zh-CN" altLang="en-US" sz="2000" dirty="0"/>
              <a:t>“</a:t>
            </a:r>
            <a:r>
              <a:rPr lang="en-US" altLang="zh-CN" sz="2000" dirty="0" err="1"/>
              <a:t>southchina</a:t>
            </a:r>
            <a:r>
              <a:rPr lang="en-US" altLang="zh-CN" sz="2000" dirty="0"/>
              <a:t> +5 tiger</a:t>
            </a:r>
            <a:r>
              <a:rPr lang="zh-CN" altLang="en-US" sz="2000" dirty="0"/>
              <a:t>”</a:t>
            </a:r>
            <a:endParaRPr lang="en-US" altLang="zh-CN" sz="2000" dirty="0"/>
          </a:p>
          <a:p>
            <a:endParaRPr lang="zh-CN" altLang="en-US" sz="2000" dirty="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宋体"/>
      </a:majorFont>
      <a:minorFont>
        <a:latin typeface="Arial"/>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a:ln>
              <a:noFill/>
            </a:ln>
            <a:solidFill>
              <a:schemeClr val="tx1"/>
            </a:solidFill>
            <a:effectLst/>
            <a:latin typeface="Arial"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a:ln>
              <a:noFill/>
            </a:ln>
            <a:solidFill>
              <a:schemeClr val="tx1"/>
            </a:solidFill>
            <a:effectLst/>
            <a:latin typeface="Arial" charset="0"/>
            <a:ea typeface="宋体" charset="0"/>
            <a:cs typeface="宋体" charset="0"/>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10649</TotalTime>
  <Words>3761</Words>
  <Application>Microsoft Macintosh PowerPoint</Application>
  <PresentationFormat>全屏显示(4:3)</PresentationFormat>
  <Paragraphs>525</Paragraphs>
  <Slides>44</Slides>
  <Notes>27</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0" baseType="lpstr">
      <vt:lpstr>ITC Zapf Chancery</vt:lpstr>
      <vt:lpstr>Arial</vt:lpstr>
      <vt:lpstr>Calibri</vt:lpstr>
      <vt:lpstr>Lucida Sans</vt:lpstr>
      <vt:lpstr>默认设计模板</vt:lpstr>
      <vt:lpstr>Worksheet</vt:lpstr>
      <vt:lpstr>Lecture 2 Retrieval Models Part 1 </vt:lpstr>
      <vt:lpstr>What is a retrieval model?</vt:lpstr>
      <vt:lpstr>Models we’ll consider</vt:lpstr>
      <vt:lpstr>Exact vs. Best Match</vt:lpstr>
      <vt:lpstr>(Unranked) Boolean retrieval</vt:lpstr>
      <vt:lpstr>Unstructured data for Boolean retrieval</vt:lpstr>
      <vt:lpstr>Document Representation: Term-document incidence</vt:lpstr>
      <vt:lpstr>Incidence vectors（关联向量）</vt:lpstr>
      <vt:lpstr>Proximity operators</vt:lpstr>
      <vt:lpstr>Features to Note about Queries</vt:lpstr>
      <vt:lpstr>Boolean query languages still used</vt:lpstr>
      <vt:lpstr>Models we’ll consider</vt:lpstr>
      <vt:lpstr>Example: Small document</vt:lpstr>
      <vt:lpstr>Statistical language model: basic idea</vt:lpstr>
      <vt:lpstr>What is a Language Model?</vt:lpstr>
      <vt:lpstr>A quick review of probabilistic</vt:lpstr>
      <vt:lpstr>Language Modeling Notation</vt:lpstr>
      <vt:lpstr>Language Modeling for IR</vt:lpstr>
      <vt:lpstr>Major issues in applying LMs</vt:lpstr>
      <vt:lpstr>Unigram Language Models</vt:lpstr>
      <vt:lpstr>Higher-order Models</vt:lpstr>
      <vt:lpstr>Ranking with Language Models</vt:lpstr>
      <vt:lpstr>Example (Cont’d)</vt:lpstr>
      <vt:lpstr>Ranking with Query Likelihood</vt:lpstr>
      <vt:lpstr>Ranking: Document-likelihood (文档似然)</vt:lpstr>
      <vt:lpstr>Ranking: Likelihood Ratio</vt:lpstr>
      <vt:lpstr>Ranking by Model Comparison</vt:lpstr>
      <vt:lpstr>Summary of LM choices</vt:lpstr>
      <vt:lpstr>Estimation</vt:lpstr>
      <vt:lpstr>Maximum-likelihood</vt:lpstr>
      <vt:lpstr>The Zero-frequency Problem</vt:lpstr>
      <vt:lpstr>Discounting Methods (折扣法)[6]</vt:lpstr>
      <vt:lpstr>Basic Models: Summary</vt:lpstr>
      <vt:lpstr>Homework 02</vt:lpstr>
      <vt:lpstr>Homework 02</vt:lpstr>
      <vt:lpstr>Back Up (Self-study)</vt:lpstr>
      <vt:lpstr>*Discounting methods (cont.)</vt:lpstr>
      <vt:lpstr>Discounting Methods (cont.)</vt:lpstr>
      <vt:lpstr>Interpolation Methods [6,7]</vt:lpstr>
      <vt:lpstr>“Jelinek-Mercer” Smoothing</vt:lpstr>
      <vt:lpstr>“Dirichlet” Smoothing</vt:lpstr>
      <vt:lpstr>“Witten-Bell” Smoothing</vt:lpstr>
      <vt:lpstr>Interpolation vs. back-off</vt:lpstr>
      <vt:lpstr>References for language modeling</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and Classification of Speech Sounds</dc:title>
  <dc:creator>night</dc:creator>
  <cp:lastModifiedBy>Chen Qingcai</cp:lastModifiedBy>
  <cp:revision>917</cp:revision>
  <dcterms:created xsi:type="dcterms:W3CDTF">2005-07-04T14:06:55Z</dcterms:created>
  <dcterms:modified xsi:type="dcterms:W3CDTF">2021-07-04T02:51:54Z</dcterms:modified>
</cp:coreProperties>
</file>