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77" r:id="rId2"/>
    <p:sldId id="430" r:id="rId3"/>
    <p:sldId id="535" r:id="rId4"/>
    <p:sldId id="511" r:id="rId5"/>
    <p:sldId id="471" r:id="rId6"/>
    <p:sldId id="478" r:id="rId7"/>
    <p:sldId id="472" r:id="rId8"/>
    <p:sldId id="534" r:id="rId9"/>
    <p:sldId id="479" r:id="rId10"/>
    <p:sldId id="533" r:id="rId11"/>
    <p:sldId id="480" r:id="rId12"/>
    <p:sldId id="481" r:id="rId13"/>
    <p:sldId id="473" r:id="rId14"/>
    <p:sldId id="474" r:id="rId15"/>
    <p:sldId id="476" r:id="rId16"/>
    <p:sldId id="475" r:id="rId17"/>
    <p:sldId id="509" r:id="rId18"/>
    <p:sldId id="477" r:id="rId19"/>
    <p:sldId id="482" r:id="rId20"/>
    <p:sldId id="483" r:id="rId21"/>
    <p:sldId id="484" r:id="rId22"/>
    <p:sldId id="487" r:id="rId23"/>
    <p:sldId id="485" r:id="rId24"/>
    <p:sldId id="486" r:id="rId25"/>
    <p:sldId id="510" r:id="rId26"/>
    <p:sldId id="506" r:id="rId27"/>
    <p:sldId id="507" r:id="rId28"/>
    <p:sldId id="508" r:id="rId29"/>
    <p:sldId id="512" r:id="rId30"/>
    <p:sldId id="513" r:id="rId31"/>
    <p:sldId id="505" r:id="rId32"/>
    <p:sldId id="488" r:id="rId33"/>
    <p:sldId id="491" r:id="rId34"/>
    <p:sldId id="489" r:id="rId35"/>
    <p:sldId id="492" r:id="rId36"/>
    <p:sldId id="493" r:id="rId37"/>
    <p:sldId id="494" r:id="rId38"/>
    <p:sldId id="497" r:id="rId39"/>
    <p:sldId id="495" r:id="rId40"/>
    <p:sldId id="498" r:id="rId41"/>
    <p:sldId id="496" r:id="rId42"/>
    <p:sldId id="500" r:id="rId43"/>
    <p:sldId id="499" r:id="rId44"/>
    <p:sldId id="490" r:id="rId45"/>
    <p:sldId id="503" r:id="rId46"/>
    <p:sldId id="504" r:id="rId47"/>
    <p:sldId id="501" r:id="rId48"/>
    <p:sldId id="502" r:id="rId49"/>
    <p:sldId id="531" r:id="rId50"/>
    <p:sldId id="536" r:id="rId51"/>
    <p:sldId id="527" r:id="rId52"/>
    <p:sldId id="515" r:id="rId53"/>
    <p:sldId id="516" r:id="rId54"/>
    <p:sldId id="517" r:id="rId55"/>
    <p:sldId id="518" r:id="rId56"/>
    <p:sldId id="519" r:id="rId57"/>
    <p:sldId id="520" r:id="rId58"/>
    <p:sldId id="521" r:id="rId59"/>
    <p:sldId id="522" r:id="rId60"/>
    <p:sldId id="523" r:id="rId61"/>
    <p:sldId id="524" r:id="rId62"/>
    <p:sldId id="525" r:id="rId63"/>
    <p:sldId id="526" r:id="rId64"/>
  </p:sldIdLst>
  <p:sldSz cx="9144000" cy="6858000" type="screen4x3"/>
  <p:notesSz cx="7099300" cy="10234613"/>
  <p:defaultTextStyle>
    <a:defPPr>
      <a:defRPr lang="zh-CN"/>
    </a:defPPr>
    <a:lvl1pPr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晓龙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AB3F4"/>
    <a:srgbClr val="CC00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0070" autoAdjust="0"/>
  </p:normalViewPr>
  <p:slideViewPr>
    <p:cSldViewPr>
      <p:cViewPr varScale="1">
        <p:scale>
          <a:sx n="110" d="100"/>
          <a:sy n="110" d="100"/>
        </p:scale>
        <p:origin x="1968" y="184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18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1BDE7905-D1E8-784B-9807-0868A08348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400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36DBC34D-3417-EA4D-95DE-C4F08E90F4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2742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DBC34D-3417-EA4D-95DE-C4F08E90F449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525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BC34D-3417-EA4D-95DE-C4F08E90F449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714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Whot’s</a:t>
            </a:r>
            <a:r>
              <a:rPr kumimoji="1" lang="en-US" altLang="zh-CN" dirty="0"/>
              <a:t> the problem of this computation?</a:t>
            </a:r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DBC34D-3417-EA4D-95DE-C4F08E90F449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196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Here T</a:t>
            </a:r>
            <a:r>
              <a:rPr kumimoji="1" lang="en-US" altLang="zh-CN" baseline="-25000" dirty="0"/>
              <a:t>0</a:t>
            </a:r>
            <a:r>
              <a:rPr kumimoji="1" lang="en-US" altLang="zh-CN" baseline="0" dirty="0"/>
              <a:t> respects to the orthonormal matrix of XX</a:t>
            </a:r>
            <a:r>
              <a:rPr kumimoji="1" lang="en-US" altLang="zh-CN" baseline="30000" dirty="0"/>
              <a:t>T</a:t>
            </a:r>
            <a:r>
              <a:rPr kumimoji="1" lang="en-US" altLang="zh-CN" baseline="0" dirty="0"/>
              <a:t>, while D</a:t>
            </a:r>
            <a:r>
              <a:rPr kumimoji="1" lang="en-US" altLang="zh-CN" baseline="-25000" dirty="0"/>
              <a:t>0</a:t>
            </a:r>
            <a:r>
              <a:rPr kumimoji="1" lang="en-US" altLang="zh-CN" baseline="0" dirty="0"/>
              <a:t> respects to the orthonormal matrix of X</a:t>
            </a:r>
            <a:r>
              <a:rPr kumimoji="1" lang="en-US" altLang="zh-CN" baseline="30000" dirty="0"/>
              <a:t>T</a:t>
            </a:r>
            <a:r>
              <a:rPr kumimoji="1" lang="en-US" altLang="zh-CN" baseline="0" dirty="0"/>
              <a:t>X. That’s why T</a:t>
            </a:r>
            <a:r>
              <a:rPr kumimoji="1" lang="en-US" altLang="zh-CN" baseline="-25000" dirty="0"/>
              <a:t>0</a:t>
            </a:r>
            <a:r>
              <a:rPr kumimoji="1" lang="en-US" altLang="zh-CN" baseline="0" dirty="0"/>
              <a:t> is called term matrix, because it can be treated as the term similarity matrix. And D</a:t>
            </a:r>
            <a:r>
              <a:rPr kumimoji="1" lang="en-US" altLang="zh-CN" baseline="-25000" dirty="0"/>
              <a:t>0 </a:t>
            </a:r>
            <a:r>
              <a:rPr kumimoji="1" lang="en-US" altLang="zh-CN" baseline="0" dirty="0"/>
              <a:t>is called document matrix since it can be thought as document similarity matrix. </a:t>
            </a:r>
            <a:endParaRPr kumimoji="1" lang="zh-CN" altLang="en-US" baseline="-25000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DBC34D-3417-EA4D-95DE-C4F08E90F449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901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F8844-BC88-C34C-9379-BFAD46D3C0E6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Document collections m and c have nearly no common words, but we do know that these documents get some implied connections (in semantic sense)</a:t>
            </a:r>
          </a:p>
        </p:txBody>
      </p:sp>
    </p:spTree>
    <p:extLst>
      <p:ext uri="{BB962C8B-B14F-4D97-AF65-F5344CB8AC3E}">
        <p14:creationId xmlns:p14="http://schemas.microsoft.com/office/powerpoint/2010/main" val="156335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hits for the query are</a:t>
            </a:r>
            <a:r>
              <a:rPr kumimoji="1" lang="en-US" altLang="zh-CN" baseline="0" dirty="0"/>
              <a:t> located in </a:t>
            </a:r>
            <a:r>
              <a:rPr kumimoji="1" lang="en-US" altLang="zh-CN" dirty="0"/>
              <a:t>the zone limited</a:t>
            </a:r>
            <a:r>
              <a:rPr kumimoji="1" lang="en-US" altLang="zh-CN" baseline="0" dirty="0"/>
              <a:t> by dot-lines. </a:t>
            </a:r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DBC34D-3417-EA4D-95DE-C4F08E90F449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35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2E8F675-5BEF-D447-BB1C-3B9B3DBE0CE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75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boolean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model.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DBC34D-3417-EA4D-95DE-C4F08E90F44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199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0498D-63F7-114E-ADA3-F658D40D60D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important of VSM is not just because that it is widely applied, but also because that it did inspired a lot of related methods, and also provided guide for the design of index file.</a:t>
            </a:r>
          </a:p>
        </p:txBody>
      </p:sp>
    </p:spTree>
    <p:extLst>
      <p:ext uri="{BB962C8B-B14F-4D97-AF65-F5344CB8AC3E}">
        <p14:creationId xmlns:p14="http://schemas.microsoft.com/office/powerpoint/2010/main" val="154174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*</a:t>
            </a:r>
            <a:r>
              <a:rPr kumimoji="1" lang="en-US" altLang="zh-CN" dirty="0"/>
              <a:t>A lot of researchers have worked on it, and some famous projects such as </a:t>
            </a:r>
            <a:r>
              <a:rPr kumimoji="1" lang="en-US" altLang="zh-CN" dirty="0" err="1"/>
              <a:t>WordNet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HowNet</a:t>
            </a:r>
            <a:r>
              <a:rPr kumimoji="1" lang="en-US" altLang="zh-CN" dirty="0"/>
              <a:t>, HNC etc. have also helped us in NLP.</a:t>
            </a:r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DBC34D-3417-EA4D-95DE-C4F08E90F449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79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*</a:t>
            </a:r>
            <a:r>
              <a:rPr kumimoji="1" lang="en-US" altLang="zh-CN" dirty="0"/>
              <a:t>A lot of researchers have worked on it, and some famous projects such as </a:t>
            </a:r>
            <a:r>
              <a:rPr kumimoji="1" lang="en-US" altLang="zh-CN" dirty="0" err="1"/>
              <a:t>WordNet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HowNet</a:t>
            </a:r>
            <a:r>
              <a:rPr kumimoji="1" lang="en-US" altLang="zh-CN" dirty="0"/>
              <a:t>, HNC etc. have also helped us in NLP.</a:t>
            </a:r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DBC34D-3417-EA4D-95DE-C4F08E90F449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503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*</a:t>
            </a:r>
            <a:r>
              <a:rPr kumimoji="1" lang="en-US" altLang="zh-CN" dirty="0"/>
              <a:t>A lot of researchers have worked on it, and some famous projects such as </a:t>
            </a:r>
            <a:r>
              <a:rPr kumimoji="1" lang="en-US" altLang="zh-CN" dirty="0" err="1"/>
              <a:t>WordNet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HowNet</a:t>
            </a:r>
            <a:r>
              <a:rPr kumimoji="1" lang="en-US" altLang="zh-CN" dirty="0"/>
              <a:t>, HNC etc. have also helped us in NLP.</a:t>
            </a:r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DBC34D-3417-EA4D-95DE-C4F08E90F449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524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BC34D-3417-EA4D-95DE-C4F08E90F449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488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AA1F2-6D48-FF46-A95F-6A9FB9E0D27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idf?</a:t>
            </a:r>
          </a:p>
        </p:txBody>
      </p:sp>
    </p:spTree>
    <p:extLst>
      <p:ext uri="{BB962C8B-B14F-4D97-AF65-F5344CB8AC3E}">
        <p14:creationId xmlns:p14="http://schemas.microsoft.com/office/powerpoint/2010/main" val="203936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5E37F8-DA49-EA41-A850-E2687BE1DC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93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7CB175-2EBB-1544-9870-37C0AE5F3E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97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F77CED-8D5C-CF4E-A634-ABDCBBA852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32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1A72BA5-7D56-4E45-8921-F8878D8746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74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E49644-4DF8-9D43-A9B1-76B3EB9F23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31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1D6AA7-3F22-5045-BC24-82F62A319B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63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6D9762-D4D5-3747-8A94-89D1696C16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327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C0FD68-51A1-7143-BDA0-CF25B074D6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1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754977-7438-6F46-8724-FEC21C1720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41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87CBB8-418B-5D48-A114-12A5E553A7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30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624E13-47C6-704D-9AFF-A2A51C5D12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52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6BB0A-9A8B-C84C-B59B-55649A8C5E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57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3694538-384B-654A-8D6F-C783FFE947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lsi.research.telcordia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inary_heap" TargetMode="Externa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22CC-B2B8-0645-A7DD-C5DA45EAD0F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989138"/>
            <a:ext cx="7772400" cy="1470025"/>
          </a:xfrm>
        </p:spPr>
        <p:txBody>
          <a:bodyPr/>
          <a:lstStyle/>
          <a:p>
            <a:r>
              <a:rPr lang="en-US" altLang="zh-CN" sz="2400" dirty="0"/>
              <a:t>Lecture 3</a:t>
            </a:r>
            <a:br>
              <a:rPr lang="en-US" altLang="zh-CN" sz="2400" dirty="0"/>
            </a:br>
            <a:r>
              <a:rPr lang="en-US" altLang="zh-CN" dirty="0"/>
              <a:t>Retrieval Models</a:t>
            </a:r>
            <a:br>
              <a:rPr lang="en-US" altLang="zh-CN" dirty="0"/>
            </a:br>
            <a:r>
              <a:rPr lang="en-US" altLang="zh-CN" dirty="0"/>
              <a:t>Part 2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5157788"/>
            <a:ext cx="6911975" cy="12954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sz="1200"/>
              <a:t>This Part Composed of Contents Come from Courseware of Below Professors: </a:t>
            </a:r>
          </a:p>
          <a:p>
            <a:pPr algn="l">
              <a:lnSpc>
                <a:spcPct val="80000"/>
              </a:lnSpc>
            </a:pPr>
            <a:r>
              <a:rPr lang="en-US" altLang="zh-CN" sz="1200"/>
              <a:t>	James Allan, University of Massachusetts Amherst</a:t>
            </a:r>
          </a:p>
          <a:p>
            <a:pPr algn="l">
              <a:lnSpc>
                <a:spcPct val="80000"/>
              </a:lnSpc>
            </a:pPr>
            <a:r>
              <a:rPr lang="en-US" altLang="zh-CN" sz="1200"/>
              <a:t>	Gerald Benoit, Simmons College </a:t>
            </a:r>
          </a:p>
          <a:p>
            <a:pPr algn="l">
              <a:lnSpc>
                <a:spcPct val="80000"/>
              </a:lnSpc>
            </a:pPr>
            <a:r>
              <a:rPr lang="en-US" altLang="zh-CN" sz="1200">
                <a:cs typeface="Times New Roman" charset="0"/>
              </a:rPr>
              <a:t>                     Pandu Nayak and Prabhakar Raghavan, Stanford University</a:t>
            </a:r>
            <a:r>
              <a:rPr lang="en-US" altLang="zh-CN" sz="1200"/>
              <a:t>        </a:t>
            </a:r>
          </a:p>
          <a:p>
            <a:pPr algn="l">
              <a:lnSpc>
                <a:spcPct val="80000"/>
              </a:lnSpc>
            </a:pPr>
            <a:r>
              <a:rPr lang="en-US" altLang="zh-CN" sz="1200"/>
              <a:t>Edited by: Qingcai Chen, HIT Shenzhen Graduate School    </a:t>
            </a:r>
          </a:p>
          <a:p>
            <a:pPr algn="l">
              <a:lnSpc>
                <a:spcPct val="80000"/>
              </a:lnSpc>
            </a:pPr>
            <a:r>
              <a:rPr lang="en-US" altLang="zh-CN" sz="1200"/>
              <a:t>	</a:t>
            </a:r>
            <a:endParaRPr lang="en-US" altLang="zh-CN" sz="300"/>
          </a:p>
          <a:p>
            <a:pPr algn="l">
              <a:lnSpc>
                <a:spcPct val="80000"/>
              </a:lnSpc>
            </a:pPr>
            <a:endParaRPr lang="en-US" altLang="zh-CN" sz="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E3E677-0D50-E74E-9DA2-8D56731A6B1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Selection of Basic Vector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What should be the basis vectors for IR? (feature selection problem)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“</a:t>
            </a:r>
            <a:r>
              <a:rPr lang="en-US" altLang="zh-CN" sz="2400" dirty="0"/>
              <a:t>Core</a:t>
            </a:r>
            <a:r>
              <a:rPr lang="zh-CN" altLang="en-US" sz="2400" dirty="0"/>
              <a:t>”</a:t>
            </a:r>
            <a:r>
              <a:rPr lang="en-US" altLang="zh-CN" sz="2400" dirty="0"/>
              <a:t> concepts of discourse?*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orthogonal (by definition)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a relatively static vector space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probably not too many dimensions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i="1" dirty="0"/>
              <a:t>But… </a:t>
            </a:r>
            <a:r>
              <a:rPr lang="en-US" altLang="zh-CN" sz="2000" dirty="0"/>
              <a:t>difficult to determine (Philosophy? Cognitive science?)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Use terms that appear?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easy to determine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i="1" dirty="0"/>
              <a:t>But… 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not at all orthogonal (but it may not matter much)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a constantly growing vector space (new vocabulary)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huge number of dimensions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cxnSp>
        <p:nvCxnSpPr>
          <p:cNvPr id="8" name="直线连接符 7"/>
          <p:cNvCxnSpPr/>
          <p:nvPr/>
        </p:nvCxnSpPr>
        <p:spPr bwMode="auto">
          <a:xfrm>
            <a:off x="755576" y="4509120"/>
            <a:ext cx="338437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8384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3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3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47AB3F-89B0-9243-BCAA-4840021DDF0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Mapping to basis vectors: terms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How do basis vectors relate to terms?</a:t>
            </a:r>
          </a:p>
          <a:p>
            <a:pPr lvl="1"/>
            <a:r>
              <a:rPr lang="en-US" altLang="zh-CN"/>
              <a:t>Each term is represented as a linear combination of basis vectors.</a:t>
            </a:r>
          </a:p>
          <a:p>
            <a:endParaRPr lang="zh-CN" altLang="en-US"/>
          </a:p>
        </p:txBody>
      </p:sp>
      <p:pic>
        <p:nvPicPr>
          <p:cNvPr id="2549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141663"/>
            <a:ext cx="6553200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971550" y="5445125"/>
            <a:ext cx="741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3300"/>
                </a:solidFill>
              </a:rPr>
              <a:t>cat = 0.25 </a:t>
            </a:r>
            <a:r>
              <a:rPr lang="en-US" altLang="zh-CN" i="1">
                <a:solidFill>
                  <a:srgbClr val="FF3300"/>
                </a:solidFill>
              </a:rPr>
              <a:t>Active</a:t>
            </a:r>
            <a:r>
              <a:rPr lang="en-US" altLang="zh-CN">
                <a:solidFill>
                  <a:srgbClr val="FF3300"/>
                </a:solidFill>
              </a:rPr>
              <a:t> + 0.75 </a:t>
            </a:r>
            <a:r>
              <a:rPr lang="en-US" altLang="zh-CN" i="1">
                <a:solidFill>
                  <a:srgbClr val="FF3300"/>
                </a:solidFill>
              </a:rPr>
              <a:t>Independent  (</a:t>
            </a:r>
            <a:r>
              <a:rPr lang="en-US" altLang="zh-CN" b="1">
                <a:solidFill>
                  <a:srgbClr val="FF3300"/>
                </a:solidFill>
              </a:rPr>
              <a:t>or </a:t>
            </a:r>
            <a:r>
              <a:rPr lang="en-US" altLang="zh-CN">
                <a:solidFill>
                  <a:srgbClr val="FF3300"/>
                </a:solidFill>
              </a:rPr>
              <a:t>cat = 0.25 x + 0.75 y)</a:t>
            </a:r>
          </a:p>
          <a:p>
            <a:pPr algn="l"/>
            <a:r>
              <a:rPr lang="en-US" altLang="zh-CN">
                <a:solidFill>
                  <a:srgbClr val="FF3300"/>
                </a:solidFill>
              </a:rPr>
              <a:t>dog = 0.75 x + 0.25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A9EB6F-F0E4-C741-92DA-AE83557C407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Mapping to basis vectors: documents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How are documents represented?</a:t>
            </a:r>
          </a:p>
          <a:p>
            <a:pPr lvl="1"/>
            <a:r>
              <a:rPr lang="en-US" altLang="zh-CN"/>
              <a:t>A document is represented as the sum of its term vectors.</a:t>
            </a:r>
          </a:p>
          <a:p>
            <a:endParaRPr lang="zh-CN" altLang="en-US"/>
          </a:p>
        </p:txBody>
      </p:sp>
      <p:pic>
        <p:nvPicPr>
          <p:cNvPr id="2560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141663"/>
            <a:ext cx="5184775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E9146-E081-9445-B598-264B5C4D9F6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Mapping to basis vectors: queries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How are queries represented?</a:t>
            </a:r>
          </a:p>
          <a:p>
            <a:pPr lvl="1"/>
            <a:r>
              <a:rPr lang="en-US" altLang="zh-CN"/>
              <a:t>Same way that documents are</a:t>
            </a:r>
          </a:p>
          <a:p>
            <a:endParaRPr lang="zh-CN" altLang="en-US"/>
          </a:p>
        </p:txBody>
      </p:sp>
      <p:pic>
        <p:nvPicPr>
          <p:cNvPr id="2478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852738"/>
            <a:ext cx="5327650" cy="294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089D84-E01E-2949-9098-34770487CB3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Vector Coefficients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coefficients (vector lengths, term weights) represent term presence, importance, or </a:t>
            </a:r>
            <a:r>
              <a:rPr lang="zh-CN" altLang="en-US" sz="2400" dirty="0"/>
              <a:t>“</a:t>
            </a:r>
            <a:r>
              <a:rPr lang="en-US" altLang="zh-CN" sz="2400" dirty="0" err="1"/>
              <a:t>aboutness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Magnitude along each dimension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Model gives no guidance on how to set term weights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Some common choices: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Binary: 1 = term is present, 0 = term not present in document</a:t>
            </a:r>
          </a:p>
          <a:p>
            <a:pPr lvl="1">
              <a:lnSpc>
                <a:spcPct val="90000"/>
              </a:lnSpc>
            </a:pPr>
            <a:r>
              <a:rPr lang="en-US" altLang="zh-CN" sz="2000" i="1" dirty="0" err="1"/>
              <a:t>tf</a:t>
            </a:r>
            <a:r>
              <a:rPr lang="en-US" altLang="zh-CN" sz="2000" dirty="0"/>
              <a:t>: The frequency of the term in the document</a:t>
            </a:r>
          </a:p>
          <a:p>
            <a:pPr lvl="1">
              <a:lnSpc>
                <a:spcPct val="90000"/>
              </a:lnSpc>
            </a:pPr>
            <a:r>
              <a:rPr lang="en-US" altLang="zh-CN" sz="2000" i="1" dirty="0" err="1"/>
              <a:t>tf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idf</a:t>
            </a:r>
            <a:r>
              <a:rPr lang="en-US" altLang="zh-CN" sz="2000" i="1" dirty="0"/>
              <a:t> (inverse document frequency) </a:t>
            </a:r>
            <a:r>
              <a:rPr lang="en-US" altLang="zh-CN" sz="2000" dirty="0"/>
              <a:t>indicates the discriminatory power (</a:t>
            </a:r>
            <a:r>
              <a:rPr lang="zh-CN" altLang="en-US" sz="2000" dirty="0"/>
              <a:t>辨识能力</a:t>
            </a:r>
            <a:r>
              <a:rPr lang="en-US" altLang="zh-CN" sz="2000" dirty="0"/>
              <a:t>) of the term  (why?)</a:t>
            </a:r>
          </a:p>
          <a:p>
            <a:pPr lvl="1">
              <a:lnSpc>
                <a:spcPct val="90000"/>
              </a:lnSpc>
            </a:pP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dirty="0" err="1"/>
              <a:t>Tf·idf</a:t>
            </a:r>
            <a:r>
              <a:rPr lang="en-US" altLang="zh-CN" sz="2400" dirty="0"/>
              <a:t> is far from the most common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Numerous variations…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A3792C-6095-1D41-B8F4-765A0D1009E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Term weighting functions (e.g.)</a:t>
            </a:r>
          </a:p>
        </p:txBody>
      </p:sp>
      <p:pic>
        <p:nvPicPr>
          <p:cNvPr id="25088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557338"/>
            <a:ext cx="7138987" cy="452596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D16E97-0195-794B-A274-3AB7455262E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49862" name="Line 6"/>
          <p:cNvSpPr>
            <a:spLocks noChangeShapeType="1"/>
          </p:cNvSpPr>
          <p:nvPr/>
        </p:nvSpPr>
        <p:spPr bwMode="auto">
          <a:xfrm flipV="1">
            <a:off x="5508625" y="3141663"/>
            <a:ext cx="0" cy="9350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3-word vocabulary (tf weights)</a:t>
            </a:r>
          </a:p>
        </p:txBody>
      </p:sp>
      <p:pic>
        <p:nvPicPr>
          <p:cNvPr id="2498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44675"/>
            <a:ext cx="7272338" cy="376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5508625" y="3644900"/>
            <a:ext cx="0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865" name="Line 9"/>
          <p:cNvSpPr>
            <a:spLocks noChangeShapeType="1"/>
          </p:cNvSpPr>
          <p:nvPr/>
        </p:nvSpPr>
        <p:spPr bwMode="auto">
          <a:xfrm flipV="1">
            <a:off x="5508625" y="4076700"/>
            <a:ext cx="5032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866" name="Line 10"/>
          <p:cNvSpPr>
            <a:spLocks noChangeShapeType="1"/>
          </p:cNvSpPr>
          <p:nvPr/>
        </p:nvSpPr>
        <p:spPr bwMode="auto">
          <a:xfrm flipV="1">
            <a:off x="5219700" y="4076700"/>
            <a:ext cx="288925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868" name="Oval 12"/>
          <p:cNvSpPr>
            <a:spLocks noChangeArrowheads="1"/>
          </p:cNvSpPr>
          <p:nvPr/>
        </p:nvSpPr>
        <p:spPr bwMode="auto">
          <a:xfrm>
            <a:off x="5594350" y="3803650"/>
            <a:ext cx="144463" cy="144463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animBg="1"/>
      <p:bldP spid="249865" grpId="0" animBg="1"/>
      <p:bldP spid="249866" grpId="0" animBg="1"/>
      <p:bldP spid="2498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CD69B5-0D8C-1949-AB63-685DEEA3C05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Similarity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609600" y="1484313"/>
            <a:ext cx="7923213" cy="502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5715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Times New Roman" charset="0"/>
              </a:rPr>
              <a:t>Problem:</a:t>
            </a:r>
            <a:r>
              <a:rPr lang="en-US" altLang="zh-CN" sz="2400">
                <a:solidFill>
                  <a:srgbClr val="0000CC"/>
                </a:solidFill>
                <a:latin typeface="Times New Roman" charset="0"/>
              </a:rPr>
              <a:t>  </a:t>
            </a:r>
            <a:r>
              <a:rPr lang="en-US" altLang="zh-CN" sz="2400">
                <a:latin typeface="Times New Roman" charset="0"/>
              </a:rPr>
              <a:t>Given two text documents, how </a:t>
            </a:r>
            <a:r>
              <a:rPr lang="en-US" altLang="zh-CN" sz="2400" b="1" u="sng">
                <a:latin typeface="Times New Roman" charset="0"/>
              </a:rPr>
              <a:t>similar</a:t>
            </a:r>
            <a:r>
              <a:rPr lang="en-US" altLang="zh-CN" sz="2400">
                <a:latin typeface="Times New Roman" charset="0"/>
              </a:rPr>
              <a:t> are they?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[Methods that measure similarity do not assume exact matches.]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Times New Roman" charset="0"/>
              </a:rPr>
              <a:t>Example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Here are three documents.  How similar are they?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	</a:t>
            </a:r>
            <a:r>
              <a:rPr lang="en-US" altLang="zh-CN" sz="2400" i="1">
                <a:latin typeface="Times New Roman" charset="0"/>
              </a:rPr>
              <a:t>d</a:t>
            </a:r>
            <a:r>
              <a:rPr lang="en-US" altLang="zh-CN" sz="2400" i="1" baseline="-25000">
                <a:latin typeface="Times New Roman" charset="0"/>
              </a:rPr>
              <a:t>1 </a:t>
            </a:r>
            <a:r>
              <a:rPr lang="en-US" altLang="zh-CN" sz="2400" i="1">
                <a:latin typeface="Times New Roman" charset="0"/>
              </a:rPr>
              <a:t>	ant ant bee</a:t>
            </a:r>
            <a:endParaRPr lang="en-US" altLang="zh-CN" sz="2400">
              <a:latin typeface="Times New Roman" charset="0"/>
            </a:endParaRPr>
          </a:p>
          <a:p>
            <a:pPr eaLnBrk="0" hangingPunct="0"/>
            <a:r>
              <a:rPr lang="en-US" altLang="zh-CN" sz="2400">
                <a:latin typeface="Times New Roman" charset="0"/>
              </a:rPr>
              <a:t>	</a:t>
            </a:r>
            <a:r>
              <a:rPr lang="en-US" altLang="zh-CN" sz="2400" i="1">
                <a:latin typeface="Times New Roman" charset="0"/>
              </a:rPr>
              <a:t>d</a:t>
            </a:r>
            <a:r>
              <a:rPr lang="en-US" altLang="zh-CN" sz="2400" i="1" baseline="-25000">
                <a:latin typeface="Times New Roman" charset="0"/>
              </a:rPr>
              <a:t>2 </a:t>
            </a:r>
            <a:r>
              <a:rPr lang="en-US" altLang="zh-CN" sz="2400" i="1">
                <a:latin typeface="Times New Roman" charset="0"/>
              </a:rPr>
              <a:t>	dog bee dog hog dog ant dog</a:t>
            </a:r>
          </a:p>
          <a:p>
            <a:pPr eaLnBrk="0" hangingPunct="0"/>
            <a:r>
              <a:rPr lang="en-US" altLang="zh-CN" sz="2400">
                <a:latin typeface="Times New Roman" charset="0"/>
              </a:rPr>
              <a:t>	</a:t>
            </a:r>
            <a:r>
              <a:rPr lang="en-US" altLang="zh-CN" sz="2400" i="1">
                <a:latin typeface="Times New Roman" charset="0"/>
              </a:rPr>
              <a:t>d</a:t>
            </a:r>
            <a:r>
              <a:rPr lang="en-US" altLang="zh-CN" sz="2400" i="1" baseline="-25000">
                <a:latin typeface="Times New Roman" charset="0"/>
              </a:rPr>
              <a:t>3 </a:t>
            </a:r>
            <a:r>
              <a:rPr lang="en-US" altLang="zh-CN" sz="2400" i="1">
                <a:latin typeface="Times New Roman" charset="0"/>
              </a:rPr>
              <a:t>	cat gnu dog eel fox</a:t>
            </a:r>
            <a:endParaRPr lang="en-US" altLang="zh-CN" sz="2400">
              <a:latin typeface="Times New Roman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i="1">
                <a:solidFill>
                  <a:srgbClr val="0000CC"/>
                </a:solidFill>
                <a:latin typeface="Times New Roman" charset="0"/>
              </a:rPr>
              <a:t>Documents can be any length from one word to thousands. </a:t>
            </a:r>
          </a:p>
          <a:p>
            <a:pPr eaLnBrk="0" hangingPunct="0"/>
            <a:r>
              <a:rPr lang="en-US" altLang="zh-CN" sz="2400" b="1" i="1">
                <a:solidFill>
                  <a:srgbClr val="0000CC"/>
                </a:solidFill>
                <a:latin typeface="Times New Roman" charset="0"/>
              </a:rPr>
              <a:t>A query is a special type of document.</a:t>
            </a:r>
          </a:p>
          <a:p>
            <a:pPr eaLnBrk="0" hangingPunct="0"/>
            <a:endParaRPr lang="en-US" altLang="zh-CN" sz="2400" b="1" i="1">
              <a:solidFill>
                <a:srgbClr val="0000CC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12212A-0BF0-F04E-BCEB-F1B895D649C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Vector Space Similarity</a:t>
            </a:r>
          </a:p>
        </p:txBody>
      </p:sp>
      <p:pic>
        <p:nvPicPr>
          <p:cNvPr id="25190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628775"/>
            <a:ext cx="6419850" cy="4525963"/>
          </a:xfrm>
        </p:spPr>
      </p:pic>
      <p:sp>
        <p:nvSpPr>
          <p:cNvPr id="251908" name="弧 4"/>
          <p:cNvSpPr>
            <a:spLocks/>
          </p:cNvSpPr>
          <p:nvPr/>
        </p:nvSpPr>
        <p:spPr bwMode="auto">
          <a:xfrm>
            <a:off x="2484438" y="3789363"/>
            <a:ext cx="431800" cy="503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09" name="弧 5"/>
          <p:cNvSpPr>
            <a:spLocks/>
          </p:cNvSpPr>
          <p:nvPr/>
        </p:nvSpPr>
        <p:spPr bwMode="auto">
          <a:xfrm>
            <a:off x="3203575" y="3860800"/>
            <a:ext cx="215900" cy="5762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533"/>
              <a:gd name="T1" fmla="*/ 0 h 21600"/>
              <a:gd name="T2" fmla="*/ 18533 w 18533"/>
              <a:gd name="T3" fmla="*/ 10505 h 21600"/>
              <a:gd name="T4" fmla="*/ 0 w 1853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33" h="21600" fill="none" extrusionOk="0">
                <a:moveTo>
                  <a:pt x="0" y="-1"/>
                </a:moveTo>
                <a:cubicBezTo>
                  <a:pt x="7594" y="-1"/>
                  <a:pt x="14631" y="3988"/>
                  <a:pt x="18532" y="10505"/>
                </a:cubicBezTo>
              </a:path>
              <a:path w="18533" h="21600" stroke="0" extrusionOk="0">
                <a:moveTo>
                  <a:pt x="0" y="-1"/>
                </a:moveTo>
                <a:cubicBezTo>
                  <a:pt x="7594" y="-1"/>
                  <a:pt x="14631" y="3988"/>
                  <a:pt x="18532" y="10505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 animBg="1"/>
      <p:bldP spid="2519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DEEC26-767A-854B-81B5-64BED1ED9DD8}" type="slidenum">
              <a:rPr lang="en-US" altLang="zh-CN"/>
              <a:pPr/>
              <a:t>19</a:t>
            </a:fld>
            <a:endParaRPr lang="en-US" altLang="zh-CN" dirty="0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Vector Space Similarity:</a:t>
            </a:r>
            <a:br>
              <a:rPr lang="en-US" altLang="zh-CN" sz="3200"/>
            </a:br>
            <a:r>
              <a:rPr lang="en-US" altLang="zh-CN" sz="3200"/>
              <a:t>Weighted Features Example</a:t>
            </a:r>
          </a:p>
        </p:txBody>
      </p:sp>
      <p:pic>
        <p:nvPicPr>
          <p:cNvPr id="25702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600200"/>
            <a:ext cx="7210425" cy="4349750"/>
          </a:xfrm>
        </p:spPr>
      </p:pic>
      <p:pic>
        <p:nvPicPr>
          <p:cNvPr id="257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985838"/>
            <a:ext cx="1438275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57029" name="Line 5"/>
          <p:cNvSpPr>
            <a:spLocks noChangeShapeType="1"/>
          </p:cNvSpPr>
          <p:nvPr/>
        </p:nvSpPr>
        <p:spPr bwMode="auto">
          <a:xfrm>
            <a:off x="1692275" y="3284538"/>
            <a:ext cx="18716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30" name="Line 6"/>
          <p:cNvSpPr>
            <a:spLocks noChangeShapeType="1"/>
          </p:cNvSpPr>
          <p:nvPr/>
        </p:nvSpPr>
        <p:spPr bwMode="auto">
          <a:xfrm>
            <a:off x="4859338" y="3284538"/>
            <a:ext cx="1873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31" name="Freeform 7"/>
          <p:cNvSpPr>
            <a:spLocks/>
          </p:cNvSpPr>
          <p:nvPr/>
        </p:nvSpPr>
        <p:spPr bwMode="auto">
          <a:xfrm>
            <a:off x="492125" y="4437063"/>
            <a:ext cx="4224338" cy="1717675"/>
          </a:xfrm>
          <a:custGeom>
            <a:avLst/>
            <a:gdLst>
              <a:gd name="T0" fmla="*/ 2298 w 2661"/>
              <a:gd name="T1" fmla="*/ 136 h 1082"/>
              <a:gd name="T2" fmla="*/ 257 w 2661"/>
              <a:gd name="T3" fmla="*/ 136 h 1082"/>
              <a:gd name="T4" fmla="*/ 756 w 2661"/>
              <a:gd name="T5" fmla="*/ 953 h 1082"/>
              <a:gd name="T6" fmla="*/ 2389 w 2661"/>
              <a:gd name="T7" fmla="*/ 907 h 1082"/>
              <a:gd name="T8" fmla="*/ 2389 w 2661"/>
              <a:gd name="T9" fmla="*/ 181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61" h="1082">
                <a:moveTo>
                  <a:pt x="2298" y="136"/>
                </a:moveTo>
                <a:cubicBezTo>
                  <a:pt x="1406" y="68"/>
                  <a:pt x="514" y="0"/>
                  <a:pt x="257" y="136"/>
                </a:cubicBezTo>
                <a:cubicBezTo>
                  <a:pt x="0" y="272"/>
                  <a:pt x="401" y="824"/>
                  <a:pt x="756" y="953"/>
                </a:cubicBezTo>
                <a:cubicBezTo>
                  <a:pt x="1111" y="1082"/>
                  <a:pt x="2117" y="1036"/>
                  <a:pt x="2389" y="907"/>
                </a:cubicBezTo>
                <a:cubicBezTo>
                  <a:pt x="2661" y="778"/>
                  <a:pt x="2525" y="479"/>
                  <a:pt x="2389" y="181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32" name="Freeform 8"/>
          <p:cNvSpPr>
            <a:spLocks/>
          </p:cNvSpPr>
          <p:nvPr/>
        </p:nvSpPr>
        <p:spPr bwMode="auto">
          <a:xfrm>
            <a:off x="4356100" y="4437063"/>
            <a:ext cx="3744913" cy="1150937"/>
          </a:xfrm>
          <a:custGeom>
            <a:avLst/>
            <a:gdLst>
              <a:gd name="T0" fmla="*/ 2298 w 2661"/>
              <a:gd name="T1" fmla="*/ 136 h 1082"/>
              <a:gd name="T2" fmla="*/ 257 w 2661"/>
              <a:gd name="T3" fmla="*/ 136 h 1082"/>
              <a:gd name="T4" fmla="*/ 756 w 2661"/>
              <a:gd name="T5" fmla="*/ 953 h 1082"/>
              <a:gd name="T6" fmla="*/ 2389 w 2661"/>
              <a:gd name="T7" fmla="*/ 907 h 1082"/>
              <a:gd name="T8" fmla="*/ 2389 w 2661"/>
              <a:gd name="T9" fmla="*/ 181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61" h="1082">
                <a:moveTo>
                  <a:pt x="2298" y="136"/>
                </a:moveTo>
                <a:cubicBezTo>
                  <a:pt x="1406" y="68"/>
                  <a:pt x="514" y="0"/>
                  <a:pt x="257" y="136"/>
                </a:cubicBezTo>
                <a:cubicBezTo>
                  <a:pt x="0" y="272"/>
                  <a:pt x="401" y="824"/>
                  <a:pt x="756" y="953"/>
                </a:cubicBezTo>
                <a:cubicBezTo>
                  <a:pt x="1111" y="1082"/>
                  <a:pt x="2117" y="1036"/>
                  <a:pt x="2389" y="907"/>
                </a:cubicBezTo>
                <a:cubicBezTo>
                  <a:pt x="2661" y="778"/>
                  <a:pt x="2525" y="479"/>
                  <a:pt x="2389" y="181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3CB97DA-2B01-D94A-A720-1C14EAF6EFAA}"/>
              </a:ext>
            </a:extLst>
          </p:cNvPr>
          <p:cNvSpPr/>
          <p:nvPr/>
        </p:nvSpPr>
        <p:spPr>
          <a:xfrm>
            <a:off x="4572000" y="5727298"/>
            <a:ext cx="26773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ct val="30000"/>
              </a:spcBef>
              <a:defRPr/>
            </a:pPr>
            <a:r>
              <a:rPr kumimoji="1" lang="zh-CN" altLang="en-US" dirty="0">
                <a:solidFill>
                  <a:srgbClr val="C00000"/>
                </a:solidFill>
              </a:rPr>
              <a:t>词语的</a:t>
            </a:r>
            <a:r>
              <a:rPr kumimoji="1" lang="en-US" altLang="zh-CN" dirty="0">
                <a:solidFill>
                  <a:srgbClr val="C00000"/>
                </a:solidFill>
              </a:rPr>
              <a:t>One-hot</a:t>
            </a:r>
            <a:r>
              <a:rPr kumimoji="1" lang="zh-CN" altLang="en-US" dirty="0">
                <a:solidFill>
                  <a:srgbClr val="C00000"/>
                </a:solidFill>
              </a:rPr>
              <a:t>表示？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 animBg="1"/>
      <p:bldP spid="257030" grpId="0" animBg="1"/>
      <p:bldP spid="257031" grpId="0" animBg="1"/>
      <p:bldP spid="257032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D2596-82CE-8B45-BDB0-B69CCB0F304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Models we</a:t>
            </a:r>
            <a:r>
              <a:rPr lang="zh-CN" altLang="en-US"/>
              <a:t>’</a:t>
            </a:r>
            <a:r>
              <a:rPr lang="en-US" altLang="zh-CN"/>
              <a:t>ll consider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202363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i="1" dirty="0">
                <a:solidFill>
                  <a:schemeClr val="bg2"/>
                </a:solidFill>
              </a:rPr>
              <a:t>Boolean (exact match)</a:t>
            </a:r>
          </a:p>
          <a:p>
            <a:pPr>
              <a:lnSpc>
                <a:spcPct val="80000"/>
              </a:lnSpc>
            </a:pPr>
            <a:r>
              <a:rPr lang="en-US" altLang="zh-CN" sz="2400" i="1" dirty="0">
                <a:solidFill>
                  <a:schemeClr val="bg2"/>
                </a:solidFill>
              </a:rPr>
              <a:t>Statistical language models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Vector space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Latent Semantic Indexing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Inference network (</a:t>
            </a:r>
            <a:r>
              <a:rPr lang="zh-CN" altLang="en-US" sz="2400" dirty="0"/>
              <a:t>推理网络</a:t>
            </a:r>
            <a:r>
              <a:rPr lang="en-US" altLang="zh-CN" sz="24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Classic probabilistic approaches</a:t>
            </a:r>
          </a:p>
        </p:txBody>
      </p:sp>
      <p:pic>
        <p:nvPicPr>
          <p:cNvPr id="20276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349500"/>
            <a:ext cx="30003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4932363" y="2492375"/>
            <a:ext cx="1411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</a:rPr>
              <a:t>this lecture</a:t>
            </a:r>
          </a:p>
        </p:txBody>
      </p:sp>
      <p:pic>
        <p:nvPicPr>
          <p:cNvPr id="20276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068638"/>
            <a:ext cx="300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2764" name="Rectangle 12"/>
          <p:cNvSpPr>
            <a:spLocks noChangeArrowheads="1"/>
          </p:cNvSpPr>
          <p:nvPr/>
        </p:nvSpPr>
        <p:spPr bwMode="auto">
          <a:xfrm>
            <a:off x="5651500" y="3068638"/>
            <a:ext cx="2479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</a:rPr>
              <a:t>Left to latter lectures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0"/>
      <p:bldP spid="202764" grpId="0"/>
      <p:bldP spid="20276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6B94C2-AA9B-AD4C-92F7-02C1C74FF39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893175" cy="1143000"/>
          </a:xfrm>
        </p:spPr>
        <p:txBody>
          <a:bodyPr/>
          <a:lstStyle/>
          <a:p>
            <a:r>
              <a:rPr lang="en-US" altLang="zh-CN" sz="3200"/>
              <a:t>Vector Space Similarity: Common Measures</a:t>
            </a:r>
          </a:p>
        </p:txBody>
      </p:sp>
      <p:pic>
        <p:nvPicPr>
          <p:cNvPr id="258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776287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5795963" y="3644900"/>
            <a:ext cx="1584325" cy="10080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7" name="Oval 9"/>
          <p:cNvSpPr>
            <a:spLocks noChangeArrowheads="1"/>
          </p:cNvSpPr>
          <p:nvPr/>
        </p:nvSpPr>
        <p:spPr bwMode="auto">
          <a:xfrm>
            <a:off x="5997575" y="2103438"/>
            <a:ext cx="1081088" cy="5746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5" grpId="0" animBg="1"/>
      <p:bldP spid="2580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A1543-0883-DE4B-BF06-F45ED9967E7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Vector Space Similarity:</a:t>
            </a:r>
            <a:br>
              <a:rPr lang="en-US" altLang="zh-CN" sz="3200" dirty="0"/>
            </a:br>
            <a:r>
              <a:rPr lang="en-US" altLang="zh-CN" sz="3200" dirty="0"/>
              <a:t>Cosine Coefficient (Correlation) Example</a:t>
            </a:r>
          </a:p>
        </p:txBody>
      </p:sp>
      <p:pic>
        <p:nvPicPr>
          <p:cNvPr id="259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74961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4BCD1F-78F4-DE42-A6E0-F6FDE04BAB4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Cosine and vector lengths</a:t>
            </a:r>
          </a:p>
        </p:txBody>
      </p:sp>
      <p:pic>
        <p:nvPicPr>
          <p:cNvPr id="262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5723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45DB44-7D80-1548-B61C-9390E048087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again, normalized</a:t>
            </a:r>
          </a:p>
        </p:txBody>
      </p:sp>
      <p:pic>
        <p:nvPicPr>
          <p:cNvPr id="260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83820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81B05B-EDE9-7244-A18E-1417F2483F0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Other comparisons: Lucene</a:t>
            </a:r>
          </a:p>
        </p:txBody>
      </p:sp>
      <p:pic>
        <p:nvPicPr>
          <p:cNvPr id="261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871537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DC5B9-9505-5C40-9D1B-45C736C78F5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74638"/>
            <a:ext cx="7666037" cy="1143000"/>
          </a:xfrm>
        </p:spPr>
        <p:txBody>
          <a:bodyPr/>
          <a:lstStyle/>
          <a:p>
            <a:r>
              <a:rPr lang="en-US" altLang="zh-CN">
                <a:latin typeface="Times New Roman" charset="0"/>
              </a:rPr>
              <a:t>Summary: Vector Similarity Computation with Weights</a:t>
            </a: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5344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</a:rPr>
              <a:t>Documents</a:t>
            </a:r>
            <a:r>
              <a:rPr lang="en-US" altLang="zh-CN" sz="2400" dirty="0">
                <a:latin typeface="Times New Roman" charset="0"/>
              </a:rPr>
              <a:t> in a collection are assigned 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</a:rPr>
              <a:t>terms</a:t>
            </a:r>
            <a:r>
              <a:rPr lang="en-US" altLang="zh-CN" sz="2400" dirty="0">
                <a:latin typeface="Times New Roman" charset="0"/>
              </a:rPr>
              <a:t> from a set of </a:t>
            </a:r>
            <a:r>
              <a:rPr lang="en-US" altLang="zh-CN" sz="2400" i="1" dirty="0">
                <a:latin typeface="Times New Roman" charset="0"/>
              </a:rPr>
              <a:t>n</a:t>
            </a:r>
            <a:r>
              <a:rPr lang="en-US" altLang="zh-CN" sz="2400" dirty="0">
                <a:latin typeface="Times New Roman" charset="0"/>
              </a:rPr>
              <a:t> terms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The 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</a:rPr>
              <a:t>term vector space</a:t>
            </a:r>
            <a:r>
              <a:rPr lang="en-US" altLang="zh-CN" sz="2400" dirty="0">
                <a:latin typeface="Times New Roman" charset="0"/>
              </a:rPr>
              <a:t> W is defined as: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i="1" dirty="0">
                <a:latin typeface="Times New Roman" charset="0"/>
              </a:rPr>
              <a:t>    </a:t>
            </a:r>
            <a:r>
              <a:rPr lang="en-US" altLang="zh-CN" sz="2400" dirty="0">
                <a:latin typeface="Times New Roman" charset="0"/>
              </a:rPr>
              <a:t>if term </a:t>
            </a:r>
            <a:r>
              <a:rPr lang="en-US" altLang="zh-CN" sz="2400" i="1" dirty="0">
                <a:latin typeface="Times New Roman" charset="0"/>
              </a:rPr>
              <a:t>k</a:t>
            </a:r>
            <a:r>
              <a:rPr lang="en-US" altLang="zh-CN" sz="2400" dirty="0">
                <a:latin typeface="Times New Roman" charset="0"/>
              </a:rPr>
              <a:t> does not occur in document </a:t>
            </a:r>
            <a:r>
              <a:rPr lang="en-US" altLang="zh-CN" sz="2400" i="1" dirty="0">
                <a:latin typeface="Times New Roman" charset="0"/>
              </a:rPr>
              <a:t>d</a:t>
            </a:r>
            <a:r>
              <a:rPr lang="en-US" altLang="zh-CN" sz="2400" i="1" baseline="-25000" dirty="0">
                <a:latin typeface="Times New Roman" charset="0"/>
              </a:rPr>
              <a:t>i</a:t>
            </a:r>
            <a:r>
              <a:rPr lang="en-US" altLang="zh-CN" sz="2400" dirty="0">
                <a:latin typeface="Times New Roman" charset="0"/>
              </a:rPr>
              <a:t>, </a:t>
            </a:r>
            <a:r>
              <a:rPr lang="en-US" altLang="zh-CN" sz="2400" i="1" dirty="0" err="1">
                <a:latin typeface="Times New Roman" charset="0"/>
              </a:rPr>
              <a:t>w</a:t>
            </a:r>
            <a:r>
              <a:rPr lang="en-US" altLang="zh-CN" sz="2400" i="1" baseline="-25000" dirty="0" err="1">
                <a:latin typeface="Times New Roman" charset="0"/>
              </a:rPr>
              <a:t>ik</a:t>
            </a:r>
            <a:r>
              <a:rPr lang="en-US" altLang="zh-CN" sz="2400" i="1" dirty="0">
                <a:latin typeface="Times New Roman" charset="0"/>
              </a:rPr>
              <a:t> = </a:t>
            </a:r>
            <a:r>
              <a:rPr lang="en-US" altLang="zh-CN" sz="2400" dirty="0">
                <a:latin typeface="Times New Roman" charset="0"/>
              </a:rPr>
              <a:t>0 </a:t>
            </a:r>
            <a:endParaRPr lang="en-US" altLang="zh-CN" sz="2400" i="1" dirty="0">
              <a:latin typeface="Times New Roman" charset="0"/>
            </a:endParaRPr>
          </a:p>
          <a:p>
            <a:pPr algn="l" eaLnBrk="0" hangingPunct="0">
              <a:spcBef>
                <a:spcPct val="15000"/>
              </a:spcBef>
            </a:pPr>
            <a:r>
              <a:rPr lang="en-US" altLang="zh-CN" sz="2400" i="1" dirty="0">
                <a:latin typeface="Times New Roman" charset="0"/>
              </a:rPr>
              <a:t>    </a:t>
            </a:r>
            <a:r>
              <a:rPr lang="en-US" altLang="zh-CN" sz="2400" dirty="0">
                <a:latin typeface="Times New Roman" charset="0"/>
              </a:rPr>
              <a:t>if term </a:t>
            </a:r>
            <a:r>
              <a:rPr lang="en-US" altLang="zh-CN" sz="2400" i="1" dirty="0">
                <a:latin typeface="Times New Roman" charset="0"/>
              </a:rPr>
              <a:t>k</a:t>
            </a:r>
            <a:r>
              <a:rPr lang="en-US" altLang="zh-CN" sz="2400" dirty="0">
                <a:latin typeface="Times New Roman" charset="0"/>
              </a:rPr>
              <a:t> occurs in document </a:t>
            </a:r>
            <a:r>
              <a:rPr lang="en-US" altLang="zh-CN" sz="2400" i="1" dirty="0">
                <a:latin typeface="Times New Roman" charset="0"/>
              </a:rPr>
              <a:t>d</a:t>
            </a:r>
            <a:r>
              <a:rPr lang="en-US" altLang="zh-CN" sz="2400" i="1" baseline="-25000" dirty="0">
                <a:latin typeface="Times New Roman" charset="0"/>
              </a:rPr>
              <a:t>i</a:t>
            </a:r>
            <a:r>
              <a:rPr lang="en-US" altLang="zh-CN" sz="2400" dirty="0">
                <a:latin typeface="Times New Roman" charset="0"/>
              </a:rPr>
              <a:t>, </a:t>
            </a:r>
            <a:r>
              <a:rPr lang="en-US" altLang="zh-CN" sz="2400" i="1" dirty="0" err="1">
                <a:latin typeface="Times New Roman" charset="0"/>
              </a:rPr>
              <a:t>w</a:t>
            </a:r>
            <a:r>
              <a:rPr lang="en-US" altLang="zh-CN" sz="2400" i="1" baseline="-25000" dirty="0" err="1">
                <a:latin typeface="Times New Roman" charset="0"/>
              </a:rPr>
              <a:t>ik</a:t>
            </a:r>
            <a:r>
              <a:rPr lang="en-US" altLang="zh-CN" sz="2400" dirty="0">
                <a:latin typeface="Times New Roman" charset="0"/>
              </a:rPr>
              <a:t> is greater than zero </a:t>
            </a:r>
            <a:endParaRPr lang="en-US" altLang="zh-CN" sz="2400" i="1" dirty="0">
              <a:latin typeface="Times New Roman" charset="0"/>
            </a:endParaRPr>
          </a:p>
          <a:p>
            <a:pPr algn="l" eaLnBrk="0" hangingPunct="0"/>
            <a:r>
              <a:rPr lang="en-US" altLang="zh-CN" sz="2400" dirty="0">
                <a:latin typeface="Times New Roman" charset="0"/>
              </a:rPr>
              <a:t>        (</a:t>
            </a:r>
            <a:r>
              <a:rPr lang="en-US" altLang="zh-CN" sz="2400" i="1" dirty="0" err="1">
                <a:latin typeface="Times New Roman" charset="0"/>
              </a:rPr>
              <a:t>w</a:t>
            </a:r>
            <a:r>
              <a:rPr lang="en-US" altLang="zh-CN" sz="2400" i="1" baseline="-25000" dirty="0" err="1">
                <a:latin typeface="Times New Roman" charset="0"/>
              </a:rPr>
              <a:t>ik</a:t>
            </a:r>
            <a:r>
              <a:rPr lang="en-US" altLang="zh-CN" sz="2400" dirty="0">
                <a:latin typeface="Times New Roman" charset="0"/>
              </a:rPr>
              <a:t> is called the 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</a:rPr>
              <a:t>weight</a:t>
            </a:r>
            <a:r>
              <a:rPr lang="en-US" altLang="zh-CN" sz="2400" dirty="0">
                <a:latin typeface="Times New Roman" charset="0"/>
              </a:rPr>
              <a:t> of term </a:t>
            </a:r>
            <a:r>
              <a:rPr lang="en-US" altLang="zh-CN" sz="2400" i="1" dirty="0">
                <a:latin typeface="Times New Roman" charset="0"/>
              </a:rPr>
              <a:t>k</a:t>
            </a:r>
            <a:r>
              <a:rPr lang="en-US" altLang="zh-CN" sz="2400" dirty="0">
                <a:latin typeface="Times New Roman" charset="0"/>
              </a:rPr>
              <a:t> in document </a:t>
            </a:r>
            <a:r>
              <a:rPr lang="en-US" altLang="zh-CN" sz="2400" i="1" dirty="0">
                <a:latin typeface="Times New Roman" charset="0"/>
              </a:rPr>
              <a:t>d</a:t>
            </a:r>
            <a:r>
              <a:rPr lang="en-US" altLang="zh-CN" sz="2400" i="1" baseline="-25000" dirty="0">
                <a:latin typeface="Times New Roman" charset="0"/>
              </a:rPr>
              <a:t>i</a:t>
            </a:r>
            <a:r>
              <a:rPr lang="en-US" altLang="zh-CN" sz="2400" dirty="0">
                <a:latin typeface="Times New Roman" charset="0"/>
              </a:rPr>
              <a:t>)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</a:rPr>
              <a:t>Similarity</a:t>
            </a:r>
            <a:r>
              <a:rPr lang="en-US" altLang="zh-CN" sz="2400" dirty="0">
                <a:latin typeface="Times New Roman" charset="0"/>
              </a:rPr>
              <a:t> between </a:t>
            </a:r>
            <a:r>
              <a:rPr lang="en-US" altLang="zh-CN" sz="2400" i="1" dirty="0">
                <a:latin typeface="Times New Roman" charset="0"/>
              </a:rPr>
              <a:t>d</a:t>
            </a:r>
            <a:r>
              <a:rPr lang="en-US" altLang="zh-CN" sz="2400" i="1" baseline="-25000" dirty="0">
                <a:latin typeface="Times New Roman" charset="0"/>
              </a:rPr>
              <a:t>i</a:t>
            </a:r>
            <a:r>
              <a:rPr lang="en-US" altLang="zh-CN" sz="2400" dirty="0">
                <a:latin typeface="Times New Roman" charset="0"/>
              </a:rPr>
              <a:t> and </a:t>
            </a:r>
            <a:r>
              <a:rPr lang="en-US" altLang="zh-CN" sz="2400" i="1" dirty="0" err="1">
                <a:latin typeface="Times New Roman" charset="0"/>
              </a:rPr>
              <a:t>d</a:t>
            </a:r>
            <a:r>
              <a:rPr lang="en-US" altLang="zh-CN" sz="2400" i="1" baseline="-25000" dirty="0" err="1">
                <a:latin typeface="Times New Roman" charset="0"/>
              </a:rPr>
              <a:t>j</a:t>
            </a:r>
            <a:r>
              <a:rPr lang="en-US" altLang="zh-CN" sz="2400" dirty="0">
                <a:latin typeface="Times New Roman" charset="0"/>
              </a:rPr>
              <a:t> is defined as: 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                            </a:t>
            </a:r>
            <a:r>
              <a:rPr lang="en-US" altLang="zh-CN" sz="2400" dirty="0">
                <a:latin typeface="Times New Roman" charset="0"/>
                <a:sym typeface="Symbol" charset="0"/>
              </a:rPr>
              <a:t>  </a:t>
            </a:r>
            <a:r>
              <a:rPr lang="en-US" altLang="zh-CN" sz="2400" i="1" dirty="0" err="1">
                <a:latin typeface="Times New Roman" charset="0"/>
                <a:sym typeface="Symbol" charset="0"/>
              </a:rPr>
              <a:t>w</a:t>
            </a:r>
            <a:r>
              <a:rPr lang="en-US" altLang="zh-CN" sz="2400" i="1" baseline="-25000" dirty="0" err="1">
                <a:latin typeface="Times New Roman" charset="0"/>
                <a:sym typeface="Symbol" charset="0"/>
              </a:rPr>
              <a:t>ik</a:t>
            </a:r>
            <a:r>
              <a:rPr lang="en-US" altLang="zh-CN" sz="2400" i="1" dirty="0" err="1">
                <a:latin typeface="Times New Roman" charset="0"/>
                <a:sym typeface="Symbol" charset="0"/>
              </a:rPr>
              <a:t>w</a:t>
            </a:r>
            <a:r>
              <a:rPr lang="en-US" altLang="zh-CN" sz="2400" i="1" baseline="-25000" dirty="0" err="1">
                <a:latin typeface="Times New Roman" charset="0"/>
                <a:sym typeface="Symbol" charset="0"/>
              </a:rPr>
              <a:t>jk</a:t>
            </a:r>
            <a:r>
              <a:rPr lang="en-US" altLang="zh-CN" sz="2400" dirty="0">
                <a:latin typeface="Times New Roman" charset="0"/>
                <a:sym typeface="Symbol" charset="0"/>
              </a:rPr>
              <a:t> 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  <a:sym typeface="Symbol" charset="0"/>
              </a:rPr>
              <a:t>                             |</a:t>
            </a:r>
            <a:r>
              <a:rPr lang="en-US" altLang="zh-CN" sz="2400" b="1" dirty="0">
                <a:latin typeface="Times New Roman" charset="0"/>
                <a:sym typeface="Symbol" charset="0"/>
              </a:rPr>
              <a:t>d</a:t>
            </a:r>
            <a:r>
              <a:rPr lang="en-US" altLang="zh-CN" sz="2400" i="1" baseline="-25000" dirty="0">
                <a:latin typeface="Times New Roman" charset="0"/>
                <a:sym typeface="Symbol" charset="0"/>
              </a:rPr>
              <a:t>i</a:t>
            </a:r>
            <a:r>
              <a:rPr lang="en-US" altLang="zh-CN" sz="2400" i="1" dirty="0">
                <a:latin typeface="Times New Roman" charset="0"/>
                <a:sym typeface="Symbol" charset="0"/>
              </a:rPr>
              <a:t>| |</a:t>
            </a:r>
            <a:r>
              <a:rPr lang="en-US" altLang="zh-CN" sz="2400" b="1" dirty="0" err="1">
                <a:latin typeface="Times New Roman" charset="0"/>
                <a:sym typeface="Symbol" charset="0"/>
              </a:rPr>
              <a:t>d</a:t>
            </a:r>
            <a:r>
              <a:rPr lang="en-US" altLang="zh-CN" sz="2400" i="1" baseline="-25000" dirty="0" err="1">
                <a:latin typeface="Times New Roman" charset="0"/>
                <a:sym typeface="Symbol" charset="0"/>
              </a:rPr>
              <a:t>j</a:t>
            </a:r>
            <a:r>
              <a:rPr lang="en-US" altLang="zh-CN" sz="2400" dirty="0">
                <a:latin typeface="Times New Roman" charset="0"/>
                <a:sym typeface="Symbol" charset="0"/>
              </a:rPr>
              <a:t>|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  <a:sym typeface="Symbol" charset="0"/>
              </a:rPr>
              <a:t>Where </a:t>
            </a:r>
            <a:r>
              <a:rPr lang="en-US" altLang="zh-CN" sz="2400" b="1" dirty="0">
                <a:latin typeface="Times New Roman" charset="0"/>
                <a:sym typeface="Symbol" charset="0"/>
              </a:rPr>
              <a:t>d</a:t>
            </a:r>
            <a:r>
              <a:rPr lang="en-US" altLang="zh-CN" sz="2400" i="1" baseline="-25000" dirty="0">
                <a:latin typeface="Times New Roman" charset="0"/>
                <a:sym typeface="Symbol" charset="0"/>
              </a:rPr>
              <a:t>i</a:t>
            </a:r>
            <a:r>
              <a:rPr lang="en-US" altLang="zh-CN" sz="2400" dirty="0">
                <a:latin typeface="Times New Roman" charset="0"/>
                <a:sym typeface="Symbol" charset="0"/>
              </a:rPr>
              <a:t> and </a:t>
            </a:r>
            <a:r>
              <a:rPr lang="en-US" altLang="zh-CN" sz="2400" b="1" dirty="0" err="1">
                <a:latin typeface="Times New Roman" charset="0"/>
                <a:sym typeface="Symbol" charset="0"/>
              </a:rPr>
              <a:t>d</a:t>
            </a:r>
            <a:r>
              <a:rPr lang="en-US" altLang="zh-CN" sz="2400" i="1" baseline="-25000" dirty="0" err="1">
                <a:latin typeface="Times New Roman" charset="0"/>
                <a:sym typeface="Symbol" charset="0"/>
              </a:rPr>
              <a:t>j</a:t>
            </a:r>
            <a:r>
              <a:rPr lang="en-US" altLang="zh-CN" sz="2400" dirty="0">
                <a:latin typeface="Times New Roman" charset="0"/>
                <a:sym typeface="Symbol" charset="0"/>
              </a:rPr>
              <a:t> are the corresponding weighted term vectors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2425700" y="5154613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i="1" baseline="30000">
                <a:latin typeface="Times New Roman" charset="0"/>
              </a:rPr>
              <a:t>k=</a:t>
            </a:r>
            <a:r>
              <a:rPr lang="en-US" altLang="zh-CN" sz="2400" baseline="30000">
                <a:latin typeface="Times New Roman" charset="0"/>
              </a:rPr>
              <a:t>1</a:t>
            </a:r>
            <a:endParaRPr lang="en-US" altLang="zh-CN" sz="2400" i="1" baseline="30000">
              <a:latin typeface="Times New Roman" charset="0"/>
            </a:endParaRP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2552700" y="45847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i="1" baseline="-25000">
                <a:latin typeface="Times New Roman" charset="0"/>
              </a:rPr>
              <a:t>n</a:t>
            </a:r>
          </a:p>
        </p:txBody>
      </p:sp>
      <p:sp>
        <p:nvSpPr>
          <p:cNvPr id="286726" name="Line 6"/>
          <p:cNvSpPr>
            <a:spLocks noChangeShapeType="1"/>
          </p:cNvSpPr>
          <p:nvPr/>
        </p:nvSpPr>
        <p:spPr bwMode="auto">
          <a:xfrm>
            <a:off x="2514600" y="53451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838200" y="5040313"/>
            <a:ext cx="27432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cos(</a:t>
            </a:r>
            <a:r>
              <a:rPr lang="en-US" altLang="zh-CN" sz="2400" b="1">
                <a:latin typeface="Times New Roman" charset="0"/>
              </a:rPr>
              <a:t>d</a:t>
            </a:r>
            <a:r>
              <a:rPr lang="en-US" altLang="zh-CN" sz="2400" i="1" baseline="-25000">
                <a:latin typeface="Times New Roman" charset="0"/>
              </a:rPr>
              <a:t>i</a:t>
            </a:r>
            <a:r>
              <a:rPr lang="en-US" altLang="zh-CN" sz="2400" i="1">
                <a:latin typeface="Times New Roman" charset="0"/>
              </a:rPr>
              <a:t>, </a:t>
            </a:r>
            <a:r>
              <a:rPr lang="en-US" altLang="zh-CN" sz="2400" b="1">
                <a:latin typeface="Times New Roman" charset="0"/>
              </a:rPr>
              <a:t>d</a:t>
            </a:r>
            <a:r>
              <a:rPr lang="en-US" altLang="zh-CN" sz="2400" i="1" baseline="-25000">
                <a:latin typeface="Times New Roman" charset="0"/>
              </a:rPr>
              <a:t>j</a:t>
            </a:r>
            <a:r>
              <a:rPr lang="en-US" altLang="zh-CN" sz="2400">
                <a:latin typeface="Times New Roman" charset="0"/>
              </a:rPr>
              <a:t>) =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2AAC2-11BA-5F40-A4B0-D21A0BF75173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Simple Uses of Vector Similarity in Information Retrieval 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1143000" y="1981200"/>
            <a:ext cx="7086600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</a:rPr>
              <a:t>Threshold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For query </a:t>
            </a:r>
            <a:r>
              <a:rPr lang="en-US" altLang="zh-CN" sz="2400" i="1" dirty="0">
                <a:latin typeface="Times New Roman" charset="0"/>
              </a:rPr>
              <a:t>q</a:t>
            </a:r>
            <a:r>
              <a:rPr lang="en-US" altLang="zh-CN" sz="2400" dirty="0">
                <a:latin typeface="Times New Roman" charset="0"/>
              </a:rPr>
              <a:t>, retrieve all documents with similarity above a threshold, e.g., similarity &gt; 0.50.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</a:rPr>
              <a:t>Ranking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For query </a:t>
            </a:r>
            <a:r>
              <a:rPr lang="en-US" altLang="zh-CN" sz="2400" i="1" dirty="0">
                <a:latin typeface="Times New Roman" charset="0"/>
              </a:rPr>
              <a:t>q</a:t>
            </a:r>
            <a:r>
              <a:rPr lang="en-US" altLang="zh-CN" sz="2400" dirty="0">
                <a:latin typeface="Times New Roman" charset="0"/>
              </a:rPr>
              <a:t>, return the </a:t>
            </a:r>
            <a:r>
              <a:rPr lang="en-US" altLang="zh-CN" sz="2400" i="1" dirty="0">
                <a:latin typeface="Times New Roman" charset="0"/>
              </a:rPr>
              <a:t>n</a:t>
            </a:r>
            <a:r>
              <a:rPr lang="en-US" altLang="zh-CN" sz="2400" dirty="0">
                <a:latin typeface="Times New Roman" charset="0"/>
              </a:rPr>
              <a:t> most similar documents ranked in order of similarity.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[This is the standard practice.]</a:t>
            </a:r>
          </a:p>
          <a:p>
            <a:pPr algn="l" eaLnBrk="0" hangingPunct="0">
              <a:spcBef>
                <a:spcPct val="50000"/>
              </a:spcBef>
            </a:pPr>
            <a:endParaRPr lang="zh-CN" altLang="en-US" sz="2400" dirty="0">
              <a:latin typeface="Times New Roman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0838E-A3B0-894E-9299-2E6F85DB454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609600" y="2362200"/>
            <a:ext cx="8001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Simple Example of Ranking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(Weighting by Term Frequency)</a:t>
            </a: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914400" y="4114800"/>
            <a:ext cx="78486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	ant   bee   cat   dog   eel   fox   gnu   hog          </a:t>
            </a:r>
            <a:r>
              <a:rPr lang="en-US" altLang="zh-CN" sz="2400" i="1">
                <a:latin typeface="Times New Roman" charset="0"/>
              </a:rPr>
              <a:t>length</a:t>
            </a:r>
            <a:r>
              <a:rPr lang="en-US" altLang="zh-CN" sz="2400">
                <a:latin typeface="Times New Roman" charset="0"/>
              </a:rPr>
              <a:t>  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i="1">
                <a:latin typeface="Times New Roman" charset="0"/>
              </a:rPr>
              <a:t>q        </a:t>
            </a:r>
            <a:r>
              <a:rPr lang="en-US" altLang="zh-CN" sz="2400">
                <a:latin typeface="Times New Roman" charset="0"/>
              </a:rPr>
              <a:t>  1</a:t>
            </a:r>
            <a:r>
              <a:rPr lang="en-US" altLang="zh-CN" sz="2400" i="1">
                <a:latin typeface="Times New Roman" charset="0"/>
              </a:rPr>
              <a:t>       </a:t>
            </a:r>
            <a:r>
              <a:rPr lang="en-US" altLang="zh-CN" sz="2400">
                <a:latin typeface="Times New Roman" charset="0"/>
              </a:rPr>
              <a:t>                1                                                 √2</a:t>
            </a:r>
            <a:endParaRPr lang="en-US" altLang="zh-CN" sz="2400" i="1">
              <a:latin typeface="Times New Roman" charset="0"/>
            </a:endParaRPr>
          </a:p>
          <a:p>
            <a:pPr algn="l" eaLnBrk="0" hangingPunct="0"/>
            <a:r>
              <a:rPr lang="en-US" altLang="zh-CN" sz="2400" i="1">
                <a:latin typeface="Times New Roman" charset="0"/>
              </a:rPr>
              <a:t>d</a:t>
            </a:r>
            <a:r>
              <a:rPr lang="en-US" altLang="zh-CN" sz="2400" baseline="-25000">
                <a:latin typeface="Times New Roman" charset="0"/>
              </a:rPr>
              <a:t>1</a:t>
            </a:r>
            <a:r>
              <a:rPr lang="en-US" altLang="zh-CN" sz="2400">
                <a:latin typeface="Times New Roman" charset="0"/>
              </a:rPr>
              <a:t>         2      1                                                                  </a:t>
            </a:r>
            <a:r>
              <a:rPr lang="en-US" altLang="zh-CN" sz="2400">
                <a:latin typeface="Times New Roman" charset="0"/>
                <a:sym typeface="Symbol" charset="0"/>
              </a:rPr>
              <a:t>5</a:t>
            </a:r>
            <a:endParaRPr lang="en-US" altLang="zh-CN" sz="2400">
              <a:latin typeface="Times New Roman" charset="0"/>
            </a:endParaRPr>
          </a:p>
          <a:p>
            <a:pPr algn="l" eaLnBrk="0" hangingPunct="0"/>
            <a:r>
              <a:rPr lang="en-US" altLang="zh-CN" sz="2400" i="1">
                <a:latin typeface="Times New Roman" charset="0"/>
              </a:rPr>
              <a:t>d</a:t>
            </a:r>
            <a:r>
              <a:rPr lang="en-US" altLang="zh-CN" sz="2400" baseline="-25000">
                <a:latin typeface="Times New Roman" charset="0"/>
              </a:rPr>
              <a:t>2</a:t>
            </a:r>
            <a:r>
              <a:rPr lang="en-US" altLang="zh-CN" sz="2400">
                <a:latin typeface="Times New Roman" charset="0"/>
              </a:rPr>
              <a:t>         1      1              4                                 1               </a:t>
            </a:r>
            <a:r>
              <a:rPr lang="en-US" altLang="zh-CN" sz="2400">
                <a:latin typeface="Times New Roman" charset="0"/>
                <a:sym typeface="Symbol" charset="0"/>
              </a:rPr>
              <a:t>19</a:t>
            </a:r>
            <a:endParaRPr lang="en-US" altLang="zh-CN" sz="2400">
              <a:latin typeface="Times New Roman" charset="0"/>
            </a:endParaRPr>
          </a:p>
          <a:p>
            <a:pPr algn="l" eaLnBrk="0" hangingPunct="0"/>
            <a:r>
              <a:rPr lang="en-US" altLang="zh-CN" sz="2400" i="1">
                <a:latin typeface="Times New Roman" charset="0"/>
              </a:rPr>
              <a:t>d</a:t>
            </a:r>
            <a:r>
              <a:rPr lang="en-US" altLang="zh-CN" sz="2400" baseline="-25000">
                <a:latin typeface="Times New Roman" charset="0"/>
              </a:rPr>
              <a:t>3</a:t>
            </a:r>
            <a:r>
              <a:rPr lang="en-US" altLang="zh-CN" sz="2400">
                <a:latin typeface="Times New Roman" charset="0"/>
              </a:rPr>
              <a:t>                         1      1      1       1       1                        </a:t>
            </a:r>
            <a:r>
              <a:rPr lang="en-US" altLang="zh-CN" sz="2400">
                <a:latin typeface="Times New Roman" charset="0"/>
                <a:sym typeface="Symbol" charset="0"/>
              </a:rPr>
              <a:t>5</a:t>
            </a: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838200" y="4724400"/>
            <a:ext cx="6172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30" name="Line 6"/>
          <p:cNvSpPr>
            <a:spLocks noChangeShapeType="1"/>
          </p:cNvSpPr>
          <p:nvPr/>
        </p:nvSpPr>
        <p:spPr bwMode="auto">
          <a:xfrm>
            <a:off x="1828800" y="4191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>
            <a:off x="2438400" y="4191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32" name="Line 8"/>
          <p:cNvSpPr>
            <a:spLocks noChangeShapeType="1"/>
          </p:cNvSpPr>
          <p:nvPr/>
        </p:nvSpPr>
        <p:spPr bwMode="auto">
          <a:xfrm>
            <a:off x="3048000" y="4191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33" name="Line 9"/>
          <p:cNvSpPr>
            <a:spLocks noChangeShapeType="1"/>
          </p:cNvSpPr>
          <p:nvPr/>
        </p:nvSpPr>
        <p:spPr bwMode="auto">
          <a:xfrm>
            <a:off x="3657600" y="4191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34" name="Line 10"/>
          <p:cNvSpPr>
            <a:spLocks noChangeShapeType="1"/>
          </p:cNvSpPr>
          <p:nvPr/>
        </p:nvSpPr>
        <p:spPr bwMode="auto">
          <a:xfrm>
            <a:off x="4267200" y="4191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35" name="Line 11"/>
          <p:cNvSpPr>
            <a:spLocks noChangeShapeType="1"/>
          </p:cNvSpPr>
          <p:nvPr/>
        </p:nvSpPr>
        <p:spPr bwMode="auto">
          <a:xfrm>
            <a:off x="4876800" y="4191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36" name="Line 12"/>
          <p:cNvSpPr>
            <a:spLocks noChangeShapeType="1"/>
          </p:cNvSpPr>
          <p:nvPr/>
        </p:nvSpPr>
        <p:spPr bwMode="auto">
          <a:xfrm>
            <a:off x="5578475" y="4191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37" name="Line 13"/>
          <p:cNvSpPr>
            <a:spLocks noChangeShapeType="1"/>
          </p:cNvSpPr>
          <p:nvPr/>
        </p:nvSpPr>
        <p:spPr bwMode="auto">
          <a:xfrm>
            <a:off x="6224588" y="4191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38" name="Line 14"/>
          <p:cNvSpPr>
            <a:spLocks noChangeShapeType="1"/>
          </p:cNvSpPr>
          <p:nvPr/>
        </p:nvSpPr>
        <p:spPr bwMode="auto">
          <a:xfrm>
            <a:off x="7016750" y="4200525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39" name="Line 15"/>
          <p:cNvSpPr>
            <a:spLocks noChangeShapeType="1"/>
          </p:cNvSpPr>
          <p:nvPr/>
        </p:nvSpPr>
        <p:spPr bwMode="auto">
          <a:xfrm>
            <a:off x="1828800" y="41910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40" name="Rectangle 16"/>
          <p:cNvSpPr>
            <a:spLocks noChangeArrowheads="1"/>
          </p:cNvSpPr>
          <p:nvPr/>
        </p:nvSpPr>
        <p:spPr bwMode="auto">
          <a:xfrm>
            <a:off x="609600" y="1524000"/>
            <a:ext cx="8016875" cy="4159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41" name="Text Box 17"/>
          <p:cNvSpPr txBox="1">
            <a:spLocks noChangeArrowheads="1"/>
          </p:cNvSpPr>
          <p:nvPr/>
        </p:nvSpPr>
        <p:spPr bwMode="auto">
          <a:xfrm>
            <a:off x="609600" y="1524000"/>
            <a:ext cx="8001000" cy="2474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482725" algn="l"/>
                <a:tab pos="5140325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algn="l">
              <a:tabLst>
                <a:tab pos="1482725" algn="l"/>
                <a:tab pos="5140325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tabLst>
                <a:tab pos="1482725" algn="l"/>
                <a:tab pos="5140325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tabLst>
                <a:tab pos="1482725" algn="l"/>
                <a:tab pos="5140325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tabLst>
                <a:tab pos="1482725" algn="l"/>
                <a:tab pos="5140325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482725" algn="l"/>
                <a:tab pos="5140325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482725" algn="l"/>
                <a:tab pos="5140325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482725" algn="l"/>
                <a:tab pos="5140325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482725" algn="l"/>
                <a:tab pos="5140325" algn="l"/>
              </a:tabLs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10000"/>
              </a:spcBef>
            </a:pPr>
            <a:r>
              <a:rPr lang="en-US" altLang="zh-CN" sz="2400">
                <a:latin typeface="Times New Roman" charset="0"/>
              </a:rPr>
              <a:t>query	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400" i="1">
                <a:latin typeface="Times New Roman" charset="0"/>
              </a:rPr>
              <a:t>q</a:t>
            </a:r>
            <a:r>
              <a:rPr lang="en-US" altLang="zh-CN" sz="2400">
                <a:latin typeface="Times New Roman" charset="0"/>
              </a:rPr>
              <a:t>	</a:t>
            </a:r>
            <a:r>
              <a:rPr lang="en-US" altLang="zh-CN" sz="2400" i="1">
                <a:latin typeface="Times New Roman" charset="0"/>
              </a:rPr>
              <a:t>ant dog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400">
                <a:latin typeface="Times New Roman" charset="0"/>
              </a:rPr>
              <a:t>document	text	terms</a:t>
            </a:r>
            <a:endParaRPr lang="en-US" altLang="zh-CN" sz="2400" i="1">
              <a:latin typeface="Times New Roman" charset="0"/>
            </a:endParaRPr>
          </a:p>
          <a:p>
            <a:pPr eaLnBrk="0" hangingPunct="0">
              <a:spcBef>
                <a:spcPct val="10000"/>
              </a:spcBef>
            </a:pPr>
            <a:r>
              <a:rPr lang="en-US" altLang="zh-CN" sz="2400" i="1">
                <a:latin typeface="Times New Roman" charset="0"/>
              </a:rPr>
              <a:t>d</a:t>
            </a:r>
            <a:r>
              <a:rPr lang="en-US" altLang="zh-CN" sz="2400" baseline="-25000">
                <a:latin typeface="Times New Roman" charset="0"/>
              </a:rPr>
              <a:t>1</a:t>
            </a:r>
            <a:r>
              <a:rPr lang="en-US" altLang="zh-CN" sz="2400">
                <a:latin typeface="Times New Roman" charset="0"/>
              </a:rPr>
              <a:t>	</a:t>
            </a:r>
            <a:r>
              <a:rPr lang="en-US" altLang="zh-CN" sz="2400" i="1">
                <a:latin typeface="Times New Roman" charset="0"/>
              </a:rPr>
              <a:t>ant ant bee</a:t>
            </a:r>
            <a:r>
              <a:rPr lang="en-US" altLang="zh-CN" sz="2400">
                <a:latin typeface="Times New Roman" charset="0"/>
              </a:rPr>
              <a:t> 	</a:t>
            </a:r>
            <a:r>
              <a:rPr lang="en-US" altLang="zh-CN" sz="2400" i="1">
                <a:latin typeface="Times New Roman" charset="0"/>
              </a:rPr>
              <a:t>ant bee</a:t>
            </a:r>
            <a:endParaRPr lang="en-US" altLang="zh-CN" sz="2400">
              <a:latin typeface="Times New Roman" charset="0"/>
            </a:endParaRPr>
          </a:p>
          <a:p>
            <a:pPr eaLnBrk="0" hangingPunct="0">
              <a:spcBef>
                <a:spcPct val="10000"/>
              </a:spcBef>
            </a:pPr>
            <a:r>
              <a:rPr lang="en-US" altLang="zh-CN" sz="2400" i="1">
                <a:latin typeface="Times New Roman" charset="0"/>
              </a:rPr>
              <a:t>d</a:t>
            </a:r>
            <a:r>
              <a:rPr lang="en-US" altLang="zh-CN" sz="2400" baseline="-25000">
                <a:latin typeface="Times New Roman" charset="0"/>
              </a:rPr>
              <a:t>2</a:t>
            </a:r>
            <a:r>
              <a:rPr lang="en-US" altLang="zh-CN" sz="2400">
                <a:latin typeface="Times New Roman" charset="0"/>
              </a:rPr>
              <a:t>	</a:t>
            </a:r>
            <a:r>
              <a:rPr lang="en-US" altLang="zh-CN" sz="2400" i="1">
                <a:latin typeface="Times New Roman" charset="0"/>
              </a:rPr>
              <a:t>dog bee dog hog dog ant dog</a:t>
            </a:r>
            <a:r>
              <a:rPr lang="en-US" altLang="zh-CN" sz="2400">
                <a:latin typeface="Times New Roman" charset="0"/>
              </a:rPr>
              <a:t>	</a:t>
            </a:r>
            <a:r>
              <a:rPr lang="en-US" altLang="zh-CN" sz="2400" i="1">
                <a:latin typeface="Times New Roman" charset="0"/>
              </a:rPr>
              <a:t>ant bee dog hog</a:t>
            </a:r>
            <a:endParaRPr lang="en-US" altLang="zh-CN" sz="2400">
              <a:latin typeface="Times New Roman" charset="0"/>
            </a:endParaRPr>
          </a:p>
          <a:p>
            <a:pPr eaLnBrk="0" hangingPunct="0">
              <a:spcBef>
                <a:spcPct val="10000"/>
              </a:spcBef>
            </a:pPr>
            <a:r>
              <a:rPr lang="en-US" altLang="zh-CN" sz="2400" i="1">
                <a:latin typeface="Times New Roman" charset="0"/>
              </a:rPr>
              <a:t>d</a:t>
            </a:r>
            <a:r>
              <a:rPr lang="en-US" altLang="zh-CN" sz="2400" baseline="-25000">
                <a:latin typeface="Times New Roman" charset="0"/>
              </a:rPr>
              <a:t>3</a:t>
            </a:r>
            <a:r>
              <a:rPr lang="en-US" altLang="zh-CN" sz="2400">
                <a:latin typeface="Times New Roman" charset="0"/>
              </a:rPr>
              <a:t>	</a:t>
            </a:r>
            <a:r>
              <a:rPr lang="en-US" altLang="zh-CN" sz="2400" i="1">
                <a:latin typeface="Times New Roman" charset="0"/>
              </a:rPr>
              <a:t>cat gnu dog eel fox</a:t>
            </a:r>
            <a:r>
              <a:rPr lang="en-US" altLang="zh-CN" sz="2400">
                <a:latin typeface="Times New Roman" charset="0"/>
              </a:rPr>
              <a:t> 	</a:t>
            </a:r>
            <a:r>
              <a:rPr lang="en-US" altLang="zh-CN" sz="2400" i="1">
                <a:latin typeface="Times New Roman" charset="0"/>
              </a:rPr>
              <a:t>cat dog eel fox gnu</a:t>
            </a:r>
            <a:endParaRPr lang="en-US" altLang="zh-CN" sz="2400">
              <a:latin typeface="Times New Roman" charset="0"/>
            </a:endParaRPr>
          </a:p>
        </p:txBody>
      </p:sp>
      <p:sp>
        <p:nvSpPr>
          <p:cNvPr id="282642" name="Line 18"/>
          <p:cNvSpPr>
            <a:spLocks noChangeShapeType="1"/>
          </p:cNvSpPr>
          <p:nvPr/>
        </p:nvSpPr>
        <p:spPr bwMode="auto">
          <a:xfrm>
            <a:off x="1981200" y="15240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43" name="Line 19"/>
          <p:cNvSpPr>
            <a:spLocks noChangeShapeType="1"/>
          </p:cNvSpPr>
          <p:nvPr/>
        </p:nvSpPr>
        <p:spPr bwMode="auto">
          <a:xfrm>
            <a:off x="5780088" y="1524000"/>
            <a:ext cx="11112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45" name="AutoShape 21"/>
          <p:cNvSpPr>
            <a:spLocks noChangeArrowheads="1"/>
          </p:cNvSpPr>
          <p:nvPr/>
        </p:nvSpPr>
        <p:spPr bwMode="auto">
          <a:xfrm>
            <a:off x="1692275" y="4076700"/>
            <a:ext cx="6192838" cy="1873250"/>
          </a:xfrm>
          <a:prstGeom prst="cloudCallout">
            <a:avLst>
              <a:gd name="adj1" fmla="val -58769"/>
              <a:gd name="adj2" fmla="val -381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800">
                <a:solidFill>
                  <a:srgbClr val="FF3300"/>
                </a:solidFill>
              </a:rPr>
              <a:t>Now compute the similarities of these documents with </a:t>
            </a:r>
            <a:r>
              <a:rPr lang="en-US" altLang="zh-CN" sz="2800" i="1">
                <a:solidFill>
                  <a:srgbClr val="FF3300"/>
                </a:solidFill>
              </a:rPr>
              <a:t>q?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82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/>
      <p:bldP spid="282629" grpId="0" animBg="1"/>
      <p:bldP spid="282630" grpId="0" animBg="1"/>
      <p:bldP spid="282631" grpId="0" animBg="1"/>
      <p:bldP spid="282632" grpId="0" animBg="1"/>
      <p:bldP spid="282633" grpId="0" animBg="1"/>
      <p:bldP spid="282634" grpId="0" animBg="1"/>
      <p:bldP spid="282635" grpId="0" animBg="1"/>
      <p:bldP spid="282636" grpId="0" animBg="1"/>
      <p:bldP spid="282637" grpId="0" animBg="1"/>
      <p:bldP spid="282638" grpId="0" animBg="1"/>
      <p:bldP spid="282639" grpId="0" animBg="1"/>
      <p:bldP spid="282645" grpId="0" animBg="1"/>
      <p:bldP spid="28264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CEC809-9A6F-8B45-AAC9-06BDE2CB9516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Calculate Ranking</a:t>
            </a:r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2363688" y="2286000"/>
            <a:ext cx="4800600" cy="140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	</a:t>
            </a:r>
            <a:r>
              <a:rPr lang="en-US" altLang="zh-CN" sz="2400" i="1" dirty="0">
                <a:latin typeface="Times New Roman" charset="0"/>
              </a:rPr>
              <a:t>d</a:t>
            </a:r>
            <a:r>
              <a:rPr lang="en-US" altLang="zh-CN" sz="2400" baseline="-25000" dirty="0">
                <a:latin typeface="Times New Roman" charset="0"/>
              </a:rPr>
              <a:t>1</a:t>
            </a:r>
            <a:r>
              <a:rPr lang="en-US" altLang="zh-CN" sz="2400" dirty="0">
                <a:latin typeface="Times New Roman" charset="0"/>
              </a:rPr>
              <a:t>	</a:t>
            </a:r>
            <a:r>
              <a:rPr lang="en-US" altLang="zh-CN" sz="2400" i="1" dirty="0">
                <a:latin typeface="Times New Roman" charset="0"/>
              </a:rPr>
              <a:t>d</a:t>
            </a:r>
            <a:r>
              <a:rPr lang="en-US" altLang="zh-CN" sz="2400" baseline="-25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	</a:t>
            </a:r>
            <a:r>
              <a:rPr lang="en-US" altLang="zh-CN" sz="2400" i="1" dirty="0">
                <a:latin typeface="Times New Roman" charset="0"/>
              </a:rPr>
              <a:t>d</a:t>
            </a:r>
            <a:r>
              <a:rPr lang="en-US" altLang="zh-CN" sz="2400" baseline="-25000" dirty="0">
                <a:latin typeface="Times New Roman" charset="0"/>
              </a:rPr>
              <a:t>3</a:t>
            </a:r>
            <a:endParaRPr lang="en-US" altLang="zh-CN" sz="2400" dirty="0">
              <a:latin typeface="Times New Roman" charset="0"/>
            </a:endParaRP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i="1" dirty="0">
                <a:latin typeface="Times New Roman" charset="0"/>
              </a:rPr>
              <a:t>q</a:t>
            </a:r>
            <a:r>
              <a:rPr lang="en-US" altLang="zh-CN" sz="2400" dirty="0">
                <a:latin typeface="Times New Roman" charset="0"/>
              </a:rPr>
              <a:t>        </a:t>
            </a:r>
            <a:r>
              <a:rPr lang="en-US" altLang="zh-CN" dirty="0">
                <a:latin typeface="Times New Roman" charset="0"/>
              </a:rPr>
              <a:t>2/√10    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5/√38  </a:t>
            </a:r>
            <a:r>
              <a:rPr lang="zh-CN" altLang="en-US" dirty="0">
                <a:latin typeface="Times New Roman" charset="0"/>
              </a:rPr>
              <a:t>      </a:t>
            </a:r>
            <a:r>
              <a:rPr lang="en-US" altLang="zh-CN" dirty="0">
                <a:latin typeface="Times New Roman" charset="0"/>
              </a:rPr>
              <a:t>1/√10</a:t>
            </a:r>
          </a:p>
          <a:p>
            <a:pPr algn="l" eaLnBrk="0" hangingPunct="0">
              <a:spcBef>
                <a:spcPct val="5000"/>
              </a:spcBef>
            </a:pPr>
            <a:r>
              <a:rPr lang="en-US" altLang="zh-CN" sz="2400" dirty="0">
                <a:latin typeface="Times New Roman" charset="0"/>
              </a:rPr>
              <a:t>          </a:t>
            </a:r>
            <a:r>
              <a:rPr lang="en-US" altLang="zh-CN" dirty="0">
                <a:latin typeface="Times New Roman" charset="0"/>
              </a:rPr>
              <a:t>0.63           0.81      0.32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2211288" y="2743200"/>
            <a:ext cx="3810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53" name="Line 5"/>
          <p:cNvSpPr>
            <a:spLocks noChangeShapeType="1"/>
          </p:cNvSpPr>
          <p:nvPr/>
        </p:nvSpPr>
        <p:spPr bwMode="auto">
          <a:xfrm flipV="1">
            <a:off x="3125688" y="2209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54" name="Line 6"/>
          <p:cNvSpPr>
            <a:spLocks noChangeShapeType="1"/>
          </p:cNvSpPr>
          <p:nvPr/>
        </p:nvSpPr>
        <p:spPr bwMode="auto">
          <a:xfrm flipV="1">
            <a:off x="4040088" y="2209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 flipV="1">
            <a:off x="5030688" y="2209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56" name="Line 8"/>
          <p:cNvSpPr>
            <a:spLocks noChangeShapeType="1"/>
          </p:cNvSpPr>
          <p:nvPr/>
        </p:nvSpPr>
        <p:spPr bwMode="auto">
          <a:xfrm flipV="1">
            <a:off x="6021288" y="2209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57" name="Line 9"/>
          <p:cNvSpPr>
            <a:spLocks noChangeShapeType="1"/>
          </p:cNvSpPr>
          <p:nvPr/>
        </p:nvSpPr>
        <p:spPr bwMode="auto">
          <a:xfrm>
            <a:off x="3125688" y="2209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58" name="Text Box 10"/>
          <p:cNvSpPr txBox="1">
            <a:spLocks noChangeArrowheads="1"/>
          </p:cNvSpPr>
          <p:nvPr/>
        </p:nvSpPr>
        <p:spPr bwMode="auto">
          <a:xfrm>
            <a:off x="1371600" y="1524000"/>
            <a:ext cx="65532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Times New Roman" charset="0"/>
              </a:rPr>
              <a:t>Similarity of query to documents in example:</a:t>
            </a:r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1905000" y="4343400"/>
            <a:ext cx="56388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If the query </a:t>
            </a:r>
            <a:r>
              <a:rPr lang="en-US" altLang="zh-CN" sz="2400" i="1">
                <a:latin typeface="Times New Roman" charset="0"/>
              </a:rPr>
              <a:t>q</a:t>
            </a:r>
            <a:r>
              <a:rPr lang="en-US" altLang="zh-CN" sz="2400">
                <a:latin typeface="Times New Roman" charset="0"/>
              </a:rPr>
              <a:t> is searched against this document set, the ranked results are: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         </a:t>
            </a:r>
            <a:r>
              <a:rPr lang="en-US" altLang="zh-CN" sz="2400" i="1">
                <a:latin typeface="Times New Roman" charset="0"/>
              </a:rPr>
              <a:t>d</a:t>
            </a:r>
            <a:r>
              <a:rPr lang="en-US" altLang="zh-CN" sz="2400" baseline="-25000">
                <a:latin typeface="Times New Roman" charset="0"/>
              </a:rPr>
              <a:t>2</a:t>
            </a:r>
            <a:r>
              <a:rPr lang="en-US" altLang="zh-CN" sz="2400">
                <a:latin typeface="Times New Roman" charset="0"/>
              </a:rPr>
              <a:t>, </a:t>
            </a:r>
            <a:r>
              <a:rPr lang="en-US" altLang="zh-CN" sz="2400" i="1">
                <a:latin typeface="Times New Roman" charset="0"/>
              </a:rPr>
              <a:t>d</a:t>
            </a:r>
            <a:r>
              <a:rPr lang="en-US" altLang="zh-CN" sz="2400" baseline="-25000">
                <a:latin typeface="Times New Roman" charset="0"/>
              </a:rPr>
              <a:t>1</a:t>
            </a:r>
            <a:r>
              <a:rPr lang="en-US" altLang="zh-CN" sz="2400">
                <a:latin typeface="Times New Roman" charset="0"/>
              </a:rPr>
              <a:t>, </a:t>
            </a:r>
            <a:r>
              <a:rPr lang="en-US" altLang="zh-CN" sz="2400" i="1">
                <a:latin typeface="Times New Roman" charset="0"/>
              </a:rPr>
              <a:t>d</a:t>
            </a:r>
            <a:r>
              <a:rPr lang="en-US" altLang="zh-CN" sz="2400" baseline="-25000">
                <a:latin typeface="Times New Roman" charset="0"/>
              </a:rPr>
              <a:t>3</a:t>
            </a:r>
            <a:endParaRPr lang="en-US" altLang="zh-CN" sz="2400">
              <a:latin typeface="Times New Roman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455CAC-AAAE-6348-AA83-ADBB926E470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91842" name="Title 3"/>
          <p:cNvSpPr>
            <a:spLocks noGrp="1"/>
          </p:cNvSpPr>
          <p:nvPr>
            <p:ph type="title" idx="4294967295"/>
          </p:nvPr>
        </p:nvSpPr>
        <p:spPr>
          <a:xfrm>
            <a:off x="533400" y="273050"/>
            <a:ext cx="8610600" cy="1162050"/>
          </a:xfrm>
        </p:spPr>
        <p:txBody>
          <a:bodyPr anchor="b"/>
          <a:lstStyle/>
          <a:p>
            <a:r>
              <a:rPr lang="en-US" altLang="zh-CN" sz="3200"/>
              <a:t>Cosine similarity amongst 3 documents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</p:nvPr>
        </p:nvGraphicFramePr>
        <p:xfrm>
          <a:off x="3505200" y="2209800"/>
          <a:ext cx="5410200" cy="2436815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1875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457200" y="1630363"/>
            <a:ext cx="3008313" cy="4354512"/>
          </a:xfrm>
        </p:spPr>
        <p:txBody>
          <a:bodyPr/>
          <a:lstStyle/>
          <a:p>
            <a:pPr marL="0" indent="0" defTabSz="457200">
              <a:buFontTx/>
              <a:buNone/>
            </a:pPr>
            <a:r>
              <a:rPr lang="en-US" altLang="zh-CN" sz="2400"/>
              <a:t>How similar are</a:t>
            </a:r>
          </a:p>
          <a:p>
            <a:pPr marL="0" indent="0" defTabSz="457200">
              <a:buFontTx/>
              <a:buNone/>
            </a:pPr>
            <a:r>
              <a:rPr lang="en-US" altLang="zh-CN" sz="2400"/>
              <a:t>the novels</a:t>
            </a:r>
          </a:p>
          <a:p>
            <a:pPr marL="0" indent="0" defTabSz="457200"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SaS</a:t>
            </a:r>
            <a:r>
              <a:rPr lang="en-US" altLang="zh-CN" sz="2400"/>
              <a:t>: </a:t>
            </a:r>
            <a:r>
              <a:rPr lang="en-US" altLang="zh-CN" sz="2400" i="1"/>
              <a:t>Sense and</a:t>
            </a:r>
          </a:p>
          <a:p>
            <a:pPr marL="0" indent="0" defTabSz="457200">
              <a:buFontTx/>
              <a:buNone/>
            </a:pPr>
            <a:r>
              <a:rPr lang="en-US" altLang="zh-CN" sz="2400" i="1"/>
              <a:t>Sensibility</a:t>
            </a:r>
          </a:p>
          <a:p>
            <a:pPr marL="0" indent="0" defTabSz="457200"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PaP</a:t>
            </a:r>
            <a:r>
              <a:rPr lang="en-US" altLang="zh-CN" sz="2400"/>
              <a:t>: </a:t>
            </a:r>
            <a:r>
              <a:rPr lang="en-US" altLang="zh-CN" sz="2400" i="1"/>
              <a:t>Pride and</a:t>
            </a:r>
          </a:p>
          <a:p>
            <a:pPr marL="0" indent="0" defTabSz="457200">
              <a:buFontTx/>
              <a:buNone/>
            </a:pPr>
            <a:r>
              <a:rPr lang="en-US" altLang="zh-CN" sz="2400" i="1"/>
              <a:t>Prejudice</a:t>
            </a:r>
            <a:r>
              <a:rPr lang="en-US" altLang="zh-CN" sz="2400"/>
              <a:t>, and</a:t>
            </a:r>
          </a:p>
          <a:p>
            <a:pPr marL="0" indent="0" defTabSz="457200"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WH</a:t>
            </a:r>
            <a:r>
              <a:rPr lang="en-US" altLang="zh-CN" sz="2400"/>
              <a:t>: </a:t>
            </a:r>
            <a:r>
              <a:rPr lang="en-US" altLang="zh-CN" sz="2400" i="1"/>
              <a:t>Wuthering</a:t>
            </a:r>
          </a:p>
          <a:p>
            <a:pPr marL="0" indent="0" defTabSz="457200">
              <a:buFontTx/>
              <a:buNone/>
            </a:pPr>
            <a:r>
              <a:rPr lang="en-US" altLang="zh-CN" sz="2400" i="1"/>
              <a:t>Heights</a:t>
            </a:r>
            <a:r>
              <a:rPr lang="en-US" altLang="zh-CN" sz="2400"/>
              <a:t>?</a:t>
            </a:r>
          </a:p>
        </p:txBody>
      </p:sp>
      <p:sp>
        <p:nvSpPr>
          <p:cNvPr id="291876" name="TextBox 7"/>
          <p:cNvSpPr txBox="1">
            <a:spLocks noChangeArrowheads="1"/>
          </p:cNvSpPr>
          <p:nvPr/>
        </p:nvSpPr>
        <p:spPr bwMode="auto">
          <a:xfrm>
            <a:off x="3886200" y="4800600"/>
            <a:ext cx="4748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Lucida Sans" charset="0"/>
                <a:cs typeface="Arial Unicode MS" charset="0"/>
              </a:rPr>
              <a:t>Term frequencies (counts)</a:t>
            </a:r>
          </a:p>
        </p:txBody>
      </p:sp>
      <p:sp>
        <p:nvSpPr>
          <p:cNvPr id="291877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6.3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E3E451-FA7A-0247-964F-C1B11448077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sz="3200" dirty="0"/>
              <a:t>Document Representation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Boolean</a:t>
            </a:r>
            <a:r>
              <a:rPr lang="zh-CN" altLang="en-US" sz="3200" dirty="0"/>
              <a:t> </a:t>
            </a:r>
            <a:r>
              <a:rPr lang="en-US" altLang="zh-CN" sz="3200" dirty="0"/>
              <a:t>Model</a:t>
            </a:r>
          </a:p>
        </p:txBody>
      </p:sp>
      <p:graphicFrame>
        <p:nvGraphicFramePr>
          <p:cNvPr id="264195" name="Object 1028"/>
          <p:cNvGraphicFramePr>
            <a:graphicFrameLocks noGrp="1" noChangeAspect="1"/>
          </p:cNvGraphicFramePr>
          <p:nvPr>
            <p:ph idx="4294967295"/>
          </p:nvPr>
        </p:nvGraphicFramePr>
        <p:xfrm>
          <a:off x="762000" y="2235200"/>
          <a:ext cx="7637463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4" imgW="9525305" imgH="3543605" progId="Excel.Sheet.8">
                  <p:embed/>
                </p:oleObj>
              </mc:Choice>
              <mc:Fallback>
                <p:oleObj name="Worksheet" r:id="rId4" imgW="9525305" imgH="3543605" progId="Excel.Sheet.8">
                  <p:embed/>
                  <p:pic>
                    <p:nvPicPr>
                      <p:cNvPr id="264195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35200"/>
                        <a:ext cx="7637463" cy="263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6" name="Text Box 3"/>
          <p:cNvSpPr txBox="1">
            <a:spLocks noChangeArrowheads="1"/>
          </p:cNvSpPr>
          <p:nvPr/>
        </p:nvSpPr>
        <p:spPr bwMode="auto">
          <a:xfrm>
            <a:off x="5638800" y="556895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400">
                <a:cs typeface="Arial Unicode MS" charset="0"/>
              </a:rPr>
              <a:t>1 if </a:t>
            </a:r>
            <a:r>
              <a:rPr lang="en-US" altLang="zh-CN" sz="2400">
                <a:solidFill>
                  <a:schemeClr val="folHlink"/>
                </a:solidFill>
                <a:cs typeface="Arial Unicode MS" charset="0"/>
              </a:rPr>
              <a:t>play</a:t>
            </a:r>
            <a:r>
              <a:rPr lang="en-US" altLang="zh-CN" sz="2400">
                <a:cs typeface="Arial Unicode MS" charset="0"/>
              </a:rPr>
              <a:t> contains </a:t>
            </a:r>
            <a:r>
              <a:rPr lang="en-US" altLang="zh-CN" sz="2400">
                <a:solidFill>
                  <a:srgbClr val="990033"/>
                </a:solidFill>
                <a:cs typeface="Arial Unicode MS" charset="0"/>
              </a:rPr>
              <a:t>word</a:t>
            </a:r>
            <a:r>
              <a:rPr lang="en-US" altLang="zh-CN" sz="2400">
                <a:cs typeface="Arial Unicode MS" charset="0"/>
              </a:rPr>
              <a:t>, 0 otherwise</a:t>
            </a:r>
          </a:p>
        </p:txBody>
      </p:sp>
      <p:sp>
        <p:nvSpPr>
          <p:cNvPr id="264197" name="Line 5"/>
          <p:cNvSpPr>
            <a:spLocks noChangeShapeType="1"/>
          </p:cNvSpPr>
          <p:nvPr/>
        </p:nvSpPr>
        <p:spPr bwMode="auto">
          <a:xfrm flipH="1" flipV="1">
            <a:off x="4267200" y="3733800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198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b="1" i="1" dirty="0">
                <a:solidFill>
                  <a:schemeClr val="accent3"/>
                </a:solidFill>
                <a:latin typeface="Lucida Sans" charset="0"/>
                <a:cs typeface="Arial Unicode MS" charset="0"/>
              </a:rPr>
              <a:t>Brutus</a:t>
            </a:r>
            <a:r>
              <a:rPr lang="en-US" altLang="zh-CN" dirty="0">
                <a:solidFill>
                  <a:schemeClr val="accent3"/>
                </a:solidFill>
                <a:latin typeface="Lucida Sans" charset="0"/>
                <a:cs typeface="Arial Unicode MS" charset="0"/>
              </a:rPr>
              <a:t> </a:t>
            </a:r>
            <a:r>
              <a:rPr lang="en-US" altLang="zh-CN" i="1" dirty="0">
                <a:solidFill>
                  <a:schemeClr val="accent3"/>
                </a:solidFill>
                <a:latin typeface="Lucida Sans" charset="0"/>
                <a:cs typeface="Arial Unicode MS" charset="0"/>
              </a:rPr>
              <a:t>AND</a:t>
            </a:r>
            <a:r>
              <a:rPr lang="en-US" altLang="zh-CN" dirty="0">
                <a:solidFill>
                  <a:schemeClr val="accent3"/>
                </a:solidFill>
                <a:latin typeface="Lucida Sans" charset="0"/>
                <a:cs typeface="Arial Unicode MS" charset="0"/>
              </a:rPr>
              <a:t> </a:t>
            </a:r>
            <a:r>
              <a:rPr lang="en-US" altLang="zh-CN" b="1" i="1" dirty="0">
                <a:solidFill>
                  <a:schemeClr val="accent3"/>
                </a:solidFill>
                <a:latin typeface="Lucida Sans" charset="0"/>
                <a:cs typeface="Arial Unicode MS" charset="0"/>
              </a:rPr>
              <a:t>Caesar</a:t>
            </a:r>
            <a:r>
              <a:rPr lang="en-US" altLang="zh-CN" dirty="0">
                <a:solidFill>
                  <a:schemeClr val="accent3"/>
                </a:solidFill>
                <a:latin typeface="Lucida Sans" charset="0"/>
                <a:cs typeface="Arial Unicode MS" charset="0"/>
              </a:rPr>
              <a:t> </a:t>
            </a:r>
            <a:r>
              <a:rPr lang="en-US" altLang="zh-CN" i="1" dirty="0">
                <a:solidFill>
                  <a:schemeClr val="accent3"/>
                </a:solidFill>
                <a:latin typeface="Lucida Sans" charset="0"/>
                <a:cs typeface="Arial Unicode MS" charset="0"/>
              </a:rPr>
              <a:t>BUT</a:t>
            </a:r>
            <a:r>
              <a:rPr lang="en-US" altLang="zh-CN" dirty="0">
                <a:solidFill>
                  <a:schemeClr val="accent3"/>
                </a:solidFill>
                <a:latin typeface="Lucida Sans" charset="0"/>
                <a:cs typeface="Arial Unicode MS" charset="0"/>
              </a:rPr>
              <a:t> </a:t>
            </a:r>
            <a:r>
              <a:rPr lang="en-US" altLang="zh-CN" i="1" dirty="0">
                <a:solidFill>
                  <a:schemeClr val="accent3"/>
                </a:solidFill>
                <a:latin typeface="Lucida Sans" charset="0"/>
                <a:cs typeface="Arial Unicode MS" charset="0"/>
              </a:rPr>
              <a:t>NOT</a:t>
            </a:r>
            <a:r>
              <a:rPr lang="en-US" altLang="zh-CN" dirty="0">
                <a:solidFill>
                  <a:schemeClr val="accent3"/>
                </a:solidFill>
                <a:latin typeface="Lucida Sans" charset="0"/>
                <a:cs typeface="Arial Unicode MS" charset="0"/>
              </a:rPr>
              <a:t> </a:t>
            </a:r>
            <a:r>
              <a:rPr lang="en-US" altLang="zh-CN" b="1" i="1" dirty="0">
                <a:solidFill>
                  <a:schemeClr val="accent3"/>
                </a:solidFill>
                <a:latin typeface="Lucida Sans" charset="0"/>
                <a:cs typeface="Arial Unicode MS" charset="0"/>
              </a:rPr>
              <a:t>Calpurnia</a:t>
            </a:r>
          </a:p>
        </p:txBody>
      </p:sp>
      <p:sp>
        <p:nvSpPr>
          <p:cNvPr id="264199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1.1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A7EDAD-0CED-6042-99BC-3F209523092A}"/>
              </a:ext>
            </a:extLst>
          </p:cNvPr>
          <p:cNvSpPr/>
          <p:nvPr/>
        </p:nvSpPr>
        <p:spPr>
          <a:xfrm>
            <a:off x="457200" y="1556792"/>
            <a:ext cx="7859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What’s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the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main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issue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of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this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representation?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2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3DC20-7AE1-5241-826D-C6BD0300D9C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92866" name="Title 7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/>
              <a:t>3 documents example contd.</a:t>
            </a:r>
          </a:p>
        </p:txBody>
      </p:sp>
      <p:sp>
        <p:nvSpPr>
          <p:cNvPr id="292867" name="Text Placeholder 8"/>
          <p:cNvSpPr>
            <a:spLocks noGrp="1"/>
          </p:cNvSpPr>
          <p:nvPr>
            <p:ph type="body" idx="4294967295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/>
          <a:p>
            <a:pPr marL="0" indent="0" defTabSz="457200"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Log frequency weighting</a:t>
            </a:r>
          </a:p>
        </p:txBody>
      </p:sp>
      <p:graphicFrame>
        <p:nvGraphicFramePr>
          <p:cNvPr id="292937" name="Group 73"/>
          <p:cNvGraphicFramePr>
            <a:graphicFrameLocks noGrp="1"/>
          </p:cNvGraphicFramePr>
          <p:nvPr>
            <p:ph sz="half" idx="4294967295"/>
          </p:nvPr>
        </p:nvGraphicFramePr>
        <p:xfrm>
          <a:off x="228600" y="2438400"/>
          <a:ext cx="4191000" cy="1882140"/>
        </p:xfrm>
        <a:graphic>
          <a:graphicData uri="http://schemas.openxmlformats.org/drawingml/2006/table">
            <a:tbl>
              <a:tblPr/>
              <a:tblGrid>
                <a:gridCol w="118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3.06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2.76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2.30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1.85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2.04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1.30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/>
          <a:p>
            <a:pPr marL="0" indent="0" defTabSz="457200"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After length normalization</a:t>
            </a:r>
          </a:p>
        </p:txBody>
      </p:sp>
      <p:graphicFrame>
        <p:nvGraphicFramePr>
          <p:cNvPr id="292936" name="Group 72"/>
          <p:cNvGraphicFramePr>
            <a:graphicFrameLocks noGrp="1"/>
          </p:cNvGraphicFramePr>
          <p:nvPr>
            <p:ph sz="quarter" idx="4294967295"/>
          </p:nvPr>
        </p:nvGraphicFramePr>
        <p:xfrm>
          <a:off x="4645025" y="2438400"/>
          <a:ext cx="4268788" cy="1882140"/>
        </p:xfrm>
        <a:graphic>
          <a:graphicData uri="http://schemas.openxmlformats.org/drawingml/2006/table">
            <a:tbl>
              <a:tblPr/>
              <a:tblGrid>
                <a:gridCol w="123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0.789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0.832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0.524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0.515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0.555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0.465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0.335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0.405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Arial Unicode MS" charset="0"/>
                        </a:rPr>
                        <a:t>0.588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6200" y="4397375"/>
            <a:ext cx="86741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  <a:latin typeface="Lucida Sans" charset="0"/>
                <a:cs typeface="Arial Unicode MS" charset="0"/>
              </a:rPr>
              <a:t>cos(SaS,PaP) </a:t>
            </a:r>
            <a:r>
              <a:rPr lang="en-US" altLang="zh-CN" sz="2400">
                <a:latin typeface="Lucida Sans" charset="0"/>
                <a:cs typeface="Arial Unicode MS" charset="0"/>
              </a:rPr>
              <a:t>≈</a:t>
            </a:r>
          </a:p>
          <a:p>
            <a:r>
              <a:rPr lang="en-US" altLang="zh-CN" sz="2400">
                <a:latin typeface="Lucida Sans" charset="0"/>
                <a:cs typeface="Arial Unicode MS" charset="0"/>
              </a:rPr>
              <a:t>0.789 × 0.832 + 0.515 × 0.555 + 0.335 × 0.0 + 0.0 × 0.0</a:t>
            </a:r>
          </a:p>
          <a:p>
            <a:r>
              <a:rPr lang="en-US" altLang="zh-CN" sz="2400">
                <a:latin typeface="Lucida Sans" charset="0"/>
                <a:cs typeface="Arial Unicode MS" charset="0"/>
              </a:rPr>
              <a:t>≈ </a:t>
            </a:r>
            <a:r>
              <a:rPr lang="en-US" altLang="zh-CN" sz="2400">
                <a:solidFill>
                  <a:srgbClr val="C00000"/>
                </a:solidFill>
                <a:latin typeface="Lucida Sans" charset="0"/>
                <a:cs typeface="Arial Unicode MS" charset="0"/>
              </a:rPr>
              <a:t>0.94</a:t>
            </a:r>
            <a:endParaRPr lang="en-US" altLang="zh-CN" sz="2400">
              <a:latin typeface="Lucida Sans" charset="0"/>
              <a:cs typeface="Arial Unicode MS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latin typeface="Lucida Sans" charset="0"/>
                <a:cs typeface="Arial Unicode MS" charset="0"/>
              </a:rPr>
              <a:t>cos(SaS,WH)</a:t>
            </a:r>
            <a:r>
              <a:rPr lang="en-US" altLang="zh-CN" sz="2400">
                <a:latin typeface="Lucida Sans" charset="0"/>
                <a:cs typeface="Arial Unicode MS" charset="0"/>
              </a:rPr>
              <a:t> ≈ </a:t>
            </a:r>
            <a:r>
              <a:rPr lang="en-US" altLang="zh-CN" sz="2400">
                <a:solidFill>
                  <a:srgbClr val="C00000"/>
                </a:solidFill>
                <a:latin typeface="Lucida Sans" charset="0"/>
                <a:cs typeface="Arial Unicode MS" charset="0"/>
              </a:rPr>
              <a:t>0.79</a:t>
            </a:r>
          </a:p>
          <a:p>
            <a:r>
              <a:rPr lang="en-US" altLang="zh-CN" sz="2400">
                <a:solidFill>
                  <a:srgbClr val="0000FF"/>
                </a:solidFill>
                <a:latin typeface="Lucida Sans" charset="0"/>
                <a:cs typeface="Arial Unicode MS" charset="0"/>
              </a:rPr>
              <a:t>cos(PaP,WH) </a:t>
            </a:r>
            <a:r>
              <a:rPr lang="en-US" altLang="zh-CN" sz="2400">
                <a:latin typeface="Lucida Sans" charset="0"/>
                <a:cs typeface="Arial Unicode MS" charset="0"/>
              </a:rPr>
              <a:t>≈ </a:t>
            </a:r>
            <a:r>
              <a:rPr lang="en-US" altLang="zh-CN" sz="2400">
                <a:solidFill>
                  <a:srgbClr val="C00000"/>
                </a:solidFill>
                <a:latin typeface="Lucida Sans" charset="0"/>
                <a:cs typeface="Arial Unicode MS" charset="0"/>
              </a:rPr>
              <a:t>0.69</a:t>
            </a:r>
          </a:p>
        </p:txBody>
      </p:sp>
      <p:sp>
        <p:nvSpPr>
          <p:cNvPr id="292935" name="TextBox 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A47B0-EDC7-FD4E-9B9A-53380C9AA4C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Vector Space Revision</a:t>
            </a:r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610600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b="1" dirty="0">
                <a:latin typeface="Times New Roman" charset="0"/>
              </a:rPr>
              <a:t>x</a:t>
            </a:r>
            <a:r>
              <a:rPr lang="en-US" altLang="zh-CN" sz="2400" dirty="0">
                <a:latin typeface="Times New Roman" charset="0"/>
              </a:rPr>
              <a:t> = (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baseline="-25000" dirty="0">
                <a:latin typeface="Times New Roman" charset="0"/>
              </a:rPr>
              <a:t>1</a:t>
            </a:r>
            <a:r>
              <a:rPr lang="en-US" altLang="zh-CN" sz="2400" dirty="0">
                <a:latin typeface="Times New Roman" charset="0"/>
              </a:rPr>
              <a:t>, 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baseline="-25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, 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baseline="-25000" dirty="0">
                <a:latin typeface="Times New Roman" charset="0"/>
              </a:rPr>
              <a:t>3</a:t>
            </a:r>
            <a:r>
              <a:rPr lang="en-US" altLang="zh-CN" sz="2400" dirty="0">
                <a:latin typeface="Times New Roman" charset="0"/>
              </a:rPr>
              <a:t>, ..., </a:t>
            </a:r>
            <a:r>
              <a:rPr lang="en-US" altLang="zh-CN" sz="2400" i="1" dirty="0" err="1">
                <a:latin typeface="Times New Roman" charset="0"/>
              </a:rPr>
              <a:t>x</a:t>
            </a:r>
            <a:r>
              <a:rPr lang="en-US" altLang="zh-CN" sz="2400" i="1" baseline="-25000" dirty="0" err="1">
                <a:latin typeface="Times New Roman" charset="0"/>
              </a:rPr>
              <a:t>n</a:t>
            </a:r>
            <a:r>
              <a:rPr lang="en-US" altLang="zh-CN" sz="2400" dirty="0">
                <a:latin typeface="Times New Roman" charset="0"/>
              </a:rPr>
              <a:t>) is a vector in an </a:t>
            </a:r>
            <a:r>
              <a:rPr lang="en-US" altLang="zh-CN" sz="2400" i="1" dirty="0">
                <a:latin typeface="Times New Roman" charset="0"/>
              </a:rPr>
              <a:t>n</a:t>
            </a:r>
            <a:r>
              <a:rPr lang="en-US" altLang="zh-CN" sz="2400" dirty="0">
                <a:latin typeface="Times New Roman" charset="0"/>
              </a:rPr>
              <a:t>-dimensional vector space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b="1" u="sng" dirty="0">
                <a:latin typeface="Times New Roman" charset="0"/>
              </a:rPr>
              <a:t>Length</a:t>
            </a:r>
            <a:r>
              <a:rPr lang="en-US" altLang="zh-CN" sz="2400" dirty="0">
                <a:latin typeface="Times New Roman" charset="0"/>
              </a:rPr>
              <a:t> of </a:t>
            </a:r>
            <a:r>
              <a:rPr lang="en-US" altLang="zh-CN" sz="2400" b="1" dirty="0">
                <a:latin typeface="Times New Roman" charset="0"/>
              </a:rPr>
              <a:t>x</a:t>
            </a:r>
            <a:r>
              <a:rPr lang="en-US" altLang="zh-CN" sz="2400" dirty="0">
                <a:latin typeface="Times New Roman" charset="0"/>
              </a:rPr>
              <a:t> is given by (extension of Pythagoras's theorem)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zh-CN" sz="2400" dirty="0">
                <a:latin typeface="Times New Roman" charset="0"/>
              </a:rPr>
              <a:t>               </a:t>
            </a:r>
            <a:r>
              <a:rPr lang="en-US" altLang="zh-CN" sz="2400" i="1" dirty="0">
                <a:latin typeface="Times New Roman" charset="0"/>
              </a:rPr>
              <a:t>|</a:t>
            </a:r>
            <a:r>
              <a:rPr lang="en-US" altLang="zh-CN" sz="2400" b="1" dirty="0">
                <a:latin typeface="Times New Roman" charset="0"/>
              </a:rPr>
              <a:t>x</a:t>
            </a:r>
            <a:r>
              <a:rPr lang="en-US" altLang="zh-CN" sz="2400" dirty="0">
                <a:latin typeface="Times New Roman" charset="0"/>
              </a:rPr>
              <a:t>|</a:t>
            </a:r>
            <a:r>
              <a:rPr lang="en-US" altLang="zh-CN" sz="2400" baseline="30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 </a:t>
            </a:r>
            <a:r>
              <a:rPr lang="en-US" altLang="zh-CN" sz="2400" i="1" dirty="0">
                <a:latin typeface="Times New Roman" charset="0"/>
              </a:rPr>
              <a:t> = x</a:t>
            </a:r>
            <a:r>
              <a:rPr lang="en-US" altLang="zh-CN" sz="2400" baseline="-25000" dirty="0">
                <a:latin typeface="Times New Roman" charset="0"/>
              </a:rPr>
              <a:t>1</a:t>
            </a:r>
            <a:r>
              <a:rPr lang="en-US" altLang="zh-CN" sz="2400" baseline="30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 + 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baseline="-25000" dirty="0">
                <a:latin typeface="Times New Roman" charset="0"/>
              </a:rPr>
              <a:t>2</a:t>
            </a:r>
            <a:r>
              <a:rPr lang="en-US" altLang="zh-CN" sz="2400" baseline="30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 + 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baseline="-25000" dirty="0">
                <a:latin typeface="Times New Roman" charset="0"/>
              </a:rPr>
              <a:t>3</a:t>
            </a:r>
            <a:r>
              <a:rPr lang="en-US" altLang="zh-CN" sz="2400" baseline="30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 + ... + 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i="1" baseline="-25000" dirty="0">
                <a:latin typeface="Times New Roman" charset="0"/>
              </a:rPr>
              <a:t>n</a:t>
            </a:r>
            <a:r>
              <a:rPr lang="en-US" altLang="zh-CN" sz="2400" baseline="30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   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If </a:t>
            </a:r>
            <a:r>
              <a:rPr lang="en-US" altLang="zh-CN" sz="2400" b="1" dirty="0">
                <a:latin typeface="Times New Roman" charset="0"/>
              </a:rPr>
              <a:t>x</a:t>
            </a:r>
            <a:r>
              <a:rPr lang="en-US" altLang="zh-CN" sz="2400" baseline="-25000" dirty="0">
                <a:latin typeface="Times New Roman" charset="0"/>
              </a:rPr>
              <a:t>1</a:t>
            </a:r>
            <a:r>
              <a:rPr lang="en-US" altLang="zh-CN" sz="2400" dirty="0">
                <a:latin typeface="Times New Roman" charset="0"/>
              </a:rPr>
              <a:t> and</a:t>
            </a:r>
            <a:r>
              <a:rPr lang="en-US" altLang="zh-CN" sz="2400" b="1" dirty="0">
                <a:latin typeface="Times New Roman" charset="0"/>
              </a:rPr>
              <a:t> x</a:t>
            </a:r>
            <a:r>
              <a:rPr lang="en-US" altLang="zh-CN" sz="2400" baseline="-25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 are vectors: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b="1" u="sng" dirty="0">
                <a:latin typeface="Times New Roman" charset="0"/>
              </a:rPr>
              <a:t>Inner product</a:t>
            </a:r>
            <a:r>
              <a:rPr lang="en-US" altLang="zh-CN" sz="2400" dirty="0">
                <a:latin typeface="Times New Roman" charset="0"/>
              </a:rPr>
              <a:t> (or dot product) is given by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altLang="zh-CN" sz="2400" dirty="0">
                <a:latin typeface="Times New Roman" charset="0"/>
              </a:rPr>
              <a:t>	   </a:t>
            </a:r>
            <a:r>
              <a:rPr lang="en-US" altLang="zh-CN" sz="2400" b="1" dirty="0">
                <a:latin typeface="Times New Roman" charset="0"/>
              </a:rPr>
              <a:t>x</a:t>
            </a:r>
            <a:r>
              <a:rPr lang="en-US" altLang="zh-CN" sz="2400" baseline="-25000" dirty="0">
                <a:latin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</a:rPr>
              <a:t>.x</a:t>
            </a:r>
            <a:r>
              <a:rPr lang="en-US" altLang="zh-CN" sz="2400" baseline="-25000" dirty="0">
                <a:latin typeface="Times New Roman" charset="0"/>
              </a:rPr>
              <a:t>2 </a:t>
            </a:r>
            <a:r>
              <a:rPr lang="en-US" altLang="zh-CN" sz="2400" dirty="0">
                <a:latin typeface="Times New Roman" charset="0"/>
              </a:rPr>
              <a:t>= 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baseline="-25000" dirty="0">
                <a:latin typeface="Times New Roman" charset="0"/>
              </a:rPr>
              <a:t>11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baseline="-25000" dirty="0">
                <a:latin typeface="Times New Roman" charset="0"/>
              </a:rPr>
              <a:t>21</a:t>
            </a:r>
            <a:r>
              <a:rPr lang="en-US" altLang="zh-CN" sz="2400" dirty="0">
                <a:latin typeface="Times New Roman" charset="0"/>
              </a:rPr>
              <a:t> + 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baseline="-25000" dirty="0">
                <a:latin typeface="Times New Roman" charset="0"/>
              </a:rPr>
              <a:t>12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baseline="-25000" dirty="0">
                <a:latin typeface="Times New Roman" charset="0"/>
              </a:rPr>
              <a:t>22 </a:t>
            </a:r>
            <a:r>
              <a:rPr lang="en-US" altLang="zh-CN" sz="2400" dirty="0">
                <a:latin typeface="Times New Roman" charset="0"/>
              </a:rPr>
              <a:t>+</a:t>
            </a:r>
            <a:r>
              <a:rPr lang="en-US" altLang="zh-CN" sz="2400" baseline="-25000" dirty="0">
                <a:latin typeface="Times New Roman" charset="0"/>
              </a:rPr>
              <a:t> 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baseline="-25000" dirty="0">
                <a:latin typeface="Times New Roman" charset="0"/>
              </a:rPr>
              <a:t>13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baseline="-25000" dirty="0">
                <a:latin typeface="Times New Roman" charset="0"/>
              </a:rPr>
              <a:t>23</a:t>
            </a:r>
            <a:r>
              <a:rPr lang="en-US" altLang="zh-CN" sz="2400" dirty="0">
                <a:latin typeface="Times New Roman" charset="0"/>
              </a:rPr>
              <a:t> + ... + 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baseline="-25000" dirty="0">
                <a:latin typeface="Times New Roman" charset="0"/>
              </a:rPr>
              <a:t>1n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baseline="-25000" dirty="0">
                <a:latin typeface="Times New Roman" charset="0"/>
              </a:rPr>
              <a:t>2n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b="1" u="sng" dirty="0">
                <a:latin typeface="Times New Roman" charset="0"/>
              </a:rPr>
              <a:t>Cosine of the angle</a:t>
            </a:r>
            <a:r>
              <a:rPr lang="en-US" altLang="zh-CN" sz="2400" dirty="0">
                <a:latin typeface="Times New Roman" charset="0"/>
              </a:rPr>
              <a:t> between the vectors </a:t>
            </a:r>
            <a:r>
              <a:rPr lang="en-US" altLang="zh-CN" sz="2400" b="1" dirty="0">
                <a:latin typeface="Times New Roman" charset="0"/>
              </a:rPr>
              <a:t>x</a:t>
            </a:r>
            <a:r>
              <a:rPr lang="en-US" altLang="zh-CN" sz="2400" baseline="-25000" dirty="0">
                <a:latin typeface="Times New Roman" charset="0"/>
              </a:rPr>
              <a:t>1</a:t>
            </a:r>
            <a:r>
              <a:rPr lang="en-US" altLang="zh-CN" sz="2400" dirty="0">
                <a:latin typeface="Times New Roman" charset="0"/>
              </a:rPr>
              <a:t> and</a:t>
            </a:r>
            <a:r>
              <a:rPr lang="en-US" altLang="zh-CN" sz="2400" b="1" dirty="0">
                <a:latin typeface="Times New Roman" charset="0"/>
              </a:rPr>
              <a:t> x</a:t>
            </a:r>
            <a:r>
              <a:rPr lang="en-US" altLang="zh-CN" sz="2400" baseline="-25000" dirty="0">
                <a:latin typeface="Times New Roman" charset="0"/>
              </a:rPr>
              <a:t>2: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2400" baseline="-25000" dirty="0">
                <a:latin typeface="Times New Roman" charset="0"/>
              </a:rPr>
              <a:t>                      </a:t>
            </a:r>
            <a:r>
              <a:rPr lang="en-US" altLang="zh-CN" sz="2400" dirty="0">
                <a:latin typeface="Times New Roman" charset="0"/>
              </a:rPr>
              <a:t>cos (</a:t>
            </a:r>
            <a:r>
              <a:rPr lang="en-US" altLang="zh-CN" sz="2400" dirty="0">
                <a:latin typeface="Times New Roman" charset="0"/>
                <a:sym typeface="Symbol" charset="0"/>
              </a:rPr>
              <a:t>) = </a:t>
            </a:r>
            <a:r>
              <a:rPr lang="en-US" altLang="zh-CN" sz="2400" dirty="0">
                <a:latin typeface="Times New Roman" charset="0"/>
              </a:rPr>
              <a:t> </a:t>
            </a: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2895600" y="5029200"/>
            <a:ext cx="114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  </a:t>
            </a:r>
            <a:r>
              <a:rPr lang="en-US" altLang="zh-CN" sz="2400" b="1">
                <a:latin typeface="Times New Roman" charset="0"/>
              </a:rPr>
              <a:t>x</a:t>
            </a:r>
            <a:r>
              <a:rPr lang="en-US" altLang="zh-CN" sz="2400" baseline="-25000">
                <a:latin typeface="Times New Roman" charset="0"/>
              </a:rPr>
              <a:t>1</a:t>
            </a:r>
            <a:r>
              <a:rPr lang="en-US" altLang="zh-CN" sz="2400" b="1">
                <a:latin typeface="Times New Roman" charset="0"/>
              </a:rPr>
              <a:t>.x</a:t>
            </a:r>
            <a:r>
              <a:rPr lang="en-US" altLang="zh-CN" sz="2400" baseline="-25000">
                <a:latin typeface="Times New Roman" charset="0"/>
              </a:rPr>
              <a:t>2 </a:t>
            </a:r>
            <a:r>
              <a:rPr lang="en-US" altLang="zh-CN" sz="2400" i="1">
                <a:latin typeface="Times New Roman" charset="0"/>
              </a:rPr>
              <a:t>|</a:t>
            </a:r>
            <a:r>
              <a:rPr lang="en-US" altLang="zh-CN" sz="2400" b="1">
                <a:latin typeface="Times New Roman" charset="0"/>
              </a:rPr>
              <a:t>x</a:t>
            </a:r>
            <a:r>
              <a:rPr lang="en-US" altLang="zh-CN" sz="2400" baseline="-25000">
                <a:latin typeface="Times New Roman" charset="0"/>
              </a:rPr>
              <a:t>1</a:t>
            </a:r>
            <a:r>
              <a:rPr lang="en-US" altLang="zh-CN" sz="2400">
                <a:latin typeface="Times New Roman" charset="0"/>
              </a:rPr>
              <a:t>| </a:t>
            </a:r>
            <a:r>
              <a:rPr lang="en-US" altLang="zh-CN" sz="2400" i="1">
                <a:latin typeface="Times New Roman" charset="0"/>
              </a:rPr>
              <a:t>|</a:t>
            </a:r>
            <a:r>
              <a:rPr lang="en-US" altLang="zh-CN" sz="2400" b="1">
                <a:latin typeface="Times New Roman" charset="0"/>
              </a:rPr>
              <a:t>x</a:t>
            </a:r>
            <a:r>
              <a:rPr lang="en-US" altLang="zh-CN" sz="2400" baseline="-25000">
                <a:latin typeface="Times New Roman" charset="0"/>
              </a:rPr>
              <a:t>2</a:t>
            </a:r>
            <a:r>
              <a:rPr lang="en-US" altLang="zh-CN" sz="2400">
                <a:latin typeface="Times New Roman" charset="0"/>
              </a:rPr>
              <a:t>|</a:t>
            </a:r>
          </a:p>
        </p:txBody>
      </p:sp>
      <p:sp>
        <p:nvSpPr>
          <p:cNvPr id="280581" name="Line 5"/>
          <p:cNvSpPr>
            <a:spLocks noChangeShapeType="1"/>
          </p:cNvSpPr>
          <p:nvPr/>
        </p:nvSpPr>
        <p:spPr bwMode="auto">
          <a:xfrm>
            <a:off x="2971800" y="548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4746F4-C84B-B24B-85E3-B1237438913B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Standard vector space, summary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Very simple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Map everything to a vector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Compare using angle between vectors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Challenge is mostly finding good weighting scheme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Variants on </a:t>
            </a:r>
            <a:r>
              <a:rPr lang="en-US" altLang="zh-CN" sz="2400" dirty="0" err="1"/>
              <a:t>tf·idf</a:t>
            </a:r>
            <a:r>
              <a:rPr lang="en-US" altLang="zh-CN" sz="2400" dirty="0"/>
              <a:t> are most common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Model provides no guidance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Another challenge is comparison function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Cosine comparison is most common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Generic inner product (without unit vectors) also occurs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Too many dimensions for storage and computing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Redundant basis vectors caused by non-independent terms</a:t>
            </a:r>
          </a:p>
          <a:p>
            <a:pPr>
              <a:lnSpc>
                <a:spcPct val="8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Lecture 4 Retrieval Models - II</a:t>
            </a:r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AA55E7-2EE2-2F45-8B66-F9165F22218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Models we</a:t>
            </a:r>
            <a:r>
              <a:rPr lang="zh-CN" altLang="en-US"/>
              <a:t>’</a:t>
            </a:r>
            <a:r>
              <a:rPr lang="en-US" altLang="zh-CN"/>
              <a:t>ll consider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202363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i="1">
                <a:solidFill>
                  <a:schemeClr val="bg2"/>
                </a:solidFill>
              </a:rPr>
              <a:t>Boolean (exact match)</a:t>
            </a:r>
          </a:p>
          <a:p>
            <a:pPr>
              <a:lnSpc>
                <a:spcPct val="80000"/>
              </a:lnSpc>
            </a:pPr>
            <a:r>
              <a:rPr lang="en-US" altLang="zh-CN" sz="2400" i="1">
                <a:solidFill>
                  <a:schemeClr val="bg2"/>
                </a:solidFill>
              </a:rPr>
              <a:t>Statistical language models</a:t>
            </a:r>
          </a:p>
          <a:p>
            <a:pPr>
              <a:lnSpc>
                <a:spcPct val="80000"/>
              </a:lnSpc>
            </a:pPr>
            <a:r>
              <a:rPr lang="en-US" altLang="zh-CN" sz="2400" i="1">
                <a:solidFill>
                  <a:schemeClr val="bg2"/>
                </a:solidFill>
              </a:rPr>
              <a:t>Vector space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Latent Semantic Indexing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DDF7AF-43BB-1F47-BAB0-D5F5160BC0D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Latent Semantic Indexing (LSI)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One variant of the vector space model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Use Singular Value Decomposition to identify uncorrelated, significant basis vectors or factors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Rather than non-independent terms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Replace original words with a subset of the new factors (say 100) in both documents and queries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Compute similarities in this new space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Computationally expensive, uncertain effectiveness</a:t>
            </a:r>
          </a:p>
          <a:p>
            <a:pPr>
              <a:lnSpc>
                <a:spcPct val="9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E0B9E-317B-2849-AB9C-659B71B468F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LSI</a:t>
            </a:r>
          </a:p>
        </p:txBody>
      </p:sp>
      <p:pic>
        <p:nvPicPr>
          <p:cNvPr id="267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138238"/>
            <a:ext cx="78486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498058-0385-C143-AB6D-03DD5097112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LSI: example</a:t>
            </a:r>
          </a:p>
        </p:txBody>
      </p:sp>
      <p:pic>
        <p:nvPicPr>
          <p:cNvPr id="268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196752"/>
            <a:ext cx="5257800" cy="509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10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997159-3E04-0642-91DB-CE0125CCCA58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LSI: example (2)</a:t>
            </a:r>
          </a:p>
        </p:txBody>
      </p:sp>
      <p:pic>
        <p:nvPicPr>
          <p:cNvPr id="269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064500" cy="47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9317" name="Line 5"/>
          <p:cNvSpPr>
            <a:spLocks noChangeShapeType="1"/>
          </p:cNvSpPr>
          <p:nvPr/>
        </p:nvSpPr>
        <p:spPr bwMode="auto">
          <a:xfrm>
            <a:off x="4787900" y="2205038"/>
            <a:ext cx="3744913" cy="1728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5219700" y="3644900"/>
            <a:ext cx="3025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Decreasing order</a:t>
            </a:r>
          </a:p>
        </p:txBody>
      </p:sp>
      <p:sp>
        <p:nvSpPr>
          <p:cNvPr id="269319" name="Oval 7"/>
          <p:cNvSpPr>
            <a:spLocks noChangeArrowheads="1"/>
          </p:cNvSpPr>
          <p:nvPr/>
        </p:nvSpPr>
        <p:spPr bwMode="auto">
          <a:xfrm>
            <a:off x="7164388" y="2997200"/>
            <a:ext cx="1584325" cy="10795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7380288" y="3141663"/>
            <a:ext cx="1152525" cy="7191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321" name="Line 9"/>
          <p:cNvSpPr>
            <a:spLocks noChangeShapeType="1"/>
          </p:cNvSpPr>
          <p:nvPr/>
        </p:nvSpPr>
        <p:spPr bwMode="auto">
          <a:xfrm flipH="1">
            <a:off x="7596188" y="2997200"/>
            <a:ext cx="647700" cy="1008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 animBg="1"/>
      <p:bldP spid="269318" grpId="0"/>
      <p:bldP spid="269319" grpId="0" animBg="1"/>
      <p:bldP spid="269320" grpId="0" animBg="1"/>
      <p:bldP spid="2693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236FD-4F42-D94E-93C4-E0A339056DD1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LSI</a:t>
            </a:r>
          </a:p>
        </p:txBody>
      </p:sp>
      <p:pic>
        <p:nvPicPr>
          <p:cNvPr id="272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96975"/>
            <a:ext cx="69723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8EF218-EE9C-0447-B48F-63F376E79AF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LSI: example for </a:t>
            </a:r>
            <a:r>
              <a:rPr lang="zh-CN" altLang="en-US"/>
              <a:t>”</a:t>
            </a:r>
            <a:r>
              <a:rPr lang="en-US" altLang="zh-CN"/>
              <a:t>k=2</a:t>
            </a:r>
            <a:r>
              <a:rPr lang="zh-CN" altLang="en-US"/>
              <a:t>”</a:t>
            </a:r>
          </a:p>
        </p:txBody>
      </p:sp>
      <p:pic>
        <p:nvPicPr>
          <p:cNvPr id="270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84313"/>
            <a:ext cx="7200900" cy="450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6A38BB-B541-FF4C-B5DC-D352A17FD5D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before the VSM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2000" dirty="0"/>
              <a:t>How to measure the distance of two complicate objects in machine learning?</a:t>
            </a:r>
          </a:p>
          <a:p>
            <a:pPr algn="just"/>
            <a:r>
              <a:rPr lang="en-US" altLang="zh-CN" sz="2000" dirty="0"/>
              <a:t>How to mathematically measure the relevance of two objects?</a:t>
            </a:r>
          </a:p>
          <a:p>
            <a:pPr algn="just"/>
            <a:r>
              <a:rPr lang="en-US" altLang="zh-CN" sz="2000" dirty="0"/>
              <a:t>Why we think that Boolean model is not a good model for text retrieval? </a:t>
            </a:r>
          </a:p>
          <a:p>
            <a:pPr algn="just"/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00A58E-7309-914D-AEC2-FCC7693DF7E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LSI: example (3)</a:t>
            </a:r>
          </a:p>
        </p:txBody>
      </p:sp>
      <p:pic>
        <p:nvPicPr>
          <p:cNvPr id="273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63627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9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41AF30-3646-2348-8F91-421B9E9F8A3F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Comparing original and LSI</a:t>
            </a:r>
          </a:p>
        </p:txBody>
      </p:sp>
      <p:pic>
        <p:nvPicPr>
          <p:cNvPr id="271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83248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71365" name="Line 5"/>
          <p:cNvSpPr>
            <a:spLocks noChangeShapeType="1"/>
          </p:cNvSpPr>
          <p:nvPr/>
        </p:nvSpPr>
        <p:spPr bwMode="auto">
          <a:xfrm flipV="1">
            <a:off x="1763713" y="3141663"/>
            <a:ext cx="144462" cy="2232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 flipV="1">
            <a:off x="1763713" y="5013325"/>
            <a:ext cx="2808287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367" name="Line 7"/>
          <p:cNvSpPr>
            <a:spLocks noChangeShapeType="1"/>
          </p:cNvSpPr>
          <p:nvPr/>
        </p:nvSpPr>
        <p:spPr bwMode="auto">
          <a:xfrm flipH="1">
            <a:off x="4643438" y="2133600"/>
            <a:ext cx="1944687" cy="1008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>
            <a:off x="6588125" y="2133600"/>
            <a:ext cx="936625" cy="32400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5" grpId="0" animBg="1"/>
      <p:bldP spid="271366" grpId="0" animBg="1"/>
      <p:bldP spid="271367" grpId="0" animBg="1"/>
      <p:bldP spid="27136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3A7CC-2766-E24C-A28C-95931F7DB6DA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LSI</a:t>
            </a:r>
          </a:p>
        </p:txBody>
      </p:sp>
      <p:pic>
        <p:nvPicPr>
          <p:cNvPr id="275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6769100" cy="44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75462" name="Line 6"/>
          <p:cNvSpPr>
            <a:spLocks noChangeShapeType="1"/>
          </p:cNvSpPr>
          <p:nvPr/>
        </p:nvSpPr>
        <p:spPr bwMode="auto">
          <a:xfrm>
            <a:off x="2700338" y="3789363"/>
            <a:ext cx="374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9EB5BB-0320-B24F-BEDA-8B59AE95363E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LSI</a:t>
            </a:r>
          </a:p>
        </p:txBody>
      </p:sp>
      <p:pic>
        <p:nvPicPr>
          <p:cNvPr id="274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76200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674288-1A7F-574B-9B03-DC047F52A35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LSI any good?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Decomposes language into </a:t>
            </a:r>
            <a:r>
              <a:rPr lang="zh-CN" altLang="en-US" sz="2000" dirty="0"/>
              <a:t>“</a:t>
            </a:r>
            <a:r>
              <a:rPr lang="en-US" altLang="zh-CN" sz="2000" dirty="0"/>
              <a:t>basis vectors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In a sense, is looking for core concepts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In theory, this means that system will retrieve documents using synonyms of your query words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The </a:t>
            </a:r>
            <a:r>
              <a:rPr lang="zh-CN" altLang="en-US" sz="1800" dirty="0"/>
              <a:t>“</a:t>
            </a:r>
            <a:r>
              <a:rPr lang="en-US" altLang="zh-CN" sz="1800" dirty="0"/>
              <a:t>magic</a:t>
            </a:r>
            <a:r>
              <a:rPr lang="zh-CN" altLang="en-US" sz="1800" dirty="0"/>
              <a:t>”</a:t>
            </a:r>
            <a:r>
              <a:rPr lang="en-US" altLang="zh-CN" sz="1800" dirty="0"/>
              <a:t> that appeals to people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From a demo at </a:t>
            </a:r>
            <a:r>
              <a:rPr lang="en-US" altLang="zh-CN" sz="2000" dirty="0">
                <a:hlinkClick r:id="rId2"/>
              </a:rPr>
              <a:t>http://lsi.research.telcordia.com</a:t>
            </a:r>
            <a:r>
              <a:rPr lang="en-US" altLang="zh-CN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They hold the patent on LSI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Query </a:t>
            </a:r>
            <a:r>
              <a:rPr lang="zh-CN" altLang="en-US" sz="2000" dirty="0"/>
              <a:t>“</a:t>
            </a:r>
            <a:r>
              <a:rPr lang="en-US" altLang="zh-CN" sz="2000" dirty="0"/>
              <a:t>manna</a:t>
            </a:r>
            <a:r>
              <a:rPr lang="zh-CN" altLang="en-US" sz="2000" dirty="0"/>
              <a:t>”</a:t>
            </a:r>
            <a:r>
              <a:rPr lang="en-US" altLang="zh-CN" sz="2000" dirty="0"/>
              <a:t> (</a:t>
            </a:r>
            <a:r>
              <a:rPr lang="zh-CN" altLang="en-US" sz="2000" dirty="0"/>
              <a:t>以色列人漂泊荒野时上帝所赐的食物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on Bible verses (312 dimensions)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#5 – Exodus (</a:t>
            </a:r>
            <a:r>
              <a:rPr lang="zh-CN" altLang="en-US" sz="1800" dirty="0"/>
              <a:t>出埃及记</a:t>
            </a:r>
            <a:r>
              <a:rPr lang="en-US" altLang="zh-CN" sz="1800" dirty="0"/>
              <a:t>) 12_20 Ye shall eat nothing leavened; in all your habitations shall ye eat unleavened(</a:t>
            </a:r>
            <a:r>
              <a:rPr lang="zh-CN" altLang="en-US" sz="1800" dirty="0"/>
              <a:t>未发酵的</a:t>
            </a:r>
            <a:r>
              <a:rPr lang="en-US" altLang="zh-CN" sz="1800" dirty="0"/>
              <a:t>) bread.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/>
              <a:t>#6 -- Genesis 31_54 Then Jacob offered sacrifice upon the mount, and called his brethren to eat bread: and they did eat bread, and tarried all night in the mount.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Things like this are major claim of LSI techniques</a:t>
            </a:r>
          </a:p>
          <a:p>
            <a:pPr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88DD26-2FA8-4841-A7C4-799ABE580A62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Magic can be confusing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Top 5 hits for query </a:t>
            </a:r>
            <a:r>
              <a:rPr lang="zh-CN" altLang="en-US" sz="2400" dirty="0"/>
              <a:t>“</a:t>
            </a:r>
            <a:r>
              <a:rPr lang="en-US" altLang="zh-CN" sz="2400" dirty="0"/>
              <a:t>apple</a:t>
            </a:r>
            <a:r>
              <a:rPr lang="zh-CN" altLang="en-US" sz="2400" dirty="0"/>
              <a:t>”</a:t>
            </a:r>
            <a:r>
              <a:rPr lang="en-US" altLang="zh-CN" sz="2400" dirty="0"/>
              <a:t> (312 dimensions)</a:t>
            </a:r>
          </a:p>
          <a:p>
            <a:pPr lvl="1">
              <a:lnSpc>
                <a:spcPct val="80000"/>
              </a:lnSpc>
            </a:pPr>
            <a:r>
              <a:rPr lang="en-US" altLang="zh-CN" sz="2000" i="1" dirty="0" err="1"/>
              <a:t>Song_of_Songs</a:t>
            </a:r>
            <a:r>
              <a:rPr lang="en-US" altLang="zh-CN" sz="2000" i="1" dirty="0"/>
              <a:t> 8_5 </a:t>
            </a:r>
            <a:r>
              <a:rPr lang="en-US" altLang="zh-CN" sz="2000" dirty="0"/>
              <a:t>Who is this that cometh up from the wilderness, leaning upon her beloved? I raised thee up under the </a:t>
            </a:r>
            <a:r>
              <a:rPr lang="en-US" altLang="zh-CN" sz="2000" b="1" dirty="0"/>
              <a:t>apple </a:t>
            </a:r>
            <a:r>
              <a:rPr lang="en-US" altLang="zh-CN" sz="2000" dirty="0"/>
              <a:t>tree: there thy mother brought thee forth: there she brought thee forth that bare thee.</a:t>
            </a:r>
          </a:p>
          <a:p>
            <a:pPr lvl="1">
              <a:lnSpc>
                <a:spcPct val="80000"/>
              </a:lnSpc>
            </a:pPr>
            <a:r>
              <a:rPr lang="en-US" altLang="zh-CN" sz="2000" i="1" dirty="0"/>
              <a:t>Psalms 47_3 </a:t>
            </a:r>
            <a:r>
              <a:rPr lang="en-US" altLang="zh-CN" sz="2000" dirty="0"/>
              <a:t>He shall subdue the people under us, and the nations under our feet. </a:t>
            </a:r>
            <a:r>
              <a:rPr lang="en-US" altLang="zh-CN" sz="2000" b="1" dirty="0"/>
              <a:t>????</a:t>
            </a:r>
          </a:p>
          <a:p>
            <a:pPr lvl="1">
              <a:lnSpc>
                <a:spcPct val="80000"/>
              </a:lnSpc>
            </a:pPr>
            <a:r>
              <a:rPr lang="en-US" altLang="zh-CN" sz="2000" i="1" dirty="0" err="1"/>
              <a:t>Song_of_Songs</a:t>
            </a:r>
            <a:r>
              <a:rPr lang="en-US" altLang="zh-CN" sz="2000" i="1" dirty="0"/>
              <a:t> </a:t>
            </a:r>
            <a:r>
              <a:rPr lang="en-US" altLang="zh-CN" sz="2000" dirty="0"/>
              <a:t>2_3 As the </a:t>
            </a:r>
            <a:r>
              <a:rPr lang="en-US" altLang="zh-CN" sz="2000" b="1" dirty="0"/>
              <a:t>apple </a:t>
            </a:r>
            <a:r>
              <a:rPr lang="en-US" altLang="zh-CN" sz="2000" dirty="0"/>
              <a:t>tree among the trees of the wood, so is my beloved among the sons. I sat down under his shadow with great delight, and his fruit was sweet to my taste.</a:t>
            </a:r>
          </a:p>
          <a:p>
            <a:pPr lvl="1">
              <a:lnSpc>
                <a:spcPct val="80000"/>
              </a:lnSpc>
            </a:pPr>
            <a:r>
              <a:rPr lang="en-US" altLang="zh-CN" sz="2000" i="1" dirty="0" err="1"/>
              <a:t>Zecharaiah</a:t>
            </a:r>
            <a:r>
              <a:rPr lang="en-US" altLang="zh-CN" sz="2000" i="1" dirty="0"/>
              <a:t> 3_10 </a:t>
            </a:r>
            <a:r>
              <a:rPr lang="en-US" altLang="zh-CN" sz="2000" dirty="0"/>
              <a:t>In that day, </a:t>
            </a:r>
            <a:r>
              <a:rPr lang="en-US" altLang="zh-CN" sz="2000" dirty="0" err="1"/>
              <a:t>saith</a:t>
            </a:r>
            <a:r>
              <a:rPr lang="en-US" altLang="zh-CN" sz="2000" dirty="0"/>
              <a:t> the LORD of hosts, shall ye call every man his </a:t>
            </a:r>
            <a:r>
              <a:rPr lang="en-US" altLang="zh-CN" sz="2000" dirty="0" err="1"/>
              <a:t>neighbour</a:t>
            </a:r>
            <a:r>
              <a:rPr lang="en-US" altLang="zh-CN" sz="2000" dirty="0"/>
              <a:t> under the vine and under the fig tree(</a:t>
            </a:r>
            <a:r>
              <a:rPr lang="zh-CN" altLang="en-US" sz="2000" dirty="0"/>
              <a:t>无花果树</a:t>
            </a:r>
            <a:r>
              <a:rPr lang="en-US" altLang="zh-CN" sz="2000" dirty="0"/>
              <a:t>). </a:t>
            </a:r>
            <a:r>
              <a:rPr lang="en-US" altLang="zh-CN" sz="2000" b="1" dirty="0"/>
              <a:t>Magic?</a:t>
            </a:r>
          </a:p>
          <a:p>
            <a:pPr lvl="1">
              <a:lnSpc>
                <a:spcPct val="80000"/>
              </a:lnSpc>
            </a:pPr>
            <a:r>
              <a:rPr lang="en-US" altLang="zh-CN" sz="2000" i="1" dirty="0"/>
              <a:t>Ecclesiastes 4_7 </a:t>
            </a:r>
            <a:r>
              <a:rPr lang="en-US" altLang="zh-CN" sz="2000" dirty="0"/>
              <a:t>Then I returned, and I saw vanity under the sun. </a:t>
            </a:r>
            <a:r>
              <a:rPr lang="en-US" altLang="zh-CN" sz="2000" b="1" dirty="0"/>
              <a:t>????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84ECF-D92C-6B4A-8BB4-6890F5540683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Vector Space Retrieval Model: Summary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Standard vector space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Each dimension corresponds to a term in the vocabulary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Vector elements are real-valued, reflecting term importance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Any vector (document, query, ...) can be compared to any other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Cosine correlation is the similarity metric used most often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Latent Semantic Indexing (LSI)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Each dimension corresponds to a </a:t>
            </a:r>
            <a:r>
              <a:rPr lang="zh-CN" altLang="en-US" sz="2000" dirty="0"/>
              <a:t>“</a:t>
            </a:r>
            <a:r>
              <a:rPr lang="en-US" altLang="zh-CN" sz="2000" dirty="0"/>
              <a:t>basic concept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Documents and queries mapped into basic concepts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Same as standard vector space after that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Whether it</a:t>
            </a:r>
            <a:r>
              <a:rPr lang="zh-CN" altLang="en-US" sz="2000" dirty="0"/>
              <a:t>’</a:t>
            </a:r>
            <a:r>
              <a:rPr lang="en-US" altLang="zh-CN" sz="2000" dirty="0"/>
              <a:t>s good depends on what you want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C170E2-2A62-E340-8E7E-C3EA1ED70B0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Vector Space Model: Disadvantages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Assumed independence relationship among terms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Though this is a </a:t>
            </a:r>
            <a:r>
              <a:rPr lang="en-US" altLang="zh-CN" sz="2000" i="1" dirty="0"/>
              <a:t>very </a:t>
            </a:r>
            <a:r>
              <a:rPr lang="en-US" altLang="zh-CN" sz="2000" dirty="0"/>
              <a:t>common retrieval model assumption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Lack of justification for some vector operations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e.g. choice of similarity function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e.g., choice of term weights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Barely a retrieval model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/>
              <a:t>Doesn</a:t>
            </a:r>
            <a:r>
              <a:rPr lang="zh-CN" altLang="en-US" sz="2000" dirty="0"/>
              <a:t>’</a:t>
            </a:r>
            <a:r>
              <a:rPr lang="en-US" altLang="zh-CN" sz="2000" dirty="0"/>
              <a:t>t explicitly model relevance, a person</a:t>
            </a:r>
            <a:r>
              <a:rPr lang="zh-CN" altLang="en-US" sz="2000" dirty="0"/>
              <a:t>’</a:t>
            </a:r>
            <a:r>
              <a:rPr lang="en-US" altLang="zh-CN" sz="2000" dirty="0"/>
              <a:t>s information need, language models, etc.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Assumes a query and a document can be treated the same (symmetric)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Lack of a cognitive (or other) justification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57E0A3-C9E1-EC4C-B29D-C6FBE727864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Vector Space Model: Advantages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Simplicity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Ability to incorporate term weights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 dirty="0"/>
              <a:t>Any </a:t>
            </a:r>
            <a:r>
              <a:rPr lang="en-US" altLang="zh-CN" sz="2400" dirty="0"/>
              <a:t>type of term weights can be added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No model that has to justify the use of a weight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Can measure similarities between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documents and queries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documents and documents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queries and queries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sentences and sentences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etc.</a:t>
            </a:r>
          </a:p>
          <a:p>
            <a:pPr>
              <a:lnSpc>
                <a:spcPct val="9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Lecture: Retrieval Models - II</a:t>
            </a:r>
          </a:p>
        </p:txBody>
      </p:sp>
      <p:sp>
        <p:nvSpPr>
          <p:cNvPr id="6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0D4167-8793-8242-929C-E7D08BE7101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06178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dirty="0"/>
              <a:t>Homework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3061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altLang="zh-CN" sz="1700" dirty="0">
                <a:solidFill>
                  <a:srgbClr val="000090"/>
                </a:solidFill>
              </a:rPr>
              <a:t>1.In this homework, you are asked to derive the detail computing process of SVD for a given Term/Document matrix </a:t>
            </a:r>
            <a:r>
              <a:rPr lang="en-US" altLang="zh-CN" sz="1700" i="1" dirty="0">
                <a:solidFill>
                  <a:srgbClr val="000090"/>
                </a:solidFill>
              </a:rPr>
              <a:t>A</a:t>
            </a:r>
            <a:r>
              <a:rPr lang="en-US" altLang="zh-CN" sz="1700" dirty="0">
                <a:solidFill>
                  <a:srgbClr val="000090"/>
                </a:solidFill>
              </a:rPr>
              <a:t>. </a:t>
            </a:r>
          </a:p>
          <a:p>
            <a:pPr lvl="1"/>
            <a:r>
              <a:rPr lang="en-US" altLang="zh-CN" sz="1700" dirty="0">
                <a:solidFill>
                  <a:srgbClr val="000090"/>
                </a:solidFill>
              </a:rPr>
              <a:t>To make your deducing process more clear, using an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artificial matrix, e.g. a 3*4 dimension matrix, is strongly suggested,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i.e.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will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get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extra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points. </a:t>
            </a:r>
          </a:p>
          <a:p>
            <a:r>
              <a:rPr lang="en-US" altLang="zh-CN" sz="1700" dirty="0">
                <a:solidFill>
                  <a:srgbClr val="000090"/>
                </a:solidFill>
              </a:rPr>
              <a:t>2.Read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a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paper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(read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some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wiki)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about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PCA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(principle component analysis),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then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answer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below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question:</a:t>
            </a:r>
          </a:p>
          <a:p>
            <a:pPr lvl="1"/>
            <a:r>
              <a:rPr lang="en-US" altLang="zh-CN" sz="1700" dirty="0">
                <a:solidFill>
                  <a:srgbClr val="0070C0"/>
                </a:solidFill>
              </a:rPr>
              <a:t>What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is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PCA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(principle component analysis)?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What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is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the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difference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between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PCA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and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SVD?</a:t>
            </a:r>
          </a:p>
          <a:p>
            <a:pPr algn="just"/>
            <a:endParaRPr lang="en-US" altLang="zh-CN" sz="1700" dirty="0">
              <a:solidFill>
                <a:srgbClr val="000090"/>
              </a:solidFill>
            </a:endParaRPr>
          </a:p>
          <a:p>
            <a:pPr algn="just"/>
            <a:r>
              <a:rPr lang="en-US" altLang="zh-CN" sz="1700" dirty="0">
                <a:solidFill>
                  <a:srgbClr val="000090"/>
                </a:solidFill>
              </a:rPr>
              <a:t>You should only submit your </a:t>
            </a:r>
            <a:r>
              <a:rPr lang="en-US" altLang="zh-CN" sz="1700" dirty="0">
                <a:solidFill>
                  <a:srgbClr val="FF0000"/>
                </a:solidFill>
              </a:rPr>
              <a:t>HANDWRITTEN </a:t>
            </a:r>
            <a:r>
              <a:rPr lang="en-US" altLang="zh-CN" sz="1700" dirty="0">
                <a:solidFill>
                  <a:srgbClr val="000090"/>
                </a:solidFill>
              </a:rPr>
              <a:t>deducing process. Any form of electronic document (even printed out on paper) will be </a:t>
            </a:r>
            <a:r>
              <a:rPr lang="en-US" altLang="zh-CN" sz="1700" dirty="0">
                <a:solidFill>
                  <a:srgbClr val="FF0000"/>
                </a:solidFill>
              </a:rPr>
              <a:t>REJECTED</a:t>
            </a:r>
            <a:r>
              <a:rPr lang="en-US" altLang="zh-CN" sz="1700" dirty="0">
                <a:solidFill>
                  <a:srgbClr val="000090"/>
                </a:solidFill>
              </a:rPr>
              <a:t>!</a:t>
            </a:r>
          </a:p>
          <a:p>
            <a:r>
              <a:rPr lang="en-US" altLang="zh-CN" sz="1700" dirty="0">
                <a:solidFill>
                  <a:srgbClr val="000090"/>
                </a:solidFill>
              </a:rPr>
              <a:t>Due </a:t>
            </a:r>
            <a:r>
              <a:rPr lang="en-US" altLang="zh-CN" sz="1700">
                <a:solidFill>
                  <a:srgbClr val="000090"/>
                </a:solidFill>
              </a:rPr>
              <a:t>Date:</a:t>
            </a:r>
            <a:endParaRPr lang="en-US" altLang="zh-CN" sz="2800" dirty="0">
              <a:solidFill>
                <a:srgbClr val="000090"/>
              </a:solidFill>
            </a:endParaRPr>
          </a:p>
          <a:p>
            <a:endParaRPr lang="en-US" altLang="zh-CN" sz="2800" dirty="0">
              <a:solidFill>
                <a:srgbClr val="C00000"/>
              </a:solidFill>
            </a:endParaRPr>
          </a:p>
          <a:p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30618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7.1.2</a:t>
            </a:r>
          </a:p>
        </p:txBody>
      </p:sp>
    </p:spTree>
    <p:extLst>
      <p:ext uri="{BB962C8B-B14F-4D97-AF65-F5344CB8AC3E}">
        <p14:creationId xmlns:p14="http://schemas.microsoft.com/office/powerpoint/2010/main" val="336629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69AB91-1891-B94D-BE3B-B1F09EE1B80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Vector Space Model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Variations (</a:t>
            </a:r>
            <a:r>
              <a:rPr lang="zh-CN" altLang="en-US" sz="2400"/>
              <a:t>不同形式</a:t>
            </a:r>
            <a:r>
              <a:rPr lang="en-US" altLang="zh-CN" sz="2400"/>
              <a:t>):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Vector space retrieval model (</a:t>
            </a:r>
            <a:r>
              <a:rPr lang="zh-CN" altLang="en-US" sz="2000"/>
              <a:t>向量空间模型</a:t>
            </a:r>
            <a:r>
              <a:rPr lang="en-US" altLang="zh-CN" sz="20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Latent Semantic Indexing (</a:t>
            </a:r>
            <a:r>
              <a:rPr lang="zh-CN" altLang="en-US" sz="2000"/>
              <a:t>潜层语义索引</a:t>
            </a:r>
            <a:r>
              <a:rPr lang="en-US" altLang="zh-CN" sz="200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Key idea: 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Everything (documents, queries, terms) is a vector in a high-dimensional space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Example systems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SMART,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G. Salton and students at Cornell starting in the 60</a:t>
            </a:r>
            <a:r>
              <a:rPr lang="zh-CN" altLang="en-US" sz="1800"/>
              <a:t>’</a:t>
            </a:r>
            <a:r>
              <a:rPr lang="en-US" altLang="zh-CN" sz="1800"/>
              <a:t>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Lucene 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popular open source search engine written in Java, 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still be a building block of many commercial SEs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Most Web search engines are similar</a:t>
            </a:r>
          </a:p>
          <a:p>
            <a:pPr lvl="1">
              <a:lnSpc>
                <a:spcPct val="90000"/>
              </a:lnSpc>
            </a:pPr>
            <a:endParaRPr lang="zh-CN" altLang="en-US"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8012-9966-A245-AD20-F8FF2B61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Backup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E44903-A1EF-B241-852E-1B092FDF8A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49644-4DF8-9D43-A9B1-76B3EB9F234F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607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74CABC-8BD7-EB4C-BF85-2C9A8F547FED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Efficiency of VSM</a:t>
            </a:r>
            <a:br>
              <a:rPr lang="en-US" altLang="zh-CN" sz="3200" dirty="0"/>
            </a:br>
            <a:r>
              <a:rPr lang="en-US" altLang="zh-CN" sz="3200" dirty="0"/>
              <a:t>A glance for implementation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Problems: how to implement efficient cosine ranking?</a:t>
            </a:r>
          </a:p>
          <a:p>
            <a:r>
              <a:rPr lang="en-US" altLang="zh-CN" dirty="0"/>
              <a:t>Basic Assumption:</a:t>
            </a:r>
          </a:p>
          <a:p>
            <a:pPr lvl="1"/>
            <a:r>
              <a:rPr lang="en-US" altLang="zh-CN" dirty="0"/>
              <a:t>Find out </a:t>
            </a:r>
            <a:r>
              <a:rPr lang="en-US" altLang="zh-CN" i="1" dirty="0"/>
              <a:t>K </a:t>
            </a:r>
            <a:r>
              <a:rPr lang="en-US" altLang="zh-CN" dirty="0"/>
              <a:t>best documents that match a query rather than rank all documents</a:t>
            </a:r>
            <a:endParaRPr lang="en-US" altLang="zh-CN" i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6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C3609E-643C-F344-9761-3B5EAF2F7465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/>
              <a:t>Efficient cosine ranking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953000"/>
          </a:xfrm>
        </p:spPr>
        <p:txBody>
          <a:bodyPr/>
          <a:lstStyle/>
          <a:p>
            <a:r>
              <a:rPr lang="en-US" altLang="zh-CN" sz="2800" dirty="0"/>
              <a:t>Find the </a:t>
            </a:r>
            <a:r>
              <a:rPr lang="en-US" altLang="zh-CN" sz="2800" i="1" dirty="0"/>
              <a:t>K</a:t>
            </a:r>
            <a:r>
              <a:rPr lang="en-US" altLang="zh-CN" sz="2800" dirty="0"/>
              <a:t> docs in the collection </a:t>
            </a:r>
            <a:r>
              <a:rPr lang="zh-CN" altLang="en-US" sz="2800" dirty="0"/>
              <a:t>“</a:t>
            </a:r>
            <a:r>
              <a:rPr lang="en-US" altLang="zh-CN" sz="2800" dirty="0"/>
              <a:t>nearest</a:t>
            </a:r>
            <a:r>
              <a:rPr lang="zh-CN" altLang="en-US" sz="2800" dirty="0"/>
              <a:t>”</a:t>
            </a:r>
            <a:r>
              <a:rPr lang="en-US" altLang="zh-CN" sz="2800" dirty="0"/>
              <a:t> to the query </a:t>
            </a:r>
            <a:r>
              <a:rPr lang="en-US" altLang="zh-CN" sz="2800" dirty="0">
                <a:sym typeface="Symbol" charset="0"/>
              </a:rPr>
              <a:t> </a:t>
            </a:r>
            <a:r>
              <a:rPr lang="en-US" altLang="zh-CN" sz="2800" i="1" dirty="0">
                <a:sym typeface="Symbol" charset="0"/>
              </a:rPr>
              <a:t>K </a:t>
            </a:r>
            <a:r>
              <a:rPr lang="en-US" altLang="zh-CN" sz="2800" dirty="0">
                <a:sym typeface="Symbol" charset="0"/>
              </a:rPr>
              <a:t>largest query-doc cosines.</a:t>
            </a:r>
            <a:endParaRPr lang="en-US" altLang="zh-CN" sz="2800" dirty="0"/>
          </a:p>
          <a:p>
            <a:r>
              <a:rPr lang="en-US" altLang="zh-CN" sz="2800" dirty="0"/>
              <a:t>Efficient ranking:</a:t>
            </a:r>
          </a:p>
          <a:p>
            <a:pPr lvl="1"/>
            <a:r>
              <a:rPr lang="en-US" altLang="zh-CN" dirty="0">
                <a:cs typeface="宋体" charset="0"/>
              </a:rPr>
              <a:t>Computing a single cosine efficiently.</a:t>
            </a:r>
          </a:p>
          <a:p>
            <a:pPr lvl="1"/>
            <a:r>
              <a:rPr lang="en-US" altLang="zh-CN" dirty="0">
                <a:cs typeface="宋体" charset="0"/>
              </a:rPr>
              <a:t>Choosing the </a:t>
            </a:r>
            <a:r>
              <a:rPr lang="en-US" altLang="zh-CN" i="1" dirty="0">
                <a:cs typeface="宋体" charset="0"/>
              </a:rPr>
              <a:t>K </a:t>
            </a:r>
            <a:r>
              <a:rPr lang="en-US" altLang="zh-CN" dirty="0">
                <a:cs typeface="宋体" charset="0"/>
              </a:rPr>
              <a:t>largest cosine values efficiently.</a:t>
            </a:r>
          </a:p>
          <a:p>
            <a:pPr lvl="2"/>
            <a:r>
              <a:rPr lang="en-US" altLang="zh-CN" sz="2800" dirty="0">
                <a:cs typeface="宋体" charset="0"/>
              </a:rPr>
              <a:t>Can we do this without computing all </a:t>
            </a:r>
            <a:r>
              <a:rPr lang="en-US" altLang="zh-CN" sz="2800" i="1" dirty="0">
                <a:cs typeface="宋体" charset="0"/>
              </a:rPr>
              <a:t>N</a:t>
            </a:r>
            <a:r>
              <a:rPr lang="en-US" altLang="zh-CN" sz="2800" dirty="0">
                <a:cs typeface="宋体" charset="0"/>
              </a:rPr>
              <a:t> cosines?</a:t>
            </a:r>
            <a:endParaRPr lang="en-US" altLang="zh-CN" sz="2800" i="1" dirty="0">
              <a:cs typeface="宋体" charset="0"/>
            </a:endParaRPr>
          </a:p>
        </p:txBody>
      </p:sp>
      <p:sp>
        <p:nvSpPr>
          <p:cNvPr id="29594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7.1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6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27A39E-9621-5F41-A8AE-026A6B4BF4B9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/>
              <a:t>Efficient cosine ranking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CN" sz="2800" dirty="0"/>
              <a:t>What we’re doing in effect: solving the </a:t>
            </a:r>
            <a:r>
              <a:rPr lang="en-US" altLang="zh-CN" sz="2800" i="1" dirty="0"/>
              <a:t>K</a:t>
            </a:r>
            <a:r>
              <a:rPr lang="en-US" altLang="zh-CN" sz="2800" dirty="0"/>
              <a:t>-nearest neighbor problem for a query vector</a:t>
            </a:r>
          </a:p>
          <a:p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sz="2800" dirty="0">
                <a:solidFill>
                  <a:srgbClr val="C00000"/>
                </a:solidFill>
              </a:rPr>
              <a:t>In general, we do not know how to do this  efficiently for high-dimensional spaces</a:t>
            </a:r>
          </a:p>
          <a:p>
            <a:endParaRPr lang="en-US" altLang="zh-CN" sz="2800" dirty="0"/>
          </a:p>
          <a:p>
            <a:r>
              <a:rPr lang="en-US" altLang="zh-CN" sz="2800" dirty="0"/>
              <a:t>But it is solvable for short queries, and standard indexes support this well, and we just take a glance for some of the solutions since Indexing is still not discussed.</a:t>
            </a:r>
          </a:p>
        </p:txBody>
      </p:sp>
      <p:sp>
        <p:nvSpPr>
          <p:cNvPr id="29696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7.1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6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BA062F-00BF-0449-A193-AAAB25DA5F99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97986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dirty="0"/>
              <a:t>Special case – </a:t>
            </a:r>
            <a:r>
              <a:rPr lang="en-US" altLang="zh-CN" dirty="0" err="1"/>
              <a:t>unweighted</a:t>
            </a:r>
            <a:r>
              <a:rPr lang="en-US" altLang="zh-CN" dirty="0"/>
              <a:t> queries</a:t>
            </a:r>
          </a:p>
        </p:txBody>
      </p:sp>
      <p:sp>
        <p:nvSpPr>
          <p:cNvPr id="29798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CN" sz="2800" dirty="0"/>
              <a:t>No weighting on query terms</a:t>
            </a:r>
          </a:p>
          <a:p>
            <a:pPr lvl="1"/>
            <a:r>
              <a:rPr lang="en-US" altLang="zh-CN" dirty="0"/>
              <a:t>Assume each query term occurs only once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Then for ranking, don’t need to normalize query vector</a:t>
            </a:r>
          </a:p>
          <a:p>
            <a:pPr lvl="1"/>
            <a:r>
              <a:rPr lang="en-US" altLang="zh-CN" dirty="0"/>
              <a:t>Slight simplification of algorithm</a:t>
            </a:r>
          </a:p>
        </p:txBody>
      </p:sp>
      <p:sp>
        <p:nvSpPr>
          <p:cNvPr id="29798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7.1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6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B465F6-A4B4-7B4D-897D-3BA822DBB7FD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dirty="0"/>
              <a:t>Computing the </a:t>
            </a:r>
            <a:r>
              <a:rPr lang="en-US" altLang="zh-CN" i="1" dirty="0"/>
              <a:t>K</a:t>
            </a:r>
            <a:r>
              <a:rPr lang="en-US" altLang="zh-CN" dirty="0"/>
              <a:t> largest cosines: selection vs. sorting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CN" sz="2800" dirty="0"/>
              <a:t>Typically we want to retrieve the top </a:t>
            </a:r>
            <a:r>
              <a:rPr lang="en-US" altLang="zh-CN" sz="2800" i="1" dirty="0"/>
              <a:t>K</a:t>
            </a:r>
            <a:r>
              <a:rPr lang="en-US" altLang="zh-CN" sz="2800" dirty="0"/>
              <a:t> docs (in the cosine ranking for the query)</a:t>
            </a:r>
          </a:p>
          <a:p>
            <a:pPr lvl="1"/>
            <a:r>
              <a:rPr lang="en-US" altLang="zh-CN" dirty="0">
                <a:cs typeface="宋体" charset="0"/>
              </a:rPr>
              <a:t>not to totally order all docs in the collection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Can we pick off docs with </a:t>
            </a:r>
            <a:r>
              <a:rPr lang="en-US" altLang="zh-CN" sz="2800" i="1" dirty="0">
                <a:solidFill>
                  <a:srgbClr val="C00000"/>
                </a:solidFill>
              </a:rPr>
              <a:t>K</a:t>
            </a:r>
            <a:r>
              <a:rPr lang="en-US" altLang="zh-CN" sz="2800" dirty="0">
                <a:solidFill>
                  <a:srgbClr val="C00000"/>
                </a:solidFill>
              </a:rPr>
              <a:t> highest cosines?</a:t>
            </a:r>
          </a:p>
          <a:p>
            <a:r>
              <a:rPr lang="en-US" altLang="zh-CN" sz="2800" dirty="0"/>
              <a:t>Let </a:t>
            </a:r>
            <a:r>
              <a:rPr lang="en-US" altLang="zh-CN" sz="2800" i="1" dirty="0"/>
              <a:t>J</a:t>
            </a:r>
            <a:r>
              <a:rPr lang="en-US" altLang="zh-CN" sz="2800" dirty="0"/>
              <a:t> = number of docs with nonzero cosines</a:t>
            </a:r>
          </a:p>
          <a:p>
            <a:pPr lvl="1"/>
            <a:r>
              <a:rPr lang="en-US" altLang="zh-CN" dirty="0">
                <a:cs typeface="宋体" charset="0"/>
              </a:rPr>
              <a:t>We seek the </a:t>
            </a:r>
            <a:r>
              <a:rPr lang="en-US" altLang="zh-CN" i="1" dirty="0">
                <a:cs typeface="宋体" charset="0"/>
              </a:rPr>
              <a:t>K</a:t>
            </a:r>
            <a:r>
              <a:rPr lang="en-US" altLang="zh-CN" dirty="0">
                <a:cs typeface="宋体" charset="0"/>
              </a:rPr>
              <a:t> best of these </a:t>
            </a:r>
            <a:r>
              <a:rPr lang="en-US" altLang="zh-CN" i="1" dirty="0">
                <a:cs typeface="宋体" charset="0"/>
              </a:rPr>
              <a:t>J</a:t>
            </a:r>
            <a:endParaRPr lang="en-US" altLang="zh-CN" dirty="0">
              <a:cs typeface="宋体" charset="0"/>
            </a:endParaRPr>
          </a:p>
        </p:txBody>
      </p:sp>
      <p:sp>
        <p:nvSpPr>
          <p:cNvPr id="2990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7.1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20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69FCC-68AA-4047-9415-124CB392A156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dirty="0"/>
              <a:t>Use heap for selecting top </a:t>
            </a:r>
            <a:r>
              <a:rPr lang="en-US" altLang="zh-CN" i="1" dirty="0"/>
              <a:t>K</a:t>
            </a:r>
            <a:endParaRPr lang="en-US" altLang="zh-CN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29089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/>
              <a:t>Binary tree in which each node’s value &gt; the values of children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Takes </a:t>
            </a:r>
            <a:r>
              <a:rPr lang="en-US" altLang="zh-CN" sz="2800" i="1" dirty="0">
                <a:solidFill>
                  <a:srgbClr val="C00000"/>
                </a:solidFill>
              </a:rPr>
              <a:t>2J</a:t>
            </a:r>
            <a:r>
              <a:rPr lang="en-US" altLang="zh-CN" sz="2800" dirty="0">
                <a:solidFill>
                  <a:srgbClr val="C00000"/>
                </a:solidFill>
              </a:rPr>
              <a:t> operations to construct (the time complexity for optimized construction of binary heap*), then each of </a:t>
            </a:r>
            <a:r>
              <a:rPr lang="en-US" altLang="zh-CN" sz="2800" i="1" dirty="0">
                <a:solidFill>
                  <a:srgbClr val="C00000"/>
                </a:solidFill>
              </a:rPr>
              <a:t>K </a:t>
            </a:r>
            <a:r>
              <a:rPr lang="zh-CN" altLang="en-US" sz="2800" dirty="0">
                <a:solidFill>
                  <a:srgbClr val="C00000"/>
                </a:solidFill>
              </a:rPr>
              <a:t>“</a:t>
            </a:r>
            <a:r>
              <a:rPr lang="en-US" altLang="zh-CN" sz="2800" dirty="0">
                <a:solidFill>
                  <a:srgbClr val="C00000"/>
                </a:solidFill>
              </a:rPr>
              <a:t>winners</a:t>
            </a:r>
            <a:r>
              <a:rPr lang="zh-CN" altLang="en-US" sz="2800" dirty="0">
                <a:solidFill>
                  <a:srgbClr val="C00000"/>
                </a:solidFill>
              </a:rPr>
              <a:t>”</a:t>
            </a:r>
            <a:r>
              <a:rPr lang="en-US" altLang="zh-CN" sz="2800" dirty="0">
                <a:solidFill>
                  <a:srgbClr val="C00000"/>
                </a:solidFill>
              </a:rPr>
              <a:t> read off in 2log </a:t>
            </a:r>
            <a:r>
              <a:rPr lang="en-US" altLang="zh-CN" sz="2800" i="1" dirty="0">
                <a:solidFill>
                  <a:srgbClr val="C00000"/>
                </a:solidFill>
              </a:rPr>
              <a:t>J</a:t>
            </a:r>
            <a:r>
              <a:rPr lang="en-US" altLang="zh-CN" sz="2800" dirty="0">
                <a:solidFill>
                  <a:srgbClr val="C00000"/>
                </a:solidFill>
              </a:rPr>
              <a:t> steps.</a:t>
            </a:r>
          </a:p>
          <a:p>
            <a:r>
              <a:rPr lang="en-US" altLang="zh-CN" sz="2800" dirty="0"/>
              <a:t>For </a:t>
            </a:r>
            <a:r>
              <a:rPr lang="en-US" altLang="zh-CN" sz="2800" i="1" dirty="0"/>
              <a:t>J</a:t>
            </a:r>
            <a:r>
              <a:rPr lang="en-US" altLang="zh-CN" sz="2800" dirty="0"/>
              <a:t>=1M, </a:t>
            </a:r>
            <a:r>
              <a:rPr lang="en-US" altLang="zh-CN" sz="2800" i="1" dirty="0"/>
              <a:t>K</a:t>
            </a:r>
            <a:r>
              <a:rPr lang="en-US" altLang="zh-CN" sz="2800" dirty="0"/>
              <a:t>=100, this is about 10% of the cost of sorting.</a:t>
            </a:r>
          </a:p>
        </p:txBody>
      </p:sp>
      <p:sp>
        <p:nvSpPr>
          <p:cNvPr id="300036" name="Oval 4"/>
          <p:cNvSpPr>
            <a:spLocks noChangeArrowheads="1"/>
          </p:cNvSpPr>
          <p:nvPr/>
        </p:nvSpPr>
        <p:spPr bwMode="auto">
          <a:xfrm>
            <a:off x="6749752" y="4419600"/>
            <a:ext cx="4572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Lucida Sans" charset="0"/>
                <a:cs typeface="Arial Unicode MS" charset="0"/>
              </a:rPr>
              <a:t>1</a:t>
            </a:r>
          </a:p>
        </p:txBody>
      </p:sp>
      <p:sp>
        <p:nvSpPr>
          <p:cNvPr id="300037" name="Oval 5"/>
          <p:cNvSpPr>
            <a:spLocks noChangeArrowheads="1"/>
          </p:cNvSpPr>
          <p:nvPr/>
        </p:nvSpPr>
        <p:spPr bwMode="auto">
          <a:xfrm>
            <a:off x="6292552" y="4953000"/>
            <a:ext cx="4572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Lucida Sans" charset="0"/>
                <a:cs typeface="Arial Unicode MS" charset="0"/>
              </a:rPr>
              <a:t>.9</a:t>
            </a:r>
          </a:p>
        </p:txBody>
      </p:sp>
      <p:sp>
        <p:nvSpPr>
          <p:cNvPr id="300038" name="Oval 6"/>
          <p:cNvSpPr>
            <a:spLocks noChangeArrowheads="1"/>
          </p:cNvSpPr>
          <p:nvPr/>
        </p:nvSpPr>
        <p:spPr bwMode="auto">
          <a:xfrm>
            <a:off x="7283152" y="4953000"/>
            <a:ext cx="4572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Lucida Sans" charset="0"/>
                <a:cs typeface="Arial Unicode MS" charset="0"/>
              </a:rPr>
              <a:t>.3</a:t>
            </a:r>
          </a:p>
        </p:txBody>
      </p:sp>
      <p:sp>
        <p:nvSpPr>
          <p:cNvPr id="300039" name="Oval 7"/>
          <p:cNvSpPr>
            <a:spLocks noChangeArrowheads="1"/>
          </p:cNvSpPr>
          <p:nvPr/>
        </p:nvSpPr>
        <p:spPr bwMode="auto">
          <a:xfrm>
            <a:off x="6597352" y="5562600"/>
            <a:ext cx="4572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Lucida Sans" charset="0"/>
                <a:cs typeface="Arial Unicode MS" charset="0"/>
              </a:rPr>
              <a:t>.8</a:t>
            </a:r>
          </a:p>
        </p:txBody>
      </p:sp>
      <p:cxnSp>
        <p:nvCxnSpPr>
          <p:cNvPr id="300040" name="AutoShape 8"/>
          <p:cNvCxnSpPr>
            <a:cxnSpLocks noChangeShapeType="1"/>
            <a:stCxn id="300036" idx="3"/>
            <a:endCxn id="300037" idx="0"/>
          </p:cNvCxnSpPr>
          <p:nvPr/>
        </p:nvCxnSpPr>
        <p:spPr bwMode="auto">
          <a:xfrm flipH="1">
            <a:off x="6521152" y="4745038"/>
            <a:ext cx="29527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0041" name="AutoShape 9"/>
          <p:cNvCxnSpPr>
            <a:cxnSpLocks noChangeShapeType="1"/>
            <a:stCxn id="300036" idx="5"/>
            <a:endCxn id="300038" idx="0"/>
          </p:cNvCxnSpPr>
          <p:nvPr/>
        </p:nvCxnSpPr>
        <p:spPr bwMode="auto">
          <a:xfrm>
            <a:off x="7140277" y="4745038"/>
            <a:ext cx="37147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0042" name="Oval 10"/>
          <p:cNvSpPr>
            <a:spLocks noChangeArrowheads="1"/>
          </p:cNvSpPr>
          <p:nvPr/>
        </p:nvSpPr>
        <p:spPr bwMode="auto">
          <a:xfrm>
            <a:off x="5835352" y="5562600"/>
            <a:ext cx="4572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Lucida Sans" charset="0"/>
                <a:cs typeface="Arial Unicode MS" charset="0"/>
              </a:rPr>
              <a:t>.3</a:t>
            </a:r>
          </a:p>
        </p:txBody>
      </p:sp>
      <p:cxnSp>
        <p:nvCxnSpPr>
          <p:cNvPr id="300043" name="AutoShape 11"/>
          <p:cNvCxnSpPr>
            <a:cxnSpLocks noChangeShapeType="1"/>
            <a:stCxn id="300037" idx="3"/>
            <a:endCxn id="300042" idx="0"/>
          </p:cNvCxnSpPr>
          <p:nvPr/>
        </p:nvCxnSpPr>
        <p:spPr bwMode="auto">
          <a:xfrm flipH="1">
            <a:off x="6063952" y="5278438"/>
            <a:ext cx="295275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0044" name="AutoShape 12"/>
          <p:cNvCxnSpPr>
            <a:cxnSpLocks noChangeShapeType="1"/>
            <a:stCxn id="300037" idx="5"/>
            <a:endCxn id="300039" idx="0"/>
          </p:cNvCxnSpPr>
          <p:nvPr/>
        </p:nvCxnSpPr>
        <p:spPr bwMode="auto">
          <a:xfrm>
            <a:off x="6683077" y="5278438"/>
            <a:ext cx="142875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0045" name="Oval 13"/>
          <p:cNvSpPr>
            <a:spLocks noChangeArrowheads="1"/>
          </p:cNvSpPr>
          <p:nvPr/>
        </p:nvSpPr>
        <p:spPr bwMode="auto">
          <a:xfrm>
            <a:off x="6597352" y="6248400"/>
            <a:ext cx="4572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Lucida Sans" charset="0"/>
                <a:cs typeface="Arial Unicode MS" charset="0"/>
              </a:rPr>
              <a:t>.1</a:t>
            </a:r>
          </a:p>
        </p:txBody>
      </p:sp>
      <p:sp>
        <p:nvSpPr>
          <p:cNvPr id="300046" name="Oval 14"/>
          <p:cNvSpPr>
            <a:spLocks noChangeArrowheads="1"/>
          </p:cNvSpPr>
          <p:nvPr/>
        </p:nvSpPr>
        <p:spPr bwMode="auto">
          <a:xfrm>
            <a:off x="7283152" y="5562600"/>
            <a:ext cx="4572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Lucida Sans" charset="0"/>
                <a:cs typeface="Arial Unicode MS" charset="0"/>
              </a:rPr>
              <a:t>.1</a:t>
            </a:r>
          </a:p>
        </p:txBody>
      </p:sp>
      <p:cxnSp>
        <p:nvCxnSpPr>
          <p:cNvPr id="300047" name="AutoShape 15"/>
          <p:cNvCxnSpPr>
            <a:cxnSpLocks noChangeShapeType="1"/>
            <a:stCxn id="300039" idx="4"/>
            <a:endCxn id="300045" idx="0"/>
          </p:cNvCxnSpPr>
          <p:nvPr/>
        </p:nvCxnSpPr>
        <p:spPr bwMode="auto">
          <a:xfrm>
            <a:off x="6825952" y="5943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0048" name="AutoShape 16"/>
          <p:cNvCxnSpPr>
            <a:cxnSpLocks noChangeShapeType="1"/>
            <a:stCxn id="300038" idx="4"/>
            <a:endCxn id="300046" idx="0"/>
          </p:cNvCxnSpPr>
          <p:nvPr/>
        </p:nvCxnSpPr>
        <p:spPr bwMode="auto">
          <a:xfrm>
            <a:off x="7511752" y="5334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0049" name="Freeform 17"/>
          <p:cNvSpPr>
            <a:spLocks/>
          </p:cNvSpPr>
          <p:nvPr/>
        </p:nvSpPr>
        <p:spPr bwMode="auto">
          <a:xfrm>
            <a:off x="5682952" y="4254500"/>
            <a:ext cx="1892300" cy="1892300"/>
          </a:xfrm>
          <a:custGeom>
            <a:avLst/>
            <a:gdLst>
              <a:gd name="T0" fmla="*/ 0 w 1192"/>
              <a:gd name="T1" fmla="*/ 2147483647 h 1192"/>
              <a:gd name="T2" fmla="*/ 2147483647 w 1192"/>
              <a:gd name="T3" fmla="*/ 2147483647 h 1192"/>
              <a:gd name="T4" fmla="*/ 2147483647 w 1192"/>
              <a:gd name="T5" fmla="*/ 2147483647 h 1192"/>
              <a:gd name="T6" fmla="*/ 2147483647 w 1192"/>
              <a:gd name="T7" fmla="*/ 2147483647 h 1192"/>
              <a:gd name="T8" fmla="*/ 2147483647 w 1192"/>
              <a:gd name="T9" fmla="*/ 2147483647 h 1192"/>
              <a:gd name="T10" fmla="*/ 2147483647 w 1192"/>
              <a:gd name="T11" fmla="*/ 2147483647 h 1192"/>
              <a:gd name="T12" fmla="*/ 2147483647 w 1192"/>
              <a:gd name="T13" fmla="*/ 2147483647 h 1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2"/>
              <a:gd name="T22" fmla="*/ 0 h 1192"/>
              <a:gd name="T23" fmla="*/ 1192 w 1192"/>
              <a:gd name="T24" fmla="*/ 1192 h 1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2" h="1192">
                <a:moveTo>
                  <a:pt x="0" y="152"/>
                </a:moveTo>
                <a:cubicBezTo>
                  <a:pt x="12" y="116"/>
                  <a:pt x="24" y="80"/>
                  <a:pt x="96" y="200"/>
                </a:cubicBezTo>
                <a:cubicBezTo>
                  <a:pt x="168" y="320"/>
                  <a:pt x="312" y="712"/>
                  <a:pt x="432" y="872"/>
                </a:cubicBezTo>
                <a:cubicBezTo>
                  <a:pt x="552" y="1032"/>
                  <a:pt x="736" y="1192"/>
                  <a:pt x="816" y="1160"/>
                </a:cubicBezTo>
                <a:cubicBezTo>
                  <a:pt x="896" y="1128"/>
                  <a:pt x="856" y="856"/>
                  <a:pt x="912" y="680"/>
                </a:cubicBezTo>
                <a:cubicBezTo>
                  <a:pt x="968" y="504"/>
                  <a:pt x="1112" y="208"/>
                  <a:pt x="1152" y="104"/>
                </a:cubicBezTo>
                <a:cubicBezTo>
                  <a:pt x="1192" y="0"/>
                  <a:pt x="1152" y="64"/>
                  <a:pt x="1152" y="56"/>
                </a:cubicBezTo>
              </a:path>
            </a:pathLst>
          </a:custGeom>
          <a:noFill/>
          <a:ln w="25400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5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7.1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4757082"/>
            <a:ext cx="4968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* </a:t>
            </a:r>
            <a:r>
              <a:rPr lang="en-US" altLang="zh-CN" dirty="0">
                <a:solidFill>
                  <a:srgbClr val="C00000"/>
                </a:solidFill>
                <a:hlinkClick r:id="rId2"/>
              </a:rPr>
              <a:t>http://en.wikipedia.org/wiki/Binary_heap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6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FC7DFB-F41E-174D-AD0D-6E34225BB610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/>
              <a:t>Bottlenecks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CN" sz="2800" dirty="0"/>
              <a:t>Primary computational bottleneck in scoring: </a:t>
            </a:r>
            <a:r>
              <a:rPr lang="en-US" altLang="zh-CN" sz="2800" u="sng" dirty="0"/>
              <a:t>cosine computation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Can we avoid all this computation?</a:t>
            </a:r>
          </a:p>
          <a:p>
            <a:r>
              <a:rPr lang="en-US" altLang="zh-CN" sz="2800" dirty="0"/>
              <a:t>Yes, but may sometimes get it wrong</a:t>
            </a:r>
          </a:p>
          <a:p>
            <a:pPr lvl="1"/>
            <a:r>
              <a:rPr lang="en-US" altLang="zh-CN" dirty="0">
                <a:cs typeface="宋体" charset="0"/>
              </a:rPr>
              <a:t>a doc </a:t>
            </a:r>
            <a:r>
              <a:rPr lang="en-US" altLang="zh-CN" i="1" dirty="0">
                <a:cs typeface="宋体" charset="0"/>
              </a:rPr>
              <a:t>not</a:t>
            </a:r>
            <a:r>
              <a:rPr lang="en-US" altLang="zh-CN" dirty="0">
                <a:cs typeface="宋体" charset="0"/>
              </a:rPr>
              <a:t> in the top </a:t>
            </a:r>
            <a:r>
              <a:rPr lang="en-US" altLang="zh-CN" i="1" dirty="0">
                <a:cs typeface="宋体" charset="0"/>
              </a:rPr>
              <a:t>K</a:t>
            </a:r>
            <a:r>
              <a:rPr lang="en-US" altLang="zh-CN" dirty="0">
                <a:cs typeface="宋体" charset="0"/>
              </a:rPr>
              <a:t> may creep into the list of </a:t>
            </a:r>
            <a:r>
              <a:rPr lang="en-US" altLang="zh-CN" i="1" dirty="0">
                <a:cs typeface="宋体" charset="0"/>
              </a:rPr>
              <a:t>K</a:t>
            </a:r>
            <a:r>
              <a:rPr lang="en-US" altLang="zh-CN" dirty="0">
                <a:cs typeface="宋体" charset="0"/>
              </a:rPr>
              <a:t> output docs</a:t>
            </a:r>
          </a:p>
          <a:p>
            <a:pPr lvl="1"/>
            <a:r>
              <a:rPr lang="en-US" altLang="zh-CN" dirty="0">
                <a:cs typeface="宋体" charset="0"/>
              </a:rPr>
              <a:t>Is this such a bad thing?</a:t>
            </a:r>
          </a:p>
        </p:txBody>
      </p:sp>
      <p:sp>
        <p:nvSpPr>
          <p:cNvPr id="30106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7.1.1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6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B1DBFF-D467-FF44-BC1F-7A2C3035101F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302082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/>
              <a:t>Cosine similarity is only a proxy</a:t>
            </a:r>
          </a:p>
        </p:txBody>
      </p:sp>
      <p:sp>
        <p:nvSpPr>
          <p:cNvPr id="30208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CN" sz="2800" dirty="0"/>
              <a:t>User has a task and a query formulation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Cosine matches docs to query</a:t>
            </a:r>
          </a:p>
          <a:p>
            <a:r>
              <a:rPr lang="en-US" altLang="zh-CN" sz="2800" dirty="0"/>
              <a:t>Thus cosine is anyway a proxy for user happiness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If we get a list of </a:t>
            </a:r>
            <a:r>
              <a:rPr lang="en-US" altLang="zh-CN" sz="2800" i="1" dirty="0">
                <a:solidFill>
                  <a:srgbClr val="C00000"/>
                </a:solidFill>
              </a:rPr>
              <a:t>K</a:t>
            </a:r>
            <a:r>
              <a:rPr lang="en-US" altLang="zh-CN" sz="2800" dirty="0">
                <a:solidFill>
                  <a:srgbClr val="C00000"/>
                </a:solidFill>
              </a:rPr>
              <a:t> docs </a:t>
            </a:r>
            <a:r>
              <a:rPr lang="zh-CN" altLang="en-US" sz="2800" dirty="0">
                <a:solidFill>
                  <a:srgbClr val="C00000"/>
                </a:solidFill>
              </a:rPr>
              <a:t>“</a:t>
            </a:r>
            <a:r>
              <a:rPr lang="en-US" altLang="zh-CN" sz="2800" dirty="0">
                <a:solidFill>
                  <a:srgbClr val="C00000"/>
                </a:solidFill>
              </a:rPr>
              <a:t>close</a:t>
            </a:r>
            <a:r>
              <a:rPr lang="zh-CN" altLang="en-US" sz="2800" dirty="0">
                <a:solidFill>
                  <a:srgbClr val="C00000"/>
                </a:solidFill>
              </a:rPr>
              <a:t>”</a:t>
            </a:r>
            <a:r>
              <a:rPr lang="en-US" altLang="zh-CN" sz="2800" dirty="0">
                <a:solidFill>
                  <a:srgbClr val="C00000"/>
                </a:solidFill>
              </a:rPr>
              <a:t> to the top </a:t>
            </a:r>
            <a:r>
              <a:rPr lang="en-US" altLang="zh-CN" sz="2800" i="1" dirty="0">
                <a:solidFill>
                  <a:srgbClr val="C00000"/>
                </a:solidFill>
              </a:rPr>
              <a:t>K</a:t>
            </a:r>
            <a:r>
              <a:rPr lang="en-US" altLang="zh-CN" sz="2800" dirty="0">
                <a:solidFill>
                  <a:srgbClr val="C00000"/>
                </a:solidFill>
              </a:rPr>
              <a:t> by cosine measure, should be ok</a:t>
            </a:r>
          </a:p>
        </p:txBody>
      </p:sp>
      <p:sp>
        <p:nvSpPr>
          <p:cNvPr id="30208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7.1.1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6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E39A77-3F41-E747-BFD4-0749072EC35B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303106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dirty="0"/>
              <a:t>Generic approach</a:t>
            </a:r>
          </a:p>
        </p:txBody>
      </p:sp>
      <p:sp>
        <p:nvSpPr>
          <p:cNvPr id="3031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CN" sz="2800" dirty="0"/>
              <a:t>Find a set </a:t>
            </a:r>
            <a:r>
              <a:rPr lang="en-US" altLang="zh-CN" sz="2800" i="1" dirty="0"/>
              <a:t>A </a:t>
            </a:r>
            <a:r>
              <a:rPr lang="en-US" altLang="zh-CN" sz="2800" dirty="0"/>
              <a:t> of </a:t>
            </a:r>
            <a:r>
              <a:rPr lang="en-US" altLang="zh-CN" sz="2800" i="1" dirty="0"/>
              <a:t>contenders</a:t>
            </a:r>
            <a:r>
              <a:rPr lang="en-US" altLang="zh-CN" sz="2800" dirty="0"/>
              <a:t>, with </a:t>
            </a:r>
            <a:r>
              <a:rPr lang="en-US" altLang="zh-CN" sz="2800" i="1" dirty="0"/>
              <a:t>K &lt; |A| </a:t>
            </a:r>
            <a:r>
              <a:rPr lang="en-US" altLang="zh-CN" sz="2800" i="1" dirty="0">
                <a:sym typeface="Symbol" charset="0"/>
              </a:rPr>
              <a:t>&lt;&lt; N</a:t>
            </a:r>
          </a:p>
          <a:p>
            <a:pPr lvl="1"/>
            <a:r>
              <a:rPr lang="en-US" altLang="zh-CN" i="1" dirty="0"/>
              <a:t>A </a:t>
            </a:r>
            <a:r>
              <a:rPr lang="en-US" altLang="zh-CN" dirty="0"/>
              <a:t>does not necessarily contain the top </a:t>
            </a:r>
            <a:r>
              <a:rPr lang="en-US" altLang="zh-CN" i="1" dirty="0"/>
              <a:t>K, </a:t>
            </a:r>
            <a:r>
              <a:rPr lang="en-US" altLang="zh-CN" dirty="0"/>
              <a:t>but has many docs from among the top </a:t>
            </a:r>
            <a:r>
              <a:rPr lang="en-US" altLang="zh-CN" i="1" dirty="0"/>
              <a:t>K</a:t>
            </a:r>
          </a:p>
          <a:p>
            <a:pPr lvl="1"/>
            <a:r>
              <a:rPr lang="en-US" altLang="zh-CN" dirty="0"/>
              <a:t>Return the top </a:t>
            </a:r>
            <a:r>
              <a:rPr lang="en-US" altLang="zh-CN" i="1" dirty="0"/>
              <a:t>K </a:t>
            </a:r>
            <a:r>
              <a:rPr lang="en-US" altLang="zh-CN" dirty="0"/>
              <a:t>docs in </a:t>
            </a:r>
            <a:r>
              <a:rPr lang="en-US" altLang="zh-CN" i="1" dirty="0"/>
              <a:t>A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Think of </a:t>
            </a:r>
            <a:r>
              <a:rPr lang="en-US" altLang="zh-CN" sz="2800" i="1" dirty="0">
                <a:solidFill>
                  <a:srgbClr val="C00000"/>
                </a:solidFill>
              </a:rPr>
              <a:t>A</a:t>
            </a:r>
            <a:r>
              <a:rPr lang="en-US" altLang="zh-CN" sz="2800" dirty="0">
                <a:solidFill>
                  <a:srgbClr val="C00000"/>
                </a:solidFill>
              </a:rPr>
              <a:t> as </a:t>
            </a:r>
            <a:r>
              <a:rPr lang="en-US" altLang="zh-CN" sz="2800" u="sng" dirty="0">
                <a:solidFill>
                  <a:srgbClr val="C00000"/>
                </a:solidFill>
              </a:rPr>
              <a:t>pruning</a:t>
            </a:r>
            <a:r>
              <a:rPr lang="en-US" altLang="zh-CN" sz="2800" dirty="0">
                <a:solidFill>
                  <a:srgbClr val="C00000"/>
                </a:solidFill>
              </a:rPr>
              <a:t> non-contenders</a:t>
            </a:r>
          </a:p>
          <a:p>
            <a:r>
              <a:rPr lang="en-US" altLang="zh-CN" sz="2800" dirty="0"/>
              <a:t>The same approach is also used for other (non-cosine) scoring functions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Will look at several schemes following this approach</a:t>
            </a:r>
          </a:p>
        </p:txBody>
      </p:sp>
      <p:sp>
        <p:nvSpPr>
          <p:cNvPr id="30310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7.1.1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2DAFA1-78E6-7F47-93C1-4E80BD3BF85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Vector space issues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86688" cy="3557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How to select basis vectors(</a:t>
            </a:r>
            <a:r>
              <a:rPr lang="zh-CN" altLang="en-US" sz="2400" dirty="0"/>
              <a:t>基向量</a:t>
            </a:r>
            <a:r>
              <a:rPr lang="en-US" altLang="zh-CN" sz="2400" dirty="0"/>
              <a:t>) (dimensions)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How to convert objects into vectors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Terms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Documents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Queries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How to select magnitude (</a:t>
            </a:r>
            <a:r>
              <a:rPr lang="zh-CN" altLang="en-US" sz="2400" dirty="0"/>
              <a:t>幅值</a:t>
            </a:r>
            <a:r>
              <a:rPr lang="en-US" altLang="zh-CN" sz="2400" dirty="0"/>
              <a:t>) along a dimension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How to compare objects in vector space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Comparing queries to documents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3B3479-DA42-4A4E-855D-BB5FC3442B5C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304130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/>
              <a:t>Index elimination</a:t>
            </a:r>
          </a:p>
        </p:txBody>
      </p:sp>
      <p:sp>
        <p:nvSpPr>
          <p:cNvPr id="30413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CN" sz="2800" dirty="0"/>
              <a:t>Basic algorithm</a:t>
            </a:r>
          </a:p>
          <a:p>
            <a:pPr lvl="1"/>
            <a:r>
              <a:rPr lang="en-US" altLang="zh-CN" dirty="0"/>
              <a:t>cosine computation algorithm only considers docs containing at least one query term</a:t>
            </a:r>
          </a:p>
          <a:p>
            <a:r>
              <a:rPr lang="en-US" altLang="zh-CN" sz="2800" dirty="0"/>
              <a:t>Take this further:</a:t>
            </a:r>
          </a:p>
          <a:p>
            <a:pPr lvl="1"/>
            <a:r>
              <a:rPr lang="en-US" altLang="zh-CN" dirty="0"/>
              <a:t>Only consider high-</a:t>
            </a:r>
            <a:r>
              <a:rPr lang="en-US" altLang="zh-CN" dirty="0" err="1"/>
              <a:t>idf</a:t>
            </a:r>
            <a:r>
              <a:rPr lang="en-US" altLang="zh-CN" dirty="0"/>
              <a:t> query terms</a:t>
            </a:r>
          </a:p>
          <a:p>
            <a:pPr lvl="1"/>
            <a:r>
              <a:rPr lang="en-US" altLang="zh-CN" dirty="0"/>
              <a:t>Only consider docs containing many query terms</a:t>
            </a:r>
          </a:p>
        </p:txBody>
      </p:sp>
      <p:sp>
        <p:nvSpPr>
          <p:cNvPr id="30413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7.1.2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6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9D17C2-1270-D049-9A84-C70F31AFA0FB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305154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dirty="0"/>
              <a:t>High-</a:t>
            </a:r>
            <a:r>
              <a:rPr lang="en-US" altLang="zh-CN" dirty="0" err="1"/>
              <a:t>idf</a:t>
            </a:r>
            <a:r>
              <a:rPr lang="en-US" altLang="zh-CN" dirty="0"/>
              <a:t> query terms only</a:t>
            </a:r>
          </a:p>
        </p:txBody>
      </p:sp>
      <p:sp>
        <p:nvSpPr>
          <p:cNvPr id="30515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CN" sz="2800" dirty="0"/>
              <a:t>For a query such as </a:t>
            </a:r>
            <a:r>
              <a:rPr lang="en-US" altLang="zh-CN" sz="2800" i="1" dirty="0"/>
              <a:t>“catcher in the rye”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Only accumulate scores from </a:t>
            </a:r>
            <a:r>
              <a:rPr lang="en-US" altLang="zh-CN" sz="2800" i="1" dirty="0">
                <a:solidFill>
                  <a:srgbClr val="C00000"/>
                </a:solidFill>
              </a:rPr>
              <a:t>catcher </a:t>
            </a:r>
            <a:r>
              <a:rPr lang="en-US" altLang="zh-CN" sz="2800" dirty="0">
                <a:solidFill>
                  <a:srgbClr val="C00000"/>
                </a:solidFill>
              </a:rPr>
              <a:t>and </a:t>
            </a:r>
            <a:r>
              <a:rPr lang="en-US" altLang="zh-CN" sz="2800" i="1" dirty="0">
                <a:solidFill>
                  <a:srgbClr val="C00000"/>
                </a:solidFill>
              </a:rPr>
              <a:t>rye</a:t>
            </a:r>
          </a:p>
          <a:p>
            <a:r>
              <a:rPr lang="en-US" altLang="zh-CN" sz="2800" dirty="0"/>
              <a:t>Intuition: </a:t>
            </a:r>
            <a:r>
              <a:rPr lang="en-US" altLang="zh-CN" sz="2800" b="1" i="1" dirty="0"/>
              <a:t>in</a:t>
            </a:r>
            <a:r>
              <a:rPr lang="en-US" altLang="zh-CN" sz="2800" i="1" dirty="0"/>
              <a:t> </a:t>
            </a:r>
            <a:r>
              <a:rPr lang="en-US" altLang="zh-CN" sz="2800" dirty="0"/>
              <a:t>and </a:t>
            </a:r>
            <a:r>
              <a:rPr lang="en-US" altLang="zh-CN" sz="2800" b="1" i="1" dirty="0"/>
              <a:t>the</a:t>
            </a:r>
            <a:r>
              <a:rPr lang="en-US" altLang="zh-CN" sz="2800" i="1" dirty="0"/>
              <a:t> </a:t>
            </a:r>
            <a:r>
              <a:rPr lang="en-US" altLang="zh-CN" sz="2800" dirty="0"/>
              <a:t>contribute little to the scores and so </a:t>
            </a:r>
            <a:r>
              <a:rPr lang="en-US" altLang="zh-CN" sz="2800" u="sng" dirty="0"/>
              <a:t>don’t alter rank-ordering much</a:t>
            </a:r>
          </a:p>
          <a:p>
            <a:r>
              <a:rPr lang="en-US" altLang="zh-CN" sz="2800" dirty="0"/>
              <a:t>Benefit: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Postings of low-</a:t>
            </a:r>
            <a:r>
              <a:rPr lang="en-US" altLang="zh-CN" dirty="0" err="1">
                <a:solidFill>
                  <a:srgbClr val="C00000"/>
                </a:solidFill>
              </a:rPr>
              <a:t>idf</a:t>
            </a:r>
            <a:r>
              <a:rPr lang="en-US" altLang="zh-CN" dirty="0">
                <a:solidFill>
                  <a:srgbClr val="C00000"/>
                </a:solidFill>
              </a:rPr>
              <a:t> terms have many docs </a:t>
            </a:r>
            <a:r>
              <a:rPr lang="en-US" altLang="zh-CN" dirty="0">
                <a:solidFill>
                  <a:srgbClr val="C00000"/>
                </a:solidFill>
                <a:sym typeface="Symbol" charset="0"/>
              </a:rPr>
              <a:t></a:t>
            </a:r>
            <a:r>
              <a:rPr lang="en-US" altLang="zh-CN" dirty="0">
                <a:solidFill>
                  <a:srgbClr val="C00000"/>
                </a:solidFill>
              </a:rPr>
              <a:t> these (many) docs get eliminated from set </a:t>
            </a:r>
            <a:r>
              <a:rPr lang="en-US" altLang="zh-CN" i="1" dirty="0">
                <a:solidFill>
                  <a:srgbClr val="C00000"/>
                </a:solidFill>
              </a:rPr>
              <a:t>A </a:t>
            </a:r>
            <a:r>
              <a:rPr lang="en-US" altLang="zh-CN" dirty="0">
                <a:solidFill>
                  <a:srgbClr val="C00000"/>
                </a:solidFill>
              </a:rPr>
              <a:t>of contenders</a:t>
            </a:r>
            <a:endParaRPr lang="en-US" altLang="zh-CN" i="1" dirty="0">
              <a:solidFill>
                <a:srgbClr val="C00000"/>
              </a:solidFill>
            </a:endParaRPr>
          </a:p>
        </p:txBody>
      </p:sp>
      <p:sp>
        <p:nvSpPr>
          <p:cNvPr id="30515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7.1.2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6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0D4167-8793-8242-929C-E7D08BE7101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306178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dirty="0"/>
              <a:t>Docs containing many query terms</a:t>
            </a:r>
          </a:p>
        </p:txBody>
      </p:sp>
      <p:sp>
        <p:nvSpPr>
          <p:cNvPr id="3061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CN" sz="2800" dirty="0"/>
              <a:t>Any doc with at least one query term is a candidate for the top </a:t>
            </a:r>
            <a:r>
              <a:rPr lang="en-US" altLang="zh-CN" sz="2800" i="1" dirty="0"/>
              <a:t>K</a:t>
            </a:r>
            <a:r>
              <a:rPr lang="en-US" altLang="zh-CN" sz="2800" dirty="0"/>
              <a:t> output list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For multi-term queries, only compute scores for docs containing several of the query terms</a:t>
            </a:r>
          </a:p>
          <a:p>
            <a:pPr lvl="1"/>
            <a:r>
              <a:rPr lang="en-US" altLang="zh-CN" dirty="0"/>
              <a:t>Say, at least 3 out of 4</a:t>
            </a:r>
          </a:p>
          <a:p>
            <a:pPr lvl="1"/>
            <a:r>
              <a:rPr lang="en-US" altLang="zh-CN" dirty="0"/>
              <a:t>Imposes a </a:t>
            </a:r>
            <a:r>
              <a:rPr lang="zh-CN" altLang="en-US" dirty="0"/>
              <a:t>“</a:t>
            </a:r>
            <a:r>
              <a:rPr lang="en-US" altLang="zh-CN" dirty="0"/>
              <a:t>soft conjunction</a:t>
            </a:r>
            <a:r>
              <a:rPr lang="zh-CN" altLang="en-US" dirty="0"/>
              <a:t>”</a:t>
            </a:r>
            <a:r>
              <a:rPr lang="en-US" altLang="zh-CN" dirty="0"/>
              <a:t> on queries seen on web search engines (early Google)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Easy to implement in postings traversal</a:t>
            </a:r>
          </a:p>
        </p:txBody>
      </p:sp>
      <p:sp>
        <p:nvSpPr>
          <p:cNvPr id="30618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7.1.2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80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03317E-CFF9-DE4D-AE18-653849EE4B9C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07202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dirty="0"/>
              <a:t>3 of 4 query terms</a:t>
            </a:r>
          </a:p>
        </p:txBody>
      </p:sp>
      <p:sp>
        <p:nvSpPr>
          <p:cNvPr id="307203" name="Text Box 4"/>
          <p:cNvSpPr txBox="1">
            <a:spLocks noChangeArrowheads="1"/>
          </p:cNvSpPr>
          <p:nvPr/>
        </p:nvSpPr>
        <p:spPr bwMode="auto">
          <a:xfrm>
            <a:off x="381000" y="2733675"/>
            <a:ext cx="11763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400" b="1" i="1">
                <a:latin typeface="Lucida Sans" charset="0"/>
                <a:cs typeface="Arial Unicode MS" charset="0"/>
              </a:rPr>
              <a:t>Brutus</a:t>
            </a:r>
          </a:p>
        </p:txBody>
      </p:sp>
      <p:sp>
        <p:nvSpPr>
          <p:cNvPr id="307204" name="Text Box 5"/>
          <p:cNvSpPr txBox="1">
            <a:spLocks noChangeArrowheads="1"/>
          </p:cNvSpPr>
          <p:nvPr/>
        </p:nvSpPr>
        <p:spPr bwMode="auto">
          <a:xfrm>
            <a:off x="381000" y="3267075"/>
            <a:ext cx="12858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400" b="1" i="1">
                <a:latin typeface="Lucida Sans" charset="0"/>
                <a:cs typeface="Arial Unicode MS" charset="0"/>
              </a:rPr>
              <a:t>Caesar</a:t>
            </a:r>
          </a:p>
        </p:txBody>
      </p:sp>
      <p:sp>
        <p:nvSpPr>
          <p:cNvPr id="307205" name="Text Box 6"/>
          <p:cNvSpPr txBox="1">
            <a:spLocks noChangeArrowheads="1"/>
          </p:cNvSpPr>
          <p:nvPr/>
        </p:nvSpPr>
        <p:spPr bwMode="auto">
          <a:xfrm>
            <a:off x="381000" y="3800475"/>
            <a:ext cx="174942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400" b="1" i="1">
                <a:latin typeface="Lucida Sans" charset="0"/>
                <a:cs typeface="Arial Unicode MS" charset="0"/>
              </a:rPr>
              <a:t>Calpurnia</a:t>
            </a:r>
          </a:p>
        </p:txBody>
      </p:sp>
      <p:sp>
        <p:nvSpPr>
          <p:cNvPr id="307206" name="AutoShape 7"/>
          <p:cNvSpPr>
            <a:spLocks noChangeArrowheads="1"/>
          </p:cNvSpPr>
          <p:nvPr/>
        </p:nvSpPr>
        <p:spPr bwMode="auto">
          <a:xfrm>
            <a:off x="2057400" y="2809875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07" name="AutoShape 8"/>
          <p:cNvSpPr>
            <a:spLocks noChangeArrowheads="1"/>
          </p:cNvSpPr>
          <p:nvPr/>
        </p:nvSpPr>
        <p:spPr bwMode="auto">
          <a:xfrm>
            <a:off x="2057400" y="3343275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07208" name="Group 26"/>
          <p:cNvGrpSpPr>
            <a:grpSpLocks/>
          </p:cNvGrpSpPr>
          <p:nvPr/>
        </p:nvGrpSpPr>
        <p:grpSpPr bwMode="auto">
          <a:xfrm>
            <a:off x="3276600" y="3876675"/>
            <a:ext cx="4876800" cy="304800"/>
            <a:chOff x="2064" y="2448"/>
            <a:chExt cx="3072" cy="192"/>
          </a:xfrm>
        </p:grpSpPr>
        <p:sp>
          <p:nvSpPr>
            <p:cNvPr id="307209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endParaRPr lang="zh-CN" altLang="en-US" sz="2400">
                <a:latin typeface="Lucida Sans" charset="0"/>
                <a:cs typeface="Arial Unicode MS" charset="0"/>
              </a:endParaRPr>
            </a:p>
          </p:txBody>
        </p:sp>
        <p:sp>
          <p:nvSpPr>
            <p:cNvPr id="307210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zh-CN" altLang="en-US" sz="2400">
                <a:latin typeface="Lucida Sans" charset="0"/>
                <a:cs typeface="Arial Unicode MS" charset="0"/>
              </a:endParaRPr>
            </a:p>
          </p:txBody>
        </p:sp>
        <p:sp>
          <p:nvSpPr>
            <p:cNvPr id="307211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zh-CN" altLang="en-US" sz="2400">
                <a:latin typeface="Lucida Sans" charset="0"/>
                <a:cs typeface="Arial Unicode MS" charset="0"/>
              </a:endParaRPr>
            </a:p>
          </p:txBody>
        </p:sp>
        <p:sp>
          <p:nvSpPr>
            <p:cNvPr id="307212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zh-CN" altLang="en-US" sz="2400">
                <a:latin typeface="Lucida Sans" charset="0"/>
                <a:cs typeface="Arial Unicode MS" charset="0"/>
              </a:endParaRPr>
            </a:p>
          </p:txBody>
        </p:sp>
        <p:sp>
          <p:nvSpPr>
            <p:cNvPr id="307213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7214" name="Group 51"/>
          <p:cNvGrpSpPr>
            <a:grpSpLocks/>
          </p:cNvGrpSpPr>
          <p:nvPr/>
        </p:nvGrpSpPr>
        <p:grpSpPr bwMode="auto">
          <a:xfrm>
            <a:off x="3276600" y="3267075"/>
            <a:ext cx="4943475" cy="457200"/>
            <a:chOff x="2064" y="2688"/>
            <a:chExt cx="3114" cy="288"/>
          </a:xfrm>
        </p:grpSpPr>
        <p:grpSp>
          <p:nvGrpSpPr>
            <p:cNvPr id="307215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07216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2400">
                  <a:latin typeface="Lucida Sans" charset="0"/>
                  <a:cs typeface="Arial Unicode MS" charset="0"/>
                </a:endParaRPr>
              </a:p>
            </p:txBody>
          </p:sp>
          <p:sp>
            <p:nvSpPr>
              <p:cNvPr id="307217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2400">
                  <a:latin typeface="Lucida Sans" charset="0"/>
                  <a:cs typeface="Arial Unicode MS" charset="0"/>
                </a:endParaRPr>
              </a:p>
            </p:txBody>
          </p:sp>
          <p:sp>
            <p:nvSpPr>
              <p:cNvPr id="307218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2400">
                  <a:latin typeface="Lucida Sans" charset="0"/>
                  <a:cs typeface="Arial Unicode MS" charset="0"/>
                </a:endParaRPr>
              </a:p>
            </p:txBody>
          </p:sp>
          <p:sp>
            <p:nvSpPr>
              <p:cNvPr id="307219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2400">
                  <a:latin typeface="Lucida Sans" charset="0"/>
                  <a:cs typeface="Arial Unicode MS" charset="0"/>
                </a:endParaRPr>
              </a:p>
            </p:txBody>
          </p:sp>
          <p:sp>
            <p:nvSpPr>
              <p:cNvPr id="307220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7221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1</a:t>
              </a:r>
            </a:p>
          </p:txBody>
        </p:sp>
        <p:sp>
          <p:nvSpPr>
            <p:cNvPr id="307222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2</a:t>
              </a:r>
            </a:p>
          </p:txBody>
        </p:sp>
        <p:sp>
          <p:nvSpPr>
            <p:cNvPr id="307223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3</a:t>
              </a:r>
            </a:p>
          </p:txBody>
        </p:sp>
        <p:sp>
          <p:nvSpPr>
            <p:cNvPr id="307224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5</a:t>
              </a:r>
            </a:p>
          </p:txBody>
        </p:sp>
        <p:sp>
          <p:nvSpPr>
            <p:cNvPr id="307225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8</a:t>
              </a:r>
            </a:p>
          </p:txBody>
        </p:sp>
        <p:sp>
          <p:nvSpPr>
            <p:cNvPr id="307226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13</a:t>
              </a:r>
            </a:p>
          </p:txBody>
        </p:sp>
        <p:sp>
          <p:nvSpPr>
            <p:cNvPr id="307227" name="Text Box 38"/>
            <p:cNvSpPr txBox="1">
              <a:spLocks noChangeArrowheads="1"/>
            </p:cNvSpPr>
            <p:nvPr/>
          </p:nvSpPr>
          <p:spPr bwMode="auto">
            <a:xfrm>
              <a:off x="4464" y="2688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21</a:t>
              </a:r>
            </a:p>
          </p:txBody>
        </p:sp>
        <p:sp>
          <p:nvSpPr>
            <p:cNvPr id="307228" name="Text Box 39"/>
            <p:cNvSpPr txBox="1">
              <a:spLocks noChangeArrowheads="1"/>
            </p:cNvSpPr>
            <p:nvPr/>
          </p:nvSpPr>
          <p:spPr bwMode="auto">
            <a:xfrm>
              <a:off x="4848" y="2688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34</a:t>
              </a:r>
            </a:p>
          </p:txBody>
        </p:sp>
      </p:grpSp>
      <p:grpSp>
        <p:nvGrpSpPr>
          <p:cNvPr id="307229" name="Group 52"/>
          <p:cNvGrpSpPr>
            <a:grpSpLocks/>
          </p:cNvGrpSpPr>
          <p:nvPr/>
        </p:nvGrpSpPr>
        <p:grpSpPr bwMode="auto">
          <a:xfrm>
            <a:off x="3276600" y="2733675"/>
            <a:ext cx="4876800" cy="457200"/>
            <a:chOff x="2064" y="2400"/>
            <a:chExt cx="3072" cy="288"/>
          </a:xfrm>
        </p:grpSpPr>
        <p:grpSp>
          <p:nvGrpSpPr>
            <p:cNvPr id="307230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07231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2400">
                  <a:latin typeface="Lucida Sans" charset="0"/>
                  <a:cs typeface="Arial Unicode MS" charset="0"/>
                </a:endParaRPr>
              </a:p>
            </p:txBody>
          </p:sp>
          <p:sp>
            <p:nvSpPr>
              <p:cNvPr id="307232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2400">
                  <a:latin typeface="Lucida Sans" charset="0"/>
                  <a:cs typeface="Arial Unicode MS" charset="0"/>
                </a:endParaRPr>
              </a:p>
            </p:txBody>
          </p:sp>
          <p:sp>
            <p:nvSpPr>
              <p:cNvPr id="307233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2400">
                  <a:latin typeface="Lucida Sans" charset="0"/>
                  <a:cs typeface="Arial Unicode MS" charset="0"/>
                </a:endParaRPr>
              </a:p>
            </p:txBody>
          </p:sp>
          <p:sp>
            <p:nvSpPr>
              <p:cNvPr id="307234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2400">
                  <a:latin typeface="Lucida Sans" charset="0"/>
                  <a:cs typeface="Arial Unicode MS" charset="0"/>
                </a:endParaRPr>
              </a:p>
            </p:txBody>
          </p:sp>
          <p:sp>
            <p:nvSpPr>
              <p:cNvPr id="307235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7236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2</a:t>
              </a:r>
            </a:p>
          </p:txBody>
        </p:sp>
        <p:sp>
          <p:nvSpPr>
            <p:cNvPr id="307237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4</a:t>
              </a:r>
            </a:p>
          </p:txBody>
        </p:sp>
        <p:sp>
          <p:nvSpPr>
            <p:cNvPr id="307238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8</a:t>
              </a:r>
            </a:p>
          </p:txBody>
        </p:sp>
        <p:sp>
          <p:nvSpPr>
            <p:cNvPr id="307239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16</a:t>
              </a:r>
            </a:p>
          </p:txBody>
        </p:sp>
        <p:sp>
          <p:nvSpPr>
            <p:cNvPr id="307240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32</a:t>
              </a:r>
            </a:p>
          </p:txBody>
        </p:sp>
        <p:sp>
          <p:nvSpPr>
            <p:cNvPr id="307241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64</a:t>
              </a:r>
            </a:p>
          </p:txBody>
        </p:sp>
        <p:sp>
          <p:nvSpPr>
            <p:cNvPr id="307242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128</a:t>
              </a:r>
            </a:p>
          </p:txBody>
        </p:sp>
        <p:sp>
          <p:nvSpPr>
            <p:cNvPr id="307243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lang="zh-CN" altLang="en-US" sz="2400">
                <a:latin typeface="Lucida Sans" charset="0"/>
                <a:cs typeface="Arial Unicode MS" charset="0"/>
              </a:endParaRPr>
            </a:p>
          </p:txBody>
        </p:sp>
      </p:grpSp>
      <p:sp>
        <p:nvSpPr>
          <p:cNvPr id="307244" name="Text Box 48"/>
          <p:cNvSpPr txBox="1">
            <a:spLocks noChangeArrowheads="1"/>
          </p:cNvSpPr>
          <p:nvPr/>
        </p:nvSpPr>
        <p:spPr bwMode="auto">
          <a:xfrm>
            <a:off x="3276600" y="380047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400">
                <a:latin typeface="Lucida Sans" charset="0"/>
                <a:cs typeface="Arial Unicode MS" charset="0"/>
              </a:rPr>
              <a:t>13</a:t>
            </a:r>
          </a:p>
        </p:txBody>
      </p:sp>
      <p:sp>
        <p:nvSpPr>
          <p:cNvPr id="307245" name="AutoShape 49"/>
          <p:cNvSpPr>
            <a:spLocks noChangeArrowheads="1"/>
          </p:cNvSpPr>
          <p:nvPr/>
        </p:nvSpPr>
        <p:spPr bwMode="auto">
          <a:xfrm>
            <a:off x="2057400" y="3876675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46" name="Text Box 50"/>
          <p:cNvSpPr txBox="1">
            <a:spLocks noChangeArrowheads="1"/>
          </p:cNvSpPr>
          <p:nvPr/>
        </p:nvSpPr>
        <p:spPr bwMode="auto">
          <a:xfrm>
            <a:off x="3895725" y="380047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400">
                <a:latin typeface="Lucida Sans" charset="0"/>
                <a:cs typeface="Arial Unicode MS" charset="0"/>
              </a:rPr>
              <a:t>16</a:t>
            </a:r>
          </a:p>
        </p:txBody>
      </p:sp>
      <p:sp>
        <p:nvSpPr>
          <p:cNvPr id="307247" name="Text Box 4"/>
          <p:cNvSpPr txBox="1">
            <a:spLocks noChangeArrowheads="1"/>
          </p:cNvSpPr>
          <p:nvPr/>
        </p:nvSpPr>
        <p:spPr bwMode="auto">
          <a:xfrm>
            <a:off x="381000" y="2133600"/>
            <a:ext cx="1309688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400" b="1" i="1">
                <a:latin typeface="Lucida Sans" charset="0"/>
                <a:cs typeface="Arial Unicode MS" charset="0"/>
              </a:rPr>
              <a:t>Antony</a:t>
            </a:r>
          </a:p>
        </p:txBody>
      </p:sp>
      <p:sp>
        <p:nvSpPr>
          <p:cNvPr id="307248" name="AutoShape 7"/>
          <p:cNvSpPr>
            <a:spLocks noChangeArrowheads="1"/>
          </p:cNvSpPr>
          <p:nvPr/>
        </p:nvSpPr>
        <p:spPr bwMode="auto">
          <a:xfrm>
            <a:off x="2057400" y="2209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07249" name="Group 52"/>
          <p:cNvGrpSpPr>
            <a:grpSpLocks/>
          </p:cNvGrpSpPr>
          <p:nvPr/>
        </p:nvGrpSpPr>
        <p:grpSpPr bwMode="auto">
          <a:xfrm>
            <a:off x="3276600" y="2133600"/>
            <a:ext cx="4876800" cy="461963"/>
            <a:chOff x="2064" y="2400"/>
            <a:chExt cx="3072" cy="291"/>
          </a:xfrm>
        </p:grpSpPr>
        <p:grpSp>
          <p:nvGrpSpPr>
            <p:cNvPr id="307250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07251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2400">
                  <a:latin typeface="Lucida Sans" charset="0"/>
                  <a:cs typeface="Arial Unicode MS" charset="0"/>
                </a:endParaRPr>
              </a:p>
            </p:txBody>
          </p:sp>
          <p:sp>
            <p:nvSpPr>
              <p:cNvPr id="307252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2400">
                  <a:latin typeface="Lucida Sans" charset="0"/>
                  <a:cs typeface="Arial Unicode MS" charset="0"/>
                </a:endParaRPr>
              </a:p>
            </p:txBody>
          </p:sp>
          <p:sp>
            <p:nvSpPr>
              <p:cNvPr id="307253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2400">
                  <a:latin typeface="Lucida Sans" charset="0"/>
                  <a:cs typeface="Arial Unicode MS" charset="0"/>
                </a:endParaRPr>
              </a:p>
            </p:txBody>
          </p:sp>
          <p:sp>
            <p:nvSpPr>
              <p:cNvPr id="307254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2400">
                  <a:latin typeface="Lucida Sans" charset="0"/>
                  <a:cs typeface="Arial Unicode MS" charset="0"/>
                </a:endParaRPr>
              </a:p>
            </p:txBody>
          </p:sp>
          <p:sp>
            <p:nvSpPr>
              <p:cNvPr id="307255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7256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3</a:t>
              </a:r>
            </a:p>
          </p:txBody>
        </p:sp>
        <p:sp>
          <p:nvSpPr>
            <p:cNvPr id="307257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4</a:t>
              </a:r>
            </a:p>
          </p:txBody>
        </p:sp>
        <p:sp>
          <p:nvSpPr>
            <p:cNvPr id="307258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8</a:t>
              </a:r>
            </a:p>
          </p:txBody>
        </p:sp>
        <p:sp>
          <p:nvSpPr>
            <p:cNvPr id="307259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16</a:t>
              </a:r>
            </a:p>
          </p:txBody>
        </p:sp>
        <p:sp>
          <p:nvSpPr>
            <p:cNvPr id="307260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32</a:t>
              </a:r>
            </a:p>
          </p:txBody>
        </p:sp>
        <p:sp>
          <p:nvSpPr>
            <p:cNvPr id="307261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64</a:t>
              </a:r>
            </a:p>
          </p:txBody>
        </p:sp>
        <p:sp>
          <p:nvSpPr>
            <p:cNvPr id="307262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400">
                  <a:latin typeface="Lucida Sans" charset="0"/>
                  <a:cs typeface="Arial Unicode MS" charset="0"/>
                </a:rPr>
                <a:t>128</a:t>
              </a:r>
            </a:p>
          </p:txBody>
        </p:sp>
        <p:sp>
          <p:nvSpPr>
            <p:cNvPr id="307263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lang="zh-CN" altLang="en-US" sz="2400">
                <a:latin typeface="Lucida Sans" charset="0"/>
                <a:cs typeface="Arial Unicode MS" charset="0"/>
              </a:endParaRPr>
            </a:p>
          </p:txBody>
        </p:sp>
      </p:grpSp>
      <p:sp>
        <p:nvSpPr>
          <p:cNvPr id="307264" name="Text Box 50"/>
          <p:cNvSpPr txBox="1">
            <a:spLocks noChangeArrowheads="1"/>
          </p:cNvSpPr>
          <p:nvPr/>
        </p:nvSpPr>
        <p:spPr bwMode="auto">
          <a:xfrm>
            <a:off x="4532313" y="3810000"/>
            <a:ext cx="573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400">
                <a:latin typeface="Lucida Sans" charset="0"/>
                <a:cs typeface="Arial Unicode MS" charset="0"/>
              </a:rPr>
              <a:t>32</a:t>
            </a:r>
          </a:p>
        </p:txBody>
      </p: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4495800" y="2209800"/>
            <a:ext cx="1828800" cy="1447800"/>
            <a:chOff x="4495800" y="3276600"/>
            <a:chExt cx="1828800" cy="1447800"/>
          </a:xfrm>
        </p:grpSpPr>
        <p:sp>
          <p:nvSpPr>
            <p:cNvPr id="307266" name="Rectangle 82"/>
            <p:cNvSpPr>
              <a:spLocks noChangeArrowheads="1"/>
            </p:cNvSpPr>
            <p:nvPr/>
          </p:nvSpPr>
          <p:spPr bwMode="auto">
            <a:xfrm>
              <a:off x="4495800" y="3276600"/>
              <a:ext cx="609600" cy="304800"/>
            </a:xfrm>
            <a:prstGeom prst="rect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latin typeface="Lucida Sans" charset="0"/>
                <a:cs typeface="Arial Unicode MS" charset="0"/>
              </a:endParaRPr>
            </a:p>
          </p:txBody>
        </p:sp>
        <p:sp>
          <p:nvSpPr>
            <p:cNvPr id="307267" name="Rectangle 83"/>
            <p:cNvSpPr>
              <a:spLocks noChangeArrowheads="1"/>
            </p:cNvSpPr>
            <p:nvPr/>
          </p:nvSpPr>
          <p:spPr bwMode="auto">
            <a:xfrm>
              <a:off x="4495800" y="3886200"/>
              <a:ext cx="609600" cy="304800"/>
            </a:xfrm>
            <a:prstGeom prst="rect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latin typeface="Lucida Sans" charset="0"/>
                <a:cs typeface="Arial Unicode MS" charset="0"/>
              </a:endParaRPr>
            </a:p>
          </p:txBody>
        </p:sp>
        <p:sp>
          <p:nvSpPr>
            <p:cNvPr id="307268" name="Rectangle 84"/>
            <p:cNvSpPr>
              <a:spLocks noChangeArrowheads="1"/>
            </p:cNvSpPr>
            <p:nvPr/>
          </p:nvSpPr>
          <p:spPr bwMode="auto">
            <a:xfrm>
              <a:off x="5715000" y="4419600"/>
              <a:ext cx="609600" cy="304800"/>
            </a:xfrm>
            <a:prstGeom prst="rect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2400">
                <a:latin typeface="Lucida Sans" charset="0"/>
                <a:cs typeface="Arial Unicode MS" charset="0"/>
              </a:endParaRPr>
            </a:p>
          </p:txBody>
        </p:sp>
      </p:grpSp>
      <p:grpSp>
        <p:nvGrpSpPr>
          <p:cNvPr id="10" name="Group 90"/>
          <p:cNvGrpSpPr/>
          <p:nvPr/>
        </p:nvGrpSpPr>
        <p:grpSpPr>
          <a:xfrm>
            <a:off x="3886200" y="2209800"/>
            <a:ext cx="1828800" cy="1981200"/>
            <a:chOff x="3886200" y="3276600"/>
            <a:chExt cx="1828800" cy="1981200"/>
          </a:xfrm>
          <a:solidFill>
            <a:schemeClr val="accent1">
              <a:alpha val="12000"/>
            </a:schemeClr>
          </a:solidFill>
        </p:grpSpPr>
        <p:sp>
          <p:nvSpPr>
            <p:cNvPr id="88" name="Rectangle 87"/>
            <p:cNvSpPr/>
            <p:nvPr/>
          </p:nvSpPr>
          <p:spPr bwMode="auto">
            <a:xfrm>
              <a:off x="5105400" y="3276600"/>
              <a:ext cx="609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>
                <a:latin typeface="Lucida Sans" pitchFamily="34" charset="0"/>
                <a:ea typeface="+mn-ea"/>
                <a:cs typeface="Arial Unicode MS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5105400" y="3886200"/>
              <a:ext cx="609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>
                <a:latin typeface="Lucida Sans" pitchFamily="34" charset="0"/>
                <a:ea typeface="+mn-ea"/>
                <a:cs typeface="Arial Unicode MS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886200" y="4953000"/>
              <a:ext cx="609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>
                <a:latin typeface="Lucida Sans" pitchFamily="34" charset="0"/>
                <a:ea typeface="+mn-ea"/>
                <a:cs typeface="Arial Unicode MS" charset="0"/>
              </a:endParaRPr>
            </a:p>
          </p:txBody>
        </p:sp>
      </p:grpSp>
      <p:grpSp>
        <p:nvGrpSpPr>
          <p:cNvPr id="11" name="Group 91"/>
          <p:cNvGrpSpPr/>
          <p:nvPr/>
        </p:nvGrpSpPr>
        <p:grpSpPr>
          <a:xfrm>
            <a:off x="4495800" y="2209800"/>
            <a:ext cx="1828800" cy="1981200"/>
            <a:chOff x="3886200" y="3276600"/>
            <a:chExt cx="1828800" cy="1981200"/>
          </a:xfrm>
          <a:solidFill>
            <a:schemeClr val="accent1">
              <a:alpha val="12000"/>
            </a:schemeClr>
          </a:solidFill>
        </p:grpSpPr>
        <p:sp>
          <p:nvSpPr>
            <p:cNvPr id="93" name="Rectangle 92"/>
            <p:cNvSpPr/>
            <p:nvPr/>
          </p:nvSpPr>
          <p:spPr bwMode="auto">
            <a:xfrm>
              <a:off x="5105400" y="3276600"/>
              <a:ext cx="609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>
                <a:latin typeface="Lucida Sans" pitchFamily="34" charset="0"/>
                <a:ea typeface="+mn-ea"/>
                <a:cs typeface="Arial Unicode MS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5105400" y="3886200"/>
              <a:ext cx="609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>
                <a:latin typeface="Lucida Sans" pitchFamily="34" charset="0"/>
                <a:ea typeface="+mn-ea"/>
                <a:cs typeface="Arial Unicode MS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3886200" y="4953000"/>
              <a:ext cx="609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>
                <a:latin typeface="Lucida Sans" pitchFamily="34" charset="0"/>
                <a:ea typeface="+mn-ea"/>
                <a:cs typeface="Arial Unicode MS" charset="0"/>
              </a:endParaRPr>
            </a:p>
          </p:txBody>
        </p:sp>
      </p:grp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762000" y="5105400"/>
            <a:ext cx="803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Lucida Sans" charset="0"/>
                <a:cs typeface="Arial Unicode MS" charset="0"/>
              </a:rPr>
              <a:t>Scores only computed for docs 8, 16 and 32.</a:t>
            </a:r>
          </a:p>
        </p:txBody>
      </p:sp>
      <p:sp>
        <p:nvSpPr>
          <p:cNvPr id="30727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7.1.2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CA9D94-F70C-6543-8597-B8245AB8E79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Vector Space and Basis Vectors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47050" cy="3197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Formally, a </a:t>
            </a:r>
            <a:r>
              <a:rPr lang="en-US" altLang="zh-CN" sz="2400" i="1" dirty="0"/>
              <a:t>vector space </a:t>
            </a:r>
            <a:r>
              <a:rPr lang="en-US" altLang="zh-CN" sz="2400" dirty="0"/>
              <a:t>is defined by a set of </a:t>
            </a:r>
            <a:r>
              <a:rPr lang="en-US" altLang="zh-CN" sz="2400" i="1" dirty="0"/>
              <a:t>linearly independent </a:t>
            </a:r>
            <a:r>
              <a:rPr lang="en-US" altLang="zh-CN" sz="2400" dirty="0"/>
              <a:t>(</a:t>
            </a:r>
            <a:r>
              <a:rPr lang="zh-CN" altLang="en-US" sz="2400" dirty="0"/>
              <a:t>线性独立</a:t>
            </a:r>
            <a:r>
              <a:rPr lang="en-US" altLang="zh-CN" sz="2400" dirty="0"/>
              <a:t>)</a:t>
            </a:r>
            <a:r>
              <a:rPr lang="en-US" altLang="zh-CN" sz="2400" i="1" dirty="0"/>
              <a:t> </a:t>
            </a:r>
            <a:r>
              <a:rPr lang="en-US" altLang="zh-CN" sz="2400" dirty="0"/>
              <a:t>basis vectors. </a:t>
            </a:r>
            <a:r>
              <a:rPr lang="en-US" altLang="zh-CN" sz="2400"/>
              <a:t>(Why?)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Basis vectors: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correspond to the </a:t>
            </a:r>
            <a:r>
              <a:rPr lang="en-US" altLang="zh-CN" sz="2000" i="1" dirty="0"/>
              <a:t>dimensions </a:t>
            </a:r>
            <a:r>
              <a:rPr lang="en-US" altLang="zh-CN" sz="2000" dirty="0"/>
              <a:t>or </a:t>
            </a:r>
            <a:r>
              <a:rPr lang="en-US" altLang="zh-CN" sz="2000" i="1" dirty="0"/>
              <a:t>directions </a:t>
            </a:r>
            <a:r>
              <a:rPr lang="en-US" altLang="zh-CN" sz="2000" dirty="0"/>
              <a:t>in the vector space;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determine what can be described in the vector space; and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must be </a:t>
            </a:r>
            <a:r>
              <a:rPr lang="en-US" altLang="zh-CN" sz="2000" i="1" dirty="0"/>
              <a:t>orthogonal </a:t>
            </a:r>
            <a:r>
              <a:rPr lang="en-US" altLang="zh-CN" sz="2000" dirty="0"/>
              <a:t>(</a:t>
            </a:r>
            <a:r>
              <a:rPr lang="zh-CN" altLang="en-US" sz="2000" dirty="0"/>
              <a:t>正交</a:t>
            </a:r>
            <a:r>
              <a:rPr lang="en-US" altLang="zh-CN" sz="2000" dirty="0"/>
              <a:t>)</a:t>
            </a:r>
            <a:r>
              <a:rPr lang="en-US" altLang="zh-CN" sz="2000" i="1" dirty="0"/>
              <a:t>, </a:t>
            </a:r>
            <a:r>
              <a:rPr lang="en-US" altLang="zh-CN" sz="2000" dirty="0"/>
              <a:t>or </a:t>
            </a:r>
            <a:r>
              <a:rPr lang="en-US" altLang="zh-CN" sz="2000" i="1" dirty="0"/>
              <a:t>linearly independent, </a:t>
            </a:r>
            <a:r>
              <a:rPr lang="en-US" altLang="zh-CN" sz="2000" dirty="0"/>
              <a:t>i.e. a value along one dimension implies nothing about a value along another.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pic>
        <p:nvPicPr>
          <p:cNvPr id="246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203700"/>
            <a:ext cx="4032250" cy="1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E3E677-0D50-E74E-9DA2-8D56731A6B1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Selection of Basic Vector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What should be the basis vectors for IR? (feature selection problem)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“</a:t>
            </a:r>
            <a:r>
              <a:rPr lang="en-US" altLang="zh-CN" sz="2400" dirty="0"/>
              <a:t>Core</a:t>
            </a:r>
            <a:r>
              <a:rPr lang="zh-CN" altLang="en-US" sz="2400" dirty="0"/>
              <a:t>”</a:t>
            </a:r>
            <a:r>
              <a:rPr lang="en-US" altLang="zh-CN" sz="2400" dirty="0"/>
              <a:t> concepts of discourse?*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orthogonal (by definition)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a relatively static vector space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probably not too many dimensions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i="1" dirty="0"/>
              <a:t>But… </a:t>
            </a:r>
            <a:r>
              <a:rPr lang="en-US" altLang="zh-CN" sz="2000" dirty="0"/>
              <a:t>difficult to determine (Philosophy? Cognitive science?)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Use terms that appear?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easy to determine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i="1" dirty="0"/>
              <a:t>But… 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not at all orthogonal (but it may not matter much)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a constantly growing vector space (new vocabulary)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huge number of dimensions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1043608" y="2708920"/>
            <a:ext cx="44644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7343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3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3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E3E677-0D50-E74E-9DA2-8D56731A6B1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Selection of Basic Vector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What should be the basis vectors for IR? (feature selection problem)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“</a:t>
            </a:r>
            <a:r>
              <a:rPr lang="en-US" altLang="zh-CN" sz="2400" dirty="0"/>
              <a:t>Core</a:t>
            </a:r>
            <a:r>
              <a:rPr lang="zh-CN" altLang="en-US" sz="2400" dirty="0"/>
              <a:t>”</a:t>
            </a:r>
            <a:r>
              <a:rPr lang="en-US" altLang="zh-CN" sz="2400" dirty="0"/>
              <a:t> concepts of discourse?*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orthogonal (by definition)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a relatively static vector space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probably not too many dimensions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i="1" dirty="0"/>
              <a:t>But… </a:t>
            </a:r>
            <a:r>
              <a:rPr lang="en-US" altLang="zh-CN" sz="2000" dirty="0"/>
              <a:t>difficult to determine (Philosophy? Cognitive science?)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Use terms that appear?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easy to determine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i="1" dirty="0"/>
              <a:t>But… 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not at all orthogonal (but it may not matter much)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a constantly growing vector space (new vocabulary)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huge number of dimensions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155466"/>
            <a:ext cx="5976495" cy="23744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64" y="1792776"/>
            <a:ext cx="6732240" cy="2174388"/>
          </a:xfrm>
          <a:prstGeom prst="rect">
            <a:avLst/>
          </a:prstGeom>
          <a:solidFill>
            <a:schemeClr val="accent1"/>
          </a:solidFill>
          <a:ln>
            <a:solidFill>
              <a:srgbClr val="92D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3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3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10074</TotalTime>
  <Words>3808</Words>
  <Application>Microsoft Macintosh PowerPoint</Application>
  <PresentationFormat>全屏显示(4:3)</PresentationFormat>
  <Paragraphs>634</Paragraphs>
  <Slides>63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8" baseType="lpstr">
      <vt:lpstr>Arial</vt:lpstr>
      <vt:lpstr>Lucida Sans</vt:lpstr>
      <vt:lpstr>Times New Roman</vt:lpstr>
      <vt:lpstr>默认设计模板</vt:lpstr>
      <vt:lpstr>Worksheet</vt:lpstr>
      <vt:lpstr>Lecture 3 Retrieval Models Part 2 </vt:lpstr>
      <vt:lpstr>Models we’ll consider</vt:lpstr>
      <vt:lpstr>Document Representation in Boolean Model</vt:lpstr>
      <vt:lpstr>Questions before the VSM</vt:lpstr>
      <vt:lpstr>Vector Space Model</vt:lpstr>
      <vt:lpstr>Vector space issues</vt:lpstr>
      <vt:lpstr>Vector Space and Basis Vectors</vt:lpstr>
      <vt:lpstr>Selection of Basic Vector</vt:lpstr>
      <vt:lpstr>Selection of Basic Vector</vt:lpstr>
      <vt:lpstr>Selection of Basic Vector</vt:lpstr>
      <vt:lpstr>Mapping to basis vectors: terms</vt:lpstr>
      <vt:lpstr>Mapping to basis vectors: documents</vt:lpstr>
      <vt:lpstr>Mapping to basis vectors: queries</vt:lpstr>
      <vt:lpstr>Vector Coefficients</vt:lpstr>
      <vt:lpstr>Term weighting functions (e.g.)</vt:lpstr>
      <vt:lpstr>Example: 3-word vocabulary (tf weights)</vt:lpstr>
      <vt:lpstr>Similarity</vt:lpstr>
      <vt:lpstr>Vector Space Similarity</vt:lpstr>
      <vt:lpstr>Vector Space Similarity: Weighted Features Example</vt:lpstr>
      <vt:lpstr>Vector Space Similarity: Common Measures</vt:lpstr>
      <vt:lpstr>Vector Space Similarity: Cosine Coefficient (Correlation) Example</vt:lpstr>
      <vt:lpstr>Cosine and vector lengths</vt:lpstr>
      <vt:lpstr>Example again, normalized</vt:lpstr>
      <vt:lpstr>Other comparisons: Lucene</vt:lpstr>
      <vt:lpstr>Summary: Vector Similarity Computation with Weights</vt:lpstr>
      <vt:lpstr>Simple Uses of Vector Similarity in Information Retrieval </vt:lpstr>
      <vt:lpstr>Simple Example of Ranking (Weighting by Term Frequency)</vt:lpstr>
      <vt:lpstr>Calculate Ranking</vt:lpstr>
      <vt:lpstr>Cosine similarity amongst 3 documents</vt:lpstr>
      <vt:lpstr>3 documents example contd.</vt:lpstr>
      <vt:lpstr>Vector Space Revision</vt:lpstr>
      <vt:lpstr>Standard vector space, summary</vt:lpstr>
      <vt:lpstr>Models we’ll consider</vt:lpstr>
      <vt:lpstr>Latent Semantic Indexing (LSI)</vt:lpstr>
      <vt:lpstr>LSI</vt:lpstr>
      <vt:lpstr>LSI: example</vt:lpstr>
      <vt:lpstr>LSI: example (2)</vt:lpstr>
      <vt:lpstr>LSI</vt:lpstr>
      <vt:lpstr>LSI: example for ”k=2”</vt:lpstr>
      <vt:lpstr>LSI: example (3)</vt:lpstr>
      <vt:lpstr>Comparing original and LSI</vt:lpstr>
      <vt:lpstr>Using LSI</vt:lpstr>
      <vt:lpstr>LSI</vt:lpstr>
      <vt:lpstr>Is LSI any good?</vt:lpstr>
      <vt:lpstr>Magic can be confusing</vt:lpstr>
      <vt:lpstr>Vector Space Retrieval Model: Summary</vt:lpstr>
      <vt:lpstr>Vector Space Model: Disadvantages</vt:lpstr>
      <vt:lpstr>Vector Space Model: Advantages</vt:lpstr>
      <vt:lpstr>Homework 03 </vt:lpstr>
      <vt:lpstr>Backup</vt:lpstr>
      <vt:lpstr>Efficiency of VSM A glance for implementation</vt:lpstr>
      <vt:lpstr>Efficient cosine ranking</vt:lpstr>
      <vt:lpstr>Efficient cosine ranking</vt:lpstr>
      <vt:lpstr>Special case – unweighted queries</vt:lpstr>
      <vt:lpstr>Computing the K largest cosines: selection vs. sorting</vt:lpstr>
      <vt:lpstr>Use heap for selecting top K</vt:lpstr>
      <vt:lpstr>Bottlenecks</vt:lpstr>
      <vt:lpstr>Cosine similarity is only a proxy</vt:lpstr>
      <vt:lpstr>Generic approach</vt:lpstr>
      <vt:lpstr>Index elimination</vt:lpstr>
      <vt:lpstr>High-idf query terms only</vt:lpstr>
      <vt:lpstr>Docs containing many query terms</vt:lpstr>
      <vt:lpstr>3 of 4 query terms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and Classification of Speech Sounds</dc:title>
  <dc:creator>night</dc:creator>
  <cp:lastModifiedBy>Chen Qingcai</cp:lastModifiedBy>
  <cp:revision>910</cp:revision>
  <dcterms:created xsi:type="dcterms:W3CDTF">2005-07-04T14:06:55Z</dcterms:created>
  <dcterms:modified xsi:type="dcterms:W3CDTF">2021-07-03T14:13:25Z</dcterms:modified>
</cp:coreProperties>
</file>