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328" r:id="rId2"/>
    <p:sldId id="340" r:id="rId3"/>
    <p:sldId id="319" r:id="rId4"/>
    <p:sldId id="304" r:id="rId5"/>
    <p:sldId id="342" r:id="rId6"/>
    <p:sldId id="323" r:id="rId7"/>
    <p:sldId id="305" r:id="rId8"/>
    <p:sldId id="317" r:id="rId9"/>
    <p:sldId id="345" r:id="rId10"/>
    <p:sldId id="291" r:id="rId11"/>
    <p:sldId id="306" r:id="rId12"/>
    <p:sldId id="329" r:id="rId13"/>
    <p:sldId id="330" r:id="rId14"/>
    <p:sldId id="331" r:id="rId15"/>
    <p:sldId id="344" r:id="rId16"/>
    <p:sldId id="332" r:id="rId17"/>
    <p:sldId id="333" r:id="rId18"/>
    <p:sldId id="335" r:id="rId19"/>
    <p:sldId id="308" r:id="rId20"/>
    <p:sldId id="309" r:id="rId21"/>
    <p:sldId id="336" r:id="rId22"/>
    <p:sldId id="337" r:id="rId23"/>
    <p:sldId id="347" r:id="rId24"/>
    <p:sldId id="348" r:id="rId25"/>
    <p:sldId id="349" r:id="rId26"/>
    <p:sldId id="350" r:id="rId27"/>
    <p:sldId id="351" r:id="rId28"/>
    <p:sldId id="35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URWGroteskTLig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  <a:srgbClr val="DDDDDD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6" autoAdjust="0"/>
  </p:normalViewPr>
  <p:slideViewPr>
    <p:cSldViewPr>
      <p:cViewPr varScale="1">
        <p:scale>
          <a:sx n="116" d="100"/>
          <a:sy n="116" d="100"/>
        </p:scale>
        <p:origin x="1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cs typeface="宋体" charset="0"/>
              </a:defRPr>
            </a:lvl1pPr>
          </a:lstStyle>
          <a:p>
            <a:pPr>
              <a:defRPr/>
            </a:pPr>
            <a:fld id="{9A4E10AD-3527-E14B-9557-57521E6779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601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6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76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6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宋体" charset="0"/>
              </a:defRPr>
            </a:lvl1pPr>
          </a:lstStyle>
          <a:p>
            <a:pPr>
              <a:defRPr/>
            </a:pPr>
            <a:fld id="{E27D6730-9ABC-3F4E-853C-86638186F7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734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URWGroteskTLig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D6730-9ABC-3F4E-853C-86638186F79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95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6D21-B993-9746-86D8-5C135C57A96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63309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DAF0B-4A6E-574F-BD0C-8734D4DAD001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The detail discussion about the Probabilistic model starts from the definition of similarity.</a:t>
            </a:r>
          </a:p>
        </p:txBody>
      </p:sp>
    </p:spTree>
    <p:extLst>
      <p:ext uri="{BB962C8B-B14F-4D97-AF65-F5344CB8AC3E}">
        <p14:creationId xmlns:p14="http://schemas.microsoft.com/office/powerpoint/2010/main" val="111098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1F6AA-A64D-D04B-9362-5D0157CFEB0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dirty="0"/>
              <a:t>p</a:t>
            </a:r>
            <a:r>
              <a:rPr kumimoji="0" lang="en-US" altLang="zh-CN" baseline="-25000" dirty="0"/>
              <a:t>i</a:t>
            </a:r>
            <a:r>
              <a:rPr kumimoji="0" lang="en-US" altLang="zh-CN" dirty="0"/>
              <a:t> and q</a:t>
            </a:r>
            <a:r>
              <a:rPr kumimoji="0" lang="en-US" altLang="zh-CN" baseline="-25000" dirty="0"/>
              <a:t>i </a:t>
            </a:r>
            <a:r>
              <a:rPr kumimoji="0" lang="en-US" altLang="zh-CN" dirty="0"/>
              <a:t>are two independent measures,</a:t>
            </a:r>
            <a:r>
              <a:rPr kumimoji="0" lang="en-US" altLang="zh-CN" baseline="0" dirty="0"/>
              <a:t> they are used to measure the probability of getting each term from Relevant document set and Non-Relevant document set. </a:t>
            </a:r>
          </a:p>
          <a:p>
            <a:pPr>
              <a:defRPr/>
            </a:pPr>
            <a:r>
              <a:rPr kumimoji="0" lang="en-US" altLang="zh-CN" baseline="0" dirty="0"/>
              <a:t>It should be noted that, for a term, it may appear in both R and NR set, which is different from a document. For a document, it can only belong to R or NR and cannot belong to both sets.</a:t>
            </a:r>
            <a:endParaRPr kumimoji="0"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212558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Contingency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en-US" altLang="zh-CN"/>
              <a:t>:</a:t>
            </a:r>
            <a:r>
              <a:rPr kumimoji="1" lang="zh-CN" altLang="en-US" baseline="0"/>
              <a:t> 或然表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D6730-9ABC-3F4E-853C-86638186F79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1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B1507D-9650-E546-BC1A-68AAEE623AB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Most of the documents that contain x</a:t>
            </a:r>
            <a:r>
              <a:rPr kumimoji="0" lang="en-US" altLang="zh-CN" baseline="-25000"/>
              <a:t>i</a:t>
            </a:r>
            <a:r>
              <a:rPr kumimoji="0" lang="en-US" altLang="zh-CN" i="1" baseline="-25000"/>
              <a:t> </a:t>
            </a:r>
            <a:r>
              <a:rPr kumimoji="0" lang="en-US" altLang="zh-CN" i="1"/>
              <a:t>are non-relevent documents.</a:t>
            </a:r>
            <a:endParaRPr kumimoji="0" lang="en-US" altLang="zh-CN" baseline="-25000"/>
          </a:p>
        </p:txBody>
      </p:sp>
    </p:spTree>
    <p:extLst>
      <p:ext uri="{BB962C8B-B14F-4D97-AF65-F5344CB8AC3E}">
        <p14:creationId xmlns:p14="http://schemas.microsoft.com/office/powerpoint/2010/main" val="124897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F4B5A-6105-504C-9D49-2E1D4F70EACF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08455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70528D-4721-D440-92EC-8D3172694D7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00181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90114-2220-4E49-BE91-C056CCDB6C18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128360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C0E490-2430-9B41-AE59-7F3249A63B59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03284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A0FE-22F7-3F42-BF44-21610B1B4F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8DE7A-A743-F34F-931D-9E3B9182C98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1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88BED-36F9-F74D-A71E-21B31DBF878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0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FFE04-67F7-D641-8FC5-1E4E52880D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2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0504E-A58E-D644-A971-E8F89A44FC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3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A78DC-136D-E040-8F08-A63F33D54AE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9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41052-8693-144E-BB1A-E71D571405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5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7F0DE-4C0A-AC44-A51C-5F6B4C8FF79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1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23A67-6476-0549-8DB5-495518B95BC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6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56D26-98FA-C047-8CF1-9D19FB5FB6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21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FFCFC-7F0A-E145-98A5-26027B31815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8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4BB7BF-3EA3-2046-B68E-FD208AA80BD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6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9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304800" y="2895600"/>
            <a:ext cx="8534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charset="0"/>
              </a:rPr>
              <a:t>Lecture </a:t>
            </a:r>
            <a:r>
              <a:rPr lang="zh-CN" altLang="zh-CN" b="1" dirty="0">
                <a:solidFill>
                  <a:srgbClr val="FF0000"/>
                </a:solidFill>
                <a:latin typeface="Times New Roman" charset="0"/>
              </a:rPr>
              <a:t>4</a:t>
            </a:r>
            <a:endParaRPr lang="en-US" altLang="zh-CN" b="1" dirty="0">
              <a:solidFill>
                <a:srgbClr val="FF0000"/>
              </a:solidFill>
              <a:latin typeface="Times New Roman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3600" dirty="0">
                <a:latin typeface="Times New Roman" charset="0"/>
              </a:rPr>
              <a:t>Probabilistic Information Retrieval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dirty="0">
                <a:latin typeface="Times New Roman" charset="0"/>
              </a:rPr>
              <a:t>Probabilistic Principle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685800" y="2060848"/>
            <a:ext cx="3094038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CC"/>
                </a:solidFill>
                <a:latin typeface="Times New Roman" charset="0"/>
              </a:rPr>
              <a:t>Similarity measure: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latin typeface="Times New Roman" charset="0"/>
              </a:rPr>
              <a:t>The</a:t>
            </a:r>
            <a:r>
              <a:rPr lang="en-US" altLang="zh-CN" sz="1800" i="1" dirty="0">
                <a:latin typeface="Times New Roman" charset="0"/>
              </a:rPr>
              <a:t> similarity </a:t>
            </a:r>
            <a:r>
              <a:rPr lang="en-US" altLang="zh-CN" sz="1800" dirty="0">
                <a:latin typeface="Times New Roman" charset="0"/>
              </a:rPr>
              <a:t>(</a:t>
            </a:r>
            <a:r>
              <a:rPr lang="en-US" altLang="zh-CN" sz="1800" i="1" dirty="0" err="1">
                <a:latin typeface="Times New Roman" charset="0"/>
              </a:rPr>
              <a:t>d</a:t>
            </a:r>
            <a:r>
              <a:rPr lang="en-US" altLang="zh-CN" sz="1800" i="1" baseline="-25000" dirty="0" err="1">
                <a:latin typeface="Times New Roman" charset="0"/>
              </a:rPr>
              <a:t>j</a:t>
            </a:r>
            <a:r>
              <a:rPr lang="en-US" altLang="zh-CN" sz="1800" dirty="0">
                <a:latin typeface="Times New Roman" charset="0"/>
              </a:rPr>
              <a:t>, </a:t>
            </a:r>
            <a:r>
              <a:rPr lang="en-US" altLang="zh-CN" sz="1800" i="1" dirty="0">
                <a:latin typeface="Times New Roman" charset="0"/>
              </a:rPr>
              <a:t>q</a:t>
            </a:r>
            <a:r>
              <a:rPr lang="en-US" altLang="zh-CN" sz="1800" dirty="0">
                <a:latin typeface="Times New Roman" charset="0"/>
              </a:rPr>
              <a:t>) is the ratio of the probability that </a:t>
            </a:r>
            <a:r>
              <a:rPr lang="en-US" altLang="zh-CN" sz="1800" i="1" dirty="0" err="1">
                <a:latin typeface="Times New Roman" charset="0"/>
              </a:rPr>
              <a:t>d</a:t>
            </a:r>
            <a:r>
              <a:rPr lang="en-US" altLang="zh-CN" sz="1800" i="1" baseline="-25000" dirty="0" err="1">
                <a:latin typeface="Times New Roman" charset="0"/>
              </a:rPr>
              <a:t>j</a:t>
            </a:r>
            <a:r>
              <a:rPr lang="en-US" altLang="zh-CN" sz="1800" dirty="0">
                <a:latin typeface="Times New Roman" charset="0"/>
              </a:rPr>
              <a:t> is relevant to </a:t>
            </a:r>
            <a:r>
              <a:rPr lang="en-US" altLang="zh-CN" sz="1800" i="1" dirty="0">
                <a:latin typeface="Times New Roman" charset="0"/>
              </a:rPr>
              <a:t>q</a:t>
            </a:r>
            <a:r>
              <a:rPr lang="en-US" altLang="zh-CN" sz="1800" dirty="0">
                <a:latin typeface="Times New Roman" charset="0"/>
              </a:rPr>
              <a:t>, to the probability that </a:t>
            </a:r>
            <a:r>
              <a:rPr lang="en-US" altLang="zh-CN" sz="1800" i="1" dirty="0" err="1">
                <a:latin typeface="Times New Roman" charset="0"/>
              </a:rPr>
              <a:t>d</a:t>
            </a:r>
            <a:r>
              <a:rPr lang="en-US" altLang="zh-CN" sz="1800" i="1" baseline="-25000" dirty="0" err="1">
                <a:latin typeface="Times New Roman" charset="0"/>
              </a:rPr>
              <a:t>j</a:t>
            </a:r>
            <a:r>
              <a:rPr lang="en-US" altLang="zh-CN" sz="1800" dirty="0">
                <a:latin typeface="Times New Roman" charset="0"/>
              </a:rPr>
              <a:t> is not relevant to </a:t>
            </a:r>
            <a:r>
              <a:rPr lang="en-US" altLang="zh-CN" sz="1800" i="1" dirty="0">
                <a:latin typeface="Times New Roman" charset="0"/>
              </a:rPr>
              <a:t>q</a:t>
            </a:r>
            <a:r>
              <a:rPr lang="en-US" altLang="zh-CN" sz="1800" dirty="0">
                <a:latin typeface="Times New Roman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latin typeface="Times New Roman" charset="0"/>
              </a:rPr>
              <a:t>This measure runs from near zero, if the probability is small that the document is relevant, to large as the probability of relevance approaches one.</a:t>
            </a:r>
          </a:p>
          <a:p>
            <a:pPr>
              <a:spcBef>
                <a:spcPct val="50000"/>
              </a:spcBef>
              <a:defRPr/>
            </a:pPr>
            <a:endParaRPr lang="en-US" altLang="zh-CN" sz="1800" dirty="0">
              <a:latin typeface="Times New Roman" charset="0"/>
            </a:endParaRPr>
          </a:p>
        </p:txBody>
      </p:sp>
      <p:pic>
        <p:nvPicPr>
          <p:cNvPr id="313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43348"/>
            <a:ext cx="4535488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Probabilistic Principle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001000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Given a query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 and a document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the model needs an estimate of the 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probability</a:t>
            </a:r>
            <a:r>
              <a:rPr lang="en-US" altLang="zh-CN">
                <a:latin typeface="Times New Roman" charset="0"/>
              </a:rPr>
              <a:t> that the user finds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relevant. i.e.,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 i="1">
                <a:latin typeface="Times New Roman" charset="0"/>
              </a:rPr>
              <a:t>.</a:t>
            </a:r>
          </a:p>
          <a:p>
            <a:pPr>
              <a:spcBef>
                <a:spcPct val="75000"/>
              </a:spcBef>
              <a:defRPr/>
            </a:pPr>
            <a:r>
              <a:rPr lang="en-US" altLang="zh-CN" i="1">
                <a:latin typeface="Times New Roman" charset="0"/>
              </a:rPr>
              <a:t>   similarity 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>
                <a:latin typeface="Times New Roman" charset="0"/>
              </a:rPr>
              <a:t>) =</a:t>
            </a:r>
          </a:p>
          <a:p>
            <a:pPr>
              <a:spcBef>
                <a:spcPct val="200000"/>
              </a:spcBef>
              <a:defRPr/>
            </a:pPr>
            <a:r>
              <a:rPr lang="en-US" altLang="zh-CN">
                <a:latin typeface="Times New Roman" charset="0"/>
              </a:rPr>
              <a:t>                              =                                     by Bayes Theorem</a:t>
            </a:r>
          </a:p>
          <a:p>
            <a:pPr>
              <a:spcBef>
                <a:spcPct val="200000"/>
              </a:spcBef>
              <a:defRPr/>
            </a:pPr>
            <a:r>
              <a:rPr lang="en-US" altLang="zh-CN">
                <a:latin typeface="Times New Roman" charset="0"/>
              </a:rPr>
              <a:t>                              =                    x </a:t>
            </a:r>
            <a:r>
              <a:rPr lang="en-US" altLang="zh-CN" i="1">
                <a:latin typeface="Times New Roman" charset="0"/>
              </a:rPr>
              <a:t>k            </a:t>
            </a:r>
            <a:r>
              <a:rPr lang="en-US" altLang="zh-CN">
                <a:latin typeface="Times New Roman" charset="0"/>
              </a:rPr>
              <a:t>where</a:t>
            </a:r>
            <a:r>
              <a:rPr lang="en-US" altLang="zh-CN" i="1">
                <a:latin typeface="Times New Roman" charset="0"/>
              </a:rPr>
              <a:t> k </a:t>
            </a:r>
            <a:r>
              <a:rPr lang="en-US" altLang="zh-CN">
                <a:latin typeface="Times New Roman" charset="0"/>
              </a:rPr>
              <a:t>is constant 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352800" y="2703513"/>
            <a:ext cx="19050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NR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)</a:t>
            </a: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>
            <a:off x="3429000" y="31686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3276600" y="3810000"/>
            <a:ext cx="3352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/>
              <a:t>N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/>
              <a:t>N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  </a:t>
            </a: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3352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3375025" y="4914900"/>
            <a:ext cx="1981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/>
              <a:t>N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</a:t>
            </a:r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>
            <a:off x="3419475" y="5372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33400" y="6096000"/>
            <a:ext cx="8305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|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) is the probability of randomly selecting </a:t>
            </a:r>
            <a:r>
              <a:rPr lang="en-US" altLang="zh-CN" i="1">
                <a:latin typeface="Times New Roman" charset="0"/>
              </a:rPr>
              <a:t>d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from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.</a:t>
            </a:r>
          </a:p>
        </p:txBody>
      </p:sp>
      <p:sp>
        <p:nvSpPr>
          <p:cNvPr id="328726" name="Freeform 22"/>
          <p:cNvSpPr>
            <a:spLocks/>
          </p:cNvSpPr>
          <p:nvPr/>
        </p:nvSpPr>
        <p:spPr bwMode="auto">
          <a:xfrm>
            <a:off x="4427538" y="3789363"/>
            <a:ext cx="1016000" cy="1062037"/>
          </a:xfrm>
          <a:custGeom>
            <a:avLst/>
            <a:gdLst>
              <a:gd name="T0" fmla="*/ 499 w 640"/>
              <a:gd name="T1" fmla="*/ 45 h 669"/>
              <a:gd name="T2" fmla="*/ 91 w 640"/>
              <a:gd name="T3" fmla="*/ 0 h 669"/>
              <a:gd name="T4" fmla="*/ 0 w 640"/>
              <a:gd name="T5" fmla="*/ 181 h 669"/>
              <a:gd name="T6" fmla="*/ 136 w 640"/>
              <a:gd name="T7" fmla="*/ 499 h 669"/>
              <a:gd name="T8" fmla="*/ 182 w 640"/>
              <a:gd name="T9" fmla="*/ 600 h 669"/>
              <a:gd name="T10" fmla="*/ 601 w 640"/>
              <a:gd name="T11" fmla="*/ 567 h 669"/>
              <a:gd name="T12" fmla="*/ 576 w 640"/>
              <a:gd name="T13" fmla="*/ 156 h 669"/>
              <a:gd name="T14" fmla="*/ 560 w 640"/>
              <a:gd name="T15" fmla="*/ 131 h 669"/>
              <a:gd name="T16" fmla="*/ 544 w 640"/>
              <a:gd name="T17" fmla="*/ 82 h 669"/>
              <a:gd name="T18" fmla="*/ 499 w 640"/>
              <a:gd name="T19" fmla="*/ 45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0" h="669">
                <a:moveTo>
                  <a:pt x="499" y="45"/>
                </a:moveTo>
                <a:lnTo>
                  <a:pt x="91" y="0"/>
                </a:lnTo>
                <a:lnTo>
                  <a:pt x="0" y="181"/>
                </a:lnTo>
                <a:cubicBezTo>
                  <a:pt x="45" y="287"/>
                  <a:pt x="93" y="392"/>
                  <a:pt x="136" y="499"/>
                </a:cubicBezTo>
                <a:cubicBezTo>
                  <a:pt x="153" y="541"/>
                  <a:pt x="146" y="566"/>
                  <a:pt x="182" y="600"/>
                </a:cubicBezTo>
                <a:cubicBezTo>
                  <a:pt x="322" y="597"/>
                  <a:pt x="505" y="669"/>
                  <a:pt x="601" y="567"/>
                </a:cubicBezTo>
                <a:cubicBezTo>
                  <a:pt x="623" y="434"/>
                  <a:pt x="640" y="280"/>
                  <a:pt x="576" y="156"/>
                </a:cubicBezTo>
                <a:cubicBezTo>
                  <a:pt x="572" y="147"/>
                  <a:pt x="564" y="140"/>
                  <a:pt x="560" y="131"/>
                </a:cubicBezTo>
                <a:cubicBezTo>
                  <a:pt x="553" y="115"/>
                  <a:pt x="556" y="94"/>
                  <a:pt x="544" y="82"/>
                </a:cubicBezTo>
                <a:cubicBezTo>
                  <a:pt x="528" y="66"/>
                  <a:pt x="504" y="64"/>
                  <a:pt x="499" y="45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8727" name="AutoShape 23"/>
          <p:cNvSpPr>
            <a:spLocks noChangeArrowheads="1"/>
          </p:cNvSpPr>
          <p:nvPr/>
        </p:nvSpPr>
        <p:spPr bwMode="auto">
          <a:xfrm>
            <a:off x="4932363" y="2997200"/>
            <a:ext cx="3527425" cy="1079500"/>
          </a:xfrm>
          <a:prstGeom prst="cloudCallout">
            <a:avLst>
              <a:gd name="adj1" fmla="val -38255"/>
              <a:gd name="adj2" fmla="val 42060"/>
            </a:avLst>
          </a:prstGeom>
          <a:solidFill>
            <a:schemeClr val="accent1">
              <a:alpha val="49001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</a:rPr>
              <a:t>Depend on query only</a:t>
            </a:r>
          </a:p>
        </p:txBody>
      </p:sp>
      <p:sp>
        <p:nvSpPr>
          <p:cNvPr id="328728" name="Line 24"/>
          <p:cNvSpPr>
            <a:spLocks noChangeShapeType="1"/>
          </p:cNvSpPr>
          <p:nvPr/>
        </p:nvSpPr>
        <p:spPr bwMode="auto">
          <a:xfrm flipH="1">
            <a:off x="4932363" y="4724400"/>
            <a:ext cx="71437" cy="4333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5192"/>
            <a:ext cx="7770813" cy="1371600"/>
          </a:xfrm>
        </p:spPr>
        <p:txBody>
          <a:bodyPr/>
          <a:lstStyle/>
          <a:p>
            <a:pPr>
              <a:defRPr/>
            </a:pPr>
            <a:r>
              <a:rPr kumimoji="0" lang="en-US" altLang="zh-CN" sz="3600" dirty="0">
                <a:latin typeface="Times New Roman" charset="0"/>
              </a:rPr>
              <a:t>Basic Probabilistic Principle-Risk Minimization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0813" cy="37444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kumimoji="0" lang="en-US" altLang="zh-CN" sz="2800" dirty="0"/>
              <a:t>Bayes Decision Rule: Retrieve if P(R|D) &gt; P(NR|D)</a:t>
            </a:r>
          </a:p>
          <a:p>
            <a:pPr lvl="1">
              <a:lnSpc>
                <a:spcPct val="90000"/>
              </a:lnSpc>
              <a:defRPr/>
            </a:pPr>
            <a:r>
              <a:rPr kumimoji="0" lang="en-US" altLang="zh-CN" sz="2400" dirty="0">
                <a:cs typeface="宋体" charset="0"/>
              </a:rPr>
              <a:t>minimizes the average probability of error:</a:t>
            </a:r>
          </a:p>
          <a:p>
            <a:pPr lvl="1">
              <a:lnSpc>
                <a:spcPct val="90000"/>
              </a:lnSpc>
              <a:defRPr/>
            </a:pPr>
            <a:endParaRPr kumimoji="0" lang="en-US" altLang="zh-CN" sz="2400" dirty="0">
              <a:cs typeface="宋体" charset="0"/>
            </a:endParaRPr>
          </a:p>
          <a:p>
            <a:pPr lvl="1">
              <a:lnSpc>
                <a:spcPct val="90000"/>
              </a:lnSpc>
              <a:defRPr/>
            </a:pPr>
            <a:endParaRPr kumimoji="0" lang="en-US" altLang="zh-CN" sz="2400" dirty="0">
              <a:cs typeface="宋体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kumimoji="0" lang="en-US" altLang="zh-CN" sz="2400" dirty="0">
                <a:cs typeface="宋体" charset="0"/>
              </a:rPr>
              <a:t>equivalent to optimizing miss/ fallout tradeoff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CN" sz="2800" dirty="0"/>
              <a:t>In general we can associate a </a:t>
            </a:r>
            <a:r>
              <a:rPr kumimoji="0" lang="en-US" altLang="zh-CN" sz="2800" i="1" dirty="0"/>
              <a:t>cost </a:t>
            </a:r>
            <a:r>
              <a:rPr kumimoji="0" lang="en-US" altLang="zh-CN" sz="2800" dirty="0"/>
              <a:t>with each type of error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CN" sz="2800" dirty="0"/>
              <a:t>Derive a decision rule that minimizes </a:t>
            </a:r>
            <a:r>
              <a:rPr kumimoji="0" lang="en-US" altLang="zh-CN" sz="2800" i="1" dirty="0"/>
              <a:t>risk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CN" sz="2800" dirty="0"/>
              <a:t>Expected loss when deciding on class is </a:t>
            </a:r>
            <a:r>
              <a:rPr kumimoji="0" lang="en-US" altLang="zh-CN" sz="2800" i="1" dirty="0"/>
              <a:t>conditional risk</a:t>
            </a:r>
            <a:endParaRPr kumimoji="0" lang="en-US" altLang="zh-CN" sz="2800" dirty="0"/>
          </a:p>
          <a:p>
            <a:pPr>
              <a:lnSpc>
                <a:spcPct val="90000"/>
              </a:lnSpc>
              <a:defRPr/>
            </a:pPr>
            <a:endParaRPr kumimoji="0" lang="en-US" altLang="zh-CN" sz="2800" dirty="0"/>
          </a:p>
          <a:p>
            <a:pPr lvl="1">
              <a:lnSpc>
                <a:spcPct val="90000"/>
              </a:lnSpc>
              <a:defRPr/>
            </a:pPr>
            <a:endParaRPr kumimoji="0" lang="en-US" altLang="zh-CN" sz="2400" dirty="0">
              <a:cs typeface="宋体" charset="0"/>
            </a:endParaRPr>
          </a:p>
          <a:p>
            <a:pPr lvl="1">
              <a:lnSpc>
                <a:spcPct val="90000"/>
              </a:lnSpc>
              <a:defRPr/>
            </a:pPr>
            <a:endParaRPr kumimoji="0" lang="zh-CN" altLang="en-US" sz="2400" dirty="0">
              <a:cs typeface="宋体" charset="0"/>
            </a:endParaRPr>
          </a:p>
        </p:txBody>
      </p:sp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911"/>
            <a:ext cx="3671218" cy="70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Risk Minimization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0" lang="en-US" altLang="zh-CN" dirty="0"/>
              <a:t>Risk of deciding </a:t>
            </a:r>
            <a:r>
              <a:rPr kumimoji="0" lang="en-US" altLang="zh-CN" i="1" dirty="0"/>
              <a:t>relevant </a:t>
            </a:r>
            <a:r>
              <a:rPr kumimoji="0" lang="en-US" altLang="zh-CN" dirty="0"/>
              <a:t>given D is </a:t>
            </a:r>
          </a:p>
          <a:p>
            <a:pPr lvl="2">
              <a:defRPr/>
            </a:pP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rr</a:t>
            </a:r>
            <a:r>
              <a:rPr kumimoji="0" lang="en-US" altLang="zh-CN" dirty="0" err="1">
                <a:cs typeface="宋体" charset="0"/>
              </a:rPr>
              <a:t>P</a:t>
            </a:r>
            <a:r>
              <a:rPr kumimoji="0" lang="en-US" altLang="zh-CN" dirty="0">
                <a:cs typeface="宋体" charset="0"/>
              </a:rPr>
              <a:t>(R|D) + </a:t>
            </a: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rn</a:t>
            </a:r>
            <a:r>
              <a:rPr kumimoji="0" lang="en-US" altLang="zh-CN" dirty="0" err="1">
                <a:cs typeface="宋体" charset="0"/>
              </a:rPr>
              <a:t>P</a:t>
            </a:r>
            <a:r>
              <a:rPr kumimoji="0" lang="en-US" altLang="zh-CN" dirty="0">
                <a:cs typeface="宋体" charset="0"/>
              </a:rPr>
              <a:t>(NR|D)</a:t>
            </a:r>
          </a:p>
          <a:p>
            <a:pPr lvl="1">
              <a:defRPr/>
            </a:pP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rr</a:t>
            </a:r>
            <a:r>
              <a:rPr kumimoji="0" lang="en-US" altLang="zh-CN" dirty="0">
                <a:cs typeface="宋体" charset="0"/>
              </a:rPr>
              <a:t> is cost of deciding relevant when is relevant</a:t>
            </a:r>
          </a:p>
          <a:p>
            <a:pPr lvl="1">
              <a:defRPr/>
            </a:pP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rn</a:t>
            </a:r>
            <a:r>
              <a:rPr kumimoji="0" lang="en-US" altLang="zh-CN" dirty="0">
                <a:cs typeface="宋体" charset="0"/>
              </a:rPr>
              <a:t> is cost of deciding relevant when not relevant</a:t>
            </a:r>
          </a:p>
          <a:p>
            <a:pPr>
              <a:defRPr/>
            </a:pPr>
            <a:r>
              <a:rPr kumimoji="0" lang="en-US" altLang="zh-CN" dirty="0"/>
              <a:t>similarly, risk of deciding </a:t>
            </a:r>
            <a:r>
              <a:rPr kumimoji="0" lang="en-US" altLang="zh-CN" i="1" dirty="0"/>
              <a:t>non-relevant </a:t>
            </a:r>
            <a:r>
              <a:rPr kumimoji="0" lang="en-US" altLang="zh-CN" dirty="0"/>
              <a:t>is </a:t>
            </a:r>
          </a:p>
          <a:p>
            <a:pPr lvl="2">
              <a:defRPr/>
            </a:pP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nr</a:t>
            </a:r>
            <a:r>
              <a:rPr kumimoji="0" lang="en-US" altLang="zh-CN" dirty="0" err="1">
                <a:cs typeface="宋体" charset="0"/>
              </a:rPr>
              <a:t>P</a:t>
            </a:r>
            <a:r>
              <a:rPr kumimoji="0" lang="en-US" altLang="zh-CN" dirty="0">
                <a:cs typeface="宋体" charset="0"/>
              </a:rPr>
              <a:t>(R|D) + </a:t>
            </a:r>
            <a:r>
              <a:rPr kumimoji="0" lang="en-US" altLang="zh-CN" dirty="0" err="1">
                <a:cs typeface="宋体" charset="0"/>
              </a:rPr>
              <a:t>c</a:t>
            </a:r>
            <a:r>
              <a:rPr kumimoji="0" lang="en-US" altLang="zh-CN" baseline="-25000" dirty="0" err="1">
                <a:cs typeface="宋体" charset="0"/>
              </a:rPr>
              <a:t>nn</a:t>
            </a:r>
            <a:r>
              <a:rPr kumimoji="0" lang="en-US" altLang="zh-CN" dirty="0" err="1">
                <a:cs typeface="宋体" charset="0"/>
              </a:rPr>
              <a:t>P</a:t>
            </a:r>
            <a:r>
              <a:rPr kumimoji="0" lang="en-US" altLang="zh-CN" dirty="0">
                <a:cs typeface="宋体" charset="0"/>
              </a:rPr>
              <a:t>(NR|D)</a:t>
            </a:r>
          </a:p>
          <a:p>
            <a:pPr>
              <a:defRPr/>
            </a:pPr>
            <a:endParaRPr kumimoji="0" lang="en-US" altLang="zh-CN" dirty="0"/>
          </a:p>
          <a:p>
            <a:pPr>
              <a:defRPr/>
            </a:pPr>
            <a:r>
              <a:rPr kumimoji="0" lang="en-US" altLang="zh-CN" dirty="0">
                <a:solidFill>
                  <a:srgbClr val="FF0000"/>
                </a:solidFill>
              </a:rPr>
              <a:t>How to decide the values of </a:t>
            </a:r>
            <a:r>
              <a:rPr kumimoji="0" lang="en-US" altLang="zh-CN" dirty="0" err="1">
                <a:solidFill>
                  <a:srgbClr val="FF0000"/>
                </a:solidFill>
              </a:rPr>
              <a:t>c</a:t>
            </a:r>
            <a:r>
              <a:rPr kumimoji="0" lang="en-US" altLang="zh-CN" baseline="-25000" dirty="0" err="1">
                <a:solidFill>
                  <a:srgbClr val="FF0000"/>
                </a:solidFill>
              </a:rPr>
              <a:t>rr</a:t>
            </a:r>
            <a:r>
              <a:rPr kumimoji="0" lang="en-US" altLang="zh-CN" dirty="0">
                <a:solidFill>
                  <a:srgbClr val="FF0000"/>
                </a:solidFill>
              </a:rPr>
              <a:t>, </a:t>
            </a:r>
            <a:r>
              <a:rPr kumimoji="0" lang="en-US" altLang="zh-CN" dirty="0" err="1">
                <a:solidFill>
                  <a:srgbClr val="FF0000"/>
                </a:solidFill>
              </a:rPr>
              <a:t>c</a:t>
            </a:r>
            <a:r>
              <a:rPr kumimoji="0" lang="en-US" altLang="zh-CN" baseline="-25000" dirty="0" err="1">
                <a:solidFill>
                  <a:srgbClr val="FF0000"/>
                </a:solidFill>
              </a:rPr>
              <a:t>rn</a:t>
            </a:r>
            <a:r>
              <a:rPr kumimoji="0" lang="en-US" altLang="zh-CN" dirty="0">
                <a:solidFill>
                  <a:srgbClr val="FF0000"/>
                </a:solidFill>
              </a:rPr>
              <a:t>, </a:t>
            </a:r>
            <a:r>
              <a:rPr kumimoji="0" lang="en-US" altLang="zh-CN" dirty="0" err="1">
                <a:solidFill>
                  <a:srgbClr val="FF0000"/>
                </a:solidFill>
              </a:rPr>
              <a:t>c</a:t>
            </a:r>
            <a:r>
              <a:rPr kumimoji="0" lang="en-US" altLang="zh-CN" baseline="-25000" dirty="0" err="1">
                <a:solidFill>
                  <a:srgbClr val="FF0000"/>
                </a:solidFill>
              </a:rPr>
              <a:t>nr</a:t>
            </a:r>
            <a:r>
              <a:rPr kumimoji="0" lang="en-US" altLang="zh-CN" dirty="0">
                <a:solidFill>
                  <a:srgbClr val="FF0000"/>
                </a:solidFill>
              </a:rPr>
              <a:t> and </a:t>
            </a:r>
            <a:r>
              <a:rPr kumimoji="0" lang="en-US" altLang="zh-CN" dirty="0" err="1">
                <a:solidFill>
                  <a:srgbClr val="FF0000"/>
                </a:solidFill>
              </a:rPr>
              <a:t>c</a:t>
            </a:r>
            <a:r>
              <a:rPr kumimoji="0" lang="en-US" altLang="zh-CN" baseline="-25000" dirty="0" err="1">
                <a:solidFill>
                  <a:srgbClr val="FF0000"/>
                </a:solidFill>
              </a:rPr>
              <a:t>nn</a:t>
            </a:r>
            <a:r>
              <a:rPr kumimoji="0" lang="en-US" altLang="zh-CN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Risk Minimization (Cont’d)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6497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US" altLang="zh-CN" sz="2400" dirty="0"/>
              <a:t>Minimizing risk gives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US" altLang="zh-CN" sz="2000" dirty="0">
                <a:cs typeface="宋体" charset="0"/>
              </a:rPr>
              <a:t>Want risk of choosing relevant to be less than that of choosing non-relevant</a:t>
            </a:r>
          </a:p>
          <a:p>
            <a:pPr lvl="2">
              <a:lnSpc>
                <a:spcPct val="80000"/>
              </a:lnSpc>
              <a:defRPr/>
            </a:pPr>
            <a:r>
              <a:rPr kumimoji="0" lang="en-US" altLang="zh-CN" sz="1800" dirty="0">
                <a:cs typeface="宋体" charset="0"/>
              </a:rPr>
              <a:t>i.e., want that 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rr</a:t>
            </a:r>
            <a:r>
              <a:rPr kumimoji="0" lang="en-US" altLang="zh-CN" sz="1800" dirty="0" err="1">
                <a:cs typeface="宋体" charset="0"/>
              </a:rPr>
              <a:t>P</a:t>
            </a:r>
            <a:r>
              <a:rPr kumimoji="0" lang="en-US" altLang="zh-CN" sz="1800" dirty="0">
                <a:cs typeface="宋体" charset="0"/>
              </a:rPr>
              <a:t>(R|D) + 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rn</a:t>
            </a:r>
            <a:r>
              <a:rPr kumimoji="0" lang="en-US" altLang="zh-CN" sz="1800" dirty="0" err="1">
                <a:cs typeface="宋体" charset="0"/>
              </a:rPr>
              <a:t>P</a:t>
            </a:r>
            <a:r>
              <a:rPr kumimoji="0" lang="en-US" altLang="zh-CN" sz="1800" dirty="0">
                <a:cs typeface="宋体" charset="0"/>
              </a:rPr>
              <a:t>(NR|D) &lt; 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nr</a:t>
            </a:r>
            <a:r>
              <a:rPr kumimoji="0" lang="en-US" altLang="zh-CN" sz="1800" dirty="0" err="1">
                <a:cs typeface="宋体" charset="0"/>
              </a:rPr>
              <a:t>P</a:t>
            </a:r>
            <a:r>
              <a:rPr kumimoji="0" lang="en-US" altLang="zh-CN" sz="1800" dirty="0">
                <a:cs typeface="宋体" charset="0"/>
              </a:rPr>
              <a:t>(R|D) + 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nn</a:t>
            </a:r>
            <a:r>
              <a:rPr kumimoji="0" lang="en-US" altLang="zh-CN" sz="1800" dirty="0" err="1">
                <a:cs typeface="宋体" charset="0"/>
              </a:rPr>
              <a:t>P</a:t>
            </a:r>
            <a:r>
              <a:rPr kumimoji="0" lang="en-US" altLang="zh-CN" sz="1800" dirty="0">
                <a:cs typeface="宋体" charset="0"/>
              </a:rPr>
              <a:t>(NR|D)</a:t>
            </a:r>
          </a:p>
          <a:p>
            <a:pPr lvl="2">
              <a:lnSpc>
                <a:spcPct val="80000"/>
              </a:lnSpc>
              <a:defRPr/>
            </a:pPr>
            <a:r>
              <a:rPr kumimoji="0" lang="en-US" altLang="zh-CN" sz="1800" dirty="0">
                <a:cs typeface="宋体" charset="0"/>
              </a:rPr>
              <a:t>(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nr</a:t>
            </a:r>
            <a:r>
              <a:rPr kumimoji="0" lang="en-US" altLang="zh-CN" sz="1800" dirty="0" err="1">
                <a:cs typeface="宋体" charset="0"/>
              </a:rPr>
              <a:t>-c</a:t>
            </a:r>
            <a:r>
              <a:rPr kumimoji="0" lang="en-US" altLang="zh-CN" sz="1800" baseline="-25000" dirty="0" err="1">
                <a:cs typeface="宋体" charset="0"/>
              </a:rPr>
              <a:t>rr</a:t>
            </a:r>
            <a:r>
              <a:rPr kumimoji="0" lang="en-US" altLang="zh-CN" sz="1800" dirty="0">
                <a:cs typeface="宋体" charset="0"/>
              </a:rPr>
              <a:t>)P(R|D) &gt; (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rn</a:t>
            </a:r>
            <a:r>
              <a:rPr kumimoji="0" lang="en-US" altLang="zh-CN" sz="1800" dirty="0" err="1">
                <a:cs typeface="宋体" charset="0"/>
              </a:rPr>
              <a:t>-c</a:t>
            </a:r>
            <a:r>
              <a:rPr kumimoji="0" lang="en-US" altLang="zh-CN" sz="1800" baseline="-25000" dirty="0" err="1">
                <a:cs typeface="宋体" charset="0"/>
              </a:rPr>
              <a:t>nn</a:t>
            </a:r>
            <a:r>
              <a:rPr kumimoji="0" lang="en-US" altLang="zh-CN" sz="1800" dirty="0">
                <a:cs typeface="宋体" charset="0"/>
              </a:rPr>
              <a:t>)P(NR|D)</a:t>
            </a:r>
          </a:p>
          <a:p>
            <a:pPr lvl="2">
              <a:lnSpc>
                <a:spcPct val="80000"/>
              </a:lnSpc>
              <a:defRPr/>
            </a:pPr>
            <a:r>
              <a:rPr kumimoji="0" lang="en-US" altLang="zh-CN" sz="1800" dirty="0">
                <a:cs typeface="宋体" charset="0"/>
              </a:rPr>
              <a:t>So want O(R|D) = P(R|D) / P(NR|D) &gt; (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rn</a:t>
            </a:r>
            <a:r>
              <a:rPr kumimoji="0" lang="en-US" altLang="zh-CN" sz="1800" dirty="0" err="1">
                <a:cs typeface="宋体" charset="0"/>
              </a:rPr>
              <a:t>-c</a:t>
            </a:r>
            <a:r>
              <a:rPr kumimoji="0" lang="en-US" altLang="zh-CN" sz="1800" baseline="-25000" dirty="0" err="1">
                <a:cs typeface="宋体" charset="0"/>
              </a:rPr>
              <a:t>nn</a:t>
            </a:r>
            <a:r>
              <a:rPr kumimoji="0" lang="en-US" altLang="zh-CN" sz="1800" dirty="0">
                <a:cs typeface="宋体" charset="0"/>
              </a:rPr>
              <a:t>)/(</a:t>
            </a:r>
            <a:r>
              <a:rPr kumimoji="0" lang="en-US" altLang="zh-CN" sz="1800" dirty="0" err="1">
                <a:cs typeface="宋体" charset="0"/>
              </a:rPr>
              <a:t>c</a:t>
            </a:r>
            <a:r>
              <a:rPr kumimoji="0" lang="en-US" altLang="zh-CN" sz="1800" baseline="-25000" dirty="0" err="1">
                <a:cs typeface="宋体" charset="0"/>
              </a:rPr>
              <a:t>nr</a:t>
            </a:r>
            <a:r>
              <a:rPr kumimoji="0" lang="en-US" altLang="zh-CN" sz="1800" dirty="0" err="1">
                <a:cs typeface="宋体" charset="0"/>
              </a:rPr>
              <a:t>-c</a:t>
            </a:r>
            <a:r>
              <a:rPr kumimoji="0" lang="en-US" altLang="zh-CN" sz="1800" baseline="-25000" dirty="0" err="1">
                <a:cs typeface="宋体" charset="0"/>
              </a:rPr>
              <a:t>rr</a:t>
            </a:r>
            <a:r>
              <a:rPr kumimoji="0" lang="en-US" altLang="zh-CN" sz="1800" dirty="0">
                <a:cs typeface="宋体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CN" sz="2400" dirty="0"/>
              <a:t>As always, hard to estimate, so transform with Bayes’ theorem, so…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US" altLang="zh-CN" sz="2000" dirty="0">
                <a:cs typeface="宋体" charset="0"/>
              </a:rPr>
              <a:t> (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nr</a:t>
            </a:r>
            <a:r>
              <a:rPr kumimoji="0" lang="en-US" altLang="zh-CN" sz="2000" dirty="0" err="1">
                <a:cs typeface="宋体" charset="0"/>
              </a:rPr>
              <a:t>-c</a:t>
            </a:r>
            <a:r>
              <a:rPr kumimoji="0" lang="en-US" altLang="zh-CN" sz="2000" baseline="-25000" dirty="0" err="1">
                <a:cs typeface="宋体" charset="0"/>
              </a:rPr>
              <a:t>rr</a:t>
            </a:r>
            <a:r>
              <a:rPr kumimoji="0" lang="en-US" altLang="zh-CN" sz="2000" dirty="0">
                <a:cs typeface="宋体" charset="0"/>
              </a:rPr>
              <a:t>) P(D|R)P(R) &gt; (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rn</a:t>
            </a:r>
            <a:r>
              <a:rPr kumimoji="0" lang="en-US" altLang="zh-CN" sz="2000" dirty="0" err="1">
                <a:cs typeface="宋体" charset="0"/>
              </a:rPr>
              <a:t>-c</a:t>
            </a:r>
            <a:r>
              <a:rPr kumimoji="0" lang="en-US" altLang="zh-CN" sz="2000" baseline="-25000" dirty="0" err="1">
                <a:cs typeface="宋体" charset="0"/>
              </a:rPr>
              <a:t>nn</a:t>
            </a:r>
            <a:r>
              <a:rPr kumimoji="0" lang="en-US" altLang="zh-CN" sz="2000" dirty="0">
                <a:cs typeface="宋体" charset="0"/>
              </a:rPr>
              <a:t>) P(D|NR)P(NR)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CN" sz="2400" dirty="0"/>
              <a:t>Likelihood ratio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US" altLang="zh-CN" sz="2000" dirty="0">
                <a:cs typeface="宋体" charset="0"/>
              </a:rPr>
              <a:t>P(D|R)/P(D|NR) &gt; (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rn</a:t>
            </a:r>
            <a:r>
              <a:rPr kumimoji="0" lang="en-US" altLang="zh-CN" sz="2000" dirty="0" err="1">
                <a:cs typeface="宋体" charset="0"/>
              </a:rPr>
              <a:t>-c</a:t>
            </a:r>
            <a:r>
              <a:rPr kumimoji="0" lang="en-US" altLang="zh-CN" sz="2000" baseline="-25000" dirty="0" err="1">
                <a:cs typeface="宋体" charset="0"/>
              </a:rPr>
              <a:t>nn</a:t>
            </a:r>
            <a:r>
              <a:rPr kumimoji="0" lang="en-US" altLang="zh-CN" sz="2000" dirty="0">
                <a:cs typeface="宋体" charset="0"/>
              </a:rPr>
              <a:t>)P(NR)/ (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nr</a:t>
            </a:r>
            <a:r>
              <a:rPr kumimoji="0" lang="en-US" altLang="zh-CN" sz="2000" dirty="0" err="1">
                <a:cs typeface="宋体" charset="0"/>
              </a:rPr>
              <a:t>-c</a:t>
            </a:r>
            <a:r>
              <a:rPr kumimoji="0" lang="en-US" altLang="zh-CN" sz="2000" baseline="-25000" dirty="0" err="1">
                <a:cs typeface="宋体" charset="0"/>
              </a:rPr>
              <a:t>rr</a:t>
            </a:r>
            <a:r>
              <a:rPr kumimoji="0" lang="en-US" altLang="zh-CN" sz="2000" dirty="0">
                <a:cs typeface="宋体" charset="0"/>
              </a:rPr>
              <a:t>) P(R)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US" altLang="zh-CN" sz="2000" dirty="0">
                <a:cs typeface="宋体" charset="0"/>
              </a:rPr>
              <a:t>retrieve when likelihood ratio greater than some threshold or, rank by likelihood ratio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US" altLang="zh-CN" sz="2000" dirty="0">
                <a:cs typeface="宋体" charset="0"/>
              </a:rPr>
              <a:t>typically 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rr</a:t>
            </a:r>
            <a:r>
              <a:rPr kumimoji="0" lang="en-US" altLang="zh-CN" sz="2000" dirty="0">
                <a:cs typeface="宋体" charset="0"/>
              </a:rPr>
              <a:t> = 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nn</a:t>
            </a:r>
            <a:r>
              <a:rPr kumimoji="0" lang="en-US" altLang="zh-CN" sz="2000" dirty="0">
                <a:cs typeface="宋体" charset="0"/>
              </a:rPr>
              <a:t> = 0 and 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rn</a:t>
            </a:r>
            <a:r>
              <a:rPr kumimoji="0" lang="en-US" altLang="zh-CN" sz="2000" dirty="0">
                <a:cs typeface="宋体" charset="0"/>
              </a:rPr>
              <a:t> = </a:t>
            </a:r>
            <a:r>
              <a:rPr kumimoji="0" lang="en-US" altLang="zh-CN" sz="2000" dirty="0" err="1">
                <a:cs typeface="宋体" charset="0"/>
              </a:rPr>
              <a:t>c</a:t>
            </a:r>
            <a:r>
              <a:rPr kumimoji="0" lang="en-US" altLang="zh-CN" sz="2000" baseline="-25000" dirty="0" err="1">
                <a:cs typeface="宋体" charset="0"/>
              </a:rPr>
              <a:t>nr</a:t>
            </a:r>
            <a:r>
              <a:rPr kumimoji="0" lang="en-US" altLang="zh-CN" sz="2000" dirty="0">
                <a:cs typeface="宋体" charset="0"/>
              </a:rPr>
              <a:t> = 1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CN" sz="2400" dirty="0">
                <a:solidFill>
                  <a:srgbClr val="FF0000"/>
                </a:solidFill>
              </a:rPr>
              <a:t>Tasks left are the estimations of P(D|R) and P(D|NR).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365625"/>
            <a:ext cx="17335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Contents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i="1">
                <a:solidFill>
                  <a:srgbClr val="DDDDDD"/>
                </a:solidFill>
              </a:rPr>
              <a:t>Basic Probability Conception</a:t>
            </a:r>
          </a:p>
          <a:p>
            <a:pPr>
              <a:defRPr/>
            </a:pPr>
            <a:r>
              <a:rPr kumimoji="0" lang="en-US" altLang="zh-CN" i="1">
                <a:solidFill>
                  <a:srgbClr val="DDDDDD"/>
                </a:solidFill>
              </a:rPr>
              <a:t>Basic Probabilistic Principle</a:t>
            </a:r>
          </a:p>
          <a:p>
            <a:pPr>
              <a:defRPr/>
            </a:pPr>
            <a:r>
              <a:rPr kumimoji="0" lang="en-US" altLang="zh-CN"/>
              <a:t>Binary Independence Retrieval</a:t>
            </a:r>
          </a:p>
          <a:p>
            <a:pPr>
              <a:defRPr/>
            </a:pPr>
            <a:endParaRPr kumimoji="0" lang="en-US" altLang="zh-CN"/>
          </a:p>
          <a:p>
            <a:pPr>
              <a:defRPr/>
            </a:pPr>
            <a:endParaRPr kumimoji="0"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0" lang="en-US" altLang="zh-CN" dirty="0">
                <a:latin typeface="Times New Roman" charset="0"/>
              </a:rPr>
              <a:t>Binary Independence Retrieval (BIR)</a:t>
            </a:r>
          </a:p>
        </p:txBody>
      </p:sp>
      <p:pic>
        <p:nvPicPr>
          <p:cNvPr id="3635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73" r="-6173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BIR (Cont’d)</a:t>
            </a:r>
          </a:p>
        </p:txBody>
      </p:sp>
      <p:pic>
        <p:nvPicPr>
          <p:cNvPr id="3645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27" r="-7527"/>
          <a:stretch>
            <a:fillRect/>
          </a:stretch>
        </p:blipFill>
        <p:spPr/>
      </p:pic>
      <p:sp>
        <p:nvSpPr>
          <p:cNvPr id="2" name="椭圆 1"/>
          <p:cNvSpPr/>
          <p:nvPr/>
        </p:nvSpPr>
        <p:spPr>
          <a:xfrm>
            <a:off x="3635896" y="3140968"/>
            <a:ext cx="2376264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Estimation using training data</a:t>
            </a:r>
          </a:p>
        </p:txBody>
      </p:sp>
      <p:pic>
        <p:nvPicPr>
          <p:cNvPr id="3665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4" r="-3554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Estimation without training data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685800" y="2138015"/>
            <a:ext cx="8153400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Initial guess, with no information to work from: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latin typeface="Times New Roman" charset="0"/>
              </a:rPr>
              <a:t>	p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i="1" dirty="0">
                <a:latin typeface="Times New Roman" charset="0"/>
              </a:rPr>
              <a:t> = 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d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| 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 = </a:t>
            </a:r>
            <a:r>
              <a:rPr lang="en-US" altLang="zh-CN" i="1" dirty="0">
                <a:latin typeface="Times New Roman" charset="0"/>
              </a:rPr>
              <a:t>c</a:t>
            </a:r>
            <a:r>
              <a:rPr lang="en-US" altLang="zh-CN" dirty="0">
                <a:latin typeface="Times New Roman" charset="0"/>
              </a:rPr>
              <a:t>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latin typeface="Times New Roman" charset="0"/>
              </a:rPr>
              <a:t>	q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i="1" dirty="0">
                <a:latin typeface="Times New Roman" charset="0"/>
              </a:rPr>
              <a:t> = 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d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| </a:t>
            </a:r>
            <a:r>
              <a:rPr lang="en-US" altLang="zh-CN" i="1" dirty="0"/>
              <a:t>N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 = </a:t>
            </a:r>
            <a:r>
              <a:rPr lang="en-US" altLang="zh-CN" i="1" dirty="0" err="1">
                <a:latin typeface="Times New Roman" charset="0"/>
              </a:rPr>
              <a:t>n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/</a:t>
            </a:r>
            <a:r>
              <a:rPr lang="en-US" altLang="zh-CN" i="1" dirty="0">
                <a:latin typeface="Times New Roman" charset="0"/>
              </a:rPr>
              <a:t> N</a:t>
            </a:r>
            <a:r>
              <a:rPr lang="en-US" altLang="zh-CN" dirty="0">
                <a:latin typeface="Times New Roman" charset="0"/>
              </a:rPr>
              <a:t>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where: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	</a:t>
            </a:r>
            <a:r>
              <a:rPr lang="en-US" altLang="zh-CN" i="1" dirty="0">
                <a:latin typeface="Times New Roman" charset="0"/>
              </a:rPr>
              <a:t>c</a:t>
            </a:r>
            <a:r>
              <a:rPr lang="en-US" altLang="zh-CN" dirty="0">
                <a:latin typeface="Times New Roman" charset="0"/>
              </a:rPr>
              <a:t> is an arbitrary constant, e.g., 0.5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i="1" dirty="0">
                <a:latin typeface="Times New Roman" charset="0"/>
              </a:rPr>
              <a:t>	</a:t>
            </a:r>
            <a:r>
              <a:rPr lang="en-US" altLang="zh-CN" i="1" dirty="0" err="1">
                <a:latin typeface="Times New Roman" charset="0"/>
              </a:rPr>
              <a:t>n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is the number of documents that contain term </a:t>
            </a:r>
            <a:r>
              <a:rPr lang="en-US" altLang="zh-CN" i="1" dirty="0">
                <a:latin typeface="Times New Roman" charset="0"/>
              </a:rPr>
              <a:t>x</a:t>
            </a:r>
            <a:r>
              <a:rPr lang="en-US" altLang="zh-CN" i="1" baseline="-25000" dirty="0">
                <a:latin typeface="Times New Roman" charset="0"/>
              </a:rPr>
              <a:t>i</a:t>
            </a:r>
          </a:p>
          <a:p>
            <a:pPr>
              <a:spcBef>
                <a:spcPct val="10000"/>
              </a:spcBef>
              <a:defRPr/>
            </a:pPr>
            <a:r>
              <a:rPr lang="en-US" altLang="zh-CN" i="1" dirty="0">
                <a:latin typeface="Times New Roman" charset="0"/>
              </a:rPr>
              <a:t>	N</a:t>
            </a:r>
            <a:r>
              <a:rPr lang="en-US" altLang="zh-CN" dirty="0">
                <a:latin typeface="Times New Roman" charset="0"/>
              </a:rPr>
              <a:t> is the total number of documents in the collection</a:t>
            </a:r>
          </a:p>
        </p:txBody>
      </p:sp>
      <p:sp>
        <p:nvSpPr>
          <p:cNvPr id="330759" name="AutoShape 7"/>
          <p:cNvSpPr>
            <a:spLocks noChangeArrowheads="1"/>
          </p:cNvSpPr>
          <p:nvPr/>
        </p:nvSpPr>
        <p:spPr bwMode="auto">
          <a:xfrm>
            <a:off x="4643958" y="2636838"/>
            <a:ext cx="3600450" cy="792162"/>
          </a:xfrm>
          <a:prstGeom prst="wedgeEllipseCallout">
            <a:avLst>
              <a:gd name="adj1" fmla="val -54852"/>
              <a:gd name="adj2" fmla="val 53407"/>
            </a:avLst>
          </a:prstGeom>
          <a:solidFill>
            <a:schemeClr val="accent1">
              <a:alpha val="50000"/>
            </a:schemeClr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600"/>
              <a:t>Why this is reasonable here?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Contents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Basic Probability Conception</a:t>
            </a:r>
          </a:p>
          <a:p>
            <a:pPr>
              <a:defRPr/>
            </a:pPr>
            <a:r>
              <a:rPr kumimoji="0" lang="en-US" altLang="zh-CN"/>
              <a:t>Basic Probabilistic Principle</a:t>
            </a:r>
          </a:p>
          <a:p>
            <a:pPr>
              <a:defRPr/>
            </a:pPr>
            <a:r>
              <a:rPr kumimoji="0" lang="en-US" altLang="zh-CN"/>
              <a:t>Binary Independence Retrieval</a:t>
            </a:r>
          </a:p>
          <a:p>
            <a:pPr>
              <a:defRPr/>
            </a:pPr>
            <a:endParaRPr kumimoji="0" lang="en-US" altLang="zh-CN"/>
          </a:p>
          <a:p>
            <a:pPr>
              <a:defRPr/>
            </a:pPr>
            <a:endParaRPr kumimoji="0"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Improving the Estimation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609600" y="1978962"/>
            <a:ext cx="7924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Human feedback</a:t>
            </a:r>
            <a:r>
              <a:rPr lang="en-US" altLang="zh-CN" dirty="0">
                <a:latin typeface="Times New Roman" charset="0"/>
              </a:rPr>
              <a:t> -- relevance feedback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Automatically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(a)  Run query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dirty="0">
                <a:latin typeface="Times New Roman" charset="0"/>
              </a:rPr>
              <a:t> using initial values.  Consider the </a:t>
            </a:r>
            <a:r>
              <a:rPr lang="en-US" altLang="zh-CN" i="1" dirty="0">
                <a:latin typeface="Times New Roman" charset="0"/>
              </a:rPr>
              <a:t>t </a:t>
            </a:r>
            <a:r>
              <a:rPr lang="en-US" altLang="zh-CN" dirty="0">
                <a:latin typeface="Times New Roman" charset="0"/>
              </a:rPr>
              <a:t>top ranked documents.  Let </a:t>
            </a:r>
            <a:r>
              <a:rPr lang="en-US" altLang="zh-CN" i="1" dirty="0" err="1">
                <a:latin typeface="Times New Roman" charset="0"/>
              </a:rPr>
              <a:t>s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be the number of these documents</a:t>
            </a:r>
            <a:r>
              <a:rPr lang="en-US" altLang="zh-CN" i="1" dirty="0">
                <a:latin typeface="Times New Roman" charset="0"/>
              </a:rPr>
              <a:t> </a:t>
            </a:r>
            <a:r>
              <a:rPr lang="en-US" altLang="zh-CN" dirty="0">
                <a:latin typeface="Times New Roman" charset="0"/>
              </a:rPr>
              <a:t>that contain the term </a:t>
            </a:r>
            <a:r>
              <a:rPr lang="en-US" altLang="zh-CN" i="1" dirty="0">
                <a:latin typeface="Times New Roman" charset="0"/>
              </a:rPr>
              <a:t>d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.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(b)  The new estimates are: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	</a:t>
            </a: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= </a:t>
            </a: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d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| 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 = </a:t>
            </a:r>
            <a:r>
              <a:rPr lang="en-US" altLang="zh-CN" i="1" dirty="0" err="1">
                <a:latin typeface="Times New Roman" charset="0"/>
              </a:rPr>
              <a:t>s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/ </a:t>
            </a:r>
            <a:r>
              <a:rPr lang="en-US" altLang="zh-CN" i="1" dirty="0">
                <a:latin typeface="Times New Roman" charset="0"/>
              </a:rPr>
              <a:t>t</a:t>
            </a:r>
            <a:endParaRPr lang="en-US" altLang="zh-CN" dirty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	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= </a:t>
            </a: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d</a:t>
            </a:r>
            <a:r>
              <a:rPr lang="en-US" altLang="zh-CN" i="1" baseline="-25000" dirty="0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| </a:t>
            </a:r>
            <a:r>
              <a:rPr lang="en-US" altLang="zh-CN" i="1" dirty="0"/>
              <a:t>N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) = (</a:t>
            </a:r>
            <a:r>
              <a:rPr lang="en-US" altLang="zh-CN" i="1" dirty="0" err="1">
                <a:latin typeface="Times New Roman" charset="0"/>
              </a:rPr>
              <a:t>n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 - </a:t>
            </a:r>
            <a:r>
              <a:rPr lang="en-US" altLang="zh-CN" i="1" dirty="0" err="1">
                <a:latin typeface="Times New Roman" charset="0"/>
              </a:rPr>
              <a:t>s</a:t>
            </a:r>
            <a:r>
              <a:rPr lang="en-US" altLang="zh-CN" i="1" baseline="-25000" dirty="0" err="1">
                <a:latin typeface="Times New Roman" charset="0"/>
              </a:rPr>
              <a:t>i</a:t>
            </a:r>
            <a:r>
              <a:rPr lang="en-US" altLang="zh-CN" dirty="0">
                <a:latin typeface="Times New Roman" charset="0"/>
              </a:rPr>
              <a:t>) / (</a:t>
            </a:r>
            <a:r>
              <a:rPr lang="en-US" altLang="zh-CN" i="1" dirty="0">
                <a:latin typeface="Times New Roman" charset="0"/>
              </a:rPr>
              <a:t>N </a:t>
            </a:r>
            <a:r>
              <a:rPr lang="en-US" altLang="zh-CN" dirty="0">
                <a:latin typeface="Times New Roman" charset="0"/>
              </a:rPr>
              <a:t>- </a:t>
            </a:r>
            <a:r>
              <a:rPr lang="en-US" altLang="zh-CN" i="1" dirty="0">
                <a:latin typeface="Times New Roman" charset="0"/>
              </a:rPr>
              <a:t>t</a:t>
            </a:r>
            <a:r>
              <a:rPr lang="en-US" altLang="zh-CN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/>
              <a:t>Estimation issues</a:t>
            </a:r>
          </a:p>
        </p:txBody>
      </p:sp>
      <p:pic>
        <p:nvPicPr>
          <p:cNvPr id="3676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4" r="-2274"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0" lang="en-US" altLang="zh-CN"/>
              <a:t>Adding more document representation</a:t>
            </a:r>
            <a:endParaRPr kumimoji="0" lang="zh-CN" altLang="en-US"/>
          </a:p>
        </p:txBody>
      </p:sp>
      <p:pic>
        <p:nvPicPr>
          <p:cNvPr id="3686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1" b="-3261"/>
          <a:stretch>
            <a:fillRect/>
          </a:stretch>
        </p:blipFill>
        <p:spPr>
          <a:xfrm>
            <a:off x="673744" y="1700213"/>
            <a:ext cx="7786688" cy="4968875"/>
          </a:xfrm>
        </p:spPr>
      </p:pic>
      <p:sp>
        <p:nvSpPr>
          <p:cNvPr id="368645" name="Oval 5"/>
          <p:cNvSpPr>
            <a:spLocks noChangeArrowheads="1"/>
          </p:cNvSpPr>
          <p:nvPr/>
        </p:nvSpPr>
        <p:spPr bwMode="auto">
          <a:xfrm>
            <a:off x="6012160" y="4292600"/>
            <a:ext cx="576262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43379"/>
            <a:ext cx="5350882" cy="90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9154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0" lang="en-GB" altLang="zh-CN"/>
              <a:t>BM25 Weighting </a:t>
            </a:r>
            <a:br>
              <a:rPr kumimoji="0" lang="en-GB" altLang="zh-CN" sz="1200" dirty="0"/>
            </a:br>
            <a:r>
              <a:rPr kumimoji="0" lang="en-GB" altLang="zh-CN" sz="1400" dirty="0"/>
              <a:t>Ref for following pages: </a:t>
            </a:r>
            <a:br>
              <a:rPr kumimoji="0" lang="en-GB" altLang="zh-CN" sz="1400" dirty="0"/>
            </a:br>
            <a:r>
              <a:rPr kumimoji="0" lang="en-GB" altLang="zh-CN" sz="1400" dirty="0">
                <a:solidFill>
                  <a:srgbClr val="898989"/>
                </a:solidFill>
              </a:rPr>
              <a:t>Stephen Robertson, Microsoft Research Cambridge, UK, CCF ADL 2011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927374"/>
            <a:ext cx="8229600" cy="4525962"/>
          </a:xfrm>
        </p:spPr>
        <p:txBody>
          <a:bodyPr/>
          <a:lstStyle/>
          <a:p>
            <a:pPr>
              <a:defRPr/>
            </a:pPr>
            <a:endParaRPr kumimoji="0" lang="en-GB" altLang="zh-CN" dirty="0"/>
          </a:p>
          <a:p>
            <a:pPr>
              <a:defRPr/>
            </a:pPr>
            <a:r>
              <a:rPr kumimoji="0" lang="en-GB" altLang="zh-CN" sz="2000" dirty="0"/>
              <a:t>Soft normalization factor:</a:t>
            </a:r>
          </a:p>
          <a:p>
            <a:pPr>
              <a:defRPr/>
            </a:pPr>
            <a:endParaRPr kumimoji="0" lang="en-GB" altLang="zh-CN" dirty="0"/>
          </a:p>
          <a:p>
            <a:pPr>
              <a:defRPr/>
            </a:pPr>
            <a:endParaRPr kumimoji="0" lang="en-GB" altLang="zh-CN" dirty="0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64087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27088" y="3573016"/>
            <a:ext cx="7561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GB" altLang="zh-CN" sz="1800" dirty="0">
                <a:latin typeface="Calibri" charset="0"/>
              </a:rPr>
              <a:t>Now divide </a:t>
            </a:r>
            <a:r>
              <a:rPr lang="en-GB" altLang="zh-CN" sz="1800" i="1" dirty="0" err="1">
                <a:latin typeface="Times New Roman" charset="0"/>
              </a:rPr>
              <a:t>tf</a:t>
            </a:r>
            <a:r>
              <a:rPr lang="en-GB" altLang="zh-CN" sz="1800" dirty="0">
                <a:latin typeface="Century Gothic" charset="0"/>
              </a:rPr>
              <a:t> </a:t>
            </a:r>
            <a:r>
              <a:rPr lang="en-GB" altLang="zh-CN" sz="1800" dirty="0">
                <a:latin typeface="Calibri" charset="0"/>
              </a:rPr>
              <a:t>by </a:t>
            </a:r>
            <a:r>
              <a:rPr lang="en-GB" altLang="zh-CN" sz="1800" i="1" dirty="0">
                <a:latin typeface="Calibri" charset="0"/>
              </a:rPr>
              <a:t>B</a:t>
            </a:r>
            <a:r>
              <a:rPr lang="en-GB" altLang="zh-CN" sz="1800" dirty="0">
                <a:latin typeface="Calibri" charset="0"/>
              </a:rPr>
              <a:t> before applying the saturation function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042"/>
            <a:ext cx="5085730" cy="222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411761" y="4653136"/>
            <a:ext cx="3233390" cy="74277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zh-CN" sz="1800">
              <a:latin typeface="Calibri" charset="0"/>
            </a:endParaRPr>
          </a:p>
        </p:txBody>
      </p:sp>
      <p:sp>
        <p:nvSpPr>
          <p:cNvPr id="382989" name="Rectangle 13"/>
          <p:cNvSpPr>
            <a:spLocks noChangeArrowheads="1"/>
          </p:cNvSpPr>
          <p:nvPr/>
        </p:nvSpPr>
        <p:spPr bwMode="auto">
          <a:xfrm>
            <a:off x="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graphicFrame>
        <p:nvGraphicFramePr>
          <p:cNvPr id="30729" name="Object 12"/>
          <p:cNvGraphicFramePr>
            <a:graphicFrameLocks noChangeAspect="1"/>
          </p:cNvGraphicFramePr>
          <p:nvPr/>
        </p:nvGraphicFramePr>
        <p:xfrm>
          <a:off x="1258888" y="6092825"/>
          <a:ext cx="6492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公式" r:id="rId7" imgW="342751" imgH="241195" progId="Equation.3">
                  <p:embed/>
                </p:oleObj>
              </mc:Choice>
              <mc:Fallback>
                <p:oleObj name="公式" r:id="rId7" imgW="342751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92825"/>
                        <a:ext cx="6492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1763713" y="6165850"/>
            <a:ext cx="5116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>
                <a:latin typeface="Times New Roman" charset="0"/>
                <a:cs typeface="Times New Roman" charset="0"/>
              </a:rPr>
              <a:t> </a:t>
            </a:r>
            <a:r>
              <a:rPr lang="en-US" altLang="zh-CN" sz="2000">
                <a:latin typeface="Times New Roman" charset="0"/>
                <a:cs typeface="Times New Roman" charset="0"/>
                <a:hlinkClick r:id="rId9" action="ppaction://hlinksldjump"/>
              </a:rPr>
              <a:t>denotes the </a:t>
            </a:r>
            <a:r>
              <a:rPr lang="en-GB" altLang="zh-CN" sz="2000">
                <a:latin typeface="Times New Roman" charset="0"/>
                <a:cs typeface="Times New Roman" charset="0"/>
                <a:hlinkClick r:id="rId9" action="ppaction://hlinksldjump"/>
              </a:rPr>
              <a:t>Robertson / Sparck Jones F4 weight</a:t>
            </a:r>
            <a:endParaRPr lang="en-GB" altLang="zh-CN" sz="2000">
              <a:cs typeface="Times New Roman" charset="0"/>
            </a:endParaRPr>
          </a:p>
        </p:txBody>
      </p:sp>
      <p:sp>
        <p:nvSpPr>
          <p:cNvPr id="30731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 algn="r" eaLnBrk="1" hangingPunct="1"/>
            <a:fld id="{B4563E5D-42C9-B748-9EBC-AD5321A3713B}" type="slidenum">
              <a:rPr kumimoji="0" lang="en-GB" altLang="zh-CN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23</a:t>
            </a:fld>
            <a:endParaRPr kumimoji="0" lang="en-GB" altLang="zh-CN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6514579"/>
            <a:ext cx="279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Here </a:t>
            </a:r>
            <a:r>
              <a:rPr kumimoji="1" lang="en-US" altLang="zh-CN" sz="1600" i="1" dirty="0"/>
              <a:t>k</a:t>
            </a:r>
            <a:r>
              <a:rPr kumimoji="1" lang="en-US" altLang="zh-CN" sz="1600" i="1" baseline="-25000" dirty="0"/>
              <a:t>1</a:t>
            </a:r>
            <a:r>
              <a:rPr kumimoji="1" lang="en-US" altLang="zh-CN" sz="1600" dirty="0"/>
              <a:t> is just another constant.</a:t>
            </a:r>
            <a:endParaRPr kumimoji="1" lang="zh-CN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915400" cy="1066800"/>
          </a:xfrm>
        </p:spPr>
        <p:txBody>
          <a:bodyPr/>
          <a:lstStyle/>
          <a:p>
            <a:pPr>
              <a:defRPr/>
            </a:pPr>
            <a:r>
              <a:rPr kumimoji="0" lang="en-GB" altLang="zh-CN"/>
              <a:t>Multiple fields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39888"/>
            <a:ext cx="8229600" cy="4525962"/>
          </a:xfrm>
        </p:spPr>
        <p:txBody>
          <a:bodyPr/>
          <a:lstStyle/>
          <a:p>
            <a:pPr>
              <a:defRPr/>
            </a:pPr>
            <a:r>
              <a:rPr kumimoji="0" lang="en-GB" altLang="zh-CN" sz="2400" dirty="0"/>
              <a:t>Assume multiple </a:t>
            </a:r>
            <a:r>
              <a:rPr kumimoji="0" lang="en-GB" altLang="zh-CN" sz="2400" i="1" dirty="0"/>
              <a:t>fields</a:t>
            </a:r>
            <a:r>
              <a:rPr kumimoji="0" lang="en-GB" altLang="zh-CN" sz="2400" dirty="0"/>
              <a:t> (also known as </a:t>
            </a:r>
            <a:r>
              <a:rPr kumimoji="0" lang="en-GB" altLang="zh-CN" sz="2400" i="1" dirty="0"/>
              <a:t>streams</a:t>
            </a:r>
            <a:r>
              <a:rPr kumimoji="0" lang="en-GB" altLang="zh-CN" sz="2400" dirty="0"/>
              <a:t>) in documents</a:t>
            </a:r>
          </a:p>
          <a:p>
            <a:pPr lvl="1">
              <a:defRPr/>
            </a:pPr>
            <a:r>
              <a:rPr kumimoji="0" lang="en-GB" altLang="zh-CN" sz="2000" dirty="0">
                <a:cs typeface="宋体" charset="0"/>
              </a:rPr>
              <a:t>E.g. title, abstract, body</a:t>
            </a:r>
          </a:p>
          <a:p>
            <a:pPr lvl="1">
              <a:defRPr/>
            </a:pPr>
            <a:r>
              <a:rPr kumimoji="0" lang="en-GB" altLang="zh-CN" sz="2000" dirty="0">
                <a:cs typeface="宋体" charset="0"/>
              </a:rPr>
              <a:t>Basically a minimal flat structure, common to all documents</a:t>
            </a:r>
          </a:p>
          <a:p>
            <a:pPr>
              <a:defRPr/>
            </a:pPr>
            <a:r>
              <a:rPr kumimoji="0" lang="en-GB" altLang="zh-CN" sz="2400" dirty="0"/>
              <a:t>Assume also that some fields may provide better evidence about relevance than others</a:t>
            </a:r>
          </a:p>
          <a:p>
            <a:pPr lvl="1">
              <a:defRPr/>
            </a:pPr>
            <a:r>
              <a:rPr kumimoji="0" lang="en-GB" altLang="zh-CN" sz="2000" dirty="0">
                <a:cs typeface="宋体" charset="0"/>
              </a:rPr>
              <a:t>Would like to weight them differentially</a:t>
            </a:r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 algn="r" eaLnBrk="1" hangingPunct="1"/>
            <a:fld id="{67700068-7EBB-1247-93D1-6D8976879FC4}" type="slidenum">
              <a:rPr kumimoji="0" lang="en-GB" altLang="zh-CN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24</a:t>
            </a:fld>
            <a:endParaRPr kumimoji="0" lang="en-GB" altLang="zh-CN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542902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915400" cy="1066800"/>
          </a:xfrm>
        </p:spPr>
        <p:txBody>
          <a:bodyPr/>
          <a:lstStyle/>
          <a:p>
            <a:pPr>
              <a:defRPr/>
            </a:pPr>
            <a:r>
              <a:rPr kumimoji="0" lang="en-GB" altLang="zh-CN"/>
              <a:t>Multiple fields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8748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kumimoji="0" lang="en-GB" altLang="zh-CN" sz="2200" dirty="0"/>
              <a:t>One possibility:  Calculate BM25 per field and then combine</a:t>
            </a:r>
          </a:p>
          <a:p>
            <a:pPr>
              <a:lnSpc>
                <a:spcPct val="80000"/>
              </a:lnSpc>
              <a:defRPr/>
            </a:pPr>
            <a:r>
              <a:rPr kumimoji="0" lang="en-GB" altLang="zh-CN" sz="2200" dirty="0"/>
              <a:t>But this is </a:t>
            </a:r>
            <a:r>
              <a:rPr kumimoji="0" lang="en-GB" altLang="zh-CN" sz="2200" b="1" i="1" dirty="0"/>
              <a:t>not</a:t>
            </a:r>
            <a:r>
              <a:rPr kumimoji="0" lang="en-GB" altLang="zh-CN" sz="2200" dirty="0"/>
              <a:t> a good idea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each field calculation ignores the other fields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and in particular which terms were matched</a:t>
            </a:r>
          </a:p>
          <a:p>
            <a:pPr>
              <a:lnSpc>
                <a:spcPct val="80000"/>
              </a:lnSpc>
              <a:defRPr/>
            </a:pPr>
            <a:r>
              <a:rPr kumimoji="0" lang="en-GB" altLang="zh-CN" sz="2200" dirty="0"/>
              <a:t>Alternative:  look at each </a:t>
            </a:r>
            <a:r>
              <a:rPr kumimoji="0" lang="en-GB" altLang="zh-CN" sz="2200" b="1" i="1" dirty="0"/>
              <a:t>term</a:t>
            </a:r>
            <a:r>
              <a:rPr kumimoji="0" lang="en-GB" altLang="zh-CN" sz="2200" dirty="0"/>
              <a:t> in turn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combine information across fields for this term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then apply saturation function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and combine across terms</a:t>
            </a:r>
          </a:p>
          <a:p>
            <a:pPr>
              <a:lnSpc>
                <a:spcPct val="80000"/>
              </a:lnSpc>
              <a:defRPr/>
            </a:pPr>
            <a:r>
              <a:rPr kumimoji="0" lang="en-GB" altLang="zh-CN" sz="2200" dirty="0"/>
              <a:t>Field weights as field replication</a:t>
            </a:r>
          </a:p>
          <a:p>
            <a:pPr lvl="1">
              <a:lnSpc>
                <a:spcPct val="80000"/>
              </a:lnSpc>
              <a:defRPr/>
            </a:pPr>
            <a:r>
              <a:rPr kumimoji="0" lang="en-GB" altLang="zh-CN" sz="2000" dirty="0">
                <a:cs typeface="宋体" charset="0"/>
              </a:rPr>
              <a:t>E.g. if terms in the title field should count 5 times as much as terms in the body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kumimoji="0" lang="en-GB" altLang="zh-CN" sz="2000" dirty="0">
                <a:cs typeface="宋体" charset="0"/>
              </a:rPr>
              <a:t>… then simply replicate the title field 5 times</a:t>
            </a: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 algn="r" eaLnBrk="1" hangingPunct="1"/>
            <a:fld id="{A6BF9E62-050B-2344-A125-3CED867F3203}" type="slidenum">
              <a:rPr kumimoji="0" lang="en-GB" altLang="zh-CN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25</a:t>
            </a:fld>
            <a:endParaRPr kumimoji="0" lang="en-GB" altLang="zh-CN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915400" cy="1066800"/>
          </a:xfrm>
        </p:spPr>
        <p:txBody>
          <a:bodyPr/>
          <a:lstStyle/>
          <a:p>
            <a:pPr>
              <a:defRPr/>
            </a:pPr>
            <a:r>
              <a:rPr kumimoji="0" lang="en-GB" altLang="zh-CN"/>
              <a:t>BM25F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18864" y="1874838"/>
            <a:ext cx="8229600" cy="4525962"/>
          </a:xfrm>
        </p:spPr>
        <p:txBody>
          <a:bodyPr/>
          <a:lstStyle/>
          <a:p>
            <a:pPr>
              <a:defRPr/>
            </a:pPr>
            <a:r>
              <a:rPr kumimoji="0" lang="en-GB" altLang="zh-CN" sz="2400" dirty="0"/>
              <a:t>Simplest version: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91" y="1684454"/>
            <a:ext cx="2905993" cy="232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68313" y="4005263"/>
            <a:ext cx="81359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altLang="zh-CN" dirty="0">
                <a:latin typeface="Calibri" charset="0"/>
              </a:rPr>
              <a:t>But we may want to use field-specific BM25 parameters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altLang="zh-CN" sz="2000" dirty="0">
                <a:latin typeface="Calibri" charset="0"/>
              </a:rPr>
              <a:t>Could consider </a:t>
            </a:r>
            <a:r>
              <a:rPr lang="en-GB" altLang="zh-CN" i="1" dirty="0">
                <a:latin typeface="Calibri" charset="0"/>
              </a:rPr>
              <a:t>k</a:t>
            </a:r>
            <a:r>
              <a:rPr lang="en-GB" altLang="zh-CN" i="1" baseline="-25000" dirty="0">
                <a:latin typeface="Calibri" charset="0"/>
              </a:rPr>
              <a:t>1</a:t>
            </a:r>
            <a:r>
              <a:rPr lang="en-GB" altLang="zh-CN" sz="2000" dirty="0">
                <a:latin typeface="Calibri" charset="0"/>
              </a:rPr>
              <a:t>, </a:t>
            </a:r>
            <a:r>
              <a:rPr lang="en-GB" altLang="zh-CN" i="1" dirty="0">
                <a:latin typeface="Calibri" charset="0"/>
              </a:rPr>
              <a:t>b</a:t>
            </a:r>
            <a:r>
              <a:rPr lang="en-GB" altLang="zh-CN" sz="2000" dirty="0">
                <a:latin typeface="Calibri" charset="0"/>
              </a:rPr>
              <a:t>, </a:t>
            </a:r>
            <a:r>
              <a:rPr lang="en-GB" altLang="zh-CN" i="1" dirty="0" err="1">
                <a:latin typeface="Calibri" charset="0"/>
              </a:rPr>
              <a:t>W</a:t>
            </a:r>
            <a:r>
              <a:rPr lang="en-GB" altLang="zh-CN" i="1" baseline="-25000" dirty="0" err="1">
                <a:latin typeface="Calibri" charset="0"/>
              </a:rPr>
              <a:t>i</a:t>
            </a:r>
            <a:r>
              <a:rPr lang="en-GB" altLang="zh-CN" baseline="30000" dirty="0" err="1">
                <a:latin typeface="Calibri" charset="0"/>
              </a:rPr>
              <a:t>RSJ</a:t>
            </a:r>
            <a:r>
              <a:rPr lang="en-GB" altLang="zh-CN" sz="2000" dirty="0">
                <a:latin typeface="Calibri" charset="0"/>
              </a:rPr>
              <a:t>, or its non-feedback version, </a:t>
            </a:r>
            <a:r>
              <a:rPr lang="en-GB" altLang="zh-CN" i="1" dirty="0" err="1">
                <a:latin typeface="Calibri" charset="0"/>
              </a:rPr>
              <a:t>W</a:t>
            </a:r>
            <a:r>
              <a:rPr lang="en-GB" altLang="zh-CN" i="1" baseline="-25000" dirty="0" err="1">
                <a:latin typeface="Calibri" charset="0"/>
              </a:rPr>
              <a:t>i</a:t>
            </a:r>
            <a:r>
              <a:rPr lang="en-GB" altLang="zh-CN" baseline="30000" dirty="0" err="1">
                <a:latin typeface="Calibri" charset="0"/>
              </a:rPr>
              <a:t>IDF</a:t>
            </a:r>
            <a:endParaRPr lang="en-GB" altLang="zh-CN" sz="2000" dirty="0">
              <a:latin typeface="Calibri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altLang="zh-CN" sz="2000" dirty="0">
                <a:latin typeface="Calibri" charset="0"/>
              </a:rPr>
              <a:t>BM25 formula can be re-arranged to combine any or all of these with the field-specific </a:t>
            </a:r>
            <a:r>
              <a:rPr lang="en-GB" altLang="zh-CN" i="1" dirty="0" err="1">
                <a:latin typeface="Calibri" charset="0"/>
              </a:rPr>
              <a:t>tf</a:t>
            </a:r>
            <a:endParaRPr lang="en-GB" altLang="zh-CN" i="1" dirty="0">
              <a:latin typeface="Calibri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altLang="zh-CN" sz="2000" dirty="0">
                <a:latin typeface="Calibri" charset="0"/>
              </a:rPr>
              <a:t>Have found it important to make </a:t>
            </a:r>
            <a:r>
              <a:rPr lang="en-GB" altLang="zh-CN" i="1" dirty="0">
                <a:latin typeface="Calibri" charset="0"/>
              </a:rPr>
              <a:t>b</a:t>
            </a:r>
            <a:r>
              <a:rPr lang="en-GB" altLang="zh-CN" sz="2000" dirty="0">
                <a:latin typeface="Calibri" charset="0"/>
              </a:rPr>
              <a:t> field-specific</a:t>
            </a:r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 algn="r" eaLnBrk="1" hangingPunct="1"/>
            <a:fld id="{0ADCFB3C-AC80-D34E-9C8B-FAF2C54DEA53}" type="slidenum">
              <a:rPr kumimoji="0" lang="en-GB" altLang="zh-CN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26</a:t>
            </a:fld>
            <a:endParaRPr kumimoji="0" lang="en-GB" altLang="zh-CN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8915400" cy="1066800"/>
          </a:xfrm>
        </p:spPr>
        <p:txBody>
          <a:bodyPr/>
          <a:lstStyle/>
          <a:p>
            <a:pPr>
              <a:defRPr/>
            </a:pPr>
            <a:r>
              <a:rPr kumimoji="0" lang="en-GB" altLang="zh-CN"/>
              <a:t>BM25F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46856" y="4711700"/>
            <a:ext cx="8229600" cy="16891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GB" altLang="zh-CN" sz="2400" dirty="0"/>
              <a:t>This is the version used in TREC submissions (the CIKM paper </a:t>
            </a:r>
            <a:r>
              <a:rPr kumimoji="0" lang="en-GB" altLang="zh-CN" sz="1800" dirty="0"/>
              <a:t>[Robertson Zaragoza Taylor 2004] </a:t>
            </a:r>
            <a:r>
              <a:rPr kumimoji="0" lang="en-GB" altLang="zh-CN" sz="2400" dirty="0"/>
              <a:t> used the simpler version)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kumimoji="0" lang="en-GB" altLang="zh-CN" sz="2400" dirty="0"/>
              <a:t>Again, in the absence of relevance feedback information, </a:t>
            </a:r>
            <a:r>
              <a:rPr kumimoji="0" lang="en-GB" altLang="zh-CN" sz="2000" i="1" dirty="0" err="1"/>
              <a:t>W</a:t>
            </a:r>
            <a:r>
              <a:rPr kumimoji="0" lang="en-GB" altLang="zh-CN" sz="2000" i="1" baseline="-25000" dirty="0" err="1"/>
              <a:t>i</a:t>
            </a:r>
            <a:r>
              <a:rPr kumimoji="0" lang="en-GB" altLang="zh-CN" sz="2000" baseline="30000" dirty="0" err="1"/>
              <a:t>RSJ</a:t>
            </a:r>
            <a:r>
              <a:rPr kumimoji="0" lang="en-GB" altLang="zh-CN" sz="2400" dirty="0"/>
              <a:t> can be replaced by </a:t>
            </a:r>
            <a:r>
              <a:rPr kumimoji="0" lang="en-GB" altLang="zh-CN" sz="2000" i="1" dirty="0" err="1"/>
              <a:t>W</a:t>
            </a:r>
            <a:r>
              <a:rPr kumimoji="0" lang="en-GB" altLang="zh-CN" sz="2000" i="1" baseline="-25000" dirty="0" err="1"/>
              <a:t>i</a:t>
            </a:r>
            <a:r>
              <a:rPr kumimoji="0" lang="en-GB" altLang="zh-CN" sz="2000" baseline="30000" dirty="0" err="1"/>
              <a:t>IDF</a:t>
            </a:r>
            <a:r>
              <a:rPr kumimoji="0" lang="en-GB" altLang="zh-CN" sz="2400" dirty="0"/>
              <a:t> 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22148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16338"/>
            <a:ext cx="35290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763713" y="3675063"/>
            <a:ext cx="3744912" cy="90646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altLang="zh-CN" sz="1800">
              <a:latin typeface="Calibri" charset="0"/>
            </a:endParaRPr>
          </a:p>
        </p:txBody>
      </p:sp>
      <p:sp>
        <p:nvSpPr>
          <p:cNvPr id="38918" name="Slide Number Placeholder 3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 algn="r" eaLnBrk="1" hangingPunct="1"/>
            <a:fld id="{5A2DFD4B-DCA6-104F-839C-07E0D6CC6D51}" type="slidenum">
              <a:rPr kumimoji="0" lang="en-GB" altLang="zh-CN" sz="1200">
                <a:solidFill>
                  <a:srgbClr val="898989"/>
                </a:solidFill>
                <a:latin typeface="Calibri" charset="0"/>
              </a:rPr>
              <a:pPr algn="r" eaLnBrk="1" hangingPunct="1"/>
              <a:t>27</a:t>
            </a:fld>
            <a:endParaRPr kumimoji="0" lang="en-GB" altLang="zh-CN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B7B0-E4D3-E446-875D-B8A529CD8EA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59DB-6CF5-664B-8771-9058A2E02F4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endParaRPr lang="en-US" altLang="zh-CN" sz="1700" dirty="0">
              <a:solidFill>
                <a:srgbClr val="000090"/>
              </a:solidFill>
            </a:endParaRPr>
          </a:p>
          <a:p>
            <a:pPr algn="just" fontAlgn="auto">
              <a:spcAft>
                <a:spcPts val="0"/>
              </a:spcAft>
            </a:pPr>
            <a:endParaRPr lang="en-US" altLang="zh-CN" sz="1700" dirty="0">
              <a:solidFill>
                <a:srgbClr val="000090"/>
              </a:solidFill>
            </a:endParaRPr>
          </a:p>
          <a:p>
            <a:pPr algn="just" fontAlgn="auto">
              <a:spcAft>
                <a:spcPts val="0"/>
              </a:spcAft>
            </a:pPr>
            <a:r>
              <a:rPr lang="zh-CN" altLang="en-US" sz="1700" dirty="0">
                <a:solidFill>
                  <a:srgbClr val="000090"/>
                </a:solidFill>
              </a:rPr>
              <a:t>比较布尔模型、向量空间模型和概率模型，描述这三者的异同之处。</a:t>
            </a:r>
            <a:endParaRPr lang="en-US" altLang="zh-CN" sz="1700" dirty="0">
              <a:solidFill>
                <a:srgbClr val="000090"/>
              </a:solidFill>
            </a:endParaRPr>
          </a:p>
          <a:p>
            <a:pPr algn="just" fontAlgn="auto">
              <a:spcAft>
                <a:spcPts val="0"/>
              </a:spcAft>
            </a:pPr>
            <a:r>
              <a:rPr lang="en-US" altLang="zh-CN" sz="1700" dirty="0">
                <a:solidFill>
                  <a:srgbClr val="000090"/>
                </a:solidFill>
              </a:rPr>
              <a:t>You should only submit your </a:t>
            </a:r>
            <a:r>
              <a:rPr lang="en-US" altLang="zh-CN" sz="1700" dirty="0">
                <a:solidFill>
                  <a:srgbClr val="FF0000"/>
                </a:solidFill>
              </a:rPr>
              <a:t>HANDWRITTEN </a:t>
            </a:r>
            <a:r>
              <a:rPr lang="en-US" altLang="zh-CN" sz="1700" dirty="0">
                <a:solidFill>
                  <a:srgbClr val="000090"/>
                </a:solidFill>
              </a:rPr>
              <a:t>deducing process. Any form of electronic document (even printed out on paper) will be </a:t>
            </a:r>
            <a:r>
              <a:rPr lang="en-US" altLang="zh-CN" sz="1700" dirty="0">
                <a:solidFill>
                  <a:srgbClr val="FF0000"/>
                </a:solidFill>
              </a:rPr>
              <a:t>REJECTED</a:t>
            </a:r>
            <a:r>
              <a:rPr lang="en-US" altLang="zh-CN" sz="1700" dirty="0">
                <a:solidFill>
                  <a:srgbClr val="000090"/>
                </a:solidFill>
              </a:rPr>
              <a:t>!</a:t>
            </a:r>
          </a:p>
          <a:p>
            <a:pPr fontAlgn="auto">
              <a:spcAft>
                <a:spcPts val="0"/>
              </a:spcAft>
            </a:pPr>
            <a:r>
              <a:rPr lang="en-US" altLang="zh-CN" sz="1700" dirty="0">
                <a:solidFill>
                  <a:srgbClr val="000090"/>
                </a:solidFill>
              </a:rPr>
              <a:t>Due Date:</a:t>
            </a:r>
            <a:endParaRPr lang="en-US" altLang="zh-CN" sz="2800" dirty="0">
              <a:solidFill>
                <a:srgbClr val="00009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2800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altLang="zh-C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1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9776"/>
            <a:ext cx="85344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0" lang="en-US" altLang="zh-CN" sz="3600" dirty="0">
                <a:latin typeface="Times New Roman" charset="0"/>
              </a:rPr>
              <a:t>Probability: independent random variables and conditional probability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162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Notation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Let </a:t>
            </a:r>
            <a:r>
              <a:rPr lang="en-US" altLang="zh-CN" i="1">
                <a:latin typeface="Times New Roman" charset="0"/>
              </a:rPr>
              <a:t>a, b </a:t>
            </a:r>
            <a:r>
              <a:rPr lang="en-US" altLang="zh-CN">
                <a:latin typeface="Times New Roman" charset="0"/>
              </a:rPr>
              <a:t>be two events, with probability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) and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).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Independent events</a:t>
            </a:r>
            <a:endParaRPr lang="en-US" altLang="zh-CN" i="1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The events 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 and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 are independent if and only if: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        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 </a:t>
            </a:r>
            <a:r>
              <a:rPr lang="en-US" altLang="zh-CN">
                <a:latin typeface="Times New Roman" charset="0"/>
                <a:sym typeface="Symbol" charset="0"/>
              </a:rPr>
              <a:t> </a:t>
            </a:r>
            <a:r>
              <a:rPr lang="en-US" altLang="zh-CN" i="1">
                <a:latin typeface="Times New Roman" charset="0"/>
                <a:sym typeface="Symbol" charset="0"/>
              </a:rPr>
              <a:t>b</a:t>
            </a:r>
            <a:r>
              <a:rPr lang="en-US" altLang="zh-CN">
                <a:latin typeface="Times New Roman" charset="0"/>
                <a:sym typeface="Symbol" charset="0"/>
              </a:rPr>
              <a:t>) =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Conditional probability</a:t>
            </a:r>
            <a:endParaRPr lang="en-US" altLang="zh-CN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 </a:t>
            </a:r>
            <a:r>
              <a:rPr lang="en-US" altLang="zh-CN">
                <a:latin typeface="Times New Roman" charset="0"/>
              </a:rPr>
              <a:t>| 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) is the probability of 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 given </a:t>
            </a:r>
            <a:r>
              <a:rPr lang="en-US" altLang="zh-CN" i="1">
                <a:latin typeface="Times New Roman" charset="0"/>
              </a:rPr>
              <a:t>b, </a:t>
            </a:r>
            <a:r>
              <a:rPr lang="en-US" altLang="zh-CN">
                <a:latin typeface="Times New Roman" charset="0"/>
              </a:rPr>
              <a:t>also called the conditional probability of </a:t>
            </a:r>
            <a:r>
              <a:rPr lang="en-US" altLang="zh-CN" i="1">
                <a:latin typeface="Times New Roman" charset="0"/>
              </a:rPr>
              <a:t>a </a:t>
            </a:r>
            <a:r>
              <a:rPr lang="en-US" altLang="zh-CN">
                <a:latin typeface="Times New Roman" charset="0"/>
              </a:rPr>
              <a:t>given</a:t>
            </a:r>
            <a:r>
              <a:rPr lang="en-US" altLang="zh-CN" i="1">
                <a:latin typeface="Times New Roman" charset="0"/>
              </a:rPr>
              <a:t> b</a:t>
            </a:r>
            <a:r>
              <a:rPr lang="en-US" altLang="zh-CN">
                <a:latin typeface="Times New Roman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        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 </a:t>
            </a:r>
            <a:r>
              <a:rPr lang="en-US" altLang="zh-CN">
                <a:latin typeface="Times New Roman" charset="0"/>
              </a:rPr>
              <a:t>| </a:t>
            </a:r>
            <a:r>
              <a:rPr lang="en-US" altLang="zh-CN" i="1">
                <a:latin typeface="Times New Roman" charset="0"/>
              </a:rPr>
              <a:t>b) 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b</a:t>
            </a:r>
            <a:r>
              <a:rPr lang="en-US" altLang="zh-CN">
                <a:latin typeface="Times New Roman" charset="0"/>
              </a:rPr>
              <a:t>) =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 </a:t>
            </a:r>
            <a:r>
              <a:rPr lang="en-US" altLang="zh-CN">
                <a:latin typeface="Times New Roman" charset="0"/>
                <a:sym typeface="Symbol" charset="0"/>
              </a:rPr>
              <a:t> </a:t>
            </a:r>
            <a:r>
              <a:rPr lang="en-US" altLang="zh-CN" i="1">
                <a:latin typeface="Times New Roman" charset="0"/>
                <a:sym typeface="Symbol" charset="0"/>
              </a:rPr>
              <a:t>b</a:t>
            </a:r>
            <a:r>
              <a:rPr lang="en-US" altLang="zh-CN">
                <a:latin typeface="Times New Roman" charset="0"/>
                <a:sym typeface="Symbol" charset="0"/>
              </a:rPr>
              <a:t>) =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b </a:t>
            </a:r>
            <a:r>
              <a:rPr lang="en-US" altLang="zh-CN">
                <a:latin typeface="Times New Roman" charset="0"/>
              </a:rPr>
              <a:t>| 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endParaRPr lang="zh-CN" altLang="en-US"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kumimoji="0" lang="en-US" altLang="zh-CN" dirty="0">
                <a:latin typeface="Times New Roman" charset="0"/>
              </a:rPr>
              <a:t>Probability Theory -- Bayesian Formulas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143000" y="1423988"/>
            <a:ext cx="29495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Notation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Let </a:t>
            </a:r>
            <a:r>
              <a:rPr lang="en-US" altLang="zh-CN" i="1" dirty="0">
                <a:latin typeface="Times New Roman" charset="0"/>
              </a:rPr>
              <a:t>a, b </a:t>
            </a:r>
            <a:r>
              <a:rPr lang="en-US" altLang="zh-CN" dirty="0">
                <a:latin typeface="Times New Roman" charset="0"/>
              </a:rPr>
              <a:t>be two events.</a:t>
            </a:r>
            <a:endParaRPr lang="en-US" altLang="zh-CN" i="1" dirty="0">
              <a:latin typeface="Times New Roman" charset="0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1112838" y="2401888"/>
            <a:ext cx="58674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a </a:t>
            </a:r>
            <a:r>
              <a:rPr lang="en-US" altLang="zh-CN" dirty="0">
                <a:latin typeface="Times New Roman" charset="0"/>
              </a:rPr>
              <a:t>| </a:t>
            </a:r>
            <a:r>
              <a:rPr lang="en-US" altLang="zh-CN" i="1" dirty="0">
                <a:latin typeface="Times New Roman" charset="0"/>
              </a:rPr>
              <a:t>b</a:t>
            </a:r>
            <a:r>
              <a:rPr lang="en-US" altLang="zh-CN" dirty="0">
                <a:latin typeface="Times New Roman" charset="0"/>
              </a:rPr>
              <a:t>) is the probability of </a:t>
            </a:r>
            <a:r>
              <a:rPr lang="en-US" altLang="zh-CN" i="1" dirty="0">
                <a:latin typeface="Times New Roman" charset="0"/>
              </a:rPr>
              <a:t>a</a:t>
            </a:r>
            <a:r>
              <a:rPr lang="en-US" altLang="zh-CN" dirty="0">
                <a:latin typeface="Times New Roman" charset="0"/>
              </a:rPr>
              <a:t> given </a:t>
            </a:r>
            <a:r>
              <a:rPr lang="en-US" altLang="zh-CN" i="1" dirty="0">
                <a:latin typeface="Times New Roman" charset="0"/>
              </a:rPr>
              <a:t>b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Bayes Theorem</a:t>
            </a:r>
          </a:p>
          <a:p>
            <a:pPr>
              <a:spcBef>
                <a:spcPct val="100000"/>
              </a:spcBef>
              <a:defRPr/>
            </a:pP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a </a:t>
            </a:r>
            <a:r>
              <a:rPr lang="en-US" altLang="zh-CN" dirty="0">
                <a:latin typeface="Times New Roman" charset="0"/>
              </a:rPr>
              <a:t>| </a:t>
            </a:r>
            <a:r>
              <a:rPr lang="en-US" altLang="zh-CN" i="1" dirty="0">
                <a:latin typeface="Times New Roman" charset="0"/>
              </a:rPr>
              <a:t>b</a:t>
            </a:r>
            <a:r>
              <a:rPr lang="en-US" altLang="zh-CN" dirty="0">
                <a:latin typeface="Times New Roman" charset="0"/>
              </a:rPr>
              <a:t>)  = </a:t>
            </a:r>
          </a:p>
          <a:p>
            <a:pPr>
              <a:spcBef>
                <a:spcPct val="100000"/>
              </a:spcBef>
              <a:defRPr/>
            </a:pPr>
            <a:r>
              <a:rPr lang="en-US" altLang="zh-CN" i="1" dirty="0">
                <a:latin typeface="Times New Roman" charset="0"/>
              </a:rPr>
              <a:t>P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a </a:t>
            </a:r>
            <a:r>
              <a:rPr lang="en-US" altLang="zh-CN" dirty="0">
                <a:latin typeface="Times New Roman" charset="0"/>
              </a:rPr>
              <a:t>| </a:t>
            </a:r>
            <a:r>
              <a:rPr lang="en-US" altLang="zh-CN" i="1" dirty="0">
                <a:latin typeface="Times New Roman" charset="0"/>
              </a:rPr>
              <a:t>b</a:t>
            </a:r>
            <a:r>
              <a:rPr lang="en-US" altLang="zh-CN" dirty="0">
                <a:latin typeface="Times New Roman" charset="0"/>
              </a:rPr>
              <a:t>)  =</a:t>
            </a:r>
          </a:p>
        </p:txBody>
      </p:sp>
      <p:grpSp>
        <p:nvGrpSpPr>
          <p:cNvPr id="8196" name="Group 84"/>
          <p:cNvGrpSpPr>
            <a:grpSpLocks/>
          </p:cNvGrpSpPr>
          <p:nvPr/>
        </p:nvGrpSpPr>
        <p:grpSpPr bwMode="auto">
          <a:xfrm>
            <a:off x="2941638" y="3468688"/>
            <a:ext cx="2057400" cy="915987"/>
            <a:chOff x="4224" y="2976"/>
            <a:chExt cx="1296" cy="577"/>
          </a:xfrm>
        </p:grpSpPr>
        <p:sp>
          <p:nvSpPr>
            <p:cNvPr id="326737" name="Text Box 81"/>
            <p:cNvSpPr txBox="1">
              <a:spLocks noChangeArrowheads="1"/>
            </p:cNvSpPr>
            <p:nvPr/>
          </p:nvSpPr>
          <p:spPr bwMode="auto">
            <a:xfrm>
              <a:off x="4224" y="2976"/>
              <a:ext cx="129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b </a:t>
              </a:r>
              <a:r>
                <a:rPr lang="en-US" altLang="zh-CN">
                  <a:latin typeface="Times New Roman" charset="0"/>
                </a:rPr>
                <a:t>| </a:t>
              </a:r>
              <a:r>
                <a:rPr lang="en-US" altLang="zh-CN" i="1">
                  <a:latin typeface="Times New Roman" charset="0"/>
                </a:rPr>
                <a:t>a</a:t>
              </a:r>
              <a:r>
                <a:rPr lang="en-US" altLang="zh-CN">
                  <a:latin typeface="Times New Roman" charset="0"/>
                </a:rPr>
                <a:t>) </a:t>
              </a: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a</a:t>
              </a:r>
              <a:r>
                <a:rPr lang="en-US" altLang="zh-CN">
                  <a:latin typeface="Times New Roman" charset="0"/>
                </a:rPr>
                <a:t>) </a:t>
              </a:r>
            </a:p>
          </p:txBody>
        </p:sp>
        <p:sp>
          <p:nvSpPr>
            <p:cNvPr id="326738" name="Text Box 82"/>
            <p:cNvSpPr txBox="1">
              <a:spLocks noChangeArrowheads="1"/>
            </p:cNvSpPr>
            <p:nvPr/>
          </p:nvSpPr>
          <p:spPr bwMode="auto">
            <a:xfrm>
              <a:off x="4512" y="3264"/>
              <a:ext cx="67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b</a:t>
              </a:r>
              <a:r>
                <a:rPr lang="en-US" altLang="zh-CN">
                  <a:latin typeface="Times New Roman" charset="0"/>
                </a:rPr>
                <a:t>) </a:t>
              </a:r>
            </a:p>
          </p:txBody>
        </p:sp>
        <p:sp>
          <p:nvSpPr>
            <p:cNvPr id="326739" name="Line 83"/>
            <p:cNvSpPr>
              <a:spLocks noChangeShapeType="1"/>
            </p:cNvSpPr>
            <p:nvPr/>
          </p:nvSpPr>
          <p:spPr bwMode="auto">
            <a:xfrm>
              <a:off x="4276" y="327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grpSp>
        <p:nvGrpSpPr>
          <p:cNvPr id="8197" name="Group 85"/>
          <p:cNvGrpSpPr>
            <a:grpSpLocks/>
          </p:cNvGrpSpPr>
          <p:nvPr/>
        </p:nvGrpSpPr>
        <p:grpSpPr bwMode="auto">
          <a:xfrm>
            <a:off x="3017838" y="4306888"/>
            <a:ext cx="2057400" cy="915987"/>
            <a:chOff x="4224" y="2976"/>
            <a:chExt cx="1296" cy="577"/>
          </a:xfrm>
        </p:grpSpPr>
        <p:sp>
          <p:nvSpPr>
            <p:cNvPr id="326742" name="Text Box 86"/>
            <p:cNvSpPr txBox="1">
              <a:spLocks noChangeArrowheads="1"/>
            </p:cNvSpPr>
            <p:nvPr/>
          </p:nvSpPr>
          <p:spPr bwMode="auto">
            <a:xfrm>
              <a:off x="4224" y="2976"/>
              <a:ext cx="129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b </a:t>
              </a:r>
              <a:r>
                <a:rPr lang="en-US" altLang="zh-CN">
                  <a:latin typeface="Times New Roman" charset="0"/>
                </a:rPr>
                <a:t>| </a:t>
              </a:r>
              <a:r>
                <a:rPr lang="en-US" altLang="zh-CN" i="1">
                  <a:latin typeface="Times New Roman" charset="0"/>
                </a:rPr>
                <a:t>a</a:t>
              </a:r>
              <a:r>
                <a:rPr lang="en-US" altLang="zh-CN">
                  <a:latin typeface="Times New Roman" charset="0"/>
                </a:rPr>
                <a:t>) </a:t>
              </a: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a</a:t>
              </a:r>
              <a:r>
                <a:rPr lang="en-US" altLang="zh-CN">
                  <a:latin typeface="Times New Roman" charset="0"/>
                </a:rPr>
                <a:t>) </a:t>
              </a:r>
            </a:p>
          </p:txBody>
        </p:sp>
        <p:sp>
          <p:nvSpPr>
            <p:cNvPr id="326743" name="Text Box 87"/>
            <p:cNvSpPr txBox="1">
              <a:spLocks noChangeArrowheads="1"/>
            </p:cNvSpPr>
            <p:nvPr/>
          </p:nvSpPr>
          <p:spPr bwMode="auto">
            <a:xfrm>
              <a:off x="4512" y="3264"/>
              <a:ext cx="67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>
                  <a:latin typeface="Times New Roman" charset="0"/>
                </a:rPr>
                <a:t>P</a:t>
              </a:r>
              <a:r>
                <a:rPr lang="en-US" altLang="zh-CN">
                  <a:latin typeface="Times New Roman" charset="0"/>
                </a:rPr>
                <a:t>(</a:t>
              </a:r>
              <a:r>
                <a:rPr lang="en-US" altLang="zh-CN" i="1">
                  <a:latin typeface="Times New Roman" charset="0"/>
                </a:rPr>
                <a:t>b</a:t>
              </a:r>
              <a:r>
                <a:rPr lang="en-US" altLang="zh-CN">
                  <a:latin typeface="Times New Roman" charset="0"/>
                </a:rPr>
                <a:t>) </a:t>
              </a:r>
            </a:p>
          </p:txBody>
        </p:sp>
        <p:sp>
          <p:nvSpPr>
            <p:cNvPr id="326744" name="Line 88"/>
            <p:cNvSpPr>
              <a:spLocks noChangeShapeType="1"/>
            </p:cNvSpPr>
            <p:nvPr/>
          </p:nvSpPr>
          <p:spPr bwMode="auto">
            <a:xfrm>
              <a:off x="4276" y="327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326745" name="Line 89"/>
          <p:cNvSpPr>
            <a:spLocks noChangeShapeType="1"/>
          </p:cNvSpPr>
          <p:nvPr/>
        </p:nvSpPr>
        <p:spPr bwMode="auto">
          <a:xfrm>
            <a:off x="1492250" y="458628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6746" name="Line 90"/>
          <p:cNvSpPr>
            <a:spLocks noChangeShapeType="1"/>
          </p:cNvSpPr>
          <p:nvPr/>
        </p:nvSpPr>
        <p:spPr bwMode="auto">
          <a:xfrm>
            <a:off x="4387850" y="44672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6747" name="Line 91"/>
          <p:cNvSpPr>
            <a:spLocks noChangeShapeType="1"/>
          </p:cNvSpPr>
          <p:nvPr/>
        </p:nvSpPr>
        <p:spPr bwMode="auto">
          <a:xfrm>
            <a:off x="3778250" y="448151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326748" name="Text Box 92"/>
          <p:cNvSpPr txBox="1">
            <a:spLocks noChangeArrowheads="1"/>
          </p:cNvSpPr>
          <p:nvPr/>
        </p:nvSpPr>
        <p:spPr bwMode="auto">
          <a:xfrm>
            <a:off x="5257800" y="4343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where </a:t>
            </a:r>
            <a:r>
              <a:rPr lang="en-US" altLang="zh-CN" i="1">
                <a:latin typeface="Times New Roman" charset="0"/>
              </a:rPr>
              <a:t>a</a:t>
            </a:r>
            <a:r>
              <a:rPr lang="en-US" altLang="zh-CN">
                <a:latin typeface="Times New Roman" charset="0"/>
              </a:rPr>
              <a:t> is the event </a:t>
            </a:r>
            <a:r>
              <a:rPr lang="en-US" altLang="zh-CN" i="1">
                <a:latin typeface="Times New Roman" charset="0"/>
              </a:rPr>
              <a:t>not a</a:t>
            </a:r>
          </a:p>
        </p:txBody>
      </p:sp>
      <p:sp>
        <p:nvSpPr>
          <p:cNvPr id="326749" name="Line 93"/>
          <p:cNvSpPr>
            <a:spLocks noChangeShapeType="1"/>
          </p:cNvSpPr>
          <p:nvPr/>
        </p:nvSpPr>
        <p:spPr bwMode="auto">
          <a:xfrm>
            <a:off x="61722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dirty="0">
                <a:latin typeface="Times New Roman" charset="0"/>
              </a:rPr>
              <a:t>Contents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i="1">
                <a:solidFill>
                  <a:srgbClr val="DDDDDD"/>
                </a:solidFill>
              </a:rPr>
              <a:t>Basic Probability Conception</a:t>
            </a:r>
          </a:p>
          <a:p>
            <a:pPr>
              <a:defRPr/>
            </a:pPr>
            <a:r>
              <a:rPr kumimoji="0" lang="en-US" altLang="zh-CN"/>
              <a:t>Basic Probabilistic Principle</a:t>
            </a:r>
          </a:p>
          <a:p>
            <a:pPr>
              <a:defRPr/>
            </a:pPr>
            <a:r>
              <a:rPr kumimoji="0" lang="en-US" altLang="zh-CN"/>
              <a:t>Binary Independence Retrieval</a:t>
            </a:r>
          </a:p>
          <a:p>
            <a:pPr>
              <a:defRPr/>
            </a:pPr>
            <a:endParaRPr kumimoji="0" lang="en-US" altLang="zh-CN"/>
          </a:p>
          <a:p>
            <a:pPr>
              <a:defRPr/>
            </a:pPr>
            <a:endParaRPr kumimoji="0"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Probabilistic Ranking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8077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Basic concept: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charset="0"/>
              </a:rPr>
              <a:t>"For a given query, if we know some documents that are relevant, terms that occur in those documents should be given greater weighting in searching for other relevant documents.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charset="0"/>
              </a:rPr>
              <a:t>By making assumptions about the distribution of terms and applying Bayes Theorem, it is possible to derive weights theoretically."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zh-CN" i="1" dirty="0">
                <a:solidFill>
                  <a:schemeClr val="tx2"/>
                </a:solidFill>
                <a:latin typeface="Times New Roman" charset="0"/>
              </a:rPr>
              <a:t>Van </a:t>
            </a:r>
            <a:r>
              <a:rPr lang="en-US" altLang="zh-CN" i="1" dirty="0" err="1">
                <a:solidFill>
                  <a:schemeClr val="tx2"/>
                </a:solidFill>
                <a:latin typeface="Times New Roman" charset="0"/>
              </a:rPr>
              <a:t>Rijsbergen</a:t>
            </a:r>
            <a:endParaRPr lang="en-US" altLang="zh-CN" i="1" dirty="0">
              <a:solidFill>
                <a:schemeClr val="tx2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Concept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7620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3225" indent="-403225"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1pPr>
            <a:lvl2pPr marL="517525"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3pPr>
            <a:lvl4pPr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4pPr>
            <a:lvl5pPr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URWGroteskTLig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 is a set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of documents that are guessed to be relevant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i="1">
                <a:latin typeface="Times New Roman" charset="0"/>
              </a:rPr>
              <a:t>NR </a:t>
            </a:r>
            <a:r>
              <a:rPr lang="en-US" altLang="zh-CN">
                <a:latin typeface="Times New Roman" charset="0"/>
              </a:rPr>
              <a:t>is the complement of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1.  Guess a preliminary probabilistic description of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 and use it to retrieve a first set of documents.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2.  Interact with the user to refine the description.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imes New Roman" charset="0"/>
              </a:rPr>
              <a:t>3.  Repeat, thus generating a succession of approximations to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>
                <a:latin typeface="Times New Roman" charset="0"/>
              </a:rPr>
              <a:t>. 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>
                <a:latin typeface="Times New Roman" charset="0"/>
              </a:rPr>
              <a:t>Probabilistic Principle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Basic concept: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The probability that a document is relevant to a query is assumed to depend on the 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terms in the query</a:t>
            </a:r>
            <a:r>
              <a:rPr lang="en-US" altLang="zh-CN" dirty="0">
                <a:latin typeface="Times New Roman" charset="0"/>
              </a:rPr>
              <a:t> and the 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terms used to index the document</a:t>
            </a:r>
            <a:r>
              <a:rPr lang="en-US" altLang="zh-CN" dirty="0">
                <a:latin typeface="Times New Roman" charset="0"/>
              </a:rPr>
              <a:t>, only.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Given a user query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dirty="0">
                <a:latin typeface="Times New Roman" charset="0"/>
              </a:rPr>
              <a:t>, the 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ideal answer set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i="1" dirty="0">
                <a:latin typeface="Times New Roman" charset="0"/>
              </a:rPr>
              <a:t>R,</a:t>
            </a:r>
            <a:r>
              <a:rPr lang="en-US" altLang="zh-CN" dirty="0">
                <a:latin typeface="Times New Roman" charset="0"/>
              </a:rPr>
              <a:t> is the set of all relevant documents.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</a:rPr>
              <a:t>Given a user query </a:t>
            </a:r>
            <a:r>
              <a:rPr lang="en-US" altLang="zh-CN" i="1" dirty="0">
                <a:latin typeface="Times New Roman" charset="0"/>
              </a:rPr>
              <a:t>q</a:t>
            </a:r>
            <a:r>
              <a:rPr lang="en-US" altLang="zh-CN" dirty="0">
                <a:latin typeface="Times New Roman" charset="0"/>
              </a:rPr>
              <a:t> and a document </a:t>
            </a:r>
            <a:r>
              <a:rPr lang="en-US" altLang="zh-CN" i="1" dirty="0" err="1">
                <a:latin typeface="Times New Roman" charset="0"/>
              </a:rPr>
              <a:t>d</a:t>
            </a:r>
            <a:r>
              <a:rPr lang="en-US" altLang="zh-CN" i="1" baseline="-25000" dirty="0" err="1">
                <a:latin typeface="Times New Roman" charset="0"/>
              </a:rPr>
              <a:t>j</a:t>
            </a:r>
            <a:r>
              <a:rPr lang="en-US" altLang="zh-CN" dirty="0">
                <a:latin typeface="Times New Roman" charset="0"/>
              </a:rPr>
              <a:t> in the collection, the probabilistic model 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</a:rPr>
              <a:t>estimates the probability</a:t>
            </a:r>
            <a:r>
              <a:rPr lang="en-US" altLang="zh-CN" dirty="0">
                <a:latin typeface="Times New Roman" charset="0"/>
              </a:rPr>
              <a:t> that the user will find </a:t>
            </a:r>
            <a:r>
              <a:rPr lang="en-US" altLang="zh-CN" i="1" dirty="0" err="1">
                <a:latin typeface="Times New Roman" charset="0"/>
              </a:rPr>
              <a:t>d</a:t>
            </a:r>
            <a:r>
              <a:rPr lang="en-US" altLang="zh-CN" i="1" baseline="-25000" dirty="0" err="1">
                <a:latin typeface="Times New Roman" charset="0"/>
              </a:rPr>
              <a:t>j</a:t>
            </a:r>
            <a:r>
              <a:rPr lang="en-US" altLang="zh-CN" dirty="0">
                <a:latin typeface="Times New Roman" charset="0"/>
              </a:rPr>
              <a:t> relevant, i.e., that </a:t>
            </a:r>
            <a:r>
              <a:rPr lang="en-US" altLang="zh-CN" i="1" dirty="0" err="1">
                <a:latin typeface="Times New Roman" charset="0"/>
              </a:rPr>
              <a:t>d</a:t>
            </a:r>
            <a:r>
              <a:rPr lang="en-US" altLang="zh-CN" i="1" baseline="-25000" dirty="0" err="1">
                <a:latin typeface="Times New Roman" charset="0"/>
              </a:rPr>
              <a:t>j</a:t>
            </a:r>
            <a:r>
              <a:rPr lang="en-US" altLang="zh-CN" dirty="0">
                <a:latin typeface="Times New Roman" charset="0"/>
              </a:rPr>
              <a:t> is a member of </a:t>
            </a:r>
            <a:r>
              <a:rPr lang="en-US" altLang="zh-CN" i="1" dirty="0">
                <a:latin typeface="Times New Roman" charset="0"/>
              </a:rPr>
              <a:t>R</a:t>
            </a:r>
            <a:r>
              <a:rPr lang="en-US" altLang="zh-CN" dirty="0">
                <a:latin typeface="Times New Roman" charset="0"/>
              </a:rPr>
              <a:t>.  </a:t>
            </a:r>
          </a:p>
          <a:p>
            <a:pPr>
              <a:spcBef>
                <a:spcPct val="50000"/>
              </a:spcBef>
              <a:defRPr/>
            </a:pPr>
            <a:endParaRPr lang="en-US" altLang="zh-CN" dirty="0">
              <a:latin typeface="Times New Roman" charset="0"/>
            </a:endParaRPr>
          </a:p>
        </p:txBody>
      </p:sp>
      <p:sp>
        <p:nvSpPr>
          <p:cNvPr id="340996" name="Line 4"/>
          <p:cNvSpPr>
            <a:spLocks noChangeShapeType="1"/>
          </p:cNvSpPr>
          <p:nvPr/>
        </p:nvSpPr>
        <p:spPr bwMode="auto">
          <a:xfrm>
            <a:off x="3348038" y="5589588"/>
            <a:ext cx="2519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zh-CN" b="1" dirty="0">
                <a:solidFill>
                  <a:srgbClr val="0000CC"/>
                </a:solidFill>
              </a:rPr>
              <a:t>Tasks of Ranking by Probability</a:t>
            </a:r>
            <a:endParaRPr kumimoji="0"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0" lang="en-US" altLang="zh-CN" dirty="0"/>
              <a:t>1. Find out relevant documents.</a:t>
            </a:r>
          </a:p>
          <a:p>
            <a:pPr>
              <a:defRPr/>
            </a:pPr>
            <a:r>
              <a:rPr kumimoji="0" lang="en-US" altLang="zh-CN" dirty="0">
                <a:solidFill>
                  <a:schemeClr val="tx2"/>
                </a:solidFill>
              </a:rPr>
              <a:t>2. Construct the probability estimation model.</a:t>
            </a:r>
          </a:p>
          <a:p>
            <a:pPr>
              <a:defRPr/>
            </a:pPr>
            <a:r>
              <a:rPr kumimoji="0" lang="en-US" altLang="zh-CN" dirty="0">
                <a:solidFill>
                  <a:schemeClr val="accent2"/>
                </a:solidFill>
              </a:rPr>
              <a:t>3. Design the query-document similarity measure based on probability of a document belonging to the relevant set. </a:t>
            </a:r>
          </a:p>
          <a:p>
            <a:pPr>
              <a:defRPr/>
            </a:pPr>
            <a:r>
              <a:rPr kumimoji="0" lang="en-US" altLang="zh-CN" dirty="0"/>
              <a:t>Our introduction will take at the inverse order, i.e., similarity measure-&gt;probability model      -&gt;relevant documents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</TotalTime>
  <Words>1686</Words>
  <Application>Microsoft Macintosh PowerPoint</Application>
  <PresentationFormat>全屏显示(4:3)</PresentationFormat>
  <Paragraphs>185</Paragraphs>
  <Slides>28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URWGroteskTLig</vt:lpstr>
      <vt:lpstr>Arial</vt:lpstr>
      <vt:lpstr>Calibri</vt:lpstr>
      <vt:lpstr>Century Gothic</vt:lpstr>
      <vt:lpstr>Times New Roman</vt:lpstr>
      <vt:lpstr>Office 主题</vt:lpstr>
      <vt:lpstr>公式</vt:lpstr>
      <vt:lpstr>PowerPoint 演示文稿</vt:lpstr>
      <vt:lpstr>Contents</vt:lpstr>
      <vt:lpstr>Probability: independent random variables and conditional probability</vt:lpstr>
      <vt:lpstr>Probability Theory -- Bayesian Formulas</vt:lpstr>
      <vt:lpstr>Contents</vt:lpstr>
      <vt:lpstr>Probabilistic Ranking</vt:lpstr>
      <vt:lpstr>Concept</vt:lpstr>
      <vt:lpstr>Probabilistic Principle</vt:lpstr>
      <vt:lpstr>Tasks of Ranking by Probability</vt:lpstr>
      <vt:lpstr>Probabilistic Principle</vt:lpstr>
      <vt:lpstr>Probabilistic Principle</vt:lpstr>
      <vt:lpstr>Basic Probabilistic Principle-Risk Minimization</vt:lpstr>
      <vt:lpstr>Risk Minimization</vt:lpstr>
      <vt:lpstr>Risk Minimization (Cont’d)</vt:lpstr>
      <vt:lpstr>Contents</vt:lpstr>
      <vt:lpstr>Binary Independence Retrieval (BIR)</vt:lpstr>
      <vt:lpstr>BIR (Cont’d)</vt:lpstr>
      <vt:lpstr>Estimation using training data</vt:lpstr>
      <vt:lpstr>Estimation without training data</vt:lpstr>
      <vt:lpstr>Improving the Estimation</vt:lpstr>
      <vt:lpstr>Estimation issues</vt:lpstr>
      <vt:lpstr>Adding more document representation</vt:lpstr>
      <vt:lpstr>BM25 Weighting  Ref for following pages:  Stephen Robertson, Microsoft Research Cambridge, UK, CCF ADL 2011</vt:lpstr>
      <vt:lpstr>Multiple fields</vt:lpstr>
      <vt:lpstr>Multiple fields</vt:lpstr>
      <vt:lpstr>BM25F</vt:lpstr>
      <vt:lpstr>BM25F</vt:lpstr>
      <vt:lpstr>PowerPoint 演示文稿</vt:lpstr>
    </vt:vector>
  </TitlesOfParts>
  <Manager/>
  <Company>Harbin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qcchen</dc:creator>
  <cp:keywords/>
  <dc:description/>
  <cp:lastModifiedBy>Chen Qingcai</cp:lastModifiedBy>
  <cp:revision>420</cp:revision>
  <dcterms:created xsi:type="dcterms:W3CDTF">2000-01-23T15:10:38Z</dcterms:created>
  <dcterms:modified xsi:type="dcterms:W3CDTF">2021-07-04T00:28:14Z</dcterms:modified>
  <cp:category/>
</cp:coreProperties>
</file>